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118"/>
  </p:notesMasterIdLst>
  <p:sldIdLst>
    <p:sldId id="257" r:id="rId2"/>
    <p:sldId id="424" r:id="rId3"/>
    <p:sldId id="425" r:id="rId4"/>
    <p:sldId id="426" r:id="rId5"/>
    <p:sldId id="427" r:id="rId6"/>
    <p:sldId id="428" r:id="rId7"/>
    <p:sldId id="429" r:id="rId8"/>
    <p:sldId id="430" r:id="rId9"/>
    <p:sldId id="431" r:id="rId10"/>
    <p:sldId id="433" r:id="rId11"/>
    <p:sldId id="43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0" r:id="rId44"/>
    <p:sldId id="301" r:id="rId45"/>
    <p:sldId id="302" r:id="rId46"/>
    <p:sldId id="305" r:id="rId47"/>
    <p:sldId id="306" r:id="rId48"/>
    <p:sldId id="307"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8" r:id="rId65"/>
    <p:sldId id="339" r:id="rId66"/>
    <p:sldId id="340" r:id="rId67"/>
    <p:sldId id="341" r:id="rId68"/>
    <p:sldId id="342" r:id="rId69"/>
    <p:sldId id="343" r:id="rId70"/>
    <p:sldId id="346" r:id="rId71"/>
    <p:sldId id="347" r:id="rId72"/>
    <p:sldId id="415" r:id="rId73"/>
    <p:sldId id="349" r:id="rId74"/>
    <p:sldId id="418" r:id="rId75"/>
    <p:sldId id="350" r:id="rId76"/>
    <p:sldId id="417" r:id="rId77"/>
    <p:sldId id="419" r:id="rId78"/>
    <p:sldId id="420" r:id="rId79"/>
    <p:sldId id="358" r:id="rId80"/>
    <p:sldId id="359" r:id="rId81"/>
    <p:sldId id="360" r:id="rId82"/>
    <p:sldId id="361" r:id="rId83"/>
    <p:sldId id="362" r:id="rId84"/>
    <p:sldId id="363" r:id="rId85"/>
    <p:sldId id="365" r:id="rId86"/>
    <p:sldId id="366" r:id="rId87"/>
    <p:sldId id="368" r:id="rId88"/>
    <p:sldId id="367" r:id="rId89"/>
    <p:sldId id="369" r:id="rId90"/>
    <p:sldId id="370" r:id="rId91"/>
    <p:sldId id="371" r:id="rId92"/>
    <p:sldId id="372" r:id="rId93"/>
    <p:sldId id="374" r:id="rId94"/>
    <p:sldId id="375" r:id="rId95"/>
    <p:sldId id="380" r:id="rId96"/>
    <p:sldId id="381" r:id="rId97"/>
    <p:sldId id="382" r:id="rId98"/>
    <p:sldId id="383" r:id="rId99"/>
    <p:sldId id="384" r:id="rId100"/>
    <p:sldId id="376" r:id="rId101"/>
    <p:sldId id="422" r:id="rId102"/>
    <p:sldId id="377" r:id="rId103"/>
    <p:sldId id="386" r:id="rId104"/>
    <p:sldId id="387" r:id="rId105"/>
    <p:sldId id="389" r:id="rId106"/>
    <p:sldId id="392" r:id="rId107"/>
    <p:sldId id="423" r:id="rId108"/>
    <p:sldId id="393" r:id="rId109"/>
    <p:sldId id="378" r:id="rId110"/>
    <p:sldId id="401" r:id="rId111"/>
    <p:sldId id="396" r:id="rId112"/>
    <p:sldId id="397" r:id="rId113"/>
    <p:sldId id="398" r:id="rId114"/>
    <p:sldId id="400" r:id="rId115"/>
    <p:sldId id="412" r:id="rId116"/>
    <p:sldId id="413"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21" autoAdjust="0"/>
  </p:normalViewPr>
  <p:slideViewPr>
    <p:cSldViewPr>
      <p:cViewPr>
        <p:scale>
          <a:sx n="100" d="100"/>
          <a:sy n="100" d="100"/>
        </p:scale>
        <p:origin x="191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8A303-0EA3-4456-AE99-67905D84988A}" type="datetimeFigureOut">
              <a:rPr lang="en-US" smtClean="0"/>
              <a:t>7/19/2018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4A379-8060-423C-A6D7-A0E54F516730}" type="slidenum">
              <a:rPr lang="en-US" smtClean="0"/>
              <a:t>‹#›</a:t>
            </a:fld>
            <a:endParaRPr lang="en-US"/>
          </a:p>
        </p:txBody>
      </p:sp>
    </p:spTree>
    <p:extLst>
      <p:ext uri="{BB962C8B-B14F-4D97-AF65-F5344CB8AC3E}">
        <p14:creationId xmlns:p14="http://schemas.microsoft.com/office/powerpoint/2010/main" val="157924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4A379-8060-423C-A6D7-A0E54F516730}" type="slidenum">
              <a:rPr lang="en-US" smtClean="0"/>
              <a:t>3</a:t>
            </a:fld>
            <a:endParaRPr lang="en-US"/>
          </a:p>
        </p:txBody>
      </p:sp>
    </p:spTree>
    <p:extLst>
      <p:ext uri="{BB962C8B-B14F-4D97-AF65-F5344CB8AC3E}">
        <p14:creationId xmlns:p14="http://schemas.microsoft.com/office/powerpoint/2010/main" val="304823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Estimated rates (per 100,000 population) of children living with diagnosed HIV infection at the end of 2010 in the United States and 6 dependent areas are shown in this slide.</a:t>
            </a:r>
          </a:p>
          <a:p>
            <a:pPr eaLnBrk="1" hangingPunct="1">
              <a:spcBef>
                <a:spcPct val="0"/>
              </a:spcBef>
            </a:pPr>
            <a:r>
              <a:rPr lang="en-US" smtClean="0"/>
              <a:t> </a:t>
            </a:r>
          </a:p>
          <a:p>
            <a:pPr eaLnBrk="1" hangingPunct="1">
              <a:spcBef>
                <a:spcPct val="0"/>
              </a:spcBef>
            </a:pPr>
            <a:r>
              <a:rPr lang="en-US" smtClean="0"/>
              <a:t>Areas with the highest estimated rates of children living with diagnosed HIV infection at the end of 2010 were the District of Columbia (55.9), the U.S. Virgin Islands (16.8), Maryland (14.7), New York (13.9), Louisiana (11.4), Florida (11.2), and Wyoming (10.9). </a:t>
            </a:r>
          </a:p>
          <a:p>
            <a:pPr eaLnBrk="1" hangingPunct="1">
              <a:spcBef>
                <a:spcPct val="0"/>
              </a:spcBef>
            </a:pPr>
            <a:r>
              <a:rPr lang="en-US" smtClean="0"/>
              <a:t> </a:t>
            </a:r>
          </a:p>
          <a:p>
            <a:pPr eaLnBrk="1" hangingPunct="1">
              <a:spcBef>
                <a:spcPct val="0"/>
              </a:spcBef>
            </a:pPr>
            <a:r>
              <a:rPr lang="en-US" smtClean="0"/>
              <a:t>The District of Columbia (i.e., Washington, DC) is a city; please use caution when comparing the rate of persons living with diagnosed HIV infection in DC with the rates in states.</a:t>
            </a:r>
          </a:p>
          <a:p>
            <a:pPr eaLnBrk="1" hangingPunct="1">
              <a:spcBef>
                <a:spcPct val="0"/>
              </a:spcBef>
            </a:pPr>
            <a:r>
              <a:rPr lang="en-US" smtClean="0"/>
              <a:t> </a:t>
            </a:r>
          </a:p>
          <a:p>
            <a:pPr eaLnBrk="1" hangingPunct="1">
              <a:spcBef>
                <a:spcPct val="0"/>
              </a:spcBef>
            </a:pPr>
            <a:r>
              <a:rPr lang="en-US" smtClean="0"/>
              <a:t>Data include persons with a diagnosis of HIV infection regardless of stage of disease at diagnosis. All displayed data are estimates. Estimated numbers resulted from statistical adjustment that accounted for reporting delays, but not for incomplete reporting.</a:t>
            </a:r>
          </a:p>
          <a:p>
            <a:pPr eaLnBrk="1" hangingPunct="1">
              <a:spcBef>
                <a:spcPct val="0"/>
              </a:spcBef>
            </a:pPr>
            <a:r>
              <a:rPr lang="en-US" smtClean="0"/>
              <a:t> </a:t>
            </a:r>
          </a:p>
          <a:p>
            <a:pPr eaLnBrk="1" hangingPunct="1">
              <a:spcBef>
                <a:spcPct val="0"/>
              </a:spcBef>
            </a:pPr>
            <a:r>
              <a:rPr lang="en-US" smtClean="0"/>
              <a:t>Persons living with a diagnosis of HIV infection are classified as children based on age at year-end 2010. </a:t>
            </a:r>
          </a:p>
          <a:p>
            <a:pPr eaLnBrk="1" hangingPunct="1">
              <a:spcBef>
                <a:spcPct val="0"/>
              </a:spcBef>
            </a:pPr>
            <a:endParaRPr 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itchFamily="34" charset="0"/>
              </a:defRPr>
            </a:lvl1pPr>
            <a:lvl2pPr marL="729057" indent="-280406">
              <a:defRPr>
                <a:solidFill>
                  <a:schemeClr val="tx1"/>
                </a:solidFill>
                <a:latin typeface="Myriad Web Pro" pitchFamily="34" charset="0"/>
              </a:defRPr>
            </a:lvl2pPr>
            <a:lvl3pPr marL="1121626" indent="-224325">
              <a:defRPr>
                <a:solidFill>
                  <a:schemeClr val="tx1"/>
                </a:solidFill>
                <a:latin typeface="Myriad Web Pro" pitchFamily="34" charset="0"/>
              </a:defRPr>
            </a:lvl3pPr>
            <a:lvl4pPr marL="1570276" indent="-224325">
              <a:defRPr>
                <a:solidFill>
                  <a:schemeClr val="tx1"/>
                </a:solidFill>
                <a:latin typeface="Myriad Web Pro" pitchFamily="34" charset="0"/>
              </a:defRPr>
            </a:lvl4pPr>
            <a:lvl5pPr marL="2018927" indent="-224325">
              <a:defRPr>
                <a:solidFill>
                  <a:schemeClr val="tx1"/>
                </a:solidFill>
                <a:latin typeface="Myriad Web Pro" pitchFamily="34" charset="0"/>
              </a:defRPr>
            </a:lvl5pPr>
            <a:lvl6pPr marL="2467577" indent="-224325" fontAlgn="base">
              <a:spcBef>
                <a:spcPct val="0"/>
              </a:spcBef>
              <a:spcAft>
                <a:spcPct val="0"/>
              </a:spcAft>
              <a:defRPr>
                <a:solidFill>
                  <a:schemeClr val="tx1"/>
                </a:solidFill>
                <a:latin typeface="Myriad Web Pro" pitchFamily="34" charset="0"/>
              </a:defRPr>
            </a:lvl6pPr>
            <a:lvl7pPr marL="2916227" indent="-224325" fontAlgn="base">
              <a:spcBef>
                <a:spcPct val="0"/>
              </a:spcBef>
              <a:spcAft>
                <a:spcPct val="0"/>
              </a:spcAft>
              <a:defRPr>
                <a:solidFill>
                  <a:schemeClr val="tx1"/>
                </a:solidFill>
                <a:latin typeface="Myriad Web Pro" pitchFamily="34" charset="0"/>
              </a:defRPr>
            </a:lvl7pPr>
            <a:lvl8pPr marL="3364878" indent="-224325" fontAlgn="base">
              <a:spcBef>
                <a:spcPct val="0"/>
              </a:spcBef>
              <a:spcAft>
                <a:spcPct val="0"/>
              </a:spcAft>
              <a:defRPr>
                <a:solidFill>
                  <a:schemeClr val="tx1"/>
                </a:solidFill>
                <a:latin typeface="Myriad Web Pro" pitchFamily="34" charset="0"/>
              </a:defRPr>
            </a:lvl8pPr>
            <a:lvl9pPr marL="3813528" indent="-224325" fontAlgn="base">
              <a:spcBef>
                <a:spcPct val="0"/>
              </a:spcBef>
              <a:spcAft>
                <a:spcPct val="0"/>
              </a:spcAft>
              <a:defRPr>
                <a:solidFill>
                  <a:schemeClr val="tx1"/>
                </a:solidFill>
                <a:latin typeface="Myriad Web Pro" pitchFamily="34" charset="0"/>
              </a:defRPr>
            </a:lvl9pPr>
          </a:lstStyle>
          <a:p>
            <a:pPr fontAlgn="base">
              <a:spcBef>
                <a:spcPct val="0"/>
              </a:spcBef>
              <a:spcAft>
                <a:spcPct val="0"/>
              </a:spcAft>
              <a:defRPr/>
            </a:pPr>
            <a:fld id="{1D7EC48C-BDCD-477F-9043-55FCCE5AFFB1}" type="slidenum">
              <a:rPr lang="en-US" smtClean="0">
                <a:latin typeface="Calibri" pitchFamily="34" charset="0"/>
              </a:rPr>
              <a:pPr fontAlgn="base">
                <a:spcBef>
                  <a:spcPct val="0"/>
                </a:spcBef>
                <a:spcAft>
                  <a:spcPct val="0"/>
                </a:spcAft>
                <a:defRPr/>
              </a:pPr>
              <a:t>42</a:t>
            </a:fld>
            <a:endParaRPr lang="en-US" smtClean="0">
              <a:latin typeface="Calibri" pitchFamily="34" charset="0"/>
            </a:endParaRPr>
          </a:p>
        </p:txBody>
      </p:sp>
    </p:spTree>
    <p:extLst>
      <p:ext uri="{BB962C8B-B14F-4D97-AF65-F5344CB8AC3E}">
        <p14:creationId xmlns:p14="http://schemas.microsoft.com/office/powerpoint/2010/main" val="185265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543EB-E799-4C9C-8E4F-6D114FB88247}" type="slidenum">
              <a:rPr lang="en-US" smtClean="0"/>
              <a:t>88</a:t>
            </a:fld>
            <a:endParaRPr lang="en-US"/>
          </a:p>
        </p:txBody>
      </p:sp>
    </p:spTree>
    <p:extLst>
      <p:ext uri="{BB962C8B-B14F-4D97-AF65-F5344CB8AC3E}">
        <p14:creationId xmlns:p14="http://schemas.microsoft.com/office/powerpoint/2010/main" val="219338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5D9DA-4B9E-42AD-89D0-8E310A73C2F9}" type="slidenum">
              <a:rPr lang="en-US" altLang="en-US"/>
              <a:pPr/>
              <a:t>91</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spcBef>
                <a:spcPct val="0"/>
              </a:spcBef>
            </a:pPr>
            <a:r>
              <a:rPr kumimoji="0" lang="en-US" altLang="en-US"/>
              <a:t>Single use disposable scalpels with blades that retract or sheath.  Most of these devices do not lock.  Be careful.</a:t>
            </a:r>
          </a:p>
          <a:p>
            <a:pPr>
              <a:spcBef>
                <a:spcPct val="0"/>
              </a:spcBef>
            </a:pPr>
            <a:endParaRPr kumimoji="0" lang="en-US" altLang="en-US"/>
          </a:p>
          <a:p>
            <a:pPr>
              <a:spcBef>
                <a:spcPct val="0"/>
              </a:spcBef>
            </a:pPr>
            <a:r>
              <a:rPr kumimoji="0" lang="en-US" altLang="en-US"/>
              <a:t>After use, safely place the scalpel in a sharps box.</a:t>
            </a:r>
          </a:p>
        </p:txBody>
      </p:sp>
    </p:spTree>
    <p:extLst>
      <p:ext uri="{BB962C8B-B14F-4D97-AF65-F5344CB8AC3E}">
        <p14:creationId xmlns:p14="http://schemas.microsoft.com/office/powerpoint/2010/main" val="129561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543EB-E799-4C9C-8E4F-6D114FB88247}" type="slidenum">
              <a:rPr lang="en-US" smtClean="0"/>
              <a:t>93</a:t>
            </a:fld>
            <a:endParaRPr lang="en-US"/>
          </a:p>
        </p:txBody>
      </p:sp>
    </p:spTree>
    <p:extLst>
      <p:ext uri="{BB962C8B-B14F-4D97-AF65-F5344CB8AC3E}">
        <p14:creationId xmlns:p14="http://schemas.microsoft.com/office/powerpoint/2010/main" val="139179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0ADE1B4-A3B3-4D61-9A77-B554B64A6262}" type="datetimeFigureOut">
              <a:rPr lang="en-US" smtClean="0"/>
              <a:t>7/19/2018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1AA2184-3146-4627-8D31-D013E0D4ECC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DE1B4-A3B3-4D61-9A77-B554B64A6262}"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DE1B4-A3B3-4D61-9A77-B554B64A6262}"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751240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DE1B4-A3B3-4D61-9A77-B554B64A6262}"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ADE1B4-A3B3-4D61-9A77-B554B64A6262}"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1AA2184-3146-4627-8D31-D013E0D4ECC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ADE1B4-A3B3-4D61-9A77-B554B64A6262}"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ADE1B4-A3B3-4D61-9A77-B554B64A6262}"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ADE1B4-A3B3-4D61-9A77-B554B64A6262}"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DE1B4-A3B3-4D61-9A77-B554B64A6262}"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ADE1B4-A3B3-4D61-9A77-B554B64A6262}"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ADE1B4-A3B3-4D61-9A77-B554B64A6262}"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2184-3146-4627-8D31-D013E0D4EC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ADE1B4-A3B3-4D61-9A77-B554B64A6262}" type="datetimeFigureOut">
              <a:rPr lang="en-US" smtClean="0"/>
              <a:t>7/19/2018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AA2184-3146-4627-8D31-D013E0D4ECC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osha.gov/" TargetMode="Externa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116.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ehow.com/list_6747212_osha-requirements-hepatitis-vaccines.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ehow.com/list_6747212_osha-requirements-hepatitis-vaccines.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cdc.gov/ncidod/dhqp/gl_isolation_standard.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cdc.gov/ncidod/dhqp/gl_isolation_standard.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effectLst>
                  <a:outerShdw blurRad="38100" dist="38100" dir="2700000" algn="tl">
                    <a:srgbClr val="000000">
                      <a:alpha val="43137"/>
                    </a:srgbClr>
                  </a:outerShdw>
                </a:effectLst>
              </a:rPr>
              <a:t>BLOODBORNE PATHOGENS</a:t>
            </a:r>
            <a:br>
              <a:rPr lang="en-US" b="1"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a:t>
            </a:r>
            <a:br>
              <a:rPr lang="en-US" dirty="0" smtClean="0">
                <a:effectLst>
                  <a:outerShdw blurRad="38100" dist="38100" dir="2700000" algn="tl">
                    <a:srgbClr val="000000">
                      <a:alpha val="43137"/>
                    </a:srgbClr>
                  </a:outerShdw>
                </a:effectLst>
              </a:rPr>
            </a:br>
            <a:r>
              <a:rPr lang="en-US" dirty="0" err="1" smtClean="0">
                <a:effectLst>
                  <a:outerShdw blurRad="38100" dist="38100" dir="2700000" algn="tl">
                    <a:srgbClr val="000000">
                      <a:alpha val="43137"/>
                    </a:srgbClr>
                  </a:outerShdw>
                </a:effectLst>
              </a:rPr>
              <a:t>needlestick</a:t>
            </a:r>
            <a:r>
              <a:rPr lang="en-US" dirty="0" smtClean="0">
                <a:effectLst>
                  <a:outerShdw blurRad="38100" dist="38100" dir="2700000" algn="tl">
                    <a:srgbClr val="000000">
                      <a:alpha val="43137"/>
                    </a:srgbClr>
                  </a:outerShdw>
                </a:effectLst>
              </a:rPr>
              <a:t> exposure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759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Record Keeping</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17" name="Content Placeholder 16"/>
          <p:cNvSpPr>
            <a:spLocks noGrp="1"/>
          </p:cNvSpPr>
          <p:nvPr>
            <p:ph idx="1"/>
          </p:nvPr>
        </p:nvSpPr>
        <p:spPr/>
        <p:txBody>
          <a:bodyPr/>
          <a:lstStyle/>
          <a:p>
            <a:pPr>
              <a:buFont typeface="Wingdings" panose="05000000000000000000" pitchFamily="2" charset="2"/>
              <a:buChar char="v"/>
            </a:pPr>
            <a:r>
              <a:rPr lang="en-US" dirty="0" smtClean="0"/>
              <a:t>Medical records during employment </a:t>
            </a:r>
          </a:p>
          <a:p>
            <a:pPr>
              <a:buFont typeface="Wingdings" panose="05000000000000000000" pitchFamily="2" charset="2"/>
              <a:buChar char="v"/>
            </a:pPr>
            <a:r>
              <a:rPr lang="en-US" dirty="0" smtClean="0"/>
              <a:t>Injury Log </a:t>
            </a:r>
          </a:p>
          <a:p>
            <a:pPr>
              <a:buFont typeface="Wingdings" panose="05000000000000000000" pitchFamily="2" charset="2"/>
              <a:buChar char="v"/>
            </a:pPr>
            <a:r>
              <a:rPr lang="en-US" dirty="0" smtClean="0"/>
              <a:t>Sharps Injury Log  must be kept for 5 years</a:t>
            </a:r>
          </a:p>
          <a:p>
            <a:pPr>
              <a:buFont typeface="Wingdings" panose="05000000000000000000" pitchFamily="2" charset="2"/>
              <a:buChar char="v"/>
            </a:pPr>
            <a:r>
              <a:rPr lang="en-US" dirty="0" smtClean="0"/>
              <a:t>Training Records must be kept for 3 years</a:t>
            </a:r>
            <a:endParaRPr lang="en-US" dirty="0"/>
          </a:p>
        </p:txBody>
      </p:sp>
    </p:spTree>
    <p:extLst>
      <p:ext uri="{BB962C8B-B14F-4D97-AF65-F5344CB8AC3E}">
        <p14:creationId xmlns:p14="http://schemas.microsoft.com/office/powerpoint/2010/main" val="13443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Exposure Control Plan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altLang="en-US" dirty="0" smtClean="0"/>
              <a:t>Employers must have a written, complete hazard communication program that includes information on:</a:t>
            </a:r>
          </a:p>
          <a:p>
            <a:pPr lvl="1">
              <a:spcBef>
                <a:spcPts val="400"/>
              </a:spcBef>
              <a:buClr>
                <a:schemeClr val="accent1"/>
              </a:buClr>
              <a:buSzPct val="68000"/>
              <a:buFont typeface="Wingdings" panose="05000000000000000000" pitchFamily="2" charset="2"/>
              <a:buChar char="v"/>
            </a:pPr>
            <a:r>
              <a:rPr lang="en-US" altLang="en-US" sz="2000" dirty="0" smtClean="0">
                <a:cs typeface="Lucida Sans Unicode" panose="020B0602030504020204" pitchFamily="34" charset="0"/>
              </a:rPr>
              <a:t>Container labeling</a:t>
            </a:r>
          </a:p>
          <a:p>
            <a:pPr lvl="1">
              <a:spcBef>
                <a:spcPts val="400"/>
              </a:spcBef>
              <a:buClr>
                <a:schemeClr val="accent1"/>
              </a:buClr>
              <a:buSzPct val="68000"/>
              <a:buFont typeface="Wingdings" panose="05000000000000000000" pitchFamily="2" charset="2"/>
              <a:buChar char="v"/>
            </a:pPr>
            <a:r>
              <a:rPr lang="en-US" altLang="en-US" sz="2000" dirty="0" smtClean="0">
                <a:cs typeface="Lucida Sans Unicode" panose="020B0602030504020204" pitchFamily="34" charset="0"/>
              </a:rPr>
              <a:t>Material Safety Data Sheets (MSDSs)</a:t>
            </a:r>
          </a:p>
          <a:p>
            <a:pPr lvl="1">
              <a:spcBef>
                <a:spcPts val="400"/>
              </a:spcBef>
              <a:buClr>
                <a:schemeClr val="accent1"/>
              </a:buClr>
              <a:buSzPct val="68000"/>
              <a:buFont typeface="Wingdings" panose="05000000000000000000" pitchFamily="2" charset="2"/>
              <a:buChar char="v"/>
            </a:pPr>
            <a:r>
              <a:rPr lang="en-US" altLang="en-US" sz="2000" dirty="0" smtClean="0">
                <a:cs typeface="Lucida Sans Unicode" panose="020B0602030504020204" pitchFamily="34" charset="0"/>
              </a:rPr>
              <a:t>Worker training</a:t>
            </a:r>
          </a:p>
          <a:p>
            <a:pPr marL="457200" lvl="1" indent="0">
              <a:spcBef>
                <a:spcPts val="400"/>
              </a:spcBef>
              <a:buClr>
                <a:schemeClr val="accent1"/>
              </a:buClr>
              <a:buSzPct val="68000"/>
              <a:buNone/>
            </a:pPr>
            <a:r>
              <a:rPr lang="en-US" altLang="en-US" sz="2400" dirty="0" smtClean="0">
                <a:cs typeface="Lucida Sans Unicode" panose="020B0602030504020204" pitchFamily="34" charset="0"/>
              </a:rPr>
              <a:t>The training must include the physical and health hazards of the chemicals and how workers can protect themselves; including specific procedures the employer has implemented to protect workers, such as work practices, emergency procedures, and personal protective equipment</a:t>
            </a:r>
            <a:endParaRPr lang="en-US" sz="2400" dirty="0">
              <a:cs typeface="Lucida Sans Unicode" panose="020B0602030504020204" pitchFamily="34" charset="0"/>
            </a:endParaRPr>
          </a:p>
        </p:txBody>
      </p:sp>
    </p:spTree>
    <p:extLst>
      <p:ext uri="{BB962C8B-B14F-4D97-AF65-F5344CB8AC3E}">
        <p14:creationId xmlns:p14="http://schemas.microsoft.com/office/powerpoint/2010/main" val="21877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effectLst>
                  <a:outerShdw blurRad="38100" dist="38100" dir="2700000" algn="tl">
                    <a:srgbClr val="000000">
                      <a:alpha val="43137"/>
                    </a:srgbClr>
                  </a:outerShdw>
                </a:effectLst>
              </a:rPr>
              <a:t>Exposure Control </a:t>
            </a:r>
            <a:r>
              <a:rPr lang="en-US" b="1" dirty="0" smtClean="0">
                <a:effectLst>
                  <a:outerShdw blurRad="38100" dist="38100" dir="2700000" algn="tl">
                    <a:srgbClr val="000000">
                      <a:alpha val="43137"/>
                    </a:srgbClr>
                  </a:outerShdw>
                </a:effectLst>
              </a:rPr>
              <a:t>Plan </a:t>
            </a:r>
            <a:endParaRPr lang="en-US" dirty="0"/>
          </a:p>
        </p:txBody>
      </p:sp>
      <p:pic>
        <p:nvPicPr>
          <p:cNvPr id="4098" name="Picture 2" descr="C:\Users\Danielle\Desktop\images.jpg" title="Symbol - Health , flammability, reactive, contact"/>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916448" y="1143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nielle\Desktop\images6.jpg" title="Label with alcohol fac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3801341"/>
            <a:ext cx="32099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nielle\Desktop\images1.jpg" title="exposure control plan cha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143000"/>
            <a:ext cx="2933700" cy="225136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anielle\Desktop\images3.jpg" title="oxyconded labe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57600" y="5340927"/>
            <a:ext cx="32289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Danielle\Desktop\index.jpg" title="acetone labe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4048125"/>
            <a:ext cx="36385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Danielle\Desktop\index.jpg" title="poison help labe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24200" y="2473036"/>
            <a:ext cx="351472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313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Training</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altLang="en-US" dirty="0" smtClean="0"/>
              <a:t>Workers have a right to get training from employers on a variety of health and safety hazards and standards that employers must follow.</a:t>
            </a:r>
          </a:p>
          <a:p>
            <a:pPr marL="0" indent="0">
              <a:buNone/>
            </a:pPr>
            <a:r>
              <a:rPr lang="en-US" dirty="0" smtClean="0">
                <a:latin typeface="+mn-lt"/>
                <a:ea typeface="+mn-ea"/>
              </a:rPr>
              <a:t>Some required training covers topics such as</a:t>
            </a:r>
            <a:r>
              <a:rPr lang="en-US" dirty="0"/>
              <a:t>:</a:t>
            </a:r>
            <a:r>
              <a:rPr lang="en-US" dirty="0" smtClean="0">
                <a:latin typeface="+mn-lt"/>
                <a:ea typeface="+mn-ea"/>
              </a:rPr>
              <a:t> </a:t>
            </a:r>
            <a:r>
              <a:rPr lang="en-US" dirty="0" err="1" smtClean="0">
                <a:latin typeface="+mn-lt"/>
                <a:ea typeface="+mn-ea"/>
              </a:rPr>
              <a:t>bloodborne</a:t>
            </a:r>
            <a:r>
              <a:rPr lang="en-US" dirty="0" smtClean="0">
                <a:latin typeface="+mn-lt"/>
                <a:ea typeface="+mn-ea"/>
              </a:rPr>
              <a:t> pathogens, noise, confined spaces, fall hazards in construction, personal protective equipment, along with a variety of other subjects. </a:t>
            </a:r>
          </a:p>
          <a:p>
            <a:endParaRPr lang="en-US" dirty="0"/>
          </a:p>
        </p:txBody>
      </p:sp>
    </p:spTree>
    <p:extLst>
      <p:ext uri="{BB962C8B-B14F-4D97-AF65-F5344CB8AC3E}">
        <p14:creationId xmlns:p14="http://schemas.microsoft.com/office/powerpoint/2010/main" val="148094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Personal Protective Equipment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a:t>PPE provides protection against exposure to infectious materials and must be routinely used when contact with blood or body fluids is anticipated.</a:t>
            </a:r>
          </a:p>
          <a:p>
            <a:pPr marL="0" indent="0">
              <a:buNone/>
            </a:pPr>
            <a:r>
              <a:rPr lang="en-US" dirty="0"/>
              <a:t>Selection of PPE is task oriented.</a:t>
            </a:r>
          </a:p>
          <a:p>
            <a:pPr marL="0" indent="0">
              <a:buNone/>
            </a:pPr>
            <a:r>
              <a:rPr lang="en-US" dirty="0"/>
              <a:t>Under normal conditions it prevents blood and body fluids from reaching an employee’s: </a:t>
            </a:r>
          </a:p>
          <a:p>
            <a:pPr marL="0" indent="0">
              <a:buNone/>
            </a:pPr>
            <a:r>
              <a:rPr lang="en-US" dirty="0"/>
              <a:t>work clothes, street clothes, undergarments</a:t>
            </a:r>
          </a:p>
          <a:p>
            <a:pPr marL="0" indent="0">
              <a:buNone/>
            </a:pPr>
            <a:r>
              <a:rPr lang="en-US" dirty="0"/>
              <a:t>skin, mouth, eyes, other mucus </a:t>
            </a:r>
            <a:r>
              <a:rPr lang="en-US" dirty="0" smtClean="0"/>
              <a:t>membranes.</a:t>
            </a:r>
            <a:endParaRPr lang="en-US" dirty="0"/>
          </a:p>
          <a:p>
            <a:endParaRPr lang="en-US" dirty="0"/>
          </a:p>
        </p:txBody>
      </p:sp>
    </p:spTree>
    <p:extLst>
      <p:ext uri="{BB962C8B-B14F-4D97-AF65-F5344CB8AC3E}">
        <p14:creationId xmlns:p14="http://schemas.microsoft.com/office/powerpoint/2010/main" val="284253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Personal Protective </a:t>
            </a:r>
            <a:r>
              <a:rPr lang="en-US" b="1" dirty="0" smtClean="0">
                <a:effectLst>
                  <a:outerShdw blurRad="38100" dist="38100" dir="2700000" algn="tl">
                    <a:srgbClr val="000000">
                      <a:alpha val="43137"/>
                    </a:srgbClr>
                  </a:outerShdw>
                </a:effectLst>
              </a:rPr>
              <a:t>Equipment </a:t>
            </a:r>
            <a:endParaRPr lang="en-US" dirty="0"/>
          </a:p>
        </p:txBody>
      </p:sp>
      <p:pic>
        <p:nvPicPr>
          <p:cNvPr id="1028" name="Picture 4" descr="C:\Users\Instructor\Desktop\Products&amp;Services_02.jpg" title="PPE ima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62000" y="3505200"/>
            <a:ext cx="26193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structor\Desktop\imagesLACM9NWH.jpg" title="PPE used during surge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8361" y="1959429"/>
            <a:ext cx="38290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nstructor\Desktop\images5Z8YGA5O.jpg" title="another example of PPE cloth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3399" y="3581400"/>
            <a:ext cx="39719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91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Wash your Hands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When visibly </a:t>
            </a:r>
            <a:r>
              <a:rPr lang="en-US" dirty="0" smtClean="0"/>
              <a:t>contaminated with blood or OPIM</a:t>
            </a:r>
            <a:endParaRPr lang="en-US" dirty="0"/>
          </a:p>
          <a:p>
            <a:pPr>
              <a:buFont typeface="Wingdings" panose="05000000000000000000" pitchFamily="2" charset="2"/>
              <a:buChar char="v"/>
            </a:pPr>
            <a:r>
              <a:rPr lang="en-US" dirty="0"/>
              <a:t>After using the washroom</a:t>
            </a:r>
          </a:p>
          <a:p>
            <a:pPr>
              <a:buFont typeface="Wingdings" panose="05000000000000000000" pitchFamily="2" charset="2"/>
              <a:buChar char="v"/>
            </a:pPr>
            <a:r>
              <a:rPr lang="en-US" dirty="0"/>
              <a:t>After removing gloves</a:t>
            </a:r>
          </a:p>
          <a:p>
            <a:pPr>
              <a:buFont typeface="Wingdings" panose="05000000000000000000" pitchFamily="2" charset="2"/>
              <a:buChar char="v"/>
            </a:pPr>
            <a:r>
              <a:rPr lang="en-US" dirty="0" smtClean="0"/>
              <a:t>Before and after patient contact</a:t>
            </a:r>
            <a:endParaRPr lang="en-US" dirty="0"/>
          </a:p>
          <a:p>
            <a:pPr>
              <a:buFont typeface="Wingdings" panose="05000000000000000000" pitchFamily="2" charset="2"/>
              <a:buChar char="v"/>
            </a:pPr>
            <a:r>
              <a:rPr lang="en-US" dirty="0"/>
              <a:t>After sneezing in your hands</a:t>
            </a:r>
          </a:p>
          <a:p>
            <a:pPr>
              <a:buFont typeface="Wingdings" panose="05000000000000000000" pitchFamily="2" charset="2"/>
              <a:buChar char="v"/>
            </a:pPr>
            <a:r>
              <a:rPr lang="en-US" dirty="0"/>
              <a:t>Before and after eating, handling food, drinking or </a:t>
            </a:r>
            <a:r>
              <a:rPr lang="en-US" dirty="0" smtClean="0"/>
              <a:t>smoking.</a:t>
            </a:r>
            <a:endParaRPr lang="en-US" dirty="0"/>
          </a:p>
          <a:p>
            <a:endParaRPr lang="en-US" dirty="0"/>
          </a:p>
        </p:txBody>
      </p:sp>
      <p:pic>
        <p:nvPicPr>
          <p:cNvPr id="5122" name="Picture 2" descr="C:\Users\Danielle\Desktop\th.jpg" title="Drawing of a harnd as a germ far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133600"/>
            <a:ext cx="21717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Technique for Hand Washing</a:t>
            </a:r>
          </a:p>
        </p:txBody>
      </p:sp>
      <p:sp>
        <p:nvSpPr>
          <p:cNvPr id="3" name="Content Placeholder 2"/>
          <p:cNvSpPr>
            <a:spLocks noGrp="1"/>
          </p:cNvSpPr>
          <p:nvPr>
            <p:ph idx="1"/>
          </p:nvPr>
        </p:nvSpPr>
        <p:spPr>
          <a:xfrm>
            <a:off x="457200" y="1143000"/>
            <a:ext cx="8229600" cy="4983163"/>
          </a:xfrm>
        </p:spPr>
        <p:txBody>
          <a:bodyPr/>
          <a:lstStyle/>
          <a:p>
            <a:pPr marL="514350" indent="-514350">
              <a:buFont typeface="+mj-lt"/>
              <a:buAutoNum type="arabicPeriod"/>
            </a:pPr>
            <a:r>
              <a:rPr lang="en-US" dirty="0" smtClean="0"/>
              <a:t>Use </a:t>
            </a:r>
            <a:r>
              <a:rPr lang="en-US" dirty="0"/>
              <a:t>soap and running </a:t>
            </a:r>
            <a:r>
              <a:rPr lang="en-US" dirty="0" smtClean="0"/>
              <a:t>water</a:t>
            </a:r>
          </a:p>
          <a:p>
            <a:pPr marL="514350" indent="-514350">
              <a:buFont typeface="+mj-lt"/>
              <a:buAutoNum type="arabicPeriod"/>
            </a:pPr>
            <a:r>
              <a:rPr lang="en-US" dirty="0" smtClean="0"/>
              <a:t>Rub </a:t>
            </a:r>
            <a:r>
              <a:rPr lang="en-US" dirty="0"/>
              <a:t>your hands vigorously for 10 – 15 seconds</a:t>
            </a:r>
          </a:p>
          <a:p>
            <a:pPr marL="514350" indent="-514350">
              <a:buFont typeface="+mj-lt"/>
              <a:buAutoNum type="arabicPeriod"/>
            </a:pPr>
            <a:r>
              <a:rPr lang="en-US" dirty="0" smtClean="0"/>
              <a:t>Wash </a:t>
            </a:r>
            <a:r>
              <a:rPr lang="en-US" dirty="0"/>
              <a:t>all surfaces:  • Backs of hands, wrists, between fingers and under </a:t>
            </a:r>
            <a:r>
              <a:rPr lang="en-US" dirty="0" smtClean="0"/>
              <a:t>nails</a:t>
            </a:r>
          </a:p>
          <a:p>
            <a:pPr marL="514350" indent="-514350">
              <a:buFont typeface="+mj-lt"/>
              <a:buAutoNum type="arabicPeriod"/>
            </a:pPr>
            <a:r>
              <a:rPr lang="en-US" dirty="0" smtClean="0"/>
              <a:t>Rinse well</a:t>
            </a:r>
          </a:p>
          <a:p>
            <a:pPr marL="514350" indent="-514350">
              <a:buFont typeface="+mj-lt"/>
              <a:buAutoNum type="arabicPeriod"/>
            </a:pPr>
            <a:r>
              <a:rPr lang="en-US" dirty="0" smtClean="0"/>
              <a:t>Dry </a:t>
            </a:r>
            <a:r>
              <a:rPr lang="en-US" dirty="0"/>
              <a:t>hands with a disposable </a:t>
            </a:r>
            <a:r>
              <a:rPr lang="en-US" dirty="0" smtClean="0"/>
              <a:t>towel</a:t>
            </a:r>
            <a:endParaRPr lang="en-US" dirty="0"/>
          </a:p>
        </p:txBody>
      </p:sp>
      <p:pic>
        <p:nvPicPr>
          <p:cNvPr id="5" name="Picture 2" title="Picture of washing hand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4419600"/>
            <a:ext cx="4572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2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Technique for Hand </a:t>
            </a:r>
            <a:r>
              <a:rPr lang="en-US" b="1" dirty="0" smtClean="0">
                <a:effectLst>
                  <a:outerShdw blurRad="38100" dist="38100" dir="2700000" algn="tl">
                    <a:srgbClr val="000000">
                      <a:alpha val="43137"/>
                    </a:srgbClr>
                  </a:outerShdw>
                </a:effectLst>
              </a:rPr>
              <a:t>Washing </a:t>
            </a:r>
            <a:endParaRPr lang="en-US" dirty="0"/>
          </a:p>
        </p:txBody>
      </p:sp>
      <p:pic>
        <p:nvPicPr>
          <p:cNvPr id="4" name="Picture 2" descr="C:\Users\Danielle\Desktop\th.jpg" title="poster with hand washing techniques"/>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09600" y="1524000"/>
            <a:ext cx="7848600" cy="513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860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OSHA Training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Must be done annually for returning employees and new hires</a:t>
            </a:r>
          </a:p>
          <a:p>
            <a:pPr>
              <a:buFont typeface="Wingdings" panose="05000000000000000000" pitchFamily="2" charset="2"/>
              <a:buChar char="v"/>
            </a:pPr>
            <a:r>
              <a:rPr lang="en-US" dirty="0"/>
              <a:t>Attendance sheet must be kept on file for 3 years</a:t>
            </a:r>
          </a:p>
          <a:p>
            <a:pPr>
              <a:buFont typeface="Wingdings" panose="05000000000000000000" pitchFamily="2" charset="2"/>
              <a:buChar char="v"/>
            </a:pPr>
            <a:r>
              <a:rPr lang="en-US" dirty="0"/>
              <a:t>All employees who are assigned to tasks where occupational exposure may take place must be provided with information and training at the time of initial assignment</a:t>
            </a:r>
          </a:p>
          <a:p>
            <a:pPr>
              <a:buFont typeface="Wingdings" panose="05000000000000000000" pitchFamily="2" charset="2"/>
              <a:buChar char="v"/>
            </a:pPr>
            <a:r>
              <a:rPr lang="en-US" dirty="0"/>
              <a:t>Training must include Q&amp;A</a:t>
            </a:r>
          </a:p>
          <a:p>
            <a:endParaRPr lang="en-US" dirty="0"/>
          </a:p>
        </p:txBody>
      </p:sp>
    </p:spTree>
    <p:extLst>
      <p:ext uri="{BB962C8B-B14F-4D97-AF65-F5344CB8AC3E}">
        <p14:creationId xmlns:p14="http://schemas.microsoft.com/office/powerpoint/2010/main" val="395954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Complaint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altLang="en-US" dirty="0" smtClean="0"/>
              <a:t>Workers may bring up safety and health concerns in the workplace to their employers without fear of discharge or discrimination, as long as the complaint is made in good faith. </a:t>
            </a:r>
          </a:p>
          <a:p>
            <a:pPr>
              <a:buFont typeface="Wingdings" panose="05000000000000000000" pitchFamily="2" charset="2"/>
              <a:buChar char="v"/>
            </a:pPr>
            <a:r>
              <a:rPr lang="en-US" altLang="en-US" dirty="0" smtClean="0"/>
              <a:t>OSHA regulations [29CFR 1977.9(c)] protect workers who complain to their employer about unsafe or unhealthful conditions in the workplace. </a:t>
            </a:r>
          </a:p>
          <a:p>
            <a:pPr>
              <a:buFont typeface="Wingdings" panose="05000000000000000000" pitchFamily="2" charset="2"/>
              <a:buChar char="v"/>
            </a:pPr>
            <a:r>
              <a:rPr lang="en-US" altLang="en-US" dirty="0" smtClean="0"/>
              <a:t>Department of Labor 800-321-OSHA (6742)</a:t>
            </a:r>
          </a:p>
          <a:p>
            <a:endParaRPr lang="en-US" dirty="0"/>
          </a:p>
        </p:txBody>
      </p:sp>
    </p:spTree>
    <p:extLst>
      <p:ext uri="{BB962C8B-B14F-4D97-AF65-F5344CB8AC3E}">
        <p14:creationId xmlns:p14="http://schemas.microsoft.com/office/powerpoint/2010/main" val="337551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Filing a Complaint</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altLang="en-US" dirty="0" smtClean="0"/>
              <a:t>Workers may bring up safety and health concerns in the workplace to their employers without fear of discharge or discrimination, as long as the complaint is made in good faith. </a:t>
            </a:r>
          </a:p>
          <a:p>
            <a:pPr>
              <a:buFont typeface="Wingdings" panose="05000000000000000000" pitchFamily="2" charset="2"/>
              <a:buChar char="v"/>
            </a:pPr>
            <a:r>
              <a:rPr lang="en-US" altLang="en-US" dirty="0" smtClean="0"/>
              <a:t>OSHA regulations [29CFR 1977.9(c)] protect workers who complain to their employer about unsafe or unhealthful conditions in the workplace. </a:t>
            </a:r>
          </a:p>
          <a:p>
            <a:pPr>
              <a:buFont typeface="Wingdings" panose="05000000000000000000" pitchFamily="2" charset="2"/>
              <a:buChar char="v"/>
            </a:pPr>
            <a:r>
              <a:rPr lang="en-US" altLang="en-US" dirty="0" smtClean="0"/>
              <a:t>Department of Labor 800-321-OSHA (6742)</a:t>
            </a:r>
          </a:p>
          <a:p>
            <a:endParaRPr lang="en-US" dirty="0"/>
          </a:p>
        </p:txBody>
      </p:sp>
    </p:spTree>
    <p:extLst>
      <p:ext uri="{BB962C8B-B14F-4D97-AF65-F5344CB8AC3E}">
        <p14:creationId xmlns:p14="http://schemas.microsoft.com/office/powerpoint/2010/main" val="84912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Record Keeping</a:t>
            </a:r>
            <a:endParaRPr lang="en-US" b="1" dirty="0">
              <a:effectLst>
                <a:outerShdw blurRad="38100" dist="38100" dir="2700000" algn="tl">
                  <a:srgbClr val="000000">
                    <a:alpha val="43137"/>
                  </a:srgbClr>
                </a:outerShdw>
              </a:effectLst>
            </a:endParaRPr>
          </a:p>
        </p:txBody>
      </p:sp>
      <p:sp>
        <p:nvSpPr>
          <p:cNvPr id="17" name="Content Placeholder 16"/>
          <p:cNvSpPr>
            <a:spLocks noGrp="1"/>
          </p:cNvSpPr>
          <p:nvPr>
            <p:ph idx="1"/>
          </p:nvPr>
        </p:nvSpPr>
        <p:spPr/>
        <p:txBody>
          <a:bodyPr/>
          <a:lstStyle/>
          <a:p>
            <a:pPr>
              <a:buFont typeface="Wingdings" panose="05000000000000000000" pitchFamily="2" charset="2"/>
              <a:buChar char="v"/>
            </a:pPr>
            <a:r>
              <a:rPr lang="en-US" sz="3200" dirty="0" smtClean="0"/>
              <a:t>Medical records during employment </a:t>
            </a:r>
          </a:p>
          <a:p>
            <a:pPr>
              <a:buFont typeface="Wingdings" panose="05000000000000000000" pitchFamily="2" charset="2"/>
              <a:buChar char="v"/>
            </a:pPr>
            <a:r>
              <a:rPr lang="en-US" sz="3200" dirty="0" smtClean="0"/>
              <a:t>Injury Log </a:t>
            </a:r>
          </a:p>
          <a:p>
            <a:pPr>
              <a:buFont typeface="Wingdings" panose="05000000000000000000" pitchFamily="2" charset="2"/>
              <a:buChar char="v"/>
            </a:pPr>
            <a:r>
              <a:rPr lang="en-US" dirty="0" smtClean="0"/>
              <a:t>Sharps Injury Log 5 years</a:t>
            </a:r>
          </a:p>
          <a:p>
            <a:pPr>
              <a:buFont typeface="Wingdings" panose="05000000000000000000" pitchFamily="2" charset="2"/>
              <a:buChar char="v"/>
            </a:pPr>
            <a:r>
              <a:rPr lang="en-US" dirty="0" smtClean="0"/>
              <a:t>Training Records 3 years</a:t>
            </a:r>
            <a:endParaRPr lang="en-US" dirty="0"/>
          </a:p>
        </p:txBody>
      </p:sp>
    </p:spTree>
    <p:extLst>
      <p:ext uri="{BB962C8B-B14F-4D97-AF65-F5344CB8AC3E}">
        <p14:creationId xmlns:p14="http://schemas.microsoft.com/office/powerpoint/2010/main" val="197366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Post-Exposure Evaluation and Follow-up</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US" sz="2000" dirty="0" smtClean="0"/>
              <a:t>An exposure </a:t>
            </a:r>
            <a:r>
              <a:rPr lang="en-US" sz="2000" dirty="0"/>
              <a:t>incident is a specific eye, </a:t>
            </a:r>
            <a:r>
              <a:rPr lang="en-US" sz="2000" dirty="0" smtClean="0"/>
              <a:t>mouth, other </a:t>
            </a:r>
            <a:r>
              <a:rPr lang="en-US" sz="2000" dirty="0"/>
              <a:t>mucous membrane, non-intact skin, </a:t>
            </a:r>
            <a:r>
              <a:rPr lang="en-US" sz="2000" dirty="0" smtClean="0"/>
              <a:t>or parenteral </a:t>
            </a:r>
            <a:r>
              <a:rPr lang="en-US" sz="2000" dirty="0"/>
              <a:t>contact with blood or OPIM</a:t>
            </a:r>
            <a:r>
              <a:rPr lang="en-US" sz="2000" dirty="0" smtClean="0"/>
              <a:t>.</a:t>
            </a:r>
          </a:p>
          <a:p>
            <a:pPr marL="0" indent="0">
              <a:buNone/>
            </a:pPr>
            <a:r>
              <a:rPr lang="en-US" sz="2000" dirty="0" smtClean="0"/>
              <a:t> This evaluation </a:t>
            </a:r>
            <a:r>
              <a:rPr lang="en-US" sz="2000" dirty="0"/>
              <a:t>and follow-up must be at no cost </a:t>
            </a:r>
            <a:r>
              <a:rPr lang="en-US" sz="2000" dirty="0" smtClean="0"/>
              <a:t>to the </a:t>
            </a:r>
            <a:r>
              <a:rPr lang="en-US" sz="2000" dirty="0"/>
              <a:t>worker and includes documenting </a:t>
            </a:r>
            <a:r>
              <a:rPr lang="en-US" sz="2000" dirty="0" smtClean="0"/>
              <a:t>the route(s</a:t>
            </a:r>
            <a:r>
              <a:rPr lang="en-US" sz="2000" dirty="0"/>
              <a:t>) of exposure and the </a:t>
            </a:r>
            <a:r>
              <a:rPr lang="en-US" sz="2000" dirty="0" smtClean="0"/>
              <a:t>circumstances </a:t>
            </a:r>
            <a:r>
              <a:rPr lang="en-US" sz="2000" dirty="0"/>
              <a:t>under which the exposure incident </a:t>
            </a:r>
            <a:r>
              <a:rPr lang="en-US" sz="2000" dirty="0" smtClean="0"/>
              <a:t>occurred; identifying </a:t>
            </a:r>
            <a:r>
              <a:rPr lang="en-US" sz="2000" dirty="0"/>
              <a:t>and testing the source individual </a:t>
            </a:r>
            <a:r>
              <a:rPr lang="en-US" sz="2000" dirty="0" smtClean="0"/>
              <a:t>for HBV </a:t>
            </a:r>
            <a:r>
              <a:rPr lang="en-US" sz="2000" dirty="0"/>
              <a:t>and HIV infectivity, if the source </a:t>
            </a:r>
            <a:r>
              <a:rPr lang="en-US" sz="2000" dirty="0" smtClean="0"/>
              <a:t>individual consents </a:t>
            </a:r>
            <a:r>
              <a:rPr lang="en-US" sz="2000" dirty="0"/>
              <a:t>or the law does not require </a:t>
            </a:r>
            <a:r>
              <a:rPr lang="en-US" sz="2000" dirty="0" smtClean="0"/>
              <a:t>consent; collecting </a:t>
            </a:r>
            <a:r>
              <a:rPr lang="en-US" sz="2000" dirty="0"/>
              <a:t>and testing the exposed </a:t>
            </a:r>
            <a:r>
              <a:rPr lang="en-US" sz="2000" dirty="0" smtClean="0"/>
              <a:t>worker’s blood</a:t>
            </a:r>
            <a:r>
              <a:rPr lang="en-US" sz="2000" dirty="0"/>
              <a:t>, if the worker consents; offering </a:t>
            </a:r>
            <a:r>
              <a:rPr lang="en-US" sz="2000" dirty="0" smtClean="0"/>
              <a:t>post exposure prophylaxis</a:t>
            </a:r>
            <a:r>
              <a:rPr lang="en-US" sz="2000" dirty="0"/>
              <a:t>; offering counseling; </a:t>
            </a:r>
            <a:r>
              <a:rPr lang="en-US" sz="2000" dirty="0" smtClean="0"/>
              <a:t>and evaluating </a:t>
            </a:r>
            <a:r>
              <a:rPr lang="en-US" sz="2000" dirty="0"/>
              <a:t>reported illnesses</a:t>
            </a:r>
            <a:r>
              <a:rPr lang="en-US" sz="2000" dirty="0" smtClean="0"/>
              <a:t>.</a:t>
            </a:r>
          </a:p>
          <a:p>
            <a:pPr marL="0" indent="0">
              <a:buNone/>
            </a:pPr>
            <a:r>
              <a:rPr lang="en-US" sz="2000" dirty="0" smtClean="0"/>
              <a:t> The healthcare</a:t>
            </a:r>
            <a:r>
              <a:rPr lang="en-US" sz="2000" dirty="0"/>
              <a:t> </a:t>
            </a:r>
            <a:r>
              <a:rPr lang="en-US" sz="2000" dirty="0" smtClean="0"/>
              <a:t>professional </a:t>
            </a:r>
            <a:r>
              <a:rPr lang="en-US" sz="2000" dirty="0"/>
              <a:t>will provide a limited written </a:t>
            </a:r>
            <a:r>
              <a:rPr lang="en-US" sz="2000" dirty="0" smtClean="0"/>
              <a:t>opinion to </a:t>
            </a:r>
            <a:r>
              <a:rPr lang="en-US" sz="2000" dirty="0"/>
              <a:t>the employer and all diagnoses </a:t>
            </a:r>
            <a:r>
              <a:rPr lang="en-US" sz="2000" dirty="0" smtClean="0"/>
              <a:t>must remain </a:t>
            </a:r>
            <a:r>
              <a:rPr lang="en-US" sz="2000" dirty="0"/>
              <a:t>confidential.</a:t>
            </a:r>
          </a:p>
        </p:txBody>
      </p:sp>
    </p:spTree>
    <p:extLst>
      <p:ext uri="{BB962C8B-B14F-4D97-AF65-F5344CB8AC3E}">
        <p14:creationId xmlns:p14="http://schemas.microsoft.com/office/powerpoint/2010/main" val="3090257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effectLst>
                  <a:outerShdw blurRad="38100" dist="38100" dir="2700000" algn="tl">
                    <a:srgbClr val="000000">
                      <a:alpha val="43137"/>
                    </a:srgbClr>
                  </a:outerShdw>
                </a:effectLst>
              </a:rPr>
              <a:t>Post Exposure Procedure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If you have been contaminated by blood, you may have been exposed to Hepatitis B, Hepatitis C, and/or HIV.</a:t>
            </a:r>
          </a:p>
          <a:p>
            <a:pPr>
              <a:buFont typeface="Wingdings" panose="05000000000000000000" pitchFamily="2" charset="2"/>
              <a:buChar char="v"/>
            </a:pPr>
            <a:r>
              <a:rPr lang="en-US" dirty="0"/>
              <a:t>Wash off the exposed area immediately.</a:t>
            </a:r>
          </a:p>
          <a:p>
            <a:pPr>
              <a:buFont typeface="Wingdings" panose="05000000000000000000" pitchFamily="2" charset="2"/>
              <a:buChar char="v"/>
            </a:pPr>
            <a:r>
              <a:rPr lang="en-US" dirty="0"/>
              <a:t>Report the incident to your Manager in order to receive proper post-exposure evaluation and follow-up.</a:t>
            </a:r>
          </a:p>
          <a:p>
            <a:endParaRPr lang="en-US" dirty="0"/>
          </a:p>
        </p:txBody>
      </p:sp>
    </p:spTree>
    <p:extLst>
      <p:ext uri="{BB962C8B-B14F-4D97-AF65-F5344CB8AC3E}">
        <p14:creationId xmlns:p14="http://schemas.microsoft.com/office/powerpoint/2010/main" val="9840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Post </a:t>
            </a:r>
            <a:r>
              <a:rPr lang="en-US" b="1" smtClean="0">
                <a:effectLst>
                  <a:outerShdw blurRad="38100" dist="38100" dir="2700000" algn="tl">
                    <a:srgbClr val="000000">
                      <a:alpha val="43137"/>
                    </a:srgbClr>
                  </a:outerShdw>
                </a:effectLst>
              </a:rPr>
              <a:t>Exposure </a:t>
            </a:r>
            <a:r>
              <a:rPr lang="en-US" b="1" smtClean="0">
                <a:effectLst>
                  <a:outerShdw blurRad="38100" dist="38100" dir="2700000" algn="tl">
                    <a:srgbClr val="000000">
                      <a:alpha val="43137"/>
                    </a:srgbClr>
                  </a:outerShdw>
                </a:effectLst>
              </a:rPr>
              <a:t>Procedure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Employees must seek medical attention immediately.</a:t>
            </a:r>
          </a:p>
          <a:p>
            <a:pPr>
              <a:buFont typeface="Wingdings" panose="05000000000000000000" pitchFamily="2" charset="2"/>
              <a:buChar char="v"/>
            </a:pPr>
            <a:r>
              <a:rPr lang="en-US" dirty="0"/>
              <a:t>The doctor’s visit is free of charge.</a:t>
            </a:r>
          </a:p>
          <a:p>
            <a:pPr>
              <a:buFont typeface="Wingdings" panose="05000000000000000000" pitchFamily="2" charset="2"/>
              <a:buChar char="v"/>
            </a:pPr>
            <a:r>
              <a:rPr lang="en-US" dirty="0"/>
              <a:t>The employee reserves the right to decline medical attention </a:t>
            </a:r>
          </a:p>
          <a:p>
            <a:pPr>
              <a:buFont typeface="Wingdings" panose="05000000000000000000" pitchFamily="2" charset="2"/>
              <a:buChar char="v"/>
            </a:pPr>
            <a:r>
              <a:rPr lang="en-US" dirty="0"/>
              <a:t>The employee must provide the  reason for the declination in writing</a:t>
            </a:r>
          </a:p>
          <a:p>
            <a:pPr>
              <a:buFont typeface="Wingdings" panose="05000000000000000000" pitchFamily="2" charset="2"/>
              <a:buChar char="v"/>
            </a:pPr>
            <a:r>
              <a:rPr lang="en-US" dirty="0"/>
              <a:t>A record of this declination must be kept on file</a:t>
            </a:r>
          </a:p>
          <a:p>
            <a:endParaRPr lang="en-US" dirty="0"/>
          </a:p>
        </p:txBody>
      </p:sp>
    </p:spTree>
    <p:extLst>
      <p:ext uri="{BB962C8B-B14F-4D97-AF65-F5344CB8AC3E}">
        <p14:creationId xmlns:p14="http://schemas.microsoft.com/office/powerpoint/2010/main" val="264055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Post Exposure and Follow-up</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Medical expenses incurred because of an exposure incident are covered by the employer</a:t>
            </a:r>
          </a:p>
          <a:p>
            <a:pPr>
              <a:buFont typeface="Wingdings" panose="05000000000000000000" pitchFamily="2" charset="2"/>
              <a:buChar char="v"/>
            </a:pPr>
            <a:r>
              <a:rPr lang="en-US" dirty="0"/>
              <a:t>Forms and supporting documentation must be submitted to Risk Management.</a:t>
            </a:r>
          </a:p>
          <a:p>
            <a:pPr>
              <a:buFont typeface="Wingdings" panose="05000000000000000000" pitchFamily="2" charset="2"/>
              <a:buChar char="v"/>
            </a:pPr>
            <a:r>
              <a:rPr lang="en-US" dirty="0"/>
              <a:t>Your Manager will be able to assist you in filing the appropriate forms.</a:t>
            </a:r>
          </a:p>
          <a:p>
            <a:endParaRPr lang="en-US" dirty="0"/>
          </a:p>
        </p:txBody>
      </p:sp>
    </p:spTree>
    <p:extLst>
      <p:ext uri="{BB962C8B-B14F-4D97-AF65-F5344CB8AC3E}">
        <p14:creationId xmlns:p14="http://schemas.microsoft.com/office/powerpoint/2010/main" val="325831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br>
              <a:rPr lang="en-US" dirty="0"/>
            </a:br>
            <a:endParaRPr lang="en-US" dirty="0"/>
          </a:p>
        </p:txBody>
      </p:sp>
      <p:sp>
        <p:nvSpPr>
          <p:cNvPr id="7" name="Content Placeholder 6"/>
          <p:cNvSpPr>
            <a:spLocks noGrp="1"/>
          </p:cNvSpPr>
          <p:nvPr>
            <p:ph sz="half" idx="2"/>
          </p:nvPr>
        </p:nvSpPr>
        <p:spPr>
          <a:xfrm>
            <a:off x="4575097" y="2819400"/>
            <a:ext cx="3657600" cy="3124200"/>
          </a:xfrm>
        </p:spPr>
        <p:txBody>
          <a:bodyPr>
            <a:normAutofit/>
          </a:bodyPr>
          <a:lstStyle/>
          <a:p>
            <a:r>
              <a:rPr lang="en-US" dirty="0" smtClean="0"/>
              <a:t>For more information or to file a complaint visit the OSHA Website at </a:t>
            </a:r>
            <a:r>
              <a:rPr lang="en-US" b="1" dirty="0" smtClean="0">
                <a:hlinkClick r:id="rId2" tooltip="Link to OSHA web site"/>
              </a:rPr>
              <a:t>www.osha.gov</a:t>
            </a:r>
            <a:r>
              <a:rPr lang="en-US" dirty="0" smtClean="0"/>
              <a:t> or call 1-800-321-6742</a:t>
            </a:r>
          </a:p>
        </p:txBody>
      </p:sp>
      <p:pic>
        <p:nvPicPr>
          <p:cNvPr id="1026" name="Picture 2" descr="C:\Users\Danielle\Desktop\index1.jpg" title="CDC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971800"/>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ielle\Desktop\index.jpg" title="OSHA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4600" y="1295400"/>
            <a:ext cx="4162425"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653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0" dirty="0" smtClean="0"/>
              <a:t>The End</a:t>
            </a:r>
            <a:endParaRPr lang="en-US" sz="1000" dirty="0"/>
          </a:p>
        </p:txBody>
      </p:sp>
      <p:pic>
        <p:nvPicPr>
          <p:cNvPr id="14339" name="Picture 3" descr="C:\Users\Danielle\AppData\Local\Microsoft\Windows\Temporary Internet Files\Content.IE5\190FS7XA\MC900237284[1].wmf" title="The end imag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43200" y="2209800"/>
            <a:ext cx="4217407" cy="353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2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What are </a:t>
            </a:r>
            <a:r>
              <a:rPr lang="en-US" b="1" dirty="0" err="1" smtClean="0">
                <a:effectLst>
                  <a:outerShdw blurRad="38100" dist="38100" dir="2700000" algn="tl">
                    <a:srgbClr val="000000">
                      <a:alpha val="43137"/>
                    </a:srgbClr>
                  </a:outerShdw>
                </a:effectLst>
              </a:rPr>
              <a:t>Bloodborne</a:t>
            </a:r>
            <a:r>
              <a:rPr lang="en-US" b="1" dirty="0" smtClean="0">
                <a:effectLst>
                  <a:outerShdw blurRad="38100" dist="38100" dir="2700000" algn="tl">
                    <a:srgbClr val="000000">
                      <a:alpha val="43137"/>
                    </a:srgbClr>
                  </a:outerShdw>
                </a:effectLst>
              </a:rPr>
              <a:t> Pathogens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US" dirty="0" err="1"/>
              <a:t>Bloodborne</a:t>
            </a:r>
            <a:r>
              <a:rPr lang="en-US" dirty="0"/>
              <a:t> pathogens are infectious microorganisms in human blood that can cause disease in humans. </a:t>
            </a:r>
            <a:endParaRPr lang="en-US" dirty="0" smtClean="0"/>
          </a:p>
          <a:p>
            <a:pPr marL="0" indent="0">
              <a:buNone/>
            </a:pPr>
            <a:r>
              <a:rPr lang="en-US" dirty="0" smtClean="0"/>
              <a:t>These </a:t>
            </a:r>
            <a:r>
              <a:rPr lang="en-US" dirty="0"/>
              <a:t>pathogens include, but are not limited to, hepatitis B (HBV), hepatitis C (HCV) and human immunodeficiency virus (HIV). </a:t>
            </a:r>
            <a:r>
              <a:rPr lang="en-US" dirty="0" err="1"/>
              <a:t>Needlesticks</a:t>
            </a:r>
            <a:r>
              <a:rPr lang="en-US" dirty="0"/>
              <a:t> and other sharps-related injuries may expose workers to </a:t>
            </a:r>
            <a:r>
              <a:rPr lang="en-US" dirty="0" err="1"/>
              <a:t>bloodborne</a:t>
            </a:r>
            <a:r>
              <a:rPr lang="en-US" dirty="0"/>
              <a:t> pathogens. </a:t>
            </a:r>
            <a:endParaRPr lang="en-US" dirty="0" smtClean="0"/>
          </a:p>
          <a:p>
            <a:pPr marL="0" indent="0">
              <a:buNone/>
            </a:pPr>
            <a:r>
              <a:rPr lang="en-US" dirty="0" smtClean="0"/>
              <a:t>Workers </a:t>
            </a:r>
            <a:r>
              <a:rPr lang="en-US" dirty="0"/>
              <a:t>in many occupations, including first aid team members, housekeeping personnel in some industries, nurses and other healthcare personnel may be at risk of exposure to </a:t>
            </a:r>
            <a:r>
              <a:rPr lang="en-US" dirty="0" err="1"/>
              <a:t>bloodborne</a:t>
            </a:r>
            <a:r>
              <a:rPr lang="en-US" dirty="0"/>
              <a:t> pathogens.</a:t>
            </a:r>
          </a:p>
        </p:txBody>
      </p:sp>
    </p:spTree>
    <p:extLst>
      <p:ext uri="{BB962C8B-B14F-4D97-AF65-F5344CB8AC3E}">
        <p14:creationId xmlns:p14="http://schemas.microsoft.com/office/powerpoint/2010/main" val="347494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effectLst>
                  <a:outerShdw blurRad="38100" dist="38100" dir="2700000" algn="tl">
                    <a:srgbClr val="000000">
                      <a:alpha val="43137"/>
                    </a:srgbClr>
                  </a:outerShdw>
                </a:effectLst>
                <a:latin typeface="+mn-lt"/>
              </a:rPr>
              <a:t>Which employees are covered by OSHA's </a:t>
            </a:r>
            <a:r>
              <a:rPr lang="en-US" sz="3100" b="1" dirty="0" err="1">
                <a:effectLst>
                  <a:outerShdw blurRad="38100" dist="38100" dir="2700000" algn="tl">
                    <a:srgbClr val="000000">
                      <a:alpha val="43137"/>
                    </a:srgbClr>
                  </a:outerShdw>
                </a:effectLst>
                <a:latin typeface="+mn-lt"/>
              </a:rPr>
              <a:t>Bloodborne</a:t>
            </a:r>
            <a:r>
              <a:rPr lang="en-US" sz="3100" b="1" dirty="0">
                <a:effectLst>
                  <a:outerShdw blurRad="38100" dist="38100" dir="2700000" algn="tl">
                    <a:srgbClr val="000000">
                      <a:alpha val="43137"/>
                    </a:srgbClr>
                  </a:outerShdw>
                </a:effectLst>
                <a:latin typeface="+mn-lt"/>
              </a:rPr>
              <a:t> Pathogen Standard</a:t>
            </a:r>
            <a:r>
              <a:rPr lang="en-US" b="1"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p:txBody>
          <a:bodyPr>
            <a:normAutofit/>
          </a:bodyPr>
          <a:lstStyle/>
          <a:p>
            <a:pPr marL="0" indent="0">
              <a:buNone/>
            </a:pPr>
            <a:r>
              <a:rPr lang="en-US" dirty="0"/>
              <a:t>Employees having "reasonably anticipated" exposure to blood or OPIM through skin, eye, mucous membrane, or broken skin by: (</a:t>
            </a:r>
            <a:r>
              <a:rPr lang="en-US" dirty="0" err="1"/>
              <a:t>needlesticks</a:t>
            </a:r>
            <a:r>
              <a:rPr lang="en-US" dirty="0"/>
              <a:t>, human bites, cuts, abrasions) that result from the performance of an employee's job duties.</a:t>
            </a:r>
          </a:p>
          <a:p>
            <a:pPr marL="0" indent="0">
              <a:buNone/>
            </a:pPr>
            <a:r>
              <a:rPr lang="en-US" dirty="0"/>
              <a:t>The hazard of exposure to </a:t>
            </a:r>
            <a:r>
              <a:rPr lang="en-US" dirty="0" err="1"/>
              <a:t>bloodborne</a:t>
            </a:r>
            <a:r>
              <a:rPr lang="en-US" dirty="0"/>
              <a:t> pathogens affects employees in many types of employment and is not restricted to the healthcare or emergency service industry.</a:t>
            </a:r>
          </a:p>
          <a:p>
            <a:pPr marL="0" indent="0">
              <a:buNone/>
            </a:pPr>
            <a:endParaRPr lang="en-US" dirty="0"/>
          </a:p>
        </p:txBody>
      </p:sp>
    </p:spTree>
    <p:extLst>
      <p:ext uri="{BB962C8B-B14F-4D97-AF65-F5344CB8AC3E}">
        <p14:creationId xmlns:p14="http://schemas.microsoft.com/office/powerpoint/2010/main" val="178449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What is the definition of blood and other potentially infectious materials (OPIM)?</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t>Blood means human blood, human blood components, and products made from human blood.</a:t>
            </a:r>
          </a:p>
          <a:p>
            <a:pPr>
              <a:buFont typeface="Wingdings" panose="05000000000000000000" pitchFamily="2" charset="2"/>
              <a:buChar char="v"/>
            </a:pPr>
            <a:r>
              <a:rPr lang="en-US" sz="3200" dirty="0" smtClean="0"/>
              <a:t>"Other potentially infectious materials" means the following:</a:t>
            </a:r>
          </a:p>
          <a:p>
            <a:pPr marL="0" indent="0">
              <a:buNone/>
            </a:pPr>
            <a:endParaRPr lang="en-US" sz="2400" dirty="0"/>
          </a:p>
        </p:txBody>
      </p:sp>
    </p:spTree>
    <p:extLst>
      <p:ext uri="{BB962C8B-B14F-4D97-AF65-F5344CB8AC3E}">
        <p14:creationId xmlns:p14="http://schemas.microsoft.com/office/powerpoint/2010/main" val="2450777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What is the definition of blood and </a:t>
            </a:r>
            <a:r>
              <a:rPr lang="en-US" sz="3200" b="1" dirty="0" smtClean="0">
                <a:effectLst>
                  <a:outerShdw blurRad="38100" dist="38100" dir="2700000" algn="tl">
                    <a:srgbClr val="000000">
                      <a:alpha val="43137"/>
                    </a:srgbClr>
                  </a:outerShdw>
                </a:effectLst>
              </a:rPr>
              <a:t>other  </a:t>
            </a:r>
            <a:r>
              <a:rPr lang="en-US" sz="3200" b="1" dirty="0">
                <a:effectLst>
                  <a:outerShdw blurRad="38100" dist="38100" dir="2700000" algn="tl">
                    <a:srgbClr val="000000">
                      <a:alpha val="43137"/>
                    </a:srgbClr>
                  </a:outerShdw>
                </a:effectLst>
              </a:rPr>
              <a:t>potentially infectious materials (OPIM)?</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dirty="0" smtClean="0"/>
              <a:t>Human </a:t>
            </a:r>
            <a:r>
              <a:rPr lang="en-US" dirty="0"/>
              <a:t>body fluids: semen, vaginal secretions, cerebrospinal (head ), amniotic (birth fluid), peritoneal (abdomen), pericardial (heart), pleural (lung, chest), synovial (joints), saliva in dental procedures, any body fluid visibly contaminated with blood, and all body fluids in situations where it is difficult or impossible to differentiate between body fluids.</a:t>
            </a:r>
          </a:p>
          <a:p>
            <a:pPr>
              <a:buFont typeface="Wingdings" panose="05000000000000000000" pitchFamily="2" charset="2"/>
              <a:buChar char="v"/>
            </a:pPr>
            <a:r>
              <a:rPr lang="en-US" dirty="0"/>
              <a:t>Any unfixed tissue or organ (other than intact skin) from a human (living or dead).</a:t>
            </a:r>
          </a:p>
          <a:p>
            <a:pPr>
              <a:buFont typeface="Wingdings" panose="05000000000000000000" pitchFamily="2" charset="2"/>
              <a:buChar char="v"/>
            </a:pPr>
            <a:r>
              <a:rPr lang="en-US" dirty="0"/>
              <a:t>HIV-containing cell or tissue cultures, organ cultures, and HIV- or HBV-containing culture medium or other solutions as well as blood, organs, or other tissues from experimental animals infected with HIV or HBV.</a:t>
            </a:r>
          </a:p>
        </p:txBody>
      </p:sp>
    </p:spTree>
    <p:extLst>
      <p:ext uri="{BB962C8B-B14F-4D97-AF65-F5344CB8AC3E}">
        <p14:creationId xmlns:p14="http://schemas.microsoft.com/office/powerpoint/2010/main" val="270861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Chain of Infection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smtClean="0"/>
              <a:t>For disease to be spread, it requires that all of the following conditions be present:</a:t>
            </a:r>
          </a:p>
          <a:p>
            <a:pPr>
              <a:buFont typeface="Wingdings" panose="05000000000000000000" pitchFamily="2" charset="2"/>
              <a:buChar char="v"/>
            </a:pPr>
            <a:r>
              <a:rPr lang="en-US" dirty="0" smtClean="0"/>
              <a:t>An adequate number of pathogens, or disease-causing organisms.</a:t>
            </a:r>
          </a:p>
          <a:p>
            <a:pPr>
              <a:buFont typeface="Wingdings" panose="05000000000000000000" pitchFamily="2" charset="2"/>
              <a:buChar char="v"/>
            </a:pPr>
            <a:r>
              <a:rPr lang="en-US" dirty="0" smtClean="0"/>
              <a:t>A reservoir or source that allows the pathogen to survive and multiply ( blood).</a:t>
            </a:r>
          </a:p>
          <a:p>
            <a:pPr>
              <a:buFont typeface="Wingdings" panose="05000000000000000000" pitchFamily="2" charset="2"/>
              <a:buChar char="v"/>
            </a:pPr>
            <a:r>
              <a:rPr lang="en-US" dirty="0" smtClean="0"/>
              <a:t>A mode of transmission from the source to the host.</a:t>
            </a:r>
          </a:p>
          <a:p>
            <a:pPr>
              <a:buFont typeface="Wingdings" panose="05000000000000000000" pitchFamily="2" charset="2"/>
              <a:buChar char="v"/>
            </a:pPr>
            <a:r>
              <a:rPr lang="en-US" dirty="0" smtClean="0"/>
              <a:t>An entrance through which the pathogen may enter the host.</a:t>
            </a:r>
          </a:p>
          <a:p>
            <a:endParaRPr lang="en-US" b="1" dirty="0"/>
          </a:p>
        </p:txBody>
      </p:sp>
    </p:spTree>
    <p:extLst>
      <p:ext uri="{BB962C8B-B14F-4D97-AF65-F5344CB8AC3E}">
        <p14:creationId xmlns:p14="http://schemas.microsoft.com/office/powerpoint/2010/main" val="354800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Chain of Infection </a:t>
            </a:r>
            <a:r>
              <a:rPr lang="en-US" b="1" dirty="0" smtClean="0">
                <a:effectLst>
                  <a:outerShdw blurRad="38100" dist="38100" dir="2700000" algn="tl">
                    <a:srgbClr val="000000">
                      <a:alpha val="43137"/>
                    </a:srgbClr>
                  </a:outerShdw>
                </a:effectLst>
              </a:rPr>
              <a:t>cont.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A susceptible host ( one who is not immune)</a:t>
            </a:r>
          </a:p>
          <a:p>
            <a:pPr marL="0" indent="0">
              <a:buNone/>
            </a:pPr>
            <a:r>
              <a:rPr lang="en-US" dirty="0" smtClean="0"/>
              <a:t>Effective infection control strategies prevent disease transmission by interrupting one or more links in the chain of infection.</a:t>
            </a:r>
          </a:p>
          <a:p>
            <a:endParaRPr lang="en-US" b="1" dirty="0"/>
          </a:p>
        </p:txBody>
      </p:sp>
      <p:pic>
        <p:nvPicPr>
          <p:cNvPr id="1026" name="Picture 2" descr="C:\Users\Danielle\Desktop\images.jpg" title="Image of a broken cha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3657600"/>
            <a:ext cx="6019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84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Modes of Transmission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Direct Contact – Occurs when microorganisms are transferred from one infected person directly to another person. For example, infected blood from one person enters a care giver’s body through an open cut.</a:t>
            </a:r>
          </a:p>
          <a:p>
            <a:pPr marL="137160" indent="0">
              <a:buNone/>
            </a:pPr>
            <a:endParaRPr lang="en-US" b="1" dirty="0"/>
          </a:p>
        </p:txBody>
      </p:sp>
      <p:pic>
        <p:nvPicPr>
          <p:cNvPr id="2050" name="Picture 2" descr="C:\Users\Danielle\AppData\Local\Microsoft\Windows\Temporary Internet Files\Content.IE5\NUX20Z03\MC900030317[1].wmf" title="Image of a clea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81400" y="4293108"/>
            <a:ext cx="1758391" cy="172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39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Modes of </a:t>
            </a:r>
            <a:r>
              <a:rPr lang="en-US" b="1" dirty="0" smtClean="0">
                <a:effectLst>
                  <a:outerShdw blurRad="38100" dist="38100" dir="2700000" algn="tl">
                    <a:srgbClr val="000000">
                      <a:alpha val="43137"/>
                    </a:srgbClr>
                  </a:outerShdw>
                </a:effectLst>
              </a:rPr>
              <a:t>Transmission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Indirect contact – involves the transfer of an infections agent through a contaminated object or person. For example, a care giver doesn’t wash hands in between caring for someone with infected body fluids and other patients. For Example, Parenteral contact with a needle stick.</a:t>
            </a:r>
          </a:p>
          <a:p>
            <a:endParaRPr lang="en-US" b="1" dirty="0"/>
          </a:p>
        </p:txBody>
      </p:sp>
      <p:pic>
        <p:nvPicPr>
          <p:cNvPr id="3074" name="Picture 2" descr="C:\Users\Danielle\AppData\Local\Microsoft\Windows\Temporary Internet Files\Content.IE5\1BS7FO82\MC900293392[1].wmf" title="Image of a syring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91000" y="4347715"/>
            <a:ext cx="1437437" cy="182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4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47800"/>
            <a:ext cx="8001000" cy="4407360"/>
          </a:xfrm>
          <a:prstGeom prst="rect">
            <a:avLst/>
          </a:prstGeom>
          <a:noFill/>
        </p:spPr>
        <p:txBody>
          <a:bodyPr wrap="square" rtlCol="0">
            <a:spAutoFit/>
          </a:bodyPr>
          <a:lstStyle/>
          <a:p>
            <a:pPr fontAlgn="base">
              <a:spcBef>
                <a:spcPct val="20000"/>
              </a:spcBef>
              <a:spcAft>
                <a:spcPct val="0"/>
              </a:spcAft>
              <a:buClr>
                <a:srgbClr val="669999"/>
              </a:buClr>
              <a:buSzPct val="70000"/>
              <a:buFont typeface="Wingdings" pitchFamily="2" charset="2"/>
              <a:buChar char="l"/>
            </a:pPr>
            <a:r>
              <a:rPr lang="en-US" sz="1400" b="1" dirty="0">
                <a:solidFill>
                  <a:srgbClr val="000000"/>
                </a:solidFill>
                <a:latin typeface="Baskerville Old Face" pitchFamily="18" charset="0"/>
              </a:rPr>
              <a:t>DISCLAIMER:</a:t>
            </a:r>
            <a:r>
              <a:rPr lang="en-US" sz="1400" dirty="0">
                <a:solidFill>
                  <a:srgbClr val="000000"/>
                </a:solidFill>
                <a:latin typeface="Baskerville Old Face" pitchFamily="18" charset="0"/>
              </a:rPr>
              <a:t> This material was produced under grant number </a:t>
            </a:r>
            <a:r>
              <a:rPr lang="en-US" sz="1400" b="1" dirty="0" smtClean="0">
                <a:solidFill>
                  <a:srgbClr val="000000"/>
                </a:solidFill>
                <a:latin typeface="Baskerville Old Face" pitchFamily="18" charset="0"/>
              </a:rPr>
              <a:t>SH-26274-SH4  </a:t>
            </a:r>
            <a:r>
              <a:rPr lang="en-US" sz="1400" dirty="0">
                <a:solidFill>
                  <a:srgbClr val="000000"/>
                </a:solidFill>
                <a:latin typeface="Baskerville Old Face" pitchFamily="18" charset="0"/>
              </a:rPr>
              <a:t>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400" dirty="0">
                <a:solidFill>
                  <a:srgbClr val="000000"/>
                </a:solidFill>
                <a:latin typeface="Baskerville Old Face" pitchFamily="18" charset="0"/>
              </a:rPr>
            </a:br>
            <a:r>
              <a:rPr lang="en-US" sz="1400" dirty="0">
                <a:solidFill>
                  <a:srgbClr val="000000"/>
                </a:solidFill>
                <a:latin typeface="Baskerville Old Face" pitchFamily="18" charset="0"/>
              </a:rPr>
              <a:t/>
            </a:r>
            <a:br>
              <a:rPr lang="en-US" sz="1400" dirty="0">
                <a:solidFill>
                  <a:srgbClr val="000000"/>
                </a:solidFill>
                <a:latin typeface="Baskerville Old Face" pitchFamily="18" charset="0"/>
              </a:rPr>
            </a:br>
            <a:r>
              <a:rPr lang="en-US" sz="1400" b="1" dirty="0">
                <a:solidFill>
                  <a:srgbClr val="000000"/>
                </a:solidFill>
                <a:latin typeface="Baskerville Old Face" pitchFamily="18" charset="0"/>
              </a:rPr>
              <a:t>COPYRIGHT INFORMATION:</a:t>
            </a:r>
            <a:r>
              <a:rPr lang="en-US" sz="1400" dirty="0">
                <a:solidFill>
                  <a:srgbClr val="000000"/>
                </a:solidFill>
                <a:latin typeface="Baskerville Old Face" pitchFamily="18" charset="0"/>
              </a:rPr>
              <a:t> This material is the copyrighted property of </a:t>
            </a:r>
            <a:r>
              <a:rPr lang="en-US" sz="1400" b="1" dirty="0">
                <a:solidFill>
                  <a:srgbClr val="000000"/>
                </a:solidFill>
                <a:latin typeface="Baskerville Old Face" pitchFamily="18" charset="0"/>
              </a:rPr>
              <a:t>Miami Dade College</a:t>
            </a:r>
            <a:r>
              <a:rPr lang="en-US" sz="1400" dirty="0">
                <a:solidFill>
                  <a:srgbClr val="000000"/>
                </a:solidFill>
                <a:latin typeface="Baskerville Old Face" pitchFamily="18" charset="0"/>
              </a:rPr>
              <a:t>. By federal regulation, OSHA reserves a license to use and disseminate such material for the purpose of promoting safety and health in the workplace.  </a:t>
            </a:r>
            <a:r>
              <a:rPr lang="en-US" sz="1400" b="1" dirty="0">
                <a:solidFill>
                  <a:srgbClr val="000000"/>
                </a:solidFill>
                <a:latin typeface="Baskerville Old Face" pitchFamily="18" charset="0"/>
              </a:rPr>
              <a:t>Miami Dade College</a:t>
            </a:r>
            <a:r>
              <a:rPr lang="en-US" sz="1400" dirty="0">
                <a:solidFill>
                  <a:srgbClr val="000000"/>
                </a:solidFill>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400" dirty="0">
                <a:solidFill>
                  <a:srgbClr val="000000"/>
                </a:solidFill>
                <a:latin typeface="Baskerville Old Face" pitchFamily="18" charset="0"/>
              </a:rPr>
            </a:br>
            <a:r>
              <a:rPr lang="en-US" sz="1400" dirty="0">
                <a:solidFill>
                  <a:srgbClr val="000000"/>
                </a:solidFill>
                <a:latin typeface="Baskerville Old Face" pitchFamily="18" charset="0"/>
              </a:rPr>
              <a:t/>
            </a:r>
            <a:br>
              <a:rPr lang="en-US" sz="1400" dirty="0">
                <a:solidFill>
                  <a:srgbClr val="000000"/>
                </a:solidFill>
                <a:latin typeface="Baskerville Old Face" pitchFamily="18" charset="0"/>
              </a:rPr>
            </a:br>
            <a:r>
              <a:rPr lang="en-US" sz="1400" dirty="0">
                <a:solidFill>
                  <a:srgbClr val="000000"/>
                </a:solidFill>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r>
              <a:rPr lang="en-US" sz="1200" dirty="0">
                <a:solidFill>
                  <a:srgbClr val="000000"/>
                </a:solidFill>
                <a:latin typeface="Baskerville Old Face" pitchFamily="18" charset="0"/>
              </a:rPr>
              <a:t>.</a:t>
            </a:r>
          </a:p>
          <a:p>
            <a:pPr fontAlgn="base">
              <a:spcBef>
                <a:spcPct val="20000"/>
              </a:spcBef>
              <a:spcAft>
                <a:spcPct val="0"/>
              </a:spcAft>
              <a:buClr>
                <a:srgbClr val="669999"/>
              </a:buClr>
              <a:buSzPct val="70000"/>
              <a:buFont typeface="Wingdings" pitchFamily="2" charset="2"/>
              <a:buNone/>
            </a:pPr>
            <a:endParaRPr lang="en-US" sz="1200" dirty="0">
              <a:solidFill>
                <a:srgbClr val="000000"/>
              </a:solidFill>
              <a:latin typeface="Baskerville Old Face" pitchFamily="18" charset="0"/>
            </a:endParaRPr>
          </a:p>
        </p:txBody>
      </p:sp>
      <p:sp>
        <p:nvSpPr>
          <p:cNvPr id="3" name="Title 2"/>
          <p:cNvSpPr>
            <a:spLocks noGrp="1"/>
          </p:cNvSpPr>
          <p:nvPr>
            <p:ph type="title"/>
          </p:nvPr>
        </p:nvSpPr>
        <p:spPr/>
        <p:txBody>
          <a:bodyPr>
            <a:normAutofit/>
          </a:bodyPr>
          <a:lstStyle/>
          <a:p>
            <a:r>
              <a:rPr lang="en-US" sz="2000" dirty="0"/>
              <a:t>OSHA - Susan Harwood Training </a:t>
            </a:r>
            <a:r>
              <a:rPr lang="en-US" sz="2000" dirty="0" smtClean="0"/>
              <a:t>Grant</a:t>
            </a:r>
            <a:endParaRPr lang="en-US" dirty="0"/>
          </a:p>
        </p:txBody>
      </p:sp>
    </p:spTree>
    <p:extLst>
      <p:ext uri="{BB962C8B-B14F-4D97-AF65-F5344CB8AC3E}">
        <p14:creationId xmlns:p14="http://schemas.microsoft.com/office/powerpoint/2010/main" val="186546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Modes of </a:t>
            </a:r>
            <a:r>
              <a:rPr lang="en-US" b="1" dirty="0" smtClean="0">
                <a:effectLst>
                  <a:outerShdw blurRad="38100" dist="38100" dir="2700000" algn="tl">
                    <a:srgbClr val="000000">
                      <a:alpha val="43137"/>
                    </a:srgbClr>
                  </a:outerShdw>
                </a:effectLst>
              </a:rPr>
              <a:t>Transmission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Airborne transmission- occurs when droplets or small particles contain infectious agents that remain effective over time and distance in the air. Tuberculosis is a common disease spread this way. </a:t>
            </a:r>
            <a:r>
              <a:rPr lang="en-US" dirty="0" err="1" smtClean="0"/>
              <a:t>Bloodborne</a:t>
            </a:r>
            <a:r>
              <a:rPr lang="en-US" dirty="0" smtClean="0"/>
              <a:t> pathogens are not typically spread this way</a:t>
            </a:r>
            <a:endParaRPr lang="en-US" dirty="0"/>
          </a:p>
        </p:txBody>
      </p:sp>
      <p:pic>
        <p:nvPicPr>
          <p:cNvPr id="4098" name="Picture 2" descr="C:\Users\Danielle\AppData\Local\Microsoft\Windows\Temporary Internet Files\Content.IE5\ACJHY9Y7\MC900132639[1].wmf" title="Image of the earth cough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05200" y="3886200"/>
            <a:ext cx="4671588" cy="283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05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INFECTIOUS DISEASES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nSpc>
                <a:spcPct val="90000"/>
              </a:lnSpc>
              <a:buFont typeface="Wingdings" panose="05000000000000000000" pitchFamily="2" charset="2"/>
              <a:buChar char="v"/>
              <a:defRPr/>
            </a:pPr>
            <a:endParaRPr lang="en-US" dirty="0" smtClean="0"/>
          </a:p>
          <a:p>
            <a:pPr marL="0" indent="0">
              <a:lnSpc>
                <a:spcPct val="90000"/>
              </a:lnSpc>
              <a:buNone/>
              <a:defRPr/>
            </a:pPr>
            <a:endParaRPr lang="en-US" dirty="0"/>
          </a:p>
          <a:p>
            <a:pPr>
              <a:lnSpc>
                <a:spcPct val="90000"/>
              </a:lnSpc>
              <a:buFont typeface="Wingdings" panose="05000000000000000000" pitchFamily="2" charset="2"/>
              <a:buChar char="v"/>
              <a:defRPr/>
            </a:pPr>
            <a:r>
              <a:rPr lang="en-US" dirty="0" smtClean="0"/>
              <a:t>HIV/AIDS</a:t>
            </a:r>
          </a:p>
          <a:p>
            <a:pPr>
              <a:lnSpc>
                <a:spcPct val="90000"/>
              </a:lnSpc>
              <a:buFont typeface="Wingdings" panose="05000000000000000000" pitchFamily="2" charset="2"/>
              <a:buChar char="v"/>
              <a:defRPr/>
            </a:pPr>
            <a:r>
              <a:rPr lang="en-US" dirty="0" smtClean="0"/>
              <a:t>Hepatitis </a:t>
            </a:r>
            <a:endParaRPr lang="en-US" dirty="0"/>
          </a:p>
          <a:p>
            <a:pPr>
              <a:lnSpc>
                <a:spcPct val="90000"/>
              </a:lnSpc>
              <a:buFont typeface="Wingdings" panose="05000000000000000000" pitchFamily="2" charset="2"/>
              <a:buChar char="v"/>
              <a:defRPr/>
            </a:pPr>
            <a:r>
              <a:rPr lang="en-US" dirty="0" smtClean="0"/>
              <a:t>TB</a:t>
            </a:r>
          </a:p>
          <a:p>
            <a:pPr>
              <a:lnSpc>
                <a:spcPct val="90000"/>
              </a:lnSpc>
              <a:buNone/>
              <a:defRPr/>
            </a:pPr>
            <a:endParaRPr lang="en-US" dirty="0"/>
          </a:p>
          <a:p>
            <a:endParaRPr lang="en-US" dirty="0"/>
          </a:p>
        </p:txBody>
      </p:sp>
    </p:spTree>
    <p:extLst>
      <p:ext uri="{BB962C8B-B14F-4D97-AF65-F5344CB8AC3E}">
        <p14:creationId xmlns:p14="http://schemas.microsoft.com/office/powerpoint/2010/main" val="154241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1"/>
            <a:ext cx="7772400" cy="838199"/>
          </a:xfrm>
        </p:spPr>
        <p:txBody>
          <a:bodyPr/>
          <a:lstStyle/>
          <a:p>
            <a:pPr eaLnBrk="1" hangingPunct="1">
              <a:defRPr/>
            </a:pPr>
            <a:r>
              <a:rPr lang="en-US" b="1" dirty="0" smtClean="0">
                <a:effectLst>
                  <a:outerShdw blurRad="38100" dist="38100" dir="2700000" algn="tl">
                    <a:srgbClr val="000000">
                      <a:alpha val="43137"/>
                    </a:srgbClr>
                  </a:outerShdw>
                </a:effectLst>
              </a:rPr>
              <a:t>HIV/AIDS</a:t>
            </a:r>
          </a:p>
        </p:txBody>
      </p:sp>
      <p:pic>
        <p:nvPicPr>
          <p:cNvPr id="7170" name="Picture 2" descr="C:\Users\Danielle\Desktop\th1.jpg" title="Introduction ban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1752600"/>
            <a:ext cx="5105400" cy="35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63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endParaRPr lang="en-US" sz="4000" smtClean="0"/>
          </a:p>
        </p:txBody>
      </p:sp>
      <p:sp>
        <p:nvSpPr>
          <p:cNvPr id="7171" name="Rectangle 3"/>
          <p:cNvSpPr>
            <a:spLocks noGrp="1" noChangeArrowheads="1"/>
          </p:cNvSpPr>
          <p:nvPr>
            <p:ph idx="1"/>
          </p:nvPr>
        </p:nvSpPr>
        <p:spPr/>
        <p:txBody>
          <a:bodyPr/>
          <a:lstStyle/>
          <a:p>
            <a:pPr marL="0" indent="0" eaLnBrk="1" hangingPunct="1">
              <a:buNone/>
              <a:defRPr/>
            </a:pPr>
            <a:r>
              <a:rPr lang="en-US" dirty="0" smtClean="0"/>
              <a:t>What is AIDS?</a:t>
            </a:r>
          </a:p>
          <a:p>
            <a:pPr algn="ctr" eaLnBrk="1" hangingPunct="1">
              <a:buFont typeface="Wingdings" pitchFamily="2" charset="2"/>
              <a:buNone/>
              <a:defRPr/>
            </a:pPr>
            <a:r>
              <a:rPr lang="en-US" dirty="0" smtClean="0"/>
              <a:t>Acquired Immunodeficiency Syndrome</a:t>
            </a:r>
          </a:p>
          <a:p>
            <a:pPr algn="ctr" eaLnBrk="1" hangingPunct="1">
              <a:buFont typeface="Wingdings" pitchFamily="2" charset="2"/>
              <a:buNone/>
              <a:defRPr/>
            </a:pPr>
            <a:r>
              <a:rPr lang="en-US" dirty="0" smtClean="0"/>
              <a:t>First reported in the US in 1981</a:t>
            </a:r>
          </a:p>
          <a:p>
            <a:pPr algn="ctr" eaLnBrk="1" hangingPunct="1">
              <a:buFont typeface="Wingdings" pitchFamily="2" charset="2"/>
              <a:buNone/>
              <a:defRPr/>
            </a:pPr>
            <a:r>
              <a:rPr lang="en-US" dirty="0" smtClean="0"/>
              <a:t>Caused by the HIV (human immunodeficiency virus)</a:t>
            </a:r>
          </a:p>
          <a:p>
            <a:pPr algn="ctr" eaLnBrk="1" hangingPunct="1">
              <a:buFont typeface="Wingdings" pitchFamily="2" charset="2"/>
              <a:buNone/>
              <a:defRPr/>
            </a:pPr>
            <a:r>
              <a:rPr lang="en-US" dirty="0" smtClean="0"/>
              <a:t>Kills or damages cells of the body’s immune system, destroying the bodies ability to fight infections and certain cancers.</a:t>
            </a:r>
          </a:p>
        </p:txBody>
      </p:sp>
    </p:spTree>
    <p:extLst>
      <p:ext uri="{BB962C8B-B14F-4D97-AF65-F5344CB8AC3E}">
        <p14:creationId xmlns:p14="http://schemas.microsoft.com/office/powerpoint/2010/main" val="27217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How is HIV Transmitted?</a:t>
            </a:r>
          </a:p>
        </p:txBody>
      </p:sp>
      <p:sp>
        <p:nvSpPr>
          <p:cNvPr id="8195"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v"/>
              <a:defRPr/>
            </a:pPr>
            <a:r>
              <a:rPr lang="en-US" dirty="0" smtClean="0"/>
              <a:t>Most commonly by unprotected sex with an infected partner.</a:t>
            </a:r>
          </a:p>
          <a:p>
            <a:pPr eaLnBrk="1" hangingPunct="1">
              <a:lnSpc>
                <a:spcPct val="90000"/>
              </a:lnSpc>
              <a:buFont typeface="Wingdings" panose="05000000000000000000" pitchFamily="2" charset="2"/>
              <a:buChar char="v"/>
              <a:defRPr/>
            </a:pPr>
            <a:r>
              <a:rPr lang="en-US" dirty="0" smtClean="0"/>
              <a:t>Also spread through contact with infected blood.</a:t>
            </a:r>
          </a:p>
          <a:p>
            <a:pPr eaLnBrk="1" hangingPunct="1">
              <a:lnSpc>
                <a:spcPct val="90000"/>
              </a:lnSpc>
              <a:buFont typeface="Wingdings" panose="05000000000000000000" pitchFamily="2" charset="2"/>
              <a:buChar char="v"/>
              <a:defRPr/>
            </a:pPr>
            <a:r>
              <a:rPr lang="en-US" dirty="0" smtClean="0"/>
              <a:t>Frequently spread among injection drug users by the sharing of contaminated needles or syringes.</a:t>
            </a:r>
          </a:p>
          <a:p>
            <a:pPr eaLnBrk="1" hangingPunct="1">
              <a:lnSpc>
                <a:spcPct val="90000"/>
              </a:lnSpc>
              <a:buFont typeface="Wingdings" panose="05000000000000000000" pitchFamily="2" charset="2"/>
              <a:buChar char="v"/>
              <a:defRPr/>
            </a:pPr>
            <a:r>
              <a:rPr lang="en-US" dirty="0" smtClean="0"/>
              <a:t>Women can transmit HIV to their babies during pregnancy or birth.</a:t>
            </a:r>
          </a:p>
        </p:txBody>
      </p:sp>
    </p:spTree>
    <p:extLst>
      <p:ext uri="{BB962C8B-B14F-4D97-AF65-F5344CB8AC3E}">
        <p14:creationId xmlns:p14="http://schemas.microsoft.com/office/powerpoint/2010/main" val="11645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AIDS Transmission in the US</a:t>
            </a:r>
          </a:p>
        </p:txBody>
      </p:sp>
      <p:sp>
        <p:nvSpPr>
          <p:cNvPr id="9219" name="Rectangle 3"/>
          <p:cNvSpPr>
            <a:spLocks noGrp="1" noChangeArrowheads="1"/>
          </p:cNvSpPr>
          <p:nvPr>
            <p:ph idx="1"/>
          </p:nvPr>
        </p:nvSpPr>
        <p:spPr/>
        <p:txBody>
          <a:bodyPr/>
          <a:lstStyle/>
          <a:p>
            <a:pPr marL="137160" indent="0" eaLnBrk="1" hangingPunct="1">
              <a:lnSpc>
                <a:spcPct val="90000"/>
              </a:lnSpc>
              <a:buNone/>
              <a:defRPr/>
            </a:pPr>
            <a:r>
              <a:rPr lang="en-US" sz="2800" dirty="0" smtClean="0"/>
              <a:t>More than one million cases of AIDS have been reported in the US since 1981.</a:t>
            </a:r>
          </a:p>
          <a:p>
            <a:pPr marL="137160" indent="0" eaLnBrk="1" hangingPunct="1">
              <a:lnSpc>
                <a:spcPct val="90000"/>
              </a:lnSpc>
              <a:buNone/>
              <a:defRPr/>
            </a:pPr>
            <a:r>
              <a:rPr lang="en-US" sz="2800" dirty="0" smtClean="0"/>
              <a:t>As many as one million Americans may be infected with HIV.</a:t>
            </a:r>
          </a:p>
          <a:p>
            <a:pPr marL="137160" indent="0" eaLnBrk="1" hangingPunct="1">
              <a:lnSpc>
                <a:spcPct val="90000"/>
              </a:lnSpc>
              <a:buNone/>
              <a:defRPr/>
            </a:pPr>
            <a:r>
              <a:rPr lang="en-US" sz="2800" dirty="0" smtClean="0"/>
              <a:t>Growing most rapidly among women and minority populations.</a:t>
            </a:r>
          </a:p>
          <a:p>
            <a:pPr marL="137160" indent="0" eaLnBrk="1" hangingPunct="1">
              <a:lnSpc>
                <a:spcPct val="90000"/>
              </a:lnSpc>
              <a:buNone/>
              <a:defRPr/>
            </a:pPr>
            <a:r>
              <a:rPr lang="en-US" sz="2800" dirty="0" smtClean="0"/>
              <a:t>Leading killer of African-American males ages 25-44</a:t>
            </a:r>
          </a:p>
          <a:p>
            <a:pPr marL="137160" indent="0" eaLnBrk="1" hangingPunct="1">
              <a:lnSpc>
                <a:spcPct val="90000"/>
              </a:lnSpc>
              <a:buNone/>
              <a:defRPr/>
            </a:pPr>
            <a:r>
              <a:rPr lang="en-US" sz="2800" dirty="0" smtClean="0"/>
              <a:t>Affects 7 times more African-Americans and 3 times more Hispanics than whites.</a:t>
            </a:r>
          </a:p>
        </p:txBody>
      </p:sp>
    </p:spTree>
    <p:extLst>
      <p:ext uri="{BB962C8B-B14F-4D97-AF65-F5344CB8AC3E}">
        <p14:creationId xmlns:p14="http://schemas.microsoft.com/office/powerpoint/2010/main" val="16613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Infection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smtClean="0"/>
              <a:t>The person can be exposed to HIV and not become infected. It is also possible that infection can occur from one single contact with an infected person. Everyone is different. Enough virus must get into the bloodstream in order for infection to occur, and this happens most often through sexual and blood to blood contact.</a:t>
            </a:r>
            <a:endParaRPr lang="en-US" dirty="0"/>
          </a:p>
        </p:txBody>
      </p:sp>
    </p:spTree>
    <p:extLst>
      <p:ext uri="{BB962C8B-B14F-4D97-AF65-F5344CB8AC3E}">
        <p14:creationId xmlns:p14="http://schemas.microsoft.com/office/powerpoint/2010/main" val="328297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Disease Process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smtClean="0"/>
              <a:t>When HIV enters the body and the bloodstream, it attacks certain cells. Its favorite target is the T4 </a:t>
            </a:r>
            <a:r>
              <a:rPr lang="en-US" b="1" i="1" dirty="0" smtClean="0"/>
              <a:t>helper lymphocyte</a:t>
            </a:r>
            <a:r>
              <a:rPr lang="en-US" dirty="0" smtClean="0"/>
              <a:t> ( also known as T-cells or CD4+). T-cells are critical part of the immune system.</a:t>
            </a:r>
          </a:p>
          <a:p>
            <a:pPr marL="137160" indent="0">
              <a:buNone/>
            </a:pPr>
            <a:r>
              <a:rPr lang="en-US" dirty="0" smtClean="0"/>
              <a:t>Without T-cells, the body cannot effectively fight off most diseases and infections.</a:t>
            </a:r>
            <a:endParaRPr lang="en-US" dirty="0"/>
          </a:p>
        </p:txBody>
      </p:sp>
    </p:spTree>
    <p:extLst>
      <p:ext uri="{BB962C8B-B14F-4D97-AF65-F5344CB8AC3E}">
        <p14:creationId xmlns:p14="http://schemas.microsoft.com/office/powerpoint/2010/main" val="179806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33400"/>
            <a:ext cx="8763000" cy="1295400"/>
          </a:xfrm>
        </p:spPr>
        <p:txBody>
          <a:bodyPr>
            <a:normAutofit fontScale="90000"/>
          </a:bodyPr>
          <a:lstStyle/>
          <a:p>
            <a:pPr eaLnBrk="1" hangingPunct="1">
              <a:defRPr/>
            </a:pPr>
            <a:r>
              <a:rPr lang="en-US" sz="4000" dirty="0" smtClean="0"/>
              <a:t/>
            </a:r>
            <a:br>
              <a:rPr lang="en-US" sz="4000" dirty="0" smtClean="0"/>
            </a:br>
            <a:r>
              <a:rPr lang="en-US" sz="4000" b="1" dirty="0" smtClean="0">
                <a:effectLst>
                  <a:outerShdw blurRad="38100" dist="38100" dir="2700000" algn="tl">
                    <a:srgbClr val="000000">
                      <a:alpha val="43137"/>
                    </a:srgbClr>
                  </a:outerShdw>
                </a:effectLst>
              </a:rPr>
              <a:t>Common Misconceptions About HIV Transmission</a:t>
            </a:r>
            <a:br>
              <a:rPr lang="en-US" sz="4000" b="1" dirty="0" smtClean="0">
                <a:effectLst>
                  <a:outerShdw blurRad="38100" dist="38100" dir="2700000" algn="tl">
                    <a:srgbClr val="000000">
                      <a:alpha val="43137"/>
                    </a:srgbClr>
                  </a:outerShdw>
                </a:effectLst>
              </a:rPr>
            </a:br>
            <a:endParaRPr lang="en-US" sz="4000" b="1"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v"/>
              <a:defRPr/>
            </a:pPr>
            <a:r>
              <a:rPr lang="en-US" dirty="0" smtClean="0"/>
              <a:t>HIV does not survive well in the environment – Transmission remote.</a:t>
            </a:r>
          </a:p>
          <a:p>
            <a:pPr eaLnBrk="1" hangingPunct="1">
              <a:lnSpc>
                <a:spcPct val="90000"/>
              </a:lnSpc>
              <a:buFont typeface="Wingdings" panose="05000000000000000000" pitchFamily="2" charset="2"/>
              <a:buChar char="v"/>
              <a:defRPr/>
            </a:pPr>
            <a:r>
              <a:rPr lang="en-US" dirty="0" smtClean="0"/>
              <a:t>HIV transmission between family members in a household setting is very rare.</a:t>
            </a:r>
          </a:p>
          <a:p>
            <a:pPr eaLnBrk="1" hangingPunct="1">
              <a:lnSpc>
                <a:spcPct val="90000"/>
              </a:lnSpc>
              <a:buFont typeface="Wingdings" panose="05000000000000000000" pitchFamily="2" charset="2"/>
              <a:buChar char="v"/>
              <a:defRPr/>
            </a:pPr>
            <a:r>
              <a:rPr lang="en-US" dirty="0" smtClean="0"/>
              <a:t>There is no know risk of HIV transmission to co-workers, clients, or consumers from contact in food service establishments.</a:t>
            </a:r>
          </a:p>
          <a:p>
            <a:pPr eaLnBrk="1" hangingPunct="1">
              <a:lnSpc>
                <a:spcPct val="90000"/>
              </a:lnSpc>
              <a:buFont typeface="Wingdings" panose="05000000000000000000" pitchFamily="2" charset="2"/>
              <a:buChar char="v"/>
              <a:defRPr/>
            </a:pPr>
            <a:r>
              <a:rPr lang="en-US" dirty="0" smtClean="0"/>
              <a:t>Casual contact like “kissing” is not a risk for transmission of HIV.</a:t>
            </a:r>
          </a:p>
        </p:txBody>
      </p:sp>
    </p:spTree>
    <p:extLst>
      <p:ext uri="{BB962C8B-B14F-4D97-AF65-F5344CB8AC3E}">
        <p14:creationId xmlns:p14="http://schemas.microsoft.com/office/powerpoint/2010/main" val="19876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More Misconceptions</a:t>
            </a:r>
          </a:p>
        </p:txBody>
      </p:sp>
      <p:sp>
        <p:nvSpPr>
          <p:cNvPr id="11267" name="Rectangle 3"/>
          <p:cNvSpPr>
            <a:spLocks noGrp="1" noChangeArrowheads="1"/>
          </p:cNvSpPr>
          <p:nvPr>
            <p:ph idx="1"/>
          </p:nvPr>
        </p:nvSpPr>
        <p:spPr/>
        <p:txBody>
          <a:bodyPr/>
          <a:lstStyle/>
          <a:p>
            <a:pPr eaLnBrk="1" hangingPunct="1">
              <a:buFont typeface="Wingdings" panose="05000000000000000000" pitchFamily="2" charset="2"/>
              <a:buChar char="v"/>
              <a:defRPr/>
            </a:pPr>
            <a:r>
              <a:rPr lang="en-US" dirty="0" smtClean="0"/>
              <a:t>Biting is not a common way of transmitting HIV.  </a:t>
            </a:r>
          </a:p>
          <a:p>
            <a:pPr eaLnBrk="1" hangingPunct="1">
              <a:buFont typeface="Wingdings" panose="05000000000000000000" pitchFamily="2" charset="2"/>
              <a:buChar char="v"/>
              <a:defRPr/>
            </a:pPr>
            <a:r>
              <a:rPr lang="en-US" dirty="0" smtClean="0"/>
              <a:t>Contact with saliva, tears, or sweat has never been shown to result in transmission of HIV.</a:t>
            </a:r>
          </a:p>
          <a:p>
            <a:pPr eaLnBrk="1" hangingPunct="1">
              <a:buFont typeface="Wingdings" panose="05000000000000000000" pitchFamily="2" charset="2"/>
              <a:buChar char="v"/>
              <a:defRPr/>
            </a:pPr>
            <a:r>
              <a:rPr lang="en-US" dirty="0" smtClean="0"/>
              <a:t>HIV is not transmitted by insects.</a:t>
            </a:r>
          </a:p>
        </p:txBody>
      </p:sp>
    </p:spTree>
    <p:extLst>
      <p:ext uri="{BB962C8B-B14F-4D97-AF65-F5344CB8AC3E}">
        <p14:creationId xmlns:p14="http://schemas.microsoft.com/office/powerpoint/2010/main" val="27931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8229600" cy="228600"/>
          </a:xfrm>
        </p:spPr>
        <p:txBody>
          <a:bodyPr>
            <a:normAutofit fontScale="90000"/>
          </a:bodyPr>
          <a:lstStyle/>
          <a:p>
            <a:r>
              <a:rPr lang="en-US" sz="1000" dirty="0" smtClean="0"/>
              <a:t>What is OSHA?</a:t>
            </a:r>
            <a:endParaRPr lang="en-US" sz="1000" dirty="0"/>
          </a:p>
        </p:txBody>
      </p:sp>
      <p:pic>
        <p:nvPicPr>
          <p:cNvPr id="1026" name="Picture 2" descr="C:\Users\Danielle\Desktop\images.jpg" title="Image of professor and a chalkboard"/>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28599" y="266701"/>
            <a:ext cx="8597265"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29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81000"/>
            <a:ext cx="7543800" cy="1295400"/>
          </a:xfrm>
        </p:spPr>
        <p:txBody>
          <a:bodyPr>
            <a:normAutofit fontScale="90000"/>
          </a:bodyPr>
          <a:lstStyle/>
          <a:p>
            <a:pPr eaLnBrk="1" hangingPunct="1">
              <a:defRPr/>
            </a:pPr>
            <a:r>
              <a:rPr lang="en-US" sz="4000" dirty="0" smtClean="0"/>
              <a:t/>
            </a:r>
            <a:br>
              <a:rPr lang="en-US" sz="4000" dirty="0" smtClean="0"/>
            </a:br>
            <a:r>
              <a:rPr lang="en-US" sz="4000" b="1" dirty="0" smtClean="0">
                <a:effectLst>
                  <a:outerShdw blurRad="38100" dist="38100" dir="2700000" algn="tl">
                    <a:srgbClr val="000000">
                      <a:alpha val="43137"/>
                    </a:srgbClr>
                  </a:outerShdw>
                </a:effectLst>
              </a:rPr>
              <a:t>HIV can infect anyone who practices risky behaviors</a:t>
            </a:r>
            <a:br>
              <a:rPr lang="en-US" sz="4000" b="1" dirty="0" smtClean="0">
                <a:effectLst>
                  <a:outerShdw blurRad="38100" dist="38100" dir="2700000" algn="tl">
                    <a:srgbClr val="000000">
                      <a:alpha val="43137"/>
                    </a:srgbClr>
                  </a:outerShdw>
                </a:effectLst>
              </a:rPr>
            </a:br>
            <a:endParaRPr lang="en-US" sz="4000" b="1" dirty="0" smtClean="0">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v"/>
              <a:defRPr/>
            </a:pPr>
            <a:r>
              <a:rPr lang="en-US" dirty="0" smtClean="0"/>
              <a:t>Sharing drug needles or syringes.</a:t>
            </a:r>
          </a:p>
          <a:p>
            <a:pPr eaLnBrk="1" hangingPunct="1">
              <a:lnSpc>
                <a:spcPct val="90000"/>
              </a:lnSpc>
              <a:buFont typeface="Wingdings" panose="05000000000000000000" pitchFamily="2" charset="2"/>
              <a:buChar char="v"/>
              <a:defRPr/>
            </a:pPr>
            <a:r>
              <a:rPr lang="en-US" dirty="0" smtClean="0"/>
              <a:t>Having sexual contact with an infected person without using a condom.</a:t>
            </a:r>
          </a:p>
          <a:p>
            <a:pPr eaLnBrk="1" hangingPunct="1">
              <a:lnSpc>
                <a:spcPct val="90000"/>
              </a:lnSpc>
              <a:buFont typeface="Wingdings" panose="05000000000000000000" pitchFamily="2" charset="2"/>
              <a:buChar char="v"/>
              <a:defRPr/>
            </a:pPr>
            <a:r>
              <a:rPr lang="en-US" dirty="0" smtClean="0"/>
              <a:t>Having sexual contact with someone whose HIV status is unknown.</a:t>
            </a:r>
          </a:p>
          <a:p>
            <a:pPr eaLnBrk="1" hangingPunct="1">
              <a:lnSpc>
                <a:spcPct val="90000"/>
              </a:lnSpc>
              <a:buFont typeface="Wingdings" panose="05000000000000000000" pitchFamily="2" charset="2"/>
              <a:buChar char="v"/>
              <a:defRPr/>
            </a:pPr>
            <a:r>
              <a:rPr lang="en-US" dirty="0" smtClean="0"/>
              <a:t>Having a sexually transmitted disease appears to make a person more susceptible to getting HIV infection during sex with infected partners.</a:t>
            </a:r>
          </a:p>
        </p:txBody>
      </p:sp>
    </p:spTree>
    <p:extLst>
      <p:ext uri="{BB962C8B-B14F-4D97-AF65-F5344CB8AC3E}">
        <p14:creationId xmlns:p14="http://schemas.microsoft.com/office/powerpoint/2010/main" val="27295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Symptoms of HIV Infection</a:t>
            </a:r>
          </a:p>
        </p:txBody>
      </p:sp>
      <p:sp>
        <p:nvSpPr>
          <p:cNvPr id="13315"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v"/>
              <a:defRPr/>
            </a:pPr>
            <a:r>
              <a:rPr lang="en-US" dirty="0" smtClean="0"/>
              <a:t>Flu-like illness within 1-2 months after exposure to the virus. </a:t>
            </a:r>
          </a:p>
          <a:p>
            <a:pPr eaLnBrk="1" hangingPunct="1">
              <a:lnSpc>
                <a:spcPct val="90000"/>
              </a:lnSpc>
              <a:buFont typeface="Wingdings" panose="05000000000000000000" pitchFamily="2" charset="2"/>
              <a:buChar char="v"/>
              <a:defRPr/>
            </a:pPr>
            <a:r>
              <a:rPr lang="en-US" dirty="0" smtClean="0"/>
              <a:t>More persistent or severe symptoms may not appear for 10 years or more after HIV infection.</a:t>
            </a:r>
          </a:p>
          <a:p>
            <a:pPr eaLnBrk="1" hangingPunct="1">
              <a:lnSpc>
                <a:spcPct val="90000"/>
              </a:lnSpc>
              <a:buFont typeface="Wingdings" panose="05000000000000000000" pitchFamily="2" charset="2"/>
              <a:buChar char="v"/>
              <a:defRPr/>
            </a:pPr>
            <a:r>
              <a:rPr lang="en-US" dirty="0" smtClean="0"/>
              <a:t>Decline in the number of CD4 positive T cells.</a:t>
            </a:r>
          </a:p>
          <a:p>
            <a:pPr eaLnBrk="1" hangingPunct="1">
              <a:lnSpc>
                <a:spcPct val="90000"/>
              </a:lnSpc>
              <a:buFont typeface="Wingdings" panose="05000000000000000000" pitchFamily="2" charset="2"/>
              <a:buChar char="v"/>
              <a:defRPr/>
            </a:pPr>
            <a:r>
              <a:rPr lang="en-US" dirty="0" smtClean="0"/>
              <a:t>As the immune system worsens – Complications start to take over.</a:t>
            </a:r>
          </a:p>
          <a:p>
            <a:pPr eaLnBrk="1" hangingPunct="1">
              <a:lnSpc>
                <a:spcPct val="90000"/>
              </a:lnSpc>
              <a:defRPr/>
            </a:pPr>
            <a:endParaRPr lang="en-US" dirty="0" smtClean="0"/>
          </a:p>
        </p:txBody>
      </p:sp>
    </p:spTree>
    <p:extLst>
      <p:ext uri="{BB962C8B-B14F-4D97-AF65-F5344CB8AC3E}">
        <p14:creationId xmlns:p14="http://schemas.microsoft.com/office/powerpoint/2010/main" val="17056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Other Symptoms</a:t>
            </a:r>
          </a:p>
        </p:txBody>
      </p:sp>
      <p:sp>
        <p:nvSpPr>
          <p:cNvPr id="14339" name="Rectangle 3"/>
          <p:cNvSpPr>
            <a:spLocks noGrp="1" noChangeArrowheads="1"/>
          </p:cNvSpPr>
          <p:nvPr>
            <p:ph idx="1"/>
          </p:nvPr>
        </p:nvSpPr>
        <p:spPr/>
        <p:txBody>
          <a:bodyPr/>
          <a:lstStyle/>
          <a:p>
            <a:pPr eaLnBrk="1" hangingPunct="1">
              <a:lnSpc>
                <a:spcPct val="80000"/>
              </a:lnSpc>
              <a:buFont typeface="Wingdings" panose="05000000000000000000" pitchFamily="2" charset="2"/>
              <a:buChar char="v"/>
              <a:defRPr/>
            </a:pPr>
            <a:r>
              <a:rPr lang="en-US" sz="2800" dirty="0" smtClean="0"/>
              <a:t>Lack of energy</a:t>
            </a:r>
          </a:p>
          <a:p>
            <a:pPr eaLnBrk="1" hangingPunct="1">
              <a:lnSpc>
                <a:spcPct val="80000"/>
              </a:lnSpc>
              <a:buFont typeface="Wingdings" panose="05000000000000000000" pitchFamily="2" charset="2"/>
              <a:buChar char="v"/>
              <a:defRPr/>
            </a:pPr>
            <a:r>
              <a:rPr lang="en-US" sz="2800" dirty="0" smtClean="0"/>
              <a:t>Weight loss</a:t>
            </a:r>
          </a:p>
          <a:p>
            <a:pPr eaLnBrk="1" hangingPunct="1">
              <a:lnSpc>
                <a:spcPct val="80000"/>
              </a:lnSpc>
              <a:buFont typeface="Wingdings" panose="05000000000000000000" pitchFamily="2" charset="2"/>
              <a:buChar char="v"/>
              <a:defRPr/>
            </a:pPr>
            <a:r>
              <a:rPr lang="en-US" sz="2800" dirty="0" smtClean="0"/>
              <a:t>Frequent fevers and sweats</a:t>
            </a:r>
          </a:p>
          <a:p>
            <a:pPr eaLnBrk="1" hangingPunct="1">
              <a:lnSpc>
                <a:spcPct val="80000"/>
              </a:lnSpc>
              <a:buFont typeface="Wingdings" panose="05000000000000000000" pitchFamily="2" charset="2"/>
              <a:buChar char="v"/>
              <a:defRPr/>
            </a:pPr>
            <a:r>
              <a:rPr lang="en-US" sz="2800" dirty="0" smtClean="0"/>
              <a:t>Persistent of frequent yeast infections (oral or vaginal)</a:t>
            </a:r>
          </a:p>
          <a:p>
            <a:pPr eaLnBrk="1" hangingPunct="1">
              <a:lnSpc>
                <a:spcPct val="80000"/>
              </a:lnSpc>
              <a:buFont typeface="Wingdings" panose="05000000000000000000" pitchFamily="2" charset="2"/>
              <a:buChar char="v"/>
              <a:defRPr/>
            </a:pPr>
            <a:r>
              <a:rPr lang="en-US" sz="2800" dirty="0" smtClean="0"/>
              <a:t>Persistent skin rashes or flaky skin</a:t>
            </a:r>
          </a:p>
          <a:p>
            <a:pPr eaLnBrk="1" hangingPunct="1">
              <a:lnSpc>
                <a:spcPct val="80000"/>
              </a:lnSpc>
              <a:buFont typeface="Wingdings" panose="05000000000000000000" pitchFamily="2" charset="2"/>
              <a:buChar char="v"/>
              <a:defRPr/>
            </a:pPr>
            <a:r>
              <a:rPr lang="en-US" sz="2800" dirty="0" smtClean="0"/>
              <a:t>Pelvic inflammatory disease in women that does not respond to treatment</a:t>
            </a:r>
          </a:p>
          <a:p>
            <a:pPr eaLnBrk="1" hangingPunct="1">
              <a:lnSpc>
                <a:spcPct val="80000"/>
              </a:lnSpc>
              <a:buFont typeface="Wingdings" panose="05000000000000000000" pitchFamily="2" charset="2"/>
              <a:buChar char="v"/>
              <a:defRPr/>
            </a:pPr>
            <a:r>
              <a:rPr lang="en-US" sz="2800" dirty="0" smtClean="0"/>
              <a:t>Short-term memory loss</a:t>
            </a:r>
          </a:p>
          <a:p>
            <a:pPr eaLnBrk="1" hangingPunct="1">
              <a:lnSpc>
                <a:spcPct val="80000"/>
              </a:lnSpc>
              <a:buFont typeface="Wingdings" panose="05000000000000000000" pitchFamily="2" charset="2"/>
              <a:buChar char="v"/>
              <a:defRPr/>
            </a:pPr>
            <a:r>
              <a:rPr lang="en-US" sz="2800" dirty="0" smtClean="0"/>
              <a:t>Frequent and severe herpes infections </a:t>
            </a:r>
          </a:p>
        </p:txBody>
      </p:sp>
    </p:spTree>
    <p:extLst>
      <p:ext uri="{BB962C8B-B14F-4D97-AF65-F5344CB8AC3E}">
        <p14:creationId xmlns:p14="http://schemas.microsoft.com/office/powerpoint/2010/main" val="180439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Opportunistic infections and Conditions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smtClean="0"/>
              <a:t>At about the time an HIV-infected person is diagnosed with AIDS, one or more opportunistic infections or conditions will appear. This is because the immune system can no longer protect the body from these diseases. An individual with a healthy immune system does not usually get opportunistic infections.</a:t>
            </a:r>
            <a:endParaRPr lang="en-US" dirty="0"/>
          </a:p>
        </p:txBody>
      </p:sp>
    </p:spTree>
    <p:extLst>
      <p:ext uri="{BB962C8B-B14F-4D97-AF65-F5344CB8AC3E}">
        <p14:creationId xmlns:p14="http://schemas.microsoft.com/office/powerpoint/2010/main" val="33511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Oral </a:t>
            </a:r>
            <a:r>
              <a:rPr lang="en-US" b="1" dirty="0" err="1" smtClean="0">
                <a:effectLst>
                  <a:outerShdw blurRad="38100" dist="38100" dir="2700000" algn="tl">
                    <a:srgbClr val="000000">
                      <a:alpha val="43137"/>
                    </a:srgbClr>
                  </a:outerShdw>
                </a:effectLst>
              </a:rPr>
              <a:t>Candiasis</a:t>
            </a:r>
            <a:r>
              <a:rPr lang="en-US" b="1" dirty="0" smtClean="0">
                <a:effectLst>
                  <a:outerShdw blurRad="38100" dist="38100" dir="2700000" algn="tl">
                    <a:srgbClr val="000000">
                      <a:alpha val="43137"/>
                    </a:srgbClr>
                  </a:outerShdw>
                </a:effectLst>
              </a:rPr>
              <a:t> (Thrush)</a:t>
            </a:r>
            <a:endParaRPr lang="en-US" b="1" dirty="0">
              <a:effectLst>
                <a:outerShdw blurRad="38100" dist="38100" dir="2700000" algn="tl">
                  <a:srgbClr val="000000">
                    <a:alpha val="43137"/>
                  </a:srgbClr>
                </a:outerShdw>
              </a:effectLst>
            </a:endParaRPr>
          </a:p>
        </p:txBody>
      </p:sp>
      <p:pic>
        <p:nvPicPr>
          <p:cNvPr id="4" name="Picture 8" title="Image of Thrush in teh mouth"/>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1237784" y="1691959"/>
            <a:ext cx="6668431" cy="4525007"/>
          </a:xfrm>
        </p:spPr>
      </p:pic>
    </p:spTree>
    <p:extLst>
      <p:ext uri="{BB962C8B-B14F-4D97-AF65-F5344CB8AC3E}">
        <p14:creationId xmlns:p14="http://schemas.microsoft.com/office/powerpoint/2010/main" val="272858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ffectLst>
                  <a:outerShdw blurRad="38100" dist="38100" dir="2700000" algn="tl">
                    <a:srgbClr val="000000">
                      <a:alpha val="43137"/>
                    </a:srgbClr>
                  </a:outerShdw>
                </a:effectLst>
              </a:rPr>
              <a:t>Kaposi’s sarcoma (KS)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normAutofit/>
          </a:bodyPr>
          <a:lstStyle/>
          <a:p>
            <a:pPr marL="137160" indent="0">
              <a:buNone/>
            </a:pPr>
            <a:r>
              <a:rPr lang="en-US" altLang="en-US" sz="2800" dirty="0"/>
              <a:t>Kaposi’s sarcoma (shown) is a rare cancer of the blood vessels that is associated with HIV. It manifests as bluish-red oval-shaped patches that may eventually become thickened. Lesions may appear singly or in clusters. </a:t>
            </a:r>
          </a:p>
          <a:p>
            <a:endParaRPr lang="en-US" dirty="0"/>
          </a:p>
        </p:txBody>
      </p:sp>
      <p:pic>
        <p:nvPicPr>
          <p:cNvPr id="6" name="Content Placeholder 5" title="Image of Kaposi's sarcoma"/>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724400" y="1848981"/>
            <a:ext cx="4038600" cy="4248607"/>
          </a:xfrm>
        </p:spPr>
      </p:pic>
    </p:spTree>
    <p:extLst>
      <p:ext uri="{BB962C8B-B14F-4D97-AF65-F5344CB8AC3E}">
        <p14:creationId xmlns:p14="http://schemas.microsoft.com/office/powerpoint/2010/main" val="343885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Time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smtClean="0"/>
              <a:t>The time from the infection with HIV until opportunistic infection appear is, on average, about ten years. Since each individual is different and people get infected with varying amounts of virus during exposure, this “incubation” period may be as short as about two and as long as fifteen years.</a:t>
            </a:r>
            <a:endParaRPr lang="en-US" dirty="0"/>
          </a:p>
        </p:txBody>
      </p:sp>
    </p:spTree>
    <p:extLst>
      <p:ext uri="{BB962C8B-B14F-4D97-AF65-F5344CB8AC3E}">
        <p14:creationId xmlns:p14="http://schemas.microsoft.com/office/powerpoint/2010/main" val="31655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04800"/>
            <a:ext cx="6858000" cy="1524000"/>
          </a:xfrm>
        </p:spPr>
        <p:txBody>
          <a:bodyPr>
            <a:normAutofit/>
          </a:bodyPr>
          <a:lstStyle/>
          <a:p>
            <a:pPr eaLnBrk="1" hangingPunct="1">
              <a:defRPr/>
            </a:pPr>
            <a:r>
              <a:rPr lang="en-US" sz="4000" b="1" dirty="0" smtClean="0"/>
              <a:t>Symptoms of Opportunistic Infections </a:t>
            </a:r>
          </a:p>
        </p:txBody>
      </p:sp>
      <p:sp>
        <p:nvSpPr>
          <p:cNvPr id="15363" name="Rectangle 3"/>
          <p:cNvSpPr>
            <a:spLocks noGrp="1" noChangeArrowheads="1"/>
          </p:cNvSpPr>
          <p:nvPr>
            <p:ph idx="1"/>
          </p:nvPr>
        </p:nvSpPr>
        <p:spPr/>
        <p:txBody>
          <a:bodyPr>
            <a:normAutofit/>
          </a:bodyPr>
          <a:lstStyle/>
          <a:p>
            <a:pPr eaLnBrk="1" hangingPunct="1">
              <a:lnSpc>
                <a:spcPct val="90000"/>
              </a:lnSpc>
              <a:buFont typeface="Wingdings" panose="05000000000000000000" pitchFamily="2" charset="2"/>
              <a:buChar char="v"/>
              <a:defRPr/>
            </a:pPr>
            <a:r>
              <a:rPr lang="en-US" sz="2400" dirty="0" smtClean="0"/>
              <a:t>Coughing and shortness of breath</a:t>
            </a:r>
          </a:p>
          <a:p>
            <a:pPr eaLnBrk="1" hangingPunct="1">
              <a:lnSpc>
                <a:spcPct val="90000"/>
              </a:lnSpc>
              <a:buFont typeface="Wingdings" panose="05000000000000000000" pitchFamily="2" charset="2"/>
              <a:buChar char="v"/>
              <a:defRPr/>
            </a:pPr>
            <a:r>
              <a:rPr lang="en-US" sz="2400" dirty="0" smtClean="0"/>
              <a:t>Seizures and lack of coordination</a:t>
            </a:r>
          </a:p>
          <a:p>
            <a:pPr eaLnBrk="1" hangingPunct="1">
              <a:lnSpc>
                <a:spcPct val="90000"/>
              </a:lnSpc>
              <a:buFont typeface="Wingdings" panose="05000000000000000000" pitchFamily="2" charset="2"/>
              <a:buChar char="v"/>
              <a:defRPr/>
            </a:pPr>
            <a:r>
              <a:rPr lang="en-US" sz="2400" dirty="0" smtClean="0"/>
              <a:t>Difficult or painful swallowing</a:t>
            </a:r>
          </a:p>
          <a:p>
            <a:pPr eaLnBrk="1" hangingPunct="1">
              <a:lnSpc>
                <a:spcPct val="90000"/>
              </a:lnSpc>
              <a:buFont typeface="Wingdings" panose="05000000000000000000" pitchFamily="2" charset="2"/>
              <a:buChar char="v"/>
              <a:defRPr/>
            </a:pPr>
            <a:r>
              <a:rPr lang="en-US" sz="2400" dirty="0" smtClean="0"/>
              <a:t>Mental symptoms such as confusion and forgetfulness</a:t>
            </a:r>
          </a:p>
          <a:p>
            <a:pPr eaLnBrk="1" hangingPunct="1">
              <a:lnSpc>
                <a:spcPct val="90000"/>
              </a:lnSpc>
              <a:buFont typeface="Wingdings" panose="05000000000000000000" pitchFamily="2" charset="2"/>
              <a:buChar char="v"/>
              <a:defRPr/>
            </a:pPr>
            <a:r>
              <a:rPr lang="en-US" sz="2400" dirty="0" smtClean="0"/>
              <a:t>Severe and persistent diarrhea</a:t>
            </a:r>
          </a:p>
          <a:p>
            <a:pPr eaLnBrk="1" hangingPunct="1">
              <a:lnSpc>
                <a:spcPct val="90000"/>
              </a:lnSpc>
              <a:buFont typeface="Wingdings" panose="05000000000000000000" pitchFamily="2" charset="2"/>
              <a:buChar char="v"/>
              <a:defRPr/>
            </a:pPr>
            <a:r>
              <a:rPr lang="en-US" sz="2400" dirty="0" smtClean="0"/>
              <a:t>Fever</a:t>
            </a:r>
          </a:p>
          <a:p>
            <a:pPr eaLnBrk="1" hangingPunct="1">
              <a:lnSpc>
                <a:spcPct val="90000"/>
              </a:lnSpc>
              <a:buFont typeface="Wingdings" panose="05000000000000000000" pitchFamily="2" charset="2"/>
              <a:buChar char="v"/>
              <a:defRPr/>
            </a:pPr>
            <a:r>
              <a:rPr lang="en-US" sz="2400" dirty="0" smtClean="0"/>
              <a:t>Vision loss</a:t>
            </a:r>
          </a:p>
          <a:p>
            <a:pPr eaLnBrk="1" hangingPunct="1">
              <a:lnSpc>
                <a:spcPct val="90000"/>
              </a:lnSpc>
              <a:buFont typeface="Wingdings" panose="05000000000000000000" pitchFamily="2" charset="2"/>
              <a:buChar char="v"/>
              <a:defRPr/>
            </a:pPr>
            <a:r>
              <a:rPr lang="en-US" sz="2400" dirty="0" smtClean="0"/>
              <a:t>Nausea, abdominal cramps, and vomiting</a:t>
            </a:r>
          </a:p>
          <a:p>
            <a:pPr eaLnBrk="1" hangingPunct="1">
              <a:lnSpc>
                <a:spcPct val="90000"/>
              </a:lnSpc>
              <a:buFont typeface="Wingdings" panose="05000000000000000000" pitchFamily="2" charset="2"/>
              <a:buChar char="v"/>
              <a:defRPr/>
            </a:pPr>
            <a:r>
              <a:rPr lang="en-US" sz="2400" dirty="0" smtClean="0"/>
              <a:t>Weight loss and extreme fatigue</a:t>
            </a:r>
          </a:p>
          <a:p>
            <a:pPr eaLnBrk="1" hangingPunct="1">
              <a:lnSpc>
                <a:spcPct val="90000"/>
              </a:lnSpc>
              <a:buFont typeface="Wingdings" panose="05000000000000000000" pitchFamily="2" charset="2"/>
              <a:buChar char="v"/>
              <a:defRPr/>
            </a:pPr>
            <a:r>
              <a:rPr lang="en-US" sz="2400" dirty="0" smtClean="0"/>
              <a:t>Severe headaches</a:t>
            </a:r>
          </a:p>
          <a:p>
            <a:pPr eaLnBrk="1" hangingPunct="1">
              <a:lnSpc>
                <a:spcPct val="90000"/>
              </a:lnSpc>
              <a:buFont typeface="Wingdings" panose="05000000000000000000" pitchFamily="2" charset="2"/>
              <a:buChar char="v"/>
              <a:defRPr/>
            </a:pPr>
            <a:r>
              <a:rPr lang="en-US" sz="2400" dirty="0" smtClean="0"/>
              <a:t>Coma</a:t>
            </a:r>
          </a:p>
          <a:p>
            <a:pPr eaLnBrk="1" hangingPunct="1">
              <a:lnSpc>
                <a:spcPct val="90000"/>
              </a:lnSpc>
              <a:defRPr/>
            </a:pPr>
            <a:endParaRPr lang="en-US" sz="2400" dirty="0" smtClean="0"/>
          </a:p>
        </p:txBody>
      </p:sp>
    </p:spTree>
    <p:extLst>
      <p:ext uri="{BB962C8B-B14F-4D97-AF65-F5344CB8AC3E}">
        <p14:creationId xmlns:p14="http://schemas.microsoft.com/office/powerpoint/2010/main" val="302594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Testing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37160" indent="0">
              <a:buNone/>
            </a:pPr>
            <a:r>
              <a:rPr lang="en-US" dirty="0" smtClean="0"/>
              <a:t>Anyone can get a blood test for antibodies to HIV. The body produces antibodies that attempt to destroy a foreign invader – in this case, HIV. Antibody blood tests are done confidentially or anonymously at any County Health department in Florida. An individual can also be tested at their doctor’s office and at other testing sites.</a:t>
            </a:r>
          </a:p>
        </p:txBody>
      </p:sp>
    </p:spTree>
    <p:extLst>
      <p:ext uri="{BB962C8B-B14F-4D97-AF65-F5344CB8AC3E}">
        <p14:creationId xmlns:p14="http://schemas.microsoft.com/office/powerpoint/2010/main" val="23900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PREVENTION</a:t>
            </a:r>
          </a:p>
        </p:txBody>
      </p:sp>
      <p:sp>
        <p:nvSpPr>
          <p:cNvPr id="16387" name="Rectangle 3"/>
          <p:cNvSpPr>
            <a:spLocks noGrp="1" noChangeArrowheads="1"/>
          </p:cNvSpPr>
          <p:nvPr>
            <p:ph idx="1"/>
          </p:nvPr>
        </p:nvSpPr>
        <p:spPr/>
        <p:txBody>
          <a:bodyPr/>
          <a:lstStyle/>
          <a:p>
            <a:pPr eaLnBrk="1" hangingPunct="1">
              <a:lnSpc>
                <a:spcPct val="80000"/>
              </a:lnSpc>
              <a:buFont typeface="Wingdings" panose="05000000000000000000" pitchFamily="2" charset="2"/>
              <a:buChar char="v"/>
              <a:defRPr/>
            </a:pPr>
            <a:r>
              <a:rPr lang="en-US" sz="2800" dirty="0" smtClean="0"/>
              <a:t>No vaccine for HIV is available.</a:t>
            </a:r>
          </a:p>
          <a:p>
            <a:pPr eaLnBrk="1" hangingPunct="1">
              <a:lnSpc>
                <a:spcPct val="80000"/>
              </a:lnSpc>
              <a:buFont typeface="Wingdings" panose="05000000000000000000" pitchFamily="2" charset="2"/>
              <a:buChar char="v"/>
              <a:defRPr/>
            </a:pPr>
            <a:r>
              <a:rPr lang="en-US" sz="2800" dirty="0" smtClean="0"/>
              <a:t>Only way to prevent infection is to avoid behaviors that put you at risk of infection.</a:t>
            </a:r>
          </a:p>
          <a:p>
            <a:pPr eaLnBrk="1" hangingPunct="1">
              <a:lnSpc>
                <a:spcPct val="80000"/>
              </a:lnSpc>
              <a:buFont typeface="Wingdings" panose="05000000000000000000" pitchFamily="2" charset="2"/>
              <a:buChar char="v"/>
              <a:defRPr/>
            </a:pPr>
            <a:r>
              <a:rPr lang="en-US" sz="2800" dirty="0" smtClean="0"/>
              <a:t>Condoms</a:t>
            </a:r>
          </a:p>
          <a:p>
            <a:pPr eaLnBrk="1" hangingPunct="1">
              <a:lnSpc>
                <a:spcPct val="80000"/>
              </a:lnSpc>
              <a:buFont typeface="Wingdings" panose="05000000000000000000" pitchFamily="2" charset="2"/>
              <a:buChar char="v"/>
              <a:defRPr/>
            </a:pPr>
            <a:r>
              <a:rPr lang="en-US" sz="2800" dirty="0" smtClean="0"/>
              <a:t>Routine use of gloves and/or goggles when anticipating contact with blood or body fluids.</a:t>
            </a:r>
          </a:p>
          <a:p>
            <a:pPr eaLnBrk="1" hangingPunct="1">
              <a:lnSpc>
                <a:spcPct val="80000"/>
              </a:lnSpc>
              <a:buFont typeface="Wingdings" panose="05000000000000000000" pitchFamily="2" charset="2"/>
              <a:buChar char="v"/>
              <a:defRPr/>
            </a:pPr>
            <a:r>
              <a:rPr lang="en-US" sz="2800" dirty="0" smtClean="0"/>
              <a:t>Washing hands and other skin surfaces immediately after contact with blood or body fluids.</a:t>
            </a:r>
          </a:p>
          <a:p>
            <a:pPr eaLnBrk="1" hangingPunct="1">
              <a:lnSpc>
                <a:spcPct val="80000"/>
              </a:lnSpc>
              <a:buFont typeface="Wingdings" panose="05000000000000000000" pitchFamily="2" charset="2"/>
              <a:buChar char="v"/>
              <a:defRPr/>
            </a:pPr>
            <a:r>
              <a:rPr lang="en-US" sz="2800" dirty="0" smtClean="0"/>
              <a:t>Careful handling and disposing of sharp instruments during and after use.</a:t>
            </a:r>
          </a:p>
        </p:txBody>
      </p:sp>
    </p:spTree>
    <p:extLst>
      <p:ext uri="{BB962C8B-B14F-4D97-AF65-F5344CB8AC3E}">
        <p14:creationId xmlns:p14="http://schemas.microsoft.com/office/powerpoint/2010/main" val="2225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 name="Rectangle 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 name="Rectangle 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 name="Rectangle 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 name="Rectangle 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 name="Rectangle 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 name="Rectangle 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 name="Rectangle 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 name="Rectangle 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 name="Rectangle 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 name="Rectangle 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 name="Rectangle 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 name="Rectangle 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 name="Rectangle 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 name="Rectangle 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 name="Rectangle 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 name="Rectangle 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 name="Rectangle 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 name="Rectangle 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 name="Rectangle 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 name="Rectangle 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 name="Rectangle 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 name="Rectangle 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 name="Rectangle 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 name="Rectangle 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 name="Rectangle 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 name="Rectangle 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 name="Rectangle 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 name="Rectangle 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 name="Rectangle 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 name="Rectangle 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 name="Rectangle 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 name="Rectangle 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 name="Rectangle 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 name="Rectangle 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 name="Rectangle 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 name="Rectangle 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 name="Rectangle 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 name="Rectangle 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 name="Rectangle 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 name="Rectangle 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 name="Rectangle 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 name="Rectangle 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 name="Rectangle 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 name="Rectangle 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 name="Rectangle 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 name="Rectangle 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 name="Rectangle 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 name="Rectangle 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 name="Rectangle 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 name="Rectangle 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 name="Rectangle 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 name="Rectangle 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 name="Rectangle 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 name="Rectangle 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 name="Rectangle 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 name="Rectangle 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 name="Rectangle 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 name="Rectangle 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 name="Rectangle 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 name="Rectangle 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 name="Rectangle 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 name="Rectangle 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 name="Rectangle 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 name="Rectangle 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 name="Rectangle 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 name="Rectangle 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 name="Rectangle 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 name="Rectangle 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 name="Rectangle 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 name="Rectangle 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 name="Rectangle 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 name="Rectangle 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 name="Rectangle 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 name="Rectangle 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 name="Rectangle 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 name="Rectangle 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 name="Rectangle 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 name="Rectangle 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 name="Rectangle 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 name="Rectangle 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 name="Rectangle 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 name="Rectangle 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 name="Rectangle 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 name="Rectangle 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 name="Rectangle 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 name="Rectangle 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 name="Rectangle 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 name="Rectangle 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 name="Rectangle 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 name="Rectangle 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 name="Rectangle 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 name="Rectangle 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 name="Rectangle 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 name="Rectangle 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 name="Rectangle 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 name="Rectangle 1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 name="Rectangle 1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 name="Rectangle 1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 name="Rectangle 1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 name="Rectangle 1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 name="Rectangle 1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 name="Rectangle 1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 name="Rectangle 1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 name="Rectangle 1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 name="Rectangle 1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 name="Rectangle 1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 name="Rectangle 1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 name="Rectangle 1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 name="Rectangle 1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 name="Rectangle 1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 name="Rectangle 1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 name="Rectangle 1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 name="Rectangle 1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 name="Rectangle 1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 name="Rectangle 1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 name="Rectangle 1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 name="Rectangle 1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 name="Rectangle 1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 name="Rectangle 1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 name="Rectangle 1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 name="Rectangle 1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 name="Rectangle 1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 name="Rectangle 1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 name="Rectangle 1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 name="Rectangle 1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 name="Rectangle 1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 name="Rectangle 1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 name="Rectangle 1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 name="Rectangle 1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 name="Rectangle 1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 name="Rectangle 1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 name="Rectangle 1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 name="Rectangle 1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 name="Rectangle 1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 name="Rectangle 1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 name="Rectangle 1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 name="Rectangle 1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 name="Rectangle 1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 name="Rectangle 1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 name="Rectangle 1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 name="Rectangle 1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 name="Rectangle 1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 name="Rectangle 1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 name="Rectangle 1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2" name="Rectangle 1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3" name="Rectangle 1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4" name="Rectangle 1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5" name="Rectangle 1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6" name="Rectangle 1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7" name="Rectangle 1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8" name="Rectangle 1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9" name="Rectangle 1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0" name="Rectangle 1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1" name="Rectangle 1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2" name="Rectangle 1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3" name="Rectangle 1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4" name="Rectangle 1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5" name="Rectangle 1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6" name="Rectangle 1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7" name="Rectangle 1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8" name="Rectangle 1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69" name="Rectangle 1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0" name="Rectangle 1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1" name="Rectangle 1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2" name="Rectangle 1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3" name="Rectangle 1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4" name="Rectangle 1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5" name="Rectangle 1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6" name="Rectangle 1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7" name="Rectangle 1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8" name="Rectangle 1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79" name="Rectangle 1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0" name="Rectangle 1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1" name="Rectangle 1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2" name="Rectangle 1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3" name="Rectangle 1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4" name="Rectangle 1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5" name="Rectangle 1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6" name="Rectangle 1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7" name="Rectangle 1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8" name="Rectangle 1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89" name="Rectangle 1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0" name="Rectangle 1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1" name="Rectangle 1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2" name="Rectangle 1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3" name="Rectangle 1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4" name="Rectangle 1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5" name="Rectangle 1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6" name="Rectangle 1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7" name="Rectangle 1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8" name="Rectangle 1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99" name="Rectangle 1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0" name="Rectangle 1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1" name="Rectangle 1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2" name="Rectangle 1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3" name="Rectangle 2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4" name="Rectangle 2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5" name="Rectangle 2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6" name="Rectangle 2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7" name="Rectangle 2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8" name="Rectangle 2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09" name="Rectangle 2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0" name="Rectangle 2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1" name="Rectangle 2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2" name="Rectangle 2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3" name="Rectangle 2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4" name="Rectangle 2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5" name="Rectangle 2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6" name="Rectangle 2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7" name="Rectangle 2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8" name="Rectangle 2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19" name="Rectangle 2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0" name="Rectangle 2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1" name="Rectangle 2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2" name="Rectangle 2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3" name="Rectangle 2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4" name="Rectangle 2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5" name="Rectangle 2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6" name="Rectangle 2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7" name="Rectangle 2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8" name="Rectangle 2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29" name="Rectangle 2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0" name="Rectangle 2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1" name="Rectangle 2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2" name="Rectangle 2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3" name="Rectangle 2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4" name="Rectangle 2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5" name="Rectangle 2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6" name="Rectangle 2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7" name="Rectangle 2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8" name="Rectangle 2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39" name="Rectangle 2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0" name="Rectangle 2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1" name="Rectangle 2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2" name="Rectangle 2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3" name="Rectangle 2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4" name="Rectangle 2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5" name="Rectangle 2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6" name="Rectangle 2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7" name="Rectangle 2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8" name="Rectangle 2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49" name="Rectangle 2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0" name="Rectangle 2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1" name="Rectangle 2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2" name="Rectangle 2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3" name="Rectangle 2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4" name="Rectangle 2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5" name="Rectangle 2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6" name="Rectangle 2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7" name="Rectangle 2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8" name="Rectangle 2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59" name="Rectangle 2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0" name="Rectangle 2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1" name="Rectangle 2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2" name="Rectangle 2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3" name="Rectangle 2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4" name="Rectangle 2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5" name="Rectangle 2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6" name="Rectangle 2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7" name="Rectangle 2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8" name="Rectangle 2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69" name="Rectangle 2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0" name="Rectangle 2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1" name="Rectangle 2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2" name="Rectangle 2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8</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3" name="Rectangle 2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4" name="Rectangle 2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5" name="Rectangle 2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6" name="Rectangle 2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7" name="Rectangle 2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8" name="Rectangle 2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79" name="Rectangle 2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0" name="Rectangle 2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1" name="Rectangle 2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2" name="Rectangle 2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3" name="Rectangle 2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4" name="Rectangle 2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5" name="Rectangle 2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6" name="Rectangle 2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7" name="Rectangle 2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8" name="Rectangle 2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89" name="Rectangle 2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0" name="Rectangle 2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1" name="Rectangle 2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2" name="Rectangle 2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3" name="Rectangle 2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4" name="Rectangle 2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5" name="Rectangle 2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6" name="Rectangle 2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7" name="Rectangle 2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8" name="Rectangle 2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299" name="Rectangle 2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0" name="Rectangle 2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1" name="Rectangle 2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2" name="Rectangle 2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3" name="Rectangle 3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4" name="Rectangle 3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5" name="Rectangle 3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6" name="Rectangle 3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7" name="Rectangle 3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8" name="Rectangle 3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09" name="Rectangle 3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0" name="Rectangle 3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1" name="Rectangle 3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2" name="Rectangle 3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3" name="Rectangle 3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4" name="Rectangle 3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5" name="Rectangle 3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6" name="Rectangle 3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7" name="Rectangle 3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8" name="Rectangle 3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19" name="Rectangle 3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0" name="Rectangle 3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1" name="Rectangle 3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2" name="Rectangle 3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3" name="Rectangle 3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4" name="Rectangle 3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5" name="Rectangle 3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6" name="Rectangle 3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7" name="Rectangle 3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8" name="Rectangle 3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29" name="Rectangle 3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0" name="Rectangle 3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1" name="Rectangle 3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2" name="Rectangle 3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3" name="Rectangle 3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4" name="Rectangle 3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5" name="Rectangle 3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6" name="Rectangle 3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7" name="Rectangle 3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8" name="Rectangle 3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1</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39" name="Rectangle 3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0" name="Rectangle 3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8</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1" name="Rectangle 3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0</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2" name="Rectangle 3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0</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3" name="Rectangle 3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4" name="Rectangle 3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3</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5" name="Rectangle 3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2</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6" name="Rectangle 3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1</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7" name="Rectangle 3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8" name="Rectangle 3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49" name="Rectangle 3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0" name="Rectangle 3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1" name="Rectangle 3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2" name="Rectangle 3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3" name="Rectangle 3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6</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4" name="Rectangle 3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7</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5" name="Rectangle 3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4</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6" name="Rectangle 3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2</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7" name="Rectangle 3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8" name="Rectangle 3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59" name="Rectangle 3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0" name="Rectangle 3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1" name="Rectangle 3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2" name="Rectangle 3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3" name="Rectangle 3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4" name="Rectangle 3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5" name="Rectangle 3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6" name="Rectangle 3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7" name="Rectangle 3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8" name="Rectangle 3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69" name="Rectangle 3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0" name="Rectangle 3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1" name="Rectangle 3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2" name="Rectangle 3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3" name="Rectangle 3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4" name="Rectangle 3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5" name="Rectangle 3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6" name="Rectangle 3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7" name="Rectangle 3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8" name="Rectangle 3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79" name="Rectangle 3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0" name="Rectangle 3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1" name="Rectangle 3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2" name="Rectangle 3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3" name="Rectangle 3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4" name="Rectangle 3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5" name="Rectangle 3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6" name="Rectangle 3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7" name="Rectangle 3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8" name="Rectangle 3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89" name="Rectangle 3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0" name="Rectangle 3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1" name="Rectangle 3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2" name="Rectangle 3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3" name="Rectangle 3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4" name="Rectangle 3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5" name="Rectangle 3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6" name="Rectangle 3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7" name="Rectangle 3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8" name="Rectangle 3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399" name="Rectangle 3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0" name="Rectangle 3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1" name="Rectangle 3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2" name="Rectangle 3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3" name="Rectangle 4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4" name="Rectangle 4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5" name="Rectangle 4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6" name="Rectangle 4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7" name="Rectangle 4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8" name="Rectangle 4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09" name="Rectangle 4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0" name="Rectangle 4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1" name="Rectangle 4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2" name="Rectangle 4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3" name="Rectangle 4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4" name="Rectangle 4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5" name="Rectangle 4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6" name="Rectangle 4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7" name="Rectangle 4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8" name="Rectangle 4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19" name="Rectangle 4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0" name="Rectangle 4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1" name="Rectangle 4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2" name="Rectangle 4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3" name="Rectangle 4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4" name="Rectangle 4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5" name="Rectangle 4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6" name="Rectangle 4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7" name="Rectangle 4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8" name="Rectangle 4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29" name="Rectangle 4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0" name="Rectangle 4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1" name="Rectangle 4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2" name="Rectangle 4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3" name="Rectangle 4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4" name="Rectangle 4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5" name="Rectangle 4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6" name="Rectangle 4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7" name="Rectangle 4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8" name="Rectangle 4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39" name="Rectangle 4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0" name="Rectangle 4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1" name="Rectangle 4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2" name="Rectangle 4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3" name="Rectangle 4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4" name="Rectangle 4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5" name="Rectangle 4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6" name="Rectangle 4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7" name="Rectangle 4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8" name="Rectangle 4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49" name="Rectangle 4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0" name="Rectangle 4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1" name="Rectangle 4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2" name="Rectangle 4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3" name="Rectangle 4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4" name="Rectangle 4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5" name="Rectangle 4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6" name="Rectangle 4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7" name="Rectangle 4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8" name="Rectangle 4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59" name="Rectangle 4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0" name="Rectangle 4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1" name="Rectangle 4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2" name="Rectangle 4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3" name="Rectangle 4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4" name="Rectangle 4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5" name="Rectangle 4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6" name="Rectangle 4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7" name="Rectangle 4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8" name="Rectangle 4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69" name="Rectangle 4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0" name="Rectangle 4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1" name="Rectangle 4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2" name="Rectangle 4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3" name="Rectangle 4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4" name="Rectangle 4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5" name="Rectangle 4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6" name="Rectangle 4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7" name="Rectangle 4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8" name="Rectangle 4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79" name="Rectangle 4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0" name="Rectangle 4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1" name="Rectangle 4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2" name="Rectangle 4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3" name="Rectangle 4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4" name="Rectangle 4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5" name="Rectangle 4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6" name="Rectangle 4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7" name="Rectangle 4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8" name="Rectangle 4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89" name="Rectangle 4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0" name="Rectangle 4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1" name="Rectangle 4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2" name="Rectangle 4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3" name="Rectangle 4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4" name="Rectangle 4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5" name="Rectangle 4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6" name="Rectangle 4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7" name="Rectangle 4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8" name="Rectangle 4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499" name="Rectangle 4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0" name="Rectangle 4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1" name="Rectangle 4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2" name="Rectangle 4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3" name="Rectangle 5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4" name="Rectangle 5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5" name="Rectangle 5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6" name="Rectangle 5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7" name="Rectangle 5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8" name="Rectangle 5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09" name="Rectangle 5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0" name="Rectangle 5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1" name="Rectangle 5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2" name="Rectangle 5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3" name="Rectangle 5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4" name="Rectangle 5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5" name="Rectangle 5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6" name="Rectangle 5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7" name="Rectangle 5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8" name="Rectangle 5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19" name="Rectangle 5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0" name="Rectangle 5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1" name="Rectangle 5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2" name="Rectangle 5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3" name="Rectangle 5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4" name="Rectangle 5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5" name="Rectangle 5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6" name="Rectangle 5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7" name="Rectangle 5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8" name="Rectangle 5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29" name="Rectangle 5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0" name="Rectangle 5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1" name="Rectangle 5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2" name="Rectangle 5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3" name="Rectangle 5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4" name="Rectangle 5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5" name="Rectangle 5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6" name="Rectangle 5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7" name="Rectangle 5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8" name="Rectangle 5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39" name="Rectangle 5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0" name="Rectangle 5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1" name="Rectangle 5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2" name="Rectangle 5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3" name="Rectangle 5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4" name="Rectangle 5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5" name="Rectangle 5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6" name="Rectangle 5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7" name="Rectangle 5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8" name="Rectangle 5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49" name="Rectangle 5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0" name="Rectangle 5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1" name="Rectangle 5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2" name="Rectangle 5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3" name="Rectangle 5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4" name="Rectangle 5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5" name="Rectangle 5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6" name="Rectangle 5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7" name="Rectangle 5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8" name="Rectangle 5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59" name="Rectangle 5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0" name="Rectangle 5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1" name="Rectangle 5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2" name="Rectangle 5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3" name="Rectangle 5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4" name="Rectangle 5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5" name="Rectangle 5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6" name="Rectangle 5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7" name="Rectangle 5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8" name="Rectangle 5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69" name="Rectangle 5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0" name="Rectangle 5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1" name="Rectangle 5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2" name="Rectangle 5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3" name="Rectangle 5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4" name="Rectangle 5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5" name="Rectangle 5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6" name="Rectangle 5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7" name="Rectangle 5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8" name="Rectangle 5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79" name="Rectangle 5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0" name="Rectangle 5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1" name="Rectangle 5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2" name="Rectangle 5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3" name="Rectangle 5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4" name="Rectangle 5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5" name="Rectangle 5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6" name="Rectangle 5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7" name="Rectangle 5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8" name="Rectangle 5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89" name="Rectangle 5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0" name="Rectangle 5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1" name="Rectangle 5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2" name="Rectangle 5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3" name="Rectangle 5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4" name="Rectangle 5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5" name="Rectangle 5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6" name="Rectangle 5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7" name="Rectangle 5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8" name="Rectangle 5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599" name="Rectangle 5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0" name="Rectangle 5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1" name="Rectangle 5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2" name="Rectangle 5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3" name="Rectangle 6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4" name="Rectangle 6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5" name="Rectangle 6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6" name="Rectangle 6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7" name="Rectangle 6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8" name="Rectangle 6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09" name="Rectangle 6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0" name="Rectangle 6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1" name="Rectangle 6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2" name="Rectangle 6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3" name="Rectangle 6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4" name="Rectangle 6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5" name="Rectangle 6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6" name="Rectangle 6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7" name="Rectangle 6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8" name="Rectangle 6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19" name="Rectangle 6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0" name="Rectangle 6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1" name="Rectangle 6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2" name="Rectangle 6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3" name="Rectangle 6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4" name="Rectangle 6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5" name="Rectangle 6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6" name="Rectangle 6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7" name="Rectangle 6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8" name="Rectangle 6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29" name="Rectangle 6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0" name="Rectangle 6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1" name="Rectangle 6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2" name="Rectangle 6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3" name="Rectangle 6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4" name="Rectangle 6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5" name="Rectangle 6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6" name="Rectangle 6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7" name="Rectangle 6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8" name="Rectangle 6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39" name="Rectangle 6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0" name="Rectangle 6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1" name="Rectangle 6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2" name="Rectangle 6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3" name="Rectangle 6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4" name="Rectangle 6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5" name="Rectangle 6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6" name="Rectangle 6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7" name="Rectangle 6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8" name="Rectangle 6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49" name="Rectangle 6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0" name="Rectangle 6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1" name="Rectangle 6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2" name="Rectangle 6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3" name="Rectangle 6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4" name="Rectangle 6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5" name="Rectangle 6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6" name="Rectangle 6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7" name="Rectangle 6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8" name="Rectangle 6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59" name="Rectangle 6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0" name="Rectangle 6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1" name="Rectangle 6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2" name="Rectangle 6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3" name="Rectangle 6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4" name="Rectangle 6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5" name="Rectangle 6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6" name="Rectangle 6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7" name="Rectangle 6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8" name="Rectangle 6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69" name="Rectangle 6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0" name="Rectangle 6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1" name="Rectangle 6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2" name="Rectangle 6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3" name="Rectangle 6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4" name="Rectangle 6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5" name="Rectangle 6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6" name="Rectangle 6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7" name="Rectangle 6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8" name="Rectangle 6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79" name="Rectangle 6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0" name="Rectangle 6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1" name="Rectangle 6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2" name="Rectangle 6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3" name="Rectangle 6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4" name="Rectangle 6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5" name="Rectangle 6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6" name="Rectangle 6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7" name="Rectangle 6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8" name="Rectangle 6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89" name="Rectangle 6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0" name="Rectangle 6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1" name="Rectangle 6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2" name="Rectangle 6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3" name="Rectangle 6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4" name="Rectangle 6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5" name="Rectangle 6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6" name="Rectangle 6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7" name="Rectangle 6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8" name="Rectangle 6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699" name="Rectangle 6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0" name="Rectangle 6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1" name="Rectangle 6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2" name="Rectangle 6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3" name="Rectangle 7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4" name="Rectangle 7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5" name="Rectangle 7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6" name="Rectangle 7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7" name="Rectangle 7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8" name="Rectangle 7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09" name="Rectangle 7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0" name="Rectangle 7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1" name="Rectangle 7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2" name="Rectangle 7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3" name="Rectangle 7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4" name="Rectangle 7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5" name="Rectangle 7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6" name="Rectangle 7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7" name="Rectangle 7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8" name="Rectangle 7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19" name="Rectangle 7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0" name="Rectangle 7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1" name="Rectangle 7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2" name="Rectangle 7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3" name="Rectangle 7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4" name="Rectangle 7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5" name="Rectangle 7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6" name="Rectangle 7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7" name="Rectangle 7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8" name="Rectangle 7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29" name="Rectangle 7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0" name="Rectangle 7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1" name="Rectangle 7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2" name="Rectangle 7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3" name="Rectangle 7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4" name="Rectangle 7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5" name="Rectangle 7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6" name="Rectangle 7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7" name="Rectangle 7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8" name="Rectangle 7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39" name="Rectangle 7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0" name="Rectangle 7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1" name="Rectangle 7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2" name="Rectangle 7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3" name="Rectangle 7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4" name="Rectangle 7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5" name="Rectangle 7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6" name="Rectangle 7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7" name="Rectangle 7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8" name="Rectangle 7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49" name="Rectangle 7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0" name="Rectangle 7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1" name="Rectangle 7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2" name="Rectangle 7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3" name="Rectangle 7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4" name="Rectangle 7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5" name="Rectangle 7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6" name="Rectangle 7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7" name="Rectangle 7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8" name="Rectangle 7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59" name="Rectangle 7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0" name="Rectangle 7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1" name="Rectangle 7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2" name="Rectangle 7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3" name="Rectangle 7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4" name="Rectangle 7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5" name="Rectangle 7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6" name="Rectangle 7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7" name="Rectangle 7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8" name="Rectangle 7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69" name="Rectangle 7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0" name="Rectangle 7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1" name="Rectangle 7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2" name="Rectangle 7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3" name="Rectangle 7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4" name="Rectangle 7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5" name="Rectangle 7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6" name="Rectangle 7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7" name="Rectangle 7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8" name="Rectangle 7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79" name="Rectangle 7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0" name="Rectangle 7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1" name="Rectangle 7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2" name="Rectangle 7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3" name="Rectangle 7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4" name="Rectangle 7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5" name="Rectangle 7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6" name="Rectangle 7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7" name="Rectangle 7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8" name="Rectangle 7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89" name="Rectangle 7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0" name="Rectangle 7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1" name="Rectangle 7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2" name="Rectangle 7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3" name="Rectangle 7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4" name="Rectangle 7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5" name="Rectangle 7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6" name="Rectangle 7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7" name="Rectangle 7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8" name="Rectangle 7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799" name="Rectangle 7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0" name="Rectangle 7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1" name="Rectangle 7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2" name="Rectangle 7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3" name="Rectangle 8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4" name="Rectangle 8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5" name="Rectangle 8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6" name="Rectangle 8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7" name="Rectangle 8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8" name="Rectangle 8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09" name="Rectangle 8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0" name="Rectangle 8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1" name="Rectangle 8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2" name="Rectangle 8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3" name="Rectangle 8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4" name="Rectangle 8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5" name="Rectangle 8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6" name="Rectangle 8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7" name="Rectangle 8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8" name="Rectangle 8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19" name="Rectangle 8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0" name="Rectangle 8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1" name="Rectangle 8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2" name="Rectangle 8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3" name="Rectangle 8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4" name="Rectangle 8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5" name="Rectangle 8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6" name="Rectangle 8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7" name="Rectangle 8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8" name="Rectangle 8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29" name="Rectangle 8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0" name="Rectangle 8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1" name="Rectangle 8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2" name="Rectangle 8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3" name="Rectangle 8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4" name="Rectangle 8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5" name="Rectangle 8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6" name="Rectangle 8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7" name="Rectangle 8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8" name="Rectangle 8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39" name="Rectangle 8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0" name="Rectangle 8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1" name="Rectangle 8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2" name="Rectangle 8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3" name="Rectangle 8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4" name="Rectangle 8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5" name="Rectangle 8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6" name="Rectangle 8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7" name="Rectangle 8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8" name="Rectangle 8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49" name="Rectangle 8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0" name="Rectangle 8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1" name="Rectangle 8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2" name="Rectangle 8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3" name="Rectangle 8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4" name="Rectangle 8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5" name="Rectangle 8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6" name="Rectangle 8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7" name="Rectangle 8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8" name="Rectangle 8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59" name="Rectangle 8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0" name="Rectangle 8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1" name="Rectangle 8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2" name="Rectangle 8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3" name="Rectangle 8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4" name="Rectangle 8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5" name="Rectangle 8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6" name="Rectangle 8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7" name="Rectangle 8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8" name="Rectangle 8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69" name="Rectangle 8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0" name="Rectangle 8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1" name="Rectangle 8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2" name="Rectangle 8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3" name="Rectangle 8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4" name="Rectangle 8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5" name="Rectangle 8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6" name="Rectangle 8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7" name="Rectangle 8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8" name="Rectangle 8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79" name="Rectangle 8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0" name="Rectangle 8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1" name="Rectangle 8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2" name="Rectangle 8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3" name="Rectangle 8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4" name="Rectangle 8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5" name="Rectangle 8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6" name="Rectangle 8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7" name="Rectangle 8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8" name="Rectangle 8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89" name="Rectangle 8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0" name="Rectangle 8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1" name="Rectangle 8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2" name="Rectangle 8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3" name="Rectangle 8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4" name="Rectangle 8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5" name="Rectangle 8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6" name="Rectangle 8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7" name="Rectangle 8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8" name="Rectangle 8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899" name="Rectangle 8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0" name="Rectangle 8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1" name="Rectangle 8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2" name="Rectangle 8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3" name="Rectangle 9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4" name="Rectangle 9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5" name="Rectangle 9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6" name="Rectangle 9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7" name="Rectangle 9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8" name="Rectangle 9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09" name="Rectangle 9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0" name="Rectangle 9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1" name="Rectangle 9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2" name="Rectangle 9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3" name="Rectangle 9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4" name="Rectangle 9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5" name="Rectangle 9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6" name="Rectangle 9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7" name="Rectangle 9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8" name="Rectangle 9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19" name="Rectangle 9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0" name="Rectangle 9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1" name="Rectangle 9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2" name="Rectangle 9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3" name="Rectangle 9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4" name="Rectangle 9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5" name="Rectangle 9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6" name="Rectangle 9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7" name="Rectangle 9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8" name="Rectangle 9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29" name="Rectangle 9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0" name="Rectangle 9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1" name="Rectangle 9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2" name="Rectangle 9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3" name="Rectangle 9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4" name="Rectangle 9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5" name="Rectangle 9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6" name="Rectangle 9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7" name="Rectangle 9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8" name="Rectangle 9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39" name="Rectangle 9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0" name="Rectangle 9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1" name="Rectangle 9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2" name="Rectangle 9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3" name="Rectangle 9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4" name="Rectangle 9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5" name="Rectangle 9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6" name="Rectangle 9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7" name="Rectangle 9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8" name="Rectangle 9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49" name="Rectangle 9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0" name="Rectangle 9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1" name="Rectangle 9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2" name="Rectangle 9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3" name="Rectangle 9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4" name="Rectangle 9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5" name="Rectangle 9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6" name="Rectangle 9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7" name="Rectangle 9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8" name="Rectangle 9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59" name="Rectangle 9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0" name="Rectangle 9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1" name="Rectangle 9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2" name="Rectangle 9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3" name="Rectangle 9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4" name="Rectangle 9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5" name="Rectangle 9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6" name="Rectangle 9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7" name="Rectangle 9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8" name="Rectangle 9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69" name="Rectangle 9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0" name="Rectangle 9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1" name="Rectangle 9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2" name="Rectangle 9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3" name="Rectangle 9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4" name="Rectangle 9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5" name="Rectangle 9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6" name="Rectangle 9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7" name="Rectangle 9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8" name="Rectangle 9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79" name="Rectangle 9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0" name="Rectangle 9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1" name="Rectangle 9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2" name="Rectangle 9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3" name="Rectangle 9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4" name="Rectangle 9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5" name="Rectangle 9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6" name="Rectangle 9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7" name="Rectangle 9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8" name="Rectangle 9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89" name="Rectangle 9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0" name="Rectangle 9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1" name="Rectangle 9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2" name="Rectangle 9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3" name="Rectangle 9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4" name="Rectangle 9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5" name="Rectangle 9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6" name="Rectangle 9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7" name="Rectangle 9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8" name="Rectangle 9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999" name="Rectangle 9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0" name="Rectangle 9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1" name="Rectangle 9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2" name="Rectangle 9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3" name="Rectangle 10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4" name="Rectangle 10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5" name="Rectangle 10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6" name="Rectangle 10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7" name="Rectangle 10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8" name="Rectangle 10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09" name="Rectangle 10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j</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0" name="Rectangle 10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1" name="Rectangle 10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2" name="Rectangle 10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3" name="Rectangle 10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4" name="Rectangle 10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5" name="Rectangle 10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6" name="Rectangle 10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7" name="Rectangle 10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8" name="Rectangle 10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19" name="Rectangle 10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0" name="Rectangle 10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1" name="Rectangle 10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2" name="Rectangle 10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3" name="Rectangle 10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4" name="Rectangle 10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5" name="Rectangle 10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6" name="Rectangle 10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7" name="Rectangle 10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8" name="Rectangle 10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29" name="Rectangle 10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0" name="Rectangle 10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1" name="Rectangle 10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2" name="Rectangle 10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3" name="Rectangle 10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4" name="Rectangle 10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5" name="Rectangle 10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6" name="Rectangle 10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7" name="Rectangle 10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8" name="Rectangle 10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39" name="Rectangle 10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0" name="Rectangle 10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1" name="Rectangle 10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2" name="Rectangle 10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3" name="Rectangle 10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4" name="Rectangle 10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5" name="Rectangle 10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6" name="Rectangle 10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7" name="Rectangle 10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8" name="Rectangle 10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49" name="Rectangle 10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0" name="Rectangle 10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1" name="Rectangle 10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2" name="Rectangle 10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3" name="Rectangle 10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4" name="Rectangle 10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5" name="Rectangle 10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6" name="Rectangle 10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7" name="Rectangle 10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8" name="Rectangle 10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59" name="Rectangle 10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0" name="Rectangle 10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1" name="Rectangle 10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2" name="Rectangle 10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3" name="Rectangle 10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4" name="Rectangle 10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5" name="Rectangle 10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6" name="Rectangle 10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7" name="Rectangle 10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8" name="Rectangle 10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69" name="Rectangle 10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0" name="Rectangle 10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1" name="Rectangle 10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2" name="Rectangle 10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3" name="Rectangle 10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4" name="Rectangle 10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5" name="Rectangle 10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6" name="Rectangle 10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7" name="Rectangle 10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8" name="Rectangle 10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79" name="Rectangle 10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0" name="Rectangle 10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1" name="Rectangle 10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2" name="Rectangle 10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3" name="Rectangle 10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4" name="Rectangle 10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5" name="Rectangle 10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6" name="Rectangle 10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7" name="Rectangle 10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8" name="Rectangle 10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89" name="Rectangle 10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0" name="Rectangle 10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1" name="Rectangle 10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2" name="Rectangle 10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3" name="Rectangle 10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4" name="Rectangle 10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5" name="Rectangle 10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6" name="Rectangle 10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7" name="Rectangle 10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8" name="Rectangle 10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099" name="Rectangle 10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0" name="Rectangle 10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1" name="Rectangle 10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2" name="Rectangle 10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3" name="Rectangle 11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4" name="Rectangle 11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5" name="Rectangle 11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6" name="Rectangle 11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7" name="Rectangle 11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8" name="Rectangle 11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09" name="Rectangle 11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0" name="Rectangle 11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1" name="Rectangle 11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2" name="Rectangle 11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3" name="Rectangle 11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4" name="Rectangle 11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5" name="Rectangle 11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6" name="Rectangle 11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7" name="Rectangle 11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8" name="Rectangle 11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19" name="Rectangle 11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0" name="Rectangle 11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1" name="Rectangle 11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2" name="Rectangle 11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3" name="Rectangle 11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4" name="Rectangle 11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5" name="Rectangle 11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6" name="Rectangle 11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7" name="Rectangle 11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8" name="Rectangle 11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29" name="Rectangle 11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0" name="Rectangle 11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1" name="Rectangle 11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2" name="Rectangle 11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3" name="Rectangle 11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4" name="Rectangle 11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5" name="Rectangle 11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6" name="Rectangle 11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7" name="Rectangle 11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8" name="Rectangle 11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39" name="Rectangle 11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0" name="Rectangle 11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1" name="Rectangle 11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2" name="Rectangle 11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3" name="Rectangle 11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4" name="Rectangle 11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5" name="Rectangle 11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6" name="Rectangle 11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7" name="Rectangle 11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8" name="Rectangle 11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49" name="Rectangle 11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0" name="Rectangle 11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1" name="Rectangle 11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2" name="Rectangle 11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v</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3" name="Rectangle 11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4" name="Rectangle 11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5" name="Rectangle 11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6" name="Rectangle 11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7" name="Rectangle 11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8" name="Rectangle 11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59" name="Rectangle 11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0" name="Rectangle 11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1" name="Rectangle 11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2" name="Rectangle 11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3" name="Rectangle 11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4" name="Rectangle 11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5" name="Rectangle 11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6" name="Rectangle 11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7" name="Rectangle 11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8" name="Rectangle 11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69" name="Rectangle 11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0" name="Rectangle 11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1" name="Rectangle 11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z</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2" name="Rectangle 11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3" name="Rectangle 11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4" name="Rectangle 11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5" name="Rectangle 11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6" name="Rectangle 11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7" name="Rectangle 11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8" name="Rectangle 11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79" name="Rectangle 11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0" name="Rectangle 11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1" name="Rectangle 11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2" name="Rectangle 11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3" name="Rectangle 11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4" name="Rectangle 11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5" name="Rectangle 11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6" name="Rectangle 11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7" name="Rectangle 11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8" name="Rectangle 11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89" name="Rectangle 11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0" name="Rectangle 11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1" name="Rectangle 11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2" name="Rectangle 11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3" name="Rectangle 11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4" name="Rectangle 11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5" name="Rectangle 11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6" name="Rectangle 11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7" name="Rectangle 11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8" name="Rectangle 11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199" name="Rectangle 11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0" name="Rectangle 11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1" name="Rectangle 11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2" name="Rectangle 11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3" name="Rectangle 12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4" name="Rectangle 12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5" name="Rectangle 12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6" name="Rectangle 12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7" name="Rectangle 12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8" name="Rectangle 12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09" name="Rectangle 12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0" name="Rectangle 12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1" name="Rectangle 12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2" name="Rectangle 12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3" name="Rectangle 12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4" name="Rectangle 12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5" name="Rectangle 12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6" name="Rectangle 12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7" name="Rectangle 12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18" name="Rectangle 1215"/>
          <p:cNvSpPr>
            <a:spLocks noChangeArrowheads="1"/>
          </p:cNvSpPr>
          <p:nvPr/>
        </p:nvSpPr>
        <p:spPr bwMode="auto">
          <a:xfrm>
            <a:off x="152400" y="4572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charset="0"/>
                <a:cs typeface="Arial" charset="0"/>
              </a:rPr>
              <a:t>W</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219" name="Rectangle 12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0" name="Rectangle 12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1" name="Rectangle 12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2" name="Rectangle 12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3" name="Rectangle 12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4" name="Rectangle 12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q</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5" name="Rectangle 12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6" name="Rectangle 12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7" name="Rectangle 12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8" name="Rectangle 12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29" name="Rectangle 12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0" name="Rectangle 12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1" name="Rectangle 12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2" name="Rectangle 12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3" name="Rectangle 12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4" name="Rectangle 12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5" name="Rectangle 12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6" name="Rectangle 12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7" name="Rectangle 12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8" name="Rectangle 12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39" name="Rectangle 12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0" name="Rectangle 12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k</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1" name="Rectangle 12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2" name="Rectangle 12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3" name="Rectangle 12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4" name="Rectangle 12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5" name="Rectangle 12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6" name="Rectangle 12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7" name="Rectangle 12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8" name="Rectangle 12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49" name="Rectangle 12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0" name="Rectangle 12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1" name="Rectangle 12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2" name="Rectangle 12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3" name="Rectangle 12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4" name="Rectangle 12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5" name="Rectangle 12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6" name="Rectangle 12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7" name="Rectangle 12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8" name="Rectangle 12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59" name="Rectangle 12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0" name="Rectangle 12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1" name="Rectangle 12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2" name="Rectangle 12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3" name="Rectangle 12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4" name="Rectangle 12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5" name="Rectangle 12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6" name="Rectangle 12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7" name="Rectangle 12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8" name="Rectangle 12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69" name="Rectangle 12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0" name="Rectangle 12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1" name="Rectangle 12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2" name="Rectangle 12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3" name="Rectangle 12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4" name="Rectangle 12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5" name="Rectangle 12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6" name="Rectangle 12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7" name="Rectangle 12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8" name="Rectangle 12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79" name="Rectangle 12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0" name="Rectangle 12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1" name="Rectangle 12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2" name="Rectangle 12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3" name="Rectangle 12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4" name="Rectangle 12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5" name="Rectangle 12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6" name="Rectangle 12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7" name="Rectangle 12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8" name="Rectangle 12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89" name="Rectangle 12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0" name="Rectangle 12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1" name="Rectangle 12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2" name="Rectangle 12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3" name="Rectangle 12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4" name="Rectangle 12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5" name="Rectangle 12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6" name="Rectangle 12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7" name="Rectangle 12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8" name="Rectangle 12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299" name="Rectangle 12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0" name="Rectangle 12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1" name="Rectangle 12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2" name="Rectangle 12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3" name="Rectangle 13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4" name="Rectangle 13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5" name="Rectangle 13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6" name="Rectangle 13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7" name="Rectangle 13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8" name="Rectangle 13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09" name="Rectangle 13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0" name="Rectangle 13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1" name="Rectangle 13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2" name="Rectangle 13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3" name="Rectangle 13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4" name="Rectangle 13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5" name="Rectangle 13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6" name="Rectangle 13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7" name="Rectangle 13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8" name="Rectangle 13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19" name="Rectangle 13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0" name="Rectangle 13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1" name="Rectangle 13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2" name="Rectangle 13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3" name="Rectangle 13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4" name="Rectangle 13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5" name="Rectangle 13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6" name="Rectangle 13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7" name="Rectangle 13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8" name="Rectangle 13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29" name="Rectangle 13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0" name="Rectangle 13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1" name="Rectangle 13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2" name="Rectangle 13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3" name="Rectangle 13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4" name="Rectangle 13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5" name="Rectangle 13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6" name="Rectangle 13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7" name="Rectangle 13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8" name="Rectangle 13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39" name="Rectangle 13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0" name="Rectangle 13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1" name="Rectangle 13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2" name="Rectangle 13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3" name="Rectangle 13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4" name="Rectangle 13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5" name="Rectangle 13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6" name="Rectangle 13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7" name="Rectangle 13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8" name="Rectangle 13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49" name="Rectangle 13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0" name="Rectangle 13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1" name="Rectangle 13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2" name="Rectangle 13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3" name="Rectangle 13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4" name="Rectangle 13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5" name="Rectangle 13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6" name="Rectangle 13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7" name="Rectangle 13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8" name="Rectangle 13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59" name="Rectangle 13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0" name="Rectangle 13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1" name="Rectangle 13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2" name="Rectangle 13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3" name="Rectangle 13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4" name="Rectangle 13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5" name="Rectangle 13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6" name="Rectangle 13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7" name="Rectangle 13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8" name="Rectangle 13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69" name="Rectangle 13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0" name="Rectangle 13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1" name="Rectangle 13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2" name="Rectangle 13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3" name="Rectangle 13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4" name="Rectangle 137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5" name="Rectangle 13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6" name="Rectangle 13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7" name="Rectangle 13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8" name="Rectangle 13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79" name="Rectangle 13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0" name="Rectangle 13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1" name="Rectangle 13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2" name="Rectangle 13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3" name="Rectangle 13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4" name="Rectangle 13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5" name="Rectangle 138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6" name="Rectangle 13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7" name="Rectangle 13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8" name="Rectangle 13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89" name="Rectangle 13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0" name="Rectangle 13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1" name="Rectangle 13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2" name="Rectangle 13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3" name="Rectangle 13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4" name="Rectangle 13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5" name="Rectangle 13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6" name="Rectangle 13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7" name="Rectangle 13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8" name="Rectangle 13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399" name="Rectangle 13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0" name="Rectangle 13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1" name="Rectangle 13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2" name="Rectangle 13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3" name="Rectangle 14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4" name="Rectangle 14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5" name="Rectangle 14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6" name="Rectangle 14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7" name="Rectangle 14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8" name="Rectangle 14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09" name="Rectangle 140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0" name="Rectangle 14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1" name="Rectangle 14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2" name="Rectangle 140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3" name="Rectangle 14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4" name="Rectangle 14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5" name="Rectangle 141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6" name="Rectangle 14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7" name="Rectangle 141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8" name="Rectangle 141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19" name="Rectangle 14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0" name="Rectangle 14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1" name="Rectangle 141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2" name="Rectangle 141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3" name="Rectangle 142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4" name="Rectangle 142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5" name="Rectangle 142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6" name="Rectangle 142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7" name="Rectangle 142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8" name="Rectangle 142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29" name="Rectangle 142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0" name="Rectangle 142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1" name="Rectangle 142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2" name="Rectangle 142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3" name="Rectangle 143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4" name="Rectangle 143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5" name="Rectangle 143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6" name="Rectangle 143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7" name="Rectangle 143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8" name="Rectangle 143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39" name="Rectangle 143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0" name="Rectangle 143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1" name="Rectangle 143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2" name="Rectangle 143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3" name="Rectangle 144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4" name="Rectangle 144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5" name="Rectangle 144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m</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6" name="Rectangle 144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7" name="Rectangle 144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8" name="Rectangle 144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49" name="Rectangle 144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0" name="Rectangle 144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1" name="Rectangle 144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2" name="Rectangle 144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w</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3" name="Rectangle 145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4" name="Rectangle 145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5" name="Rectangle 145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6" name="Rectangle 145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7" name="Rectangle 145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8" name="Rectangle 145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59" name="Rectangle 145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0" name="Rectangle 145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1" name="Rectangle 145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2" name="Rectangle 145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3" name="Rectangle 146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4" name="Rectangle 146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5" name="Rectangle 146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c</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6" name="Rectangle 146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7" name="Rectangle 146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charset="0"/>
                <a:cs typeface="Arial" charset="0"/>
              </a:rPr>
              <a:t>m</a:t>
            </a:r>
            <a:endParaRPr kumimoji="0" lang="en-US" altLang="en-US" sz="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1468" name="Rectangle 146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p</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69" name="Rectangle 146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0" name="Rectangle 146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1" name="Rectangle 146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2" name="Rectangle 146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3" name="Rectangle 147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5" name="Rectangle 147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u</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6" name="Rectangle 147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7" name="Rectangle 147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8" name="Rectangle 147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b</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79" name="Rectangle 147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0" name="Rectangle 147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1" name="Rectangle 147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2" name="Rectangle 147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3" name="Rectangle 148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4" name="Rectangle 148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6" name="Rectangle 148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7" name="Rectangle 148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8" name="Rectangle 148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89" name="Rectangle 148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0" name="Rectangle 148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n</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1" name="Rectangle 148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3</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2" name="Rectangle 148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0</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3" name="Rectangle 149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4" name="Rectangle 149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5" name="Rectangle 149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y</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6" name="Rectangle 149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7" name="Rectangle 149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o</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8" name="Rectangle 149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f</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499" name="Rectangle 149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0" name="Rectangle 149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h</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1" name="Rectangle 149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2" name="Rectangle 1499"/>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a</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3" name="Rectangle 150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4" name="Rectangle 150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l</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5" name="Rectangle 1502"/>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6" name="Rectangle 150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g</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7" name="Rectangle 1504"/>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e</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08" name="Rectangle 1505"/>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d</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0" name="Rectangle 150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1" name="Rectangle 1508"/>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s</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3" name="Rectangle 1510"/>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r</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4" name="Rectangle 1511"/>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6" name="Rectangle 1513"/>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19" name="Rectangle 1516"/>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t</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20" name="Rectangle 1517"/>
          <p:cNvSpPr>
            <a:spLocks noChangeArrowheads="1"/>
          </p:cNvSpPr>
          <p:nvPr/>
        </p:nvSpPr>
        <p:spPr bwMode="auto">
          <a:xfrm>
            <a:off x="152400" y="152400"/>
            <a:ext cx="5462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charset="0"/>
                <a:cs typeface="Arial" charset="0"/>
              </a:rPr>
              <a:t>i</a:t>
            </a:r>
            <a:endParaRPr kumimoji="0" lang="en-US" alt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sp>
        <p:nvSpPr>
          <p:cNvPr id="1527" name="Content Placeholder 1526"/>
          <p:cNvSpPr>
            <a:spLocks noGrp="1"/>
          </p:cNvSpPr>
          <p:nvPr>
            <p:ph idx="1"/>
          </p:nvPr>
        </p:nvSpPr>
        <p:spPr/>
        <p:txBody>
          <a:bodyPr>
            <a:normAutofit/>
          </a:bodyPr>
          <a:lstStyle/>
          <a:p>
            <a:pPr marL="137160" indent="0">
              <a:buNone/>
            </a:pPr>
            <a:r>
              <a:rPr lang="en-US" dirty="0" smtClean="0"/>
              <a:t>The Occupation Safety and Health Act of 1970 was passed to prevent workers from being killed or seriously harmed at work. This law created the OSH Act, which sets and enforces protective workplace safety and health standards. </a:t>
            </a:r>
          </a:p>
          <a:p>
            <a:pPr marL="137160" indent="0">
              <a:buNone/>
            </a:pPr>
            <a:r>
              <a:rPr lang="en-US" dirty="0" smtClean="0"/>
              <a:t>OSHA also provides information, training, and assistance to employers and workers.</a:t>
            </a:r>
          </a:p>
          <a:p>
            <a:pPr marL="137160" indent="0">
              <a:buNone/>
            </a:pPr>
            <a:r>
              <a:rPr lang="en-US" dirty="0" smtClean="0"/>
              <a:t>Under the OSH Act, employers have the responsibility to provide a  safe workplace.</a:t>
            </a:r>
            <a:endParaRPr lang="en-US" dirty="0"/>
          </a:p>
        </p:txBody>
      </p:sp>
      <p:sp>
        <p:nvSpPr>
          <p:cNvPr id="2" name="Title 1"/>
          <p:cNvSpPr>
            <a:spLocks noGrp="1"/>
          </p:cNvSpPr>
          <p:nvPr>
            <p:ph type="title"/>
          </p:nvPr>
        </p:nvSpPr>
        <p:spPr>
          <a:xfrm>
            <a:off x="304800" y="304800"/>
            <a:ext cx="8229600" cy="1143000"/>
          </a:xfrm>
        </p:spPr>
        <p:txBody>
          <a:bodyPr>
            <a:normAutofit/>
          </a:bodyPr>
          <a:lstStyle/>
          <a:p>
            <a:r>
              <a:rPr lang="en-US" sz="1000" dirty="0" smtClean="0"/>
              <a:t>OSHA</a:t>
            </a:r>
            <a:endParaRPr lang="en-US" sz="1000" dirty="0"/>
          </a:p>
        </p:txBody>
      </p:sp>
    </p:spTree>
    <p:extLst>
      <p:ext uri="{BB962C8B-B14F-4D97-AF65-F5344CB8AC3E}">
        <p14:creationId xmlns:p14="http://schemas.microsoft.com/office/powerpoint/2010/main" val="347540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Prevention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Abstinence</a:t>
            </a:r>
          </a:p>
          <a:p>
            <a:pPr>
              <a:buFont typeface="Wingdings" panose="05000000000000000000" pitchFamily="2" charset="2"/>
              <a:buChar char="v"/>
            </a:pPr>
            <a:r>
              <a:rPr lang="en-US" dirty="0" smtClean="0"/>
              <a:t>Mutual monogamy</a:t>
            </a:r>
          </a:p>
          <a:p>
            <a:pPr>
              <a:buFont typeface="Wingdings" panose="05000000000000000000" pitchFamily="2" charset="2"/>
              <a:buChar char="v"/>
            </a:pPr>
            <a:r>
              <a:rPr lang="en-US" dirty="0" smtClean="0"/>
              <a:t>Drugs</a:t>
            </a:r>
          </a:p>
          <a:p>
            <a:pPr>
              <a:buFont typeface="Wingdings" panose="05000000000000000000" pitchFamily="2" charset="2"/>
              <a:buChar char="v"/>
            </a:pPr>
            <a:r>
              <a:rPr lang="en-US" dirty="0" smtClean="0"/>
              <a:t>Condoms</a:t>
            </a:r>
          </a:p>
          <a:p>
            <a:pPr marL="137160" indent="0">
              <a:buNone/>
            </a:pPr>
            <a:endParaRPr lang="en-US" dirty="0"/>
          </a:p>
        </p:txBody>
      </p:sp>
    </p:spTree>
    <p:extLst>
      <p:ext uri="{BB962C8B-B14F-4D97-AF65-F5344CB8AC3E}">
        <p14:creationId xmlns:p14="http://schemas.microsoft.com/office/powerpoint/2010/main" val="42331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fan9\Desktop\slides_epi_2011\Slide13.PNG" title="US Map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1588"/>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994" y="38100"/>
            <a:ext cx="8229600" cy="266700"/>
          </a:xfrm>
        </p:spPr>
        <p:txBody>
          <a:bodyPr>
            <a:normAutofit/>
          </a:bodyPr>
          <a:lstStyle/>
          <a:p>
            <a:r>
              <a:rPr lang="en-US" sz="1000" dirty="0" smtClean="0"/>
              <a:t>Rate of HIV infection Diagnoses</a:t>
            </a:r>
            <a:endParaRPr lang="en-US" sz="1000" dirty="0"/>
          </a:p>
        </p:txBody>
      </p:sp>
    </p:spTree>
    <p:extLst>
      <p:ext uri="{BB962C8B-B14F-4D97-AF65-F5344CB8AC3E}">
        <p14:creationId xmlns:p14="http://schemas.microsoft.com/office/powerpoint/2010/main" val="21821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C:\Users\fan9\Desktop\slides_epi_2011\Slide21.PNG" title="US map of infect childr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fan9\Desktop\slides_epi_2011\Slide21.PNG" title="Blue backgrou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37" y="0"/>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6406" y="-1588"/>
            <a:ext cx="8229600" cy="334962"/>
          </a:xfrm>
        </p:spPr>
        <p:txBody>
          <a:bodyPr>
            <a:normAutofit/>
          </a:bodyPr>
          <a:lstStyle/>
          <a:p>
            <a:r>
              <a:rPr lang="en-US" sz="1000" dirty="0" smtClean="0"/>
              <a:t>Rate of Children diagnosed HIV positive</a:t>
            </a:r>
            <a:endParaRPr lang="en-US" sz="1000" dirty="0"/>
          </a:p>
        </p:txBody>
      </p:sp>
    </p:spTree>
    <p:extLst>
      <p:ext uri="{BB962C8B-B14F-4D97-AF65-F5344CB8AC3E}">
        <p14:creationId xmlns:p14="http://schemas.microsoft.com/office/powerpoint/2010/main" val="33807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752600"/>
            <a:ext cx="8305800" cy="4678204"/>
          </a:xfrm>
          <a:prstGeom prst="rect">
            <a:avLst/>
          </a:prstGeom>
        </p:spPr>
        <p:txBody>
          <a:bodyPr wrap="square">
            <a:spAutoFit/>
          </a:bodyPr>
          <a:lstStyle/>
          <a:p>
            <a:endParaRPr lang="en-US" dirty="0" smtClean="0"/>
          </a:p>
          <a:p>
            <a:pPr algn="ctr"/>
            <a:r>
              <a:rPr lang="en-US" sz="2800" b="1" dirty="0" smtClean="0"/>
              <a:t>Fewer </a:t>
            </a:r>
            <a:r>
              <a:rPr lang="en-US" sz="2800" b="1" dirty="0" smtClean="0"/>
              <a:t>than 60 cases of occupational transmission of HIV to health care workers have occurred in the United States. The proper use of gloves and goggles, along with safety devices to prevent injuries from sharp medical devices, can help minimize the risk of exposure to HIV in the course of caring for patients with HIV. When workers are exposed, the Centers for Disease Control and Prevention (CDC) recommends immediate treatment with a short course of antiretroviral drugs to prevent infection.</a:t>
            </a:r>
            <a:endParaRPr lang="en-US" sz="2800" b="1" dirty="0">
              <a:latin typeface="Arial Black" pitchFamily="34" charset="0"/>
            </a:endParaRPr>
          </a:p>
        </p:txBody>
      </p:sp>
      <p:sp>
        <p:nvSpPr>
          <p:cNvPr id="2" name="Title 1"/>
          <p:cNvSpPr>
            <a:spLocks noGrp="1"/>
          </p:cNvSpPr>
          <p:nvPr>
            <p:ph type="title"/>
          </p:nvPr>
        </p:nvSpPr>
        <p:spPr>
          <a:xfrm>
            <a:off x="0" y="417513"/>
            <a:ext cx="8991600" cy="1325562"/>
          </a:xfrm>
        </p:spPr>
        <p:txBody>
          <a:bodyPr>
            <a:normAutofit fontScale="90000"/>
          </a:bodyPr>
          <a:lstStyle/>
          <a:p>
            <a:r>
              <a:rPr lang="en-US" sz="3600" dirty="0"/>
              <a:t>Occupational HIV Transmission and Prevention</a:t>
            </a:r>
            <a:br>
              <a:rPr lang="en-US" sz="3600" dirty="0"/>
            </a:br>
            <a:r>
              <a:rPr lang="en-US" sz="3600" dirty="0"/>
              <a:t>among Health Care </a:t>
            </a:r>
            <a:r>
              <a:rPr lang="en-US" sz="3600" dirty="0" smtClean="0"/>
              <a:t>Workers</a:t>
            </a:r>
            <a:endParaRPr lang="en-US" dirty="0"/>
          </a:p>
        </p:txBody>
      </p:sp>
    </p:spTree>
    <p:extLst>
      <p:ext uri="{BB962C8B-B14F-4D97-AF65-F5344CB8AC3E}">
        <p14:creationId xmlns:p14="http://schemas.microsoft.com/office/powerpoint/2010/main" val="15415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158655" cy="4832092"/>
          </a:xfrm>
          <a:prstGeom prst="rect">
            <a:avLst/>
          </a:prstGeom>
        </p:spPr>
        <p:txBody>
          <a:bodyPr wrap="square">
            <a:spAutoFit/>
          </a:bodyPr>
          <a:lstStyle/>
          <a:p>
            <a:r>
              <a:rPr lang="en-US" sz="2800" b="1" dirty="0" smtClean="0"/>
              <a:t>As of 2010, 57 documented transmissions and 143 possible transmissions had been reported in the United States. </a:t>
            </a:r>
          </a:p>
          <a:p>
            <a:r>
              <a:rPr lang="en-US" sz="2800" b="1" dirty="0" smtClean="0"/>
              <a:t>No confirmed cases of occupational HIV transmission to health care workers have been reported since 1999. Underreporting of cases to CDC is possible, however, because case reporting is voluntary. </a:t>
            </a:r>
          </a:p>
          <a:p>
            <a:r>
              <a:rPr lang="en-US" sz="2800" b="1" dirty="0" smtClean="0"/>
              <a:t>Health care workers who are exposed to HIV-infected blood at work have a 0.3% risk of becoming infected. In other words, 3 of every 1,000 such injuries, if untreated, will result in infection. </a:t>
            </a:r>
            <a:endParaRPr lang="en-US" sz="2800" b="1" dirty="0"/>
          </a:p>
        </p:txBody>
      </p:sp>
      <p:sp>
        <p:nvSpPr>
          <p:cNvPr id="3" name="Title 2"/>
          <p:cNvSpPr>
            <a:spLocks noGrp="1"/>
          </p:cNvSpPr>
          <p:nvPr>
            <p:ph type="title"/>
          </p:nvPr>
        </p:nvSpPr>
        <p:spPr>
          <a:xfrm>
            <a:off x="457200" y="274638"/>
            <a:ext cx="8229600" cy="563562"/>
          </a:xfrm>
        </p:spPr>
        <p:txBody>
          <a:bodyPr>
            <a:normAutofit/>
          </a:bodyPr>
          <a:lstStyle/>
          <a:p>
            <a:r>
              <a:rPr lang="en-US" sz="1100" dirty="0" smtClean="0"/>
              <a:t>Documented Transmissions</a:t>
            </a:r>
            <a:br>
              <a:rPr lang="en-US" sz="1100" dirty="0" smtClean="0"/>
            </a:br>
            <a:endParaRPr lang="en-US" sz="1100" dirty="0"/>
          </a:p>
        </p:txBody>
      </p:sp>
    </p:spTree>
    <p:extLst>
      <p:ext uri="{BB962C8B-B14F-4D97-AF65-F5344CB8AC3E}">
        <p14:creationId xmlns:p14="http://schemas.microsoft.com/office/powerpoint/2010/main" val="9917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077200" cy="4401205"/>
          </a:xfrm>
          <a:prstGeom prst="rect">
            <a:avLst/>
          </a:prstGeom>
        </p:spPr>
        <p:txBody>
          <a:bodyPr wrap="square">
            <a:spAutoFit/>
          </a:bodyPr>
          <a:lstStyle/>
          <a:p>
            <a:pPr algn="ctr"/>
            <a:endParaRPr lang="en-US" sz="2000" b="1" dirty="0" smtClean="0">
              <a:effectLst/>
              <a:latin typeface="Arial Black" pitchFamily="34" charset="0"/>
            </a:endParaRPr>
          </a:p>
          <a:p>
            <a:r>
              <a:rPr lang="en-US" sz="2000" dirty="0" smtClean="0">
                <a:solidFill>
                  <a:schemeClr val="bg1"/>
                </a:solidFill>
                <a:effectLst/>
                <a:latin typeface="Arial Black" pitchFamily="34" charset="0"/>
              </a:rPr>
              <a:t>If your HIV test is positive, the clinic or other testing site will report the results to your state health department. </a:t>
            </a:r>
          </a:p>
          <a:p>
            <a:endParaRPr lang="en-US" sz="2000" dirty="0" smtClean="0">
              <a:solidFill>
                <a:srgbClr val="FF0000"/>
              </a:solidFill>
              <a:effectLst/>
              <a:latin typeface="Arial Black" pitchFamily="34" charset="0"/>
            </a:endParaRPr>
          </a:p>
          <a:p>
            <a:r>
              <a:rPr lang="en-US" sz="2000" dirty="0" smtClean="0">
                <a:effectLst/>
                <a:latin typeface="Arial Black" pitchFamily="34" charset="0"/>
              </a:rPr>
              <a:t>Your state health department will then remove all of your personal information (name, address, etc.) from your test results and send the information to the U.S. </a:t>
            </a:r>
          </a:p>
          <a:p>
            <a:endParaRPr lang="en-US" sz="2000" dirty="0" smtClean="0">
              <a:effectLst/>
              <a:latin typeface="Arial Black" pitchFamily="34" charset="0"/>
            </a:endParaRPr>
          </a:p>
          <a:p>
            <a:r>
              <a:rPr lang="en-US" sz="2000" dirty="0" smtClean="0">
                <a:effectLst/>
                <a:latin typeface="Arial Black" pitchFamily="34" charset="0"/>
              </a:rPr>
              <a:t>Centers for Disease Control and Prevention (CDC).</a:t>
            </a:r>
          </a:p>
          <a:p>
            <a:r>
              <a:rPr lang="en-US" sz="2000" dirty="0" smtClean="0">
                <a:effectLst/>
                <a:latin typeface="Arial Black" pitchFamily="34" charset="0"/>
              </a:rPr>
              <a:t>CDC is the Federal agency responsible for tracking national public health trends. CDC does not share this information with anyone else, including insurance companies. </a:t>
            </a:r>
          </a:p>
        </p:txBody>
      </p:sp>
      <p:sp>
        <p:nvSpPr>
          <p:cNvPr id="3" name="Title 2"/>
          <p:cNvSpPr>
            <a:spLocks noGrp="1"/>
          </p:cNvSpPr>
          <p:nvPr>
            <p:ph type="title"/>
          </p:nvPr>
        </p:nvSpPr>
        <p:spPr/>
        <p:txBody>
          <a:bodyPr>
            <a:normAutofit fontScale="90000"/>
          </a:bodyPr>
          <a:lstStyle/>
          <a:p>
            <a:r>
              <a:rPr lang="en-US" dirty="0"/>
              <a:t>HIV Disclosure Policies and </a:t>
            </a:r>
            <a:r>
              <a:rPr lang="en-US" dirty="0" smtClean="0"/>
              <a:t>Procedures</a:t>
            </a:r>
            <a:endParaRPr lang="en-US" dirty="0"/>
          </a:p>
        </p:txBody>
      </p:sp>
    </p:spTree>
    <p:extLst>
      <p:ext uri="{BB962C8B-B14F-4D97-AF65-F5344CB8AC3E}">
        <p14:creationId xmlns:p14="http://schemas.microsoft.com/office/powerpoint/2010/main" val="18608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229600" cy="5909310"/>
          </a:xfrm>
          <a:prstGeom prst="rect">
            <a:avLst/>
          </a:prstGeom>
        </p:spPr>
        <p:txBody>
          <a:bodyPr wrap="square">
            <a:spAutoFit/>
          </a:bodyPr>
          <a:lstStyle/>
          <a:p>
            <a:r>
              <a:rPr lang="en-US" b="1" dirty="0" smtClean="0">
                <a:effectLst/>
                <a:latin typeface="Arial Black" pitchFamily="34" charset="0"/>
              </a:rPr>
              <a:t>HIV at Work</a:t>
            </a:r>
          </a:p>
          <a:p>
            <a:r>
              <a:rPr lang="en-US" dirty="0" smtClean="0">
                <a:effectLst/>
                <a:latin typeface="Arial Black" pitchFamily="34" charset="0"/>
              </a:rPr>
              <a:t>The impact of the HIV/AIDS epidemic on the workplace gets bigger each year. That’s because people between the ages of 25-44 are most affected by HIV/AIDS—and they also make up over 50% of our nation’s 121 million workers.</a:t>
            </a:r>
          </a:p>
          <a:p>
            <a:r>
              <a:rPr lang="en-US" dirty="0" smtClean="0">
                <a:solidFill>
                  <a:schemeClr val="bg1"/>
                </a:solidFill>
                <a:effectLst/>
                <a:latin typeface="Arial Black" pitchFamily="34" charset="0"/>
              </a:rPr>
              <a:t>If you are living with HIV, it’s important that you know how HIV/AIDS laws affect you at work. Here are some of the most important ones:</a:t>
            </a:r>
          </a:p>
          <a:p>
            <a:r>
              <a:rPr lang="en-US" dirty="0" smtClean="0">
                <a:solidFill>
                  <a:schemeClr val="bg1"/>
                </a:solidFill>
                <a:effectLst/>
                <a:latin typeface="Arial Black" pitchFamily="34" charset="0"/>
              </a:rPr>
              <a:t>The </a:t>
            </a:r>
            <a:r>
              <a:rPr lang="en-US" b="1" dirty="0" smtClean="0">
                <a:solidFill>
                  <a:schemeClr val="bg1"/>
                </a:solidFill>
                <a:effectLst/>
                <a:latin typeface="Arial Black" pitchFamily="34" charset="0"/>
              </a:rPr>
              <a:t>Americans with Disabilities Act of 1990 (ADA)</a:t>
            </a:r>
            <a:r>
              <a:rPr lang="en-US" dirty="0" smtClean="0">
                <a:solidFill>
                  <a:schemeClr val="bg1"/>
                </a:solidFill>
                <a:effectLst/>
                <a:latin typeface="Arial Black" pitchFamily="34" charset="0"/>
              </a:rPr>
              <a:t> prohibits employment discrimination on the basis of disability</a:t>
            </a:r>
            <a:r>
              <a:rPr lang="en-US" dirty="0" smtClean="0">
                <a:effectLst/>
                <a:latin typeface="Arial Black" pitchFamily="34" charset="0"/>
              </a:rPr>
              <a:t>. The ADA covers businesses that employ 15 or more people and applies to employment decisions at all stages. U.S. courts have ruled that, even </a:t>
            </a:r>
            <a:r>
              <a:rPr lang="en-US" dirty="0" smtClean="0">
                <a:solidFill>
                  <a:schemeClr val="bg1"/>
                </a:solidFill>
                <a:effectLst/>
                <a:latin typeface="Arial Black" pitchFamily="34" charset="0"/>
              </a:rPr>
              <a:t>if you have </a:t>
            </a:r>
            <a:r>
              <a:rPr lang="en-US" i="1" dirty="0" smtClean="0">
                <a:solidFill>
                  <a:schemeClr val="bg1"/>
                </a:solidFill>
                <a:effectLst/>
                <a:latin typeface="Arial Black" pitchFamily="34" charset="0"/>
              </a:rPr>
              <a:t>asymptomatic HIV</a:t>
            </a:r>
            <a:r>
              <a:rPr lang="en-US" dirty="0" smtClean="0">
                <a:solidFill>
                  <a:schemeClr val="bg1"/>
                </a:solidFill>
                <a:effectLst/>
                <a:latin typeface="Arial Black" pitchFamily="34" charset="0"/>
              </a:rPr>
              <a:t>, you are protected under this law.</a:t>
            </a:r>
          </a:p>
          <a:p>
            <a:r>
              <a:rPr lang="en-US" dirty="0" smtClean="0">
                <a:solidFill>
                  <a:schemeClr val="bg1"/>
                </a:solidFill>
                <a:effectLst/>
                <a:latin typeface="Arial Black" pitchFamily="34" charset="0"/>
              </a:rPr>
              <a:t>The mission of the </a:t>
            </a:r>
            <a:r>
              <a:rPr lang="en-US" b="1" dirty="0" smtClean="0">
                <a:solidFill>
                  <a:schemeClr val="bg1"/>
                </a:solidFill>
                <a:effectLst/>
                <a:latin typeface="Arial Black" pitchFamily="34" charset="0"/>
              </a:rPr>
              <a:t>Occupational Safety and Health Administration (OSHA)</a:t>
            </a:r>
            <a:r>
              <a:rPr lang="en-US" dirty="0" smtClean="0">
                <a:solidFill>
                  <a:schemeClr val="bg1"/>
                </a:solidFill>
                <a:effectLst/>
                <a:latin typeface="Arial Black" pitchFamily="34" charset="0"/>
              </a:rPr>
              <a:t> is to save lives, prevent injuries, and protect the health of America's workers</a:t>
            </a:r>
            <a:r>
              <a:rPr lang="en-US" dirty="0" smtClean="0">
                <a:effectLst/>
                <a:latin typeface="Arial Black" pitchFamily="34" charset="0"/>
              </a:rPr>
              <a:t>. To accomplish this, Federal and state governments work in partnership with the more than 100 million working men and women and their 6.5 million employers who are covered by the Occupational Safety and Health Act of 1970.</a:t>
            </a:r>
            <a:endParaRPr lang="en-US" dirty="0">
              <a:effectLst/>
              <a:latin typeface="Arial Black" pitchFamily="34" charset="0"/>
            </a:endParaRPr>
          </a:p>
        </p:txBody>
      </p:sp>
      <p:sp>
        <p:nvSpPr>
          <p:cNvPr id="3" name="Title 2"/>
          <p:cNvSpPr>
            <a:spLocks noGrp="1"/>
          </p:cNvSpPr>
          <p:nvPr>
            <p:ph type="title"/>
          </p:nvPr>
        </p:nvSpPr>
        <p:spPr>
          <a:xfrm>
            <a:off x="476250" y="152400"/>
            <a:ext cx="8229600" cy="258762"/>
          </a:xfrm>
        </p:spPr>
        <p:txBody>
          <a:bodyPr>
            <a:normAutofit/>
          </a:bodyPr>
          <a:lstStyle/>
          <a:p>
            <a:r>
              <a:rPr lang="en-US" sz="900" dirty="0" smtClean="0"/>
              <a:t>HIV at work</a:t>
            </a:r>
            <a:endParaRPr lang="en-US" sz="900" dirty="0"/>
          </a:p>
        </p:txBody>
      </p:sp>
    </p:spTree>
    <p:extLst>
      <p:ext uri="{BB962C8B-B14F-4D97-AF65-F5344CB8AC3E}">
        <p14:creationId xmlns:p14="http://schemas.microsoft.com/office/powerpoint/2010/main" val="161231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8153400" cy="4401205"/>
          </a:xfrm>
          <a:prstGeom prst="rect">
            <a:avLst/>
          </a:prstGeom>
        </p:spPr>
        <p:txBody>
          <a:bodyPr wrap="square">
            <a:spAutoFit/>
          </a:bodyPr>
          <a:lstStyle/>
          <a:p>
            <a:r>
              <a:rPr lang="en-US" sz="2800" dirty="0" smtClean="0">
                <a:effectLst/>
                <a:latin typeface="Arial Black" pitchFamily="34" charset="0"/>
              </a:rPr>
              <a:t>If </a:t>
            </a:r>
            <a:r>
              <a:rPr lang="en-US" sz="2800" dirty="0" smtClean="0">
                <a:effectLst/>
                <a:latin typeface="Arial Black" pitchFamily="34" charset="0"/>
              </a:rPr>
              <a:t>you are living with HIV/AIDS, you are protected against discrimination under </a:t>
            </a:r>
            <a:r>
              <a:rPr lang="en-US" sz="2800" b="1" dirty="0" smtClean="0">
                <a:effectLst/>
                <a:latin typeface="Arial Black" pitchFamily="34" charset="0"/>
              </a:rPr>
              <a:t>Section 504</a:t>
            </a:r>
            <a:r>
              <a:rPr lang="en-US" sz="2800" dirty="0" smtClean="0">
                <a:effectLst/>
                <a:latin typeface="Arial Black" pitchFamily="34" charset="0"/>
              </a:rPr>
              <a:t> of the Rehabilitation Act of 1973 and Title II of the Americans with Disabilities Act of 1990 (</a:t>
            </a:r>
            <a:r>
              <a:rPr lang="en-US" sz="2800" b="1" dirty="0" smtClean="0">
                <a:effectLst/>
                <a:latin typeface="Arial Black" pitchFamily="34" charset="0"/>
              </a:rPr>
              <a:t>ADA</a:t>
            </a:r>
            <a:r>
              <a:rPr lang="en-US" sz="2800" dirty="0" smtClean="0">
                <a:effectLst/>
                <a:latin typeface="Arial Black" pitchFamily="34" charset="0"/>
              </a:rPr>
              <a:t>). Under these laws, </a:t>
            </a:r>
            <a:r>
              <a:rPr lang="en-US" sz="2800" dirty="0" smtClean="0">
                <a:solidFill>
                  <a:schemeClr val="bg1"/>
                </a:solidFill>
                <a:effectLst/>
                <a:latin typeface="Arial Black" pitchFamily="34" charset="0"/>
              </a:rPr>
              <a:t>discrimination means that you are not allowed to participate in a service that is offered to others, or you are denied a benefit, because of your HIV disease</a:t>
            </a:r>
            <a:r>
              <a:rPr lang="en-US" dirty="0" smtClean="0">
                <a:solidFill>
                  <a:schemeClr val="bg1"/>
                </a:solidFill>
                <a:effectLst/>
              </a:rPr>
              <a:t>.</a:t>
            </a:r>
            <a:endParaRPr lang="en-US" dirty="0">
              <a:solidFill>
                <a:schemeClr val="bg1"/>
              </a:solidFill>
              <a:effectLst/>
            </a:endParaRPr>
          </a:p>
        </p:txBody>
      </p:sp>
      <p:sp>
        <p:nvSpPr>
          <p:cNvPr id="3" name="Title 2"/>
          <p:cNvSpPr>
            <a:spLocks noGrp="1"/>
          </p:cNvSpPr>
          <p:nvPr>
            <p:ph type="title"/>
          </p:nvPr>
        </p:nvSpPr>
        <p:spPr/>
        <p:txBody>
          <a:bodyPr>
            <a:normAutofit fontScale="90000"/>
          </a:bodyPr>
          <a:lstStyle/>
          <a:p>
            <a:r>
              <a:rPr lang="en-US" dirty="0"/>
              <a:t>Laws Protect People Living with </a:t>
            </a:r>
            <a:r>
              <a:rPr lang="en-US" dirty="0" smtClean="0"/>
              <a:t>HIV/AIDS</a:t>
            </a:r>
            <a:endParaRPr lang="en-US" dirty="0"/>
          </a:p>
        </p:txBody>
      </p:sp>
    </p:spTree>
    <p:extLst>
      <p:ext uri="{BB962C8B-B14F-4D97-AF65-F5344CB8AC3E}">
        <p14:creationId xmlns:p14="http://schemas.microsoft.com/office/powerpoint/2010/main" val="244167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382000" cy="4031873"/>
          </a:xfrm>
          <a:prstGeom prst="rect">
            <a:avLst/>
          </a:prstGeom>
        </p:spPr>
        <p:txBody>
          <a:bodyPr wrap="square">
            <a:spAutoFit/>
          </a:bodyPr>
          <a:lstStyle/>
          <a:p>
            <a:r>
              <a:rPr lang="en-US" sz="3200" dirty="0" smtClean="0">
                <a:effectLst/>
                <a:latin typeface="Arial Black" pitchFamily="34" charset="0"/>
              </a:rPr>
              <a:t>The </a:t>
            </a:r>
            <a:r>
              <a:rPr lang="en-US" sz="3200" dirty="0" smtClean="0">
                <a:effectLst/>
                <a:latin typeface="Arial Black" pitchFamily="34" charset="0"/>
              </a:rPr>
              <a:t>Office for Civil Rights (OCR) also enforces the Privacy Rule under the </a:t>
            </a:r>
            <a:r>
              <a:rPr lang="en-US" sz="3200" dirty="0" smtClean="0">
                <a:solidFill>
                  <a:schemeClr val="bg1"/>
                </a:solidFill>
                <a:effectLst/>
                <a:latin typeface="Arial Black" pitchFamily="34" charset="0"/>
              </a:rPr>
              <a:t>Health Insurance Portability and Accountability Act of 1996 (</a:t>
            </a:r>
            <a:r>
              <a:rPr lang="en-US" sz="3200" b="1" dirty="0" smtClean="0">
                <a:solidFill>
                  <a:schemeClr val="bg1"/>
                </a:solidFill>
                <a:effectLst/>
                <a:latin typeface="Arial Black" pitchFamily="34" charset="0"/>
              </a:rPr>
              <a:t>HIPAA</a:t>
            </a:r>
            <a:r>
              <a:rPr lang="en-US" sz="3200" dirty="0" smtClean="0">
                <a:solidFill>
                  <a:schemeClr val="bg1"/>
                </a:solidFill>
                <a:effectLst/>
                <a:latin typeface="Arial Black" pitchFamily="34" charset="0"/>
              </a:rPr>
              <a:t>), </a:t>
            </a:r>
            <a:r>
              <a:rPr lang="en-US" sz="3200" dirty="0" smtClean="0">
                <a:effectLst/>
                <a:latin typeface="Arial Black" pitchFamily="34" charset="0"/>
              </a:rPr>
              <a:t>which protects the privacy of your health information and gives you the right to review and make corrections to your medical records.</a:t>
            </a:r>
            <a:endParaRPr lang="en-US" sz="3200" dirty="0">
              <a:effectLst/>
              <a:latin typeface="Arial Black" pitchFamily="34" charset="0"/>
            </a:endParaRPr>
          </a:p>
        </p:txBody>
      </p:sp>
      <p:sp>
        <p:nvSpPr>
          <p:cNvPr id="3" name="Title 2"/>
          <p:cNvSpPr>
            <a:spLocks noGrp="1"/>
          </p:cNvSpPr>
          <p:nvPr>
            <p:ph type="title"/>
          </p:nvPr>
        </p:nvSpPr>
        <p:spPr/>
        <p:txBody>
          <a:bodyPr>
            <a:normAutofit/>
          </a:bodyPr>
          <a:lstStyle/>
          <a:p>
            <a:r>
              <a:rPr lang="en-US" dirty="0" smtClean="0"/>
              <a:t>Privacy</a:t>
            </a:r>
            <a:endParaRPr lang="en-US" dirty="0"/>
          </a:p>
        </p:txBody>
      </p:sp>
    </p:spTree>
    <p:extLst>
      <p:ext uri="{BB962C8B-B14F-4D97-AF65-F5344CB8AC3E}">
        <p14:creationId xmlns:p14="http://schemas.microsoft.com/office/powerpoint/2010/main" val="18463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Viral Hepatitis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defRPr/>
            </a:pPr>
            <a:r>
              <a:rPr lang="en-US" dirty="0"/>
              <a:t>Hepatitis is an inflammation of the liver.</a:t>
            </a:r>
          </a:p>
          <a:p>
            <a:pPr marL="0" indent="0">
              <a:buNone/>
              <a:defRPr/>
            </a:pPr>
            <a:r>
              <a:rPr lang="en-US" dirty="0"/>
              <a:t>Several different viruses cause viral </a:t>
            </a:r>
            <a:r>
              <a:rPr lang="en-US" dirty="0" smtClean="0"/>
              <a:t>hepatitis:</a:t>
            </a:r>
          </a:p>
          <a:p>
            <a:pPr marL="0" indent="0">
              <a:buNone/>
              <a:defRPr/>
            </a:pPr>
            <a:r>
              <a:rPr lang="en-US" dirty="0" smtClean="0"/>
              <a:t>  </a:t>
            </a:r>
            <a:r>
              <a:rPr lang="en-US" dirty="0"/>
              <a:t>A, B, C, D, and E</a:t>
            </a:r>
          </a:p>
          <a:p>
            <a:pPr marL="0" indent="0">
              <a:buNone/>
              <a:defRPr/>
            </a:pPr>
            <a:r>
              <a:rPr lang="en-US" dirty="0"/>
              <a:t>Hepatitis can be short-term or chronic</a:t>
            </a:r>
          </a:p>
        </p:txBody>
      </p:sp>
    </p:spTree>
    <p:extLst>
      <p:ext uri="{BB962C8B-B14F-4D97-AF65-F5344CB8AC3E}">
        <p14:creationId xmlns:p14="http://schemas.microsoft.com/office/powerpoint/2010/main" val="13254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Why is OSHA important to you?</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altLang="en-US" dirty="0" smtClean="0"/>
              <a:t>OSHA began because, until 1970, there were no national laws for safety and health hazards.</a:t>
            </a:r>
          </a:p>
          <a:p>
            <a:pPr>
              <a:buFont typeface="Wingdings" panose="05000000000000000000" pitchFamily="2" charset="2"/>
              <a:buChar char="v"/>
            </a:pPr>
            <a:r>
              <a:rPr lang="en-US" altLang="en-US" dirty="0" smtClean="0"/>
              <a:t>On average, 15 workers die every day from job injuries.</a:t>
            </a:r>
          </a:p>
          <a:p>
            <a:pPr>
              <a:buFont typeface="Wingdings" panose="05000000000000000000" pitchFamily="2" charset="2"/>
              <a:buChar char="v"/>
            </a:pPr>
            <a:r>
              <a:rPr lang="en-US" altLang="en-US" dirty="0" smtClean="0"/>
              <a:t>Over 5,600 Americans die from workplace injuries annually.</a:t>
            </a:r>
          </a:p>
          <a:p>
            <a:pPr>
              <a:buFont typeface="Wingdings" panose="05000000000000000000" pitchFamily="2" charset="2"/>
              <a:buChar char="v"/>
            </a:pPr>
            <a:r>
              <a:rPr lang="en-US" altLang="en-US" dirty="0" smtClean="0"/>
              <a:t>Over 4 million non-fatal workplace injuries and illnesses are reported.</a:t>
            </a:r>
          </a:p>
          <a:p>
            <a:pPr marL="137160" indent="0">
              <a:buNone/>
            </a:pPr>
            <a:endParaRPr lang="en-US" dirty="0"/>
          </a:p>
        </p:txBody>
      </p:sp>
    </p:spTree>
    <p:extLst>
      <p:ext uri="{BB962C8B-B14F-4D97-AF65-F5344CB8AC3E}">
        <p14:creationId xmlns:p14="http://schemas.microsoft.com/office/powerpoint/2010/main" val="177650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Symptoms of Viral Hepatitis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ct val="80000"/>
              </a:lnSpc>
              <a:buFont typeface="Wingdings" panose="05000000000000000000" pitchFamily="2" charset="2"/>
              <a:buChar char="v"/>
              <a:defRPr/>
            </a:pPr>
            <a:r>
              <a:rPr lang="en-US" dirty="0"/>
              <a:t>Jaundice (yellowing of the skin and eyes)</a:t>
            </a:r>
          </a:p>
          <a:p>
            <a:pPr>
              <a:lnSpc>
                <a:spcPct val="80000"/>
              </a:lnSpc>
              <a:buFont typeface="Wingdings" panose="05000000000000000000" pitchFamily="2" charset="2"/>
              <a:buChar char="v"/>
              <a:defRPr/>
            </a:pPr>
            <a:r>
              <a:rPr lang="en-US" dirty="0"/>
              <a:t>Fatigue</a:t>
            </a:r>
          </a:p>
          <a:p>
            <a:pPr>
              <a:lnSpc>
                <a:spcPct val="80000"/>
              </a:lnSpc>
              <a:buFont typeface="Wingdings" panose="05000000000000000000" pitchFamily="2" charset="2"/>
              <a:buChar char="v"/>
              <a:defRPr/>
            </a:pPr>
            <a:r>
              <a:rPr lang="en-US" dirty="0"/>
              <a:t>Abdominal pain</a:t>
            </a:r>
          </a:p>
          <a:p>
            <a:pPr>
              <a:lnSpc>
                <a:spcPct val="80000"/>
              </a:lnSpc>
              <a:buFont typeface="Wingdings" panose="05000000000000000000" pitchFamily="2" charset="2"/>
              <a:buChar char="v"/>
              <a:defRPr/>
            </a:pPr>
            <a:r>
              <a:rPr lang="en-US" dirty="0"/>
              <a:t>Loss of Appetite</a:t>
            </a:r>
          </a:p>
          <a:p>
            <a:pPr>
              <a:lnSpc>
                <a:spcPct val="80000"/>
              </a:lnSpc>
              <a:buFont typeface="Wingdings" panose="05000000000000000000" pitchFamily="2" charset="2"/>
              <a:buChar char="v"/>
              <a:defRPr/>
            </a:pPr>
            <a:r>
              <a:rPr lang="en-US" dirty="0"/>
              <a:t>Nausea</a:t>
            </a:r>
          </a:p>
          <a:p>
            <a:pPr>
              <a:lnSpc>
                <a:spcPct val="80000"/>
              </a:lnSpc>
              <a:buFont typeface="Wingdings" panose="05000000000000000000" pitchFamily="2" charset="2"/>
              <a:buChar char="v"/>
              <a:defRPr/>
            </a:pPr>
            <a:r>
              <a:rPr lang="en-US" dirty="0"/>
              <a:t>Vomiting</a:t>
            </a:r>
          </a:p>
          <a:p>
            <a:pPr>
              <a:lnSpc>
                <a:spcPct val="80000"/>
              </a:lnSpc>
              <a:buFont typeface="Wingdings" panose="05000000000000000000" pitchFamily="2" charset="2"/>
              <a:buChar char="v"/>
              <a:defRPr/>
            </a:pPr>
            <a:r>
              <a:rPr lang="en-US" dirty="0"/>
              <a:t>Diarrhea</a:t>
            </a:r>
          </a:p>
          <a:p>
            <a:pPr>
              <a:lnSpc>
                <a:spcPct val="80000"/>
              </a:lnSpc>
              <a:buFont typeface="Wingdings" panose="05000000000000000000" pitchFamily="2" charset="2"/>
              <a:buChar char="v"/>
              <a:defRPr/>
            </a:pPr>
            <a:r>
              <a:rPr lang="en-US" dirty="0"/>
              <a:t>Low grade fever</a:t>
            </a:r>
          </a:p>
          <a:p>
            <a:pPr>
              <a:lnSpc>
                <a:spcPct val="80000"/>
              </a:lnSpc>
              <a:buFont typeface="Wingdings" panose="05000000000000000000" pitchFamily="2" charset="2"/>
              <a:buChar char="v"/>
              <a:defRPr/>
            </a:pPr>
            <a:r>
              <a:rPr lang="en-US" dirty="0"/>
              <a:t>Headache</a:t>
            </a:r>
          </a:p>
          <a:p>
            <a:pPr>
              <a:lnSpc>
                <a:spcPct val="80000"/>
              </a:lnSpc>
              <a:buFont typeface="Wingdings" panose="05000000000000000000" pitchFamily="2" charset="2"/>
              <a:buChar char="v"/>
              <a:defRPr/>
            </a:pPr>
            <a:r>
              <a:rPr lang="en-US" dirty="0"/>
              <a:t>Some people do not have symptoms</a:t>
            </a:r>
          </a:p>
        </p:txBody>
      </p:sp>
      <p:pic>
        <p:nvPicPr>
          <p:cNvPr id="1026" name="Picture 2" title="Image of a jaundiced ey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27432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5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Hepatitis 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defRPr/>
            </a:pPr>
            <a:r>
              <a:rPr lang="en-US" dirty="0"/>
              <a:t>Spread through food and water contaminated by feces from an infected person.</a:t>
            </a:r>
          </a:p>
          <a:p>
            <a:pPr>
              <a:buFont typeface="Wingdings" panose="05000000000000000000" pitchFamily="2" charset="2"/>
              <a:buChar char="v"/>
              <a:defRPr/>
            </a:pPr>
            <a:r>
              <a:rPr lang="en-US" dirty="0"/>
              <a:t>Rarely spread through contact with infected blood.</a:t>
            </a:r>
          </a:p>
          <a:p>
            <a:pPr>
              <a:buFont typeface="Wingdings" panose="05000000000000000000" pitchFamily="2" charset="2"/>
              <a:buChar char="v"/>
              <a:defRPr/>
            </a:pPr>
            <a:r>
              <a:rPr lang="en-US" dirty="0"/>
              <a:t>People at risk – International travelers, day care children and employees.</a:t>
            </a:r>
          </a:p>
          <a:p>
            <a:pPr>
              <a:buFont typeface="Wingdings" panose="05000000000000000000" pitchFamily="2" charset="2"/>
              <a:buChar char="v"/>
              <a:defRPr/>
            </a:pPr>
            <a:r>
              <a:rPr lang="en-US" dirty="0"/>
              <a:t>Prevention – Vaccine &amp; avoiding tap water when traveling internationally and practicing good hygiene and sanitation</a:t>
            </a:r>
          </a:p>
        </p:txBody>
      </p:sp>
    </p:spTree>
    <p:extLst>
      <p:ext uri="{BB962C8B-B14F-4D97-AF65-F5344CB8AC3E}">
        <p14:creationId xmlns:p14="http://schemas.microsoft.com/office/powerpoint/2010/main" val="32398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Hepatitis </a:t>
            </a:r>
            <a:r>
              <a:rPr lang="en-US" b="1" dirty="0" smtClean="0">
                <a:effectLst>
                  <a:outerShdw blurRad="38100" dist="38100" dir="2700000" algn="tl">
                    <a:srgbClr val="000000">
                      <a:alpha val="43137"/>
                    </a:srgbClr>
                  </a:outerShdw>
                </a:effectLst>
              </a:rPr>
              <a:t>A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HAV spread more easily in group settings such as daycare centers or nursing homes</a:t>
            </a:r>
          </a:p>
          <a:p>
            <a:pPr>
              <a:buFont typeface="Wingdings" panose="05000000000000000000" pitchFamily="2" charset="2"/>
              <a:buChar char="v"/>
            </a:pPr>
            <a:r>
              <a:rPr lang="en-US" dirty="0" smtClean="0"/>
              <a:t>HAV cannot become a chronic illness, it rarely causes long term problems.</a:t>
            </a:r>
          </a:p>
        </p:txBody>
      </p:sp>
    </p:spTree>
    <p:extLst>
      <p:ext uri="{BB962C8B-B14F-4D97-AF65-F5344CB8AC3E}">
        <p14:creationId xmlns:p14="http://schemas.microsoft.com/office/powerpoint/2010/main" val="21906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Treating Hepatitis 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There is no cure for HVA. The virus will run its course. Treat signs and symptoms as you would do with the flu , including drinking fluids and getting plenty rest. During recovery avoid fatty foods. DO NOT DRINK ALCOHOL, which can damage your liver.</a:t>
            </a:r>
            <a:endParaRPr lang="en-US" dirty="0"/>
          </a:p>
        </p:txBody>
      </p:sp>
    </p:spTree>
    <p:extLst>
      <p:ext uri="{BB962C8B-B14F-4D97-AF65-F5344CB8AC3E}">
        <p14:creationId xmlns:p14="http://schemas.microsoft.com/office/powerpoint/2010/main" val="6464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from Spreading</a:t>
            </a:r>
            <a:endParaRPr lang="en-US" dirty="0"/>
          </a:p>
        </p:txBody>
      </p:sp>
      <p:sp>
        <p:nvSpPr>
          <p:cNvPr id="3" name="Content Placeholder 2"/>
          <p:cNvSpPr>
            <a:spLocks noGrp="1"/>
          </p:cNvSpPr>
          <p:nvPr>
            <p:ph idx="1"/>
          </p:nvPr>
        </p:nvSpPr>
        <p:spPr/>
        <p:txBody>
          <a:bodyPr/>
          <a:lstStyle/>
          <a:p>
            <a:r>
              <a:rPr lang="en-US" dirty="0" smtClean="0"/>
              <a:t>Wash your hands</a:t>
            </a:r>
          </a:p>
          <a:p>
            <a:r>
              <a:rPr lang="en-US" dirty="0" smtClean="0"/>
              <a:t>After bathrooms</a:t>
            </a:r>
          </a:p>
          <a:p>
            <a:r>
              <a:rPr lang="en-US" dirty="0" smtClean="0"/>
              <a:t>Before preparing food or eating</a:t>
            </a:r>
          </a:p>
          <a:p>
            <a:r>
              <a:rPr lang="en-US" dirty="0" smtClean="0"/>
              <a:t>Avoid working in public areas until symptoms are gone</a:t>
            </a:r>
            <a:endParaRPr lang="en-US" dirty="0"/>
          </a:p>
        </p:txBody>
      </p:sp>
      <p:pic>
        <p:nvPicPr>
          <p:cNvPr id="2050" name="Picture 2" title="Image of washing han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1371600"/>
            <a:ext cx="15049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title="Image of washing lettu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655" y="40386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title="Image promoting a He A vacci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1000" y="4052455"/>
            <a:ext cx="33147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9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Hepatitis B</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smtClean="0"/>
              <a:t>Hepatitis B is a liver disease that results from infection with the Hepatitis B virus. </a:t>
            </a:r>
            <a:endParaRPr lang="en-US" dirty="0"/>
          </a:p>
          <a:p>
            <a:pPr marL="0" indent="0">
              <a:buNone/>
            </a:pPr>
            <a:r>
              <a:rPr lang="en-US" dirty="0" smtClean="0"/>
              <a:t>Hepatitis B is usually spread when blood, semen, or another body fluid from a person infected with the Hepatitis B virus enters the body of someone who is not infected. This can happen through sexual contact with an infected person or sharing needles, syringes, or other drug-injection equipment. </a:t>
            </a:r>
          </a:p>
          <a:p>
            <a:pPr marL="0" indent="0">
              <a:buNone/>
            </a:pPr>
            <a:r>
              <a:rPr lang="en-US" dirty="0" smtClean="0"/>
              <a:t>Hepatitis B can also be passed from an infected mother to her baby at birth.</a:t>
            </a:r>
            <a:endParaRPr lang="en-US" dirty="0"/>
          </a:p>
        </p:txBody>
      </p:sp>
    </p:spTree>
    <p:extLst>
      <p:ext uri="{BB962C8B-B14F-4D97-AF65-F5344CB8AC3E}">
        <p14:creationId xmlns:p14="http://schemas.microsoft.com/office/powerpoint/2010/main" val="300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HBV Signs and Symptoms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Abdominal pain</a:t>
            </a:r>
          </a:p>
          <a:p>
            <a:pPr>
              <a:buFont typeface="Wingdings" panose="05000000000000000000" pitchFamily="2" charset="2"/>
              <a:buChar char="v"/>
            </a:pPr>
            <a:r>
              <a:rPr lang="en-US" dirty="0" smtClean="0"/>
              <a:t>Nausea/vomiting</a:t>
            </a:r>
          </a:p>
          <a:p>
            <a:pPr>
              <a:buFont typeface="Wingdings" panose="05000000000000000000" pitchFamily="2" charset="2"/>
              <a:buChar char="v"/>
            </a:pPr>
            <a:r>
              <a:rPr lang="en-US" dirty="0" smtClean="0"/>
              <a:t>Diarrhea</a:t>
            </a:r>
          </a:p>
          <a:p>
            <a:pPr>
              <a:buFont typeface="Wingdings" panose="05000000000000000000" pitchFamily="2" charset="2"/>
              <a:buChar char="v"/>
            </a:pPr>
            <a:r>
              <a:rPr lang="en-US" dirty="0" smtClean="0"/>
              <a:t>Jaundice</a:t>
            </a:r>
          </a:p>
          <a:p>
            <a:pPr>
              <a:buFont typeface="Wingdings" panose="05000000000000000000" pitchFamily="2" charset="2"/>
              <a:buChar char="v"/>
            </a:pPr>
            <a:r>
              <a:rPr lang="en-US" dirty="0" smtClean="0"/>
              <a:t>Tiredness</a:t>
            </a:r>
          </a:p>
          <a:p>
            <a:pPr>
              <a:buFont typeface="Wingdings" panose="05000000000000000000" pitchFamily="2" charset="2"/>
              <a:buChar char="v"/>
            </a:pPr>
            <a:r>
              <a:rPr lang="en-US" dirty="0" smtClean="0"/>
              <a:t>Loss of appetite</a:t>
            </a:r>
          </a:p>
          <a:p>
            <a:pPr>
              <a:buFont typeface="Wingdings" panose="05000000000000000000" pitchFamily="2" charset="2"/>
              <a:buChar char="v"/>
            </a:pPr>
            <a:r>
              <a:rPr lang="en-US" dirty="0" smtClean="0"/>
              <a:t>Joint pain</a:t>
            </a:r>
            <a:endParaRPr lang="en-US" dirty="0"/>
          </a:p>
        </p:txBody>
      </p:sp>
      <p:pic>
        <p:nvPicPr>
          <p:cNvPr id="4098" name="Picture 2" title="Cartoon of a man with a bloated bell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2230582"/>
            <a:ext cx="2971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6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Preventing the Spread HBV</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The best way to prevent Hepatitis B is by getting vaccinated.</a:t>
            </a:r>
            <a:endParaRPr lang="en-US" dirty="0"/>
          </a:p>
          <a:p>
            <a:pPr marL="0" indent="0">
              <a:buNone/>
            </a:pPr>
            <a:r>
              <a:rPr lang="en-US" dirty="0" smtClean="0"/>
              <a:t>Hepatitis B vaccination is recommended for all infants, older children and adolescents who were not vaccinated previously, and adults at risk for HBV infection.</a:t>
            </a:r>
            <a:endParaRPr lang="en-US" dirty="0"/>
          </a:p>
        </p:txBody>
      </p:sp>
    </p:spTree>
    <p:extLst>
      <p:ext uri="{BB962C8B-B14F-4D97-AF65-F5344CB8AC3E}">
        <p14:creationId xmlns:p14="http://schemas.microsoft.com/office/powerpoint/2010/main" val="30773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HBV</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a:t>Approximately 1.2 million people in the United States had hepatitis B in 2010, according to the U.S. Centers for Disease Control. Hepatitis B spreads through contact with bodily fluids, and the Occupational Safety and Health Administration requirements on hepatitis B </a:t>
            </a:r>
            <a:r>
              <a:rPr lang="en-US" dirty="0" smtClean="0"/>
              <a:t>vaccines </a:t>
            </a:r>
            <a:r>
              <a:rPr lang="en-US" dirty="0"/>
              <a:t>protect workers who may come in contact with the virus during work.</a:t>
            </a:r>
            <a:br>
              <a:rPr lang="en-US" dirty="0"/>
            </a:br>
            <a:r>
              <a:rPr lang="en-US" dirty="0"/>
              <a:t/>
            </a:r>
            <a:br>
              <a:rPr lang="en-US" dirty="0"/>
            </a:br>
            <a:endParaRPr lang="en-US" dirty="0"/>
          </a:p>
        </p:txBody>
      </p:sp>
    </p:spTree>
    <p:extLst>
      <p:ext uri="{BB962C8B-B14F-4D97-AF65-F5344CB8AC3E}">
        <p14:creationId xmlns:p14="http://schemas.microsoft.com/office/powerpoint/2010/main" val="130909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Employer Responsibility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OSHA requirements tell employers to offer hepatitis B vaccines to workers that may come in contact with any potentially infections substances at work. </a:t>
            </a:r>
            <a:endParaRPr lang="en-US" dirty="0" smtClean="0"/>
          </a:p>
          <a:p>
            <a:pPr marL="0" indent="0">
              <a:buNone/>
            </a:pPr>
            <a:endParaRPr lang="en-US" dirty="0"/>
          </a:p>
          <a:p>
            <a:pPr marL="0" indent="0">
              <a:buNone/>
            </a:pPr>
            <a:r>
              <a:rPr lang="en-US" dirty="0" smtClean="0"/>
              <a:t>OSHA </a:t>
            </a:r>
            <a:r>
              <a:rPr lang="en-US" dirty="0"/>
              <a:t>specifically lists first-aid personnel, morticians, correctional facilities staff, health care workers, law enforcement officers and launderers as types of workers employers must offer the vaccine to, although it also requires employers to offer the vaccine to other types of employees who may come in contact with the virus through work.</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2795550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OSHA History</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37160" indent="0">
              <a:buNone/>
            </a:pPr>
            <a:r>
              <a:rPr lang="en-US" altLang="en-US" dirty="0" smtClean="0"/>
              <a:t>OSHA stands for the Occupational Safety and Health Administration, an agency of the U.S. Department of Labor </a:t>
            </a:r>
          </a:p>
          <a:p>
            <a:pPr marL="137160" indent="0">
              <a:buNone/>
            </a:pPr>
            <a:r>
              <a:rPr lang="en-US" altLang="en-US" dirty="0" smtClean="0"/>
              <a:t>OSHA’s responsibility is worker safety and health protection</a:t>
            </a:r>
          </a:p>
          <a:p>
            <a:pPr marL="365125" indent="-255588">
              <a:spcBef>
                <a:spcPts val="400"/>
              </a:spcBef>
              <a:buClr>
                <a:schemeClr val="accent1"/>
              </a:buClr>
              <a:buSzPct val="68000"/>
              <a:buFont typeface="Wingdings 3" pitchFamily="18" charset="2"/>
              <a:buChar char=""/>
              <a:defRPr/>
            </a:pPr>
            <a:r>
              <a:rPr lang="en-US" dirty="0"/>
              <a:t>On December 29, 1970, President Nixon signed the OSH Act</a:t>
            </a:r>
          </a:p>
          <a:p>
            <a:pPr marL="365125" indent="-255588">
              <a:spcBef>
                <a:spcPts val="400"/>
              </a:spcBef>
              <a:buClr>
                <a:schemeClr val="accent1"/>
              </a:buClr>
              <a:buSzPct val="68000"/>
              <a:buFont typeface="Wingdings 3" pitchFamily="18" charset="2"/>
              <a:buChar char=""/>
              <a:defRPr/>
            </a:pPr>
            <a:r>
              <a:rPr lang="en-US" dirty="0"/>
              <a:t>This Act created OSHA, the agency, which formally came into being on April 28, 1971</a:t>
            </a:r>
          </a:p>
          <a:p>
            <a:pPr>
              <a:defRPr/>
            </a:pPr>
            <a:endParaRPr lang="en-US" dirty="0"/>
          </a:p>
          <a:p>
            <a:endParaRPr lang="en-US" dirty="0"/>
          </a:p>
        </p:txBody>
      </p:sp>
    </p:spTree>
    <p:extLst>
      <p:ext uri="{BB962C8B-B14F-4D97-AF65-F5344CB8AC3E}">
        <p14:creationId xmlns:p14="http://schemas.microsoft.com/office/powerpoint/2010/main" val="27845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Timeline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Employers should offer the hepatitis B vaccine to workers within 10 days after </a:t>
            </a:r>
            <a:r>
              <a:rPr lang="en-US" dirty="0">
                <a:hlinkClick r:id="rId2"/>
              </a:rPr>
              <a:t>hiring</a:t>
            </a:r>
            <a:r>
              <a:rPr lang="en-US" dirty="0"/>
              <a:t> the workers for a job that may bring them in contact with materials containing the virus.</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4254524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Right to Decline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a:t>If an employer offers an employee the hepatitis B vaccine, the employee can choose to decline the vaccine. </a:t>
            </a:r>
            <a:endParaRPr lang="en-US" dirty="0" smtClean="0"/>
          </a:p>
          <a:p>
            <a:pPr marL="0" indent="0">
              <a:buNone/>
            </a:pPr>
            <a:r>
              <a:rPr lang="en-US" dirty="0" smtClean="0"/>
              <a:t>OSHA </a:t>
            </a:r>
            <a:r>
              <a:rPr lang="en-US" dirty="0"/>
              <a:t>requires employees who decline the vaccine to fill out a declination form that the employer can keep as a record.</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1448961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Declination Statement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US" sz="2400" dirty="0"/>
              <a:t>Declination Statement</a:t>
            </a:r>
          </a:p>
          <a:p>
            <a:pPr marL="0" indent="0">
              <a:buNone/>
            </a:pPr>
            <a:r>
              <a:rPr lang="en-US" sz="2400" dirty="0"/>
              <a:t>I understand that due to my occupational exposure to blood or other potentially infectious materials I may be at risk of acquiring hepatitis B virus (HBV) infection. I have been given the opportunity to be vaccinated with hepatitis B vaccine, at no charge to me; however, I decline hepatitis B vaccination at this time.  I understand that by declining this vaccine I continue to be at risk of acquiring hepatitis B, a serious disease. If, in the future I continue to have occupational exposure to blood or other potentially infectious materials and I want to be vaccinated with hepatitis B vaccine, I can receive the vaccination series at no charge to me.</a:t>
            </a:r>
          </a:p>
        </p:txBody>
      </p:sp>
    </p:spTree>
    <p:extLst>
      <p:ext uri="{BB962C8B-B14F-4D97-AF65-F5344CB8AC3E}">
        <p14:creationId xmlns:p14="http://schemas.microsoft.com/office/powerpoint/2010/main" val="2280578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Exposure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a:t>Employees who choose not to get the vaccine or who have not had the vaccine yet but plan to get it in the future should get examined by a health care </a:t>
            </a:r>
            <a:r>
              <a:rPr lang="en-US" u="sng" dirty="0">
                <a:hlinkClick r:id="rId2"/>
              </a:rPr>
              <a:t>professional</a:t>
            </a:r>
            <a:r>
              <a:rPr lang="en-US" dirty="0"/>
              <a:t> and tested for hepatitis B and HIV after a possible exposure to infected bodily fluids. </a:t>
            </a:r>
            <a:endParaRPr lang="en-US" dirty="0" smtClean="0"/>
          </a:p>
          <a:p>
            <a:pPr marL="0" indent="0">
              <a:buNone/>
            </a:pPr>
            <a:r>
              <a:rPr lang="en-US" dirty="0" smtClean="0"/>
              <a:t>The </a:t>
            </a:r>
            <a:r>
              <a:rPr lang="en-US" dirty="0"/>
              <a:t>health care professional, however, is only required by OSHA to treat the worker, and should not report test results to the employer.</a:t>
            </a:r>
            <a:br>
              <a:rPr lang="en-US" dirty="0"/>
            </a:br>
            <a:endParaRPr lang="en-US" dirty="0"/>
          </a:p>
          <a:p>
            <a:endParaRPr lang="en-US" dirty="0"/>
          </a:p>
        </p:txBody>
      </p:sp>
    </p:spTree>
    <p:extLst>
      <p:ext uri="{BB962C8B-B14F-4D97-AF65-F5344CB8AC3E}">
        <p14:creationId xmlns:p14="http://schemas.microsoft.com/office/powerpoint/2010/main" val="653067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Hepatitis C</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Hepatitis C is a liver disease caused by the Hepatitis C virus (HCV). HCV infection sometimes results in an acute illness, but most often becomes a chronic condition that can lead to cirrhosis of the liver and liver cancer.</a:t>
            </a:r>
            <a:endParaRPr lang="en-US" dirty="0"/>
          </a:p>
        </p:txBody>
      </p:sp>
      <p:pic>
        <p:nvPicPr>
          <p:cNvPr id="5122" name="Picture 2" title="Hep C ban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4343400"/>
            <a:ext cx="6629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92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b="1" dirty="0" smtClean="0">
                <a:effectLst>
                  <a:outerShdw blurRad="38100" dist="38100" dir="2700000" algn="tl">
                    <a:srgbClr val="000000">
                      <a:alpha val="43137"/>
                    </a:srgbClr>
                  </a:outerShdw>
                </a:effectLst>
              </a:rPr>
              <a:t>Transmission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smtClean="0"/>
              <a:t>Contact with the blood of an infected person, primarily through sharing contaminated needles or other equipment to inject drugs. Transmission has also occurred from needle stick injuries in health care settings; unsafe injection practices and other lapses in infection control in health care settings; being born to a mother who has Hepatitis C; and through blood transfusions and organ transplants before 1992, when widespread screening of the blood supply began in the United States.</a:t>
            </a:r>
            <a:endParaRPr lang="en-US" dirty="0"/>
          </a:p>
        </p:txBody>
      </p:sp>
    </p:spTree>
    <p:extLst>
      <p:ext uri="{BB962C8B-B14F-4D97-AF65-F5344CB8AC3E}">
        <p14:creationId xmlns:p14="http://schemas.microsoft.com/office/powerpoint/2010/main" val="387995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Hepatitis C</a:t>
            </a:r>
            <a:endParaRPr lang="en-US" dirty="0"/>
          </a:p>
        </p:txBody>
      </p:sp>
      <p:pic>
        <p:nvPicPr>
          <p:cNvPr id="6147" name="Picture 3" title="Image of causes of Hep 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752600"/>
            <a:ext cx="7366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6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Vaccination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There is no vaccine for Hepatitis C.</a:t>
            </a:r>
          </a:p>
          <a:p>
            <a:pPr marL="0" indent="0">
              <a:buNone/>
            </a:pPr>
            <a:r>
              <a:rPr lang="en-US" dirty="0" smtClean="0"/>
              <a:t>Hepatitis C virus (HCV) infection is the most common chronic </a:t>
            </a:r>
            <a:r>
              <a:rPr lang="en-US" dirty="0" err="1" smtClean="0"/>
              <a:t>bloodborne</a:t>
            </a:r>
            <a:r>
              <a:rPr lang="en-US" dirty="0" smtClean="0"/>
              <a:t> infection in the United States; approximately 3.2 million persons are chronically infected. Although HCV is not efficiently transmitted sexually, persons at risk for infection through injection drug use might seek care in STD treatment facilities, HIV counseling and testing facilities, correctional facilities, drug treatment facilities, and other public health settings where STD and HIV prevention and control services are available.</a:t>
            </a:r>
            <a:endParaRPr lang="en-US" dirty="0"/>
          </a:p>
        </p:txBody>
      </p:sp>
    </p:spTree>
    <p:extLst>
      <p:ext uri="{BB962C8B-B14F-4D97-AF65-F5344CB8AC3E}">
        <p14:creationId xmlns:p14="http://schemas.microsoft.com/office/powerpoint/2010/main" val="35942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Hepatitis C and Health Care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After a needle stick or sharps exposure to HCV-positive blood, the risk of HCV infection is approximately 1.8% (range: 0%–10%).</a:t>
            </a:r>
          </a:p>
          <a:p>
            <a:pPr marL="0" indent="0">
              <a:buNone/>
            </a:pPr>
            <a:r>
              <a:rPr lang="en-US" dirty="0" smtClean="0"/>
              <a:t>Although a few cases of HCV transmission via blood splash to the eye have been reported, the risk for such transmission is expected to be very low. Avoiding occupational exposure to blood is the primary way to prevent transmission of </a:t>
            </a:r>
            <a:r>
              <a:rPr lang="en-US" dirty="0" err="1" smtClean="0"/>
              <a:t>bloodborne</a:t>
            </a:r>
            <a:r>
              <a:rPr lang="en-US" dirty="0" smtClean="0"/>
              <a:t> illnesses among health care personnel. All health care personnel should adhere to </a:t>
            </a:r>
            <a:r>
              <a:rPr lang="en-US" dirty="0" smtClean="0">
                <a:hlinkClick r:id="rId2"/>
              </a:rPr>
              <a:t>Standard Precautions</a:t>
            </a:r>
            <a:r>
              <a:rPr lang="en-US" dirty="0" smtClean="0"/>
              <a:t>.  Depending on the medical procedure involved, Standard Precautions may include the appropriate use of personal protective equipment (e.g., gloves, masks, and protective eyewear).</a:t>
            </a:r>
            <a:endParaRPr lang="en-US" dirty="0"/>
          </a:p>
        </p:txBody>
      </p:sp>
    </p:spTree>
    <p:extLst>
      <p:ext uri="{BB962C8B-B14F-4D97-AF65-F5344CB8AC3E}">
        <p14:creationId xmlns:p14="http://schemas.microsoft.com/office/powerpoint/2010/main" val="360098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Precautions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are no CDC recommendations to restrict a health care worker who is infected with HCV. The risk of transmission from an infected health care worker to a patient appears to be very low. All health care personnel, including those who are HCV positive, should follow strict aseptic technique and </a:t>
            </a:r>
            <a:r>
              <a:rPr lang="en-US" dirty="0" smtClean="0">
                <a:hlinkClick r:id="rId2"/>
              </a:rPr>
              <a:t>Standard Precautions</a:t>
            </a:r>
            <a:r>
              <a:rPr lang="en-US" dirty="0" smtClean="0"/>
              <a:t>, including appropriate hand hygiene, use of protective barriers, and safe injection practices.</a:t>
            </a:r>
            <a:endParaRPr lang="en-US" dirty="0"/>
          </a:p>
        </p:txBody>
      </p:sp>
    </p:spTree>
    <p:extLst>
      <p:ext uri="{BB962C8B-B14F-4D97-AF65-F5344CB8AC3E}">
        <p14:creationId xmlns:p14="http://schemas.microsoft.com/office/powerpoint/2010/main" val="40040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OSHA’S Mission</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37160" indent="0">
              <a:buNone/>
            </a:pPr>
            <a:r>
              <a:rPr lang="en-US" altLang="en-US" dirty="0" smtClean="0"/>
              <a:t>The mission of OSHA is to save lives, prevent injuries and protect the health of America’s workers. </a:t>
            </a:r>
          </a:p>
          <a:p>
            <a:pPr marL="137160" indent="0">
              <a:buNone/>
            </a:pPr>
            <a:r>
              <a:rPr lang="en-US" altLang="en-US" dirty="0" smtClean="0"/>
              <a:t>Some of the things OSHA does to carry out its mission are: </a:t>
            </a:r>
          </a:p>
          <a:p>
            <a:pPr lvl="1">
              <a:buFont typeface="Wingdings" panose="05000000000000000000" pitchFamily="2" charset="2"/>
              <a:buChar char="v"/>
            </a:pPr>
            <a:r>
              <a:rPr lang="en-US" altLang="en-US" sz="2200" dirty="0" smtClean="0"/>
              <a:t>developing job safety and health standards and enforcing them through worksite inspections,</a:t>
            </a:r>
          </a:p>
          <a:p>
            <a:pPr lvl="1">
              <a:buFont typeface="Wingdings" panose="05000000000000000000" pitchFamily="2" charset="2"/>
              <a:buChar char="v"/>
            </a:pPr>
            <a:r>
              <a:rPr lang="en-US" altLang="en-US" sz="2200" dirty="0" smtClean="0"/>
              <a:t>maintaining a reporting and recordkeeping system to keep track of job-related injuries and illnesses, and</a:t>
            </a:r>
          </a:p>
          <a:p>
            <a:pPr lvl="1">
              <a:buFont typeface="Wingdings" panose="05000000000000000000" pitchFamily="2" charset="2"/>
              <a:buChar char="v"/>
            </a:pPr>
            <a:r>
              <a:rPr lang="en-US" altLang="en-US" sz="2200" dirty="0" smtClean="0"/>
              <a:t>providing training programs to increase knowledge about occupational safety and health.</a:t>
            </a:r>
            <a:endParaRPr lang="en-US" altLang="en-US" dirty="0" smtClean="0"/>
          </a:p>
          <a:p>
            <a:endParaRPr lang="en-US" dirty="0"/>
          </a:p>
        </p:txBody>
      </p:sp>
    </p:spTree>
    <p:extLst>
      <p:ext uri="{BB962C8B-B14F-4D97-AF65-F5344CB8AC3E}">
        <p14:creationId xmlns:p14="http://schemas.microsoft.com/office/powerpoint/2010/main" val="365843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Tuberculosis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Tuberculosis (TB) is caused by a bacterium called </a:t>
            </a:r>
            <a:r>
              <a:rPr lang="en-US" i="1" dirty="0" smtClean="0"/>
              <a:t>Mycobacterium tuberculosis</a:t>
            </a:r>
            <a:r>
              <a:rPr lang="en-US" dirty="0" smtClean="0"/>
              <a:t>. The bacteria usually attack the lungs, but TB bacteria can attack any part of the body such as the kidney, spine, and brain. If not treated properly, TB disease can be fatal.   </a:t>
            </a:r>
            <a:endParaRPr lang="en-US" dirty="0"/>
          </a:p>
        </p:txBody>
      </p:sp>
    </p:spTree>
    <p:extLst>
      <p:ext uri="{BB962C8B-B14F-4D97-AF65-F5344CB8AC3E}">
        <p14:creationId xmlns:p14="http://schemas.microsoft.com/office/powerpoint/2010/main" val="1670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How TB is Spread?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defRPr/>
            </a:pPr>
            <a:r>
              <a:rPr lang="en-US" dirty="0"/>
              <a:t>TB is spread through the air from one person to another. </a:t>
            </a:r>
            <a:endParaRPr lang="en-US" dirty="0" smtClean="0"/>
          </a:p>
          <a:p>
            <a:pPr marL="0" indent="0">
              <a:buNone/>
              <a:defRPr/>
            </a:pPr>
            <a:r>
              <a:rPr lang="en-US" dirty="0" smtClean="0"/>
              <a:t>The </a:t>
            </a:r>
            <a:r>
              <a:rPr lang="en-US" dirty="0"/>
              <a:t>TB bacteria are put into the air when a person with TB disease of the lungs or throat coughs, sneezes, speaks, or sings. </a:t>
            </a:r>
            <a:endParaRPr lang="en-US" dirty="0" smtClean="0"/>
          </a:p>
          <a:p>
            <a:pPr marL="0" indent="0">
              <a:buNone/>
              <a:defRPr/>
            </a:pPr>
            <a:r>
              <a:rPr lang="en-US" dirty="0" smtClean="0"/>
              <a:t>People </a:t>
            </a:r>
            <a:r>
              <a:rPr lang="en-US" dirty="0"/>
              <a:t>nearby may breathe in these bacteria and become infected.</a:t>
            </a:r>
          </a:p>
        </p:txBody>
      </p:sp>
      <p:pic>
        <p:nvPicPr>
          <p:cNvPr id="2050" name="Picture 2" descr="C:\Users\Danielle\Desktop\sneezing.png" title="Drawing illustrating how TB is spre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4724400"/>
            <a:ext cx="23812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TB is not spread by:</a:t>
            </a:r>
            <a:endParaRPr lang="en-US" dirty="0">
              <a:effectLst>
                <a:outerShdw blurRad="38100" dist="38100" dir="2700000" algn="tl">
                  <a:srgbClr val="000000">
                    <a:alpha val="43137"/>
                  </a:srgbClr>
                </a:outerShdw>
              </a:effectLst>
            </a:endParaRPr>
          </a:p>
        </p:txBody>
      </p:sp>
      <p:sp>
        <p:nvSpPr>
          <p:cNvPr id="3" name="Rectangle 2"/>
          <p:cNvSpPr/>
          <p:nvPr/>
        </p:nvSpPr>
        <p:spPr>
          <a:xfrm>
            <a:off x="1143000" y="1828800"/>
            <a:ext cx="7010400" cy="3046988"/>
          </a:xfrm>
          <a:prstGeom prst="rect">
            <a:avLst/>
          </a:prstGeom>
        </p:spPr>
        <p:txBody>
          <a:bodyPr wrap="square">
            <a:spAutoFit/>
          </a:bodyPr>
          <a:lstStyle/>
          <a:p>
            <a:pPr marL="457200" indent="-457200">
              <a:buFont typeface="Wingdings" panose="05000000000000000000" pitchFamily="2" charset="2"/>
              <a:buChar char="v"/>
            </a:pPr>
            <a:r>
              <a:rPr lang="en-US" sz="3200" dirty="0" smtClean="0"/>
              <a:t>TB is NOT spread by</a:t>
            </a:r>
          </a:p>
          <a:p>
            <a:pPr marL="457200" indent="-457200">
              <a:buFont typeface="Wingdings" panose="05000000000000000000" pitchFamily="2" charset="2"/>
              <a:buChar char="v"/>
            </a:pPr>
            <a:r>
              <a:rPr lang="en-US" sz="3200" dirty="0" smtClean="0"/>
              <a:t>shaking someone’s hand </a:t>
            </a:r>
          </a:p>
          <a:p>
            <a:pPr marL="457200" indent="-457200">
              <a:buFont typeface="Wingdings" panose="05000000000000000000" pitchFamily="2" charset="2"/>
              <a:buChar char="v"/>
            </a:pPr>
            <a:r>
              <a:rPr lang="en-US" sz="3200" dirty="0" smtClean="0"/>
              <a:t>sharing food or drink </a:t>
            </a:r>
          </a:p>
          <a:p>
            <a:pPr marL="457200" indent="-457200">
              <a:buFont typeface="Wingdings" panose="05000000000000000000" pitchFamily="2" charset="2"/>
              <a:buChar char="v"/>
            </a:pPr>
            <a:r>
              <a:rPr lang="en-US" sz="3200" dirty="0" smtClean="0"/>
              <a:t>touching bed linens or toilet seats </a:t>
            </a:r>
          </a:p>
          <a:p>
            <a:pPr marL="457200" indent="-457200">
              <a:buFont typeface="Wingdings" panose="05000000000000000000" pitchFamily="2" charset="2"/>
              <a:buChar char="v"/>
            </a:pPr>
            <a:r>
              <a:rPr lang="en-US" sz="3200" dirty="0" smtClean="0"/>
              <a:t>sharing toothbrushes </a:t>
            </a:r>
          </a:p>
          <a:p>
            <a:pPr marL="457200" indent="-457200">
              <a:buFont typeface="Wingdings" panose="05000000000000000000" pitchFamily="2" charset="2"/>
              <a:buChar char="v"/>
            </a:pPr>
            <a:r>
              <a:rPr lang="en-US" sz="3200" dirty="0" smtClean="0"/>
              <a:t>kissing</a:t>
            </a:r>
            <a:endParaRPr lang="en-US" sz="3200" dirty="0"/>
          </a:p>
        </p:txBody>
      </p:sp>
    </p:spTree>
    <p:extLst>
      <p:ext uri="{BB962C8B-B14F-4D97-AF65-F5344CB8AC3E}">
        <p14:creationId xmlns:p14="http://schemas.microsoft.com/office/powerpoint/2010/main" val="993840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Latent TB?</a:t>
            </a:r>
            <a:endParaRPr lang="en-US" dirty="0"/>
          </a:p>
        </p:txBody>
      </p:sp>
      <p:sp>
        <p:nvSpPr>
          <p:cNvPr id="3" name="Content Placeholder 2"/>
          <p:cNvSpPr>
            <a:spLocks noGrp="1"/>
          </p:cNvSpPr>
          <p:nvPr>
            <p:ph idx="1"/>
          </p:nvPr>
        </p:nvSpPr>
        <p:spPr/>
        <p:txBody>
          <a:bodyPr>
            <a:normAutofit/>
          </a:bodyPr>
          <a:lstStyle/>
          <a:p>
            <a:pPr marL="0" indent="0">
              <a:buNone/>
              <a:defRPr/>
            </a:pPr>
            <a:r>
              <a:rPr lang="en-US" sz="2800" dirty="0"/>
              <a:t>TB bacteria can live in the body without making you sick. This is called latent TB infection. In most people who breathe in TB bacteria and become infected, the body is able to fight the bacteria to stop them from growing. People with latent TB infection do not feel sick and do not have any </a:t>
            </a:r>
            <a:r>
              <a:rPr lang="en-US" sz="2800" dirty="0" smtClean="0"/>
              <a:t>symptoms.</a:t>
            </a:r>
            <a:endParaRPr lang="en-US" sz="2800" dirty="0"/>
          </a:p>
        </p:txBody>
      </p:sp>
    </p:spTree>
    <p:extLst>
      <p:ext uri="{BB962C8B-B14F-4D97-AF65-F5344CB8AC3E}">
        <p14:creationId xmlns:p14="http://schemas.microsoft.com/office/powerpoint/2010/main" val="356939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TB Infection</a:t>
            </a:r>
            <a:endParaRPr lang="en-US" dirty="0"/>
          </a:p>
        </p:txBody>
      </p:sp>
      <p:sp>
        <p:nvSpPr>
          <p:cNvPr id="3" name="Content Placeholder 2"/>
          <p:cNvSpPr>
            <a:spLocks noGrp="1"/>
          </p:cNvSpPr>
          <p:nvPr>
            <p:ph idx="1"/>
          </p:nvPr>
        </p:nvSpPr>
        <p:spPr/>
        <p:txBody>
          <a:bodyPr/>
          <a:lstStyle/>
          <a:p>
            <a:pPr marL="0" indent="0">
              <a:buNone/>
            </a:pPr>
            <a:r>
              <a:rPr lang="en-US" dirty="0" smtClean="0"/>
              <a:t>People with latent TB infection do not feel sick and do not have any symptoms. People with latent TB infection are not infectious and cannot spread TB bacteria to others. However, if TB bacteria become active in the body and multiply, the person will go from having latent TB infection to being sick with TB disease.</a:t>
            </a:r>
          </a:p>
          <a:p>
            <a:endParaRPr lang="en-US" dirty="0"/>
          </a:p>
        </p:txBody>
      </p:sp>
    </p:spTree>
    <p:extLst>
      <p:ext uri="{BB962C8B-B14F-4D97-AF65-F5344CB8AC3E}">
        <p14:creationId xmlns:p14="http://schemas.microsoft.com/office/powerpoint/2010/main" val="4008283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A</a:t>
            </a:r>
            <a:r>
              <a:rPr lang="en-US" dirty="0" smtClean="0"/>
              <a:t>ctive TB disease?</a:t>
            </a:r>
            <a:endParaRPr lang="en-US" dirty="0"/>
          </a:p>
        </p:txBody>
      </p:sp>
      <p:sp>
        <p:nvSpPr>
          <p:cNvPr id="3" name="Content Placeholder 2"/>
          <p:cNvSpPr>
            <a:spLocks noGrp="1"/>
          </p:cNvSpPr>
          <p:nvPr>
            <p:ph idx="1"/>
          </p:nvPr>
        </p:nvSpPr>
        <p:spPr/>
        <p:txBody>
          <a:bodyPr/>
          <a:lstStyle/>
          <a:p>
            <a:pPr marL="137160" indent="0">
              <a:buNone/>
            </a:pPr>
            <a:r>
              <a:rPr lang="en-US" dirty="0" smtClean="0"/>
              <a:t>TB bacteria become active if the immune system can't stop them from growing. </a:t>
            </a:r>
          </a:p>
          <a:p>
            <a:pPr marL="137160" indent="0">
              <a:buNone/>
            </a:pPr>
            <a:r>
              <a:rPr lang="en-US" dirty="0" smtClean="0"/>
              <a:t>When TB bacteria are active (multiplying in your body), this is called TB disease.</a:t>
            </a:r>
          </a:p>
          <a:p>
            <a:pPr marL="137160" indent="0">
              <a:buNone/>
            </a:pPr>
            <a:r>
              <a:rPr lang="en-US" dirty="0" smtClean="0"/>
              <a:t> People with TB disease are sick. They may also be able to spread the bacteria to people they spend time with every day.</a:t>
            </a:r>
            <a:endParaRPr lang="en-US" dirty="0"/>
          </a:p>
        </p:txBody>
      </p:sp>
    </p:spTree>
    <p:extLst>
      <p:ext uri="{BB962C8B-B14F-4D97-AF65-F5344CB8AC3E}">
        <p14:creationId xmlns:p14="http://schemas.microsoft.com/office/powerpoint/2010/main" val="256794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Symptoms of TB disease include: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a bad cough that lasts 3 weeks or longer </a:t>
            </a:r>
          </a:p>
          <a:p>
            <a:pPr>
              <a:buFont typeface="Wingdings" panose="05000000000000000000" pitchFamily="2" charset="2"/>
              <a:buChar char="v"/>
            </a:pPr>
            <a:r>
              <a:rPr lang="en-US" dirty="0" smtClean="0"/>
              <a:t>pain in the chest</a:t>
            </a:r>
          </a:p>
          <a:p>
            <a:pPr>
              <a:buFont typeface="Wingdings" panose="05000000000000000000" pitchFamily="2" charset="2"/>
              <a:buChar char="v"/>
            </a:pPr>
            <a:r>
              <a:rPr lang="en-US" dirty="0" smtClean="0"/>
              <a:t>coughing up blood or sputum</a:t>
            </a:r>
          </a:p>
          <a:p>
            <a:pPr>
              <a:buFont typeface="Wingdings" panose="05000000000000000000" pitchFamily="2" charset="2"/>
              <a:buChar char="v"/>
            </a:pPr>
            <a:r>
              <a:rPr lang="en-US" dirty="0" smtClean="0"/>
              <a:t>weakness or fatigue</a:t>
            </a:r>
          </a:p>
          <a:p>
            <a:pPr>
              <a:buFont typeface="Wingdings" panose="05000000000000000000" pitchFamily="2" charset="2"/>
              <a:buChar char="v"/>
            </a:pPr>
            <a:r>
              <a:rPr lang="en-US" dirty="0" smtClean="0"/>
              <a:t>weight loss</a:t>
            </a:r>
          </a:p>
          <a:p>
            <a:pPr>
              <a:buFont typeface="Wingdings" panose="05000000000000000000" pitchFamily="2" charset="2"/>
              <a:buChar char="v"/>
            </a:pPr>
            <a:r>
              <a:rPr lang="en-US" dirty="0" smtClean="0"/>
              <a:t>no appetite</a:t>
            </a:r>
          </a:p>
          <a:p>
            <a:pPr>
              <a:buFont typeface="Wingdings" panose="05000000000000000000" pitchFamily="2" charset="2"/>
              <a:buChar char="v"/>
            </a:pPr>
            <a:r>
              <a:rPr lang="en-US" dirty="0" smtClean="0"/>
              <a:t>chills</a:t>
            </a:r>
          </a:p>
          <a:p>
            <a:pPr>
              <a:buFont typeface="Wingdings" panose="05000000000000000000" pitchFamily="2" charset="2"/>
              <a:buChar char="v"/>
            </a:pPr>
            <a:r>
              <a:rPr lang="en-US" dirty="0" smtClean="0"/>
              <a:t>fever</a:t>
            </a:r>
          </a:p>
          <a:p>
            <a:pPr>
              <a:buFont typeface="Wingdings" panose="05000000000000000000" pitchFamily="2" charset="2"/>
              <a:buChar char="v"/>
            </a:pPr>
            <a:r>
              <a:rPr lang="en-US" dirty="0" smtClean="0"/>
              <a:t>sweating at night</a:t>
            </a:r>
          </a:p>
          <a:p>
            <a:pPr marL="0" indent="0">
              <a:buNone/>
            </a:pPr>
            <a:endParaRPr lang="en-US" dirty="0"/>
          </a:p>
        </p:txBody>
      </p:sp>
    </p:spTree>
    <p:extLst>
      <p:ext uri="{BB962C8B-B14F-4D97-AF65-F5344CB8AC3E}">
        <p14:creationId xmlns:p14="http://schemas.microsoft.com/office/powerpoint/2010/main" val="42762338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Testing for TB Infection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There are two kinds of tests that are used to detect TB bacteria in the body: </a:t>
            </a:r>
          </a:p>
          <a:p>
            <a:r>
              <a:rPr lang="en-US" dirty="0" smtClean="0"/>
              <a:t>the TB skin test (TST) and TB blood tests. These tests can be given by a health care provider or local health department. If you have a positive reaction to either of the tests, you will be given other tests to see if you have latent TB infection or TB disease.</a:t>
            </a:r>
            <a:endParaRPr lang="en-US" dirty="0"/>
          </a:p>
        </p:txBody>
      </p:sp>
      <p:pic>
        <p:nvPicPr>
          <p:cNvPr id="4" name="Picture 2" title="Image of a TB skin te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1" y="5592906"/>
            <a:ext cx="2514600" cy="121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title="Image of a positive reaction to a TB skin te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172325" y="4351193"/>
            <a:ext cx="9906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9190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Treatment for TB Disease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TB disease can be treated by taking several drugs, usually for 6 to 9 months. It is very important to finish the medicine, and take the drugs exactly as prescribed. If you stop taking the drugs too soon, you can become sick again. If you do not take the drugs correctly, the germs that are still alive may become resistant to those drugs. TB that is resistant to drugs is harder and more expensive to treat.</a:t>
            </a:r>
            <a:endParaRPr lang="en-US" dirty="0"/>
          </a:p>
        </p:txBody>
      </p:sp>
    </p:spTree>
    <p:extLst>
      <p:ext uri="{BB962C8B-B14F-4D97-AF65-F5344CB8AC3E}">
        <p14:creationId xmlns:p14="http://schemas.microsoft.com/office/powerpoint/2010/main" val="1208918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outerShdw blurRad="38100" dist="38100" dir="2700000" algn="tl">
                    <a:srgbClr val="000000">
                      <a:alpha val="43137"/>
                    </a:srgbClr>
                  </a:outerShdw>
                </a:effectLst>
              </a:rPr>
              <a:t>Exposure Control Strategies </a:t>
            </a:r>
            <a:br>
              <a:rPr lang="en-US" sz="4400"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defRPr/>
            </a:pPr>
            <a:r>
              <a:rPr lang="en-US" b="1" dirty="0"/>
              <a:t>universal precautions </a:t>
            </a:r>
          </a:p>
          <a:p>
            <a:pPr>
              <a:buFont typeface="Wingdings" panose="05000000000000000000" pitchFamily="2" charset="2"/>
              <a:buChar char="v"/>
              <a:defRPr/>
            </a:pPr>
            <a:r>
              <a:rPr lang="en-US" b="1" dirty="0"/>
              <a:t>immunization </a:t>
            </a:r>
          </a:p>
          <a:p>
            <a:pPr>
              <a:buFont typeface="Wingdings" panose="05000000000000000000" pitchFamily="2" charset="2"/>
              <a:buChar char="v"/>
              <a:defRPr/>
            </a:pPr>
            <a:r>
              <a:rPr lang="en-US" b="1" dirty="0"/>
              <a:t>good personal work habits </a:t>
            </a:r>
          </a:p>
          <a:p>
            <a:pPr>
              <a:buFont typeface="Wingdings" panose="05000000000000000000" pitchFamily="2" charset="2"/>
              <a:buChar char="v"/>
              <a:defRPr/>
            </a:pPr>
            <a:r>
              <a:rPr lang="en-US" b="1" dirty="0"/>
              <a:t>containment </a:t>
            </a:r>
          </a:p>
          <a:p>
            <a:pPr>
              <a:buFont typeface="Wingdings" panose="05000000000000000000" pitchFamily="2" charset="2"/>
              <a:buChar char="v"/>
              <a:defRPr/>
            </a:pPr>
            <a:r>
              <a:rPr lang="en-US" b="1" dirty="0"/>
              <a:t>personal protective equipment </a:t>
            </a:r>
          </a:p>
          <a:p>
            <a:pPr>
              <a:buFont typeface="Wingdings" panose="05000000000000000000" pitchFamily="2" charset="2"/>
              <a:buChar char="v"/>
              <a:defRPr/>
            </a:pPr>
            <a:r>
              <a:rPr lang="en-US" b="1" dirty="0"/>
              <a:t>decontamination </a:t>
            </a:r>
          </a:p>
          <a:p>
            <a:pPr>
              <a:buFont typeface="Wingdings" panose="05000000000000000000" pitchFamily="2" charset="2"/>
              <a:buChar char="v"/>
              <a:defRPr/>
            </a:pPr>
            <a:r>
              <a:rPr lang="en-US" b="1" dirty="0"/>
              <a:t>emergency procedures for </a:t>
            </a:r>
          </a:p>
          <a:p>
            <a:pPr>
              <a:buFont typeface="Wingdings" panose="05000000000000000000" pitchFamily="2" charset="2"/>
              <a:buChar char="v"/>
              <a:defRPr/>
            </a:pPr>
            <a:r>
              <a:rPr lang="en-US" b="1" dirty="0" smtClean="0"/>
              <a:t>accidental </a:t>
            </a:r>
            <a:r>
              <a:rPr lang="en-US" b="1" dirty="0"/>
              <a:t>exposures </a:t>
            </a:r>
          </a:p>
          <a:p>
            <a:endParaRPr lang="en-US" dirty="0"/>
          </a:p>
        </p:txBody>
      </p:sp>
    </p:spTree>
    <p:extLst>
      <p:ext uri="{BB962C8B-B14F-4D97-AF65-F5344CB8AC3E}">
        <p14:creationId xmlns:p14="http://schemas.microsoft.com/office/powerpoint/2010/main" val="169349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Your Rights under OSHA</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37160" indent="0">
              <a:buNone/>
            </a:pPr>
            <a:r>
              <a:rPr lang="en-US" altLang="en-US" dirty="0" smtClean="0"/>
              <a:t>	You have the right to:</a:t>
            </a:r>
          </a:p>
          <a:p>
            <a:pPr lvl="1">
              <a:buFont typeface="Wingdings" panose="05000000000000000000" pitchFamily="2" charset="2"/>
              <a:buChar char="v"/>
            </a:pPr>
            <a:r>
              <a:rPr lang="en-US" altLang="en-US" sz="2200" dirty="0" smtClean="0"/>
              <a:t>A safe and healthful workplace </a:t>
            </a:r>
            <a:endParaRPr lang="en-US" altLang="en-US" sz="2200" b="1" dirty="0" smtClean="0"/>
          </a:p>
          <a:p>
            <a:pPr lvl="1">
              <a:buFont typeface="Wingdings" panose="05000000000000000000" pitchFamily="2" charset="2"/>
              <a:buChar char="v"/>
            </a:pPr>
            <a:r>
              <a:rPr lang="en-US" altLang="en-US" sz="2200" dirty="0" smtClean="0"/>
              <a:t>Know about hazardous chemicals</a:t>
            </a:r>
            <a:endParaRPr lang="en-US" altLang="en-US" sz="2200" b="1" dirty="0" smtClean="0"/>
          </a:p>
          <a:p>
            <a:pPr lvl="1">
              <a:buFont typeface="Wingdings" panose="05000000000000000000" pitchFamily="2" charset="2"/>
              <a:buChar char="v"/>
            </a:pPr>
            <a:r>
              <a:rPr lang="en-US" altLang="en-US" sz="2200" dirty="0" smtClean="0"/>
              <a:t>Information about injuries and illnesses in your workplace </a:t>
            </a:r>
            <a:endParaRPr lang="en-US" altLang="en-US" sz="2200" b="1" dirty="0" smtClean="0"/>
          </a:p>
          <a:p>
            <a:pPr lvl="1">
              <a:buFont typeface="Wingdings" panose="05000000000000000000" pitchFamily="2" charset="2"/>
              <a:buChar char="v"/>
            </a:pPr>
            <a:r>
              <a:rPr lang="en-US" altLang="en-US" sz="2200" dirty="0" smtClean="0"/>
              <a:t>Complain or request hazard correction from employer </a:t>
            </a:r>
            <a:endParaRPr lang="en-US" altLang="en-US" sz="2200" b="1" dirty="0" smtClean="0"/>
          </a:p>
          <a:p>
            <a:pPr lvl="1">
              <a:buFont typeface="Wingdings" panose="05000000000000000000" pitchFamily="2" charset="2"/>
              <a:buChar char="v"/>
            </a:pPr>
            <a:r>
              <a:rPr lang="en-US" altLang="en-US" sz="2200" dirty="0" smtClean="0"/>
              <a:t>Training</a:t>
            </a:r>
            <a:endParaRPr lang="en-US" altLang="en-US" sz="2200" b="1" dirty="0" smtClean="0"/>
          </a:p>
          <a:p>
            <a:pPr lvl="1">
              <a:buFont typeface="Wingdings" panose="05000000000000000000" pitchFamily="2" charset="2"/>
              <a:buChar char="v"/>
            </a:pPr>
            <a:r>
              <a:rPr lang="en-US" altLang="en-US" sz="2200" dirty="0" smtClean="0"/>
              <a:t>Hazard exposure and medical records</a:t>
            </a:r>
            <a:endParaRPr lang="en-US" altLang="en-US" sz="2200" b="1" dirty="0" smtClean="0"/>
          </a:p>
          <a:p>
            <a:pPr lvl="1">
              <a:buFont typeface="Wingdings" panose="05000000000000000000" pitchFamily="2" charset="2"/>
              <a:buChar char="v"/>
            </a:pPr>
            <a:r>
              <a:rPr lang="en-US" altLang="en-US" sz="2200" dirty="0" smtClean="0"/>
              <a:t>File a complaint with OSHA</a:t>
            </a:r>
            <a:endParaRPr lang="en-US" altLang="en-US" sz="2200" b="1" dirty="0" smtClean="0"/>
          </a:p>
          <a:p>
            <a:pPr lvl="1">
              <a:buFont typeface="Wingdings" panose="05000000000000000000" pitchFamily="2" charset="2"/>
              <a:buChar char="v"/>
            </a:pPr>
            <a:r>
              <a:rPr lang="en-US" altLang="en-US" sz="2200" dirty="0" smtClean="0"/>
              <a:t>Participate in an OSHA inspection</a:t>
            </a:r>
            <a:endParaRPr lang="en-US" altLang="en-US" sz="2200" b="1" dirty="0" smtClean="0"/>
          </a:p>
          <a:p>
            <a:pPr lvl="1">
              <a:buFont typeface="Wingdings" panose="05000000000000000000" pitchFamily="2" charset="2"/>
              <a:buChar char="v"/>
            </a:pPr>
            <a:r>
              <a:rPr lang="en-US" altLang="en-US" sz="2200" dirty="0" smtClean="0"/>
              <a:t>Be free from retaliation for exercising safety and health rights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7925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Universal Precautions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defRPr/>
            </a:pPr>
            <a:r>
              <a:rPr lang="en-US" b="1" dirty="0">
                <a:solidFill>
                  <a:schemeClr val="bg1"/>
                </a:solidFill>
              </a:rPr>
              <a:t>Universal precautions are work practices </a:t>
            </a:r>
            <a:r>
              <a:rPr lang="en-US" b="1" dirty="0" smtClean="0">
                <a:solidFill>
                  <a:schemeClr val="bg1"/>
                </a:solidFill>
              </a:rPr>
              <a:t>that </a:t>
            </a:r>
            <a:r>
              <a:rPr lang="en-US" b="1" dirty="0">
                <a:solidFill>
                  <a:schemeClr val="bg1"/>
                </a:solidFill>
              </a:rPr>
              <a:t>reduce your risk of exposure to </a:t>
            </a:r>
            <a:r>
              <a:rPr lang="en-US" b="1" dirty="0" smtClean="0">
                <a:solidFill>
                  <a:schemeClr val="bg1"/>
                </a:solidFill>
              </a:rPr>
              <a:t>pathogens </a:t>
            </a:r>
            <a:r>
              <a:rPr lang="en-US" b="1" dirty="0">
                <a:solidFill>
                  <a:schemeClr val="bg1"/>
                </a:solidFill>
              </a:rPr>
              <a:t>found in blood and </a:t>
            </a:r>
            <a:r>
              <a:rPr lang="en-US" b="1" dirty="0" smtClean="0">
                <a:solidFill>
                  <a:schemeClr val="bg1"/>
                </a:solidFill>
              </a:rPr>
              <a:t>particularly </a:t>
            </a:r>
            <a:r>
              <a:rPr lang="en-US" b="1" dirty="0">
                <a:solidFill>
                  <a:schemeClr val="bg1"/>
                </a:solidFill>
              </a:rPr>
              <a:t>HBV and HIV.  </a:t>
            </a:r>
            <a:endParaRPr lang="en-US" b="1" dirty="0" smtClean="0">
              <a:solidFill>
                <a:schemeClr val="bg1"/>
              </a:solidFill>
            </a:endParaRPr>
          </a:p>
          <a:p>
            <a:pPr marL="0" indent="0">
              <a:buNone/>
              <a:defRPr/>
            </a:pPr>
            <a:r>
              <a:rPr lang="en-US" b="1" dirty="0" smtClean="0"/>
              <a:t>A </a:t>
            </a:r>
            <a:r>
              <a:rPr lang="en-US" b="1" dirty="0"/>
              <a:t>government </a:t>
            </a:r>
            <a:r>
              <a:rPr lang="en-US" b="1" dirty="0" smtClean="0"/>
              <a:t>regulation </a:t>
            </a:r>
            <a:r>
              <a:rPr lang="en-US" b="1" dirty="0"/>
              <a:t>referred to as the "</a:t>
            </a:r>
            <a:r>
              <a:rPr lang="en-US" b="1" dirty="0" err="1"/>
              <a:t>Bloodborne</a:t>
            </a:r>
            <a:r>
              <a:rPr lang="en-US" b="1" dirty="0"/>
              <a:t> </a:t>
            </a:r>
            <a:r>
              <a:rPr lang="en-US" b="1" dirty="0" smtClean="0"/>
              <a:t>Pathogen </a:t>
            </a:r>
            <a:r>
              <a:rPr lang="en-US" b="1" dirty="0"/>
              <a:t>Rule" requires that employees </a:t>
            </a:r>
            <a:r>
              <a:rPr lang="en-US" b="1" dirty="0" smtClean="0"/>
              <a:t>with </a:t>
            </a:r>
            <a:r>
              <a:rPr lang="en-US" b="1" dirty="0"/>
              <a:t>a risk of occupational exposure receive training in universal </a:t>
            </a:r>
            <a:r>
              <a:rPr lang="en-US" b="1" dirty="0" smtClean="0"/>
              <a:t>precautions </a:t>
            </a:r>
            <a:r>
              <a:rPr lang="en-US" b="1" dirty="0"/>
              <a:t>and other safety measures</a:t>
            </a:r>
            <a:r>
              <a:rPr lang="en-US" b="1" dirty="0" smtClean="0"/>
              <a:t>.</a:t>
            </a:r>
          </a:p>
          <a:p>
            <a:pPr marL="0" indent="0">
              <a:buNone/>
              <a:defRPr/>
            </a:pPr>
            <a:r>
              <a:rPr lang="en-US" b="1" dirty="0" smtClean="0"/>
              <a:t> </a:t>
            </a:r>
            <a:r>
              <a:rPr lang="en-US" b="1" dirty="0"/>
              <a:t>At-risk employees are those </a:t>
            </a:r>
            <a:r>
              <a:rPr lang="en-US" b="1" dirty="0" smtClean="0"/>
              <a:t>individuals </a:t>
            </a:r>
            <a:r>
              <a:rPr lang="en-US" b="1" dirty="0"/>
              <a:t>whose work responsibilities could potentially bring them in </a:t>
            </a:r>
            <a:r>
              <a:rPr lang="en-US" b="1" dirty="0" smtClean="0"/>
              <a:t>contact </a:t>
            </a:r>
            <a:r>
              <a:rPr lang="en-US" b="1" dirty="0"/>
              <a:t>with blood and body fluids.</a:t>
            </a:r>
          </a:p>
        </p:txBody>
      </p:sp>
    </p:spTree>
    <p:extLst>
      <p:ext uri="{BB962C8B-B14F-4D97-AF65-F5344CB8AC3E}">
        <p14:creationId xmlns:p14="http://schemas.microsoft.com/office/powerpoint/2010/main" val="10853854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effectLst>
                  <a:outerShdw blurRad="38100" dist="38100" dir="2700000" algn="tl">
                    <a:srgbClr val="000000">
                      <a:alpha val="43137"/>
                    </a:srgbClr>
                  </a:outerShdw>
                </a:effectLst>
              </a:rPr>
              <a:t>Preventing Accidental Exposures</a:t>
            </a:r>
            <a:r>
              <a:rPr lang="en-US" sz="4400" b="1" u="sng" dirty="0">
                <a:effectLst>
                  <a:outerShdw blurRad="38100" dist="38100" dir="2700000" algn="tl">
                    <a:srgbClr val="000000">
                      <a:alpha val="43137"/>
                    </a:srgbClr>
                  </a:outerShdw>
                </a:effectLst>
              </a:rPr>
              <a:t/>
            </a:r>
            <a:br>
              <a:rPr lang="en-US" sz="4400" b="1" u="sng"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nSpc>
                <a:spcPct val="80000"/>
              </a:lnSpc>
              <a:buNone/>
              <a:defRPr/>
            </a:pPr>
            <a:r>
              <a:rPr lang="en-US" b="1" dirty="0"/>
              <a:t>Most occupational exposures to </a:t>
            </a:r>
            <a:r>
              <a:rPr lang="en-US" b="1" dirty="0" err="1"/>
              <a:t>bloodborne</a:t>
            </a:r>
            <a:r>
              <a:rPr lang="en-US" b="1" dirty="0"/>
              <a:t> pathogens occur accidentally from:</a:t>
            </a:r>
          </a:p>
          <a:p>
            <a:pPr marL="609600" indent="-609600">
              <a:lnSpc>
                <a:spcPct val="80000"/>
              </a:lnSpc>
              <a:defRPr/>
            </a:pPr>
            <a:endParaRPr lang="en-US" b="1" dirty="0"/>
          </a:p>
          <a:p>
            <a:pPr>
              <a:lnSpc>
                <a:spcPct val="80000"/>
              </a:lnSpc>
              <a:buFont typeface="Wingdings" panose="05000000000000000000" pitchFamily="2" charset="2"/>
              <a:buChar char="v"/>
              <a:defRPr/>
            </a:pPr>
            <a:r>
              <a:rPr lang="en-US" b="1" dirty="0"/>
              <a:t>needle sticks </a:t>
            </a:r>
          </a:p>
          <a:p>
            <a:pPr>
              <a:lnSpc>
                <a:spcPct val="80000"/>
              </a:lnSpc>
              <a:buFont typeface="Wingdings" panose="05000000000000000000" pitchFamily="2" charset="2"/>
              <a:buChar char="v"/>
              <a:defRPr/>
            </a:pPr>
            <a:r>
              <a:rPr lang="en-US" b="1" dirty="0"/>
              <a:t>injuries from sharp objects </a:t>
            </a:r>
          </a:p>
          <a:p>
            <a:pPr>
              <a:lnSpc>
                <a:spcPct val="80000"/>
              </a:lnSpc>
              <a:buFont typeface="Wingdings" panose="05000000000000000000" pitchFamily="2" charset="2"/>
              <a:buChar char="v"/>
              <a:defRPr/>
            </a:pPr>
            <a:r>
              <a:rPr lang="en-US" b="1" dirty="0"/>
              <a:t>splashes to the eyes, nose, and mouth </a:t>
            </a:r>
          </a:p>
          <a:p>
            <a:pPr>
              <a:lnSpc>
                <a:spcPct val="80000"/>
              </a:lnSpc>
              <a:buFont typeface="Wingdings" panose="05000000000000000000" pitchFamily="2" charset="2"/>
              <a:buChar char="v"/>
              <a:defRPr/>
            </a:pPr>
            <a:r>
              <a:rPr lang="en-US" b="1" dirty="0"/>
              <a:t>contact with broken skin </a:t>
            </a:r>
          </a:p>
          <a:p>
            <a:endParaRPr lang="en-US" dirty="0"/>
          </a:p>
        </p:txBody>
      </p:sp>
    </p:spTree>
    <p:extLst>
      <p:ext uri="{BB962C8B-B14F-4D97-AF65-F5344CB8AC3E}">
        <p14:creationId xmlns:p14="http://schemas.microsoft.com/office/powerpoint/2010/main" val="4290811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Preventing Accidental Exposures</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80000"/>
              </a:lnSpc>
              <a:buNone/>
              <a:defRPr/>
            </a:pPr>
            <a:endParaRPr lang="en-US" b="1" dirty="0"/>
          </a:p>
          <a:p>
            <a:pPr>
              <a:lnSpc>
                <a:spcPct val="80000"/>
              </a:lnSpc>
              <a:buFont typeface="Wingdings" panose="05000000000000000000" pitchFamily="2" charset="2"/>
              <a:buChar char="v"/>
              <a:defRPr/>
            </a:pPr>
            <a:r>
              <a:rPr lang="en-US" b="1" dirty="0"/>
              <a:t>Eliminate the use of needles and sharp instruments whenever possible.  Choose safer alternatives for your work tasks. </a:t>
            </a:r>
            <a:endParaRPr lang="en-US" b="1" dirty="0" smtClean="0"/>
          </a:p>
          <a:p>
            <a:pPr marL="0" indent="0">
              <a:lnSpc>
                <a:spcPct val="80000"/>
              </a:lnSpc>
              <a:buNone/>
              <a:defRPr/>
            </a:pPr>
            <a:endParaRPr lang="en-US" b="1" dirty="0"/>
          </a:p>
          <a:p>
            <a:pPr>
              <a:lnSpc>
                <a:spcPct val="80000"/>
              </a:lnSpc>
              <a:buFont typeface="Wingdings" panose="05000000000000000000" pitchFamily="2" charset="2"/>
              <a:buChar char="v"/>
              <a:defRPr/>
            </a:pPr>
            <a:r>
              <a:rPr lang="en-US" b="1" dirty="0"/>
              <a:t>When use of needles and sharps is required, place used items directly into a sharps container located within easy reach.  Remember that recapping should be avoided, because it increases your risk of needle stick injuries. </a:t>
            </a:r>
            <a:endParaRPr lang="en-US" b="1" dirty="0" smtClean="0"/>
          </a:p>
          <a:p>
            <a:pPr marL="0" indent="0">
              <a:lnSpc>
                <a:spcPct val="80000"/>
              </a:lnSpc>
              <a:buNone/>
              <a:defRPr/>
            </a:pPr>
            <a:endParaRPr lang="en-US" b="1" dirty="0" smtClean="0"/>
          </a:p>
          <a:p>
            <a:pPr>
              <a:lnSpc>
                <a:spcPct val="80000"/>
              </a:lnSpc>
              <a:buFont typeface="Wingdings" panose="05000000000000000000" pitchFamily="2" charset="2"/>
              <a:buChar char="v"/>
              <a:defRPr/>
            </a:pPr>
            <a:r>
              <a:rPr lang="en-US" b="1" dirty="0" smtClean="0"/>
              <a:t>Use </a:t>
            </a:r>
            <a:r>
              <a:rPr lang="en-US" b="1" dirty="0"/>
              <a:t>only labeled, leak-proof, puncture-resistant sharps containers to help avoid accidental exposure of co-workers and waste handlers down the line.</a:t>
            </a:r>
            <a:r>
              <a:rPr lang="en-US" dirty="0"/>
              <a:t> </a:t>
            </a:r>
          </a:p>
          <a:p>
            <a:endParaRPr lang="en-US" dirty="0"/>
          </a:p>
        </p:txBody>
      </p:sp>
    </p:spTree>
    <p:extLst>
      <p:ext uri="{BB962C8B-B14F-4D97-AF65-F5344CB8AC3E}">
        <p14:creationId xmlns:p14="http://schemas.microsoft.com/office/powerpoint/2010/main" val="777042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Engineering Control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These are methods to reduce employee exposure by isolating the hazard. </a:t>
            </a:r>
          </a:p>
          <a:p>
            <a:pPr>
              <a:buFont typeface="Wingdings" panose="05000000000000000000" pitchFamily="2" charset="2"/>
              <a:buChar char="v"/>
            </a:pPr>
            <a:r>
              <a:rPr lang="en-US" dirty="0"/>
              <a:t>Sharps disposal containers</a:t>
            </a:r>
          </a:p>
          <a:p>
            <a:pPr>
              <a:buFont typeface="Wingdings" panose="05000000000000000000" pitchFamily="2" charset="2"/>
              <a:buChar char="v"/>
            </a:pPr>
            <a:r>
              <a:rPr lang="en-US" dirty="0"/>
              <a:t>Self-sheathing needles</a:t>
            </a:r>
          </a:p>
          <a:p>
            <a:pPr>
              <a:buFont typeface="Wingdings" panose="05000000000000000000" pitchFamily="2" charset="2"/>
              <a:buChar char="v"/>
            </a:pPr>
            <a:r>
              <a:rPr lang="en-US" dirty="0"/>
              <a:t>Safer medical devices</a:t>
            </a:r>
          </a:p>
          <a:p>
            <a:pPr>
              <a:buFont typeface="Wingdings" panose="05000000000000000000" pitchFamily="2" charset="2"/>
              <a:buChar char="v"/>
            </a:pPr>
            <a:r>
              <a:rPr lang="en-US" dirty="0"/>
              <a:t>Needle less systems</a:t>
            </a:r>
          </a:p>
          <a:p>
            <a:pPr>
              <a:buFont typeface="Wingdings" panose="05000000000000000000" pitchFamily="2" charset="2"/>
              <a:buChar char="v"/>
            </a:pPr>
            <a:r>
              <a:rPr lang="en-US" dirty="0"/>
              <a:t>Sharps with engineered sharps injury protections</a:t>
            </a:r>
          </a:p>
          <a:p>
            <a:endParaRPr lang="en-US" dirty="0"/>
          </a:p>
        </p:txBody>
      </p:sp>
    </p:spTree>
    <p:extLst>
      <p:ext uri="{BB962C8B-B14F-4D97-AF65-F5344CB8AC3E}">
        <p14:creationId xmlns:p14="http://schemas.microsoft.com/office/powerpoint/2010/main" val="39131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Engineering </a:t>
            </a:r>
            <a:r>
              <a:rPr lang="en-US" b="1" dirty="0" smtClean="0">
                <a:effectLst>
                  <a:outerShdw blurRad="38100" dist="38100" dir="2700000" algn="tl">
                    <a:srgbClr val="000000">
                      <a:alpha val="43137"/>
                    </a:srgbClr>
                  </a:outerShdw>
                </a:effectLst>
              </a:rPr>
              <a:t>Control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Contaminated needles and/or sharps must not be bent or Recapped</a:t>
            </a:r>
          </a:p>
          <a:p>
            <a:pPr marL="0" indent="0">
              <a:buNone/>
            </a:pPr>
            <a:r>
              <a:rPr lang="en-US" dirty="0" smtClean="0"/>
              <a:t>Contaminated </a:t>
            </a:r>
            <a:r>
              <a:rPr lang="en-US" dirty="0"/>
              <a:t>sharps must be placed in appropriate containers as soon as possible after use.</a:t>
            </a:r>
          </a:p>
          <a:p>
            <a:pPr marL="0" indent="0">
              <a:buNone/>
            </a:pPr>
            <a:r>
              <a:rPr lang="en-US" dirty="0" smtClean="0"/>
              <a:t>Readily </a:t>
            </a:r>
            <a:r>
              <a:rPr lang="en-US" dirty="0"/>
              <a:t>available hand washing facilities</a:t>
            </a:r>
          </a:p>
          <a:p>
            <a:endParaRPr lang="en-US" dirty="0"/>
          </a:p>
        </p:txBody>
      </p:sp>
      <p:pic>
        <p:nvPicPr>
          <p:cNvPr id="4" name="Content Placeholder 5" descr="sharps.jpg" title="image of a sharps container"/>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528710" y="4724400"/>
            <a:ext cx="160489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http://t3.gstatic.com/images?q=tbn:ANd9GcRhB1BY0K43XFqIyXkvU1yzmL2l8-ZGkTNn9YyODwvFZNdhrnaXd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4908522"/>
            <a:ext cx="2590800" cy="18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1.gstatic.com/images?q=tbn:ANd9GcTYjS5JY-f0PH-fjIF-B_3yZ4_Q2nWo0CBn-6qg3RZI9JHGXRoL"/>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827371"/>
            <a:ext cx="1600200" cy="181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8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Needle Stick and Engineering Act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ltLang="en-US" dirty="0" smtClean="0"/>
          </a:p>
          <a:p>
            <a:endParaRPr lang="en-US" altLang="en-US" dirty="0"/>
          </a:p>
          <a:p>
            <a:r>
              <a:rPr lang="en-US" altLang="en-US" dirty="0" smtClean="0"/>
              <a:t> “… means controls that isolate or remove the </a:t>
            </a:r>
            <a:r>
              <a:rPr lang="en-US" altLang="en-US" dirty="0" err="1" smtClean="0"/>
              <a:t>bloodborne</a:t>
            </a:r>
            <a:r>
              <a:rPr lang="en-US" altLang="en-US" dirty="0" smtClean="0"/>
              <a:t> pathogens hazard from the workplace.”</a:t>
            </a:r>
            <a:endParaRPr lang="en-US" dirty="0"/>
          </a:p>
        </p:txBody>
      </p:sp>
    </p:spTree>
    <p:extLst>
      <p:ext uri="{BB962C8B-B14F-4D97-AF65-F5344CB8AC3E}">
        <p14:creationId xmlns:p14="http://schemas.microsoft.com/office/powerpoint/2010/main" val="42474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Needle Stick and Engineering </a:t>
            </a:r>
            <a:r>
              <a:rPr lang="en-US" b="1" dirty="0" smtClean="0">
                <a:effectLst>
                  <a:outerShdw blurRad="38100" dist="38100" dir="2700000" algn="tl">
                    <a:srgbClr val="000000">
                      <a:alpha val="43137"/>
                    </a:srgbClr>
                  </a:outerShdw>
                </a:effectLst>
              </a:rPr>
              <a:t>Act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85216" lvl="1" indent="0">
              <a:buClr>
                <a:prstClr val="white"/>
              </a:buClr>
              <a:buSzPct val="80000"/>
              <a:buNone/>
            </a:pPr>
            <a:endParaRPr lang="en-US" altLang="en-US" i="1" dirty="0" smtClean="0">
              <a:solidFill>
                <a:prstClr val="black"/>
              </a:solidFill>
              <a:latin typeface="Book Antiqua"/>
            </a:endParaRPr>
          </a:p>
          <a:p>
            <a:pPr marL="585216" lvl="1" indent="0">
              <a:buClr>
                <a:prstClr val="white"/>
              </a:buClr>
              <a:buSzPct val="80000"/>
              <a:buNone/>
            </a:pPr>
            <a:endParaRPr lang="en-US" altLang="en-US" i="1" dirty="0" smtClean="0">
              <a:solidFill>
                <a:prstClr val="black"/>
              </a:solidFill>
              <a:latin typeface="Book Antiqua"/>
            </a:endParaRPr>
          </a:p>
          <a:p>
            <a:pPr marL="585216" lvl="1" indent="0">
              <a:buClr>
                <a:prstClr val="white"/>
              </a:buClr>
              <a:buSzPct val="80000"/>
              <a:buNone/>
            </a:pPr>
            <a:r>
              <a:rPr lang="en-US" altLang="en-US" sz="3200" i="1" dirty="0" smtClean="0">
                <a:solidFill>
                  <a:prstClr val="black"/>
                </a:solidFill>
                <a:latin typeface="Book Antiqua"/>
              </a:rPr>
              <a:t>Sharps </a:t>
            </a:r>
            <a:r>
              <a:rPr lang="en-US" altLang="en-US" sz="3200" i="1" dirty="0">
                <a:solidFill>
                  <a:prstClr val="black"/>
                </a:solidFill>
                <a:latin typeface="Book Antiqua"/>
              </a:rPr>
              <a:t>with Engineered Sharps Injury Protections </a:t>
            </a:r>
            <a:r>
              <a:rPr lang="en-US" altLang="en-US" sz="3200" i="1" dirty="0">
                <a:solidFill>
                  <a:prstClr val="white"/>
                </a:solidFill>
                <a:latin typeface="Book Antiqua"/>
              </a:rPr>
              <a:t>- </a:t>
            </a:r>
            <a:r>
              <a:rPr lang="en-US" altLang="en-US" sz="3200" dirty="0">
                <a:solidFill>
                  <a:prstClr val="white"/>
                </a:solidFill>
                <a:latin typeface="Book Antiqua"/>
              </a:rPr>
              <a:t>[SESIP]</a:t>
            </a:r>
          </a:p>
          <a:p>
            <a:pPr marL="585216" lvl="1" indent="0">
              <a:buClr>
                <a:prstClr val="white"/>
              </a:buClr>
              <a:buSzPct val="80000"/>
              <a:buNone/>
            </a:pPr>
            <a:r>
              <a:rPr lang="en-US" altLang="en-US" sz="3200" i="1" dirty="0">
                <a:solidFill>
                  <a:prstClr val="black"/>
                </a:solidFill>
                <a:latin typeface="Book Antiqua"/>
              </a:rPr>
              <a:t>Needleless </a:t>
            </a:r>
            <a:r>
              <a:rPr lang="en-US" altLang="en-US" sz="3200" i="1" dirty="0" smtClean="0">
                <a:solidFill>
                  <a:prstClr val="black"/>
                </a:solidFill>
                <a:latin typeface="Book Antiqua"/>
              </a:rPr>
              <a:t>Systems</a:t>
            </a:r>
            <a:endParaRPr lang="en-US" altLang="en-US" sz="3200" i="1" dirty="0">
              <a:solidFill>
                <a:prstClr val="black"/>
              </a:solidFill>
              <a:latin typeface="Book Antiqua"/>
            </a:endParaRPr>
          </a:p>
        </p:txBody>
      </p:sp>
    </p:spTree>
    <p:extLst>
      <p:ext uri="{BB962C8B-B14F-4D97-AF65-F5344CB8AC3E}">
        <p14:creationId xmlns:p14="http://schemas.microsoft.com/office/powerpoint/2010/main" val="306814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altLang="en-US" b="1" dirty="0" smtClean="0">
                <a:effectLst>
                  <a:outerShdw blurRad="38100" dist="38100" dir="2700000" algn="tl">
                    <a:srgbClr val="000000">
                      <a:alpha val="43137"/>
                    </a:srgbClr>
                  </a:outerShdw>
                </a:effectLst>
              </a:rPr>
              <a:t/>
            </a:r>
            <a:br>
              <a:rPr lang="en-US" altLang="en-US" b="1" dirty="0" smtClean="0">
                <a:effectLst>
                  <a:outerShdw blurRad="38100" dist="38100" dir="2700000" algn="tl">
                    <a:srgbClr val="000000">
                      <a:alpha val="43137"/>
                    </a:srgbClr>
                  </a:outerShdw>
                </a:effectLst>
              </a:rPr>
            </a:br>
            <a:r>
              <a:rPr lang="en-US" altLang="en-US" b="1" dirty="0" smtClean="0">
                <a:effectLst>
                  <a:outerShdw blurRad="38100" dist="38100" dir="2700000" algn="tl">
                    <a:srgbClr val="000000">
                      <a:alpha val="43137"/>
                    </a:srgbClr>
                  </a:outerShdw>
                </a:effectLst>
              </a:rPr>
              <a:t>“SESIP”</a:t>
            </a:r>
            <a:br>
              <a:rPr lang="en-US" altLang="en-US" b="1" dirty="0" smtClean="0">
                <a:effectLst>
                  <a:outerShdw blurRad="38100" dist="38100" dir="2700000" algn="tl">
                    <a:srgbClr val="000000">
                      <a:alpha val="43137"/>
                    </a:srgbClr>
                  </a:outerShdw>
                </a:effectLst>
              </a:rPr>
            </a:br>
            <a:r>
              <a:rPr lang="en-US" altLang="en-US" b="1" dirty="0">
                <a:solidFill>
                  <a:prstClr val="black"/>
                </a:solidFill>
                <a:effectLst>
                  <a:outerShdw blurRad="38100" dist="38100" dir="2700000" algn="tl">
                    <a:srgbClr val="000000">
                      <a:alpha val="43137"/>
                    </a:srgbClr>
                  </a:outerShdw>
                </a:effectLst>
                <a:latin typeface="Book Antiqua"/>
              </a:rPr>
              <a:t>Sharps with Engineered Sharps Injury Protections</a:t>
            </a:r>
            <a:r>
              <a:rPr lang="en-US" altLang="en-US" dirty="0" smtClean="0"/>
              <a:t/>
            </a:r>
            <a:br>
              <a:rPr lang="en-US" altLang="en-US" dirty="0" smtClean="0"/>
            </a:br>
            <a:endParaRPr lang="en-US" dirty="0"/>
          </a:p>
        </p:txBody>
      </p:sp>
      <p:sp>
        <p:nvSpPr>
          <p:cNvPr id="3" name="Content Placeholder 2"/>
          <p:cNvSpPr>
            <a:spLocks noGrp="1"/>
          </p:cNvSpPr>
          <p:nvPr>
            <p:ph idx="1"/>
          </p:nvPr>
        </p:nvSpPr>
        <p:spPr>
          <a:xfrm>
            <a:off x="457200" y="2362200"/>
            <a:ext cx="8229600" cy="3947160"/>
          </a:xfrm>
        </p:spPr>
        <p:txBody>
          <a:bodyPr/>
          <a:lstStyle/>
          <a:p>
            <a:pPr marL="0" indent="0">
              <a:buNone/>
            </a:pPr>
            <a:r>
              <a:rPr lang="en-US" altLang="en-US" dirty="0" smtClean="0"/>
              <a:t>Non-needle sharp or a needle with a built-in safety feature or mechanism that effectively reduces the risk of an exposure incident</a:t>
            </a:r>
            <a:endParaRPr lang="en-US" dirty="0"/>
          </a:p>
        </p:txBody>
      </p:sp>
      <p:pic>
        <p:nvPicPr>
          <p:cNvPr id="4" name="Content Placeholder 3" descr="P:\doc\Sharp 11.jpg" title="Image of engineered sharps for protection"/>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38200" y="4039484"/>
            <a:ext cx="3200400" cy="1952876"/>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Users\Danielle\Desktop\index.jpg" title="Image of a non-needle syrin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3861704"/>
            <a:ext cx="2722418" cy="210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9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Needleless Systems</a:t>
            </a:r>
            <a:br>
              <a:rPr lang="en-US" altLang="en-US" dirty="0" smtClean="0"/>
            </a:br>
            <a:endParaRPr lang="en-US" dirty="0"/>
          </a:p>
        </p:txBody>
      </p:sp>
      <p:sp>
        <p:nvSpPr>
          <p:cNvPr id="3" name="Content Placeholder 2"/>
          <p:cNvSpPr>
            <a:spLocks noGrp="1"/>
          </p:cNvSpPr>
          <p:nvPr>
            <p:ph idx="1"/>
          </p:nvPr>
        </p:nvSpPr>
        <p:spPr/>
        <p:txBody>
          <a:bodyPr/>
          <a:lstStyle/>
          <a:p>
            <a:pPr marL="0" indent="0">
              <a:spcBef>
                <a:spcPct val="50000"/>
              </a:spcBef>
              <a:buNone/>
            </a:pPr>
            <a:r>
              <a:rPr lang="en-US" altLang="en-US" dirty="0" smtClean="0"/>
              <a:t>Device that does not use a needle for:</a:t>
            </a:r>
          </a:p>
          <a:p>
            <a:pPr lvl="1">
              <a:spcBef>
                <a:spcPct val="50000"/>
              </a:spcBef>
              <a:buFont typeface="Wingdings" panose="05000000000000000000" pitchFamily="2" charset="2"/>
              <a:buChar char="v"/>
            </a:pPr>
            <a:r>
              <a:rPr lang="en-US" altLang="en-US" dirty="0" smtClean="0"/>
              <a:t>Collection of bodily fluids</a:t>
            </a:r>
          </a:p>
          <a:p>
            <a:pPr lvl="1">
              <a:spcBef>
                <a:spcPct val="50000"/>
              </a:spcBef>
              <a:buFont typeface="Wingdings" panose="05000000000000000000" pitchFamily="2" charset="2"/>
              <a:buChar char="v"/>
            </a:pPr>
            <a:r>
              <a:rPr lang="en-US" altLang="en-US" dirty="0" smtClean="0"/>
              <a:t>Administration of medication/fluids</a:t>
            </a:r>
          </a:p>
          <a:p>
            <a:pPr lvl="1">
              <a:spcBef>
                <a:spcPct val="50000"/>
              </a:spcBef>
              <a:buFont typeface="Wingdings" panose="05000000000000000000" pitchFamily="2" charset="2"/>
              <a:buChar char="v"/>
            </a:pPr>
            <a:r>
              <a:rPr lang="en-US" altLang="en-US" dirty="0" smtClean="0"/>
              <a:t>Any other procedure with potential percutaneous exposure to a contaminated sharp</a:t>
            </a:r>
          </a:p>
          <a:p>
            <a:endParaRPr lang="en-US" altLang="en-US" dirty="0" smtClean="0"/>
          </a:p>
          <a:p>
            <a:endParaRPr lang="en-US" dirty="0"/>
          </a:p>
        </p:txBody>
      </p:sp>
      <p:pic>
        <p:nvPicPr>
          <p:cNvPr id="4" name="Picture 3" descr="C:\Users\Danielle\Desktop\images3.jpg" title="Image of needleless syst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4572000"/>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anielle\Desktop\images1.jpg" title="image of vial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8200" y="4633912"/>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0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Hypodermic syringes with </a:t>
            </a:r>
            <a:br>
              <a:rPr lang="en-US" altLang="en-US" dirty="0" smtClean="0"/>
            </a:br>
            <a:r>
              <a:rPr lang="en-US" altLang="en-US" dirty="0" smtClean="0"/>
              <a:t>“Self-Sheathing” safety feature</a:t>
            </a:r>
            <a:endParaRPr lang="en-US" dirty="0"/>
          </a:p>
        </p:txBody>
      </p:sp>
      <p:pic>
        <p:nvPicPr>
          <p:cNvPr id="4" name="Content Placeholder 3" descr="P:\doc\Sharp 1.jpg" title="image of shel-sheathing hypodermic syringe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727960" y="2994342"/>
            <a:ext cx="3688080" cy="1920240"/>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OSHA Training</a:t>
            </a:r>
            <a:br>
              <a:rPr lang="en-US" b="1" dirty="0" smtClean="0">
                <a:effectLst>
                  <a:outerShdw blurRad="38100" dist="38100" dir="2700000" algn="tl">
                    <a:srgbClr val="000000">
                      <a:alpha val="43137"/>
                    </a:srgbClr>
                  </a:outerShdw>
                </a:effectLst>
              </a:rPr>
            </a:br>
            <a:endParaRPr lang="en-US" sz="11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Must be done annually for returning employees and new hires</a:t>
            </a:r>
          </a:p>
          <a:p>
            <a:pPr>
              <a:buFont typeface="Wingdings" panose="05000000000000000000" pitchFamily="2" charset="2"/>
              <a:buChar char="v"/>
            </a:pPr>
            <a:r>
              <a:rPr lang="en-US" dirty="0"/>
              <a:t>Attendance sheet must be kept on file for 3 years</a:t>
            </a:r>
          </a:p>
          <a:p>
            <a:pPr>
              <a:buFont typeface="Wingdings" panose="05000000000000000000" pitchFamily="2" charset="2"/>
              <a:buChar char="v"/>
            </a:pPr>
            <a:r>
              <a:rPr lang="en-US" dirty="0"/>
              <a:t>All employees who are assigned to tasks where occupational exposure may take place must be provided with information and training at the time of initial assignment</a:t>
            </a:r>
          </a:p>
          <a:p>
            <a:pPr>
              <a:buFont typeface="Wingdings" panose="05000000000000000000" pitchFamily="2" charset="2"/>
              <a:buChar char="v"/>
            </a:pPr>
            <a:r>
              <a:rPr lang="en-US" dirty="0"/>
              <a:t>Training must include Q&amp;A</a:t>
            </a:r>
          </a:p>
          <a:p>
            <a:endParaRPr lang="en-US" dirty="0"/>
          </a:p>
        </p:txBody>
      </p:sp>
    </p:spTree>
    <p:extLst>
      <p:ext uri="{BB962C8B-B14F-4D97-AF65-F5344CB8AC3E}">
        <p14:creationId xmlns:p14="http://schemas.microsoft.com/office/powerpoint/2010/main" val="14671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Hypodermic syringes with “Retractable Technology” safety feature</a:t>
            </a:r>
            <a:endParaRPr lang="en-US" dirty="0"/>
          </a:p>
        </p:txBody>
      </p:sp>
      <p:pic>
        <p:nvPicPr>
          <p:cNvPr id="4" name="Content Placeholder 3" descr="P:\doc\Sharp 2.jpg" title="Image of hypodermic syringes with retractable technology"/>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395728" y="3046158"/>
            <a:ext cx="4352544" cy="1816608"/>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5125" y="671513"/>
            <a:ext cx="8599488" cy="1143000"/>
          </a:xfrm>
        </p:spPr>
        <p:txBody>
          <a:bodyPr>
            <a:normAutofit fontScale="90000"/>
          </a:bodyPr>
          <a:lstStyle/>
          <a:p>
            <a:r>
              <a:rPr lang="en-US" altLang="en-US" sz="4000"/>
              <a:t>Disposable scalpels with safety features</a:t>
            </a:r>
          </a:p>
        </p:txBody>
      </p:sp>
      <p:pic>
        <p:nvPicPr>
          <p:cNvPr id="48132" name="Picture 4" descr="P:\doc\Sharp 20.jpg" title="Retractable disposable scape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4267200"/>
            <a:ext cx="2932113" cy="1189038"/>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5" descr="P:\doc\Sharp 22.jpg" title="Image of the protraction scapel posi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4343400"/>
            <a:ext cx="3243263" cy="1077913"/>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6" descr="P:\doc\Sharp 19.jpg" title="image of a retracted scapel posi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2667000"/>
            <a:ext cx="3198813" cy="1044575"/>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48135" name="Text Box 7"/>
          <p:cNvSpPr txBox="1">
            <a:spLocks noChangeArrowheads="1"/>
          </p:cNvSpPr>
          <p:nvPr/>
        </p:nvSpPr>
        <p:spPr bwMode="auto">
          <a:xfrm>
            <a:off x="3706813" y="3686175"/>
            <a:ext cx="2035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Retracted position</a:t>
            </a:r>
          </a:p>
        </p:txBody>
      </p:sp>
      <p:sp>
        <p:nvSpPr>
          <p:cNvPr id="48136" name="Text Box 8"/>
          <p:cNvSpPr txBox="1">
            <a:spLocks noChangeArrowheads="1"/>
          </p:cNvSpPr>
          <p:nvPr/>
        </p:nvSpPr>
        <p:spPr bwMode="auto">
          <a:xfrm>
            <a:off x="1789113" y="5591175"/>
            <a:ext cx="2105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Protracted position</a:t>
            </a:r>
          </a:p>
        </p:txBody>
      </p:sp>
      <p:sp>
        <p:nvSpPr>
          <p:cNvPr id="48137" name="Text Box 9"/>
          <p:cNvSpPr txBox="1">
            <a:spLocks noChangeArrowheads="1"/>
          </p:cNvSpPr>
          <p:nvPr/>
        </p:nvSpPr>
        <p:spPr bwMode="auto">
          <a:xfrm>
            <a:off x="5976938" y="5743575"/>
            <a:ext cx="2105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Protracted position</a:t>
            </a:r>
          </a:p>
        </p:txBody>
      </p:sp>
    </p:spTree>
    <p:extLst>
      <p:ext uri="{BB962C8B-B14F-4D97-AF65-F5344CB8AC3E}">
        <p14:creationId xmlns:p14="http://schemas.microsoft.com/office/powerpoint/2010/main" val="554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Phlebotomy needle with </a:t>
            </a:r>
            <a:br>
              <a:rPr lang="en-US" altLang="en-US" dirty="0" smtClean="0"/>
            </a:br>
            <a:r>
              <a:rPr lang="en-US" altLang="en-US" dirty="0" smtClean="0"/>
              <a:t>“Self-Blunting” safety feature</a:t>
            </a:r>
            <a:endParaRPr lang="en-US" dirty="0"/>
          </a:p>
        </p:txBody>
      </p:sp>
      <p:pic>
        <p:nvPicPr>
          <p:cNvPr id="4" name="Content Placeholder 3" descr="P:\doc\Sharp 10.jpg" title="Self-blunting Phlebotomy needl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639568" y="2851086"/>
            <a:ext cx="3864864" cy="2206752"/>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0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Retracting lancets with safety features</a:t>
            </a:r>
            <a:endParaRPr lang="en-US" dirty="0"/>
          </a:p>
        </p:txBody>
      </p:sp>
      <p:pic>
        <p:nvPicPr>
          <p:cNvPr id="4" name="Picture 5" descr="P:\doc\Sharp 21.jpg" title="drawing of retracting lancet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3340608" y="3259518"/>
            <a:ext cx="2462784" cy="1389888"/>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Work Practice Control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47800"/>
            <a:ext cx="8229600" cy="4525963"/>
          </a:xfrm>
        </p:spPr>
        <p:txBody>
          <a:bodyPr>
            <a:normAutofit/>
          </a:bodyPr>
          <a:lstStyle/>
          <a:p>
            <a:pPr marL="0" indent="0">
              <a:buNone/>
            </a:pPr>
            <a:r>
              <a:rPr lang="en-US" dirty="0"/>
              <a:t>These are practices that reduce the</a:t>
            </a:r>
          </a:p>
          <a:p>
            <a:pPr marL="0" indent="0">
              <a:buNone/>
            </a:pPr>
            <a:r>
              <a:rPr lang="en-US" dirty="0"/>
              <a:t>possibility of exposure by changing the way a</a:t>
            </a:r>
          </a:p>
          <a:p>
            <a:pPr marL="0" indent="0">
              <a:buNone/>
            </a:pPr>
            <a:r>
              <a:rPr lang="en-US" dirty="0"/>
              <a:t>task is </a:t>
            </a:r>
            <a:r>
              <a:rPr lang="en-US" dirty="0" smtClean="0"/>
              <a:t>performed:</a:t>
            </a:r>
          </a:p>
          <a:p>
            <a:pPr>
              <a:buFont typeface="Wingdings" panose="05000000000000000000" pitchFamily="2" charset="2"/>
              <a:buChar char="v"/>
            </a:pPr>
            <a:r>
              <a:rPr lang="en-US" dirty="0" smtClean="0"/>
              <a:t>handling </a:t>
            </a:r>
            <a:r>
              <a:rPr lang="en-US" dirty="0"/>
              <a:t>and disposing of </a:t>
            </a:r>
            <a:r>
              <a:rPr lang="en-US" dirty="0" smtClean="0"/>
              <a:t>contaminated sharps</a:t>
            </a:r>
          </a:p>
          <a:p>
            <a:pPr>
              <a:buFont typeface="Wingdings" panose="05000000000000000000" pitchFamily="2" charset="2"/>
              <a:buChar char="v"/>
            </a:pPr>
            <a:r>
              <a:rPr lang="en-US" dirty="0" smtClean="0"/>
              <a:t>handling specimens </a:t>
            </a:r>
          </a:p>
          <a:p>
            <a:pPr>
              <a:buFont typeface="Wingdings" panose="05000000000000000000" pitchFamily="2" charset="2"/>
              <a:buChar char="v"/>
            </a:pPr>
            <a:r>
              <a:rPr lang="en-US" dirty="0" smtClean="0"/>
              <a:t>handling laundry</a:t>
            </a:r>
          </a:p>
          <a:p>
            <a:pPr>
              <a:buFont typeface="Wingdings" panose="05000000000000000000" pitchFamily="2" charset="2"/>
              <a:buChar char="v"/>
            </a:pPr>
            <a:r>
              <a:rPr lang="en-US" dirty="0" smtClean="0"/>
              <a:t>cleaning </a:t>
            </a:r>
            <a:r>
              <a:rPr lang="en-US" dirty="0"/>
              <a:t>contaminated surfaces and items.</a:t>
            </a:r>
          </a:p>
        </p:txBody>
      </p:sp>
    </p:spTree>
    <p:extLst>
      <p:ext uri="{BB962C8B-B14F-4D97-AF65-F5344CB8AC3E}">
        <p14:creationId xmlns:p14="http://schemas.microsoft.com/office/powerpoint/2010/main" val="400486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Work Practice </a:t>
            </a:r>
            <a:r>
              <a:rPr lang="en-US" b="1" dirty="0" smtClean="0">
                <a:effectLst>
                  <a:outerShdw blurRad="38100" dist="38100" dir="2700000" algn="tl">
                    <a:srgbClr val="000000">
                      <a:alpha val="43137"/>
                    </a:srgbClr>
                  </a:outerShdw>
                </a:effectLst>
              </a:rPr>
              <a:t>Control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a:t>Controls aimed at reducing or minimizing the employee’s exposure to blood and body fluids</a:t>
            </a:r>
          </a:p>
          <a:p>
            <a:pPr>
              <a:buFont typeface="Wingdings" panose="05000000000000000000" pitchFamily="2" charset="2"/>
              <a:buChar char="v"/>
            </a:pPr>
            <a:r>
              <a:rPr lang="en-US" dirty="0" smtClean="0"/>
              <a:t>Covering </a:t>
            </a:r>
            <a:r>
              <a:rPr lang="en-US" dirty="0"/>
              <a:t>all open skin lesions</a:t>
            </a:r>
          </a:p>
          <a:p>
            <a:pPr>
              <a:buFont typeface="Wingdings" panose="05000000000000000000" pitchFamily="2" charset="2"/>
              <a:buChar char="v"/>
            </a:pPr>
            <a:r>
              <a:rPr lang="en-US" dirty="0" smtClean="0"/>
              <a:t>Minimizing </a:t>
            </a:r>
            <a:r>
              <a:rPr lang="en-US" dirty="0"/>
              <a:t>the splashing,   splattering, spraying or generation of droplets of blood or body fluids</a:t>
            </a:r>
          </a:p>
          <a:p>
            <a:pPr>
              <a:buFont typeface="Wingdings" panose="05000000000000000000" pitchFamily="2" charset="2"/>
              <a:buChar char="v"/>
            </a:pPr>
            <a:r>
              <a:rPr lang="en-US" dirty="0" smtClean="0"/>
              <a:t>Wash </a:t>
            </a:r>
            <a:r>
              <a:rPr lang="en-US" dirty="0"/>
              <a:t>hands and body parts after contact with blood and body fluids</a:t>
            </a:r>
          </a:p>
          <a:p>
            <a:pPr>
              <a:buFont typeface="Wingdings" panose="05000000000000000000" pitchFamily="2" charset="2"/>
              <a:buChar char="v"/>
            </a:pPr>
            <a:r>
              <a:rPr lang="en-US" dirty="0" smtClean="0"/>
              <a:t>Forbidding </a:t>
            </a:r>
            <a:r>
              <a:rPr lang="en-US" dirty="0"/>
              <a:t>eating, drinking, after contact with blood and body fluids</a:t>
            </a:r>
          </a:p>
          <a:p>
            <a:endParaRPr lang="en-US" dirty="0"/>
          </a:p>
        </p:txBody>
      </p:sp>
    </p:spTree>
    <p:extLst>
      <p:ext uri="{BB962C8B-B14F-4D97-AF65-F5344CB8AC3E}">
        <p14:creationId xmlns:p14="http://schemas.microsoft.com/office/powerpoint/2010/main" val="31068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Work Practice </a:t>
            </a:r>
            <a:r>
              <a:rPr lang="en-US" b="1" dirty="0" smtClean="0">
                <a:effectLst>
                  <a:outerShdw blurRad="38100" dist="38100" dir="2700000" algn="tl">
                    <a:srgbClr val="000000">
                      <a:alpha val="43137"/>
                    </a:srgbClr>
                  </a:outerShdw>
                </a:effectLst>
              </a:rPr>
              <a:t>Control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Housekeeping</a:t>
            </a:r>
          </a:p>
          <a:p>
            <a:pPr>
              <a:buFont typeface="Wingdings" panose="05000000000000000000" pitchFamily="2" charset="2"/>
              <a:buChar char="v"/>
            </a:pPr>
            <a:r>
              <a:rPr lang="en-US" dirty="0"/>
              <a:t>Never reach into contaminated sharps disposal containers</a:t>
            </a:r>
          </a:p>
          <a:p>
            <a:pPr>
              <a:buFont typeface="Wingdings" panose="05000000000000000000" pitchFamily="2" charset="2"/>
              <a:buChar char="v"/>
            </a:pPr>
            <a:r>
              <a:rPr lang="en-US" dirty="0"/>
              <a:t>Place regulated waste in closable and labeled or color-coded containers</a:t>
            </a:r>
          </a:p>
          <a:p>
            <a:pPr>
              <a:buFont typeface="Wingdings" panose="05000000000000000000" pitchFamily="2" charset="2"/>
              <a:buChar char="v"/>
            </a:pPr>
            <a:r>
              <a:rPr lang="en-US" dirty="0"/>
              <a:t>Use labels and sign to communicate hazards</a:t>
            </a:r>
          </a:p>
          <a:p>
            <a:endParaRPr lang="en-US" dirty="0"/>
          </a:p>
        </p:txBody>
      </p:sp>
      <p:pic>
        <p:nvPicPr>
          <p:cNvPr id="2050" name="Picture 2" descr="C:\Users\Danielle\Desktop\Biohazard-and-Emergency-Signs-73311BBHPLY2WY-lg.jpg" title="Infectious waste sig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327" y="4800599"/>
            <a:ext cx="2286000" cy="2071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nstructor\Desktop\imagesW1J56ABF.jpg" title="Image of an infected waste b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4953000"/>
            <a:ext cx="1781175" cy="1653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nielle\Desktop\59735_signs.jpg" title="image of a skull and crossbon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4854286"/>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Work Practice </a:t>
            </a:r>
            <a:r>
              <a:rPr lang="en-US" b="1" dirty="0" smtClean="0">
                <a:effectLst>
                  <a:outerShdw blurRad="38100" dist="38100" dir="2700000" algn="tl">
                    <a:srgbClr val="000000">
                      <a:alpha val="43137"/>
                    </a:srgbClr>
                  </a:outerShdw>
                </a:effectLst>
              </a:rPr>
              <a:t>Control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Use mechanical means, brush and dust pan, tongs to pick up broken glassware</a:t>
            </a:r>
          </a:p>
          <a:p>
            <a:pPr>
              <a:buFont typeface="Wingdings" panose="05000000000000000000" pitchFamily="2" charset="2"/>
              <a:buChar char="v"/>
            </a:pPr>
            <a:r>
              <a:rPr lang="en-US" dirty="0"/>
              <a:t>Remove and replace protective coverings when contaminated</a:t>
            </a:r>
          </a:p>
          <a:p>
            <a:pPr>
              <a:buFont typeface="Wingdings" panose="05000000000000000000" pitchFamily="2" charset="2"/>
              <a:buChar char="v"/>
            </a:pPr>
            <a:r>
              <a:rPr lang="en-US" dirty="0"/>
              <a:t>Discard all regulated waste according to regulations</a:t>
            </a:r>
          </a:p>
          <a:p>
            <a:endParaRPr lang="en-US" dirty="0"/>
          </a:p>
        </p:txBody>
      </p:sp>
      <p:pic>
        <p:nvPicPr>
          <p:cNvPr id="4" name="Picture 4" descr="C:\Users\Instructor\Desktop\images5IY93B8H.jpg" title="Broom and dust p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4267200"/>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Instructor\Desktop\untitled.png" title="Biohazard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4381500"/>
            <a:ext cx="2286000" cy="230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18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Decontamination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a:t>All equipment and work surfaces must be cleaned and decontaminated with an EPA approved disinfectant after:</a:t>
            </a:r>
          </a:p>
          <a:p>
            <a:pPr>
              <a:buFont typeface="Wingdings" panose="05000000000000000000" pitchFamily="2" charset="2"/>
              <a:buChar char="v"/>
            </a:pPr>
            <a:r>
              <a:rPr lang="en-US" dirty="0"/>
              <a:t>Contact with blood or OPIM </a:t>
            </a:r>
          </a:p>
          <a:p>
            <a:pPr>
              <a:buFont typeface="Wingdings" panose="05000000000000000000" pitchFamily="2" charset="2"/>
              <a:buChar char="v"/>
            </a:pPr>
            <a:r>
              <a:rPr lang="en-US" dirty="0"/>
              <a:t>After completion of procedures and after any spills of blood or </a:t>
            </a:r>
            <a:r>
              <a:rPr lang="en-US" dirty="0" smtClean="0"/>
              <a:t>OPIM</a:t>
            </a:r>
          </a:p>
          <a:p>
            <a:pPr>
              <a:buFont typeface="Wingdings" panose="05000000000000000000" pitchFamily="2" charset="2"/>
              <a:buChar char="v"/>
            </a:pPr>
            <a:r>
              <a:rPr lang="en-US" dirty="0"/>
              <a:t>Waste disposal/Laundry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356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Environmental Protection Agency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EAP</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smtClean="0"/>
              <a:t>destroy </a:t>
            </a:r>
            <a:r>
              <a:rPr lang="en-US" dirty="0"/>
              <a:t>or irreversibly inactivate certain microorganisms on hard, inanimate surfaces, and </a:t>
            </a:r>
            <a:r>
              <a:rPr lang="en-US" dirty="0" smtClean="0"/>
              <a:t>objects</a:t>
            </a:r>
          </a:p>
          <a:p>
            <a:pPr>
              <a:buFont typeface="Wingdings" panose="05000000000000000000" pitchFamily="2" charset="2"/>
              <a:buChar char="v"/>
            </a:pPr>
            <a:r>
              <a:rPr lang="en-US" dirty="0"/>
              <a:t>efficacy testing against </a:t>
            </a:r>
            <a:r>
              <a:rPr lang="en-US" i="1" dirty="0"/>
              <a:t>Staphylococcus </a:t>
            </a:r>
            <a:r>
              <a:rPr lang="en-US" i="1" dirty="0" err="1"/>
              <a:t>aureus</a:t>
            </a:r>
            <a:r>
              <a:rPr lang="en-US" dirty="0"/>
              <a:t>, </a:t>
            </a:r>
            <a:r>
              <a:rPr lang="en-US" i="1" dirty="0"/>
              <a:t>Salmonella </a:t>
            </a:r>
            <a:r>
              <a:rPr lang="en-US" i="1" dirty="0" err="1"/>
              <a:t>cholerasuis</a:t>
            </a:r>
            <a:r>
              <a:rPr lang="en-US" i="1" dirty="0"/>
              <a:t> </a:t>
            </a:r>
            <a:r>
              <a:rPr lang="en-US" dirty="0"/>
              <a:t>and </a:t>
            </a:r>
            <a:r>
              <a:rPr lang="en-US" i="1" dirty="0"/>
              <a:t>Pseudomonas </a:t>
            </a:r>
            <a:r>
              <a:rPr lang="en-US" i="1" dirty="0" err="1"/>
              <a:t>aeruginosa</a:t>
            </a:r>
            <a:r>
              <a:rPr lang="en-US" i="1" dirty="0"/>
              <a:t>.</a:t>
            </a:r>
            <a:r>
              <a:rPr lang="en-US" dirty="0"/>
              <a:t> The bacteria </a:t>
            </a:r>
            <a:r>
              <a:rPr lang="en-US" i="1" dirty="0"/>
              <a:t>Pseudomonas </a:t>
            </a:r>
            <a:r>
              <a:rPr lang="en-US" i="1" dirty="0" err="1"/>
              <a:t>aeruginosa</a:t>
            </a:r>
            <a:r>
              <a:rPr lang="en-US" dirty="0"/>
              <a:t> hides behind biofilm and is difficult to eliminate. Killing this bacteria is required for "hospital grade disinfectant</a:t>
            </a:r>
            <a:r>
              <a:rPr lang="en-US" dirty="0" smtClean="0"/>
              <a:t>".</a:t>
            </a:r>
          </a:p>
          <a:p>
            <a:pPr>
              <a:buFont typeface="Wingdings" panose="05000000000000000000" pitchFamily="2" charset="2"/>
              <a:buChar char="v"/>
            </a:pPr>
            <a:r>
              <a:rPr lang="en-US" dirty="0"/>
              <a:t>Also as part of this evaluation process, products are assigned to a toxicity category:  The categories range from category 1 (highly toxic) to category 4 (no exposure warnings required on the label).</a:t>
            </a:r>
          </a:p>
        </p:txBody>
      </p:sp>
    </p:spTree>
    <p:extLst>
      <p:ext uri="{BB962C8B-B14F-4D97-AF65-F5344CB8AC3E}">
        <p14:creationId xmlns:p14="http://schemas.microsoft.com/office/powerpoint/2010/main" val="296757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7182</Words>
  <Application>Microsoft Office PowerPoint</Application>
  <PresentationFormat>On-screen Show (4:3)</PresentationFormat>
  <Paragraphs>1992</Paragraphs>
  <Slides>116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116</vt:i4>
      </vt:variant>
    </vt:vector>
  </HeadingPairs>
  <TitlesOfParts>
    <vt:vector size="128" baseType="lpstr">
      <vt:lpstr>Arial</vt:lpstr>
      <vt:lpstr>Arial Black</vt:lpstr>
      <vt:lpstr>Baskerville Old Face</vt:lpstr>
      <vt:lpstr>Book Antiqua</vt:lpstr>
      <vt:lpstr>Calibri</vt:lpstr>
      <vt:lpstr>Cambria</vt:lpstr>
      <vt:lpstr>Courier New</vt:lpstr>
      <vt:lpstr>Lucida Sans Unicode</vt:lpstr>
      <vt:lpstr>Wingdings</vt:lpstr>
      <vt:lpstr>Wingdings 2</vt:lpstr>
      <vt:lpstr>Wingdings 3</vt:lpstr>
      <vt:lpstr>Apex</vt:lpstr>
      <vt:lpstr>BLOODBORNE PATHOGENS and needlestick exposure</vt:lpstr>
      <vt:lpstr>OSHA - Susan Harwood Training Grant</vt:lpstr>
      <vt:lpstr>What is OSHA?</vt:lpstr>
      <vt:lpstr>OSHA</vt:lpstr>
      <vt:lpstr>Why is OSHA important to you? </vt:lpstr>
      <vt:lpstr>OSHA History </vt:lpstr>
      <vt:lpstr>OSHA’S Mission </vt:lpstr>
      <vt:lpstr>Your Rights under OSHA </vt:lpstr>
      <vt:lpstr>OSHA Training </vt:lpstr>
      <vt:lpstr>Record Keeping </vt:lpstr>
      <vt:lpstr>Filing a Complaint </vt:lpstr>
      <vt:lpstr>What are Bloodborne Pathogens</vt:lpstr>
      <vt:lpstr>Which employees are covered by OSHA's Bloodborne Pathogen Standard?</vt:lpstr>
      <vt:lpstr>What is the definition of blood and other potentially infectious materials (OPIM)?</vt:lpstr>
      <vt:lpstr>What is the definition of blood and other  potentially infectious materials (OPIM)?</vt:lpstr>
      <vt:lpstr>Chain of Infection </vt:lpstr>
      <vt:lpstr>Chain of Infection cont.</vt:lpstr>
      <vt:lpstr>Modes of Transmission</vt:lpstr>
      <vt:lpstr>Modes of Transmission </vt:lpstr>
      <vt:lpstr>Modes of Transmission  </vt:lpstr>
      <vt:lpstr>INFECTIOUS DISEASES</vt:lpstr>
      <vt:lpstr>HIV/AIDS</vt:lpstr>
      <vt:lpstr>       </vt:lpstr>
      <vt:lpstr>How is HIV Transmitted?</vt:lpstr>
      <vt:lpstr>AIDS Transmission in the US</vt:lpstr>
      <vt:lpstr>Infection</vt:lpstr>
      <vt:lpstr>Disease Process</vt:lpstr>
      <vt:lpstr> Common Misconceptions About HIV Transmission </vt:lpstr>
      <vt:lpstr>More Misconceptions</vt:lpstr>
      <vt:lpstr> HIV can infect anyone who practices risky behaviors </vt:lpstr>
      <vt:lpstr>Symptoms of HIV Infection</vt:lpstr>
      <vt:lpstr>Other Symptoms</vt:lpstr>
      <vt:lpstr>Opportunistic infections and Conditions</vt:lpstr>
      <vt:lpstr>Oral Candiasis (Thrush)</vt:lpstr>
      <vt:lpstr>Kaposi’s sarcoma (KS)</vt:lpstr>
      <vt:lpstr>Time</vt:lpstr>
      <vt:lpstr>Symptoms of Opportunistic Infections </vt:lpstr>
      <vt:lpstr>Testing</vt:lpstr>
      <vt:lpstr>PREVENTION</vt:lpstr>
      <vt:lpstr>Prevention </vt:lpstr>
      <vt:lpstr>Rate of HIV infection Diagnoses</vt:lpstr>
      <vt:lpstr>Rate of Children diagnosed HIV positive</vt:lpstr>
      <vt:lpstr>Occupational HIV Transmission and Prevention among Health Care Workers</vt:lpstr>
      <vt:lpstr>Documented Transmissions </vt:lpstr>
      <vt:lpstr>HIV Disclosure Policies and Procedures</vt:lpstr>
      <vt:lpstr>HIV at work</vt:lpstr>
      <vt:lpstr>Laws Protect People Living with HIV/AIDS</vt:lpstr>
      <vt:lpstr>Privacy</vt:lpstr>
      <vt:lpstr>Viral Hepatitis</vt:lpstr>
      <vt:lpstr>Symptoms of Viral Hepatitis</vt:lpstr>
      <vt:lpstr>Hepatitis A</vt:lpstr>
      <vt:lpstr>Hepatitis A </vt:lpstr>
      <vt:lpstr>Treating Hepatitis A</vt:lpstr>
      <vt:lpstr>Prevention from Spreading</vt:lpstr>
      <vt:lpstr>Hepatitis B</vt:lpstr>
      <vt:lpstr>HBV Signs and Symptoms</vt:lpstr>
      <vt:lpstr>Preventing the Spread HBV</vt:lpstr>
      <vt:lpstr>HBV</vt:lpstr>
      <vt:lpstr>Employer Responsibility</vt:lpstr>
      <vt:lpstr>Timeline</vt:lpstr>
      <vt:lpstr>Right to Decline</vt:lpstr>
      <vt:lpstr>Declination Statement</vt:lpstr>
      <vt:lpstr>Exposure</vt:lpstr>
      <vt:lpstr>Hepatitis C</vt:lpstr>
      <vt:lpstr>Transmission</vt:lpstr>
      <vt:lpstr>Causes of Hepatitis C</vt:lpstr>
      <vt:lpstr>Vaccination</vt:lpstr>
      <vt:lpstr>Hepatitis C and Health Care</vt:lpstr>
      <vt:lpstr>Standard Precautions</vt:lpstr>
      <vt:lpstr>Tuberculosis</vt:lpstr>
      <vt:lpstr>How TB is Spread?</vt:lpstr>
      <vt:lpstr>TB is not spread by:</vt:lpstr>
      <vt:lpstr>What is Latent TB?</vt:lpstr>
      <vt:lpstr>Latent TB Infection</vt:lpstr>
      <vt:lpstr>What is Active TB disease?</vt:lpstr>
      <vt:lpstr>Symptoms of TB disease include:</vt:lpstr>
      <vt:lpstr>Testing for TB Infection</vt:lpstr>
      <vt:lpstr>Treatment for TB Disease</vt:lpstr>
      <vt:lpstr>Exposure Control Strategies  </vt:lpstr>
      <vt:lpstr>Universal Precautions</vt:lpstr>
      <vt:lpstr>Preventing Accidental Exposures </vt:lpstr>
      <vt:lpstr>Preventing Accidental Exposures</vt:lpstr>
      <vt:lpstr>Engineering Control</vt:lpstr>
      <vt:lpstr>Engineering Control </vt:lpstr>
      <vt:lpstr>Needle Stick and Engineering Act</vt:lpstr>
      <vt:lpstr>Needle Stick and Engineering Act </vt:lpstr>
      <vt:lpstr> “SESIP” Sharps with Engineered Sharps Injury Protections </vt:lpstr>
      <vt:lpstr>Needleless Systems </vt:lpstr>
      <vt:lpstr>Hypodermic syringes with  “Self-Sheathing” safety feature</vt:lpstr>
      <vt:lpstr>Hypodermic syringes with “Retractable Technology” safety feature</vt:lpstr>
      <vt:lpstr>Disposable scalpels with safety features</vt:lpstr>
      <vt:lpstr>Phlebotomy needle with  “Self-Blunting” safety feature</vt:lpstr>
      <vt:lpstr>Retracting lancets with safety features</vt:lpstr>
      <vt:lpstr>Work Practice Control</vt:lpstr>
      <vt:lpstr>Work Practice Control </vt:lpstr>
      <vt:lpstr>Work Practice Control  </vt:lpstr>
      <vt:lpstr>Work Practice Control   </vt:lpstr>
      <vt:lpstr>Decontamination</vt:lpstr>
      <vt:lpstr>Environmental Protection Agency  EAP</vt:lpstr>
      <vt:lpstr>Exposure Control Plan</vt:lpstr>
      <vt:lpstr>Exposure Control Plan </vt:lpstr>
      <vt:lpstr>Training </vt:lpstr>
      <vt:lpstr>Personal Protective Equipment</vt:lpstr>
      <vt:lpstr>Personal Protective Equipment </vt:lpstr>
      <vt:lpstr>Wash your Hands</vt:lpstr>
      <vt:lpstr>Technique for Hand Washing</vt:lpstr>
      <vt:lpstr>Technique for Hand Washing </vt:lpstr>
      <vt:lpstr>OSHA Training</vt:lpstr>
      <vt:lpstr>Complaint</vt:lpstr>
      <vt:lpstr>Record Keeping</vt:lpstr>
      <vt:lpstr>Post-Exposure Evaluation and Follow-up</vt:lpstr>
      <vt:lpstr>Post Exposure Procedure</vt:lpstr>
      <vt:lpstr>Post Exposure Procedure </vt:lpstr>
      <vt:lpstr>Post Exposure and Follow-up</vt:lpstr>
      <vt:lpstr>References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2018-07-19T16:35:39Z</dcterms:created>
  <dcterms:modified xsi:type="dcterms:W3CDTF">2018-07-19T17:08:11Z</dcterms:modified>
</cp:coreProperties>
</file>