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118"/>
  </p:notesMasterIdLst>
  <p:sldIdLst>
    <p:sldId id="257" r:id="rId2"/>
    <p:sldId id="424" r:id="rId3"/>
    <p:sldId id="425" r:id="rId4"/>
    <p:sldId id="426" r:id="rId5"/>
    <p:sldId id="427" r:id="rId6"/>
    <p:sldId id="428" r:id="rId7"/>
    <p:sldId id="429" r:id="rId8"/>
    <p:sldId id="430" r:id="rId9"/>
    <p:sldId id="431" r:id="rId10"/>
    <p:sldId id="433" r:id="rId11"/>
    <p:sldId id="43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0" r:id="rId44"/>
    <p:sldId id="301" r:id="rId45"/>
    <p:sldId id="302" r:id="rId46"/>
    <p:sldId id="305" r:id="rId47"/>
    <p:sldId id="306" r:id="rId48"/>
    <p:sldId id="307"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8" r:id="rId65"/>
    <p:sldId id="339" r:id="rId66"/>
    <p:sldId id="340" r:id="rId67"/>
    <p:sldId id="341" r:id="rId68"/>
    <p:sldId id="342" r:id="rId69"/>
    <p:sldId id="343" r:id="rId70"/>
    <p:sldId id="346" r:id="rId71"/>
    <p:sldId id="347" r:id="rId72"/>
    <p:sldId id="415" r:id="rId73"/>
    <p:sldId id="349" r:id="rId74"/>
    <p:sldId id="418" r:id="rId75"/>
    <p:sldId id="350" r:id="rId76"/>
    <p:sldId id="417" r:id="rId77"/>
    <p:sldId id="419" r:id="rId78"/>
    <p:sldId id="420" r:id="rId79"/>
    <p:sldId id="358" r:id="rId80"/>
    <p:sldId id="359" r:id="rId81"/>
    <p:sldId id="360" r:id="rId82"/>
    <p:sldId id="361" r:id="rId83"/>
    <p:sldId id="362" r:id="rId84"/>
    <p:sldId id="363" r:id="rId85"/>
    <p:sldId id="365" r:id="rId86"/>
    <p:sldId id="366" r:id="rId87"/>
    <p:sldId id="368" r:id="rId88"/>
    <p:sldId id="367" r:id="rId89"/>
    <p:sldId id="369" r:id="rId90"/>
    <p:sldId id="370" r:id="rId91"/>
    <p:sldId id="371" r:id="rId92"/>
    <p:sldId id="372" r:id="rId93"/>
    <p:sldId id="374" r:id="rId94"/>
    <p:sldId id="375" r:id="rId95"/>
    <p:sldId id="380" r:id="rId96"/>
    <p:sldId id="381" r:id="rId97"/>
    <p:sldId id="382" r:id="rId98"/>
    <p:sldId id="383" r:id="rId99"/>
    <p:sldId id="384" r:id="rId100"/>
    <p:sldId id="376" r:id="rId101"/>
    <p:sldId id="422" r:id="rId102"/>
    <p:sldId id="377" r:id="rId103"/>
    <p:sldId id="386" r:id="rId104"/>
    <p:sldId id="387" r:id="rId105"/>
    <p:sldId id="389" r:id="rId106"/>
    <p:sldId id="392" r:id="rId107"/>
    <p:sldId id="423" r:id="rId108"/>
    <p:sldId id="393" r:id="rId109"/>
    <p:sldId id="378" r:id="rId110"/>
    <p:sldId id="401" r:id="rId111"/>
    <p:sldId id="396" r:id="rId112"/>
    <p:sldId id="397" r:id="rId113"/>
    <p:sldId id="398" r:id="rId114"/>
    <p:sldId id="400" r:id="rId115"/>
    <p:sldId id="412" r:id="rId116"/>
    <p:sldId id="413"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5052" autoAdjust="0"/>
  </p:normalViewPr>
  <p:slideViewPr>
    <p:cSldViewPr>
      <p:cViewPr varScale="1">
        <p:scale>
          <a:sx n="109" d="100"/>
          <a:sy n="109" d="100"/>
        </p:scale>
        <p:origin x="17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8A303-0EA3-4456-AE99-67905D84988A}" type="datetimeFigureOut">
              <a:rPr lang="en-US" smtClean="0"/>
              <a:pPr/>
              <a:t>7/19/2018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4A379-8060-423C-A6D7-A0E54F516730}" type="slidenum">
              <a:rPr lang="en-US" smtClean="0"/>
              <a:pPr/>
              <a:t>‹#›</a:t>
            </a:fld>
            <a:endParaRPr lang="en-US"/>
          </a:p>
        </p:txBody>
      </p:sp>
    </p:spTree>
    <p:extLst>
      <p:ext uri="{BB962C8B-B14F-4D97-AF65-F5344CB8AC3E}">
        <p14:creationId xmlns:p14="http://schemas.microsoft.com/office/powerpoint/2010/main" val="157924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TRANSLATOR’S 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THIS SLIDE IS SIMILAR TO SLIDE 11, ONLY THAT THE TITLE CHANGES (IN 11 IT IS PRESENTACIÓN DE UNA DENUNCIA)</a:t>
            </a:r>
          </a:p>
          <a:p>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pPr/>
              <a:t>109</a:t>
            </a:fld>
            <a:endParaRPr lang="en-US"/>
          </a:p>
        </p:txBody>
      </p:sp>
    </p:spTree>
    <p:extLst>
      <p:ext uri="{BB962C8B-B14F-4D97-AF65-F5344CB8AC3E}">
        <p14:creationId xmlns:p14="http://schemas.microsoft.com/office/powerpoint/2010/main" val="304789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TRANSLATOR’S NOTE:</a:t>
            </a:r>
          </a:p>
          <a:p>
            <a:r>
              <a:rPr lang="en-US" dirty="0" smtClean="0"/>
              <a:t>THIS SLIDE IS QUITE THE SAME AS SLIDE 10, IT JUST SHOWS A DIFFERENCE IN FONT SIZE FOR LINES 1 AND 2 AND COMPOSITION OF LINES 3 AND 4</a:t>
            </a:r>
          </a:p>
          <a:p>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pPr/>
              <a:t>110</a:t>
            </a:fld>
            <a:endParaRPr lang="en-US"/>
          </a:p>
        </p:txBody>
      </p:sp>
    </p:spTree>
    <p:extLst>
      <p:ext uri="{BB962C8B-B14F-4D97-AF65-F5344CB8AC3E}">
        <p14:creationId xmlns:p14="http://schemas.microsoft.com/office/powerpoint/2010/main" val="369728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smtClean="0"/>
              <a:t>Esta</a:t>
            </a:r>
            <a:r>
              <a:rPr lang="en-US" dirty="0" smtClean="0"/>
              <a:t> </a:t>
            </a:r>
            <a:r>
              <a:rPr lang="en-US" dirty="0" err="1" smtClean="0"/>
              <a:t>diapositiva</a:t>
            </a:r>
            <a:r>
              <a:rPr lang="en-US" baseline="0" dirty="0" smtClean="0"/>
              <a:t> </a:t>
            </a:r>
            <a:r>
              <a:rPr lang="en-US" baseline="0" dirty="0" err="1" smtClean="0"/>
              <a:t>muetra</a:t>
            </a:r>
            <a:r>
              <a:rPr lang="en-US" baseline="0" dirty="0" smtClean="0"/>
              <a:t> las </a:t>
            </a:r>
            <a:r>
              <a:rPr lang="en-US" baseline="0" dirty="0" err="1" smtClean="0"/>
              <a:t>t</a:t>
            </a:r>
            <a:r>
              <a:rPr lang="en-US" dirty="0" err="1" smtClean="0"/>
              <a:t>asas</a:t>
            </a:r>
            <a:r>
              <a:rPr lang="en-US" baseline="0" dirty="0" smtClean="0"/>
              <a:t> </a:t>
            </a:r>
            <a:r>
              <a:rPr lang="en-US" baseline="0" dirty="0" err="1" smtClean="0"/>
              <a:t>estimadas</a:t>
            </a:r>
            <a:r>
              <a:rPr lang="en-US" baseline="0" dirty="0" smtClean="0"/>
              <a:t> (</a:t>
            </a:r>
            <a:r>
              <a:rPr lang="en-US" baseline="0" dirty="0" err="1" smtClean="0"/>
              <a:t>por</a:t>
            </a:r>
            <a:r>
              <a:rPr lang="en-US" baseline="0" dirty="0" smtClean="0"/>
              <a:t> 100,000 </a:t>
            </a:r>
            <a:r>
              <a:rPr lang="en-US" baseline="0" dirty="0" err="1" smtClean="0"/>
              <a:t>habitantes</a:t>
            </a:r>
            <a:r>
              <a:rPr lang="en-US" baseline="0" dirty="0" smtClean="0"/>
              <a:t>) de </a:t>
            </a:r>
            <a:r>
              <a:rPr lang="en-US" baseline="0" dirty="0" err="1" smtClean="0"/>
              <a:t>niños</a:t>
            </a:r>
            <a:r>
              <a:rPr lang="en-US" baseline="0" dirty="0" smtClean="0"/>
              <a:t> que </a:t>
            </a:r>
            <a:r>
              <a:rPr lang="en-US" baseline="0" dirty="0" err="1" smtClean="0"/>
              <a:t>viven</a:t>
            </a:r>
            <a:r>
              <a:rPr lang="en-US" baseline="0" dirty="0" smtClean="0"/>
              <a:t> con un </a:t>
            </a:r>
            <a:r>
              <a:rPr lang="en-US" baseline="0" dirty="0" err="1" smtClean="0"/>
              <a:t>diagnóstico</a:t>
            </a:r>
            <a:r>
              <a:rPr lang="en-US" baseline="0" dirty="0" smtClean="0"/>
              <a:t> de </a:t>
            </a:r>
            <a:r>
              <a:rPr lang="en-US" baseline="0" dirty="0" err="1" smtClean="0"/>
              <a:t>infección</a:t>
            </a:r>
            <a:r>
              <a:rPr lang="en-US" baseline="0" dirty="0" smtClean="0"/>
              <a:t> </a:t>
            </a:r>
            <a:r>
              <a:rPr lang="en-US" baseline="0" dirty="0" err="1" smtClean="0"/>
              <a:t>por</a:t>
            </a:r>
            <a:r>
              <a:rPr lang="en-US" baseline="0" dirty="0" smtClean="0"/>
              <a:t> VIH </a:t>
            </a:r>
            <a:r>
              <a:rPr lang="en-US" dirty="0" err="1" smtClean="0"/>
              <a:t>hacia</a:t>
            </a:r>
            <a:r>
              <a:rPr lang="en-US" dirty="0" smtClean="0"/>
              <a:t> el final de 2010 en los </a:t>
            </a:r>
            <a:r>
              <a:rPr lang="en-US" dirty="0" err="1" smtClean="0"/>
              <a:t>Estados</a:t>
            </a:r>
            <a:r>
              <a:rPr lang="en-US" dirty="0" smtClean="0"/>
              <a:t> </a:t>
            </a:r>
            <a:r>
              <a:rPr lang="en-US" dirty="0" err="1" smtClean="0"/>
              <a:t>Unidos</a:t>
            </a:r>
            <a:r>
              <a:rPr lang="en-US" dirty="0" smtClean="0"/>
              <a:t> y 6 areas </a:t>
            </a:r>
            <a:r>
              <a:rPr lang="en-US" dirty="0" err="1" smtClean="0"/>
              <a:t>áreas</a:t>
            </a:r>
            <a:r>
              <a:rPr lang="en-US" dirty="0" smtClean="0"/>
              <a:t> </a:t>
            </a:r>
            <a:r>
              <a:rPr lang="en-US" dirty="0" err="1" smtClean="0"/>
              <a:t>dependientes</a:t>
            </a:r>
            <a:r>
              <a:rPr lang="en-US" dirty="0" smtClean="0"/>
              <a:t>.</a:t>
            </a:r>
          </a:p>
          <a:p>
            <a:pPr eaLnBrk="1" hangingPunct="1">
              <a:spcBef>
                <a:spcPct val="0"/>
              </a:spcBef>
            </a:pPr>
            <a:r>
              <a:rPr lang="en-US" dirty="0" smtClean="0"/>
              <a:t>Las </a:t>
            </a:r>
            <a:r>
              <a:rPr lang="en-US" dirty="0" err="1" smtClean="0"/>
              <a:t>áreas</a:t>
            </a:r>
            <a:r>
              <a:rPr lang="en-US" dirty="0" smtClean="0"/>
              <a:t> con las </a:t>
            </a:r>
            <a:r>
              <a:rPr lang="en-US" dirty="0" err="1" smtClean="0"/>
              <a:t>tasas</a:t>
            </a:r>
            <a:r>
              <a:rPr lang="en-US" dirty="0" smtClean="0"/>
              <a:t> </a:t>
            </a:r>
            <a:r>
              <a:rPr lang="en-US" dirty="0" err="1" smtClean="0"/>
              <a:t>estimadas</a:t>
            </a:r>
            <a:r>
              <a:rPr lang="en-US" dirty="0" smtClean="0"/>
              <a:t> </a:t>
            </a:r>
            <a:r>
              <a:rPr lang="en-US" dirty="0" err="1" smtClean="0"/>
              <a:t>más</a:t>
            </a:r>
            <a:r>
              <a:rPr lang="en-US" dirty="0" smtClean="0"/>
              <a:t> </a:t>
            </a:r>
            <a:r>
              <a:rPr lang="en-US" dirty="0" err="1" smtClean="0"/>
              <a:t>altas</a:t>
            </a:r>
            <a:r>
              <a:rPr lang="en-US" dirty="0" smtClean="0"/>
              <a:t> </a:t>
            </a:r>
            <a:r>
              <a:rPr lang="en-US" baseline="0" dirty="0" smtClean="0"/>
              <a:t>de </a:t>
            </a:r>
            <a:r>
              <a:rPr lang="en-US" baseline="0" dirty="0" err="1" smtClean="0"/>
              <a:t>niños</a:t>
            </a:r>
            <a:r>
              <a:rPr lang="en-US" baseline="0" dirty="0" smtClean="0"/>
              <a:t> que </a:t>
            </a:r>
            <a:r>
              <a:rPr lang="en-US" baseline="0" dirty="0" err="1" smtClean="0"/>
              <a:t>viven</a:t>
            </a:r>
            <a:r>
              <a:rPr lang="en-US" baseline="0" dirty="0" smtClean="0"/>
              <a:t> con un </a:t>
            </a:r>
            <a:r>
              <a:rPr lang="en-US" baseline="0" dirty="0" err="1" smtClean="0"/>
              <a:t>diagnóstico</a:t>
            </a:r>
            <a:r>
              <a:rPr lang="en-US" baseline="0" dirty="0" smtClean="0"/>
              <a:t> de </a:t>
            </a:r>
            <a:r>
              <a:rPr lang="en-US" baseline="0" dirty="0" err="1" smtClean="0"/>
              <a:t>infección</a:t>
            </a:r>
            <a:r>
              <a:rPr lang="en-US" baseline="0" dirty="0" smtClean="0"/>
              <a:t> </a:t>
            </a:r>
            <a:r>
              <a:rPr lang="en-US" baseline="0" dirty="0" err="1" smtClean="0"/>
              <a:t>por</a:t>
            </a:r>
            <a:r>
              <a:rPr lang="en-US" baseline="0" dirty="0" smtClean="0"/>
              <a:t> VIH </a:t>
            </a:r>
            <a:r>
              <a:rPr lang="en-US" dirty="0" err="1" smtClean="0"/>
              <a:t>hacia</a:t>
            </a:r>
            <a:r>
              <a:rPr lang="en-US" dirty="0" smtClean="0"/>
              <a:t> el final de 2010 </a:t>
            </a:r>
            <a:r>
              <a:rPr lang="en-US" dirty="0" err="1" smtClean="0"/>
              <a:t>fueron</a:t>
            </a:r>
            <a:r>
              <a:rPr lang="en-US" dirty="0" smtClean="0"/>
              <a:t> el Distrito de Columbia (55,9), las Islas</a:t>
            </a:r>
            <a:r>
              <a:rPr lang="en-US" baseline="0" dirty="0" smtClean="0"/>
              <a:t> </a:t>
            </a:r>
            <a:r>
              <a:rPr lang="en-US" baseline="0" dirty="0" err="1" smtClean="0"/>
              <a:t>Vírgenes</a:t>
            </a:r>
            <a:r>
              <a:rPr lang="en-US" baseline="0" dirty="0" smtClean="0"/>
              <a:t> </a:t>
            </a:r>
            <a:r>
              <a:rPr lang="en-US" dirty="0" smtClean="0"/>
              <a:t>(16,8), Maryland (14,7), Nueva York (13,9), Louisiana (11,4), la Florida (11,2) y Wyoming (10,9).  </a:t>
            </a:r>
          </a:p>
          <a:p>
            <a:pPr eaLnBrk="1" hangingPunct="1">
              <a:spcBef>
                <a:spcPct val="0"/>
              </a:spcBef>
            </a:pPr>
            <a:r>
              <a:rPr lang="en-US" dirty="0" smtClean="0"/>
              <a:t>El Distrito de Columbia (</a:t>
            </a:r>
            <a:r>
              <a:rPr lang="en-US" dirty="0" err="1" smtClean="0"/>
              <a:t>es</a:t>
            </a:r>
            <a:r>
              <a:rPr lang="en-US" dirty="0" smtClean="0"/>
              <a:t> </a:t>
            </a:r>
            <a:r>
              <a:rPr lang="en-US" dirty="0" err="1" smtClean="0"/>
              <a:t>decir</a:t>
            </a:r>
            <a:r>
              <a:rPr lang="en-US" dirty="0" smtClean="0"/>
              <a:t>, Washington, DC) </a:t>
            </a:r>
            <a:r>
              <a:rPr lang="en-US" dirty="0" err="1" smtClean="0"/>
              <a:t>es</a:t>
            </a:r>
            <a:r>
              <a:rPr lang="en-US" dirty="0" smtClean="0"/>
              <a:t> </a:t>
            </a:r>
            <a:r>
              <a:rPr lang="en-US" dirty="0" err="1" smtClean="0"/>
              <a:t>una</a:t>
            </a:r>
            <a:r>
              <a:rPr lang="en-US" dirty="0" smtClean="0"/>
              <a:t> ciudad; </a:t>
            </a:r>
            <a:r>
              <a:rPr lang="en-US" dirty="0" err="1" smtClean="0"/>
              <a:t>por</a:t>
            </a:r>
            <a:r>
              <a:rPr lang="en-US" baseline="0" dirty="0" smtClean="0"/>
              <a:t> favor sea </a:t>
            </a:r>
            <a:r>
              <a:rPr lang="en-US" baseline="0" dirty="0" err="1" smtClean="0"/>
              <a:t>prudente</a:t>
            </a:r>
            <a:r>
              <a:rPr lang="en-US" baseline="0" dirty="0" smtClean="0"/>
              <a:t> al </a:t>
            </a:r>
            <a:r>
              <a:rPr lang="en-US" baseline="0" dirty="0" err="1" smtClean="0"/>
              <a:t>comparar</a:t>
            </a:r>
            <a:r>
              <a:rPr lang="en-US" baseline="0" dirty="0" smtClean="0"/>
              <a:t> la </a:t>
            </a:r>
            <a:r>
              <a:rPr lang="en-US" baseline="0" dirty="0" err="1" smtClean="0"/>
              <a:t>tasa</a:t>
            </a:r>
            <a:r>
              <a:rPr lang="en-US" baseline="0" dirty="0" smtClean="0"/>
              <a:t> de personas </a:t>
            </a:r>
            <a:r>
              <a:rPr lang="en-US" baseline="0" dirty="0" err="1" smtClean="0"/>
              <a:t>que</a:t>
            </a:r>
            <a:r>
              <a:rPr lang="en-US" baseline="0" dirty="0" smtClean="0"/>
              <a:t> </a:t>
            </a:r>
            <a:r>
              <a:rPr lang="en-US" baseline="0" dirty="0" err="1" smtClean="0"/>
              <a:t>viven</a:t>
            </a:r>
            <a:r>
              <a:rPr lang="en-US" baseline="0" dirty="0" smtClean="0"/>
              <a:t> con un </a:t>
            </a:r>
            <a:r>
              <a:rPr lang="en-US" baseline="0" dirty="0" err="1" smtClean="0"/>
              <a:t>diagnóstico</a:t>
            </a:r>
            <a:r>
              <a:rPr lang="en-US" baseline="0" dirty="0" smtClean="0"/>
              <a:t> de </a:t>
            </a:r>
            <a:r>
              <a:rPr lang="en-US" baseline="0" dirty="0" err="1" smtClean="0"/>
              <a:t>infección</a:t>
            </a:r>
            <a:r>
              <a:rPr lang="en-US" baseline="0" dirty="0" smtClean="0"/>
              <a:t> </a:t>
            </a:r>
            <a:r>
              <a:rPr lang="en-US" baseline="0" dirty="0" err="1" smtClean="0"/>
              <a:t>por</a:t>
            </a:r>
            <a:r>
              <a:rPr lang="en-US" baseline="0" dirty="0" smtClean="0"/>
              <a:t> VIH en DC </a:t>
            </a:r>
            <a:r>
              <a:rPr lang="en-US" baseline="0" dirty="0" err="1" smtClean="0"/>
              <a:t>y</a:t>
            </a:r>
            <a:r>
              <a:rPr lang="en-US" baseline="0" dirty="0" smtClean="0"/>
              <a:t> en el </a:t>
            </a:r>
            <a:r>
              <a:rPr lang="en-US" baseline="0" dirty="0" err="1" smtClean="0"/>
              <a:t>resto</a:t>
            </a:r>
            <a:r>
              <a:rPr lang="en-US" baseline="0" dirty="0" smtClean="0"/>
              <a:t> de los </a:t>
            </a:r>
            <a:r>
              <a:rPr lang="en-US" baseline="0" dirty="0" err="1" smtClean="0"/>
              <a:t>estados</a:t>
            </a:r>
            <a:r>
              <a:rPr lang="en-US" dirty="0" smtClean="0"/>
              <a:t>. </a:t>
            </a:r>
          </a:p>
          <a:p>
            <a:pPr eaLnBrk="1" hangingPunct="1">
              <a:spcBef>
                <a:spcPct val="0"/>
              </a:spcBef>
            </a:pPr>
            <a:r>
              <a:rPr lang="en-US" dirty="0" err="1" smtClean="0"/>
              <a:t>Estos</a:t>
            </a:r>
            <a:r>
              <a:rPr lang="en-US" dirty="0" smtClean="0"/>
              <a:t> </a:t>
            </a:r>
            <a:r>
              <a:rPr lang="en-US" dirty="0" err="1" smtClean="0"/>
              <a:t>datos</a:t>
            </a:r>
            <a:r>
              <a:rPr lang="en-US" dirty="0" smtClean="0"/>
              <a:t> </a:t>
            </a:r>
            <a:r>
              <a:rPr lang="en-US" dirty="0" err="1" smtClean="0"/>
              <a:t>incluyen</a:t>
            </a:r>
            <a:r>
              <a:rPr lang="en-US" dirty="0" smtClean="0"/>
              <a:t> a personas con un </a:t>
            </a:r>
            <a:r>
              <a:rPr lang="en-US" dirty="0" err="1" smtClean="0"/>
              <a:t>diagnóstico</a:t>
            </a:r>
            <a:r>
              <a:rPr lang="en-US" baseline="0" dirty="0" smtClean="0"/>
              <a:t> de </a:t>
            </a:r>
            <a:r>
              <a:rPr lang="en-US" baseline="0" dirty="0" err="1" smtClean="0"/>
              <a:t>infección</a:t>
            </a:r>
            <a:r>
              <a:rPr lang="en-US" baseline="0" dirty="0" smtClean="0"/>
              <a:t> </a:t>
            </a:r>
            <a:r>
              <a:rPr lang="en-US" baseline="0" dirty="0" err="1" smtClean="0"/>
              <a:t>por</a:t>
            </a:r>
            <a:r>
              <a:rPr lang="en-US" baseline="0" dirty="0" smtClean="0"/>
              <a:t> VIH con </a:t>
            </a:r>
            <a:r>
              <a:rPr lang="en-US" baseline="0" dirty="0" err="1" smtClean="0"/>
              <a:t>independencia</a:t>
            </a:r>
            <a:r>
              <a:rPr lang="en-US" baseline="0" dirty="0" smtClean="0"/>
              <a:t> del </a:t>
            </a:r>
            <a:r>
              <a:rPr lang="en-US" baseline="0" dirty="0" err="1" smtClean="0"/>
              <a:t>estadío</a:t>
            </a:r>
            <a:r>
              <a:rPr lang="en-US" baseline="0" dirty="0" smtClean="0"/>
              <a:t> de la </a:t>
            </a:r>
            <a:r>
              <a:rPr lang="en-US" baseline="0" dirty="0" err="1" smtClean="0"/>
              <a:t>enfermedad</a:t>
            </a:r>
            <a:r>
              <a:rPr lang="en-US" baseline="0" dirty="0" smtClean="0"/>
              <a:t> en el </a:t>
            </a:r>
            <a:r>
              <a:rPr lang="en-US" baseline="0" dirty="0" err="1" smtClean="0"/>
              <a:t>momento</a:t>
            </a:r>
            <a:r>
              <a:rPr lang="en-US" baseline="0" dirty="0" smtClean="0"/>
              <a:t> del </a:t>
            </a:r>
            <a:r>
              <a:rPr lang="en-US" baseline="0" dirty="0" err="1" smtClean="0"/>
              <a:t>diagnóstico</a:t>
            </a:r>
            <a:r>
              <a:rPr lang="en-US" dirty="0" smtClean="0"/>
              <a:t>. </a:t>
            </a:r>
            <a:r>
              <a:rPr lang="en-US" dirty="0" err="1" smtClean="0"/>
              <a:t>Todos</a:t>
            </a:r>
            <a:r>
              <a:rPr lang="en-US" dirty="0" smtClean="0"/>
              <a:t> los </a:t>
            </a:r>
            <a:r>
              <a:rPr lang="en-US" dirty="0" err="1" smtClean="0"/>
              <a:t>datos</a:t>
            </a:r>
            <a:r>
              <a:rPr lang="en-US" dirty="0" smtClean="0"/>
              <a:t> </a:t>
            </a:r>
            <a:r>
              <a:rPr lang="en-US" dirty="0" err="1" smtClean="0"/>
              <a:t>que</a:t>
            </a:r>
            <a:r>
              <a:rPr lang="en-US" dirty="0" smtClean="0"/>
              <a:t> se </a:t>
            </a:r>
            <a:r>
              <a:rPr lang="en-US" dirty="0" err="1" smtClean="0"/>
              <a:t>muestran</a:t>
            </a:r>
            <a:r>
              <a:rPr lang="en-US" dirty="0" smtClean="0"/>
              <a:t> son </a:t>
            </a:r>
            <a:r>
              <a:rPr lang="en-US" dirty="0" err="1" smtClean="0"/>
              <a:t>estimados</a:t>
            </a:r>
            <a:r>
              <a:rPr lang="en-US" dirty="0" smtClean="0"/>
              <a:t>. Los </a:t>
            </a:r>
            <a:r>
              <a:rPr lang="en-US" dirty="0" err="1" smtClean="0"/>
              <a:t>números</a:t>
            </a:r>
            <a:r>
              <a:rPr lang="en-US" baseline="0" dirty="0" smtClean="0"/>
              <a:t> </a:t>
            </a:r>
            <a:r>
              <a:rPr lang="en-US" baseline="0" dirty="0" err="1" smtClean="0"/>
              <a:t>estimados</a:t>
            </a:r>
            <a:r>
              <a:rPr lang="en-US" baseline="0" dirty="0" smtClean="0"/>
              <a:t> son el </a:t>
            </a:r>
            <a:r>
              <a:rPr lang="en-US" baseline="0" dirty="0" err="1" smtClean="0"/>
              <a:t>resultado</a:t>
            </a:r>
            <a:r>
              <a:rPr lang="en-US" baseline="0" dirty="0" smtClean="0"/>
              <a:t> de </a:t>
            </a:r>
            <a:r>
              <a:rPr lang="en-US" baseline="0" dirty="0" err="1" smtClean="0"/>
              <a:t>ajustes</a:t>
            </a:r>
            <a:r>
              <a:rPr lang="en-US" baseline="0" dirty="0" smtClean="0"/>
              <a:t> </a:t>
            </a:r>
            <a:r>
              <a:rPr lang="en-US" baseline="0" dirty="0" err="1" smtClean="0"/>
              <a:t>estadísticos</a:t>
            </a:r>
            <a:r>
              <a:rPr lang="en-US" baseline="0" dirty="0" smtClean="0"/>
              <a:t> </a:t>
            </a:r>
            <a:r>
              <a:rPr lang="en-US" baseline="0" dirty="0" err="1" smtClean="0"/>
              <a:t>que</a:t>
            </a:r>
            <a:r>
              <a:rPr lang="en-US" baseline="0" dirty="0" smtClean="0"/>
              <a:t> </a:t>
            </a:r>
            <a:r>
              <a:rPr lang="en-US" baseline="0" dirty="0" err="1" smtClean="0"/>
              <a:t>reflejan</a:t>
            </a:r>
            <a:r>
              <a:rPr lang="en-US" baseline="0" dirty="0" smtClean="0"/>
              <a:t> </a:t>
            </a:r>
            <a:r>
              <a:rPr lang="en-US" baseline="0" dirty="0" err="1" smtClean="0"/>
              <a:t>demoras</a:t>
            </a:r>
            <a:r>
              <a:rPr lang="en-US" baseline="0" dirty="0" smtClean="0"/>
              <a:t> en la </a:t>
            </a:r>
            <a:r>
              <a:rPr lang="en-US" baseline="0" dirty="0" err="1" smtClean="0"/>
              <a:t>información</a:t>
            </a:r>
            <a:r>
              <a:rPr lang="en-US" baseline="0" dirty="0" smtClean="0"/>
              <a:t>, </a:t>
            </a:r>
            <a:r>
              <a:rPr lang="en-US" baseline="0" dirty="0" err="1" smtClean="0"/>
              <a:t>pero</a:t>
            </a:r>
            <a:r>
              <a:rPr lang="en-US" baseline="0" dirty="0" smtClean="0"/>
              <a:t> no </a:t>
            </a:r>
            <a:r>
              <a:rPr lang="en-US" baseline="0" dirty="0" err="1" smtClean="0"/>
              <a:t>información</a:t>
            </a:r>
            <a:r>
              <a:rPr lang="en-US" baseline="0" dirty="0" smtClean="0"/>
              <a:t> </a:t>
            </a:r>
            <a:r>
              <a:rPr lang="en-US" dirty="0" err="1" smtClean="0"/>
              <a:t>incompleta</a:t>
            </a:r>
            <a:r>
              <a:rPr lang="en-US" dirty="0" smtClean="0"/>
              <a:t>.</a:t>
            </a:r>
          </a:p>
          <a:p>
            <a:pPr eaLnBrk="1" hangingPunct="1">
              <a:spcBef>
                <a:spcPct val="0"/>
              </a:spcBef>
            </a:pPr>
            <a:r>
              <a:rPr lang="en-US" dirty="0" smtClean="0"/>
              <a:t>Las</a:t>
            </a:r>
            <a:r>
              <a:rPr lang="en-US" baseline="0" dirty="0" smtClean="0"/>
              <a:t> personas </a:t>
            </a:r>
            <a:r>
              <a:rPr lang="en-US" baseline="0" dirty="0" err="1" smtClean="0"/>
              <a:t>que</a:t>
            </a:r>
            <a:r>
              <a:rPr lang="en-US" baseline="0" dirty="0" smtClean="0"/>
              <a:t> </a:t>
            </a:r>
            <a:r>
              <a:rPr lang="en-US" baseline="0" dirty="0" err="1" smtClean="0"/>
              <a:t>viven</a:t>
            </a:r>
            <a:r>
              <a:rPr lang="en-US" baseline="0" dirty="0" smtClean="0"/>
              <a:t> con un </a:t>
            </a:r>
            <a:r>
              <a:rPr lang="en-US" baseline="0" dirty="0" err="1" smtClean="0"/>
              <a:t>diagnóstico</a:t>
            </a:r>
            <a:r>
              <a:rPr lang="en-US" baseline="0" dirty="0" smtClean="0"/>
              <a:t> de </a:t>
            </a:r>
            <a:r>
              <a:rPr lang="en-US" baseline="0" dirty="0" err="1" smtClean="0"/>
              <a:t>infección</a:t>
            </a:r>
            <a:r>
              <a:rPr lang="en-US" baseline="0" dirty="0" smtClean="0"/>
              <a:t> </a:t>
            </a:r>
            <a:r>
              <a:rPr lang="en-US" baseline="0" dirty="0" err="1" smtClean="0"/>
              <a:t>por</a:t>
            </a:r>
            <a:r>
              <a:rPr lang="en-US" baseline="0" dirty="0" smtClean="0"/>
              <a:t> VIH se </a:t>
            </a:r>
            <a:r>
              <a:rPr lang="en-US" baseline="0" dirty="0" err="1" smtClean="0"/>
              <a:t>clasifican</a:t>
            </a:r>
            <a:r>
              <a:rPr lang="en-US" baseline="0" dirty="0" smtClean="0"/>
              <a:t> </a:t>
            </a:r>
            <a:r>
              <a:rPr lang="en-US" baseline="0" dirty="0" err="1" smtClean="0"/>
              <a:t>como</a:t>
            </a:r>
            <a:r>
              <a:rPr lang="en-US" baseline="0" dirty="0" smtClean="0"/>
              <a:t> </a:t>
            </a:r>
            <a:r>
              <a:rPr lang="en-US" baseline="0" dirty="0" err="1" smtClean="0"/>
              <a:t>niños</a:t>
            </a:r>
            <a:r>
              <a:rPr lang="en-US" baseline="0" dirty="0" smtClean="0"/>
              <a:t> en base a </a:t>
            </a:r>
            <a:r>
              <a:rPr lang="en-US" baseline="0" dirty="0" err="1" smtClean="0"/>
              <a:t>su</a:t>
            </a:r>
            <a:r>
              <a:rPr lang="en-US" baseline="0" dirty="0" smtClean="0"/>
              <a:t> </a:t>
            </a:r>
            <a:r>
              <a:rPr lang="en-US" baseline="0" dirty="0" err="1" smtClean="0"/>
              <a:t>edad</a:t>
            </a:r>
            <a:r>
              <a:rPr lang="en-US" baseline="0" dirty="0" smtClean="0"/>
              <a:t> a finales del </a:t>
            </a:r>
            <a:r>
              <a:rPr lang="en-US" baseline="0" dirty="0" err="1" smtClean="0"/>
              <a:t>año</a:t>
            </a:r>
            <a:r>
              <a:rPr lang="en-US" baseline="0" dirty="0" smtClean="0"/>
              <a:t> 2010.</a:t>
            </a:r>
            <a:r>
              <a:rPr lang="en-US" dirty="0" smtClean="0"/>
              <a:t> </a:t>
            </a:r>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29057" indent="-280406">
              <a:defRPr>
                <a:solidFill>
                  <a:schemeClr val="tx1"/>
                </a:solidFill>
                <a:latin typeface="Myriad Web Pro" pitchFamily="34" charset="0"/>
              </a:defRPr>
            </a:lvl2pPr>
            <a:lvl3pPr marL="1121626" indent="-224325">
              <a:defRPr>
                <a:solidFill>
                  <a:schemeClr val="tx1"/>
                </a:solidFill>
                <a:latin typeface="Myriad Web Pro" pitchFamily="34" charset="0"/>
              </a:defRPr>
            </a:lvl3pPr>
            <a:lvl4pPr marL="1570276" indent="-224325">
              <a:defRPr>
                <a:solidFill>
                  <a:schemeClr val="tx1"/>
                </a:solidFill>
                <a:latin typeface="Myriad Web Pro" pitchFamily="34" charset="0"/>
              </a:defRPr>
            </a:lvl4pPr>
            <a:lvl5pPr marL="2018927" indent="-224325">
              <a:defRPr>
                <a:solidFill>
                  <a:schemeClr val="tx1"/>
                </a:solidFill>
                <a:latin typeface="Myriad Web Pro" pitchFamily="34" charset="0"/>
              </a:defRPr>
            </a:lvl5pPr>
            <a:lvl6pPr marL="2467577" indent="-224325" fontAlgn="base">
              <a:spcBef>
                <a:spcPct val="0"/>
              </a:spcBef>
              <a:spcAft>
                <a:spcPct val="0"/>
              </a:spcAft>
              <a:defRPr>
                <a:solidFill>
                  <a:schemeClr val="tx1"/>
                </a:solidFill>
                <a:latin typeface="Myriad Web Pro" pitchFamily="34" charset="0"/>
              </a:defRPr>
            </a:lvl6pPr>
            <a:lvl7pPr marL="2916227" indent="-224325" fontAlgn="base">
              <a:spcBef>
                <a:spcPct val="0"/>
              </a:spcBef>
              <a:spcAft>
                <a:spcPct val="0"/>
              </a:spcAft>
              <a:defRPr>
                <a:solidFill>
                  <a:schemeClr val="tx1"/>
                </a:solidFill>
                <a:latin typeface="Myriad Web Pro" pitchFamily="34" charset="0"/>
              </a:defRPr>
            </a:lvl7pPr>
            <a:lvl8pPr marL="3364878" indent="-224325" fontAlgn="base">
              <a:spcBef>
                <a:spcPct val="0"/>
              </a:spcBef>
              <a:spcAft>
                <a:spcPct val="0"/>
              </a:spcAft>
              <a:defRPr>
                <a:solidFill>
                  <a:schemeClr val="tx1"/>
                </a:solidFill>
                <a:latin typeface="Myriad Web Pro" pitchFamily="34" charset="0"/>
              </a:defRPr>
            </a:lvl8pPr>
            <a:lvl9pPr marL="3813528" indent="-224325" fontAlgn="base">
              <a:spcBef>
                <a:spcPct val="0"/>
              </a:spcBef>
              <a:spcAft>
                <a:spcPct val="0"/>
              </a:spcAft>
              <a:defRPr>
                <a:solidFill>
                  <a:schemeClr val="tx1"/>
                </a:solidFill>
                <a:latin typeface="Myriad Web Pro" pitchFamily="34" charset="0"/>
              </a:defRPr>
            </a:lvl9pPr>
          </a:lstStyle>
          <a:p>
            <a:pPr fontAlgn="base">
              <a:spcBef>
                <a:spcPct val="0"/>
              </a:spcBef>
              <a:spcAft>
                <a:spcPct val="0"/>
              </a:spcAft>
              <a:defRPr/>
            </a:pPr>
            <a:fld id="{1D7EC48C-BDCD-477F-9043-55FCCE5AFFB1}" type="slidenum">
              <a:rPr lang="en-US" smtClean="0">
                <a:latin typeface="Calibri" pitchFamily="34" charset="0"/>
              </a:rPr>
              <a:pPr fontAlgn="base">
                <a:spcBef>
                  <a:spcPct val="0"/>
                </a:spcBef>
                <a:spcAft>
                  <a:spcPct val="0"/>
                </a:spcAft>
                <a:defRPr/>
              </a:pPr>
              <a:t>42</a:t>
            </a:fld>
            <a:endParaRPr lang="en-US" smtClean="0">
              <a:latin typeface="Calibri" pitchFamily="34" charset="0"/>
            </a:endParaRPr>
          </a:p>
        </p:txBody>
      </p:sp>
    </p:spTree>
    <p:extLst>
      <p:ext uri="{BB962C8B-B14F-4D97-AF65-F5344CB8AC3E}">
        <p14:creationId xmlns:p14="http://schemas.microsoft.com/office/powerpoint/2010/main" val="185265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543EB-E799-4C9C-8E4F-6D114FB88247}" type="slidenum">
              <a:rPr lang="en-US" smtClean="0"/>
              <a:pPr/>
              <a:t>88</a:t>
            </a:fld>
            <a:endParaRPr lang="en-US"/>
          </a:p>
        </p:txBody>
      </p:sp>
    </p:spTree>
    <p:extLst>
      <p:ext uri="{BB962C8B-B14F-4D97-AF65-F5344CB8AC3E}">
        <p14:creationId xmlns:p14="http://schemas.microsoft.com/office/powerpoint/2010/main" val="219338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5D9DA-4B9E-42AD-89D0-8E310A73C2F9}" type="slidenum">
              <a:rPr lang="en-US" altLang="en-US"/>
              <a:pPr/>
              <a:t>91</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spcBef>
                <a:spcPct val="0"/>
              </a:spcBef>
            </a:pPr>
            <a:r>
              <a:rPr kumimoji="0" lang="en-US" altLang="en-US" dirty="0" smtClean="0"/>
              <a:t>Escalpelos </a:t>
            </a:r>
            <a:r>
              <a:rPr kumimoji="0" lang="en-US" altLang="en-US" dirty="0" err="1" smtClean="0"/>
              <a:t>desechables</a:t>
            </a:r>
            <a:r>
              <a:rPr kumimoji="0" lang="en-US" altLang="en-US" dirty="0" smtClean="0"/>
              <a:t> de </a:t>
            </a:r>
            <a:r>
              <a:rPr kumimoji="0" lang="en-US" altLang="en-US" dirty="0" err="1" smtClean="0"/>
              <a:t>uso</a:t>
            </a:r>
            <a:r>
              <a:rPr kumimoji="0" lang="en-US" altLang="en-US" baseline="0" dirty="0" smtClean="0"/>
              <a:t> </a:t>
            </a:r>
            <a:r>
              <a:rPr kumimoji="0" lang="en-US" altLang="en-US" baseline="0" dirty="0" err="1" smtClean="0"/>
              <a:t>único</a:t>
            </a:r>
            <a:r>
              <a:rPr kumimoji="0" lang="en-US" altLang="en-US" baseline="0" dirty="0" smtClean="0"/>
              <a:t> con </a:t>
            </a:r>
            <a:r>
              <a:rPr kumimoji="0" lang="en-US" altLang="en-US" baseline="0" dirty="0" err="1" smtClean="0"/>
              <a:t>cortantes</a:t>
            </a:r>
            <a:r>
              <a:rPr kumimoji="0" lang="en-US" altLang="en-US" baseline="0" dirty="0" smtClean="0"/>
              <a:t> </a:t>
            </a:r>
            <a:r>
              <a:rPr kumimoji="0" lang="en-US" altLang="en-US" baseline="0" dirty="0" err="1" smtClean="0"/>
              <a:t>retráctiles</a:t>
            </a:r>
            <a:r>
              <a:rPr kumimoji="0" lang="en-US" altLang="en-US" baseline="0" dirty="0" smtClean="0"/>
              <a:t> o de </a:t>
            </a:r>
            <a:r>
              <a:rPr kumimoji="0" lang="en-US" altLang="en-US" dirty="0" err="1" smtClean="0"/>
              <a:t>envainado</a:t>
            </a:r>
            <a:r>
              <a:rPr kumimoji="0" lang="en-US" altLang="en-US" dirty="0" smtClean="0"/>
              <a:t> </a:t>
            </a:r>
            <a:r>
              <a:rPr kumimoji="0" lang="en-US" altLang="en-US" dirty="0" err="1" smtClean="0"/>
              <a:t>automático</a:t>
            </a:r>
            <a:r>
              <a:rPr kumimoji="0" lang="en-US" altLang="en-US" dirty="0" smtClean="0"/>
              <a:t>. La </a:t>
            </a:r>
            <a:r>
              <a:rPr kumimoji="0" lang="en-US" altLang="en-US" dirty="0" err="1" smtClean="0"/>
              <a:t>mayoría</a:t>
            </a:r>
            <a:r>
              <a:rPr kumimoji="0" lang="en-US" altLang="en-US" dirty="0" smtClean="0"/>
              <a:t> de </a:t>
            </a:r>
            <a:r>
              <a:rPr kumimoji="0" lang="en-US" altLang="en-US" dirty="0" err="1" smtClean="0"/>
              <a:t>estos</a:t>
            </a:r>
            <a:r>
              <a:rPr kumimoji="0" lang="en-US" altLang="en-US" dirty="0" smtClean="0"/>
              <a:t> </a:t>
            </a:r>
            <a:r>
              <a:rPr kumimoji="0" lang="en-US" altLang="en-US" dirty="0" err="1" smtClean="0"/>
              <a:t>sistemas</a:t>
            </a:r>
            <a:r>
              <a:rPr kumimoji="0" lang="en-US" altLang="en-US" dirty="0" smtClean="0"/>
              <a:t> no se </a:t>
            </a:r>
            <a:r>
              <a:rPr kumimoji="0" lang="en-US" altLang="en-US" dirty="0" err="1" smtClean="0"/>
              <a:t>traban</a:t>
            </a:r>
            <a:r>
              <a:rPr kumimoji="0" lang="en-US" altLang="en-US" dirty="0" smtClean="0"/>
              <a:t>. </a:t>
            </a:r>
            <a:r>
              <a:rPr kumimoji="0" lang="en-US" altLang="en-US" dirty="0" err="1" smtClean="0"/>
              <a:t>Tenga</a:t>
            </a:r>
            <a:r>
              <a:rPr kumimoji="0" lang="en-US" altLang="en-US" dirty="0" smtClean="0"/>
              <a:t> </a:t>
            </a:r>
            <a:r>
              <a:rPr kumimoji="0" lang="en-US" altLang="en-US" dirty="0" err="1" smtClean="0"/>
              <a:t>cuidado</a:t>
            </a:r>
            <a:r>
              <a:rPr kumimoji="0" lang="en-US" altLang="en-US" dirty="0" smtClean="0"/>
              <a:t>.</a:t>
            </a:r>
          </a:p>
          <a:p>
            <a:pPr>
              <a:spcBef>
                <a:spcPct val="0"/>
              </a:spcBef>
            </a:pPr>
            <a:r>
              <a:rPr kumimoji="0" lang="en-US" altLang="en-US" dirty="0" err="1" smtClean="0"/>
              <a:t>Luego</a:t>
            </a:r>
            <a:r>
              <a:rPr kumimoji="0" lang="en-US" altLang="en-US" dirty="0" smtClean="0"/>
              <a:t> de </a:t>
            </a:r>
            <a:r>
              <a:rPr kumimoji="0" lang="en-US" altLang="en-US" dirty="0" err="1" smtClean="0"/>
              <a:t>usar</a:t>
            </a:r>
            <a:r>
              <a:rPr kumimoji="0" lang="en-US" altLang="en-US" baseline="0" dirty="0" smtClean="0"/>
              <a:t> el </a:t>
            </a:r>
            <a:r>
              <a:rPr kumimoji="0" lang="en-US" altLang="en-US" baseline="0" dirty="0" err="1" smtClean="0"/>
              <a:t>escapelo</a:t>
            </a:r>
            <a:r>
              <a:rPr kumimoji="0" lang="en-US" altLang="en-US" baseline="0" dirty="0" smtClean="0"/>
              <a:t>, </a:t>
            </a:r>
            <a:r>
              <a:rPr kumimoji="0" lang="en-US" altLang="en-US" baseline="0" dirty="0" err="1" smtClean="0"/>
              <a:t>ubíquelo</a:t>
            </a:r>
            <a:r>
              <a:rPr kumimoji="0" lang="en-US" altLang="en-US" baseline="0" dirty="0" smtClean="0"/>
              <a:t> con </a:t>
            </a:r>
            <a:r>
              <a:rPr kumimoji="0" lang="en-US" altLang="en-US" baseline="0" dirty="0" err="1" smtClean="0"/>
              <a:t>cuidado</a:t>
            </a:r>
            <a:r>
              <a:rPr kumimoji="0" lang="en-US" altLang="en-US" baseline="0" dirty="0" smtClean="0"/>
              <a:t> en un </a:t>
            </a:r>
            <a:r>
              <a:rPr kumimoji="0" lang="en-US" altLang="en-US" baseline="0" dirty="0" err="1" smtClean="0"/>
              <a:t>recipiente</a:t>
            </a:r>
            <a:r>
              <a:rPr kumimoji="0" lang="en-US" altLang="en-US" baseline="0" dirty="0" smtClean="0"/>
              <a:t> </a:t>
            </a:r>
            <a:r>
              <a:rPr kumimoji="0" lang="en-US" altLang="en-US" baseline="0" dirty="0" err="1" smtClean="0"/>
              <a:t>sellado</a:t>
            </a:r>
            <a:r>
              <a:rPr kumimoji="0" lang="en-US" altLang="en-US" dirty="0" smtClean="0"/>
              <a:t>.</a:t>
            </a:r>
            <a:endParaRPr kumimoji="0" lang="en-US" altLang="en-US" dirty="0"/>
          </a:p>
        </p:txBody>
      </p:sp>
    </p:spTree>
    <p:extLst>
      <p:ext uri="{BB962C8B-B14F-4D97-AF65-F5344CB8AC3E}">
        <p14:creationId xmlns:p14="http://schemas.microsoft.com/office/powerpoint/2010/main" val="129561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pPr/>
              <a:t>92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543EB-E799-4C9C-8E4F-6D114FB88247}" type="slidenum">
              <a:rPr lang="en-US" smtClean="0"/>
              <a:pPr/>
              <a:t>93</a:t>
            </a:fld>
            <a:endParaRPr lang="en-US"/>
          </a:p>
        </p:txBody>
      </p:sp>
    </p:spTree>
    <p:extLst>
      <p:ext uri="{BB962C8B-B14F-4D97-AF65-F5344CB8AC3E}">
        <p14:creationId xmlns:p14="http://schemas.microsoft.com/office/powerpoint/2010/main" val="139179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Humedezca sus manos</a:t>
            </a:r>
          </a:p>
          <a:p>
            <a:r>
              <a:rPr lang="es-ES" dirty="0" smtClean="0"/>
              <a:t>Jabón</a:t>
            </a:r>
          </a:p>
          <a:p>
            <a:r>
              <a:rPr lang="es-ES" dirty="0" smtClean="0"/>
              <a:t>Haga espuma y refriegue durante 20 segundos</a:t>
            </a:r>
          </a:p>
          <a:p>
            <a:r>
              <a:rPr lang="es-ES" dirty="0" smtClean="0"/>
              <a:t>Enjuague durante 10 segundos</a:t>
            </a:r>
          </a:p>
          <a:p>
            <a:r>
              <a:rPr lang="es-ES" dirty="0" smtClean="0"/>
              <a:t>Cierre el grifo</a:t>
            </a:r>
          </a:p>
          <a:p>
            <a:r>
              <a:rPr lang="es-ES" dirty="0" smtClean="0"/>
              <a:t>Seque sus manos</a:t>
            </a:r>
          </a:p>
          <a:p>
            <a:r>
              <a:rPr lang="es-ES" dirty="0" smtClean="0"/>
              <a:t>No se olvide de limpiar:</a:t>
            </a:r>
          </a:p>
          <a:p>
            <a:r>
              <a:rPr lang="es-ES" dirty="0" smtClean="0"/>
              <a:t>- Los intersticios entre sus dedos</a:t>
            </a:r>
          </a:p>
          <a:p>
            <a:r>
              <a:rPr lang="es-ES" dirty="0" smtClean="0"/>
              <a:t>- Debajo de sus uñas</a:t>
            </a:r>
          </a:p>
          <a:p>
            <a:r>
              <a:rPr lang="es-ES" dirty="0" smtClean="0"/>
              <a:t>- Los dorsos de sus </a:t>
            </a:r>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pPr/>
              <a:t>107</a:t>
            </a:fld>
            <a:endParaRPr lang="en-US"/>
          </a:p>
        </p:txBody>
      </p:sp>
    </p:spTree>
    <p:extLst>
      <p:ext uri="{BB962C8B-B14F-4D97-AF65-F5344CB8AC3E}">
        <p14:creationId xmlns:p14="http://schemas.microsoft.com/office/powerpoint/2010/main" val="111093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0ADE1B4-A3B3-4D61-9A77-B554B64A6262}" type="datetimeFigureOut">
              <a:rPr lang="en-US" smtClean="0"/>
              <a:pPr/>
              <a:t>7/19/2018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1AA2184-3146-4627-8D31-D013E0D4ECC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DE1B4-A3B3-4D61-9A77-B554B64A6262}" type="datetimeFigureOut">
              <a:rPr lang="en-US" smtClean="0"/>
              <a:pPr/>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DE1B4-A3B3-4D61-9A77-B554B64A6262}" type="datetimeFigureOut">
              <a:rPr lang="en-US" smtClean="0"/>
              <a:pPr/>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751240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DE1B4-A3B3-4D61-9A77-B554B64A6262}" type="datetimeFigureOut">
              <a:rPr lang="en-US" smtClean="0"/>
              <a:pPr/>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ADE1B4-A3B3-4D61-9A77-B554B64A6262}" type="datetimeFigureOut">
              <a:rPr lang="en-US" smtClean="0"/>
              <a:pPr/>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1AA2184-3146-4627-8D31-D013E0D4EC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ADE1B4-A3B3-4D61-9A77-B554B64A6262}" type="datetimeFigureOut">
              <a:rPr lang="en-US" smtClean="0"/>
              <a:pPr/>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ADE1B4-A3B3-4D61-9A77-B554B64A6262}" type="datetimeFigureOut">
              <a:rPr lang="en-US" smtClean="0"/>
              <a:pPr/>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ADE1B4-A3B3-4D61-9A77-B554B64A6262}" type="datetimeFigureOut">
              <a:rPr lang="en-US" smtClean="0"/>
              <a:pPr/>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DE1B4-A3B3-4D61-9A77-B554B64A6262}" type="datetimeFigureOut">
              <a:rPr lang="en-US" smtClean="0"/>
              <a:pPr/>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ADE1B4-A3B3-4D61-9A77-B554B64A6262}" type="datetimeFigureOut">
              <a:rPr lang="en-US" smtClean="0"/>
              <a:pPr/>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ADE1B4-A3B3-4D61-9A77-B554B64A6262}" type="datetimeFigureOut">
              <a:rPr lang="en-US" smtClean="0"/>
              <a:pPr/>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2184-3146-4627-8D31-D013E0D4EC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ADE1B4-A3B3-4D61-9A77-B554B64A6262}" type="datetimeFigureOut">
              <a:rPr lang="en-US" smtClean="0"/>
              <a:pPr/>
              <a:t>7/19/2018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AA2184-3146-4627-8D31-D013E0D4ECC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osha.gov/" TargetMode="Externa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116.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ehow.com/list_6747212_osha-requirements-hepatitis-vaccines.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ehow.com/list_6747212_osha-requirements-hepatitis-vaccines.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cdc.gov/ncidod/dhqp/gl_isolation_standard.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cdc.gov/ncidod/dhqp/gl_isolation_standard.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2590800"/>
          </a:xfrm>
        </p:spPr>
        <p:txBody>
          <a:bodyPr>
            <a:normAutofit fontScale="90000"/>
          </a:bodyPr>
          <a:lstStyle/>
          <a:p>
            <a:r>
              <a:rPr lang="es-ES_tradnl" dirty="0" smtClean="0">
                <a:effectLst>
                  <a:outerShdw blurRad="38100" dist="38100" dir="2700000" algn="tl">
                    <a:srgbClr val="000000">
                      <a:alpha val="43137"/>
                    </a:srgbClr>
                  </a:outerShdw>
                </a:effectLst>
              </a:rPr>
              <a:t>Agentes Patógenos de transmisión sanguínea y</a:t>
            </a:r>
            <a:br>
              <a:rPr lang="es-ES_tradnl" dirty="0" smtClean="0">
                <a:effectLst>
                  <a:outerShdw blurRad="38100" dist="38100" dir="2700000" algn="tl">
                    <a:srgbClr val="000000">
                      <a:alpha val="43137"/>
                    </a:srgbClr>
                  </a:outerShdw>
                </a:effectLst>
              </a:rPr>
            </a:br>
            <a:r>
              <a:rPr lang="es-ES_tradnl" dirty="0" smtClean="0">
                <a:effectLst>
                  <a:outerShdw blurRad="38100" dist="38100" dir="2700000" algn="tl">
                    <a:srgbClr val="000000">
                      <a:alpha val="43137"/>
                    </a:srgbClr>
                  </a:outerShdw>
                </a:effectLst>
              </a:rPr>
              <a:t>exposición a lesiones por punción de aguja</a:t>
            </a:r>
            <a:endParaRPr lang="es-ES_tradn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759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Mantenimiento</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registros</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17" name="Content Placeholder 16"/>
          <p:cNvSpPr>
            <a:spLocks noGrp="1"/>
          </p:cNvSpPr>
          <p:nvPr>
            <p:ph idx="1"/>
          </p:nvPr>
        </p:nvSpPr>
        <p:spPr/>
        <p:txBody>
          <a:bodyPr/>
          <a:lstStyle/>
          <a:p>
            <a:pPr>
              <a:buFont typeface="Wingdings" panose="05000000000000000000" pitchFamily="2" charset="2"/>
              <a:buChar char="v"/>
            </a:pPr>
            <a:r>
              <a:rPr lang="es-ES" dirty="0" smtClean="0"/>
              <a:t>Registros Médicos, durante el empleo.</a:t>
            </a:r>
          </a:p>
          <a:p>
            <a:pPr>
              <a:buFont typeface="Wingdings" panose="05000000000000000000" pitchFamily="2" charset="2"/>
              <a:buChar char="v"/>
            </a:pPr>
            <a:r>
              <a:rPr lang="es-ES" dirty="0" smtClean="0"/>
              <a:t>Diario de Lesiones.</a:t>
            </a:r>
          </a:p>
          <a:p>
            <a:pPr>
              <a:buFont typeface="Wingdings" panose="05000000000000000000" pitchFamily="2" charset="2"/>
              <a:buChar char="v"/>
            </a:pPr>
            <a:r>
              <a:rPr lang="es-ES" dirty="0" smtClean="0"/>
              <a:t>El Diario de Heridas Punzocortantes se debe mantener durante cinco años.</a:t>
            </a:r>
          </a:p>
          <a:p>
            <a:pPr>
              <a:buFont typeface="Wingdings" panose="05000000000000000000" pitchFamily="2" charset="2"/>
              <a:buChar char="v"/>
            </a:pPr>
            <a:r>
              <a:rPr lang="es-ES" dirty="0" smtClean="0"/>
              <a:t>Los Registros de Capacitación se deben mantener durante tres años.</a:t>
            </a:r>
            <a:endParaRPr lang="es-ES" dirty="0"/>
          </a:p>
        </p:txBody>
      </p:sp>
    </p:spTree>
    <p:extLst>
      <p:ext uri="{BB962C8B-B14F-4D97-AF65-F5344CB8AC3E}">
        <p14:creationId xmlns:p14="http://schemas.microsoft.com/office/powerpoint/2010/main" val="13443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Plan de control de </a:t>
            </a:r>
            <a:r>
              <a:rPr lang="en-US" b="1" dirty="0" err="1" smtClean="0">
                <a:effectLst>
                  <a:outerShdw blurRad="38100" dist="38100" dir="2700000" algn="tl">
                    <a:srgbClr val="000000">
                      <a:alpha val="43137"/>
                    </a:srgbClr>
                  </a:outerShdw>
                </a:effectLst>
              </a:rPr>
              <a:t>exposiciones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0" indent="0">
              <a:buNone/>
            </a:pPr>
            <a:r>
              <a:rPr lang="en-US" altLang="en-US" dirty="0" smtClean="0"/>
              <a:t>Los </a:t>
            </a:r>
            <a:r>
              <a:rPr lang="en-US" altLang="en-US" dirty="0" err="1" smtClean="0"/>
              <a:t>empleadores</a:t>
            </a:r>
            <a:r>
              <a:rPr lang="en-US" altLang="en-US" dirty="0" smtClean="0"/>
              <a:t> </a:t>
            </a:r>
            <a:r>
              <a:rPr lang="en-US" altLang="en-US" dirty="0" err="1" smtClean="0"/>
              <a:t>deben</a:t>
            </a:r>
            <a:r>
              <a:rPr lang="en-US" altLang="en-US" dirty="0" smtClean="0"/>
              <a:t> </a:t>
            </a:r>
            <a:r>
              <a:rPr lang="en-US" altLang="en-US" dirty="0" err="1" smtClean="0"/>
              <a:t>tener</a:t>
            </a:r>
            <a:r>
              <a:rPr lang="en-US" altLang="en-US" dirty="0" smtClean="0"/>
              <a:t> un </a:t>
            </a:r>
            <a:r>
              <a:rPr lang="en-US" altLang="en-US" dirty="0" err="1" smtClean="0"/>
              <a:t>programa</a:t>
            </a:r>
            <a:r>
              <a:rPr lang="en-US" altLang="en-US" dirty="0" smtClean="0"/>
              <a:t> </a:t>
            </a:r>
            <a:r>
              <a:rPr lang="en-US" altLang="en-US" dirty="0" err="1" smtClean="0"/>
              <a:t>escrito</a:t>
            </a:r>
            <a:r>
              <a:rPr lang="en-US" altLang="en-US" dirty="0" smtClean="0"/>
              <a:t> </a:t>
            </a:r>
            <a:r>
              <a:rPr lang="en-US" altLang="en-US" dirty="0" err="1" smtClean="0"/>
              <a:t>y</a:t>
            </a:r>
            <a:r>
              <a:rPr lang="en-US" altLang="en-US" dirty="0" smtClean="0"/>
              <a:t> </a:t>
            </a:r>
            <a:r>
              <a:rPr lang="en-US" altLang="en-US" dirty="0" err="1" smtClean="0"/>
              <a:t>completo</a:t>
            </a:r>
            <a:r>
              <a:rPr lang="en-US" altLang="en-US" dirty="0" smtClean="0"/>
              <a:t> </a:t>
            </a:r>
            <a:r>
              <a:rPr lang="en-US" altLang="en-US" dirty="0" err="1" smtClean="0"/>
              <a:t>para</a:t>
            </a:r>
            <a:r>
              <a:rPr lang="en-US" altLang="en-US" dirty="0" smtClean="0"/>
              <a:t> </a:t>
            </a:r>
            <a:r>
              <a:rPr lang="en-US" altLang="en-US" dirty="0" err="1" smtClean="0"/>
              <a:t>comunicar</a:t>
            </a:r>
            <a:r>
              <a:rPr lang="en-US" altLang="en-US" dirty="0" smtClean="0"/>
              <a:t> los </a:t>
            </a:r>
            <a:r>
              <a:rPr lang="en-US" altLang="en-US" dirty="0" err="1" smtClean="0"/>
              <a:t>peligros</a:t>
            </a:r>
            <a:r>
              <a:rPr lang="en-US" altLang="en-US" dirty="0" smtClean="0"/>
              <a:t>, </a:t>
            </a:r>
            <a:r>
              <a:rPr lang="en-US" altLang="en-US" dirty="0" err="1" smtClean="0"/>
              <a:t>que</a:t>
            </a:r>
            <a:r>
              <a:rPr lang="en-US" altLang="en-US" dirty="0" smtClean="0"/>
              <a:t> </a:t>
            </a:r>
            <a:r>
              <a:rPr lang="en-US" altLang="en-US" dirty="0" err="1" smtClean="0"/>
              <a:t>incluya</a:t>
            </a:r>
            <a:r>
              <a:rPr lang="en-US" altLang="en-US" dirty="0" smtClean="0"/>
              <a:t> </a:t>
            </a:r>
            <a:r>
              <a:rPr lang="en-US" altLang="en-US" dirty="0" err="1" smtClean="0"/>
              <a:t>información</a:t>
            </a:r>
            <a:r>
              <a:rPr lang="en-US" altLang="en-US" dirty="0" smtClean="0"/>
              <a:t> </a:t>
            </a:r>
            <a:r>
              <a:rPr lang="en-US" altLang="en-US" dirty="0" err="1" smtClean="0"/>
              <a:t>sobre</a:t>
            </a:r>
            <a:r>
              <a:rPr lang="en-US" altLang="en-US" dirty="0" smtClean="0"/>
              <a:t>:</a:t>
            </a:r>
          </a:p>
          <a:p>
            <a:pPr lvl="1">
              <a:spcBef>
                <a:spcPts val="400"/>
              </a:spcBef>
              <a:buClr>
                <a:schemeClr val="accent1"/>
              </a:buClr>
              <a:buSzPct val="68000"/>
              <a:buFont typeface="Wingdings" panose="05000000000000000000" pitchFamily="2" charset="2"/>
              <a:buChar char="v"/>
            </a:pPr>
            <a:r>
              <a:rPr lang="en-US" altLang="en-US" sz="2000" dirty="0" err="1" smtClean="0">
                <a:cs typeface="Lucida Sans Unicode" panose="020B0602030504020204" pitchFamily="34" charset="0"/>
              </a:rPr>
              <a:t>Etiquetado</a:t>
            </a:r>
            <a:r>
              <a:rPr lang="en-US" altLang="en-US" sz="2000" dirty="0" smtClean="0">
                <a:cs typeface="Lucida Sans Unicode" panose="020B0602030504020204" pitchFamily="34" charset="0"/>
              </a:rPr>
              <a:t> de </a:t>
            </a:r>
            <a:r>
              <a:rPr lang="en-US" altLang="en-US" sz="2000" dirty="0" err="1" smtClean="0">
                <a:cs typeface="Lucida Sans Unicode" panose="020B0602030504020204" pitchFamily="34" charset="0"/>
              </a:rPr>
              <a:t>recipientes</a:t>
            </a:r>
            <a:r>
              <a:rPr lang="en-US" altLang="en-US" sz="2000" dirty="0" smtClean="0">
                <a:cs typeface="Lucida Sans Unicode" panose="020B0602030504020204" pitchFamily="34" charset="0"/>
              </a:rPr>
              <a:t>;</a:t>
            </a:r>
          </a:p>
          <a:p>
            <a:pPr lvl="1">
              <a:spcBef>
                <a:spcPts val="400"/>
              </a:spcBef>
              <a:buClr>
                <a:schemeClr val="accent1"/>
              </a:buClr>
              <a:buSzPct val="68000"/>
              <a:buFont typeface="Wingdings" panose="05000000000000000000" pitchFamily="2" charset="2"/>
              <a:buChar char="v"/>
            </a:pPr>
            <a:r>
              <a:rPr lang="es-ES_tradnl" sz="2000" dirty="0" smtClean="0"/>
              <a:t>Fichas de Datos sobre Seguridad de Materiales</a:t>
            </a:r>
            <a:r>
              <a:rPr lang="en-US" sz="2000" dirty="0" smtClean="0"/>
              <a:t> </a:t>
            </a:r>
            <a:r>
              <a:rPr lang="en-US" altLang="en-US" sz="2000" dirty="0" smtClean="0">
                <a:cs typeface="Lucida Sans Unicode" panose="020B0602030504020204" pitchFamily="34" charset="0"/>
              </a:rPr>
              <a:t>(MSDS </a:t>
            </a:r>
            <a:r>
              <a:rPr lang="en-US" altLang="en-US" sz="2000" dirty="0" err="1" smtClean="0">
                <a:cs typeface="Lucida Sans Unicode" panose="020B0602030504020204" pitchFamily="34" charset="0"/>
              </a:rPr>
              <a:t>por</a:t>
            </a:r>
            <a:r>
              <a:rPr lang="en-US" altLang="en-US" sz="2000" dirty="0" smtClean="0">
                <a:cs typeface="Lucida Sans Unicode" panose="020B0602030504020204" pitchFamily="34" charset="0"/>
              </a:rPr>
              <a:t> </a:t>
            </a:r>
            <a:r>
              <a:rPr lang="en-US" altLang="en-US" sz="2000" dirty="0" err="1" smtClean="0">
                <a:cs typeface="Lucida Sans Unicode" panose="020B0602030504020204" pitchFamily="34" charset="0"/>
              </a:rPr>
              <a:t>sus</a:t>
            </a:r>
            <a:r>
              <a:rPr lang="en-US" altLang="en-US" sz="2000" dirty="0" smtClean="0">
                <a:cs typeface="Lucida Sans Unicode" panose="020B0602030504020204" pitchFamily="34" charset="0"/>
              </a:rPr>
              <a:t> </a:t>
            </a:r>
            <a:r>
              <a:rPr lang="en-US" altLang="en-US" sz="2000" dirty="0" err="1" smtClean="0">
                <a:cs typeface="Lucida Sans Unicode" panose="020B0602030504020204" pitchFamily="34" charset="0"/>
              </a:rPr>
              <a:t>siglas</a:t>
            </a:r>
            <a:r>
              <a:rPr lang="en-US" altLang="en-US" sz="2000" dirty="0" smtClean="0">
                <a:cs typeface="Lucida Sans Unicode" panose="020B0602030504020204" pitchFamily="34" charset="0"/>
              </a:rPr>
              <a:t> en </a:t>
            </a:r>
            <a:r>
              <a:rPr lang="en-US" altLang="en-US" sz="2000" dirty="0" err="1" smtClean="0">
                <a:cs typeface="Lucida Sans Unicode" panose="020B0602030504020204" pitchFamily="34" charset="0"/>
              </a:rPr>
              <a:t>inglés</a:t>
            </a:r>
            <a:r>
              <a:rPr lang="en-US" altLang="en-US" sz="2000" dirty="0" smtClean="0">
                <a:cs typeface="Lucida Sans Unicode" panose="020B0602030504020204" pitchFamily="34" charset="0"/>
              </a:rPr>
              <a:t>)</a:t>
            </a:r>
            <a:r>
              <a:rPr lang="es-ES_tradnl" sz="2000" dirty="0" smtClean="0"/>
              <a:t>;</a:t>
            </a:r>
            <a:endParaRPr lang="en-US" sz="2000" dirty="0" smtClean="0"/>
          </a:p>
          <a:p>
            <a:pPr lvl="1">
              <a:spcBef>
                <a:spcPts val="400"/>
              </a:spcBef>
              <a:buClr>
                <a:schemeClr val="accent1"/>
              </a:buClr>
              <a:buSzPct val="68000"/>
              <a:buFont typeface="Wingdings" panose="05000000000000000000" pitchFamily="2" charset="2"/>
              <a:buChar char="v"/>
            </a:pPr>
            <a:r>
              <a:rPr lang="en-US" altLang="en-US" sz="2000" dirty="0" err="1" smtClean="0">
                <a:cs typeface="Lucida Sans Unicode" panose="020B0602030504020204" pitchFamily="34" charset="0"/>
              </a:rPr>
              <a:t>Capacitación</a:t>
            </a:r>
            <a:r>
              <a:rPr lang="en-US" altLang="en-US" sz="2000" dirty="0" smtClean="0">
                <a:cs typeface="Lucida Sans Unicode" panose="020B0602030504020204" pitchFamily="34" charset="0"/>
              </a:rPr>
              <a:t> de los </a:t>
            </a:r>
            <a:r>
              <a:rPr lang="en-US" altLang="en-US" sz="2000" dirty="0" err="1" smtClean="0">
                <a:cs typeface="Lucida Sans Unicode" panose="020B0602030504020204" pitchFamily="34" charset="0"/>
              </a:rPr>
              <a:t>trabajadores</a:t>
            </a:r>
            <a:r>
              <a:rPr lang="en-US" altLang="en-US" sz="2000" dirty="0" smtClean="0">
                <a:cs typeface="Lucida Sans Unicode" panose="020B0602030504020204" pitchFamily="34" charset="0"/>
              </a:rPr>
              <a:t>.</a:t>
            </a:r>
          </a:p>
          <a:p>
            <a:pPr marL="457200" lvl="1" indent="0">
              <a:spcBef>
                <a:spcPts val="400"/>
              </a:spcBef>
              <a:buClr>
                <a:schemeClr val="accent1"/>
              </a:buClr>
              <a:buSzPct val="68000"/>
              <a:buNone/>
            </a:pPr>
            <a:r>
              <a:rPr lang="en-US" altLang="en-US" sz="2400" dirty="0" smtClean="0">
                <a:cs typeface="Lucida Sans Unicode" panose="020B0602030504020204" pitchFamily="34" charset="0"/>
              </a:rPr>
              <a:t>La </a:t>
            </a:r>
            <a:r>
              <a:rPr lang="en-US" altLang="en-US" sz="2400" dirty="0" err="1" smtClean="0">
                <a:cs typeface="Lucida Sans Unicode" panose="020B0602030504020204" pitchFamily="34" charset="0"/>
              </a:rPr>
              <a:t>capacitación</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debe</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abarcar</a:t>
            </a:r>
            <a:r>
              <a:rPr lang="en-US" altLang="en-US" sz="2400" dirty="0" smtClean="0">
                <a:cs typeface="Lucida Sans Unicode" panose="020B0602030504020204" pitchFamily="34" charset="0"/>
              </a:rPr>
              <a:t> los </a:t>
            </a:r>
            <a:r>
              <a:rPr lang="en-US" altLang="en-US" sz="2400" dirty="0" err="1" smtClean="0">
                <a:cs typeface="Lucida Sans Unicode" panose="020B0602030504020204" pitchFamily="34" charset="0"/>
              </a:rPr>
              <a:t>riesgos</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físicos</a:t>
            </a:r>
            <a:r>
              <a:rPr lang="en-US" altLang="en-US" sz="2400" dirty="0" smtClean="0">
                <a:cs typeface="Lucida Sans Unicode" panose="020B0602030504020204" pitchFamily="34" charset="0"/>
              </a:rPr>
              <a:t> y </a:t>
            </a:r>
            <a:r>
              <a:rPr lang="en-US" altLang="en-US" sz="2400" dirty="0" err="1" smtClean="0">
                <a:cs typeface="Lucida Sans Unicode" panose="020B0602030504020204" pitchFamily="34" charset="0"/>
              </a:rPr>
              <a:t>sanitarios</a:t>
            </a:r>
            <a:r>
              <a:rPr lang="en-US" altLang="en-US" sz="2400" dirty="0" smtClean="0">
                <a:cs typeface="Lucida Sans Unicode" panose="020B0602030504020204" pitchFamily="34" charset="0"/>
              </a:rPr>
              <a:t> que </a:t>
            </a:r>
            <a:r>
              <a:rPr lang="en-US" altLang="en-US" sz="2400" dirty="0" err="1" smtClean="0">
                <a:cs typeface="Lucida Sans Unicode" panose="020B0602030504020204" pitchFamily="34" charset="0"/>
              </a:rPr>
              <a:t>presentan</a:t>
            </a:r>
            <a:r>
              <a:rPr lang="en-US" altLang="en-US" sz="2400" dirty="0" smtClean="0">
                <a:cs typeface="Lucida Sans Unicode" panose="020B0602030504020204" pitchFamily="34" charset="0"/>
              </a:rPr>
              <a:t> las </a:t>
            </a:r>
            <a:r>
              <a:rPr lang="en-US" altLang="en-US" sz="2400" dirty="0" err="1" smtClean="0">
                <a:cs typeface="Lucida Sans Unicode" panose="020B0602030504020204" pitchFamily="34" charset="0"/>
              </a:rPr>
              <a:t>sustancias</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químicas</a:t>
            </a:r>
            <a:r>
              <a:rPr lang="en-US" altLang="en-US" sz="2400" dirty="0" smtClean="0">
                <a:cs typeface="Lucida Sans Unicode" panose="020B0602030504020204" pitchFamily="34" charset="0"/>
              </a:rPr>
              <a:t> y el </a:t>
            </a:r>
            <a:r>
              <a:rPr lang="en-US" altLang="en-US" sz="2400" dirty="0" err="1" smtClean="0">
                <a:cs typeface="Lucida Sans Unicode" panose="020B0602030504020204" pitchFamily="34" charset="0"/>
              </a:rPr>
              <a:t>modo</a:t>
            </a:r>
            <a:r>
              <a:rPr lang="en-US" altLang="en-US" dirty="0" smtClean="0">
                <a:cs typeface="Lucida Sans Unicode" panose="020B0602030504020204" pitchFamily="34" charset="0"/>
              </a:rPr>
              <a:t> en que los </a:t>
            </a:r>
            <a:r>
              <a:rPr lang="en-US" altLang="en-US" dirty="0" err="1" smtClean="0">
                <a:cs typeface="Lucida Sans Unicode" panose="020B0602030504020204" pitchFamily="34" charset="0"/>
              </a:rPr>
              <a:t>trabajadores</a:t>
            </a:r>
            <a:r>
              <a:rPr lang="en-US" altLang="en-US" sz="2400" dirty="0" smtClean="0">
                <a:cs typeface="Lucida Sans Unicode" panose="020B0602030504020204" pitchFamily="34" charset="0"/>
              </a:rPr>
              <a:t> se </a:t>
            </a:r>
            <a:r>
              <a:rPr lang="en-US" altLang="en-US" sz="2400" dirty="0" err="1" smtClean="0">
                <a:cs typeface="Lucida Sans Unicode" panose="020B0602030504020204" pitchFamily="34" charset="0"/>
              </a:rPr>
              <a:t>pueden</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proteger</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incluidos</a:t>
            </a:r>
            <a:r>
              <a:rPr lang="en-US" altLang="en-US" sz="2400" dirty="0" smtClean="0">
                <a:cs typeface="Lucida Sans Unicode" panose="020B0602030504020204" pitchFamily="34" charset="0"/>
              </a:rPr>
              <a:t> </a:t>
            </a:r>
            <a:r>
              <a:rPr lang="en-US" altLang="en-US" dirty="0" smtClean="0">
                <a:cs typeface="Lucida Sans Unicode" panose="020B0602030504020204" pitchFamily="34" charset="0"/>
              </a:rPr>
              <a:t>los </a:t>
            </a:r>
            <a:r>
              <a:rPr lang="en-US" altLang="en-US" dirty="0" err="1" smtClean="0">
                <a:cs typeface="Lucida Sans Unicode" panose="020B0602030504020204" pitchFamily="34" charset="0"/>
              </a:rPr>
              <a:t>procedimientos</a:t>
            </a:r>
            <a:r>
              <a:rPr lang="en-US" altLang="en-US" dirty="0" smtClean="0">
                <a:cs typeface="Lucida Sans Unicode" panose="020B0602030504020204" pitchFamily="34" charset="0"/>
              </a:rPr>
              <a:t> </a:t>
            </a:r>
            <a:r>
              <a:rPr lang="en-US" altLang="en-US" dirty="0" err="1" smtClean="0">
                <a:cs typeface="Lucida Sans Unicode" panose="020B0602030504020204" pitchFamily="34" charset="0"/>
              </a:rPr>
              <a:t>específicos</a:t>
            </a:r>
            <a:r>
              <a:rPr lang="en-US" altLang="en-US" dirty="0" smtClean="0">
                <a:cs typeface="Lucida Sans Unicode" panose="020B0602030504020204" pitchFamily="34" charset="0"/>
              </a:rPr>
              <a:t> </a:t>
            </a:r>
            <a:r>
              <a:rPr lang="en-US" altLang="en-US" sz="2400" dirty="0" smtClean="0">
                <a:cs typeface="Lucida Sans Unicode" panose="020B0602030504020204" pitchFamily="34" charset="0"/>
              </a:rPr>
              <a:t>que el </a:t>
            </a:r>
            <a:r>
              <a:rPr lang="en-US" altLang="en-US" sz="2400" dirty="0" err="1" smtClean="0">
                <a:cs typeface="Lucida Sans Unicode" panose="020B0602030504020204" pitchFamily="34" charset="0"/>
              </a:rPr>
              <a:t>empleador</a:t>
            </a:r>
            <a:r>
              <a:rPr lang="en-US" altLang="en-US" sz="2400" dirty="0" smtClean="0">
                <a:cs typeface="Lucida Sans Unicode" panose="020B0602030504020204" pitchFamily="34" charset="0"/>
              </a:rPr>
              <a:t> ha </a:t>
            </a:r>
            <a:r>
              <a:rPr lang="en-US" altLang="en-US" sz="2400" dirty="0" err="1" smtClean="0">
                <a:cs typeface="Lucida Sans Unicode" panose="020B0602030504020204" pitchFamily="34" charset="0"/>
              </a:rPr>
              <a:t>implementado</a:t>
            </a:r>
            <a:r>
              <a:rPr lang="en-US" altLang="en-US" sz="2400" dirty="0" smtClean="0">
                <a:cs typeface="Lucida Sans Unicode" panose="020B0602030504020204" pitchFamily="34" charset="0"/>
              </a:rPr>
              <a:t> para </a:t>
            </a:r>
            <a:r>
              <a:rPr lang="en-US" altLang="en-US" sz="2400" dirty="0" err="1" smtClean="0">
                <a:cs typeface="Lucida Sans Unicode" panose="020B0602030504020204" pitchFamily="34" charset="0"/>
              </a:rPr>
              <a:t>proteger</a:t>
            </a:r>
            <a:r>
              <a:rPr lang="en-US" altLang="en-US" sz="2400" dirty="0" smtClean="0">
                <a:cs typeface="Lucida Sans Unicode" panose="020B0602030504020204" pitchFamily="34" charset="0"/>
              </a:rPr>
              <a:t> a los </a:t>
            </a:r>
            <a:r>
              <a:rPr lang="en-US" altLang="en-US" sz="2400" dirty="0" err="1" smtClean="0">
                <a:cs typeface="Lucida Sans Unicode" panose="020B0602030504020204" pitchFamily="34" charset="0"/>
              </a:rPr>
              <a:t>trabajadores</a:t>
            </a:r>
            <a:r>
              <a:rPr lang="en-US" altLang="en-US" sz="2400" dirty="0" smtClean="0">
                <a:cs typeface="Lucida Sans Unicode" panose="020B0602030504020204" pitchFamily="34" charset="0"/>
              </a:rPr>
              <a:t>, tales </a:t>
            </a:r>
            <a:r>
              <a:rPr lang="en-US" altLang="en-US" sz="2400" dirty="0" err="1" smtClean="0">
                <a:cs typeface="Lucida Sans Unicode" panose="020B0602030504020204" pitchFamily="34" charset="0"/>
              </a:rPr>
              <a:t>como</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prácticas</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laborales</a:t>
            </a:r>
            <a:r>
              <a:rPr lang="en-US" altLang="en-US" sz="2400" dirty="0" smtClean="0">
                <a:cs typeface="Lucida Sans Unicode" panose="020B0602030504020204" pitchFamily="34" charset="0"/>
              </a:rPr>
              <a:t>, </a:t>
            </a:r>
            <a:r>
              <a:rPr lang="en-US" altLang="en-US" sz="2400" dirty="0" err="1" smtClean="0">
                <a:cs typeface="Lucida Sans Unicode" panose="020B0602030504020204" pitchFamily="34" charset="0"/>
              </a:rPr>
              <a:t>procedimientos</a:t>
            </a:r>
            <a:r>
              <a:rPr lang="en-US" altLang="en-US" sz="2400" dirty="0" smtClean="0">
                <a:cs typeface="Lucida Sans Unicode" panose="020B0602030504020204" pitchFamily="34" charset="0"/>
              </a:rPr>
              <a:t> de </a:t>
            </a:r>
            <a:r>
              <a:rPr lang="en-US" altLang="en-US" sz="2400" dirty="0" err="1" smtClean="0">
                <a:cs typeface="Lucida Sans Unicode" panose="020B0602030504020204" pitchFamily="34" charset="0"/>
              </a:rPr>
              <a:t>emergencia</a:t>
            </a:r>
            <a:r>
              <a:rPr lang="en-US" altLang="en-US" sz="2400" dirty="0" smtClean="0">
                <a:cs typeface="Lucida Sans Unicode" panose="020B0602030504020204" pitchFamily="34" charset="0"/>
              </a:rPr>
              <a:t> y </a:t>
            </a:r>
            <a:r>
              <a:rPr lang="en-US" altLang="en-US" sz="2400" dirty="0" err="1" smtClean="0">
                <a:cs typeface="Lucida Sans Unicode" panose="020B0602030504020204" pitchFamily="34" charset="0"/>
              </a:rPr>
              <a:t>Equipo</a:t>
            </a:r>
            <a:r>
              <a:rPr lang="en-US" altLang="en-US" sz="2400" dirty="0" smtClean="0">
                <a:cs typeface="Lucida Sans Unicode" panose="020B0602030504020204" pitchFamily="34" charset="0"/>
              </a:rPr>
              <a:t> de </a:t>
            </a:r>
            <a:r>
              <a:rPr lang="en-US" altLang="en-US" sz="2400" dirty="0" err="1" smtClean="0">
                <a:cs typeface="Lucida Sans Unicode" panose="020B0602030504020204" pitchFamily="34" charset="0"/>
              </a:rPr>
              <a:t>Protección</a:t>
            </a:r>
            <a:r>
              <a:rPr lang="en-US" altLang="en-US" sz="2400" dirty="0" smtClean="0">
                <a:cs typeface="Lucida Sans Unicode" panose="020B0602030504020204" pitchFamily="34" charset="0"/>
              </a:rPr>
              <a:t> Personal.</a:t>
            </a:r>
            <a:endParaRPr lang="en-US" sz="2400" dirty="0">
              <a:cs typeface="Lucida Sans Unicode" panose="020B0602030504020204" pitchFamily="34" charset="0"/>
            </a:endParaRPr>
          </a:p>
        </p:txBody>
      </p:sp>
    </p:spTree>
    <p:extLst>
      <p:ext uri="{BB962C8B-B14F-4D97-AF65-F5344CB8AC3E}">
        <p14:creationId xmlns:p14="http://schemas.microsoft.com/office/powerpoint/2010/main" val="21877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526"/>
          </a:xfrm>
        </p:spPr>
        <p:txBody>
          <a:bodyPr/>
          <a:lstStyle/>
          <a:p>
            <a:r>
              <a:rPr lang="en-US" dirty="0" smtClean="0">
                <a:effectLst>
                  <a:outerShdw blurRad="38100" dist="38100" dir="2700000" algn="tl">
                    <a:srgbClr val="000000">
                      <a:alpha val="43137"/>
                    </a:srgbClr>
                  </a:outerShdw>
                </a:effectLst>
              </a:rPr>
              <a:t>Plan de control de </a:t>
            </a:r>
            <a:r>
              <a:rPr lang="en-US" dirty="0" err="1" smtClean="0">
                <a:effectLst>
                  <a:outerShdw blurRad="38100" dist="38100" dir="2700000" algn="tl">
                    <a:srgbClr val="000000">
                      <a:alpha val="43137"/>
                    </a:srgbClr>
                  </a:outerShdw>
                </a:effectLst>
              </a:rPr>
              <a:t>exposiciones</a:t>
            </a:r>
            <a:r>
              <a:rPr lang="en-US" dirty="0" smtClean="0">
                <a:effectLst>
                  <a:outerShdw blurRad="38100" dist="38100" dir="2700000" algn="tl">
                    <a:srgbClr val="000000">
                      <a:alpha val="43137"/>
                    </a:srgbClr>
                  </a:outerShdw>
                </a:effectLst>
              </a:rPr>
              <a:t> </a:t>
            </a:r>
            <a:endParaRPr lang="en-US" dirty="0"/>
          </a:p>
        </p:txBody>
      </p:sp>
      <p:pic>
        <p:nvPicPr>
          <p:cNvPr id="4098" name="Picture 2" descr="C:\Users\Danielle\Desktop\images.jpg" title="Salud/inflamabilidad/reactividad contacto"/>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197391" y="10059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nielle\Desktop\images6.jpg" title="Informacion sobre bebidas alcoholi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3520787"/>
            <a:ext cx="2824162" cy="12570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nielle\Desktop\images1.jpg" title="Riesgos para la salud via de entrada  Organos que afecta y efectos Riegos fisic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5201" y="962025"/>
            <a:ext cx="2933700" cy="225136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anielle\Desktop\images3.jpg" title="Etiqueta de oxicodon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57600" y="5340927"/>
            <a:ext cx="32289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Danielle\Desktop\index.jpg" title="Lista de control del plan de contro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4048125"/>
            <a:ext cx="36385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Danielle\Desktop\index.jpg" title="En caso de duda, ¡consulte! Linea de ayuda para envenenamiento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74833" y="2230090"/>
            <a:ext cx="3514725" cy="1295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3168637"/>
            <a:ext cx="2438400" cy="830997"/>
          </a:xfrm>
          <a:prstGeom prst="rect">
            <a:avLst/>
          </a:prstGeom>
          <a:noFill/>
        </p:spPr>
        <p:txBody>
          <a:bodyPr wrap="square" rtlCol="0">
            <a:spAutoFit/>
          </a:bodyPr>
          <a:lstStyle/>
          <a:p>
            <a:pPr>
              <a:buFont typeface="Wingdings" charset="2"/>
              <a:buChar char="q"/>
            </a:pPr>
            <a:r>
              <a:rPr lang="en-US" sz="1200" dirty="0" err="1" smtClean="0"/>
              <a:t>Riesgo</a:t>
            </a:r>
            <a:r>
              <a:rPr lang="en-US" sz="1200" dirty="0" smtClean="0"/>
              <a:t> </a:t>
            </a:r>
            <a:r>
              <a:rPr lang="en-US" sz="1200" dirty="0" err="1" smtClean="0"/>
              <a:t>para</a:t>
            </a:r>
            <a:r>
              <a:rPr lang="en-US" sz="1200" dirty="0" smtClean="0"/>
              <a:t> la </a:t>
            </a:r>
            <a:r>
              <a:rPr lang="en-US" sz="1200" dirty="0" err="1" smtClean="0"/>
              <a:t>salud</a:t>
            </a:r>
            <a:endParaRPr lang="en-US" sz="1200" dirty="0" smtClean="0"/>
          </a:p>
          <a:p>
            <a:pPr>
              <a:buFont typeface="Wingdings" charset="2"/>
              <a:buChar char="q"/>
            </a:pPr>
            <a:r>
              <a:rPr lang="en-US" sz="1200" dirty="0" err="1" smtClean="0"/>
              <a:t>Peligro</a:t>
            </a:r>
            <a:r>
              <a:rPr lang="en-US" sz="1200" dirty="0" smtClean="0"/>
              <a:t> de </a:t>
            </a:r>
            <a:r>
              <a:rPr lang="en-US" sz="1200" dirty="0" err="1" smtClean="0"/>
              <a:t>incendio</a:t>
            </a:r>
            <a:endParaRPr lang="en-US" sz="1200" dirty="0" smtClean="0"/>
          </a:p>
          <a:p>
            <a:pPr>
              <a:buFont typeface="Wingdings" charset="2"/>
              <a:buChar char="q"/>
            </a:pPr>
            <a:r>
              <a:rPr lang="en-US" sz="1200" dirty="0" err="1" smtClean="0"/>
              <a:t>Reactividad</a:t>
            </a:r>
            <a:endParaRPr lang="en-US" sz="1200" dirty="0" smtClean="0"/>
          </a:p>
          <a:p>
            <a:pPr>
              <a:buFont typeface="Wingdings" charset="2"/>
              <a:buChar char="q"/>
            </a:pPr>
            <a:r>
              <a:rPr lang="en-US" sz="1200" dirty="0" err="1" smtClean="0"/>
              <a:t>Equipo</a:t>
            </a:r>
            <a:r>
              <a:rPr lang="en-US" sz="1200" dirty="0" smtClean="0"/>
              <a:t> de </a:t>
            </a:r>
            <a:r>
              <a:rPr lang="en-US" sz="1200" dirty="0" err="1" smtClean="0"/>
              <a:t>Protección</a:t>
            </a:r>
            <a:r>
              <a:rPr lang="en-US" sz="1200" dirty="0" smtClean="0"/>
              <a:t> Personal</a:t>
            </a:r>
            <a:endParaRPr lang="en-US" sz="1200" dirty="0"/>
          </a:p>
        </p:txBody>
      </p:sp>
      <p:sp>
        <p:nvSpPr>
          <p:cNvPr id="10" name="TextBox 9"/>
          <p:cNvSpPr txBox="1"/>
          <p:nvPr/>
        </p:nvSpPr>
        <p:spPr>
          <a:xfrm>
            <a:off x="3200400" y="1143000"/>
            <a:ext cx="2362200" cy="769441"/>
          </a:xfrm>
          <a:prstGeom prst="rect">
            <a:avLst/>
          </a:prstGeom>
          <a:noFill/>
        </p:spPr>
        <p:txBody>
          <a:bodyPr wrap="square" rtlCol="0">
            <a:spAutoFit/>
          </a:bodyPr>
          <a:lstStyle/>
          <a:p>
            <a:r>
              <a:rPr lang="en-US" sz="1100" dirty="0" smtClean="0"/>
              <a:t>Riesgos para la </a:t>
            </a:r>
            <a:r>
              <a:rPr lang="en-US" sz="1100" dirty="0" err="1" smtClean="0"/>
              <a:t>salud</a:t>
            </a:r>
            <a:endParaRPr lang="en-US" sz="1100" dirty="0" smtClean="0"/>
          </a:p>
          <a:p>
            <a:r>
              <a:rPr lang="en-US" sz="1100" dirty="0" err="1" smtClean="0"/>
              <a:t>Vía</a:t>
            </a:r>
            <a:r>
              <a:rPr lang="en-US" sz="1100" dirty="0" smtClean="0"/>
              <a:t> de </a:t>
            </a:r>
            <a:r>
              <a:rPr lang="en-US" sz="1100" dirty="0" err="1" smtClean="0"/>
              <a:t>entrada</a:t>
            </a:r>
            <a:endParaRPr lang="en-US" sz="1100" dirty="0" smtClean="0"/>
          </a:p>
          <a:p>
            <a:r>
              <a:rPr lang="en-US" sz="1100" dirty="0" err="1" smtClean="0"/>
              <a:t>Órganos</a:t>
            </a:r>
            <a:r>
              <a:rPr lang="en-US" sz="1100" dirty="0" smtClean="0"/>
              <a:t> </a:t>
            </a:r>
            <a:r>
              <a:rPr lang="en-US" sz="1100" dirty="0" err="1" smtClean="0"/>
              <a:t>que</a:t>
            </a:r>
            <a:r>
              <a:rPr lang="en-US" sz="1100" dirty="0" smtClean="0"/>
              <a:t> </a:t>
            </a:r>
            <a:r>
              <a:rPr lang="en-US" sz="1100" dirty="0" err="1" smtClean="0"/>
              <a:t>afecta</a:t>
            </a:r>
            <a:r>
              <a:rPr lang="en-US" sz="1100" dirty="0" smtClean="0"/>
              <a:t> </a:t>
            </a:r>
            <a:r>
              <a:rPr lang="en-US" sz="1100" dirty="0" err="1" smtClean="0"/>
              <a:t>y</a:t>
            </a:r>
            <a:r>
              <a:rPr lang="en-US" sz="1100" dirty="0" smtClean="0"/>
              <a:t> </a:t>
            </a:r>
            <a:r>
              <a:rPr lang="en-US" sz="1100" dirty="0" err="1" smtClean="0"/>
              <a:t>efectos</a:t>
            </a:r>
            <a:endParaRPr lang="en-US" sz="1100" dirty="0" smtClean="0"/>
          </a:p>
          <a:p>
            <a:r>
              <a:rPr lang="en-US" sz="1100" dirty="0" smtClean="0"/>
              <a:t>Riesgos </a:t>
            </a:r>
            <a:r>
              <a:rPr lang="en-US" sz="1100" dirty="0" err="1" smtClean="0"/>
              <a:t>físicos</a:t>
            </a:r>
            <a:endParaRPr lang="en-US" sz="1100" dirty="0"/>
          </a:p>
        </p:txBody>
      </p:sp>
      <p:sp>
        <p:nvSpPr>
          <p:cNvPr id="11" name="TextBox 10"/>
          <p:cNvSpPr txBox="1"/>
          <p:nvPr/>
        </p:nvSpPr>
        <p:spPr>
          <a:xfrm>
            <a:off x="3692191" y="3458381"/>
            <a:ext cx="2521017" cy="430887"/>
          </a:xfrm>
          <a:prstGeom prst="rect">
            <a:avLst/>
          </a:prstGeom>
          <a:noFill/>
        </p:spPr>
        <p:txBody>
          <a:bodyPr wrap="square" rtlCol="0">
            <a:spAutoFit/>
          </a:bodyPr>
          <a:lstStyle/>
          <a:p>
            <a:r>
              <a:rPr lang="en-US" sz="1100" dirty="0" smtClean="0"/>
              <a:t>En </a:t>
            </a:r>
            <a:r>
              <a:rPr lang="en-US" sz="1100" dirty="0" err="1" smtClean="0"/>
              <a:t>caso</a:t>
            </a:r>
            <a:r>
              <a:rPr lang="en-US" sz="1100" dirty="0" smtClean="0"/>
              <a:t> de </a:t>
            </a:r>
            <a:r>
              <a:rPr lang="en-US" sz="1100" dirty="0" err="1" smtClean="0"/>
              <a:t>duda</a:t>
            </a:r>
            <a:r>
              <a:rPr lang="en-US" sz="1100" dirty="0" smtClean="0"/>
              <a:t>, ¡</a:t>
            </a:r>
            <a:r>
              <a:rPr lang="en-US" sz="1100" dirty="0" err="1" smtClean="0"/>
              <a:t>consulte</a:t>
            </a:r>
            <a:r>
              <a:rPr lang="en-US" sz="1100" dirty="0" smtClean="0"/>
              <a:t>!</a:t>
            </a:r>
          </a:p>
          <a:p>
            <a:r>
              <a:rPr lang="en-US" sz="1100" dirty="0" err="1" smtClean="0"/>
              <a:t>Línea</a:t>
            </a:r>
            <a:r>
              <a:rPr lang="en-US" sz="1100" dirty="0" smtClean="0"/>
              <a:t> de </a:t>
            </a:r>
            <a:r>
              <a:rPr lang="en-US" sz="1100" dirty="0" err="1" smtClean="0"/>
              <a:t>ayuda</a:t>
            </a:r>
            <a:r>
              <a:rPr lang="en-US" sz="1100" dirty="0" smtClean="0"/>
              <a:t> </a:t>
            </a:r>
            <a:r>
              <a:rPr lang="en-US" sz="1100" dirty="0" err="1" smtClean="0"/>
              <a:t>para</a:t>
            </a:r>
            <a:r>
              <a:rPr lang="en-US" sz="1100" dirty="0" smtClean="0"/>
              <a:t> </a:t>
            </a:r>
            <a:r>
              <a:rPr lang="en-US" sz="1100" dirty="0" err="1" smtClean="0"/>
              <a:t>envenenamientos</a:t>
            </a:r>
            <a:endParaRPr lang="en-US" sz="1100" dirty="0"/>
          </a:p>
        </p:txBody>
      </p:sp>
      <p:sp>
        <p:nvSpPr>
          <p:cNvPr id="14" name="TextBox 13"/>
          <p:cNvSpPr txBox="1"/>
          <p:nvPr/>
        </p:nvSpPr>
        <p:spPr>
          <a:xfrm>
            <a:off x="7321586" y="2697026"/>
            <a:ext cx="1524000" cy="600164"/>
          </a:xfrm>
          <a:prstGeom prst="rect">
            <a:avLst/>
          </a:prstGeom>
          <a:noFill/>
        </p:spPr>
        <p:txBody>
          <a:bodyPr wrap="square" rtlCol="0">
            <a:spAutoFit/>
          </a:bodyPr>
          <a:lstStyle/>
          <a:p>
            <a:r>
              <a:rPr lang="en-US" sz="1100" dirty="0" err="1" smtClean="0"/>
              <a:t>Salud</a:t>
            </a:r>
            <a:r>
              <a:rPr lang="en-US" sz="1100" dirty="0" smtClean="0"/>
              <a:t> / </a:t>
            </a:r>
            <a:r>
              <a:rPr lang="en-US" sz="1100" dirty="0" err="1" smtClean="0"/>
              <a:t>Inflamabilidad</a:t>
            </a:r>
            <a:endParaRPr lang="en-US" sz="1100" dirty="0" smtClean="0"/>
          </a:p>
          <a:p>
            <a:r>
              <a:rPr lang="en-US" sz="1100" dirty="0" err="1" smtClean="0"/>
              <a:t>Reactividad</a:t>
            </a:r>
            <a:r>
              <a:rPr lang="en-US" sz="1100" dirty="0" smtClean="0"/>
              <a:t> / </a:t>
            </a:r>
            <a:r>
              <a:rPr lang="en-US" sz="1100" dirty="0" err="1" smtClean="0"/>
              <a:t>Contacto</a:t>
            </a:r>
            <a:endParaRPr lang="en-US" sz="1100" dirty="0" smtClean="0"/>
          </a:p>
          <a:p>
            <a:endParaRPr lang="en-US" sz="1100" dirty="0"/>
          </a:p>
        </p:txBody>
      </p:sp>
      <p:sp>
        <p:nvSpPr>
          <p:cNvPr id="15" name="TextBox 14"/>
          <p:cNvSpPr txBox="1"/>
          <p:nvPr/>
        </p:nvSpPr>
        <p:spPr>
          <a:xfrm>
            <a:off x="228600" y="5209308"/>
            <a:ext cx="3048000" cy="1631216"/>
          </a:xfrm>
          <a:prstGeom prst="rect">
            <a:avLst/>
          </a:prstGeom>
          <a:noFill/>
        </p:spPr>
        <p:txBody>
          <a:bodyPr wrap="square" rtlCol="0">
            <a:spAutoFit/>
          </a:bodyPr>
          <a:lstStyle/>
          <a:p>
            <a:r>
              <a:rPr lang="en-US" sz="1400" dirty="0" err="1" smtClean="0"/>
              <a:t>Acetona</a:t>
            </a:r>
            <a:endParaRPr lang="en-US" sz="1400" dirty="0" smtClean="0"/>
          </a:p>
          <a:p>
            <a:r>
              <a:rPr lang="en-US" sz="1100" dirty="0" err="1" smtClean="0"/>
              <a:t>Mantener</a:t>
            </a:r>
            <a:r>
              <a:rPr lang="en-US" sz="1100" dirty="0" smtClean="0"/>
              <a:t> </a:t>
            </a:r>
            <a:r>
              <a:rPr lang="en-US" sz="1100" dirty="0" err="1" smtClean="0"/>
              <a:t>lejos</a:t>
            </a:r>
            <a:r>
              <a:rPr lang="en-US" sz="1100" dirty="0" smtClean="0"/>
              <a:t> del </a:t>
            </a:r>
            <a:r>
              <a:rPr lang="en-US" sz="1100" dirty="0" err="1" smtClean="0"/>
              <a:t>calor</a:t>
            </a:r>
            <a:r>
              <a:rPr lang="en-US" sz="1100" dirty="0" smtClean="0"/>
              <a:t>, </a:t>
            </a:r>
            <a:r>
              <a:rPr lang="en-US" sz="1100" dirty="0" err="1" smtClean="0"/>
              <a:t>las</a:t>
            </a:r>
            <a:r>
              <a:rPr lang="en-US" sz="1100" dirty="0" smtClean="0"/>
              <a:t> </a:t>
            </a:r>
            <a:r>
              <a:rPr lang="en-US" sz="1100" dirty="0" err="1" smtClean="0"/>
              <a:t>chispas</a:t>
            </a:r>
            <a:r>
              <a:rPr lang="en-US" sz="1100" dirty="0" smtClean="0"/>
              <a:t> </a:t>
            </a:r>
            <a:r>
              <a:rPr lang="en-US" sz="1100" dirty="0" err="1" smtClean="0"/>
              <a:t>y</a:t>
            </a:r>
            <a:r>
              <a:rPr lang="en-US" sz="1100" dirty="0" smtClean="0"/>
              <a:t> </a:t>
            </a:r>
            <a:r>
              <a:rPr lang="en-US" sz="1100" dirty="0" err="1" smtClean="0"/>
              <a:t>las</a:t>
            </a:r>
            <a:r>
              <a:rPr lang="en-US" sz="1100" dirty="0" smtClean="0"/>
              <a:t> llamas.</a:t>
            </a:r>
          </a:p>
          <a:p>
            <a:r>
              <a:rPr lang="en-US" sz="1100" dirty="0" err="1" smtClean="0"/>
              <a:t>Utilizar</a:t>
            </a:r>
            <a:r>
              <a:rPr lang="en-US" sz="1100" dirty="0" smtClean="0"/>
              <a:t> </a:t>
            </a:r>
            <a:r>
              <a:rPr lang="en-US" sz="1100" dirty="0" err="1" smtClean="0"/>
              <a:t>gafas</a:t>
            </a:r>
            <a:r>
              <a:rPr lang="en-US" sz="1100" dirty="0" smtClean="0"/>
              <a:t> </a:t>
            </a:r>
            <a:r>
              <a:rPr lang="en-US" sz="1100" dirty="0" err="1" smtClean="0"/>
              <a:t>protectoras</a:t>
            </a:r>
            <a:r>
              <a:rPr lang="en-US" sz="1100" dirty="0" smtClean="0"/>
              <a:t> </a:t>
            </a:r>
            <a:r>
              <a:rPr lang="en-US" sz="1100" dirty="0" err="1" smtClean="0"/>
              <a:t>y</a:t>
            </a:r>
            <a:r>
              <a:rPr lang="en-US" sz="1100" dirty="0" smtClean="0"/>
              <a:t> </a:t>
            </a:r>
            <a:r>
              <a:rPr lang="en-US" sz="1100" dirty="0" err="1" smtClean="0"/>
              <a:t>guantes</a:t>
            </a:r>
            <a:r>
              <a:rPr lang="en-US" sz="1100" dirty="0" smtClean="0"/>
              <a:t> de </a:t>
            </a:r>
            <a:r>
              <a:rPr lang="en-US" sz="1100" dirty="0" err="1" smtClean="0"/>
              <a:t>caucho</a:t>
            </a:r>
            <a:r>
              <a:rPr lang="en-US" sz="1100" dirty="0" smtClean="0"/>
              <a:t> </a:t>
            </a:r>
            <a:r>
              <a:rPr lang="en-US" sz="1100" dirty="0" err="1" smtClean="0"/>
              <a:t>butílico</a:t>
            </a:r>
            <a:r>
              <a:rPr lang="en-US" sz="1100" dirty="0" smtClean="0"/>
              <a:t>.</a:t>
            </a:r>
          </a:p>
          <a:p>
            <a:r>
              <a:rPr lang="en-US" sz="1100" dirty="0" err="1" smtClean="0"/>
              <a:t>Usar</a:t>
            </a:r>
            <a:r>
              <a:rPr lang="en-US" sz="1100" dirty="0" smtClean="0"/>
              <a:t> con </a:t>
            </a:r>
            <a:r>
              <a:rPr lang="en-US" sz="1100" dirty="0" err="1" smtClean="0"/>
              <a:t>ventilación</a:t>
            </a:r>
            <a:r>
              <a:rPr lang="en-US" sz="1100" dirty="0" smtClean="0"/>
              <a:t> </a:t>
            </a:r>
            <a:r>
              <a:rPr lang="en-US" sz="1100" dirty="0" err="1" smtClean="0"/>
              <a:t>y</a:t>
            </a:r>
            <a:r>
              <a:rPr lang="en-US" sz="1100" dirty="0" smtClean="0"/>
              <a:t> </a:t>
            </a:r>
            <a:r>
              <a:rPr lang="en-US" sz="1100" dirty="0" err="1" smtClean="0"/>
              <a:t>extractores</a:t>
            </a:r>
            <a:r>
              <a:rPr lang="en-US" sz="1100" dirty="0" smtClean="0"/>
              <a:t> locales</a:t>
            </a:r>
          </a:p>
          <a:p>
            <a:pPr marL="0" lvl="1"/>
            <a:r>
              <a:rPr lang="es-ES_tradnl" sz="1400" dirty="0" smtClean="0"/>
              <a:t>Fichas de Datos sobre Seguridad de Materiales</a:t>
            </a:r>
            <a:r>
              <a:rPr lang="en-US" sz="1400" dirty="0" smtClean="0"/>
              <a:t> </a:t>
            </a:r>
            <a:r>
              <a:rPr lang="en-US" altLang="en-US" sz="1400" dirty="0" smtClean="0">
                <a:cs typeface="Lucida Sans Unicode" panose="020B0602030504020204" pitchFamily="34" charset="0"/>
              </a:rPr>
              <a:t>(MSDS </a:t>
            </a:r>
            <a:r>
              <a:rPr lang="en-US" altLang="en-US" sz="1400" dirty="0" err="1" smtClean="0">
                <a:cs typeface="Lucida Sans Unicode" panose="020B0602030504020204" pitchFamily="34" charset="0"/>
              </a:rPr>
              <a:t>por</a:t>
            </a:r>
            <a:r>
              <a:rPr lang="en-US" altLang="en-US" sz="1400" dirty="0" smtClean="0">
                <a:cs typeface="Lucida Sans Unicode" panose="020B0602030504020204" pitchFamily="34" charset="0"/>
              </a:rPr>
              <a:t> </a:t>
            </a:r>
            <a:r>
              <a:rPr lang="en-US" altLang="en-US" sz="1400" dirty="0" err="1" smtClean="0">
                <a:cs typeface="Lucida Sans Unicode" panose="020B0602030504020204" pitchFamily="34" charset="0"/>
              </a:rPr>
              <a:t>sus</a:t>
            </a:r>
            <a:r>
              <a:rPr lang="en-US" altLang="en-US" sz="1400" dirty="0" smtClean="0">
                <a:cs typeface="Lucida Sans Unicode" panose="020B0602030504020204" pitchFamily="34" charset="0"/>
              </a:rPr>
              <a:t> </a:t>
            </a:r>
            <a:r>
              <a:rPr lang="en-US" altLang="en-US" sz="1400" dirty="0" err="1" smtClean="0">
                <a:cs typeface="Lucida Sans Unicode" panose="020B0602030504020204" pitchFamily="34" charset="0"/>
              </a:rPr>
              <a:t>siglas</a:t>
            </a:r>
            <a:r>
              <a:rPr lang="en-US" altLang="en-US" sz="1400" dirty="0" smtClean="0">
                <a:cs typeface="Lucida Sans Unicode" panose="020B0602030504020204" pitchFamily="34" charset="0"/>
              </a:rPr>
              <a:t> en </a:t>
            </a:r>
            <a:r>
              <a:rPr lang="en-US" altLang="en-US" sz="1400" dirty="0" err="1" smtClean="0">
                <a:cs typeface="Lucida Sans Unicode" panose="020B0602030504020204" pitchFamily="34" charset="0"/>
              </a:rPr>
              <a:t>inglés</a:t>
            </a:r>
            <a:r>
              <a:rPr lang="en-US" altLang="en-US" sz="1400" dirty="0" smtClean="0">
                <a:cs typeface="Lucida Sans Unicode" panose="020B0602030504020204" pitchFamily="34" charset="0"/>
              </a:rPr>
              <a:t>)</a:t>
            </a:r>
            <a:r>
              <a:rPr lang="en-US" sz="1400" dirty="0" smtClean="0"/>
              <a:t> </a:t>
            </a:r>
            <a:r>
              <a:rPr lang="en-US" sz="1400" dirty="0" err="1" smtClean="0"/>
              <a:t>disponible</a:t>
            </a:r>
            <a:endParaRPr lang="en-US" sz="1400" dirty="0"/>
          </a:p>
        </p:txBody>
      </p:sp>
      <p:sp>
        <p:nvSpPr>
          <p:cNvPr id="16" name="TextBox 15"/>
          <p:cNvSpPr txBox="1"/>
          <p:nvPr/>
        </p:nvSpPr>
        <p:spPr>
          <a:xfrm>
            <a:off x="4048126" y="5079317"/>
            <a:ext cx="2976562" cy="261610"/>
          </a:xfrm>
          <a:prstGeom prst="rect">
            <a:avLst/>
          </a:prstGeom>
          <a:noFill/>
        </p:spPr>
        <p:txBody>
          <a:bodyPr wrap="square" rtlCol="0">
            <a:spAutoFit/>
          </a:bodyPr>
          <a:lstStyle/>
          <a:p>
            <a:r>
              <a:rPr lang="en-US" sz="1100" dirty="0" err="1" smtClean="0"/>
              <a:t>Oxicodona</a:t>
            </a:r>
            <a:r>
              <a:rPr lang="en-US" sz="1100" dirty="0" smtClean="0"/>
              <a:t> y paracetamol </a:t>
            </a:r>
            <a:r>
              <a:rPr lang="en-US" sz="1100" dirty="0" err="1" smtClean="0"/>
              <a:t>Comprimidos</a:t>
            </a:r>
            <a:endParaRPr lang="en-US" sz="1100" dirty="0"/>
          </a:p>
        </p:txBody>
      </p:sp>
      <p:sp>
        <p:nvSpPr>
          <p:cNvPr id="17" name="TextBox 16"/>
          <p:cNvSpPr txBox="1"/>
          <p:nvPr/>
        </p:nvSpPr>
        <p:spPr>
          <a:xfrm>
            <a:off x="7166805" y="4746447"/>
            <a:ext cx="1833562" cy="1785104"/>
          </a:xfrm>
          <a:prstGeom prst="rect">
            <a:avLst/>
          </a:prstGeom>
          <a:noFill/>
        </p:spPr>
        <p:txBody>
          <a:bodyPr wrap="square" rtlCol="0">
            <a:spAutoFit/>
          </a:bodyPr>
          <a:lstStyle/>
          <a:p>
            <a:r>
              <a:rPr lang="en-US" sz="1100" b="1" dirty="0" err="1" smtClean="0"/>
              <a:t>Información</a:t>
            </a:r>
            <a:r>
              <a:rPr lang="en-US" sz="1100" b="1" dirty="0" smtClean="0"/>
              <a:t> </a:t>
            </a:r>
            <a:r>
              <a:rPr lang="en-US" sz="1100" b="1" dirty="0" err="1" smtClean="0"/>
              <a:t>sobre</a:t>
            </a:r>
            <a:r>
              <a:rPr lang="en-US" sz="1100" b="1" dirty="0" smtClean="0"/>
              <a:t> </a:t>
            </a:r>
            <a:r>
              <a:rPr lang="en-US" sz="1100" b="1" dirty="0" err="1" smtClean="0"/>
              <a:t>bebidas</a:t>
            </a:r>
            <a:r>
              <a:rPr lang="en-US" sz="1100" b="1" dirty="0" smtClean="0"/>
              <a:t> </a:t>
            </a:r>
            <a:r>
              <a:rPr lang="en-US" sz="1100" b="1" dirty="0" err="1" smtClean="0"/>
              <a:t>alcohólicas</a:t>
            </a:r>
            <a:endParaRPr lang="en-US" sz="1100" b="1" dirty="0" smtClean="0"/>
          </a:p>
          <a:p>
            <a:r>
              <a:rPr lang="en-US" sz="1100" dirty="0" err="1" smtClean="0"/>
              <a:t>Contiene</a:t>
            </a:r>
            <a:r>
              <a:rPr lang="en-US" sz="1100" dirty="0" smtClean="0"/>
              <a:t> 5 </a:t>
            </a:r>
            <a:r>
              <a:rPr lang="en-US" sz="1100" dirty="0" err="1" smtClean="0"/>
              <a:t>medidas</a:t>
            </a:r>
            <a:endParaRPr lang="en-US" sz="1100" dirty="0" smtClean="0"/>
          </a:p>
          <a:p>
            <a:r>
              <a:rPr lang="en-US" sz="1100" dirty="0" err="1" smtClean="0"/>
              <a:t>Tamaño</a:t>
            </a:r>
            <a:r>
              <a:rPr lang="en-US" sz="1100" dirty="0" smtClean="0"/>
              <a:t> de la </a:t>
            </a:r>
            <a:r>
              <a:rPr lang="en-US" sz="1100" dirty="0" err="1" smtClean="0"/>
              <a:t>medida</a:t>
            </a:r>
            <a:r>
              <a:rPr lang="en-US" sz="1100" dirty="0" smtClean="0"/>
              <a:t> 5 </a:t>
            </a:r>
            <a:r>
              <a:rPr lang="en-US" sz="1100" dirty="0" err="1" smtClean="0"/>
              <a:t>onzas</a:t>
            </a:r>
            <a:r>
              <a:rPr lang="en-US" sz="1100" dirty="0" smtClean="0"/>
              <a:t> </a:t>
            </a:r>
            <a:r>
              <a:rPr lang="en-US" sz="1100" dirty="0" err="1" smtClean="0"/>
              <a:t>líquidas</a:t>
            </a:r>
            <a:endParaRPr lang="en-US" sz="1100" dirty="0" smtClean="0"/>
          </a:p>
          <a:p>
            <a:r>
              <a:rPr lang="en-US" sz="1100" dirty="0" err="1" smtClean="0"/>
              <a:t>Calorías</a:t>
            </a:r>
            <a:r>
              <a:rPr lang="en-US" sz="1100" dirty="0" smtClean="0"/>
              <a:t> </a:t>
            </a:r>
            <a:r>
              <a:rPr lang="en-US" sz="1100" dirty="0" err="1" smtClean="0"/>
              <a:t>por</a:t>
            </a:r>
            <a:r>
              <a:rPr lang="en-US" sz="1100" dirty="0" smtClean="0"/>
              <a:t> </a:t>
            </a:r>
            <a:r>
              <a:rPr lang="en-US" sz="1100" dirty="0" err="1" smtClean="0"/>
              <a:t>medida</a:t>
            </a:r>
            <a:r>
              <a:rPr lang="en-US" sz="1100" dirty="0" smtClean="0"/>
              <a:t> 98</a:t>
            </a:r>
          </a:p>
          <a:p>
            <a:r>
              <a:rPr lang="en-US" sz="1100" dirty="0" err="1" smtClean="0"/>
              <a:t>Contenido</a:t>
            </a:r>
            <a:r>
              <a:rPr lang="en-US" sz="1100" dirty="0" smtClean="0"/>
              <a:t> de alcohol 13%</a:t>
            </a:r>
          </a:p>
          <a:p>
            <a:r>
              <a:rPr lang="en-US" sz="1100" dirty="0" smtClean="0"/>
              <a:t>Alcohol </a:t>
            </a:r>
            <a:r>
              <a:rPr lang="en-US" sz="1100" dirty="0" err="1" smtClean="0"/>
              <a:t>por</a:t>
            </a:r>
            <a:r>
              <a:rPr lang="en-US" sz="1100" dirty="0" smtClean="0"/>
              <a:t> </a:t>
            </a:r>
            <a:r>
              <a:rPr lang="en-US" sz="1100" dirty="0" err="1" smtClean="0"/>
              <a:t>medida</a:t>
            </a:r>
            <a:r>
              <a:rPr lang="en-US" sz="1100" dirty="0" smtClean="0"/>
              <a:t> 0.5 </a:t>
            </a:r>
            <a:r>
              <a:rPr lang="en-US" sz="1100" dirty="0" err="1" smtClean="0"/>
              <a:t>onzas</a:t>
            </a:r>
            <a:endParaRPr lang="en-US" sz="1100" dirty="0" smtClean="0"/>
          </a:p>
          <a:p>
            <a:endParaRPr lang="en-US" sz="1100" dirty="0"/>
          </a:p>
        </p:txBody>
      </p:sp>
    </p:spTree>
    <p:extLst>
      <p:ext uri="{BB962C8B-B14F-4D97-AF65-F5344CB8AC3E}">
        <p14:creationId xmlns:p14="http://schemas.microsoft.com/office/powerpoint/2010/main" val="36327313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Capacitación</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altLang="en-US" dirty="0" smtClean="0"/>
              <a:t>Los </a:t>
            </a:r>
            <a:r>
              <a:rPr lang="en-US" altLang="en-US" dirty="0" err="1" smtClean="0"/>
              <a:t>trabajadores</a:t>
            </a:r>
            <a:r>
              <a:rPr lang="en-US" altLang="en-US" dirty="0" smtClean="0"/>
              <a:t> </a:t>
            </a:r>
            <a:r>
              <a:rPr lang="en-US" altLang="en-US" dirty="0" err="1" smtClean="0"/>
              <a:t>tienen</a:t>
            </a:r>
            <a:r>
              <a:rPr lang="en-US" altLang="en-US" dirty="0" smtClean="0"/>
              <a:t> derecho a </a:t>
            </a:r>
            <a:r>
              <a:rPr lang="en-US" altLang="en-US" dirty="0" err="1" smtClean="0"/>
              <a:t>recibir</a:t>
            </a:r>
            <a:r>
              <a:rPr lang="en-US" altLang="en-US" dirty="0" smtClean="0"/>
              <a:t> </a:t>
            </a:r>
            <a:r>
              <a:rPr lang="en-US" altLang="en-US" dirty="0" err="1" smtClean="0"/>
              <a:t>capacitación</a:t>
            </a:r>
            <a:r>
              <a:rPr lang="en-US" altLang="en-US" dirty="0" smtClean="0"/>
              <a:t> de los </a:t>
            </a:r>
            <a:r>
              <a:rPr lang="en-US" altLang="en-US" dirty="0" err="1" smtClean="0"/>
              <a:t>empleadores</a:t>
            </a:r>
            <a:r>
              <a:rPr lang="en-US" altLang="en-US" dirty="0" smtClean="0"/>
              <a:t> </a:t>
            </a:r>
            <a:r>
              <a:rPr lang="en-US" altLang="en-US" dirty="0" err="1" smtClean="0"/>
              <a:t>sobre</a:t>
            </a:r>
            <a:r>
              <a:rPr lang="en-US" altLang="en-US" dirty="0" smtClean="0"/>
              <a:t> </a:t>
            </a:r>
            <a:r>
              <a:rPr lang="en-US" altLang="en-US" dirty="0" err="1" smtClean="0"/>
              <a:t>diversos</a:t>
            </a:r>
            <a:r>
              <a:rPr lang="en-US" altLang="en-US" dirty="0" smtClean="0"/>
              <a:t> </a:t>
            </a:r>
            <a:r>
              <a:rPr lang="en-US" altLang="en-US" dirty="0" err="1" smtClean="0"/>
              <a:t>riesgos</a:t>
            </a:r>
            <a:r>
              <a:rPr lang="en-US" altLang="en-US" dirty="0" smtClean="0"/>
              <a:t> para la </a:t>
            </a:r>
            <a:r>
              <a:rPr lang="en-US" altLang="en-US" dirty="0" err="1" smtClean="0"/>
              <a:t>salud</a:t>
            </a:r>
            <a:r>
              <a:rPr lang="en-US" altLang="en-US" dirty="0" smtClean="0"/>
              <a:t> y la </a:t>
            </a:r>
            <a:r>
              <a:rPr lang="en-US" altLang="en-US" dirty="0" err="1" smtClean="0"/>
              <a:t>seguridad</a:t>
            </a:r>
            <a:r>
              <a:rPr lang="en-US" altLang="en-US" dirty="0" smtClean="0"/>
              <a:t>, y las </a:t>
            </a:r>
            <a:r>
              <a:rPr lang="en-US" altLang="en-US" dirty="0" err="1" smtClean="0"/>
              <a:t>normas</a:t>
            </a:r>
            <a:r>
              <a:rPr lang="en-US" altLang="en-US" dirty="0" smtClean="0"/>
              <a:t> que los </a:t>
            </a:r>
            <a:r>
              <a:rPr lang="en-US" altLang="en-US" dirty="0" err="1" smtClean="0"/>
              <a:t>empleadores</a:t>
            </a:r>
            <a:r>
              <a:rPr lang="en-US" altLang="en-US" dirty="0" smtClean="0"/>
              <a:t> </a:t>
            </a:r>
            <a:r>
              <a:rPr lang="en-US" altLang="en-US" dirty="0" err="1" smtClean="0"/>
              <a:t>deben</a:t>
            </a:r>
            <a:r>
              <a:rPr lang="en-US" altLang="en-US" dirty="0" smtClean="0"/>
              <a:t> </a:t>
            </a:r>
            <a:r>
              <a:rPr lang="en-US" altLang="en-US" dirty="0" err="1" smtClean="0"/>
              <a:t>respetar</a:t>
            </a:r>
            <a:r>
              <a:rPr lang="en-US" altLang="en-US" dirty="0" smtClean="0"/>
              <a:t>.</a:t>
            </a:r>
          </a:p>
          <a:p>
            <a:pPr marL="0" indent="0">
              <a:buNone/>
            </a:pPr>
            <a:r>
              <a:rPr lang="en-US" dirty="0" err="1" smtClean="0">
                <a:latin typeface="+mn-lt"/>
                <a:ea typeface="+mn-ea"/>
              </a:rPr>
              <a:t>Algunas</a:t>
            </a:r>
            <a:r>
              <a:rPr lang="en-US" dirty="0" smtClean="0">
                <a:latin typeface="+mn-lt"/>
                <a:ea typeface="+mn-ea"/>
              </a:rPr>
              <a:t> de las </a:t>
            </a:r>
            <a:r>
              <a:rPr lang="en-US" dirty="0" err="1" smtClean="0">
                <a:latin typeface="+mn-lt"/>
                <a:ea typeface="+mn-ea"/>
              </a:rPr>
              <a:t>capacitaciones</a:t>
            </a:r>
            <a:r>
              <a:rPr lang="en-US" dirty="0" smtClean="0">
                <a:latin typeface="+mn-lt"/>
                <a:ea typeface="+mn-ea"/>
              </a:rPr>
              <a:t> </a:t>
            </a:r>
            <a:r>
              <a:rPr lang="en-US" dirty="0" err="1" smtClean="0">
                <a:latin typeface="+mn-lt"/>
                <a:ea typeface="+mn-ea"/>
              </a:rPr>
              <a:t>obligatorias</a:t>
            </a:r>
            <a:r>
              <a:rPr lang="en-US" dirty="0" smtClean="0">
                <a:latin typeface="+mn-lt"/>
                <a:ea typeface="+mn-ea"/>
              </a:rPr>
              <a:t> </a:t>
            </a:r>
            <a:r>
              <a:rPr lang="en-US" dirty="0" err="1" smtClean="0">
                <a:latin typeface="+mn-lt"/>
                <a:ea typeface="+mn-ea"/>
              </a:rPr>
              <a:t>cubren</a:t>
            </a:r>
            <a:r>
              <a:rPr lang="en-US" dirty="0" smtClean="0">
                <a:latin typeface="+mn-lt"/>
                <a:ea typeface="+mn-ea"/>
              </a:rPr>
              <a:t> </a:t>
            </a:r>
            <a:r>
              <a:rPr lang="en-US" dirty="0" err="1" smtClean="0">
                <a:latin typeface="+mn-lt"/>
                <a:ea typeface="+mn-ea"/>
              </a:rPr>
              <a:t>temas</a:t>
            </a:r>
            <a:r>
              <a:rPr lang="en-US" dirty="0" smtClean="0">
                <a:latin typeface="+mn-lt"/>
                <a:ea typeface="+mn-ea"/>
              </a:rPr>
              <a:t> </a:t>
            </a:r>
            <a:r>
              <a:rPr lang="en-US" dirty="0" err="1" smtClean="0">
                <a:latin typeface="+mn-lt"/>
                <a:ea typeface="+mn-ea"/>
              </a:rPr>
              <a:t>como</a:t>
            </a:r>
            <a:r>
              <a:rPr lang="en-US" dirty="0" smtClean="0"/>
              <a:t>:</a:t>
            </a:r>
            <a:r>
              <a:rPr lang="en-US" dirty="0" smtClean="0">
                <a:latin typeface="+mn-lt"/>
                <a:ea typeface="+mn-ea"/>
              </a:rPr>
              <a:t> </a:t>
            </a:r>
            <a:r>
              <a:rPr lang="en-US" dirty="0" err="1" smtClean="0">
                <a:latin typeface="+mn-lt"/>
                <a:ea typeface="+mn-ea"/>
              </a:rPr>
              <a:t>agentes</a:t>
            </a:r>
            <a:r>
              <a:rPr lang="en-US" dirty="0" smtClean="0">
                <a:latin typeface="+mn-lt"/>
                <a:ea typeface="+mn-ea"/>
              </a:rPr>
              <a:t> </a:t>
            </a:r>
            <a:r>
              <a:rPr lang="en-US" dirty="0" err="1" smtClean="0">
                <a:latin typeface="+mn-lt"/>
                <a:ea typeface="+mn-ea"/>
              </a:rPr>
              <a:t>patógenos</a:t>
            </a:r>
            <a:r>
              <a:rPr lang="en-US" dirty="0" smtClean="0">
                <a:latin typeface="+mn-lt"/>
                <a:ea typeface="+mn-ea"/>
              </a:rPr>
              <a:t> de </a:t>
            </a:r>
            <a:r>
              <a:rPr lang="en-US" dirty="0" err="1" smtClean="0">
                <a:latin typeface="+mn-lt"/>
                <a:ea typeface="+mn-ea"/>
              </a:rPr>
              <a:t>transmisión</a:t>
            </a:r>
            <a:r>
              <a:rPr lang="en-US" dirty="0" smtClean="0">
                <a:latin typeface="+mn-lt"/>
                <a:ea typeface="+mn-ea"/>
              </a:rPr>
              <a:t> </a:t>
            </a:r>
            <a:r>
              <a:rPr lang="en-US" dirty="0" err="1" smtClean="0">
                <a:latin typeface="+mn-lt"/>
                <a:ea typeface="+mn-ea"/>
              </a:rPr>
              <a:t>sanguínea</a:t>
            </a:r>
            <a:r>
              <a:rPr lang="en-US" dirty="0" smtClean="0">
                <a:latin typeface="+mn-lt"/>
                <a:ea typeface="+mn-ea"/>
              </a:rPr>
              <a:t>, </a:t>
            </a:r>
            <a:r>
              <a:rPr lang="en-US" dirty="0" err="1" smtClean="0"/>
              <a:t>ruido</a:t>
            </a:r>
            <a:r>
              <a:rPr lang="en-US" dirty="0" smtClean="0">
                <a:latin typeface="+mn-lt"/>
                <a:ea typeface="+mn-ea"/>
              </a:rPr>
              <a:t>, </a:t>
            </a:r>
            <a:r>
              <a:rPr lang="en-US" dirty="0" err="1" smtClean="0">
                <a:latin typeface="+mn-lt"/>
                <a:ea typeface="+mn-ea"/>
              </a:rPr>
              <a:t>espacios</a:t>
            </a:r>
            <a:r>
              <a:rPr lang="en-US" dirty="0" smtClean="0">
                <a:latin typeface="+mn-lt"/>
                <a:ea typeface="+mn-ea"/>
              </a:rPr>
              <a:t> </a:t>
            </a:r>
            <a:r>
              <a:rPr lang="en-US" dirty="0" err="1" smtClean="0">
                <a:latin typeface="+mn-lt"/>
                <a:ea typeface="+mn-ea"/>
              </a:rPr>
              <a:t>restringidos</a:t>
            </a:r>
            <a:r>
              <a:rPr lang="en-US" dirty="0" smtClean="0">
                <a:latin typeface="+mn-lt"/>
                <a:ea typeface="+mn-ea"/>
              </a:rPr>
              <a:t>, </a:t>
            </a:r>
            <a:r>
              <a:rPr lang="en-US" dirty="0" err="1" smtClean="0"/>
              <a:t>riesgos</a:t>
            </a:r>
            <a:r>
              <a:rPr lang="en-US" dirty="0" smtClean="0"/>
              <a:t> de </a:t>
            </a:r>
            <a:r>
              <a:rPr lang="en-US" dirty="0" err="1" smtClean="0"/>
              <a:t>caída</a:t>
            </a:r>
            <a:r>
              <a:rPr lang="en-US" dirty="0" smtClean="0"/>
              <a:t> en la </a:t>
            </a:r>
            <a:r>
              <a:rPr lang="en-US" dirty="0" err="1" smtClean="0"/>
              <a:t>construcción</a:t>
            </a:r>
            <a:r>
              <a:rPr lang="en-US" dirty="0" smtClean="0"/>
              <a:t>, </a:t>
            </a:r>
            <a:r>
              <a:rPr lang="en-US" dirty="0" err="1" smtClean="0"/>
              <a:t>Equipo</a:t>
            </a:r>
            <a:r>
              <a:rPr lang="en-US" dirty="0" smtClean="0"/>
              <a:t> de </a:t>
            </a:r>
            <a:r>
              <a:rPr lang="en-US" dirty="0" err="1" smtClean="0"/>
              <a:t>Protección</a:t>
            </a:r>
            <a:r>
              <a:rPr lang="en-US" dirty="0" smtClean="0"/>
              <a:t> Personal y </a:t>
            </a:r>
            <a:r>
              <a:rPr lang="en-US" dirty="0" err="1" smtClean="0"/>
              <a:t>otros</a:t>
            </a:r>
            <a:r>
              <a:rPr lang="en-US" dirty="0" smtClean="0"/>
              <a:t> </a:t>
            </a:r>
            <a:r>
              <a:rPr lang="en-US" dirty="0" err="1" smtClean="0"/>
              <a:t>temas</a:t>
            </a:r>
            <a:r>
              <a:rPr lang="en-US" dirty="0" smtClean="0"/>
              <a:t> </a:t>
            </a:r>
            <a:r>
              <a:rPr lang="en-US" dirty="0" err="1" smtClean="0"/>
              <a:t>varios</a:t>
            </a:r>
            <a:r>
              <a:rPr lang="en-US" dirty="0" smtClean="0">
                <a:latin typeface="+mn-lt"/>
                <a:ea typeface="+mn-ea"/>
              </a:rPr>
              <a:t>.</a:t>
            </a:r>
          </a:p>
          <a:p>
            <a:endParaRPr lang="en-US" dirty="0"/>
          </a:p>
        </p:txBody>
      </p:sp>
    </p:spTree>
    <p:extLst>
      <p:ext uri="{BB962C8B-B14F-4D97-AF65-F5344CB8AC3E}">
        <p14:creationId xmlns:p14="http://schemas.microsoft.com/office/powerpoint/2010/main" val="148094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Equipo</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Protección</a:t>
            </a:r>
            <a:r>
              <a:rPr lang="en-US" b="1" dirty="0" smtClean="0">
                <a:effectLst>
                  <a:outerShdw blurRad="38100" dist="38100" dir="2700000" algn="tl">
                    <a:srgbClr val="000000">
                      <a:alpha val="43137"/>
                    </a:srgbClr>
                  </a:outerShdw>
                </a:effectLst>
              </a:rPr>
              <a:t> Personal (EPP)</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El EPP (PPE </a:t>
            </a:r>
            <a:r>
              <a:rPr lang="en-US" dirty="0" err="1" smtClean="0"/>
              <a:t>por</a:t>
            </a:r>
            <a:r>
              <a:rPr lang="en-US" dirty="0" smtClean="0"/>
              <a:t> </a:t>
            </a:r>
            <a:r>
              <a:rPr lang="en-US" dirty="0" err="1" smtClean="0"/>
              <a:t>sus</a:t>
            </a:r>
            <a:r>
              <a:rPr lang="en-US" dirty="0" smtClean="0"/>
              <a:t> </a:t>
            </a:r>
            <a:r>
              <a:rPr lang="en-US" dirty="0" err="1" smtClean="0"/>
              <a:t>siglas</a:t>
            </a:r>
            <a:r>
              <a:rPr lang="en-US" dirty="0" smtClean="0"/>
              <a:t> en </a:t>
            </a:r>
            <a:r>
              <a:rPr lang="en-US" dirty="0" err="1" smtClean="0"/>
              <a:t>inglés</a:t>
            </a:r>
            <a:r>
              <a:rPr lang="en-US" dirty="0" smtClean="0"/>
              <a:t>) </a:t>
            </a:r>
            <a:r>
              <a:rPr lang="en-US" dirty="0" err="1" smtClean="0"/>
              <a:t>protege</a:t>
            </a:r>
            <a:r>
              <a:rPr lang="en-US" dirty="0" smtClean="0"/>
              <a:t> contra la </a:t>
            </a:r>
            <a:r>
              <a:rPr lang="en-US" dirty="0" err="1" smtClean="0"/>
              <a:t>exposición</a:t>
            </a:r>
            <a:r>
              <a:rPr lang="en-US" dirty="0" smtClean="0"/>
              <a:t> a </a:t>
            </a:r>
            <a:r>
              <a:rPr lang="en-US" dirty="0" err="1" smtClean="0"/>
              <a:t>materiales</a:t>
            </a:r>
            <a:r>
              <a:rPr lang="en-US" dirty="0" smtClean="0"/>
              <a:t> </a:t>
            </a:r>
            <a:r>
              <a:rPr lang="en-US" dirty="0" err="1" smtClean="0"/>
              <a:t>infecciosos</a:t>
            </a:r>
            <a:r>
              <a:rPr lang="en-US" dirty="0" smtClean="0"/>
              <a:t> </a:t>
            </a:r>
            <a:r>
              <a:rPr lang="en-US" dirty="0" err="1" smtClean="0"/>
              <a:t>y</a:t>
            </a:r>
            <a:r>
              <a:rPr lang="en-US" dirty="0" smtClean="0"/>
              <a:t> </a:t>
            </a:r>
            <a:r>
              <a:rPr lang="en-US" dirty="0" err="1" smtClean="0"/>
              <a:t>debe</a:t>
            </a:r>
            <a:r>
              <a:rPr lang="en-US" dirty="0" smtClean="0"/>
              <a:t> ser </a:t>
            </a:r>
            <a:r>
              <a:rPr lang="en-US" dirty="0" err="1" smtClean="0"/>
              <a:t>utilizado</a:t>
            </a:r>
            <a:r>
              <a:rPr lang="en-US" dirty="0" smtClean="0"/>
              <a:t> de </a:t>
            </a:r>
            <a:r>
              <a:rPr lang="en-US" dirty="0" err="1" smtClean="0"/>
              <a:t>manera</a:t>
            </a:r>
            <a:r>
              <a:rPr lang="en-US" dirty="0" smtClean="0"/>
              <a:t> </a:t>
            </a:r>
            <a:r>
              <a:rPr lang="en-US" dirty="0" err="1" smtClean="0"/>
              <a:t>rutinaria</a:t>
            </a:r>
            <a:r>
              <a:rPr lang="en-US" dirty="0" smtClean="0"/>
              <a:t> </a:t>
            </a:r>
            <a:r>
              <a:rPr lang="en-US" dirty="0" err="1" smtClean="0"/>
              <a:t>cuando</a:t>
            </a:r>
            <a:r>
              <a:rPr lang="en-US" dirty="0" smtClean="0"/>
              <a:t> se </a:t>
            </a:r>
            <a:r>
              <a:rPr lang="en-US" dirty="0" err="1" smtClean="0"/>
              <a:t>prevea</a:t>
            </a:r>
            <a:r>
              <a:rPr lang="en-US" dirty="0" smtClean="0"/>
              <a:t> el </a:t>
            </a:r>
            <a:r>
              <a:rPr lang="en-US" dirty="0" err="1" smtClean="0"/>
              <a:t>contacto</a:t>
            </a:r>
            <a:r>
              <a:rPr lang="en-US" dirty="0" smtClean="0"/>
              <a:t> con la </a:t>
            </a:r>
            <a:r>
              <a:rPr lang="en-US" dirty="0" err="1" smtClean="0"/>
              <a:t>sangre</a:t>
            </a:r>
            <a:r>
              <a:rPr lang="en-US" dirty="0" smtClean="0"/>
              <a:t> </a:t>
            </a:r>
            <a:r>
              <a:rPr lang="en-US" dirty="0" err="1" smtClean="0"/>
              <a:t>o</a:t>
            </a:r>
            <a:r>
              <a:rPr lang="en-US" dirty="0" smtClean="0"/>
              <a:t> los </a:t>
            </a:r>
            <a:r>
              <a:rPr lang="en-US" dirty="0" err="1" smtClean="0"/>
              <a:t>fluidos</a:t>
            </a:r>
            <a:r>
              <a:rPr lang="en-US" dirty="0" smtClean="0"/>
              <a:t> </a:t>
            </a:r>
            <a:r>
              <a:rPr lang="en-US" dirty="0" err="1" smtClean="0"/>
              <a:t>corporales</a:t>
            </a:r>
            <a:r>
              <a:rPr lang="en-US" dirty="0" smtClean="0"/>
              <a:t>.</a:t>
            </a:r>
          </a:p>
          <a:p>
            <a:pPr marL="0" indent="0">
              <a:buNone/>
            </a:pPr>
            <a:r>
              <a:rPr lang="en-US" dirty="0" smtClean="0"/>
              <a:t>El EPP se </a:t>
            </a:r>
            <a:r>
              <a:rPr lang="en-US" dirty="0" err="1" smtClean="0"/>
              <a:t>debe</a:t>
            </a:r>
            <a:r>
              <a:rPr lang="en-US" dirty="0" smtClean="0"/>
              <a:t> </a:t>
            </a:r>
            <a:r>
              <a:rPr lang="en-US" dirty="0" err="1" smtClean="0"/>
              <a:t>seleccionar</a:t>
            </a:r>
            <a:r>
              <a:rPr lang="en-US" dirty="0" smtClean="0"/>
              <a:t> en </a:t>
            </a:r>
            <a:r>
              <a:rPr lang="en-US" dirty="0" err="1" smtClean="0"/>
              <a:t>atención</a:t>
            </a:r>
            <a:r>
              <a:rPr lang="en-US" dirty="0" smtClean="0"/>
              <a:t> a </a:t>
            </a:r>
            <a:r>
              <a:rPr lang="en-US" dirty="0" err="1" smtClean="0"/>
              <a:t>las</a:t>
            </a:r>
            <a:r>
              <a:rPr lang="en-US" dirty="0" smtClean="0"/>
              <a:t> </a:t>
            </a:r>
            <a:r>
              <a:rPr lang="en-US" dirty="0" err="1" smtClean="0"/>
              <a:t>tareas</a:t>
            </a:r>
            <a:r>
              <a:rPr lang="en-US" dirty="0" smtClean="0"/>
              <a:t> </a:t>
            </a:r>
            <a:r>
              <a:rPr lang="en-US" dirty="0" err="1" smtClean="0"/>
              <a:t>por</a:t>
            </a:r>
            <a:r>
              <a:rPr lang="en-US" dirty="0" smtClean="0"/>
              <a:t> </a:t>
            </a:r>
            <a:r>
              <a:rPr lang="en-US" dirty="0" err="1" smtClean="0"/>
              <a:t>cumplir</a:t>
            </a:r>
            <a:r>
              <a:rPr lang="en-US" dirty="0" smtClean="0"/>
              <a:t>.</a:t>
            </a:r>
          </a:p>
          <a:p>
            <a:pPr marL="0" indent="0">
              <a:buNone/>
            </a:pPr>
            <a:r>
              <a:rPr lang="en-US" dirty="0" smtClean="0"/>
              <a:t>En </a:t>
            </a:r>
            <a:r>
              <a:rPr lang="en-US" dirty="0" err="1" smtClean="0"/>
              <a:t>condiciones</a:t>
            </a:r>
            <a:r>
              <a:rPr lang="en-US" dirty="0" smtClean="0"/>
              <a:t> </a:t>
            </a:r>
            <a:r>
              <a:rPr lang="en-US" dirty="0" err="1" smtClean="0"/>
              <a:t>normales</a:t>
            </a:r>
            <a:r>
              <a:rPr lang="en-US" dirty="0" smtClean="0"/>
              <a:t>, </a:t>
            </a:r>
            <a:r>
              <a:rPr lang="en-US" dirty="0" err="1" smtClean="0"/>
              <a:t>previene</a:t>
            </a:r>
            <a:r>
              <a:rPr lang="en-US" dirty="0" smtClean="0"/>
              <a:t> </a:t>
            </a:r>
            <a:r>
              <a:rPr lang="en-US" dirty="0" err="1" smtClean="0"/>
              <a:t>que</a:t>
            </a:r>
            <a:r>
              <a:rPr lang="en-US" dirty="0" smtClean="0"/>
              <a:t> la </a:t>
            </a:r>
            <a:r>
              <a:rPr lang="en-US" dirty="0" err="1" smtClean="0"/>
              <a:t>sangre</a:t>
            </a:r>
            <a:r>
              <a:rPr lang="en-US" dirty="0" smtClean="0"/>
              <a:t> </a:t>
            </a:r>
            <a:r>
              <a:rPr lang="en-US" dirty="0" err="1" smtClean="0"/>
              <a:t>y</a:t>
            </a:r>
            <a:r>
              <a:rPr lang="en-US" dirty="0" smtClean="0"/>
              <a:t> los </a:t>
            </a:r>
            <a:r>
              <a:rPr lang="en-US" dirty="0" err="1" smtClean="0"/>
              <a:t>fluidos</a:t>
            </a:r>
            <a:r>
              <a:rPr lang="en-US" dirty="0" smtClean="0"/>
              <a:t> </a:t>
            </a:r>
            <a:r>
              <a:rPr lang="en-US" dirty="0" err="1" smtClean="0"/>
              <a:t>corporales</a:t>
            </a:r>
            <a:r>
              <a:rPr lang="en-US" dirty="0" smtClean="0"/>
              <a:t> </a:t>
            </a:r>
            <a:r>
              <a:rPr lang="en-US" dirty="0" err="1" smtClean="0"/>
              <a:t>tomen</a:t>
            </a:r>
            <a:r>
              <a:rPr lang="en-US" dirty="0" smtClean="0"/>
              <a:t> </a:t>
            </a:r>
            <a:r>
              <a:rPr lang="en-US" dirty="0" err="1" smtClean="0"/>
              <a:t>contacto</a:t>
            </a:r>
            <a:r>
              <a:rPr lang="en-US" dirty="0" smtClean="0"/>
              <a:t> con:</a:t>
            </a:r>
          </a:p>
          <a:p>
            <a:pPr marL="0" indent="0">
              <a:buNone/>
            </a:pPr>
            <a:r>
              <a:rPr lang="en-US" dirty="0" smtClean="0"/>
              <a:t>La </a:t>
            </a:r>
            <a:r>
              <a:rPr lang="en-US" dirty="0" err="1" smtClean="0"/>
              <a:t>ropa</a:t>
            </a:r>
            <a:r>
              <a:rPr lang="en-US" dirty="0" smtClean="0"/>
              <a:t> de </a:t>
            </a:r>
            <a:r>
              <a:rPr lang="en-US" dirty="0" err="1" smtClean="0"/>
              <a:t>trabajo</a:t>
            </a:r>
            <a:r>
              <a:rPr lang="en-US" dirty="0" smtClean="0"/>
              <a:t>, la </a:t>
            </a:r>
            <a:r>
              <a:rPr lang="en-US" dirty="0" err="1" smtClean="0"/>
              <a:t>ropa</a:t>
            </a:r>
            <a:r>
              <a:rPr lang="en-US" dirty="0" smtClean="0"/>
              <a:t> de </a:t>
            </a:r>
            <a:r>
              <a:rPr lang="en-US" dirty="0" err="1" smtClean="0"/>
              <a:t>calle</a:t>
            </a:r>
            <a:r>
              <a:rPr lang="en-US" dirty="0" smtClean="0"/>
              <a:t> </a:t>
            </a:r>
            <a:r>
              <a:rPr lang="en-US" dirty="0" err="1" smtClean="0"/>
              <a:t>y</a:t>
            </a:r>
            <a:r>
              <a:rPr lang="en-US" dirty="0" smtClean="0"/>
              <a:t> la </a:t>
            </a:r>
            <a:r>
              <a:rPr lang="en-US" dirty="0" err="1" smtClean="0"/>
              <a:t>ropa</a:t>
            </a:r>
            <a:r>
              <a:rPr lang="en-US" dirty="0" smtClean="0"/>
              <a:t> interior de los </a:t>
            </a:r>
            <a:r>
              <a:rPr lang="en-US" dirty="0" err="1" smtClean="0"/>
              <a:t>empleados</a:t>
            </a:r>
            <a:r>
              <a:rPr lang="en-US" dirty="0" smtClean="0"/>
              <a:t>;</a:t>
            </a:r>
          </a:p>
          <a:p>
            <a:pPr marL="0" indent="0">
              <a:buNone/>
            </a:pPr>
            <a:r>
              <a:rPr lang="en-US" dirty="0" smtClean="0"/>
              <a:t>La </a:t>
            </a:r>
            <a:r>
              <a:rPr lang="en-US" dirty="0" err="1" smtClean="0"/>
              <a:t>piel</a:t>
            </a:r>
            <a:r>
              <a:rPr lang="en-US" dirty="0" smtClean="0"/>
              <a:t>, la </a:t>
            </a:r>
            <a:r>
              <a:rPr lang="en-US" dirty="0" err="1" smtClean="0"/>
              <a:t>boca</a:t>
            </a:r>
            <a:r>
              <a:rPr lang="en-US" dirty="0" smtClean="0"/>
              <a:t>, los </a:t>
            </a:r>
            <a:r>
              <a:rPr lang="en-US" dirty="0" err="1" smtClean="0"/>
              <a:t>ojos</a:t>
            </a:r>
            <a:r>
              <a:rPr lang="en-US" dirty="0" smtClean="0"/>
              <a:t> </a:t>
            </a:r>
            <a:r>
              <a:rPr lang="en-US" dirty="0" err="1" smtClean="0"/>
              <a:t>y</a:t>
            </a:r>
            <a:r>
              <a:rPr lang="en-US" dirty="0" smtClean="0"/>
              <a:t> </a:t>
            </a:r>
            <a:r>
              <a:rPr lang="en-US" dirty="0" err="1" smtClean="0"/>
              <a:t>otras</a:t>
            </a:r>
            <a:r>
              <a:rPr lang="en-US" dirty="0" smtClean="0"/>
              <a:t> </a:t>
            </a:r>
            <a:r>
              <a:rPr lang="en-US" dirty="0" err="1" smtClean="0"/>
              <a:t>membranas</a:t>
            </a:r>
            <a:r>
              <a:rPr lang="en-US" dirty="0" smtClean="0"/>
              <a:t> </a:t>
            </a:r>
            <a:r>
              <a:rPr lang="en-US" dirty="0" err="1" smtClean="0"/>
              <a:t>mucosas</a:t>
            </a:r>
            <a:r>
              <a:rPr lang="en-US" dirty="0" smtClean="0"/>
              <a:t> de los </a:t>
            </a:r>
            <a:r>
              <a:rPr lang="en-US" dirty="0" err="1" smtClean="0"/>
              <a:t>empleados</a:t>
            </a:r>
            <a:r>
              <a:rPr lang="en-US" dirty="0" smtClean="0"/>
              <a:t>.</a:t>
            </a:r>
            <a:endParaRPr lang="en-US" dirty="0"/>
          </a:p>
          <a:p>
            <a:endParaRPr lang="en-US" dirty="0"/>
          </a:p>
        </p:txBody>
      </p:sp>
    </p:spTree>
    <p:extLst>
      <p:ext uri="{BB962C8B-B14F-4D97-AF65-F5344CB8AC3E}">
        <p14:creationId xmlns:p14="http://schemas.microsoft.com/office/powerpoint/2010/main" val="284253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Equipo</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Protección</a:t>
            </a:r>
            <a:r>
              <a:rPr lang="en-US" dirty="0" smtClean="0">
                <a:effectLst>
                  <a:outerShdw blurRad="38100" dist="38100" dir="2700000" algn="tl">
                    <a:srgbClr val="000000">
                      <a:alpha val="43137"/>
                    </a:srgbClr>
                  </a:outerShdw>
                </a:effectLst>
              </a:rPr>
              <a:t> Personal (EPP) </a:t>
            </a:r>
            <a:endParaRPr lang="en-US" dirty="0"/>
          </a:p>
        </p:txBody>
      </p:sp>
      <p:pic>
        <p:nvPicPr>
          <p:cNvPr id="1028" name="Picture 4" descr="C:\Users\Instructor\Desktop\Products&amp;Services_02.jpg" title="Imagen de los trabajadores del hospital con equipo de protección personal"/>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62000" y="3505200"/>
            <a:ext cx="26193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structor\Desktop\imagesLACM9NWH.jpg" title="Imagen de los trabajadores del hospital con equipo de protección person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8361" y="1959429"/>
            <a:ext cx="38290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nstructor\Desktop\images5Z8YGA5O.jpg" title="Imagen de los trabajadores del hospital con equipo de protección person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3800" y="3581400"/>
            <a:ext cx="5169957" cy="267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91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Lave </a:t>
            </a:r>
            <a:r>
              <a:rPr lang="en-US" b="1" dirty="0" err="1" smtClean="0">
                <a:effectLst>
                  <a:outerShdw blurRad="38100" dist="38100" dir="2700000" algn="tl">
                    <a:srgbClr val="000000">
                      <a:alpha val="43137"/>
                    </a:srgbClr>
                  </a:outerShdw>
                </a:effectLst>
              </a:rPr>
              <a:t>sus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manos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err="1" smtClean="0"/>
              <a:t>Cuando</a:t>
            </a:r>
            <a:r>
              <a:rPr lang="en-US" dirty="0" smtClean="0"/>
              <a:t> </a:t>
            </a:r>
            <a:r>
              <a:rPr lang="en-US" dirty="0" err="1" smtClean="0"/>
              <a:t>estén</a:t>
            </a:r>
            <a:r>
              <a:rPr lang="en-US" dirty="0" smtClean="0"/>
              <a:t> </a:t>
            </a:r>
            <a:r>
              <a:rPr lang="en-US" dirty="0" err="1" smtClean="0"/>
              <a:t>visiblemente</a:t>
            </a:r>
            <a:r>
              <a:rPr lang="en-US" dirty="0" smtClean="0"/>
              <a:t> </a:t>
            </a:r>
            <a:r>
              <a:rPr lang="en-US" dirty="0" err="1" smtClean="0"/>
              <a:t>contaminadas</a:t>
            </a:r>
            <a:r>
              <a:rPr lang="en-US" dirty="0" smtClean="0"/>
              <a:t> </a:t>
            </a:r>
            <a:r>
              <a:rPr lang="en-US" dirty="0" err="1" smtClean="0"/>
              <a:t>por</a:t>
            </a:r>
            <a:r>
              <a:rPr lang="en-US" dirty="0" smtClean="0"/>
              <a:t> </a:t>
            </a:r>
            <a:r>
              <a:rPr lang="en-US" dirty="0" err="1" smtClean="0"/>
              <a:t>sangre</a:t>
            </a:r>
            <a:r>
              <a:rPr lang="en-US" dirty="0" smtClean="0"/>
              <a:t> </a:t>
            </a:r>
            <a:r>
              <a:rPr lang="en-US" dirty="0" err="1" smtClean="0"/>
              <a:t>u</a:t>
            </a:r>
            <a:r>
              <a:rPr lang="en-US" dirty="0" smtClean="0"/>
              <a:t> </a:t>
            </a:r>
            <a:r>
              <a:rPr lang="en-US" dirty="0" err="1" smtClean="0"/>
              <a:t>otros</a:t>
            </a:r>
            <a:r>
              <a:rPr lang="en-US" dirty="0" smtClean="0"/>
              <a:t> </a:t>
            </a:r>
            <a:r>
              <a:rPr lang="en-US" dirty="0" err="1" smtClean="0"/>
              <a:t>materiales</a:t>
            </a:r>
            <a:r>
              <a:rPr lang="en-US" dirty="0" smtClean="0"/>
              <a:t> </a:t>
            </a:r>
            <a:r>
              <a:rPr lang="en-US" dirty="0" err="1" smtClean="0"/>
              <a:t>potencialmente</a:t>
            </a:r>
            <a:r>
              <a:rPr lang="en-US" dirty="0" smtClean="0"/>
              <a:t> </a:t>
            </a:r>
            <a:r>
              <a:rPr lang="en-US" dirty="0" err="1" smtClean="0"/>
              <a:t>infecciosos</a:t>
            </a:r>
            <a:r>
              <a:rPr lang="en-US" dirty="0" smtClean="0"/>
              <a:t> (OPIM </a:t>
            </a:r>
            <a:r>
              <a:rPr lang="en-US" dirty="0" err="1" smtClean="0"/>
              <a:t>por</a:t>
            </a:r>
            <a:r>
              <a:rPr lang="en-US" dirty="0" smtClean="0"/>
              <a:t> </a:t>
            </a:r>
            <a:r>
              <a:rPr lang="en-US" dirty="0" err="1" smtClean="0"/>
              <a:t>sus</a:t>
            </a:r>
            <a:r>
              <a:rPr lang="en-US" dirty="0" smtClean="0"/>
              <a:t> </a:t>
            </a:r>
            <a:r>
              <a:rPr lang="en-US" dirty="0" err="1" smtClean="0"/>
              <a:t>siglas</a:t>
            </a:r>
            <a:r>
              <a:rPr lang="en-US" dirty="0" smtClean="0"/>
              <a:t> en </a:t>
            </a:r>
            <a:r>
              <a:rPr lang="en-US" dirty="0" err="1" smtClean="0"/>
              <a:t>inglés</a:t>
            </a:r>
            <a:r>
              <a:rPr lang="en-US" dirty="0" smtClean="0"/>
              <a:t>);</a:t>
            </a:r>
          </a:p>
          <a:p>
            <a:pPr>
              <a:buFont typeface="Wingdings" panose="05000000000000000000" pitchFamily="2" charset="2"/>
              <a:buChar char="v"/>
            </a:pPr>
            <a:r>
              <a:rPr lang="en-US" dirty="0" err="1" smtClean="0"/>
              <a:t>Luego</a:t>
            </a:r>
            <a:r>
              <a:rPr lang="en-US" dirty="0" smtClean="0"/>
              <a:t> de </a:t>
            </a:r>
            <a:r>
              <a:rPr lang="en-US" dirty="0" err="1" smtClean="0"/>
              <a:t>utilizar</a:t>
            </a:r>
            <a:r>
              <a:rPr lang="en-US" dirty="0" smtClean="0"/>
              <a:t> el </a:t>
            </a:r>
            <a:r>
              <a:rPr lang="en-US" dirty="0" err="1" smtClean="0"/>
              <a:t>cuarto</a:t>
            </a:r>
            <a:r>
              <a:rPr lang="en-US" dirty="0" smtClean="0"/>
              <a:t> de </a:t>
            </a:r>
            <a:r>
              <a:rPr lang="en-US" dirty="0" err="1" smtClean="0"/>
              <a:t>baño</a:t>
            </a:r>
            <a:r>
              <a:rPr lang="en-US" dirty="0" smtClean="0"/>
              <a:t>;</a:t>
            </a:r>
          </a:p>
          <a:p>
            <a:pPr>
              <a:buFont typeface="Wingdings" panose="05000000000000000000" pitchFamily="2" charset="2"/>
              <a:buChar char="v"/>
            </a:pPr>
            <a:r>
              <a:rPr lang="en-US" dirty="0" err="1" smtClean="0"/>
              <a:t>Luego</a:t>
            </a:r>
            <a:r>
              <a:rPr lang="en-US" dirty="0" smtClean="0"/>
              <a:t> de </a:t>
            </a:r>
            <a:r>
              <a:rPr lang="en-US" dirty="0" err="1" smtClean="0"/>
              <a:t>quitarse</a:t>
            </a:r>
            <a:r>
              <a:rPr lang="en-US" dirty="0" smtClean="0"/>
              <a:t> los </a:t>
            </a:r>
            <a:r>
              <a:rPr lang="en-US" dirty="0" err="1" smtClean="0"/>
              <a:t>guantes</a:t>
            </a:r>
            <a:r>
              <a:rPr lang="en-US" dirty="0" smtClean="0"/>
              <a:t>;</a:t>
            </a:r>
          </a:p>
          <a:p>
            <a:pPr>
              <a:buFont typeface="Wingdings" panose="05000000000000000000" pitchFamily="2" charset="2"/>
              <a:buChar char="v"/>
            </a:pPr>
            <a:r>
              <a:rPr lang="en-US" dirty="0" smtClean="0"/>
              <a:t>Antes </a:t>
            </a:r>
            <a:r>
              <a:rPr lang="en-US" dirty="0" err="1" smtClean="0"/>
              <a:t>y</a:t>
            </a:r>
            <a:r>
              <a:rPr lang="en-US" dirty="0" smtClean="0"/>
              <a:t> </a:t>
            </a:r>
            <a:r>
              <a:rPr lang="en-US" dirty="0" err="1" smtClean="0"/>
              <a:t>después</a:t>
            </a:r>
            <a:r>
              <a:rPr lang="en-US" dirty="0" smtClean="0"/>
              <a:t> de </a:t>
            </a:r>
            <a:r>
              <a:rPr lang="en-US" dirty="0" err="1" smtClean="0"/>
              <a:t>estar</a:t>
            </a:r>
            <a:r>
              <a:rPr lang="en-US" dirty="0" smtClean="0"/>
              <a:t> en </a:t>
            </a:r>
            <a:r>
              <a:rPr lang="en-US" dirty="0" err="1" smtClean="0"/>
              <a:t>contacto</a:t>
            </a:r>
            <a:r>
              <a:rPr lang="en-US" dirty="0" smtClean="0"/>
              <a:t> con </a:t>
            </a:r>
            <a:r>
              <a:rPr lang="en-US" dirty="0" err="1" smtClean="0"/>
              <a:t>pacientes</a:t>
            </a:r>
            <a:r>
              <a:rPr lang="en-US" dirty="0" smtClean="0"/>
              <a:t>;</a:t>
            </a:r>
          </a:p>
          <a:p>
            <a:pPr>
              <a:buFont typeface="Wingdings" panose="05000000000000000000" pitchFamily="2" charset="2"/>
              <a:buChar char="v"/>
            </a:pPr>
            <a:r>
              <a:rPr lang="en-US" dirty="0" err="1" smtClean="0"/>
              <a:t>Luego</a:t>
            </a:r>
            <a:r>
              <a:rPr lang="en-US" dirty="0" smtClean="0"/>
              <a:t> de </a:t>
            </a:r>
            <a:r>
              <a:rPr lang="en-US" dirty="0" err="1" smtClean="0"/>
              <a:t>estornudar</a:t>
            </a:r>
            <a:r>
              <a:rPr lang="en-US" dirty="0" smtClean="0"/>
              <a:t> </a:t>
            </a:r>
            <a:r>
              <a:rPr lang="en-US" dirty="0" err="1" smtClean="0"/>
              <a:t>cubriéndose</a:t>
            </a:r>
            <a:r>
              <a:rPr lang="en-US" dirty="0" smtClean="0"/>
              <a:t> con </a:t>
            </a:r>
            <a:r>
              <a:rPr lang="en-US" dirty="0" err="1" smtClean="0"/>
              <a:t>las</a:t>
            </a:r>
            <a:r>
              <a:rPr lang="en-US" dirty="0" smtClean="0"/>
              <a:t> </a:t>
            </a:r>
            <a:r>
              <a:rPr lang="en-US" dirty="0" err="1" smtClean="0"/>
              <a:t>manos</a:t>
            </a:r>
            <a:r>
              <a:rPr lang="en-US" dirty="0" smtClean="0"/>
              <a:t>;</a:t>
            </a:r>
          </a:p>
          <a:p>
            <a:pPr>
              <a:buFont typeface="Wingdings" panose="05000000000000000000" pitchFamily="2" charset="2"/>
              <a:buChar char="v"/>
            </a:pPr>
            <a:r>
              <a:rPr lang="en-US" dirty="0" smtClean="0"/>
              <a:t>Antes </a:t>
            </a:r>
            <a:r>
              <a:rPr lang="en-US" dirty="0" err="1" smtClean="0"/>
              <a:t>y</a:t>
            </a:r>
            <a:r>
              <a:rPr lang="en-US" dirty="0" smtClean="0"/>
              <a:t> </a:t>
            </a:r>
            <a:r>
              <a:rPr lang="en-US" dirty="0" err="1" smtClean="0"/>
              <a:t>después</a:t>
            </a:r>
            <a:r>
              <a:rPr lang="en-US" dirty="0" smtClean="0"/>
              <a:t> de comer, </a:t>
            </a:r>
            <a:r>
              <a:rPr lang="en-US" dirty="0" err="1" smtClean="0"/>
              <a:t>manipular</a:t>
            </a:r>
            <a:r>
              <a:rPr lang="en-US" dirty="0" smtClean="0"/>
              <a:t> </a:t>
            </a:r>
            <a:r>
              <a:rPr lang="en-US" dirty="0" err="1" smtClean="0"/>
              <a:t>alimentos</a:t>
            </a:r>
            <a:r>
              <a:rPr lang="en-US" dirty="0" smtClean="0"/>
              <a:t>, </a:t>
            </a:r>
            <a:r>
              <a:rPr lang="en-US" dirty="0" err="1" smtClean="0"/>
              <a:t>beber</a:t>
            </a:r>
            <a:r>
              <a:rPr lang="en-US" dirty="0" smtClean="0"/>
              <a:t> </a:t>
            </a:r>
            <a:r>
              <a:rPr lang="en-US" dirty="0" err="1" smtClean="0"/>
              <a:t>o</a:t>
            </a:r>
            <a:r>
              <a:rPr lang="en-US" dirty="0" smtClean="0"/>
              <a:t> </a:t>
            </a:r>
            <a:r>
              <a:rPr lang="en-US" dirty="0" err="1" smtClean="0"/>
              <a:t>fumar</a:t>
            </a:r>
            <a:r>
              <a:rPr lang="en-US" dirty="0" smtClean="0"/>
              <a:t>.</a:t>
            </a:r>
            <a:endParaRPr lang="en-US" dirty="0"/>
          </a:p>
          <a:p>
            <a:endParaRPr lang="en-US" dirty="0"/>
          </a:p>
        </p:txBody>
      </p:sp>
      <p:pic>
        <p:nvPicPr>
          <p:cNvPr id="5122" name="Picture 2" descr="C:\Users\Danielle\Desktop\th.jpg" title="Imagen de una Ma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1" y="2514600"/>
            <a:ext cx="1614854" cy="2209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1000" y="1828800"/>
            <a:ext cx="1676400" cy="738664"/>
          </a:xfrm>
          <a:prstGeom prst="rect">
            <a:avLst/>
          </a:prstGeom>
          <a:noFill/>
        </p:spPr>
        <p:txBody>
          <a:bodyPr wrap="square" rtlCol="0">
            <a:spAutoFit/>
          </a:bodyPr>
          <a:lstStyle/>
          <a:p>
            <a:r>
              <a:rPr lang="en-US" sz="1400" b="1" dirty="0" smtClean="0"/>
              <a:t>La </a:t>
            </a:r>
            <a:r>
              <a:rPr lang="en-US" sz="1400" b="1" dirty="0" err="1" smtClean="0"/>
              <a:t>granja</a:t>
            </a:r>
            <a:r>
              <a:rPr lang="en-US" sz="1400" b="1" dirty="0" smtClean="0"/>
              <a:t> de los </a:t>
            </a:r>
            <a:r>
              <a:rPr lang="en-US" sz="1400" b="1" dirty="0" err="1" smtClean="0"/>
              <a:t>gérmenes</a:t>
            </a:r>
            <a:endParaRPr lang="en-US" sz="1400" b="1" dirty="0" smtClean="0"/>
          </a:p>
          <a:p>
            <a:r>
              <a:rPr lang="en-US" sz="1400" b="1" dirty="0" smtClean="0"/>
              <a:t>¡</a:t>
            </a:r>
            <a:r>
              <a:rPr lang="en-US" sz="1400" b="1" dirty="0" err="1" smtClean="0"/>
              <a:t>Restriéguelos</a:t>
            </a:r>
            <a:r>
              <a:rPr lang="en-US" sz="1400" b="1" dirty="0" smtClean="0"/>
              <a:t>!</a:t>
            </a:r>
          </a:p>
        </p:txBody>
      </p:sp>
    </p:spTree>
    <p:extLst>
      <p:ext uri="{BB962C8B-B14F-4D97-AF65-F5344CB8AC3E}">
        <p14:creationId xmlns:p14="http://schemas.microsoft.com/office/powerpoint/2010/main" val="7560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Técnica</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para</a:t>
            </a:r>
            <a:r>
              <a:rPr lang="en-US" b="1" dirty="0" smtClean="0">
                <a:effectLst>
                  <a:outerShdw blurRad="38100" dist="38100" dir="2700000" algn="tl">
                    <a:srgbClr val="000000">
                      <a:alpha val="43137"/>
                    </a:srgbClr>
                  </a:outerShdw>
                </a:effectLst>
              </a:rPr>
              <a:t> el </a:t>
            </a:r>
            <a:r>
              <a:rPr lang="en-US" b="1" dirty="0" err="1" smtClean="0">
                <a:effectLst>
                  <a:outerShdw blurRad="38100" dist="38100" dir="2700000" algn="tl">
                    <a:srgbClr val="000000">
                      <a:alpha val="43137"/>
                    </a:srgbClr>
                  </a:outerShdw>
                </a:effectLst>
              </a:rPr>
              <a:t>lavado</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manos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83163"/>
          </a:xfrm>
        </p:spPr>
        <p:txBody>
          <a:bodyPr/>
          <a:lstStyle/>
          <a:p>
            <a:pPr marL="514350" indent="-514350">
              <a:buFont typeface="+mj-lt"/>
              <a:buAutoNum type="arabicPeriod"/>
            </a:pPr>
            <a:r>
              <a:rPr lang="en-US" dirty="0" err="1" smtClean="0"/>
              <a:t>Emplee</a:t>
            </a:r>
            <a:r>
              <a:rPr lang="en-US" dirty="0" smtClean="0"/>
              <a:t> </a:t>
            </a:r>
            <a:r>
              <a:rPr lang="en-US" dirty="0" err="1" smtClean="0"/>
              <a:t>jabón</a:t>
            </a:r>
            <a:r>
              <a:rPr lang="en-US" dirty="0" smtClean="0"/>
              <a:t> </a:t>
            </a:r>
            <a:r>
              <a:rPr lang="en-US" dirty="0" err="1" smtClean="0"/>
              <a:t>bajo</a:t>
            </a:r>
            <a:r>
              <a:rPr lang="en-US" dirty="0" smtClean="0"/>
              <a:t> un </a:t>
            </a:r>
            <a:r>
              <a:rPr lang="en-US" dirty="0" err="1" smtClean="0"/>
              <a:t>chorro</a:t>
            </a:r>
            <a:r>
              <a:rPr lang="en-US" dirty="0" smtClean="0"/>
              <a:t> de </a:t>
            </a:r>
            <a:r>
              <a:rPr lang="en-US" dirty="0" err="1" smtClean="0"/>
              <a:t>agua</a:t>
            </a:r>
            <a:r>
              <a:rPr lang="en-US" dirty="0" smtClean="0"/>
              <a:t>;</a:t>
            </a:r>
          </a:p>
          <a:p>
            <a:pPr marL="514350" indent="-514350">
              <a:buFont typeface="+mj-lt"/>
              <a:buAutoNum type="arabicPeriod"/>
            </a:pPr>
            <a:r>
              <a:rPr lang="en-US" dirty="0" err="1" smtClean="0"/>
              <a:t>Refriegue</a:t>
            </a:r>
            <a:r>
              <a:rPr lang="en-US" dirty="0" smtClean="0"/>
              <a:t> </a:t>
            </a:r>
            <a:r>
              <a:rPr lang="en-US" dirty="0" err="1" smtClean="0"/>
              <a:t>sus</a:t>
            </a:r>
            <a:r>
              <a:rPr lang="en-US" dirty="0" smtClean="0"/>
              <a:t> </a:t>
            </a:r>
            <a:r>
              <a:rPr lang="en-US" dirty="0" err="1" smtClean="0"/>
              <a:t>manos</a:t>
            </a:r>
            <a:r>
              <a:rPr lang="en-US" dirty="0" smtClean="0"/>
              <a:t> </a:t>
            </a:r>
            <a:r>
              <a:rPr lang="en-US" dirty="0" err="1" smtClean="0"/>
              <a:t>vigorosamente</a:t>
            </a:r>
            <a:r>
              <a:rPr lang="en-US" dirty="0" smtClean="0"/>
              <a:t> </a:t>
            </a:r>
            <a:r>
              <a:rPr lang="en-US" dirty="0" err="1" smtClean="0"/>
              <a:t>durante</a:t>
            </a:r>
            <a:r>
              <a:rPr lang="en-US" dirty="0" smtClean="0"/>
              <a:t> 10 a 15 </a:t>
            </a:r>
            <a:r>
              <a:rPr lang="en-US" dirty="0" err="1" smtClean="0"/>
              <a:t>segundos</a:t>
            </a:r>
            <a:r>
              <a:rPr lang="en-US" dirty="0" smtClean="0"/>
              <a:t>;</a:t>
            </a:r>
          </a:p>
          <a:p>
            <a:pPr marL="514350" indent="-514350">
              <a:buFont typeface="+mj-lt"/>
              <a:buAutoNum type="arabicPeriod"/>
            </a:pPr>
            <a:r>
              <a:rPr lang="en-US" dirty="0" smtClean="0"/>
              <a:t>Lave </a:t>
            </a:r>
            <a:r>
              <a:rPr lang="en-US" dirty="0" err="1" smtClean="0"/>
              <a:t>todas</a:t>
            </a:r>
            <a:r>
              <a:rPr lang="en-US" dirty="0" smtClean="0"/>
              <a:t> </a:t>
            </a:r>
            <a:r>
              <a:rPr lang="en-US" dirty="0" err="1" smtClean="0"/>
              <a:t>las</a:t>
            </a:r>
            <a:r>
              <a:rPr lang="en-US" dirty="0" smtClean="0"/>
              <a:t> superficies: los </a:t>
            </a:r>
            <a:r>
              <a:rPr lang="en-US" dirty="0" err="1" smtClean="0"/>
              <a:t>dorsos</a:t>
            </a:r>
            <a:r>
              <a:rPr lang="en-US" dirty="0" smtClean="0"/>
              <a:t> de </a:t>
            </a:r>
            <a:r>
              <a:rPr lang="en-US" dirty="0" err="1" smtClean="0"/>
              <a:t>las</a:t>
            </a:r>
            <a:r>
              <a:rPr lang="en-US" dirty="0" smtClean="0"/>
              <a:t> </a:t>
            </a:r>
            <a:r>
              <a:rPr lang="en-US" dirty="0" err="1" smtClean="0"/>
              <a:t>manos</a:t>
            </a:r>
            <a:r>
              <a:rPr lang="en-US" dirty="0" smtClean="0"/>
              <a:t>, </a:t>
            </a:r>
            <a:r>
              <a:rPr lang="en-US" dirty="0" err="1" smtClean="0"/>
              <a:t>las</a:t>
            </a:r>
            <a:r>
              <a:rPr lang="en-US" dirty="0" smtClean="0"/>
              <a:t> </a:t>
            </a:r>
            <a:r>
              <a:rPr lang="en-US" dirty="0" err="1" smtClean="0"/>
              <a:t>muñecas</a:t>
            </a:r>
            <a:r>
              <a:rPr lang="en-US" dirty="0" smtClean="0"/>
              <a:t>, los </a:t>
            </a:r>
            <a:r>
              <a:rPr lang="en-US" dirty="0" err="1" smtClean="0"/>
              <a:t>intersticios</a:t>
            </a:r>
            <a:r>
              <a:rPr lang="en-US" dirty="0" smtClean="0"/>
              <a:t> entre los </a:t>
            </a:r>
            <a:r>
              <a:rPr lang="en-US" dirty="0" err="1" smtClean="0"/>
              <a:t>dedos</a:t>
            </a:r>
            <a:r>
              <a:rPr lang="en-US" dirty="0" smtClean="0"/>
              <a:t> </a:t>
            </a:r>
            <a:r>
              <a:rPr lang="en-US" dirty="0" err="1" smtClean="0"/>
              <a:t>y</a:t>
            </a:r>
            <a:r>
              <a:rPr lang="en-US" dirty="0" smtClean="0"/>
              <a:t> </a:t>
            </a:r>
            <a:r>
              <a:rPr lang="en-US" dirty="0" err="1" smtClean="0"/>
              <a:t>debajo</a:t>
            </a:r>
            <a:r>
              <a:rPr lang="en-US" dirty="0" smtClean="0"/>
              <a:t> de </a:t>
            </a:r>
            <a:r>
              <a:rPr lang="en-US" dirty="0" err="1" smtClean="0"/>
              <a:t>las</a:t>
            </a:r>
            <a:r>
              <a:rPr lang="en-US" dirty="0" smtClean="0"/>
              <a:t> </a:t>
            </a:r>
            <a:r>
              <a:rPr lang="en-US" dirty="0" err="1" smtClean="0"/>
              <a:t>uñas</a:t>
            </a:r>
            <a:r>
              <a:rPr lang="en-US" dirty="0" smtClean="0"/>
              <a:t>;</a:t>
            </a:r>
          </a:p>
          <a:p>
            <a:pPr marL="514350" indent="-514350">
              <a:buFont typeface="+mj-lt"/>
              <a:buAutoNum type="arabicPeriod"/>
            </a:pPr>
            <a:r>
              <a:rPr lang="en-US" dirty="0" err="1" smtClean="0"/>
              <a:t>Enjuáguese</a:t>
            </a:r>
            <a:r>
              <a:rPr lang="en-US" dirty="0" smtClean="0"/>
              <a:t> </a:t>
            </a:r>
            <a:r>
              <a:rPr lang="en-US" dirty="0" err="1" smtClean="0"/>
              <a:t>bien</a:t>
            </a:r>
            <a:r>
              <a:rPr lang="en-US" dirty="0" smtClean="0"/>
              <a:t>;</a:t>
            </a:r>
          </a:p>
          <a:p>
            <a:pPr marL="514350" indent="-514350">
              <a:buFont typeface="+mj-lt"/>
              <a:buAutoNum type="arabicPeriod"/>
            </a:pPr>
            <a:r>
              <a:rPr lang="en-US" dirty="0" err="1" smtClean="0"/>
              <a:t>Séquese</a:t>
            </a:r>
            <a:r>
              <a:rPr lang="en-US" dirty="0" smtClean="0"/>
              <a:t> </a:t>
            </a:r>
            <a:r>
              <a:rPr lang="en-US" dirty="0" err="1" smtClean="0"/>
              <a:t>las</a:t>
            </a:r>
            <a:r>
              <a:rPr lang="en-US" dirty="0" smtClean="0"/>
              <a:t> </a:t>
            </a:r>
            <a:r>
              <a:rPr lang="en-US" dirty="0" err="1" smtClean="0"/>
              <a:t>manos</a:t>
            </a:r>
            <a:r>
              <a:rPr lang="en-US" dirty="0" smtClean="0"/>
              <a:t> con </a:t>
            </a:r>
            <a:r>
              <a:rPr lang="en-US" dirty="0" err="1" smtClean="0"/>
              <a:t>una</a:t>
            </a:r>
            <a:r>
              <a:rPr lang="en-US" dirty="0" smtClean="0"/>
              <a:t> </a:t>
            </a:r>
            <a:r>
              <a:rPr lang="en-US" dirty="0" err="1" smtClean="0"/>
              <a:t>toalla</a:t>
            </a:r>
            <a:r>
              <a:rPr lang="en-US" dirty="0" smtClean="0"/>
              <a:t> </a:t>
            </a:r>
            <a:r>
              <a:rPr lang="en-US" dirty="0" err="1" smtClean="0"/>
              <a:t>desechable</a:t>
            </a:r>
            <a:r>
              <a:rPr lang="en-US" dirty="0" smtClean="0"/>
              <a:t>.</a:t>
            </a:r>
            <a:endParaRPr lang="en-US" dirty="0"/>
          </a:p>
        </p:txBody>
      </p:sp>
      <p:pic>
        <p:nvPicPr>
          <p:cNvPr id="5" name="Picture 2" title="Imagen de lavarse las man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4953000"/>
            <a:ext cx="4267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2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err="1" smtClean="0">
                <a:effectLst>
                  <a:outerShdw blurRad="38100" dist="38100" dir="2700000" algn="tl">
                    <a:srgbClr val="000000">
                      <a:alpha val="43137"/>
                    </a:srgbClr>
                  </a:outerShdw>
                </a:effectLst>
              </a:rPr>
              <a:t>Técnica</a:t>
            </a:r>
            <a:r>
              <a:rPr lang="en-US" dirty="0" smtClean="0">
                <a:effectLst>
                  <a:outerShdw blurRad="38100" dist="38100" dir="2700000" algn="tl">
                    <a:srgbClr val="000000">
                      <a:alpha val="43137"/>
                    </a:srgbClr>
                  </a:outerShdw>
                </a:effectLst>
              </a:rPr>
              <a:t> para el </a:t>
            </a:r>
            <a:r>
              <a:rPr lang="en-US" dirty="0" err="1" smtClean="0">
                <a:effectLst>
                  <a:outerShdw blurRad="38100" dist="38100" dir="2700000" algn="tl">
                    <a:srgbClr val="000000">
                      <a:alpha val="43137"/>
                    </a:srgbClr>
                  </a:outerShdw>
                </a:effectLst>
              </a:rPr>
              <a:t>lavado</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manos</a:t>
            </a:r>
            <a:r>
              <a:rPr lang="en-US" dirty="0" smtClean="0">
                <a:effectLst>
                  <a:outerShdw blurRad="38100" dist="38100" dir="2700000" algn="tl">
                    <a:srgbClr val="000000">
                      <a:alpha val="43137"/>
                    </a:srgbClr>
                  </a:outerShdw>
                </a:effectLst>
              </a:rPr>
              <a:t> </a:t>
            </a:r>
            <a:endParaRPr lang="en-US" dirty="0"/>
          </a:p>
        </p:txBody>
      </p:sp>
      <p:pic>
        <p:nvPicPr>
          <p:cNvPr id="4" name="Picture 2" descr="C:\Users\Danielle\Desktop\th.jpg" title="Cartel sobre lavarse las mano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09600" y="1524000"/>
            <a:ext cx="7848600" cy="5136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1219200"/>
            <a:ext cx="6934200" cy="369332"/>
          </a:xfrm>
          <a:prstGeom prst="rect">
            <a:avLst/>
          </a:prstGeom>
          <a:noFill/>
        </p:spPr>
        <p:txBody>
          <a:bodyPr wrap="square" rtlCol="0">
            <a:spAutoFit/>
          </a:bodyPr>
          <a:lstStyle/>
          <a:p>
            <a:r>
              <a:rPr lang="en-US" dirty="0" smtClean="0"/>
              <a:t>¡</a:t>
            </a:r>
            <a:r>
              <a:rPr lang="en-US" dirty="0" err="1" smtClean="0"/>
              <a:t>Combata</a:t>
            </a:r>
            <a:r>
              <a:rPr lang="en-US" dirty="0" smtClean="0"/>
              <a:t> a los </a:t>
            </a:r>
            <a:r>
              <a:rPr lang="en-US" dirty="0" err="1" smtClean="0"/>
              <a:t>gérmenes</a:t>
            </a:r>
            <a:r>
              <a:rPr lang="en-US" dirty="0" smtClean="0"/>
              <a:t> </a:t>
            </a:r>
            <a:r>
              <a:rPr lang="en-US" dirty="0" err="1" smtClean="0"/>
              <a:t>lavándose</a:t>
            </a:r>
            <a:r>
              <a:rPr lang="en-US" dirty="0" smtClean="0"/>
              <a:t> </a:t>
            </a:r>
            <a:r>
              <a:rPr lang="en-US" dirty="0" err="1" smtClean="0"/>
              <a:t>las</a:t>
            </a:r>
            <a:r>
              <a:rPr lang="en-US" dirty="0" smtClean="0"/>
              <a:t> </a:t>
            </a:r>
            <a:r>
              <a:rPr lang="en-US" dirty="0" err="1" smtClean="0"/>
              <a:t>manos</a:t>
            </a:r>
            <a:r>
              <a:rPr lang="en-US" dirty="0" smtClean="0"/>
              <a:t>!</a:t>
            </a:r>
            <a:endParaRPr lang="en-US" dirty="0"/>
          </a:p>
        </p:txBody>
      </p:sp>
    </p:spTree>
    <p:extLst>
      <p:ext uri="{BB962C8B-B14F-4D97-AF65-F5344CB8AC3E}">
        <p14:creationId xmlns:p14="http://schemas.microsoft.com/office/powerpoint/2010/main" val="27274860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Capacitación</a:t>
            </a:r>
            <a:r>
              <a:rPr lang="en-US" b="1" dirty="0" smtClean="0">
                <a:effectLst>
                  <a:outerShdw blurRad="38100" dist="38100" dir="2700000" algn="tl">
                    <a:srgbClr val="000000">
                      <a:alpha val="43137"/>
                    </a:srgbClr>
                  </a:outerShdw>
                </a:effectLst>
              </a:rPr>
              <a:t> de OSHA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Se </a:t>
            </a:r>
            <a:r>
              <a:rPr lang="en-US" dirty="0" err="1" smtClean="0"/>
              <a:t>debe</a:t>
            </a:r>
            <a:r>
              <a:rPr lang="en-US" dirty="0" smtClean="0"/>
              <a:t> </a:t>
            </a:r>
            <a:r>
              <a:rPr lang="en-US" dirty="0" err="1" smtClean="0"/>
              <a:t>realizar</a:t>
            </a:r>
            <a:r>
              <a:rPr lang="en-US" dirty="0" smtClean="0"/>
              <a:t> </a:t>
            </a:r>
            <a:r>
              <a:rPr lang="en-US" dirty="0" err="1" smtClean="0"/>
              <a:t>anualmente</a:t>
            </a:r>
            <a:r>
              <a:rPr lang="en-US" dirty="0" smtClean="0"/>
              <a:t> </a:t>
            </a:r>
            <a:r>
              <a:rPr lang="en-US" dirty="0" err="1" smtClean="0"/>
              <a:t>para</a:t>
            </a:r>
            <a:r>
              <a:rPr lang="en-US" dirty="0" smtClean="0"/>
              <a:t> </a:t>
            </a:r>
            <a:r>
              <a:rPr lang="en-US" dirty="0" err="1" smtClean="0"/>
              <a:t>empleados</a:t>
            </a:r>
            <a:r>
              <a:rPr lang="en-US" dirty="0" smtClean="0"/>
              <a:t> </a:t>
            </a:r>
            <a:r>
              <a:rPr lang="en-US" dirty="0" err="1" smtClean="0"/>
              <a:t>que</a:t>
            </a:r>
            <a:r>
              <a:rPr lang="en-US" dirty="0" smtClean="0"/>
              <a:t> se </a:t>
            </a:r>
            <a:r>
              <a:rPr lang="en-US" dirty="0" err="1" smtClean="0"/>
              <a:t>reincorporan</a:t>
            </a:r>
            <a:r>
              <a:rPr lang="en-US" dirty="0" smtClean="0"/>
              <a:t> </a:t>
            </a:r>
            <a:r>
              <a:rPr lang="en-US" dirty="0" err="1" smtClean="0"/>
              <a:t>y</a:t>
            </a:r>
            <a:r>
              <a:rPr lang="en-US" dirty="0" smtClean="0"/>
              <a:t> </a:t>
            </a:r>
            <a:r>
              <a:rPr lang="en-US" dirty="0" err="1" smtClean="0"/>
              <a:t>para</a:t>
            </a:r>
            <a:r>
              <a:rPr lang="en-US" dirty="0" smtClean="0"/>
              <a:t> los </a:t>
            </a:r>
            <a:r>
              <a:rPr lang="en-US" dirty="0" err="1" smtClean="0"/>
              <a:t>nuevos</a:t>
            </a:r>
            <a:r>
              <a:rPr lang="en-US" dirty="0" smtClean="0"/>
              <a:t> </a:t>
            </a:r>
            <a:r>
              <a:rPr lang="en-US" dirty="0" err="1" smtClean="0"/>
              <a:t>contratados</a:t>
            </a:r>
            <a:r>
              <a:rPr lang="en-US" dirty="0" smtClean="0"/>
              <a:t>.</a:t>
            </a:r>
          </a:p>
          <a:p>
            <a:pPr>
              <a:buFont typeface="Wingdings" panose="05000000000000000000" pitchFamily="2" charset="2"/>
              <a:buChar char="v"/>
            </a:pPr>
            <a:r>
              <a:rPr lang="en-US" dirty="0" smtClean="0"/>
              <a:t>La </a:t>
            </a:r>
            <a:r>
              <a:rPr lang="en-US" dirty="0" err="1" smtClean="0"/>
              <a:t>planilla</a:t>
            </a:r>
            <a:r>
              <a:rPr lang="en-US" dirty="0" smtClean="0"/>
              <a:t> de </a:t>
            </a:r>
            <a:r>
              <a:rPr lang="en-US" dirty="0" err="1" smtClean="0"/>
              <a:t>asistencia</a:t>
            </a:r>
            <a:r>
              <a:rPr lang="en-US" dirty="0" smtClean="0"/>
              <a:t> se </a:t>
            </a:r>
            <a:r>
              <a:rPr lang="en-US" dirty="0" err="1" smtClean="0"/>
              <a:t>debe</a:t>
            </a:r>
            <a:r>
              <a:rPr lang="en-US" dirty="0" smtClean="0"/>
              <a:t> </a:t>
            </a:r>
            <a:r>
              <a:rPr lang="en-US" dirty="0" err="1" smtClean="0"/>
              <a:t>mantener</a:t>
            </a:r>
            <a:r>
              <a:rPr lang="en-US" dirty="0" smtClean="0"/>
              <a:t> </a:t>
            </a:r>
            <a:r>
              <a:rPr lang="en-US" dirty="0" err="1" smtClean="0"/>
              <a:t>archivada</a:t>
            </a:r>
            <a:r>
              <a:rPr lang="en-US" dirty="0" smtClean="0"/>
              <a:t> </a:t>
            </a:r>
            <a:r>
              <a:rPr lang="en-US" dirty="0" err="1" smtClean="0"/>
              <a:t>durante</a:t>
            </a:r>
            <a:r>
              <a:rPr lang="en-US" dirty="0" smtClean="0"/>
              <a:t> </a:t>
            </a:r>
            <a:r>
              <a:rPr lang="en-US" dirty="0" err="1" smtClean="0"/>
              <a:t>tres</a:t>
            </a:r>
            <a:r>
              <a:rPr lang="en-US" dirty="0" smtClean="0"/>
              <a:t> </a:t>
            </a:r>
            <a:r>
              <a:rPr lang="en-US" dirty="0" err="1" smtClean="0"/>
              <a:t>años</a:t>
            </a:r>
            <a:r>
              <a:rPr lang="en-US" dirty="0" smtClean="0"/>
              <a:t>.</a:t>
            </a:r>
          </a:p>
          <a:p>
            <a:pPr>
              <a:buFont typeface="Wingdings" panose="05000000000000000000" pitchFamily="2" charset="2"/>
              <a:buChar char="v"/>
            </a:pPr>
            <a:r>
              <a:rPr lang="en-US" dirty="0" smtClean="0"/>
              <a:t>A </a:t>
            </a:r>
            <a:r>
              <a:rPr lang="en-US" dirty="0" err="1" smtClean="0"/>
              <a:t>todos</a:t>
            </a:r>
            <a:r>
              <a:rPr lang="en-US" dirty="0" smtClean="0"/>
              <a:t> los </a:t>
            </a:r>
            <a:r>
              <a:rPr lang="en-US" dirty="0" err="1" smtClean="0"/>
              <a:t>empleados</a:t>
            </a:r>
            <a:r>
              <a:rPr lang="en-US" dirty="0" smtClean="0"/>
              <a:t> </a:t>
            </a:r>
            <a:r>
              <a:rPr lang="en-US" dirty="0" err="1" smtClean="0"/>
              <a:t>que</a:t>
            </a:r>
            <a:r>
              <a:rPr lang="en-US" dirty="0" smtClean="0"/>
              <a:t> se </a:t>
            </a:r>
            <a:r>
              <a:rPr lang="en-US" dirty="0" err="1" smtClean="0"/>
              <a:t>asignen</a:t>
            </a:r>
            <a:r>
              <a:rPr lang="en-US" dirty="0" smtClean="0"/>
              <a:t> a </a:t>
            </a:r>
            <a:r>
              <a:rPr lang="en-US" dirty="0" err="1" smtClean="0"/>
              <a:t>tareas</a:t>
            </a:r>
            <a:r>
              <a:rPr lang="en-US" dirty="0" smtClean="0"/>
              <a:t> en </a:t>
            </a:r>
            <a:r>
              <a:rPr lang="en-US" dirty="0" err="1" smtClean="0"/>
              <a:t>las</a:t>
            </a:r>
            <a:r>
              <a:rPr lang="en-US" dirty="0" smtClean="0"/>
              <a:t> </a:t>
            </a:r>
            <a:r>
              <a:rPr lang="en-US" dirty="0" err="1" smtClean="0"/>
              <a:t>cuales</a:t>
            </a:r>
            <a:r>
              <a:rPr lang="en-US" dirty="0" smtClean="0"/>
              <a:t> </a:t>
            </a:r>
            <a:r>
              <a:rPr lang="en-US" dirty="0" err="1" smtClean="0"/>
              <a:t>pueda</a:t>
            </a:r>
            <a:r>
              <a:rPr lang="en-US" dirty="0" smtClean="0"/>
              <a:t> </a:t>
            </a:r>
            <a:r>
              <a:rPr lang="en-US" dirty="0" err="1" smtClean="0"/>
              <a:t>existir</a:t>
            </a:r>
            <a:r>
              <a:rPr lang="en-US" dirty="0" smtClean="0"/>
              <a:t> </a:t>
            </a:r>
            <a:r>
              <a:rPr lang="en-US" dirty="0" err="1" smtClean="0"/>
              <a:t>una</a:t>
            </a:r>
            <a:r>
              <a:rPr lang="en-US" dirty="0" smtClean="0"/>
              <a:t> </a:t>
            </a:r>
            <a:r>
              <a:rPr lang="en-US" dirty="0" err="1" smtClean="0"/>
              <a:t>exposición</a:t>
            </a:r>
            <a:r>
              <a:rPr lang="en-US" dirty="0" smtClean="0"/>
              <a:t> </a:t>
            </a:r>
            <a:r>
              <a:rPr lang="en-US" dirty="0" err="1" smtClean="0"/>
              <a:t>ocupacional</a:t>
            </a:r>
            <a:r>
              <a:rPr lang="en-US" dirty="0" smtClean="0"/>
              <a:t> se les </a:t>
            </a:r>
            <a:r>
              <a:rPr lang="en-US" dirty="0" err="1" smtClean="0"/>
              <a:t>debe</a:t>
            </a:r>
            <a:r>
              <a:rPr lang="en-US" dirty="0" smtClean="0"/>
              <a:t> </a:t>
            </a:r>
            <a:r>
              <a:rPr lang="en-US" dirty="0" err="1" smtClean="0"/>
              <a:t>brindar</a:t>
            </a:r>
            <a:r>
              <a:rPr lang="en-US" dirty="0" smtClean="0"/>
              <a:t> </a:t>
            </a:r>
            <a:r>
              <a:rPr lang="en-US" dirty="0" err="1" smtClean="0"/>
              <a:t>información</a:t>
            </a:r>
            <a:r>
              <a:rPr lang="en-US" dirty="0" smtClean="0"/>
              <a:t> </a:t>
            </a:r>
            <a:r>
              <a:rPr lang="en-US" dirty="0" err="1" smtClean="0"/>
              <a:t>y</a:t>
            </a:r>
            <a:r>
              <a:rPr lang="en-US" dirty="0" smtClean="0"/>
              <a:t> </a:t>
            </a:r>
            <a:r>
              <a:rPr lang="en-US" dirty="0" err="1" smtClean="0"/>
              <a:t>capacitación</a:t>
            </a:r>
            <a:r>
              <a:rPr lang="en-US" dirty="0" smtClean="0"/>
              <a:t> en el </a:t>
            </a:r>
            <a:r>
              <a:rPr lang="en-US" dirty="0" err="1" smtClean="0"/>
              <a:t>momento</a:t>
            </a:r>
            <a:r>
              <a:rPr lang="en-US" dirty="0" smtClean="0"/>
              <a:t> del </a:t>
            </a:r>
            <a:r>
              <a:rPr lang="en-US" dirty="0" err="1" smtClean="0"/>
              <a:t>encargo</a:t>
            </a:r>
            <a:r>
              <a:rPr lang="en-US" dirty="0" smtClean="0"/>
              <a:t> </a:t>
            </a:r>
            <a:r>
              <a:rPr lang="en-US" dirty="0" err="1" smtClean="0"/>
              <a:t>inicial</a:t>
            </a:r>
            <a:r>
              <a:rPr lang="en-US" dirty="0" smtClean="0"/>
              <a:t>.</a:t>
            </a:r>
          </a:p>
          <a:p>
            <a:pPr>
              <a:buFont typeface="Wingdings" panose="05000000000000000000" pitchFamily="2" charset="2"/>
              <a:buChar char="v"/>
            </a:pPr>
            <a:r>
              <a:rPr lang="en-US" dirty="0" smtClean="0"/>
              <a:t>La </a:t>
            </a:r>
            <a:r>
              <a:rPr lang="en-US" dirty="0" err="1" smtClean="0"/>
              <a:t>capacitación</a:t>
            </a:r>
            <a:r>
              <a:rPr lang="en-US" dirty="0" smtClean="0"/>
              <a:t> </a:t>
            </a:r>
            <a:r>
              <a:rPr lang="en-US" dirty="0" err="1" smtClean="0"/>
              <a:t>debe</a:t>
            </a:r>
            <a:r>
              <a:rPr lang="en-US" dirty="0" smtClean="0"/>
              <a:t> </a:t>
            </a:r>
            <a:r>
              <a:rPr lang="en-US" dirty="0" err="1" smtClean="0"/>
              <a:t>incluir</a:t>
            </a:r>
            <a:r>
              <a:rPr lang="en-US" dirty="0" smtClean="0"/>
              <a:t> “</a:t>
            </a:r>
            <a:r>
              <a:rPr lang="en-US" dirty="0" err="1" smtClean="0"/>
              <a:t>Preguntas</a:t>
            </a:r>
            <a:r>
              <a:rPr lang="en-US" dirty="0" smtClean="0"/>
              <a:t> </a:t>
            </a:r>
            <a:r>
              <a:rPr lang="en-US" dirty="0" err="1" smtClean="0"/>
              <a:t>y</a:t>
            </a:r>
            <a:r>
              <a:rPr lang="en-US" dirty="0" smtClean="0"/>
              <a:t> </a:t>
            </a:r>
            <a:r>
              <a:rPr lang="en-US" dirty="0" err="1" smtClean="0"/>
              <a:t>Respuestas</a:t>
            </a:r>
            <a:r>
              <a:rPr lang="en-US" dirty="0" smtClean="0"/>
              <a:t>”.</a:t>
            </a:r>
          </a:p>
          <a:p>
            <a:pPr>
              <a:buFont typeface="Wingdings" panose="05000000000000000000" pitchFamily="2" charset="2"/>
              <a:buChar char="v"/>
            </a:pPr>
            <a:endParaRPr lang="en-US" dirty="0" smtClean="0"/>
          </a:p>
          <a:p>
            <a:endParaRPr lang="en-US" dirty="0"/>
          </a:p>
        </p:txBody>
      </p:sp>
    </p:spTree>
    <p:extLst>
      <p:ext uri="{BB962C8B-B14F-4D97-AF65-F5344CB8AC3E}">
        <p14:creationId xmlns:p14="http://schemas.microsoft.com/office/powerpoint/2010/main" val="395954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Denuncia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altLang="en-US" dirty="0" smtClean="0"/>
              <a:t>Los </a:t>
            </a:r>
            <a:r>
              <a:rPr lang="en-US" altLang="en-US" dirty="0" err="1" smtClean="0"/>
              <a:t>trabajadores</a:t>
            </a:r>
            <a:r>
              <a:rPr lang="en-US" altLang="en-US" dirty="0" smtClean="0"/>
              <a:t> </a:t>
            </a:r>
            <a:r>
              <a:rPr lang="en-US" altLang="en-US" dirty="0" err="1" smtClean="0"/>
              <a:t>pueden</a:t>
            </a:r>
            <a:r>
              <a:rPr lang="en-US" altLang="en-US" dirty="0" smtClean="0"/>
              <a:t> </a:t>
            </a:r>
            <a:r>
              <a:rPr lang="en-US" altLang="en-US" dirty="0" err="1" smtClean="0"/>
              <a:t>plantear</a:t>
            </a:r>
            <a:r>
              <a:rPr lang="en-US" altLang="en-US" dirty="0" smtClean="0"/>
              <a:t> a los </a:t>
            </a:r>
            <a:r>
              <a:rPr lang="en-US" altLang="en-US" dirty="0" err="1" smtClean="0"/>
              <a:t>empleadores</a:t>
            </a:r>
            <a:r>
              <a:rPr lang="en-US" altLang="en-US" dirty="0" smtClean="0"/>
              <a:t> </a:t>
            </a:r>
            <a:r>
              <a:rPr lang="en-US" altLang="en-US" dirty="0" err="1" smtClean="0"/>
              <a:t>sus</a:t>
            </a:r>
            <a:r>
              <a:rPr lang="en-US" altLang="en-US" dirty="0" smtClean="0"/>
              <a:t> </a:t>
            </a:r>
            <a:r>
              <a:rPr lang="en-US" altLang="en-US" dirty="0" err="1" smtClean="0"/>
              <a:t>preocupaciones</a:t>
            </a:r>
            <a:r>
              <a:rPr lang="en-US" altLang="en-US" dirty="0" smtClean="0"/>
              <a:t> </a:t>
            </a:r>
            <a:r>
              <a:rPr lang="en-US" altLang="en-US" dirty="0" err="1" smtClean="0"/>
              <a:t>sobre</a:t>
            </a:r>
            <a:r>
              <a:rPr lang="en-US" altLang="en-US" dirty="0" smtClean="0"/>
              <a:t> </a:t>
            </a:r>
            <a:r>
              <a:rPr lang="en-US" altLang="en-US" dirty="0" err="1" smtClean="0"/>
              <a:t>seguridad</a:t>
            </a:r>
            <a:r>
              <a:rPr lang="en-US" altLang="en-US" dirty="0" smtClean="0"/>
              <a:t> </a:t>
            </a:r>
            <a:r>
              <a:rPr lang="en-US" altLang="en-US" dirty="0" err="1" smtClean="0"/>
              <a:t>y</a:t>
            </a:r>
            <a:r>
              <a:rPr lang="en-US" altLang="en-US" dirty="0" smtClean="0"/>
              <a:t> </a:t>
            </a:r>
            <a:r>
              <a:rPr lang="en-US" altLang="en-US" dirty="0" err="1" smtClean="0"/>
              <a:t>salud</a:t>
            </a:r>
            <a:r>
              <a:rPr lang="en-US" altLang="en-US" dirty="0" smtClean="0"/>
              <a:t> en el </a:t>
            </a:r>
            <a:r>
              <a:rPr lang="en-US" altLang="en-US" dirty="0" err="1" smtClean="0"/>
              <a:t>ámbito</a:t>
            </a:r>
            <a:r>
              <a:rPr lang="en-US" altLang="en-US" dirty="0" smtClean="0"/>
              <a:t> </a:t>
            </a:r>
            <a:r>
              <a:rPr lang="en-US" altLang="en-US" dirty="0" err="1" smtClean="0"/>
              <a:t>laboral</a:t>
            </a:r>
            <a:r>
              <a:rPr lang="en-US" altLang="en-US" dirty="0" smtClean="0"/>
              <a:t> sin </a:t>
            </a:r>
            <a:r>
              <a:rPr lang="en-US" altLang="en-US" dirty="0" err="1" smtClean="0"/>
              <a:t>temor</a:t>
            </a:r>
            <a:r>
              <a:rPr lang="en-US" altLang="en-US" dirty="0" smtClean="0"/>
              <a:t> a ser </a:t>
            </a:r>
            <a:r>
              <a:rPr lang="en-US" altLang="en-US" dirty="0" err="1" smtClean="0"/>
              <a:t>despedidos</a:t>
            </a:r>
            <a:r>
              <a:rPr lang="en-US" altLang="en-US" dirty="0" smtClean="0"/>
              <a:t> </a:t>
            </a:r>
            <a:r>
              <a:rPr lang="en-US" altLang="en-US" dirty="0" err="1" smtClean="0"/>
              <a:t>o</a:t>
            </a:r>
            <a:r>
              <a:rPr lang="en-US" altLang="en-US" dirty="0" smtClean="0"/>
              <a:t> </a:t>
            </a:r>
            <a:r>
              <a:rPr lang="en-US" altLang="en-US" dirty="0" err="1" smtClean="0"/>
              <a:t>discriminados</a:t>
            </a:r>
            <a:r>
              <a:rPr lang="en-US" altLang="en-US" dirty="0" smtClean="0"/>
              <a:t>, </a:t>
            </a:r>
            <a:r>
              <a:rPr lang="en-US" altLang="en-US" dirty="0" err="1" smtClean="0"/>
              <a:t>siempre</a:t>
            </a:r>
            <a:r>
              <a:rPr lang="en-US" altLang="en-US" dirty="0" smtClean="0"/>
              <a:t> </a:t>
            </a:r>
            <a:r>
              <a:rPr lang="en-US" altLang="en-US" dirty="0" err="1" smtClean="0"/>
              <a:t>que</a:t>
            </a:r>
            <a:r>
              <a:rPr lang="en-US" altLang="en-US" dirty="0" smtClean="0"/>
              <a:t> la </a:t>
            </a:r>
            <a:r>
              <a:rPr lang="en-US" altLang="en-US" dirty="0" err="1" smtClean="0"/>
              <a:t>queja</a:t>
            </a:r>
            <a:r>
              <a:rPr lang="en-US" altLang="en-US" dirty="0" smtClean="0"/>
              <a:t> se </a:t>
            </a:r>
            <a:r>
              <a:rPr lang="en-US" altLang="en-US" dirty="0" err="1" smtClean="0"/>
              <a:t>haga</a:t>
            </a:r>
            <a:r>
              <a:rPr lang="en-US" altLang="en-US" dirty="0" smtClean="0"/>
              <a:t> de </a:t>
            </a:r>
            <a:r>
              <a:rPr lang="en-US" altLang="en-US" dirty="0" err="1" smtClean="0"/>
              <a:t>buena</a:t>
            </a:r>
            <a:r>
              <a:rPr lang="en-US" altLang="en-US" dirty="0" smtClean="0"/>
              <a:t> </a:t>
            </a:r>
            <a:r>
              <a:rPr lang="en-US" altLang="en-US" dirty="0" err="1" smtClean="0"/>
              <a:t>fe</a:t>
            </a:r>
            <a:r>
              <a:rPr lang="en-US" altLang="en-US" dirty="0" smtClean="0"/>
              <a:t>. </a:t>
            </a:r>
          </a:p>
          <a:p>
            <a:pPr>
              <a:buFont typeface="Wingdings" panose="05000000000000000000" pitchFamily="2" charset="2"/>
              <a:buChar char="v"/>
            </a:pPr>
            <a:r>
              <a:rPr lang="en-US" altLang="en-US" dirty="0" smtClean="0"/>
              <a:t>Las </a:t>
            </a:r>
            <a:r>
              <a:rPr lang="en-US" altLang="en-US" dirty="0" err="1" smtClean="0"/>
              <a:t>normas</a:t>
            </a:r>
            <a:r>
              <a:rPr lang="en-US" altLang="en-US" dirty="0" smtClean="0"/>
              <a:t> de OSHA [29CFR 1977.9(c)] </a:t>
            </a:r>
            <a:r>
              <a:rPr lang="en-US" altLang="en-US" dirty="0" err="1" smtClean="0"/>
              <a:t>protegen</a:t>
            </a:r>
            <a:r>
              <a:rPr lang="en-US" altLang="en-US" dirty="0" smtClean="0"/>
              <a:t> a los </a:t>
            </a:r>
            <a:r>
              <a:rPr lang="en-US" altLang="en-US" dirty="0" err="1" smtClean="0"/>
              <a:t>trabajadores</a:t>
            </a:r>
            <a:r>
              <a:rPr lang="en-US" altLang="en-US" dirty="0" smtClean="0"/>
              <a:t> </a:t>
            </a:r>
            <a:r>
              <a:rPr lang="en-US" altLang="en-US" dirty="0" err="1" smtClean="0"/>
              <a:t>que</a:t>
            </a:r>
            <a:r>
              <a:rPr lang="en-US" altLang="en-US" dirty="0" smtClean="0"/>
              <a:t> </a:t>
            </a:r>
            <a:r>
              <a:rPr lang="en-US" altLang="en-US" dirty="0" err="1" smtClean="0"/>
              <a:t>denuncian</a:t>
            </a:r>
            <a:r>
              <a:rPr lang="en-US" altLang="en-US" dirty="0" smtClean="0"/>
              <a:t> a </a:t>
            </a:r>
            <a:r>
              <a:rPr lang="en-US" altLang="en-US" dirty="0" err="1" smtClean="0"/>
              <a:t>sus</a:t>
            </a:r>
            <a:r>
              <a:rPr lang="en-US" altLang="en-US" dirty="0" smtClean="0"/>
              <a:t> </a:t>
            </a:r>
            <a:r>
              <a:rPr lang="en-US" altLang="en-US" dirty="0" err="1" smtClean="0"/>
              <a:t>empleadores</a:t>
            </a:r>
            <a:r>
              <a:rPr lang="en-US" altLang="en-US" dirty="0" smtClean="0"/>
              <a:t> la </a:t>
            </a:r>
            <a:r>
              <a:rPr lang="en-US" altLang="en-US" dirty="0" err="1" smtClean="0"/>
              <a:t>existencia</a:t>
            </a:r>
            <a:r>
              <a:rPr lang="en-US" altLang="en-US" dirty="0" smtClean="0"/>
              <a:t> de </a:t>
            </a:r>
            <a:r>
              <a:rPr lang="en-US" altLang="en-US" dirty="0" err="1" smtClean="0"/>
              <a:t>condiciones</a:t>
            </a:r>
            <a:r>
              <a:rPr lang="en-US" altLang="en-US" dirty="0" smtClean="0"/>
              <a:t> </a:t>
            </a:r>
            <a:r>
              <a:rPr lang="en-US" altLang="en-US" dirty="0" err="1" smtClean="0"/>
              <a:t>inseguras</a:t>
            </a:r>
            <a:r>
              <a:rPr lang="en-US" altLang="en-US" dirty="0" smtClean="0"/>
              <a:t> </a:t>
            </a:r>
            <a:r>
              <a:rPr lang="en-US" altLang="en-US" dirty="0" err="1" smtClean="0"/>
              <a:t>o</a:t>
            </a:r>
            <a:r>
              <a:rPr lang="en-US" altLang="en-US" dirty="0" smtClean="0"/>
              <a:t> </a:t>
            </a:r>
            <a:r>
              <a:rPr lang="en-US" altLang="en-US" dirty="0" err="1" smtClean="0"/>
              <a:t>insalubres</a:t>
            </a:r>
            <a:r>
              <a:rPr lang="en-US" altLang="en-US" dirty="0" smtClean="0"/>
              <a:t> en el </a:t>
            </a:r>
            <a:r>
              <a:rPr lang="en-US" altLang="en-US" dirty="0" err="1" smtClean="0"/>
              <a:t>ámbito</a:t>
            </a:r>
            <a:r>
              <a:rPr lang="en-US" altLang="en-US" dirty="0" smtClean="0"/>
              <a:t> </a:t>
            </a:r>
            <a:r>
              <a:rPr lang="en-US" altLang="en-US" dirty="0" err="1" smtClean="0"/>
              <a:t>laboral</a:t>
            </a:r>
            <a:r>
              <a:rPr lang="en-US" altLang="en-US" dirty="0" smtClean="0"/>
              <a:t>. </a:t>
            </a:r>
          </a:p>
          <a:p>
            <a:pPr>
              <a:buFont typeface="Wingdings" panose="05000000000000000000" pitchFamily="2" charset="2"/>
              <a:buChar char="v"/>
            </a:pPr>
            <a:r>
              <a:rPr lang="en-US" altLang="en-US" dirty="0" err="1" smtClean="0"/>
              <a:t>Departamento</a:t>
            </a:r>
            <a:r>
              <a:rPr lang="en-US" altLang="en-US" dirty="0" smtClean="0"/>
              <a:t> de </a:t>
            </a:r>
            <a:r>
              <a:rPr lang="en-US" altLang="en-US" dirty="0" err="1" smtClean="0"/>
              <a:t>Trabajo</a:t>
            </a:r>
            <a:r>
              <a:rPr lang="en-US" altLang="en-US" dirty="0" smtClean="0"/>
              <a:t>: 800-321-OSHA (6742).</a:t>
            </a:r>
          </a:p>
          <a:p>
            <a:pPr>
              <a:buFont typeface="Wingdings" panose="05000000000000000000" pitchFamily="2" charset="2"/>
              <a:buChar char="v"/>
            </a:pPr>
            <a:endParaRPr lang="en-US" altLang="en-US" dirty="0" smtClean="0"/>
          </a:p>
          <a:p>
            <a:endParaRPr lang="en-US" dirty="0"/>
          </a:p>
        </p:txBody>
      </p:sp>
    </p:spTree>
    <p:extLst>
      <p:ext uri="{BB962C8B-B14F-4D97-AF65-F5344CB8AC3E}">
        <p14:creationId xmlns:p14="http://schemas.microsoft.com/office/powerpoint/2010/main" val="337551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Presentación</a:t>
            </a:r>
            <a:r>
              <a:rPr lang="en-US" b="1"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una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denuncia</a:t>
            </a: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s-ES" altLang="en-US" dirty="0" smtClean="0"/>
              <a:t>Los trabajadores pueden plantear a los empleadores sus preocupaciones sobre seguridad y salud en el ámbito laboral sin temor a ser despedidos o discriminados, siempre que la queja se haga de buena fe. </a:t>
            </a:r>
          </a:p>
          <a:p>
            <a:pPr>
              <a:buFont typeface="Wingdings" panose="05000000000000000000" pitchFamily="2" charset="2"/>
              <a:buChar char="v"/>
            </a:pPr>
            <a:r>
              <a:rPr lang="es-ES" altLang="en-US" dirty="0" smtClean="0"/>
              <a:t>Las normas de OSHA [29CFR 1977.9(c)] protegen a los trabajadores que denuncian a sus empleadores la existencia de condiciones inseguras o insalubres en el ámbito laboral. </a:t>
            </a:r>
          </a:p>
          <a:p>
            <a:pPr>
              <a:buFont typeface="Wingdings" panose="05000000000000000000" pitchFamily="2" charset="2"/>
              <a:buChar char="v"/>
            </a:pPr>
            <a:r>
              <a:rPr lang="es-ES" altLang="en-US" dirty="0" smtClean="0"/>
              <a:t>Departamento de Trabajo: 800-321-OSHA (6742).</a:t>
            </a:r>
          </a:p>
          <a:p>
            <a:endParaRPr lang="es-ES" dirty="0"/>
          </a:p>
        </p:txBody>
      </p:sp>
    </p:spTree>
    <p:extLst>
      <p:ext uri="{BB962C8B-B14F-4D97-AF65-F5344CB8AC3E}">
        <p14:creationId xmlns:p14="http://schemas.microsoft.com/office/powerpoint/2010/main" val="84912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Mantenimiento</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registros</a:t>
            </a:r>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7" name="Content Placeholder 16"/>
          <p:cNvSpPr>
            <a:spLocks noGrp="1"/>
          </p:cNvSpPr>
          <p:nvPr>
            <p:ph idx="1"/>
          </p:nvPr>
        </p:nvSpPr>
        <p:spPr/>
        <p:txBody>
          <a:bodyPr>
            <a:normAutofit/>
          </a:bodyPr>
          <a:lstStyle/>
          <a:p>
            <a:pPr>
              <a:buNone/>
            </a:pPr>
            <a:endParaRPr lang="en-US" dirty="0" smtClean="0"/>
          </a:p>
          <a:p>
            <a:pPr>
              <a:buFont typeface="Wingdings" panose="05000000000000000000" pitchFamily="2" charset="2"/>
              <a:buChar char="v"/>
            </a:pPr>
            <a:r>
              <a:rPr lang="en-US" sz="3200" dirty="0" err="1" smtClean="0"/>
              <a:t>Registros</a:t>
            </a:r>
            <a:r>
              <a:rPr lang="en-US" sz="3200" dirty="0" smtClean="0"/>
              <a:t> </a:t>
            </a:r>
            <a:r>
              <a:rPr lang="en-US" sz="3200" dirty="0" err="1" smtClean="0"/>
              <a:t>Médicos</a:t>
            </a:r>
            <a:r>
              <a:rPr lang="en-US" sz="3200" dirty="0" smtClean="0"/>
              <a:t>, </a:t>
            </a:r>
            <a:r>
              <a:rPr lang="en-US" sz="3200" dirty="0" err="1" smtClean="0"/>
              <a:t>durante</a:t>
            </a:r>
            <a:r>
              <a:rPr lang="en-US" sz="3200" dirty="0" smtClean="0"/>
              <a:t> el </a:t>
            </a:r>
            <a:r>
              <a:rPr lang="en-US" sz="3200" dirty="0" err="1" smtClean="0"/>
              <a:t>empleo</a:t>
            </a:r>
            <a:r>
              <a:rPr lang="en-US" sz="3200" dirty="0" smtClean="0"/>
              <a:t>.</a:t>
            </a:r>
          </a:p>
          <a:p>
            <a:pPr>
              <a:buFont typeface="Wingdings" panose="05000000000000000000" pitchFamily="2" charset="2"/>
              <a:buChar char="v"/>
            </a:pPr>
            <a:r>
              <a:rPr lang="en-US" sz="3200" dirty="0" err="1" smtClean="0"/>
              <a:t>Diario</a:t>
            </a:r>
            <a:r>
              <a:rPr lang="en-US" sz="3200" dirty="0" smtClean="0"/>
              <a:t> de </a:t>
            </a:r>
            <a:r>
              <a:rPr lang="en-US" sz="3200" dirty="0" err="1" smtClean="0"/>
              <a:t>Lesiones</a:t>
            </a:r>
            <a:r>
              <a:rPr lang="en-US" sz="3200" dirty="0" smtClean="0"/>
              <a:t>.</a:t>
            </a:r>
          </a:p>
          <a:p>
            <a:pPr>
              <a:buFont typeface="Wingdings" panose="05000000000000000000" pitchFamily="2" charset="2"/>
              <a:buChar char="v"/>
            </a:pPr>
            <a:r>
              <a:rPr lang="en-US" dirty="0" smtClean="0"/>
              <a:t>El </a:t>
            </a:r>
            <a:r>
              <a:rPr lang="en-US" dirty="0" err="1" smtClean="0"/>
              <a:t>Diario</a:t>
            </a:r>
            <a:r>
              <a:rPr lang="en-US" dirty="0" smtClean="0"/>
              <a:t> de </a:t>
            </a:r>
            <a:r>
              <a:rPr lang="en-US" dirty="0" err="1" smtClean="0"/>
              <a:t>Heridas</a:t>
            </a:r>
            <a:r>
              <a:rPr lang="en-US" dirty="0" smtClean="0"/>
              <a:t> </a:t>
            </a:r>
            <a:r>
              <a:rPr lang="en-US" dirty="0" err="1" smtClean="0"/>
              <a:t>Punzocortantes</a:t>
            </a:r>
            <a:r>
              <a:rPr lang="en-US" dirty="0" smtClean="0"/>
              <a:t>, </a:t>
            </a:r>
            <a:r>
              <a:rPr lang="en-US" dirty="0" err="1" smtClean="0"/>
              <a:t>cinco</a:t>
            </a:r>
            <a:r>
              <a:rPr lang="en-US" dirty="0" smtClean="0"/>
              <a:t> </a:t>
            </a:r>
            <a:r>
              <a:rPr lang="en-US" dirty="0" err="1" smtClean="0"/>
              <a:t>años</a:t>
            </a:r>
            <a:r>
              <a:rPr lang="en-US" dirty="0" smtClean="0"/>
              <a:t>.</a:t>
            </a:r>
          </a:p>
          <a:p>
            <a:pPr>
              <a:buFont typeface="Wingdings" panose="05000000000000000000" pitchFamily="2" charset="2"/>
              <a:buChar char="v"/>
            </a:pPr>
            <a:r>
              <a:rPr lang="en-US" dirty="0" smtClean="0"/>
              <a:t>Los </a:t>
            </a:r>
            <a:r>
              <a:rPr lang="en-US" dirty="0" err="1" smtClean="0"/>
              <a:t>Registros</a:t>
            </a:r>
            <a:r>
              <a:rPr lang="en-US" dirty="0" smtClean="0"/>
              <a:t> de </a:t>
            </a:r>
            <a:r>
              <a:rPr lang="en-US" dirty="0" err="1" smtClean="0"/>
              <a:t>Capacitación</a:t>
            </a:r>
            <a:r>
              <a:rPr lang="en-US" dirty="0" smtClean="0"/>
              <a:t>, </a:t>
            </a:r>
            <a:r>
              <a:rPr lang="en-US" dirty="0" err="1" smtClean="0"/>
              <a:t>tres</a:t>
            </a:r>
            <a:r>
              <a:rPr lang="en-US" dirty="0" smtClean="0"/>
              <a:t> </a:t>
            </a:r>
            <a:r>
              <a:rPr lang="en-US" dirty="0" err="1" smtClean="0"/>
              <a:t>años</a:t>
            </a:r>
            <a:r>
              <a:rPr lang="en-US" dirty="0" smtClean="0"/>
              <a:t>.</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97366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Evaluación</a:t>
            </a:r>
            <a:r>
              <a:rPr lang="en-US" b="1" dirty="0" smtClean="0">
                <a:effectLst>
                  <a:outerShdw blurRad="38100" dist="38100" dir="2700000" algn="tl">
                    <a:srgbClr val="000000">
                      <a:alpha val="43137"/>
                    </a:srgbClr>
                  </a:outerShdw>
                </a:effectLst>
              </a:rPr>
              <a:t> posterior a la </a:t>
            </a:r>
            <a:r>
              <a:rPr lang="en-US" b="1" dirty="0" err="1" smtClean="0">
                <a:effectLst>
                  <a:outerShdw blurRad="38100" dist="38100" dir="2700000" algn="tl">
                    <a:srgbClr val="000000">
                      <a:alpha val="43137"/>
                    </a:srgbClr>
                  </a:outerShdw>
                </a:effectLst>
              </a:rPr>
              <a:t>exposición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y</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seguimiento</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US" sz="2000" dirty="0" smtClean="0"/>
              <a:t>Un </a:t>
            </a:r>
            <a:r>
              <a:rPr lang="en-US" sz="2000" dirty="0" err="1" smtClean="0"/>
              <a:t>episodio</a:t>
            </a:r>
            <a:r>
              <a:rPr lang="en-US" sz="2000" dirty="0" smtClean="0"/>
              <a:t> de </a:t>
            </a:r>
            <a:r>
              <a:rPr lang="en-US" sz="2000" dirty="0" err="1" smtClean="0"/>
              <a:t>exposición</a:t>
            </a:r>
            <a:r>
              <a:rPr lang="en-US" sz="2000" dirty="0" smtClean="0"/>
              <a:t> </a:t>
            </a:r>
            <a:r>
              <a:rPr lang="en-US" sz="2000" dirty="0" err="1" smtClean="0"/>
              <a:t>es</a:t>
            </a:r>
            <a:r>
              <a:rPr lang="en-US" sz="2000" dirty="0" smtClean="0"/>
              <a:t> un </a:t>
            </a:r>
            <a:r>
              <a:rPr lang="en-US" sz="2000" dirty="0" err="1" smtClean="0"/>
              <a:t>contacto</a:t>
            </a:r>
            <a:r>
              <a:rPr lang="en-US" sz="2000" dirty="0" smtClean="0"/>
              <a:t> </a:t>
            </a:r>
            <a:r>
              <a:rPr lang="en-US" sz="2000" dirty="0" err="1" smtClean="0"/>
              <a:t>específico</a:t>
            </a:r>
            <a:r>
              <a:rPr lang="en-US" sz="2000" dirty="0" smtClean="0"/>
              <a:t> de la </a:t>
            </a:r>
            <a:r>
              <a:rPr lang="en-US" sz="2000" dirty="0" err="1" smtClean="0"/>
              <a:t>sangre</a:t>
            </a:r>
            <a:r>
              <a:rPr lang="en-US" sz="2000" dirty="0" smtClean="0"/>
              <a:t> </a:t>
            </a:r>
            <a:r>
              <a:rPr lang="en-US" sz="2000" dirty="0" err="1" smtClean="0"/>
              <a:t>o</a:t>
            </a:r>
            <a:r>
              <a:rPr lang="en-US" sz="2000" dirty="0" smtClean="0"/>
              <a:t> de </a:t>
            </a:r>
            <a:r>
              <a:rPr lang="en-US" sz="2000" dirty="0" err="1" smtClean="0"/>
              <a:t>otros</a:t>
            </a:r>
            <a:r>
              <a:rPr lang="en-US" sz="2000" dirty="0" smtClean="0"/>
              <a:t> </a:t>
            </a:r>
            <a:r>
              <a:rPr lang="en-US" sz="2000" dirty="0" err="1" smtClean="0"/>
              <a:t>materiales</a:t>
            </a:r>
            <a:r>
              <a:rPr lang="en-US" sz="2000" dirty="0" smtClean="0"/>
              <a:t> </a:t>
            </a:r>
            <a:r>
              <a:rPr lang="en-US" sz="2000" dirty="0" err="1" smtClean="0"/>
              <a:t>potencialmente</a:t>
            </a:r>
            <a:r>
              <a:rPr lang="en-US" sz="2000" dirty="0" smtClean="0"/>
              <a:t> </a:t>
            </a:r>
            <a:r>
              <a:rPr lang="en-US" sz="2000" dirty="0" err="1" smtClean="0"/>
              <a:t>infecciosos</a:t>
            </a:r>
            <a:r>
              <a:rPr lang="en-US" sz="2000" dirty="0" smtClean="0"/>
              <a:t> (OPIM </a:t>
            </a:r>
            <a:r>
              <a:rPr lang="en-US" sz="2000" dirty="0" err="1" smtClean="0"/>
              <a:t>por</a:t>
            </a:r>
            <a:r>
              <a:rPr lang="en-US" sz="2000" dirty="0" smtClean="0"/>
              <a:t> </a:t>
            </a:r>
            <a:r>
              <a:rPr lang="en-US" sz="2000" dirty="0" err="1" smtClean="0"/>
              <a:t>sus</a:t>
            </a:r>
            <a:r>
              <a:rPr lang="en-US" sz="2000" dirty="0" smtClean="0"/>
              <a:t> </a:t>
            </a:r>
            <a:r>
              <a:rPr lang="en-US" sz="2000" dirty="0" err="1" smtClean="0"/>
              <a:t>siglas</a:t>
            </a:r>
            <a:r>
              <a:rPr lang="en-US" sz="2000" dirty="0" smtClean="0"/>
              <a:t> en </a:t>
            </a:r>
            <a:r>
              <a:rPr lang="en-US" sz="2000" dirty="0" err="1" smtClean="0"/>
              <a:t>inglés</a:t>
            </a:r>
            <a:r>
              <a:rPr lang="en-US" sz="2000" dirty="0" smtClean="0"/>
              <a:t>) con los </a:t>
            </a:r>
            <a:r>
              <a:rPr lang="en-US" sz="2000" dirty="0" err="1" smtClean="0"/>
              <a:t>ojos</a:t>
            </a:r>
            <a:r>
              <a:rPr lang="en-US" sz="2000" dirty="0" smtClean="0"/>
              <a:t>, la </a:t>
            </a:r>
            <a:r>
              <a:rPr lang="en-US" sz="2000" dirty="0" err="1" smtClean="0"/>
              <a:t>boca</a:t>
            </a:r>
            <a:r>
              <a:rPr lang="en-US" sz="2000" dirty="0" smtClean="0"/>
              <a:t> </a:t>
            </a:r>
            <a:r>
              <a:rPr lang="en-US" sz="2000" dirty="0" err="1" smtClean="0"/>
              <a:t>y</a:t>
            </a:r>
            <a:r>
              <a:rPr lang="en-US" sz="2000" dirty="0" smtClean="0"/>
              <a:t> </a:t>
            </a:r>
            <a:r>
              <a:rPr lang="en-US" sz="2000" dirty="0" err="1" smtClean="0"/>
              <a:t>otras</a:t>
            </a:r>
            <a:r>
              <a:rPr lang="en-US" sz="2000" dirty="0" smtClean="0"/>
              <a:t> </a:t>
            </a:r>
            <a:r>
              <a:rPr lang="en-US" sz="2000" dirty="0" err="1" smtClean="0"/>
              <a:t>membranas</a:t>
            </a:r>
            <a:r>
              <a:rPr lang="en-US" sz="2000" dirty="0" smtClean="0"/>
              <a:t> </a:t>
            </a:r>
            <a:r>
              <a:rPr lang="en-US" sz="2000" dirty="0" err="1" smtClean="0"/>
              <a:t>mucosas</a:t>
            </a:r>
            <a:r>
              <a:rPr lang="en-US" sz="2000" dirty="0" smtClean="0"/>
              <a:t>; con la </a:t>
            </a:r>
            <a:r>
              <a:rPr lang="en-US" sz="2000" dirty="0" err="1" smtClean="0"/>
              <a:t>piel</a:t>
            </a:r>
            <a:r>
              <a:rPr lang="en-US" sz="2000" dirty="0" smtClean="0"/>
              <a:t> </a:t>
            </a:r>
            <a:r>
              <a:rPr lang="en-US" sz="2000" dirty="0" err="1" smtClean="0"/>
              <a:t>lacerada</a:t>
            </a:r>
            <a:r>
              <a:rPr lang="en-US" sz="2000" dirty="0" smtClean="0"/>
              <a:t> (no </a:t>
            </a:r>
            <a:r>
              <a:rPr lang="en-US" sz="2000" dirty="0" err="1" smtClean="0"/>
              <a:t>intacta</a:t>
            </a:r>
            <a:r>
              <a:rPr lang="en-US" sz="2000" dirty="0" smtClean="0"/>
              <a:t>) </a:t>
            </a:r>
            <a:r>
              <a:rPr lang="en-US" sz="2000" dirty="0" err="1" smtClean="0"/>
              <a:t>o</a:t>
            </a:r>
            <a:r>
              <a:rPr lang="en-US" sz="2000" dirty="0" smtClean="0"/>
              <a:t> </a:t>
            </a:r>
            <a:r>
              <a:rPr lang="en-US" sz="2000" dirty="0" err="1" smtClean="0"/>
              <a:t>por</a:t>
            </a:r>
            <a:r>
              <a:rPr lang="en-US" sz="2000" dirty="0" smtClean="0"/>
              <a:t> </a:t>
            </a:r>
            <a:r>
              <a:rPr lang="en-US" sz="2000" dirty="0" err="1" smtClean="0"/>
              <a:t>vía</a:t>
            </a:r>
            <a:r>
              <a:rPr lang="en-US" sz="2000" dirty="0" smtClean="0"/>
              <a:t> parental.</a:t>
            </a:r>
          </a:p>
          <a:p>
            <a:pPr marL="0" indent="0">
              <a:buNone/>
            </a:pPr>
            <a:r>
              <a:rPr lang="en-US" sz="2000" dirty="0" err="1" smtClean="0"/>
              <a:t>Esta</a:t>
            </a:r>
            <a:r>
              <a:rPr lang="en-US" sz="2000" dirty="0" smtClean="0"/>
              <a:t> </a:t>
            </a:r>
            <a:r>
              <a:rPr lang="en-US" sz="2000" dirty="0" err="1" smtClean="0"/>
              <a:t>evaluación</a:t>
            </a:r>
            <a:r>
              <a:rPr lang="en-US" sz="2000" dirty="0" smtClean="0"/>
              <a:t> posterior </a:t>
            </a:r>
            <a:r>
              <a:rPr lang="en-US" sz="2000" dirty="0" err="1" smtClean="0"/>
              <a:t>y</a:t>
            </a:r>
            <a:r>
              <a:rPr lang="en-US" sz="2000" dirty="0" smtClean="0"/>
              <a:t> el </a:t>
            </a:r>
            <a:r>
              <a:rPr lang="en-US" sz="2000" dirty="0" err="1" smtClean="0"/>
              <a:t>seguimiento</a:t>
            </a:r>
            <a:r>
              <a:rPr lang="en-US" sz="2000" dirty="0" smtClean="0"/>
              <a:t> </a:t>
            </a:r>
            <a:r>
              <a:rPr lang="en-US" sz="2000" dirty="0" err="1" smtClean="0"/>
              <a:t>deben</a:t>
            </a:r>
            <a:r>
              <a:rPr lang="en-US" sz="2000" dirty="0" smtClean="0"/>
              <a:t> ser sin </a:t>
            </a:r>
            <a:r>
              <a:rPr lang="en-US" sz="2000" dirty="0" err="1" smtClean="0"/>
              <a:t>costo</a:t>
            </a:r>
            <a:r>
              <a:rPr lang="en-US" sz="2000" dirty="0" smtClean="0"/>
              <a:t> </a:t>
            </a:r>
            <a:r>
              <a:rPr lang="en-US" sz="2000" dirty="0" err="1" smtClean="0"/>
              <a:t>para</a:t>
            </a:r>
            <a:r>
              <a:rPr lang="en-US" sz="2000" dirty="0" smtClean="0"/>
              <a:t> el </a:t>
            </a:r>
            <a:r>
              <a:rPr lang="en-US" sz="2000" dirty="0" err="1" smtClean="0"/>
              <a:t>trabajador</a:t>
            </a:r>
            <a:r>
              <a:rPr lang="en-US" sz="2000" dirty="0" smtClean="0"/>
              <a:t> </a:t>
            </a:r>
            <a:r>
              <a:rPr lang="en-US" sz="2000" dirty="0" err="1" smtClean="0"/>
              <a:t>e</a:t>
            </a:r>
            <a:r>
              <a:rPr lang="en-US" sz="2000" dirty="0" smtClean="0"/>
              <a:t> </a:t>
            </a:r>
            <a:r>
              <a:rPr lang="en-US" sz="2000" dirty="0" err="1" smtClean="0"/>
              <a:t>incluyen</a:t>
            </a:r>
            <a:r>
              <a:rPr lang="en-US" sz="2000" dirty="0" smtClean="0"/>
              <a:t> </a:t>
            </a:r>
            <a:r>
              <a:rPr lang="en-US" sz="2000" dirty="0" err="1" smtClean="0"/>
              <a:t>que</a:t>
            </a:r>
            <a:r>
              <a:rPr lang="en-US" sz="2000" dirty="0" smtClean="0"/>
              <a:t> se </a:t>
            </a:r>
            <a:r>
              <a:rPr lang="en-US" sz="2000" dirty="0" err="1" smtClean="0"/>
              <a:t>documente</a:t>
            </a:r>
            <a:r>
              <a:rPr lang="en-US" sz="2000" dirty="0" smtClean="0"/>
              <a:t> </a:t>
            </a:r>
            <a:r>
              <a:rPr lang="en-US" sz="2000" dirty="0" err="1" smtClean="0"/>
              <a:t>la(s</a:t>
            </a:r>
            <a:r>
              <a:rPr lang="en-US" sz="2000" dirty="0" smtClean="0"/>
              <a:t>) </a:t>
            </a:r>
            <a:r>
              <a:rPr lang="en-US" sz="2000" dirty="0" err="1" smtClean="0"/>
              <a:t>vía(s</a:t>
            </a:r>
            <a:r>
              <a:rPr lang="en-US" sz="2000" dirty="0" smtClean="0"/>
              <a:t>) de </a:t>
            </a:r>
            <a:r>
              <a:rPr lang="en-US" sz="2000" dirty="0" err="1" smtClean="0"/>
              <a:t>exposición</a:t>
            </a:r>
            <a:r>
              <a:rPr lang="en-US" sz="2000" dirty="0" smtClean="0"/>
              <a:t> </a:t>
            </a:r>
            <a:r>
              <a:rPr lang="en-US" sz="2000" dirty="0" err="1" smtClean="0"/>
              <a:t>y</a:t>
            </a:r>
            <a:r>
              <a:rPr lang="en-US" sz="2000" dirty="0" smtClean="0"/>
              <a:t> </a:t>
            </a:r>
            <a:r>
              <a:rPr lang="en-US" sz="2000" dirty="0" err="1" smtClean="0"/>
              <a:t>las</a:t>
            </a:r>
            <a:r>
              <a:rPr lang="en-US" sz="2000" dirty="0" smtClean="0"/>
              <a:t> </a:t>
            </a:r>
            <a:r>
              <a:rPr lang="en-US" sz="2000" dirty="0" err="1" smtClean="0"/>
              <a:t>circunstancias</a:t>
            </a:r>
            <a:r>
              <a:rPr lang="en-US" sz="2000" dirty="0" smtClean="0"/>
              <a:t> </a:t>
            </a:r>
            <a:r>
              <a:rPr lang="en-US" sz="2000" dirty="0" err="1" smtClean="0"/>
              <a:t>bajo</a:t>
            </a:r>
            <a:r>
              <a:rPr lang="en-US" sz="2000" dirty="0" smtClean="0"/>
              <a:t> </a:t>
            </a:r>
            <a:r>
              <a:rPr lang="en-US" sz="2000" dirty="0" err="1" smtClean="0"/>
              <a:t>las</a:t>
            </a:r>
            <a:r>
              <a:rPr lang="en-US" sz="2000" dirty="0" smtClean="0"/>
              <a:t> </a:t>
            </a:r>
            <a:r>
              <a:rPr lang="en-US" sz="2000" dirty="0" err="1" smtClean="0"/>
              <a:t>cuales</a:t>
            </a:r>
            <a:r>
              <a:rPr lang="en-US" sz="2000" dirty="0" smtClean="0"/>
              <a:t> </a:t>
            </a:r>
            <a:r>
              <a:rPr lang="en-US" sz="2000" dirty="0" err="1" smtClean="0"/>
              <a:t>sucedió</a:t>
            </a:r>
            <a:r>
              <a:rPr lang="en-US" sz="2000" dirty="0" smtClean="0"/>
              <a:t> el </a:t>
            </a:r>
            <a:r>
              <a:rPr lang="en-US" sz="2000" dirty="0" err="1" smtClean="0"/>
              <a:t>episodio</a:t>
            </a:r>
            <a:r>
              <a:rPr lang="en-US" sz="2000" dirty="0" smtClean="0"/>
              <a:t> de </a:t>
            </a:r>
            <a:r>
              <a:rPr lang="en-US" sz="2000" dirty="0" err="1" smtClean="0"/>
              <a:t>exposición</a:t>
            </a:r>
            <a:r>
              <a:rPr lang="en-US" sz="2000" dirty="0" smtClean="0"/>
              <a:t>; </a:t>
            </a:r>
            <a:r>
              <a:rPr lang="en-US" sz="2000" dirty="0" err="1" smtClean="0"/>
              <a:t>que</a:t>
            </a:r>
            <a:r>
              <a:rPr lang="en-US" sz="2000" dirty="0" smtClean="0"/>
              <a:t> se </a:t>
            </a:r>
            <a:r>
              <a:rPr lang="en-US" sz="2000" dirty="0" err="1" smtClean="0"/>
              <a:t>identifique</a:t>
            </a:r>
            <a:r>
              <a:rPr lang="en-US" sz="2000" dirty="0" smtClean="0"/>
              <a:t> al </a:t>
            </a:r>
            <a:r>
              <a:rPr lang="en-US" sz="2000" dirty="0" err="1" smtClean="0"/>
              <a:t>individuo</a:t>
            </a:r>
            <a:r>
              <a:rPr lang="en-US" sz="2000" dirty="0" smtClean="0"/>
              <a:t> de </a:t>
            </a:r>
            <a:r>
              <a:rPr lang="en-US" sz="2000" dirty="0" err="1" smtClean="0"/>
              <a:t>origen</a:t>
            </a:r>
            <a:r>
              <a:rPr lang="en-US" sz="2000" dirty="0" smtClean="0"/>
              <a:t> </a:t>
            </a:r>
            <a:r>
              <a:rPr lang="en-US" sz="2000" dirty="0" err="1" smtClean="0"/>
              <a:t>y</a:t>
            </a:r>
            <a:r>
              <a:rPr lang="en-US" sz="2000" dirty="0" smtClean="0"/>
              <a:t> se </a:t>
            </a:r>
            <a:r>
              <a:rPr lang="en-US" sz="2000" dirty="0" err="1" smtClean="0"/>
              <a:t>analice</a:t>
            </a:r>
            <a:r>
              <a:rPr lang="en-US" sz="2000" dirty="0" smtClean="0"/>
              <a:t> </a:t>
            </a:r>
            <a:r>
              <a:rPr lang="en-US" sz="2000" dirty="0" err="1" smtClean="0"/>
              <a:t>su</a:t>
            </a:r>
            <a:r>
              <a:rPr lang="en-US" sz="2000" dirty="0" smtClean="0"/>
              <a:t> </a:t>
            </a:r>
            <a:r>
              <a:rPr lang="en-US" sz="2000" dirty="0" err="1" smtClean="0"/>
              <a:t>posibilidad</a:t>
            </a:r>
            <a:r>
              <a:rPr lang="en-US" sz="2000" dirty="0" smtClean="0"/>
              <a:t> de </a:t>
            </a:r>
            <a:r>
              <a:rPr lang="en-US" sz="2000" dirty="0" err="1" smtClean="0"/>
              <a:t>infectar</a:t>
            </a:r>
            <a:r>
              <a:rPr lang="en-US" sz="2000" dirty="0" smtClean="0"/>
              <a:t> con VHB </a:t>
            </a:r>
            <a:r>
              <a:rPr lang="en-US" sz="2000" dirty="0" err="1" smtClean="0"/>
              <a:t>y</a:t>
            </a:r>
            <a:r>
              <a:rPr lang="en-US" sz="2000" dirty="0" smtClean="0"/>
              <a:t> VIH, </a:t>
            </a:r>
            <a:r>
              <a:rPr lang="en-US" sz="2000" dirty="0" err="1" smtClean="0"/>
              <a:t>si</a:t>
            </a:r>
            <a:r>
              <a:rPr lang="en-US" sz="2000" dirty="0" smtClean="0"/>
              <a:t> el </a:t>
            </a:r>
            <a:r>
              <a:rPr lang="en-US" sz="2000" dirty="0" err="1" smtClean="0"/>
              <a:t>individuo</a:t>
            </a:r>
            <a:r>
              <a:rPr lang="en-US" sz="2000" dirty="0" smtClean="0"/>
              <a:t> de </a:t>
            </a:r>
            <a:r>
              <a:rPr lang="en-US" sz="2000" dirty="0" err="1" smtClean="0"/>
              <a:t>origen</a:t>
            </a:r>
            <a:r>
              <a:rPr lang="en-US" sz="2000" dirty="0" smtClean="0"/>
              <a:t> </a:t>
            </a:r>
            <a:r>
              <a:rPr lang="en-US" sz="2000" dirty="0" err="1" smtClean="0"/>
              <a:t>da</a:t>
            </a:r>
            <a:r>
              <a:rPr lang="en-US" sz="2000" dirty="0" smtClean="0"/>
              <a:t> </a:t>
            </a:r>
            <a:r>
              <a:rPr lang="en-US" sz="2000" dirty="0" err="1" smtClean="0"/>
              <a:t>su</a:t>
            </a:r>
            <a:r>
              <a:rPr lang="en-US" sz="2000" dirty="0" smtClean="0"/>
              <a:t> </a:t>
            </a:r>
            <a:r>
              <a:rPr lang="en-US" sz="2000" dirty="0" err="1" smtClean="0"/>
              <a:t>consentimiento</a:t>
            </a:r>
            <a:r>
              <a:rPr lang="en-US" sz="2000" dirty="0" smtClean="0"/>
              <a:t> </a:t>
            </a:r>
            <a:r>
              <a:rPr lang="en-US" sz="2000" dirty="0" err="1" smtClean="0"/>
              <a:t>o</a:t>
            </a:r>
            <a:r>
              <a:rPr lang="en-US" sz="2000" dirty="0" smtClean="0"/>
              <a:t> </a:t>
            </a:r>
            <a:r>
              <a:rPr lang="en-US" sz="2000" dirty="0" err="1" smtClean="0"/>
              <a:t>si</a:t>
            </a:r>
            <a:r>
              <a:rPr lang="en-US" sz="2000" dirty="0" smtClean="0"/>
              <a:t> la </a:t>
            </a:r>
            <a:r>
              <a:rPr lang="en-US" sz="2000" dirty="0" err="1" smtClean="0"/>
              <a:t>ley</a:t>
            </a:r>
            <a:r>
              <a:rPr lang="en-US" sz="2000" dirty="0" smtClean="0"/>
              <a:t> no </a:t>
            </a:r>
            <a:r>
              <a:rPr lang="en-US" sz="2000" dirty="0" err="1" smtClean="0"/>
              <a:t>exige</a:t>
            </a:r>
            <a:r>
              <a:rPr lang="en-US" sz="2000" dirty="0" smtClean="0"/>
              <a:t> </a:t>
            </a:r>
            <a:r>
              <a:rPr lang="en-US" sz="2000" dirty="0" err="1" smtClean="0"/>
              <a:t>que</a:t>
            </a:r>
            <a:r>
              <a:rPr lang="en-US" sz="2000" dirty="0" smtClean="0"/>
              <a:t> </a:t>
            </a:r>
            <a:r>
              <a:rPr lang="en-US" sz="2000" dirty="0" err="1" smtClean="0"/>
              <a:t>dé</a:t>
            </a:r>
            <a:r>
              <a:rPr lang="en-US" sz="2000" dirty="0" smtClean="0"/>
              <a:t> </a:t>
            </a:r>
            <a:r>
              <a:rPr lang="en-US" sz="2000" dirty="0" err="1" smtClean="0"/>
              <a:t>consentimiento</a:t>
            </a:r>
            <a:r>
              <a:rPr lang="en-US" sz="2000" dirty="0" smtClean="0"/>
              <a:t>; </a:t>
            </a:r>
            <a:r>
              <a:rPr lang="en-US" sz="2000" dirty="0" err="1" smtClean="0"/>
              <a:t>que</a:t>
            </a:r>
            <a:r>
              <a:rPr lang="en-US" sz="2000" dirty="0" smtClean="0"/>
              <a:t> se </a:t>
            </a:r>
            <a:r>
              <a:rPr lang="en-US" sz="2000" dirty="0" err="1" smtClean="0"/>
              <a:t>obtenga</a:t>
            </a:r>
            <a:r>
              <a:rPr lang="en-US" sz="2000" dirty="0" smtClean="0"/>
              <a:t> </a:t>
            </a:r>
            <a:r>
              <a:rPr lang="en-US" sz="2000" dirty="0" err="1" smtClean="0"/>
              <a:t>y</a:t>
            </a:r>
            <a:r>
              <a:rPr lang="en-US" sz="2000" dirty="0" smtClean="0"/>
              <a:t> </a:t>
            </a:r>
            <a:r>
              <a:rPr lang="en-US" sz="2000" dirty="0" err="1" smtClean="0"/>
              <a:t>analice</a:t>
            </a:r>
            <a:r>
              <a:rPr lang="en-US" sz="2000" dirty="0" smtClean="0"/>
              <a:t> la </a:t>
            </a:r>
            <a:r>
              <a:rPr lang="en-US" sz="2000" dirty="0" err="1" smtClean="0"/>
              <a:t>sangre</a:t>
            </a:r>
            <a:r>
              <a:rPr lang="en-US" sz="2000" dirty="0" smtClean="0"/>
              <a:t> del </a:t>
            </a:r>
            <a:r>
              <a:rPr lang="en-US" sz="2000" dirty="0" err="1" smtClean="0"/>
              <a:t>trabajador</a:t>
            </a:r>
            <a:r>
              <a:rPr lang="en-US" sz="2000" dirty="0" smtClean="0"/>
              <a:t> </a:t>
            </a:r>
            <a:r>
              <a:rPr lang="en-US" sz="2000" dirty="0" err="1" smtClean="0"/>
              <a:t>expuesto</a:t>
            </a:r>
            <a:r>
              <a:rPr lang="en-US" sz="2000" dirty="0" smtClean="0"/>
              <a:t>, </a:t>
            </a:r>
            <a:r>
              <a:rPr lang="en-US" sz="2000" dirty="0" err="1" smtClean="0"/>
              <a:t>si</a:t>
            </a:r>
            <a:r>
              <a:rPr lang="en-US" sz="2000" dirty="0" smtClean="0"/>
              <a:t> el </a:t>
            </a:r>
            <a:r>
              <a:rPr lang="en-US" sz="2000" dirty="0" err="1" smtClean="0"/>
              <a:t>trabajador</a:t>
            </a:r>
            <a:r>
              <a:rPr lang="en-US" sz="2000" dirty="0" smtClean="0"/>
              <a:t> </a:t>
            </a:r>
            <a:r>
              <a:rPr lang="en-US" sz="2000" dirty="0" err="1" smtClean="0"/>
              <a:t>da</a:t>
            </a:r>
            <a:r>
              <a:rPr lang="en-US" sz="2000" dirty="0" smtClean="0"/>
              <a:t> </a:t>
            </a:r>
            <a:r>
              <a:rPr lang="en-US" sz="2000" dirty="0" err="1" smtClean="0"/>
              <a:t>su</a:t>
            </a:r>
            <a:r>
              <a:rPr lang="en-US" sz="2000" dirty="0" smtClean="0"/>
              <a:t> </a:t>
            </a:r>
            <a:r>
              <a:rPr lang="en-US" sz="2000" dirty="0" err="1" smtClean="0"/>
              <a:t>consentimiento</a:t>
            </a:r>
            <a:r>
              <a:rPr lang="en-US" sz="2000" dirty="0" smtClean="0"/>
              <a:t>; </a:t>
            </a:r>
            <a:r>
              <a:rPr lang="en-US" sz="2000" dirty="0" err="1" smtClean="0"/>
              <a:t>que</a:t>
            </a:r>
            <a:r>
              <a:rPr lang="en-US" sz="2000" dirty="0" smtClean="0"/>
              <a:t> se </a:t>
            </a:r>
            <a:r>
              <a:rPr lang="en-US" sz="2000" dirty="0" err="1" smtClean="0"/>
              <a:t>ofrezca</a:t>
            </a:r>
            <a:r>
              <a:rPr lang="en-US" sz="2000" dirty="0" smtClean="0"/>
              <a:t> </a:t>
            </a:r>
            <a:r>
              <a:rPr lang="en-US" sz="2000" dirty="0" err="1" smtClean="0"/>
              <a:t>profilaxis</a:t>
            </a:r>
            <a:r>
              <a:rPr lang="en-US" sz="2000" dirty="0" smtClean="0"/>
              <a:t> posterior a la </a:t>
            </a:r>
            <a:r>
              <a:rPr lang="en-US" sz="2000" dirty="0" err="1" smtClean="0"/>
              <a:t>exposición</a:t>
            </a:r>
            <a:r>
              <a:rPr lang="en-US" sz="2000" dirty="0" smtClean="0"/>
              <a:t>; </a:t>
            </a:r>
            <a:r>
              <a:rPr lang="en-US" sz="2000" dirty="0" err="1" smtClean="0"/>
              <a:t>que</a:t>
            </a:r>
            <a:r>
              <a:rPr lang="en-US" sz="2000" dirty="0" smtClean="0"/>
              <a:t> se </a:t>
            </a:r>
            <a:r>
              <a:rPr lang="en-US" sz="2000" dirty="0" err="1" smtClean="0"/>
              <a:t>ofrezca</a:t>
            </a:r>
            <a:r>
              <a:rPr lang="en-US" sz="2000" dirty="0" smtClean="0"/>
              <a:t> </a:t>
            </a:r>
            <a:r>
              <a:rPr lang="en-US" sz="2000" dirty="0" err="1" smtClean="0"/>
              <a:t>asesoramiento</a:t>
            </a:r>
            <a:r>
              <a:rPr lang="en-US" sz="2000" dirty="0" smtClean="0"/>
              <a:t> </a:t>
            </a:r>
            <a:r>
              <a:rPr lang="en-US" sz="2000" dirty="0" err="1" smtClean="0"/>
              <a:t>psicológico</a:t>
            </a:r>
            <a:r>
              <a:rPr lang="en-US" sz="2000" dirty="0" smtClean="0"/>
              <a:t>; </a:t>
            </a:r>
            <a:r>
              <a:rPr lang="en-US" sz="2000" dirty="0" err="1" smtClean="0"/>
              <a:t>y</a:t>
            </a:r>
            <a:r>
              <a:rPr lang="en-US" sz="2000" dirty="0" smtClean="0"/>
              <a:t> </a:t>
            </a:r>
            <a:r>
              <a:rPr lang="en-US" sz="2000" dirty="0" err="1" smtClean="0"/>
              <a:t>que</a:t>
            </a:r>
            <a:r>
              <a:rPr lang="en-US" sz="2000" dirty="0" smtClean="0"/>
              <a:t> se </a:t>
            </a:r>
            <a:r>
              <a:rPr lang="en-US" sz="2000" dirty="0" err="1" smtClean="0"/>
              <a:t>evalúen</a:t>
            </a:r>
            <a:r>
              <a:rPr lang="en-US" sz="2000" dirty="0" smtClean="0"/>
              <a:t> </a:t>
            </a:r>
            <a:r>
              <a:rPr lang="en-US" sz="2000" dirty="0" err="1" smtClean="0"/>
              <a:t>las</a:t>
            </a:r>
            <a:r>
              <a:rPr lang="en-US" sz="2000" dirty="0" smtClean="0"/>
              <a:t> </a:t>
            </a:r>
            <a:r>
              <a:rPr lang="en-US" sz="2000" dirty="0" err="1" smtClean="0"/>
              <a:t>enfermedades</a:t>
            </a:r>
            <a:r>
              <a:rPr lang="en-US" sz="2000" dirty="0" smtClean="0"/>
              <a:t> </a:t>
            </a:r>
            <a:r>
              <a:rPr lang="en-US" sz="2000" dirty="0" err="1" smtClean="0"/>
              <a:t>informadas</a:t>
            </a:r>
            <a:r>
              <a:rPr lang="en-US" sz="2000" dirty="0" smtClean="0"/>
              <a:t>.</a:t>
            </a:r>
          </a:p>
          <a:p>
            <a:pPr marL="0" indent="0">
              <a:buNone/>
            </a:pPr>
            <a:r>
              <a:rPr lang="en-US" sz="2000" dirty="0" smtClean="0"/>
              <a:t>El </a:t>
            </a:r>
            <a:r>
              <a:rPr lang="en-US" sz="2000" dirty="0" err="1" smtClean="0"/>
              <a:t>profesional</a:t>
            </a:r>
            <a:r>
              <a:rPr lang="en-US" sz="2000" dirty="0" smtClean="0"/>
              <a:t> de la </a:t>
            </a:r>
            <a:r>
              <a:rPr lang="en-US" sz="2000" dirty="0" err="1" smtClean="0"/>
              <a:t>salud</a:t>
            </a:r>
            <a:r>
              <a:rPr lang="en-US" sz="2000" dirty="0" smtClean="0"/>
              <a:t> </a:t>
            </a:r>
            <a:r>
              <a:rPr lang="en-US" sz="2000" dirty="0" err="1" smtClean="0"/>
              <a:t>brindará</a:t>
            </a:r>
            <a:r>
              <a:rPr lang="en-US" sz="2000" dirty="0" smtClean="0"/>
              <a:t> al </a:t>
            </a:r>
            <a:r>
              <a:rPr lang="en-US" sz="2000" dirty="0" err="1" smtClean="0"/>
              <a:t>empleador</a:t>
            </a:r>
            <a:r>
              <a:rPr lang="en-US" sz="2000" dirty="0" smtClean="0"/>
              <a:t> </a:t>
            </a:r>
            <a:r>
              <a:rPr lang="en-US" sz="2000" dirty="0" err="1" smtClean="0"/>
              <a:t>una</a:t>
            </a:r>
            <a:r>
              <a:rPr lang="en-US" sz="2000" dirty="0" smtClean="0"/>
              <a:t> </a:t>
            </a:r>
            <a:r>
              <a:rPr lang="en-US" sz="2000" dirty="0" err="1" smtClean="0"/>
              <a:t>opinión</a:t>
            </a:r>
            <a:r>
              <a:rPr lang="en-US" sz="2000" dirty="0" smtClean="0"/>
              <a:t> </a:t>
            </a:r>
            <a:r>
              <a:rPr lang="en-US" sz="2000" dirty="0" err="1" smtClean="0"/>
              <a:t>limitada</a:t>
            </a:r>
            <a:r>
              <a:rPr lang="en-US" sz="2000" dirty="0" smtClean="0"/>
              <a:t> </a:t>
            </a:r>
            <a:r>
              <a:rPr lang="en-US" sz="2000" dirty="0" err="1" smtClean="0"/>
              <a:t>por</a:t>
            </a:r>
            <a:r>
              <a:rPr lang="en-US" sz="2000" dirty="0" smtClean="0"/>
              <a:t> </a:t>
            </a:r>
            <a:r>
              <a:rPr lang="en-US" sz="2000" dirty="0" err="1" smtClean="0"/>
              <a:t>escrito</a:t>
            </a:r>
            <a:r>
              <a:rPr lang="en-US" sz="2000" dirty="0" smtClean="0"/>
              <a:t>, </a:t>
            </a:r>
            <a:r>
              <a:rPr lang="en-US" sz="2000" dirty="0" err="1" smtClean="0"/>
              <a:t>y</a:t>
            </a:r>
            <a:r>
              <a:rPr lang="en-US" sz="2000" dirty="0" smtClean="0"/>
              <a:t> </a:t>
            </a:r>
            <a:r>
              <a:rPr lang="en-US" sz="2000" dirty="0" err="1" smtClean="0"/>
              <a:t>todos</a:t>
            </a:r>
            <a:r>
              <a:rPr lang="en-US" sz="2000" dirty="0" smtClean="0"/>
              <a:t> los </a:t>
            </a:r>
            <a:r>
              <a:rPr lang="en-US" sz="2000" dirty="0" err="1" smtClean="0"/>
              <a:t>diagnósticos</a:t>
            </a:r>
            <a:r>
              <a:rPr lang="en-US" sz="2000" dirty="0" smtClean="0"/>
              <a:t> </a:t>
            </a:r>
            <a:r>
              <a:rPr lang="en-US" sz="2000" dirty="0" err="1" smtClean="0"/>
              <a:t>deberán</a:t>
            </a:r>
            <a:r>
              <a:rPr lang="en-US" sz="2000" dirty="0" smtClean="0"/>
              <a:t> </a:t>
            </a:r>
            <a:r>
              <a:rPr lang="en-US" sz="2000" dirty="0" err="1" smtClean="0"/>
              <a:t>mantenerse</a:t>
            </a:r>
            <a:r>
              <a:rPr lang="en-US" sz="2000" dirty="0" smtClean="0"/>
              <a:t> en </a:t>
            </a:r>
            <a:r>
              <a:rPr lang="en-US" sz="2000" dirty="0" err="1" smtClean="0"/>
              <a:t>confidencialidad</a:t>
            </a:r>
            <a:r>
              <a:rPr lang="en-US" sz="2000" dirty="0" smtClean="0"/>
              <a:t>.</a:t>
            </a:r>
            <a:endParaRPr lang="en-US" sz="2000" dirty="0"/>
          </a:p>
        </p:txBody>
      </p:sp>
    </p:spTree>
    <p:extLst>
      <p:ext uri="{BB962C8B-B14F-4D97-AF65-F5344CB8AC3E}">
        <p14:creationId xmlns:p14="http://schemas.microsoft.com/office/powerpoint/2010/main" val="3090257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err="1" smtClean="0">
                <a:effectLst>
                  <a:outerShdw blurRad="38100" dist="38100" dir="2700000" algn="tl">
                    <a:srgbClr val="000000">
                      <a:alpha val="43137"/>
                    </a:srgbClr>
                  </a:outerShdw>
                </a:effectLst>
              </a:rPr>
              <a:t>Procedimiento</a:t>
            </a:r>
            <a:r>
              <a:rPr lang="en-US" b="1" dirty="0" smtClean="0">
                <a:effectLst>
                  <a:outerShdw blurRad="38100" dist="38100" dir="2700000" algn="tl">
                    <a:srgbClr val="000000">
                      <a:alpha val="43137"/>
                    </a:srgbClr>
                  </a:outerShdw>
                </a:effectLst>
              </a:rPr>
              <a:t> posterior a la </a:t>
            </a:r>
            <a:r>
              <a:rPr lang="en-US" b="1" dirty="0" err="1" smtClean="0">
                <a:effectLst>
                  <a:outerShdw blurRad="38100" dist="38100" dir="2700000" algn="tl">
                    <a:srgbClr val="000000">
                      <a:alpha val="43137"/>
                    </a:srgbClr>
                  </a:outerShdw>
                </a:effectLst>
              </a:rPr>
              <a:t>exposición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Si ha </a:t>
            </a:r>
            <a:r>
              <a:rPr lang="en-US" dirty="0" err="1" smtClean="0"/>
              <a:t>sido</a:t>
            </a:r>
            <a:r>
              <a:rPr lang="en-US" dirty="0" smtClean="0"/>
              <a:t> </a:t>
            </a:r>
            <a:r>
              <a:rPr lang="en-US" dirty="0" err="1" smtClean="0"/>
              <a:t>contaminado</a:t>
            </a:r>
            <a:r>
              <a:rPr lang="en-US" dirty="0" smtClean="0"/>
              <a:t> con </a:t>
            </a:r>
            <a:r>
              <a:rPr lang="en-US" dirty="0" err="1" smtClean="0"/>
              <a:t>sangre</a:t>
            </a:r>
            <a:r>
              <a:rPr lang="en-US" dirty="0" smtClean="0"/>
              <a:t>, </a:t>
            </a:r>
            <a:r>
              <a:rPr lang="en-US" dirty="0" err="1" smtClean="0"/>
              <a:t>usted</a:t>
            </a:r>
            <a:r>
              <a:rPr lang="en-US" dirty="0" smtClean="0"/>
              <a:t> </a:t>
            </a:r>
            <a:r>
              <a:rPr lang="en-US" dirty="0" err="1" smtClean="0"/>
              <a:t>puede</a:t>
            </a:r>
            <a:r>
              <a:rPr lang="en-US" dirty="0" smtClean="0"/>
              <a:t> </a:t>
            </a:r>
            <a:r>
              <a:rPr lang="en-US" dirty="0" err="1" smtClean="0"/>
              <a:t>haber</a:t>
            </a:r>
            <a:r>
              <a:rPr lang="en-US" dirty="0" smtClean="0"/>
              <a:t> </a:t>
            </a:r>
            <a:r>
              <a:rPr lang="en-US" dirty="0" err="1" smtClean="0"/>
              <a:t>quedado</a:t>
            </a:r>
            <a:r>
              <a:rPr lang="en-US" dirty="0" smtClean="0"/>
              <a:t> </a:t>
            </a:r>
            <a:r>
              <a:rPr lang="en-US" dirty="0" err="1" smtClean="0"/>
              <a:t>expuesto</a:t>
            </a:r>
            <a:r>
              <a:rPr lang="en-US" dirty="0" smtClean="0"/>
              <a:t> a la Hepatitis </a:t>
            </a:r>
            <a:r>
              <a:rPr lang="en-US" dirty="0"/>
              <a:t>B,</a:t>
            </a:r>
            <a:r>
              <a:rPr lang="en-US" dirty="0" smtClean="0"/>
              <a:t> la Hepatitis C </a:t>
            </a:r>
            <a:r>
              <a:rPr lang="en-US" dirty="0" err="1" smtClean="0"/>
              <a:t>y/o</a:t>
            </a:r>
            <a:r>
              <a:rPr lang="en-US" dirty="0" smtClean="0"/>
              <a:t> el VIH.</a:t>
            </a:r>
          </a:p>
          <a:p>
            <a:pPr>
              <a:buFont typeface="Wingdings" panose="05000000000000000000" pitchFamily="2" charset="2"/>
              <a:buChar char="v"/>
            </a:pPr>
            <a:r>
              <a:rPr lang="en-US" dirty="0" smtClean="0"/>
              <a:t>Lave de </a:t>
            </a:r>
            <a:r>
              <a:rPr lang="en-US" dirty="0" err="1" smtClean="0"/>
              <a:t>inmediato</a:t>
            </a:r>
            <a:r>
              <a:rPr lang="en-US" dirty="0" smtClean="0"/>
              <a:t> </a:t>
            </a:r>
            <a:r>
              <a:rPr lang="en-US" dirty="0" err="1" smtClean="0"/>
              <a:t>toda</a:t>
            </a:r>
            <a:r>
              <a:rPr lang="en-US" dirty="0" smtClean="0"/>
              <a:t> la parte </a:t>
            </a:r>
            <a:r>
              <a:rPr lang="en-US" dirty="0" err="1" smtClean="0"/>
              <a:t>expuesta</a:t>
            </a:r>
            <a:r>
              <a:rPr lang="en-US" dirty="0" smtClean="0"/>
              <a:t>.</a:t>
            </a:r>
          </a:p>
          <a:p>
            <a:pPr>
              <a:buFont typeface="Wingdings" panose="05000000000000000000" pitchFamily="2" charset="2"/>
              <a:buChar char="v"/>
            </a:pPr>
            <a:r>
              <a:rPr lang="en-US" dirty="0" err="1" smtClean="0"/>
              <a:t>Informe</a:t>
            </a:r>
            <a:r>
              <a:rPr lang="en-US" dirty="0" smtClean="0"/>
              <a:t> a </a:t>
            </a:r>
            <a:r>
              <a:rPr lang="en-US" dirty="0" err="1" smtClean="0"/>
              <a:t>su</a:t>
            </a:r>
            <a:r>
              <a:rPr lang="en-US" dirty="0" smtClean="0"/>
              <a:t> supervisor </a:t>
            </a:r>
            <a:r>
              <a:rPr lang="en-US" dirty="0" err="1" smtClean="0"/>
              <a:t>sobre</a:t>
            </a:r>
            <a:r>
              <a:rPr lang="en-US" dirty="0" smtClean="0"/>
              <a:t> el </a:t>
            </a:r>
            <a:r>
              <a:rPr lang="en-US" dirty="0" err="1" smtClean="0"/>
              <a:t>episodio</a:t>
            </a:r>
            <a:r>
              <a:rPr lang="en-US" dirty="0" smtClean="0"/>
              <a:t>, </a:t>
            </a:r>
            <a:r>
              <a:rPr lang="en-US" dirty="0" err="1" smtClean="0"/>
              <a:t>para</a:t>
            </a:r>
            <a:r>
              <a:rPr lang="en-US" dirty="0" smtClean="0"/>
              <a:t> </a:t>
            </a:r>
            <a:r>
              <a:rPr lang="en-US" dirty="0" err="1" smtClean="0"/>
              <a:t>que</a:t>
            </a:r>
            <a:r>
              <a:rPr lang="en-US" dirty="0" smtClean="0"/>
              <a:t> </a:t>
            </a:r>
            <a:r>
              <a:rPr lang="en-US" dirty="0" err="1" smtClean="0"/>
              <a:t>usted</a:t>
            </a:r>
            <a:r>
              <a:rPr lang="en-US" dirty="0" smtClean="0"/>
              <a:t> </a:t>
            </a:r>
            <a:r>
              <a:rPr lang="en-US" dirty="0" err="1" smtClean="0"/>
              <a:t>pueda</a:t>
            </a:r>
            <a:r>
              <a:rPr lang="en-US" dirty="0" smtClean="0"/>
              <a:t> </a:t>
            </a:r>
            <a:r>
              <a:rPr lang="en-US" dirty="0" err="1" smtClean="0"/>
              <a:t>recibir</a:t>
            </a:r>
            <a:r>
              <a:rPr lang="en-US" dirty="0" smtClean="0"/>
              <a:t> </a:t>
            </a:r>
            <a:r>
              <a:rPr lang="en-US" dirty="0" err="1" smtClean="0"/>
              <a:t>una</a:t>
            </a:r>
            <a:r>
              <a:rPr lang="en-US" dirty="0" smtClean="0"/>
              <a:t> </a:t>
            </a:r>
            <a:r>
              <a:rPr lang="en-US" dirty="0" err="1" smtClean="0"/>
              <a:t>evaluación</a:t>
            </a:r>
            <a:r>
              <a:rPr lang="en-US" dirty="0" smtClean="0"/>
              <a:t> posterior a la </a:t>
            </a:r>
            <a:r>
              <a:rPr lang="en-US" dirty="0" err="1" smtClean="0"/>
              <a:t>exposición</a:t>
            </a:r>
            <a:r>
              <a:rPr lang="en-US" dirty="0" smtClean="0"/>
              <a:t> </a:t>
            </a:r>
            <a:r>
              <a:rPr lang="en-US" dirty="0" err="1" smtClean="0"/>
              <a:t>y</a:t>
            </a:r>
            <a:r>
              <a:rPr lang="en-US" dirty="0" smtClean="0"/>
              <a:t> un </a:t>
            </a:r>
            <a:r>
              <a:rPr lang="en-US" dirty="0" err="1" smtClean="0"/>
              <a:t>seguimiento</a:t>
            </a:r>
            <a:r>
              <a:rPr lang="en-US" dirty="0" smtClean="0"/>
              <a:t> </a:t>
            </a:r>
            <a:r>
              <a:rPr lang="en-US" dirty="0" err="1" smtClean="0"/>
              <a:t>adecuados</a:t>
            </a:r>
            <a:r>
              <a:rPr lang="en-US" dirty="0" smtClean="0"/>
              <a:t>.</a:t>
            </a:r>
            <a:endParaRPr lang="en-US" dirty="0"/>
          </a:p>
          <a:p>
            <a:endParaRPr lang="en-US" dirty="0"/>
          </a:p>
        </p:txBody>
      </p:sp>
    </p:spTree>
    <p:extLst>
      <p:ext uri="{BB962C8B-B14F-4D97-AF65-F5344CB8AC3E}">
        <p14:creationId xmlns:p14="http://schemas.microsoft.com/office/powerpoint/2010/main" val="9840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Procedimiento</a:t>
            </a:r>
            <a:r>
              <a:rPr lang="en-US" dirty="0" smtClean="0">
                <a:effectLst>
                  <a:outerShdw blurRad="38100" dist="38100" dir="2700000" algn="tl">
                    <a:srgbClr val="000000">
                      <a:alpha val="43137"/>
                    </a:srgbClr>
                  </a:outerShdw>
                </a:effectLst>
              </a:rPr>
              <a:t> posterior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 la </a:t>
            </a:r>
            <a:r>
              <a:rPr lang="en-US" dirty="0" err="1" smtClean="0">
                <a:effectLst>
                  <a:outerShdw blurRad="38100" dist="38100" dir="2700000" algn="tl">
                    <a:srgbClr val="000000">
                      <a:alpha val="43137"/>
                    </a:srgbClr>
                  </a:outerShdw>
                </a:effectLst>
              </a:rPr>
              <a:t>exposición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Los </a:t>
            </a:r>
            <a:r>
              <a:rPr lang="en-US" dirty="0" err="1" smtClean="0"/>
              <a:t>empleados</a:t>
            </a:r>
            <a:r>
              <a:rPr lang="en-US" dirty="0" smtClean="0"/>
              <a:t> </a:t>
            </a:r>
            <a:r>
              <a:rPr lang="en-US" dirty="0" err="1" smtClean="0"/>
              <a:t>deben</a:t>
            </a:r>
            <a:r>
              <a:rPr lang="en-US" dirty="0" smtClean="0"/>
              <a:t> </a:t>
            </a:r>
            <a:r>
              <a:rPr lang="en-US" dirty="0" err="1" smtClean="0"/>
              <a:t>buscar</a:t>
            </a:r>
            <a:r>
              <a:rPr lang="en-US" dirty="0" smtClean="0"/>
              <a:t> </a:t>
            </a:r>
            <a:r>
              <a:rPr lang="en-US" dirty="0" err="1" smtClean="0"/>
              <a:t>atención</a:t>
            </a:r>
            <a:r>
              <a:rPr lang="en-US" dirty="0" smtClean="0"/>
              <a:t> </a:t>
            </a:r>
            <a:r>
              <a:rPr lang="en-US" dirty="0" err="1" smtClean="0"/>
              <a:t>médica</a:t>
            </a:r>
            <a:r>
              <a:rPr lang="en-US" dirty="0" smtClean="0"/>
              <a:t> de </a:t>
            </a:r>
            <a:r>
              <a:rPr lang="en-US" dirty="0" err="1" smtClean="0"/>
              <a:t>inmediato</a:t>
            </a:r>
            <a:r>
              <a:rPr lang="en-US" dirty="0" smtClean="0"/>
              <a:t>.</a:t>
            </a:r>
          </a:p>
          <a:p>
            <a:pPr>
              <a:buFont typeface="Wingdings" panose="05000000000000000000" pitchFamily="2" charset="2"/>
              <a:buChar char="v"/>
            </a:pPr>
            <a:r>
              <a:rPr lang="en-US" dirty="0" smtClean="0"/>
              <a:t>La </a:t>
            </a:r>
            <a:r>
              <a:rPr lang="en-US" dirty="0" err="1" smtClean="0"/>
              <a:t>consulta</a:t>
            </a:r>
            <a:r>
              <a:rPr lang="en-US" dirty="0" smtClean="0"/>
              <a:t> </a:t>
            </a:r>
            <a:r>
              <a:rPr lang="en-US" dirty="0" err="1" smtClean="0"/>
              <a:t>médica</a:t>
            </a:r>
            <a:r>
              <a:rPr lang="en-US" dirty="0" smtClean="0"/>
              <a:t> </a:t>
            </a:r>
            <a:r>
              <a:rPr lang="en-US" dirty="0" err="1" smtClean="0"/>
              <a:t>es</a:t>
            </a:r>
            <a:r>
              <a:rPr lang="en-US" dirty="0" smtClean="0"/>
              <a:t> </a:t>
            </a:r>
            <a:r>
              <a:rPr lang="en-US" dirty="0" err="1" smtClean="0"/>
              <a:t>gratuita</a:t>
            </a:r>
            <a:r>
              <a:rPr lang="en-US" dirty="0" smtClean="0"/>
              <a:t>.</a:t>
            </a:r>
          </a:p>
          <a:p>
            <a:pPr>
              <a:buFont typeface="Wingdings" panose="05000000000000000000" pitchFamily="2" charset="2"/>
              <a:buChar char="v"/>
            </a:pPr>
            <a:r>
              <a:rPr lang="en-US" dirty="0" smtClean="0"/>
              <a:t>El </a:t>
            </a:r>
            <a:r>
              <a:rPr lang="en-US" dirty="0" err="1" smtClean="0"/>
              <a:t>empleado</a:t>
            </a:r>
            <a:r>
              <a:rPr lang="en-US" dirty="0" smtClean="0"/>
              <a:t> se </a:t>
            </a:r>
            <a:r>
              <a:rPr lang="en-US" dirty="0" err="1" smtClean="0"/>
              <a:t>reserva</a:t>
            </a:r>
            <a:r>
              <a:rPr lang="en-US" dirty="0" smtClean="0"/>
              <a:t> el </a:t>
            </a:r>
            <a:r>
              <a:rPr lang="en-US" dirty="0" err="1" smtClean="0"/>
              <a:t>derecho</a:t>
            </a:r>
            <a:r>
              <a:rPr lang="en-US" dirty="0" smtClean="0"/>
              <a:t> de </a:t>
            </a:r>
            <a:r>
              <a:rPr lang="en-US" dirty="0" err="1" smtClean="0"/>
              <a:t>rehusarse</a:t>
            </a:r>
            <a:r>
              <a:rPr lang="en-US" dirty="0" smtClean="0"/>
              <a:t> a la </a:t>
            </a:r>
            <a:r>
              <a:rPr lang="en-US" dirty="0" err="1" smtClean="0"/>
              <a:t>atención</a:t>
            </a:r>
            <a:r>
              <a:rPr lang="en-US" dirty="0" smtClean="0"/>
              <a:t> </a:t>
            </a:r>
            <a:r>
              <a:rPr lang="en-US" dirty="0" err="1" smtClean="0"/>
              <a:t>médica</a:t>
            </a:r>
            <a:r>
              <a:rPr lang="en-US" dirty="0" smtClean="0"/>
              <a:t>.</a:t>
            </a:r>
          </a:p>
          <a:p>
            <a:pPr>
              <a:buFont typeface="Wingdings" panose="05000000000000000000" pitchFamily="2" charset="2"/>
              <a:buChar char="v"/>
            </a:pPr>
            <a:r>
              <a:rPr lang="en-US" dirty="0" smtClean="0"/>
              <a:t>El </a:t>
            </a:r>
            <a:r>
              <a:rPr lang="en-US" dirty="0" err="1" smtClean="0"/>
              <a:t>empleado</a:t>
            </a:r>
            <a:r>
              <a:rPr lang="en-US" dirty="0" smtClean="0"/>
              <a:t> </a:t>
            </a:r>
            <a:r>
              <a:rPr lang="en-US" dirty="0" err="1" smtClean="0"/>
              <a:t>debe</a:t>
            </a:r>
            <a:r>
              <a:rPr lang="en-US" dirty="0" smtClean="0"/>
              <a:t> </a:t>
            </a:r>
            <a:r>
              <a:rPr lang="en-US" dirty="0" err="1" smtClean="0"/>
              <a:t>poner</a:t>
            </a:r>
            <a:r>
              <a:rPr lang="en-US" dirty="0" smtClean="0"/>
              <a:t> </a:t>
            </a:r>
            <a:r>
              <a:rPr lang="en-US" dirty="0" err="1" smtClean="0"/>
              <a:t>por</a:t>
            </a:r>
            <a:r>
              <a:rPr lang="en-US" dirty="0" smtClean="0"/>
              <a:t> </a:t>
            </a:r>
            <a:r>
              <a:rPr lang="en-US" dirty="0" err="1" smtClean="0"/>
              <a:t>escrito</a:t>
            </a:r>
            <a:r>
              <a:rPr lang="en-US" dirty="0" smtClean="0"/>
              <a:t> </a:t>
            </a:r>
            <a:r>
              <a:rPr lang="en-US" dirty="0" err="1" smtClean="0"/>
              <a:t>su</a:t>
            </a:r>
            <a:r>
              <a:rPr lang="en-US" dirty="0" smtClean="0"/>
              <a:t> </a:t>
            </a:r>
            <a:r>
              <a:rPr lang="en-US" dirty="0" err="1" smtClean="0"/>
              <a:t>razón</a:t>
            </a:r>
            <a:r>
              <a:rPr lang="en-US" dirty="0" smtClean="0"/>
              <a:t> </a:t>
            </a:r>
            <a:r>
              <a:rPr lang="en-US" dirty="0" err="1" smtClean="0"/>
              <a:t>para</a:t>
            </a:r>
            <a:r>
              <a:rPr lang="en-US" dirty="0" smtClean="0"/>
              <a:t> </a:t>
            </a:r>
            <a:r>
              <a:rPr lang="en-US" dirty="0" err="1" smtClean="0"/>
              <a:t>rechazarla</a:t>
            </a:r>
            <a:r>
              <a:rPr lang="en-US" dirty="0" smtClean="0"/>
              <a:t>.</a:t>
            </a:r>
          </a:p>
          <a:p>
            <a:pPr>
              <a:buFont typeface="Wingdings" panose="05000000000000000000" pitchFamily="2" charset="2"/>
              <a:buChar char="v"/>
            </a:pPr>
            <a:r>
              <a:rPr lang="en-US" dirty="0" smtClean="0"/>
              <a:t>Se </a:t>
            </a:r>
            <a:r>
              <a:rPr lang="en-US" dirty="0" err="1" smtClean="0"/>
              <a:t>debe</a:t>
            </a:r>
            <a:r>
              <a:rPr lang="en-US" dirty="0" smtClean="0"/>
              <a:t> </a:t>
            </a:r>
            <a:r>
              <a:rPr lang="en-US" dirty="0" err="1" smtClean="0"/>
              <a:t>mantener</a:t>
            </a:r>
            <a:r>
              <a:rPr lang="en-US" dirty="0" smtClean="0"/>
              <a:t> </a:t>
            </a:r>
            <a:r>
              <a:rPr lang="en-US" dirty="0" err="1" smtClean="0"/>
              <a:t>archivado</a:t>
            </a:r>
            <a:r>
              <a:rPr lang="en-US" dirty="0" smtClean="0"/>
              <a:t> un </a:t>
            </a:r>
            <a:r>
              <a:rPr lang="en-US" dirty="0" err="1" smtClean="0"/>
              <a:t>registro</a:t>
            </a:r>
            <a:r>
              <a:rPr lang="en-US" dirty="0" smtClean="0"/>
              <a:t> de </a:t>
            </a:r>
            <a:r>
              <a:rPr lang="en-US" dirty="0" err="1" smtClean="0"/>
              <a:t>esta</a:t>
            </a:r>
            <a:r>
              <a:rPr lang="en-US" dirty="0" smtClean="0"/>
              <a:t> </a:t>
            </a:r>
            <a:r>
              <a:rPr lang="en-US" dirty="0" err="1" smtClean="0"/>
              <a:t>renuncia</a:t>
            </a:r>
            <a:r>
              <a:rPr lang="en-US" dirty="0" smtClean="0"/>
              <a:t>.</a:t>
            </a:r>
          </a:p>
          <a:p>
            <a:endParaRPr lang="en-US" dirty="0"/>
          </a:p>
        </p:txBody>
      </p:sp>
    </p:spTree>
    <p:extLst>
      <p:ext uri="{BB962C8B-B14F-4D97-AF65-F5344CB8AC3E}">
        <p14:creationId xmlns:p14="http://schemas.microsoft.com/office/powerpoint/2010/main" val="264055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Evaluación</a:t>
            </a:r>
            <a:r>
              <a:rPr lang="en-US" dirty="0" smtClean="0">
                <a:effectLst>
                  <a:outerShdw blurRad="38100" dist="38100" dir="2700000" algn="tl">
                    <a:srgbClr val="000000">
                      <a:alpha val="43137"/>
                    </a:srgbClr>
                  </a:outerShdw>
                </a:effectLst>
              </a:rPr>
              <a:t> posterior a la </a:t>
            </a:r>
            <a:br>
              <a:rPr lang="en-US" dirty="0" smtClean="0">
                <a:effectLst>
                  <a:outerShdw blurRad="38100" dist="38100" dir="2700000" algn="tl">
                    <a:srgbClr val="000000">
                      <a:alpha val="43137"/>
                    </a:srgbClr>
                  </a:outerShdw>
                </a:effectLst>
              </a:rPr>
            </a:br>
            <a:r>
              <a:rPr lang="en-US" dirty="0" err="1" smtClean="0">
                <a:effectLst>
                  <a:outerShdw blurRad="38100" dist="38100" dir="2700000" algn="tl">
                    <a:srgbClr val="000000">
                      <a:alpha val="43137"/>
                    </a:srgbClr>
                  </a:outerShdw>
                </a:effectLst>
              </a:rPr>
              <a:t>exposición</a:t>
            </a:r>
            <a:r>
              <a:rPr lang="en-US" dirty="0" smtClean="0">
                <a:effectLst>
                  <a:outerShdw blurRad="38100" dist="38100" dir="2700000" algn="tl">
                    <a:srgbClr val="000000">
                      <a:alpha val="43137"/>
                    </a:srgbClr>
                  </a:outerShdw>
                </a:effectLst>
              </a:rPr>
              <a:t> y </a:t>
            </a:r>
            <a:r>
              <a:rPr lang="en-US" dirty="0" err="1" smtClean="0">
                <a:effectLst>
                  <a:outerShdw blurRad="38100" dist="38100" dir="2700000" algn="tl">
                    <a:srgbClr val="000000">
                      <a:alpha val="43137"/>
                    </a:srgbClr>
                  </a:outerShdw>
                </a:effectLst>
              </a:rPr>
              <a:t>seguimiento</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El </a:t>
            </a:r>
            <a:r>
              <a:rPr lang="en-US" dirty="0" err="1" smtClean="0"/>
              <a:t>empleador</a:t>
            </a:r>
            <a:r>
              <a:rPr lang="en-US" dirty="0" smtClean="0"/>
              <a:t> </a:t>
            </a:r>
            <a:r>
              <a:rPr lang="en-US" dirty="0" err="1" smtClean="0"/>
              <a:t>cubre</a:t>
            </a:r>
            <a:r>
              <a:rPr lang="en-US" dirty="0" smtClean="0"/>
              <a:t> los </a:t>
            </a:r>
            <a:r>
              <a:rPr lang="en-US" dirty="0" err="1" smtClean="0"/>
              <a:t>gastos</a:t>
            </a:r>
            <a:r>
              <a:rPr lang="en-US" dirty="0" smtClean="0"/>
              <a:t> </a:t>
            </a:r>
            <a:r>
              <a:rPr lang="en-US" dirty="0" err="1" smtClean="0"/>
              <a:t>médicos</a:t>
            </a:r>
            <a:r>
              <a:rPr lang="en-US" dirty="0" smtClean="0"/>
              <a:t> en los </a:t>
            </a:r>
            <a:r>
              <a:rPr lang="en-US" dirty="0" err="1" smtClean="0"/>
              <a:t>que</a:t>
            </a:r>
            <a:r>
              <a:rPr lang="en-US" dirty="0" smtClean="0"/>
              <a:t> se </a:t>
            </a:r>
            <a:r>
              <a:rPr lang="en-US" dirty="0" err="1" smtClean="0"/>
              <a:t>incurra</a:t>
            </a:r>
            <a:r>
              <a:rPr lang="en-US" dirty="0" smtClean="0"/>
              <a:t> </a:t>
            </a:r>
            <a:r>
              <a:rPr lang="en-US" dirty="0" err="1" smtClean="0"/>
              <a:t>debido</a:t>
            </a:r>
            <a:r>
              <a:rPr lang="en-US" dirty="0" smtClean="0"/>
              <a:t> a un </a:t>
            </a:r>
            <a:r>
              <a:rPr lang="en-US" dirty="0" err="1" smtClean="0"/>
              <a:t>episodio</a:t>
            </a:r>
            <a:r>
              <a:rPr lang="en-US" dirty="0" smtClean="0"/>
              <a:t> de </a:t>
            </a:r>
            <a:r>
              <a:rPr lang="en-US" dirty="0" err="1" smtClean="0"/>
              <a:t>exposición</a:t>
            </a:r>
            <a:r>
              <a:rPr lang="en-US" dirty="0" smtClean="0"/>
              <a:t>.</a:t>
            </a:r>
          </a:p>
          <a:p>
            <a:pPr>
              <a:buFont typeface="Wingdings" panose="05000000000000000000" pitchFamily="2" charset="2"/>
              <a:buChar char="v"/>
            </a:pPr>
            <a:r>
              <a:rPr lang="en-US" dirty="0" smtClean="0"/>
              <a:t>Los </a:t>
            </a:r>
            <a:r>
              <a:rPr lang="en-US" dirty="0" err="1" smtClean="0"/>
              <a:t>formularios</a:t>
            </a:r>
            <a:r>
              <a:rPr lang="en-US" dirty="0" smtClean="0"/>
              <a:t> y la </a:t>
            </a:r>
            <a:r>
              <a:rPr lang="en-US" dirty="0" err="1" smtClean="0"/>
              <a:t>documentación</a:t>
            </a:r>
            <a:r>
              <a:rPr lang="en-US" dirty="0" smtClean="0"/>
              <a:t> de </a:t>
            </a:r>
            <a:r>
              <a:rPr lang="en-US" dirty="0" err="1" smtClean="0"/>
              <a:t>respaldo</a:t>
            </a:r>
            <a:r>
              <a:rPr lang="en-US" dirty="0" smtClean="0"/>
              <a:t> se </a:t>
            </a:r>
            <a:r>
              <a:rPr lang="en-US" dirty="0" err="1" smtClean="0"/>
              <a:t>deben</a:t>
            </a:r>
            <a:r>
              <a:rPr lang="en-US" dirty="0" smtClean="0"/>
              <a:t> </a:t>
            </a:r>
            <a:r>
              <a:rPr lang="en-US" dirty="0" err="1" smtClean="0"/>
              <a:t>remitir</a:t>
            </a:r>
            <a:r>
              <a:rPr lang="en-US" dirty="0" smtClean="0"/>
              <a:t> a la </a:t>
            </a:r>
            <a:r>
              <a:rPr lang="en-US" dirty="0" err="1" smtClean="0"/>
              <a:t>Gestión</a:t>
            </a:r>
            <a:r>
              <a:rPr lang="en-US" dirty="0" smtClean="0"/>
              <a:t> de Riesgos.</a:t>
            </a:r>
          </a:p>
          <a:p>
            <a:pPr>
              <a:buFont typeface="Wingdings" panose="05000000000000000000" pitchFamily="2" charset="2"/>
              <a:buChar char="v"/>
            </a:pPr>
            <a:r>
              <a:rPr lang="en-US" dirty="0" smtClean="0"/>
              <a:t>Su supervisor </a:t>
            </a:r>
            <a:r>
              <a:rPr lang="en-US" dirty="0" err="1" smtClean="0"/>
              <a:t>podrá</a:t>
            </a:r>
            <a:r>
              <a:rPr lang="en-US" dirty="0" smtClean="0"/>
              <a:t> </a:t>
            </a:r>
            <a:r>
              <a:rPr lang="en-US" dirty="0" err="1" smtClean="0"/>
              <a:t>ayudarlo</a:t>
            </a:r>
            <a:r>
              <a:rPr lang="en-US" dirty="0" smtClean="0"/>
              <a:t> a </a:t>
            </a:r>
            <a:r>
              <a:rPr lang="en-US" dirty="0" err="1" smtClean="0"/>
              <a:t>completar</a:t>
            </a:r>
            <a:r>
              <a:rPr lang="en-US" dirty="0" smtClean="0"/>
              <a:t> los </a:t>
            </a:r>
            <a:r>
              <a:rPr lang="en-US" dirty="0" err="1" smtClean="0"/>
              <a:t>formularios</a:t>
            </a:r>
            <a:r>
              <a:rPr lang="en-US" dirty="0" smtClean="0"/>
              <a:t> </a:t>
            </a:r>
            <a:r>
              <a:rPr lang="en-US" dirty="0" err="1" smtClean="0"/>
              <a:t>adecuados</a:t>
            </a:r>
            <a:r>
              <a:rPr lang="en-US" dirty="0" smtClean="0"/>
              <a:t>.</a:t>
            </a:r>
          </a:p>
          <a:p>
            <a:endParaRPr lang="en-US" dirty="0"/>
          </a:p>
        </p:txBody>
      </p:sp>
    </p:spTree>
    <p:extLst>
      <p:ext uri="{BB962C8B-B14F-4D97-AF65-F5344CB8AC3E}">
        <p14:creationId xmlns:p14="http://schemas.microsoft.com/office/powerpoint/2010/main" val="325831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Referencias</a:t>
            </a:r>
            <a:endParaRPr lang="en-US" dirty="0"/>
          </a:p>
        </p:txBody>
      </p:sp>
      <p:sp>
        <p:nvSpPr>
          <p:cNvPr id="7" name="Content Placeholder 6"/>
          <p:cNvSpPr>
            <a:spLocks noGrp="1"/>
          </p:cNvSpPr>
          <p:nvPr>
            <p:ph sz="half" idx="2"/>
          </p:nvPr>
        </p:nvSpPr>
        <p:spPr>
          <a:xfrm>
            <a:off x="4698107" y="3456964"/>
            <a:ext cx="4035503" cy="2624504"/>
          </a:xfrm>
        </p:spPr>
        <p:txBody>
          <a:bodyPr>
            <a:normAutofit/>
          </a:bodyPr>
          <a:lstStyle/>
          <a:p>
            <a:pPr marL="137160" indent="0">
              <a:buNone/>
            </a:pPr>
            <a:r>
              <a:rPr lang="en-US" sz="2400" dirty="0"/>
              <a:t>Para </a:t>
            </a:r>
            <a:r>
              <a:rPr lang="en-US" sz="2400" dirty="0" err="1"/>
              <a:t>más</a:t>
            </a:r>
            <a:r>
              <a:rPr lang="en-US" sz="2400" dirty="0"/>
              <a:t> </a:t>
            </a:r>
            <a:r>
              <a:rPr lang="en-US" sz="2400" dirty="0" err="1"/>
              <a:t>información</a:t>
            </a:r>
            <a:r>
              <a:rPr lang="en-US" sz="2400" dirty="0"/>
              <a:t> o para </a:t>
            </a:r>
            <a:r>
              <a:rPr lang="en-US" sz="2400" dirty="0" err="1"/>
              <a:t>presentar</a:t>
            </a:r>
            <a:r>
              <a:rPr lang="en-US" sz="2400" dirty="0"/>
              <a:t> </a:t>
            </a:r>
            <a:r>
              <a:rPr lang="en-US" sz="2400" dirty="0" err="1"/>
              <a:t>una</a:t>
            </a:r>
            <a:r>
              <a:rPr lang="en-US" sz="2400" dirty="0"/>
              <a:t> </a:t>
            </a:r>
            <a:r>
              <a:rPr lang="en-US" sz="2400" dirty="0" err="1"/>
              <a:t>denuncia</a:t>
            </a:r>
            <a:r>
              <a:rPr lang="en-US" sz="2400" dirty="0"/>
              <a:t> </a:t>
            </a:r>
            <a:r>
              <a:rPr lang="en-US" sz="2400" dirty="0" err="1"/>
              <a:t>visite</a:t>
            </a:r>
            <a:r>
              <a:rPr lang="en-US" sz="2400" dirty="0"/>
              <a:t> la </a:t>
            </a:r>
            <a:r>
              <a:rPr lang="en-US" sz="2400" dirty="0" err="1"/>
              <a:t>página</a:t>
            </a:r>
            <a:r>
              <a:rPr lang="en-US" sz="2400" dirty="0"/>
              <a:t> de Internet de OSHA </a:t>
            </a:r>
            <a:r>
              <a:rPr lang="en-US" sz="2400" dirty="0" err="1"/>
              <a:t>en</a:t>
            </a:r>
            <a:endParaRPr lang="en-US" sz="2400" dirty="0"/>
          </a:p>
          <a:p>
            <a:pPr marL="137160" indent="0">
              <a:buNone/>
            </a:pPr>
            <a:r>
              <a:rPr lang="en-US" sz="2400" dirty="0">
                <a:hlinkClick r:id="rId2" tooltip="Link to OSHA"/>
              </a:rPr>
              <a:t>www.osha.gov</a:t>
            </a:r>
            <a:endParaRPr lang="en-US" sz="2400" dirty="0"/>
          </a:p>
          <a:p>
            <a:pPr marL="137160" indent="0">
              <a:buNone/>
            </a:pPr>
            <a:r>
              <a:rPr lang="en-US" sz="2400" dirty="0"/>
              <a:t>o </a:t>
            </a:r>
            <a:r>
              <a:rPr lang="en-US" sz="2400" dirty="0" err="1"/>
              <a:t>llame</a:t>
            </a:r>
            <a:r>
              <a:rPr lang="en-US" sz="2400" dirty="0"/>
              <a:t> al 1-800-321-6742 </a:t>
            </a:r>
          </a:p>
        </p:txBody>
      </p:sp>
      <p:pic>
        <p:nvPicPr>
          <p:cNvPr id="1026" name="Picture 2" descr="C:\Users\Danielle\Desktop\index1.jpg" title="Logotipo de CD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971800"/>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ielle\Desktop\index.jpg" title="Logotipo de OSH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4600" y="1295400"/>
            <a:ext cx="4162425" cy="1095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400" y="4953000"/>
            <a:ext cx="3505200" cy="923330"/>
          </a:xfrm>
          <a:prstGeom prst="rect">
            <a:avLst/>
          </a:prstGeom>
          <a:noFill/>
        </p:spPr>
        <p:txBody>
          <a:bodyPr wrap="square" rtlCol="0">
            <a:spAutoFit/>
          </a:bodyPr>
          <a:lstStyle/>
          <a:p>
            <a:r>
              <a:rPr lang="en-US" b="1" dirty="0" err="1" smtClean="0"/>
              <a:t>Centros</a:t>
            </a:r>
            <a:r>
              <a:rPr lang="en-US" b="1" dirty="0" smtClean="0"/>
              <a:t> </a:t>
            </a:r>
            <a:r>
              <a:rPr lang="en-US" b="1" dirty="0" err="1" smtClean="0"/>
              <a:t>para</a:t>
            </a:r>
            <a:r>
              <a:rPr lang="en-US" b="1" dirty="0" smtClean="0"/>
              <a:t> el Control </a:t>
            </a:r>
            <a:r>
              <a:rPr lang="en-US" b="1" dirty="0" err="1" smtClean="0"/>
              <a:t>y</a:t>
            </a:r>
            <a:r>
              <a:rPr lang="en-US" b="1" dirty="0" smtClean="0"/>
              <a:t> la </a:t>
            </a:r>
            <a:r>
              <a:rPr lang="en-US" b="1" dirty="0" err="1" smtClean="0"/>
              <a:t>Prevención</a:t>
            </a:r>
            <a:r>
              <a:rPr lang="en-US" b="1" dirty="0" smtClean="0"/>
              <a:t> de </a:t>
            </a:r>
            <a:r>
              <a:rPr lang="en-US" b="1" dirty="0" err="1" smtClean="0"/>
              <a:t>Enfermedades</a:t>
            </a:r>
            <a:r>
              <a:rPr lang="en-US" b="1" dirty="0" smtClean="0"/>
              <a:t> (CDC </a:t>
            </a:r>
            <a:r>
              <a:rPr lang="en-US" b="1" dirty="0" err="1" smtClean="0"/>
              <a:t>por</a:t>
            </a:r>
            <a:r>
              <a:rPr lang="en-US" b="1" dirty="0" smtClean="0"/>
              <a:t> </a:t>
            </a:r>
            <a:r>
              <a:rPr lang="en-US" b="1" dirty="0" err="1" smtClean="0"/>
              <a:t>sus</a:t>
            </a:r>
            <a:r>
              <a:rPr lang="en-US" b="1" dirty="0" smtClean="0"/>
              <a:t> </a:t>
            </a:r>
            <a:r>
              <a:rPr lang="en-US" b="1" dirty="0" err="1" smtClean="0"/>
              <a:t>siglas</a:t>
            </a:r>
            <a:r>
              <a:rPr lang="en-US" b="1" dirty="0" smtClean="0"/>
              <a:t> en </a:t>
            </a:r>
            <a:r>
              <a:rPr lang="en-US" b="1" dirty="0" err="1" smtClean="0"/>
              <a:t>inglés</a:t>
            </a:r>
            <a:r>
              <a:rPr lang="en-US" b="1" dirty="0" smtClean="0"/>
              <a:t>) </a:t>
            </a:r>
            <a:endParaRPr lang="en-US" dirty="0"/>
          </a:p>
        </p:txBody>
      </p:sp>
      <p:sp>
        <p:nvSpPr>
          <p:cNvPr id="9" name="TextBox 8"/>
          <p:cNvSpPr txBox="1"/>
          <p:nvPr/>
        </p:nvSpPr>
        <p:spPr>
          <a:xfrm>
            <a:off x="1899306" y="2376121"/>
            <a:ext cx="5644494" cy="369332"/>
          </a:xfrm>
          <a:prstGeom prst="rect">
            <a:avLst/>
          </a:prstGeom>
          <a:noFill/>
        </p:spPr>
        <p:txBody>
          <a:bodyPr wrap="square" rtlCol="0">
            <a:spAutoFit/>
          </a:bodyPr>
          <a:lstStyle/>
          <a:p>
            <a:r>
              <a:rPr lang="en-US" dirty="0" smtClean="0"/>
              <a:t>OSHA </a:t>
            </a:r>
            <a:r>
              <a:rPr lang="en-US" dirty="0" err="1" smtClean="0"/>
              <a:t>Administración</a:t>
            </a:r>
            <a:r>
              <a:rPr lang="en-US" dirty="0" smtClean="0"/>
              <a:t> de </a:t>
            </a:r>
            <a:r>
              <a:rPr lang="en-US" dirty="0" err="1" smtClean="0"/>
              <a:t>Seguridad</a:t>
            </a:r>
            <a:r>
              <a:rPr lang="en-US" dirty="0" smtClean="0"/>
              <a:t> y </a:t>
            </a:r>
            <a:r>
              <a:rPr lang="en-US" dirty="0" err="1" smtClean="0"/>
              <a:t>Salud</a:t>
            </a:r>
            <a:r>
              <a:rPr lang="en-US" dirty="0" smtClean="0"/>
              <a:t> </a:t>
            </a:r>
            <a:r>
              <a:rPr lang="en-US" dirty="0" err="1" smtClean="0"/>
              <a:t>Ocupacionales</a:t>
            </a:r>
            <a:endParaRPr lang="en-US" dirty="0"/>
          </a:p>
        </p:txBody>
      </p:sp>
    </p:spTree>
    <p:extLst>
      <p:ext uri="{BB962C8B-B14F-4D97-AF65-F5344CB8AC3E}">
        <p14:creationId xmlns:p14="http://schemas.microsoft.com/office/powerpoint/2010/main" val="11421653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t>
            </a:r>
            <a:br>
              <a:rPr lang="en-US" dirty="0"/>
            </a:br>
            <a:endParaRPr lang="en-US" dirty="0"/>
          </a:p>
        </p:txBody>
      </p:sp>
      <p:pic>
        <p:nvPicPr>
          <p:cNvPr id="14339" name="Picture 3" descr="C:\Users\Danielle\AppData\Local\Microsoft\Windows\Temporary Internet Files\Content.IE5\190FS7XA\MC900237284[1].wmf" title="Fin - Imagen de una tostador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43200" y="2209800"/>
            <a:ext cx="4217407" cy="353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2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Qué</a:t>
            </a:r>
            <a:r>
              <a:rPr lang="en-US" b="1" dirty="0" smtClean="0">
                <a:effectLst>
                  <a:outerShdw blurRad="38100" dist="38100" dir="2700000" algn="tl">
                    <a:srgbClr val="000000">
                      <a:alpha val="43137"/>
                    </a:srgbClr>
                  </a:outerShdw>
                </a:effectLst>
              </a:rPr>
              <a:t> son los </a:t>
            </a:r>
            <a:r>
              <a:rPr lang="en-US" b="1" dirty="0" err="1" smtClean="0">
                <a:effectLst>
                  <a:outerShdw blurRad="38100" dist="38100" dir="2700000" algn="tl">
                    <a:srgbClr val="000000">
                      <a:alpha val="43137"/>
                    </a:srgbClr>
                  </a:outerShdw>
                </a:effectLst>
              </a:rPr>
              <a:t>agentes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patógenos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transmisión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sanguínea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marL="0" indent="0">
              <a:buNone/>
            </a:pPr>
            <a:r>
              <a:rPr lang="es-ES" dirty="0" smtClean="0"/>
              <a:t>Los agentes patógenos de transmisión sanguínea son microorganismos infecciosos que se hallan en la sangre humana y pueden provocar enfermedades a las personas. </a:t>
            </a:r>
          </a:p>
          <a:p>
            <a:pPr marL="0" indent="0">
              <a:buNone/>
            </a:pPr>
            <a:r>
              <a:rPr lang="es-ES" dirty="0" smtClean="0"/>
              <a:t>Estos agentes patógenos incluyen –pero no se limitan a esta enumeración– los virus de la Hepatitis B (VHB), de la Hepatitis C (VHC) y de la inmunodeficiencia humana (VIH). Las punciones de aguja y otras lesiones por objetos punzocortantes pueden exponer a los trabajadores a los agentes patógenos de transmisión sanguínea. </a:t>
            </a:r>
          </a:p>
          <a:p>
            <a:pPr marL="0" indent="0">
              <a:buNone/>
            </a:pPr>
            <a:r>
              <a:rPr lang="es-ES" dirty="0" smtClean="0"/>
              <a:t>Los trabajadores de muchas actividades –incluidos los integrantes de los equipos de primeros auxilios, el personal de limpieza en algunas industrias, las enfermeras y otro personal de la salud– pueden hallarse en peligro de exposición a los agentes patógenos de transmisión externa.</a:t>
            </a:r>
          </a:p>
        </p:txBody>
      </p:sp>
    </p:spTree>
    <p:extLst>
      <p:ext uri="{BB962C8B-B14F-4D97-AF65-F5344CB8AC3E}">
        <p14:creationId xmlns:p14="http://schemas.microsoft.com/office/powerpoint/2010/main" val="347494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effectLst>
                  <a:outerShdw blurRad="38100" dist="38100" dir="2700000" algn="tl">
                    <a:srgbClr val="000000">
                      <a:alpha val="43137"/>
                    </a:srgbClr>
                  </a:outerShdw>
                </a:effectLst>
                <a:latin typeface="+mn-lt"/>
              </a:rPr>
              <a:t>¿</a:t>
            </a:r>
            <a:r>
              <a:rPr lang="en-US" sz="3100" dirty="0" smtClean="0">
                <a:effectLst>
                  <a:outerShdw blurRad="38100" dist="38100" dir="2700000" algn="tl">
                    <a:srgbClr val="000000">
                      <a:alpha val="43137"/>
                    </a:srgbClr>
                  </a:outerShdw>
                </a:effectLst>
                <a:latin typeface="+mn-lt"/>
              </a:rPr>
              <a:t>A </a:t>
            </a:r>
            <a:r>
              <a:rPr lang="en-US" sz="3100" dirty="0" err="1" smtClean="0">
                <a:effectLst>
                  <a:outerShdw blurRad="38100" dist="38100" dir="2700000" algn="tl">
                    <a:srgbClr val="000000">
                      <a:alpha val="43137"/>
                    </a:srgbClr>
                  </a:outerShdw>
                </a:effectLst>
                <a:latin typeface="+mn-lt"/>
              </a:rPr>
              <a:t>cuáles</a:t>
            </a:r>
            <a:r>
              <a:rPr lang="en-US" sz="3100" dirty="0" smtClean="0">
                <a:effectLst>
                  <a:outerShdw blurRad="38100" dist="38100" dir="2700000" algn="tl">
                    <a:srgbClr val="000000">
                      <a:alpha val="43137"/>
                    </a:srgbClr>
                  </a:outerShdw>
                </a:effectLst>
                <a:latin typeface="+mn-lt"/>
              </a:rPr>
              <a:t> </a:t>
            </a:r>
            <a:r>
              <a:rPr lang="en-US" sz="3100" dirty="0" err="1" smtClean="0">
                <a:effectLst>
                  <a:outerShdw blurRad="38100" dist="38100" dir="2700000" algn="tl">
                    <a:srgbClr val="000000">
                      <a:alpha val="43137"/>
                    </a:srgbClr>
                  </a:outerShdw>
                </a:effectLst>
                <a:latin typeface="+mn-lt"/>
              </a:rPr>
              <a:t>empleados</a:t>
            </a:r>
            <a:r>
              <a:rPr lang="en-US" sz="3100" dirty="0" smtClean="0">
                <a:effectLst>
                  <a:outerShdw blurRad="38100" dist="38100" dir="2700000" algn="tl">
                    <a:srgbClr val="000000">
                      <a:alpha val="43137"/>
                    </a:srgbClr>
                  </a:outerShdw>
                </a:effectLst>
                <a:latin typeface="+mn-lt"/>
              </a:rPr>
              <a:t> </a:t>
            </a:r>
            <a:r>
              <a:rPr lang="en-US" sz="3100" dirty="0" err="1" smtClean="0">
                <a:effectLst>
                  <a:outerShdw blurRad="38100" dist="38100" dir="2700000" algn="tl">
                    <a:srgbClr val="000000">
                      <a:alpha val="43137"/>
                    </a:srgbClr>
                  </a:outerShdw>
                </a:effectLst>
                <a:latin typeface="+mn-lt"/>
              </a:rPr>
              <a:t>cubren</a:t>
            </a:r>
            <a:r>
              <a:rPr lang="en-US" sz="3100" dirty="0" smtClean="0">
                <a:effectLst>
                  <a:outerShdw blurRad="38100" dist="38100" dir="2700000" algn="tl">
                    <a:srgbClr val="000000">
                      <a:alpha val="43137"/>
                    </a:srgbClr>
                  </a:outerShdw>
                </a:effectLst>
                <a:latin typeface="+mn-lt"/>
              </a:rPr>
              <a:t> </a:t>
            </a:r>
            <a:r>
              <a:rPr lang="en-US" sz="3100" dirty="0" err="1" smtClean="0">
                <a:effectLst>
                  <a:outerShdw blurRad="38100" dist="38100" dir="2700000" algn="tl">
                    <a:srgbClr val="000000">
                      <a:alpha val="43137"/>
                    </a:srgbClr>
                  </a:outerShdw>
                </a:effectLst>
                <a:latin typeface="+mn-lt"/>
              </a:rPr>
              <a:t>las</a:t>
            </a:r>
            <a:r>
              <a:rPr lang="en-US" sz="3100" dirty="0" smtClean="0">
                <a:effectLst>
                  <a:outerShdw blurRad="38100" dist="38100" dir="2700000" algn="tl">
                    <a:srgbClr val="000000">
                      <a:alpha val="43137"/>
                    </a:srgbClr>
                  </a:outerShdw>
                </a:effectLst>
                <a:latin typeface="+mn-lt"/>
              </a:rPr>
              <a:t> </a:t>
            </a:r>
            <a:r>
              <a:rPr lang="en-US" sz="3100" dirty="0" err="1" smtClean="0">
                <a:effectLst>
                  <a:outerShdw blurRad="38100" dist="38100" dir="2700000" algn="tl">
                    <a:srgbClr val="000000">
                      <a:alpha val="43137"/>
                    </a:srgbClr>
                  </a:outerShdw>
                </a:effectLst>
                <a:latin typeface="+mn-lt"/>
              </a:rPr>
              <a:t>normas</a:t>
            </a:r>
            <a:r>
              <a:rPr lang="en-US" sz="3100" dirty="0" smtClean="0">
                <a:effectLst>
                  <a:outerShdw blurRad="38100" dist="38100" dir="2700000" algn="tl">
                    <a:srgbClr val="000000">
                      <a:alpha val="43137"/>
                    </a:srgbClr>
                  </a:outerShdw>
                </a:effectLst>
                <a:latin typeface="+mn-lt"/>
              </a:rPr>
              <a:t> de OSHA </a:t>
            </a:r>
            <a:r>
              <a:rPr lang="en-US" sz="3100" dirty="0" err="1" smtClean="0">
                <a:effectLst>
                  <a:outerShdw blurRad="38100" dist="38100" dir="2700000" algn="tl">
                    <a:srgbClr val="000000">
                      <a:alpha val="43137"/>
                    </a:srgbClr>
                  </a:outerShdw>
                </a:effectLst>
                <a:latin typeface="+mn-lt"/>
              </a:rPr>
              <a:t>sobre</a:t>
            </a:r>
            <a:r>
              <a:rPr lang="en-US" sz="3100" dirty="0" smtClean="0">
                <a:effectLst>
                  <a:outerShdw blurRad="38100" dist="38100" dir="2700000" algn="tl">
                    <a:srgbClr val="000000">
                      <a:alpha val="43137"/>
                    </a:srgbClr>
                  </a:outerShdw>
                </a:effectLst>
                <a:latin typeface="+mn-lt"/>
              </a:rPr>
              <a:t> </a:t>
            </a:r>
            <a:r>
              <a:rPr lang="en-US" sz="3100" dirty="0" err="1" smtClean="0">
                <a:effectLst>
                  <a:outerShdw blurRad="38100" dist="38100" dir="2700000" algn="tl">
                    <a:srgbClr val="000000">
                      <a:alpha val="43137"/>
                    </a:srgbClr>
                  </a:outerShdw>
                </a:effectLst>
                <a:latin typeface="+mn-lt"/>
              </a:rPr>
              <a:t>agentes</a:t>
            </a:r>
            <a:r>
              <a:rPr lang="en-US" sz="3100" dirty="0" smtClean="0">
                <a:effectLst>
                  <a:outerShdw blurRad="38100" dist="38100" dir="2700000" algn="tl">
                    <a:srgbClr val="000000">
                      <a:alpha val="43137"/>
                    </a:srgbClr>
                  </a:outerShdw>
                </a:effectLst>
                <a:latin typeface="+mn-lt"/>
              </a:rPr>
              <a:t> </a:t>
            </a:r>
            <a:r>
              <a:rPr lang="en-US" sz="3100" dirty="0" err="1" smtClean="0">
                <a:effectLst>
                  <a:outerShdw blurRad="38100" dist="38100" dir="2700000" algn="tl">
                    <a:srgbClr val="000000">
                      <a:alpha val="43137"/>
                    </a:srgbClr>
                  </a:outerShdw>
                </a:effectLst>
                <a:latin typeface="+mn-lt"/>
              </a:rPr>
              <a:t>patógenos</a:t>
            </a:r>
            <a:r>
              <a:rPr lang="en-US" sz="3100" dirty="0" smtClean="0">
                <a:effectLst>
                  <a:outerShdw blurRad="38100" dist="38100" dir="2700000" algn="tl">
                    <a:srgbClr val="000000">
                      <a:alpha val="43137"/>
                    </a:srgbClr>
                  </a:outerShdw>
                </a:effectLst>
                <a:latin typeface="+mn-lt"/>
              </a:rPr>
              <a:t> de </a:t>
            </a:r>
            <a:r>
              <a:rPr lang="en-US" sz="3100" dirty="0" err="1" smtClean="0">
                <a:effectLst>
                  <a:outerShdw blurRad="38100" dist="38100" dir="2700000" algn="tl">
                    <a:srgbClr val="000000">
                      <a:alpha val="43137"/>
                    </a:srgbClr>
                  </a:outerShdw>
                </a:effectLst>
                <a:latin typeface="+mn-lt"/>
              </a:rPr>
              <a:t>transmisión</a:t>
            </a:r>
            <a:r>
              <a:rPr lang="en-US" sz="3100" dirty="0" smtClean="0">
                <a:effectLst>
                  <a:outerShdw blurRad="38100" dist="38100" dir="2700000" algn="tl">
                    <a:srgbClr val="000000">
                      <a:alpha val="43137"/>
                    </a:srgbClr>
                  </a:outerShdw>
                </a:effectLst>
                <a:latin typeface="+mn-lt"/>
              </a:rPr>
              <a:t> </a:t>
            </a:r>
            <a:r>
              <a:rPr lang="en-US" sz="3100" dirty="0" err="1" smtClean="0">
                <a:effectLst>
                  <a:outerShdw blurRad="38100" dist="38100" dir="2700000" algn="tl">
                    <a:srgbClr val="000000">
                      <a:alpha val="43137"/>
                    </a:srgbClr>
                  </a:outerShdw>
                </a:effectLst>
                <a:latin typeface="+mn-lt"/>
              </a:rPr>
              <a:t>sanguínea</a:t>
            </a:r>
            <a:r>
              <a:rPr lang="en-US" sz="3100" dirty="0" smtClean="0">
                <a:effectLst>
                  <a:outerShdw blurRad="38100" dist="38100" dir="2700000" algn="tl">
                    <a:srgbClr val="000000">
                      <a:alpha val="43137"/>
                    </a:srgbClr>
                  </a:outerShdw>
                </a:effectLst>
                <a:latin typeface="+mn-lt"/>
              </a:rPr>
              <a:t>?</a:t>
            </a:r>
            <a:endParaRPr lang="en-US"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s-ES" dirty="0" smtClean="0"/>
              <a:t>A los empleados con una exposición “razonablemente anticipada” a la sangre u otros materiales potencialmente infecciosos (OPIM por sus siglas en inglés) por medio de la piel, los ojos, las membranas mucosas o la piel lacerada (por punción de aguja,  mordidas humanas, cortes, abrasiones) que resulte del cumplimiento de las tareas laborales.</a:t>
            </a:r>
          </a:p>
          <a:p>
            <a:pPr marL="0" indent="0">
              <a:buNone/>
            </a:pPr>
            <a:r>
              <a:rPr lang="es-ES" dirty="0" smtClean="0"/>
              <a:t>El riesgo de exposición a agentes patógenes de transmisión sanguínea afecta a los empleados de varias clases de trabajos y no se restringe a la industria del cuidado de la salud o los servicios de emergencia.</a:t>
            </a:r>
          </a:p>
          <a:p>
            <a:pPr marL="0" indent="0">
              <a:buNone/>
            </a:pPr>
            <a:endParaRPr lang="es-ES" dirty="0"/>
          </a:p>
        </p:txBody>
      </p:sp>
    </p:spTree>
    <p:extLst>
      <p:ext uri="{BB962C8B-B14F-4D97-AF65-F5344CB8AC3E}">
        <p14:creationId xmlns:p14="http://schemas.microsoft.com/office/powerpoint/2010/main" val="178449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effectLst>
                  <a:outerShdw blurRad="38100" dist="38100" dir="2700000" algn="tl">
                    <a:srgbClr val="000000">
                      <a:alpha val="43137"/>
                    </a:srgbClr>
                  </a:outerShdw>
                </a:effectLst>
              </a:rPr>
              <a:t>¿</a:t>
            </a:r>
            <a:r>
              <a:rPr lang="en-US" sz="3200" b="1" dirty="0" err="1" smtClean="0">
                <a:effectLst>
                  <a:outerShdw blurRad="38100" dist="38100" dir="2700000" algn="tl">
                    <a:srgbClr val="000000">
                      <a:alpha val="43137"/>
                    </a:srgbClr>
                  </a:outerShdw>
                </a:effectLst>
              </a:rPr>
              <a:t>Cuál</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es</a:t>
            </a:r>
            <a:r>
              <a:rPr lang="en-US" sz="3200" b="1" dirty="0" smtClean="0">
                <a:effectLst>
                  <a:outerShdw blurRad="38100" dist="38100" dir="2700000" algn="tl">
                    <a:srgbClr val="000000">
                      <a:alpha val="43137"/>
                    </a:srgbClr>
                  </a:outerShdw>
                </a:effectLst>
              </a:rPr>
              <a:t> la </a:t>
            </a:r>
            <a:r>
              <a:rPr lang="en-US" sz="3200" b="1" dirty="0" err="1" smtClean="0">
                <a:effectLst>
                  <a:outerShdw blurRad="38100" dist="38100" dir="2700000" algn="tl">
                    <a:srgbClr val="000000">
                      <a:alpha val="43137"/>
                    </a:srgbClr>
                  </a:outerShdw>
                </a:effectLst>
              </a:rPr>
              <a:t>definición</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sangre</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y</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otros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materiales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potencialmente</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infecciosos</a:t>
            </a:r>
            <a:r>
              <a:rPr lang="en-US" sz="3200" b="1" dirty="0" smtClean="0">
                <a:effectLst>
                  <a:outerShdw blurRad="38100" dist="38100" dir="2700000" algn="tl">
                    <a:srgbClr val="000000">
                      <a:alpha val="43137"/>
                    </a:srgbClr>
                  </a:outerShdw>
                </a:effectLst>
              </a:rPr>
              <a:t> (OPIM)?</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s-ES" sz="3200" dirty="0" smtClean="0"/>
              <a:t>Sangre significa sangre humana, componentes de la sangre humana y productos hechos de la sangre humana.</a:t>
            </a:r>
          </a:p>
          <a:p>
            <a:pPr>
              <a:buFont typeface="Wingdings" panose="05000000000000000000" pitchFamily="2" charset="2"/>
              <a:buChar char="v"/>
            </a:pPr>
            <a:r>
              <a:rPr lang="es-ES" sz="3200" dirty="0" smtClean="0"/>
              <a:t>“Otros materiales potencialmente infecciosos” (OPIM) significa lo siguiente:</a:t>
            </a:r>
          </a:p>
          <a:p>
            <a:pPr marL="0" indent="0">
              <a:buNone/>
            </a:pPr>
            <a:endParaRPr lang="es-ES" sz="2400" dirty="0"/>
          </a:p>
        </p:txBody>
      </p:sp>
    </p:spTree>
    <p:extLst>
      <p:ext uri="{BB962C8B-B14F-4D97-AF65-F5344CB8AC3E}">
        <p14:creationId xmlns:p14="http://schemas.microsoft.com/office/powerpoint/2010/main" val="2450777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effectLst>
                  <a:outerShdw blurRad="38100" dist="38100" dir="2700000" algn="tl">
                    <a:srgbClr val="000000">
                      <a:alpha val="43137"/>
                    </a:srgbClr>
                  </a:outerShdw>
                </a:effectLst>
              </a:rPr>
              <a:t>¿</a:t>
            </a:r>
            <a:r>
              <a:rPr lang="en-US" sz="3200" dirty="0" err="1" smtClean="0">
                <a:effectLst>
                  <a:outerShdw blurRad="38100" dist="38100" dir="2700000" algn="tl">
                    <a:srgbClr val="000000">
                      <a:alpha val="43137"/>
                    </a:srgbClr>
                  </a:outerShdw>
                </a:effectLst>
              </a:rPr>
              <a:t>Cuál</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es</a:t>
            </a:r>
            <a:r>
              <a:rPr lang="en-US" sz="3200" dirty="0" smtClean="0">
                <a:effectLst>
                  <a:outerShdw blurRad="38100" dist="38100" dir="2700000" algn="tl">
                    <a:srgbClr val="000000">
                      <a:alpha val="43137"/>
                    </a:srgbClr>
                  </a:outerShdw>
                </a:effectLst>
              </a:rPr>
              <a:t> la </a:t>
            </a:r>
            <a:r>
              <a:rPr lang="en-US" sz="3200" dirty="0" err="1" smtClean="0">
                <a:effectLst>
                  <a:outerShdw blurRad="38100" dist="38100" dir="2700000" algn="tl">
                    <a:srgbClr val="000000">
                      <a:alpha val="43137"/>
                    </a:srgbClr>
                  </a:outerShdw>
                </a:effectLst>
              </a:rPr>
              <a:t>definición</a:t>
            </a:r>
            <a:r>
              <a:rPr lang="en-US" sz="3200" dirty="0" smtClean="0">
                <a:effectLst>
                  <a:outerShdw blurRad="38100" dist="38100" dir="2700000" algn="tl">
                    <a:srgbClr val="000000">
                      <a:alpha val="43137"/>
                    </a:srgbClr>
                  </a:outerShdw>
                </a:effectLst>
              </a:rPr>
              <a:t> de </a:t>
            </a:r>
            <a:r>
              <a:rPr lang="en-US" sz="3200" dirty="0" err="1" smtClean="0">
                <a:effectLst>
                  <a:outerShdw blurRad="38100" dist="38100" dir="2700000" algn="tl">
                    <a:srgbClr val="000000">
                      <a:alpha val="43137"/>
                    </a:srgbClr>
                  </a:outerShdw>
                </a:effectLst>
              </a:rPr>
              <a:t>sangre</a:t>
            </a:r>
            <a:r>
              <a:rPr lang="en-US" sz="3200" dirty="0" smtClean="0">
                <a:effectLst>
                  <a:outerShdw blurRad="38100" dist="38100" dir="2700000" algn="tl">
                    <a:srgbClr val="000000">
                      <a:alpha val="43137"/>
                    </a:srgbClr>
                  </a:outerShdw>
                </a:effectLst>
              </a:rPr>
              <a:t> y </a:t>
            </a:r>
            <a:r>
              <a:rPr lang="en-US" sz="3200" dirty="0" err="1" smtClean="0">
                <a:effectLst>
                  <a:outerShdw blurRad="38100" dist="38100" dir="2700000" algn="tl">
                    <a:srgbClr val="000000">
                      <a:alpha val="43137"/>
                    </a:srgbClr>
                  </a:outerShdw>
                </a:effectLst>
              </a:rPr>
              <a:t>otros</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materiales</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potencialmente</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infecciosos</a:t>
            </a:r>
            <a:r>
              <a:rPr lang="en-US" sz="3200" dirty="0" smtClean="0">
                <a:effectLst>
                  <a:outerShdw blurRad="38100" dist="38100" dir="2700000" algn="tl">
                    <a:srgbClr val="000000">
                      <a:alpha val="43137"/>
                    </a:srgbClr>
                  </a:outerShdw>
                </a:effectLst>
              </a:rPr>
              <a:t> (OPIM)?</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s-ES" dirty="0" smtClean="0"/>
              <a:t>Fluidos del cuerpo humano: semen; secreciones vaginales, cerebroespinales (cabeza), amnióticas (líquidos de parto), peritoneales (abdomen), pericárdicos (corazón), pleurales (pulmones, pecho) y sinoviales (articulaciones); saliva en las intervenciones odontológicas; cualquier fluido corporal visiblemente contaminado con sangre, y todos los fluidos corporales en aquellas situaciones en las cuales es difícil o imposible diferenciar entre esos fluidos corporales.</a:t>
            </a:r>
          </a:p>
          <a:p>
            <a:pPr>
              <a:buFont typeface="Wingdings" panose="05000000000000000000" pitchFamily="2" charset="2"/>
              <a:buChar char="v"/>
            </a:pPr>
            <a:r>
              <a:rPr lang="es-ES" dirty="0" smtClean="0"/>
              <a:t>Cualquier tejido u órgano suelto (excepto la piel intacta) de un ser humano (vivo o muerto).</a:t>
            </a:r>
          </a:p>
          <a:p>
            <a:pPr>
              <a:buFont typeface="Wingdings" panose="05000000000000000000" pitchFamily="2" charset="2"/>
              <a:buChar char="v"/>
            </a:pPr>
            <a:r>
              <a:rPr lang="es-ES" dirty="0" smtClean="0"/>
              <a:t>Células o cultivos de tejidos o cultivos de órganos que contengan VIH, y medios u otras soluciones de cultivos que contengan VIH o VHB al igual que sangre, órganos u otros tejidos de animales de experimentación infectados con VIH o VHB.</a:t>
            </a:r>
            <a:endParaRPr lang="es-ES" dirty="0"/>
          </a:p>
        </p:txBody>
      </p:sp>
    </p:spTree>
    <p:extLst>
      <p:ext uri="{BB962C8B-B14F-4D97-AF65-F5344CB8AC3E}">
        <p14:creationId xmlns:p14="http://schemas.microsoft.com/office/powerpoint/2010/main" val="270861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Cadena</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infección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709160"/>
          </a:xfrm>
        </p:spPr>
        <p:txBody>
          <a:bodyPr>
            <a:normAutofit/>
          </a:bodyPr>
          <a:lstStyle/>
          <a:p>
            <a:pPr marL="0" indent="0">
              <a:buNone/>
            </a:pPr>
            <a:r>
              <a:rPr lang="es-ES" dirty="0" smtClean="0"/>
              <a:t>Para que una enfermedad se propague, se requiere que se den todas estas condiciones listadas a continuación:</a:t>
            </a:r>
          </a:p>
          <a:p>
            <a:pPr>
              <a:buFont typeface="Wingdings" panose="05000000000000000000" pitchFamily="2" charset="2"/>
              <a:buChar char="v"/>
            </a:pPr>
            <a:r>
              <a:rPr lang="es-ES" dirty="0" smtClean="0"/>
              <a:t>Un número suficiente de agentes patógenos u organismos causantes de la enfermedad.</a:t>
            </a:r>
          </a:p>
          <a:p>
            <a:pPr>
              <a:buFont typeface="Wingdings" panose="05000000000000000000" pitchFamily="2" charset="2"/>
              <a:buChar char="v"/>
            </a:pPr>
            <a:r>
              <a:rPr lang="es-ES" dirty="0" smtClean="0"/>
              <a:t>Una reserva o una fuente que permita que los agentes patógenos sobrevivan y se multipliquen (sangre).</a:t>
            </a:r>
          </a:p>
          <a:p>
            <a:pPr>
              <a:buFont typeface="Wingdings" panose="05000000000000000000" pitchFamily="2" charset="2"/>
              <a:buChar char="v"/>
            </a:pPr>
            <a:r>
              <a:rPr lang="es-ES" dirty="0" smtClean="0"/>
              <a:t>Una forma de transmisión de la fuente al huésped.</a:t>
            </a:r>
          </a:p>
          <a:p>
            <a:pPr>
              <a:buFont typeface="Wingdings" panose="05000000000000000000" pitchFamily="2" charset="2"/>
              <a:buChar char="v"/>
            </a:pPr>
            <a:r>
              <a:rPr lang="es-ES" dirty="0" smtClean="0"/>
              <a:t>Una vía mediante la cual el agente patógeno pueda ingresar en el huésped.</a:t>
            </a:r>
          </a:p>
          <a:p>
            <a:endParaRPr lang="es-ES" b="1" dirty="0"/>
          </a:p>
        </p:txBody>
      </p:sp>
    </p:spTree>
    <p:extLst>
      <p:ext uri="{BB962C8B-B14F-4D97-AF65-F5344CB8AC3E}">
        <p14:creationId xmlns:p14="http://schemas.microsoft.com/office/powerpoint/2010/main" val="354800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Cadena</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infección</a:t>
            </a:r>
            <a:r>
              <a:rPr lang="en-US" b="1" dirty="0" smtClean="0">
                <a:effectLst>
                  <a:outerShdw blurRad="38100" dist="38100" dir="2700000" algn="tl">
                    <a:srgbClr val="000000">
                      <a:alpha val="43137"/>
                    </a:srgbClr>
                  </a:outerShdw>
                </a:effectLst>
              </a:rPr>
              <a:t> (cont.)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s-ES_tradnl" dirty="0" smtClean="0"/>
              <a:t>Un huésped susceptible (uno que no sea inmune).</a:t>
            </a:r>
          </a:p>
          <a:p>
            <a:pPr marL="0" indent="0">
              <a:buNone/>
            </a:pPr>
            <a:r>
              <a:rPr lang="es-ES_tradnl" dirty="0" smtClean="0"/>
              <a:t>Las estrategias efectivas de control de infecciones previenen la transmisión de enfermedades al interrumpir uno o más eslabones en la cadena de infección.</a:t>
            </a:r>
          </a:p>
          <a:p>
            <a:endParaRPr lang="es-ES_tradnl" b="1" dirty="0"/>
          </a:p>
        </p:txBody>
      </p:sp>
      <p:pic>
        <p:nvPicPr>
          <p:cNvPr id="1026" name="Picture 2" descr="C:\Users\Danielle\Desktop\images.jpg" title="Imagen de una cadeno ro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3893915"/>
            <a:ext cx="5486400" cy="243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84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Formas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transmisión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s-ES" dirty="0" smtClean="0"/>
              <a:t>Contacto directo: Ocurre cuando los microorganismos se transfieren de una persona infectada directamente a otra persona. Por ejemplo, la sangre infectada de una persona ingresa al cuerpo de un trabajador de la salud por una herida abierta.</a:t>
            </a:r>
          </a:p>
          <a:p>
            <a:pPr marL="137160" indent="0">
              <a:buNone/>
            </a:pPr>
            <a:endParaRPr lang="en-US" b="1" dirty="0"/>
          </a:p>
        </p:txBody>
      </p:sp>
      <p:pic>
        <p:nvPicPr>
          <p:cNvPr id="2050" name="Picture 2" descr="C:\Users\Danielle\AppData\Local\Microsoft\Windows\Temporary Internet Files\Content.IE5\NUX20Z03\MC900030317[1].wmf" title="Imagen de una cuchilla de carn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81400" y="4293108"/>
            <a:ext cx="1758391" cy="172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39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Formas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transmisión</a:t>
            </a:r>
            <a:r>
              <a:rPr lang="en-US" dirty="0" smtClean="0">
                <a:effectLst>
                  <a:outerShdw blurRad="38100" dist="38100" dir="2700000" algn="tl">
                    <a:srgbClr val="000000">
                      <a:alpha val="43137"/>
                    </a:srgbClr>
                  </a:outerShdw>
                </a:effectLst>
              </a:rPr>
              <a:t> (cont.)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s-ES" dirty="0" smtClean="0"/>
              <a:t>Contacto indirecto: Involucra la transmisión de un agente infeccioso mediante un objeto o una persona contaminada. Por ejemplo, un trabajador de la salud no se lava las manos entre la atención de alguien con fluidos corporales infectados y otros pacientes. Por ejemplo, el contacto parenteral por una punción de aguja.</a:t>
            </a:r>
          </a:p>
          <a:p>
            <a:endParaRPr lang="es-ES" b="1" dirty="0"/>
          </a:p>
        </p:txBody>
      </p:sp>
      <p:pic>
        <p:nvPicPr>
          <p:cNvPr id="3074" name="Picture 2" descr="C:\Users\Danielle\AppData\Local\Microsoft\Windows\Temporary Internet Files\Content.IE5\1BS7FO82\MC900293392[1].wmf" title="Imagen de una jering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91000" y="4347715"/>
            <a:ext cx="1437437" cy="182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4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8001000" cy="5798510"/>
          </a:xfrm>
          <a:prstGeom prst="rect">
            <a:avLst/>
          </a:prstGeom>
          <a:noFill/>
        </p:spPr>
        <p:txBody>
          <a:bodyPr wrap="square" rtlCol="0">
            <a:spAutoFit/>
          </a:bodyPr>
          <a:lstStyle/>
          <a:p>
            <a:pPr lvl="0" fontAlgn="base">
              <a:spcBef>
                <a:spcPct val="20000"/>
              </a:spcBef>
              <a:spcAft>
                <a:spcPct val="0"/>
              </a:spcAft>
              <a:buClr>
                <a:srgbClr val="669999"/>
              </a:buClr>
              <a:buSzPct val="70000"/>
            </a:pPr>
            <a:r>
              <a:rPr lang="es-ES_tradnl" sz="1400" b="1" dirty="0" smtClean="0">
                <a:solidFill>
                  <a:srgbClr val="000000"/>
                </a:solidFill>
                <a:latin typeface="Baskerville Old Face" pitchFamily="18" charset="0"/>
              </a:rPr>
              <a:t>DESCARGO DE RESPONSABILIDAD:</a:t>
            </a:r>
            <a:r>
              <a:rPr lang="es-ES_tradnl" sz="1400" dirty="0" smtClean="0">
                <a:solidFill>
                  <a:srgbClr val="000000"/>
                </a:solidFill>
                <a:latin typeface="Baskerville Old Face" pitchFamily="18" charset="0"/>
              </a:rPr>
              <a:t> </a:t>
            </a:r>
            <a:r>
              <a:rPr lang="es-ES_tradnl" sz="1400" dirty="0" smtClean="0">
                <a:solidFill>
                  <a:schemeClr val="bg1"/>
                </a:solidFill>
                <a:latin typeface="Baskerville"/>
              </a:rPr>
              <a:t>Este material se produjo con la subvención </a:t>
            </a:r>
            <a:r>
              <a:rPr lang="es-ES_tradnl" sz="1400" smtClean="0">
                <a:solidFill>
                  <a:schemeClr val="bg1"/>
                </a:solidFill>
                <a:latin typeface="Baskerville"/>
              </a:rPr>
              <a:t>número </a:t>
            </a:r>
            <a:r>
              <a:rPr lang="es-ES_tradnl" sz="1400" smtClean="0">
                <a:solidFill>
                  <a:schemeClr val="bg1"/>
                </a:solidFill>
                <a:latin typeface="Baskerville"/>
              </a:rPr>
              <a:t>SH-26274-1SH4 </a:t>
            </a:r>
            <a:r>
              <a:rPr lang="es-ES_tradnl" sz="1400" dirty="0" smtClean="0">
                <a:solidFill>
                  <a:schemeClr val="bg1"/>
                </a:solidFill>
                <a:latin typeface="Baskerville"/>
              </a:rPr>
              <a:t>de la Administración de Seguridad y Salud Ocupacional del Departamento de Trabajo de los Estados Unidos. No refleja necesariamente los puntos de vista o las políticas del Departamento de Trabajo de los Estados Unidos; asimismo, la mención de marcas registradas, productos comerciales u organizaciones tampoco implica el respaldo del Gobierno de los Estados Unidos. El Gobierno de los Estados Unidos no garantiza ni asume responsabilidad alguna sobre la exactitud, el carácter completo o la utilidad de cualquier información, aparato, producto o proceso que aquí se divulguen.  </a:t>
            </a:r>
          </a:p>
          <a:p>
            <a:pPr lvl="0" fontAlgn="base">
              <a:spcBef>
                <a:spcPct val="20000"/>
              </a:spcBef>
              <a:spcAft>
                <a:spcPct val="0"/>
              </a:spcAft>
              <a:buClr>
                <a:srgbClr val="669999"/>
              </a:buClr>
              <a:buSzPct val="70000"/>
            </a:pPr>
            <a:r>
              <a:rPr lang="es-ES_tradnl" sz="1400" dirty="0" smtClean="0">
                <a:solidFill>
                  <a:srgbClr val="000000"/>
                </a:solidFill>
                <a:latin typeface="Baskerville Old Face" pitchFamily="18" charset="0"/>
              </a:rPr>
              <a:t/>
            </a:r>
            <a:br>
              <a:rPr lang="es-ES_tradnl" sz="1400" dirty="0" smtClean="0">
                <a:solidFill>
                  <a:srgbClr val="000000"/>
                </a:solidFill>
                <a:latin typeface="Baskerville Old Face" pitchFamily="18" charset="0"/>
              </a:rPr>
            </a:br>
            <a:r>
              <a:rPr lang="es-ES_tradnl" sz="1400" dirty="0" smtClean="0">
                <a:solidFill>
                  <a:schemeClr val="bg1"/>
                </a:solidFill>
                <a:latin typeface="Baskerville"/>
              </a:rPr>
              <a:t>INFORMACIÓN SOBRE DERECHOS DE AUTOR: Este material es propiedad registrada del Miami Dade </a:t>
            </a:r>
            <a:r>
              <a:rPr lang="es-ES_tradnl" sz="1400" dirty="0" err="1" smtClean="0">
                <a:solidFill>
                  <a:schemeClr val="bg1"/>
                </a:solidFill>
                <a:latin typeface="Baskerville"/>
              </a:rPr>
              <a:t>College</a:t>
            </a:r>
            <a:r>
              <a:rPr lang="es-ES_tradnl" sz="1400" dirty="0" smtClean="0">
                <a:solidFill>
                  <a:schemeClr val="bg1"/>
                </a:solidFill>
                <a:latin typeface="Baskerville"/>
              </a:rPr>
              <a:t>. En cumplimiento de regulaciones federales, OSHA (la Administración de Seguridad y Salud Ocupacional) retiene una licencia para utilizar y difundir dicho material con el propósito de promover la seguridad y la salud en los ámbitos de trabajo. Por el presente documento, Miami Dade </a:t>
            </a:r>
            <a:r>
              <a:rPr lang="es-ES_tradnl" sz="1400" dirty="0" err="1" smtClean="0">
                <a:solidFill>
                  <a:schemeClr val="bg1"/>
                </a:solidFill>
                <a:latin typeface="Baskerville"/>
              </a:rPr>
              <a:t>College</a:t>
            </a:r>
            <a:r>
              <a:rPr lang="es-ES_tradnl" sz="1400" dirty="0" smtClean="0">
                <a:solidFill>
                  <a:schemeClr val="bg1"/>
                </a:solidFill>
                <a:latin typeface="Baskerville"/>
              </a:rPr>
              <a:t> autoriza a los empleadores y a los profesionales de seguridad y salud laboral a utilizar este material, distribuido por o mediante OSHA, en sus ámbitos laborales o en sus profesiones, en concordancia con los lineamientos que dicho material contiene.</a:t>
            </a:r>
          </a:p>
          <a:p>
            <a:pPr fontAlgn="base">
              <a:spcBef>
                <a:spcPct val="20000"/>
              </a:spcBef>
              <a:spcAft>
                <a:spcPct val="0"/>
              </a:spcAft>
              <a:buClr>
                <a:srgbClr val="669999"/>
              </a:buClr>
              <a:buSzPct val="70000"/>
            </a:pPr>
            <a:endParaRPr lang="es-ES_tradnl" sz="1200" dirty="0" smtClean="0"/>
          </a:p>
          <a:p>
            <a:pPr fontAlgn="base">
              <a:spcBef>
                <a:spcPct val="20000"/>
              </a:spcBef>
              <a:spcAft>
                <a:spcPct val="0"/>
              </a:spcAft>
              <a:buClr>
                <a:srgbClr val="669999"/>
              </a:buClr>
              <a:buSzPct val="70000"/>
            </a:pPr>
            <a:r>
              <a:rPr lang="es-ES_tradnl" sz="1400" dirty="0" smtClean="0">
                <a:solidFill>
                  <a:schemeClr val="bg1"/>
                </a:solidFill>
                <a:latin typeface="Baskerville"/>
              </a:rPr>
              <a:t>Con este objetivo se autoriza el empleo de este material registrado únicamente con propósitos no comerciales, instructivos, personales o académicos. El material se puede utilizar e incorporar a otros programas de seguridad y salud en los ámbitos laborales a condición de que no se cobre pago alguno por su uso subsiguiente. Queda prohibida la utilización del material con cualquier otro fin, en particular el uso comercial, sin la previa y expresa autorización por escrito por parte del/de los propietario/</a:t>
            </a:r>
            <a:r>
              <a:rPr lang="es-ES_tradnl" sz="1400" dirty="0" err="1" smtClean="0">
                <a:solidFill>
                  <a:schemeClr val="bg1"/>
                </a:solidFill>
                <a:latin typeface="Baskerville"/>
              </a:rPr>
              <a:t>s</a:t>
            </a:r>
            <a:r>
              <a:rPr lang="es-ES_tradnl" sz="1400" dirty="0" smtClean="0">
                <a:solidFill>
                  <a:schemeClr val="bg1"/>
                </a:solidFill>
                <a:latin typeface="Baskerville"/>
              </a:rPr>
              <a:t> registrados. Queda además prohibida cualquier modificación al material sin la autorización previa y expresa por escrito de los propietarios registrados.</a:t>
            </a:r>
          </a:p>
          <a:p>
            <a:pPr lvl="0" fontAlgn="base">
              <a:spcBef>
                <a:spcPct val="20000"/>
              </a:spcBef>
              <a:spcAft>
                <a:spcPct val="0"/>
              </a:spcAft>
              <a:buClr>
                <a:srgbClr val="669999"/>
              </a:buClr>
              <a:buSzPct val="70000"/>
            </a:pPr>
            <a:endParaRPr lang="es-ES_tradnl" sz="1200" dirty="0" smtClean="0">
              <a:solidFill>
                <a:srgbClr val="000000"/>
              </a:solidFill>
              <a:latin typeface="Baskerville Old Face" pitchFamily="18" charset="0"/>
            </a:endParaRPr>
          </a:p>
          <a:p>
            <a:pPr fontAlgn="base">
              <a:spcBef>
                <a:spcPct val="20000"/>
              </a:spcBef>
              <a:spcAft>
                <a:spcPct val="0"/>
              </a:spcAft>
              <a:buClr>
                <a:srgbClr val="669999"/>
              </a:buClr>
              <a:buSzPct val="70000"/>
              <a:buFont typeface="Wingdings" pitchFamily="2" charset="2"/>
              <a:buNone/>
            </a:pPr>
            <a:endParaRPr lang="es-ES_tradnl" sz="1200" dirty="0">
              <a:solidFill>
                <a:srgbClr val="000000"/>
              </a:solidFill>
              <a:latin typeface="Baskerville Old Face" pitchFamily="18" charset="0"/>
            </a:endParaRPr>
          </a:p>
        </p:txBody>
      </p:sp>
      <p:sp>
        <p:nvSpPr>
          <p:cNvPr id="2" name="Title 1"/>
          <p:cNvSpPr>
            <a:spLocks noGrp="1"/>
          </p:cNvSpPr>
          <p:nvPr>
            <p:ph type="title"/>
          </p:nvPr>
        </p:nvSpPr>
        <p:spPr>
          <a:xfrm>
            <a:off x="152400" y="10869"/>
            <a:ext cx="8229600" cy="751131"/>
          </a:xfrm>
        </p:spPr>
        <p:txBody>
          <a:bodyPr>
            <a:normAutofit/>
          </a:bodyPr>
          <a:lstStyle/>
          <a:p>
            <a:r>
              <a:rPr lang="es-ES" sz="2000" dirty="0"/>
              <a:t>OSHA – Beca de Capacitación </a:t>
            </a:r>
            <a:r>
              <a:rPr lang="es-ES" sz="2000" dirty="0" err="1"/>
              <a:t>Susan</a:t>
            </a:r>
            <a:r>
              <a:rPr lang="es-ES" sz="2000" dirty="0"/>
              <a:t> </a:t>
            </a:r>
            <a:r>
              <a:rPr lang="es-ES" sz="2000" dirty="0" err="1"/>
              <a:t>Harwood</a:t>
            </a:r>
            <a:r>
              <a:rPr lang="es-ES" sz="2000" dirty="0"/>
              <a:t/>
            </a:r>
            <a:br>
              <a:rPr lang="es-ES" sz="2000" dirty="0"/>
            </a:br>
            <a:r>
              <a:rPr lang="en-US" sz="2000" dirty="0" smtClean="0"/>
              <a:t>Descargo de </a:t>
            </a:r>
            <a:r>
              <a:rPr lang="en-US" sz="2000" dirty="0" err="1" smtClean="0"/>
              <a:t>Resposabilidad</a:t>
            </a:r>
            <a:endParaRPr lang="en-US" sz="2000" dirty="0"/>
          </a:p>
        </p:txBody>
      </p:sp>
    </p:spTree>
    <p:extLst>
      <p:ext uri="{BB962C8B-B14F-4D97-AF65-F5344CB8AC3E}">
        <p14:creationId xmlns:p14="http://schemas.microsoft.com/office/powerpoint/2010/main" val="186546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Formas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transmisión</a:t>
            </a:r>
            <a:r>
              <a:rPr lang="en-US" dirty="0" smtClean="0">
                <a:effectLst>
                  <a:outerShdw blurRad="38100" dist="38100" dir="2700000" algn="tl">
                    <a:srgbClr val="000000">
                      <a:alpha val="43137"/>
                    </a:srgbClr>
                  </a:outerShdw>
                </a:effectLst>
              </a:rPr>
              <a:t> (cont.)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s-ES" dirty="0" smtClean="0"/>
              <a:t>Transmisió por aire: Ocurre cuando microgotas o pequeñas partículas contienen agentes infecciosos que mantienen sus efectos a lo largo del tiempo y la distancia en el aire. La tuberculosis es una enfermedad que comúnment se propaga de esta forma. Los agentes patógenos de transmisión sanguínea no se propagan de esta manera por lo general.</a:t>
            </a:r>
            <a:endParaRPr lang="es-ES" dirty="0"/>
          </a:p>
        </p:txBody>
      </p:sp>
      <p:pic>
        <p:nvPicPr>
          <p:cNvPr id="4098" name="Picture 2" descr="C:\Users\Danielle\AppData\Local\Microsoft\Windows\Temporary Internet Files\Content.IE5\ACJHY9Y7\MC900132639[1].wmf" title="imagen de la tos de la tier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4211270"/>
            <a:ext cx="4366788" cy="264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05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ENFERMEDADES INFECCIOSAS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nSpc>
                <a:spcPct val="90000"/>
              </a:lnSpc>
              <a:buFont typeface="Wingdings" panose="05000000000000000000" pitchFamily="2" charset="2"/>
              <a:buChar char="v"/>
              <a:defRPr/>
            </a:pPr>
            <a:endParaRPr lang="en-US" dirty="0" smtClean="0"/>
          </a:p>
          <a:p>
            <a:pPr marL="0" indent="0">
              <a:lnSpc>
                <a:spcPct val="90000"/>
              </a:lnSpc>
              <a:buNone/>
              <a:defRPr/>
            </a:pPr>
            <a:endParaRPr lang="en-US" dirty="0" smtClean="0"/>
          </a:p>
          <a:p>
            <a:pPr>
              <a:lnSpc>
                <a:spcPct val="90000"/>
              </a:lnSpc>
              <a:buFont typeface="Wingdings" panose="05000000000000000000" pitchFamily="2" charset="2"/>
              <a:buChar char="v"/>
              <a:defRPr/>
            </a:pPr>
            <a:r>
              <a:rPr lang="en-US" dirty="0" smtClean="0"/>
              <a:t>VIH/SIDA</a:t>
            </a:r>
          </a:p>
          <a:p>
            <a:pPr>
              <a:lnSpc>
                <a:spcPct val="90000"/>
              </a:lnSpc>
              <a:buFont typeface="Wingdings" panose="05000000000000000000" pitchFamily="2" charset="2"/>
              <a:buChar char="v"/>
              <a:defRPr/>
            </a:pPr>
            <a:r>
              <a:rPr lang="en-US" dirty="0" smtClean="0"/>
              <a:t>Hepatitis </a:t>
            </a:r>
          </a:p>
          <a:p>
            <a:pPr>
              <a:lnSpc>
                <a:spcPct val="90000"/>
              </a:lnSpc>
              <a:buFont typeface="Wingdings" panose="05000000000000000000" pitchFamily="2" charset="2"/>
              <a:buChar char="v"/>
              <a:defRPr/>
            </a:pPr>
            <a:r>
              <a:rPr lang="en-US" dirty="0" smtClean="0"/>
              <a:t>Tuberculosis</a:t>
            </a:r>
          </a:p>
          <a:p>
            <a:pPr>
              <a:lnSpc>
                <a:spcPct val="90000"/>
              </a:lnSpc>
              <a:buNone/>
              <a:defRPr/>
            </a:pPr>
            <a:endParaRPr lang="en-US" dirty="0"/>
          </a:p>
          <a:p>
            <a:endParaRPr lang="en-US" dirty="0"/>
          </a:p>
        </p:txBody>
      </p:sp>
    </p:spTree>
    <p:extLst>
      <p:ext uri="{BB962C8B-B14F-4D97-AF65-F5344CB8AC3E}">
        <p14:creationId xmlns:p14="http://schemas.microsoft.com/office/powerpoint/2010/main" val="154241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1"/>
            <a:ext cx="7772400" cy="838199"/>
          </a:xfrm>
        </p:spPr>
        <p:txBody>
          <a:bodyPr/>
          <a:lstStyle/>
          <a:p>
            <a:pPr eaLnBrk="1" hangingPunct="1">
              <a:defRPr/>
            </a:pPr>
            <a:r>
              <a:rPr lang="en-US" dirty="0" smtClean="0">
                <a:effectLst>
                  <a:outerShdw blurRad="38100" dist="38100" dir="2700000" algn="tl">
                    <a:srgbClr val="000000">
                      <a:alpha val="43137"/>
                    </a:srgbClr>
                  </a:outerShdw>
                </a:effectLst>
              </a:rPr>
              <a:t>VIH/SIDA</a:t>
            </a:r>
            <a:endParaRPr lang="en-US" b="1" dirty="0" smtClean="0">
              <a:effectLst>
                <a:outerShdw blurRad="38100" dist="38100" dir="2700000" algn="tl">
                  <a:srgbClr val="000000">
                    <a:alpha val="43137"/>
                  </a:srgbClr>
                </a:outerShdw>
              </a:effectLst>
            </a:endParaRPr>
          </a:p>
        </p:txBody>
      </p:sp>
      <p:pic>
        <p:nvPicPr>
          <p:cNvPr id="7170" name="Picture 2" descr="C:\Users\Danielle\Desktop\th1.jpg" title="banner de introducc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1752600"/>
            <a:ext cx="5105400" cy="3501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6200" y="2438400"/>
            <a:ext cx="2514600" cy="1200328"/>
          </a:xfrm>
          <a:prstGeom prst="rect">
            <a:avLst/>
          </a:prstGeom>
          <a:noFill/>
        </p:spPr>
        <p:txBody>
          <a:bodyPr wrap="square" rtlCol="0">
            <a:spAutoFit/>
          </a:bodyPr>
          <a:lstStyle/>
          <a:p>
            <a:r>
              <a:rPr lang="en-US" sz="2400" dirty="0" err="1" smtClean="0"/>
              <a:t>Bienvenidos</a:t>
            </a:r>
            <a:r>
              <a:rPr lang="en-US" sz="2400" dirty="0" smtClean="0"/>
              <a:t> a la </a:t>
            </a:r>
            <a:r>
              <a:rPr lang="en-US" sz="2400" dirty="0" err="1" smtClean="0"/>
              <a:t>Agencia</a:t>
            </a:r>
            <a:r>
              <a:rPr lang="en-US" sz="2400" dirty="0" smtClean="0"/>
              <a:t> de VIH/SIDA </a:t>
            </a:r>
            <a:r>
              <a:rPr lang="en-US" sz="2400" dirty="0" err="1" smtClean="0"/>
              <a:t>y</a:t>
            </a:r>
            <a:r>
              <a:rPr lang="en-US" sz="2400" dirty="0" smtClean="0"/>
              <a:t> Hepatitis</a:t>
            </a:r>
            <a:endParaRPr lang="en-US" sz="2400" dirty="0"/>
          </a:p>
        </p:txBody>
      </p:sp>
    </p:spTree>
    <p:extLst>
      <p:ext uri="{BB962C8B-B14F-4D97-AF65-F5344CB8AC3E}">
        <p14:creationId xmlns:p14="http://schemas.microsoft.com/office/powerpoint/2010/main" val="292263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endParaRPr lang="en-US" sz="4000" smtClean="0"/>
          </a:p>
        </p:txBody>
      </p:sp>
      <p:sp>
        <p:nvSpPr>
          <p:cNvPr id="7171" name="Rectangle 3"/>
          <p:cNvSpPr>
            <a:spLocks noGrp="1" noChangeArrowheads="1"/>
          </p:cNvSpPr>
          <p:nvPr>
            <p:ph idx="1"/>
          </p:nvPr>
        </p:nvSpPr>
        <p:spPr/>
        <p:txBody>
          <a:bodyPr>
            <a:normAutofit/>
          </a:bodyPr>
          <a:lstStyle/>
          <a:p>
            <a:pPr marL="0" indent="0" eaLnBrk="1" hangingPunct="1">
              <a:buNone/>
              <a:defRPr/>
            </a:pPr>
            <a:r>
              <a:rPr lang="en-US" dirty="0" smtClean="0"/>
              <a:t>¿</a:t>
            </a:r>
            <a:r>
              <a:rPr lang="en-US" dirty="0" err="1" smtClean="0"/>
              <a:t>Qué</a:t>
            </a:r>
            <a:r>
              <a:rPr lang="en-US" dirty="0" smtClean="0"/>
              <a:t> </a:t>
            </a:r>
            <a:r>
              <a:rPr lang="en-US" dirty="0" err="1" smtClean="0"/>
              <a:t>es</a:t>
            </a:r>
            <a:r>
              <a:rPr lang="en-US" dirty="0" smtClean="0"/>
              <a:t> el SIDA?</a:t>
            </a:r>
          </a:p>
          <a:p>
            <a:pPr algn="ctr" eaLnBrk="1" hangingPunct="1">
              <a:buFont typeface="Wingdings" pitchFamily="2" charset="2"/>
              <a:buNone/>
              <a:defRPr/>
            </a:pPr>
            <a:r>
              <a:rPr lang="en-US" dirty="0" err="1" smtClean="0"/>
              <a:t>Síndrome</a:t>
            </a:r>
            <a:r>
              <a:rPr lang="en-US" dirty="0" smtClean="0"/>
              <a:t> de </a:t>
            </a:r>
            <a:r>
              <a:rPr lang="en-US" dirty="0" err="1" smtClean="0"/>
              <a:t>Inmunodeficiencia</a:t>
            </a:r>
            <a:r>
              <a:rPr lang="en-US" dirty="0" smtClean="0"/>
              <a:t> </a:t>
            </a:r>
            <a:r>
              <a:rPr lang="en-US" dirty="0" err="1" smtClean="0"/>
              <a:t>Adquirida</a:t>
            </a:r>
            <a:r>
              <a:rPr lang="en-US" dirty="0" smtClean="0"/>
              <a:t>.</a:t>
            </a:r>
          </a:p>
          <a:p>
            <a:pPr algn="ctr" eaLnBrk="1" hangingPunct="1">
              <a:buFont typeface="Wingdings" pitchFamily="2" charset="2"/>
              <a:buNone/>
              <a:defRPr/>
            </a:pPr>
            <a:r>
              <a:rPr lang="en-US" dirty="0" smtClean="0"/>
              <a:t>Se lo </a:t>
            </a:r>
            <a:r>
              <a:rPr lang="en-US" dirty="0" err="1" smtClean="0"/>
              <a:t>informó</a:t>
            </a:r>
            <a:r>
              <a:rPr lang="en-US" dirty="0" smtClean="0"/>
              <a:t> </a:t>
            </a:r>
            <a:r>
              <a:rPr lang="en-US" dirty="0" err="1" smtClean="0"/>
              <a:t>por</a:t>
            </a:r>
            <a:r>
              <a:rPr lang="en-US" dirty="0" smtClean="0"/>
              <a:t> </a:t>
            </a:r>
            <a:r>
              <a:rPr lang="en-US" dirty="0" err="1" smtClean="0"/>
              <a:t>primera</a:t>
            </a:r>
            <a:r>
              <a:rPr lang="en-US" dirty="0" smtClean="0"/>
              <a:t> </a:t>
            </a:r>
            <a:r>
              <a:rPr lang="en-US" dirty="0" err="1" smtClean="0"/>
              <a:t>vez</a:t>
            </a:r>
            <a:r>
              <a:rPr lang="en-US" dirty="0" smtClean="0"/>
              <a:t> en los </a:t>
            </a:r>
            <a:r>
              <a:rPr lang="en-US" dirty="0" err="1" smtClean="0"/>
              <a:t>Estados</a:t>
            </a:r>
            <a:r>
              <a:rPr lang="en-US" dirty="0" smtClean="0"/>
              <a:t> </a:t>
            </a:r>
            <a:r>
              <a:rPr lang="en-US" dirty="0" err="1" smtClean="0"/>
              <a:t>Unidos</a:t>
            </a:r>
            <a:r>
              <a:rPr lang="en-US" dirty="0" smtClean="0"/>
              <a:t> en 1981.</a:t>
            </a:r>
          </a:p>
          <a:p>
            <a:pPr algn="ctr" eaLnBrk="1" hangingPunct="1">
              <a:buFont typeface="Wingdings" pitchFamily="2" charset="2"/>
              <a:buNone/>
              <a:defRPr/>
            </a:pPr>
            <a:r>
              <a:rPr lang="en-US" dirty="0" err="1" smtClean="0"/>
              <a:t>Causado</a:t>
            </a:r>
            <a:r>
              <a:rPr lang="en-US" dirty="0" smtClean="0"/>
              <a:t> </a:t>
            </a:r>
            <a:r>
              <a:rPr lang="en-US" dirty="0" err="1" smtClean="0"/>
              <a:t>por</a:t>
            </a:r>
            <a:r>
              <a:rPr lang="en-US" dirty="0" smtClean="0"/>
              <a:t> el VIH (virus de la </a:t>
            </a:r>
            <a:r>
              <a:rPr lang="en-US" dirty="0" err="1" smtClean="0"/>
              <a:t>inmunodeficiencia</a:t>
            </a:r>
            <a:r>
              <a:rPr lang="en-US" dirty="0" smtClean="0"/>
              <a:t> </a:t>
            </a:r>
            <a:r>
              <a:rPr lang="en-US" dirty="0" err="1" smtClean="0"/>
              <a:t>humana</a:t>
            </a:r>
            <a:r>
              <a:rPr lang="en-US" dirty="0" smtClean="0"/>
              <a:t>).</a:t>
            </a:r>
          </a:p>
          <a:p>
            <a:pPr algn="ctr" eaLnBrk="1" hangingPunct="1">
              <a:buFont typeface="Wingdings" pitchFamily="2" charset="2"/>
              <a:buNone/>
              <a:defRPr/>
            </a:pPr>
            <a:r>
              <a:rPr lang="en-US" dirty="0" smtClean="0"/>
              <a:t>Mata </a:t>
            </a:r>
            <a:r>
              <a:rPr lang="en-US" dirty="0" err="1" smtClean="0"/>
              <a:t>o</a:t>
            </a:r>
            <a:r>
              <a:rPr lang="en-US" dirty="0" smtClean="0"/>
              <a:t> </a:t>
            </a:r>
            <a:r>
              <a:rPr lang="en-US" dirty="0" err="1" smtClean="0"/>
              <a:t>daña</a:t>
            </a:r>
            <a:r>
              <a:rPr lang="en-US" dirty="0" smtClean="0"/>
              <a:t> </a:t>
            </a:r>
            <a:r>
              <a:rPr lang="en-US" dirty="0" err="1" smtClean="0"/>
              <a:t>las</a:t>
            </a:r>
            <a:r>
              <a:rPr lang="en-US" dirty="0" smtClean="0"/>
              <a:t> </a:t>
            </a:r>
            <a:r>
              <a:rPr lang="en-US" dirty="0" err="1" smtClean="0"/>
              <a:t>células</a:t>
            </a:r>
            <a:r>
              <a:rPr lang="en-US" dirty="0" smtClean="0"/>
              <a:t> del </a:t>
            </a:r>
            <a:r>
              <a:rPr lang="en-US" dirty="0" err="1" smtClean="0"/>
              <a:t>sistema</a:t>
            </a:r>
            <a:r>
              <a:rPr lang="en-US" dirty="0" smtClean="0"/>
              <a:t> </a:t>
            </a:r>
            <a:r>
              <a:rPr lang="en-US" dirty="0" err="1" smtClean="0"/>
              <a:t>inmunológico</a:t>
            </a:r>
            <a:r>
              <a:rPr lang="en-US" dirty="0" smtClean="0"/>
              <a:t> </a:t>
            </a:r>
            <a:r>
              <a:rPr lang="en-US" dirty="0" err="1" smtClean="0"/>
              <a:t>humano</a:t>
            </a:r>
            <a:r>
              <a:rPr lang="en-US" dirty="0" smtClean="0"/>
              <a:t>, </a:t>
            </a:r>
            <a:r>
              <a:rPr lang="en-US" dirty="0" err="1" smtClean="0"/>
              <a:t>y</a:t>
            </a:r>
            <a:r>
              <a:rPr lang="en-US" dirty="0" smtClean="0"/>
              <a:t> </a:t>
            </a:r>
            <a:r>
              <a:rPr lang="en-US" dirty="0" err="1" smtClean="0"/>
              <a:t>destruye</a:t>
            </a:r>
            <a:r>
              <a:rPr lang="en-US" dirty="0" smtClean="0"/>
              <a:t> </a:t>
            </a:r>
            <a:r>
              <a:rPr lang="en-US" dirty="0" err="1" smtClean="0"/>
              <a:t>así</a:t>
            </a:r>
            <a:r>
              <a:rPr lang="en-US" dirty="0" smtClean="0"/>
              <a:t> la </a:t>
            </a:r>
            <a:r>
              <a:rPr lang="en-US" dirty="0" err="1" smtClean="0"/>
              <a:t>capacidad</a:t>
            </a:r>
            <a:r>
              <a:rPr lang="en-US" dirty="0" smtClean="0"/>
              <a:t> de los </a:t>
            </a:r>
            <a:r>
              <a:rPr lang="en-US" dirty="0" err="1" smtClean="0"/>
              <a:t>cuerpos</a:t>
            </a:r>
            <a:r>
              <a:rPr lang="en-US" dirty="0" smtClean="0"/>
              <a:t> </a:t>
            </a:r>
            <a:r>
              <a:rPr lang="en-US" dirty="0" err="1" smtClean="0"/>
              <a:t>para</a:t>
            </a:r>
            <a:r>
              <a:rPr lang="en-US" dirty="0" smtClean="0"/>
              <a:t> </a:t>
            </a:r>
            <a:r>
              <a:rPr lang="en-US" dirty="0" err="1" smtClean="0"/>
              <a:t>combatir</a:t>
            </a:r>
            <a:r>
              <a:rPr lang="en-US" dirty="0" smtClean="0"/>
              <a:t> </a:t>
            </a:r>
            <a:r>
              <a:rPr lang="en-US" dirty="0" err="1" smtClean="0"/>
              <a:t>infecciones</a:t>
            </a:r>
            <a:r>
              <a:rPr lang="en-US" dirty="0" smtClean="0"/>
              <a:t> </a:t>
            </a:r>
            <a:r>
              <a:rPr lang="en-US" dirty="0" err="1" smtClean="0"/>
              <a:t>y</a:t>
            </a:r>
            <a:r>
              <a:rPr lang="en-US" dirty="0" smtClean="0"/>
              <a:t> </a:t>
            </a:r>
            <a:r>
              <a:rPr lang="en-US" dirty="0" err="1" smtClean="0"/>
              <a:t>ciertos</a:t>
            </a:r>
            <a:r>
              <a:rPr lang="en-US" dirty="0" smtClean="0"/>
              <a:t> </a:t>
            </a:r>
            <a:r>
              <a:rPr lang="en-US" dirty="0" err="1" smtClean="0"/>
              <a:t>cánceres</a:t>
            </a:r>
            <a:r>
              <a:rPr lang="en-US" dirty="0" smtClean="0"/>
              <a:t>.</a:t>
            </a:r>
          </a:p>
        </p:txBody>
      </p:sp>
    </p:spTree>
    <p:extLst>
      <p:ext uri="{BB962C8B-B14F-4D97-AF65-F5344CB8AC3E}">
        <p14:creationId xmlns:p14="http://schemas.microsoft.com/office/powerpoint/2010/main" val="27217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a:t>
            </a:r>
            <a:r>
              <a:rPr lang="en-US" b="1" dirty="0" err="1" smtClean="0">
                <a:effectLst>
                  <a:outerShdw blurRad="38100" dist="38100" dir="2700000" algn="tl">
                    <a:srgbClr val="000000">
                      <a:alpha val="43137"/>
                    </a:srgbClr>
                  </a:outerShdw>
                </a:effectLst>
              </a:rPr>
              <a:t>Cómo</a:t>
            </a:r>
            <a:r>
              <a:rPr lang="en-US" b="1" dirty="0" smtClean="0">
                <a:effectLst>
                  <a:outerShdw blurRad="38100" dist="38100" dir="2700000" algn="tl">
                    <a:srgbClr val="000000">
                      <a:alpha val="43137"/>
                    </a:srgbClr>
                  </a:outerShdw>
                </a:effectLst>
              </a:rPr>
              <a:t> se </a:t>
            </a:r>
            <a:r>
              <a:rPr lang="en-US" b="1" dirty="0" err="1" smtClean="0">
                <a:effectLst>
                  <a:outerShdw blurRad="38100" dist="38100" dir="2700000" algn="tl">
                    <a:srgbClr val="000000">
                      <a:alpha val="43137"/>
                    </a:srgbClr>
                  </a:outerShdw>
                </a:effectLst>
              </a:rPr>
              <a:t>transmite</a:t>
            </a:r>
            <a:r>
              <a:rPr lang="en-US" b="1" dirty="0" smtClean="0">
                <a:effectLst>
                  <a:outerShdw blurRad="38100" dist="38100" dir="2700000" algn="tl">
                    <a:srgbClr val="000000">
                      <a:alpha val="43137"/>
                    </a:srgbClr>
                  </a:outerShdw>
                </a:effectLst>
              </a:rPr>
              <a:t> el VIH?</a:t>
            </a:r>
          </a:p>
        </p:txBody>
      </p:sp>
      <p:sp>
        <p:nvSpPr>
          <p:cNvPr id="8195"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v"/>
              <a:defRPr/>
            </a:pPr>
            <a:r>
              <a:rPr lang="en-US" dirty="0" smtClean="0"/>
              <a:t>De </a:t>
            </a:r>
            <a:r>
              <a:rPr lang="en-US" dirty="0" err="1" smtClean="0"/>
              <a:t>manera</a:t>
            </a:r>
            <a:r>
              <a:rPr lang="en-US" dirty="0" smtClean="0"/>
              <a:t> </a:t>
            </a:r>
            <a:r>
              <a:rPr lang="en-US" dirty="0" err="1" smtClean="0"/>
              <a:t>más</a:t>
            </a:r>
            <a:r>
              <a:rPr lang="en-US" dirty="0" smtClean="0"/>
              <a:t> </a:t>
            </a:r>
            <a:r>
              <a:rPr lang="en-US" dirty="0" err="1" smtClean="0"/>
              <a:t>frecuente</a:t>
            </a:r>
            <a:r>
              <a:rPr lang="en-US" dirty="0" smtClean="0"/>
              <a:t>, </a:t>
            </a:r>
            <a:r>
              <a:rPr lang="en-US" dirty="0" err="1" smtClean="0"/>
              <a:t>mediante</a:t>
            </a:r>
            <a:r>
              <a:rPr lang="en-US" dirty="0" smtClean="0"/>
              <a:t> </a:t>
            </a:r>
            <a:r>
              <a:rPr lang="en-US" dirty="0" err="1" smtClean="0"/>
              <a:t>relaciones</a:t>
            </a:r>
            <a:r>
              <a:rPr lang="en-US" dirty="0" smtClean="0"/>
              <a:t> </a:t>
            </a:r>
            <a:r>
              <a:rPr lang="en-US" dirty="0" err="1" smtClean="0"/>
              <a:t>sexuales</a:t>
            </a:r>
            <a:r>
              <a:rPr lang="en-US" dirty="0" smtClean="0"/>
              <a:t> sin </a:t>
            </a:r>
            <a:r>
              <a:rPr lang="en-US" dirty="0" err="1" smtClean="0"/>
              <a:t>protección</a:t>
            </a:r>
            <a:r>
              <a:rPr lang="en-US" dirty="0" smtClean="0"/>
              <a:t> con </a:t>
            </a:r>
            <a:r>
              <a:rPr lang="en-US" dirty="0" err="1" smtClean="0"/>
              <a:t>una</a:t>
            </a:r>
            <a:r>
              <a:rPr lang="en-US" dirty="0" smtClean="0"/>
              <a:t> </a:t>
            </a:r>
            <a:r>
              <a:rPr lang="en-US" dirty="0" err="1" smtClean="0"/>
              <a:t>pareja</a:t>
            </a:r>
            <a:r>
              <a:rPr lang="en-US" dirty="0" smtClean="0"/>
              <a:t> </a:t>
            </a:r>
            <a:r>
              <a:rPr lang="en-US" dirty="0" err="1" smtClean="0"/>
              <a:t>infectada</a:t>
            </a:r>
            <a:r>
              <a:rPr lang="en-US" dirty="0" smtClean="0"/>
              <a:t>.</a:t>
            </a:r>
          </a:p>
          <a:p>
            <a:pPr eaLnBrk="1" hangingPunct="1">
              <a:lnSpc>
                <a:spcPct val="90000"/>
              </a:lnSpc>
              <a:buFont typeface="Wingdings" panose="05000000000000000000" pitchFamily="2" charset="2"/>
              <a:buChar char="v"/>
              <a:defRPr/>
            </a:pPr>
            <a:r>
              <a:rPr lang="en-US" dirty="0" err="1" smtClean="0"/>
              <a:t>También</a:t>
            </a:r>
            <a:r>
              <a:rPr lang="en-US" dirty="0" smtClean="0"/>
              <a:t> se </a:t>
            </a:r>
            <a:r>
              <a:rPr lang="en-US" dirty="0" err="1" smtClean="0"/>
              <a:t>propaga</a:t>
            </a:r>
            <a:r>
              <a:rPr lang="en-US" dirty="0" smtClean="0"/>
              <a:t> </a:t>
            </a:r>
            <a:r>
              <a:rPr lang="en-US" dirty="0" err="1" smtClean="0"/>
              <a:t>por</a:t>
            </a:r>
            <a:r>
              <a:rPr lang="en-US" dirty="0" smtClean="0"/>
              <a:t> </a:t>
            </a:r>
            <a:r>
              <a:rPr lang="en-US" dirty="0" err="1" smtClean="0"/>
              <a:t>medio</a:t>
            </a:r>
            <a:r>
              <a:rPr lang="en-US" dirty="0" smtClean="0"/>
              <a:t> del </a:t>
            </a:r>
            <a:r>
              <a:rPr lang="en-US" dirty="0" err="1" smtClean="0"/>
              <a:t>contacto</a:t>
            </a:r>
            <a:r>
              <a:rPr lang="en-US" dirty="0" smtClean="0"/>
              <a:t> con </a:t>
            </a:r>
            <a:r>
              <a:rPr lang="en-US" dirty="0" err="1" smtClean="0"/>
              <a:t>sangre</a:t>
            </a:r>
            <a:r>
              <a:rPr lang="en-US" dirty="0" smtClean="0"/>
              <a:t> </a:t>
            </a:r>
            <a:r>
              <a:rPr lang="en-US" dirty="0" err="1" smtClean="0"/>
              <a:t>infectada</a:t>
            </a:r>
            <a:r>
              <a:rPr lang="en-US" dirty="0" smtClean="0"/>
              <a:t>.</a:t>
            </a:r>
          </a:p>
          <a:p>
            <a:pPr eaLnBrk="1" hangingPunct="1">
              <a:lnSpc>
                <a:spcPct val="90000"/>
              </a:lnSpc>
              <a:buFont typeface="Wingdings" panose="05000000000000000000" pitchFamily="2" charset="2"/>
              <a:buChar char="v"/>
              <a:defRPr/>
            </a:pPr>
            <a:r>
              <a:rPr lang="en-US" dirty="0" smtClean="0"/>
              <a:t>Con </a:t>
            </a:r>
            <a:r>
              <a:rPr lang="en-US" dirty="0" err="1" smtClean="0"/>
              <a:t>frecuencia</a:t>
            </a:r>
            <a:r>
              <a:rPr lang="en-US" dirty="0" smtClean="0"/>
              <a:t> se </a:t>
            </a:r>
            <a:r>
              <a:rPr lang="en-US" dirty="0" err="1" smtClean="0"/>
              <a:t>propaga</a:t>
            </a:r>
            <a:r>
              <a:rPr lang="en-US" dirty="0" smtClean="0"/>
              <a:t> entre </a:t>
            </a:r>
            <a:r>
              <a:rPr lang="en-US" dirty="0" err="1" smtClean="0"/>
              <a:t>usuarios</a:t>
            </a:r>
            <a:r>
              <a:rPr lang="en-US" dirty="0" smtClean="0"/>
              <a:t> de </a:t>
            </a:r>
            <a:r>
              <a:rPr lang="en-US" dirty="0" err="1" smtClean="0"/>
              <a:t>drogas</a:t>
            </a:r>
            <a:r>
              <a:rPr lang="en-US" dirty="0" smtClean="0"/>
              <a:t> </a:t>
            </a:r>
            <a:r>
              <a:rPr lang="en-US" dirty="0" err="1" smtClean="0"/>
              <a:t>endovenosas</a:t>
            </a:r>
            <a:r>
              <a:rPr lang="en-US" dirty="0" smtClean="0"/>
              <a:t> que </a:t>
            </a:r>
            <a:r>
              <a:rPr lang="en-US" dirty="0" err="1" smtClean="0"/>
              <a:t>comparten</a:t>
            </a:r>
            <a:r>
              <a:rPr lang="en-US" dirty="0" smtClean="0"/>
              <a:t> </a:t>
            </a:r>
            <a:r>
              <a:rPr lang="en-US" dirty="0" err="1" smtClean="0"/>
              <a:t>agujas</a:t>
            </a:r>
            <a:r>
              <a:rPr lang="en-US" dirty="0" smtClean="0"/>
              <a:t> o </a:t>
            </a:r>
            <a:r>
              <a:rPr lang="en-US" dirty="0" err="1" smtClean="0"/>
              <a:t>jeringas</a:t>
            </a:r>
            <a:r>
              <a:rPr lang="en-US" dirty="0" smtClean="0"/>
              <a:t> </a:t>
            </a:r>
            <a:r>
              <a:rPr lang="en-US" dirty="0" err="1" smtClean="0"/>
              <a:t>contaminadas</a:t>
            </a:r>
            <a:r>
              <a:rPr lang="en-US" dirty="0" smtClean="0"/>
              <a:t>.</a:t>
            </a:r>
          </a:p>
          <a:p>
            <a:pPr eaLnBrk="1" hangingPunct="1">
              <a:lnSpc>
                <a:spcPct val="90000"/>
              </a:lnSpc>
              <a:buFont typeface="Wingdings" panose="05000000000000000000" pitchFamily="2" charset="2"/>
              <a:buChar char="v"/>
              <a:defRPr/>
            </a:pPr>
            <a:r>
              <a:rPr lang="en-US" dirty="0" smtClean="0"/>
              <a:t>Las </a:t>
            </a:r>
            <a:r>
              <a:rPr lang="en-US" dirty="0" err="1" smtClean="0"/>
              <a:t>mujeres</a:t>
            </a:r>
            <a:r>
              <a:rPr lang="en-US" dirty="0" smtClean="0"/>
              <a:t> </a:t>
            </a:r>
            <a:r>
              <a:rPr lang="en-US" dirty="0" err="1" smtClean="0"/>
              <a:t>pueden</a:t>
            </a:r>
            <a:r>
              <a:rPr lang="en-US" dirty="0" smtClean="0"/>
              <a:t> </a:t>
            </a:r>
            <a:r>
              <a:rPr lang="en-US" dirty="0" err="1" smtClean="0"/>
              <a:t>transmitir</a:t>
            </a:r>
            <a:r>
              <a:rPr lang="en-US" dirty="0" smtClean="0"/>
              <a:t> el VIH a </a:t>
            </a:r>
            <a:r>
              <a:rPr lang="en-US" dirty="0" err="1" smtClean="0"/>
              <a:t>sus</a:t>
            </a:r>
            <a:r>
              <a:rPr lang="en-US" dirty="0" smtClean="0"/>
              <a:t> </a:t>
            </a:r>
            <a:r>
              <a:rPr lang="en-US" dirty="0" err="1" smtClean="0"/>
              <a:t>bebés</a:t>
            </a:r>
            <a:r>
              <a:rPr lang="en-US" dirty="0" smtClean="0"/>
              <a:t> </a:t>
            </a:r>
            <a:r>
              <a:rPr lang="en-US" dirty="0" err="1" smtClean="0"/>
              <a:t>durante</a:t>
            </a:r>
            <a:r>
              <a:rPr lang="en-US" dirty="0" smtClean="0"/>
              <a:t> el </a:t>
            </a:r>
            <a:r>
              <a:rPr lang="en-US" dirty="0" err="1" smtClean="0"/>
              <a:t>embarazo</a:t>
            </a:r>
            <a:r>
              <a:rPr lang="en-US" dirty="0" smtClean="0"/>
              <a:t> </a:t>
            </a:r>
            <a:r>
              <a:rPr lang="en-US" dirty="0" err="1" smtClean="0"/>
              <a:t>o</a:t>
            </a:r>
            <a:r>
              <a:rPr lang="en-US" dirty="0" smtClean="0"/>
              <a:t> el </a:t>
            </a:r>
            <a:r>
              <a:rPr lang="en-US" dirty="0" err="1" smtClean="0"/>
              <a:t>parto</a:t>
            </a:r>
            <a:r>
              <a:rPr lang="en-US" dirty="0" smtClean="0"/>
              <a:t>.</a:t>
            </a:r>
          </a:p>
        </p:txBody>
      </p:sp>
    </p:spTree>
    <p:extLst>
      <p:ext uri="{BB962C8B-B14F-4D97-AF65-F5344CB8AC3E}">
        <p14:creationId xmlns:p14="http://schemas.microsoft.com/office/powerpoint/2010/main" val="11645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b="1" dirty="0" err="1" smtClean="0">
                <a:effectLst>
                  <a:outerShdw blurRad="38100" dist="38100" dir="2700000" algn="tl">
                    <a:srgbClr val="000000">
                      <a:alpha val="43137"/>
                    </a:srgbClr>
                  </a:outerShdw>
                </a:effectLst>
              </a:rPr>
              <a:t>Transmisión</a:t>
            </a:r>
            <a:r>
              <a:rPr lang="en-US" b="1" dirty="0" smtClean="0">
                <a:effectLst>
                  <a:outerShdw blurRad="38100" dist="38100" dir="2700000" algn="tl">
                    <a:srgbClr val="000000">
                      <a:alpha val="43137"/>
                    </a:srgbClr>
                  </a:outerShdw>
                </a:effectLst>
              </a:rPr>
              <a:t> del SIDA en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los </a:t>
            </a:r>
            <a:r>
              <a:rPr lang="en-US" b="1" dirty="0" err="1" smtClean="0">
                <a:effectLst>
                  <a:outerShdw blurRad="38100" dist="38100" dir="2700000" algn="tl">
                    <a:srgbClr val="000000">
                      <a:alpha val="43137"/>
                    </a:srgbClr>
                  </a:outerShdw>
                </a:effectLst>
              </a:rPr>
              <a:t>Estados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Unidos</a:t>
            </a:r>
            <a:r>
              <a:rPr lang="en-US" b="1" dirty="0" smtClean="0">
                <a:effectLst>
                  <a:outerShdw blurRad="38100" dist="38100" dir="2700000" algn="tl">
                    <a:srgbClr val="000000">
                      <a:alpha val="43137"/>
                    </a:srgbClr>
                  </a:outerShdw>
                </a:effectLst>
              </a:rPr>
              <a:t> </a:t>
            </a:r>
          </a:p>
        </p:txBody>
      </p:sp>
      <p:sp>
        <p:nvSpPr>
          <p:cNvPr id="9219" name="Rectangle 3"/>
          <p:cNvSpPr>
            <a:spLocks noGrp="1" noChangeArrowheads="1"/>
          </p:cNvSpPr>
          <p:nvPr>
            <p:ph idx="1"/>
          </p:nvPr>
        </p:nvSpPr>
        <p:spPr/>
        <p:txBody>
          <a:bodyPr/>
          <a:lstStyle/>
          <a:p>
            <a:pPr marL="137160" indent="0" eaLnBrk="1" hangingPunct="1">
              <a:lnSpc>
                <a:spcPct val="90000"/>
              </a:lnSpc>
              <a:buNone/>
              <a:defRPr/>
            </a:pPr>
            <a:r>
              <a:rPr lang="en-US" sz="2800" dirty="0" err="1" smtClean="0"/>
              <a:t>Desde</a:t>
            </a:r>
            <a:r>
              <a:rPr lang="en-US" sz="2800" dirty="0" smtClean="0"/>
              <a:t> 1981 se </a:t>
            </a:r>
            <a:r>
              <a:rPr lang="en-US" sz="2800" dirty="0" err="1" smtClean="0"/>
              <a:t>informaron</a:t>
            </a:r>
            <a:r>
              <a:rPr lang="en-US" sz="2800" dirty="0" smtClean="0"/>
              <a:t> </a:t>
            </a:r>
            <a:r>
              <a:rPr lang="en-US" sz="2800" dirty="0" err="1" smtClean="0"/>
              <a:t>más</a:t>
            </a:r>
            <a:r>
              <a:rPr lang="en-US" sz="2800" dirty="0" smtClean="0"/>
              <a:t> de un </a:t>
            </a:r>
            <a:r>
              <a:rPr lang="en-US" sz="2800" dirty="0" err="1" smtClean="0"/>
              <a:t>millón</a:t>
            </a:r>
            <a:r>
              <a:rPr lang="en-US" sz="2800" dirty="0" smtClean="0"/>
              <a:t> de </a:t>
            </a:r>
            <a:r>
              <a:rPr lang="en-US" sz="2800" dirty="0" err="1" smtClean="0"/>
              <a:t>casos</a:t>
            </a:r>
            <a:r>
              <a:rPr lang="en-US" sz="2800" dirty="0" smtClean="0"/>
              <a:t> de SIDA en los </a:t>
            </a:r>
            <a:r>
              <a:rPr lang="en-US" sz="2800" dirty="0" err="1" smtClean="0"/>
              <a:t>Estados</a:t>
            </a:r>
            <a:r>
              <a:rPr lang="en-US" sz="2800" dirty="0" smtClean="0"/>
              <a:t> </a:t>
            </a:r>
            <a:r>
              <a:rPr lang="en-US" sz="2800" dirty="0" err="1" smtClean="0"/>
              <a:t>Unidos</a:t>
            </a:r>
            <a:r>
              <a:rPr lang="en-US" sz="2800" dirty="0" smtClean="0"/>
              <a:t>.</a:t>
            </a:r>
          </a:p>
          <a:p>
            <a:pPr marL="137160" indent="0" eaLnBrk="1" hangingPunct="1">
              <a:lnSpc>
                <a:spcPct val="90000"/>
              </a:lnSpc>
              <a:buNone/>
              <a:defRPr/>
            </a:pPr>
            <a:r>
              <a:rPr lang="en-US" sz="2800" dirty="0" err="1" smtClean="0"/>
              <a:t>Alrededor</a:t>
            </a:r>
            <a:r>
              <a:rPr lang="en-US" sz="2800" dirty="0" smtClean="0"/>
              <a:t> de </a:t>
            </a:r>
            <a:r>
              <a:rPr lang="en-US" sz="2800" dirty="0" err="1" smtClean="0"/>
              <a:t>otro</a:t>
            </a:r>
            <a:r>
              <a:rPr lang="en-US" sz="2800" dirty="0" smtClean="0"/>
              <a:t> </a:t>
            </a:r>
            <a:r>
              <a:rPr lang="en-US" sz="2800" dirty="0" err="1" smtClean="0"/>
              <a:t>millón</a:t>
            </a:r>
            <a:r>
              <a:rPr lang="en-US" sz="2800" dirty="0" smtClean="0"/>
              <a:t> de </a:t>
            </a:r>
            <a:r>
              <a:rPr lang="en-US" sz="2800" dirty="0" err="1" smtClean="0"/>
              <a:t>estadounidenses</a:t>
            </a:r>
            <a:r>
              <a:rPr lang="en-US" sz="2800" dirty="0" smtClean="0"/>
              <a:t> </a:t>
            </a:r>
            <a:r>
              <a:rPr lang="en-US" sz="2800" dirty="0" err="1" smtClean="0"/>
              <a:t>pueden</a:t>
            </a:r>
            <a:r>
              <a:rPr lang="en-US" sz="2800" dirty="0" smtClean="0"/>
              <a:t> </a:t>
            </a:r>
            <a:r>
              <a:rPr lang="en-US" sz="2800" dirty="0" err="1" smtClean="0"/>
              <a:t>estar</a:t>
            </a:r>
            <a:r>
              <a:rPr lang="en-US" sz="2800" dirty="0" smtClean="0"/>
              <a:t> </a:t>
            </a:r>
            <a:r>
              <a:rPr lang="en-US" sz="2800" dirty="0" err="1" smtClean="0"/>
              <a:t>infectados</a:t>
            </a:r>
            <a:r>
              <a:rPr lang="en-US" sz="2800" dirty="0" smtClean="0"/>
              <a:t> con VIH.</a:t>
            </a:r>
          </a:p>
          <a:p>
            <a:pPr marL="137160" indent="0" eaLnBrk="1" hangingPunct="1">
              <a:lnSpc>
                <a:spcPct val="90000"/>
              </a:lnSpc>
              <a:buNone/>
              <a:defRPr/>
            </a:pPr>
            <a:r>
              <a:rPr lang="en-US" sz="2800" dirty="0" err="1" smtClean="0"/>
              <a:t>Crece</a:t>
            </a:r>
            <a:r>
              <a:rPr lang="en-US" sz="2800" dirty="0" smtClean="0"/>
              <a:t> </a:t>
            </a:r>
            <a:r>
              <a:rPr lang="en-US" sz="2800" dirty="0" err="1" smtClean="0"/>
              <a:t>más</a:t>
            </a:r>
            <a:r>
              <a:rPr lang="en-US" sz="2800" dirty="0" smtClean="0"/>
              <a:t> </a:t>
            </a:r>
            <a:r>
              <a:rPr lang="en-US" sz="2800" dirty="0" err="1" smtClean="0"/>
              <a:t>rápidamente</a:t>
            </a:r>
            <a:r>
              <a:rPr lang="en-US" sz="2800" dirty="0" smtClean="0"/>
              <a:t> entre </a:t>
            </a:r>
            <a:r>
              <a:rPr lang="en-US" sz="2800" dirty="0" err="1" smtClean="0"/>
              <a:t>las</a:t>
            </a:r>
            <a:r>
              <a:rPr lang="en-US" sz="2800" dirty="0" smtClean="0"/>
              <a:t> </a:t>
            </a:r>
            <a:r>
              <a:rPr lang="en-US" sz="2800" dirty="0" err="1" smtClean="0"/>
              <a:t>mujeres</a:t>
            </a:r>
            <a:r>
              <a:rPr lang="en-US" sz="2800" dirty="0" smtClean="0"/>
              <a:t> </a:t>
            </a:r>
            <a:r>
              <a:rPr lang="en-US" sz="2800" dirty="0" err="1" smtClean="0"/>
              <a:t>y</a:t>
            </a:r>
            <a:r>
              <a:rPr lang="en-US" sz="2800" dirty="0" smtClean="0"/>
              <a:t> </a:t>
            </a:r>
            <a:r>
              <a:rPr lang="en-US" sz="2800" dirty="0" err="1" smtClean="0"/>
              <a:t>las</a:t>
            </a:r>
            <a:r>
              <a:rPr lang="en-US" sz="2800" dirty="0" smtClean="0"/>
              <a:t> </a:t>
            </a:r>
            <a:r>
              <a:rPr lang="en-US" sz="2800" dirty="0" err="1" smtClean="0"/>
              <a:t>poblaciones</a:t>
            </a:r>
            <a:r>
              <a:rPr lang="en-US" sz="2800" dirty="0" smtClean="0"/>
              <a:t> </a:t>
            </a:r>
            <a:r>
              <a:rPr lang="en-US" sz="2800" dirty="0" err="1" smtClean="0"/>
              <a:t>minoritarias</a:t>
            </a:r>
            <a:r>
              <a:rPr lang="en-US" sz="2800" dirty="0" smtClean="0"/>
              <a:t>.</a:t>
            </a:r>
          </a:p>
          <a:p>
            <a:pPr marL="137160" indent="0" eaLnBrk="1" hangingPunct="1">
              <a:lnSpc>
                <a:spcPct val="90000"/>
              </a:lnSpc>
              <a:buNone/>
              <a:defRPr/>
            </a:pPr>
            <a:r>
              <a:rPr lang="en-US" sz="2800" dirty="0" smtClean="0"/>
              <a:t>Es la </a:t>
            </a:r>
            <a:r>
              <a:rPr lang="en-US" sz="2800" dirty="0" err="1" smtClean="0"/>
              <a:t>causa</a:t>
            </a:r>
            <a:r>
              <a:rPr lang="en-US" sz="2800" dirty="0" smtClean="0"/>
              <a:t> principal de </a:t>
            </a:r>
            <a:r>
              <a:rPr lang="en-US" sz="2800" dirty="0" err="1" smtClean="0"/>
              <a:t>muerte</a:t>
            </a:r>
            <a:r>
              <a:rPr lang="en-US" sz="2800" dirty="0" smtClean="0"/>
              <a:t> entre los </a:t>
            </a:r>
            <a:r>
              <a:rPr lang="en-US" dirty="0" err="1" smtClean="0"/>
              <a:t>afroamericanos</a:t>
            </a:r>
            <a:r>
              <a:rPr lang="en-US" dirty="0" smtClean="0"/>
              <a:t> </a:t>
            </a:r>
            <a:r>
              <a:rPr lang="en-US" dirty="0" err="1" smtClean="0"/>
              <a:t>varones</a:t>
            </a:r>
            <a:r>
              <a:rPr lang="en-US" dirty="0" smtClean="0"/>
              <a:t> entre 25 </a:t>
            </a:r>
            <a:r>
              <a:rPr lang="en-US" dirty="0" err="1" smtClean="0"/>
              <a:t>y</a:t>
            </a:r>
            <a:r>
              <a:rPr lang="en-US" dirty="0" smtClean="0"/>
              <a:t> 44 </a:t>
            </a:r>
            <a:r>
              <a:rPr lang="en-US" dirty="0" err="1" smtClean="0"/>
              <a:t>años</a:t>
            </a:r>
            <a:r>
              <a:rPr lang="en-US" sz="2800" dirty="0" smtClean="0"/>
              <a:t>.</a:t>
            </a:r>
          </a:p>
          <a:p>
            <a:pPr marL="137160" indent="0" eaLnBrk="1" hangingPunct="1">
              <a:lnSpc>
                <a:spcPct val="90000"/>
              </a:lnSpc>
              <a:buNone/>
              <a:defRPr/>
            </a:pPr>
            <a:r>
              <a:rPr lang="en-US" sz="2800" dirty="0" err="1" smtClean="0"/>
              <a:t>Afecta</a:t>
            </a:r>
            <a:r>
              <a:rPr lang="en-US" sz="2800" dirty="0" smtClean="0"/>
              <a:t> 7 </a:t>
            </a:r>
            <a:r>
              <a:rPr lang="en-US" sz="2800" dirty="0" err="1" smtClean="0"/>
              <a:t>veces</a:t>
            </a:r>
            <a:r>
              <a:rPr lang="en-US" sz="2800" dirty="0" smtClean="0"/>
              <a:t> </a:t>
            </a:r>
            <a:r>
              <a:rPr lang="en-US" sz="2800" dirty="0" err="1" smtClean="0"/>
              <a:t>más</a:t>
            </a:r>
            <a:r>
              <a:rPr lang="en-US" sz="2800" dirty="0" smtClean="0"/>
              <a:t> a los </a:t>
            </a:r>
            <a:r>
              <a:rPr lang="en-US" sz="2800" dirty="0" err="1" smtClean="0"/>
              <a:t>afroamericanos</a:t>
            </a:r>
            <a:r>
              <a:rPr lang="en-US" sz="2800" dirty="0" smtClean="0"/>
              <a:t> </a:t>
            </a:r>
            <a:r>
              <a:rPr lang="en-US" sz="2800" dirty="0" err="1" smtClean="0"/>
              <a:t>y</a:t>
            </a:r>
            <a:r>
              <a:rPr lang="en-US" sz="2800" dirty="0" smtClean="0"/>
              <a:t> 3 </a:t>
            </a:r>
            <a:r>
              <a:rPr lang="en-US" sz="2800" dirty="0" err="1" smtClean="0"/>
              <a:t>veces</a:t>
            </a:r>
            <a:r>
              <a:rPr lang="en-US" sz="2800" dirty="0" smtClean="0"/>
              <a:t> </a:t>
            </a:r>
            <a:r>
              <a:rPr lang="en-US" sz="2800" dirty="0" err="1" smtClean="0"/>
              <a:t>más</a:t>
            </a:r>
            <a:r>
              <a:rPr lang="en-US" sz="2800" dirty="0" smtClean="0"/>
              <a:t> a los </a:t>
            </a:r>
            <a:r>
              <a:rPr lang="en-US" sz="2800" dirty="0" err="1" smtClean="0"/>
              <a:t>hispanos</a:t>
            </a:r>
            <a:r>
              <a:rPr lang="en-US" sz="2800" dirty="0" smtClean="0"/>
              <a:t> </a:t>
            </a:r>
            <a:r>
              <a:rPr lang="en-US" sz="2800" dirty="0" err="1" smtClean="0"/>
              <a:t>que</a:t>
            </a:r>
            <a:r>
              <a:rPr lang="en-US" sz="2800" dirty="0" smtClean="0"/>
              <a:t> a los </a:t>
            </a:r>
            <a:r>
              <a:rPr lang="en-US" sz="2800" dirty="0" err="1" smtClean="0"/>
              <a:t>blancos</a:t>
            </a:r>
            <a:r>
              <a:rPr lang="en-US" sz="2800" dirty="0" smtClean="0"/>
              <a:t>.</a:t>
            </a:r>
          </a:p>
        </p:txBody>
      </p:sp>
    </p:spTree>
    <p:extLst>
      <p:ext uri="{BB962C8B-B14F-4D97-AF65-F5344CB8AC3E}">
        <p14:creationId xmlns:p14="http://schemas.microsoft.com/office/powerpoint/2010/main" val="16613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Infección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err="1" smtClean="0"/>
              <a:t>Una</a:t>
            </a:r>
            <a:r>
              <a:rPr lang="en-US" dirty="0" smtClean="0"/>
              <a:t> persona </a:t>
            </a:r>
            <a:r>
              <a:rPr lang="en-US" dirty="0" err="1" smtClean="0"/>
              <a:t>puede</a:t>
            </a:r>
            <a:r>
              <a:rPr lang="en-US" dirty="0" smtClean="0"/>
              <a:t> </a:t>
            </a:r>
            <a:r>
              <a:rPr lang="en-US" dirty="0" err="1" smtClean="0"/>
              <a:t>haber</a:t>
            </a:r>
            <a:r>
              <a:rPr lang="en-US" dirty="0" smtClean="0"/>
              <a:t> </a:t>
            </a:r>
            <a:r>
              <a:rPr lang="en-US" dirty="0" err="1" smtClean="0"/>
              <a:t>quedado</a:t>
            </a:r>
            <a:r>
              <a:rPr lang="en-US" dirty="0" smtClean="0"/>
              <a:t> </a:t>
            </a:r>
            <a:r>
              <a:rPr lang="en-US" dirty="0" err="1" smtClean="0"/>
              <a:t>expuesta</a:t>
            </a:r>
            <a:r>
              <a:rPr lang="en-US" dirty="0" smtClean="0"/>
              <a:t> al VIH </a:t>
            </a:r>
            <a:r>
              <a:rPr lang="en-US" dirty="0" err="1" smtClean="0"/>
              <a:t>y</a:t>
            </a:r>
            <a:r>
              <a:rPr lang="en-US" dirty="0" smtClean="0"/>
              <a:t> no </a:t>
            </a:r>
            <a:r>
              <a:rPr lang="en-US" dirty="0" err="1" smtClean="0"/>
              <a:t>resultar</a:t>
            </a:r>
            <a:r>
              <a:rPr lang="en-US" dirty="0" smtClean="0"/>
              <a:t> </a:t>
            </a:r>
            <a:r>
              <a:rPr lang="en-US" dirty="0" err="1" smtClean="0"/>
              <a:t>infectada</a:t>
            </a:r>
            <a:r>
              <a:rPr lang="en-US" dirty="0" smtClean="0"/>
              <a:t>. </a:t>
            </a:r>
            <a:r>
              <a:rPr lang="en-US" dirty="0" err="1" smtClean="0"/>
              <a:t>También</a:t>
            </a:r>
            <a:r>
              <a:rPr lang="en-US" dirty="0" smtClean="0"/>
              <a:t> </a:t>
            </a:r>
            <a:r>
              <a:rPr lang="en-US" dirty="0" err="1" smtClean="0"/>
              <a:t>es</a:t>
            </a:r>
            <a:r>
              <a:rPr lang="en-US" dirty="0" smtClean="0"/>
              <a:t> </a:t>
            </a:r>
            <a:r>
              <a:rPr lang="en-US" dirty="0" err="1" smtClean="0"/>
              <a:t>posible</a:t>
            </a:r>
            <a:r>
              <a:rPr lang="en-US" dirty="0" smtClean="0"/>
              <a:t> </a:t>
            </a:r>
            <a:r>
              <a:rPr lang="en-US" dirty="0" err="1" smtClean="0"/>
              <a:t>que</a:t>
            </a:r>
            <a:r>
              <a:rPr lang="en-US" dirty="0" smtClean="0"/>
              <a:t> la </a:t>
            </a:r>
            <a:r>
              <a:rPr lang="en-US" dirty="0" err="1" smtClean="0"/>
              <a:t>infección</a:t>
            </a:r>
            <a:r>
              <a:rPr lang="en-US" dirty="0" smtClean="0"/>
              <a:t> </a:t>
            </a:r>
            <a:r>
              <a:rPr lang="en-US" dirty="0" err="1" smtClean="0"/>
              <a:t>ocurra</a:t>
            </a:r>
            <a:r>
              <a:rPr lang="en-US" dirty="0" smtClean="0"/>
              <a:t> en un </a:t>
            </a:r>
            <a:r>
              <a:rPr lang="en-US" dirty="0" err="1" smtClean="0"/>
              <a:t>único</a:t>
            </a:r>
            <a:r>
              <a:rPr lang="en-US" dirty="0" smtClean="0"/>
              <a:t> </a:t>
            </a:r>
            <a:r>
              <a:rPr lang="en-US" dirty="0" err="1" smtClean="0"/>
              <a:t>contacto</a:t>
            </a:r>
            <a:r>
              <a:rPr lang="en-US" dirty="0" smtClean="0"/>
              <a:t> con </a:t>
            </a:r>
            <a:r>
              <a:rPr lang="en-US" dirty="0" err="1" smtClean="0"/>
              <a:t>una</a:t>
            </a:r>
            <a:r>
              <a:rPr lang="en-US" dirty="0" smtClean="0"/>
              <a:t> persona </a:t>
            </a:r>
            <a:r>
              <a:rPr lang="en-US" dirty="0" err="1" smtClean="0"/>
              <a:t>infectada</a:t>
            </a:r>
            <a:r>
              <a:rPr lang="en-US" dirty="0" smtClean="0"/>
              <a:t>. </a:t>
            </a:r>
            <a:r>
              <a:rPr lang="en-US" dirty="0" err="1" smtClean="0"/>
              <a:t>Cada</a:t>
            </a:r>
            <a:r>
              <a:rPr lang="en-US" dirty="0" smtClean="0"/>
              <a:t> </a:t>
            </a:r>
            <a:r>
              <a:rPr lang="en-US" dirty="0" err="1" smtClean="0"/>
              <a:t>quien</a:t>
            </a:r>
            <a:r>
              <a:rPr lang="en-US" dirty="0" smtClean="0"/>
              <a:t> </a:t>
            </a:r>
            <a:r>
              <a:rPr lang="en-US" dirty="0" err="1" smtClean="0"/>
              <a:t>es</a:t>
            </a:r>
            <a:r>
              <a:rPr lang="en-US" dirty="0" smtClean="0"/>
              <a:t> </a:t>
            </a:r>
            <a:r>
              <a:rPr lang="en-US" dirty="0" err="1" smtClean="0"/>
              <a:t>diferente</a:t>
            </a:r>
            <a:r>
              <a:rPr lang="en-US" dirty="0" smtClean="0"/>
              <a:t>. Para </a:t>
            </a:r>
            <a:r>
              <a:rPr lang="en-US" dirty="0" err="1" smtClean="0"/>
              <a:t>que</a:t>
            </a:r>
            <a:r>
              <a:rPr lang="en-US" dirty="0" smtClean="0"/>
              <a:t> la </a:t>
            </a:r>
            <a:r>
              <a:rPr lang="en-US" dirty="0" err="1" smtClean="0"/>
              <a:t>infección</a:t>
            </a:r>
            <a:r>
              <a:rPr lang="en-US" dirty="0" smtClean="0"/>
              <a:t> </a:t>
            </a:r>
            <a:r>
              <a:rPr lang="en-US" dirty="0" err="1" smtClean="0"/>
              <a:t>ocurra</a:t>
            </a:r>
            <a:r>
              <a:rPr lang="en-US" dirty="0" smtClean="0"/>
              <a:t> </a:t>
            </a:r>
            <a:r>
              <a:rPr lang="en-US" dirty="0" err="1" smtClean="0"/>
              <a:t>una</a:t>
            </a:r>
            <a:r>
              <a:rPr lang="en-US" dirty="0" smtClean="0"/>
              <a:t> </a:t>
            </a:r>
            <a:r>
              <a:rPr lang="en-US" dirty="0" err="1" smtClean="0"/>
              <a:t>cantidad</a:t>
            </a:r>
            <a:r>
              <a:rPr lang="en-US" dirty="0" smtClean="0"/>
              <a:t> </a:t>
            </a:r>
            <a:r>
              <a:rPr lang="en-US" dirty="0" err="1" smtClean="0"/>
              <a:t>suficiente</a:t>
            </a:r>
            <a:r>
              <a:rPr lang="en-US" dirty="0" smtClean="0"/>
              <a:t> de virus </a:t>
            </a:r>
            <a:r>
              <a:rPr lang="en-US" dirty="0" err="1" smtClean="0"/>
              <a:t>debe</a:t>
            </a:r>
            <a:r>
              <a:rPr lang="en-US" dirty="0" smtClean="0"/>
              <a:t> </a:t>
            </a:r>
            <a:r>
              <a:rPr lang="en-US" dirty="0" err="1" smtClean="0"/>
              <a:t>ingresar</a:t>
            </a:r>
            <a:r>
              <a:rPr lang="en-US" dirty="0" smtClean="0"/>
              <a:t> al </a:t>
            </a:r>
            <a:r>
              <a:rPr lang="en-US" dirty="0" err="1" smtClean="0"/>
              <a:t>torrente</a:t>
            </a:r>
            <a:r>
              <a:rPr lang="en-US" dirty="0" smtClean="0"/>
              <a:t> </a:t>
            </a:r>
            <a:r>
              <a:rPr lang="en-US" dirty="0" err="1" smtClean="0"/>
              <a:t>sanguíneo</a:t>
            </a:r>
            <a:r>
              <a:rPr lang="en-US" dirty="0" smtClean="0"/>
              <a:t>, </a:t>
            </a:r>
            <a:r>
              <a:rPr lang="en-US" dirty="0" err="1" smtClean="0"/>
              <a:t>y</a:t>
            </a:r>
            <a:r>
              <a:rPr lang="en-US" dirty="0" smtClean="0"/>
              <a:t> </a:t>
            </a:r>
            <a:r>
              <a:rPr lang="en-US" dirty="0" err="1" smtClean="0"/>
              <a:t>eso</a:t>
            </a:r>
            <a:r>
              <a:rPr lang="en-US" dirty="0" smtClean="0"/>
              <a:t> </a:t>
            </a:r>
            <a:r>
              <a:rPr lang="en-US" dirty="0" err="1" smtClean="0"/>
              <a:t>sucede</a:t>
            </a:r>
            <a:r>
              <a:rPr lang="en-US" dirty="0" smtClean="0"/>
              <a:t> con mayor </a:t>
            </a:r>
            <a:r>
              <a:rPr lang="en-US" dirty="0" err="1" smtClean="0"/>
              <a:t>frecuencia</a:t>
            </a:r>
            <a:r>
              <a:rPr lang="en-US" dirty="0" smtClean="0"/>
              <a:t> </a:t>
            </a:r>
            <a:r>
              <a:rPr lang="en-US" dirty="0" err="1" smtClean="0"/>
              <a:t>por</a:t>
            </a:r>
            <a:r>
              <a:rPr lang="en-US" dirty="0" smtClean="0"/>
              <a:t> el </a:t>
            </a:r>
            <a:r>
              <a:rPr lang="en-US" dirty="0" err="1" smtClean="0"/>
              <a:t>contacto</a:t>
            </a:r>
            <a:r>
              <a:rPr lang="en-US" dirty="0" smtClean="0"/>
              <a:t> sexual </a:t>
            </a:r>
            <a:r>
              <a:rPr lang="en-US" dirty="0" err="1" smtClean="0"/>
              <a:t>o</a:t>
            </a:r>
            <a:r>
              <a:rPr lang="en-US" dirty="0" smtClean="0"/>
              <a:t> de </a:t>
            </a:r>
            <a:r>
              <a:rPr lang="en-US" dirty="0" err="1" smtClean="0"/>
              <a:t>sangre</a:t>
            </a:r>
            <a:r>
              <a:rPr lang="en-US" dirty="0" smtClean="0"/>
              <a:t> a </a:t>
            </a:r>
            <a:r>
              <a:rPr lang="en-US" dirty="0" err="1" smtClean="0"/>
              <a:t>sangre</a:t>
            </a:r>
            <a:r>
              <a:rPr lang="en-US" dirty="0" smtClean="0"/>
              <a:t>.</a:t>
            </a:r>
            <a:endParaRPr lang="en-US" dirty="0"/>
          </a:p>
        </p:txBody>
      </p:sp>
    </p:spTree>
    <p:extLst>
      <p:ext uri="{BB962C8B-B14F-4D97-AF65-F5344CB8AC3E}">
        <p14:creationId xmlns:p14="http://schemas.microsoft.com/office/powerpoint/2010/main" val="328297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Proceso</a:t>
            </a:r>
            <a:r>
              <a:rPr lang="en-US" b="1" dirty="0" smtClean="0">
                <a:effectLst>
                  <a:outerShdw blurRad="38100" dist="38100" dir="2700000" algn="tl">
                    <a:srgbClr val="000000">
                      <a:alpha val="43137"/>
                    </a:srgbClr>
                  </a:outerShdw>
                </a:effectLst>
              </a:rPr>
              <a:t> de la </a:t>
            </a:r>
            <a:r>
              <a:rPr lang="en-US" b="1" dirty="0" err="1" smtClean="0">
                <a:effectLst>
                  <a:outerShdw blurRad="38100" dist="38100" dir="2700000" algn="tl">
                    <a:srgbClr val="000000">
                      <a:alpha val="43137"/>
                    </a:srgbClr>
                  </a:outerShdw>
                </a:effectLst>
              </a:rPr>
              <a:t>enfermedad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err="1" smtClean="0"/>
              <a:t>Cuando</a:t>
            </a:r>
            <a:r>
              <a:rPr lang="en-US" dirty="0" smtClean="0"/>
              <a:t> el VIH </a:t>
            </a:r>
            <a:r>
              <a:rPr lang="en-US" dirty="0" err="1" smtClean="0"/>
              <a:t>ingresa</a:t>
            </a:r>
            <a:r>
              <a:rPr lang="en-US" dirty="0" smtClean="0"/>
              <a:t> al </a:t>
            </a:r>
            <a:r>
              <a:rPr lang="en-US" dirty="0" err="1" smtClean="0"/>
              <a:t>cuerpo</a:t>
            </a:r>
            <a:r>
              <a:rPr lang="en-US" dirty="0" smtClean="0"/>
              <a:t> </a:t>
            </a:r>
            <a:r>
              <a:rPr lang="en-US" dirty="0" err="1" smtClean="0"/>
              <a:t>y</a:t>
            </a:r>
            <a:r>
              <a:rPr lang="en-US" dirty="0" smtClean="0"/>
              <a:t> al </a:t>
            </a:r>
            <a:r>
              <a:rPr lang="en-US" dirty="0" err="1" smtClean="0"/>
              <a:t>torrente</a:t>
            </a:r>
            <a:r>
              <a:rPr lang="en-US" dirty="0" smtClean="0"/>
              <a:t> </a:t>
            </a:r>
            <a:r>
              <a:rPr lang="en-US" dirty="0" err="1" smtClean="0"/>
              <a:t>sanguíneo</a:t>
            </a:r>
            <a:r>
              <a:rPr lang="en-US" dirty="0" smtClean="0"/>
              <a:t>, </a:t>
            </a:r>
            <a:r>
              <a:rPr lang="en-US" dirty="0" err="1" smtClean="0"/>
              <a:t>ataca</a:t>
            </a:r>
            <a:r>
              <a:rPr lang="en-US" dirty="0" smtClean="0"/>
              <a:t> </a:t>
            </a:r>
            <a:r>
              <a:rPr lang="en-US" dirty="0" err="1" smtClean="0"/>
              <a:t>ciertas</a:t>
            </a:r>
            <a:r>
              <a:rPr lang="en-US" dirty="0" smtClean="0"/>
              <a:t> </a:t>
            </a:r>
            <a:r>
              <a:rPr lang="en-US" dirty="0" err="1" smtClean="0"/>
              <a:t>células</a:t>
            </a:r>
            <a:r>
              <a:rPr lang="en-US" dirty="0" smtClean="0"/>
              <a:t>. </a:t>
            </a:r>
            <a:r>
              <a:rPr lang="en-US" dirty="0" err="1" smtClean="0"/>
              <a:t>Sus</a:t>
            </a:r>
            <a:r>
              <a:rPr lang="en-US" dirty="0" smtClean="0"/>
              <a:t> </a:t>
            </a:r>
            <a:r>
              <a:rPr lang="en-US" dirty="0" err="1" smtClean="0"/>
              <a:t>blancos</a:t>
            </a:r>
            <a:r>
              <a:rPr lang="en-US" dirty="0" smtClean="0"/>
              <a:t> </a:t>
            </a:r>
            <a:r>
              <a:rPr lang="en-US" dirty="0" err="1" smtClean="0"/>
              <a:t>favoritos</a:t>
            </a:r>
            <a:r>
              <a:rPr lang="en-US" dirty="0" smtClean="0"/>
              <a:t> son son los </a:t>
            </a:r>
            <a:r>
              <a:rPr lang="en-US" b="1" i="1" dirty="0" err="1" smtClean="0"/>
              <a:t>linfocitos</a:t>
            </a:r>
            <a:r>
              <a:rPr lang="en-US" b="1" i="1" dirty="0" smtClean="0"/>
              <a:t> </a:t>
            </a:r>
            <a:r>
              <a:rPr lang="en-US" b="1" i="1" dirty="0" err="1" smtClean="0"/>
              <a:t>colaboradores</a:t>
            </a:r>
            <a:r>
              <a:rPr lang="en-US" dirty="0" smtClean="0"/>
              <a:t> T4 (</a:t>
            </a:r>
            <a:r>
              <a:rPr lang="en-US" dirty="0" err="1" smtClean="0"/>
              <a:t>también</a:t>
            </a:r>
            <a:r>
              <a:rPr lang="en-US" dirty="0" smtClean="0"/>
              <a:t> </a:t>
            </a:r>
            <a:r>
              <a:rPr lang="en-US" dirty="0" err="1" smtClean="0"/>
              <a:t>conocidos</a:t>
            </a:r>
            <a:r>
              <a:rPr lang="en-US" dirty="0" smtClean="0"/>
              <a:t> </a:t>
            </a:r>
            <a:r>
              <a:rPr lang="en-US" dirty="0" err="1" smtClean="0"/>
              <a:t>como</a:t>
            </a:r>
            <a:r>
              <a:rPr lang="en-US" dirty="0" smtClean="0"/>
              <a:t> </a:t>
            </a:r>
            <a:r>
              <a:rPr lang="en-US" dirty="0" err="1" smtClean="0"/>
              <a:t>linfocitos</a:t>
            </a:r>
            <a:r>
              <a:rPr lang="en-US" dirty="0" smtClean="0"/>
              <a:t> </a:t>
            </a:r>
            <a:r>
              <a:rPr lang="en-US" dirty="0" err="1" smtClean="0"/>
              <a:t>T</a:t>
            </a:r>
            <a:r>
              <a:rPr lang="en-US" baseline="-25000" dirty="0" err="1" smtClean="0"/>
              <a:t>h</a:t>
            </a:r>
            <a:r>
              <a:rPr lang="en-US" dirty="0" smtClean="0"/>
              <a:t> </a:t>
            </a:r>
            <a:r>
              <a:rPr lang="en-US" dirty="0" err="1" smtClean="0"/>
              <a:t>o</a:t>
            </a:r>
            <a:r>
              <a:rPr lang="en-US" dirty="0" smtClean="0"/>
              <a:t> CD4</a:t>
            </a:r>
            <a:r>
              <a:rPr lang="en-US" baseline="30000" dirty="0" smtClean="0"/>
              <a:t>+</a:t>
            </a:r>
            <a:r>
              <a:rPr lang="en-US" dirty="0" smtClean="0"/>
              <a:t>). Los </a:t>
            </a:r>
            <a:r>
              <a:rPr lang="en-US" dirty="0" err="1" smtClean="0"/>
              <a:t>linfocitos</a:t>
            </a:r>
            <a:r>
              <a:rPr lang="en-US" dirty="0" smtClean="0"/>
              <a:t> T son </a:t>
            </a:r>
            <a:r>
              <a:rPr lang="en-US" dirty="0" err="1" smtClean="0"/>
              <a:t>una</a:t>
            </a:r>
            <a:r>
              <a:rPr lang="en-US" dirty="0" smtClean="0"/>
              <a:t> parte crucial del </a:t>
            </a:r>
            <a:r>
              <a:rPr lang="en-US" dirty="0" err="1" smtClean="0"/>
              <a:t>sistema</a:t>
            </a:r>
            <a:r>
              <a:rPr lang="en-US" dirty="0" smtClean="0"/>
              <a:t> </a:t>
            </a:r>
            <a:r>
              <a:rPr lang="en-US" dirty="0" err="1" smtClean="0"/>
              <a:t>inmunológico</a:t>
            </a:r>
            <a:r>
              <a:rPr lang="en-US" dirty="0" smtClean="0"/>
              <a:t>.</a:t>
            </a:r>
          </a:p>
          <a:p>
            <a:pPr marL="137160" indent="0">
              <a:buNone/>
            </a:pPr>
            <a:r>
              <a:rPr lang="en-US" dirty="0" smtClean="0"/>
              <a:t>Sin los </a:t>
            </a:r>
            <a:r>
              <a:rPr lang="en-US" dirty="0" err="1" smtClean="0"/>
              <a:t>linfocitos</a:t>
            </a:r>
            <a:r>
              <a:rPr lang="en-US" dirty="0" smtClean="0"/>
              <a:t> T, el </a:t>
            </a:r>
            <a:r>
              <a:rPr lang="en-US" dirty="0" err="1" smtClean="0"/>
              <a:t>cuerpo</a:t>
            </a:r>
            <a:r>
              <a:rPr lang="en-US" dirty="0" smtClean="0"/>
              <a:t> no </a:t>
            </a:r>
            <a:r>
              <a:rPr lang="en-US" dirty="0" err="1" smtClean="0"/>
              <a:t>puede</a:t>
            </a:r>
            <a:r>
              <a:rPr lang="en-US" dirty="0" smtClean="0"/>
              <a:t> </a:t>
            </a:r>
            <a:r>
              <a:rPr lang="en-US" dirty="0" err="1" smtClean="0"/>
              <a:t>combatir</a:t>
            </a:r>
            <a:r>
              <a:rPr lang="en-US" dirty="0" smtClean="0"/>
              <a:t> </a:t>
            </a:r>
            <a:r>
              <a:rPr lang="en-US" dirty="0" err="1" smtClean="0"/>
              <a:t>eficazmente</a:t>
            </a:r>
            <a:r>
              <a:rPr lang="en-US" dirty="0" smtClean="0"/>
              <a:t> la </a:t>
            </a:r>
            <a:r>
              <a:rPr lang="en-US" dirty="0" err="1" smtClean="0"/>
              <a:t>mayoría</a:t>
            </a:r>
            <a:r>
              <a:rPr lang="en-US" dirty="0" smtClean="0"/>
              <a:t> de </a:t>
            </a:r>
            <a:r>
              <a:rPr lang="en-US" dirty="0" err="1" smtClean="0"/>
              <a:t>las</a:t>
            </a:r>
            <a:r>
              <a:rPr lang="en-US" dirty="0" smtClean="0"/>
              <a:t> </a:t>
            </a:r>
            <a:r>
              <a:rPr lang="en-US" dirty="0" err="1" smtClean="0"/>
              <a:t>enfermedades</a:t>
            </a:r>
            <a:r>
              <a:rPr lang="en-US" dirty="0" smtClean="0"/>
              <a:t> </a:t>
            </a:r>
            <a:r>
              <a:rPr lang="en-US" dirty="0" err="1" smtClean="0"/>
              <a:t>y</a:t>
            </a:r>
            <a:r>
              <a:rPr lang="en-US" dirty="0" smtClean="0"/>
              <a:t> de </a:t>
            </a:r>
            <a:r>
              <a:rPr lang="en-US" dirty="0" err="1" smtClean="0"/>
              <a:t>las</a:t>
            </a:r>
            <a:r>
              <a:rPr lang="en-US" dirty="0" smtClean="0"/>
              <a:t> </a:t>
            </a:r>
            <a:r>
              <a:rPr lang="en-US" dirty="0" err="1" smtClean="0"/>
              <a:t>infecciones</a:t>
            </a:r>
            <a:r>
              <a:rPr lang="en-US" dirty="0" smtClean="0"/>
              <a:t>.</a:t>
            </a:r>
            <a:endParaRPr lang="en-US" dirty="0"/>
          </a:p>
        </p:txBody>
      </p:sp>
    </p:spTree>
    <p:extLst>
      <p:ext uri="{BB962C8B-B14F-4D97-AF65-F5344CB8AC3E}">
        <p14:creationId xmlns:p14="http://schemas.microsoft.com/office/powerpoint/2010/main" val="179806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33400"/>
            <a:ext cx="8763000" cy="1143000"/>
          </a:xfrm>
        </p:spPr>
        <p:txBody>
          <a:bodyPr>
            <a:normAutofit fontScale="90000"/>
          </a:bodyPr>
          <a:lstStyle/>
          <a:p>
            <a:pPr eaLnBrk="1" hangingPunct="1">
              <a:defRPr/>
            </a:pPr>
            <a:r>
              <a:rPr lang="en-US" sz="4000" dirty="0" smtClean="0"/>
              <a:t/>
            </a:r>
            <a:br>
              <a:rPr lang="en-US" sz="4000" dirty="0" smtClean="0"/>
            </a:br>
            <a:r>
              <a:rPr lang="en-US" sz="4000" b="1" dirty="0" err="1" smtClean="0">
                <a:effectLst>
                  <a:outerShdw blurRad="38100" dist="38100" dir="2700000" algn="tl">
                    <a:srgbClr val="000000">
                      <a:alpha val="43137"/>
                    </a:srgbClr>
                  </a:outerShdw>
                </a:effectLst>
              </a:rPr>
              <a:t>Conceptos</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erróneos</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habituales</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sobre</a:t>
            </a:r>
            <a:r>
              <a:rPr lang="en-US" sz="4000" b="1" dirty="0" smtClean="0">
                <a:effectLst>
                  <a:outerShdw blurRad="38100" dist="38100" dir="2700000" algn="tl">
                    <a:srgbClr val="000000">
                      <a:alpha val="43137"/>
                    </a:srgbClr>
                  </a:outerShdw>
                </a:effectLst>
              </a:rPr>
              <a:t> la </a:t>
            </a:r>
            <a:r>
              <a:rPr lang="en-US" sz="4000" b="1" dirty="0" err="1" smtClean="0">
                <a:effectLst>
                  <a:outerShdw blurRad="38100" dist="38100" dir="2700000" algn="tl">
                    <a:srgbClr val="000000">
                      <a:alpha val="43137"/>
                    </a:srgbClr>
                  </a:outerShdw>
                </a:effectLst>
              </a:rPr>
              <a:t>transmisión</a:t>
            </a:r>
            <a:r>
              <a:rPr lang="en-US" sz="4000" b="1" dirty="0" smtClean="0">
                <a:effectLst>
                  <a:outerShdw blurRad="38100" dist="38100" dir="2700000" algn="tl">
                    <a:srgbClr val="000000">
                      <a:alpha val="43137"/>
                    </a:srgbClr>
                  </a:outerShdw>
                </a:effectLst>
              </a:rPr>
              <a:t> del VIH</a:t>
            </a:r>
            <a:br>
              <a:rPr lang="en-US" sz="4000" b="1" dirty="0" smtClean="0">
                <a:effectLst>
                  <a:outerShdw blurRad="38100" dist="38100" dir="2700000" algn="tl">
                    <a:srgbClr val="000000">
                      <a:alpha val="43137"/>
                    </a:srgbClr>
                  </a:outerShdw>
                </a:effectLst>
              </a:rPr>
            </a:br>
            <a:endParaRPr lang="en-US" sz="4000" b="1"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457200" y="1676400"/>
            <a:ext cx="8229600" cy="4632960"/>
          </a:xfrm>
        </p:spPr>
        <p:txBody>
          <a:bodyPr>
            <a:normAutofit/>
          </a:bodyPr>
          <a:lstStyle/>
          <a:p>
            <a:pPr eaLnBrk="1" hangingPunct="1">
              <a:lnSpc>
                <a:spcPct val="90000"/>
              </a:lnSpc>
              <a:buFont typeface="Wingdings" panose="05000000000000000000" pitchFamily="2" charset="2"/>
              <a:buChar char="v"/>
              <a:defRPr/>
            </a:pPr>
            <a:r>
              <a:rPr lang="en-US" dirty="0" smtClean="0"/>
              <a:t>El VIH no </a:t>
            </a:r>
            <a:r>
              <a:rPr lang="en-US" dirty="0" err="1" smtClean="0"/>
              <a:t>sobrevive</a:t>
            </a:r>
            <a:r>
              <a:rPr lang="en-US" dirty="0" smtClean="0"/>
              <a:t> </a:t>
            </a:r>
            <a:r>
              <a:rPr lang="en-US" dirty="0" err="1" smtClean="0"/>
              <a:t>bien</a:t>
            </a:r>
            <a:r>
              <a:rPr lang="en-US" dirty="0" smtClean="0"/>
              <a:t> en el </a:t>
            </a:r>
            <a:r>
              <a:rPr lang="en-US" dirty="0" err="1" smtClean="0"/>
              <a:t>ambiente</a:t>
            </a:r>
            <a:r>
              <a:rPr lang="en-US" dirty="0" smtClean="0"/>
              <a:t>, </a:t>
            </a:r>
            <a:r>
              <a:rPr lang="en-US" dirty="0" err="1" smtClean="0"/>
              <a:t>su</a:t>
            </a:r>
            <a:r>
              <a:rPr lang="en-US" dirty="0" smtClean="0"/>
              <a:t> </a:t>
            </a:r>
            <a:r>
              <a:rPr lang="en-US" dirty="0" err="1" smtClean="0"/>
              <a:t>transmisión</a:t>
            </a:r>
            <a:r>
              <a:rPr lang="en-US" dirty="0" smtClean="0"/>
              <a:t> </a:t>
            </a:r>
            <a:r>
              <a:rPr lang="en-US" dirty="0" err="1" smtClean="0"/>
              <a:t>es</a:t>
            </a:r>
            <a:r>
              <a:rPr lang="en-US" dirty="0" smtClean="0"/>
              <a:t> </a:t>
            </a:r>
            <a:r>
              <a:rPr lang="en-US" dirty="0" err="1" smtClean="0"/>
              <a:t>remota</a:t>
            </a:r>
            <a:r>
              <a:rPr lang="en-US" dirty="0" smtClean="0"/>
              <a:t>.</a:t>
            </a:r>
          </a:p>
          <a:p>
            <a:pPr eaLnBrk="1" hangingPunct="1">
              <a:lnSpc>
                <a:spcPct val="90000"/>
              </a:lnSpc>
              <a:buFont typeface="Wingdings" panose="05000000000000000000" pitchFamily="2" charset="2"/>
              <a:buChar char="v"/>
              <a:defRPr/>
            </a:pPr>
            <a:r>
              <a:rPr lang="en-US" dirty="0" smtClean="0"/>
              <a:t>La </a:t>
            </a:r>
            <a:r>
              <a:rPr lang="en-US" dirty="0" err="1" smtClean="0"/>
              <a:t>transmisión</a:t>
            </a:r>
            <a:r>
              <a:rPr lang="en-US" dirty="0" smtClean="0"/>
              <a:t> del VIH entre </a:t>
            </a:r>
            <a:r>
              <a:rPr lang="en-US" dirty="0" err="1" smtClean="0"/>
              <a:t>miembros</a:t>
            </a:r>
            <a:r>
              <a:rPr lang="en-US" dirty="0" smtClean="0"/>
              <a:t> de </a:t>
            </a:r>
            <a:r>
              <a:rPr lang="en-US" dirty="0" err="1" smtClean="0"/>
              <a:t>una</a:t>
            </a:r>
            <a:r>
              <a:rPr lang="en-US" dirty="0" smtClean="0"/>
              <a:t> </a:t>
            </a:r>
            <a:r>
              <a:rPr lang="en-US" dirty="0" err="1" smtClean="0"/>
              <a:t>familia</a:t>
            </a:r>
            <a:r>
              <a:rPr lang="en-US" dirty="0" smtClean="0"/>
              <a:t> en un </a:t>
            </a:r>
            <a:r>
              <a:rPr lang="en-US" dirty="0" err="1" smtClean="0"/>
              <a:t>hogar</a:t>
            </a:r>
            <a:r>
              <a:rPr lang="en-US" dirty="0" smtClean="0"/>
              <a:t> </a:t>
            </a:r>
            <a:r>
              <a:rPr lang="en-US" dirty="0" err="1" smtClean="0"/>
              <a:t>es</a:t>
            </a:r>
            <a:r>
              <a:rPr lang="en-US" dirty="0" smtClean="0"/>
              <a:t> </a:t>
            </a:r>
            <a:r>
              <a:rPr lang="en-US" dirty="0" err="1" smtClean="0"/>
              <a:t>muy</a:t>
            </a:r>
            <a:r>
              <a:rPr lang="en-US" dirty="0" smtClean="0"/>
              <a:t> </a:t>
            </a:r>
            <a:r>
              <a:rPr lang="en-US" dirty="0" err="1" smtClean="0"/>
              <a:t>rara</a:t>
            </a:r>
            <a:r>
              <a:rPr lang="en-US" dirty="0" smtClean="0"/>
              <a:t>.</a:t>
            </a:r>
          </a:p>
          <a:p>
            <a:pPr eaLnBrk="1" hangingPunct="1">
              <a:lnSpc>
                <a:spcPct val="90000"/>
              </a:lnSpc>
              <a:buFont typeface="Wingdings" panose="05000000000000000000" pitchFamily="2" charset="2"/>
              <a:buChar char="v"/>
              <a:defRPr/>
            </a:pPr>
            <a:r>
              <a:rPr lang="en-US" dirty="0" smtClean="0"/>
              <a:t>No </a:t>
            </a:r>
            <a:r>
              <a:rPr lang="en-US" dirty="0" err="1" smtClean="0"/>
              <a:t>existe</a:t>
            </a:r>
            <a:r>
              <a:rPr lang="en-US" dirty="0" smtClean="0"/>
              <a:t> un </a:t>
            </a:r>
            <a:r>
              <a:rPr lang="en-US" dirty="0" err="1" smtClean="0"/>
              <a:t>riesgo</a:t>
            </a:r>
            <a:r>
              <a:rPr lang="en-US" dirty="0" smtClean="0"/>
              <a:t> </a:t>
            </a:r>
            <a:r>
              <a:rPr lang="en-US" dirty="0" err="1" smtClean="0"/>
              <a:t>conocido</a:t>
            </a:r>
            <a:r>
              <a:rPr lang="en-US" dirty="0" smtClean="0"/>
              <a:t> de </a:t>
            </a:r>
            <a:r>
              <a:rPr lang="en-US" dirty="0" err="1" smtClean="0"/>
              <a:t>transmisión</a:t>
            </a:r>
            <a:r>
              <a:rPr lang="en-US" dirty="0" smtClean="0"/>
              <a:t> del VIH entre </a:t>
            </a:r>
            <a:r>
              <a:rPr lang="en-US" dirty="0" err="1" smtClean="0"/>
              <a:t>compañeros</a:t>
            </a:r>
            <a:r>
              <a:rPr lang="en-US" dirty="0" smtClean="0"/>
              <a:t> de </a:t>
            </a:r>
            <a:r>
              <a:rPr lang="en-US" dirty="0" err="1" smtClean="0"/>
              <a:t>trabajo</a:t>
            </a:r>
            <a:r>
              <a:rPr lang="en-US" dirty="0" smtClean="0"/>
              <a:t>, </a:t>
            </a:r>
            <a:r>
              <a:rPr lang="en-US" dirty="0" err="1" smtClean="0"/>
              <a:t>clientes</a:t>
            </a:r>
            <a:r>
              <a:rPr lang="en-US" dirty="0" smtClean="0"/>
              <a:t> </a:t>
            </a:r>
            <a:r>
              <a:rPr lang="en-US" dirty="0" err="1" smtClean="0"/>
              <a:t>o</a:t>
            </a:r>
            <a:r>
              <a:rPr lang="en-US" dirty="0" smtClean="0"/>
              <a:t> </a:t>
            </a:r>
            <a:r>
              <a:rPr lang="en-US" dirty="0" err="1" smtClean="0"/>
              <a:t>consumidores</a:t>
            </a:r>
            <a:r>
              <a:rPr lang="en-US" dirty="0" smtClean="0"/>
              <a:t> </a:t>
            </a:r>
            <a:r>
              <a:rPr lang="en-US" dirty="0" err="1" smtClean="0"/>
              <a:t>por</a:t>
            </a:r>
            <a:r>
              <a:rPr lang="en-US" dirty="0" smtClean="0"/>
              <a:t> el </a:t>
            </a:r>
            <a:r>
              <a:rPr lang="en-US" dirty="0" err="1" smtClean="0"/>
              <a:t>contacto</a:t>
            </a:r>
            <a:r>
              <a:rPr lang="en-US" dirty="0" smtClean="0"/>
              <a:t> en </a:t>
            </a:r>
            <a:r>
              <a:rPr lang="en-US" dirty="0" err="1" smtClean="0"/>
              <a:t>expendios</a:t>
            </a:r>
            <a:r>
              <a:rPr lang="en-US" dirty="0" smtClean="0"/>
              <a:t> de comida.</a:t>
            </a:r>
          </a:p>
          <a:p>
            <a:pPr eaLnBrk="1" hangingPunct="1">
              <a:lnSpc>
                <a:spcPct val="90000"/>
              </a:lnSpc>
              <a:buFont typeface="Wingdings" panose="05000000000000000000" pitchFamily="2" charset="2"/>
              <a:buChar char="v"/>
              <a:defRPr/>
            </a:pPr>
            <a:r>
              <a:rPr lang="en-US" dirty="0" smtClean="0"/>
              <a:t>El </a:t>
            </a:r>
            <a:r>
              <a:rPr lang="en-US" dirty="0" err="1" smtClean="0"/>
              <a:t>contacto</a:t>
            </a:r>
            <a:r>
              <a:rPr lang="en-US" dirty="0" smtClean="0"/>
              <a:t> casual, </a:t>
            </a:r>
            <a:r>
              <a:rPr lang="en-US" dirty="0" err="1" smtClean="0"/>
              <a:t>como</a:t>
            </a:r>
            <a:r>
              <a:rPr lang="en-US" dirty="0" smtClean="0"/>
              <a:t> </a:t>
            </a:r>
            <a:r>
              <a:rPr lang="en-US" dirty="0" err="1" smtClean="0"/>
              <a:t>besar</a:t>
            </a:r>
            <a:r>
              <a:rPr lang="en-US" dirty="0" smtClean="0"/>
              <a:t>, no </a:t>
            </a:r>
            <a:r>
              <a:rPr lang="en-US" dirty="0" err="1" smtClean="0"/>
              <a:t>presenta</a:t>
            </a:r>
            <a:r>
              <a:rPr lang="en-US" dirty="0" smtClean="0"/>
              <a:t> un </a:t>
            </a:r>
            <a:r>
              <a:rPr lang="en-US" dirty="0" err="1" smtClean="0"/>
              <a:t>riesgo</a:t>
            </a:r>
            <a:r>
              <a:rPr lang="en-US" dirty="0" smtClean="0"/>
              <a:t> de </a:t>
            </a:r>
            <a:r>
              <a:rPr lang="en-US" dirty="0" err="1" smtClean="0"/>
              <a:t>transmisión</a:t>
            </a:r>
            <a:r>
              <a:rPr lang="en-US" dirty="0" smtClean="0"/>
              <a:t> del VIH.</a:t>
            </a:r>
          </a:p>
        </p:txBody>
      </p:sp>
    </p:spTree>
    <p:extLst>
      <p:ext uri="{BB962C8B-B14F-4D97-AF65-F5344CB8AC3E}">
        <p14:creationId xmlns:p14="http://schemas.microsoft.com/office/powerpoint/2010/main" val="19876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err="1" smtClean="0">
                <a:effectLst>
                  <a:outerShdw blurRad="38100" dist="38100" dir="2700000" algn="tl">
                    <a:srgbClr val="000000">
                      <a:alpha val="43137"/>
                    </a:srgbClr>
                  </a:outerShdw>
                </a:effectLst>
              </a:rPr>
              <a:t>Más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conceptos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erróneos</a:t>
            </a:r>
            <a:endParaRPr lang="en-US" b="1" dirty="0" smtClean="0">
              <a:effectLst>
                <a:outerShdw blurRad="38100" dist="38100" dir="2700000" algn="tl">
                  <a:srgbClr val="000000">
                    <a:alpha val="43137"/>
                  </a:srgbClr>
                </a:outerShdw>
              </a:effectLst>
            </a:endParaRPr>
          </a:p>
        </p:txBody>
      </p:sp>
      <p:sp>
        <p:nvSpPr>
          <p:cNvPr id="11267" name="Rectangle 3"/>
          <p:cNvSpPr>
            <a:spLocks noGrp="1" noChangeArrowheads="1"/>
          </p:cNvSpPr>
          <p:nvPr>
            <p:ph idx="1"/>
          </p:nvPr>
        </p:nvSpPr>
        <p:spPr/>
        <p:txBody>
          <a:bodyPr/>
          <a:lstStyle/>
          <a:p>
            <a:pPr eaLnBrk="1" hangingPunct="1">
              <a:buFont typeface="Wingdings" panose="05000000000000000000" pitchFamily="2" charset="2"/>
              <a:buChar char="v"/>
              <a:defRPr/>
            </a:pPr>
            <a:r>
              <a:rPr lang="en-US" dirty="0" err="1" smtClean="0"/>
              <a:t>Morder</a:t>
            </a:r>
            <a:r>
              <a:rPr lang="en-US" dirty="0" smtClean="0"/>
              <a:t> no </a:t>
            </a:r>
            <a:r>
              <a:rPr lang="en-US" dirty="0" err="1" smtClean="0"/>
              <a:t>es</a:t>
            </a:r>
            <a:r>
              <a:rPr lang="en-US" dirty="0" smtClean="0"/>
              <a:t> </a:t>
            </a:r>
            <a:r>
              <a:rPr lang="en-US" dirty="0" err="1" smtClean="0"/>
              <a:t>una</a:t>
            </a:r>
            <a:r>
              <a:rPr lang="en-US" dirty="0" smtClean="0"/>
              <a:t> forma </a:t>
            </a:r>
            <a:r>
              <a:rPr lang="en-US" dirty="0" err="1" smtClean="0"/>
              <a:t>común</a:t>
            </a:r>
            <a:r>
              <a:rPr lang="en-US" dirty="0" smtClean="0"/>
              <a:t> de </a:t>
            </a:r>
            <a:r>
              <a:rPr lang="en-US" dirty="0" err="1" smtClean="0"/>
              <a:t>transmitir</a:t>
            </a:r>
            <a:r>
              <a:rPr lang="en-US" dirty="0" smtClean="0"/>
              <a:t> el VIH.</a:t>
            </a:r>
          </a:p>
          <a:p>
            <a:pPr eaLnBrk="1" hangingPunct="1">
              <a:buFont typeface="Wingdings" panose="05000000000000000000" pitchFamily="2" charset="2"/>
              <a:buChar char="v"/>
              <a:defRPr/>
            </a:pPr>
            <a:r>
              <a:rPr lang="en-US" dirty="0" err="1" smtClean="0"/>
              <a:t>Nunca</a:t>
            </a:r>
            <a:r>
              <a:rPr lang="en-US" dirty="0" smtClean="0"/>
              <a:t> se </a:t>
            </a:r>
            <a:r>
              <a:rPr lang="en-US" dirty="0" err="1" smtClean="0"/>
              <a:t>vio</a:t>
            </a:r>
            <a:r>
              <a:rPr lang="en-US" dirty="0" smtClean="0"/>
              <a:t> </a:t>
            </a:r>
            <a:r>
              <a:rPr lang="en-US" dirty="0" err="1" smtClean="0"/>
              <a:t>que</a:t>
            </a:r>
            <a:r>
              <a:rPr lang="en-US" dirty="0" smtClean="0"/>
              <a:t> el </a:t>
            </a:r>
            <a:r>
              <a:rPr lang="en-US" dirty="0" err="1" smtClean="0"/>
              <a:t>contacto</a:t>
            </a:r>
            <a:r>
              <a:rPr lang="en-US" dirty="0" smtClean="0"/>
              <a:t> con la saliva, </a:t>
            </a:r>
            <a:r>
              <a:rPr lang="en-US" dirty="0" err="1" smtClean="0"/>
              <a:t>las</a:t>
            </a:r>
            <a:r>
              <a:rPr lang="en-US" dirty="0" smtClean="0"/>
              <a:t> </a:t>
            </a:r>
            <a:r>
              <a:rPr lang="en-US" dirty="0" err="1" smtClean="0"/>
              <a:t>lágrimas</a:t>
            </a:r>
            <a:r>
              <a:rPr lang="en-US" dirty="0" smtClean="0"/>
              <a:t> </a:t>
            </a:r>
            <a:r>
              <a:rPr lang="en-US" dirty="0" err="1" smtClean="0"/>
              <a:t>o</a:t>
            </a:r>
            <a:r>
              <a:rPr lang="en-US" dirty="0" smtClean="0"/>
              <a:t> el </a:t>
            </a:r>
            <a:r>
              <a:rPr lang="en-US" dirty="0" err="1" smtClean="0"/>
              <a:t>sudor</a:t>
            </a:r>
            <a:r>
              <a:rPr lang="en-US" dirty="0" smtClean="0"/>
              <a:t> </a:t>
            </a:r>
            <a:r>
              <a:rPr lang="en-US" dirty="0" err="1" smtClean="0"/>
              <a:t>haya</a:t>
            </a:r>
            <a:r>
              <a:rPr lang="en-US" dirty="0" smtClean="0"/>
              <a:t> </a:t>
            </a:r>
            <a:r>
              <a:rPr lang="en-US" dirty="0" err="1" smtClean="0"/>
              <a:t>resultado</a:t>
            </a:r>
            <a:r>
              <a:rPr lang="en-US" dirty="0" smtClean="0"/>
              <a:t> en la </a:t>
            </a:r>
            <a:r>
              <a:rPr lang="en-US" dirty="0" err="1" smtClean="0"/>
              <a:t>transmisión</a:t>
            </a:r>
            <a:r>
              <a:rPr lang="en-US" dirty="0" smtClean="0"/>
              <a:t> del VIH.</a:t>
            </a:r>
          </a:p>
          <a:p>
            <a:pPr eaLnBrk="1" hangingPunct="1">
              <a:buFont typeface="Wingdings" panose="05000000000000000000" pitchFamily="2" charset="2"/>
              <a:buChar char="v"/>
              <a:defRPr/>
            </a:pPr>
            <a:r>
              <a:rPr lang="en-US" dirty="0" smtClean="0"/>
              <a:t>Los </a:t>
            </a:r>
            <a:r>
              <a:rPr lang="en-US" dirty="0" err="1" smtClean="0"/>
              <a:t>insectos</a:t>
            </a:r>
            <a:r>
              <a:rPr lang="en-US" dirty="0" smtClean="0"/>
              <a:t> no </a:t>
            </a:r>
            <a:r>
              <a:rPr lang="en-US" dirty="0" err="1" smtClean="0"/>
              <a:t>transmiten</a:t>
            </a:r>
            <a:r>
              <a:rPr lang="en-US" dirty="0" smtClean="0"/>
              <a:t> el VIH.</a:t>
            </a:r>
          </a:p>
        </p:txBody>
      </p:sp>
    </p:spTree>
    <p:extLst>
      <p:ext uri="{BB962C8B-B14F-4D97-AF65-F5344CB8AC3E}">
        <p14:creationId xmlns:p14="http://schemas.microsoft.com/office/powerpoint/2010/main" val="27931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44824"/>
            <a:ext cx="8229600" cy="411162"/>
          </a:xfrm>
        </p:spPr>
        <p:txBody>
          <a:bodyPr>
            <a:normAutofit fontScale="90000"/>
          </a:bodyPr>
          <a:lstStyle/>
          <a:p>
            <a:r>
              <a:rPr lang="en-US" dirty="0"/>
              <a:t>¿</a:t>
            </a:r>
            <a:r>
              <a:rPr lang="en-US" dirty="0" err="1"/>
              <a:t>Qué</a:t>
            </a:r>
            <a:r>
              <a:rPr lang="en-US" dirty="0"/>
              <a:t> </a:t>
            </a:r>
            <a:r>
              <a:rPr lang="en-US" dirty="0" err="1"/>
              <a:t>es</a:t>
            </a:r>
            <a:r>
              <a:rPr lang="en-US" dirty="0"/>
              <a:t> OSHA</a:t>
            </a:r>
            <a:r>
              <a:rPr lang="en-US" dirty="0" smtClean="0"/>
              <a:t>?</a:t>
            </a:r>
            <a:endParaRPr lang="en-US" dirty="0"/>
          </a:p>
        </p:txBody>
      </p:sp>
      <p:pic>
        <p:nvPicPr>
          <p:cNvPr id="1026" name="Picture 2" descr="C:\Users\Danielle\Desktop\images.jpg" title="Imagen de un profesor y una pizarra"/>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4800" y="533400"/>
            <a:ext cx="8534399"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29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81000"/>
            <a:ext cx="7543800" cy="1295400"/>
          </a:xfrm>
        </p:spPr>
        <p:txBody>
          <a:bodyPr>
            <a:normAutofit fontScale="90000"/>
          </a:bodyPr>
          <a:lstStyle/>
          <a:p>
            <a:pPr eaLnBrk="1" hangingPunct="1">
              <a:defRPr/>
            </a:pPr>
            <a:r>
              <a:rPr lang="en-US" sz="4000" dirty="0" smtClean="0"/>
              <a:t/>
            </a:r>
            <a:br>
              <a:rPr lang="en-US" sz="4000" dirty="0" smtClean="0"/>
            </a:br>
            <a:r>
              <a:rPr lang="en-US" sz="4000" b="1" dirty="0" smtClean="0">
                <a:effectLst>
                  <a:outerShdw blurRad="38100" dist="38100" dir="2700000" algn="tl">
                    <a:srgbClr val="000000">
                      <a:alpha val="43137"/>
                    </a:srgbClr>
                  </a:outerShdw>
                </a:effectLst>
              </a:rPr>
              <a:t>El VIH </a:t>
            </a:r>
            <a:r>
              <a:rPr lang="en-US" sz="4000" b="1" dirty="0" err="1" smtClean="0">
                <a:effectLst>
                  <a:outerShdw blurRad="38100" dist="38100" dir="2700000" algn="tl">
                    <a:srgbClr val="000000">
                      <a:alpha val="43137"/>
                    </a:srgbClr>
                  </a:outerShdw>
                </a:effectLst>
              </a:rPr>
              <a:t>puede</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infectar</a:t>
            </a:r>
            <a:r>
              <a:rPr lang="en-US" sz="4000" b="1" dirty="0" smtClean="0">
                <a:effectLst>
                  <a:outerShdw blurRad="38100" dist="38100" dir="2700000" algn="tl">
                    <a:srgbClr val="000000">
                      <a:alpha val="43137"/>
                    </a:srgbClr>
                  </a:outerShdw>
                </a:effectLst>
              </a:rPr>
              <a:t> a </a:t>
            </a:r>
            <a:r>
              <a:rPr lang="en-US" sz="4000" b="1" dirty="0" err="1" smtClean="0">
                <a:effectLst>
                  <a:outerShdw blurRad="38100" dist="38100" dir="2700000" algn="tl">
                    <a:srgbClr val="000000">
                      <a:alpha val="43137"/>
                    </a:srgbClr>
                  </a:outerShdw>
                </a:effectLst>
              </a:rPr>
              <a:t>cualquiera</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que</a:t>
            </a:r>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asuma</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conductas</a:t>
            </a:r>
            <a:r>
              <a:rPr lang="en-US" sz="4000" b="1" dirty="0" smtClean="0">
                <a:effectLst>
                  <a:outerShdw blurRad="38100" dist="38100" dir="2700000" algn="tl">
                    <a:srgbClr val="000000">
                      <a:alpha val="43137"/>
                    </a:srgbClr>
                  </a:outerShdw>
                </a:effectLst>
              </a:rPr>
              <a:t> de </a:t>
            </a:r>
            <a:r>
              <a:rPr lang="en-US" sz="4000" b="1" dirty="0" err="1" smtClean="0">
                <a:effectLst>
                  <a:outerShdw blurRad="38100" dist="38100" dir="2700000" algn="tl">
                    <a:srgbClr val="000000">
                      <a:alpha val="43137"/>
                    </a:srgbClr>
                  </a:outerShdw>
                </a:effectLst>
              </a:rPr>
              <a:t>riesgo</a:t>
            </a: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endParaRPr lang="en-US" sz="4000" b="1" dirty="0" smtClean="0">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v"/>
              <a:defRPr/>
            </a:pPr>
            <a:r>
              <a:rPr lang="en-US" dirty="0" err="1" smtClean="0"/>
              <a:t>Compartir</a:t>
            </a:r>
            <a:r>
              <a:rPr lang="en-US" dirty="0" smtClean="0"/>
              <a:t> </a:t>
            </a:r>
            <a:r>
              <a:rPr lang="en-US" dirty="0" err="1" smtClean="0"/>
              <a:t>agujas</a:t>
            </a:r>
            <a:r>
              <a:rPr lang="en-US" dirty="0" smtClean="0"/>
              <a:t> o </a:t>
            </a:r>
            <a:r>
              <a:rPr lang="en-US" dirty="0" err="1" smtClean="0"/>
              <a:t>jeringas</a:t>
            </a:r>
            <a:r>
              <a:rPr lang="en-US" dirty="0" smtClean="0"/>
              <a:t> para </a:t>
            </a:r>
            <a:r>
              <a:rPr lang="en-US" dirty="0" err="1" smtClean="0"/>
              <a:t>drogas</a:t>
            </a:r>
            <a:r>
              <a:rPr lang="en-US" dirty="0" smtClean="0"/>
              <a:t>.</a:t>
            </a:r>
          </a:p>
          <a:p>
            <a:pPr eaLnBrk="1" hangingPunct="1">
              <a:lnSpc>
                <a:spcPct val="90000"/>
              </a:lnSpc>
              <a:buFont typeface="Wingdings" panose="05000000000000000000" pitchFamily="2" charset="2"/>
              <a:buChar char="v"/>
              <a:defRPr/>
            </a:pPr>
            <a:r>
              <a:rPr lang="en-US" dirty="0" err="1" smtClean="0"/>
              <a:t>Tener</a:t>
            </a:r>
            <a:r>
              <a:rPr lang="en-US" dirty="0" smtClean="0"/>
              <a:t> </a:t>
            </a:r>
            <a:r>
              <a:rPr lang="en-US" dirty="0" err="1" smtClean="0"/>
              <a:t>contacto</a:t>
            </a:r>
            <a:r>
              <a:rPr lang="en-US" dirty="0" smtClean="0"/>
              <a:t> sexual con </a:t>
            </a:r>
            <a:r>
              <a:rPr lang="en-US" dirty="0" err="1" smtClean="0"/>
              <a:t>una</a:t>
            </a:r>
            <a:r>
              <a:rPr lang="en-US" dirty="0" smtClean="0"/>
              <a:t> persona </a:t>
            </a:r>
            <a:r>
              <a:rPr lang="en-US" dirty="0" err="1" smtClean="0"/>
              <a:t>infectada</a:t>
            </a:r>
            <a:r>
              <a:rPr lang="en-US" dirty="0" smtClean="0"/>
              <a:t> sin </a:t>
            </a:r>
            <a:r>
              <a:rPr lang="en-US" dirty="0" err="1" smtClean="0"/>
              <a:t>utilizar</a:t>
            </a:r>
            <a:r>
              <a:rPr lang="en-US" dirty="0" smtClean="0"/>
              <a:t> un </a:t>
            </a:r>
            <a:r>
              <a:rPr lang="en-US" dirty="0" err="1" smtClean="0"/>
              <a:t>preservativo</a:t>
            </a:r>
            <a:r>
              <a:rPr lang="en-US" dirty="0" smtClean="0"/>
              <a:t>.</a:t>
            </a:r>
          </a:p>
          <a:p>
            <a:pPr eaLnBrk="1" hangingPunct="1">
              <a:lnSpc>
                <a:spcPct val="90000"/>
              </a:lnSpc>
              <a:buFont typeface="Wingdings" panose="05000000000000000000" pitchFamily="2" charset="2"/>
              <a:buChar char="v"/>
              <a:defRPr/>
            </a:pPr>
            <a:r>
              <a:rPr lang="en-US" dirty="0" err="1" smtClean="0"/>
              <a:t>Tener</a:t>
            </a:r>
            <a:r>
              <a:rPr lang="en-US" dirty="0" smtClean="0"/>
              <a:t> </a:t>
            </a:r>
            <a:r>
              <a:rPr lang="en-US" dirty="0" err="1" smtClean="0"/>
              <a:t>contacto</a:t>
            </a:r>
            <a:r>
              <a:rPr lang="en-US" dirty="0" smtClean="0"/>
              <a:t> sexual con </a:t>
            </a:r>
            <a:r>
              <a:rPr lang="en-US" dirty="0" err="1" smtClean="0"/>
              <a:t>alguien</a:t>
            </a:r>
            <a:r>
              <a:rPr lang="en-US" dirty="0" smtClean="0"/>
              <a:t> </a:t>
            </a:r>
            <a:r>
              <a:rPr lang="en-US" dirty="0" err="1" smtClean="0"/>
              <a:t>cuyo</a:t>
            </a:r>
            <a:r>
              <a:rPr lang="en-US" dirty="0" smtClean="0"/>
              <a:t> </a:t>
            </a:r>
            <a:r>
              <a:rPr lang="en-US" dirty="0" err="1" smtClean="0"/>
              <a:t>estado</a:t>
            </a:r>
            <a:r>
              <a:rPr lang="en-US" dirty="0" smtClean="0"/>
              <a:t> de VIH </a:t>
            </a:r>
            <a:r>
              <a:rPr lang="en-US" dirty="0" err="1" smtClean="0"/>
              <a:t>resulta</a:t>
            </a:r>
            <a:r>
              <a:rPr lang="en-US" dirty="0" smtClean="0"/>
              <a:t> </a:t>
            </a:r>
            <a:r>
              <a:rPr lang="en-US" dirty="0" err="1" smtClean="0"/>
              <a:t>desconocido</a:t>
            </a:r>
            <a:r>
              <a:rPr lang="en-US" dirty="0" smtClean="0"/>
              <a:t>.</a:t>
            </a:r>
          </a:p>
          <a:p>
            <a:pPr eaLnBrk="1" hangingPunct="1">
              <a:lnSpc>
                <a:spcPct val="90000"/>
              </a:lnSpc>
              <a:buFont typeface="Wingdings" panose="05000000000000000000" pitchFamily="2" charset="2"/>
              <a:buChar char="v"/>
              <a:defRPr/>
            </a:pPr>
            <a:r>
              <a:rPr lang="en-US" dirty="0" err="1" smtClean="0"/>
              <a:t>Parece</a:t>
            </a:r>
            <a:r>
              <a:rPr lang="en-US" dirty="0" smtClean="0"/>
              <a:t> </a:t>
            </a:r>
            <a:r>
              <a:rPr lang="en-US" dirty="0" err="1" smtClean="0"/>
              <a:t>que</a:t>
            </a:r>
            <a:r>
              <a:rPr lang="en-US" dirty="0" smtClean="0"/>
              <a:t> </a:t>
            </a:r>
            <a:r>
              <a:rPr lang="en-US" dirty="0" err="1" smtClean="0"/>
              <a:t>tener</a:t>
            </a:r>
            <a:r>
              <a:rPr lang="en-US" dirty="0" smtClean="0"/>
              <a:t> </a:t>
            </a:r>
            <a:r>
              <a:rPr lang="en-US" dirty="0" err="1" smtClean="0"/>
              <a:t>una</a:t>
            </a:r>
            <a:r>
              <a:rPr lang="en-US" dirty="0" smtClean="0"/>
              <a:t> </a:t>
            </a:r>
            <a:r>
              <a:rPr lang="en-US" dirty="0" err="1" smtClean="0"/>
              <a:t>enfermedad</a:t>
            </a:r>
            <a:r>
              <a:rPr lang="en-US" dirty="0" smtClean="0"/>
              <a:t> de </a:t>
            </a:r>
            <a:r>
              <a:rPr lang="en-US" dirty="0" err="1" smtClean="0"/>
              <a:t>transmisión</a:t>
            </a:r>
            <a:r>
              <a:rPr lang="en-US" dirty="0" smtClean="0"/>
              <a:t> sexual </a:t>
            </a:r>
            <a:r>
              <a:rPr lang="en-US" dirty="0" err="1" smtClean="0"/>
              <a:t>vuelve</a:t>
            </a:r>
            <a:r>
              <a:rPr lang="en-US" dirty="0" smtClean="0"/>
              <a:t> a </a:t>
            </a:r>
            <a:r>
              <a:rPr lang="en-US" dirty="0" err="1" smtClean="0"/>
              <a:t>una</a:t>
            </a:r>
            <a:r>
              <a:rPr lang="en-US" dirty="0" smtClean="0"/>
              <a:t> persona </a:t>
            </a:r>
            <a:r>
              <a:rPr lang="en-US" dirty="0" err="1" smtClean="0"/>
              <a:t>más</a:t>
            </a:r>
            <a:r>
              <a:rPr lang="en-US" dirty="0" smtClean="0"/>
              <a:t> susceptible a </a:t>
            </a:r>
            <a:r>
              <a:rPr lang="en-US" dirty="0" err="1" smtClean="0"/>
              <a:t>contraer</a:t>
            </a:r>
            <a:r>
              <a:rPr lang="en-US" dirty="0" smtClean="0"/>
              <a:t> </a:t>
            </a:r>
            <a:r>
              <a:rPr lang="en-US" dirty="0" err="1" smtClean="0"/>
              <a:t>una</a:t>
            </a:r>
            <a:r>
              <a:rPr lang="en-US" dirty="0" smtClean="0"/>
              <a:t> </a:t>
            </a:r>
            <a:r>
              <a:rPr lang="en-US" dirty="0" err="1" smtClean="0"/>
              <a:t>infección</a:t>
            </a:r>
            <a:r>
              <a:rPr lang="en-US" dirty="0" smtClean="0"/>
              <a:t> </a:t>
            </a:r>
            <a:r>
              <a:rPr lang="en-US" dirty="0" err="1" smtClean="0"/>
              <a:t>por</a:t>
            </a:r>
            <a:r>
              <a:rPr lang="en-US" dirty="0" smtClean="0"/>
              <a:t> VIH en </a:t>
            </a:r>
            <a:r>
              <a:rPr lang="en-US" dirty="0" err="1" smtClean="0"/>
              <a:t>una</a:t>
            </a:r>
            <a:r>
              <a:rPr lang="en-US" dirty="0" smtClean="0"/>
              <a:t> </a:t>
            </a:r>
            <a:r>
              <a:rPr lang="en-US" dirty="0" err="1" smtClean="0"/>
              <a:t>relación</a:t>
            </a:r>
            <a:r>
              <a:rPr lang="en-US" dirty="0" smtClean="0"/>
              <a:t> sexual con </a:t>
            </a:r>
            <a:r>
              <a:rPr lang="en-US" dirty="0" err="1" smtClean="0"/>
              <a:t>una</a:t>
            </a:r>
            <a:r>
              <a:rPr lang="en-US" dirty="0" smtClean="0"/>
              <a:t> </a:t>
            </a:r>
            <a:r>
              <a:rPr lang="en-US" dirty="0" err="1" smtClean="0"/>
              <a:t>pareja</a:t>
            </a:r>
            <a:r>
              <a:rPr lang="en-US" dirty="0" smtClean="0"/>
              <a:t> </a:t>
            </a:r>
            <a:r>
              <a:rPr lang="en-US" dirty="0" err="1" smtClean="0"/>
              <a:t>infectada</a:t>
            </a:r>
            <a:r>
              <a:rPr lang="en-US" dirty="0" smtClean="0"/>
              <a:t>.</a:t>
            </a:r>
          </a:p>
        </p:txBody>
      </p:sp>
    </p:spTree>
    <p:extLst>
      <p:ext uri="{BB962C8B-B14F-4D97-AF65-F5344CB8AC3E}">
        <p14:creationId xmlns:p14="http://schemas.microsoft.com/office/powerpoint/2010/main" val="27295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b="1" dirty="0" err="1" smtClean="0">
                <a:effectLst>
                  <a:outerShdw blurRad="38100" dist="38100" dir="2700000" algn="tl">
                    <a:srgbClr val="000000">
                      <a:alpha val="43137"/>
                    </a:srgbClr>
                  </a:outerShdw>
                </a:effectLst>
              </a:rPr>
              <a:t>Síntomas</a:t>
            </a:r>
            <a:r>
              <a:rPr lang="en-US" b="1" dirty="0" smtClean="0">
                <a:effectLst>
                  <a:outerShdw blurRad="38100" dist="38100" dir="2700000" algn="tl">
                    <a:srgbClr val="000000">
                      <a:alpha val="43137"/>
                    </a:srgbClr>
                  </a:outerShdw>
                </a:effectLst>
              </a:rPr>
              <a:t> de la </a:t>
            </a:r>
            <a:r>
              <a:rPr lang="en-US" b="1" dirty="0" err="1" smtClean="0">
                <a:effectLst>
                  <a:outerShdw blurRad="38100" dist="38100" dir="2700000" algn="tl">
                    <a:srgbClr val="000000">
                      <a:alpha val="43137"/>
                    </a:srgbClr>
                  </a:outerShdw>
                </a:effectLst>
              </a:rPr>
              <a:t>infección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por</a:t>
            </a:r>
            <a:r>
              <a:rPr lang="en-US" b="1" dirty="0" smtClean="0">
                <a:effectLst>
                  <a:outerShdw blurRad="38100" dist="38100" dir="2700000" algn="tl">
                    <a:srgbClr val="000000">
                      <a:alpha val="43137"/>
                    </a:srgbClr>
                  </a:outerShdw>
                </a:effectLst>
              </a:rPr>
              <a:t> VIH</a:t>
            </a:r>
          </a:p>
        </p:txBody>
      </p:sp>
      <p:sp>
        <p:nvSpPr>
          <p:cNvPr id="13315"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v"/>
              <a:defRPr/>
            </a:pPr>
            <a:r>
              <a:rPr lang="en-US" dirty="0" err="1" smtClean="0"/>
              <a:t>Una</a:t>
            </a:r>
            <a:r>
              <a:rPr lang="en-US" dirty="0" smtClean="0"/>
              <a:t> </a:t>
            </a:r>
            <a:r>
              <a:rPr lang="en-US" dirty="0" err="1" smtClean="0"/>
              <a:t>enfermedad</a:t>
            </a:r>
            <a:r>
              <a:rPr lang="en-US" dirty="0" smtClean="0"/>
              <a:t> </a:t>
            </a:r>
            <a:r>
              <a:rPr lang="en-US" dirty="0" err="1" smtClean="0"/>
              <a:t>parecida</a:t>
            </a:r>
            <a:r>
              <a:rPr lang="en-US" dirty="0" smtClean="0"/>
              <a:t> a la gripe </a:t>
            </a:r>
            <a:r>
              <a:rPr lang="en-US" dirty="0" err="1" smtClean="0"/>
              <a:t>dentro</a:t>
            </a:r>
            <a:r>
              <a:rPr lang="en-US" dirty="0" smtClean="0"/>
              <a:t> de un </a:t>
            </a:r>
            <a:r>
              <a:rPr lang="en-US" dirty="0" err="1" smtClean="0"/>
              <a:t>plazo</a:t>
            </a:r>
            <a:r>
              <a:rPr lang="en-US" dirty="0" smtClean="0"/>
              <a:t> de 1 a 2 </a:t>
            </a:r>
            <a:r>
              <a:rPr lang="en-US" dirty="0" err="1" smtClean="0"/>
              <a:t>meses</a:t>
            </a:r>
            <a:r>
              <a:rPr lang="en-US" dirty="0" smtClean="0"/>
              <a:t> </a:t>
            </a:r>
            <a:r>
              <a:rPr lang="en-US" dirty="0" err="1" smtClean="0"/>
              <a:t>después</a:t>
            </a:r>
            <a:r>
              <a:rPr lang="en-US" dirty="0" smtClean="0"/>
              <a:t> de la </a:t>
            </a:r>
            <a:r>
              <a:rPr lang="en-US" dirty="0" err="1" smtClean="0"/>
              <a:t>exposición</a:t>
            </a:r>
            <a:r>
              <a:rPr lang="en-US" dirty="0" smtClean="0"/>
              <a:t> al virus. </a:t>
            </a:r>
          </a:p>
          <a:p>
            <a:pPr eaLnBrk="1" hangingPunct="1">
              <a:lnSpc>
                <a:spcPct val="90000"/>
              </a:lnSpc>
              <a:buFont typeface="Wingdings" panose="05000000000000000000" pitchFamily="2" charset="2"/>
              <a:buChar char="v"/>
              <a:defRPr/>
            </a:pPr>
            <a:r>
              <a:rPr lang="en-US" dirty="0" err="1" smtClean="0"/>
              <a:t>Puede</a:t>
            </a:r>
            <a:r>
              <a:rPr lang="en-US" dirty="0" smtClean="0"/>
              <a:t> </a:t>
            </a:r>
            <a:r>
              <a:rPr lang="en-US" dirty="0" err="1" smtClean="0"/>
              <a:t>que</a:t>
            </a:r>
            <a:r>
              <a:rPr lang="en-US" dirty="0" smtClean="0"/>
              <a:t> no </a:t>
            </a:r>
            <a:r>
              <a:rPr lang="en-US" dirty="0" err="1" smtClean="0"/>
              <a:t>aparezcan</a:t>
            </a:r>
            <a:r>
              <a:rPr lang="en-US" dirty="0" smtClean="0"/>
              <a:t> </a:t>
            </a:r>
            <a:r>
              <a:rPr lang="en-US" dirty="0" err="1" smtClean="0"/>
              <a:t>síntomás</a:t>
            </a:r>
            <a:r>
              <a:rPr lang="en-US" dirty="0" smtClean="0"/>
              <a:t> </a:t>
            </a:r>
            <a:r>
              <a:rPr lang="en-US" dirty="0" err="1" smtClean="0"/>
              <a:t>más</a:t>
            </a:r>
            <a:r>
              <a:rPr lang="en-US" dirty="0" smtClean="0"/>
              <a:t> </a:t>
            </a:r>
            <a:r>
              <a:rPr lang="en-US" dirty="0" err="1" smtClean="0"/>
              <a:t>persistentes</a:t>
            </a:r>
            <a:r>
              <a:rPr lang="en-US" dirty="0" smtClean="0"/>
              <a:t> </a:t>
            </a:r>
            <a:r>
              <a:rPr lang="en-US" dirty="0" err="1" smtClean="0"/>
              <a:t>o</a:t>
            </a:r>
            <a:r>
              <a:rPr lang="en-US" dirty="0" smtClean="0"/>
              <a:t> graves </a:t>
            </a:r>
            <a:r>
              <a:rPr lang="en-US" dirty="0" err="1" smtClean="0"/>
              <a:t>durante</a:t>
            </a:r>
            <a:r>
              <a:rPr lang="en-US" dirty="0" smtClean="0"/>
              <a:t> 10 </a:t>
            </a:r>
            <a:r>
              <a:rPr lang="en-US" dirty="0" err="1" smtClean="0"/>
              <a:t>años</a:t>
            </a:r>
            <a:r>
              <a:rPr lang="en-US" dirty="0" smtClean="0"/>
              <a:t> </a:t>
            </a:r>
            <a:r>
              <a:rPr lang="en-US" dirty="0" err="1" smtClean="0"/>
              <a:t>o</a:t>
            </a:r>
            <a:r>
              <a:rPr lang="en-US" dirty="0" smtClean="0"/>
              <a:t> </a:t>
            </a:r>
            <a:r>
              <a:rPr lang="en-US" dirty="0" err="1" smtClean="0"/>
              <a:t>más</a:t>
            </a:r>
            <a:r>
              <a:rPr lang="en-US" dirty="0" smtClean="0"/>
              <a:t> </a:t>
            </a:r>
            <a:r>
              <a:rPr lang="en-US" dirty="0" err="1" smtClean="0"/>
              <a:t>después</a:t>
            </a:r>
            <a:r>
              <a:rPr lang="en-US" dirty="0" smtClean="0"/>
              <a:t> de la </a:t>
            </a:r>
            <a:r>
              <a:rPr lang="en-US" dirty="0" err="1" smtClean="0"/>
              <a:t>infección</a:t>
            </a:r>
            <a:r>
              <a:rPr lang="en-US" dirty="0" smtClean="0"/>
              <a:t> </a:t>
            </a:r>
            <a:r>
              <a:rPr lang="en-US" dirty="0" err="1" smtClean="0"/>
              <a:t>por</a:t>
            </a:r>
            <a:r>
              <a:rPr lang="en-US" dirty="0" smtClean="0"/>
              <a:t> VIH.</a:t>
            </a:r>
          </a:p>
          <a:p>
            <a:pPr eaLnBrk="1" hangingPunct="1">
              <a:lnSpc>
                <a:spcPct val="90000"/>
              </a:lnSpc>
              <a:buFont typeface="Wingdings" panose="05000000000000000000" pitchFamily="2" charset="2"/>
              <a:buChar char="v"/>
              <a:defRPr/>
            </a:pPr>
            <a:r>
              <a:rPr lang="en-US" dirty="0" smtClean="0"/>
              <a:t>Baja en el </a:t>
            </a:r>
            <a:r>
              <a:rPr lang="en-US" dirty="0" err="1" smtClean="0"/>
              <a:t>número</a:t>
            </a:r>
            <a:r>
              <a:rPr lang="en-US" dirty="0" smtClean="0"/>
              <a:t> de </a:t>
            </a:r>
            <a:r>
              <a:rPr lang="en-US" dirty="0" err="1" smtClean="0"/>
              <a:t>linfocitos</a:t>
            </a:r>
            <a:r>
              <a:rPr lang="en-US" dirty="0" smtClean="0"/>
              <a:t> T CD4</a:t>
            </a:r>
            <a:r>
              <a:rPr lang="en-US" baseline="30000" dirty="0" smtClean="0"/>
              <a:t>+</a:t>
            </a:r>
            <a:r>
              <a:rPr lang="en-US" dirty="0" smtClean="0"/>
              <a:t>.</a:t>
            </a:r>
          </a:p>
          <a:p>
            <a:pPr eaLnBrk="1" hangingPunct="1">
              <a:lnSpc>
                <a:spcPct val="90000"/>
              </a:lnSpc>
              <a:buFont typeface="Wingdings" panose="05000000000000000000" pitchFamily="2" charset="2"/>
              <a:buChar char="v"/>
              <a:defRPr/>
            </a:pPr>
            <a:r>
              <a:rPr lang="en-US" dirty="0" smtClean="0"/>
              <a:t>A </a:t>
            </a:r>
            <a:r>
              <a:rPr lang="en-US" dirty="0" err="1" smtClean="0"/>
              <a:t>medida</a:t>
            </a:r>
            <a:r>
              <a:rPr lang="en-US" dirty="0" smtClean="0"/>
              <a:t> </a:t>
            </a:r>
            <a:r>
              <a:rPr lang="en-US" dirty="0" err="1" smtClean="0"/>
              <a:t>que</a:t>
            </a:r>
            <a:r>
              <a:rPr lang="en-US" dirty="0" smtClean="0"/>
              <a:t> el </a:t>
            </a:r>
            <a:r>
              <a:rPr lang="en-US" dirty="0" err="1" smtClean="0"/>
              <a:t>sistema</a:t>
            </a:r>
            <a:r>
              <a:rPr lang="en-US" dirty="0" smtClean="0"/>
              <a:t> </a:t>
            </a:r>
            <a:r>
              <a:rPr lang="en-US" dirty="0" err="1" smtClean="0"/>
              <a:t>inmunológico</a:t>
            </a:r>
            <a:r>
              <a:rPr lang="en-US" dirty="0" smtClean="0"/>
              <a:t> </a:t>
            </a:r>
            <a:r>
              <a:rPr lang="en-US" dirty="0" err="1" smtClean="0"/>
              <a:t>empeora</a:t>
            </a:r>
            <a:r>
              <a:rPr lang="en-US" dirty="0" smtClean="0"/>
              <a:t>, </a:t>
            </a:r>
            <a:r>
              <a:rPr lang="en-US" dirty="0" err="1" smtClean="0"/>
              <a:t>las</a:t>
            </a:r>
            <a:r>
              <a:rPr lang="en-US" dirty="0" smtClean="0"/>
              <a:t> </a:t>
            </a:r>
            <a:r>
              <a:rPr lang="en-US" dirty="0" err="1" smtClean="0"/>
              <a:t>complicaciones</a:t>
            </a:r>
            <a:r>
              <a:rPr lang="en-US" dirty="0" smtClean="0"/>
              <a:t> </a:t>
            </a:r>
            <a:r>
              <a:rPr lang="en-US" dirty="0" err="1" smtClean="0"/>
              <a:t>comienzan</a:t>
            </a:r>
            <a:r>
              <a:rPr lang="en-US" dirty="0" smtClean="0"/>
              <a:t> a </a:t>
            </a:r>
            <a:r>
              <a:rPr lang="en-US" dirty="0" err="1" smtClean="0"/>
              <a:t>avanzar</a:t>
            </a:r>
            <a:r>
              <a:rPr lang="en-US" dirty="0" smtClean="0"/>
              <a:t>.</a:t>
            </a:r>
          </a:p>
          <a:p>
            <a:pPr eaLnBrk="1" hangingPunct="1">
              <a:lnSpc>
                <a:spcPct val="90000"/>
              </a:lnSpc>
              <a:defRPr/>
            </a:pPr>
            <a:endParaRPr lang="en-US" dirty="0" smtClean="0"/>
          </a:p>
        </p:txBody>
      </p:sp>
    </p:spTree>
    <p:extLst>
      <p:ext uri="{BB962C8B-B14F-4D97-AF65-F5344CB8AC3E}">
        <p14:creationId xmlns:p14="http://schemas.microsoft.com/office/powerpoint/2010/main" val="17056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dirty="0" err="1" smtClean="0">
                <a:effectLst>
                  <a:outerShdw blurRad="38100" dist="38100" dir="2700000" algn="tl">
                    <a:srgbClr val="000000">
                      <a:alpha val="43137"/>
                    </a:srgbClr>
                  </a:outerShdw>
                </a:effectLst>
              </a:rPr>
              <a:t>Otros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síntoms</a:t>
            </a:r>
            <a:endParaRPr lang="en-US" b="1" dirty="0" smtClean="0">
              <a:effectLst>
                <a:outerShdw blurRad="38100" dist="38100" dir="2700000" algn="tl">
                  <a:srgbClr val="000000">
                    <a:alpha val="43137"/>
                  </a:srgbClr>
                </a:outerShdw>
              </a:effectLst>
            </a:endParaRPr>
          </a:p>
        </p:txBody>
      </p:sp>
      <p:sp>
        <p:nvSpPr>
          <p:cNvPr id="14339" name="Rectangle 3"/>
          <p:cNvSpPr>
            <a:spLocks noGrp="1" noChangeArrowheads="1"/>
          </p:cNvSpPr>
          <p:nvPr>
            <p:ph idx="1"/>
          </p:nvPr>
        </p:nvSpPr>
        <p:spPr/>
        <p:txBody>
          <a:bodyPr/>
          <a:lstStyle/>
          <a:p>
            <a:pPr eaLnBrk="1" hangingPunct="1">
              <a:lnSpc>
                <a:spcPct val="80000"/>
              </a:lnSpc>
              <a:buFont typeface="Wingdings" panose="05000000000000000000" pitchFamily="2" charset="2"/>
              <a:buChar char="v"/>
              <a:defRPr/>
            </a:pPr>
            <a:r>
              <a:rPr lang="en-US" sz="2800" dirty="0" err="1" smtClean="0"/>
              <a:t>Falta</a:t>
            </a:r>
            <a:r>
              <a:rPr lang="en-US" sz="2800" dirty="0" smtClean="0"/>
              <a:t> de </a:t>
            </a:r>
            <a:r>
              <a:rPr lang="en-US" sz="2800" dirty="0" err="1" smtClean="0"/>
              <a:t>energía</a:t>
            </a:r>
            <a:r>
              <a:rPr lang="en-US" sz="2800" dirty="0" smtClean="0"/>
              <a:t>.</a:t>
            </a:r>
          </a:p>
          <a:p>
            <a:pPr eaLnBrk="1" hangingPunct="1">
              <a:lnSpc>
                <a:spcPct val="80000"/>
              </a:lnSpc>
              <a:buFont typeface="Wingdings" panose="05000000000000000000" pitchFamily="2" charset="2"/>
              <a:buChar char="v"/>
              <a:defRPr/>
            </a:pPr>
            <a:r>
              <a:rPr lang="en-US" sz="2800" dirty="0" err="1" smtClean="0"/>
              <a:t>Pérdida</a:t>
            </a:r>
            <a:r>
              <a:rPr lang="en-US" sz="2800" dirty="0" smtClean="0"/>
              <a:t> de peso.</a:t>
            </a:r>
          </a:p>
          <a:p>
            <a:pPr eaLnBrk="1" hangingPunct="1">
              <a:lnSpc>
                <a:spcPct val="80000"/>
              </a:lnSpc>
              <a:buFont typeface="Wingdings" panose="05000000000000000000" pitchFamily="2" charset="2"/>
              <a:buChar char="v"/>
              <a:defRPr/>
            </a:pPr>
            <a:r>
              <a:rPr lang="en-US" sz="2800" dirty="0" err="1" smtClean="0"/>
              <a:t>Fiebres</a:t>
            </a:r>
            <a:r>
              <a:rPr lang="en-US" sz="2800" dirty="0" smtClean="0"/>
              <a:t> </a:t>
            </a:r>
            <a:r>
              <a:rPr lang="en-US" sz="2800" dirty="0" err="1" smtClean="0"/>
              <a:t>y</a:t>
            </a:r>
            <a:r>
              <a:rPr lang="en-US" sz="2800" dirty="0" smtClean="0"/>
              <a:t> </a:t>
            </a:r>
            <a:r>
              <a:rPr lang="en-US" sz="2800" dirty="0" err="1" smtClean="0"/>
              <a:t>sudores</a:t>
            </a:r>
            <a:r>
              <a:rPr lang="en-US" sz="2800" dirty="0" smtClean="0"/>
              <a:t> </a:t>
            </a:r>
            <a:r>
              <a:rPr lang="en-US" sz="2800" dirty="0" err="1" smtClean="0"/>
              <a:t>frecuentes</a:t>
            </a:r>
            <a:r>
              <a:rPr lang="en-US" sz="2800" dirty="0" smtClean="0"/>
              <a:t>.</a:t>
            </a:r>
          </a:p>
          <a:p>
            <a:pPr eaLnBrk="1" hangingPunct="1">
              <a:lnSpc>
                <a:spcPct val="80000"/>
              </a:lnSpc>
              <a:buFont typeface="Wingdings" panose="05000000000000000000" pitchFamily="2" charset="2"/>
              <a:buChar char="v"/>
              <a:defRPr/>
            </a:pPr>
            <a:r>
              <a:rPr lang="en-US" dirty="0" err="1" smtClean="0"/>
              <a:t>Candidiasis</a:t>
            </a:r>
            <a:r>
              <a:rPr lang="en-US" dirty="0" smtClean="0"/>
              <a:t> </a:t>
            </a:r>
            <a:r>
              <a:rPr lang="en-US" dirty="0" err="1" smtClean="0"/>
              <a:t>persistentes</a:t>
            </a:r>
            <a:r>
              <a:rPr lang="en-US" dirty="0" smtClean="0"/>
              <a:t> </a:t>
            </a:r>
            <a:r>
              <a:rPr lang="en-US" dirty="0" err="1" smtClean="0"/>
              <a:t>o</a:t>
            </a:r>
            <a:r>
              <a:rPr lang="en-US" dirty="0" smtClean="0"/>
              <a:t> </a:t>
            </a:r>
            <a:r>
              <a:rPr lang="en-US" dirty="0" err="1" smtClean="0"/>
              <a:t>frecuentes</a:t>
            </a:r>
            <a:r>
              <a:rPr lang="en-US" dirty="0" smtClean="0"/>
              <a:t> (</a:t>
            </a:r>
            <a:r>
              <a:rPr lang="en-US" dirty="0" err="1" smtClean="0"/>
              <a:t>bucales</a:t>
            </a:r>
            <a:r>
              <a:rPr lang="en-US" dirty="0" smtClean="0"/>
              <a:t> </a:t>
            </a:r>
            <a:r>
              <a:rPr lang="en-US" dirty="0" err="1" smtClean="0"/>
              <a:t>o</a:t>
            </a:r>
            <a:r>
              <a:rPr lang="en-US" dirty="0" smtClean="0"/>
              <a:t> </a:t>
            </a:r>
            <a:r>
              <a:rPr lang="en-US" dirty="0" err="1" smtClean="0"/>
              <a:t>vaginales</a:t>
            </a:r>
            <a:r>
              <a:rPr lang="en-US" sz="2800" dirty="0" smtClean="0"/>
              <a:t>).</a:t>
            </a:r>
          </a:p>
          <a:p>
            <a:pPr eaLnBrk="1" hangingPunct="1">
              <a:lnSpc>
                <a:spcPct val="80000"/>
              </a:lnSpc>
              <a:buFont typeface="Wingdings" panose="05000000000000000000" pitchFamily="2" charset="2"/>
              <a:buChar char="v"/>
              <a:defRPr/>
            </a:pPr>
            <a:r>
              <a:rPr lang="en-US" sz="2800" dirty="0" err="1" smtClean="0"/>
              <a:t>Sarpullidos</a:t>
            </a:r>
            <a:r>
              <a:rPr lang="en-US" sz="2800" dirty="0" smtClean="0"/>
              <a:t> </a:t>
            </a:r>
            <a:r>
              <a:rPr lang="en-US" sz="2800" dirty="0" err="1" smtClean="0"/>
              <a:t>o</a:t>
            </a:r>
            <a:r>
              <a:rPr lang="en-US" sz="2800" dirty="0" smtClean="0"/>
              <a:t> </a:t>
            </a:r>
            <a:r>
              <a:rPr lang="en-US" sz="2800" dirty="0" err="1" smtClean="0"/>
              <a:t>piel</a:t>
            </a:r>
            <a:r>
              <a:rPr lang="en-US" sz="2800" dirty="0" smtClean="0"/>
              <a:t> </a:t>
            </a:r>
            <a:r>
              <a:rPr lang="en-US" sz="2800" dirty="0" err="1" smtClean="0"/>
              <a:t>escamosa</a:t>
            </a:r>
            <a:r>
              <a:rPr lang="en-US" sz="2800" dirty="0" smtClean="0"/>
              <a:t> </a:t>
            </a:r>
            <a:r>
              <a:rPr lang="en-US" sz="2800" dirty="0" err="1" smtClean="0"/>
              <a:t>persistentes</a:t>
            </a:r>
            <a:r>
              <a:rPr lang="en-US" sz="2800" dirty="0" smtClean="0"/>
              <a:t>.</a:t>
            </a:r>
          </a:p>
          <a:p>
            <a:pPr eaLnBrk="1" hangingPunct="1">
              <a:lnSpc>
                <a:spcPct val="80000"/>
              </a:lnSpc>
              <a:buFont typeface="Wingdings" panose="05000000000000000000" pitchFamily="2" charset="2"/>
              <a:buChar char="v"/>
              <a:defRPr/>
            </a:pPr>
            <a:r>
              <a:rPr lang="en-US" sz="2800" dirty="0" smtClean="0"/>
              <a:t>En </a:t>
            </a:r>
            <a:r>
              <a:rPr lang="en-US" sz="2800" dirty="0" err="1" smtClean="0"/>
              <a:t>las</a:t>
            </a:r>
            <a:r>
              <a:rPr lang="en-US" sz="2800" dirty="0" smtClean="0"/>
              <a:t> </a:t>
            </a:r>
            <a:r>
              <a:rPr lang="en-US" sz="2800" dirty="0" err="1" smtClean="0"/>
              <a:t>mujeres</a:t>
            </a:r>
            <a:r>
              <a:rPr lang="en-US" sz="2800" dirty="0" smtClean="0"/>
              <a:t>, </a:t>
            </a:r>
            <a:r>
              <a:rPr lang="en-US" sz="2800" dirty="0" err="1" smtClean="0"/>
              <a:t>enfermedad</a:t>
            </a:r>
            <a:r>
              <a:rPr lang="en-US" sz="2800" dirty="0" smtClean="0"/>
              <a:t> </a:t>
            </a:r>
            <a:r>
              <a:rPr lang="en-US" sz="2800" dirty="0" err="1" smtClean="0"/>
              <a:t>pélvica</a:t>
            </a:r>
            <a:r>
              <a:rPr lang="en-US" sz="2800" dirty="0" smtClean="0"/>
              <a:t> </a:t>
            </a:r>
            <a:r>
              <a:rPr lang="en-US" sz="2800" dirty="0" err="1" smtClean="0"/>
              <a:t>inflamatoria</a:t>
            </a:r>
            <a:r>
              <a:rPr lang="en-US" sz="2800" dirty="0" smtClean="0"/>
              <a:t> </a:t>
            </a:r>
            <a:r>
              <a:rPr lang="en-US" sz="2800" dirty="0" err="1" smtClean="0"/>
              <a:t>que</a:t>
            </a:r>
            <a:r>
              <a:rPr lang="en-US" sz="2800" dirty="0" smtClean="0"/>
              <a:t> no </a:t>
            </a:r>
            <a:r>
              <a:rPr lang="en-US" sz="2800" dirty="0" err="1" smtClean="0"/>
              <a:t>responde</a:t>
            </a:r>
            <a:r>
              <a:rPr lang="en-US" sz="2800" dirty="0" smtClean="0"/>
              <a:t> al </a:t>
            </a:r>
            <a:r>
              <a:rPr lang="en-US" sz="2800" dirty="0" err="1" smtClean="0"/>
              <a:t>tratamiento</a:t>
            </a:r>
            <a:r>
              <a:rPr lang="en-US" sz="2800" dirty="0" smtClean="0"/>
              <a:t>.</a:t>
            </a:r>
          </a:p>
          <a:p>
            <a:pPr eaLnBrk="1" hangingPunct="1">
              <a:lnSpc>
                <a:spcPct val="80000"/>
              </a:lnSpc>
              <a:buFont typeface="Wingdings" panose="05000000000000000000" pitchFamily="2" charset="2"/>
              <a:buChar char="v"/>
              <a:defRPr/>
            </a:pPr>
            <a:r>
              <a:rPr lang="en-US" sz="2800" dirty="0" err="1" smtClean="0"/>
              <a:t>Pérdida</a:t>
            </a:r>
            <a:r>
              <a:rPr lang="en-US" sz="2800" dirty="0" smtClean="0"/>
              <a:t> de la </a:t>
            </a:r>
            <a:r>
              <a:rPr lang="en-US" sz="2800" dirty="0" err="1" smtClean="0"/>
              <a:t>memoria</a:t>
            </a:r>
            <a:r>
              <a:rPr lang="en-US" sz="2800" dirty="0" smtClean="0"/>
              <a:t> del </a:t>
            </a:r>
            <a:r>
              <a:rPr lang="en-US" sz="2800" dirty="0" err="1" smtClean="0"/>
              <a:t>corto</a:t>
            </a:r>
            <a:r>
              <a:rPr lang="en-US" sz="2800" dirty="0" smtClean="0"/>
              <a:t> </a:t>
            </a:r>
            <a:r>
              <a:rPr lang="en-US" sz="2800" dirty="0" err="1" smtClean="0"/>
              <a:t>plazo</a:t>
            </a:r>
            <a:r>
              <a:rPr lang="en-US" sz="2800" dirty="0" smtClean="0"/>
              <a:t>.</a:t>
            </a:r>
          </a:p>
          <a:p>
            <a:pPr eaLnBrk="1" hangingPunct="1">
              <a:lnSpc>
                <a:spcPct val="80000"/>
              </a:lnSpc>
              <a:buFont typeface="Wingdings" panose="05000000000000000000" pitchFamily="2" charset="2"/>
              <a:buChar char="v"/>
              <a:defRPr/>
            </a:pPr>
            <a:r>
              <a:rPr lang="en-US" sz="2800" dirty="0" err="1" smtClean="0"/>
              <a:t>Infecciones</a:t>
            </a:r>
            <a:r>
              <a:rPr lang="en-US" sz="2800" dirty="0" smtClean="0"/>
              <a:t> de </a:t>
            </a:r>
            <a:r>
              <a:rPr lang="en-US" dirty="0" smtClean="0"/>
              <a:t>herpes </a:t>
            </a:r>
            <a:r>
              <a:rPr lang="en-US" dirty="0" err="1" smtClean="0"/>
              <a:t>frecuentes</a:t>
            </a:r>
            <a:r>
              <a:rPr lang="en-US" dirty="0" smtClean="0"/>
              <a:t> </a:t>
            </a:r>
            <a:r>
              <a:rPr lang="en-US" dirty="0" err="1" smtClean="0"/>
              <a:t>y</a:t>
            </a:r>
            <a:r>
              <a:rPr lang="en-US" dirty="0" smtClean="0"/>
              <a:t> graves</a:t>
            </a:r>
            <a:r>
              <a:rPr lang="en-US" sz="2800" dirty="0" smtClean="0"/>
              <a:t>. </a:t>
            </a:r>
          </a:p>
        </p:txBody>
      </p:sp>
    </p:spTree>
    <p:extLst>
      <p:ext uri="{BB962C8B-B14F-4D97-AF65-F5344CB8AC3E}">
        <p14:creationId xmlns:p14="http://schemas.microsoft.com/office/powerpoint/2010/main" val="180439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Infecciones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y</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enfermedades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oportunistas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err="1" smtClean="0"/>
              <a:t>Aproximadamente</a:t>
            </a:r>
            <a:r>
              <a:rPr lang="en-US" dirty="0" smtClean="0"/>
              <a:t> en el </a:t>
            </a:r>
            <a:r>
              <a:rPr lang="en-US" dirty="0" err="1" smtClean="0"/>
              <a:t>momento</a:t>
            </a:r>
            <a:r>
              <a:rPr lang="en-US" dirty="0" smtClean="0"/>
              <a:t> en </a:t>
            </a:r>
            <a:r>
              <a:rPr lang="en-US" dirty="0" err="1" smtClean="0"/>
              <a:t>que</a:t>
            </a:r>
            <a:r>
              <a:rPr lang="en-US" dirty="0" smtClean="0"/>
              <a:t> a </a:t>
            </a:r>
            <a:r>
              <a:rPr lang="en-US" dirty="0" err="1" smtClean="0"/>
              <a:t>una</a:t>
            </a:r>
            <a:r>
              <a:rPr lang="en-US" dirty="0" smtClean="0"/>
              <a:t> persona </a:t>
            </a:r>
            <a:r>
              <a:rPr lang="en-US" dirty="0" err="1" smtClean="0"/>
              <a:t>infectada</a:t>
            </a:r>
            <a:r>
              <a:rPr lang="en-US" dirty="0" smtClean="0"/>
              <a:t> con VIH se la </a:t>
            </a:r>
            <a:r>
              <a:rPr lang="en-US" dirty="0" err="1" smtClean="0"/>
              <a:t>disgnostica</a:t>
            </a:r>
            <a:r>
              <a:rPr lang="en-US" dirty="0" smtClean="0"/>
              <a:t> con SIDA, </a:t>
            </a:r>
            <a:r>
              <a:rPr lang="en-US" dirty="0" err="1" smtClean="0"/>
              <a:t>aparecerán</a:t>
            </a:r>
            <a:r>
              <a:rPr lang="en-US" dirty="0" smtClean="0"/>
              <a:t> </a:t>
            </a:r>
            <a:r>
              <a:rPr lang="en-US" dirty="0" err="1" smtClean="0"/>
              <a:t>una</a:t>
            </a:r>
            <a:r>
              <a:rPr lang="en-US" dirty="0" smtClean="0"/>
              <a:t> </a:t>
            </a:r>
            <a:r>
              <a:rPr lang="en-US" dirty="0" err="1" smtClean="0"/>
              <a:t>o</a:t>
            </a:r>
            <a:r>
              <a:rPr lang="en-US" dirty="0" smtClean="0"/>
              <a:t> </a:t>
            </a:r>
            <a:r>
              <a:rPr lang="en-US" dirty="0" err="1" smtClean="0"/>
              <a:t>más</a:t>
            </a:r>
            <a:r>
              <a:rPr lang="en-US" dirty="0" smtClean="0"/>
              <a:t> </a:t>
            </a:r>
            <a:r>
              <a:rPr lang="en-US" dirty="0" err="1" smtClean="0"/>
              <a:t>infecciones</a:t>
            </a:r>
            <a:r>
              <a:rPr lang="en-US" dirty="0" smtClean="0"/>
              <a:t> </a:t>
            </a:r>
            <a:r>
              <a:rPr lang="en-US" dirty="0" err="1" smtClean="0"/>
              <a:t>y</a:t>
            </a:r>
            <a:r>
              <a:rPr lang="en-US" dirty="0" smtClean="0"/>
              <a:t> </a:t>
            </a:r>
            <a:r>
              <a:rPr lang="en-US" dirty="0" err="1" smtClean="0"/>
              <a:t>enfermedades</a:t>
            </a:r>
            <a:r>
              <a:rPr lang="en-US" dirty="0" smtClean="0"/>
              <a:t> </a:t>
            </a:r>
            <a:r>
              <a:rPr lang="en-US" dirty="0" err="1" smtClean="0"/>
              <a:t>oportunistas</a:t>
            </a:r>
            <a:r>
              <a:rPr lang="en-US" dirty="0" smtClean="0"/>
              <a:t>. </a:t>
            </a:r>
            <a:r>
              <a:rPr lang="en-US" dirty="0" err="1" smtClean="0"/>
              <a:t>Esto</a:t>
            </a:r>
            <a:r>
              <a:rPr lang="en-US" dirty="0" smtClean="0"/>
              <a:t> se </a:t>
            </a:r>
            <a:r>
              <a:rPr lang="en-US" dirty="0" err="1" smtClean="0"/>
              <a:t>debe</a:t>
            </a:r>
            <a:r>
              <a:rPr lang="en-US" dirty="0" smtClean="0"/>
              <a:t> a </a:t>
            </a:r>
            <a:r>
              <a:rPr lang="en-US" dirty="0" err="1" smtClean="0"/>
              <a:t>que</a:t>
            </a:r>
            <a:r>
              <a:rPr lang="en-US" dirty="0" smtClean="0"/>
              <a:t> el </a:t>
            </a:r>
            <a:r>
              <a:rPr lang="en-US" dirty="0" err="1" smtClean="0"/>
              <a:t>sistema</a:t>
            </a:r>
            <a:r>
              <a:rPr lang="en-US" dirty="0" smtClean="0"/>
              <a:t> </a:t>
            </a:r>
            <a:r>
              <a:rPr lang="en-US" dirty="0" err="1" smtClean="0"/>
              <a:t>inmunológico</a:t>
            </a:r>
            <a:r>
              <a:rPr lang="en-US" dirty="0" smtClean="0"/>
              <a:t> </a:t>
            </a:r>
            <a:r>
              <a:rPr lang="en-US" dirty="0" err="1" smtClean="0"/>
              <a:t>ya</a:t>
            </a:r>
            <a:r>
              <a:rPr lang="en-US" dirty="0" smtClean="0"/>
              <a:t> no </a:t>
            </a:r>
            <a:r>
              <a:rPr lang="en-US" dirty="0" err="1" smtClean="0"/>
              <a:t>puede</a:t>
            </a:r>
            <a:r>
              <a:rPr lang="en-US" dirty="0" smtClean="0"/>
              <a:t> </a:t>
            </a:r>
            <a:r>
              <a:rPr lang="en-US" dirty="0" err="1" smtClean="0"/>
              <a:t>proteger</a:t>
            </a:r>
            <a:r>
              <a:rPr lang="en-US" dirty="0" smtClean="0"/>
              <a:t> al </a:t>
            </a:r>
            <a:r>
              <a:rPr lang="en-US" dirty="0" err="1" smtClean="0"/>
              <a:t>cuerpo</a:t>
            </a:r>
            <a:r>
              <a:rPr lang="en-US" dirty="0" smtClean="0"/>
              <a:t> de </a:t>
            </a:r>
            <a:r>
              <a:rPr lang="en-US" dirty="0" err="1" smtClean="0"/>
              <a:t>estos</a:t>
            </a:r>
            <a:r>
              <a:rPr lang="en-US" dirty="0" smtClean="0"/>
              <a:t> </a:t>
            </a:r>
            <a:r>
              <a:rPr lang="en-US" dirty="0" err="1" smtClean="0"/>
              <a:t>cuadros</a:t>
            </a:r>
            <a:r>
              <a:rPr lang="en-US" dirty="0" smtClean="0"/>
              <a:t>. </a:t>
            </a:r>
            <a:r>
              <a:rPr lang="en-US" dirty="0" err="1" smtClean="0"/>
              <a:t>Una</a:t>
            </a:r>
            <a:r>
              <a:rPr lang="en-US" dirty="0" smtClean="0"/>
              <a:t> persona con un </a:t>
            </a:r>
            <a:r>
              <a:rPr lang="en-US" dirty="0" err="1" smtClean="0"/>
              <a:t>sistema</a:t>
            </a:r>
            <a:r>
              <a:rPr lang="en-US" dirty="0" smtClean="0"/>
              <a:t> </a:t>
            </a:r>
            <a:r>
              <a:rPr lang="en-US" dirty="0" err="1" smtClean="0"/>
              <a:t>inmunológico</a:t>
            </a:r>
            <a:r>
              <a:rPr lang="en-US" dirty="0" smtClean="0"/>
              <a:t> </a:t>
            </a:r>
            <a:r>
              <a:rPr lang="en-US" dirty="0" err="1" smtClean="0"/>
              <a:t>sano</a:t>
            </a:r>
            <a:r>
              <a:rPr lang="en-US" dirty="0" smtClean="0"/>
              <a:t> no </a:t>
            </a:r>
            <a:r>
              <a:rPr lang="en-US" dirty="0" err="1" smtClean="0"/>
              <a:t>suele</a:t>
            </a:r>
            <a:r>
              <a:rPr lang="en-US" dirty="0" smtClean="0"/>
              <a:t> </a:t>
            </a:r>
            <a:r>
              <a:rPr lang="en-US" dirty="0" err="1" smtClean="0"/>
              <a:t>padecer</a:t>
            </a:r>
            <a:r>
              <a:rPr lang="en-US" dirty="0" smtClean="0"/>
              <a:t> de </a:t>
            </a:r>
            <a:r>
              <a:rPr lang="en-US" dirty="0" err="1" smtClean="0"/>
              <a:t>infecciones</a:t>
            </a:r>
            <a:r>
              <a:rPr lang="en-US" dirty="0" smtClean="0"/>
              <a:t> </a:t>
            </a:r>
            <a:r>
              <a:rPr lang="en-US" dirty="0" err="1" smtClean="0"/>
              <a:t>oportunistas</a:t>
            </a:r>
            <a:r>
              <a:rPr lang="en-US" dirty="0" smtClean="0"/>
              <a:t>.</a:t>
            </a:r>
            <a:endParaRPr lang="en-US" dirty="0"/>
          </a:p>
        </p:txBody>
      </p:sp>
    </p:spTree>
    <p:extLst>
      <p:ext uri="{BB962C8B-B14F-4D97-AF65-F5344CB8AC3E}">
        <p14:creationId xmlns:p14="http://schemas.microsoft.com/office/powerpoint/2010/main" val="33511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Candidiasis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bucal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muguet</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pic>
        <p:nvPicPr>
          <p:cNvPr id="4" name="Picture 8" title="Imagen de una garganta con candidiasis bucal (Muguet)"/>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237784" y="1691959"/>
            <a:ext cx="6668431" cy="4525007"/>
          </a:xfrm>
        </p:spPr>
      </p:pic>
    </p:spTree>
    <p:extLst>
      <p:ext uri="{BB962C8B-B14F-4D97-AF65-F5344CB8AC3E}">
        <p14:creationId xmlns:p14="http://schemas.microsoft.com/office/powerpoint/2010/main" val="272858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ffectLst>
                  <a:outerShdw blurRad="38100" dist="38100" dir="2700000" algn="tl">
                    <a:srgbClr val="000000">
                      <a:alpha val="43137"/>
                    </a:srgbClr>
                  </a:outerShdw>
                </a:effectLst>
              </a:rPr>
              <a:t>Sarcoma de Kaposi</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normAutofit fontScale="92500"/>
          </a:bodyPr>
          <a:lstStyle/>
          <a:p>
            <a:pPr marL="137160" indent="0">
              <a:buNone/>
            </a:pPr>
            <a:r>
              <a:rPr lang="en-US" altLang="en-US" sz="2800" dirty="0" smtClean="0"/>
              <a:t>El sarcoma de Kaposi (en la </a:t>
            </a:r>
            <a:r>
              <a:rPr lang="en-US" altLang="en-US" sz="2800" dirty="0" err="1" smtClean="0"/>
              <a:t>imagen</a:t>
            </a:r>
            <a:r>
              <a:rPr lang="en-US" altLang="en-US" sz="2800" dirty="0" smtClean="0"/>
              <a:t>) </a:t>
            </a:r>
            <a:r>
              <a:rPr lang="en-US" altLang="en-US" sz="2800" dirty="0" err="1" smtClean="0"/>
              <a:t>es</a:t>
            </a:r>
            <a:r>
              <a:rPr lang="en-US" altLang="en-US" sz="2800" dirty="0" smtClean="0"/>
              <a:t> </a:t>
            </a:r>
            <a:r>
              <a:rPr lang="en-US" altLang="en-US" sz="2800" dirty="0" err="1" smtClean="0"/>
              <a:t>una</a:t>
            </a:r>
            <a:r>
              <a:rPr lang="en-US" altLang="en-US" sz="2800" dirty="0" smtClean="0"/>
              <a:t> forma </a:t>
            </a:r>
            <a:r>
              <a:rPr lang="en-US" altLang="en-US" sz="2800" dirty="0" err="1" smtClean="0"/>
              <a:t>rara</a:t>
            </a:r>
            <a:r>
              <a:rPr lang="en-US" altLang="en-US" sz="2800" dirty="0" smtClean="0"/>
              <a:t> de </a:t>
            </a:r>
            <a:r>
              <a:rPr lang="en-US" altLang="en-US" sz="2800" dirty="0" err="1" smtClean="0"/>
              <a:t>cáncer</a:t>
            </a:r>
            <a:r>
              <a:rPr lang="en-US" altLang="en-US" sz="2800" dirty="0" smtClean="0"/>
              <a:t> de los </a:t>
            </a:r>
            <a:r>
              <a:rPr lang="en-US" altLang="en-US" sz="2800" dirty="0" err="1" smtClean="0"/>
              <a:t>vasos</a:t>
            </a:r>
            <a:r>
              <a:rPr lang="en-US" altLang="en-US" sz="2800" dirty="0" smtClean="0"/>
              <a:t> </a:t>
            </a:r>
            <a:r>
              <a:rPr lang="en-US" altLang="en-US" sz="2800" dirty="0" err="1" smtClean="0"/>
              <a:t>sanguíneos</a:t>
            </a:r>
            <a:r>
              <a:rPr lang="en-US" altLang="en-US" sz="2800" dirty="0" smtClean="0"/>
              <a:t> </a:t>
            </a:r>
            <a:r>
              <a:rPr lang="en-US" altLang="en-US" sz="2800" dirty="0" err="1" smtClean="0"/>
              <a:t>que</a:t>
            </a:r>
            <a:r>
              <a:rPr lang="en-US" altLang="en-US" sz="2800" dirty="0" smtClean="0"/>
              <a:t> se </a:t>
            </a:r>
            <a:r>
              <a:rPr lang="en-US" altLang="en-US" sz="2800" dirty="0" err="1" smtClean="0"/>
              <a:t>asocia</a:t>
            </a:r>
            <a:r>
              <a:rPr lang="en-US" altLang="en-US" sz="2800" dirty="0" smtClean="0"/>
              <a:t> al VIH. Se </a:t>
            </a:r>
            <a:r>
              <a:rPr lang="en-US" altLang="en-US" sz="2800" dirty="0" err="1" smtClean="0"/>
              <a:t>manifiesta</a:t>
            </a:r>
            <a:r>
              <a:rPr lang="en-US" altLang="en-US" sz="2800" dirty="0" smtClean="0"/>
              <a:t> en </a:t>
            </a:r>
            <a:r>
              <a:rPr lang="en-US" altLang="en-US" sz="2800" dirty="0" err="1" smtClean="0"/>
              <a:t>unas</a:t>
            </a:r>
            <a:r>
              <a:rPr lang="en-US" altLang="en-US" sz="2800" dirty="0" smtClean="0"/>
              <a:t> </a:t>
            </a:r>
            <a:r>
              <a:rPr lang="en-US" altLang="en-US" sz="2800" dirty="0" err="1" smtClean="0"/>
              <a:t>manchas</a:t>
            </a:r>
            <a:r>
              <a:rPr lang="en-US" altLang="en-US" sz="2800" dirty="0" smtClean="0"/>
              <a:t> </a:t>
            </a:r>
            <a:r>
              <a:rPr lang="en-US" altLang="en-US" sz="2800" dirty="0" err="1" smtClean="0"/>
              <a:t>ovaladas</a:t>
            </a:r>
            <a:r>
              <a:rPr lang="en-US" altLang="en-US" sz="2800" dirty="0" smtClean="0"/>
              <a:t> </a:t>
            </a:r>
            <a:r>
              <a:rPr lang="en-US" altLang="en-US" sz="2800" dirty="0" err="1" smtClean="0"/>
              <a:t>rojo-azuladas</a:t>
            </a:r>
            <a:r>
              <a:rPr lang="en-US" altLang="en-US" sz="2800" dirty="0" smtClean="0"/>
              <a:t> </a:t>
            </a:r>
            <a:r>
              <a:rPr lang="en-US" altLang="en-US" sz="2800" dirty="0" err="1" smtClean="0"/>
              <a:t>que</a:t>
            </a:r>
            <a:r>
              <a:rPr lang="en-US" altLang="en-US" sz="2800" dirty="0" smtClean="0"/>
              <a:t> </a:t>
            </a:r>
            <a:r>
              <a:rPr lang="en-US" altLang="en-US" sz="2800" dirty="0" err="1" smtClean="0"/>
              <a:t>eventualmente</a:t>
            </a:r>
            <a:r>
              <a:rPr lang="en-US" altLang="en-US" sz="2800" dirty="0" smtClean="0"/>
              <a:t> se </a:t>
            </a:r>
            <a:r>
              <a:rPr lang="en-US" altLang="en-US" sz="2800" dirty="0" err="1" smtClean="0"/>
              <a:t>pueden</a:t>
            </a:r>
            <a:r>
              <a:rPr lang="en-US" altLang="en-US" sz="2800" dirty="0" smtClean="0"/>
              <a:t> </a:t>
            </a:r>
            <a:r>
              <a:rPr lang="en-US" altLang="en-US" sz="2800" dirty="0" err="1" smtClean="0"/>
              <a:t>engrosar</a:t>
            </a:r>
            <a:r>
              <a:rPr lang="en-US" altLang="en-US" sz="2800" dirty="0" smtClean="0"/>
              <a:t>. Las </a:t>
            </a:r>
            <a:r>
              <a:rPr lang="en-US" altLang="en-US" sz="2800" dirty="0" err="1" smtClean="0"/>
              <a:t>lesiones</a:t>
            </a:r>
            <a:r>
              <a:rPr lang="en-US" altLang="en-US" sz="2800" dirty="0" smtClean="0"/>
              <a:t> </a:t>
            </a:r>
            <a:r>
              <a:rPr lang="en-US" altLang="en-US" sz="2800" dirty="0" err="1" smtClean="0"/>
              <a:t>pueden</a:t>
            </a:r>
            <a:r>
              <a:rPr lang="en-US" altLang="en-US" sz="2800" dirty="0" smtClean="0"/>
              <a:t> </a:t>
            </a:r>
            <a:r>
              <a:rPr lang="en-US" altLang="en-US" sz="2800" dirty="0" err="1" smtClean="0"/>
              <a:t>aparecer</a:t>
            </a:r>
            <a:r>
              <a:rPr lang="en-US" altLang="en-US" sz="2800" dirty="0" smtClean="0"/>
              <a:t> </a:t>
            </a:r>
            <a:r>
              <a:rPr lang="en-US" altLang="en-US" sz="2800" dirty="0" err="1" smtClean="0"/>
              <a:t>solitarias</a:t>
            </a:r>
            <a:r>
              <a:rPr lang="en-US" altLang="en-US" sz="2800" dirty="0" smtClean="0"/>
              <a:t> </a:t>
            </a:r>
            <a:r>
              <a:rPr lang="en-US" altLang="en-US" sz="2800" dirty="0" err="1" smtClean="0"/>
              <a:t>o</a:t>
            </a:r>
            <a:r>
              <a:rPr lang="en-US" altLang="en-US" sz="2800" dirty="0" smtClean="0"/>
              <a:t> en </a:t>
            </a:r>
            <a:r>
              <a:rPr lang="en-US" altLang="en-US" sz="2800" dirty="0" err="1" smtClean="0"/>
              <a:t>grupos</a:t>
            </a:r>
            <a:r>
              <a:rPr lang="en-US" altLang="en-US" sz="2800" dirty="0" smtClean="0"/>
              <a:t>. </a:t>
            </a:r>
            <a:endParaRPr lang="en-US" altLang="en-US" sz="2800" dirty="0"/>
          </a:p>
          <a:p>
            <a:endParaRPr lang="en-US" dirty="0"/>
          </a:p>
        </p:txBody>
      </p:sp>
      <p:pic>
        <p:nvPicPr>
          <p:cNvPr id="6" name="Content Placeholder 5" title="Imagen - Sarcoma de Kaposi"/>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1738878"/>
            <a:ext cx="4038600" cy="4248607"/>
          </a:xfrm>
        </p:spPr>
      </p:pic>
    </p:spTree>
    <p:extLst>
      <p:ext uri="{BB962C8B-B14F-4D97-AF65-F5344CB8AC3E}">
        <p14:creationId xmlns:p14="http://schemas.microsoft.com/office/powerpoint/2010/main" val="343885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Tiempo</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37160" indent="0">
              <a:buNone/>
            </a:pPr>
            <a:r>
              <a:rPr lang="en-US" dirty="0" smtClean="0"/>
              <a:t>El </a:t>
            </a:r>
            <a:r>
              <a:rPr lang="en-US" dirty="0" err="1" smtClean="0"/>
              <a:t>tiempo</a:t>
            </a:r>
            <a:r>
              <a:rPr lang="en-US" dirty="0" smtClean="0"/>
              <a:t> </a:t>
            </a:r>
            <a:r>
              <a:rPr lang="en-US" dirty="0" err="1" smtClean="0"/>
              <a:t>que</a:t>
            </a:r>
            <a:r>
              <a:rPr lang="en-US" dirty="0" smtClean="0"/>
              <a:t> </a:t>
            </a:r>
            <a:r>
              <a:rPr lang="en-US" dirty="0" err="1" smtClean="0"/>
              <a:t>transcurre</a:t>
            </a:r>
            <a:r>
              <a:rPr lang="en-US" dirty="0" smtClean="0"/>
              <a:t> </a:t>
            </a:r>
            <a:r>
              <a:rPr lang="en-US" dirty="0" err="1" smtClean="0"/>
              <a:t>desde</a:t>
            </a:r>
            <a:r>
              <a:rPr lang="en-US" dirty="0" smtClean="0"/>
              <a:t> la </a:t>
            </a:r>
            <a:r>
              <a:rPr lang="en-US" dirty="0" err="1" smtClean="0"/>
              <a:t>infección</a:t>
            </a:r>
            <a:r>
              <a:rPr lang="en-US" dirty="0" smtClean="0"/>
              <a:t> </a:t>
            </a:r>
            <a:r>
              <a:rPr lang="en-US" dirty="0" err="1" smtClean="0"/>
              <a:t>por</a:t>
            </a:r>
            <a:r>
              <a:rPr lang="en-US" dirty="0" smtClean="0"/>
              <a:t> VIH </a:t>
            </a:r>
            <a:r>
              <a:rPr lang="en-US" dirty="0" err="1" smtClean="0"/>
              <a:t>hasta</a:t>
            </a:r>
            <a:r>
              <a:rPr lang="en-US" dirty="0" smtClean="0"/>
              <a:t> </a:t>
            </a:r>
            <a:r>
              <a:rPr lang="en-US" dirty="0" err="1" smtClean="0"/>
              <a:t>que</a:t>
            </a:r>
            <a:r>
              <a:rPr lang="en-US" dirty="0" smtClean="0"/>
              <a:t> </a:t>
            </a:r>
            <a:r>
              <a:rPr lang="en-US" dirty="0" err="1" smtClean="0"/>
              <a:t>aparece</a:t>
            </a:r>
            <a:r>
              <a:rPr lang="en-US" dirty="0" smtClean="0"/>
              <a:t> </a:t>
            </a:r>
            <a:r>
              <a:rPr lang="en-US" dirty="0" err="1" smtClean="0"/>
              <a:t>una</a:t>
            </a:r>
            <a:r>
              <a:rPr lang="en-US" dirty="0" smtClean="0"/>
              <a:t> </a:t>
            </a:r>
            <a:r>
              <a:rPr lang="en-US" dirty="0" err="1" smtClean="0"/>
              <a:t>infección</a:t>
            </a:r>
            <a:r>
              <a:rPr lang="en-US" dirty="0" smtClean="0"/>
              <a:t> </a:t>
            </a:r>
            <a:r>
              <a:rPr lang="en-US" dirty="0" err="1" smtClean="0"/>
              <a:t>oportunista</a:t>
            </a:r>
            <a:r>
              <a:rPr lang="en-US" dirty="0" smtClean="0"/>
              <a:t> </a:t>
            </a:r>
            <a:r>
              <a:rPr lang="en-US" dirty="0" err="1" smtClean="0"/>
              <a:t>es</a:t>
            </a:r>
            <a:r>
              <a:rPr lang="en-US" dirty="0" smtClean="0"/>
              <a:t>, en </a:t>
            </a:r>
            <a:r>
              <a:rPr lang="en-US" dirty="0" err="1" smtClean="0"/>
              <a:t>promedio</a:t>
            </a:r>
            <a:r>
              <a:rPr lang="en-US" dirty="0" smtClean="0"/>
              <a:t>, de </a:t>
            </a:r>
            <a:r>
              <a:rPr lang="en-US" dirty="0" err="1" smtClean="0"/>
              <a:t>unos</a:t>
            </a:r>
            <a:r>
              <a:rPr lang="en-US" dirty="0" smtClean="0"/>
              <a:t> 10 </a:t>
            </a:r>
            <a:r>
              <a:rPr lang="en-US" dirty="0" err="1" smtClean="0"/>
              <a:t>años</a:t>
            </a:r>
            <a:r>
              <a:rPr lang="en-US" dirty="0" smtClean="0"/>
              <a:t>. Dado </a:t>
            </a:r>
            <a:r>
              <a:rPr lang="en-US" dirty="0" err="1" smtClean="0"/>
              <a:t>que</a:t>
            </a:r>
            <a:r>
              <a:rPr lang="en-US" dirty="0" smtClean="0"/>
              <a:t> </a:t>
            </a:r>
            <a:r>
              <a:rPr lang="en-US" dirty="0" err="1" smtClean="0"/>
              <a:t>cada</a:t>
            </a:r>
            <a:r>
              <a:rPr lang="en-US" dirty="0" smtClean="0"/>
              <a:t> </a:t>
            </a:r>
            <a:r>
              <a:rPr lang="en-US" dirty="0" err="1" smtClean="0"/>
              <a:t>individuo</a:t>
            </a:r>
            <a:r>
              <a:rPr lang="en-US" dirty="0" smtClean="0"/>
              <a:t> </a:t>
            </a:r>
            <a:r>
              <a:rPr lang="en-US" dirty="0" err="1" smtClean="0"/>
              <a:t>es</a:t>
            </a:r>
            <a:r>
              <a:rPr lang="en-US" dirty="0" smtClean="0"/>
              <a:t> </a:t>
            </a:r>
            <a:r>
              <a:rPr lang="en-US" dirty="0" err="1" smtClean="0"/>
              <a:t>diferente</a:t>
            </a:r>
            <a:r>
              <a:rPr lang="en-US" dirty="0" smtClean="0"/>
              <a:t> </a:t>
            </a:r>
            <a:r>
              <a:rPr lang="en-US" dirty="0" err="1" smtClean="0"/>
              <a:t>y</a:t>
            </a:r>
            <a:r>
              <a:rPr lang="en-US" dirty="0" smtClean="0"/>
              <a:t> la </a:t>
            </a:r>
            <a:r>
              <a:rPr lang="en-US" dirty="0" err="1" smtClean="0"/>
              <a:t>gente</a:t>
            </a:r>
            <a:r>
              <a:rPr lang="en-US" dirty="0" smtClean="0"/>
              <a:t> se </a:t>
            </a:r>
            <a:r>
              <a:rPr lang="en-US" dirty="0" err="1" smtClean="0"/>
              <a:t>infecta</a:t>
            </a:r>
            <a:r>
              <a:rPr lang="en-US" dirty="0" smtClean="0"/>
              <a:t> con </a:t>
            </a:r>
            <a:r>
              <a:rPr lang="en-US" dirty="0" err="1" smtClean="0"/>
              <a:t>cantidades</a:t>
            </a:r>
            <a:r>
              <a:rPr lang="en-US" dirty="0" smtClean="0"/>
              <a:t> variables del virus </a:t>
            </a:r>
            <a:r>
              <a:rPr lang="en-US" dirty="0" err="1" smtClean="0"/>
              <a:t>durante</a:t>
            </a:r>
            <a:r>
              <a:rPr lang="en-US" dirty="0" smtClean="0"/>
              <a:t> la </a:t>
            </a:r>
            <a:r>
              <a:rPr lang="en-US" dirty="0" err="1" smtClean="0"/>
              <a:t>exposición</a:t>
            </a:r>
            <a:r>
              <a:rPr lang="en-US" dirty="0" smtClean="0"/>
              <a:t>, </a:t>
            </a:r>
            <a:r>
              <a:rPr lang="en-US" dirty="0" err="1" smtClean="0"/>
              <a:t>este</a:t>
            </a:r>
            <a:r>
              <a:rPr lang="en-US" dirty="0" smtClean="0"/>
              <a:t> </a:t>
            </a:r>
            <a:r>
              <a:rPr lang="en-US" dirty="0" err="1" smtClean="0"/>
              <a:t>periodo</a:t>
            </a:r>
            <a:r>
              <a:rPr lang="en-US" dirty="0" smtClean="0"/>
              <a:t> de </a:t>
            </a:r>
            <a:r>
              <a:rPr lang="en-US" dirty="0" err="1" smtClean="0"/>
              <a:t>incubación</a:t>
            </a:r>
            <a:r>
              <a:rPr lang="en-US" dirty="0" smtClean="0"/>
              <a:t> </a:t>
            </a:r>
            <a:r>
              <a:rPr lang="en-US" dirty="0" err="1" smtClean="0"/>
              <a:t>puede</a:t>
            </a:r>
            <a:r>
              <a:rPr lang="en-US" dirty="0" smtClean="0"/>
              <a:t> </a:t>
            </a:r>
            <a:r>
              <a:rPr lang="en-US" dirty="0" err="1" smtClean="0"/>
              <a:t>durar</a:t>
            </a:r>
            <a:r>
              <a:rPr lang="en-US" dirty="0" smtClean="0"/>
              <a:t> tan </a:t>
            </a:r>
            <a:r>
              <a:rPr lang="en-US" dirty="0" err="1" smtClean="0"/>
              <a:t>poco</a:t>
            </a:r>
            <a:r>
              <a:rPr lang="en-US" dirty="0" smtClean="0"/>
              <a:t> </a:t>
            </a:r>
            <a:r>
              <a:rPr lang="en-US" dirty="0" err="1" smtClean="0"/>
              <a:t>como</a:t>
            </a:r>
            <a:r>
              <a:rPr lang="en-US" dirty="0" smtClean="0"/>
              <a:t> 2 </a:t>
            </a:r>
            <a:r>
              <a:rPr lang="en-US" dirty="0" err="1" smtClean="0"/>
              <a:t>años</a:t>
            </a:r>
            <a:r>
              <a:rPr lang="en-US" dirty="0" smtClean="0"/>
              <a:t> </a:t>
            </a:r>
            <a:r>
              <a:rPr lang="en-US" dirty="0" err="1" smtClean="0"/>
              <a:t>o</a:t>
            </a:r>
            <a:r>
              <a:rPr lang="en-US" dirty="0" smtClean="0"/>
              <a:t> </a:t>
            </a:r>
            <a:r>
              <a:rPr lang="en-US" dirty="0" err="1" smtClean="0"/>
              <a:t>tanto</a:t>
            </a:r>
            <a:r>
              <a:rPr lang="en-US" dirty="0" smtClean="0"/>
              <a:t> </a:t>
            </a:r>
            <a:r>
              <a:rPr lang="en-US" dirty="0" err="1" smtClean="0"/>
              <a:t>como</a:t>
            </a:r>
            <a:r>
              <a:rPr lang="en-US" dirty="0" smtClean="0"/>
              <a:t> 15 </a:t>
            </a:r>
            <a:r>
              <a:rPr lang="en-US" dirty="0" err="1" smtClean="0"/>
              <a:t>años</a:t>
            </a:r>
            <a:r>
              <a:rPr lang="en-US" dirty="0" smtClean="0"/>
              <a:t>.</a:t>
            </a:r>
            <a:endParaRPr lang="en-US" dirty="0"/>
          </a:p>
        </p:txBody>
      </p:sp>
    </p:spTree>
    <p:extLst>
      <p:ext uri="{BB962C8B-B14F-4D97-AF65-F5344CB8AC3E}">
        <p14:creationId xmlns:p14="http://schemas.microsoft.com/office/powerpoint/2010/main" val="31655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04800"/>
            <a:ext cx="6858000" cy="1524000"/>
          </a:xfrm>
        </p:spPr>
        <p:txBody>
          <a:bodyPr>
            <a:normAutofit/>
          </a:bodyPr>
          <a:lstStyle/>
          <a:p>
            <a:pPr eaLnBrk="1" hangingPunct="1">
              <a:defRPr/>
            </a:pPr>
            <a:r>
              <a:rPr lang="en-US" sz="4000" b="1" dirty="0" err="1" smtClean="0"/>
              <a:t>Síntomas</a:t>
            </a:r>
            <a:r>
              <a:rPr lang="en-US" sz="4000" b="1" dirty="0" smtClean="0"/>
              <a:t> de </a:t>
            </a:r>
            <a:r>
              <a:rPr lang="en-US" sz="4000" b="1" dirty="0" err="1" smtClean="0"/>
              <a:t>infecciones</a:t>
            </a:r>
            <a:r>
              <a:rPr lang="en-US" sz="4000" b="1" dirty="0" smtClean="0"/>
              <a:t> </a:t>
            </a:r>
            <a:r>
              <a:rPr lang="en-US" sz="4000" b="1" dirty="0" err="1" smtClean="0"/>
              <a:t>oportunistas</a:t>
            </a:r>
            <a:endParaRPr lang="en-US" sz="4000" b="1" dirty="0" smtClean="0"/>
          </a:p>
        </p:txBody>
      </p:sp>
      <p:sp>
        <p:nvSpPr>
          <p:cNvPr id="15363" name="Rectangle 3"/>
          <p:cNvSpPr>
            <a:spLocks noGrp="1" noChangeArrowheads="1"/>
          </p:cNvSpPr>
          <p:nvPr>
            <p:ph idx="1"/>
          </p:nvPr>
        </p:nvSpPr>
        <p:spPr/>
        <p:txBody>
          <a:bodyPr>
            <a:normAutofit/>
          </a:bodyPr>
          <a:lstStyle/>
          <a:p>
            <a:pPr eaLnBrk="1" hangingPunct="1">
              <a:lnSpc>
                <a:spcPct val="90000"/>
              </a:lnSpc>
              <a:buFont typeface="Wingdings" panose="05000000000000000000" pitchFamily="2" charset="2"/>
              <a:buChar char="v"/>
              <a:defRPr/>
            </a:pPr>
            <a:r>
              <a:rPr lang="en-US" sz="2400" dirty="0" err="1" smtClean="0"/>
              <a:t>Tos</a:t>
            </a:r>
            <a:r>
              <a:rPr lang="en-US" sz="2400" dirty="0" smtClean="0"/>
              <a:t> </a:t>
            </a:r>
            <a:r>
              <a:rPr lang="en-US" sz="2400" dirty="0" err="1" smtClean="0"/>
              <a:t>y</a:t>
            </a:r>
            <a:r>
              <a:rPr lang="en-US" sz="2400" dirty="0" smtClean="0"/>
              <a:t> </a:t>
            </a:r>
            <a:r>
              <a:rPr lang="en-US" sz="2400" dirty="0" err="1" smtClean="0"/>
              <a:t>dificultades</a:t>
            </a:r>
            <a:r>
              <a:rPr lang="en-US" sz="2400" dirty="0" smtClean="0"/>
              <a:t> </a:t>
            </a:r>
            <a:r>
              <a:rPr lang="en-US" sz="2400" dirty="0" err="1" smtClean="0"/>
              <a:t>respiratorias</a:t>
            </a:r>
            <a:r>
              <a:rPr lang="en-US" sz="2400" dirty="0" smtClean="0"/>
              <a:t>.</a:t>
            </a:r>
          </a:p>
          <a:p>
            <a:pPr eaLnBrk="1" hangingPunct="1">
              <a:lnSpc>
                <a:spcPct val="90000"/>
              </a:lnSpc>
              <a:buFont typeface="Wingdings" panose="05000000000000000000" pitchFamily="2" charset="2"/>
              <a:buChar char="v"/>
              <a:defRPr/>
            </a:pPr>
            <a:r>
              <a:rPr lang="en-US" sz="2400" dirty="0" err="1" smtClean="0"/>
              <a:t>Convulsiones</a:t>
            </a:r>
            <a:r>
              <a:rPr lang="en-US" sz="2400" dirty="0" smtClean="0"/>
              <a:t> </a:t>
            </a:r>
            <a:r>
              <a:rPr lang="en-US" sz="2400" dirty="0" err="1" smtClean="0"/>
              <a:t>y</a:t>
            </a:r>
            <a:r>
              <a:rPr lang="en-US" sz="2400" dirty="0" smtClean="0"/>
              <a:t> </a:t>
            </a:r>
            <a:r>
              <a:rPr lang="en-US" sz="2400" dirty="0" err="1" smtClean="0"/>
              <a:t>falta</a:t>
            </a:r>
            <a:r>
              <a:rPr lang="en-US" sz="2400" dirty="0" smtClean="0"/>
              <a:t> de </a:t>
            </a:r>
            <a:r>
              <a:rPr lang="en-US" sz="2400" dirty="0" err="1" smtClean="0"/>
              <a:t>coordinación</a:t>
            </a:r>
            <a:r>
              <a:rPr lang="en-US" sz="2400" dirty="0" smtClean="0"/>
              <a:t>.</a:t>
            </a:r>
          </a:p>
          <a:p>
            <a:pPr eaLnBrk="1" hangingPunct="1">
              <a:lnSpc>
                <a:spcPct val="90000"/>
              </a:lnSpc>
              <a:buFont typeface="Wingdings" panose="05000000000000000000" pitchFamily="2" charset="2"/>
              <a:buChar char="v"/>
              <a:defRPr/>
            </a:pPr>
            <a:r>
              <a:rPr lang="en-US" sz="2400" dirty="0" err="1" smtClean="0"/>
              <a:t>Dificultad</a:t>
            </a:r>
            <a:r>
              <a:rPr lang="en-US" sz="2400" dirty="0" smtClean="0"/>
              <a:t> </a:t>
            </a:r>
            <a:r>
              <a:rPr lang="en-US" sz="2400" dirty="0" err="1" smtClean="0"/>
              <a:t>o</a:t>
            </a:r>
            <a:r>
              <a:rPr lang="en-US" sz="2400" dirty="0" smtClean="0"/>
              <a:t> dolor al </a:t>
            </a:r>
            <a:r>
              <a:rPr lang="en-US" sz="2400" dirty="0" err="1" smtClean="0"/>
              <a:t>tragar</a:t>
            </a:r>
            <a:r>
              <a:rPr lang="en-US" sz="2400" dirty="0" smtClean="0"/>
              <a:t>.</a:t>
            </a:r>
          </a:p>
          <a:p>
            <a:pPr eaLnBrk="1" hangingPunct="1">
              <a:lnSpc>
                <a:spcPct val="90000"/>
              </a:lnSpc>
              <a:buFont typeface="Wingdings" panose="05000000000000000000" pitchFamily="2" charset="2"/>
              <a:buChar char="v"/>
              <a:defRPr/>
            </a:pPr>
            <a:r>
              <a:rPr lang="en-US" sz="2400" dirty="0" err="1" smtClean="0"/>
              <a:t>Síntomas</a:t>
            </a:r>
            <a:r>
              <a:rPr lang="en-US" sz="2400" dirty="0" smtClean="0"/>
              <a:t> </a:t>
            </a:r>
            <a:r>
              <a:rPr lang="en-US" sz="2400" dirty="0" err="1" smtClean="0"/>
              <a:t>mentales</a:t>
            </a:r>
            <a:r>
              <a:rPr lang="en-US" sz="2400" dirty="0" smtClean="0"/>
              <a:t> </a:t>
            </a:r>
            <a:r>
              <a:rPr lang="en-US" sz="2400" dirty="0" err="1" smtClean="0"/>
              <a:t>como</a:t>
            </a:r>
            <a:r>
              <a:rPr lang="en-US" sz="2400" dirty="0" smtClean="0"/>
              <a:t> la </a:t>
            </a:r>
            <a:r>
              <a:rPr lang="en-US" sz="2400" dirty="0" err="1" smtClean="0"/>
              <a:t>confusión</a:t>
            </a:r>
            <a:r>
              <a:rPr lang="en-US" sz="2400" dirty="0" smtClean="0"/>
              <a:t> </a:t>
            </a:r>
            <a:r>
              <a:rPr lang="en-US" sz="2400" dirty="0" err="1" smtClean="0"/>
              <a:t>y</a:t>
            </a:r>
            <a:r>
              <a:rPr lang="en-US" sz="2400" dirty="0" smtClean="0"/>
              <a:t> la amnesia.</a:t>
            </a:r>
          </a:p>
          <a:p>
            <a:pPr eaLnBrk="1" hangingPunct="1">
              <a:lnSpc>
                <a:spcPct val="90000"/>
              </a:lnSpc>
              <a:buFont typeface="Wingdings" panose="05000000000000000000" pitchFamily="2" charset="2"/>
              <a:buChar char="v"/>
              <a:defRPr/>
            </a:pPr>
            <a:r>
              <a:rPr lang="en-US" sz="2400" dirty="0" err="1" smtClean="0"/>
              <a:t>Diarrea</a:t>
            </a:r>
            <a:r>
              <a:rPr lang="en-US" sz="2400" dirty="0" smtClean="0"/>
              <a:t> grave </a:t>
            </a:r>
            <a:r>
              <a:rPr lang="en-US" sz="2400" dirty="0" err="1" smtClean="0"/>
              <a:t>y</a:t>
            </a:r>
            <a:r>
              <a:rPr lang="en-US" sz="2400" dirty="0" smtClean="0"/>
              <a:t> </a:t>
            </a:r>
            <a:r>
              <a:rPr lang="en-US" sz="2400" dirty="0" err="1" smtClean="0"/>
              <a:t>persistente</a:t>
            </a:r>
            <a:r>
              <a:rPr lang="en-US" sz="2400" dirty="0" smtClean="0"/>
              <a:t>.</a:t>
            </a:r>
          </a:p>
          <a:p>
            <a:pPr eaLnBrk="1" hangingPunct="1">
              <a:lnSpc>
                <a:spcPct val="90000"/>
              </a:lnSpc>
              <a:buFont typeface="Wingdings" panose="05000000000000000000" pitchFamily="2" charset="2"/>
              <a:buChar char="v"/>
              <a:defRPr/>
            </a:pPr>
            <a:r>
              <a:rPr lang="en-US" sz="2400" dirty="0" err="1" smtClean="0"/>
              <a:t>Fiebre</a:t>
            </a:r>
            <a:r>
              <a:rPr lang="en-US" sz="2400" dirty="0" smtClean="0"/>
              <a:t>.</a:t>
            </a:r>
          </a:p>
          <a:p>
            <a:pPr eaLnBrk="1" hangingPunct="1">
              <a:lnSpc>
                <a:spcPct val="90000"/>
              </a:lnSpc>
              <a:buFont typeface="Wingdings" panose="05000000000000000000" pitchFamily="2" charset="2"/>
              <a:buChar char="v"/>
              <a:defRPr/>
            </a:pPr>
            <a:r>
              <a:rPr lang="en-US" sz="2400" dirty="0" err="1" smtClean="0"/>
              <a:t>Pérdida</a:t>
            </a:r>
            <a:r>
              <a:rPr lang="en-US" sz="2400" dirty="0" smtClean="0"/>
              <a:t> de </a:t>
            </a:r>
            <a:r>
              <a:rPr lang="en-US" sz="2400" dirty="0" err="1" smtClean="0"/>
              <a:t>visión</a:t>
            </a:r>
            <a:r>
              <a:rPr lang="en-US" sz="2400" dirty="0" smtClean="0"/>
              <a:t>.</a:t>
            </a:r>
          </a:p>
          <a:p>
            <a:pPr eaLnBrk="1" hangingPunct="1">
              <a:lnSpc>
                <a:spcPct val="90000"/>
              </a:lnSpc>
              <a:buFont typeface="Wingdings" panose="05000000000000000000" pitchFamily="2" charset="2"/>
              <a:buChar char="v"/>
              <a:defRPr/>
            </a:pPr>
            <a:r>
              <a:rPr lang="en-US" sz="2400" dirty="0" err="1" smtClean="0"/>
              <a:t>Náusea</a:t>
            </a:r>
            <a:r>
              <a:rPr lang="en-US" sz="2400" dirty="0" smtClean="0"/>
              <a:t>, </a:t>
            </a:r>
            <a:r>
              <a:rPr lang="en-US" sz="2400" dirty="0" err="1" smtClean="0"/>
              <a:t>cólicos</a:t>
            </a:r>
            <a:r>
              <a:rPr lang="en-US" sz="2400" dirty="0" smtClean="0"/>
              <a:t> </a:t>
            </a:r>
            <a:r>
              <a:rPr lang="en-US" sz="2400" dirty="0" err="1" smtClean="0"/>
              <a:t>abdominales</a:t>
            </a:r>
            <a:r>
              <a:rPr lang="en-US" sz="2400" dirty="0" smtClean="0"/>
              <a:t> </a:t>
            </a:r>
            <a:r>
              <a:rPr lang="en-US" sz="2400" dirty="0" err="1" smtClean="0"/>
              <a:t>y</a:t>
            </a:r>
            <a:r>
              <a:rPr lang="en-US" sz="2400" dirty="0" smtClean="0"/>
              <a:t> </a:t>
            </a:r>
            <a:r>
              <a:rPr lang="en-US" sz="2400" dirty="0" err="1" smtClean="0"/>
              <a:t>vómitos</a:t>
            </a:r>
            <a:r>
              <a:rPr lang="en-US" sz="2400" dirty="0" smtClean="0"/>
              <a:t>.</a:t>
            </a:r>
          </a:p>
          <a:p>
            <a:pPr eaLnBrk="1" hangingPunct="1">
              <a:lnSpc>
                <a:spcPct val="90000"/>
              </a:lnSpc>
              <a:buFont typeface="Wingdings" panose="05000000000000000000" pitchFamily="2" charset="2"/>
              <a:buChar char="v"/>
              <a:defRPr/>
            </a:pPr>
            <a:r>
              <a:rPr lang="en-US" sz="2400" dirty="0" err="1" smtClean="0"/>
              <a:t>Pérdida</a:t>
            </a:r>
            <a:r>
              <a:rPr lang="en-US" sz="2400" dirty="0" smtClean="0"/>
              <a:t> de peso </a:t>
            </a:r>
            <a:r>
              <a:rPr lang="en-US" sz="2400" dirty="0" err="1" smtClean="0"/>
              <a:t>y</a:t>
            </a:r>
            <a:r>
              <a:rPr lang="en-US" sz="2400" dirty="0" smtClean="0"/>
              <a:t> </a:t>
            </a:r>
            <a:r>
              <a:rPr lang="en-US" sz="2400" dirty="0" err="1" smtClean="0"/>
              <a:t>fatiga</a:t>
            </a:r>
            <a:r>
              <a:rPr lang="en-US" sz="2400" dirty="0" smtClean="0"/>
              <a:t> </a:t>
            </a:r>
            <a:r>
              <a:rPr lang="en-US" sz="2400" dirty="0" err="1" smtClean="0"/>
              <a:t>extrema</a:t>
            </a:r>
            <a:r>
              <a:rPr lang="en-US" sz="2400" dirty="0" smtClean="0"/>
              <a:t>.</a:t>
            </a:r>
          </a:p>
          <a:p>
            <a:pPr eaLnBrk="1" hangingPunct="1">
              <a:lnSpc>
                <a:spcPct val="90000"/>
              </a:lnSpc>
              <a:buFont typeface="Wingdings" panose="05000000000000000000" pitchFamily="2" charset="2"/>
              <a:buChar char="v"/>
              <a:defRPr/>
            </a:pPr>
            <a:r>
              <a:rPr lang="en-US" sz="2400" dirty="0" smtClean="0"/>
              <a:t>Dolores de </a:t>
            </a:r>
            <a:r>
              <a:rPr lang="en-US" sz="2400" dirty="0" err="1" smtClean="0"/>
              <a:t>cabeza</a:t>
            </a:r>
            <a:r>
              <a:rPr lang="en-US" sz="2400" dirty="0" smtClean="0"/>
              <a:t> graves.</a:t>
            </a:r>
          </a:p>
          <a:p>
            <a:pPr eaLnBrk="1" hangingPunct="1">
              <a:lnSpc>
                <a:spcPct val="90000"/>
              </a:lnSpc>
              <a:buFont typeface="Wingdings" panose="05000000000000000000" pitchFamily="2" charset="2"/>
              <a:buChar char="v"/>
              <a:defRPr/>
            </a:pPr>
            <a:r>
              <a:rPr lang="en-US" sz="2400" dirty="0" smtClean="0"/>
              <a:t>Coma.</a:t>
            </a:r>
          </a:p>
          <a:p>
            <a:pPr eaLnBrk="1" hangingPunct="1">
              <a:lnSpc>
                <a:spcPct val="90000"/>
              </a:lnSpc>
              <a:defRPr/>
            </a:pPr>
            <a:endParaRPr lang="en-US" sz="2400" dirty="0" smtClean="0"/>
          </a:p>
        </p:txBody>
      </p:sp>
    </p:spTree>
    <p:extLst>
      <p:ext uri="{BB962C8B-B14F-4D97-AF65-F5344CB8AC3E}">
        <p14:creationId xmlns:p14="http://schemas.microsoft.com/office/powerpoint/2010/main" val="302594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Examen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37160" indent="0">
              <a:buNone/>
            </a:pPr>
            <a:r>
              <a:rPr lang="en-US" dirty="0" err="1" smtClean="0"/>
              <a:t>Cualquiera</a:t>
            </a:r>
            <a:r>
              <a:rPr lang="en-US" dirty="0" smtClean="0"/>
              <a:t> </a:t>
            </a:r>
            <a:r>
              <a:rPr lang="en-US" dirty="0" err="1" smtClean="0"/>
              <a:t>puede</a:t>
            </a:r>
            <a:r>
              <a:rPr lang="en-US" dirty="0" smtClean="0"/>
              <a:t> </a:t>
            </a:r>
            <a:r>
              <a:rPr lang="en-US" dirty="0" err="1" smtClean="0"/>
              <a:t>realizarse</a:t>
            </a:r>
            <a:r>
              <a:rPr lang="en-US" dirty="0" smtClean="0"/>
              <a:t> un </a:t>
            </a:r>
            <a:r>
              <a:rPr lang="en-US" dirty="0" err="1" smtClean="0"/>
              <a:t>análisis</a:t>
            </a:r>
            <a:r>
              <a:rPr lang="en-US" dirty="0" smtClean="0"/>
              <a:t> de </a:t>
            </a:r>
            <a:r>
              <a:rPr lang="en-US" dirty="0" err="1" smtClean="0"/>
              <a:t>sangre</a:t>
            </a:r>
            <a:r>
              <a:rPr lang="en-US" dirty="0" smtClean="0"/>
              <a:t> </a:t>
            </a:r>
            <a:r>
              <a:rPr lang="en-US" dirty="0" err="1" smtClean="0"/>
              <a:t>para</a:t>
            </a:r>
            <a:r>
              <a:rPr lang="en-US" dirty="0" smtClean="0"/>
              <a:t> </a:t>
            </a:r>
            <a:r>
              <a:rPr lang="en-US" dirty="0" err="1" smtClean="0"/>
              <a:t>determinar</a:t>
            </a:r>
            <a:r>
              <a:rPr lang="en-US" dirty="0" smtClean="0"/>
              <a:t> la </a:t>
            </a:r>
            <a:r>
              <a:rPr lang="en-US" dirty="0" err="1" smtClean="0"/>
              <a:t>presencia</a:t>
            </a:r>
            <a:r>
              <a:rPr lang="en-US" dirty="0" smtClean="0"/>
              <a:t> de </a:t>
            </a:r>
            <a:r>
              <a:rPr lang="en-US" dirty="0" err="1" smtClean="0"/>
              <a:t>anticuerpos</a:t>
            </a:r>
            <a:r>
              <a:rPr lang="en-US" dirty="0" smtClean="0"/>
              <a:t> contra el VIH. El </a:t>
            </a:r>
            <a:r>
              <a:rPr lang="en-US" dirty="0" err="1" smtClean="0"/>
              <a:t>cuerpo</a:t>
            </a:r>
            <a:r>
              <a:rPr lang="en-US" dirty="0" smtClean="0"/>
              <a:t> produce </a:t>
            </a:r>
            <a:r>
              <a:rPr lang="en-US" dirty="0" err="1" smtClean="0"/>
              <a:t>anticuerpos</a:t>
            </a:r>
            <a:r>
              <a:rPr lang="en-US" dirty="0" smtClean="0"/>
              <a:t> </a:t>
            </a:r>
            <a:r>
              <a:rPr lang="en-US" dirty="0" err="1" smtClean="0"/>
              <a:t>que</a:t>
            </a:r>
            <a:r>
              <a:rPr lang="en-US" dirty="0" smtClean="0"/>
              <a:t> </a:t>
            </a:r>
            <a:r>
              <a:rPr lang="en-US" dirty="0" err="1" smtClean="0"/>
              <a:t>intentan</a:t>
            </a:r>
            <a:r>
              <a:rPr lang="en-US" dirty="0" smtClean="0"/>
              <a:t> </a:t>
            </a:r>
            <a:r>
              <a:rPr lang="en-US" dirty="0" err="1" smtClean="0"/>
              <a:t>destruir</a:t>
            </a:r>
            <a:r>
              <a:rPr lang="en-US" dirty="0" smtClean="0"/>
              <a:t> a un </a:t>
            </a:r>
            <a:r>
              <a:rPr lang="en-US" dirty="0" err="1" smtClean="0"/>
              <a:t>invasor</a:t>
            </a:r>
            <a:r>
              <a:rPr lang="en-US" dirty="0" smtClean="0"/>
              <a:t> </a:t>
            </a:r>
            <a:r>
              <a:rPr lang="en-US" dirty="0" err="1" smtClean="0"/>
              <a:t>extraño</a:t>
            </a:r>
            <a:r>
              <a:rPr lang="en-US" dirty="0" smtClean="0"/>
              <a:t>, en </a:t>
            </a:r>
            <a:r>
              <a:rPr lang="en-US" dirty="0" err="1" smtClean="0"/>
              <a:t>este</a:t>
            </a:r>
            <a:r>
              <a:rPr lang="en-US" dirty="0" smtClean="0"/>
              <a:t> </a:t>
            </a:r>
            <a:r>
              <a:rPr lang="en-US" dirty="0" err="1" smtClean="0"/>
              <a:t>caso</a:t>
            </a:r>
            <a:r>
              <a:rPr lang="en-US" dirty="0" smtClean="0"/>
              <a:t> el VIH. Los </a:t>
            </a:r>
            <a:r>
              <a:rPr lang="en-US" dirty="0" err="1" smtClean="0"/>
              <a:t>exámenes</a:t>
            </a:r>
            <a:r>
              <a:rPr lang="en-US" dirty="0" smtClean="0"/>
              <a:t> de </a:t>
            </a:r>
            <a:r>
              <a:rPr lang="en-US" dirty="0" err="1" smtClean="0"/>
              <a:t>anticuerpos</a:t>
            </a:r>
            <a:r>
              <a:rPr lang="en-US" dirty="0" smtClean="0"/>
              <a:t> en </a:t>
            </a:r>
            <a:r>
              <a:rPr lang="en-US" dirty="0" err="1" smtClean="0"/>
              <a:t>sangre</a:t>
            </a:r>
            <a:r>
              <a:rPr lang="en-US" dirty="0" smtClean="0"/>
              <a:t> se </a:t>
            </a:r>
            <a:r>
              <a:rPr lang="en-US" dirty="0" err="1" smtClean="0"/>
              <a:t>hacen</a:t>
            </a:r>
            <a:r>
              <a:rPr lang="en-US" dirty="0" smtClean="0"/>
              <a:t> de </a:t>
            </a:r>
            <a:r>
              <a:rPr lang="en-US" dirty="0" err="1" smtClean="0"/>
              <a:t>modo</a:t>
            </a:r>
            <a:r>
              <a:rPr lang="en-US" dirty="0" smtClean="0"/>
              <a:t> </a:t>
            </a:r>
            <a:r>
              <a:rPr lang="en-US" dirty="0" err="1" smtClean="0"/>
              <a:t>confidencial</a:t>
            </a:r>
            <a:r>
              <a:rPr lang="en-US" dirty="0" smtClean="0"/>
              <a:t> </a:t>
            </a:r>
            <a:r>
              <a:rPr lang="en-US" dirty="0" err="1" smtClean="0"/>
              <a:t>o</a:t>
            </a:r>
            <a:r>
              <a:rPr lang="en-US" dirty="0" smtClean="0"/>
              <a:t> </a:t>
            </a:r>
            <a:r>
              <a:rPr lang="en-US" dirty="0" err="1" smtClean="0"/>
              <a:t>anónimo</a:t>
            </a:r>
            <a:r>
              <a:rPr lang="en-US" dirty="0" smtClean="0"/>
              <a:t> en </a:t>
            </a:r>
            <a:r>
              <a:rPr lang="en-US" dirty="0" err="1" smtClean="0"/>
              <a:t>cualquier</a:t>
            </a:r>
            <a:r>
              <a:rPr lang="en-US" dirty="0" smtClean="0"/>
              <a:t> </a:t>
            </a:r>
            <a:r>
              <a:rPr lang="en-US" dirty="0" err="1" smtClean="0"/>
              <a:t>Departamento</a:t>
            </a:r>
            <a:r>
              <a:rPr lang="en-US" dirty="0" smtClean="0"/>
              <a:t> de </a:t>
            </a:r>
            <a:r>
              <a:rPr lang="en-US" dirty="0" err="1" smtClean="0"/>
              <a:t>Salud</a:t>
            </a:r>
            <a:r>
              <a:rPr lang="en-US" dirty="0" smtClean="0"/>
              <a:t> de los </a:t>
            </a:r>
            <a:r>
              <a:rPr lang="en-US" dirty="0" err="1" smtClean="0"/>
              <a:t>condados</a:t>
            </a:r>
            <a:r>
              <a:rPr lang="en-US" dirty="0" smtClean="0"/>
              <a:t> de la Florida. </a:t>
            </a:r>
            <a:r>
              <a:rPr lang="en-US" dirty="0" err="1" smtClean="0"/>
              <a:t>Una</a:t>
            </a:r>
            <a:r>
              <a:rPr lang="en-US" dirty="0" smtClean="0"/>
              <a:t> persona </a:t>
            </a:r>
            <a:r>
              <a:rPr lang="en-US" dirty="0" err="1" smtClean="0"/>
              <a:t>también</a:t>
            </a:r>
            <a:r>
              <a:rPr lang="en-US" dirty="0" smtClean="0"/>
              <a:t> se </a:t>
            </a:r>
            <a:r>
              <a:rPr lang="en-US" dirty="0" err="1" smtClean="0"/>
              <a:t>puede</a:t>
            </a:r>
            <a:r>
              <a:rPr lang="en-US" dirty="0" smtClean="0"/>
              <a:t> </a:t>
            </a:r>
            <a:r>
              <a:rPr lang="en-US" dirty="0" err="1" smtClean="0"/>
              <a:t>hacer</a:t>
            </a:r>
            <a:r>
              <a:rPr lang="en-US" dirty="0" smtClean="0"/>
              <a:t> la </a:t>
            </a:r>
            <a:r>
              <a:rPr lang="en-US" dirty="0" err="1" smtClean="0"/>
              <a:t>prueba</a:t>
            </a:r>
            <a:r>
              <a:rPr lang="en-US" dirty="0" smtClean="0"/>
              <a:t> en el </a:t>
            </a:r>
            <a:r>
              <a:rPr lang="en-US" dirty="0" err="1" smtClean="0"/>
              <a:t>consultorio</a:t>
            </a:r>
            <a:r>
              <a:rPr lang="en-US" dirty="0" smtClean="0"/>
              <a:t> de </a:t>
            </a:r>
            <a:r>
              <a:rPr lang="en-US" dirty="0" err="1" smtClean="0"/>
              <a:t>su</a:t>
            </a:r>
            <a:r>
              <a:rPr lang="en-US" dirty="0" smtClean="0"/>
              <a:t> </a:t>
            </a:r>
            <a:r>
              <a:rPr lang="en-US" dirty="0" err="1" smtClean="0"/>
              <a:t>médico</a:t>
            </a:r>
            <a:r>
              <a:rPr lang="en-US" dirty="0" smtClean="0"/>
              <a:t> </a:t>
            </a:r>
            <a:r>
              <a:rPr lang="en-US" dirty="0" err="1" smtClean="0"/>
              <a:t>y</a:t>
            </a:r>
            <a:r>
              <a:rPr lang="en-US" dirty="0" smtClean="0"/>
              <a:t> </a:t>
            </a:r>
            <a:r>
              <a:rPr lang="en-US" dirty="0" err="1" smtClean="0"/>
              <a:t>otros</a:t>
            </a:r>
            <a:r>
              <a:rPr lang="en-US" dirty="0" smtClean="0"/>
              <a:t> </a:t>
            </a:r>
            <a:r>
              <a:rPr lang="en-US" dirty="0" err="1" smtClean="0"/>
              <a:t>lugares</a:t>
            </a:r>
            <a:r>
              <a:rPr lang="en-US" dirty="0" smtClean="0"/>
              <a:t> de </a:t>
            </a:r>
            <a:r>
              <a:rPr lang="en-US" dirty="0" err="1" smtClean="0"/>
              <a:t>análisis</a:t>
            </a:r>
            <a:r>
              <a:rPr lang="en-US" dirty="0" smtClean="0"/>
              <a:t>.</a:t>
            </a:r>
          </a:p>
        </p:txBody>
      </p:sp>
    </p:spTree>
    <p:extLst>
      <p:ext uri="{BB962C8B-B14F-4D97-AF65-F5344CB8AC3E}">
        <p14:creationId xmlns:p14="http://schemas.microsoft.com/office/powerpoint/2010/main" val="23900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PREVENCIÓN</a:t>
            </a:r>
          </a:p>
        </p:txBody>
      </p:sp>
      <p:sp>
        <p:nvSpPr>
          <p:cNvPr id="16387"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Char char="v"/>
              <a:defRPr/>
            </a:pPr>
            <a:r>
              <a:rPr lang="en-US" sz="2800" dirty="0" smtClean="0"/>
              <a:t>No se dispone de </a:t>
            </a:r>
            <a:r>
              <a:rPr lang="en-US" sz="2800" dirty="0" err="1" smtClean="0"/>
              <a:t>una</a:t>
            </a:r>
            <a:r>
              <a:rPr lang="en-US" sz="2800" dirty="0" smtClean="0"/>
              <a:t> </a:t>
            </a:r>
            <a:r>
              <a:rPr lang="en-US" sz="2800" dirty="0" err="1" smtClean="0"/>
              <a:t>vacuna</a:t>
            </a:r>
            <a:r>
              <a:rPr lang="en-US" sz="2800" dirty="0" smtClean="0"/>
              <a:t> contra el VIH.</a:t>
            </a:r>
          </a:p>
          <a:p>
            <a:pPr eaLnBrk="1" hangingPunct="1">
              <a:lnSpc>
                <a:spcPct val="80000"/>
              </a:lnSpc>
              <a:buFont typeface="Wingdings" panose="05000000000000000000" pitchFamily="2" charset="2"/>
              <a:buChar char="v"/>
              <a:defRPr/>
            </a:pPr>
            <a:r>
              <a:rPr lang="en-US" sz="2800" dirty="0" smtClean="0"/>
              <a:t>La </a:t>
            </a:r>
            <a:r>
              <a:rPr lang="en-US" sz="2800" dirty="0" err="1" smtClean="0"/>
              <a:t>única</a:t>
            </a:r>
            <a:r>
              <a:rPr lang="en-US" sz="2800" dirty="0" smtClean="0"/>
              <a:t> </a:t>
            </a:r>
            <a:r>
              <a:rPr lang="en-US" sz="2800" dirty="0" err="1" smtClean="0"/>
              <a:t>manera</a:t>
            </a:r>
            <a:r>
              <a:rPr lang="en-US" sz="2800" dirty="0" smtClean="0"/>
              <a:t> de </a:t>
            </a:r>
            <a:r>
              <a:rPr lang="en-US" sz="2800" dirty="0" err="1" smtClean="0"/>
              <a:t>prevenir</a:t>
            </a:r>
            <a:r>
              <a:rPr lang="en-US" sz="2800" dirty="0" smtClean="0"/>
              <a:t> la </a:t>
            </a:r>
            <a:r>
              <a:rPr lang="en-US" sz="2800" dirty="0" err="1" smtClean="0"/>
              <a:t>infección</a:t>
            </a:r>
            <a:r>
              <a:rPr lang="en-US" sz="2800" dirty="0" smtClean="0"/>
              <a:t> </a:t>
            </a:r>
            <a:r>
              <a:rPr lang="en-US" sz="2800" dirty="0" err="1" smtClean="0"/>
              <a:t>es</a:t>
            </a:r>
            <a:r>
              <a:rPr lang="en-US" sz="2800" dirty="0" smtClean="0"/>
              <a:t> </a:t>
            </a:r>
            <a:r>
              <a:rPr lang="en-US" sz="2800" dirty="0" err="1" smtClean="0"/>
              <a:t>evitar</a:t>
            </a:r>
            <a:r>
              <a:rPr lang="en-US" sz="2800" dirty="0" smtClean="0"/>
              <a:t> </a:t>
            </a:r>
            <a:r>
              <a:rPr lang="en-US" sz="2800" dirty="0" err="1" smtClean="0"/>
              <a:t>las</a:t>
            </a:r>
            <a:r>
              <a:rPr lang="en-US" sz="2800" dirty="0" smtClean="0"/>
              <a:t> </a:t>
            </a:r>
            <a:r>
              <a:rPr lang="en-US" sz="2800" dirty="0" err="1" smtClean="0"/>
              <a:t>conductas</a:t>
            </a:r>
            <a:r>
              <a:rPr lang="en-US" sz="2800" dirty="0" smtClean="0"/>
              <a:t> </a:t>
            </a:r>
            <a:r>
              <a:rPr lang="en-US" sz="2800" dirty="0" err="1" smtClean="0"/>
              <a:t>que</a:t>
            </a:r>
            <a:r>
              <a:rPr lang="en-US" sz="2800" dirty="0" smtClean="0"/>
              <a:t> </a:t>
            </a:r>
            <a:r>
              <a:rPr lang="en-US" dirty="0" err="1" smtClean="0"/>
              <a:t>hacen</a:t>
            </a:r>
            <a:r>
              <a:rPr lang="en-US" dirty="0" smtClean="0"/>
              <a:t> </a:t>
            </a:r>
            <a:r>
              <a:rPr lang="en-US" dirty="0" err="1" smtClean="0"/>
              <a:t>que</a:t>
            </a:r>
            <a:r>
              <a:rPr lang="en-US" dirty="0" smtClean="0"/>
              <a:t> </a:t>
            </a:r>
            <a:r>
              <a:rPr lang="en-US" dirty="0" err="1" smtClean="0"/>
              <a:t>uno</a:t>
            </a:r>
            <a:r>
              <a:rPr lang="en-US" dirty="0" smtClean="0"/>
              <a:t> </a:t>
            </a:r>
            <a:r>
              <a:rPr lang="en-US" dirty="0" err="1" smtClean="0"/>
              <a:t>corra</a:t>
            </a:r>
            <a:r>
              <a:rPr lang="en-US" dirty="0" smtClean="0"/>
              <a:t> el </a:t>
            </a:r>
            <a:r>
              <a:rPr lang="en-US" dirty="0" err="1" smtClean="0"/>
              <a:t>riesgo</a:t>
            </a:r>
            <a:r>
              <a:rPr lang="en-US" dirty="0" smtClean="0"/>
              <a:t> de </a:t>
            </a:r>
            <a:r>
              <a:rPr lang="en-US" dirty="0" err="1" smtClean="0"/>
              <a:t>infectarse</a:t>
            </a:r>
            <a:r>
              <a:rPr lang="en-US" sz="2800" dirty="0" smtClean="0"/>
              <a:t>.</a:t>
            </a:r>
          </a:p>
          <a:p>
            <a:pPr lvl="1">
              <a:lnSpc>
                <a:spcPct val="80000"/>
              </a:lnSpc>
              <a:buFont typeface="Wingdings" panose="05000000000000000000" pitchFamily="2" charset="2"/>
              <a:buChar char="v"/>
              <a:defRPr/>
            </a:pPr>
            <a:r>
              <a:rPr lang="en-US" sz="2400" dirty="0" err="1" smtClean="0"/>
              <a:t>Preservativos</a:t>
            </a:r>
            <a:r>
              <a:rPr lang="en-US" sz="2400" dirty="0" smtClean="0"/>
              <a:t>.</a:t>
            </a:r>
          </a:p>
          <a:p>
            <a:pPr lvl="1">
              <a:lnSpc>
                <a:spcPct val="80000"/>
              </a:lnSpc>
              <a:buFont typeface="Wingdings" panose="05000000000000000000" pitchFamily="2" charset="2"/>
              <a:buChar char="v"/>
              <a:defRPr/>
            </a:pPr>
            <a:r>
              <a:rPr lang="en-US" sz="2400" dirty="0" err="1" smtClean="0"/>
              <a:t>Uso</a:t>
            </a:r>
            <a:r>
              <a:rPr lang="en-US" sz="2400" dirty="0" smtClean="0"/>
              <a:t> </a:t>
            </a:r>
            <a:r>
              <a:rPr lang="en-US" sz="2400" dirty="0" err="1" smtClean="0"/>
              <a:t>rutinario</a:t>
            </a:r>
            <a:r>
              <a:rPr lang="en-US" sz="2400" dirty="0" smtClean="0"/>
              <a:t> de </a:t>
            </a:r>
            <a:r>
              <a:rPr lang="en-US" sz="2400" dirty="0" err="1" smtClean="0"/>
              <a:t>guantes</a:t>
            </a:r>
            <a:r>
              <a:rPr lang="en-US" sz="2400" dirty="0" smtClean="0"/>
              <a:t> </a:t>
            </a:r>
            <a:r>
              <a:rPr lang="en-US" sz="2400" dirty="0" err="1" smtClean="0"/>
              <a:t>y</a:t>
            </a:r>
            <a:r>
              <a:rPr lang="en-US" sz="2400" dirty="0" smtClean="0"/>
              <a:t> </a:t>
            </a:r>
            <a:r>
              <a:rPr lang="en-US" sz="2400" dirty="0" err="1" smtClean="0"/>
              <a:t>gafas</a:t>
            </a:r>
            <a:r>
              <a:rPr lang="en-US" sz="2400" dirty="0" smtClean="0"/>
              <a:t> de </a:t>
            </a:r>
            <a:r>
              <a:rPr lang="en-US" sz="2400" dirty="0" err="1" smtClean="0"/>
              <a:t>protección</a:t>
            </a:r>
            <a:r>
              <a:rPr lang="en-US" sz="2400" dirty="0" smtClean="0"/>
              <a:t> </a:t>
            </a:r>
            <a:r>
              <a:rPr lang="en-US" sz="2400" dirty="0" err="1" smtClean="0"/>
              <a:t>cuando</a:t>
            </a:r>
            <a:r>
              <a:rPr lang="en-US" sz="2400" dirty="0" smtClean="0"/>
              <a:t> se </a:t>
            </a:r>
            <a:r>
              <a:rPr lang="en-US" sz="2400" dirty="0" err="1" smtClean="0"/>
              <a:t>prevé</a:t>
            </a:r>
            <a:r>
              <a:rPr lang="en-US" sz="2400" dirty="0" smtClean="0"/>
              <a:t> un </a:t>
            </a:r>
            <a:r>
              <a:rPr lang="en-US" sz="2400" dirty="0" err="1" smtClean="0"/>
              <a:t>contacto</a:t>
            </a:r>
            <a:r>
              <a:rPr lang="en-US" sz="2400" dirty="0" smtClean="0"/>
              <a:t> con </a:t>
            </a:r>
            <a:r>
              <a:rPr lang="en-US" sz="2400" dirty="0" err="1" smtClean="0"/>
              <a:t>sangre</a:t>
            </a:r>
            <a:r>
              <a:rPr lang="en-US" sz="2400" dirty="0" smtClean="0"/>
              <a:t> </a:t>
            </a:r>
            <a:r>
              <a:rPr lang="en-US" sz="2400" dirty="0" err="1" smtClean="0"/>
              <a:t>o</a:t>
            </a:r>
            <a:r>
              <a:rPr lang="en-US" sz="2400" dirty="0" smtClean="0"/>
              <a:t> </a:t>
            </a:r>
            <a:r>
              <a:rPr lang="en-US" sz="2400" dirty="0" err="1" smtClean="0"/>
              <a:t>fluidos</a:t>
            </a:r>
            <a:r>
              <a:rPr lang="en-US" sz="2400" dirty="0" smtClean="0"/>
              <a:t> </a:t>
            </a:r>
            <a:r>
              <a:rPr lang="en-US" sz="2400" dirty="0" err="1" smtClean="0"/>
              <a:t>corporales</a:t>
            </a:r>
            <a:r>
              <a:rPr lang="en-US" sz="2400" dirty="0" smtClean="0"/>
              <a:t>.</a:t>
            </a:r>
          </a:p>
          <a:p>
            <a:pPr lvl="1">
              <a:lnSpc>
                <a:spcPct val="80000"/>
              </a:lnSpc>
              <a:buFont typeface="Wingdings" panose="05000000000000000000" pitchFamily="2" charset="2"/>
              <a:buChar char="v"/>
              <a:defRPr/>
            </a:pPr>
            <a:r>
              <a:rPr lang="en-US" sz="2400" dirty="0" err="1" smtClean="0"/>
              <a:t>Lavado</a:t>
            </a:r>
            <a:r>
              <a:rPr lang="en-US" sz="2400" dirty="0" smtClean="0"/>
              <a:t> de </a:t>
            </a:r>
            <a:r>
              <a:rPr lang="en-US" sz="2400" dirty="0" err="1" smtClean="0"/>
              <a:t>las</a:t>
            </a:r>
            <a:r>
              <a:rPr lang="en-US" sz="2400" dirty="0" smtClean="0"/>
              <a:t> </a:t>
            </a:r>
            <a:r>
              <a:rPr lang="en-US" sz="2400" dirty="0" err="1" smtClean="0"/>
              <a:t>manos</a:t>
            </a:r>
            <a:r>
              <a:rPr lang="en-US" sz="2400" dirty="0" smtClean="0"/>
              <a:t> </a:t>
            </a:r>
            <a:r>
              <a:rPr lang="en-US" sz="2400" dirty="0" err="1" smtClean="0"/>
              <a:t>y</a:t>
            </a:r>
            <a:r>
              <a:rPr lang="en-US" sz="2400" dirty="0" smtClean="0"/>
              <a:t> </a:t>
            </a:r>
            <a:r>
              <a:rPr lang="en-US" sz="2400" dirty="0" err="1" smtClean="0"/>
              <a:t>otras</a:t>
            </a:r>
            <a:r>
              <a:rPr lang="en-US" sz="2400" dirty="0" smtClean="0"/>
              <a:t> superficies de la </a:t>
            </a:r>
            <a:r>
              <a:rPr lang="en-US" sz="2400" dirty="0" err="1" smtClean="0"/>
              <a:t>piel</a:t>
            </a:r>
            <a:r>
              <a:rPr lang="en-US" sz="2400" dirty="0" smtClean="0"/>
              <a:t> </a:t>
            </a:r>
            <a:r>
              <a:rPr lang="en-US" sz="2400" dirty="0" err="1" smtClean="0"/>
              <a:t>inmediatamente</a:t>
            </a:r>
            <a:r>
              <a:rPr lang="en-US" sz="2400" dirty="0" smtClean="0"/>
              <a:t> </a:t>
            </a:r>
            <a:r>
              <a:rPr lang="en-US" sz="2400" dirty="0" err="1" smtClean="0"/>
              <a:t>después</a:t>
            </a:r>
            <a:r>
              <a:rPr lang="en-US" sz="2400" dirty="0" smtClean="0"/>
              <a:t> del </a:t>
            </a:r>
            <a:r>
              <a:rPr lang="en-US" sz="2400" dirty="0" err="1" smtClean="0"/>
              <a:t>contacto</a:t>
            </a:r>
            <a:r>
              <a:rPr lang="en-US" sz="2400" dirty="0" smtClean="0"/>
              <a:t> con </a:t>
            </a:r>
            <a:r>
              <a:rPr lang="en-US" sz="2400" dirty="0" err="1" smtClean="0"/>
              <a:t>sangre</a:t>
            </a:r>
            <a:r>
              <a:rPr lang="en-US" sz="2400" dirty="0" smtClean="0"/>
              <a:t> </a:t>
            </a:r>
            <a:r>
              <a:rPr lang="en-US" sz="2400" dirty="0" err="1" smtClean="0"/>
              <a:t>o</a:t>
            </a:r>
            <a:r>
              <a:rPr lang="en-US" sz="2400" dirty="0" smtClean="0"/>
              <a:t> </a:t>
            </a:r>
            <a:r>
              <a:rPr lang="en-US" sz="2400" dirty="0" err="1" smtClean="0"/>
              <a:t>fluidos</a:t>
            </a:r>
            <a:r>
              <a:rPr lang="en-US" sz="2400" dirty="0" smtClean="0"/>
              <a:t> </a:t>
            </a:r>
            <a:r>
              <a:rPr lang="en-US" sz="2400" dirty="0" err="1" smtClean="0"/>
              <a:t>corporales</a:t>
            </a:r>
            <a:r>
              <a:rPr lang="en-US" sz="2400" dirty="0" smtClean="0"/>
              <a:t>.</a:t>
            </a:r>
          </a:p>
          <a:p>
            <a:pPr lvl="1">
              <a:lnSpc>
                <a:spcPct val="80000"/>
              </a:lnSpc>
              <a:buFont typeface="Wingdings" panose="05000000000000000000" pitchFamily="2" charset="2"/>
              <a:buChar char="v"/>
              <a:defRPr/>
            </a:pPr>
            <a:r>
              <a:rPr lang="en-US" sz="2400" dirty="0" err="1" smtClean="0"/>
              <a:t>Manipulación</a:t>
            </a:r>
            <a:r>
              <a:rPr lang="en-US" sz="2400" dirty="0" smtClean="0"/>
              <a:t> y </a:t>
            </a:r>
            <a:r>
              <a:rPr lang="en-US" sz="2400" dirty="0" err="1" smtClean="0"/>
              <a:t>desecho</a:t>
            </a:r>
            <a:r>
              <a:rPr lang="en-US" sz="2400" dirty="0" smtClean="0"/>
              <a:t> </a:t>
            </a:r>
            <a:r>
              <a:rPr lang="en-US" dirty="0" err="1" smtClean="0"/>
              <a:t>cuidadoso</a:t>
            </a:r>
            <a:r>
              <a:rPr lang="en-US" dirty="0" smtClean="0"/>
              <a:t> de los </a:t>
            </a:r>
            <a:r>
              <a:rPr lang="en-US" dirty="0" err="1" smtClean="0"/>
              <a:t>objetos</a:t>
            </a:r>
            <a:r>
              <a:rPr lang="en-US" dirty="0" smtClean="0"/>
              <a:t> </a:t>
            </a:r>
            <a:r>
              <a:rPr lang="en-US" dirty="0" err="1" smtClean="0"/>
              <a:t>punzantes</a:t>
            </a:r>
            <a:r>
              <a:rPr lang="en-US" dirty="0" smtClean="0"/>
              <a:t> </a:t>
            </a:r>
            <a:r>
              <a:rPr lang="en-US" dirty="0" err="1" smtClean="0"/>
              <a:t>durante</a:t>
            </a:r>
            <a:r>
              <a:rPr lang="en-US" dirty="0" smtClean="0"/>
              <a:t> y </a:t>
            </a:r>
            <a:r>
              <a:rPr lang="en-US" dirty="0" err="1" smtClean="0"/>
              <a:t>después</a:t>
            </a:r>
            <a:r>
              <a:rPr lang="en-US" dirty="0" smtClean="0"/>
              <a:t> de </a:t>
            </a:r>
            <a:r>
              <a:rPr lang="en-US" dirty="0" err="1" smtClean="0"/>
              <a:t>su</a:t>
            </a:r>
            <a:r>
              <a:rPr lang="en-US" dirty="0" smtClean="0"/>
              <a:t> </a:t>
            </a:r>
            <a:r>
              <a:rPr lang="en-US" dirty="0" err="1" smtClean="0"/>
              <a:t>utilizaci</a:t>
            </a:r>
            <a:r>
              <a:rPr lang="en-US" sz="2400" dirty="0" smtClean="0"/>
              <a:t>.</a:t>
            </a:r>
          </a:p>
        </p:txBody>
      </p:sp>
    </p:spTree>
    <p:extLst>
      <p:ext uri="{BB962C8B-B14F-4D97-AF65-F5344CB8AC3E}">
        <p14:creationId xmlns:p14="http://schemas.microsoft.com/office/powerpoint/2010/main" val="2225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Arial" charset="0"/>
                <a:cs typeface="Arial" charset="0"/>
              </a:rPr>
              <a:t>R</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6" name="Rectangle 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I</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7" name="Rectangle 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G</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8" name="Rectangle 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H</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9" name="Rectangle 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T</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0" name="Rectangle 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S</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1" name="Rectangle 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A</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2" name="Rectangle 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N</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3" name="Rectangle 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D</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5" name="Rectangle 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E</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6" name="Rectangle 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S</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7" name="Rectangle 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P</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8" name="Rectangle 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O</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9" name="Rectangle 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N</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0" name="Rectangle 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S</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1" name="Rectangle 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I</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2" name="Rectangle 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B</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3" name="Rectangle 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I</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4" name="Rectangle 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L</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5" name="Rectangle 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I</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6" name="Rectangle 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T</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7" name="Rectangle 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I</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8" name="Rectangle 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E</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29" name="Rectangle 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S</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30" name="Rectangle 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1"/>
                </a:solidFill>
                <a:effectLst/>
                <a:latin typeface="Arial" charset="0"/>
                <a:cs typeface="Arial" charset="0"/>
              </a:rPr>
              <a:t>E</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31" name="Rectangle 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err="1" smtClean="0">
                <a:ln>
                  <a:noFill/>
                </a:ln>
                <a:solidFill>
                  <a:schemeClr val="tx1"/>
                </a:solidFill>
                <a:effectLst/>
                <a:latin typeface="Arial" charset="0"/>
                <a:cs typeface="Arial" charset="0"/>
              </a:rPr>
              <a:t>m</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32" name="Rectangle 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 name="Rectangle 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 name="Rectangle 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 name="Rectangle 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 name="Rectangle 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 name="Rectangle 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 name="Rectangle 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 name="Rectangle 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 name="Rectangle 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 name="Rectangle 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 name="Rectangle 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 name="Rectangle 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 name="Rectangle 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 name="Rectangle 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 name="Rectangle 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 name="Rectangle 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 name="Rectangle 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 name="Rectangle 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 name="Rectangle 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 name="Rectangle 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 name="Rectangle 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 name="Rectangle 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 name="Rectangle 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 name="Rectangle 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 name="Rectangle 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 name="Rectangle 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 name="Rectangle 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 name="Rectangle 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 name="Rectangle 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 name="Rectangle 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 name="Rectangle 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 name="Rectangle 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 name="Rectangle 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 name="Rectangle 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 name="Rectangle 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 name="Rectangle 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 name="Rectangle 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 name="Rectangle 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 name="Rectangle 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 name="Rectangle 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 name="Rectangle 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 name="Rectangle 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 name="Rectangle 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 name="Rectangle 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 name="Rectangle 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 name="Rectangle 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 name="Rectangle 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 name="Rectangle 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 name="Rectangle 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 name="Rectangle 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 name="Rectangle 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 name="Rectangle 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 name="Rectangle 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 name="Rectangle 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 name="Rectangle 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 name="Rectangle 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 name="Rectangle 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 name="Rectangle 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 name="Rectangle 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 name="Rectangle 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 name="Rectangle 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 name="Rectangle 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 name="Rectangle 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 name="Rectangle 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 name="Rectangle 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 name="Rectangle 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 name="Rectangle 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 name="Rectangle 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 name="Rectangle 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 name="Rectangle 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 name="Rectangle 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 name="Rectangle 1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 name="Rectangle 1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 name="Rectangle 1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 name="Rectangle 1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 name="Rectangle 1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 name="Rectangle 1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 name="Rectangle 1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 name="Rectangle 1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 name="Rectangle 1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 name="Rectangle 1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 name="Rectangle 1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 name="Rectangle 1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 name="Rectangle 1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 name="Rectangle 1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 name="Rectangle 1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 name="Rectangle 1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 name="Rectangle 1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 name="Rectangle 1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 name="Rectangle 1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 name="Rectangle 1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 name="Rectangle 1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 name="Rectangle 1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 name="Rectangle 1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 name="Rectangle 1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 name="Rectangle 1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 name="Rectangle 1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 name="Rectangle 1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 name="Rectangle 1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 name="Rectangle 1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 name="Rectangle 1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 name="Rectangle 1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 name="Rectangle 1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 name="Rectangle 1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 name="Rectangle 1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 name="Rectangle 1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 name="Rectangle 1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 name="Rectangle 1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 name="Rectangle 1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 name="Rectangle 1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 name="Rectangle 1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 name="Rectangle 1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 name="Rectangle 1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 name="Rectangle 1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 name="Rectangle 1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 name="Rectangle 1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 name="Rectangle 1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 name="Rectangle 1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 name="Rectangle 1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 name="Rectangle 1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2" name="Rectangle 1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3" name="Rectangle 1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4" name="Rectangle 1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5" name="Rectangle 1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6" name="Rectangle 1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7" name="Rectangle 1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8" name="Rectangle 1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9" name="Rectangle 1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0" name="Rectangle 1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1" name="Rectangle 1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2" name="Rectangle 1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3" name="Rectangle 1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4" name="Rectangle 1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5" name="Rectangle 1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6" name="Rectangle 1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7" name="Rectangle 1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8" name="Rectangle 1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9" name="Rectangle 1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0" name="Rectangle 1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1" name="Rectangle 1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2" name="Rectangle 1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3" name="Rectangle 1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4" name="Rectangle 1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5" name="Rectangle 1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6" name="Rectangle 1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7" name="Rectangle 1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8" name="Rectangle 1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9" name="Rectangle 1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0" name="Rectangle 1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1" name="Rectangle 1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2" name="Rectangle 1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3" name="Rectangle 1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4" name="Rectangle 1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5" name="Rectangle 1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6" name="Rectangle 1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7" name="Rectangle 1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8" name="Rectangle 1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9" name="Rectangle 1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0" name="Rectangle 1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1" name="Rectangle 1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2" name="Rectangle 1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3" name="Rectangle 1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4" name="Rectangle 1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5" name="Rectangle 1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6" name="Rectangle 1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7" name="Rectangle 1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8" name="Rectangle 1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9" name="Rectangle 1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0" name="Rectangle 1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1" name="Rectangle 1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2" name="Rectangle 1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3" name="Rectangle 2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4" name="Rectangle 2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5" name="Rectangle 2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6" name="Rectangle 2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7" name="Rectangle 2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8" name="Rectangle 2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9" name="Rectangle 2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0" name="Rectangle 2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1" name="Rectangle 2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2" name="Rectangle 2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3" name="Rectangle 2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4" name="Rectangle 2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5" name="Rectangle 2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6" name="Rectangle 2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7" name="Rectangle 2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8" name="Rectangle 2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9" name="Rectangle 2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0" name="Rectangle 2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1" name="Rectangle 2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2" name="Rectangle 2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3" name="Rectangle 2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4" name="Rectangle 2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5" name="Rectangle 2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6" name="Rectangle 2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7" name="Rectangle 2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8" name="Rectangle 2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9" name="Rectangle 2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0" name="Rectangle 2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1" name="Rectangle 2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2" name="Rectangle 2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3" name="Rectangle 2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4" name="Rectangle 2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5" name="Rectangle 2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6" name="Rectangle 2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7" name="Rectangle 2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8" name="Rectangle 2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9" name="Rectangle 2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0" name="Rectangle 2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1" name="Rectangle 2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2" name="Rectangle 2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3" name="Rectangle 2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4" name="Rectangle 2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5" name="Rectangle 2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6" name="Rectangle 2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7" name="Rectangle 2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8" name="Rectangle 2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9" name="Rectangle 2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0" name="Rectangle 2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1" name="Rectangle 2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2" name="Rectangle 2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3" name="Rectangle 2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4" name="Rectangle 2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5" name="Rectangle 2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6" name="Rectangle 2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7" name="Rectangle 2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8" name="Rectangle 2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9" name="Rectangle 2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0" name="Rectangle 2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1" name="Rectangle 2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2" name="Rectangle 2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3" name="Rectangle 2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4" name="Rectangle 2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5" name="Rectangle 2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6" name="Rectangle 2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7" name="Rectangle 2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8" name="Rectangle 2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9" name="Rectangle 2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0" name="Rectangle 2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1" name="Rectangle 2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2" name="Rectangle 2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8</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3" name="Rectangle 2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4" name="Rectangle 2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5" name="Rectangle 2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6" name="Rectangle 2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7" name="Rectangle 2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8" name="Rectangle 2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9" name="Rectangle 2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0" name="Rectangle 2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1" name="Rectangle 2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2" name="Rectangle 2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3" name="Rectangle 2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4" name="Rectangle 2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5" name="Rectangle 2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6" name="Rectangle 2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7" name="Rectangle 2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8" name="Rectangle 2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9" name="Rectangle 2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0" name="Rectangle 2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1" name="Rectangle 2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2" name="Rectangle 2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3" name="Rectangle 2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4" name="Rectangle 2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5" name="Rectangle 2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6" name="Rectangle 2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7" name="Rectangle 2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8" name="Rectangle 2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9" name="Rectangle 2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0" name="Rectangle 2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1" name="Rectangle 2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2" name="Rectangle 2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3" name="Rectangle 3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4" name="Rectangle 3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5" name="Rectangle 3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6" name="Rectangle 3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7" name="Rectangle 3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8" name="Rectangle 3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9" name="Rectangle 3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0" name="Rectangle 3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1" name="Rectangle 3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2" name="Rectangle 3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3" name="Rectangle 3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4" name="Rectangle 3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5" name="Rectangle 3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6" name="Rectangle 3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7" name="Rectangle 3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8" name="Rectangle 3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9" name="Rectangle 3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0" name="Rectangle 3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1" name="Rectangle 3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2" name="Rectangle 3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3" name="Rectangle 3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4" name="Rectangle 3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5" name="Rectangle 3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6" name="Rectangle 3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7" name="Rectangle 3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8" name="Rectangle 3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9" name="Rectangle 3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0" name="Rectangle 3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1" name="Rectangle 3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2" name="Rectangle 3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3" name="Rectangle 3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4" name="Rectangle 3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5" name="Rectangle 3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6" name="Rectangle 3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7" name="Rectangle 3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8" name="Rectangle 3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1</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9" name="Rectangle 3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0" name="Rectangle 3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8</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1" name="Rectangle 3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0</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2" name="Rectangle 3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0</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3" name="Rectangle 3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4" name="Rectangle 3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3</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5" name="Rectangle 3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2</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6" name="Rectangle 3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1</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7" name="Rectangle 3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8" name="Rectangle 3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9" name="Rectangle 3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0" name="Rectangle 3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1" name="Rectangle 3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2" name="Rectangle 3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3" name="Rectangle 3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6</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4" name="Rectangle 3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7</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5" name="Rectangle 3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4</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6" name="Rectangle 3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2</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7" name="Rectangle 3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8" name="Rectangle 3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9" name="Rectangle 3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0" name="Rectangle 3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1" name="Rectangle 3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2" name="Rectangle 3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3" name="Rectangle 3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4" name="Rectangle 3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5" name="Rectangle 3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6" name="Rectangle 3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7" name="Rectangle 3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8" name="Rectangle 3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9" name="Rectangle 3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0" name="Rectangle 3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1" name="Rectangle 3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2" name="Rectangle 3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3" name="Rectangle 3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4" name="Rectangle 3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5" name="Rectangle 3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6" name="Rectangle 3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7" name="Rectangle 3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8" name="Rectangle 3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9" name="Rectangle 3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0" name="Rectangle 3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1" name="Rectangle 3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2" name="Rectangle 3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3" name="Rectangle 3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4" name="Rectangle 3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5" name="Rectangle 3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6" name="Rectangle 3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7" name="Rectangle 3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8" name="Rectangle 3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9" name="Rectangle 3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0" name="Rectangle 3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1" name="Rectangle 3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2" name="Rectangle 3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3" name="Rectangle 3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4" name="Rectangle 3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5" name="Rectangle 3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6" name="Rectangle 3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7" name="Rectangle 3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8" name="Rectangle 3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9" name="Rectangle 3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0" name="Rectangle 3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1" name="Rectangle 3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2" name="Rectangle 3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3" name="Rectangle 4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4" name="Rectangle 4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5" name="Rectangle 4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6" name="Rectangle 4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7" name="Rectangle 4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8" name="Rectangle 4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9" name="Rectangle 4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0" name="Rectangle 4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1" name="Rectangle 4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2" name="Rectangle 4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3" name="Rectangle 4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4" name="Rectangle 4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5" name="Rectangle 4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6" name="Rectangle 4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7" name="Rectangle 4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8" name="Rectangle 4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9" name="Rectangle 4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0" name="Rectangle 4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1" name="Rectangle 4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2" name="Rectangle 4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3" name="Rectangle 4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4" name="Rectangle 4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5" name="Rectangle 4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6" name="Rectangle 4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7" name="Rectangle 4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8" name="Rectangle 4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9" name="Rectangle 4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0" name="Rectangle 4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1" name="Rectangle 4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2" name="Rectangle 4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3" name="Rectangle 4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4" name="Rectangle 4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5" name="Rectangle 4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6" name="Rectangle 4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7" name="Rectangle 4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8" name="Rectangle 4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9" name="Rectangle 4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0" name="Rectangle 4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1" name="Rectangle 4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2" name="Rectangle 4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3" name="Rectangle 4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4" name="Rectangle 4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5" name="Rectangle 4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6" name="Rectangle 4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7" name="Rectangle 4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8" name="Rectangle 4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9" name="Rectangle 4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0" name="Rectangle 4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1" name="Rectangle 4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2" name="Rectangle 4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3" name="Rectangle 4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4" name="Rectangle 4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5" name="Rectangle 4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6" name="Rectangle 4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7" name="Rectangle 4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8" name="Rectangle 4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9" name="Rectangle 4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0" name="Rectangle 4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1" name="Rectangle 4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2" name="Rectangle 4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3" name="Rectangle 4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4" name="Rectangle 4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5" name="Rectangle 4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6" name="Rectangle 4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7" name="Rectangle 4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8" name="Rectangle 4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9" name="Rectangle 4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0" name="Rectangle 4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1" name="Rectangle 4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2" name="Rectangle 4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3" name="Rectangle 4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4" name="Rectangle 4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5" name="Rectangle 4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6" name="Rectangle 4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7" name="Rectangle 4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8" name="Rectangle 4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9" name="Rectangle 4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0" name="Rectangle 4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1" name="Rectangle 4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2" name="Rectangle 4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3" name="Rectangle 4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4" name="Rectangle 4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5" name="Rectangle 4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6" name="Rectangle 4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7" name="Rectangle 4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8" name="Rectangle 4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9" name="Rectangle 4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0" name="Rectangle 4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1" name="Rectangle 4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2" name="Rectangle 4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3" name="Rectangle 4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4" name="Rectangle 4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5" name="Rectangle 4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6" name="Rectangle 4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7" name="Rectangle 4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8" name="Rectangle 4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9" name="Rectangle 4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0" name="Rectangle 4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1" name="Rectangle 4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2" name="Rectangle 4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3" name="Rectangle 5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4" name="Rectangle 5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5" name="Rectangle 5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6" name="Rectangle 5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7" name="Rectangle 5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8" name="Rectangle 5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9" name="Rectangle 5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0" name="Rectangle 5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1" name="Rectangle 5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2" name="Rectangle 5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3" name="Rectangle 5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4" name="Rectangle 5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5" name="Rectangle 5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6" name="Rectangle 5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7" name="Rectangle 5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8" name="Rectangle 5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9" name="Rectangle 5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0" name="Rectangle 5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1" name="Rectangle 5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2" name="Rectangle 5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3" name="Rectangle 5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4" name="Rectangle 5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5" name="Rectangle 5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6" name="Rectangle 5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7" name="Rectangle 5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8" name="Rectangle 5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9" name="Rectangle 5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0" name="Rectangle 5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1" name="Rectangle 5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2" name="Rectangle 5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3" name="Rectangle 5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4" name="Rectangle 5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5" name="Rectangle 5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6" name="Rectangle 5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7" name="Rectangle 5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8" name="Rectangle 5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9" name="Rectangle 5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0" name="Rectangle 5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1" name="Rectangle 5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2" name="Rectangle 5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3" name="Rectangle 5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4" name="Rectangle 5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5" name="Rectangle 5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6" name="Rectangle 5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7" name="Rectangle 5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8" name="Rectangle 5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9" name="Rectangle 5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0" name="Rectangle 5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1" name="Rectangle 5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2" name="Rectangle 5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3" name="Rectangle 5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4" name="Rectangle 5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5" name="Rectangle 5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6" name="Rectangle 5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7" name="Rectangle 5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8" name="Rectangle 5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9" name="Rectangle 5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0" name="Rectangle 5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1" name="Rectangle 5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2" name="Rectangle 5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3" name="Rectangle 5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4" name="Rectangle 5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5" name="Rectangle 5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6" name="Rectangle 5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7" name="Rectangle 5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8" name="Rectangle 5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9" name="Rectangle 5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0" name="Rectangle 5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1" name="Rectangle 5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2" name="Rectangle 5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3" name="Rectangle 5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4" name="Rectangle 5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5" name="Rectangle 5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6" name="Rectangle 5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7" name="Rectangle 5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8" name="Rectangle 5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9" name="Rectangle 5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0" name="Rectangle 5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1" name="Rectangle 5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2" name="Rectangle 5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3" name="Rectangle 5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4" name="Rectangle 5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5" name="Rectangle 5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6" name="Rectangle 5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7" name="Rectangle 5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8" name="Rectangle 5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9" name="Rectangle 5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0" name="Rectangle 5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1" name="Rectangle 5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2" name="Rectangle 5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3" name="Rectangle 5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4" name="Rectangle 5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5" name="Rectangle 5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6" name="Rectangle 5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7" name="Rectangle 5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8" name="Rectangle 5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9" name="Rectangle 5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0" name="Rectangle 5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1" name="Rectangle 5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2" name="Rectangle 5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3" name="Rectangle 6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4" name="Rectangle 6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5" name="Rectangle 6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6" name="Rectangle 6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7" name="Rectangle 6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8" name="Rectangle 6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9" name="Rectangle 6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0" name="Rectangle 6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1" name="Rectangle 6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2" name="Rectangle 6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3" name="Rectangle 6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4" name="Rectangle 6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5" name="Rectangle 6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6" name="Rectangle 6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7" name="Rectangle 6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8" name="Rectangle 6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9" name="Rectangle 6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0" name="Rectangle 6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1" name="Rectangle 6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2" name="Rectangle 6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3" name="Rectangle 6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4" name="Rectangle 6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5" name="Rectangle 6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6" name="Rectangle 6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7" name="Rectangle 6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8" name="Rectangle 6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9" name="Rectangle 6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0" name="Rectangle 6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1" name="Rectangle 6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2" name="Rectangle 6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3" name="Rectangle 6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4" name="Rectangle 6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5" name="Rectangle 6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6" name="Rectangle 6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7" name="Rectangle 6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8" name="Rectangle 6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9" name="Rectangle 6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0" name="Rectangle 6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1" name="Rectangle 6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2" name="Rectangle 6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3" name="Rectangle 6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4" name="Rectangle 6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5" name="Rectangle 6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6" name="Rectangle 6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7" name="Rectangle 6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8" name="Rectangle 6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9" name="Rectangle 6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0" name="Rectangle 6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1" name="Rectangle 6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2" name="Rectangle 6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3" name="Rectangle 6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4" name="Rectangle 6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5" name="Rectangle 6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6" name="Rectangle 6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7" name="Rectangle 6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8" name="Rectangle 6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9" name="Rectangle 6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0" name="Rectangle 6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1" name="Rectangle 6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2" name="Rectangle 6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3" name="Rectangle 6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4" name="Rectangle 6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5" name="Rectangle 6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6" name="Rectangle 6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7" name="Rectangle 6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8" name="Rectangle 6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9" name="Rectangle 6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0" name="Rectangle 6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1" name="Rectangle 6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2" name="Rectangle 6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3" name="Rectangle 6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4" name="Rectangle 6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5" name="Rectangle 6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6" name="Rectangle 6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7" name="Rectangle 6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8" name="Rectangle 6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9" name="Rectangle 6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0" name="Rectangle 6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1" name="Rectangle 6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2" name="Rectangle 6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3" name="Rectangle 6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4" name="Rectangle 6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5" name="Rectangle 6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6" name="Rectangle 6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7" name="Rectangle 6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8" name="Rectangle 6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9" name="Rectangle 6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0" name="Rectangle 6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1" name="Rectangle 6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2" name="Rectangle 6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3" name="Rectangle 6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4" name="Rectangle 6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5" name="Rectangle 6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6" name="Rectangle 6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7" name="Rectangle 6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8" name="Rectangle 6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9" name="Rectangle 6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0" name="Rectangle 6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1" name="Rectangle 6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2" name="Rectangle 6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3" name="Rectangle 7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4" name="Rectangle 7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5" name="Rectangle 7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6" name="Rectangle 7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7" name="Rectangle 7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8" name="Rectangle 7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9" name="Rectangle 7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0" name="Rectangle 7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1" name="Rectangle 7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2" name="Rectangle 7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3" name="Rectangle 7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4" name="Rectangle 7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5" name="Rectangle 7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6" name="Rectangle 7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7" name="Rectangle 7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8" name="Rectangle 7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9" name="Rectangle 7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0" name="Rectangle 7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1" name="Rectangle 7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2" name="Rectangle 7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3" name="Rectangle 7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4" name="Rectangle 7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5" name="Rectangle 7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6" name="Rectangle 7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7" name="Rectangle 7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8" name="Rectangle 7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9" name="Rectangle 7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0" name="Rectangle 7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1" name="Rectangle 7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2" name="Rectangle 7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3" name="Rectangle 7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4" name="Rectangle 7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5" name="Rectangle 7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6" name="Rectangle 7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7" name="Rectangle 7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8" name="Rectangle 7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9" name="Rectangle 7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0" name="Rectangle 7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1" name="Rectangle 7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2" name="Rectangle 7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3" name="Rectangle 7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4" name="Rectangle 7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5" name="Rectangle 7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6" name="Rectangle 7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7" name="Rectangle 7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8" name="Rectangle 7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9" name="Rectangle 7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0" name="Rectangle 7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1" name="Rectangle 7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2" name="Rectangle 7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3" name="Rectangle 7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4" name="Rectangle 7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5" name="Rectangle 7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6" name="Rectangle 7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7" name="Rectangle 7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8" name="Rectangle 7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9" name="Rectangle 7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0" name="Rectangle 7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1" name="Rectangle 7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2" name="Rectangle 7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3" name="Rectangle 7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4" name="Rectangle 7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5" name="Rectangle 7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6" name="Rectangle 7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7" name="Rectangle 7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8" name="Rectangle 7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9" name="Rectangle 7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0" name="Rectangle 7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1" name="Rectangle 7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2" name="Rectangle 7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3" name="Rectangle 7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4" name="Rectangle 7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5" name="Rectangle 7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6" name="Rectangle 7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7" name="Rectangle 7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8" name="Rectangle 7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9" name="Rectangle 7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0" name="Rectangle 7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1" name="Rectangle 7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2" name="Rectangle 7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3" name="Rectangle 7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4" name="Rectangle 7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5" name="Rectangle 7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6" name="Rectangle 7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7" name="Rectangle 7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8" name="Rectangle 7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9" name="Rectangle 7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0" name="Rectangle 7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1" name="Rectangle 7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2" name="Rectangle 7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3" name="Rectangle 7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4" name="Rectangle 7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5" name="Rectangle 7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6" name="Rectangle 7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7" name="Rectangle 7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8" name="Rectangle 7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9" name="Rectangle 7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0" name="Rectangle 7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1" name="Rectangle 7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2" name="Rectangle 7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3" name="Rectangle 8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4" name="Rectangle 8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5" name="Rectangle 8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6" name="Rectangle 8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7" name="Rectangle 8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8" name="Rectangle 8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9" name="Rectangle 8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0" name="Rectangle 8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1" name="Rectangle 8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2" name="Rectangle 8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3" name="Rectangle 8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4" name="Rectangle 8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5" name="Rectangle 8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6" name="Rectangle 8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7" name="Rectangle 8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8" name="Rectangle 8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9" name="Rectangle 8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0" name="Rectangle 8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1" name="Rectangle 8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2" name="Rectangle 8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3" name="Rectangle 8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4" name="Rectangle 8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5" name="Rectangle 8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6" name="Rectangle 8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7" name="Rectangle 8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8" name="Rectangle 8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9" name="Rectangle 8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0" name="Rectangle 8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1" name="Rectangle 8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2" name="Rectangle 8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3" name="Rectangle 8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4" name="Rectangle 8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5" name="Rectangle 8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6" name="Rectangle 8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7" name="Rectangle 8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8" name="Rectangle 8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9" name="Rectangle 8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0" name="Rectangle 8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1" name="Rectangle 8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2" name="Rectangle 8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3" name="Rectangle 8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4" name="Rectangle 8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5" name="Rectangle 8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6" name="Rectangle 8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7" name="Rectangle 8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8" name="Rectangle 8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9" name="Rectangle 8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0" name="Rectangle 8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1" name="Rectangle 8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2" name="Rectangle 8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3" name="Rectangle 8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4" name="Rectangle 8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5" name="Rectangle 8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6" name="Rectangle 8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7" name="Rectangle 8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8" name="Rectangle 8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9" name="Rectangle 8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0" name="Rectangle 8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1" name="Rectangle 8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2" name="Rectangle 8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3" name="Rectangle 8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4" name="Rectangle 8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5" name="Rectangle 8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6" name="Rectangle 8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7" name="Rectangle 8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8" name="Rectangle 8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9" name="Rectangle 8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0" name="Rectangle 8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1" name="Rectangle 8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2" name="Rectangle 8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3" name="Rectangle 8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4" name="Rectangle 8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5" name="Rectangle 8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6" name="Rectangle 8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7" name="Rectangle 8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8" name="Rectangle 8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9" name="Rectangle 8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0" name="Rectangle 8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1" name="Rectangle 8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2" name="Rectangle 8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3" name="Rectangle 8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4" name="Rectangle 8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5" name="Rectangle 8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6" name="Rectangle 8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7" name="Rectangle 8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8" name="Rectangle 8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9" name="Rectangle 8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0" name="Rectangle 8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1" name="Rectangle 8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2" name="Rectangle 8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3" name="Rectangle 8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4" name="Rectangle 8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5" name="Rectangle 8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6" name="Rectangle 8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7" name="Rectangle 8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8" name="Rectangle 8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9" name="Rectangle 8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0" name="Rectangle 8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1" name="Rectangle 8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2" name="Rectangle 8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3" name="Rectangle 9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4" name="Rectangle 9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5" name="Rectangle 9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6" name="Rectangle 9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7" name="Rectangle 9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8" name="Rectangle 9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9" name="Rectangle 9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0" name="Rectangle 9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1" name="Rectangle 9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2" name="Rectangle 9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3" name="Rectangle 9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4" name="Rectangle 9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5" name="Rectangle 9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6" name="Rectangle 9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7" name="Rectangle 9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8" name="Rectangle 9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9" name="Rectangle 9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0" name="Rectangle 9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1" name="Rectangle 9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2" name="Rectangle 9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3" name="Rectangle 9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4" name="Rectangle 9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5" name="Rectangle 9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6" name="Rectangle 9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7" name="Rectangle 9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8" name="Rectangle 9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9" name="Rectangle 9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0" name="Rectangle 9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1" name="Rectangle 9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2" name="Rectangle 9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3" name="Rectangle 9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4" name="Rectangle 9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5" name="Rectangle 9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6" name="Rectangle 9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7" name="Rectangle 9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8" name="Rectangle 9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9" name="Rectangle 9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0" name="Rectangle 9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1" name="Rectangle 9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2" name="Rectangle 9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3" name="Rectangle 9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4" name="Rectangle 9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5" name="Rectangle 9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6" name="Rectangle 9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7" name="Rectangle 9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8" name="Rectangle 9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9" name="Rectangle 9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0" name="Rectangle 9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1" name="Rectangle 9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2" name="Rectangle 9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3" name="Rectangle 9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4" name="Rectangle 9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5" name="Rectangle 9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6" name="Rectangle 9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7" name="Rectangle 9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8" name="Rectangle 9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9" name="Rectangle 9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0" name="Rectangle 9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1" name="Rectangle 9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2" name="Rectangle 9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3" name="Rectangle 9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4" name="Rectangle 9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5" name="Rectangle 9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6" name="Rectangle 9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7" name="Rectangle 9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8" name="Rectangle 9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9" name="Rectangle 9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0" name="Rectangle 9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1" name="Rectangle 9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2" name="Rectangle 9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3" name="Rectangle 9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4" name="Rectangle 9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5" name="Rectangle 9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6" name="Rectangle 9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7" name="Rectangle 9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8" name="Rectangle 9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9" name="Rectangle 9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0" name="Rectangle 9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1" name="Rectangle 9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2" name="Rectangle 9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3" name="Rectangle 9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4" name="Rectangle 9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5" name="Rectangle 9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6" name="Rectangle 9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7" name="Rectangle 9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8" name="Rectangle 9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9" name="Rectangle 9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0" name="Rectangle 9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1" name="Rectangle 9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2" name="Rectangle 9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3" name="Rectangle 9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4" name="Rectangle 9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5" name="Rectangle 9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6" name="Rectangle 9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7" name="Rectangle 9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8" name="Rectangle 9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9" name="Rectangle 9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0" name="Rectangle 9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1" name="Rectangle 9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2" name="Rectangle 9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3" name="Rectangle 10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4" name="Rectangle 10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5" name="Rectangle 10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6" name="Rectangle 10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7" name="Rectangle 10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8" name="Rectangle 10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9" name="Rectangle 10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0" name="Rectangle 10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1" name="Rectangle 10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2" name="Rectangle 10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3" name="Rectangle 10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4" name="Rectangle 10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5" name="Rectangle 10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6" name="Rectangle 10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7" name="Rectangle 10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8" name="Rectangle 10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9" name="Rectangle 10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0" name="Rectangle 10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1" name="Rectangle 10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2" name="Rectangle 10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3" name="Rectangle 10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4" name="Rectangle 10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5" name="Rectangle 10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6" name="Rectangle 10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7" name="Rectangle 10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8" name="Rectangle 10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9" name="Rectangle 10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0" name="Rectangle 10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1" name="Rectangle 10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2" name="Rectangle 10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3" name="Rectangle 10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4" name="Rectangle 10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5" name="Rectangle 10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6" name="Rectangle 10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7" name="Rectangle 10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8" name="Rectangle 10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9" name="Rectangle 10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0" name="Rectangle 10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1" name="Rectangle 10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2" name="Rectangle 10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3" name="Rectangle 10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4" name="Rectangle 10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5" name="Rectangle 10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6" name="Rectangle 10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7" name="Rectangle 10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8" name="Rectangle 10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9" name="Rectangle 10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0" name="Rectangle 10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1" name="Rectangle 10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2" name="Rectangle 10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3" name="Rectangle 10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4" name="Rectangle 10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5" name="Rectangle 10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6" name="Rectangle 10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7" name="Rectangle 10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8" name="Rectangle 10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9" name="Rectangle 10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0" name="Rectangle 10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1" name="Rectangle 10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2" name="Rectangle 10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3" name="Rectangle 10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4" name="Rectangle 10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5" name="Rectangle 10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6" name="Rectangle 10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7" name="Rectangle 10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8" name="Rectangle 10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9" name="Rectangle 10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0" name="Rectangle 10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1" name="Rectangle 10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2" name="Rectangle 10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3" name="Rectangle 10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4" name="Rectangle 10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5" name="Rectangle 10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6" name="Rectangle 10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7" name="Rectangle 10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8" name="Rectangle 10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9" name="Rectangle 10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0" name="Rectangle 10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1" name="Rectangle 10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2" name="Rectangle 10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3" name="Rectangle 10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4" name="Rectangle 10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5" name="Rectangle 10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6" name="Rectangle 10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7" name="Rectangle 10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8" name="Rectangle 10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9" name="Rectangle 10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0" name="Rectangle 10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1" name="Rectangle 10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2" name="Rectangle 10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3" name="Rectangle 10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4" name="Rectangle 10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5" name="Rectangle 10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6" name="Rectangle 10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7" name="Rectangle 10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8" name="Rectangle 10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9" name="Rectangle 10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0" name="Rectangle 10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1" name="Rectangle 10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2" name="Rectangle 10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3" name="Rectangle 11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4" name="Rectangle 11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5" name="Rectangle 11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6" name="Rectangle 11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7" name="Rectangle 11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8" name="Rectangle 11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9" name="Rectangle 11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0" name="Rectangle 11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1" name="Rectangle 11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2" name="Rectangle 11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3" name="Rectangle 11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4" name="Rectangle 11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5" name="Rectangle 11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6" name="Rectangle 11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7" name="Rectangle 11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8" name="Rectangle 11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9" name="Rectangle 11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0" name="Rectangle 11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1" name="Rectangle 11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2" name="Rectangle 11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3" name="Rectangle 11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4" name="Rectangle 11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5" name="Rectangle 11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6" name="Rectangle 11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7" name="Rectangle 11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8" name="Rectangle 11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9" name="Rectangle 11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0" name="Rectangle 11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1" name="Rectangle 11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2" name="Rectangle 11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3" name="Rectangle 11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4" name="Rectangle 11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5" name="Rectangle 11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6" name="Rectangle 11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7" name="Rectangle 11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8" name="Rectangle 11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9" name="Rectangle 11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0" name="Rectangle 11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1" name="Rectangle 11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2" name="Rectangle 11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3" name="Rectangle 11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4" name="Rectangle 11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5" name="Rectangle 11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6" name="Rectangle 11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7" name="Rectangle 11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8" name="Rectangle 11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9" name="Rectangle 11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0" name="Rectangle 11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1" name="Rectangle 11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2" name="Rectangle 11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3" name="Rectangle 11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4" name="Rectangle 11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5" name="Rectangle 11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6" name="Rectangle 11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7" name="Rectangle 11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8" name="Rectangle 11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9" name="Rectangle 11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0" name="Rectangle 11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1" name="Rectangle 11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2" name="Rectangle 11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3" name="Rectangle 11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4" name="Rectangle 11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5" name="Rectangle 11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6" name="Rectangle 11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7" name="Rectangle 11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8" name="Rectangle 11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9" name="Rectangle 11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0" name="Rectangle 11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1" name="Rectangle 11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2" name="Rectangle 11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3" name="Rectangle 11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4" name="Rectangle 11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5" name="Rectangle 11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6" name="Rectangle 11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7" name="Rectangle 11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8" name="Rectangle 11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9" name="Rectangle 11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0" name="Rectangle 11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1" name="Rectangle 11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2" name="Rectangle 11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3" name="Rectangle 11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4" name="Rectangle 11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5" name="Rectangle 11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6" name="Rectangle 11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7" name="Rectangle 11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8" name="Rectangle 11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9" name="Rectangle 11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0" name="Rectangle 11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1" name="Rectangle 11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2" name="Rectangle 11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3" name="Rectangle 11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4" name="Rectangle 11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5" name="Rectangle 11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6" name="Rectangle 11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7" name="Rectangle 11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8" name="Rectangle 11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9" name="Rectangle 11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0" name="Rectangle 11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1" name="Rectangle 11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2" name="Rectangle 11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3" name="Rectangle 12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4" name="Rectangle 12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5" name="Rectangle 12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6" name="Rectangle 12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7" name="Rectangle 12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8" name="Rectangle 12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9" name="Rectangle 12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0" name="Rectangle 12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1" name="Rectangle 12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2" name="Rectangle 12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3" name="Rectangle 12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4" name="Rectangle 12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5" name="Rectangle 12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6" name="Rectangle 12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7" name="Rectangle 12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8" name="Rectangle 1215"/>
          <p:cNvSpPr>
            <a:spLocks noChangeArrowheads="1"/>
          </p:cNvSpPr>
          <p:nvPr/>
        </p:nvSpPr>
        <p:spPr bwMode="auto">
          <a:xfrm>
            <a:off x="152400" y="4572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charset="0"/>
                <a:cs typeface="Arial" charset="0"/>
              </a:rPr>
              <a:t>W</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219" name="Rectangle 12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0" name="Rectangle 12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1" name="Rectangle 12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2" name="Rectangle 12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3" name="Rectangle 12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4" name="Rectangle 12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5" name="Rectangle 12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6" name="Rectangle 12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7" name="Rectangle 12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8" name="Rectangle 12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9" name="Rectangle 12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0" name="Rectangle 12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1" name="Rectangle 12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2" name="Rectangle 12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3" name="Rectangle 12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4" name="Rectangle 12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5" name="Rectangle 12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6" name="Rectangle 12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7" name="Rectangle 12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8" name="Rectangle 12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9" name="Rectangle 12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0" name="Rectangle 12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1" name="Rectangle 12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2" name="Rectangle 12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3" name="Rectangle 12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4" name="Rectangle 12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5" name="Rectangle 12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6" name="Rectangle 12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7" name="Rectangle 12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8" name="Rectangle 12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9" name="Rectangle 12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0" name="Rectangle 12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1" name="Rectangle 12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2" name="Rectangle 12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3" name="Rectangle 12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4" name="Rectangle 12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5" name="Rectangle 12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6" name="Rectangle 12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7" name="Rectangle 12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8" name="Rectangle 12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9" name="Rectangle 12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0" name="Rectangle 12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1" name="Rectangle 12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2" name="Rectangle 12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3" name="Rectangle 12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4" name="Rectangle 12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5" name="Rectangle 12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6" name="Rectangle 12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7" name="Rectangle 12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8" name="Rectangle 12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9" name="Rectangle 12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0" name="Rectangle 12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1" name="Rectangle 12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2" name="Rectangle 12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3" name="Rectangle 12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4" name="Rectangle 12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5" name="Rectangle 12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6" name="Rectangle 12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7" name="Rectangle 12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8" name="Rectangle 12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9" name="Rectangle 12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0" name="Rectangle 12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1" name="Rectangle 12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2" name="Rectangle 12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3" name="Rectangle 12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4" name="Rectangle 12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5" name="Rectangle 12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6" name="Rectangle 12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7" name="Rectangle 12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8" name="Rectangle 12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9" name="Rectangle 12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0" name="Rectangle 12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1" name="Rectangle 12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2" name="Rectangle 12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3" name="Rectangle 12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4" name="Rectangle 12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5" name="Rectangle 12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6" name="Rectangle 12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7" name="Rectangle 12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8" name="Rectangle 12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9" name="Rectangle 12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0" name="Rectangle 12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1" name="Rectangle 12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2" name="Rectangle 12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3" name="Rectangle 13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4" name="Rectangle 13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5" name="Rectangle 13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6" name="Rectangle 13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7" name="Rectangle 13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8" name="Rectangle 13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9" name="Rectangle 13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0" name="Rectangle 13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1" name="Rectangle 13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2" name="Rectangle 13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3" name="Rectangle 13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4" name="Rectangle 13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5" name="Rectangle 13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6" name="Rectangle 13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7" name="Rectangle 13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8" name="Rectangle 13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9" name="Rectangle 13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0" name="Rectangle 13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1" name="Rectangle 13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2" name="Rectangle 13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3" name="Rectangle 13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4" name="Rectangle 13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5" name="Rectangle 13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6" name="Rectangle 13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7" name="Rectangle 13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8" name="Rectangle 13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9" name="Rectangle 13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0" name="Rectangle 13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1" name="Rectangle 13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2" name="Rectangle 13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3" name="Rectangle 13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4" name="Rectangle 13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5" name="Rectangle 13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6" name="Rectangle 13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7" name="Rectangle 13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8" name="Rectangle 13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9" name="Rectangle 13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0" name="Rectangle 13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1" name="Rectangle 13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2" name="Rectangle 13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3" name="Rectangle 13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4" name="Rectangle 13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5" name="Rectangle 13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6" name="Rectangle 13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7" name="Rectangle 13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8" name="Rectangle 13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9" name="Rectangle 13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0" name="Rectangle 13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1" name="Rectangle 13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2" name="Rectangle 13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3" name="Rectangle 13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4" name="Rectangle 13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5" name="Rectangle 13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6" name="Rectangle 13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7" name="Rectangle 13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8" name="Rectangle 13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9" name="Rectangle 13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0" name="Rectangle 13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1" name="Rectangle 13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2" name="Rectangle 13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3" name="Rectangle 13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4" name="Rectangle 13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5" name="Rectangle 13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6" name="Rectangle 13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7" name="Rectangle 13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8" name="Rectangle 13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9" name="Rectangle 13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0" name="Rectangle 13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1" name="Rectangle 13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2" name="Rectangle 13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3" name="Rectangle 13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4" name="Rectangle 13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5" name="Rectangle 13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6" name="Rectangle 13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7" name="Rectangle 13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8" name="Rectangle 13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9" name="Rectangle 13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0" name="Rectangle 13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1" name="Rectangle 13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2" name="Rectangle 13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3" name="Rectangle 13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4" name="Rectangle 13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5" name="Rectangle 13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6" name="Rectangle 13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7" name="Rectangle 13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8" name="Rectangle 13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9" name="Rectangle 13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0" name="Rectangle 13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1" name="Rectangle 13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2" name="Rectangle 13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3" name="Rectangle 13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4" name="Rectangle 13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5" name="Rectangle 13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6" name="Rectangle 13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7" name="Rectangle 13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8" name="Rectangle 13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9" name="Rectangle 13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0" name="Rectangle 13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1" name="Rectangle 13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2" name="Rectangle 13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3" name="Rectangle 14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4" name="Rectangle 14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5" name="Rectangle 14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6" name="Rectangle 14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7" name="Rectangle 14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8" name="Rectangle 14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9" name="Rectangle 14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0" name="Rectangle 14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1" name="Rectangle 14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2" name="Rectangle 14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3" name="Rectangle 14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4" name="Rectangle 14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5" name="Rectangle 14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6" name="Rectangle 14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7" name="Rectangle 14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8" name="Rectangle 14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9" name="Rectangle 14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0" name="Rectangle 14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1" name="Rectangle 14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2" name="Rectangle 14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3" name="Rectangle 14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4" name="Rectangle 14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5" name="Rectangle 14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6" name="Rectangle 14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7" name="Rectangle 14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8" name="Rectangle 14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9" name="Rectangle 14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0" name="Rectangle 14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1" name="Rectangle 14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2" name="Rectangle 14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3" name="Rectangle 14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4" name="Rectangle 14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5" name="Rectangle 14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6" name="Rectangle 14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7" name="Rectangle 14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8" name="Rectangle 14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9" name="Rectangle 14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0" name="Rectangle 14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1" name="Rectangle 14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2" name="Rectangle 14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3" name="Rectangle 14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4" name="Rectangle 14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5" name="Rectangle 14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6" name="Rectangle 14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7" name="Rectangle 14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8" name="Rectangle 14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9" name="Rectangle 14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0" name="Rectangle 14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1" name="Rectangle 14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2" name="Rectangle 14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3" name="Rectangle 14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4" name="Rectangle 14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5" name="Rectangle 14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6" name="Rectangle 14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7" name="Rectangle 14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8" name="Rectangle 14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9" name="Rectangle 14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0" name="Rectangle 14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1" name="Rectangle 14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2" name="Rectangle 14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3" name="Rectangle 14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4" name="Rectangle 14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5" name="Rectangle 14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6" name="Rectangle 14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7" name="Rectangle 14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8" name="Rectangle 14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9" name="Rectangle 14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0" name="Rectangle 14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1" name="Rectangle 14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2" name="Rectangle 14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3" name="Rectangle 14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4" name="Rectangle 14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charset="0"/>
                <a:cs typeface="Arial" charset="0"/>
              </a:rPr>
              <a:t>m</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475" name="Rectangle 14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6" name="Rectangle 14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7" name="Rectangle 14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8" name="Rectangle 14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9" name="Rectangle 14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0" name="Rectangle 14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1" name="Rectangle 14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2" name="Rectangle 14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3" name="Rectangle 14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4" name="Rectangle 14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6" name="Rectangle 14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7" name="Rectangle 14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8" name="Rectangle 14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9" name="Rectangle 14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0" name="Rectangle 14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1" name="Rectangle 14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3</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2" name="Rectangle 14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0</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3" name="Rectangle 14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4" name="Rectangle 14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5" name="Rectangle 14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6" name="Rectangle 14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7" name="Rectangle 14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8" name="Rectangle 14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9" name="Rectangle 14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0" name="Rectangle 14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1" name="Rectangle 14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2" name="Rectangle 14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3" name="Rectangle 15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4" name="Rectangle 15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5" name="Rectangle 15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6" name="Rectangle 15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7" name="Rectangle 15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8" name="Rectangle 15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9" name="Rectangle 15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0" name="Rectangle 15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1" name="Rectangle 15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2" name="Rectangle 15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3" name="Rectangle 15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4" name="Rectangle 15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6" name="Rectangle 15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7" name="Rectangle 15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8" name="Rectangle 15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charset="0"/>
                <a:cs typeface="Arial" charset="0"/>
              </a:rPr>
              <a:t>a</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519" name="Rectangle 15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20" name="Rectangle 15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27" name="Content Placeholder 1526"/>
          <p:cNvSpPr>
            <a:spLocks noGrp="1"/>
          </p:cNvSpPr>
          <p:nvPr>
            <p:ph idx="1"/>
          </p:nvPr>
        </p:nvSpPr>
        <p:spPr/>
        <p:txBody>
          <a:bodyPr>
            <a:normAutofit fontScale="92500"/>
          </a:bodyPr>
          <a:lstStyle/>
          <a:p>
            <a:pPr marL="137160" indent="0">
              <a:buNone/>
            </a:pPr>
            <a:r>
              <a:rPr lang="es-ES_tradnl" dirty="0" smtClean="0"/>
              <a:t>La Ley de Salud y Seguridad Ocupacional de 1970 se aprobó para prevenir que los trabajadores pierdan la vida o resulten seriamente lesionados en el trabajo. Esta norma creó la Administración de Seguridad y Salud Ocupacional, la cual establece y hace cumplir los parámetros protectores de la salud y la seguridad en el ámbito laboral. </a:t>
            </a:r>
          </a:p>
          <a:p>
            <a:pPr marL="137160" indent="0">
              <a:buNone/>
            </a:pPr>
            <a:r>
              <a:rPr lang="es-ES_tradnl" dirty="0" smtClean="0"/>
              <a:t>OSHA también brinda información, capacitación y asistencia a los empleadores y a los trabajadores.</a:t>
            </a:r>
          </a:p>
          <a:p>
            <a:pPr marL="137160" indent="0">
              <a:buNone/>
            </a:pPr>
            <a:r>
              <a:rPr lang="es-ES_tradnl" dirty="0" smtClean="0"/>
              <a:t>Según la Ley de Salud y Seguridad Ocupacional, los empleadores tienen la responsabilidad de proporcionar un ámbito laboral seguro.</a:t>
            </a:r>
            <a:endParaRPr lang="es-ES_tradnl" dirty="0"/>
          </a:p>
        </p:txBody>
      </p:sp>
      <p:sp>
        <p:nvSpPr>
          <p:cNvPr id="2" name="Title 1"/>
          <p:cNvSpPr>
            <a:spLocks noGrp="1"/>
          </p:cNvSpPr>
          <p:nvPr>
            <p:ph type="title"/>
          </p:nvPr>
        </p:nvSpPr>
        <p:spPr/>
        <p:txBody>
          <a:bodyPr>
            <a:noAutofit/>
          </a:bodyPr>
          <a:lstStyle/>
          <a:p>
            <a:r>
              <a:rPr lang="es-ES_tradnl" sz="4000" dirty="0" smtClean="0">
                <a:effectLst>
                  <a:outerShdw blurRad="38100" dist="38100" dir="2700000" algn="tl">
                    <a:srgbClr val="000000">
                      <a:alpha val="43137"/>
                    </a:srgbClr>
                  </a:outerShdw>
                </a:effectLst>
              </a:rPr>
              <a:t>¿Qué es OSHA? </a:t>
            </a:r>
            <a:br>
              <a:rPr lang="es-ES_tradnl" sz="4000" dirty="0" smtClean="0">
                <a:effectLst>
                  <a:outerShdw blurRad="38100" dist="38100" dir="2700000" algn="tl">
                    <a:srgbClr val="000000">
                      <a:alpha val="43137"/>
                    </a:srgbClr>
                  </a:outerShdw>
                </a:effectLst>
              </a:rPr>
            </a:br>
            <a:endParaRPr lang="es-ES_tradnl" sz="4000" dirty="0"/>
          </a:p>
        </p:txBody>
      </p:sp>
    </p:spTree>
    <p:extLst>
      <p:ext uri="{BB962C8B-B14F-4D97-AF65-F5344CB8AC3E}">
        <p14:creationId xmlns:p14="http://schemas.microsoft.com/office/powerpoint/2010/main" val="347540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Prevención</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err="1" smtClean="0"/>
              <a:t>Abstinencia</a:t>
            </a:r>
            <a:r>
              <a:rPr lang="en-US" dirty="0" smtClean="0"/>
              <a:t>.</a:t>
            </a:r>
          </a:p>
          <a:p>
            <a:pPr>
              <a:buFont typeface="Wingdings" panose="05000000000000000000" pitchFamily="2" charset="2"/>
              <a:buChar char="v"/>
            </a:pPr>
            <a:r>
              <a:rPr lang="en-US" dirty="0" err="1" smtClean="0"/>
              <a:t>Monogamia</a:t>
            </a:r>
            <a:r>
              <a:rPr lang="en-US" dirty="0" smtClean="0"/>
              <a:t> </a:t>
            </a:r>
            <a:r>
              <a:rPr lang="en-US" dirty="0" err="1" smtClean="0"/>
              <a:t>mutua</a:t>
            </a:r>
            <a:r>
              <a:rPr lang="en-US" dirty="0" smtClean="0"/>
              <a:t>.</a:t>
            </a:r>
          </a:p>
          <a:p>
            <a:pPr>
              <a:buFont typeface="Wingdings" panose="05000000000000000000" pitchFamily="2" charset="2"/>
              <a:buChar char="v"/>
            </a:pPr>
            <a:r>
              <a:rPr lang="en-US" dirty="0" err="1" smtClean="0"/>
              <a:t>Drogas</a:t>
            </a:r>
            <a:r>
              <a:rPr lang="en-US" dirty="0" smtClean="0"/>
              <a:t>.</a:t>
            </a:r>
          </a:p>
          <a:p>
            <a:pPr>
              <a:buFont typeface="Wingdings" panose="05000000000000000000" pitchFamily="2" charset="2"/>
              <a:buChar char="v"/>
            </a:pPr>
            <a:r>
              <a:rPr lang="en-US" dirty="0" err="1" smtClean="0"/>
              <a:t>Preservativos</a:t>
            </a:r>
            <a:r>
              <a:rPr lang="en-US" dirty="0" smtClean="0"/>
              <a:t>.</a:t>
            </a:r>
          </a:p>
          <a:p>
            <a:pPr marL="137160" indent="0">
              <a:buNone/>
            </a:pPr>
            <a:endParaRPr lang="en-US" dirty="0"/>
          </a:p>
        </p:txBody>
      </p:sp>
    </p:spTree>
    <p:extLst>
      <p:ext uri="{BB962C8B-B14F-4D97-AF65-F5344CB8AC3E}">
        <p14:creationId xmlns:p14="http://schemas.microsoft.com/office/powerpoint/2010/main" val="42331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fan9\Desktop\slides_epi_2011\Slide13.PNG" title="Imagen de nosotr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17" y="1588"/>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438900" y="990600"/>
            <a:ext cx="2552700" cy="276999"/>
          </a:xfrm>
          <a:prstGeom prst="rect">
            <a:avLst/>
          </a:prstGeom>
          <a:noFill/>
        </p:spPr>
        <p:txBody>
          <a:bodyPr wrap="square" rtlCol="0">
            <a:spAutoFit/>
          </a:bodyPr>
          <a:lstStyle/>
          <a:p>
            <a:r>
              <a:rPr lang="en-US" sz="1200" dirty="0" err="1" smtClean="0"/>
              <a:t>Población</a:t>
            </a:r>
            <a:r>
              <a:rPr lang="en-US" sz="1200" dirty="0" smtClean="0"/>
              <a:t> = 50,007   </a:t>
            </a:r>
            <a:r>
              <a:rPr lang="en-US" sz="1200" dirty="0" err="1" smtClean="0"/>
              <a:t>Tasa</a:t>
            </a:r>
            <a:r>
              <a:rPr lang="en-US" sz="1200" dirty="0" smtClean="0"/>
              <a:t> total = 19,1</a:t>
            </a:r>
            <a:endParaRPr lang="en-US" sz="1200" dirty="0"/>
          </a:p>
        </p:txBody>
      </p:sp>
      <p:sp>
        <p:nvSpPr>
          <p:cNvPr id="5" name="TextBox 4"/>
          <p:cNvSpPr txBox="1"/>
          <p:nvPr/>
        </p:nvSpPr>
        <p:spPr>
          <a:xfrm>
            <a:off x="7472082" y="3441412"/>
            <a:ext cx="1367118" cy="430887"/>
          </a:xfrm>
          <a:prstGeom prst="rect">
            <a:avLst/>
          </a:prstGeom>
          <a:noFill/>
        </p:spPr>
        <p:txBody>
          <a:bodyPr wrap="square" rtlCol="0">
            <a:spAutoFit/>
          </a:bodyPr>
          <a:lstStyle/>
          <a:p>
            <a:r>
              <a:rPr lang="en-US" sz="1100" dirty="0" smtClean="0"/>
              <a:t>Tasas </a:t>
            </a:r>
            <a:r>
              <a:rPr lang="en-US" sz="1100" dirty="0" err="1" smtClean="0"/>
              <a:t>por</a:t>
            </a:r>
            <a:r>
              <a:rPr lang="en-US" sz="1100" dirty="0" smtClean="0"/>
              <a:t> 100,000 </a:t>
            </a:r>
            <a:r>
              <a:rPr lang="en-US" sz="1100" dirty="0" err="1" smtClean="0"/>
              <a:t>habitantes</a:t>
            </a:r>
            <a:endParaRPr lang="en-US" sz="1100" dirty="0"/>
          </a:p>
        </p:txBody>
      </p:sp>
      <p:sp>
        <p:nvSpPr>
          <p:cNvPr id="6" name="TextBox 5"/>
          <p:cNvSpPr txBox="1"/>
          <p:nvPr/>
        </p:nvSpPr>
        <p:spPr>
          <a:xfrm>
            <a:off x="0" y="6477000"/>
            <a:ext cx="7239000" cy="600164"/>
          </a:xfrm>
          <a:prstGeom prst="rect">
            <a:avLst/>
          </a:prstGeom>
          <a:noFill/>
        </p:spPr>
        <p:txBody>
          <a:bodyPr wrap="square" rtlCol="0">
            <a:spAutoFit/>
          </a:bodyPr>
          <a:lstStyle/>
          <a:p>
            <a:r>
              <a:rPr lang="en-US" sz="1100" i="1" dirty="0" smtClean="0"/>
              <a:t>Nota</a:t>
            </a:r>
            <a:r>
              <a:rPr lang="en-US" sz="1100" dirty="0" smtClean="0"/>
              <a:t>. </a:t>
            </a:r>
            <a:r>
              <a:rPr lang="en-US" sz="1100" dirty="0" err="1" smtClean="0"/>
              <a:t>Estos</a:t>
            </a:r>
            <a:r>
              <a:rPr lang="en-US" sz="1100" dirty="0" smtClean="0"/>
              <a:t> </a:t>
            </a:r>
            <a:r>
              <a:rPr lang="en-US" sz="1100" dirty="0" err="1" smtClean="0"/>
              <a:t>datos</a:t>
            </a:r>
            <a:r>
              <a:rPr lang="en-US" sz="1100" dirty="0" smtClean="0"/>
              <a:t> </a:t>
            </a:r>
            <a:r>
              <a:rPr lang="en-US" sz="1100" dirty="0" err="1" smtClean="0"/>
              <a:t>incluyen</a:t>
            </a:r>
            <a:r>
              <a:rPr lang="en-US" sz="1100" dirty="0" smtClean="0"/>
              <a:t> a personas con un </a:t>
            </a:r>
            <a:r>
              <a:rPr lang="en-US" sz="1100" dirty="0" err="1" smtClean="0"/>
              <a:t>diagnóstico</a:t>
            </a:r>
            <a:r>
              <a:rPr lang="en-US" sz="1100" dirty="0" smtClean="0"/>
              <a:t> de </a:t>
            </a:r>
            <a:r>
              <a:rPr lang="en-US" sz="1100" dirty="0" err="1" smtClean="0"/>
              <a:t>infección</a:t>
            </a:r>
            <a:r>
              <a:rPr lang="en-US" sz="1100" dirty="0" smtClean="0"/>
              <a:t> </a:t>
            </a:r>
            <a:r>
              <a:rPr lang="en-US" sz="1100" dirty="0" err="1" smtClean="0"/>
              <a:t>por</a:t>
            </a:r>
            <a:r>
              <a:rPr lang="en-US" sz="1100" dirty="0" smtClean="0"/>
              <a:t> VIH con </a:t>
            </a:r>
            <a:r>
              <a:rPr lang="en-US" sz="1100" dirty="0" err="1" smtClean="0"/>
              <a:t>independencia</a:t>
            </a:r>
            <a:r>
              <a:rPr lang="en-US" sz="1100" dirty="0" smtClean="0"/>
              <a:t> del </a:t>
            </a:r>
            <a:r>
              <a:rPr lang="en-US" sz="1100" dirty="0" err="1" smtClean="0"/>
              <a:t>estadío</a:t>
            </a:r>
            <a:r>
              <a:rPr lang="en-US" sz="1100" dirty="0" smtClean="0"/>
              <a:t> de la </a:t>
            </a:r>
            <a:r>
              <a:rPr lang="en-US" sz="1100" dirty="0" err="1" smtClean="0"/>
              <a:t>enfermedad</a:t>
            </a:r>
            <a:r>
              <a:rPr lang="en-US" sz="1100" dirty="0" smtClean="0"/>
              <a:t> en el </a:t>
            </a:r>
            <a:r>
              <a:rPr lang="en-US" sz="1100" dirty="0" err="1" smtClean="0"/>
              <a:t>momento</a:t>
            </a:r>
            <a:r>
              <a:rPr lang="en-US" sz="1100" dirty="0" smtClean="0"/>
              <a:t> del </a:t>
            </a:r>
            <a:r>
              <a:rPr lang="en-US" sz="1100" dirty="0" err="1" smtClean="0"/>
              <a:t>diagnóstico</a:t>
            </a:r>
            <a:r>
              <a:rPr lang="en-US" sz="1100" dirty="0" smtClean="0"/>
              <a:t>. </a:t>
            </a:r>
            <a:r>
              <a:rPr lang="en-US" sz="1100" dirty="0" err="1" smtClean="0"/>
              <a:t>Todos</a:t>
            </a:r>
            <a:r>
              <a:rPr lang="en-US" sz="1100" dirty="0" smtClean="0"/>
              <a:t> los </a:t>
            </a:r>
            <a:r>
              <a:rPr lang="en-US" sz="1100" dirty="0" err="1" smtClean="0"/>
              <a:t>datos</a:t>
            </a:r>
            <a:r>
              <a:rPr lang="en-US" sz="1100" dirty="0" smtClean="0"/>
              <a:t> </a:t>
            </a:r>
            <a:r>
              <a:rPr lang="en-US" sz="1100" dirty="0" err="1" smtClean="0"/>
              <a:t>que</a:t>
            </a:r>
            <a:r>
              <a:rPr lang="en-US" sz="1100" dirty="0" smtClean="0"/>
              <a:t> se </a:t>
            </a:r>
            <a:r>
              <a:rPr lang="en-US" sz="1100" dirty="0" err="1" smtClean="0"/>
              <a:t>muestran</a:t>
            </a:r>
            <a:r>
              <a:rPr lang="en-US" sz="1100" dirty="0" smtClean="0"/>
              <a:t> </a:t>
            </a:r>
            <a:r>
              <a:rPr lang="en-US" sz="1100" dirty="0" err="1" smtClean="0"/>
              <a:t>han</a:t>
            </a:r>
            <a:r>
              <a:rPr lang="en-US" sz="1100" dirty="0" smtClean="0"/>
              <a:t> </a:t>
            </a:r>
            <a:r>
              <a:rPr lang="en-US" sz="1100" dirty="0" err="1" smtClean="0"/>
              <a:t>sido</a:t>
            </a:r>
            <a:r>
              <a:rPr lang="en-US" sz="1100" dirty="0" smtClean="0"/>
              <a:t> </a:t>
            </a:r>
            <a:r>
              <a:rPr lang="en-US" sz="1100" dirty="0" err="1" smtClean="0"/>
              <a:t>ajustados</a:t>
            </a:r>
            <a:r>
              <a:rPr lang="en-US" sz="1100" dirty="0" smtClean="0"/>
              <a:t> </a:t>
            </a:r>
            <a:r>
              <a:rPr lang="en-US" sz="1100" dirty="0" err="1" smtClean="0"/>
              <a:t>estadísticamente</a:t>
            </a:r>
            <a:r>
              <a:rPr lang="en-US" sz="1100" dirty="0" smtClean="0"/>
              <a:t> </a:t>
            </a:r>
            <a:r>
              <a:rPr lang="en-US" sz="1100" dirty="0" err="1" smtClean="0"/>
              <a:t>para</a:t>
            </a:r>
            <a:r>
              <a:rPr lang="en-US" sz="1100" dirty="0" smtClean="0"/>
              <a:t> </a:t>
            </a:r>
            <a:r>
              <a:rPr lang="en-US" sz="1100" dirty="0" err="1" smtClean="0"/>
              <a:t>que</a:t>
            </a:r>
            <a:r>
              <a:rPr lang="en-US" sz="1100" dirty="0" smtClean="0"/>
              <a:t> </a:t>
            </a:r>
            <a:r>
              <a:rPr lang="en-US" sz="1100" dirty="0" err="1" smtClean="0"/>
              <a:t>reflejen</a:t>
            </a:r>
            <a:r>
              <a:rPr lang="en-US" sz="1100" dirty="0" smtClean="0"/>
              <a:t> </a:t>
            </a:r>
            <a:r>
              <a:rPr lang="en-US" sz="1100" dirty="0" err="1" smtClean="0"/>
              <a:t>demoras</a:t>
            </a:r>
            <a:r>
              <a:rPr lang="en-US" sz="1100" dirty="0" smtClean="0"/>
              <a:t> en la </a:t>
            </a:r>
            <a:r>
              <a:rPr lang="en-US" sz="1100" dirty="0" err="1" smtClean="0"/>
              <a:t>información</a:t>
            </a:r>
            <a:r>
              <a:rPr lang="en-US" sz="1100" dirty="0" smtClean="0"/>
              <a:t>, </a:t>
            </a:r>
            <a:r>
              <a:rPr lang="en-US" sz="1100" dirty="0" err="1" smtClean="0"/>
              <a:t>pero</a:t>
            </a:r>
            <a:r>
              <a:rPr lang="en-US" sz="1100" dirty="0" smtClean="0"/>
              <a:t> no </a:t>
            </a:r>
            <a:r>
              <a:rPr lang="en-US" sz="1100" dirty="0" err="1" smtClean="0"/>
              <a:t>información</a:t>
            </a:r>
            <a:r>
              <a:rPr lang="en-US" sz="1100" dirty="0" smtClean="0"/>
              <a:t> </a:t>
            </a:r>
            <a:r>
              <a:rPr lang="en-US" sz="1100" dirty="0" err="1" smtClean="0"/>
              <a:t>incompleta</a:t>
            </a:r>
            <a:r>
              <a:rPr lang="en-US" sz="1100" dirty="0" smtClean="0"/>
              <a:t>. </a:t>
            </a:r>
            <a:endParaRPr lang="en-US" sz="1100" dirty="0"/>
          </a:p>
        </p:txBody>
      </p:sp>
      <p:sp>
        <p:nvSpPr>
          <p:cNvPr id="8" name="Title 7"/>
          <p:cNvSpPr>
            <a:spLocks noGrp="1"/>
          </p:cNvSpPr>
          <p:nvPr>
            <p:ph type="title"/>
          </p:nvPr>
        </p:nvSpPr>
        <p:spPr>
          <a:xfrm>
            <a:off x="475923" y="74325"/>
            <a:ext cx="8229600" cy="258762"/>
          </a:xfrm>
        </p:spPr>
        <p:txBody>
          <a:bodyPr>
            <a:normAutofit fontScale="90000"/>
          </a:bodyPr>
          <a:lstStyle/>
          <a:p>
            <a:r>
              <a:rPr lang="es-ES" sz="900" dirty="0"/>
              <a:t>Tasas de diagnósticos de infección por VIH entre los adultos y los adolescentes de los Estados Unidos y 6 Áreas Dependientes (2011)</a:t>
            </a:r>
            <a:br>
              <a:rPr lang="es-ES" sz="900" dirty="0"/>
            </a:br>
            <a:endParaRPr lang="en-US" sz="900" dirty="0"/>
          </a:p>
        </p:txBody>
      </p:sp>
    </p:spTree>
    <p:extLst>
      <p:ext uri="{BB962C8B-B14F-4D97-AF65-F5344CB8AC3E}">
        <p14:creationId xmlns:p14="http://schemas.microsoft.com/office/powerpoint/2010/main" val="21821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fan9\Desktop\slides_epi_2011\Slide21.PNG" title="imagen de EE. UU. - nin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7"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81800" y="1066800"/>
            <a:ext cx="1905000" cy="646331"/>
          </a:xfrm>
          <a:prstGeom prst="rect">
            <a:avLst/>
          </a:prstGeom>
          <a:noFill/>
        </p:spPr>
        <p:txBody>
          <a:bodyPr wrap="square" rtlCol="0">
            <a:spAutoFit/>
          </a:bodyPr>
          <a:lstStyle/>
          <a:p>
            <a:r>
              <a:rPr lang="en-US" dirty="0" err="1" smtClean="0"/>
              <a:t>Población</a:t>
            </a:r>
            <a:r>
              <a:rPr lang="en-US" dirty="0" smtClean="0"/>
              <a:t> = 2,936</a:t>
            </a:r>
          </a:p>
          <a:p>
            <a:r>
              <a:rPr lang="en-US" dirty="0" err="1" smtClean="0"/>
              <a:t>Tasa</a:t>
            </a:r>
            <a:r>
              <a:rPr lang="en-US" dirty="0" smtClean="0"/>
              <a:t> total = 5,5</a:t>
            </a:r>
            <a:endParaRPr lang="en-US" dirty="0"/>
          </a:p>
        </p:txBody>
      </p:sp>
      <p:sp>
        <p:nvSpPr>
          <p:cNvPr id="6" name="TextBox 5"/>
          <p:cNvSpPr txBox="1"/>
          <p:nvPr/>
        </p:nvSpPr>
        <p:spPr>
          <a:xfrm>
            <a:off x="304800" y="6477000"/>
            <a:ext cx="6858000" cy="600164"/>
          </a:xfrm>
          <a:prstGeom prst="rect">
            <a:avLst/>
          </a:prstGeom>
          <a:noFill/>
        </p:spPr>
        <p:txBody>
          <a:bodyPr wrap="square" rtlCol="0">
            <a:spAutoFit/>
          </a:bodyPr>
          <a:lstStyle/>
          <a:p>
            <a:r>
              <a:rPr lang="en-US" sz="1100" i="1" dirty="0" smtClean="0"/>
              <a:t>Nota</a:t>
            </a:r>
            <a:r>
              <a:rPr lang="en-US" sz="1100" dirty="0" smtClean="0"/>
              <a:t>. </a:t>
            </a:r>
            <a:r>
              <a:rPr lang="en-US" sz="1100" dirty="0" err="1" smtClean="0"/>
              <a:t>Estos</a:t>
            </a:r>
            <a:r>
              <a:rPr lang="en-US" sz="1100" dirty="0" smtClean="0"/>
              <a:t> </a:t>
            </a:r>
            <a:r>
              <a:rPr lang="en-US" sz="1100" dirty="0" err="1" smtClean="0"/>
              <a:t>datos</a:t>
            </a:r>
            <a:r>
              <a:rPr lang="en-US" sz="1100" dirty="0" smtClean="0"/>
              <a:t> </a:t>
            </a:r>
            <a:r>
              <a:rPr lang="en-US" sz="1100" dirty="0" err="1" smtClean="0"/>
              <a:t>incluyen</a:t>
            </a:r>
            <a:r>
              <a:rPr lang="en-US" sz="1100" dirty="0" smtClean="0"/>
              <a:t> a personas con un </a:t>
            </a:r>
            <a:r>
              <a:rPr lang="en-US" sz="1100" dirty="0" err="1" smtClean="0"/>
              <a:t>diagnóstico</a:t>
            </a:r>
            <a:r>
              <a:rPr lang="en-US" sz="1100" dirty="0" smtClean="0"/>
              <a:t> de </a:t>
            </a:r>
            <a:r>
              <a:rPr lang="en-US" sz="1100" dirty="0" err="1" smtClean="0"/>
              <a:t>infección</a:t>
            </a:r>
            <a:r>
              <a:rPr lang="en-US" sz="1100" dirty="0" smtClean="0"/>
              <a:t> </a:t>
            </a:r>
            <a:r>
              <a:rPr lang="en-US" sz="1100" dirty="0" err="1" smtClean="0"/>
              <a:t>por</a:t>
            </a:r>
            <a:r>
              <a:rPr lang="en-US" sz="1100" dirty="0" smtClean="0"/>
              <a:t> VIH con </a:t>
            </a:r>
            <a:r>
              <a:rPr lang="en-US" sz="1100" dirty="0" err="1" smtClean="0"/>
              <a:t>independencia</a:t>
            </a:r>
            <a:r>
              <a:rPr lang="en-US" sz="1100" dirty="0" smtClean="0"/>
              <a:t> del </a:t>
            </a:r>
            <a:r>
              <a:rPr lang="en-US" sz="1100" dirty="0" err="1" smtClean="0"/>
              <a:t>estadío</a:t>
            </a:r>
            <a:r>
              <a:rPr lang="en-US" sz="1100" dirty="0" smtClean="0"/>
              <a:t> de la </a:t>
            </a:r>
            <a:r>
              <a:rPr lang="en-US" sz="1100" dirty="0" err="1" smtClean="0"/>
              <a:t>enfermedad</a:t>
            </a:r>
            <a:r>
              <a:rPr lang="en-US" sz="1100" dirty="0" smtClean="0"/>
              <a:t> en el </a:t>
            </a:r>
            <a:r>
              <a:rPr lang="en-US" sz="1100" dirty="0" err="1" smtClean="0"/>
              <a:t>momento</a:t>
            </a:r>
            <a:r>
              <a:rPr lang="en-US" sz="1100" dirty="0" smtClean="0"/>
              <a:t> del </a:t>
            </a:r>
            <a:r>
              <a:rPr lang="en-US" sz="1100" dirty="0" err="1" smtClean="0"/>
              <a:t>diagnóstico</a:t>
            </a:r>
            <a:r>
              <a:rPr lang="en-US" sz="1100" dirty="0" smtClean="0"/>
              <a:t>. </a:t>
            </a:r>
            <a:r>
              <a:rPr lang="en-US" sz="1100" dirty="0" err="1" smtClean="0"/>
              <a:t>Todos</a:t>
            </a:r>
            <a:r>
              <a:rPr lang="en-US" sz="1100" dirty="0" smtClean="0"/>
              <a:t> los </a:t>
            </a:r>
            <a:r>
              <a:rPr lang="en-US" sz="1100" dirty="0" err="1" smtClean="0"/>
              <a:t>datos</a:t>
            </a:r>
            <a:r>
              <a:rPr lang="en-US" sz="1100" dirty="0" smtClean="0"/>
              <a:t> </a:t>
            </a:r>
            <a:r>
              <a:rPr lang="en-US" sz="1100" dirty="0" err="1" smtClean="0"/>
              <a:t>que</a:t>
            </a:r>
            <a:r>
              <a:rPr lang="en-US" sz="1100" dirty="0" smtClean="0"/>
              <a:t> se </a:t>
            </a:r>
            <a:r>
              <a:rPr lang="en-US" sz="1100" dirty="0" err="1" smtClean="0"/>
              <a:t>muestran</a:t>
            </a:r>
            <a:r>
              <a:rPr lang="en-US" sz="1100" dirty="0" smtClean="0"/>
              <a:t> </a:t>
            </a:r>
            <a:r>
              <a:rPr lang="en-US" sz="1100" dirty="0" err="1" smtClean="0"/>
              <a:t>han</a:t>
            </a:r>
            <a:r>
              <a:rPr lang="en-US" sz="1100" dirty="0" smtClean="0"/>
              <a:t> </a:t>
            </a:r>
            <a:r>
              <a:rPr lang="en-US" sz="1100" dirty="0" err="1" smtClean="0"/>
              <a:t>sido</a:t>
            </a:r>
            <a:r>
              <a:rPr lang="en-US" sz="1100" dirty="0" smtClean="0"/>
              <a:t> </a:t>
            </a:r>
            <a:r>
              <a:rPr lang="en-US" sz="1100" dirty="0" err="1" smtClean="0"/>
              <a:t>ajustados</a:t>
            </a:r>
            <a:r>
              <a:rPr lang="en-US" sz="1100" dirty="0" smtClean="0"/>
              <a:t> </a:t>
            </a:r>
            <a:r>
              <a:rPr lang="en-US" sz="1100" dirty="0" err="1" smtClean="0"/>
              <a:t>estadísticamente</a:t>
            </a:r>
            <a:r>
              <a:rPr lang="en-US" sz="1100" dirty="0" smtClean="0"/>
              <a:t> </a:t>
            </a:r>
            <a:r>
              <a:rPr lang="en-US" sz="1100" dirty="0" err="1" smtClean="0"/>
              <a:t>para</a:t>
            </a:r>
            <a:r>
              <a:rPr lang="en-US" sz="1100" dirty="0" smtClean="0"/>
              <a:t> </a:t>
            </a:r>
            <a:r>
              <a:rPr lang="en-US" sz="1100" dirty="0" err="1" smtClean="0"/>
              <a:t>que</a:t>
            </a:r>
            <a:r>
              <a:rPr lang="en-US" sz="1100" dirty="0" smtClean="0"/>
              <a:t> </a:t>
            </a:r>
            <a:r>
              <a:rPr lang="en-US" sz="1100" dirty="0" err="1" smtClean="0"/>
              <a:t>reflejen</a:t>
            </a:r>
            <a:r>
              <a:rPr lang="en-US" sz="1100" dirty="0" smtClean="0"/>
              <a:t> </a:t>
            </a:r>
            <a:r>
              <a:rPr lang="en-US" sz="1100" dirty="0" err="1" smtClean="0"/>
              <a:t>demoras</a:t>
            </a:r>
            <a:r>
              <a:rPr lang="en-US" sz="1100" dirty="0" smtClean="0"/>
              <a:t> en la </a:t>
            </a:r>
            <a:r>
              <a:rPr lang="en-US" sz="1100" dirty="0" err="1" smtClean="0"/>
              <a:t>información</a:t>
            </a:r>
            <a:r>
              <a:rPr lang="en-US" sz="1100" dirty="0" smtClean="0"/>
              <a:t>, </a:t>
            </a:r>
            <a:r>
              <a:rPr lang="en-US" sz="1100" dirty="0" err="1" smtClean="0"/>
              <a:t>pero</a:t>
            </a:r>
            <a:r>
              <a:rPr lang="en-US" sz="1100" dirty="0" smtClean="0"/>
              <a:t> no </a:t>
            </a:r>
            <a:r>
              <a:rPr lang="en-US" sz="1100" dirty="0" err="1" smtClean="0"/>
              <a:t>información</a:t>
            </a:r>
            <a:r>
              <a:rPr lang="en-US" sz="1100" dirty="0" smtClean="0"/>
              <a:t> </a:t>
            </a:r>
            <a:r>
              <a:rPr lang="en-US" sz="1100" dirty="0" err="1" smtClean="0"/>
              <a:t>incompleta</a:t>
            </a:r>
            <a:r>
              <a:rPr lang="en-US" sz="1100" dirty="0" smtClean="0"/>
              <a:t>. </a:t>
            </a:r>
          </a:p>
        </p:txBody>
      </p:sp>
      <p:sp>
        <p:nvSpPr>
          <p:cNvPr id="7" name="TextBox 6"/>
          <p:cNvSpPr txBox="1"/>
          <p:nvPr/>
        </p:nvSpPr>
        <p:spPr>
          <a:xfrm>
            <a:off x="7162800" y="3500735"/>
            <a:ext cx="1828800" cy="523220"/>
          </a:xfrm>
          <a:prstGeom prst="rect">
            <a:avLst/>
          </a:prstGeom>
          <a:noFill/>
        </p:spPr>
        <p:txBody>
          <a:bodyPr wrap="square" rtlCol="0">
            <a:spAutoFit/>
          </a:bodyPr>
          <a:lstStyle/>
          <a:p>
            <a:r>
              <a:rPr lang="en-US" sz="1400" dirty="0" smtClean="0"/>
              <a:t>Tasas </a:t>
            </a:r>
            <a:r>
              <a:rPr lang="en-US" sz="1400" dirty="0" err="1" smtClean="0"/>
              <a:t>por</a:t>
            </a:r>
            <a:r>
              <a:rPr lang="en-US" sz="1400" dirty="0" smtClean="0"/>
              <a:t> 100,000 </a:t>
            </a:r>
            <a:r>
              <a:rPr lang="en-US" sz="1400" dirty="0" err="1" smtClean="0"/>
              <a:t>habitantes</a:t>
            </a:r>
            <a:endParaRPr lang="en-US" sz="1400" dirty="0" smtClean="0"/>
          </a:p>
        </p:txBody>
      </p:sp>
      <p:sp>
        <p:nvSpPr>
          <p:cNvPr id="9" name="Title 8"/>
          <p:cNvSpPr>
            <a:spLocks noGrp="1"/>
          </p:cNvSpPr>
          <p:nvPr>
            <p:ph type="title"/>
          </p:nvPr>
        </p:nvSpPr>
        <p:spPr>
          <a:xfrm>
            <a:off x="76200" y="76200"/>
            <a:ext cx="8915400" cy="228600"/>
          </a:xfrm>
        </p:spPr>
        <p:txBody>
          <a:bodyPr>
            <a:normAutofit fontScale="90000"/>
          </a:bodyPr>
          <a:lstStyle/>
          <a:p>
            <a:r>
              <a:rPr lang="es-ES" sz="1000" dirty="0"/>
              <a:t>Tasas de niños menores de 13 años que viven con un diagnóstico de infección por VIH en los Estados Unidos y 6 Áreas Dependientes (Fin del año 2010</a:t>
            </a:r>
            <a:r>
              <a:rPr lang="es-ES" sz="1000" dirty="0" smtClean="0"/>
              <a:t>)</a:t>
            </a:r>
            <a:endParaRPr lang="en-US" sz="1000" dirty="0"/>
          </a:p>
        </p:txBody>
      </p:sp>
    </p:spTree>
    <p:extLst>
      <p:ext uri="{BB962C8B-B14F-4D97-AF65-F5344CB8AC3E}">
        <p14:creationId xmlns:p14="http://schemas.microsoft.com/office/powerpoint/2010/main" val="33807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066800"/>
            <a:ext cx="8610600" cy="4678204"/>
          </a:xfrm>
          <a:prstGeom prst="rect">
            <a:avLst/>
          </a:prstGeom>
        </p:spPr>
        <p:txBody>
          <a:bodyPr wrap="square">
            <a:spAutoFit/>
          </a:bodyPr>
          <a:lstStyle/>
          <a:p>
            <a:pPr algn="ctr">
              <a:spcAft>
                <a:spcPts val="1200"/>
              </a:spcAft>
            </a:pPr>
            <a:r>
              <a:rPr lang="en-US" sz="2400" b="1" dirty="0" err="1" smtClean="0">
                <a:effectLst>
                  <a:outerShdw blurRad="38100" dist="38100" dir="2700000" algn="tl">
                    <a:srgbClr val="000000">
                      <a:alpha val="43137"/>
                    </a:srgbClr>
                  </a:outerShdw>
                </a:effectLst>
                <a:latin typeface="Arial Black" pitchFamily="34" charset="0"/>
              </a:rPr>
              <a:t>Transmisión</a:t>
            </a:r>
            <a:r>
              <a:rPr lang="en-US" sz="2400" b="1" dirty="0" smtClean="0">
                <a:effectLst>
                  <a:outerShdw blurRad="38100" dist="38100" dir="2700000" algn="tl">
                    <a:srgbClr val="000000">
                      <a:alpha val="43137"/>
                    </a:srgbClr>
                  </a:outerShdw>
                </a:effectLst>
                <a:latin typeface="Arial Black" pitchFamily="34" charset="0"/>
              </a:rPr>
              <a:t> del VIH en el </a:t>
            </a:r>
            <a:r>
              <a:rPr lang="en-US" sz="2400" b="1" dirty="0" err="1" smtClean="0">
                <a:effectLst>
                  <a:outerShdw blurRad="38100" dist="38100" dir="2700000" algn="tl">
                    <a:srgbClr val="000000">
                      <a:alpha val="43137"/>
                    </a:srgbClr>
                  </a:outerShdw>
                </a:effectLst>
                <a:latin typeface="Arial Black" pitchFamily="34" charset="0"/>
              </a:rPr>
              <a:t>ámbito</a:t>
            </a:r>
            <a:r>
              <a:rPr lang="en-US" sz="2400" b="1" dirty="0" smtClean="0">
                <a:effectLst>
                  <a:outerShdw blurRad="38100" dist="38100" dir="2700000" algn="tl">
                    <a:srgbClr val="000000">
                      <a:alpha val="43137"/>
                    </a:srgbClr>
                  </a:outerShdw>
                </a:effectLst>
                <a:latin typeface="Arial Black" pitchFamily="34" charset="0"/>
              </a:rPr>
              <a:t> </a:t>
            </a:r>
            <a:r>
              <a:rPr lang="en-US" sz="2400" b="1" dirty="0" err="1" smtClean="0">
                <a:effectLst>
                  <a:outerShdw blurRad="38100" dist="38100" dir="2700000" algn="tl">
                    <a:srgbClr val="000000">
                      <a:alpha val="43137"/>
                    </a:srgbClr>
                  </a:outerShdw>
                </a:effectLst>
                <a:latin typeface="Arial Black" pitchFamily="34" charset="0"/>
              </a:rPr>
              <a:t>laboral</a:t>
            </a:r>
            <a:r>
              <a:rPr lang="en-US" sz="2400" b="1" dirty="0" smtClean="0">
                <a:effectLst>
                  <a:outerShdw blurRad="38100" dist="38100" dir="2700000" algn="tl">
                    <a:srgbClr val="000000">
                      <a:alpha val="43137"/>
                    </a:srgbClr>
                  </a:outerShdw>
                </a:effectLst>
                <a:latin typeface="Arial Black" pitchFamily="34" charset="0"/>
              </a:rPr>
              <a:t> y </a:t>
            </a:r>
            <a:r>
              <a:rPr lang="en-US" sz="2400" b="1" dirty="0" err="1" smtClean="0">
                <a:effectLst>
                  <a:outerShdw blurRad="38100" dist="38100" dir="2700000" algn="tl">
                    <a:srgbClr val="000000">
                      <a:alpha val="43137"/>
                    </a:srgbClr>
                  </a:outerShdw>
                </a:effectLst>
                <a:latin typeface="Arial Black" pitchFamily="34" charset="0"/>
              </a:rPr>
              <a:t>prevención</a:t>
            </a:r>
            <a:r>
              <a:rPr lang="en-US" sz="2400" b="1" dirty="0" smtClean="0">
                <a:effectLst>
                  <a:outerShdw blurRad="38100" dist="38100" dir="2700000" algn="tl">
                    <a:srgbClr val="000000">
                      <a:alpha val="43137"/>
                    </a:srgbClr>
                  </a:outerShdw>
                </a:effectLst>
                <a:latin typeface="Arial Black" pitchFamily="34" charset="0"/>
              </a:rPr>
              <a:t> entre los </a:t>
            </a:r>
            <a:r>
              <a:rPr lang="en-US" sz="2400" b="1" dirty="0" err="1" smtClean="0">
                <a:effectLst>
                  <a:outerShdw blurRad="38100" dist="38100" dir="2700000" algn="tl">
                    <a:srgbClr val="000000">
                      <a:alpha val="43137"/>
                    </a:srgbClr>
                  </a:outerShdw>
                </a:effectLst>
                <a:latin typeface="Arial Black" pitchFamily="34" charset="0"/>
              </a:rPr>
              <a:t>trabajadores</a:t>
            </a:r>
            <a:r>
              <a:rPr lang="en-US" sz="2400" b="1" dirty="0" smtClean="0">
                <a:effectLst>
                  <a:outerShdw blurRad="38100" dist="38100" dir="2700000" algn="tl">
                    <a:srgbClr val="000000">
                      <a:alpha val="43137"/>
                    </a:srgbClr>
                  </a:outerShdw>
                </a:effectLst>
                <a:latin typeface="Arial Black" pitchFamily="34" charset="0"/>
              </a:rPr>
              <a:t> de la </a:t>
            </a:r>
            <a:r>
              <a:rPr lang="en-US" sz="2400" b="1" dirty="0" err="1" smtClean="0">
                <a:effectLst>
                  <a:outerShdw blurRad="38100" dist="38100" dir="2700000" algn="tl">
                    <a:srgbClr val="000000">
                      <a:alpha val="43137"/>
                    </a:srgbClr>
                  </a:outerShdw>
                </a:effectLst>
                <a:latin typeface="Arial Black" pitchFamily="34" charset="0"/>
              </a:rPr>
              <a:t>salud</a:t>
            </a:r>
            <a:endParaRPr lang="en-US" sz="2400" dirty="0" smtClean="0">
              <a:latin typeface="Arial Black" pitchFamily="34" charset="0"/>
            </a:endParaRPr>
          </a:p>
          <a:p>
            <a:pPr algn="ctr"/>
            <a:r>
              <a:rPr lang="en-US" sz="2400" b="1" dirty="0" smtClean="0"/>
              <a:t>En los </a:t>
            </a:r>
            <a:r>
              <a:rPr lang="en-US" sz="2400" b="1" dirty="0" err="1" smtClean="0"/>
              <a:t>Estados</a:t>
            </a:r>
            <a:r>
              <a:rPr lang="en-US" sz="2400" b="1" dirty="0" smtClean="0"/>
              <a:t> </a:t>
            </a:r>
            <a:r>
              <a:rPr lang="en-US" sz="2400" b="1" dirty="0" err="1" smtClean="0"/>
              <a:t>Unidos</a:t>
            </a:r>
            <a:r>
              <a:rPr lang="en-US" sz="2400" b="1" dirty="0" smtClean="0"/>
              <a:t> </a:t>
            </a:r>
            <a:r>
              <a:rPr lang="en-US" sz="2400" b="1" dirty="0" err="1" smtClean="0"/>
              <a:t>han</a:t>
            </a:r>
            <a:r>
              <a:rPr lang="en-US" sz="2400" b="1" dirty="0" smtClean="0"/>
              <a:t> </a:t>
            </a:r>
            <a:r>
              <a:rPr lang="en-US" sz="2400" b="1" dirty="0" err="1" smtClean="0"/>
              <a:t>ocurrido</a:t>
            </a:r>
            <a:r>
              <a:rPr lang="en-US" sz="2400" b="1" dirty="0" smtClean="0"/>
              <a:t> </a:t>
            </a:r>
            <a:r>
              <a:rPr lang="en-US" sz="2400" b="1" dirty="0" err="1" smtClean="0"/>
              <a:t>menos</a:t>
            </a:r>
            <a:r>
              <a:rPr lang="en-US" sz="2400" b="1" dirty="0" smtClean="0"/>
              <a:t> de 60 </a:t>
            </a:r>
            <a:r>
              <a:rPr lang="en-US" sz="2400" b="1" dirty="0" err="1" smtClean="0"/>
              <a:t>casos</a:t>
            </a:r>
            <a:r>
              <a:rPr lang="en-US" sz="2400" b="1" dirty="0" smtClean="0"/>
              <a:t> de </a:t>
            </a:r>
            <a:r>
              <a:rPr lang="en-US" sz="2400" b="1" dirty="0" err="1" smtClean="0"/>
              <a:t>transmisión</a:t>
            </a:r>
            <a:r>
              <a:rPr lang="en-US" sz="2400" b="1" dirty="0" smtClean="0"/>
              <a:t> del VIH en el </a:t>
            </a:r>
            <a:r>
              <a:rPr lang="en-US" sz="2400" b="1" dirty="0" err="1" smtClean="0"/>
              <a:t>ámbito</a:t>
            </a:r>
            <a:r>
              <a:rPr lang="en-US" sz="2400" b="1" dirty="0" smtClean="0"/>
              <a:t> </a:t>
            </a:r>
            <a:r>
              <a:rPr lang="en-US" sz="2400" b="1" dirty="0" err="1" smtClean="0"/>
              <a:t>laboral</a:t>
            </a:r>
            <a:r>
              <a:rPr lang="en-US" sz="2400" b="1" dirty="0" smtClean="0"/>
              <a:t> entre los </a:t>
            </a:r>
            <a:r>
              <a:rPr lang="en-US" sz="2400" b="1" dirty="0" err="1" smtClean="0"/>
              <a:t>trabajadores</a:t>
            </a:r>
            <a:r>
              <a:rPr lang="en-US" sz="2400" b="1" dirty="0" smtClean="0"/>
              <a:t> de la </a:t>
            </a:r>
            <a:r>
              <a:rPr lang="en-US" sz="2400" b="1" dirty="0" err="1" smtClean="0"/>
              <a:t>salud</a:t>
            </a:r>
            <a:r>
              <a:rPr lang="en-US" sz="2400" b="1" dirty="0" smtClean="0"/>
              <a:t>. El </a:t>
            </a:r>
            <a:r>
              <a:rPr lang="en-US" sz="2400" b="1" dirty="0" err="1" smtClean="0"/>
              <a:t>uso</a:t>
            </a:r>
            <a:r>
              <a:rPr lang="en-US" sz="2400" b="1" dirty="0" smtClean="0"/>
              <a:t> </a:t>
            </a:r>
            <a:r>
              <a:rPr lang="en-US" sz="2400" b="1" dirty="0" err="1" smtClean="0"/>
              <a:t>adecuado</a:t>
            </a:r>
            <a:r>
              <a:rPr lang="en-US" sz="2400" b="1" dirty="0" smtClean="0"/>
              <a:t> de </a:t>
            </a:r>
            <a:r>
              <a:rPr lang="en-US" sz="2400" b="1" dirty="0" err="1" smtClean="0"/>
              <a:t>guantes</a:t>
            </a:r>
            <a:r>
              <a:rPr lang="en-US" sz="2400" b="1" dirty="0" smtClean="0"/>
              <a:t> </a:t>
            </a:r>
            <a:r>
              <a:rPr lang="en-US" sz="2400" b="1" dirty="0" err="1" smtClean="0"/>
              <a:t>y</a:t>
            </a:r>
            <a:r>
              <a:rPr lang="en-US" sz="2400" b="1" dirty="0" smtClean="0"/>
              <a:t> </a:t>
            </a:r>
            <a:r>
              <a:rPr lang="en-US" sz="2400" b="1" dirty="0" err="1" smtClean="0"/>
              <a:t>gafas</a:t>
            </a:r>
            <a:r>
              <a:rPr lang="en-US" sz="2400" b="1" dirty="0" smtClean="0"/>
              <a:t> </a:t>
            </a:r>
            <a:r>
              <a:rPr lang="en-US" sz="2400" b="1" dirty="0" err="1" smtClean="0"/>
              <a:t>protectoras</a:t>
            </a:r>
            <a:r>
              <a:rPr lang="en-US" sz="2400" b="1" dirty="0" smtClean="0"/>
              <a:t>, </a:t>
            </a:r>
            <a:r>
              <a:rPr lang="en-US" sz="2400" b="1" dirty="0" err="1" smtClean="0"/>
              <a:t>junto</a:t>
            </a:r>
            <a:r>
              <a:rPr lang="en-US" sz="2400" b="1" dirty="0" smtClean="0"/>
              <a:t> con los </a:t>
            </a:r>
            <a:r>
              <a:rPr lang="en-US" sz="2400" b="1" dirty="0" err="1" smtClean="0"/>
              <a:t>dispositivos</a:t>
            </a:r>
            <a:r>
              <a:rPr lang="en-US" sz="2400" b="1" dirty="0" smtClean="0"/>
              <a:t> de </a:t>
            </a:r>
            <a:r>
              <a:rPr lang="en-US" sz="2400" b="1" dirty="0" err="1" smtClean="0"/>
              <a:t>seguridad</a:t>
            </a:r>
            <a:r>
              <a:rPr lang="en-US" sz="2400" b="1" dirty="0" smtClean="0"/>
              <a:t> </a:t>
            </a:r>
            <a:r>
              <a:rPr lang="en-US" sz="2400" b="1" dirty="0" err="1" smtClean="0"/>
              <a:t>para</a:t>
            </a:r>
            <a:r>
              <a:rPr lang="en-US" sz="2400" b="1" dirty="0" smtClean="0"/>
              <a:t> </a:t>
            </a:r>
            <a:r>
              <a:rPr lang="en-US" sz="2400" b="1" dirty="0" err="1" smtClean="0"/>
              <a:t>prevenir</a:t>
            </a:r>
            <a:r>
              <a:rPr lang="en-US" sz="2400" b="1" dirty="0" smtClean="0"/>
              <a:t> </a:t>
            </a:r>
            <a:r>
              <a:rPr lang="en-US" sz="2400" b="1" dirty="0" err="1" smtClean="0"/>
              <a:t>lesiones</a:t>
            </a:r>
            <a:r>
              <a:rPr lang="en-US" sz="2400" b="1" dirty="0" smtClean="0"/>
              <a:t> </a:t>
            </a:r>
            <a:r>
              <a:rPr lang="en-US" sz="2400" b="1" dirty="0" err="1" smtClean="0"/>
              <a:t>por</a:t>
            </a:r>
            <a:r>
              <a:rPr lang="en-US" sz="2400" b="1" dirty="0" smtClean="0"/>
              <a:t> </a:t>
            </a:r>
            <a:r>
              <a:rPr lang="en-US" sz="2400" b="1" dirty="0" err="1" smtClean="0"/>
              <a:t>instrumentos</a:t>
            </a:r>
            <a:r>
              <a:rPr lang="en-US" sz="2400" b="1" dirty="0" smtClean="0"/>
              <a:t> </a:t>
            </a:r>
            <a:r>
              <a:rPr lang="en-US" sz="2400" b="1" dirty="0" err="1" smtClean="0"/>
              <a:t>médicos</a:t>
            </a:r>
            <a:r>
              <a:rPr lang="en-US" sz="2400" b="1" dirty="0" smtClean="0"/>
              <a:t> con </a:t>
            </a:r>
            <a:r>
              <a:rPr lang="en-US" sz="2400" b="1" dirty="0" err="1" smtClean="0"/>
              <a:t>punta</a:t>
            </a:r>
            <a:r>
              <a:rPr lang="en-US" sz="2400" b="1" dirty="0" smtClean="0"/>
              <a:t> </a:t>
            </a:r>
            <a:r>
              <a:rPr lang="en-US" sz="2400" b="1" dirty="0" err="1" smtClean="0"/>
              <a:t>pueden</a:t>
            </a:r>
            <a:r>
              <a:rPr lang="en-US" sz="2400" b="1" dirty="0" smtClean="0"/>
              <a:t> </a:t>
            </a:r>
            <a:r>
              <a:rPr lang="en-US" sz="2400" b="1" dirty="0" err="1" smtClean="0"/>
              <a:t>ayudar</a:t>
            </a:r>
            <a:r>
              <a:rPr lang="en-US" sz="2400" b="1" dirty="0" smtClean="0"/>
              <a:t> a </a:t>
            </a:r>
            <a:r>
              <a:rPr lang="en-US" sz="2400" b="1" dirty="0" err="1" smtClean="0"/>
              <a:t>minimizar</a:t>
            </a:r>
            <a:r>
              <a:rPr lang="en-US" sz="2400" b="1" dirty="0" smtClean="0"/>
              <a:t> el </a:t>
            </a:r>
            <a:r>
              <a:rPr lang="en-US" sz="2400" b="1" dirty="0" err="1" smtClean="0"/>
              <a:t>riesgo</a:t>
            </a:r>
            <a:r>
              <a:rPr lang="en-US" sz="2400" b="1" dirty="0" smtClean="0"/>
              <a:t> de </a:t>
            </a:r>
            <a:r>
              <a:rPr lang="en-US" sz="2400" b="1" dirty="0" err="1" smtClean="0"/>
              <a:t>exposición</a:t>
            </a:r>
            <a:r>
              <a:rPr lang="en-US" sz="2400" b="1" dirty="0" smtClean="0"/>
              <a:t> al VIH </a:t>
            </a:r>
            <a:r>
              <a:rPr lang="en-US" sz="2400" b="1" dirty="0" err="1" smtClean="0"/>
              <a:t>durante</a:t>
            </a:r>
            <a:r>
              <a:rPr lang="en-US" sz="2400" b="1" dirty="0" smtClean="0"/>
              <a:t> la </a:t>
            </a:r>
            <a:r>
              <a:rPr lang="en-US" sz="2400" b="1" dirty="0" err="1" smtClean="0"/>
              <a:t>atención</a:t>
            </a:r>
            <a:r>
              <a:rPr lang="en-US" sz="2400" b="1" dirty="0" smtClean="0"/>
              <a:t> de </a:t>
            </a:r>
            <a:r>
              <a:rPr lang="en-US" sz="2400" b="1" dirty="0" err="1" smtClean="0"/>
              <a:t>pacientes</a:t>
            </a:r>
            <a:r>
              <a:rPr lang="en-US" sz="2400" b="1" dirty="0" smtClean="0"/>
              <a:t> con VIH. </a:t>
            </a:r>
            <a:r>
              <a:rPr lang="en-US" sz="2400" b="1" dirty="0" err="1" smtClean="0"/>
              <a:t>Cuando</a:t>
            </a:r>
            <a:r>
              <a:rPr lang="en-US" sz="2400" b="1" dirty="0" smtClean="0"/>
              <a:t> los </a:t>
            </a:r>
            <a:r>
              <a:rPr lang="en-US" sz="2400" b="1" dirty="0" err="1" smtClean="0"/>
              <a:t>trabajadores</a:t>
            </a:r>
            <a:r>
              <a:rPr lang="en-US" sz="2400" b="1" dirty="0" smtClean="0"/>
              <a:t> </a:t>
            </a:r>
            <a:r>
              <a:rPr lang="en-US" sz="2400" b="1" dirty="0" err="1" smtClean="0"/>
              <a:t>quedan</a:t>
            </a:r>
            <a:r>
              <a:rPr lang="en-US" sz="2400" b="1" dirty="0" smtClean="0"/>
              <a:t> </a:t>
            </a:r>
            <a:r>
              <a:rPr lang="en-US" sz="2400" b="1" dirty="0" err="1" smtClean="0"/>
              <a:t>expuestos</a:t>
            </a:r>
            <a:r>
              <a:rPr lang="en-US" sz="2400" b="1" dirty="0" smtClean="0"/>
              <a:t>, los </a:t>
            </a:r>
            <a:r>
              <a:rPr lang="en-US" sz="2400" b="1" dirty="0" err="1" smtClean="0"/>
              <a:t>Centros</a:t>
            </a:r>
            <a:r>
              <a:rPr lang="en-US" sz="2400" b="1" dirty="0" smtClean="0"/>
              <a:t> </a:t>
            </a:r>
            <a:r>
              <a:rPr lang="en-US" sz="2400" b="1" dirty="0" err="1" smtClean="0"/>
              <a:t>para</a:t>
            </a:r>
            <a:r>
              <a:rPr lang="en-US" sz="2400" b="1" dirty="0" smtClean="0"/>
              <a:t> el Control </a:t>
            </a:r>
            <a:r>
              <a:rPr lang="en-US" sz="2400" b="1" dirty="0" err="1" smtClean="0"/>
              <a:t>y</a:t>
            </a:r>
            <a:r>
              <a:rPr lang="en-US" sz="2400" b="1" dirty="0" smtClean="0"/>
              <a:t> la </a:t>
            </a:r>
            <a:r>
              <a:rPr lang="en-US" sz="2400" b="1" dirty="0" err="1" smtClean="0"/>
              <a:t>Prevención</a:t>
            </a:r>
            <a:r>
              <a:rPr lang="en-US" sz="2400" b="1" dirty="0" smtClean="0"/>
              <a:t> de </a:t>
            </a:r>
            <a:r>
              <a:rPr lang="en-US" sz="2400" b="1" dirty="0" err="1" smtClean="0"/>
              <a:t>Enfermedades</a:t>
            </a:r>
            <a:r>
              <a:rPr lang="en-US" sz="2400" b="1" dirty="0" smtClean="0"/>
              <a:t> (CDC </a:t>
            </a:r>
            <a:r>
              <a:rPr lang="en-US" sz="2400" b="1" dirty="0" err="1" smtClean="0"/>
              <a:t>por</a:t>
            </a:r>
            <a:r>
              <a:rPr lang="en-US" sz="2400" b="1" dirty="0" smtClean="0"/>
              <a:t> </a:t>
            </a:r>
            <a:r>
              <a:rPr lang="en-US" sz="2400" b="1" dirty="0" err="1" smtClean="0"/>
              <a:t>sus</a:t>
            </a:r>
            <a:r>
              <a:rPr lang="en-US" sz="2400" b="1" dirty="0" smtClean="0"/>
              <a:t> </a:t>
            </a:r>
            <a:r>
              <a:rPr lang="en-US" sz="2400" b="1" dirty="0" err="1" smtClean="0"/>
              <a:t>siglas</a:t>
            </a:r>
            <a:r>
              <a:rPr lang="en-US" sz="2400" b="1" dirty="0" smtClean="0"/>
              <a:t> en </a:t>
            </a:r>
            <a:r>
              <a:rPr lang="en-US" sz="2400" b="1" dirty="0" err="1" smtClean="0"/>
              <a:t>inglés</a:t>
            </a:r>
            <a:r>
              <a:rPr lang="en-US" sz="2400" b="1" dirty="0" smtClean="0"/>
              <a:t>) </a:t>
            </a:r>
            <a:r>
              <a:rPr lang="en-US" sz="2400" b="1" dirty="0" err="1" smtClean="0"/>
              <a:t>recomiendan</a:t>
            </a:r>
            <a:r>
              <a:rPr lang="en-US" sz="2400" b="1" dirty="0" smtClean="0"/>
              <a:t> un </a:t>
            </a:r>
            <a:r>
              <a:rPr lang="en-US" sz="2400" b="1" dirty="0" err="1" smtClean="0"/>
              <a:t>tratamiento</a:t>
            </a:r>
            <a:r>
              <a:rPr lang="en-US" sz="2400" b="1" dirty="0" smtClean="0"/>
              <a:t> </a:t>
            </a:r>
            <a:r>
              <a:rPr lang="en-US" sz="2400" b="1" dirty="0" err="1" smtClean="0"/>
              <a:t>inmediato</a:t>
            </a:r>
            <a:r>
              <a:rPr lang="en-US" sz="2400" b="1" dirty="0" smtClean="0"/>
              <a:t> con un </a:t>
            </a:r>
            <a:r>
              <a:rPr lang="en-US" sz="2400" b="1" dirty="0" err="1" smtClean="0"/>
              <a:t>ciclo</a:t>
            </a:r>
            <a:r>
              <a:rPr lang="en-US" sz="2400" b="1" dirty="0" smtClean="0"/>
              <a:t> </a:t>
            </a:r>
            <a:r>
              <a:rPr lang="en-US" sz="2400" b="1" dirty="0" err="1" smtClean="0"/>
              <a:t>breve</a:t>
            </a:r>
            <a:r>
              <a:rPr lang="en-US" sz="2400" b="1" dirty="0" smtClean="0"/>
              <a:t> de </a:t>
            </a:r>
            <a:r>
              <a:rPr lang="en-US" sz="2400" b="1" dirty="0" err="1" smtClean="0"/>
              <a:t>medicaciones</a:t>
            </a:r>
            <a:r>
              <a:rPr lang="en-US" sz="2400" b="1" dirty="0" smtClean="0"/>
              <a:t> </a:t>
            </a:r>
            <a:r>
              <a:rPr lang="en-US" sz="2400" b="1" dirty="0" err="1" smtClean="0"/>
              <a:t>antiretrovirales</a:t>
            </a:r>
            <a:r>
              <a:rPr lang="en-US" sz="2400" b="1" dirty="0" smtClean="0"/>
              <a:t> </a:t>
            </a:r>
            <a:r>
              <a:rPr lang="en-US" sz="2400" b="1" dirty="0" err="1" smtClean="0"/>
              <a:t>para</a:t>
            </a:r>
            <a:r>
              <a:rPr lang="en-US" sz="2400" b="1" dirty="0" smtClean="0"/>
              <a:t> </a:t>
            </a:r>
            <a:r>
              <a:rPr lang="en-US" sz="2400" b="1" dirty="0" err="1" smtClean="0"/>
              <a:t>prevenir</a:t>
            </a:r>
            <a:r>
              <a:rPr lang="en-US" sz="2400" b="1" dirty="0" smtClean="0"/>
              <a:t> la </a:t>
            </a:r>
            <a:r>
              <a:rPr lang="en-US" sz="2400" b="1" dirty="0" err="1" smtClean="0"/>
              <a:t>infección</a:t>
            </a:r>
            <a:r>
              <a:rPr lang="en-US" sz="2400" b="1" dirty="0" smtClean="0"/>
              <a:t>.</a:t>
            </a:r>
            <a:endParaRPr lang="en-US" sz="2400" b="1" dirty="0">
              <a:latin typeface="Arial Black" pitchFamily="34" charset="0"/>
            </a:endParaRPr>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t>Transmisiones</a:t>
            </a:r>
            <a:endParaRPr lang="en-US" dirty="0"/>
          </a:p>
        </p:txBody>
      </p:sp>
    </p:spTree>
    <p:extLst>
      <p:ext uri="{BB962C8B-B14F-4D97-AF65-F5344CB8AC3E}">
        <p14:creationId xmlns:p14="http://schemas.microsoft.com/office/powerpoint/2010/main" val="15415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28964"/>
            <a:ext cx="8158655" cy="5693867"/>
          </a:xfrm>
          <a:prstGeom prst="rect">
            <a:avLst/>
          </a:prstGeom>
        </p:spPr>
        <p:txBody>
          <a:bodyPr wrap="square">
            <a:spAutoFit/>
          </a:bodyPr>
          <a:lstStyle/>
          <a:p>
            <a:r>
              <a:rPr lang="en-US" sz="2800" b="1" dirty="0" smtClean="0"/>
              <a:t>Hasta 2010 en los </a:t>
            </a:r>
            <a:r>
              <a:rPr lang="en-US" sz="2800" b="1" dirty="0" err="1" smtClean="0"/>
              <a:t>Estados</a:t>
            </a:r>
            <a:r>
              <a:rPr lang="en-US" sz="2800" b="1" dirty="0" smtClean="0"/>
              <a:t> </a:t>
            </a:r>
            <a:r>
              <a:rPr lang="en-US" sz="2800" b="1" dirty="0" err="1" smtClean="0"/>
              <a:t>Unidos</a:t>
            </a:r>
            <a:r>
              <a:rPr lang="en-US" sz="2800" b="1" dirty="0" smtClean="0"/>
              <a:t> se </a:t>
            </a:r>
            <a:r>
              <a:rPr lang="en-US" sz="2800" b="1" dirty="0" err="1" smtClean="0"/>
              <a:t>habían</a:t>
            </a:r>
            <a:r>
              <a:rPr lang="en-US" sz="2800" b="1" dirty="0" smtClean="0"/>
              <a:t> </a:t>
            </a:r>
            <a:r>
              <a:rPr lang="en-US" sz="2800" b="1" dirty="0" err="1" smtClean="0"/>
              <a:t>informado</a:t>
            </a:r>
            <a:r>
              <a:rPr lang="en-US" sz="2800" b="1" dirty="0" smtClean="0"/>
              <a:t> 57 transmisiones </a:t>
            </a:r>
            <a:r>
              <a:rPr lang="en-US" sz="2800" b="1" dirty="0" err="1" smtClean="0"/>
              <a:t>documentadas</a:t>
            </a:r>
            <a:r>
              <a:rPr lang="en-US" sz="2800" b="1" dirty="0" smtClean="0"/>
              <a:t> y 143 transmisiones </a:t>
            </a:r>
            <a:r>
              <a:rPr lang="en-US" sz="2800" b="1" dirty="0" err="1" smtClean="0"/>
              <a:t>posibles</a:t>
            </a:r>
            <a:r>
              <a:rPr lang="en-US" sz="2800" b="1" dirty="0" smtClean="0"/>
              <a:t>. </a:t>
            </a:r>
          </a:p>
          <a:p>
            <a:r>
              <a:rPr lang="en-US" sz="2800" b="1" dirty="0" err="1" smtClean="0"/>
              <a:t>Desde</a:t>
            </a:r>
            <a:r>
              <a:rPr lang="en-US" sz="2800" b="1" dirty="0" smtClean="0"/>
              <a:t> 1999 se </a:t>
            </a:r>
            <a:r>
              <a:rPr lang="en-US" sz="2800" b="1" dirty="0" err="1" smtClean="0"/>
              <a:t>han</a:t>
            </a:r>
            <a:r>
              <a:rPr lang="en-US" sz="2800" b="1" dirty="0" smtClean="0"/>
              <a:t> </a:t>
            </a:r>
            <a:r>
              <a:rPr lang="en-US" sz="2800" b="1" dirty="0" err="1" smtClean="0"/>
              <a:t>informado</a:t>
            </a:r>
            <a:r>
              <a:rPr lang="en-US" sz="2800" b="1" dirty="0" smtClean="0"/>
              <a:t> </a:t>
            </a:r>
            <a:r>
              <a:rPr lang="en-US" sz="2800" b="1" dirty="0" err="1" smtClean="0"/>
              <a:t>casos</a:t>
            </a:r>
            <a:r>
              <a:rPr lang="en-US" sz="2800" b="1" dirty="0" smtClean="0"/>
              <a:t> de </a:t>
            </a:r>
            <a:r>
              <a:rPr lang="en-US" sz="2800" b="1" dirty="0" err="1" smtClean="0"/>
              <a:t>transmisión</a:t>
            </a:r>
            <a:r>
              <a:rPr lang="en-US" sz="2800" b="1" dirty="0" smtClean="0"/>
              <a:t> del VIH en el </a:t>
            </a:r>
            <a:r>
              <a:rPr lang="en-US" sz="2800" b="1" dirty="0" err="1" smtClean="0"/>
              <a:t>ámbito</a:t>
            </a:r>
            <a:r>
              <a:rPr lang="en-US" sz="2800" b="1" dirty="0" smtClean="0"/>
              <a:t> </a:t>
            </a:r>
            <a:r>
              <a:rPr lang="en-US" sz="2800" b="1" dirty="0" err="1" smtClean="0"/>
              <a:t>laboral</a:t>
            </a:r>
            <a:r>
              <a:rPr lang="en-US" sz="2800" b="1" dirty="0" smtClean="0"/>
              <a:t> entre los </a:t>
            </a:r>
            <a:r>
              <a:rPr lang="en-US" sz="2800" b="1" dirty="0" err="1" smtClean="0"/>
              <a:t>trabajadores</a:t>
            </a:r>
            <a:r>
              <a:rPr lang="en-US" sz="2800" b="1" dirty="0" smtClean="0"/>
              <a:t> de la </a:t>
            </a:r>
            <a:r>
              <a:rPr lang="en-US" sz="2800" b="1" dirty="0" err="1" smtClean="0"/>
              <a:t>salud</a:t>
            </a:r>
            <a:r>
              <a:rPr lang="en-US" sz="2800" b="1" dirty="0" smtClean="0"/>
              <a:t>. Sin embargo, </a:t>
            </a:r>
            <a:r>
              <a:rPr lang="en-US" sz="2800" b="1" dirty="0" err="1" smtClean="0"/>
              <a:t>es</a:t>
            </a:r>
            <a:r>
              <a:rPr lang="en-US" sz="2800" b="1" dirty="0" smtClean="0"/>
              <a:t> </a:t>
            </a:r>
            <a:r>
              <a:rPr lang="en-US" sz="2800" b="1" dirty="0" err="1" smtClean="0"/>
              <a:t>posible</a:t>
            </a:r>
            <a:r>
              <a:rPr lang="en-US" sz="2800" b="1" dirty="0" smtClean="0"/>
              <a:t> </a:t>
            </a:r>
            <a:r>
              <a:rPr lang="en-US" sz="2800" b="1" dirty="0" err="1" smtClean="0"/>
              <a:t>que</a:t>
            </a:r>
            <a:r>
              <a:rPr lang="en-US" sz="2800" b="1" dirty="0" smtClean="0"/>
              <a:t> </a:t>
            </a:r>
            <a:r>
              <a:rPr lang="en-US" sz="2800" b="1" dirty="0" err="1" smtClean="0"/>
              <a:t>exista</a:t>
            </a:r>
            <a:r>
              <a:rPr lang="en-US" sz="2800" b="1" dirty="0" smtClean="0"/>
              <a:t> un </a:t>
            </a:r>
            <a:r>
              <a:rPr lang="en-US" sz="2800" b="1" dirty="0" err="1" smtClean="0"/>
              <a:t>subregistro</a:t>
            </a:r>
            <a:r>
              <a:rPr lang="en-US" sz="2800" b="1" dirty="0" smtClean="0"/>
              <a:t> de los </a:t>
            </a:r>
            <a:r>
              <a:rPr lang="en-US" sz="2800" b="1" dirty="0" err="1" smtClean="0"/>
              <a:t>casos</a:t>
            </a:r>
            <a:r>
              <a:rPr lang="en-US" sz="2800" b="1" dirty="0" smtClean="0"/>
              <a:t> ante los CDC </a:t>
            </a:r>
            <a:r>
              <a:rPr lang="en-US" sz="2800" b="1" dirty="0" err="1" smtClean="0"/>
              <a:t>porque</a:t>
            </a:r>
            <a:r>
              <a:rPr lang="en-US" sz="2800" b="1" dirty="0" smtClean="0"/>
              <a:t> la </a:t>
            </a:r>
            <a:r>
              <a:rPr lang="en-US" sz="2800" b="1" dirty="0" err="1" smtClean="0"/>
              <a:t>información</a:t>
            </a:r>
            <a:r>
              <a:rPr lang="en-US" sz="2800" b="1" dirty="0" smtClean="0"/>
              <a:t> de los </a:t>
            </a:r>
            <a:r>
              <a:rPr lang="en-US" sz="2800" b="1" dirty="0" err="1" smtClean="0"/>
              <a:t>casos</a:t>
            </a:r>
            <a:r>
              <a:rPr lang="en-US" sz="2800" b="1" dirty="0" smtClean="0"/>
              <a:t> </a:t>
            </a:r>
            <a:r>
              <a:rPr lang="en-US" sz="2800" b="1" dirty="0" err="1" smtClean="0"/>
              <a:t>es</a:t>
            </a:r>
            <a:r>
              <a:rPr lang="en-US" sz="2800" b="1" dirty="0" smtClean="0"/>
              <a:t> </a:t>
            </a:r>
            <a:r>
              <a:rPr lang="en-US" sz="2800" b="1" dirty="0" err="1" smtClean="0"/>
              <a:t>voluntaria</a:t>
            </a:r>
            <a:r>
              <a:rPr lang="en-US" sz="2800" b="1" dirty="0" smtClean="0"/>
              <a:t>. </a:t>
            </a:r>
          </a:p>
          <a:p>
            <a:r>
              <a:rPr lang="en-US" sz="2800" b="1" dirty="0" smtClean="0"/>
              <a:t>Los </a:t>
            </a:r>
            <a:r>
              <a:rPr lang="en-US" sz="2800" b="1" dirty="0" err="1" smtClean="0"/>
              <a:t>trabajadores</a:t>
            </a:r>
            <a:r>
              <a:rPr lang="en-US" sz="2800" b="1" dirty="0" smtClean="0"/>
              <a:t> de la </a:t>
            </a:r>
            <a:r>
              <a:rPr lang="en-US" sz="2800" b="1" dirty="0" err="1" smtClean="0"/>
              <a:t>salud</a:t>
            </a:r>
            <a:r>
              <a:rPr lang="en-US" sz="2800" b="1" dirty="0" smtClean="0"/>
              <a:t> </a:t>
            </a:r>
            <a:r>
              <a:rPr lang="en-US" sz="2800" b="1" dirty="0" err="1" smtClean="0"/>
              <a:t>que</a:t>
            </a:r>
            <a:r>
              <a:rPr lang="en-US" sz="2800" b="1" dirty="0" smtClean="0"/>
              <a:t> en </a:t>
            </a:r>
            <a:r>
              <a:rPr lang="en-US" sz="2800" b="1" dirty="0" err="1" smtClean="0"/>
              <a:t>su</a:t>
            </a:r>
            <a:r>
              <a:rPr lang="en-US" sz="2800" b="1" dirty="0" smtClean="0"/>
              <a:t> labor </a:t>
            </a:r>
            <a:r>
              <a:rPr lang="en-US" sz="2800" b="1" dirty="0" err="1" smtClean="0"/>
              <a:t>están</a:t>
            </a:r>
            <a:r>
              <a:rPr lang="en-US" sz="2800" b="1" dirty="0" smtClean="0"/>
              <a:t> </a:t>
            </a:r>
            <a:r>
              <a:rPr lang="en-US" sz="2800" b="1" dirty="0" err="1" smtClean="0"/>
              <a:t>expuestos</a:t>
            </a:r>
            <a:r>
              <a:rPr lang="en-US" sz="2800" b="1" dirty="0" smtClean="0"/>
              <a:t> a </a:t>
            </a:r>
            <a:r>
              <a:rPr lang="en-US" sz="2800" b="1" dirty="0" err="1" smtClean="0"/>
              <a:t>sangre</a:t>
            </a:r>
            <a:r>
              <a:rPr lang="en-US" sz="2800" b="1" dirty="0" smtClean="0"/>
              <a:t> </a:t>
            </a:r>
            <a:r>
              <a:rPr lang="en-US" sz="2800" b="1" dirty="0" err="1" smtClean="0"/>
              <a:t>infectada</a:t>
            </a:r>
            <a:r>
              <a:rPr lang="en-US" sz="2800" b="1" dirty="0" smtClean="0"/>
              <a:t> con VIH </a:t>
            </a:r>
            <a:r>
              <a:rPr lang="en-US" sz="2800" b="1" dirty="0" err="1" smtClean="0"/>
              <a:t>tienen</a:t>
            </a:r>
            <a:r>
              <a:rPr lang="en-US" sz="2800" b="1" dirty="0" smtClean="0"/>
              <a:t> un </a:t>
            </a:r>
            <a:r>
              <a:rPr lang="en-US" sz="2800" b="1" dirty="0" err="1" smtClean="0"/>
              <a:t>riesgo</a:t>
            </a:r>
            <a:r>
              <a:rPr lang="en-US" sz="2800" b="1" dirty="0" smtClean="0"/>
              <a:t> de 0,3 </a:t>
            </a:r>
            <a:r>
              <a:rPr lang="en-US" sz="2800" b="1" dirty="0" err="1" smtClean="0"/>
              <a:t>por</a:t>
            </a:r>
            <a:r>
              <a:rPr lang="en-US" sz="2800" b="1" dirty="0" smtClean="0"/>
              <a:t> </a:t>
            </a:r>
            <a:r>
              <a:rPr lang="en-US" sz="2800" b="1" dirty="0" err="1" smtClean="0"/>
              <a:t>ciento</a:t>
            </a:r>
            <a:r>
              <a:rPr lang="en-US" sz="2800" b="1" dirty="0" smtClean="0"/>
              <a:t> de </a:t>
            </a:r>
            <a:r>
              <a:rPr lang="en-US" sz="2800" b="1" dirty="0" err="1" smtClean="0"/>
              <a:t>resultar</a:t>
            </a:r>
            <a:r>
              <a:rPr lang="en-US" sz="2800" b="1" dirty="0" smtClean="0"/>
              <a:t> </a:t>
            </a:r>
            <a:r>
              <a:rPr lang="en-US" sz="2800" b="1" dirty="0" err="1" smtClean="0"/>
              <a:t>infectados</a:t>
            </a:r>
            <a:r>
              <a:rPr lang="en-US" sz="2800" b="1" dirty="0" smtClean="0"/>
              <a:t>. En </a:t>
            </a:r>
            <a:r>
              <a:rPr lang="en-US" sz="2800" b="1" dirty="0" err="1" smtClean="0"/>
              <a:t>otras</a:t>
            </a:r>
            <a:r>
              <a:rPr lang="en-US" sz="2800" b="1" dirty="0" smtClean="0"/>
              <a:t> </a:t>
            </a:r>
            <a:r>
              <a:rPr lang="en-US" sz="2800" b="1" dirty="0" err="1" smtClean="0"/>
              <a:t>palabras</a:t>
            </a:r>
            <a:r>
              <a:rPr lang="en-US" sz="2800" b="1" dirty="0" smtClean="0"/>
              <a:t>, 3 de </a:t>
            </a:r>
            <a:r>
              <a:rPr lang="en-US" sz="2800" b="1" dirty="0" err="1" smtClean="0"/>
              <a:t>cada</a:t>
            </a:r>
            <a:r>
              <a:rPr lang="en-US" sz="2800" b="1" dirty="0" smtClean="0"/>
              <a:t> 1.000 de </a:t>
            </a:r>
            <a:r>
              <a:rPr lang="en-US" sz="2800" b="1" dirty="0" err="1" smtClean="0"/>
              <a:t>esas</a:t>
            </a:r>
            <a:r>
              <a:rPr lang="en-US" sz="2800" b="1" dirty="0" smtClean="0"/>
              <a:t> </a:t>
            </a:r>
            <a:r>
              <a:rPr lang="en-US" sz="2800" b="1" dirty="0" err="1" smtClean="0"/>
              <a:t>lesiones</a:t>
            </a:r>
            <a:r>
              <a:rPr lang="en-US" sz="2800" b="1" dirty="0" smtClean="0"/>
              <a:t>, </a:t>
            </a:r>
            <a:r>
              <a:rPr lang="en-US" sz="2800" b="1" dirty="0" err="1" smtClean="0"/>
              <a:t>si</a:t>
            </a:r>
            <a:r>
              <a:rPr lang="en-US" sz="2800" b="1" dirty="0" smtClean="0"/>
              <a:t> no se </a:t>
            </a:r>
            <a:r>
              <a:rPr lang="en-US" sz="2800" b="1" dirty="0" err="1" smtClean="0"/>
              <a:t>tratan</a:t>
            </a:r>
            <a:r>
              <a:rPr lang="en-US" sz="2800" b="1" dirty="0" smtClean="0"/>
              <a:t>, </a:t>
            </a:r>
            <a:r>
              <a:rPr lang="en-US" sz="2800" b="1" dirty="0" err="1" smtClean="0"/>
              <a:t>tendrán</a:t>
            </a:r>
            <a:r>
              <a:rPr lang="en-US" sz="2800" b="1" dirty="0" smtClean="0"/>
              <a:t> </a:t>
            </a:r>
            <a:r>
              <a:rPr lang="en-US" sz="2800" b="1" dirty="0" err="1" smtClean="0"/>
              <a:t>como</a:t>
            </a:r>
            <a:r>
              <a:rPr lang="en-US" sz="2800" b="1" dirty="0" smtClean="0"/>
              <a:t> </a:t>
            </a:r>
            <a:r>
              <a:rPr lang="en-US" sz="2800" b="1" dirty="0" err="1" smtClean="0"/>
              <a:t>resultado</a:t>
            </a:r>
            <a:r>
              <a:rPr lang="en-US" sz="2800" b="1" dirty="0" smtClean="0"/>
              <a:t> </a:t>
            </a:r>
            <a:r>
              <a:rPr lang="en-US" sz="2800" b="1" dirty="0" err="1" smtClean="0"/>
              <a:t>una</a:t>
            </a:r>
            <a:r>
              <a:rPr lang="en-US" sz="2800" b="1" dirty="0" smtClean="0"/>
              <a:t> </a:t>
            </a:r>
            <a:r>
              <a:rPr lang="en-US" sz="2800" b="1" dirty="0" err="1" smtClean="0"/>
              <a:t>infección</a:t>
            </a:r>
            <a:r>
              <a:rPr lang="en-US" sz="2800" b="1" dirty="0" smtClean="0"/>
              <a:t>. </a:t>
            </a:r>
            <a:endParaRPr lang="en-US" sz="2800" b="1" dirty="0"/>
          </a:p>
        </p:txBody>
      </p:sp>
      <p:sp>
        <p:nvSpPr>
          <p:cNvPr id="3" name="Title 2"/>
          <p:cNvSpPr>
            <a:spLocks noGrp="1"/>
          </p:cNvSpPr>
          <p:nvPr>
            <p:ph type="title"/>
          </p:nvPr>
        </p:nvSpPr>
        <p:spPr>
          <a:xfrm>
            <a:off x="457200" y="274638"/>
            <a:ext cx="8229600" cy="792162"/>
          </a:xfrm>
        </p:spPr>
        <p:txBody>
          <a:bodyPr/>
          <a:lstStyle/>
          <a:p>
            <a:r>
              <a:rPr lang="en-US" dirty="0" smtClean="0"/>
              <a:t>Transmisiones </a:t>
            </a:r>
            <a:r>
              <a:rPr lang="en-US" dirty="0" err="1" smtClean="0"/>
              <a:t>Documentadas</a:t>
            </a:r>
            <a:r>
              <a:rPr lang="en-US" dirty="0" smtClean="0"/>
              <a:t> </a:t>
            </a:r>
            <a:endParaRPr lang="en-US" dirty="0"/>
          </a:p>
        </p:txBody>
      </p:sp>
    </p:spTree>
    <p:extLst>
      <p:ext uri="{BB962C8B-B14F-4D97-AF65-F5344CB8AC3E}">
        <p14:creationId xmlns:p14="http://schemas.microsoft.com/office/powerpoint/2010/main" val="9917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077200" cy="4708981"/>
          </a:xfrm>
          <a:prstGeom prst="rect">
            <a:avLst/>
          </a:prstGeom>
        </p:spPr>
        <p:txBody>
          <a:bodyPr wrap="square">
            <a:spAutoFit/>
          </a:bodyPr>
          <a:lstStyle/>
          <a:p>
            <a:pPr algn="ctr"/>
            <a:endParaRPr lang="en-US" sz="2000" b="1" dirty="0" smtClean="0">
              <a:effectLst/>
              <a:latin typeface="Arial Black" pitchFamily="34" charset="0"/>
            </a:endParaRPr>
          </a:p>
          <a:p>
            <a:r>
              <a:rPr lang="en-US" sz="2000" dirty="0" smtClean="0">
                <a:solidFill>
                  <a:schemeClr val="bg1"/>
                </a:solidFill>
                <a:effectLst/>
                <a:latin typeface="Arial Black" pitchFamily="34" charset="0"/>
              </a:rPr>
              <a:t>Si </a:t>
            </a:r>
            <a:r>
              <a:rPr lang="en-US" sz="2000" dirty="0" err="1" smtClean="0">
                <a:solidFill>
                  <a:schemeClr val="bg1"/>
                </a:solidFill>
                <a:effectLst/>
                <a:latin typeface="Arial Black" pitchFamily="34" charset="0"/>
              </a:rPr>
              <a:t>su</a:t>
            </a:r>
            <a:r>
              <a:rPr lang="en-US" sz="2000" dirty="0" smtClean="0">
                <a:solidFill>
                  <a:schemeClr val="bg1"/>
                </a:solidFill>
                <a:effectLst/>
                <a:latin typeface="Arial Black" pitchFamily="34" charset="0"/>
              </a:rPr>
              <a:t> </a:t>
            </a:r>
            <a:r>
              <a:rPr lang="en-US" sz="2000" dirty="0" err="1" smtClean="0">
                <a:solidFill>
                  <a:schemeClr val="bg1"/>
                </a:solidFill>
                <a:effectLst/>
                <a:latin typeface="Arial Black" pitchFamily="34" charset="0"/>
              </a:rPr>
              <a:t>prueba</a:t>
            </a:r>
            <a:r>
              <a:rPr lang="en-US" sz="2000" dirty="0" smtClean="0">
                <a:solidFill>
                  <a:schemeClr val="bg1"/>
                </a:solidFill>
                <a:effectLst/>
                <a:latin typeface="Arial Black" pitchFamily="34" charset="0"/>
              </a:rPr>
              <a:t> de VIH </a:t>
            </a:r>
            <a:r>
              <a:rPr lang="en-US" sz="2000" dirty="0" err="1" smtClean="0">
                <a:solidFill>
                  <a:schemeClr val="bg1"/>
                </a:solidFill>
                <a:effectLst/>
                <a:latin typeface="Arial Black" pitchFamily="34" charset="0"/>
              </a:rPr>
              <a:t>da</a:t>
            </a:r>
            <a:r>
              <a:rPr lang="en-US" sz="2000" dirty="0" smtClean="0">
                <a:solidFill>
                  <a:schemeClr val="bg1"/>
                </a:solidFill>
                <a:effectLst/>
                <a:latin typeface="Arial Black" pitchFamily="34" charset="0"/>
              </a:rPr>
              <a:t> </a:t>
            </a:r>
            <a:r>
              <a:rPr lang="en-US" sz="2000" dirty="0" err="1" smtClean="0">
                <a:solidFill>
                  <a:schemeClr val="bg1"/>
                </a:solidFill>
                <a:effectLst/>
                <a:latin typeface="Arial Black" pitchFamily="34" charset="0"/>
              </a:rPr>
              <a:t>positivo</a:t>
            </a:r>
            <a:r>
              <a:rPr lang="en-US" sz="2000" dirty="0" smtClean="0">
                <a:solidFill>
                  <a:schemeClr val="bg1"/>
                </a:solidFill>
                <a:effectLst/>
                <a:latin typeface="Arial Black" pitchFamily="34" charset="0"/>
              </a:rPr>
              <a:t>, la </a:t>
            </a:r>
            <a:r>
              <a:rPr lang="en-US" sz="2000" dirty="0" err="1" smtClean="0">
                <a:solidFill>
                  <a:schemeClr val="bg1"/>
                </a:solidFill>
                <a:effectLst/>
                <a:latin typeface="Arial Black" pitchFamily="34" charset="0"/>
              </a:rPr>
              <a:t>clínica</a:t>
            </a:r>
            <a:r>
              <a:rPr lang="en-US" sz="2000" dirty="0" smtClean="0">
                <a:solidFill>
                  <a:schemeClr val="bg1"/>
                </a:solidFill>
                <a:effectLst/>
                <a:latin typeface="Arial Black" pitchFamily="34" charset="0"/>
              </a:rPr>
              <a:t> </a:t>
            </a:r>
            <a:r>
              <a:rPr lang="en-US" sz="2000" dirty="0" err="1" smtClean="0">
                <a:solidFill>
                  <a:schemeClr val="bg1"/>
                </a:solidFill>
                <a:effectLst/>
                <a:latin typeface="Arial Black" pitchFamily="34" charset="0"/>
              </a:rPr>
              <a:t>o</a:t>
            </a:r>
            <a:r>
              <a:rPr lang="en-US" sz="2000" dirty="0" smtClean="0">
                <a:solidFill>
                  <a:schemeClr val="bg1"/>
                </a:solidFill>
                <a:effectLst/>
                <a:latin typeface="Arial Black" pitchFamily="34" charset="0"/>
              </a:rPr>
              <a:t> el </a:t>
            </a:r>
            <a:r>
              <a:rPr lang="en-US" sz="2000" dirty="0" err="1" smtClean="0">
                <a:solidFill>
                  <a:schemeClr val="bg1"/>
                </a:solidFill>
                <a:effectLst/>
                <a:latin typeface="Arial Black" pitchFamily="34" charset="0"/>
              </a:rPr>
              <a:t>lugar</a:t>
            </a:r>
            <a:r>
              <a:rPr lang="en-US" sz="2000" dirty="0" smtClean="0">
                <a:solidFill>
                  <a:schemeClr val="bg1"/>
                </a:solidFill>
                <a:effectLst/>
                <a:latin typeface="Arial Black" pitchFamily="34" charset="0"/>
              </a:rPr>
              <a:t> de </a:t>
            </a:r>
            <a:r>
              <a:rPr lang="en-US" sz="2000" dirty="0" err="1" smtClean="0">
                <a:solidFill>
                  <a:schemeClr val="bg1"/>
                </a:solidFill>
                <a:effectLst/>
                <a:latin typeface="Arial Black" pitchFamily="34" charset="0"/>
              </a:rPr>
              <a:t>análisis</a:t>
            </a:r>
            <a:r>
              <a:rPr lang="en-US" sz="2000" dirty="0" smtClean="0">
                <a:solidFill>
                  <a:schemeClr val="bg1"/>
                </a:solidFill>
                <a:effectLst/>
                <a:latin typeface="Arial Black" pitchFamily="34" charset="0"/>
              </a:rPr>
              <a:t> </a:t>
            </a:r>
            <a:r>
              <a:rPr lang="en-US" sz="2000" dirty="0" err="1" smtClean="0">
                <a:solidFill>
                  <a:schemeClr val="bg1"/>
                </a:solidFill>
                <a:latin typeface="Arial Black" pitchFamily="34" charset="0"/>
              </a:rPr>
              <a:t>informará</a:t>
            </a:r>
            <a:r>
              <a:rPr lang="en-US" sz="2000" dirty="0" smtClean="0">
                <a:solidFill>
                  <a:schemeClr val="bg1"/>
                </a:solidFill>
                <a:latin typeface="Arial Black" pitchFamily="34" charset="0"/>
              </a:rPr>
              <a:t> de los </a:t>
            </a:r>
            <a:r>
              <a:rPr lang="en-US" sz="2000" dirty="0" err="1" smtClean="0">
                <a:solidFill>
                  <a:schemeClr val="bg1"/>
                </a:solidFill>
                <a:latin typeface="Arial Black" pitchFamily="34" charset="0"/>
              </a:rPr>
              <a:t>resultados</a:t>
            </a:r>
            <a:r>
              <a:rPr lang="en-US" sz="2000" dirty="0" smtClean="0">
                <a:solidFill>
                  <a:schemeClr val="bg1"/>
                </a:solidFill>
                <a:latin typeface="Arial Black" pitchFamily="34" charset="0"/>
              </a:rPr>
              <a:t> al </a:t>
            </a:r>
            <a:r>
              <a:rPr lang="en-US" sz="2000" dirty="0" err="1" smtClean="0">
                <a:solidFill>
                  <a:schemeClr val="bg1"/>
                </a:solidFill>
                <a:latin typeface="Arial Black" pitchFamily="34" charset="0"/>
              </a:rPr>
              <a:t>Departamento</a:t>
            </a:r>
            <a:r>
              <a:rPr lang="en-US" sz="2000" dirty="0" smtClean="0">
                <a:solidFill>
                  <a:schemeClr val="bg1"/>
                </a:solidFill>
                <a:latin typeface="Arial Black" pitchFamily="34" charset="0"/>
              </a:rPr>
              <a:t> de </a:t>
            </a:r>
            <a:r>
              <a:rPr lang="en-US" sz="2000" dirty="0" err="1" smtClean="0">
                <a:solidFill>
                  <a:schemeClr val="bg1"/>
                </a:solidFill>
                <a:latin typeface="Arial Black" pitchFamily="34" charset="0"/>
              </a:rPr>
              <a:t>Salud</a:t>
            </a:r>
            <a:r>
              <a:rPr lang="en-US" sz="2000" dirty="0" smtClean="0">
                <a:solidFill>
                  <a:schemeClr val="bg1"/>
                </a:solidFill>
                <a:latin typeface="Arial Black" pitchFamily="34" charset="0"/>
              </a:rPr>
              <a:t> de </a:t>
            </a:r>
            <a:r>
              <a:rPr lang="en-US" sz="2000" dirty="0" err="1" smtClean="0">
                <a:solidFill>
                  <a:schemeClr val="bg1"/>
                </a:solidFill>
                <a:latin typeface="Arial Black" pitchFamily="34" charset="0"/>
              </a:rPr>
              <a:t>su</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estado</a:t>
            </a:r>
            <a:r>
              <a:rPr lang="en-US" sz="2000" dirty="0" smtClean="0">
                <a:solidFill>
                  <a:schemeClr val="bg1"/>
                </a:solidFill>
                <a:effectLst/>
                <a:latin typeface="Arial Black" pitchFamily="34" charset="0"/>
              </a:rPr>
              <a:t>. </a:t>
            </a:r>
          </a:p>
          <a:p>
            <a:endParaRPr lang="en-US" sz="2000" dirty="0" smtClean="0">
              <a:solidFill>
                <a:srgbClr val="FF0000"/>
              </a:solidFill>
              <a:effectLst/>
              <a:latin typeface="Arial Black" pitchFamily="34" charset="0"/>
            </a:endParaRPr>
          </a:p>
          <a:p>
            <a:r>
              <a:rPr lang="en-US" sz="2000" dirty="0" smtClean="0">
                <a:effectLst/>
                <a:latin typeface="Arial Black"/>
                <a:cs typeface="Arial Black"/>
              </a:rPr>
              <a:t>El </a:t>
            </a:r>
            <a:r>
              <a:rPr lang="en-US" sz="2000" dirty="0" err="1" smtClean="0">
                <a:effectLst/>
                <a:latin typeface="Arial Black"/>
                <a:cs typeface="Arial Black"/>
              </a:rPr>
              <a:t>Departamento</a:t>
            </a:r>
            <a:r>
              <a:rPr lang="en-US" sz="2000" dirty="0" smtClean="0">
                <a:effectLst/>
                <a:latin typeface="Arial Black"/>
                <a:cs typeface="Arial Black"/>
              </a:rPr>
              <a:t> de </a:t>
            </a:r>
            <a:r>
              <a:rPr lang="en-US" sz="2000" dirty="0" err="1" smtClean="0">
                <a:effectLst/>
                <a:latin typeface="Arial Black"/>
                <a:cs typeface="Arial Black"/>
              </a:rPr>
              <a:t>Salud</a:t>
            </a:r>
            <a:r>
              <a:rPr lang="en-US" sz="2000" dirty="0" smtClean="0">
                <a:effectLst/>
                <a:latin typeface="Arial Black"/>
                <a:cs typeface="Arial Black"/>
              </a:rPr>
              <a:t> de </a:t>
            </a:r>
            <a:r>
              <a:rPr lang="en-US" sz="2000" dirty="0" err="1" smtClean="0">
                <a:effectLst/>
                <a:latin typeface="Arial Black"/>
                <a:cs typeface="Arial Black"/>
              </a:rPr>
              <a:t>s</a:t>
            </a:r>
            <a:r>
              <a:rPr lang="en-US" sz="2000" dirty="0" err="1" smtClean="0">
                <a:latin typeface="Arial Black"/>
                <a:cs typeface="Arial Black"/>
              </a:rPr>
              <a:t>u</a:t>
            </a:r>
            <a:r>
              <a:rPr lang="en-US" sz="2000" dirty="0" smtClean="0">
                <a:latin typeface="Arial Black"/>
                <a:cs typeface="Arial Black"/>
              </a:rPr>
              <a:t> </a:t>
            </a:r>
            <a:r>
              <a:rPr lang="en-US" sz="2000" dirty="0" err="1" smtClean="0">
                <a:latin typeface="Arial Black"/>
                <a:cs typeface="Arial Black"/>
              </a:rPr>
              <a:t>estado</a:t>
            </a:r>
            <a:r>
              <a:rPr lang="en-US" sz="2000" dirty="0" smtClean="0">
                <a:latin typeface="Arial Black"/>
                <a:cs typeface="Arial Black"/>
              </a:rPr>
              <a:t> </a:t>
            </a:r>
            <a:r>
              <a:rPr lang="en-US" sz="2000" dirty="0" err="1" smtClean="0">
                <a:latin typeface="Arial Black"/>
                <a:cs typeface="Arial Black"/>
              </a:rPr>
              <a:t>borrará</a:t>
            </a:r>
            <a:r>
              <a:rPr lang="en-US" sz="2000" dirty="0" smtClean="0">
                <a:latin typeface="Arial Black"/>
                <a:cs typeface="Arial Black"/>
              </a:rPr>
              <a:t> </a:t>
            </a:r>
            <a:r>
              <a:rPr lang="en-US" sz="2000" dirty="0" err="1" smtClean="0">
                <a:latin typeface="Arial Black"/>
                <a:cs typeface="Arial Black"/>
              </a:rPr>
              <a:t>entonces</a:t>
            </a:r>
            <a:r>
              <a:rPr lang="en-US" sz="2000" dirty="0" smtClean="0">
                <a:latin typeface="Arial Black"/>
                <a:cs typeface="Arial Black"/>
              </a:rPr>
              <a:t> </a:t>
            </a:r>
            <a:r>
              <a:rPr lang="en-US" sz="2000" dirty="0" err="1" smtClean="0">
                <a:latin typeface="Arial Black"/>
                <a:cs typeface="Arial Black"/>
              </a:rPr>
              <a:t>toda</a:t>
            </a:r>
            <a:r>
              <a:rPr lang="en-US" sz="2000" dirty="0" smtClean="0">
                <a:latin typeface="Arial Black"/>
                <a:cs typeface="Arial Black"/>
              </a:rPr>
              <a:t> </a:t>
            </a:r>
            <a:r>
              <a:rPr lang="en-US" sz="2000" dirty="0" err="1" smtClean="0">
                <a:latin typeface="Arial Black"/>
                <a:cs typeface="Arial Black"/>
              </a:rPr>
              <a:t>su</a:t>
            </a:r>
            <a:r>
              <a:rPr lang="en-US" sz="2000" dirty="0" smtClean="0">
                <a:latin typeface="Arial Black"/>
                <a:cs typeface="Arial Black"/>
              </a:rPr>
              <a:t> </a:t>
            </a:r>
            <a:r>
              <a:rPr lang="en-US" sz="2000" dirty="0" err="1" smtClean="0">
                <a:latin typeface="Arial Black"/>
                <a:cs typeface="Arial Black"/>
              </a:rPr>
              <a:t>información</a:t>
            </a:r>
            <a:r>
              <a:rPr lang="en-US" sz="2000" dirty="0" smtClean="0">
                <a:latin typeface="Arial Black"/>
                <a:cs typeface="Arial Black"/>
              </a:rPr>
              <a:t> personal (</a:t>
            </a:r>
            <a:r>
              <a:rPr lang="en-US" sz="2000" dirty="0" err="1" smtClean="0">
                <a:latin typeface="Arial Black"/>
                <a:cs typeface="Arial Black"/>
              </a:rPr>
              <a:t>nombre</a:t>
            </a:r>
            <a:r>
              <a:rPr lang="en-US" sz="2000" dirty="0" smtClean="0">
                <a:latin typeface="Arial Black"/>
                <a:cs typeface="Arial Black"/>
              </a:rPr>
              <a:t>, </a:t>
            </a:r>
            <a:r>
              <a:rPr lang="en-US" sz="2000" dirty="0" err="1" smtClean="0">
                <a:latin typeface="Arial Black"/>
                <a:cs typeface="Arial Black"/>
              </a:rPr>
              <a:t>domicilio</a:t>
            </a:r>
            <a:r>
              <a:rPr lang="en-US" sz="2000" dirty="0" smtClean="0">
                <a:latin typeface="Arial Black"/>
                <a:cs typeface="Arial Black"/>
              </a:rPr>
              <a:t>, etc.) de los </a:t>
            </a:r>
            <a:r>
              <a:rPr lang="en-US" sz="2000" dirty="0" err="1" smtClean="0">
                <a:latin typeface="Arial Black"/>
                <a:cs typeface="Arial Black"/>
              </a:rPr>
              <a:t>resultados</a:t>
            </a:r>
            <a:r>
              <a:rPr lang="en-US" sz="2000" dirty="0" smtClean="0">
                <a:latin typeface="Arial Black"/>
                <a:cs typeface="Arial Black"/>
              </a:rPr>
              <a:t> de </a:t>
            </a:r>
            <a:r>
              <a:rPr lang="en-US" sz="2000" dirty="0" err="1" smtClean="0">
                <a:latin typeface="Arial Black"/>
                <a:cs typeface="Arial Black"/>
              </a:rPr>
              <a:t>su</a:t>
            </a:r>
            <a:r>
              <a:rPr lang="en-US" sz="2000" dirty="0" smtClean="0">
                <a:latin typeface="Arial Black"/>
                <a:cs typeface="Arial Black"/>
              </a:rPr>
              <a:t> </a:t>
            </a:r>
            <a:r>
              <a:rPr lang="en-US" sz="2000" dirty="0" err="1" smtClean="0">
                <a:latin typeface="Arial Black"/>
                <a:cs typeface="Arial Black"/>
              </a:rPr>
              <a:t>examen</a:t>
            </a:r>
            <a:r>
              <a:rPr lang="en-US" sz="2000" dirty="0" smtClean="0">
                <a:latin typeface="Arial Black"/>
                <a:cs typeface="Arial Black"/>
              </a:rPr>
              <a:t> </a:t>
            </a:r>
            <a:r>
              <a:rPr lang="en-US" sz="2000" dirty="0" err="1" smtClean="0">
                <a:latin typeface="Arial Black"/>
                <a:cs typeface="Arial Black"/>
              </a:rPr>
              <a:t>y</a:t>
            </a:r>
            <a:r>
              <a:rPr lang="en-US" sz="2000" dirty="0" smtClean="0">
                <a:latin typeface="Arial Black"/>
                <a:cs typeface="Arial Black"/>
              </a:rPr>
              <a:t> </a:t>
            </a:r>
            <a:r>
              <a:rPr lang="en-US" sz="2000" dirty="0" err="1" smtClean="0">
                <a:latin typeface="Arial Black"/>
                <a:cs typeface="Arial Black"/>
              </a:rPr>
              <a:t>enviará</a:t>
            </a:r>
            <a:r>
              <a:rPr lang="en-US" sz="2000" dirty="0" smtClean="0">
                <a:latin typeface="Arial Black"/>
                <a:cs typeface="Arial Black"/>
              </a:rPr>
              <a:t> la </a:t>
            </a:r>
            <a:r>
              <a:rPr lang="en-US" sz="2000" dirty="0" err="1" smtClean="0">
                <a:latin typeface="Arial Black"/>
                <a:cs typeface="Arial Black"/>
              </a:rPr>
              <a:t>información</a:t>
            </a:r>
            <a:r>
              <a:rPr lang="en-US" sz="2000" dirty="0" smtClean="0">
                <a:latin typeface="Arial Black"/>
                <a:cs typeface="Arial Black"/>
              </a:rPr>
              <a:t> a los </a:t>
            </a:r>
            <a:r>
              <a:rPr lang="en-US" sz="2000" b="1" dirty="0" err="1" smtClean="0">
                <a:latin typeface="Arial Black"/>
                <a:cs typeface="Arial Black"/>
              </a:rPr>
              <a:t>Centros</a:t>
            </a:r>
            <a:r>
              <a:rPr lang="en-US" sz="2000" b="1" dirty="0" smtClean="0">
                <a:latin typeface="Arial Black"/>
                <a:cs typeface="Arial Black"/>
              </a:rPr>
              <a:t> </a:t>
            </a:r>
            <a:r>
              <a:rPr lang="en-US" sz="2000" b="1" dirty="0" err="1" smtClean="0">
                <a:latin typeface="Arial Black"/>
                <a:cs typeface="Arial Black"/>
              </a:rPr>
              <a:t>para</a:t>
            </a:r>
            <a:r>
              <a:rPr lang="en-US" sz="2000" b="1" dirty="0" smtClean="0">
                <a:latin typeface="Arial Black"/>
                <a:cs typeface="Arial Black"/>
              </a:rPr>
              <a:t> el Control </a:t>
            </a:r>
            <a:r>
              <a:rPr lang="en-US" sz="2000" b="1" dirty="0" err="1" smtClean="0">
                <a:latin typeface="Arial Black"/>
                <a:cs typeface="Arial Black"/>
              </a:rPr>
              <a:t>y</a:t>
            </a:r>
            <a:r>
              <a:rPr lang="en-US" sz="2000" b="1" dirty="0" smtClean="0">
                <a:latin typeface="Arial Black"/>
                <a:cs typeface="Arial Black"/>
              </a:rPr>
              <a:t> la </a:t>
            </a:r>
            <a:r>
              <a:rPr lang="en-US" sz="2000" b="1" dirty="0" err="1" smtClean="0">
                <a:latin typeface="Arial Black"/>
                <a:cs typeface="Arial Black"/>
              </a:rPr>
              <a:t>Prevención</a:t>
            </a:r>
            <a:r>
              <a:rPr lang="en-US" sz="2000" b="1" dirty="0" smtClean="0">
                <a:latin typeface="Arial Black"/>
                <a:cs typeface="Arial Black"/>
              </a:rPr>
              <a:t> de </a:t>
            </a:r>
            <a:r>
              <a:rPr lang="en-US" sz="2000" b="1" dirty="0" err="1" smtClean="0">
                <a:latin typeface="Arial Black"/>
                <a:cs typeface="Arial Black"/>
              </a:rPr>
              <a:t>Enfermedades</a:t>
            </a:r>
            <a:r>
              <a:rPr lang="en-US" sz="2000" b="1" dirty="0" smtClean="0">
                <a:latin typeface="Arial Black"/>
                <a:cs typeface="Arial Black"/>
              </a:rPr>
              <a:t> (CDC </a:t>
            </a:r>
            <a:r>
              <a:rPr lang="en-US" sz="2000" b="1" dirty="0" err="1" smtClean="0">
                <a:latin typeface="Arial Black"/>
                <a:cs typeface="Arial Black"/>
              </a:rPr>
              <a:t>por</a:t>
            </a:r>
            <a:r>
              <a:rPr lang="en-US" sz="2000" b="1" dirty="0" smtClean="0">
                <a:latin typeface="Arial Black"/>
                <a:cs typeface="Arial Black"/>
              </a:rPr>
              <a:t> </a:t>
            </a:r>
            <a:r>
              <a:rPr lang="en-US" sz="2000" b="1" dirty="0" err="1" smtClean="0">
                <a:latin typeface="Arial Black"/>
                <a:cs typeface="Arial Black"/>
              </a:rPr>
              <a:t>sus</a:t>
            </a:r>
            <a:r>
              <a:rPr lang="en-US" sz="2000" b="1" dirty="0" smtClean="0">
                <a:latin typeface="Arial Black"/>
                <a:cs typeface="Arial Black"/>
              </a:rPr>
              <a:t> </a:t>
            </a:r>
            <a:r>
              <a:rPr lang="en-US" sz="2000" b="1" dirty="0" err="1" smtClean="0">
                <a:latin typeface="Arial Black"/>
                <a:cs typeface="Arial Black"/>
              </a:rPr>
              <a:t>siglas</a:t>
            </a:r>
            <a:r>
              <a:rPr lang="en-US" sz="2000" b="1" dirty="0" smtClean="0">
                <a:latin typeface="Arial Black"/>
                <a:cs typeface="Arial Black"/>
              </a:rPr>
              <a:t> en </a:t>
            </a:r>
            <a:r>
              <a:rPr lang="en-US" sz="2000" b="1" dirty="0" err="1" smtClean="0">
                <a:latin typeface="Arial Black"/>
                <a:cs typeface="Arial Black"/>
              </a:rPr>
              <a:t>inglés</a:t>
            </a:r>
            <a:r>
              <a:rPr lang="en-US" sz="2000" b="1" dirty="0" smtClean="0">
                <a:latin typeface="Arial Black"/>
                <a:cs typeface="Arial Black"/>
              </a:rPr>
              <a:t>)</a:t>
            </a:r>
            <a:r>
              <a:rPr lang="en-US" sz="2000" dirty="0" smtClean="0">
                <a:effectLst/>
                <a:latin typeface="Arial Black"/>
                <a:cs typeface="Arial Black"/>
              </a:rPr>
              <a:t>.</a:t>
            </a:r>
          </a:p>
          <a:p>
            <a:r>
              <a:rPr lang="en-US" sz="2000" dirty="0" smtClean="0">
                <a:effectLst/>
                <a:latin typeface="Arial Black" pitchFamily="34" charset="0"/>
              </a:rPr>
              <a:t>Los CDC son el </a:t>
            </a:r>
            <a:r>
              <a:rPr lang="en-US" sz="2000" dirty="0" err="1" smtClean="0">
                <a:effectLst/>
                <a:latin typeface="Arial Black" pitchFamily="34" charset="0"/>
              </a:rPr>
              <a:t>organismo</a:t>
            </a:r>
            <a:r>
              <a:rPr lang="en-US" sz="2000" dirty="0" smtClean="0">
                <a:effectLst/>
                <a:latin typeface="Arial Black" pitchFamily="34" charset="0"/>
              </a:rPr>
              <a:t> </a:t>
            </a:r>
            <a:r>
              <a:rPr lang="en-US" sz="2000" dirty="0" smtClean="0">
                <a:latin typeface="Arial Black" pitchFamily="34" charset="0"/>
              </a:rPr>
              <a:t>federal </a:t>
            </a:r>
            <a:r>
              <a:rPr lang="en-US" sz="2000" dirty="0" err="1" smtClean="0">
                <a:latin typeface="Arial Black" pitchFamily="34" charset="0"/>
              </a:rPr>
              <a:t>responsable</a:t>
            </a:r>
            <a:r>
              <a:rPr lang="en-US" sz="2000" dirty="0" smtClean="0">
                <a:latin typeface="Arial Black" pitchFamily="34" charset="0"/>
              </a:rPr>
              <a:t> de </a:t>
            </a:r>
            <a:r>
              <a:rPr lang="en-US" sz="2000" dirty="0" err="1" smtClean="0">
                <a:latin typeface="Arial Black" pitchFamily="34" charset="0"/>
              </a:rPr>
              <a:t>seguir</a:t>
            </a:r>
            <a:r>
              <a:rPr lang="en-US" sz="2000" dirty="0" smtClean="0">
                <a:latin typeface="Arial Black" pitchFamily="34" charset="0"/>
              </a:rPr>
              <a:t> </a:t>
            </a:r>
            <a:r>
              <a:rPr lang="en-US" sz="2000" dirty="0" err="1" smtClean="0">
                <a:latin typeface="Arial Black" pitchFamily="34" charset="0"/>
              </a:rPr>
              <a:t>las</a:t>
            </a:r>
            <a:r>
              <a:rPr lang="en-US" sz="2000" dirty="0" smtClean="0">
                <a:latin typeface="Arial Black" pitchFamily="34" charset="0"/>
              </a:rPr>
              <a:t> </a:t>
            </a:r>
            <a:r>
              <a:rPr lang="en-US" sz="2000" dirty="0" err="1" smtClean="0">
                <a:latin typeface="Arial Black" pitchFamily="34" charset="0"/>
              </a:rPr>
              <a:t>tendencias</a:t>
            </a:r>
            <a:r>
              <a:rPr lang="en-US" sz="2000" dirty="0" smtClean="0">
                <a:latin typeface="Arial Black" pitchFamily="34" charset="0"/>
              </a:rPr>
              <a:t> de la </a:t>
            </a:r>
            <a:r>
              <a:rPr lang="en-US" sz="2000" dirty="0" err="1" smtClean="0">
                <a:latin typeface="Arial Black" pitchFamily="34" charset="0"/>
              </a:rPr>
              <a:t>salud</a:t>
            </a:r>
            <a:r>
              <a:rPr lang="en-US" sz="2000" dirty="0" smtClean="0">
                <a:latin typeface="Arial Black" pitchFamily="34" charset="0"/>
              </a:rPr>
              <a:t> </a:t>
            </a:r>
            <a:r>
              <a:rPr lang="en-US" sz="2000" dirty="0" err="1" smtClean="0">
                <a:latin typeface="Arial Black" pitchFamily="34" charset="0"/>
              </a:rPr>
              <a:t>pública</a:t>
            </a:r>
            <a:r>
              <a:rPr lang="en-US" sz="2000" dirty="0" smtClean="0">
                <a:latin typeface="Arial Black" pitchFamily="34" charset="0"/>
              </a:rPr>
              <a:t> </a:t>
            </a:r>
            <a:r>
              <a:rPr lang="en-US" sz="2000" dirty="0" err="1" smtClean="0">
                <a:latin typeface="Arial Black" pitchFamily="34" charset="0"/>
              </a:rPr>
              <a:t>nacional</a:t>
            </a:r>
            <a:r>
              <a:rPr lang="en-US" sz="2000" dirty="0" smtClean="0">
                <a:latin typeface="Arial Black" pitchFamily="34" charset="0"/>
              </a:rPr>
              <a:t>. Los CDC no </a:t>
            </a:r>
            <a:r>
              <a:rPr lang="en-US" sz="2000" dirty="0" err="1" smtClean="0">
                <a:latin typeface="Arial Black" pitchFamily="34" charset="0"/>
              </a:rPr>
              <a:t>comparten</a:t>
            </a:r>
            <a:r>
              <a:rPr lang="en-US" sz="2000" dirty="0" smtClean="0">
                <a:latin typeface="Arial Black" pitchFamily="34" charset="0"/>
              </a:rPr>
              <a:t> </a:t>
            </a:r>
            <a:r>
              <a:rPr lang="en-US" sz="2000" dirty="0" err="1" smtClean="0">
                <a:latin typeface="Arial Black" pitchFamily="34" charset="0"/>
              </a:rPr>
              <a:t>esta</a:t>
            </a:r>
            <a:r>
              <a:rPr lang="en-US" sz="2000" dirty="0" smtClean="0">
                <a:latin typeface="Arial Black" pitchFamily="34" charset="0"/>
              </a:rPr>
              <a:t> </a:t>
            </a:r>
            <a:r>
              <a:rPr lang="en-US" sz="2000" dirty="0" err="1" smtClean="0">
                <a:latin typeface="Arial Black" pitchFamily="34" charset="0"/>
              </a:rPr>
              <a:t>información</a:t>
            </a:r>
            <a:r>
              <a:rPr lang="en-US" sz="2000" dirty="0" smtClean="0">
                <a:latin typeface="Arial Black" pitchFamily="34" charset="0"/>
              </a:rPr>
              <a:t> con </a:t>
            </a:r>
            <a:r>
              <a:rPr lang="en-US" sz="2000" dirty="0" err="1" smtClean="0">
                <a:latin typeface="Arial Black" pitchFamily="34" charset="0"/>
              </a:rPr>
              <a:t>nadie</a:t>
            </a:r>
            <a:r>
              <a:rPr lang="en-US" sz="2000" dirty="0" smtClean="0">
                <a:latin typeface="Arial Black" pitchFamily="34" charset="0"/>
              </a:rPr>
              <a:t> </a:t>
            </a:r>
            <a:r>
              <a:rPr lang="en-US" sz="2000" dirty="0" err="1" smtClean="0">
                <a:latin typeface="Arial Black" pitchFamily="34" charset="0"/>
              </a:rPr>
              <a:t>más</a:t>
            </a:r>
            <a:r>
              <a:rPr lang="en-US" sz="2000" dirty="0" smtClean="0">
                <a:latin typeface="Arial Black" pitchFamily="34" charset="0"/>
              </a:rPr>
              <a:t>, </a:t>
            </a:r>
            <a:r>
              <a:rPr lang="en-US" sz="2000" dirty="0" err="1" smtClean="0">
                <a:latin typeface="Arial Black" pitchFamily="34" charset="0"/>
              </a:rPr>
              <a:t>incluidas</a:t>
            </a:r>
            <a:r>
              <a:rPr lang="en-US" sz="2000" dirty="0" smtClean="0">
                <a:latin typeface="Arial Black" pitchFamily="34" charset="0"/>
              </a:rPr>
              <a:t> </a:t>
            </a:r>
            <a:r>
              <a:rPr lang="en-US" sz="2000" dirty="0" err="1" smtClean="0">
                <a:latin typeface="Arial Black" pitchFamily="34" charset="0"/>
              </a:rPr>
              <a:t>las</a:t>
            </a:r>
            <a:r>
              <a:rPr lang="en-US" sz="2000" dirty="0" smtClean="0">
                <a:latin typeface="Arial Black" pitchFamily="34" charset="0"/>
              </a:rPr>
              <a:t> </a:t>
            </a:r>
            <a:r>
              <a:rPr lang="en-US" sz="2000" dirty="0" err="1" smtClean="0">
                <a:latin typeface="Arial Black" pitchFamily="34" charset="0"/>
              </a:rPr>
              <a:t>compañías</a:t>
            </a:r>
            <a:r>
              <a:rPr lang="en-US" sz="2000" dirty="0" smtClean="0">
                <a:latin typeface="Arial Black" pitchFamily="34" charset="0"/>
              </a:rPr>
              <a:t> de </a:t>
            </a:r>
            <a:r>
              <a:rPr lang="en-US" sz="2000" dirty="0" err="1" smtClean="0">
                <a:latin typeface="Arial Black" pitchFamily="34" charset="0"/>
              </a:rPr>
              <a:t>seguros</a:t>
            </a:r>
            <a:r>
              <a:rPr lang="en-US" sz="2000" dirty="0" smtClean="0">
                <a:effectLst/>
                <a:latin typeface="Arial Black" pitchFamily="34" charset="0"/>
              </a:rPr>
              <a:t>. </a:t>
            </a:r>
          </a:p>
        </p:txBody>
      </p:sp>
      <p:sp>
        <p:nvSpPr>
          <p:cNvPr id="3" name="Title 2"/>
          <p:cNvSpPr>
            <a:spLocks noGrp="1"/>
          </p:cNvSpPr>
          <p:nvPr>
            <p:ph type="title"/>
          </p:nvPr>
        </p:nvSpPr>
        <p:spPr/>
        <p:txBody>
          <a:bodyPr>
            <a:normAutofit fontScale="90000"/>
          </a:bodyPr>
          <a:lstStyle/>
          <a:p>
            <a:r>
              <a:rPr lang="es-ES" dirty="0"/>
              <a:t>Declaración de políticas y procedimientos sobre el </a:t>
            </a:r>
            <a:r>
              <a:rPr lang="es-ES" dirty="0" smtClean="0"/>
              <a:t>VIH</a:t>
            </a:r>
            <a:endParaRPr lang="en-US" dirty="0"/>
          </a:p>
        </p:txBody>
      </p:sp>
    </p:spTree>
    <p:extLst>
      <p:ext uri="{BB962C8B-B14F-4D97-AF65-F5344CB8AC3E}">
        <p14:creationId xmlns:p14="http://schemas.microsoft.com/office/powerpoint/2010/main" val="18608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229600" cy="5847755"/>
          </a:xfrm>
          <a:prstGeom prst="rect">
            <a:avLst/>
          </a:prstGeom>
        </p:spPr>
        <p:txBody>
          <a:bodyPr wrap="square">
            <a:spAutoFit/>
          </a:bodyPr>
          <a:lstStyle/>
          <a:p>
            <a:r>
              <a:rPr lang="en-US" sz="1700" dirty="0" smtClean="0">
                <a:effectLst/>
                <a:latin typeface="Arial Black" pitchFamily="34" charset="0"/>
              </a:rPr>
              <a:t>El </a:t>
            </a:r>
            <a:r>
              <a:rPr lang="en-US" sz="1700" dirty="0" err="1" smtClean="0">
                <a:effectLst/>
                <a:latin typeface="Arial Black" pitchFamily="34" charset="0"/>
              </a:rPr>
              <a:t>impacto</a:t>
            </a:r>
            <a:r>
              <a:rPr lang="en-US" sz="1700" dirty="0" smtClean="0">
                <a:effectLst/>
                <a:latin typeface="Arial Black" pitchFamily="34" charset="0"/>
              </a:rPr>
              <a:t> de la </a:t>
            </a:r>
            <a:r>
              <a:rPr lang="en-US" sz="1700" dirty="0" err="1" smtClean="0">
                <a:effectLst/>
                <a:latin typeface="Arial Black" pitchFamily="34" charset="0"/>
              </a:rPr>
              <a:t>epidemia</a:t>
            </a:r>
            <a:r>
              <a:rPr lang="en-US" sz="1700" dirty="0" smtClean="0">
                <a:effectLst/>
                <a:latin typeface="Arial Black" pitchFamily="34" charset="0"/>
              </a:rPr>
              <a:t> de VIH/</a:t>
            </a:r>
            <a:r>
              <a:rPr lang="en-US" sz="1700" dirty="0" smtClean="0">
                <a:latin typeface="Arial Black" pitchFamily="34" charset="0"/>
              </a:rPr>
              <a:t>SIDA </a:t>
            </a:r>
            <a:r>
              <a:rPr lang="en-US" sz="1700" dirty="0" smtClean="0">
                <a:effectLst/>
                <a:latin typeface="Arial Black" pitchFamily="34" charset="0"/>
              </a:rPr>
              <a:t>en el </a:t>
            </a:r>
            <a:r>
              <a:rPr lang="en-US" sz="1700" dirty="0" err="1" smtClean="0">
                <a:effectLst/>
                <a:latin typeface="Arial Black" pitchFamily="34" charset="0"/>
              </a:rPr>
              <a:t>ámbito</a:t>
            </a:r>
            <a:r>
              <a:rPr lang="en-US" sz="1700" dirty="0" smtClean="0">
                <a:effectLst/>
                <a:latin typeface="Arial Black" pitchFamily="34" charset="0"/>
              </a:rPr>
              <a:t> </a:t>
            </a:r>
            <a:r>
              <a:rPr lang="en-US" sz="1700" dirty="0" err="1" smtClean="0">
                <a:effectLst/>
                <a:latin typeface="Arial Black" pitchFamily="34" charset="0"/>
              </a:rPr>
              <a:t>laboral</a:t>
            </a:r>
            <a:r>
              <a:rPr lang="en-US" sz="1700" dirty="0" smtClean="0">
                <a:effectLst/>
                <a:latin typeface="Arial Black" pitchFamily="34" charset="0"/>
              </a:rPr>
              <a:t> </a:t>
            </a:r>
            <a:r>
              <a:rPr lang="en-US" sz="1700" dirty="0" err="1" smtClean="0">
                <a:effectLst/>
                <a:latin typeface="Arial Black" pitchFamily="34" charset="0"/>
              </a:rPr>
              <a:t>aumenta</a:t>
            </a:r>
            <a:r>
              <a:rPr lang="en-US" sz="1700" dirty="0" smtClean="0">
                <a:effectLst/>
                <a:latin typeface="Arial Black" pitchFamily="34" charset="0"/>
              </a:rPr>
              <a:t> </a:t>
            </a:r>
            <a:r>
              <a:rPr lang="en-US" sz="1700" dirty="0" err="1" smtClean="0">
                <a:effectLst/>
                <a:latin typeface="Arial Black" pitchFamily="34" charset="0"/>
              </a:rPr>
              <a:t>cada</a:t>
            </a:r>
            <a:r>
              <a:rPr lang="en-US" sz="1700" dirty="0" smtClean="0">
                <a:effectLst/>
                <a:latin typeface="Arial Black" pitchFamily="34" charset="0"/>
              </a:rPr>
              <a:t> </a:t>
            </a:r>
            <a:r>
              <a:rPr lang="en-US" sz="1700" dirty="0" err="1" smtClean="0">
                <a:effectLst/>
                <a:latin typeface="Arial Black" pitchFamily="34" charset="0"/>
              </a:rPr>
              <a:t>año</a:t>
            </a:r>
            <a:r>
              <a:rPr lang="en-US" sz="1700" dirty="0" smtClean="0">
                <a:effectLst/>
                <a:latin typeface="Arial Black" pitchFamily="34" charset="0"/>
              </a:rPr>
              <a:t>. </a:t>
            </a:r>
            <a:r>
              <a:rPr lang="en-US" sz="1700" dirty="0" err="1" smtClean="0">
                <a:effectLst/>
                <a:latin typeface="Arial Black" pitchFamily="34" charset="0"/>
              </a:rPr>
              <a:t>Eso</a:t>
            </a:r>
            <a:r>
              <a:rPr lang="en-US" sz="1700" dirty="0" smtClean="0">
                <a:effectLst/>
                <a:latin typeface="Arial Black" pitchFamily="34" charset="0"/>
              </a:rPr>
              <a:t> se </a:t>
            </a:r>
            <a:r>
              <a:rPr lang="en-US" sz="1700" dirty="0" err="1" smtClean="0">
                <a:effectLst/>
                <a:latin typeface="Arial Black" pitchFamily="34" charset="0"/>
              </a:rPr>
              <a:t>debe</a:t>
            </a:r>
            <a:r>
              <a:rPr lang="en-US" sz="1700" dirty="0" smtClean="0">
                <a:effectLst/>
                <a:latin typeface="Arial Black" pitchFamily="34" charset="0"/>
              </a:rPr>
              <a:t> a </a:t>
            </a:r>
            <a:r>
              <a:rPr lang="en-US" sz="1700" dirty="0" err="1" smtClean="0">
                <a:effectLst/>
                <a:latin typeface="Arial Black" pitchFamily="34" charset="0"/>
              </a:rPr>
              <a:t>que</a:t>
            </a:r>
            <a:r>
              <a:rPr lang="en-US" sz="1700" dirty="0" smtClean="0">
                <a:effectLst/>
                <a:latin typeface="Arial Black" pitchFamily="34" charset="0"/>
              </a:rPr>
              <a:t> la </a:t>
            </a:r>
            <a:r>
              <a:rPr lang="en-US" sz="1700" dirty="0" err="1" smtClean="0">
                <a:effectLst/>
                <a:latin typeface="Arial Black" pitchFamily="34" charset="0"/>
              </a:rPr>
              <a:t>población</a:t>
            </a:r>
            <a:r>
              <a:rPr lang="en-US" sz="1700" dirty="0" smtClean="0">
                <a:effectLst/>
                <a:latin typeface="Arial Black" pitchFamily="34" charset="0"/>
              </a:rPr>
              <a:t> </a:t>
            </a:r>
            <a:r>
              <a:rPr lang="en-US" sz="1700" dirty="0" smtClean="0">
                <a:latin typeface="Arial Black" pitchFamily="34" charset="0"/>
              </a:rPr>
              <a:t>con </a:t>
            </a:r>
            <a:r>
              <a:rPr lang="en-US" sz="1700" dirty="0" err="1" smtClean="0">
                <a:latin typeface="Arial Black" pitchFamily="34" charset="0"/>
              </a:rPr>
              <a:t>edades</a:t>
            </a:r>
            <a:r>
              <a:rPr lang="en-US" sz="1700" dirty="0" smtClean="0">
                <a:latin typeface="Arial Black" pitchFamily="34" charset="0"/>
              </a:rPr>
              <a:t> de entre 25 </a:t>
            </a:r>
            <a:r>
              <a:rPr lang="en-US" sz="1700" dirty="0" err="1" smtClean="0">
                <a:latin typeface="Arial Black" pitchFamily="34" charset="0"/>
              </a:rPr>
              <a:t>y</a:t>
            </a:r>
            <a:r>
              <a:rPr lang="en-US" sz="1700" dirty="0" smtClean="0">
                <a:latin typeface="Arial Black" pitchFamily="34" charset="0"/>
              </a:rPr>
              <a:t> 44 </a:t>
            </a:r>
            <a:r>
              <a:rPr lang="en-US" sz="1700" dirty="0" err="1" smtClean="0">
                <a:latin typeface="Arial Black" pitchFamily="34" charset="0"/>
              </a:rPr>
              <a:t>años</a:t>
            </a:r>
            <a:r>
              <a:rPr lang="en-US" sz="1700" dirty="0" smtClean="0">
                <a:latin typeface="Arial Black" pitchFamily="34" charset="0"/>
              </a:rPr>
              <a:t> </a:t>
            </a:r>
            <a:r>
              <a:rPr lang="en-US" sz="1700" dirty="0" err="1" smtClean="0">
                <a:latin typeface="Arial Black" pitchFamily="34" charset="0"/>
              </a:rPr>
              <a:t>es</a:t>
            </a:r>
            <a:r>
              <a:rPr lang="en-US" sz="1700" dirty="0" smtClean="0">
                <a:latin typeface="Arial Black" pitchFamily="34" charset="0"/>
              </a:rPr>
              <a:t> la </a:t>
            </a:r>
            <a:r>
              <a:rPr lang="en-US" sz="1700" dirty="0" err="1" smtClean="0">
                <a:latin typeface="Arial Black" pitchFamily="34" charset="0"/>
              </a:rPr>
              <a:t>más</a:t>
            </a:r>
            <a:r>
              <a:rPr lang="en-US" sz="1700" dirty="0" smtClean="0">
                <a:latin typeface="Arial Black" pitchFamily="34" charset="0"/>
              </a:rPr>
              <a:t> </a:t>
            </a:r>
            <a:r>
              <a:rPr lang="en-US" sz="1700" dirty="0" err="1" smtClean="0">
                <a:latin typeface="Arial Black" pitchFamily="34" charset="0"/>
              </a:rPr>
              <a:t>afectada</a:t>
            </a:r>
            <a:r>
              <a:rPr lang="en-US" sz="1700" dirty="0" smtClean="0">
                <a:latin typeface="Arial Black" pitchFamily="34" charset="0"/>
              </a:rPr>
              <a:t> </a:t>
            </a:r>
            <a:r>
              <a:rPr lang="en-US" sz="1700" dirty="0" err="1" smtClean="0">
                <a:latin typeface="Arial Black" pitchFamily="34" charset="0"/>
              </a:rPr>
              <a:t>por</a:t>
            </a:r>
            <a:r>
              <a:rPr lang="en-US" sz="1700" dirty="0" smtClean="0">
                <a:latin typeface="Arial Black" pitchFamily="34" charset="0"/>
              </a:rPr>
              <a:t> el VIH/SIDA, </a:t>
            </a:r>
            <a:r>
              <a:rPr lang="en-US" sz="1700" dirty="0" err="1" smtClean="0">
                <a:latin typeface="Arial Black" pitchFamily="34" charset="0"/>
              </a:rPr>
              <a:t>y</a:t>
            </a:r>
            <a:r>
              <a:rPr lang="en-US" sz="1700" dirty="0" smtClean="0">
                <a:latin typeface="Arial Black" pitchFamily="34" charset="0"/>
              </a:rPr>
              <a:t> </a:t>
            </a:r>
            <a:r>
              <a:rPr lang="en-US" sz="1700" dirty="0" err="1" smtClean="0">
                <a:latin typeface="Arial Black" pitchFamily="34" charset="0"/>
              </a:rPr>
              <a:t>constituye</a:t>
            </a:r>
            <a:r>
              <a:rPr lang="en-US" sz="1700" dirty="0" smtClean="0">
                <a:latin typeface="Arial Black" pitchFamily="34" charset="0"/>
              </a:rPr>
              <a:t> </a:t>
            </a:r>
            <a:r>
              <a:rPr lang="en-US" sz="1700" dirty="0" err="1" smtClean="0">
                <a:latin typeface="Arial Black" pitchFamily="34" charset="0"/>
              </a:rPr>
              <a:t>más</a:t>
            </a:r>
            <a:r>
              <a:rPr lang="en-US" sz="1700" dirty="0" smtClean="0">
                <a:latin typeface="Arial Black" pitchFamily="34" charset="0"/>
              </a:rPr>
              <a:t> del 50 </a:t>
            </a:r>
            <a:r>
              <a:rPr lang="en-US" sz="1700" dirty="0" err="1" smtClean="0">
                <a:latin typeface="Arial Black" pitchFamily="34" charset="0"/>
              </a:rPr>
              <a:t>por</a:t>
            </a:r>
            <a:r>
              <a:rPr lang="en-US" sz="1700" dirty="0" smtClean="0">
                <a:latin typeface="Arial Black" pitchFamily="34" charset="0"/>
              </a:rPr>
              <a:t> </a:t>
            </a:r>
            <a:r>
              <a:rPr lang="en-US" sz="1700" dirty="0" err="1" smtClean="0">
                <a:latin typeface="Arial Black" pitchFamily="34" charset="0"/>
              </a:rPr>
              <a:t>ciento</a:t>
            </a:r>
            <a:r>
              <a:rPr lang="en-US" sz="1700" dirty="0" smtClean="0">
                <a:latin typeface="Arial Black" pitchFamily="34" charset="0"/>
              </a:rPr>
              <a:t> de los 121 </a:t>
            </a:r>
            <a:r>
              <a:rPr lang="en-US" sz="1700" dirty="0" err="1" smtClean="0">
                <a:latin typeface="Arial Black" pitchFamily="34" charset="0"/>
              </a:rPr>
              <a:t>millones</a:t>
            </a:r>
            <a:r>
              <a:rPr lang="en-US" sz="1700" dirty="0" smtClean="0">
                <a:latin typeface="Arial Black" pitchFamily="34" charset="0"/>
              </a:rPr>
              <a:t> de </a:t>
            </a:r>
            <a:r>
              <a:rPr lang="en-US" sz="1700" dirty="0" err="1" smtClean="0">
                <a:latin typeface="Arial Black" pitchFamily="34" charset="0"/>
              </a:rPr>
              <a:t>trabajadores</a:t>
            </a:r>
            <a:r>
              <a:rPr lang="en-US" sz="1700" dirty="0" smtClean="0">
                <a:latin typeface="Arial Black" pitchFamily="34" charset="0"/>
              </a:rPr>
              <a:t> de </a:t>
            </a:r>
            <a:r>
              <a:rPr lang="en-US" sz="1700" dirty="0" err="1" smtClean="0">
                <a:latin typeface="Arial Black" pitchFamily="34" charset="0"/>
              </a:rPr>
              <a:t>nuestra</a:t>
            </a:r>
            <a:r>
              <a:rPr lang="en-US" sz="1700" dirty="0" smtClean="0">
                <a:latin typeface="Arial Black" pitchFamily="34" charset="0"/>
              </a:rPr>
              <a:t> </a:t>
            </a:r>
            <a:r>
              <a:rPr lang="en-US" sz="1700" dirty="0" err="1" smtClean="0">
                <a:latin typeface="Arial Black" pitchFamily="34" charset="0"/>
              </a:rPr>
              <a:t>nación</a:t>
            </a:r>
            <a:r>
              <a:rPr lang="en-US" sz="1700" dirty="0" smtClean="0">
                <a:effectLst/>
                <a:latin typeface="Arial Black" pitchFamily="34" charset="0"/>
              </a:rPr>
              <a:t>.</a:t>
            </a:r>
          </a:p>
          <a:p>
            <a:r>
              <a:rPr lang="en-US" sz="1700" dirty="0" smtClean="0">
                <a:solidFill>
                  <a:schemeClr val="bg1"/>
                </a:solidFill>
                <a:effectLst/>
                <a:latin typeface="Arial Black" pitchFamily="34" charset="0"/>
              </a:rPr>
              <a:t>Si </a:t>
            </a:r>
            <a:r>
              <a:rPr lang="en-US" sz="1700" dirty="0" err="1" smtClean="0">
                <a:solidFill>
                  <a:schemeClr val="bg1"/>
                </a:solidFill>
                <a:effectLst/>
                <a:latin typeface="Arial Black" pitchFamily="34" charset="0"/>
              </a:rPr>
              <a:t>uste</a:t>
            </a:r>
            <a:r>
              <a:rPr lang="en-US" sz="1700" dirty="0" err="1" smtClean="0">
                <a:solidFill>
                  <a:schemeClr val="bg1"/>
                </a:solidFill>
                <a:latin typeface="Arial Black" pitchFamily="34" charset="0"/>
              </a:rPr>
              <a:t>d</a:t>
            </a:r>
            <a:r>
              <a:rPr lang="en-US" sz="1700" dirty="0" smtClean="0">
                <a:solidFill>
                  <a:schemeClr val="bg1"/>
                </a:solidFill>
                <a:latin typeface="Arial Black" pitchFamily="34" charset="0"/>
              </a:rPr>
              <a:t> vive con VIH </a:t>
            </a:r>
            <a:r>
              <a:rPr lang="en-US" sz="1700" dirty="0" err="1" smtClean="0">
                <a:solidFill>
                  <a:schemeClr val="bg1"/>
                </a:solidFill>
                <a:latin typeface="Arial Black" pitchFamily="34" charset="0"/>
              </a:rPr>
              <a:t>es</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importante</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que</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sepa</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cómo</a:t>
            </a:r>
            <a:r>
              <a:rPr lang="en-US" sz="1700" dirty="0" smtClean="0">
                <a:solidFill>
                  <a:schemeClr val="bg1"/>
                </a:solidFill>
                <a:latin typeface="Arial Black" pitchFamily="34" charset="0"/>
              </a:rPr>
              <a:t> lo </a:t>
            </a:r>
            <a:r>
              <a:rPr lang="en-US" sz="1700" dirty="0" err="1" smtClean="0">
                <a:solidFill>
                  <a:schemeClr val="bg1"/>
                </a:solidFill>
                <a:latin typeface="Arial Black" pitchFamily="34" charset="0"/>
              </a:rPr>
              <a:t>afectan</a:t>
            </a:r>
            <a:r>
              <a:rPr lang="en-US" sz="1700" dirty="0" smtClean="0">
                <a:solidFill>
                  <a:schemeClr val="bg1"/>
                </a:solidFill>
                <a:latin typeface="Arial Black" pitchFamily="34" charset="0"/>
              </a:rPr>
              <a:t> en el </a:t>
            </a:r>
            <a:r>
              <a:rPr lang="en-US" sz="1700" dirty="0" err="1" smtClean="0">
                <a:solidFill>
                  <a:schemeClr val="bg1"/>
                </a:solidFill>
                <a:latin typeface="Arial Black" pitchFamily="34" charset="0"/>
              </a:rPr>
              <a:t>trabajo</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las</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leyes</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sobre</a:t>
            </a:r>
            <a:r>
              <a:rPr lang="en-US" sz="1700" dirty="0" smtClean="0">
                <a:solidFill>
                  <a:schemeClr val="bg1"/>
                </a:solidFill>
                <a:latin typeface="Arial Black" pitchFamily="34" charset="0"/>
              </a:rPr>
              <a:t> VIH/SIDA. He </a:t>
            </a:r>
            <a:r>
              <a:rPr lang="en-US" sz="1700" dirty="0" err="1" smtClean="0">
                <a:solidFill>
                  <a:schemeClr val="bg1"/>
                </a:solidFill>
                <a:latin typeface="Arial Black" pitchFamily="34" charset="0"/>
              </a:rPr>
              <a:t>aquí</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algunas</a:t>
            </a:r>
            <a:r>
              <a:rPr lang="en-US" sz="1700" dirty="0" smtClean="0">
                <a:solidFill>
                  <a:schemeClr val="bg1"/>
                </a:solidFill>
                <a:latin typeface="Arial Black" pitchFamily="34" charset="0"/>
              </a:rPr>
              <a:t> de </a:t>
            </a:r>
            <a:r>
              <a:rPr lang="en-US" sz="1700" dirty="0" err="1" smtClean="0">
                <a:solidFill>
                  <a:schemeClr val="bg1"/>
                </a:solidFill>
                <a:latin typeface="Arial Black" pitchFamily="34" charset="0"/>
              </a:rPr>
              <a:t>las</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más</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importantes</a:t>
            </a:r>
            <a:r>
              <a:rPr lang="en-US" sz="1700" dirty="0" smtClean="0">
                <a:solidFill>
                  <a:schemeClr val="bg1"/>
                </a:solidFill>
                <a:effectLst/>
                <a:latin typeface="Arial Black" pitchFamily="34" charset="0"/>
              </a:rPr>
              <a:t>:</a:t>
            </a:r>
          </a:p>
          <a:p>
            <a:r>
              <a:rPr lang="en-US" sz="1700" dirty="0" smtClean="0">
                <a:solidFill>
                  <a:schemeClr val="bg1"/>
                </a:solidFill>
                <a:effectLst/>
                <a:latin typeface="Arial Black" pitchFamily="34" charset="0"/>
              </a:rPr>
              <a:t>La </a:t>
            </a:r>
            <a:r>
              <a:rPr lang="en-US" sz="1700" dirty="0" err="1" smtClean="0">
                <a:solidFill>
                  <a:schemeClr val="bg1"/>
                </a:solidFill>
                <a:effectLst/>
                <a:latin typeface="Arial Black" pitchFamily="34" charset="0"/>
              </a:rPr>
              <a:t>Ley</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para</a:t>
            </a:r>
            <a:r>
              <a:rPr lang="en-US" sz="1700" dirty="0" smtClean="0">
                <a:solidFill>
                  <a:schemeClr val="bg1"/>
                </a:solidFill>
                <a:effectLst/>
                <a:latin typeface="Arial Black" pitchFamily="34" charset="0"/>
              </a:rPr>
              <a:t> Personas con </a:t>
            </a:r>
            <a:r>
              <a:rPr lang="en-US" sz="1700" b="1" dirty="0" err="1" smtClean="0">
                <a:solidFill>
                  <a:schemeClr val="bg1"/>
                </a:solidFill>
                <a:effectLst/>
                <a:latin typeface="Arial Black" pitchFamily="34" charset="0"/>
              </a:rPr>
              <a:t>Discapacidades</a:t>
            </a:r>
            <a:r>
              <a:rPr lang="en-US" sz="1700" b="1" dirty="0" smtClean="0">
                <a:solidFill>
                  <a:schemeClr val="bg1"/>
                </a:solidFill>
                <a:effectLst/>
                <a:latin typeface="Arial Black" pitchFamily="34" charset="0"/>
              </a:rPr>
              <a:t> of 1990 (ADA </a:t>
            </a:r>
            <a:r>
              <a:rPr lang="en-US" sz="1700" b="1" dirty="0" err="1" smtClean="0">
                <a:solidFill>
                  <a:schemeClr val="bg1"/>
                </a:solidFill>
                <a:effectLst/>
                <a:latin typeface="Arial Black" pitchFamily="34" charset="0"/>
              </a:rPr>
              <a:t>por</a:t>
            </a:r>
            <a:r>
              <a:rPr lang="en-US" sz="1700" b="1" dirty="0" smtClean="0">
                <a:solidFill>
                  <a:schemeClr val="bg1"/>
                </a:solidFill>
                <a:effectLst/>
                <a:latin typeface="Arial Black" pitchFamily="34" charset="0"/>
              </a:rPr>
              <a:t> </a:t>
            </a:r>
            <a:r>
              <a:rPr lang="en-US" sz="1700" b="1" dirty="0" err="1" smtClean="0">
                <a:solidFill>
                  <a:schemeClr val="bg1"/>
                </a:solidFill>
                <a:effectLst/>
                <a:latin typeface="Arial Black" pitchFamily="34" charset="0"/>
              </a:rPr>
              <a:t>sus</a:t>
            </a:r>
            <a:r>
              <a:rPr lang="en-US" sz="1700" b="1" dirty="0" smtClean="0">
                <a:solidFill>
                  <a:schemeClr val="bg1"/>
                </a:solidFill>
                <a:effectLst/>
                <a:latin typeface="Arial Black" pitchFamily="34" charset="0"/>
              </a:rPr>
              <a:t> </a:t>
            </a:r>
            <a:r>
              <a:rPr lang="en-US" sz="1700" b="1" dirty="0" err="1" smtClean="0">
                <a:solidFill>
                  <a:schemeClr val="bg1"/>
                </a:solidFill>
                <a:effectLst/>
                <a:latin typeface="Arial Black" pitchFamily="34" charset="0"/>
              </a:rPr>
              <a:t>siglas</a:t>
            </a:r>
            <a:r>
              <a:rPr lang="en-US" sz="1700" b="1" dirty="0" smtClean="0">
                <a:solidFill>
                  <a:schemeClr val="bg1"/>
                </a:solidFill>
                <a:effectLst/>
                <a:latin typeface="Arial Black" pitchFamily="34" charset="0"/>
              </a:rPr>
              <a:t> en </a:t>
            </a:r>
            <a:r>
              <a:rPr lang="en-US" sz="1700" b="1" dirty="0" err="1" smtClean="0">
                <a:solidFill>
                  <a:schemeClr val="bg1"/>
                </a:solidFill>
                <a:effectLst/>
                <a:latin typeface="Arial Black" pitchFamily="34" charset="0"/>
              </a:rPr>
              <a:t>inglés</a:t>
            </a:r>
            <a:r>
              <a:rPr lang="en-US" sz="1700" b="1" dirty="0" smtClean="0">
                <a:solidFill>
                  <a:schemeClr val="bg1"/>
                </a:solidFill>
                <a:effectLst/>
                <a:latin typeface="Arial Black" pitchFamily="34" charset="0"/>
              </a:rPr>
              <a:t>)</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prohíbe</a:t>
            </a:r>
            <a:r>
              <a:rPr lang="en-US" sz="1700" dirty="0" smtClean="0">
                <a:solidFill>
                  <a:schemeClr val="bg1"/>
                </a:solidFill>
                <a:effectLst/>
                <a:latin typeface="Arial Black" pitchFamily="34" charset="0"/>
              </a:rPr>
              <a:t> la </a:t>
            </a:r>
            <a:r>
              <a:rPr lang="en-US" sz="1700" dirty="0" err="1" smtClean="0">
                <a:solidFill>
                  <a:schemeClr val="bg1"/>
                </a:solidFill>
                <a:effectLst/>
                <a:latin typeface="Arial Black" pitchFamily="34" charset="0"/>
              </a:rPr>
              <a:t>discriminación</a:t>
            </a:r>
            <a:r>
              <a:rPr lang="en-US" sz="1700" dirty="0" smtClean="0">
                <a:solidFill>
                  <a:schemeClr val="bg1"/>
                </a:solidFill>
                <a:effectLst/>
                <a:latin typeface="Arial Black" pitchFamily="34" charset="0"/>
              </a:rPr>
              <a:t> en el </a:t>
            </a:r>
            <a:r>
              <a:rPr lang="en-US" sz="1700" dirty="0" err="1" smtClean="0">
                <a:solidFill>
                  <a:schemeClr val="bg1"/>
                </a:solidFill>
                <a:effectLst/>
                <a:latin typeface="Arial Black" pitchFamily="34" charset="0"/>
              </a:rPr>
              <a:t>empleo</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sobre</a:t>
            </a:r>
            <a:r>
              <a:rPr lang="en-US" sz="1700" dirty="0" smtClean="0">
                <a:solidFill>
                  <a:schemeClr val="bg1"/>
                </a:solidFill>
                <a:effectLst/>
                <a:latin typeface="Arial Black" pitchFamily="34" charset="0"/>
              </a:rPr>
              <a:t> la base de </a:t>
            </a:r>
            <a:r>
              <a:rPr lang="en-US" sz="1700" dirty="0" err="1" smtClean="0">
                <a:solidFill>
                  <a:schemeClr val="bg1"/>
                </a:solidFill>
                <a:effectLst/>
                <a:latin typeface="Arial Black" pitchFamily="34" charset="0"/>
              </a:rPr>
              <a:t>una</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discapacidad</a:t>
            </a:r>
            <a:r>
              <a:rPr lang="en-US" sz="1700" dirty="0" smtClean="0">
                <a:effectLst/>
                <a:latin typeface="Arial Black" pitchFamily="34" charset="0"/>
              </a:rPr>
              <a:t>. La ADA </a:t>
            </a:r>
            <a:r>
              <a:rPr lang="en-US" sz="1700" dirty="0" err="1" smtClean="0">
                <a:effectLst/>
                <a:latin typeface="Arial Black" pitchFamily="34" charset="0"/>
              </a:rPr>
              <a:t>abarca</a:t>
            </a:r>
            <a:r>
              <a:rPr lang="en-US" sz="1700" dirty="0" smtClean="0">
                <a:effectLst/>
                <a:latin typeface="Arial Black" pitchFamily="34" charset="0"/>
              </a:rPr>
              <a:t> a </a:t>
            </a:r>
            <a:r>
              <a:rPr lang="en-US" sz="1700" dirty="0" err="1" smtClean="0">
                <a:effectLst/>
                <a:latin typeface="Arial Black" pitchFamily="34" charset="0"/>
              </a:rPr>
              <a:t>las</a:t>
            </a:r>
            <a:r>
              <a:rPr lang="en-US" sz="1700" dirty="0" smtClean="0">
                <a:effectLst/>
                <a:latin typeface="Arial Black" pitchFamily="34" charset="0"/>
              </a:rPr>
              <a:t> </a:t>
            </a:r>
            <a:r>
              <a:rPr lang="en-US" sz="1700" dirty="0" err="1" smtClean="0">
                <a:effectLst/>
                <a:latin typeface="Arial Black" pitchFamily="34" charset="0"/>
              </a:rPr>
              <a:t>empresas</a:t>
            </a:r>
            <a:r>
              <a:rPr lang="en-US" sz="1700" dirty="0" smtClean="0">
                <a:effectLst/>
                <a:latin typeface="Arial Black" pitchFamily="34" charset="0"/>
              </a:rPr>
              <a:t> </a:t>
            </a:r>
            <a:r>
              <a:rPr lang="en-US" sz="1700" dirty="0" err="1" smtClean="0">
                <a:effectLst/>
                <a:latin typeface="Arial Black" pitchFamily="34" charset="0"/>
              </a:rPr>
              <a:t>que</a:t>
            </a:r>
            <a:r>
              <a:rPr lang="en-US" sz="1700" dirty="0" smtClean="0">
                <a:effectLst/>
                <a:latin typeface="Arial Black" pitchFamily="34" charset="0"/>
              </a:rPr>
              <a:t> </a:t>
            </a:r>
            <a:r>
              <a:rPr lang="en-US" sz="1700" dirty="0" err="1" smtClean="0">
                <a:effectLst/>
                <a:latin typeface="Arial Black" pitchFamily="34" charset="0"/>
              </a:rPr>
              <a:t>emplean</a:t>
            </a:r>
            <a:r>
              <a:rPr lang="en-US" sz="1700" dirty="0" smtClean="0">
                <a:effectLst/>
                <a:latin typeface="Arial Black" pitchFamily="34" charset="0"/>
              </a:rPr>
              <a:t> a </a:t>
            </a:r>
            <a:r>
              <a:rPr lang="en-US" sz="1700" dirty="0" smtClean="0">
                <a:latin typeface="Arial Black" pitchFamily="34" charset="0"/>
              </a:rPr>
              <a:t>15 </a:t>
            </a:r>
            <a:r>
              <a:rPr lang="en-US" sz="1700" dirty="0" err="1" smtClean="0">
                <a:latin typeface="Arial Black" pitchFamily="34" charset="0"/>
              </a:rPr>
              <a:t>o</a:t>
            </a:r>
            <a:r>
              <a:rPr lang="en-US" sz="1700" dirty="0" smtClean="0">
                <a:latin typeface="Arial Black" pitchFamily="34" charset="0"/>
              </a:rPr>
              <a:t> </a:t>
            </a:r>
            <a:r>
              <a:rPr lang="en-US" sz="1700" dirty="0" err="1" smtClean="0">
                <a:latin typeface="Arial Black" pitchFamily="34" charset="0"/>
              </a:rPr>
              <a:t>más</a:t>
            </a:r>
            <a:r>
              <a:rPr lang="en-US" sz="1700" dirty="0" smtClean="0">
                <a:latin typeface="Arial Black" pitchFamily="34" charset="0"/>
              </a:rPr>
              <a:t> personas </a:t>
            </a:r>
            <a:r>
              <a:rPr lang="en-US" sz="1700" dirty="0" err="1" smtClean="0">
                <a:latin typeface="Arial Black" pitchFamily="34" charset="0"/>
              </a:rPr>
              <a:t>y</a:t>
            </a:r>
            <a:r>
              <a:rPr lang="en-US" sz="1700" dirty="0" smtClean="0">
                <a:latin typeface="Arial Black" pitchFamily="34" charset="0"/>
              </a:rPr>
              <a:t> se </a:t>
            </a:r>
            <a:r>
              <a:rPr lang="en-US" sz="1700" dirty="0" err="1" smtClean="0">
                <a:latin typeface="Arial Black" pitchFamily="34" charset="0"/>
              </a:rPr>
              <a:t>aplica</a:t>
            </a:r>
            <a:r>
              <a:rPr lang="en-US" sz="1700" dirty="0" smtClean="0">
                <a:latin typeface="Arial Black" pitchFamily="34" charset="0"/>
              </a:rPr>
              <a:t> a </a:t>
            </a:r>
            <a:r>
              <a:rPr lang="en-US" sz="1700" dirty="0" err="1" smtClean="0">
                <a:latin typeface="Arial Black" pitchFamily="34" charset="0"/>
              </a:rPr>
              <a:t>decisiones</a:t>
            </a:r>
            <a:r>
              <a:rPr lang="en-US" sz="1700" dirty="0" smtClean="0">
                <a:latin typeface="Arial Black" pitchFamily="34" charset="0"/>
              </a:rPr>
              <a:t> </a:t>
            </a:r>
            <a:r>
              <a:rPr lang="en-US" sz="1700" dirty="0" err="1" smtClean="0">
                <a:latin typeface="Arial Black" pitchFamily="34" charset="0"/>
              </a:rPr>
              <a:t>sobre</a:t>
            </a:r>
            <a:r>
              <a:rPr lang="en-US" sz="1700" dirty="0" smtClean="0">
                <a:latin typeface="Arial Black" pitchFamily="34" charset="0"/>
              </a:rPr>
              <a:t> </a:t>
            </a:r>
            <a:r>
              <a:rPr lang="en-US" sz="1700" dirty="0" err="1" smtClean="0">
                <a:latin typeface="Arial Black" pitchFamily="34" charset="0"/>
              </a:rPr>
              <a:t>empleo</a:t>
            </a:r>
            <a:r>
              <a:rPr lang="en-US" sz="1700" dirty="0" smtClean="0">
                <a:latin typeface="Arial Black" pitchFamily="34" charset="0"/>
              </a:rPr>
              <a:t> en </a:t>
            </a:r>
            <a:r>
              <a:rPr lang="en-US" sz="1700" dirty="0" err="1" smtClean="0">
                <a:latin typeface="Arial Black" pitchFamily="34" charset="0"/>
              </a:rPr>
              <a:t>todas</a:t>
            </a:r>
            <a:r>
              <a:rPr lang="en-US" sz="1700" dirty="0" smtClean="0">
                <a:latin typeface="Arial Black" pitchFamily="34" charset="0"/>
              </a:rPr>
              <a:t> </a:t>
            </a:r>
            <a:r>
              <a:rPr lang="en-US" sz="1700" dirty="0" err="1" smtClean="0">
                <a:latin typeface="Arial Black" pitchFamily="34" charset="0"/>
              </a:rPr>
              <a:t>las</a:t>
            </a:r>
            <a:r>
              <a:rPr lang="en-US" sz="1700" dirty="0" smtClean="0">
                <a:latin typeface="Arial Black" pitchFamily="34" charset="0"/>
              </a:rPr>
              <a:t> </a:t>
            </a:r>
            <a:r>
              <a:rPr lang="en-US" sz="1700" dirty="0" err="1" smtClean="0">
                <a:latin typeface="Arial Black" pitchFamily="34" charset="0"/>
              </a:rPr>
              <a:t>etapas</a:t>
            </a:r>
            <a:r>
              <a:rPr lang="en-US" sz="1700" dirty="0" smtClean="0">
                <a:effectLst/>
                <a:latin typeface="Arial Black" pitchFamily="34" charset="0"/>
              </a:rPr>
              <a:t>. Los </a:t>
            </a:r>
            <a:r>
              <a:rPr lang="en-US" sz="1700" dirty="0" err="1" smtClean="0">
                <a:effectLst/>
                <a:latin typeface="Arial Black" pitchFamily="34" charset="0"/>
              </a:rPr>
              <a:t>tribunales</a:t>
            </a:r>
            <a:r>
              <a:rPr lang="en-US" sz="1700" dirty="0" smtClean="0">
                <a:effectLst/>
                <a:latin typeface="Arial Black" pitchFamily="34" charset="0"/>
              </a:rPr>
              <a:t> de los </a:t>
            </a:r>
            <a:r>
              <a:rPr lang="en-US" sz="1700" dirty="0" err="1" smtClean="0">
                <a:effectLst/>
                <a:latin typeface="Arial Black" pitchFamily="34" charset="0"/>
              </a:rPr>
              <a:t>Estados</a:t>
            </a:r>
            <a:r>
              <a:rPr lang="en-US" sz="1700" dirty="0" smtClean="0">
                <a:effectLst/>
                <a:latin typeface="Arial Black" pitchFamily="34" charset="0"/>
              </a:rPr>
              <a:t> </a:t>
            </a:r>
            <a:r>
              <a:rPr lang="en-US" sz="1700" dirty="0" err="1" smtClean="0">
                <a:effectLst/>
                <a:latin typeface="Arial Black" pitchFamily="34" charset="0"/>
              </a:rPr>
              <a:t>Unidos</a:t>
            </a:r>
            <a:r>
              <a:rPr lang="en-US" sz="1700" dirty="0" smtClean="0">
                <a:effectLst/>
                <a:latin typeface="Arial Black" pitchFamily="34" charset="0"/>
              </a:rPr>
              <a:t> </a:t>
            </a:r>
            <a:r>
              <a:rPr lang="en-US" sz="1700" dirty="0" err="1" smtClean="0">
                <a:effectLst/>
                <a:latin typeface="Arial Black" pitchFamily="34" charset="0"/>
              </a:rPr>
              <a:t>han</a:t>
            </a:r>
            <a:r>
              <a:rPr lang="en-US" sz="1700" dirty="0" smtClean="0">
                <a:effectLst/>
                <a:latin typeface="Arial Black" pitchFamily="34" charset="0"/>
              </a:rPr>
              <a:t> </a:t>
            </a:r>
            <a:r>
              <a:rPr lang="en-US" sz="1700" dirty="0" err="1" smtClean="0">
                <a:effectLst/>
                <a:latin typeface="Arial Black" pitchFamily="34" charset="0"/>
              </a:rPr>
              <a:t>dictaminado</a:t>
            </a:r>
            <a:r>
              <a:rPr lang="en-US" sz="1700" dirty="0" smtClean="0">
                <a:effectLst/>
                <a:latin typeface="Arial Black" pitchFamily="34" charset="0"/>
              </a:rPr>
              <a:t> </a:t>
            </a:r>
            <a:r>
              <a:rPr lang="en-US" sz="1700" dirty="0" err="1" smtClean="0">
                <a:effectLst/>
                <a:latin typeface="Arial Black" pitchFamily="34" charset="0"/>
              </a:rPr>
              <a:t>que</a:t>
            </a:r>
            <a:r>
              <a:rPr lang="en-US" sz="1700" dirty="0" smtClean="0">
                <a:effectLst/>
                <a:latin typeface="Arial Black" pitchFamily="34" charset="0"/>
              </a:rPr>
              <a:t>, </a:t>
            </a:r>
            <a:r>
              <a:rPr lang="en-US" sz="1700" dirty="0" err="1" smtClean="0">
                <a:solidFill>
                  <a:schemeClr val="bg1"/>
                </a:solidFill>
                <a:latin typeface="Arial Black" pitchFamily="34" charset="0"/>
              </a:rPr>
              <a:t>aun</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si</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usted</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tiene</a:t>
            </a:r>
            <a:r>
              <a:rPr lang="en-US" sz="1700" dirty="0" smtClean="0">
                <a:solidFill>
                  <a:schemeClr val="bg1"/>
                </a:solidFill>
                <a:latin typeface="Arial Black" pitchFamily="34" charset="0"/>
              </a:rPr>
              <a:t> </a:t>
            </a:r>
            <a:r>
              <a:rPr lang="en-US" sz="1700" i="1" dirty="0" smtClean="0">
                <a:solidFill>
                  <a:schemeClr val="bg1"/>
                </a:solidFill>
                <a:latin typeface="Arial Black" pitchFamily="34" charset="0"/>
              </a:rPr>
              <a:t>VIH </a:t>
            </a:r>
            <a:r>
              <a:rPr lang="en-US" sz="1700" i="1" dirty="0" err="1" smtClean="0">
                <a:solidFill>
                  <a:schemeClr val="bg1"/>
                </a:solidFill>
                <a:latin typeface="Arial Black" pitchFamily="34" charset="0"/>
              </a:rPr>
              <a:t>asintomático</a:t>
            </a:r>
            <a:r>
              <a:rPr lang="en-US" sz="1700" dirty="0" smtClean="0">
                <a:solidFill>
                  <a:schemeClr val="bg1"/>
                </a:solidFill>
                <a:latin typeface="Arial Black" pitchFamily="34" charset="0"/>
              </a:rPr>
              <a:t>, </a:t>
            </a:r>
            <a:r>
              <a:rPr lang="en-US" sz="1700" dirty="0" err="1" smtClean="0">
                <a:solidFill>
                  <a:schemeClr val="bg1"/>
                </a:solidFill>
                <a:effectLst/>
                <a:latin typeface="Arial Black" pitchFamily="34" charset="0"/>
              </a:rPr>
              <a:t>está</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protegido</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por</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esta</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ley</a:t>
            </a:r>
            <a:r>
              <a:rPr lang="en-US" sz="1700" dirty="0" smtClean="0">
                <a:solidFill>
                  <a:schemeClr val="bg1"/>
                </a:solidFill>
                <a:effectLst/>
                <a:latin typeface="Arial Black" pitchFamily="34" charset="0"/>
              </a:rPr>
              <a:t>.</a:t>
            </a:r>
          </a:p>
          <a:p>
            <a:r>
              <a:rPr lang="en-US" sz="1700" dirty="0" smtClean="0">
                <a:solidFill>
                  <a:schemeClr val="bg1"/>
                </a:solidFill>
                <a:effectLst/>
                <a:latin typeface="Arial Black" pitchFamily="34" charset="0"/>
              </a:rPr>
              <a:t>El </a:t>
            </a:r>
            <a:r>
              <a:rPr lang="en-US" sz="1700" dirty="0" err="1" smtClean="0">
                <a:solidFill>
                  <a:schemeClr val="bg1"/>
                </a:solidFill>
                <a:effectLst/>
                <a:latin typeface="Arial Black" pitchFamily="34" charset="0"/>
              </a:rPr>
              <a:t>objetivo</a:t>
            </a:r>
            <a:r>
              <a:rPr lang="en-US" sz="1700" dirty="0" smtClean="0">
                <a:solidFill>
                  <a:schemeClr val="bg1"/>
                </a:solidFill>
                <a:effectLst/>
                <a:latin typeface="Arial Black" pitchFamily="34" charset="0"/>
              </a:rPr>
              <a:t> de la </a:t>
            </a:r>
            <a:r>
              <a:rPr lang="en-US" sz="1700" dirty="0" err="1" smtClean="0">
                <a:solidFill>
                  <a:schemeClr val="bg1"/>
                </a:solidFill>
                <a:latin typeface="Arial Black" pitchFamily="34" charset="0"/>
              </a:rPr>
              <a:t>Administración</a:t>
            </a:r>
            <a:r>
              <a:rPr lang="en-US" sz="1700" dirty="0" smtClean="0">
                <a:solidFill>
                  <a:schemeClr val="bg1"/>
                </a:solidFill>
                <a:latin typeface="Arial Black" pitchFamily="34" charset="0"/>
              </a:rPr>
              <a:t> de </a:t>
            </a:r>
            <a:r>
              <a:rPr lang="en-US" sz="1700" dirty="0" err="1" smtClean="0">
                <a:solidFill>
                  <a:schemeClr val="bg1"/>
                </a:solidFill>
                <a:latin typeface="Arial Black" pitchFamily="34" charset="0"/>
              </a:rPr>
              <a:t>Seguridad</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y</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Salud</a:t>
            </a:r>
            <a:r>
              <a:rPr lang="en-US" sz="1700" dirty="0" smtClean="0">
                <a:solidFill>
                  <a:schemeClr val="bg1"/>
                </a:solidFill>
                <a:latin typeface="Arial Black" pitchFamily="34" charset="0"/>
              </a:rPr>
              <a:t> </a:t>
            </a:r>
            <a:r>
              <a:rPr lang="en-US" sz="1700" dirty="0" err="1" smtClean="0">
                <a:solidFill>
                  <a:schemeClr val="bg1"/>
                </a:solidFill>
                <a:latin typeface="Arial Black" pitchFamily="34" charset="0"/>
              </a:rPr>
              <a:t>Ocupacionales</a:t>
            </a:r>
            <a:r>
              <a:rPr lang="en-US" sz="1700" dirty="0" smtClean="0">
                <a:solidFill>
                  <a:schemeClr val="bg1"/>
                </a:solidFill>
                <a:latin typeface="Arial Black" pitchFamily="34" charset="0"/>
              </a:rPr>
              <a:t> </a:t>
            </a:r>
            <a:r>
              <a:rPr lang="en-US" sz="1700" b="1" dirty="0" smtClean="0">
                <a:solidFill>
                  <a:schemeClr val="bg1"/>
                </a:solidFill>
                <a:effectLst/>
                <a:latin typeface="Arial Black" pitchFamily="34" charset="0"/>
              </a:rPr>
              <a:t>(OSHA)</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es</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salvar</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vidas</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prevenir</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lesiones</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y</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proteger</a:t>
            </a:r>
            <a:r>
              <a:rPr lang="en-US" sz="1700" dirty="0" smtClean="0">
                <a:solidFill>
                  <a:schemeClr val="bg1"/>
                </a:solidFill>
                <a:effectLst/>
                <a:latin typeface="Arial Black" pitchFamily="34" charset="0"/>
              </a:rPr>
              <a:t> la </a:t>
            </a:r>
            <a:r>
              <a:rPr lang="en-US" sz="1700" dirty="0" err="1" smtClean="0">
                <a:solidFill>
                  <a:schemeClr val="bg1"/>
                </a:solidFill>
                <a:effectLst/>
                <a:latin typeface="Arial Black" pitchFamily="34" charset="0"/>
              </a:rPr>
              <a:t>salud</a:t>
            </a:r>
            <a:r>
              <a:rPr lang="en-US" sz="1700" dirty="0" smtClean="0">
                <a:solidFill>
                  <a:schemeClr val="bg1"/>
                </a:solidFill>
                <a:effectLst/>
                <a:latin typeface="Arial Black" pitchFamily="34" charset="0"/>
              </a:rPr>
              <a:t> de los </a:t>
            </a:r>
            <a:r>
              <a:rPr lang="en-US" sz="1700" dirty="0" err="1" smtClean="0">
                <a:solidFill>
                  <a:schemeClr val="bg1"/>
                </a:solidFill>
                <a:effectLst/>
                <a:latin typeface="Arial Black" pitchFamily="34" charset="0"/>
              </a:rPr>
              <a:t>trabajadores</a:t>
            </a:r>
            <a:r>
              <a:rPr lang="en-US" sz="1700" dirty="0" smtClean="0">
                <a:solidFill>
                  <a:schemeClr val="bg1"/>
                </a:solidFill>
                <a:effectLst/>
                <a:latin typeface="Arial Black" pitchFamily="34" charset="0"/>
              </a:rPr>
              <a:t> de los </a:t>
            </a:r>
            <a:r>
              <a:rPr lang="en-US" sz="1700" dirty="0" err="1" smtClean="0">
                <a:solidFill>
                  <a:schemeClr val="bg1"/>
                </a:solidFill>
                <a:effectLst/>
                <a:latin typeface="Arial Black" pitchFamily="34" charset="0"/>
              </a:rPr>
              <a:t>Estados</a:t>
            </a:r>
            <a:r>
              <a:rPr lang="en-US" sz="1700" dirty="0" smtClean="0">
                <a:solidFill>
                  <a:schemeClr val="bg1"/>
                </a:solidFill>
                <a:effectLst/>
                <a:latin typeface="Arial Black" pitchFamily="34" charset="0"/>
              </a:rPr>
              <a:t> </a:t>
            </a:r>
            <a:r>
              <a:rPr lang="en-US" sz="1700" dirty="0" err="1" smtClean="0">
                <a:solidFill>
                  <a:schemeClr val="bg1"/>
                </a:solidFill>
                <a:effectLst/>
                <a:latin typeface="Arial Black" pitchFamily="34" charset="0"/>
              </a:rPr>
              <a:t>Unidos</a:t>
            </a:r>
            <a:r>
              <a:rPr lang="en-US" sz="1700" dirty="0" smtClean="0">
                <a:solidFill>
                  <a:schemeClr val="bg1"/>
                </a:solidFill>
                <a:effectLst/>
                <a:latin typeface="Arial Black" pitchFamily="34" charset="0"/>
              </a:rPr>
              <a:t>.</a:t>
            </a:r>
            <a:r>
              <a:rPr lang="en-US" sz="1700" dirty="0" smtClean="0">
                <a:effectLst/>
                <a:latin typeface="Arial Black" pitchFamily="34" charset="0"/>
              </a:rPr>
              <a:t> Para </a:t>
            </a:r>
            <a:r>
              <a:rPr lang="en-US" sz="1700" dirty="0" err="1" smtClean="0">
                <a:effectLst/>
                <a:latin typeface="Arial Black" pitchFamily="34" charset="0"/>
              </a:rPr>
              <a:t>lograrlo</a:t>
            </a:r>
            <a:r>
              <a:rPr lang="en-US" sz="1700" dirty="0" smtClean="0">
                <a:effectLst/>
                <a:latin typeface="Arial Black" pitchFamily="34" charset="0"/>
              </a:rPr>
              <a:t>, los </a:t>
            </a:r>
            <a:r>
              <a:rPr lang="en-US" sz="1700" dirty="0" err="1" smtClean="0">
                <a:effectLst/>
                <a:latin typeface="Arial Black" pitchFamily="34" charset="0"/>
              </a:rPr>
              <a:t>gobiernos</a:t>
            </a:r>
            <a:r>
              <a:rPr lang="en-US" sz="1700" dirty="0" smtClean="0">
                <a:effectLst/>
                <a:latin typeface="Arial Black" pitchFamily="34" charset="0"/>
              </a:rPr>
              <a:t> federal </a:t>
            </a:r>
            <a:r>
              <a:rPr lang="en-US" sz="1700" dirty="0" err="1" smtClean="0">
                <a:effectLst/>
                <a:latin typeface="Arial Black" pitchFamily="34" charset="0"/>
              </a:rPr>
              <a:t>y</a:t>
            </a:r>
            <a:r>
              <a:rPr lang="en-US" sz="1700" dirty="0" smtClean="0">
                <a:effectLst/>
                <a:latin typeface="Arial Black" pitchFamily="34" charset="0"/>
              </a:rPr>
              <a:t> </a:t>
            </a:r>
            <a:r>
              <a:rPr lang="en-US" sz="1700" dirty="0" err="1" smtClean="0">
                <a:effectLst/>
                <a:latin typeface="Arial Black" pitchFamily="34" charset="0"/>
              </a:rPr>
              <a:t>estatales</a:t>
            </a:r>
            <a:r>
              <a:rPr lang="en-US" sz="1700" dirty="0" smtClean="0">
                <a:effectLst/>
                <a:latin typeface="Arial Black" pitchFamily="34" charset="0"/>
              </a:rPr>
              <a:t> </a:t>
            </a:r>
            <a:r>
              <a:rPr lang="en-US" sz="1700" dirty="0" err="1" smtClean="0">
                <a:effectLst/>
                <a:latin typeface="Arial Black" pitchFamily="34" charset="0"/>
              </a:rPr>
              <a:t>actúan</a:t>
            </a:r>
            <a:r>
              <a:rPr lang="en-US" sz="1700" dirty="0" smtClean="0">
                <a:effectLst/>
                <a:latin typeface="Arial Black" pitchFamily="34" charset="0"/>
              </a:rPr>
              <a:t> en </a:t>
            </a:r>
            <a:r>
              <a:rPr lang="en-US" sz="1700" dirty="0" err="1" smtClean="0">
                <a:effectLst/>
                <a:latin typeface="Arial Black" pitchFamily="34" charset="0"/>
              </a:rPr>
              <a:t>colaboración</a:t>
            </a:r>
            <a:r>
              <a:rPr lang="en-US" sz="1700" dirty="0" smtClean="0">
                <a:effectLst/>
                <a:latin typeface="Arial Black" pitchFamily="34" charset="0"/>
              </a:rPr>
              <a:t> con los </a:t>
            </a:r>
            <a:r>
              <a:rPr lang="en-US" sz="1700" dirty="0" err="1" smtClean="0">
                <a:effectLst/>
                <a:latin typeface="Arial Black" pitchFamily="34" charset="0"/>
              </a:rPr>
              <a:t>más</a:t>
            </a:r>
            <a:r>
              <a:rPr lang="en-US" sz="1700" dirty="0" smtClean="0">
                <a:effectLst/>
                <a:latin typeface="Arial Black" pitchFamily="34" charset="0"/>
              </a:rPr>
              <a:t> de 100 </a:t>
            </a:r>
            <a:r>
              <a:rPr lang="en-US" sz="1700" dirty="0" err="1" smtClean="0">
                <a:effectLst/>
                <a:latin typeface="Arial Black" pitchFamily="34" charset="0"/>
              </a:rPr>
              <a:t>millones</a:t>
            </a:r>
            <a:r>
              <a:rPr lang="en-US" sz="1700" dirty="0" smtClean="0">
                <a:effectLst/>
                <a:latin typeface="Arial Black" pitchFamily="34" charset="0"/>
              </a:rPr>
              <a:t> de hombres </a:t>
            </a:r>
            <a:r>
              <a:rPr lang="en-US" sz="1700" dirty="0" err="1" smtClean="0">
                <a:effectLst/>
                <a:latin typeface="Arial Black" pitchFamily="34" charset="0"/>
              </a:rPr>
              <a:t>y</a:t>
            </a:r>
            <a:r>
              <a:rPr lang="en-US" sz="1700" dirty="0" smtClean="0">
                <a:effectLst/>
                <a:latin typeface="Arial Black" pitchFamily="34" charset="0"/>
              </a:rPr>
              <a:t> </a:t>
            </a:r>
            <a:r>
              <a:rPr lang="en-US" sz="1700" dirty="0" err="1" smtClean="0">
                <a:effectLst/>
                <a:latin typeface="Arial Black" pitchFamily="34" charset="0"/>
              </a:rPr>
              <a:t>mujeres</a:t>
            </a:r>
            <a:r>
              <a:rPr lang="en-US" sz="1700" dirty="0" smtClean="0">
                <a:effectLst/>
                <a:latin typeface="Arial Black" pitchFamily="34" charset="0"/>
              </a:rPr>
              <a:t> </a:t>
            </a:r>
            <a:r>
              <a:rPr lang="en-US" sz="1700" dirty="0" err="1" smtClean="0">
                <a:effectLst/>
                <a:latin typeface="Arial Black" pitchFamily="34" charset="0"/>
              </a:rPr>
              <a:t>trabajadores</a:t>
            </a:r>
            <a:r>
              <a:rPr lang="en-US" sz="1700" dirty="0" smtClean="0">
                <a:effectLst/>
                <a:latin typeface="Arial Black" pitchFamily="34" charset="0"/>
              </a:rPr>
              <a:t> </a:t>
            </a:r>
            <a:r>
              <a:rPr lang="en-US" sz="1700" dirty="0" err="1" smtClean="0">
                <a:effectLst/>
                <a:latin typeface="Arial Black" pitchFamily="34" charset="0"/>
              </a:rPr>
              <a:t>y</a:t>
            </a:r>
            <a:r>
              <a:rPr lang="en-US" sz="1700" dirty="0" smtClean="0">
                <a:effectLst/>
                <a:latin typeface="Arial Black" pitchFamily="34" charset="0"/>
              </a:rPr>
              <a:t> </a:t>
            </a:r>
            <a:r>
              <a:rPr lang="en-US" sz="1700" dirty="0" err="1" smtClean="0">
                <a:effectLst/>
                <a:latin typeface="Arial Black" pitchFamily="34" charset="0"/>
              </a:rPr>
              <a:t>sus</a:t>
            </a:r>
            <a:r>
              <a:rPr lang="en-US" sz="1700" dirty="0" smtClean="0">
                <a:effectLst/>
                <a:latin typeface="Arial Black" pitchFamily="34" charset="0"/>
              </a:rPr>
              <a:t> 6,5 </a:t>
            </a:r>
            <a:r>
              <a:rPr lang="en-US" sz="1700" dirty="0" err="1" smtClean="0">
                <a:effectLst/>
                <a:latin typeface="Arial Black" pitchFamily="34" charset="0"/>
              </a:rPr>
              <a:t>millones</a:t>
            </a:r>
            <a:r>
              <a:rPr lang="en-US" sz="1700" dirty="0" smtClean="0">
                <a:effectLst/>
                <a:latin typeface="Arial Black" pitchFamily="34" charset="0"/>
              </a:rPr>
              <a:t> de </a:t>
            </a:r>
            <a:r>
              <a:rPr lang="en-US" sz="1700" dirty="0" err="1" smtClean="0">
                <a:effectLst/>
                <a:latin typeface="Arial Black" pitchFamily="34" charset="0"/>
              </a:rPr>
              <a:t>empleadores</a:t>
            </a:r>
            <a:r>
              <a:rPr lang="en-US" sz="1700" dirty="0" smtClean="0">
                <a:effectLst/>
                <a:latin typeface="Arial Black" pitchFamily="34" charset="0"/>
              </a:rPr>
              <a:t> a los </a:t>
            </a:r>
            <a:r>
              <a:rPr lang="en-US" sz="1700" dirty="0" err="1" smtClean="0">
                <a:effectLst/>
                <a:latin typeface="Arial Black" pitchFamily="34" charset="0"/>
              </a:rPr>
              <a:t>que</a:t>
            </a:r>
            <a:r>
              <a:rPr lang="en-US" sz="1700" dirty="0" smtClean="0">
                <a:effectLst/>
                <a:latin typeface="Arial Black" pitchFamily="34" charset="0"/>
              </a:rPr>
              <a:t> </a:t>
            </a:r>
            <a:r>
              <a:rPr lang="en-US" sz="1700" dirty="0" err="1" smtClean="0">
                <a:effectLst/>
                <a:latin typeface="Arial Black" pitchFamily="34" charset="0"/>
              </a:rPr>
              <a:t>incumbe</a:t>
            </a:r>
            <a:r>
              <a:rPr lang="en-US" sz="1700" dirty="0" smtClean="0">
                <a:effectLst/>
                <a:latin typeface="Arial Black" pitchFamily="34" charset="0"/>
              </a:rPr>
              <a:t> la </a:t>
            </a:r>
            <a:r>
              <a:rPr lang="en-US" sz="1700" dirty="0" err="1" smtClean="0">
                <a:effectLst/>
                <a:latin typeface="Arial Black" pitchFamily="34" charset="0"/>
              </a:rPr>
              <a:t>Ley</a:t>
            </a:r>
            <a:r>
              <a:rPr lang="en-US" sz="1700" dirty="0" smtClean="0">
                <a:effectLst/>
                <a:latin typeface="Arial Black" pitchFamily="34" charset="0"/>
              </a:rPr>
              <a:t> de </a:t>
            </a:r>
            <a:r>
              <a:rPr lang="en-US" sz="1700" dirty="0" err="1" smtClean="0">
                <a:effectLst/>
                <a:latin typeface="Arial Black" pitchFamily="34" charset="0"/>
              </a:rPr>
              <a:t>Seguridad</a:t>
            </a:r>
            <a:r>
              <a:rPr lang="en-US" sz="1700" dirty="0" smtClean="0">
                <a:effectLst/>
                <a:latin typeface="Arial Black" pitchFamily="34" charset="0"/>
              </a:rPr>
              <a:t> </a:t>
            </a:r>
            <a:r>
              <a:rPr lang="en-US" sz="1700" dirty="0" err="1" smtClean="0">
                <a:effectLst/>
                <a:latin typeface="Arial Black" pitchFamily="34" charset="0"/>
              </a:rPr>
              <a:t>y</a:t>
            </a:r>
            <a:r>
              <a:rPr lang="en-US" sz="1700" dirty="0" smtClean="0">
                <a:effectLst/>
                <a:latin typeface="Arial Black" pitchFamily="34" charset="0"/>
              </a:rPr>
              <a:t> </a:t>
            </a:r>
            <a:r>
              <a:rPr lang="en-US" sz="1700" dirty="0" err="1" smtClean="0">
                <a:effectLst/>
                <a:latin typeface="Arial Black" pitchFamily="34" charset="0"/>
              </a:rPr>
              <a:t>Salud</a:t>
            </a:r>
            <a:r>
              <a:rPr lang="en-US" sz="1700" dirty="0" smtClean="0">
                <a:effectLst/>
                <a:latin typeface="Arial Black" pitchFamily="34" charset="0"/>
              </a:rPr>
              <a:t> </a:t>
            </a:r>
            <a:r>
              <a:rPr lang="en-US" sz="1700" dirty="0" err="1" smtClean="0">
                <a:effectLst/>
                <a:latin typeface="Arial Black" pitchFamily="34" charset="0"/>
              </a:rPr>
              <a:t>Ocupacionales</a:t>
            </a:r>
            <a:r>
              <a:rPr lang="en-US" sz="1700" dirty="0" smtClean="0">
                <a:effectLst/>
                <a:latin typeface="Arial Black" pitchFamily="34" charset="0"/>
              </a:rPr>
              <a:t> de 1970.</a:t>
            </a:r>
            <a:endParaRPr lang="en-US" sz="1700" dirty="0">
              <a:effectLst/>
              <a:latin typeface="Arial Black" pitchFamily="34" charset="0"/>
            </a:endParaRPr>
          </a:p>
        </p:txBody>
      </p:sp>
      <p:sp>
        <p:nvSpPr>
          <p:cNvPr id="3" name="Title 2"/>
          <p:cNvSpPr>
            <a:spLocks noGrp="1"/>
          </p:cNvSpPr>
          <p:nvPr>
            <p:ph type="title"/>
          </p:nvPr>
        </p:nvSpPr>
        <p:spPr>
          <a:xfrm>
            <a:off x="451338" y="0"/>
            <a:ext cx="8229600" cy="762000"/>
          </a:xfrm>
        </p:spPr>
        <p:txBody>
          <a:bodyPr>
            <a:normAutofit/>
          </a:bodyPr>
          <a:lstStyle/>
          <a:p>
            <a:r>
              <a:rPr lang="es-ES" dirty="0"/>
              <a:t>El VIH en el </a:t>
            </a:r>
            <a:r>
              <a:rPr lang="es-ES" dirty="0" smtClean="0"/>
              <a:t>trabajo</a:t>
            </a:r>
            <a:endParaRPr lang="en-US" dirty="0"/>
          </a:p>
        </p:txBody>
      </p:sp>
    </p:spTree>
    <p:extLst>
      <p:ext uri="{BB962C8B-B14F-4D97-AF65-F5344CB8AC3E}">
        <p14:creationId xmlns:p14="http://schemas.microsoft.com/office/powerpoint/2010/main" val="161231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153400" cy="5262979"/>
          </a:xfrm>
          <a:prstGeom prst="rect">
            <a:avLst/>
          </a:prstGeom>
        </p:spPr>
        <p:txBody>
          <a:bodyPr wrap="square">
            <a:spAutoFit/>
          </a:bodyPr>
          <a:lstStyle/>
          <a:p>
            <a:r>
              <a:rPr lang="en-US" sz="2800" dirty="0" smtClean="0">
                <a:effectLst/>
                <a:latin typeface="Arial Black" pitchFamily="34" charset="0"/>
              </a:rPr>
              <a:t>Si </a:t>
            </a:r>
            <a:r>
              <a:rPr lang="en-US" sz="2800" dirty="0" err="1" smtClean="0">
                <a:effectLst/>
                <a:latin typeface="Arial Black" pitchFamily="34" charset="0"/>
              </a:rPr>
              <a:t>usted</a:t>
            </a:r>
            <a:r>
              <a:rPr lang="en-US" sz="2800" dirty="0" smtClean="0">
                <a:effectLst/>
                <a:latin typeface="Arial Black" pitchFamily="34" charset="0"/>
              </a:rPr>
              <a:t> vive con VIH/SIDA, </a:t>
            </a:r>
            <a:r>
              <a:rPr lang="en-US" sz="2800" dirty="0" err="1" smtClean="0">
                <a:effectLst/>
                <a:latin typeface="Arial Black" pitchFamily="34" charset="0"/>
              </a:rPr>
              <a:t>está</a:t>
            </a:r>
            <a:r>
              <a:rPr lang="en-US" sz="2800" dirty="0" smtClean="0">
                <a:effectLst/>
                <a:latin typeface="Arial Black" pitchFamily="34" charset="0"/>
              </a:rPr>
              <a:t> </a:t>
            </a:r>
            <a:r>
              <a:rPr lang="en-US" sz="2800" dirty="0" err="1" smtClean="0">
                <a:latin typeface="Arial Black" pitchFamily="34" charset="0"/>
              </a:rPr>
              <a:t>protegido</a:t>
            </a:r>
            <a:r>
              <a:rPr lang="en-US" sz="2800" dirty="0" smtClean="0">
                <a:latin typeface="Arial Black" pitchFamily="34" charset="0"/>
              </a:rPr>
              <a:t> contra la </a:t>
            </a:r>
            <a:r>
              <a:rPr lang="en-US" sz="2800" dirty="0" err="1" smtClean="0">
                <a:latin typeface="Arial Black" pitchFamily="34" charset="0"/>
              </a:rPr>
              <a:t>distriminación</a:t>
            </a:r>
            <a:r>
              <a:rPr lang="en-US" sz="2800" dirty="0" smtClean="0">
                <a:latin typeface="Arial Black" pitchFamily="34" charset="0"/>
              </a:rPr>
              <a:t> </a:t>
            </a:r>
            <a:r>
              <a:rPr lang="en-US" sz="2800" dirty="0" err="1" smtClean="0">
                <a:latin typeface="Arial Black" pitchFamily="34" charset="0"/>
              </a:rPr>
              <a:t>según</a:t>
            </a:r>
            <a:r>
              <a:rPr lang="en-US" sz="2800" dirty="0" smtClean="0">
                <a:latin typeface="Arial Black" pitchFamily="34" charset="0"/>
              </a:rPr>
              <a:t> el </a:t>
            </a:r>
            <a:r>
              <a:rPr lang="en-US" sz="2800" dirty="0" err="1" smtClean="0">
                <a:latin typeface="Arial Black" pitchFamily="34" charset="0"/>
              </a:rPr>
              <a:t>Artículo</a:t>
            </a:r>
            <a:r>
              <a:rPr lang="en-US" sz="2800" dirty="0" smtClean="0">
                <a:latin typeface="Arial Black" pitchFamily="34" charset="0"/>
              </a:rPr>
              <a:t> </a:t>
            </a:r>
            <a:r>
              <a:rPr lang="en-US" sz="2800" b="1" dirty="0" smtClean="0">
                <a:effectLst/>
                <a:latin typeface="Arial Black" pitchFamily="34" charset="0"/>
              </a:rPr>
              <a:t>504</a:t>
            </a:r>
            <a:r>
              <a:rPr lang="en-US" sz="2800" dirty="0" smtClean="0">
                <a:effectLst/>
                <a:latin typeface="Arial Black" pitchFamily="34" charset="0"/>
              </a:rPr>
              <a:t> de la Ley de </a:t>
            </a:r>
            <a:r>
              <a:rPr lang="en-US" sz="2800" dirty="0" err="1" smtClean="0">
                <a:effectLst/>
                <a:latin typeface="Arial Black" pitchFamily="34" charset="0"/>
              </a:rPr>
              <a:t>Rehabilitación</a:t>
            </a:r>
            <a:r>
              <a:rPr lang="en-US" sz="2800" dirty="0" smtClean="0">
                <a:effectLst/>
                <a:latin typeface="Arial Black" pitchFamily="34" charset="0"/>
              </a:rPr>
              <a:t> de 1973 y el </a:t>
            </a:r>
            <a:r>
              <a:rPr lang="en-US" sz="2800" dirty="0" err="1" smtClean="0">
                <a:effectLst/>
                <a:latin typeface="Arial Black" pitchFamily="34" charset="0"/>
              </a:rPr>
              <a:t>Título</a:t>
            </a:r>
            <a:r>
              <a:rPr lang="en-US" sz="2800" dirty="0" smtClean="0">
                <a:effectLst/>
                <a:latin typeface="Arial Black" pitchFamily="34" charset="0"/>
              </a:rPr>
              <a:t> II de la Ley para Personas con </a:t>
            </a:r>
            <a:r>
              <a:rPr lang="en-US" sz="2800" dirty="0" err="1" smtClean="0">
                <a:effectLst/>
                <a:latin typeface="Arial Black" pitchFamily="34" charset="0"/>
              </a:rPr>
              <a:t>Discapacidades</a:t>
            </a:r>
            <a:r>
              <a:rPr lang="en-US" sz="2800" dirty="0" smtClean="0">
                <a:effectLst/>
                <a:latin typeface="Arial Black" pitchFamily="34" charset="0"/>
              </a:rPr>
              <a:t> de 1990 (</a:t>
            </a:r>
            <a:r>
              <a:rPr lang="en-US" sz="2800" b="1" dirty="0" smtClean="0">
                <a:effectLst/>
                <a:latin typeface="Arial Black" pitchFamily="34" charset="0"/>
              </a:rPr>
              <a:t>ADA </a:t>
            </a:r>
            <a:r>
              <a:rPr lang="en-US" sz="2800" b="1" dirty="0" err="1" smtClean="0">
                <a:effectLst/>
                <a:latin typeface="Arial Black" pitchFamily="34" charset="0"/>
              </a:rPr>
              <a:t>por</a:t>
            </a:r>
            <a:r>
              <a:rPr lang="en-US" sz="2800" b="1" dirty="0" smtClean="0">
                <a:effectLst/>
                <a:latin typeface="Arial Black" pitchFamily="34" charset="0"/>
              </a:rPr>
              <a:t> </a:t>
            </a:r>
            <a:r>
              <a:rPr lang="en-US" sz="2800" b="1" dirty="0" err="1" smtClean="0">
                <a:effectLst/>
                <a:latin typeface="Arial Black" pitchFamily="34" charset="0"/>
              </a:rPr>
              <a:t>sus</a:t>
            </a:r>
            <a:r>
              <a:rPr lang="en-US" sz="2800" b="1" dirty="0" smtClean="0">
                <a:effectLst/>
                <a:latin typeface="Arial Black" pitchFamily="34" charset="0"/>
              </a:rPr>
              <a:t> </a:t>
            </a:r>
            <a:r>
              <a:rPr lang="en-US" sz="2800" b="1" dirty="0" err="1" smtClean="0">
                <a:effectLst/>
                <a:latin typeface="Arial Black" pitchFamily="34" charset="0"/>
              </a:rPr>
              <a:t>siglas</a:t>
            </a:r>
            <a:r>
              <a:rPr lang="en-US" sz="2800" b="1" dirty="0" smtClean="0">
                <a:effectLst/>
                <a:latin typeface="Arial Black" pitchFamily="34" charset="0"/>
              </a:rPr>
              <a:t> en </a:t>
            </a:r>
            <a:r>
              <a:rPr lang="en-US" sz="2800" b="1" dirty="0" err="1" smtClean="0">
                <a:effectLst/>
                <a:latin typeface="Arial Black" pitchFamily="34" charset="0"/>
              </a:rPr>
              <a:t>inglés</a:t>
            </a:r>
            <a:r>
              <a:rPr lang="en-US" sz="2800" dirty="0" smtClean="0">
                <a:effectLst/>
                <a:latin typeface="Arial Black" pitchFamily="34" charset="0"/>
              </a:rPr>
              <a:t>). </a:t>
            </a:r>
            <a:r>
              <a:rPr lang="en-US" sz="2800" dirty="0" err="1" smtClean="0">
                <a:effectLst/>
                <a:latin typeface="Arial Black" pitchFamily="34" charset="0"/>
              </a:rPr>
              <a:t>Según</a:t>
            </a:r>
            <a:r>
              <a:rPr lang="en-US" sz="2800" dirty="0" smtClean="0">
                <a:effectLst/>
                <a:latin typeface="Arial Black" pitchFamily="34" charset="0"/>
              </a:rPr>
              <a:t> </a:t>
            </a:r>
            <a:r>
              <a:rPr lang="en-US" sz="2800" dirty="0" err="1" smtClean="0">
                <a:effectLst/>
                <a:latin typeface="Arial Black" pitchFamily="34" charset="0"/>
              </a:rPr>
              <a:t>esas</a:t>
            </a:r>
            <a:r>
              <a:rPr lang="en-US" sz="2800" dirty="0" smtClean="0">
                <a:effectLst/>
                <a:latin typeface="Arial Black" pitchFamily="34" charset="0"/>
              </a:rPr>
              <a:t> </a:t>
            </a:r>
            <a:r>
              <a:rPr lang="en-US" sz="2800" dirty="0" err="1" smtClean="0">
                <a:effectLst/>
                <a:latin typeface="Arial Black" pitchFamily="34" charset="0"/>
              </a:rPr>
              <a:t>normas</a:t>
            </a:r>
            <a:r>
              <a:rPr lang="en-US" sz="2800" dirty="0" smtClean="0">
                <a:effectLst/>
                <a:latin typeface="Arial Black" pitchFamily="34" charset="0"/>
              </a:rPr>
              <a:t>, </a:t>
            </a:r>
            <a:r>
              <a:rPr lang="en-US" sz="2800" dirty="0" err="1" smtClean="0">
                <a:solidFill>
                  <a:schemeClr val="bg1"/>
                </a:solidFill>
                <a:effectLst/>
                <a:latin typeface="Arial Black" pitchFamily="34" charset="0"/>
              </a:rPr>
              <a:t>discriminación</a:t>
            </a:r>
            <a:r>
              <a:rPr lang="en-US" sz="2800" dirty="0" smtClean="0">
                <a:solidFill>
                  <a:schemeClr val="bg1"/>
                </a:solidFill>
                <a:effectLst/>
                <a:latin typeface="Arial Black" pitchFamily="34" charset="0"/>
              </a:rPr>
              <a:t> </a:t>
            </a:r>
            <a:r>
              <a:rPr lang="en-US" sz="2800" dirty="0" err="1" smtClean="0">
                <a:solidFill>
                  <a:schemeClr val="bg1"/>
                </a:solidFill>
                <a:effectLst/>
                <a:latin typeface="Arial Black" pitchFamily="34" charset="0"/>
              </a:rPr>
              <a:t>significa</a:t>
            </a:r>
            <a:r>
              <a:rPr lang="en-US" sz="2800" dirty="0" smtClean="0">
                <a:solidFill>
                  <a:schemeClr val="bg1"/>
                </a:solidFill>
                <a:effectLst/>
                <a:latin typeface="Arial Black" pitchFamily="34" charset="0"/>
              </a:rPr>
              <a:t> </a:t>
            </a:r>
            <a:r>
              <a:rPr lang="en-US" sz="2800" dirty="0" err="1" smtClean="0">
                <a:solidFill>
                  <a:schemeClr val="bg1"/>
                </a:solidFill>
                <a:effectLst/>
                <a:latin typeface="Arial Black" pitchFamily="34" charset="0"/>
              </a:rPr>
              <a:t>que</a:t>
            </a:r>
            <a:r>
              <a:rPr lang="en-US" sz="2800" dirty="0" smtClean="0">
                <a:solidFill>
                  <a:schemeClr val="bg1"/>
                </a:solidFill>
                <a:effectLst/>
                <a:latin typeface="Arial Black" pitchFamily="34" charset="0"/>
              </a:rPr>
              <a:t> </a:t>
            </a:r>
            <a:r>
              <a:rPr lang="en-US" sz="2800" dirty="0" smtClean="0">
                <a:solidFill>
                  <a:schemeClr val="bg1"/>
                </a:solidFill>
                <a:latin typeface="Arial Black" pitchFamily="34" charset="0"/>
              </a:rPr>
              <a:t>no se le </a:t>
            </a:r>
            <a:r>
              <a:rPr lang="en-US" sz="2800" dirty="0" err="1" smtClean="0">
                <a:solidFill>
                  <a:schemeClr val="bg1"/>
                </a:solidFill>
                <a:latin typeface="Arial Black" pitchFamily="34" charset="0"/>
              </a:rPr>
              <a:t>permite</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participar</a:t>
            </a:r>
            <a:r>
              <a:rPr lang="en-US" sz="2800" dirty="0" smtClean="0">
                <a:solidFill>
                  <a:schemeClr val="bg1"/>
                </a:solidFill>
                <a:latin typeface="Arial Black" pitchFamily="34" charset="0"/>
              </a:rPr>
              <a:t> en un </a:t>
            </a:r>
            <a:r>
              <a:rPr lang="en-US" sz="2800" dirty="0" err="1" smtClean="0">
                <a:solidFill>
                  <a:schemeClr val="bg1"/>
                </a:solidFill>
                <a:latin typeface="Arial Black" pitchFamily="34" charset="0"/>
              </a:rPr>
              <a:t>servicio</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que</a:t>
            </a:r>
            <a:r>
              <a:rPr lang="en-US" sz="2800" dirty="0" smtClean="0">
                <a:solidFill>
                  <a:schemeClr val="bg1"/>
                </a:solidFill>
                <a:latin typeface="Arial Black" pitchFamily="34" charset="0"/>
              </a:rPr>
              <a:t> se le </a:t>
            </a:r>
            <a:r>
              <a:rPr lang="en-US" sz="2800" dirty="0" err="1" smtClean="0">
                <a:solidFill>
                  <a:schemeClr val="bg1"/>
                </a:solidFill>
                <a:latin typeface="Arial Black" pitchFamily="34" charset="0"/>
              </a:rPr>
              <a:t>ofrece</a:t>
            </a:r>
            <a:r>
              <a:rPr lang="en-US" sz="2800" dirty="0" smtClean="0">
                <a:solidFill>
                  <a:schemeClr val="bg1"/>
                </a:solidFill>
                <a:latin typeface="Arial Black" pitchFamily="34" charset="0"/>
              </a:rPr>
              <a:t> a </a:t>
            </a:r>
            <a:r>
              <a:rPr lang="en-US" sz="2800" dirty="0" err="1" smtClean="0">
                <a:solidFill>
                  <a:schemeClr val="bg1"/>
                </a:solidFill>
                <a:latin typeface="Arial Black" pitchFamily="34" charset="0"/>
              </a:rPr>
              <a:t>otros</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o</a:t>
            </a:r>
            <a:r>
              <a:rPr lang="en-US" sz="2800" dirty="0" smtClean="0">
                <a:solidFill>
                  <a:schemeClr val="bg1"/>
                </a:solidFill>
                <a:latin typeface="Arial Black" pitchFamily="34" charset="0"/>
              </a:rPr>
              <a:t> se le </a:t>
            </a:r>
            <a:r>
              <a:rPr lang="en-US" sz="2800" dirty="0" err="1" smtClean="0">
                <a:solidFill>
                  <a:schemeClr val="bg1"/>
                </a:solidFill>
                <a:latin typeface="Arial Black" pitchFamily="34" charset="0"/>
              </a:rPr>
              <a:t>niega</a:t>
            </a:r>
            <a:r>
              <a:rPr lang="en-US" sz="2800" dirty="0" smtClean="0">
                <a:solidFill>
                  <a:schemeClr val="bg1"/>
                </a:solidFill>
                <a:latin typeface="Arial Black" pitchFamily="34" charset="0"/>
              </a:rPr>
              <a:t> un </a:t>
            </a:r>
            <a:r>
              <a:rPr lang="en-US" sz="2800" dirty="0" err="1" smtClean="0">
                <a:solidFill>
                  <a:schemeClr val="bg1"/>
                </a:solidFill>
                <a:latin typeface="Arial Black" pitchFamily="34" charset="0"/>
              </a:rPr>
              <a:t>beneficio</a:t>
            </a:r>
            <a:r>
              <a:rPr lang="en-US" sz="2800" dirty="0" smtClean="0">
                <a:solidFill>
                  <a:schemeClr val="bg1"/>
                </a:solidFill>
                <a:effectLst/>
                <a:latin typeface="Arial Black" pitchFamily="34" charset="0"/>
              </a:rPr>
              <a:t>, </a:t>
            </a:r>
            <a:r>
              <a:rPr lang="en-US" sz="2800" dirty="0" err="1" smtClean="0">
                <a:solidFill>
                  <a:schemeClr val="bg1"/>
                </a:solidFill>
                <a:effectLst/>
                <a:latin typeface="Arial Black" pitchFamily="34" charset="0"/>
              </a:rPr>
              <a:t>por</a:t>
            </a:r>
            <a:r>
              <a:rPr lang="en-US" sz="2800" dirty="0" smtClean="0">
                <a:solidFill>
                  <a:schemeClr val="bg1"/>
                </a:solidFill>
                <a:effectLst/>
                <a:latin typeface="Arial Black" pitchFamily="34" charset="0"/>
              </a:rPr>
              <a:t> </a:t>
            </a:r>
            <a:r>
              <a:rPr lang="en-US" sz="2800" dirty="0" err="1" smtClean="0">
                <a:solidFill>
                  <a:schemeClr val="bg1"/>
                </a:solidFill>
                <a:effectLst/>
                <a:latin typeface="Arial Black" pitchFamily="34" charset="0"/>
              </a:rPr>
              <a:t>causa</a:t>
            </a:r>
            <a:r>
              <a:rPr lang="en-US" sz="2800" dirty="0" smtClean="0">
                <a:solidFill>
                  <a:schemeClr val="bg1"/>
                </a:solidFill>
                <a:effectLst/>
                <a:latin typeface="Arial Black" pitchFamily="34" charset="0"/>
              </a:rPr>
              <a:t> de </a:t>
            </a:r>
            <a:r>
              <a:rPr lang="en-US" sz="2800" dirty="0" err="1" smtClean="0">
                <a:solidFill>
                  <a:schemeClr val="bg1"/>
                </a:solidFill>
                <a:effectLst/>
                <a:latin typeface="Arial Black" pitchFamily="34" charset="0"/>
              </a:rPr>
              <a:t>su</a:t>
            </a:r>
            <a:r>
              <a:rPr lang="en-US" sz="2800" dirty="0" smtClean="0">
                <a:solidFill>
                  <a:schemeClr val="bg1"/>
                </a:solidFill>
                <a:effectLst/>
                <a:latin typeface="Arial Black" pitchFamily="34" charset="0"/>
              </a:rPr>
              <a:t> </a:t>
            </a:r>
            <a:r>
              <a:rPr lang="en-US" sz="2800" dirty="0" err="1" smtClean="0">
                <a:solidFill>
                  <a:schemeClr val="bg1"/>
                </a:solidFill>
                <a:effectLst/>
                <a:latin typeface="Arial Black" pitchFamily="34" charset="0"/>
              </a:rPr>
              <a:t>enfermedad</a:t>
            </a:r>
            <a:r>
              <a:rPr lang="en-US" sz="2800" dirty="0" smtClean="0">
                <a:solidFill>
                  <a:schemeClr val="bg1"/>
                </a:solidFill>
                <a:effectLst/>
                <a:latin typeface="Arial Black" pitchFamily="34" charset="0"/>
              </a:rPr>
              <a:t> del VIH.</a:t>
            </a:r>
            <a:endParaRPr lang="en-US" dirty="0">
              <a:solidFill>
                <a:schemeClr val="bg1"/>
              </a:solidFill>
              <a:effectLst/>
            </a:endParaRPr>
          </a:p>
        </p:txBody>
      </p:sp>
      <p:sp>
        <p:nvSpPr>
          <p:cNvPr id="3" name="Title 2"/>
          <p:cNvSpPr>
            <a:spLocks noGrp="1"/>
          </p:cNvSpPr>
          <p:nvPr>
            <p:ph type="title"/>
          </p:nvPr>
        </p:nvSpPr>
        <p:spPr>
          <a:xfrm>
            <a:off x="381000" y="76200"/>
            <a:ext cx="8229600" cy="1143000"/>
          </a:xfrm>
        </p:spPr>
        <p:txBody>
          <a:bodyPr>
            <a:normAutofit fontScale="90000"/>
          </a:bodyPr>
          <a:lstStyle/>
          <a:p>
            <a:r>
              <a:rPr lang="es-ES" dirty="0"/>
              <a:t>Las leyes protegen a la gente que vive con </a:t>
            </a:r>
            <a:r>
              <a:rPr lang="es-ES" dirty="0" smtClean="0"/>
              <a:t>VIH/SIDA</a:t>
            </a:r>
            <a:endParaRPr lang="en-US" dirty="0"/>
          </a:p>
        </p:txBody>
      </p:sp>
    </p:spTree>
    <p:extLst>
      <p:ext uri="{BB962C8B-B14F-4D97-AF65-F5344CB8AC3E}">
        <p14:creationId xmlns:p14="http://schemas.microsoft.com/office/powerpoint/2010/main" val="244167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686800" cy="4862870"/>
          </a:xfrm>
          <a:prstGeom prst="rect">
            <a:avLst/>
          </a:prstGeom>
        </p:spPr>
        <p:txBody>
          <a:bodyPr wrap="square">
            <a:spAutoFit/>
          </a:bodyPr>
          <a:lstStyle/>
          <a:p>
            <a:r>
              <a:rPr lang="en-US" sz="3100" dirty="0" smtClean="0">
                <a:effectLst/>
                <a:latin typeface="Arial Black" pitchFamily="34" charset="0"/>
              </a:rPr>
              <a:t>La </a:t>
            </a:r>
            <a:r>
              <a:rPr lang="en-US" sz="3100" dirty="0" err="1" smtClean="0">
                <a:effectLst/>
                <a:latin typeface="Arial Black" pitchFamily="34" charset="0"/>
              </a:rPr>
              <a:t>Oficina</a:t>
            </a:r>
            <a:r>
              <a:rPr lang="en-US" sz="3100" dirty="0" smtClean="0">
                <a:effectLst/>
                <a:latin typeface="Arial Black" pitchFamily="34" charset="0"/>
              </a:rPr>
              <a:t> de los Derechos </a:t>
            </a:r>
            <a:r>
              <a:rPr lang="en-US" sz="3100" dirty="0" err="1" smtClean="0">
                <a:effectLst/>
                <a:latin typeface="Arial Black" pitchFamily="34" charset="0"/>
              </a:rPr>
              <a:t>Civiles</a:t>
            </a:r>
            <a:r>
              <a:rPr lang="en-US" sz="3100" dirty="0" smtClean="0">
                <a:effectLst/>
                <a:latin typeface="Arial Black" pitchFamily="34" charset="0"/>
              </a:rPr>
              <a:t> (OCR </a:t>
            </a:r>
            <a:r>
              <a:rPr lang="en-US" sz="3100" dirty="0" err="1" smtClean="0">
                <a:effectLst/>
                <a:latin typeface="Arial Black" pitchFamily="34" charset="0"/>
              </a:rPr>
              <a:t>por</a:t>
            </a:r>
            <a:r>
              <a:rPr lang="en-US" sz="3100" dirty="0" smtClean="0">
                <a:effectLst/>
                <a:latin typeface="Arial Black" pitchFamily="34" charset="0"/>
              </a:rPr>
              <a:t> </a:t>
            </a:r>
            <a:r>
              <a:rPr lang="en-US" sz="3100" dirty="0" err="1" smtClean="0">
                <a:effectLst/>
                <a:latin typeface="Arial Black" pitchFamily="34" charset="0"/>
              </a:rPr>
              <a:t>sus</a:t>
            </a:r>
            <a:r>
              <a:rPr lang="en-US" sz="3100" dirty="0" smtClean="0">
                <a:effectLst/>
                <a:latin typeface="Arial Black" pitchFamily="34" charset="0"/>
              </a:rPr>
              <a:t> </a:t>
            </a:r>
            <a:r>
              <a:rPr lang="en-US" sz="3100" dirty="0" err="1" smtClean="0">
                <a:effectLst/>
                <a:latin typeface="Arial Black" pitchFamily="34" charset="0"/>
              </a:rPr>
              <a:t>siglas</a:t>
            </a:r>
            <a:r>
              <a:rPr lang="en-US" sz="3100" dirty="0" smtClean="0">
                <a:effectLst/>
                <a:latin typeface="Arial Black" pitchFamily="34" charset="0"/>
              </a:rPr>
              <a:t> en </a:t>
            </a:r>
            <a:r>
              <a:rPr lang="en-US" sz="3100" dirty="0" err="1" smtClean="0">
                <a:effectLst/>
                <a:latin typeface="Arial Black" pitchFamily="34" charset="0"/>
              </a:rPr>
              <a:t>inglés</a:t>
            </a:r>
            <a:r>
              <a:rPr lang="en-US" sz="3100" dirty="0" smtClean="0">
                <a:effectLst/>
                <a:latin typeface="Arial Black" pitchFamily="34" charset="0"/>
              </a:rPr>
              <a:t>) </a:t>
            </a:r>
            <a:r>
              <a:rPr lang="en-US" sz="3100" dirty="0" err="1" smtClean="0">
                <a:effectLst/>
                <a:latin typeface="Arial Black" pitchFamily="34" charset="0"/>
              </a:rPr>
              <a:t>también</a:t>
            </a:r>
            <a:r>
              <a:rPr lang="en-US" sz="3100" dirty="0" smtClean="0">
                <a:effectLst/>
                <a:latin typeface="Arial Black" pitchFamily="34" charset="0"/>
              </a:rPr>
              <a:t> </a:t>
            </a:r>
            <a:r>
              <a:rPr lang="en-US" sz="3100" dirty="0" err="1" smtClean="0">
                <a:effectLst/>
                <a:latin typeface="Arial Black" pitchFamily="34" charset="0"/>
              </a:rPr>
              <a:t>hace</a:t>
            </a:r>
            <a:r>
              <a:rPr lang="en-US" sz="3100" dirty="0" smtClean="0">
                <a:effectLst/>
                <a:latin typeface="Arial Black" pitchFamily="34" charset="0"/>
              </a:rPr>
              <a:t> </a:t>
            </a:r>
            <a:r>
              <a:rPr lang="en-US" sz="3100" dirty="0" err="1" smtClean="0">
                <a:effectLst/>
                <a:latin typeface="Arial Black" pitchFamily="34" charset="0"/>
              </a:rPr>
              <a:t>cumplir</a:t>
            </a:r>
            <a:r>
              <a:rPr lang="en-US" sz="3100" dirty="0" smtClean="0">
                <a:effectLst/>
                <a:latin typeface="Arial Black" pitchFamily="34" charset="0"/>
              </a:rPr>
              <a:t> la </a:t>
            </a:r>
            <a:r>
              <a:rPr lang="en-US" sz="3100" dirty="0" err="1" smtClean="0">
                <a:effectLst/>
                <a:latin typeface="Arial Black" pitchFamily="34" charset="0"/>
              </a:rPr>
              <a:t>Regla</a:t>
            </a:r>
            <a:r>
              <a:rPr lang="en-US" sz="3100" dirty="0" smtClean="0">
                <a:effectLst/>
                <a:latin typeface="Arial Black" pitchFamily="34" charset="0"/>
              </a:rPr>
              <a:t> de </a:t>
            </a:r>
            <a:r>
              <a:rPr lang="en-US" sz="3100" dirty="0" err="1" smtClean="0">
                <a:effectLst/>
                <a:latin typeface="Arial Black" pitchFamily="34" charset="0"/>
              </a:rPr>
              <a:t>Privacidad</a:t>
            </a:r>
            <a:r>
              <a:rPr lang="en-US" sz="3100" dirty="0" smtClean="0">
                <a:effectLst/>
                <a:latin typeface="Arial Black" pitchFamily="34" charset="0"/>
              </a:rPr>
              <a:t> </a:t>
            </a:r>
            <a:r>
              <a:rPr lang="en-US" sz="3100" dirty="0" err="1" smtClean="0">
                <a:effectLst/>
                <a:latin typeface="Arial Black" pitchFamily="34" charset="0"/>
              </a:rPr>
              <a:t>definida</a:t>
            </a:r>
            <a:r>
              <a:rPr lang="en-US" sz="3100" dirty="0" smtClean="0">
                <a:effectLst/>
                <a:latin typeface="Arial Black" pitchFamily="34" charset="0"/>
              </a:rPr>
              <a:t> en </a:t>
            </a:r>
            <a:r>
              <a:rPr lang="en-US" sz="3100" dirty="0" smtClean="0">
                <a:solidFill>
                  <a:schemeClr val="bg1"/>
                </a:solidFill>
                <a:effectLst/>
                <a:latin typeface="Arial Black" pitchFamily="34" charset="0"/>
              </a:rPr>
              <a:t>la Ley de </a:t>
            </a:r>
            <a:r>
              <a:rPr lang="en-US" sz="3100" dirty="0" err="1" smtClean="0">
                <a:solidFill>
                  <a:schemeClr val="bg1"/>
                </a:solidFill>
                <a:effectLst/>
                <a:latin typeface="Arial Black" pitchFamily="34" charset="0"/>
              </a:rPr>
              <a:t>Responsabilidad</a:t>
            </a:r>
            <a:r>
              <a:rPr lang="en-US" sz="3100" dirty="0" smtClean="0">
                <a:solidFill>
                  <a:schemeClr val="bg1"/>
                </a:solidFill>
                <a:effectLst/>
                <a:latin typeface="Arial Black" pitchFamily="34" charset="0"/>
              </a:rPr>
              <a:t> y </a:t>
            </a:r>
            <a:r>
              <a:rPr lang="en-US" sz="3100" dirty="0" err="1" smtClean="0">
                <a:solidFill>
                  <a:schemeClr val="bg1"/>
                </a:solidFill>
                <a:effectLst/>
                <a:latin typeface="Arial Black" pitchFamily="34" charset="0"/>
              </a:rPr>
              <a:t>Transferencia</a:t>
            </a:r>
            <a:r>
              <a:rPr lang="en-US" sz="3100" dirty="0" smtClean="0">
                <a:solidFill>
                  <a:schemeClr val="bg1"/>
                </a:solidFill>
                <a:effectLst/>
                <a:latin typeface="Arial Black" pitchFamily="34" charset="0"/>
              </a:rPr>
              <a:t> de </a:t>
            </a:r>
            <a:r>
              <a:rPr lang="en-US" sz="3100" dirty="0" err="1" smtClean="0">
                <a:solidFill>
                  <a:schemeClr val="bg1"/>
                </a:solidFill>
                <a:effectLst/>
                <a:latin typeface="Arial Black" pitchFamily="34" charset="0"/>
              </a:rPr>
              <a:t>Seguros</a:t>
            </a:r>
            <a:r>
              <a:rPr lang="en-US" sz="3100" dirty="0" smtClean="0">
                <a:solidFill>
                  <a:schemeClr val="bg1"/>
                </a:solidFill>
                <a:effectLst/>
                <a:latin typeface="Arial Black" pitchFamily="34" charset="0"/>
              </a:rPr>
              <a:t> de </a:t>
            </a:r>
            <a:r>
              <a:rPr lang="en-US" sz="3100" dirty="0" err="1" smtClean="0">
                <a:solidFill>
                  <a:schemeClr val="bg1"/>
                </a:solidFill>
                <a:effectLst/>
                <a:latin typeface="Arial Black" pitchFamily="34" charset="0"/>
              </a:rPr>
              <a:t>Salud</a:t>
            </a:r>
            <a:r>
              <a:rPr lang="en-US" sz="3100" dirty="0" smtClean="0">
                <a:solidFill>
                  <a:schemeClr val="bg1"/>
                </a:solidFill>
                <a:effectLst/>
                <a:latin typeface="Arial Black" pitchFamily="34" charset="0"/>
              </a:rPr>
              <a:t> (HIPAA </a:t>
            </a:r>
            <a:r>
              <a:rPr lang="en-US" sz="3100" dirty="0" err="1" smtClean="0">
                <a:solidFill>
                  <a:schemeClr val="bg1"/>
                </a:solidFill>
                <a:effectLst/>
                <a:latin typeface="Arial Black" pitchFamily="34" charset="0"/>
              </a:rPr>
              <a:t>por</a:t>
            </a:r>
            <a:r>
              <a:rPr lang="en-US" sz="3100" dirty="0" smtClean="0">
                <a:solidFill>
                  <a:schemeClr val="bg1"/>
                </a:solidFill>
                <a:effectLst/>
                <a:latin typeface="Arial Black" pitchFamily="34" charset="0"/>
              </a:rPr>
              <a:t> </a:t>
            </a:r>
            <a:r>
              <a:rPr lang="en-US" sz="3100" dirty="0" err="1" smtClean="0">
                <a:solidFill>
                  <a:schemeClr val="bg1"/>
                </a:solidFill>
                <a:effectLst/>
                <a:latin typeface="Arial Black" pitchFamily="34" charset="0"/>
              </a:rPr>
              <a:t>sus</a:t>
            </a:r>
            <a:r>
              <a:rPr lang="en-US" sz="3100" dirty="0" smtClean="0">
                <a:solidFill>
                  <a:schemeClr val="bg1"/>
                </a:solidFill>
                <a:effectLst/>
                <a:latin typeface="Arial Black" pitchFamily="34" charset="0"/>
              </a:rPr>
              <a:t> </a:t>
            </a:r>
            <a:r>
              <a:rPr lang="en-US" sz="3100" dirty="0" err="1" smtClean="0">
                <a:solidFill>
                  <a:schemeClr val="bg1"/>
                </a:solidFill>
                <a:effectLst/>
                <a:latin typeface="Arial Black" pitchFamily="34" charset="0"/>
              </a:rPr>
              <a:t>siglas</a:t>
            </a:r>
            <a:r>
              <a:rPr lang="en-US" sz="3100" dirty="0" smtClean="0">
                <a:solidFill>
                  <a:schemeClr val="bg1"/>
                </a:solidFill>
                <a:effectLst/>
                <a:latin typeface="Arial Black" pitchFamily="34" charset="0"/>
              </a:rPr>
              <a:t> en </a:t>
            </a:r>
            <a:r>
              <a:rPr lang="en-US" sz="3100" dirty="0" err="1" smtClean="0">
                <a:solidFill>
                  <a:schemeClr val="bg1"/>
                </a:solidFill>
                <a:effectLst/>
                <a:latin typeface="Arial Black" pitchFamily="34" charset="0"/>
              </a:rPr>
              <a:t>inglés</a:t>
            </a:r>
            <a:r>
              <a:rPr lang="en-US" sz="3100" dirty="0" smtClean="0">
                <a:solidFill>
                  <a:schemeClr val="bg1"/>
                </a:solidFill>
                <a:effectLst/>
                <a:latin typeface="Arial Black" pitchFamily="34" charset="0"/>
              </a:rPr>
              <a:t>) de 1996, </a:t>
            </a:r>
            <a:r>
              <a:rPr lang="en-US" sz="3100" dirty="0" smtClean="0">
                <a:effectLst/>
                <a:latin typeface="Arial Black" pitchFamily="34" charset="0"/>
              </a:rPr>
              <a:t>que </a:t>
            </a:r>
            <a:r>
              <a:rPr lang="en-US" sz="3100" dirty="0" err="1" smtClean="0">
                <a:effectLst/>
                <a:latin typeface="Arial Black" pitchFamily="34" charset="0"/>
              </a:rPr>
              <a:t>protege</a:t>
            </a:r>
            <a:r>
              <a:rPr lang="en-US" sz="3100" dirty="0" smtClean="0">
                <a:effectLst/>
                <a:latin typeface="Arial Black" pitchFamily="34" charset="0"/>
              </a:rPr>
              <a:t> la </a:t>
            </a:r>
            <a:r>
              <a:rPr lang="en-US" sz="3100" dirty="0" err="1" smtClean="0">
                <a:effectLst/>
                <a:latin typeface="Arial Black" pitchFamily="34" charset="0"/>
              </a:rPr>
              <a:t>privacidad</a:t>
            </a:r>
            <a:r>
              <a:rPr lang="en-US" sz="3100" dirty="0" smtClean="0">
                <a:effectLst/>
                <a:latin typeface="Arial Black" pitchFamily="34" charset="0"/>
              </a:rPr>
              <a:t> de </a:t>
            </a:r>
            <a:r>
              <a:rPr lang="en-US" sz="3100" dirty="0" err="1" smtClean="0">
                <a:effectLst/>
                <a:latin typeface="Arial Black" pitchFamily="34" charset="0"/>
              </a:rPr>
              <a:t>su</a:t>
            </a:r>
            <a:r>
              <a:rPr lang="en-US" sz="3100" dirty="0" smtClean="0">
                <a:effectLst/>
                <a:latin typeface="Arial Black" pitchFamily="34" charset="0"/>
              </a:rPr>
              <a:t> </a:t>
            </a:r>
            <a:r>
              <a:rPr lang="en-US" sz="3100" dirty="0" err="1" smtClean="0">
                <a:effectLst/>
                <a:latin typeface="Arial Black" pitchFamily="34" charset="0"/>
              </a:rPr>
              <a:t>información</a:t>
            </a:r>
            <a:r>
              <a:rPr lang="en-US" sz="3100" dirty="0" smtClean="0">
                <a:effectLst/>
                <a:latin typeface="Arial Black" pitchFamily="34" charset="0"/>
              </a:rPr>
              <a:t> </a:t>
            </a:r>
            <a:r>
              <a:rPr lang="en-US" sz="3100" dirty="0" smtClean="0">
                <a:latin typeface="Arial Black" pitchFamily="34" charset="0"/>
              </a:rPr>
              <a:t>de </a:t>
            </a:r>
            <a:r>
              <a:rPr lang="en-US" sz="3100" dirty="0" err="1" smtClean="0">
                <a:latin typeface="Arial Black" pitchFamily="34" charset="0"/>
              </a:rPr>
              <a:t>salud</a:t>
            </a:r>
            <a:r>
              <a:rPr lang="en-US" sz="3100" dirty="0" smtClean="0">
                <a:latin typeface="Arial Black" pitchFamily="34" charset="0"/>
              </a:rPr>
              <a:t> y le da el derecho a</a:t>
            </a:r>
            <a:r>
              <a:rPr lang="en-US" sz="3100" dirty="0" smtClean="0">
                <a:effectLst/>
                <a:latin typeface="Arial Black" pitchFamily="34" charset="0"/>
              </a:rPr>
              <a:t> </a:t>
            </a:r>
            <a:r>
              <a:rPr lang="en-US" sz="3100" dirty="0" err="1" smtClean="0">
                <a:effectLst/>
                <a:latin typeface="Arial Black" pitchFamily="34" charset="0"/>
              </a:rPr>
              <a:t>revisar</a:t>
            </a:r>
            <a:r>
              <a:rPr lang="en-US" sz="3100" dirty="0" smtClean="0">
                <a:effectLst/>
                <a:latin typeface="Arial Black" pitchFamily="34" charset="0"/>
              </a:rPr>
              <a:t> y </a:t>
            </a:r>
            <a:r>
              <a:rPr lang="en-US" sz="3100" dirty="0" err="1" smtClean="0">
                <a:effectLst/>
                <a:latin typeface="Arial Black" pitchFamily="34" charset="0"/>
              </a:rPr>
              <a:t>hacer</a:t>
            </a:r>
            <a:r>
              <a:rPr lang="en-US" sz="3100" dirty="0" smtClean="0">
                <a:effectLst/>
                <a:latin typeface="Arial Black" pitchFamily="34" charset="0"/>
              </a:rPr>
              <a:t> </a:t>
            </a:r>
            <a:r>
              <a:rPr lang="en-US" sz="3100" dirty="0" err="1" smtClean="0">
                <a:effectLst/>
                <a:latin typeface="Arial Black" pitchFamily="34" charset="0"/>
              </a:rPr>
              <a:t>correcciones</a:t>
            </a:r>
            <a:r>
              <a:rPr lang="en-US" sz="3100" dirty="0" smtClean="0">
                <a:effectLst/>
                <a:latin typeface="Arial Black" pitchFamily="34" charset="0"/>
              </a:rPr>
              <a:t> a </a:t>
            </a:r>
            <a:r>
              <a:rPr lang="en-US" sz="3100" dirty="0" err="1" smtClean="0">
                <a:effectLst/>
                <a:latin typeface="Arial Black" pitchFamily="34" charset="0"/>
              </a:rPr>
              <a:t>su</a:t>
            </a:r>
            <a:r>
              <a:rPr lang="en-US" sz="3100" dirty="0" err="1" smtClean="0">
                <a:latin typeface="Arial Black" pitchFamily="34" charset="0"/>
              </a:rPr>
              <a:t>s</a:t>
            </a:r>
            <a:r>
              <a:rPr lang="en-US" sz="3100" dirty="0" smtClean="0">
                <a:latin typeface="Arial Black" pitchFamily="34" charset="0"/>
              </a:rPr>
              <a:t> </a:t>
            </a:r>
            <a:r>
              <a:rPr lang="en-US" sz="3100" dirty="0" err="1" smtClean="0">
                <a:latin typeface="Arial Black" pitchFamily="34" charset="0"/>
              </a:rPr>
              <a:t>expedientes</a:t>
            </a:r>
            <a:r>
              <a:rPr lang="en-US" sz="3100" dirty="0" smtClean="0">
                <a:latin typeface="Arial Black" pitchFamily="34" charset="0"/>
              </a:rPr>
              <a:t> </a:t>
            </a:r>
            <a:r>
              <a:rPr lang="en-US" sz="3100" dirty="0" err="1" smtClean="0">
                <a:latin typeface="Arial Black" pitchFamily="34" charset="0"/>
              </a:rPr>
              <a:t>médicos</a:t>
            </a:r>
            <a:r>
              <a:rPr lang="en-US" sz="3100" dirty="0" smtClean="0">
                <a:effectLst/>
                <a:latin typeface="Arial Black" pitchFamily="34" charset="0"/>
              </a:rPr>
              <a:t>.</a:t>
            </a:r>
            <a:endParaRPr lang="en-US" sz="3100" dirty="0">
              <a:effectLst/>
              <a:latin typeface="Arial Black" pitchFamily="34" charset="0"/>
            </a:endParaRPr>
          </a:p>
        </p:txBody>
      </p:sp>
      <p:sp>
        <p:nvSpPr>
          <p:cNvPr id="3" name="Title 2"/>
          <p:cNvSpPr>
            <a:spLocks noGrp="1"/>
          </p:cNvSpPr>
          <p:nvPr>
            <p:ph type="title"/>
          </p:nvPr>
        </p:nvSpPr>
        <p:spPr/>
        <p:txBody>
          <a:bodyPr>
            <a:normAutofit/>
          </a:bodyPr>
          <a:lstStyle/>
          <a:p>
            <a:r>
              <a:rPr lang="en-US" dirty="0" err="1" smtClean="0"/>
              <a:t>Privacidad</a:t>
            </a:r>
            <a:endParaRPr lang="en-US" dirty="0"/>
          </a:p>
        </p:txBody>
      </p:sp>
    </p:spTree>
    <p:extLst>
      <p:ext uri="{BB962C8B-B14F-4D97-AF65-F5344CB8AC3E}">
        <p14:creationId xmlns:p14="http://schemas.microsoft.com/office/powerpoint/2010/main" val="18463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Hepatitis viral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defRPr/>
            </a:pPr>
            <a:r>
              <a:rPr lang="en-US" dirty="0" smtClean="0"/>
              <a:t>La hepatitis </a:t>
            </a:r>
            <a:r>
              <a:rPr lang="en-US" dirty="0" err="1" smtClean="0"/>
              <a:t>es</a:t>
            </a:r>
            <a:r>
              <a:rPr lang="en-US" dirty="0" smtClean="0"/>
              <a:t> </a:t>
            </a:r>
            <a:r>
              <a:rPr lang="en-US" dirty="0" err="1" smtClean="0"/>
              <a:t>una</a:t>
            </a:r>
            <a:r>
              <a:rPr lang="en-US" dirty="0" smtClean="0"/>
              <a:t> </a:t>
            </a:r>
            <a:r>
              <a:rPr lang="en-US" dirty="0" err="1" smtClean="0"/>
              <a:t>inflamación</a:t>
            </a:r>
            <a:r>
              <a:rPr lang="en-US" dirty="0" smtClean="0"/>
              <a:t> del </a:t>
            </a:r>
            <a:r>
              <a:rPr lang="en-US" dirty="0" err="1" smtClean="0"/>
              <a:t>hígado</a:t>
            </a:r>
            <a:r>
              <a:rPr lang="en-US" dirty="0" smtClean="0"/>
              <a:t>.</a:t>
            </a:r>
          </a:p>
          <a:p>
            <a:pPr marL="0" indent="0">
              <a:buNone/>
              <a:defRPr/>
            </a:pPr>
            <a:r>
              <a:rPr lang="en-US" dirty="0" err="1" smtClean="0"/>
              <a:t>Varios</a:t>
            </a:r>
            <a:r>
              <a:rPr lang="en-US" dirty="0" smtClean="0"/>
              <a:t> virus </a:t>
            </a:r>
            <a:r>
              <a:rPr lang="en-US" dirty="0" err="1" smtClean="0"/>
              <a:t>diferentes</a:t>
            </a:r>
            <a:r>
              <a:rPr lang="en-US" dirty="0" smtClean="0"/>
              <a:t> </a:t>
            </a:r>
            <a:r>
              <a:rPr lang="en-US" dirty="0" err="1" smtClean="0"/>
              <a:t>causan</a:t>
            </a:r>
            <a:r>
              <a:rPr lang="en-US" dirty="0" smtClean="0"/>
              <a:t> la hepatitis viral:</a:t>
            </a:r>
          </a:p>
          <a:p>
            <a:pPr marL="0" indent="0">
              <a:buNone/>
              <a:defRPr/>
            </a:pPr>
            <a:r>
              <a:rPr lang="en-US" dirty="0" smtClean="0"/>
              <a:t>A</a:t>
            </a:r>
            <a:r>
              <a:rPr lang="en-US" dirty="0"/>
              <a:t>, B, C, </a:t>
            </a:r>
            <a:r>
              <a:rPr lang="en-US" dirty="0" smtClean="0"/>
              <a:t>D </a:t>
            </a:r>
            <a:r>
              <a:rPr lang="en-US" dirty="0" err="1" smtClean="0"/>
              <a:t>y</a:t>
            </a:r>
            <a:r>
              <a:rPr lang="en-US" dirty="0" smtClean="0"/>
              <a:t> E.</a:t>
            </a:r>
          </a:p>
          <a:p>
            <a:pPr marL="0" indent="0">
              <a:buNone/>
              <a:defRPr/>
            </a:pPr>
            <a:r>
              <a:rPr lang="en-US" dirty="0" smtClean="0"/>
              <a:t>La hepatitis </a:t>
            </a:r>
            <a:r>
              <a:rPr lang="en-US" dirty="0" err="1" smtClean="0"/>
              <a:t>puede</a:t>
            </a:r>
            <a:r>
              <a:rPr lang="en-US" dirty="0" smtClean="0"/>
              <a:t> </a:t>
            </a:r>
            <a:r>
              <a:rPr lang="en-US" dirty="0" err="1" smtClean="0"/>
              <a:t>durar</a:t>
            </a:r>
            <a:r>
              <a:rPr lang="en-US" dirty="0" smtClean="0"/>
              <a:t> un </a:t>
            </a:r>
            <a:r>
              <a:rPr lang="en-US" dirty="0" err="1" smtClean="0"/>
              <a:t>periodo</a:t>
            </a:r>
            <a:r>
              <a:rPr lang="en-US" dirty="0" smtClean="0"/>
              <a:t> </a:t>
            </a:r>
            <a:r>
              <a:rPr lang="en-US" dirty="0" err="1" smtClean="0"/>
              <a:t>breve</a:t>
            </a:r>
            <a:r>
              <a:rPr lang="en-US" dirty="0" smtClean="0"/>
              <a:t> </a:t>
            </a:r>
            <a:r>
              <a:rPr lang="en-US" dirty="0" err="1" smtClean="0"/>
              <a:t>o</a:t>
            </a:r>
            <a:r>
              <a:rPr lang="en-US" dirty="0" smtClean="0"/>
              <a:t> </a:t>
            </a:r>
            <a:r>
              <a:rPr lang="en-US" dirty="0" err="1" smtClean="0"/>
              <a:t>resultar</a:t>
            </a:r>
            <a:r>
              <a:rPr lang="en-US" dirty="0" smtClean="0"/>
              <a:t> </a:t>
            </a:r>
            <a:r>
              <a:rPr lang="en-US" dirty="0" err="1" smtClean="0"/>
              <a:t>crónica</a:t>
            </a:r>
            <a:r>
              <a:rPr lang="en-US" dirty="0" smtClean="0"/>
              <a:t>.</a:t>
            </a:r>
            <a:endParaRPr lang="en-US" dirty="0"/>
          </a:p>
        </p:txBody>
      </p:sp>
    </p:spTree>
    <p:extLst>
      <p:ext uri="{BB962C8B-B14F-4D97-AF65-F5344CB8AC3E}">
        <p14:creationId xmlns:p14="http://schemas.microsoft.com/office/powerpoint/2010/main" val="13254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smtClean="0">
                <a:effectLst>
                  <a:outerShdw blurRad="38100" dist="38100" dir="2700000" algn="tl">
                    <a:srgbClr val="000000">
                      <a:alpha val="43137"/>
                    </a:srgbClr>
                  </a:outerShdw>
                </a:effectLst>
              </a:rPr>
              <a:t>¿Por qué OSHA le importa a usted?</a:t>
            </a:r>
            <a:r>
              <a:rPr lang="es-ES_tradnl" b="1" smtClean="0">
                <a:effectLst>
                  <a:outerShdw blurRad="38100" dist="38100" dir="2700000" algn="tl">
                    <a:srgbClr val="000000">
                      <a:alpha val="43137"/>
                    </a:srgbClr>
                  </a:outerShdw>
                </a:effectLst>
              </a:rPr>
              <a:t> </a:t>
            </a:r>
            <a:br>
              <a:rPr lang="es-ES_tradnl" b="1" smtClean="0">
                <a:effectLst>
                  <a:outerShdw blurRad="38100" dist="38100" dir="2700000" algn="tl">
                    <a:srgbClr val="000000">
                      <a:alpha val="43137"/>
                    </a:srgbClr>
                  </a:outerShdw>
                </a:effectLst>
              </a:rPr>
            </a:br>
            <a:endParaRPr lang="es-ES_tradnl" sz="11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s-ES_tradnl" altLang="en-US" dirty="0" smtClean="0"/>
              <a:t>OSHA comenzó porque hasta 1970 no existían leyes nacionales contra los peligros para la seguridad y la salud.</a:t>
            </a:r>
          </a:p>
          <a:p>
            <a:pPr>
              <a:buFont typeface="Wingdings" panose="05000000000000000000" pitchFamily="2" charset="2"/>
              <a:buChar char="v"/>
            </a:pPr>
            <a:r>
              <a:rPr lang="es-ES_tradnl" altLang="en-US" dirty="0" smtClean="0"/>
              <a:t>En promedio, 15 trabajadores mueren cada día por lesiones ocupacionales.</a:t>
            </a:r>
          </a:p>
          <a:p>
            <a:pPr>
              <a:buFont typeface="Wingdings" panose="05000000000000000000" pitchFamily="2" charset="2"/>
              <a:buChar char="v"/>
            </a:pPr>
            <a:r>
              <a:rPr lang="es-ES_tradnl" altLang="en-US" dirty="0" smtClean="0"/>
              <a:t>Más de 5.600 ciudadanos de los Estados Unidos mueren cada año por lesiones en el ámbito laboral.</a:t>
            </a:r>
          </a:p>
          <a:p>
            <a:pPr>
              <a:buFont typeface="Wingdings" panose="05000000000000000000" pitchFamily="2" charset="2"/>
              <a:buChar char="v"/>
            </a:pPr>
            <a:r>
              <a:rPr lang="es-ES_tradnl" altLang="en-US" dirty="0" smtClean="0"/>
              <a:t>Se denuncian más de 4 millones de lesiones y enfermedades ocupacionales no mortales.</a:t>
            </a:r>
          </a:p>
          <a:p>
            <a:pPr marL="137160" indent="0">
              <a:buNone/>
            </a:pPr>
            <a:endParaRPr lang="es-ES_tradnl" dirty="0"/>
          </a:p>
        </p:txBody>
      </p:sp>
    </p:spTree>
    <p:extLst>
      <p:ext uri="{BB962C8B-B14F-4D97-AF65-F5344CB8AC3E}">
        <p14:creationId xmlns:p14="http://schemas.microsoft.com/office/powerpoint/2010/main" val="177650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Síntomas</a:t>
            </a:r>
            <a:r>
              <a:rPr lang="en-US" b="1" dirty="0" smtClean="0">
                <a:effectLst>
                  <a:outerShdw blurRad="38100" dist="38100" dir="2700000" algn="tl">
                    <a:srgbClr val="000000">
                      <a:alpha val="43137"/>
                    </a:srgbClr>
                  </a:outerShdw>
                </a:effectLst>
              </a:rPr>
              <a:t> de la hepatitis viral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ct val="80000"/>
              </a:lnSpc>
              <a:buFont typeface="Wingdings" panose="05000000000000000000" pitchFamily="2" charset="2"/>
              <a:buChar char="v"/>
              <a:defRPr/>
            </a:pPr>
            <a:r>
              <a:rPr lang="en-US" dirty="0" err="1" smtClean="0"/>
              <a:t>Ictericia</a:t>
            </a:r>
            <a:r>
              <a:rPr lang="en-US" dirty="0" smtClean="0"/>
              <a:t> (</a:t>
            </a:r>
            <a:r>
              <a:rPr lang="en-US" dirty="0" err="1" smtClean="0"/>
              <a:t>piel</a:t>
            </a:r>
            <a:r>
              <a:rPr lang="en-US" dirty="0" smtClean="0"/>
              <a:t> </a:t>
            </a:r>
            <a:r>
              <a:rPr lang="en-US" dirty="0" err="1" smtClean="0"/>
              <a:t>y</a:t>
            </a:r>
            <a:r>
              <a:rPr lang="en-US" dirty="0" smtClean="0"/>
              <a:t> </a:t>
            </a:r>
            <a:r>
              <a:rPr lang="en-US" dirty="0" err="1" smtClean="0"/>
              <a:t>ojos</a:t>
            </a:r>
            <a:r>
              <a:rPr lang="en-US" dirty="0" smtClean="0"/>
              <a:t> </a:t>
            </a:r>
            <a:r>
              <a:rPr lang="en-US" dirty="0" err="1" smtClean="0"/>
              <a:t>amarillos</a:t>
            </a:r>
            <a:r>
              <a:rPr lang="en-US" dirty="0" smtClean="0"/>
              <a:t>).</a:t>
            </a:r>
          </a:p>
          <a:p>
            <a:pPr>
              <a:lnSpc>
                <a:spcPct val="80000"/>
              </a:lnSpc>
              <a:buFont typeface="Wingdings" panose="05000000000000000000" pitchFamily="2" charset="2"/>
              <a:buChar char="v"/>
              <a:defRPr/>
            </a:pPr>
            <a:r>
              <a:rPr lang="en-US" dirty="0" err="1" smtClean="0"/>
              <a:t>Fatiga</a:t>
            </a:r>
            <a:r>
              <a:rPr lang="en-US" dirty="0" smtClean="0"/>
              <a:t>.</a:t>
            </a:r>
          </a:p>
          <a:p>
            <a:pPr>
              <a:lnSpc>
                <a:spcPct val="80000"/>
              </a:lnSpc>
              <a:buFont typeface="Wingdings" panose="05000000000000000000" pitchFamily="2" charset="2"/>
              <a:buChar char="v"/>
              <a:defRPr/>
            </a:pPr>
            <a:r>
              <a:rPr lang="en-US" dirty="0" smtClean="0"/>
              <a:t>Dolor abdominal.</a:t>
            </a:r>
          </a:p>
          <a:p>
            <a:pPr>
              <a:lnSpc>
                <a:spcPct val="80000"/>
              </a:lnSpc>
              <a:buFont typeface="Wingdings" panose="05000000000000000000" pitchFamily="2" charset="2"/>
              <a:buChar char="v"/>
              <a:defRPr/>
            </a:pPr>
            <a:r>
              <a:rPr lang="en-US" dirty="0" err="1" smtClean="0"/>
              <a:t>Pérdida</a:t>
            </a:r>
            <a:r>
              <a:rPr lang="en-US" dirty="0" smtClean="0"/>
              <a:t> de </a:t>
            </a:r>
            <a:r>
              <a:rPr lang="en-US" dirty="0" err="1" smtClean="0"/>
              <a:t>apetito</a:t>
            </a:r>
            <a:r>
              <a:rPr lang="en-US" dirty="0" smtClean="0"/>
              <a:t>.</a:t>
            </a:r>
          </a:p>
          <a:p>
            <a:pPr>
              <a:lnSpc>
                <a:spcPct val="80000"/>
              </a:lnSpc>
              <a:buFont typeface="Wingdings" panose="05000000000000000000" pitchFamily="2" charset="2"/>
              <a:buChar char="v"/>
              <a:defRPr/>
            </a:pPr>
            <a:r>
              <a:rPr lang="en-US" dirty="0" err="1" smtClean="0"/>
              <a:t>Náusea</a:t>
            </a:r>
            <a:r>
              <a:rPr lang="en-US" dirty="0" smtClean="0"/>
              <a:t>.</a:t>
            </a:r>
          </a:p>
          <a:p>
            <a:pPr>
              <a:lnSpc>
                <a:spcPct val="80000"/>
              </a:lnSpc>
              <a:buFont typeface="Wingdings" panose="05000000000000000000" pitchFamily="2" charset="2"/>
              <a:buChar char="v"/>
              <a:defRPr/>
            </a:pPr>
            <a:r>
              <a:rPr lang="en-US" dirty="0" err="1" smtClean="0"/>
              <a:t>Vómitos</a:t>
            </a:r>
            <a:r>
              <a:rPr lang="en-US" dirty="0" smtClean="0"/>
              <a:t>.</a:t>
            </a:r>
          </a:p>
          <a:p>
            <a:pPr>
              <a:lnSpc>
                <a:spcPct val="80000"/>
              </a:lnSpc>
              <a:buFont typeface="Wingdings" panose="05000000000000000000" pitchFamily="2" charset="2"/>
              <a:buChar char="v"/>
              <a:defRPr/>
            </a:pPr>
            <a:r>
              <a:rPr lang="en-US" dirty="0" err="1" smtClean="0"/>
              <a:t>Diarrea</a:t>
            </a:r>
            <a:r>
              <a:rPr lang="en-US" dirty="0" smtClean="0"/>
              <a:t>.</a:t>
            </a:r>
          </a:p>
          <a:p>
            <a:pPr>
              <a:lnSpc>
                <a:spcPct val="80000"/>
              </a:lnSpc>
              <a:buFont typeface="Wingdings" panose="05000000000000000000" pitchFamily="2" charset="2"/>
              <a:buChar char="v"/>
              <a:defRPr/>
            </a:pPr>
            <a:r>
              <a:rPr lang="en-US" dirty="0" err="1" smtClean="0"/>
              <a:t>Fiebre</a:t>
            </a:r>
            <a:r>
              <a:rPr lang="en-US" dirty="0" smtClean="0"/>
              <a:t> de </a:t>
            </a:r>
            <a:r>
              <a:rPr lang="en-US" dirty="0" err="1" smtClean="0"/>
              <a:t>pocos</a:t>
            </a:r>
            <a:r>
              <a:rPr lang="en-US" dirty="0" smtClean="0"/>
              <a:t> </a:t>
            </a:r>
            <a:r>
              <a:rPr lang="en-US" dirty="0" err="1" smtClean="0"/>
              <a:t>grados</a:t>
            </a:r>
            <a:r>
              <a:rPr lang="en-US" dirty="0" smtClean="0"/>
              <a:t>.</a:t>
            </a:r>
          </a:p>
          <a:p>
            <a:pPr>
              <a:lnSpc>
                <a:spcPct val="80000"/>
              </a:lnSpc>
              <a:buFont typeface="Wingdings" panose="05000000000000000000" pitchFamily="2" charset="2"/>
              <a:buChar char="v"/>
              <a:defRPr/>
            </a:pPr>
            <a:r>
              <a:rPr lang="en-US" dirty="0" smtClean="0"/>
              <a:t>Dolor de </a:t>
            </a:r>
            <a:r>
              <a:rPr lang="en-US" dirty="0" err="1" smtClean="0"/>
              <a:t>cabeza</a:t>
            </a:r>
            <a:r>
              <a:rPr lang="en-US" dirty="0" smtClean="0"/>
              <a:t>.</a:t>
            </a:r>
          </a:p>
          <a:p>
            <a:pPr>
              <a:lnSpc>
                <a:spcPct val="80000"/>
              </a:lnSpc>
              <a:buNone/>
              <a:defRPr/>
            </a:pPr>
            <a:r>
              <a:rPr lang="en-US" dirty="0" err="1" smtClean="0"/>
              <a:t>Algunas</a:t>
            </a:r>
            <a:r>
              <a:rPr lang="en-US" dirty="0" smtClean="0"/>
              <a:t> personas no </a:t>
            </a:r>
            <a:r>
              <a:rPr lang="en-US" dirty="0" err="1" smtClean="0"/>
              <a:t>presentan</a:t>
            </a:r>
            <a:r>
              <a:rPr lang="en-US" dirty="0" smtClean="0"/>
              <a:t> </a:t>
            </a:r>
            <a:r>
              <a:rPr lang="en-US" dirty="0" err="1" smtClean="0"/>
              <a:t>síntomas</a:t>
            </a:r>
            <a:r>
              <a:rPr lang="en-US" dirty="0" smtClean="0"/>
              <a:t>.</a:t>
            </a:r>
            <a:endParaRPr lang="en-US" dirty="0"/>
          </a:p>
        </p:txBody>
      </p:sp>
      <p:pic>
        <p:nvPicPr>
          <p:cNvPr id="1026" name="Picture 2" title="Imagen de un ojo icteric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27432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5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Hepatitis 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defRPr/>
            </a:pPr>
            <a:r>
              <a:rPr lang="en-US" dirty="0" smtClean="0"/>
              <a:t>Se </a:t>
            </a:r>
            <a:r>
              <a:rPr lang="en-US" dirty="0" err="1" smtClean="0"/>
              <a:t>propaga</a:t>
            </a:r>
            <a:r>
              <a:rPr lang="en-US" dirty="0" smtClean="0"/>
              <a:t> </a:t>
            </a:r>
            <a:r>
              <a:rPr lang="en-US" dirty="0" err="1" smtClean="0"/>
              <a:t>mediante</a:t>
            </a:r>
            <a:r>
              <a:rPr lang="en-US" dirty="0" smtClean="0"/>
              <a:t> </a:t>
            </a:r>
            <a:r>
              <a:rPr lang="en-US" dirty="0" err="1" smtClean="0"/>
              <a:t>alimentos</a:t>
            </a:r>
            <a:r>
              <a:rPr lang="en-US" dirty="0" smtClean="0"/>
              <a:t> </a:t>
            </a:r>
            <a:r>
              <a:rPr lang="en-US" dirty="0" err="1" smtClean="0"/>
              <a:t>y</a:t>
            </a:r>
            <a:r>
              <a:rPr lang="en-US" dirty="0" smtClean="0"/>
              <a:t> </a:t>
            </a:r>
            <a:r>
              <a:rPr lang="en-US" dirty="0" err="1" smtClean="0"/>
              <a:t>agua</a:t>
            </a:r>
            <a:r>
              <a:rPr lang="en-US" dirty="0" smtClean="0"/>
              <a:t> </a:t>
            </a:r>
            <a:r>
              <a:rPr lang="en-US" dirty="0" err="1" smtClean="0"/>
              <a:t>contaminados</a:t>
            </a:r>
            <a:r>
              <a:rPr lang="en-US" dirty="0" smtClean="0"/>
              <a:t> </a:t>
            </a:r>
            <a:r>
              <a:rPr lang="en-US" dirty="0" err="1" smtClean="0"/>
              <a:t>por</a:t>
            </a:r>
            <a:r>
              <a:rPr lang="en-US" dirty="0" smtClean="0"/>
              <a:t> </a:t>
            </a:r>
            <a:r>
              <a:rPr lang="en-US" dirty="0" err="1" smtClean="0"/>
              <a:t>las</a:t>
            </a:r>
            <a:r>
              <a:rPr lang="en-US" dirty="0" smtClean="0"/>
              <a:t> </a:t>
            </a:r>
            <a:r>
              <a:rPr lang="en-US" dirty="0" err="1" smtClean="0"/>
              <a:t>heces</a:t>
            </a:r>
            <a:r>
              <a:rPr lang="en-US" dirty="0" smtClean="0"/>
              <a:t> de </a:t>
            </a:r>
            <a:r>
              <a:rPr lang="en-US" dirty="0" err="1" smtClean="0"/>
              <a:t>una</a:t>
            </a:r>
            <a:r>
              <a:rPr lang="en-US" dirty="0" smtClean="0"/>
              <a:t> persona </a:t>
            </a:r>
            <a:r>
              <a:rPr lang="en-US" dirty="0" err="1" smtClean="0"/>
              <a:t>infectada</a:t>
            </a:r>
            <a:r>
              <a:rPr lang="en-US" dirty="0" smtClean="0"/>
              <a:t>.</a:t>
            </a:r>
          </a:p>
          <a:p>
            <a:pPr>
              <a:buFont typeface="Wingdings" panose="05000000000000000000" pitchFamily="2" charset="2"/>
              <a:buChar char="v"/>
              <a:defRPr/>
            </a:pPr>
            <a:r>
              <a:rPr lang="en-US" dirty="0" err="1" smtClean="0"/>
              <a:t>Raramente</a:t>
            </a:r>
            <a:r>
              <a:rPr lang="en-US" dirty="0" smtClean="0"/>
              <a:t> se </a:t>
            </a:r>
            <a:r>
              <a:rPr lang="en-US" dirty="0" err="1" smtClean="0"/>
              <a:t>propaga</a:t>
            </a:r>
            <a:r>
              <a:rPr lang="en-US" dirty="0" smtClean="0"/>
              <a:t> </a:t>
            </a:r>
            <a:r>
              <a:rPr lang="en-US" dirty="0" err="1" smtClean="0"/>
              <a:t>mediante</a:t>
            </a:r>
            <a:r>
              <a:rPr lang="en-US" dirty="0" smtClean="0"/>
              <a:t> el </a:t>
            </a:r>
            <a:r>
              <a:rPr lang="en-US" dirty="0" err="1" smtClean="0"/>
              <a:t>contacto</a:t>
            </a:r>
            <a:r>
              <a:rPr lang="en-US" dirty="0" smtClean="0"/>
              <a:t> con </a:t>
            </a:r>
            <a:r>
              <a:rPr lang="en-US" dirty="0" err="1" smtClean="0"/>
              <a:t>sangre</a:t>
            </a:r>
            <a:r>
              <a:rPr lang="en-US" dirty="0" smtClean="0"/>
              <a:t> </a:t>
            </a:r>
            <a:r>
              <a:rPr lang="en-US" dirty="0" err="1" smtClean="0"/>
              <a:t>infectada</a:t>
            </a:r>
            <a:r>
              <a:rPr lang="en-US" dirty="0" smtClean="0"/>
              <a:t>.</a:t>
            </a:r>
          </a:p>
          <a:p>
            <a:pPr>
              <a:buFont typeface="Wingdings" panose="05000000000000000000" pitchFamily="2" charset="2"/>
              <a:buChar char="v"/>
              <a:defRPr/>
            </a:pPr>
            <a:r>
              <a:rPr lang="en-US" dirty="0" smtClean="0"/>
              <a:t>Personas en </a:t>
            </a:r>
            <a:r>
              <a:rPr lang="en-US" dirty="0" err="1" smtClean="0"/>
              <a:t>riesgo</a:t>
            </a:r>
            <a:r>
              <a:rPr lang="en-US" dirty="0" smtClean="0"/>
              <a:t>: </a:t>
            </a:r>
            <a:r>
              <a:rPr lang="en-US" dirty="0" err="1" smtClean="0"/>
              <a:t>viajeros</a:t>
            </a:r>
            <a:r>
              <a:rPr lang="en-US" dirty="0" smtClean="0"/>
              <a:t> </a:t>
            </a:r>
            <a:r>
              <a:rPr lang="en-US" dirty="0" err="1" smtClean="0"/>
              <a:t>internacionales</a:t>
            </a:r>
            <a:r>
              <a:rPr lang="en-US" dirty="0" smtClean="0"/>
              <a:t>, </a:t>
            </a:r>
            <a:r>
              <a:rPr lang="en-US" dirty="0" err="1" smtClean="0"/>
              <a:t>niños</a:t>
            </a:r>
            <a:r>
              <a:rPr lang="en-US" dirty="0" smtClean="0"/>
              <a:t> en </a:t>
            </a:r>
            <a:r>
              <a:rPr lang="en-US" dirty="0" err="1" smtClean="0"/>
              <a:t>guarderías</a:t>
            </a:r>
            <a:r>
              <a:rPr lang="en-US" dirty="0" smtClean="0"/>
              <a:t> </a:t>
            </a:r>
            <a:r>
              <a:rPr lang="en-US" dirty="0" err="1" smtClean="0"/>
              <a:t>infantiles</a:t>
            </a:r>
            <a:r>
              <a:rPr lang="en-US" dirty="0" smtClean="0"/>
              <a:t> </a:t>
            </a:r>
            <a:r>
              <a:rPr lang="en-US" dirty="0" err="1" smtClean="0"/>
              <a:t>y</a:t>
            </a:r>
            <a:r>
              <a:rPr lang="en-US" dirty="0" smtClean="0"/>
              <a:t> </a:t>
            </a:r>
            <a:r>
              <a:rPr lang="en-US" dirty="0" err="1" smtClean="0"/>
              <a:t>empleados</a:t>
            </a:r>
            <a:r>
              <a:rPr lang="en-US" dirty="0" smtClean="0"/>
              <a:t>.</a:t>
            </a:r>
            <a:endParaRPr lang="en-US" dirty="0"/>
          </a:p>
          <a:p>
            <a:pPr>
              <a:buFont typeface="Wingdings" panose="05000000000000000000" pitchFamily="2" charset="2"/>
              <a:buChar char="v"/>
              <a:defRPr/>
            </a:pPr>
            <a:r>
              <a:rPr lang="en-US" dirty="0" err="1" smtClean="0"/>
              <a:t>Prevención</a:t>
            </a:r>
            <a:r>
              <a:rPr lang="en-US" dirty="0" smtClean="0"/>
              <a:t>: </a:t>
            </a:r>
            <a:r>
              <a:rPr lang="en-US" dirty="0" err="1" smtClean="0"/>
              <a:t>cuando</a:t>
            </a:r>
            <a:r>
              <a:rPr lang="en-US" dirty="0" smtClean="0"/>
              <a:t> se </a:t>
            </a:r>
            <a:r>
              <a:rPr lang="en-US" dirty="0" err="1" smtClean="0"/>
              <a:t>hacen</a:t>
            </a:r>
            <a:r>
              <a:rPr lang="en-US" dirty="0" smtClean="0"/>
              <a:t> </a:t>
            </a:r>
            <a:r>
              <a:rPr lang="en-US" dirty="0" err="1" smtClean="0"/>
              <a:t>viajes</a:t>
            </a:r>
            <a:r>
              <a:rPr lang="en-US" dirty="0" smtClean="0"/>
              <a:t> </a:t>
            </a:r>
            <a:r>
              <a:rPr lang="en-US" dirty="0" err="1" smtClean="0"/>
              <a:t>internacionales</a:t>
            </a:r>
            <a:r>
              <a:rPr lang="en-US" dirty="0" smtClean="0"/>
              <a:t>, </a:t>
            </a:r>
            <a:r>
              <a:rPr lang="en-US" dirty="0" err="1" smtClean="0"/>
              <a:t>vacunarse</a:t>
            </a:r>
            <a:r>
              <a:rPr lang="en-US" dirty="0" smtClean="0"/>
              <a:t> </a:t>
            </a:r>
            <a:r>
              <a:rPr lang="en-US" dirty="0" err="1" smtClean="0"/>
              <a:t>y</a:t>
            </a:r>
            <a:r>
              <a:rPr lang="en-US" dirty="0" smtClean="0"/>
              <a:t> </a:t>
            </a:r>
            <a:r>
              <a:rPr lang="en-US" dirty="0" err="1" smtClean="0"/>
              <a:t>evitar</a:t>
            </a:r>
            <a:r>
              <a:rPr lang="en-US" dirty="0" smtClean="0"/>
              <a:t> el </a:t>
            </a:r>
            <a:r>
              <a:rPr lang="en-US" dirty="0" err="1" smtClean="0"/>
              <a:t>agua</a:t>
            </a:r>
            <a:r>
              <a:rPr lang="en-US" dirty="0" smtClean="0"/>
              <a:t> </a:t>
            </a:r>
            <a:r>
              <a:rPr lang="en-US" dirty="0" err="1" smtClean="0"/>
              <a:t>corriente</a:t>
            </a:r>
            <a:r>
              <a:rPr lang="en-US" dirty="0" smtClean="0"/>
              <a:t>; </a:t>
            </a:r>
            <a:r>
              <a:rPr lang="en-US" dirty="0" err="1" smtClean="0"/>
              <a:t>también</a:t>
            </a:r>
            <a:r>
              <a:rPr lang="en-US" dirty="0" smtClean="0"/>
              <a:t> </a:t>
            </a:r>
            <a:r>
              <a:rPr lang="en-US" dirty="0" err="1" smtClean="0"/>
              <a:t>conservar</a:t>
            </a:r>
            <a:r>
              <a:rPr lang="en-US" dirty="0" smtClean="0"/>
              <a:t> </a:t>
            </a:r>
            <a:r>
              <a:rPr lang="en-US" dirty="0" err="1" smtClean="0"/>
              <a:t>una</a:t>
            </a:r>
            <a:r>
              <a:rPr lang="en-US" dirty="0" smtClean="0"/>
              <a:t> </a:t>
            </a:r>
            <a:r>
              <a:rPr lang="en-US" dirty="0" err="1" smtClean="0"/>
              <a:t>buena</a:t>
            </a:r>
            <a:r>
              <a:rPr lang="en-US" dirty="0" smtClean="0"/>
              <a:t> </a:t>
            </a:r>
            <a:r>
              <a:rPr lang="en-US" dirty="0" err="1" smtClean="0"/>
              <a:t>higiene</a:t>
            </a:r>
            <a:r>
              <a:rPr lang="en-US" dirty="0" smtClean="0"/>
              <a:t> </a:t>
            </a:r>
            <a:r>
              <a:rPr lang="en-US" dirty="0" err="1" smtClean="0"/>
              <a:t>y</a:t>
            </a:r>
            <a:r>
              <a:rPr lang="en-US" dirty="0" smtClean="0"/>
              <a:t> </a:t>
            </a:r>
            <a:r>
              <a:rPr lang="en-US" dirty="0" err="1" smtClean="0"/>
              <a:t>medidas</a:t>
            </a:r>
            <a:r>
              <a:rPr lang="en-US" dirty="0" smtClean="0"/>
              <a:t> de </a:t>
            </a:r>
            <a:r>
              <a:rPr lang="en-US" dirty="0" err="1" smtClean="0"/>
              <a:t>salubridad</a:t>
            </a:r>
            <a:r>
              <a:rPr lang="en-US" dirty="0" smtClean="0"/>
              <a:t>.</a:t>
            </a:r>
            <a:endParaRPr lang="en-US" dirty="0"/>
          </a:p>
        </p:txBody>
      </p:sp>
    </p:spTree>
    <p:extLst>
      <p:ext uri="{BB962C8B-B14F-4D97-AF65-F5344CB8AC3E}">
        <p14:creationId xmlns:p14="http://schemas.microsoft.com/office/powerpoint/2010/main" val="32398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Hepatitis </a:t>
            </a:r>
            <a:r>
              <a:rPr lang="en-US" b="1" dirty="0" smtClean="0">
                <a:effectLst>
                  <a:outerShdw blurRad="38100" dist="38100" dir="2700000" algn="tl">
                    <a:srgbClr val="000000">
                      <a:alpha val="43137"/>
                    </a:srgbClr>
                  </a:outerShdw>
                </a:effectLst>
              </a:rPr>
              <a:t>A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El virus de la Hepatitis A (VHA) se </a:t>
            </a:r>
            <a:r>
              <a:rPr lang="en-US" dirty="0" err="1" smtClean="0"/>
              <a:t>propaga</a:t>
            </a:r>
            <a:r>
              <a:rPr lang="en-US" dirty="0" smtClean="0"/>
              <a:t> con mayor </a:t>
            </a:r>
            <a:r>
              <a:rPr lang="en-US" dirty="0" err="1" smtClean="0"/>
              <a:t>facilidad</a:t>
            </a:r>
            <a:r>
              <a:rPr lang="en-US" dirty="0" smtClean="0"/>
              <a:t> en </a:t>
            </a:r>
            <a:r>
              <a:rPr lang="en-US" dirty="0" err="1" smtClean="0"/>
              <a:t>entornos</a:t>
            </a:r>
            <a:r>
              <a:rPr lang="en-US" dirty="0" smtClean="0"/>
              <a:t> </a:t>
            </a:r>
            <a:r>
              <a:rPr lang="en-US" dirty="0" err="1" smtClean="0"/>
              <a:t>grupales</a:t>
            </a:r>
            <a:r>
              <a:rPr lang="en-US" dirty="0" smtClean="0"/>
              <a:t> </a:t>
            </a:r>
            <a:r>
              <a:rPr lang="en-US" dirty="0" err="1" smtClean="0"/>
              <a:t>como</a:t>
            </a:r>
            <a:r>
              <a:rPr lang="en-US" dirty="0" smtClean="0"/>
              <a:t> </a:t>
            </a:r>
            <a:r>
              <a:rPr lang="en-US" dirty="0" err="1" smtClean="0"/>
              <a:t>las</a:t>
            </a:r>
            <a:r>
              <a:rPr lang="en-US" dirty="0" smtClean="0"/>
              <a:t> </a:t>
            </a:r>
            <a:r>
              <a:rPr lang="en-US" dirty="0" err="1" smtClean="0"/>
              <a:t>guarderías</a:t>
            </a:r>
            <a:r>
              <a:rPr lang="en-US" dirty="0" smtClean="0"/>
              <a:t> </a:t>
            </a:r>
            <a:r>
              <a:rPr lang="en-US" dirty="0" err="1" smtClean="0"/>
              <a:t>infantiles</a:t>
            </a:r>
            <a:r>
              <a:rPr lang="en-US" dirty="0" smtClean="0"/>
              <a:t> </a:t>
            </a:r>
            <a:r>
              <a:rPr lang="en-US" dirty="0" err="1" smtClean="0"/>
              <a:t>o</a:t>
            </a:r>
            <a:r>
              <a:rPr lang="en-US" dirty="0" smtClean="0"/>
              <a:t> los </a:t>
            </a:r>
            <a:r>
              <a:rPr lang="en-US" dirty="0" err="1" smtClean="0"/>
              <a:t>hogares</a:t>
            </a:r>
            <a:r>
              <a:rPr lang="en-US" dirty="0" smtClean="0"/>
              <a:t> de </a:t>
            </a:r>
            <a:r>
              <a:rPr lang="en-US" dirty="0" err="1" smtClean="0"/>
              <a:t>ancianos</a:t>
            </a:r>
            <a:r>
              <a:rPr lang="en-US" dirty="0" smtClean="0"/>
              <a:t>.</a:t>
            </a:r>
          </a:p>
          <a:p>
            <a:pPr>
              <a:buFont typeface="Wingdings" panose="05000000000000000000" pitchFamily="2" charset="2"/>
              <a:buChar char="v"/>
            </a:pPr>
            <a:r>
              <a:rPr lang="en-US" dirty="0" smtClean="0"/>
              <a:t>La Hepatitis A no se </a:t>
            </a:r>
            <a:r>
              <a:rPr lang="en-US" dirty="0" err="1" smtClean="0"/>
              <a:t>convierte</a:t>
            </a:r>
            <a:r>
              <a:rPr lang="en-US" dirty="0" smtClean="0"/>
              <a:t> en </a:t>
            </a:r>
            <a:r>
              <a:rPr lang="en-US" dirty="0" err="1" smtClean="0"/>
              <a:t>una</a:t>
            </a:r>
            <a:r>
              <a:rPr lang="en-US" dirty="0" smtClean="0"/>
              <a:t> </a:t>
            </a:r>
            <a:r>
              <a:rPr lang="en-US" dirty="0" err="1" smtClean="0"/>
              <a:t>enfermedad</a:t>
            </a:r>
            <a:r>
              <a:rPr lang="en-US" dirty="0" smtClean="0"/>
              <a:t> </a:t>
            </a:r>
            <a:r>
              <a:rPr lang="en-US" dirty="0" err="1" smtClean="0"/>
              <a:t>crónica</a:t>
            </a:r>
            <a:r>
              <a:rPr lang="en-US" dirty="0" smtClean="0"/>
              <a:t>, </a:t>
            </a:r>
            <a:r>
              <a:rPr lang="en-US" dirty="0" err="1" smtClean="0"/>
              <a:t>rara</a:t>
            </a:r>
            <a:r>
              <a:rPr lang="en-US" dirty="0" smtClean="0"/>
              <a:t> </a:t>
            </a:r>
            <a:r>
              <a:rPr lang="en-US" dirty="0" err="1" smtClean="0"/>
              <a:t>vez</a:t>
            </a:r>
            <a:r>
              <a:rPr lang="en-US" dirty="0" smtClean="0"/>
              <a:t> </a:t>
            </a:r>
            <a:r>
              <a:rPr lang="en-US" dirty="0" err="1" smtClean="0"/>
              <a:t>causa</a:t>
            </a:r>
            <a:r>
              <a:rPr lang="en-US" dirty="0" smtClean="0"/>
              <a:t> </a:t>
            </a:r>
            <a:r>
              <a:rPr lang="en-US" dirty="0" err="1" smtClean="0"/>
              <a:t>problemas</a:t>
            </a:r>
            <a:r>
              <a:rPr lang="en-US" dirty="0" smtClean="0"/>
              <a:t> de </a:t>
            </a:r>
            <a:r>
              <a:rPr lang="en-US" dirty="0" err="1" smtClean="0"/>
              <a:t>larga</a:t>
            </a:r>
            <a:r>
              <a:rPr lang="en-US" dirty="0" smtClean="0"/>
              <a:t> </a:t>
            </a:r>
            <a:r>
              <a:rPr lang="en-US" dirty="0" err="1" smtClean="0"/>
              <a:t>duración</a:t>
            </a:r>
            <a:r>
              <a:rPr lang="en-US" dirty="0" smtClean="0"/>
              <a:t>.</a:t>
            </a:r>
          </a:p>
        </p:txBody>
      </p:sp>
    </p:spTree>
    <p:extLst>
      <p:ext uri="{BB962C8B-B14F-4D97-AF65-F5344CB8AC3E}">
        <p14:creationId xmlns:p14="http://schemas.microsoft.com/office/powerpoint/2010/main" val="21906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Tratamiento</a:t>
            </a:r>
            <a:r>
              <a:rPr lang="en-US" b="1" dirty="0" smtClean="0">
                <a:effectLst>
                  <a:outerShdw blurRad="38100" dist="38100" dir="2700000" algn="tl">
                    <a:srgbClr val="000000">
                      <a:alpha val="43137"/>
                    </a:srgbClr>
                  </a:outerShdw>
                </a:effectLst>
              </a:rPr>
              <a:t> de la Hepatitis 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No </a:t>
            </a:r>
            <a:r>
              <a:rPr lang="en-US" dirty="0" err="1" smtClean="0"/>
              <a:t>existe</a:t>
            </a:r>
            <a:r>
              <a:rPr lang="en-US" dirty="0" smtClean="0"/>
              <a:t> </a:t>
            </a:r>
            <a:r>
              <a:rPr lang="en-US" dirty="0" err="1" smtClean="0"/>
              <a:t>cura</a:t>
            </a:r>
            <a:r>
              <a:rPr lang="en-US" dirty="0" smtClean="0"/>
              <a:t> </a:t>
            </a:r>
            <a:r>
              <a:rPr lang="en-US" dirty="0" err="1" smtClean="0"/>
              <a:t>para</a:t>
            </a:r>
            <a:r>
              <a:rPr lang="en-US" dirty="0" smtClean="0"/>
              <a:t> la Hepatitis A. El VHA </a:t>
            </a:r>
            <a:r>
              <a:rPr lang="en-US" dirty="0" err="1" smtClean="0"/>
              <a:t>sigue</a:t>
            </a:r>
            <a:r>
              <a:rPr lang="en-US" dirty="0" smtClean="0"/>
              <a:t> </a:t>
            </a:r>
            <a:r>
              <a:rPr lang="en-US" dirty="0" err="1" smtClean="0"/>
              <a:t>su</a:t>
            </a:r>
            <a:r>
              <a:rPr lang="en-US" dirty="0" smtClean="0"/>
              <a:t> </a:t>
            </a:r>
            <a:r>
              <a:rPr lang="en-US" dirty="0" err="1" smtClean="0"/>
              <a:t>curso</a:t>
            </a:r>
            <a:r>
              <a:rPr lang="en-US" dirty="0" smtClean="0"/>
              <a:t>. Como con la gripe, se </a:t>
            </a:r>
            <a:r>
              <a:rPr lang="en-US" dirty="0" err="1" smtClean="0"/>
              <a:t>tratan</a:t>
            </a:r>
            <a:r>
              <a:rPr lang="en-US" dirty="0" smtClean="0"/>
              <a:t> </a:t>
            </a:r>
            <a:r>
              <a:rPr lang="en-US" dirty="0" err="1" smtClean="0"/>
              <a:t>sus</a:t>
            </a:r>
            <a:r>
              <a:rPr lang="en-US" dirty="0" smtClean="0"/>
              <a:t> </a:t>
            </a:r>
            <a:r>
              <a:rPr lang="en-US" dirty="0" err="1" smtClean="0"/>
              <a:t>señales</a:t>
            </a:r>
            <a:r>
              <a:rPr lang="en-US" dirty="0" smtClean="0"/>
              <a:t> </a:t>
            </a:r>
            <a:r>
              <a:rPr lang="en-US" dirty="0" err="1" smtClean="0"/>
              <a:t>y</a:t>
            </a:r>
            <a:r>
              <a:rPr lang="en-US" dirty="0" smtClean="0"/>
              <a:t> </a:t>
            </a:r>
            <a:r>
              <a:rPr lang="en-US" dirty="0" err="1" smtClean="0"/>
              <a:t>síntomas</a:t>
            </a:r>
            <a:r>
              <a:rPr lang="en-US" dirty="0" smtClean="0"/>
              <a:t>, entre </a:t>
            </a:r>
            <a:r>
              <a:rPr lang="en-US" dirty="0" err="1" smtClean="0"/>
              <a:t>otras</a:t>
            </a:r>
            <a:r>
              <a:rPr lang="en-US" dirty="0" smtClean="0"/>
              <a:t> </a:t>
            </a:r>
            <a:r>
              <a:rPr lang="en-US" dirty="0" err="1" smtClean="0"/>
              <a:t>cosas</a:t>
            </a:r>
            <a:r>
              <a:rPr lang="en-US" dirty="0" smtClean="0"/>
              <a:t> con </a:t>
            </a:r>
            <a:r>
              <a:rPr lang="en-US" dirty="0" err="1" smtClean="0"/>
              <a:t>ingesta</a:t>
            </a:r>
            <a:r>
              <a:rPr lang="en-US" dirty="0" smtClean="0"/>
              <a:t> de </a:t>
            </a:r>
            <a:r>
              <a:rPr lang="en-US" dirty="0" err="1" smtClean="0"/>
              <a:t>líquidos</a:t>
            </a:r>
            <a:r>
              <a:rPr lang="en-US" dirty="0" smtClean="0"/>
              <a:t> </a:t>
            </a:r>
            <a:r>
              <a:rPr lang="en-US" dirty="0" err="1" smtClean="0"/>
              <a:t>y</a:t>
            </a:r>
            <a:r>
              <a:rPr lang="en-US" dirty="0" smtClean="0"/>
              <a:t> mucho </a:t>
            </a:r>
            <a:r>
              <a:rPr lang="en-US" dirty="0" err="1" smtClean="0"/>
              <a:t>descanso</a:t>
            </a:r>
            <a:r>
              <a:rPr lang="en-US" dirty="0" smtClean="0"/>
              <a:t>. Durante la </a:t>
            </a:r>
            <a:r>
              <a:rPr lang="en-US" dirty="0" err="1" smtClean="0"/>
              <a:t>recuperación</a:t>
            </a:r>
            <a:r>
              <a:rPr lang="en-US" dirty="0" smtClean="0"/>
              <a:t>, </a:t>
            </a:r>
            <a:r>
              <a:rPr lang="en-US" dirty="0" err="1" smtClean="0"/>
              <a:t>evite</a:t>
            </a:r>
            <a:r>
              <a:rPr lang="en-US" dirty="0" smtClean="0"/>
              <a:t> los </a:t>
            </a:r>
            <a:r>
              <a:rPr lang="en-US" dirty="0" err="1" smtClean="0"/>
              <a:t>alimentos</a:t>
            </a:r>
            <a:r>
              <a:rPr lang="en-US" dirty="0" smtClean="0"/>
              <a:t> </a:t>
            </a:r>
            <a:r>
              <a:rPr lang="en-US" dirty="0" err="1" smtClean="0"/>
              <a:t>grasos</a:t>
            </a:r>
            <a:r>
              <a:rPr lang="en-US" dirty="0" smtClean="0"/>
              <a:t>. NO BEBA ALCOHOL, lo </a:t>
            </a:r>
            <a:r>
              <a:rPr lang="en-US" dirty="0" err="1" smtClean="0"/>
              <a:t>cual</a:t>
            </a:r>
            <a:r>
              <a:rPr lang="en-US" dirty="0" smtClean="0"/>
              <a:t> </a:t>
            </a:r>
            <a:r>
              <a:rPr lang="en-US" dirty="0" err="1" smtClean="0"/>
              <a:t>puede</a:t>
            </a:r>
            <a:r>
              <a:rPr lang="en-US" dirty="0" smtClean="0"/>
              <a:t> </a:t>
            </a:r>
            <a:r>
              <a:rPr lang="en-US" dirty="0" err="1" smtClean="0"/>
              <a:t>dañar</a:t>
            </a:r>
            <a:r>
              <a:rPr lang="en-US" dirty="0" smtClean="0"/>
              <a:t> </a:t>
            </a:r>
            <a:r>
              <a:rPr lang="en-US" dirty="0" err="1" smtClean="0"/>
              <a:t>su</a:t>
            </a:r>
            <a:r>
              <a:rPr lang="en-US" dirty="0" smtClean="0"/>
              <a:t> </a:t>
            </a:r>
            <a:r>
              <a:rPr lang="en-US" dirty="0" err="1" smtClean="0"/>
              <a:t>hígado</a:t>
            </a:r>
            <a:r>
              <a:rPr lang="en-US" dirty="0" smtClean="0"/>
              <a:t>.</a:t>
            </a:r>
            <a:endParaRPr lang="en-US" dirty="0"/>
          </a:p>
        </p:txBody>
      </p:sp>
    </p:spTree>
    <p:extLst>
      <p:ext uri="{BB962C8B-B14F-4D97-AF65-F5344CB8AC3E}">
        <p14:creationId xmlns:p14="http://schemas.microsoft.com/office/powerpoint/2010/main" val="6464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 </a:t>
            </a:r>
            <a:r>
              <a:rPr lang="en-US" dirty="0" err="1" smtClean="0"/>
              <a:t>prevenir</a:t>
            </a:r>
            <a:r>
              <a:rPr lang="en-US" dirty="0" smtClean="0"/>
              <a:t> la </a:t>
            </a:r>
            <a:r>
              <a:rPr lang="en-US" dirty="0" err="1" smtClean="0"/>
              <a:t>propagación</a:t>
            </a:r>
            <a:endParaRPr lang="en-US" dirty="0"/>
          </a:p>
        </p:txBody>
      </p:sp>
      <p:sp>
        <p:nvSpPr>
          <p:cNvPr id="3" name="Content Placeholder 2"/>
          <p:cNvSpPr>
            <a:spLocks noGrp="1"/>
          </p:cNvSpPr>
          <p:nvPr>
            <p:ph idx="1"/>
          </p:nvPr>
        </p:nvSpPr>
        <p:spPr/>
        <p:txBody>
          <a:bodyPr/>
          <a:lstStyle/>
          <a:p>
            <a:r>
              <a:rPr lang="en-US" dirty="0" err="1" smtClean="0"/>
              <a:t>Lávese</a:t>
            </a:r>
            <a:r>
              <a:rPr lang="en-US" dirty="0" smtClean="0"/>
              <a:t> </a:t>
            </a:r>
            <a:r>
              <a:rPr lang="en-US" dirty="0" err="1" smtClean="0"/>
              <a:t>las</a:t>
            </a:r>
            <a:r>
              <a:rPr lang="en-US" dirty="0" smtClean="0"/>
              <a:t> </a:t>
            </a:r>
            <a:r>
              <a:rPr lang="en-US" dirty="0" err="1" smtClean="0"/>
              <a:t>manos</a:t>
            </a:r>
            <a:r>
              <a:rPr lang="en-US" dirty="0" smtClean="0"/>
              <a:t>:</a:t>
            </a:r>
          </a:p>
          <a:p>
            <a:pPr lvl="1"/>
            <a:r>
              <a:rPr lang="en-US" dirty="0" err="1" smtClean="0"/>
              <a:t>Luego</a:t>
            </a:r>
            <a:r>
              <a:rPr lang="en-US" dirty="0" smtClean="0"/>
              <a:t> de </a:t>
            </a:r>
            <a:r>
              <a:rPr lang="en-US" dirty="0" err="1" smtClean="0"/>
              <a:t>pasar</a:t>
            </a:r>
            <a:r>
              <a:rPr lang="en-US" dirty="0" smtClean="0"/>
              <a:t> </a:t>
            </a:r>
            <a:r>
              <a:rPr lang="en-US" dirty="0" err="1" smtClean="0"/>
              <a:t>por</a:t>
            </a:r>
            <a:r>
              <a:rPr lang="en-US" dirty="0" smtClean="0"/>
              <a:t> un </a:t>
            </a:r>
            <a:r>
              <a:rPr lang="en-US" dirty="0" err="1" smtClean="0"/>
              <a:t>baño</a:t>
            </a:r>
            <a:r>
              <a:rPr lang="en-US" dirty="0" smtClean="0"/>
              <a:t>;</a:t>
            </a:r>
          </a:p>
          <a:p>
            <a:pPr lvl="1"/>
            <a:r>
              <a:rPr lang="en-US" dirty="0" smtClean="0"/>
              <a:t>Antes de </a:t>
            </a:r>
            <a:r>
              <a:rPr lang="en-US" dirty="0" err="1" smtClean="0"/>
              <a:t>preparar</a:t>
            </a:r>
            <a:r>
              <a:rPr lang="en-US" dirty="0" smtClean="0"/>
              <a:t> </a:t>
            </a:r>
            <a:r>
              <a:rPr lang="en-US" dirty="0" err="1" smtClean="0"/>
              <a:t>sus</a:t>
            </a:r>
            <a:r>
              <a:rPr lang="en-US" dirty="0" smtClean="0"/>
              <a:t> </a:t>
            </a:r>
            <a:r>
              <a:rPr lang="en-US" dirty="0" err="1" smtClean="0"/>
              <a:t>comidas</a:t>
            </a:r>
            <a:r>
              <a:rPr lang="en-US" dirty="0" smtClean="0"/>
              <a:t> </a:t>
            </a:r>
          </a:p>
          <a:p>
            <a:pPr lvl="1">
              <a:buNone/>
            </a:pPr>
            <a:r>
              <a:rPr lang="en-US" dirty="0" smtClean="0"/>
              <a:t>    </a:t>
            </a:r>
            <a:r>
              <a:rPr lang="en-US" dirty="0" err="1" smtClean="0"/>
              <a:t>o</a:t>
            </a:r>
            <a:r>
              <a:rPr lang="en-US" dirty="0" smtClean="0"/>
              <a:t> de comer.</a:t>
            </a:r>
          </a:p>
          <a:p>
            <a:r>
              <a:rPr lang="en-US" dirty="0" err="1" smtClean="0"/>
              <a:t>Evite</a:t>
            </a:r>
            <a:r>
              <a:rPr lang="en-US" dirty="0" smtClean="0"/>
              <a:t> </a:t>
            </a:r>
            <a:r>
              <a:rPr lang="en-US" dirty="0" err="1" smtClean="0"/>
              <a:t>trabajar</a:t>
            </a:r>
            <a:r>
              <a:rPr lang="en-US" dirty="0" smtClean="0"/>
              <a:t> en </a:t>
            </a:r>
            <a:r>
              <a:rPr lang="en-US" dirty="0" err="1" smtClean="0"/>
              <a:t>ámbitos</a:t>
            </a:r>
            <a:r>
              <a:rPr lang="en-US" dirty="0" smtClean="0"/>
              <a:t> </a:t>
            </a:r>
            <a:r>
              <a:rPr lang="en-US" dirty="0" err="1" smtClean="0"/>
              <a:t>públicos</a:t>
            </a:r>
            <a:r>
              <a:rPr lang="en-US" dirty="0" smtClean="0"/>
              <a:t> </a:t>
            </a:r>
            <a:r>
              <a:rPr lang="en-US" dirty="0" err="1" smtClean="0"/>
              <a:t>hasta</a:t>
            </a:r>
            <a:r>
              <a:rPr lang="en-US" dirty="0" smtClean="0"/>
              <a:t> </a:t>
            </a:r>
            <a:r>
              <a:rPr lang="en-US" dirty="0" err="1" smtClean="0"/>
              <a:t>que</a:t>
            </a:r>
            <a:r>
              <a:rPr lang="en-US" dirty="0" smtClean="0"/>
              <a:t> los </a:t>
            </a:r>
            <a:r>
              <a:rPr lang="en-US" dirty="0" err="1" smtClean="0"/>
              <a:t>síntomas</a:t>
            </a:r>
            <a:r>
              <a:rPr lang="en-US" dirty="0" smtClean="0"/>
              <a:t> </a:t>
            </a:r>
            <a:r>
              <a:rPr lang="en-US" dirty="0" err="1" smtClean="0"/>
              <a:t>hayan</a:t>
            </a:r>
            <a:r>
              <a:rPr lang="en-US" dirty="0" smtClean="0"/>
              <a:t> </a:t>
            </a:r>
            <a:r>
              <a:rPr lang="en-US" dirty="0" err="1" smtClean="0"/>
              <a:t>desaparecido</a:t>
            </a:r>
            <a:r>
              <a:rPr lang="en-US" dirty="0" smtClean="0"/>
              <a:t>.</a:t>
            </a:r>
            <a:endParaRPr lang="en-US" dirty="0"/>
          </a:p>
        </p:txBody>
      </p:sp>
      <p:pic>
        <p:nvPicPr>
          <p:cNvPr id="2050" name="Picture 2" title="Imagen de lavarse las mano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1371600"/>
            <a:ext cx="15049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title="imagen de lavado de lechug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47244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title="Imagen Vacuna contra la Hepatitis 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3400" y="4724400"/>
            <a:ext cx="33147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title="Imegen Vacuna contra la Hepatitis A"/>
          <p:cNvSpPr txBox="1"/>
          <p:nvPr/>
        </p:nvSpPr>
        <p:spPr>
          <a:xfrm>
            <a:off x="7924800" y="4876800"/>
            <a:ext cx="1219200" cy="969496"/>
          </a:xfrm>
          <a:prstGeom prst="rect">
            <a:avLst/>
          </a:prstGeom>
          <a:noFill/>
        </p:spPr>
        <p:txBody>
          <a:bodyPr wrap="square" rtlCol="0">
            <a:spAutoFit/>
          </a:bodyPr>
          <a:lstStyle/>
          <a:p>
            <a:r>
              <a:rPr lang="en-US" sz="1100" dirty="0" smtClean="0"/>
              <a:t>La </a:t>
            </a:r>
            <a:r>
              <a:rPr lang="en-US" sz="1100" dirty="0" err="1" smtClean="0"/>
              <a:t>inmunización</a:t>
            </a:r>
            <a:r>
              <a:rPr lang="en-US" sz="1100" dirty="0" smtClean="0"/>
              <a:t> de </a:t>
            </a:r>
            <a:r>
              <a:rPr lang="en-US" sz="1100" dirty="0" err="1" smtClean="0"/>
              <a:t>sus</a:t>
            </a:r>
            <a:r>
              <a:rPr lang="en-US" sz="1100" dirty="0" smtClean="0"/>
              <a:t> </a:t>
            </a:r>
            <a:r>
              <a:rPr lang="en-US" sz="1100" dirty="0" err="1" smtClean="0"/>
              <a:t>hijos</a:t>
            </a:r>
            <a:endParaRPr lang="en-US" sz="1100" dirty="0" smtClean="0"/>
          </a:p>
          <a:p>
            <a:r>
              <a:rPr lang="en-US" sz="1100" dirty="0" smtClean="0"/>
              <a:t>------------------------</a:t>
            </a:r>
          </a:p>
          <a:p>
            <a:r>
              <a:rPr lang="en-US" sz="1200" b="1" dirty="0" smtClean="0"/>
              <a:t>Vacuna contra la Hepatitis A</a:t>
            </a:r>
            <a:endParaRPr lang="en-US" sz="1200" b="1" dirty="0"/>
          </a:p>
        </p:txBody>
      </p:sp>
    </p:spTree>
    <p:extLst>
      <p:ext uri="{BB962C8B-B14F-4D97-AF65-F5344CB8AC3E}">
        <p14:creationId xmlns:p14="http://schemas.microsoft.com/office/powerpoint/2010/main" val="31469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Hepatitis B</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0" indent="0">
              <a:buNone/>
            </a:pPr>
            <a:r>
              <a:rPr lang="en-US" dirty="0" smtClean="0"/>
              <a:t>La Hepatitis B </a:t>
            </a:r>
            <a:r>
              <a:rPr lang="en-US" dirty="0" err="1" smtClean="0"/>
              <a:t>es</a:t>
            </a:r>
            <a:r>
              <a:rPr lang="en-US" dirty="0" smtClean="0"/>
              <a:t> </a:t>
            </a:r>
            <a:r>
              <a:rPr lang="en-US" dirty="0" err="1" smtClean="0"/>
              <a:t>una</a:t>
            </a:r>
            <a:r>
              <a:rPr lang="en-US" dirty="0" smtClean="0"/>
              <a:t> </a:t>
            </a:r>
            <a:r>
              <a:rPr lang="en-US" dirty="0" err="1" smtClean="0"/>
              <a:t>enfermedad</a:t>
            </a:r>
            <a:r>
              <a:rPr lang="en-US" dirty="0" smtClean="0"/>
              <a:t> del </a:t>
            </a:r>
            <a:r>
              <a:rPr lang="en-US" dirty="0" err="1" smtClean="0"/>
              <a:t>hígado</a:t>
            </a:r>
            <a:r>
              <a:rPr lang="en-US" dirty="0" smtClean="0"/>
              <a:t> </a:t>
            </a:r>
            <a:r>
              <a:rPr lang="en-US" dirty="0" err="1" smtClean="0"/>
              <a:t>consecuencia</a:t>
            </a:r>
            <a:r>
              <a:rPr lang="en-US" dirty="0" smtClean="0"/>
              <a:t> de la </a:t>
            </a:r>
            <a:r>
              <a:rPr lang="en-US" dirty="0" err="1" smtClean="0"/>
              <a:t>infección</a:t>
            </a:r>
            <a:r>
              <a:rPr lang="en-US" dirty="0" smtClean="0"/>
              <a:t> con el virus de la Hepatitis B (VHB). </a:t>
            </a:r>
          </a:p>
          <a:p>
            <a:pPr marL="0" indent="0">
              <a:buNone/>
            </a:pPr>
            <a:r>
              <a:rPr lang="en-US" dirty="0" smtClean="0"/>
              <a:t>La Hepatitis B se </a:t>
            </a:r>
            <a:r>
              <a:rPr lang="en-US" dirty="0" err="1" smtClean="0"/>
              <a:t>propaga</a:t>
            </a:r>
            <a:r>
              <a:rPr lang="en-US" dirty="0" smtClean="0"/>
              <a:t> </a:t>
            </a:r>
            <a:r>
              <a:rPr lang="en-US" dirty="0" err="1" smtClean="0"/>
              <a:t>por</a:t>
            </a:r>
            <a:r>
              <a:rPr lang="en-US" dirty="0" smtClean="0"/>
              <a:t> lo general </a:t>
            </a:r>
            <a:r>
              <a:rPr lang="en-US" dirty="0" err="1" smtClean="0"/>
              <a:t>cuando</a:t>
            </a:r>
            <a:r>
              <a:rPr lang="en-US" dirty="0" smtClean="0"/>
              <a:t> la </a:t>
            </a:r>
            <a:r>
              <a:rPr lang="en-US" dirty="0" err="1" smtClean="0"/>
              <a:t>sangre</a:t>
            </a:r>
            <a:r>
              <a:rPr lang="en-US" dirty="0" smtClean="0"/>
              <a:t>, el semen </a:t>
            </a:r>
            <a:r>
              <a:rPr lang="en-US" dirty="0" err="1" smtClean="0"/>
              <a:t>u</a:t>
            </a:r>
            <a:r>
              <a:rPr lang="en-US" dirty="0" smtClean="0"/>
              <a:t> </a:t>
            </a:r>
            <a:r>
              <a:rPr lang="en-US" dirty="0" err="1" smtClean="0"/>
              <a:t>otro</a:t>
            </a:r>
            <a:r>
              <a:rPr lang="en-US" dirty="0" smtClean="0"/>
              <a:t> </a:t>
            </a:r>
            <a:r>
              <a:rPr lang="en-US" dirty="0" err="1" smtClean="0"/>
              <a:t>fluido</a:t>
            </a:r>
            <a:r>
              <a:rPr lang="en-US" dirty="0" smtClean="0"/>
              <a:t> corporal de </a:t>
            </a:r>
            <a:r>
              <a:rPr lang="en-US" dirty="0" err="1" smtClean="0"/>
              <a:t>una</a:t>
            </a:r>
            <a:r>
              <a:rPr lang="en-US" dirty="0" smtClean="0"/>
              <a:t> persona </a:t>
            </a:r>
            <a:r>
              <a:rPr lang="en-US" dirty="0" err="1" smtClean="0"/>
              <a:t>infectada</a:t>
            </a:r>
            <a:r>
              <a:rPr lang="en-US" dirty="0" smtClean="0"/>
              <a:t> con el VHB </a:t>
            </a:r>
            <a:r>
              <a:rPr lang="en-US" dirty="0" err="1" smtClean="0"/>
              <a:t>ingresa</a:t>
            </a:r>
            <a:r>
              <a:rPr lang="en-US" dirty="0" smtClean="0"/>
              <a:t> al </a:t>
            </a:r>
            <a:r>
              <a:rPr lang="en-US" dirty="0" err="1" smtClean="0"/>
              <a:t>cuerpo</a:t>
            </a:r>
            <a:r>
              <a:rPr lang="en-US" dirty="0" smtClean="0"/>
              <a:t> de </a:t>
            </a:r>
            <a:r>
              <a:rPr lang="en-US" dirty="0" err="1" smtClean="0"/>
              <a:t>alguien</a:t>
            </a:r>
            <a:r>
              <a:rPr lang="en-US" dirty="0" smtClean="0"/>
              <a:t> </a:t>
            </a:r>
            <a:r>
              <a:rPr lang="en-US" dirty="0" err="1" smtClean="0"/>
              <a:t>que</a:t>
            </a:r>
            <a:r>
              <a:rPr lang="en-US" dirty="0" smtClean="0"/>
              <a:t> no </a:t>
            </a:r>
            <a:r>
              <a:rPr lang="en-US" dirty="0" err="1" smtClean="0"/>
              <a:t>está</a:t>
            </a:r>
            <a:r>
              <a:rPr lang="en-US" dirty="0" smtClean="0"/>
              <a:t> </a:t>
            </a:r>
            <a:r>
              <a:rPr lang="en-US" dirty="0" err="1" smtClean="0"/>
              <a:t>infectado</a:t>
            </a:r>
            <a:r>
              <a:rPr lang="en-US" dirty="0" smtClean="0"/>
              <a:t>. </a:t>
            </a:r>
            <a:r>
              <a:rPr lang="en-US" dirty="0" err="1" smtClean="0"/>
              <a:t>Esto</a:t>
            </a:r>
            <a:r>
              <a:rPr lang="en-US" dirty="0" smtClean="0"/>
              <a:t> </a:t>
            </a:r>
            <a:r>
              <a:rPr lang="en-US" dirty="0" err="1" smtClean="0"/>
              <a:t>puede</a:t>
            </a:r>
            <a:r>
              <a:rPr lang="en-US" dirty="0" smtClean="0"/>
              <a:t> </a:t>
            </a:r>
            <a:r>
              <a:rPr lang="en-US" dirty="0" err="1" smtClean="0"/>
              <a:t>suceder</a:t>
            </a:r>
            <a:r>
              <a:rPr lang="en-US" dirty="0" smtClean="0"/>
              <a:t> </a:t>
            </a:r>
            <a:r>
              <a:rPr lang="en-US" dirty="0" err="1" smtClean="0"/>
              <a:t>por</a:t>
            </a:r>
            <a:r>
              <a:rPr lang="en-US" dirty="0" smtClean="0"/>
              <a:t> </a:t>
            </a:r>
            <a:r>
              <a:rPr lang="en-US" dirty="0" err="1" smtClean="0"/>
              <a:t>medio</a:t>
            </a:r>
            <a:r>
              <a:rPr lang="en-US" dirty="0" smtClean="0"/>
              <a:t> del </a:t>
            </a:r>
            <a:r>
              <a:rPr lang="en-US" dirty="0" err="1" smtClean="0"/>
              <a:t>contacto</a:t>
            </a:r>
            <a:r>
              <a:rPr lang="en-US" dirty="0" smtClean="0"/>
              <a:t> sexual con </a:t>
            </a:r>
            <a:r>
              <a:rPr lang="en-US" dirty="0" err="1" smtClean="0"/>
              <a:t>una</a:t>
            </a:r>
            <a:r>
              <a:rPr lang="en-US" dirty="0" smtClean="0"/>
              <a:t> persona </a:t>
            </a:r>
            <a:r>
              <a:rPr lang="en-US" dirty="0" err="1" smtClean="0"/>
              <a:t>infectada</a:t>
            </a:r>
            <a:r>
              <a:rPr lang="en-US" dirty="0" smtClean="0"/>
              <a:t> o </a:t>
            </a:r>
            <a:r>
              <a:rPr lang="en-US" dirty="0" err="1" smtClean="0"/>
              <a:t>por</a:t>
            </a:r>
            <a:r>
              <a:rPr lang="en-US" dirty="0" smtClean="0"/>
              <a:t> </a:t>
            </a:r>
            <a:r>
              <a:rPr lang="en-US" dirty="0" err="1" smtClean="0"/>
              <a:t>compartir</a:t>
            </a:r>
            <a:r>
              <a:rPr lang="en-US" dirty="0" smtClean="0"/>
              <a:t> </a:t>
            </a:r>
            <a:r>
              <a:rPr lang="en-US" dirty="0" err="1" smtClean="0"/>
              <a:t>agujas</a:t>
            </a:r>
            <a:r>
              <a:rPr lang="en-US" dirty="0" smtClean="0"/>
              <a:t>, </a:t>
            </a:r>
            <a:r>
              <a:rPr lang="en-US" dirty="0" err="1" smtClean="0"/>
              <a:t>jeringas</a:t>
            </a:r>
            <a:r>
              <a:rPr lang="en-US" dirty="0" smtClean="0"/>
              <a:t> u </a:t>
            </a:r>
            <a:r>
              <a:rPr lang="en-US" dirty="0" err="1" smtClean="0"/>
              <a:t>otros</a:t>
            </a:r>
            <a:r>
              <a:rPr lang="en-US" dirty="0" smtClean="0"/>
              <a:t> </a:t>
            </a:r>
            <a:r>
              <a:rPr lang="en-US" dirty="0" err="1" smtClean="0"/>
              <a:t>enseres</a:t>
            </a:r>
            <a:r>
              <a:rPr lang="en-US" dirty="0" smtClean="0"/>
              <a:t> para la </a:t>
            </a:r>
            <a:r>
              <a:rPr lang="en-US" dirty="0" err="1" smtClean="0"/>
              <a:t>inyección</a:t>
            </a:r>
            <a:r>
              <a:rPr lang="en-US" dirty="0" smtClean="0"/>
              <a:t> de </a:t>
            </a:r>
            <a:r>
              <a:rPr lang="en-US" dirty="0" err="1" smtClean="0"/>
              <a:t>drogas</a:t>
            </a:r>
            <a:r>
              <a:rPr lang="en-US" dirty="0" smtClean="0"/>
              <a:t>. </a:t>
            </a:r>
          </a:p>
          <a:p>
            <a:pPr marL="0" indent="0">
              <a:buNone/>
            </a:pPr>
            <a:r>
              <a:rPr lang="en-US" dirty="0" smtClean="0"/>
              <a:t>La Hepatitis B </a:t>
            </a:r>
            <a:r>
              <a:rPr lang="en-US" dirty="0" err="1" smtClean="0"/>
              <a:t>también</a:t>
            </a:r>
            <a:r>
              <a:rPr lang="en-US" dirty="0" smtClean="0"/>
              <a:t> se </a:t>
            </a:r>
            <a:r>
              <a:rPr lang="en-US" dirty="0" err="1" smtClean="0"/>
              <a:t>puede</a:t>
            </a:r>
            <a:r>
              <a:rPr lang="en-US" dirty="0" smtClean="0"/>
              <a:t> </a:t>
            </a:r>
            <a:r>
              <a:rPr lang="en-US" dirty="0" err="1" smtClean="0"/>
              <a:t>pasar</a:t>
            </a:r>
            <a:r>
              <a:rPr lang="en-US" dirty="0" smtClean="0"/>
              <a:t> de </a:t>
            </a:r>
            <a:r>
              <a:rPr lang="en-US" dirty="0" err="1" smtClean="0"/>
              <a:t>una</a:t>
            </a:r>
            <a:r>
              <a:rPr lang="en-US" dirty="0" smtClean="0"/>
              <a:t> </a:t>
            </a:r>
            <a:r>
              <a:rPr lang="en-US" dirty="0" err="1" smtClean="0"/>
              <a:t>madre</a:t>
            </a:r>
            <a:r>
              <a:rPr lang="en-US" dirty="0" smtClean="0"/>
              <a:t> </a:t>
            </a:r>
            <a:r>
              <a:rPr lang="en-US" dirty="0" err="1" smtClean="0"/>
              <a:t>infectada</a:t>
            </a:r>
            <a:r>
              <a:rPr lang="en-US" dirty="0" smtClean="0"/>
              <a:t> a </a:t>
            </a:r>
            <a:r>
              <a:rPr lang="en-US" dirty="0" err="1" smtClean="0"/>
              <a:t>su</a:t>
            </a:r>
            <a:r>
              <a:rPr lang="en-US" dirty="0" smtClean="0"/>
              <a:t> </a:t>
            </a:r>
            <a:r>
              <a:rPr lang="en-US" dirty="0" err="1" smtClean="0"/>
              <a:t>bebé</a:t>
            </a:r>
            <a:r>
              <a:rPr lang="en-US" dirty="0" smtClean="0"/>
              <a:t> en el </a:t>
            </a:r>
            <a:r>
              <a:rPr lang="en-US" dirty="0" err="1" smtClean="0"/>
              <a:t>momento</a:t>
            </a:r>
            <a:r>
              <a:rPr lang="en-US" dirty="0" smtClean="0"/>
              <a:t> del </a:t>
            </a:r>
            <a:r>
              <a:rPr lang="en-US" dirty="0" err="1" smtClean="0"/>
              <a:t>parto</a:t>
            </a:r>
            <a:r>
              <a:rPr lang="en-US" dirty="0" smtClean="0"/>
              <a:t>.</a:t>
            </a:r>
            <a:endParaRPr lang="en-US" dirty="0"/>
          </a:p>
        </p:txBody>
      </p:sp>
    </p:spTree>
    <p:extLst>
      <p:ext uri="{BB962C8B-B14F-4D97-AF65-F5344CB8AC3E}">
        <p14:creationId xmlns:p14="http://schemas.microsoft.com/office/powerpoint/2010/main" val="300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Señales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y</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síntomas</a:t>
            </a:r>
            <a:r>
              <a:rPr lang="en-US" b="1" dirty="0" smtClean="0">
                <a:effectLst>
                  <a:outerShdw blurRad="38100" dist="38100" dir="2700000" algn="tl">
                    <a:srgbClr val="000000">
                      <a:alpha val="43137"/>
                    </a:srgbClr>
                  </a:outerShdw>
                </a:effectLst>
              </a:rPr>
              <a:t> de la Hepatitis B</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Dolor abdominal.</a:t>
            </a:r>
          </a:p>
          <a:p>
            <a:pPr>
              <a:buFont typeface="Wingdings" panose="05000000000000000000" pitchFamily="2" charset="2"/>
              <a:buChar char="v"/>
            </a:pPr>
            <a:r>
              <a:rPr lang="en-US" dirty="0" err="1" smtClean="0"/>
              <a:t>Náuseas</a:t>
            </a:r>
            <a:r>
              <a:rPr lang="en-US" dirty="0" smtClean="0"/>
              <a:t> </a:t>
            </a:r>
            <a:r>
              <a:rPr lang="en-US" dirty="0" err="1" smtClean="0"/>
              <a:t>y</a:t>
            </a:r>
            <a:r>
              <a:rPr lang="en-US" dirty="0" smtClean="0"/>
              <a:t> </a:t>
            </a:r>
            <a:r>
              <a:rPr lang="en-US" dirty="0" err="1" smtClean="0"/>
              <a:t>vómitos</a:t>
            </a:r>
            <a:r>
              <a:rPr lang="en-US" dirty="0" smtClean="0"/>
              <a:t>.</a:t>
            </a:r>
          </a:p>
          <a:p>
            <a:pPr>
              <a:buFont typeface="Wingdings" panose="05000000000000000000" pitchFamily="2" charset="2"/>
              <a:buChar char="v"/>
            </a:pPr>
            <a:r>
              <a:rPr lang="en-US" dirty="0" err="1" smtClean="0"/>
              <a:t>Diarrea</a:t>
            </a:r>
            <a:r>
              <a:rPr lang="en-US" dirty="0" smtClean="0"/>
              <a:t>.</a:t>
            </a:r>
          </a:p>
          <a:p>
            <a:pPr>
              <a:buFont typeface="Wingdings" panose="05000000000000000000" pitchFamily="2" charset="2"/>
              <a:buChar char="v"/>
            </a:pPr>
            <a:r>
              <a:rPr lang="en-US" dirty="0" err="1" smtClean="0"/>
              <a:t>Ictericia</a:t>
            </a:r>
            <a:r>
              <a:rPr lang="en-US" dirty="0" smtClean="0"/>
              <a:t>.</a:t>
            </a:r>
          </a:p>
          <a:p>
            <a:pPr>
              <a:buFont typeface="Wingdings" panose="05000000000000000000" pitchFamily="2" charset="2"/>
              <a:buChar char="v"/>
            </a:pPr>
            <a:r>
              <a:rPr lang="en-US" dirty="0" err="1" smtClean="0"/>
              <a:t>Cansancio</a:t>
            </a:r>
            <a:r>
              <a:rPr lang="en-US" dirty="0" smtClean="0"/>
              <a:t>. </a:t>
            </a:r>
          </a:p>
          <a:p>
            <a:pPr>
              <a:buFont typeface="Wingdings" panose="05000000000000000000" pitchFamily="2" charset="2"/>
              <a:buChar char="v"/>
            </a:pPr>
            <a:r>
              <a:rPr lang="en-US" dirty="0" err="1" smtClean="0"/>
              <a:t>Pérdida</a:t>
            </a:r>
            <a:r>
              <a:rPr lang="en-US" dirty="0" smtClean="0"/>
              <a:t> del </a:t>
            </a:r>
            <a:r>
              <a:rPr lang="en-US" dirty="0" err="1" smtClean="0"/>
              <a:t>apetito</a:t>
            </a:r>
            <a:r>
              <a:rPr lang="en-US" dirty="0" smtClean="0"/>
              <a:t>.</a:t>
            </a:r>
          </a:p>
          <a:p>
            <a:pPr>
              <a:buFont typeface="Wingdings" panose="05000000000000000000" pitchFamily="2" charset="2"/>
              <a:buChar char="v"/>
            </a:pPr>
            <a:r>
              <a:rPr lang="en-US" dirty="0" smtClean="0"/>
              <a:t>Dolor en </a:t>
            </a:r>
            <a:r>
              <a:rPr lang="en-US" dirty="0" err="1" smtClean="0"/>
              <a:t>las</a:t>
            </a:r>
            <a:r>
              <a:rPr lang="en-US" dirty="0" smtClean="0"/>
              <a:t> </a:t>
            </a:r>
            <a:r>
              <a:rPr lang="en-US" dirty="0" err="1" smtClean="0"/>
              <a:t>articulaciones</a:t>
            </a:r>
            <a:r>
              <a:rPr lang="en-US" dirty="0" smtClean="0"/>
              <a:t>.</a:t>
            </a:r>
            <a:endParaRPr lang="en-US" dirty="0"/>
          </a:p>
        </p:txBody>
      </p:sp>
      <p:pic>
        <p:nvPicPr>
          <p:cNvPr id="4098" name="Picture 2" title="dibujo de un hombre con un abdomen extendid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2230582"/>
            <a:ext cx="2971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6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Para </a:t>
            </a:r>
            <a:r>
              <a:rPr lang="en-US" b="1" dirty="0" err="1" smtClean="0">
                <a:effectLst>
                  <a:outerShdw blurRad="38100" dist="38100" dir="2700000" algn="tl">
                    <a:srgbClr val="000000">
                      <a:alpha val="43137"/>
                    </a:srgbClr>
                  </a:outerShdw>
                </a:effectLst>
              </a:rPr>
              <a:t>prevenir</a:t>
            </a:r>
            <a:r>
              <a:rPr lang="en-US" b="1" dirty="0" smtClean="0">
                <a:effectLst>
                  <a:outerShdw blurRad="38100" dist="38100" dir="2700000" algn="tl">
                    <a:srgbClr val="000000">
                      <a:alpha val="43137"/>
                    </a:srgbClr>
                  </a:outerShdw>
                </a:effectLst>
              </a:rPr>
              <a:t> la </a:t>
            </a:r>
            <a:r>
              <a:rPr lang="en-US" b="1" dirty="0" err="1" smtClean="0">
                <a:effectLst>
                  <a:outerShdw blurRad="38100" dist="38100" dir="2700000" algn="tl">
                    <a:srgbClr val="000000">
                      <a:alpha val="43137"/>
                    </a:srgbClr>
                  </a:outerShdw>
                </a:effectLst>
              </a:rPr>
              <a:t>propagación</a:t>
            </a:r>
            <a:r>
              <a:rPr lang="en-US" b="1" dirty="0" smtClean="0">
                <a:effectLst>
                  <a:outerShdw blurRad="38100" dist="38100" dir="2700000" algn="tl">
                    <a:srgbClr val="000000">
                      <a:alpha val="43137"/>
                    </a:srgbClr>
                  </a:outerShdw>
                </a:effectLst>
              </a:rPr>
              <a:t>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del VHB</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La </a:t>
            </a:r>
            <a:r>
              <a:rPr lang="en-US" dirty="0" err="1" smtClean="0"/>
              <a:t>mejor</a:t>
            </a:r>
            <a:r>
              <a:rPr lang="en-US" dirty="0" smtClean="0"/>
              <a:t> </a:t>
            </a:r>
            <a:r>
              <a:rPr lang="en-US" dirty="0" err="1" smtClean="0"/>
              <a:t>manera</a:t>
            </a:r>
            <a:r>
              <a:rPr lang="en-US" dirty="0" smtClean="0"/>
              <a:t> de </a:t>
            </a:r>
            <a:r>
              <a:rPr lang="en-US" dirty="0" err="1" smtClean="0"/>
              <a:t>prevenir</a:t>
            </a:r>
            <a:r>
              <a:rPr lang="en-US" dirty="0" smtClean="0"/>
              <a:t> la Hepatitis B </a:t>
            </a:r>
            <a:r>
              <a:rPr lang="en-US" dirty="0" err="1" smtClean="0"/>
              <a:t>es</a:t>
            </a:r>
            <a:r>
              <a:rPr lang="en-US" dirty="0" smtClean="0"/>
              <a:t> </a:t>
            </a:r>
            <a:r>
              <a:rPr lang="en-US" dirty="0" err="1" smtClean="0"/>
              <a:t>vacunarse</a:t>
            </a:r>
            <a:r>
              <a:rPr lang="en-US" dirty="0" smtClean="0"/>
              <a:t>.</a:t>
            </a:r>
          </a:p>
          <a:p>
            <a:pPr marL="0" indent="0">
              <a:buNone/>
            </a:pPr>
            <a:r>
              <a:rPr lang="en-US" dirty="0" smtClean="0"/>
              <a:t>Se </a:t>
            </a:r>
            <a:r>
              <a:rPr lang="en-US" dirty="0" err="1" smtClean="0"/>
              <a:t>recomienda</a:t>
            </a:r>
            <a:r>
              <a:rPr lang="en-US" dirty="0" smtClean="0"/>
              <a:t> la </a:t>
            </a:r>
            <a:r>
              <a:rPr lang="en-US" dirty="0" err="1" smtClean="0"/>
              <a:t>vacunación</a:t>
            </a:r>
            <a:r>
              <a:rPr lang="en-US" dirty="0" smtClean="0"/>
              <a:t> contra la Hepatitis B a </a:t>
            </a:r>
            <a:r>
              <a:rPr lang="en-US" dirty="0" err="1" smtClean="0"/>
              <a:t>todos</a:t>
            </a:r>
            <a:r>
              <a:rPr lang="en-US" dirty="0" smtClean="0"/>
              <a:t> los </a:t>
            </a:r>
            <a:r>
              <a:rPr lang="en-US" dirty="0" err="1" smtClean="0"/>
              <a:t>bebés</a:t>
            </a:r>
            <a:r>
              <a:rPr lang="en-US" dirty="0" smtClean="0"/>
              <a:t>, </a:t>
            </a:r>
            <a:r>
              <a:rPr lang="en-US" dirty="0" err="1" smtClean="0"/>
              <a:t>niños</a:t>
            </a:r>
            <a:r>
              <a:rPr lang="en-US" dirty="0" smtClean="0"/>
              <a:t> </a:t>
            </a:r>
            <a:r>
              <a:rPr lang="en-US" dirty="0" err="1" smtClean="0"/>
              <a:t>mayores</a:t>
            </a:r>
            <a:r>
              <a:rPr lang="en-US" dirty="0" smtClean="0"/>
              <a:t> </a:t>
            </a:r>
            <a:r>
              <a:rPr lang="en-US" dirty="0" err="1" smtClean="0"/>
              <a:t>y</a:t>
            </a:r>
            <a:r>
              <a:rPr lang="en-US" dirty="0" smtClean="0"/>
              <a:t> </a:t>
            </a:r>
            <a:r>
              <a:rPr lang="en-US" dirty="0" err="1" smtClean="0"/>
              <a:t>adolescentes</a:t>
            </a:r>
            <a:r>
              <a:rPr lang="en-US" dirty="0" smtClean="0"/>
              <a:t> </a:t>
            </a:r>
            <a:r>
              <a:rPr lang="en-US" dirty="0" err="1" smtClean="0"/>
              <a:t>que</a:t>
            </a:r>
            <a:r>
              <a:rPr lang="en-US" dirty="0" smtClean="0"/>
              <a:t> no </a:t>
            </a:r>
            <a:r>
              <a:rPr lang="en-US" dirty="0" err="1" smtClean="0"/>
              <a:t>hayan</a:t>
            </a:r>
            <a:r>
              <a:rPr lang="en-US" dirty="0" smtClean="0"/>
              <a:t> </a:t>
            </a:r>
            <a:r>
              <a:rPr lang="en-US" dirty="0" err="1" smtClean="0"/>
              <a:t>sido</a:t>
            </a:r>
            <a:r>
              <a:rPr lang="en-US" dirty="0" smtClean="0"/>
              <a:t> </a:t>
            </a:r>
            <a:r>
              <a:rPr lang="en-US" dirty="0" err="1" smtClean="0"/>
              <a:t>vacunados</a:t>
            </a:r>
            <a:r>
              <a:rPr lang="en-US" dirty="0" smtClean="0"/>
              <a:t> </a:t>
            </a:r>
            <a:r>
              <a:rPr lang="en-US" dirty="0" err="1" smtClean="0"/>
              <a:t>anteriormente</a:t>
            </a:r>
            <a:r>
              <a:rPr lang="en-US" dirty="0" smtClean="0"/>
              <a:t>, </a:t>
            </a:r>
            <a:r>
              <a:rPr lang="en-US" dirty="0" err="1" smtClean="0"/>
              <a:t>y</a:t>
            </a:r>
            <a:r>
              <a:rPr lang="en-US" dirty="0" smtClean="0"/>
              <a:t> a los </a:t>
            </a:r>
            <a:r>
              <a:rPr lang="en-US" dirty="0" err="1" smtClean="0"/>
              <a:t>adultos</a:t>
            </a:r>
            <a:r>
              <a:rPr lang="en-US" dirty="0" smtClean="0"/>
              <a:t> en </a:t>
            </a:r>
            <a:r>
              <a:rPr lang="en-US" dirty="0" err="1" smtClean="0"/>
              <a:t>riesgo</a:t>
            </a:r>
            <a:r>
              <a:rPr lang="en-US" dirty="0" smtClean="0"/>
              <a:t> de </a:t>
            </a:r>
            <a:r>
              <a:rPr lang="en-US" dirty="0" err="1" smtClean="0"/>
              <a:t>infección</a:t>
            </a:r>
            <a:r>
              <a:rPr lang="en-US" dirty="0" smtClean="0"/>
              <a:t> </a:t>
            </a:r>
            <a:r>
              <a:rPr lang="en-US" dirty="0" err="1" smtClean="0"/>
              <a:t>por</a:t>
            </a:r>
            <a:r>
              <a:rPr lang="en-US" dirty="0" smtClean="0"/>
              <a:t> el VHB.</a:t>
            </a:r>
            <a:endParaRPr lang="en-US" dirty="0"/>
          </a:p>
        </p:txBody>
      </p:sp>
    </p:spTree>
    <p:extLst>
      <p:ext uri="{BB962C8B-B14F-4D97-AF65-F5344CB8AC3E}">
        <p14:creationId xmlns:p14="http://schemas.microsoft.com/office/powerpoint/2010/main" val="30773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VHB</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r>
              <a:rPr lang="en-US" dirty="0" smtClean="0"/>
              <a:t>En 2010, </a:t>
            </a:r>
            <a:r>
              <a:rPr lang="en-US" dirty="0" err="1" smtClean="0"/>
              <a:t>aproximadamente</a:t>
            </a:r>
            <a:r>
              <a:rPr lang="en-US" dirty="0" smtClean="0"/>
              <a:t> 1,2 </a:t>
            </a:r>
            <a:r>
              <a:rPr lang="en-US" dirty="0" err="1" smtClean="0"/>
              <a:t>millones</a:t>
            </a:r>
            <a:r>
              <a:rPr lang="en-US" dirty="0" smtClean="0"/>
              <a:t> de personas </a:t>
            </a:r>
            <a:r>
              <a:rPr lang="en-US" dirty="0" err="1" smtClean="0"/>
              <a:t>tuvieron</a:t>
            </a:r>
            <a:r>
              <a:rPr lang="en-US" dirty="0" smtClean="0"/>
              <a:t> Hepatitis B en los </a:t>
            </a:r>
            <a:r>
              <a:rPr lang="en-US" dirty="0" err="1" smtClean="0"/>
              <a:t>Estados</a:t>
            </a:r>
            <a:r>
              <a:rPr lang="en-US" dirty="0" smtClean="0"/>
              <a:t> </a:t>
            </a:r>
            <a:r>
              <a:rPr lang="en-US" dirty="0" err="1" smtClean="0"/>
              <a:t>Unidos</a:t>
            </a:r>
            <a:r>
              <a:rPr lang="en-US" dirty="0" smtClean="0"/>
              <a:t>, </a:t>
            </a:r>
            <a:r>
              <a:rPr lang="en-US" dirty="0" err="1" smtClean="0"/>
              <a:t>según</a:t>
            </a:r>
            <a:r>
              <a:rPr lang="en-US" dirty="0" smtClean="0"/>
              <a:t> los </a:t>
            </a:r>
            <a:r>
              <a:rPr lang="en-US" dirty="0" err="1" smtClean="0"/>
              <a:t>Centros</a:t>
            </a:r>
            <a:r>
              <a:rPr lang="en-US" dirty="0" smtClean="0"/>
              <a:t> </a:t>
            </a:r>
            <a:r>
              <a:rPr lang="en-US" dirty="0" err="1" smtClean="0"/>
              <a:t>para</a:t>
            </a:r>
            <a:r>
              <a:rPr lang="en-US" dirty="0" smtClean="0"/>
              <a:t> el Control </a:t>
            </a:r>
            <a:r>
              <a:rPr lang="en-US" dirty="0" err="1" smtClean="0"/>
              <a:t>y</a:t>
            </a:r>
            <a:r>
              <a:rPr lang="en-US" dirty="0" smtClean="0"/>
              <a:t> la </a:t>
            </a:r>
            <a:r>
              <a:rPr lang="en-US" dirty="0" err="1" smtClean="0"/>
              <a:t>Prevención</a:t>
            </a:r>
            <a:r>
              <a:rPr lang="en-US" dirty="0" smtClean="0"/>
              <a:t> de </a:t>
            </a:r>
            <a:r>
              <a:rPr lang="en-US" dirty="0" err="1" smtClean="0"/>
              <a:t>Enfermedades</a:t>
            </a:r>
            <a:r>
              <a:rPr lang="en-US" dirty="0" smtClean="0"/>
              <a:t> (CDC </a:t>
            </a:r>
            <a:r>
              <a:rPr lang="en-US" dirty="0" err="1" smtClean="0"/>
              <a:t>por</a:t>
            </a:r>
            <a:r>
              <a:rPr lang="en-US" dirty="0" smtClean="0"/>
              <a:t> </a:t>
            </a:r>
            <a:r>
              <a:rPr lang="en-US" dirty="0" err="1" smtClean="0"/>
              <a:t>sus</a:t>
            </a:r>
            <a:r>
              <a:rPr lang="en-US" dirty="0" smtClean="0"/>
              <a:t> </a:t>
            </a:r>
            <a:r>
              <a:rPr lang="en-US" dirty="0" err="1" smtClean="0"/>
              <a:t>siglas</a:t>
            </a:r>
            <a:r>
              <a:rPr lang="en-US" dirty="0" smtClean="0"/>
              <a:t> en </a:t>
            </a:r>
            <a:r>
              <a:rPr lang="en-US" dirty="0" err="1" smtClean="0"/>
              <a:t>inglés</a:t>
            </a:r>
            <a:r>
              <a:rPr lang="en-US" dirty="0" smtClean="0"/>
              <a:t>). La Hepatitis </a:t>
            </a:r>
            <a:r>
              <a:rPr lang="en-US" dirty="0"/>
              <a:t>B</a:t>
            </a:r>
            <a:r>
              <a:rPr lang="en-US" dirty="0" smtClean="0"/>
              <a:t> se </a:t>
            </a:r>
            <a:r>
              <a:rPr lang="en-US" dirty="0" err="1" smtClean="0"/>
              <a:t>propaga</a:t>
            </a:r>
            <a:r>
              <a:rPr lang="en-US" dirty="0" smtClean="0"/>
              <a:t> </a:t>
            </a:r>
            <a:r>
              <a:rPr lang="en-US" dirty="0" err="1" smtClean="0"/>
              <a:t>mediante</a:t>
            </a:r>
            <a:r>
              <a:rPr lang="en-US" dirty="0" smtClean="0"/>
              <a:t> el </a:t>
            </a:r>
            <a:r>
              <a:rPr lang="en-US" dirty="0" err="1" smtClean="0"/>
              <a:t>contacto</a:t>
            </a:r>
            <a:r>
              <a:rPr lang="en-US" dirty="0" smtClean="0"/>
              <a:t> con los </a:t>
            </a:r>
            <a:r>
              <a:rPr lang="en-US" dirty="0" err="1" smtClean="0"/>
              <a:t>fluidos</a:t>
            </a:r>
            <a:r>
              <a:rPr lang="en-US" dirty="0" smtClean="0"/>
              <a:t> </a:t>
            </a:r>
            <a:r>
              <a:rPr lang="en-US" dirty="0" err="1" smtClean="0"/>
              <a:t>corporales</a:t>
            </a:r>
            <a:r>
              <a:rPr lang="en-US" dirty="0" smtClean="0"/>
              <a:t>, </a:t>
            </a:r>
            <a:r>
              <a:rPr lang="en-US" dirty="0" err="1" smtClean="0"/>
              <a:t>por</a:t>
            </a:r>
            <a:r>
              <a:rPr lang="en-US" dirty="0" smtClean="0"/>
              <a:t> </a:t>
            </a:r>
            <a:r>
              <a:rPr lang="en-US" dirty="0" err="1" smtClean="0"/>
              <a:t>eso</a:t>
            </a:r>
            <a:r>
              <a:rPr lang="en-US" dirty="0" smtClean="0"/>
              <a:t> la </a:t>
            </a:r>
            <a:r>
              <a:rPr lang="en-US" dirty="0" err="1" smtClean="0"/>
              <a:t>exigencia</a:t>
            </a:r>
            <a:r>
              <a:rPr lang="en-US" dirty="0" smtClean="0"/>
              <a:t> de la </a:t>
            </a:r>
            <a:r>
              <a:rPr lang="en-US" dirty="0" err="1" smtClean="0"/>
              <a:t>Administración</a:t>
            </a:r>
            <a:r>
              <a:rPr lang="en-US" dirty="0" smtClean="0"/>
              <a:t> de </a:t>
            </a:r>
            <a:r>
              <a:rPr lang="en-US" dirty="0" err="1" smtClean="0"/>
              <a:t>Seguridad</a:t>
            </a:r>
            <a:r>
              <a:rPr lang="en-US" dirty="0" smtClean="0"/>
              <a:t> </a:t>
            </a:r>
            <a:r>
              <a:rPr lang="en-US" dirty="0" err="1" smtClean="0"/>
              <a:t>y</a:t>
            </a:r>
            <a:r>
              <a:rPr lang="en-US" dirty="0" smtClean="0"/>
              <a:t> </a:t>
            </a:r>
            <a:r>
              <a:rPr lang="en-US" dirty="0" err="1" smtClean="0"/>
              <a:t>Salud</a:t>
            </a:r>
            <a:r>
              <a:rPr lang="en-US" dirty="0" smtClean="0"/>
              <a:t> </a:t>
            </a:r>
            <a:r>
              <a:rPr lang="en-US" dirty="0" err="1" smtClean="0"/>
              <a:t>Ocupacional</a:t>
            </a:r>
            <a:r>
              <a:rPr lang="en-US" dirty="0" smtClean="0"/>
              <a:t> (OSHA) </a:t>
            </a:r>
            <a:r>
              <a:rPr lang="en-US" dirty="0" err="1" smtClean="0"/>
              <a:t>sobre</a:t>
            </a:r>
            <a:r>
              <a:rPr lang="en-US" dirty="0" smtClean="0"/>
              <a:t> la </a:t>
            </a:r>
            <a:r>
              <a:rPr lang="en-US" dirty="0" err="1" smtClean="0"/>
              <a:t>vacunación</a:t>
            </a:r>
            <a:r>
              <a:rPr lang="en-US" dirty="0" smtClean="0"/>
              <a:t> contra la Hepatitis </a:t>
            </a:r>
            <a:r>
              <a:rPr lang="en-US" dirty="0"/>
              <a:t>B</a:t>
            </a:r>
            <a:r>
              <a:rPr lang="en-US" dirty="0" smtClean="0"/>
              <a:t> </a:t>
            </a:r>
            <a:r>
              <a:rPr lang="en-US" dirty="0" err="1" smtClean="0"/>
              <a:t>protege</a:t>
            </a:r>
            <a:r>
              <a:rPr lang="en-US" dirty="0" smtClean="0"/>
              <a:t> a los </a:t>
            </a:r>
            <a:r>
              <a:rPr lang="en-US" dirty="0" err="1" smtClean="0"/>
              <a:t>trabajadores</a:t>
            </a:r>
            <a:r>
              <a:rPr lang="en-US" dirty="0" smtClean="0"/>
              <a:t> </a:t>
            </a:r>
            <a:r>
              <a:rPr lang="en-US" dirty="0" err="1" smtClean="0"/>
              <a:t>que</a:t>
            </a:r>
            <a:r>
              <a:rPr lang="en-US" dirty="0" smtClean="0"/>
              <a:t> </a:t>
            </a:r>
            <a:r>
              <a:rPr lang="en-US" dirty="0" err="1" smtClean="0"/>
              <a:t>puedan</a:t>
            </a:r>
            <a:r>
              <a:rPr lang="en-US" dirty="0" smtClean="0"/>
              <a:t> </a:t>
            </a:r>
            <a:r>
              <a:rPr lang="en-US" dirty="0" err="1" smtClean="0"/>
              <a:t>entrar</a:t>
            </a:r>
            <a:r>
              <a:rPr lang="en-US" dirty="0" smtClean="0"/>
              <a:t> en </a:t>
            </a:r>
            <a:r>
              <a:rPr lang="en-US" dirty="0" err="1" smtClean="0"/>
              <a:t>contacto</a:t>
            </a:r>
            <a:r>
              <a:rPr lang="en-US" dirty="0" smtClean="0"/>
              <a:t> con el virus </a:t>
            </a:r>
            <a:r>
              <a:rPr lang="en-US" dirty="0" err="1" smtClean="0"/>
              <a:t>durante</a:t>
            </a:r>
            <a:r>
              <a:rPr lang="en-US" dirty="0" smtClean="0"/>
              <a:t> </a:t>
            </a:r>
            <a:r>
              <a:rPr lang="en-US" dirty="0" err="1" smtClean="0"/>
              <a:t>sus</a:t>
            </a:r>
            <a:r>
              <a:rPr lang="en-US" dirty="0" smtClean="0"/>
              <a:t> </a:t>
            </a:r>
            <a:r>
              <a:rPr lang="en-US" dirty="0" err="1" smtClean="0"/>
              <a:t>labores</a:t>
            </a:r>
            <a:r>
              <a:rPr lang="en-US" dirty="0" smtClean="0"/>
              <a:t>.</a:t>
            </a:r>
            <a:br>
              <a:rPr lang="en-US" dirty="0" smtClean="0"/>
            </a:br>
            <a:r>
              <a:rPr lang="en-US" dirty="0"/>
              <a:t/>
            </a:r>
            <a:br>
              <a:rPr lang="en-US" dirty="0"/>
            </a:br>
            <a:endParaRPr lang="en-US" dirty="0"/>
          </a:p>
        </p:txBody>
      </p:sp>
    </p:spTree>
    <p:extLst>
      <p:ext uri="{BB962C8B-B14F-4D97-AF65-F5344CB8AC3E}">
        <p14:creationId xmlns:p14="http://schemas.microsoft.com/office/powerpoint/2010/main" val="130909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Responsabilidad</a:t>
            </a:r>
            <a:r>
              <a:rPr lang="en-US" b="1" dirty="0" smtClean="0">
                <a:effectLst>
                  <a:outerShdw blurRad="38100" dist="38100" dir="2700000" algn="tl">
                    <a:srgbClr val="000000">
                      <a:alpha val="43137"/>
                    </a:srgbClr>
                  </a:outerShdw>
                </a:effectLst>
              </a:rPr>
              <a:t> del </a:t>
            </a:r>
            <a:r>
              <a:rPr lang="en-US" b="1" dirty="0" err="1" smtClean="0">
                <a:effectLst>
                  <a:outerShdw blurRad="38100" dist="38100" dir="2700000" algn="tl">
                    <a:srgbClr val="000000">
                      <a:alpha val="43137"/>
                    </a:srgbClr>
                  </a:outerShdw>
                </a:effectLst>
              </a:rPr>
              <a:t>empleador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La </a:t>
            </a:r>
            <a:r>
              <a:rPr lang="en-US" dirty="0" err="1" smtClean="0"/>
              <a:t>exigencia</a:t>
            </a:r>
            <a:r>
              <a:rPr lang="en-US" dirty="0" smtClean="0"/>
              <a:t> de OSHA </a:t>
            </a:r>
            <a:r>
              <a:rPr lang="en-US" dirty="0" err="1" smtClean="0"/>
              <a:t>indica</a:t>
            </a:r>
            <a:r>
              <a:rPr lang="en-US" dirty="0" smtClean="0"/>
              <a:t> a los </a:t>
            </a:r>
            <a:r>
              <a:rPr lang="en-US" dirty="0" err="1" smtClean="0"/>
              <a:t>empleadores</a:t>
            </a:r>
            <a:r>
              <a:rPr lang="en-US" dirty="0" smtClean="0"/>
              <a:t> que </a:t>
            </a:r>
            <a:r>
              <a:rPr lang="en-US" dirty="0" err="1" smtClean="0"/>
              <a:t>deben</a:t>
            </a:r>
            <a:r>
              <a:rPr lang="en-US" dirty="0" smtClean="0"/>
              <a:t> </a:t>
            </a:r>
            <a:r>
              <a:rPr lang="en-US" dirty="0" err="1" smtClean="0"/>
              <a:t>ofrecer</a:t>
            </a:r>
            <a:r>
              <a:rPr lang="en-US" dirty="0" smtClean="0"/>
              <a:t> la </a:t>
            </a:r>
            <a:r>
              <a:rPr lang="en-US" dirty="0" err="1" smtClean="0"/>
              <a:t>vacuna</a:t>
            </a:r>
            <a:r>
              <a:rPr lang="en-US" dirty="0" smtClean="0"/>
              <a:t> contra la Hepatitis </a:t>
            </a:r>
            <a:r>
              <a:rPr lang="en-US" dirty="0"/>
              <a:t>B</a:t>
            </a:r>
            <a:r>
              <a:rPr lang="en-US" dirty="0" smtClean="0"/>
              <a:t> a los </a:t>
            </a:r>
            <a:r>
              <a:rPr lang="en-US" dirty="0" err="1" smtClean="0"/>
              <a:t>trabajadores</a:t>
            </a:r>
            <a:r>
              <a:rPr lang="en-US" dirty="0" smtClean="0"/>
              <a:t> que en </a:t>
            </a:r>
            <a:r>
              <a:rPr lang="en-US" dirty="0" err="1" smtClean="0"/>
              <a:t>su</a:t>
            </a:r>
            <a:r>
              <a:rPr lang="en-US" dirty="0" smtClean="0"/>
              <a:t> </a:t>
            </a:r>
            <a:r>
              <a:rPr lang="en-US" dirty="0" err="1" smtClean="0"/>
              <a:t>ámbito</a:t>
            </a:r>
            <a:r>
              <a:rPr lang="en-US" dirty="0" smtClean="0"/>
              <a:t> </a:t>
            </a:r>
            <a:r>
              <a:rPr lang="en-US" dirty="0" err="1" smtClean="0"/>
              <a:t>laboral</a:t>
            </a:r>
            <a:r>
              <a:rPr lang="en-US" dirty="0" smtClean="0"/>
              <a:t> </a:t>
            </a:r>
            <a:r>
              <a:rPr lang="en-US" dirty="0" err="1" smtClean="0"/>
              <a:t>pueden</a:t>
            </a:r>
            <a:r>
              <a:rPr lang="en-US" dirty="0" smtClean="0"/>
              <a:t> </a:t>
            </a:r>
            <a:r>
              <a:rPr lang="en-US" dirty="0" err="1" smtClean="0"/>
              <a:t>entrar</a:t>
            </a:r>
            <a:r>
              <a:rPr lang="en-US" dirty="0" smtClean="0"/>
              <a:t> en </a:t>
            </a:r>
            <a:r>
              <a:rPr lang="en-US" dirty="0" err="1" smtClean="0"/>
              <a:t>contacto</a:t>
            </a:r>
            <a:r>
              <a:rPr lang="en-US" dirty="0" smtClean="0"/>
              <a:t> con </a:t>
            </a:r>
            <a:r>
              <a:rPr lang="en-US" dirty="0" err="1" smtClean="0"/>
              <a:t>cualquier</a:t>
            </a:r>
            <a:r>
              <a:rPr lang="en-US" dirty="0" smtClean="0"/>
              <a:t> </a:t>
            </a:r>
            <a:r>
              <a:rPr lang="en-US" dirty="0" err="1" smtClean="0"/>
              <a:t>sustancia</a:t>
            </a:r>
            <a:r>
              <a:rPr lang="en-US" dirty="0" smtClean="0"/>
              <a:t> </a:t>
            </a:r>
            <a:r>
              <a:rPr lang="en-US" dirty="0" err="1" smtClean="0"/>
              <a:t>potencialmente</a:t>
            </a:r>
            <a:r>
              <a:rPr lang="en-US" dirty="0" smtClean="0"/>
              <a:t> </a:t>
            </a:r>
            <a:r>
              <a:rPr lang="en-US" dirty="0" err="1" smtClean="0"/>
              <a:t>infecciosa</a:t>
            </a:r>
            <a:r>
              <a:rPr lang="en-US" dirty="0" smtClean="0"/>
              <a:t>. </a:t>
            </a:r>
          </a:p>
          <a:p>
            <a:pPr marL="0" indent="0">
              <a:buNone/>
            </a:pPr>
            <a:endParaRPr lang="en-US" dirty="0"/>
          </a:p>
          <a:p>
            <a:pPr marL="0" indent="0">
              <a:buNone/>
            </a:pPr>
            <a:r>
              <a:rPr lang="en-US" dirty="0" smtClean="0"/>
              <a:t>OSHA </a:t>
            </a:r>
            <a:r>
              <a:rPr lang="en-US" dirty="0" err="1" smtClean="0"/>
              <a:t>enumera</a:t>
            </a:r>
            <a:r>
              <a:rPr lang="en-US" dirty="0" smtClean="0"/>
              <a:t> </a:t>
            </a:r>
            <a:r>
              <a:rPr lang="en-US" dirty="0" err="1" smtClean="0"/>
              <a:t>específicamente</a:t>
            </a:r>
            <a:r>
              <a:rPr lang="en-US" dirty="0" smtClean="0"/>
              <a:t> </a:t>
            </a:r>
            <a:r>
              <a:rPr lang="en-US" dirty="0" err="1" smtClean="0"/>
              <a:t>como</a:t>
            </a:r>
            <a:r>
              <a:rPr lang="en-US" dirty="0" smtClean="0"/>
              <a:t> las </a:t>
            </a:r>
            <a:r>
              <a:rPr lang="en-US" dirty="0" err="1" smtClean="0"/>
              <a:t>clases</a:t>
            </a:r>
            <a:r>
              <a:rPr lang="en-US" dirty="0" smtClean="0"/>
              <a:t> de </a:t>
            </a:r>
            <a:r>
              <a:rPr lang="en-US" dirty="0" err="1" smtClean="0"/>
              <a:t>trabajadores</a:t>
            </a:r>
            <a:r>
              <a:rPr lang="en-US" dirty="0" smtClean="0"/>
              <a:t> a los </a:t>
            </a:r>
            <a:r>
              <a:rPr lang="en-US" dirty="0" err="1" smtClean="0"/>
              <a:t>cuales</a:t>
            </a:r>
            <a:r>
              <a:rPr lang="en-US" dirty="0" smtClean="0"/>
              <a:t> los </a:t>
            </a:r>
            <a:r>
              <a:rPr lang="en-US" dirty="0" err="1" smtClean="0"/>
              <a:t>empleadores</a:t>
            </a:r>
            <a:r>
              <a:rPr lang="en-US" dirty="0" smtClean="0"/>
              <a:t> </a:t>
            </a:r>
            <a:r>
              <a:rPr lang="en-US" dirty="0" err="1" smtClean="0"/>
              <a:t>deben</a:t>
            </a:r>
            <a:r>
              <a:rPr lang="en-US" dirty="0" smtClean="0"/>
              <a:t> </a:t>
            </a:r>
            <a:r>
              <a:rPr lang="en-US" dirty="0" err="1" smtClean="0"/>
              <a:t>ofrecer</a:t>
            </a:r>
            <a:r>
              <a:rPr lang="en-US" dirty="0" smtClean="0"/>
              <a:t> la </a:t>
            </a:r>
            <a:r>
              <a:rPr lang="en-US" dirty="0" err="1" smtClean="0"/>
              <a:t>vacuna</a:t>
            </a:r>
            <a:r>
              <a:rPr lang="en-US" dirty="0" smtClean="0"/>
              <a:t> a: los </a:t>
            </a:r>
            <a:r>
              <a:rPr lang="en-US" dirty="0" err="1" smtClean="0"/>
              <a:t>prestadores</a:t>
            </a:r>
            <a:r>
              <a:rPr lang="en-US" dirty="0" smtClean="0"/>
              <a:t> de </a:t>
            </a:r>
            <a:r>
              <a:rPr lang="en-US" dirty="0" err="1" smtClean="0"/>
              <a:t>primeros</a:t>
            </a:r>
            <a:r>
              <a:rPr lang="en-US" dirty="0" smtClean="0"/>
              <a:t> </a:t>
            </a:r>
            <a:r>
              <a:rPr lang="en-US" dirty="0" err="1" smtClean="0"/>
              <a:t>auxilios</a:t>
            </a:r>
            <a:r>
              <a:rPr lang="en-US" dirty="0" smtClean="0"/>
              <a:t>, los </a:t>
            </a:r>
            <a:r>
              <a:rPr lang="en-US" dirty="0" err="1" smtClean="0"/>
              <a:t>empleados</a:t>
            </a:r>
            <a:r>
              <a:rPr lang="en-US" dirty="0" smtClean="0"/>
              <a:t> de </a:t>
            </a:r>
            <a:r>
              <a:rPr lang="en-US" dirty="0" err="1" smtClean="0"/>
              <a:t>funerarias</a:t>
            </a:r>
            <a:r>
              <a:rPr lang="en-US" dirty="0" smtClean="0"/>
              <a:t>, el personal de los </a:t>
            </a:r>
            <a:r>
              <a:rPr lang="en-US" dirty="0" err="1" smtClean="0"/>
              <a:t>centros</a:t>
            </a:r>
            <a:r>
              <a:rPr lang="en-US" dirty="0" smtClean="0"/>
              <a:t> </a:t>
            </a:r>
            <a:r>
              <a:rPr lang="en-US" dirty="0" err="1" smtClean="0"/>
              <a:t>penitenciarios</a:t>
            </a:r>
            <a:r>
              <a:rPr lang="en-US" dirty="0" smtClean="0"/>
              <a:t>, los </a:t>
            </a:r>
            <a:r>
              <a:rPr lang="en-US" dirty="0" err="1" smtClean="0"/>
              <a:t>trabajadores</a:t>
            </a:r>
            <a:r>
              <a:rPr lang="en-US" dirty="0" smtClean="0"/>
              <a:t> de la </a:t>
            </a:r>
            <a:r>
              <a:rPr lang="en-US" dirty="0" err="1" smtClean="0"/>
              <a:t>salud</a:t>
            </a:r>
            <a:r>
              <a:rPr lang="en-US" dirty="0" smtClean="0"/>
              <a:t>, los </a:t>
            </a:r>
            <a:r>
              <a:rPr lang="en-US" dirty="0" err="1" smtClean="0"/>
              <a:t>agentes</a:t>
            </a:r>
            <a:r>
              <a:rPr lang="en-US" dirty="0" smtClean="0"/>
              <a:t> del </a:t>
            </a:r>
            <a:r>
              <a:rPr lang="en-US" dirty="0" err="1" smtClean="0"/>
              <a:t>orden</a:t>
            </a:r>
            <a:r>
              <a:rPr lang="en-US" dirty="0" smtClean="0"/>
              <a:t> y los </a:t>
            </a:r>
            <a:r>
              <a:rPr lang="en-US" dirty="0" err="1" smtClean="0"/>
              <a:t>lavanderos</a:t>
            </a:r>
            <a:r>
              <a:rPr lang="en-US" dirty="0" smtClean="0"/>
              <a:t>. No obstante, </a:t>
            </a:r>
            <a:r>
              <a:rPr lang="en-US" dirty="0" err="1" smtClean="0"/>
              <a:t>también</a:t>
            </a:r>
            <a:r>
              <a:rPr lang="en-US" dirty="0" smtClean="0"/>
              <a:t> </a:t>
            </a:r>
            <a:r>
              <a:rPr lang="en-US" dirty="0" err="1" smtClean="0"/>
              <a:t>exige</a:t>
            </a:r>
            <a:r>
              <a:rPr lang="en-US" dirty="0" smtClean="0"/>
              <a:t> que los </a:t>
            </a:r>
            <a:r>
              <a:rPr lang="en-US" dirty="0" err="1" smtClean="0"/>
              <a:t>empleadores</a:t>
            </a:r>
            <a:r>
              <a:rPr lang="en-US" dirty="0" smtClean="0"/>
              <a:t> </a:t>
            </a:r>
            <a:r>
              <a:rPr lang="en-US" dirty="0" err="1" smtClean="0"/>
              <a:t>ofrezcan</a:t>
            </a:r>
            <a:r>
              <a:rPr lang="en-US" dirty="0" smtClean="0"/>
              <a:t> la </a:t>
            </a:r>
            <a:r>
              <a:rPr lang="en-US" dirty="0" err="1" smtClean="0"/>
              <a:t>vacuna</a:t>
            </a:r>
            <a:r>
              <a:rPr lang="en-US" dirty="0" smtClean="0"/>
              <a:t> a </a:t>
            </a:r>
            <a:r>
              <a:rPr lang="en-US" dirty="0" err="1" smtClean="0"/>
              <a:t>otras</a:t>
            </a:r>
            <a:r>
              <a:rPr lang="en-US" dirty="0" smtClean="0"/>
              <a:t> </a:t>
            </a:r>
            <a:r>
              <a:rPr lang="en-US" dirty="0" err="1" smtClean="0"/>
              <a:t>clases</a:t>
            </a:r>
            <a:r>
              <a:rPr lang="en-US" dirty="0" smtClean="0"/>
              <a:t> de </a:t>
            </a:r>
            <a:r>
              <a:rPr lang="en-US" dirty="0" err="1" smtClean="0"/>
              <a:t>empleados</a:t>
            </a:r>
            <a:r>
              <a:rPr lang="en-US" dirty="0" smtClean="0"/>
              <a:t> que </a:t>
            </a:r>
            <a:r>
              <a:rPr lang="en-US" dirty="0" err="1" smtClean="0"/>
              <a:t>pueden</a:t>
            </a:r>
            <a:r>
              <a:rPr lang="en-US" dirty="0" smtClean="0"/>
              <a:t> </a:t>
            </a:r>
            <a:r>
              <a:rPr lang="en-US" dirty="0" err="1" smtClean="0"/>
              <a:t>entrar</a:t>
            </a:r>
            <a:r>
              <a:rPr lang="en-US" dirty="0" smtClean="0"/>
              <a:t> en </a:t>
            </a:r>
            <a:r>
              <a:rPr lang="en-US" dirty="0" err="1" smtClean="0"/>
              <a:t>contacto</a:t>
            </a:r>
            <a:r>
              <a:rPr lang="en-US" dirty="0" smtClean="0"/>
              <a:t> con el virus en el </a:t>
            </a:r>
            <a:r>
              <a:rPr lang="en-US" dirty="0" err="1" smtClean="0"/>
              <a:t>trabajo</a:t>
            </a:r>
            <a:r>
              <a:rPr lang="en-US" dirty="0" smtClean="0"/>
              <a:t>.</a:t>
            </a:r>
            <a:r>
              <a:rPr lang="en-US" dirty="0"/>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2795550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La </a:t>
            </a:r>
            <a:r>
              <a:rPr lang="en-US" b="1" dirty="0" err="1" smtClean="0">
                <a:effectLst>
                  <a:outerShdw blurRad="38100" dist="38100" dir="2700000" algn="tl">
                    <a:srgbClr val="000000">
                      <a:alpha val="43137"/>
                    </a:srgbClr>
                  </a:outerShdw>
                </a:effectLst>
              </a:rPr>
              <a:t>historia</a:t>
            </a:r>
            <a:r>
              <a:rPr lang="en-US" b="1" dirty="0" smtClean="0">
                <a:effectLst>
                  <a:outerShdw blurRad="38100" dist="38100" dir="2700000" algn="tl">
                    <a:srgbClr val="000000">
                      <a:alpha val="43137"/>
                    </a:srgbClr>
                  </a:outerShdw>
                </a:effectLst>
              </a:rPr>
              <a:t> de OSHA</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37160" indent="0">
              <a:buNone/>
            </a:pPr>
            <a:r>
              <a:rPr lang="es-ES_tradnl" altLang="en-US" dirty="0" smtClean="0"/>
              <a:t>OSHA es la sigla de la </a:t>
            </a:r>
            <a:r>
              <a:rPr lang="es-ES_tradnl" dirty="0" smtClean="0">
                <a:latin typeface="Calibri"/>
              </a:rPr>
              <a:t>Administración de Seguridad y Salud Ocupacionales</a:t>
            </a:r>
            <a:r>
              <a:rPr lang="es-ES_tradnl" altLang="en-US" dirty="0" smtClean="0"/>
              <a:t>, un organismo del Departamento de Trabajo de los Estados Unidos. </a:t>
            </a:r>
          </a:p>
          <a:p>
            <a:pPr marL="137160" indent="0">
              <a:buNone/>
            </a:pPr>
            <a:r>
              <a:rPr lang="es-ES_tradnl" altLang="en-US" dirty="0" smtClean="0"/>
              <a:t>La responsabilidad de OSHA es la protección de la seguridad y la salud del trabajador.</a:t>
            </a:r>
          </a:p>
          <a:p>
            <a:pPr marL="365125" indent="-255588">
              <a:spcBef>
                <a:spcPts val="400"/>
              </a:spcBef>
              <a:buClr>
                <a:schemeClr val="accent1"/>
              </a:buClr>
              <a:buSzPct val="68000"/>
              <a:buFont typeface="Wingdings 3" pitchFamily="18" charset="2"/>
              <a:buChar char=""/>
              <a:defRPr/>
            </a:pPr>
            <a:r>
              <a:rPr lang="es-ES_tradnl" dirty="0" smtClean="0"/>
              <a:t>El 29 de diciembre de 1970 el Presidente Nixon promulgó la Ley de Salud y Seguridad Ocupacional.</a:t>
            </a:r>
          </a:p>
          <a:p>
            <a:pPr marL="365125" indent="-255588">
              <a:spcBef>
                <a:spcPts val="400"/>
              </a:spcBef>
              <a:buClr>
                <a:schemeClr val="accent1"/>
              </a:buClr>
              <a:buSzPct val="68000"/>
              <a:buFont typeface="Wingdings 3" pitchFamily="18" charset="2"/>
              <a:buChar char=""/>
              <a:defRPr/>
            </a:pPr>
            <a:r>
              <a:rPr lang="es-ES_tradnl" dirty="0" smtClean="0"/>
              <a:t>Esta ley creó OSHA, el organismo, que entró en funciones formalmente el 28 de abril de 1971.</a:t>
            </a:r>
          </a:p>
          <a:p>
            <a:pPr>
              <a:defRPr/>
            </a:pPr>
            <a:endParaRPr lang="es-ES_tradnl" dirty="0" smtClean="0"/>
          </a:p>
          <a:p>
            <a:endParaRPr lang="es-ES_tradnl" dirty="0"/>
          </a:p>
        </p:txBody>
      </p:sp>
    </p:spTree>
    <p:extLst>
      <p:ext uri="{BB962C8B-B14F-4D97-AF65-F5344CB8AC3E}">
        <p14:creationId xmlns:p14="http://schemas.microsoft.com/office/powerpoint/2010/main" val="27845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Cronograma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Los </a:t>
            </a:r>
            <a:r>
              <a:rPr lang="en-US" dirty="0" err="1" smtClean="0"/>
              <a:t>empleadores</a:t>
            </a:r>
            <a:r>
              <a:rPr lang="en-US" dirty="0" smtClean="0"/>
              <a:t> </a:t>
            </a:r>
            <a:r>
              <a:rPr lang="en-US" dirty="0" err="1" smtClean="0"/>
              <a:t>deberían</a:t>
            </a:r>
            <a:r>
              <a:rPr lang="en-US" dirty="0" smtClean="0"/>
              <a:t> </a:t>
            </a:r>
            <a:r>
              <a:rPr lang="en-US" dirty="0" err="1" smtClean="0"/>
              <a:t>ofrecer</a:t>
            </a:r>
            <a:r>
              <a:rPr lang="en-US" dirty="0" smtClean="0"/>
              <a:t> a los </a:t>
            </a:r>
            <a:r>
              <a:rPr lang="en-US" dirty="0" err="1" smtClean="0"/>
              <a:t>trabajadores</a:t>
            </a:r>
            <a:r>
              <a:rPr lang="en-US" dirty="0" smtClean="0"/>
              <a:t> la </a:t>
            </a:r>
            <a:r>
              <a:rPr lang="en-US" dirty="0" err="1" smtClean="0"/>
              <a:t>vacuna</a:t>
            </a:r>
            <a:r>
              <a:rPr lang="en-US" dirty="0" smtClean="0"/>
              <a:t> contra la Hepatitis B </a:t>
            </a:r>
            <a:r>
              <a:rPr lang="en-US" dirty="0" err="1" smtClean="0"/>
              <a:t>dentro</a:t>
            </a:r>
            <a:r>
              <a:rPr lang="en-US" dirty="0" smtClean="0"/>
              <a:t> de los 10 </a:t>
            </a:r>
            <a:r>
              <a:rPr lang="en-US" dirty="0" err="1" smtClean="0"/>
              <a:t>días</a:t>
            </a:r>
            <a:r>
              <a:rPr lang="en-US" dirty="0" smtClean="0"/>
              <a:t> </a:t>
            </a:r>
            <a:r>
              <a:rPr lang="en-US" dirty="0" err="1" smtClean="0"/>
              <a:t>siguientes</a:t>
            </a:r>
            <a:r>
              <a:rPr lang="en-US" dirty="0" smtClean="0"/>
              <a:t> a </a:t>
            </a:r>
            <a:r>
              <a:rPr lang="en-US" dirty="0" smtClean="0">
                <a:hlinkClick r:id="rId2"/>
              </a:rPr>
              <a:t>contratarlos</a:t>
            </a:r>
            <a:r>
              <a:rPr lang="en-US" dirty="0" smtClean="0"/>
              <a:t> para </a:t>
            </a:r>
            <a:r>
              <a:rPr lang="en-US" dirty="0" err="1" smtClean="0"/>
              <a:t>una</a:t>
            </a:r>
            <a:r>
              <a:rPr lang="en-US" dirty="0" smtClean="0"/>
              <a:t> </a:t>
            </a:r>
            <a:r>
              <a:rPr lang="en-US" dirty="0" err="1" smtClean="0"/>
              <a:t>tarea</a:t>
            </a:r>
            <a:r>
              <a:rPr lang="en-US" dirty="0" smtClean="0"/>
              <a:t> que </a:t>
            </a:r>
            <a:r>
              <a:rPr lang="en-US" dirty="0" err="1" smtClean="0"/>
              <a:t>puede</a:t>
            </a:r>
            <a:r>
              <a:rPr lang="en-US" dirty="0" smtClean="0"/>
              <a:t> </a:t>
            </a:r>
            <a:r>
              <a:rPr lang="en-US" dirty="0" err="1" smtClean="0"/>
              <a:t>ponerlos</a:t>
            </a:r>
            <a:r>
              <a:rPr lang="en-US" dirty="0" smtClean="0"/>
              <a:t> en </a:t>
            </a:r>
            <a:r>
              <a:rPr lang="en-US" dirty="0" err="1" smtClean="0"/>
              <a:t>contacto</a:t>
            </a:r>
            <a:r>
              <a:rPr lang="en-US" dirty="0" smtClean="0"/>
              <a:t> con </a:t>
            </a:r>
            <a:r>
              <a:rPr lang="en-US" dirty="0" err="1" smtClean="0"/>
              <a:t>materiales</a:t>
            </a:r>
            <a:r>
              <a:rPr lang="en-US" dirty="0" smtClean="0"/>
              <a:t> que </a:t>
            </a:r>
            <a:r>
              <a:rPr lang="en-US" dirty="0" err="1" smtClean="0"/>
              <a:t>contengan</a:t>
            </a:r>
            <a:r>
              <a:rPr lang="en-US" dirty="0" smtClean="0"/>
              <a:t> el virus.</a:t>
            </a:r>
            <a:r>
              <a:rPr lang="en-US" dirty="0"/>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4254524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Derecho</a:t>
            </a:r>
            <a:r>
              <a:rPr lang="en-US" b="1" dirty="0" smtClean="0">
                <a:effectLst>
                  <a:outerShdw blurRad="38100" dist="38100" dir="2700000" algn="tl">
                    <a:srgbClr val="000000">
                      <a:alpha val="43137"/>
                    </a:srgbClr>
                  </a:outerShdw>
                </a:effectLst>
              </a:rPr>
              <a:t> a </a:t>
            </a:r>
            <a:r>
              <a:rPr lang="en-US" b="1" dirty="0" err="1" smtClean="0">
                <a:effectLst>
                  <a:outerShdw blurRad="38100" dist="38100" dir="2700000" algn="tl">
                    <a:srgbClr val="000000">
                      <a:alpha val="43137"/>
                    </a:srgbClr>
                  </a:outerShdw>
                </a:effectLst>
              </a:rPr>
              <a:t>rehusar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smtClean="0"/>
              <a:t>Si un </a:t>
            </a:r>
            <a:r>
              <a:rPr lang="en-US" dirty="0" err="1" smtClean="0"/>
              <a:t>empleador</a:t>
            </a:r>
            <a:r>
              <a:rPr lang="en-US" dirty="0" smtClean="0"/>
              <a:t> le </a:t>
            </a:r>
            <a:r>
              <a:rPr lang="en-US" dirty="0" err="1" smtClean="0"/>
              <a:t>ofrece</a:t>
            </a:r>
            <a:r>
              <a:rPr lang="en-US" dirty="0" smtClean="0"/>
              <a:t> a un </a:t>
            </a:r>
            <a:r>
              <a:rPr lang="en-US" dirty="0" err="1" smtClean="0"/>
              <a:t>empleado</a:t>
            </a:r>
            <a:r>
              <a:rPr lang="en-US" dirty="0" smtClean="0"/>
              <a:t> la </a:t>
            </a:r>
            <a:r>
              <a:rPr lang="en-US" dirty="0" err="1" smtClean="0"/>
              <a:t>vacuna</a:t>
            </a:r>
            <a:r>
              <a:rPr lang="en-US" dirty="0" smtClean="0"/>
              <a:t> contra la Hepatitis B, el </a:t>
            </a:r>
            <a:r>
              <a:rPr lang="en-US" dirty="0" err="1" smtClean="0"/>
              <a:t>empleado</a:t>
            </a:r>
            <a:r>
              <a:rPr lang="en-US" dirty="0" smtClean="0"/>
              <a:t> </a:t>
            </a:r>
            <a:r>
              <a:rPr lang="en-US" dirty="0" err="1" smtClean="0"/>
              <a:t>puede</a:t>
            </a:r>
            <a:r>
              <a:rPr lang="en-US" dirty="0" smtClean="0"/>
              <a:t> </a:t>
            </a:r>
            <a:r>
              <a:rPr lang="en-US" dirty="0" err="1" smtClean="0"/>
              <a:t>rehusarse</a:t>
            </a:r>
            <a:r>
              <a:rPr lang="en-US" dirty="0" smtClean="0"/>
              <a:t> a </a:t>
            </a:r>
            <a:r>
              <a:rPr lang="en-US" dirty="0" err="1" smtClean="0"/>
              <a:t>recibirla</a:t>
            </a:r>
            <a:r>
              <a:rPr lang="en-US" dirty="0" smtClean="0"/>
              <a:t>. </a:t>
            </a:r>
          </a:p>
          <a:p>
            <a:pPr marL="0" indent="0">
              <a:buNone/>
            </a:pPr>
            <a:r>
              <a:rPr lang="en-US" dirty="0" smtClean="0"/>
              <a:t>OSHA </a:t>
            </a:r>
            <a:r>
              <a:rPr lang="en-US" dirty="0" err="1" smtClean="0"/>
              <a:t>exige</a:t>
            </a:r>
            <a:r>
              <a:rPr lang="en-US" dirty="0" smtClean="0"/>
              <a:t> que los </a:t>
            </a:r>
            <a:r>
              <a:rPr lang="en-US" dirty="0" err="1" smtClean="0"/>
              <a:t>empleados</a:t>
            </a:r>
            <a:r>
              <a:rPr lang="en-US" dirty="0" smtClean="0"/>
              <a:t> que </a:t>
            </a:r>
            <a:r>
              <a:rPr lang="en-US" dirty="0" err="1" smtClean="0"/>
              <a:t>rechacen</a:t>
            </a:r>
            <a:r>
              <a:rPr lang="en-US" dirty="0" smtClean="0"/>
              <a:t> la </a:t>
            </a:r>
            <a:r>
              <a:rPr lang="en-US" dirty="0" err="1" smtClean="0"/>
              <a:t>vacuna</a:t>
            </a:r>
            <a:r>
              <a:rPr lang="en-US" dirty="0" smtClean="0"/>
              <a:t> </a:t>
            </a:r>
            <a:r>
              <a:rPr lang="en-US" dirty="0" err="1" smtClean="0"/>
              <a:t>llenen</a:t>
            </a:r>
            <a:r>
              <a:rPr lang="en-US" dirty="0" smtClean="0"/>
              <a:t> un </a:t>
            </a:r>
            <a:r>
              <a:rPr lang="en-US" dirty="0" err="1" smtClean="0"/>
              <a:t>formulario</a:t>
            </a:r>
            <a:r>
              <a:rPr lang="en-US" dirty="0" smtClean="0"/>
              <a:t> de </a:t>
            </a:r>
            <a:r>
              <a:rPr lang="en-US" dirty="0" err="1" smtClean="0"/>
              <a:t>renuncia</a:t>
            </a:r>
            <a:r>
              <a:rPr lang="en-US" dirty="0" smtClean="0"/>
              <a:t> a </a:t>
            </a:r>
            <a:r>
              <a:rPr lang="en-US" dirty="0" err="1" smtClean="0"/>
              <a:t>ella</a:t>
            </a:r>
            <a:r>
              <a:rPr lang="en-US" dirty="0" smtClean="0"/>
              <a:t> que el </a:t>
            </a:r>
            <a:r>
              <a:rPr lang="en-US" dirty="0" err="1" smtClean="0"/>
              <a:t>empleador</a:t>
            </a:r>
            <a:r>
              <a:rPr lang="en-US" dirty="0" smtClean="0"/>
              <a:t> </a:t>
            </a:r>
            <a:r>
              <a:rPr lang="en-US" dirty="0" err="1" smtClean="0"/>
              <a:t>pueda</a:t>
            </a:r>
            <a:r>
              <a:rPr lang="en-US" dirty="0" smtClean="0"/>
              <a:t> </a:t>
            </a:r>
            <a:r>
              <a:rPr lang="en-US" dirty="0" err="1" smtClean="0"/>
              <a:t>mantener</a:t>
            </a:r>
            <a:r>
              <a:rPr lang="en-US" dirty="0" smtClean="0"/>
              <a:t> </a:t>
            </a:r>
            <a:r>
              <a:rPr lang="en-US" dirty="0" err="1" smtClean="0"/>
              <a:t>como</a:t>
            </a:r>
            <a:r>
              <a:rPr lang="en-US" dirty="0" smtClean="0"/>
              <a:t> un </a:t>
            </a:r>
            <a:r>
              <a:rPr lang="en-US" dirty="0" err="1" smtClean="0"/>
              <a:t>registro</a:t>
            </a:r>
            <a:r>
              <a:rPr lang="en-US" dirty="0" smtClean="0"/>
              <a:t>.</a:t>
            </a:r>
            <a:r>
              <a:rPr lang="en-US" dirty="0"/>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1448961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Declaración de </a:t>
            </a:r>
            <a:r>
              <a:rPr lang="en-US" b="1" dirty="0" err="1" smtClean="0">
                <a:effectLst>
                  <a:outerShdw blurRad="38100" dist="38100" dir="2700000" algn="tl">
                    <a:srgbClr val="000000">
                      <a:alpha val="43137"/>
                    </a:srgbClr>
                  </a:outerShdw>
                </a:effectLst>
              </a:rPr>
              <a:t>renuncia</a:t>
            </a:r>
            <a:r>
              <a:rPr lang="en-US" b="1" dirty="0" smtClean="0">
                <a:effectLst>
                  <a:outerShdw blurRad="38100" dist="38100" dir="2700000" algn="tl">
                    <a:srgbClr val="000000">
                      <a:alpha val="43137"/>
                    </a:srgbClr>
                  </a:outerShdw>
                </a:effectLst>
              </a:rPr>
              <a:t> a la </a:t>
            </a:r>
            <a:r>
              <a:rPr lang="en-US" b="1" dirty="0" err="1" smtClean="0">
                <a:effectLst>
                  <a:outerShdw blurRad="38100" dist="38100" dir="2700000" algn="tl">
                    <a:srgbClr val="000000">
                      <a:alpha val="43137"/>
                    </a:srgbClr>
                  </a:outerShdw>
                </a:effectLst>
              </a:rPr>
              <a:t>vacuna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US" sz="2400" dirty="0" smtClean="0"/>
              <a:t>Declaración de </a:t>
            </a:r>
            <a:r>
              <a:rPr lang="en-US" sz="2400" dirty="0" err="1" smtClean="0"/>
              <a:t>renuncia</a:t>
            </a:r>
            <a:r>
              <a:rPr lang="en-US" sz="2400" dirty="0" smtClean="0"/>
              <a:t> a la </a:t>
            </a:r>
            <a:r>
              <a:rPr lang="en-US" sz="2400" dirty="0" err="1" smtClean="0"/>
              <a:t>vacuna</a:t>
            </a:r>
            <a:endParaRPr lang="en-US" sz="2400" dirty="0" smtClean="0"/>
          </a:p>
          <a:p>
            <a:pPr marL="0" indent="0">
              <a:buNone/>
            </a:pPr>
            <a:r>
              <a:rPr lang="en-US" sz="2300" dirty="0" err="1" smtClean="0"/>
              <a:t>Comprendo</a:t>
            </a:r>
            <a:r>
              <a:rPr lang="en-US" sz="2300" dirty="0" smtClean="0"/>
              <a:t> </a:t>
            </a:r>
            <a:r>
              <a:rPr lang="en-US" sz="2300" dirty="0" err="1" smtClean="0"/>
              <a:t>que</a:t>
            </a:r>
            <a:r>
              <a:rPr lang="en-US" sz="2300" dirty="0" smtClean="0"/>
              <a:t> </a:t>
            </a:r>
            <a:r>
              <a:rPr lang="en-US" sz="2300" dirty="0" err="1" smtClean="0"/>
              <a:t>debido</a:t>
            </a:r>
            <a:r>
              <a:rPr lang="en-US" sz="2300" dirty="0" smtClean="0"/>
              <a:t> a mi </a:t>
            </a:r>
            <a:r>
              <a:rPr lang="en-US" sz="2300" dirty="0" err="1" smtClean="0"/>
              <a:t>exposición</a:t>
            </a:r>
            <a:r>
              <a:rPr lang="en-US" sz="2300" dirty="0" smtClean="0"/>
              <a:t> </a:t>
            </a:r>
            <a:r>
              <a:rPr lang="en-US" sz="2300" dirty="0" err="1" smtClean="0"/>
              <a:t>ocupacional</a:t>
            </a:r>
            <a:r>
              <a:rPr lang="en-US" sz="2300" dirty="0" smtClean="0"/>
              <a:t> a la </a:t>
            </a:r>
            <a:r>
              <a:rPr lang="en-US" sz="2300" dirty="0" err="1" smtClean="0"/>
              <a:t>sangre</a:t>
            </a:r>
            <a:r>
              <a:rPr lang="en-US" sz="2300" dirty="0" smtClean="0"/>
              <a:t> </a:t>
            </a:r>
            <a:r>
              <a:rPr lang="en-US" sz="2300" dirty="0" err="1" smtClean="0"/>
              <a:t>u</a:t>
            </a:r>
            <a:r>
              <a:rPr lang="en-US" sz="2300" dirty="0" smtClean="0"/>
              <a:t> </a:t>
            </a:r>
            <a:r>
              <a:rPr lang="en-US" sz="2300" dirty="0" err="1" smtClean="0"/>
              <a:t>otros</a:t>
            </a:r>
            <a:r>
              <a:rPr lang="en-US" sz="2300" dirty="0" smtClean="0"/>
              <a:t> </a:t>
            </a:r>
            <a:r>
              <a:rPr lang="en-US" sz="2300" dirty="0" err="1" smtClean="0"/>
              <a:t>materiales</a:t>
            </a:r>
            <a:r>
              <a:rPr lang="en-US" sz="2300" dirty="0" smtClean="0"/>
              <a:t> </a:t>
            </a:r>
            <a:r>
              <a:rPr lang="en-US" sz="2300" dirty="0" err="1" smtClean="0"/>
              <a:t>potencialmente</a:t>
            </a:r>
            <a:r>
              <a:rPr lang="en-US" sz="2300" dirty="0" smtClean="0"/>
              <a:t> </a:t>
            </a:r>
            <a:r>
              <a:rPr lang="en-US" sz="2300" dirty="0" err="1" smtClean="0"/>
              <a:t>infecciosos</a:t>
            </a:r>
            <a:r>
              <a:rPr lang="en-US" sz="2300" dirty="0" smtClean="0"/>
              <a:t> </a:t>
            </a:r>
            <a:r>
              <a:rPr lang="en-US" sz="2300" dirty="0" err="1" smtClean="0"/>
              <a:t>puedo</a:t>
            </a:r>
            <a:r>
              <a:rPr lang="en-US" sz="2300" dirty="0" smtClean="0"/>
              <a:t> </a:t>
            </a:r>
            <a:r>
              <a:rPr lang="en-US" sz="2300" dirty="0" err="1" smtClean="0"/>
              <a:t>hallarme</a:t>
            </a:r>
            <a:r>
              <a:rPr lang="en-US" sz="2300" dirty="0" smtClean="0"/>
              <a:t> en </a:t>
            </a:r>
            <a:r>
              <a:rPr lang="en-US" sz="2300" dirty="0" err="1" smtClean="0"/>
              <a:t>riesgo</a:t>
            </a:r>
            <a:r>
              <a:rPr lang="en-US" sz="2300" dirty="0" smtClean="0"/>
              <a:t> de </a:t>
            </a:r>
            <a:r>
              <a:rPr lang="en-US" sz="2300" dirty="0" err="1" smtClean="0"/>
              <a:t>contraer</a:t>
            </a:r>
            <a:r>
              <a:rPr lang="en-US" sz="2300" dirty="0" smtClean="0"/>
              <a:t> la </a:t>
            </a:r>
            <a:r>
              <a:rPr lang="en-US" sz="2300" dirty="0" err="1" smtClean="0"/>
              <a:t>infección</a:t>
            </a:r>
            <a:r>
              <a:rPr lang="en-US" sz="2300" dirty="0" smtClean="0"/>
              <a:t> </a:t>
            </a:r>
            <a:r>
              <a:rPr lang="en-US" sz="2300" dirty="0" err="1" smtClean="0"/>
              <a:t>por</a:t>
            </a:r>
            <a:r>
              <a:rPr lang="en-US" sz="2300" dirty="0" smtClean="0"/>
              <a:t> el virus de la Hepatitis B (VHB). Se me ha dado la </a:t>
            </a:r>
            <a:r>
              <a:rPr lang="en-US" sz="2300" dirty="0" err="1" smtClean="0"/>
              <a:t>oportunidad</a:t>
            </a:r>
            <a:r>
              <a:rPr lang="en-US" sz="2300" dirty="0" smtClean="0"/>
              <a:t> de ser </a:t>
            </a:r>
            <a:r>
              <a:rPr lang="en-US" sz="2300" dirty="0" err="1" smtClean="0"/>
              <a:t>inmunizado</a:t>
            </a:r>
            <a:r>
              <a:rPr lang="en-US" sz="2300" dirty="0" smtClean="0"/>
              <a:t> con la </a:t>
            </a:r>
            <a:r>
              <a:rPr lang="en-US" sz="2300" dirty="0" err="1" smtClean="0"/>
              <a:t>vacuna</a:t>
            </a:r>
            <a:r>
              <a:rPr lang="en-US" sz="2300" dirty="0" smtClean="0"/>
              <a:t> contra la Hepatitis B, sin </a:t>
            </a:r>
            <a:r>
              <a:rPr lang="en-US" sz="2300" dirty="0" err="1" smtClean="0"/>
              <a:t>costo</a:t>
            </a:r>
            <a:r>
              <a:rPr lang="en-US" sz="2300" dirty="0" smtClean="0"/>
              <a:t> para </a:t>
            </a:r>
            <a:r>
              <a:rPr lang="en-US" sz="2300" dirty="0" err="1" smtClean="0"/>
              <a:t>mí</a:t>
            </a:r>
            <a:r>
              <a:rPr lang="en-US" sz="2300" dirty="0" smtClean="0"/>
              <a:t>; sin embargo, en </a:t>
            </a:r>
            <a:r>
              <a:rPr lang="en-US" sz="2300" dirty="0" err="1" smtClean="0"/>
              <a:t>este</a:t>
            </a:r>
            <a:r>
              <a:rPr lang="en-US" sz="2300" dirty="0" smtClean="0"/>
              <a:t> </a:t>
            </a:r>
            <a:r>
              <a:rPr lang="en-US" sz="2300" dirty="0" err="1" smtClean="0"/>
              <a:t>momento</a:t>
            </a:r>
            <a:r>
              <a:rPr lang="en-US" sz="2300" dirty="0" smtClean="0"/>
              <a:t> </a:t>
            </a:r>
            <a:r>
              <a:rPr lang="en-US" sz="2300" dirty="0" err="1" smtClean="0"/>
              <a:t>renuncio</a:t>
            </a:r>
            <a:r>
              <a:rPr lang="en-US" sz="2300" dirty="0" smtClean="0"/>
              <a:t> a la </a:t>
            </a:r>
            <a:r>
              <a:rPr lang="en-US" sz="2300" dirty="0" err="1" smtClean="0"/>
              <a:t>vacunación</a:t>
            </a:r>
            <a:r>
              <a:rPr lang="en-US" sz="2300" dirty="0" smtClean="0"/>
              <a:t> contra la Hepatitis B. </a:t>
            </a:r>
            <a:r>
              <a:rPr lang="en-US" sz="2300" dirty="0" err="1" smtClean="0"/>
              <a:t>Entiendo</a:t>
            </a:r>
            <a:r>
              <a:rPr lang="en-US" sz="2300" dirty="0" smtClean="0"/>
              <a:t> que al </a:t>
            </a:r>
            <a:r>
              <a:rPr lang="en-US" sz="2300" dirty="0" err="1" smtClean="0"/>
              <a:t>renunciar</a:t>
            </a:r>
            <a:r>
              <a:rPr lang="en-US" sz="2300" dirty="0" smtClean="0"/>
              <a:t> a </a:t>
            </a:r>
            <a:r>
              <a:rPr lang="en-US" sz="2300" dirty="0" err="1" smtClean="0"/>
              <a:t>esta</a:t>
            </a:r>
            <a:r>
              <a:rPr lang="en-US" sz="2300" dirty="0" smtClean="0"/>
              <a:t> </a:t>
            </a:r>
            <a:r>
              <a:rPr lang="en-US" sz="2300" dirty="0" err="1" smtClean="0"/>
              <a:t>vacuna</a:t>
            </a:r>
            <a:r>
              <a:rPr lang="en-US" sz="2300" dirty="0" smtClean="0"/>
              <a:t> </a:t>
            </a:r>
            <a:r>
              <a:rPr lang="en-US" sz="2300" dirty="0" err="1" smtClean="0"/>
              <a:t>continúo</a:t>
            </a:r>
            <a:r>
              <a:rPr lang="en-US" sz="2300" dirty="0" smtClean="0"/>
              <a:t> en </a:t>
            </a:r>
            <a:r>
              <a:rPr lang="en-US" sz="2300" dirty="0" err="1" smtClean="0"/>
              <a:t>peligro</a:t>
            </a:r>
            <a:r>
              <a:rPr lang="en-US" sz="2300" dirty="0" smtClean="0"/>
              <a:t> de </a:t>
            </a:r>
            <a:r>
              <a:rPr lang="en-US" sz="2300" dirty="0" err="1" smtClean="0"/>
              <a:t>contraer</a:t>
            </a:r>
            <a:r>
              <a:rPr lang="en-US" sz="2300" dirty="0" smtClean="0"/>
              <a:t> la Hepatitis </a:t>
            </a:r>
            <a:r>
              <a:rPr lang="en-US" sz="2300" dirty="0"/>
              <a:t>B,</a:t>
            </a:r>
            <a:r>
              <a:rPr lang="en-US" sz="2300" dirty="0" smtClean="0"/>
              <a:t> </a:t>
            </a:r>
            <a:r>
              <a:rPr lang="en-US" sz="2300" dirty="0" err="1" smtClean="0"/>
              <a:t>una</a:t>
            </a:r>
            <a:r>
              <a:rPr lang="en-US" sz="2300" dirty="0" smtClean="0"/>
              <a:t> </a:t>
            </a:r>
            <a:r>
              <a:rPr lang="en-US" sz="2300" dirty="0" err="1" smtClean="0"/>
              <a:t>enfermedad</a:t>
            </a:r>
            <a:r>
              <a:rPr lang="en-US" sz="2300" dirty="0" smtClean="0"/>
              <a:t> grave. Si en el </a:t>
            </a:r>
            <a:r>
              <a:rPr lang="en-US" sz="2300" dirty="0" err="1" smtClean="0"/>
              <a:t>futuro</a:t>
            </a:r>
            <a:r>
              <a:rPr lang="en-US" sz="2300" dirty="0" smtClean="0"/>
              <a:t> </a:t>
            </a:r>
            <a:r>
              <a:rPr lang="en-US" sz="2300" dirty="0" err="1" smtClean="0"/>
              <a:t>sigo</a:t>
            </a:r>
            <a:r>
              <a:rPr lang="en-US" sz="2300" dirty="0" smtClean="0"/>
              <a:t> </a:t>
            </a:r>
            <a:r>
              <a:rPr lang="en-US" sz="2300" dirty="0" err="1" smtClean="0"/>
              <a:t>enfrentando</a:t>
            </a:r>
            <a:r>
              <a:rPr lang="en-US" sz="2300" dirty="0" smtClean="0"/>
              <a:t> </a:t>
            </a:r>
            <a:r>
              <a:rPr lang="en-US" sz="2300" dirty="0" err="1" smtClean="0"/>
              <a:t>una</a:t>
            </a:r>
            <a:r>
              <a:rPr lang="en-US" sz="2300" dirty="0" smtClean="0"/>
              <a:t> </a:t>
            </a:r>
            <a:r>
              <a:rPr lang="en-US" sz="2300" dirty="0" err="1" smtClean="0"/>
              <a:t>exposición</a:t>
            </a:r>
            <a:r>
              <a:rPr lang="en-US" sz="2300" dirty="0" smtClean="0"/>
              <a:t> </a:t>
            </a:r>
            <a:r>
              <a:rPr lang="en-US" sz="2300" dirty="0" err="1" smtClean="0"/>
              <a:t>ocupacional</a:t>
            </a:r>
            <a:r>
              <a:rPr lang="en-US" sz="2300" dirty="0" smtClean="0"/>
              <a:t> a la </a:t>
            </a:r>
            <a:r>
              <a:rPr lang="en-US" sz="2300" dirty="0" err="1" smtClean="0"/>
              <a:t>sangre</a:t>
            </a:r>
            <a:r>
              <a:rPr lang="en-US" sz="2300" dirty="0" smtClean="0"/>
              <a:t> u </a:t>
            </a:r>
            <a:r>
              <a:rPr lang="en-US" sz="2300" dirty="0" err="1" smtClean="0"/>
              <a:t>otros</a:t>
            </a:r>
            <a:r>
              <a:rPr lang="en-US" sz="2300" dirty="0" smtClean="0"/>
              <a:t> </a:t>
            </a:r>
            <a:r>
              <a:rPr lang="en-US" sz="2300" dirty="0" err="1" smtClean="0"/>
              <a:t>materiales</a:t>
            </a:r>
            <a:r>
              <a:rPr lang="en-US" sz="2300" dirty="0" smtClean="0"/>
              <a:t> </a:t>
            </a:r>
            <a:r>
              <a:rPr lang="en-US" sz="2300" dirty="0" err="1" smtClean="0"/>
              <a:t>potencialmente</a:t>
            </a:r>
            <a:r>
              <a:rPr lang="en-US" sz="2300" dirty="0" smtClean="0"/>
              <a:t> </a:t>
            </a:r>
            <a:r>
              <a:rPr lang="en-US" sz="2300" dirty="0" err="1" smtClean="0"/>
              <a:t>infecciosos</a:t>
            </a:r>
            <a:r>
              <a:rPr lang="en-US" sz="2300" dirty="0" smtClean="0"/>
              <a:t> y </a:t>
            </a:r>
            <a:r>
              <a:rPr lang="en-US" sz="2300" dirty="0" err="1" smtClean="0"/>
              <a:t>quiero</a:t>
            </a:r>
            <a:r>
              <a:rPr lang="en-US" sz="2300" dirty="0" smtClean="0"/>
              <a:t> ser </a:t>
            </a:r>
            <a:r>
              <a:rPr lang="en-US" sz="2300" dirty="0" err="1" smtClean="0"/>
              <a:t>inmunizado</a:t>
            </a:r>
            <a:r>
              <a:rPr lang="en-US" sz="2300" dirty="0" smtClean="0"/>
              <a:t> con la </a:t>
            </a:r>
            <a:r>
              <a:rPr lang="en-US" sz="2300" dirty="0" err="1" smtClean="0"/>
              <a:t>vacuna</a:t>
            </a:r>
            <a:r>
              <a:rPr lang="en-US" sz="2300" dirty="0" smtClean="0"/>
              <a:t> contra la Hepatitis B, </a:t>
            </a:r>
            <a:r>
              <a:rPr lang="en-US" sz="2300" dirty="0" err="1" smtClean="0"/>
              <a:t>puedo</a:t>
            </a:r>
            <a:r>
              <a:rPr lang="en-US" sz="2300" dirty="0" smtClean="0"/>
              <a:t> </a:t>
            </a:r>
            <a:r>
              <a:rPr lang="en-US" sz="2300" dirty="0" err="1" smtClean="0"/>
              <a:t>recibir</a:t>
            </a:r>
            <a:r>
              <a:rPr lang="en-US" sz="2300" dirty="0" smtClean="0"/>
              <a:t> la </a:t>
            </a:r>
            <a:r>
              <a:rPr lang="en-US" sz="2300" dirty="0" err="1" smtClean="0"/>
              <a:t>serie</a:t>
            </a:r>
            <a:r>
              <a:rPr lang="en-US" sz="2300" dirty="0" smtClean="0"/>
              <a:t> de </a:t>
            </a:r>
            <a:r>
              <a:rPr lang="en-US" sz="2300" dirty="0" err="1" smtClean="0"/>
              <a:t>vacunaciones</a:t>
            </a:r>
            <a:r>
              <a:rPr lang="en-US" sz="2300" dirty="0" smtClean="0"/>
              <a:t> sin </a:t>
            </a:r>
            <a:r>
              <a:rPr lang="en-US" sz="2300" dirty="0" err="1" smtClean="0"/>
              <a:t>costo</a:t>
            </a:r>
            <a:r>
              <a:rPr lang="en-US" sz="2300" dirty="0" smtClean="0"/>
              <a:t> para </a:t>
            </a:r>
            <a:r>
              <a:rPr lang="en-US" sz="2300" dirty="0" err="1" smtClean="0"/>
              <a:t>mí</a:t>
            </a:r>
            <a:r>
              <a:rPr lang="en-US" sz="2300" dirty="0" smtClean="0"/>
              <a:t>.</a:t>
            </a:r>
            <a:endParaRPr lang="en-US" sz="2300" dirty="0"/>
          </a:p>
        </p:txBody>
      </p:sp>
    </p:spTree>
    <p:extLst>
      <p:ext uri="{BB962C8B-B14F-4D97-AF65-F5344CB8AC3E}">
        <p14:creationId xmlns:p14="http://schemas.microsoft.com/office/powerpoint/2010/main" val="2280578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Exposición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err="1" smtClean="0"/>
              <a:t>Después</a:t>
            </a:r>
            <a:r>
              <a:rPr lang="en-US" dirty="0" smtClean="0"/>
              <a:t> de </a:t>
            </a:r>
            <a:r>
              <a:rPr lang="en-US" dirty="0" err="1" smtClean="0"/>
              <a:t>una</a:t>
            </a:r>
            <a:r>
              <a:rPr lang="en-US" dirty="0" smtClean="0"/>
              <a:t> </a:t>
            </a:r>
            <a:r>
              <a:rPr lang="en-US" dirty="0" err="1" smtClean="0"/>
              <a:t>posible</a:t>
            </a:r>
            <a:r>
              <a:rPr lang="en-US" dirty="0" smtClean="0"/>
              <a:t> </a:t>
            </a:r>
            <a:r>
              <a:rPr lang="en-US" dirty="0" err="1" smtClean="0"/>
              <a:t>exposición</a:t>
            </a:r>
            <a:r>
              <a:rPr lang="en-US" dirty="0" smtClean="0"/>
              <a:t> a </a:t>
            </a:r>
            <a:r>
              <a:rPr lang="en-US" dirty="0" err="1" smtClean="0"/>
              <a:t>fluidos</a:t>
            </a:r>
            <a:r>
              <a:rPr lang="en-US" dirty="0" smtClean="0"/>
              <a:t> </a:t>
            </a:r>
            <a:r>
              <a:rPr lang="en-US" dirty="0" err="1" smtClean="0"/>
              <a:t>corporales</a:t>
            </a:r>
            <a:r>
              <a:rPr lang="en-US" dirty="0" smtClean="0"/>
              <a:t> </a:t>
            </a:r>
            <a:r>
              <a:rPr lang="en-US" dirty="0" err="1" smtClean="0"/>
              <a:t>infectados</a:t>
            </a:r>
            <a:r>
              <a:rPr lang="en-US" dirty="0" smtClean="0"/>
              <a:t>, un </a:t>
            </a:r>
            <a:r>
              <a:rPr lang="en-US" u="sng" dirty="0" smtClean="0">
                <a:hlinkClick r:id="rId2"/>
              </a:rPr>
              <a:t>profesional</a:t>
            </a:r>
            <a:r>
              <a:rPr lang="en-US" dirty="0" smtClean="0"/>
              <a:t> de la </a:t>
            </a:r>
            <a:r>
              <a:rPr lang="en-US" dirty="0" err="1" smtClean="0"/>
              <a:t>salud</a:t>
            </a:r>
            <a:r>
              <a:rPr lang="en-US" dirty="0" smtClean="0"/>
              <a:t> </a:t>
            </a:r>
            <a:r>
              <a:rPr lang="en-US" dirty="0" err="1" smtClean="0"/>
              <a:t>debería</a:t>
            </a:r>
            <a:r>
              <a:rPr lang="en-US" dirty="0" smtClean="0"/>
              <a:t> </a:t>
            </a:r>
            <a:r>
              <a:rPr lang="en-US" dirty="0" err="1" smtClean="0"/>
              <a:t>examinar</a:t>
            </a:r>
            <a:r>
              <a:rPr lang="en-US" dirty="0" smtClean="0"/>
              <a:t> a los </a:t>
            </a:r>
            <a:r>
              <a:rPr lang="en-US" dirty="0" err="1" smtClean="0"/>
              <a:t>empleados</a:t>
            </a:r>
            <a:r>
              <a:rPr lang="en-US" dirty="0" smtClean="0"/>
              <a:t> que </a:t>
            </a:r>
            <a:r>
              <a:rPr lang="en-US" dirty="0" err="1" smtClean="0"/>
              <a:t>hayan</a:t>
            </a:r>
            <a:r>
              <a:rPr lang="en-US" dirty="0" smtClean="0"/>
              <a:t> </a:t>
            </a:r>
            <a:r>
              <a:rPr lang="en-US" dirty="0" err="1" smtClean="0"/>
              <a:t>elegido</a:t>
            </a:r>
            <a:r>
              <a:rPr lang="en-US" dirty="0" smtClean="0"/>
              <a:t> no </a:t>
            </a:r>
            <a:r>
              <a:rPr lang="en-US" dirty="0" err="1" smtClean="0"/>
              <a:t>recibir</a:t>
            </a:r>
            <a:r>
              <a:rPr lang="en-US" dirty="0" smtClean="0"/>
              <a:t> la </a:t>
            </a:r>
            <a:r>
              <a:rPr lang="en-US" dirty="0" err="1" smtClean="0"/>
              <a:t>vacuna</a:t>
            </a:r>
            <a:r>
              <a:rPr lang="en-US" dirty="0" smtClean="0"/>
              <a:t> y los que no la </a:t>
            </a:r>
            <a:r>
              <a:rPr lang="en-US" dirty="0" err="1" smtClean="0"/>
              <a:t>hayan</a:t>
            </a:r>
            <a:r>
              <a:rPr lang="en-US" dirty="0" smtClean="0"/>
              <a:t> </a:t>
            </a:r>
            <a:r>
              <a:rPr lang="en-US" dirty="0" err="1" smtClean="0"/>
              <a:t>recibido</a:t>
            </a:r>
            <a:r>
              <a:rPr lang="en-US" dirty="0" smtClean="0"/>
              <a:t> </a:t>
            </a:r>
            <a:r>
              <a:rPr lang="en-US" dirty="0" err="1" smtClean="0"/>
              <a:t>aún</a:t>
            </a:r>
            <a:r>
              <a:rPr lang="en-US" dirty="0" smtClean="0"/>
              <a:t> </a:t>
            </a:r>
            <a:r>
              <a:rPr lang="en-US" dirty="0" err="1" smtClean="0"/>
              <a:t>pero</a:t>
            </a:r>
            <a:r>
              <a:rPr lang="en-US" dirty="0" smtClean="0"/>
              <a:t> </a:t>
            </a:r>
            <a:r>
              <a:rPr lang="en-US" dirty="0" err="1" smtClean="0"/>
              <a:t>tengan</a:t>
            </a:r>
            <a:r>
              <a:rPr lang="en-US" dirty="0" smtClean="0"/>
              <a:t> en </a:t>
            </a:r>
            <a:r>
              <a:rPr lang="en-US" dirty="0" err="1" smtClean="0"/>
              <a:t>mente</a:t>
            </a:r>
            <a:r>
              <a:rPr lang="en-US" dirty="0" smtClean="0"/>
              <a:t> </a:t>
            </a:r>
            <a:r>
              <a:rPr lang="en-US" dirty="0" err="1" smtClean="0"/>
              <a:t>aplicársela</a:t>
            </a:r>
            <a:r>
              <a:rPr lang="en-US" dirty="0" smtClean="0"/>
              <a:t> en el </a:t>
            </a:r>
            <a:r>
              <a:rPr lang="en-US" dirty="0" err="1" smtClean="0"/>
              <a:t>futuro</a:t>
            </a:r>
            <a:r>
              <a:rPr lang="en-US" dirty="0" smtClean="0"/>
              <a:t>, y se les </a:t>
            </a:r>
            <a:r>
              <a:rPr lang="en-US" dirty="0" err="1" smtClean="0"/>
              <a:t>debería</a:t>
            </a:r>
            <a:r>
              <a:rPr lang="en-US" dirty="0" smtClean="0"/>
              <a:t> </a:t>
            </a:r>
            <a:r>
              <a:rPr lang="en-US" dirty="0" err="1" smtClean="0"/>
              <a:t>hacer</a:t>
            </a:r>
            <a:r>
              <a:rPr lang="en-US" dirty="0" smtClean="0"/>
              <a:t> las </a:t>
            </a:r>
            <a:r>
              <a:rPr lang="en-US" dirty="0" err="1" smtClean="0"/>
              <a:t>pruebas</a:t>
            </a:r>
            <a:r>
              <a:rPr lang="en-US" dirty="0" smtClean="0"/>
              <a:t> de Hepatitis B y VIH. </a:t>
            </a:r>
          </a:p>
          <a:p>
            <a:pPr marL="0" indent="0">
              <a:buNone/>
            </a:pPr>
            <a:r>
              <a:rPr lang="en-US" dirty="0" smtClean="0"/>
              <a:t>OSHA </a:t>
            </a:r>
            <a:r>
              <a:rPr lang="en-US" dirty="0" err="1" smtClean="0"/>
              <a:t>sólo</a:t>
            </a:r>
            <a:r>
              <a:rPr lang="en-US" dirty="0" smtClean="0"/>
              <a:t> </a:t>
            </a:r>
            <a:r>
              <a:rPr lang="en-US" dirty="0" err="1" smtClean="0"/>
              <a:t>exige</a:t>
            </a:r>
            <a:r>
              <a:rPr lang="en-US" dirty="0" smtClean="0"/>
              <a:t> </a:t>
            </a:r>
            <a:r>
              <a:rPr lang="en-US" dirty="0" err="1" smtClean="0"/>
              <a:t>que</a:t>
            </a:r>
            <a:r>
              <a:rPr lang="en-US" dirty="0" smtClean="0"/>
              <a:t> el </a:t>
            </a:r>
            <a:r>
              <a:rPr lang="en-US" dirty="0" err="1" smtClean="0"/>
              <a:t>profesional</a:t>
            </a:r>
            <a:r>
              <a:rPr lang="en-US" dirty="0" smtClean="0"/>
              <a:t> de la </a:t>
            </a:r>
            <a:r>
              <a:rPr lang="en-US" dirty="0" err="1" smtClean="0"/>
              <a:t>salud</a:t>
            </a:r>
            <a:r>
              <a:rPr lang="en-US" dirty="0" smtClean="0"/>
              <a:t> </a:t>
            </a:r>
            <a:r>
              <a:rPr lang="en-US" dirty="0" err="1" smtClean="0"/>
              <a:t>trate</a:t>
            </a:r>
            <a:r>
              <a:rPr lang="en-US" dirty="0" smtClean="0"/>
              <a:t> al </a:t>
            </a:r>
            <a:r>
              <a:rPr lang="en-US" dirty="0" err="1" smtClean="0"/>
              <a:t>trabajador</a:t>
            </a:r>
            <a:r>
              <a:rPr lang="en-US" dirty="0" smtClean="0"/>
              <a:t>, </a:t>
            </a:r>
            <a:r>
              <a:rPr lang="en-US" dirty="0" err="1" smtClean="0"/>
              <a:t>que</a:t>
            </a:r>
            <a:r>
              <a:rPr lang="en-US" dirty="0" smtClean="0"/>
              <a:t> no </a:t>
            </a:r>
            <a:r>
              <a:rPr lang="en-US" dirty="0" err="1" smtClean="0"/>
              <a:t>debe</a:t>
            </a:r>
            <a:r>
              <a:rPr lang="en-US" dirty="0" smtClean="0"/>
              <a:t> </a:t>
            </a:r>
            <a:r>
              <a:rPr lang="en-US" dirty="0" err="1" smtClean="0"/>
              <a:t>informar</a:t>
            </a:r>
            <a:r>
              <a:rPr lang="en-US" dirty="0" smtClean="0"/>
              <a:t> al </a:t>
            </a:r>
            <a:r>
              <a:rPr lang="en-US" dirty="0" err="1" smtClean="0"/>
              <a:t>empleador</a:t>
            </a:r>
            <a:r>
              <a:rPr lang="en-US" dirty="0" smtClean="0"/>
              <a:t> </a:t>
            </a:r>
            <a:r>
              <a:rPr lang="en-US" dirty="0" err="1" smtClean="0"/>
              <a:t>sobre</a:t>
            </a:r>
            <a:r>
              <a:rPr lang="en-US" dirty="0" smtClean="0"/>
              <a:t> los </a:t>
            </a:r>
            <a:r>
              <a:rPr lang="en-US" dirty="0" err="1" smtClean="0"/>
              <a:t>resultados</a:t>
            </a:r>
            <a:r>
              <a:rPr lang="en-US" dirty="0" smtClean="0"/>
              <a:t> de los </a:t>
            </a:r>
            <a:r>
              <a:rPr lang="en-US" dirty="0" err="1" smtClean="0"/>
              <a:t>estudios</a:t>
            </a:r>
            <a:r>
              <a:rPr lang="en-US" dirty="0" smtClean="0"/>
              <a:t>.</a:t>
            </a:r>
            <a:r>
              <a:rPr lang="en-US" dirty="0"/>
              <a:t/>
            </a:r>
            <a:br>
              <a:rPr lang="en-US" dirty="0"/>
            </a:br>
            <a:endParaRPr lang="en-US" dirty="0"/>
          </a:p>
          <a:p>
            <a:endParaRPr lang="en-US" dirty="0"/>
          </a:p>
        </p:txBody>
      </p:sp>
    </p:spTree>
    <p:extLst>
      <p:ext uri="{BB962C8B-B14F-4D97-AF65-F5344CB8AC3E}">
        <p14:creationId xmlns:p14="http://schemas.microsoft.com/office/powerpoint/2010/main" val="653067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Hepatitis C</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La Hepatitis C </a:t>
            </a:r>
            <a:r>
              <a:rPr lang="en-US" dirty="0" err="1" smtClean="0"/>
              <a:t>es</a:t>
            </a:r>
            <a:r>
              <a:rPr lang="en-US" dirty="0" smtClean="0"/>
              <a:t> </a:t>
            </a:r>
            <a:r>
              <a:rPr lang="en-US" dirty="0" err="1" smtClean="0"/>
              <a:t>una</a:t>
            </a:r>
            <a:r>
              <a:rPr lang="en-US" dirty="0" smtClean="0"/>
              <a:t> </a:t>
            </a:r>
            <a:r>
              <a:rPr lang="en-US" dirty="0" err="1" smtClean="0"/>
              <a:t>enfermedad</a:t>
            </a:r>
            <a:r>
              <a:rPr lang="en-US" dirty="0" smtClean="0"/>
              <a:t> del </a:t>
            </a:r>
            <a:r>
              <a:rPr lang="en-US" dirty="0" err="1" smtClean="0"/>
              <a:t>hígado</a:t>
            </a:r>
            <a:r>
              <a:rPr lang="en-US" dirty="0" smtClean="0"/>
              <a:t> </a:t>
            </a:r>
            <a:r>
              <a:rPr lang="en-US" dirty="0" err="1" smtClean="0"/>
              <a:t>causada</a:t>
            </a:r>
            <a:r>
              <a:rPr lang="en-US" dirty="0" smtClean="0"/>
              <a:t> </a:t>
            </a:r>
            <a:r>
              <a:rPr lang="en-US" dirty="0" err="1" smtClean="0"/>
              <a:t>por</a:t>
            </a:r>
            <a:r>
              <a:rPr lang="en-US" dirty="0" smtClean="0"/>
              <a:t> el virus de la Hepatitis C (VHC). La </a:t>
            </a:r>
            <a:r>
              <a:rPr lang="en-US" dirty="0" err="1" smtClean="0"/>
              <a:t>infección</a:t>
            </a:r>
            <a:r>
              <a:rPr lang="en-US" dirty="0" smtClean="0"/>
              <a:t> </a:t>
            </a:r>
            <a:r>
              <a:rPr lang="en-US" dirty="0" err="1" smtClean="0"/>
              <a:t>por</a:t>
            </a:r>
            <a:r>
              <a:rPr lang="en-US" dirty="0" smtClean="0"/>
              <a:t> el VHC a </a:t>
            </a:r>
            <a:r>
              <a:rPr lang="en-US" dirty="0" err="1" smtClean="0"/>
              <a:t>veces</a:t>
            </a:r>
            <a:r>
              <a:rPr lang="en-US" dirty="0" smtClean="0"/>
              <a:t> </a:t>
            </a:r>
            <a:r>
              <a:rPr lang="en-US" dirty="0" err="1" smtClean="0"/>
              <a:t>causa</a:t>
            </a:r>
            <a:r>
              <a:rPr lang="en-US" dirty="0" smtClean="0"/>
              <a:t> </a:t>
            </a:r>
            <a:r>
              <a:rPr lang="en-US" dirty="0" err="1" smtClean="0"/>
              <a:t>una</a:t>
            </a:r>
            <a:r>
              <a:rPr lang="en-US" dirty="0" smtClean="0"/>
              <a:t> </a:t>
            </a:r>
            <a:r>
              <a:rPr lang="en-US" dirty="0" err="1" smtClean="0"/>
              <a:t>enfermedad</a:t>
            </a:r>
            <a:r>
              <a:rPr lang="en-US" dirty="0" smtClean="0"/>
              <a:t> </a:t>
            </a:r>
            <a:r>
              <a:rPr lang="en-US" dirty="0" err="1" smtClean="0"/>
              <a:t>aguda</a:t>
            </a:r>
            <a:r>
              <a:rPr lang="en-US" dirty="0" smtClean="0"/>
              <a:t>, </a:t>
            </a:r>
            <a:r>
              <a:rPr lang="en-US" dirty="0" err="1" smtClean="0"/>
              <a:t>pero</a:t>
            </a:r>
            <a:r>
              <a:rPr lang="en-US" dirty="0" smtClean="0"/>
              <a:t> con </a:t>
            </a:r>
            <a:r>
              <a:rPr lang="en-US" dirty="0" err="1" smtClean="0"/>
              <a:t>más</a:t>
            </a:r>
            <a:r>
              <a:rPr lang="en-US" dirty="0" smtClean="0"/>
              <a:t> </a:t>
            </a:r>
            <a:r>
              <a:rPr lang="en-US" dirty="0" err="1" smtClean="0"/>
              <a:t>frecuencia</a:t>
            </a:r>
            <a:r>
              <a:rPr lang="en-US" dirty="0" smtClean="0"/>
              <a:t> se </a:t>
            </a:r>
            <a:r>
              <a:rPr lang="en-US" dirty="0" err="1" smtClean="0"/>
              <a:t>convierte</a:t>
            </a:r>
            <a:r>
              <a:rPr lang="en-US" dirty="0" smtClean="0"/>
              <a:t> en </a:t>
            </a:r>
            <a:r>
              <a:rPr lang="en-US" dirty="0" err="1" smtClean="0"/>
              <a:t>una</a:t>
            </a:r>
            <a:r>
              <a:rPr lang="en-US" dirty="0" smtClean="0"/>
              <a:t> </a:t>
            </a:r>
            <a:r>
              <a:rPr lang="en-US" dirty="0" err="1" smtClean="0"/>
              <a:t>enfermedad</a:t>
            </a:r>
            <a:r>
              <a:rPr lang="en-US" dirty="0" smtClean="0"/>
              <a:t> </a:t>
            </a:r>
            <a:r>
              <a:rPr lang="en-US" dirty="0" err="1" smtClean="0"/>
              <a:t>crónica</a:t>
            </a:r>
            <a:r>
              <a:rPr lang="en-US" dirty="0" smtClean="0"/>
              <a:t> </a:t>
            </a:r>
            <a:r>
              <a:rPr lang="en-US" dirty="0" err="1" smtClean="0"/>
              <a:t>que</a:t>
            </a:r>
            <a:r>
              <a:rPr lang="en-US" dirty="0" smtClean="0"/>
              <a:t> </a:t>
            </a:r>
            <a:r>
              <a:rPr lang="en-US" dirty="0" err="1" smtClean="0"/>
              <a:t>puede</a:t>
            </a:r>
            <a:r>
              <a:rPr lang="en-US" dirty="0" smtClean="0"/>
              <a:t> </a:t>
            </a:r>
            <a:r>
              <a:rPr lang="en-US" dirty="0" err="1" smtClean="0"/>
              <a:t>conducir</a:t>
            </a:r>
            <a:r>
              <a:rPr lang="en-US" dirty="0" smtClean="0"/>
              <a:t> a la </a:t>
            </a:r>
            <a:r>
              <a:rPr lang="en-US" dirty="0" err="1" smtClean="0"/>
              <a:t>cirrosis</a:t>
            </a:r>
            <a:r>
              <a:rPr lang="en-US" dirty="0" smtClean="0"/>
              <a:t> del </a:t>
            </a:r>
            <a:r>
              <a:rPr lang="en-US" dirty="0" err="1" smtClean="0"/>
              <a:t>hígado</a:t>
            </a:r>
            <a:r>
              <a:rPr lang="en-US" dirty="0" smtClean="0"/>
              <a:t> </a:t>
            </a:r>
            <a:r>
              <a:rPr lang="en-US" dirty="0" err="1" smtClean="0"/>
              <a:t>y</a:t>
            </a:r>
            <a:r>
              <a:rPr lang="en-US" dirty="0" smtClean="0"/>
              <a:t> al </a:t>
            </a:r>
            <a:r>
              <a:rPr lang="en-US" dirty="0" err="1" smtClean="0"/>
              <a:t>cáncer</a:t>
            </a:r>
            <a:r>
              <a:rPr lang="en-US" dirty="0" smtClean="0"/>
              <a:t> de </a:t>
            </a:r>
            <a:r>
              <a:rPr lang="en-US" dirty="0" err="1" smtClean="0"/>
              <a:t>hígado</a:t>
            </a:r>
            <a:r>
              <a:rPr lang="en-US" dirty="0" smtClean="0"/>
              <a:t>.</a:t>
            </a:r>
            <a:endParaRPr lang="en-US" dirty="0"/>
          </a:p>
        </p:txBody>
      </p:sp>
      <p:pic>
        <p:nvPicPr>
          <p:cNvPr id="5122" name="Picture 2" title="Hep C Bander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4343400"/>
            <a:ext cx="6629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5943600"/>
            <a:ext cx="6477000" cy="646331"/>
          </a:xfrm>
          <a:prstGeom prst="rect">
            <a:avLst/>
          </a:prstGeom>
          <a:noFill/>
        </p:spPr>
        <p:txBody>
          <a:bodyPr wrap="square" rtlCol="0">
            <a:spAutoFit/>
          </a:bodyPr>
          <a:lstStyle/>
          <a:p>
            <a:r>
              <a:rPr lang="en-US" dirty="0" err="1" smtClean="0"/>
              <a:t>Más</a:t>
            </a:r>
            <a:r>
              <a:rPr lang="en-US" dirty="0" smtClean="0"/>
              <a:t> de 3 MILLONES</a:t>
            </a:r>
          </a:p>
          <a:p>
            <a:r>
              <a:rPr lang="en-US" dirty="0" smtClean="0"/>
              <a:t>de </a:t>
            </a:r>
            <a:r>
              <a:rPr lang="en-US" dirty="0" err="1" smtClean="0"/>
              <a:t>estadounidenses</a:t>
            </a:r>
            <a:r>
              <a:rPr lang="en-US" dirty="0" smtClean="0"/>
              <a:t> </a:t>
            </a:r>
            <a:r>
              <a:rPr lang="en-US" dirty="0" err="1" smtClean="0"/>
              <a:t>tienen</a:t>
            </a:r>
            <a:r>
              <a:rPr lang="en-US" dirty="0" smtClean="0"/>
              <a:t> Hepatitis C </a:t>
            </a:r>
            <a:r>
              <a:rPr lang="en-US" dirty="0" err="1" smtClean="0"/>
              <a:t>crónica</a:t>
            </a:r>
            <a:endParaRPr lang="en-US" dirty="0"/>
          </a:p>
        </p:txBody>
      </p:sp>
      <p:sp>
        <p:nvSpPr>
          <p:cNvPr id="7" name="TextBox 6"/>
          <p:cNvSpPr txBox="1"/>
          <p:nvPr/>
        </p:nvSpPr>
        <p:spPr>
          <a:xfrm>
            <a:off x="6400800" y="5986194"/>
            <a:ext cx="1600200" cy="646331"/>
          </a:xfrm>
          <a:prstGeom prst="rect">
            <a:avLst/>
          </a:prstGeom>
          <a:noFill/>
        </p:spPr>
        <p:txBody>
          <a:bodyPr wrap="square" rtlCol="0">
            <a:spAutoFit/>
          </a:bodyPr>
          <a:lstStyle/>
          <a:p>
            <a:r>
              <a:rPr lang="en-US" b="1" dirty="0" err="1" smtClean="0">
                <a:solidFill>
                  <a:schemeClr val="bg1"/>
                </a:solidFill>
              </a:rPr>
              <a:t>Hasta</a:t>
            </a:r>
            <a:r>
              <a:rPr lang="en-US" b="1" dirty="0" smtClean="0">
                <a:solidFill>
                  <a:schemeClr val="bg1"/>
                </a:solidFill>
              </a:rPr>
              <a:t> un 75 % no lo </a:t>
            </a:r>
            <a:r>
              <a:rPr lang="en-US" b="1" dirty="0" err="1" smtClean="0">
                <a:solidFill>
                  <a:schemeClr val="bg1"/>
                </a:solidFill>
              </a:rPr>
              <a:t>sabe</a:t>
            </a:r>
            <a:endParaRPr lang="en-US" b="1" dirty="0">
              <a:solidFill>
                <a:schemeClr val="bg1"/>
              </a:solidFill>
            </a:endParaRPr>
          </a:p>
        </p:txBody>
      </p:sp>
    </p:spTree>
    <p:extLst>
      <p:ext uri="{BB962C8B-B14F-4D97-AF65-F5344CB8AC3E}">
        <p14:creationId xmlns:p14="http://schemas.microsoft.com/office/powerpoint/2010/main" val="241292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b="1" dirty="0" err="1" smtClean="0">
                <a:effectLst>
                  <a:outerShdw blurRad="38100" dist="38100" dir="2700000" algn="tl">
                    <a:srgbClr val="000000">
                      <a:alpha val="43137"/>
                    </a:srgbClr>
                  </a:outerShdw>
                </a:effectLst>
              </a:rPr>
              <a:t>Transmisión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s-ES_tradnl" dirty="0" smtClean="0"/>
              <a:t>Sucede por el contacto con la sangre de una persona infectada, sobre todo al compartir agujas contaminadas u otros enseres para inyectarse drogas. También han ocurrido transmisiones por lesiones de punción de agujas en los ámbitos de servicios de salud; por prácticas de inyección peligrosas y otros fallos en el control de la infección en los ámbitos de servicios de salud; por haber nacido de una madre que tiene Hepatitis C; y por transfusiones sanguíneas y transplantes de órganos realizados antes de 1992, cuando comenzó en los Estados Unidos el análisis generalizado del suministro de sangre.</a:t>
            </a:r>
            <a:endParaRPr lang="es-ES_tradnl" dirty="0"/>
          </a:p>
        </p:txBody>
      </p:sp>
    </p:spTree>
    <p:extLst>
      <p:ext uri="{BB962C8B-B14F-4D97-AF65-F5344CB8AC3E}">
        <p14:creationId xmlns:p14="http://schemas.microsoft.com/office/powerpoint/2010/main" val="387995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Causas</a:t>
            </a:r>
            <a:r>
              <a:rPr lang="en-US" dirty="0" smtClean="0"/>
              <a:t> de la Hepatitis C</a:t>
            </a:r>
            <a:endParaRPr lang="en-US" dirty="0"/>
          </a:p>
        </p:txBody>
      </p:sp>
      <p:pic>
        <p:nvPicPr>
          <p:cNvPr id="6147" name="Picture 3" title="imagen causas de la hepatitis 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676400"/>
            <a:ext cx="7366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3581400"/>
            <a:ext cx="1295400" cy="646331"/>
          </a:xfrm>
          <a:prstGeom prst="rect">
            <a:avLst/>
          </a:prstGeom>
          <a:noFill/>
        </p:spPr>
        <p:txBody>
          <a:bodyPr wrap="square" rtlCol="0">
            <a:spAutoFit/>
          </a:bodyPr>
          <a:lstStyle/>
          <a:p>
            <a:r>
              <a:rPr lang="en-US" sz="1200" dirty="0" err="1" smtClean="0"/>
              <a:t>Perforación</a:t>
            </a:r>
            <a:r>
              <a:rPr lang="en-US" sz="1200" dirty="0" smtClean="0"/>
              <a:t> corporal (</a:t>
            </a:r>
            <a:r>
              <a:rPr lang="en-US" sz="1200" i="1" dirty="0" smtClean="0"/>
              <a:t>piercing</a:t>
            </a:r>
            <a:r>
              <a:rPr lang="en-US" sz="1200" dirty="0" smtClean="0"/>
              <a:t>)</a:t>
            </a:r>
            <a:endParaRPr lang="en-US" sz="1200" dirty="0"/>
          </a:p>
        </p:txBody>
      </p:sp>
      <p:sp>
        <p:nvSpPr>
          <p:cNvPr id="6" name="TextBox 5"/>
          <p:cNvSpPr txBox="1"/>
          <p:nvPr/>
        </p:nvSpPr>
        <p:spPr>
          <a:xfrm>
            <a:off x="3505200" y="1981200"/>
            <a:ext cx="1295400" cy="461665"/>
          </a:xfrm>
          <a:prstGeom prst="rect">
            <a:avLst/>
          </a:prstGeom>
          <a:noFill/>
        </p:spPr>
        <p:txBody>
          <a:bodyPr wrap="square" rtlCol="0">
            <a:spAutoFit/>
          </a:bodyPr>
          <a:lstStyle/>
          <a:p>
            <a:r>
              <a:rPr lang="en-US" sz="1200" dirty="0" err="1" smtClean="0"/>
              <a:t>Compartir</a:t>
            </a:r>
            <a:r>
              <a:rPr lang="en-US" sz="1200" dirty="0" smtClean="0"/>
              <a:t> </a:t>
            </a:r>
            <a:r>
              <a:rPr lang="en-US" sz="1200" dirty="0" err="1" smtClean="0"/>
              <a:t>agujas</a:t>
            </a:r>
            <a:r>
              <a:rPr lang="en-US" sz="1200" dirty="0" smtClean="0"/>
              <a:t> y </a:t>
            </a:r>
            <a:r>
              <a:rPr lang="en-US" sz="1200" dirty="0" err="1" smtClean="0"/>
              <a:t>otros</a:t>
            </a:r>
            <a:r>
              <a:rPr lang="en-US" sz="1200" dirty="0" smtClean="0"/>
              <a:t> </a:t>
            </a:r>
            <a:r>
              <a:rPr lang="en-US" sz="1200" dirty="0" err="1" smtClean="0"/>
              <a:t>enseres</a:t>
            </a:r>
            <a:endParaRPr lang="en-US" sz="1200" dirty="0"/>
          </a:p>
        </p:txBody>
      </p:sp>
      <p:sp>
        <p:nvSpPr>
          <p:cNvPr id="7" name="TextBox 6"/>
          <p:cNvSpPr txBox="1"/>
          <p:nvPr/>
        </p:nvSpPr>
        <p:spPr>
          <a:xfrm>
            <a:off x="3048000" y="3657600"/>
            <a:ext cx="1447800" cy="461665"/>
          </a:xfrm>
          <a:prstGeom prst="rect">
            <a:avLst/>
          </a:prstGeom>
          <a:noFill/>
        </p:spPr>
        <p:txBody>
          <a:bodyPr wrap="square" rtlCol="0">
            <a:spAutoFit/>
          </a:bodyPr>
          <a:lstStyle/>
          <a:p>
            <a:r>
              <a:rPr lang="en-US" sz="1200" dirty="0" err="1" smtClean="0"/>
              <a:t>Transmisión</a:t>
            </a:r>
            <a:r>
              <a:rPr lang="en-US" sz="1200" dirty="0" smtClean="0"/>
              <a:t> de </a:t>
            </a:r>
            <a:r>
              <a:rPr lang="en-US" sz="1200" dirty="0" err="1" smtClean="0"/>
              <a:t>madre</a:t>
            </a:r>
            <a:r>
              <a:rPr lang="en-US" sz="1200" dirty="0" smtClean="0"/>
              <a:t> a </a:t>
            </a:r>
            <a:r>
              <a:rPr lang="en-US" sz="1200" dirty="0" err="1" smtClean="0"/>
              <a:t>bebé</a:t>
            </a:r>
            <a:endParaRPr lang="en-US" sz="1200" dirty="0"/>
          </a:p>
        </p:txBody>
      </p:sp>
      <p:sp>
        <p:nvSpPr>
          <p:cNvPr id="8" name="TextBox 7"/>
          <p:cNvSpPr txBox="1"/>
          <p:nvPr/>
        </p:nvSpPr>
        <p:spPr>
          <a:xfrm>
            <a:off x="5867400" y="3886200"/>
            <a:ext cx="838200" cy="276999"/>
          </a:xfrm>
          <a:prstGeom prst="rect">
            <a:avLst/>
          </a:prstGeom>
          <a:noFill/>
        </p:spPr>
        <p:txBody>
          <a:bodyPr wrap="square" rtlCol="0">
            <a:spAutoFit/>
          </a:bodyPr>
          <a:lstStyle/>
          <a:p>
            <a:r>
              <a:rPr lang="en-US" sz="1200" dirty="0" err="1" smtClean="0"/>
              <a:t>Tatuajes</a:t>
            </a:r>
            <a:endParaRPr lang="en-US" sz="1200" dirty="0"/>
          </a:p>
        </p:txBody>
      </p:sp>
      <p:sp>
        <p:nvSpPr>
          <p:cNvPr id="9" name="TextBox 8"/>
          <p:cNvSpPr txBox="1"/>
          <p:nvPr/>
        </p:nvSpPr>
        <p:spPr>
          <a:xfrm>
            <a:off x="1143000" y="6019800"/>
            <a:ext cx="1600200" cy="461665"/>
          </a:xfrm>
          <a:prstGeom prst="rect">
            <a:avLst/>
          </a:prstGeom>
          <a:noFill/>
        </p:spPr>
        <p:txBody>
          <a:bodyPr wrap="square" rtlCol="0">
            <a:spAutoFit/>
          </a:bodyPr>
          <a:lstStyle/>
          <a:p>
            <a:r>
              <a:rPr lang="en-US" sz="1200" dirty="0" err="1" smtClean="0"/>
              <a:t>Transfusiones</a:t>
            </a:r>
            <a:r>
              <a:rPr lang="en-US" sz="1200" dirty="0" smtClean="0"/>
              <a:t> de </a:t>
            </a:r>
            <a:r>
              <a:rPr lang="en-US" sz="1200" dirty="0" err="1" smtClean="0"/>
              <a:t>sangre</a:t>
            </a:r>
            <a:endParaRPr lang="en-US" sz="1200" dirty="0"/>
          </a:p>
        </p:txBody>
      </p:sp>
      <p:sp>
        <p:nvSpPr>
          <p:cNvPr id="10" name="TextBox 9"/>
          <p:cNvSpPr txBox="1"/>
          <p:nvPr/>
        </p:nvSpPr>
        <p:spPr>
          <a:xfrm>
            <a:off x="5562600" y="6096000"/>
            <a:ext cx="2743200" cy="276999"/>
          </a:xfrm>
          <a:prstGeom prst="rect">
            <a:avLst/>
          </a:prstGeom>
          <a:noFill/>
        </p:spPr>
        <p:txBody>
          <a:bodyPr wrap="square" rtlCol="0">
            <a:spAutoFit/>
          </a:bodyPr>
          <a:lstStyle/>
          <a:p>
            <a:r>
              <a:rPr lang="en-US" sz="1200" dirty="0" err="1" smtClean="0"/>
              <a:t>Relaciones</a:t>
            </a:r>
            <a:r>
              <a:rPr lang="en-US" sz="1200" dirty="0" smtClean="0"/>
              <a:t> </a:t>
            </a:r>
            <a:r>
              <a:rPr lang="en-US" sz="1200" dirty="0" err="1" smtClean="0"/>
              <a:t>sexuales</a:t>
            </a:r>
            <a:r>
              <a:rPr lang="en-US" sz="1200" dirty="0" smtClean="0"/>
              <a:t> con </a:t>
            </a:r>
            <a:r>
              <a:rPr lang="en-US" sz="1200" dirty="0" err="1" smtClean="0"/>
              <a:t>parejas</a:t>
            </a:r>
            <a:r>
              <a:rPr lang="en-US" sz="1200" dirty="0" smtClean="0"/>
              <a:t> </a:t>
            </a:r>
            <a:r>
              <a:rPr lang="en-US" sz="1200" dirty="0" err="1" smtClean="0"/>
              <a:t>múltiples</a:t>
            </a:r>
            <a:endParaRPr lang="en-US" sz="1200" dirty="0"/>
          </a:p>
        </p:txBody>
      </p:sp>
      <p:sp>
        <p:nvSpPr>
          <p:cNvPr id="11" name="TextBox 10"/>
          <p:cNvSpPr txBox="1"/>
          <p:nvPr/>
        </p:nvSpPr>
        <p:spPr>
          <a:xfrm>
            <a:off x="3200400" y="6027003"/>
            <a:ext cx="1905000" cy="830997"/>
          </a:xfrm>
          <a:prstGeom prst="rect">
            <a:avLst/>
          </a:prstGeom>
          <a:noFill/>
        </p:spPr>
        <p:txBody>
          <a:bodyPr wrap="square" rtlCol="0">
            <a:spAutoFit/>
          </a:bodyPr>
          <a:lstStyle/>
          <a:p>
            <a:r>
              <a:rPr lang="en-US" sz="2400" b="1" dirty="0" err="1" smtClean="0"/>
              <a:t>Causas</a:t>
            </a:r>
            <a:r>
              <a:rPr lang="en-US" sz="2400" b="1" dirty="0" smtClean="0"/>
              <a:t> de la Hepatitis C</a:t>
            </a:r>
            <a:endParaRPr lang="en-US" sz="2400" b="1" dirty="0"/>
          </a:p>
        </p:txBody>
      </p:sp>
    </p:spTree>
    <p:extLst>
      <p:ext uri="{BB962C8B-B14F-4D97-AF65-F5344CB8AC3E}">
        <p14:creationId xmlns:p14="http://schemas.microsoft.com/office/powerpoint/2010/main" val="36326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Vacunación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s-ES_tradnl" dirty="0" smtClean="0"/>
              <a:t>No existe una vacuna contra la Hepatitis C.</a:t>
            </a:r>
          </a:p>
          <a:p>
            <a:pPr marL="0" indent="0">
              <a:buNone/>
            </a:pPr>
            <a:r>
              <a:rPr lang="es-ES_tradnl" dirty="0" smtClean="0"/>
              <a:t>La infección por el virus de la Hepatitis C (VHC) es la infección crónica de transmisión sanguínea más común en los Estados Unidos: aproximadamente 3,2 millones de personas tienen esta infección crónica. Aunque el VHC no se transmite de manera eficiente por contacto sexual, las personas en riesgo de infección por agujas para consumo de drogas tendrían que buscar asistencia en los centros de tratamiento de enfermedades de transmisión sexual (ETS), establecimientos de terapia y análisis de VIH, centros penitenciarios, establecimientos de tratamiento de adicciones y otros ámbitos de salud pública donde haya disponibles servicios para la prevención y el control de las ETS y el VIH.</a:t>
            </a:r>
            <a:endParaRPr lang="es-ES_tradnl" dirty="0"/>
          </a:p>
        </p:txBody>
      </p:sp>
    </p:spTree>
    <p:extLst>
      <p:ext uri="{BB962C8B-B14F-4D97-AF65-F5344CB8AC3E}">
        <p14:creationId xmlns:p14="http://schemas.microsoft.com/office/powerpoint/2010/main" val="35942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La </a:t>
            </a:r>
            <a:r>
              <a:rPr lang="en-US" b="1" dirty="0" smtClean="0">
                <a:effectLst>
                  <a:outerShdw blurRad="38100" dist="38100" dir="2700000" algn="tl">
                    <a:srgbClr val="000000">
                      <a:alpha val="43137"/>
                    </a:srgbClr>
                  </a:outerShdw>
                </a:effectLst>
              </a:rPr>
              <a:t>Hepatitis C </a:t>
            </a:r>
            <a:r>
              <a:rPr lang="en-US" b="1" dirty="0" err="1" smtClean="0">
                <a:effectLst>
                  <a:outerShdw blurRad="38100" dist="38100" dir="2700000" algn="tl">
                    <a:srgbClr val="000000">
                      <a:alpha val="43137"/>
                    </a:srgbClr>
                  </a:outerShdw>
                </a:effectLst>
              </a:rPr>
              <a:t>y</a:t>
            </a:r>
            <a:r>
              <a:rPr lang="en-US" b="1" dirty="0" smtClean="0">
                <a:effectLst>
                  <a:outerShdw blurRad="38100" dist="38100" dir="2700000" algn="tl">
                    <a:srgbClr val="000000">
                      <a:alpha val="43137"/>
                    </a:srgbClr>
                  </a:outerShdw>
                </a:effectLst>
              </a:rPr>
              <a:t> los </a:t>
            </a:r>
            <a:r>
              <a:rPr lang="en-US" b="1" dirty="0" err="1" smtClean="0">
                <a:effectLst>
                  <a:outerShdw blurRad="38100" dist="38100" dir="2700000" algn="tl">
                    <a:srgbClr val="000000">
                      <a:alpha val="43137"/>
                    </a:srgbClr>
                  </a:outerShdw>
                </a:effectLst>
              </a:rPr>
              <a:t>servicios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salud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marL="0" indent="0">
              <a:buNone/>
            </a:pPr>
            <a:r>
              <a:rPr lang="es-ES" dirty="0" smtClean="0"/>
              <a:t>Luego de una exposición a sangre VHC-positiva por punción de aguja u otro objeto punzocortante, el riesgo de infección por VHC es de aproximadamente 1,8% (rango de 0% a 10%).</a:t>
            </a:r>
          </a:p>
          <a:p>
            <a:pPr marL="0" indent="0">
              <a:buNone/>
            </a:pPr>
            <a:r>
              <a:rPr lang="es-ES" dirty="0" smtClean="0"/>
              <a:t>Aunque se han informado unos pocos casos de transmisión del VHC por salpicaduras de sangre a los ojos, se supone que el riesgo de tal vía de transmisión es muy bajo. La forma principal de prevenir el contagio de enfermedades de transmisión sanguínea entre el personal de los servicios de salud es evitar la exposición ocupacional a la sangre. Todo el personal de los servicios de salud debería adherir a las </a:t>
            </a:r>
            <a:r>
              <a:rPr lang="es-ES" dirty="0" smtClean="0">
                <a:hlinkClick r:id="rId2"/>
              </a:rPr>
              <a:t>Precauciones Convencionales</a:t>
            </a:r>
            <a:r>
              <a:rPr lang="es-ES" dirty="0" smtClean="0"/>
              <a:t>. Según cuáles sean los procedimientos médicos en cuestión, las Precauciones Convencioanles pueden incluir el uso apropiado del Equipo de Protección Personal (por ejemplo, guantes, máscaras y gafas protectoras).</a:t>
            </a:r>
            <a:endParaRPr lang="es-ES" dirty="0"/>
          </a:p>
        </p:txBody>
      </p:sp>
    </p:spTree>
    <p:extLst>
      <p:ext uri="{BB962C8B-B14F-4D97-AF65-F5344CB8AC3E}">
        <p14:creationId xmlns:p14="http://schemas.microsoft.com/office/powerpoint/2010/main" val="360098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La Hepatitis C </a:t>
            </a:r>
            <a:r>
              <a:rPr lang="en-US" dirty="0" err="1" smtClean="0">
                <a:effectLst>
                  <a:outerShdw blurRad="38100" dist="38100" dir="2700000" algn="tl">
                    <a:srgbClr val="000000">
                      <a:alpha val="43137"/>
                    </a:srgbClr>
                  </a:outerShdw>
                </a:effectLst>
              </a:rPr>
              <a:t>y</a:t>
            </a:r>
            <a:r>
              <a:rPr lang="en-US" dirty="0" smtClean="0">
                <a:effectLst>
                  <a:outerShdw blurRad="38100" dist="38100" dir="2700000" algn="tl">
                    <a:srgbClr val="000000">
                      <a:alpha val="43137"/>
                    </a:srgbClr>
                  </a:outerShdw>
                </a:effectLst>
              </a:rPr>
              <a:t> los </a:t>
            </a:r>
            <a:r>
              <a:rPr lang="en-US" dirty="0" err="1" smtClean="0">
                <a:effectLst>
                  <a:outerShdw blurRad="38100" dist="38100" dir="2700000" algn="tl">
                    <a:srgbClr val="000000">
                      <a:alpha val="43137"/>
                    </a:srgbClr>
                  </a:outerShdw>
                </a:effectLst>
              </a:rPr>
              <a:t>servicios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salud</a:t>
            </a:r>
            <a:r>
              <a:rPr lang="en-US" dirty="0" smtClean="0">
                <a:effectLst>
                  <a:outerShdw blurRad="38100" dist="38100" dir="2700000" algn="tl">
                    <a:srgbClr val="000000">
                      <a:alpha val="43137"/>
                    </a:srgbClr>
                  </a:outerShdw>
                </a:effectLst>
              </a:rPr>
              <a:t> (cont.)</a:t>
            </a:r>
            <a:endParaRPr lang="en-US" dirty="0"/>
          </a:p>
        </p:txBody>
      </p:sp>
      <p:sp>
        <p:nvSpPr>
          <p:cNvPr id="3" name="Content Placeholder 2"/>
          <p:cNvSpPr>
            <a:spLocks noGrp="1"/>
          </p:cNvSpPr>
          <p:nvPr>
            <p:ph idx="1"/>
          </p:nvPr>
        </p:nvSpPr>
        <p:spPr/>
        <p:txBody>
          <a:bodyPr>
            <a:normAutofit/>
          </a:bodyPr>
          <a:lstStyle/>
          <a:p>
            <a:pPr marL="0" indent="0">
              <a:buNone/>
            </a:pPr>
            <a:r>
              <a:rPr lang="es-ES" dirty="0" smtClean="0"/>
              <a:t>No existen recomendaciones de los CDC que restrinjan a un trabajador de la salud que esté infectado con el VHC. El riesgo de transmisión de un trabajador de la salud a un paciente parece ser muy bajo. Todo el personal de los servicios de salud, incluidos quienes sean VHC-positivos, deberían seguir una técnica aséptica estricta y las </a:t>
            </a:r>
            <a:r>
              <a:rPr lang="es-ES" dirty="0" smtClean="0">
                <a:hlinkClick r:id="rId2"/>
              </a:rPr>
              <a:t>Precauciones Convencionales</a:t>
            </a:r>
            <a:r>
              <a:rPr lang="es-ES" dirty="0" smtClean="0"/>
              <a:t>, entre ellas una higiene de las manos adecuada, el uso de barreras protectoras y prácticas de inyección seguras.</a:t>
            </a:r>
            <a:endParaRPr lang="es-ES" dirty="0"/>
          </a:p>
        </p:txBody>
      </p:sp>
    </p:spTree>
    <p:extLst>
      <p:ext uri="{BB962C8B-B14F-4D97-AF65-F5344CB8AC3E}">
        <p14:creationId xmlns:p14="http://schemas.microsoft.com/office/powerpoint/2010/main" val="40040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Los </a:t>
            </a:r>
            <a:r>
              <a:rPr lang="en-US" b="1" dirty="0" err="1" smtClean="0">
                <a:effectLst>
                  <a:outerShdw blurRad="38100" dist="38100" dir="2700000" algn="tl">
                    <a:srgbClr val="000000">
                      <a:alpha val="43137"/>
                    </a:srgbClr>
                  </a:outerShdw>
                </a:effectLst>
              </a:rPr>
              <a:t>objetivos</a:t>
            </a:r>
            <a:r>
              <a:rPr lang="en-US" b="1" dirty="0" smtClean="0">
                <a:effectLst>
                  <a:outerShdw blurRad="38100" dist="38100" dir="2700000" algn="tl">
                    <a:srgbClr val="000000">
                      <a:alpha val="43137"/>
                    </a:srgbClr>
                  </a:outerShdw>
                </a:effectLst>
              </a:rPr>
              <a:t> de OSHA</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137160" indent="0">
              <a:buNone/>
            </a:pPr>
            <a:r>
              <a:rPr lang="es-ES" altLang="en-US" dirty="0" smtClean="0"/>
              <a:t>Los objetivos OSHA son salvar vidas, prevenir lesiones y proteger la salud de los trabajadores de los Estados Unidos. </a:t>
            </a:r>
          </a:p>
          <a:p>
            <a:pPr marL="137160" indent="0">
              <a:buNone/>
            </a:pPr>
            <a:r>
              <a:rPr lang="es-ES" altLang="en-US" dirty="0" smtClean="0"/>
              <a:t>Algunas de las cosas que OSHA hace para cumplir esos objetivos son: </a:t>
            </a:r>
          </a:p>
          <a:p>
            <a:pPr lvl="1">
              <a:buFont typeface="Wingdings" panose="05000000000000000000" pitchFamily="2" charset="2"/>
              <a:buChar char="v"/>
            </a:pPr>
            <a:r>
              <a:rPr lang="es-ES" altLang="en-US" sz="2200" dirty="0" smtClean="0"/>
              <a:t>Desarrollar normas de seguridad y salud en el trabajo, y hacerlas cumplir mediante inspecciones de los ámbitos laborales;</a:t>
            </a:r>
          </a:p>
          <a:p>
            <a:pPr lvl="1">
              <a:buFont typeface="Wingdings" panose="05000000000000000000" pitchFamily="2" charset="2"/>
              <a:buChar char="v"/>
            </a:pPr>
            <a:r>
              <a:rPr lang="es-ES" altLang="en-US" sz="2200" dirty="0" smtClean="0"/>
              <a:t>Mantener un sistema de informes y registros para dar seguimiento a las lesiones y enfermedades laborales; y</a:t>
            </a:r>
          </a:p>
          <a:p>
            <a:pPr lvl="1">
              <a:buFont typeface="Wingdings" panose="05000000000000000000" pitchFamily="2" charset="2"/>
              <a:buChar char="v"/>
            </a:pPr>
            <a:r>
              <a:rPr lang="es-ES" altLang="en-US" sz="2200" dirty="0" smtClean="0"/>
              <a:t>Proporcionar programas de capacitación para incrementar el conocimiento sobre la seguridad y la salud ocupacionales.</a:t>
            </a:r>
            <a:endParaRPr lang="es-ES" altLang="en-US" dirty="0" smtClean="0"/>
          </a:p>
          <a:p>
            <a:endParaRPr lang="es-ES" dirty="0"/>
          </a:p>
        </p:txBody>
      </p:sp>
    </p:spTree>
    <p:extLst>
      <p:ext uri="{BB962C8B-B14F-4D97-AF65-F5344CB8AC3E}">
        <p14:creationId xmlns:p14="http://schemas.microsoft.com/office/powerpoint/2010/main" val="365843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Tuberculosis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s-ES" dirty="0" smtClean="0"/>
              <a:t>La Tuberculosis (TB) está causada por una bacteria llamada </a:t>
            </a:r>
            <a:r>
              <a:rPr lang="es-ES" i="1" dirty="0" smtClean="0"/>
              <a:t>Mycobacterium tuberculosis</a:t>
            </a:r>
            <a:r>
              <a:rPr lang="es-ES" dirty="0" smtClean="0"/>
              <a:t>. Por lo general esta bacteria ataca los pulmones, pero puede atacar cualquier parte del cuerpo, como los riñones, la columna vertebral y el cerebro. Si no se la trata correctamente, la TB puede ser mortal.   </a:t>
            </a:r>
            <a:endParaRPr lang="es-ES" dirty="0"/>
          </a:p>
        </p:txBody>
      </p:sp>
    </p:spTree>
    <p:extLst>
      <p:ext uri="{BB962C8B-B14F-4D97-AF65-F5344CB8AC3E}">
        <p14:creationId xmlns:p14="http://schemas.microsoft.com/office/powerpoint/2010/main" val="1670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a:t>
            </a:r>
            <a:r>
              <a:rPr lang="en-US" b="1" dirty="0" err="1" smtClean="0">
                <a:effectLst>
                  <a:outerShdw blurRad="38100" dist="38100" dir="2700000" algn="tl">
                    <a:srgbClr val="000000">
                      <a:alpha val="43137"/>
                    </a:srgbClr>
                  </a:outerShdw>
                </a:effectLst>
              </a:rPr>
              <a:t>Cómo</a:t>
            </a:r>
            <a:r>
              <a:rPr lang="en-US" b="1" dirty="0" smtClean="0">
                <a:effectLst>
                  <a:outerShdw blurRad="38100" dist="38100" dir="2700000" algn="tl">
                    <a:srgbClr val="000000">
                      <a:alpha val="43137"/>
                    </a:srgbClr>
                  </a:outerShdw>
                </a:effectLst>
              </a:rPr>
              <a:t> se </a:t>
            </a:r>
            <a:r>
              <a:rPr lang="en-US" b="1" dirty="0" err="1" smtClean="0">
                <a:effectLst>
                  <a:outerShdw blurRad="38100" dist="38100" dir="2700000" algn="tl">
                    <a:srgbClr val="000000">
                      <a:alpha val="43137"/>
                    </a:srgbClr>
                  </a:outerShdw>
                </a:effectLst>
              </a:rPr>
              <a:t>propaga</a:t>
            </a:r>
            <a:r>
              <a:rPr lang="en-US" b="1" dirty="0" smtClean="0">
                <a:effectLst>
                  <a:outerShdw blurRad="38100" dist="38100" dir="2700000" algn="tl">
                    <a:srgbClr val="000000">
                      <a:alpha val="43137"/>
                    </a:srgbClr>
                  </a:outerShdw>
                </a:effectLst>
              </a:rPr>
              <a:t> la TB?</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defRPr/>
            </a:pPr>
            <a:r>
              <a:rPr lang="en-US" dirty="0" smtClean="0"/>
              <a:t>La TB se </a:t>
            </a:r>
            <a:r>
              <a:rPr lang="en-US" dirty="0" err="1" smtClean="0"/>
              <a:t>propaga</a:t>
            </a:r>
            <a:r>
              <a:rPr lang="en-US" dirty="0" smtClean="0"/>
              <a:t> </a:t>
            </a:r>
            <a:r>
              <a:rPr lang="en-US" dirty="0" err="1" smtClean="0"/>
              <a:t>por</a:t>
            </a:r>
            <a:r>
              <a:rPr lang="en-US" dirty="0" smtClean="0"/>
              <a:t> el </a:t>
            </a:r>
            <a:r>
              <a:rPr lang="en-US" dirty="0" err="1" smtClean="0"/>
              <a:t>arie</a:t>
            </a:r>
            <a:r>
              <a:rPr lang="en-US" dirty="0" smtClean="0"/>
              <a:t>, de </a:t>
            </a:r>
            <a:r>
              <a:rPr lang="en-US" dirty="0" err="1" smtClean="0"/>
              <a:t>una</a:t>
            </a:r>
            <a:r>
              <a:rPr lang="en-US" dirty="0" smtClean="0"/>
              <a:t> persona a </a:t>
            </a:r>
            <a:r>
              <a:rPr lang="en-US" dirty="0" err="1" smtClean="0"/>
              <a:t>otra</a:t>
            </a:r>
            <a:r>
              <a:rPr lang="en-US" dirty="0" smtClean="0"/>
              <a:t>. </a:t>
            </a:r>
          </a:p>
          <a:p>
            <a:pPr marL="0" indent="0">
              <a:buNone/>
              <a:defRPr/>
            </a:pPr>
            <a:r>
              <a:rPr lang="en-US" dirty="0" smtClean="0"/>
              <a:t>Las </a:t>
            </a:r>
            <a:r>
              <a:rPr lang="en-US" dirty="0" err="1" smtClean="0"/>
              <a:t>bacterias</a:t>
            </a:r>
            <a:r>
              <a:rPr lang="en-US" dirty="0" smtClean="0"/>
              <a:t> de la </a:t>
            </a:r>
            <a:r>
              <a:rPr lang="en-US" dirty="0"/>
              <a:t>TB</a:t>
            </a:r>
            <a:r>
              <a:rPr lang="en-US" dirty="0" smtClean="0"/>
              <a:t> se </a:t>
            </a:r>
            <a:r>
              <a:rPr lang="en-US" dirty="0" err="1" smtClean="0"/>
              <a:t>vierten</a:t>
            </a:r>
            <a:r>
              <a:rPr lang="en-US" dirty="0" smtClean="0"/>
              <a:t> en el </a:t>
            </a:r>
            <a:r>
              <a:rPr lang="en-US" dirty="0" err="1" smtClean="0"/>
              <a:t>aire</a:t>
            </a:r>
            <a:r>
              <a:rPr lang="en-US" dirty="0" smtClean="0"/>
              <a:t> </a:t>
            </a:r>
            <a:r>
              <a:rPr lang="en-US" dirty="0" err="1" smtClean="0"/>
              <a:t>cuando</a:t>
            </a:r>
            <a:r>
              <a:rPr lang="en-US" dirty="0" smtClean="0"/>
              <a:t> </a:t>
            </a:r>
            <a:r>
              <a:rPr lang="en-US" dirty="0" err="1" smtClean="0"/>
              <a:t>una</a:t>
            </a:r>
            <a:r>
              <a:rPr lang="en-US" dirty="0" smtClean="0"/>
              <a:t> persona con la </a:t>
            </a:r>
            <a:r>
              <a:rPr lang="en-US" dirty="0" err="1" smtClean="0"/>
              <a:t>enfermedad</a:t>
            </a:r>
            <a:r>
              <a:rPr lang="en-US" dirty="0" smtClean="0"/>
              <a:t> en </a:t>
            </a:r>
            <a:r>
              <a:rPr lang="en-US" dirty="0" err="1" smtClean="0"/>
              <a:t>sus</a:t>
            </a:r>
            <a:r>
              <a:rPr lang="en-US" dirty="0" smtClean="0"/>
              <a:t> </a:t>
            </a:r>
            <a:r>
              <a:rPr lang="en-US" dirty="0" err="1" smtClean="0"/>
              <a:t>pulmones</a:t>
            </a:r>
            <a:r>
              <a:rPr lang="en-US" dirty="0" smtClean="0"/>
              <a:t> </a:t>
            </a:r>
            <a:r>
              <a:rPr lang="en-US" dirty="0" err="1" smtClean="0"/>
              <a:t>o</a:t>
            </a:r>
            <a:r>
              <a:rPr lang="en-US" dirty="0" smtClean="0"/>
              <a:t> </a:t>
            </a:r>
            <a:r>
              <a:rPr lang="en-US" dirty="0" err="1" smtClean="0"/>
              <a:t>su</a:t>
            </a:r>
            <a:r>
              <a:rPr lang="en-US" dirty="0" smtClean="0"/>
              <a:t> </a:t>
            </a:r>
            <a:r>
              <a:rPr lang="en-US" dirty="0" err="1" smtClean="0"/>
              <a:t>garganta</a:t>
            </a:r>
            <a:r>
              <a:rPr lang="en-US" dirty="0" smtClean="0"/>
              <a:t> </a:t>
            </a:r>
            <a:r>
              <a:rPr lang="en-US" dirty="0" err="1" smtClean="0"/>
              <a:t>tose</a:t>
            </a:r>
            <a:r>
              <a:rPr lang="en-US" dirty="0" smtClean="0"/>
              <a:t>, </a:t>
            </a:r>
            <a:r>
              <a:rPr lang="en-US" dirty="0" err="1" smtClean="0"/>
              <a:t>estornuda</a:t>
            </a:r>
            <a:r>
              <a:rPr lang="en-US" dirty="0" smtClean="0"/>
              <a:t>, </a:t>
            </a:r>
            <a:r>
              <a:rPr lang="en-US" dirty="0" err="1" smtClean="0"/>
              <a:t>habla</a:t>
            </a:r>
            <a:r>
              <a:rPr lang="en-US" dirty="0" smtClean="0"/>
              <a:t> </a:t>
            </a:r>
            <a:r>
              <a:rPr lang="en-US" dirty="0" err="1" smtClean="0"/>
              <a:t>o</a:t>
            </a:r>
            <a:r>
              <a:rPr lang="en-US" dirty="0" smtClean="0"/>
              <a:t> </a:t>
            </a:r>
            <a:r>
              <a:rPr lang="en-US" dirty="0" err="1" smtClean="0"/>
              <a:t>canta</a:t>
            </a:r>
            <a:r>
              <a:rPr lang="en-US" dirty="0" smtClean="0"/>
              <a:t>. </a:t>
            </a:r>
          </a:p>
          <a:p>
            <a:pPr marL="0" indent="0">
              <a:buNone/>
              <a:defRPr/>
            </a:pPr>
            <a:r>
              <a:rPr lang="en-US" dirty="0" smtClean="0"/>
              <a:t>La </a:t>
            </a:r>
            <a:r>
              <a:rPr lang="en-US" dirty="0" err="1" smtClean="0"/>
              <a:t>gente</a:t>
            </a:r>
            <a:r>
              <a:rPr lang="en-US" dirty="0" smtClean="0"/>
              <a:t> </a:t>
            </a:r>
            <a:r>
              <a:rPr lang="en-US" dirty="0" err="1" smtClean="0"/>
              <a:t>que</a:t>
            </a:r>
            <a:r>
              <a:rPr lang="en-US" dirty="0" smtClean="0"/>
              <a:t> </a:t>
            </a:r>
            <a:r>
              <a:rPr lang="en-US" dirty="0" err="1" smtClean="0"/>
              <a:t>esté</a:t>
            </a:r>
            <a:r>
              <a:rPr lang="en-US" dirty="0" smtClean="0"/>
              <a:t> </a:t>
            </a:r>
            <a:r>
              <a:rPr lang="en-US" dirty="0" err="1" smtClean="0"/>
              <a:t>cerca</a:t>
            </a:r>
            <a:r>
              <a:rPr lang="en-US" dirty="0" smtClean="0"/>
              <a:t> </a:t>
            </a:r>
            <a:r>
              <a:rPr lang="en-US" dirty="0" err="1" smtClean="0"/>
              <a:t>puede</a:t>
            </a:r>
            <a:r>
              <a:rPr lang="en-US" dirty="0" smtClean="0"/>
              <a:t> </a:t>
            </a:r>
            <a:r>
              <a:rPr lang="en-US" dirty="0" err="1" smtClean="0"/>
              <a:t>incorporar</a:t>
            </a:r>
            <a:r>
              <a:rPr lang="en-US" dirty="0" smtClean="0"/>
              <a:t> </a:t>
            </a:r>
            <a:r>
              <a:rPr lang="en-US" dirty="0" err="1" smtClean="0"/>
              <a:t>estas</a:t>
            </a:r>
            <a:r>
              <a:rPr lang="en-US" dirty="0" smtClean="0"/>
              <a:t> </a:t>
            </a:r>
            <a:r>
              <a:rPr lang="en-US" dirty="0" err="1" smtClean="0"/>
              <a:t>bacterias</a:t>
            </a:r>
            <a:r>
              <a:rPr lang="en-US" dirty="0" smtClean="0"/>
              <a:t> al </a:t>
            </a:r>
            <a:r>
              <a:rPr lang="en-US" dirty="0" err="1" smtClean="0"/>
              <a:t>respirar</a:t>
            </a:r>
            <a:r>
              <a:rPr lang="en-US" dirty="0" smtClean="0"/>
              <a:t> </a:t>
            </a:r>
            <a:r>
              <a:rPr lang="en-US" dirty="0" err="1" smtClean="0"/>
              <a:t>y</a:t>
            </a:r>
            <a:r>
              <a:rPr lang="en-US" dirty="0" smtClean="0"/>
              <a:t>, de </a:t>
            </a:r>
            <a:r>
              <a:rPr lang="en-US" dirty="0" err="1" smtClean="0"/>
              <a:t>ese</a:t>
            </a:r>
            <a:r>
              <a:rPr lang="en-US" dirty="0" smtClean="0"/>
              <a:t> </a:t>
            </a:r>
            <a:r>
              <a:rPr lang="en-US" dirty="0" err="1" smtClean="0"/>
              <a:t>modo</a:t>
            </a:r>
            <a:r>
              <a:rPr lang="en-US" dirty="0" smtClean="0"/>
              <a:t>, </a:t>
            </a:r>
            <a:r>
              <a:rPr lang="en-US" dirty="0" err="1" smtClean="0"/>
              <a:t>infectarse</a:t>
            </a:r>
            <a:r>
              <a:rPr lang="en-US" dirty="0" smtClean="0"/>
              <a:t>.</a:t>
            </a:r>
            <a:endParaRPr lang="en-US" dirty="0"/>
          </a:p>
        </p:txBody>
      </p:sp>
      <p:pic>
        <p:nvPicPr>
          <p:cNvPr id="2050" name="Picture 2" descr="C:\Users\Danielle\Desktop\sneezing.png" title="imagen de pulmon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4724400"/>
            <a:ext cx="23812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effectLst>
                  <a:outerShdw blurRad="38100" dist="38100" dir="2700000" algn="tl">
                    <a:srgbClr val="000000">
                      <a:alpha val="43137"/>
                    </a:srgbClr>
                  </a:outerShdw>
                </a:effectLst>
              </a:rPr>
              <a:t>Así</a:t>
            </a:r>
            <a:r>
              <a:rPr lang="en-US" dirty="0" smtClean="0">
                <a:effectLst>
                  <a:outerShdw blurRad="38100" dist="38100" dir="2700000" algn="tl">
                    <a:srgbClr val="000000">
                      <a:alpha val="43137"/>
                    </a:srgbClr>
                  </a:outerShdw>
                </a:effectLst>
              </a:rPr>
              <a:t> NO se </a:t>
            </a:r>
            <a:r>
              <a:rPr lang="en-US" dirty="0" err="1" smtClean="0">
                <a:effectLst>
                  <a:outerShdw blurRad="38100" dist="38100" dir="2700000" algn="tl">
                    <a:srgbClr val="000000">
                      <a:alpha val="43137"/>
                    </a:srgbClr>
                  </a:outerShdw>
                </a:effectLst>
              </a:rPr>
              <a:t>propaga</a:t>
            </a:r>
            <a:r>
              <a:rPr lang="en-US" dirty="0" smtClean="0">
                <a:effectLst>
                  <a:outerShdw blurRad="38100" dist="38100" dir="2700000" algn="tl">
                    <a:srgbClr val="000000">
                      <a:alpha val="43137"/>
                    </a:srgbClr>
                  </a:outerShdw>
                </a:effectLst>
              </a:rPr>
              <a:t> la TB</a:t>
            </a:r>
            <a:endParaRPr lang="en-US" dirty="0">
              <a:effectLst>
                <a:outerShdw blurRad="38100" dist="38100" dir="2700000" algn="tl">
                  <a:srgbClr val="000000">
                    <a:alpha val="43137"/>
                  </a:srgbClr>
                </a:outerShdw>
              </a:effectLst>
            </a:endParaRPr>
          </a:p>
        </p:txBody>
      </p:sp>
      <p:sp>
        <p:nvSpPr>
          <p:cNvPr id="3" name="Rectangle 2"/>
          <p:cNvSpPr/>
          <p:nvPr/>
        </p:nvSpPr>
        <p:spPr>
          <a:xfrm>
            <a:off x="1143000" y="1828800"/>
            <a:ext cx="7010400" cy="3539430"/>
          </a:xfrm>
          <a:prstGeom prst="rect">
            <a:avLst/>
          </a:prstGeom>
        </p:spPr>
        <p:txBody>
          <a:bodyPr wrap="square">
            <a:spAutoFit/>
          </a:bodyPr>
          <a:lstStyle/>
          <a:p>
            <a:pPr marL="457200" indent="-457200"/>
            <a:r>
              <a:rPr lang="en-US" sz="3200" dirty="0" smtClean="0"/>
              <a:t>La TB NO se </a:t>
            </a:r>
            <a:r>
              <a:rPr lang="en-US" sz="3200" dirty="0" err="1" smtClean="0"/>
              <a:t>propaga</a:t>
            </a:r>
            <a:r>
              <a:rPr lang="en-US" sz="3200" dirty="0" smtClean="0"/>
              <a:t> </a:t>
            </a:r>
            <a:r>
              <a:rPr lang="en-US" sz="3200" dirty="0" err="1" smtClean="0"/>
              <a:t>por</a:t>
            </a:r>
            <a:r>
              <a:rPr lang="en-US" sz="3200" dirty="0" smtClean="0"/>
              <a:t>:</a:t>
            </a:r>
          </a:p>
          <a:p>
            <a:pPr marL="457200" indent="-457200">
              <a:buFont typeface="Wingdings" panose="05000000000000000000" pitchFamily="2" charset="2"/>
              <a:buChar char="v"/>
            </a:pPr>
            <a:r>
              <a:rPr lang="en-US" sz="3200" dirty="0" err="1" smtClean="0"/>
              <a:t>Estrecharle</a:t>
            </a:r>
            <a:r>
              <a:rPr lang="en-US" sz="3200" dirty="0" smtClean="0"/>
              <a:t> la </a:t>
            </a:r>
            <a:r>
              <a:rPr lang="en-US" sz="3200" dirty="0" err="1" smtClean="0"/>
              <a:t>mano</a:t>
            </a:r>
            <a:r>
              <a:rPr lang="en-US" sz="3200" dirty="0" smtClean="0"/>
              <a:t> a </a:t>
            </a:r>
            <a:r>
              <a:rPr lang="en-US" sz="3200" dirty="0" err="1" smtClean="0"/>
              <a:t>alguien</a:t>
            </a:r>
            <a:r>
              <a:rPr lang="en-US" sz="3200" dirty="0" smtClean="0"/>
              <a:t>; </a:t>
            </a:r>
          </a:p>
          <a:p>
            <a:pPr marL="457200" indent="-457200">
              <a:buFont typeface="Wingdings" panose="05000000000000000000" pitchFamily="2" charset="2"/>
              <a:buChar char="v"/>
            </a:pPr>
            <a:r>
              <a:rPr lang="en-US" sz="3200" dirty="0" err="1" smtClean="0"/>
              <a:t>Compartir</a:t>
            </a:r>
            <a:r>
              <a:rPr lang="en-US" sz="3200" dirty="0" smtClean="0"/>
              <a:t> </a:t>
            </a:r>
            <a:r>
              <a:rPr lang="en-US" sz="3200" dirty="0" err="1" smtClean="0"/>
              <a:t>alimentos</a:t>
            </a:r>
            <a:r>
              <a:rPr lang="en-US" sz="3200" dirty="0" smtClean="0"/>
              <a:t> </a:t>
            </a:r>
            <a:r>
              <a:rPr lang="en-US" sz="3200" dirty="0" err="1" smtClean="0"/>
              <a:t>o</a:t>
            </a:r>
            <a:r>
              <a:rPr lang="en-US" sz="3200" dirty="0" smtClean="0"/>
              <a:t> </a:t>
            </a:r>
            <a:r>
              <a:rPr lang="en-US" sz="3200" dirty="0" err="1" smtClean="0"/>
              <a:t>bebidas</a:t>
            </a:r>
            <a:r>
              <a:rPr lang="en-US" sz="3200" dirty="0" smtClean="0"/>
              <a:t>;</a:t>
            </a:r>
          </a:p>
          <a:p>
            <a:pPr marL="457200" indent="-457200">
              <a:buFont typeface="Wingdings" panose="05000000000000000000" pitchFamily="2" charset="2"/>
              <a:buChar char="v"/>
            </a:pPr>
            <a:r>
              <a:rPr lang="en-US" sz="3200" dirty="0" err="1" smtClean="0"/>
              <a:t>Tocar</a:t>
            </a:r>
            <a:r>
              <a:rPr lang="en-US" sz="3200" dirty="0" smtClean="0"/>
              <a:t> </a:t>
            </a:r>
            <a:r>
              <a:rPr lang="en-US" sz="3200" dirty="0" err="1" smtClean="0"/>
              <a:t>ropa</a:t>
            </a:r>
            <a:r>
              <a:rPr lang="en-US" sz="3200" dirty="0" smtClean="0"/>
              <a:t> de </a:t>
            </a:r>
            <a:r>
              <a:rPr lang="en-US" sz="3200" dirty="0" err="1" smtClean="0"/>
              <a:t>cama</a:t>
            </a:r>
            <a:r>
              <a:rPr lang="en-US" sz="3200" dirty="0" smtClean="0"/>
              <a:t> </a:t>
            </a:r>
            <a:r>
              <a:rPr lang="en-US" sz="3200" dirty="0" err="1" smtClean="0"/>
              <a:t>o</a:t>
            </a:r>
            <a:r>
              <a:rPr lang="en-US" sz="3200" dirty="0" smtClean="0"/>
              <a:t> </a:t>
            </a:r>
            <a:r>
              <a:rPr lang="en-US" sz="3200" dirty="0" err="1" smtClean="0"/>
              <a:t>asientos</a:t>
            </a:r>
            <a:r>
              <a:rPr lang="en-US" sz="3200" dirty="0" smtClean="0"/>
              <a:t> de </a:t>
            </a:r>
            <a:r>
              <a:rPr lang="en-US" sz="3200" dirty="0" err="1" smtClean="0"/>
              <a:t>inodoros</a:t>
            </a:r>
            <a:r>
              <a:rPr lang="en-US" sz="3200" dirty="0" smtClean="0"/>
              <a:t>; </a:t>
            </a:r>
          </a:p>
          <a:p>
            <a:pPr marL="457200" indent="-457200">
              <a:buFont typeface="Wingdings" panose="05000000000000000000" pitchFamily="2" charset="2"/>
              <a:buChar char="v"/>
            </a:pPr>
            <a:r>
              <a:rPr lang="en-US" sz="3200" dirty="0" err="1" smtClean="0"/>
              <a:t>Compartir</a:t>
            </a:r>
            <a:r>
              <a:rPr lang="en-US" sz="3200" dirty="0" smtClean="0"/>
              <a:t> </a:t>
            </a:r>
            <a:r>
              <a:rPr lang="en-US" sz="3200" dirty="0" err="1" smtClean="0"/>
              <a:t>cepillos</a:t>
            </a:r>
            <a:r>
              <a:rPr lang="en-US" sz="3200" dirty="0" smtClean="0"/>
              <a:t> de </a:t>
            </a:r>
            <a:r>
              <a:rPr lang="en-US" sz="3200" dirty="0" err="1" smtClean="0"/>
              <a:t>dientes</a:t>
            </a:r>
            <a:r>
              <a:rPr lang="en-US" sz="3200" dirty="0" smtClean="0"/>
              <a:t>;</a:t>
            </a:r>
          </a:p>
          <a:p>
            <a:pPr marL="457200" indent="-457200">
              <a:buFont typeface="Wingdings" panose="05000000000000000000" pitchFamily="2" charset="2"/>
              <a:buChar char="v"/>
            </a:pPr>
            <a:r>
              <a:rPr lang="en-US" sz="3200" dirty="0" err="1" smtClean="0"/>
              <a:t>Besarse</a:t>
            </a:r>
            <a:r>
              <a:rPr lang="en-US" sz="3200" dirty="0" smtClean="0"/>
              <a:t>.</a:t>
            </a:r>
            <a:endParaRPr lang="en-US" sz="3200" dirty="0"/>
          </a:p>
        </p:txBody>
      </p:sp>
    </p:spTree>
    <p:extLst>
      <p:ext uri="{BB962C8B-B14F-4D97-AF65-F5344CB8AC3E}">
        <p14:creationId xmlns:p14="http://schemas.microsoft.com/office/powerpoint/2010/main" val="993840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dirty="0" err="1" smtClean="0"/>
              <a:t>Qué</a:t>
            </a:r>
            <a:r>
              <a:rPr lang="en-US" dirty="0" smtClean="0"/>
              <a:t> </a:t>
            </a:r>
            <a:r>
              <a:rPr lang="en-US" dirty="0" err="1" smtClean="0"/>
              <a:t>es</a:t>
            </a:r>
            <a:r>
              <a:rPr lang="en-US" dirty="0" smtClean="0"/>
              <a:t> la TB </a:t>
            </a:r>
            <a:r>
              <a:rPr lang="en-US" dirty="0" err="1" smtClean="0"/>
              <a:t>latente</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defRPr/>
            </a:pPr>
            <a:r>
              <a:rPr lang="en-US" sz="2800" dirty="0" smtClean="0"/>
              <a:t>La bacteria de la TB </a:t>
            </a:r>
            <a:r>
              <a:rPr lang="en-US" sz="2800" dirty="0" err="1" smtClean="0"/>
              <a:t>puede</a:t>
            </a:r>
            <a:r>
              <a:rPr lang="en-US" sz="2800" dirty="0" smtClean="0"/>
              <a:t> </a:t>
            </a:r>
            <a:r>
              <a:rPr lang="en-US" sz="2800" dirty="0" err="1" smtClean="0"/>
              <a:t>vivir</a:t>
            </a:r>
            <a:r>
              <a:rPr lang="en-US" sz="2800" dirty="0" smtClean="0"/>
              <a:t> en el </a:t>
            </a:r>
            <a:r>
              <a:rPr lang="en-US" sz="2800" dirty="0" err="1" smtClean="0"/>
              <a:t>cuerpo</a:t>
            </a:r>
            <a:r>
              <a:rPr lang="en-US" sz="2800" dirty="0" smtClean="0"/>
              <a:t> sin </a:t>
            </a:r>
            <a:r>
              <a:rPr lang="en-US" sz="2800" dirty="0" err="1" smtClean="0"/>
              <a:t>que</a:t>
            </a:r>
            <a:r>
              <a:rPr lang="en-US" sz="2800" dirty="0" smtClean="0"/>
              <a:t> </a:t>
            </a:r>
            <a:r>
              <a:rPr lang="en-US" sz="2800" dirty="0" err="1" smtClean="0"/>
              <a:t>uno</a:t>
            </a:r>
            <a:r>
              <a:rPr lang="en-US" sz="2800" dirty="0" smtClean="0"/>
              <a:t> se </a:t>
            </a:r>
            <a:r>
              <a:rPr lang="en-US" sz="2800" dirty="0" err="1" smtClean="0"/>
              <a:t>enferme</a:t>
            </a:r>
            <a:r>
              <a:rPr lang="en-US" sz="2800" dirty="0" smtClean="0"/>
              <a:t>. A </a:t>
            </a:r>
            <a:r>
              <a:rPr lang="en-US" sz="2800" dirty="0" err="1" smtClean="0"/>
              <a:t>esto</a:t>
            </a:r>
            <a:r>
              <a:rPr lang="en-US" sz="2800" dirty="0" smtClean="0"/>
              <a:t> se le llama </a:t>
            </a:r>
            <a:r>
              <a:rPr lang="en-US" sz="2800" dirty="0" err="1" smtClean="0"/>
              <a:t>una</a:t>
            </a:r>
            <a:r>
              <a:rPr lang="en-US" sz="2800" dirty="0" smtClean="0"/>
              <a:t> </a:t>
            </a:r>
            <a:r>
              <a:rPr lang="en-US" dirty="0" err="1" smtClean="0"/>
              <a:t>infección</a:t>
            </a:r>
            <a:r>
              <a:rPr lang="en-US" dirty="0" smtClean="0"/>
              <a:t> </a:t>
            </a:r>
            <a:r>
              <a:rPr lang="en-US" dirty="0" err="1" smtClean="0"/>
              <a:t>latente</a:t>
            </a:r>
            <a:r>
              <a:rPr lang="en-US" dirty="0" smtClean="0"/>
              <a:t> </a:t>
            </a:r>
            <a:r>
              <a:rPr lang="en-US" dirty="0" err="1" smtClean="0"/>
              <a:t>por</a:t>
            </a:r>
            <a:r>
              <a:rPr lang="en-US" dirty="0" smtClean="0"/>
              <a:t> TB</a:t>
            </a:r>
            <a:r>
              <a:rPr lang="en-US" sz="2800" dirty="0" smtClean="0"/>
              <a:t>. Para la </a:t>
            </a:r>
            <a:r>
              <a:rPr lang="en-US" sz="2800" dirty="0" err="1" smtClean="0"/>
              <a:t>mayoría</a:t>
            </a:r>
            <a:r>
              <a:rPr lang="en-US" sz="2800" dirty="0" smtClean="0"/>
              <a:t> de </a:t>
            </a:r>
            <a:r>
              <a:rPr lang="en-US" sz="2800" dirty="0" err="1" smtClean="0"/>
              <a:t>las</a:t>
            </a:r>
            <a:r>
              <a:rPr lang="en-US" sz="2800" dirty="0" smtClean="0"/>
              <a:t> personas </a:t>
            </a:r>
            <a:r>
              <a:rPr lang="en-US" sz="2800" dirty="0" err="1" smtClean="0"/>
              <a:t>que</a:t>
            </a:r>
            <a:r>
              <a:rPr lang="en-US" sz="2800" dirty="0" smtClean="0"/>
              <a:t> </a:t>
            </a:r>
            <a:r>
              <a:rPr lang="en-US" sz="2800" dirty="0" err="1" smtClean="0"/>
              <a:t>incorporan</a:t>
            </a:r>
            <a:r>
              <a:rPr lang="en-US" sz="2800" dirty="0" smtClean="0"/>
              <a:t> la bacteria de la TB al </a:t>
            </a:r>
            <a:r>
              <a:rPr lang="en-US" sz="2800" dirty="0" err="1" smtClean="0"/>
              <a:t>respirar</a:t>
            </a:r>
            <a:r>
              <a:rPr lang="en-US" dirty="0" smtClean="0"/>
              <a:t> </a:t>
            </a:r>
            <a:r>
              <a:rPr lang="en-US" dirty="0" err="1" smtClean="0"/>
              <a:t>y</a:t>
            </a:r>
            <a:r>
              <a:rPr lang="en-US" dirty="0" smtClean="0"/>
              <a:t> se </a:t>
            </a:r>
            <a:r>
              <a:rPr lang="en-US" dirty="0" err="1" smtClean="0"/>
              <a:t>infectan</a:t>
            </a:r>
            <a:r>
              <a:rPr lang="en-US" dirty="0" smtClean="0"/>
              <a:t>, el </a:t>
            </a:r>
            <a:r>
              <a:rPr lang="en-US" dirty="0" err="1" smtClean="0"/>
              <a:t>cuerpo</a:t>
            </a:r>
            <a:r>
              <a:rPr lang="en-US" dirty="0" smtClean="0"/>
              <a:t> </a:t>
            </a:r>
            <a:r>
              <a:rPr lang="en-US" dirty="0" err="1" smtClean="0"/>
              <a:t>puede</a:t>
            </a:r>
            <a:r>
              <a:rPr lang="en-US" dirty="0" smtClean="0"/>
              <a:t> </a:t>
            </a:r>
            <a:r>
              <a:rPr lang="en-US" dirty="0" err="1" smtClean="0"/>
              <a:t>combatir</a:t>
            </a:r>
            <a:r>
              <a:rPr lang="en-US" dirty="0" smtClean="0"/>
              <a:t> la bacteria </a:t>
            </a:r>
            <a:r>
              <a:rPr lang="en-US" dirty="0" err="1" smtClean="0"/>
              <a:t>para</a:t>
            </a:r>
            <a:r>
              <a:rPr lang="en-US" dirty="0" smtClean="0"/>
              <a:t> </a:t>
            </a:r>
            <a:r>
              <a:rPr lang="en-US" dirty="0" err="1" smtClean="0"/>
              <a:t>evitar</a:t>
            </a:r>
            <a:r>
              <a:rPr lang="en-US" dirty="0" smtClean="0"/>
              <a:t> </a:t>
            </a:r>
            <a:r>
              <a:rPr lang="en-US" dirty="0" err="1" smtClean="0"/>
              <a:t>que</a:t>
            </a:r>
            <a:r>
              <a:rPr lang="en-US" dirty="0" smtClean="0"/>
              <a:t> se </a:t>
            </a:r>
            <a:r>
              <a:rPr lang="en-US" dirty="0" err="1" smtClean="0"/>
              <a:t>multiplique</a:t>
            </a:r>
            <a:r>
              <a:rPr lang="en-US" sz="2800" dirty="0" smtClean="0"/>
              <a:t>. Las personas con </a:t>
            </a:r>
            <a:r>
              <a:rPr lang="en-US" sz="2800" dirty="0" err="1" smtClean="0"/>
              <a:t>una</a:t>
            </a:r>
            <a:r>
              <a:rPr lang="en-US" sz="2800" dirty="0" smtClean="0"/>
              <a:t> </a:t>
            </a:r>
            <a:r>
              <a:rPr lang="en-US" dirty="0" err="1" smtClean="0"/>
              <a:t>infección</a:t>
            </a:r>
            <a:r>
              <a:rPr lang="en-US" dirty="0" smtClean="0"/>
              <a:t> </a:t>
            </a:r>
            <a:r>
              <a:rPr lang="en-US" dirty="0" err="1" smtClean="0"/>
              <a:t>latente</a:t>
            </a:r>
            <a:r>
              <a:rPr lang="en-US" dirty="0" smtClean="0"/>
              <a:t> </a:t>
            </a:r>
            <a:r>
              <a:rPr lang="en-US" dirty="0" err="1" smtClean="0"/>
              <a:t>por</a:t>
            </a:r>
            <a:r>
              <a:rPr lang="en-US" dirty="0" smtClean="0"/>
              <a:t> TB</a:t>
            </a:r>
            <a:r>
              <a:rPr lang="en-US" sz="2800" dirty="0" smtClean="0"/>
              <a:t> no se </a:t>
            </a:r>
            <a:r>
              <a:rPr lang="en-US" sz="2800" dirty="0" err="1" smtClean="0"/>
              <a:t>sienten</a:t>
            </a:r>
            <a:r>
              <a:rPr lang="en-US" sz="2800" dirty="0" smtClean="0"/>
              <a:t> </a:t>
            </a:r>
            <a:r>
              <a:rPr lang="en-US" sz="2800" dirty="0" err="1" smtClean="0"/>
              <a:t>enfermas</a:t>
            </a:r>
            <a:r>
              <a:rPr lang="en-US" sz="2800" dirty="0" smtClean="0"/>
              <a:t> </a:t>
            </a:r>
            <a:r>
              <a:rPr lang="en-US" sz="2800" dirty="0" err="1" smtClean="0"/>
              <a:t>y</a:t>
            </a:r>
            <a:r>
              <a:rPr lang="en-US" sz="2800" dirty="0" smtClean="0"/>
              <a:t> no </a:t>
            </a:r>
            <a:r>
              <a:rPr lang="en-US" sz="2800" dirty="0" err="1" smtClean="0"/>
              <a:t>manifiestan</a:t>
            </a:r>
            <a:r>
              <a:rPr lang="en-US" sz="2800" dirty="0" smtClean="0"/>
              <a:t> </a:t>
            </a:r>
            <a:r>
              <a:rPr lang="en-US" sz="2800" dirty="0" err="1" smtClean="0"/>
              <a:t>síntoma</a:t>
            </a:r>
            <a:r>
              <a:rPr lang="en-US" sz="2800" dirty="0" smtClean="0"/>
              <a:t> </a:t>
            </a:r>
            <a:r>
              <a:rPr lang="en-US" sz="2800" dirty="0" err="1" smtClean="0"/>
              <a:t>alguno</a:t>
            </a:r>
            <a:r>
              <a:rPr lang="en-US" sz="2800" dirty="0" smtClean="0"/>
              <a:t>.</a:t>
            </a:r>
            <a:endParaRPr lang="en-US" sz="2800" dirty="0"/>
          </a:p>
        </p:txBody>
      </p:sp>
    </p:spTree>
    <p:extLst>
      <p:ext uri="{BB962C8B-B14F-4D97-AF65-F5344CB8AC3E}">
        <p14:creationId xmlns:p14="http://schemas.microsoft.com/office/powerpoint/2010/main" val="356939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a:t>
            </a:r>
            <a:r>
              <a:rPr lang="en-US" dirty="0" err="1" smtClean="0"/>
              <a:t>es</a:t>
            </a:r>
            <a:r>
              <a:rPr lang="en-US" dirty="0" smtClean="0"/>
              <a:t> la TB </a:t>
            </a:r>
            <a:r>
              <a:rPr lang="en-US" dirty="0" err="1" smtClean="0"/>
              <a:t>latente</a:t>
            </a:r>
            <a:r>
              <a:rPr lang="en-US" dirty="0" smtClean="0"/>
              <a:t>? (cont.)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Las personas con </a:t>
            </a:r>
            <a:r>
              <a:rPr lang="en-US" dirty="0" err="1" smtClean="0"/>
              <a:t>una</a:t>
            </a:r>
            <a:r>
              <a:rPr lang="en-US" dirty="0" smtClean="0"/>
              <a:t> </a:t>
            </a:r>
            <a:r>
              <a:rPr lang="en-US" dirty="0" err="1" smtClean="0"/>
              <a:t>infección</a:t>
            </a:r>
            <a:r>
              <a:rPr lang="en-US" dirty="0" smtClean="0"/>
              <a:t> </a:t>
            </a:r>
            <a:r>
              <a:rPr lang="en-US" dirty="0" err="1" smtClean="0"/>
              <a:t>latente</a:t>
            </a:r>
            <a:r>
              <a:rPr lang="en-US" dirty="0" smtClean="0"/>
              <a:t> </a:t>
            </a:r>
            <a:r>
              <a:rPr lang="en-US" dirty="0" err="1" smtClean="0"/>
              <a:t>por</a:t>
            </a:r>
            <a:r>
              <a:rPr lang="en-US" dirty="0" smtClean="0"/>
              <a:t> TB no se </a:t>
            </a:r>
            <a:r>
              <a:rPr lang="en-US" dirty="0" err="1" smtClean="0"/>
              <a:t>sienten</a:t>
            </a:r>
            <a:r>
              <a:rPr lang="en-US" dirty="0" smtClean="0"/>
              <a:t> </a:t>
            </a:r>
            <a:r>
              <a:rPr lang="en-US" dirty="0" err="1" smtClean="0"/>
              <a:t>enfermas</a:t>
            </a:r>
            <a:r>
              <a:rPr lang="en-US" dirty="0" smtClean="0"/>
              <a:t> </a:t>
            </a:r>
            <a:r>
              <a:rPr lang="en-US" dirty="0" err="1" smtClean="0"/>
              <a:t>y</a:t>
            </a:r>
            <a:r>
              <a:rPr lang="en-US" dirty="0" smtClean="0"/>
              <a:t> no </a:t>
            </a:r>
            <a:r>
              <a:rPr lang="en-US" dirty="0" err="1" smtClean="0"/>
              <a:t>manifiestan</a:t>
            </a:r>
            <a:r>
              <a:rPr lang="en-US" dirty="0" smtClean="0"/>
              <a:t> </a:t>
            </a:r>
            <a:r>
              <a:rPr lang="en-US" dirty="0" err="1" smtClean="0"/>
              <a:t>síntoma</a:t>
            </a:r>
            <a:r>
              <a:rPr lang="en-US" dirty="0" smtClean="0"/>
              <a:t> </a:t>
            </a:r>
            <a:r>
              <a:rPr lang="en-US" dirty="0" err="1" smtClean="0"/>
              <a:t>alguno</a:t>
            </a:r>
            <a:r>
              <a:rPr lang="en-US" dirty="0" smtClean="0"/>
              <a:t>. Las personas con </a:t>
            </a:r>
            <a:r>
              <a:rPr lang="en-US" dirty="0" err="1" smtClean="0"/>
              <a:t>una</a:t>
            </a:r>
            <a:r>
              <a:rPr lang="en-US" dirty="0" smtClean="0"/>
              <a:t> </a:t>
            </a:r>
            <a:r>
              <a:rPr lang="en-US" dirty="0" err="1" smtClean="0"/>
              <a:t>infección</a:t>
            </a:r>
            <a:r>
              <a:rPr lang="en-US" dirty="0" smtClean="0"/>
              <a:t> </a:t>
            </a:r>
            <a:r>
              <a:rPr lang="en-US" dirty="0" err="1" smtClean="0"/>
              <a:t>latente</a:t>
            </a:r>
            <a:r>
              <a:rPr lang="en-US" dirty="0" smtClean="0"/>
              <a:t> </a:t>
            </a:r>
            <a:r>
              <a:rPr lang="en-US" dirty="0" err="1" smtClean="0"/>
              <a:t>por</a:t>
            </a:r>
            <a:r>
              <a:rPr lang="en-US" dirty="0" smtClean="0"/>
              <a:t> TB no son </a:t>
            </a:r>
            <a:r>
              <a:rPr lang="en-US" dirty="0" err="1" smtClean="0"/>
              <a:t>infecciosas</a:t>
            </a:r>
            <a:r>
              <a:rPr lang="en-US" dirty="0" smtClean="0"/>
              <a:t> </a:t>
            </a:r>
            <a:r>
              <a:rPr lang="en-US" dirty="0" err="1" smtClean="0"/>
              <a:t>y</a:t>
            </a:r>
            <a:r>
              <a:rPr lang="en-US" dirty="0" smtClean="0"/>
              <a:t> no </a:t>
            </a:r>
            <a:r>
              <a:rPr lang="en-US" dirty="0" err="1" smtClean="0"/>
              <a:t>pueden</a:t>
            </a:r>
            <a:r>
              <a:rPr lang="en-US" dirty="0" smtClean="0"/>
              <a:t> </a:t>
            </a:r>
            <a:r>
              <a:rPr lang="en-US" dirty="0" err="1" smtClean="0"/>
              <a:t>propagar</a:t>
            </a:r>
            <a:r>
              <a:rPr lang="en-US" dirty="0" smtClean="0"/>
              <a:t> </a:t>
            </a:r>
            <a:r>
              <a:rPr lang="en-US" dirty="0" err="1" smtClean="0"/>
              <a:t>las</a:t>
            </a:r>
            <a:r>
              <a:rPr lang="en-US" dirty="0" smtClean="0"/>
              <a:t> </a:t>
            </a:r>
            <a:r>
              <a:rPr lang="en-US" dirty="0" err="1" smtClean="0"/>
              <a:t>bacterias</a:t>
            </a:r>
            <a:r>
              <a:rPr lang="en-US" dirty="0" smtClean="0"/>
              <a:t> de la TB a </a:t>
            </a:r>
            <a:r>
              <a:rPr lang="en-US" dirty="0" err="1" smtClean="0"/>
              <a:t>otros</a:t>
            </a:r>
            <a:r>
              <a:rPr lang="en-US" dirty="0" smtClean="0"/>
              <a:t>. Sin embargo, </a:t>
            </a:r>
            <a:r>
              <a:rPr lang="en-US" dirty="0" err="1" smtClean="0"/>
              <a:t>si</a:t>
            </a:r>
            <a:r>
              <a:rPr lang="en-US" dirty="0" smtClean="0"/>
              <a:t> la </a:t>
            </a:r>
            <a:r>
              <a:rPr lang="en-US" dirty="0" err="1" smtClean="0"/>
              <a:t>baceria</a:t>
            </a:r>
            <a:r>
              <a:rPr lang="en-US" dirty="0" smtClean="0"/>
              <a:t> de la TB se </a:t>
            </a:r>
            <a:r>
              <a:rPr lang="en-US" dirty="0" err="1" smtClean="0"/>
              <a:t>vuelve</a:t>
            </a:r>
            <a:r>
              <a:rPr lang="en-US" dirty="0" smtClean="0"/>
              <a:t> </a:t>
            </a:r>
            <a:r>
              <a:rPr lang="en-US" dirty="0" err="1" smtClean="0"/>
              <a:t>activa</a:t>
            </a:r>
            <a:r>
              <a:rPr lang="en-US" dirty="0" smtClean="0"/>
              <a:t> en el </a:t>
            </a:r>
            <a:r>
              <a:rPr lang="en-US" dirty="0" err="1" smtClean="0"/>
              <a:t>cuerpo</a:t>
            </a:r>
            <a:r>
              <a:rPr lang="en-US" dirty="0" smtClean="0"/>
              <a:t> </a:t>
            </a:r>
            <a:r>
              <a:rPr lang="en-US" dirty="0" err="1" smtClean="0"/>
              <a:t>y</a:t>
            </a:r>
            <a:r>
              <a:rPr lang="en-US" dirty="0" smtClean="0"/>
              <a:t> se </a:t>
            </a:r>
            <a:r>
              <a:rPr lang="en-US" dirty="0" err="1" smtClean="0"/>
              <a:t>multiplica</a:t>
            </a:r>
            <a:r>
              <a:rPr lang="en-US" dirty="0" smtClean="0"/>
              <a:t>, la persona </a:t>
            </a:r>
            <a:r>
              <a:rPr lang="en-US" dirty="0" err="1" smtClean="0"/>
              <a:t>pasará</a:t>
            </a:r>
            <a:r>
              <a:rPr lang="en-US" dirty="0" smtClean="0"/>
              <a:t> de </a:t>
            </a:r>
            <a:r>
              <a:rPr lang="en-US" dirty="0" err="1" smtClean="0"/>
              <a:t>tener</a:t>
            </a:r>
            <a:r>
              <a:rPr lang="en-US" dirty="0" smtClean="0"/>
              <a:t> </a:t>
            </a:r>
            <a:r>
              <a:rPr lang="en-US" dirty="0" err="1" smtClean="0"/>
              <a:t>una</a:t>
            </a:r>
            <a:r>
              <a:rPr lang="en-US" dirty="0" smtClean="0"/>
              <a:t> </a:t>
            </a:r>
            <a:r>
              <a:rPr lang="en-US" dirty="0" err="1" smtClean="0"/>
              <a:t>infección</a:t>
            </a:r>
            <a:r>
              <a:rPr lang="en-US" dirty="0" smtClean="0"/>
              <a:t> </a:t>
            </a:r>
            <a:r>
              <a:rPr lang="en-US" dirty="0" err="1" smtClean="0"/>
              <a:t>latente</a:t>
            </a:r>
            <a:r>
              <a:rPr lang="en-US" dirty="0" smtClean="0"/>
              <a:t> </a:t>
            </a:r>
            <a:r>
              <a:rPr lang="en-US" dirty="0" err="1" smtClean="0"/>
              <a:t>por</a:t>
            </a:r>
            <a:r>
              <a:rPr lang="en-US" dirty="0" smtClean="0"/>
              <a:t> TB a </a:t>
            </a:r>
            <a:r>
              <a:rPr lang="en-US" dirty="0" err="1" smtClean="0"/>
              <a:t>padecer</a:t>
            </a:r>
            <a:r>
              <a:rPr lang="en-US" dirty="0" smtClean="0"/>
              <a:t> la </a:t>
            </a:r>
            <a:r>
              <a:rPr lang="en-US" dirty="0" err="1" smtClean="0"/>
              <a:t>enfermedad</a:t>
            </a:r>
            <a:r>
              <a:rPr lang="en-US" dirty="0" smtClean="0"/>
              <a:t> de la TB.</a:t>
            </a:r>
            <a:endParaRPr lang="en-US" dirty="0"/>
          </a:p>
        </p:txBody>
      </p:sp>
      <p:sp>
        <p:nvSpPr>
          <p:cNvPr id="4" name="TextBox 3"/>
          <p:cNvSpPr txBox="1"/>
          <p:nvPr/>
        </p:nvSpPr>
        <p:spPr>
          <a:xfrm>
            <a:off x="-1219200" y="228600"/>
            <a:ext cx="2133600" cy="1754327"/>
          </a:xfrm>
          <a:prstGeom prst="rect">
            <a:avLst/>
          </a:prstGeom>
          <a:noFill/>
        </p:spPr>
        <p:txBody>
          <a:bodyPr wrap="square" rtlCol="0">
            <a:spAutoFit/>
          </a:bodyPr>
          <a:lstStyle/>
          <a:p>
            <a:r>
              <a:rPr lang="en-US" b="1" dirty="0" err="1" smtClean="0">
                <a:solidFill>
                  <a:srgbClr val="FF6600"/>
                </a:solidFill>
              </a:rPr>
              <a:t>TRANSLATOR’s</a:t>
            </a:r>
            <a:r>
              <a:rPr lang="en-US" b="1" dirty="0" smtClean="0">
                <a:solidFill>
                  <a:srgbClr val="FF6600"/>
                </a:solidFill>
              </a:rPr>
              <a:t> NOTE: THE FIRST LINE OF THIS SLIDE REPEATS THE LAST LINE OF THE PREVIOUS SLIDE</a:t>
            </a:r>
            <a:endParaRPr lang="en-US" b="1" dirty="0">
              <a:solidFill>
                <a:srgbClr val="FF6600"/>
              </a:solidFill>
            </a:endParaRPr>
          </a:p>
        </p:txBody>
      </p:sp>
    </p:spTree>
    <p:extLst>
      <p:ext uri="{BB962C8B-B14F-4D97-AF65-F5344CB8AC3E}">
        <p14:creationId xmlns:p14="http://schemas.microsoft.com/office/powerpoint/2010/main" val="4008283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50" dirty="0" smtClean="0"/>
              <a:t>¿</a:t>
            </a:r>
            <a:r>
              <a:rPr lang="en-US" sz="3550" dirty="0" err="1" smtClean="0"/>
              <a:t>Qué</a:t>
            </a:r>
            <a:r>
              <a:rPr lang="en-US" sz="3550" dirty="0" smtClean="0"/>
              <a:t> </a:t>
            </a:r>
            <a:r>
              <a:rPr lang="en-US" sz="3550" dirty="0" err="1" smtClean="0"/>
              <a:t>es</a:t>
            </a:r>
            <a:r>
              <a:rPr lang="en-US" sz="3550" dirty="0" smtClean="0"/>
              <a:t> la </a:t>
            </a:r>
            <a:r>
              <a:rPr lang="en-US" sz="3550" dirty="0" err="1" smtClean="0"/>
              <a:t>enfermedad</a:t>
            </a:r>
            <a:r>
              <a:rPr lang="en-US" sz="3550" dirty="0" smtClean="0"/>
              <a:t> de la TB </a:t>
            </a:r>
            <a:r>
              <a:rPr lang="en-US" sz="3550" dirty="0" err="1" smtClean="0"/>
              <a:t>activa</a:t>
            </a:r>
            <a:r>
              <a:rPr lang="en-US" sz="3550" dirty="0" smtClean="0"/>
              <a:t>?</a:t>
            </a:r>
            <a:endParaRPr lang="en-US" sz="3550" dirty="0"/>
          </a:p>
        </p:txBody>
      </p:sp>
      <p:sp>
        <p:nvSpPr>
          <p:cNvPr id="3" name="Content Placeholder 2"/>
          <p:cNvSpPr>
            <a:spLocks noGrp="1"/>
          </p:cNvSpPr>
          <p:nvPr>
            <p:ph idx="1"/>
          </p:nvPr>
        </p:nvSpPr>
        <p:spPr/>
        <p:txBody>
          <a:bodyPr>
            <a:normAutofit/>
          </a:bodyPr>
          <a:lstStyle/>
          <a:p>
            <a:pPr marL="137160" indent="0">
              <a:buNone/>
            </a:pPr>
            <a:r>
              <a:rPr lang="en-US" dirty="0" smtClean="0"/>
              <a:t>Las </a:t>
            </a:r>
            <a:r>
              <a:rPr lang="en-US" dirty="0" err="1" smtClean="0"/>
              <a:t>bacterias</a:t>
            </a:r>
            <a:r>
              <a:rPr lang="en-US" dirty="0" smtClean="0"/>
              <a:t> de la TB se </a:t>
            </a:r>
            <a:r>
              <a:rPr lang="en-US" dirty="0" err="1" smtClean="0"/>
              <a:t>vuelven</a:t>
            </a:r>
            <a:r>
              <a:rPr lang="en-US" dirty="0" smtClean="0"/>
              <a:t> </a:t>
            </a:r>
            <a:r>
              <a:rPr lang="en-US" dirty="0" err="1" smtClean="0"/>
              <a:t>activas</a:t>
            </a:r>
            <a:r>
              <a:rPr lang="en-US" dirty="0" smtClean="0"/>
              <a:t> </a:t>
            </a:r>
            <a:r>
              <a:rPr lang="en-US" dirty="0" err="1" smtClean="0"/>
              <a:t>si</a:t>
            </a:r>
            <a:r>
              <a:rPr lang="en-US" dirty="0" smtClean="0"/>
              <a:t> el </a:t>
            </a:r>
            <a:r>
              <a:rPr lang="en-US" dirty="0" err="1" smtClean="0"/>
              <a:t>sistema</a:t>
            </a:r>
            <a:r>
              <a:rPr lang="en-US" dirty="0" smtClean="0"/>
              <a:t> </a:t>
            </a:r>
            <a:r>
              <a:rPr lang="en-US" dirty="0" err="1" smtClean="0"/>
              <a:t>inmunológico</a:t>
            </a:r>
            <a:r>
              <a:rPr lang="en-US" dirty="0" smtClean="0"/>
              <a:t> no </a:t>
            </a:r>
            <a:r>
              <a:rPr lang="en-US" dirty="0" err="1" smtClean="0"/>
              <a:t>puede</a:t>
            </a:r>
            <a:r>
              <a:rPr lang="en-US" dirty="0" smtClean="0"/>
              <a:t> </a:t>
            </a:r>
            <a:r>
              <a:rPr lang="en-US" dirty="0" err="1" smtClean="0"/>
              <a:t>impedirles</a:t>
            </a:r>
            <a:r>
              <a:rPr lang="en-US" dirty="0" smtClean="0"/>
              <a:t> </a:t>
            </a:r>
            <a:r>
              <a:rPr lang="en-US" dirty="0" err="1" smtClean="0"/>
              <a:t>que</a:t>
            </a:r>
            <a:r>
              <a:rPr lang="en-US" dirty="0" smtClean="0"/>
              <a:t> se </a:t>
            </a:r>
            <a:r>
              <a:rPr lang="en-US" dirty="0" err="1" smtClean="0"/>
              <a:t>multipliquen</a:t>
            </a:r>
            <a:r>
              <a:rPr lang="en-US" dirty="0" smtClean="0"/>
              <a:t>.</a:t>
            </a:r>
          </a:p>
          <a:p>
            <a:pPr marL="137160" indent="0">
              <a:buNone/>
            </a:pPr>
            <a:r>
              <a:rPr lang="en-US" dirty="0" err="1" smtClean="0"/>
              <a:t>Cuando</a:t>
            </a:r>
            <a:r>
              <a:rPr lang="en-US" dirty="0" smtClean="0"/>
              <a:t> </a:t>
            </a:r>
            <a:r>
              <a:rPr lang="en-US" dirty="0" err="1" smtClean="0"/>
              <a:t>las</a:t>
            </a:r>
            <a:r>
              <a:rPr lang="en-US" dirty="0" smtClean="0"/>
              <a:t> </a:t>
            </a:r>
            <a:r>
              <a:rPr lang="en-US" dirty="0" err="1" smtClean="0"/>
              <a:t>bacterias</a:t>
            </a:r>
            <a:r>
              <a:rPr lang="en-US" dirty="0" smtClean="0"/>
              <a:t> de la TB </a:t>
            </a:r>
            <a:r>
              <a:rPr lang="en-US" dirty="0" err="1" smtClean="0"/>
              <a:t>están</a:t>
            </a:r>
            <a:r>
              <a:rPr lang="en-US" dirty="0" smtClean="0"/>
              <a:t> </a:t>
            </a:r>
            <a:r>
              <a:rPr lang="en-US" dirty="0" err="1" smtClean="0"/>
              <a:t>activas</a:t>
            </a:r>
            <a:r>
              <a:rPr lang="en-US" dirty="0" smtClean="0"/>
              <a:t> (se </a:t>
            </a:r>
            <a:r>
              <a:rPr lang="en-US" dirty="0" err="1" smtClean="0"/>
              <a:t>multiplican</a:t>
            </a:r>
            <a:r>
              <a:rPr lang="en-US" dirty="0" smtClean="0"/>
              <a:t> en el </a:t>
            </a:r>
            <a:r>
              <a:rPr lang="en-US" dirty="0" err="1" smtClean="0"/>
              <a:t>cuerpo</a:t>
            </a:r>
            <a:r>
              <a:rPr lang="en-US" dirty="0" smtClean="0"/>
              <a:t>), a </a:t>
            </a:r>
            <a:r>
              <a:rPr lang="en-US" dirty="0" err="1" smtClean="0"/>
              <a:t>esto</a:t>
            </a:r>
            <a:r>
              <a:rPr lang="en-US" dirty="0" smtClean="0"/>
              <a:t> se lo llama </a:t>
            </a:r>
            <a:r>
              <a:rPr lang="en-US" dirty="0" err="1" smtClean="0"/>
              <a:t>enfermedad</a:t>
            </a:r>
            <a:r>
              <a:rPr lang="en-US" dirty="0" smtClean="0"/>
              <a:t> de la TB.</a:t>
            </a:r>
          </a:p>
          <a:p>
            <a:pPr marL="137160" indent="0">
              <a:buNone/>
            </a:pPr>
            <a:r>
              <a:rPr lang="en-US" dirty="0" smtClean="0"/>
              <a:t>Las personas con la </a:t>
            </a:r>
            <a:r>
              <a:rPr lang="en-US" dirty="0" err="1" smtClean="0"/>
              <a:t>enfermedad</a:t>
            </a:r>
            <a:r>
              <a:rPr lang="en-US" dirty="0" smtClean="0"/>
              <a:t> de la TB </a:t>
            </a:r>
            <a:r>
              <a:rPr lang="en-US" dirty="0" err="1" smtClean="0"/>
              <a:t>están</a:t>
            </a:r>
            <a:r>
              <a:rPr lang="en-US" dirty="0" smtClean="0"/>
              <a:t> </a:t>
            </a:r>
            <a:r>
              <a:rPr lang="en-US" dirty="0" err="1" smtClean="0"/>
              <a:t>enfermas</a:t>
            </a:r>
            <a:r>
              <a:rPr lang="en-US" dirty="0" smtClean="0"/>
              <a:t>. </a:t>
            </a:r>
            <a:r>
              <a:rPr lang="en-US" dirty="0" err="1" smtClean="0"/>
              <a:t>También</a:t>
            </a:r>
            <a:r>
              <a:rPr lang="en-US" dirty="0" smtClean="0"/>
              <a:t> </a:t>
            </a:r>
            <a:r>
              <a:rPr lang="en-US" dirty="0" err="1" smtClean="0"/>
              <a:t>pueden</a:t>
            </a:r>
            <a:r>
              <a:rPr lang="en-US" dirty="0" smtClean="0"/>
              <a:t> </a:t>
            </a:r>
            <a:r>
              <a:rPr lang="en-US" dirty="0" err="1" smtClean="0"/>
              <a:t>propagar</a:t>
            </a:r>
            <a:r>
              <a:rPr lang="en-US" dirty="0" smtClean="0"/>
              <a:t> </a:t>
            </a:r>
            <a:r>
              <a:rPr lang="en-US" dirty="0" err="1" smtClean="0"/>
              <a:t>las</a:t>
            </a:r>
            <a:r>
              <a:rPr lang="en-US" dirty="0" smtClean="0"/>
              <a:t> </a:t>
            </a:r>
            <a:r>
              <a:rPr lang="en-US" dirty="0" err="1" smtClean="0"/>
              <a:t>bacterias</a:t>
            </a:r>
            <a:r>
              <a:rPr lang="en-US" dirty="0" smtClean="0"/>
              <a:t> a </a:t>
            </a:r>
            <a:r>
              <a:rPr lang="en-US" dirty="0" err="1" smtClean="0"/>
              <a:t>otras</a:t>
            </a:r>
            <a:r>
              <a:rPr lang="en-US" dirty="0" smtClean="0"/>
              <a:t> personas con </a:t>
            </a:r>
            <a:r>
              <a:rPr lang="en-US" dirty="0" err="1" smtClean="0"/>
              <a:t>las</a:t>
            </a:r>
            <a:r>
              <a:rPr lang="en-US" dirty="0" smtClean="0"/>
              <a:t> </a:t>
            </a:r>
            <a:r>
              <a:rPr lang="en-US" dirty="0" err="1" smtClean="0"/>
              <a:t>que</a:t>
            </a:r>
            <a:r>
              <a:rPr lang="en-US" dirty="0" smtClean="0"/>
              <a:t> </a:t>
            </a:r>
            <a:r>
              <a:rPr lang="en-US" dirty="0" err="1" smtClean="0"/>
              <a:t>pasen</a:t>
            </a:r>
            <a:r>
              <a:rPr lang="en-US" dirty="0" smtClean="0"/>
              <a:t> </a:t>
            </a:r>
            <a:r>
              <a:rPr lang="en-US" dirty="0" err="1" smtClean="0"/>
              <a:t>tiempo</a:t>
            </a:r>
            <a:r>
              <a:rPr lang="en-US" dirty="0" smtClean="0"/>
              <a:t> a </a:t>
            </a:r>
            <a:r>
              <a:rPr lang="en-US" dirty="0" err="1" smtClean="0"/>
              <a:t>diario</a:t>
            </a:r>
            <a:r>
              <a:rPr lang="en-US" dirty="0" smtClean="0"/>
              <a:t>.</a:t>
            </a:r>
            <a:endParaRPr lang="en-US" dirty="0"/>
          </a:p>
        </p:txBody>
      </p:sp>
    </p:spTree>
    <p:extLst>
      <p:ext uri="{BB962C8B-B14F-4D97-AF65-F5344CB8AC3E}">
        <p14:creationId xmlns:p14="http://schemas.microsoft.com/office/powerpoint/2010/main" val="256794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effectLst>
                  <a:outerShdw blurRad="38100" dist="38100" dir="2700000" algn="tl">
                    <a:srgbClr val="000000">
                      <a:alpha val="43137"/>
                    </a:srgbClr>
                  </a:outerShdw>
                </a:effectLst>
              </a:rPr>
              <a:t>Los </a:t>
            </a:r>
            <a:r>
              <a:rPr lang="en-US" sz="3900" dirty="0" err="1" smtClean="0">
                <a:effectLst>
                  <a:outerShdw blurRad="38100" dist="38100" dir="2700000" algn="tl">
                    <a:srgbClr val="000000">
                      <a:alpha val="43137"/>
                    </a:srgbClr>
                  </a:outerShdw>
                </a:effectLst>
              </a:rPr>
              <a:t>síntomas</a:t>
            </a:r>
            <a:r>
              <a:rPr lang="en-US" sz="3900" dirty="0" smtClean="0">
                <a:effectLst>
                  <a:outerShdw blurRad="38100" dist="38100" dir="2700000" algn="tl">
                    <a:srgbClr val="000000">
                      <a:alpha val="43137"/>
                    </a:srgbClr>
                  </a:outerShdw>
                </a:effectLst>
              </a:rPr>
              <a:t> de la </a:t>
            </a:r>
            <a:r>
              <a:rPr lang="en-US" sz="3900" dirty="0" err="1" smtClean="0">
                <a:effectLst>
                  <a:outerShdw blurRad="38100" dist="38100" dir="2700000" algn="tl">
                    <a:srgbClr val="000000">
                      <a:alpha val="43137"/>
                    </a:srgbClr>
                  </a:outerShdw>
                </a:effectLst>
              </a:rPr>
              <a:t>enfermedad</a:t>
            </a:r>
            <a:r>
              <a:rPr lang="en-US" sz="3900" dirty="0" smtClean="0">
                <a:effectLst>
                  <a:outerShdw blurRad="38100" dist="38100" dir="2700000" algn="tl">
                    <a:srgbClr val="000000">
                      <a:alpha val="43137"/>
                    </a:srgbClr>
                  </a:outerShdw>
                </a:effectLst>
              </a:rPr>
              <a:t> </a:t>
            </a:r>
            <a:br>
              <a:rPr lang="en-US" sz="3900"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de la TB </a:t>
            </a:r>
            <a:r>
              <a:rPr lang="en-US" sz="3900" dirty="0" err="1" smtClean="0">
                <a:effectLst>
                  <a:outerShdw blurRad="38100" dist="38100" dir="2700000" algn="tl">
                    <a:srgbClr val="000000">
                      <a:alpha val="43137"/>
                    </a:srgbClr>
                  </a:outerShdw>
                </a:effectLst>
              </a:rPr>
              <a:t>incluyen</a:t>
            </a:r>
            <a:r>
              <a:rPr lang="en-US" sz="3900" dirty="0" smtClean="0">
                <a:effectLst>
                  <a:outerShdw blurRad="38100" dist="38100" dir="2700000" algn="tl">
                    <a:srgbClr val="000000">
                      <a:alpha val="43137"/>
                    </a:srgbClr>
                  </a:outerShdw>
                </a:effectLst>
              </a:rPr>
              <a:t>:</a:t>
            </a:r>
            <a:endParaRPr lang="en-US" sz="39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err="1" smtClean="0"/>
              <a:t>Una</a:t>
            </a:r>
            <a:r>
              <a:rPr lang="en-US" dirty="0" smtClean="0"/>
              <a:t> </a:t>
            </a:r>
            <a:r>
              <a:rPr lang="en-US" dirty="0" err="1" smtClean="0"/>
              <a:t>tos</a:t>
            </a:r>
            <a:r>
              <a:rPr lang="en-US" dirty="0" smtClean="0"/>
              <a:t> </a:t>
            </a:r>
            <a:r>
              <a:rPr lang="en-US" dirty="0" err="1" smtClean="0"/>
              <a:t>fuerte</a:t>
            </a:r>
            <a:r>
              <a:rPr lang="en-US" dirty="0" smtClean="0"/>
              <a:t> </a:t>
            </a:r>
            <a:r>
              <a:rPr lang="en-US" dirty="0" err="1" smtClean="0"/>
              <a:t>que</a:t>
            </a:r>
            <a:r>
              <a:rPr lang="en-US" dirty="0" smtClean="0"/>
              <a:t> </a:t>
            </a:r>
            <a:r>
              <a:rPr lang="en-US" dirty="0" err="1" smtClean="0"/>
              <a:t>dura</a:t>
            </a:r>
            <a:r>
              <a:rPr lang="en-US" dirty="0" smtClean="0"/>
              <a:t> 3 </a:t>
            </a:r>
            <a:r>
              <a:rPr lang="en-US" dirty="0" err="1" smtClean="0"/>
              <a:t>semanas</a:t>
            </a:r>
            <a:r>
              <a:rPr lang="en-US" dirty="0" smtClean="0"/>
              <a:t> </a:t>
            </a:r>
            <a:r>
              <a:rPr lang="en-US" dirty="0" err="1" smtClean="0"/>
              <a:t>o</a:t>
            </a:r>
            <a:r>
              <a:rPr lang="en-US" dirty="0" smtClean="0"/>
              <a:t> </a:t>
            </a:r>
            <a:r>
              <a:rPr lang="en-US" dirty="0" err="1" smtClean="0"/>
              <a:t>más</a:t>
            </a:r>
            <a:r>
              <a:rPr lang="en-US" dirty="0" smtClean="0"/>
              <a:t>; </a:t>
            </a:r>
          </a:p>
          <a:p>
            <a:pPr>
              <a:buFont typeface="Wingdings" panose="05000000000000000000" pitchFamily="2" charset="2"/>
              <a:buChar char="v"/>
            </a:pPr>
            <a:r>
              <a:rPr lang="en-US" dirty="0" smtClean="0"/>
              <a:t>Dolor en el </a:t>
            </a:r>
            <a:r>
              <a:rPr lang="en-US" dirty="0" err="1" smtClean="0"/>
              <a:t>pecho</a:t>
            </a:r>
            <a:r>
              <a:rPr lang="en-US" dirty="0" smtClean="0"/>
              <a:t>;</a:t>
            </a:r>
          </a:p>
          <a:p>
            <a:pPr>
              <a:buFont typeface="Wingdings" panose="05000000000000000000" pitchFamily="2" charset="2"/>
              <a:buChar char="v"/>
            </a:pPr>
            <a:r>
              <a:rPr lang="en-US" dirty="0" smtClean="0"/>
              <a:t>Sangre </a:t>
            </a:r>
            <a:r>
              <a:rPr lang="en-US" dirty="0" err="1" smtClean="0"/>
              <a:t>o</a:t>
            </a:r>
            <a:r>
              <a:rPr lang="en-US" dirty="0" smtClean="0"/>
              <a:t> </a:t>
            </a:r>
            <a:r>
              <a:rPr lang="en-US" dirty="0" err="1" smtClean="0"/>
              <a:t>esputo</a:t>
            </a:r>
            <a:r>
              <a:rPr lang="en-US" dirty="0" smtClean="0"/>
              <a:t> en la </a:t>
            </a:r>
            <a:r>
              <a:rPr lang="en-US" dirty="0" err="1" smtClean="0"/>
              <a:t>tos</a:t>
            </a:r>
            <a:r>
              <a:rPr lang="en-US" dirty="0" smtClean="0"/>
              <a:t>;</a:t>
            </a:r>
          </a:p>
          <a:p>
            <a:pPr>
              <a:buFont typeface="Wingdings" panose="05000000000000000000" pitchFamily="2" charset="2"/>
              <a:buChar char="v"/>
            </a:pPr>
            <a:r>
              <a:rPr lang="en-US" dirty="0" err="1" smtClean="0"/>
              <a:t>Debilidad</a:t>
            </a:r>
            <a:r>
              <a:rPr lang="en-US" dirty="0" smtClean="0"/>
              <a:t> </a:t>
            </a:r>
            <a:r>
              <a:rPr lang="en-US" dirty="0" err="1" smtClean="0"/>
              <a:t>o</a:t>
            </a:r>
            <a:r>
              <a:rPr lang="en-US" dirty="0" smtClean="0"/>
              <a:t> </a:t>
            </a:r>
            <a:r>
              <a:rPr lang="en-US" dirty="0" err="1" smtClean="0"/>
              <a:t>fatiga</a:t>
            </a:r>
            <a:r>
              <a:rPr lang="en-US" dirty="0" smtClean="0"/>
              <a:t>;</a:t>
            </a:r>
          </a:p>
          <a:p>
            <a:pPr>
              <a:buFont typeface="Wingdings" panose="05000000000000000000" pitchFamily="2" charset="2"/>
              <a:buChar char="v"/>
            </a:pPr>
            <a:r>
              <a:rPr lang="en-US" dirty="0" err="1" smtClean="0"/>
              <a:t>Pérdida</a:t>
            </a:r>
            <a:r>
              <a:rPr lang="en-US" dirty="0" smtClean="0"/>
              <a:t> de peso;</a:t>
            </a:r>
          </a:p>
          <a:p>
            <a:pPr>
              <a:buFont typeface="Wingdings" panose="05000000000000000000" pitchFamily="2" charset="2"/>
              <a:buChar char="v"/>
            </a:pPr>
            <a:r>
              <a:rPr lang="en-US" dirty="0" err="1" smtClean="0"/>
              <a:t>Falta</a:t>
            </a:r>
            <a:r>
              <a:rPr lang="en-US" dirty="0" smtClean="0"/>
              <a:t> de </a:t>
            </a:r>
            <a:r>
              <a:rPr lang="en-US" dirty="0" err="1" smtClean="0"/>
              <a:t>apetito</a:t>
            </a:r>
            <a:r>
              <a:rPr lang="en-US" dirty="0" smtClean="0"/>
              <a:t>;</a:t>
            </a:r>
          </a:p>
          <a:p>
            <a:pPr>
              <a:buFont typeface="Wingdings" panose="05000000000000000000" pitchFamily="2" charset="2"/>
              <a:buChar char="v"/>
            </a:pPr>
            <a:r>
              <a:rPr lang="en-US" dirty="0" err="1" smtClean="0"/>
              <a:t>Temblores</a:t>
            </a:r>
            <a:r>
              <a:rPr lang="en-US" dirty="0" smtClean="0"/>
              <a:t>;</a:t>
            </a:r>
          </a:p>
          <a:p>
            <a:pPr>
              <a:buFont typeface="Wingdings" panose="05000000000000000000" pitchFamily="2" charset="2"/>
              <a:buChar char="v"/>
            </a:pPr>
            <a:r>
              <a:rPr lang="en-US" dirty="0" err="1" smtClean="0"/>
              <a:t>Fiebre</a:t>
            </a:r>
            <a:r>
              <a:rPr lang="en-US" dirty="0" smtClean="0"/>
              <a:t>;</a:t>
            </a:r>
          </a:p>
          <a:p>
            <a:pPr>
              <a:buFont typeface="Wingdings" panose="05000000000000000000" pitchFamily="2" charset="2"/>
              <a:buChar char="v"/>
            </a:pPr>
            <a:r>
              <a:rPr lang="en-US" dirty="0" err="1" smtClean="0"/>
              <a:t>Sudores</a:t>
            </a:r>
            <a:r>
              <a:rPr lang="en-US" dirty="0" smtClean="0"/>
              <a:t> </a:t>
            </a:r>
            <a:r>
              <a:rPr lang="en-US" dirty="0" err="1" smtClean="0"/>
              <a:t>nocturnos</a:t>
            </a:r>
            <a:r>
              <a:rPr lang="en-US" dirty="0" smtClean="0"/>
              <a:t>.</a:t>
            </a:r>
          </a:p>
          <a:p>
            <a:pPr marL="0" indent="0">
              <a:buNone/>
            </a:pPr>
            <a:endParaRPr lang="en-US" dirty="0"/>
          </a:p>
        </p:txBody>
      </p:sp>
    </p:spTree>
    <p:extLst>
      <p:ext uri="{BB962C8B-B14F-4D97-AF65-F5344CB8AC3E}">
        <p14:creationId xmlns:p14="http://schemas.microsoft.com/office/powerpoint/2010/main" val="42762338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effectLst>
                  <a:outerShdw blurRad="38100" dist="38100" dir="2700000" algn="tl">
                    <a:srgbClr val="000000">
                      <a:alpha val="43137"/>
                    </a:srgbClr>
                  </a:outerShdw>
                </a:effectLst>
              </a:rPr>
              <a:t>Pruebas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para</a:t>
            </a:r>
            <a:r>
              <a:rPr lang="en-US" dirty="0" smtClean="0">
                <a:effectLst>
                  <a:outerShdw blurRad="38100" dist="38100" dir="2700000" algn="tl">
                    <a:srgbClr val="000000">
                      <a:alpha val="43137"/>
                    </a:srgbClr>
                  </a:outerShdw>
                </a:effectLst>
              </a:rPr>
              <a:t> la </a:t>
            </a:r>
            <a:r>
              <a:rPr lang="en-US" dirty="0" err="1" smtClean="0">
                <a:effectLst>
                  <a:outerShdw blurRad="38100" dist="38100" dir="2700000" algn="tl">
                    <a:srgbClr val="000000">
                      <a:alpha val="43137"/>
                    </a:srgbClr>
                  </a:outerShdw>
                </a:effectLst>
              </a:rPr>
              <a:t>infección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por</a:t>
            </a:r>
            <a:r>
              <a:rPr lang="en-US" dirty="0" smtClean="0">
                <a:effectLst>
                  <a:outerShdw blurRad="38100" dist="38100" dir="2700000" algn="tl">
                    <a:srgbClr val="000000">
                      <a:alpha val="43137"/>
                    </a:srgbClr>
                  </a:outerShdw>
                </a:effectLst>
              </a:rPr>
              <a:t> TB</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indent="0">
              <a:buNone/>
            </a:pPr>
            <a:r>
              <a:rPr lang="en-US" dirty="0" err="1" smtClean="0"/>
              <a:t>Existen</a:t>
            </a:r>
            <a:r>
              <a:rPr lang="en-US" dirty="0" smtClean="0"/>
              <a:t> dos </a:t>
            </a:r>
            <a:r>
              <a:rPr lang="en-US" dirty="0" err="1" smtClean="0"/>
              <a:t>clases</a:t>
            </a:r>
            <a:r>
              <a:rPr lang="en-US" dirty="0" smtClean="0"/>
              <a:t> de </a:t>
            </a:r>
            <a:r>
              <a:rPr lang="en-US" dirty="0" err="1" smtClean="0"/>
              <a:t>pruebas</a:t>
            </a:r>
            <a:r>
              <a:rPr lang="en-US" dirty="0" smtClean="0"/>
              <a:t> </a:t>
            </a:r>
            <a:r>
              <a:rPr lang="en-US" dirty="0" err="1" smtClean="0"/>
              <a:t>que</a:t>
            </a:r>
            <a:r>
              <a:rPr lang="en-US" dirty="0" smtClean="0"/>
              <a:t> se </a:t>
            </a:r>
            <a:r>
              <a:rPr lang="en-US" dirty="0" err="1" smtClean="0"/>
              <a:t>utilizan</a:t>
            </a:r>
            <a:r>
              <a:rPr lang="en-US" dirty="0" smtClean="0"/>
              <a:t> </a:t>
            </a:r>
            <a:r>
              <a:rPr lang="en-US" dirty="0" err="1" smtClean="0"/>
              <a:t>para</a:t>
            </a:r>
            <a:r>
              <a:rPr lang="en-US" dirty="0" smtClean="0"/>
              <a:t> </a:t>
            </a:r>
            <a:r>
              <a:rPr lang="en-US" dirty="0" err="1" smtClean="0"/>
              <a:t>detectar</a:t>
            </a:r>
            <a:r>
              <a:rPr lang="en-US" dirty="0" smtClean="0"/>
              <a:t> la bacteria de la TB en el </a:t>
            </a:r>
            <a:r>
              <a:rPr lang="en-US" dirty="0" err="1" smtClean="0"/>
              <a:t>cuerpo</a:t>
            </a:r>
            <a:r>
              <a:rPr lang="en-US" dirty="0" smtClean="0"/>
              <a:t>:</a:t>
            </a:r>
          </a:p>
          <a:p>
            <a:pPr lvl="1"/>
            <a:r>
              <a:rPr lang="en-US" dirty="0" smtClean="0"/>
              <a:t>El </a:t>
            </a:r>
            <a:r>
              <a:rPr lang="en-US" dirty="0" err="1" smtClean="0"/>
              <a:t>examen</a:t>
            </a:r>
            <a:r>
              <a:rPr lang="en-US" dirty="0" smtClean="0"/>
              <a:t> </a:t>
            </a:r>
            <a:r>
              <a:rPr lang="en-US" dirty="0" err="1" smtClean="0"/>
              <a:t>cutáneo</a:t>
            </a:r>
            <a:r>
              <a:rPr lang="en-US" dirty="0" smtClean="0"/>
              <a:t> de TB (TST </a:t>
            </a:r>
            <a:r>
              <a:rPr lang="en-US" dirty="0" err="1" smtClean="0"/>
              <a:t>por</a:t>
            </a:r>
            <a:r>
              <a:rPr lang="en-US" dirty="0" smtClean="0"/>
              <a:t> </a:t>
            </a:r>
            <a:r>
              <a:rPr lang="en-US" dirty="0" err="1" smtClean="0"/>
              <a:t>sus</a:t>
            </a:r>
            <a:r>
              <a:rPr lang="en-US" dirty="0" smtClean="0"/>
              <a:t> </a:t>
            </a:r>
            <a:r>
              <a:rPr lang="en-US" dirty="0" err="1" smtClean="0"/>
              <a:t>siglas</a:t>
            </a:r>
            <a:r>
              <a:rPr lang="en-US" dirty="0" smtClean="0"/>
              <a:t> en </a:t>
            </a:r>
            <a:r>
              <a:rPr lang="en-US" dirty="0" err="1" smtClean="0"/>
              <a:t>inglés</a:t>
            </a:r>
            <a:r>
              <a:rPr lang="en-US" dirty="0" smtClean="0"/>
              <a:t>) </a:t>
            </a:r>
            <a:r>
              <a:rPr lang="en-US" dirty="0" err="1" smtClean="0"/>
              <a:t>y</a:t>
            </a:r>
            <a:r>
              <a:rPr lang="en-US" dirty="0" smtClean="0"/>
              <a:t> los </a:t>
            </a:r>
            <a:r>
              <a:rPr lang="en-US" dirty="0" err="1" smtClean="0"/>
              <a:t>análisis</a:t>
            </a:r>
            <a:r>
              <a:rPr lang="en-US" dirty="0" smtClean="0"/>
              <a:t> de </a:t>
            </a:r>
            <a:r>
              <a:rPr lang="en-US" dirty="0" err="1" smtClean="0"/>
              <a:t>sangre</a:t>
            </a:r>
            <a:r>
              <a:rPr lang="en-US" dirty="0" smtClean="0"/>
              <a:t> en </a:t>
            </a:r>
            <a:r>
              <a:rPr lang="en-US" dirty="0" err="1" smtClean="0"/>
              <a:t>busca</a:t>
            </a:r>
            <a:r>
              <a:rPr lang="en-US" dirty="0" smtClean="0"/>
              <a:t> de TB. </a:t>
            </a:r>
          </a:p>
          <a:p>
            <a:pPr lvl="1"/>
            <a:r>
              <a:rPr lang="en-US" dirty="0" smtClean="0"/>
              <a:t>Un </a:t>
            </a:r>
            <a:r>
              <a:rPr lang="en-US" dirty="0" err="1" smtClean="0"/>
              <a:t>profesional</a:t>
            </a:r>
            <a:r>
              <a:rPr lang="en-US" dirty="0" smtClean="0"/>
              <a:t> de la </a:t>
            </a:r>
            <a:r>
              <a:rPr lang="en-US" dirty="0" err="1" smtClean="0"/>
              <a:t>salud</a:t>
            </a:r>
            <a:r>
              <a:rPr lang="en-US" dirty="0" smtClean="0"/>
              <a:t> </a:t>
            </a:r>
            <a:r>
              <a:rPr lang="en-US" dirty="0" err="1" smtClean="0"/>
              <a:t>o</a:t>
            </a:r>
            <a:r>
              <a:rPr lang="en-US" dirty="0" smtClean="0"/>
              <a:t> un </a:t>
            </a:r>
            <a:r>
              <a:rPr lang="en-US" dirty="0" err="1" smtClean="0"/>
              <a:t>departamento</a:t>
            </a:r>
            <a:r>
              <a:rPr lang="en-US" dirty="0" smtClean="0"/>
              <a:t> de </a:t>
            </a:r>
            <a:r>
              <a:rPr lang="en-US" dirty="0" err="1" smtClean="0"/>
              <a:t>salud</a:t>
            </a:r>
            <a:r>
              <a:rPr lang="en-US" dirty="0" smtClean="0"/>
              <a:t> local </a:t>
            </a:r>
            <a:r>
              <a:rPr lang="en-US" dirty="0" err="1" smtClean="0"/>
              <a:t>pueden</a:t>
            </a:r>
            <a:r>
              <a:rPr lang="en-US" dirty="0" smtClean="0"/>
              <a:t> </a:t>
            </a:r>
            <a:r>
              <a:rPr lang="en-US" dirty="0" err="1" smtClean="0"/>
              <a:t>hacer</a:t>
            </a:r>
            <a:r>
              <a:rPr lang="en-US" dirty="0" smtClean="0"/>
              <a:t> </a:t>
            </a:r>
            <a:r>
              <a:rPr lang="en-US" dirty="0" err="1" smtClean="0"/>
              <a:t>estos</a:t>
            </a:r>
            <a:r>
              <a:rPr lang="en-US" dirty="0" smtClean="0"/>
              <a:t> </a:t>
            </a:r>
            <a:r>
              <a:rPr lang="en-US" dirty="0" err="1" smtClean="0"/>
              <a:t>análisis</a:t>
            </a:r>
            <a:r>
              <a:rPr lang="en-US" dirty="0" smtClean="0"/>
              <a:t>. Si </a:t>
            </a:r>
            <a:r>
              <a:rPr lang="en-US" dirty="0" err="1" smtClean="0"/>
              <a:t>usted</a:t>
            </a:r>
            <a:r>
              <a:rPr lang="en-US" dirty="0" smtClean="0"/>
              <a:t> </a:t>
            </a:r>
            <a:r>
              <a:rPr lang="en-US" dirty="0" err="1" smtClean="0"/>
              <a:t>tiene</a:t>
            </a:r>
            <a:r>
              <a:rPr lang="en-US" dirty="0" smtClean="0"/>
              <a:t> </a:t>
            </a:r>
            <a:r>
              <a:rPr lang="en-US" dirty="0" err="1" smtClean="0"/>
              <a:t>una</a:t>
            </a:r>
            <a:r>
              <a:rPr lang="en-US" dirty="0" smtClean="0"/>
              <a:t> </a:t>
            </a:r>
            <a:r>
              <a:rPr lang="en-US" dirty="0" err="1" smtClean="0"/>
              <a:t>reacción</a:t>
            </a:r>
            <a:r>
              <a:rPr lang="en-US" dirty="0" smtClean="0"/>
              <a:t> </a:t>
            </a:r>
            <a:r>
              <a:rPr lang="en-US" dirty="0" err="1" smtClean="0"/>
              <a:t>positiva</a:t>
            </a:r>
            <a:r>
              <a:rPr lang="en-US" dirty="0" smtClean="0"/>
              <a:t> a </a:t>
            </a:r>
            <a:r>
              <a:rPr lang="en-US" dirty="0" err="1" smtClean="0"/>
              <a:t>cualquiera</a:t>
            </a:r>
            <a:r>
              <a:rPr lang="en-US" dirty="0" smtClean="0"/>
              <a:t> de </a:t>
            </a:r>
            <a:r>
              <a:rPr lang="en-US" dirty="0" err="1" smtClean="0"/>
              <a:t>estas</a:t>
            </a:r>
            <a:r>
              <a:rPr lang="en-US" dirty="0" smtClean="0"/>
              <a:t> </a:t>
            </a:r>
            <a:r>
              <a:rPr lang="en-US" dirty="0" err="1" smtClean="0"/>
              <a:t>pruebas</a:t>
            </a:r>
            <a:r>
              <a:rPr lang="en-US" dirty="0" smtClean="0"/>
              <a:t>, se le </a:t>
            </a:r>
            <a:r>
              <a:rPr lang="en-US" dirty="0" err="1" smtClean="0"/>
              <a:t>realizarán</a:t>
            </a:r>
            <a:r>
              <a:rPr lang="en-US" dirty="0" smtClean="0"/>
              <a:t> </a:t>
            </a:r>
            <a:r>
              <a:rPr lang="en-US" dirty="0" err="1" smtClean="0"/>
              <a:t>otros</a:t>
            </a:r>
            <a:r>
              <a:rPr lang="en-US" dirty="0" smtClean="0"/>
              <a:t> </a:t>
            </a:r>
            <a:r>
              <a:rPr lang="en-US" dirty="0" err="1" smtClean="0"/>
              <a:t>exámenes</a:t>
            </a:r>
            <a:r>
              <a:rPr lang="en-US" dirty="0" smtClean="0"/>
              <a:t> </a:t>
            </a:r>
            <a:r>
              <a:rPr lang="en-US" dirty="0" err="1" smtClean="0"/>
              <a:t>para</a:t>
            </a:r>
            <a:r>
              <a:rPr lang="en-US" dirty="0" smtClean="0"/>
              <a:t> </a:t>
            </a:r>
            <a:r>
              <a:rPr lang="en-US" dirty="0" err="1" smtClean="0"/>
              <a:t>determinar</a:t>
            </a:r>
            <a:r>
              <a:rPr lang="en-US" dirty="0" smtClean="0"/>
              <a:t> </a:t>
            </a:r>
            <a:r>
              <a:rPr lang="en-US" dirty="0" err="1" smtClean="0"/>
              <a:t>si</a:t>
            </a:r>
            <a:r>
              <a:rPr lang="en-US" dirty="0" smtClean="0"/>
              <a:t> </a:t>
            </a:r>
            <a:r>
              <a:rPr lang="en-US" dirty="0" err="1" smtClean="0"/>
              <a:t>tiene</a:t>
            </a:r>
            <a:r>
              <a:rPr lang="en-US" dirty="0" smtClean="0"/>
              <a:t> </a:t>
            </a:r>
            <a:r>
              <a:rPr lang="en-US" dirty="0" err="1" smtClean="0"/>
              <a:t>una</a:t>
            </a:r>
            <a:r>
              <a:rPr lang="en-US" dirty="0" smtClean="0"/>
              <a:t> </a:t>
            </a:r>
            <a:r>
              <a:rPr lang="en-US" dirty="0" err="1" smtClean="0"/>
              <a:t>infección</a:t>
            </a:r>
            <a:r>
              <a:rPr lang="en-US" dirty="0" smtClean="0"/>
              <a:t> </a:t>
            </a:r>
            <a:r>
              <a:rPr lang="en-US" dirty="0" err="1" smtClean="0"/>
              <a:t>latente</a:t>
            </a:r>
            <a:r>
              <a:rPr lang="en-US" dirty="0" smtClean="0"/>
              <a:t> </a:t>
            </a:r>
            <a:r>
              <a:rPr lang="en-US" dirty="0" err="1" smtClean="0"/>
              <a:t>por</a:t>
            </a:r>
            <a:r>
              <a:rPr lang="en-US" dirty="0" smtClean="0"/>
              <a:t> TB </a:t>
            </a:r>
            <a:r>
              <a:rPr lang="en-US" dirty="0" err="1" smtClean="0"/>
              <a:t>o</a:t>
            </a:r>
            <a:r>
              <a:rPr lang="en-US" dirty="0" smtClean="0"/>
              <a:t> la </a:t>
            </a:r>
            <a:r>
              <a:rPr lang="en-US" dirty="0" err="1" smtClean="0"/>
              <a:t>enfermedad</a:t>
            </a:r>
            <a:r>
              <a:rPr lang="en-US" dirty="0" smtClean="0"/>
              <a:t> de la TB.</a:t>
            </a:r>
            <a:endParaRPr lang="en-US" dirty="0"/>
          </a:p>
        </p:txBody>
      </p:sp>
      <p:pic>
        <p:nvPicPr>
          <p:cNvPr id="4" name="Picture 2" title="El examen cutáneo de TB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1" y="5592906"/>
            <a:ext cx="2514600" cy="121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title="El examen cutáneo de TB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172325" y="4351193"/>
            <a:ext cx="9906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9190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Tratamiento</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para</a:t>
            </a:r>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la </a:t>
            </a:r>
            <a:r>
              <a:rPr lang="en-US" dirty="0" err="1" smtClean="0">
                <a:effectLst>
                  <a:outerShdw blurRad="38100" dist="38100" dir="2700000" algn="tl">
                    <a:srgbClr val="000000">
                      <a:alpha val="43137"/>
                    </a:srgbClr>
                  </a:outerShdw>
                </a:effectLst>
              </a:rPr>
              <a:t>enfermedad</a:t>
            </a:r>
            <a:r>
              <a:rPr lang="en-US" dirty="0" smtClean="0">
                <a:effectLst>
                  <a:outerShdw blurRad="38100" dist="38100" dir="2700000" algn="tl">
                    <a:srgbClr val="000000">
                      <a:alpha val="43137"/>
                    </a:srgbClr>
                  </a:outerShdw>
                </a:effectLst>
              </a:rPr>
              <a:t> de la TB</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La </a:t>
            </a:r>
            <a:r>
              <a:rPr lang="en-US" dirty="0" err="1" smtClean="0"/>
              <a:t>enfemedad</a:t>
            </a:r>
            <a:r>
              <a:rPr lang="en-US" dirty="0" smtClean="0"/>
              <a:t> de la TB se </a:t>
            </a:r>
            <a:r>
              <a:rPr lang="en-US" dirty="0" err="1" smtClean="0"/>
              <a:t>puede</a:t>
            </a:r>
            <a:r>
              <a:rPr lang="en-US" dirty="0" smtClean="0"/>
              <a:t> </a:t>
            </a:r>
            <a:r>
              <a:rPr lang="en-US" dirty="0" err="1" smtClean="0"/>
              <a:t>tratar</a:t>
            </a:r>
            <a:r>
              <a:rPr lang="en-US" dirty="0" smtClean="0"/>
              <a:t> con la </a:t>
            </a:r>
            <a:r>
              <a:rPr lang="en-US" dirty="0" err="1" smtClean="0"/>
              <a:t>toma</a:t>
            </a:r>
            <a:r>
              <a:rPr lang="en-US" dirty="0" smtClean="0"/>
              <a:t> de </a:t>
            </a:r>
            <a:r>
              <a:rPr lang="en-US" dirty="0" err="1" smtClean="0"/>
              <a:t>varias</a:t>
            </a:r>
            <a:r>
              <a:rPr lang="en-US" dirty="0" smtClean="0"/>
              <a:t> </a:t>
            </a:r>
            <a:r>
              <a:rPr lang="en-US" dirty="0" err="1" smtClean="0"/>
              <a:t>medicinas</a:t>
            </a:r>
            <a:r>
              <a:rPr lang="en-US" dirty="0" smtClean="0"/>
              <a:t>, </a:t>
            </a:r>
            <a:r>
              <a:rPr lang="en-US" dirty="0" err="1" smtClean="0"/>
              <a:t>por</a:t>
            </a:r>
            <a:r>
              <a:rPr lang="en-US" dirty="0" smtClean="0"/>
              <a:t> lo general entre 6 </a:t>
            </a:r>
            <a:r>
              <a:rPr lang="en-US" dirty="0" err="1" smtClean="0"/>
              <a:t>y</a:t>
            </a:r>
            <a:r>
              <a:rPr lang="en-US" dirty="0" smtClean="0"/>
              <a:t> 9 </a:t>
            </a:r>
            <a:r>
              <a:rPr lang="en-US" dirty="0" err="1" smtClean="0"/>
              <a:t>meses</a:t>
            </a:r>
            <a:r>
              <a:rPr lang="en-US" dirty="0" smtClean="0"/>
              <a:t>. Es </a:t>
            </a:r>
            <a:r>
              <a:rPr lang="en-US" dirty="0" err="1" smtClean="0"/>
              <a:t>muy</a:t>
            </a:r>
            <a:r>
              <a:rPr lang="en-US" dirty="0" smtClean="0"/>
              <a:t> </a:t>
            </a:r>
            <a:r>
              <a:rPr lang="en-US" dirty="0" err="1" smtClean="0"/>
              <a:t>importante</a:t>
            </a:r>
            <a:r>
              <a:rPr lang="en-US" dirty="0" smtClean="0"/>
              <a:t> </a:t>
            </a:r>
            <a:r>
              <a:rPr lang="en-US" dirty="0" err="1" smtClean="0"/>
              <a:t>que</a:t>
            </a:r>
            <a:r>
              <a:rPr lang="en-US" dirty="0" smtClean="0"/>
              <a:t> se complete la </a:t>
            </a:r>
            <a:r>
              <a:rPr lang="en-US" dirty="0" err="1" smtClean="0"/>
              <a:t>toma</a:t>
            </a:r>
            <a:r>
              <a:rPr lang="en-US" dirty="0" smtClean="0"/>
              <a:t> de </a:t>
            </a:r>
            <a:r>
              <a:rPr lang="en-US" dirty="0" err="1" smtClean="0"/>
              <a:t>medicinas</a:t>
            </a:r>
            <a:r>
              <a:rPr lang="en-US" dirty="0" smtClean="0"/>
              <a:t> </a:t>
            </a:r>
            <a:r>
              <a:rPr lang="en-US" dirty="0" err="1" smtClean="0"/>
              <a:t>y</a:t>
            </a:r>
            <a:r>
              <a:rPr lang="en-US" dirty="0" smtClean="0"/>
              <a:t> </a:t>
            </a:r>
            <a:r>
              <a:rPr lang="en-US" dirty="0" err="1" smtClean="0"/>
              <a:t>que</a:t>
            </a:r>
            <a:r>
              <a:rPr lang="en-US" dirty="0" smtClean="0"/>
              <a:t> se </a:t>
            </a:r>
            <a:r>
              <a:rPr lang="en-US" dirty="0" err="1" smtClean="0"/>
              <a:t>las</a:t>
            </a:r>
            <a:r>
              <a:rPr lang="en-US" dirty="0" smtClean="0"/>
              <a:t> tome </a:t>
            </a:r>
            <a:r>
              <a:rPr lang="en-US" dirty="0" err="1" smtClean="0"/>
              <a:t>exactamente</a:t>
            </a:r>
            <a:r>
              <a:rPr lang="en-US" dirty="0" smtClean="0"/>
              <a:t> </a:t>
            </a:r>
            <a:r>
              <a:rPr lang="en-US" dirty="0" err="1" smtClean="0"/>
              <a:t>como</a:t>
            </a:r>
            <a:r>
              <a:rPr lang="en-US" dirty="0" smtClean="0"/>
              <a:t> lo </a:t>
            </a:r>
            <a:r>
              <a:rPr lang="en-US" dirty="0" err="1" smtClean="0"/>
              <a:t>indicó</a:t>
            </a:r>
            <a:r>
              <a:rPr lang="en-US" dirty="0" smtClean="0"/>
              <a:t> el </a:t>
            </a:r>
            <a:r>
              <a:rPr lang="en-US" dirty="0" err="1" smtClean="0"/>
              <a:t>médico</a:t>
            </a:r>
            <a:r>
              <a:rPr lang="en-US" dirty="0" smtClean="0"/>
              <a:t>. Si </a:t>
            </a:r>
            <a:r>
              <a:rPr lang="en-US" dirty="0" err="1" smtClean="0"/>
              <a:t>usted</a:t>
            </a:r>
            <a:r>
              <a:rPr lang="en-US" dirty="0" smtClean="0"/>
              <a:t> </a:t>
            </a:r>
            <a:r>
              <a:rPr lang="en-US" dirty="0" err="1" smtClean="0"/>
              <a:t>deja</a:t>
            </a:r>
            <a:r>
              <a:rPr lang="en-US" dirty="0" smtClean="0"/>
              <a:t> de </a:t>
            </a:r>
            <a:r>
              <a:rPr lang="en-US" dirty="0" err="1" smtClean="0"/>
              <a:t>tomar</a:t>
            </a:r>
            <a:r>
              <a:rPr lang="en-US" dirty="0" smtClean="0"/>
              <a:t> </a:t>
            </a:r>
            <a:r>
              <a:rPr lang="en-US" dirty="0" err="1" smtClean="0"/>
              <a:t>las</a:t>
            </a:r>
            <a:r>
              <a:rPr lang="en-US" dirty="0" smtClean="0"/>
              <a:t> </a:t>
            </a:r>
            <a:r>
              <a:rPr lang="en-US" dirty="0" err="1" smtClean="0"/>
              <a:t>medicinas</a:t>
            </a:r>
            <a:r>
              <a:rPr lang="en-US" dirty="0" smtClean="0"/>
              <a:t> con </a:t>
            </a:r>
            <a:r>
              <a:rPr lang="en-US" dirty="0" err="1" smtClean="0"/>
              <a:t>demasiada</a:t>
            </a:r>
            <a:r>
              <a:rPr lang="en-US" dirty="0" smtClean="0"/>
              <a:t> </a:t>
            </a:r>
            <a:r>
              <a:rPr lang="en-US" dirty="0" err="1" smtClean="0"/>
              <a:t>anticipación</a:t>
            </a:r>
            <a:r>
              <a:rPr lang="en-US" dirty="0" smtClean="0"/>
              <a:t>, se </a:t>
            </a:r>
            <a:r>
              <a:rPr lang="en-US" dirty="0" err="1" smtClean="0"/>
              <a:t>puede</a:t>
            </a:r>
            <a:r>
              <a:rPr lang="en-US" dirty="0" smtClean="0"/>
              <a:t> </a:t>
            </a:r>
            <a:r>
              <a:rPr lang="en-US" dirty="0" err="1" smtClean="0"/>
              <a:t>enfermar</a:t>
            </a:r>
            <a:r>
              <a:rPr lang="en-US" dirty="0" smtClean="0"/>
              <a:t> </a:t>
            </a:r>
            <a:r>
              <a:rPr lang="en-US" dirty="0" err="1" smtClean="0"/>
              <a:t>otra</a:t>
            </a:r>
            <a:r>
              <a:rPr lang="en-US" dirty="0" smtClean="0"/>
              <a:t> </a:t>
            </a:r>
            <a:r>
              <a:rPr lang="en-US" dirty="0" err="1" smtClean="0"/>
              <a:t>vez</a:t>
            </a:r>
            <a:r>
              <a:rPr lang="en-US" dirty="0" smtClean="0"/>
              <a:t>. Si no </a:t>
            </a:r>
            <a:r>
              <a:rPr lang="en-US" dirty="0" err="1" smtClean="0"/>
              <a:t>toma</a:t>
            </a:r>
            <a:r>
              <a:rPr lang="en-US" dirty="0" smtClean="0"/>
              <a:t> </a:t>
            </a:r>
            <a:r>
              <a:rPr lang="en-US" dirty="0" err="1" smtClean="0"/>
              <a:t>las</a:t>
            </a:r>
            <a:r>
              <a:rPr lang="en-US" dirty="0" smtClean="0"/>
              <a:t> </a:t>
            </a:r>
            <a:r>
              <a:rPr lang="en-US" dirty="0" err="1" smtClean="0"/>
              <a:t>medicinas</a:t>
            </a:r>
            <a:r>
              <a:rPr lang="en-US" dirty="0" smtClean="0"/>
              <a:t> </a:t>
            </a:r>
            <a:r>
              <a:rPr lang="en-US" dirty="0" err="1" smtClean="0"/>
              <a:t>correctamente</a:t>
            </a:r>
            <a:r>
              <a:rPr lang="en-US" dirty="0" smtClean="0"/>
              <a:t>, los </a:t>
            </a:r>
            <a:r>
              <a:rPr lang="en-US" dirty="0" err="1" smtClean="0"/>
              <a:t>gérmenes</a:t>
            </a:r>
            <a:r>
              <a:rPr lang="en-US" dirty="0" smtClean="0"/>
              <a:t> </a:t>
            </a:r>
            <a:r>
              <a:rPr lang="en-US" dirty="0" err="1" smtClean="0"/>
              <a:t>que</a:t>
            </a:r>
            <a:r>
              <a:rPr lang="en-US" dirty="0" smtClean="0"/>
              <a:t> </a:t>
            </a:r>
            <a:r>
              <a:rPr lang="en-US" dirty="0" err="1" smtClean="0"/>
              <a:t>aun</a:t>
            </a:r>
            <a:r>
              <a:rPr lang="en-US" dirty="0" smtClean="0"/>
              <a:t> </a:t>
            </a:r>
            <a:r>
              <a:rPr lang="en-US" dirty="0" err="1" smtClean="0"/>
              <a:t>sobrevivan</a:t>
            </a:r>
            <a:r>
              <a:rPr lang="en-US" dirty="0" smtClean="0"/>
              <a:t> </a:t>
            </a:r>
            <a:r>
              <a:rPr lang="en-US" dirty="0" err="1" smtClean="0"/>
              <a:t>pueden</a:t>
            </a:r>
            <a:r>
              <a:rPr lang="en-US" dirty="0" smtClean="0"/>
              <a:t> </a:t>
            </a:r>
            <a:r>
              <a:rPr lang="en-US" dirty="0" err="1" smtClean="0"/>
              <a:t>volverse</a:t>
            </a:r>
            <a:r>
              <a:rPr lang="en-US" dirty="0" smtClean="0"/>
              <a:t> </a:t>
            </a:r>
            <a:r>
              <a:rPr lang="en-US" dirty="0" err="1" smtClean="0"/>
              <a:t>resistentes</a:t>
            </a:r>
            <a:r>
              <a:rPr lang="en-US" dirty="0" smtClean="0"/>
              <a:t> a </a:t>
            </a:r>
            <a:r>
              <a:rPr lang="en-US" dirty="0" err="1" smtClean="0"/>
              <a:t>esas</a:t>
            </a:r>
            <a:r>
              <a:rPr lang="en-US" dirty="0" smtClean="0"/>
              <a:t> </a:t>
            </a:r>
            <a:r>
              <a:rPr lang="en-US" dirty="0" err="1" smtClean="0"/>
              <a:t>medicinas</a:t>
            </a:r>
            <a:r>
              <a:rPr lang="en-US" dirty="0" smtClean="0"/>
              <a:t>. La TB </a:t>
            </a:r>
            <a:r>
              <a:rPr lang="en-US" dirty="0" err="1" smtClean="0"/>
              <a:t>resistente</a:t>
            </a:r>
            <a:r>
              <a:rPr lang="en-US" dirty="0" smtClean="0"/>
              <a:t> a </a:t>
            </a:r>
            <a:r>
              <a:rPr lang="en-US" dirty="0" err="1" smtClean="0"/>
              <a:t>las</a:t>
            </a:r>
            <a:r>
              <a:rPr lang="en-US" dirty="0" smtClean="0"/>
              <a:t> </a:t>
            </a:r>
            <a:r>
              <a:rPr lang="en-US" dirty="0" err="1" smtClean="0"/>
              <a:t>drogas</a:t>
            </a:r>
            <a:r>
              <a:rPr lang="en-US" dirty="0" smtClean="0"/>
              <a:t> </a:t>
            </a:r>
            <a:r>
              <a:rPr lang="en-US" dirty="0" err="1" smtClean="0"/>
              <a:t>es</a:t>
            </a:r>
            <a:r>
              <a:rPr lang="en-US" dirty="0" smtClean="0"/>
              <a:t> </a:t>
            </a:r>
            <a:r>
              <a:rPr lang="en-US" dirty="0" err="1" smtClean="0"/>
              <a:t>más</a:t>
            </a:r>
            <a:r>
              <a:rPr lang="en-US" dirty="0" smtClean="0"/>
              <a:t> </a:t>
            </a:r>
            <a:r>
              <a:rPr lang="en-US" dirty="0" err="1" smtClean="0"/>
              <a:t>difícil</a:t>
            </a:r>
            <a:r>
              <a:rPr lang="en-US" dirty="0" smtClean="0"/>
              <a:t> </a:t>
            </a:r>
            <a:r>
              <a:rPr lang="en-US" dirty="0" err="1" smtClean="0"/>
              <a:t>y</a:t>
            </a:r>
            <a:r>
              <a:rPr lang="en-US" dirty="0" smtClean="0"/>
              <a:t> </a:t>
            </a:r>
            <a:r>
              <a:rPr lang="en-US" dirty="0" err="1" smtClean="0"/>
              <a:t>más</a:t>
            </a:r>
            <a:r>
              <a:rPr lang="en-US" dirty="0" smtClean="0"/>
              <a:t> </a:t>
            </a:r>
            <a:r>
              <a:rPr lang="en-US" dirty="0" err="1" smtClean="0"/>
              <a:t>onerosa</a:t>
            </a:r>
            <a:r>
              <a:rPr lang="en-US" dirty="0" smtClean="0"/>
              <a:t> de </a:t>
            </a:r>
            <a:r>
              <a:rPr lang="en-US" dirty="0" err="1" smtClean="0"/>
              <a:t>tratar</a:t>
            </a:r>
            <a:r>
              <a:rPr lang="en-US" dirty="0" smtClean="0"/>
              <a:t>.</a:t>
            </a:r>
            <a:endParaRPr lang="en-US" dirty="0"/>
          </a:p>
        </p:txBody>
      </p:sp>
    </p:spTree>
    <p:extLst>
      <p:ext uri="{BB962C8B-B14F-4D97-AF65-F5344CB8AC3E}">
        <p14:creationId xmlns:p14="http://schemas.microsoft.com/office/powerpoint/2010/main" val="1208918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500" b="1" dirty="0" err="1" smtClean="0">
                <a:effectLst>
                  <a:outerShdw blurRad="38100" dist="38100" dir="2700000" algn="tl">
                    <a:srgbClr val="000000">
                      <a:alpha val="43137"/>
                    </a:srgbClr>
                  </a:outerShdw>
                </a:effectLst>
              </a:rPr>
              <a:t>Estrategias</a:t>
            </a:r>
            <a:r>
              <a:rPr lang="en-US" sz="3500" b="1" dirty="0" smtClean="0">
                <a:effectLst>
                  <a:outerShdw blurRad="38100" dist="38100" dir="2700000" algn="tl">
                    <a:srgbClr val="000000">
                      <a:alpha val="43137"/>
                    </a:srgbClr>
                  </a:outerShdw>
                </a:effectLst>
              </a:rPr>
              <a:t> </a:t>
            </a:r>
            <a:r>
              <a:rPr lang="en-US" sz="3500" b="1" dirty="0" err="1" smtClean="0">
                <a:effectLst>
                  <a:outerShdw blurRad="38100" dist="38100" dir="2700000" algn="tl">
                    <a:srgbClr val="000000">
                      <a:alpha val="43137"/>
                    </a:srgbClr>
                  </a:outerShdw>
                </a:effectLst>
              </a:rPr>
              <a:t>para</a:t>
            </a:r>
            <a:r>
              <a:rPr lang="en-US" sz="3500" b="1" dirty="0" smtClean="0">
                <a:effectLst>
                  <a:outerShdw blurRad="38100" dist="38100" dir="2700000" algn="tl">
                    <a:srgbClr val="000000">
                      <a:alpha val="43137"/>
                    </a:srgbClr>
                  </a:outerShdw>
                </a:effectLst>
              </a:rPr>
              <a:t> el control de la </a:t>
            </a:r>
            <a:r>
              <a:rPr lang="en-US" sz="3500" b="1" dirty="0" err="1" smtClean="0">
                <a:effectLst>
                  <a:outerShdw blurRad="38100" dist="38100" dir="2700000" algn="tl">
                    <a:srgbClr val="000000">
                      <a:alpha val="43137"/>
                    </a:srgbClr>
                  </a:outerShdw>
                </a:effectLst>
              </a:rPr>
              <a:t>exposión</a:t>
            </a:r>
            <a:endParaRPr lang="en-US" sz="35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defRPr/>
            </a:pPr>
            <a:r>
              <a:rPr lang="en-US" b="1" dirty="0" err="1" smtClean="0"/>
              <a:t>Precauciones</a:t>
            </a:r>
            <a:r>
              <a:rPr lang="en-US" b="1" dirty="0" smtClean="0"/>
              <a:t> </a:t>
            </a:r>
            <a:r>
              <a:rPr lang="en-US" b="1" dirty="0" err="1" smtClean="0"/>
              <a:t>universales</a:t>
            </a:r>
            <a:r>
              <a:rPr lang="en-US" b="1" dirty="0" smtClean="0"/>
              <a:t>;</a:t>
            </a:r>
          </a:p>
          <a:p>
            <a:pPr>
              <a:buFont typeface="Wingdings" panose="05000000000000000000" pitchFamily="2" charset="2"/>
              <a:buChar char="v"/>
              <a:defRPr/>
            </a:pPr>
            <a:r>
              <a:rPr lang="en-US" b="1" dirty="0" err="1" smtClean="0"/>
              <a:t>Inmunización</a:t>
            </a:r>
            <a:r>
              <a:rPr lang="en-US" b="1" dirty="0" smtClean="0"/>
              <a:t>; </a:t>
            </a:r>
          </a:p>
          <a:p>
            <a:pPr>
              <a:buFont typeface="Wingdings" panose="05000000000000000000" pitchFamily="2" charset="2"/>
              <a:buChar char="v"/>
              <a:defRPr/>
            </a:pPr>
            <a:r>
              <a:rPr lang="en-US" b="1" dirty="0" smtClean="0"/>
              <a:t>Buenos </a:t>
            </a:r>
            <a:r>
              <a:rPr lang="en-US" b="1" dirty="0" err="1" smtClean="0"/>
              <a:t>hábitos</a:t>
            </a:r>
            <a:r>
              <a:rPr lang="en-US" b="1" dirty="0" smtClean="0"/>
              <a:t> </a:t>
            </a:r>
            <a:r>
              <a:rPr lang="en-US" b="1" dirty="0" err="1" smtClean="0"/>
              <a:t>personales</a:t>
            </a:r>
            <a:r>
              <a:rPr lang="en-US" b="1" dirty="0" smtClean="0"/>
              <a:t> de </a:t>
            </a:r>
            <a:r>
              <a:rPr lang="en-US" b="1" dirty="0" err="1" smtClean="0"/>
              <a:t>trabajo</a:t>
            </a:r>
            <a:r>
              <a:rPr lang="en-US" b="1" dirty="0" smtClean="0"/>
              <a:t>; </a:t>
            </a:r>
          </a:p>
          <a:p>
            <a:pPr>
              <a:buFont typeface="Wingdings" panose="05000000000000000000" pitchFamily="2" charset="2"/>
              <a:buChar char="v"/>
              <a:defRPr/>
            </a:pPr>
            <a:r>
              <a:rPr lang="en-US" b="1" dirty="0" err="1" smtClean="0"/>
              <a:t>Contención</a:t>
            </a:r>
            <a:r>
              <a:rPr lang="en-US" b="1" dirty="0" smtClean="0"/>
              <a:t>;</a:t>
            </a:r>
          </a:p>
          <a:p>
            <a:pPr>
              <a:buFont typeface="Wingdings" panose="05000000000000000000" pitchFamily="2" charset="2"/>
              <a:buChar char="v"/>
              <a:defRPr/>
            </a:pPr>
            <a:r>
              <a:rPr lang="en-US" b="1" dirty="0" err="1" smtClean="0"/>
              <a:t>Equipo</a:t>
            </a:r>
            <a:r>
              <a:rPr lang="en-US" b="1" dirty="0" smtClean="0"/>
              <a:t> de </a:t>
            </a:r>
            <a:r>
              <a:rPr lang="en-US" b="1" dirty="0" err="1" smtClean="0"/>
              <a:t>Protección</a:t>
            </a:r>
            <a:r>
              <a:rPr lang="en-US" b="1" dirty="0" smtClean="0"/>
              <a:t> Personal; </a:t>
            </a:r>
          </a:p>
          <a:p>
            <a:pPr>
              <a:buFont typeface="Wingdings" panose="05000000000000000000" pitchFamily="2" charset="2"/>
              <a:buChar char="v"/>
              <a:defRPr/>
            </a:pPr>
            <a:r>
              <a:rPr lang="en-US" b="1" dirty="0" err="1" smtClean="0"/>
              <a:t>Desconaminación</a:t>
            </a:r>
            <a:r>
              <a:rPr lang="en-US" b="1" dirty="0" smtClean="0"/>
              <a:t>;</a:t>
            </a:r>
          </a:p>
          <a:p>
            <a:pPr>
              <a:buFont typeface="Wingdings" panose="05000000000000000000" pitchFamily="2" charset="2"/>
              <a:buChar char="v"/>
              <a:defRPr/>
            </a:pPr>
            <a:r>
              <a:rPr lang="en-US" b="1" dirty="0" err="1" smtClean="0"/>
              <a:t>Procedimientos</a:t>
            </a:r>
            <a:r>
              <a:rPr lang="en-US" b="1" dirty="0" smtClean="0"/>
              <a:t> de </a:t>
            </a:r>
            <a:r>
              <a:rPr lang="en-US" b="1" dirty="0" err="1" smtClean="0"/>
              <a:t>emergencia</a:t>
            </a:r>
            <a:r>
              <a:rPr lang="en-US" b="1" dirty="0" smtClean="0"/>
              <a:t> </a:t>
            </a:r>
            <a:r>
              <a:rPr lang="en-US" b="1" dirty="0" err="1" smtClean="0"/>
              <a:t>para</a:t>
            </a:r>
            <a:endParaRPr lang="en-US" b="1" dirty="0" smtClean="0"/>
          </a:p>
          <a:p>
            <a:pPr lvl="1">
              <a:buFont typeface="Wingdings" panose="05000000000000000000" pitchFamily="2" charset="2"/>
              <a:buChar char="v"/>
              <a:defRPr/>
            </a:pPr>
            <a:r>
              <a:rPr lang="en-US" b="1" dirty="0" err="1" smtClean="0"/>
              <a:t>Exposiciones</a:t>
            </a:r>
            <a:r>
              <a:rPr lang="en-US" b="1" dirty="0" smtClean="0"/>
              <a:t> </a:t>
            </a:r>
            <a:r>
              <a:rPr lang="en-US" b="1" dirty="0" err="1" smtClean="0"/>
              <a:t>accidentales</a:t>
            </a:r>
            <a:r>
              <a:rPr lang="en-US" b="1" dirty="0" smtClean="0"/>
              <a:t>.</a:t>
            </a:r>
          </a:p>
          <a:p>
            <a:endParaRPr lang="en-US" dirty="0"/>
          </a:p>
        </p:txBody>
      </p:sp>
    </p:spTree>
    <p:extLst>
      <p:ext uri="{BB962C8B-B14F-4D97-AF65-F5344CB8AC3E}">
        <p14:creationId xmlns:p14="http://schemas.microsoft.com/office/powerpoint/2010/main" val="169349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Sus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derechos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según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establece</a:t>
            </a:r>
            <a:r>
              <a:rPr lang="en-US" b="1" dirty="0" smtClean="0">
                <a:effectLst>
                  <a:outerShdw blurRad="38100" dist="38100" dir="2700000" algn="tl">
                    <a:srgbClr val="000000">
                      <a:alpha val="43137"/>
                    </a:srgbClr>
                  </a:outerShdw>
                </a:effectLst>
              </a:rPr>
              <a:t> OSHA</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382000" cy="4709160"/>
          </a:xfrm>
        </p:spPr>
        <p:txBody>
          <a:bodyPr>
            <a:normAutofit/>
          </a:bodyPr>
          <a:lstStyle/>
          <a:p>
            <a:pPr marL="137160" indent="0">
              <a:buNone/>
            </a:pPr>
            <a:r>
              <a:rPr lang="es-ES" altLang="en-US" dirty="0" smtClean="0"/>
              <a:t>	Usted tiene derecho a:</a:t>
            </a:r>
          </a:p>
          <a:p>
            <a:pPr lvl="1">
              <a:buFont typeface="Wingdings" panose="05000000000000000000" pitchFamily="2" charset="2"/>
              <a:buChar char="v"/>
            </a:pPr>
            <a:r>
              <a:rPr lang="es-ES" altLang="en-US" sz="2200" dirty="0" smtClean="0"/>
              <a:t>Un ámbito de trabajo seguro y saludable;</a:t>
            </a:r>
            <a:endParaRPr lang="es-ES" altLang="en-US" sz="2200" b="1" dirty="0" smtClean="0"/>
          </a:p>
          <a:p>
            <a:pPr lvl="1">
              <a:buFont typeface="Wingdings" panose="05000000000000000000" pitchFamily="2" charset="2"/>
              <a:buChar char="v"/>
            </a:pPr>
            <a:r>
              <a:rPr lang="es-ES" altLang="en-US" sz="2200" dirty="0" smtClean="0"/>
              <a:t>Conocer sobre químicos peligrosos;</a:t>
            </a:r>
            <a:endParaRPr lang="es-ES" altLang="en-US" sz="2200" b="1" dirty="0" smtClean="0"/>
          </a:p>
          <a:p>
            <a:pPr lvl="1">
              <a:buFont typeface="Wingdings" panose="05000000000000000000" pitchFamily="2" charset="2"/>
              <a:buChar char="v"/>
            </a:pPr>
            <a:r>
              <a:rPr lang="es-ES" altLang="en-US" sz="2200" dirty="0" smtClean="0"/>
              <a:t>Informarse sobre lesiones y enfermedades en su ámbito laboral;</a:t>
            </a:r>
            <a:endParaRPr lang="es-ES" altLang="en-US" sz="2200" b="1" dirty="0" smtClean="0"/>
          </a:p>
          <a:p>
            <a:pPr lvl="1">
              <a:buFont typeface="Wingdings" panose="05000000000000000000" pitchFamily="2" charset="2"/>
              <a:buChar char="v"/>
            </a:pPr>
            <a:r>
              <a:rPr lang="es-ES" altLang="en-US" sz="2200" dirty="0" smtClean="0"/>
              <a:t>Quejarse o solicitar a su empleador que corrija los riesgos; </a:t>
            </a:r>
          </a:p>
          <a:p>
            <a:pPr lvl="1">
              <a:buFont typeface="Wingdings" panose="05000000000000000000" pitchFamily="2" charset="2"/>
              <a:buChar char="v"/>
            </a:pPr>
            <a:r>
              <a:rPr lang="es-ES" altLang="en-US" sz="2200" dirty="0" smtClean="0"/>
              <a:t>Capacitación;</a:t>
            </a:r>
            <a:endParaRPr lang="es-ES" altLang="en-US" sz="2200" b="1" dirty="0" smtClean="0"/>
          </a:p>
          <a:p>
            <a:pPr lvl="1">
              <a:buFont typeface="Wingdings" panose="05000000000000000000" pitchFamily="2" charset="2"/>
              <a:buChar char="v"/>
            </a:pPr>
            <a:r>
              <a:rPr lang="es-ES" altLang="en-US" sz="2200" dirty="0" smtClean="0"/>
              <a:t>Registros médicos y de exposición a peligros;</a:t>
            </a:r>
            <a:endParaRPr lang="es-ES" altLang="en-US" sz="2200" b="1" dirty="0" smtClean="0"/>
          </a:p>
          <a:p>
            <a:pPr lvl="1">
              <a:buFont typeface="Wingdings" panose="05000000000000000000" pitchFamily="2" charset="2"/>
              <a:buChar char="v"/>
            </a:pPr>
            <a:r>
              <a:rPr lang="es-ES" altLang="en-US" sz="2200" dirty="0" smtClean="0"/>
              <a:t>Presentar una denuncia ante OSHA;</a:t>
            </a:r>
            <a:endParaRPr lang="es-ES" altLang="en-US" sz="2200" b="1" dirty="0" smtClean="0"/>
          </a:p>
          <a:p>
            <a:pPr lvl="1">
              <a:buFont typeface="Wingdings" panose="05000000000000000000" pitchFamily="2" charset="2"/>
              <a:buChar char="v"/>
            </a:pPr>
            <a:r>
              <a:rPr lang="es-ES" altLang="en-US" sz="2200" dirty="0" smtClean="0"/>
              <a:t>Participar en una inspección de OSHA;</a:t>
            </a:r>
            <a:endParaRPr lang="es-ES" altLang="en-US" sz="2200" b="1" dirty="0" smtClean="0"/>
          </a:p>
          <a:p>
            <a:pPr lvl="1">
              <a:buFont typeface="Wingdings" panose="05000000000000000000" pitchFamily="2" charset="2"/>
              <a:buChar char="v"/>
            </a:pPr>
            <a:r>
              <a:rPr lang="es-ES" altLang="en-US" sz="2200" dirty="0" smtClean="0"/>
              <a:t>Quedar exento de represalias por ejercer los derechos a la seguridad y la salud.</a:t>
            </a:r>
          </a:p>
          <a:p>
            <a:pPr>
              <a:buFont typeface="Wingdings" panose="05000000000000000000" pitchFamily="2" charset="2"/>
              <a:buChar char="v"/>
            </a:pPr>
            <a:endParaRPr lang="es-ES" dirty="0"/>
          </a:p>
        </p:txBody>
      </p:sp>
    </p:spTree>
    <p:extLst>
      <p:ext uri="{BB962C8B-B14F-4D97-AF65-F5344CB8AC3E}">
        <p14:creationId xmlns:p14="http://schemas.microsoft.com/office/powerpoint/2010/main" val="17925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Precauciones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universales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defRPr/>
            </a:pPr>
            <a:r>
              <a:rPr lang="en-US" b="1" dirty="0" smtClean="0">
                <a:solidFill>
                  <a:schemeClr val="bg1"/>
                </a:solidFill>
              </a:rPr>
              <a:t>Las </a:t>
            </a:r>
            <a:r>
              <a:rPr lang="en-US" b="1" dirty="0" err="1" smtClean="0">
                <a:solidFill>
                  <a:schemeClr val="bg1"/>
                </a:solidFill>
              </a:rPr>
              <a:t>precauciones</a:t>
            </a:r>
            <a:r>
              <a:rPr lang="en-US" b="1" dirty="0" smtClean="0">
                <a:solidFill>
                  <a:schemeClr val="bg1"/>
                </a:solidFill>
              </a:rPr>
              <a:t> </a:t>
            </a:r>
            <a:r>
              <a:rPr lang="en-US" b="1" dirty="0" err="1" smtClean="0">
                <a:solidFill>
                  <a:schemeClr val="bg1"/>
                </a:solidFill>
              </a:rPr>
              <a:t>universales</a:t>
            </a:r>
            <a:r>
              <a:rPr lang="en-US" b="1" dirty="0" smtClean="0">
                <a:solidFill>
                  <a:schemeClr val="bg1"/>
                </a:solidFill>
              </a:rPr>
              <a:t> son </a:t>
            </a:r>
            <a:r>
              <a:rPr lang="en-US" b="1" dirty="0" err="1" smtClean="0">
                <a:solidFill>
                  <a:schemeClr val="bg1"/>
                </a:solidFill>
              </a:rPr>
              <a:t>prácticas</a:t>
            </a:r>
            <a:r>
              <a:rPr lang="en-US" b="1" dirty="0" smtClean="0">
                <a:solidFill>
                  <a:schemeClr val="bg1"/>
                </a:solidFill>
              </a:rPr>
              <a:t> </a:t>
            </a:r>
            <a:r>
              <a:rPr lang="en-US" b="1" dirty="0" err="1" smtClean="0">
                <a:solidFill>
                  <a:schemeClr val="bg1"/>
                </a:solidFill>
              </a:rPr>
              <a:t>laborales</a:t>
            </a:r>
            <a:r>
              <a:rPr lang="en-US" b="1" dirty="0" smtClean="0">
                <a:solidFill>
                  <a:schemeClr val="bg1"/>
                </a:solidFill>
              </a:rPr>
              <a:t> </a:t>
            </a:r>
            <a:r>
              <a:rPr lang="en-US" b="1" dirty="0" err="1" smtClean="0">
                <a:solidFill>
                  <a:schemeClr val="bg1"/>
                </a:solidFill>
              </a:rPr>
              <a:t>que</a:t>
            </a:r>
            <a:r>
              <a:rPr lang="en-US" b="1" dirty="0" smtClean="0">
                <a:solidFill>
                  <a:schemeClr val="bg1"/>
                </a:solidFill>
              </a:rPr>
              <a:t> </a:t>
            </a:r>
            <a:r>
              <a:rPr lang="en-US" b="1" dirty="0" err="1" smtClean="0">
                <a:solidFill>
                  <a:schemeClr val="bg1"/>
                </a:solidFill>
              </a:rPr>
              <a:t>reducen</a:t>
            </a:r>
            <a:r>
              <a:rPr lang="en-US" b="1" dirty="0" smtClean="0">
                <a:solidFill>
                  <a:schemeClr val="bg1"/>
                </a:solidFill>
              </a:rPr>
              <a:t> </a:t>
            </a:r>
            <a:r>
              <a:rPr lang="en-US" b="1" dirty="0" err="1" smtClean="0">
                <a:solidFill>
                  <a:schemeClr val="bg1"/>
                </a:solidFill>
              </a:rPr>
              <a:t>su</a:t>
            </a:r>
            <a:r>
              <a:rPr lang="en-US" b="1" dirty="0" smtClean="0">
                <a:solidFill>
                  <a:schemeClr val="bg1"/>
                </a:solidFill>
              </a:rPr>
              <a:t> </a:t>
            </a:r>
            <a:r>
              <a:rPr lang="en-US" b="1" dirty="0" err="1" smtClean="0">
                <a:solidFill>
                  <a:schemeClr val="bg1"/>
                </a:solidFill>
              </a:rPr>
              <a:t>riesgo</a:t>
            </a:r>
            <a:r>
              <a:rPr lang="en-US" b="1" dirty="0" smtClean="0">
                <a:solidFill>
                  <a:schemeClr val="bg1"/>
                </a:solidFill>
              </a:rPr>
              <a:t> de </a:t>
            </a:r>
            <a:r>
              <a:rPr lang="en-US" b="1" dirty="0" err="1" smtClean="0">
                <a:solidFill>
                  <a:schemeClr val="bg1"/>
                </a:solidFill>
              </a:rPr>
              <a:t>exposición</a:t>
            </a:r>
            <a:r>
              <a:rPr lang="en-US" b="1" dirty="0" smtClean="0">
                <a:solidFill>
                  <a:schemeClr val="bg1"/>
                </a:solidFill>
              </a:rPr>
              <a:t> a los </a:t>
            </a:r>
            <a:r>
              <a:rPr lang="en-US" b="1" dirty="0" err="1" smtClean="0">
                <a:solidFill>
                  <a:schemeClr val="bg1"/>
                </a:solidFill>
              </a:rPr>
              <a:t>agentes</a:t>
            </a:r>
            <a:r>
              <a:rPr lang="en-US" b="1" dirty="0" smtClean="0">
                <a:solidFill>
                  <a:schemeClr val="bg1"/>
                </a:solidFill>
              </a:rPr>
              <a:t> </a:t>
            </a:r>
            <a:r>
              <a:rPr lang="en-US" b="1" dirty="0" err="1" smtClean="0">
                <a:solidFill>
                  <a:schemeClr val="bg1"/>
                </a:solidFill>
              </a:rPr>
              <a:t>patógenos</a:t>
            </a:r>
            <a:r>
              <a:rPr lang="en-US" b="1" dirty="0" smtClean="0">
                <a:solidFill>
                  <a:schemeClr val="bg1"/>
                </a:solidFill>
              </a:rPr>
              <a:t> </a:t>
            </a:r>
            <a:r>
              <a:rPr lang="en-US" b="1" dirty="0" err="1" smtClean="0">
                <a:solidFill>
                  <a:schemeClr val="bg1"/>
                </a:solidFill>
              </a:rPr>
              <a:t>que</a:t>
            </a:r>
            <a:r>
              <a:rPr lang="en-US" b="1" dirty="0" smtClean="0">
                <a:solidFill>
                  <a:schemeClr val="bg1"/>
                </a:solidFill>
              </a:rPr>
              <a:t> se </a:t>
            </a:r>
            <a:r>
              <a:rPr lang="en-US" b="1" dirty="0" err="1" smtClean="0">
                <a:solidFill>
                  <a:schemeClr val="bg1"/>
                </a:solidFill>
              </a:rPr>
              <a:t>hallan</a:t>
            </a:r>
            <a:r>
              <a:rPr lang="en-US" b="1" dirty="0" smtClean="0">
                <a:solidFill>
                  <a:schemeClr val="bg1"/>
                </a:solidFill>
              </a:rPr>
              <a:t> en la </a:t>
            </a:r>
            <a:r>
              <a:rPr lang="en-US" b="1" dirty="0" err="1" smtClean="0">
                <a:solidFill>
                  <a:schemeClr val="bg1"/>
                </a:solidFill>
              </a:rPr>
              <a:t>sangre</a:t>
            </a:r>
            <a:r>
              <a:rPr lang="en-US" b="1" dirty="0" smtClean="0">
                <a:solidFill>
                  <a:schemeClr val="bg1"/>
                </a:solidFill>
              </a:rPr>
              <a:t>, </a:t>
            </a:r>
            <a:r>
              <a:rPr lang="en-US" b="1" dirty="0" err="1" smtClean="0">
                <a:solidFill>
                  <a:schemeClr val="bg1"/>
                </a:solidFill>
              </a:rPr>
              <a:t>y</a:t>
            </a:r>
            <a:r>
              <a:rPr lang="en-US" b="1" dirty="0" smtClean="0">
                <a:solidFill>
                  <a:schemeClr val="bg1"/>
                </a:solidFill>
              </a:rPr>
              <a:t> en particular el VHB </a:t>
            </a:r>
            <a:r>
              <a:rPr lang="en-US" b="1" dirty="0" err="1" smtClean="0">
                <a:solidFill>
                  <a:schemeClr val="bg1"/>
                </a:solidFill>
              </a:rPr>
              <a:t>y</a:t>
            </a:r>
            <a:r>
              <a:rPr lang="en-US" b="1" dirty="0" smtClean="0">
                <a:solidFill>
                  <a:schemeClr val="bg1"/>
                </a:solidFill>
              </a:rPr>
              <a:t> el VIH.  </a:t>
            </a:r>
          </a:p>
          <a:p>
            <a:pPr marL="0" indent="0">
              <a:buNone/>
              <a:defRPr/>
            </a:pPr>
            <a:r>
              <a:rPr lang="en-US" b="1" dirty="0" err="1" smtClean="0"/>
              <a:t>Una</a:t>
            </a:r>
            <a:r>
              <a:rPr lang="en-US" b="1" dirty="0" smtClean="0"/>
              <a:t> </a:t>
            </a:r>
            <a:r>
              <a:rPr lang="en-US" b="1" dirty="0" err="1" smtClean="0"/>
              <a:t>legislación</a:t>
            </a:r>
            <a:r>
              <a:rPr lang="en-US" b="1" dirty="0" smtClean="0"/>
              <a:t> </a:t>
            </a:r>
            <a:r>
              <a:rPr lang="en-US" b="1" dirty="0" err="1" smtClean="0"/>
              <a:t>gubernamental</a:t>
            </a:r>
            <a:r>
              <a:rPr lang="en-US" b="1" dirty="0" smtClean="0"/>
              <a:t> </a:t>
            </a:r>
            <a:r>
              <a:rPr lang="en-US" b="1" dirty="0" err="1" smtClean="0"/>
              <a:t>conocida</a:t>
            </a:r>
            <a:r>
              <a:rPr lang="en-US" b="1" dirty="0" smtClean="0"/>
              <a:t> </a:t>
            </a:r>
            <a:r>
              <a:rPr lang="en-US" b="1" dirty="0" err="1" smtClean="0"/>
              <a:t>como</a:t>
            </a:r>
            <a:r>
              <a:rPr lang="en-US" b="1" dirty="0" smtClean="0"/>
              <a:t> “La </a:t>
            </a:r>
            <a:r>
              <a:rPr lang="en-US" b="1" dirty="0" err="1" smtClean="0"/>
              <a:t>norma</a:t>
            </a:r>
            <a:r>
              <a:rPr lang="en-US" b="1" dirty="0" smtClean="0"/>
              <a:t> </a:t>
            </a:r>
            <a:r>
              <a:rPr lang="en-US" b="1" dirty="0" err="1" smtClean="0"/>
              <a:t>sobre</a:t>
            </a:r>
            <a:r>
              <a:rPr lang="en-US" b="1" dirty="0" smtClean="0"/>
              <a:t> </a:t>
            </a:r>
            <a:r>
              <a:rPr lang="en-US" b="1" dirty="0" err="1" smtClean="0"/>
              <a:t>agentes</a:t>
            </a:r>
            <a:r>
              <a:rPr lang="en-US" b="1" dirty="0" smtClean="0"/>
              <a:t> </a:t>
            </a:r>
            <a:r>
              <a:rPr lang="en-US" b="1" dirty="0" err="1" smtClean="0"/>
              <a:t>patógenos</a:t>
            </a:r>
            <a:r>
              <a:rPr lang="en-US" b="1" dirty="0" smtClean="0"/>
              <a:t> de </a:t>
            </a:r>
            <a:r>
              <a:rPr lang="en-US" b="1" dirty="0" err="1" smtClean="0"/>
              <a:t>transmisión</a:t>
            </a:r>
            <a:r>
              <a:rPr lang="en-US" b="1" dirty="0" smtClean="0"/>
              <a:t> </a:t>
            </a:r>
            <a:r>
              <a:rPr lang="en-US" b="1" dirty="0" err="1" smtClean="0"/>
              <a:t>sanguínea</a:t>
            </a:r>
            <a:r>
              <a:rPr lang="en-US" b="1" dirty="0" smtClean="0"/>
              <a:t>” </a:t>
            </a:r>
            <a:r>
              <a:rPr lang="en-US" b="1" dirty="0" err="1" smtClean="0"/>
              <a:t>exige</a:t>
            </a:r>
            <a:r>
              <a:rPr lang="en-US" b="1" dirty="0" smtClean="0"/>
              <a:t> </a:t>
            </a:r>
            <a:r>
              <a:rPr lang="en-US" b="1" dirty="0" err="1" smtClean="0"/>
              <a:t>que</a:t>
            </a:r>
            <a:r>
              <a:rPr lang="en-US" b="1" dirty="0" smtClean="0"/>
              <a:t> los </a:t>
            </a:r>
            <a:r>
              <a:rPr lang="en-US" b="1" dirty="0" err="1" smtClean="0"/>
              <a:t>empleados</a:t>
            </a:r>
            <a:r>
              <a:rPr lang="en-US" b="1" dirty="0" smtClean="0"/>
              <a:t> con un </a:t>
            </a:r>
            <a:r>
              <a:rPr lang="en-US" b="1" dirty="0" err="1" smtClean="0"/>
              <a:t>riesgo</a:t>
            </a:r>
            <a:r>
              <a:rPr lang="en-US" b="1" dirty="0" smtClean="0"/>
              <a:t> de </a:t>
            </a:r>
            <a:r>
              <a:rPr lang="en-US" b="1" dirty="0" err="1" smtClean="0"/>
              <a:t>exposición</a:t>
            </a:r>
            <a:r>
              <a:rPr lang="en-US" b="1" dirty="0" smtClean="0"/>
              <a:t> </a:t>
            </a:r>
            <a:r>
              <a:rPr lang="en-US" b="1" dirty="0" err="1" smtClean="0"/>
              <a:t>ocupacional</a:t>
            </a:r>
            <a:r>
              <a:rPr lang="en-US" b="1" dirty="0" smtClean="0"/>
              <a:t> </a:t>
            </a:r>
            <a:r>
              <a:rPr lang="en-US" b="1" dirty="0" err="1" smtClean="0"/>
              <a:t>reciban</a:t>
            </a:r>
            <a:r>
              <a:rPr lang="en-US" b="1" dirty="0" smtClean="0"/>
              <a:t> </a:t>
            </a:r>
            <a:r>
              <a:rPr lang="en-US" b="1" dirty="0" err="1" smtClean="0"/>
              <a:t>capacitación</a:t>
            </a:r>
            <a:r>
              <a:rPr lang="en-US" b="1" dirty="0" smtClean="0"/>
              <a:t> </a:t>
            </a:r>
            <a:r>
              <a:rPr lang="en-US" b="1" dirty="0" err="1" smtClean="0"/>
              <a:t>sobre</a:t>
            </a:r>
            <a:r>
              <a:rPr lang="en-US" b="1" dirty="0" smtClean="0"/>
              <a:t> </a:t>
            </a:r>
            <a:r>
              <a:rPr lang="en-US" b="1" dirty="0" err="1" smtClean="0"/>
              <a:t>las</a:t>
            </a:r>
            <a:r>
              <a:rPr lang="en-US" b="1" dirty="0" smtClean="0"/>
              <a:t> </a:t>
            </a:r>
            <a:r>
              <a:rPr lang="en-US" b="1" dirty="0" err="1" smtClean="0"/>
              <a:t>precauciones</a:t>
            </a:r>
            <a:r>
              <a:rPr lang="en-US" b="1" dirty="0" smtClean="0"/>
              <a:t> </a:t>
            </a:r>
            <a:r>
              <a:rPr lang="en-US" b="1" dirty="0" err="1" smtClean="0"/>
              <a:t>universales</a:t>
            </a:r>
            <a:r>
              <a:rPr lang="en-US" b="1" dirty="0" smtClean="0"/>
              <a:t> </a:t>
            </a:r>
            <a:r>
              <a:rPr lang="en-US" b="1" dirty="0" err="1" smtClean="0"/>
              <a:t>y</a:t>
            </a:r>
            <a:r>
              <a:rPr lang="en-US" b="1" dirty="0" smtClean="0"/>
              <a:t> </a:t>
            </a:r>
            <a:r>
              <a:rPr lang="en-US" b="1" dirty="0" err="1" smtClean="0"/>
              <a:t>otras</a:t>
            </a:r>
            <a:r>
              <a:rPr lang="en-US" b="1" dirty="0" smtClean="0"/>
              <a:t> </a:t>
            </a:r>
            <a:r>
              <a:rPr lang="en-US" b="1" dirty="0" err="1" smtClean="0"/>
              <a:t>medidas</a:t>
            </a:r>
            <a:r>
              <a:rPr lang="en-US" b="1" dirty="0" smtClean="0"/>
              <a:t> de </a:t>
            </a:r>
            <a:r>
              <a:rPr lang="en-US" b="1" dirty="0" err="1" smtClean="0"/>
              <a:t>seguridad</a:t>
            </a:r>
            <a:r>
              <a:rPr lang="en-US" b="1" dirty="0" smtClean="0"/>
              <a:t>.</a:t>
            </a:r>
          </a:p>
          <a:p>
            <a:pPr marL="0" indent="0">
              <a:buNone/>
              <a:defRPr/>
            </a:pPr>
            <a:r>
              <a:rPr lang="en-US" b="1" dirty="0" smtClean="0"/>
              <a:t>Los </a:t>
            </a:r>
            <a:r>
              <a:rPr lang="en-US" b="1" dirty="0" err="1" smtClean="0"/>
              <a:t>empleados</a:t>
            </a:r>
            <a:r>
              <a:rPr lang="en-US" b="1" dirty="0" smtClean="0"/>
              <a:t> en </a:t>
            </a:r>
            <a:r>
              <a:rPr lang="en-US" b="1" dirty="0" err="1" smtClean="0"/>
              <a:t>riesgo</a:t>
            </a:r>
            <a:r>
              <a:rPr lang="en-US" b="1" dirty="0" smtClean="0"/>
              <a:t> son </a:t>
            </a:r>
            <a:r>
              <a:rPr lang="en-US" b="1" dirty="0" err="1" smtClean="0"/>
              <a:t>aquellos</a:t>
            </a:r>
            <a:r>
              <a:rPr lang="en-US" b="1" dirty="0" smtClean="0"/>
              <a:t> </a:t>
            </a:r>
            <a:r>
              <a:rPr lang="en-US" b="1" dirty="0" err="1" smtClean="0"/>
              <a:t>individuos</a:t>
            </a:r>
            <a:r>
              <a:rPr lang="en-US" b="1" dirty="0" smtClean="0"/>
              <a:t> </a:t>
            </a:r>
            <a:r>
              <a:rPr lang="en-US" b="1" dirty="0" err="1" smtClean="0"/>
              <a:t>cuyas</a:t>
            </a:r>
            <a:r>
              <a:rPr lang="en-US" b="1" dirty="0" smtClean="0"/>
              <a:t> </a:t>
            </a:r>
            <a:r>
              <a:rPr lang="en-US" b="1" dirty="0" err="1" smtClean="0"/>
              <a:t>responsabilidades</a:t>
            </a:r>
            <a:r>
              <a:rPr lang="en-US" b="1" dirty="0" smtClean="0"/>
              <a:t> </a:t>
            </a:r>
            <a:r>
              <a:rPr lang="en-US" b="1" dirty="0" err="1" smtClean="0"/>
              <a:t>laborales</a:t>
            </a:r>
            <a:r>
              <a:rPr lang="en-US" b="1" dirty="0" smtClean="0"/>
              <a:t> </a:t>
            </a:r>
            <a:r>
              <a:rPr lang="en-US" b="1" dirty="0" err="1" smtClean="0"/>
              <a:t>podrían</a:t>
            </a:r>
            <a:r>
              <a:rPr lang="en-US" b="1" dirty="0" smtClean="0"/>
              <a:t> </a:t>
            </a:r>
            <a:r>
              <a:rPr lang="en-US" b="1" dirty="0" err="1" smtClean="0"/>
              <a:t>potencialmente</a:t>
            </a:r>
            <a:r>
              <a:rPr lang="en-US" b="1" dirty="0" smtClean="0"/>
              <a:t> </a:t>
            </a:r>
            <a:r>
              <a:rPr lang="en-US" b="1" dirty="0" err="1" smtClean="0"/>
              <a:t>ponerlos</a:t>
            </a:r>
            <a:r>
              <a:rPr lang="en-US" b="1" dirty="0" smtClean="0"/>
              <a:t> en </a:t>
            </a:r>
            <a:r>
              <a:rPr lang="en-US" b="1" dirty="0" err="1" smtClean="0"/>
              <a:t>contacto</a:t>
            </a:r>
            <a:r>
              <a:rPr lang="en-US" b="1" dirty="0" smtClean="0"/>
              <a:t> con la </a:t>
            </a:r>
            <a:r>
              <a:rPr lang="en-US" b="1" dirty="0" err="1" smtClean="0"/>
              <a:t>sangre</a:t>
            </a:r>
            <a:r>
              <a:rPr lang="en-US" b="1" dirty="0" smtClean="0"/>
              <a:t> </a:t>
            </a:r>
            <a:r>
              <a:rPr lang="en-US" b="1" dirty="0" err="1" smtClean="0"/>
              <a:t>y</a:t>
            </a:r>
            <a:r>
              <a:rPr lang="en-US" b="1" dirty="0" smtClean="0"/>
              <a:t> los </a:t>
            </a:r>
            <a:r>
              <a:rPr lang="en-US" b="1" dirty="0" err="1" smtClean="0"/>
              <a:t>fluidos</a:t>
            </a:r>
            <a:r>
              <a:rPr lang="en-US" b="1" dirty="0" smtClean="0"/>
              <a:t> </a:t>
            </a:r>
            <a:r>
              <a:rPr lang="en-US" b="1" dirty="0" err="1" smtClean="0"/>
              <a:t>corporales</a:t>
            </a:r>
            <a:r>
              <a:rPr lang="en-US" b="1" dirty="0" smtClean="0"/>
              <a:t>.</a:t>
            </a:r>
            <a:endParaRPr lang="en-US" b="1" dirty="0"/>
          </a:p>
        </p:txBody>
      </p:sp>
    </p:spTree>
    <p:extLst>
      <p:ext uri="{BB962C8B-B14F-4D97-AF65-F5344CB8AC3E}">
        <p14:creationId xmlns:p14="http://schemas.microsoft.com/office/powerpoint/2010/main" val="10853854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err="1" smtClean="0">
                <a:effectLst>
                  <a:outerShdw blurRad="38100" dist="38100" dir="2700000" algn="tl">
                    <a:srgbClr val="000000">
                      <a:alpha val="43137"/>
                    </a:srgbClr>
                  </a:outerShdw>
                </a:effectLst>
              </a:rPr>
              <a:t>Prevención</a:t>
            </a:r>
            <a:r>
              <a:rPr lang="en-US" sz="4000" b="1" dirty="0" smtClean="0">
                <a:effectLst>
                  <a:outerShdw blurRad="38100" dist="38100" dir="2700000" algn="tl">
                    <a:srgbClr val="000000">
                      <a:alpha val="43137"/>
                    </a:srgbClr>
                  </a:outerShdw>
                </a:effectLst>
              </a:rPr>
              <a:t> de </a:t>
            </a:r>
            <a:r>
              <a:rPr lang="en-US" sz="4000" b="1" dirty="0" err="1" smtClean="0">
                <a:effectLst>
                  <a:outerShdw blurRad="38100" dist="38100" dir="2700000" algn="tl">
                    <a:srgbClr val="000000">
                      <a:alpha val="43137"/>
                    </a:srgbClr>
                  </a:outerShdw>
                </a:effectLst>
              </a:rPr>
              <a:t>las</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exposiciones</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accidentales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nSpc>
                <a:spcPct val="80000"/>
              </a:lnSpc>
              <a:buNone/>
              <a:defRPr/>
            </a:pPr>
            <a:r>
              <a:rPr lang="en-US" b="1" dirty="0" smtClean="0"/>
              <a:t>La mayor parte de </a:t>
            </a:r>
            <a:r>
              <a:rPr lang="en-US" b="1" dirty="0" err="1" smtClean="0"/>
              <a:t>las</a:t>
            </a:r>
            <a:r>
              <a:rPr lang="en-US" b="1" dirty="0" smtClean="0"/>
              <a:t> </a:t>
            </a:r>
            <a:r>
              <a:rPr lang="en-US" b="1" dirty="0" err="1" smtClean="0"/>
              <a:t>exposiciones</a:t>
            </a:r>
            <a:r>
              <a:rPr lang="en-US" b="1" dirty="0" smtClean="0"/>
              <a:t> </a:t>
            </a:r>
            <a:r>
              <a:rPr lang="en-US" b="1" dirty="0" err="1" smtClean="0"/>
              <a:t>ocupaciones</a:t>
            </a:r>
            <a:r>
              <a:rPr lang="en-US" b="1" dirty="0" smtClean="0"/>
              <a:t> a los </a:t>
            </a:r>
            <a:r>
              <a:rPr lang="en-US" b="1" dirty="0" err="1" smtClean="0"/>
              <a:t>agentes</a:t>
            </a:r>
            <a:r>
              <a:rPr lang="en-US" b="1" dirty="0" smtClean="0"/>
              <a:t> </a:t>
            </a:r>
            <a:r>
              <a:rPr lang="en-US" b="1" dirty="0" err="1" smtClean="0"/>
              <a:t>patógeneos</a:t>
            </a:r>
            <a:r>
              <a:rPr lang="en-US" b="1" dirty="0" smtClean="0"/>
              <a:t> de </a:t>
            </a:r>
            <a:r>
              <a:rPr lang="en-US" b="1" dirty="0" err="1" smtClean="0"/>
              <a:t>transmisión</a:t>
            </a:r>
            <a:r>
              <a:rPr lang="en-US" b="1" dirty="0" smtClean="0"/>
              <a:t> </a:t>
            </a:r>
            <a:r>
              <a:rPr lang="en-US" b="1" dirty="0" err="1" smtClean="0"/>
              <a:t>sanguínea</a:t>
            </a:r>
            <a:r>
              <a:rPr lang="en-US" b="1" dirty="0" smtClean="0"/>
              <a:t> </a:t>
            </a:r>
            <a:r>
              <a:rPr lang="en-US" b="1" dirty="0" err="1" smtClean="0"/>
              <a:t>puede</a:t>
            </a:r>
            <a:r>
              <a:rPr lang="en-US" b="1" dirty="0" smtClean="0"/>
              <a:t> </a:t>
            </a:r>
            <a:r>
              <a:rPr lang="en-US" b="1" dirty="0" err="1" smtClean="0"/>
              <a:t>ocurrir</a:t>
            </a:r>
            <a:r>
              <a:rPr lang="en-US" b="1" dirty="0" smtClean="0"/>
              <a:t> </a:t>
            </a:r>
            <a:r>
              <a:rPr lang="en-US" b="1" dirty="0" err="1" smtClean="0"/>
              <a:t>accidentalmente</a:t>
            </a:r>
            <a:r>
              <a:rPr lang="en-US" b="1" dirty="0" smtClean="0"/>
              <a:t> </a:t>
            </a:r>
            <a:r>
              <a:rPr lang="en-US" b="1" dirty="0" err="1" smtClean="0"/>
              <a:t>mediante</a:t>
            </a:r>
            <a:r>
              <a:rPr lang="en-US" b="1" dirty="0" smtClean="0"/>
              <a:t>:</a:t>
            </a:r>
          </a:p>
          <a:p>
            <a:pPr marL="609600" indent="-609600">
              <a:lnSpc>
                <a:spcPct val="80000"/>
              </a:lnSpc>
              <a:defRPr/>
            </a:pPr>
            <a:endParaRPr lang="en-US" b="1" dirty="0" smtClean="0"/>
          </a:p>
          <a:p>
            <a:pPr>
              <a:lnSpc>
                <a:spcPct val="80000"/>
              </a:lnSpc>
              <a:buFont typeface="Wingdings" panose="05000000000000000000" pitchFamily="2" charset="2"/>
              <a:buChar char="v"/>
              <a:defRPr/>
            </a:pPr>
            <a:r>
              <a:rPr lang="en-US" b="1" dirty="0" err="1" smtClean="0"/>
              <a:t>Punciones</a:t>
            </a:r>
            <a:r>
              <a:rPr lang="en-US" b="1" dirty="0" smtClean="0"/>
              <a:t> de </a:t>
            </a:r>
            <a:r>
              <a:rPr lang="en-US" b="1" dirty="0" err="1" smtClean="0"/>
              <a:t>agujas</a:t>
            </a:r>
            <a:r>
              <a:rPr lang="en-US" b="1" dirty="0" smtClean="0"/>
              <a:t>;</a:t>
            </a:r>
          </a:p>
          <a:p>
            <a:pPr>
              <a:lnSpc>
                <a:spcPct val="80000"/>
              </a:lnSpc>
              <a:buFont typeface="Wingdings" panose="05000000000000000000" pitchFamily="2" charset="2"/>
              <a:buChar char="v"/>
              <a:defRPr/>
            </a:pPr>
            <a:r>
              <a:rPr lang="en-US" b="1" dirty="0" err="1" smtClean="0"/>
              <a:t>Heridas</a:t>
            </a:r>
            <a:r>
              <a:rPr lang="en-US" b="1" dirty="0" smtClean="0"/>
              <a:t> </a:t>
            </a:r>
            <a:r>
              <a:rPr lang="en-US" b="1" dirty="0" err="1" smtClean="0"/>
              <a:t>por</a:t>
            </a:r>
            <a:r>
              <a:rPr lang="en-US" b="1" dirty="0" smtClean="0"/>
              <a:t> </a:t>
            </a:r>
            <a:r>
              <a:rPr lang="en-US" b="1" dirty="0" err="1" smtClean="0"/>
              <a:t>objetos</a:t>
            </a:r>
            <a:r>
              <a:rPr lang="en-US" b="1" dirty="0" smtClean="0"/>
              <a:t> </a:t>
            </a:r>
            <a:r>
              <a:rPr lang="en-US" b="1" dirty="0" err="1" smtClean="0"/>
              <a:t>punzocortantes</a:t>
            </a:r>
            <a:r>
              <a:rPr lang="en-US" b="1" dirty="0" smtClean="0"/>
              <a:t>;</a:t>
            </a:r>
          </a:p>
          <a:p>
            <a:pPr>
              <a:lnSpc>
                <a:spcPct val="80000"/>
              </a:lnSpc>
              <a:buFont typeface="Wingdings" panose="05000000000000000000" pitchFamily="2" charset="2"/>
              <a:buChar char="v"/>
              <a:defRPr/>
            </a:pPr>
            <a:r>
              <a:rPr lang="en-US" b="1" dirty="0" err="1" smtClean="0"/>
              <a:t>Salpicaduras</a:t>
            </a:r>
            <a:r>
              <a:rPr lang="en-US" b="1" dirty="0" smtClean="0"/>
              <a:t> a los </a:t>
            </a:r>
            <a:r>
              <a:rPr lang="en-US" b="1" dirty="0" err="1" smtClean="0"/>
              <a:t>ojos</a:t>
            </a:r>
            <a:r>
              <a:rPr lang="en-US" b="1" dirty="0" smtClean="0"/>
              <a:t>, la </a:t>
            </a:r>
            <a:r>
              <a:rPr lang="en-US" b="1" dirty="0" err="1" smtClean="0"/>
              <a:t>nariz</a:t>
            </a:r>
            <a:r>
              <a:rPr lang="en-US" b="1" dirty="0" smtClean="0"/>
              <a:t> </a:t>
            </a:r>
            <a:r>
              <a:rPr lang="en-US" b="1" dirty="0" err="1" smtClean="0"/>
              <a:t>y</a:t>
            </a:r>
            <a:r>
              <a:rPr lang="en-US" b="1" dirty="0" smtClean="0"/>
              <a:t> la </a:t>
            </a:r>
            <a:r>
              <a:rPr lang="en-US" b="1" dirty="0" err="1" smtClean="0"/>
              <a:t>boca</a:t>
            </a:r>
            <a:r>
              <a:rPr lang="en-US" b="1" dirty="0" smtClean="0"/>
              <a:t>; </a:t>
            </a:r>
          </a:p>
          <a:p>
            <a:pPr>
              <a:lnSpc>
                <a:spcPct val="80000"/>
              </a:lnSpc>
              <a:buFont typeface="Wingdings" panose="05000000000000000000" pitchFamily="2" charset="2"/>
              <a:buChar char="v"/>
              <a:defRPr/>
            </a:pPr>
            <a:r>
              <a:rPr lang="en-US" b="1" dirty="0" err="1" smtClean="0"/>
              <a:t>Contacto</a:t>
            </a:r>
            <a:r>
              <a:rPr lang="en-US" b="1" dirty="0" smtClean="0"/>
              <a:t> con </a:t>
            </a:r>
            <a:r>
              <a:rPr lang="en-US" b="1" dirty="0" err="1" smtClean="0"/>
              <a:t>piel</a:t>
            </a:r>
            <a:r>
              <a:rPr lang="en-US" b="1" dirty="0" smtClean="0"/>
              <a:t> </a:t>
            </a:r>
            <a:r>
              <a:rPr lang="en-US" b="1" dirty="0" err="1" smtClean="0"/>
              <a:t>lacerada</a:t>
            </a:r>
            <a:r>
              <a:rPr lang="en-US" b="1" dirty="0" smtClean="0"/>
              <a:t>.</a:t>
            </a:r>
          </a:p>
          <a:p>
            <a:endParaRPr lang="en-US" dirty="0"/>
          </a:p>
        </p:txBody>
      </p:sp>
    </p:spTree>
    <p:extLst>
      <p:ext uri="{BB962C8B-B14F-4D97-AF65-F5344CB8AC3E}">
        <p14:creationId xmlns:p14="http://schemas.microsoft.com/office/powerpoint/2010/main" val="4290811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err="1" smtClean="0">
                <a:effectLst>
                  <a:outerShdw blurRad="38100" dist="38100" dir="2700000" algn="tl">
                    <a:srgbClr val="000000">
                      <a:alpha val="43137"/>
                    </a:srgbClr>
                  </a:outerShdw>
                </a:effectLst>
              </a:rPr>
              <a:t>Prevención</a:t>
            </a:r>
            <a:r>
              <a:rPr lang="en-US" sz="4400" dirty="0" smtClean="0">
                <a:effectLst>
                  <a:outerShdw blurRad="38100" dist="38100" dir="2700000" algn="tl">
                    <a:srgbClr val="000000">
                      <a:alpha val="43137"/>
                    </a:srgbClr>
                  </a:outerShdw>
                </a:effectLst>
              </a:rPr>
              <a:t> de </a:t>
            </a:r>
            <a:r>
              <a:rPr lang="en-US" sz="4400" dirty="0" err="1" smtClean="0">
                <a:effectLst>
                  <a:outerShdw blurRad="38100" dist="38100" dir="2700000" algn="tl">
                    <a:srgbClr val="000000">
                      <a:alpha val="43137"/>
                    </a:srgbClr>
                  </a:outerShdw>
                </a:effectLst>
              </a:rPr>
              <a:t>las</a:t>
            </a:r>
            <a:r>
              <a:rPr lang="en-US" sz="4400" dirty="0" smtClean="0">
                <a:effectLst>
                  <a:outerShdw blurRad="38100" dist="38100" dir="2700000" algn="tl">
                    <a:srgbClr val="000000">
                      <a:alpha val="43137"/>
                    </a:srgbClr>
                  </a:outerShdw>
                </a:effectLst>
              </a:rPr>
              <a:t> </a:t>
            </a:r>
            <a:r>
              <a:rPr lang="en-US" sz="4400" dirty="0" err="1" smtClean="0">
                <a:effectLst>
                  <a:outerShdw blurRad="38100" dist="38100" dir="2700000" algn="tl">
                    <a:srgbClr val="000000">
                      <a:alpha val="43137"/>
                    </a:srgbClr>
                  </a:outerShdw>
                </a:effectLst>
              </a:rPr>
              <a:t>exposiciones</a:t>
            </a:r>
            <a:r>
              <a:rPr lang="en-US" sz="4400" dirty="0" smtClean="0">
                <a:effectLst>
                  <a:outerShdw blurRad="38100" dist="38100" dir="2700000" algn="tl">
                    <a:srgbClr val="000000">
                      <a:alpha val="43137"/>
                    </a:srgbClr>
                  </a:outerShdw>
                </a:effectLst>
              </a:rPr>
              <a:t> </a:t>
            </a:r>
            <a:r>
              <a:rPr lang="en-US" sz="4400" dirty="0" err="1" smtClean="0">
                <a:effectLst>
                  <a:outerShdw blurRad="38100" dist="38100" dir="2700000" algn="tl">
                    <a:srgbClr val="000000">
                      <a:alpha val="43137"/>
                    </a:srgbClr>
                  </a:outerShdw>
                </a:effectLst>
              </a:rPr>
              <a:t>accidentales</a:t>
            </a:r>
            <a:r>
              <a:rPr lang="en-US" sz="4400" dirty="0" smtClean="0">
                <a:effectLst>
                  <a:outerShdw blurRad="38100" dist="38100" dir="2700000" algn="tl">
                    <a:srgbClr val="000000">
                      <a:alpha val="43137"/>
                    </a:srgbClr>
                  </a:outerShdw>
                </a:effectLst>
              </a:rPr>
              <a:t> (cont.)</a:t>
            </a: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80000"/>
              </a:lnSpc>
              <a:buNone/>
              <a:defRPr/>
            </a:pPr>
            <a:endParaRPr lang="en-US" b="1" dirty="0"/>
          </a:p>
          <a:p>
            <a:pPr>
              <a:lnSpc>
                <a:spcPct val="80000"/>
              </a:lnSpc>
              <a:buFont typeface="Wingdings" panose="05000000000000000000" pitchFamily="2" charset="2"/>
              <a:buChar char="v"/>
              <a:defRPr/>
            </a:pPr>
            <a:r>
              <a:rPr lang="en-US" b="1" dirty="0" err="1" smtClean="0"/>
              <a:t>Eliminar</a:t>
            </a:r>
            <a:r>
              <a:rPr lang="en-US" b="1" dirty="0" smtClean="0"/>
              <a:t> el </a:t>
            </a:r>
            <a:r>
              <a:rPr lang="en-US" b="1" dirty="0" err="1" smtClean="0"/>
              <a:t>uso</a:t>
            </a:r>
            <a:r>
              <a:rPr lang="en-US" b="1" dirty="0" smtClean="0"/>
              <a:t> de </a:t>
            </a:r>
            <a:r>
              <a:rPr lang="en-US" b="1" dirty="0" err="1" smtClean="0"/>
              <a:t>agujas</a:t>
            </a:r>
            <a:r>
              <a:rPr lang="en-US" b="1" dirty="0" smtClean="0"/>
              <a:t> y </a:t>
            </a:r>
            <a:r>
              <a:rPr lang="en-US" b="1" dirty="0" err="1" smtClean="0"/>
              <a:t>objetos</a:t>
            </a:r>
            <a:r>
              <a:rPr lang="en-US" b="1" dirty="0" smtClean="0"/>
              <a:t> </a:t>
            </a:r>
            <a:r>
              <a:rPr lang="en-US" b="1" dirty="0" err="1" smtClean="0"/>
              <a:t>punzocortantes</a:t>
            </a:r>
            <a:r>
              <a:rPr lang="en-US" b="1" dirty="0" smtClean="0"/>
              <a:t> </a:t>
            </a:r>
            <a:r>
              <a:rPr lang="en-US" b="1" dirty="0" err="1" smtClean="0"/>
              <a:t>cuando</a:t>
            </a:r>
            <a:r>
              <a:rPr lang="en-US" b="1" dirty="0" smtClean="0"/>
              <a:t> sea </a:t>
            </a:r>
            <a:r>
              <a:rPr lang="en-US" b="1" dirty="0" err="1" smtClean="0"/>
              <a:t>posible</a:t>
            </a:r>
            <a:r>
              <a:rPr lang="en-US" b="1" dirty="0" smtClean="0"/>
              <a:t>. </a:t>
            </a:r>
            <a:r>
              <a:rPr lang="en-US" b="1" dirty="0" err="1" smtClean="0"/>
              <a:t>Elegir</a:t>
            </a:r>
            <a:r>
              <a:rPr lang="en-US" b="1" dirty="0" smtClean="0"/>
              <a:t> </a:t>
            </a:r>
            <a:r>
              <a:rPr lang="en-US" b="1" dirty="0" err="1" smtClean="0"/>
              <a:t>alternativas</a:t>
            </a:r>
            <a:r>
              <a:rPr lang="en-US" b="1" dirty="0" smtClean="0"/>
              <a:t> </a:t>
            </a:r>
            <a:r>
              <a:rPr lang="en-US" b="1" dirty="0" err="1" smtClean="0"/>
              <a:t>más</a:t>
            </a:r>
            <a:r>
              <a:rPr lang="en-US" b="1" dirty="0" smtClean="0"/>
              <a:t> </a:t>
            </a:r>
            <a:r>
              <a:rPr lang="en-US" b="1" dirty="0" err="1" smtClean="0"/>
              <a:t>seguras</a:t>
            </a:r>
            <a:r>
              <a:rPr lang="en-US" b="1" dirty="0" smtClean="0"/>
              <a:t> </a:t>
            </a:r>
            <a:r>
              <a:rPr lang="en-US" b="1" dirty="0" err="1" smtClean="0"/>
              <a:t>para</a:t>
            </a:r>
            <a:r>
              <a:rPr lang="en-US" b="1" dirty="0" smtClean="0"/>
              <a:t> </a:t>
            </a:r>
            <a:r>
              <a:rPr lang="en-US" b="1" dirty="0" err="1" smtClean="0"/>
              <a:t>sus</a:t>
            </a:r>
            <a:r>
              <a:rPr lang="en-US" b="1" dirty="0" smtClean="0"/>
              <a:t> </a:t>
            </a:r>
            <a:r>
              <a:rPr lang="en-US" b="1" dirty="0" err="1" smtClean="0"/>
              <a:t>actividades</a:t>
            </a:r>
            <a:r>
              <a:rPr lang="en-US" b="1" dirty="0" smtClean="0"/>
              <a:t> </a:t>
            </a:r>
            <a:r>
              <a:rPr lang="en-US" b="1" dirty="0" err="1" smtClean="0"/>
              <a:t>labores</a:t>
            </a:r>
            <a:r>
              <a:rPr lang="en-US" b="1" dirty="0" smtClean="0"/>
              <a:t>. </a:t>
            </a:r>
          </a:p>
          <a:p>
            <a:pPr marL="0" indent="0">
              <a:lnSpc>
                <a:spcPct val="80000"/>
              </a:lnSpc>
              <a:buNone/>
              <a:defRPr/>
            </a:pPr>
            <a:endParaRPr lang="en-US" b="1" dirty="0" smtClean="0"/>
          </a:p>
          <a:p>
            <a:pPr>
              <a:lnSpc>
                <a:spcPct val="80000"/>
              </a:lnSpc>
              <a:buFont typeface="Wingdings" panose="05000000000000000000" pitchFamily="2" charset="2"/>
              <a:buChar char="v"/>
              <a:defRPr/>
            </a:pPr>
            <a:r>
              <a:rPr lang="en-US" b="1" dirty="0" err="1" smtClean="0"/>
              <a:t>Cuando</a:t>
            </a:r>
            <a:r>
              <a:rPr lang="en-US" b="1" dirty="0" smtClean="0"/>
              <a:t> se </a:t>
            </a:r>
            <a:r>
              <a:rPr lang="en-US" b="1" dirty="0" err="1" smtClean="0"/>
              <a:t>exija</a:t>
            </a:r>
            <a:r>
              <a:rPr lang="en-US" b="1" dirty="0" smtClean="0"/>
              <a:t> el </a:t>
            </a:r>
            <a:r>
              <a:rPr lang="en-US" b="1" dirty="0" err="1" smtClean="0"/>
              <a:t>uso</a:t>
            </a:r>
            <a:r>
              <a:rPr lang="en-US" b="1" dirty="0" smtClean="0"/>
              <a:t> de </a:t>
            </a:r>
            <a:r>
              <a:rPr lang="en-US" b="1" dirty="0" err="1" smtClean="0"/>
              <a:t>agujas</a:t>
            </a:r>
            <a:r>
              <a:rPr lang="en-US" b="1" dirty="0" smtClean="0"/>
              <a:t> y </a:t>
            </a:r>
            <a:r>
              <a:rPr lang="en-US" b="1" dirty="0" err="1" smtClean="0"/>
              <a:t>objetos</a:t>
            </a:r>
            <a:r>
              <a:rPr lang="en-US" b="1" dirty="0" smtClean="0"/>
              <a:t> </a:t>
            </a:r>
            <a:r>
              <a:rPr lang="en-US" b="1" dirty="0" err="1" smtClean="0"/>
              <a:t>punzocortantes</a:t>
            </a:r>
            <a:r>
              <a:rPr lang="en-US" b="1" dirty="0" smtClean="0"/>
              <a:t>, </a:t>
            </a:r>
            <a:r>
              <a:rPr lang="en-US" b="1" dirty="0" err="1" smtClean="0"/>
              <a:t>depositar</a:t>
            </a:r>
            <a:r>
              <a:rPr lang="en-US" b="1" dirty="0" smtClean="0"/>
              <a:t> los </a:t>
            </a:r>
            <a:r>
              <a:rPr lang="en-US" b="1" dirty="0" err="1" smtClean="0"/>
              <a:t>elementos</a:t>
            </a:r>
            <a:r>
              <a:rPr lang="en-US" b="1" dirty="0" smtClean="0"/>
              <a:t> </a:t>
            </a:r>
            <a:r>
              <a:rPr lang="en-US" b="1" dirty="0" err="1" smtClean="0"/>
              <a:t>usados</a:t>
            </a:r>
            <a:r>
              <a:rPr lang="en-US" b="1" dirty="0" smtClean="0"/>
              <a:t> </a:t>
            </a:r>
            <a:r>
              <a:rPr lang="en-US" b="1" dirty="0" err="1" smtClean="0"/>
              <a:t>directamente</a:t>
            </a:r>
            <a:r>
              <a:rPr lang="en-US" b="1" dirty="0" smtClean="0"/>
              <a:t> en un </a:t>
            </a:r>
            <a:r>
              <a:rPr lang="en-US" b="1" dirty="0" err="1" smtClean="0"/>
              <a:t>recipiente</a:t>
            </a:r>
            <a:r>
              <a:rPr lang="en-US" b="1" dirty="0" smtClean="0"/>
              <a:t> </a:t>
            </a:r>
            <a:r>
              <a:rPr lang="en-US" b="1" dirty="0" err="1" smtClean="0"/>
              <a:t>sellado</a:t>
            </a:r>
            <a:r>
              <a:rPr lang="en-US" b="1" dirty="0" smtClean="0"/>
              <a:t> que se </a:t>
            </a:r>
            <a:r>
              <a:rPr lang="en-US" b="1" dirty="0" err="1" smtClean="0"/>
              <a:t>encuentre</a:t>
            </a:r>
            <a:r>
              <a:rPr lang="en-US" b="1" dirty="0" smtClean="0"/>
              <a:t> al </a:t>
            </a:r>
            <a:r>
              <a:rPr lang="en-US" b="1" dirty="0" err="1" smtClean="0"/>
              <a:t>alcance</a:t>
            </a:r>
            <a:r>
              <a:rPr lang="en-US" b="1" dirty="0" smtClean="0"/>
              <a:t>. </a:t>
            </a:r>
            <a:r>
              <a:rPr lang="en-US" b="1" dirty="0" err="1" smtClean="0"/>
              <a:t>Recordar</a:t>
            </a:r>
            <a:r>
              <a:rPr lang="en-US" b="1" dirty="0" smtClean="0"/>
              <a:t> que se </a:t>
            </a:r>
            <a:r>
              <a:rPr lang="en-US" b="1" dirty="0" err="1" smtClean="0"/>
              <a:t>debe</a:t>
            </a:r>
            <a:r>
              <a:rPr lang="en-US" b="1" dirty="0" smtClean="0"/>
              <a:t> </a:t>
            </a:r>
            <a:r>
              <a:rPr lang="en-US" b="1" dirty="0" err="1" smtClean="0"/>
              <a:t>evitar</a:t>
            </a:r>
            <a:r>
              <a:rPr lang="en-US" b="1" dirty="0" smtClean="0"/>
              <a:t> </a:t>
            </a:r>
            <a:r>
              <a:rPr lang="en-US" b="1" dirty="0" err="1" smtClean="0"/>
              <a:t>reencapuchar</a:t>
            </a:r>
            <a:r>
              <a:rPr lang="en-US" b="1" dirty="0" smtClean="0"/>
              <a:t> </a:t>
            </a:r>
            <a:r>
              <a:rPr lang="en-US" b="1" dirty="0" err="1" smtClean="0"/>
              <a:t>estos</a:t>
            </a:r>
            <a:r>
              <a:rPr lang="en-US" b="1" dirty="0" smtClean="0"/>
              <a:t> </a:t>
            </a:r>
            <a:r>
              <a:rPr lang="en-US" b="1" dirty="0" err="1" smtClean="0"/>
              <a:t>objetos</a:t>
            </a:r>
            <a:r>
              <a:rPr lang="en-US" b="1" dirty="0" smtClean="0"/>
              <a:t>, </a:t>
            </a:r>
            <a:r>
              <a:rPr lang="en-US" b="1" dirty="0" err="1" smtClean="0"/>
              <a:t>porque</a:t>
            </a:r>
            <a:r>
              <a:rPr lang="en-US" b="1" dirty="0" smtClean="0"/>
              <a:t> </a:t>
            </a:r>
            <a:r>
              <a:rPr lang="en-US" b="1" dirty="0" err="1" smtClean="0"/>
              <a:t>incrementa</a:t>
            </a:r>
            <a:r>
              <a:rPr lang="en-US" b="1" dirty="0" smtClean="0"/>
              <a:t> </a:t>
            </a:r>
            <a:r>
              <a:rPr lang="en-US" b="1" dirty="0" err="1" smtClean="0"/>
              <a:t>su</a:t>
            </a:r>
            <a:r>
              <a:rPr lang="en-US" b="1" dirty="0" smtClean="0"/>
              <a:t> </a:t>
            </a:r>
            <a:r>
              <a:rPr lang="en-US" b="1" dirty="0" err="1" smtClean="0"/>
              <a:t>riesgo</a:t>
            </a:r>
            <a:r>
              <a:rPr lang="en-US" b="1" dirty="0" smtClean="0"/>
              <a:t> de </a:t>
            </a:r>
            <a:r>
              <a:rPr lang="en-US" b="1" dirty="0" err="1" smtClean="0"/>
              <a:t>lesiones</a:t>
            </a:r>
            <a:r>
              <a:rPr lang="en-US" b="1" dirty="0" smtClean="0"/>
              <a:t> </a:t>
            </a:r>
            <a:r>
              <a:rPr lang="en-US" b="1" dirty="0" err="1" smtClean="0"/>
              <a:t>por</a:t>
            </a:r>
            <a:r>
              <a:rPr lang="en-US" b="1" dirty="0" smtClean="0"/>
              <a:t> </a:t>
            </a:r>
            <a:r>
              <a:rPr lang="en-US" b="1" dirty="0" err="1" smtClean="0"/>
              <a:t>punción</a:t>
            </a:r>
            <a:r>
              <a:rPr lang="en-US" b="1" dirty="0" smtClean="0"/>
              <a:t> de </a:t>
            </a:r>
            <a:r>
              <a:rPr lang="en-US" b="1" dirty="0" err="1" smtClean="0"/>
              <a:t>aguja</a:t>
            </a:r>
            <a:r>
              <a:rPr lang="en-US" b="1" dirty="0" smtClean="0"/>
              <a:t>.</a:t>
            </a:r>
          </a:p>
          <a:p>
            <a:pPr>
              <a:lnSpc>
                <a:spcPct val="80000"/>
              </a:lnSpc>
              <a:buNone/>
              <a:defRPr/>
            </a:pPr>
            <a:endParaRPr lang="en-US" b="1" dirty="0" smtClean="0"/>
          </a:p>
          <a:p>
            <a:pPr>
              <a:lnSpc>
                <a:spcPct val="80000"/>
              </a:lnSpc>
              <a:buFont typeface="Wingdings" panose="05000000000000000000" pitchFamily="2" charset="2"/>
              <a:buChar char="v"/>
              <a:defRPr/>
            </a:pPr>
            <a:r>
              <a:rPr lang="en-US" b="1" dirty="0" err="1" smtClean="0"/>
              <a:t>Utilice</a:t>
            </a:r>
            <a:r>
              <a:rPr lang="en-US" b="1" dirty="0" smtClean="0"/>
              <a:t> </a:t>
            </a:r>
            <a:r>
              <a:rPr lang="en-US" b="1" dirty="0" err="1" smtClean="0"/>
              <a:t>únicamente</a:t>
            </a:r>
            <a:r>
              <a:rPr lang="en-US" b="1" dirty="0" smtClean="0"/>
              <a:t> </a:t>
            </a:r>
            <a:r>
              <a:rPr lang="en-US" b="1" dirty="0" err="1" smtClean="0"/>
              <a:t>reciìentes</a:t>
            </a:r>
            <a:r>
              <a:rPr lang="en-US" b="1" dirty="0" smtClean="0"/>
              <a:t> </a:t>
            </a:r>
            <a:r>
              <a:rPr lang="en-US" b="1" dirty="0" err="1" smtClean="0"/>
              <a:t>sellados</a:t>
            </a:r>
            <a:r>
              <a:rPr lang="en-US" b="1" dirty="0" smtClean="0"/>
              <a:t> </a:t>
            </a:r>
            <a:r>
              <a:rPr lang="en-US" b="1" dirty="0" err="1" smtClean="0"/>
              <a:t>que</a:t>
            </a:r>
            <a:r>
              <a:rPr lang="en-US" b="1" dirty="0" smtClean="0"/>
              <a:t> </a:t>
            </a:r>
            <a:r>
              <a:rPr lang="en-US" b="1" dirty="0" err="1" smtClean="0"/>
              <a:t>estén</a:t>
            </a:r>
            <a:r>
              <a:rPr lang="en-US" b="1" dirty="0" smtClean="0"/>
              <a:t> </a:t>
            </a:r>
            <a:r>
              <a:rPr lang="en-US" b="1" dirty="0" err="1" smtClean="0"/>
              <a:t>etiquetados</a:t>
            </a:r>
            <a:r>
              <a:rPr lang="en-US" b="1" dirty="0" smtClean="0"/>
              <a:t>, </a:t>
            </a:r>
            <a:r>
              <a:rPr lang="en-US" b="1" dirty="0" err="1" smtClean="0"/>
              <a:t>prevengan</a:t>
            </a:r>
            <a:r>
              <a:rPr lang="en-US" b="1" dirty="0" smtClean="0"/>
              <a:t> </a:t>
            </a:r>
            <a:r>
              <a:rPr lang="en-US" b="1" dirty="0" err="1" smtClean="0"/>
              <a:t>goteos</a:t>
            </a:r>
            <a:r>
              <a:rPr lang="en-US" b="1" dirty="0" smtClean="0"/>
              <a:t> </a:t>
            </a:r>
            <a:r>
              <a:rPr lang="en-US" b="1" dirty="0" err="1" smtClean="0"/>
              <a:t>y</a:t>
            </a:r>
            <a:r>
              <a:rPr lang="en-US" b="1" dirty="0" smtClean="0"/>
              <a:t> </a:t>
            </a:r>
            <a:r>
              <a:rPr lang="en-US" b="1" dirty="0" err="1" smtClean="0"/>
              <a:t>resistan</a:t>
            </a:r>
            <a:r>
              <a:rPr lang="en-US" b="1" dirty="0" smtClean="0"/>
              <a:t> a </a:t>
            </a:r>
            <a:r>
              <a:rPr lang="en-US" b="1" dirty="0" err="1" smtClean="0"/>
              <a:t>las</a:t>
            </a:r>
            <a:r>
              <a:rPr lang="en-US" b="1" dirty="0" smtClean="0"/>
              <a:t> </a:t>
            </a:r>
            <a:r>
              <a:rPr lang="en-US" b="1" dirty="0" err="1" smtClean="0"/>
              <a:t>perforaciones</a:t>
            </a:r>
            <a:r>
              <a:rPr lang="en-US" b="1" dirty="0" smtClean="0"/>
              <a:t> </a:t>
            </a:r>
            <a:r>
              <a:rPr lang="en-US" b="1" dirty="0" err="1" smtClean="0"/>
              <a:t>para</a:t>
            </a:r>
            <a:r>
              <a:rPr lang="en-US" b="1" dirty="0" smtClean="0"/>
              <a:t> </a:t>
            </a:r>
            <a:r>
              <a:rPr lang="en-US" b="1" dirty="0" err="1" smtClean="0"/>
              <a:t>ayudar</a:t>
            </a:r>
            <a:r>
              <a:rPr lang="en-US" b="1" dirty="0" smtClean="0"/>
              <a:t> a </a:t>
            </a:r>
            <a:r>
              <a:rPr lang="en-US" b="1" dirty="0" err="1" smtClean="0"/>
              <a:t>evitar</a:t>
            </a:r>
            <a:r>
              <a:rPr lang="en-US" b="1" dirty="0" smtClean="0"/>
              <a:t> la </a:t>
            </a:r>
            <a:r>
              <a:rPr lang="en-US" b="1" dirty="0" err="1" smtClean="0"/>
              <a:t>exposición</a:t>
            </a:r>
            <a:r>
              <a:rPr lang="en-US" b="1" dirty="0" smtClean="0"/>
              <a:t> accidental, </a:t>
            </a:r>
            <a:r>
              <a:rPr lang="en-US" b="1" dirty="0" err="1" smtClean="0"/>
              <a:t>más</a:t>
            </a:r>
            <a:r>
              <a:rPr lang="en-US" b="1" dirty="0" smtClean="0"/>
              <a:t> </a:t>
            </a:r>
            <a:r>
              <a:rPr lang="en-US" b="1" dirty="0" err="1" smtClean="0"/>
              <a:t>adelante</a:t>
            </a:r>
            <a:r>
              <a:rPr lang="en-US" b="1" dirty="0" smtClean="0"/>
              <a:t>, de </a:t>
            </a:r>
            <a:r>
              <a:rPr lang="en-US" b="1" dirty="0" err="1" smtClean="0"/>
              <a:t>sus</a:t>
            </a:r>
            <a:r>
              <a:rPr lang="en-US" b="1" dirty="0" smtClean="0"/>
              <a:t> </a:t>
            </a:r>
            <a:r>
              <a:rPr lang="en-US" b="1" dirty="0" err="1" smtClean="0"/>
              <a:t>compañeros</a:t>
            </a:r>
            <a:r>
              <a:rPr lang="en-US" b="1" dirty="0" smtClean="0"/>
              <a:t> de </a:t>
            </a:r>
            <a:r>
              <a:rPr lang="en-US" b="1" dirty="0" err="1" smtClean="0"/>
              <a:t>trabajo</a:t>
            </a:r>
            <a:r>
              <a:rPr lang="en-US" b="1" dirty="0" smtClean="0"/>
              <a:t> </a:t>
            </a:r>
            <a:r>
              <a:rPr lang="en-US" b="1" dirty="0" err="1" smtClean="0"/>
              <a:t>y</a:t>
            </a:r>
            <a:r>
              <a:rPr lang="en-US" b="1" dirty="0" smtClean="0"/>
              <a:t> los </a:t>
            </a:r>
            <a:r>
              <a:rPr lang="en-US" b="1" dirty="0" err="1" smtClean="0"/>
              <a:t>recolectores</a:t>
            </a:r>
            <a:r>
              <a:rPr lang="en-US" b="1" dirty="0" smtClean="0"/>
              <a:t> de </a:t>
            </a:r>
            <a:r>
              <a:rPr lang="en-US" b="1" dirty="0" err="1" smtClean="0"/>
              <a:t>residuos</a:t>
            </a:r>
            <a:r>
              <a:rPr lang="en-US" b="1" dirty="0" smtClean="0"/>
              <a:t>.</a:t>
            </a:r>
            <a:r>
              <a:rPr lang="en-US" dirty="0" smtClean="0"/>
              <a:t> </a:t>
            </a:r>
            <a:endParaRPr lang="en-US" dirty="0"/>
          </a:p>
          <a:p>
            <a:endParaRPr lang="en-US" dirty="0"/>
          </a:p>
        </p:txBody>
      </p:sp>
    </p:spTree>
    <p:extLst>
      <p:ext uri="{BB962C8B-B14F-4D97-AF65-F5344CB8AC3E}">
        <p14:creationId xmlns:p14="http://schemas.microsoft.com/office/powerpoint/2010/main" val="777042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Controles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ingeniería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err="1" smtClean="0"/>
              <a:t>Existen</a:t>
            </a:r>
            <a:r>
              <a:rPr lang="en-US" dirty="0" smtClean="0"/>
              <a:t> </a:t>
            </a:r>
            <a:r>
              <a:rPr lang="en-US" dirty="0" err="1" smtClean="0"/>
              <a:t>métodos</a:t>
            </a:r>
            <a:r>
              <a:rPr lang="en-US" dirty="0" smtClean="0"/>
              <a:t> </a:t>
            </a:r>
            <a:r>
              <a:rPr lang="en-US" dirty="0" err="1" smtClean="0"/>
              <a:t>para</a:t>
            </a:r>
            <a:r>
              <a:rPr lang="en-US" dirty="0" smtClean="0"/>
              <a:t> </a:t>
            </a:r>
            <a:r>
              <a:rPr lang="en-US" dirty="0" err="1" smtClean="0"/>
              <a:t>reducir</a:t>
            </a:r>
            <a:r>
              <a:rPr lang="en-US" dirty="0" smtClean="0"/>
              <a:t> la </a:t>
            </a:r>
            <a:r>
              <a:rPr lang="en-US" dirty="0" err="1" smtClean="0"/>
              <a:t>exposición</a:t>
            </a:r>
            <a:r>
              <a:rPr lang="en-US" dirty="0" smtClean="0"/>
              <a:t> de los </a:t>
            </a:r>
            <a:r>
              <a:rPr lang="en-US" dirty="0" err="1" smtClean="0"/>
              <a:t>empleados</a:t>
            </a:r>
            <a:r>
              <a:rPr lang="en-US" dirty="0" smtClean="0"/>
              <a:t> </a:t>
            </a:r>
            <a:r>
              <a:rPr lang="en-US" dirty="0" err="1" smtClean="0"/>
              <a:t>mediante</a:t>
            </a:r>
            <a:r>
              <a:rPr lang="en-US" dirty="0" smtClean="0"/>
              <a:t> el </a:t>
            </a:r>
            <a:r>
              <a:rPr lang="en-US" dirty="0" err="1" smtClean="0"/>
              <a:t>aislamiento</a:t>
            </a:r>
            <a:r>
              <a:rPr lang="en-US" dirty="0" smtClean="0"/>
              <a:t> del </a:t>
            </a:r>
            <a:r>
              <a:rPr lang="en-US" dirty="0" err="1" smtClean="0"/>
              <a:t>riesgo</a:t>
            </a:r>
            <a:r>
              <a:rPr lang="en-US" dirty="0" smtClean="0"/>
              <a:t>: </a:t>
            </a:r>
          </a:p>
          <a:p>
            <a:pPr>
              <a:buFont typeface="Wingdings" panose="05000000000000000000" pitchFamily="2" charset="2"/>
              <a:buChar char="v"/>
            </a:pPr>
            <a:r>
              <a:rPr lang="en-US" dirty="0" err="1" smtClean="0"/>
              <a:t>Recipientes</a:t>
            </a:r>
            <a:r>
              <a:rPr lang="en-US" dirty="0" smtClean="0"/>
              <a:t> </a:t>
            </a:r>
            <a:r>
              <a:rPr lang="en-US" dirty="0" err="1" smtClean="0"/>
              <a:t>sellados</a:t>
            </a:r>
            <a:r>
              <a:rPr lang="en-US" dirty="0" smtClean="0"/>
              <a:t> para </a:t>
            </a:r>
            <a:r>
              <a:rPr lang="en-US" dirty="0" err="1" smtClean="0"/>
              <a:t>desechar</a:t>
            </a:r>
            <a:r>
              <a:rPr lang="en-US" dirty="0" smtClean="0"/>
              <a:t> </a:t>
            </a:r>
            <a:r>
              <a:rPr lang="en-US" dirty="0" err="1" smtClean="0"/>
              <a:t>objetos</a:t>
            </a:r>
            <a:r>
              <a:rPr lang="en-US" dirty="0" smtClean="0"/>
              <a:t> </a:t>
            </a:r>
            <a:r>
              <a:rPr lang="en-US" dirty="0" err="1" smtClean="0"/>
              <a:t>punzocortantes</a:t>
            </a:r>
            <a:r>
              <a:rPr lang="en-US" dirty="0" smtClean="0"/>
              <a:t>;</a:t>
            </a:r>
          </a:p>
          <a:p>
            <a:pPr>
              <a:buFont typeface="Wingdings" panose="05000000000000000000" pitchFamily="2" charset="2"/>
              <a:buChar char="v"/>
            </a:pPr>
            <a:r>
              <a:rPr lang="en-US" dirty="0" smtClean="0"/>
              <a:t>Agujas de </a:t>
            </a:r>
            <a:r>
              <a:rPr lang="en-US" dirty="0" err="1" smtClean="0"/>
              <a:t>envainado</a:t>
            </a:r>
            <a:r>
              <a:rPr lang="en-US" dirty="0" smtClean="0"/>
              <a:t> </a:t>
            </a:r>
            <a:r>
              <a:rPr lang="en-US" dirty="0" err="1" smtClean="0"/>
              <a:t>automático</a:t>
            </a:r>
            <a:r>
              <a:rPr lang="en-US" dirty="0" smtClean="0"/>
              <a:t>;</a:t>
            </a:r>
          </a:p>
          <a:p>
            <a:pPr>
              <a:buFont typeface="Wingdings" panose="05000000000000000000" pitchFamily="2" charset="2"/>
              <a:buChar char="v"/>
            </a:pPr>
            <a:r>
              <a:rPr lang="en-US" dirty="0" err="1" smtClean="0"/>
              <a:t>Aparatos</a:t>
            </a:r>
            <a:r>
              <a:rPr lang="en-US" dirty="0" smtClean="0"/>
              <a:t> </a:t>
            </a:r>
            <a:r>
              <a:rPr lang="en-US" dirty="0" err="1" smtClean="0"/>
              <a:t>médicos</a:t>
            </a:r>
            <a:r>
              <a:rPr lang="en-US" dirty="0" smtClean="0"/>
              <a:t> </a:t>
            </a:r>
            <a:r>
              <a:rPr lang="en-US" dirty="0" err="1" smtClean="0"/>
              <a:t>más</a:t>
            </a:r>
            <a:r>
              <a:rPr lang="en-US" dirty="0" smtClean="0"/>
              <a:t> </a:t>
            </a:r>
            <a:r>
              <a:rPr lang="en-US" dirty="0" err="1" smtClean="0"/>
              <a:t>seguros</a:t>
            </a:r>
            <a:r>
              <a:rPr lang="en-US" dirty="0" smtClean="0"/>
              <a:t>;</a:t>
            </a:r>
          </a:p>
          <a:p>
            <a:pPr>
              <a:buFont typeface="Wingdings" panose="05000000000000000000" pitchFamily="2" charset="2"/>
              <a:buChar char="v"/>
            </a:pPr>
            <a:r>
              <a:rPr lang="en-US" dirty="0" smtClean="0"/>
              <a:t>Sistemas sin </a:t>
            </a:r>
            <a:r>
              <a:rPr lang="en-US" dirty="0" err="1" smtClean="0"/>
              <a:t>agujas</a:t>
            </a:r>
            <a:r>
              <a:rPr lang="en-US" dirty="0" smtClean="0"/>
              <a:t>;</a:t>
            </a:r>
          </a:p>
          <a:p>
            <a:pPr>
              <a:buFont typeface="Wingdings" panose="05000000000000000000" pitchFamily="2" charset="2"/>
              <a:buChar char="v"/>
            </a:pPr>
            <a:r>
              <a:rPr lang="en-US" dirty="0" smtClean="0"/>
              <a:t>Objetos </a:t>
            </a:r>
            <a:r>
              <a:rPr lang="en-US" dirty="0" err="1" smtClean="0"/>
              <a:t>punzocortantes</a:t>
            </a:r>
            <a:r>
              <a:rPr lang="en-US" dirty="0" smtClean="0"/>
              <a:t> </a:t>
            </a:r>
            <a:r>
              <a:rPr lang="en-US" dirty="0" err="1" smtClean="0"/>
              <a:t>diseñados</a:t>
            </a:r>
            <a:r>
              <a:rPr lang="en-US" dirty="0" smtClean="0"/>
              <a:t> con </a:t>
            </a:r>
            <a:r>
              <a:rPr lang="en-US" dirty="0" err="1" smtClean="0"/>
              <a:t>protección</a:t>
            </a:r>
            <a:r>
              <a:rPr lang="en-US" dirty="0" smtClean="0"/>
              <a:t> contra </a:t>
            </a:r>
            <a:r>
              <a:rPr lang="en-US" dirty="0" err="1" smtClean="0"/>
              <a:t>lesiones</a:t>
            </a:r>
            <a:r>
              <a:rPr lang="en-US" dirty="0" smtClean="0"/>
              <a:t>.</a:t>
            </a:r>
          </a:p>
          <a:p>
            <a:endParaRPr lang="en-US" dirty="0"/>
          </a:p>
        </p:txBody>
      </p:sp>
    </p:spTree>
    <p:extLst>
      <p:ext uri="{BB962C8B-B14F-4D97-AF65-F5344CB8AC3E}">
        <p14:creationId xmlns:p14="http://schemas.microsoft.com/office/powerpoint/2010/main" val="39131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Controles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ingenería</a:t>
            </a:r>
            <a:r>
              <a:rPr lang="en-US" b="1" dirty="0" smtClean="0">
                <a:effectLst>
                  <a:outerShdw blurRad="38100" dist="38100" dir="2700000" algn="tl">
                    <a:srgbClr val="000000">
                      <a:alpha val="43137"/>
                    </a:srgbClr>
                  </a:outerShdw>
                </a:effectLst>
              </a:rPr>
              <a:t> (cont.)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Las </a:t>
            </a:r>
            <a:r>
              <a:rPr lang="en-US" dirty="0" err="1" smtClean="0"/>
              <a:t>agujas</a:t>
            </a:r>
            <a:r>
              <a:rPr lang="en-US" dirty="0" smtClean="0"/>
              <a:t> o los </a:t>
            </a:r>
            <a:r>
              <a:rPr lang="en-US" dirty="0" err="1" smtClean="0"/>
              <a:t>objetos</a:t>
            </a:r>
            <a:r>
              <a:rPr lang="en-US" dirty="0" smtClean="0"/>
              <a:t> </a:t>
            </a:r>
            <a:r>
              <a:rPr lang="en-US" dirty="0" err="1" smtClean="0"/>
              <a:t>punzocortantes</a:t>
            </a:r>
            <a:r>
              <a:rPr lang="en-US" dirty="0" smtClean="0"/>
              <a:t> </a:t>
            </a:r>
            <a:r>
              <a:rPr lang="en-US" dirty="0" err="1" smtClean="0"/>
              <a:t>contaminados</a:t>
            </a:r>
            <a:r>
              <a:rPr lang="en-US" dirty="0" smtClean="0"/>
              <a:t> no se </a:t>
            </a:r>
            <a:r>
              <a:rPr lang="en-US" dirty="0" err="1" smtClean="0"/>
              <a:t>deben</a:t>
            </a:r>
            <a:r>
              <a:rPr lang="en-US" dirty="0" smtClean="0"/>
              <a:t> </a:t>
            </a:r>
            <a:r>
              <a:rPr lang="en-US" dirty="0" err="1" smtClean="0"/>
              <a:t>doblar</a:t>
            </a:r>
            <a:r>
              <a:rPr lang="en-US" dirty="0" smtClean="0"/>
              <a:t> </a:t>
            </a:r>
            <a:r>
              <a:rPr lang="en-US" dirty="0" err="1" smtClean="0"/>
              <a:t>ni</a:t>
            </a:r>
            <a:r>
              <a:rPr lang="en-US" dirty="0" smtClean="0"/>
              <a:t> </a:t>
            </a:r>
            <a:r>
              <a:rPr lang="en-US" dirty="0" err="1" smtClean="0"/>
              <a:t>reencapuchar</a:t>
            </a:r>
            <a:r>
              <a:rPr lang="en-US" dirty="0" smtClean="0"/>
              <a:t>;</a:t>
            </a:r>
          </a:p>
          <a:p>
            <a:pPr marL="0" indent="0">
              <a:buNone/>
            </a:pPr>
            <a:r>
              <a:rPr lang="en-US" dirty="0" smtClean="0"/>
              <a:t>Los </a:t>
            </a:r>
            <a:r>
              <a:rPr lang="en-US" dirty="0" err="1" smtClean="0"/>
              <a:t>objetos</a:t>
            </a:r>
            <a:r>
              <a:rPr lang="en-US" dirty="0" smtClean="0"/>
              <a:t> </a:t>
            </a:r>
            <a:r>
              <a:rPr lang="en-US" dirty="0" err="1" smtClean="0"/>
              <a:t>punzocortantes</a:t>
            </a:r>
            <a:r>
              <a:rPr lang="en-US" dirty="0" smtClean="0"/>
              <a:t> </a:t>
            </a:r>
            <a:r>
              <a:rPr lang="en-US" dirty="0" err="1" smtClean="0"/>
              <a:t>contaminados</a:t>
            </a:r>
            <a:r>
              <a:rPr lang="en-US" dirty="0" smtClean="0"/>
              <a:t> se </a:t>
            </a:r>
            <a:r>
              <a:rPr lang="en-US" dirty="0" err="1" smtClean="0"/>
              <a:t>deben</a:t>
            </a:r>
            <a:r>
              <a:rPr lang="en-US" dirty="0" smtClean="0"/>
              <a:t> </a:t>
            </a:r>
            <a:r>
              <a:rPr lang="en-US" dirty="0" err="1" smtClean="0"/>
              <a:t>depositar</a:t>
            </a:r>
            <a:r>
              <a:rPr lang="en-US" dirty="0" smtClean="0"/>
              <a:t> en los </a:t>
            </a:r>
            <a:r>
              <a:rPr lang="en-US" dirty="0" err="1" smtClean="0"/>
              <a:t>recipientes</a:t>
            </a:r>
            <a:r>
              <a:rPr lang="en-US" dirty="0" smtClean="0"/>
              <a:t> </a:t>
            </a:r>
            <a:r>
              <a:rPr lang="en-US" dirty="0" err="1" smtClean="0"/>
              <a:t>adecuados</a:t>
            </a:r>
            <a:r>
              <a:rPr lang="en-US" dirty="0" smtClean="0"/>
              <a:t> tan pronto </a:t>
            </a:r>
            <a:r>
              <a:rPr lang="en-US" dirty="0" err="1" smtClean="0"/>
              <a:t>como</a:t>
            </a:r>
            <a:r>
              <a:rPr lang="en-US" dirty="0" smtClean="0"/>
              <a:t> sea </a:t>
            </a:r>
            <a:r>
              <a:rPr lang="en-US" dirty="0" err="1" smtClean="0"/>
              <a:t>posible</a:t>
            </a:r>
            <a:r>
              <a:rPr lang="en-US" dirty="0" smtClean="0"/>
              <a:t> </a:t>
            </a:r>
            <a:r>
              <a:rPr lang="en-US" dirty="0" err="1" smtClean="0"/>
              <a:t>luego</a:t>
            </a:r>
            <a:r>
              <a:rPr lang="en-US" dirty="0" smtClean="0"/>
              <a:t> de </a:t>
            </a:r>
            <a:r>
              <a:rPr lang="en-US" dirty="0" err="1" smtClean="0"/>
              <a:t>su</a:t>
            </a:r>
            <a:r>
              <a:rPr lang="en-US" dirty="0" smtClean="0"/>
              <a:t> </a:t>
            </a:r>
            <a:r>
              <a:rPr lang="en-US" dirty="0" err="1" smtClean="0"/>
              <a:t>uso</a:t>
            </a:r>
            <a:r>
              <a:rPr lang="en-US" dirty="0" smtClean="0"/>
              <a:t>.</a:t>
            </a:r>
          </a:p>
          <a:p>
            <a:pPr marL="0" indent="0">
              <a:buNone/>
            </a:pPr>
            <a:r>
              <a:rPr lang="en-US" dirty="0" smtClean="0"/>
              <a:t>Las </a:t>
            </a:r>
            <a:r>
              <a:rPr lang="en-US" dirty="0" err="1" smtClean="0"/>
              <a:t>instalaciones</a:t>
            </a:r>
            <a:r>
              <a:rPr lang="en-US" dirty="0" smtClean="0"/>
              <a:t> </a:t>
            </a:r>
            <a:r>
              <a:rPr lang="en-US" dirty="0" err="1" smtClean="0"/>
              <a:t>para</a:t>
            </a:r>
            <a:r>
              <a:rPr lang="en-US" dirty="0" smtClean="0"/>
              <a:t> </a:t>
            </a:r>
            <a:r>
              <a:rPr lang="en-US" dirty="0" err="1" smtClean="0"/>
              <a:t>lavarse</a:t>
            </a:r>
            <a:r>
              <a:rPr lang="en-US" dirty="0" smtClean="0"/>
              <a:t> </a:t>
            </a:r>
            <a:r>
              <a:rPr lang="en-US" dirty="0" err="1" smtClean="0"/>
              <a:t>las</a:t>
            </a:r>
            <a:r>
              <a:rPr lang="en-US" dirty="0" smtClean="0"/>
              <a:t> </a:t>
            </a:r>
            <a:r>
              <a:rPr lang="en-US" dirty="0" err="1" smtClean="0"/>
              <a:t>manos</a:t>
            </a:r>
            <a:r>
              <a:rPr lang="en-US" dirty="0" smtClean="0"/>
              <a:t> </a:t>
            </a:r>
            <a:r>
              <a:rPr lang="en-US" dirty="0" err="1" smtClean="0"/>
              <a:t>deben</a:t>
            </a:r>
            <a:r>
              <a:rPr lang="en-US" dirty="0" smtClean="0"/>
              <a:t> </a:t>
            </a:r>
            <a:r>
              <a:rPr lang="en-US" dirty="0" err="1" smtClean="0"/>
              <a:t>estar</a:t>
            </a:r>
            <a:r>
              <a:rPr lang="en-US" dirty="0" smtClean="0"/>
              <a:t> </a:t>
            </a:r>
            <a:r>
              <a:rPr lang="en-US" dirty="0" err="1" smtClean="0"/>
              <a:t>disponibles</a:t>
            </a:r>
            <a:r>
              <a:rPr lang="en-US" dirty="0" smtClean="0"/>
              <a:t> sin </a:t>
            </a:r>
            <a:r>
              <a:rPr lang="en-US" dirty="0" err="1" smtClean="0"/>
              <a:t>inconvenientes</a:t>
            </a:r>
            <a:r>
              <a:rPr lang="en-US" dirty="0" smtClean="0"/>
              <a:t>.</a:t>
            </a:r>
          </a:p>
          <a:p>
            <a:endParaRPr lang="en-US" dirty="0"/>
          </a:p>
        </p:txBody>
      </p:sp>
      <p:pic>
        <p:nvPicPr>
          <p:cNvPr id="4" name="Content Placeholder 5" descr="sharps.jpg" title="Imagen de un contenedor de objetos punzantes"/>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685800" y="4953000"/>
            <a:ext cx="14478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http://t3.gstatic.com/images?q=tbn:ANd9GcRhB1BY0K43XFqIyXkvU1yzmL2l8-ZGkTNn9YyODwvFZNdhrnaXd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4908522"/>
            <a:ext cx="2590800" cy="18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1.gstatic.com/images?q=tbn:ANd9GcTYjS5JY-f0PH-fjIF-B_3yZ4_Q2nWo0CBn-6qg3RZI9JHGXRoL"/>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4876800"/>
            <a:ext cx="1600200" cy="181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8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La Norma</a:t>
            </a:r>
            <a:r>
              <a:rPr lang="en-US" dirty="0" smtClean="0"/>
              <a:t> </a:t>
            </a:r>
            <a:r>
              <a:rPr lang="en-US" b="1" dirty="0" smtClean="0">
                <a:effectLst>
                  <a:outerShdw blurRad="38100" dist="38100" dir="2700000" algn="tl">
                    <a:srgbClr val="000000">
                      <a:alpha val="43137"/>
                    </a:srgbClr>
                  </a:outerShdw>
                </a:effectLst>
              </a:rPr>
              <a:t>de </a:t>
            </a:r>
            <a:r>
              <a:rPr lang="en-US" b="1" dirty="0" err="1" smtClean="0">
                <a:effectLst>
                  <a:outerShdw blurRad="38100" dist="38100" dir="2700000" algn="tl">
                    <a:srgbClr val="000000">
                      <a:alpha val="43137"/>
                    </a:srgbClr>
                  </a:outerShdw>
                </a:effectLst>
              </a:rPr>
              <a:t>Controles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Ingeniería</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y</a:t>
            </a:r>
            <a:r>
              <a:rPr lang="en-US" b="1"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t>
            </a:r>
            <a:r>
              <a:rPr lang="en-US" b="1" dirty="0" err="1" smtClean="0">
                <a:effectLst>
                  <a:outerShdw blurRad="38100" dist="38100" dir="2700000" algn="tl">
                    <a:srgbClr val="000000">
                      <a:alpha val="43137"/>
                    </a:srgbClr>
                  </a:outerShdw>
                </a:effectLst>
              </a:rPr>
              <a:t>unción</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Aguja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ltLang="en-US" dirty="0" smtClean="0"/>
          </a:p>
          <a:p>
            <a:endParaRPr lang="en-US" altLang="en-US" dirty="0"/>
          </a:p>
          <a:p>
            <a:r>
              <a:rPr lang="en-US" altLang="en-US" dirty="0" smtClean="0"/>
              <a:t> “… se </a:t>
            </a:r>
            <a:r>
              <a:rPr lang="en-US" altLang="en-US" dirty="0" err="1" smtClean="0"/>
              <a:t>refiere</a:t>
            </a:r>
            <a:r>
              <a:rPr lang="en-US" altLang="en-US" dirty="0" smtClean="0"/>
              <a:t> a </a:t>
            </a:r>
            <a:r>
              <a:rPr lang="en-US" altLang="en-US" dirty="0" err="1" smtClean="0"/>
              <a:t>controles</a:t>
            </a:r>
            <a:r>
              <a:rPr lang="en-US" altLang="en-US" dirty="0" smtClean="0"/>
              <a:t> que </a:t>
            </a:r>
            <a:r>
              <a:rPr lang="en-US" altLang="en-US" dirty="0" err="1" smtClean="0"/>
              <a:t>aíslan</a:t>
            </a:r>
            <a:r>
              <a:rPr lang="en-US" altLang="en-US" dirty="0" smtClean="0"/>
              <a:t> o </a:t>
            </a:r>
            <a:r>
              <a:rPr lang="en-US" altLang="en-US" dirty="0" err="1" smtClean="0"/>
              <a:t>eliminan</a:t>
            </a:r>
            <a:r>
              <a:rPr lang="en-US" altLang="en-US" dirty="0" smtClean="0"/>
              <a:t> del </a:t>
            </a:r>
            <a:r>
              <a:rPr lang="en-US" altLang="en-US" dirty="0" err="1" smtClean="0"/>
              <a:t>ámbito</a:t>
            </a:r>
            <a:r>
              <a:rPr lang="en-US" altLang="en-US" dirty="0" smtClean="0"/>
              <a:t> </a:t>
            </a:r>
            <a:r>
              <a:rPr lang="en-US" altLang="en-US" dirty="0" err="1" smtClean="0"/>
              <a:t>laboral</a:t>
            </a:r>
            <a:r>
              <a:rPr lang="en-US" altLang="en-US" dirty="0" smtClean="0"/>
              <a:t> los </a:t>
            </a:r>
            <a:r>
              <a:rPr lang="en-US" altLang="en-US" dirty="0" err="1" smtClean="0"/>
              <a:t>riesgos</a:t>
            </a:r>
            <a:r>
              <a:rPr lang="en-US" altLang="en-US" dirty="0" smtClean="0"/>
              <a:t> de </a:t>
            </a:r>
            <a:r>
              <a:rPr lang="en-US" altLang="en-US" dirty="0" err="1" smtClean="0"/>
              <a:t>agentes</a:t>
            </a:r>
            <a:r>
              <a:rPr lang="en-US" altLang="en-US" dirty="0" smtClean="0"/>
              <a:t> </a:t>
            </a:r>
            <a:r>
              <a:rPr lang="en-US" altLang="en-US" dirty="0" err="1" smtClean="0"/>
              <a:t>patógenos</a:t>
            </a:r>
            <a:r>
              <a:rPr lang="en-US" altLang="en-US" dirty="0" smtClean="0"/>
              <a:t> de </a:t>
            </a:r>
            <a:r>
              <a:rPr lang="en-US" altLang="en-US" dirty="0" err="1" smtClean="0"/>
              <a:t>transmisión</a:t>
            </a:r>
            <a:r>
              <a:rPr lang="en-US" altLang="en-US" dirty="0" smtClean="0"/>
              <a:t> </a:t>
            </a:r>
            <a:r>
              <a:rPr lang="en-US" altLang="en-US" dirty="0" err="1" smtClean="0"/>
              <a:t>sanguínea</a:t>
            </a:r>
            <a:r>
              <a:rPr lang="en-US" altLang="en-US" dirty="0" smtClean="0"/>
              <a:t>.”</a:t>
            </a:r>
            <a:endParaRPr lang="en-US" dirty="0"/>
          </a:p>
        </p:txBody>
      </p:sp>
    </p:spTree>
    <p:extLst>
      <p:ext uri="{BB962C8B-B14F-4D97-AF65-F5344CB8AC3E}">
        <p14:creationId xmlns:p14="http://schemas.microsoft.com/office/powerpoint/2010/main" val="42474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La Norma</a:t>
            </a:r>
            <a:r>
              <a:rPr lang="en-US" dirty="0" smtClean="0"/>
              <a:t> </a:t>
            </a:r>
            <a:r>
              <a:rPr lang="en-US" dirty="0" smtClean="0">
                <a:effectLst>
                  <a:outerShdw blurRad="38100" dist="38100" dir="2700000" algn="tl">
                    <a:srgbClr val="000000">
                      <a:alpha val="43137"/>
                    </a:srgbClr>
                  </a:outerShdw>
                </a:effectLst>
              </a:rPr>
              <a:t>de </a:t>
            </a:r>
            <a:r>
              <a:rPr lang="en-US" dirty="0" err="1" smtClean="0">
                <a:effectLst>
                  <a:outerShdw blurRad="38100" dist="38100" dir="2700000" algn="tl">
                    <a:srgbClr val="000000">
                      <a:alpha val="43137"/>
                    </a:srgbClr>
                  </a:outerShdw>
                </a:effectLst>
              </a:rPr>
              <a:t>Controles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Ingeniería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y</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Punción</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Aguja</a:t>
            </a:r>
            <a:r>
              <a:rPr lang="en-US" dirty="0" smtClean="0">
                <a:effectLst>
                  <a:outerShdw blurRad="38100" dist="38100" dir="2700000" algn="tl">
                    <a:srgbClr val="000000">
                      <a:alpha val="43137"/>
                    </a:srgbClr>
                  </a:outerShdw>
                </a:effectLst>
              </a:rPr>
              <a:t> (cont.)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85216" lvl="1" indent="0">
              <a:buClr>
                <a:prstClr val="white"/>
              </a:buClr>
              <a:buSzPct val="80000"/>
              <a:buNone/>
            </a:pPr>
            <a:endParaRPr lang="en-US" altLang="en-US" i="1" dirty="0" smtClean="0">
              <a:solidFill>
                <a:prstClr val="black"/>
              </a:solidFill>
              <a:latin typeface="Book Antiqua"/>
            </a:endParaRPr>
          </a:p>
          <a:p>
            <a:pPr marL="585216" lvl="1" indent="0">
              <a:buClr>
                <a:prstClr val="white"/>
              </a:buClr>
              <a:buSzPct val="80000"/>
              <a:buNone/>
            </a:pPr>
            <a:endParaRPr lang="en-US" altLang="en-US" i="1" dirty="0" smtClean="0">
              <a:solidFill>
                <a:prstClr val="black"/>
              </a:solidFill>
              <a:latin typeface="Book Antiqua"/>
            </a:endParaRPr>
          </a:p>
          <a:p>
            <a:pPr marL="585216" lvl="1" indent="0">
              <a:buClr>
                <a:prstClr val="white"/>
              </a:buClr>
              <a:buNone/>
            </a:pPr>
            <a:r>
              <a:rPr lang="en-US" sz="3200" i="1" dirty="0" smtClean="0">
                <a:solidFill>
                  <a:schemeClr val="bg1"/>
                </a:solidFill>
                <a:latin typeface="Book Antiqua"/>
                <a:cs typeface="Book Antiqua"/>
              </a:rPr>
              <a:t>Objetos </a:t>
            </a:r>
            <a:r>
              <a:rPr lang="en-US" sz="3200" i="1" dirty="0" err="1" smtClean="0">
                <a:solidFill>
                  <a:schemeClr val="bg1"/>
                </a:solidFill>
                <a:latin typeface="Book Antiqua"/>
                <a:cs typeface="Book Antiqua"/>
              </a:rPr>
              <a:t>punzocortantes</a:t>
            </a:r>
            <a:r>
              <a:rPr lang="en-US" sz="3200" i="1" dirty="0" smtClean="0">
                <a:solidFill>
                  <a:schemeClr val="bg1"/>
                </a:solidFill>
                <a:latin typeface="Book Antiqua"/>
                <a:cs typeface="Book Antiqua"/>
              </a:rPr>
              <a:t> </a:t>
            </a:r>
            <a:r>
              <a:rPr lang="en-US" sz="3200" i="1" dirty="0" err="1" smtClean="0">
                <a:solidFill>
                  <a:schemeClr val="bg1"/>
                </a:solidFill>
                <a:latin typeface="Book Antiqua"/>
                <a:cs typeface="Book Antiqua"/>
              </a:rPr>
              <a:t>diseñados</a:t>
            </a:r>
            <a:r>
              <a:rPr lang="en-US" sz="3200" i="1" dirty="0" smtClean="0">
                <a:solidFill>
                  <a:schemeClr val="bg1"/>
                </a:solidFill>
                <a:latin typeface="Book Antiqua"/>
                <a:cs typeface="Book Antiqua"/>
              </a:rPr>
              <a:t> con </a:t>
            </a:r>
            <a:r>
              <a:rPr lang="en-US" sz="3200" i="1" dirty="0" err="1" smtClean="0">
                <a:solidFill>
                  <a:schemeClr val="bg1"/>
                </a:solidFill>
                <a:latin typeface="Book Antiqua"/>
                <a:cs typeface="Book Antiqua"/>
              </a:rPr>
              <a:t>protección</a:t>
            </a:r>
            <a:r>
              <a:rPr lang="en-US" sz="3200" i="1" dirty="0" smtClean="0">
                <a:solidFill>
                  <a:schemeClr val="bg1"/>
                </a:solidFill>
                <a:latin typeface="Book Antiqua"/>
                <a:cs typeface="Book Antiqua"/>
              </a:rPr>
              <a:t> contra </a:t>
            </a:r>
            <a:r>
              <a:rPr lang="en-US" sz="3200" i="1" dirty="0" err="1" smtClean="0">
                <a:solidFill>
                  <a:schemeClr val="bg1"/>
                </a:solidFill>
                <a:latin typeface="Book Antiqua"/>
                <a:cs typeface="Book Antiqua"/>
              </a:rPr>
              <a:t>lesiones</a:t>
            </a:r>
            <a:r>
              <a:rPr lang="en-US" altLang="en-US" sz="3200" i="1" dirty="0" smtClean="0">
                <a:solidFill>
                  <a:prstClr val="black"/>
                </a:solidFill>
                <a:latin typeface="Book Antiqua"/>
              </a:rPr>
              <a:t> </a:t>
            </a:r>
            <a:r>
              <a:rPr lang="en-US" altLang="en-US" sz="3200" i="1" dirty="0">
                <a:solidFill>
                  <a:prstClr val="white"/>
                </a:solidFill>
                <a:latin typeface="Book Antiqua"/>
              </a:rPr>
              <a:t>- </a:t>
            </a:r>
            <a:r>
              <a:rPr lang="en-US" altLang="en-US" sz="3200" dirty="0">
                <a:solidFill>
                  <a:prstClr val="white"/>
                </a:solidFill>
                <a:latin typeface="Book Antiqua"/>
              </a:rPr>
              <a:t>[</a:t>
            </a:r>
            <a:r>
              <a:rPr lang="en-US" altLang="en-US" sz="3200" dirty="0" smtClean="0">
                <a:solidFill>
                  <a:prstClr val="white"/>
                </a:solidFill>
                <a:latin typeface="Book Antiqua"/>
              </a:rPr>
              <a:t>SESIP </a:t>
            </a:r>
            <a:r>
              <a:rPr lang="en-US" altLang="en-US" sz="3200" dirty="0" err="1" smtClean="0">
                <a:solidFill>
                  <a:prstClr val="white"/>
                </a:solidFill>
                <a:latin typeface="Book Antiqua"/>
              </a:rPr>
              <a:t>por</a:t>
            </a:r>
            <a:r>
              <a:rPr lang="en-US" altLang="en-US" sz="3200" dirty="0" smtClean="0">
                <a:solidFill>
                  <a:prstClr val="white"/>
                </a:solidFill>
                <a:latin typeface="Book Antiqua"/>
              </a:rPr>
              <a:t> </a:t>
            </a:r>
            <a:r>
              <a:rPr lang="en-US" altLang="en-US" sz="3200" dirty="0" err="1" smtClean="0">
                <a:solidFill>
                  <a:prstClr val="white"/>
                </a:solidFill>
                <a:latin typeface="Book Antiqua"/>
              </a:rPr>
              <a:t>sus</a:t>
            </a:r>
            <a:r>
              <a:rPr lang="en-US" altLang="en-US" sz="3200" dirty="0" smtClean="0">
                <a:solidFill>
                  <a:prstClr val="white"/>
                </a:solidFill>
                <a:latin typeface="Book Antiqua"/>
              </a:rPr>
              <a:t> </a:t>
            </a:r>
            <a:r>
              <a:rPr lang="en-US" altLang="en-US" sz="3200" dirty="0" err="1" smtClean="0">
                <a:solidFill>
                  <a:prstClr val="white"/>
                </a:solidFill>
                <a:latin typeface="Book Antiqua"/>
              </a:rPr>
              <a:t>siglas</a:t>
            </a:r>
            <a:r>
              <a:rPr lang="en-US" altLang="en-US" sz="3200" dirty="0" smtClean="0">
                <a:solidFill>
                  <a:prstClr val="white"/>
                </a:solidFill>
                <a:latin typeface="Book Antiqua"/>
              </a:rPr>
              <a:t> en </a:t>
            </a:r>
            <a:r>
              <a:rPr lang="en-US" altLang="en-US" sz="3200" dirty="0" err="1" smtClean="0">
                <a:solidFill>
                  <a:prstClr val="white"/>
                </a:solidFill>
                <a:latin typeface="Book Antiqua"/>
              </a:rPr>
              <a:t>inglés</a:t>
            </a:r>
            <a:r>
              <a:rPr lang="en-US" altLang="en-US" sz="3200" dirty="0" smtClean="0">
                <a:solidFill>
                  <a:prstClr val="white"/>
                </a:solidFill>
                <a:latin typeface="Book Antiqua"/>
              </a:rPr>
              <a:t>]</a:t>
            </a:r>
          </a:p>
          <a:p>
            <a:pPr marL="585216" lvl="1" indent="0">
              <a:buClr>
                <a:prstClr val="white"/>
              </a:buClr>
              <a:buSzPct val="80000"/>
              <a:buNone/>
            </a:pPr>
            <a:r>
              <a:rPr lang="en-US" altLang="en-US" sz="3200" i="1" dirty="0" smtClean="0">
                <a:solidFill>
                  <a:prstClr val="black"/>
                </a:solidFill>
                <a:latin typeface="Book Antiqua"/>
              </a:rPr>
              <a:t>Sistemas sin </a:t>
            </a:r>
            <a:r>
              <a:rPr lang="en-US" altLang="en-US" sz="3200" i="1" dirty="0" err="1" smtClean="0">
                <a:solidFill>
                  <a:prstClr val="black"/>
                </a:solidFill>
                <a:latin typeface="Book Antiqua"/>
              </a:rPr>
              <a:t>agujas</a:t>
            </a:r>
            <a:endParaRPr lang="en-US" altLang="en-US" sz="3200" i="1" dirty="0">
              <a:solidFill>
                <a:prstClr val="black"/>
              </a:solidFill>
              <a:latin typeface="Book Antiqua"/>
            </a:endParaRPr>
          </a:p>
        </p:txBody>
      </p:sp>
    </p:spTree>
    <p:extLst>
      <p:ext uri="{BB962C8B-B14F-4D97-AF65-F5344CB8AC3E}">
        <p14:creationId xmlns:p14="http://schemas.microsoft.com/office/powerpoint/2010/main" val="306814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947160"/>
          </a:xfrm>
        </p:spPr>
        <p:txBody>
          <a:bodyPr/>
          <a:lstStyle/>
          <a:p>
            <a:pPr marL="0" indent="0">
              <a:buNone/>
            </a:pPr>
            <a:r>
              <a:rPr lang="en-US" altLang="en-US" dirty="0" smtClean="0"/>
              <a:t>Objetos </a:t>
            </a:r>
            <a:r>
              <a:rPr lang="en-US" altLang="en-US" dirty="0" err="1" smtClean="0"/>
              <a:t>punzocortantes</a:t>
            </a:r>
            <a:r>
              <a:rPr lang="en-US" altLang="en-US" dirty="0" smtClean="0"/>
              <a:t> sin </a:t>
            </a:r>
            <a:r>
              <a:rPr lang="en-US" altLang="en-US" dirty="0" err="1" smtClean="0"/>
              <a:t>agujas</a:t>
            </a:r>
            <a:r>
              <a:rPr lang="en-US" altLang="en-US" dirty="0" smtClean="0"/>
              <a:t> o </a:t>
            </a:r>
            <a:r>
              <a:rPr lang="en-US" altLang="en-US" dirty="0" err="1" smtClean="0"/>
              <a:t>agujas</a:t>
            </a:r>
            <a:r>
              <a:rPr lang="en-US" altLang="en-US" dirty="0" smtClean="0"/>
              <a:t> con un </a:t>
            </a:r>
            <a:r>
              <a:rPr lang="en-US" altLang="en-US" dirty="0" err="1" smtClean="0"/>
              <a:t>sistema</a:t>
            </a:r>
            <a:r>
              <a:rPr lang="en-US" altLang="en-US" dirty="0" smtClean="0"/>
              <a:t> o </a:t>
            </a:r>
            <a:r>
              <a:rPr lang="en-US" altLang="en-US" dirty="0" err="1" smtClean="0"/>
              <a:t>mecanismo</a:t>
            </a:r>
            <a:r>
              <a:rPr lang="en-US" altLang="en-US" dirty="0" smtClean="0"/>
              <a:t> de </a:t>
            </a:r>
            <a:r>
              <a:rPr lang="en-US" altLang="en-US" dirty="0" err="1" smtClean="0"/>
              <a:t>seguridad</a:t>
            </a:r>
            <a:r>
              <a:rPr lang="en-US" altLang="en-US" dirty="0" smtClean="0"/>
              <a:t> </a:t>
            </a:r>
            <a:r>
              <a:rPr lang="en-US" altLang="en-US" dirty="0" err="1" smtClean="0"/>
              <a:t>incorporado</a:t>
            </a:r>
            <a:r>
              <a:rPr lang="en-US" altLang="en-US" dirty="0" smtClean="0"/>
              <a:t> que de </a:t>
            </a:r>
            <a:r>
              <a:rPr lang="en-US" altLang="en-US" dirty="0" err="1" smtClean="0"/>
              <a:t>manera</a:t>
            </a:r>
            <a:r>
              <a:rPr lang="en-US" altLang="en-US" dirty="0" smtClean="0"/>
              <a:t> </a:t>
            </a:r>
            <a:r>
              <a:rPr lang="en-US" altLang="en-US" dirty="0" err="1" smtClean="0"/>
              <a:t>efectiva</a:t>
            </a:r>
            <a:r>
              <a:rPr lang="en-US" altLang="en-US" dirty="0" smtClean="0"/>
              <a:t> reduce el </a:t>
            </a:r>
            <a:r>
              <a:rPr lang="en-US" altLang="en-US" dirty="0" err="1" smtClean="0"/>
              <a:t>riesgo</a:t>
            </a:r>
            <a:r>
              <a:rPr lang="en-US" altLang="en-US" dirty="0" smtClean="0"/>
              <a:t> de </a:t>
            </a:r>
            <a:r>
              <a:rPr lang="en-US" altLang="en-US" dirty="0" err="1" smtClean="0"/>
              <a:t>una</a:t>
            </a:r>
            <a:r>
              <a:rPr lang="en-US" altLang="en-US" dirty="0" smtClean="0"/>
              <a:t> </a:t>
            </a:r>
            <a:r>
              <a:rPr lang="en-US" altLang="en-US" dirty="0" err="1" smtClean="0"/>
              <a:t>exposición</a:t>
            </a:r>
            <a:r>
              <a:rPr lang="en-US" altLang="en-US" dirty="0" smtClean="0"/>
              <a:t>.</a:t>
            </a:r>
            <a:endParaRPr lang="en-US" dirty="0" smtClean="0"/>
          </a:p>
          <a:p>
            <a:pPr marL="0" indent="0">
              <a:buNone/>
            </a:pPr>
            <a:endParaRPr lang="en-US" dirty="0"/>
          </a:p>
        </p:txBody>
      </p:sp>
      <p:pic>
        <p:nvPicPr>
          <p:cNvPr id="4" name="Content Placeholder 3" descr="P:\doc\Sharp 11.jpg" title="Objetos punzocortantes diseñados con protección contra lesiones"/>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38200" y="4039484"/>
            <a:ext cx="3200400" cy="1952876"/>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Users\Danielle\Desktop\index.jpg" title="Objetos punzocortantes diseñados con protección contra lesion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3861704"/>
            <a:ext cx="2722418" cy="21098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74638"/>
            <a:ext cx="8229600" cy="1782762"/>
          </a:xfrm>
        </p:spPr>
        <p:txBody>
          <a:bodyPr>
            <a:normAutofit fontScale="90000"/>
          </a:bodyPr>
          <a:lstStyle/>
          <a:p>
            <a:r>
              <a:rPr lang="en-US" altLang="en-US" b="1" dirty="0" smtClean="0">
                <a:effectLst>
                  <a:outerShdw blurRad="38100" dist="38100" dir="2700000" algn="tl">
                    <a:srgbClr val="000000">
                      <a:alpha val="43137"/>
                    </a:srgbClr>
                  </a:outerShdw>
                </a:effectLst>
              </a:rPr>
              <a:t>Objetos </a:t>
            </a:r>
            <a:r>
              <a:rPr lang="en-US" altLang="en-US" b="1" dirty="0" err="1" smtClean="0">
                <a:effectLst>
                  <a:outerShdw blurRad="38100" dist="38100" dir="2700000" algn="tl">
                    <a:srgbClr val="000000">
                      <a:alpha val="43137"/>
                    </a:srgbClr>
                  </a:outerShdw>
                </a:effectLst>
              </a:rPr>
              <a:t>punzocortantes</a:t>
            </a:r>
            <a:r>
              <a:rPr lang="en-US" altLang="en-US" b="1" dirty="0" smtClean="0">
                <a:effectLst>
                  <a:outerShdw blurRad="38100" dist="38100" dir="2700000" algn="tl">
                    <a:srgbClr val="000000">
                      <a:alpha val="43137"/>
                    </a:srgbClr>
                  </a:outerShdw>
                </a:effectLst>
              </a:rPr>
              <a:t> </a:t>
            </a:r>
            <a:r>
              <a:rPr lang="en-US" altLang="en-US" b="1" dirty="0" err="1" smtClean="0">
                <a:effectLst>
                  <a:outerShdw blurRad="38100" dist="38100" dir="2700000" algn="tl">
                    <a:srgbClr val="000000">
                      <a:alpha val="43137"/>
                    </a:srgbClr>
                  </a:outerShdw>
                </a:effectLst>
              </a:rPr>
              <a:t>diseñados</a:t>
            </a:r>
            <a:r>
              <a:rPr lang="en-US" altLang="en-US" b="1" dirty="0" smtClean="0">
                <a:effectLst>
                  <a:outerShdw blurRad="38100" dist="38100" dir="2700000" algn="tl">
                    <a:srgbClr val="000000">
                      <a:alpha val="43137"/>
                    </a:srgbClr>
                  </a:outerShdw>
                </a:effectLst>
              </a:rPr>
              <a:t> con </a:t>
            </a:r>
            <a:r>
              <a:rPr lang="en-US" altLang="en-US" b="1" dirty="0" err="1" smtClean="0">
                <a:effectLst>
                  <a:outerShdw blurRad="38100" dist="38100" dir="2700000" algn="tl">
                    <a:srgbClr val="000000">
                      <a:alpha val="43137"/>
                    </a:srgbClr>
                  </a:outerShdw>
                </a:effectLst>
              </a:rPr>
              <a:t>protección</a:t>
            </a:r>
            <a:r>
              <a:rPr lang="en-US" altLang="en-US" b="1" dirty="0" smtClean="0">
                <a:effectLst>
                  <a:outerShdw blurRad="38100" dist="38100" dir="2700000" algn="tl">
                    <a:srgbClr val="000000">
                      <a:alpha val="43137"/>
                    </a:srgbClr>
                  </a:outerShdw>
                </a:effectLst>
              </a:rPr>
              <a:t> contra </a:t>
            </a:r>
            <a:r>
              <a:rPr lang="en-US" altLang="en-US" b="1" dirty="0" err="1" smtClean="0">
                <a:effectLst>
                  <a:outerShdw blurRad="38100" dist="38100" dir="2700000" algn="tl">
                    <a:srgbClr val="000000">
                      <a:alpha val="43137"/>
                    </a:srgbClr>
                  </a:outerShdw>
                </a:effectLst>
              </a:rPr>
              <a:t>lesiones</a:t>
            </a:r>
            <a:r>
              <a:rPr lang="en-US" altLang="en-US" b="1" dirty="0" smtClean="0">
                <a:effectLst>
                  <a:outerShdw blurRad="38100" dist="38100" dir="2700000" algn="tl">
                    <a:srgbClr val="000000">
                      <a:alpha val="43137"/>
                    </a:srgbClr>
                  </a:outerShdw>
                </a:effectLst>
              </a:rPr>
              <a:t/>
            </a:r>
            <a:br>
              <a:rPr lang="en-US" altLang="en-US" b="1" dirty="0" smtClean="0">
                <a:effectLst>
                  <a:outerShdw blurRad="38100" dist="38100" dir="2700000" algn="tl">
                    <a:srgbClr val="000000">
                      <a:alpha val="43137"/>
                    </a:srgbClr>
                  </a:outerShdw>
                </a:effectLst>
              </a:rPr>
            </a:br>
            <a:r>
              <a:rPr lang="en-US" altLang="en-US" b="1" dirty="0" smtClean="0">
                <a:solidFill>
                  <a:prstClr val="black"/>
                </a:solidFill>
                <a:effectLst>
                  <a:outerShdw blurRad="38100" dist="38100" dir="2700000" algn="tl">
                    <a:srgbClr val="000000">
                      <a:alpha val="43137"/>
                    </a:srgbClr>
                  </a:outerShdw>
                </a:effectLst>
                <a:latin typeface="Book Antiqua"/>
              </a:rPr>
              <a:t>(SESIP </a:t>
            </a:r>
            <a:r>
              <a:rPr lang="en-US" altLang="en-US" b="1" dirty="0" err="1" smtClean="0">
                <a:solidFill>
                  <a:prstClr val="black"/>
                </a:solidFill>
                <a:effectLst>
                  <a:outerShdw blurRad="38100" dist="38100" dir="2700000" algn="tl">
                    <a:srgbClr val="000000">
                      <a:alpha val="43137"/>
                    </a:srgbClr>
                  </a:outerShdw>
                </a:effectLst>
                <a:latin typeface="Book Antiqua"/>
              </a:rPr>
              <a:t>por</a:t>
            </a:r>
            <a:r>
              <a:rPr lang="en-US" altLang="en-US" b="1" dirty="0" smtClean="0">
                <a:solidFill>
                  <a:prstClr val="black"/>
                </a:solidFill>
                <a:effectLst>
                  <a:outerShdw blurRad="38100" dist="38100" dir="2700000" algn="tl">
                    <a:srgbClr val="000000">
                      <a:alpha val="43137"/>
                    </a:srgbClr>
                  </a:outerShdw>
                </a:effectLst>
                <a:latin typeface="Book Antiqua"/>
              </a:rPr>
              <a:t> </a:t>
            </a:r>
            <a:r>
              <a:rPr lang="en-US" altLang="en-US" b="1" dirty="0" err="1" smtClean="0">
                <a:solidFill>
                  <a:prstClr val="black"/>
                </a:solidFill>
                <a:effectLst>
                  <a:outerShdw blurRad="38100" dist="38100" dir="2700000" algn="tl">
                    <a:srgbClr val="000000">
                      <a:alpha val="43137"/>
                    </a:srgbClr>
                  </a:outerShdw>
                </a:effectLst>
                <a:latin typeface="Book Antiqua"/>
              </a:rPr>
              <a:t>sus</a:t>
            </a:r>
            <a:r>
              <a:rPr lang="en-US" altLang="en-US" b="1" dirty="0" smtClean="0">
                <a:solidFill>
                  <a:prstClr val="black"/>
                </a:solidFill>
                <a:effectLst>
                  <a:outerShdw blurRad="38100" dist="38100" dir="2700000" algn="tl">
                    <a:srgbClr val="000000">
                      <a:alpha val="43137"/>
                    </a:srgbClr>
                  </a:outerShdw>
                </a:effectLst>
                <a:latin typeface="Book Antiqua"/>
              </a:rPr>
              <a:t> </a:t>
            </a:r>
            <a:r>
              <a:rPr lang="en-US" altLang="en-US" b="1" dirty="0" err="1" smtClean="0">
                <a:solidFill>
                  <a:prstClr val="black"/>
                </a:solidFill>
                <a:effectLst>
                  <a:outerShdw blurRad="38100" dist="38100" dir="2700000" algn="tl">
                    <a:srgbClr val="000000">
                      <a:alpha val="43137"/>
                    </a:srgbClr>
                  </a:outerShdw>
                </a:effectLst>
                <a:latin typeface="Book Antiqua"/>
              </a:rPr>
              <a:t>siglas</a:t>
            </a:r>
            <a:r>
              <a:rPr lang="en-US" altLang="en-US" b="1" dirty="0" smtClean="0">
                <a:solidFill>
                  <a:prstClr val="black"/>
                </a:solidFill>
                <a:effectLst>
                  <a:outerShdw blurRad="38100" dist="38100" dir="2700000" algn="tl">
                    <a:srgbClr val="000000">
                      <a:alpha val="43137"/>
                    </a:srgbClr>
                  </a:outerShdw>
                </a:effectLst>
                <a:latin typeface="Book Antiqua"/>
              </a:rPr>
              <a:t> en </a:t>
            </a:r>
            <a:r>
              <a:rPr lang="en-US" altLang="en-US" b="1" dirty="0" err="1" smtClean="0">
                <a:solidFill>
                  <a:prstClr val="black"/>
                </a:solidFill>
                <a:effectLst>
                  <a:outerShdw blurRad="38100" dist="38100" dir="2700000" algn="tl">
                    <a:srgbClr val="000000">
                      <a:alpha val="43137"/>
                    </a:srgbClr>
                  </a:outerShdw>
                </a:effectLst>
                <a:latin typeface="Book Antiqua"/>
              </a:rPr>
              <a:t>inglés</a:t>
            </a:r>
            <a:r>
              <a:rPr lang="en-US" altLang="en-US" b="1" dirty="0" smtClean="0">
                <a:solidFill>
                  <a:prstClr val="black"/>
                </a:solidFill>
                <a:effectLst>
                  <a:outerShdw blurRad="38100" dist="38100" dir="2700000" algn="tl">
                    <a:srgbClr val="000000">
                      <a:alpha val="43137"/>
                    </a:srgbClr>
                  </a:outerShdw>
                </a:effectLst>
                <a:latin typeface="Book Antiqua"/>
              </a:rPr>
              <a:t>)</a:t>
            </a:r>
            <a:endParaRPr lang="en-US" dirty="0"/>
          </a:p>
        </p:txBody>
      </p:sp>
    </p:spTree>
    <p:extLst>
      <p:ext uri="{BB962C8B-B14F-4D97-AF65-F5344CB8AC3E}">
        <p14:creationId xmlns:p14="http://schemas.microsoft.com/office/powerpoint/2010/main" val="358509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Sistemas sin </a:t>
            </a:r>
            <a:r>
              <a:rPr lang="en-US" altLang="en-US" dirty="0" err="1" smtClean="0"/>
              <a:t>aguja</a:t>
            </a:r>
            <a:endParaRPr lang="en-US" dirty="0"/>
          </a:p>
        </p:txBody>
      </p:sp>
      <p:sp>
        <p:nvSpPr>
          <p:cNvPr id="3" name="Content Placeholder 2"/>
          <p:cNvSpPr>
            <a:spLocks noGrp="1"/>
          </p:cNvSpPr>
          <p:nvPr>
            <p:ph idx="1"/>
          </p:nvPr>
        </p:nvSpPr>
        <p:spPr/>
        <p:txBody>
          <a:bodyPr/>
          <a:lstStyle/>
          <a:p>
            <a:pPr marL="0" indent="0">
              <a:spcBef>
                <a:spcPct val="50000"/>
              </a:spcBef>
              <a:buNone/>
            </a:pPr>
            <a:r>
              <a:rPr lang="en-US" altLang="en-US" dirty="0" smtClean="0"/>
              <a:t>Son </a:t>
            </a:r>
            <a:r>
              <a:rPr lang="en-US" altLang="en-US" dirty="0" err="1" smtClean="0"/>
              <a:t>dispositivos</a:t>
            </a:r>
            <a:r>
              <a:rPr lang="en-US" altLang="en-US" dirty="0" smtClean="0"/>
              <a:t> </a:t>
            </a:r>
            <a:r>
              <a:rPr lang="en-US" altLang="en-US" dirty="0" err="1" smtClean="0"/>
              <a:t>que</a:t>
            </a:r>
            <a:r>
              <a:rPr lang="en-US" altLang="en-US" dirty="0" smtClean="0"/>
              <a:t> no </a:t>
            </a:r>
            <a:r>
              <a:rPr lang="en-US" altLang="en-US" dirty="0" err="1" smtClean="0"/>
              <a:t>utilizan</a:t>
            </a:r>
            <a:r>
              <a:rPr lang="en-US" altLang="en-US" dirty="0" smtClean="0"/>
              <a:t> </a:t>
            </a:r>
            <a:r>
              <a:rPr lang="en-US" altLang="en-US" dirty="0" err="1" smtClean="0"/>
              <a:t>una</a:t>
            </a:r>
            <a:r>
              <a:rPr lang="en-US" altLang="en-US" dirty="0" smtClean="0"/>
              <a:t> </a:t>
            </a:r>
            <a:r>
              <a:rPr lang="en-US" altLang="en-US" dirty="0" err="1" smtClean="0"/>
              <a:t>aguja</a:t>
            </a:r>
            <a:r>
              <a:rPr lang="en-US" altLang="en-US" dirty="0" smtClean="0"/>
              <a:t> </a:t>
            </a:r>
            <a:r>
              <a:rPr lang="en-US" altLang="en-US" dirty="0" err="1" smtClean="0"/>
              <a:t>para</a:t>
            </a:r>
            <a:r>
              <a:rPr lang="en-US" altLang="en-US" dirty="0" smtClean="0"/>
              <a:t>:</a:t>
            </a:r>
          </a:p>
          <a:p>
            <a:pPr lvl="1">
              <a:spcBef>
                <a:spcPct val="50000"/>
              </a:spcBef>
              <a:buFont typeface="Wingdings" panose="05000000000000000000" pitchFamily="2" charset="2"/>
              <a:buChar char="v"/>
            </a:pPr>
            <a:r>
              <a:rPr lang="en-US" altLang="en-US" dirty="0" smtClean="0"/>
              <a:t>La </a:t>
            </a:r>
            <a:r>
              <a:rPr lang="en-US" altLang="en-US" dirty="0" err="1" smtClean="0"/>
              <a:t>recolección</a:t>
            </a:r>
            <a:r>
              <a:rPr lang="en-US" altLang="en-US" dirty="0" smtClean="0"/>
              <a:t> de </a:t>
            </a:r>
            <a:r>
              <a:rPr lang="en-US" altLang="en-US" dirty="0" err="1" smtClean="0"/>
              <a:t>fluidos</a:t>
            </a:r>
            <a:r>
              <a:rPr lang="en-US" altLang="en-US" dirty="0" smtClean="0"/>
              <a:t> </a:t>
            </a:r>
            <a:r>
              <a:rPr lang="en-US" altLang="en-US" dirty="0" err="1" smtClean="0"/>
              <a:t>corporales</a:t>
            </a:r>
            <a:r>
              <a:rPr lang="en-US" altLang="en-US" dirty="0" smtClean="0"/>
              <a:t>;</a:t>
            </a:r>
          </a:p>
          <a:p>
            <a:pPr lvl="1">
              <a:spcBef>
                <a:spcPct val="50000"/>
              </a:spcBef>
              <a:buFont typeface="Wingdings" panose="05000000000000000000" pitchFamily="2" charset="2"/>
              <a:buChar char="v"/>
            </a:pPr>
            <a:r>
              <a:rPr lang="en-US" altLang="en-US" dirty="0" smtClean="0"/>
              <a:t>La </a:t>
            </a:r>
            <a:r>
              <a:rPr lang="en-US" altLang="en-US" dirty="0" err="1" smtClean="0"/>
              <a:t>administración</a:t>
            </a:r>
            <a:r>
              <a:rPr lang="en-US" altLang="en-US" dirty="0" smtClean="0"/>
              <a:t> de </a:t>
            </a:r>
            <a:r>
              <a:rPr lang="en-US" altLang="en-US" dirty="0" err="1" smtClean="0"/>
              <a:t>medicaciones</a:t>
            </a:r>
            <a:r>
              <a:rPr lang="en-US" altLang="en-US" dirty="0" smtClean="0"/>
              <a:t> </a:t>
            </a:r>
            <a:r>
              <a:rPr lang="en-US" altLang="en-US" dirty="0" err="1" smtClean="0"/>
              <a:t>o</a:t>
            </a:r>
            <a:r>
              <a:rPr lang="en-US" altLang="en-US" dirty="0" smtClean="0"/>
              <a:t> </a:t>
            </a:r>
            <a:r>
              <a:rPr lang="en-US" altLang="en-US" dirty="0" err="1" smtClean="0"/>
              <a:t>fluidos</a:t>
            </a:r>
            <a:r>
              <a:rPr lang="en-US" altLang="en-US" dirty="0" smtClean="0"/>
              <a:t>;</a:t>
            </a:r>
          </a:p>
          <a:p>
            <a:pPr lvl="1">
              <a:spcBef>
                <a:spcPct val="50000"/>
              </a:spcBef>
              <a:buFont typeface="Wingdings" panose="05000000000000000000" pitchFamily="2" charset="2"/>
              <a:buChar char="v"/>
            </a:pPr>
            <a:r>
              <a:rPr lang="en-US" altLang="en-US" dirty="0" err="1" smtClean="0"/>
              <a:t>Cualquier</a:t>
            </a:r>
            <a:r>
              <a:rPr lang="en-US" altLang="en-US" dirty="0" smtClean="0"/>
              <a:t> </a:t>
            </a:r>
            <a:r>
              <a:rPr lang="en-US" altLang="en-US" dirty="0" err="1" smtClean="0"/>
              <a:t>otro</a:t>
            </a:r>
            <a:r>
              <a:rPr lang="en-US" altLang="en-US" dirty="0" smtClean="0"/>
              <a:t> </a:t>
            </a:r>
            <a:r>
              <a:rPr lang="en-US" altLang="en-US" dirty="0" err="1" smtClean="0"/>
              <a:t>procedimiento</a:t>
            </a:r>
            <a:r>
              <a:rPr lang="en-US" altLang="en-US" dirty="0" smtClean="0"/>
              <a:t> con </a:t>
            </a:r>
            <a:r>
              <a:rPr lang="en-US" altLang="en-US" dirty="0" err="1" smtClean="0"/>
              <a:t>exposición</a:t>
            </a:r>
            <a:r>
              <a:rPr lang="en-US" altLang="en-US" dirty="0" smtClean="0"/>
              <a:t> </a:t>
            </a:r>
            <a:r>
              <a:rPr lang="en-US" altLang="en-US" dirty="0" err="1" smtClean="0"/>
              <a:t>percutánea</a:t>
            </a:r>
            <a:r>
              <a:rPr lang="en-US" altLang="en-US" dirty="0" smtClean="0"/>
              <a:t> </a:t>
            </a:r>
            <a:r>
              <a:rPr lang="en-US" altLang="en-US" dirty="0" err="1" smtClean="0"/>
              <a:t>potencial</a:t>
            </a:r>
            <a:r>
              <a:rPr lang="en-US" altLang="en-US" dirty="0" smtClean="0"/>
              <a:t> a un </a:t>
            </a:r>
            <a:r>
              <a:rPr lang="en-US" altLang="en-US" dirty="0" err="1" smtClean="0"/>
              <a:t>objeto</a:t>
            </a:r>
            <a:r>
              <a:rPr lang="en-US" altLang="en-US" dirty="0" smtClean="0"/>
              <a:t> </a:t>
            </a:r>
            <a:r>
              <a:rPr lang="en-US" altLang="en-US" dirty="0" err="1" smtClean="0"/>
              <a:t>punzocortante</a:t>
            </a:r>
            <a:r>
              <a:rPr lang="en-US" altLang="en-US" dirty="0" smtClean="0"/>
              <a:t> </a:t>
            </a:r>
            <a:r>
              <a:rPr lang="en-US" altLang="en-US" dirty="0" err="1" smtClean="0"/>
              <a:t>contaminado</a:t>
            </a:r>
            <a:r>
              <a:rPr lang="en-US" altLang="en-US" dirty="0" smtClean="0"/>
              <a:t>.</a:t>
            </a:r>
          </a:p>
          <a:p>
            <a:endParaRPr lang="en-US" altLang="en-US" dirty="0" smtClean="0"/>
          </a:p>
          <a:p>
            <a:r>
              <a:rPr lang="en-US" dirty="0" err="1" smtClean="0"/>
              <a:t>f</a:t>
            </a:r>
            <a:endParaRPr lang="en-US" dirty="0"/>
          </a:p>
        </p:txBody>
      </p:sp>
      <p:pic>
        <p:nvPicPr>
          <p:cNvPr id="4" name="Picture 3" descr="C:\Users\Danielle\Desktop\images3.jpg" title="Sistemas sin aguj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4572000"/>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anielle\Desktop\images1.jpg" title="Sistemas sin aguj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8200" y="4633912"/>
            <a:ext cx="2828925" cy="1619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0" y="4876800"/>
            <a:ext cx="1676400" cy="261610"/>
          </a:xfrm>
          <a:prstGeom prst="rect">
            <a:avLst/>
          </a:prstGeom>
          <a:noFill/>
        </p:spPr>
        <p:txBody>
          <a:bodyPr wrap="square" rtlCol="0">
            <a:spAutoFit/>
          </a:bodyPr>
          <a:lstStyle/>
          <a:p>
            <a:r>
              <a:rPr lang="es-ES_tradnl" sz="1100" dirty="0" smtClean="0"/>
              <a:t>Jeringas </a:t>
            </a:r>
            <a:r>
              <a:rPr lang="es-ES_tradnl" sz="1100" dirty="0" err="1" smtClean="0"/>
              <a:t>pre</a:t>
            </a:r>
            <a:r>
              <a:rPr lang="es-ES_tradnl" sz="1100" dirty="0" smtClean="0"/>
              <a:t>-cargadas</a:t>
            </a:r>
            <a:endParaRPr lang="es-ES_tradnl" sz="1100" dirty="0"/>
          </a:p>
        </p:txBody>
      </p:sp>
    </p:spTree>
    <p:extLst>
      <p:ext uri="{BB962C8B-B14F-4D97-AF65-F5344CB8AC3E}">
        <p14:creationId xmlns:p14="http://schemas.microsoft.com/office/powerpoint/2010/main" val="62800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smtClean="0"/>
              <a:t>Jeringas </a:t>
            </a:r>
            <a:r>
              <a:rPr lang="en-US" altLang="en-US" sz="3600" dirty="0" err="1" smtClean="0"/>
              <a:t>hipodérmicas</a:t>
            </a:r>
            <a:r>
              <a:rPr lang="en-US" altLang="en-US" sz="3600" dirty="0" smtClean="0"/>
              <a:t> con </a:t>
            </a:r>
            <a:r>
              <a:rPr lang="en-US" altLang="en-US" sz="3600" dirty="0" err="1" smtClean="0"/>
              <a:t>sistema</a:t>
            </a:r>
            <a:r>
              <a:rPr lang="en-US" altLang="en-US" sz="3600" dirty="0" smtClean="0"/>
              <a:t> de </a:t>
            </a:r>
            <a:r>
              <a:rPr lang="en-US" altLang="en-US" sz="3600" dirty="0" err="1" smtClean="0"/>
              <a:t>seguridad</a:t>
            </a:r>
            <a:r>
              <a:rPr lang="en-US" altLang="en-US" sz="3600" dirty="0" smtClean="0"/>
              <a:t> de “</a:t>
            </a:r>
            <a:r>
              <a:rPr lang="en-US" altLang="en-US" sz="3600" dirty="0" err="1" smtClean="0"/>
              <a:t>envainado</a:t>
            </a:r>
            <a:r>
              <a:rPr lang="en-US" altLang="en-US" sz="3600" dirty="0" smtClean="0"/>
              <a:t> </a:t>
            </a:r>
            <a:r>
              <a:rPr lang="en-US" altLang="en-US" sz="3600" dirty="0" err="1" smtClean="0"/>
              <a:t>automático</a:t>
            </a:r>
            <a:r>
              <a:rPr lang="en-US" altLang="en-US" sz="3600" dirty="0" smtClean="0"/>
              <a:t>”</a:t>
            </a:r>
            <a:endParaRPr lang="en-US" sz="3600" dirty="0"/>
          </a:p>
        </p:txBody>
      </p:sp>
      <p:pic>
        <p:nvPicPr>
          <p:cNvPr id="4" name="Content Placeholder 3" descr="P:\doc\Sharp 1.jpg" title="Jeringas hipodérmicas con sistema de seguridad de “envainado automático”"/>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727960" y="2994342"/>
            <a:ext cx="3688080" cy="1920240"/>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effectLst>
                  <a:outerShdw blurRad="38100" dist="38100" dir="2700000" algn="tl">
                    <a:srgbClr val="000000">
                      <a:alpha val="43137"/>
                    </a:srgbClr>
                  </a:outerShdw>
                </a:effectLst>
              </a:rPr>
              <a:t>Capacitación</a:t>
            </a:r>
            <a:r>
              <a:rPr lang="en-US" b="1" dirty="0" smtClean="0">
                <a:effectLst>
                  <a:outerShdw blurRad="38100" dist="38100" dir="2700000" algn="tl">
                    <a:srgbClr val="000000">
                      <a:alpha val="43137"/>
                    </a:srgbClr>
                  </a:outerShdw>
                </a:effectLst>
              </a:rPr>
              <a:t> de OSHA</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s-ES_tradnl" dirty="0" smtClean="0"/>
              <a:t>Se debe realizar anualmente para empleados que se reincorporan y para los nuevos contratados.</a:t>
            </a:r>
          </a:p>
          <a:p>
            <a:pPr>
              <a:buFont typeface="Wingdings" panose="05000000000000000000" pitchFamily="2" charset="2"/>
              <a:buChar char="v"/>
            </a:pPr>
            <a:r>
              <a:rPr lang="es-ES_tradnl" dirty="0" smtClean="0"/>
              <a:t>La planilla de asistencia se debe mantener archivada durante tres años.</a:t>
            </a:r>
          </a:p>
          <a:p>
            <a:pPr>
              <a:buFont typeface="Wingdings" panose="05000000000000000000" pitchFamily="2" charset="2"/>
              <a:buChar char="v"/>
            </a:pPr>
            <a:r>
              <a:rPr lang="es-ES_tradnl" dirty="0" smtClean="0"/>
              <a:t>A todos los empleados que se asignen a tareas en las cuales pueda existir una exposición ocupacional se les debe brindar información y capacitación en el momento del encargo inicial.</a:t>
            </a:r>
          </a:p>
          <a:p>
            <a:pPr>
              <a:buFont typeface="Wingdings" panose="05000000000000000000" pitchFamily="2" charset="2"/>
              <a:buChar char="v"/>
            </a:pPr>
            <a:r>
              <a:rPr lang="es-ES_tradnl" dirty="0" smtClean="0"/>
              <a:t>La capacitación debe incluir “Preguntas y Respuestas”.</a:t>
            </a:r>
          </a:p>
          <a:p>
            <a:endParaRPr lang="es-ES_tradnl" dirty="0"/>
          </a:p>
        </p:txBody>
      </p:sp>
    </p:spTree>
    <p:extLst>
      <p:ext uri="{BB962C8B-B14F-4D97-AF65-F5344CB8AC3E}">
        <p14:creationId xmlns:p14="http://schemas.microsoft.com/office/powerpoint/2010/main" val="14671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smtClean="0"/>
              <a:t>Jeringas </a:t>
            </a:r>
            <a:r>
              <a:rPr lang="en-US" altLang="en-US" sz="3600" dirty="0" err="1" smtClean="0"/>
              <a:t>hipodérmicas</a:t>
            </a:r>
            <a:r>
              <a:rPr lang="en-US" altLang="en-US" sz="3600" dirty="0" smtClean="0"/>
              <a:t> con </a:t>
            </a:r>
            <a:r>
              <a:rPr lang="en-US" altLang="en-US" sz="3600" dirty="0" err="1" smtClean="0"/>
              <a:t>sistema</a:t>
            </a:r>
            <a:r>
              <a:rPr lang="en-US" altLang="en-US" sz="3600" dirty="0" smtClean="0"/>
              <a:t> de </a:t>
            </a:r>
            <a:r>
              <a:rPr lang="en-US" altLang="en-US" sz="3600" dirty="0" err="1" smtClean="0"/>
              <a:t>seguridad</a:t>
            </a:r>
            <a:r>
              <a:rPr lang="en-US" altLang="en-US" sz="3600" dirty="0" smtClean="0"/>
              <a:t> de “</a:t>
            </a:r>
            <a:r>
              <a:rPr lang="en-US" altLang="en-US" sz="3600" dirty="0" err="1" smtClean="0"/>
              <a:t>tecnología</a:t>
            </a:r>
            <a:r>
              <a:rPr lang="en-US" altLang="en-US" sz="3600" dirty="0" smtClean="0"/>
              <a:t> </a:t>
            </a:r>
            <a:r>
              <a:rPr lang="en-US" altLang="en-US" sz="3600" dirty="0" err="1" smtClean="0"/>
              <a:t>retráctil</a:t>
            </a:r>
            <a:r>
              <a:rPr lang="en-US" altLang="en-US" sz="3600" dirty="0" smtClean="0"/>
              <a:t>”</a:t>
            </a:r>
            <a:endParaRPr lang="en-US" sz="3600" dirty="0"/>
          </a:p>
        </p:txBody>
      </p:sp>
      <p:pic>
        <p:nvPicPr>
          <p:cNvPr id="4" name="Content Placeholder 3" descr="P:\doc\Sharp 2.jpg" title="Jeringas hipodérmicas con sistema de seguridad de “tecnología retráctil"/>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395728" y="3046158"/>
            <a:ext cx="4352544" cy="1816608"/>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title="Escalpelos desechables con sistemas de seguridad"/>
          <p:cNvSpPr>
            <a:spLocks noGrp="1" noChangeArrowheads="1"/>
          </p:cNvSpPr>
          <p:nvPr>
            <p:ph type="title"/>
          </p:nvPr>
        </p:nvSpPr>
        <p:spPr>
          <a:xfrm>
            <a:off x="365125" y="671513"/>
            <a:ext cx="8599488" cy="1143000"/>
          </a:xfrm>
        </p:spPr>
        <p:txBody>
          <a:bodyPr>
            <a:normAutofit fontScale="90000"/>
          </a:bodyPr>
          <a:lstStyle/>
          <a:p>
            <a:r>
              <a:rPr lang="en-US" altLang="en-US" sz="4000" dirty="0" smtClean="0"/>
              <a:t>Escalpelos </a:t>
            </a:r>
            <a:r>
              <a:rPr lang="en-US" altLang="en-US" sz="4000" dirty="0" err="1" smtClean="0"/>
              <a:t>desechables</a:t>
            </a:r>
            <a:r>
              <a:rPr lang="en-US" altLang="en-US" sz="4000" dirty="0" smtClean="0"/>
              <a:t> con </a:t>
            </a:r>
            <a:r>
              <a:rPr lang="en-US" altLang="en-US" sz="4000" dirty="0" err="1" smtClean="0"/>
              <a:t>sistemas</a:t>
            </a:r>
            <a:r>
              <a:rPr lang="en-US" altLang="en-US" sz="4000" dirty="0" smtClean="0"/>
              <a:t> de </a:t>
            </a:r>
            <a:r>
              <a:rPr lang="en-US" altLang="en-US" sz="4000" dirty="0" err="1" smtClean="0"/>
              <a:t>seguridad</a:t>
            </a:r>
            <a:endParaRPr lang="en-US" altLang="en-US" sz="4000" dirty="0"/>
          </a:p>
        </p:txBody>
      </p:sp>
      <p:pic>
        <p:nvPicPr>
          <p:cNvPr id="48132" name="Picture 4" descr="P:\doc\Sharp 20.jpg" title="Escalpelos desechables con sistemas de segurida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4267200"/>
            <a:ext cx="2932113" cy="1189038"/>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5" descr="P:\doc\Sharp 22.jpg" title="Escalpelos desechables con sistemas de segurida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4343400"/>
            <a:ext cx="3243263" cy="1077913"/>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6" descr="P:\doc\Sharp 19.jpg" title="Escalpelos desechables con sistemas de segurida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2667000"/>
            <a:ext cx="3198813" cy="1044575"/>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48135" name="Text Box 7"/>
          <p:cNvSpPr txBox="1">
            <a:spLocks noChangeArrowheads="1"/>
          </p:cNvSpPr>
          <p:nvPr/>
        </p:nvSpPr>
        <p:spPr bwMode="auto">
          <a:xfrm>
            <a:off x="3706813" y="3686175"/>
            <a:ext cx="21330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err="1" smtClean="0"/>
              <a:t>Posición</a:t>
            </a:r>
            <a:r>
              <a:rPr lang="en-US" altLang="en-US" sz="2000" dirty="0" smtClean="0"/>
              <a:t> </a:t>
            </a:r>
            <a:r>
              <a:rPr lang="en-US" altLang="en-US" sz="2000" dirty="0" err="1" smtClean="0"/>
              <a:t>replegada</a:t>
            </a:r>
            <a:endParaRPr lang="en-US" altLang="en-US" sz="2000" dirty="0"/>
          </a:p>
        </p:txBody>
      </p:sp>
      <p:sp>
        <p:nvSpPr>
          <p:cNvPr id="48136" name="Text Box 8"/>
          <p:cNvSpPr txBox="1">
            <a:spLocks noChangeArrowheads="1"/>
          </p:cNvSpPr>
          <p:nvPr/>
        </p:nvSpPr>
        <p:spPr bwMode="auto">
          <a:xfrm>
            <a:off x="1789113" y="5591175"/>
            <a:ext cx="2134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err="1" smtClean="0"/>
              <a:t>Posición</a:t>
            </a:r>
            <a:r>
              <a:rPr lang="en-US" altLang="en-US" sz="2000" dirty="0" smtClean="0"/>
              <a:t> </a:t>
            </a:r>
            <a:r>
              <a:rPr lang="en-US" altLang="en-US" sz="2000" dirty="0" err="1" smtClean="0"/>
              <a:t>extendida</a:t>
            </a:r>
            <a:endParaRPr lang="en-US" altLang="en-US" sz="2000" dirty="0"/>
          </a:p>
        </p:txBody>
      </p:sp>
      <p:sp>
        <p:nvSpPr>
          <p:cNvPr id="48137" name="Text Box 9"/>
          <p:cNvSpPr txBox="1">
            <a:spLocks noChangeArrowheads="1"/>
          </p:cNvSpPr>
          <p:nvPr/>
        </p:nvSpPr>
        <p:spPr bwMode="auto">
          <a:xfrm>
            <a:off x="5976938" y="5743575"/>
            <a:ext cx="2134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err="1" smtClean="0"/>
              <a:t>Posición</a:t>
            </a:r>
            <a:r>
              <a:rPr lang="en-US" altLang="en-US" sz="2000" dirty="0" smtClean="0"/>
              <a:t> </a:t>
            </a:r>
            <a:r>
              <a:rPr lang="en-US" altLang="en-US" sz="2000" dirty="0" err="1" smtClean="0"/>
              <a:t>extendida</a:t>
            </a:r>
            <a:endParaRPr lang="en-US" altLang="en-US" sz="2000" dirty="0"/>
          </a:p>
        </p:txBody>
      </p:sp>
    </p:spTree>
    <p:extLst>
      <p:ext uri="{BB962C8B-B14F-4D97-AF65-F5344CB8AC3E}">
        <p14:creationId xmlns:p14="http://schemas.microsoft.com/office/powerpoint/2010/main" val="554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Agujas para </a:t>
            </a:r>
            <a:r>
              <a:rPr lang="en-US" altLang="en-US" dirty="0" err="1" smtClean="0"/>
              <a:t>flebotomía</a:t>
            </a:r>
            <a:r>
              <a:rPr lang="en-US" altLang="en-US" dirty="0" smtClean="0"/>
              <a:t> con </a:t>
            </a:r>
            <a:r>
              <a:rPr lang="en-US" altLang="en-US" dirty="0" err="1" smtClean="0"/>
              <a:t>sistema</a:t>
            </a:r>
            <a:r>
              <a:rPr lang="en-US" altLang="en-US" dirty="0" smtClean="0"/>
              <a:t> de </a:t>
            </a:r>
            <a:r>
              <a:rPr lang="en-US" altLang="en-US" dirty="0" err="1" smtClean="0"/>
              <a:t>seguridad</a:t>
            </a:r>
            <a:r>
              <a:rPr lang="en-US" altLang="en-US" dirty="0" smtClean="0"/>
              <a:t> “auto-</a:t>
            </a:r>
            <a:r>
              <a:rPr lang="en-US" altLang="en-US" dirty="0" err="1" smtClean="0"/>
              <a:t>romo</a:t>
            </a:r>
            <a:r>
              <a:rPr lang="en-US" altLang="en-US" dirty="0" smtClean="0"/>
              <a:t>”</a:t>
            </a:r>
            <a:endParaRPr lang="en-US" dirty="0"/>
          </a:p>
        </p:txBody>
      </p:sp>
      <p:pic>
        <p:nvPicPr>
          <p:cNvPr id="4" name="Content Placeholder 3" descr="P:\doc\Sharp 10.jpg" title="Agujas para flebotomía con sistema de seguridad “auto-romo”"/>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2639568" y="2851086"/>
            <a:ext cx="3864864" cy="2206752"/>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0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Lancetas</a:t>
            </a:r>
            <a:r>
              <a:rPr lang="en-US" altLang="en-US" dirty="0" smtClean="0"/>
              <a:t> </a:t>
            </a:r>
            <a:r>
              <a:rPr lang="en-US" altLang="en-US" dirty="0" err="1" smtClean="0"/>
              <a:t>retráctiles</a:t>
            </a:r>
            <a:r>
              <a:rPr lang="en-US" altLang="en-US" dirty="0" smtClean="0"/>
              <a:t> con </a:t>
            </a:r>
            <a:br>
              <a:rPr lang="en-US" altLang="en-US" dirty="0" smtClean="0"/>
            </a:br>
            <a:r>
              <a:rPr lang="en-US" altLang="en-US" dirty="0" err="1" smtClean="0"/>
              <a:t>sistemas</a:t>
            </a:r>
            <a:r>
              <a:rPr lang="en-US" altLang="en-US" dirty="0" smtClean="0"/>
              <a:t> de </a:t>
            </a:r>
            <a:r>
              <a:rPr lang="en-US" altLang="en-US" dirty="0" err="1" smtClean="0"/>
              <a:t>seguridad</a:t>
            </a:r>
            <a:endParaRPr lang="en-US" dirty="0"/>
          </a:p>
        </p:txBody>
      </p:sp>
      <p:pic>
        <p:nvPicPr>
          <p:cNvPr id="4" name="Picture 5" descr="P:\doc\Sharp 21.jpg" title="Image - lancetas retractile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3340608" y="3259518"/>
            <a:ext cx="2462784" cy="1389888"/>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Prácticas</a:t>
            </a:r>
            <a:r>
              <a:rPr lang="en-US" b="1" dirty="0" smtClean="0">
                <a:effectLst>
                  <a:outerShdw blurRad="38100" dist="38100" dir="2700000" algn="tl">
                    <a:srgbClr val="000000">
                      <a:alpha val="43137"/>
                    </a:srgbClr>
                  </a:outerShdw>
                </a:effectLst>
              </a:rPr>
              <a:t> de control </a:t>
            </a:r>
            <a:r>
              <a:rPr lang="en-US" b="1" dirty="0" err="1" smtClean="0">
                <a:effectLst>
                  <a:outerShdw blurRad="38100" dist="38100" dir="2700000" algn="tl">
                    <a:srgbClr val="000000">
                      <a:alpha val="43137"/>
                    </a:srgbClr>
                  </a:outerShdw>
                </a:effectLst>
              </a:rPr>
              <a:t>laboral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47800"/>
            <a:ext cx="8229600" cy="4525963"/>
          </a:xfrm>
        </p:spPr>
        <p:txBody>
          <a:bodyPr>
            <a:normAutofit/>
          </a:bodyPr>
          <a:lstStyle/>
          <a:p>
            <a:pPr marL="0" indent="0">
              <a:buNone/>
            </a:pPr>
            <a:r>
              <a:rPr lang="en-US" dirty="0" err="1" smtClean="0"/>
              <a:t>Estas</a:t>
            </a:r>
            <a:r>
              <a:rPr lang="en-US" dirty="0" smtClean="0"/>
              <a:t> </a:t>
            </a:r>
            <a:r>
              <a:rPr lang="en-US" dirty="0" err="1" smtClean="0"/>
              <a:t>prácticas</a:t>
            </a:r>
            <a:r>
              <a:rPr lang="en-US" dirty="0" smtClean="0"/>
              <a:t> </a:t>
            </a:r>
            <a:r>
              <a:rPr lang="en-US" dirty="0" err="1" smtClean="0"/>
              <a:t>reducen</a:t>
            </a:r>
            <a:r>
              <a:rPr lang="en-US" dirty="0" smtClean="0"/>
              <a:t> la </a:t>
            </a:r>
            <a:r>
              <a:rPr lang="en-US" dirty="0" err="1" smtClean="0"/>
              <a:t>posibilidad</a:t>
            </a:r>
            <a:r>
              <a:rPr lang="en-US" dirty="0" smtClean="0"/>
              <a:t> de </a:t>
            </a:r>
            <a:r>
              <a:rPr lang="en-US" dirty="0" err="1" smtClean="0"/>
              <a:t>exposición</a:t>
            </a:r>
            <a:r>
              <a:rPr lang="en-US" dirty="0" smtClean="0"/>
              <a:t> al </a:t>
            </a:r>
            <a:r>
              <a:rPr lang="en-US" dirty="0" err="1" smtClean="0"/>
              <a:t>cambiar</a:t>
            </a:r>
            <a:r>
              <a:rPr lang="en-US" dirty="0" smtClean="0"/>
              <a:t> la </a:t>
            </a:r>
            <a:r>
              <a:rPr lang="en-US" dirty="0" err="1" smtClean="0"/>
              <a:t>manera</a:t>
            </a:r>
            <a:r>
              <a:rPr lang="en-US" dirty="0" smtClean="0"/>
              <a:t> en </a:t>
            </a:r>
            <a:r>
              <a:rPr lang="en-US" dirty="0" err="1" smtClean="0"/>
              <a:t>que</a:t>
            </a:r>
            <a:r>
              <a:rPr lang="en-US" dirty="0" smtClean="0"/>
              <a:t> se </a:t>
            </a:r>
            <a:r>
              <a:rPr lang="en-US" dirty="0" err="1" smtClean="0"/>
              <a:t>lleva</a:t>
            </a:r>
            <a:r>
              <a:rPr lang="en-US" dirty="0" smtClean="0"/>
              <a:t> a </a:t>
            </a:r>
            <a:r>
              <a:rPr lang="en-US" dirty="0" err="1" smtClean="0"/>
              <a:t>cabo</a:t>
            </a:r>
            <a:r>
              <a:rPr lang="en-US" dirty="0" smtClean="0"/>
              <a:t> </a:t>
            </a:r>
            <a:r>
              <a:rPr lang="en-US" dirty="0" err="1" smtClean="0"/>
              <a:t>una</a:t>
            </a:r>
            <a:r>
              <a:rPr lang="en-US" dirty="0" smtClean="0"/>
              <a:t> </a:t>
            </a:r>
            <a:r>
              <a:rPr lang="en-US" dirty="0" err="1" smtClean="0"/>
              <a:t>tarea</a:t>
            </a:r>
            <a:r>
              <a:rPr lang="en-US" dirty="0" smtClean="0"/>
              <a:t>:</a:t>
            </a:r>
          </a:p>
          <a:p>
            <a:pPr>
              <a:buFont typeface="Wingdings" panose="05000000000000000000" pitchFamily="2" charset="2"/>
              <a:buChar char="v"/>
            </a:pPr>
            <a:r>
              <a:rPr lang="en-US" dirty="0" err="1" smtClean="0"/>
              <a:t>Manipulación</a:t>
            </a:r>
            <a:r>
              <a:rPr lang="en-US" dirty="0" smtClean="0"/>
              <a:t> y </a:t>
            </a:r>
            <a:r>
              <a:rPr lang="en-US" dirty="0" err="1" smtClean="0"/>
              <a:t>desecho</a:t>
            </a:r>
            <a:r>
              <a:rPr lang="en-US" dirty="0" smtClean="0"/>
              <a:t> de </a:t>
            </a:r>
            <a:r>
              <a:rPr lang="en-US" dirty="0" err="1" smtClean="0"/>
              <a:t>objetos</a:t>
            </a:r>
            <a:r>
              <a:rPr lang="en-US" dirty="0" smtClean="0"/>
              <a:t> </a:t>
            </a:r>
            <a:r>
              <a:rPr lang="en-US" dirty="0" err="1" smtClean="0"/>
              <a:t>punzocortantes</a:t>
            </a:r>
            <a:r>
              <a:rPr lang="en-US" dirty="0" smtClean="0"/>
              <a:t> </a:t>
            </a:r>
            <a:r>
              <a:rPr lang="en-US" dirty="0" err="1" smtClean="0"/>
              <a:t>contaminados</a:t>
            </a:r>
            <a:r>
              <a:rPr lang="en-US" dirty="0" smtClean="0"/>
              <a:t>;</a:t>
            </a:r>
          </a:p>
          <a:p>
            <a:pPr>
              <a:buFont typeface="Wingdings" panose="05000000000000000000" pitchFamily="2" charset="2"/>
              <a:buChar char="v"/>
            </a:pPr>
            <a:r>
              <a:rPr lang="en-US" dirty="0" err="1" smtClean="0"/>
              <a:t>Manipulación</a:t>
            </a:r>
            <a:r>
              <a:rPr lang="en-US" dirty="0" smtClean="0"/>
              <a:t> de </a:t>
            </a:r>
            <a:r>
              <a:rPr lang="en-US" dirty="0" err="1" smtClean="0"/>
              <a:t>las</a:t>
            </a:r>
            <a:r>
              <a:rPr lang="en-US" dirty="0" smtClean="0"/>
              <a:t> </a:t>
            </a:r>
            <a:r>
              <a:rPr lang="en-US" dirty="0" err="1" smtClean="0"/>
              <a:t>muestras</a:t>
            </a:r>
            <a:r>
              <a:rPr lang="en-US" dirty="0" smtClean="0"/>
              <a:t> (</a:t>
            </a:r>
            <a:r>
              <a:rPr lang="en-US" dirty="0" err="1" smtClean="0"/>
              <a:t>especímenes</a:t>
            </a:r>
            <a:r>
              <a:rPr lang="en-US" dirty="0" smtClean="0"/>
              <a:t>);</a:t>
            </a:r>
          </a:p>
          <a:p>
            <a:pPr>
              <a:buFont typeface="Wingdings" panose="05000000000000000000" pitchFamily="2" charset="2"/>
              <a:buChar char="v"/>
            </a:pPr>
            <a:r>
              <a:rPr lang="en-US" dirty="0" err="1" smtClean="0"/>
              <a:t>Manipulación</a:t>
            </a:r>
            <a:r>
              <a:rPr lang="en-US" dirty="0" smtClean="0"/>
              <a:t> de la </a:t>
            </a:r>
            <a:r>
              <a:rPr lang="en-US" dirty="0" err="1" smtClean="0"/>
              <a:t>lavandería</a:t>
            </a:r>
            <a:r>
              <a:rPr lang="en-US" dirty="0" smtClean="0"/>
              <a:t>;</a:t>
            </a:r>
          </a:p>
          <a:p>
            <a:pPr>
              <a:buFont typeface="Wingdings" panose="05000000000000000000" pitchFamily="2" charset="2"/>
              <a:buChar char="v"/>
            </a:pPr>
            <a:r>
              <a:rPr lang="en-US" dirty="0" err="1" smtClean="0"/>
              <a:t>Limpieza</a:t>
            </a:r>
            <a:r>
              <a:rPr lang="en-US" dirty="0" smtClean="0"/>
              <a:t> de superficies </a:t>
            </a:r>
            <a:r>
              <a:rPr lang="en-US" dirty="0" err="1" smtClean="0"/>
              <a:t>y</a:t>
            </a:r>
            <a:r>
              <a:rPr lang="en-US" dirty="0" smtClean="0"/>
              <a:t> </a:t>
            </a:r>
            <a:r>
              <a:rPr lang="en-US" dirty="0" err="1" smtClean="0"/>
              <a:t>elementos</a:t>
            </a:r>
            <a:r>
              <a:rPr lang="en-US" dirty="0" smtClean="0"/>
              <a:t> </a:t>
            </a:r>
            <a:r>
              <a:rPr lang="en-US" dirty="0" err="1" smtClean="0"/>
              <a:t>contaminados</a:t>
            </a:r>
            <a:r>
              <a:rPr lang="en-US" dirty="0" smtClean="0"/>
              <a:t>.</a:t>
            </a:r>
            <a:endParaRPr lang="en-US" dirty="0"/>
          </a:p>
        </p:txBody>
      </p:sp>
    </p:spTree>
    <p:extLst>
      <p:ext uri="{BB962C8B-B14F-4D97-AF65-F5344CB8AC3E}">
        <p14:creationId xmlns:p14="http://schemas.microsoft.com/office/powerpoint/2010/main" val="400486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Prácticas</a:t>
            </a:r>
            <a:r>
              <a:rPr lang="en-US" dirty="0" smtClean="0">
                <a:effectLst>
                  <a:outerShdw blurRad="38100" dist="38100" dir="2700000" algn="tl">
                    <a:srgbClr val="000000">
                      <a:alpha val="43137"/>
                    </a:srgbClr>
                  </a:outerShdw>
                </a:effectLst>
              </a:rPr>
              <a:t> de control </a:t>
            </a:r>
            <a:r>
              <a:rPr lang="en-US" dirty="0" err="1" smtClean="0">
                <a:effectLst>
                  <a:outerShdw blurRad="38100" dist="38100" dir="2700000" algn="tl">
                    <a:srgbClr val="000000">
                      <a:alpha val="43137"/>
                    </a:srgbClr>
                  </a:outerShdw>
                </a:effectLst>
              </a:rPr>
              <a:t>laboral</a:t>
            </a:r>
            <a:r>
              <a:rPr lang="en-US" dirty="0" smtClean="0">
                <a:effectLst>
                  <a:outerShdw blurRad="38100" dist="38100" dir="2700000" algn="tl">
                    <a:srgbClr val="000000">
                      <a:alpha val="43137"/>
                    </a:srgbClr>
                  </a:outerShdw>
                </a:effectLst>
              </a:rPr>
              <a:t> (cont.)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marL="0" indent="0">
              <a:buNone/>
            </a:pPr>
            <a:r>
              <a:rPr lang="en-US" dirty="0" smtClean="0"/>
              <a:t>Los </a:t>
            </a:r>
            <a:r>
              <a:rPr lang="en-US" dirty="0" err="1" smtClean="0"/>
              <a:t>controles</a:t>
            </a:r>
            <a:r>
              <a:rPr lang="en-US" dirty="0" smtClean="0"/>
              <a:t> </a:t>
            </a:r>
            <a:r>
              <a:rPr lang="en-US" dirty="0" err="1" smtClean="0"/>
              <a:t>apuntan</a:t>
            </a:r>
            <a:r>
              <a:rPr lang="en-US" dirty="0" smtClean="0"/>
              <a:t> a </a:t>
            </a:r>
            <a:r>
              <a:rPr lang="en-US" dirty="0" err="1" smtClean="0"/>
              <a:t>reducir</a:t>
            </a:r>
            <a:r>
              <a:rPr lang="en-US" dirty="0" smtClean="0"/>
              <a:t> </a:t>
            </a:r>
            <a:r>
              <a:rPr lang="en-US" dirty="0" err="1" smtClean="0"/>
              <a:t>o</a:t>
            </a:r>
            <a:r>
              <a:rPr lang="en-US" dirty="0" smtClean="0"/>
              <a:t> </a:t>
            </a:r>
            <a:r>
              <a:rPr lang="en-US" dirty="0" err="1" smtClean="0"/>
              <a:t>minimizar</a:t>
            </a:r>
            <a:r>
              <a:rPr lang="en-US" dirty="0" smtClean="0"/>
              <a:t> la </a:t>
            </a:r>
            <a:r>
              <a:rPr lang="en-US" dirty="0" err="1" smtClean="0"/>
              <a:t>exposición</a:t>
            </a:r>
            <a:r>
              <a:rPr lang="en-US" dirty="0" smtClean="0"/>
              <a:t> de los </a:t>
            </a:r>
            <a:r>
              <a:rPr lang="en-US" dirty="0" err="1" smtClean="0"/>
              <a:t>empleados</a:t>
            </a:r>
            <a:r>
              <a:rPr lang="en-US" dirty="0" smtClean="0"/>
              <a:t> a la </a:t>
            </a:r>
            <a:r>
              <a:rPr lang="en-US" dirty="0" err="1" smtClean="0"/>
              <a:t>sangre</a:t>
            </a:r>
            <a:r>
              <a:rPr lang="en-US" dirty="0" smtClean="0"/>
              <a:t> </a:t>
            </a:r>
            <a:r>
              <a:rPr lang="en-US" dirty="0" err="1" smtClean="0"/>
              <a:t>y</a:t>
            </a:r>
            <a:r>
              <a:rPr lang="en-US" dirty="0" smtClean="0"/>
              <a:t> los </a:t>
            </a:r>
            <a:r>
              <a:rPr lang="en-US" dirty="0" err="1" smtClean="0"/>
              <a:t>fluidos</a:t>
            </a:r>
            <a:r>
              <a:rPr lang="en-US" dirty="0" smtClean="0"/>
              <a:t> </a:t>
            </a:r>
            <a:r>
              <a:rPr lang="en-US" dirty="0" err="1" smtClean="0"/>
              <a:t>corporales</a:t>
            </a:r>
            <a:r>
              <a:rPr lang="en-US" dirty="0" smtClean="0"/>
              <a:t>.</a:t>
            </a:r>
          </a:p>
          <a:p>
            <a:pPr>
              <a:buFont typeface="Wingdings" panose="05000000000000000000" pitchFamily="2" charset="2"/>
              <a:buChar char="v"/>
            </a:pPr>
            <a:r>
              <a:rPr lang="en-US" dirty="0" err="1" smtClean="0"/>
              <a:t>Cubrir</a:t>
            </a:r>
            <a:r>
              <a:rPr lang="en-US" dirty="0" smtClean="0"/>
              <a:t> </a:t>
            </a:r>
            <a:r>
              <a:rPr lang="en-US" dirty="0" err="1" smtClean="0"/>
              <a:t>todas</a:t>
            </a:r>
            <a:r>
              <a:rPr lang="en-US" dirty="0" smtClean="0"/>
              <a:t> </a:t>
            </a:r>
            <a:r>
              <a:rPr lang="en-US" dirty="0" err="1" smtClean="0"/>
              <a:t>las</a:t>
            </a:r>
            <a:r>
              <a:rPr lang="en-US" dirty="0" smtClean="0"/>
              <a:t> </a:t>
            </a:r>
            <a:r>
              <a:rPr lang="en-US" dirty="0" err="1" smtClean="0"/>
              <a:t>lesiones</a:t>
            </a:r>
            <a:r>
              <a:rPr lang="en-US" dirty="0" smtClean="0"/>
              <a:t> </a:t>
            </a:r>
            <a:r>
              <a:rPr lang="en-US" dirty="0" err="1" smtClean="0"/>
              <a:t>cutáneas</a:t>
            </a:r>
            <a:r>
              <a:rPr lang="en-US" dirty="0" smtClean="0"/>
              <a:t> </a:t>
            </a:r>
            <a:r>
              <a:rPr lang="en-US" dirty="0" err="1" smtClean="0"/>
              <a:t>abiertas</a:t>
            </a:r>
            <a:r>
              <a:rPr lang="en-US" dirty="0" smtClean="0"/>
              <a:t>.</a:t>
            </a:r>
          </a:p>
          <a:p>
            <a:pPr>
              <a:buFont typeface="Wingdings" panose="05000000000000000000" pitchFamily="2" charset="2"/>
              <a:buChar char="v"/>
            </a:pPr>
            <a:r>
              <a:rPr lang="en-US" dirty="0" err="1" smtClean="0"/>
              <a:t>Minimizar</a:t>
            </a:r>
            <a:r>
              <a:rPr lang="en-US" dirty="0" smtClean="0"/>
              <a:t> </a:t>
            </a:r>
            <a:r>
              <a:rPr lang="en-US" dirty="0" err="1" smtClean="0"/>
              <a:t>las</a:t>
            </a:r>
            <a:r>
              <a:rPr lang="en-US" dirty="0" smtClean="0"/>
              <a:t> </a:t>
            </a:r>
            <a:r>
              <a:rPr lang="en-US" dirty="0" err="1" smtClean="0"/>
              <a:t>salpicaduras</a:t>
            </a:r>
            <a:r>
              <a:rPr lang="en-US" dirty="0" smtClean="0"/>
              <a:t>, los </a:t>
            </a:r>
            <a:r>
              <a:rPr lang="en-US" dirty="0" err="1" smtClean="0"/>
              <a:t>rociados</a:t>
            </a:r>
            <a:r>
              <a:rPr lang="en-US" dirty="0" smtClean="0"/>
              <a:t>, </a:t>
            </a:r>
            <a:r>
              <a:rPr lang="en-US" dirty="0" err="1" smtClean="0"/>
              <a:t>las</a:t>
            </a:r>
            <a:r>
              <a:rPr lang="en-US" dirty="0" smtClean="0"/>
              <a:t> </a:t>
            </a:r>
            <a:r>
              <a:rPr lang="en-US" dirty="0" err="1" smtClean="0"/>
              <a:t>pulverizaciones</a:t>
            </a:r>
            <a:r>
              <a:rPr lang="en-US" dirty="0" smtClean="0"/>
              <a:t> </a:t>
            </a:r>
            <a:r>
              <a:rPr lang="en-US" dirty="0" err="1" smtClean="0"/>
              <a:t>y</a:t>
            </a:r>
            <a:r>
              <a:rPr lang="en-US" dirty="0" smtClean="0"/>
              <a:t> la </a:t>
            </a:r>
            <a:r>
              <a:rPr lang="en-US" dirty="0" err="1" smtClean="0"/>
              <a:t>generación</a:t>
            </a:r>
            <a:r>
              <a:rPr lang="en-US" dirty="0" smtClean="0"/>
              <a:t> de </a:t>
            </a:r>
            <a:r>
              <a:rPr lang="en-US" dirty="0" err="1" smtClean="0"/>
              <a:t>microgotas</a:t>
            </a:r>
            <a:r>
              <a:rPr lang="en-US" dirty="0" smtClean="0"/>
              <a:t> de </a:t>
            </a:r>
            <a:r>
              <a:rPr lang="en-US" dirty="0" err="1" smtClean="0"/>
              <a:t>sangre</a:t>
            </a:r>
            <a:r>
              <a:rPr lang="en-US" dirty="0" smtClean="0"/>
              <a:t> </a:t>
            </a:r>
            <a:r>
              <a:rPr lang="en-US" dirty="0" err="1" smtClean="0"/>
              <a:t>o</a:t>
            </a:r>
            <a:r>
              <a:rPr lang="en-US" dirty="0" smtClean="0"/>
              <a:t> </a:t>
            </a:r>
            <a:r>
              <a:rPr lang="en-US" dirty="0" err="1" smtClean="0"/>
              <a:t>fluidos</a:t>
            </a:r>
            <a:r>
              <a:rPr lang="en-US" dirty="0" smtClean="0"/>
              <a:t> </a:t>
            </a:r>
            <a:r>
              <a:rPr lang="en-US" dirty="0" err="1" smtClean="0"/>
              <a:t>corporales</a:t>
            </a:r>
            <a:r>
              <a:rPr lang="en-US" dirty="0" smtClean="0"/>
              <a:t>.</a:t>
            </a:r>
          </a:p>
          <a:p>
            <a:pPr>
              <a:buFont typeface="Wingdings" panose="05000000000000000000" pitchFamily="2" charset="2"/>
              <a:buChar char="v"/>
            </a:pPr>
            <a:r>
              <a:rPr lang="en-US" dirty="0" err="1" smtClean="0"/>
              <a:t>Lavar</a:t>
            </a:r>
            <a:r>
              <a:rPr lang="en-US" dirty="0" smtClean="0"/>
              <a:t> </a:t>
            </a:r>
            <a:r>
              <a:rPr lang="en-US" dirty="0" err="1" smtClean="0"/>
              <a:t>las</a:t>
            </a:r>
            <a:r>
              <a:rPr lang="en-US" dirty="0" smtClean="0"/>
              <a:t> </a:t>
            </a:r>
            <a:r>
              <a:rPr lang="en-US" dirty="0" err="1" smtClean="0"/>
              <a:t>manos</a:t>
            </a:r>
            <a:r>
              <a:rPr lang="en-US" dirty="0" smtClean="0"/>
              <a:t> </a:t>
            </a:r>
            <a:r>
              <a:rPr lang="en-US" dirty="0" err="1" smtClean="0"/>
              <a:t>y</a:t>
            </a:r>
            <a:r>
              <a:rPr lang="en-US" dirty="0" smtClean="0"/>
              <a:t> </a:t>
            </a:r>
            <a:r>
              <a:rPr lang="en-US" dirty="0" err="1" smtClean="0"/>
              <a:t>cualquier</a:t>
            </a:r>
            <a:r>
              <a:rPr lang="en-US" dirty="0" smtClean="0"/>
              <a:t> parte del </a:t>
            </a:r>
            <a:r>
              <a:rPr lang="en-US" dirty="0" err="1" smtClean="0"/>
              <a:t>cuerpo</a:t>
            </a:r>
            <a:r>
              <a:rPr lang="en-US" dirty="0" smtClean="0"/>
              <a:t> </a:t>
            </a:r>
            <a:r>
              <a:rPr lang="en-US" dirty="0" err="1" smtClean="0"/>
              <a:t>tras</a:t>
            </a:r>
            <a:r>
              <a:rPr lang="en-US" dirty="0" smtClean="0"/>
              <a:t> </a:t>
            </a:r>
            <a:r>
              <a:rPr lang="en-US" dirty="0" err="1" smtClean="0"/>
              <a:t>su</a:t>
            </a:r>
            <a:r>
              <a:rPr lang="en-US" dirty="0" smtClean="0"/>
              <a:t> </a:t>
            </a:r>
            <a:r>
              <a:rPr lang="en-US" dirty="0" err="1" smtClean="0"/>
              <a:t>contacto</a:t>
            </a:r>
            <a:r>
              <a:rPr lang="en-US" dirty="0" smtClean="0"/>
              <a:t> con </a:t>
            </a:r>
            <a:r>
              <a:rPr lang="en-US" dirty="0" err="1" smtClean="0"/>
              <a:t>sangre</a:t>
            </a:r>
            <a:r>
              <a:rPr lang="en-US" dirty="0" smtClean="0"/>
              <a:t> </a:t>
            </a:r>
            <a:r>
              <a:rPr lang="en-US" dirty="0" err="1" smtClean="0"/>
              <a:t>o</a:t>
            </a:r>
            <a:r>
              <a:rPr lang="en-US" dirty="0" smtClean="0"/>
              <a:t> </a:t>
            </a:r>
            <a:r>
              <a:rPr lang="en-US" dirty="0" err="1" smtClean="0"/>
              <a:t>fluidos</a:t>
            </a:r>
            <a:r>
              <a:rPr lang="en-US" dirty="0" smtClean="0"/>
              <a:t> </a:t>
            </a:r>
            <a:r>
              <a:rPr lang="en-US" dirty="0" err="1" smtClean="0"/>
              <a:t>corporales</a:t>
            </a:r>
            <a:r>
              <a:rPr lang="en-US" dirty="0" smtClean="0"/>
              <a:t>.</a:t>
            </a:r>
          </a:p>
          <a:p>
            <a:pPr>
              <a:buFont typeface="Wingdings" panose="05000000000000000000" pitchFamily="2" charset="2"/>
              <a:buChar char="v"/>
            </a:pPr>
            <a:r>
              <a:rPr lang="en-US" dirty="0" err="1" smtClean="0"/>
              <a:t>Prohibir</a:t>
            </a:r>
            <a:r>
              <a:rPr lang="en-US" dirty="0" smtClean="0"/>
              <a:t> </a:t>
            </a:r>
            <a:r>
              <a:rPr lang="en-US" dirty="0" err="1" smtClean="0"/>
              <a:t>que</a:t>
            </a:r>
            <a:r>
              <a:rPr lang="en-US" dirty="0" smtClean="0"/>
              <a:t> se coma </a:t>
            </a:r>
            <a:r>
              <a:rPr lang="en-US" dirty="0" err="1" smtClean="0"/>
              <a:t>o</a:t>
            </a:r>
            <a:r>
              <a:rPr lang="en-US" dirty="0" smtClean="0"/>
              <a:t> se </a:t>
            </a:r>
            <a:r>
              <a:rPr lang="en-US" dirty="0" err="1" smtClean="0"/>
              <a:t>beba</a:t>
            </a:r>
            <a:r>
              <a:rPr lang="en-US" dirty="0" smtClean="0"/>
              <a:t> </a:t>
            </a:r>
            <a:r>
              <a:rPr lang="en-US" dirty="0" err="1" smtClean="0"/>
              <a:t>luego</a:t>
            </a:r>
            <a:r>
              <a:rPr lang="en-US" dirty="0" smtClean="0"/>
              <a:t> del </a:t>
            </a:r>
            <a:r>
              <a:rPr lang="en-US" dirty="0" err="1" smtClean="0"/>
              <a:t>contacto</a:t>
            </a:r>
            <a:r>
              <a:rPr lang="en-US" dirty="0" smtClean="0"/>
              <a:t> con </a:t>
            </a:r>
            <a:r>
              <a:rPr lang="en-US" dirty="0" err="1" smtClean="0"/>
              <a:t>sangre</a:t>
            </a:r>
            <a:r>
              <a:rPr lang="en-US" dirty="0" smtClean="0"/>
              <a:t> </a:t>
            </a:r>
            <a:r>
              <a:rPr lang="en-US" dirty="0" err="1" smtClean="0"/>
              <a:t>o</a:t>
            </a:r>
            <a:r>
              <a:rPr lang="en-US" dirty="0" smtClean="0"/>
              <a:t> </a:t>
            </a:r>
            <a:r>
              <a:rPr lang="en-US" dirty="0" err="1" smtClean="0"/>
              <a:t>fluidos</a:t>
            </a:r>
            <a:r>
              <a:rPr lang="en-US" dirty="0" smtClean="0"/>
              <a:t> </a:t>
            </a:r>
            <a:r>
              <a:rPr lang="en-US" dirty="0" err="1" smtClean="0"/>
              <a:t>corporales</a:t>
            </a:r>
            <a:r>
              <a:rPr lang="en-US" dirty="0" smtClean="0"/>
              <a:t>.</a:t>
            </a:r>
          </a:p>
          <a:p>
            <a:endParaRPr lang="en-US" dirty="0"/>
          </a:p>
        </p:txBody>
      </p:sp>
    </p:spTree>
    <p:extLst>
      <p:ext uri="{BB962C8B-B14F-4D97-AF65-F5344CB8AC3E}">
        <p14:creationId xmlns:p14="http://schemas.microsoft.com/office/powerpoint/2010/main" val="31068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Prácticas</a:t>
            </a:r>
            <a:r>
              <a:rPr lang="en-US" dirty="0" smtClean="0">
                <a:effectLst>
                  <a:outerShdw blurRad="38100" dist="38100" dir="2700000" algn="tl">
                    <a:srgbClr val="000000">
                      <a:alpha val="43137"/>
                    </a:srgbClr>
                  </a:outerShdw>
                </a:effectLst>
              </a:rPr>
              <a:t> de control </a:t>
            </a:r>
            <a:r>
              <a:rPr lang="en-US" dirty="0" err="1" smtClean="0">
                <a:effectLst>
                  <a:outerShdw blurRad="38100" dist="38100" dir="2700000" algn="tl">
                    <a:srgbClr val="000000">
                      <a:alpha val="43137"/>
                    </a:srgbClr>
                  </a:outerShdw>
                </a:effectLst>
              </a:rPr>
              <a:t>laboral</a:t>
            </a:r>
            <a:r>
              <a:rPr lang="en-US" dirty="0" smtClean="0">
                <a:effectLst>
                  <a:outerShdw blurRad="38100" dist="38100" dir="2700000" algn="tl">
                    <a:srgbClr val="000000">
                      <a:alpha val="43137"/>
                    </a:srgbClr>
                  </a:outerShdw>
                </a:effectLst>
              </a:rPr>
              <a:t> (cont.)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9587" y="1072778"/>
            <a:ext cx="8229600" cy="3194422"/>
          </a:xfrm>
        </p:spPr>
        <p:txBody>
          <a:bodyPr/>
          <a:lstStyle/>
          <a:p>
            <a:pPr>
              <a:buNone/>
            </a:pPr>
            <a:r>
              <a:rPr lang="en-US" dirty="0" err="1" smtClean="0"/>
              <a:t>Servicio</a:t>
            </a:r>
            <a:r>
              <a:rPr lang="en-US" dirty="0" smtClean="0"/>
              <a:t> de </a:t>
            </a:r>
            <a:r>
              <a:rPr lang="en-US" dirty="0" err="1" smtClean="0"/>
              <a:t>limpieza</a:t>
            </a:r>
            <a:endParaRPr lang="en-US" dirty="0" smtClean="0"/>
          </a:p>
          <a:p>
            <a:pPr>
              <a:buFont typeface="Wingdings" panose="05000000000000000000" pitchFamily="2" charset="2"/>
              <a:buChar char="v"/>
            </a:pPr>
            <a:r>
              <a:rPr lang="en-US" sz="2650" dirty="0" err="1" smtClean="0"/>
              <a:t>Nunca</a:t>
            </a:r>
            <a:r>
              <a:rPr lang="en-US" sz="2650" dirty="0" smtClean="0"/>
              <a:t> </a:t>
            </a:r>
            <a:r>
              <a:rPr lang="en-US" sz="2650" dirty="0" err="1" smtClean="0"/>
              <a:t>introducir</a:t>
            </a:r>
            <a:r>
              <a:rPr lang="en-US" sz="2650" dirty="0" smtClean="0"/>
              <a:t> las </a:t>
            </a:r>
            <a:r>
              <a:rPr lang="en-US" sz="2650" dirty="0" err="1" smtClean="0"/>
              <a:t>manos</a:t>
            </a:r>
            <a:r>
              <a:rPr lang="en-US" sz="2650" dirty="0" smtClean="0"/>
              <a:t> </a:t>
            </a:r>
            <a:r>
              <a:rPr lang="en-US" sz="2650" dirty="0" err="1" smtClean="0"/>
              <a:t>dentro</a:t>
            </a:r>
            <a:r>
              <a:rPr lang="en-US" sz="2650" dirty="0" smtClean="0"/>
              <a:t> de los </a:t>
            </a:r>
            <a:r>
              <a:rPr lang="en-US" sz="2650" dirty="0" err="1" smtClean="0"/>
              <a:t>recipientes</a:t>
            </a:r>
            <a:r>
              <a:rPr lang="en-US" sz="2650" dirty="0" smtClean="0"/>
              <a:t> </a:t>
            </a:r>
            <a:r>
              <a:rPr lang="en-US" sz="2650" dirty="0" err="1" smtClean="0"/>
              <a:t>sellados</a:t>
            </a:r>
            <a:r>
              <a:rPr lang="en-US" sz="2650" dirty="0" smtClean="0"/>
              <a:t> para </a:t>
            </a:r>
            <a:r>
              <a:rPr lang="en-US" sz="2650" dirty="0" err="1" smtClean="0"/>
              <a:t>desechar</a:t>
            </a:r>
            <a:r>
              <a:rPr lang="en-US" sz="2650" dirty="0" smtClean="0"/>
              <a:t> </a:t>
            </a:r>
            <a:r>
              <a:rPr lang="en-US" sz="2650" dirty="0" err="1" smtClean="0"/>
              <a:t>objetos</a:t>
            </a:r>
            <a:r>
              <a:rPr lang="en-US" sz="2650" dirty="0" smtClean="0"/>
              <a:t> </a:t>
            </a:r>
            <a:r>
              <a:rPr lang="en-US" sz="2650" dirty="0" err="1" smtClean="0"/>
              <a:t>punzocortantes</a:t>
            </a:r>
            <a:r>
              <a:rPr lang="en-US" sz="2650" dirty="0" smtClean="0"/>
              <a:t>.</a:t>
            </a:r>
          </a:p>
          <a:p>
            <a:pPr>
              <a:buFont typeface="Wingdings" panose="05000000000000000000" pitchFamily="2" charset="2"/>
              <a:buChar char="v"/>
            </a:pPr>
            <a:r>
              <a:rPr lang="en-US" sz="2650" dirty="0" err="1" smtClean="0"/>
              <a:t>Colocar</a:t>
            </a:r>
            <a:r>
              <a:rPr lang="en-US" sz="2650" dirty="0" smtClean="0"/>
              <a:t> los </a:t>
            </a:r>
            <a:r>
              <a:rPr lang="en-US" sz="2650" dirty="0" err="1" smtClean="0"/>
              <a:t>desechos</a:t>
            </a:r>
            <a:r>
              <a:rPr lang="en-US" sz="2650" dirty="0" smtClean="0"/>
              <a:t> </a:t>
            </a:r>
            <a:r>
              <a:rPr lang="en-US" sz="2650" dirty="0" err="1" smtClean="0"/>
              <a:t>regulados</a:t>
            </a:r>
            <a:r>
              <a:rPr lang="en-US" sz="2650" dirty="0" smtClean="0"/>
              <a:t> en </a:t>
            </a:r>
            <a:r>
              <a:rPr lang="en-US" sz="2650" dirty="0" err="1" smtClean="0"/>
              <a:t>recipientes</a:t>
            </a:r>
            <a:r>
              <a:rPr lang="en-US" sz="2650" dirty="0" smtClean="0"/>
              <a:t> </a:t>
            </a:r>
            <a:r>
              <a:rPr lang="en-US" sz="2650" dirty="0" err="1" smtClean="0"/>
              <a:t>que</a:t>
            </a:r>
            <a:r>
              <a:rPr lang="en-US" sz="2650" dirty="0" smtClean="0"/>
              <a:t> </a:t>
            </a:r>
            <a:r>
              <a:rPr lang="en-US" sz="2650" dirty="0" err="1" smtClean="0"/>
              <a:t>tengan</a:t>
            </a:r>
            <a:r>
              <a:rPr lang="en-US" sz="2650" dirty="0" smtClean="0"/>
              <a:t> </a:t>
            </a:r>
            <a:r>
              <a:rPr lang="en-US" sz="2650" dirty="0" err="1" smtClean="0"/>
              <a:t>cierre</a:t>
            </a:r>
            <a:r>
              <a:rPr lang="en-US" sz="2650" dirty="0" smtClean="0"/>
              <a:t> </a:t>
            </a:r>
            <a:r>
              <a:rPr lang="en-US" sz="2650" dirty="0" err="1" smtClean="0"/>
              <a:t>y</a:t>
            </a:r>
            <a:r>
              <a:rPr lang="en-US" sz="2650" dirty="0" smtClean="0"/>
              <a:t> </a:t>
            </a:r>
            <a:r>
              <a:rPr lang="en-US" sz="2650" dirty="0" err="1" smtClean="0"/>
              <a:t>etiqueta</a:t>
            </a:r>
            <a:r>
              <a:rPr lang="en-US" sz="2650" dirty="0" smtClean="0"/>
              <a:t>, </a:t>
            </a:r>
            <a:r>
              <a:rPr lang="en-US" sz="2650" dirty="0" err="1" smtClean="0"/>
              <a:t>o</a:t>
            </a:r>
            <a:r>
              <a:rPr lang="en-US" sz="2650" dirty="0" smtClean="0"/>
              <a:t> en </a:t>
            </a:r>
            <a:r>
              <a:rPr lang="en-US" sz="2650" dirty="0" err="1" smtClean="0"/>
              <a:t>recipientes</a:t>
            </a:r>
            <a:r>
              <a:rPr lang="en-US" sz="2650" dirty="0" smtClean="0"/>
              <a:t> </a:t>
            </a:r>
            <a:r>
              <a:rPr lang="en-US" sz="2650" dirty="0" err="1" smtClean="0"/>
              <a:t>codificados</a:t>
            </a:r>
            <a:r>
              <a:rPr lang="en-US" sz="2650" dirty="0" smtClean="0"/>
              <a:t> </a:t>
            </a:r>
            <a:r>
              <a:rPr lang="en-US" sz="2650" dirty="0" err="1" smtClean="0"/>
              <a:t>por</a:t>
            </a:r>
            <a:r>
              <a:rPr lang="en-US" sz="2650" dirty="0" smtClean="0"/>
              <a:t> </a:t>
            </a:r>
            <a:r>
              <a:rPr lang="en-US" sz="2650" dirty="0" err="1" smtClean="0"/>
              <a:t>colores</a:t>
            </a:r>
            <a:r>
              <a:rPr lang="en-US" sz="2650" dirty="0" smtClean="0"/>
              <a:t>.</a:t>
            </a:r>
          </a:p>
          <a:p>
            <a:pPr>
              <a:buFont typeface="Wingdings" panose="05000000000000000000" pitchFamily="2" charset="2"/>
              <a:buChar char="v"/>
            </a:pPr>
            <a:r>
              <a:rPr lang="en-US" sz="2650" dirty="0" err="1" smtClean="0"/>
              <a:t>Usar</a:t>
            </a:r>
            <a:r>
              <a:rPr lang="en-US" sz="2650" dirty="0" smtClean="0"/>
              <a:t> </a:t>
            </a:r>
            <a:r>
              <a:rPr lang="en-US" sz="2650" dirty="0" err="1" smtClean="0"/>
              <a:t>etiquetas</a:t>
            </a:r>
            <a:r>
              <a:rPr lang="en-US" sz="2650" dirty="0" smtClean="0"/>
              <a:t> </a:t>
            </a:r>
            <a:r>
              <a:rPr lang="en-US" sz="2650" dirty="0" err="1" smtClean="0"/>
              <a:t>y</a:t>
            </a:r>
            <a:r>
              <a:rPr lang="en-US" sz="2650" dirty="0" smtClean="0"/>
              <a:t> </a:t>
            </a:r>
            <a:r>
              <a:rPr lang="en-US" sz="2650" dirty="0" err="1" smtClean="0"/>
              <a:t>signos</a:t>
            </a:r>
            <a:r>
              <a:rPr lang="en-US" sz="2650" dirty="0" smtClean="0"/>
              <a:t> </a:t>
            </a:r>
            <a:r>
              <a:rPr lang="en-US" sz="2650" dirty="0" err="1" smtClean="0"/>
              <a:t>para</a:t>
            </a:r>
            <a:r>
              <a:rPr lang="en-US" sz="2650" dirty="0" smtClean="0"/>
              <a:t> </a:t>
            </a:r>
            <a:r>
              <a:rPr lang="en-US" sz="2650" dirty="0" err="1" smtClean="0"/>
              <a:t>comunicar</a:t>
            </a:r>
            <a:r>
              <a:rPr lang="en-US" sz="2650" dirty="0" smtClean="0"/>
              <a:t> </a:t>
            </a:r>
            <a:r>
              <a:rPr lang="en-US" sz="2650" dirty="0" err="1" smtClean="0"/>
              <a:t>peligros</a:t>
            </a:r>
            <a:r>
              <a:rPr lang="en-US" sz="2650" dirty="0" smtClean="0"/>
              <a:t>.</a:t>
            </a:r>
          </a:p>
          <a:p>
            <a:endParaRPr lang="en-US" sz="2700" dirty="0"/>
          </a:p>
        </p:txBody>
      </p:sp>
      <p:pic>
        <p:nvPicPr>
          <p:cNvPr id="2050" name="Picture 2" descr="C:\Users\Danielle\Desktop\Biohazard-and-Emergency-Signs-73311BBHPLY2WY-lg.jpg" title="signo de residuos infeccios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327" y="5065340"/>
            <a:ext cx="2286000" cy="1806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nstructor\Desktop\imagesW1J56ABF.jpg" title="DBolsa de residuos infeccioso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4953000"/>
            <a:ext cx="1781175" cy="1653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nielle\Desktop\59735_signs.jpg" title="Calave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8768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9251" y="4274402"/>
            <a:ext cx="1981200" cy="830997"/>
          </a:xfrm>
          <a:prstGeom prst="rect">
            <a:avLst/>
          </a:prstGeom>
          <a:noFill/>
        </p:spPr>
        <p:txBody>
          <a:bodyPr wrap="square" rtlCol="0">
            <a:spAutoFit/>
          </a:bodyPr>
          <a:lstStyle/>
          <a:p>
            <a:r>
              <a:rPr lang="en-US" sz="1200" b="1" dirty="0" err="1" smtClean="0"/>
              <a:t>Desechos</a:t>
            </a:r>
            <a:r>
              <a:rPr lang="en-US" sz="1200" b="1" dirty="0" smtClean="0"/>
              <a:t> </a:t>
            </a:r>
            <a:r>
              <a:rPr lang="en-US" sz="1200" b="1" dirty="0" err="1" smtClean="0"/>
              <a:t>infecciosos</a:t>
            </a:r>
            <a:endParaRPr lang="en-US" sz="1200" b="1" dirty="0" smtClean="0"/>
          </a:p>
          <a:p>
            <a:r>
              <a:rPr lang="en-US" sz="1200" dirty="0" err="1" smtClean="0"/>
              <a:t>Informe</a:t>
            </a:r>
            <a:r>
              <a:rPr lang="en-US" sz="1200" dirty="0" smtClean="0"/>
              <a:t> a </a:t>
            </a:r>
            <a:r>
              <a:rPr lang="en-US" sz="1200" dirty="0" err="1" smtClean="0"/>
              <a:t>las</a:t>
            </a:r>
            <a:r>
              <a:rPr lang="en-US" sz="1200" dirty="0" smtClean="0"/>
              <a:t> </a:t>
            </a:r>
            <a:r>
              <a:rPr lang="en-US" sz="1200" dirty="0" err="1" smtClean="0"/>
              <a:t>autoridades</a:t>
            </a:r>
            <a:r>
              <a:rPr lang="en-US" sz="1200" dirty="0" smtClean="0"/>
              <a:t> de </a:t>
            </a:r>
            <a:r>
              <a:rPr lang="en-US" sz="1200" dirty="0" err="1" smtClean="0"/>
              <a:t>salud</a:t>
            </a:r>
            <a:r>
              <a:rPr lang="en-US" sz="1200" dirty="0" smtClean="0"/>
              <a:t> </a:t>
            </a:r>
            <a:r>
              <a:rPr lang="en-US" sz="1200" dirty="0" err="1" smtClean="0"/>
              <a:t>pública</a:t>
            </a:r>
            <a:r>
              <a:rPr lang="en-US" sz="1200" dirty="0" smtClean="0"/>
              <a:t> en </a:t>
            </a:r>
            <a:r>
              <a:rPr lang="en-US" sz="1200" dirty="0" err="1" smtClean="0"/>
              <a:t>caso</a:t>
            </a:r>
            <a:r>
              <a:rPr lang="en-US" sz="1200" dirty="0" smtClean="0"/>
              <a:t> de </a:t>
            </a:r>
            <a:r>
              <a:rPr lang="en-US" sz="1200" dirty="0" err="1" smtClean="0"/>
              <a:t>daño</a:t>
            </a:r>
            <a:r>
              <a:rPr lang="en-US" sz="1200" dirty="0" smtClean="0"/>
              <a:t> </a:t>
            </a:r>
            <a:r>
              <a:rPr lang="en-US" sz="1200" dirty="0" err="1" smtClean="0"/>
              <a:t>o</a:t>
            </a:r>
            <a:r>
              <a:rPr lang="en-US" sz="1200" dirty="0" smtClean="0"/>
              <a:t> </a:t>
            </a:r>
            <a:r>
              <a:rPr lang="en-US" sz="1200" dirty="0" err="1" smtClean="0"/>
              <a:t>goteo</a:t>
            </a:r>
            <a:endParaRPr lang="en-US" sz="1200" dirty="0"/>
          </a:p>
        </p:txBody>
      </p:sp>
      <p:sp>
        <p:nvSpPr>
          <p:cNvPr id="8" name="TextBox 7"/>
          <p:cNvSpPr txBox="1"/>
          <p:nvPr/>
        </p:nvSpPr>
        <p:spPr>
          <a:xfrm>
            <a:off x="3970676" y="6581001"/>
            <a:ext cx="1676400" cy="276999"/>
          </a:xfrm>
          <a:prstGeom prst="rect">
            <a:avLst/>
          </a:prstGeom>
          <a:noFill/>
        </p:spPr>
        <p:txBody>
          <a:bodyPr wrap="square" rtlCol="0">
            <a:spAutoFit/>
          </a:bodyPr>
          <a:lstStyle/>
          <a:p>
            <a:r>
              <a:rPr lang="en-US" sz="1200" dirty="0" err="1" smtClean="0"/>
              <a:t>Desechos</a:t>
            </a:r>
            <a:r>
              <a:rPr lang="en-US" sz="1200" dirty="0" smtClean="0"/>
              <a:t> </a:t>
            </a:r>
            <a:r>
              <a:rPr lang="en-US" sz="1200" dirty="0" err="1" smtClean="0"/>
              <a:t>infecciosos</a:t>
            </a:r>
            <a:endParaRPr lang="en-US" sz="1200" dirty="0"/>
          </a:p>
        </p:txBody>
      </p:sp>
      <p:sp>
        <p:nvSpPr>
          <p:cNvPr id="9" name="TextBox 8"/>
          <p:cNvSpPr txBox="1"/>
          <p:nvPr/>
        </p:nvSpPr>
        <p:spPr>
          <a:xfrm>
            <a:off x="7162800" y="4546101"/>
            <a:ext cx="838200" cy="369332"/>
          </a:xfrm>
          <a:prstGeom prst="rect">
            <a:avLst/>
          </a:prstGeom>
          <a:noFill/>
        </p:spPr>
        <p:txBody>
          <a:bodyPr wrap="square" rtlCol="0">
            <a:spAutoFit/>
          </a:bodyPr>
          <a:lstStyle/>
          <a:p>
            <a:r>
              <a:rPr lang="en-US" dirty="0" err="1" smtClean="0"/>
              <a:t>Tóxico</a:t>
            </a:r>
            <a:endParaRPr lang="en-US" dirty="0"/>
          </a:p>
        </p:txBody>
      </p:sp>
    </p:spTree>
    <p:extLst>
      <p:ext uri="{BB962C8B-B14F-4D97-AF65-F5344CB8AC3E}">
        <p14:creationId xmlns:p14="http://schemas.microsoft.com/office/powerpoint/2010/main" val="23905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ffectLst>
                  <a:outerShdw blurRad="38100" dist="38100" dir="2700000" algn="tl">
                    <a:srgbClr val="000000">
                      <a:alpha val="43137"/>
                    </a:srgbClr>
                  </a:outerShdw>
                </a:effectLst>
              </a:rPr>
              <a:t>Prácticas</a:t>
            </a:r>
            <a:r>
              <a:rPr lang="en-US" dirty="0" smtClean="0">
                <a:effectLst>
                  <a:outerShdw blurRad="38100" dist="38100" dir="2700000" algn="tl">
                    <a:srgbClr val="000000">
                      <a:alpha val="43137"/>
                    </a:srgbClr>
                  </a:outerShdw>
                </a:effectLst>
              </a:rPr>
              <a:t> de control </a:t>
            </a:r>
            <a:r>
              <a:rPr lang="en-US" dirty="0" err="1" smtClean="0">
                <a:effectLst>
                  <a:outerShdw blurRad="38100" dist="38100" dir="2700000" algn="tl">
                    <a:srgbClr val="000000">
                      <a:alpha val="43137"/>
                    </a:srgbClr>
                  </a:outerShdw>
                </a:effectLst>
              </a:rPr>
              <a:t>laboral</a:t>
            </a:r>
            <a:r>
              <a:rPr lang="en-US" dirty="0" smtClean="0">
                <a:effectLst>
                  <a:outerShdw blurRad="38100" dist="38100" dir="2700000" algn="tl">
                    <a:srgbClr val="000000">
                      <a:alpha val="43137"/>
                    </a:srgbClr>
                  </a:outerShdw>
                </a:effectLst>
              </a:rPr>
              <a:t> (cont.)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err="1" smtClean="0"/>
              <a:t>Utilizar</a:t>
            </a:r>
            <a:r>
              <a:rPr lang="en-US" dirty="0" smtClean="0"/>
              <a:t> </a:t>
            </a:r>
            <a:r>
              <a:rPr lang="en-US" dirty="0" err="1" smtClean="0"/>
              <a:t>medios</a:t>
            </a:r>
            <a:r>
              <a:rPr lang="en-US" dirty="0" smtClean="0"/>
              <a:t> </a:t>
            </a:r>
            <a:r>
              <a:rPr lang="en-US" dirty="0" err="1" smtClean="0"/>
              <a:t>mecánicos</a:t>
            </a:r>
            <a:r>
              <a:rPr lang="en-US" dirty="0" smtClean="0"/>
              <a:t>, </a:t>
            </a:r>
            <a:r>
              <a:rPr lang="en-US" dirty="0" err="1" smtClean="0"/>
              <a:t>escoba</a:t>
            </a:r>
            <a:r>
              <a:rPr lang="en-US" dirty="0" smtClean="0"/>
              <a:t> </a:t>
            </a:r>
            <a:r>
              <a:rPr lang="en-US" dirty="0" err="1" smtClean="0"/>
              <a:t>y</a:t>
            </a:r>
            <a:r>
              <a:rPr lang="en-US" dirty="0" smtClean="0"/>
              <a:t> </a:t>
            </a:r>
            <a:r>
              <a:rPr lang="en-US" dirty="0" err="1" smtClean="0"/>
              <a:t>recogedor</a:t>
            </a:r>
            <a:r>
              <a:rPr lang="en-US" dirty="0" smtClean="0"/>
              <a:t>, </a:t>
            </a:r>
            <a:r>
              <a:rPr lang="en-US" dirty="0" err="1" smtClean="0"/>
              <a:t>y</a:t>
            </a:r>
            <a:r>
              <a:rPr lang="en-US" dirty="0" smtClean="0"/>
              <a:t> </a:t>
            </a:r>
            <a:r>
              <a:rPr lang="en-US" dirty="0" err="1" smtClean="0"/>
              <a:t>pinzas</a:t>
            </a:r>
            <a:r>
              <a:rPr lang="en-US" dirty="0" smtClean="0"/>
              <a:t> </a:t>
            </a:r>
            <a:r>
              <a:rPr lang="en-US" dirty="0" err="1" smtClean="0"/>
              <a:t>para</a:t>
            </a:r>
            <a:r>
              <a:rPr lang="en-US" dirty="0" smtClean="0"/>
              <a:t> </a:t>
            </a:r>
            <a:r>
              <a:rPr lang="en-US" dirty="0" err="1" smtClean="0"/>
              <a:t>recoger</a:t>
            </a:r>
            <a:r>
              <a:rPr lang="en-US" dirty="0" smtClean="0"/>
              <a:t> </a:t>
            </a:r>
            <a:r>
              <a:rPr lang="en-US" dirty="0" err="1" smtClean="0"/>
              <a:t>vidrios</a:t>
            </a:r>
            <a:r>
              <a:rPr lang="en-US" dirty="0" smtClean="0"/>
              <a:t> </a:t>
            </a:r>
            <a:r>
              <a:rPr lang="en-US" dirty="0" err="1" smtClean="0"/>
              <a:t>rotos</a:t>
            </a:r>
            <a:r>
              <a:rPr lang="en-US" dirty="0" smtClean="0"/>
              <a:t>.</a:t>
            </a:r>
          </a:p>
          <a:p>
            <a:pPr>
              <a:buFont typeface="Wingdings" panose="05000000000000000000" pitchFamily="2" charset="2"/>
              <a:buChar char="v"/>
            </a:pPr>
            <a:r>
              <a:rPr lang="en-US" dirty="0" err="1" smtClean="0"/>
              <a:t>Eliminar</a:t>
            </a:r>
            <a:r>
              <a:rPr lang="en-US" dirty="0" smtClean="0"/>
              <a:t> </a:t>
            </a:r>
            <a:r>
              <a:rPr lang="en-US" dirty="0" err="1" smtClean="0"/>
              <a:t>y</a:t>
            </a:r>
            <a:r>
              <a:rPr lang="en-US" dirty="0" smtClean="0"/>
              <a:t> </a:t>
            </a:r>
            <a:r>
              <a:rPr lang="en-US" dirty="0" err="1" smtClean="0"/>
              <a:t>reemplazar</a:t>
            </a:r>
            <a:r>
              <a:rPr lang="en-US" dirty="0" smtClean="0"/>
              <a:t> </a:t>
            </a:r>
            <a:r>
              <a:rPr lang="en-US" dirty="0" err="1" smtClean="0"/>
              <a:t>las</a:t>
            </a:r>
            <a:r>
              <a:rPr lang="en-US" dirty="0" smtClean="0"/>
              <a:t> </a:t>
            </a:r>
            <a:r>
              <a:rPr lang="en-US" dirty="0" err="1" smtClean="0"/>
              <a:t>cubiertas</a:t>
            </a:r>
            <a:r>
              <a:rPr lang="en-US" dirty="0" smtClean="0"/>
              <a:t> </a:t>
            </a:r>
            <a:r>
              <a:rPr lang="en-US" dirty="0" err="1" smtClean="0"/>
              <a:t>protectoras</a:t>
            </a:r>
            <a:r>
              <a:rPr lang="en-US" dirty="0" smtClean="0"/>
              <a:t> </a:t>
            </a:r>
            <a:r>
              <a:rPr lang="en-US" dirty="0" err="1" smtClean="0"/>
              <a:t>cuando</a:t>
            </a:r>
            <a:r>
              <a:rPr lang="en-US" dirty="0" smtClean="0"/>
              <a:t> se </a:t>
            </a:r>
            <a:r>
              <a:rPr lang="en-US" dirty="0" err="1" smtClean="0"/>
              <a:t>hayan</a:t>
            </a:r>
            <a:r>
              <a:rPr lang="en-US" dirty="0" smtClean="0"/>
              <a:t> </a:t>
            </a:r>
            <a:r>
              <a:rPr lang="en-US" dirty="0" err="1" smtClean="0"/>
              <a:t>contaminado</a:t>
            </a:r>
            <a:r>
              <a:rPr lang="en-US" dirty="0" smtClean="0"/>
              <a:t>.</a:t>
            </a:r>
          </a:p>
          <a:p>
            <a:pPr>
              <a:buFont typeface="Wingdings" panose="05000000000000000000" pitchFamily="2" charset="2"/>
              <a:buChar char="v"/>
            </a:pPr>
            <a:r>
              <a:rPr lang="en-US" dirty="0" err="1" smtClean="0"/>
              <a:t>Desechar</a:t>
            </a:r>
            <a:r>
              <a:rPr lang="en-US" dirty="0" smtClean="0"/>
              <a:t> </a:t>
            </a:r>
            <a:r>
              <a:rPr lang="en-US" dirty="0" err="1" smtClean="0"/>
              <a:t>todos</a:t>
            </a:r>
            <a:r>
              <a:rPr lang="en-US" dirty="0" smtClean="0"/>
              <a:t> los </a:t>
            </a:r>
            <a:r>
              <a:rPr lang="en-US" dirty="0" err="1" smtClean="0"/>
              <a:t>residuos</a:t>
            </a:r>
            <a:r>
              <a:rPr lang="en-US" dirty="0" smtClean="0"/>
              <a:t> </a:t>
            </a:r>
            <a:r>
              <a:rPr lang="en-US" dirty="0" err="1" smtClean="0"/>
              <a:t>regulados</a:t>
            </a:r>
            <a:r>
              <a:rPr lang="en-US" dirty="0" smtClean="0"/>
              <a:t> </a:t>
            </a:r>
            <a:r>
              <a:rPr lang="en-US" dirty="0" err="1" smtClean="0"/>
              <a:t>según</a:t>
            </a:r>
            <a:r>
              <a:rPr lang="en-US" dirty="0" smtClean="0"/>
              <a:t> lo </a:t>
            </a:r>
            <a:r>
              <a:rPr lang="en-US" dirty="0" err="1" smtClean="0"/>
              <a:t>indican</a:t>
            </a:r>
            <a:r>
              <a:rPr lang="en-US" dirty="0" smtClean="0"/>
              <a:t> </a:t>
            </a:r>
            <a:r>
              <a:rPr lang="en-US" dirty="0" err="1" smtClean="0"/>
              <a:t>las</a:t>
            </a:r>
            <a:r>
              <a:rPr lang="en-US" dirty="0" smtClean="0"/>
              <a:t> </a:t>
            </a:r>
            <a:r>
              <a:rPr lang="en-US" dirty="0" err="1" smtClean="0"/>
              <a:t>normas</a:t>
            </a:r>
            <a:r>
              <a:rPr lang="en-US" dirty="0" smtClean="0"/>
              <a:t>.</a:t>
            </a:r>
          </a:p>
          <a:p>
            <a:endParaRPr lang="en-US" dirty="0"/>
          </a:p>
        </p:txBody>
      </p:sp>
      <p:pic>
        <p:nvPicPr>
          <p:cNvPr id="4" name="Picture 4" descr="C:\Users\Instructor\Desktop\images5IY93B8H.jpg" title="Imagen de una escoba y una bandeja para el polv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4797" y="4495800"/>
            <a:ext cx="210527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Instructor\Desktop\untitled.png" title="Peligro Biologic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8890" y="4495800"/>
            <a:ext cx="2135109" cy="21564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6172200"/>
            <a:ext cx="1729147" cy="369332"/>
          </a:xfrm>
          <a:prstGeom prst="rect">
            <a:avLst/>
          </a:prstGeom>
          <a:noFill/>
        </p:spPr>
        <p:txBody>
          <a:bodyPr wrap="none" rtlCol="0">
            <a:spAutoFit/>
          </a:bodyPr>
          <a:lstStyle/>
          <a:p>
            <a:r>
              <a:rPr lang="en-US" dirty="0" err="1" smtClean="0"/>
              <a:t>Peligro</a:t>
            </a:r>
            <a:r>
              <a:rPr lang="en-US" dirty="0" smtClean="0"/>
              <a:t> </a:t>
            </a:r>
            <a:r>
              <a:rPr lang="en-US" dirty="0" err="1" smtClean="0"/>
              <a:t>biológico</a:t>
            </a:r>
            <a:endParaRPr lang="en-US" dirty="0"/>
          </a:p>
        </p:txBody>
      </p:sp>
    </p:spTree>
    <p:extLst>
      <p:ext uri="{BB962C8B-B14F-4D97-AF65-F5344CB8AC3E}">
        <p14:creationId xmlns:p14="http://schemas.microsoft.com/office/powerpoint/2010/main" val="135518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Descontaminación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0" indent="0">
              <a:buNone/>
            </a:pPr>
            <a:r>
              <a:rPr lang="en-US" dirty="0" err="1" smtClean="0"/>
              <a:t>Todo</a:t>
            </a:r>
            <a:r>
              <a:rPr lang="en-US" dirty="0" smtClean="0"/>
              <a:t> el </a:t>
            </a:r>
            <a:r>
              <a:rPr lang="en-US" dirty="0" err="1" smtClean="0"/>
              <a:t>equipo</a:t>
            </a:r>
            <a:r>
              <a:rPr lang="en-US" dirty="0" smtClean="0"/>
              <a:t> </a:t>
            </a:r>
            <a:r>
              <a:rPr lang="en-US" dirty="0" err="1" smtClean="0"/>
              <a:t>y</a:t>
            </a:r>
            <a:r>
              <a:rPr lang="en-US" dirty="0" smtClean="0"/>
              <a:t> </a:t>
            </a:r>
            <a:r>
              <a:rPr lang="en-US" dirty="0" err="1" smtClean="0"/>
              <a:t>todas</a:t>
            </a:r>
            <a:r>
              <a:rPr lang="en-US" dirty="0" smtClean="0"/>
              <a:t> </a:t>
            </a:r>
            <a:r>
              <a:rPr lang="en-US" dirty="0" err="1" smtClean="0"/>
              <a:t>las</a:t>
            </a:r>
            <a:r>
              <a:rPr lang="en-US" dirty="0" smtClean="0"/>
              <a:t> superficies de </a:t>
            </a:r>
            <a:r>
              <a:rPr lang="en-US" dirty="0" err="1" smtClean="0"/>
              <a:t>trabajo</a:t>
            </a:r>
            <a:r>
              <a:rPr lang="en-US" dirty="0" smtClean="0"/>
              <a:t> se </a:t>
            </a:r>
            <a:r>
              <a:rPr lang="en-US" dirty="0" err="1" smtClean="0"/>
              <a:t>deben</a:t>
            </a:r>
            <a:r>
              <a:rPr lang="en-US" dirty="0" smtClean="0"/>
              <a:t> </a:t>
            </a:r>
            <a:r>
              <a:rPr lang="en-US" dirty="0" err="1" smtClean="0"/>
              <a:t>limpiar</a:t>
            </a:r>
            <a:r>
              <a:rPr lang="en-US" dirty="0" smtClean="0"/>
              <a:t> </a:t>
            </a:r>
            <a:r>
              <a:rPr lang="en-US" dirty="0" err="1" smtClean="0"/>
              <a:t>y</a:t>
            </a:r>
            <a:r>
              <a:rPr lang="en-US" dirty="0" smtClean="0"/>
              <a:t> </a:t>
            </a:r>
            <a:r>
              <a:rPr lang="en-US" dirty="0" err="1" smtClean="0"/>
              <a:t>descontaminar</a:t>
            </a:r>
            <a:r>
              <a:rPr lang="en-US" dirty="0" smtClean="0"/>
              <a:t> con un </a:t>
            </a:r>
            <a:r>
              <a:rPr lang="en-US" dirty="0" err="1" smtClean="0"/>
              <a:t>desinfectante</a:t>
            </a:r>
            <a:r>
              <a:rPr lang="en-US" dirty="0" smtClean="0"/>
              <a:t> </a:t>
            </a:r>
            <a:r>
              <a:rPr lang="en-US" dirty="0" err="1" smtClean="0"/>
              <a:t>aprobado</a:t>
            </a:r>
            <a:r>
              <a:rPr lang="en-US" dirty="0" smtClean="0"/>
              <a:t> </a:t>
            </a:r>
            <a:r>
              <a:rPr lang="en-US" dirty="0" err="1" smtClean="0"/>
              <a:t>por</a:t>
            </a:r>
            <a:r>
              <a:rPr lang="en-US" dirty="0" smtClean="0"/>
              <a:t> la </a:t>
            </a:r>
            <a:r>
              <a:rPr lang="en-US" dirty="0" err="1" smtClean="0"/>
              <a:t>Agencia</a:t>
            </a:r>
            <a:r>
              <a:rPr lang="en-US" dirty="0" smtClean="0"/>
              <a:t> de </a:t>
            </a:r>
            <a:r>
              <a:rPr lang="en-US" dirty="0" err="1" smtClean="0"/>
              <a:t>Protección</a:t>
            </a:r>
            <a:r>
              <a:rPr lang="en-US" dirty="0" smtClean="0"/>
              <a:t> del </a:t>
            </a:r>
            <a:r>
              <a:rPr lang="en-US" dirty="0" err="1" smtClean="0"/>
              <a:t>Medioambiente</a:t>
            </a:r>
            <a:r>
              <a:rPr lang="en-US" dirty="0" smtClean="0"/>
              <a:t> (EPA </a:t>
            </a:r>
            <a:r>
              <a:rPr lang="en-US" dirty="0" err="1" smtClean="0"/>
              <a:t>por</a:t>
            </a:r>
            <a:r>
              <a:rPr lang="en-US" dirty="0" smtClean="0"/>
              <a:t> </a:t>
            </a:r>
            <a:r>
              <a:rPr lang="en-US" dirty="0" err="1" smtClean="0"/>
              <a:t>sus</a:t>
            </a:r>
            <a:r>
              <a:rPr lang="en-US" dirty="0" smtClean="0"/>
              <a:t> </a:t>
            </a:r>
            <a:r>
              <a:rPr lang="en-US" dirty="0" err="1" smtClean="0"/>
              <a:t>siglas</a:t>
            </a:r>
            <a:r>
              <a:rPr lang="en-US" dirty="0" smtClean="0"/>
              <a:t> en </a:t>
            </a:r>
            <a:r>
              <a:rPr lang="en-US" dirty="0" err="1" smtClean="0"/>
              <a:t>inglés</a:t>
            </a:r>
            <a:r>
              <a:rPr lang="en-US" dirty="0" smtClean="0"/>
              <a:t>) </a:t>
            </a:r>
            <a:r>
              <a:rPr lang="en-US" dirty="0" err="1" smtClean="0"/>
              <a:t>luego</a:t>
            </a:r>
            <a:r>
              <a:rPr lang="en-US" dirty="0" smtClean="0"/>
              <a:t> de:</a:t>
            </a:r>
          </a:p>
          <a:p>
            <a:pPr>
              <a:buFont typeface="Wingdings" panose="05000000000000000000" pitchFamily="2" charset="2"/>
              <a:buChar char="v"/>
            </a:pPr>
            <a:r>
              <a:rPr lang="en-US" dirty="0" smtClean="0"/>
              <a:t>El </a:t>
            </a:r>
            <a:r>
              <a:rPr lang="en-US" dirty="0" err="1" smtClean="0"/>
              <a:t>contacto</a:t>
            </a:r>
            <a:r>
              <a:rPr lang="en-US" dirty="0" smtClean="0"/>
              <a:t> con </a:t>
            </a:r>
            <a:r>
              <a:rPr lang="en-US" dirty="0" err="1" smtClean="0"/>
              <a:t>sangre</a:t>
            </a:r>
            <a:r>
              <a:rPr lang="en-US" dirty="0" smtClean="0"/>
              <a:t> </a:t>
            </a:r>
            <a:r>
              <a:rPr lang="en-US" dirty="0" err="1" smtClean="0"/>
              <a:t>u</a:t>
            </a:r>
            <a:r>
              <a:rPr lang="en-US" dirty="0" smtClean="0"/>
              <a:t> </a:t>
            </a:r>
            <a:r>
              <a:rPr lang="en-US" dirty="0" err="1" smtClean="0"/>
              <a:t>otros</a:t>
            </a:r>
            <a:r>
              <a:rPr lang="en-US" dirty="0" smtClean="0"/>
              <a:t> </a:t>
            </a:r>
            <a:r>
              <a:rPr lang="en-US" dirty="0" err="1" smtClean="0"/>
              <a:t>materiales</a:t>
            </a:r>
            <a:r>
              <a:rPr lang="en-US" dirty="0" smtClean="0"/>
              <a:t> </a:t>
            </a:r>
            <a:r>
              <a:rPr lang="en-US" dirty="0" err="1" smtClean="0"/>
              <a:t>potencialmente</a:t>
            </a:r>
            <a:r>
              <a:rPr lang="en-US" dirty="0" smtClean="0"/>
              <a:t> </a:t>
            </a:r>
            <a:r>
              <a:rPr lang="en-US" dirty="0" err="1" smtClean="0"/>
              <a:t>infecciosos</a:t>
            </a:r>
            <a:r>
              <a:rPr lang="en-US" dirty="0" smtClean="0"/>
              <a:t> (OPIM </a:t>
            </a:r>
            <a:r>
              <a:rPr lang="en-US" dirty="0" err="1" smtClean="0"/>
              <a:t>por</a:t>
            </a:r>
            <a:r>
              <a:rPr lang="en-US" dirty="0" smtClean="0"/>
              <a:t> </a:t>
            </a:r>
            <a:r>
              <a:rPr lang="en-US" dirty="0" err="1" smtClean="0"/>
              <a:t>sus</a:t>
            </a:r>
            <a:r>
              <a:rPr lang="en-US" dirty="0" smtClean="0"/>
              <a:t> </a:t>
            </a:r>
            <a:r>
              <a:rPr lang="en-US" dirty="0" err="1" smtClean="0"/>
              <a:t>siglas</a:t>
            </a:r>
            <a:r>
              <a:rPr lang="en-US" dirty="0" smtClean="0"/>
              <a:t> en </a:t>
            </a:r>
            <a:r>
              <a:rPr lang="en-US" dirty="0" err="1" smtClean="0"/>
              <a:t>inglés</a:t>
            </a:r>
            <a:r>
              <a:rPr lang="en-US" dirty="0" smtClean="0"/>
              <a:t>);</a:t>
            </a:r>
          </a:p>
          <a:p>
            <a:pPr>
              <a:buFont typeface="Wingdings" panose="05000000000000000000" pitchFamily="2" charset="2"/>
              <a:buChar char="v"/>
            </a:pPr>
            <a:r>
              <a:rPr lang="en-US" dirty="0" smtClean="0"/>
              <a:t>La </a:t>
            </a:r>
            <a:r>
              <a:rPr lang="en-US" dirty="0" err="1" smtClean="0"/>
              <a:t>finalización</a:t>
            </a:r>
            <a:r>
              <a:rPr lang="en-US" dirty="0" smtClean="0"/>
              <a:t> de </a:t>
            </a:r>
            <a:r>
              <a:rPr lang="en-US" dirty="0" err="1" smtClean="0"/>
              <a:t>procedimientos</a:t>
            </a:r>
            <a:r>
              <a:rPr lang="en-US" dirty="0" smtClean="0"/>
              <a:t> </a:t>
            </a:r>
            <a:r>
              <a:rPr lang="en-US" dirty="0" err="1" smtClean="0"/>
              <a:t>y</a:t>
            </a:r>
            <a:r>
              <a:rPr lang="en-US" dirty="0" smtClean="0"/>
              <a:t> </a:t>
            </a:r>
            <a:r>
              <a:rPr lang="en-US" dirty="0" err="1" smtClean="0"/>
              <a:t>tras</a:t>
            </a:r>
            <a:r>
              <a:rPr lang="en-US" dirty="0" smtClean="0"/>
              <a:t> </a:t>
            </a:r>
            <a:r>
              <a:rPr lang="en-US" dirty="0" err="1" smtClean="0"/>
              <a:t>cualquier</a:t>
            </a:r>
            <a:r>
              <a:rPr lang="en-US" dirty="0" smtClean="0"/>
              <a:t> </a:t>
            </a:r>
            <a:r>
              <a:rPr lang="en-US" dirty="0" err="1" smtClean="0"/>
              <a:t>derrame</a:t>
            </a:r>
            <a:r>
              <a:rPr lang="en-US" dirty="0" smtClean="0"/>
              <a:t> de </a:t>
            </a:r>
            <a:r>
              <a:rPr lang="en-US" dirty="0" err="1" smtClean="0"/>
              <a:t>sangre</a:t>
            </a:r>
            <a:r>
              <a:rPr lang="en-US" dirty="0" smtClean="0"/>
              <a:t> </a:t>
            </a:r>
            <a:r>
              <a:rPr lang="en-US" dirty="0" err="1" smtClean="0"/>
              <a:t>u</a:t>
            </a:r>
            <a:r>
              <a:rPr lang="en-US" dirty="0" smtClean="0"/>
              <a:t> </a:t>
            </a:r>
            <a:r>
              <a:rPr lang="en-US" dirty="0" err="1" smtClean="0"/>
              <a:t>otros</a:t>
            </a:r>
            <a:r>
              <a:rPr lang="en-US" dirty="0" smtClean="0"/>
              <a:t> </a:t>
            </a:r>
            <a:r>
              <a:rPr lang="en-US" dirty="0" err="1" smtClean="0"/>
              <a:t>materiales</a:t>
            </a:r>
            <a:r>
              <a:rPr lang="en-US" dirty="0" smtClean="0"/>
              <a:t> </a:t>
            </a:r>
            <a:r>
              <a:rPr lang="en-US" dirty="0" err="1" smtClean="0"/>
              <a:t>potencialmente</a:t>
            </a:r>
            <a:r>
              <a:rPr lang="en-US" dirty="0" smtClean="0"/>
              <a:t> </a:t>
            </a:r>
            <a:r>
              <a:rPr lang="en-US" dirty="0" err="1" smtClean="0"/>
              <a:t>infecciosos</a:t>
            </a:r>
            <a:r>
              <a:rPr lang="en-US" dirty="0" smtClean="0"/>
              <a:t> (OPIM </a:t>
            </a:r>
            <a:r>
              <a:rPr lang="en-US" dirty="0" err="1" smtClean="0"/>
              <a:t>por</a:t>
            </a:r>
            <a:r>
              <a:rPr lang="en-US" dirty="0" smtClean="0"/>
              <a:t> </a:t>
            </a:r>
            <a:r>
              <a:rPr lang="en-US" dirty="0" err="1" smtClean="0"/>
              <a:t>sus</a:t>
            </a:r>
            <a:r>
              <a:rPr lang="en-US" dirty="0" smtClean="0"/>
              <a:t> </a:t>
            </a:r>
            <a:r>
              <a:rPr lang="en-US" dirty="0" err="1" smtClean="0"/>
              <a:t>siglas</a:t>
            </a:r>
            <a:r>
              <a:rPr lang="en-US" dirty="0" smtClean="0"/>
              <a:t> en </a:t>
            </a:r>
            <a:r>
              <a:rPr lang="en-US" dirty="0" err="1" smtClean="0"/>
              <a:t>inglés</a:t>
            </a:r>
            <a:r>
              <a:rPr lang="en-US" dirty="0" smtClean="0"/>
              <a:t>);</a:t>
            </a:r>
          </a:p>
          <a:p>
            <a:pPr>
              <a:buFont typeface="Wingdings" panose="05000000000000000000" pitchFamily="2" charset="2"/>
              <a:buChar char="v"/>
            </a:pPr>
            <a:r>
              <a:rPr lang="en-US" dirty="0" smtClean="0"/>
              <a:t>El </a:t>
            </a:r>
            <a:r>
              <a:rPr lang="en-US" dirty="0" err="1" smtClean="0"/>
              <a:t>desecho</a:t>
            </a:r>
            <a:r>
              <a:rPr lang="en-US" dirty="0" smtClean="0"/>
              <a:t> de </a:t>
            </a:r>
            <a:r>
              <a:rPr lang="en-US" dirty="0" err="1" smtClean="0"/>
              <a:t>residuos</a:t>
            </a:r>
            <a:r>
              <a:rPr lang="en-US" dirty="0" smtClean="0"/>
              <a:t>/el </a:t>
            </a:r>
            <a:r>
              <a:rPr lang="en-US" dirty="0" err="1" smtClean="0"/>
              <a:t>lavado</a:t>
            </a:r>
            <a:r>
              <a:rPr lang="en-US" dirty="0" smtClean="0"/>
              <a:t> de </a:t>
            </a:r>
            <a:r>
              <a:rPr lang="en-US" dirty="0" err="1" smtClean="0"/>
              <a:t>ropa</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356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effectLst>
                  <a:outerShdw blurRad="38100" dist="38100" dir="2700000" algn="tl">
                    <a:srgbClr val="000000">
                      <a:alpha val="43137"/>
                    </a:srgbClr>
                  </a:outerShdw>
                </a:effectLst>
              </a:rPr>
              <a:t>Agencia</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Protección</a:t>
            </a:r>
            <a:r>
              <a:rPr lang="en-US" b="1" dirty="0" smtClean="0">
                <a:effectLst>
                  <a:outerShdw blurRad="38100" dist="38100" dir="2700000" algn="tl">
                    <a:srgbClr val="000000">
                      <a:alpha val="43137"/>
                    </a:srgbClr>
                  </a:outerShdw>
                </a:effectLst>
              </a:rPr>
              <a:t> del </a:t>
            </a:r>
            <a:r>
              <a:rPr lang="en-US" b="1" dirty="0" err="1" smtClean="0">
                <a:effectLst>
                  <a:outerShdw blurRad="38100" dist="38100" dir="2700000" algn="tl">
                    <a:srgbClr val="000000">
                      <a:alpha val="43137"/>
                    </a:srgbClr>
                  </a:outerShdw>
                </a:effectLst>
              </a:rPr>
              <a:t>Medioambiente</a:t>
            </a:r>
            <a:r>
              <a:rPr lang="en-US" b="1" dirty="0" smtClean="0">
                <a:effectLst>
                  <a:outerShdw blurRad="38100" dist="38100" dir="2700000" algn="tl">
                    <a:srgbClr val="000000">
                      <a:alpha val="43137"/>
                    </a:srgbClr>
                  </a:outerShdw>
                </a:effectLst>
              </a:rPr>
              <a:t> (EPA)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dirty="0" err="1" smtClean="0"/>
              <a:t>Eliminar</a:t>
            </a:r>
            <a:r>
              <a:rPr lang="en-US" dirty="0" smtClean="0"/>
              <a:t> o </a:t>
            </a:r>
            <a:r>
              <a:rPr lang="en-US" dirty="0" err="1" smtClean="0"/>
              <a:t>neutralizar</a:t>
            </a:r>
            <a:r>
              <a:rPr lang="en-US" dirty="0" smtClean="0"/>
              <a:t> de </a:t>
            </a:r>
            <a:r>
              <a:rPr lang="en-US" dirty="0" err="1" smtClean="0"/>
              <a:t>manera</a:t>
            </a:r>
            <a:r>
              <a:rPr lang="en-US" dirty="0" smtClean="0"/>
              <a:t> irreversible </a:t>
            </a:r>
            <a:r>
              <a:rPr lang="en-US" dirty="0" err="1" smtClean="0"/>
              <a:t>ciertos</a:t>
            </a:r>
            <a:r>
              <a:rPr lang="en-US" dirty="0" smtClean="0"/>
              <a:t> </a:t>
            </a:r>
            <a:r>
              <a:rPr lang="en-US" dirty="0" err="1" smtClean="0"/>
              <a:t>microorganismos</a:t>
            </a:r>
            <a:r>
              <a:rPr lang="en-US" dirty="0" smtClean="0"/>
              <a:t> </a:t>
            </a:r>
            <a:r>
              <a:rPr lang="en-US" dirty="0" err="1" smtClean="0"/>
              <a:t>sobre</a:t>
            </a:r>
            <a:r>
              <a:rPr lang="en-US" dirty="0" smtClean="0"/>
              <a:t> superficies </a:t>
            </a:r>
            <a:r>
              <a:rPr lang="en-US" dirty="0" err="1" smtClean="0"/>
              <a:t>duras</a:t>
            </a:r>
            <a:r>
              <a:rPr lang="en-US" dirty="0" smtClean="0"/>
              <a:t> e </a:t>
            </a:r>
            <a:r>
              <a:rPr lang="en-US" dirty="0" err="1" smtClean="0"/>
              <a:t>inertes</a:t>
            </a:r>
            <a:r>
              <a:rPr lang="en-US" dirty="0" smtClean="0"/>
              <a:t>, y en </a:t>
            </a:r>
            <a:r>
              <a:rPr lang="en-US" dirty="0" err="1" smtClean="0"/>
              <a:t>objetos</a:t>
            </a:r>
            <a:r>
              <a:rPr lang="en-US" dirty="0" smtClean="0"/>
              <a:t>.</a:t>
            </a:r>
          </a:p>
          <a:p>
            <a:pPr>
              <a:buFont typeface="Wingdings" panose="05000000000000000000" pitchFamily="2" charset="2"/>
              <a:buChar char="v"/>
            </a:pPr>
            <a:r>
              <a:rPr lang="en-US" dirty="0" err="1" smtClean="0"/>
              <a:t>Realizar</a:t>
            </a:r>
            <a:r>
              <a:rPr lang="en-US" dirty="0" smtClean="0"/>
              <a:t> </a:t>
            </a:r>
            <a:r>
              <a:rPr lang="en-US" dirty="0" err="1" smtClean="0"/>
              <a:t>pruebas</a:t>
            </a:r>
            <a:r>
              <a:rPr lang="en-US" dirty="0" smtClean="0"/>
              <a:t> </a:t>
            </a:r>
            <a:r>
              <a:rPr lang="en-US" dirty="0" err="1" smtClean="0"/>
              <a:t>eficaces</a:t>
            </a:r>
            <a:r>
              <a:rPr lang="en-US" dirty="0" smtClean="0"/>
              <a:t> de </a:t>
            </a:r>
            <a:r>
              <a:rPr lang="en-US" i="1" dirty="0" smtClean="0"/>
              <a:t>Staphylococcus </a:t>
            </a:r>
            <a:r>
              <a:rPr lang="en-US" i="1" dirty="0" err="1"/>
              <a:t>aureus</a:t>
            </a:r>
            <a:r>
              <a:rPr lang="en-US" dirty="0"/>
              <a:t>, </a:t>
            </a:r>
            <a:r>
              <a:rPr lang="en-US" i="1" dirty="0"/>
              <a:t>Salmonella </a:t>
            </a:r>
            <a:r>
              <a:rPr lang="en-US" i="1" dirty="0" err="1"/>
              <a:t>cholerasuis</a:t>
            </a:r>
            <a:r>
              <a:rPr lang="en-US" i="1" dirty="0" smtClean="0"/>
              <a:t> </a:t>
            </a:r>
            <a:r>
              <a:rPr lang="en-US" dirty="0" err="1" smtClean="0"/>
              <a:t>y</a:t>
            </a:r>
            <a:r>
              <a:rPr lang="en-US" dirty="0" smtClean="0"/>
              <a:t> </a:t>
            </a:r>
            <a:r>
              <a:rPr lang="en-US" i="1" dirty="0"/>
              <a:t>Pseudomonas </a:t>
            </a:r>
            <a:r>
              <a:rPr lang="en-US" i="1" dirty="0" err="1"/>
              <a:t>aeruginosa</a:t>
            </a:r>
            <a:r>
              <a:rPr lang="en-US" i="1" dirty="0"/>
              <a:t>.</a:t>
            </a:r>
            <a:r>
              <a:rPr lang="en-US" dirty="0" smtClean="0"/>
              <a:t> La bacteria </a:t>
            </a:r>
            <a:r>
              <a:rPr lang="en-US" i="1" dirty="0"/>
              <a:t>Pseudomonas </a:t>
            </a:r>
            <a:r>
              <a:rPr lang="en-US" i="1" dirty="0" err="1"/>
              <a:t>aeruginosa</a:t>
            </a:r>
            <a:r>
              <a:rPr lang="en-US" dirty="0" smtClean="0"/>
              <a:t> se </a:t>
            </a:r>
            <a:r>
              <a:rPr lang="en-US" dirty="0" err="1" smtClean="0"/>
              <a:t>esconde</a:t>
            </a:r>
            <a:r>
              <a:rPr lang="en-US" dirty="0" smtClean="0"/>
              <a:t> </a:t>
            </a:r>
            <a:r>
              <a:rPr lang="en-US" dirty="0" err="1" smtClean="0"/>
              <a:t>detrás</a:t>
            </a:r>
            <a:r>
              <a:rPr lang="en-US" dirty="0" smtClean="0"/>
              <a:t> de la </a:t>
            </a:r>
            <a:r>
              <a:rPr lang="en-US" dirty="0" err="1" smtClean="0"/>
              <a:t>biopelícula</a:t>
            </a:r>
            <a:r>
              <a:rPr lang="en-US" dirty="0" smtClean="0"/>
              <a:t> </a:t>
            </a:r>
            <a:r>
              <a:rPr lang="en-US" dirty="0" err="1" smtClean="0"/>
              <a:t>y</a:t>
            </a:r>
            <a:r>
              <a:rPr lang="en-US" dirty="0" smtClean="0"/>
              <a:t> </a:t>
            </a:r>
            <a:r>
              <a:rPr lang="en-US" dirty="0" err="1" smtClean="0"/>
              <a:t>es</a:t>
            </a:r>
            <a:r>
              <a:rPr lang="en-US" dirty="0" smtClean="0"/>
              <a:t> </a:t>
            </a:r>
            <a:r>
              <a:rPr lang="en-US" dirty="0" err="1" smtClean="0"/>
              <a:t>difícil</a:t>
            </a:r>
            <a:r>
              <a:rPr lang="en-US" dirty="0" smtClean="0"/>
              <a:t> de </a:t>
            </a:r>
            <a:r>
              <a:rPr lang="en-US" dirty="0" err="1" smtClean="0"/>
              <a:t>eliminar</a:t>
            </a:r>
            <a:r>
              <a:rPr lang="en-US" dirty="0" smtClean="0"/>
              <a:t>. La </a:t>
            </a:r>
            <a:r>
              <a:rPr lang="en-US" dirty="0" err="1" smtClean="0"/>
              <a:t>capacidad</a:t>
            </a:r>
            <a:r>
              <a:rPr lang="en-US" dirty="0" smtClean="0"/>
              <a:t> de </a:t>
            </a:r>
            <a:r>
              <a:rPr lang="en-US" dirty="0" err="1" smtClean="0"/>
              <a:t>eliminar</a:t>
            </a:r>
            <a:r>
              <a:rPr lang="en-US" dirty="0" smtClean="0"/>
              <a:t> </a:t>
            </a:r>
            <a:r>
              <a:rPr lang="en-US" dirty="0" err="1" smtClean="0"/>
              <a:t>esta</a:t>
            </a:r>
            <a:r>
              <a:rPr lang="en-US" dirty="0" smtClean="0"/>
              <a:t> bacteria </a:t>
            </a:r>
            <a:r>
              <a:rPr lang="en-US" dirty="0" err="1" smtClean="0"/>
              <a:t>es</a:t>
            </a:r>
            <a:r>
              <a:rPr lang="en-US" dirty="0" smtClean="0"/>
              <a:t> </a:t>
            </a:r>
            <a:r>
              <a:rPr lang="en-US" dirty="0" err="1" smtClean="0"/>
              <a:t>requisito</a:t>
            </a:r>
            <a:r>
              <a:rPr lang="en-US" dirty="0" smtClean="0"/>
              <a:t> </a:t>
            </a:r>
            <a:r>
              <a:rPr lang="en-US" dirty="0" err="1" smtClean="0"/>
              <a:t>para</a:t>
            </a:r>
            <a:r>
              <a:rPr lang="en-US" dirty="0" smtClean="0"/>
              <a:t> </a:t>
            </a:r>
            <a:r>
              <a:rPr lang="en-US" dirty="0" err="1" smtClean="0"/>
              <a:t>que</a:t>
            </a:r>
            <a:r>
              <a:rPr lang="en-US" dirty="0" smtClean="0"/>
              <a:t> un </a:t>
            </a:r>
            <a:r>
              <a:rPr lang="en-US" dirty="0" err="1" smtClean="0"/>
              <a:t>desinfectante</a:t>
            </a:r>
            <a:r>
              <a:rPr lang="en-US" dirty="0" smtClean="0"/>
              <a:t> sea “de </a:t>
            </a:r>
            <a:r>
              <a:rPr lang="en-US" dirty="0" err="1" smtClean="0"/>
              <a:t>uso</a:t>
            </a:r>
            <a:r>
              <a:rPr lang="en-US" dirty="0" smtClean="0"/>
              <a:t> </a:t>
            </a:r>
            <a:r>
              <a:rPr lang="en-US" dirty="0" err="1" smtClean="0"/>
              <a:t>hospitalario</a:t>
            </a:r>
            <a:r>
              <a:rPr lang="en-US" dirty="0" smtClean="0"/>
              <a:t>”.</a:t>
            </a:r>
          </a:p>
          <a:p>
            <a:pPr>
              <a:buFont typeface="Wingdings" panose="05000000000000000000" pitchFamily="2" charset="2"/>
              <a:buChar char="v"/>
            </a:pPr>
            <a:r>
              <a:rPr lang="en-US" dirty="0" err="1" smtClean="0"/>
              <a:t>También</a:t>
            </a:r>
            <a:r>
              <a:rPr lang="en-US" dirty="0" smtClean="0"/>
              <a:t> </a:t>
            </a:r>
            <a:r>
              <a:rPr lang="en-US" dirty="0" err="1" smtClean="0"/>
              <a:t>como</a:t>
            </a:r>
            <a:r>
              <a:rPr lang="en-US" dirty="0" smtClean="0"/>
              <a:t> parte de </a:t>
            </a:r>
            <a:r>
              <a:rPr lang="en-US" dirty="0" err="1" smtClean="0"/>
              <a:t>este</a:t>
            </a:r>
            <a:r>
              <a:rPr lang="en-US" dirty="0" smtClean="0"/>
              <a:t> </a:t>
            </a:r>
            <a:r>
              <a:rPr lang="en-US" dirty="0" err="1" smtClean="0"/>
              <a:t>proceso</a:t>
            </a:r>
            <a:r>
              <a:rPr lang="en-US" dirty="0" smtClean="0"/>
              <a:t> de </a:t>
            </a:r>
            <a:r>
              <a:rPr lang="en-US" dirty="0" err="1" smtClean="0"/>
              <a:t>evaluación</a:t>
            </a:r>
            <a:r>
              <a:rPr lang="en-US" dirty="0" smtClean="0"/>
              <a:t>, los </a:t>
            </a:r>
            <a:r>
              <a:rPr lang="en-US" dirty="0" err="1" smtClean="0"/>
              <a:t>productos</a:t>
            </a:r>
            <a:r>
              <a:rPr lang="en-US" dirty="0" smtClean="0"/>
              <a:t> se </a:t>
            </a:r>
            <a:r>
              <a:rPr lang="en-US" dirty="0" err="1" smtClean="0"/>
              <a:t>clasifican</a:t>
            </a:r>
            <a:r>
              <a:rPr lang="en-US" dirty="0" smtClean="0"/>
              <a:t> en </a:t>
            </a:r>
            <a:r>
              <a:rPr lang="en-US" dirty="0" err="1" smtClean="0"/>
              <a:t>categorías</a:t>
            </a:r>
            <a:r>
              <a:rPr lang="en-US" dirty="0" smtClean="0"/>
              <a:t> de </a:t>
            </a:r>
            <a:r>
              <a:rPr lang="en-US" dirty="0" err="1" smtClean="0"/>
              <a:t>toxicidad</a:t>
            </a:r>
            <a:r>
              <a:rPr lang="en-US" dirty="0" smtClean="0"/>
              <a:t>: van </a:t>
            </a:r>
            <a:r>
              <a:rPr lang="en-US" dirty="0" err="1" smtClean="0"/>
              <a:t>desde</a:t>
            </a:r>
            <a:r>
              <a:rPr lang="en-US" dirty="0" smtClean="0"/>
              <a:t> la </a:t>
            </a:r>
            <a:r>
              <a:rPr lang="en-US" dirty="0" err="1" smtClean="0"/>
              <a:t>Categoría</a:t>
            </a:r>
            <a:r>
              <a:rPr lang="en-US" dirty="0" smtClean="0"/>
              <a:t> </a:t>
            </a:r>
            <a:r>
              <a:rPr lang="en-US" dirty="0"/>
              <a:t>1 </a:t>
            </a:r>
            <a:r>
              <a:rPr lang="en-US" dirty="0" smtClean="0"/>
              <a:t>(</a:t>
            </a:r>
            <a:r>
              <a:rPr lang="en-US" dirty="0" err="1" smtClean="0"/>
              <a:t>altamente</a:t>
            </a:r>
            <a:r>
              <a:rPr lang="en-US" dirty="0" smtClean="0"/>
              <a:t> </a:t>
            </a:r>
            <a:r>
              <a:rPr lang="en-US" dirty="0" err="1" smtClean="0"/>
              <a:t>tóxico</a:t>
            </a:r>
            <a:r>
              <a:rPr lang="en-US" dirty="0" smtClean="0"/>
              <a:t>) a la </a:t>
            </a:r>
            <a:r>
              <a:rPr lang="en-US" dirty="0" err="1" smtClean="0"/>
              <a:t>Categoría</a:t>
            </a:r>
            <a:r>
              <a:rPr lang="en-US" dirty="0" smtClean="0"/>
              <a:t> </a:t>
            </a:r>
            <a:r>
              <a:rPr lang="en-US" dirty="0"/>
              <a:t>4 </a:t>
            </a:r>
            <a:r>
              <a:rPr lang="en-US" dirty="0" smtClean="0"/>
              <a:t>(no se </a:t>
            </a:r>
            <a:r>
              <a:rPr lang="en-US" dirty="0" err="1" smtClean="0"/>
              <a:t>requieren</a:t>
            </a:r>
            <a:r>
              <a:rPr lang="en-US" dirty="0" smtClean="0"/>
              <a:t> </a:t>
            </a:r>
            <a:r>
              <a:rPr lang="en-US" dirty="0" err="1" smtClean="0"/>
              <a:t>etiquetas</a:t>
            </a:r>
            <a:r>
              <a:rPr lang="en-US" dirty="0" smtClean="0"/>
              <a:t> con </a:t>
            </a:r>
            <a:r>
              <a:rPr lang="en-US" dirty="0" err="1" smtClean="0"/>
              <a:t>advertencia</a:t>
            </a:r>
            <a:r>
              <a:rPr lang="en-US" dirty="0" smtClean="0"/>
              <a:t> de </a:t>
            </a:r>
            <a:r>
              <a:rPr lang="en-US" dirty="0" err="1" smtClean="0"/>
              <a:t>exposición</a:t>
            </a:r>
            <a:r>
              <a:rPr lang="en-US" dirty="0" smtClean="0"/>
              <a:t>)</a:t>
            </a:r>
            <a:r>
              <a:rPr lang="en-US" dirty="0"/>
              <a:t>.</a:t>
            </a:r>
          </a:p>
        </p:txBody>
      </p:sp>
    </p:spTree>
    <p:extLst>
      <p:ext uri="{BB962C8B-B14F-4D97-AF65-F5344CB8AC3E}">
        <p14:creationId xmlns:p14="http://schemas.microsoft.com/office/powerpoint/2010/main" val="296757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9508</Words>
  <Application>Microsoft Office PowerPoint</Application>
  <PresentationFormat>On-screen Show (4:3)</PresentationFormat>
  <Paragraphs>2075</Paragraphs>
  <Slides>116</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116</vt:i4>
      </vt:variant>
    </vt:vector>
  </HeadingPairs>
  <TitlesOfParts>
    <vt:vector size="129" baseType="lpstr">
      <vt:lpstr>Arial</vt:lpstr>
      <vt:lpstr>Arial Black</vt:lpstr>
      <vt:lpstr>Baskerville</vt:lpstr>
      <vt:lpstr>Baskerville Old Face</vt:lpstr>
      <vt:lpstr>Book Antiqua</vt:lpstr>
      <vt:lpstr>Calibri</vt:lpstr>
      <vt:lpstr>Cambria</vt:lpstr>
      <vt:lpstr>Courier New</vt:lpstr>
      <vt:lpstr>Lucida Sans Unicode</vt:lpstr>
      <vt:lpstr>Wingdings</vt:lpstr>
      <vt:lpstr>Wingdings 2</vt:lpstr>
      <vt:lpstr>Wingdings 3</vt:lpstr>
      <vt:lpstr>Apex</vt:lpstr>
      <vt:lpstr>Agentes Patógenos de transmisión sanguínea y exposición a lesiones por punción de aguja</vt:lpstr>
      <vt:lpstr>OSHA – Beca de Capacitación Susan Harwood Descargo de Resposabilidad</vt:lpstr>
      <vt:lpstr>¿Qué es OSHA?</vt:lpstr>
      <vt:lpstr>¿Qué es OSHA?  </vt:lpstr>
      <vt:lpstr>¿Por qué OSHA le importa a usted?  </vt:lpstr>
      <vt:lpstr>La historia de OSHA </vt:lpstr>
      <vt:lpstr>Los objetivos de OSHA </vt:lpstr>
      <vt:lpstr>Sus derechos, según establece OSHA </vt:lpstr>
      <vt:lpstr>Capacitación de OSHA </vt:lpstr>
      <vt:lpstr>Mantenimiento de registros </vt:lpstr>
      <vt:lpstr>Presentación de una denuncia</vt:lpstr>
      <vt:lpstr>Qué son los agentes patógenos de transmisión sanguínea</vt:lpstr>
      <vt:lpstr>¿A cuáles empleados cubren las normas de OSHA sobre agentes patógenos de transmisión sanguínea?</vt:lpstr>
      <vt:lpstr>¿Cuál es la definición de sangre y otros materiales potencialmente infecciosos (OPIM)?</vt:lpstr>
      <vt:lpstr>¿Cuál es la definición de sangre y otros  materiales potencialmente infecciosos (OPIM)?</vt:lpstr>
      <vt:lpstr>Cadena de infección</vt:lpstr>
      <vt:lpstr>Cadena de infección (cont.)</vt:lpstr>
      <vt:lpstr>Formas de transmisión</vt:lpstr>
      <vt:lpstr>Formas de transmisión (cont.)</vt:lpstr>
      <vt:lpstr>Formas de transmisión (cont.) </vt:lpstr>
      <vt:lpstr>ENFERMEDADES INFECCIOSAS</vt:lpstr>
      <vt:lpstr>VIH/SIDA</vt:lpstr>
      <vt:lpstr>       </vt:lpstr>
      <vt:lpstr>¿Cómo se transmite el VIH?</vt:lpstr>
      <vt:lpstr>Transmisión del SIDA en  los Estados Unidos </vt:lpstr>
      <vt:lpstr>Infección</vt:lpstr>
      <vt:lpstr>Proceso de la enfermedad</vt:lpstr>
      <vt:lpstr> Conceptos erróneos habituales sobre la transmisión del VIH </vt:lpstr>
      <vt:lpstr>Más conceptos erróneos</vt:lpstr>
      <vt:lpstr> El VIH puede infectar a cualquiera que asuma conductas de riesgo </vt:lpstr>
      <vt:lpstr>Síntomas de la infección por VIH</vt:lpstr>
      <vt:lpstr>Otros síntoms</vt:lpstr>
      <vt:lpstr>Infecciones y enfermedades oportunistas</vt:lpstr>
      <vt:lpstr>Candidiasis bucal (muguet)</vt:lpstr>
      <vt:lpstr>Sarcoma de Kaposi</vt:lpstr>
      <vt:lpstr>Tiempo</vt:lpstr>
      <vt:lpstr>Síntomas de infecciones oportunistas</vt:lpstr>
      <vt:lpstr>Examen</vt:lpstr>
      <vt:lpstr>PREVENCIÓN</vt:lpstr>
      <vt:lpstr>Prevención </vt:lpstr>
      <vt:lpstr>Tasas de diagnósticos de infección por VIH entre los adultos y los adolescentes de los Estados Unidos y 6 Áreas Dependientes (2011) </vt:lpstr>
      <vt:lpstr>Tasas de niños menores de 13 años que viven con un diagnóstico de infección por VIH en los Estados Unidos y 6 Áreas Dependientes (Fin del año 2010)</vt:lpstr>
      <vt:lpstr>Transmisiones</vt:lpstr>
      <vt:lpstr>Transmisiones Documentadas </vt:lpstr>
      <vt:lpstr>Declaración de políticas y procedimientos sobre el VIH</vt:lpstr>
      <vt:lpstr>El VIH en el trabajo</vt:lpstr>
      <vt:lpstr>Las leyes protegen a la gente que vive con VIH/SIDA</vt:lpstr>
      <vt:lpstr>Privacidad</vt:lpstr>
      <vt:lpstr>Hepatitis viral </vt:lpstr>
      <vt:lpstr>Síntomas de la hepatitis viral</vt:lpstr>
      <vt:lpstr>Hepatitis A</vt:lpstr>
      <vt:lpstr>Hepatitis A </vt:lpstr>
      <vt:lpstr>Tratamiento de la Hepatitis A</vt:lpstr>
      <vt:lpstr>Para prevenir la propagación</vt:lpstr>
      <vt:lpstr>Hepatitis B</vt:lpstr>
      <vt:lpstr>Señales y síntomas de la Hepatitis B</vt:lpstr>
      <vt:lpstr>Para prevenir la propagación  del VHB</vt:lpstr>
      <vt:lpstr>VHB</vt:lpstr>
      <vt:lpstr>Responsabilidad del empleador</vt:lpstr>
      <vt:lpstr>Cronograma</vt:lpstr>
      <vt:lpstr>Derecho a rehusar</vt:lpstr>
      <vt:lpstr>Declaración de renuncia a la vacuna</vt:lpstr>
      <vt:lpstr>Exposición</vt:lpstr>
      <vt:lpstr>Hepatitis C</vt:lpstr>
      <vt:lpstr>Transmisión</vt:lpstr>
      <vt:lpstr>Causas de la Hepatitis C</vt:lpstr>
      <vt:lpstr>Vacunación</vt:lpstr>
      <vt:lpstr>La Hepatitis C y los servicios de salud</vt:lpstr>
      <vt:lpstr>La Hepatitis C y los servicios de salud (cont.)</vt:lpstr>
      <vt:lpstr>Tuberculosis</vt:lpstr>
      <vt:lpstr>¿Cómo se propaga la TB?</vt:lpstr>
      <vt:lpstr>Así NO se propaga la TB</vt:lpstr>
      <vt:lpstr>¿Qué es la TB latente?</vt:lpstr>
      <vt:lpstr>¿Qué es la TB latente? (cont.)</vt:lpstr>
      <vt:lpstr>¿Qué es la enfermedad de la TB activa?</vt:lpstr>
      <vt:lpstr>Los síntomas de la enfermedad  de la TB incluyen:</vt:lpstr>
      <vt:lpstr>Pruebas para la infección por TB</vt:lpstr>
      <vt:lpstr>Tratamiento para  la enfermedad de la TB</vt:lpstr>
      <vt:lpstr>Estrategias para el control de la exposión</vt:lpstr>
      <vt:lpstr>Precauciones universales</vt:lpstr>
      <vt:lpstr>Prevención de las exposiciones accidentales</vt:lpstr>
      <vt:lpstr>Prevención de las exposiciones accidentales (cont.)</vt:lpstr>
      <vt:lpstr>Controles de ingeniería</vt:lpstr>
      <vt:lpstr>Controles de ingenería (cont.)</vt:lpstr>
      <vt:lpstr>La Norma de Controles de Ingeniería y Punción de Aguja</vt:lpstr>
      <vt:lpstr>La Norma de Controles de Ingeniería y Punción de Aguja (cont.)</vt:lpstr>
      <vt:lpstr>Objetos punzocortantes diseñados con protección contra lesiones (SESIP por sus siglas en inglés)</vt:lpstr>
      <vt:lpstr>Sistemas sin aguja</vt:lpstr>
      <vt:lpstr>Jeringas hipodérmicas con sistema de seguridad de “envainado automático”</vt:lpstr>
      <vt:lpstr>Jeringas hipodérmicas con sistema de seguridad de “tecnología retráctil”</vt:lpstr>
      <vt:lpstr>Escalpelos desechables con sistemas de seguridad</vt:lpstr>
      <vt:lpstr>Agujas para flebotomía con sistema de seguridad “auto-romo”</vt:lpstr>
      <vt:lpstr>Lancetas retráctiles con  sistemas de seguridad</vt:lpstr>
      <vt:lpstr>Prácticas de control laboral</vt:lpstr>
      <vt:lpstr>Prácticas de control laboral (cont.)</vt:lpstr>
      <vt:lpstr>Prácticas de control laboral (cont.) </vt:lpstr>
      <vt:lpstr>Prácticas de control laboral (cont.)  </vt:lpstr>
      <vt:lpstr>Descontaminación</vt:lpstr>
      <vt:lpstr>Agencia de Protección del Medioambiente (EPA)</vt:lpstr>
      <vt:lpstr>Plan de control de exposiciones</vt:lpstr>
      <vt:lpstr>Plan de control de exposiciones </vt:lpstr>
      <vt:lpstr>Capacitación </vt:lpstr>
      <vt:lpstr>Equipo de Protección Personal (EPP)</vt:lpstr>
      <vt:lpstr>Equipo de Protección Personal (EPP) </vt:lpstr>
      <vt:lpstr>Lave sus manos</vt:lpstr>
      <vt:lpstr>Técnica para el lavado de manos</vt:lpstr>
      <vt:lpstr>Técnica para el lavado de manos </vt:lpstr>
      <vt:lpstr>Capacitación de OSHA</vt:lpstr>
      <vt:lpstr>Denuncia</vt:lpstr>
      <vt:lpstr>Mantenimiento de registros  </vt:lpstr>
      <vt:lpstr>Evaluación posterior a la exposición y seguimiento</vt:lpstr>
      <vt:lpstr>Procedimiento posterior a la exposición</vt:lpstr>
      <vt:lpstr>Procedimiento posterior  a la exposición</vt:lpstr>
      <vt:lpstr>Evaluación posterior a la  exposición y seguimiento</vt:lpstr>
      <vt:lpstr>Referencias</vt:lpstr>
      <vt:lpstr>FIN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2018-07-19T17:10:10Z</dcterms:created>
  <dcterms:modified xsi:type="dcterms:W3CDTF">2018-07-19T19:10:15Z</dcterms:modified>
</cp:coreProperties>
</file>