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Lst>
  <p:notesMasterIdLst>
    <p:notesMasterId r:id="rId32"/>
  </p:notesMasterIdLst>
  <p:handoutMasterIdLst>
    <p:handoutMasterId r:id="rId33"/>
  </p:handoutMasterIdLst>
  <p:sldIdLst>
    <p:sldId id="256" r:id="rId2"/>
    <p:sldId id="316" r:id="rId3"/>
    <p:sldId id="349" r:id="rId4"/>
    <p:sldId id="317" r:id="rId5"/>
    <p:sldId id="318" r:id="rId6"/>
    <p:sldId id="321" r:id="rId7"/>
    <p:sldId id="350" r:id="rId8"/>
    <p:sldId id="333" r:id="rId9"/>
    <p:sldId id="351" r:id="rId10"/>
    <p:sldId id="319" r:id="rId11"/>
    <p:sldId id="334" r:id="rId12"/>
    <p:sldId id="335" r:id="rId13"/>
    <p:sldId id="352" r:id="rId14"/>
    <p:sldId id="336" r:id="rId15"/>
    <p:sldId id="337" r:id="rId16"/>
    <p:sldId id="338" r:id="rId17"/>
    <p:sldId id="339" r:id="rId18"/>
    <p:sldId id="353" r:id="rId19"/>
    <p:sldId id="354" r:id="rId20"/>
    <p:sldId id="340" r:id="rId21"/>
    <p:sldId id="341" r:id="rId22"/>
    <p:sldId id="342" r:id="rId23"/>
    <p:sldId id="343" r:id="rId24"/>
    <p:sldId id="344" r:id="rId25"/>
    <p:sldId id="345" r:id="rId26"/>
    <p:sldId id="346" r:id="rId27"/>
    <p:sldId id="347" r:id="rId28"/>
    <p:sldId id="348" r:id="rId29"/>
    <p:sldId id="355" r:id="rId30"/>
    <p:sldId id="356" r:id="rId3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1" autoAdjust="0"/>
    <p:restoredTop sz="94705" autoAdjust="0"/>
  </p:normalViewPr>
  <p:slideViewPr>
    <p:cSldViewPr>
      <p:cViewPr varScale="1">
        <p:scale>
          <a:sx n="84" d="100"/>
          <a:sy n="84" d="100"/>
        </p:scale>
        <p:origin x="-1554"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50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pPr>
              <a:defRPr/>
            </a:pPr>
            <a:fld id="{E2C2ABD8-CE80-48AF-8051-96508ECF48B5}" type="datetimeFigureOut">
              <a:rPr lang="en-US"/>
              <a:pPr>
                <a:defRPr/>
              </a:pPr>
              <a:t>2/26/2014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pPr>
              <a:defRPr/>
            </a:pPr>
            <a:fld id="{91DA531E-EA14-4A3D-AEFE-12D606725610}" type="slidenum">
              <a:rPr lang="en-US"/>
              <a:pPr>
                <a:defRPr/>
              </a:pPr>
              <a:t>‹#›</a:t>
            </a:fld>
            <a:endParaRPr lang="en-US" dirty="0"/>
          </a:p>
        </p:txBody>
      </p:sp>
    </p:spTree>
    <p:extLst>
      <p:ext uri="{BB962C8B-B14F-4D97-AF65-F5344CB8AC3E}">
        <p14:creationId xmlns:p14="http://schemas.microsoft.com/office/powerpoint/2010/main" val="2774973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pPr>
              <a:defRPr/>
            </a:pPr>
            <a:fld id="{FC09F914-6AEC-495D-AC35-1BF09DD1791F}" type="datetimeFigureOut">
              <a:rPr lang="en-US"/>
              <a:pPr>
                <a:defRPr/>
              </a:pPr>
              <a:t>2/26/2014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pPr>
              <a:defRPr/>
            </a:pPr>
            <a:fld id="{7FAB3C54-0242-46D7-8CD0-E28B637971CA}" type="slidenum">
              <a:rPr lang="en-US"/>
              <a:pPr>
                <a:defRPr/>
              </a:pPr>
              <a:t>‹#›</a:t>
            </a:fld>
            <a:endParaRPr lang="en-US" dirty="0"/>
          </a:p>
        </p:txBody>
      </p:sp>
    </p:spTree>
    <p:extLst>
      <p:ext uri="{BB962C8B-B14F-4D97-AF65-F5344CB8AC3E}">
        <p14:creationId xmlns:p14="http://schemas.microsoft.com/office/powerpoint/2010/main" val="32282551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F81598F4-2BAB-44E1-958E-47200F744AF5}" type="slidenum">
              <a:rPr lang="en-US" smtClean="0"/>
              <a:pPr eaLnBrk="1" hangingPunct="1"/>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7010400" y="152400"/>
            <a:ext cx="1981200" cy="6556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152400" y="153988"/>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Subtitle 2"/>
          <p:cNvSpPr>
            <a:spLocks noGrp="1"/>
          </p:cNvSpPr>
          <p:nvPr>
            <p:ph type="subTitle" idx="1"/>
          </p:nvPr>
        </p:nvSpPr>
        <p:spPr>
          <a:xfrm>
            <a:off x="7010400" y="2052960"/>
            <a:ext cx="1981200" cy="1828800"/>
          </a:xfrm>
        </p:spPr>
        <p:txBody>
          <a:bodyPr anchor="ct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
        <p:nvSpPr>
          <p:cNvPr id="6" name="Date Placeholder 9"/>
          <p:cNvSpPr>
            <a:spLocks noGrp="1"/>
          </p:cNvSpPr>
          <p:nvPr>
            <p:ph type="dt" sz="half" idx="10"/>
          </p:nvPr>
        </p:nvSpPr>
        <p:spPr/>
        <p:txBody>
          <a:bodyPr/>
          <a:lstStyle>
            <a:lvl1pPr>
              <a:defRPr>
                <a:solidFill>
                  <a:schemeClr val="bg2"/>
                </a:solidFill>
              </a:defRPr>
            </a:lvl1pPr>
          </a:lstStyle>
          <a:p>
            <a:pPr>
              <a:defRPr/>
            </a:pPr>
            <a:fld id="{B2FFD97D-702D-4764-BBD6-8A697047EA9A}" type="datetime1">
              <a:rPr lang="en-US"/>
              <a:pPr>
                <a:defRPr/>
              </a:pPr>
              <a:t>2/26/2014</a:t>
            </a:fld>
            <a:endParaRPr lang="en-US" dirty="0"/>
          </a:p>
        </p:txBody>
      </p:sp>
      <p:sp>
        <p:nvSpPr>
          <p:cNvPr id="7" name="Slide Number Placeholder 10"/>
          <p:cNvSpPr>
            <a:spLocks noGrp="1"/>
          </p:cNvSpPr>
          <p:nvPr>
            <p:ph type="sldNum" sz="quarter" idx="11"/>
          </p:nvPr>
        </p:nvSpPr>
        <p:spPr/>
        <p:txBody>
          <a:bodyPr/>
          <a:lstStyle>
            <a:lvl1pPr>
              <a:defRPr>
                <a:solidFill>
                  <a:srgbClr val="FFFFFF"/>
                </a:solidFill>
              </a:defRPr>
            </a:lvl1pPr>
          </a:lstStyle>
          <a:p>
            <a:pPr>
              <a:defRPr/>
            </a:pPr>
            <a:fld id="{A67BA0AF-1D8F-41FD-809D-9F0B3A23844B}" type="slidenum">
              <a:rPr lang="en-US"/>
              <a:pPr>
                <a:defRPr/>
              </a:pPr>
              <a:t>‹#›</a:t>
            </a:fld>
            <a:endParaRPr lang="en-US" dirty="0"/>
          </a:p>
        </p:txBody>
      </p:sp>
      <p:sp>
        <p:nvSpPr>
          <p:cNvPr id="8" name="Footer Placeholder 11"/>
          <p:cNvSpPr>
            <a:spLocks noGrp="1"/>
          </p:cNvSpPr>
          <p:nvPr>
            <p:ph type="ftr" sz="quarter" idx="12"/>
          </p:nvPr>
        </p:nvSpPr>
        <p:spPr/>
        <p:txBody>
          <a:bodyPr/>
          <a:lstStyle>
            <a:lvl1pPr>
              <a:defRPr>
                <a:solidFill>
                  <a:schemeClr val="bg2"/>
                </a:solidFill>
              </a:defRPr>
            </a:lvl1pPr>
          </a:lstStyle>
          <a:p>
            <a:pPr>
              <a:defRPr/>
            </a:pPr>
            <a:endParaRPr lang="en-US"/>
          </a:p>
        </p:txBody>
      </p:sp>
    </p:spTree>
    <p:extLst>
      <p:ext uri="{BB962C8B-B14F-4D97-AF65-F5344CB8AC3E}">
        <p14:creationId xmlns:p14="http://schemas.microsoft.com/office/powerpoint/2010/main" val="2598936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8FC3BF5-0A11-4683-986A-1D426F4D1F14}" type="datetime1">
              <a:rPr lang="en-US"/>
              <a:pPr>
                <a:defRPr/>
              </a:pPr>
              <a:t>2/26/2014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ED4E95A6-C03B-4059-A996-D6EEB112C1DF}" type="slidenum">
              <a:rPr lang="en-US"/>
              <a:pPr>
                <a:defRPr/>
              </a:pPr>
              <a:t>‹#›</a:t>
            </a:fld>
            <a:endParaRPr lang="en-US" dirty="0"/>
          </a:p>
        </p:txBody>
      </p:sp>
    </p:spTree>
    <p:extLst>
      <p:ext uri="{BB962C8B-B14F-4D97-AF65-F5344CB8AC3E}">
        <p14:creationId xmlns:p14="http://schemas.microsoft.com/office/powerpoint/2010/main" val="2684911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152400" y="147638"/>
            <a:ext cx="6705600" cy="65563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7010400" y="147638"/>
            <a:ext cx="1955800" cy="65563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56DDCFB4-7D9E-41D6-8841-4F2925B53DB9}" type="datetime1">
              <a:rPr lang="en-US"/>
              <a:pPr>
                <a:defRPr/>
              </a:pPr>
              <a:t>2/26/2014</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solidFill>
                  <a:schemeClr val="bg2"/>
                </a:solidFill>
              </a:defRPr>
            </a:lvl1pPr>
          </a:lstStyle>
          <a:p>
            <a:pPr>
              <a:defRPr/>
            </a:pPr>
            <a:fld id="{2F5B739F-39CC-4832-B19D-B37D2168F1CA}" type="slidenum">
              <a:rPr lang="en-US"/>
              <a:pPr>
                <a:defRPr/>
              </a:pPr>
              <a:t>‹#›</a:t>
            </a:fld>
            <a:endParaRPr lang="en-US" dirty="0"/>
          </a:p>
        </p:txBody>
      </p:sp>
    </p:spTree>
    <p:extLst>
      <p:ext uri="{BB962C8B-B14F-4D97-AF65-F5344CB8AC3E}">
        <p14:creationId xmlns:p14="http://schemas.microsoft.com/office/powerpoint/2010/main" val="3593217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lvl1pPr>
              <a:defRPr/>
            </a:lvl1pPr>
          </a:lstStyle>
          <a:p>
            <a:pPr>
              <a:defRPr/>
            </a:pPr>
            <a:fld id="{CAAFA5CC-C8EC-4B58-B32E-2DC99C22E287}" type="datetime1">
              <a:rPr lang="en-US"/>
              <a:pPr>
                <a:defRPr/>
              </a:pPr>
              <a:t>2/26/2014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2B418721-C584-4967-90E2-75DB91850630}" type="slidenum">
              <a:rPr lang="en-US"/>
              <a:pPr>
                <a:defRPr/>
              </a:pPr>
              <a:t>‹#›</a:t>
            </a:fld>
            <a:endParaRPr lang="en-US" dirty="0"/>
          </a:p>
        </p:txBody>
      </p:sp>
    </p:spTree>
    <p:extLst>
      <p:ext uri="{BB962C8B-B14F-4D97-AF65-F5344CB8AC3E}">
        <p14:creationId xmlns:p14="http://schemas.microsoft.com/office/powerpoint/2010/main" val="218669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7010400" y="152400"/>
            <a:ext cx="1981200" cy="65563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152400" y="153988"/>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
        <p:nvSpPr>
          <p:cNvPr id="6" name="Date Placeholder 8"/>
          <p:cNvSpPr>
            <a:spLocks noGrp="1"/>
          </p:cNvSpPr>
          <p:nvPr>
            <p:ph type="dt" sz="half" idx="10"/>
          </p:nvPr>
        </p:nvSpPr>
        <p:spPr/>
        <p:txBody>
          <a:bodyPr/>
          <a:lstStyle>
            <a:lvl1pPr>
              <a:defRPr>
                <a:solidFill>
                  <a:srgbClr val="FFFFFF"/>
                </a:solidFill>
              </a:defRPr>
            </a:lvl1pPr>
          </a:lstStyle>
          <a:p>
            <a:pPr>
              <a:defRPr/>
            </a:pPr>
            <a:fld id="{D3550DBE-509B-407A-B92D-E7EF08257828}" type="datetime1">
              <a:rPr lang="en-US"/>
              <a:pPr>
                <a:defRPr/>
              </a:pPr>
              <a:t>2/26/2014</a:t>
            </a:fld>
            <a:endParaRPr lang="en-US" dirty="0"/>
          </a:p>
        </p:txBody>
      </p:sp>
      <p:sp>
        <p:nvSpPr>
          <p:cNvPr id="7" name="Slide Number Placeholder 9"/>
          <p:cNvSpPr>
            <a:spLocks noGrp="1"/>
          </p:cNvSpPr>
          <p:nvPr>
            <p:ph type="sldNum" sz="quarter" idx="11"/>
          </p:nvPr>
        </p:nvSpPr>
        <p:spPr/>
        <p:txBody>
          <a:bodyPr/>
          <a:lstStyle>
            <a:lvl1pPr>
              <a:defRPr>
                <a:solidFill>
                  <a:schemeClr val="bg2"/>
                </a:solidFill>
              </a:defRPr>
            </a:lvl1pPr>
          </a:lstStyle>
          <a:p>
            <a:pPr>
              <a:defRPr/>
            </a:pPr>
            <a:fld id="{A11D7372-FCBF-4AD3-BD3B-ACACCBE5C7BD}" type="slidenum">
              <a:rPr lang="en-US"/>
              <a:pPr>
                <a:defRPr/>
              </a:pPr>
              <a:t>‹#›</a:t>
            </a:fld>
            <a:endParaRPr lang="en-US" dirty="0"/>
          </a:p>
        </p:txBody>
      </p:sp>
      <p:sp>
        <p:nvSpPr>
          <p:cNvPr id="8" name="Footer Placeholder 10"/>
          <p:cNvSpPr>
            <a:spLocks noGrp="1"/>
          </p:cNvSpPr>
          <p:nvPr>
            <p:ph type="ftr" sz="quarter" idx="12"/>
          </p:nvPr>
        </p:nvSpPr>
        <p:spPr/>
        <p:txBody>
          <a:bodyPr/>
          <a:lstStyle>
            <a:lvl1pPr>
              <a:defRPr>
                <a:solidFill>
                  <a:srgbClr val="FFFFFF"/>
                </a:solidFill>
              </a:defRPr>
            </a:lvl1pPr>
          </a:lstStyle>
          <a:p>
            <a:pPr>
              <a:defRPr/>
            </a:pPr>
            <a:endParaRPr lang="en-US"/>
          </a:p>
        </p:txBody>
      </p:sp>
    </p:spTree>
    <p:extLst>
      <p:ext uri="{BB962C8B-B14F-4D97-AF65-F5344CB8AC3E}">
        <p14:creationId xmlns:p14="http://schemas.microsoft.com/office/powerpoint/2010/main" val="3171381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5" name="Date Placeholder 3"/>
          <p:cNvSpPr>
            <a:spLocks noGrp="1"/>
          </p:cNvSpPr>
          <p:nvPr>
            <p:ph type="dt" sz="half" idx="10"/>
          </p:nvPr>
        </p:nvSpPr>
        <p:spPr/>
        <p:txBody>
          <a:bodyPr/>
          <a:lstStyle>
            <a:lvl1pPr>
              <a:defRPr/>
            </a:lvl1pPr>
          </a:lstStyle>
          <a:p>
            <a:pPr>
              <a:defRPr/>
            </a:pPr>
            <a:fld id="{57894EF8-13D8-43CE-BC70-4FD4CA05DFA9}" type="datetime1">
              <a:rPr lang="en-US"/>
              <a:pPr>
                <a:defRPr/>
              </a:pPr>
              <a:t>2/26/2014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C4C9C743-92A5-4383-9FEE-CF2EBE7254FE}" type="slidenum">
              <a:rPr lang="en-US"/>
              <a:pPr>
                <a:defRPr/>
              </a:pPr>
              <a:t>‹#›</a:t>
            </a:fld>
            <a:endParaRPr lang="en-US" dirty="0"/>
          </a:p>
        </p:txBody>
      </p:sp>
    </p:spTree>
    <p:extLst>
      <p:ext uri="{BB962C8B-B14F-4D97-AF65-F5344CB8AC3E}">
        <p14:creationId xmlns:p14="http://schemas.microsoft.com/office/powerpoint/2010/main" val="3211549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
        <p:nvSpPr>
          <p:cNvPr id="7" name="Date Placeholder 3"/>
          <p:cNvSpPr>
            <a:spLocks noGrp="1"/>
          </p:cNvSpPr>
          <p:nvPr>
            <p:ph type="dt" sz="half" idx="10"/>
          </p:nvPr>
        </p:nvSpPr>
        <p:spPr/>
        <p:txBody>
          <a:bodyPr/>
          <a:lstStyle>
            <a:lvl1pPr>
              <a:defRPr/>
            </a:lvl1pPr>
          </a:lstStyle>
          <a:p>
            <a:pPr>
              <a:defRPr/>
            </a:pPr>
            <a:fld id="{3038CA86-96E7-44D8-A40B-68A98F19CCC1}" type="datetime1">
              <a:rPr lang="en-US"/>
              <a:pPr>
                <a:defRPr/>
              </a:pPr>
              <a:t>2/26/2014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a:ln/>
        </p:spPr>
        <p:txBody>
          <a:bodyPr/>
          <a:lstStyle>
            <a:lvl1pPr>
              <a:defRPr/>
            </a:lvl1pPr>
          </a:lstStyle>
          <a:p>
            <a:pPr>
              <a:defRPr/>
            </a:pPr>
            <a:fld id="{399A4ADD-5FD4-4ABF-8D91-04E675D10EC6}" type="slidenum">
              <a:rPr lang="en-US"/>
              <a:pPr>
                <a:defRPr/>
              </a:pPr>
              <a:t>‹#›</a:t>
            </a:fld>
            <a:endParaRPr lang="en-US" dirty="0"/>
          </a:p>
        </p:txBody>
      </p:sp>
    </p:spTree>
    <p:extLst>
      <p:ext uri="{BB962C8B-B14F-4D97-AF65-F5344CB8AC3E}">
        <p14:creationId xmlns:p14="http://schemas.microsoft.com/office/powerpoint/2010/main" val="2135302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E9EB6FA-E54E-43A0-95FF-F4AB2143684A}" type="datetime1">
              <a:rPr lang="en-US"/>
              <a:pPr>
                <a:defRPr/>
              </a:pPr>
              <a:t>2/26/2014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a:ln/>
        </p:spPr>
        <p:txBody>
          <a:bodyPr/>
          <a:lstStyle>
            <a:lvl1pPr>
              <a:defRPr/>
            </a:lvl1pPr>
          </a:lstStyle>
          <a:p>
            <a:pPr>
              <a:defRPr/>
            </a:pPr>
            <a:fld id="{DC2BFFEA-5047-4997-A025-B32143A5D7CA}" type="slidenum">
              <a:rPr lang="en-US"/>
              <a:pPr>
                <a:defRPr/>
              </a:pPr>
              <a:t>‹#›</a:t>
            </a:fld>
            <a:endParaRPr lang="en-US" dirty="0"/>
          </a:p>
        </p:txBody>
      </p:sp>
    </p:spTree>
    <p:extLst>
      <p:ext uri="{BB962C8B-B14F-4D97-AF65-F5344CB8AC3E}">
        <p14:creationId xmlns:p14="http://schemas.microsoft.com/office/powerpoint/2010/main" val="2880834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52400" y="150813"/>
            <a:ext cx="8831263" cy="65563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Date Placeholder 1"/>
          <p:cNvSpPr>
            <a:spLocks noGrp="1"/>
          </p:cNvSpPr>
          <p:nvPr>
            <p:ph type="dt" sz="half" idx="10"/>
          </p:nvPr>
        </p:nvSpPr>
        <p:spPr/>
        <p:txBody>
          <a:bodyPr/>
          <a:lstStyle>
            <a:lvl1pPr>
              <a:defRPr/>
            </a:lvl1pPr>
          </a:lstStyle>
          <a:p>
            <a:pPr>
              <a:defRPr/>
            </a:pPr>
            <a:fld id="{96BD4375-F2FA-4578-8A59-8A41EA490FE4}" type="datetime1">
              <a:rPr lang="en-US"/>
              <a:pPr>
                <a:defRPr/>
              </a:pPr>
              <a:t>2/26/2014</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FBD962AB-68A3-4763-80BF-6167465D7DA1}" type="slidenum">
              <a:rPr lang="en-US"/>
              <a:pPr>
                <a:defRPr/>
              </a:pPr>
              <a:t>‹#›</a:t>
            </a:fld>
            <a:endParaRPr lang="en-US" dirty="0"/>
          </a:p>
        </p:txBody>
      </p:sp>
    </p:spTree>
    <p:extLst>
      <p:ext uri="{BB962C8B-B14F-4D97-AF65-F5344CB8AC3E}">
        <p14:creationId xmlns:p14="http://schemas.microsoft.com/office/powerpoint/2010/main" val="3349349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7010400" y="150813"/>
            <a:ext cx="1981200" cy="6556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useBgFill="1">
        <p:nvSpPr>
          <p:cNvPr id="7" name="Rectangle 6"/>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
        <p:nvSpPr>
          <p:cNvPr id="8" name="Date Placeholder 4"/>
          <p:cNvSpPr>
            <a:spLocks noGrp="1"/>
          </p:cNvSpPr>
          <p:nvPr>
            <p:ph type="dt" sz="half" idx="10"/>
          </p:nvPr>
        </p:nvSpPr>
        <p:spPr/>
        <p:txBody>
          <a:bodyPr/>
          <a:lstStyle>
            <a:lvl1pPr>
              <a:defRPr/>
            </a:lvl1pPr>
          </a:lstStyle>
          <a:p>
            <a:pPr>
              <a:defRPr/>
            </a:pPr>
            <a:fld id="{5EED1D6A-0697-41DE-B450-5DEDAF7B0AEE}" type="datetime1">
              <a:rPr lang="en-US"/>
              <a:pPr>
                <a:defRPr/>
              </a:pPr>
              <a:t>2/26/2014</a:t>
            </a:fld>
            <a:endParaRPr lang="en-US" dirty="0"/>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solidFill>
                  <a:srgbClr val="FFFFFF"/>
                </a:solidFill>
              </a:defRPr>
            </a:lvl1pPr>
          </a:lstStyle>
          <a:p>
            <a:pPr>
              <a:defRPr/>
            </a:pPr>
            <a:fld id="{7E68117D-3104-4E94-B8F4-DBFF0C18AC41}" type="slidenum">
              <a:rPr lang="en-US"/>
              <a:pPr>
                <a:defRPr/>
              </a:pPr>
              <a:t>‹#›</a:t>
            </a:fld>
            <a:endParaRPr lang="en-US" dirty="0"/>
          </a:p>
        </p:txBody>
      </p:sp>
    </p:spTree>
    <p:extLst>
      <p:ext uri="{BB962C8B-B14F-4D97-AF65-F5344CB8AC3E}">
        <p14:creationId xmlns:p14="http://schemas.microsoft.com/office/powerpoint/2010/main" val="218602036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useBgFill="1">
        <p:nvSpPr>
          <p:cNvPr id="6" name="Rectangle 5"/>
          <p:cNvSpPr/>
          <p:nvPr/>
        </p:nvSpPr>
        <p:spPr>
          <a:xfrm>
            <a:off x="7010400" y="150813"/>
            <a:ext cx="1981200" cy="65563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
        <p:nvSpPr>
          <p:cNvPr id="7" name="Date Placeholder 4"/>
          <p:cNvSpPr>
            <a:spLocks noGrp="1"/>
          </p:cNvSpPr>
          <p:nvPr>
            <p:ph type="dt" sz="half" idx="10"/>
          </p:nvPr>
        </p:nvSpPr>
        <p:spPr/>
        <p:txBody>
          <a:bodyPr/>
          <a:lstStyle>
            <a:lvl1pPr>
              <a:defRPr/>
            </a:lvl1pPr>
          </a:lstStyle>
          <a:p>
            <a:pPr>
              <a:defRPr/>
            </a:pPr>
            <a:fld id="{1089E8F0-2598-476B-811A-1FD7EB2CA3D2}" type="datetime1">
              <a:rPr lang="en-US"/>
              <a:pPr>
                <a:defRPr/>
              </a:pPr>
              <a:t>2/26/2014</a:t>
            </a:fld>
            <a:endParaRPr lang="en-US" dirty="0"/>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BFC77C4D-4D0E-4269-8F40-7DAC95552A6A}" type="slidenum">
              <a:rPr lang="en-US"/>
              <a:pPr>
                <a:defRPr/>
              </a:pPr>
              <a:t>‹#›</a:t>
            </a:fld>
            <a:endParaRPr lang="en-US" dirty="0"/>
          </a:p>
        </p:txBody>
      </p:sp>
    </p:spTree>
    <p:extLst>
      <p:ext uri="{BB962C8B-B14F-4D97-AF65-F5344CB8AC3E}">
        <p14:creationId xmlns:p14="http://schemas.microsoft.com/office/powerpoint/2010/main" val="364426391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5125"/>
            <a:ext cx="8831263" cy="50450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Rectangle 7"/>
          <p:cNvSpPr/>
          <p:nvPr/>
        </p:nvSpPr>
        <p:spPr>
          <a:xfrm>
            <a:off x="152400" y="152400"/>
            <a:ext cx="8813800" cy="1346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 name="Title Placeholder 1"/>
          <p:cNvSpPr>
            <a:spLocks noGrp="1"/>
          </p:cNvSpPr>
          <p:nvPr>
            <p:ph type="title"/>
          </p:nvPr>
        </p:nvSpPr>
        <p:spPr>
          <a:xfrm>
            <a:off x="381000" y="355600"/>
            <a:ext cx="8382000" cy="10541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719263"/>
            <a:ext cx="8407400" cy="44069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1475" y="6356350"/>
            <a:ext cx="2133600" cy="274638"/>
          </a:xfrm>
          <a:prstGeom prst="rect">
            <a:avLst/>
          </a:prstGeom>
        </p:spPr>
        <p:txBody>
          <a:bodyPr vert="horz" lIns="91440" tIns="45720" rIns="91440" bIns="45720" rtlCol="0" anchor="ctr"/>
          <a:lstStyle>
            <a:lvl1pPr algn="l">
              <a:defRPr sz="1100">
                <a:solidFill>
                  <a:schemeClr val="tx2"/>
                </a:solidFill>
              </a:defRPr>
            </a:lvl1pPr>
          </a:lstStyle>
          <a:p>
            <a:pPr>
              <a:defRPr/>
            </a:pPr>
            <a:fld id="{E9063FA6-50BD-4A9D-BEAB-9B4831A00294}" type="datetime1">
              <a:rPr lang="en-US"/>
              <a:pPr>
                <a:defRPr/>
              </a:pPr>
              <a:t>2/26/2014</a:t>
            </a:fld>
            <a:endParaRPr lang="en-US" dirty="0"/>
          </a:p>
        </p:txBody>
      </p:sp>
      <p:sp>
        <p:nvSpPr>
          <p:cNvPr id="5" name="Footer Placeholder 4"/>
          <p:cNvSpPr>
            <a:spLocks noGrp="1"/>
          </p:cNvSpPr>
          <p:nvPr>
            <p:ph type="ftr" sz="quarter" idx="3"/>
          </p:nvPr>
        </p:nvSpPr>
        <p:spPr>
          <a:xfrm>
            <a:off x="3048000" y="6356350"/>
            <a:ext cx="3352800" cy="274638"/>
          </a:xfrm>
          <a:prstGeom prst="rect">
            <a:avLst/>
          </a:prstGeom>
        </p:spPr>
        <p:txBody>
          <a:bodyPr vert="horz" lIns="91440" tIns="45720" rIns="91440" bIns="45720" rtlCol="0" anchor="ctr"/>
          <a:lstStyle>
            <a:lvl1pPr algn="ctr">
              <a:defRPr sz="1100">
                <a:solidFill>
                  <a:schemeClr val="tx2"/>
                </a:solidFill>
              </a:defRPr>
            </a:lvl1pPr>
          </a:lstStyle>
          <a:p>
            <a:pPr>
              <a:defRPr/>
            </a:pPr>
            <a:endParaRPr lang="en-US"/>
          </a:p>
        </p:txBody>
      </p:sp>
      <p:sp>
        <p:nvSpPr>
          <p:cNvPr id="6" name="Slide Number Placeholder 5"/>
          <p:cNvSpPr>
            <a:spLocks noGrp="1"/>
          </p:cNvSpPr>
          <p:nvPr>
            <p:ph type="sldNum" sz="quarter" idx="4"/>
          </p:nvPr>
        </p:nvSpPr>
        <p:spPr>
          <a:xfrm>
            <a:off x="8234363" y="6354763"/>
            <a:ext cx="582612" cy="274637"/>
          </a:xfrm>
          <a:prstGeom prst="rect">
            <a:avLst/>
          </a:prstGeom>
          <a:ln w="19050">
            <a:noFill/>
          </a:ln>
        </p:spPr>
        <p:txBody>
          <a:bodyPr vert="horz" lIns="91440" tIns="45720" rIns="91440" bIns="45720" rtlCol="0" anchor="ctr"/>
          <a:lstStyle>
            <a:lvl1pPr algn="ctr">
              <a:defRPr sz="1100">
                <a:solidFill>
                  <a:schemeClr val="tx2"/>
                </a:solidFill>
              </a:defRPr>
            </a:lvl1pPr>
          </a:lstStyle>
          <a:p>
            <a:pPr>
              <a:defRPr/>
            </a:pPr>
            <a:fld id="{547B7303-7072-4966-AF1D-A9F7F7FC09A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47" r:id="rId1"/>
    <p:sldLayoutId id="2147484042" r:id="rId2"/>
    <p:sldLayoutId id="2147484048" r:id="rId3"/>
    <p:sldLayoutId id="2147484043" r:id="rId4"/>
    <p:sldLayoutId id="2147484044" r:id="rId5"/>
    <p:sldLayoutId id="2147484045" r:id="rId6"/>
    <p:sldLayoutId id="2147484049" r:id="rId7"/>
    <p:sldLayoutId id="2147484050" r:id="rId8"/>
    <p:sldLayoutId id="2147484051" r:id="rId9"/>
    <p:sldLayoutId id="2147484046" r:id="rId10"/>
    <p:sldLayoutId id="2147484052" r:id="rId11"/>
  </p:sldLayoutIdLst>
  <p:hf hdr="0" ftr="0" dt="0"/>
  <p:txStyles>
    <p:titleStyle>
      <a:lvl1pPr algn="ctr" rtl="0" eaLnBrk="0" fontAlgn="base" hangingPunct="0">
        <a:spcBef>
          <a:spcPct val="0"/>
        </a:spcBef>
        <a:spcAft>
          <a:spcPct val="0"/>
        </a:spcAft>
        <a:defRPr sz="3200" kern="1200" cap="all" spc="200">
          <a:solidFill>
            <a:schemeClr val="bg1"/>
          </a:solidFill>
          <a:latin typeface="+mj-lt"/>
          <a:ea typeface="+mj-ea"/>
          <a:cs typeface="+mj-cs"/>
        </a:defRPr>
      </a:lvl1pPr>
      <a:lvl2pPr algn="ctr" rtl="0" eaLnBrk="0" fontAlgn="base" hangingPunct="0">
        <a:spcBef>
          <a:spcPct val="0"/>
        </a:spcBef>
        <a:spcAft>
          <a:spcPct val="0"/>
        </a:spcAft>
        <a:defRPr sz="3200">
          <a:solidFill>
            <a:schemeClr val="bg1"/>
          </a:solidFill>
          <a:latin typeface="Franklin Gothic Medium" pitchFamily="34" charset="0"/>
        </a:defRPr>
      </a:lvl2pPr>
      <a:lvl3pPr algn="ctr" rtl="0" eaLnBrk="0" fontAlgn="base" hangingPunct="0">
        <a:spcBef>
          <a:spcPct val="0"/>
        </a:spcBef>
        <a:spcAft>
          <a:spcPct val="0"/>
        </a:spcAft>
        <a:defRPr sz="3200">
          <a:solidFill>
            <a:schemeClr val="bg1"/>
          </a:solidFill>
          <a:latin typeface="Franklin Gothic Medium" pitchFamily="34" charset="0"/>
        </a:defRPr>
      </a:lvl3pPr>
      <a:lvl4pPr algn="ctr" rtl="0" eaLnBrk="0" fontAlgn="base" hangingPunct="0">
        <a:spcBef>
          <a:spcPct val="0"/>
        </a:spcBef>
        <a:spcAft>
          <a:spcPct val="0"/>
        </a:spcAft>
        <a:defRPr sz="3200">
          <a:solidFill>
            <a:schemeClr val="bg1"/>
          </a:solidFill>
          <a:latin typeface="Franklin Gothic Medium" pitchFamily="34" charset="0"/>
        </a:defRPr>
      </a:lvl4pPr>
      <a:lvl5pPr algn="ctr" rtl="0" eaLnBrk="0" fontAlgn="base" hangingPunct="0">
        <a:spcBef>
          <a:spcPct val="0"/>
        </a:spcBef>
        <a:spcAft>
          <a:spcPct val="0"/>
        </a:spcAft>
        <a:defRPr sz="3200">
          <a:solidFill>
            <a:schemeClr val="bg1"/>
          </a:solidFill>
          <a:latin typeface="Franklin Gothic Medium" pitchFamily="34" charset="0"/>
        </a:defRPr>
      </a:lvl5pPr>
      <a:lvl6pPr marL="457200" algn="ctr" rtl="0" fontAlgn="base">
        <a:spcBef>
          <a:spcPct val="0"/>
        </a:spcBef>
        <a:spcAft>
          <a:spcPct val="0"/>
        </a:spcAft>
        <a:defRPr sz="3200">
          <a:solidFill>
            <a:schemeClr val="bg1"/>
          </a:solidFill>
          <a:latin typeface="Franklin Gothic Medium" pitchFamily="34" charset="0"/>
        </a:defRPr>
      </a:lvl6pPr>
      <a:lvl7pPr marL="914400" algn="ctr" rtl="0" fontAlgn="base">
        <a:spcBef>
          <a:spcPct val="0"/>
        </a:spcBef>
        <a:spcAft>
          <a:spcPct val="0"/>
        </a:spcAft>
        <a:defRPr sz="3200">
          <a:solidFill>
            <a:schemeClr val="bg1"/>
          </a:solidFill>
          <a:latin typeface="Franklin Gothic Medium" pitchFamily="34" charset="0"/>
        </a:defRPr>
      </a:lvl7pPr>
      <a:lvl8pPr marL="1371600" algn="ctr" rtl="0" fontAlgn="base">
        <a:spcBef>
          <a:spcPct val="0"/>
        </a:spcBef>
        <a:spcAft>
          <a:spcPct val="0"/>
        </a:spcAft>
        <a:defRPr sz="3200">
          <a:solidFill>
            <a:schemeClr val="bg1"/>
          </a:solidFill>
          <a:latin typeface="Franklin Gothic Medium" pitchFamily="34" charset="0"/>
        </a:defRPr>
      </a:lvl8pPr>
      <a:lvl9pPr marL="1828800" algn="ctr" rtl="0" fontAlgn="base">
        <a:spcBef>
          <a:spcPct val="0"/>
        </a:spcBef>
        <a:spcAft>
          <a:spcPct val="0"/>
        </a:spcAft>
        <a:defRPr sz="3200">
          <a:solidFill>
            <a:schemeClr val="bg1"/>
          </a:solidFill>
          <a:latin typeface="Franklin Gothic Medium" pitchFamily="34" charset="0"/>
        </a:defRPr>
      </a:lvl9pPr>
    </p:titleStyle>
    <p:bodyStyle>
      <a:lvl1pPr marL="273050" indent="-228600" algn="l" rtl="0" eaLnBrk="0" fontAlgn="base" hangingPunct="0">
        <a:spcBef>
          <a:spcPct val="20000"/>
        </a:spcBef>
        <a:spcAft>
          <a:spcPct val="0"/>
        </a:spcAft>
        <a:buClr>
          <a:schemeClr val="accent1"/>
        </a:buClr>
        <a:buFont typeface="Wingdings 2" pitchFamily="18" charset="2"/>
        <a:buChar char=""/>
        <a:defRPr sz="2000" kern="1200" spc="150">
          <a:solidFill>
            <a:schemeClr val="tx2"/>
          </a:solidFill>
          <a:latin typeface="+mn-lt"/>
          <a:ea typeface="+mn-ea"/>
          <a:cs typeface="+mn-cs"/>
        </a:defRPr>
      </a:lvl1pPr>
      <a:lvl2pPr marL="547688" indent="-182563" algn="l" rtl="0" eaLnBrk="0" fontAlgn="base" hangingPunct="0">
        <a:spcBef>
          <a:spcPct val="20000"/>
        </a:spcBef>
        <a:spcAft>
          <a:spcPct val="0"/>
        </a:spcAft>
        <a:buClr>
          <a:schemeClr val="accent2"/>
        </a:buClr>
        <a:buFont typeface="Wingdings" pitchFamily="2" charset="2"/>
        <a:buChar char="§"/>
        <a:defRPr kern="1200" spc="100">
          <a:solidFill>
            <a:schemeClr val="tx2"/>
          </a:solidFill>
          <a:latin typeface="+mn-lt"/>
          <a:ea typeface="+mn-ea"/>
          <a:cs typeface="+mn-cs"/>
        </a:defRPr>
      </a:lvl2pPr>
      <a:lvl3pPr marL="822325" indent="-182563" algn="l" rtl="0" eaLnBrk="0" fontAlgn="base" hangingPunct="0">
        <a:spcBef>
          <a:spcPct val="20000"/>
        </a:spcBef>
        <a:spcAft>
          <a:spcPct val="0"/>
        </a:spcAft>
        <a:buClr>
          <a:srgbClr val="526DB0"/>
        </a:buClr>
        <a:buFont typeface="Wingdings" pitchFamily="2" charset="2"/>
        <a:buChar char="§"/>
        <a:defRPr sz="1600" kern="1200" spc="100">
          <a:solidFill>
            <a:schemeClr val="tx2"/>
          </a:solidFill>
          <a:latin typeface="+mn-lt"/>
          <a:ea typeface="+mn-ea"/>
          <a:cs typeface="+mn-cs"/>
        </a:defRPr>
      </a:lvl3pPr>
      <a:lvl4pPr marL="1096963" indent="-182563" algn="l" rtl="0" eaLnBrk="0" fontAlgn="base" hangingPunct="0">
        <a:spcBef>
          <a:spcPct val="20000"/>
        </a:spcBef>
        <a:spcAft>
          <a:spcPct val="0"/>
        </a:spcAft>
        <a:buClr>
          <a:srgbClr val="989AAC"/>
        </a:buClr>
        <a:buFont typeface="Wingdings" pitchFamily="2" charset="2"/>
        <a:buChar char="§"/>
        <a:defRPr sz="1400" kern="1200">
          <a:solidFill>
            <a:schemeClr val="tx2"/>
          </a:solidFill>
          <a:latin typeface="+mn-lt"/>
          <a:ea typeface="+mn-ea"/>
          <a:cs typeface="+mn-cs"/>
        </a:defRPr>
      </a:lvl4pPr>
      <a:lvl5pPr marL="1279525" indent="-182563" algn="l" rtl="0" eaLnBrk="0" fontAlgn="base" hangingPunct="0">
        <a:spcBef>
          <a:spcPct val="20000"/>
        </a:spcBef>
        <a:spcAft>
          <a:spcPct val="0"/>
        </a:spcAft>
        <a:buClr>
          <a:srgbClr val="B4B392"/>
        </a:buClr>
        <a:buFont typeface="Wingdings" pitchFamily="2" charset="2"/>
        <a:buChar char="§"/>
        <a:defRPr sz="1300" kern="1200" spc="10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010400" y="2052638"/>
            <a:ext cx="1981200" cy="1828800"/>
          </a:xfrm>
        </p:spPr>
        <p:txBody>
          <a:bodyPr/>
          <a:lstStyle/>
          <a:p>
            <a:pPr eaLnBrk="1" hangingPunct="1">
              <a:defRPr/>
            </a:pPr>
            <a:endParaRPr lang="en-US" dirty="0"/>
          </a:p>
        </p:txBody>
      </p:sp>
      <p:sp>
        <p:nvSpPr>
          <p:cNvPr id="6147" name="Title 1"/>
          <p:cNvSpPr>
            <a:spLocks noGrp="1"/>
          </p:cNvSpPr>
          <p:nvPr>
            <p:ph type="title"/>
          </p:nvPr>
        </p:nvSpPr>
        <p:spPr>
          <a:xfrm>
            <a:off x="457200" y="2052638"/>
            <a:ext cx="6324600" cy="1828800"/>
          </a:xfrm>
        </p:spPr>
        <p:txBody>
          <a:bodyPr/>
          <a:lstStyle/>
          <a:p>
            <a:pPr eaLnBrk="1" fontAlgn="auto" hangingPunct="1">
              <a:spcAft>
                <a:spcPts val="0"/>
              </a:spcAft>
              <a:defRPr/>
            </a:pPr>
            <a:r>
              <a:rPr lang="en-US" sz="3600" b="1" dirty="0" smtClean="0"/>
              <a:t>Safety and</a:t>
            </a:r>
            <a:br>
              <a:rPr lang="en-US" sz="3600" b="1" dirty="0" smtClean="0"/>
            </a:br>
            <a:r>
              <a:rPr lang="en-US" sz="3600" b="1" dirty="0" smtClean="0"/>
              <a:t>health programs</a:t>
            </a:r>
            <a:endParaRPr sz="3600" b="1" dirty="0" smtClean="0"/>
          </a:p>
        </p:txBody>
      </p:sp>
      <p:sp>
        <p:nvSpPr>
          <p:cNvPr id="8196" name="Slide Number Placeholder 2"/>
          <p:cNvSpPr>
            <a:spLocks noGrp="1"/>
          </p:cNvSpPr>
          <p:nvPr>
            <p:ph type="sldNum" sz="quarter" idx="11"/>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5740A70-9654-492C-B012-3D5915288CD7}" type="slidenum">
              <a:rPr lang="en-US" smtClean="0">
                <a:solidFill>
                  <a:srgbClr val="FFFFFF"/>
                </a:solidFill>
              </a:rPr>
              <a:pPr eaLnBrk="1" hangingPunct="1"/>
              <a:t>1</a:t>
            </a:fld>
            <a:endParaRPr lang="en-US" smtClean="0">
              <a:solidFill>
                <a:srgbClr val="FFFFFF"/>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lnSpc>
                <a:spcPct val="90000"/>
              </a:lnSpc>
              <a:defRPr/>
            </a:pPr>
            <a:r>
              <a:rPr lang="en-US" sz="3200" b="1" dirty="0" smtClean="0">
                <a:latin typeface="Arial Narrow" pitchFamily="34" charset="0"/>
              </a:rPr>
              <a:t>These are complementary elements.</a:t>
            </a:r>
          </a:p>
          <a:p>
            <a:pPr marL="44450" indent="0" eaLnBrk="1" hangingPunct="1">
              <a:lnSpc>
                <a:spcPct val="90000"/>
              </a:lnSpc>
              <a:buNone/>
              <a:defRPr/>
            </a:pPr>
            <a:endParaRPr lang="en-US" sz="3200" b="1" dirty="0" smtClean="0">
              <a:latin typeface="Arial Narrow" pitchFamily="34" charset="0"/>
            </a:endParaRPr>
          </a:p>
          <a:p>
            <a:pPr lvl="1" eaLnBrk="1" hangingPunct="1">
              <a:lnSpc>
                <a:spcPct val="90000"/>
              </a:lnSpc>
              <a:defRPr/>
            </a:pPr>
            <a:r>
              <a:rPr lang="en-US" sz="3000" b="1" u="sng" dirty="0" smtClean="0">
                <a:latin typeface="Arial Narrow" pitchFamily="34" charset="0"/>
              </a:rPr>
              <a:t>Management commitment</a:t>
            </a:r>
            <a:r>
              <a:rPr lang="en-US" sz="3000" b="1" dirty="0" smtClean="0">
                <a:latin typeface="Arial Narrow" pitchFamily="34" charset="0"/>
              </a:rPr>
              <a:t> provides motivation and resources</a:t>
            </a:r>
          </a:p>
          <a:p>
            <a:pPr marL="365125" lvl="1" indent="0" eaLnBrk="1" hangingPunct="1">
              <a:lnSpc>
                <a:spcPct val="90000"/>
              </a:lnSpc>
              <a:buNone/>
              <a:defRPr/>
            </a:pPr>
            <a:endParaRPr lang="en-US" sz="3000" b="1" dirty="0" smtClean="0">
              <a:latin typeface="Arial Narrow" pitchFamily="34" charset="0"/>
            </a:endParaRPr>
          </a:p>
          <a:p>
            <a:pPr lvl="1" eaLnBrk="1" hangingPunct="1">
              <a:lnSpc>
                <a:spcPct val="90000"/>
              </a:lnSpc>
              <a:defRPr/>
            </a:pPr>
            <a:r>
              <a:rPr lang="en-US" sz="3000" b="1" u="sng" dirty="0" smtClean="0">
                <a:latin typeface="Arial Narrow" pitchFamily="34" charset="0"/>
              </a:rPr>
              <a:t>Employee involvement</a:t>
            </a:r>
            <a:r>
              <a:rPr lang="en-US" sz="3000" b="1" dirty="0" smtClean="0">
                <a:latin typeface="Arial Narrow" pitchFamily="34" charset="0"/>
              </a:rPr>
              <a:t> allows workers to develop and express commitment to safety and health.</a:t>
            </a:r>
          </a:p>
          <a:p>
            <a:pPr eaLnBrk="1" hangingPunct="1">
              <a:lnSpc>
                <a:spcPct val="90000"/>
              </a:lnSpc>
              <a:defRPr/>
            </a:pPr>
            <a:endParaRPr lang="en-US" sz="3200" b="1" dirty="0">
              <a:latin typeface="Arial Narrow" pitchFamily="34" charset="0"/>
            </a:endParaRPr>
          </a:p>
          <a:p>
            <a:pPr eaLnBrk="1" hangingPunct="1">
              <a:defRPr/>
            </a:pPr>
            <a:endParaRPr lang="en-US" sz="4400" b="1" dirty="0">
              <a:latin typeface="Arial Narrow" pitchFamily="34" charset="0"/>
            </a:endParaRPr>
          </a:p>
        </p:txBody>
      </p:sp>
      <p:sp>
        <p:nvSpPr>
          <p:cNvPr id="2" name="Title 1"/>
          <p:cNvSpPr>
            <a:spLocks noGrp="1"/>
          </p:cNvSpPr>
          <p:nvPr>
            <p:ph type="title"/>
          </p:nvPr>
        </p:nvSpPr>
        <p:spPr>
          <a:xfrm>
            <a:off x="152400" y="355600"/>
            <a:ext cx="8839200" cy="1054100"/>
          </a:xfrm>
        </p:spPr>
        <p:txBody>
          <a:bodyPr/>
          <a:lstStyle/>
          <a:p>
            <a:pPr eaLnBrk="1" hangingPunct="1">
              <a:defRPr/>
            </a:pPr>
            <a:r>
              <a:rPr lang="en-US" sz="3800" dirty="0" smtClean="0">
                <a:latin typeface="Arial Black" pitchFamily="34" charset="0"/>
              </a:rPr>
              <a:t>Management Commitment &amp; Employee Involvement</a:t>
            </a:r>
            <a:endParaRPr lang="en-US" sz="3800" dirty="0">
              <a:latin typeface="Arial Black" pitchFamily="34" charset="0"/>
            </a:endParaRPr>
          </a:p>
        </p:txBody>
      </p:sp>
      <p:sp>
        <p:nvSpPr>
          <p:cNvPr id="14341"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DCB151-128A-4D24-9F9A-626A6FDF9D2F}" type="slidenum">
              <a:rPr lang="en-US" smtClean="0">
                <a:solidFill>
                  <a:schemeClr val="tx2"/>
                </a:solidFill>
              </a:rPr>
              <a:pPr eaLnBrk="1" hangingPunct="1"/>
              <a:t>10</a:t>
            </a:fld>
            <a:endParaRPr lang="en-US" smtClean="0">
              <a:solidFill>
                <a:schemeClr val="tx2"/>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lnSpc>
                <a:spcPct val="90000"/>
              </a:lnSpc>
              <a:defRPr/>
            </a:pPr>
            <a:r>
              <a:rPr lang="en-US" sz="3200" b="1" dirty="0" smtClean="0">
                <a:latin typeface="Arial Narrow" pitchFamily="34" charset="0"/>
              </a:rPr>
              <a:t>Clearly state a worksite safety and health policy</a:t>
            </a:r>
          </a:p>
          <a:p>
            <a:pPr marL="44450" indent="0" eaLnBrk="1" hangingPunct="1">
              <a:lnSpc>
                <a:spcPct val="90000"/>
              </a:lnSpc>
              <a:buNone/>
              <a:defRPr/>
            </a:pPr>
            <a:endParaRPr lang="en-US" sz="3200" b="1" dirty="0" smtClean="0">
              <a:latin typeface="Arial Narrow" pitchFamily="34" charset="0"/>
            </a:endParaRPr>
          </a:p>
          <a:p>
            <a:pPr eaLnBrk="1" hangingPunct="1">
              <a:lnSpc>
                <a:spcPct val="90000"/>
              </a:lnSpc>
              <a:defRPr/>
            </a:pPr>
            <a:r>
              <a:rPr lang="en-US" sz="3200" b="1" dirty="0" smtClean="0">
                <a:latin typeface="Arial Narrow" pitchFamily="34" charset="0"/>
              </a:rPr>
              <a:t>Establish and communicate a clear goal and objective for the safety and health program</a:t>
            </a:r>
          </a:p>
          <a:p>
            <a:pPr marL="44450" indent="0" eaLnBrk="1" hangingPunct="1">
              <a:lnSpc>
                <a:spcPct val="90000"/>
              </a:lnSpc>
              <a:buNone/>
              <a:defRPr/>
            </a:pPr>
            <a:endParaRPr lang="en-US" sz="3200" b="1" dirty="0" smtClean="0">
              <a:latin typeface="Arial Narrow" pitchFamily="34" charset="0"/>
            </a:endParaRPr>
          </a:p>
          <a:p>
            <a:pPr eaLnBrk="1" hangingPunct="1">
              <a:lnSpc>
                <a:spcPct val="90000"/>
              </a:lnSpc>
              <a:defRPr/>
            </a:pPr>
            <a:r>
              <a:rPr lang="en-US" sz="3200" b="1" dirty="0" smtClean="0">
                <a:latin typeface="Arial Narrow" pitchFamily="34" charset="0"/>
              </a:rPr>
              <a:t>Involve top management in implementing the program</a:t>
            </a:r>
            <a:endParaRPr lang="en-US" sz="3000" b="1" dirty="0" smtClean="0">
              <a:latin typeface="Arial Narrow" pitchFamily="34" charset="0"/>
            </a:endParaRPr>
          </a:p>
          <a:p>
            <a:pPr eaLnBrk="1" hangingPunct="1">
              <a:lnSpc>
                <a:spcPct val="90000"/>
              </a:lnSpc>
              <a:defRPr/>
            </a:pPr>
            <a:endParaRPr lang="en-US" sz="3200" b="1" dirty="0">
              <a:latin typeface="Arial Narrow" pitchFamily="34" charset="0"/>
            </a:endParaRPr>
          </a:p>
          <a:p>
            <a:pPr eaLnBrk="1" hangingPunct="1">
              <a:defRPr/>
            </a:pPr>
            <a:endParaRPr lang="en-US" sz="4400" b="1" dirty="0">
              <a:latin typeface="Arial Narrow" pitchFamily="34" charset="0"/>
            </a:endParaRPr>
          </a:p>
        </p:txBody>
      </p:sp>
      <p:sp>
        <p:nvSpPr>
          <p:cNvPr id="2" name="Title 1"/>
          <p:cNvSpPr>
            <a:spLocks noGrp="1"/>
          </p:cNvSpPr>
          <p:nvPr>
            <p:ph type="title"/>
          </p:nvPr>
        </p:nvSpPr>
        <p:spPr>
          <a:xfrm>
            <a:off x="152400" y="355600"/>
            <a:ext cx="8839200" cy="1054100"/>
          </a:xfrm>
        </p:spPr>
        <p:txBody>
          <a:bodyPr/>
          <a:lstStyle/>
          <a:p>
            <a:pPr eaLnBrk="1" hangingPunct="1">
              <a:defRPr/>
            </a:pPr>
            <a:r>
              <a:rPr lang="en-US" sz="4000" dirty="0" smtClean="0">
                <a:latin typeface="Arial Black" pitchFamily="34" charset="0"/>
              </a:rPr>
              <a:t>Policy and goals</a:t>
            </a:r>
            <a:endParaRPr lang="en-US" sz="4000" dirty="0">
              <a:latin typeface="Arial Black" pitchFamily="34" charset="0"/>
            </a:endParaRPr>
          </a:p>
        </p:txBody>
      </p:sp>
      <p:sp>
        <p:nvSpPr>
          <p:cNvPr id="14341"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DCB151-128A-4D24-9F9A-626A6FDF9D2F}" type="slidenum">
              <a:rPr lang="en-US" smtClean="0">
                <a:solidFill>
                  <a:schemeClr val="tx2"/>
                </a:solidFill>
              </a:rPr>
              <a:pPr eaLnBrk="1" hangingPunct="1"/>
              <a:t>11</a:t>
            </a:fld>
            <a:endParaRPr lang="en-US" smtClean="0">
              <a:solidFill>
                <a:schemeClr val="tx2"/>
              </a:solidFill>
            </a:endParaRPr>
          </a:p>
        </p:txBody>
      </p:sp>
    </p:spTree>
    <p:extLst>
      <p:ext uri="{BB962C8B-B14F-4D97-AF65-F5344CB8AC3E}">
        <p14:creationId xmlns:p14="http://schemas.microsoft.com/office/powerpoint/2010/main" val="34252314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5334000" cy="4681728"/>
          </a:xfrm>
        </p:spPr>
        <p:txBody>
          <a:bodyPr/>
          <a:lstStyle/>
          <a:p>
            <a:pPr eaLnBrk="1" hangingPunct="1">
              <a:lnSpc>
                <a:spcPct val="90000"/>
              </a:lnSpc>
              <a:defRPr/>
            </a:pPr>
            <a:r>
              <a:rPr lang="en-US" sz="3200" b="1" dirty="0" smtClean="0">
                <a:latin typeface="Arial Narrow" pitchFamily="34" charset="0"/>
              </a:rPr>
              <a:t>Encourage employees to get involved in the program and in decisions that affect their safety and health</a:t>
            </a:r>
          </a:p>
          <a:p>
            <a:pPr marL="44450" indent="0" eaLnBrk="1" hangingPunct="1">
              <a:lnSpc>
                <a:spcPct val="90000"/>
              </a:lnSpc>
              <a:buNone/>
              <a:defRPr/>
            </a:pPr>
            <a:endParaRPr lang="en-US" sz="3200" b="1" dirty="0" smtClean="0">
              <a:latin typeface="Arial Narrow" pitchFamily="34" charset="0"/>
            </a:endParaRPr>
          </a:p>
          <a:p>
            <a:pPr eaLnBrk="1" hangingPunct="1">
              <a:lnSpc>
                <a:spcPct val="90000"/>
              </a:lnSpc>
              <a:defRPr/>
            </a:pPr>
            <a:r>
              <a:rPr lang="en-US" sz="3200" b="1" dirty="0" smtClean="0">
                <a:latin typeface="Arial Narrow" pitchFamily="34" charset="0"/>
              </a:rPr>
              <a:t>Communicate responsibility for all program aspects</a:t>
            </a:r>
            <a:endParaRPr lang="en-US" sz="3000" b="1" dirty="0" smtClean="0">
              <a:latin typeface="Arial Narrow" pitchFamily="34" charset="0"/>
            </a:endParaRPr>
          </a:p>
          <a:p>
            <a:pPr eaLnBrk="1" hangingPunct="1">
              <a:lnSpc>
                <a:spcPct val="90000"/>
              </a:lnSpc>
              <a:defRPr/>
            </a:pPr>
            <a:endParaRPr lang="en-US" sz="3200" b="1" dirty="0">
              <a:latin typeface="Arial Narrow" pitchFamily="34" charset="0"/>
            </a:endParaRPr>
          </a:p>
          <a:p>
            <a:pPr eaLnBrk="1" hangingPunct="1">
              <a:defRPr/>
            </a:pPr>
            <a:endParaRPr lang="en-US" sz="4400" b="1" dirty="0">
              <a:latin typeface="Arial Narrow" pitchFamily="34" charset="0"/>
            </a:endParaRPr>
          </a:p>
        </p:txBody>
      </p:sp>
      <p:sp>
        <p:nvSpPr>
          <p:cNvPr id="2" name="Title 1"/>
          <p:cNvSpPr>
            <a:spLocks noGrp="1"/>
          </p:cNvSpPr>
          <p:nvPr>
            <p:ph type="title"/>
          </p:nvPr>
        </p:nvSpPr>
        <p:spPr/>
        <p:txBody>
          <a:bodyPr/>
          <a:lstStyle/>
          <a:p>
            <a:pPr eaLnBrk="1" hangingPunct="1">
              <a:defRPr/>
            </a:pPr>
            <a:r>
              <a:rPr lang="en-US" sz="4000" dirty="0" smtClean="0">
                <a:latin typeface="Arial Black" pitchFamily="34" charset="0"/>
              </a:rPr>
              <a:t>Employee Involvement</a:t>
            </a:r>
            <a:endParaRPr lang="en-US" sz="4000" dirty="0">
              <a:latin typeface="Arial Black" pitchFamily="34" charset="0"/>
            </a:endParaRPr>
          </a:p>
        </p:txBody>
      </p:sp>
      <p:sp>
        <p:nvSpPr>
          <p:cNvPr id="14341"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DCB151-128A-4D24-9F9A-626A6FDF9D2F}" type="slidenum">
              <a:rPr lang="en-US" smtClean="0">
                <a:solidFill>
                  <a:schemeClr val="tx2"/>
                </a:solidFill>
              </a:rPr>
              <a:pPr eaLnBrk="1" hangingPunct="1"/>
              <a:t>12</a:t>
            </a:fld>
            <a:endParaRPr lang="en-US" smtClean="0">
              <a:solidFill>
                <a:schemeClr val="tx2"/>
              </a:solidFill>
            </a:endParaRPr>
          </a:p>
        </p:txBody>
      </p:sp>
      <p:pic>
        <p:nvPicPr>
          <p:cNvPr id="2050" name="Picture 2" descr="C:\Users\w3044913\AppData\Local\Microsoft\Windows\Temporary Internet Files\Content.IE5\O5OXCVB9\MC900019705[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34000" y="2743200"/>
            <a:ext cx="3334630" cy="25545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962766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8153400" cy="4681728"/>
          </a:xfrm>
        </p:spPr>
        <p:txBody>
          <a:bodyPr/>
          <a:lstStyle/>
          <a:p>
            <a:pPr eaLnBrk="1" hangingPunct="1">
              <a:lnSpc>
                <a:spcPct val="90000"/>
              </a:lnSpc>
              <a:defRPr/>
            </a:pPr>
            <a:r>
              <a:rPr lang="en-US" sz="3200" b="1" dirty="0">
                <a:latin typeface="Arial Narrow" pitchFamily="34" charset="0"/>
              </a:rPr>
              <a:t> </a:t>
            </a:r>
            <a:r>
              <a:rPr lang="en-US" sz="3200" b="1" dirty="0" smtClean="0">
                <a:latin typeface="Arial Narrow" pitchFamily="34" charset="0"/>
              </a:rPr>
              <a:t>Examples where employee involvement is beneficial:</a:t>
            </a:r>
          </a:p>
          <a:p>
            <a:pPr marL="44450" indent="0" eaLnBrk="1" hangingPunct="1">
              <a:lnSpc>
                <a:spcPct val="90000"/>
              </a:lnSpc>
              <a:buNone/>
              <a:defRPr/>
            </a:pPr>
            <a:endParaRPr lang="en-US" sz="3200" b="1" dirty="0" smtClean="0">
              <a:latin typeface="Arial Narrow" pitchFamily="34" charset="0"/>
            </a:endParaRPr>
          </a:p>
          <a:p>
            <a:pPr lvl="1" eaLnBrk="1" hangingPunct="1">
              <a:lnSpc>
                <a:spcPct val="90000"/>
              </a:lnSpc>
              <a:defRPr/>
            </a:pPr>
            <a:r>
              <a:rPr lang="en-US" sz="2800" b="1" dirty="0" smtClean="0">
                <a:latin typeface="Arial Narrow" pitchFamily="34" charset="0"/>
              </a:rPr>
              <a:t> Inspection</a:t>
            </a:r>
          </a:p>
          <a:p>
            <a:pPr lvl="1" eaLnBrk="1" hangingPunct="1">
              <a:lnSpc>
                <a:spcPct val="90000"/>
              </a:lnSpc>
              <a:defRPr/>
            </a:pPr>
            <a:r>
              <a:rPr lang="en-US" sz="2800" b="1" dirty="0" smtClean="0">
                <a:latin typeface="Arial Narrow" pitchFamily="34" charset="0"/>
              </a:rPr>
              <a:t> Rule development</a:t>
            </a:r>
          </a:p>
          <a:p>
            <a:pPr lvl="1" eaLnBrk="1" hangingPunct="1">
              <a:lnSpc>
                <a:spcPct val="90000"/>
              </a:lnSpc>
              <a:defRPr/>
            </a:pPr>
            <a:r>
              <a:rPr lang="en-US" sz="2800" b="1" dirty="0" smtClean="0">
                <a:latin typeface="Arial Narrow" pitchFamily="34" charset="0"/>
              </a:rPr>
              <a:t> Training</a:t>
            </a:r>
          </a:p>
          <a:p>
            <a:pPr lvl="1" eaLnBrk="1" hangingPunct="1">
              <a:lnSpc>
                <a:spcPct val="90000"/>
              </a:lnSpc>
              <a:defRPr/>
            </a:pPr>
            <a:r>
              <a:rPr lang="en-US" sz="2800" b="1" dirty="0" smtClean="0">
                <a:latin typeface="Arial Narrow" pitchFamily="34" charset="0"/>
              </a:rPr>
              <a:t> Accident investigations</a:t>
            </a:r>
            <a:endParaRPr lang="en-US" sz="2800" b="1" dirty="0">
              <a:latin typeface="Arial Narrow" pitchFamily="34" charset="0"/>
            </a:endParaRPr>
          </a:p>
          <a:p>
            <a:pPr eaLnBrk="1" hangingPunct="1">
              <a:defRPr/>
            </a:pPr>
            <a:endParaRPr lang="en-US" sz="4400" b="1" dirty="0">
              <a:latin typeface="Arial Narrow" pitchFamily="34" charset="0"/>
            </a:endParaRPr>
          </a:p>
        </p:txBody>
      </p:sp>
      <p:sp>
        <p:nvSpPr>
          <p:cNvPr id="2" name="Title 1"/>
          <p:cNvSpPr>
            <a:spLocks noGrp="1"/>
          </p:cNvSpPr>
          <p:nvPr>
            <p:ph type="title"/>
          </p:nvPr>
        </p:nvSpPr>
        <p:spPr/>
        <p:txBody>
          <a:bodyPr/>
          <a:lstStyle/>
          <a:p>
            <a:pPr eaLnBrk="1" hangingPunct="1">
              <a:defRPr/>
            </a:pPr>
            <a:r>
              <a:rPr lang="en-US" sz="4000" dirty="0" smtClean="0">
                <a:latin typeface="Arial Black" pitchFamily="34" charset="0"/>
              </a:rPr>
              <a:t>Employee Involvement</a:t>
            </a:r>
            <a:endParaRPr lang="en-US" sz="4000" dirty="0">
              <a:latin typeface="Arial Black" pitchFamily="34" charset="0"/>
            </a:endParaRPr>
          </a:p>
        </p:txBody>
      </p:sp>
      <p:sp>
        <p:nvSpPr>
          <p:cNvPr id="14341"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DCB151-128A-4D24-9F9A-626A6FDF9D2F}" type="slidenum">
              <a:rPr lang="en-US" smtClean="0">
                <a:solidFill>
                  <a:schemeClr val="tx2"/>
                </a:solidFill>
              </a:rPr>
              <a:pPr eaLnBrk="1" hangingPunct="1"/>
              <a:t>13</a:t>
            </a:fld>
            <a:endParaRPr lang="en-US" smtClean="0">
              <a:solidFill>
                <a:schemeClr val="tx2"/>
              </a:solidFill>
            </a:endParaRPr>
          </a:p>
        </p:txBody>
      </p:sp>
    </p:spTree>
    <p:extLst>
      <p:ext uri="{BB962C8B-B14F-4D97-AF65-F5344CB8AC3E}">
        <p14:creationId xmlns:p14="http://schemas.microsoft.com/office/powerpoint/2010/main" val="262501958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eaLnBrk="1" hangingPunct="1">
              <a:lnSpc>
                <a:spcPct val="90000"/>
              </a:lnSpc>
              <a:defRPr/>
            </a:pPr>
            <a:r>
              <a:rPr lang="en-US" sz="3200" b="1" dirty="0" smtClean="0">
                <a:latin typeface="Arial Narrow" pitchFamily="34" charset="0"/>
              </a:rPr>
              <a:t>Parties responsible for the safety and health program must have authority and resources</a:t>
            </a:r>
          </a:p>
          <a:p>
            <a:pPr marL="44450" indent="0" eaLnBrk="1" hangingPunct="1">
              <a:lnSpc>
                <a:spcPct val="90000"/>
              </a:lnSpc>
              <a:buNone/>
              <a:defRPr/>
            </a:pPr>
            <a:endParaRPr lang="en-US" sz="3200" b="1" dirty="0" smtClean="0">
              <a:latin typeface="Arial Narrow" pitchFamily="34" charset="0"/>
            </a:endParaRPr>
          </a:p>
          <a:p>
            <a:pPr eaLnBrk="1" hangingPunct="1">
              <a:lnSpc>
                <a:spcPct val="90000"/>
              </a:lnSpc>
              <a:defRPr/>
            </a:pPr>
            <a:r>
              <a:rPr lang="en-US" sz="3200" b="1" dirty="0" smtClean="0">
                <a:latin typeface="Arial Narrow" pitchFamily="34" charset="0"/>
              </a:rPr>
              <a:t>Managers, supervisors and employees must be held accountable for meeting their responsibilities</a:t>
            </a:r>
          </a:p>
          <a:p>
            <a:pPr marL="44450" indent="0" eaLnBrk="1" hangingPunct="1">
              <a:lnSpc>
                <a:spcPct val="90000"/>
              </a:lnSpc>
              <a:buNone/>
              <a:defRPr/>
            </a:pPr>
            <a:endParaRPr lang="en-US" sz="3200" b="1" dirty="0" smtClean="0">
              <a:latin typeface="Arial Narrow" pitchFamily="34" charset="0"/>
            </a:endParaRPr>
          </a:p>
          <a:p>
            <a:pPr eaLnBrk="1" hangingPunct="1">
              <a:lnSpc>
                <a:spcPct val="90000"/>
              </a:lnSpc>
              <a:defRPr/>
            </a:pPr>
            <a:r>
              <a:rPr lang="en-US" sz="3200" b="1" dirty="0" smtClean="0">
                <a:latin typeface="Arial Narrow" pitchFamily="34" charset="0"/>
              </a:rPr>
              <a:t>Program operations must be reviewed at least annually to evaluate, identify deficiencies and revise as needed.</a:t>
            </a:r>
            <a:endParaRPr lang="en-US" sz="3000" b="1" dirty="0" smtClean="0">
              <a:latin typeface="Arial Narrow" pitchFamily="34" charset="0"/>
            </a:endParaRPr>
          </a:p>
          <a:p>
            <a:pPr eaLnBrk="1" hangingPunct="1">
              <a:lnSpc>
                <a:spcPct val="90000"/>
              </a:lnSpc>
              <a:defRPr/>
            </a:pPr>
            <a:endParaRPr lang="en-US" sz="3200" b="1" dirty="0">
              <a:latin typeface="Arial Narrow" pitchFamily="34" charset="0"/>
            </a:endParaRPr>
          </a:p>
          <a:p>
            <a:pPr eaLnBrk="1" hangingPunct="1">
              <a:defRPr/>
            </a:pPr>
            <a:endParaRPr lang="en-US" sz="4400" b="1" dirty="0">
              <a:latin typeface="Arial Narrow" pitchFamily="34" charset="0"/>
            </a:endParaRPr>
          </a:p>
        </p:txBody>
      </p:sp>
      <p:sp>
        <p:nvSpPr>
          <p:cNvPr id="2" name="Title 1"/>
          <p:cNvSpPr>
            <a:spLocks noGrp="1"/>
          </p:cNvSpPr>
          <p:nvPr>
            <p:ph type="title"/>
          </p:nvPr>
        </p:nvSpPr>
        <p:spPr>
          <a:xfrm>
            <a:off x="152400" y="355600"/>
            <a:ext cx="8839200" cy="1054100"/>
          </a:xfrm>
        </p:spPr>
        <p:txBody>
          <a:bodyPr/>
          <a:lstStyle/>
          <a:p>
            <a:pPr eaLnBrk="1" hangingPunct="1">
              <a:defRPr/>
            </a:pPr>
            <a:r>
              <a:rPr lang="en-US" sz="4000" dirty="0" smtClean="0">
                <a:latin typeface="Arial Black" pitchFamily="34" charset="0"/>
              </a:rPr>
              <a:t>Responsibility</a:t>
            </a:r>
            <a:endParaRPr lang="en-US" sz="4000" dirty="0">
              <a:latin typeface="Arial Black" pitchFamily="34" charset="0"/>
            </a:endParaRPr>
          </a:p>
        </p:txBody>
      </p:sp>
      <p:sp>
        <p:nvSpPr>
          <p:cNvPr id="14341"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DCB151-128A-4D24-9F9A-626A6FDF9D2F}" type="slidenum">
              <a:rPr lang="en-US" smtClean="0">
                <a:solidFill>
                  <a:schemeClr val="tx2"/>
                </a:solidFill>
              </a:rPr>
              <a:pPr eaLnBrk="1" hangingPunct="1"/>
              <a:t>14</a:t>
            </a:fld>
            <a:endParaRPr lang="en-US" smtClean="0">
              <a:solidFill>
                <a:schemeClr val="tx2"/>
              </a:solidFill>
            </a:endParaRPr>
          </a:p>
        </p:txBody>
      </p:sp>
    </p:spTree>
    <p:extLst>
      <p:ext uri="{BB962C8B-B14F-4D97-AF65-F5344CB8AC3E}">
        <p14:creationId xmlns:p14="http://schemas.microsoft.com/office/powerpoint/2010/main" val="237601124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lnSpc>
                <a:spcPct val="90000"/>
              </a:lnSpc>
              <a:defRPr/>
            </a:pPr>
            <a:r>
              <a:rPr lang="en-US" sz="3200" b="1" dirty="0" smtClean="0">
                <a:latin typeface="Arial Narrow" pitchFamily="34" charset="0"/>
              </a:rPr>
              <a:t>Management must provide the resources and authority necessary for employees to find, eliminate, and control hazards.</a:t>
            </a:r>
          </a:p>
          <a:p>
            <a:pPr eaLnBrk="1" hangingPunct="1">
              <a:lnSpc>
                <a:spcPct val="90000"/>
              </a:lnSpc>
              <a:defRPr/>
            </a:pPr>
            <a:endParaRPr lang="en-US" sz="3200" b="1" dirty="0">
              <a:latin typeface="Arial Narrow" pitchFamily="34" charset="0"/>
            </a:endParaRPr>
          </a:p>
          <a:p>
            <a:pPr eaLnBrk="1" hangingPunct="1">
              <a:defRPr/>
            </a:pPr>
            <a:endParaRPr lang="en-US" sz="4400" b="1" dirty="0">
              <a:latin typeface="Arial Narrow" pitchFamily="34" charset="0"/>
            </a:endParaRPr>
          </a:p>
        </p:txBody>
      </p:sp>
      <p:sp>
        <p:nvSpPr>
          <p:cNvPr id="2" name="Title 1"/>
          <p:cNvSpPr>
            <a:spLocks noGrp="1"/>
          </p:cNvSpPr>
          <p:nvPr>
            <p:ph type="title"/>
          </p:nvPr>
        </p:nvSpPr>
        <p:spPr>
          <a:xfrm>
            <a:off x="152400" y="355600"/>
            <a:ext cx="8839200" cy="1054100"/>
          </a:xfrm>
        </p:spPr>
        <p:txBody>
          <a:bodyPr/>
          <a:lstStyle/>
          <a:p>
            <a:pPr eaLnBrk="1" hangingPunct="1">
              <a:defRPr/>
            </a:pPr>
            <a:r>
              <a:rPr lang="en-US" sz="4000" dirty="0" smtClean="0">
                <a:latin typeface="Arial Black" pitchFamily="34" charset="0"/>
              </a:rPr>
              <a:t>Worksite Analysis</a:t>
            </a:r>
            <a:endParaRPr lang="en-US" sz="4000" dirty="0">
              <a:latin typeface="Arial Black" pitchFamily="34" charset="0"/>
            </a:endParaRPr>
          </a:p>
        </p:txBody>
      </p:sp>
      <p:sp>
        <p:nvSpPr>
          <p:cNvPr id="14341"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DCB151-128A-4D24-9F9A-626A6FDF9D2F}" type="slidenum">
              <a:rPr lang="en-US" smtClean="0">
                <a:solidFill>
                  <a:schemeClr val="tx2"/>
                </a:solidFill>
              </a:rPr>
              <a:pPr eaLnBrk="1" hangingPunct="1"/>
              <a:t>15</a:t>
            </a:fld>
            <a:endParaRPr lang="en-US" smtClean="0">
              <a:solidFill>
                <a:schemeClr val="tx2"/>
              </a:solidFill>
            </a:endParaRPr>
          </a:p>
        </p:txBody>
      </p:sp>
    </p:spTree>
    <p:extLst>
      <p:ext uri="{BB962C8B-B14F-4D97-AF65-F5344CB8AC3E}">
        <p14:creationId xmlns:p14="http://schemas.microsoft.com/office/powerpoint/2010/main" val="400486511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5410200" cy="4681728"/>
          </a:xfrm>
        </p:spPr>
        <p:txBody>
          <a:bodyPr>
            <a:normAutofit lnSpcReduction="10000"/>
          </a:bodyPr>
          <a:lstStyle/>
          <a:p>
            <a:pPr eaLnBrk="1" hangingPunct="1">
              <a:lnSpc>
                <a:spcPct val="90000"/>
              </a:lnSpc>
              <a:defRPr/>
            </a:pPr>
            <a:r>
              <a:rPr lang="en-US" sz="3200" b="1" dirty="0" smtClean="0">
                <a:latin typeface="Arial Narrow" pitchFamily="34" charset="0"/>
              </a:rPr>
              <a:t>Conduct a comprehensive baseline survey for safety and health</a:t>
            </a:r>
          </a:p>
          <a:p>
            <a:pPr marL="44450" indent="0" eaLnBrk="1" hangingPunct="1">
              <a:lnSpc>
                <a:spcPct val="90000"/>
              </a:lnSpc>
              <a:buNone/>
              <a:defRPr/>
            </a:pPr>
            <a:endParaRPr lang="en-US" sz="3200" b="1" dirty="0" smtClean="0">
              <a:latin typeface="Arial Narrow" pitchFamily="34" charset="0"/>
            </a:endParaRPr>
          </a:p>
          <a:p>
            <a:pPr eaLnBrk="1" hangingPunct="1">
              <a:lnSpc>
                <a:spcPct val="90000"/>
              </a:lnSpc>
              <a:defRPr/>
            </a:pPr>
            <a:r>
              <a:rPr lang="en-US" sz="3200" b="1" dirty="0" smtClean="0">
                <a:latin typeface="Arial Narrow" pitchFamily="34" charset="0"/>
              </a:rPr>
              <a:t>Job hazard analysis</a:t>
            </a:r>
          </a:p>
          <a:p>
            <a:pPr marL="44450" indent="0" eaLnBrk="1" hangingPunct="1">
              <a:lnSpc>
                <a:spcPct val="90000"/>
              </a:lnSpc>
              <a:buNone/>
              <a:defRPr/>
            </a:pPr>
            <a:endParaRPr lang="en-US" sz="3200" b="1" dirty="0" smtClean="0">
              <a:latin typeface="Arial Narrow" pitchFamily="34" charset="0"/>
            </a:endParaRPr>
          </a:p>
          <a:p>
            <a:pPr eaLnBrk="1" hangingPunct="1">
              <a:lnSpc>
                <a:spcPct val="90000"/>
              </a:lnSpc>
              <a:defRPr/>
            </a:pPr>
            <a:r>
              <a:rPr lang="en-US" sz="3200" b="1" dirty="0" smtClean="0">
                <a:latin typeface="Arial Narrow" pitchFamily="34" charset="0"/>
              </a:rPr>
              <a:t>Who may help you:</a:t>
            </a:r>
          </a:p>
          <a:p>
            <a:pPr lvl="1" eaLnBrk="1" hangingPunct="1">
              <a:lnSpc>
                <a:spcPct val="90000"/>
              </a:lnSpc>
              <a:defRPr/>
            </a:pPr>
            <a:r>
              <a:rPr lang="en-US" b="1" dirty="0" smtClean="0">
                <a:latin typeface="Arial Narrow" pitchFamily="34" charset="0"/>
              </a:rPr>
              <a:t>OSHA consultation program</a:t>
            </a:r>
          </a:p>
          <a:p>
            <a:pPr lvl="1" eaLnBrk="1" hangingPunct="1">
              <a:lnSpc>
                <a:spcPct val="90000"/>
              </a:lnSpc>
              <a:defRPr/>
            </a:pPr>
            <a:r>
              <a:rPr lang="en-US" b="1" dirty="0" smtClean="0">
                <a:latin typeface="Arial Narrow" pitchFamily="34" charset="0"/>
              </a:rPr>
              <a:t>Insurance companies</a:t>
            </a:r>
          </a:p>
          <a:p>
            <a:pPr lvl="1" eaLnBrk="1" hangingPunct="1">
              <a:lnSpc>
                <a:spcPct val="90000"/>
              </a:lnSpc>
              <a:defRPr/>
            </a:pPr>
            <a:r>
              <a:rPr lang="en-US" b="1" dirty="0" smtClean="0">
                <a:latin typeface="Arial Narrow" pitchFamily="34" charset="0"/>
              </a:rPr>
              <a:t>Consultants </a:t>
            </a:r>
            <a:endParaRPr lang="en-US" b="1" dirty="0">
              <a:latin typeface="Arial Narrow" pitchFamily="34" charset="0"/>
            </a:endParaRPr>
          </a:p>
          <a:p>
            <a:pPr eaLnBrk="1" hangingPunct="1">
              <a:defRPr/>
            </a:pPr>
            <a:endParaRPr lang="en-US" sz="4400" b="1" dirty="0">
              <a:latin typeface="Arial Narrow" pitchFamily="34" charset="0"/>
            </a:endParaRPr>
          </a:p>
        </p:txBody>
      </p:sp>
      <p:sp>
        <p:nvSpPr>
          <p:cNvPr id="2" name="Title 1"/>
          <p:cNvSpPr>
            <a:spLocks noGrp="1"/>
          </p:cNvSpPr>
          <p:nvPr>
            <p:ph type="title"/>
          </p:nvPr>
        </p:nvSpPr>
        <p:spPr/>
        <p:txBody>
          <a:bodyPr/>
          <a:lstStyle/>
          <a:p>
            <a:pPr eaLnBrk="1" hangingPunct="1">
              <a:defRPr/>
            </a:pPr>
            <a:r>
              <a:rPr lang="en-US" sz="4000" dirty="0" smtClean="0">
                <a:latin typeface="Arial Black" pitchFamily="34" charset="0"/>
              </a:rPr>
              <a:t>Comprehensive Survey</a:t>
            </a:r>
            <a:endParaRPr lang="en-US" sz="4000" dirty="0">
              <a:latin typeface="Arial Black" pitchFamily="34" charset="0"/>
            </a:endParaRPr>
          </a:p>
        </p:txBody>
      </p:sp>
      <p:sp>
        <p:nvSpPr>
          <p:cNvPr id="14341"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DCB151-128A-4D24-9F9A-626A6FDF9D2F}" type="slidenum">
              <a:rPr lang="en-US" smtClean="0">
                <a:solidFill>
                  <a:schemeClr val="tx2"/>
                </a:solidFill>
              </a:rPr>
              <a:pPr eaLnBrk="1" hangingPunct="1"/>
              <a:t>16</a:t>
            </a:fld>
            <a:endParaRPr lang="en-US" smtClean="0">
              <a:solidFill>
                <a:schemeClr val="tx2"/>
              </a:solidFill>
            </a:endParaRPr>
          </a:p>
        </p:txBody>
      </p:sp>
      <p:pic>
        <p:nvPicPr>
          <p:cNvPr id="3076" name="Picture 4" descr="C:\Users\w3044913\AppData\Local\Microsoft\Windows\Temporary Internet Files\Content.IE5\V4IWCOV6\MC900023532[1].wmf"/>
          <p:cNvPicPr>
            <a:picLocks noGrp="1" noChangeAspect="1" noChangeArrowheads="1"/>
          </p:cNvPicPr>
          <p:nvPr>
            <p:ph sz="half" idx="2"/>
          </p:nvPr>
        </p:nvPicPr>
        <p:blipFill>
          <a:blip r:embed="rId2" cstate="email">
            <a:extLst>
              <a:ext uri="{28A0092B-C50C-407E-A947-70E740481C1C}">
                <a14:useLocalDpi xmlns:a14="http://schemas.microsoft.com/office/drawing/2010/main"/>
              </a:ext>
            </a:extLst>
          </a:blip>
          <a:srcRect/>
          <a:stretch>
            <a:fillRect/>
          </a:stretch>
        </p:blipFill>
        <p:spPr bwMode="auto">
          <a:xfrm>
            <a:off x="6019800" y="2895600"/>
            <a:ext cx="2258416" cy="2212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838939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719262"/>
            <a:ext cx="8686800" cy="4910137"/>
          </a:xfrm>
        </p:spPr>
        <p:txBody>
          <a:bodyPr/>
          <a:lstStyle/>
          <a:p>
            <a:pPr eaLnBrk="1" hangingPunct="1">
              <a:lnSpc>
                <a:spcPct val="90000"/>
              </a:lnSpc>
              <a:defRPr/>
            </a:pPr>
            <a:r>
              <a:rPr lang="en-US" sz="3200" b="1" dirty="0" smtClean="0">
                <a:latin typeface="Arial Narrow" pitchFamily="34" charset="0"/>
              </a:rPr>
              <a:t>Conduct regular (usually weekly) site inspections</a:t>
            </a:r>
          </a:p>
          <a:p>
            <a:pPr eaLnBrk="1" hangingPunct="1">
              <a:lnSpc>
                <a:spcPct val="90000"/>
              </a:lnSpc>
              <a:defRPr/>
            </a:pPr>
            <a:endParaRPr lang="en-US" sz="3200" b="1" dirty="0" smtClean="0">
              <a:latin typeface="Arial Narrow" pitchFamily="34" charset="0"/>
            </a:endParaRPr>
          </a:p>
          <a:p>
            <a:pPr eaLnBrk="1" hangingPunct="1">
              <a:lnSpc>
                <a:spcPct val="90000"/>
              </a:lnSpc>
              <a:defRPr/>
            </a:pPr>
            <a:r>
              <a:rPr lang="en-US" sz="3200" b="1" dirty="0" smtClean="0">
                <a:latin typeface="Arial Narrow" pitchFamily="34" charset="0"/>
              </a:rPr>
              <a:t>Establish daily work area assessment procedures</a:t>
            </a:r>
          </a:p>
          <a:p>
            <a:pPr eaLnBrk="1" hangingPunct="1">
              <a:lnSpc>
                <a:spcPct val="90000"/>
              </a:lnSpc>
              <a:defRPr/>
            </a:pPr>
            <a:endParaRPr lang="en-US" sz="3200" b="1" dirty="0" smtClean="0">
              <a:latin typeface="Arial Narrow" pitchFamily="34" charset="0"/>
            </a:endParaRPr>
          </a:p>
          <a:p>
            <a:pPr eaLnBrk="1" hangingPunct="1">
              <a:lnSpc>
                <a:spcPct val="90000"/>
              </a:lnSpc>
              <a:defRPr/>
            </a:pPr>
            <a:r>
              <a:rPr lang="en-US" sz="3200" b="1" dirty="0" smtClean="0">
                <a:latin typeface="Arial Narrow" pitchFamily="34" charset="0"/>
              </a:rPr>
              <a:t>Develop and use a checklist</a:t>
            </a:r>
            <a:endParaRPr lang="en-US" sz="3200" b="1" dirty="0">
              <a:latin typeface="Arial Narrow" pitchFamily="34" charset="0"/>
            </a:endParaRPr>
          </a:p>
          <a:p>
            <a:pPr eaLnBrk="1" hangingPunct="1">
              <a:defRPr/>
            </a:pPr>
            <a:endParaRPr lang="en-US" sz="4400" b="1" dirty="0">
              <a:latin typeface="Arial Narrow" pitchFamily="34" charset="0"/>
            </a:endParaRPr>
          </a:p>
        </p:txBody>
      </p:sp>
      <p:sp>
        <p:nvSpPr>
          <p:cNvPr id="2" name="Title 1"/>
          <p:cNvSpPr>
            <a:spLocks noGrp="1"/>
          </p:cNvSpPr>
          <p:nvPr>
            <p:ph type="title"/>
          </p:nvPr>
        </p:nvSpPr>
        <p:spPr>
          <a:xfrm>
            <a:off x="152400" y="355600"/>
            <a:ext cx="8839200" cy="1054100"/>
          </a:xfrm>
        </p:spPr>
        <p:txBody>
          <a:bodyPr/>
          <a:lstStyle/>
          <a:p>
            <a:pPr eaLnBrk="1" hangingPunct="1">
              <a:defRPr/>
            </a:pPr>
            <a:r>
              <a:rPr lang="en-US" sz="4000" dirty="0" smtClean="0">
                <a:latin typeface="Arial Black" pitchFamily="34" charset="0"/>
              </a:rPr>
              <a:t>Safety and Health Assessments</a:t>
            </a:r>
            <a:endParaRPr lang="en-US" sz="4000" dirty="0">
              <a:latin typeface="Arial Black" pitchFamily="34" charset="0"/>
            </a:endParaRPr>
          </a:p>
        </p:txBody>
      </p:sp>
      <p:sp>
        <p:nvSpPr>
          <p:cNvPr id="14341"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DCB151-128A-4D24-9F9A-626A6FDF9D2F}" type="slidenum">
              <a:rPr lang="en-US" smtClean="0">
                <a:solidFill>
                  <a:schemeClr val="tx2"/>
                </a:solidFill>
              </a:rPr>
              <a:pPr eaLnBrk="1" hangingPunct="1"/>
              <a:t>17</a:t>
            </a:fld>
            <a:endParaRPr lang="en-US" smtClean="0">
              <a:solidFill>
                <a:schemeClr val="tx2"/>
              </a:solidFill>
            </a:endParaRPr>
          </a:p>
        </p:txBody>
      </p:sp>
    </p:spTree>
    <p:extLst>
      <p:ext uri="{BB962C8B-B14F-4D97-AF65-F5344CB8AC3E}">
        <p14:creationId xmlns:p14="http://schemas.microsoft.com/office/powerpoint/2010/main" val="96578359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719262"/>
            <a:ext cx="8686800" cy="4910137"/>
          </a:xfrm>
        </p:spPr>
        <p:txBody>
          <a:bodyPr/>
          <a:lstStyle/>
          <a:p>
            <a:pPr eaLnBrk="1" hangingPunct="1">
              <a:lnSpc>
                <a:spcPct val="90000"/>
              </a:lnSpc>
              <a:defRPr/>
            </a:pPr>
            <a:r>
              <a:rPr lang="en-US" sz="3200" b="1" dirty="0" smtClean="0">
                <a:latin typeface="Arial Narrow" pitchFamily="34" charset="0"/>
              </a:rPr>
              <a:t>Provide </a:t>
            </a:r>
            <a:r>
              <a:rPr lang="en-US" sz="3200" b="1" dirty="0">
                <a:latin typeface="Arial Narrow" pitchFamily="34" charset="0"/>
              </a:rPr>
              <a:t>a reliable system for employees to:</a:t>
            </a:r>
          </a:p>
          <a:p>
            <a:pPr lvl="1" eaLnBrk="1" hangingPunct="1">
              <a:lnSpc>
                <a:spcPct val="90000"/>
              </a:lnSpc>
              <a:defRPr/>
            </a:pPr>
            <a:r>
              <a:rPr lang="en-US" sz="3000" b="1" dirty="0">
                <a:latin typeface="Arial Narrow" pitchFamily="34" charset="0"/>
              </a:rPr>
              <a:t>Notify management about apparent hazardous conditions</a:t>
            </a:r>
          </a:p>
          <a:p>
            <a:pPr lvl="1" eaLnBrk="1" hangingPunct="1">
              <a:lnSpc>
                <a:spcPct val="90000"/>
              </a:lnSpc>
              <a:defRPr/>
            </a:pPr>
            <a:r>
              <a:rPr lang="en-US" sz="3000" b="1" dirty="0">
                <a:latin typeface="Arial Narrow" pitchFamily="34" charset="0"/>
              </a:rPr>
              <a:t>Receive timely and appropriate responses</a:t>
            </a:r>
          </a:p>
          <a:p>
            <a:pPr lvl="1" eaLnBrk="1" hangingPunct="1">
              <a:lnSpc>
                <a:spcPct val="90000"/>
              </a:lnSpc>
              <a:defRPr/>
            </a:pPr>
            <a:r>
              <a:rPr lang="en-US" sz="3000" b="1" dirty="0">
                <a:latin typeface="Arial Narrow" pitchFamily="34" charset="0"/>
              </a:rPr>
              <a:t>Have no fear of reprisal</a:t>
            </a:r>
          </a:p>
          <a:p>
            <a:pPr eaLnBrk="1" hangingPunct="1">
              <a:defRPr/>
            </a:pPr>
            <a:endParaRPr lang="en-US" sz="4400" b="1" dirty="0">
              <a:latin typeface="Arial Narrow" pitchFamily="34" charset="0"/>
            </a:endParaRPr>
          </a:p>
        </p:txBody>
      </p:sp>
      <p:sp>
        <p:nvSpPr>
          <p:cNvPr id="2" name="Title 1"/>
          <p:cNvSpPr>
            <a:spLocks noGrp="1"/>
          </p:cNvSpPr>
          <p:nvPr>
            <p:ph type="title"/>
          </p:nvPr>
        </p:nvSpPr>
        <p:spPr>
          <a:xfrm>
            <a:off x="152400" y="355600"/>
            <a:ext cx="8839200" cy="1054100"/>
          </a:xfrm>
        </p:spPr>
        <p:txBody>
          <a:bodyPr/>
          <a:lstStyle/>
          <a:p>
            <a:pPr eaLnBrk="1" hangingPunct="1">
              <a:defRPr/>
            </a:pPr>
            <a:r>
              <a:rPr lang="en-US" sz="4000" dirty="0" smtClean="0">
                <a:latin typeface="Arial Black" pitchFamily="34" charset="0"/>
              </a:rPr>
              <a:t>Safety and Health Assessments</a:t>
            </a:r>
            <a:endParaRPr lang="en-US" sz="4000" dirty="0">
              <a:latin typeface="Arial Black" pitchFamily="34" charset="0"/>
            </a:endParaRPr>
          </a:p>
        </p:txBody>
      </p:sp>
      <p:sp>
        <p:nvSpPr>
          <p:cNvPr id="14341"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DCB151-128A-4D24-9F9A-626A6FDF9D2F}" type="slidenum">
              <a:rPr lang="en-US" smtClean="0">
                <a:solidFill>
                  <a:schemeClr val="tx2"/>
                </a:solidFill>
              </a:rPr>
              <a:pPr eaLnBrk="1" hangingPunct="1"/>
              <a:t>18</a:t>
            </a:fld>
            <a:endParaRPr lang="en-US" smtClean="0">
              <a:solidFill>
                <a:schemeClr val="tx2"/>
              </a:solidFill>
            </a:endParaRPr>
          </a:p>
        </p:txBody>
      </p:sp>
    </p:spTree>
    <p:extLst>
      <p:ext uri="{BB962C8B-B14F-4D97-AF65-F5344CB8AC3E}">
        <p14:creationId xmlns:p14="http://schemas.microsoft.com/office/powerpoint/2010/main" val="429359010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719262"/>
            <a:ext cx="8686800" cy="4910137"/>
          </a:xfrm>
        </p:spPr>
        <p:txBody>
          <a:bodyPr/>
          <a:lstStyle/>
          <a:p>
            <a:pPr eaLnBrk="1" hangingPunct="1">
              <a:defRPr/>
            </a:pPr>
            <a:r>
              <a:rPr lang="en-US" sz="4400" b="1" dirty="0" smtClean="0">
                <a:latin typeface="Arial Narrow" pitchFamily="34" charset="0"/>
              </a:rPr>
              <a:t> </a:t>
            </a:r>
            <a:r>
              <a:rPr lang="en-US" sz="3200" b="1" dirty="0" smtClean="0">
                <a:latin typeface="Arial Narrow" pitchFamily="34" charset="0"/>
              </a:rPr>
              <a:t>Important things to remember:</a:t>
            </a:r>
          </a:p>
          <a:p>
            <a:pPr lvl="1" eaLnBrk="1" hangingPunct="1">
              <a:defRPr/>
            </a:pPr>
            <a:r>
              <a:rPr lang="en-US" sz="3000" b="1" dirty="0">
                <a:latin typeface="Arial Narrow" pitchFamily="34" charset="0"/>
              </a:rPr>
              <a:t> </a:t>
            </a:r>
            <a:r>
              <a:rPr lang="en-US" sz="3000" b="1" dirty="0" smtClean="0">
                <a:latin typeface="Arial Narrow" pitchFamily="34" charset="0"/>
              </a:rPr>
              <a:t>cover every part of the workplace</a:t>
            </a:r>
          </a:p>
          <a:p>
            <a:pPr lvl="1" eaLnBrk="1" hangingPunct="1">
              <a:defRPr/>
            </a:pPr>
            <a:r>
              <a:rPr lang="en-US" sz="3000" b="1" dirty="0">
                <a:latin typeface="Arial Narrow" pitchFamily="34" charset="0"/>
              </a:rPr>
              <a:t> </a:t>
            </a:r>
            <a:r>
              <a:rPr lang="en-US" sz="3000" b="1" dirty="0" smtClean="0">
                <a:latin typeface="Arial Narrow" pitchFamily="34" charset="0"/>
              </a:rPr>
              <a:t>regular intervals</a:t>
            </a:r>
          </a:p>
          <a:p>
            <a:pPr lvl="1" eaLnBrk="1" hangingPunct="1">
              <a:defRPr/>
            </a:pPr>
            <a:r>
              <a:rPr lang="en-US" sz="3000" b="1" dirty="0" smtClean="0">
                <a:latin typeface="Arial Narrow" pitchFamily="34" charset="0"/>
              </a:rPr>
              <a:t> training</a:t>
            </a:r>
          </a:p>
          <a:p>
            <a:pPr lvl="1" eaLnBrk="1" hangingPunct="1">
              <a:defRPr/>
            </a:pPr>
            <a:r>
              <a:rPr lang="en-US" sz="3000" b="1" dirty="0">
                <a:latin typeface="Arial Narrow" pitchFamily="34" charset="0"/>
              </a:rPr>
              <a:t> </a:t>
            </a:r>
            <a:r>
              <a:rPr lang="en-US" sz="3000" b="1" dirty="0" smtClean="0">
                <a:latin typeface="Arial Narrow" pitchFamily="34" charset="0"/>
              </a:rPr>
              <a:t>track to correction</a:t>
            </a:r>
          </a:p>
          <a:p>
            <a:pPr lvl="1" eaLnBrk="1" hangingPunct="1">
              <a:defRPr/>
            </a:pPr>
            <a:endParaRPr lang="en-US" sz="3000" b="1" dirty="0">
              <a:latin typeface="Arial Narrow" pitchFamily="34" charset="0"/>
            </a:endParaRPr>
          </a:p>
        </p:txBody>
      </p:sp>
      <p:sp>
        <p:nvSpPr>
          <p:cNvPr id="2" name="Title 1"/>
          <p:cNvSpPr>
            <a:spLocks noGrp="1"/>
          </p:cNvSpPr>
          <p:nvPr>
            <p:ph type="title"/>
          </p:nvPr>
        </p:nvSpPr>
        <p:spPr>
          <a:xfrm>
            <a:off x="152400" y="355600"/>
            <a:ext cx="8839200" cy="1054100"/>
          </a:xfrm>
        </p:spPr>
        <p:txBody>
          <a:bodyPr/>
          <a:lstStyle/>
          <a:p>
            <a:pPr eaLnBrk="1" hangingPunct="1">
              <a:defRPr/>
            </a:pPr>
            <a:r>
              <a:rPr lang="en-US" sz="4000" dirty="0" smtClean="0">
                <a:latin typeface="Arial Black" pitchFamily="34" charset="0"/>
              </a:rPr>
              <a:t>Safety and Health Assessments</a:t>
            </a:r>
            <a:endParaRPr lang="en-US" sz="4000" dirty="0">
              <a:latin typeface="Arial Black" pitchFamily="34" charset="0"/>
            </a:endParaRPr>
          </a:p>
        </p:txBody>
      </p:sp>
      <p:sp>
        <p:nvSpPr>
          <p:cNvPr id="14341"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DCB151-128A-4D24-9F9A-626A6FDF9D2F}" type="slidenum">
              <a:rPr lang="en-US" smtClean="0">
                <a:solidFill>
                  <a:schemeClr val="tx2"/>
                </a:solidFill>
              </a:rPr>
              <a:pPr eaLnBrk="1" hangingPunct="1"/>
              <a:t>19</a:t>
            </a:fld>
            <a:endParaRPr lang="en-US" smtClean="0">
              <a:solidFill>
                <a:schemeClr val="tx2"/>
              </a:solidFill>
            </a:endParaRPr>
          </a:p>
        </p:txBody>
      </p:sp>
    </p:spTree>
    <p:extLst>
      <p:ext uri="{BB962C8B-B14F-4D97-AF65-F5344CB8AC3E}">
        <p14:creationId xmlns:p14="http://schemas.microsoft.com/office/powerpoint/2010/main" val="290049198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4450" indent="0" algn="ctr" eaLnBrk="1" hangingPunct="1">
              <a:buNone/>
              <a:defRPr/>
            </a:pPr>
            <a:r>
              <a:rPr lang="en-US" sz="3200" b="1" dirty="0" smtClean="0">
                <a:latin typeface="Arial Narrow" pitchFamily="34" charset="0"/>
              </a:rPr>
              <a:t>This presentation is adapted from the OSHA Safety and Health Programs presentation available </a:t>
            </a:r>
            <a:r>
              <a:rPr lang="en-US" sz="3200" b="1" smtClean="0">
                <a:latin typeface="Arial Narrow" pitchFamily="34" charset="0"/>
              </a:rPr>
              <a:t>on the OSHA website.</a:t>
            </a:r>
            <a:endParaRPr lang="en-US" sz="3200" baseline="30000" dirty="0"/>
          </a:p>
          <a:p>
            <a:pPr eaLnBrk="1" hangingPunct="1">
              <a:defRPr/>
            </a:pPr>
            <a:endParaRPr lang="en-US" dirty="0">
              <a:latin typeface="Arial Narrow" pitchFamily="34" charset="0"/>
            </a:endParaRPr>
          </a:p>
        </p:txBody>
      </p:sp>
      <p:sp>
        <p:nvSpPr>
          <p:cNvPr id="3" name="Title 2"/>
          <p:cNvSpPr>
            <a:spLocks noGrp="1"/>
          </p:cNvSpPr>
          <p:nvPr>
            <p:ph type="title"/>
          </p:nvPr>
        </p:nvSpPr>
        <p:spPr/>
        <p:txBody>
          <a:bodyPr/>
          <a:lstStyle/>
          <a:p>
            <a:pPr eaLnBrk="1" hangingPunct="1">
              <a:defRPr/>
            </a:pPr>
            <a:r>
              <a:rPr lang="en-US" sz="4000" dirty="0" smtClean="0">
                <a:latin typeface="Arial Black" pitchFamily="34" charset="0"/>
              </a:rPr>
              <a:t>Credits</a:t>
            </a:r>
            <a:endParaRPr lang="en-US" sz="4000" dirty="0">
              <a:latin typeface="Arial Black" pitchFamily="34" charset="0"/>
            </a:endParaRPr>
          </a:p>
        </p:txBody>
      </p:sp>
      <p:sp>
        <p:nvSpPr>
          <p:cNvPr id="9220"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BE04EF6-B72D-4B9E-BBD1-E42F944C50CC}" type="slidenum">
              <a:rPr lang="en-US" smtClean="0">
                <a:solidFill>
                  <a:schemeClr val="tx2"/>
                </a:solidFill>
              </a:rPr>
              <a:pPr eaLnBrk="1" hangingPunct="1"/>
              <a:t>2</a:t>
            </a:fld>
            <a:endParaRPr lang="en-US" smtClean="0">
              <a:solidFill>
                <a:schemeClr val="tx2"/>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1000" y="1719072"/>
            <a:ext cx="5638800" cy="4681728"/>
          </a:xfrm>
        </p:spPr>
        <p:txBody>
          <a:bodyPr/>
          <a:lstStyle/>
          <a:p>
            <a:pPr eaLnBrk="1" hangingPunct="1">
              <a:lnSpc>
                <a:spcPct val="90000"/>
              </a:lnSpc>
              <a:defRPr/>
            </a:pPr>
            <a:r>
              <a:rPr lang="en-US" sz="3200" b="1" dirty="0" smtClean="0">
                <a:latin typeface="Arial Narrow" pitchFamily="34" charset="0"/>
              </a:rPr>
              <a:t>Investigate accidents and “near miss” incidents</a:t>
            </a:r>
          </a:p>
          <a:p>
            <a:pPr eaLnBrk="1" hangingPunct="1">
              <a:lnSpc>
                <a:spcPct val="90000"/>
              </a:lnSpc>
              <a:defRPr/>
            </a:pPr>
            <a:endParaRPr lang="en-US" sz="3200" b="1" dirty="0">
              <a:latin typeface="Arial Narrow" pitchFamily="34" charset="0"/>
            </a:endParaRPr>
          </a:p>
          <a:p>
            <a:pPr eaLnBrk="1" hangingPunct="1">
              <a:lnSpc>
                <a:spcPct val="90000"/>
              </a:lnSpc>
              <a:defRPr/>
            </a:pPr>
            <a:r>
              <a:rPr lang="en-US" sz="3200" b="1" dirty="0" smtClean="0">
                <a:latin typeface="Arial Narrow" pitchFamily="34" charset="0"/>
              </a:rPr>
              <a:t> Six key questions</a:t>
            </a:r>
          </a:p>
          <a:p>
            <a:pPr marL="44450" indent="0" eaLnBrk="1" hangingPunct="1">
              <a:lnSpc>
                <a:spcPct val="90000"/>
              </a:lnSpc>
              <a:buNone/>
              <a:defRPr/>
            </a:pPr>
            <a:endParaRPr lang="en-US" sz="3200" b="1" dirty="0" smtClean="0">
              <a:latin typeface="Arial Narrow" pitchFamily="34" charset="0"/>
            </a:endParaRPr>
          </a:p>
          <a:p>
            <a:pPr eaLnBrk="1" hangingPunct="1">
              <a:lnSpc>
                <a:spcPct val="90000"/>
              </a:lnSpc>
              <a:defRPr/>
            </a:pPr>
            <a:r>
              <a:rPr lang="en-US" sz="3200" b="1" dirty="0" smtClean="0">
                <a:latin typeface="Arial Narrow" pitchFamily="34" charset="0"/>
              </a:rPr>
              <a:t>Analyze injury and illness trends</a:t>
            </a:r>
          </a:p>
          <a:p>
            <a:pPr lvl="1" eaLnBrk="1" hangingPunct="1">
              <a:lnSpc>
                <a:spcPct val="90000"/>
              </a:lnSpc>
              <a:defRPr/>
            </a:pPr>
            <a:r>
              <a:rPr lang="en-US" b="1" dirty="0" smtClean="0">
                <a:latin typeface="Arial Narrow" pitchFamily="34" charset="0"/>
              </a:rPr>
              <a:t>Common cause patterns may be identified and prevented</a:t>
            </a:r>
            <a:endParaRPr lang="en-US" b="1" dirty="0">
              <a:latin typeface="Arial Narrow" pitchFamily="34" charset="0"/>
            </a:endParaRPr>
          </a:p>
          <a:p>
            <a:pPr eaLnBrk="1" hangingPunct="1">
              <a:defRPr/>
            </a:pPr>
            <a:endParaRPr lang="en-US" sz="4400" b="1" dirty="0">
              <a:latin typeface="Arial Narrow" pitchFamily="34" charset="0"/>
            </a:endParaRPr>
          </a:p>
        </p:txBody>
      </p:sp>
      <p:sp>
        <p:nvSpPr>
          <p:cNvPr id="2" name="Title 1"/>
          <p:cNvSpPr>
            <a:spLocks noGrp="1"/>
          </p:cNvSpPr>
          <p:nvPr>
            <p:ph type="title"/>
          </p:nvPr>
        </p:nvSpPr>
        <p:spPr/>
        <p:txBody>
          <a:bodyPr/>
          <a:lstStyle/>
          <a:p>
            <a:pPr eaLnBrk="1" hangingPunct="1">
              <a:defRPr/>
            </a:pPr>
            <a:r>
              <a:rPr lang="en-US" sz="4000" dirty="0" smtClean="0">
                <a:latin typeface="Arial Black" pitchFamily="34" charset="0"/>
              </a:rPr>
              <a:t>Additional Worksite Analysis</a:t>
            </a:r>
            <a:endParaRPr lang="en-US" sz="4000" dirty="0">
              <a:latin typeface="Arial Black" pitchFamily="34" charset="0"/>
            </a:endParaRPr>
          </a:p>
        </p:txBody>
      </p:sp>
      <p:sp>
        <p:nvSpPr>
          <p:cNvPr id="14341"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DCB151-128A-4D24-9F9A-626A6FDF9D2F}" type="slidenum">
              <a:rPr lang="en-US" smtClean="0">
                <a:solidFill>
                  <a:schemeClr val="tx2"/>
                </a:solidFill>
              </a:rPr>
              <a:pPr eaLnBrk="1" hangingPunct="1"/>
              <a:t>20</a:t>
            </a:fld>
            <a:endParaRPr lang="en-US" smtClean="0">
              <a:solidFill>
                <a:schemeClr val="tx2"/>
              </a:solidFill>
            </a:endParaRPr>
          </a:p>
        </p:txBody>
      </p:sp>
      <p:pic>
        <p:nvPicPr>
          <p:cNvPr id="4098" name="Picture 2" descr="C:\Users\w3044913\AppData\Local\Microsoft\Windows\Temporary Internet Files\Content.IE5\O5OXCVB9\MC900250666[1].wmf"/>
          <p:cNvPicPr>
            <a:picLocks noGrp="1" noChangeAspect="1" noChangeArrowheads="1"/>
          </p:cNvPicPr>
          <p:nvPr>
            <p:ph sz="half" idx="2"/>
          </p:nvPr>
        </p:nvPicPr>
        <p:blipFill>
          <a:blip r:embed="rId2" cstate="email">
            <a:extLst>
              <a:ext uri="{28A0092B-C50C-407E-A947-70E740481C1C}">
                <a14:useLocalDpi xmlns:a14="http://schemas.microsoft.com/office/drawing/2010/main"/>
              </a:ext>
            </a:extLst>
          </a:blip>
          <a:srcRect/>
          <a:stretch>
            <a:fillRect/>
          </a:stretch>
        </p:blipFill>
        <p:spPr bwMode="auto">
          <a:xfrm>
            <a:off x="6119765" y="3018121"/>
            <a:ext cx="2009869" cy="1809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618199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719262"/>
            <a:ext cx="8686800" cy="4910137"/>
          </a:xfrm>
        </p:spPr>
        <p:txBody>
          <a:bodyPr/>
          <a:lstStyle/>
          <a:p>
            <a:pPr eaLnBrk="1" hangingPunct="1">
              <a:lnSpc>
                <a:spcPct val="90000"/>
              </a:lnSpc>
              <a:defRPr/>
            </a:pPr>
            <a:r>
              <a:rPr lang="en-US" sz="3200" b="1" dirty="0" smtClean="0">
                <a:latin typeface="Arial Narrow" pitchFamily="34" charset="0"/>
              </a:rPr>
              <a:t> Determine that a hazard or potential hazard exists</a:t>
            </a:r>
          </a:p>
          <a:p>
            <a:pPr eaLnBrk="1" hangingPunct="1">
              <a:lnSpc>
                <a:spcPct val="90000"/>
              </a:lnSpc>
              <a:defRPr/>
            </a:pPr>
            <a:endParaRPr lang="en-US" sz="3200" b="1" dirty="0" smtClean="0">
              <a:latin typeface="Arial Narrow" pitchFamily="34" charset="0"/>
            </a:endParaRPr>
          </a:p>
          <a:p>
            <a:pPr eaLnBrk="1" hangingPunct="1">
              <a:lnSpc>
                <a:spcPct val="90000"/>
              </a:lnSpc>
              <a:defRPr/>
            </a:pPr>
            <a:r>
              <a:rPr lang="en-US" sz="3200" b="1" dirty="0" smtClean="0">
                <a:latin typeface="Arial Narrow" pitchFamily="34" charset="0"/>
              </a:rPr>
              <a:t> Prevent hazards</a:t>
            </a:r>
          </a:p>
          <a:p>
            <a:pPr eaLnBrk="1" hangingPunct="1">
              <a:lnSpc>
                <a:spcPct val="90000"/>
              </a:lnSpc>
              <a:defRPr/>
            </a:pPr>
            <a:endParaRPr lang="en-US" sz="3200" b="1" dirty="0" smtClean="0">
              <a:latin typeface="Arial Narrow" pitchFamily="34" charset="0"/>
            </a:endParaRPr>
          </a:p>
          <a:p>
            <a:pPr eaLnBrk="1" hangingPunct="1">
              <a:lnSpc>
                <a:spcPct val="90000"/>
              </a:lnSpc>
              <a:defRPr/>
            </a:pPr>
            <a:r>
              <a:rPr lang="en-US" sz="3200" b="1" dirty="0" smtClean="0">
                <a:latin typeface="Arial Narrow" pitchFamily="34" charset="0"/>
              </a:rPr>
              <a:t> Use hazard controls</a:t>
            </a:r>
          </a:p>
          <a:p>
            <a:pPr eaLnBrk="1" hangingPunct="1">
              <a:lnSpc>
                <a:spcPct val="90000"/>
              </a:lnSpc>
              <a:defRPr/>
            </a:pPr>
            <a:endParaRPr lang="en-US" sz="3200" b="1" dirty="0" smtClean="0">
              <a:latin typeface="Arial Narrow" pitchFamily="34" charset="0"/>
            </a:endParaRPr>
          </a:p>
          <a:p>
            <a:pPr eaLnBrk="1" hangingPunct="1">
              <a:lnSpc>
                <a:spcPct val="90000"/>
              </a:lnSpc>
              <a:defRPr/>
            </a:pPr>
            <a:r>
              <a:rPr lang="en-US" sz="3200" b="1" dirty="0" smtClean="0">
                <a:latin typeface="Arial Narrow" pitchFamily="34" charset="0"/>
              </a:rPr>
              <a:t> Timely manner</a:t>
            </a:r>
          </a:p>
          <a:p>
            <a:pPr marL="44450" indent="0" eaLnBrk="1" hangingPunct="1">
              <a:lnSpc>
                <a:spcPct val="90000"/>
              </a:lnSpc>
              <a:buNone/>
              <a:defRPr/>
            </a:pPr>
            <a:endParaRPr lang="en-US" sz="3000" b="1" dirty="0" smtClean="0">
              <a:latin typeface="Arial Narrow" pitchFamily="34" charset="0"/>
            </a:endParaRPr>
          </a:p>
          <a:p>
            <a:pPr eaLnBrk="1" hangingPunct="1">
              <a:lnSpc>
                <a:spcPct val="90000"/>
              </a:lnSpc>
              <a:defRPr/>
            </a:pPr>
            <a:endParaRPr lang="en-US" sz="3200" b="1" dirty="0">
              <a:latin typeface="Arial Narrow" pitchFamily="34" charset="0"/>
            </a:endParaRPr>
          </a:p>
          <a:p>
            <a:pPr eaLnBrk="1" hangingPunct="1">
              <a:defRPr/>
            </a:pPr>
            <a:endParaRPr lang="en-US" sz="4400" b="1" dirty="0">
              <a:latin typeface="Arial Narrow" pitchFamily="34" charset="0"/>
            </a:endParaRPr>
          </a:p>
        </p:txBody>
      </p:sp>
      <p:sp>
        <p:nvSpPr>
          <p:cNvPr id="2" name="Title 1"/>
          <p:cNvSpPr>
            <a:spLocks noGrp="1"/>
          </p:cNvSpPr>
          <p:nvPr>
            <p:ph type="title"/>
          </p:nvPr>
        </p:nvSpPr>
        <p:spPr>
          <a:xfrm>
            <a:off x="152400" y="355600"/>
            <a:ext cx="8839200" cy="1054100"/>
          </a:xfrm>
        </p:spPr>
        <p:txBody>
          <a:bodyPr/>
          <a:lstStyle/>
          <a:p>
            <a:pPr eaLnBrk="1" hangingPunct="1">
              <a:defRPr/>
            </a:pPr>
            <a:r>
              <a:rPr lang="en-US" sz="4000" dirty="0" smtClean="0">
                <a:latin typeface="Arial Black" pitchFamily="34" charset="0"/>
              </a:rPr>
              <a:t>Hazard Prevention </a:t>
            </a:r>
            <a:br>
              <a:rPr lang="en-US" sz="4000" dirty="0" smtClean="0">
                <a:latin typeface="Arial Black" pitchFamily="34" charset="0"/>
              </a:rPr>
            </a:br>
            <a:r>
              <a:rPr lang="en-US" sz="4000" dirty="0" smtClean="0">
                <a:latin typeface="Arial Black" pitchFamily="34" charset="0"/>
              </a:rPr>
              <a:t>and control</a:t>
            </a:r>
            <a:endParaRPr lang="en-US" sz="4000" dirty="0">
              <a:latin typeface="Arial Black" pitchFamily="34" charset="0"/>
            </a:endParaRPr>
          </a:p>
        </p:txBody>
      </p:sp>
      <p:sp>
        <p:nvSpPr>
          <p:cNvPr id="14341"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DCB151-128A-4D24-9F9A-626A6FDF9D2F}" type="slidenum">
              <a:rPr lang="en-US" smtClean="0">
                <a:solidFill>
                  <a:schemeClr val="tx2"/>
                </a:solidFill>
              </a:rPr>
              <a:pPr eaLnBrk="1" hangingPunct="1"/>
              <a:t>21</a:t>
            </a:fld>
            <a:endParaRPr lang="en-US" smtClean="0">
              <a:solidFill>
                <a:schemeClr val="tx2"/>
              </a:solidFill>
            </a:endParaRPr>
          </a:p>
        </p:txBody>
      </p:sp>
    </p:spTree>
    <p:extLst>
      <p:ext uri="{BB962C8B-B14F-4D97-AF65-F5344CB8AC3E}">
        <p14:creationId xmlns:p14="http://schemas.microsoft.com/office/powerpoint/2010/main" val="225590952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719262"/>
            <a:ext cx="8686800" cy="4910137"/>
          </a:xfrm>
        </p:spPr>
        <p:txBody>
          <a:bodyPr/>
          <a:lstStyle/>
          <a:p>
            <a:pPr eaLnBrk="1" hangingPunct="1">
              <a:lnSpc>
                <a:spcPct val="90000"/>
              </a:lnSpc>
              <a:defRPr/>
            </a:pPr>
            <a:r>
              <a:rPr lang="en-US" sz="3200" b="1" dirty="0" smtClean="0">
                <a:latin typeface="Arial Narrow" pitchFamily="34" charset="0"/>
              </a:rPr>
              <a:t>To prevent and control hazards:</a:t>
            </a:r>
          </a:p>
          <a:p>
            <a:pPr lvl="1" eaLnBrk="1" hangingPunct="1">
              <a:lnSpc>
                <a:spcPct val="90000"/>
              </a:lnSpc>
              <a:defRPr/>
            </a:pPr>
            <a:r>
              <a:rPr lang="en-US" sz="3000" b="1" dirty="0" smtClean="0">
                <a:latin typeface="Arial Narrow" pitchFamily="34" charset="0"/>
              </a:rPr>
              <a:t>Engineering controls</a:t>
            </a:r>
          </a:p>
          <a:p>
            <a:pPr lvl="1" eaLnBrk="1" hangingPunct="1">
              <a:lnSpc>
                <a:spcPct val="90000"/>
              </a:lnSpc>
              <a:defRPr/>
            </a:pPr>
            <a:r>
              <a:rPr lang="en-US" sz="3000" b="1" dirty="0" smtClean="0">
                <a:latin typeface="Arial Narrow" pitchFamily="34" charset="0"/>
              </a:rPr>
              <a:t>Administrative controls</a:t>
            </a:r>
          </a:p>
          <a:p>
            <a:pPr lvl="1" eaLnBrk="1" hangingPunct="1">
              <a:lnSpc>
                <a:spcPct val="90000"/>
              </a:lnSpc>
              <a:defRPr/>
            </a:pPr>
            <a:r>
              <a:rPr lang="en-US" sz="3000" b="1" dirty="0" smtClean="0">
                <a:latin typeface="Arial Narrow" pitchFamily="34" charset="0"/>
              </a:rPr>
              <a:t>Personal protective equipment</a:t>
            </a:r>
          </a:p>
          <a:p>
            <a:pPr lvl="1" eaLnBrk="1" hangingPunct="1">
              <a:lnSpc>
                <a:spcPct val="90000"/>
              </a:lnSpc>
              <a:defRPr/>
            </a:pPr>
            <a:r>
              <a:rPr lang="en-US" sz="3000" b="1" dirty="0" smtClean="0">
                <a:latin typeface="Arial Narrow" pitchFamily="34" charset="0"/>
              </a:rPr>
              <a:t>Safe work practices communicated</a:t>
            </a:r>
          </a:p>
          <a:p>
            <a:pPr lvl="2" eaLnBrk="1" hangingPunct="1">
              <a:lnSpc>
                <a:spcPct val="90000"/>
              </a:lnSpc>
              <a:defRPr/>
            </a:pPr>
            <a:r>
              <a:rPr lang="en-US" sz="2800" b="1" dirty="0" smtClean="0">
                <a:latin typeface="Arial Narrow" pitchFamily="34" charset="0"/>
              </a:rPr>
              <a:t>Via training, positive reinforcement</a:t>
            </a:r>
          </a:p>
          <a:p>
            <a:pPr lvl="2" eaLnBrk="1" hangingPunct="1">
              <a:lnSpc>
                <a:spcPct val="90000"/>
              </a:lnSpc>
              <a:defRPr/>
            </a:pPr>
            <a:r>
              <a:rPr lang="en-US" sz="2800" b="1" dirty="0" smtClean="0">
                <a:latin typeface="Arial Narrow" pitchFamily="34" charset="0"/>
              </a:rPr>
              <a:t>Correction of unsafe performance</a:t>
            </a:r>
          </a:p>
          <a:p>
            <a:pPr lvl="2" eaLnBrk="1" hangingPunct="1">
              <a:lnSpc>
                <a:spcPct val="90000"/>
              </a:lnSpc>
              <a:defRPr/>
            </a:pPr>
            <a:r>
              <a:rPr lang="en-US" sz="2800" b="1" dirty="0" smtClean="0">
                <a:latin typeface="Arial Narrow" pitchFamily="34" charset="0"/>
              </a:rPr>
              <a:t>Enforcement </a:t>
            </a:r>
          </a:p>
          <a:p>
            <a:pPr marL="44450" indent="0" eaLnBrk="1" hangingPunct="1">
              <a:lnSpc>
                <a:spcPct val="90000"/>
              </a:lnSpc>
              <a:buNone/>
              <a:defRPr/>
            </a:pPr>
            <a:endParaRPr lang="en-US" sz="3000" b="1" dirty="0" smtClean="0">
              <a:latin typeface="Arial Narrow" pitchFamily="34" charset="0"/>
            </a:endParaRPr>
          </a:p>
          <a:p>
            <a:pPr eaLnBrk="1" hangingPunct="1">
              <a:lnSpc>
                <a:spcPct val="90000"/>
              </a:lnSpc>
              <a:defRPr/>
            </a:pPr>
            <a:endParaRPr lang="en-US" sz="3200" b="1" dirty="0">
              <a:latin typeface="Arial Narrow" pitchFamily="34" charset="0"/>
            </a:endParaRPr>
          </a:p>
          <a:p>
            <a:pPr eaLnBrk="1" hangingPunct="1">
              <a:defRPr/>
            </a:pPr>
            <a:endParaRPr lang="en-US" sz="4400" b="1" dirty="0">
              <a:latin typeface="Arial Narrow" pitchFamily="34" charset="0"/>
            </a:endParaRPr>
          </a:p>
        </p:txBody>
      </p:sp>
      <p:sp>
        <p:nvSpPr>
          <p:cNvPr id="2" name="Title 1"/>
          <p:cNvSpPr>
            <a:spLocks noGrp="1"/>
          </p:cNvSpPr>
          <p:nvPr>
            <p:ph type="title"/>
          </p:nvPr>
        </p:nvSpPr>
        <p:spPr>
          <a:xfrm>
            <a:off x="152400" y="355600"/>
            <a:ext cx="8839200" cy="1054100"/>
          </a:xfrm>
        </p:spPr>
        <p:txBody>
          <a:bodyPr/>
          <a:lstStyle/>
          <a:p>
            <a:pPr eaLnBrk="1" hangingPunct="1">
              <a:defRPr/>
            </a:pPr>
            <a:r>
              <a:rPr lang="en-US" sz="4000" dirty="0" smtClean="0">
                <a:latin typeface="Arial Black" pitchFamily="34" charset="0"/>
              </a:rPr>
              <a:t>Controlling </a:t>
            </a:r>
            <a:br>
              <a:rPr lang="en-US" sz="4000" dirty="0" smtClean="0">
                <a:latin typeface="Arial Black" pitchFamily="34" charset="0"/>
              </a:rPr>
            </a:br>
            <a:r>
              <a:rPr lang="en-US" sz="4000" dirty="0" smtClean="0">
                <a:latin typeface="Arial Black" pitchFamily="34" charset="0"/>
              </a:rPr>
              <a:t>the Hazards</a:t>
            </a:r>
            <a:endParaRPr lang="en-US" sz="4000" dirty="0">
              <a:latin typeface="Arial Black" pitchFamily="34" charset="0"/>
            </a:endParaRPr>
          </a:p>
        </p:txBody>
      </p:sp>
      <p:sp>
        <p:nvSpPr>
          <p:cNvPr id="14341"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DCB151-128A-4D24-9F9A-626A6FDF9D2F}" type="slidenum">
              <a:rPr lang="en-US" smtClean="0">
                <a:solidFill>
                  <a:schemeClr val="tx2"/>
                </a:solidFill>
              </a:rPr>
              <a:pPr eaLnBrk="1" hangingPunct="1"/>
              <a:t>22</a:t>
            </a:fld>
            <a:endParaRPr lang="en-US" smtClean="0">
              <a:solidFill>
                <a:schemeClr val="tx2"/>
              </a:solidFill>
            </a:endParaRPr>
          </a:p>
        </p:txBody>
      </p:sp>
    </p:spTree>
    <p:extLst>
      <p:ext uri="{BB962C8B-B14F-4D97-AF65-F5344CB8AC3E}">
        <p14:creationId xmlns:p14="http://schemas.microsoft.com/office/powerpoint/2010/main" val="107985660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1000" y="1719072"/>
            <a:ext cx="5257800" cy="4681728"/>
          </a:xfrm>
        </p:spPr>
        <p:txBody>
          <a:bodyPr>
            <a:normAutofit lnSpcReduction="10000"/>
          </a:bodyPr>
          <a:lstStyle/>
          <a:p>
            <a:pPr eaLnBrk="1" hangingPunct="1">
              <a:lnSpc>
                <a:spcPct val="90000"/>
              </a:lnSpc>
              <a:defRPr/>
            </a:pPr>
            <a:r>
              <a:rPr lang="en-US" sz="3200" b="1" dirty="0" smtClean="0">
                <a:latin typeface="Arial Narrow" pitchFamily="34" charset="0"/>
              </a:rPr>
              <a:t>Maintain the facility and equipment</a:t>
            </a:r>
          </a:p>
          <a:p>
            <a:pPr marL="44450" indent="0" eaLnBrk="1" hangingPunct="1">
              <a:lnSpc>
                <a:spcPct val="90000"/>
              </a:lnSpc>
              <a:buNone/>
              <a:defRPr/>
            </a:pPr>
            <a:endParaRPr lang="en-US" sz="3200" b="1" dirty="0" smtClean="0">
              <a:latin typeface="Arial Narrow" pitchFamily="34" charset="0"/>
            </a:endParaRPr>
          </a:p>
          <a:p>
            <a:pPr eaLnBrk="1" hangingPunct="1">
              <a:lnSpc>
                <a:spcPct val="90000"/>
              </a:lnSpc>
              <a:defRPr/>
            </a:pPr>
            <a:r>
              <a:rPr lang="en-US" sz="3200" b="1" dirty="0" smtClean="0">
                <a:latin typeface="Arial Narrow" pitchFamily="34" charset="0"/>
              </a:rPr>
              <a:t>Emergency planning</a:t>
            </a:r>
          </a:p>
          <a:p>
            <a:pPr lvl="1" eaLnBrk="1" hangingPunct="1">
              <a:lnSpc>
                <a:spcPct val="90000"/>
              </a:lnSpc>
              <a:defRPr/>
            </a:pPr>
            <a:r>
              <a:rPr lang="en-US" sz="2800" b="1" dirty="0" smtClean="0">
                <a:latin typeface="Arial Narrow" pitchFamily="34" charset="0"/>
              </a:rPr>
              <a:t>Training and drills as needed</a:t>
            </a:r>
          </a:p>
          <a:p>
            <a:pPr marL="365125" lvl="1" indent="0" eaLnBrk="1" hangingPunct="1">
              <a:lnSpc>
                <a:spcPct val="90000"/>
              </a:lnSpc>
              <a:buNone/>
              <a:defRPr/>
            </a:pPr>
            <a:endParaRPr lang="en-US" b="1" dirty="0" smtClean="0">
              <a:latin typeface="Arial Narrow" pitchFamily="34" charset="0"/>
            </a:endParaRPr>
          </a:p>
          <a:p>
            <a:pPr eaLnBrk="1" hangingPunct="1">
              <a:lnSpc>
                <a:spcPct val="90000"/>
              </a:lnSpc>
              <a:defRPr/>
            </a:pPr>
            <a:r>
              <a:rPr lang="en-US" sz="3200" b="1" dirty="0" smtClean="0">
                <a:latin typeface="Arial Narrow" pitchFamily="34" charset="0"/>
              </a:rPr>
              <a:t>Medical program</a:t>
            </a:r>
          </a:p>
          <a:p>
            <a:pPr lvl="1" eaLnBrk="1" hangingPunct="1">
              <a:lnSpc>
                <a:spcPct val="90000"/>
              </a:lnSpc>
              <a:defRPr/>
            </a:pPr>
            <a:r>
              <a:rPr lang="en-US" sz="2800" b="1" dirty="0" smtClean="0">
                <a:latin typeface="Arial Narrow" pitchFamily="34" charset="0"/>
              </a:rPr>
              <a:t>First aid on site</a:t>
            </a:r>
          </a:p>
          <a:p>
            <a:pPr lvl="1" eaLnBrk="1" hangingPunct="1">
              <a:lnSpc>
                <a:spcPct val="90000"/>
              </a:lnSpc>
              <a:defRPr/>
            </a:pPr>
            <a:r>
              <a:rPr lang="en-US" sz="2800" b="1" dirty="0" smtClean="0">
                <a:latin typeface="Arial Narrow" pitchFamily="34" charset="0"/>
              </a:rPr>
              <a:t>Physician and emergency care nearby</a:t>
            </a:r>
            <a:endParaRPr lang="en-US" sz="2800" b="1" dirty="0">
              <a:latin typeface="Arial Narrow" pitchFamily="34" charset="0"/>
            </a:endParaRPr>
          </a:p>
          <a:p>
            <a:pPr eaLnBrk="1" hangingPunct="1">
              <a:defRPr/>
            </a:pPr>
            <a:endParaRPr lang="en-US" sz="4400" b="1" dirty="0">
              <a:latin typeface="Arial Narrow" pitchFamily="34" charset="0"/>
            </a:endParaRPr>
          </a:p>
        </p:txBody>
      </p:sp>
      <p:sp>
        <p:nvSpPr>
          <p:cNvPr id="2" name="Title 1"/>
          <p:cNvSpPr>
            <a:spLocks noGrp="1"/>
          </p:cNvSpPr>
          <p:nvPr>
            <p:ph type="title"/>
          </p:nvPr>
        </p:nvSpPr>
        <p:spPr/>
        <p:txBody>
          <a:bodyPr/>
          <a:lstStyle/>
          <a:p>
            <a:pPr eaLnBrk="1" hangingPunct="1">
              <a:defRPr/>
            </a:pPr>
            <a:r>
              <a:rPr lang="en-US" sz="4000" dirty="0" smtClean="0">
                <a:latin typeface="Arial Black" pitchFamily="34" charset="0"/>
              </a:rPr>
              <a:t>Hazard prevention planning</a:t>
            </a:r>
            <a:endParaRPr lang="en-US" sz="4000" dirty="0">
              <a:latin typeface="Arial Black" pitchFamily="34" charset="0"/>
            </a:endParaRPr>
          </a:p>
        </p:txBody>
      </p:sp>
      <p:sp>
        <p:nvSpPr>
          <p:cNvPr id="14341"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DCB151-128A-4D24-9F9A-626A6FDF9D2F}" type="slidenum">
              <a:rPr lang="en-US" smtClean="0">
                <a:solidFill>
                  <a:schemeClr val="tx2"/>
                </a:solidFill>
              </a:rPr>
              <a:pPr eaLnBrk="1" hangingPunct="1"/>
              <a:t>23</a:t>
            </a:fld>
            <a:endParaRPr lang="en-US" smtClean="0">
              <a:solidFill>
                <a:schemeClr val="tx2"/>
              </a:solidFill>
            </a:endParaRPr>
          </a:p>
        </p:txBody>
      </p:sp>
      <p:pic>
        <p:nvPicPr>
          <p:cNvPr id="5123" name="Picture 3" descr="C:\Users\w3044913\AppData\Local\Microsoft\Windows\Temporary Internet Files\Content.IE5\LDC0VC5T\MC900360942[1].wmf"/>
          <p:cNvPicPr>
            <a:picLocks noGrp="1" noChangeAspect="1" noChangeArrowheads="1"/>
          </p:cNvPicPr>
          <p:nvPr>
            <p:ph sz="half" idx="2"/>
          </p:nvPr>
        </p:nvPicPr>
        <p:blipFill>
          <a:blip r:embed="rId2" cstate="email">
            <a:extLst>
              <a:ext uri="{28A0092B-C50C-407E-A947-70E740481C1C}">
                <a14:useLocalDpi xmlns:a14="http://schemas.microsoft.com/office/drawing/2010/main"/>
              </a:ext>
            </a:extLst>
          </a:blip>
          <a:srcRect/>
          <a:stretch>
            <a:fillRect/>
          </a:stretch>
        </p:blipFill>
        <p:spPr bwMode="auto">
          <a:xfrm>
            <a:off x="5867400" y="2438400"/>
            <a:ext cx="2152498" cy="2917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0816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429000" y="1752600"/>
            <a:ext cx="5257800" cy="4681728"/>
          </a:xfrm>
        </p:spPr>
        <p:txBody>
          <a:bodyPr>
            <a:normAutofit/>
          </a:bodyPr>
          <a:lstStyle/>
          <a:p>
            <a:pPr eaLnBrk="1" hangingPunct="1">
              <a:defRPr/>
            </a:pPr>
            <a:r>
              <a:rPr lang="en-US" b="1" dirty="0" smtClean="0">
                <a:latin typeface="Arial Narrow" pitchFamily="34" charset="0"/>
              </a:rPr>
              <a:t> Backbone of system</a:t>
            </a:r>
          </a:p>
          <a:p>
            <a:pPr eaLnBrk="1" hangingPunct="1">
              <a:defRPr/>
            </a:pPr>
            <a:r>
              <a:rPr lang="en-US" b="1" dirty="0" smtClean="0">
                <a:latin typeface="Arial Narrow" pitchFamily="34" charset="0"/>
              </a:rPr>
              <a:t> Training necessary</a:t>
            </a:r>
          </a:p>
          <a:p>
            <a:pPr lvl="1" eaLnBrk="1" hangingPunct="1">
              <a:defRPr/>
            </a:pPr>
            <a:r>
              <a:rPr lang="en-US" b="1" dirty="0" smtClean="0">
                <a:latin typeface="Arial Narrow" pitchFamily="34" charset="0"/>
              </a:rPr>
              <a:t> </a:t>
            </a:r>
            <a:r>
              <a:rPr lang="en-US" sz="2800" b="1" dirty="0" smtClean="0">
                <a:latin typeface="Arial Narrow" pitchFamily="34" charset="0"/>
              </a:rPr>
              <a:t>new hires, contract workers, PPE wearers, high risk</a:t>
            </a:r>
          </a:p>
          <a:p>
            <a:pPr lvl="1" eaLnBrk="1" hangingPunct="1">
              <a:defRPr/>
            </a:pPr>
            <a:r>
              <a:rPr lang="en-US" sz="2800" b="1" dirty="0" smtClean="0">
                <a:latin typeface="Arial Narrow" pitchFamily="34" charset="0"/>
              </a:rPr>
              <a:t> managers/supervisors</a:t>
            </a:r>
          </a:p>
          <a:p>
            <a:pPr lvl="1" eaLnBrk="1" hangingPunct="1">
              <a:defRPr/>
            </a:pPr>
            <a:r>
              <a:rPr lang="en-US" sz="2800" b="1" dirty="0" smtClean="0">
                <a:latin typeface="Arial Narrow" pitchFamily="34" charset="0"/>
              </a:rPr>
              <a:t> long-term workers with job changes</a:t>
            </a:r>
          </a:p>
          <a:p>
            <a:pPr lvl="1" eaLnBrk="1" hangingPunct="1">
              <a:defRPr/>
            </a:pPr>
            <a:r>
              <a:rPr lang="en-US" sz="2800" b="1" dirty="0">
                <a:latin typeface="Arial Narrow" pitchFamily="34" charset="0"/>
              </a:rPr>
              <a:t> </a:t>
            </a:r>
            <a:r>
              <a:rPr lang="en-US" sz="2800" b="1" dirty="0" smtClean="0">
                <a:latin typeface="Arial Narrow" pitchFamily="34" charset="0"/>
              </a:rPr>
              <a:t>refresher = everyone</a:t>
            </a:r>
          </a:p>
          <a:p>
            <a:pPr lvl="1" eaLnBrk="1" hangingPunct="1">
              <a:defRPr/>
            </a:pPr>
            <a:endParaRPr lang="en-US" b="1" dirty="0">
              <a:latin typeface="Arial Narrow" pitchFamily="34" charset="0"/>
            </a:endParaRPr>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a:ext>
            </a:extLst>
          </a:blip>
          <a:stretch>
            <a:fillRect/>
          </a:stretch>
        </p:blipFill>
        <p:spPr>
          <a:xfrm>
            <a:off x="228600" y="2209800"/>
            <a:ext cx="3095625" cy="3095625"/>
          </a:xfrm>
        </p:spPr>
      </p:pic>
      <p:sp>
        <p:nvSpPr>
          <p:cNvPr id="2" name="Title 1"/>
          <p:cNvSpPr>
            <a:spLocks noGrp="1"/>
          </p:cNvSpPr>
          <p:nvPr>
            <p:ph type="title"/>
          </p:nvPr>
        </p:nvSpPr>
        <p:spPr/>
        <p:txBody>
          <a:bodyPr/>
          <a:lstStyle/>
          <a:p>
            <a:pPr eaLnBrk="1" hangingPunct="1">
              <a:defRPr/>
            </a:pPr>
            <a:r>
              <a:rPr lang="en-US" sz="4000" dirty="0" smtClean="0">
                <a:latin typeface="Arial Black" pitchFamily="34" charset="0"/>
              </a:rPr>
              <a:t>Safety and </a:t>
            </a:r>
            <a:br>
              <a:rPr lang="en-US" sz="4000" dirty="0" smtClean="0">
                <a:latin typeface="Arial Black" pitchFamily="34" charset="0"/>
              </a:rPr>
            </a:br>
            <a:r>
              <a:rPr lang="en-US" sz="4000" dirty="0" smtClean="0">
                <a:latin typeface="Arial Black" pitchFamily="34" charset="0"/>
              </a:rPr>
              <a:t>health training</a:t>
            </a:r>
            <a:endParaRPr lang="en-US" sz="4000" dirty="0">
              <a:latin typeface="Arial Black" pitchFamily="34" charset="0"/>
            </a:endParaRPr>
          </a:p>
        </p:txBody>
      </p:sp>
      <p:sp>
        <p:nvSpPr>
          <p:cNvPr id="14341"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DCB151-128A-4D24-9F9A-626A6FDF9D2F}" type="slidenum">
              <a:rPr lang="en-US" smtClean="0">
                <a:solidFill>
                  <a:schemeClr val="tx2"/>
                </a:solidFill>
              </a:rPr>
              <a:pPr eaLnBrk="1" hangingPunct="1"/>
              <a:t>24</a:t>
            </a:fld>
            <a:endParaRPr lang="en-US" smtClean="0">
              <a:solidFill>
                <a:schemeClr val="tx2"/>
              </a:solidFill>
            </a:endParaRPr>
          </a:p>
        </p:txBody>
      </p:sp>
    </p:spTree>
    <p:extLst>
      <p:ext uri="{BB962C8B-B14F-4D97-AF65-F5344CB8AC3E}">
        <p14:creationId xmlns:p14="http://schemas.microsoft.com/office/powerpoint/2010/main" val="165042233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1000" y="1752600"/>
            <a:ext cx="5638800" cy="4681728"/>
          </a:xfrm>
        </p:spPr>
        <p:txBody>
          <a:bodyPr/>
          <a:lstStyle/>
          <a:p>
            <a:pPr eaLnBrk="1" hangingPunct="1">
              <a:lnSpc>
                <a:spcPct val="90000"/>
              </a:lnSpc>
              <a:defRPr/>
            </a:pPr>
            <a:r>
              <a:rPr lang="en-US" sz="3200" b="1" dirty="0" smtClean="0">
                <a:latin typeface="Arial Narrow" pitchFamily="34" charset="0"/>
              </a:rPr>
              <a:t> Employees must understand</a:t>
            </a:r>
          </a:p>
          <a:p>
            <a:pPr lvl="1" eaLnBrk="1" hangingPunct="1">
              <a:lnSpc>
                <a:spcPct val="90000"/>
              </a:lnSpc>
              <a:defRPr/>
            </a:pPr>
            <a:r>
              <a:rPr lang="en-US" sz="2800" b="1" dirty="0" smtClean="0">
                <a:latin typeface="Arial Narrow" pitchFamily="34" charset="0"/>
              </a:rPr>
              <a:t> hazards they may be exposed to </a:t>
            </a:r>
          </a:p>
          <a:p>
            <a:pPr lvl="1" eaLnBrk="1" hangingPunct="1">
              <a:lnSpc>
                <a:spcPct val="90000"/>
              </a:lnSpc>
              <a:defRPr/>
            </a:pPr>
            <a:r>
              <a:rPr lang="en-US" sz="2800" b="1" dirty="0" smtClean="0">
                <a:latin typeface="Arial Narrow" pitchFamily="34" charset="0"/>
              </a:rPr>
              <a:t> how to prevent harm to themselves and others from hazard exposure</a:t>
            </a:r>
          </a:p>
          <a:p>
            <a:pPr marL="44450" indent="0" eaLnBrk="1" hangingPunct="1">
              <a:lnSpc>
                <a:spcPct val="90000"/>
              </a:lnSpc>
              <a:buNone/>
              <a:defRPr/>
            </a:pPr>
            <a:endParaRPr lang="en-US" sz="3200" b="1" dirty="0" smtClean="0">
              <a:latin typeface="Arial Narrow" pitchFamily="34" charset="0"/>
            </a:endParaRPr>
          </a:p>
          <a:p>
            <a:pPr eaLnBrk="1" hangingPunct="1">
              <a:lnSpc>
                <a:spcPct val="90000"/>
              </a:lnSpc>
              <a:defRPr/>
            </a:pPr>
            <a:r>
              <a:rPr lang="en-US" sz="3200" b="1" dirty="0" smtClean="0">
                <a:latin typeface="Arial Narrow" pitchFamily="34" charset="0"/>
              </a:rPr>
              <a:t> Orientation training</a:t>
            </a:r>
            <a:endParaRPr lang="en-US" sz="4000" b="1" dirty="0">
              <a:latin typeface="Arial Narrow" pitchFamily="34" charset="0"/>
            </a:endParaRPr>
          </a:p>
          <a:p>
            <a:pPr lvl="1" eaLnBrk="1" hangingPunct="1">
              <a:lnSpc>
                <a:spcPct val="90000"/>
              </a:lnSpc>
              <a:defRPr/>
            </a:pPr>
            <a:r>
              <a:rPr lang="en-US" sz="2800" b="1" dirty="0" smtClean="0">
                <a:latin typeface="Arial Narrow" pitchFamily="34" charset="0"/>
              </a:rPr>
              <a:t> site and contract workers</a:t>
            </a:r>
          </a:p>
        </p:txBody>
      </p:sp>
      <p:sp>
        <p:nvSpPr>
          <p:cNvPr id="2" name="Title 1"/>
          <p:cNvSpPr>
            <a:spLocks noGrp="1"/>
          </p:cNvSpPr>
          <p:nvPr>
            <p:ph type="title"/>
          </p:nvPr>
        </p:nvSpPr>
        <p:spPr/>
        <p:txBody>
          <a:bodyPr/>
          <a:lstStyle/>
          <a:p>
            <a:pPr eaLnBrk="1" hangingPunct="1">
              <a:defRPr/>
            </a:pPr>
            <a:r>
              <a:rPr lang="en-US" sz="4000" dirty="0" smtClean="0">
                <a:latin typeface="Arial Black" pitchFamily="34" charset="0"/>
              </a:rPr>
              <a:t>Safety and </a:t>
            </a:r>
            <a:br>
              <a:rPr lang="en-US" sz="4000" dirty="0" smtClean="0">
                <a:latin typeface="Arial Black" pitchFamily="34" charset="0"/>
              </a:rPr>
            </a:br>
            <a:r>
              <a:rPr lang="en-US" sz="4000" dirty="0" smtClean="0">
                <a:latin typeface="Arial Black" pitchFamily="34" charset="0"/>
              </a:rPr>
              <a:t>health orientation</a:t>
            </a:r>
            <a:endParaRPr lang="en-US" sz="4000" dirty="0">
              <a:latin typeface="Arial Black" pitchFamily="34" charset="0"/>
            </a:endParaRPr>
          </a:p>
        </p:txBody>
      </p:sp>
      <p:sp>
        <p:nvSpPr>
          <p:cNvPr id="14341"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DCB151-128A-4D24-9F9A-626A6FDF9D2F}" type="slidenum">
              <a:rPr lang="en-US" smtClean="0">
                <a:solidFill>
                  <a:schemeClr val="tx2"/>
                </a:solidFill>
              </a:rPr>
              <a:pPr eaLnBrk="1" hangingPunct="1"/>
              <a:t>25</a:t>
            </a:fld>
            <a:endParaRPr lang="en-US" smtClean="0">
              <a:solidFill>
                <a:schemeClr val="tx2"/>
              </a:solidFill>
            </a:endParaRPr>
          </a:p>
        </p:txBody>
      </p:sp>
      <p:pic>
        <p:nvPicPr>
          <p:cNvPr id="7170" name="Picture 2" descr="C:\Users\w3044913\AppData\Local\Microsoft\Windows\Temporary Internet Files\Content.IE5\QO4NRLEW\MC900301242[1].wmf"/>
          <p:cNvPicPr>
            <a:picLocks noGrp="1" noChangeAspect="1" noChangeArrowheads="1"/>
          </p:cNvPicPr>
          <p:nvPr>
            <p:ph sz="half" idx="2"/>
          </p:nvPr>
        </p:nvPicPr>
        <p:blipFill>
          <a:blip r:embed="rId2" cstate="email">
            <a:extLst>
              <a:ext uri="{28A0092B-C50C-407E-A947-70E740481C1C}">
                <a14:useLocalDpi xmlns:a14="http://schemas.microsoft.com/office/drawing/2010/main"/>
              </a:ext>
            </a:extLst>
          </a:blip>
          <a:srcRect/>
          <a:stretch>
            <a:fillRect/>
          </a:stretch>
        </p:blipFill>
        <p:spPr bwMode="auto">
          <a:xfrm>
            <a:off x="6548171" y="2964535"/>
            <a:ext cx="1838858" cy="1830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323426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719262"/>
            <a:ext cx="8686800" cy="4910137"/>
          </a:xfrm>
        </p:spPr>
        <p:txBody>
          <a:bodyPr/>
          <a:lstStyle/>
          <a:p>
            <a:pPr eaLnBrk="1" hangingPunct="1">
              <a:lnSpc>
                <a:spcPct val="90000"/>
              </a:lnSpc>
              <a:defRPr/>
            </a:pPr>
            <a:r>
              <a:rPr lang="en-US" sz="3200" b="1" dirty="0" smtClean="0">
                <a:latin typeface="Arial Narrow" pitchFamily="34" charset="0"/>
              </a:rPr>
              <a:t> Analyze work</a:t>
            </a:r>
          </a:p>
          <a:p>
            <a:pPr eaLnBrk="1" hangingPunct="1">
              <a:lnSpc>
                <a:spcPct val="90000"/>
              </a:lnSpc>
              <a:defRPr/>
            </a:pPr>
            <a:endParaRPr lang="en-US" sz="3200" b="1" dirty="0" smtClean="0">
              <a:latin typeface="Arial Narrow" pitchFamily="34" charset="0"/>
            </a:endParaRPr>
          </a:p>
          <a:p>
            <a:pPr eaLnBrk="1" hangingPunct="1">
              <a:lnSpc>
                <a:spcPct val="90000"/>
              </a:lnSpc>
              <a:defRPr/>
            </a:pPr>
            <a:r>
              <a:rPr lang="en-US" sz="3200" b="1" dirty="0" smtClean="0">
                <a:latin typeface="Arial Narrow" pitchFamily="34" charset="0"/>
              </a:rPr>
              <a:t> Physical protections</a:t>
            </a:r>
          </a:p>
          <a:p>
            <a:pPr marL="44450" indent="0" eaLnBrk="1" hangingPunct="1">
              <a:lnSpc>
                <a:spcPct val="90000"/>
              </a:lnSpc>
              <a:buNone/>
              <a:defRPr/>
            </a:pPr>
            <a:endParaRPr lang="en-US" sz="3200" b="1" dirty="0" smtClean="0">
              <a:latin typeface="Arial Narrow" pitchFamily="34" charset="0"/>
            </a:endParaRPr>
          </a:p>
          <a:p>
            <a:pPr eaLnBrk="1" hangingPunct="1">
              <a:lnSpc>
                <a:spcPct val="90000"/>
              </a:lnSpc>
              <a:defRPr/>
            </a:pPr>
            <a:r>
              <a:rPr lang="en-US" sz="3200" b="1" dirty="0" smtClean="0">
                <a:latin typeface="Arial Narrow" pitchFamily="34" charset="0"/>
              </a:rPr>
              <a:t> Reinforce employee training</a:t>
            </a:r>
          </a:p>
          <a:p>
            <a:pPr marL="44450" indent="0" eaLnBrk="1" hangingPunct="1">
              <a:lnSpc>
                <a:spcPct val="90000"/>
              </a:lnSpc>
              <a:buNone/>
              <a:defRPr/>
            </a:pPr>
            <a:endParaRPr lang="en-US" sz="3000" b="1" dirty="0" smtClean="0">
              <a:latin typeface="Arial Narrow" pitchFamily="34" charset="0"/>
            </a:endParaRPr>
          </a:p>
          <a:p>
            <a:pPr eaLnBrk="1" hangingPunct="1">
              <a:lnSpc>
                <a:spcPct val="90000"/>
              </a:lnSpc>
              <a:defRPr/>
            </a:pPr>
            <a:endParaRPr lang="en-US" sz="3200" b="1" dirty="0">
              <a:latin typeface="Arial Narrow" pitchFamily="34" charset="0"/>
            </a:endParaRPr>
          </a:p>
          <a:p>
            <a:pPr eaLnBrk="1" hangingPunct="1">
              <a:defRPr/>
            </a:pPr>
            <a:endParaRPr lang="en-US" sz="4400" b="1" dirty="0">
              <a:latin typeface="Arial Narrow" pitchFamily="34" charset="0"/>
            </a:endParaRPr>
          </a:p>
        </p:txBody>
      </p:sp>
      <p:sp>
        <p:nvSpPr>
          <p:cNvPr id="2" name="Title 1"/>
          <p:cNvSpPr>
            <a:spLocks noGrp="1"/>
          </p:cNvSpPr>
          <p:nvPr>
            <p:ph type="title"/>
          </p:nvPr>
        </p:nvSpPr>
        <p:spPr>
          <a:xfrm>
            <a:off x="152400" y="355600"/>
            <a:ext cx="8839200" cy="1054100"/>
          </a:xfrm>
        </p:spPr>
        <p:txBody>
          <a:bodyPr/>
          <a:lstStyle/>
          <a:p>
            <a:pPr eaLnBrk="1" hangingPunct="1">
              <a:defRPr/>
            </a:pPr>
            <a:r>
              <a:rPr lang="en-US" sz="4000" dirty="0" smtClean="0">
                <a:latin typeface="Arial Black" pitchFamily="34" charset="0"/>
              </a:rPr>
              <a:t>Supervisor responsibilities</a:t>
            </a:r>
            <a:endParaRPr lang="en-US" sz="4000" dirty="0">
              <a:latin typeface="Arial Black" pitchFamily="34" charset="0"/>
            </a:endParaRPr>
          </a:p>
        </p:txBody>
      </p:sp>
      <p:sp>
        <p:nvSpPr>
          <p:cNvPr id="14341"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DCB151-128A-4D24-9F9A-626A6FDF9D2F}" type="slidenum">
              <a:rPr lang="en-US" smtClean="0">
                <a:solidFill>
                  <a:schemeClr val="tx2"/>
                </a:solidFill>
              </a:rPr>
              <a:pPr eaLnBrk="1" hangingPunct="1"/>
              <a:t>26</a:t>
            </a:fld>
            <a:endParaRPr lang="en-US" smtClean="0">
              <a:solidFill>
                <a:schemeClr val="tx2"/>
              </a:solidFill>
            </a:endParaRPr>
          </a:p>
        </p:txBody>
      </p:sp>
    </p:spTree>
    <p:extLst>
      <p:ext uri="{BB962C8B-B14F-4D97-AF65-F5344CB8AC3E}">
        <p14:creationId xmlns:p14="http://schemas.microsoft.com/office/powerpoint/2010/main" val="187613746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343400" y="1752600"/>
            <a:ext cx="4495800" cy="4681728"/>
          </a:xfrm>
        </p:spPr>
        <p:txBody>
          <a:bodyPr/>
          <a:lstStyle/>
          <a:p>
            <a:pPr eaLnBrk="1" hangingPunct="1">
              <a:lnSpc>
                <a:spcPct val="90000"/>
              </a:lnSpc>
              <a:defRPr/>
            </a:pPr>
            <a:r>
              <a:rPr lang="en-US" sz="3200" b="1" dirty="0" smtClean="0">
                <a:latin typeface="Arial Narrow" pitchFamily="34" charset="0"/>
              </a:rPr>
              <a:t> Hazard recognition</a:t>
            </a:r>
          </a:p>
          <a:p>
            <a:pPr eaLnBrk="1" hangingPunct="1">
              <a:lnSpc>
                <a:spcPct val="90000"/>
              </a:lnSpc>
              <a:defRPr/>
            </a:pPr>
            <a:r>
              <a:rPr lang="en-US" sz="3200" b="1" dirty="0" smtClean="0">
                <a:latin typeface="Arial Narrow" pitchFamily="34" charset="0"/>
              </a:rPr>
              <a:t> Training required in standards</a:t>
            </a:r>
          </a:p>
          <a:p>
            <a:pPr eaLnBrk="1" hangingPunct="1">
              <a:lnSpc>
                <a:spcPct val="90000"/>
              </a:lnSpc>
              <a:defRPr/>
            </a:pPr>
            <a:r>
              <a:rPr lang="en-US" sz="3200" b="1" dirty="0" smtClean="0">
                <a:latin typeface="Arial Narrow" pitchFamily="34" charset="0"/>
              </a:rPr>
              <a:t> Emergency response</a:t>
            </a:r>
          </a:p>
          <a:p>
            <a:pPr eaLnBrk="1" hangingPunct="1">
              <a:lnSpc>
                <a:spcPct val="90000"/>
              </a:lnSpc>
              <a:defRPr/>
            </a:pPr>
            <a:r>
              <a:rPr lang="en-US" sz="3200" b="1" dirty="0" smtClean="0">
                <a:latin typeface="Arial Narrow" pitchFamily="34" charset="0"/>
              </a:rPr>
              <a:t> Accident investigation</a:t>
            </a:r>
          </a:p>
          <a:p>
            <a:pPr eaLnBrk="1" hangingPunct="1">
              <a:lnSpc>
                <a:spcPct val="90000"/>
              </a:lnSpc>
              <a:defRPr/>
            </a:pPr>
            <a:r>
              <a:rPr lang="en-US" sz="3200" b="1" dirty="0" smtClean="0">
                <a:latin typeface="Arial Narrow" pitchFamily="34" charset="0"/>
              </a:rPr>
              <a:t> Emergency drills</a:t>
            </a:r>
            <a:endParaRPr lang="en-US" b="1" dirty="0">
              <a:latin typeface="Arial Narrow" pitchFamily="34" charset="0"/>
            </a:endParaRPr>
          </a:p>
          <a:p>
            <a:pPr eaLnBrk="1" hangingPunct="1">
              <a:defRPr/>
            </a:pPr>
            <a:endParaRPr lang="en-US" sz="4400" b="1" dirty="0">
              <a:latin typeface="Arial Narrow" pitchFamily="34" charset="0"/>
            </a:endParaRPr>
          </a:p>
        </p:txBody>
      </p:sp>
      <p:sp>
        <p:nvSpPr>
          <p:cNvPr id="2" name="Title 1"/>
          <p:cNvSpPr>
            <a:spLocks noGrp="1"/>
          </p:cNvSpPr>
          <p:nvPr>
            <p:ph type="title"/>
          </p:nvPr>
        </p:nvSpPr>
        <p:spPr/>
        <p:txBody>
          <a:bodyPr/>
          <a:lstStyle/>
          <a:p>
            <a:pPr eaLnBrk="1" hangingPunct="1">
              <a:defRPr/>
            </a:pPr>
            <a:r>
              <a:rPr lang="en-US" sz="4000" dirty="0" smtClean="0">
                <a:latin typeface="Arial Black" pitchFamily="34" charset="0"/>
              </a:rPr>
              <a:t>Specific training needs</a:t>
            </a:r>
            <a:endParaRPr lang="en-US" sz="4000" dirty="0">
              <a:latin typeface="Arial Black" pitchFamily="34" charset="0"/>
            </a:endParaRPr>
          </a:p>
        </p:txBody>
      </p:sp>
      <p:sp>
        <p:nvSpPr>
          <p:cNvPr id="14341"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DCB151-128A-4D24-9F9A-626A6FDF9D2F}" type="slidenum">
              <a:rPr lang="en-US" smtClean="0">
                <a:solidFill>
                  <a:schemeClr val="tx2"/>
                </a:solidFill>
              </a:rPr>
              <a:pPr eaLnBrk="1" hangingPunct="1"/>
              <a:t>27</a:t>
            </a:fld>
            <a:endParaRPr lang="en-US" smtClean="0">
              <a:solidFill>
                <a:schemeClr val="tx2"/>
              </a:solidFill>
            </a:endParaRPr>
          </a:p>
        </p:txBody>
      </p:sp>
      <p:pic>
        <p:nvPicPr>
          <p:cNvPr id="8195" name="Picture 3" descr="C:\Users\w3044913\AppData\Local\Microsoft\Windows\Temporary Internet Files\Content.IE5\QO4NRLEW\MC900215486[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371600" y="2630424"/>
            <a:ext cx="2047592" cy="23191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384660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719262"/>
            <a:ext cx="8686800" cy="4910137"/>
          </a:xfrm>
        </p:spPr>
        <p:txBody>
          <a:bodyPr/>
          <a:lstStyle/>
          <a:p>
            <a:pPr eaLnBrk="1" hangingPunct="1">
              <a:lnSpc>
                <a:spcPct val="90000"/>
              </a:lnSpc>
              <a:defRPr/>
            </a:pPr>
            <a:r>
              <a:rPr lang="en-US" sz="3200" b="1" dirty="0" smtClean="0">
                <a:latin typeface="Arial Narrow" pitchFamily="34" charset="0"/>
              </a:rPr>
              <a:t>Effective worker and safety programs</a:t>
            </a:r>
          </a:p>
          <a:p>
            <a:pPr lvl="1" eaLnBrk="1" hangingPunct="1">
              <a:lnSpc>
                <a:spcPct val="90000"/>
              </a:lnSpc>
              <a:defRPr/>
            </a:pPr>
            <a:r>
              <a:rPr lang="en-US" sz="3000" b="1" dirty="0" smtClean="0">
                <a:latin typeface="Arial Narrow" pitchFamily="34" charset="0"/>
              </a:rPr>
              <a:t>Reduce work related injuries and illnesses</a:t>
            </a:r>
          </a:p>
          <a:p>
            <a:pPr lvl="1" eaLnBrk="1" hangingPunct="1">
              <a:lnSpc>
                <a:spcPct val="90000"/>
              </a:lnSpc>
              <a:defRPr/>
            </a:pPr>
            <a:r>
              <a:rPr lang="en-US" sz="3000" b="1" dirty="0" smtClean="0">
                <a:latin typeface="Arial Narrow" pitchFamily="34" charset="0"/>
              </a:rPr>
              <a:t>Improve morale and productivity</a:t>
            </a:r>
          </a:p>
          <a:p>
            <a:pPr lvl="1" eaLnBrk="1" hangingPunct="1">
              <a:lnSpc>
                <a:spcPct val="90000"/>
              </a:lnSpc>
              <a:defRPr/>
            </a:pPr>
            <a:r>
              <a:rPr lang="en-US" sz="3000" b="1" dirty="0" smtClean="0">
                <a:latin typeface="Arial Narrow" pitchFamily="34" charset="0"/>
              </a:rPr>
              <a:t>Reduce workers’ compensation costs</a:t>
            </a:r>
          </a:p>
          <a:p>
            <a:pPr lvl="1" eaLnBrk="1" hangingPunct="1">
              <a:lnSpc>
                <a:spcPct val="90000"/>
              </a:lnSpc>
              <a:defRPr/>
            </a:pPr>
            <a:r>
              <a:rPr lang="en-US" sz="3000" b="1" dirty="0" smtClean="0">
                <a:latin typeface="Arial Narrow" pitchFamily="34" charset="0"/>
              </a:rPr>
              <a:t>Include these four elements:</a:t>
            </a:r>
          </a:p>
          <a:p>
            <a:pPr lvl="2" eaLnBrk="1" hangingPunct="1">
              <a:lnSpc>
                <a:spcPct val="90000"/>
              </a:lnSpc>
              <a:defRPr/>
            </a:pPr>
            <a:r>
              <a:rPr lang="en-US" sz="2800" b="1" dirty="0" smtClean="0">
                <a:latin typeface="Arial Narrow" pitchFamily="34" charset="0"/>
              </a:rPr>
              <a:t>Management commitment and employee involvement</a:t>
            </a:r>
          </a:p>
          <a:p>
            <a:pPr lvl="2" eaLnBrk="1" hangingPunct="1">
              <a:lnSpc>
                <a:spcPct val="90000"/>
              </a:lnSpc>
              <a:defRPr/>
            </a:pPr>
            <a:r>
              <a:rPr lang="en-US" sz="2800" b="1" dirty="0" smtClean="0">
                <a:latin typeface="Arial Narrow" pitchFamily="34" charset="0"/>
              </a:rPr>
              <a:t>Worksite analysis</a:t>
            </a:r>
          </a:p>
          <a:p>
            <a:pPr lvl="2" eaLnBrk="1" hangingPunct="1">
              <a:lnSpc>
                <a:spcPct val="90000"/>
              </a:lnSpc>
              <a:defRPr/>
            </a:pPr>
            <a:r>
              <a:rPr lang="en-US" sz="2800" b="1" dirty="0" smtClean="0">
                <a:latin typeface="Arial Narrow" pitchFamily="34" charset="0"/>
              </a:rPr>
              <a:t>Hazard prevention and control</a:t>
            </a:r>
          </a:p>
          <a:p>
            <a:pPr lvl="2" eaLnBrk="1" hangingPunct="1">
              <a:lnSpc>
                <a:spcPct val="90000"/>
              </a:lnSpc>
              <a:defRPr/>
            </a:pPr>
            <a:r>
              <a:rPr lang="en-US" sz="2800" b="1" dirty="0" smtClean="0">
                <a:latin typeface="Arial Narrow" pitchFamily="34" charset="0"/>
              </a:rPr>
              <a:t>Safety and health training</a:t>
            </a:r>
          </a:p>
          <a:p>
            <a:pPr marL="44450" indent="0" eaLnBrk="1" hangingPunct="1">
              <a:lnSpc>
                <a:spcPct val="90000"/>
              </a:lnSpc>
              <a:buNone/>
              <a:defRPr/>
            </a:pPr>
            <a:endParaRPr lang="en-US" sz="3000" b="1" dirty="0" smtClean="0">
              <a:latin typeface="Arial Narrow" pitchFamily="34" charset="0"/>
            </a:endParaRPr>
          </a:p>
          <a:p>
            <a:pPr eaLnBrk="1" hangingPunct="1">
              <a:lnSpc>
                <a:spcPct val="90000"/>
              </a:lnSpc>
              <a:defRPr/>
            </a:pPr>
            <a:endParaRPr lang="en-US" sz="3200" b="1" dirty="0">
              <a:latin typeface="Arial Narrow" pitchFamily="34" charset="0"/>
            </a:endParaRPr>
          </a:p>
          <a:p>
            <a:pPr eaLnBrk="1" hangingPunct="1">
              <a:defRPr/>
            </a:pPr>
            <a:endParaRPr lang="en-US" sz="4400" b="1" dirty="0">
              <a:latin typeface="Arial Narrow" pitchFamily="34" charset="0"/>
            </a:endParaRPr>
          </a:p>
        </p:txBody>
      </p:sp>
      <p:sp>
        <p:nvSpPr>
          <p:cNvPr id="2" name="Title 1"/>
          <p:cNvSpPr>
            <a:spLocks noGrp="1"/>
          </p:cNvSpPr>
          <p:nvPr>
            <p:ph type="title"/>
          </p:nvPr>
        </p:nvSpPr>
        <p:spPr>
          <a:xfrm>
            <a:off x="152400" y="355600"/>
            <a:ext cx="8839200" cy="1054100"/>
          </a:xfrm>
        </p:spPr>
        <p:txBody>
          <a:bodyPr/>
          <a:lstStyle/>
          <a:p>
            <a:pPr eaLnBrk="1" hangingPunct="1">
              <a:defRPr/>
            </a:pPr>
            <a:r>
              <a:rPr lang="en-US" sz="4000" dirty="0" smtClean="0">
                <a:latin typeface="Arial Black" pitchFamily="34" charset="0"/>
              </a:rPr>
              <a:t>summary</a:t>
            </a:r>
            <a:endParaRPr lang="en-US" sz="4000" dirty="0">
              <a:latin typeface="Arial Black" pitchFamily="34" charset="0"/>
            </a:endParaRPr>
          </a:p>
        </p:txBody>
      </p:sp>
      <p:sp>
        <p:nvSpPr>
          <p:cNvPr id="14341"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DCB151-128A-4D24-9F9A-626A6FDF9D2F}" type="slidenum">
              <a:rPr lang="en-US" smtClean="0">
                <a:solidFill>
                  <a:schemeClr val="tx2"/>
                </a:solidFill>
              </a:rPr>
              <a:pPr eaLnBrk="1" hangingPunct="1"/>
              <a:t>28</a:t>
            </a:fld>
            <a:endParaRPr lang="en-US" smtClean="0">
              <a:solidFill>
                <a:schemeClr val="tx2"/>
              </a:solidFill>
            </a:endParaRPr>
          </a:p>
        </p:txBody>
      </p:sp>
    </p:spTree>
    <p:extLst>
      <p:ext uri="{BB962C8B-B14F-4D97-AF65-F5344CB8AC3E}">
        <p14:creationId xmlns:p14="http://schemas.microsoft.com/office/powerpoint/2010/main" val="4323533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0"/>
            <a:ext cx="8839200" cy="5181600"/>
          </a:xfrm>
        </p:spPr>
        <p:txBody>
          <a:bodyPr>
            <a:normAutofit lnSpcReduction="10000"/>
          </a:bodyPr>
          <a:lstStyle/>
          <a:p>
            <a:pPr marL="558800" indent="-514350" eaLnBrk="1" hangingPunct="1">
              <a:lnSpc>
                <a:spcPct val="90000"/>
              </a:lnSpc>
              <a:buFont typeface="+mj-lt"/>
              <a:buAutoNum type="arabicPeriod"/>
              <a:defRPr/>
            </a:pPr>
            <a:r>
              <a:rPr lang="en-US" sz="3200" b="1" smtClean="0">
                <a:latin typeface="Arial Narrow" pitchFamily="34" charset="0"/>
              </a:rPr>
              <a:t>What </a:t>
            </a:r>
            <a:r>
              <a:rPr lang="en-US" sz="3200" b="1" dirty="0" smtClean="0">
                <a:latin typeface="Arial Narrow" pitchFamily="34" charset="0"/>
              </a:rPr>
              <a:t>are some of the hidden costs a dairy farm might incur from an incident?</a:t>
            </a:r>
          </a:p>
          <a:p>
            <a:pPr lvl="1" eaLnBrk="1" hangingPunct="1">
              <a:lnSpc>
                <a:spcPct val="90000"/>
              </a:lnSpc>
              <a:defRPr/>
            </a:pPr>
            <a:r>
              <a:rPr lang="en-US" sz="3000" b="1" dirty="0" smtClean="0">
                <a:latin typeface="Arial Narrow" pitchFamily="34" charset="0"/>
              </a:rPr>
              <a:t> Lost time, training a new employee, replacing equipment/animals, etc.</a:t>
            </a:r>
          </a:p>
          <a:p>
            <a:pPr marL="44450" indent="0" eaLnBrk="1" hangingPunct="1">
              <a:lnSpc>
                <a:spcPct val="90000"/>
              </a:lnSpc>
              <a:buNone/>
              <a:defRPr/>
            </a:pPr>
            <a:endParaRPr lang="en-US" sz="3200" b="1" dirty="0">
              <a:latin typeface="Arial Narrow" pitchFamily="34" charset="0"/>
            </a:endParaRPr>
          </a:p>
          <a:p>
            <a:pPr marL="558800" indent="-514350" eaLnBrk="1" hangingPunct="1">
              <a:lnSpc>
                <a:spcPct val="90000"/>
              </a:lnSpc>
              <a:buFont typeface="+mj-lt"/>
              <a:buAutoNum type="arabicPeriod" startAt="2"/>
              <a:defRPr/>
            </a:pPr>
            <a:r>
              <a:rPr lang="en-US" sz="3200" b="1" dirty="0" smtClean="0">
                <a:latin typeface="Arial Narrow" pitchFamily="34" charset="0"/>
              </a:rPr>
              <a:t>What are the four main components of an effective health and safety program?</a:t>
            </a:r>
          </a:p>
          <a:p>
            <a:pPr lvl="1" eaLnBrk="1" hangingPunct="1">
              <a:lnSpc>
                <a:spcPct val="90000"/>
              </a:lnSpc>
              <a:defRPr/>
            </a:pPr>
            <a:r>
              <a:rPr lang="en-US" sz="2800" b="1" dirty="0">
                <a:latin typeface="Arial Narrow" pitchFamily="34" charset="0"/>
              </a:rPr>
              <a:t> </a:t>
            </a:r>
            <a:r>
              <a:rPr lang="en-US" sz="2800" b="1" dirty="0" smtClean="0">
                <a:latin typeface="Arial Narrow" pitchFamily="34" charset="0"/>
              </a:rPr>
              <a:t>Management commitment/employee involvement</a:t>
            </a:r>
          </a:p>
          <a:p>
            <a:pPr lvl="1" eaLnBrk="1" hangingPunct="1">
              <a:lnSpc>
                <a:spcPct val="90000"/>
              </a:lnSpc>
              <a:defRPr/>
            </a:pPr>
            <a:r>
              <a:rPr lang="en-US" sz="2800" b="1" dirty="0">
                <a:latin typeface="Arial Narrow" pitchFamily="34" charset="0"/>
              </a:rPr>
              <a:t> </a:t>
            </a:r>
            <a:r>
              <a:rPr lang="en-US" sz="2800" b="1" dirty="0" smtClean="0">
                <a:latin typeface="Arial Narrow" pitchFamily="34" charset="0"/>
              </a:rPr>
              <a:t>Worksite analysis</a:t>
            </a:r>
          </a:p>
          <a:p>
            <a:pPr lvl="1" eaLnBrk="1" hangingPunct="1">
              <a:lnSpc>
                <a:spcPct val="90000"/>
              </a:lnSpc>
              <a:defRPr/>
            </a:pPr>
            <a:r>
              <a:rPr lang="en-US" sz="2800" b="1" dirty="0" smtClean="0">
                <a:latin typeface="Arial Narrow" pitchFamily="34" charset="0"/>
              </a:rPr>
              <a:t> Hazard prevention and control</a:t>
            </a:r>
          </a:p>
          <a:p>
            <a:pPr lvl="1" eaLnBrk="1" hangingPunct="1">
              <a:lnSpc>
                <a:spcPct val="90000"/>
              </a:lnSpc>
              <a:defRPr/>
            </a:pPr>
            <a:r>
              <a:rPr lang="en-US" sz="2800" b="1" dirty="0" smtClean="0">
                <a:latin typeface="Arial Narrow" pitchFamily="34" charset="0"/>
              </a:rPr>
              <a:t> Safety and health training</a:t>
            </a:r>
          </a:p>
          <a:p>
            <a:pPr eaLnBrk="1" hangingPunct="1">
              <a:lnSpc>
                <a:spcPct val="90000"/>
              </a:lnSpc>
              <a:defRPr/>
            </a:pPr>
            <a:endParaRPr lang="en-US" sz="3200" b="1" dirty="0">
              <a:latin typeface="Arial Narrow" pitchFamily="34" charset="0"/>
            </a:endParaRPr>
          </a:p>
          <a:p>
            <a:pPr eaLnBrk="1" hangingPunct="1">
              <a:defRPr/>
            </a:pPr>
            <a:endParaRPr lang="en-US" sz="4400" b="1" dirty="0">
              <a:latin typeface="Arial Narrow" pitchFamily="34" charset="0"/>
            </a:endParaRPr>
          </a:p>
        </p:txBody>
      </p:sp>
      <p:sp>
        <p:nvSpPr>
          <p:cNvPr id="2" name="Title 1"/>
          <p:cNvSpPr>
            <a:spLocks noGrp="1"/>
          </p:cNvSpPr>
          <p:nvPr>
            <p:ph type="title"/>
          </p:nvPr>
        </p:nvSpPr>
        <p:spPr>
          <a:xfrm>
            <a:off x="152400" y="355600"/>
            <a:ext cx="8839200" cy="1054100"/>
          </a:xfrm>
        </p:spPr>
        <p:txBody>
          <a:bodyPr/>
          <a:lstStyle/>
          <a:p>
            <a:pPr eaLnBrk="1" hangingPunct="1">
              <a:defRPr/>
            </a:pPr>
            <a:r>
              <a:rPr lang="en-US" sz="4000" dirty="0" smtClean="0">
                <a:latin typeface="Arial Black" pitchFamily="34" charset="0"/>
              </a:rPr>
              <a:t>Review Questions</a:t>
            </a:r>
            <a:endParaRPr lang="en-US" sz="4000" dirty="0">
              <a:latin typeface="Arial Black" pitchFamily="34" charset="0"/>
            </a:endParaRPr>
          </a:p>
        </p:txBody>
      </p:sp>
      <p:sp>
        <p:nvSpPr>
          <p:cNvPr id="14341"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DCB151-128A-4D24-9F9A-626A6FDF9D2F}" type="slidenum">
              <a:rPr lang="en-US" smtClean="0">
                <a:solidFill>
                  <a:schemeClr val="tx2"/>
                </a:solidFill>
              </a:rPr>
              <a:pPr eaLnBrk="1" hangingPunct="1"/>
              <a:t>29</a:t>
            </a:fld>
            <a:endParaRPr lang="en-US" smtClean="0">
              <a:solidFill>
                <a:schemeClr val="tx2"/>
              </a:solidFill>
            </a:endParaRPr>
          </a:p>
        </p:txBody>
      </p:sp>
    </p:spTree>
    <p:extLst>
      <p:ext uri="{BB962C8B-B14F-4D97-AF65-F5344CB8AC3E}">
        <p14:creationId xmlns:p14="http://schemas.microsoft.com/office/powerpoint/2010/main" val="334896897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4450" indent="0" eaLnBrk="1" hangingPunct="1">
              <a:buNone/>
              <a:defRPr/>
            </a:pPr>
            <a:r>
              <a:rPr lang="en-US" sz="3200" b="1" dirty="0" smtClean="0">
                <a:latin typeface="Arial Narrow" pitchFamily="34" charset="0"/>
              </a:rPr>
              <a:t>Upon completion of this unit you will be able to identify the necessary components of a successful safety and health program applicable to your operation.</a:t>
            </a:r>
            <a:endParaRPr lang="en-US" sz="3200" baseline="30000" dirty="0"/>
          </a:p>
          <a:p>
            <a:pPr eaLnBrk="1" hangingPunct="1">
              <a:defRPr/>
            </a:pPr>
            <a:endParaRPr lang="en-US" dirty="0">
              <a:latin typeface="Arial Narrow" pitchFamily="34" charset="0"/>
            </a:endParaRPr>
          </a:p>
        </p:txBody>
      </p:sp>
      <p:sp>
        <p:nvSpPr>
          <p:cNvPr id="3" name="Title 2"/>
          <p:cNvSpPr>
            <a:spLocks noGrp="1"/>
          </p:cNvSpPr>
          <p:nvPr>
            <p:ph type="title"/>
          </p:nvPr>
        </p:nvSpPr>
        <p:spPr/>
        <p:txBody>
          <a:bodyPr/>
          <a:lstStyle/>
          <a:p>
            <a:pPr eaLnBrk="1" hangingPunct="1">
              <a:defRPr/>
            </a:pPr>
            <a:r>
              <a:rPr lang="en-US" sz="4000" dirty="0" smtClean="0">
                <a:latin typeface="Arial Black" pitchFamily="34" charset="0"/>
              </a:rPr>
              <a:t>Learning Objective</a:t>
            </a:r>
            <a:endParaRPr lang="en-US" sz="4000" dirty="0">
              <a:latin typeface="Arial Black" pitchFamily="34" charset="0"/>
            </a:endParaRPr>
          </a:p>
        </p:txBody>
      </p:sp>
      <p:sp>
        <p:nvSpPr>
          <p:cNvPr id="9220"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BE04EF6-B72D-4B9E-BBD1-E42F944C50CC}" type="slidenum">
              <a:rPr lang="en-US" smtClean="0">
                <a:solidFill>
                  <a:schemeClr val="tx2"/>
                </a:solidFill>
              </a:rPr>
              <a:pPr eaLnBrk="1" hangingPunct="1"/>
              <a:t>3</a:t>
            </a:fld>
            <a:endParaRPr lang="en-US" smtClean="0">
              <a:solidFill>
                <a:schemeClr val="tx2"/>
              </a:solidFill>
            </a:endParaRPr>
          </a:p>
        </p:txBody>
      </p:sp>
    </p:spTree>
    <p:extLst>
      <p:ext uri="{BB962C8B-B14F-4D97-AF65-F5344CB8AC3E}">
        <p14:creationId xmlns:p14="http://schemas.microsoft.com/office/powerpoint/2010/main" val="33139831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2B418721-C584-4967-90E2-75DB91850630}" type="slidenum">
              <a:rPr lang="en-US" smtClean="0"/>
              <a:pPr>
                <a:defRPr/>
              </a:pPr>
              <a:t>30</a:t>
            </a:fld>
            <a:endParaRPr lang="en-US" dirty="0"/>
          </a:p>
        </p:txBody>
      </p:sp>
      <p:sp>
        <p:nvSpPr>
          <p:cNvPr id="5" name="Rectangle 4"/>
          <p:cNvSpPr/>
          <p:nvPr/>
        </p:nvSpPr>
        <p:spPr>
          <a:xfrm>
            <a:off x="2057400" y="1997839"/>
            <a:ext cx="5029200" cy="2308324"/>
          </a:xfrm>
          <a:prstGeom prst="rect">
            <a:avLst/>
          </a:prstGeom>
        </p:spPr>
        <p:txBody>
          <a:bodyPr wrap="square">
            <a:spAutoFit/>
          </a:bodyPr>
          <a:lstStyle/>
          <a:p>
            <a:r>
              <a:rPr lang="en-US" dirty="0"/>
              <a:t>This material was produced under grant number SH-22318-11 from the Occupational Safety and Health Administration, U.S. Department of Labor. It does not necessarily reflect the views or policies of the U.S. Department of Labor, nor does mention of trade names, commercial products, or organizations imply endorsement by the U.S. Government.</a:t>
            </a:r>
          </a:p>
        </p:txBody>
      </p:sp>
    </p:spTree>
    <p:extLst>
      <p:ext uri="{BB962C8B-B14F-4D97-AF65-F5344CB8AC3E}">
        <p14:creationId xmlns:p14="http://schemas.microsoft.com/office/powerpoint/2010/main" val="588246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981200"/>
            <a:ext cx="8407400" cy="4406900"/>
          </a:xfrm>
        </p:spPr>
        <p:txBody>
          <a:bodyPr>
            <a:normAutofit/>
          </a:bodyPr>
          <a:lstStyle/>
          <a:p>
            <a:pPr marL="558800" indent="-514350" eaLnBrk="1" hangingPunct="1">
              <a:buFont typeface="Wingdings 2" pitchFamily="18" charset="2"/>
              <a:buAutoNum type="arabicPeriod"/>
              <a:defRPr/>
            </a:pPr>
            <a:r>
              <a:rPr lang="en-US" sz="3000" b="1" dirty="0" smtClean="0">
                <a:latin typeface="Arial Narrow" pitchFamily="34" charset="0"/>
              </a:rPr>
              <a:t>Identify the major elements of an effective safety and health program.</a:t>
            </a:r>
          </a:p>
          <a:p>
            <a:pPr marL="558800" indent="-514350" eaLnBrk="1" hangingPunct="1">
              <a:buFont typeface="+mj-lt"/>
              <a:buAutoNum type="arabicPeriod"/>
              <a:defRPr/>
            </a:pPr>
            <a:r>
              <a:rPr lang="en-US" sz="3000" b="1" dirty="0" smtClean="0">
                <a:latin typeface="Arial Narrow" pitchFamily="34" charset="0"/>
              </a:rPr>
              <a:t>Determine where employee involvement can be incorporated in order to encourage commitment to safety.</a:t>
            </a:r>
          </a:p>
          <a:p>
            <a:pPr marL="558800" indent="-514350" eaLnBrk="1" hangingPunct="1">
              <a:buFont typeface="+mj-lt"/>
              <a:buAutoNum type="arabicPeriod"/>
              <a:defRPr/>
            </a:pPr>
            <a:r>
              <a:rPr lang="en-US" sz="3000" b="1" dirty="0" smtClean="0">
                <a:latin typeface="Arial Narrow" pitchFamily="34" charset="0"/>
              </a:rPr>
              <a:t>Explain the duties of the person responsible for a safety and health program.</a:t>
            </a:r>
          </a:p>
          <a:p>
            <a:pPr marL="44450" indent="0" eaLnBrk="1" hangingPunct="1">
              <a:buNone/>
              <a:defRPr/>
            </a:pPr>
            <a:endParaRPr lang="en-US" sz="3200" b="1" baseline="30000" dirty="0">
              <a:latin typeface="Arial Narrow" pitchFamily="34" charset="0"/>
            </a:endParaRPr>
          </a:p>
          <a:p>
            <a:pPr eaLnBrk="1" hangingPunct="1">
              <a:defRPr/>
            </a:pPr>
            <a:endParaRPr lang="en-US" baseline="30000" dirty="0"/>
          </a:p>
          <a:p>
            <a:pPr eaLnBrk="1" hangingPunct="1">
              <a:defRPr/>
            </a:pPr>
            <a:endParaRPr lang="en-US" dirty="0"/>
          </a:p>
        </p:txBody>
      </p:sp>
      <p:sp>
        <p:nvSpPr>
          <p:cNvPr id="3" name="Title 2"/>
          <p:cNvSpPr>
            <a:spLocks noGrp="1"/>
          </p:cNvSpPr>
          <p:nvPr>
            <p:ph type="title"/>
          </p:nvPr>
        </p:nvSpPr>
        <p:spPr/>
        <p:txBody>
          <a:bodyPr/>
          <a:lstStyle/>
          <a:p>
            <a:pPr eaLnBrk="1" hangingPunct="1">
              <a:defRPr/>
            </a:pPr>
            <a:r>
              <a:rPr lang="en-US" sz="4000" dirty="0" smtClean="0">
                <a:latin typeface="Arial Black" pitchFamily="34" charset="0"/>
              </a:rPr>
              <a:t>Learner outcomes</a:t>
            </a:r>
            <a:endParaRPr lang="en-US" sz="4000" dirty="0">
              <a:latin typeface="Arial Black" pitchFamily="34" charset="0"/>
            </a:endParaRPr>
          </a:p>
        </p:txBody>
      </p:sp>
      <p:sp>
        <p:nvSpPr>
          <p:cNvPr id="10244"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DB0DAAB-F5FF-4FB4-A7BF-19D27F445AA7}" type="slidenum">
              <a:rPr lang="en-US" smtClean="0">
                <a:solidFill>
                  <a:schemeClr val="tx2"/>
                </a:solidFill>
              </a:rPr>
              <a:pPr eaLnBrk="1" hangingPunct="1"/>
              <a:t>4</a:t>
            </a:fld>
            <a:endParaRPr lang="en-US" smtClean="0">
              <a:solidFill>
                <a:schemeClr val="tx2"/>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600200"/>
            <a:ext cx="8763000" cy="4986338"/>
          </a:xfrm>
        </p:spPr>
        <p:txBody>
          <a:bodyPr>
            <a:normAutofit/>
          </a:bodyPr>
          <a:lstStyle/>
          <a:p>
            <a:pPr marL="558800" indent="-514350" eaLnBrk="1" hangingPunct="1">
              <a:buFont typeface="+mj-lt"/>
              <a:buAutoNum type="arabicPeriod" startAt="4"/>
              <a:defRPr/>
            </a:pPr>
            <a:r>
              <a:rPr lang="en-US" sz="3000" b="1" dirty="0" smtClean="0">
                <a:latin typeface="Arial Narrow" pitchFamily="34" charset="0"/>
              </a:rPr>
              <a:t>List </a:t>
            </a:r>
            <a:r>
              <a:rPr lang="en-US" sz="3000" b="1" dirty="0">
                <a:latin typeface="Arial Narrow" pitchFamily="34" charset="0"/>
              </a:rPr>
              <a:t>resources available to complete a comprehensive survey when developing safety and health programs.</a:t>
            </a:r>
          </a:p>
          <a:p>
            <a:pPr marL="558800" indent="-514350" eaLnBrk="1" hangingPunct="1">
              <a:buFont typeface="+mj-lt"/>
              <a:buAutoNum type="arabicPeriod" startAt="4"/>
              <a:defRPr/>
            </a:pPr>
            <a:r>
              <a:rPr lang="en-US" sz="3000" b="1" dirty="0" smtClean="0">
                <a:latin typeface="Arial Narrow" pitchFamily="34" charset="0"/>
              </a:rPr>
              <a:t>Describe important aspects of safety and health inspections in order to implement an inspection program.</a:t>
            </a:r>
          </a:p>
          <a:p>
            <a:pPr marL="558800" indent="-514350" eaLnBrk="1" hangingPunct="1">
              <a:buFont typeface="+mj-lt"/>
              <a:buAutoNum type="arabicPeriod" startAt="4"/>
              <a:defRPr/>
            </a:pPr>
            <a:r>
              <a:rPr lang="en-US" sz="3000" b="1" dirty="0" smtClean="0">
                <a:latin typeface="Arial Narrow" pitchFamily="34" charset="0"/>
              </a:rPr>
              <a:t>Differentiate between the 3 types of controls used to prevent and control hazards.</a:t>
            </a:r>
          </a:p>
          <a:p>
            <a:pPr marL="558800" indent="-514350" eaLnBrk="1" hangingPunct="1">
              <a:buFont typeface="+mj-lt"/>
              <a:buAutoNum type="arabicPeriod" startAt="4"/>
              <a:defRPr/>
            </a:pPr>
            <a:r>
              <a:rPr lang="en-US" sz="3000" b="1" dirty="0" smtClean="0">
                <a:latin typeface="Arial Narrow" pitchFamily="34" charset="0"/>
              </a:rPr>
              <a:t>Identify which workers must be trained and their specific training needs.</a:t>
            </a:r>
          </a:p>
          <a:p>
            <a:pPr marL="44450" indent="0" eaLnBrk="1" hangingPunct="1">
              <a:buNone/>
              <a:defRPr/>
            </a:pPr>
            <a:endParaRPr lang="en-US" sz="3200" dirty="0"/>
          </a:p>
        </p:txBody>
      </p:sp>
      <p:sp>
        <p:nvSpPr>
          <p:cNvPr id="3" name="Title 2"/>
          <p:cNvSpPr>
            <a:spLocks noGrp="1"/>
          </p:cNvSpPr>
          <p:nvPr>
            <p:ph type="title"/>
          </p:nvPr>
        </p:nvSpPr>
        <p:spPr/>
        <p:txBody>
          <a:bodyPr/>
          <a:lstStyle/>
          <a:p>
            <a:r>
              <a:rPr lang="en-US" sz="4000" dirty="0">
                <a:latin typeface="Arial Black" pitchFamily="34" charset="0"/>
              </a:rPr>
              <a:t>Learner </a:t>
            </a:r>
            <a:r>
              <a:rPr lang="en-US" sz="4000" dirty="0" smtClean="0">
                <a:latin typeface="Arial Black" pitchFamily="34" charset="0"/>
              </a:rPr>
              <a:t>outcomes Continued</a:t>
            </a:r>
            <a:endParaRPr lang="en-US" sz="4000" dirty="0"/>
          </a:p>
        </p:txBody>
      </p:sp>
      <p:sp>
        <p:nvSpPr>
          <p:cNvPr id="11267" name="Slide Number Placeholder 2"/>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25E8654-F628-4BDD-A6E4-FEDFB5ECC724}" type="slidenum">
              <a:rPr lang="en-US" smtClean="0">
                <a:solidFill>
                  <a:schemeClr val="tx2"/>
                </a:solidFill>
              </a:rPr>
              <a:pPr eaLnBrk="1" hangingPunct="1"/>
              <a:t>5</a:t>
            </a:fld>
            <a:endParaRPr lang="en-US" smtClean="0">
              <a:solidFill>
                <a:schemeClr val="tx2"/>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981200"/>
            <a:ext cx="5334000" cy="4145280"/>
          </a:xfrm>
        </p:spPr>
        <p:txBody>
          <a:bodyPr>
            <a:normAutofit lnSpcReduction="10000"/>
          </a:bodyPr>
          <a:lstStyle/>
          <a:p>
            <a:pPr eaLnBrk="1" hangingPunct="1">
              <a:defRPr/>
            </a:pPr>
            <a:r>
              <a:rPr lang="en-US" sz="3200" dirty="0"/>
              <a:t>Reduce work related injuries and </a:t>
            </a:r>
            <a:r>
              <a:rPr lang="en-US" sz="3200" dirty="0" smtClean="0"/>
              <a:t>illnesses</a:t>
            </a:r>
          </a:p>
          <a:p>
            <a:pPr eaLnBrk="1" hangingPunct="1">
              <a:defRPr/>
            </a:pPr>
            <a:endParaRPr lang="en-US" sz="3200" dirty="0"/>
          </a:p>
          <a:p>
            <a:pPr eaLnBrk="1" hangingPunct="1">
              <a:defRPr/>
            </a:pPr>
            <a:r>
              <a:rPr lang="en-US" sz="3200" dirty="0"/>
              <a:t>Improve morale and </a:t>
            </a:r>
            <a:r>
              <a:rPr lang="en-US" sz="3200" dirty="0" smtClean="0"/>
              <a:t>productivity</a:t>
            </a:r>
          </a:p>
          <a:p>
            <a:pPr marL="44450" indent="0" eaLnBrk="1" hangingPunct="1">
              <a:buNone/>
              <a:defRPr/>
            </a:pPr>
            <a:endParaRPr lang="en-US" sz="3200" dirty="0"/>
          </a:p>
          <a:p>
            <a:pPr eaLnBrk="1" hangingPunct="1">
              <a:defRPr/>
            </a:pPr>
            <a:r>
              <a:rPr lang="en-US" sz="3200" dirty="0"/>
              <a:t>Reduce worker’s compensation costs</a:t>
            </a:r>
          </a:p>
          <a:p>
            <a:pPr eaLnBrk="1" hangingPunct="1">
              <a:defRPr/>
            </a:pPr>
            <a:endParaRPr lang="en-US" dirty="0"/>
          </a:p>
        </p:txBody>
      </p:sp>
      <p:sp>
        <p:nvSpPr>
          <p:cNvPr id="2" name="Title 1"/>
          <p:cNvSpPr>
            <a:spLocks noGrp="1"/>
          </p:cNvSpPr>
          <p:nvPr>
            <p:ph type="title"/>
          </p:nvPr>
        </p:nvSpPr>
        <p:spPr>
          <a:xfrm>
            <a:off x="152400" y="355600"/>
            <a:ext cx="8839200" cy="1054100"/>
          </a:xfrm>
        </p:spPr>
        <p:txBody>
          <a:bodyPr/>
          <a:lstStyle/>
          <a:p>
            <a:pPr eaLnBrk="1" hangingPunct="1">
              <a:defRPr/>
            </a:pPr>
            <a:r>
              <a:rPr lang="en-US" sz="3600" dirty="0" smtClean="0">
                <a:latin typeface="Arial Black" pitchFamily="34" charset="0"/>
              </a:rPr>
              <a:t>Benefits of effective safety &amp; health programs</a:t>
            </a:r>
            <a:endParaRPr lang="en-US" sz="3600" dirty="0">
              <a:latin typeface="Arial Black" pitchFamily="34" charset="0"/>
            </a:endParaRPr>
          </a:p>
        </p:txBody>
      </p:sp>
      <p:sp>
        <p:nvSpPr>
          <p:cNvPr id="12292"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593FDFD-311B-45A8-8B53-249EFC045A30}" type="slidenum">
              <a:rPr lang="en-US" smtClean="0">
                <a:solidFill>
                  <a:schemeClr val="tx2"/>
                </a:solidFill>
              </a:rPr>
              <a:pPr eaLnBrk="1" hangingPunct="1"/>
              <a:t>6</a:t>
            </a:fld>
            <a:endParaRPr lang="en-US" smtClean="0">
              <a:solidFill>
                <a:schemeClr val="tx2"/>
              </a:solidFill>
            </a:endParaRPr>
          </a:p>
        </p:txBody>
      </p:sp>
      <p:pic>
        <p:nvPicPr>
          <p:cNvPr id="1026" name="Picture 2" descr="C:\Users\w3044913\AppData\Local\Microsoft\Windows\Temporary Internet Files\Content.IE5\LDC0VC5T\MC900060133[1].wmf"/>
          <p:cNvPicPr>
            <a:picLocks noGrp="1" noChangeAspect="1" noChangeArrowheads="1"/>
          </p:cNvPicPr>
          <p:nvPr>
            <p:ph sz="half" idx="2"/>
          </p:nvPr>
        </p:nvPicPr>
        <p:blipFill>
          <a:blip r:embed="rId2" cstate="email">
            <a:extLst>
              <a:ext uri="{28A0092B-C50C-407E-A947-70E740481C1C}">
                <a14:useLocalDpi xmlns:a14="http://schemas.microsoft.com/office/drawing/2010/main"/>
              </a:ext>
            </a:extLst>
          </a:blip>
          <a:srcRect/>
          <a:stretch>
            <a:fillRect/>
          </a:stretch>
        </p:blipFill>
        <p:spPr bwMode="auto">
          <a:xfrm>
            <a:off x="6019800" y="2514600"/>
            <a:ext cx="2318157" cy="3119456"/>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600200"/>
            <a:ext cx="8763000" cy="4986338"/>
          </a:xfrm>
        </p:spPr>
        <p:txBody>
          <a:bodyPr>
            <a:normAutofit lnSpcReduction="10000"/>
          </a:bodyPr>
          <a:lstStyle/>
          <a:p>
            <a:pPr eaLnBrk="1" hangingPunct="1">
              <a:defRPr/>
            </a:pPr>
            <a:r>
              <a:rPr lang="en-US" sz="3200" dirty="0" smtClean="0"/>
              <a:t> Direct costs:</a:t>
            </a:r>
          </a:p>
          <a:p>
            <a:pPr lvl="1" eaLnBrk="1" hangingPunct="1">
              <a:defRPr/>
            </a:pPr>
            <a:r>
              <a:rPr lang="en-US" sz="2600" dirty="0" smtClean="0"/>
              <a:t>Workers Comp</a:t>
            </a:r>
          </a:p>
          <a:p>
            <a:pPr lvl="1" eaLnBrk="1" hangingPunct="1">
              <a:defRPr/>
            </a:pPr>
            <a:r>
              <a:rPr lang="en-US" sz="2600" dirty="0" smtClean="0"/>
              <a:t>Medical expenses</a:t>
            </a:r>
          </a:p>
          <a:p>
            <a:pPr lvl="1" eaLnBrk="1" hangingPunct="1">
              <a:defRPr/>
            </a:pPr>
            <a:r>
              <a:rPr lang="en-US" sz="2600" dirty="0" smtClean="0"/>
              <a:t>Fix or replace damaged equipment</a:t>
            </a:r>
            <a:endParaRPr lang="en-US" sz="2600" dirty="0"/>
          </a:p>
          <a:p>
            <a:pPr eaLnBrk="1" hangingPunct="1">
              <a:defRPr/>
            </a:pPr>
            <a:r>
              <a:rPr lang="en-US" sz="3200" dirty="0"/>
              <a:t> </a:t>
            </a:r>
            <a:r>
              <a:rPr lang="en-US" sz="3200" dirty="0" smtClean="0"/>
              <a:t>Indirect costs:</a:t>
            </a:r>
            <a:endParaRPr lang="en-US" sz="3200" dirty="0"/>
          </a:p>
          <a:p>
            <a:pPr lvl="1" eaLnBrk="1" hangingPunct="1">
              <a:defRPr/>
            </a:pPr>
            <a:r>
              <a:rPr lang="en-US" sz="2600" dirty="0" smtClean="0"/>
              <a:t>Time and effort to hire &amp; train a new employee, or getting someone to cover that shift</a:t>
            </a:r>
          </a:p>
          <a:p>
            <a:pPr lvl="1" eaLnBrk="1" hangingPunct="1">
              <a:defRPr/>
            </a:pPr>
            <a:r>
              <a:rPr lang="en-US" sz="2600" dirty="0" smtClean="0"/>
              <a:t>Productive time lost while doing repairs</a:t>
            </a:r>
          </a:p>
          <a:p>
            <a:pPr lvl="1" eaLnBrk="1" hangingPunct="1">
              <a:defRPr/>
            </a:pPr>
            <a:r>
              <a:rPr lang="en-US" sz="2600" dirty="0" smtClean="0"/>
              <a:t>Time investigating incident</a:t>
            </a:r>
          </a:p>
          <a:p>
            <a:pPr lvl="1" eaLnBrk="1" hangingPunct="1">
              <a:defRPr/>
            </a:pPr>
            <a:r>
              <a:rPr lang="en-US" sz="2600" dirty="0" smtClean="0"/>
              <a:t>Pain and quality of life for the injured person</a:t>
            </a:r>
          </a:p>
          <a:p>
            <a:pPr lvl="1" eaLnBrk="1" hangingPunct="1">
              <a:defRPr/>
            </a:pPr>
            <a:r>
              <a:rPr lang="en-US" sz="2600" dirty="0" smtClean="0"/>
              <a:t>Decrease moral = less productivity</a:t>
            </a:r>
          </a:p>
        </p:txBody>
      </p:sp>
      <p:sp>
        <p:nvSpPr>
          <p:cNvPr id="3" name="Title 2"/>
          <p:cNvSpPr>
            <a:spLocks noGrp="1"/>
          </p:cNvSpPr>
          <p:nvPr>
            <p:ph type="title"/>
          </p:nvPr>
        </p:nvSpPr>
        <p:spPr/>
        <p:txBody>
          <a:bodyPr/>
          <a:lstStyle/>
          <a:p>
            <a:r>
              <a:rPr lang="en-US" sz="4000" dirty="0" smtClean="0">
                <a:latin typeface="Arial Black" pitchFamily="34" charset="0"/>
              </a:rPr>
              <a:t>Accidents/Incidents</a:t>
            </a:r>
            <a:endParaRPr lang="en-US" sz="4000" dirty="0"/>
          </a:p>
        </p:txBody>
      </p:sp>
      <p:sp>
        <p:nvSpPr>
          <p:cNvPr id="11267" name="Slide Number Placeholder 2"/>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25E8654-F628-4BDD-A6E4-FEDFB5ECC724}" type="slidenum">
              <a:rPr lang="en-US" smtClean="0">
                <a:solidFill>
                  <a:schemeClr val="tx2"/>
                </a:solidFill>
              </a:rPr>
              <a:pPr eaLnBrk="1" hangingPunct="1"/>
              <a:t>7</a:t>
            </a:fld>
            <a:endParaRPr lang="en-US" smtClean="0">
              <a:solidFill>
                <a:schemeClr val="tx2"/>
              </a:solidFill>
            </a:endParaRPr>
          </a:p>
        </p:txBody>
      </p:sp>
    </p:spTree>
    <p:extLst>
      <p:ext uri="{BB962C8B-B14F-4D97-AF65-F5344CB8AC3E}">
        <p14:creationId xmlns:p14="http://schemas.microsoft.com/office/powerpoint/2010/main" val="196251193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lnSpc>
                <a:spcPct val="90000"/>
              </a:lnSpc>
              <a:defRPr/>
            </a:pPr>
            <a:r>
              <a:rPr lang="en-US" sz="3200" b="1" dirty="0">
                <a:latin typeface="Arial Narrow" pitchFamily="34" charset="0"/>
              </a:rPr>
              <a:t>An effective occupational safety and health program includes the following four elements:</a:t>
            </a:r>
          </a:p>
          <a:p>
            <a:pPr lvl="1" eaLnBrk="1" hangingPunct="1">
              <a:lnSpc>
                <a:spcPct val="90000"/>
              </a:lnSpc>
              <a:defRPr/>
            </a:pPr>
            <a:r>
              <a:rPr lang="en-US" sz="3200" b="1" spc="150" dirty="0">
                <a:latin typeface="Arial Narrow" pitchFamily="34" charset="0"/>
              </a:rPr>
              <a:t>Management commitment and employee involvement.</a:t>
            </a:r>
          </a:p>
          <a:p>
            <a:pPr lvl="1" eaLnBrk="1" hangingPunct="1">
              <a:lnSpc>
                <a:spcPct val="90000"/>
              </a:lnSpc>
              <a:defRPr/>
            </a:pPr>
            <a:r>
              <a:rPr lang="en-US" sz="3200" b="1" spc="150" dirty="0">
                <a:latin typeface="Arial Narrow" pitchFamily="34" charset="0"/>
              </a:rPr>
              <a:t>Worksite analysis</a:t>
            </a:r>
          </a:p>
          <a:p>
            <a:pPr lvl="1" eaLnBrk="1" hangingPunct="1">
              <a:lnSpc>
                <a:spcPct val="90000"/>
              </a:lnSpc>
              <a:defRPr/>
            </a:pPr>
            <a:r>
              <a:rPr lang="en-US" sz="3200" b="1" spc="150" dirty="0">
                <a:latin typeface="Arial Narrow" pitchFamily="34" charset="0"/>
              </a:rPr>
              <a:t>Hazard prevention and control</a:t>
            </a:r>
          </a:p>
          <a:p>
            <a:pPr lvl="1" eaLnBrk="1" hangingPunct="1">
              <a:lnSpc>
                <a:spcPct val="90000"/>
              </a:lnSpc>
              <a:defRPr/>
            </a:pPr>
            <a:r>
              <a:rPr lang="en-US" sz="3200" b="1" spc="150" dirty="0">
                <a:latin typeface="Arial Narrow" pitchFamily="34" charset="0"/>
              </a:rPr>
              <a:t>Safety and health training.</a:t>
            </a:r>
          </a:p>
          <a:p>
            <a:pPr eaLnBrk="1" hangingPunct="1">
              <a:defRPr/>
            </a:pPr>
            <a:endParaRPr lang="en-US" sz="3600" b="1" dirty="0" smtClean="0">
              <a:latin typeface="Arial Narrow" pitchFamily="34" charset="0"/>
            </a:endParaRPr>
          </a:p>
          <a:p>
            <a:pPr eaLnBrk="1" hangingPunct="1">
              <a:defRPr/>
            </a:pPr>
            <a:endParaRPr lang="en-US" dirty="0"/>
          </a:p>
        </p:txBody>
      </p:sp>
      <p:sp>
        <p:nvSpPr>
          <p:cNvPr id="2" name="Title 1"/>
          <p:cNvSpPr>
            <a:spLocks noGrp="1"/>
          </p:cNvSpPr>
          <p:nvPr>
            <p:ph type="title"/>
          </p:nvPr>
        </p:nvSpPr>
        <p:spPr/>
        <p:txBody>
          <a:bodyPr/>
          <a:lstStyle/>
          <a:p>
            <a:pPr eaLnBrk="1" hangingPunct="1">
              <a:defRPr/>
            </a:pPr>
            <a:r>
              <a:rPr lang="en-US" sz="4000" dirty="0" smtClean="0">
                <a:latin typeface="Arial Black" pitchFamily="34" charset="0"/>
              </a:rPr>
              <a:t>Major Elements</a:t>
            </a:r>
            <a:endParaRPr lang="en-US" sz="4000" dirty="0">
              <a:latin typeface="Arial Black" pitchFamily="34" charset="0"/>
            </a:endParaRPr>
          </a:p>
        </p:txBody>
      </p:sp>
      <p:sp>
        <p:nvSpPr>
          <p:cNvPr id="13317"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DADF1C6-780B-4F5C-9996-487CF50CB74F}" type="slidenum">
              <a:rPr lang="en-US" smtClean="0">
                <a:solidFill>
                  <a:schemeClr val="tx2"/>
                </a:solidFill>
              </a:rPr>
              <a:pPr eaLnBrk="1" hangingPunct="1"/>
              <a:t>8</a:t>
            </a:fld>
            <a:endParaRPr lang="en-US" smtClean="0">
              <a:solidFill>
                <a:schemeClr val="tx2"/>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defRPr/>
            </a:pPr>
            <a:r>
              <a:rPr lang="en-US" sz="3600" b="1" dirty="0" smtClean="0">
                <a:latin typeface="Arial Narrow" pitchFamily="34" charset="0"/>
              </a:rPr>
              <a:t> Safety and health = important company goal</a:t>
            </a:r>
          </a:p>
          <a:p>
            <a:pPr eaLnBrk="1" hangingPunct="1">
              <a:defRPr/>
            </a:pPr>
            <a:r>
              <a:rPr lang="en-US" sz="3600" b="1" dirty="0" smtClean="0">
                <a:latin typeface="Arial Narrow" pitchFamily="34" charset="0"/>
              </a:rPr>
              <a:t> Belief in a right to a safe workplace</a:t>
            </a:r>
          </a:p>
          <a:p>
            <a:pPr eaLnBrk="1" hangingPunct="1">
              <a:defRPr/>
            </a:pPr>
            <a:r>
              <a:rPr lang="en-US" sz="3600" b="1" dirty="0" smtClean="0">
                <a:latin typeface="Arial Narrow" pitchFamily="34" charset="0"/>
              </a:rPr>
              <a:t> Responsibility for safety and health</a:t>
            </a:r>
          </a:p>
          <a:p>
            <a:pPr eaLnBrk="1" hangingPunct="1">
              <a:defRPr/>
            </a:pPr>
            <a:r>
              <a:rPr lang="en-US" sz="3600" b="1" dirty="0" smtClean="0">
                <a:latin typeface="Arial Narrow" pitchFamily="34" charset="0"/>
              </a:rPr>
              <a:t> Duty to protect safety and health of others</a:t>
            </a:r>
          </a:p>
          <a:p>
            <a:pPr eaLnBrk="1" hangingPunct="1">
              <a:defRPr/>
            </a:pPr>
            <a:endParaRPr lang="en-US" dirty="0"/>
          </a:p>
        </p:txBody>
      </p:sp>
      <p:sp>
        <p:nvSpPr>
          <p:cNvPr id="2" name="Title 1"/>
          <p:cNvSpPr>
            <a:spLocks noGrp="1"/>
          </p:cNvSpPr>
          <p:nvPr>
            <p:ph type="title"/>
          </p:nvPr>
        </p:nvSpPr>
        <p:spPr/>
        <p:txBody>
          <a:bodyPr/>
          <a:lstStyle/>
          <a:p>
            <a:pPr eaLnBrk="1" hangingPunct="1">
              <a:defRPr/>
            </a:pPr>
            <a:r>
              <a:rPr lang="en-US" sz="4000" dirty="0" smtClean="0">
                <a:latin typeface="Arial Black" pitchFamily="34" charset="0"/>
              </a:rPr>
              <a:t>Common Characteristics</a:t>
            </a:r>
            <a:endParaRPr lang="en-US" sz="4000" dirty="0">
              <a:latin typeface="Arial Black" pitchFamily="34" charset="0"/>
            </a:endParaRPr>
          </a:p>
        </p:txBody>
      </p:sp>
      <p:sp>
        <p:nvSpPr>
          <p:cNvPr id="13317"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DADF1C6-780B-4F5C-9996-487CF50CB74F}" type="slidenum">
              <a:rPr lang="en-US" smtClean="0">
                <a:solidFill>
                  <a:schemeClr val="tx2"/>
                </a:solidFill>
              </a:rPr>
              <a:pPr eaLnBrk="1" hangingPunct="1"/>
              <a:t>9</a:t>
            </a:fld>
            <a:endParaRPr lang="en-US" smtClean="0">
              <a:solidFill>
                <a:schemeClr val="tx2"/>
              </a:solidFill>
            </a:endParaRPr>
          </a:p>
        </p:txBody>
      </p:sp>
    </p:spTree>
    <p:extLst>
      <p:ext uri="{BB962C8B-B14F-4D97-AF65-F5344CB8AC3E}">
        <p14:creationId xmlns:p14="http://schemas.microsoft.com/office/powerpoint/2010/main" val="79607707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4546</TotalTime>
  <Words>968</Words>
  <Application>Microsoft Office PowerPoint</Application>
  <PresentationFormat>On-screen Show (4:3)</PresentationFormat>
  <Paragraphs>214</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Grid</vt:lpstr>
      <vt:lpstr>Safety and health programs</vt:lpstr>
      <vt:lpstr>Credits</vt:lpstr>
      <vt:lpstr>Learning Objective</vt:lpstr>
      <vt:lpstr>Learner outcomes</vt:lpstr>
      <vt:lpstr>Learner outcomes Continued</vt:lpstr>
      <vt:lpstr>Benefits of effective safety &amp; health programs</vt:lpstr>
      <vt:lpstr>Accidents/Incidents</vt:lpstr>
      <vt:lpstr>Major Elements</vt:lpstr>
      <vt:lpstr>Common Characteristics</vt:lpstr>
      <vt:lpstr>Management Commitment &amp; Employee Involvement</vt:lpstr>
      <vt:lpstr>Policy and goals</vt:lpstr>
      <vt:lpstr>Employee Involvement</vt:lpstr>
      <vt:lpstr>Employee Involvement</vt:lpstr>
      <vt:lpstr>Responsibility</vt:lpstr>
      <vt:lpstr>Worksite Analysis</vt:lpstr>
      <vt:lpstr>Comprehensive Survey</vt:lpstr>
      <vt:lpstr>Safety and Health Assessments</vt:lpstr>
      <vt:lpstr>Safety and Health Assessments</vt:lpstr>
      <vt:lpstr>Safety and Health Assessments</vt:lpstr>
      <vt:lpstr>Additional Worksite Analysis</vt:lpstr>
      <vt:lpstr>Hazard Prevention  and control</vt:lpstr>
      <vt:lpstr>Controlling  the Hazards</vt:lpstr>
      <vt:lpstr>Hazard prevention planning</vt:lpstr>
      <vt:lpstr>Safety and  health training</vt:lpstr>
      <vt:lpstr>Safety and  health orientation</vt:lpstr>
      <vt:lpstr>Supervisor responsibilities</vt:lpstr>
      <vt:lpstr>Specific training needs</vt:lpstr>
      <vt:lpstr>summary</vt:lpstr>
      <vt:lpstr>Review Questions</vt:lpstr>
      <vt:lpstr>PowerPoint Presentation</vt:lpstr>
    </vt:vector>
  </TitlesOfParts>
  <Company>University of Wisconsin-River Falls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Hazard Communication Training</dc:title>
  <dc:creator>Constance Smith</dc:creator>
  <cp:lastModifiedBy>Vosburgh, Linda - OSHA</cp:lastModifiedBy>
  <cp:revision>336</cp:revision>
  <cp:lastPrinted>2012-06-01T14:00:31Z</cp:lastPrinted>
  <dcterms:created xsi:type="dcterms:W3CDTF">2007-10-29T18:18:16Z</dcterms:created>
  <dcterms:modified xsi:type="dcterms:W3CDTF">2014-02-26T20:30:40Z</dcterms:modified>
</cp:coreProperties>
</file>