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handoutMasterIdLst>
    <p:handoutMasterId r:id="rId52"/>
  </p:handoutMasterIdLst>
  <p:sldIdLst>
    <p:sldId id="256" r:id="rId2"/>
    <p:sldId id="257" r:id="rId3"/>
    <p:sldId id="331" r:id="rId4"/>
    <p:sldId id="258" r:id="rId5"/>
    <p:sldId id="259" r:id="rId6"/>
    <p:sldId id="284" r:id="rId7"/>
    <p:sldId id="261" r:id="rId8"/>
    <p:sldId id="260" r:id="rId9"/>
    <p:sldId id="285" r:id="rId10"/>
    <p:sldId id="264" r:id="rId11"/>
    <p:sldId id="265" r:id="rId12"/>
    <p:sldId id="266" r:id="rId13"/>
    <p:sldId id="267" r:id="rId14"/>
    <p:sldId id="268" r:id="rId15"/>
    <p:sldId id="269" r:id="rId16"/>
    <p:sldId id="286" r:id="rId17"/>
    <p:sldId id="287" r:id="rId18"/>
    <p:sldId id="270" r:id="rId19"/>
    <p:sldId id="271" r:id="rId20"/>
    <p:sldId id="280" r:id="rId21"/>
    <p:sldId id="273" r:id="rId22"/>
    <p:sldId id="288" r:id="rId23"/>
    <p:sldId id="274" r:id="rId24"/>
    <p:sldId id="275" r:id="rId25"/>
    <p:sldId id="278" r:id="rId26"/>
    <p:sldId id="276" r:id="rId27"/>
    <p:sldId id="329" r:id="rId28"/>
    <p:sldId id="282" r:id="rId29"/>
    <p:sldId id="283" r:id="rId30"/>
    <p:sldId id="294" r:id="rId31"/>
    <p:sldId id="295" r:id="rId32"/>
    <p:sldId id="297" r:id="rId33"/>
    <p:sldId id="296" r:id="rId34"/>
    <p:sldId id="298" r:id="rId35"/>
    <p:sldId id="299" r:id="rId36"/>
    <p:sldId id="300" r:id="rId37"/>
    <p:sldId id="301" r:id="rId38"/>
    <p:sldId id="311" r:id="rId39"/>
    <p:sldId id="312" r:id="rId40"/>
    <p:sldId id="313" r:id="rId41"/>
    <p:sldId id="316" r:id="rId42"/>
    <p:sldId id="319" r:id="rId43"/>
    <p:sldId id="321" r:id="rId44"/>
    <p:sldId id="323" r:id="rId45"/>
    <p:sldId id="324" r:id="rId46"/>
    <p:sldId id="325" r:id="rId47"/>
    <p:sldId id="326" r:id="rId48"/>
    <p:sldId id="327" r:id="rId49"/>
    <p:sldId id="332"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6" autoAdjust="0"/>
    <p:restoredTop sz="94660"/>
  </p:normalViewPr>
  <p:slideViewPr>
    <p:cSldViewPr>
      <p:cViewPr varScale="1">
        <p:scale>
          <a:sx n="83" d="100"/>
          <a:sy n="83" d="100"/>
        </p:scale>
        <p:origin x="-1578" y="-96"/>
      </p:cViewPr>
      <p:guideLst>
        <p:guide orient="horz" pos="2160"/>
        <p:guide pos="2880"/>
      </p:guideLst>
    </p:cSldViewPr>
  </p:slideViewPr>
  <p:notesTextViewPr>
    <p:cViewPr>
      <p:scale>
        <a:sx n="1" d="1"/>
        <a:sy n="1" d="1"/>
      </p:scale>
      <p:origin x="0" y="0"/>
    </p:cViewPr>
  </p:notesTextViewPr>
  <p:sorterViewPr>
    <p:cViewPr>
      <p:scale>
        <a:sx n="100" d="100"/>
        <a:sy n="100" d="100"/>
      </p:scale>
      <p:origin x="0" y="77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EBEFA5-5970-46BB-914B-9D072BDAEA96}" type="datetimeFigureOut">
              <a:rPr lang="en-US" smtClean="0"/>
              <a:t>2/26/2014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CD27A8-EDF1-43EE-A704-F4DA7F67F954}" type="slidenum">
              <a:rPr lang="en-US" smtClean="0"/>
              <a:t>‹#›</a:t>
            </a:fld>
            <a:endParaRPr lang="en-US"/>
          </a:p>
        </p:txBody>
      </p:sp>
    </p:spTree>
    <p:extLst>
      <p:ext uri="{BB962C8B-B14F-4D97-AF65-F5344CB8AC3E}">
        <p14:creationId xmlns:p14="http://schemas.microsoft.com/office/powerpoint/2010/main" val="372042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725EBC-3915-439E-B3E1-CF727EB0B739}" type="datetimeFigureOut">
              <a:rPr lang="en-US" smtClean="0"/>
              <a:t>2/26/2014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B9DD2-888E-4A12-9227-4F386034570F}" type="slidenum">
              <a:rPr lang="en-US" smtClean="0"/>
              <a:t>‹#›</a:t>
            </a:fld>
            <a:endParaRPr lang="en-US"/>
          </a:p>
        </p:txBody>
      </p:sp>
    </p:spTree>
    <p:extLst>
      <p:ext uri="{BB962C8B-B14F-4D97-AF65-F5344CB8AC3E}">
        <p14:creationId xmlns:p14="http://schemas.microsoft.com/office/powerpoint/2010/main" val="3130555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995971F-693B-41A8-AC80-0DA3ECB6A882}" type="datetime1">
              <a:rPr lang="en-US" smtClean="0"/>
              <a:t>2/26/2014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28A65A2-664C-4084-A497-78327BAB4A3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8F09E-4A9F-4905-B4C4-4982433EFA3B}"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A65A2-664C-4084-A497-78327BAB4A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9113F0-87DA-49FD-8003-00C6FFC3FEA0}"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28A65A2-664C-4084-A497-78327BAB4A3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fld id="{682B4A5B-2FB5-4B0E-995D-893178EF96F6}" type="datetime1">
              <a:rPr lang="en-US" smtClean="0"/>
              <a:t>2/26/2014</a:t>
            </a:fld>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C00F09C2-A324-46FB-93BA-15ADB914CBCE}" type="slidenum">
              <a:rPr lang="en-US"/>
              <a:pPr/>
              <a:t>‹#›</a:t>
            </a:fld>
            <a:endParaRPr lang="en-US"/>
          </a:p>
        </p:txBody>
      </p:sp>
    </p:spTree>
    <p:extLst>
      <p:ext uri="{BB962C8B-B14F-4D97-AF65-F5344CB8AC3E}">
        <p14:creationId xmlns:p14="http://schemas.microsoft.com/office/powerpoint/2010/main" val="27490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CFB53C-AFD5-42F3-AEFC-3F4724829445}" type="datetime1">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A65A2-664C-4084-A497-78327BAB4A3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FFE9A5FF-442B-444E-8218-59D04823ECD7}" type="datetime1">
              <a:rPr lang="en-US" smtClean="0"/>
              <a:t>2/26/2014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28A65A2-664C-4084-A497-78327BAB4A3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C65CCD-03B5-448C-BBC2-E3E5D228CA6E}"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A65A2-664C-4084-A497-78327BAB4A3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F4F4FA-35C6-43F5-8B46-348EAE3CCEC2}" type="datetime1">
              <a:rPr lang="en-US" smtClean="0"/>
              <a:t>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A65A2-664C-4084-A497-78327BAB4A34}"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7868F35-46B5-4901-BF4F-4F7830B0BB86}" type="datetime1">
              <a:rPr lang="en-US" smtClean="0"/>
              <a:t>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A65A2-664C-4084-A497-78327BAB4A34}"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D83E918-01A6-4208-951F-A7F0C43A0421}" type="datetime1">
              <a:rPr lang="en-US" smtClean="0"/>
              <a:t>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A65A2-664C-4084-A497-78327BAB4A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58725-9948-4E40-8902-6FB652AF7258}"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28A65A2-664C-4084-A497-78327BAB4A3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C5B14A-AF8E-45E5-92A5-112BB5604827}" type="datetime1">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A65A2-664C-4084-A497-78327BAB4A3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3C66F2B8-DF9C-44A7-A7D4-A48C846FA2D2}" type="datetime1">
              <a:rPr lang="en-US" smtClean="0"/>
              <a:t>2/26/2014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28A65A2-664C-4084-A497-78327BAB4A3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abcsafetyglasses.com/kevlar-gloves.html" TargetMode="External"/><Relationship Id="rId13" Type="http://schemas.openxmlformats.org/officeDocument/2006/relationships/image" Target="../media/image34.jpeg"/><Relationship Id="rId3" Type="http://schemas.openxmlformats.org/officeDocument/2006/relationships/image" Target="../media/image27.jpeg"/><Relationship Id="rId7" Type="http://schemas.openxmlformats.org/officeDocument/2006/relationships/image" Target="../media/image31.jpeg"/><Relationship Id="rId12" Type="http://schemas.openxmlformats.org/officeDocument/2006/relationships/hyperlink" Target="http://abcsafetyglasses.com/mly-6000w.html" TargetMode="External"/><Relationship Id="rId17" Type="http://schemas.openxmlformats.org/officeDocument/2006/relationships/image" Target="../media/image36.jpeg"/><Relationship Id="rId2" Type="http://schemas.openxmlformats.org/officeDocument/2006/relationships/image" Target="../media/image26.jpeg"/><Relationship Id="rId16" Type="http://schemas.openxmlformats.org/officeDocument/2006/relationships/hyperlink" Target="http://www.discountsafetyandsupply.com/images/GAFS.jpg" TargetMode="External"/><Relationship Id="rId1" Type="http://schemas.openxmlformats.org/officeDocument/2006/relationships/slideLayout" Target="../slideLayouts/slideLayout12.xml"/><Relationship Id="rId6" Type="http://schemas.openxmlformats.org/officeDocument/2006/relationships/image" Target="../media/image30.jpeg"/><Relationship Id="rId11" Type="http://schemas.openxmlformats.org/officeDocument/2006/relationships/image" Target="../media/image33.jpeg"/><Relationship Id="rId5" Type="http://schemas.openxmlformats.org/officeDocument/2006/relationships/image" Target="../media/image29.jpeg"/><Relationship Id="rId15" Type="http://schemas.openxmlformats.org/officeDocument/2006/relationships/image" Target="../media/image35.jpeg"/><Relationship Id="rId10" Type="http://schemas.openxmlformats.org/officeDocument/2006/relationships/hyperlink" Target="http://abcsafetyglasses.com/leather-gloves-leather-palm-gunn-pattern--safety-cuff.html" TargetMode="External"/><Relationship Id="rId4" Type="http://schemas.openxmlformats.org/officeDocument/2006/relationships/image" Target="../media/image28.jpeg"/><Relationship Id="rId9" Type="http://schemas.openxmlformats.org/officeDocument/2006/relationships/image" Target="../media/image32.jpeg"/><Relationship Id="rId14" Type="http://schemas.openxmlformats.org/officeDocument/2006/relationships/hyperlink" Target="http://abcsafetyglasses.com/cotton-gloves-cotton-canvas-glove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slideLayout" Target="../slideLayouts/slideLayout2.xml"/><Relationship Id="rId4" Type="http://schemas.openxmlformats.org/officeDocument/2006/relationships/image" Target="../media/image41.wmf"/></Relationships>
</file>

<file path=ppt/slides/_rels/slide34.x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3048000"/>
            <a:ext cx="1981200" cy="1828800"/>
          </a:xfrm>
        </p:spPr>
        <p:txBody>
          <a:bodyPr>
            <a:normAutofit/>
          </a:bodyPr>
          <a:lstStyle/>
          <a:p>
            <a:endParaRPr lang="en-US" sz="800" dirty="0">
              <a:latin typeface="Arial Black" pitchFamily="34" charset="0"/>
            </a:endParaRPr>
          </a:p>
        </p:txBody>
      </p:sp>
      <p:sp>
        <p:nvSpPr>
          <p:cNvPr id="5" name="Title 4"/>
          <p:cNvSpPr>
            <a:spLocks noGrp="1"/>
          </p:cNvSpPr>
          <p:nvPr>
            <p:ph type="title"/>
          </p:nvPr>
        </p:nvSpPr>
        <p:spPr>
          <a:xfrm>
            <a:off x="1447800" y="1676400"/>
            <a:ext cx="5410200" cy="3657600"/>
          </a:xfrm>
        </p:spPr>
        <p:txBody>
          <a:bodyPr/>
          <a:lstStyle/>
          <a:p>
            <a:pPr algn="l"/>
            <a:r>
              <a:rPr lang="en-US" sz="5400" dirty="0" smtClean="0">
                <a:latin typeface="Arial Black" pitchFamily="34" charset="0"/>
              </a:rPr>
              <a:t>Personal Protective Equipment</a:t>
            </a:r>
            <a:r>
              <a:rPr lang="en-US" sz="4400" dirty="0" smtClean="0">
                <a:latin typeface="Arial Black" pitchFamily="34" charset="0"/>
              </a:rPr>
              <a:t/>
            </a:r>
            <a:br>
              <a:rPr lang="en-US" sz="4400" dirty="0" smtClean="0">
                <a:latin typeface="Arial Black" pitchFamily="34" charset="0"/>
              </a:rPr>
            </a:br>
            <a:endParaRPr lang="en-US" sz="4400" dirty="0">
              <a:latin typeface="Arial Black" pitchFamily="34" charset="0"/>
            </a:endParaRPr>
          </a:p>
        </p:txBody>
      </p:sp>
      <p:sp>
        <p:nvSpPr>
          <p:cNvPr id="2" name="Slide Number Placeholder 1"/>
          <p:cNvSpPr>
            <a:spLocks noGrp="1"/>
          </p:cNvSpPr>
          <p:nvPr>
            <p:ph type="sldNum" sz="quarter" idx="11"/>
          </p:nvPr>
        </p:nvSpPr>
        <p:spPr/>
        <p:txBody>
          <a:bodyPr/>
          <a:lstStyle/>
          <a:p>
            <a:fld id="{A28A65A2-664C-4084-A497-78327BAB4A34}" type="slidenum">
              <a:rPr lang="en-US" smtClean="0"/>
              <a:t>1</a:t>
            </a:fld>
            <a:endParaRPr lang="en-US"/>
          </a:p>
        </p:txBody>
      </p:sp>
    </p:spTree>
    <p:extLst>
      <p:ext uri="{BB962C8B-B14F-4D97-AF65-F5344CB8AC3E}">
        <p14:creationId xmlns:p14="http://schemas.microsoft.com/office/powerpoint/2010/main" val="3550171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71800" y="3124200"/>
            <a:ext cx="5726899" cy="322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p:txBody>
          <a:bodyPr>
            <a:normAutofit/>
          </a:bodyPr>
          <a:lstStyle/>
          <a:p>
            <a:r>
              <a:rPr lang="en-US" sz="3200" b="1" dirty="0">
                <a:latin typeface="Arial Narrow" pitchFamily="34" charset="0"/>
              </a:rPr>
              <a:t>Preferred method</a:t>
            </a:r>
          </a:p>
          <a:p>
            <a:r>
              <a:rPr lang="en-US" sz="3200" b="1" dirty="0">
                <a:latin typeface="Arial Narrow" pitchFamily="34" charset="0"/>
              </a:rPr>
              <a:t>Eliminate or reduce exposure</a:t>
            </a:r>
          </a:p>
        </p:txBody>
      </p:sp>
      <p:sp>
        <p:nvSpPr>
          <p:cNvPr id="3" name="Title 2"/>
          <p:cNvSpPr>
            <a:spLocks noGrp="1"/>
          </p:cNvSpPr>
          <p:nvPr>
            <p:ph type="title"/>
          </p:nvPr>
        </p:nvSpPr>
        <p:spPr>
          <a:xfrm>
            <a:off x="457200" y="381000"/>
            <a:ext cx="8381260" cy="1054394"/>
          </a:xfrm>
        </p:spPr>
        <p:txBody>
          <a:bodyPr/>
          <a:lstStyle/>
          <a:p>
            <a:r>
              <a:rPr lang="en-US" dirty="0" smtClean="0">
                <a:latin typeface="Arial Black" pitchFamily="34" charset="0"/>
              </a:rPr>
              <a:t>Elimination of hazards: Engineering</a:t>
            </a:r>
            <a:r>
              <a:rPr lang="en-US" b="1" dirty="0" smtClean="0">
                <a:latin typeface="Arial Black" pitchFamily="34" charset="0"/>
              </a:rPr>
              <a:t> </a:t>
            </a:r>
            <a:r>
              <a:rPr lang="en-US" dirty="0">
                <a:latin typeface="Arial Black" pitchFamily="34" charset="0"/>
              </a:rPr>
              <a:t>controls</a:t>
            </a:r>
            <a:r>
              <a:rPr lang="en-US" b="1" dirty="0" smtClean="0"/>
              <a:t> </a:t>
            </a:r>
            <a:endParaRPr lang="en-US" dirty="0"/>
          </a:p>
        </p:txBody>
      </p:sp>
      <p:sp>
        <p:nvSpPr>
          <p:cNvPr id="4" name="Slide Number Placeholder 3"/>
          <p:cNvSpPr>
            <a:spLocks noGrp="1"/>
          </p:cNvSpPr>
          <p:nvPr>
            <p:ph type="sldNum" sz="quarter" idx="12"/>
          </p:nvPr>
        </p:nvSpPr>
        <p:spPr/>
        <p:txBody>
          <a:bodyPr/>
          <a:lstStyle/>
          <a:p>
            <a:fld id="{A28A65A2-664C-4084-A497-78327BAB4A34}" type="slidenum">
              <a:rPr lang="en-US" smtClean="0"/>
              <a:t>10</a:t>
            </a:fld>
            <a:endParaRPr lang="en-US"/>
          </a:p>
        </p:txBody>
      </p:sp>
    </p:spTree>
    <p:extLst>
      <p:ext uri="{BB962C8B-B14F-4D97-AF65-F5344CB8AC3E}">
        <p14:creationId xmlns:p14="http://schemas.microsoft.com/office/powerpoint/2010/main" val="4179361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4400" b="1" dirty="0" smtClean="0">
              <a:latin typeface="Arial Narrow" pitchFamily="34" charset="0"/>
            </a:endParaRPr>
          </a:p>
          <a:p>
            <a:r>
              <a:rPr lang="en-US" sz="3200" b="1" dirty="0">
                <a:latin typeface="Arial Narrow" pitchFamily="34" charset="0"/>
              </a:rPr>
              <a:t>Eliminate or reduce the exposure </a:t>
            </a:r>
          </a:p>
          <a:p>
            <a:endParaRPr lang="en-US" sz="3200" b="1" dirty="0">
              <a:latin typeface="Arial Narrow" pitchFamily="34" charset="0"/>
            </a:endParaRPr>
          </a:p>
          <a:p>
            <a:r>
              <a:rPr lang="en-US" sz="3200" b="1" dirty="0">
                <a:latin typeface="Arial Narrow" pitchFamily="34" charset="0"/>
              </a:rPr>
              <a:t>Job rotations, varied hours</a:t>
            </a:r>
          </a:p>
          <a:p>
            <a:endParaRPr lang="en-US" dirty="0"/>
          </a:p>
        </p:txBody>
      </p:sp>
      <p:sp>
        <p:nvSpPr>
          <p:cNvPr id="3" name="Title 2"/>
          <p:cNvSpPr>
            <a:spLocks noGrp="1"/>
          </p:cNvSpPr>
          <p:nvPr>
            <p:ph type="title"/>
          </p:nvPr>
        </p:nvSpPr>
        <p:spPr/>
        <p:txBody>
          <a:bodyPr/>
          <a:lstStyle/>
          <a:p>
            <a:r>
              <a:rPr lang="en-US" dirty="0">
                <a:latin typeface="Arial Black" pitchFamily="34" charset="0"/>
              </a:rPr>
              <a:t>Elimination of hazards: Administrative</a:t>
            </a:r>
            <a:r>
              <a:rPr lang="en-US" b="1" dirty="0" smtClean="0">
                <a:latin typeface="Arial Black" pitchFamily="34" charset="0"/>
              </a:rPr>
              <a:t> </a:t>
            </a:r>
            <a:r>
              <a:rPr lang="en-US" dirty="0">
                <a:latin typeface="Arial Black" pitchFamily="34" charset="0"/>
              </a:rPr>
              <a:t>Controls</a:t>
            </a:r>
          </a:p>
        </p:txBody>
      </p:sp>
      <p:sp>
        <p:nvSpPr>
          <p:cNvPr id="4" name="Slide Number Placeholder 3"/>
          <p:cNvSpPr>
            <a:spLocks noGrp="1"/>
          </p:cNvSpPr>
          <p:nvPr>
            <p:ph type="sldNum" sz="quarter" idx="12"/>
          </p:nvPr>
        </p:nvSpPr>
        <p:spPr/>
        <p:txBody>
          <a:bodyPr/>
          <a:lstStyle/>
          <a:p>
            <a:fld id="{A28A65A2-664C-4084-A497-78327BAB4A34}" type="slidenum">
              <a:rPr lang="en-US" smtClean="0"/>
              <a:t>11</a:t>
            </a:fld>
            <a:endParaRPr lang="en-US"/>
          </a:p>
        </p:txBody>
      </p:sp>
      <p:pic>
        <p:nvPicPr>
          <p:cNvPr id="6146" name="Picture 2" descr="C:\Users\w3044913\AppData\Local\Microsoft\Windows\Temporary Internet Files\Content.IE5\6G358L2I\MC900441468[1].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715000" y="3276600"/>
            <a:ext cx="2742857" cy="2742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42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Least preferred method </a:t>
            </a:r>
          </a:p>
        </p:txBody>
      </p:sp>
      <p:sp>
        <p:nvSpPr>
          <p:cNvPr id="3" name="Title 2"/>
          <p:cNvSpPr>
            <a:spLocks noGrp="1"/>
          </p:cNvSpPr>
          <p:nvPr>
            <p:ph type="title"/>
          </p:nvPr>
        </p:nvSpPr>
        <p:spPr/>
        <p:txBody>
          <a:bodyPr/>
          <a:lstStyle/>
          <a:p>
            <a:r>
              <a:rPr lang="en-US" sz="4400" dirty="0">
                <a:latin typeface="Arial Black" pitchFamily="34" charset="0"/>
              </a:rPr>
              <a:t>Personal</a:t>
            </a:r>
            <a:r>
              <a:rPr lang="en-US" sz="2800" dirty="0" smtClean="0">
                <a:latin typeface="Arial Black" pitchFamily="34" charset="0"/>
              </a:rPr>
              <a:t> </a:t>
            </a:r>
            <a:r>
              <a:rPr lang="en-US" sz="4400" dirty="0">
                <a:latin typeface="Arial Black" pitchFamily="34" charset="0"/>
              </a:rPr>
              <a:t>Protective</a:t>
            </a:r>
            <a:r>
              <a:rPr lang="en-US" sz="2800" dirty="0" smtClean="0">
                <a:latin typeface="Arial Black" pitchFamily="34" charset="0"/>
              </a:rPr>
              <a:t> </a:t>
            </a:r>
            <a:r>
              <a:rPr lang="en-US" sz="4400" dirty="0">
                <a:latin typeface="Arial Black" pitchFamily="34" charset="0"/>
              </a:rPr>
              <a:t>Equipment</a:t>
            </a:r>
          </a:p>
        </p:txBody>
      </p:sp>
      <p:pic>
        <p:nvPicPr>
          <p:cNvPr id="1028" name="Picture 4" descr="C:\Users\w1022632\AppData\Local\Microsoft\Windows\Temporary Internet Files\Content.IE5\6G358L2I\MC90030520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44833" y="2629876"/>
            <a:ext cx="1674266"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w1022632\AppData\Local\Microsoft\Windows\Temporary Internet Files\Content.IE5\6G358L2I\MC900097825[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44692" y="1795843"/>
            <a:ext cx="1795882" cy="17748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w1022632\AppData\Local\Microsoft\Windows\Temporary Internet Files\Content.IE5\DM289KI8\MC900352583[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123707" y="4532195"/>
            <a:ext cx="1416867" cy="1783533"/>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w1022632\AppData\Local\Microsoft\Windows\Temporary Internet Files\Content.IE5\GRE13409\MC900040447[1].wm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276600" y="4536017"/>
            <a:ext cx="1859890" cy="164317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w1022632\AppData\Local\Microsoft\Windows\Temporary Internet Files\Content.IE5\DM289KI8\MC900097865[1].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85800" y="4057345"/>
            <a:ext cx="1488643" cy="179131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w1022632\AppData\Local\Microsoft\Windows\Temporary Internet Files\Content.IE5\GRE13409\MC900018418[1].wmf"/>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114800" y="3296095"/>
            <a:ext cx="2438348" cy="140804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A28A65A2-664C-4084-A497-78327BAB4A34}" type="slidenum">
              <a:rPr lang="en-US" smtClean="0"/>
              <a:t>12</a:t>
            </a:fld>
            <a:endParaRPr lang="en-US"/>
          </a:p>
        </p:txBody>
      </p:sp>
    </p:spTree>
    <p:extLst>
      <p:ext uri="{BB962C8B-B14F-4D97-AF65-F5344CB8AC3E}">
        <p14:creationId xmlns:p14="http://schemas.microsoft.com/office/powerpoint/2010/main" val="4232251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sz="4000" b="1" dirty="0" smtClean="0">
                <a:latin typeface="Arial Narrow" pitchFamily="34" charset="0"/>
              </a:rPr>
              <a:t>Perform </a:t>
            </a:r>
            <a:r>
              <a:rPr lang="en-US" sz="4000" b="1" dirty="0">
                <a:latin typeface="Arial Narrow" pitchFamily="34" charset="0"/>
              </a:rPr>
              <a:t>hazard assessment</a:t>
            </a:r>
          </a:p>
          <a:p>
            <a:pPr lvl="0"/>
            <a:r>
              <a:rPr lang="en-US" sz="4000" b="1" dirty="0" smtClean="0">
                <a:latin typeface="Arial Narrow" pitchFamily="34" charset="0"/>
              </a:rPr>
              <a:t>Identify </a:t>
            </a:r>
            <a:r>
              <a:rPr lang="en-US" sz="4000" b="1" dirty="0">
                <a:latin typeface="Arial Narrow" pitchFamily="34" charset="0"/>
              </a:rPr>
              <a:t>and </a:t>
            </a:r>
            <a:r>
              <a:rPr lang="en-US" sz="4000" b="1" dirty="0" smtClean="0">
                <a:latin typeface="Arial Narrow" pitchFamily="34" charset="0"/>
              </a:rPr>
              <a:t>provide </a:t>
            </a:r>
            <a:r>
              <a:rPr lang="en-US" sz="4000" b="1" dirty="0">
                <a:latin typeface="Arial Narrow" pitchFamily="34" charset="0"/>
              </a:rPr>
              <a:t>appropriate PPE</a:t>
            </a:r>
          </a:p>
          <a:p>
            <a:pPr lvl="0"/>
            <a:r>
              <a:rPr lang="en-US" sz="4000" b="1" dirty="0" smtClean="0">
                <a:latin typeface="Arial Narrow" pitchFamily="34" charset="0"/>
              </a:rPr>
              <a:t>Train </a:t>
            </a:r>
            <a:r>
              <a:rPr lang="en-US" sz="4000" b="1" dirty="0">
                <a:latin typeface="Arial Narrow" pitchFamily="34" charset="0"/>
              </a:rPr>
              <a:t>on use and care</a:t>
            </a:r>
          </a:p>
          <a:p>
            <a:pPr lvl="0"/>
            <a:r>
              <a:rPr lang="en-US" sz="4000" b="1" dirty="0" smtClean="0">
                <a:latin typeface="Arial Narrow" pitchFamily="34" charset="0"/>
              </a:rPr>
              <a:t>Maintain; </a:t>
            </a:r>
            <a:r>
              <a:rPr lang="en-US" sz="4000" b="1" dirty="0">
                <a:latin typeface="Arial Narrow" pitchFamily="34" charset="0"/>
              </a:rPr>
              <a:t>replace when worn or damaged </a:t>
            </a:r>
          </a:p>
          <a:p>
            <a:pPr lvl="0"/>
            <a:r>
              <a:rPr lang="en-US" sz="4000" b="1" dirty="0">
                <a:latin typeface="Arial Narrow" pitchFamily="34" charset="0"/>
              </a:rPr>
              <a:t>Review, update and evaluate PPE program</a:t>
            </a:r>
          </a:p>
          <a:p>
            <a:endParaRPr lang="en-US" dirty="0"/>
          </a:p>
        </p:txBody>
      </p:sp>
      <p:sp>
        <p:nvSpPr>
          <p:cNvPr id="3" name="Title 2"/>
          <p:cNvSpPr>
            <a:spLocks noGrp="1"/>
          </p:cNvSpPr>
          <p:nvPr>
            <p:ph type="title"/>
          </p:nvPr>
        </p:nvSpPr>
        <p:spPr/>
        <p:txBody>
          <a:bodyPr/>
          <a:lstStyle/>
          <a:p>
            <a:r>
              <a:rPr lang="en-US" sz="4400" dirty="0" smtClean="0">
                <a:latin typeface="Arial Black" pitchFamily="34" charset="0"/>
              </a:rPr>
              <a:t>Employer’s</a:t>
            </a:r>
            <a:r>
              <a:rPr lang="en-US" b="1" dirty="0" smtClean="0">
                <a:latin typeface="Arial Black" pitchFamily="34" charset="0"/>
              </a:rPr>
              <a:t> </a:t>
            </a:r>
            <a:r>
              <a:rPr lang="en-US" sz="4400" dirty="0" smtClean="0">
                <a:latin typeface="Arial Black" pitchFamily="34" charset="0"/>
              </a:rPr>
              <a:t>responsibilities</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13</a:t>
            </a:fld>
            <a:endParaRPr lang="en-US"/>
          </a:p>
        </p:txBody>
      </p:sp>
    </p:spTree>
    <p:extLst>
      <p:ext uri="{BB962C8B-B14F-4D97-AF65-F5344CB8AC3E}">
        <p14:creationId xmlns:p14="http://schemas.microsoft.com/office/powerpoint/2010/main" val="19343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4000" b="1" dirty="0">
                <a:latin typeface="Arial Narrow" pitchFamily="34" charset="0"/>
              </a:rPr>
              <a:t>Properly wear PPE</a:t>
            </a:r>
          </a:p>
          <a:p>
            <a:pPr lvl="0"/>
            <a:r>
              <a:rPr lang="en-US" sz="4000" b="1" dirty="0">
                <a:latin typeface="Arial Narrow" pitchFamily="34" charset="0"/>
              </a:rPr>
              <a:t>Attend training sessions on PPE</a:t>
            </a:r>
          </a:p>
          <a:p>
            <a:pPr lvl="0"/>
            <a:r>
              <a:rPr lang="en-US" sz="4000" b="1" dirty="0">
                <a:latin typeface="Arial Narrow" pitchFamily="34" charset="0"/>
              </a:rPr>
              <a:t>Care for, clean and maintain PPE </a:t>
            </a:r>
          </a:p>
          <a:p>
            <a:pPr lvl="0"/>
            <a:r>
              <a:rPr lang="en-US" sz="4000" b="1" dirty="0">
                <a:latin typeface="Arial Narrow" pitchFamily="34" charset="0"/>
              </a:rPr>
              <a:t>Inform a supervisor of the need to repair or replace PPE</a:t>
            </a:r>
          </a:p>
          <a:p>
            <a:endParaRPr lang="en-US" sz="3600" b="1" dirty="0">
              <a:latin typeface="Arial Narrow" pitchFamily="34" charset="0"/>
            </a:endParaRPr>
          </a:p>
        </p:txBody>
      </p:sp>
      <p:sp>
        <p:nvSpPr>
          <p:cNvPr id="3" name="Title 2"/>
          <p:cNvSpPr>
            <a:spLocks noGrp="1"/>
          </p:cNvSpPr>
          <p:nvPr>
            <p:ph type="title"/>
          </p:nvPr>
        </p:nvSpPr>
        <p:spPr/>
        <p:txBody>
          <a:bodyPr/>
          <a:lstStyle/>
          <a:p>
            <a:r>
              <a:rPr lang="en-US" sz="4400" dirty="0" smtClean="0">
                <a:latin typeface="Arial Black" pitchFamily="34" charset="0"/>
              </a:rPr>
              <a:t>Employee’s</a:t>
            </a:r>
            <a:r>
              <a:rPr lang="en-US" dirty="0" smtClean="0">
                <a:latin typeface="Arial Black" pitchFamily="34" charset="0"/>
              </a:rPr>
              <a:t> </a:t>
            </a:r>
            <a:r>
              <a:rPr lang="en-US" sz="4400" dirty="0" smtClean="0">
                <a:latin typeface="Arial Black" pitchFamily="34" charset="0"/>
              </a:rPr>
              <a:t>responsibilities</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14</a:t>
            </a:fld>
            <a:endParaRPr lang="en-US"/>
          </a:p>
        </p:txBody>
      </p:sp>
      <p:pic>
        <p:nvPicPr>
          <p:cNvPr id="7170" name="Picture 2" descr="C:\Users\w3044913\AppData\Local\Microsoft\Windows\Temporary Internet Files\Content.IE5\DAC2P1V4\MC90001842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72200" y="4724400"/>
            <a:ext cx="1697126" cy="1933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743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719070"/>
            <a:ext cx="8560292" cy="4757929"/>
          </a:xfrm>
        </p:spPr>
        <p:txBody>
          <a:bodyPr>
            <a:normAutofit/>
          </a:bodyPr>
          <a:lstStyle/>
          <a:p>
            <a:pPr lvl="0"/>
            <a:r>
              <a:rPr lang="en-US" sz="3600" b="1" dirty="0">
                <a:latin typeface="Arial Narrow" pitchFamily="34" charset="0"/>
              </a:rPr>
              <a:t>Safe design and construction</a:t>
            </a:r>
          </a:p>
          <a:p>
            <a:pPr lvl="0"/>
            <a:r>
              <a:rPr lang="en-US" sz="3600" b="1" dirty="0" smtClean="0">
                <a:latin typeface="Arial Narrow" pitchFamily="34" charset="0"/>
              </a:rPr>
              <a:t>Easy of maintenance</a:t>
            </a:r>
            <a:endParaRPr lang="en-US" sz="3600" b="1" dirty="0">
              <a:latin typeface="Arial Narrow" pitchFamily="34" charset="0"/>
            </a:endParaRPr>
          </a:p>
          <a:p>
            <a:pPr lvl="0"/>
            <a:r>
              <a:rPr lang="en-US" sz="3600" b="1" dirty="0">
                <a:latin typeface="Arial Narrow" pitchFamily="34" charset="0"/>
              </a:rPr>
              <a:t>Fit and comfort </a:t>
            </a:r>
          </a:p>
          <a:p>
            <a:pPr lvl="0"/>
            <a:r>
              <a:rPr lang="en-US" sz="3600" b="1" dirty="0" smtClean="0">
                <a:latin typeface="Arial Narrow" pitchFamily="34" charset="0"/>
              </a:rPr>
              <a:t> Are the PPE compatible </a:t>
            </a:r>
            <a:r>
              <a:rPr lang="en-US" sz="3600" b="1" dirty="0">
                <a:latin typeface="Arial Narrow" pitchFamily="34" charset="0"/>
              </a:rPr>
              <a:t>if worn together</a:t>
            </a:r>
          </a:p>
          <a:p>
            <a:pPr lvl="0"/>
            <a:r>
              <a:rPr lang="en-US" sz="3600" b="1" dirty="0">
                <a:latin typeface="Arial Narrow" pitchFamily="34" charset="0"/>
              </a:rPr>
              <a:t>Must meet standards developed by American National Standards Institute (ANSI)</a:t>
            </a:r>
          </a:p>
          <a:p>
            <a:endParaRPr lang="en-US" dirty="0"/>
          </a:p>
        </p:txBody>
      </p:sp>
      <p:sp>
        <p:nvSpPr>
          <p:cNvPr id="3" name="Title 2"/>
          <p:cNvSpPr>
            <a:spLocks noGrp="1"/>
          </p:cNvSpPr>
          <p:nvPr>
            <p:ph type="title"/>
          </p:nvPr>
        </p:nvSpPr>
        <p:spPr/>
        <p:txBody>
          <a:bodyPr/>
          <a:lstStyle/>
          <a:p>
            <a:r>
              <a:rPr lang="en-US" sz="4400" dirty="0">
                <a:latin typeface="Arial Black" pitchFamily="34" charset="0"/>
              </a:rPr>
              <a:t>PPE</a:t>
            </a:r>
            <a:r>
              <a:rPr lang="en-US" sz="4800" b="1" dirty="0">
                <a:latin typeface="Arial Black" pitchFamily="34" charset="0"/>
              </a:rPr>
              <a:t> </a:t>
            </a:r>
            <a:r>
              <a:rPr lang="en-US" sz="4400" dirty="0">
                <a:latin typeface="Arial Black" pitchFamily="34" charset="0"/>
              </a:rPr>
              <a:t>Selection</a:t>
            </a:r>
          </a:p>
        </p:txBody>
      </p:sp>
      <p:sp>
        <p:nvSpPr>
          <p:cNvPr id="4" name="Slide Number Placeholder 3"/>
          <p:cNvSpPr>
            <a:spLocks noGrp="1"/>
          </p:cNvSpPr>
          <p:nvPr>
            <p:ph type="sldNum" sz="quarter" idx="12"/>
          </p:nvPr>
        </p:nvSpPr>
        <p:spPr/>
        <p:txBody>
          <a:bodyPr/>
          <a:lstStyle/>
          <a:p>
            <a:fld id="{A28A65A2-664C-4084-A497-78327BAB4A34}" type="slidenum">
              <a:rPr lang="en-US" smtClean="0"/>
              <a:t>15</a:t>
            </a:fld>
            <a:endParaRPr lang="en-US"/>
          </a:p>
        </p:txBody>
      </p:sp>
    </p:spTree>
    <p:extLst>
      <p:ext uri="{BB962C8B-B14F-4D97-AF65-F5344CB8AC3E}">
        <p14:creationId xmlns:p14="http://schemas.microsoft.com/office/powerpoint/2010/main" val="2799209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a:latin typeface="Arial Narrow" pitchFamily="34" charset="0"/>
              </a:rPr>
              <a:t>Required to train on proper use before allowed to preform the task</a:t>
            </a:r>
          </a:p>
          <a:p>
            <a:pPr lvl="1"/>
            <a:r>
              <a:rPr lang="en-US" sz="3000" b="1" dirty="0">
                <a:latin typeface="Arial Narrow" pitchFamily="34" charset="0"/>
              </a:rPr>
              <a:t>When to wear</a:t>
            </a:r>
          </a:p>
          <a:p>
            <a:pPr lvl="1"/>
            <a:r>
              <a:rPr lang="en-US" sz="3000" b="1" dirty="0">
                <a:latin typeface="Arial Narrow" pitchFamily="34" charset="0"/>
              </a:rPr>
              <a:t>What to wear</a:t>
            </a:r>
          </a:p>
          <a:p>
            <a:pPr lvl="1"/>
            <a:r>
              <a:rPr lang="en-US" sz="3000" b="1" dirty="0">
                <a:latin typeface="Arial Narrow" pitchFamily="34" charset="0"/>
              </a:rPr>
              <a:t>How to put on, take off</a:t>
            </a:r>
          </a:p>
          <a:p>
            <a:pPr lvl="1"/>
            <a:r>
              <a:rPr lang="en-US" sz="3000" b="1" dirty="0">
                <a:latin typeface="Arial Narrow" pitchFamily="34" charset="0"/>
              </a:rPr>
              <a:t>Limitations </a:t>
            </a:r>
          </a:p>
          <a:p>
            <a:pPr lvl="1"/>
            <a:r>
              <a:rPr lang="en-US" sz="3000" b="1" dirty="0">
                <a:latin typeface="Arial Narrow" pitchFamily="34" charset="0"/>
              </a:rPr>
              <a:t>How to care for it </a:t>
            </a:r>
          </a:p>
        </p:txBody>
      </p:sp>
      <p:sp>
        <p:nvSpPr>
          <p:cNvPr id="3" name="Title 2"/>
          <p:cNvSpPr>
            <a:spLocks noGrp="1"/>
          </p:cNvSpPr>
          <p:nvPr>
            <p:ph type="title"/>
          </p:nvPr>
        </p:nvSpPr>
        <p:spPr/>
        <p:txBody>
          <a:bodyPr/>
          <a:lstStyle/>
          <a:p>
            <a:r>
              <a:rPr lang="en-US" sz="4400" dirty="0">
                <a:latin typeface="Arial Black" pitchFamily="34" charset="0"/>
              </a:rPr>
              <a:t>Training</a:t>
            </a:r>
          </a:p>
        </p:txBody>
      </p:sp>
      <p:sp>
        <p:nvSpPr>
          <p:cNvPr id="4" name="Slide Number Placeholder 3"/>
          <p:cNvSpPr>
            <a:spLocks noGrp="1"/>
          </p:cNvSpPr>
          <p:nvPr>
            <p:ph type="sldNum" sz="quarter" idx="12"/>
          </p:nvPr>
        </p:nvSpPr>
        <p:spPr/>
        <p:txBody>
          <a:bodyPr/>
          <a:lstStyle/>
          <a:p>
            <a:fld id="{A28A65A2-664C-4084-A497-78327BAB4A34}" type="slidenum">
              <a:rPr lang="en-US" smtClean="0"/>
              <a:t>16</a:t>
            </a:fld>
            <a:endParaRPr lang="en-US"/>
          </a:p>
        </p:txBody>
      </p:sp>
      <p:pic>
        <p:nvPicPr>
          <p:cNvPr id="8194" name="Picture 2" descr="C:\Users\w3044913\AppData\Local\Microsoft\Windows\Temporary Internet Files\Content.IE5\GRE13409\MC90009787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562600" y="3581400"/>
            <a:ext cx="275724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126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Document each employees training and test their ability to </a:t>
            </a:r>
            <a:r>
              <a:rPr lang="en-US" sz="3200" b="1" dirty="0" smtClean="0">
                <a:latin typeface="Arial Narrow" pitchFamily="34" charset="0"/>
              </a:rPr>
              <a:t>use PPE correctly</a:t>
            </a:r>
            <a:endParaRPr lang="en-US" sz="3200" b="1" dirty="0">
              <a:latin typeface="Arial Narrow" pitchFamily="34" charset="0"/>
            </a:endParaRPr>
          </a:p>
          <a:p>
            <a:pPr lvl="1"/>
            <a:r>
              <a:rPr lang="en-US" sz="3000" b="1" dirty="0">
                <a:latin typeface="Arial Narrow" pitchFamily="34" charset="0"/>
              </a:rPr>
              <a:t>Name of employee</a:t>
            </a:r>
          </a:p>
          <a:p>
            <a:pPr lvl="1"/>
            <a:r>
              <a:rPr lang="en-US" sz="3000" b="1" dirty="0">
                <a:latin typeface="Arial Narrow" pitchFamily="34" charset="0"/>
              </a:rPr>
              <a:t>Date trained</a:t>
            </a:r>
          </a:p>
          <a:p>
            <a:pPr lvl="1"/>
            <a:r>
              <a:rPr lang="en-US" sz="3000" b="1" dirty="0">
                <a:latin typeface="Arial Narrow" pitchFamily="34" charset="0"/>
              </a:rPr>
              <a:t>Subject of </a:t>
            </a:r>
            <a:r>
              <a:rPr lang="en-US" sz="3000" b="1" dirty="0" smtClean="0">
                <a:latin typeface="Arial Narrow" pitchFamily="34" charset="0"/>
              </a:rPr>
              <a:t>training</a:t>
            </a:r>
          </a:p>
          <a:p>
            <a:pPr lvl="1"/>
            <a:r>
              <a:rPr lang="en-US" sz="3000" b="1" dirty="0" smtClean="0">
                <a:latin typeface="Arial Narrow" pitchFamily="34" charset="0"/>
              </a:rPr>
              <a:t>Qualifications of trainer</a:t>
            </a:r>
            <a:endParaRPr lang="en-US" sz="3000" b="1"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Evaluate</a:t>
            </a:r>
            <a:r>
              <a:rPr lang="en-US" dirty="0" smtClean="0">
                <a:latin typeface="Arial Black" pitchFamily="34" charset="0"/>
              </a:rPr>
              <a:t> </a:t>
            </a:r>
            <a:r>
              <a:rPr lang="en-US" sz="4400" dirty="0">
                <a:latin typeface="Arial Black" pitchFamily="34" charset="0"/>
              </a:rPr>
              <a:t>and</a:t>
            </a:r>
            <a:r>
              <a:rPr lang="en-US" dirty="0" smtClean="0">
                <a:latin typeface="Arial Black" pitchFamily="34" charset="0"/>
              </a:rPr>
              <a:t> </a:t>
            </a:r>
            <a:r>
              <a:rPr lang="en-US" sz="4400" dirty="0">
                <a:latin typeface="Arial Black" pitchFamily="34" charset="0"/>
              </a:rPr>
              <a:t>document</a:t>
            </a:r>
          </a:p>
        </p:txBody>
      </p:sp>
      <p:sp>
        <p:nvSpPr>
          <p:cNvPr id="4" name="Slide Number Placeholder 3"/>
          <p:cNvSpPr>
            <a:spLocks noGrp="1"/>
          </p:cNvSpPr>
          <p:nvPr>
            <p:ph type="sldNum" sz="quarter" idx="12"/>
          </p:nvPr>
        </p:nvSpPr>
        <p:spPr/>
        <p:txBody>
          <a:bodyPr/>
          <a:lstStyle/>
          <a:p>
            <a:fld id="{A28A65A2-664C-4084-A497-78327BAB4A34}" type="slidenum">
              <a:rPr lang="en-US" smtClean="0"/>
              <a:t>17</a:t>
            </a:fld>
            <a:endParaRPr lang="en-US"/>
          </a:p>
        </p:txBody>
      </p:sp>
      <p:pic>
        <p:nvPicPr>
          <p:cNvPr id="9218" name="Picture 2" descr="C:\Users\w3044913\AppData\Local\Microsoft\Windows\Temporary Internet Files\Content.IE5\DAC2P1V4\MC900434929[1].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562600" y="3733800"/>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55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048000" y="2362200"/>
            <a:ext cx="5867401" cy="3610708"/>
          </a:xfrm>
          <a:prstGeom prst="rect">
            <a:avLst/>
          </a:prstGeom>
        </p:spPr>
      </p:pic>
      <p:sp>
        <p:nvSpPr>
          <p:cNvPr id="2" name="Content Placeholder 1"/>
          <p:cNvSpPr>
            <a:spLocks noGrp="1"/>
          </p:cNvSpPr>
          <p:nvPr>
            <p:ph idx="1"/>
          </p:nvPr>
        </p:nvSpPr>
        <p:spPr>
          <a:xfrm>
            <a:off x="304800" y="1676400"/>
            <a:ext cx="2667000" cy="4648200"/>
          </a:xfrm>
        </p:spPr>
        <p:txBody>
          <a:bodyPr>
            <a:normAutofit/>
          </a:bodyPr>
          <a:lstStyle/>
          <a:p>
            <a:r>
              <a:rPr lang="en-US" sz="3200" b="1" dirty="0">
                <a:latin typeface="Arial Narrow" pitchFamily="34" charset="0"/>
              </a:rPr>
              <a:t>Eye/face</a:t>
            </a:r>
          </a:p>
          <a:p>
            <a:r>
              <a:rPr lang="en-US" sz="3200" b="1" dirty="0">
                <a:latin typeface="Arial Narrow" pitchFamily="34" charset="0"/>
              </a:rPr>
              <a:t>Head</a:t>
            </a:r>
          </a:p>
          <a:p>
            <a:r>
              <a:rPr lang="en-US" sz="3200" b="1" dirty="0">
                <a:latin typeface="Arial Narrow" pitchFamily="34" charset="0"/>
              </a:rPr>
              <a:t>Foot/leg</a:t>
            </a:r>
          </a:p>
          <a:p>
            <a:r>
              <a:rPr lang="en-US" sz="3200" b="1" dirty="0">
                <a:latin typeface="Arial Narrow" pitchFamily="34" charset="0"/>
              </a:rPr>
              <a:t>Hand/arm</a:t>
            </a:r>
          </a:p>
          <a:p>
            <a:r>
              <a:rPr lang="en-US" sz="3200" b="1" dirty="0" smtClean="0">
                <a:latin typeface="Arial Narrow" pitchFamily="34" charset="0"/>
              </a:rPr>
              <a:t>Ears</a:t>
            </a:r>
            <a:endParaRPr lang="en-US" sz="3200" b="1" dirty="0">
              <a:latin typeface="Arial Narrow" pitchFamily="34" charset="0"/>
            </a:endParaRPr>
          </a:p>
          <a:p>
            <a:r>
              <a:rPr lang="en-US" sz="3200" b="1" dirty="0" smtClean="0">
                <a:latin typeface="Arial Narrow" pitchFamily="34" charset="0"/>
              </a:rPr>
              <a:t>Lungs</a:t>
            </a:r>
            <a:endParaRPr lang="en-US" sz="3200" b="1" dirty="0">
              <a:latin typeface="Arial Narrow" pitchFamily="34" charset="0"/>
            </a:endParaRPr>
          </a:p>
          <a:p>
            <a:endParaRPr lang="en-US" dirty="0"/>
          </a:p>
        </p:txBody>
      </p:sp>
      <p:sp>
        <p:nvSpPr>
          <p:cNvPr id="3" name="Title 2"/>
          <p:cNvSpPr>
            <a:spLocks noGrp="1"/>
          </p:cNvSpPr>
          <p:nvPr>
            <p:ph type="title"/>
          </p:nvPr>
        </p:nvSpPr>
        <p:spPr/>
        <p:txBody>
          <a:bodyPr/>
          <a:lstStyle/>
          <a:p>
            <a:r>
              <a:rPr lang="en-US" sz="4400" dirty="0">
                <a:latin typeface="Arial Black" pitchFamily="34" charset="0"/>
              </a:rPr>
              <a:t>Types</a:t>
            </a:r>
            <a:r>
              <a:rPr lang="en-US" dirty="0" smtClean="0">
                <a:latin typeface="Arial Black" pitchFamily="34" charset="0"/>
              </a:rPr>
              <a:t> </a:t>
            </a:r>
            <a:r>
              <a:rPr lang="en-US" sz="4400" dirty="0">
                <a:latin typeface="Arial Black" pitchFamily="34" charset="0"/>
              </a:rPr>
              <a:t>of</a:t>
            </a:r>
            <a:r>
              <a:rPr lang="en-US" dirty="0" smtClean="0">
                <a:latin typeface="Arial Black" pitchFamily="34" charset="0"/>
              </a:rPr>
              <a:t> </a:t>
            </a:r>
            <a:r>
              <a:rPr lang="en-US" sz="4400" dirty="0" err="1">
                <a:latin typeface="Arial Black" pitchFamily="34" charset="0"/>
              </a:rPr>
              <a:t>ppe</a:t>
            </a:r>
            <a:endParaRPr lang="en-US" sz="4400" dirty="0">
              <a:latin typeface="Arial Black" pitchFamily="34" charset="0"/>
            </a:endParaRPr>
          </a:p>
        </p:txBody>
      </p:sp>
      <p:sp>
        <p:nvSpPr>
          <p:cNvPr id="5" name="Slide Number Placeholder 4"/>
          <p:cNvSpPr>
            <a:spLocks noGrp="1"/>
          </p:cNvSpPr>
          <p:nvPr>
            <p:ph type="sldNum" sz="quarter" idx="12"/>
          </p:nvPr>
        </p:nvSpPr>
        <p:spPr/>
        <p:txBody>
          <a:bodyPr/>
          <a:lstStyle/>
          <a:p>
            <a:fld id="{A28A65A2-664C-4084-A497-78327BAB4A34}" type="slidenum">
              <a:rPr lang="en-US" smtClean="0"/>
              <a:t>18</a:t>
            </a:fld>
            <a:endParaRPr lang="en-US"/>
          </a:p>
        </p:txBody>
      </p:sp>
    </p:spTree>
    <p:extLst>
      <p:ext uri="{BB962C8B-B14F-4D97-AF65-F5344CB8AC3E}">
        <p14:creationId xmlns:p14="http://schemas.microsoft.com/office/powerpoint/2010/main" val="2361683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3500" b="1" dirty="0">
                <a:latin typeface="Arial Narrow" pitchFamily="34" charset="0"/>
              </a:rPr>
              <a:t>Flying particles </a:t>
            </a:r>
          </a:p>
          <a:p>
            <a:pPr lvl="0"/>
            <a:r>
              <a:rPr lang="en-US" sz="3500" b="1" dirty="0">
                <a:latin typeface="Arial Narrow" pitchFamily="34" charset="0"/>
              </a:rPr>
              <a:t>Liquid chemicals </a:t>
            </a:r>
          </a:p>
          <a:p>
            <a:pPr lvl="0"/>
            <a:r>
              <a:rPr lang="en-US" sz="3500" b="1" dirty="0">
                <a:latin typeface="Arial Narrow" pitchFamily="34" charset="0"/>
              </a:rPr>
              <a:t>Chemical gases or vapors</a:t>
            </a:r>
          </a:p>
          <a:p>
            <a:pPr lvl="0"/>
            <a:r>
              <a:rPr lang="en-US" sz="3500" b="1" dirty="0">
                <a:latin typeface="Arial Narrow" pitchFamily="34" charset="0"/>
              </a:rPr>
              <a:t>Potentially infected material</a:t>
            </a:r>
          </a:p>
          <a:p>
            <a:pPr lvl="0"/>
            <a:r>
              <a:rPr lang="en-US" sz="3500" b="1" dirty="0">
                <a:latin typeface="Arial Narrow" pitchFamily="34" charset="0"/>
              </a:rPr>
              <a:t>Potentially harmful light radiation</a:t>
            </a:r>
            <a:br>
              <a:rPr lang="en-US" sz="3500" b="1" dirty="0">
                <a:latin typeface="Arial Narrow" pitchFamily="34" charset="0"/>
              </a:rPr>
            </a:br>
            <a:endParaRPr lang="en-US" sz="3500" b="1" dirty="0">
              <a:latin typeface="Arial Narrow" pitchFamily="34" charset="0"/>
            </a:endParaRPr>
          </a:p>
          <a:p>
            <a:endParaRPr lang="en-US" dirty="0"/>
          </a:p>
        </p:txBody>
      </p:sp>
      <p:sp>
        <p:nvSpPr>
          <p:cNvPr id="3" name="Title 2"/>
          <p:cNvSpPr>
            <a:spLocks noGrp="1"/>
          </p:cNvSpPr>
          <p:nvPr>
            <p:ph type="title"/>
          </p:nvPr>
        </p:nvSpPr>
        <p:spPr/>
        <p:txBody>
          <a:bodyPr/>
          <a:lstStyle/>
          <a:p>
            <a:r>
              <a:rPr lang="en-US" sz="4400" dirty="0">
                <a:latin typeface="Arial Black" pitchFamily="34" charset="0"/>
              </a:rPr>
              <a:t>Eye</a:t>
            </a:r>
            <a:r>
              <a:rPr lang="en-US" sz="3600" b="1" dirty="0">
                <a:latin typeface="Arial Black" pitchFamily="34" charset="0"/>
              </a:rPr>
              <a:t> </a:t>
            </a:r>
            <a:r>
              <a:rPr lang="en-US" sz="4400" dirty="0">
                <a:latin typeface="Arial Black" pitchFamily="34" charset="0"/>
              </a:rPr>
              <a:t>and</a:t>
            </a:r>
            <a:r>
              <a:rPr lang="en-US" sz="3600" b="1" dirty="0">
                <a:latin typeface="Arial Black" pitchFamily="34" charset="0"/>
              </a:rPr>
              <a:t> </a:t>
            </a:r>
            <a:r>
              <a:rPr lang="en-US" sz="4400" dirty="0">
                <a:latin typeface="Arial Black" pitchFamily="34" charset="0"/>
              </a:rPr>
              <a:t>Face</a:t>
            </a:r>
            <a:r>
              <a:rPr lang="en-US" sz="3600" b="1" dirty="0">
                <a:latin typeface="Arial Black" pitchFamily="34" charset="0"/>
              </a:rPr>
              <a:t> </a:t>
            </a:r>
            <a:r>
              <a:rPr lang="en-US" sz="4400" dirty="0">
                <a:latin typeface="Arial Black" pitchFamily="34" charset="0"/>
              </a:rPr>
              <a:t>Protection</a:t>
            </a:r>
          </a:p>
        </p:txBody>
      </p:sp>
      <p:sp>
        <p:nvSpPr>
          <p:cNvPr id="4" name="Slide Number Placeholder 3"/>
          <p:cNvSpPr>
            <a:spLocks noGrp="1"/>
          </p:cNvSpPr>
          <p:nvPr>
            <p:ph type="sldNum" sz="quarter" idx="12"/>
          </p:nvPr>
        </p:nvSpPr>
        <p:spPr/>
        <p:txBody>
          <a:bodyPr/>
          <a:lstStyle/>
          <a:p>
            <a:fld id="{A28A65A2-664C-4084-A497-78327BAB4A34}" type="slidenum">
              <a:rPr lang="en-US" smtClean="0"/>
              <a:t>19</a:t>
            </a:fld>
            <a:endParaRPr lang="en-US"/>
          </a:p>
        </p:txBody>
      </p:sp>
    </p:spTree>
    <p:extLst>
      <p:ext uri="{BB962C8B-B14F-4D97-AF65-F5344CB8AC3E}">
        <p14:creationId xmlns:p14="http://schemas.microsoft.com/office/powerpoint/2010/main" val="1667504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b="1" dirty="0" smtClean="0">
                <a:latin typeface="Arial Narrow" pitchFamily="34" charset="0"/>
              </a:rPr>
              <a:t>Adapted from: </a:t>
            </a:r>
          </a:p>
          <a:p>
            <a:pPr marL="45720" indent="0">
              <a:buNone/>
            </a:pPr>
            <a:r>
              <a:rPr lang="en-US" sz="4400" b="1" dirty="0" smtClean="0">
                <a:latin typeface="Arial Narrow" pitchFamily="34" charset="0"/>
              </a:rPr>
              <a:t>OSHA 3151-12R2003 Personal Protective Equipment document</a:t>
            </a:r>
            <a:endParaRPr lang="en-US" sz="4400" b="1" dirty="0">
              <a:latin typeface="Arial Narrow" pitchFamily="34" charset="0"/>
            </a:endParaRPr>
          </a:p>
          <a:p>
            <a:endParaRPr lang="en-US" dirty="0">
              <a:latin typeface="Arial Black" pitchFamily="34" charset="0"/>
            </a:endParaRPr>
          </a:p>
        </p:txBody>
      </p:sp>
      <p:sp>
        <p:nvSpPr>
          <p:cNvPr id="3" name="Title 2"/>
          <p:cNvSpPr>
            <a:spLocks noGrp="1"/>
          </p:cNvSpPr>
          <p:nvPr>
            <p:ph type="title"/>
          </p:nvPr>
        </p:nvSpPr>
        <p:spPr/>
        <p:txBody>
          <a:bodyPr/>
          <a:lstStyle/>
          <a:p>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2</a:t>
            </a:fld>
            <a:endParaRPr lang="en-US"/>
          </a:p>
        </p:txBody>
      </p:sp>
    </p:spTree>
    <p:extLst>
      <p:ext uri="{BB962C8B-B14F-4D97-AF65-F5344CB8AC3E}">
        <p14:creationId xmlns:p14="http://schemas.microsoft.com/office/powerpoint/2010/main" val="887677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3200" b="1" dirty="0" smtClean="0">
                <a:latin typeface="Arial Narrow" pitchFamily="34" charset="0"/>
              </a:rPr>
              <a:t>Regular prescription </a:t>
            </a:r>
            <a:r>
              <a:rPr lang="en-US" sz="3200" b="1" dirty="0">
                <a:latin typeface="Arial Narrow" pitchFamily="34" charset="0"/>
              </a:rPr>
              <a:t>corrective lenses do not provide adequate protection </a:t>
            </a:r>
          </a:p>
          <a:p>
            <a:pPr lvl="0"/>
            <a:r>
              <a:rPr lang="en-US" sz="3200" b="1" dirty="0">
                <a:latin typeface="Arial Narrow" pitchFamily="34" charset="0"/>
              </a:rPr>
              <a:t>Incorporate the prescription into the design  </a:t>
            </a:r>
          </a:p>
          <a:p>
            <a:pPr lvl="0"/>
            <a:r>
              <a:rPr lang="en-US" sz="3200" b="1" dirty="0">
                <a:latin typeface="Arial Narrow" pitchFamily="34" charset="0"/>
              </a:rPr>
              <a:t>Wear additional eye protection over their prescription lenses.</a:t>
            </a:r>
          </a:p>
          <a:p>
            <a:endParaRPr lang="en-US" dirty="0"/>
          </a:p>
        </p:txBody>
      </p:sp>
      <p:sp>
        <p:nvSpPr>
          <p:cNvPr id="3" name="Title 2"/>
          <p:cNvSpPr>
            <a:spLocks noGrp="1"/>
          </p:cNvSpPr>
          <p:nvPr>
            <p:ph type="title"/>
          </p:nvPr>
        </p:nvSpPr>
        <p:spPr/>
        <p:txBody>
          <a:bodyPr/>
          <a:lstStyle/>
          <a:p>
            <a:r>
              <a:rPr lang="en-US" sz="4400" dirty="0">
                <a:latin typeface="Arial Black" pitchFamily="34" charset="0"/>
              </a:rPr>
              <a:t>Prescription</a:t>
            </a:r>
            <a:r>
              <a:rPr lang="en-US" sz="4400" b="1" dirty="0">
                <a:latin typeface="Arial Black" pitchFamily="34" charset="0"/>
              </a:rPr>
              <a:t> </a:t>
            </a:r>
            <a:r>
              <a:rPr lang="en-US" sz="4400" dirty="0">
                <a:latin typeface="Arial Black" pitchFamily="34" charset="0"/>
              </a:rPr>
              <a:t>Lenses</a:t>
            </a:r>
          </a:p>
        </p:txBody>
      </p:sp>
      <p:sp>
        <p:nvSpPr>
          <p:cNvPr id="4" name="Slide Number Placeholder 3"/>
          <p:cNvSpPr>
            <a:spLocks noGrp="1"/>
          </p:cNvSpPr>
          <p:nvPr>
            <p:ph type="sldNum" sz="quarter" idx="12"/>
          </p:nvPr>
        </p:nvSpPr>
        <p:spPr/>
        <p:txBody>
          <a:bodyPr/>
          <a:lstStyle/>
          <a:p>
            <a:fld id="{A28A65A2-664C-4084-A497-78327BAB4A34}" type="slidenum">
              <a:rPr lang="en-US" smtClean="0"/>
              <a:t>20</a:t>
            </a:fld>
            <a:endParaRPr lang="en-US"/>
          </a:p>
        </p:txBody>
      </p:sp>
      <p:pic>
        <p:nvPicPr>
          <p:cNvPr id="10242" name="Picture 2" descr="C:\Users\w3044913\AppData\Local\Microsoft\Windows\Temporary Internet Files\Content.IE5\GRE13409\MC90005739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52999" y="4572000"/>
            <a:ext cx="3085707" cy="116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826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3200" b="1" dirty="0">
                <a:latin typeface="Arial Narrow" pitchFamily="34" charset="0"/>
              </a:rPr>
              <a:t>When handling chemicals in the milk house or shop</a:t>
            </a:r>
          </a:p>
          <a:p>
            <a:pPr lvl="0"/>
            <a:r>
              <a:rPr lang="en-US" sz="3200" b="1" dirty="0">
                <a:latin typeface="Arial Narrow" pitchFamily="34" charset="0"/>
              </a:rPr>
              <a:t>Making repairs to structures or machinery</a:t>
            </a:r>
          </a:p>
          <a:p>
            <a:pPr lvl="0"/>
            <a:r>
              <a:rPr lang="en-US" sz="3200" b="1" dirty="0">
                <a:latin typeface="Arial Narrow" pitchFamily="34" charset="0"/>
              </a:rPr>
              <a:t>Areas where there is a high level of dust</a:t>
            </a:r>
          </a:p>
          <a:p>
            <a:pPr lvl="0"/>
            <a:r>
              <a:rPr lang="en-US" sz="3200" b="1" dirty="0">
                <a:latin typeface="Arial Narrow" pitchFamily="34" charset="0"/>
              </a:rPr>
              <a:t>Whenever there is possibility or likelihood of flying particles</a:t>
            </a:r>
          </a:p>
          <a:p>
            <a:endParaRPr lang="en-US" dirty="0"/>
          </a:p>
        </p:txBody>
      </p:sp>
      <p:sp>
        <p:nvSpPr>
          <p:cNvPr id="3" name="Title 2"/>
          <p:cNvSpPr>
            <a:spLocks noGrp="1"/>
          </p:cNvSpPr>
          <p:nvPr>
            <p:ph type="title"/>
          </p:nvPr>
        </p:nvSpPr>
        <p:spPr>
          <a:xfrm>
            <a:off x="381000" y="381000"/>
            <a:ext cx="8381260" cy="1054394"/>
          </a:xfrm>
        </p:spPr>
        <p:txBody>
          <a:bodyPr/>
          <a:lstStyle/>
          <a:p>
            <a:r>
              <a:rPr lang="en-US" sz="4400" dirty="0" smtClean="0">
                <a:latin typeface="Arial Black" pitchFamily="34" charset="0"/>
              </a:rPr>
              <a:t>Eye Protection </a:t>
            </a:r>
            <a:br>
              <a:rPr lang="en-US" sz="4400" dirty="0" smtClean="0">
                <a:latin typeface="Arial Black" pitchFamily="34" charset="0"/>
              </a:rPr>
            </a:br>
            <a:r>
              <a:rPr lang="en-US" sz="4400" dirty="0" smtClean="0">
                <a:latin typeface="Arial Black" pitchFamily="34" charset="0"/>
              </a:rPr>
              <a:t>on a Dairy Farm</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21</a:t>
            </a:fld>
            <a:endParaRPr lang="en-US"/>
          </a:p>
        </p:txBody>
      </p:sp>
    </p:spTree>
    <p:extLst>
      <p:ext uri="{BB962C8B-B14F-4D97-AF65-F5344CB8AC3E}">
        <p14:creationId xmlns:p14="http://schemas.microsoft.com/office/powerpoint/2010/main" val="4290440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828799"/>
            <a:ext cx="8407893" cy="4297679"/>
          </a:xfrm>
        </p:spPr>
        <p:txBody>
          <a:bodyPr>
            <a:noAutofit/>
          </a:bodyPr>
          <a:lstStyle/>
          <a:p>
            <a:r>
              <a:rPr lang="en-US" sz="3400" b="1" spc="150" dirty="0" smtClean="0">
                <a:latin typeface="Arial Narrow" pitchFamily="34" charset="0"/>
              </a:rPr>
              <a:t>Fit </a:t>
            </a:r>
            <a:r>
              <a:rPr lang="en-US" sz="3400" b="1" spc="150" dirty="0">
                <a:latin typeface="Arial Narrow" pitchFamily="34" charset="0"/>
              </a:rPr>
              <a:t>properly and be comfortable</a:t>
            </a:r>
          </a:p>
          <a:p>
            <a:r>
              <a:rPr lang="en-US" sz="3400" b="1" spc="150" dirty="0">
                <a:latin typeface="Arial Narrow" pitchFamily="34" charset="0"/>
              </a:rPr>
              <a:t>Unrestricted vision and movement</a:t>
            </a:r>
          </a:p>
          <a:p>
            <a:r>
              <a:rPr lang="en-US" sz="3400" b="1" spc="150" dirty="0">
                <a:latin typeface="Arial Narrow" pitchFamily="34" charset="0"/>
              </a:rPr>
              <a:t>Durable and cleanable</a:t>
            </a:r>
          </a:p>
          <a:p>
            <a:r>
              <a:rPr lang="en-US" sz="3400" b="1" spc="150" dirty="0">
                <a:latin typeface="Arial Narrow" pitchFamily="34" charset="0"/>
              </a:rPr>
              <a:t>Unrestricted functioning of any other PPE</a:t>
            </a:r>
          </a:p>
        </p:txBody>
      </p:sp>
      <p:sp>
        <p:nvSpPr>
          <p:cNvPr id="3" name="Title 2"/>
          <p:cNvSpPr>
            <a:spLocks noGrp="1"/>
          </p:cNvSpPr>
          <p:nvPr>
            <p:ph type="title"/>
          </p:nvPr>
        </p:nvSpPr>
        <p:spPr/>
        <p:txBody>
          <a:bodyPr/>
          <a:lstStyle/>
          <a:p>
            <a:r>
              <a:rPr lang="en-US" sz="4400" dirty="0">
                <a:latin typeface="Arial Black" pitchFamily="34" charset="0"/>
              </a:rPr>
              <a:t>EYE &amp; FACE PROTECTION</a:t>
            </a:r>
          </a:p>
        </p:txBody>
      </p:sp>
      <p:sp>
        <p:nvSpPr>
          <p:cNvPr id="4" name="Slide Number Placeholder 3"/>
          <p:cNvSpPr>
            <a:spLocks noGrp="1"/>
          </p:cNvSpPr>
          <p:nvPr>
            <p:ph type="sldNum" sz="quarter" idx="12"/>
          </p:nvPr>
        </p:nvSpPr>
        <p:spPr/>
        <p:txBody>
          <a:bodyPr/>
          <a:lstStyle/>
          <a:p>
            <a:fld id="{A28A65A2-664C-4084-A497-78327BAB4A34}" type="slidenum">
              <a:rPr lang="en-US" smtClean="0"/>
              <a:t>22</a:t>
            </a:fld>
            <a:endParaRPr lang="en-US"/>
          </a:p>
        </p:txBody>
      </p:sp>
    </p:spTree>
    <p:extLst>
      <p:ext uri="{BB962C8B-B14F-4D97-AF65-F5344CB8AC3E}">
        <p14:creationId xmlns:p14="http://schemas.microsoft.com/office/powerpoint/2010/main" val="228739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w1022632\AppData\Local\Microsoft\Windows\Temporary Internet Files\Content.IE5\DM289KI8\MC900349363[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715000" y="3886200"/>
            <a:ext cx="2895600" cy="2158911"/>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normAutofit/>
          </a:bodyPr>
          <a:lstStyle/>
          <a:p>
            <a:pPr marL="45720" indent="0">
              <a:buNone/>
            </a:pPr>
            <a:r>
              <a:rPr lang="en-US" sz="3200" b="1" dirty="0">
                <a:latin typeface="Arial Narrow" pitchFamily="34" charset="0"/>
              </a:rPr>
              <a:t>Safety </a:t>
            </a:r>
            <a:r>
              <a:rPr lang="en-US" sz="3200" b="1" dirty="0" smtClean="0">
                <a:latin typeface="Arial Narrow" pitchFamily="34" charset="0"/>
              </a:rPr>
              <a:t>eye </a:t>
            </a:r>
            <a:r>
              <a:rPr lang="en-US" sz="3200" b="1" dirty="0">
                <a:latin typeface="Arial Narrow" pitchFamily="34" charset="0"/>
              </a:rPr>
              <a:t>glasses: </a:t>
            </a:r>
          </a:p>
          <a:p>
            <a:r>
              <a:rPr lang="en-US" sz="3200" b="1" dirty="0">
                <a:latin typeface="Arial Narrow" pitchFamily="34" charset="0"/>
              </a:rPr>
              <a:t>Constructed of metal or plastic </a:t>
            </a:r>
          </a:p>
          <a:p>
            <a:r>
              <a:rPr lang="en-US" sz="3200" b="1" dirty="0">
                <a:latin typeface="Arial Narrow" pitchFamily="34" charset="0"/>
              </a:rPr>
              <a:t>Impact-resistant lenses. </a:t>
            </a:r>
          </a:p>
          <a:p>
            <a:r>
              <a:rPr lang="en-US" sz="3200" b="1" dirty="0">
                <a:latin typeface="Arial Narrow" pitchFamily="34" charset="0"/>
              </a:rPr>
              <a:t>Side </a:t>
            </a:r>
            <a:r>
              <a:rPr lang="en-US" sz="3200" b="1" dirty="0" smtClean="0">
                <a:latin typeface="Arial Narrow" pitchFamily="34" charset="0"/>
              </a:rPr>
              <a:t>shields (ANSI approved)</a:t>
            </a:r>
            <a:endParaRPr lang="en-US" sz="3200" b="1" dirty="0">
              <a:latin typeface="Arial Narrow" pitchFamily="34" charset="0"/>
            </a:endParaRPr>
          </a:p>
          <a:p>
            <a:endParaRPr lang="en-US" sz="4400" b="1"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Types of Eye Protection</a:t>
            </a:r>
          </a:p>
        </p:txBody>
      </p:sp>
      <p:sp>
        <p:nvSpPr>
          <p:cNvPr id="4" name="Slide Number Placeholder 3"/>
          <p:cNvSpPr>
            <a:spLocks noGrp="1"/>
          </p:cNvSpPr>
          <p:nvPr>
            <p:ph type="sldNum" sz="quarter" idx="12"/>
          </p:nvPr>
        </p:nvSpPr>
        <p:spPr/>
        <p:txBody>
          <a:bodyPr/>
          <a:lstStyle/>
          <a:p>
            <a:fld id="{A28A65A2-664C-4084-A497-78327BAB4A34}" type="slidenum">
              <a:rPr lang="en-US" smtClean="0"/>
              <a:t>23</a:t>
            </a:fld>
            <a:endParaRPr lang="en-US"/>
          </a:p>
        </p:txBody>
      </p:sp>
    </p:spTree>
    <p:extLst>
      <p:ext uri="{BB962C8B-B14F-4D97-AF65-F5344CB8AC3E}">
        <p14:creationId xmlns:p14="http://schemas.microsoft.com/office/powerpoint/2010/main" val="46612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7400" y="1884556"/>
            <a:ext cx="2971800" cy="929621"/>
          </a:xfrm>
        </p:spPr>
        <p:txBody>
          <a:bodyPr/>
          <a:lstStyle/>
          <a:p>
            <a:pPr marL="45720" indent="0">
              <a:buNone/>
            </a:pPr>
            <a:r>
              <a:rPr lang="en-US" sz="3200" b="1" dirty="0" smtClean="0">
                <a:latin typeface="Arial Narrow" pitchFamily="34" charset="0"/>
              </a:rPr>
              <a:t>Goggles: </a:t>
            </a:r>
          </a:p>
          <a:p>
            <a:endParaRPr lang="en-US" dirty="0"/>
          </a:p>
        </p:txBody>
      </p:sp>
      <p:sp>
        <p:nvSpPr>
          <p:cNvPr id="3" name="Slide Number Placeholder 2"/>
          <p:cNvSpPr>
            <a:spLocks noGrp="1"/>
          </p:cNvSpPr>
          <p:nvPr>
            <p:ph type="sldNum" sz="quarter" idx="12"/>
          </p:nvPr>
        </p:nvSpPr>
        <p:spPr/>
        <p:txBody>
          <a:bodyPr/>
          <a:lstStyle/>
          <a:p>
            <a:fld id="{A28A65A2-664C-4084-A497-78327BAB4A34}" type="slidenum">
              <a:rPr lang="en-US" smtClean="0"/>
              <a:t>24</a:t>
            </a:fld>
            <a:endParaRPr lang="en-US"/>
          </a:p>
        </p:txBody>
      </p:sp>
      <p:sp>
        <p:nvSpPr>
          <p:cNvPr id="4" name="Title 3"/>
          <p:cNvSpPr>
            <a:spLocks noGrp="1"/>
          </p:cNvSpPr>
          <p:nvPr>
            <p:ph type="title"/>
          </p:nvPr>
        </p:nvSpPr>
        <p:spPr/>
        <p:txBody>
          <a:bodyPr/>
          <a:lstStyle/>
          <a:p>
            <a:r>
              <a:rPr lang="en-US" sz="4400" dirty="0">
                <a:solidFill>
                  <a:prstClr val="white"/>
                </a:solidFill>
                <a:latin typeface="Arial Black" pitchFamily="34" charset="0"/>
              </a:rPr>
              <a:t>Eye </a:t>
            </a:r>
            <a:r>
              <a:rPr lang="en-US" sz="4400" dirty="0" smtClean="0">
                <a:solidFill>
                  <a:prstClr val="white"/>
                </a:solidFill>
                <a:latin typeface="Arial Black" pitchFamily="34" charset="0"/>
              </a:rPr>
              <a:t>Protection</a:t>
            </a:r>
            <a:endParaRPr lang="en-US" dirty="0"/>
          </a:p>
        </p:txBody>
      </p:sp>
      <p:pic>
        <p:nvPicPr>
          <p:cNvPr id="2050" name="Picture 2" descr="C:\Users\w1022632\AppData\Local\Microsoft\Windows\Temporary Internet Files\Content.IE5\DAC2P1V4\MC900340264[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9600" y="2816036"/>
            <a:ext cx="3188734"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191000" y="1905000"/>
            <a:ext cx="4572000" cy="3539430"/>
          </a:xfrm>
          <a:prstGeom prst="rect">
            <a:avLst/>
          </a:prstGeom>
        </p:spPr>
        <p:txBody>
          <a:bodyPr wrap="square">
            <a:spAutoFit/>
          </a:bodyPr>
          <a:lstStyle/>
          <a:p>
            <a:pPr marL="685800" indent="-685800">
              <a:buClr>
                <a:schemeClr val="accent1"/>
              </a:buClr>
              <a:buFont typeface="Wingdings" pitchFamily="2" charset="2"/>
              <a:buChar char="§"/>
            </a:pPr>
            <a:r>
              <a:rPr lang="en-US" sz="3200" b="1" spc="150" dirty="0">
                <a:solidFill>
                  <a:schemeClr val="tx2"/>
                </a:solidFill>
                <a:latin typeface="Arial Narrow" pitchFamily="34" charset="0"/>
              </a:rPr>
              <a:t>Tight-fitting eye protection </a:t>
            </a:r>
          </a:p>
          <a:p>
            <a:pPr marL="685800" indent="-685800">
              <a:buClr>
                <a:schemeClr val="accent1"/>
              </a:buClr>
              <a:buFont typeface="Wingdings" pitchFamily="2" charset="2"/>
              <a:buChar char="§"/>
            </a:pPr>
            <a:r>
              <a:rPr lang="en-US" sz="3200" b="1" spc="150" dirty="0">
                <a:solidFill>
                  <a:schemeClr val="tx2"/>
                </a:solidFill>
                <a:latin typeface="Arial Narrow" pitchFamily="34" charset="0"/>
              </a:rPr>
              <a:t>Protection from impact, dust and splashes</a:t>
            </a:r>
          </a:p>
          <a:p>
            <a:pPr marL="685800" indent="-685800">
              <a:buClr>
                <a:schemeClr val="accent1"/>
              </a:buClr>
              <a:buFont typeface="Wingdings" pitchFamily="2" charset="2"/>
              <a:buChar char="§"/>
            </a:pPr>
            <a:r>
              <a:rPr lang="en-US" sz="3200" b="1" spc="150" dirty="0">
                <a:solidFill>
                  <a:schemeClr val="tx2"/>
                </a:solidFill>
                <a:latin typeface="Arial Narrow" pitchFamily="34" charset="0"/>
              </a:rPr>
              <a:t>F</a:t>
            </a:r>
            <a:r>
              <a:rPr lang="en-US" sz="3200" b="1" spc="150" dirty="0" smtClean="0">
                <a:solidFill>
                  <a:schemeClr val="tx2"/>
                </a:solidFill>
                <a:latin typeface="Arial Narrow" pitchFamily="34" charset="0"/>
              </a:rPr>
              <a:t>it </a:t>
            </a:r>
            <a:r>
              <a:rPr lang="en-US" sz="3200" b="1" spc="150" dirty="0">
                <a:solidFill>
                  <a:schemeClr val="tx2"/>
                </a:solidFill>
                <a:latin typeface="Arial Narrow" pitchFamily="34" charset="0"/>
              </a:rPr>
              <a:t>over corrective lenses </a:t>
            </a:r>
          </a:p>
        </p:txBody>
      </p:sp>
    </p:spTree>
    <p:extLst>
      <p:ext uri="{BB962C8B-B14F-4D97-AF65-F5344CB8AC3E}">
        <p14:creationId xmlns:p14="http://schemas.microsoft.com/office/powerpoint/2010/main" val="2550706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Face Shields:</a:t>
            </a:r>
          </a:p>
          <a:p>
            <a:pPr lvl="1"/>
            <a:r>
              <a:rPr lang="en-US" sz="3000" b="1" dirty="0">
                <a:latin typeface="Arial Narrow" pitchFamily="34" charset="0"/>
              </a:rPr>
              <a:t>Transparent sheets of </a:t>
            </a:r>
            <a:r>
              <a:rPr lang="en-US" sz="3000" b="1" dirty="0" smtClean="0">
                <a:latin typeface="Arial Narrow" pitchFamily="34" charset="0"/>
              </a:rPr>
              <a:t>ANSI approved plastic </a:t>
            </a:r>
            <a:endParaRPr lang="en-US" sz="3000" b="1" dirty="0">
              <a:latin typeface="Arial Narrow" pitchFamily="34" charset="0"/>
            </a:endParaRPr>
          </a:p>
          <a:p>
            <a:pPr lvl="1"/>
            <a:r>
              <a:rPr lang="en-US" sz="3000" b="1" dirty="0">
                <a:latin typeface="Arial Narrow" pitchFamily="34" charset="0"/>
              </a:rPr>
              <a:t>Extend from eyebrows to below the chin and across the entire width of the employee's head</a:t>
            </a:r>
          </a:p>
        </p:txBody>
      </p:sp>
      <p:sp>
        <p:nvSpPr>
          <p:cNvPr id="3" name="Slide Number Placeholder 2"/>
          <p:cNvSpPr>
            <a:spLocks noGrp="1"/>
          </p:cNvSpPr>
          <p:nvPr>
            <p:ph type="sldNum" sz="quarter" idx="12"/>
          </p:nvPr>
        </p:nvSpPr>
        <p:spPr/>
        <p:txBody>
          <a:bodyPr/>
          <a:lstStyle/>
          <a:p>
            <a:fld id="{A28A65A2-664C-4084-A497-78327BAB4A34}" type="slidenum">
              <a:rPr lang="en-US" smtClean="0"/>
              <a:t>25</a:t>
            </a:fld>
            <a:endParaRPr lang="en-US"/>
          </a:p>
        </p:txBody>
      </p:sp>
      <p:sp>
        <p:nvSpPr>
          <p:cNvPr id="4" name="Title 3"/>
          <p:cNvSpPr>
            <a:spLocks noGrp="1"/>
          </p:cNvSpPr>
          <p:nvPr>
            <p:ph type="title"/>
          </p:nvPr>
        </p:nvSpPr>
        <p:spPr/>
        <p:txBody>
          <a:bodyPr/>
          <a:lstStyle/>
          <a:p>
            <a:r>
              <a:rPr lang="en-US" sz="4400" dirty="0">
                <a:solidFill>
                  <a:prstClr val="white"/>
                </a:solidFill>
                <a:latin typeface="Arial Black" pitchFamily="34" charset="0"/>
              </a:rPr>
              <a:t>Eye </a:t>
            </a:r>
            <a:r>
              <a:rPr lang="en-US" sz="4400" dirty="0" smtClean="0">
                <a:solidFill>
                  <a:prstClr val="white"/>
                </a:solidFill>
                <a:latin typeface="Arial Black" pitchFamily="34" charset="0"/>
              </a:rPr>
              <a:t>Protection</a:t>
            </a:r>
            <a:endParaRPr lang="en-US" dirty="0"/>
          </a:p>
        </p:txBody>
      </p:sp>
      <p:pic>
        <p:nvPicPr>
          <p:cNvPr id="819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410200" y="4146800"/>
            <a:ext cx="2198865" cy="2182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2258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646331"/>
          </a:xfrm>
          <a:prstGeom prst="rect">
            <a:avLst/>
          </a:prstGeom>
        </p:spPr>
        <p:txBody>
          <a:bodyPr>
            <a:spAutoFit/>
          </a:bodyPr>
          <a:lstStyle/>
          <a:p>
            <a:r>
              <a:rPr lang="en-US" dirty="0"/>
              <a:t> </a:t>
            </a:r>
          </a:p>
          <a:p>
            <a:endParaRPr lang="en-US" dirty="0"/>
          </a:p>
        </p:txBody>
      </p:sp>
      <p:sp>
        <p:nvSpPr>
          <p:cNvPr id="2" name="Content Placeholder 1"/>
          <p:cNvSpPr>
            <a:spLocks noGrp="1"/>
          </p:cNvSpPr>
          <p:nvPr>
            <p:ph idx="1"/>
          </p:nvPr>
        </p:nvSpPr>
        <p:spPr>
          <a:xfrm>
            <a:off x="380999" y="1719071"/>
            <a:ext cx="5588661" cy="4407408"/>
          </a:xfrm>
        </p:spPr>
        <p:txBody>
          <a:bodyPr>
            <a:normAutofit/>
          </a:bodyPr>
          <a:lstStyle/>
          <a:p>
            <a:r>
              <a:rPr lang="en-US" sz="3200" b="1" dirty="0" smtClean="0">
                <a:latin typeface="Arial Narrow" pitchFamily="34" charset="0"/>
              </a:rPr>
              <a:t>Risk </a:t>
            </a:r>
            <a:r>
              <a:rPr lang="en-US" sz="3200" b="1" dirty="0">
                <a:latin typeface="Arial Narrow" pitchFamily="34" charset="0"/>
              </a:rPr>
              <a:t>of possible foot or leg injuries</a:t>
            </a:r>
          </a:p>
          <a:p>
            <a:pPr marL="45720" indent="0">
              <a:buNone/>
            </a:pPr>
            <a:endParaRPr lang="en-US" sz="3200" b="1" dirty="0">
              <a:latin typeface="Arial Narrow" pitchFamily="34" charset="0"/>
            </a:endParaRPr>
          </a:p>
          <a:p>
            <a:r>
              <a:rPr lang="en-US" sz="3200" b="1" dirty="0">
                <a:latin typeface="Arial Narrow" pitchFamily="34" charset="0"/>
              </a:rPr>
              <a:t>From falling, rolling objects</a:t>
            </a:r>
          </a:p>
          <a:p>
            <a:endParaRPr lang="en-US" sz="3200" b="1" dirty="0">
              <a:latin typeface="Arial Narrow" pitchFamily="34" charset="0"/>
            </a:endParaRPr>
          </a:p>
          <a:p>
            <a:r>
              <a:rPr lang="en-US" sz="3200" b="1" dirty="0">
                <a:latin typeface="Arial Narrow" pitchFamily="34" charset="0"/>
              </a:rPr>
              <a:t>Crushing or penetrating materials  </a:t>
            </a:r>
          </a:p>
          <a:p>
            <a:pPr lvl="1"/>
            <a:endParaRPr lang="en-US" sz="3200" b="1" spc="150" dirty="0">
              <a:latin typeface="Arial Narrow" pitchFamily="34" charset="0"/>
            </a:endParaRPr>
          </a:p>
          <a:p>
            <a:pPr marL="45720" indent="0">
              <a:buNone/>
            </a:pPr>
            <a:endParaRPr lang="en-US" sz="3200" b="1" dirty="0">
              <a:latin typeface="Arial Narrow" pitchFamily="34" charset="0"/>
            </a:endParaRPr>
          </a:p>
        </p:txBody>
      </p:sp>
      <p:sp>
        <p:nvSpPr>
          <p:cNvPr id="5" name="Title 4"/>
          <p:cNvSpPr>
            <a:spLocks noGrp="1"/>
          </p:cNvSpPr>
          <p:nvPr>
            <p:ph type="title"/>
          </p:nvPr>
        </p:nvSpPr>
        <p:spPr/>
        <p:txBody>
          <a:bodyPr/>
          <a:lstStyle/>
          <a:p>
            <a:r>
              <a:rPr lang="en-US" sz="4400" dirty="0">
                <a:latin typeface="Arial Black" pitchFamily="34" charset="0"/>
              </a:rPr>
              <a:t>Foot and Leg Protection</a:t>
            </a:r>
          </a:p>
        </p:txBody>
      </p:sp>
      <p:sp>
        <p:nvSpPr>
          <p:cNvPr id="3" name="Slide Number Placeholder 2"/>
          <p:cNvSpPr>
            <a:spLocks noGrp="1"/>
          </p:cNvSpPr>
          <p:nvPr>
            <p:ph type="sldNum" sz="quarter" idx="12"/>
          </p:nvPr>
        </p:nvSpPr>
        <p:spPr/>
        <p:txBody>
          <a:bodyPr/>
          <a:lstStyle/>
          <a:p>
            <a:fld id="{A28A65A2-664C-4084-A497-78327BAB4A34}" type="slidenum">
              <a:rPr lang="en-US" smtClean="0"/>
              <a:t>26</a:t>
            </a:fld>
            <a:endParaRPr lang="en-US"/>
          </a:p>
        </p:txBody>
      </p:sp>
      <p:pic>
        <p:nvPicPr>
          <p:cNvPr id="12290" name="Picture 2" descr="C:\Users\w3044913\AppData\Local\Microsoft\Windows\Temporary Internet Files\Content.IE5\DAC2P1V4\MC900018418[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969660" y="2969710"/>
            <a:ext cx="2710001" cy="1564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514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304800" y="1676400"/>
            <a:ext cx="1408330" cy="1365092"/>
          </a:xfrm>
        </p:spPr>
      </p:pic>
      <p:sp>
        <p:nvSpPr>
          <p:cNvPr id="3" name="Slide Number Placeholder 2"/>
          <p:cNvSpPr>
            <a:spLocks noGrp="1"/>
          </p:cNvSpPr>
          <p:nvPr>
            <p:ph type="sldNum" sz="quarter" idx="12"/>
          </p:nvPr>
        </p:nvSpPr>
        <p:spPr/>
        <p:txBody>
          <a:bodyPr/>
          <a:lstStyle/>
          <a:p>
            <a:fld id="{A28A65A2-664C-4084-A497-78327BAB4A34}" type="slidenum">
              <a:rPr lang="en-US" smtClean="0"/>
              <a:t>27</a:t>
            </a:fld>
            <a:endParaRPr lang="en-US"/>
          </a:p>
        </p:txBody>
      </p:sp>
      <p:sp>
        <p:nvSpPr>
          <p:cNvPr id="4" name="Title 3"/>
          <p:cNvSpPr>
            <a:spLocks noGrp="1"/>
          </p:cNvSpPr>
          <p:nvPr>
            <p:ph type="title"/>
          </p:nvPr>
        </p:nvSpPr>
        <p:spPr/>
        <p:txBody>
          <a:bodyPr/>
          <a:lstStyle/>
          <a:p>
            <a:r>
              <a:rPr lang="en-US" sz="4400" dirty="0">
                <a:latin typeface="Arial Black" pitchFamily="34" charset="0"/>
              </a:rPr>
              <a:t>Types of foot and leg protection</a:t>
            </a:r>
          </a:p>
        </p:txBody>
      </p:sp>
      <p:sp>
        <p:nvSpPr>
          <p:cNvPr id="6" name="TextBox 5"/>
          <p:cNvSpPr txBox="1"/>
          <p:nvPr/>
        </p:nvSpPr>
        <p:spPr>
          <a:xfrm>
            <a:off x="1" y="2036066"/>
            <a:ext cx="8910876" cy="5050534"/>
          </a:xfrm>
          <a:prstGeom prst="rect">
            <a:avLst/>
          </a:prstGeom>
          <a:noFill/>
        </p:spPr>
        <p:txBody>
          <a:bodyPr wrap="square" rtlCol="0">
            <a:spAutoFit/>
          </a:bodyPr>
          <a:lstStyle/>
          <a:p>
            <a:r>
              <a:rPr lang="en-US" sz="4000" b="1" dirty="0">
                <a:latin typeface="Arial Narrow" pitchFamily="34" charset="0"/>
              </a:rPr>
              <a:t>	</a:t>
            </a:r>
            <a:r>
              <a:rPr lang="en-US" sz="4000" b="1" dirty="0" smtClean="0">
                <a:latin typeface="Arial Narrow" pitchFamily="34" charset="0"/>
              </a:rPr>
              <a:t>	</a:t>
            </a:r>
            <a:r>
              <a:rPr lang="en-US" sz="3200" b="1" spc="150" dirty="0" smtClean="0">
                <a:solidFill>
                  <a:schemeClr val="tx2"/>
                </a:solidFill>
                <a:latin typeface="Arial Narrow" pitchFamily="34" charset="0"/>
              </a:rPr>
              <a:t>Leggings</a:t>
            </a:r>
            <a:r>
              <a:rPr lang="en-US" sz="3200" b="1" spc="150" dirty="0">
                <a:solidFill>
                  <a:schemeClr val="tx2"/>
                </a:solidFill>
                <a:latin typeface="Arial Narrow" pitchFamily="34" charset="0"/>
              </a:rPr>
              <a:t>:  protect legs while welding</a:t>
            </a:r>
          </a:p>
          <a:p>
            <a:endParaRPr lang="en-US" sz="3200" b="1" spc="150" dirty="0">
              <a:solidFill>
                <a:schemeClr val="tx2"/>
              </a:solidFill>
              <a:latin typeface="Arial Narrow" pitchFamily="34" charset="0"/>
            </a:endParaRPr>
          </a:p>
          <a:p>
            <a:r>
              <a:rPr lang="en-US" sz="3200" b="1" spc="150" dirty="0">
                <a:solidFill>
                  <a:schemeClr val="tx2"/>
                </a:solidFill>
                <a:latin typeface="Arial Narrow" pitchFamily="34" charset="0"/>
              </a:rPr>
              <a:t>	</a:t>
            </a:r>
            <a:r>
              <a:rPr lang="en-US" sz="3200" b="1" spc="150" dirty="0" smtClean="0">
                <a:solidFill>
                  <a:schemeClr val="tx2"/>
                </a:solidFill>
                <a:latin typeface="Arial Narrow" pitchFamily="34" charset="0"/>
              </a:rPr>
              <a:t>	Steel toed boots</a:t>
            </a:r>
          </a:p>
          <a:p>
            <a:endParaRPr lang="en-US" sz="3200" b="1" spc="150" dirty="0" smtClean="0">
              <a:solidFill>
                <a:schemeClr val="tx2"/>
              </a:solidFill>
              <a:latin typeface="Arial Narrow" pitchFamily="34" charset="0"/>
            </a:endParaRPr>
          </a:p>
          <a:p>
            <a:r>
              <a:rPr lang="en-US" sz="3200" b="1" spc="150" dirty="0" smtClean="0">
                <a:solidFill>
                  <a:schemeClr val="tx2"/>
                </a:solidFill>
                <a:latin typeface="Arial Narrow" pitchFamily="34" charset="0"/>
              </a:rPr>
              <a:t>		Boots: provide slip resistance on wet 			surfaces</a:t>
            </a:r>
          </a:p>
          <a:p>
            <a:endParaRPr lang="en-US" sz="3200" b="1" spc="150" dirty="0" smtClean="0">
              <a:solidFill>
                <a:schemeClr val="tx2"/>
              </a:solidFill>
              <a:latin typeface="Arial Narrow" pitchFamily="34" charset="0"/>
            </a:endParaRPr>
          </a:p>
          <a:p>
            <a:r>
              <a:rPr lang="en-US" sz="3200" b="1" spc="150" dirty="0" smtClean="0">
                <a:solidFill>
                  <a:schemeClr val="tx2"/>
                </a:solidFill>
                <a:latin typeface="Arial Narrow" pitchFamily="34" charset="0"/>
              </a:rPr>
              <a:t>					Comfortable to wear 					and the correct fit</a:t>
            </a:r>
          </a:p>
          <a:p>
            <a:endParaRPr lang="en-US" dirty="0"/>
          </a:p>
        </p:txBody>
      </p:sp>
      <p:pic>
        <p:nvPicPr>
          <p:cNvPr id="1026" name="Picture 2" descr="C:\Users\w1022632\AppData\Local\Microsoft\Windows\Temporary Internet Files\Content.IE5\DAC2P1V4\MC900150471[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31171" y="2743200"/>
            <a:ext cx="1824228" cy="124541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28600" y="4191000"/>
            <a:ext cx="1812906" cy="2464420"/>
          </a:xfrm>
          <a:prstGeom prst="rect">
            <a:avLst/>
          </a:prstGeom>
        </p:spPr>
      </p:pic>
    </p:spTree>
    <p:extLst>
      <p:ext uri="{BB962C8B-B14F-4D97-AF65-F5344CB8AC3E}">
        <p14:creationId xmlns:p14="http://schemas.microsoft.com/office/powerpoint/2010/main" val="3557955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2895600"/>
            <a:ext cx="8407893" cy="3581400"/>
          </a:xfrm>
        </p:spPr>
        <p:txBody>
          <a:bodyPr numCol="2">
            <a:noAutofit/>
          </a:bodyPr>
          <a:lstStyle/>
          <a:p>
            <a:r>
              <a:rPr lang="en-US" sz="3200" b="1" dirty="0" smtClean="0">
                <a:latin typeface="Arial Narrow" pitchFamily="34" charset="0"/>
              </a:rPr>
              <a:t>skin </a:t>
            </a:r>
            <a:r>
              <a:rPr lang="en-US" sz="3200" b="1" dirty="0">
                <a:latin typeface="Arial Narrow" pitchFamily="34" charset="0"/>
              </a:rPr>
              <a:t>absorption of harmful substances </a:t>
            </a:r>
          </a:p>
          <a:p>
            <a:r>
              <a:rPr lang="en-US" sz="3200" b="1" dirty="0">
                <a:latin typeface="Arial Narrow" pitchFamily="34" charset="0"/>
              </a:rPr>
              <a:t>chemical or thermal burns</a:t>
            </a:r>
          </a:p>
          <a:p>
            <a:r>
              <a:rPr lang="en-US" sz="3200" b="1" dirty="0">
                <a:latin typeface="Arial Narrow" pitchFamily="34" charset="0"/>
              </a:rPr>
              <a:t>electrical dangers</a:t>
            </a:r>
          </a:p>
          <a:p>
            <a:r>
              <a:rPr lang="en-US" sz="3200" b="1" dirty="0" smtClean="0">
                <a:latin typeface="Arial Narrow" pitchFamily="34" charset="0"/>
              </a:rPr>
              <a:t>bruises</a:t>
            </a:r>
          </a:p>
          <a:p>
            <a:endParaRPr lang="en-US" sz="3200" b="1" dirty="0">
              <a:latin typeface="Arial Narrow" pitchFamily="34" charset="0"/>
            </a:endParaRPr>
          </a:p>
          <a:p>
            <a:endParaRPr lang="en-US" sz="3200" b="1" dirty="0">
              <a:latin typeface="Arial Narrow" pitchFamily="34" charset="0"/>
            </a:endParaRPr>
          </a:p>
          <a:p>
            <a:r>
              <a:rPr lang="en-US" sz="3200" b="1" dirty="0">
                <a:latin typeface="Arial Narrow" pitchFamily="34" charset="0"/>
              </a:rPr>
              <a:t>abrasions</a:t>
            </a:r>
          </a:p>
          <a:p>
            <a:r>
              <a:rPr lang="en-US" sz="3200" b="1" dirty="0">
                <a:latin typeface="Arial Narrow" pitchFamily="34" charset="0"/>
              </a:rPr>
              <a:t>cuts</a:t>
            </a:r>
          </a:p>
          <a:p>
            <a:r>
              <a:rPr lang="en-US" sz="3200" b="1" dirty="0">
                <a:latin typeface="Arial Narrow" pitchFamily="34" charset="0"/>
              </a:rPr>
              <a:t>punctures </a:t>
            </a:r>
          </a:p>
          <a:p>
            <a:r>
              <a:rPr lang="en-US" sz="3200" b="1" dirty="0">
                <a:latin typeface="Arial Narrow" pitchFamily="34" charset="0"/>
              </a:rPr>
              <a:t>fractures </a:t>
            </a:r>
          </a:p>
          <a:p>
            <a:r>
              <a:rPr lang="en-US" sz="3200" b="1" dirty="0">
                <a:latin typeface="Arial Narrow" pitchFamily="34" charset="0"/>
              </a:rPr>
              <a:t>amputations</a:t>
            </a:r>
          </a:p>
          <a:p>
            <a:pPr marL="45720" indent="0">
              <a:buNone/>
            </a:pPr>
            <a:endParaRPr lang="en-US" sz="3600" b="1" dirty="0">
              <a:latin typeface="Arial Narrow" pitchFamily="34" charset="0"/>
            </a:endParaRPr>
          </a:p>
          <a:p>
            <a:endParaRPr lang="en-US" sz="3600" b="1" baseline="30000" dirty="0" smtClean="0">
              <a:latin typeface="Arial Narrow" pitchFamily="34" charset="0"/>
            </a:endParaRPr>
          </a:p>
          <a:p>
            <a:endParaRPr lang="en-US" sz="3600" b="1" baseline="30000"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Hand and arm protection</a:t>
            </a:r>
          </a:p>
        </p:txBody>
      </p:sp>
      <p:sp>
        <p:nvSpPr>
          <p:cNvPr id="2" name="Slide Number Placeholder 1"/>
          <p:cNvSpPr>
            <a:spLocks noGrp="1"/>
          </p:cNvSpPr>
          <p:nvPr>
            <p:ph type="sldNum" sz="quarter" idx="12"/>
          </p:nvPr>
        </p:nvSpPr>
        <p:spPr/>
        <p:txBody>
          <a:bodyPr/>
          <a:lstStyle/>
          <a:p>
            <a:fld id="{A28A65A2-664C-4084-A497-78327BAB4A34}" type="slidenum">
              <a:rPr lang="en-US" smtClean="0"/>
              <a:t>28</a:t>
            </a:fld>
            <a:endParaRPr lang="en-US"/>
          </a:p>
        </p:txBody>
      </p:sp>
      <p:sp>
        <p:nvSpPr>
          <p:cNvPr id="5" name="Rectangle 4"/>
          <p:cNvSpPr/>
          <p:nvPr/>
        </p:nvSpPr>
        <p:spPr>
          <a:xfrm>
            <a:off x="1981320" y="1905000"/>
            <a:ext cx="4898777" cy="584775"/>
          </a:xfrm>
          <a:prstGeom prst="rect">
            <a:avLst/>
          </a:prstGeom>
        </p:spPr>
        <p:txBody>
          <a:bodyPr wrap="none">
            <a:spAutoFit/>
          </a:bodyPr>
          <a:lstStyle/>
          <a:p>
            <a:pPr marL="45720" lvl="0">
              <a:spcBef>
                <a:spcPct val="20000"/>
              </a:spcBef>
              <a:buClr>
                <a:srgbClr val="72A376"/>
              </a:buClr>
            </a:pPr>
            <a:r>
              <a:rPr lang="en-US" sz="3200" b="1" spc="150" dirty="0">
                <a:solidFill>
                  <a:srgbClr val="676A55"/>
                </a:solidFill>
                <a:latin typeface="Arial Narrow" pitchFamily="34" charset="0"/>
              </a:rPr>
              <a:t>Potential hazards include:</a:t>
            </a:r>
          </a:p>
        </p:txBody>
      </p:sp>
    </p:spTree>
    <p:extLst>
      <p:ext uri="{BB962C8B-B14F-4D97-AF65-F5344CB8AC3E}">
        <p14:creationId xmlns:p14="http://schemas.microsoft.com/office/powerpoint/2010/main" val="2156971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6" name="Rectangle 22"/>
          <p:cNvSpPr>
            <a:spLocks noGrp="1" noChangeArrowheads="1"/>
          </p:cNvSpPr>
          <p:nvPr>
            <p:ph type="title" sz="quarter"/>
          </p:nvPr>
        </p:nvSpPr>
        <p:spPr>
          <a:xfrm>
            <a:off x="152400" y="274638"/>
            <a:ext cx="8763000" cy="1143000"/>
          </a:xfrm>
        </p:spPr>
        <p:txBody>
          <a:bodyPr/>
          <a:lstStyle/>
          <a:p>
            <a:r>
              <a:rPr lang="en-US" sz="4400" dirty="0" smtClean="0">
                <a:latin typeface="Arial Black" pitchFamily="34" charset="0"/>
              </a:rPr>
              <a:t>PPE: Gloves for Different Uses</a:t>
            </a:r>
            <a:endParaRPr lang="en-US" sz="4400" dirty="0">
              <a:latin typeface="Arial Black" pitchFamily="34" charset="0"/>
            </a:endParaRPr>
          </a:p>
        </p:txBody>
      </p:sp>
      <p:pic>
        <p:nvPicPr>
          <p:cNvPr id="6154" name="Picture 10" descr="PVA"/>
          <p:cNvPicPr>
            <a:picLocks noGrp="1" noChangeAspect="1" noChangeArrowheads="1"/>
          </p:cNvPicPr>
          <p:nvPr>
            <p:ph sz="quarter" idx="1"/>
          </p:nvPr>
        </p:nvPicPr>
        <p:blipFill>
          <a:blip r:embed="rId2" cstate="email">
            <a:extLst>
              <a:ext uri="{28A0092B-C50C-407E-A947-70E740481C1C}">
                <a14:useLocalDpi xmlns:a14="http://schemas.microsoft.com/office/drawing/2010/main"/>
              </a:ext>
            </a:extLst>
          </a:blip>
          <a:srcRect/>
          <a:stretch>
            <a:fillRect/>
          </a:stretch>
        </p:blipFill>
        <p:spPr>
          <a:xfrm>
            <a:off x="2057400" y="1676400"/>
            <a:ext cx="904875" cy="9636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60" name="Picture 16" descr="Snorkel®"/>
          <p:cNvPicPr>
            <a:picLocks noGrp="1" noChangeAspect="1" noChangeArrowheads="1"/>
          </p:cNvPicPr>
          <p:nvPr>
            <p:ph sz="quarter" idx="2"/>
          </p:nvPr>
        </p:nvPicPr>
        <p:blipFill>
          <a:blip r:embed="rId3" cstate="email">
            <a:extLst>
              <a:ext uri="{28A0092B-C50C-407E-A947-70E740481C1C}">
                <a14:useLocalDpi xmlns:a14="http://schemas.microsoft.com/office/drawing/2010/main"/>
              </a:ext>
            </a:extLst>
          </a:blip>
          <a:srcRect/>
          <a:stretch>
            <a:fillRect/>
          </a:stretch>
        </p:blipFill>
        <p:spPr>
          <a:xfrm>
            <a:off x="7143750" y="1676400"/>
            <a:ext cx="968375" cy="97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70" name="Picture 26" descr="Sol-Knit™"/>
          <p:cNvPicPr>
            <a:picLocks noGrp="1" noChangeAspect="1" noChangeArrowheads="1"/>
          </p:cNvPicPr>
          <p:nvPr>
            <p:ph sz="quarter" idx="4"/>
          </p:nvPr>
        </p:nvPicPr>
        <p:blipFill>
          <a:blip r:embed="rId4" cstate="email">
            <a:extLst>
              <a:ext uri="{28A0092B-C50C-407E-A947-70E740481C1C}">
                <a14:useLocalDpi xmlns:a14="http://schemas.microsoft.com/office/drawing/2010/main"/>
              </a:ext>
            </a:extLst>
          </a:blip>
          <a:srcRect/>
          <a:stretch>
            <a:fillRect/>
          </a:stretch>
        </p:blipFill>
        <p:spPr>
          <a:xfrm>
            <a:off x="3733800" y="1676400"/>
            <a:ext cx="768350" cy="8715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5" descr="326-m"/>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981200" y="3962400"/>
            <a:ext cx="776288" cy="958850"/>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descr="Neoprene™"/>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334000" y="1752600"/>
            <a:ext cx="858838" cy="936625"/>
          </a:xfrm>
          <a:prstGeom prst="rect">
            <a:avLst/>
          </a:prstGeom>
          <a:noFill/>
          <a:extLst>
            <a:ext uri="{909E8E84-426E-40DD-AFC4-6F175D3DCCD1}">
              <a14:hiddenFill xmlns:a14="http://schemas.microsoft.com/office/drawing/2010/main">
                <a:solidFill>
                  <a:srgbClr val="FFFFFF"/>
                </a:solidFill>
              </a14:hiddenFill>
            </a:ext>
          </a:extLst>
        </p:spPr>
      </p:pic>
      <p:sp>
        <p:nvSpPr>
          <p:cNvPr id="6152" name="Rectangle 8"/>
          <p:cNvSpPr>
            <a:spLocks noChangeArrowheads="1"/>
          </p:cNvSpPr>
          <p:nvPr/>
        </p:nvSpPr>
        <p:spPr bwMode="auto">
          <a:xfrm>
            <a:off x="5105400" y="3048000"/>
            <a:ext cx="1295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Neoprene</a:t>
            </a:r>
          </a:p>
        </p:txBody>
      </p:sp>
      <p:sp>
        <p:nvSpPr>
          <p:cNvPr id="6157" name="Rectangle 13"/>
          <p:cNvSpPr>
            <a:spLocks noChangeArrowheads="1"/>
          </p:cNvSpPr>
          <p:nvPr/>
        </p:nvSpPr>
        <p:spPr bwMode="auto">
          <a:xfrm>
            <a:off x="1828800" y="3048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dirty="0"/>
              <a:t>Polyvinyl </a:t>
            </a:r>
          </a:p>
          <a:p>
            <a:pPr algn="ctr"/>
            <a:r>
              <a:rPr lang="en-US" sz="1600" b="1" dirty="0"/>
              <a:t>Alcohol</a:t>
            </a:r>
          </a:p>
          <a:p>
            <a:pPr algn="ctr"/>
            <a:r>
              <a:rPr lang="en-US" sz="1600" b="1" dirty="0"/>
              <a:t>(PVC)</a:t>
            </a:r>
          </a:p>
        </p:txBody>
      </p:sp>
      <p:sp>
        <p:nvSpPr>
          <p:cNvPr id="6158" name="Rectangle 14"/>
          <p:cNvSpPr>
            <a:spLocks noChangeArrowheads="1"/>
          </p:cNvSpPr>
          <p:nvPr/>
        </p:nvSpPr>
        <p:spPr bwMode="auto">
          <a:xfrm>
            <a:off x="1676400" y="5334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Wire mesh</a:t>
            </a:r>
          </a:p>
        </p:txBody>
      </p:sp>
      <p:sp>
        <p:nvSpPr>
          <p:cNvPr id="6163" name="Rectangle 19"/>
          <p:cNvSpPr>
            <a:spLocks noChangeArrowheads="1"/>
          </p:cNvSpPr>
          <p:nvPr/>
        </p:nvSpPr>
        <p:spPr bwMode="auto">
          <a:xfrm>
            <a:off x="6858000" y="3048000"/>
            <a:ext cx="1828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Polyvinyl</a:t>
            </a:r>
          </a:p>
          <a:p>
            <a:pPr algn="ctr"/>
            <a:r>
              <a:rPr lang="en-US" sz="1600" b="1"/>
              <a:t>Chloride (PVC)</a:t>
            </a:r>
          </a:p>
        </p:txBody>
      </p:sp>
      <p:sp>
        <p:nvSpPr>
          <p:cNvPr id="6168" name="Rectangle 24"/>
          <p:cNvSpPr>
            <a:spLocks noChangeArrowheads="1"/>
          </p:cNvSpPr>
          <p:nvPr/>
        </p:nvSpPr>
        <p:spPr bwMode="auto">
          <a:xfrm>
            <a:off x="3657600" y="30480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Nitrile</a:t>
            </a:r>
          </a:p>
        </p:txBody>
      </p:sp>
      <p:pic>
        <p:nvPicPr>
          <p:cNvPr id="6174" name="Picture 30" descr="Orange Heavyweight"/>
          <p:cNvPicPr>
            <a:picLocks noGrp="1" noChangeAspect="1" noChangeArrowheads="1"/>
          </p:cNvPicPr>
          <p:nvPr>
            <p:ph sz="quarter" idx="3"/>
          </p:nvPr>
        </p:nvPicPr>
        <p:blipFill>
          <a:blip r:embed="rId7" cstate="email">
            <a:extLst>
              <a:ext uri="{28A0092B-C50C-407E-A947-70E740481C1C}">
                <a14:useLocalDpi xmlns:a14="http://schemas.microsoft.com/office/drawing/2010/main"/>
              </a:ext>
            </a:extLst>
          </a:blip>
          <a:srcRect/>
          <a:stretch>
            <a:fillRect/>
          </a:stretch>
        </p:blipFill>
        <p:spPr>
          <a:xfrm>
            <a:off x="609600" y="1676400"/>
            <a:ext cx="804863" cy="981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76" name="Rectangle 32"/>
          <p:cNvSpPr>
            <a:spLocks noChangeArrowheads="1"/>
          </p:cNvSpPr>
          <p:nvPr/>
        </p:nvSpPr>
        <p:spPr bwMode="auto">
          <a:xfrm>
            <a:off x="609600" y="2971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Natural</a:t>
            </a:r>
          </a:p>
          <a:p>
            <a:pPr algn="ctr"/>
            <a:r>
              <a:rPr lang="en-US" sz="1600" b="1"/>
              <a:t>Rubber</a:t>
            </a:r>
          </a:p>
        </p:txBody>
      </p:sp>
      <p:pic>
        <p:nvPicPr>
          <p:cNvPr id="6178" name="Picture 34" descr="Kevlar Gloves">
            <a:hlinkClick r:id="rId8" tooltip="Kevlar Gloves"/>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3352800" y="4038600"/>
            <a:ext cx="990600" cy="990600"/>
          </a:xfrm>
          <a:prstGeom prst="rect">
            <a:avLst/>
          </a:prstGeom>
          <a:noFill/>
          <a:extLst>
            <a:ext uri="{909E8E84-426E-40DD-AFC4-6F175D3DCCD1}">
              <a14:hiddenFill xmlns:a14="http://schemas.microsoft.com/office/drawing/2010/main">
                <a:solidFill>
                  <a:srgbClr val="FFFFFF"/>
                </a:solidFill>
              </a14:hiddenFill>
            </a:ext>
          </a:extLst>
        </p:spPr>
      </p:pic>
      <p:sp>
        <p:nvSpPr>
          <p:cNvPr id="6179" name="Rectangle 35"/>
          <p:cNvSpPr>
            <a:spLocks noChangeArrowheads="1"/>
          </p:cNvSpPr>
          <p:nvPr/>
        </p:nvSpPr>
        <p:spPr bwMode="auto">
          <a:xfrm>
            <a:off x="6019800" y="51054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Leather</a:t>
            </a:r>
          </a:p>
        </p:txBody>
      </p:sp>
      <p:sp>
        <p:nvSpPr>
          <p:cNvPr id="6180" name="Rectangle 36"/>
          <p:cNvSpPr>
            <a:spLocks noChangeArrowheads="1"/>
          </p:cNvSpPr>
          <p:nvPr/>
        </p:nvSpPr>
        <p:spPr bwMode="auto">
          <a:xfrm>
            <a:off x="3200400" y="5334000"/>
            <a:ext cx="1143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Kevlar</a:t>
            </a:r>
          </a:p>
        </p:txBody>
      </p:sp>
      <p:pic>
        <p:nvPicPr>
          <p:cNvPr id="6182" name="Picture 38" descr="Single Palm Work Glove">
            <a:hlinkClick r:id="rId10" tooltip="Single Palm Work Glove"/>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248400" y="403860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6184" name="Picture 40" descr="Mig Tig Welding Gloves">
            <a:hlinkClick r:id="rId12" tooltip="Mig Tig Welding Gloves"/>
          </p:cNvPr>
          <p:cNvPicPr>
            <a:picLocks noChangeAspect="1" noChangeArrowheads="1"/>
          </p:cNvPicPr>
          <p:nvPr/>
        </p:nvPicPr>
        <p:blipFill>
          <a:blip r:embed="rId13">
            <a:extLst>
              <a:ext uri="{28A0092B-C50C-407E-A947-70E740481C1C}">
                <a14:useLocalDpi xmlns:a14="http://schemas.microsoft.com/office/drawing/2010/main"/>
              </a:ext>
            </a:extLst>
          </a:blip>
          <a:srcRect/>
          <a:stretch>
            <a:fillRect/>
          </a:stretch>
        </p:blipFill>
        <p:spPr bwMode="auto">
          <a:xfrm>
            <a:off x="4953000" y="403860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6185" name="Rectangle 41"/>
          <p:cNvSpPr>
            <a:spLocks noChangeArrowheads="1"/>
          </p:cNvSpPr>
          <p:nvPr/>
        </p:nvSpPr>
        <p:spPr bwMode="auto">
          <a:xfrm>
            <a:off x="4724400" y="5257800"/>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Welding</a:t>
            </a:r>
          </a:p>
        </p:txBody>
      </p:sp>
      <p:pic>
        <p:nvPicPr>
          <p:cNvPr id="6187" name="Picture 43" descr="Cotton Canvas">
            <a:hlinkClick r:id="rId14" tooltip="Cotton Canvas"/>
          </p:cNvPr>
          <p:cNvPicPr>
            <a:picLocks noChangeAspect="1" noChangeArrowheads="1"/>
          </p:cNvPicPr>
          <p:nvPr/>
        </p:nvPicPr>
        <p:blipFill>
          <a:blip r:embed="rId15">
            <a:extLst>
              <a:ext uri="{28A0092B-C50C-407E-A947-70E740481C1C}">
                <a14:useLocalDpi xmlns:a14="http://schemas.microsoft.com/office/drawing/2010/main"/>
              </a:ext>
            </a:extLst>
          </a:blip>
          <a:srcRect/>
          <a:stretch>
            <a:fillRect/>
          </a:stretch>
        </p:blipFill>
        <p:spPr bwMode="auto">
          <a:xfrm>
            <a:off x="619796" y="4267200"/>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6188" name="Rectangle 44"/>
          <p:cNvSpPr>
            <a:spLocks noChangeArrowheads="1"/>
          </p:cNvSpPr>
          <p:nvPr/>
        </p:nvSpPr>
        <p:spPr bwMode="auto">
          <a:xfrm>
            <a:off x="381000" y="5334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Cotton</a:t>
            </a:r>
          </a:p>
        </p:txBody>
      </p:sp>
      <p:pic>
        <p:nvPicPr>
          <p:cNvPr id="6190" name="Picture 46" descr="GAFS_small">
            <a:hlinkClick r:id="rId16"/>
          </p:cNvPr>
          <p:cNvPicPr>
            <a:picLocks noChangeAspect="1" noChangeArrowheads="1"/>
          </p:cNvPicPr>
          <p:nvPr/>
        </p:nvPicPr>
        <p:blipFill>
          <a:blip r:embed="rId17">
            <a:extLst>
              <a:ext uri="{28A0092B-C50C-407E-A947-70E740481C1C}">
                <a14:useLocalDpi xmlns:a14="http://schemas.microsoft.com/office/drawing/2010/main"/>
              </a:ext>
            </a:extLst>
          </a:blip>
          <a:srcRect/>
          <a:stretch>
            <a:fillRect/>
          </a:stretch>
        </p:blipFill>
        <p:spPr bwMode="auto">
          <a:xfrm>
            <a:off x="7391400" y="4191000"/>
            <a:ext cx="1066800" cy="885825"/>
          </a:xfrm>
          <a:prstGeom prst="rect">
            <a:avLst/>
          </a:prstGeom>
          <a:noFill/>
          <a:extLst>
            <a:ext uri="{909E8E84-426E-40DD-AFC4-6F175D3DCCD1}">
              <a14:hiddenFill xmlns:a14="http://schemas.microsoft.com/office/drawing/2010/main">
                <a:solidFill>
                  <a:srgbClr val="FFFFFF"/>
                </a:solidFill>
              </a14:hiddenFill>
            </a:ext>
          </a:extLst>
        </p:spPr>
      </p:pic>
      <p:sp>
        <p:nvSpPr>
          <p:cNvPr id="6191" name="Rectangle 47"/>
          <p:cNvSpPr>
            <a:spLocks noChangeArrowheads="1"/>
          </p:cNvSpPr>
          <p:nvPr/>
        </p:nvSpPr>
        <p:spPr bwMode="auto">
          <a:xfrm>
            <a:off x="7315200" y="51816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t>Anti-vibration</a:t>
            </a:r>
          </a:p>
        </p:txBody>
      </p:sp>
      <p:sp>
        <p:nvSpPr>
          <p:cNvPr id="2" name="Slide Number Placeholder 1"/>
          <p:cNvSpPr>
            <a:spLocks noGrp="1"/>
          </p:cNvSpPr>
          <p:nvPr>
            <p:ph type="sldNum" sz="quarter" idx="12"/>
          </p:nvPr>
        </p:nvSpPr>
        <p:spPr/>
        <p:txBody>
          <a:bodyPr/>
          <a:lstStyle/>
          <a:p>
            <a:fld id="{C00F09C2-A324-46FB-93BA-15ADB914CBCE}" type="slidenum">
              <a:rPr lang="en-US" smtClean="0"/>
              <a:pPr/>
              <a:t>29</a:t>
            </a:fld>
            <a:endParaRPr lang="en-US"/>
          </a:p>
        </p:txBody>
      </p:sp>
    </p:spTree>
    <p:extLst>
      <p:ext uri="{BB962C8B-B14F-4D97-AF65-F5344CB8AC3E}">
        <p14:creationId xmlns:p14="http://schemas.microsoft.com/office/powerpoint/2010/main" val="150970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b="1" dirty="0">
                <a:latin typeface="Arial Narrow" pitchFamily="34" charset="0"/>
              </a:rPr>
              <a:t>Upon completion of this unit the participants will be able to identify the need for Personal Protective Equipment on Wisconsin Dairy Farms. </a:t>
            </a:r>
          </a:p>
          <a:p>
            <a:endParaRPr lang="en-US" dirty="0">
              <a:latin typeface="Arial Black" pitchFamily="34" charset="0"/>
            </a:endParaRPr>
          </a:p>
        </p:txBody>
      </p:sp>
      <p:sp>
        <p:nvSpPr>
          <p:cNvPr id="3" name="Title 2"/>
          <p:cNvSpPr>
            <a:spLocks noGrp="1"/>
          </p:cNvSpPr>
          <p:nvPr>
            <p:ph type="title"/>
          </p:nvPr>
        </p:nvSpPr>
        <p:spPr/>
        <p:txBody>
          <a:bodyPr/>
          <a:lstStyle/>
          <a:p>
            <a:r>
              <a:rPr lang="en-US" sz="4400" dirty="0">
                <a:latin typeface="Arial Black" pitchFamily="34" charset="0"/>
              </a:rPr>
              <a:t>Learning</a:t>
            </a:r>
            <a:r>
              <a:rPr lang="en-US" sz="4400" dirty="0" smtClean="0">
                <a:latin typeface="Arial Black" pitchFamily="34" charset="0"/>
              </a:rPr>
              <a:t> Objective</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3</a:t>
            </a:fld>
            <a:endParaRPr lang="en-US"/>
          </a:p>
        </p:txBody>
      </p:sp>
    </p:spTree>
    <p:extLst>
      <p:ext uri="{BB962C8B-B14F-4D97-AF65-F5344CB8AC3E}">
        <p14:creationId xmlns:p14="http://schemas.microsoft.com/office/powerpoint/2010/main" val="3435962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Arial Black" pitchFamily="34" charset="0"/>
              </a:rPr>
              <a:t>Care of Gloves</a:t>
            </a:r>
          </a:p>
        </p:txBody>
      </p:sp>
      <p:sp>
        <p:nvSpPr>
          <p:cNvPr id="3" name="Content Placeholder 2"/>
          <p:cNvSpPr>
            <a:spLocks noGrp="1"/>
          </p:cNvSpPr>
          <p:nvPr>
            <p:ph idx="1"/>
          </p:nvPr>
        </p:nvSpPr>
        <p:spPr/>
        <p:txBody>
          <a:bodyPr>
            <a:normAutofit/>
          </a:bodyPr>
          <a:lstStyle/>
          <a:p>
            <a:r>
              <a:rPr lang="en-US" sz="3200" b="1" dirty="0">
                <a:latin typeface="Arial Narrow" pitchFamily="34" charset="0"/>
              </a:rPr>
              <a:t>Inspect before each use not torn, punctured</a:t>
            </a:r>
          </a:p>
          <a:p>
            <a:r>
              <a:rPr lang="en-US" sz="3200" b="1" dirty="0">
                <a:latin typeface="Arial Narrow" pitchFamily="34" charset="0"/>
              </a:rPr>
              <a:t>Fill glove with water and tightly roll cuff</a:t>
            </a:r>
          </a:p>
          <a:p>
            <a:r>
              <a:rPr lang="en-US" sz="3200" b="1" dirty="0">
                <a:latin typeface="Arial Narrow" pitchFamily="34" charset="0"/>
              </a:rPr>
              <a:t>Discolored or stiff don’t use</a:t>
            </a:r>
          </a:p>
        </p:txBody>
      </p:sp>
      <p:sp>
        <p:nvSpPr>
          <p:cNvPr id="4" name="Slide Number Placeholder 3"/>
          <p:cNvSpPr>
            <a:spLocks noGrp="1"/>
          </p:cNvSpPr>
          <p:nvPr>
            <p:ph type="sldNum" sz="quarter" idx="12"/>
          </p:nvPr>
        </p:nvSpPr>
        <p:spPr/>
        <p:txBody>
          <a:bodyPr/>
          <a:lstStyle/>
          <a:p>
            <a:fld id="{A28A65A2-664C-4084-A497-78327BAB4A34}" type="slidenum">
              <a:rPr lang="en-US" smtClean="0"/>
              <a:t>30</a:t>
            </a:fld>
            <a:endParaRPr lang="en-US"/>
          </a:p>
        </p:txBody>
      </p:sp>
      <p:pic>
        <p:nvPicPr>
          <p:cNvPr id="2050" name="Picture 2" descr="C:\Users\w1022632\AppData\Local\Microsoft\Windows\Temporary Internet Files\Content.IE5\GRE13409\MC900334652[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24200" y="3657600"/>
            <a:ext cx="2903228" cy="2721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614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b="1" dirty="0">
                <a:latin typeface="Arial Narrow" pitchFamily="34" charset="0"/>
              </a:rPr>
              <a:t>Exposure to excessive noise:</a:t>
            </a:r>
          </a:p>
          <a:p>
            <a:pPr lvl="1"/>
            <a:r>
              <a:rPr lang="en-US" sz="3000" b="1" dirty="0">
                <a:latin typeface="Arial Narrow" pitchFamily="34" charset="0"/>
              </a:rPr>
              <a:t>Measured in decibels (</a:t>
            </a:r>
            <a:r>
              <a:rPr lang="en-US" sz="3000" b="1" dirty="0" smtClean="0">
                <a:latin typeface="Arial Narrow" pitchFamily="34" charset="0"/>
              </a:rPr>
              <a:t>dB)</a:t>
            </a:r>
          </a:p>
          <a:p>
            <a:pPr lvl="1"/>
            <a:r>
              <a:rPr lang="en-US" sz="3000" b="1" dirty="0" smtClean="0">
                <a:latin typeface="Arial Narrow" pitchFamily="34" charset="0"/>
              </a:rPr>
              <a:t>85 dB protection should be available</a:t>
            </a:r>
          </a:p>
          <a:p>
            <a:pPr lvl="1"/>
            <a:r>
              <a:rPr lang="en-US" sz="3000" b="1" dirty="0" smtClean="0">
                <a:latin typeface="Arial Narrow" pitchFamily="34" charset="0"/>
              </a:rPr>
              <a:t>Permissible exposure for 8 hours  = 90 dB without protection</a:t>
            </a:r>
            <a:endParaRPr lang="en-US" sz="3000" b="1" dirty="0">
              <a:latin typeface="Arial Narrow" pitchFamily="34" charset="0"/>
            </a:endParaRPr>
          </a:p>
          <a:p>
            <a:pPr lvl="1"/>
            <a:r>
              <a:rPr lang="en-US" sz="3000" b="1" dirty="0">
                <a:latin typeface="Arial Narrow" pitchFamily="34" charset="0"/>
              </a:rPr>
              <a:t>Length of time exposed</a:t>
            </a:r>
          </a:p>
          <a:p>
            <a:pPr lvl="1"/>
            <a:r>
              <a:rPr lang="en-US" sz="3000" b="1" dirty="0">
                <a:latin typeface="Arial Narrow" pitchFamily="34" charset="0"/>
              </a:rPr>
              <a:t>Employee </a:t>
            </a:r>
            <a:r>
              <a:rPr lang="en-US" sz="3000" b="1" dirty="0" smtClean="0">
                <a:latin typeface="Arial Narrow" pitchFamily="34" charset="0"/>
              </a:rPr>
              <a:t>movement</a:t>
            </a:r>
          </a:p>
          <a:p>
            <a:pPr marL="365760" lvl="1" indent="0">
              <a:buNone/>
            </a:pPr>
            <a:endParaRPr lang="en-US" sz="3000" b="1" dirty="0" smtClean="0">
              <a:latin typeface="Arial Narrow" pitchFamily="34" charset="0"/>
            </a:endParaRPr>
          </a:p>
          <a:p>
            <a:r>
              <a:rPr lang="en-US" sz="3200" b="1" dirty="0" smtClean="0">
                <a:latin typeface="Arial Narrow" pitchFamily="34" charset="0"/>
              </a:rPr>
              <a:t>OSHA consultation </a:t>
            </a:r>
            <a:endParaRPr lang="en-US" sz="3200" b="1" dirty="0">
              <a:latin typeface="Arial Narrow" pitchFamily="34" charset="0"/>
            </a:endParaRPr>
          </a:p>
          <a:p>
            <a:pPr marL="45720" indent="0">
              <a:buNone/>
            </a:pPr>
            <a:endParaRPr lang="en-US" sz="3600" b="1"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Hearing Protection</a:t>
            </a:r>
          </a:p>
        </p:txBody>
      </p:sp>
      <p:sp>
        <p:nvSpPr>
          <p:cNvPr id="4" name="Slide Number Placeholder 3"/>
          <p:cNvSpPr>
            <a:spLocks noGrp="1"/>
          </p:cNvSpPr>
          <p:nvPr>
            <p:ph type="sldNum" sz="quarter" idx="12"/>
          </p:nvPr>
        </p:nvSpPr>
        <p:spPr/>
        <p:txBody>
          <a:bodyPr/>
          <a:lstStyle/>
          <a:p>
            <a:fld id="{A28A65A2-664C-4084-A497-78327BAB4A34}" type="slidenum">
              <a:rPr lang="en-US" smtClean="0"/>
              <a:t>31</a:t>
            </a:fld>
            <a:endParaRPr lang="en-US"/>
          </a:p>
        </p:txBody>
      </p:sp>
      <p:pic>
        <p:nvPicPr>
          <p:cNvPr id="13314" name="Picture 2" descr="C:\Users\w3044913\AppData\Local\Microsoft\Windows\Temporary Internet Files\Content.IE5\6G358L2I\MC900286858[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19800" y="4114800"/>
            <a:ext cx="2993384" cy="262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784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70257995"/>
              </p:ext>
            </p:extLst>
          </p:nvPr>
        </p:nvGraphicFramePr>
        <p:xfrm>
          <a:off x="228601" y="228600"/>
          <a:ext cx="8534400" cy="6477000"/>
        </p:xfrm>
        <a:graphic>
          <a:graphicData uri="http://schemas.openxmlformats.org/drawingml/2006/table">
            <a:tbl>
              <a:tblPr firstRow="1" firstCol="1" bandRow="1">
                <a:tableStyleId>{5C22544A-7EE6-4342-B048-85BDC9FD1C3A}</a:tableStyleId>
              </a:tblPr>
              <a:tblGrid>
                <a:gridCol w="2844800"/>
                <a:gridCol w="2844800"/>
                <a:gridCol w="2844800"/>
              </a:tblGrid>
              <a:tr h="681298">
                <a:tc>
                  <a:txBody>
                    <a:bodyPr/>
                    <a:lstStyle/>
                    <a:p>
                      <a:pPr marL="0" marR="0" algn="ctr">
                        <a:lnSpc>
                          <a:spcPct val="115000"/>
                        </a:lnSpc>
                        <a:spcBef>
                          <a:spcPts val="0"/>
                        </a:spcBef>
                        <a:spcAft>
                          <a:spcPts val="0"/>
                        </a:spcAft>
                      </a:pPr>
                      <a:r>
                        <a:rPr lang="en-US" sz="1200">
                          <a:effectLst/>
                        </a:rPr>
                        <a:t>Duration per day (hours)</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Sound level dB</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Examples of noise source at sound levels</a:t>
                      </a:r>
                      <a:endParaRPr lang="en-US" sz="1200">
                        <a:solidFill>
                          <a:srgbClr val="000000"/>
                        </a:solidFill>
                        <a:effectLst/>
                        <a:latin typeface="Palatino Linotype"/>
                        <a:ea typeface="Calibri"/>
                        <a:cs typeface="Tahoma"/>
                      </a:endParaRPr>
                    </a:p>
                  </a:txBody>
                  <a:tcPr marL="9525" marR="9525" marT="9525" marB="9525" anchor="ctr"/>
                </a:tc>
              </a:tr>
              <a:tr h="681298">
                <a:tc>
                  <a:txBody>
                    <a:bodyPr/>
                    <a:lstStyle/>
                    <a:p>
                      <a:pPr marL="0" marR="0" algn="ctr">
                        <a:lnSpc>
                          <a:spcPct val="115000"/>
                        </a:lnSpc>
                        <a:spcBef>
                          <a:spcPts val="0"/>
                        </a:spcBef>
                        <a:spcAft>
                          <a:spcPts val="0"/>
                        </a:spcAft>
                      </a:pPr>
                      <a:r>
                        <a:rPr lang="en-US" sz="1200">
                          <a:effectLst/>
                        </a:rPr>
                        <a:t>8</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90</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combine, or ATV</a:t>
                      </a:r>
                      <a:endParaRPr lang="en-US" sz="1200">
                        <a:solidFill>
                          <a:srgbClr val="000000"/>
                        </a:solidFill>
                        <a:effectLst/>
                        <a:latin typeface="Palatino Linotype"/>
                        <a:ea typeface="Calibri"/>
                        <a:cs typeface="Tahoma"/>
                      </a:endParaRPr>
                    </a:p>
                  </a:txBody>
                  <a:tcPr marL="9525" marR="9525" marT="9525" marB="9525" anchor="ctr"/>
                </a:tc>
              </a:tr>
              <a:tr h="345316">
                <a:tc>
                  <a:txBody>
                    <a:bodyPr/>
                    <a:lstStyle/>
                    <a:p>
                      <a:pPr marL="0" marR="0" algn="ctr">
                        <a:lnSpc>
                          <a:spcPct val="115000"/>
                        </a:lnSpc>
                        <a:spcBef>
                          <a:spcPts val="0"/>
                        </a:spcBef>
                        <a:spcAft>
                          <a:spcPts val="0"/>
                        </a:spcAft>
                      </a:pPr>
                      <a:r>
                        <a:rPr lang="en-US" sz="1200">
                          <a:effectLst/>
                        </a:rPr>
                        <a:t>6</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92</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or combine</a:t>
                      </a:r>
                      <a:endParaRPr lang="en-US" sz="1200">
                        <a:solidFill>
                          <a:srgbClr val="000000"/>
                        </a:solidFill>
                        <a:effectLst/>
                        <a:latin typeface="Palatino Linotype"/>
                        <a:ea typeface="Calibri"/>
                        <a:cs typeface="Tahoma"/>
                      </a:endParaRPr>
                    </a:p>
                  </a:txBody>
                  <a:tcPr marL="9525" marR="9525" marT="9525" marB="9525" anchor="ctr"/>
                </a:tc>
              </a:tr>
              <a:tr h="1017281">
                <a:tc>
                  <a:txBody>
                    <a:bodyPr/>
                    <a:lstStyle/>
                    <a:p>
                      <a:pPr marL="0" marR="0" algn="ctr">
                        <a:lnSpc>
                          <a:spcPct val="115000"/>
                        </a:lnSpc>
                        <a:spcBef>
                          <a:spcPts val="0"/>
                        </a:spcBef>
                        <a:spcAft>
                          <a:spcPts val="0"/>
                        </a:spcAft>
                      </a:pPr>
                      <a:r>
                        <a:rPr lang="en-US" sz="1200">
                          <a:effectLst/>
                        </a:rPr>
                        <a:t>4</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95</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grain grinding, combine, or air compressor</a:t>
                      </a:r>
                      <a:endParaRPr lang="en-US" sz="1200">
                        <a:solidFill>
                          <a:srgbClr val="000000"/>
                        </a:solidFill>
                        <a:effectLst/>
                        <a:latin typeface="Palatino Linotype"/>
                        <a:ea typeface="Calibri"/>
                        <a:cs typeface="Tahoma"/>
                      </a:endParaRPr>
                    </a:p>
                  </a:txBody>
                  <a:tcPr marL="9525" marR="9525" marT="9525" marB="9525" anchor="ctr"/>
                </a:tc>
              </a:tr>
              <a:tr h="681298">
                <a:tc>
                  <a:txBody>
                    <a:bodyPr/>
                    <a:lstStyle/>
                    <a:p>
                      <a:pPr marL="0" marR="0" algn="ctr">
                        <a:lnSpc>
                          <a:spcPct val="115000"/>
                        </a:lnSpc>
                        <a:spcBef>
                          <a:spcPts val="0"/>
                        </a:spcBef>
                        <a:spcAft>
                          <a:spcPts val="0"/>
                        </a:spcAft>
                      </a:pPr>
                      <a:r>
                        <a:rPr lang="en-US" sz="1200">
                          <a:effectLst/>
                        </a:rPr>
                        <a:t>3</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97</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combine, or shop vacuum</a:t>
                      </a:r>
                      <a:endParaRPr lang="en-US" sz="1200">
                        <a:solidFill>
                          <a:srgbClr val="000000"/>
                        </a:solidFill>
                        <a:effectLst/>
                        <a:latin typeface="Palatino Linotype"/>
                        <a:ea typeface="Calibri"/>
                        <a:cs typeface="Tahoma"/>
                      </a:endParaRPr>
                    </a:p>
                  </a:txBody>
                  <a:tcPr marL="9525" marR="9525" marT="9525" marB="9525" anchor="ctr"/>
                </a:tc>
              </a:tr>
              <a:tr h="681298">
                <a:tc>
                  <a:txBody>
                    <a:bodyPr/>
                    <a:lstStyle/>
                    <a:p>
                      <a:pPr marL="0" marR="0" algn="ctr">
                        <a:lnSpc>
                          <a:spcPct val="115000"/>
                        </a:lnSpc>
                        <a:spcBef>
                          <a:spcPts val="0"/>
                        </a:spcBef>
                        <a:spcAft>
                          <a:spcPts val="0"/>
                        </a:spcAft>
                      </a:pPr>
                      <a:r>
                        <a:rPr lang="en-US" sz="1200">
                          <a:effectLst/>
                        </a:rPr>
                        <a:t>2</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100</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pigs squealing, or table saw</a:t>
                      </a:r>
                      <a:endParaRPr lang="en-US" sz="1200">
                        <a:solidFill>
                          <a:srgbClr val="000000"/>
                        </a:solidFill>
                        <a:effectLst/>
                        <a:latin typeface="Palatino Linotype"/>
                        <a:ea typeface="Calibri"/>
                        <a:cs typeface="Tahoma"/>
                      </a:endParaRPr>
                    </a:p>
                  </a:txBody>
                  <a:tcPr marL="9525" marR="9525" marT="9525" marB="9525" anchor="ctr"/>
                </a:tc>
              </a:tr>
              <a:tr h="681298">
                <a:tc>
                  <a:txBody>
                    <a:bodyPr/>
                    <a:lstStyle/>
                    <a:p>
                      <a:pPr marL="0" marR="0" algn="ctr">
                        <a:lnSpc>
                          <a:spcPct val="115000"/>
                        </a:lnSpc>
                        <a:spcBef>
                          <a:spcPts val="0"/>
                        </a:spcBef>
                        <a:spcAft>
                          <a:spcPts val="0"/>
                        </a:spcAft>
                      </a:pPr>
                      <a:r>
                        <a:rPr lang="en-US" sz="1200">
                          <a:effectLst/>
                        </a:rPr>
                        <a:t>1 1/2</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102</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combine, or riding lawnmower</a:t>
                      </a:r>
                      <a:endParaRPr lang="en-US" sz="1200">
                        <a:solidFill>
                          <a:srgbClr val="000000"/>
                        </a:solidFill>
                        <a:effectLst/>
                        <a:latin typeface="Palatino Linotype"/>
                        <a:ea typeface="Calibri"/>
                        <a:cs typeface="Tahoma"/>
                      </a:endParaRPr>
                    </a:p>
                  </a:txBody>
                  <a:tcPr marL="9525" marR="9525" marT="9525" marB="9525" anchor="ctr"/>
                </a:tc>
              </a:tr>
              <a:tr h="1017281">
                <a:tc>
                  <a:txBody>
                    <a:bodyPr/>
                    <a:lstStyle/>
                    <a:p>
                      <a:pPr marL="0" marR="0" algn="ctr">
                        <a:lnSpc>
                          <a:spcPct val="115000"/>
                        </a:lnSpc>
                        <a:spcBef>
                          <a:spcPts val="0"/>
                        </a:spcBef>
                        <a:spcAft>
                          <a:spcPts val="0"/>
                        </a:spcAft>
                      </a:pPr>
                      <a:r>
                        <a:rPr lang="en-US" sz="1200">
                          <a:effectLst/>
                        </a:rPr>
                        <a:t>1</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105</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combine, chickens, or irrigation pump</a:t>
                      </a:r>
                      <a:endParaRPr lang="en-US" sz="1200">
                        <a:solidFill>
                          <a:srgbClr val="000000"/>
                        </a:solidFill>
                        <a:effectLst/>
                        <a:latin typeface="Palatino Linotype"/>
                        <a:ea typeface="Calibri"/>
                        <a:cs typeface="Tahoma"/>
                      </a:endParaRPr>
                    </a:p>
                  </a:txBody>
                  <a:tcPr marL="9525" marR="9525" marT="9525" marB="9525" anchor="ctr"/>
                </a:tc>
              </a:tr>
              <a:tr h="345316">
                <a:tc>
                  <a:txBody>
                    <a:bodyPr/>
                    <a:lstStyle/>
                    <a:p>
                      <a:pPr marL="0" marR="0" algn="ctr">
                        <a:lnSpc>
                          <a:spcPct val="115000"/>
                        </a:lnSpc>
                        <a:spcBef>
                          <a:spcPts val="0"/>
                        </a:spcBef>
                        <a:spcAft>
                          <a:spcPts val="0"/>
                        </a:spcAft>
                      </a:pPr>
                      <a:r>
                        <a:rPr lang="en-US" sz="1200">
                          <a:effectLst/>
                        </a:rPr>
                        <a:t>1/2</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110</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Tractor or leaf blower</a:t>
                      </a:r>
                      <a:endParaRPr lang="en-US" sz="1200">
                        <a:solidFill>
                          <a:srgbClr val="000000"/>
                        </a:solidFill>
                        <a:effectLst/>
                        <a:latin typeface="Palatino Linotype"/>
                        <a:ea typeface="Calibri"/>
                        <a:cs typeface="Tahoma"/>
                      </a:endParaRPr>
                    </a:p>
                  </a:txBody>
                  <a:tcPr marL="9525" marR="9525" marT="9525" marB="9525" anchor="ctr"/>
                </a:tc>
              </a:tr>
              <a:tr h="345316">
                <a:tc>
                  <a:txBody>
                    <a:bodyPr/>
                    <a:lstStyle/>
                    <a:p>
                      <a:pPr marL="0" marR="0" algn="ctr">
                        <a:lnSpc>
                          <a:spcPct val="115000"/>
                        </a:lnSpc>
                        <a:spcBef>
                          <a:spcPts val="0"/>
                        </a:spcBef>
                        <a:spcAft>
                          <a:spcPts val="0"/>
                        </a:spcAft>
                      </a:pPr>
                      <a:r>
                        <a:rPr lang="en-US" sz="1200">
                          <a:effectLst/>
                        </a:rPr>
                        <a:t>1/4</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a:effectLst/>
                        </a:rPr>
                        <a:t>115</a:t>
                      </a:r>
                      <a:endParaRPr lang="en-US" sz="1200">
                        <a:solidFill>
                          <a:srgbClr val="000000"/>
                        </a:solidFill>
                        <a:effectLst/>
                        <a:latin typeface="Palatino Linotype"/>
                        <a:ea typeface="Calibri"/>
                        <a:cs typeface="Tahoma"/>
                      </a:endParaRPr>
                    </a:p>
                  </a:txBody>
                  <a:tcPr marL="9525" marR="9525" marT="9525" marB="9525" anchor="ctr"/>
                </a:tc>
                <a:tc>
                  <a:txBody>
                    <a:bodyPr/>
                    <a:lstStyle/>
                    <a:p>
                      <a:pPr marL="0" marR="0" algn="ctr">
                        <a:lnSpc>
                          <a:spcPct val="115000"/>
                        </a:lnSpc>
                        <a:spcBef>
                          <a:spcPts val="0"/>
                        </a:spcBef>
                        <a:spcAft>
                          <a:spcPts val="0"/>
                        </a:spcAft>
                      </a:pPr>
                      <a:r>
                        <a:rPr lang="en-US" sz="1200" dirty="0">
                          <a:effectLst/>
                        </a:rPr>
                        <a:t>Chainsaw</a:t>
                      </a:r>
                      <a:endParaRPr lang="en-US" sz="1200" dirty="0">
                        <a:solidFill>
                          <a:srgbClr val="000000"/>
                        </a:solidFill>
                        <a:effectLst/>
                        <a:latin typeface="Palatino Linotype"/>
                        <a:ea typeface="Calibri"/>
                        <a:cs typeface="Tahoma"/>
                      </a:endParaRPr>
                    </a:p>
                  </a:txBody>
                  <a:tcPr marL="9525" marR="9525" marT="9525" marB="9525" anchor="ctr"/>
                </a:tc>
              </a:tr>
            </a:tbl>
          </a:graphicData>
        </a:graphic>
      </p:graphicFrame>
      <p:sp>
        <p:nvSpPr>
          <p:cNvPr id="2" name="Slide Number Placeholder 1"/>
          <p:cNvSpPr>
            <a:spLocks noGrp="1"/>
          </p:cNvSpPr>
          <p:nvPr>
            <p:ph type="sldNum" sz="quarter" idx="12"/>
          </p:nvPr>
        </p:nvSpPr>
        <p:spPr/>
        <p:txBody>
          <a:bodyPr/>
          <a:lstStyle/>
          <a:p>
            <a:fld id="{A28A65A2-664C-4084-A497-78327BAB4A34}" type="slidenum">
              <a:rPr lang="en-US" smtClean="0"/>
              <a:t>32</a:t>
            </a:fld>
            <a:endParaRPr lang="en-US"/>
          </a:p>
        </p:txBody>
      </p:sp>
    </p:spTree>
    <p:extLst>
      <p:ext uri="{BB962C8B-B14F-4D97-AF65-F5344CB8AC3E}">
        <p14:creationId xmlns:p14="http://schemas.microsoft.com/office/powerpoint/2010/main" val="2820913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endParaRPr lang="en-US" sz="3200" b="1" dirty="0">
              <a:latin typeface="Arial Narrow" pitchFamily="34" charset="0"/>
            </a:endParaRPr>
          </a:p>
          <a:p>
            <a:r>
              <a:rPr lang="en-US" sz="3200" b="1" dirty="0">
                <a:latin typeface="Arial Narrow" pitchFamily="34" charset="0"/>
              </a:rPr>
              <a:t>Single use ear plugs:</a:t>
            </a:r>
          </a:p>
          <a:p>
            <a:endParaRPr lang="en-US" sz="3200" b="1" dirty="0">
              <a:latin typeface="Arial Narrow" pitchFamily="34" charset="0"/>
            </a:endParaRPr>
          </a:p>
          <a:p>
            <a:r>
              <a:rPr lang="en-US" sz="3200" b="1" dirty="0">
                <a:latin typeface="Arial Narrow" pitchFamily="34" charset="0"/>
              </a:rPr>
              <a:t>Pre-formed or molded ear plugs:</a:t>
            </a:r>
          </a:p>
          <a:p>
            <a:endParaRPr lang="en-US" sz="3200" b="1" dirty="0">
              <a:latin typeface="Arial Narrow" pitchFamily="34" charset="0"/>
            </a:endParaRPr>
          </a:p>
          <a:p>
            <a:r>
              <a:rPr lang="en-US" sz="3200" b="1" dirty="0">
                <a:latin typeface="Arial Narrow" pitchFamily="34" charset="0"/>
              </a:rPr>
              <a:t>Ear muffs:</a:t>
            </a:r>
          </a:p>
        </p:txBody>
      </p:sp>
      <p:sp>
        <p:nvSpPr>
          <p:cNvPr id="3" name="Title 2"/>
          <p:cNvSpPr>
            <a:spLocks noGrp="1"/>
          </p:cNvSpPr>
          <p:nvPr>
            <p:ph type="title"/>
          </p:nvPr>
        </p:nvSpPr>
        <p:spPr/>
        <p:txBody>
          <a:bodyPr/>
          <a:lstStyle/>
          <a:p>
            <a:r>
              <a:rPr lang="en-US" sz="4400" dirty="0">
                <a:latin typeface="Arial Black" pitchFamily="34" charset="0"/>
              </a:rPr>
              <a:t>Hearing Protection</a:t>
            </a:r>
          </a:p>
        </p:txBody>
      </p:sp>
      <p:pic>
        <p:nvPicPr>
          <p:cNvPr id="1026" name="Picture 2" descr="C:\Users\w1022632\AppData\Local\Microsoft\Windows\Temporary Internet Files\Content.IE5\DAC2P1V4\MC90030521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7801" y="4456023"/>
            <a:ext cx="1818742" cy="179771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w1022632\AppData\Local\Microsoft\Windows\Temporary Internet Files\Content.IE5\6G358L2I\MC900018419[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53000" y="1828800"/>
            <a:ext cx="1295400" cy="15793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w1022632\AppData\Local\Microsoft\Windows\Temporary Internet Files\Content.IE5\DM289KI8\MC900097835[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34200" y="3505200"/>
            <a:ext cx="1661465" cy="178033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A28A65A2-664C-4084-A497-78327BAB4A34}" type="slidenum">
              <a:rPr lang="en-US" smtClean="0"/>
              <a:t>33</a:t>
            </a:fld>
            <a:endParaRPr lang="en-US"/>
          </a:p>
        </p:txBody>
      </p:sp>
    </p:spTree>
    <p:extLst>
      <p:ext uri="{BB962C8B-B14F-4D97-AF65-F5344CB8AC3E}">
        <p14:creationId xmlns:p14="http://schemas.microsoft.com/office/powerpoint/2010/main" val="19363602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0999" y="1719071"/>
            <a:ext cx="7239001" cy="4407408"/>
          </a:xfrm>
        </p:spPr>
        <p:txBody>
          <a:bodyPr>
            <a:normAutofit fontScale="92500" lnSpcReduction="10000"/>
          </a:bodyPr>
          <a:lstStyle/>
          <a:p>
            <a:r>
              <a:rPr lang="en-US" sz="3500" b="1" dirty="0">
                <a:latin typeface="Arial Narrow" pitchFamily="34" charset="0"/>
              </a:rPr>
              <a:t>Pesticide vapors </a:t>
            </a:r>
          </a:p>
          <a:p>
            <a:r>
              <a:rPr lang="en-US" sz="3500" b="1" dirty="0">
                <a:latin typeface="Arial Narrow" pitchFamily="34" charset="0"/>
              </a:rPr>
              <a:t>Dusty fields</a:t>
            </a:r>
          </a:p>
          <a:p>
            <a:r>
              <a:rPr lang="en-US" sz="3500" b="1" dirty="0">
                <a:latin typeface="Arial Narrow" pitchFamily="34" charset="0"/>
              </a:rPr>
              <a:t>Hydrogen sulfide in manure pits</a:t>
            </a:r>
          </a:p>
          <a:p>
            <a:r>
              <a:rPr lang="en-US" sz="3500" b="1" dirty="0">
                <a:latin typeface="Arial Narrow" pitchFamily="34" charset="0"/>
              </a:rPr>
              <a:t>Nitrogen dioxide in silos.  </a:t>
            </a:r>
          </a:p>
          <a:p>
            <a:r>
              <a:rPr lang="en-US" sz="3500" b="1" dirty="0">
                <a:latin typeface="Arial Narrow" pitchFamily="34" charset="0"/>
              </a:rPr>
              <a:t>Farmer’s Lung and Organic Dust Toxicity Syndrome (ODTS) </a:t>
            </a:r>
          </a:p>
          <a:p>
            <a:r>
              <a:rPr lang="en-US" sz="3500" b="1" dirty="0">
                <a:latin typeface="Arial Narrow" pitchFamily="34" charset="0"/>
              </a:rPr>
              <a:t>Allergic reactions to dust from moldy hay or grain</a:t>
            </a:r>
          </a:p>
          <a:p>
            <a:endParaRPr lang="en-US" dirty="0"/>
          </a:p>
        </p:txBody>
      </p:sp>
      <p:sp>
        <p:nvSpPr>
          <p:cNvPr id="4" name="Title 3"/>
          <p:cNvSpPr>
            <a:spLocks noGrp="1"/>
          </p:cNvSpPr>
          <p:nvPr>
            <p:ph type="title"/>
          </p:nvPr>
        </p:nvSpPr>
        <p:spPr/>
        <p:txBody>
          <a:bodyPr/>
          <a:lstStyle/>
          <a:p>
            <a:r>
              <a:rPr lang="en-US" sz="4400" dirty="0">
                <a:latin typeface="Arial Black" pitchFamily="34" charset="0"/>
              </a:rPr>
              <a:t>respiratory</a:t>
            </a:r>
            <a:r>
              <a:rPr lang="en-US" sz="4400" b="1" dirty="0" smtClean="0">
                <a:latin typeface="Arial Black" pitchFamily="34" charset="0"/>
              </a:rPr>
              <a:t> </a:t>
            </a:r>
            <a:r>
              <a:rPr lang="en-US" sz="4400" dirty="0">
                <a:latin typeface="Arial Black" pitchFamily="34" charset="0"/>
              </a:rPr>
              <a:t>issues</a:t>
            </a:r>
          </a:p>
        </p:txBody>
      </p:sp>
      <p:sp>
        <p:nvSpPr>
          <p:cNvPr id="6" name="Slide Number Placeholder 5"/>
          <p:cNvSpPr>
            <a:spLocks noGrp="1"/>
          </p:cNvSpPr>
          <p:nvPr>
            <p:ph type="sldNum" sz="quarter" idx="12"/>
          </p:nvPr>
        </p:nvSpPr>
        <p:spPr/>
        <p:txBody>
          <a:bodyPr/>
          <a:lstStyle/>
          <a:p>
            <a:fld id="{A28A65A2-664C-4084-A497-78327BAB4A34}" type="slidenum">
              <a:rPr lang="en-US" smtClean="0"/>
              <a:t>34</a:t>
            </a:fld>
            <a:endParaRPr lang="en-US"/>
          </a:p>
        </p:txBody>
      </p:sp>
      <p:pic>
        <p:nvPicPr>
          <p:cNvPr id="14338" name="Picture 2" descr="C:\Users\w3044913\AppData\Local\Microsoft\Windows\Temporary Internet Files\Content.IE5\DM289KI8\MC900351373[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0" y="2209800"/>
            <a:ext cx="1789799"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964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500" b="1" dirty="0" smtClean="0">
                <a:latin typeface="Arial Narrow" pitchFamily="34" charset="0"/>
              </a:rPr>
              <a:t>Dust</a:t>
            </a:r>
            <a:r>
              <a:rPr lang="en-US" sz="3500" b="1" dirty="0">
                <a:latin typeface="Arial Narrow" pitchFamily="34" charset="0"/>
              </a:rPr>
              <a:t>: largest of the particles</a:t>
            </a:r>
          </a:p>
          <a:p>
            <a:r>
              <a:rPr lang="en-US" sz="3500" b="1" dirty="0">
                <a:latin typeface="Arial Narrow" pitchFamily="34" charset="0"/>
              </a:rPr>
              <a:t>Molds: released from hay or grain when disturbed</a:t>
            </a:r>
          </a:p>
          <a:p>
            <a:r>
              <a:rPr lang="en-US" sz="3500" b="1" dirty="0">
                <a:latin typeface="Arial Narrow" pitchFamily="34" charset="0"/>
              </a:rPr>
              <a:t>Mists: suspended liquid droplets</a:t>
            </a:r>
          </a:p>
          <a:p>
            <a:r>
              <a:rPr lang="en-US" sz="3500" b="1" dirty="0">
                <a:latin typeface="Arial Narrow" pitchFamily="34" charset="0"/>
              </a:rPr>
              <a:t>Fumes: solid particles of evaporated metals (welding)</a:t>
            </a:r>
          </a:p>
        </p:txBody>
      </p:sp>
      <p:sp>
        <p:nvSpPr>
          <p:cNvPr id="4" name="Slide Number Placeholder 3"/>
          <p:cNvSpPr>
            <a:spLocks noGrp="1"/>
          </p:cNvSpPr>
          <p:nvPr>
            <p:ph type="sldNum" sz="quarter" idx="12"/>
          </p:nvPr>
        </p:nvSpPr>
        <p:spPr/>
        <p:txBody>
          <a:bodyPr/>
          <a:lstStyle/>
          <a:p>
            <a:fld id="{A28A65A2-664C-4084-A497-78327BAB4A34}" type="slidenum">
              <a:rPr lang="en-US" smtClean="0"/>
              <a:t>35</a:t>
            </a:fld>
            <a:endParaRPr lang="en-US"/>
          </a:p>
        </p:txBody>
      </p:sp>
      <p:sp>
        <p:nvSpPr>
          <p:cNvPr id="3" name="Title 2"/>
          <p:cNvSpPr>
            <a:spLocks noGrp="1"/>
          </p:cNvSpPr>
          <p:nvPr>
            <p:ph type="title"/>
          </p:nvPr>
        </p:nvSpPr>
        <p:spPr/>
        <p:txBody>
          <a:bodyPr/>
          <a:lstStyle/>
          <a:p>
            <a:r>
              <a:rPr lang="en-US" sz="4400" dirty="0" smtClean="0">
                <a:solidFill>
                  <a:prstClr val="white"/>
                </a:solidFill>
                <a:latin typeface="Arial Black" pitchFamily="34" charset="0"/>
              </a:rPr>
              <a:t>Respiratory </a:t>
            </a:r>
            <a:br>
              <a:rPr lang="en-US" sz="4400" dirty="0" smtClean="0">
                <a:solidFill>
                  <a:prstClr val="white"/>
                </a:solidFill>
                <a:latin typeface="Arial Black" pitchFamily="34" charset="0"/>
              </a:rPr>
            </a:br>
            <a:r>
              <a:rPr lang="en-US" sz="4400" dirty="0" smtClean="0">
                <a:solidFill>
                  <a:prstClr val="white"/>
                </a:solidFill>
                <a:latin typeface="Arial Black" pitchFamily="34" charset="0"/>
              </a:rPr>
              <a:t>issues </a:t>
            </a:r>
            <a:endParaRPr lang="en-US" dirty="0"/>
          </a:p>
        </p:txBody>
      </p:sp>
    </p:spTree>
    <p:extLst>
      <p:ext uri="{BB962C8B-B14F-4D97-AF65-F5344CB8AC3E}">
        <p14:creationId xmlns:p14="http://schemas.microsoft.com/office/powerpoint/2010/main" val="11996487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600" b="1" dirty="0">
                <a:latin typeface="Arial Narrow" pitchFamily="34" charset="0"/>
              </a:rPr>
              <a:t>Gases:  gaseous at room temperature </a:t>
            </a:r>
            <a:r>
              <a:rPr lang="en-US" sz="3600" b="1" dirty="0" smtClean="0">
                <a:latin typeface="Arial Narrow" pitchFamily="34" charset="0"/>
              </a:rPr>
              <a:t>hydrogen sulfide (manure pits), nitrogen dioxide (Silo gas), carbon </a:t>
            </a:r>
            <a:r>
              <a:rPr lang="en-US" sz="3600" b="1" dirty="0">
                <a:latin typeface="Arial Narrow" pitchFamily="34" charset="0"/>
              </a:rPr>
              <a:t>monoxide</a:t>
            </a:r>
          </a:p>
          <a:p>
            <a:pPr marL="45720" indent="0">
              <a:buNone/>
            </a:pPr>
            <a:endParaRPr lang="en-US" sz="3600" b="1" dirty="0">
              <a:latin typeface="Arial Narrow" pitchFamily="34" charset="0"/>
            </a:endParaRPr>
          </a:p>
          <a:p>
            <a:r>
              <a:rPr lang="en-US" sz="3600" b="1" dirty="0">
                <a:latin typeface="Arial Narrow" pitchFamily="34" charset="0"/>
              </a:rPr>
              <a:t>Vapors: evaporate from liquid – pesticides, paint</a:t>
            </a:r>
          </a:p>
          <a:p>
            <a:endParaRPr lang="en-US" sz="4000" b="1" dirty="0">
              <a:latin typeface="Arial Narrow"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36</a:t>
            </a:fld>
            <a:endParaRPr lang="en-US"/>
          </a:p>
        </p:txBody>
      </p:sp>
      <p:sp>
        <p:nvSpPr>
          <p:cNvPr id="2" name="Title 1"/>
          <p:cNvSpPr>
            <a:spLocks noGrp="1"/>
          </p:cNvSpPr>
          <p:nvPr>
            <p:ph type="title"/>
          </p:nvPr>
        </p:nvSpPr>
        <p:spPr/>
        <p:txBody>
          <a:bodyPr/>
          <a:lstStyle/>
          <a:p>
            <a:r>
              <a:rPr lang="en-US" sz="4400" dirty="0">
                <a:solidFill>
                  <a:prstClr val="white"/>
                </a:solidFill>
                <a:latin typeface="Arial Black" pitchFamily="34" charset="0"/>
              </a:rPr>
              <a:t>Respiratory </a:t>
            </a:r>
            <a:br>
              <a:rPr lang="en-US" sz="4400" dirty="0">
                <a:solidFill>
                  <a:prstClr val="white"/>
                </a:solidFill>
                <a:latin typeface="Arial Black" pitchFamily="34" charset="0"/>
              </a:rPr>
            </a:br>
            <a:r>
              <a:rPr lang="en-US" sz="4400" dirty="0">
                <a:solidFill>
                  <a:prstClr val="white"/>
                </a:solidFill>
                <a:latin typeface="Arial Black" pitchFamily="34" charset="0"/>
              </a:rPr>
              <a:t>issues </a:t>
            </a:r>
            <a:endParaRPr lang="en-US" dirty="0"/>
          </a:p>
        </p:txBody>
      </p:sp>
    </p:spTree>
    <p:extLst>
      <p:ext uri="{BB962C8B-B14F-4D97-AF65-F5344CB8AC3E}">
        <p14:creationId xmlns:p14="http://schemas.microsoft.com/office/powerpoint/2010/main" val="25274279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b="1" dirty="0">
                <a:latin typeface="Arial Narrow" pitchFamily="34" charset="0"/>
              </a:rPr>
              <a:t>Oxygen deficient atmosphere:  </a:t>
            </a:r>
            <a:r>
              <a:rPr lang="en-US" sz="3600" b="1" dirty="0" smtClean="0">
                <a:latin typeface="Arial Narrow" pitchFamily="34" charset="0"/>
              </a:rPr>
              <a:t>manure </a:t>
            </a:r>
            <a:r>
              <a:rPr lang="en-US" sz="3600" b="1" dirty="0">
                <a:latin typeface="Arial Narrow" pitchFamily="34" charset="0"/>
              </a:rPr>
              <a:t>storage pits, sealed </a:t>
            </a:r>
            <a:r>
              <a:rPr lang="en-US" sz="3600" b="1" dirty="0" smtClean="0">
                <a:latin typeface="Arial Narrow" pitchFamily="34" charset="0"/>
              </a:rPr>
              <a:t>silos</a:t>
            </a:r>
          </a:p>
          <a:p>
            <a:pPr marL="45720" indent="0">
              <a:buNone/>
            </a:pPr>
            <a:endParaRPr lang="en-US" sz="3600" b="1" dirty="0">
              <a:latin typeface="Arial Narrow" pitchFamily="34" charset="0"/>
            </a:endParaRPr>
          </a:p>
          <a:p>
            <a:r>
              <a:rPr lang="en-US" sz="3600" b="1" dirty="0">
                <a:latin typeface="Arial Narrow" pitchFamily="34" charset="0"/>
              </a:rPr>
              <a:t>Structures when oxygen level is below 21%</a:t>
            </a:r>
          </a:p>
          <a:p>
            <a:endParaRPr lang="en-US" dirty="0"/>
          </a:p>
        </p:txBody>
      </p:sp>
      <p:sp>
        <p:nvSpPr>
          <p:cNvPr id="4" name="Slide Number Placeholder 3"/>
          <p:cNvSpPr>
            <a:spLocks noGrp="1"/>
          </p:cNvSpPr>
          <p:nvPr>
            <p:ph type="sldNum" sz="quarter" idx="12"/>
          </p:nvPr>
        </p:nvSpPr>
        <p:spPr/>
        <p:txBody>
          <a:bodyPr/>
          <a:lstStyle/>
          <a:p>
            <a:fld id="{A28A65A2-664C-4084-A497-78327BAB4A34}" type="slidenum">
              <a:rPr lang="en-US" smtClean="0"/>
              <a:t>37</a:t>
            </a:fld>
            <a:endParaRPr lang="en-US"/>
          </a:p>
        </p:txBody>
      </p:sp>
      <p:sp>
        <p:nvSpPr>
          <p:cNvPr id="2" name="Title 1"/>
          <p:cNvSpPr>
            <a:spLocks noGrp="1"/>
          </p:cNvSpPr>
          <p:nvPr>
            <p:ph type="title"/>
          </p:nvPr>
        </p:nvSpPr>
        <p:spPr/>
        <p:txBody>
          <a:bodyPr/>
          <a:lstStyle/>
          <a:p>
            <a:r>
              <a:rPr lang="en-US" sz="4400" dirty="0">
                <a:solidFill>
                  <a:prstClr val="white"/>
                </a:solidFill>
                <a:latin typeface="Arial Black" pitchFamily="34" charset="0"/>
              </a:rPr>
              <a:t>Respiratory </a:t>
            </a:r>
            <a:br>
              <a:rPr lang="en-US" sz="4400" dirty="0">
                <a:solidFill>
                  <a:prstClr val="white"/>
                </a:solidFill>
                <a:latin typeface="Arial Black" pitchFamily="34" charset="0"/>
              </a:rPr>
            </a:br>
            <a:r>
              <a:rPr lang="en-US" sz="4400" dirty="0">
                <a:solidFill>
                  <a:prstClr val="white"/>
                </a:solidFill>
                <a:latin typeface="Arial Black" pitchFamily="34" charset="0"/>
              </a:rPr>
              <a:t>issues </a:t>
            </a:r>
            <a:endParaRPr lang="en-US" dirty="0"/>
          </a:p>
        </p:txBody>
      </p:sp>
      <p:pic>
        <p:nvPicPr>
          <p:cNvPr id="15362" name="Picture 2" descr="C:\Users\w3044913\AppData\Local\Microsoft\Windows\Temporary Internet Files\Content.IE5\GRE13409\MC900149619[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71800" y="4267200"/>
            <a:ext cx="2785450" cy="224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8513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1" dirty="0">
                <a:latin typeface="Arial Narrow" pitchFamily="34" charset="0"/>
              </a:rPr>
              <a:t>Air </a:t>
            </a:r>
            <a:r>
              <a:rPr lang="en-US" sz="3600" b="1" dirty="0" smtClean="0">
                <a:latin typeface="Arial Narrow" pitchFamily="34" charset="0"/>
              </a:rPr>
              <a:t>purifying</a:t>
            </a:r>
            <a:endParaRPr lang="en-US" sz="3600" b="1" dirty="0">
              <a:latin typeface="Arial Narrow" pitchFamily="34" charset="0"/>
            </a:endParaRPr>
          </a:p>
          <a:p>
            <a:endParaRPr lang="en-US" sz="3600" b="1" dirty="0">
              <a:latin typeface="Arial Narrow" pitchFamily="34" charset="0"/>
            </a:endParaRPr>
          </a:p>
          <a:p>
            <a:r>
              <a:rPr lang="en-US" sz="3600" b="1" dirty="0">
                <a:latin typeface="Arial Narrow" pitchFamily="34" charset="0"/>
              </a:rPr>
              <a:t>Supplied a</a:t>
            </a:r>
            <a:r>
              <a:rPr lang="en-US" sz="3600" b="1" dirty="0" smtClean="0">
                <a:latin typeface="Arial Narrow" pitchFamily="34" charset="0"/>
              </a:rPr>
              <a:t>ir</a:t>
            </a:r>
          </a:p>
          <a:p>
            <a:endParaRPr lang="en-US" sz="3600" b="1" dirty="0">
              <a:latin typeface="Arial Narrow" pitchFamily="34" charset="0"/>
            </a:endParaRPr>
          </a:p>
          <a:p>
            <a:r>
              <a:rPr lang="en-US" sz="3600" b="1" dirty="0" smtClean="0">
                <a:latin typeface="Arial Narrow" pitchFamily="34" charset="0"/>
              </a:rPr>
              <a:t>The cartridge and respirator must be made by the same manufacturer </a:t>
            </a:r>
            <a:endParaRPr lang="en-US" sz="3600" b="1"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Categories</a:t>
            </a:r>
            <a:r>
              <a:rPr lang="en-US" dirty="0" smtClean="0">
                <a:latin typeface="Arial Black" pitchFamily="34" charset="0"/>
              </a:rPr>
              <a:t> </a:t>
            </a:r>
            <a:r>
              <a:rPr lang="en-US" sz="4400" dirty="0">
                <a:latin typeface="Arial Black" pitchFamily="34" charset="0"/>
              </a:rPr>
              <a:t>of</a:t>
            </a:r>
            <a:r>
              <a:rPr lang="en-US" dirty="0" smtClean="0">
                <a:latin typeface="Arial Black" pitchFamily="34" charset="0"/>
              </a:rPr>
              <a:t> </a:t>
            </a:r>
            <a:r>
              <a:rPr lang="en-US" sz="4400" dirty="0">
                <a:latin typeface="Arial Black" pitchFamily="34" charset="0"/>
              </a:rPr>
              <a:t>respirators</a:t>
            </a:r>
          </a:p>
        </p:txBody>
      </p:sp>
      <p:sp>
        <p:nvSpPr>
          <p:cNvPr id="4" name="Slide Number Placeholder 3"/>
          <p:cNvSpPr>
            <a:spLocks noGrp="1"/>
          </p:cNvSpPr>
          <p:nvPr>
            <p:ph type="sldNum" sz="quarter" idx="12"/>
          </p:nvPr>
        </p:nvSpPr>
        <p:spPr/>
        <p:txBody>
          <a:bodyPr/>
          <a:lstStyle/>
          <a:p>
            <a:fld id="{A28A65A2-664C-4084-A497-78327BAB4A34}" type="slidenum">
              <a:rPr lang="en-US" smtClean="0"/>
              <a:t>38</a:t>
            </a:fld>
            <a:endParaRPr lang="en-US"/>
          </a:p>
        </p:txBody>
      </p:sp>
    </p:spTree>
    <p:extLst>
      <p:ext uri="{BB962C8B-B14F-4D97-AF65-F5344CB8AC3E}">
        <p14:creationId xmlns:p14="http://schemas.microsoft.com/office/powerpoint/2010/main" val="554417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a:latin typeface="Arial Narrow" pitchFamily="34" charset="0"/>
              </a:rPr>
              <a:t>Filters </a:t>
            </a:r>
          </a:p>
          <a:p>
            <a:pPr lvl="1"/>
            <a:r>
              <a:rPr lang="en-US" sz="3000" b="1" dirty="0">
                <a:latin typeface="Arial Narrow" pitchFamily="34" charset="0"/>
              </a:rPr>
              <a:t>Do not supply oxygen</a:t>
            </a:r>
          </a:p>
          <a:p>
            <a:pPr lvl="1"/>
            <a:r>
              <a:rPr lang="en-US" sz="3000" b="1" dirty="0">
                <a:latin typeface="Arial Narrow" pitchFamily="34" charset="0"/>
              </a:rPr>
              <a:t>Good for molds, dust</a:t>
            </a:r>
          </a:p>
          <a:p>
            <a:pPr marL="45720" indent="0">
              <a:buNone/>
            </a:pPr>
            <a:endParaRPr lang="en-US" sz="3200" b="1" dirty="0">
              <a:latin typeface="Arial Narrow" pitchFamily="34" charset="0"/>
            </a:endParaRPr>
          </a:p>
          <a:p>
            <a:r>
              <a:rPr lang="en-US" sz="3200" b="1" dirty="0">
                <a:latin typeface="Arial Narrow" pitchFamily="34" charset="0"/>
              </a:rPr>
              <a:t>Chemical  </a:t>
            </a:r>
            <a:r>
              <a:rPr lang="en-US" sz="3200" b="1" dirty="0" smtClean="0">
                <a:latin typeface="Arial Narrow" pitchFamily="34" charset="0"/>
              </a:rPr>
              <a:t>cartridge</a:t>
            </a:r>
            <a:endParaRPr lang="en-US" sz="3200" b="1" dirty="0">
              <a:latin typeface="Arial Narrow" pitchFamily="34" charset="0"/>
            </a:endParaRPr>
          </a:p>
          <a:p>
            <a:pPr lvl="1"/>
            <a:r>
              <a:rPr lang="en-US" sz="3000" b="1" dirty="0">
                <a:latin typeface="Arial Narrow" pitchFamily="34" charset="0"/>
              </a:rPr>
              <a:t>Low concentrations of gases, vapors</a:t>
            </a:r>
          </a:p>
          <a:p>
            <a:pPr lvl="1"/>
            <a:r>
              <a:rPr lang="en-US" sz="3000" b="1" dirty="0">
                <a:latin typeface="Arial Narrow" pitchFamily="34" charset="0"/>
              </a:rPr>
              <a:t>Activated charcoal  </a:t>
            </a:r>
          </a:p>
        </p:txBody>
      </p:sp>
      <p:sp>
        <p:nvSpPr>
          <p:cNvPr id="3" name="Title 2"/>
          <p:cNvSpPr>
            <a:spLocks noGrp="1"/>
          </p:cNvSpPr>
          <p:nvPr>
            <p:ph type="title"/>
          </p:nvPr>
        </p:nvSpPr>
        <p:spPr/>
        <p:txBody>
          <a:bodyPr/>
          <a:lstStyle/>
          <a:p>
            <a:r>
              <a:rPr lang="en-US" sz="4400" dirty="0" smtClean="0">
                <a:latin typeface="Arial Black" pitchFamily="34" charset="0"/>
              </a:rPr>
              <a:t>Air </a:t>
            </a:r>
            <a:r>
              <a:rPr lang="en-US" sz="4400" dirty="0">
                <a:latin typeface="Arial Black" pitchFamily="34" charset="0"/>
              </a:rPr>
              <a:t>Purifying</a:t>
            </a:r>
          </a:p>
        </p:txBody>
      </p:sp>
      <p:sp>
        <p:nvSpPr>
          <p:cNvPr id="4" name="Slide Number Placeholder 3"/>
          <p:cNvSpPr>
            <a:spLocks noGrp="1"/>
          </p:cNvSpPr>
          <p:nvPr>
            <p:ph type="sldNum" sz="quarter" idx="12"/>
          </p:nvPr>
        </p:nvSpPr>
        <p:spPr/>
        <p:txBody>
          <a:bodyPr/>
          <a:lstStyle/>
          <a:p>
            <a:fld id="{A28A65A2-664C-4084-A497-78327BAB4A34}" type="slidenum">
              <a:rPr lang="en-US" smtClean="0"/>
              <a:t>39</a:t>
            </a:fld>
            <a:endParaRPr lang="en-US"/>
          </a:p>
        </p:txBody>
      </p:sp>
      <p:pic>
        <p:nvPicPr>
          <p:cNvPr id="18434" name="Picture 2" descr="C:\Users\w3044913\AppData\Local\Microsoft\Windows\Temporary Internet Files\Content.IE5\LDC0VC5T\MC90001842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96000" y="2057400"/>
            <a:ext cx="1386230" cy="1892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44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560070" lvl="0" indent="-514350">
              <a:buAutoNum type="arabicPeriod"/>
            </a:pPr>
            <a:r>
              <a:rPr lang="en-US" sz="3200" b="1" dirty="0" smtClean="0">
                <a:latin typeface="Arial Narrow" pitchFamily="34" charset="0"/>
              </a:rPr>
              <a:t>Identify </a:t>
            </a:r>
            <a:r>
              <a:rPr lang="en-US" sz="3200" b="1" dirty="0">
                <a:latin typeface="Arial Narrow" pitchFamily="34" charset="0"/>
              </a:rPr>
              <a:t>the requirements </a:t>
            </a:r>
            <a:r>
              <a:rPr lang="en-US" sz="3200" b="1" dirty="0" smtClean="0">
                <a:latin typeface="Arial Narrow" pitchFamily="34" charset="0"/>
              </a:rPr>
              <a:t>for PPE.</a:t>
            </a:r>
          </a:p>
          <a:p>
            <a:pPr marL="560070" lvl="0" indent="-514350">
              <a:buAutoNum type="arabicPeriod"/>
            </a:pPr>
            <a:r>
              <a:rPr lang="en-US" sz="3200" b="1" dirty="0" smtClean="0">
                <a:latin typeface="Arial Narrow" pitchFamily="34" charset="0"/>
              </a:rPr>
              <a:t>Develop </a:t>
            </a:r>
            <a:r>
              <a:rPr lang="en-US" sz="3200" b="1" dirty="0">
                <a:latin typeface="Arial Narrow" pitchFamily="34" charset="0"/>
              </a:rPr>
              <a:t>a hazard assessment program as it pertains to </a:t>
            </a:r>
            <a:r>
              <a:rPr lang="en-US" sz="3200" b="1" dirty="0" smtClean="0">
                <a:latin typeface="Arial Narrow" pitchFamily="34" charset="0"/>
              </a:rPr>
              <a:t>PPE.</a:t>
            </a:r>
            <a:endParaRPr lang="en-US" sz="3200" b="1" dirty="0">
              <a:latin typeface="Arial Narrow" pitchFamily="34" charset="0"/>
            </a:endParaRPr>
          </a:p>
          <a:p>
            <a:pPr marL="560070" lvl="0" indent="-514350">
              <a:buFont typeface="+mj-lt"/>
              <a:buAutoNum type="arabicPeriod"/>
            </a:pPr>
            <a:r>
              <a:rPr lang="en-US" sz="3200" b="1" dirty="0" smtClean="0">
                <a:latin typeface="Arial Narrow" pitchFamily="34" charset="0"/>
              </a:rPr>
              <a:t>Evaluate </a:t>
            </a:r>
            <a:r>
              <a:rPr lang="en-US" sz="3200" b="1" dirty="0">
                <a:latin typeface="Arial Narrow" pitchFamily="34" charset="0"/>
              </a:rPr>
              <a:t>a variety of PPE devices and determine the types of equipment necessary for their </a:t>
            </a:r>
            <a:r>
              <a:rPr lang="en-US" sz="3200" b="1" dirty="0" smtClean="0">
                <a:latin typeface="Arial Narrow" pitchFamily="34" charset="0"/>
              </a:rPr>
              <a:t>farm.</a:t>
            </a:r>
            <a:endParaRPr lang="en-US" sz="3200" b="1" dirty="0">
              <a:latin typeface="Arial Narrow" pitchFamily="34" charset="0"/>
            </a:endParaRPr>
          </a:p>
          <a:p>
            <a:pPr marL="560070" lvl="0" indent="-514350">
              <a:buFont typeface="+mj-lt"/>
              <a:buAutoNum type="arabicPeriod"/>
            </a:pPr>
            <a:r>
              <a:rPr lang="en-US" sz="3200" b="1" dirty="0" smtClean="0">
                <a:latin typeface="Arial Narrow" pitchFamily="34" charset="0"/>
              </a:rPr>
              <a:t>Understand </a:t>
            </a:r>
            <a:r>
              <a:rPr lang="en-US" sz="3200" b="1" dirty="0">
                <a:latin typeface="Arial Narrow" pitchFamily="34" charset="0"/>
              </a:rPr>
              <a:t>the training requirements for the workers on proper usage of </a:t>
            </a:r>
            <a:r>
              <a:rPr lang="en-US" sz="3200" b="1" dirty="0" smtClean="0">
                <a:latin typeface="Arial Narrow" pitchFamily="34" charset="0"/>
              </a:rPr>
              <a:t>PPE.</a:t>
            </a:r>
            <a:endParaRPr lang="en-US" sz="3200" b="1" dirty="0">
              <a:latin typeface="Arial Narrow" pitchFamily="34" charset="0"/>
            </a:endParaRPr>
          </a:p>
          <a:p>
            <a:endParaRPr lang="en-US" sz="3200" dirty="0"/>
          </a:p>
        </p:txBody>
      </p:sp>
      <p:sp>
        <p:nvSpPr>
          <p:cNvPr id="3" name="Title 2"/>
          <p:cNvSpPr>
            <a:spLocks noGrp="1"/>
          </p:cNvSpPr>
          <p:nvPr>
            <p:ph type="title"/>
          </p:nvPr>
        </p:nvSpPr>
        <p:spPr/>
        <p:txBody>
          <a:bodyPr/>
          <a:lstStyle/>
          <a:p>
            <a:r>
              <a:rPr lang="en-US" sz="4400" dirty="0" smtClean="0">
                <a:latin typeface="Arial Black" pitchFamily="34" charset="0"/>
              </a:rPr>
              <a:t>Learner Outcomes</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4</a:t>
            </a:fld>
            <a:endParaRPr lang="en-US"/>
          </a:p>
        </p:txBody>
      </p:sp>
    </p:spTree>
    <p:extLst>
      <p:ext uri="{BB962C8B-B14F-4D97-AF65-F5344CB8AC3E}">
        <p14:creationId xmlns:p14="http://schemas.microsoft.com/office/powerpoint/2010/main" val="68891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1" dirty="0" smtClean="0">
                <a:latin typeface="Arial Narrow" pitchFamily="34" charset="0"/>
              </a:rPr>
              <a:t>Dust, mists, metal fumes</a:t>
            </a:r>
          </a:p>
          <a:p>
            <a:r>
              <a:rPr lang="en-US" sz="3600" b="1" dirty="0" smtClean="0">
                <a:latin typeface="Arial Narrow" pitchFamily="34" charset="0"/>
              </a:rPr>
              <a:t>2 elastic straps for a better seal</a:t>
            </a:r>
          </a:p>
          <a:p>
            <a:endParaRPr lang="en-US" dirty="0"/>
          </a:p>
        </p:txBody>
      </p:sp>
      <p:sp>
        <p:nvSpPr>
          <p:cNvPr id="3" name="Title 2"/>
          <p:cNvSpPr>
            <a:spLocks noGrp="1"/>
          </p:cNvSpPr>
          <p:nvPr>
            <p:ph type="title"/>
          </p:nvPr>
        </p:nvSpPr>
        <p:spPr/>
        <p:txBody>
          <a:bodyPr/>
          <a:lstStyle/>
          <a:p>
            <a:r>
              <a:rPr lang="en-US" sz="4400" dirty="0">
                <a:latin typeface="Arial Black" pitchFamily="34" charset="0"/>
              </a:rPr>
              <a:t>Mechanical filter</a:t>
            </a:r>
          </a:p>
        </p:txBody>
      </p:sp>
      <p:sp>
        <p:nvSpPr>
          <p:cNvPr id="4" name="Slide Number Placeholder 3"/>
          <p:cNvSpPr>
            <a:spLocks noGrp="1"/>
          </p:cNvSpPr>
          <p:nvPr>
            <p:ph type="sldNum" sz="quarter" idx="12"/>
          </p:nvPr>
        </p:nvSpPr>
        <p:spPr/>
        <p:txBody>
          <a:bodyPr/>
          <a:lstStyle/>
          <a:p>
            <a:fld id="{A28A65A2-664C-4084-A497-78327BAB4A34}" type="slidenum">
              <a:rPr lang="en-US" smtClean="0"/>
              <a:t>40</a:t>
            </a:fld>
            <a:endParaRPr lang="en-US"/>
          </a:p>
        </p:txBody>
      </p:sp>
      <p:pic>
        <p:nvPicPr>
          <p:cNvPr id="19458" name="Picture 2" descr="C:\Users\w3044913\AppData\Local\Microsoft\Windows\Temporary Internet Files\Content.IE5\QO4NRLEW\MC90001843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71800" y="3247472"/>
            <a:ext cx="4521944" cy="2959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94863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a:latin typeface="Arial Narrow" pitchFamily="34" charset="0"/>
              </a:rPr>
              <a:t>Only kind to be used in IDLH situations</a:t>
            </a:r>
          </a:p>
          <a:p>
            <a:r>
              <a:rPr lang="en-US" sz="3200" b="1" dirty="0">
                <a:latin typeface="Arial Narrow" pitchFamily="34" charset="0"/>
              </a:rPr>
              <a:t>Manure pits, sealed silos, fumigated bins</a:t>
            </a:r>
          </a:p>
          <a:p>
            <a:r>
              <a:rPr lang="en-US" sz="3200" b="1" dirty="0">
                <a:latin typeface="Arial Narrow" pitchFamily="34" charset="0"/>
              </a:rPr>
              <a:t>Air line respirators: clean air through hose connected to air pump</a:t>
            </a:r>
          </a:p>
          <a:p>
            <a:r>
              <a:rPr lang="en-US" sz="3200" b="1" dirty="0">
                <a:latin typeface="Arial Narrow" pitchFamily="34" charset="0"/>
              </a:rPr>
              <a:t>Self contained breathing apparatus (SCBA):  portable air tank  scuba divers, fire fighters</a:t>
            </a:r>
          </a:p>
        </p:txBody>
      </p:sp>
      <p:sp>
        <p:nvSpPr>
          <p:cNvPr id="3" name="Title 2"/>
          <p:cNvSpPr>
            <a:spLocks noGrp="1"/>
          </p:cNvSpPr>
          <p:nvPr>
            <p:ph type="title"/>
          </p:nvPr>
        </p:nvSpPr>
        <p:spPr/>
        <p:txBody>
          <a:bodyPr/>
          <a:lstStyle/>
          <a:p>
            <a:r>
              <a:rPr lang="en-US" sz="4400" dirty="0">
                <a:latin typeface="Arial Black" pitchFamily="34" charset="0"/>
              </a:rPr>
              <a:t>Supplied-air respirators</a:t>
            </a:r>
          </a:p>
        </p:txBody>
      </p:sp>
      <p:sp>
        <p:nvSpPr>
          <p:cNvPr id="4" name="Slide Number Placeholder 3"/>
          <p:cNvSpPr>
            <a:spLocks noGrp="1"/>
          </p:cNvSpPr>
          <p:nvPr>
            <p:ph type="sldNum" sz="quarter" idx="12"/>
          </p:nvPr>
        </p:nvSpPr>
        <p:spPr/>
        <p:txBody>
          <a:bodyPr/>
          <a:lstStyle/>
          <a:p>
            <a:fld id="{A28A65A2-664C-4084-A497-78327BAB4A34}" type="slidenum">
              <a:rPr lang="en-US" smtClean="0"/>
              <a:t>41</a:t>
            </a:fld>
            <a:endParaRPr lang="en-US"/>
          </a:p>
        </p:txBody>
      </p:sp>
    </p:spTree>
    <p:extLst>
      <p:ext uri="{BB962C8B-B14F-4D97-AF65-F5344CB8AC3E}">
        <p14:creationId xmlns:p14="http://schemas.microsoft.com/office/powerpoint/2010/main" val="22076355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Glasses, gum, tobacco chewing, facial hair can prevent a proper fit </a:t>
            </a:r>
          </a:p>
          <a:p>
            <a:r>
              <a:rPr lang="en-US" sz="3200" b="1" dirty="0">
                <a:latin typeface="Arial Narrow" pitchFamily="34" charset="0"/>
              </a:rPr>
              <a:t>Do not wear contacts </a:t>
            </a:r>
            <a:endParaRPr lang="en-US" sz="3200" b="1" dirty="0" smtClean="0">
              <a:latin typeface="Arial Narrow" pitchFamily="34" charset="0"/>
            </a:endParaRPr>
          </a:p>
          <a:p>
            <a:r>
              <a:rPr lang="en-US" sz="3200" b="1" dirty="0" smtClean="0">
                <a:latin typeface="Arial Narrow" pitchFamily="34" charset="0"/>
              </a:rPr>
              <a:t>Proper cleaning and storage of PPE</a:t>
            </a:r>
          </a:p>
          <a:p>
            <a:r>
              <a:rPr lang="en-US" sz="3200" b="1" dirty="0" smtClean="0">
                <a:latin typeface="Arial Narrow" pitchFamily="34" charset="0"/>
              </a:rPr>
              <a:t>Inspect for damage</a:t>
            </a:r>
          </a:p>
          <a:p>
            <a:r>
              <a:rPr lang="en-US" sz="3200" b="1" dirty="0" smtClean="0">
                <a:latin typeface="Arial Narrow" pitchFamily="34" charset="0"/>
              </a:rPr>
              <a:t>Replace as needed</a:t>
            </a:r>
            <a:endParaRPr lang="en-US" sz="3200" b="1" dirty="0">
              <a:latin typeface="Arial Narrow" pitchFamily="34" charset="0"/>
            </a:endParaRPr>
          </a:p>
        </p:txBody>
      </p:sp>
      <p:sp>
        <p:nvSpPr>
          <p:cNvPr id="3" name="Title 2"/>
          <p:cNvSpPr>
            <a:spLocks noGrp="1"/>
          </p:cNvSpPr>
          <p:nvPr>
            <p:ph type="title"/>
          </p:nvPr>
        </p:nvSpPr>
        <p:spPr/>
        <p:txBody>
          <a:bodyPr/>
          <a:lstStyle/>
          <a:p>
            <a:r>
              <a:rPr lang="en-US" sz="4400" dirty="0">
                <a:latin typeface="Arial Black" pitchFamily="34" charset="0"/>
              </a:rPr>
              <a:t>Proper </a:t>
            </a:r>
            <a:r>
              <a:rPr lang="en-US" sz="4400" dirty="0" smtClean="0">
                <a:latin typeface="Arial Black" pitchFamily="34" charset="0"/>
              </a:rPr>
              <a:t>use issues</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42</a:t>
            </a:fld>
            <a:endParaRPr lang="en-US"/>
          </a:p>
        </p:txBody>
      </p:sp>
    </p:spTree>
    <p:extLst>
      <p:ext uri="{BB962C8B-B14F-4D97-AF65-F5344CB8AC3E}">
        <p14:creationId xmlns:p14="http://schemas.microsoft.com/office/powerpoint/2010/main" val="26539724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Arial Black" pitchFamily="34" charset="0"/>
              </a:rPr>
              <a:t>Employee objections to PPE</a:t>
            </a:r>
          </a:p>
        </p:txBody>
      </p:sp>
      <p:sp>
        <p:nvSpPr>
          <p:cNvPr id="3" name="Content Placeholder 2"/>
          <p:cNvSpPr>
            <a:spLocks noGrp="1"/>
          </p:cNvSpPr>
          <p:nvPr>
            <p:ph idx="1"/>
          </p:nvPr>
        </p:nvSpPr>
        <p:spPr/>
        <p:txBody>
          <a:bodyPr>
            <a:normAutofit/>
          </a:bodyPr>
          <a:lstStyle/>
          <a:p>
            <a:r>
              <a:rPr lang="en-US" sz="3200" b="1" dirty="0">
                <a:latin typeface="Arial Narrow" pitchFamily="34" charset="0"/>
              </a:rPr>
              <a:t>Involve employees in PPE plan</a:t>
            </a:r>
          </a:p>
          <a:p>
            <a:r>
              <a:rPr lang="en-US" sz="3200" b="1" dirty="0">
                <a:latin typeface="Arial Narrow" pitchFamily="34" charset="0"/>
              </a:rPr>
              <a:t>Be an example</a:t>
            </a:r>
          </a:p>
          <a:p>
            <a:r>
              <a:rPr lang="en-US" sz="3200" b="1" dirty="0">
                <a:latin typeface="Arial Narrow" pitchFamily="34" charset="0"/>
              </a:rPr>
              <a:t>Educate employees</a:t>
            </a:r>
          </a:p>
          <a:p>
            <a:r>
              <a:rPr lang="en-US" sz="3200" b="1" dirty="0">
                <a:latin typeface="Arial Narrow" pitchFamily="34" charset="0"/>
              </a:rPr>
              <a:t>Listen to employee complaints</a:t>
            </a:r>
          </a:p>
          <a:p>
            <a:r>
              <a:rPr lang="en-US" sz="3200" b="1" dirty="0">
                <a:latin typeface="Arial Narrow" pitchFamily="34" charset="0"/>
              </a:rPr>
              <a:t>Easy to care for PPE</a:t>
            </a:r>
          </a:p>
          <a:p>
            <a:endParaRPr lang="en-US" sz="4000" b="1" dirty="0">
              <a:latin typeface="Arial Narrow"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43</a:t>
            </a:fld>
            <a:endParaRPr lang="en-US"/>
          </a:p>
        </p:txBody>
      </p:sp>
    </p:spTree>
    <p:extLst>
      <p:ext uri="{BB962C8B-B14F-4D97-AF65-F5344CB8AC3E}">
        <p14:creationId xmlns:p14="http://schemas.microsoft.com/office/powerpoint/2010/main" val="3412427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a:latin typeface="Arial Narrow" pitchFamily="34" charset="0"/>
              </a:rPr>
              <a:t>Jewelry: </a:t>
            </a:r>
            <a:r>
              <a:rPr lang="en-US" sz="3200" b="1" dirty="0" smtClean="0">
                <a:latin typeface="Arial Narrow" pitchFamily="34" charset="0"/>
              </a:rPr>
              <a:t>rings = </a:t>
            </a:r>
            <a:r>
              <a:rPr lang="en-US" sz="3200" b="1" dirty="0">
                <a:latin typeface="Arial Narrow" pitchFamily="34" charset="0"/>
              </a:rPr>
              <a:t>amputated fingers</a:t>
            </a:r>
          </a:p>
          <a:p>
            <a:r>
              <a:rPr lang="en-US" sz="3200" b="1" dirty="0">
                <a:latin typeface="Arial Narrow" pitchFamily="34" charset="0"/>
              </a:rPr>
              <a:t>Loose clothing</a:t>
            </a:r>
          </a:p>
          <a:p>
            <a:r>
              <a:rPr lang="en-US" sz="3200" b="1" dirty="0">
                <a:latin typeface="Arial Narrow" pitchFamily="34" charset="0"/>
              </a:rPr>
              <a:t>Hood strings</a:t>
            </a:r>
          </a:p>
          <a:p>
            <a:r>
              <a:rPr lang="en-US" sz="3200" b="1" dirty="0">
                <a:latin typeface="Arial Narrow" pitchFamily="34" charset="0"/>
              </a:rPr>
              <a:t>Long hair not tied </a:t>
            </a:r>
          </a:p>
          <a:p>
            <a:r>
              <a:rPr lang="en-US" sz="3200" b="1" dirty="0">
                <a:latin typeface="Arial Narrow" pitchFamily="34" charset="0"/>
              </a:rPr>
              <a:t>Ear buds for music devices</a:t>
            </a:r>
          </a:p>
          <a:p>
            <a:r>
              <a:rPr lang="en-US" sz="3200" b="1" dirty="0">
                <a:latin typeface="Arial Narrow" pitchFamily="34" charset="0"/>
              </a:rPr>
              <a:t>Contact lenses</a:t>
            </a:r>
          </a:p>
          <a:p>
            <a:r>
              <a:rPr lang="en-US" sz="3200" b="1" dirty="0">
                <a:latin typeface="Arial Narrow" pitchFamily="34" charset="0"/>
              </a:rPr>
              <a:t>Transition lenses</a:t>
            </a:r>
          </a:p>
        </p:txBody>
      </p:sp>
      <p:sp>
        <p:nvSpPr>
          <p:cNvPr id="3" name="Title 2"/>
          <p:cNvSpPr>
            <a:spLocks noGrp="1"/>
          </p:cNvSpPr>
          <p:nvPr>
            <p:ph type="title"/>
          </p:nvPr>
        </p:nvSpPr>
        <p:spPr/>
        <p:txBody>
          <a:bodyPr/>
          <a:lstStyle/>
          <a:p>
            <a:r>
              <a:rPr lang="en-US" sz="4400" dirty="0">
                <a:latin typeface="Arial Black" pitchFamily="34" charset="0"/>
              </a:rPr>
              <a:t>Personal Hazards</a:t>
            </a:r>
          </a:p>
        </p:txBody>
      </p:sp>
      <p:sp>
        <p:nvSpPr>
          <p:cNvPr id="4" name="Slide Number Placeholder 3"/>
          <p:cNvSpPr>
            <a:spLocks noGrp="1"/>
          </p:cNvSpPr>
          <p:nvPr>
            <p:ph type="sldNum" sz="quarter" idx="12"/>
          </p:nvPr>
        </p:nvSpPr>
        <p:spPr/>
        <p:txBody>
          <a:bodyPr/>
          <a:lstStyle/>
          <a:p>
            <a:fld id="{A28A65A2-664C-4084-A497-78327BAB4A34}" type="slidenum">
              <a:rPr lang="en-US" smtClean="0"/>
              <a:t>44</a:t>
            </a:fld>
            <a:endParaRPr lang="en-US"/>
          </a:p>
        </p:txBody>
      </p:sp>
      <p:pic>
        <p:nvPicPr>
          <p:cNvPr id="20482" name="Picture 2" descr="C:\Users\w3044913\AppData\Local\Microsoft\Windows\Temporary Internet Files\Content.IE5\LDC0VC5T\MC90032568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58000" y="2209800"/>
            <a:ext cx="1524000" cy="3415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1652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a:latin typeface="Arial Narrow" pitchFamily="34" charset="0"/>
              </a:rPr>
              <a:t>1. What is a current hazard on your farm that is controlled with a type of PPE?</a:t>
            </a:r>
          </a:p>
        </p:txBody>
      </p:sp>
      <p:sp>
        <p:nvSpPr>
          <p:cNvPr id="3" name="Title 2"/>
          <p:cNvSpPr>
            <a:spLocks noGrp="1"/>
          </p:cNvSpPr>
          <p:nvPr>
            <p:ph type="title"/>
          </p:nvPr>
        </p:nvSpPr>
        <p:spPr/>
        <p:txBody>
          <a:bodyPr/>
          <a:lstStyle/>
          <a:p>
            <a:r>
              <a:rPr lang="en-US" sz="4400" dirty="0">
                <a:latin typeface="Arial Black" pitchFamily="34" charset="0"/>
              </a:rPr>
              <a:t>PPE REVIEW</a:t>
            </a:r>
          </a:p>
        </p:txBody>
      </p:sp>
      <p:sp>
        <p:nvSpPr>
          <p:cNvPr id="4" name="Slide Number Placeholder 3"/>
          <p:cNvSpPr>
            <a:spLocks noGrp="1"/>
          </p:cNvSpPr>
          <p:nvPr>
            <p:ph type="sldNum" sz="quarter" idx="12"/>
          </p:nvPr>
        </p:nvSpPr>
        <p:spPr/>
        <p:txBody>
          <a:bodyPr/>
          <a:lstStyle/>
          <a:p>
            <a:fld id="{A28A65A2-664C-4084-A497-78327BAB4A34}" type="slidenum">
              <a:rPr lang="en-US" smtClean="0"/>
              <a:t>45</a:t>
            </a:fld>
            <a:endParaRPr lang="en-US"/>
          </a:p>
        </p:txBody>
      </p:sp>
    </p:spTree>
    <p:extLst>
      <p:ext uri="{BB962C8B-B14F-4D97-AF65-F5344CB8AC3E}">
        <p14:creationId xmlns:p14="http://schemas.microsoft.com/office/powerpoint/2010/main" val="7723835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a:latin typeface="Arial Narrow" pitchFamily="34" charset="0"/>
              </a:rPr>
              <a:t>2. Could this hazard be controlled administratively?</a:t>
            </a:r>
          </a:p>
        </p:txBody>
      </p:sp>
      <p:sp>
        <p:nvSpPr>
          <p:cNvPr id="3" name="Title 2"/>
          <p:cNvSpPr>
            <a:spLocks noGrp="1"/>
          </p:cNvSpPr>
          <p:nvPr>
            <p:ph type="title"/>
          </p:nvPr>
        </p:nvSpPr>
        <p:spPr/>
        <p:txBody>
          <a:bodyPr/>
          <a:lstStyle/>
          <a:p>
            <a:r>
              <a:rPr lang="en-US" sz="4400" dirty="0">
                <a:latin typeface="Arial Black" pitchFamily="34" charset="0"/>
              </a:rPr>
              <a:t>PPE REVIEW</a:t>
            </a:r>
          </a:p>
        </p:txBody>
      </p:sp>
      <p:sp>
        <p:nvSpPr>
          <p:cNvPr id="4" name="Slide Number Placeholder 3"/>
          <p:cNvSpPr>
            <a:spLocks noGrp="1"/>
          </p:cNvSpPr>
          <p:nvPr>
            <p:ph type="sldNum" sz="quarter" idx="12"/>
          </p:nvPr>
        </p:nvSpPr>
        <p:spPr/>
        <p:txBody>
          <a:bodyPr/>
          <a:lstStyle/>
          <a:p>
            <a:fld id="{A28A65A2-664C-4084-A497-78327BAB4A34}" type="slidenum">
              <a:rPr lang="en-US" smtClean="0"/>
              <a:t>46</a:t>
            </a:fld>
            <a:endParaRPr lang="en-US"/>
          </a:p>
        </p:txBody>
      </p:sp>
    </p:spTree>
    <p:extLst>
      <p:ext uri="{BB962C8B-B14F-4D97-AF65-F5344CB8AC3E}">
        <p14:creationId xmlns:p14="http://schemas.microsoft.com/office/powerpoint/2010/main" val="770845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a:latin typeface="Arial Narrow" pitchFamily="34" charset="0"/>
              </a:rPr>
              <a:t>3. Could this hazard be controlled by using an engineering control?</a:t>
            </a:r>
          </a:p>
        </p:txBody>
      </p:sp>
      <p:sp>
        <p:nvSpPr>
          <p:cNvPr id="3" name="Title 2"/>
          <p:cNvSpPr>
            <a:spLocks noGrp="1"/>
          </p:cNvSpPr>
          <p:nvPr>
            <p:ph type="title"/>
          </p:nvPr>
        </p:nvSpPr>
        <p:spPr/>
        <p:txBody>
          <a:bodyPr/>
          <a:lstStyle/>
          <a:p>
            <a:r>
              <a:rPr lang="en-US" sz="4400" dirty="0">
                <a:latin typeface="Arial Black" pitchFamily="34" charset="0"/>
              </a:rPr>
              <a:t>PPE REVIEW</a:t>
            </a:r>
          </a:p>
        </p:txBody>
      </p:sp>
      <p:sp>
        <p:nvSpPr>
          <p:cNvPr id="4" name="Slide Number Placeholder 3"/>
          <p:cNvSpPr>
            <a:spLocks noGrp="1"/>
          </p:cNvSpPr>
          <p:nvPr>
            <p:ph type="sldNum" sz="quarter" idx="12"/>
          </p:nvPr>
        </p:nvSpPr>
        <p:spPr/>
        <p:txBody>
          <a:bodyPr/>
          <a:lstStyle/>
          <a:p>
            <a:fld id="{A28A65A2-664C-4084-A497-78327BAB4A34}" type="slidenum">
              <a:rPr lang="en-US" smtClean="0"/>
              <a:t>47</a:t>
            </a:fld>
            <a:endParaRPr lang="en-US"/>
          </a:p>
        </p:txBody>
      </p:sp>
    </p:spTree>
    <p:extLst>
      <p:ext uri="{BB962C8B-B14F-4D97-AF65-F5344CB8AC3E}">
        <p14:creationId xmlns:p14="http://schemas.microsoft.com/office/powerpoint/2010/main" val="17164955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smtClean="0">
                <a:latin typeface="Arial Narrow" pitchFamily="34" charset="0"/>
              </a:rPr>
              <a:t>4. Name </a:t>
            </a:r>
            <a:r>
              <a:rPr lang="en-US" sz="3200" b="1" dirty="0">
                <a:latin typeface="Arial Narrow" pitchFamily="34" charset="0"/>
              </a:rPr>
              <a:t>a place on your farm where each of these types of PPE should be implemented:</a:t>
            </a:r>
          </a:p>
        </p:txBody>
      </p:sp>
      <p:sp>
        <p:nvSpPr>
          <p:cNvPr id="3" name="Title 2"/>
          <p:cNvSpPr>
            <a:spLocks noGrp="1"/>
          </p:cNvSpPr>
          <p:nvPr>
            <p:ph type="title"/>
          </p:nvPr>
        </p:nvSpPr>
        <p:spPr/>
        <p:txBody>
          <a:bodyPr/>
          <a:lstStyle/>
          <a:p>
            <a:r>
              <a:rPr lang="en-US" sz="4400" dirty="0">
                <a:latin typeface="Arial Black" pitchFamily="34" charset="0"/>
              </a:rPr>
              <a:t>PPE REVIEW</a:t>
            </a:r>
          </a:p>
        </p:txBody>
      </p:sp>
      <p:sp>
        <p:nvSpPr>
          <p:cNvPr id="4" name="Slide Number Placeholder 3"/>
          <p:cNvSpPr>
            <a:spLocks noGrp="1"/>
          </p:cNvSpPr>
          <p:nvPr>
            <p:ph type="sldNum" sz="quarter" idx="12"/>
          </p:nvPr>
        </p:nvSpPr>
        <p:spPr/>
        <p:txBody>
          <a:bodyPr/>
          <a:lstStyle/>
          <a:p>
            <a:fld id="{A28A65A2-664C-4084-A497-78327BAB4A34}" type="slidenum">
              <a:rPr lang="en-US" smtClean="0"/>
              <a:t>48</a:t>
            </a:fld>
            <a:endParaRPr lang="en-US"/>
          </a:p>
        </p:txBody>
      </p:sp>
    </p:spTree>
    <p:extLst>
      <p:ext uri="{BB962C8B-B14F-4D97-AF65-F5344CB8AC3E}">
        <p14:creationId xmlns:p14="http://schemas.microsoft.com/office/powerpoint/2010/main" val="17309739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28A65A2-664C-4084-A497-78327BAB4A34}" type="slidenum">
              <a:rPr lang="en-US" smtClean="0"/>
              <a:t>49</a:t>
            </a:fld>
            <a:endParaRPr lang="en-US"/>
          </a:p>
        </p:txBody>
      </p:sp>
      <p:sp>
        <p:nvSpPr>
          <p:cNvPr id="5" name="Rectangle 4"/>
          <p:cNvSpPr/>
          <p:nvPr/>
        </p:nvSpPr>
        <p:spPr>
          <a:xfrm>
            <a:off x="2057400" y="2136339"/>
            <a:ext cx="5029200" cy="2308324"/>
          </a:xfrm>
          <a:prstGeom prst="rect">
            <a:avLst/>
          </a:prstGeom>
        </p:spPr>
        <p:txBody>
          <a:bodyPr wrap="square">
            <a:spAutoFit/>
          </a:bodyPr>
          <a:lstStyle/>
          <a:p>
            <a:r>
              <a:rPr lang="en-US" dirty="0"/>
              <a:t>This material was produced under grant number SH-22318-11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109688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4876801" cy="4407408"/>
          </a:xfrm>
        </p:spPr>
        <p:txBody>
          <a:bodyPr>
            <a:noAutofit/>
          </a:bodyPr>
          <a:lstStyle/>
          <a:p>
            <a:pPr lvl="0"/>
            <a:r>
              <a:rPr lang="en-US" sz="3200" b="1" dirty="0" smtClean="0">
                <a:latin typeface="Arial Narrow" pitchFamily="34" charset="0"/>
              </a:rPr>
              <a:t> sharp </a:t>
            </a:r>
            <a:r>
              <a:rPr lang="en-US" sz="3200" b="1" dirty="0">
                <a:latin typeface="Arial Narrow" pitchFamily="34" charset="0"/>
              </a:rPr>
              <a:t>edges </a:t>
            </a:r>
          </a:p>
          <a:p>
            <a:pPr lvl="0"/>
            <a:r>
              <a:rPr lang="en-US" sz="3200" b="1" dirty="0" smtClean="0">
                <a:latin typeface="Arial Narrow" pitchFamily="34" charset="0"/>
              </a:rPr>
              <a:t> falling </a:t>
            </a:r>
            <a:r>
              <a:rPr lang="en-US" sz="3200" b="1" dirty="0">
                <a:latin typeface="Arial Narrow" pitchFamily="34" charset="0"/>
              </a:rPr>
              <a:t>objects</a:t>
            </a:r>
          </a:p>
          <a:p>
            <a:pPr lvl="0"/>
            <a:r>
              <a:rPr lang="en-US" sz="3200" b="1" dirty="0" smtClean="0">
                <a:latin typeface="Arial Narrow" pitchFamily="34" charset="0"/>
              </a:rPr>
              <a:t> flying </a:t>
            </a:r>
            <a:r>
              <a:rPr lang="en-US" sz="3200" b="1" dirty="0">
                <a:latin typeface="Arial Narrow" pitchFamily="34" charset="0"/>
              </a:rPr>
              <a:t>sparks</a:t>
            </a:r>
          </a:p>
          <a:p>
            <a:pPr lvl="0"/>
            <a:r>
              <a:rPr lang="en-US" sz="3200" b="1" dirty="0" smtClean="0">
                <a:latin typeface="Arial Narrow" pitchFamily="34" charset="0"/>
              </a:rPr>
              <a:t> chemicals</a:t>
            </a:r>
            <a:endParaRPr lang="en-US" sz="3200" b="1" dirty="0">
              <a:latin typeface="Arial Narrow" pitchFamily="34" charset="0"/>
            </a:endParaRPr>
          </a:p>
          <a:p>
            <a:pPr lvl="0"/>
            <a:r>
              <a:rPr lang="en-US" sz="3200" b="1" dirty="0" smtClean="0">
                <a:latin typeface="Arial Narrow" pitchFamily="34" charset="0"/>
              </a:rPr>
              <a:t> noise </a:t>
            </a:r>
            <a:endParaRPr lang="en-US" sz="3200" b="1" dirty="0">
              <a:latin typeface="Arial Narrow" pitchFamily="34" charset="0"/>
            </a:endParaRPr>
          </a:p>
          <a:p>
            <a:pPr lvl="0"/>
            <a:r>
              <a:rPr lang="en-US" sz="3200" b="1" dirty="0" smtClean="0">
                <a:latin typeface="Arial Narrow" pitchFamily="34" charset="0"/>
              </a:rPr>
              <a:t> other </a:t>
            </a:r>
            <a:r>
              <a:rPr lang="en-US" sz="3200" b="1" dirty="0">
                <a:latin typeface="Arial Narrow" pitchFamily="34" charset="0"/>
              </a:rPr>
              <a:t>potentially dangerous situations </a:t>
            </a:r>
          </a:p>
          <a:p>
            <a:endParaRPr lang="en-US" dirty="0"/>
          </a:p>
        </p:txBody>
      </p:sp>
      <p:sp>
        <p:nvSpPr>
          <p:cNvPr id="3" name="Title 2"/>
          <p:cNvSpPr>
            <a:spLocks noGrp="1"/>
          </p:cNvSpPr>
          <p:nvPr>
            <p:ph type="title"/>
          </p:nvPr>
        </p:nvSpPr>
        <p:spPr/>
        <p:txBody>
          <a:bodyPr/>
          <a:lstStyle/>
          <a:p>
            <a:r>
              <a:rPr lang="en-US" sz="4400" dirty="0" smtClean="0">
                <a:latin typeface="Arial Black" pitchFamily="34" charset="0"/>
              </a:rPr>
              <a:t>Hazards on the farm</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5</a:t>
            </a:fld>
            <a:endParaRPr lang="en-US"/>
          </a:p>
        </p:txBody>
      </p:sp>
      <p:pic>
        <p:nvPicPr>
          <p:cNvPr id="1026" name="Picture 2" descr="C:\Users\w3044913\AppData\Local\Microsoft\Windows\Temporary Internet Files\Content.IE5\DAC2P1V4\MC900064950[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38800" y="2590800"/>
            <a:ext cx="2505041"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965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91000" y="1905000"/>
            <a:ext cx="4495801" cy="4407408"/>
          </a:xfrm>
        </p:spPr>
        <p:txBody>
          <a:bodyPr>
            <a:noAutofit/>
          </a:bodyPr>
          <a:lstStyle/>
          <a:p>
            <a:r>
              <a:rPr lang="en-US" sz="3200" b="1" dirty="0">
                <a:latin typeface="Arial Narrow" pitchFamily="34" charset="0"/>
              </a:rPr>
              <a:t> </a:t>
            </a:r>
            <a:r>
              <a:rPr lang="en-US" sz="3200" b="1" dirty="0" smtClean="0">
                <a:latin typeface="Arial Narrow" pitchFamily="34" charset="0"/>
              </a:rPr>
              <a:t>Walk through survey</a:t>
            </a:r>
          </a:p>
          <a:p>
            <a:pPr marL="45720" indent="0">
              <a:buNone/>
            </a:pPr>
            <a:endParaRPr lang="en-US" sz="3200" b="1" dirty="0" smtClean="0">
              <a:latin typeface="Arial Narrow" pitchFamily="34" charset="0"/>
            </a:endParaRPr>
          </a:p>
          <a:p>
            <a:r>
              <a:rPr lang="en-US" sz="3200" b="1" dirty="0" smtClean="0">
                <a:latin typeface="Arial Narrow" pitchFamily="34" charset="0"/>
              </a:rPr>
              <a:t>Organize and analyze data- determine need for PPE</a:t>
            </a:r>
          </a:p>
          <a:p>
            <a:pPr marL="45720" indent="0">
              <a:buNone/>
            </a:pPr>
            <a:endParaRPr lang="en-US" sz="3200" b="1" dirty="0" smtClean="0">
              <a:latin typeface="Arial Narrow" pitchFamily="34" charset="0"/>
            </a:endParaRPr>
          </a:p>
          <a:p>
            <a:r>
              <a:rPr lang="en-US" sz="3200" b="1" dirty="0" smtClean="0">
                <a:latin typeface="Arial Narrow" pitchFamily="34" charset="0"/>
              </a:rPr>
              <a:t>Reassess as changes are made to the job</a:t>
            </a:r>
            <a:endParaRPr lang="en-US" sz="3200" b="1" dirty="0">
              <a:latin typeface="Arial Narrow" pitchFamily="34" charset="0"/>
            </a:endParaRPr>
          </a:p>
        </p:txBody>
      </p:sp>
      <p:sp>
        <p:nvSpPr>
          <p:cNvPr id="3" name="Title 2"/>
          <p:cNvSpPr>
            <a:spLocks noGrp="1"/>
          </p:cNvSpPr>
          <p:nvPr>
            <p:ph type="title"/>
          </p:nvPr>
        </p:nvSpPr>
        <p:spPr/>
        <p:txBody>
          <a:bodyPr/>
          <a:lstStyle/>
          <a:p>
            <a:r>
              <a:rPr lang="en-US" sz="4400" dirty="0" smtClean="0">
                <a:latin typeface="Arial Black" pitchFamily="34" charset="0"/>
              </a:rPr>
              <a:t>HAZARD ASSESSMENT</a:t>
            </a:r>
            <a:endParaRPr lang="en-US" sz="4400" dirty="0">
              <a:latin typeface="Arial Black" pitchFamily="34" charset="0"/>
            </a:endParaRPr>
          </a:p>
        </p:txBody>
      </p:sp>
      <p:sp>
        <p:nvSpPr>
          <p:cNvPr id="4" name="Slide Number Placeholder 3"/>
          <p:cNvSpPr>
            <a:spLocks noGrp="1"/>
          </p:cNvSpPr>
          <p:nvPr>
            <p:ph type="sldNum" sz="quarter" idx="12"/>
          </p:nvPr>
        </p:nvSpPr>
        <p:spPr/>
        <p:txBody>
          <a:bodyPr/>
          <a:lstStyle/>
          <a:p>
            <a:fld id="{A28A65A2-664C-4084-A497-78327BAB4A34}" type="slidenum">
              <a:rPr lang="en-US" smtClean="0"/>
              <a:t>6</a:t>
            </a:fld>
            <a:endParaRPr lang="en-US"/>
          </a:p>
        </p:txBody>
      </p:sp>
      <p:pic>
        <p:nvPicPr>
          <p:cNvPr id="2050" name="Picture 2" descr="C:\Users\w3044913\AppData\Local\Microsoft\Windows\Temporary Internet Files\Content.IE5\6G358L2I\MC900213131[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43000" y="2133600"/>
            <a:ext cx="2057400" cy="3357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517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5773323" cy="4407408"/>
          </a:xfrm>
        </p:spPr>
        <p:txBody>
          <a:bodyPr>
            <a:normAutofit fontScale="92500"/>
          </a:bodyPr>
          <a:lstStyle/>
          <a:p>
            <a:pPr lvl="0"/>
            <a:r>
              <a:rPr lang="en-US" sz="4000" b="1" dirty="0">
                <a:latin typeface="Arial Narrow" pitchFamily="34" charset="0"/>
              </a:rPr>
              <a:t>Moving objects </a:t>
            </a:r>
          </a:p>
          <a:p>
            <a:pPr lvl="0"/>
            <a:r>
              <a:rPr lang="en-US" sz="4000" b="1" dirty="0">
                <a:latin typeface="Arial Narrow" pitchFamily="34" charset="0"/>
              </a:rPr>
              <a:t>Fluctuating temperatures</a:t>
            </a:r>
          </a:p>
          <a:p>
            <a:pPr lvl="0"/>
            <a:r>
              <a:rPr lang="en-US" sz="4000" b="1" dirty="0" smtClean="0">
                <a:latin typeface="Arial Narrow" pitchFamily="34" charset="0"/>
              </a:rPr>
              <a:t>Rolling </a:t>
            </a:r>
            <a:r>
              <a:rPr lang="en-US" sz="4000" b="1" dirty="0">
                <a:latin typeface="Arial Narrow" pitchFamily="34" charset="0"/>
              </a:rPr>
              <a:t>or pinching objects</a:t>
            </a:r>
          </a:p>
          <a:p>
            <a:pPr lvl="0"/>
            <a:r>
              <a:rPr lang="en-US" sz="4000" b="1" dirty="0">
                <a:latin typeface="Arial Narrow" pitchFamily="34" charset="0"/>
              </a:rPr>
              <a:t>Electrical </a:t>
            </a:r>
            <a:r>
              <a:rPr lang="en-US" sz="4000" b="1" dirty="0" smtClean="0">
                <a:latin typeface="Arial Narrow" pitchFamily="34" charset="0"/>
              </a:rPr>
              <a:t>connections</a:t>
            </a:r>
          </a:p>
          <a:p>
            <a:pPr lvl="0"/>
            <a:r>
              <a:rPr lang="en-US" sz="4000" b="1" dirty="0" smtClean="0">
                <a:latin typeface="Arial Narrow" pitchFamily="34" charset="0"/>
              </a:rPr>
              <a:t>Sharp </a:t>
            </a:r>
            <a:r>
              <a:rPr lang="en-US" sz="4000" b="1" dirty="0">
                <a:latin typeface="Arial Narrow" pitchFamily="34" charset="0"/>
              </a:rPr>
              <a:t>edges</a:t>
            </a:r>
          </a:p>
          <a:p>
            <a:endParaRPr lang="en-US" sz="4000" dirty="0">
              <a:latin typeface="Arial Narrow" pitchFamily="34" charset="0"/>
            </a:endParaRPr>
          </a:p>
        </p:txBody>
      </p:sp>
      <p:sp>
        <p:nvSpPr>
          <p:cNvPr id="3" name="Title 2"/>
          <p:cNvSpPr>
            <a:spLocks noGrp="1"/>
          </p:cNvSpPr>
          <p:nvPr>
            <p:ph type="title"/>
          </p:nvPr>
        </p:nvSpPr>
        <p:spPr/>
        <p:txBody>
          <a:bodyPr/>
          <a:lstStyle/>
          <a:p>
            <a:r>
              <a:rPr lang="en-US" dirty="0" smtClean="0">
                <a:latin typeface="Arial Black" pitchFamily="34" charset="0"/>
              </a:rPr>
              <a:t>Protection from </a:t>
            </a:r>
            <a:br>
              <a:rPr lang="en-US" dirty="0" smtClean="0">
                <a:latin typeface="Arial Black" pitchFamily="34" charset="0"/>
              </a:rPr>
            </a:br>
            <a:r>
              <a:rPr lang="en-US" dirty="0" smtClean="0">
                <a:latin typeface="Arial Black" pitchFamily="34" charset="0"/>
              </a:rPr>
              <a:t>Physical hazards</a:t>
            </a:r>
            <a:endParaRPr lang="en-US" dirty="0">
              <a:latin typeface="Arial Black" pitchFamily="34" charset="0"/>
            </a:endParaRPr>
          </a:p>
        </p:txBody>
      </p:sp>
      <p:pic>
        <p:nvPicPr>
          <p:cNvPr id="2052" name="Picture 4" descr="C:\Users\w1022632\AppData\Local\Microsoft\Windows\Temporary Internet Files\Content.IE5\GRE13409\MC900285788[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54322" y="3124200"/>
            <a:ext cx="2774255" cy="327568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A28A65A2-664C-4084-A497-78327BAB4A34}" type="slidenum">
              <a:rPr lang="en-US" smtClean="0"/>
              <a:t>7</a:t>
            </a:fld>
            <a:endParaRPr lang="en-US"/>
          </a:p>
        </p:txBody>
      </p:sp>
    </p:spTree>
    <p:extLst>
      <p:ext uri="{BB962C8B-B14F-4D97-AF65-F5344CB8AC3E}">
        <p14:creationId xmlns:p14="http://schemas.microsoft.com/office/powerpoint/2010/main" val="2916525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5562601" cy="4986529"/>
          </a:xfrm>
        </p:spPr>
        <p:txBody>
          <a:bodyPr>
            <a:normAutofit fontScale="92500" lnSpcReduction="20000"/>
          </a:bodyPr>
          <a:lstStyle/>
          <a:p>
            <a:pPr marL="45720" indent="0">
              <a:buNone/>
            </a:pPr>
            <a:r>
              <a:rPr lang="en-US" sz="4000" b="1" dirty="0" smtClean="0">
                <a:latin typeface="Arial Narrow" pitchFamily="34" charset="0"/>
              </a:rPr>
              <a:t>Health hazards on the farm</a:t>
            </a:r>
          </a:p>
          <a:p>
            <a:pPr lvl="0"/>
            <a:r>
              <a:rPr lang="en-US" sz="4000" b="1" dirty="0">
                <a:latin typeface="Arial Narrow" pitchFamily="34" charset="0"/>
              </a:rPr>
              <a:t>Dusts</a:t>
            </a:r>
          </a:p>
          <a:p>
            <a:pPr lvl="0"/>
            <a:r>
              <a:rPr lang="en-US" sz="4000" b="1" dirty="0">
                <a:latin typeface="Arial Narrow" pitchFamily="34" charset="0"/>
              </a:rPr>
              <a:t>Chemicals</a:t>
            </a:r>
          </a:p>
          <a:p>
            <a:pPr lvl="0"/>
            <a:r>
              <a:rPr lang="en-US" sz="4000" b="1" dirty="0" smtClean="0">
                <a:latin typeface="Arial Narrow" pitchFamily="34" charset="0"/>
              </a:rPr>
              <a:t>Radiation</a:t>
            </a:r>
          </a:p>
          <a:p>
            <a:pPr lvl="0"/>
            <a:r>
              <a:rPr lang="en-US" sz="4000" b="1" dirty="0" smtClean="0">
                <a:latin typeface="Arial Narrow" pitchFamily="34" charset="0"/>
              </a:rPr>
              <a:t>Heat</a:t>
            </a:r>
          </a:p>
          <a:p>
            <a:pPr lvl="0"/>
            <a:r>
              <a:rPr lang="en-US" sz="4000" b="1" dirty="0" smtClean="0">
                <a:latin typeface="Arial Narrow" pitchFamily="34" charset="0"/>
              </a:rPr>
              <a:t>Noise</a:t>
            </a:r>
          </a:p>
          <a:p>
            <a:pPr lvl="0"/>
            <a:r>
              <a:rPr lang="en-US" sz="4000" b="1" dirty="0" smtClean="0">
                <a:latin typeface="Arial Narrow" pitchFamily="34" charset="0"/>
              </a:rPr>
              <a:t>Ergonomics</a:t>
            </a:r>
            <a:r>
              <a:rPr lang="en-US" dirty="0"/>
              <a:t/>
            </a:r>
            <a:br>
              <a:rPr lang="en-US" dirty="0"/>
            </a:b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latin typeface="Arial Black" pitchFamily="34" charset="0"/>
              </a:rPr>
              <a:t>Protection from </a:t>
            </a:r>
            <a:br>
              <a:rPr lang="en-US" dirty="0" smtClean="0">
                <a:latin typeface="Arial Black" pitchFamily="34" charset="0"/>
              </a:rPr>
            </a:br>
            <a:r>
              <a:rPr lang="en-US" dirty="0" smtClean="0">
                <a:latin typeface="Arial Black" pitchFamily="34" charset="0"/>
              </a:rPr>
              <a:t>health </a:t>
            </a:r>
            <a:r>
              <a:rPr lang="en-US" dirty="0">
                <a:latin typeface="Arial Black" pitchFamily="34" charset="0"/>
              </a:rPr>
              <a:t>hazards</a:t>
            </a:r>
          </a:p>
        </p:txBody>
      </p:sp>
      <p:pic>
        <p:nvPicPr>
          <p:cNvPr id="1026" name="Picture 2" descr="C:\Users\w1022632\AppData\Local\Microsoft\Windows\Temporary Internet Files\Content.IE5\GRE13409\MC900053307[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19800" y="2618595"/>
            <a:ext cx="2839365" cy="374870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A28A65A2-664C-4084-A497-78327BAB4A34}" type="slidenum">
              <a:rPr lang="en-US" smtClean="0"/>
              <a:t>8</a:t>
            </a:fld>
            <a:endParaRPr lang="en-US"/>
          </a:p>
        </p:txBody>
      </p:sp>
    </p:spTree>
    <p:extLst>
      <p:ext uri="{BB962C8B-B14F-4D97-AF65-F5344CB8AC3E}">
        <p14:creationId xmlns:p14="http://schemas.microsoft.com/office/powerpoint/2010/main" val="3775706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400" b="1" spc="150" dirty="0">
                <a:latin typeface="Arial Narrow" pitchFamily="34" charset="0"/>
              </a:rPr>
              <a:t>Sources of electricity</a:t>
            </a:r>
          </a:p>
          <a:p>
            <a:r>
              <a:rPr lang="en-US" sz="3400" b="1" spc="150" dirty="0">
                <a:latin typeface="Arial Narrow" pitchFamily="34" charset="0"/>
              </a:rPr>
              <a:t>Impact between employee and equipment</a:t>
            </a:r>
          </a:p>
          <a:p>
            <a:r>
              <a:rPr lang="en-US" sz="3400" b="1" spc="150" dirty="0">
                <a:latin typeface="Arial Narrow" pitchFamily="34" charset="0"/>
              </a:rPr>
              <a:t>Radiation from welding</a:t>
            </a:r>
          </a:p>
          <a:p>
            <a:r>
              <a:rPr lang="en-US" sz="3400" b="1" spc="150" dirty="0">
                <a:latin typeface="Arial Narrow" pitchFamily="34" charset="0"/>
              </a:rPr>
              <a:t>Biologic </a:t>
            </a:r>
            <a:r>
              <a:rPr lang="en-US" sz="3400" b="1" spc="150" dirty="0" smtClean="0">
                <a:latin typeface="Arial Narrow" pitchFamily="34" charset="0"/>
              </a:rPr>
              <a:t>hazards - </a:t>
            </a:r>
            <a:r>
              <a:rPr lang="en-US" sz="3400" b="1" spc="150" dirty="0">
                <a:latin typeface="Arial Narrow" pitchFamily="34" charset="0"/>
              </a:rPr>
              <a:t>zoonotic issues</a:t>
            </a:r>
          </a:p>
        </p:txBody>
      </p:sp>
      <p:sp>
        <p:nvSpPr>
          <p:cNvPr id="3" name="Title 2"/>
          <p:cNvSpPr>
            <a:spLocks noGrp="1"/>
          </p:cNvSpPr>
          <p:nvPr>
            <p:ph type="title"/>
          </p:nvPr>
        </p:nvSpPr>
        <p:spPr/>
        <p:txBody>
          <a:bodyPr/>
          <a:lstStyle/>
          <a:p>
            <a:r>
              <a:rPr lang="en-US" sz="4400" dirty="0">
                <a:latin typeface="Arial Black" pitchFamily="34" charset="0"/>
              </a:rPr>
              <a:t>Other</a:t>
            </a:r>
            <a:r>
              <a:rPr lang="en-US" sz="4000" dirty="0" smtClean="0">
                <a:latin typeface="Arial Black" pitchFamily="34" charset="0"/>
              </a:rPr>
              <a:t> </a:t>
            </a:r>
            <a:r>
              <a:rPr lang="en-US" sz="4400" dirty="0">
                <a:latin typeface="Arial Black" pitchFamily="34" charset="0"/>
              </a:rPr>
              <a:t>issues</a:t>
            </a:r>
          </a:p>
        </p:txBody>
      </p:sp>
      <p:sp>
        <p:nvSpPr>
          <p:cNvPr id="4" name="Slide Number Placeholder 3"/>
          <p:cNvSpPr>
            <a:spLocks noGrp="1"/>
          </p:cNvSpPr>
          <p:nvPr>
            <p:ph type="sldNum" sz="quarter" idx="12"/>
          </p:nvPr>
        </p:nvSpPr>
        <p:spPr/>
        <p:txBody>
          <a:bodyPr/>
          <a:lstStyle/>
          <a:p>
            <a:fld id="{A28A65A2-664C-4084-A497-78327BAB4A34}" type="slidenum">
              <a:rPr lang="en-US" smtClean="0"/>
              <a:t>9</a:t>
            </a:fld>
            <a:endParaRPr lang="en-US"/>
          </a:p>
        </p:txBody>
      </p:sp>
      <p:pic>
        <p:nvPicPr>
          <p:cNvPr id="5122" name="Picture 2" descr="C:\Users\w3044913\AppData\Local\Microsoft\Windows\Temporary Internet Files\Content.IE5\DM289KI8\MC900295729[1].wmf"/>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76600" y="4419600"/>
            <a:ext cx="2106440" cy="1834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16220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2855</TotalTime>
  <Words>1251</Words>
  <Application>Microsoft Office PowerPoint</Application>
  <PresentationFormat>On-screen Show (4:3)</PresentationFormat>
  <Paragraphs>338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Grid</vt:lpstr>
      <vt:lpstr>Personal Protective Equipment </vt:lpstr>
      <vt:lpstr>PowerPoint Presentation</vt:lpstr>
      <vt:lpstr>Learning Objective</vt:lpstr>
      <vt:lpstr>Learner Outcomes</vt:lpstr>
      <vt:lpstr>Hazards on the farm</vt:lpstr>
      <vt:lpstr>HAZARD ASSESSMENT</vt:lpstr>
      <vt:lpstr>Protection from  Physical hazards</vt:lpstr>
      <vt:lpstr>Protection from  health hazards</vt:lpstr>
      <vt:lpstr>Other issues</vt:lpstr>
      <vt:lpstr>Elimination of hazards: Engineering controls </vt:lpstr>
      <vt:lpstr>Elimination of hazards: Administrative Controls</vt:lpstr>
      <vt:lpstr>Personal Protective Equipment</vt:lpstr>
      <vt:lpstr>Employer’s responsibilities</vt:lpstr>
      <vt:lpstr>Employee’s responsibilities</vt:lpstr>
      <vt:lpstr>PPE Selection</vt:lpstr>
      <vt:lpstr>Training</vt:lpstr>
      <vt:lpstr>Evaluate and document</vt:lpstr>
      <vt:lpstr>Types of ppe</vt:lpstr>
      <vt:lpstr>Eye and Face Protection</vt:lpstr>
      <vt:lpstr>Prescription Lenses</vt:lpstr>
      <vt:lpstr>Eye Protection  on a Dairy Farm</vt:lpstr>
      <vt:lpstr>EYE &amp; FACE PROTECTION</vt:lpstr>
      <vt:lpstr>Types of Eye Protection</vt:lpstr>
      <vt:lpstr>Eye Protection</vt:lpstr>
      <vt:lpstr>Eye Protection</vt:lpstr>
      <vt:lpstr>Foot and Leg Protection</vt:lpstr>
      <vt:lpstr>Types of foot and leg protection</vt:lpstr>
      <vt:lpstr>Hand and arm protection</vt:lpstr>
      <vt:lpstr>PPE: Gloves for Different Uses</vt:lpstr>
      <vt:lpstr>Care of Gloves</vt:lpstr>
      <vt:lpstr>Hearing Protection</vt:lpstr>
      <vt:lpstr>PowerPoint Presentation</vt:lpstr>
      <vt:lpstr>Hearing Protection</vt:lpstr>
      <vt:lpstr>respiratory issues</vt:lpstr>
      <vt:lpstr>Respiratory  issues </vt:lpstr>
      <vt:lpstr>Respiratory  issues </vt:lpstr>
      <vt:lpstr>Respiratory  issues </vt:lpstr>
      <vt:lpstr>Categories of respirators</vt:lpstr>
      <vt:lpstr>Air Purifying</vt:lpstr>
      <vt:lpstr>Mechanical filter</vt:lpstr>
      <vt:lpstr>Supplied-air respirators</vt:lpstr>
      <vt:lpstr>Proper use issues</vt:lpstr>
      <vt:lpstr>Employee objections to PPE</vt:lpstr>
      <vt:lpstr>Personal Hazards</vt:lpstr>
      <vt:lpstr>PPE REVIEW</vt:lpstr>
      <vt:lpstr>PPE REVIEW</vt:lpstr>
      <vt:lpstr>PPE REVIEW</vt:lpstr>
      <vt:lpstr>PPE REVIEW</vt:lpstr>
      <vt:lpstr>PowerPoint Presentation</vt:lpstr>
    </vt:vector>
  </TitlesOfParts>
  <Company>UW-River Falls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Protective Equipment</dc:title>
  <dc:creator>UWRF Computer User</dc:creator>
  <cp:lastModifiedBy>Vosburgh, Linda - OSHA</cp:lastModifiedBy>
  <cp:revision>101</cp:revision>
  <cp:lastPrinted>2012-04-24T20:14:55Z</cp:lastPrinted>
  <dcterms:created xsi:type="dcterms:W3CDTF">2012-04-23T16:26:33Z</dcterms:created>
  <dcterms:modified xsi:type="dcterms:W3CDTF">2014-02-26T20:21:47Z</dcterms:modified>
</cp:coreProperties>
</file>