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handoutMasterIdLst>
    <p:handoutMasterId r:id="rId52"/>
  </p:handoutMasterIdLst>
  <p:sldIdLst>
    <p:sldId id="256" r:id="rId2"/>
    <p:sldId id="257" r:id="rId3"/>
    <p:sldId id="331" r:id="rId4"/>
    <p:sldId id="258" r:id="rId5"/>
    <p:sldId id="259" r:id="rId6"/>
    <p:sldId id="284" r:id="rId7"/>
    <p:sldId id="261" r:id="rId8"/>
    <p:sldId id="260" r:id="rId9"/>
    <p:sldId id="285" r:id="rId10"/>
    <p:sldId id="264" r:id="rId11"/>
    <p:sldId id="265" r:id="rId12"/>
    <p:sldId id="266" r:id="rId13"/>
    <p:sldId id="267" r:id="rId14"/>
    <p:sldId id="268" r:id="rId15"/>
    <p:sldId id="269" r:id="rId16"/>
    <p:sldId id="286" r:id="rId17"/>
    <p:sldId id="287" r:id="rId18"/>
    <p:sldId id="270" r:id="rId19"/>
    <p:sldId id="271" r:id="rId20"/>
    <p:sldId id="280" r:id="rId21"/>
    <p:sldId id="273" r:id="rId22"/>
    <p:sldId id="288" r:id="rId23"/>
    <p:sldId id="274" r:id="rId24"/>
    <p:sldId id="275" r:id="rId25"/>
    <p:sldId id="278" r:id="rId26"/>
    <p:sldId id="276" r:id="rId27"/>
    <p:sldId id="329" r:id="rId28"/>
    <p:sldId id="282" r:id="rId29"/>
    <p:sldId id="283" r:id="rId30"/>
    <p:sldId id="294" r:id="rId31"/>
    <p:sldId id="295" r:id="rId32"/>
    <p:sldId id="297" r:id="rId33"/>
    <p:sldId id="296" r:id="rId34"/>
    <p:sldId id="298" r:id="rId35"/>
    <p:sldId id="299" r:id="rId36"/>
    <p:sldId id="300" r:id="rId37"/>
    <p:sldId id="301" r:id="rId38"/>
    <p:sldId id="311" r:id="rId39"/>
    <p:sldId id="312" r:id="rId40"/>
    <p:sldId id="313" r:id="rId41"/>
    <p:sldId id="316" r:id="rId42"/>
    <p:sldId id="319" r:id="rId43"/>
    <p:sldId id="321" r:id="rId44"/>
    <p:sldId id="323" r:id="rId45"/>
    <p:sldId id="324" r:id="rId46"/>
    <p:sldId id="325" r:id="rId47"/>
    <p:sldId id="326" r:id="rId48"/>
    <p:sldId id="327" r:id="rId49"/>
    <p:sldId id="332"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6" autoAdjust="0"/>
    <p:restoredTop sz="94660"/>
  </p:normalViewPr>
  <p:slideViewPr>
    <p:cSldViewPr>
      <p:cViewPr varScale="1">
        <p:scale>
          <a:sx n="83" d="100"/>
          <a:sy n="83" d="100"/>
        </p:scale>
        <p:origin x="-1578" y="-96"/>
      </p:cViewPr>
      <p:guideLst>
        <p:guide orient="horz" pos="2160"/>
        <p:guide pos="2880"/>
      </p:guideLst>
    </p:cSldViewPr>
  </p:slideViewPr>
  <p:notesTextViewPr>
    <p:cViewPr>
      <p:scale>
        <a:sx n="1" d="1"/>
        <a:sy n="1" d="1"/>
      </p:scale>
      <p:origin x="0" y="0"/>
    </p:cViewPr>
  </p:notesTextViewPr>
  <p:sorterViewPr>
    <p:cViewPr>
      <p:scale>
        <a:sx n="100" d="100"/>
        <a:sy n="100" d="100"/>
      </p:scale>
      <p:origin x="0" y="77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EBEFA5-5970-46BB-914B-9D072BDAEA96}" type="datetimeFigureOut">
              <a:rPr lang="en-US" smtClean="0"/>
              <a:t>2/26/2014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CD27A8-EDF1-43EE-A704-F4DA7F67F954}" type="slidenum">
              <a:rPr lang="en-US" smtClean="0"/>
              <a:t>‹#›</a:t>
            </a:fld>
            <a:endParaRPr lang="en-US"/>
          </a:p>
        </p:txBody>
      </p:sp>
    </p:spTree>
    <p:extLst>
      <p:ext uri="{BB962C8B-B14F-4D97-AF65-F5344CB8AC3E}">
        <p14:creationId xmlns:p14="http://schemas.microsoft.com/office/powerpoint/2010/main" val="372042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725EBC-3915-439E-B3E1-CF727EB0B739}" type="datetimeFigureOut">
              <a:rPr lang="en-US" smtClean="0"/>
              <a:t>2/26/2014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5B9DD2-888E-4A12-9227-4F386034570F}" type="slidenum">
              <a:rPr lang="en-US" smtClean="0"/>
              <a:t>‹#›</a:t>
            </a:fld>
            <a:endParaRPr lang="en-US"/>
          </a:p>
        </p:txBody>
      </p:sp>
    </p:spTree>
    <p:extLst>
      <p:ext uri="{BB962C8B-B14F-4D97-AF65-F5344CB8AC3E}">
        <p14:creationId xmlns:p14="http://schemas.microsoft.com/office/powerpoint/2010/main" val="3130555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8995971F-693B-41A8-AC80-0DA3ECB6A882}" type="datetime1">
              <a:rPr lang="en-US" smtClean="0"/>
              <a:t>2/26/2014</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28A65A2-664C-4084-A497-78327BAB4A34}"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8F09E-4A9F-4905-B4C4-4982433EFA3B}" type="datetime1">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A65A2-664C-4084-A497-78327BAB4A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9113F0-87DA-49FD-8003-00C6FFC3FEA0}" type="datetime1">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28A65A2-664C-4084-A497-78327BAB4A3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fld id="{682B4A5B-2FB5-4B0E-995D-893178EF96F6}" type="datetime1">
              <a:rPr lang="en-US" smtClean="0"/>
              <a:t>2/26/2014</a:t>
            </a:fld>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fld id="{C00F09C2-A324-46FB-93BA-15ADB914CBCE}" type="slidenum">
              <a:rPr lang="en-US"/>
              <a:pPr/>
              <a:t>‹#›</a:t>
            </a:fld>
            <a:endParaRPr lang="en-US"/>
          </a:p>
        </p:txBody>
      </p:sp>
    </p:spTree>
    <p:extLst>
      <p:ext uri="{BB962C8B-B14F-4D97-AF65-F5344CB8AC3E}">
        <p14:creationId xmlns:p14="http://schemas.microsoft.com/office/powerpoint/2010/main" val="274908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CFB53C-AFD5-42F3-AEFC-3F4724829445}" type="datetime1">
              <a:rPr lang="en-US" smtClean="0"/>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A65A2-664C-4084-A497-78327BAB4A3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FE9A5FF-442B-444E-8218-59D04823ECD7}" type="datetime1">
              <a:rPr lang="en-US" smtClean="0"/>
              <a:t>2/26/2014</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28A65A2-664C-4084-A497-78327BAB4A34}"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C65CCD-03B5-448C-BBC2-E3E5D228CA6E}" type="datetime1">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A65A2-664C-4084-A497-78327BAB4A3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F4F4FA-35C6-43F5-8B46-348EAE3CCEC2}" type="datetime1">
              <a:rPr lang="en-US" smtClean="0"/>
              <a:t>2/26/2014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8A65A2-664C-4084-A497-78327BAB4A34}"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7868F35-46B5-4901-BF4F-4F7830B0BB86}" type="datetime1">
              <a:rPr lang="en-US" smtClean="0"/>
              <a:t>2/26/2014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8A65A2-664C-4084-A497-78327BAB4A34}"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D83E918-01A6-4208-951F-A7F0C43A0421}" type="datetime1">
              <a:rPr lang="en-US" smtClean="0"/>
              <a:t>2/26/2014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8A65A2-664C-4084-A497-78327BAB4A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758725-9948-4E40-8902-6FB652AF7258}" type="datetime1">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28A65A2-664C-4084-A497-78327BAB4A34}"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C5B14A-AF8E-45E5-92A5-112BB5604827}" type="datetime1">
              <a:rPr lang="en-US" smtClean="0"/>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A65A2-664C-4084-A497-78327BAB4A34}"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3C66F2B8-DF9C-44A7-A7D4-A48C846FA2D2}" type="datetime1">
              <a:rPr lang="en-US" smtClean="0"/>
              <a:t>2/26/2014</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28A65A2-664C-4084-A497-78327BAB4A3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slideLayout" Target="../slideLayouts/slideLayout2.x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abcsafetyglasses.com/kevlar-gloves.html" TargetMode="External"/><Relationship Id="rId13" Type="http://schemas.openxmlformats.org/officeDocument/2006/relationships/image" Target="../media/image34.jpeg"/><Relationship Id="rId3" Type="http://schemas.openxmlformats.org/officeDocument/2006/relationships/image" Target="../media/image27.jpeg"/><Relationship Id="rId7" Type="http://schemas.openxmlformats.org/officeDocument/2006/relationships/image" Target="../media/image31.jpeg"/><Relationship Id="rId12" Type="http://schemas.openxmlformats.org/officeDocument/2006/relationships/hyperlink" Target="http://abcsafetyglasses.com/mly-6000w.html" TargetMode="External"/><Relationship Id="rId17" Type="http://schemas.openxmlformats.org/officeDocument/2006/relationships/image" Target="../media/image36.jpeg"/><Relationship Id="rId2" Type="http://schemas.openxmlformats.org/officeDocument/2006/relationships/image" Target="../media/image26.jpeg"/><Relationship Id="rId16" Type="http://schemas.openxmlformats.org/officeDocument/2006/relationships/hyperlink" Target="http://www.discountsafetyandsupply.com/images/GAFS.jpg" TargetMode="External"/><Relationship Id="rId1" Type="http://schemas.openxmlformats.org/officeDocument/2006/relationships/slideLayout" Target="../slideLayouts/slideLayout12.xml"/><Relationship Id="rId6" Type="http://schemas.openxmlformats.org/officeDocument/2006/relationships/image" Target="../media/image30.jpeg"/><Relationship Id="rId11" Type="http://schemas.openxmlformats.org/officeDocument/2006/relationships/image" Target="../media/image33.jpeg"/><Relationship Id="rId5" Type="http://schemas.openxmlformats.org/officeDocument/2006/relationships/image" Target="../media/image29.jpeg"/><Relationship Id="rId15" Type="http://schemas.openxmlformats.org/officeDocument/2006/relationships/image" Target="../media/image35.jpeg"/><Relationship Id="rId10" Type="http://schemas.openxmlformats.org/officeDocument/2006/relationships/hyperlink" Target="http://abcsafetyglasses.com/leather-gloves-leather-palm-gunn-pattern--safety-cuff.html" TargetMode="External"/><Relationship Id="rId4" Type="http://schemas.openxmlformats.org/officeDocument/2006/relationships/image" Target="../media/image28.jpeg"/><Relationship Id="rId9" Type="http://schemas.openxmlformats.org/officeDocument/2006/relationships/image" Target="../media/image32.jpeg"/><Relationship Id="rId14" Type="http://schemas.openxmlformats.org/officeDocument/2006/relationships/hyperlink" Target="http://abcsafetyglasses.com/cotton-gloves-cotton-canvas-glove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image" Target="../media/image39.wmf"/><Relationship Id="rId1" Type="http://schemas.openxmlformats.org/officeDocument/2006/relationships/slideLayout" Target="../slideLayouts/slideLayout2.xml"/><Relationship Id="rId4" Type="http://schemas.openxmlformats.org/officeDocument/2006/relationships/image" Target="../media/image41.wmf"/></Relationships>
</file>

<file path=ppt/slides/_rels/slide34.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3048000"/>
            <a:ext cx="1981200" cy="1828800"/>
          </a:xfrm>
        </p:spPr>
        <p:txBody>
          <a:bodyPr>
            <a:normAutofit/>
          </a:bodyPr>
          <a:lstStyle/>
          <a:p>
            <a:endParaRPr lang="en-US" sz="800" dirty="0">
              <a:latin typeface="Arial Black" pitchFamily="34" charset="0"/>
            </a:endParaRPr>
          </a:p>
        </p:txBody>
      </p:sp>
      <p:sp>
        <p:nvSpPr>
          <p:cNvPr id="5" name="Title 4"/>
          <p:cNvSpPr>
            <a:spLocks noGrp="1"/>
          </p:cNvSpPr>
          <p:nvPr>
            <p:ph type="title"/>
          </p:nvPr>
        </p:nvSpPr>
        <p:spPr>
          <a:xfrm>
            <a:off x="1447800" y="1676400"/>
            <a:ext cx="5410200" cy="3657600"/>
          </a:xfrm>
        </p:spPr>
        <p:txBody>
          <a:bodyPr/>
          <a:lstStyle/>
          <a:p>
            <a:pPr algn="l"/>
            <a:r>
              <a:rPr lang="en-US" sz="5400" dirty="0" smtClean="0">
                <a:latin typeface="Arial Black" pitchFamily="34" charset="0"/>
              </a:rPr>
              <a:t>Personal Protective Equipment</a:t>
            </a:r>
            <a:r>
              <a:rPr lang="en-US" sz="4400" dirty="0" smtClean="0">
                <a:latin typeface="Arial Black" pitchFamily="34" charset="0"/>
              </a:rPr>
              <a:t/>
            </a:r>
            <a:br>
              <a:rPr lang="en-US" sz="4400" dirty="0" smtClean="0">
                <a:latin typeface="Arial Black" pitchFamily="34" charset="0"/>
              </a:rPr>
            </a:br>
            <a:endParaRPr lang="en-US" sz="4400" dirty="0">
              <a:latin typeface="Arial Black" pitchFamily="34" charset="0"/>
            </a:endParaRPr>
          </a:p>
        </p:txBody>
      </p:sp>
      <p:sp>
        <p:nvSpPr>
          <p:cNvPr id="2" name="Slide Number Placeholder 1"/>
          <p:cNvSpPr>
            <a:spLocks noGrp="1"/>
          </p:cNvSpPr>
          <p:nvPr>
            <p:ph type="sldNum" sz="quarter" idx="11"/>
          </p:nvPr>
        </p:nvSpPr>
        <p:spPr/>
        <p:txBody>
          <a:bodyPr/>
          <a:lstStyle/>
          <a:p>
            <a:fld id="{A28A65A2-664C-4084-A497-78327BAB4A34}" type="slidenum">
              <a:rPr lang="en-US" smtClean="0"/>
              <a:t>1</a:t>
            </a:fld>
            <a:endParaRPr lang="en-US"/>
          </a:p>
        </p:txBody>
      </p:sp>
    </p:spTree>
    <p:extLst>
      <p:ext uri="{BB962C8B-B14F-4D97-AF65-F5344CB8AC3E}">
        <p14:creationId xmlns:p14="http://schemas.microsoft.com/office/powerpoint/2010/main" val="35501712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71800" y="3124200"/>
            <a:ext cx="5726899" cy="3228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p:txBody>
          <a:bodyPr>
            <a:normAutofit/>
          </a:bodyPr>
          <a:lstStyle/>
          <a:p>
            <a:r>
              <a:rPr lang="en-US" sz="3200" b="1" dirty="0">
                <a:latin typeface="Arial Narrow" pitchFamily="34" charset="0"/>
              </a:rPr>
              <a:t>Preferred method</a:t>
            </a:r>
          </a:p>
          <a:p>
            <a:r>
              <a:rPr lang="en-US" sz="3200" b="1" dirty="0">
                <a:latin typeface="Arial Narrow" pitchFamily="34" charset="0"/>
              </a:rPr>
              <a:t>Eliminate or reduce exposure</a:t>
            </a:r>
          </a:p>
        </p:txBody>
      </p:sp>
      <p:sp>
        <p:nvSpPr>
          <p:cNvPr id="3" name="Title 2"/>
          <p:cNvSpPr>
            <a:spLocks noGrp="1"/>
          </p:cNvSpPr>
          <p:nvPr>
            <p:ph type="title"/>
          </p:nvPr>
        </p:nvSpPr>
        <p:spPr>
          <a:xfrm>
            <a:off x="457200" y="381000"/>
            <a:ext cx="8381260" cy="1054394"/>
          </a:xfrm>
        </p:spPr>
        <p:txBody>
          <a:bodyPr/>
          <a:lstStyle/>
          <a:p>
            <a:r>
              <a:rPr lang="en-US" dirty="0" smtClean="0">
                <a:latin typeface="Arial Black" pitchFamily="34" charset="0"/>
              </a:rPr>
              <a:t>Elimination of hazards: Engineering</a:t>
            </a:r>
            <a:r>
              <a:rPr lang="en-US" b="1" dirty="0" smtClean="0">
                <a:latin typeface="Arial Black" pitchFamily="34" charset="0"/>
              </a:rPr>
              <a:t> </a:t>
            </a:r>
            <a:r>
              <a:rPr lang="en-US" dirty="0">
                <a:latin typeface="Arial Black" pitchFamily="34" charset="0"/>
              </a:rPr>
              <a:t>controls</a:t>
            </a:r>
            <a:r>
              <a:rPr lang="en-US" b="1" dirty="0" smtClean="0"/>
              <a:t> </a:t>
            </a:r>
            <a:endParaRPr lang="en-US" dirty="0"/>
          </a:p>
        </p:txBody>
      </p:sp>
      <p:sp>
        <p:nvSpPr>
          <p:cNvPr id="4" name="Slide Number Placeholder 3"/>
          <p:cNvSpPr>
            <a:spLocks noGrp="1"/>
          </p:cNvSpPr>
          <p:nvPr>
            <p:ph type="sldNum" sz="quarter" idx="12"/>
          </p:nvPr>
        </p:nvSpPr>
        <p:spPr/>
        <p:txBody>
          <a:bodyPr/>
          <a:lstStyle/>
          <a:p>
            <a:fld id="{A28A65A2-664C-4084-A497-78327BAB4A34}" type="slidenum">
              <a:rPr lang="en-US" smtClean="0"/>
              <a:t>10</a:t>
            </a:fld>
            <a:endParaRPr lang="en-US"/>
          </a:p>
        </p:txBody>
      </p:sp>
    </p:spTree>
    <p:extLst>
      <p:ext uri="{BB962C8B-B14F-4D97-AF65-F5344CB8AC3E}">
        <p14:creationId xmlns:p14="http://schemas.microsoft.com/office/powerpoint/2010/main" val="4179361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4400" b="1" dirty="0" smtClean="0">
              <a:latin typeface="Arial Narrow" pitchFamily="34" charset="0"/>
            </a:endParaRPr>
          </a:p>
          <a:p>
            <a:r>
              <a:rPr lang="en-US" sz="3200" b="1" dirty="0">
                <a:latin typeface="Arial Narrow" pitchFamily="34" charset="0"/>
              </a:rPr>
              <a:t>Eliminate or reduce the exposure </a:t>
            </a:r>
          </a:p>
          <a:p>
            <a:endParaRPr lang="en-US" sz="3200" b="1" dirty="0">
              <a:latin typeface="Arial Narrow" pitchFamily="34" charset="0"/>
            </a:endParaRPr>
          </a:p>
          <a:p>
            <a:r>
              <a:rPr lang="en-US" sz="3200" b="1" dirty="0">
                <a:latin typeface="Arial Narrow" pitchFamily="34" charset="0"/>
              </a:rPr>
              <a:t>Job rotations, varied hours</a:t>
            </a:r>
          </a:p>
          <a:p>
            <a:endParaRPr lang="en-US" dirty="0"/>
          </a:p>
        </p:txBody>
      </p:sp>
      <p:sp>
        <p:nvSpPr>
          <p:cNvPr id="3" name="Title 2"/>
          <p:cNvSpPr>
            <a:spLocks noGrp="1"/>
          </p:cNvSpPr>
          <p:nvPr>
            <p:ph type="title"/>
          </p:nvPr>
        </p:nvSpPr>
        <p:spPr/>
        <p:txBody>
          <a:bodyPr/>
          <a:lstStyle/>
          <a:p>
            <a:r>
              <a:rPr lang="en-US" dirty="0">
                <a:latin typeface="Arial Black" pitchFamily="34" charset="0"/>
              </a:rPr>
              <a:t>Elimination of hazards: Administrative</a:t>
            </a:r>
            <a:r>
              <a:rPr lang="en-US" b="1" dirty="0" smtClean="0">
                <a:latin typeface="Arial Black" pitchFamily="34" charset="0"/>
              </a:rPr>
              <a:t> </a:t>
            </a:r>
            <a:r>
              <a:rPr lang="en-US" dirty="0">
                <a:latin typeface="Arial Black" pitchFamily="34" charset="0"/>
              </a:rPr>
              <a:t>Controls</a:t>
            </a:r>
          </a:p>
        </p:txBody>
      </p:sp>
      <p:sp>
        <p:nvSpPr>
          <p:cNvPr id="4" name="Slide Number Placeholder 3"/>
          <p:cNvSpPr>
            <a:spLocks noGrp="1"/>
          </p:cNvSpPr>
          <p:nvPr>
            <p:ph type="sldNum" sz="quarter" idx="12"/>
          </p:nvPr>
        </p:nvSpPr>
        <p:spPr/>
        <p:txBody>
          <a:bodyPr/>
          <a:lstStyle/>
          <a:p>
            <a:fld id="{A28A65A2-664C-4084-A497-78327BAB4A34}" type="slidenum">
              <a:rPr lang="en-US" smtClean="0"/>
              <a:t>11</a:t>
            </a:fld>
            <a:endParaRPr lang="en-US"/>
          </a:p>
        </p:txBody>
      </p:sp>
      <p:pic>
        <p:nvPicPr>
          <p:cNvPr id="6146" name="Picture 2" descr="C:\Users\w3044913\AppData\Local\Microsoft\Windows\Temporary Internet Files\Content.IE5\6G358L2I\MC900441468[1].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715000" y="3276600"/>
            <a:ext cx="2742857" cy="27428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142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Least preferred method </a:t>
            </a:r>
          </a:p>
        </p:txBody>
      </p:sp>
      <p:sp>
        <p:nvSpPr>
          <p:cNvPr id="3" name="Title 2"/>
          <p:cNvSpPr>
            <a:spLocks noGrp="1"/>
          </p:cNvSpPr>
          <p:nvPr>
            <p:ph type="title"/>
          </p:nvPr>
        </p:nvSpPr>
        <p:spPr/>
        <p:txBody>
          <a:bodyPr/>
          <a:lstStyle/>
          <a:p>
            <a:r>
              <a:rPr lang="en-US" sz="4400" dirty="0">
                <a:latin typeface="Arial Black" pitchFamily="34" charset="0"/>
              </a:rPr>
              <a:t>Personal</a:t>
            </a:r>
            <a:r>
              <a:rPr lang="en-US" sz="2800" dirty="0" smtClean="0">
                <a:latin typeface="Arial Black" pitchFamily="34" charset="0"/>
              </a:rPr>
              <a:t> </a:t>
            </a:r>
            <a:r>
              <a:rPr lang="en-US" sz="4400" dirty="0">
                <a:latin typeface="Arial Black" pitchFamily="34" charset="0"/>
              </a:rPr>
              <a:t>Protective</a:t>
            </a:r>
            <a:r>
              <a:rPr lang="en-US" sz="2800" dirty="0" smtClean="0">
                <a:latin typeface="Arial Black" pitchFamily="34" charset="0"/>
              </a:rPr>
              <a:t> </a:t>
            </a:r>
            <a:r>
              <a:rPr lang="en-US" sz="4400" dirty="0">
                <a:latin typeface="Arial Black" pitchFamily="34" charset="0"/>
              </a:rPr>
              <a:t>Equipment</a:t>
            </a:r>
          </a:p>
        </p:txBody>
      </p:sp>
      <p:pic>
        <p:nvPicPr>
          <p:cNvPr id="1028" name="Picture 4" descr="C:\Users\w1022632\AppData\Local\Microsoft\Windows\Temporary Internet Files\Content.IE5\6G358L2I\MC900305201[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744833" y="2629876"/>
            <a:ext cx="1674266"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w1022632\AppData\Local\Microsoft\Windows\Temporary Internet Files\Content.IE5\6G358L2I\MC900097825[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744692" y="1795843"/>
            <a:ext cx="1795882" cy="17748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w1022632\AppData\Local\Microsoft\Windows\Temporary Internet Files\Content.IE5\DM289KI8\MC900352583[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23707" y="4532195"/>
            <a:ext cx="1416867" cy="178353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w1022632\AppData\Local\Microsoft\Windows\Temporary Internet Files\Content.IE5\GRE13409\MC900040447[1].wmf"/>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276600" y="4536017"/>
            <a:ext cx="1859890" cy="164317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w1022632\AppData\Local\Microsoft\Windows\Temporary Internet Files\Content.IE5\DM289KI8\MC900097865[1].wmf"/>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85800" y="4057345"/>
            <a:ext cx="1488643" cy="179131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w1022632\AppData\Local\Microsoft\Windows\Temporary Internet Files\Content.IE5\GRE13409\MC900018418[1].wmf"/>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114800" y="3296095"/>
            <a:ext cx="2438348" cy="140804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A28A65A2-664C-4084-A497-78327BAB4A34}" type="slidenum">
              <a:rPr lang="en-US" smtClean="0"/>
              <a:t>12</a:t>
            </a:fld>
            <a:endParaRPr lang="en-US"/>
          </a:p>
        </p:txBody>
      </p:sp>
    </p:spTree>
    <p:extLst>
      <p:ext uri="{BB962C8B-B14F-4D97-AF65-F5344CB8AC3E}">
        <p14:creationId xmlns:p14="http://schemas.microsoft.com/office/powerpoint/2010/main" val="4232251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US" sz="4000" b="1" dirty="0" smtClean="0">
                <a:latin typeface="Arial Narrow" pitchFamily="34" charset="0"/>
              </a:rPr>
              <a:t>Perform </a:t>
            </a:r>
            <a:r>
              <a:rPr lang="en-US" sz="4000" b="1" dirty="0">
                <a:latin typeface="Arial Narrow" pitchFamily="34" charset="0"/>
              </a:rPr>
              <a:t>hazard assessment</a:t>
            </a:r>
          </a:p>
          <a:p>
            <a:pPr lvl="0"/>
            <a:r>
              <a:rPr lang="en-US" sz="4000" b="1" dirty="0" smtClean="0">
                <a:latin typeface="Arial Narrow" pitchFamily="34" charset="0"/>
              </a:rPr>
              <a:t>Identify </a:t>
            </a:r>
            <a:r>
              <a:rPr lang="en-US" sz="4000" b="1" dirty="0">
                <a:latin typeface="Arial Narrow" pitchFamily="34" charset="0"/>
              </a:rPr>
              <a:t>and </a:t>
            </a:r>
            <a:r>
              <a:rPr lang="en-US" sz="4000" b="1" dirty="0" smtClean="0">
                <a:latin typeface="Arial Narrow" pitchFamily="34" charset="0"/>
              </a:rPr>
              <a:t>provide </a:t>
            </a:r>
            <a:r>
              <a:rPr lang="en-US" sz="4000" b="1" dirty="0">
                <a:latin typeface="Arial Narrow" pitchFamily="34" charset="0"/>
              </a:rPr>
              <a:t>appropriate PPE</a:t>
            </a:r>
          </a:p>
          <a:p>
            <a:pPr lvl="0"/>
            <a:r>
              <a:rPr lang="en-US" sz="4000" b="1" dirty="0" smtClean="0">
                <a:latin typeface="Arial Narrow" pitchFamily="34" charset="0"/>
              </a:rPr>
              <a:t>Train </a:t>
            </a:r>
            <a:r>
              <a:rPr lang="en-US" sz="4000" b="1" dirty="0">
                <a:latin typeface="Arial Narrow" pitchFamily="34" charset="0"/>
              </a:rPr>
              <a:t>on use and care</a:t>
            </a:r>
          </a:p>
          <a:p>
            <a:pPr lvl="0"/>
            <a:r>
              <a:rPr lang="en-US" sz="4000" b="1" dirty="0" smtClean="0">
                <a:latin typeface="Arial Narrow" pitchFamily="34" charset="0"/>
              </a:rPr>
              <a:t>Maintain; </a:t>
            </a:r>
            <a:r>
              <a:rPr lang="en-US" sz="4000" b="1" dirty="0">
                <a:latin typeface="Arial Narrow" pitchFamily="34" charset="0"/>
              </a:rPr>
              <a:t>replace when worn or damaged </a:t>
            </a:r>
          </a:p>
          <a:p>
            <a:pPr lvl="0"/>
            <a:r>
              <a:rPr lang="en-US" sz="4000" b="1" dirty="0">
                <a:latin typeface="Arial Narrow" pitchFamily="34" charset="0"/>
              </a:rPr>
              <a:t>Review, update and evaluate PPE program</a:t>
            </a:r>
          </a:p>
          <a:p>
            <a:endParaRPr lang="en-US" dirty="0"/>
          </a:p>
        </p:txBody>
      </p:sp>
      <p:sp>
        <p:nvSpPr>
          <p:cNvPr id="3" name="Title 2"/>
          <p:cNvSpPr>
            <a:spLocks noGrp="1"/>
          </p:cNvSpPr>
          <p:nvPr>
            <p:ph type="title"/>
          </p:nvPr>
        </p:nvSpPr>
        <p:spPr/>
        <p:txBody>
          <a:bodyPr/>
          <a:lstStyle/>
          <a:p>
            <a:r>
              <a:rPr lang="en-US" sz="4400" dirty="0" smtClean="0">
                <a:latin typeface="Arial Black" pitchFamily="34" charset="0"/>
              </a:rPr>
              <a:t>Employer’s</a:t>
            </a:r>
            <a:r>
              <a:rPr lang="en-US" b="1" dirty="0" smtClean="0">
                <a:latin typeface="Arial Black" pitchFamily="34" charset="0"/>
              </a:rPr>
              <a:t> </a:t>
            </a:r>
            <a:r>
              <a:rPr lang="en-US" sz="4400" dirty="0" smtClean="0">
                <a:latin typeface="Arial Black" pitchFamily="34" charset="0"/>
              </a:rPr>
              <a:t>responsibilities</a:t>
            </a:r>
            <a:endParaRPr lang="en-US" sz="4400" dirty="0">
              <a:latin typeface="Arial Black" pitchFamily="34" charset="0"/>
            </a:endParaRPr>
          </a:p>
        </p:txBody>
      </p:sp>
      <p:sp>
        <p:nvSpPr>
          <p:cNvPr id="4" name="Slide Number Placeholder 3"/>
          <p:cNvSpPr>
            <a:spLocks noGrp="1"/>
          </p:cNvSpPr>
          <p:nvPr>
            <p:ph type="sldNum" sz="quarter" idx="12"/>
          </p:nvPr>
        </p:nvSpPr>
        <p:spPr/>
        <p:txBody>
          <a:bodyPr/>
          <a:lstStyle/>
          <a:p>
            <a:fld id="{A28A65A2-664C-4084-A497-78327BAB4A34}" type="slidenum">
              <a:rPr lang="en-US" smtClean="0"/>
              <a:t>13</a:t>
            </a:fld>
            <a:endParaRPr lang="en-US"/>
          </a:p>
        </p:txBody>
      </p:sp>
    </p:spTree>
    <p:extLst>
      <p:ext uri="{BB962C8B-B14F-4D97-AF65-F5344CB8AC3E}">
        <p14:creationId xmlns:p14="http://schemas.microsoft.com/office/powerpoint/2010/main" val="193433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4000" b="1" dirty="0">
                <a:latin typeface="Arial Narrow" pitchFamily="34" charset="0"/>
              </a:rPr>
              <a:t>Properly wear PPE</a:t>
            </a:r>
          </a:p>
          <a:p>
            <a:pPr lvl="0"/>
            <a:r>
              <a:rPr lang="en-US" sz="4000" b="1" dirty="0">
                <a:latin typeface="Arial Narrow" pitchFamily="34" charset="0"/>
              </a:rPr>
              <a:t>Attend training sessions on PPE</a:t>
            </a:r>
          </a:p>
          <a:p>
            <a:pPr lvl="0"/>
            <a:r>
              <a:rPr lang="en-US" sz="4000" b="1" dirty="0">
                <a:latin typeface="Arial Narrow" pitchFamily="34" charset="0"/>
              </a:rPr>
              <a:t>Care for, clean and maintain PPE </a:t>
            </a:r>
          </a:p>
          <a:p>
            <a:pPr lvl="0"/>
            <a:r>
              <a:rPr lang="en-US" sz="4000" b="1" dirty="0">
                <a:latin typeface="Arial Narrow" pitchFamily="34" charset="0"/>
              </a:rPr>
              <a:t>Inform a supervisor of the need to repair or replace PPE</a:t>
            </a:r>
          </a:p>
          <a:p>
            <a:endParaRPr lang="en-US" sz="3600" b="1" dirty="0">
              <a:latin typeface="Arial Narrow" pitchFamily="34" charset="0"/>
            </a:endParaRPr>
          </a:p>
        </p:txBody>
      </p:sp>
      <p:sp>
        <p:nvSpPr>
          <p:cNvPr id="3" name="Title 2"/>
          <p:cNvSpPr>
            <a:spLocks noGrp="1"/>
          </p:cNvSpPr>
          <p:nvPr>
            <p:ph type="title"/>
          </p:nvPr>
        </p:nvSpPr>
        <p:spPr/>
        <p:txBody>
          <a:bodyPr/>
          <a:lstStyle/>
          <a:p>
            <a:r>
              <a:rPr lang="en-US" sz="4400" dirty="0" smtClean="0">
                <a:latin typeface="Arial Black" pitchFamily="34" charset="0"/>
              </a:rPr>
              <a:t>Employee’s</a:t>
            </a:r>
            <a:r>
              <a:rPr lang="en-US" dirty="0" smtClean="0">
                <a:latin typeface="Arial Black" pitchFamily="34" charset="0"/>
              </a:rPr>
              <a:t> </a:t>
            </a:r>
            <a:r>
              <a:rPr lang="en-US" sz="4400" dirty="0" smtClean="0">
                <a:latin typeface="Arial Black" pitchFamily="34" charset="0"/>
              </a:rPr>
              <a:t>responsibilities</a:t>
            </a:r>
            <a:endParaRPr lang="en-US" sz="4400" dirty="0">
              <a:latin typeface="Arial Black" pitchFamily="34" charset="0"/>
            </a:endParaRPr>
          </a:p>
        </p:txBody>
      </p:sp>
      <p:sp>
        <p:nvSpPr>
          <p:cNvPr id="4" name="Slide Number Placeholder 3"/>
          <p:cNvSpPr>
            <a:spLocks noGrp="1"/>
          </p:cNvSpPr>
          <p:nvPr>
            <p:ph type="sldNum" sz="quarter" idx="12"/>
          </p:nvPr>
        </p:nvSpPr>
        <p:spPr/>
        <p:txBody>
          <a:bodyPr/>
          <a:lstStyle/>
          <a:p>
            <a:fld id="{A28A65A2-664C-4084-A497-78327BAB4A34}" type="slidenum">
              <a:rPr lang="en-US" smtClean="0"/>
              <a:t>14</a:t>
            </a:fld>
            <a:endParaRPr lang="en-US"/>
          </a:p>
        </p:txBody>
      </p:sp>
      <p:pic>
        <p:nvPicPr>
          <p:cNvPr id="7170" name="Picture 2" descr="C:\Users\w3044913\AppData\Local\Microsoft\Windows\Temporary Internet Files\Content.IE5\DAC2P1V4\MC900018424[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172200" y="4724400"/>
            <a:ext cx="1697126" cy="19330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5743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719070"/>
            <a:ext cx="8560292" cy="4757929"/>
          </a:xfrm>
        </p:spPr>
        <p:txBody>
          <a:bodyPr>
            <a:normAutofit/>
          </a:bodyPr>
          <a:lstStyle/>
          <a:p>
            <a:pPr lvl="0"/>
            <a:r>
              <a:rPr lang="en-US" sz="3600" b="1" dirty="0">
                <a:latin typeface="Arial Narrow" pitchFamily="34" charset="0"/>
              </a:rPr>
              <a:t>Safe design and construction</a:t>
            </a:r>
          </a:p>
          <a:p>
            <a:pPr lvl="0"/>
            <a:r>
              <a:rPr lang="en-US" sz="3600" b="1" dirty="0" smtClean="0">
                <a:latin typeface="Arial Narrow" pitchFamily="34" charset="0"/>
              </a:rPr>
              <a:t>Easy of maintenance</a:t>
            </a:r>
            <a:endParaRPr lang="en-US" sz="3600" b="1" dirty="0">
              <a:latin typeface="Arial Narrow" pitchFamily="34" charset="0"/>
            </a:endParaRPr>
          </a:p>
          <a:p>
            <a:pPr lvl="0"/>
            <a:r>
              <a:rPr lang="en-US" sz="3600" b="1" dirty="0">
                <a:latin typeface="Arial Narrow" pitchFamily="34" charset="0"/>
              </a:rPr>
              <a:t>Fit and comfort </a:t>
            </a:r>
          </a:p>
          <a:p>
            <a:pPr lvl="0"/>
            <a:r>
              <a:rPr lang="en-US" sz="3600" b="1" dirty="0" smtClean="0">
                <a:latin typeface="Arial Narrow" pitchFamily="34" charset="0"/>
              </a:rPr>
              <a:t> Are the PPE compatible </a:t>
            </a:r>
            <a:r>
              <a:rPr lang="en-US" sz="3600" b="1" dirty="0">
                <a:latin typeface="Arial Narrow" pitchFamily="34" charset="0"/>
              </a:rPr>
              <a:t>if worn together</a:t>
            </a:r>
          </a:p>
          <a:p>
            <a:pPr lvl="0"/>
            <a:r>
              <a:rPr lang="en-US" sz="3600" b="1" dirty="0">
                <a:latin typeface="Arial Narrow" pitchFamily="34" charset="0"/>
              </a:rPr>
              <a:t>Must meet standards developed by American National Standards Institute (ANSI)</a:t>
            </a:r>
          </a:p>
          <a:p>
            <a:endParaRPr lang="en-US" dirty="0"/>
          </a:p>
        </p:txBody>
      </p:sp>
      <p:sp>
        <p:nvSpPr>
          <p:cNvPr id="3" name="Title 2"/>
          <p:cNvSpPr>
            <a:spLocks noGrp="1"/>
          </p:cNvSpPr>
          <p:nvPr>
            <p:ph type="title"/>
          </p:nvPr>
        </p:nvSpPr>
        <p:spPr/>
        <p:txBody>
          <a:bodyPr/>
          <a:lstStyle/>
          <a:p>
            <a:r>
              <a:rPr lang="en-US" sz="4400" dirty="0">
                <a:latin typeface="Arial Black" pitchFamily="34" charset="0"/>
              </a:rPr>
              <a:t>PPE</a:t>
            </a:r>
            <a:r>
              <a:rPr lang="en-US" sz="4800" b="1" dirty="0">
                <a:latin typeface="Arial Black" pitchFamily="34" charset="0"/>
              </a:rPr>
              <a:t> </a:t>
            </a:r>
            <a:r>
              <a:rPr lang="en-US" sz="4400" dirty="0">
                <a:latin typeface="Arial Black" pitchFamily="34" charset="0"/>
              </a:rPr>
              <a:t>Selection</a:t>
            </a:r>
          </a:p>
        </p:txBody>
      </p:sp>
      <p:sp>
        <p:nvSpPr>
          <p:cNvPr id="4" name="Slide Number Placeholder 3"/>
          <p:cNvSpPr>
            <a:spLocks noGrp="1"/>
          </p:cNvSpPr>
          <p:nvPr>
            <p:ph type="sldNum" sz="quarter" idx="12"/>
          </p:nvPr>
        </p:nvSpPr>
        <p:spPr/>
        <p:txBody>
          <a:bodyPr/>
          <a:lstStyle/>
          <a:p>
            <a:fld id="{A28A65A2-664C-4084-A497-78327BAB4A34}" type="slidenum">
              <a:rPr lang="en-US" smtClean="0"/>
              <a:t>15</a:t>
            </a:fld>
            <a:endParaRPr lang="en-US"/>
          </a:p>
        </p:txBody>
      </p:sp>
    </p:spTree>
    <p:extLst>
      <p:ext uri="{BB962C8B-B14F-4D97-AF65-F5344CB8AC3E}">
        <p14:creationId xmlns:p14="http://schemas.microsoft.com/office/powerpoint/2010/main" val="2799209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1" dirty="0">
                <a:latin typeface="Arial Narrow" pitchFamily="34" charset="0"/>
              </a:rPr>
              <a:t>Required to train on proper use before allowed to preform the task</a:t>
            </a:r>
          </a:p>
          <a:p>
            <a:pPr lvl="1"/>
            <a:r>
              <a:rPr lang="en-US" sz="3000" b="1" dirty="0">
                <a:latin typeface="Arial Narrow" pitchFamily="34" charset="0"/>
              </a:rPr>
              <a:t>When to wear</a:t>
            </a:r>
          </a:p>
          <a:p>
            <a:pPr lvl="1"/>
            <a:r>
              <a:rPr lang="en-US" sz="3000" b="1" dirty="0">
                <a:latin typeface="Arial Narrow" pitchFamily="34" charset="0"/>
              </a:rPr>
              <a:t>What to wear</a:t>
            </a:r>
          </a:p>
          <a:p>
            <a:pPr lvl="1"/>
            <a:r>
              <a:rPr lang="en-US" sz="3000" b="1" dirty="0">
                <a:latin typeface="Arial Narrow" pitchFamily="34" charset="0"/>
              </a:rPr>
              <a:t>How to put on, take off</a:t>
            </a:r>
          </a:p>
          <a:p>
            <a:pPr lvl="1"/>
            <a:r>
              <a:rPr lang="en-US" sz="3000" b="1" dirty="0">
                <a:latin typeface="Arial Narrow" pitchFamily="34" charset="0"/>
              </a:rPr>
              <a:t>Limitations </a:t>
            </a:r>
          </a:p>
          <a:p>
            <a:pPr lvl="1"/>
            <a:r>
              <a:rPr lang="en-US" sz="3000" b="1" dirty="0">
                <a:latin typeface="Arial Narrow" pitchFamily="34" charset="0"/>
              </a:rPr>
              <a:t>How to care for it </a:t>
            </a:r>
          </a:p>
        </p:txBody>
      </p:sp>
      <p:sp>
        <p:nvSpPr>
          <p:cNvPr id="3" name="Title 2"/>
          <p:cNvSpPr>
            <a:spLocks noGrp="1"/>
          </p:cNvSpPr>
          <p:nvPr>
            <p:ph type="title"/>
          </p:nvPr>
        </p:nvSpPr>
        <p:spPr/>
        <p:txBody>
          <a:bodyPr/>
          <a:lstStyle/>
          <a:p>
            <a:r>
              <a:rPr lang="en-US" sz="4400" dirty="0">
                <a:latin typeface="Arial Black" pitchFamily="34" charset="0"/>
              </a:rPr>
              <a:t>Training</a:t>
            </a:r>
          </a:p>
        </p:txBody>
      </p:sp>
      <p:sp>
        <p:nvSpPr>
          <p:cNvPr id="4" name="Slide Number Placeholder 3"/>
          <p:cNvSpPr>
            <a:spLocks noGrp="1"/>
          </p:cNvSpPr>
          <p:nvPr>
            <p:ph type="sldNum" sz="quarter" idx="12"/>
          </p:nvPr>
        </p:nvSpPr>
        <p:spPr/>
        <p:txBody>
          <a:bodyPr/>
          <a:lstStyle/>
          <a:p>
            <a:fld id="{A28A65A2-664C-4084-A497-78327BAB4A34}" type="slidenum">
              <a:rPr lang="en-US" smtClean="0"/>
              <a:t>16</a:t>
            </a:fld>
            <a:endParaRPr lang="en-US"/>
          </a:p>
        </p:txBody>
      </p:sp>
      <p:pic>
        <p:nvPicPr>
          <p:cNvPr id="8194" name="Picture 2" descr="C:\Users\w3044913\AppData\Local\Microsoft\Windows\Temporary Internet Files\Content.IE5\GRE13409\MC900097871[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562600" y="3581400"/>
            <a:ext cx="2757245"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1266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Document each employees training and test their ability to </a:t>
            </a:r>
            <a:r>
              <a:rPr lang="en-US" sz="3200" b="1" dirty="0" smtClean="0">
                <a:latin typeface="Arial Narrow" pitchFamily="34" charset="0"/>
              </a:rPr>
              <a:t>use PPE correctly</a:t>
            </a:r>
            <a:endParaRPr lang="en-US" sz="3200" b="1" dirty="0">
              <a:latin typeface="Arial Narrow" pitchFamily="34" charset="0"/>
            </a:endParaRPr>
          </a:p>
          <a:p>
            <a:pPr lvl="1"/>
            <a:r>
              <a:rPr lang="en-US" sz="3000" b="1" dirty="0">
                <a:latin typeface="Arial Narrow" pitchFamily="34" charset="0"/>
              </a:rPr>
              <a:t>Name of employee</a:t>
            </a:r>
          </a:p>
          <a:p>
            <a:pPr lvl="1"/>
            <a:r>
              <a:rPr lang="en-US" sz="3000" b="1" dirty="0">
                <a:latin typeface="Arial Narrow" pitchFamily="34" charset="0"/>
              </a:rPr>
              <a:t>Date trained</a:t>
            </a:r>
          </a:p>
          <a:p>
            <a:pPr lvl="1"/>
            <a:r>
              <a:rPr lang="en-US" sz="3000" b="1" dirty="0">
                <a:latin typeface="Arial Narrow" pitchFamily="34" charset="0"/>
              </a:rPr>
              <a:t>Subject of </a:t>
            </a:r>
            <a:r>
              <a:rPr lang="en-US" sz="3000" b="1" dirty="0" smtClean="0">
                <a:latin typeface="Arial Narrow" pitchFamily="34" charset="0"/>
              </a:rPr>
              <a:t>training</a:t>
            </a:r>
          </a:p>
          <a:p>
            <a:pPr lvl="1"/>
            <a:r>
              <a:rPr lang="en-US" sz="3000" b="1" dirty="0" smtClean="0">
                <a:latin typeface="Arial Narrow" pitchFamily="34" charset="0"/>
              </a:rPr>
              <a:t>Qualifications of trainer</a:t>
            </a:r>
            <a:endParaRPr lang="en-US" sz="3000" b="1" dirty="0">
              <a:latin typeface="Arial Narrow" pitchFamily="34" charset="0"/>
            </a:endParaRPr>
          </a:p>
        </p:txBody>
      </p:sp>
      <p:sp>
        <p:nvSpPr>
          <p:cNvPr id="3" name="Title 2"/>
          <p:cNvSpPr>
            <a:spLocks noGrp="1"/>
          </p:cNvSpPr>
          <p:nvPr>
            <p:ph type="title"/>
          </p:nvPr>
        </p:nvSpPr>
        <p:spPr/>
        <p:txBody>
          <a:bodyPr/>
          <a:lstStyle/>
          <a:p>
            <a:r>
              <a:rPr lang="en-US" sz="4400" dirty="0">
                <a:latin typeface="Arial Black" pitchFamily="34" charset="0"/>
              </a:rPr>
              <a:t>Evaluate</a:t>
            </a:r>
            <a:r>
              <a:rPr lang="en-US" dirty="0" smtClean="0">
                <a:latin typeface="Arial Black" pitchFamily="34" charset="0"/>
              </a:rPr>
              <a:t> </a:t>
            </a:r>
            <a:r>
              <a:rPr lang="en-US" sz="4400" dirty="0">
                <a:latin typeface="Arial Black" pitchFamily="34" charset="0"/>
              </a:rPr>
              <a:t>and</a:t>
            </a:r>
            <a:r>
              <a:rPr lang="en-US" dirty="0" smtClean="0">
                <a:latin typeface="Arial Black" pitchFamily="34" charset="0"/>
              </a:rPr>
              <a:t> </a:t>
            </a:r>
            <a:r>
              <a:rPr lang="en-US" sz="4400" dirty="0">
                <a:latin typeface="Arial Black" pitchFamily="34" charset="0"/>
              </a:rPr>
              <a:t>document</a:t>
            </a:r>
          </a:p>
        </p:txBody>
      </p:sp>
      <p:sp>
        <p:nvSpPr>
          <p:cNvPr id="4" name="Slide Number Placeholder 3"/>
          <p:cNvSpPr>
            <a:spLocks noGrp="1"/>
          </p:cNvSpPr>
          <p:nvPr>
            <p:ph type="sldNum" sz="quarter" idx="12"/>
          </p:nvPr>
        </p:nvSpPr>
        <p:spPr/>
        <p:txBody>
          <a:bodyPr/>
          <a:lstStyle/>
          <a:p>
            <a:fld id="{A28A65A2-664C-4084-A497-78327BAB4A34}" type="slidenum">
              <a:rPr lang="en-US" smtClean="0"/>
              <a:t>17</a:t>
            </a:fld>
            <a:endParaRPr lang="en-US"/>
          </a:p>
        </p:txBody>
      </p:sp>
      <p:pic>
        <p:nvPicPr>
          <p:cNvPr id="9218" name="Picture 2" descr="C:\Users\w3044913\AppData\Local\Microsoft\Windows\Temporary Internet Files\Content.IE5\DAC2P1V4\MC900434929[1].pn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562600" y="3733800"/>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555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048000" y="2362200"/>
            <a:ext cx="5867401" cy="3610708"/>
          </a:xfrm>
          <a:prstGeom prst="rect">
            <a:avLst/>
          </a:prstGeom>
        </p:spPr>
      </p:pic>
      <p:sp>
        <p:nvSpPr>
          <p:cNvPr id="2" name="Content Placeholder 1"/>
          <p:cNvSpPr>
            <a:spLocks noGrp="1"/>
          </p:cNvSpPr>
          <p:nvPr>
            <p:ph idx="1"/>
          </p:nvPr>
        </p:nvSpPr>
        <p:spPr>
          <a:xfrm>
            <a:off x="304800" y="1676400"/>
            <a:ext cx="2667000" cy="4648200"/>
          </a:xfrm>
        </p:spPr>
        <p:txBody>
          <a:bodyPr>
            <a:normAutofit/>
          </a:bodyPr>
          <a:lstStyle/>
          <a:p>
            <a:r>
              <a:rPr lang="en-US" sz="3200" b="1" dirty="0">
                <a:latin typeface="Arial Narrow" pitchFamily="34" charset="0"/>
              </a:rPr>
              <a:t>Eye/face</a:t>
            </a:r>
          </a:p>
          <a:p>
            <a:r>
              <a:rPr lang="en-US" sz="3200" b="1" dirty="0">
                <a:latin typeface="Arial Narrow" pitchFamily="34" charset="0"/>
              </a:rPr>
              <a:t>Head</a:t>
            </a:r>
          </a:p>
          <a:p>
            <a:r>
              <a:rPr lang="en-US" sz="3200" b="1" dirty="0">
                <a:latin typeface="Arial Narrow" pitchFamily="34" charset="0"/>
              </a:rPr>
              <a:t>Foot/leg</a:t>
            </a:r>
          </a:p>
          <a:p>
            <a:r>
              <a:rPr lang="en-US" sz="3200" b="1" dirty="0">
                <a:latin typeface="Arial Narrow" pitchFamily="34" charset="0"/>
              </a:rPr>
              <a:t>Hand/arm</a:t>
            </a:r>
          </a:p>
          <a:p>
            <a:r>
              <a:rPr lang="en-US" sz="3200" b="1" dirty="0" smtClean="0">
                <a:latin typeface="Arial Narrow" pitchFamily="34" charset="0"/>
              </a:rPr>
              <a:t>Ears</a:t>
            </a:r>
            <a:endParaRPr lang="en-US" sz="3200" b="1" dirty="0">
              <a:latin typeface="Arial Narrow" pitchFamily="34" charset="0"/>
            </a:endParaRPr>
          </a:p>
          <a:p>
            <a:r>
              <a:rPr lang="en-US" sz="3200" b="1" dirty="0" smtClean="0">
                <a:latin typeface="Arial Narrow" pitchFamily="34" charset="0"/>
              </a:rPr>
              <a:t>Lungs</a:t>
            </a:r>
            <a:endParaRPr lang="en-US" sz="3200" b="1" dirty="0">
              <a:latin typeface="Arial Narrow" pitchFamily="34" charset="0"/>
            </a:endParaRPr>
          </a:p>
          <a:p>
            <a:endParaRPr lang="en-US" dirty="0"/>
          </a:p>
        </p:txBody>
      </p:sp>
      <p:sp>
        <p:nvSpPr>
          <p:cNvPr id="3" name="Title 2"/>
          <p:cNvSpPr>
            <a:spLocks noGrp="1"/>
          </p:cNvSpPr>
          <p:nvPr>
            <p:ph type="title"/>
          </p:nvPr>
        </p:nvSpPr>
        <p:spPr/>
        <p:txBody>
          <a:bodyPr/>
          <a:lstStyle/>
          <a:p>
            <a:r>
              <a:rPr lang="en-US" sz="4400" dirty="0">
                <a:latin typeface="Arial Black" pitchFamily="34" charset="0"/>
              </a:rPr>
              <a:t>Types</a:t>
            </a:r>
            <a:r>
              <a:rPr lang="en-US" dirty="0" smtClean="0">
                <a:latin typeface="Arial Black" pitchFamily="34" charset="0"/>
              </a:rPr>
              <a:t> </a:t>
            </a:r>
            <a:r>
              <a:rPr lang="en-US" sz="4400" dirty="0">
                <a:latin typeface="Arial Black" pitchFamily="34" charset="0"/>
              </a:rPr>
              <a:t>of</a:t>
            </a:r>
            <a:r>
              <a:rPr lang="en-US" dirty="0" smtClean="0">
                <a:latin typeface="Arial Black" pitchFamily="34" charset="0"/>
              </a:rPr>
              <a:t> </a:t>
            </a:r>
            <a:r>
              <a:rPr lang="en-US" sz="4400" dirty="0" err="1">
                <a:latin typeface="Arial Black" pitchFamily="34" charset="0"/>
              </a:rPr>
              <a:t>ppe</a:t>
            </a:r>
            <a:endParaRPr lang="en-US" sz="4400" dirty="0">
              <a:latin typeface="Arial Black" pitchFamily="34" charset="0"/>
            </a:endParaRPr>
          </a:p>
        </p:txBody>
      </p:sp>
      <p:sp>
        <p:nvSpPr>
          <p:cNvPr id="5" name="Slide Number Placeholder 4"/>
          <p:cNvSpPr>
            <a:spLocks noGrp="1"/>
          </p:cNvSpPr>
          <p:nvPr>
            <p:ph type="sldNum" sz="quarter" idx="12"/>
          </p:nvPr>
        </p:nvSpPr>
        <p:spPr/>
        <p:txBody>
          <a:bodyPr/>
          <a:lstStyle/>
          <a:p>
            <a:fld id="{A28A65A2-664C-4084-A497-78327BAB4A34}" type="slidenum">
              <a:rPr lang="en-US" smtClean="0"/>
              <a:t>18</a:t>
            </a:fld>
            <a:endParaRPr lang="en-US"/>
          </a:p>
        </p:txBody>
      </p:sp>
    </p:spTree>
    <p:extLst>
      <p:ext uri="{BB962C8B-B14F-4D97-AF65-F5344CB8AC3E}">
        <p14:creationId xmlns:p14="http://schemas.microsoft.com/office/powerpoint/2010/main" val="2361683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3500" b="1" dirty="0">
                <a:latin typeface="Arial Narrow" pitchFamily="34" charset="0"/>
              </a:rPr>
              <a:t>Flying particles </a:t>
            </a:r>
          </a:p>
          <a:p>
            <a:pPr lvl="0"/>
            <a:r>
              <a:rPr lang="en-US" sz="3500" b="1" dirty="0">
                <a:latin typeface="Arial Narrow" pitchFamily="34" charset="0"/>
              </a:rPr>
              <a:t>Liquid chemicals </a:t>
            </a:r>
          </a:p>
          <a:p>
            <a:pPr lvl="0"/>
            <a:r>
              <a:rPr lang="en-US" sz="3500" b="1" dirty="0">
                <a:latin typeface="Arial Narrow" pitchFamily="34" charset="0"/>
              </a:rPr>
              <a:t>Chemical gases or vapors</a:t>
            </a:r>
          </a:p>
          <a:p>
            <a:pPr lvl="0"/>
            <a:r>
              <a:rPr lang="en-US" sz="3500" b="1" dirty="0">
                <a:latin typeface="Arial Narrow" pitchFamily="34" charset="0"/>
              </a:rPr>
              <a:t>Potentially infected material</a:t>
            </a:r>
          </a:p>
          <a:p>
            <a:pPr lvl="0"/>
            <a:r>
              <a:rPr lang="en-US" sz="3500" b="1" dirty="0">
                <a:latin typeface="Arial Narrow" pitchFamily="34" charset="0"/>
              </a:rPr>
              <a:t>Potentially harmful light radiation</a:t>
            </a:r>
            <a:br>
              <a:rPr lang="en-US" sz="3500" b="1" dirty="0">
                <a:latin typeface="Arial Narrow" pitchFamily="34" charset="0"/>
              </a:rPr>
            </a:br>
            <a:endParaRPr lang="en-US" sz="3500" b="1" dirty="0">
              <a:latin typeface="Arial Narrow" pitchFamily="34" charset="0"/>
            </a:endParaRPr>
          </a:p>
          <a:p>
            <a:endParaRPr lang="en-US" dirty="0"/>
          </a:p>
        </p:txBody>
      </p:sp>
      <p:sp>
        <p:nvSpPr>
          <p:cNvPr id="3" name="Title 2"/>
          <p:cNvSpPr>
            <a:spLocks noGrp="1"/>
          </p:cNvSpPr>
          <p:nvPr>
            <p:ph type="title"/>
          </p:nvPr>
        </p:nvSpPr>
        <p:spPr/>
        <p:txBody>
          <a:bodyPr/>
          <a:lstStyle/>
          <a:p>
            <a:r>
              <a:rPr lang="en-US" sz="4400" dirty="0">
                <a:latin typeface="Arial Black" pitchFamily="34" charset="0"/>
              </a:rPr>
              <a:t>Eye</a:t>
            </a:r>
            <a:r>
              <a:rPr lang="en-US" sz="3600" b="1" dirty="0">
                <a:latin typeface="Arial Black" pitchFamily="34" charset="0"/>
              </a:rPr>
              <a:t> </a:t>
            </a:r>
            <a:r>
              <a:rPr lang="en-US" sz="4400" dirty="0">
                <a:latin typeface="Arial Black" pitchFamily="34" charset="0"/>
              </a:rPr>
              <a:t>and</a:t>
            </a:r>
            <a:r>
              <a:rPr lang="en-US" sz="3600" b="1" dirty="0">
                <a:latin typeface="Arial Black" pitchFamily="34" charset="0"/>
              </a:rPr>
              <a:t> </a:t>
            </a:r>
            <a:r>
              <a:rPr lang="en-US" sz="4400" dirty="0">
                <a:latin typeface="Arial Black" pitchFamily="34" charset="0"/>
              </a:rPr>
              <a:t>Face</a:t>
            </a:r>
            <a:r>
              <a:rPr lang="en-US" sz="3600" b="1" dirty="0">
                <a:latin typeface="Arial Black" pitchFamily="34" charset="0"/>
              </a:rPr>
              <a:t> </a:t>
            </a:r>
            <a:r>
              <a:rPr lang="en-US" sz="4400" dirty="0">
                <a:latin typeface="Arial Black" pitchFamily="34" charset="0"/>
              </a:rPr>
              <a:t>Protection</a:t>
            </a:r>
          </a:p>
        </p:txBody>
      </p:sp>
      <p:sp>
        <p:nvSpPr>
          <p:cNvPr id="4" name="Slide Number Placeholder 3"/>
          <p:cNvSpPr>
            <a:spLocks noGrp="1"/>
          </p:cNvSpPr>
          <p:nvPr>
            <p:ph type="sldNum" sz="quarter" idx="12"/>
          </p:nvPr>
        </p:nvSpPr>
        <p:spPr/>
        <p:txBody>
          <a:bodyPr/>
          <a:lstStyle/>
          <a:p>
            <a:fld id="{A28A65A2-664C-4084-A497-78327BAB4A34}" type="slidenum">
              <a:rPr lang="en-US" smtClean="0"/>
              <a:t>19</a:t>
            </a:fld>
            <a:endParaRPr lang="en-US"/>
          </a:p>
        </p:txBody>
      </p:sp>
    </p:spTree>
    <p:extLst>
      <p:ext uri="{BB962C8B-B14F-4D97-AF65-F5344CB8AC3E}">
        <p14:creationId xmlns:p14="http://schemas.microsoft.com/office/powerpoint/2010/main" val="1667504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b="1" dirty="0" smtClean="0">
                <a:latin typeface="Arial Narrow" pitchFamily="34" charset="0"/>
              </a:rPr>
              <a:t>Adapted from: </a:t>
            </a:r>
          </a:p>
          <a:p>
            <a:pPr marL="45720" indent="0">
              <a:buNone/>
            </a:pPr>
            <a:r>
              <a:rPr lang="en-US" sz="4400" b="1" dirty="0" smtClean="0">
                <a:latin typeface="Arial Narrow" pitchFamily="34" charset="0"/>
              </a:rPr>
              <a:t>OSHA 3151-12R2003 Personal Protective Equipment document</a:t>
            </a:r>
            <a:endParaRPr lang="en-US" sz="4400" b="1" dirty="0">
              <a:latin typeface="Arial Narrow" pitchFamily="34" charset="0"/>
            </a:endParaRPr>
          </a:p>
          <a:p>
            <a:endParaRPr lang="en-US" dirty="0">
              <a:latin typeface="Arial Black" pitchFamily="34" charset="0"/>
            </a:endParaRPr>
          </a:p>
        </p:txBody>
      </p:sp>
      <p:sp>
        <p:nvSpPr>
          <p:cNvPr id="3" name="Title 2"/>
          <p:cNvSpPr>
            <a:spLocks noGrp="1"/>
          </p:cNvSpPr>
          <p:nvPr>
            <p:ph type="title"/>
          </p:nvPr>
        </p:nvSpPr>
        <p:spPr/>
        <p:txBody>
          <a:bodyPr/>
          <a:lstStyle/>
          <a:p>
            <a:endParaRPr lang="en-US" sz="4400" dirty="0">
              <a:latin typeface="Arial Black" pitchFamily="34" charset="0"/>
            </a:endParaRPr>
          </a:p>
        </p:txBody>
      </p:sp>
      <p:sp>
        <p:nvSpPr>
          <p:cNvPr id="4" name="Slide Number Placeholder 3"/>
          <p:cNvSpPr>
            <a:spLocks noGrp="1"/>
          </p:cNvSpPr>
          <p:nvPr>
            <p:ph type="sldNum" sz="quarter" idx="12"/>
          </p:nvPr>
        </p:nvSpPr>
        <p:spPr/>
        <p:txBody>
          <a:bodyPr/>
          <a:lstStyle/>
          <a:p>
            <a:fld id="{A28A65A2-664C-4084-A497-78327BAB4A34}" type="slidenum">
              <a:rPr lang="en-US" smtClean="0"/>
              <a:t>2</a:t>
            </a:fld>
            <a:endParaRPr lang="en-US"/>
          </a:p>
        </p:txBody>
      </p:sp>
    </p:spTree>
    <p:extLst>
      <p:ext uri="{BB962C8B-B14F-4D97-AF65-F5344CB8AC3E}">
        <p14:creationId xmlns:p14="http://schemas.microsoft.com/office/powerpoint/2010/main" val="887677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3200" b="1" dirty="0" smtClean="0">
                <a:latin typeface="Arial Narrow" pitchFamily="34" charset="0"/>
              </a:rPr>
              <a:t>Regular prescription </a:t>
            </a:r>
            <a:r>
              <a:rPr lang="en-US" sz="3200" b="1" dirty="0">
                <a:latin typeface="Arial Narrow" pitchFamily="34" charset="0"/>
              </a:rPr>
              <a:t>corrective lenses do not provide adequate protection </a:t>
            </a:r>
          </a:p>
          <a:p>
            <a:pPr lvl="0"/>
            <a:r>
              <a:rPr lang="en-US" sz="3200" b="1" dirty="0">
                <a:latin typeface="Arial Narrow" pitchFamily="34" charset="0"/>
              </a:rPr>
              <a:t>Incorporate the prescription into the design  </a:t>
            </a:r>
          </a:p>
          <a:p>
            <a:pPr lvl="0"/>
            <a:r>
              <a:rPr lang="en-US" sz="3200" b="1" dirty="0">
                <a:latin typeface="Arial Narrow" pitchFamily="34" charset="0"/>
              </a:rPr>
              <a:t>Wear additional eye protection over their prescription lenses.</a:t>
            </a:r>
          </a:p>
          <a:p>
            <a:endParaRPr lang="en-US" dirty="0"/>
          </a:p>
        </p:txBody>
      </p:sp>
      <p:sp>
        <p:nvSpPr>
          <p:cNvPr id="3" name="Title 2"/>
          <p:cNvSpPr>
            <a:spLocks noGrp="1"/>
          </p:cNvSpPr>
          <p:nvPr>
            <p:ph type="title"/>
          </p:nvPr>
        </p:nvSpPr>
        <p:spPr/>
        <p:txBody>
          <a:bodyPr/>
          <a:lstStyle/>
          <a:p>
            <a:r>
              <a:rPr lang="en-US" sz="4400" dirty="0">
                <a:latin typeface="Arial Black" pitchFamily="34" charset="0"/>
              </a:rPr>
              <a:t>Prescription</a:t>
            </a:r>
            <a:r>
              <a:rPr lang="en-US" sz="4400" b="1" dirty="0">
                <a:latin typeface="Arial Black" pitchFamily="34" charset="0"/>
              </a:rPr>
              <a:t> </a:t>
            </a:r>
            <a:r>
              <a:rPr lang="en-US" sz="4400" dirty="0">
                <a:latin typeface="Arial Black" pitchFamily="34" charset="0"/>
              </a:rPr>
              <a:t>Lenses</a:t>
            </a:r>
          </a:p>
        </p:txBody>
      </p:sp>
      <p:sp>
        <p:nvSpPr>
          <p:cNvPr id="4" name="Slide Number Placeholder 3"/>
          <p:cNvSpPr>
            <a:spLocks noGrp="1"/>
          </p:cNvSpPr>
          <p:nvPr>
            <p:ph type="sldNum" sz="quarter" idx="12"/>
          </p:nvPr>
        </p:nvSpPr>
        <p:spPr/>
        <p:txBody>
          <a:bodyPr/>
          <a:lstStyle/>
          <a:p>
            <a:fld id="{A28A65A2-664C-4084-A497-78327BAB4A34}" type="slidenum">
              <a:rPr lang="en-US" smtClean="0"/>
              <a:t>20</a:t>
            </a:fld>
            <a:endParaRPr lang="en-US"/>
          </a:p>
        </p:txBody>
      </p:sp>
      <p:pic>
        <p:nvPicPr>
          <p:cNvPr id="10242" name="Picture 2" descr="C:\Users\w3044913\AppData\Local\Microsoft\Windows\Temporary Internet Files\Content.IE5\GRE13409\MC900057397[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52999" y="4572000"/>
            <a:ext cx="3085707" cy="1161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0826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3200" b="1" dirty="0">
                <a:latin typeface="Arial Narrow" pitchFamily="34" charset="0"/>
              </a:rPr>
              <a:t>When handling chemicals in the milk house or shop</a:t>
            </a:r>
          </a:p>
          <a:p>
            <a:pPr lvl="0"/>
            <a:r>
              <a:rPr lang="en-US" sz="3200" b="1" dirty="0">
                <a:latin typeface="Arial Narrow" pitchFamily="34" charset="0"/>
              </a:rPr>
              <a:t>Making repairs to structures or machinery</a:t>
            </a:r>
          </a:p>
          <a:p>
            <a:pPr lvl="0"/>
            <a:r>
              <a:rPr lang="en-US" sz="3200" b="1" dirty="0">
                <a:latin typeface="Arial Narrow" pitchFamily="34" charset="0"/>
              </a:rPr>
              <a:t>Areas where there is a high level of dust</a:t>
            </a:r>
          </a:p>
          <a:p>
            <a:pPr lvl="0"/>
            <a:r>
              <a:rPr lang="en-US" sz="3200" b="1" dirty="0">
                <a:latin typeface="Arial Narrow" pitchFamily="34" charset="0"/>
              </a:rPr>
              <a:t>Whenever there is possibility or likelihood of flying particles</a:t>
            </a:r>
          </a:p>
          <a:p>
            <a:endParaRPr lang="en-US" dirty="0"/>
          </a:p>
        </p:txBody>
      </p:sp>
      <p:sp>
        <p:nvSpPr>
          <p:cNvPr id="3" name="Title 2"/>
          <p:cNvSpPr>
            <a:spLocks noGrp="1"/>
          </p:cNvSpPr>
          <p:nvPr>
            <p:ph type="title"/>
          </p:nvPr>
        </p:nvSpPr>
        <p:spPr>
          <a:xfrm>
            <a:off x="381000" y="381000"/>
            <a:ext cx="8381260" cy="1054394"/>
          </a:xfrm>
        </p:spPr>
        <p:txBody>
          <a:bodyPr/>
          <a:lstStyle/>
          <a:p>
            <a:r>
              <a:rPr lang="en-US" sz="4400" dirty="0" smtClean="0">
                <a:latin typeface="Arial Black" pitchFamily="34" charset="0"/>
              </a:rPr>
              <a:t>Eye Protection </a:t>
            </a:r>
            <a:br>
              <a:rPr lang="en-US" sz="4400" dirty="0" smtClean="0">
                <a:latin typeface="Arial Black" pitchFamily="34" charset="0"/>
              </a:rPr>
            </a:br>
            <a:r>
              <a:rPr lang="en-US" sz="4400" dirty="0" smtClean="0">
                <a:latin typeface="Arial Black" pitchFamily="34" charset="0"/>
              </a:rPr>
              <a:t>on a Dairy Farm</a:t>
            </a:r>
            <a:endParaRPr lang="en-US" sz="4400" dirty="0">
              <a:latin typeface="Arial Black" pitchFamily="34" charset="0"/>
            </a:endParaRPr>
          </a:p>
        </p:txBody>
      </p:sp>
      <p:sp>
        <p:nvSpPr>
          <p:cNvPr id="4" name="Slide Number Placeholder 3"/>
          <p:cNvSpPr>
            <a:spLocks noGrp="1"/>
          </p:cNvSpPr>
          <p:nvPr>
            <p:ph type="sldNum" sz="quarter" idx="12"/>
          </p:nvPr>
        </p:nvSpPr>
        <p:spPr/>
        <p:txBody>
          <a:bodyPr/>
          <a:lstStyle/>
          <a:p>
            <a:fld id="{A28A65A2-664C-4084-A497-78327BAB4A34}" type="slidenum">
              <a:rPr lang="en-US" smtClean="0"/>
              <a:t>21</a:t>
            </a:fld>
            <a:endParaRPr lang="en-US"/>
          </a:p>
        </p:txBody>
      </p:sp>
    </p:spTree>
    <p:extLst>
      <p:ext uri="{BB962C8B-B14F-4D97-AF65-F5344CB8AC3E}">
        <p14:creationId xmlns:p14="http://schemas.microsoft.com/office/powerpoint/2010/main" val="4290440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828799"/>
            <a:ext cx="8407893" cy="4297679"/>
          </a:xfrm>
        </p:spPr>
        <p:txBody>
          <a:bodyPr>
            <a:noAutofit/>
          </a:bodyPr>
          <a:lstStyle/>
          <a:p>
            <a:r>
              <a:rPr lang="en-US" sz="3400" b="1" spc="150" dirty="0" smtClean="0">
                <a:latin typeface="Arial Narrow" pitchFamily="34" charset="0"/>
              </a:rPr>
              <a:t>Fit </a:t>
            </a:r>
            <a:r>
              <a:rPr lang="en-US" sz="3400" b="1" spc="150" dirty="0">
                <a:latin typeface="Arial Narrow" pitchFamily="34" charset="0"/>
              </a:rPr>
              <a:t>properly and be comfortable</a:t>
            </a:r>
          </a:p>
          <a:p>
            <a:r>
              <a:rPr lang="en-US" sz="3400" b="1" spc="150" dirty="0">
                <a:latin typeface="Arial Narrow" pitchFamily="34" charset="0"/>
              </a:rPr>
              <a:t>Unrestricted vision and movement</a:t>
            </a:r>
          </a:p>
          <a:p>
            <a:r>
              <a:rPr lang="en-US" sz="3400" b="1" spc="150" dirty="0">
                <a:latin typeface="Arial Narrow" pitchFamily="34" charset="0"/>
              </a:rPr>
              <a:t>Durable and cleanable</a:t>
            </a:r>
          </a:p>
          <a:p>
            <a:r>
              <a:rPr lang="en-US" sz="3400" b="1" spc="150" dirty="0">
                <a:latin typeface="Arial Narrow" pitchFamily="34" charset="0"/>
              </a:rPr>
              <a:t>Unrestricted functioning of any other PPE</a:t>
            </a:r>
          </a:p>
        </p:txBody>
      </p:sp>
      <p:sp>
        <p:nvSpPr>
          <p:cNvPr id="3" name="Title 2"/>
          <p:cNvSpPr>
            <a:spLocks noGrp="1"/>
          </p:cNvSpPr>
          <p:nvPr>
            <p:ph type="title"/>
          </p:nvPr>
        </p:nvSpPr>
        <p:spPr/>
        <p:txBody>
          <a:bodyPr/>
          <a:lstStyle/>
          <a:p>
            <a:r>
              <a:rPr lang="en-US" sz="4400" dirty="0">
                <a:latin typeface="Arial Black" pitchFamily="34" charset="0"/>
              </a:rPr>
              <a:t>EYE &amp; FACE PROTECTION</a:t>
            </a:r>
          </a:p>
        </p:txBody>
      </p:sp>
      <p:sp>
        <p:nvSpPr>
          <p:cNvPr id="4" name="Slide Number Placeholder 3"/>
          <p:cNvSpPr>
            <a:spLocks noGrp="1"/>
          </p:cNvSpPr>
          <p:nvPr>
            <p:ph type="sldNum" sz="quarter" idx="12"/>
          </p:nvPr>
        </p:nvSpPr>
        <p:spPr/>
        <p:txBody>
          <a:bodyPr/>
          <a:lstStyle/>
          <a:p>
            <a:fld id="{A28A65A2-664C-4084-A497-78327BAB4A34}" type="slidenum">
              <a:rPr lang="en-US" smtClean="0"/>
              <a:t>22</a:t>
            </a:fld>
            <a:endParaRPr lang="en-US"/>
          </a:p>
        </p:txBody>
      </p:sp>
    </p:spTree>
    <p:extLst>
      <p:ext uri="{BB962C8B-B14F-4D97-AF65-F5344CB8AC3E}">
        <p14:creationId xmlns:p14="http://schemas.microsoft.com/office/powerpoint/2010/main" val="228739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w1022632\AppData\Local\Microsoft\Windows\Temporary Internet Files\Content.IE5\DM289KI8\MC900349363[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715000" y="3886200"/>
            <a:ext cx="2895600" cy="2158911"/>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normAutofit/>
          </a:bodyPr>
          <a:lstStyle/>
          <a:p>
            <a:pPr marL="45720" indent="0">
              <a:buNone/>
            </a:pPr>
            <a:r>
              <a:rPr lang="en-US" sz="3200" b="1" dirty="0">
                <a:latin typeface="Arial Narrow" pitchFamily="34" charset="0"/>
              </a:rPr>
              <a:t>Safety </a:t>
            </a:r>
            <a:r>
              <a:rPr lang="en-US" sz="3200" b="1" dirty="0" smtClean="0">
                <a:latin typeface="Arial Narrow" pitchFamily="34" charset="0"/>
              </a:rPr>
              <a:t>eye </a:t>
            </a:r>
            <a:r>
              <a:rPr lang="en-US" sz="3200" b="1" dirty="0">
                <a:latin typeface="Arial Narrow" pitchFamily="34" charset="0"/>
              </a:rPr>
              <a:t>glasses: </a:t>
            </a:r>
          </a:p>
          <a:p>
            <a:r>
              <a:rPr lang="en-US" sz="3200" b="1" dirty="0">
                <a:latin typeface="Arial Narrow" pitchFamily="34" charset="0"/>
              </a:rPr>
              <a:t>Constructed of metal or plastic </a:t>
            </a:r>
          </a:p>
          <a:p>
            <a:r>
              <a:rPr lang="en-US" sz="3200" b="1" dirty="0">
                <a:latin typeface="Arial Narrow" pitchFamily="34" charset="0"/>
              </a:rPr>
              <a:t>Impact-resistant lenses. </a:t>
            </a:r>
          </a:p>
          <a:p>
            <a:r>
              <a:rPr lang="en-US" sz="3200" b="1" dirty="0">
                <a:latin typeface="Arial Narrow" pitchFamily="34" charset="0"/>
              </a:rPr>
              <a:t>Side </a:t>
            </a:r>
            <a:r>
              <a:rPr lang="en-US" sz="3200" b="1" dirty="0" smtClean="0">
                <a:latin typeface="Arial Narrow" pitchFamily="34" charset="0"/>
              </a:rPr>
              <a:t>shields (ANSI approved)</a:t>
            </a:r>
            <a:endParaRPr lang="en-US" sz="3200" b="1" dirty="0">
              <a:latin typeface="Arial Narrow" pitchFamily="34" charset="0"/>
            </a:endParaRPr>
          </a:p>
          <a:p>
            <a:endParaRPr lang="en-US" sz="4400" b="1" dirty="0">
              <a:latin typeface="Arial Narrow" pitchFamily="34" charset="0"/>
            </a:endParaRPr>
          </a:p>
        </p:txBody>
      </p:sp>
      <p:sp>
        <p:nvSpPr>
          <p:cNvPr id="3" name="Title 2"/>
          <p:cNvSpPr>
            <a:spLocks noGrp="1"/>
          </p:cNvSpPr>
          <p:nvPr>
            <p:ph type="title"/>
          </p:nvPr>
        </p:nvSpPr>
        <p:spPr/>
        <p:txBody>
          <a:bodyPr/>
          <a:lstStyle/>
          <a:p>
            <a:r>
              <a:rPr lang="en-US" sz="4400" dirty="0">
                <a:latin typeface="Arial Black" pitchFamily="34" charset="0"/>
              </a:rPr>
              <a:t>Types of Eye Protection</a:t>
            </a:r>
          </a:p>
        </p:txBody>
      </p:sp>
      <p:sp>
        <p:nvSpPr>
          <p:cNvPr id="4" name="Slide Number Placeholder 3"/>
          <p:cNvSpPr>
            <a:spLocks noGrp="1"/>
          </p:cNvSpPr>
          <p:nvPr>
            <p:ph type="sldNum" sz="quarter" idx="12"/>
          </p:nvPr>
        </p:nvSpPr>
        <p:spPr/>
        <p:txBody>
          <a:bodyPr/>
          <a:lstStyle/>
          <a:p>
            <a:fld id="{A28A65A2-664C-4084-A497-78327BAB4A34}" type="slidenum">
              <a:rPr lang="en-US" smtClean="0"/>
              <a:t>23</a:t>
            </a:fld>
            <a:endParaRPr lang="en-US"/>
          </a:p>
        </p:txBody>
      </p:sp>
    </p:spTree>
    <p:extLst>
      <p:ext uri="{BB962C8B-B14F-4D97-AF65-F5344CB8AC3E}">
        <p14:creationId xmlns:p14="http://schemas.microsoft.com/office/powerpoint/2010/main" val="46612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57400" y="1884556"/>
            <a:ext cx="2971800" cy="929621"/>
          </a:xfrm>
        </p:spPr>
        <p:txBody>
          <a:bodyPr/>
          <a:lstStyle/>
          <a:p>
            <a:pPr marL="45720" indent="0">
              <a:buNone/>
            </a:pPr>
            <a:r>
              <a:rPr lang="en-US" sz="3200" b="1" dirty="0" smtClean="0">
                <a:latin typeface="Arial Narrow" pitchFamily="34" charset="0"/>
              </a:rPr>
              <a:t>Goggles: </a:t>
            </a:r>
          </a:p>
          <a:p>
            <a:endParaRPr lang="en-US" dirty="0"/>
          </a:p>
        </p:txBody>
      </p:sp>
      <p:sp>
        <p:nvSpPr>
          <p:cNvPr id="3" name="Slide Number Placeholder 2"/>
          <p:cNvSpPr>
            <a:spLocks noGrp="1"/>
          </p:cNvSpPr>
          <p:nvPr>
            <p:ph type="sldNum" sz="quarter" idx="12"/>
          </p:nvPr>
        </p:nvSpPr>
        <p:spPr/>
        <p:txBody>
          <a:bodyPr/>
          <a:lstStyle/>
          <a:p>
            <a:fld id="{A28A65A2-664C-4084-A497-78327BAB4A34}" type="slidenum">
              <a:rPr lang="en-US" smtClean="0"/>
              <a:t>24</a:t>
            </a:fld>
            <a:endParaRPr lang="en-US"/>
          </a:p>
        </p:txBody>
      </p:sp>
      <p:sp>
        <p:nvSpPr>
          <p:cNvPr id="4" name="Title 3"/>
          <p:cNvSpPr>
            <a:spLocks noGrp="1"/>
          </p:cNvSpPr>
          <p:nvPr>
            <p:ph type="title"/>
          </p:nvPr>
        </p:nvSpPr>
        <p:spPr/>
        <p:txBody>
          <a:bodyPr/>
          <a:lstStyle/>
          <a:p>
            <a:r>
              <a:rPr lang="en-US" sz="4400" dirty="0">
                <a:solidFill>
                  <a:prstClr val="white"/>
                </a:solidFill>
                <a:latin typeface="Arial Black" pitchFamily="34" charset="0"/>
              </a:rPr>
              <a:t>Eye </a:t>
            </a:r>
            <a:r>
              <a:rPr lang="en-US" sz="4400" dirty="0" smtClean="0">
                <a:solidFill>
                  <a:prstClr val="white"/>
                </a:solidFill>
                <a:latin typeface="Arial Black" pitchFamily="34" charset="0"/>
              </a:rPr>
              <a:t>Protection</a:t>
            </a:r>
            <a:endParaRPr lang="en-US" dirty="0"/>
          </a:p>
        </p:txBody>
      </p:sp>
      <p:pic>
        <p:nvPicPr>
          <p:cNvPr id="2050" name="Picture 2" descr="C:\Users\w1022632\AppData\Local\Microsoft\Windows\Temporary Internet Files\Content.IE5\DAC2P1V4\MC900340264[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 y="2816036"/>
            <a:ext cx="3188734" cy="1905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191000" y="1905000"/>
            <a:ext cx="4572000" cy="3539430"/>
          </a:xfrm>
          <a:prstGeom prst="rect">
            <a:avLst/>
          </a:prstGeom>
        </p:spPr>
        <p:txBody>
          <a:bodyPr wrap="square">
            <a:spAutoFit/>
          </a:bodyPr>
          <a:lstStyle/>
          <a:p>
            <a:pPr marL="685800" indent="-685800">
              <a:buClr>
                <a:schemeClr val="accent1"/>
              </a:buClr>
              <a:buFont typeface="Wingdings" pitchFamily="2" charset="2"/>
              <a:buChar char="§"/>
            </a:pPr>
            <a:r>
              <a:rPr lang="en-US" sz="3200" b="1" spc="150" dirty="0">
                <a:solidFill>
                  <a:schemeClr val="tx2"/>
                </a:solidFill>
                <a:latin typeface="Arial Narrow" pitchFamily="34" charset="0"/>
              </a:rPr>
              <a:t>Tight-fitting eye protection </a:t>
            </a:r>
          </a:p>
          <a:p>
            <a:pPr marL="685800" indent="-685800">
              <a:buClr>
                <a:schemeClr val="accent1"/>
              </a:buClr>
              <a:buFont typeface="Wingdings" pitchFamily="2" charset="2"/>
              <a:buChar char="§"/>
            </a:pPr>
            <a:r>
              <a:rPr lang="en-US" sz="3200" b="1" spc="150" dirty="0">
                <a:solidFill>
                  <a:schemeClr val="tx2"/>
                </a:solidFill>
                <a:latin typeface="Arial Narrow" pitchFamily="34" charset="0"/>
              </a:rPr>
              <a:t>Protection from impact, dust and splashes</a:t>
            </a:r>
          </a:p>
          <a:p>
            <a:pPr marL="685800" indent="-685800">
              <a:buClr>
                <a:schemeClr val="accent1"/>
              </a:buClr>
              <a:buFont typeface="Wingdings" pitchFamily="2" charset="2"/>
              <a:buChar char="§"/>
            </a:pPr>
            <a:r>
              <a:rPr lang="en-US" sz="3200" b="1" spc="150" dirty="0">
                <a:solidFill>
                  <a:schemeClr val="tx2"/>
                </a:solidFill>
                <a:latin typeface="Arial Narrow" pitchFamily="34" charset="0"/>
              </a:rPr>
              <a:t>F</a:t>
            </a:r>
            <a:r>
              <a:rPr lang="en-US" sz="3200" b="1" spc="150" dirty="0" smtClean="0">
                <a:solidFill>
                  <a:schemeClr val="tx2"/>
                </a:solidFill>
                <a:latin typeface="Arial Narrow" pitchFamily="34" charset="0"/>
              </a:rPr>
              <a:t>it </a:t>
            </a:r>
            <a:r>
              <a:rPr lang="en-US" sz="3200" b="1" spc="150" dirty="0">
                <a:solidFill>
                  <a:schemeClr val="tx2"/>
                </a:solidFill>
                <a:latin typeface="Arial Narrow" pitchFamily="34" charset="0"/>
              </a:rPr>
              <a:t>over corrective lenses </a:t>
            </a:r>
          </a:p>
        </p:txBody>
      </p:sp>
    </p:spTree>
    <p:extLst>
      <p:ext uri="{BB962C8B-B14F-4D97-AF65-F5344CB8AC3E}">
        <p14:creationId xmlns:p14="http://schemas.microsoft.com/office/powerpoint/2010/main" val="2550706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Face Shields:</a:t>
            </a:r>
          </a:p>
          <a:p>
            <a:pPr lvl="1"/>
            <a:r>
              <a:rPr lang="en-US" sz="3000" b="1" dirty="0">
                <a:latin typeface="Arial Narrow" pitchFamily="34" charset="0"/>
              </a:rPr>
              <a:t>Transparent sheets of </a:t>
            </a:r>
            <a:r>
              <a:rPr lang="en-US" sz="3000" b="1" dirty="0" smtClean="0">
                <a:latin typeface="Arial Narrow" pitchFamily="34" charset="0"/>
              </a:rPr>
              <a:t>ANSI approved plastic </a:t>
            </a:r>
            <a:endParaRPr lang="en-US" sz="3000" b="1" dirty="0">
              <a:latin typeface="Arial Narrow" pitchFamily="34" charset="0"/>
            </a:endParaRPr>
          </a:p>
          <a:p>
            <a:pPr lvl="1"/>
            <a:r>
              <a:rPr lang="en-US" sz="3000" b="1" dirty="0">
                <a:latin typeface="Arial Narrow" pitchFamily="34" charset="0"/>
              </a:rPr>
              <a:t>Extend from eyebrows to below the chin and across the entire width of the employee's head</a:t>
            </a:r>
          </a:p>
        </p:txBody>
      </p:sp>
      <p:sp>
        <p:nvSpPr>
          <p:cNvPr id="3" name="Slide Number Placeholder 2"/>
          <p:cNvSpPr>
            <a:spLocks noGrp="1"/>
          </p:cNvSpPr>
          <p:nvPr>
            <p:ph type="sldNum" sz="quarter" idx="12"/>
          </p:nvPr>
        </p:nvSpPr>
        <p:spPr/>
        <p:txBody>
          <a:bodyPr/>
          <a:lstStyle/>
          <a:p>
            <a:fld id="{A28A65A2-664C-4084-A497-78327BAB4A34}" type="slidenum">
              <a:rPr lang="en-US" smtClean="0"/>
              <a:t>25</a:t>
            </a:fld>
            <a:endParaRPr lang="en-US"/>
          </a:p>
        </p:txBody>
      </p:sp>
      <p:sp>
        <p:nvSpPr>
          <p:cNvPr id="4" name="Title 3"/>
          <p:cNvSpPr>
            <a:spLocks noGrp="1"/>
          </p:cNvSpPr>
          <p:nvPr>
            <p:ph type="title"/>
          </p:nvPr>
        </p:nvSpPr>
        <p:spPr/>
        <p:txBody>
          <a:bodyPr/>
          <a:lstStyle/>
          <a:p>
            <a:r>
              <a:rPr lang="en-US" sz="4400" dirty="0">
                <a:solidFill>
                  <a:prstClr val="white"/>
                </a:solidFill>
                <a:latin typeface="Arial Black" pitchFamily="34" charset="0"/>
              </a:rPr>
              <a:t>Eye </a:t>
            </a:r>
            <a:r>
              <a:rPr lang="en-US" sz="4400" dirty="0" smtClean="0">
                <a:solidFill>
                  <a:prstClr val="white"/>
                </a:solidFill>
                <a:latin typeface="Arial Black" pitchFamily="34" charset="0"/>
              </a:rPr>
              <a:t>Protection</a:t>
            </a:r>
            <a:endParaRPr lang="en-US" dirty="0"/>
          </a:p>
        </p:txBody>
      </p:sp>
      <p:pic>
        <p:nvPicPr>
          <p:cNvPr id="819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410200" y="4146800"/>
            <a:ext cx="2198865" cy="2182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2258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105835"/>
            <a:ext cx="4572000" cy="646331"/>
          </a:xfrm>
          <a:prstGeom prst="rect">
            <a:avLst/>
          </a:prstGeom>
        </p:spPr>
        <p:txBody>
          <a:bodyPr>
            <a:spAutoFit/>
          </a:bodyPr>
          <a:lstStyle/>
          <a:p>
            <a:r>
              <a:rPr lang="en-US" dirty="0"/>
              <a:t> </a:t>
            </a:r>
          </a:p>
          <a:p>
            <a:endParaRPr lang="en-US" dirty="0"/>
          </a:p>
        </p:txBody>
      </p:sp>
      <p:sp>
        <p:nvSpPr>
          <p:cNvPr id="2" name="Content Placeholder 1"/>
          <p:cNvSpPr>
            <a:spLocks noGrp="1"/>
          </p:cNvSpPr>
          <p:nvPr>
            <p:ph idx="1"/>
          </p:nvPr>
        </p:nvSpPr>
        <p:spPr>
          <a:xfrm>
            <a:off x="380999" y="1719071"/>
            <a:ext cx="5588661" cy="4407408"/>
          </a:xfrm>
        </p:spPr>
        <p:txBody>
          <a:bodyPr>
            <a:normAutofit/>
          </a:bodyPr>
          <a:lstStyle/>
          <a:p>
            <a:r>
              <a:rPr lang="en-US" sz="3200" b="1" dirty="0" smtClean="0">
                <a:latin typeface="Arial Narrow" pitchFamily="34" charset="0"/>
              </a:rPr>
              <a:t>Risk </a:t>
            </a:r>
            <a:r>
              <a:rPr lang="en-US" sz="3200" b="1" dirty="0">
                <a:latin typeface="Arial Narrow" pitchFamily="34" charset="0"/>
              </a:rPr>
              <a:t>of possible foot or leg injuries</a:t>
            </a:r>
          </a:p>
          <a:p>
            <a:pPr marL="45720" indent="0">
              <a:buNone/>
            </a:pPr>
            <a:endParaRPr lang="en-US" sz="3200" b="1" dirty="0">
              <a:latin typeface="Arial Narrow" pitchFamily="34" charset="0"/>
            </a:endParaRPr>
          </a:p>
          <a:p>
            <a:r>
              <a:rPr lang="en-US" sz="3200" b="1" dirty="0">
                <a:latin typeface="Arial Narrow" pitchFamily="34" charset="0"/>
              </a:rPr>
              <a:t>From falling, rolling objects</a:t>
            </a:r>
          </a:p>
          <a:p>
            <a:endParaRPr lang="en-US" sz="3200" b="1" dirty="0">
              <a:latin typeface="Arial Narrow" pitchFamily="34" charset="0"/>
            </a:endParaRPr>
          </a:p>
          <a:p>
            <a:r>
              <a:rPr lang="en-US" sz="3200" b="1" dirty="0">
                <a:latin typeface="Arial Narrow" pitchFamily="34" charset="0"/>
              </a:rPr>
              <a:t>Crushing or penetrating materials  </a:t>
            </a:r>
          </a:p>
          <a:p>
            <a:pPr lvl="1"/>
            <a:endParaRPr lang="en-US" sz="3200" b="1" spc="150" dirty="0">
              <a:latin typeface="Arial Narrow" pitchFamily="34" charset="0"/>
            </a:endParaRPr>
          </a:p>
          <a:p>
            <a:pPr marL="45720" indent="0">
              <a:buNone/>
            </a:pPr>
            <a:endParaRPr lang="en-US" sz="3200" b="1" dirty="0">
              <a:latin typeface="Arial Narrow" pitchFamily="34" charset="0"/>
            </a:endParaRPr>
          </a:p>
        </p:txBody>
      </p:sp>
      <p:sp>
        <p:nvSpPr>
          <p:cNvPr id="5" name="Title 4"/>
          <p:cNvSpPr>
            <a:spLocks noGrp="1"/>
          </p:cNvSpPr>
          <p:nvPr>
            <p:ph type="title"/>
          </p:nvPr>
        </p:nvSpPr>
        <p:spPr/>
        <p:txBody>
          <a:bodyPr/>
          <a:lstStyle/>
          <a:p>
            <a:r>
              <a:rPr lang="en-US" sz="4400" dirty="0">
                <a:latin typeface="Arial Black" pitchFamily="34" charset="0"/>
              </a:rPr>
              <a:t>Foot and Leg Protection</a:t>
            </a:r>
          </a:p>
        </p:txBody>
      </p:sp>
      <p:sp>
        <p:nvSpPr>
          <p:cNvPr id="3" name="Slide Number Placeholder 2"/>
          <p:cNvSpPr>
            <a:spLocks noGrp="1"/>
          </p:cNvSpPr>
          <p:nvPr>
            <p:ph type="sldNum" sz="quarter" idx="12"/>
          </p:nvPr>
        </p:nvSpPr>
        <p:spPr/>
        <p:txBody>
          <a:bodyPr/>
          <a:lstStyle/>
          <a:p>
            <a:fld id="{A28A65A2-664C-4084-A497-78327BAB4A34}" type="slidenum">
              <a:rPr lang="en-US" smtClean="0"/>
              <a:t>26</a:t>
            </a:fld>
            <a:endParaRPr lang="en-US"/>
          </a:p>
        </p:txBody>
      </p:sp>
      <p:pic>
        <p:nvPicPr>
          <p:cNvPr id="12290" name="Picture 2" descr="C:\Users\w3044913\AppData\Local\Microsoft\Windows\Temporary Internet Files\Content.IE5\DAC2P1V4\MC900018418[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69660" y="2969710"/>
            <a:ext cx="2710001" cy="15649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514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304800" y="1676400"/>
            <a:ext cx="1408330" cy="1365092"/>
          </a:xfrm>
        </p:spPr>
      </p:pic>
      <p:sp>
        <p:nvSpPr>
          <p:cNvPr id="3" name="Slide Number Placeholder 2"/>
          <p:cNvSpPr>
            <a:spLocks noGrp="1"/>
          </p:cNvSpPr>
          <p:nvPr>
            <p:ph type="sldNum" sz="quarter" idx="12"/>
          </p:nvPr>
        </p:nvSpPr>
        <p:spPr/>
        <p:txBody>
          <a:bodyPr/>
          <a:lstStyle/>
          <a:p>
            <a:fld id="{A28A65A2-664C-4084-A497-78327BAB4A34}" type="slidenum">
              <a:rPr lang="en-US" smtClean="0"/>
              <a:t>27</a:t>
            </a:fld>
            <a:endParaRPr lang="en-US"/>
          </a:p>
        </p:txBody>
      </p:sp>
      <p:sp>
        <p:nvSpPr>
          <p:cNvPr id="4" name="Title 3"/>
          <p:cNvSpPr>
            <a:spLocks noGrp="1"/>
          </p:cNvSpPr>
          <p:nvPr>
            <p:ph type="title"/>
          </p:nvPr>
        </p:nvSpPr>
        <p:spPr/>
        <p:txBody>
          <a:bodyPr/>
          <a:lstStyle/>
          <a:p>
            <a:r>
              <a:rPr lang="en-US" sz="4400" dirty="0">
                <a:latin typeface="Arial Black" pitchFamily="34" charset="0"/>
              </a:rPr>
              <a:t>Types of foot and leg protection</a:t>
            </a:r>
          </a:p>
        </p:txBody>
      </p:sp>
      <p:sp>
        <p:nvSpPr>
          <p:cNvPr id="6" name="TextBox 5"/>
          <p:cNvSpPr txBox="1"/>
          <p:nvPr/>
        </p:nvSpPr>
        <p:spPr>
          <a:xfrm>
            <a:off x="1" y="2036066"/>
            <a:ext cx="8910876" cy="5050534"/>
          </a:xfrm>
          <a:prstGeom prst="rect">
            <a:avLst/>
          </a:prstGeom>
          <a:noFill/>
        </p:spPr>
        <p:txBody>
          <a:bodyPr wrap="square" rtlCol="0">
            <a:spAutoFit/>
          </a:bodyPr>
          <a:lstStyle/>
          <a:p>
            <a:r>
              <a:rPr lang="en-US" sz="4000" b="1" dirty="0">
                <a:latin typeface="Arial Narrow" pitchFamily="34" charset="0"/>
              </a:rPr>
              <a:t>	</a:t>
            </a:r>
            <a:r>
              <a:rPr lang="en-US" sz="4000" b="1" dirty="0" smtClean="0">
                <a:latin typeface="Arial Narrow" pitchFamily="34" charset="0"/>
              </a:rPr>
              <a:t>	</a:t>
            </a:r>
            <a:r>
              <a:rPr lang="en-US" sz="3200" b="1" spc="150" dirty="0" smtClean="0">
                <a:solidFill>
                  <a:schemeClr val="tx2"/>
                </a:solidFill>
                <a:latin typeface="Arial Narrow" pitchFamily="34" charset="0"/>
              </a:rPr>
              <a:t>Leggings</a:t>
            </a:r>
            <a:r>
              <a:rPr lang="en-US" sz="3200" b="1" spc="150" dirty="0">
                <a:solidFill>
                  <a:schemeClr val="tx2"/>
                </a:solidFill>
                <a:latin typeface="Arial Narrow" pitchFamily="34" charset="0"/>
              </a:rPr>
              <a:t>:  protect legs while welding</a:t>
            </a:r>
          </a:p>
          <a:p>
            <a:endParaRPr lang="en-US" sz="3200" b="1" spc="150" dirty="0">
              <a:solidFill>
                <a:schemeClr val="tx2"/>
              </a:solidFill>
              <a:latin typeface="Arial Narrow" pitchFamily="34" charset="0"/>
            </a:endParaRPr>
          </a:p>
          <a:p>
            <a:r>
              <a:rPr lang="en-US" sz="3200" b="1" spc="150" dirty="0">
                <a:solidFill>
                  <a:schemeClr val="tx2"/>
                </a:solidFill>
                <a:latin typeface="Arial Narrow" pitchFamily="34" charset="0"/>
              </a:rPr>
              <a:t>	</a:t>
            </a:r>
            <a:r>
              <a:rPr lang="en-US" sz="3200" b="1" spc="150" dirty="0" smtClean="0">
                <a:solidFill>
                  <a:schemeClr val="tx2"/>
                </a:solidFill>
                <a:latin typeface="Arial Narrow" pitchFamily="34" charset="0"/>
              </a:rPr>
              <a:t>	Steel toed boots</a:t>
            </a:r>
          </a:p>
          <a:p>
            <a:endParaRPr lang="en-US" sz="3200" b="1" spc="150" dirty="0" smtClean="0">
              <a:solidFill>
                <a:schemeClr val="tx2"/>
              </a:solidFill>
              <a:latin typeface="Arial Narrow" pitchFamily="34" charset="0"/>
            </a:endParaRPr>
          </a:p>
          <a:p>
            <a:r>
              <a:rPr lang="en-US" sz="3200" b="1" spc="150" dirty="0" smtClean="0">
                <a:solidFill>
                  <a:schemeClr val="tx2"/>
                </a:solidFill>
                <a:latin typeface="Arial Narrow" pitchFamily="34" charset="0"/>
              </a:rPr>
              <a:t>		Boots: provide slip resistance on wet 			surfaces</a:t>
            </a:r>
          </a:p>
          <a:p>
            <a:endParaRPr lang="en-US" sz="3200" b="1" spc="150" dirty="0" smtClean="0">
              <a:solidFill>
                <a:schemeClr val="tx2"/>
              </a:solidFill>
              <a:latin typeface="Arial Narrow" pitchFamily="34" charset="0"/>
            </a:endParaRPr>
          </a:p>
          <a:p>
            <a:r>
              <a:rPr lang="en-US" sz="3200" b="1" spc="150" dirty="0" smtClean="0">
                <a:solidFill>
                  <a:schemeClr val="tx2"/>
                </a:solidFill>
                <a:latin typeface="Arial Narrow" pitchFamily="34" charset="0"/>
              </a:rPr>
              <a:t>					Comfortable to wear 					and the correct fit</a:t>
            </a:r>
          </a:p>
          <a:p>
            <a:endParaRPr lang="en-US" dirty="0"/>
          </a:p>
        </p:txBody>
      </p:sp>
      <p:pic>
        <p:nvPicPr>
          <p:cNvPr id="1026" name="Picture 2" descr="C:\Users\w1022632\AppData\Local\Microsoft\Windows\Temporary Internet Files\Content.IE5\DAC2P1V4\MC900150471[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31171" y="2743200"/>
            <a:ext cx="1824228" cy="124541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4191000"/>
            <a:ext cx="1812906" cy="2464420"/>
          </a:xfrm>
          <a:prstGeom prst="rect">
            <a:avLst/>
          </a:prstGeom>
        </p:spPr>
      </p:pic>
    </p:spTree>
    <p:extLst>
      <p:ext uri="{BB962C8B-B14F-4D97-AF65-F5344CB8AC3E}">
        <p14:creationId xmlns:p14="http://schemas.microsoft.com/office/powerpoint/2010/main" val="3557955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81000" y="2895600"/>
            <a:ext cx="8407893" cy="3581400"/>
          </a:xfrm>
        </p:spPr>
        <p:txBody>
          <a:bodyPr numCol="2">
            <a:noAutofit/>
          </a:bodyPr>
          <a:lstStyle/>
          <a:p>
            <a:r>
              <a:rPr lang="en-US" sz="3200" b="1" dirty="0" smtClean="0">
                <a:latin typeface="Arial Narrow" pitchFamily="34" charset="0"/>
              </a:rPr>
              <a:t>skin </a:t>
            </a:r>
            <a:r>
              <a:rPr lang="en-US" sz="3200" b="1" dirty="0">
                <a:latin typeface="Arial Narrow" pitchFamily="34" charset="0"/>
              </a:rPr>
              <a:t>absorption of harmful substances </a:t>
            </a:r>
          </a:p>
          <a:p>
            <a:r>
              <a:rPr lang="en-US" sz="3200" b="1" dirty="0">
                <a:latin typeface="Arial Narrow" pitchFamily="34" charset="0"/>
              </a:rPr>
              <a:t>chemical or thermal burns</a:t>
            </a:r>
          </a:p>
          <a:p>
            <a:r>
              <a:rPr lang="en-US" sz="3200" b="1" dirty="0">
                <a:latin typeface="Arial Narrow" pitchFamily="34" charset="0"/>
              </a:rPr>
              <a:t>electrical dangers</a:t>
            </a:r>
          </a:p>
          <a:p>
            <a:r>
              <a:rPr lang="en-US" sz="3200" b="1" dirty="0" smtClean="0">
                <a:latin typeface="Arial Narrow" pitchFamily="34" charset="0"/>
              </a:rPr>
              <a:t>bruises</a:t>
            </a:r>
          </a:p>
          <a:p>
            <a:endParaRPr lang="en-US" sz="3200" b="1" dirty="0">
              <a:latin typeface="Arial Narrow" pitchFamily="34" charset="0"/>
            </a:endParaRPr>
          </a:p>
          <a:p>
            <a:endParaRPr lang="en-US" sz="3200" b="1" dirty="0">
              <a:latin typeface="Arial Narrow" pitchFamily="34" charset="0"/>
            </a:endParaRPr>
          </a:p>
          <a:p>
            <a:r>
              <a:rPr lang="en-US" sz="3200" b="1" dirty="0">
                <a:latin typeface="Arial Narrow" pitchFamily="34" charset="0"/>
              </a:rPr>
              <a:t>abrasions</a:t>
            </a:r>
          </a:p>
          <a:p>
            <a:r>
              <a:rPr lang="en-US" sz="3200" b="1" dirty="0">
                <a:latin typeface="Arial Narrow" pitchFamily="34" charset="0"/>
              </a:rPr>
              <a:t>cuts</a:t>
            </a:r>
          </a:p>
          <a:p>
            <a:r>
              <a:rPr lang="en-US" sz="3200" b="1" dirty="0">
                <a:latin typeface="Arial Narrow" pitchFamily="34" charset="0"/>
              </a:rPr>
              <a:t>punctures </a:t>
            </a:r>
          </a:p>
          <a:p>
            <a:r>
              <a:rPr lang="en-US" sz="3200" b="1" dirty="0">
                <a:latin typeface="Arial Narrow" pitchFamily="34" charset="0"/>
              </a:rPr>
              <a:t>fractures </a:t>
            </a:r>
          </a:p>
          <a:p>
            <a:r>
              <a:rPr lang="en-US" sz="3200" b="1" dirty="0">
                <a:latin typeface="Arial Narrow" pitchFamily="34" charset="0"/>
              </a:rPr>
              <a:t>amputations</a:t>
            </a:r>
          </a:p>
          <a:p>
            <a:pPr marL="45720" indent="0">
              <a:buNone/>
            </a:pPr>
            <a:endParaRPr lang="en-US" sz="3600" b="1" dirty="0">
              <a:latin typeface="Arial Narrow" pitchFamily="34" charset="0"/>
            </a:endParaRPr>
          </a:p>
          <a:p>
            <a:endParaRPr lang="en-US" sz="3600" b="1" baseline="30000" dirty="0" smtClean="0">
              <a:latin typeface="Arial Narrow" pitchFamily="34" charset="0"/>
            </a:endParaRPr>
          </a:p>
          <a:p>
            <a:endParaRPr lang="en-US" sz="3600" b="1" baseline="30000" dirty="0">
              <a:latin typeface="Arial Narrow" pitchFamily="34" charset="0"/>
            </a:endParaRPr>
          </a:p>
        </p:txBody>
      </p:sp>
      <p:sp>
        <p:nvSpPr>
          <p:cNvPr id="3" name="Title 2"/>
          <p:cNvSpPr>
            <a:spLocks noGrp="1"/>
          </p:cNvSpPr>
          <p:nvPr>
            <p:ph type="title"/>
          </p:nvPr>
        </p:nvSpPr>
        <p:spPr/>
        <p:txBody>
          <a:bodyPr/>
          <a:lstStyle/>
          <a:p>
            <a:r>
              <a:rPr lang="en-US" sz="4400" dirty="0">
                <a:latin typeface="Arial Black" pitchFamily="34" charset="0"/>
              </a:rPr>
              <a:t>Hand and arm protection</a:t>
            </a:r>
          </a:p>
        </p:txBody>
      </p:sp>
      <p:sp>
        <p:nvSpPr>
          <p:cNvPr id="2" name="Slide Number Placeholder 1"/>
          <p:cNvSpPr>
            <a:spLocks noGrp="1"/>
          </p:cNvSpPr>
          <p:nvPr>
            <p:ph type="sldNum" sz="quarter" idx="12"/>
          </p:nvPr>
        </p:nvSpPr>
        <p:spPr/>
        <p:txBody>
          <a:bodyPr/>
          <a:lstStyle/>
          <a:p>
            <a:fld id="{A28A65A2-664C-4084-A497-78327BAB4A34}" type="slidenum">
              <a:rPr lang="en-US" smtClean="0"/>
              <a:t>28</a:t>
            </a:fld>
            <a:endParaRPr lang="en-US"/>
          </a:p>
        </p:txBody>
      </p:sp>
      <p:sp>
        <p:nvSpPr>
          <p:cNvPr id="5" name="Rectangle 4"/>
          <p:cNvSpPr/>
          <p:nvPr/>
        </p:nvSpPr>
        <p:spPr>
          <a:xfrm>
            <a:off x="1981320" y="1905000"/>
            <a:ext cx="4898777" cy="584775"/>
          </a:xfrm>
          <a:prstGeom prst="rect">
            <a:avLst/>
          </a:prstGeom>
        </p:spPr>
        <p:txBody>
          <a:bodyPr wrap="none">
            <a:spAutoFit/>
          </a:bodyPr>
          <a:lstStyle/>
          <a:p>
            <a:pPr marL="45720" lvl="0">
              <a:spcBef>
                <a:spcPct val="20000"/>
              </a:spcBef>
              <a:buClr>
                <a:srgbClr val="72A376"/>
              </a:buClr>
            </a:pPr>
            <a:r>
              <a:rPr lang="en-US" sz="3200" b="1" spc="150" dirty="0">
                <a:solidFill>
                  <a:srgbClr val="676A55"/>
                </a:solidFill>
                <a:latin typeface="Arial Narrow" pitchFamily="34" charset="0"/>
              </a:rPr>
              <a:t>Potential hazards include:</a:t>
            </a:r>
          </a:p>
        </p:txBody>
      </p:sp>
    </p:spTree>
    <p:extLst>
      <p:ext uri="{BB962C8B-B14F-4D97-AF65-F5344CB8AC3E}">
        <p14:creationId xmlns:p14="http://schemas.microsoft.com/office/powerpoint/2010/main" val="2156971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6" name="Rectangle 22"/>
          <p:cNvSpPr>
            <a:spLocks noGrp="1" noChangeArrowheads="1"/>
          </p:cNvSpPr>
          <p:nvPr>
            <p:ph type="title" sz="quarter"/>
          </p:nvPr>
        </p:nvSpPr>
        <p:spPr>
          <a:xfrm>
            <a:off x="152400" y="274638"/>
            <a:ext cx="8763000" cy="1143000"/>
          </a:xfrm>
        </p:spPr>
        <p:txBody>
          <a:bodyPr/>
          <a:lstStyle/>
          <a:p>
            <a:r>
              <a:rPr lang="en-US" sz="4400" dirty="0" smtClean="0">
                <a:latin typeface="Arial Black" pitchFamily="34" charset="0"/>
              </a:rPr>
              <a:t>PPE: Gloves for Different Uses</a:t>
            </a:r>
            <a:endParaRPr lang="en-US" sz="4400" dirty="0">
              <a:latin typeface="Arial Black" pitchFamily="34" charset="0"/>
            </a:endParaRPr>
          </a:p>
        </p:txBody>
      </p:sp>
      <p:pic>
        <p:nvPicPr>
          <p:cNvPr id="6154" name="Picture 10" descr="PVA"/>
          <p:cNvPicPr>
            <a:picLocks noGrp="1" noChangeAspect="1" noChangeArrowheads="1"/>
          </p:cNvPicPr>
          <p:nvPr>
            <p:ph sz="quarter" idx="1"/>
          </p:nvPr>
        </p:nvPicPr>
        <p:blipFill>
          <a:blip r:embed="rId2" cstate="email">
            <a:extLst>
              <a:ext uri="{28A0092B-C50C-407E-A947-70E740481C1C}">
                <a14:useLocalDpi xmlns:a14="http://schemas.microsoft.com/office/drawing/2010/main"/>
              </a:ext>
            </a:extLst>
          </a:blip>
          <a:srcRect/>
          <a:stretch>
            <a:fillRect/>
          </a:stretch>
        </p:blipFill>
        <p:spPr>
          <a:xfrm>
            <a:off x="2057400" y="1676400"/>
            <a:ext cx="904875" cy="9636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60" name="Picture 16" descr="Snorkel®"/>
          <p:cNvPicPr>
            <a:picLocks noGrp="1" noChangeAspect="1" noChangeArrowheads="1"/>
          </p:cNvPicPr>
          <p:nvPr>
            <p:ph sz="quarter" idx="2"/>
          </p:nvPr>
        </p:nvPicPr>
        <p:blipFill>
          <a:blip r:embed="rId3" cstate="email">
            <a:extLst>
              <a:ext uri="{28A0092B-C50C-407E-A947-70E740481C1C}">
                <a14:useLocalDpi xmlns:a14="http://schemas.microsoft.com/office/drawing/2010/main"/>
              </a:ext>
            </a:extLst>
          </a:blip>
          <a:srcRect/>
          <a:stretch>
            <a:fillRect/>
          </a:stretch>
        </p:blipFill>
        <p:spPr>
          <a:xfrm>
            <a:off x="7143750" y="1676400"/>
            <a:ext cx="968375" cy="9763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70" name="Picture 26" descr="Sol-Knit™"/>
          <p:cNvPicPr>
            <a:picLocks noGrp="1" noChangeAspect="1" noChangeArrowheads="1"/>
          </p:cNvPicPr>
          <p:nvPr>
            <p:ph sz="quarter" idx="4"/>
          </p:nvPr>
        </p:nvPicPr>
        <p:blipFill>
          <a:blip r:embed="rId4" cstate="email">
            <a:extLst>
              <a:ext uri="{28A0092B-C50C-407E-A947-70E740481C1C}">
                <a14:useLocalDpi xmlns:a14="http://schemas.microsoft.com/office/drawing/2010/main"/>
              </a:ext>
            </a:extLst>
          </a:blip>
          <a:srcRect/>
          <a:stretch>
            <a:fillRect/>
          </a:stretch>
        </p:blipFill>
        <p:spPr>
          <a:xfrm>
            <a:off x="3733800" y="1676400"/>
            <a:ext cx="768350" cy="8715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9" name="Picture 5" descr="326-m"/>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981200" y="3962400"/>
            <a:ext cx="776288" cy="958850"/>
          </a:xfrm>
          <a:prstGeom prst="rect">
            <a:avLst/>
          </a:prstGeom>
          <a:noFill/>
          <a:extLst>
            <a:ext uri="{909E8E84-426E-40DD-AFC4-6F175D3DCCD1}">
              <a14:hiddenFill xmlns:a14="http://schemas.microsoft.com/office/drawing/2010/main">
                <a:solidFill>
                  <a:srgbClr val="FFFFFF"/>
                </a:solidFill>
              </a14:hiddenFill>
            </a:ext>
          </a:extLst>
        </p:spPr>
      </p:pic>
      <p:pic>
        <p:nvPicPr>
          <p:cNvPr id="6151" name="Picture 7" descr="Neoprene™"/>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334000" y="1752600"/>
            <a:ext cx="858838" cy="936625"/>
          </a:xfrm>
          <a:prstGeom prst="rect">
            <a:avLst/>
          </a:prstGeom>
          <a:noFill/>
          <a:extLst>
            <a:ext uri="{909E8E84-426E-40DD-AFC4-6F175D3DCCD1}">
              <a14:hiddenFill xmlns:a14="http://schemas.microsoft.com/office/drawing/2010/main">
                <a:solidFill>
                  <a:srgbClr val="FFFFFF"/>
                </a:solidFill>
              </a14:hiddenFill>
            </a:ext>
          </a:extLst>
        </p:spPr>
      </p:pic>
      <p:sp>
        <p:nvSpPr>
          <p:cNvPr id="6152" name="Rectangle 8"/>
          <p:cNvSpPr>
            <a:spLocks noChangeArrowheads="1"/>
          </p:cNvSpPr>
          <p:nvPr/>
        </p:nvSpPr>
        <p:spPr bwMode="auto">
          <a:xfrm>
            <a:off x="5105400" y="3048000"/>
            <a:ext cx="12954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Neoprene</a:t>
            </a:r>
          </a:p>
        </p:txBody>
      </p:sp>
      <p:sp>
        <p:nvSpPr>
          <p:cNvPr id="6157" name="Rectangle 13"/>
          <p:cNvSpPr>
            <a:spLocks noChangeArrowheads="1"/>
          </p:cNvSpPr>
          <p:nvPr/>
        </p:nvSpPr>
        <p:spPr bwMode="auto">
          <a:xfrm>
            <a:off x="1828800" y="30480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dirty="0"/>
              <a:t>Polyvinyl </a:t>
            </a:r>
          </a:p>
          <a:p>
            <a:pPr algn="ctr"/>
            <a:r>
              <a:rPr lang="en-US" sz="1600" b="1" dirty="0"/>
              <a:t>Alcohol</a:t>
            </a:r>
          </a:p>
          <a:p>
            <a:pPr algn="ctr"/>
            <a:r>
              <a:rPr lang="en-US" sz="1600" b="1" dirty="0"/>
              <a:t>(PVC)</a:t>
            </a:r>
          </a:p>
        </p:txBody>
      </p:sp>
      <p:sp>
        <p:nvSpPr>
          <p:cNvPr id="6158" name="Rectangle 14"/>
          <p:cNvSpPr>
            <a:spLocks noChangeArrowheads="1"/>
          </p:cNvSpPr>
          <p:nvPr/>
        </p:nvSpPr>
        <p:spPr bwMode="auto">
          <a:xfrm>
            <a:off x="1676400" y="5334000"/>
            <a:ext cx="114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Wire mesh</a:t>
            </a:r>
          </a:p>
        </p:txBody>
      </p:sp>
      <p:sp>
        <p:nvSpPr>
          <p:cNvPr id="6163" name="Rectangle 19"/>
          <p:cNvSpPr>
            <a:spLocks noChangeArrowheads="1"/>
          </p:cNvSpPr>
          <p:nvPr/>
        </p:nvSpPr>
        <p:spPr bwMode="auto">
          <a:xfrm>
            <a:off x="6858000" y="3048000"/>
            <a:ext cx="1828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Polyvinyl</a:t>
            </a:r>
          </a:p>
          <a:p>
            <a:pPr algn="ctr"/>
            <a:r>
              <a:rPr lang="en-US" sz="1600" b="1"/>
              <a:t>Chloride (PVC)</a:t>
            </a:r>
          </a:p>
        </p:txBody>
      </p:sp>
      <p:sp>
        <p:nvSpPr>
          <p:cNvPr id="6168" name="Rectangle 24"/>
          <p:cNvSpPr>
            <a:spLocks noChangeArrowheads="1"/>
          </p:cNvSpPr>
          <p:nvPr/>
        </p:nvSpPr>
        <p:spPr bwMode="auto">
          <a:xfrm>
            <a:off x="3657600" y="3048000"/>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Nitrile</a:t>
            </a:r>
          </a:p>
        </p:txBody>
      </p:sp>
      <p:pic>
        <p:nvPicPr>
          <p:cNvPr id="6174" name="Picture 30" descr="Orange Heavyweight"/>
          <p:cNvPicPr>
            <a:picLocks noGrp="1" noChangeAspect="1" noChangeArrowheads="1"/>
          </p:cNvPicPr>
          <p:nvPr>
            <p:ph sz="quarter" idx="3"/>
          </p:nvPr>
        </p:nvPicPr>
        <p:blipFill>
          <a:blip r:embed="rId7" cstate="email">
            <a:extLst>
              <a:ext uri="{28A0092B-C50C-407E-A947-70E740481C1C}">
                <a14:useLocalDpi xmlns:a14="http://schemas.microsoft.com/office/drawing/2010/main"/>
              </a:ext>
            </a:extLst>
          </a:blip>
          <a:srcRect/>
          <a:stretch>
            <a:fillRect/>
          </a:stretch>
        </p:blipFill>
        <p:spPr>
          <a:xfrm>
            <a:off x="609600" y="1676400"/>
            <a:ext cx="804863" cy="981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76" name="Rectangle 32"/>
          <p:cNvSpPr>
            <a:spLocks noChangeArrowheads="1"/>
          </p:cNvSpPr>
          <p:nvPr/>
        </p:nvSpPr>
        <p:spPr bwMode="auto">
          <a:xfrm>
            <a:off x="609600" y="2971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Natural</a:t>
            </a:r>
          </a:p>
          <a:p>
            <a:pPr algn="ctr"/>
            <a:r>
              <a:rPr lang="en-US" sz="1600" b="1"/>
              <a:t>Rubber</a:t>
            </a:r>
          </a:p>
        </p:txBody>
      </p:sp>
      <p:pic>
        <p:nvPicPr>
          <p:cNvPr id="6178" name="Picture 34" descr="Kevlar Gloves">
            <a:hlinkClick r:id="rId8" tooltip="Kevlar Gloves"/>
          </p:cNvPr>
          <p:cNvPicPr>
            <a:picLocks noChangeAspect="1" noChangeArrowheads="1"/>
          </p:cNvPicPr>
          <p:nvPr/>
        </p:nvPicPr>
        <p:blipFill>
          <a:blip r:embed="rId9">
            <a:extLst>
              <a:ext uri="{28A0092B-C50C-407E-A947-70E740481C1C}">
                <a14:useLocalDpi xmlns:a14="http://schemas.microsoft.com/office/drawing/2010/main"/>
              </a:ext>
            </a:extLst>
          </a:blip>
          <a:srcRect/>
          <a:stretch>
            <a:fillRect/>
          </a:stretch>
        </p:blipFill>
        <p:spPr bwMode="auto">
          <a:xfrm>
            <a:off x="3352800" y="4038600"/>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6179" name="Rectangle 35"/>
          <p:cNvSpPr>
            <a:spLocks noChangeArrowheads="1"/>
          </p:cNvSpPr>
          <p:nvPr/>
        </p:nvSpPr>
        <p:spPr bwMode="auto">
          <a:xfrm>
            <a:off x="6019800" y="5105400"/>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Leather</a:t>
            </a:r>
          </a:p>
        </p:txBody>
      </p:sp>
      <p:sp>
        <p:nvSpPr>
          <p:cNvPr id="6180" name="Rectangle 36"/>
          <p:cNvSpPr>
            <a:spLocks noChangeArrowheads="1"/>
          </p:cNvSpPr>
          <p:nvPr/>
        </p:nvSpPr>
        <p:spPr bwMode="auto">
          <a:xfrm>
            <a:off x="3200400" y="5334000"/>
            <a:ext cx="1143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Kevlar</a:t>
            </a:r>
          </a:p>
        </p:txBody>
      </p:sp>
      <p:pic>
        <p:nvPicPr>
          <p:cNvPr id="6182" name="Picture 38" descr="Single Palm Work Glove">
            <a:hlinkClick r:id="rId10" tooltip="Single Palm Work Glove"/>
          </p:cNvPr>
          <p:cNvPicPr>
            <a:picLocks noChangeAspect="1" noChangeArrowheads="1"/>
          </p:cNvPicPr>
          <p:nvPr/>
        </p:nvPicPr>
        <p:blipFill>
          <a:blip r:embed="rId11">
            <a:extLst>
              <a:ext uri="{28A0092B-C50C-407E-A947-70E740481C1C}">
                <a14:useLocalDpi xmlns:a14="http://schemas.microsoft.com/office/drawing/2010/main"/>
              </a:ext>
            </a:extLst>
          </a:blip>
          <a:srcRect/>
          <a:stretch>
            <a:fillRect/>
          </a:stretch>
        </p:blipFill>
        <p:spPr bwMode="auto">
          <a:xfrm>
            <a:off x="6248400" y="403860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6184" name="Picture 40" descr="Mig Tig Welding Gloves">
            <a:hlinkClick r:id="rId12" tooltip="Mig Tig Welding Gloves"/>
          </p:cNvPr>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4953000" y="40386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6185" name="Rectangle 41"/>
          <p:cNvSpPr>
            <a:spLocks noChangeArrowheads="1"/>
          </p:cNvSpPr>
          <p:nvPr/>
        </p:nvSpPr>
        <p:spPr bwMode="auto">
          <a:xfrm>
            <a:off x="4724400" y="5257800"/>
            <a:ext cx="121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Welding</a:t>
            </a:r>
          </a:p>
        </p:txBody>
      </p:sp>
      <p:pic>
        <p:nvPicPr>
          <p:cNvPr id="6187" name="Picture 43" descr="Cotton Canvas">
            <a:hlinkClick r:id="rId14" tooltip="Cotton Canvas"/>
          </p:cNvPr>
          <p:cNvPicPr>
            <a:picLocks noChangeAspect="1"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619796" y="4267200"/>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6188" name="Rectangle 44"/>
          <p:cNvSpPr>
            <a:spLocks noChangeArrowheads="1"/>
          </p:cNvSpPr>
          <p:nvPr/>
        </p:nvSpPr>
        <p:spPr bwMode="auto">
          <a:xfrm>
            <a:off x="381000" y="5334000"/>
            <a:ext cx="114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Cotton</a:t>
            </a:r>
          </a:p>
        </p:txBody>
      </p:sp>
      <p:pic>
        <p:nvPicPr>
          <p:cNvPr id="6190" name="Picture 46" descr="GAFS_small">
            <a:hlinkClick r:id="rId16"/>
          </p:cNvPr>
          <p:cNvPicPr>
            <a:picLocks noChangeAspect="1" noChangeArrowheads="1"/>
          </p:cNvPicPr>
          <p:nvPr/>
        </p:nvPicPr>
        <p:blipFill>
          <a:blip r:embed="rId17">
            <a:extLst>
              <a:ext uri="{28A0092B-C50C-407E-A947-70E740481C1C}">
                <a14:useLocalDpi xmlns:a14="http://schemas.microsoft.com/office/drawing/2010/main"/>
              </a:ext>
            </a:extLst>
          </a:blip>
          <a:srcRect/>
          <a:stretch>
            <a:fillRect/>
          </a:stretch>
        </p:blipFill>
        <p:spPr bwMode="auto">
          <a:xfrm>
            <a:off x="7391400" y="4191000"/>
            <a:ext cx="1066800" cy="885825"/>
          </a:xfrm>
          <a:prstGeom prst="rect">
            <a:avLst/>
          </a:prstGeom>
          <a:noFill/>
          <a:extLst>
            <a:ext uri="{909E8E84-426E-40DD-AFC4-6F175D3DCCD1}">
              <a14:hiddenFill xmlns:a14="http://schemas.microsoft.com/office/drawing/2010/main">
                <a:solidFill>
                  <a:srgbClr val="FFFFFF"/>
                </a:solidFill>
              </a14:hiddenFill>
            </a:ext>
          </a:extLst>
        </p:spPr>
      </p:pic>
      <p:sp>
        <p:nvSpPr>
          <p:cNvPr id="6191" name="Rectangle 47"/>
          <p:cNvSpPr>
            <a:spLocks noChangeArrowheads="1"/>
          </p:cNvSpPr>
          <p:nvPr/>
        </p:nvSpPr>
        <p:spPr bwMode="auto">
          <a:xfrm>
            <a:off x="7315200" y="5181600"/>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t>Anti-vibration</a:t>
            </a:r>
          </a:p>
        </p:txBody>
      </p:sp>
      <p:sp>
        <p:nvSpPr>
          <p:cNvPr id="2" name="Slide Number Placeholder 1"/>
          <p:cNvSpPr>
            <a:spLocks noGrp="1"/>
          </p:cNvSpPr>
          <p:nvPr>
            <p:ph type="sldNum" sz="quarter" idx="12"/>
          </p:nvPr>
        </p:nvSpPr>
        <p:spPr/>
        <p:txBody>
          <a:bodyPr/>
          <a:lstStyle/>
          <a:p>
            <a:fld id="{C00F09C2-A324-46FB-93BA-15ADB914CBCE}" type="slidenum">
              <a:rPr lang="en-US" smtClean="0"/>
              <a:pPr/>
              <a:t>29</a:t>
            </a:fld>
            <a:endParaRPr lang="en-US"/>
          </a:p>
        </p:txBody>
      </p:sp>
    </p:spTree>
    <p:extLst>
      <p:ext uri="{BB962C8B-B14F-4D97-AF65-F5344CB8AC3E}">
        <p14:creationId xmlns:p14="http://schemas.microsoft.com/office/powerpoint/2010/main" val="1509703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400" b="1" dirty="0">
                <a:latin typeface="Arial Narrow" pitchFamily="34" charset="0"/>
              </a:rPr>
              <a:t>Upon completion of this unit the participants will be able to identify the need for Personal Protective Equipment on Wisconsin Dairy Farms. </a:t>
            </a:r>
          </a:p>
          <a:p>
            <a:endParaRPr lang="en-US" dirty="0">
              <a:latin typeface="Arial Black" pitchFamily="34" charset="0"/>
            </a:endParaRPr>
          </a:p>
        </p:txBody>
      </p:sp>
      <p:sp>
        <p:nvSpPr>
          <p:cNvPr id="3" name="Title 2"/>
          <p:cNvSpPr>
            <a:spLocks noGrp="1"/>
          </p:cNvSpPr>
          <p:nvPr>
            <p:ph type="title"/>
          </p:nvPr>
        </p:nvSpPr>
        <p:spPr/>
        <p:txBody>
          <a:bodyPr/>
          <a:lstStyle/>
          <a:p>
            <a:r>
              <a:rPr lang="en-US" sz="4400" dirty="0">
                <a:latin typeface="Arial Black" pitchFamily="34" charset="0"/>
              </a:rPr>
              <a:t>Learning</a:t>
            </a:r>
            <a:r>
              <a:rPr lang="en-US" sz="4400" dirty="0" smtClean="0">
                <a:latin typeface="Arial Black" pitchFamily="34" charset="0"/>
              </a:rPr>
              <a:t> Objective</a:t>
            </a:r>
            <a:endParaRPr lang="en-US" sz="4400" dirty="0">
              <a:latin typeface="Arial Black" pitchFamily="34" charset="0"/>
            </a:endParaRPr>
          </a:p>
        </p:txBody>
      </p:sp>
      <p:sp>
        <p:nvSpPr>
          <p:cNvPr id="4" name="Slide Number Placeholder 3"/>
          <p:cNvSpPr>
            <a:spLocks noGrp="1"/>
          </p:cNvSpPr>
          <p:nvPr>
            <p:ph type="sldNum" sz="quarter" idx="12"/>
          </p:nvPr>
        </p:nvSpPr>
        <p:spPr/>
        <p:txBody>
          <a:bodyPr/>
          <a:lstStyle/>
          <a:p>
            <a:fld id="{A28A65A2-664C-4084-A497-78327BAB4A34}" type="slidenum">
              <a:rPr lang="en-US" smtClean="0"/>
              <a:t>3</a:t>
            </a:fld>
            <a:endParaRPr lang="en-US"/>
          </a:p>
        </p:txBody>
      </p:sp>
    </p:spTree>
    <p:extLst>
      <p:ext uri="{BB962C8B-B14F-4D97-AF65-F5344CB8AC3E}">
        <p14:creationId xmlns:p14="http://schemas.microsoft.com/office/powerpoint/2010/main" val="3435962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Arial Black" pitchFamily="34" charset="0"/>
              </a:rPr>
              <a:t>Care of Gloves</a:t>
            </a:r>
          </a:p>
        </p:txBody>
      </p:sp>
      <p:sp>
        <p:nvSpPr>
          <p:cNvPr id="3" name="Content Placeholder 2"/>
          <p:cNvSpPr>
            <a:spLocks noGrp="1"/>
          </p:cNvSpPr>
          <p:nvPr>
            <p:ph idx="1"/>
          </p:nvPr>
        </p:nvSpPr>
        <p:spPr/>
        <p:txBody>
          <a:bodyPr>
            <a:normAutofit/>
          </a:bodyPr>
          <a:lstStyle/>
          <a:p>
            <a:r>
              <a:rPr lang="en-US" sz="3200" b="1" dirty="0">
                <a:latin typeface="Arial Narrow" pitchFamily="34" charset="0"/>
              </a:rPr>
              <a:t>Inspect before each use not torn, punctured</a:t>
            </a:r>
          </a:p>
          <a:p>
            <a:r>
              <a:rPr lang="en-US" sz="3200" b="1" dirty="0">
                <a:latin typeface="Arial Narrow" pitchFamily="34" charset="0"/>
              </a:rPr>
              <a:t>Fill glove with water and tightly roll cuff</a:t>
            </a:r>
          </a:p>
          <a:p>
            <a:r>
              <a:rPr lang="en-US" sz="3200" b="1" dirty="0">
                <a:latin typeface="Arial Narrow" pitchFamily="34" charset="0"/>
              </a:rPr>
              <a:t>Discolored or stiff don’t use</a:t>
            </a:r>
          </a:p>
        </p:txBody>
      </p:sp>
      <p:sp>
        <p:nvSpPr>
          <p:cNvPr id="4" name="Slide Number Placeholder 3"/>
          <p:cNvSpPr>
            <a:spLocks noGrp="1"/>
          </p:cNvSpPr>
          <p:nvPr>
            <p:ph type="sldNum" sz="quarter" idx="12"/>
          </p:nvPr>
        </p:nvSpPr>
        <p:spPr/>
        <p:txBody>
          <a:bodyPr/>
          <a:lstStyle/>
          <a:p>
            <a:fld id="{A28A65A2-664C-4084-A497-78327BAB4A34}" type="slidenum">
              <a:rPr lang="en-US" smtClean="0"/>
              <a:t>30</a:t>
            </a:fld>
            <a:endParaRPr lang="en-US"/>
          </a:p>
        </p:txBody>
      </p:sp>
      <p:pic>
        <p:nvPicPr>
          <p:cNvPr id="2050" name="Picture 2" descr="C:\Users\w1022632\AppData\Local\Microsoft\Windows\Temporary Internet Files\Content.IE5\GRE13409\MC900334652[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24200" y="3657600"/>
            <a:ext cx="2903228" cy="27214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6149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200" b="1" dirty="0">
                <a:latin typeface="Arial Narrow" pitchFamily="34" charset="0"/>
              </a:rPr>
              <a:t>Exposure to excessive noise:</a:t>
            </a:r>
          </a:p>
          <a:p>
            <a:pPr lvl="1"/>
            <a:r>
              <a:rPr lang="en-US" sz="3000" b="1" dirty="0">
                <a:latin typeface="Arial Narrow" pitchFamily="34" charset="0"/>
              </a:rPr>
              <a:t>Measured in decibels (</a:t>
            </a:r>
            <a:r>
              <a:rPr lang="en-US" sz="3000" b="1" dirty="0" smtClean="0">
                <a:latin typeface="Arial Narrow" pitchFamily="34" charset="0"/>
              </a:rPr>
              <a:t>dB)</a:t>
            </a:r>
          </a:p>
          <a:p>
            <a:pPr lvl="1"/>
            <a:r>
              <a:rPr lang="en-US" sz="3000" b="1" dirty="0" smtClean="0">
                <a:latin typeface="Arial Narrow" pitchFamily="34" charset="0"/>
              </a:rPr>
              <a:t>85 dB protection should be available</a:t>
            </a:r>
          </a:p>
          <a:p>
            <a:pPr lvl="1"/>
            <a:r>
              <a:rPr lang="en-US" sz="3000" b="1" dirty="0" smtClean="0">
                <a:latin typeface="Arial Narrow" pitchFamily="34" charset="0"/>
              </a:rPr>
              <a:t>Permissible exposure for 8 hours  = 90 dB without protection</a:t>
            </a:r>
            <a:endParaRPr lang="en-US" sz="3000" b="1" dirty="0">
              <a:latin typeface="Arial Narrow" pitchFamily="34" charset="0"/>
            </a:endParaRPr>
          </a:p>
          <a:p>
            <a:pPr lvl="1"/>
            <a:r>
              <a:rPr lang="en-US" sz="3000" b="1" dirty="0">
                <a:latin typeface="Arial Narrow" pitchFamily="34" charset="0"/>
              </a:rPr>
              <a:t>Length of time exposed</a:t>
            </a:r>
          </a:p>
          <a:p>
            <a:pPr lvl="1"/>
            <a:r>
              <a:rPr lang="en-US" sz="3000" b="1" dirty="0">
                <a:latin typeface="Arial Narrow" pitchFamily="34" charset="0"/>
              </a:rPr>
              <a:t>Employee </a:t>
            </a:r>
            <a:r>
              <a:rPr lang="en-US" sz="3000" b="1" dirty="0" smtClean="0">
                <a:latin typeface="Arial Narrow" pitchFamily="34" charset="0"/>
              </a:rPr>
              <a:t>movement</a:t>
            </a:r>
          </a:p>
          <a:p>
            <a:pPr marL="365760" lvl="1" indent="0">
              <a:buNone/>
            </a:pPr>
            <a:endParaRPr lang="en-US" sz="3000" b="1" dirty="0" smtClean="0">
              <a:latin typeface="Arial Narrow" pitchFamily="34" charset="0"/>
            </a:endParaRPr>
          </a:p>
          <a:p>
            <a:r>
              <a:rPr lang="en-US" sz="3200" b="1" dirty="0" smtClean="0">
                <a:latin typeface="Arial Narrow" pitchFamily="34" charset="0"/>
              </a:rPr>
              <a:t>OSHA consultation </a:t>
            </a:r>
            <a:endParaRPr lang="en-US" sz="3200" b="1" dirty="0">
              <a:latin typeface="Arial Narrow" pitchFamily="34" charset="0"/>
            </a:endParaRPr>
          </a:p>
          <a:p>
            <a:pPr marL="45720" indent="0">
              <a:buNone/>
            </a:pPr>
            <a:endParaRPr lang="en-US" sz="3600" b="1" dirty="0">
              <a:latin typeface="Arial Narrow" pitchFamily="34" charset="0"/>
            </a:endParaRPr>
          </a:p>
        </p:txBody>
      </p:sp>
      <p:sp>
        <p:nvSpPr>
          <p:cNvPr id="3" name="Title 2"/>
          <p:cNvSpPr>
            <a:spLocks noGrp="1"/>
          </p:cNvSpPr>
          <p:nvPr>
            <p:ph type="title"/>
          </p:nvPr>
        </p:nvSpPr>
        <p:spPr/>
        <p:txBody>
          <a:bodyPr/>
          <a:lstStyle/>
          <a:p>
            <a:r>
              <a:rPr lang="en-US" sz="4400" dirty="0">
                <a:latin typeface="Arial Black" pitchFamily="34" charset="0"/>
              </a:rPr>
              <a:t>Hearing Protection</a:t>
            </a:r>
          </a:p>
        </p:txBody>
      </p:sp>
      <p:sp>
        <p:nvSpPr>
          <p:cNvPr id="4" name="Slide Number Placeholder 3"/>
          <p:cNvSpPr>
            <a:spLocks noGrp="1"/>
          </p:cNvSpPr>
          <p:nvPr>
            <p:ph type="sldNum" sz="quarter" idx="12"/>
          </p:nvPr>
        </p:nvSpPr>
        <p:spPr/>
        <p:txBody>
          <a:bodyPr/>
          <a:lstStyle/>
          <a:p>
            <a:fld id="{A28A65A2-664C-4084-A497-78327BAB4A34}" type="slidenum">
              <a:rPr lang="en-US" smtClean="0"/>
              <a:t>31</a:t>
            </a:fld>
            <a:endParaRPr lang="en-US"/>
          </a:p>
        </p:txBody>
      </p:sp>
      <p:pic>
        <p:nvPicPr>
          <p:cNvPr id="13314" name="Picture 2" descr="C:\Users\w3044913\AppData\Local\Microsoft\Windows\Temporary Internet Files\Content.IE5\6G358L2I\MC900286858[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19800" y="4114800"/>
            <a:ext cx="2993384" cy="2620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47842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70257995"/>
              </p:ext>
            </p:extLst>
          </p:nvPr>
        </p:nvGraphicFramePr>
        <p:xfrm>
          <a:off x="228601" y="228600"/>
          <a:ext cx="8534400" cy="6477000"/>
        </p:xfrm>
        <a:graphic>
          <a:graphicData uri="http://schemas.openxmlformats.org/drawingml/2006/table">
            <a:tbl>
              <a:tblPr firstRow="1" firstCol="1" bandRow="1">
                <a:tableStyleId>{5C22544A-7EE6-4342-B048-85BDC9FD1C3A}</a:tableStyleId>
              </a:tblPr>
              <a:tblGrid>
                <a:gridCol w="2844800"/>
                <a:gridCol w="2844800"/>
                <a:gridCol w="2844800"/>
              </a:tblGrid>
              <a:tr h="681298">
                <a:tc>
                  <a:txBody>
                    <a:bodyPr/>
                    <a:lstStyle/>
                    <a:p>
                      <a:pPr marL="0" marR="0" algn="ctr">
                        <a:lnSpc>
                          <a:spcPct val="115000"/>
                        </a:lnSpc>
                        <a:spcBef>
                          <a:spcPts val="0"/>
                        </a:spcBef>
                        <a:spcAft>
                          <a:spcPts val="0"/>
                        </a:spcAft>
                      </a:pPr>
                      <a:r>
                        <a:rPr lang="en-US" sz="1200">
                          <a:effectLst/>
                        </a:rPr>
                        <a:t>Duration per day (hours)</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Sound level dB</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Examples of noise source at sound levels</a:t>
                      </a:r>
                      <a:endParaRPr lang="en-US" sz="1200">
                        <a:solidFill>
                          <a:srgbClr val="000000"/>
                        </a:solidFill>
                        <a:effectLst/>
                        <a:latin typeface="Palatino Linotype"/>
                        <a:ea typeface="Calibri"/>
                        <a:cs typeface="Tahoma"/>
                      </a:endParaRPr>
                    </a:p>
                  </a:txBody>
                  <a:tcPr marL="9525" marR="9525" marT="9525" marB="9525" anchor="ctr"/>
                </a:tc>
              </a:tr>
              <a:tr h="681298">
                <a:tc>
                  <a:txBody>
                    <a:bodyPr/>
                    <a:lstStyle/>
                    <a:p>
                      <a:pPr marL="0" marR="0" algn="ctr">
                        <a:lnSpc>
                          <a:spcPct val="115000"/>
                        </a:lnSpc>
                        <a:spcBef>
                          <a:spcPts val="0"/>
                        </a:spcBef>
                        <a:spcAft>
                          <a:spcPts val="0"/>
                        </a:spcAft>
                      </a:pPr>
                      <a:r>
                        <a:rPr lang="en-US" sz="1200">
                          <a:effectLst/>
                        </a:rPr>
                        <a:t>8</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90</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Tractor, combine, or ATV</a:t>
                      </a:r>
                      <a:endParaRPr lang="en-US" sz="1200">
                        <a:solidFill>
                          <a:srgbClr val="000000"/>
                        </a:solidFill>
                        <a:effectLst/>
                        <a:latin typeface="Palatino Linotype"/>
                        <a:ea typeface="Calibri"/>
                        <a:cs typeface="Tahoma"/>
                      </a:endParaRPr>
                    </a:p>
                  </a:txBody>
                  <a:tcPr marL="9525" marR="9525" marT="9525" marB="9525" anchor="ctr"/>
                </a:tc>
              </a:tr>
              <a:tr h="345316">
                <a:tc>
                  <a:txBody>
                    <a:bodyPr/>
                    <a:lstStyle/>
                    <a:p>
                      <a:pPr marL="0" marR="0" algn="ctr">
                        <a:lnSpc>
                          <a:spcPct val="115000"/>
                        </a:lnSpc>
                        <a:spcBef>
                          <a:spcPts val="0"/>
                        </a:spcBef>
                        <a:spcAft>
                          <a:spcPts val="0"/>
                        </a:spcAft>
                      </a:pPr>
                      <a:r>
                        <a:rPr lang="en-US" sz="1200">
                          <a:effectLst/>
                        </a:rPr>
                        <a:t>6</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92</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Tractor or combine</a:t>
                      </a:r>
                      <a:endParaRPr lang="en-US" sz="1200">
                        <a:solidFill>
                          <a:srgbClr val="000000"/>
                        </a:solidFill>
                        <a:effectLst/>
                        <a:latin typeface="Palatino Linotype"/>
                        <a:ea typeface="Calibri"/>
                        <a:cs typeface="Tahoma"/>
                      </a:endParaRPr>
                    </a:p>
                  </a:txBody>
                  <a:tcPr marL="9525" marR="9525" marT="9525" marB="9525" anchor="ctr"/>
                </a:tc>
              </a:tr>
              <a:tr h="1017281">
                <a:tc>
                  <a:txBody>
                    <a:bodyPr/>
                    <a:lstStyle/>
                    <a:p>
                      <a:pPr marL="0" marR="0" algn="ctr">
                        <a:lnSpc>
                          <a:spcPct val="115000"/>
                        </a:lnSpc>
                        <a:spcBef>
                          <a:spcPts val="0"/>
                        </a:spcBef>
                        <a:spcAft>
                          <a:spcPts val="0"/>
                        </a:spcAft>
                      </a:pPr>
                      <a:r>
                        <a:rPr lang="en-US" sz="1200">
                          <a:effectLst/>
                        </a:rPr>
                        <a:t>4</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95</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Tractor, grain grinding, combine, or air compressor</a:t>
                      </a:r>
                      <a:endParaRPr lang="en-US" sz="1200">
                        <a:solidFill>
                          <a:srgbClr val="000000"/>
                        </a:solidFill>
                        <a:effectLst/>
                        <a:latin typeface="Palatino Linotype"/>
                        <a:ea typeface="Calibri"/>
                        <a:cs typeface="Tahoma"/>
                      </a:endParaRPr>
                    </a:p>
                  </a:txBody>
                  <a:tcPr marL="9525" marR="9525" marT="9525" marB="9525" anchor="ctr"/>
                </a:tc>
              </a:tr>
              <a:tr h="681298">
                <a:tc>
                  <a:txBody>
                    <a:bodyPr/>
                    <a:lstStyle/>
                    <a:p>
                      <a:pPr marL="0" marR="0" algn="ctr">
                        <a:lnSpc>
                          <a:spcPct val="115000"/>
                        </a:lnSpc>
                        <a:spcBef>
                          <a:spcPts val="0"/>
                        </a:spcBef>
                        <a:spcAft>
                          <a:spcPts val="0"/>
                        </a:spcAft>
                      </a:pPr>
                      <a:r>
                        <a:rPr lang="en-US" sz="1200">
                          <a:effectLst/>
                        </a:rPr>
                        <a:t>3</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97</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Tractor, combine, or shop vacuum</a:t>
                      </a:r>
                      <a:endParaRPr lang="en-US" sz="1200">
                        <a:solidFill>
                          <a:srgbClr val="000000"/>
                        </a:solidFill>
                        <a:effectLst/>
                        <a:latin typeface="Palatino Linotype"/>
                        <a:ea typeface="Calibri"/>
                        <a:cs typeface="Tahoma"/>
                      </a:endParaRPr>
                    </a:p>
                  </a:txBody>
                  <a:tcPr marL="9525" marR="9525" marT="9525" marB="9525" anchor="ctr"/>
                </a:tc>
              </a:tr>
              <a:tr h="681298">
                <a:tc>
                  <a:txBody>
                    <a:bodyPr/>
                    <a:lstStyle/>
                    <a:p>
                      <a:pPr marL="0" marR="0" algn="ctr">
                        <a:lnSpc>
                          <a:spcPct val="115000"/>
                        </a:lnSpc>
                        <a:spcBef>
                          <a:spcPts val="0"/>
                        </a:spcBef>
                        <a:spcAft>
                          <a:spcPts val="0"/>
                        </a:spcAft>
                      </a:pPr>
                      <a:r>
                        <a:rPr lang="en-US" sz="1200">
                          <a:effectLst/>
                        </a:rPr>
                        <a:t>2</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100</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Tractor, pigs squealing, or table saw</a:t>
                      </a:r>
                      <a:endParaRPr lang="en-US" sz="1200">
                        <a:solidFill>
                          <a:srgbClr val="000000"/>
                        </a:solidFill>
                        <a:effectLst/>
                        <a:latin typeface="Palatino Linotype"/>
                        <a:ea typeface="Calibri"/>
                        <a:cs typeface="Tahoma"/>
                      </a:endParaRPr>
                    </a:p>
                  </a:txBody>
                  <a:tcPr marL="9525" marR="9525" marT="9525" marB="9525" anchor="ctr"/>
                </a:tc>
              </a:tr>
              <a:tr h="681298">
                <a:tc>
                  <a:txBody>
                    <a:bodyPr/>
                    <a:lstStyle/>
                    <a:p>
                      <a:pPr marL="0" marR="0" algn="ctr">
                        <a:lnSpc>
                          <a:spcPct val="115000"/>
                        </a:lnSpc>
                        <a:spcBef>
                          <a:spcPts val="0"/>
                        </a:spcBef>
                        <a:spcAft>
                          <a:spcPts val="0"/>
                        </a:spcAft>
                      </a:pPr>
                      <a:r>
                        <a:rPr lang="en-US" sz="1200">
                          <a:effectLst/>
                        </a:rPr>
                        <a:t>1 1/2</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102</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Tractor, combine, or riding lawnmower</a:t>
                      </a:r>
                      <a:endParaRPr lang="en-US" sz="1200">
                        <a:solidFill>
                          <a:srgbClr val="000000"/>
                        </a:solidFill>
                        <a:effectLst/>
                        <a:latin typeface="Palatino Linotype"/>
                        <a:ea typeface="Calibri"/>
                        <a:cs typeface="Tahoma"/>
                      </a:endParaRPr>
                    </a:p>
                  </a:txBody>
                  <a:tcPr marL="9525" marR="9525" marT="9525" marB="9525" anchor="ctr"/>
                </a:tc>
              </a:tr>
              <a:tr h="1017281">
                <a:tc>
                  <a:txBody>
                    <a:bodyPr/>
                    <a:lstStyle/>
                    <a:p>
                      <a:pPr marL="0" marR="0" algn="ctr">
                        <a:lnSpc>
                          <a:spcPct val="115000"/>
                        </a:lnSpc>
                        <a:spcBef>
                          <a:spcPts val="0"/>
                        </a:spcBef>
                        <a:spcAft>
                          <a:spcPts val="0"/>
                        </a:spcAft>
                      </a:pPr>
                      <a:r>
                        <a:rPr lang="en-US" sz="1200">
                          <a:effectLst/>
                        </a:rPr>
                        <a:t>1</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105</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Tractor, combine, chickens, or irrigation pump</a:t>
                      </a:r>
                      <a:endParaRPr lang="en-US" sz="1200">
                        <a:solidFill>
                          <a:srgbClr val="000000"/>
                        </a:solidFill>
                        <a:effectLst/>
                        <a:latin typeface="Palatino Linotype"/>
                        <a:ea typeface="Calibri"/>
                        <a:cs typeface="Tahoma"/>
                      </a:endParaRPr>
                    </a:p>
                  </a:txBody>
                  <a:tcPr marL="9525" marR="9525" marT="9525" marB="9525" anchor="ctr"/>
                </a:tc>
              </a:tr>
              <a:tr h="345316">
                <a:tc>
                  <a:txBody>
                    <a:bodyPr/>
                    <a:lstStyle/>
                    <a:p>
                      <a:pPr marL="0" marR="0" algn="ctr">
                        <a:lnSpc>
                          <a:spcPct val="115000"/>
                        </a:lnSpc>
                        <a:spcBef>
                          <a:spcPts val="0"/>
                        </a:spcBef>
                        <a:spcAft>
                          <a:spcPts val="0"/>
                        </a:spcAft>
                      </a:pPr>
                      <a:r>
                        <a:rPr lang="en-US" sz="1200">
                          <a:effectLst/>
                        </a:rPr>
                        <a:t>1/2</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110</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Tractor or leaf blower</a:t>
                      </a:r>
                      <a:endParaRPr lang="en-US" sz="1200">
                        <a:solidFill>
                          <a:srgbClr val="000000"/>
                        </a:solidFill>
                        <a:effectLst/>
                        <a:latin typeface="Palatino Linotype"/>
                        <a:ea typeface="Calibri"/>
                        <a:cs typeface="Tahoma"/>
                      </a:endParaRPr>
                    </a:p>
                  </a:txBody>
                  <a:tcPr marL="9525" marR="9525" marT="9525" marB="9525" anchor="ctr"/>
                </a:tc>
              </a:tr>
              <a:tr h="345316">
                <a:tc>
                  <a:txBody>
                    <a:bodyPr/>
                    <a:lstStyle/>
                    <a:p>
                      <a:pPr marL="0" marR="0" algn="ctr">
                        <a:lnSpc>
                          <a:spcPct val="115000"/>
                        </a:lnSpc>
                        <a:spcBef>
                          <a:spcPts val="0"/>
                        </a:spcBef>
                        <a:spcAft>
                          <a:spcPts val="0"/>
                        </a:spcAft>
                      </a:pPr>
                      <a:r>
                        <a:rPr lang="en-US" sz="1200">
                          <a:effectLst/>
                        </a:rPr>
                        <a:t>1/4</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a:effectLst/>
                        </a:rPr>
                        <a:t>115</a:t>
                      </a:r>
                      <a:endParaRPr lang="en-US" sz="1200">
                        <a:solidFill>
                          <a:srgbClr val="000000"/>
                        </a:solidFill>
                        <a:effectLst/>
                        <a:latin typeface="Palatino Linotype"/>
                        <a:ea typeface="Calibri"/>
                        <a:cs typeface="Tahoma"/>
                      </a:endParaRPr>
                    </a:p>
                  </a:txBody>
                  <a:tcPr marL="9525" marR="9525" marT="9525" marB="9525" anchor="ctr"/>
                </a:tc>
                <a:tc>
                  <a:txBody>
                    <a:bodyPr/>
                    <a:lstStyle/>
                    <a:p>
                      <a:pPr marL="0" marR="0" algn="ctr">
                        <a:lnSpc>
                          <a:spcPct val="115000"/>
                        </a:lnSpc>
                        <a:spcBef>
                          <a:spcPts val="0"/>
                        </a:spcBef>
                        <a:spcAft>
                          <a:spcPts val="0"/>
                        </a:spcAft>
                      </a:pPr>
                      <a:r>
                        <a:rPr lang="en-US" sz="1200" dirty="0">
                          <a:effectLst/>
                        </a:rPr>
                        <a:t>Chainsaw</a:t>
                      </a:r>
                      <a:endParaRPr lang="en-US" sz="1200" dirty="0">
                        <a:solidFill>
                          <a:srgbClr val="000000"/>
                        </a:solidFill>
                        <a:effectLst/>
                        <a:latin typeface="Palatino Linotype"/>
                        <a:ea typeface="Calibri"/>
                        <a:cs typeface="Tahoma"/>
                      </a:endParaRPr>
                    </a:p>
                  </a:txBody>
                  <a:tcPr marL="9525" marR="9525" marT="9525" marB="9525" anchor="ctr"/>
                </a:tc>
              </a:tr>
            </a:tbl>
          </a:graphicData>
        </a:graphic>
      </p:graphicFrame>
      <p:sp>
        <p:nvSpPr>
          <p:cNvPr id="2" name="Slide Number Placeholder 1"/>
          <p:cNvSpPr>
            <a:spLocks noGrp="1"/>
          </p:cNvSpPr>
          <p:nvPr>
            <p:ph type="sldNum" sz="quarter" idx="12"/>
          </p:nvPr>
        </p:nvSpPr>
        <p:spPr/>
        <p:txBody>
          <a:bodyPr/>
          <a:lstStyle/>
          <a:p>
            <a:fld id="{A28A65A2-664C-4084-A497-78327BAB4A34}" type="slidenum">
              <a:rPr lang="en-US" smtClean="0"/>
              <a:t>32</a:t>
            </a:fld>
            <a:endParaRPr lang="en-US"/>
          </a:p>
        </p:txBody>
      </p:sp>
    </p:spTree>
    <p:extLst>
      <p:ext uri="{BB962C8B-B14F-4D97-AF65-F5344CB8AC3E}">
        <p14:creationId xmlns:p14="http://schemas.microsoft.com/office/powerpoint/2010/main" val="28209130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endParaRPr lang="en-US" sz="3200" b="1" dirty="0">
              <a:latin typeface="Arial Narrow" pitchFamily="34" charset="0"/>
            </a:endParaRPr>
          </a:p>
          <a:p>
            <a:r>
              <a:rPr lang="en-US" sz="3200" b="1" dirty="0">
                <a:latin typeface="Arial Narrow" pitchFamily="34" charset="0"/>
              </a:rPr>
              <a:t>Single use ear plugs:</a:t>
            </a:r>
          </a:p>
          <a:p>
            <a:endParaRPr lang="en-US" sz="3200" b="1" dirty="0">
              <a:latin typeface="Arial Narrow" pitchFamily="34" charset="0"/>
            </a:endParaRPr>
          </a:p>
          <a:p>
            <a:r>
              <a:rPr lang="en-US" sz="3200" b="1" dirty="0">
                <a:latin typeface="Arial Narrow" pitchFamily="34" charset="0"/>
              </a:rPr>
              <a:t>Pre-formed or molded ear plugs:</a:t>
            </a:r>
          </a:p>
          <a:p>
            <a:endParaRPr lang="en-US" sz="3200" b="1" dirty="0">
              <a:latin typeface="Arial Narrow" pitchFamily="34" charset="0"/>
            </a:endParaRPr>
          </a:p>
          <a:p>
            <a:r>
              <a:rPr lang="en-US" sz="3200" b="1" dirty="0">
                <a:latin typeface="Arial Narrow" pitchFamily="34" charset="0"/>
              </a:rPr>
              <a:t>Ear muffs:</a:t>
            </a:r>
          </a:p>
        </p:txBody>
      </p:sp>
      <p:sp>
        <p:nvSpPr>
          <p:cNvPr id="3" name="Title 2"/>
          <p:cNvSpPr>
            <a:spLocks noGrp="1"/>
          </p:cNvSpPr>
          <p:nvPr>
            <p:ph type="title"/>
          </p:nvPr>
        </p:nvSpPr>
        <p:spPr/>
        <p:txBody>
          <a:bodyPr/>
          <a:lstStyle/>
          <a:p>
            <a:r>
              <a:rPr lang="en-US" sz="4400" dirty="0">
                <a:latin typeface="Arial Black" pitchFamily="34" charset="0"/>
              </a:rPr>
              <a:t>Hearing Protection</a:t>
            </a:r>
          </a:p>
        </p:txBody>
      </p:sp>
      <p:pic>
        <p:nvPicPr>
          <p:cNvPr id="1026" name="Picture 2" descr="C:\Users\w1022632\AppData\Local\Microsoft\Windows\Temporary Internet Files\Content.IE5\DAC2P1V4\MC900305217[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177801" y="4456023"/>
            <a:ext cx="1818742" cy="179771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w1022632\AppData\Local\Microsoft\Windows\Temporary Internet Files\Content.IE5\6G358L2I\MC900018419[1].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53000" y="1828800"/>
            <a:ext cx="1295400" cy="157932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w1022632\AppData\Local\Microsoft\Windows\Temporary Internet Files\Content.IE5\DM289KI8\MC900097835[1].wmf"/>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934200" y="3505200"/>
            <a:ext cx="1661465" cy="178033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A28A65A2-664C-4084-A497-78327BAB4A34}" type="slidenum">
              <a:rPr lang="en-US" smtClean="0"/>
              <a:t>33</a:t>
            </a:fld>
            <a:endParaRPr lang="en-US"/>
          </a:p>
        </p:txBody>
      </p:sp>
    </p:spTree>
    <p:extLst>
      <p:ext uri="{BB962C8B-B14F-4D97-AF65-F5344CB8AC3E}">
        <p14:creationId xmlns:p14="http://schemas.microsoft.com/office/powerpoint/2010/main" val="19363602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0999" y="1719071"/>
            <a:ext cx="7239001" cy="4407408"/>
          </a:xfrm>
        </p:spPr>
        <p:txBody>
          <a:bodyPr>
            <a:normAutofit fontScale="92500" lnSpcReduction="10000"/>
          </a:bodyPr>
          <a:lstStyle/>
          <a:p>
            <a:r>
              <a:rPr lang="en-US" sz="3500" b="1" dirty="0">
                <a:latin typeface="Arial Narrow" pitchFamily="34" charset="0"/>
              </a:rPr>
              <a:t>Pesticide vapors </a:t>
            </a:r>
          </a:p>
          <a:p>
            <a:r>
              <a:rPr lang="en-US" sz="3500" b="1" dirty="0">
                <a:latin typeface="Arial Narrow" pitchFamily="34" charset="0"/>
              </a:rPr>
              <a:t>Dusty fields</a:t>
            </a:r>
          </a:p>
          <a:p>
            <a:r>
              <a:rPr lang="en-US" sz="3500" b="1" dirty="0">
                <a:latin typeface="Arial Narrow" pitchFamily="34" charset="0"/>
              </a:rPr>
              <a:t>Hydrogen sulfide in manure pits</a:t>
            </a:r>
          </a:p>
          <a:p>
            <a:r>
              <a:rPr lang="en-US" sz="3500" b="1" dirty="0">
                <a:latin typeface="Arial Narrow" pitchFamily="34" charset="0"/>
              </a:rPr>
              <a:t>Nitrogen dioxide in silos.  </a:t>
            </a:r>
          </a:p>
          <a:p>
            <a:r>
              <a:rPr lang="en-US" sz="3500" b="1" dirty="0">
                <a:latin typeface="Arial Narrow" pitchFamily="34" charset="0"/>
              </a:rPr>
              <a:t>Farmer’s Lung and Organic Dust Toxicity Syndrome (ODTS) </a:t>
            </a:r>
          </a:p>
          <a:p>
            <a:r>
              <a:rPr lang="en-US" sz="3500" b="1" dirty="0">
                <a:latin typeface="Arial Narrow" pitchFamily="34" charset="0"/>
              </a:rPr>
              <a:t>Allergic reactions to dust from moldy hay or grain</a:t>
            </a:r>
          </a:p>
          <a:p>
            <a:endParaRPr lang="en-US" dirty="0"/>
          </a:p>
        </p:txBody>
      </p:sp>
      <p:sp>
        <p:nvSpPr>
          <p:cNvPr id="4" name="Title 3"/>
          <p:cNvSpPr>
            <a:spLocks noGrp="1"/>
          </p:cNvSpPr>
          <p:nvPr>
            <p:ph type="title"/>
          </p:nvPr>
        </p:nvSpPr>
        <p:spPr/>
        <p:txBody>
          <a:bodyPr/>
          <a:lstStyle/>
          <a:p>
            <a:r>
              <a:rPr lang="en-US" sz="4400" dirty="0">
                <a:latin typeface="Arial Black" pitchFamily="34" charset="0"/>
              </a:rPr>
              <a:t>respiratory</a:t>
            </a:r>
            <a:r>
              <a:rPr lang="en-US" sz="4400" b="1" dirty="0" smtClean="0">
                <a:latin typeface="Arial Black" pitchFamily="34" charset="0"/>
              </a:rPr>
              <a:t> </a:t>
            </a:r>
            <a:r>
              <a:rPr lang="en-US" sz="4400" dirty="0">
                <a:latin typeface="Arial Black" pitchFamily="34" charset="0"/>
              </a:rPr>
              <a:t>issues</a:t>
            </a:r>
          </a:p>
        </p:txBody>
      </p:sp>
      <p:sp>
        <p:nvSpPr>
          <p:cNvPr id="6" name="Slide Number Placeholder 5"/>
          <p:cNvSpPr>
            <a:spLocks noGrp="1"/>
          </p:cNvSpPr>
          <p:nvPr>
            <p:ph type="sldNum" sz="quarter" idx="12"/>
          </p:nvPr>
        </p:nvSpPr>
        <p:spPr/>
        <p:txBody>
          <a:bodyPr/>
          <a:lstStyle/>
          <a:p>
            <a:fld id="{A28A65A2-664C-4084-A497-78327BAB4A34}" type="slidenum">
              <a:rPr lang="en-US" smtClean="0"/>
              <a:t>34</a:t>
            </a:fld>
            <a:endParaRPr lang="en-US"/>
          </a:p>
        </p:txBody>
      </p:sp>
      <p:pic>
        <p:nvPicPr>
          <p:cNvPr id="14338" name="Picture 2" descr="C:\Users\w3044913\AppData\Local\Microsoft\Windows\Temporary Internet Files\Content.IE5\DM289KI8\MC900351373[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0" y="2209800"/>
            <a:ext cx="1789799"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19649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500" b="1" dirty="0" smtClean="0">
                <a:latin typeface="Arial Narrow" pitchFamily="34" charset="0"/>
              </a:rPr>
              <a:t>Dust</a:t>
            </a:r>
            <a:r>
              <a:rPr lang="en-US" sz="3500" b="1" dirty="0">
                <a:latin typeface="Arial Narrow" pitchFamily="34" charset="0"/>
              </a:rPr>
              <a:t>: largest of the particles</a:t>
            </a:r>
          </a:p>
          <a:p>
            <a:r>
              <a:rPr lang="en-US" sz="3500" b="1" dirty="0">
                <a:latin typeface="Arial Narrow" pitchFamily="34" charset="0"/>
              </a:rPr>
              <a:t>Molds: released from hay or grain when disturbed</a:t>
            </a:r>
          </a:p>
          <a:p>
            <a:r>
              <a:rPr lang="en-US" sz="3500" b="1" dirty="0">
                <a:latin typeface="Arial Narrow" pitchFamily="34" charset="0"/>
              </a:rPr>
              <a:t>Mists: suspended liquid droplets</a:t>
            </a:r>
          </a:p>
          <a:p>
            <a:r>
              <a:rPr lang="en-US" sz="3500" b="1" dirty="0">
                <a:latin typeface="Arial Narrow" pitchFamily="34" charset="0"/>
              </a:rPr>
              <a:t>Fumes: solid particles of evaporated metals (welding)</a:t>
            </a:r>
          </a:p>
        </p:txBody>
      </p:sp>
      <p:sp>
        <p:nvSpPr>
          <p:cNvPr id="4" name="Slide Number Placeholder 3"/>
          <p:cNvSpPr>
            <a:spLocks noGrp="1"/>
          </p:cNvSpPr>
          <p:nvPr>
            <p:ph type="sldNum" sz="quarter" idx="12"/>
          </p:nvPr>
        </p:nvSpPr>
        <p:spPr/>
        <p:txBody>
          <a:bodyPr/>
          <a:lstStyle/>
          <a:p>
            <a:fld id="{A28A65A2-664C-4084-A497-78327BAB4A34}" type="slidenum">
              <a:rPr lang="en-US" smtClean="0"/>
              <a:t>35</a:t>
            </a:fld>
            <a:endParaRPr lang="en-US"/>
          </a:p>
        </p:txBody>
      </p:sp>
      <p:sp>
        <p:nvSpPr>
          <p:cNvPr id="3" name="Title 2"/>
          <p:cNvSpPr>
            <a:spLocks noGrp="1"/>
          </p:cNvSpPr>
          <p:nvPr>
            <p:ph type="title"/>
          </p:nvPr>
        </p:nvSpPr>
        <p:spPr/>
        <p:txBody>
          <a:bodyPr/>
          <a:lstStyle/>
          <a:p>
            <a:r>
              <a:rPr lang="en-US" sz="4400" dirty="0" smtClean="0">
                <a:solidFill>
                  <a:prstClr val="white"/>
                </a:solidFill>
                <a:latin typeface="Arial Black" pitchFamily="34" charset="0"/>
              </a:rPr>
              <a:t>Respiratory </a:t>
            </a:r>
            <a:br>
              <a:rPr lang="en-US" sz="4400" dirty="0" smtClean="0">
                <a:solidFill>
                  <a:prstClr val="white"/>
                </a:solidFill>
                <a:latin typeface="Arial Black" pitchFamily="34" charset="0"/>
              </a:rPr>
            </a:br>
            <a:r>
              <a:rPr lang="en-US" sz="4400" dirty="0" smtClean="0">
                <a:solidFill>
                  <a:prstClr val="white"/>
                </a:solidFill>
                <a:latin typeface="Arial Black" pitchFamily="34" charset="0"/>
              </a:rPr>
              <a:t>issues </a:t>
            </a:r>
            <a:endParaRPr lang="en-US" dirty="0"/>
          </a:p>
        </p:txBody>
      </p:sp>
    </p:spTree>
    <p:extLst>
      <p:ext uri="{BB962C8B-B14F-4D97-AF65-F5344CB8AC3E}">
        <p14:creationId xmlns:p14="http://schemas.microsoft.com/office/powerpoint/2010/main" val="11996487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600" b="1" dirty="0">
                <a:latin typeface="Arial Narrow" pitchFamily="34" charset="0"/>
              </a:rPr>
              <a:t>Gases:  gaseous at room temperature </a:t>
            </a:r>
            <a:r>
              <a:rPr lang="en-US" sz="3600" b="1" dirty="0" smtClean="0">
                <a:latin typeface="Arial Narrow" pitchFamily="34" charset="0"/>
              </a:rPr>
              <a:t>hydrogen sulfide (manure pits), nitrogen dioxide (Silo gas), carbon </a:t>
            </a:r>
            <a:r>
              <a:rPr lang="en-US" sz="3600" b="1" dirty="0">
                <a:latin typeface="Arial Narrow" pitchFamily="34" charset="0"/>
              </a:rPr>
              <a:t>monoxide</a:t>
            </a:r>
          </a:p>
          <a:p>
            <a:pPr marL="45720" indent="0">
              <a:buNone/>
            </a:pPr>
            <a:endParaRPr lang="en-US" sz="3600" b="1" dirty="0">
              <a:latin typeface="Arial Narrow" pitchFamily="34" charset="0"/>
            </a:endParaRPr>
          </a:p>
          <a:p>
            <a:r>
              <a:rPr lang="en-US" sz="3600" b="1" dirty="0">
                <a:latin typeface="Arial Narrow" pitchFamily="34" charset="0"/>
              </a:rPr>
              <a:t>Vapors: evaporate from liquid – pesticides, paint</a:t>
            </a:r>
          </a:p>
          <a:p>
            <a:endParaRPr lang="en-US" sz="4000" b="1" dirty="0">
              <a:latin typeface="Arial Narrow" pitchFamily="34" charset="0"/>
            </a:endParaRPr>
          </a:p>
        </p:txBody>
      </p:sp>
      <p:sp>
        <p:nvSpPr>
          <p:cNvPr id="4" name="Slide Number Placeholder 3"/>
          <p:cNvSpPr>
            <a:spLocks noGrp="1"/>
          </p:cNvSpPr>
          <p:nvPr>
            <p:ph type="sldNum" sz="quarter" idx="12"/>
          </p:nvPr>
        </p:nvSpPr>
        <p:spPr/>
        <p:txBody>
          <a:bodyPr/>
          <a:lstStyle/>
          <a:p>
            <a:fld id="{A28A65A2-664C-4084-A497-78327BAB4A34}" type="slidenum">
              <a:rPr lang="en-US" smtClean="0"/>
              <a:t>36</a:t>
            </a:fld>
            <a:endParaRPr lang="en-US"/>
          </a:p>
        </p:txBody>
      </p:sp>
      <p:sp>
        <p:nvSpPr>
          <p:cNvPr id="2" name="Title 1"/>
          <p:cNvSpPr>
            <a:spLocks noGrp="1"/>
          </p:cNvSpPr>
          <p:nvPr>
            <p:ph type="title"/>
          </p:nvPr>
        </p:nvSpPr>
        <p:spPr/>
        <p:txBody>
          <a:bodyPr/>
          <a:lstStyle/>
          <a:p>
            <a:r>
              <a:rPr lang="en-US" sz="4400" dirty="0">
                <a:solidFill>
                  <a:prstClr val="white"/>
                </a:solidFill>
                <a:latin typeface="Arial Black" pitchFamily="34" charset="0"/>
              </a:rPr>
              <a:t>Respiratory </a:t>
            </a:r>
            <a:br>
              <a:rPr lang="en-US" sz="4400" dirty="0">
                <a:solidFill>
                  <a:prstClr val="white"/>
                </a:solidFill>
                <a:latin typeface="Arial Black" pitchFamily="34" charset="0"/>
              </a:rPr>
            </a:br>
            <a:r>
              <a:rPr lang="en-US" sz="4400" dirty="0">
                <a:solidFill>
                  <a:prstClr val="white"/>
                </a:solidFill>
                <a:latin typeface="Arial Black" pitchFamily="34" charset="0"/>
              </a:rPr>
              <a:t>issues </a:t>
            </a:r>
            <a:endParaRPr lang="en-US" dirty="0"/>
          </a:p>
        </p:txBody>
      </p:sp>
    </p:spTree>
    <p:extLst>
      <p:ext uri="{BB962C8B-B14F-4D97-AF65-F5344CB8AC3E}">
        <p14:creationId xmlns:p14="http://schemas.microsoft.com/office/powerpoint/2010/main" val="25274279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600" b="1" dirty="0">
                <a:latin typeface="Arial Narrow" pitchFamily="34" charset="0"/>
              </a:rPr>
              <a:t>Oxygen deficient atmosphere:  </a:t>
            </a:r>
            <a:r>
              <a:rPr lang="en-US" sz="3600" b="1" dirty="0" smtClean="0">
                <a:latin typeface="Arial Narrow" pitchFamily="34" charset="0"/>
              </a:rPr>
              <a:t>manure </a:t>
            </a:r>
            <a:r>
              <a:rPr lang="en-US" sz="3600" b="1" dirty="0">
                <a:latin typeface="Arial Narrow" pitchFamily="34" charset="0"/>
              </a:rPr>
              <a:t>storage pits, sealed </a:t>
            </a:r>
            <a:r>
              <a:rPr lang="en-US" sz="3600" b="1" dirty="0" smtClean="0">
                <a:latin typeface="Arial Narrow" pitchFamily="34" charset="0"/>
              </a:rPr>
              <a:t>silos</a:t>
            </a:r>
          </a:p>
          <a:p>
            <a:pPr marL="45720" indent="0">
              <a:buNone/>
            </a:pPr>
            <a:endParaRPr lang="en-US" sz="3600" b="1" dirty="0">
              <a:latin typeface="Arial Narrow" pitchFamily="34" charset="0"/>
            </a:endParaRPr>
          </a:p>
          <a:p>
            <a:r>
              <a:rPr lang="en-US" sz="3600" b="1" dirty="0">
                <a:latin typeface="Arial Narrow" pitchFamily="34" charset="0"/>
              </a:rPr>
              <a:t>Structures when oxygen level is below 21%</a:t>
            </a:r>
          </a:p>
          <a:p>
            <a:endParaRPr lang="en-US" dirty="0"/>
          </a:p>
        </p:txBody>
      </p:sp>
      <p:sp>
        <p:nvSpPr>
          <p:cNvPr id="4" name="Slide Number Placeholder 3"/>
          <p:cNvSpPr>
            <a:spLocks noGrp="1"/>
          </p:cNvSpPr>
          <p:nvPr>
            <p:ph type="sldNum" sz="quarter" idx="12"/>
          </p:nvPr>
        </p:nvSpPr>
        <p:spPr/>
        <p:txBody>
          <a:bodyPr/>
          <a:lstStyle/>
          <a:p>
            <a:fld id="{A28A65A2-664C-4084-A497-78327BAB4A34}" type="slidenum">
              <a:rPr lang="en-US" smtClean="0"/>
              <a:t>37</a:t>
            </a:fld>
            <a:endParaRPr lang="en-US"/>
          </a:p>
        </p:txBody>
      </p:sp>
      <p:sp>
        <p:nvSpPr>
          <p:cNvPr id="2" name="Title 1"/>
          <p:cNvSpPr>
            <a:spLocks noGrp="1"/>
          </p:cNvSpPr>
          <p:nvPr>
            <p:ph type="title"/>
          </p:nvPr>
        </p:nvSpPr>
        <p:spPr/>
        <p:txBody>
          <a:bodyPr/>
          <a:lstStyle/>
          <a:p>
            <a:r>
              <a:rPr lang="en-US" sz="4400" dirty="0">
                <a:solidFill>
                  <a:prstClr val="white"/>
                </a:solidFill>
                <a:latin typeface="Arial Black" pitchFamily="34" charset="0"/>
              </a:rPr>
              <a:t>Respiratory </a:t>
            </a:r>
            <a:br>
              <a:rPr lang="en-US" sz="4400" dirty="0">
                <a:solidFill>
                  <a:prstClr val="white"/>
                </a:solidFill>
                <a:latin typeface="Arial Black" pitchFamily="34" charset="0"/>
              </a:rPr>
            </a:br>
            <a:r>
              <a:rPr lang="en-US" sz="4400" dirty="0">
                <a:solidFill>
                  <a:prstClr val="white"/>
                </a:solidFill>
                <a:latin typeface="Arial Black" pitchFamily="34" charset="0"/>
              </a:rPr>
              <a:t>issues </a:t>
            </a:r>
            <a:endParaRPr lang="en-US" dirty="0"/>
          </a:p>
        </p:txBody>
      </p:sp>
      <p:pic>
        <p:nvPicPr>
          <p:cNvPr id="15362" name="Picture 2" descr="C:\Users\w3044913\AppData\Local\Microsoft\Windows\Temporary Internet Files\Content.IE5\GRE13409\MC900149619[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71800" y="4267200"/>
            <a:ext cx="2785450" cy="224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8513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b="1" dirty="0">
                <a:latin typeface="Arial Narrow" pitchFamily="34" charset="0"/>
              </a:rPr>
              <a:t>Air </a:t>
            </a:r>
            <a:r>
              <a:rPr lang="en-US" sz="3600" b="1" dirty="0" smtClean="0">
                <a:latin typeface="Arial Narrow" pitchFamily="34" charset="0"/>
              </a:rPr>
              <a:t>purifying</a:t>
            </a:r>
            <a:endParaRPr lang="en-US" sz="3600" b="1" dirty="0">
              <a:latin typeface="Arial Narrow" pitchFamily="34" charset="0"/>
            </a:endParaRPr>
          </a:p>
          <a:p>
            <a:endParaRPr lang="en-US" sz="3600" b="1" dirty="0">
              <a:latin typeface="Arial Narrow" pitchFamily="34" charset="0"/>
            </a:endParaRPr>
          </a:p>
          <a:p>
            <a:r>
              <a:rPr lang="en-US" sz="3600" b="1" dirty="0">
                <a:latin typeface="Arial Narrow" pitchFamily="34" charset="0"/>
              </a:rPr>
              <a:t>Supplied a</a:t>
            </a:r>
            <a:r>
              <a:rPr lang="en-US" sz="3600" b="1" dirty="0" smtClean="0">
                <a:latin typeface="Arial Narrow" pitchFamily="34" charset="0"/>
              </a:rPr>
              <a:t>ir</a:t>
            </a:r>
          </a:p>
          <a:p>
            <a:endParaRPr lang="en-US" sz="3600" b="1" dirty="0">
              <a:latin typeface="Arial Narrow" pitchFamily="34" charset="0"/>
            </a:endParaRPr>
          </a:p>
          <a:p>
            <a:r>
              <a:rPr lang="en-US" sz="3600" b="1" dirty="0" smtClean="0">
                <a:latin typeface="Arial Narrow" pitchFamily="34" charset="0"/>
              </a:rPr>
              <a:t>The cartridge and respirator must be made by the same manufacturer </a:t>
            </a:r>
            <a:endParaRPr lang="en-US" sz="3600" b="1" dirty="0">
              <a:latin typeface="Arial Narrow" pitchFamily="34" charset="0"/>
            </a:endParaRPr>
          </a:p>
        </p:txBody>
      </p:sp>
      <p:sp>
        <p:nvSpPr>
          <p:cNvPr id="3" name="Title 2"/>
          <p:cNvSpPr>
            <a:spLocks noGrp="1"/>
          </p:cNvSpPr>
          <p:nvPr>
            <p:ph type="title"/>
          </p:nvPr>
        </p:nvSpPr>
        <p:spPr/>
        <p:txBody>
          <a:bodyPr/>
          <a:lstStyle/>
          <a:p>
            <a:r>
              <a:rPr lang="en-US" sz="4400" dirty="0">
                <a:latin typeface="Arial Black" pitchFamily="34" charset="0"/>
              </a:rPr>
              <a:t>Categories</a:t>
            </a:r>
            <a:r>
              <a:rPr lang="en-US" dirty="0" smtClean="0">
                <a:latin typeface="Arial Black" pitchFamily="34" charset="0"/>
              </a:rPr>
              <a:t> </a:t>
            </a:r>
            <a:r>
              <a:rPr lang="en-US" sz="4400" dirty="0">
                <a:latin typeface="Arial Black" pitchFamily="34" charset="0"/>
              </a:rPr>
              <a:t>of</a:t>
            </a:r>
            <a:r>
              <a:rPr lang="en-US" dirty="0" smtClean="0">
                <a:latin typeface="Arial Black" pitchFamily="34" charset="0"/>
              </a:rPr>
              <a:t> </a:t>
            </a:r>
            <a:r>
              <a:rPr lang="en-US" sz="4400" dirty="0">
                <a:latin typeface="Arial Black" pitchFamily="34" charset="0"/>
              </a:rPr>
              <a:t>respirators</a:t>
            </a:r>
          </a:p>
        </p:txBody>
      </p:sp>
      <p:sp>
        <p:nvSpPr>
          <p:cNvPr id="4" name="Slide Number Placeholder 3"/>
          <p:cNvSpPr>
            <a:spLocks noGrp="1"/>
          </p:cNvSpPr>
          <p:nvPr>
            <p:ph type="sldNum" sz="quarter" idx="12"/>
          </p:nvPr>
        </p:nvSpPr>
        <p:spPr/>
        <p:txBody>
          <a:bodyPr/>
          <a:lstStyle/>
          <a:p>
            <a:fld id="{A28A65A2-664C-4084-A497-78327BAB4A34}" type="slidenum">
              <a:rPr lang="en-US" smtClean="0"/>
              <a:t>38</a:t>
            </a:fld>
            <a:endParaRPr lang="en-US"/>
          </a:p>
        </p:txBody>
      </p:sp>
    </p:spTree>
    <p:extLst>
      <p:ext uri="{BB962C8B-B14F-4D97-AF65-F5344CB8AC3E}">
        <p14:creationId xmlns:p14="http://schemas.microsoft.com/office/powerpoint/2010/main" val="554417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1" dirty="0">
                <a:latin typeface="Arial Narrow" pitchFamily="34" charset="0"/>
              </a:rPr>
              <a:t>Filters </a:t>
            </a:r>
          </a:p>
          <a:p>
            <a:pPr lvl="1"/>
            <a:r>
              <a:rPr lang="en-US" sz="3000" b="1" dirty="0">
                <a:latin typeface="Arial Narrow" pitchFamily="34" charset="0"/>
              </a:rPr>
              <a:t>Do not supply oxygen</a:t>
            </a:r>
          </a:p>
          <a:p>
            <a:pPr lvl="1"/>
            <a:r>
              <a:rPr lang="en-US" sz="3000" b="1" dirty="0">
                <a:latin typeface="Arial Narrow" pitchFamily="34" charset="0"/>
              </a:rPr>
              <a:t>Good for molds, dust</a:t>
            </a:r>
          </a:p>
          <a:p>
            <a:pPr marL="45720" indent="0">
              <a:buNone/>
            </a:pPr>
            <a:endParaRPr lang="en-US" sz="3200" b="1" dirty="0">
              <a:latin typeface="Arial Narrow" pitchFamily="34" charset="0"/>
            </a:endParaRPr>
          </a:p>
          <a:p>
            <a:r>
              <a:rPr lang="en-US" sz="3200" b="1" dirty="0">
                <a:latin typeface="Arial Narrow" pitchFamily="34" charset="0"/>
              </a:rPr>
              <a:t>Chemical  </a:t>
            </a:r>
            <a:r>
              <a:rPr lang="en-US" sz="3200" b="1" dirty="0" smtClean="0">
                <a:latin typeface="Arial Narrow" pitchFamily="34" charset="0"/>
              </a:rPr>
              <a:t>cartridge</a:t>
            </a:r>
            <a:endParaRPr lang="en-US" sz="3200" b="1" dirty="0">
              <a:latin typeface="Arial Narrow" pitchFamily="34" charset="0"/>
            </a:endParaRPr>
          </a:p>
          <a:p>
            <a:pPr lvl="1"/>
            <a:r>
              <a:rPr lang="en-US" sz="3000" b="1" dirty="0">
                <a:latin typeface="Arial Narrow" pitchFamily="34" charset="0"/>
              </a:rPr>
              <a:t>Low concentrations of gases, vapors</a:t>
            </a:r>
          </a:p>
          <a:p>
            <a:pPr lvl="1"/>
            <a:r>
              <a:rPr lang="en-US" sz="3000" b="1" dirty="0">
                <a:latin typeface="Arial Narrow" pitchFamily="34" charset="0"/>
              </a:rPr>
              <a:t>Activated charcoal  </a:t>
            </a:r>
          </a:p>
        </p:txBody>
      </p:sp>
      <p:sp>
        <p:nvSpPr>
          <p:cNvPr id="3" name="Title 2"/>
          <p:cNvSpPr>
            <a:spLocks noGrp="1"/>
          </p:cNvSpPr>
          <p:nvPr>
            <p:ph type="title"/>
          </p:nvPr>
        </p:nvSpPr>
        <p:spPr/>
        <p:txBody>
          <a:bodyPr/>
          <a:lstStyle/>
          <a:p>
            <a:r>
              <a:rPr lang="en-US" sz="4400" dirty="0" smtClean="0">
                <a:latin typeface="Arial Black" pitchFamily="34" charset="0"/>
              </a:rPr>
              <a:t>Air </a:t>
            </a:r>
            <a:r>
              <a:rPr lang="en-US" sz="4400" dirty="0">
                <a:latin typeface="Arial Black" pitchFamily="34" charset="0"/>
              </a:rPr>
              <a:t>Purifying</a:t>
            </a:r>
          </a:p>
        </p:txBody>
      </p:sp>
      <p:sp>
        <p:nvSpPr>
          <p:cNvPr id="4" name="Slide Number Placeholder 3"/>
          <p:cNvSpPr>
            <a:spLocks noGrp="1"/>
          </p:cNvSpPr>
          <p:nvPr>
            <p:ph type="sldNum" sz="quarter" idx="12"/>
          </p:nvPr>
        </p:nvSpPr>
        <p:spPr/>
        <p:txBody>
          <a:bodyPr/>
          <a:lstStyle/>
          <a:p>
            <a:fld id="{A28A65A2-664C-4084-A497-78327BAB4A34}" type="slidenum">
              <a:rPr lang="en-US" smtClean="0"/>
              <a:t>39</a:t>
            </a:fld>
            <a:endParaRPr lang="en-US"/>
          </a:p>
        </p:txBody>
      </p:sp>
      <p:pic>
        <p:nvPicPr>
          <p:cNvPr id="18434" name="Picture 2" descr="C:\Users\w3044913\AppData\Local\Microsoft\Windows\Temporary Internet Files\Content.IE5\LDC0VC5T\MC900018427[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96000" y="2057400"/>
            <a:ext cx="1386230" cy="1892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443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560070" lvl="0" indent="-514350">
              <a:buAutoNum type="arabicPeriod"/>
            </a:pPr>
            <a:r>
              <a:rPr lang="en-US" sz="3200" b="1" dirty="0" smtClean="0">
                <a:latin typeface="Arial Narrow" pitchFamily="34" charset="0"/>
              </a:rPr>
              <a:t>Identify </a:t>
            </a:r>
            <a:r>
              <a:rPr lang="en-US" sz="3200" b="1" dirty="0">
                <a:latin typeface="Arial Narrow" pitchFamily="34" charset="0"/>
              </a:rPr>
              <a:t>the requirements </a:t>
            </a:r>
            <a:r>
              <a:rPr lang="en-US" sz="3200" b="1" dirty="0" smtClean="0">
                <a:latin typeface="Arial Narrow" pitchFamily="34" charset="0"/>
              </a:rPr>
              <a:t>for PPE.</a:t>
            </a:r>
          </a:p>
          <a:p>
            <a:pPr marL="560070" lvl="0" indent="-514350">
              <a:buAutoNum type="arabicPeriod"/>
            </a:pPr>
            <a:r>
              <a:rPr lang="en-US" sz="3200" b="1" dirty="0" smtClean="0">
                <a:latin typeface="Arial Narrow" pitchFamily="34" charset="0"/>
              </a:rPr>
              <a:t>Develop </a:t>
            </a:r>
            <a:r>
              <a:rPr lang="en-US" sz="3200" b="1" dirty="0">
                <a:latin typeface="Arial Narrow" pitchFamily="34" charset="0"/>
              </a:rPr>
              <a:t>a hazard assessment program as it pertains to </a:t>
            </a:r>
            <a:r>
              <a:rPr lang="en-US" sz="3200" b="1" dirty="0" smtClean="0">
                <a:latin typeface="Arial Narrow" pitchFamily="34" charset="0"/>
              </a:rPr>
              <a:t>PPE.</a:t>
            </a:r>
            <a:endParaRPr lang="en-US" sz="3200" b="1" dirty="0">
              <a:latin typeface="Arial Narrow" pitchFamily="34" charset="0"/>
            </a:endParaRPr>
          </a:p>
          <a:p>
            <a:pPr marL="560070" lvl="0" indent="-514350">
              <a:buFont typeface="+mj-lt"/>
              <a:buAutoNum type="arabicPeriod"/>
            </a:pPr>
            <a:r>
              <a:rPr lang="en-US" sz="3200" b="1" dirty="0" smtClean="0">
                <a:latin typeface="Arial Narrow" pitchFamily="34" charset="0"/>
              </a:rPr>
              <a:t>Evaluate </a:t>
            </a:r>
            <a:r>
              <a:rPr lang="en-US" sz="3200" b="1" dirty="0">
                <a:latin typeface="Arial Narrow" pitchFamily="34" charset="0"/>
              </a:rPr>
              <a:t>a variety of PPE devices and determine the types of equipment necessary for their </a:t>
            </a:r>
            <a:r>
              <a:rPr lang="en-US" sz="3200" b="1" dirty="0" smtClean="0">
                <a:latin typeface="Arial Narrow" pitchFamily="34" charset="0"/>
              </a:rPr>
              <a:t>farm.</a:t>
            </a:r>
            <a:endParaRPr lang="en-US" sz="3200" b="1" dirty="0">
              <a:latin typeface="Arial Narrow" pitchFamily="34" charset="0"/>
            </a:endParaRPr>
          </a:p>
          <a:p>
            <a:pPr marL="560070" lvl="0" indent="-514350">
              <a:buFont typeface="+mj-lt"/>
              <a:buAutoNum type="arabicPeriod"/>
            </a:pPr>
            <a:r>
              <a:rPr lang="en-US" sz="3200" b="1" dirty="0" smtClean="0">
                <a:latin typeface="Arial Narrow" pitchFamily="34" charset="0"/>
              </a:rPr>
              <a:t>Understand </a:t>
            </a:r>
            <a:r>
              <a:rPr lang="en-US" sz="3200" b="1" dirty="0">
                <a:latin typeface="Arial Narrow" pitchFamily="34" charset="0"/>
              </a:rPr>
              <a:t>the training requirements for the workers on proper usage of </a:t>
            </a:r>
            <a:r>
              <a:rPr lang="en-US" sz="3200" b="1" dirty="0" smtClean="0">
                <a:latin typeface="Arial Narrow" pitchFamily="34" charset="0"/>
              </a:rPr>
              <a:t>PPE.</a:t>
            </a:r>
            <a:endParaRPr lang="en-US" sz="3200" b="1" dirty="0">
              <a:latin typeface="Arial Narrow" pitchFamily="34" charset="0"/>
            </a:endParaRPr>
          </a:p>
          <a:p>
            <a:endParaRPr lang="en-US" sz="3200" dirty="0"/>
          </a:p>
        </p:txBody>
      </p:sp>
      <p:sp>
        <p:nvSpPr>
          <p:cNvPr id="3" name="Title 2"/>
          <p:cNvSpPr>
            <a:spLocks noGrp="1"/>
          </p:cNvSpPr>
          <p:nvPr>
            <p:ph type="title"/>
          </p:nvPr>
        </p:nvSpPr>
        <p:spPr/>
        <p:txBody>
          <a:bodyPr/>
          <a:lstStyle/>
          <a:p>
            <a:r>
              <a:rPr lang="en-US" sz="4400" dirty="0" smtClean="0">
                <a:latin typeface="Arial Black" pitchFamily="34" charset="0"/>
              </a:rPr>
              <a:t>Learner Outcomes</a:t>
            </a:r>
            <a:endParaRPr lang="en-US" sz="4400" dirty="0">
              <a:latin typeface="Arial Black" pitchFamily="34" charset="0"/>
            </a:endParaRPr>
          </a:p>
        </p:txBody>
      </p:sp>
      <p:sp>
        <p:nvSpPr>
          <p:cNvPr id="4" name="Slide Number Placeholder 3"/>
          <p:cNvSpPr>
            <a:spLocks noGrp="1"/>
          </p:cNvSpPr>
          <p:nvPr>
            <p:ph type="sldNum" sz="quarter" idx="12"/>
          </p:nvPr>
        </p:nvSpPr>
        <p:spPr/>
        <p:txBody>
          <a:bodyPr/>
          <a:lstStyle/>
          <a:p>
            <a:fld id="{A28A65A2-664C-4084-A497-78327BAB4A34}" type="slidenum">
              <a:rPr lang="en-US" smtClean="0"/>
              <a:t>4</a:t>
            </a:fld>
            <a:endParaRPr lang="en-US"/>
          </a:p>
        </p:txBody>
      </p:sp>
    </p:spTree>
    <p:extLst>
      <p:ext uri="{BB962C8B-B14F-4D97-AF65-F5344CB8AC3E}">
        <p14:creationId xmlns:p14="http://schemas.microsoft.com/office/powerpoint/2010/main" val="68891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b="1" dirty="0" smtClean="0">
                <a:latin typeface="Arial Narrow" pitchFamily="34" charset="0"/>
              </a:rPr>
              <a:t>Dust, mists, metal fumes</a:t>
            </a:r>
          </a:p>
          <a:p>
            <a:r>
              <a:rPr lang="en-US" sz="3600" b="1" dirty="0" smtClean="0">
                <a:latin typeface="Arial Narrow" pitchFamily="34" charset="0"/>
              </a:rPr>
              <a:t>2 elastic straps for a better seal</a:t>
            </a:r>
          </a:p>
          <a:p>
            <a:endParaRPr lang="en-US" dirty="0"/>
          </a:p>
        </p:txBody>
      </p:sp>
      <p:sp>
        <p:nvSpPr>
          <p:cNvPr id="3" name="Title 2"/>
          <p:cNvSpPr>
            <a:spLocks noGrp="1"/>
          </p:cNvSpPr>
          <p:nvPr>
            <p:ph type="title"/>
          </p:nvPr>
        </p:nvSpPr>
        <p:spPr/>
        <p:txBody>
          <a:bodyPr/>
          <a:lstStyle/>
          <a:p>
            <a:r>
              <a:rPr lang="en-US" sz="4400" dirty="0">
                <a:latin typeface="Arial Black" pitchFamily="34" charset="0"/>
              </a:rPr>
              <a:t>Mechanical filter</a:t>
            </a:r>
          </a:p>
        </p:txBody>
      </p:sp>
      <p:sp>
        <p:nvSpPr>
          <p:cNvPr id="4" name="Slide Number Placeholder 3"/>
          <p:cNvSpPr>
            <a:spLocks noGrp="1"/>
          </p:cNvSpPr>
          <p:nvPr>
            <p:ph type="sldNum" sz="quarter" idx="12"/>
          </p:nvPr>
        </p:nvSpPr>
        <p:spPr/>
        <p:txBody>
          <a:bodyPr/>
          <a:lstStyle/>
          <a:p>
            <a:fld id="{A28A65A2-664C-4084-A497-78327BAB4A34}" type="slidenum">
              <a:rPr lang="en-US" smtClean="0"/>
              <a:t>40</a:t>
            </a:fld>
            <a:endParaRPr lang="en-US"/>
          </a:p>
        </p:txBody>
      </p:sp>
      <p:pic>
        <p:nvPicPr>
          <p:cNvPr id="19458" name="Picture 2" descr="C:\Users\w3044913\AppData\Local\Microsoft\Windows\Temporary Internet Files\Content.IE5\QO4NRLEW\MC900018431[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71800" y="3247472"/>
            <a:ext cx="4521944" cy="2959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94863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3200" b="1" dirty="0">
                <a:latin typeface="Arial Narrow" pitchFamily="34" charset="0"/>
              </a:rPr>
              <a:t>Only kind to be used in IDLH situations</a:t>
            </a:r>
          </a:p>
          <a:p>
            <a:r>
              <a:rPr lang="en-US" sz="3200" b="1" dirty="0">
                <a:latin typeface="Arial Narrow" pitchFamily="34" charset="0"/>
              </a:rPr>
              <a:t>Manure pits, sealed silos, fumigated bins</a:t>
            </a:r>
          </a:p>
          <a:p>
            <a:r>
              <a:rPr lang="en-US" sz="3200" b="1" dirty="0">
                <a:latin typeface="Arial Narrow" pitchFamily="34" charset="0"/>
              </a:rPr>
              <a:t>Air line respirators: clean air through hose connected to air pump</a:t>
            </a:r>
          </a:p>
          <a:p>
            <a:r>
              <a:rPr lang="en-US" sz="3200" b="1" dirty="0">
                <a:latin typeface="Arial Narrow" pitchFamily="34" charset="0"/>
              </a:rPr>
              <a:t>Self contained breathing apparatus (SCBA):  portable air tank  scuba divers, fire fighters</a:t>
            </a:r>
          </a:p>
        </p:txBody>
      </p:sp>
      <p:sp>
        <p:nvSpPr>
          <p:cNvPr id="3" name="Title 2"/>
          <p:cNvSpPr>
            <a:spLocks noGrp="1"/>
          </p:cNvSpPr>
          <p:nvPr>
            <p:ph type="title"/>
          </p:nvPr>
        </p:nvSpPr>
        <p:spPr/>
        <p:txBody>
          <a:bodyPr/>
          <a:lstStyle/>
          <a:p>
            <a:r>
              <a:rPr lang="en-US" sz="4400" dirty="0">
                <a:latin typeface="Arial Black" pitchFamily="34" charset="0"/>
              </a:rPr>
              <a:t>Supplied-air respirators</a:t>
            </a:r>
          </a:p>
        </p:txBody>
      </p:sp>
      <p:sp>
        <p:nvSpPr>
          <p:cNvPr id="4" name="Slide Number Placeholder 3"/>
          <p:cNvSpPr>
            <a:spLocks noGrp="1"/>
          </p:cNvSpPr>
          <p:nvPr>
            <p:ph type="sldNum" sz="quarter" idx="12"/>
          </p:nvPr>
        </p:nvSpPr>
        <p:spPr/>
        <p:txBody>
          <a:bodyPr/>
          <a:lstStyle/>
          <a:p>
            <a:fld id="{A28A65A2-664C-4084-A497-78327BAB4A34}" type="slidenum">
              <a:rPr lang="en-US" smtClean="0"/>
              <a:t>41</a:t>
            </a:fld>
            <a:endParaRPr lang="en-US"/>
          </a:p>
        </p:txBody>
      </p:sp>
    </p:spTree>
    <p:extLst>
      <p:ext uri="{BB962C8B-B14F-4D97-AF65-F5344CB8AC3E}">
        <p14:creationId xmlns:p14="http://schemas.microsoft.com/office/powerpoint/2010/main" val="22076355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Glasses, gum, tobacco chewing, facial hair can prevent a proper fit </a:t>
            </a:r>
          </a:p>
          <a:p>
            <a:r>
              <a:rPr lang="en-US" sz="3200" b="1" dirty="0">
                <a:latin typeface="Arial Narrow" pitchFamily="34" charset="0"/>
              </a:rPr>
              <a:t>Do not wear contacts </a:t>
            </a:r>
            <a:endParaRPr lang="en-US" sz="3200" b="1" dirty="0" smtClean="0">
              <a:latin typeface="Arial Narrow" pitchFamily="34" charset="0"/>
            </a:endParaRPr>
          </a:p>
          <a:p>
            <a:r>
              <a:rPr lang="en-US" sz="3200" b="1" dirty="0" smtClean="0">
                <a:latin typeface="Arial Narrow" pitchFamily="34" charset="0"/>
              </a:rPr>
              <a:t>Proper cleaning and storage of PPE</a:t>
            </a:r>
          </a:p>
          <a:p>
            <a:r>
              <a:rPr lang="en-US" sz="3200" b="1" dirty="0" smtClean="0">
                <a:latin typeface="Arial Narrow" pitchFamily="34" charset="0"/>
              </a:rPr>
              <a:t>Inspect for damage</a:t>
            </a:r>
          </a:p>
          <a:p>
            <a:r>
              <a:rPr lang="en-US" sz="3200" b="1" dirty="0" smtClean="0">
                <a:latin typeface="Arial Narrow" pitchFamily="34" charset="0"/>
              </a:rPr>
              <a:t>Replace as needed</a:t>
            </a:r>
            <a:endParaRPr lang="en-US" sz="3200" b="1" dirty="0">
              <a:latin typeface="Arial Narrow" pitchFamily="34" charset="0"/>
            </a:endParaRPr>
          </a:p>
        </p:txBody>
      </p:sp>
      <p:sp>
        <p:nvSpPr>
          <p:cNvPr id="3" name="Title 2"/>
          <p:cNvSpPr>
            <a:spLocks noGrp="1"/>
          </p:cNvSpPr>
          <p:nvPr>
            <p:ph type="title"/>
          </p:nvPr>
        </p:nvSpPr>
        <p:spPr/>
        <p:txBody>
          <a:bodyPr/>
          <a:lstStyle/>
          <a:p>
            <a:r>
              <a:rPr lang="en-US" sz="4400" dirty="0">
                <a:latin typeface="Arial Black" pitchFamily="34" charset="0"/>
              </a:rPr>
              <a:t>Proper </a:t>
            </a:r>
            <a:r>
              <a:rPr lang="en-US" sz="4400" dirty="0" smtClean="0">
                <a:latin typeface="Arial Black" pitchFamily="34" charset="0"/>
              </a:rPr>
              <a:t>use issues</a:t>
            </a:r>
            <a:endParaRPr lang="en-US" sz="4400" dirty="0">
              <a:latin typeface="Arial Black" pitchFamily="34" charset="0"/>
            </a:endParaRPr>
          </a:p>
        </p:txBody>
      </p:sp>
      <p:sp>
        <p:nvSpPr>
          <p:cNvPr id="4" name="Slide Number Placeholder 3"/>
          <p:cNvSpPr>
            <a:spLocks noGrp="1"/>
          </p:cNvSpPr>
          <p:nvPr>
            <p:ph type="sldNum" sz="quarter" idx="12"/>
          </p:nvPr>
        </p:nvSpPr>
        <p:spPr/>
        <p:txBody>
          <a:bodyPr/>
          <a:lstStyle/>
          <a:p>
            <a:fld id="{A28A65A2-664C-4084-A497-78327BAB4A34}" type="slidenum">
              <a:rPr lang="en-US" smtClean="0"/>
              <a:t>42</a:t>
            </a:fld>
            <a:endParaRPr lang="en-US"/>
          </a:p>
        </p:txBody>
      </p:sp>
    </p:spTree>
    <p:extLst>
      <p:ext uri="{BB962C8B-B14F-4D97-AF65-F5344CB8AC3E}">
        <p14:creationId xmlns:p14="http://schemas.microsoft.com/office/powerpoint/2010/main" val="26539724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latin typeface="Arial Black" pitchFamily="34" charset="0"/>
              </a:rPr>
              <a:t>Employee objections to PPE</a:t>
            </a:r>
          </a:p>
        </p:txBody>
      </p:sp>
      <p:sp>
        <p:nvSpPr>
          <p:cNvPr id="3" name="Content Placeholder 2"/>
          <p:cNvSpPr>
            <a:spLocks noGrp="1"/>
          </p:cNvSpPr>
          <p:nvPr>
            <p:ph idx="1"/>
          </p:nvPr>
        </p:nvSpPr>
        <p:spPr/>
        <p:txBody>
          <a:bodyPr>
            <a:normAutofit/>
          </a:bodyPr>
          <a:lstStyle/>
          <a:p>
            <a:r>
              <a:rPr lang="en-US" sz="3200" b="1" dirty="0">
                <a:latin typeface="Arial Narrow" pitchFamily="34" charset="0"/>
              </a:rPr>
              <a:t>Involve employees in PPE plan</a:t>
            </a:r>
          </a:p>
          <a:p>
            <a:r>
              <a:rPr lang="en-US" sz="3200" b="1" dirty="0">
                <a:latin typeface="Arial Narrow" pitchFamily="34" charset="0"/>
              </a:rPr>
              <a:t>Be an example</a:t>
            </a:r>
          </a:p>
          <a:p>
            <a:r>
              <a:rPr lang="en-US" sz="3200" b="1" dirty="0">
                <a:latin typeface="Arial Narrow" pitchFamily="34" charset="0"/>
              </a:rPr>
              <a:t>Educate employees</a:t>
            </a:r>
          </a:p>
          <a:p>
            <a:r>
              <a:rPr lang="en-US" sz="3200" b="1" dirty="0">
                <a:latin typeface="Arial Narrow" pitchFamily="34" charset="0"/>
              </a:rPr>
              <a:t>Listen to employee complaints</a:t>
            </a:r>
          </a:p>
          <a:p>
            <a:r>
              <a:rPr lang="en-US" sz="3200" b="1" dirty="0">
                <a:latin typeface="Arial Narrow" pitchFamily="34" charset="0"/>
              </a:rPr>
              <a:t>Easy to care for PPE</a:t>
            </a:r>
          </a:p>
          <a:p>
            <a:endParaRPr lang="en-US" sz="4000" b="1" dirty="0">
              <a:latin typeface="Arial Narrow" pitchFamily="34" charset="0"/>
            </a:endParaRPr>
          </a:p>
        </p:txBody>
      </p:sp>
      <p:sp>
        <p:nvSpPr>
          <p:cNvPr id="4" name="Slide Number Placeholder 3"/>
          <p:cNvSpPr>
            <a:spLocks noGrp="1"/>
          </p:cNvSpPr>
          <p:nvPr>
            <p:ph type="sldNum" sz="quarter" idx="12"/>
          </p:nvPr>
        </p:nvSpPr>
        <p:spPr/>
        <p:txBody>
          <a:bodyPr/>
          <a:lstStyle/>
          <a:p>
            <a:fld id="{A28A65A2-664C-4084-A497-78327BAB4A34}" type="slidenum">
              <a:rPr lang="en-US" smtClean="0"/>
              <a:t>43</a:t>
            </a:fld>
            <a:endParaRPr lang="en-US"/>
          </a:p>
        </p:txBody>
      </p:sp>
    </p:spTree>
    <p:extLst>
      <p:ext uri="{BB962C8B-B14F-4D97-AF65-F5344CB8AC3E}">
        <p14:creationId xmlns:p14="http://schemas.microsoft.com/office/powerpoint/2010/main" val="3412427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a:latin typeface="Arial Narrow" pitchFamily="34" charset="0"/>
              </a:rPr>
              <a:t>Jewelry: </a:t>
            </a:r>
            <a:r>
              <a:rPr lang="en-US" sz="3200" b="1" dirty="0" smtClean="0">
                <a:latin typeface="Arial Narrow" pitchFamily="34" charset="0"/>
              </a:rPr>
              <a:t>rings = </a:t>
            </a:r>
            <a:r>
              <a:rPr lang="en-US" sz="3200" b="1" dirty="0">
                <a:latin typeface="Arial Narrow" pitchFamily="34" charset="0"/>
              </a:rPr>
              <a:t>amputated fingers</a:t>
            </a:r>
          </a:p>
          <a:p>
            <a:r>
              <a:rPr lang="en-US" sz="3200" b="1" dirty="0">
                <a:latin typeface="Arial Narrow" pitchFamily="34" charset="0"/>
              </a:rPr>
              <a:t>Loose clothing</a:t>
            </a:r>
          </a:p>
          <a:p>
            <a:r>
              <a:rPr lang="en-US" sz="3200" b="1" dirty="0">
                <a:latin typeface="Arial Narrow" pitchFamily="34" charset="0"/>
              </a:rPr>
              <a:t>Hood strings</a:t>
            </a:r>
          </a:p>
          <a:p>
            <a:r>
              <a:rPr lang="en-US" sz="3200" b="1" dirty="0">
                <a:latin typeface="Arial Narrow" pitchFamily="34" charset="0"/>
              </a:rPr>
              <a:t>Long hair not tied </a:t>
            </a:r>
          </a:p>
          <a:p>
            <a:r>
              <a:rPr lang="en-US" sz="3200" b="1" dirty="0">
                <a:latin typeface="Arial Narrow" pitchFamily="34" charset="0"/>
              </a:rPr>
              <a:t>Ear buds for music devices</a:t>
            </a:r>
          </a:p>
          <a:p>
            <a:r>
              <a:rPr lang="en-US" sz="3200" b="1" dirty="0">
                <a:latin typeface="Arial Narrow" pitchFamily="34" charset="0"/>
              </a:rPr>
              <a:t>Contact lenses</a:t>
            </a:r>
          </a:p>
          <a:p>
            <a:r>
              <a:rPr lang="en-US" sz="3200" b="1" dirty="0">
                <a:latin typeface="Arial Narrow" pitchFamily="34" charset="0"/>
              </a:rPr>
              <a:t>Transition lenses</a:t>
            </a:r>
          </a:p>
        </p:txBody>
      </p:sp>
      <p:sp>
        <p:nvSpPr>
          <p:cNvPr id="3" name="Title 2"/>
          <p:cNvSpPr>
            <a:spLocks noGrp="1"/>
          </p:cNvSpPr>
          <p:nvPr>
            <p:ph type="title"/>
          </p:nvPr>
        </p:nvSpPr>
        <p:spPr/>
        <p:txBody>
          <a:bodyPr/>
          <a:lstStyle/>
          <a:p>
            <a:r>
              <a:rPr lang="en-US" sz="4400" dirty="0">
                <a:latin typeface="Arial Black" pitchFamily="34" charset="0"/>
              </a:rPr>
              <a:t>Personal Hazards</a:t>
            </a:r>
          </a:p>
        </p:txBody>
      </p:sp>
      <p:sp>
        <p:nvSpPr>
          <p:cNvPr id="4" name="Slide Number Placeholder 3"/>
          <p:cNvSpPr>
            <a:spLocks noGrp="1"/>
          </p:cNvSpPr>
          <p:nvPr>
            <p:ph type="sldNum" sz="quarter" idx="12"/>
          </p:nvPr>
        </p:nvSpPr>
        <p:spPr/>
        <p:txBody>
          <a:bodyPr/>
          <a:lstStyle/>
          <a:p>
            <a:fld id="{A28A65A2-664C-4084-A497-78327BAB4A34}" type="slidenum">
              <a:rPr lang="en-US" smtClean="0"/>
              <a:t>44</a:t>
            </a:fld>
            <a:endParaRPr lang="en-US"/>
          </a:p>
        </p:txBody>
      </p:sp>
      <p:pic>
        <p:nvPicPr>
          <p:cNvPr id="20482" name="Picture 2" descr="C:\Users\w3044913\AppData\Local\Microsoft\Windows\Temporary Internet Files\Content.IE5\LDC0VC5T\MC900325680[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858000" y="2209800"/>
            <a:ext cx="1524000" cy="3415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1652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a:latin typeface="Arial Narrow" pitchFamily="34" charset="0"/>
              </a:rPr>
              <a:t>1. What is a current hazard on your farm that is controlled with a type of PPE?</a:t>
            </a:r>
          </a:p>
        </p:txBody>
      </p:sp>
      <p:sp>
        <p:nvSpPr>
          <p:cNvPr id="3" name="Title 2"/>
          <p:cNvSpPr>
            <a:spLocks noGrp="1"/>
          </p:cNvSpPr>
          <p:nvPr>
            <p:ph type="title"/>
          </p:nvPr>
        </p:nvSpPr>
        <p:spPr/>
        <p:txBody>
          <a:bodyPr/>
          <a:lstStyle/>
          <a:p>
            <a:r>
              <a:rPr lang="en-US" sz="4400" dirty="0">
                <a:latin typeface="Arial Black" pitchFamily="34" charset="0"/>
              </a:rPr>
              <a:t>PPE REVIEW</a:t>
            </a:r>
          </a:p>
        </p:txBody>
      </p:sp>
      <p:sp>
        <p:nvSpPr>
          <p:cNvPr id="4" name="Slide Number Placeholder 3"/>
          <p:cNvSpPr>
            <a:spLocks noGrp="1"/>
          </p:cNvSpPr>
          <p:nvPr>
            <p:ph type="sldNum" sz="quarter" idx="12"/>
          </p:nvPr>
        </p:nvSpPr>
        <p:spPr/>
        <p:txBody>
          <a:bodyPr/>
          <a:lstStyle/>
          <a:p>
            <a:fld id="{A28A65A2-664C-4084-A497-78327BAB4A34}" type="slidenum">
              <a:rPr lang="en-US" smtClean="0"/>
              <a:t>45</a:t>
            </a:fld>
            <a:endParaRPr lang="en-US"/>
          </a:p>
        </p:txBody>
      </p:sp>
    </p:spTree>
    <p:extLst>
      <p:ext uri="{BB962C8B-B14F-4D97-AF65-F5344CB8AC3E}">
        <p14:creationId xmlns:p14="http://schemas.microsoft.com/office/powerpoint/2010/main" val="7723835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a:latin typeface="Arial Narrow" pitchFamily="34" charset="0"/>
              </a:rPr>
              <a:t>2. Could this hazard be controlled administratively?</a:t>
            </a:r>
          </a:p>
        </p:txBody>
      </p:sp>
      <p:sp>
        <p:nvSpPr>
          <p:cNvPr id="3" name="Title 2"/>
          <p:cNvSpPr>
            <a:spLocks noGrp="1"/>
          </p:cNvSpPr>
          <p:nvPr>
            <p:ph type="title"/>
          </p:nvPr>
        </p:nvSpPr>
        <p:spPr/>
        <p:txBody>
          <a:bodyPr/>
          <a:lstStyle/>
          <a:p>
            <a:r>
              <a:rPr lang="en-US" sz="4400" dirty="0">
                <a:latin typeface="Arial Black" pitchFamily="34" charset="0"/>
              </a:rPr>
              <a:t>PPE REVIEW</a:t>
            </a:r>
          </a:p>
        </p:txBody>
      </p:sp>
      <p:sp>
        <p:nvSpPr>
          <p:cNvPr id="4" name="Slide Number Placeholder 3"/>
          <p:cNvSpPr>
            <a:spLocks noGrp="1"/>
          </p:cNvSpPr>
          <p:nvPr>
            <p:ph type="sldNum" sz="quarter" idx="12"/>
          </p:nvPr>
        </p:nvSpPr>
        <p:spPr/>
        <p:txBody>
          <a:bodyPr/>
          <a:lstStyle/>
          <a:p>
            <a:fld id="{A28A65A2-664C-4084-A497-78327BAB4A34}" type="slidenum">
              <a:rPr lang="en-US" smtClean="0"/>
              <a:t>46</a:t>
            </a:fld>
            <a:endParaRPr lang="en-US"/>
          </a:p>
        </p:txBody>
      </p:sp>
    </p:spTree>
    <p:extLst>
      <p:ext uri="{BB962C8B-B14F-4D97-AF65-F5344CB8AC3E}">
        <p14:creationId xmlns:p14="http://schemas.microsoft.com/office/powerpoint/2010/main" val="770845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dirty="0">
                <a:latin typeface="Arial Narrow" pitchFamily="34" charset="0"/>
              </a:rPr>
              <a:t>3. Could this hazard be controlled by using an engineering control?</a:t>
            </a:r>
          </a:p>
        </p:txBody>
      </p:sp>
      <p:sp>
        <p:nvSpPr>
          <p:cNvPr id="3" name="Title 2"/>
          <p:cNvSpPr>
            <a:spLocks noGrp="1"/>
          </p:cNvSpPr>
          <p:nvPr>
            <p:ph type="title"/>
          </p:nvPr>
        </p:nvSpPr>
        <p:spPr/>
        <p:txBody>
          <a:bodyPr/>
          <a:lstStyle/>
          <a:p>
            <a:r>
              <a:rPr lang="en-US" sz="4400" dirty="0">
                <a:latin typeface="Arial Black" pitchFamily="34" charset="0"/>
              </a:rPr>
              <a:t>PPE REVIEW</a:t>
            </a:r>
          </a:p>
        </p:txBody>
      </p:sp>
      <p:sp>
        <p:nvSpPr>
          <p:cNvPr id="4" name="Slide Number Placeholder 3"/>
          <p:cNvSpPr>
            <a:spLocks noGrp="1"/>
          </p:cNvSpPr>
          <p:nvPr>
            <p:ph type="sldNum" sz="quarter" idx="12"/>
          </p:nvPr>
        </p:nvSpPr>
        <p:spPr/>
        <p:txBody>
          <a:bodyPr/>
          <a:lstStyle/>
          <a:p>
            <a:fld id="{A28A65A2-664C-4084-A497-78327BAB4A34}" type="slidenum">
              <a:rPr lang="en-US" smtClean="0"/>
              <a:t>47</a:t>
            </a:fld>
            <a:endParaRPr lang="en-US"/>
          </a:p>
        </p:txBody>
      </p:sp>
    </p:spTree>
    <p:extLst>
      <p:ext uri="{BB962C8B-B14F-4D97-AF65-F5344CB8AC3E}">
        <p14:creationId xmlns:p14="http://schemas.microsoft.com/office/powerpoint/2010/main" val="171649555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 indent="0">
              <a:buNone/>
            </a:pPr>
            <a:r>
              <a:rPr lang="en-US" sz="3200" b="1" smtClean="0">
                <a:latin typeface="Arial Narrow" pitchFamily="34" charset="0"/>
              </a:rPr>
              <a:t>4. Name </a:t>
            </a:r>
            <a:r>
              <a:rPr lang="en-US" sz="3200" b="1" dirty="0">
                <a:latin typeface="Arial Narrow" pitchFamily="34" charset="0"/>
              </a:rPr>
              <a:t>a place on your farm where each of these types of PPE should be implemented:</a:t>
            </a:r>
          </a:p>
        </p:txBody>
      </p:sp>
      <p:sp>
        <p:nvSpPr>
          <p:cNvPr id="3" name="Title 2"/>
          <p:cNvSpPr>
            <a:spLocks noGrp="1"/>
          </p:cNvSpPr>
          <p:nvPr>
            <p:ph type="title"/>
          </p:nvPr>
        </p:nvSpPr>
        <p:spPr/>
        <p:txBody>
          <a:bodyPr/>
          <a:lstStyle/>
          <a:p>
            <a:r>
              <a:rPr lang="en-US" sz="4400" dirty="0">
                <a:latin typeface="Arial Black" pitchFamily="34" charset="0"/>
              </a:rPr>
              <a:t>PPE REVIEW</a:t>
            </a:r>
          </a:p>
        </p:txBody>
      </p:sp>
      <p:sp>
        <p:nvSpPr>
          <p:cNvPr id="4" name="Slide Number Placeholder 3"/>
          <p:cNvSpPr>
            <a:spLocks noGrp="1"/>
          </p:cNvSpPr>
          <p:nvPr>
            <p:ph type="sldNum" sz="quarter" idx="12"/>
          </p:nvPr>
        </p:nvSpPr>
        <p:spPr/>
        <p:txBody>
          <a:bodyPr/>
          <a:lstStyle/>
          <a:p>
            <a:fld id="{A28A65A2-664C-4084-A497-78327BAB4A34}" type="slidenum">
              <a:rPr lang="en-US" smtClean="0"/>
              <a:t>48</a:t>
            </a:fld>
            <a:endParaRPr lang="en-US"/>
          </a:p>
        </p:txBody>
      </p:sp>
    </p:spTree>
    <p:extLst>
      <p:ext uri="{BB962C8B-B14F-4D97-AF65-F5344CB8AC3E}">
        <p14:creationId xmlns:p14="http://schemas.microsoft.com/office/powerpoint/2010/main" val="173097391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28A65A2-664C-4084-A497-78327BAB4A34}" type="slidenum">
              <a:rPr lang="en-US" smtClean="0"/>
              <a:t>49</a:t>
            </a:fld>
            <a:endParaRPr lang="en-US"/>
          </a:p>
        </p:txBody>
      </p:sp>
      <p:sp>
        <p:nvSpPr>
          <p:cNvPr id="5" name="Rectangle 4"/>
          <p:cNvSpPr/>
          <p:nvPr/>
        </p:nvSpPr>
        <p:spPr>
          <a:xfrm>
            <a:off x="2057400" y="2136339"/>
            <a:ext cx="5029200" cy="2308324"/>
          </a:xfrm>
          <a:prstGeom prst="rect">
            <a:avLst/>
          </a:prstGeom>
        </p:spPr>
        <p:txBody>
          <a:bodyPr wrap="square">
            <a:spAutoFit/>
          </a:bodyPr>
          <a:lstStyle/>
          <a:p>
            <a:r>
              <a:rPr lang="en-US" dirty="0"/>
              <a:t>This material was produced under grant number SH-22318-11 from the Occupational Safety and Health Administration, U.S. Department of Labor. It does not necessarily reflect the views or policies of the U.S. Department of Labor, nor does mention of trade names, commercial products, or organizations imply endorsement by the U.S. Government.</a:t>
            </a:r>
          </a:p>
        </p:txBody>
      </p:sp>
    </p:spTree>
    <p:extLst>
      <p:ext uri="{BB962C8B-B14F-4D97-AF65-F5344CB8AC3E}">
        <p14:creationId xmlns:p14="http://schemas.microsoft.com/office/powerpoint/2010/main" val="1096887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4876801" cy="4407408"/>
          </a:xfrm>
        </p:spPr>
        <p:txBody>
          <a:bodyPr>
            <a:noAutofit/>
          </a:bodyPr>
          <a:lstStyle/>
          <a:p>
            <a:pPr lvl="0"/>
            <a:r>
              <a:rPr lang="en-US" sz="3200" b="1" dirty="0" smtClean="0">
                <a:latin typeface="Arial Narrow" pitchFamily="34" charset="0"/>
              </a:rPr>
              <a:t> sharp </a:t>
            </a:r>
            <a:r>
              <a:rPr lang="en-US" sz="3200" b="1" dirty="0">
                <a:latin typeface="Arial Narrow" pitchFamily="34" charset="0"/>
              </a:rPr>
              <a:t>edges </a:t>
            </a:r>
          </a:p>
          <a:p>
            <a:pPr lvl="0"/>
            <a:r>
              <a:rPr lang="en-US" sz="3200" b="1" dirty="0" smtClean="0">
                <a:latin typeface="Arial Narrow" pitchFamily="34" charset="0"/>
              </a:rPr>
              <a:t> falling </a:t>
            </a:r>
            <a:r>
              <a:rPr lang="en-US" sz="3200" b="1" dirty="0">
                <a:latin typeface="Arial Narrow" pitchFamily="34" charset="0"/>
              </a:rPr>
              <a:t>objects</a:t>
            </a:r>
          </a:p>
          <a:p>
            <a:pPr lvl="0"/>
            <a:r>
              <a:rPr lang="en-US" sz="3200" b="1" dirty="0" smtClean="0">
                <a:latin typeface="Arial Narrow" pitchFamily="34" charset="0"/>
              </a:rPr>
              <a:t> flying </a:t>
            </a:r>
            <a:r>
              <a:rPr lang="en-US" sz="3200" b="1" dirty="0">
                <a:latin typeface="Arial Narrow" pitchFamily="34" charset="0"/>
              </a:rPr>
              <a:t>sparks</a:t>
            </a:r>
          </a:p>
          <a:p>
            <a:pPr lvl="0"/>
            <a:r>
              <a:rPr lang="en-US" sz="3200" b="1" dirty="0" smtClean="0">
                <a:latin typeface="Arial Narrow" pitchFamily="34" charset="0"/>
              </a:rPr>
              <a:t> chemicals</a:t>
            </a:r>
            <a:endParaRPr lang="en-US" sz="3200" b="1" dirty="0">
              <a:latin typeface="Arial Narrow" pitchFamily="34" charset="0"/>
            </a:endParaRPr>
          </a:p>
          <a:p>
            <a:pPr lvl="0"/>
            <a:r>
              <a:rPr lang="en-US" sz="3200" b="1" dirty="0" smtClean="0">
                <a:latin typeface="Arial Narrow" pitchFamily="34" charset="0"/>
              </a:rPr>
              <a:t> noise </a:t>
            </a:r>
            <a:endParaRPr lang="en-US" sz="3200" b="1" dirty="0">
              <a:latin typeface="Arial Narrow" pitchFamily="34" charset="0"/>
            </a:endParaRPr>
          </a:p>
          <a:p>
            <a:pPr lvl="0"/>
            <a:r>
              <a:rPr lang="en-US" sz="3200" b="1" dirty="0" smtClean="0">
                <a:latin typeface="Arial Narrow" pitchFamily="34" charset="0"/>
              </a:rPr>
              <a:t> other </a:t>
            </a:r>
            <a:r>
              <a:rPr lang="en-US" sz="3200" b="1" dirty="0">
                <a:latin typeface="Arial Narrow" pitchFamily="34" charset="0"/>
              </a:rPr>
              <a:t>potentially dangerous situations </a:t>
            </a:r>
          </a:p>
          <a:p>
            <a:endParaRPr lang="en-US" dirty="0"/>
          </a:p>
        </p:txBody>
      </p:sp>
      <p:sp>
        <p:nvSpPr>
          <p:cNvPr id="3" name="Title 2"/>
          <p:cNvSpPr>
            <a:spLocks noGrp="1"/>
          </p:cNvSpPr>
          <p:nvPr>
            <p:ph type="title"/>
          </p:nvPr>
        </p:nvSpPr>
        <p:spPr/>
        <p:txBody>
          <a:bodyPr/>
          <a:lstStyle/>
          <a:p>
            <a:r>
              <a:rPr lang="en-US" sz="4400" dirty="0" smtClean="0">
                <a:latin typeface="Arial Black" pitchFamily="34" charset="0"/>
              </a:rPr>
              <a:t>Hazards on the farm</a:t>
            </a:r>
            <a:endParaRPr lang="en-US" sz="4400" dirty="0">
              <a:latin typeface="Arial Black" pitchFamily="34" charset="0"/>
            </a:endParaRPr>
          </a:p>
        </p:txBody>
      </p:sp>
      <p:sp>
        <p:nvSpPr>
          <p:cNvPr id="4" name="Slide Number Placeholder 3"/>
          <p:cNvSpPr>
            <a:spLocks noGrp="1"/>
          </p:cNvSpPr>
          <p:nvPr>
            <p:ph type="sldNum" sz="quarter" idx="12"/>
          </p:nvPr>
        </p:nvSpPr>
        <p:spPr/>
        <p:txBody>
          <a:bodyPr/>
          <a:lstStyle/>
          <a:p>
            <a:fld id="{A28A65A2-664C-4084-A497-78327BAB4A34}" type="slidenum">
              <a:rPr lang="en-US" smtClean="0"/>
              <a:t>5</a:t>
            </a:fld>
            <a:endParaRPr lang="en-US"/>
          </a:p>
        </p:txBody>
      </p:sp>
      <p:pic>
        <p:nvPicPr>
          <p:cNvPr id="1026" name="Picture 2" descr="C:\Users\w3044913\AppData\Local\Microsoft\Windows\Temporary Internet Files\Content.IE5\DAC2P1V4\MC900064950[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638800" y="2590800"/>
            <a:ext cx="2505041"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965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91000" y="1905000"/>
            <a:ext cx="4495801" cy="4407408"/>
          </a:xfrm>
        </p:spPr>
        <p:txBody>
          <a:bodyPr>
            <a:noAutofit/>
          </a:bodyPr>
          <a:lstStyle/>
          <a:p>
            <a:r>
              <a:rPr lang="en-US" sz="3200" b="1" dirty="0">
                <a:latin typeface="Arial Narrow" pitchFamily="34" charset="0"/>
              </a:rPr>
              <a:t> </a:t>
            </a:r>
            <a:r>
              <a:rPr lang="en-US" sz="3200" b="1" dirty="0" smtClean="0">
                <a:latin typeface="Arial Narrow" pitchFamily="34" charset="0"/>
              </a:rPr>
              <a:t>Walk through survey</a:t>
            </a:r>
          </a:p>
          <a:p>
            <a:pPr marL="45720" indent="0">
              <a:buNone/>
            </a:pPr>
            <a:endParaRPr lang="en-US" sz="3200" b="1" dirty="0" smtClean="0">
              <a:latin typeface="Arial Narrow" pitchFamily="34" charset="0"/>
            </a:endParaRPr>
          </a:p>
          <a:p>
            <a:r>
              <a:rPr lang="en-US" sz="3200" b="1" dirty="0" smtClean="0">
                <a:latin typeface="Arial Narrow" pitchFamily="34" charset="0"/>
              </a:rPr>
              <a:t>Organize and analyze data- determine need for PPE</a:t>
            </a:r>
          </a:p>
          <a:p>
            <a:pPr marL="45720" indent="0">
              <a:buNone/>
            </a:pPr>
            <a:endParaRPr lang="en-US" sz="3200" b="1" dirty="0" smtClean="0">
              <a:latin typeface="Arial Narrow" pitchFamily="34" charset="0"/>
            </a:endParaRPr>
          </a:p>
          <a:p>
            <a:r>
              <a:rPr lang="en-US" sz="3200" b="1" dirty="0" smtClean="0">
                <a:latin typeface="Arial Narrow" pitchFamily="34" charset="0"/>
              </a:rPr>
              <a:t>Reassess as changes are made to the job</a:t>
            </a:r>
            <a:endParaRPr lang="en-US" sz="3200" b="1" dirty="0">
              <a:latin typeface="Arial Narrow" pitchFamily="34" charset="0"/>
            </a:endParaRPr>
          </a:p>
        </p:txBody>
      </p:sp>
      <p:sp>
        <p:nvSpPr>
          <p:cNvPr id="3" name="Title 2"/>
          <p:cNvSpPr>
            <a:spLocks noGrp="1"/>
          </p:cNvSpPr>
          <p:nvPr>
            <p:ph type="title"/>
          </p:nvPr>
        </p:nvSpPr>
        <p:spPr/>
        <p:txBody>
          <a:bodyPr/>
          <a:lstStyle/>
          <a:p>
            <a:r>
              <a:rPr lang="en-US" sz="4400" dirty="0" smtClean="0">
                <a:latin typeface="Arial Black" pitchFamily="34" charset="0"/>
              </a:rPr>
              <a:t>HAZARD ASSESSMENT</a:t>
            </a:r>
            <a:endParaRPr lang="en-US" sz="4400" dirty="0">
              <a:latin typeface="Arial Black" pitchFamily="34" charset="0"/>
            </a:endParaRPr>
          </a:p>
        </p:txBody>
      </p:sp>
      <p:sp>
        <p:nvSpPr>
          <p:cNvPr id="4" name="Slide Number Placeholder 3"/>
          <p:cNvSpPr>
            <a:spLocks noGrp="1"/>
          </p:cNvSpPr>
          <p:nvPr>
            <p:ph type="sldNum" sz="quarter" idx="12"/>
          </p:nvPr>
        </p:nvSpPr>
        <p:spPr/>
        <p:txBody>
          <a:bodyPr/>
          <a:lstStyle/>
          <a:p>
            <a:fld id="{A28A65A2-664C-4084-A497-78327BAB4A34}" type="slidenum">
              <a:rPr lang="en-US" smtClean="0"/>
              <a:t>6</a:t>
            </a:fld>
            <a:endParaRPr lang="en-US"/>
          </a:p>
        </p:txBody>
      </p:sp>
      <p:pic>
        <p:nvPicPr>
          <p:cNvPr id="2050" name="Picture 2" descr="C:\Users\w3044913\AppData\Local\Microsoft\Windows\Temporary Internet Files\Content.IE5\6G358L2I\MC900213131[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143000" y="2133600"/>
            <a:ext cx="2057400" cy="3357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517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5773323" cy="4407408"/>
          </a:xfrm>
        </p:spPr>
        <p:txBody>
          <a:bodyPr>
            <a:normAutofit fontScale="92500"/>
          </a:bodyPr>
          <a:lstStyle/>
          <a:p>
            <a:pPr lvl="0"/>
            <a:r>
              <a:rPr lang="en-US" sz="4000" b="1" dirty="0">
                <a:latin typeface="Arial Narrow" pitchFamily="34" charset="0"/>
              </a:rPr>
              <a:t>Moving objects </a:t>
            </a:r>
          </a:p>
          <a:p>
            <a:pPr lvl="0"/>
            <a:r>
              <a:rPr lang="en-US" sz="4000" b="1" dirty="0">
                <a:latin typeface="Arial Narrow" pitchFamily="34" charset="0"/>
              </a:rPr>
              <a:t>Fluctuating temperatures</a:t>
            </a:r>
          </a:p>
          <a:p>
            <a:pPr lvl="0"/>
            <a:r>
              <a:rPr lang="en-US" sz="4000" b="1" dirty="0" smtClean="0">
                <a:latin typeface="Arial Narrow" pitchFamily="34" charset="0"/>
              </a:rPr>
              <a:t>Rolling </a:t>
            </a:r>
            <a:r>
              <a:rPr lang="en-US" sz="4000" b="1" dirty="0">
                <a:latin typeface="Arial Narrow" pitchFamily="34" charset="0"/>
              </a:rPr>
              <a:t>or pinching objects</a:t>
            </a:r>
          </a:p>
          <a:p>
            <a:pPr lvl="0"/>
            <a:r>
              <a:rPr lang="en-US" sz="4000" b="1" dirty="0">
                <a:latin typeface="Arial Narrow" pitchFamily="34" charset="0"/>
              </a:rPr>
              <a:t>Electrical </a:t>
            </a:r>
            <a:r>
              <a:rPr lang="en-US" sz="4000" b="1" dirty="0" smtClean="0">
                <a:latin typeface="Arial Narrow" pitchFamily="34" charset="0"/>
              </a:rPr>
              <a:t>connections</a:t>
            </a:r>
          </a:p>
          <a:p>
            <a:pPr lvl="0"/>
            <a:r>
              <a:rPr lang="en-US" sz="4000" b="1" dirty="0" smtClean="0">
                <a:latin typeface="Arial Narrow" pitchFamily="34" charset="0"/>
              </a:rPr>
              <a:t>Sharp </a:t>
            </a:r>
            <a:r>
              <a:rPr lang="en-US" sz="4000" b="1" dirty="0">
                <a:latin typeface="Arial Narrow" pitchFamily="34" charset="0"/>
              </a:rPr>
              <a:t>edges</a:t>
            </a:r>
          </a:p>
          <a:p>
            <a:endParaRPr lang="en-US" sz="4000" dirty="0">
              <a:latin typeface="Arial Narrow" pitchFamily="34" charset="0"/>
            </a:endParaRPr>
          </a:p>
        </p:txBody>
      </p:sp>
      <p:sp>
        <p:nvSpPr>
          <p:cNvPr id="3" name="Title 2"/>
          <p:cNvSpPr>
            <a:spLocks noGrp="1"/>
          </p:cNvSpPr>
          <p:nvPr>
            <p:ph type="title"/>
          </p:nvPr>
        </p:nvSpPr>
        <p:spPr/>
        <p:txBody>
          <a:bodyPr/>
          <a:lstStyle/>
          <a:p>
            <a:r>
              <a:rPr lang="en-US" dirty="0" smtClean="0">
                <a:latin typeface="Arial Black" pitchFamily="34" charset="0"/>
              </a:rPr>
              <a:t>Protection from </a:t>
            </a:r>
            <a:br>
              <a:rPr lang="en-US" dirty="0" smtClean="0">
                <a:latin typeface="Arial Black" pitchFamily="34" charset="0"/>
              </a:rPr>
            </a:br>
            <a:r>
              <a:rPr lang="en-US" dirty="0" smtClean="0">
                <a:latin typeface="Arial Black" pitchFamily="34" charset="0"/>
              </a:rPr>
              <a:t>Physical hazards</a:t>
            </a:r>
            <a:endParaRPr lang="en-US" dirty="0">
              <a:latin typeface="Arial Black" pitchFamily="34" charset="0"/>
            </a:endParaRPr>
          </a:p>
        </p:txBody>
      </p:sp>
      <p:pic>
        <p:nvPicPr>
          <p:cNvPr id="2052" name="Picture 4" descr="C:\Users\w1022632\AppData\Local\Microsoft\Windows\Temporary Internet Files\Content.IE5\GRE13409\MC900285788[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154322" y="3124200"/>
            <a:ext cx="2774255" cy="327568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A28A65A2-664C-4084-A497-78327BAB4A34}" type="slidenum">
              <a:rPr lang="en-US" smtClean="0"/>
              <a:t>7</a:t>
            </a:fld>
            <a:endParaRPr lang="en-US"/>
          </a:p>
        </p:txBody>
      </p:sp>
    </p:spTree>
    <p:extLst>
      <p:ext uri="{BB962C8B-B14F-4D97-AF65-F5344CB8AC3E}">
        <p14:creationId xmlns:p14="http://schemas.microsoft.com/office/powerpoint/2010/main" val="2916525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5562601" cy="4986529"/>
          </a:xfrm>
        </p:spPr>
        <p:txBody>
          <a:bodyPr>
            <a:normAutofit fontScale="92500" lnSpcReduction="20000"/>
          </a:bodyPr>
          <a:lstStyle/>
          <a:p>
            <a:pPr marL="45720" indent="0">
              <a:buNone/>
            </a:pPr>
            <a:r>
              <a:rPr lang="en-US" sz="4000" b="1" dirty="0" smtClean="0">
                <a:latin typeface="Arial Narrow" pitchFamily="34" charset="0"/>
              </a:rPr>
              <a:t>Health hazards on the farm</a:t>
            </a:r>
          </a:p>
          <a:p>
            <a:pPr lvl="0"/>
            <a:r>
              <a:rPr lang="en-US" sz="4000" b="1" dirty="0">
                <a:latin typeface="Arial Narrow" pitchFamily="34" charset="0"/>
              </a:rPr>
              <a:t>Dusts</a:t>
            </a:r>
          </a:p>
          <a:p>
            <a:pPr lvl="0"/>
            <a:r>
              <a:rPr lang="en-US" sz="4000" b="1" dirty="0">
                <a:latin typeface="Arial Narrow" pitchFamily="34" charset="0"/>
              </a:rPr>
              <a:t>Chemicals</a:t>
            </a:r>
          </a:p>
          <a:p>
            <a:pPr lvl="0"/>
            <a:r>
              <a:rPr lang="en-US" sz="4000" b="1" dirty="0" smtClean="0">
                <a:latin typeface="Arial Narrow" pitchFamily="34" charset="0"/>
              </a:rPr>
              <a:t>Radiation</a:t>
            </a:r>
          </a:p>
          <a:p>
            <a:pPr lvl="0"/>
            <a:r>
              <a:rPr lang="en-US" sz="4000" b="1" dirty="0" smtClean="0">
                <a:latin typeface="Arial Narrow" pitchFamily="34" charset="0"/>
              </a:rPr>
              <a:t>Heat</a:t>
            </a:r>
          </a:p>
          <a:p>
            <a:pPr lvl="0"/>
            <a:r>
              <a:rPr lang="en-US" sz="4000" b="1" dirty="0" smtClean="0">
                <a:latin typeface="Arial Narrow" pitchFamily="34" charset="0"/>
              </a:rPr>
              <a:t>Noise</a:t>
            </a:r>
          </a:p>
          <a:p>
            <a:pPr lvl="0"/>
            <a:r>
              <a:rPr lang="en-US" sz="4000" b="1" dirty="0" smtClean="0">
                <a:latin typeface="Arial Narrow" pitchFamily="34" charset="0"/>
              </a:rPr>
              <a:t>Ergonomics</a:t>
            </a:r>
            <a:r>
              <a:rPr lang="en-US" dirty="0"/>
              <a:t/>
            </a:r>
            <a:br>
              <a:rPr lang="en-US" dirty="0"/>
            </a:br>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latin typeface="Arial Black" pitchFamily="34" charset="0"/>
              </a:rPr>
              <a:t>Protection from </a:t>
            </a:r>
            <a:br>
              <a:rPr lang="en-US" dirty="0" smtClean="0">
                <a:latin typeface="Arial Black" pitchFamily="34" charset="0"/>
              </a:rPr>
            </a:br>
            <a:r>
              <a:rPr lang="en-US" dirty="0" smtClean="0">
                <a:latin typeface="Arial Black" pitchFamily="34" charset="0"/>
              </a:rPr>
              <a:t>health </a:t>
            </a:r>
            <a:r>
              <a:rPr lang="en-US" dirty="0">
                <a:latin typeface="Arial Black" pitchFamily="34" charset="0"/>
              </a:rPr>
              <a:t>hazards</a:t>
            </a:r>
          </a:p>
        </p:txBody>
      </p:sp>
      <p:pic>
        <p:nvPicPr>
          <p:cNvPr id="1026" name="Picture 2" descr="C:\Users\w1022632\AppData\Local\Microsoft\Windows\Temporary Internet Files\Content.IE5\GRE13409\MC900053307[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019800" y="2618595"/>
            <a:ext cx="2839365" cy="374870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A28A65A2-664C-4084-A497-78327BAB4A34}" type="slidenum">
              <a:rPr lang="en-US" smtClean="0"/>
              <a:t>8</a:t>
            </a:fld>
            <a:endParaRPr lang="en-US"/>
          </a:p>
        </p:txBody>
      </p:sp>
    </p:spTree>
    <p:extLst>
      <p:ext uri="{BB962C8B-B14F-4D97-AF65-F5344CB8AC3E}">
        <p14:creationId xmlns:p14="http://schemas.microsoft.com/office/powerpoint/2010/main" val="3775706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400" b="1" spc="150" dirty="0">
                <a:latin typeface="Arial Narrow" pitchFamily="34" charset="0"/>
              </a:rPr>
              <a:t>Sources of electricity</a:t>
            </a:r>
          </a:p>
          <a:p>
            <a:r>
              <a:rPr lang="en-US" sz="3400" b="1" spc="150" dirty="0">
                <a:latin typeface="Arial Narrow" pitchFamily="34" charset="0"/>
              </a:rPr>
              <a:t>Impact between employee and equipment</a:t>
            </a:r>
          </a:p>
          <a:p>
            <a:r>
              <a:rPr lang="en-US" sz="3400" b="1" spc="150" dirty="0">
                <a:latin typeface="Arial Narrow" pitchFamily="34" charset="0"/>
              </a:rPr>
              <a:t>Radiation from welding</a:t>
            </a:r>
          </a:p>
          <a:p>
            <a:r>
              <a:rPr lang="en-US" sz="3400" b="1" spc="150" dirty="0">
                <a:latin typeface="Arial Narrow" pitchFamily="34" charset="0"/>
              </a:rPr>
              <a:t>Biologic </a:t>
            </a:r>
            <a:r>
              <a:rPr lang="en-US" sz="3400" b="1" spc="150" dirty="0" smtClean="0">
                <a:latin typeface="Arial Narrow" pitchFamily="34" charset="0"/>
              </a:rPr>
              <a:t>hazards - </a:t>
            </a:r>
            <a:r>
              <a:rPr lang="en-US" sz="3400" b="1" spc="150" dirty="0">
                <a:latin typeface="Arial Narrow" pitchFamily="34" charset="0"/>
              </a:rPr>
              <a:t>zoonotic issues</a:t>
            </a:r>
          </a:p>
        </p:txBody>
      </p:sp>
      <p:sp>
        <p:nvSpPr>
          <p:cNvPr id="3" name="Title 2"/>
          <p:cNvSpPr>
            <a:spLocks noGrp="1"/>
          </p:cNvSpPr>
          <p:nvPr>
            <p:ph type="title"/>
          </p:nvPr>
        </p:nvSpPr>
        <p:spPr/>
        <p:txBody>
          <a:bodyPr/>
          <a:lstStyle/>
          <a:p>
            <a:r>
              <a:rPr lang="en-US" sz="4400" dirty="0">
                <a:latin typeface="Arial Black" pitchFamily="34" charset="0"/>
              </a:rPr>
              <a:t>Other</a:t>
            </a:r>
            <a:r>
              <a:rPr lang="en-US" sz="4000" dirty="0" smtClean="0">
                <a:latin typeface="Arial Black" pitchFamily="34" charset="0"/>
              </a:rPr>
              <a:t> </a:t>
            </a:r>
            <a:r>
              <a:rPr lang="en-US" sz="4400" dirty="0">
                <a:latin typeface="Arial Black" pitchFamily="34" charset="0"/>
              </a:rPr>
              <a:t>issues</a:t>
            </a:r>
          </a:p>
        </p:txBody>
      </p:sp>
      <p:sp>
        <p:nvSpPr>
          <p:cNvPr id="4" name="Slide Number Placeholder 3"/>
          <p:cNvSpPr>
            <a:spLocks noGrp="1"/>
          </p:cNvSpPr>
          <p:nvPr>
            <p:ph type="sldNum" sz="quarter" idx="12"/>
          </p:nvPr>
        </p:nvSpPr>
        <p:spPr/>
        <p:txBody>
          <a:bodyPr/>
          <a:lstStyle/>
          <a:p>
            <a:fld id="{A28A65A2-664C-4084-A497-78327BAB4A34}" type="slidenum">
              <a:rPr lang="en-US" smtClean="0"/>
              <a:t>9</a:t>
            </a:fld>
            <a:endParaRPr lang="en-US"/>
          </a:p>
        </p:txBody>
      </p:sp>
      <p:pic>
        <p:nvPicPr>
          <p:cNvPr id="5122" name="Picture 2" descr="C:\Users\w3044913\AppData\Local\Microsoft\Windows\Temporary Internet Files\Content.IE5\DM289KI8\MC900295729[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276600" y="4419600"/>
            <a:ext cx="2106440" cy="1834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16220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2855</TotalTime>
  <Words>1251</Words>
  <Application>Microsoft Office PowerPoint</Application>
  <PresentationFormat>On-screen Show (4:3)</PresentationFormat>
  <Paragraphs>338</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Grid</vt:lpstr>
      <vt:lpstr>Personal Protective Equipment </vt:lpstr>
      <vt:lpstr>PowerPoint Presentation</vt:lpstr>
      <vt:lpstr>Learning Objective</vt:lpstr>
      <vt:lpstr>Learner Outcomes</vt:lpstr>
      <vt:lpstr>Hazards on the farm</vt:lpstr>
      <vt:lpstr>HAZARD ASSESSMENT</vt:lpstr>
      <vt:lpstr>Protection from  Physical hazards</vt:lpstr>
      <vt:lpstr>Protection from  health hazards</vt:lpstr>
      <vt:lpstr>Other issues</vt:lpstr>
      <vt:lpstr>Elimination of hazards: Engineering controls </vt:lpstr>
      <vt:lpstr>Elimination of hazards: Administrative Controls</vt:lpstr>
      <vt:lpstr>Personal Protective Equipment</vt:lpstr>
      <vt:lpstr>Employer’s responsibilities</vt:lpstr>
      <vt:lpstr>Employee’s responsibilities</vt:lpstr>
      <vt:lpstr>PPE Selection</vt:lpstr>
      <vt:lpstr>Training</vt:lpstr>
      <vt:lpstr>Evaluate and document</vt:lpstr>
      <vt:lpstr>Types of ppe</vt:lpstr>
      <vt:lpstr>Eye and Face Protection</vt:lpstr>
      <vt:lpstr>Prescription Lenses</vt:lpstr>
      <vt:lpstr>Eye Protection  on a Dairy Farm</vt:lpstr>
      <vt:lpstr>EYE &amp; FACE PROTECTION</vt:lpstr>
      <vt:lpstr>Types of Eye Protection</vt:lpstr>
      <vt:lpstr>Eye Protection</vt:lpstr>
      <vt:lpstr>Eye Protection</vt:lpstr>
      <vt:lpstr>Foot and Leg Protection</vt:lpstr>
      <vt:lpstr>Types of foot and leg protection</vt:lpstr>
      <vt:lpstr>Hand and arm protection</vt:lpstr>
      <vt:lpstr>PPE: Gloves for Different Uses</vt:lpstr>
      <vt:lpstr>Care of Gloves</vt:lpstr>
      <vt:lpstr>Hearing Protection</vt:lpstr>
      <vt:lpstr>PowerPoint Presentation</vt:lpstr>
      <vt:lpstr>Hearing Protection</vt:lpstr>
      <vt:lpstr>respiratory issues</vt:lpstr>
      <vt:lpstr>Respiratory  issues </vt:lpstr>
      <vt:lpstr>Respiratory  issues </vt:lpstr>
      <vt:lpstr>Respiratory  issues </vt:lpstr>
      <vt:lpstr>Categories of respirators</vt:lpstr>
      <vt:lpstr>Air Purifying</vt:lpstr>
      <vt:lpstr>Mechanical filter</vt:lpstr>
      <vt:lpstr>Supplied-air respirators</vt:lpstr>
      <vt:lpstr>Proper use issues</vt:lpstr>
      <vt:lpstr>Employee objections to PPE</vt:lpstr>
      <vt:lpstr>Personal Hazards</vt:lpstr>
      <vt:lpstr>PPE REVIEW</vt:lpstr>
      <vt:lpstr>PPE REVIEW</vt:lpstr>
      <vt:lpstr>PPE REVIEW</vt:lpstr>
      <vt:lpstr>PPE REVIEW</vt:lpstr>
      <vt:lpstr>PowerPoint Presentation</vt:lpstr>
    </vt:vector>
  </TitlesOfParts>
  <Company>UW-River Falls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Protective Equipment</dc:title>
  <dc:creator>UWRF Computer User</dc:creator>
  <cp:lastModifiedBy>Vosburgh, Linda - OSHA</cp:lastModifiedBy>
  <cp:revision>101</cp:revision>
  <cp:lastPrinted>2012-04-24T20:14:55Z</cp:lastPrinted>
  <dcterms:created xsi:type="dcterms:W3CDTF">2012-04-23T16:26:33Z</dcterms:created>
  <dcterms:modified xsi:type="dcterms:W3CDTF">2014-02-26T20:21:47Z</dcterms:modified>
</cp:coreProperties>
</file>