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6" r:id="rId2"/>
    <p:sldId id="311" r:id="rId3"/>
    <p:sldId id="262" r:id="rId4"/>
    <p:sldId id="259" r:id="rId5"/>
    <p:sldId id="260" r:id="rId6"/>
    <p:sldId id="261" r:id="rId7"/>
    <p:sldId id="263" r:id="rId8"/>
    <p:sldId id="304" r:id="rId9"/>
    <p:sldId id="264" r:id="rId10"/>
    <p:sldId id="271" r:id="rId11"/>
    <p:sldId id="265" r:id="rId12"/>
    <p:sldId id="266" r:id="rId13"/>
    <p:sldId id="267" r:id="rId14"/>
    <p:sldId id="273" r:id="rId15"/>
    <p:sldId id="268" r:id="rId16"/>
    <p:sldId id="276" r:id="rId17"/>
    <p:sldId id="279" r:id="rId18"/>
    <p:sldId id="306" r:id="rId19"/>
    <p:sldId id="280" r:id="rId20"/>
    <p:sldId id="281" r:id="rId21"/>
    <p:sldId id="282" r:id="rId22"/>
    <p:sldId id="283" r:id="rId23"/>
    <p:sldId id="305"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302" r:id="rId37"/>
    <p:sldId id="300" r:id="rId38"/>
    <p:sldId id="296" r:id="rId39"/>
    <p:sldId id="301" r:id="rId40"/>
    <p:sldId id="307" r:id="rId41"/>
    <p:sldId id="297" r:id="rId42"/>
    <p:sldId id="298" r:id="rId43"/>
    <p:sldId id="308" r:id="rId44"/>
    <p:sldId id="312" r:id="rId45"/>
    <p:sldId id="313" r:id="rId46"/>
    <p:sldId id="314" r:id="rId47"/>
    <p:sldId id="315" r:id="rId48"/>
    <p:sldId id="316" r:id="rId49"/>
    <p:sldId id="317"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584" y="-96"/>
      </p:cViewPr>
      <p:guideLst>
        <p:guide orient="horz" pos="2160"/>
        <p:guide pos="2880"/>
      </p:guideLst>
    </p:cSldViewPr>
  </p:slideViewPr>
  <p:notesTextViewPr>
    <p:cViewPr>
      <p:scale>
        <a:sx n="1" d="1"/>
        <a:sy n="1" d="1"/>
      </p:scale>
      <p:origin x="0" y="0"/>
    </p:cViewPr>
  </p:notesTextViewPr>
  <p:sorterViewPr>
    <p:cViewPr>
      <p:scale>
        <a:sx n="100" d="100"/>
        <a:sy n="100" d="100"/>
      </p:scale>
      <p:origin x="0" y="64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F250EB-B398-4E9E-9C5D-BE5DC41DC45E}" type="datetimeFigureOut">
              <a:rPr lang="en-US" smtClean="0"/>
              <a:t>2/26/2014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330888-1FDA-4B01-9598-AF82C9F77923}" type="slidenum">
              <a:rPr lang="en-US" smtClean="0"/>
              <a:t>‹#›</a:t>
            </a:fld>
            <a:endParaRPr lang="en-US"/>
          </a:p>
        </p:txBody>
      </p:sp>
    </p:spTree>
    <p:extLst>
      <p:ext uri="{BB962C8B-B14F-4D97-AF65-F5344CB8AC3E}">
        <p14:creationId xmlns:p14="http://schemas.microsoft.com/office/powerpoint/2010/main" val="1823156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D95A691-1EAF-4B94-A627-7DA5DFEE0229}" type="datetime1">
              <a:rPr lang="en-US" smtClean="0"/>
              <a:t>2/26/2014</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7C9906BE-735F-4238-A757-4C5D998805A6}"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85E09-A763-49E6-B6B9-35317FE5E7FB}" type="datetime1">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906BE-735F-4238-A757-4C5D998805A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4657EC-4154-4556-B3A8-59658E63F62F}" type="datetime1">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7C9906BE-735F-4238-A757-4C5D998805A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5FE8E9-8CAE-4E33-ABD7-BBBB9844D66D}" type="datetime1">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906BE-735F-4238-A757-4C5D998805A6}"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C4CAB7F3-6EF3-4887-A557-675469174A04}" type="datetime1">
              <a:rPr lang="en-US" smtClean="0"/>
              <a:t>2/26/2014</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7C9906BE-735F-4238-A757-4C5D998805A6}"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FF5791-4812-4EDA-8FB5-3DA4F329D1C6}" type="datetime1">
              <a:rPr lang="en-US" smtClean="0"/>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9906BE-735F-4238-A757-4C5D998805A6}"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9CECE5-DDE1-4CA8-8497-F80D7543448C}" type="datetime1">
              <a:rPr lang="en-US" smtClean="0"/>
              <a:t>2/26/2014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9906BE-735F-4238-A757-4C5D998805A6}"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16A33F4-F72A-465C-BBB8-9C7B4CE72122}" type="datetime1">
              <a:rPr lang="en-US" smtClean="0"/>
              <a:t>2/26/2014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9906BE-735F-4238-A757-4C5D998805A6}"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17ECC3A7-74CB-4163-B91A-39D499F52EA6}" type="datetime1">
              <a:rPr lang="en-US" smtClean="0"/>
              <a:t>2/26/2014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9906BE-735F-4238-A757-4C5D998805A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ACF4F6-1A1E-468A-92BA-ABA7BC8D7641}" type="datetime1">
              <a:rPr lang="en-US" smtClean="0"/>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7C9906BE-735F-4238-A757-4C5D998805A6}"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299671-2AAB-4103-9F89-910DE28B6CFF}" type="datetime1">
              <a:rPr lang="en-US" smtClean="0"/>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9906BE-735F-4238-A757-4C5D998805A6}"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3F0B3BAA-CBB2-4CEC-864A-98A0029C6727}" type="datetime1">
              <a:rPr lang="en-US" smtClean="0"/>
              <a:t>2/26/2014</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7C9906BE-735F-4238-A757-4C5D998805A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title"/>
          </p:nvPr>
        </p:nvSpPr>
        <p:spPr/>
        <p:txBody>
          <a:bodyPr/>
          <a:lstStyle/>
          <a:p>
            <a:r>
              <a:rPr lang="en-US" sz="4000" dirty="0" smtClean="0">
                <a:latin typeface="Arial Black" pitchFamily="34" charset="0"/>
              </a:rPr>
              <a:t>Tractors and machines</a:t>
            </a:r>
            <a:endParaRPr lang="en-US" sz="4000" dirty="0">
              <a:latin typeface="Arial Black" pitchFamily="34" charset="0"/>
            </a:endParaRPr>
          </a:p>
        </p:txBody>
      </p:sp>
      <p:sp>
        <p:nvSpPr>
          <p:cNvPr id="4" name="Slide Number Placeholder 3"/>
          <p:cNvSpPr>
            <a:spLocks noGrp="1"/>
          </p:cNvSpPr>
          <p:nvPr>
            <p:ph type="sldNum" sz="quarter" idx="11"/>
          </p:nvPr>
        </p:nvSpPr>
        <p:spPr/>
        <p:txBody>
          <a:bodyPr/>
          <a:lstStyle/>
          <a:p>
            <a:fld id="{7C9906BE-735F-4238-A757-4C5D998805A6}" type="slidenum">
              <a:rPr lang="en-US" smtClean="0"/>
              <a:t>1</a:t>
            </a:fld>
            <a:endParaRPr lang="en-US"/>
          </a:p>
        </p:txBody>
      </p:sp>
    </p:spTree>
    <p:extLst>
      <p:ext uri="{BB962C8B-B14F-4D97-AF65-F5344CB8AC3E}">
        <p14:creationId xmlns:p14="http://schemas.microsoft.com/office/powerpoint/2010/main" val="3630758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70400" y="1604771"/>
            <a:ext cx="4572000" cy="5138929"/>
          </a:xfrm>
        </p:spPr>
        <p:txBody>
          <a:bodyPr>
            <a:normAutofit/>
          </a:bodyPr>
          <a:lstStyle/>
          <a:p>
            <a:pPr marL="45720" indent="0">
              <a:buNone/>
            </a:pPr>
            <a:endParaRPr lang="en-US" sz="3200" b="1" dirty="0" smtClean="0">
              <a:latin typeface="Arial Narrow" pitchFamily="34" charset="0"/>
            </a:endParaRPr>
          </a:p>
          <a:p>
            <a:pPr marL="45720" indent="0">
              <a:buNone/>
            </a:pPr>
            <a:r>
              <a:rPr lang="en-US" sz="3200" b="1" dirty="0" smtClean="0">
                <a:latin typeface="Arial Narrow" pitchFamily="34" charset="0"/>
              </a:rPr>
              <a:t> </a:t>
            </a:r>
          </a:p>
          <a:p>
            <a:pPr>
              <a:buFont typeface="Wingdings" pitchFamily="2" charset="2"/>
              <a:buChar char="§"/>
            </a:pPr>
            <a:r>
              <a:rPr lang="en-US" sz="3600" b="1" dirty="0" smtClean="0">
                <a:latin typeface="Arial Narrow" pitchFamily="34" charset="0"/>
              </a:rPr>
              <a:t>Recognizing </a:t>
            </a:r>
            <a:r>
              <a:rPr lang="en-US" sz="3600" b="1" dirty="0">
                <a:latin typeface="Arial Narrow" pitchFamily="34" charset="0"/>
              </a:rPr>
              <a:t>hazards</a:t>
            </a:r>
          </a:p>
          <a:p>
            <a:pPr>
              <a:buFont typeface="Wingdings" pitchFamily="2" charset="2"/>
              <a:buChar char="§"/>
            </a:pPr>
            <a:r>
              <a:rPr lang="en-US" sz="3600" b="1" dirty="0" smtClean="0">
                <a:latin typeface="Arial Narrow" pitchFamily="34" charset="0"/>
              </a:rPr>
              <a:t> Batteries</a:t>
            </a:r>
            <a:endParaRPr lang="en-US" sz="3600" b="1" dirty="0">
              <a:latin typeface="Arial Narrow" pitchFamily="34" charset="0"/>
            </a:endParaRPr>
          </a:p>
          <a:p>
            <a:pPr>
              <a:buFont typeface="Wingdings" pitchFamily="2" charset="2"/>
              <a:buChar char="§"/>
            </a:pPr>
            <a:r>
              <a:rPr lang="en-US" sz="3600" b="1" dirty="0" smtClean="0">
                <a:latin typeface="Arial Narrow" pitchFamily="34" charset="0"/>
              </a:rPr>
              <a:t> Hydraulics</a:t>
            </a:r>
            <a:endParaRPr lang="en-US" sz="3600" b="1" dirty="0">
              <a:latin typeface="Arial Narrow" pitchFamily="34" charset="0"/>
            </a:endParaRPr>
          </a:p>
          <a:p>
            <a:pPr>
              <a:buFont typeface="Wingdings" pitchFamily="2" charset="2"/>
              <a:buChar char="§"/>
            </a:pPr>
            <a:r>
              <a:rPr lang="en-US" sz="3600" b="1" dirty="0" smtClean="0">
                <a:latin typeface="Arial Narrow" pitchFamily="34" charset="0"/>
              </a:rPr>
              <a:t> Machine Guarding</a:t>
            </a:r>
            <a:endParaRPr lang="en-US" sz="3600" b="1" dirty="0">
              <a:latin typeface="Arial Narrow" pitchFamily="34" charset="0"/>
            </a:endParaRPr>
          </a:p>
          <a:p>
            <a:pPr marL="45720" indent="0">
              <a:buNone/>
            </a:pPr>
            <a:endParaRPr lang="en-US" sz="3200" b="1" dirty="0" smtClean="0">
              <a:latin typeface="Arial Narrow" pitchFamily="34" charset="0"/>
            </a:endParaRPr>
          </a:p>
        </p:txBody>
      </p:sp>
      <p:sp>
        <p:nvSpPr>
          <p:cNvPr id="3" name="Title 2"/>
          <p:cNvSpPr>
            <a:spLocks noGrp="1"/>
          </p:cNvSpPr>
          <p:nvPr>
            <p:ph type="title"/>
          </p:nvPr>
        </p:nvSpPr>
        <p:spPr>
          <a:xfrm>
            <a:off x="381000" y="304800"/>
            <a:ext cx="8381260" cy="1054394"/>
          </a:xfrm>
        </p:spPr>
        <p:txBody>
          <a:bodyPr/>
          <a:lstStyle/>
          <a:p>
            <a:r>
              <a:rPr lang="en-US" sz="4000" dirty="0" smtClean="0">
                <a:latin typeface="Arial Black" pitchFamily="34" charset="0"/>
              </a:rPr>
              <a:t>Employee training </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7C9906BE-735F-4238-A757-4C5D998805A6}" type="slidenum">
              <a:rPr lang="en-US" smtClean="0"/>
              <a:t>10</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8599" y="2057400"/>
            <a:ext cx="4229723" cy="4026371"/>
          </a:xfrm>
          <a:prstGeom prst="rect">
            <a:avLst/>
          </a:prstGeom>
        </p:spPr>
      </p:pic>
    </p:spTree>
    <p:extLst>
      <p:ext uri="{BB962C8B-B14F-4D97-AF65-F5344CB8AC3E}">
        <p14:creationId xmlns:p14="http://schemas.microsoft.com/office/powerpoint/2010/main" val="1913307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38600" y="1524000"/>
            <a:ext cx="4750293" cy="5138929"/>
          </a:xfrm>
        </p:spPr>
        <p:txBody>
          <a:bodyPr>
            <a:normAutofit lnSpcReduction="10000"/>
          </a:bodyPr>
          <a:lstStyle/>
          <a:p>
            <a:pPr>
              <a:buFont typeface="Wingdings" pitchFamily="2" charset="2"/>
              <a:buChar char="§"/>
            </a:pPr>
            <a:r>
              <a:rPr lang="en-US" sz="3200" b="1" dirty="0" smtClean="0">
                <a:latin typeface="Arial Narrow" pitchFamily="34" charset="0"/>
              </a:rPr>
              <a:t> Tractors over 20 </a:t>
            </a:r>
            <a:r>
              <a:rPr lang="en-US" sz="3200" b="1" dirty="0" err="1" smtClean="0">
                <a:latin typeface="Arial Narrow" pitchFamily="34" charset="0"/>
              </a:rPr>
              <a:t>hp</a:t>
            </a:r>
            <a:r>
              <a:rPr lang="en-US" sz="3200" b="1" dirty="0" smtClean="0">
                <a:latin typeface="Arial Narrow" pitchFamily="34" charset="0"/>
              </a:rPr>
              <a:t> </a:t>
            </a:r>
          </a:p>
          <a:p>
            <a:pPr>
              <a:buFont typeface="Wingdings" pitchFamily="2" charset="2"/>
              <a:buChar char="§"/>
            </a:pPr>
            <a:r>
              <a:rPr lang="en-US" sz="3200" b="1" dirty="0" smtClean="0">
                <a:latin typeface="Arial Narrow" pitchFamily="34" charset="0"/>
              </a:rPr>
              <a:t> Manufactured after October 25, 1976</a:t>
            </a:r>
          </a:p>
          <a:p>
            <a:pPr>
              <a:buFont typeface="Wingdings" pitchFamily="2" charset="2"/>
              <a:buChar char="§"/>
            </a:pPr>
            <a:r>
              <a:rPr lang="en-US" sz="3200" b="1" dirty="0" smtClean="0">
                <a:latin typeface="Arial Narrow" pitchFamily="34" charset="0"/>
              </a:rPr>
              <a:t> Performance tested by ASAE (American Society of Agriculture Engineers)</a:t>
            </a:r>
          </a:p>
          <a:p>
            <a:pPr>
              <a:buFont typeface="Wingdings" pitchFamily="2" charset="2"/>
              <a:buChar char="§"/>
            </a:pPr>
            <a:r>
              <a:rPr lang="en-US" sz="3200" b="1" dirty="0" smtClean="0">
                <a:latin typeface="Arial Narrow" pitchFamily="34" charset="0"/>
              </a:rPr>
              <a:t> Absorb energy</a:t>
            </a:r>
          </a:p>
          <a:p>
            <a:pPr>
              <a:buFont typeface="Wingdings" pitchFamily="2" charset="2"/>
              <a:buChar char="§"/>
            </a:pPr>
            <a:r>
              <a:rPr lang="en-US" sz="3200" b="1" dirty="0" smtClean="0">
                <a:latin typeface="Arial Narrow" pitchFamily="34" charset="0"/>
              </a:rPr>
              <a:t> Limits degree of rollover </a:t>
            </a:r>
          </a:p>
        </p:txBody>
      </p:sp>
      <p:sp>
        <p:nvSpPr>
          <p:cNvPr id="3" name="Title 2"/>
          <p:cNvSpPr>
            <a:spLocks noGrp="1"/>
          </p:cNvSpPr>
          <p:nvPr>
            <p:ph type="title"/>
          </p:nvPr>
        </p:nvSpPr>
        <p:spPr>
          <a:xfrm>
            <a:off x="381000" y="304800"/>
            <a:ext cx="8381260" cy="1054394"/>
          </a:xfrm>
        </p:spPr>
        <p:txBody>
          <a:bodyPr/>
          <a:lstStyle/>
          <a:p>
            <a:r>
              <a:rPr lang="en-US" sz="4000" dirty="0" smtClean="0">
                <a:latin typeface="Arial Black" pitchFamily="34" charset="0"/>
              </a:rPr>
              <a:t>Roll Over Protection (ROPS)</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7C9906BE-735F-4238-A757-4C5D998805A6}" type="slidenum">
              <a:rPr lang="en-US" smtClean="0"/>
              <a:t>11</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6720" y="1676400"/>
            <a:ext cx="3543300" cy="4724400"/>
          </a:xfrm>
          <a:prstGeom prst="rect">
            <a:avLst/>
          </a:prstGeom>
        </p:spPr>
      </p:pic>
    </p:spTree>
    <p:extLst>
      <p:ext uri="{BB962C8B-B14F-4D97-AF65-F5344CB8AC3E}">
        <p14:creationId xmlns:p14="http://schemas.microsoft.com/office/powerpoint/2010/main" val="3232477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524000"/>
            <a:ext cx="5486399" cy="5138929"/>
          </a:xfrm>
        </p:spPr>
        <p:txBody>
          <a:bodyPr>
            <a:normAutofit/>
          </a:bodyPr>
          <a:lstStyle/>
          <a:p>
            <a:pPr>
              <a:buFont typeface="Wingdings" pitchFamily="2" charset="2"/>
              <a:buChar char="§"/>
            </a:pPr>
            <a:r>
              <a:rPr lang="en-US" sz="3200" b="1" dirty="0" smtClean="0">
                <a:latin typeface="Arial Narrow" pitchFamily="34" charset="0"/>
              </a:rPr>
              <a:t> Reducing </a:t>
            </a:r>
            <a:r>
              <a:rPr lang="en-US" sz="3200" b="1" dirty="0">
                <a:latin typeface="Arial Narrow" pitchFamily="34" charset="0"/>
              </a:rPr>
              <a:t>damage to </a:t>
            </a:r>
            <a:r>
              <a:rPr lang="en-US" sz="3200" b="1" dirty="0" smtClean="0">
                <a:latin typeface="Arial Narrow" pitchFamily="34" charset="0"/>
              </a:rPr>
              <a:t>tractor</a:t>
            </a:r>
          </a:p>
          <a:p>
            <a:pPr>
              <a:buFont typeface="Wingdings" pitchFamily="2" charset="2"/>
              <a:buChar char="§"/>
            </a:pPr>
            <a:endParaRPr lang="en-US" sz="3200" b="1" dirty="0">
              <a:latin typeface="Arial Narrow" pitchFamily="34" charset="0"/>
            </a:endParaRPr>
          </a:p>
          <a:p>
            <a:pPr>
              <a:buFont typeface="Wingdings" pitchFamily="2" charset="2"/>
              <a:buChar char="§"/>
            </a:pPr>
            <a:r>
              <a:rPr lang="en-US" sz="3200" b="1" dirty="0" smtClean="0">
                <a:latin typeface="Arial Narrow" pitchFamily="34" charset="0"/>
              </a:rPr>
              <a:t> Factory </a:t>
            </a:r>
            <a:r>
              <a:rPr lang="en-US" sz="3200" b="1" dirty="0">
                <a:latin typeface="Arial Narrow" pitchFamily="34" charset="0"/>
              </a:rPr>
              <a:t>installed have certification </a:t>
            </a:r>
            <a:r>
              <a:rPr lang="en-US" sz="3200" b="1" dirty="0" smtClean="0">
                <a:latin typeface="Arial Narrow" pitchFamily="34" charset="0"/>
              </a:rPr>
              <a:t>labels</a:t>
            </a:r>
          </a:p>
          <a:p>
            <a:pPr marL="45720" indent="0">
              <a:buNone/>
            </a:pPr>
            <a:endParaRPr lang="en-US" sz="3200" b="1" dirty="0">
              <a:latin typeface="Arial Narrow" pitchFamily="34" charset="0"/>
            </a:endParaRPr>
          </a:p>
          <a:p>
            <a:pPr>
              <a:buFont typeface="Wingdings" pitchFamily="2" charset="2"/>
              <a:buChar char="§"/>
            </a:pPr>
            <a:r>
              <a:rPr lang="en-US" sz="3200" b="1" dirty="0" smtClean="0">
                <a:latin typeface="Arial Narrow" pitchFamily="34" charset="0"/>
              </a:rPr>
              <a:t> Use the seatbelt</a:t>
            </a:r>
          </a:p>
          <a:p>
            <a:pPr>
              <a:buFont typeface="Wingdings" pitchFamily="2" charset="2"/>
              <a:buChar char="§"/>
            </a:pPr>
            <a:endParaRPr lang="en-US" sz="3200" b="1" dirty="0">
              <a:latin typeface="Arial Narrow" pitchFamily="34" charset="0"/>
            </a:endParaRPr>
          </a:p>
          <a:p>
            <a:pPr>
              <a:buFont typeface="Wingdings" pitchFamily="2" charset="2"/>
              <a:buChar char="§"/>
            </a:pPr>
            <a:r>
              <a:rPr lang="en-US" sz="3200" b="1" dirty="0" smtClean="0">
                <a:latin typeface="Arial Narrow" pitchFamily="34" charset="0"/>
              </a:rPr>
              <a:t> Can retro fit older tractors</a:t>
            </a:r>
          </a:p>
        </p:txBody>
      </p:sp>
      <p:sp>
        <p:nvSpPr>
          <p:cNvPr id="3" name="Title 2"/>
          <p:cNvSpPr>
            <a:spLocks noGrp="1"/>
          </p:cNvSpPr>
          <p:nvPr>
            <p:ph type="title"/>
          </p:nvPr>
        </p:nvSpPr>
        <p:spPr>
          <a:xfrm>
            <a:off x="381000" y="304800"/>
            <a:ext cx="8381260" cy="1054394"/>
          </a:xfrm>
        </p:spPr>
        <p:txBody>
          <a:bodyPr/>
          <a:lstStyle/>
          <a:p>
            <a:r>
              <a:rPr lang="en-US" sz="4000" dirty="0" smtClean="0">
                <a:latin typeface="Arial Black" pitchFamily="34" charset="0"/>
              </a:rPr>
              <a:t>Roll Over Protection (ROPS)</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7C9906BE-735F-4238-A757-4C5D998805A6}" type="slidenum">
              <a:rPr lang="en-US" smtClean="0"/>
              <a:t>12</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36043" y="1663337"/>
            <a:ext cx="1945660" cy="5181600"/>
          </a:xfrm>
          <a:prstGeom prst="rect">
            <a:avLst/>
          </a:prstGeom>
        </p:spPr>
      </p:pic>
    </p:spTree>
    <p:extLst>
      <p:ext uri="{BB962C8B-B14F-4D97-AF65-F5344CB8AC3E}">
        <p14:creationId xmlns:p14="http://schemas.microsoft.com/office/powerpoint/2010/main" val="476769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407893" cy="5138929"/>
          </a:xfrm>
        </p:spPr>
        <p:txBody>
          <a:bodyPr>
            <a:normAutofit/>
          </a:bodyPr>
          <a:lstStyle/>
          <a:p>
            <a:r>
              <a:rPr lang="en-US" sz="3200" b="1" dirty="0" smtClean="0">
                <a:latin typeface="Arial Narrow" pitchFamily="34" charset="0"/>
              </a:rPr>
              <a:t> Inspect roll bars</a:t>
            </a:r>
          </a:p>
          <a:p>
            <a:r>
              <a:rPr lang="en-US" sz="3200" b="1" dirty="0" smtClean="0">
                <a:latin typeface="Arial Narrow" pitchFamily="34" charset="0"/>
              </a:rPr>
              <a:t> Inspect seatbelt</a:t>
            </a:r>
          </a:p>
          <a:p>
            <a:r>
              <a:rPr lang="en-US" sz="3200" b="1" dirty="0" smtClean="0">
                <a:latin typeface="Arial Narrow" pitchFamily="34" charset="0"/>
              </a:rPr>
              <a:t> Do not drill holes in ROPS</a:t>
            </a:r>
          </a:p>
          <a:p>
            <a:r>
              <a:rPr lang="en-US" sz="3200" b="1" dirty="0" smtClean="0">
                <a:latin typeface="Arial Narrow" pitchFamily="34" charset="0"/>
              </a:rPr>
              <a:t> Do not use as anchor point to pull things</a:t>
            </a:r>
          </a:p>
          <a:p>
            <a:r>
              <a:rPr lang="en-US" sz="3200" b="1" dirty="0" smtClean="0">
                <a:latin typeface="Arial Narrow" pitchFamily="34" charset="0"/>
              </a:rPr>
              <a:t> Replace if tractor is in a roll over</a:t>
            </a:r>
          </a:p>
          <a:p>
            <a:r>
              <a:rPr lang="en-US" sz="3200" b="1" dirty="0" smtClean="0">
                <a:latin typeface="Arial Narrow" pitchFamily="34" charset="0"/>
              </a:rPr>
              <a:t> Do not </a:t>
            </a:r>
            <a:r>
              <a:rPr lang="en-US" sz="3200" b="1" dirty="0">
                <a:latin typeface="Arial Narrow" pitchFamily="34" charset="0"/>
              </a:rPr>
              <a:t>make your own</a:t>
            </a:r>
          </a:p>
          <a:p>
            <a:pPr marL="45720" indent="0">
              <a:buNone/>
            </a:pPr>
            <a:endParaRPr lang="en-US" sz="3200" b="1" dirty="0">
              <a:latin typeface="Arial Narrow" pitchFamily="34" charset="0"/>
            </a:endParaRPr>
          </a:p>
        </p:txBody>
      </p:sp>
      <p:sp>
        <p:nvSpPr>
          <p:cNvPr id="3" name="Title 2"/>
          <p:cNvSpPr>
            <a:spLocks noGrp="1"/>
          </p:cNvSpPr>
          <p:nvPr>
            <p:ph type="title"/>
          </p:nvPr>
        </p:nvSpPr>
        <p:spPr>
          <a:xfrm>
            <a:off x="381000" y="304800"/>
            <a:ext cx="8381260" cy="1054394"/>
          </a:xfrm>
        </p:spPr>
        <p:txBody>
          <a:bodyPr/>
          <a:lstStyle/>
          <a:p>
            <a:r>
              <a:rPr lang="en-US" sz="4000" dirty="0" smtClean="0">
                <a:latin typeface="Arial Black" pitchFamily="34" charset="0"/>
              </a:rPr>
              <a:t>Care of ROPS</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7C9906BE-735F-4238-A757-4C5D998805A6}" type="slidenum">
              <a:rPr lang="en-US" smtClean="0"/>
              <a:t>13</a:t>
            </a:fld>
            <a:endParaRPr lang="en-US"/>
          </a:p>
        </p:txBody>
      </p:sp>
    </p:spTree>
    <p:extLst>
      <p:ext uri="{BB962C8B-B14F-4D97-AF65-F5344CB8AC3E}">
        <p14:creationId xmlns:p14="http://schemas.microsoft.com/office/powerpoint/2010/main" val="782020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407893" cy="5138929"/>
          </a:xfrm>
        </p:spPr>
        <p:txBody>
          <a:bodyPr>
            <a:normAutofit/>
          </a:bodyPr>
          <a:lstStyle/>
          <a:p>
            <a:pPr>
              <a:buFont typeface="Wingdings" pitchFamily="2" charset="2"/>
              <a:buChar char="§"/>
            </a:pPr>
            <a:r>
              <a:rPr lang="en-US" sz="3200" b="1" dirty="0" smtClean="0">
                <a:latin typeface="Arial Narrow" pitchFamily="34" charset="0"/>
              </a:rPr>
              <a:t> Avoid sharp turns</a:t>
            </a:r>
          </a:p>
          <a:p>
            <a:pPr>
              <a:buFont typeface="Wingdings" pitchFamily="2" charset="2"/>
              <a:buChar char="§"/>
            </a:pPr>
            <a:r>
              <a:rPr lang="en-US" sz="3200" b="1" dirty="0" smtClean="0">
                <a:latin typeface="Arial Narrow" pitchFamily="34" charset="0"/>
              </a:rPr>
              <a:t> Avoid using a single brake on incline</a:t>
            </a:r>
          </a:p>
          <a:p>
            <a:pPr>
              <a:buFont typeface="Wingdings" pitchFamily="2" charset="2"/>
              <a:buChar char="§"/>
            </a:pPr>
            <a:r>
              <a:rPr lang="en-US" sz="3200" b="1" dirty="0" smtClean="0">
                <a:latin typeface="Arial Narrow" pitchFamily="34" charset="0"/>
              </a:rPr>
              <a:t> Avoid steep embankments</a:t>
            </a:r>
          </a:p>
          <a:p>
            <a:pPr>
              <a:buFont typeface="Wingdings" pitchFamily="2" charset="2"/>
              <a:buChar char="§"/>
            </a:pPr>
            <a:r>
              <a:rPr lang="en-US" sz="3200" b="1" dirty="0" smtClean="0">
                <a:latin typeface="Arial Narrow" pitchFamily="34" charset="0"/>
              </a:rPr>
              <a:t> Reduce speed</a:t>
            </a:r>
          </a:p>
          <a:p>
            <a:pPr>
              <a:buFont typeface="Wingdings" pitchFamily="2" charset="2"/>
              <a:buChar char="§"/>
            </a:pPr>
            <a:r>
              <a:rPr lang="en-US" sz="3200" b="1" dirty="0" smtClean="0">
                <a:latin typeface="Arial Narrow" pitchFamily="34" charset="0"/>
              </a:rPr>
              <a:t> Keep front end loaders low </a:t>
            </a:r>
          </a:p>
          <a:p>
            <a:pPr>
              <a:buFont typeface="Wingdings" pitchFamily="2" charset="2"/>
              <a:buChar char="§"/>
            </a:pPr>
            <a:r>
              <a:rPr lang="en-US" sz="3200" b="1" dirty="0" smtClean="0">
                <a:latin typeface="Arial Narrow" pitchFamily="34" charset="0"/>
              </a:rPr>
              <a:t> Hitch only to draw bar</a:t>
            </a:r>
          </a:p>
          <a:p>
            <a:pPr marL="45720" indent="0">
              <a:buNone/>
            </a:pPr>
            <a:endParaRPr lang="en-US" sz="3200" b="1" dirty="0">
              <a:latin typeface="Arial Narrow" pitchFamily="34" charset="0"/>
            </a:endParaRPr>
          </a:p>
        </p:txBody>
      </p:sp>
      <p:sp>
        <p:nvSpPr>
          <p:cNvPr id="3" name="Title 2"/>
          <p:cNvSpPr>
            <a:spLocks noGrp="1"/>
          </p:cNvSpPr>
          <p:nvPr>
            <p:ph type="title"/>
          </p:nvPr>
        </p:nvSpPr>
        <p:spPr>
          <a:xfrm>
            <a:off x="381000" y="304800"/>
            <a:ext cx="8381260" cy="1054394"/>
          </a:xfrm>
        </p:spPr>
        <p:txBody>
          <a:bodyPr/>
          <a:lstStyle/>
          <a:p>
            <a:r>
              <a:rPr lang="en-US" sz="4000" dirty="0" smtClean="0">
                <a:latin typeface="Arial Black" pitchFamily="34" charset="0"/>
              </a:rPr>
              <a:t>Reducing roll overs</a:t>
            </a:r>
            <a:endParaRPr lang="en-US" sz="4000" dirty="0">
              <a:latin typeface="Arial Black" pitchFamily="34" charset="0"/>
            </a:endParaRPr>
          </a:p>
        </p:txBody>
      </p:sp>
      <p:sp>
        <p:nvSpPr>
          <p:cNvPr id="5" name="Slide Number Placeholder 4"/>
          <p:cNvSpPr>
            <a:spLocks noGrp="1"/>
          </p:cNvSpPr>
          <p:nvPr>
            <p:ph type="sldNum" sz="quarter" idx="12"/>
          </p:nvPr>
        </p:nvSpPr>
        <p:spPr/>
        <p:txBody>
          <a:bodyPr/>
          <a:lstStyle/>
          <a:p>
            <a:fld id="{7C9906BE-735F-4238-A757-4C5D998805A6}" type="slidenum">
              <a:rPr lang="en-US" smtClean="0"/>
              <a:t>14</a:t>
            </a:fld>
            <a:endParaRPr lang="en-US"/>
          </a:p>
        </p:txBody>
      </p:sp>
    </p:spTree>
    <p:extLst>
      <p:ext uri="{BB962C8B-B14F-4D97-AF65-F5344CB8AC3E}">
        <p14:creationId xmlns:p14="http://schemas.microsoft.com/office/powerpoint/2010/main" val="2766841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407893" cy="5138929"/>
          </a:xfrm>
        </p:spPr>
        <p:txBody>
          <a:bodyPr>
            <a:normAutofit/>
          </a:bodyPr>
          <a:lstStyle/>
          <a:p>
            <a:pPr>
              <a:buFont typeface="Wingdings" pitchFamily="2" charset="2"/>
              <a:buChar char="§"/>
            </a:pPr>
            <a:r>
              <a:rPr lang="en-US" sz="3200" b="1" dirty="0" smtClean="0">
                <a:latin typeface="Arial Narrow" pitchFamily="34" charset="0"/>
              </a:rPr>
              <a:t>1/3 of tractor accidents occur on public roads</a:t>
            </a:r>
          </a:p>
          <a:p>
            <a:pPr>
              <a:buFont typeface="Wingdings" pitchFamily="2" charset="2"/>
              <a:buChar char="§"/>
            </a:pPr>
            <a:r>
              <a:rPr lang="en-US" sz="3200" b="1" dirty="0" smtClean="0">
                <a:latin typeface="Arial Narrow" pitchFamily="34" charset="0"/>
              </a:rPr>
              <a:t>Machinery traveling less that 25 mph need slow moving vehicle sign</a:t>
            </a:r>
          </a:p>
          <a:p>
            <a:pPr marL="45720" indent="0">
              <a:buNone/>
            </a:pPr>
            <a:endParaRPr lang="en-US" sz="3200" b="1" dirty="0" smtClean="0">
              <a:latin typeface="Arial Narrow" pitchFamily="34" charset="0"/>
            </a:endParaRPr>
          </a:p>
          <a:p>
            <a:pPr>
              <a:buFont typeface="Wingdings" pitchFamily="2" charset="2"/>
              <a:buChar char="§"/>
            </a:pPr>
            <a:r>
              <a:rPr lang="en-US" sz="3200" b="1" dirty="0" smtClean="0">
                <a:latin typeface="Arial Narrow" pitchFamily="34" charset="0"/>
              </a:rPr>
              <a:t>Amber strobe</a:t>
            </a:r>
          </a:p>
          <a:p>
            <a:pPr>
              <a:buFont typeface="Wingdings" pitchFamily="2" charset="2"/>
              <a:buChar char="§"/>
            </a:pPr>
            <a:endParaRPr lang="en-US" sz="3200" b="1" dirty="0" smtClean="0">
              <a:latin typeface="Arial Narrow" pitchFamily="34" charset="0"/>
            </a:endParaRPr>
          </a:p>
          <a:p>
            <a:pPr>
              <a:buFont typeface="Wingdings" pitchFamily="2" charset="2"/>
              <a:buChar char="§"/>
            </a:pPr>
            <a:r>
              <a:rPr lang="en-US" sz="3200" b="1" dirty="0" smtClean="0">
                <a:latin typeface="Arial Narrow" pitchFamily="34" charset="0"/>
              </a:rPr>
              <a:t>Tractors over 40 mph do not need SMV emblem -  many use an amber strobe</a:t>
            </a:r>
          </a:p>
          <a:p>
            <a:pPr marL="45720" indent="0">
              <a:buNone/>
            </a:pPr>
            <a:endParaRPr lang="en-US" sz="3200" b="1" dirty="0" smtClean="0">
              <a:latin typeface="Arial Narrow" pitchFamily="34" charset="0"/>
            </a:endParaRPr>
          </a:p>
          <a:p>
            <a:pPr marL="45720" indent="0">
              <a:buNone/>
            </a:pPr>
            <a:endParaRPr lang="en-US" sz="3200" b="1" dirty="0">
              <a:latin typeface="Arial Narrow" pitchFamily="34" charset="0"/>
            </a:endParaRPr>
          </a:p>
        </p:txBody>
      </p:sp>
      <p:sp>
        <p:nvSpPr>
          <p:cNvPr id="3" name="Title 2"/>
          <p:cNvSpPr>
            <a:spLocks noGrp="1"/>
          </p:cNvSpPr>
          <p:nvPr>
            <p:ph type="title"/>
          </p:nvPr>
        </p:nvSpPr>
        <p:spPr>
          <a:xfrm>
            <a:off x="381000" y="304800"/>
            <a:ext cx="8381260" cy="1054394"/>
          </a:xfrm>
        </p:spPr>
        <p:txBody>
          <a:bodyPr/>
          <a:lstStyle/>
          <a:p>
            <a:r>
              <a:rPr lang="en-US" sz="4000" dirty="0" smtClean="0">
                <a:latin typeface="Arial Black" pitchFamily="34" charset="0"/>
              </a:rPr>
              <a:t>Road Travel</a:t>
            </a:r>
            <a:endParaRPr lang="en-US" sz="4000" dirty="0">
              <a:latin typeface="Arial Black" pitchFamily="34" charset="0"/>
            </a:endParaRPr>
          </a:p>
        </p:txBody>
      </p:sp>
      <p:sp>
        <p:nvSpPr>
          <p:cNvPr id="5" name="Slide Number Placeholder 4"/>
          <p:cNvSpPr>
            <a:spLocks noGrp="1"/>
          </p:cNvSpPr>
          <p:nvPr>
            <p:ph type="sldNum" sz="quarter" idx="12"/>
          </p:nvPr>
        </p:nvSpPr>
        <p:spPr/>
        <p:txBody>
          <a:bodyPr/>
          <a:lstStyle/>
          <a:p>
            <a:fld id="{7C9906BE-735F-4238-A757-4C5D998805A6}" type="slidenum">
              <a:rPr lang="en-US" smtClean="0"/>
              <a:t>15</a:t>
            </a:fld>
            <a:endParaRPr lang="en-US"/>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07280" y="3200400"/>
            <a:ext cx="2484219" cy="2209800"/>
          </a:xfrm>
          <a:prstGeom prst="rect">
            <a:avLst/>
          </a:prstGeom>
        </p:spPr>
      </p:pic>
    </p:spTree>
    <p:extLst>
      <p:ext uri="{BB962C8B-B14F-4D97-AF65-F5344CB8AC3E}">
        <p14:creationId xmlns:p14="http://schemas.microsoft.com/office/powerpoint/2010/main" val="224728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87695"/>
            <a:ext cx="8407893" cy="5138929"/>
          </a:xfrm>
        </p:spPr>
        <p:txBody>
          <a:bodyPr>
            <a:normAutofit/>
          </a:bodyPr>
          <a:lstStyle/>
          <a:p>
            <a:r>
              <a:rPr lang="en-US" sz="3200" b="1" dirty="0" smtClean="0">
                <a:latin typeface="Arial Narrow" pitchFamily="34" charset="0"/>
              </a:rPr>
              <a:t>Most incidences involve clothing becoming caught</a:t>
            </a:r>
          </a:p>
          <a:p>
            <a:r>
              <a:rPr lang="en-US" sz="3200" b="1" dirty="0" smtClean="0">
                <a:latin typeface="Arial Narrow" pitchFamily="34" charset="0"/>
              </a:rPr>
              <a:t>PTO at 540 rpm travels 2 yards per second </a:t>
            </a:r>
          </a:p>
          <a:p>
            <a:pPr marL="45720" indent="0">
              <a:buNone/>
            </a:pPr>
            <a:endParaRPr lang="en-US" sz="3200" b="1" dirty="0">
              <a:latin typeface="Arial Narrow" pitchFamily="34" charset="0"/>
            </a:endParaRPr>
          </a:p>
        </p:txBody>
      </p:sp>
      <p:sp>
        <p:nvSpPr>
          <p:cNvPr id="3" name="Title 2"/>
          <p:cNvSpPr>
            <a:spLocks noGrp="1"/>
          </p:cNvSpPr>
          <p:nvPr>
            <p:ph type="title"/>
          </p:nvPr>
        </p:nvSpPr>
        <p:spPr>
          <a:xfrm>
            <a:off x="381000" y="304800"/>
            <a:ext cx="8381260" cy="1054394"/>
          </a:xfrm>
        </p:spPr>
        <p:txBody>
          <a:bodyPr/>
          <a:lstStyle/>
          <a:p>
            <a:r>
              <a:rPr lang="en-US" sz="4000" dirty="0" smtClean="0">
                <a:latin typeface="Arial Black" pitchFamily="34" charset="0"/>
              </a:rPr>
              <a:t>Power Take OFFS (PTO)</a:t>
            </a:r>
            <a:endParaRPr lang="en-US" sz="4000" dirty="0">
              <a:latin typeface="Arial Black"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33600" y="3305735"/>
            <a:ext cx="4952999" cy="3302000"/>
          </a:xfrm>
          <a:prstGeom prst="rect">
            <a:avLst/>
          </a:prstGeom>
        </p:spPr>
      </p:pic>
      <p:sp>
        <p:nvSpPr>
          <p:cNvPr id="5" name="Slide Number Placeholder 4"/>
          <p:cNvSpPr>
            <a:spLocks noGrp="1"/>
          </p:cNvSpPr>
          <p:nvPr>
            <p:ph type="sldNum" sz="quarter" idx="12"/>
          </p:nvPr>
        </p:nvSpPr>
        <p:spPr/>
        <p:txBody>
          <a:bodyPr/>
          <a:lstStyle/>
          <a:p>
            <a:fld id="{7C9906BE-735F-4238-A757-4C5D998805A6}" type="slidenum">
              <a:rPr lang="en-US" smtClean="0"/>
              <a:t>16</a:t>
            </a:fld>
            <a:endParaRPr lang="en-US"/>
          </a:p>
        </p:txBody>
      </p:sp>
    </p:spTree>
    <p:extLst>
      <p:ext uri="{BB962C8B-B14F-4D97-AF65-F5344CB8AC3E}">
        <p14:creationId xmlns:p14="http://schemas.microsoft.com/office/powerpoint/2010/main" val="3507075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87695"/>
            <a:ext cx="8407893" cy="5138929"/>
          </a:xfrm>
        </p:spPr>
        <p:txBody>
          <a:bodyPr>
            <a:normAutofit/>
          </a:bodyPr>
          <a:lstStyle/>
          <a:p>
            <a:r>
              <a:rPr lang="en-US" sz="3200" b="1" dirty="0" smtClean="0">
                <a:latin typeface="Arial Narrow" pitchFamily="34" charset="0"/>
              </a:rPr>
              <a:t> Keep component shielded</a:t>
            </a:r>
          </a:p>
          <a:p>
            <a:r>
              <a:rPr lang="en-US" sz="3200" b="1" dirty="0" smtClean="0">
                <a:latin typeface="Arial Narrow" pitchFamily="34" charset="0"/>
              </a:rPr>
              <a:t> Regularly test shields</a:t>
            </a:r>
          </a:p>
          <a:p>
            <a:r>
              <a:rPr lang="en-US" sz="3200" b="1" dirty="0" smtClean="0">
                <a:latin typeface="Arial Narrow" pitchFamily="34" charset="0"/>
              </a:rPr>
              <a:t> Use correct draw bar length</a:t>
            </a:r>
          </a:p>
          <a:p>
            <a:r>
              <a:rPr lang="en-US" sz="3200" b="1" dirty="0" smtClean="0">
                <a:latin typeface="Arial Narrow" pitchFamily="34" charset="0"/>
              </a:rPr>
              <a:t> Disengage PTO when dismounting the tractor</a:t>
            </a:r>
          </a:p>
          <a:p>
            <a:r>
              <a:rPr lang="en-US" sz="3200" b="1" dirty="0" smtClean="0">
                <a:latin typeface="Arial Narrow" pitchFamily="34" charset="0"/>
              </a:rPr>
              <a:t> Make repairs promptly</a:t>
            </a:r>
          </a:p>
          <a:p>
            <a:pPr marL="45720" indent="0">
              <a:buNone/>
            </a:pPr>
            <a:endParaRPr lang="en-US" sz="3200" b="1" dirty="0" smtClean="0">
              <a:latin typeface="Arial Narrow" pitchFamily="34" charset="0"/>
            </a:endParaRPr>
          </a:p>
          <a:p>
            <a:pPr marL="45720" indent="0">
              <a:buNone/>
            </a:pPr>
            <a:endParaRPr lang="en-US" sz="3200" b="1" dirty="0">
              <a:latin typeface="Arial Narrow" pitchFamily="34" charset="0"/>
            </a:endParaRPr>
          </a:p>
        </p:txBody>
      </p:sp>
      <p:sp>
        <p:nvSpPr>
          <p:cNvPr id="3" name="Title 2"/>
          <p:cNvSpPr>
            <a:spLocks noGrp="1"/>
          </p:cNvSpPr>
          <p:nvPr>
            <p:ph type="title"/>
          </p:nvPr>
        </p:nvSpPr>
        <p:spPr>
          <a:xfrm>
            <a:off x="381000" y="304800"/>
            <a:ext cx="8381260" cy="1054394"/>
          </a:xfrm>
        </p:spPr>
        <p:txBody>
          <a:bodyPr/>
          <a:lstStyle/>
          <a:p>
            <a:r>
              <a:rPr lang="en-US" sz="4000" dirty="0" smtClean="0">
                <a:latin typeface="Arial Black" pitchFamily="34" charset="0"/>
              </a:rPr>
              <a:t>PTO SAFETY</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7C9906BE-735F-4238-A757-4C5D998805A6}" type="slidenum">
              <a:rPr lang="en-US" smtClean="0"/>
              <a:t>17</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29199" y="3962400"/>
            <a:ext cx="3922889" cy="2626066"/>
          </a:xfrm>
          <a:prstGeom prst="rect">
            <a:avLst/>
          </a:prstGeom>
        </p:spPr>
      </p:pic>
    </p:spTree>
    <p:extLst>
      <p:ext uri="{BB962C8B-B14F-4D97-AF65-F5344CB8AC3E}">
        <p14:creationId xmlns:p14="http://schemas.microsoft.com/office/powerpoint/2010/main" val="3474963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87695"/>
            <a:ext cx="8407893" cy="5138929"/>
          </a:xfrm>
        </p:spPr>
        <p:txBody>
          <a:bodyPr>
            <a:normAutofit/>
          </a:bodyPr>
          <a:lstStyle/>
          <a:p>
            <a:r>
              <a:rPr lang="en-US" sz="3200" b="1" dirty="0" smtClean="0">
                <a:latin typeface="Arial Narrow" pitchFamily="34" charset="0"/>
              </a:rPr>
              <a:t> Walk around the machinery</a:t>
            </a:r>
          </a:p>
          <a:p>
            <a:r>
              <a:rPr lang="en-US" sz="3200" b="1" dirty="0" smtClean="0">
                <a:latin typeface="Arial Narrow" pitchFamily="34" charset="0"/>
              </a:rPr>
              <a:t> Watch your step</a:t>
            </a:r>
          </a:p>
          <a:p>
            <a:r>
              <a:rPr lang="en-US" sz="3200" b="1" dirty="0" smtClean="0">
                <a:latin typeface="Arial Narrow" pitchFamily="34" charset="0"/>
              </a:rPr>
              <a:t> Don’t wear loose clothing</a:t>
            </a:r>
          </a:p>
          <a:p>
            <a:r>
              <a:rPr lang="en-US" sz="3200" b="1" dirty="0" smtClean="0">
                <a:latin typeface="Arial Narrow" pitchFamily="34" charset="0"/>
              </a:rPr>
              <a:t> Tie back long hair</a:t>
            </a:r>
          </a:p>
          <a:p>
            <a:r>
              <a:rPr lang="en-US" sz="3200" b="1" dirty="0" smtClean="0">
                <a:latin typeface="Arial Narrow" pitchFamily="34" charset="0"/>
              </a:rPr>
              <a:t> Keep children away</a:t>
            </a:r>
          </a:p>
          <a:p>
            <a:pPr marL="45720" indent="0">
              <a:buNone/>
            </a:pPr>
            <a:endParaRPr lang="en-US" sz="3200" b="1" dirty="0" smtClean="0">
              <a:latin typeface="Arial Narrow" pitchFamily="34" charset="0"/>
            </a:endParaRPr>
          </a:p>
          <a:p>
            <a:pPr marL="45720" indent="0">
              <a:buNone/>
            </a:pPr>
            <a:endParaRPr lang="en-US" sz="3200" b="1" dirty="0">
              <a:latin typeface="Arial Narrow" pitchFamily="34" charset="0"/>
            </a:endParaRPr>
          </a:p>
        </p:txBody>
      </p:sp>
      <p:sp>
        <p:nvSpPr>
          <p:cNvPr id="3" name="Title 2"/>
          <p:cNvSpPr>
            <a:spLocks noGrp="1"/>
          </p:cNvSpPr>
          <p:nvPr>
            <p:ph type="title"/>
          </p:nvPr>
        </p:nvSpPr>
        <p:spPr>
          <a:xfrm>
            <a:off x="381000" y="304800"/>
            <a:ext cx="8381260" cy="1054394"/>
          </a:xfrm>
        </p:spPr>
        <p:txBody>
          <a:bodyPr/>
          <a:lstStyle/>
          <a:p>
            <a:r>
              <a:rPr lang="en-US" sz="4000" dirty="0" smtClean="0">
                <a:latin typeface="Arial Black" pitchFamily="34" charset="0"/>
              </a:rPr>
              <a:t>PTO SAFETY</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7C9906BE-735F-4238-A757-4C5D998805A6}" type="slidenum">
              <a:rPr lang="en-US" smtClean="0"/>
              <a:t>18</a:t>
            </a:fld>
            <a:endParaRPr lang="en-US"/>
          </a:p>
        </p:txBody>
      </p:sp>
    </p:spTree>
    <p:extLst>
      <p:ext uri="{BB962C8B-B14F-4D97-AF65-F5344CB8AC3E}">
        <p14:creationId xmlns:p14="http://schemas.microsoft.com/office/powerpoint/2010/main" val="2761753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87695"/>
            <a:ext cx="8407893" cy="5138929"/>
          </a:xfrm>
        </p:spPr>
        <p:txBody>
          <a:bodyPr>
            <a:normAutofit/>
          </a:bodyPr>
          <a:lstStyle/>
          <a:p>
            <a:r>
              <a:rPr lang="en-US" sz="3200" b="1" dirty="0" smtClean="0">
                <a:latin typeface="Arial Narrow" pitchFamily="34" charset="0"/>
              </a:rPr>
              <a:t> Must use seat belts or interlock system when operating </a:t>
            </a:r>
          </a:p>
          <a:p>
            <a:pPr lvl="1"/>
            <a:r>
              <a:rPr lang="en-US" sz="3000" b="1" dirty="0" smtClean="0">
                <a:latin typeface="Arial Narrow" pitchFamily="34" charset="0"/>
              </a:rPr>
              <a:t> General Duty Clause citation</a:t>
            </a:r>
          </a:p>
          <a:p>
            <a:pPr marL="45720" indent="0">
              <a:buNone/>
            </a:pPr>
            <a:endParaRPr lang="en-US" sz="3200" b="1" dirty="0" smtClean="0">
              <a:latin typeface="Arial Narrow" pitchFamily="34" charset="0"/>
            </a:endParaRPr>
          </a:p>
        </p:txBody>
      </p:sp>
      <p:sp>
        <p:nvSpPr>
          <p:cNvPr id="3" name="Title 2"/>
          <p:cNvSpPr>
            <a:spLocks noGrp="1"/>
          </p:cNvSpPr>
          <p:nvPr>
            <p:ph type="title"/>
          </p:nvPr>
        </p:nvSpPr>
        <p:spPr>
          <a:xfrm>
            <a:off x="381000" y="304800"/>
            <a:ext cx="8381260" cy="1054394"/>
          </a:xfrm>
        </p:spPr>
        <p:txBody>
          <a:bodyPr/>
          <a:lstStyle/>
          <a:p>
            <a:r>
              <a:rPr lang="en-US" sz="4000" dirty="0" smtClean="0">
                <a:latin typeface="Arial Black" pitchFamily="34" charset="0"/>
              </a:rPr>
              <a:t>Skid Steers</a:t>
            </a:r>
            <a:endParaRPr lang="en-US" sz="4000" dirty="0">
              <a:latin typeface="Arial Black" pitchFamily="34"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1200" y="2743200"/>
            <a:ext cx="2715746" cy="3620994"/>
          </a:xfrm>
          <a:prstGeom prst="rect">
            <a:avLst/>
          </a:prstGeom>
        </p:spPr>
      </p:pic>
      <p:sp>
        <p:nvSpPr>
          <p:cNvPr id="6" name="Slide Number Placeholder 5"/>
          <p:cNvSpPr>
            <a:spLocks noGrp="1"/>
          </p:cNvSpPr>
          <p:nvPr>
            <p:ph type="sldNum" sz="quarter" idx="12"/>
          </p:nvPr>
        </p:nvSpPr>
        <p:spPr/>
        <p:txBody>
          <a:bodyPr/>
          <a:lstStyle/>
          <a:p>
            <a:fld id="{7C9906BE-735F-4238-A757-4C5D998805A6}" type="slidenum">
              <a:rPr lang="en-US" smtClean="0"/>
              <a:t>19</a:t>
            </a:fld>
            <a:endParaRPr lang="en-US"/>
          </a:p>
        </p:txBody>
      </p:sp>
    </p:spTree>
    <p:extLst>
      <p:ext uri="{BB962C8B-B14F-4D97-AF65-F5344CB8AC3E}">
        <p14:creationId xmlns:p14="http://schemas.microsoft.com/office/powerpoint/2010/main" val="99432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87695"/>
            <a:ext cx="8407893" cy="5138929"/>
          </a:xfrm>
        </p:spPr>
        <p:txBody>
          <a:bodyPr>
            <a:normAutofit/>
          </a:bodyPr>
          <a:lstStyle/>
          <a:p>
            <a:r>
              <a:rPr lang="en-US" sz="3600" b="1" dirty="0" smtClean="0">
                <a:latin typeface="Arial Narrow" pitchFamily="34" charset="0"/>
              </a:rPr>
              <a:t>Upon competition of this unit the participant will be able to identify the safety precautions needed when working with tractors and machinery.</a:t>
            </a:r>
            <a:endParaRPr lang="en-US" sz="3600" b="1" dirty="0">
              <a:latin typeface="Arial Narrow" pitchFamily="34" charset="0"/>
            </a:endParaRPr>
          </a:p>
          <a:p>
            <a:endParaRPr lang="en-US" sz="3000" b="1" dirty="0" smtClean="0">
              <a:latin typeface="Arial Narrow" pitchFamily="34" charset="0"/>
            </a:endParaRPr>
          </a:p>
          <a:p>
            <a:endParaRPr lang="en-US" sz="3000" b="1" dirty="0" smtClean="0">
              <a:latin typeface="Arial Narrow" pitchFamily="34" charset="0"/>
            </a:endParaRPr>
          </a:p>
          <a:p>
            <a:endParaRPr lang="en-US" sz="3000" b="1" dirty="0">
              <a:latin typeface="Arial Narrow" pitchFamily="34" charset="0"/>
            </a:endParaRPr>
          </a:p>
          <a:p>
            <a:pPr marL="45720" indent="0">
              <a:buNone/>
            </a:pPr>
            <a:endParaRPr lang="en-US" sz="3000" b="1" dirty="0" smtClean="0">
              <a:latin typeface="Arial Narrow" pitchFamily="34" charset="0"/>
            </a:endParaRPr>
          </a:p>
        </p:txBody>
      </p:sp>
      <p:sp>
        <p:nvSpPr>
          <p:cNvPr id="3" name="Title 2"/>
          <p:cNvSpPr>
            <a:spLocks noGrp="1"/>
          </p:cNvSpPr>
          <p:nvPr>
            <p:ph type="title"/>
          </p:nvPr>
        </p:nvSpPr>
        <p:spPr>
          <a:xfrm>
            <a:off x="381000" y="304800"/>
            <a:ext cx="8381260" cy="1054394"/>
          </a:xfrm>
        </p:spPr>
        <p:txBody>
          <a:bodyPr/>
          <a:lstStyle/>
          <a:p>
            <a:r>
              <a:rPr lang="en-US" sz="4000" dirty="0" smtClean="0">
                <a:latin typeface="Arial Black" pitchFamily="34" charset="0"/>
              </a:rPr>
              <a:t>Learning Objective</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7C9906BE-735F-4238-A757-4C5D998805A6}" type="slidenum">
              <a:rPr lang="en-US" smtClean="0"/>
              <a:t>2</a:t>
            </a:fld>
            <a:endParaRPr lang="en-US"/>
          </a:p>
        </p:txBody>
      </p:sp>
    </p:spTree>
    <p:extLst>
      <p:ext uri="{BB962C8B-B14F-4D97-AF65-F5344CB8AC3E}">
        <p14:creationId xmlns:p14="http://schemas.microsoft.com/office/powerpoint/2010/main" val="1289441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600200"/>
            <a:ext cx="5181601" cy="5105399"/>
          </a:xfrm>
        </p:spPr>
        <p:txBody>
          <a:bodyPr>
            <a:normAutofit lnSpcReduction="10000"/>
          </a:bodyPr>
          <a:lstStyle/>
          <a:p>
            <a:pPr>
              <a:buFont typeface="Wingdings" pitchFamily="2" charset="2"/>
              <a:buChar char="§"/>
            </a:pPr>
            <a:r>
              <a:rPr lang="en-US" sz="3200" b="1" dirty="0" smtClean="0">
                <a:latin typeface="Arial Narrow" pitchFamily="34" charset="0"/>
              </a:rPr>
              <a:t> With no load 2/3 weight is on rear axels</a:t>
            </a:r>
          </a:p>
          <a:p>
            <a:pPr>
              <a:buFont typeface="Wingdings" pitchFamily="2" charset="2"/>
              <a:buChar char="§"/>
            </a:pPr>
            <a:r>
              <a:rPr lang="en-US" sz="3200" b="1" dirty="0" smtClean="0">
                <a:latin typeface="Arial Narrow" pitchFamily="34" charset="0"/>
              </a:rPr>
              <a:t> With a load weight is on front axels</a:t>
            </a:r>
          </a:p>
          <a:p>
            <a:pPr>
              <a:buFont typeface="Wingdings" pitchFamily="2" charset="2"/>
              <a:buChar char="§"/>
            </a:pPr>
            <a:r>
              <a:rPr lang="en-US" sz="3200" b="1" dirty="0" smtClean="0">
                <a:latin typeface="Arial Narrow" pitchFamily="34" charset="0"/>
              </a:rPr>
              <a:t> Don’t overload -excessively front heavy</a:t>
            </a:r>
          </a:p>
          <a:p>
            <a:pPr>
              <a:buFont typeface="Wingdings" pitchFamily="2" charset="2"/>
              <a:buChar char="§"/>
            </a:pPr>
            <a:r>
              <a:rPr lang="en-US" sz="3200" b="1" dirty="0" smtClean="0">
                <a:latin typeface="Arial Narrow" pitchFamily="34" charset="0"/>
              </a:rPr>
              <a:t> Don’t use levers from out of cab</a:t>
            </a:r>
          </a:p>
          <a:p>
            <a:pPr>
              <a:buFont typeface="Wingdings" pitchFamily="2" charset="2"/>
              <a:buChar char="§"/>
            </a:pPr>
            <a:r>
              <a:rPr lang="en-US" sz="3200" b="1" dirty="0" smtClean="0">
                <a:latin typeface="Arial Narrow" pitchFamily="34" charset="0"/>
              </a:rPr>
              <a:t> Stability decreases as bucket is raised</a:t>
            </a:r>
          </a:p>
          <a:p>
            <a:pPr marL="45720" indent="0">
              <a:buNone/>
            </a:pPr>
            <a:endParaRPr lang="en-US" sz="3200" b="1" dirty="0" smtClean="0">
              <a:latin typeface="Arial Narrow" pitchFamily="34" charset="0"/>
            </a:endParaRPr>
          </a:p>
          <a:p>
            <a:pPr marL="45720" indent="0">
              <a:buNone/>
            </a:pPr>
            <a:endParaRPr lang="en-US" sz="3200" b="1" dirty="0">
              <a:latin typeface="Arial Narrow" pitchFamily="34" charset="0"/>
            </a:endParaRPr>
          </a:p>
        </p:txBody>
      </p:sp>
      <p:sp>
        <p:nvSpPr>
          <p:cNvPr id="4" name="Slide Number Placeholder 3"/>
          <p:cNvSpPr>
            <a:spLocks noGrp="1"/>
          </p:cNvSpPr>
          <p:nvPr>
            <p:ph type="sldNum" sz="quarter" idx="12"/>
          </p:nvPr>
        </p:nvSpPr>
        <p:spPr/>
        <p:txBody>
          <a:bodyPr/>
          <a:lstStyle/>
          <a:p>
            <a:fld id="{7C9906BE-735F-4238-A757-4C5D998805A6}" type="slidenum">
              <a:rPr lang="en-US" smtClean="0"/>
              <a:t>20</a:t>
            </a:fld>
            <a:endParaRPr lang="en-US"/>
          </a:p>
        </p:txBody>
      </p:sp>
      <p:sp>
        <p:nvSpPr>
          <p:cNvPr id="3" name="Title 2"/>
          <p:cNvSpPr>
            <a:spLocks noGrp="1"/>
          </p:cNvSpPr>
          <p:nvPr>
            <p:ph type="title"/>
          </p:nvPr>
        </p:nvSpPr>
        <p:spPr/>
        <p:txBody>
          <a:bodyPr/>
          <a:lstStyle/>
          <a:p>
            <a:r>
              <a:rPr lang="en-US" sz="4000" dirty="0" smtClean="0">
                <a:latin typeface="Arial Black" pitchFamily="34" charset="0"/>
              </a:rPr>
              <a:t>Skid Steers handling</a:t>
            </a:r>
            <a:endParaRPr lang="en-US" sz="4000" dirty="0">
              <a:latin typeface="Arial Black" pitchFamily="34"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62600" y="1698171"/>
            <a:ext cx="3211285" cy="4495800"/>
          </a:xfrm>
          <a:prstGeom prst="rect">
            <a:avLst/>
          </a:prstGeom>
        </p:spPr>
      </p:pic>
    </p:spTree>
    <p:extLst>
      <p:ext uri="{BB962C8B-B14F-4D97-AF65-F5344CB8AC3E}">
        <p14:creationId xmlns:p14="http://schemas.microsoft.com/office/powerpoint/2010/main" val="2810067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87695"/>
            <a:ext cx="8407893" cy="5138929"/>
          </a:xfrm>
        </p:spPr>
        <p:txBody>
          <a:bodyPr>
            <a:normAutofit/>
          </a:bodyPr>
          <a:lstStyle/>
          <a:p>
            <a:r>
              <a:rPr lang="en-US" sz="3200" b="1" dirty="0" smtClean="0">
                <a:latin typeface="Arial Narrow" pitchFamily="34" charset="0"/>
              </a:rPr>
              <a:t> Study owner’s manual</a:t>
            </a:r>
          </a:p>
          <a:p>
            <a:r>
              <a:rPr lang="en-US" sz="3200" b="1" dirty="0" smtClean="0">
                <a:latin typeface="Arial Narrow" pitchFamily="34" charset="0"/>
              </a:rPr>
              <a:t> Check soil conditions</a:t>
            </a:r>
          </a:p>
          <a:p>
            <a:r>
              <a:rPr lang="en-US" sz="3200" b="1" dirty="0" smtClean="0">
                <a:latin typeface="Arial Narrow" pitchFamily="34" charset="0"/>
              </a:rPr>
              <a:t> Check for overhead power lines</a:t>
            </a:r>
          </a:p>
          <a:p>
            <a:r>
              <a:rPr lang="en-US" sz="3200" b="1" dirty="0" smtClean="0">
                <a:latin typeface="Arial Narrow" pitchFamily="34" charset="0"/>
              </a:rPr>
              <a:t> Never allow passengers in cab or bucket</a:t>
            </a:r>
          </a:p>
          <a:p>
            <a:r>
              <a:rPr lang="en-US" sz="3200" b="1" dirty="0" smtClean="0">
                <a:latin typeface="Arial Narrow" pitchFamily="34" charset="0"/>
              </a:rPr>
              <a:t> Do not use the bucket as a work platform</a:t>
            </a:r>
          </a:p>
          <a:p>
            <a:r>
              <a:rPr lang="en-US" sz="3200" b="1" dirty="0" smtClean="0">
                <a:latin typeface="Arial Narrow" pitchFamily="34" charset="0"/>
              </a:rPr>
              <a:t> Adjust speed to terrain</a:t>
            </a:r>
          </a:p>
        </p:txBody>
      </p:sp>
      <p:sp>
        <p:nvSpPr>
          <p:cNvPr id="3" name="Title 2"/>
          <p:cNvSpPr>
            <a:spLocks noGrp="1"/>
          </p:cNvSpPr>
          <p:nvPr>
            <p:ph type="title"/>
          </p:nvPr>
        </p:nvSpPr>
        <p:spPr>
          <a:xfrm>
            <a:off x="381000" y="304800"/>
            <a:ext cx="8381260" cy="1054394"/>
          </a:xfrm>
        </p:spPr>
        <p:txBody>
          <a:bodyPr/>
          <a:lstStyle/>
          <a:p>
            <a:r>
              <a:rPr lang="en-US" sz="4000" dirty="0" smtClean="0">
                <a:latin typeface="Arial Black" pitchFamily="34" charset="0"/>
              </a:rPr>
              <a:t>Work Safely</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7C9906BE-735F-4238-A757-4C5D998805A6}" type="slidenum">
              <a:rPr lang="en-US" smtClean="0"/>
              <a:t>21</a:t>
            </a:fld>
            <a:endParaRPr lang="en-US"/>
          </a:p>
        </p:txBody>
      </p:sp>
    </p:spTree>
    <p:extLst>
      <p:ext uri="{BB962C8B-B14F-4D97-AF65-F5344CB8AC3E}">
        <p14:creationId xmlns:p14="http://schemas.microsoft.com/office/powerpoint/2010/main" val="1516361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87695"/>
            <a:ext cx="8407893" cy="5138929"/>
          </a:xfrm>
        </p:spPr>
        <p:txBody>
          <a:bodyPr>
            <a:normAutofit/>
          </a:bodyPr>
          <a:lstStyle/>
          <a:p>
            <a:r>
              <a:rPr lang="en-US" sz="3200" b="1" dirty="0" smtClean="0">
                <a:latin typeface="Arial Narrow" pitchFamily="34" charset="0"/>
              </a:rPr>
              <a:t> Never </a:t>
            </a:r>
            <a:r>
              <a:rPr lang="en-US" sz="3200" b="1" dirty="0">
                <a:latin typeface="Arial Narrow" pitchFamily="34" charset="0"/>
              </a:rPr>
              <a:t>lift over person or animal</a:t>
            </a:r>
          </a:p>
          <a:p>
            <a:r>
              <a:rPr lang="en-US" sz="3200" b="1" dirty="0" smtClean="0">
                <a:latin typeface="Arial Narrow" pitchFamily="34" charset="0"/>
              </a:rPr>
              <a:t> When </a:t>
            </a:r>
            <a:r>
              <a:rPr lang="en-US" sz="3200" b="1" dirty="0">
                <a:latin typeface="Arial Narrow" pitchFamily="34" charset="0"/>
              </a:rPr>
              <a:t>lifting loose material do not lift bucket </a:t>
            </a:r>
            <a:r>
              <a:rPr lang="en-US" sz="3200" b="1" dirty="0" smtClean="0">
                <a:latin typeface="Arial Narrow" pitchFamily="34" charset="0"/>
              </a:rPr>
              <a:t>too high - </a:t>
            </a:r>
            <a:r>
              <a:rPr lang="en-US" sz="3200" b="1" dirty="0">
                <a:latin typeface="Arial Narrow" pitchFamily="34" charset="0"/>
              </a:rPr>
              <a:t>roll back of materials</a:t>
            </a:r>
          </a:p>
          <a:p>
            <a:r>
              <a:rPr lang="en-US" sz="3200" b="1" dirty="0" smtClean="0">
                <a:latin typeface="Arial Narrow" pitchFamily="34" charset="0"/>
              </a:rPr>
              <a:t> Avoid dumping over fences or other objects that can impale the                             operator if machine tips                                    forward</a:t>
            </a:r>
          </a:p>
          <a:p>
            <a:r>
              <a:rPr lang="en-US" sz="3200" b="1" dirty="0">
                <a:latin typeface="Arial Narrow" pitchFamily="34" charset="0"/>
              </a:rPr>
              <a:t>Never undercut an </a:t>
            </a:r>
          </a:p>
          <a:p>
            <a:pPr marL="45720" indent="0">
              <a:buNone/>
            </a:pPr>
            <a:r>
              <a:rPr lang="en-US" sz="3200" b="1" dirty="0" smtClean="0">
                <a:latin typeface="Arial Narrow" pitchFamily="34" charset="0"/>
              </a:rPr>
              <a:t>   embankment</a:t>
            </a:r>
          </a:p>
          <a:p>
            <a:endParaRPr lang="en-US" sz="3200" b="1" dirty="0" smtClean="0">
              <a:latin typeface="Arial Narrow" pitchFamily="34" charset="0"/>
            </a:endParaRPr>
          </a:p>
        </p:txBody>
      </p:sp>
      <p:sp>
        <p:nvSpPr>
          <p:cNvPr id="3" name="Title 2"/>
          <p:cNvSpPr>
            <a:spLocks noGrp="1"/>
          </p:cNvSpPr>
          <p:nvPr>
            <p:ph type="title"/>
          </p:nvPr>
        </p:nvSpPr>
        <p:spPr>
          <a:xfrm>
            <a:off x="381000" y="304800"/>
            <a:ext cx="8381260" cy="1054394"/>
          </a:xfrm>
        </p:spPr>
        <p:txBody>
          <a:bodyPr/>
          <a:lstStyle/>
          <a:p>
            <a:r>
              <a:rPr lang="en-US" sz="4000" dirty="0" smtClean="0">
                <a:latin typeface="Arial Black" pitchFamily="34" charset="0"/>
              </a:rPr>
              <a:t>Work Safely</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7C9906BE-735F-4238-A757-4C5D998805A6}" type="slidenum">
              <a:rPr lang="en-US" smtClean="0"/>
              <a:t>22</a:t>
            </a:fld>
            <a:endParaRPr lang="en-US"/>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37294" y="3886200"/>
            <a:ext cx="3993059" cy="2743200"/>
          </a:xfrm>
          <a:prstGeom prst="rect">
            <a:avLst/>
          </a:prstGeom>
        </p:spPr>
      </p:pic>
    </p:spTree>
    <p:extLst>
      <p:ext uri="{BB962C8B-B14F-4D97-AF65-F5344CB8AC3E}">
        <p14:creationId xmlns:p14="http://schemas.microsoft.com/office/powerpoint/2010/main" val="3280953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87695"/>
            <a:ext cx="8407893" cy="5138929"/>
          </a:xfrm>
        </p:spPr>
        <p:txBody>
          <a:bodyPr>
            <a:normAutofit/>
          </a:bodyPr>
          <a:lstStyle/>
          <a:p>
            <a:r>
              <a:rPr lang="en-US" sz="3200" b="1" dirty="0" smtClean="0">
                <a:latin typeface="Arial Narrow" pitchFamily="34" charset="0"/>
              </a:rPr>
              <a:t> If repairs need to be made make sure arms are locked in place - use proper blocking of equipment</a:t>
            </a:r>
          </a:p>
          <a:p>
            <a:endParaRPr lang="en-US" sz="3200" b="1" dirty="0" smtClean="0">
              <a:latin typeface="Arial Narrow" pitchFamily="34" charset="0"/>
            </a:endParaRPr>
          </a:p>
          <a:p>
            <a:endParaRPr lang="en-US" sz="3200" b="1" dirty="0" smtClean="0">
              <a:latin typeface="Arial Narrow" pitchFamily="34" charset="0"/>
            </a:endParaRPr>
          </a:p>
        </p:txBody>
      </p:sp>
      <p:sp>
        <p:nvSpPr>
          <p:cNvPr id="3" name="Title 2"/>
          <p:cNvSpPr>
            <a:spLocks noGrp="1"/>
          </p:cNvSpPr>
          <p:nvPr>
            <p:ph type="title"/>
          </p:nvPr>
        </p:nvSpPr>
        <p:spPr>
          <a:xfrm>
            <a:off x="381000" y="304800"/>
            <a:ext cx="8381260" cy="1054394"/>
          </a:xfrm>
        </p:spPr>
        <p:txBody>
          <a:bodyPr/>
          <a:lstStyle/>
          <a:p>
            <a:r>
              <a:rPr lang="en-US" sz="4000" dirty="0" smtClean="0">
                <a:latin typeface="Arial Black" pitchFamily="34" charset="0"/>
              </a:rPr>
              <a:t>Work Safely</a:t>
            </a:r>
            <a:endParaRPr lang="en-US" sz="4000" dirty="0">
              <a:latin typeface="Arial Black" pitchFamily="34" charset="0"/>
            </a:endParaRPr>
          </a:p>
        </p:txBody>
      </p:sp>
      <p:sp>
        <p:nvSpPr>
          <p:cNvPr id="5" name="Slide Number Placeholder 4"/>
          <p:cNvSpPr>
            <a:spLocks noGrp="1"/>
          </p:cNvSpPr>
          <p:nvPr>
            <p:ph type="sldNum" sz="quarter" idx="12"/>
          </p:nvPr>
        </p:nvSpPr>
        <p:spPr/>
        <p:txBody>
          <a:bodyPr/>
          <a:lstStyle/>
          <a:p>
            <a:fld id="{7C9906BE-735F-4238-A757-4C5D998805A6}" type="slidenum">
              <a:rPr lang="en-US" smtClean="0"/>
              <a:t>23</a:t>
            </a:fld>
            <a:endParaRPr lang="en-US"/>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51562" y="4188416"/>
            <a:ext cx="3040038" cy="2195044"/>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4118739"/>
            <a:ext cx="3124200" cy="2255812"/>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76600" y="2814441"/>
            <a:ext cx="2674962" cy="3569019"/>
          </a:xfrm>
          <a:prstGeom prst="rect">
            <a:avLst/>
          </a:prstGeom>
        </p:spPr>
      </p:pic>
    </p:spTree>
    <p:extLst>
      <p:ext uri="{BB962C8B-B14F-4D97-AF65-F5344CB8AC3E}">
        <p14:creationId xmlns:p14="http://schemas.microsoft.com/office/powerpoint/2010/main" val="17990735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sz="3200" b="1" dirty="0" smtClean="0">
              <a:latin typeface="Arial Narrow" pitchFamily="34" charset="0"/>
            </a:endParaRPr>
          </a:p>
          <a:p>
            <a:endParaRPr lang="en-US" sz="3200" b="1" dirty="0" smtClean="0">
              <a:latin typeface="Arial Narrow" pitchFamily="34" charset="0"/>
            </a:endParaRPr>
          </a:p>
        </p:txBody>
      </p:sp>
      <p:sp>
        <p:nvSpPr>
          <p:cNvPr id="7" name="Slide Number Placeholder 6"/>
          <p:cNvSpPr>
            <a:spLocks noGrp="1"/>
          </p:cNvSpPr>
          <p:nvPr>
            <p:ph type="sldNum" sz="quarter" idx="12"/>
          </p:nvPr>
        </p:nvSpPr>
        <p:spPr/>
        <p:txBody>
          <a:bodyPr/>
          <a:lstStyle/>
          <a:p>
            <a:fld id="{7C9906BE-735F-4238-A757-4C5D998805A6}" type="slidenum">
              <a:rPr lang="en-US" smtClean="0"/>
              <a:t>24</a:t>
            </a:fld>
            <a:endParaRPr lang="en-US"/>
          </a:p>
        </p:txBody>
      </p:sp>
      <p:sp>
        <p:nvSpPr>
          <p:cNvPr id="3" name="Title 2"/>
          <p:cNvSpPr>
            <a:spLocks noGrp="1"/>
          </p:cNvSpPr>
          <p:nvPr>
            <p:ph type="title"/>
          </p:nvPr>
        </p:nvSpPr>
        <p:spPr/>
        <p:txBody>
          <a:bodyPr/>
          <a:lstStyle/>
          <a:p>
            <a:r>
              <a:rPr lang="en-US" sz="4000" dirty="0" smtClean="0">
                <a:latin typeface="Arial Black" pitchFamily="34" charset="0"/>
              </a:rPr>
              <a:t>Recognize safety hazards</a:t>
            </a:r>
            <a:endParaRPr lang="en-US" sz="4000" dirty="0">
              <a:latin typeface="Arial Black" pitchFamily="34" charset="0"/>
            </a:endParaRPr>
          </a:p>
        </p:txBody>
      </p:sp>
      <p:sp>
        <p:nvSpPr>
          <p:cNvPr id="6" name="Content Placeholder 5"/>
          <p:cNvSpPr>
            <a:spLocks noGrp="1"/>
          </p:cNvSpPr>
          <p:nvPr>
            <p:ph sz="half" idx="4294967295"/>
          </p:nvPr>
        </p:nvSpPr>
        <p:spPr>
          <a:xfrm>
            <a:off x="3352800" y="1719262"/>
            <a:ext cx="5791200" cy="5138737"/>
          </a:xfrm>
        </p:spPr>
        <p:txBody>
          <a:bodyPr>
            <a:normAutofit/>
          </a:bodyPr>
          <a:lstStyle/>
          <a:p>
            <a:r>
              <a:rPr lang="en-US" sz="3200" b="1" dirty="0" smtClean="0">
                <a:latin typeface="Arial Narrow" pitchFamily="34" charset="0"/>
              </a:rPr>
              <a:t> Eliminate </a:t>
            </a:r>
            <a:r>
              <a:rPr lang="en-US" sz="3200" b="1" dirty="0">
                <a:latin typeface="Arial Narrow" pitchFamily="34" charset="0"/>
              </a:rPr>
              <a:t>secondary distractions</a:t>
            </a:r>
          </a:p>
          <a:p>
            <a:r>
              <a:rPr lang="en-US" sz="3200" b="1" dirty="0" smtClean="0">
                <a:latin typeface="Arial Narrow" pitchFamily="34" charset="0"/>
              </a:rPr>
              <a:t> Keep </a:t>
            </a:r>
            <a:r>
              <a:rPr lang="en-US" sz="3200" b="1" dirty="0">
                <a:latin typeface="Arial Narrow" pitchFamily="34" charset="0"/>
              </a:rPr>
              <a:t>work area clean </a:t>
            </a:r>
          </a:p>
          <a:p>
            <a:r>
              <a:rPr lang="en-US" sz="3200" b="1" dirty="0" smtClean="0">
                <a:latin typeface="Arial Narrow" pitchFamily="34" charset="0"/>
              </a:rPr>
              <a:t> Control </a:t>
            </a:r>
            <a:r>
              <a:rPr lang="en-US" sz="3200" b="1" dirty="0">
                <a:latin typeface="Arial Narrow" pitchFamily="34" charset="0"/>
              </a:rPr>
              <a:t>work area access</a:t>
            </a:r>
          </a:p>
          <a:p>
            <a:r>
              <a:rPr lang="en-US" sz="3200" b="1" dirty="0" smtClean="0">
                <a:latin typeface="Arial Narrow" pitchFamily="34" charset="0"/>
              </a:rPr>
              <a:t> Human </a:t>
            </a:r>
            <a:r>
              <a:rPr lang="en-US" sz="3200" b="1" dirty="0">
                <a:latin typeface="Arial Narrow" pitchFamily="34" charset="0"/>
              </a:rPr>
              <a:t>reaction time varies with age &amp; physical condition</a:t>
            </a:r>
          </a:p>
          <a:p>
            <a:r>
              <a:rPr lang="en-US" sz="3200" b="1" dirty="0" smtClean="0">
                <a:latin typeface="Arial Narrow" pitchFamily="34" charset="0"/>
              </a:rPr>
              <a:t> Gravity</a:t>
            </a:r>
            <a:r>
              <a:rPr lang="en-US" sz="3200" b="1" dirty="0">
                <a:latin typeface="Arial Narrow" pitchFamily="34" charset="0"/>
              </a:rPr>
              <a:t>: faster than human reaction time</a:t>
            </a:r>
          </a:p>
          <a:p>
            <a:endParaRPr lang="en-US" sz="32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1752600"/>
            <a:ext cx="2907566" cy="4343400"/>
          </a:xfrm>
          <a:prstGeom prst="rect">
            <a:avLst/>
          </a:prstGeom>
        </p:spPr>
      </p:pic>
      <p:sp>
        <p:nvSpPr>
          <p:cNvPr id="4" name="&quot;No&quot; Symbol 3"/>
          <p:cNvSpPr/>
          <p:nvPr/>
        </p:nvSpPr>
        <p:spPr>
          <a:xfrm>
            <a:off x="2203269" y="5146766"/>
            <a:ext cx="914400" cy="914400"/>
          </a:xfrm>
          <a:prstGeom prst="noSmoking">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954779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87695"/>
            <a:ext cx="8407893" cy="5138929"/>
          </a:xfrm>
        </p:spPr>
        <p:txBody>
          <a:bodyPr>
            <a:normAutofit/>
          </a:bodyPr>
          <a:lstStyle/>
          <a:p>
            <a:r>
              <a:rPr lang="en-US" sz="3200" b="1" dirty="0" smtClean="0">
                <a:latin typeface="Arial Narrow" pitchFamily="34" charset="0"/>
              </a:rPr>
              <a:t> Work on in area free from sparks / well ventilated</a:t>
            </a:r>
          </a:p>
          <a:p>
            <a:r>
              <a:rPr lang="en-US" sz="3200" b="1" dirty="0" smtClean="0">
                <a:latin typeface="Arial Narrow" pitchFamily="34" charset="0"/>
              </a:rPr>
              <a:t> Wear PPE: eyes, hands, full face shields</a:t>
            </a:r>
          </a:p>
          <a:p>
            <a:r>
              <a:rPr lang="en-US" sz="3200" b="1" dirty="0" smtClean="0">
                <a:latin typeface="Arial Narrow" pitchFamily="34" charset="0"/>
              </a:rPr>
              <a:t> Disconnect ground cable first</a:t>
            </a:r>
          </a:p>
          <a:p>
            <a:r>
              <a:rPr lang="en-US" sz="3200" b="1" dirty="0" smtClean="0">
                <a:latin typeface="Arial Narrow" pitchFamily="34" charset="0"/>
              </a:rPr>
              <a:t> Clean terminals</a:t>
            </a:r>
          </a:p>
          <a:p>
            <a:r>
              <a:rPr lang="en-US" sz="3200" b="1" dirty="0" smtClean="0">
                <a:latin typeface="Arial Narrow" pitchFamily="34" charset="0"/>
              </a:rPr>
              <a:t> Make sure it is secure</a:t>
            </a:r>
          </a:p>
          <a:p>
            <a:r>
              <a:rPr lang="en-US" sz="3200" b="1" dirty="0" smtClean="0">
                <a:latin typeface="Arial Narrow" pitchFamily="34" charset="0"/>
              </a:rPr>
              <a:t> Connect ground cable last</a:t>
            </a:r>
          </a:p>
          <a:p>
            <a:endParaRPr lang="en-US" sz="3200" b="1" dirty="0" smtClean="0">
              <a:latin typeface="Arial Narrow" pitchFamily="34" charset="0"/>
            </a:endParaRPr>
          </a:p>
          <a:p>
            <a:endParaRPr lang="en-US" sz="3200" b="1" dirty="0" smtClean="0">
              <a:latin typeface="Arial Narrow" pitchFamily="34" charset="0"/>
            </a:endParaRPr>
          </a:p>
        </p:txBody>
      </p:sp>
      <p:sp>
        <p:nvSpPr>
          <p:cNvPr id="3" name="Title 2"/>
          <p:cNvSpPr>
            <a:spLocks noGrp="1"/>
          </p:cNvSpPr>
          <p:nvPr>
            <p:ph type="title"/>
          </p:nvPr>
        </p:nvSpPr>
        <p:spPr>
          <a:xfrm>
            <a:off x="381000" y="304800"/>
            <a:ext cx="8381260" cy="1054394"/>
          </a:xfrm>
        </p:spPr>
        <p:txBody>
          <a:bodyPr/>
          <a:lstStyle/>
          <a:p>
            <a:r>
              <a:rPr lang="en-US" sz="4000" dirty="0" smtClean="0">
                <a:latin typeface="Arial Black" pitchFamily="34" charset="0"/>
              </a:rPr>
              <a:t>Batteries</a:t>
            </a:r>
            <a:endParaRPr lang="en-US" sz="4000" dirty="0">
              <a:latin typeface="Arial Black"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3629297"/>
            <a:ext cx="2819400" cy="2819400"/>
          </a:xfrm>
          <a:prstGeom prst="rect">
            <a:avLst/>
          </a:prstGeom>
        </p:spPr>
      </p:pic>
      <p:sp>
        <p:nvSpPr>
          <p:cNvPr id="5" name="Slide Number Placeholder 4"/>
          <p:cNvSpPr>
            <a:spLocks noGrp="1"/>
          </p:cNvSpPr>
          <p:nvPr>
            <p:ph type="sldNum" sz="quarter" idx="12"/>
          </p:nvPr>
        </p:nvSpPr>
        <p:spPr/>
        <p:txBody>
          <a:bodyPr/>
          <a:lstStyle/>
          <a:p>
            <a:fld id="{7C9906BE-735F-4238-A757-4C5D998805A6}" type="slidenum">
              <a:rPr lang="en-US" smtClean="0"/>
              <a:t>25</a:t>
            </a:fld>
            <a:endParaRPr lang="en-US"/>
          </a:p>
        </p:txBody>
      </p:sp>
    </p:spTree>
    <p:extLst>
      <p:ext uri="{BB962C8B-B14F-4D97-AF65-F5344CB8AC3E}">
        <p14:creationId xmlns:p14="http://schemas.microsoft.com/office/powerpoint/2010/main" val="439902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4343401" cy="4407408"/>
          </a:xfrm>
        </p:spPr>
        <p:txBody>
          <a:bodyPr>
            <a:normAutofit lnSpcReduction="10000"/>
          </a:bodyPr>
          <a:lstStyle/>
          <a:p>
            <a:r>
              <a:rPr lang="en-US" sz="3200" b="1" dirty="0" smtClean="0">
                <a:latin typeface="Arial Narrow" pitchFamily="34" charset="0"/>
              </a:rPr>
              <a:t> Carry 2900 psi - pin hole leak can penetrate the skin</a:t>
            </a:r>
          </a:p>
          <a:p>
            <a:r>
              <a:rPr lang="en-US" sz="3200" b="1" dirty="0" smtClean="0">
                <a:latin typeface="Arial Narrow" pitchFamily="34" charset="0"/>
              </a:rPr>
              <a:t> Look for leaks with a piece of cardboard</a:t>
            </a:r>
          </a:p>
          <a:p>
            <a:r>
              <a:rPr lang="en-US" sz="3200" b="1" dirty="0" smtClean="0">
                <a:latin typeface="Arial Narrow" pitchFamily="34" charset="0"/>
              </a:rPr>
              <a:t> Properly blocked when repairing</a:t>
            </a:r>
          </a:p>
          <a:p>
            <a:r>
              <a:rPr lang="en-US" sz="3200" b="1" dirty="0" smtClean="0">
                <a:latin typeface="Arial Narrow" pitchFamily="34" charset="0"/>
              </a:rPr>
              <a:t> Never allow children to play on equipment</a:t>
            </a:r>
          </a:p>
          <a:p>
            <a:endParaRPr lang="en-US" sz="3200" b="1" dirty="0" smtClean="0">
              <a:latin typeface="Arial Narrow" pitchFamily="34" charset="0"/>
            </a:endParaRPr>
          </a:p>
          <a:p>
            <a:endParaRPr lang="en-US" sz="3200" b="1" dirty="0" smtClean="0">
              <a:latin typeface="Arial Narrow" pitchFamily="34" charset="0"/>
            </a:endParaRPr>
          </a:p>
        </p:txBody>
      </p:sp>
      <p:sp>
        <p:nvSpPr>
          <p:cNvPr id="7" name="Slide Number Placeholder 6"/>
          <p:cNvSpPr>
            <a:spLocks noGrp="1"/>
          </p:cNvSpPr>
          <p:nvPr>
            <p:ph type="sldNum" sz="quarter" idx="12"/>
          </p:nvPr>
        </p:nvSpPr>
        <p:spPr/>
        <p:txBody>
          <a:bodyPr/>
          <a:lstStyle/>
          <a:p>
            <a:fld id="{7C9906BE-735F-4238-A757-4C5D998805A6}" type="slidenum">
              <a:rPr lang="en-US" smtClean="0"/>
              <a:t>26</a:t>
            </a:fld>
            <a:endParaRPr lang="en-US"/>
          </a:p>
        </p:txBody>
      </p:sp>
      <p:sp>
        <p:nvSpPr>
          <p:cNvPr id="3" name="Title 2"/>
          <p:cNvSpPr>
            <a:spLocks noGrp="1"/>
          </p:cNvSpPr>
          <p:nvPr>
            <p:ph type="title"/>
          </p:nvPr>
        </p:nvSpPr>
        <p:spPr/>
        <p:txBody>
          <a:bodyPr/>
          <a:lstStyle/>
          <a:p>
            <a:r>
              <a:rPr lang="en-US" sz="4000" dirty="0" smtClean="0">
                <a:latin typeface="Arial Black" pitchFamily="34" charset="0"/>
              </a:rPr>
              <a:t>Hydraulics </a:t>
            </a:r>
            <a:endParaRPr lang="en-US" sz="4000" dirty="0">
              <a:latin typeface="Arial Black" pitchFamily="34"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76801" y="3775891"/>
            <a:ext cx="1897569" cy="283464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74370" y="1752600"/>
            <a:ext cx="1920240" cy="2560320"/>
          </a:xfrm>
          <a:prstGeom prst="rect">
            <a:avLst/>
          </a:prstGeom>
        </p:spPr>
      </p:pic>
      <p:sp>
        <p:nvSpPr>
          <p:cNvPr id="8" name="&quot;No&quot; Symbol 7"/>
          <p:cNvSpPr/>
          <p:nvPr/>
        </p:nvSpPr>
        <p:spPr>
          <a:xfrm>
            <a:off x="6553200" y="5486400"/>
            <a:ext cx="914400" cy="914400"/>
          </a:xfrm>
          <a:prstGeom prst="noSmoking">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978450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87695"/>
            <a:ext cx="8407893" cy="5138929"/>
          </a:xfrm>
        </p:spPr>
        <p:txBody>
          <a:bodyPr>
            <a:normAutofit/>
          </a:bodyPr>
          <a:lstStyle/>
          <a:p>
            <a:r>
              <a:rPr lang="en-US" sz="3200" b="1" dirty="0" smtClean="0">
                <a:latin typeface="Arial Narrow" pitchFamily="34" charset="0"/>
              </a:rPr>
              <a:t> Provide protection for the employees from the hazards associated with moving machinery, parts of farm equipment, and farmstead equipment.</a:t>
            </a:r>
          </a:p>
          <a:p>
            <a:pPr marL="45720" indent="0">
              <a:buNone/>
            </a:pPr>
            <a:endParaRPr lang="en-US" sz="3200" b="1" dirty="0" smtClean="0">
              <a:latin typeface="Arial Narrow" pitchFamily="34" charset="0"/>
            </a:endParaRPr>
          </a:p>
          <a:p>
            <a:r>
              <a:rPr lang="en-US" sz="3200" b="1" dirty="0" smtClean="0">
                <a:latin typeface="Arial Narrow" pitchFamily="34" charset="0"/>
              </a:rPr>
              <a:t> Agricultural machine guarding standard took effect October 25, 1976</a:t>
            </a:r>
            <a:endParaRPr lang="en-US" sz="3200" b="1" dirty="0">
              <a:latin typeface="Arial Narrow" pitchFamily="34" charset="0"/>
            </a:endParaRPr>
          </a:p>
        </p:txBody>
      </p:sp>
      <p:sp>
        <p:nvSpPr>
          <p:cNvPr id="3" name="Title 2"/>
          <p:cNvSpPr>
            <a:spLocks noGrp="1"/>
          </p:cNvSpPr>
          <p:nvPr>
            <p:ph type="title"/>
          </p:nvPr>
        </p:nvSpPr>
        <p:spPr>
          <a:xfrm>
            <a:off x="381000" y="304800"/>
            <a:ext cx="8381260" cy="1054394"/>
          </a:xfrm>
        </p:spPr>
        <p:txBody>
          <a:bodyPr/>
          <a:lstStyle/>
          <a:p>
            <a:r>
              <a:rPr lang="en-US" sz="4000" dirty="0" smtClean="0">
                <a:latin typeface="Arial Black" pitchFamily="34" charset="0"/>
              </a:rPr>
              <a:t>Machine Guarding </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7C9906BE-735F-4238-A757-4C5D998805A6}" type="slidenum">
              <a:rPr lang="en-US" smtClean="0"/>
              <a:t>27</a:t>
            </a:fld>
            <a:endParaRPr lang="en-US"/>
          </a:p>
        </p:txBody>
      </p:sp>
    </p:spTree>
    <p:extLst>
      <p:ext uri="{BB962C8B-B14F-4D97-AF65-F5344CB8AC3E}">
        <p14:creationId xmlns:p14="http://schemas.microsoft.com/office/powerpoint/2010/main" val="19594343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latin typeface="Arial Narrow" pitchFamily="34" charset="0"/>
              </a:rPr>
              <a:t> Farm Field Equipment: Tractors or implements, including self propelled implements or combination.</a:t>
            </a:r>
          </a:p>
          <a:p>
            <a:pPr marL="45720" indent="0">
              <a:buNone/>
            </a:pPr>
            <a:endParaRPr lang="en-US" sz="3200" b="1" dirty="0" smtClean="0">
              <a:latin typeface="Arial Narrow" pitchFamily="34" charset="0"/>
            </a:endParaRPr>
          </a:p>
          <a:p>
            <a:r>
              <a:rPr lang="en-US" sz="3200" b="1" dirty="0" smtClean="0">
                <a:latin typeface="Arial Narrow" pitchFamily="34" charset="0"/>
              </a:rPr>
              <a:t> Farmstead Equipment: agricultural equipment used in a stationary manner</a:t>
            </a:r>
            <a:endParaRPr lang="en-US" sz="3200"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Definitions</a:t>
            </a:r>
            <a:endParaRPr lang="en-US" sz="4000" dirty="0">
              <a:latin typeface="Arial Black" pitchFamily="34"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14502" y="4863876"/>
            <a:ext cx="1286996" cy="171599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58000" y="2667000"/>
            <a:ext cx="1774581" cy="1236441"/>
          </a:xfrm>
          <a:prstGeom prst="rect">
            <a:avLst/>
          </a:prstGeom>
        </p:spPr>
      </p:pic>
      <p:sp>
        <p:nvSpPr>
          <p:cNvPr id="9" name="Slide Number Placeholder 8"/>
          <p:cNvSpPr>
            <a:spLocks noGrp="1"/>
          </p:cNvSpPr>
          <p:nvPr>
            <p:ph type="sldNum" sz="quarter" idx="12"/>
          </p:nvPr>
        </p:nvSpPr>
        <p:spPr/>
        <p:txBody>
          <a:bodyPr/>
          <a:lstStyle/>
          <a:p>
            <a:fld id="{7C9906BE-735F-4238-A757-4C5D998805A6}" type="slidenum">
              <a:rPr lang="en-US" smtClean="0"/>
              <a:t>28</a:t>
            </a:fld>
            <a:endParaRPr lang="en-US"/>
          </a:p>
        </p:txBody>
      </p:sp>
    </p:spTree>
    <p:extLst>
      <p:ext uri="{BB962C8B-B14F-4D97-AF65-F5344CB8AC3E}">
        <p14:creationId xmlns:p14="http://schemas.microsoft.com/office/powerpoint/2010/main" val="6156435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687695"/>
            <a:ext cx="5257799" cy="5138929"/>
          </a:xfrm>
        </p:spPr>
        <p:txBody>
          <a:bodyPr>
            <a:normAutofit/>
          </a:bodyPr>
          <a:lstStyle/>
          <a:p>
            <a:pPr>
              <a:buFont typeface="Wingdings" pitchFamily="2" charset="2"/>
              <a:buChar char="§"/>
            </a:pPr>
            <a:r>
              <a:rPr lang="en-US" sz="3200" b="1" dirty="0" smtClean="0">
                <a:latin typeface="Arial Narrow" pitchFamily="34" charset="0"/>
              </a:rPr>
              <a:t>Ground driven components- powered by turning motion of a wheel as the equipment travels (side rakes)</a:t>
            </a:r>
          </a:p>
          <a:p>
            <a:pPr>
              <a:buFont typeface="Wingdings" pitchFamily="2" charset="2"/>
              <a:buChar char="§"/>
            </a:pPr>
            <a:endParaRPr lang="en-US" sz="3200" b="1" dirty="0">
              <a:latin typeface="Arial Narrow" pitchFamily="34" charset="0"/>
            </a:endParaRPr>
          </a:p>
          <a:p>
            <a:pPr>
              <a:buFont typeface="Wingdings" pitchFamily="2" charset="2"/>
              <a:buChar char="§"/>
            </a:pPr>
            <a:r>
              <a:rPr lang="en-US" sz="3200" b="1" dirty="0" smtClean="0">
                <a:latin typeface="Arial Narrow" pitchFamily="34" charset="0"/>
              </a:rPr>
              <a:t>Guard or shield – barrier designed to protect against employee contact</a:t>
            </a:r>
          </a:p>
          <a:p>
            <a:pPr marL="45720" indent="0">
              <a:buNone/>
            </a:pPr>
            <a:endParaRPr lang="en-US" sz="3200" b="1" dirty="0">
              <a:latin typeface="Arial Narrow" pitchFamily="34" charset="0"/>
            </a:endParaRPr>
          </a:p>
        </p:txBody>
      </p:sp>
      <p:sp>
        <p:nvSpPr>
          <p:cNvPr id="3" name="Title 2"/>
          <p:cNvSpPr>
            <a:spLocks noGrp="1"/>
          </p:cNvSpPr>
          <p:nvPr>
            <p:ph type="title"/>
          </p:nvPr>
        </p:nvSpPr>
        <p:spPr>
          <a:xfrm>
            <a:off x="381000" y="304800"/>
            <a:ext cx="8381260" cy="1054394"/>
          </a:xfrm>
        </p:spPr>
        <p:txBody>
          <a:bodyPr/>
          <a:lstStyle/>
          <a:p>
            <a:r>
              <a:rPr lang="en-US" sz="4000" dirty="0">
                <a:latin typeface="Arial Black" pitchFamily="34" charset="0"/>
              </a:rPr>
              <a:t>Definitions</a:t>
            </a:r>
          </a:p>
        </p:txBody>
      </p:sp>
      <p:sp>
        <p:nvSpPr>
          <p:cNvPr id="4" name="Slide Number Placeholder 3"/>
          <p:cNvSpPr>
            <a:spLocks noGrp="1"/>
          </p:cNvSpPr>
          <p:nvPr>
            <p:ph type="sldNum" sz="quarter" idx="12"/>
          </p:nvPr>
        </p:nvSpPr>
        <p:spPr/>
        <p:txBody>
          <a:bodyPr/>
          <a:lstStyle/>
          <a:p>
            <a:fld id="{7C9906BE-735F-4238-A757-4C5D998805A6}" type="slidenum">
              <a:rPr lang="en-US" smtClean="0"/>
              <a:t>29</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399" y="3050856"/>
            <a:ext cx="3450591" cy="2587943"/>
          </a:xfrm>
          <a:prstGeom prst="rect">
            <a:avLst/>
          </a:prstGeom>
        </p:spPr>
      </p:pic>
      <p:sp>
        <p:nvSpPr>
          <p:cNvPr id="7" name="&quot;No&quot; Symbol 6"/>
          <p:cNvSpPr/>
          <p:nvPr/>
        </p:nvSpPr>
        <p:spPr>
          <a:xfrm>
            <a:off x="5638800" y="4643063"/>
            <a:ext cx="914400" cy="914400"/>
          </a:xfrm>
          <a:prstGeom prst="noSmoking">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1854793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3600" b="1" baseline="30000" dirty="0" smtClean="0">
                <a:latin typeface="Arial Narrow" pitchFamily="34" charset="0"/>
              </a:rPr>
              <a:t>You </a:t>
            </a:r>
            <a:r>
              <a:rPr lang="en-US" sz="3600" b="1" baseline="30000" dirty="0">
                <a:latin typeface="Arial Narrow" pitchFamily="34" charset="0"/>
              </a:rPr>
              <a:t>will be able to</a:t>
            </a:r>
            <a:r>
              <a:rPr lang="en-US" sz="3600" b="1" baseline="30000" dirty="0" smtClean="0">
                <a:latin typeface="Arial Narrow" pitchFamily="34" charset="0"/>
              </a:rPr>
              <a:t>:</a:t>
            </a:r>
          </a:p>
          <a:p>
            <a:pPr marL="45720" indent="0">
              <a:buNone/>
            </a:pPr>
            <a:endParaRPr lang="en-US" sz="3600" b="1" baseline="30000" dirty="0">
              <a:latin typeface="Arial Narrow" pitchFamily="34" charset="0"/>
            </a:endParaRPr>
          </a:p>
          <a:p>
            <a:pPr marL="45720" indent="0">
              <a:buNone/>
            </a:pPr>
            <a:r>
              <a:rPr lang="en-US" sz="3600" b="1" baseline="30000" dirty="0">
                <a:latin typeface="Arial Narrow" pitchFamily="34" charset="0"/>
              </a:rPr>
              <a:t>1. Understand the training that is necessary for employees using tractors and other machinery on your farm.</a:t>
            </a:r>
          </a:p>
          <a:p>
            <a:endParaRPr lang="en-US" sz="3600" b="1" baseline="30000" dirty="0">
              <a:latin typeface="Arial Narrow" pitchFamily="34" charset="0"/>
            </a:endParaRPr>
          </a:p>
          <a:p>
            <a:pPr marL="45720" indent="0">
              <a:buNone/>
            </a:pPr>
            <a:r>
              <a:rPr lang="en-US" sz="3600" b="1" baseline="30000" dirty="0">
                <a:latin typeface="Arial Narrow" pitchFamily="34" charset="0"/>
              </a:rPr>
              <a:t>2. Evaluate your farm procedures to ensure the use of rollover protection, seatbelts and PTO guards. </a:t>
            </a:r>
          </a:p>
          <a:p>
            <a:endParaRPr lang="en-US" sz="3600" b="1" baseline="30000" dirty="0">
              <a:latin typeface="Arial Narrow" pitchFamily="34" charset="0"/>
            </a:endParaRPr>
          </a:p>
          <a:p>
            <a:pPr marL="45720" indent="0">
              <a:buNone/>
            </a:pPr>
            <a:r>
              <a:rPr lang="en-US" sz="3600" b="1" baseline="30000" dirty="0">
                <a:latin typeface="Arial Narrow" pitchFamily="34" charset="0"/>
              </a:rPr>
              <a:t>3.  Identify the requirements of </a:t>
            </a:r>
            <a:r>
              <a:rPr lang="en-US" sz="3600" b="1" baseline="30000" dirty="0" smtClean="0">
                <a:latin typeface="Arial Narrow" pitchFamily="34" charset="0"/>
              </a:rPr>
              <a:t>29CFR1928 </a:t>
            </a:r>
            <a:r>
              <a:rPr lang="en-US" sz="3600" b="1" baseline="30000" dirty="0">
                <a:latin typeface="Arial Narrow" pitchFamily="34" charset="0"/>
              </a:rPr>
              <a:t>sub part </a:t>
            </a:r>
            <a:r>
              <a:rPr lang="en-US" sz="3600" b="1" baseline="30000" dirty="0" smtClean="0">
                <a:latin typeface="Arial Narrow" pitchFamily="34" charset="0"/>
              </a:rPr>
              <a:t>D </a:t>
            </a:r>
            <a:r>
              <a:rPr lang="en-US" sz="3600" b="1" baseline="30000" dirty="0">
                <a:latin typeface="Arial Narrow" pitchFamily="34" charset="0"/>
              </a:rPr>
              <a:t>1928.57 machine guarding</a:t>
            </a:r>
          </a:p>
        </p:txBody>
      </p:sp>
      <p:sp>
        <p:nvSpPr>
          <p:cNvPr id="3" name="Title 2"/>
          <p:cNvSpPr>
            <a:spLocks noGrp="1"/>
          </p:cNvSpPr>
          <p:nvPr>
            <p:ph type="title"/>
          </p:nvPr>
        </p:nvSpPr>
        <p:spPr/>
        <p:txBody>
          <a:bodyPr/>
          <a:lstStyle/>
          <a:p>
            <a:r>
              <a:rPr lang="en-US" sz="4000" dirty="0">
                <a:latin typeface="Arial Black" pitchFamily="34" charset="0"/>
              </a:rPr>
              <a:t>Learner Outcomes</a:t>
            </a:r>
          </a:p>
        </p:txBody>
      </p:sp>
      <p:sp>
        <p:nvSpPr>
          <p:cNvPr id="4" name="Slide Number Placeholder 3"/>
          <p:cNvSpPr>
            <a:spLocks noGrp="1"/>
          </p:cNvSpPr>
          <p:nvPr>
            <p:ph type="sldNum" sz="quarter" idx="12"/>
          </p:nvPr>
        </p:nvSpPr>
        <p:spPr/>
        <p:txBody>
          <a:bodyPr/>
          <a:lstStyle/>
          <a:p>
            <a:fld id="{7C9906BE-735F-4238-A757-4C5D998805A6}" type="slidenum">
              <a:rPr lang="en-US" smtClean="0"/>
              <a:t>3</a:t>
            </a:fld>
            <a:endParaRPr lang="en-US"/>
          </a:p>
        </p:txBody>
      </p:sp>
    </p:spTree>
    <p:extLst>
      <p:ext uri="{BB962C8B-B14F-4D97-AF65-F5344CB8AC3E}">
        <p14:creationId xmlns:p14="http://schemas.microsoft.com/office/powerpoint/2010/main" val="3286413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85000" lnSpcReduction="10000"/>
          </a:bodyPr>
          <a:lstStyle/>
          <a:p>
            <a:r>
              <a:rPr lang="en-US" sz="3200" b="1" dirty="0" smtClean="0">
                <a:latin typeface="Arial Narrow" pitchFamily="34" charset="0"/>
              </a:rPr>
              <a:t>Training on safe operation and servicing of equipment shall happen at the time of hire and annually there after.</a:t>
            </a:r>
          </a:p>
          <a:p>
            <a:r>
              <a:rPr lang="en-US" sz="3200" b="1" dirty="0" smtClean="0">
                <a:latin typeface="Arial Narrow" pitchFamily="34" charset="0"/>
              </a:rPr>
              <a:t>Keep all guards in place</a:t>
            </a:r>
          </a:p>
          <a:p>
            <a:r>
              <a:rPr lang="en-US" sz="3200" b="1" dirty="0" smtClean="0">
                <a:latin typeface="Arial Narrow" pitchFamily="34" charset="0"/>
              </a:rPr>
              <a:t>Do not allow riders on farm field equipment</a:t>
            </a:r>
          </a:p>
          <a:p>
            <a:pPr marL="45720" indent="0">
              <a:buNone/>
            </a:pPr>
            <a:endParaRPr lang="en-US" sz="3200" b="1" dirty="0">
              <a:latin typeface="Arial Narrow" pitchFamily="34" charset="0"/>
            </a:endParaRPr>
          </a:p>
        </p:txBody>
      </p:sp>
      <p:sp>
        <p:nvSpPr>
          <p:cNvPr id="6" name="Content Placeholder 5"/>
          <p:cNvSpPr>
            <a:spLocks noGrp="1"/>
          </p:cNvSpPr>
          <p:nvPr>
            <p:ph sz="half" idx="2"/>
          </p:nvPr>
        </p:nvSpPr>
        <p:spPr/>
        <p:txBody>
          <a:bodyPr>
            <a:normAutofit fontScale="85000" lnSpcReduction="10000"/>
          </a:bodyPr>
          <a:lstStyle/>
          <a:p>
            <a:endParaRPr lang="en-US" dirty="0"/>
          </a:p>
        </p:txBody>
      </p:sp>
      <p:sp>
        <p:nvSpPr>
          <p:cNvPr id="3" name="Title 2"/>
          <p:cNvSpPr>
            <a:spLocks noGrp="1"/>
          </p:cNvSpPr>
          <p:nvPr>
            <p:ph type="title"/>
          </p:nvPr>
        </p:nvSpPr>
        <p:spPr/>
        <p:txBody>
          <a:bodyPr/>
          <a:lstStyle/>
          <a:p>
            <a:r>
              <a:rPr lang="en-US" sz="4000" dirty="0">
                <a:latin typeface="Arial Black" pitchFamily="34" charset="0"/>
              </a:rPr>
              <a:t>Machine Guarding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48200" y="3886200"/>
            <a:ext cx="4083521" cy="273359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2160" y="1710145"/>
            <a:ext cx="2895600" cy="2171701"/>
          </a:xfrm>
          <a:prstGeom prst="rect">
            <a:avLst/>
          </a:prstGeom>
        </p:spPr>
      </p:pic>
      <p:sp>
        <p:nvSpPr>
          <p:cNvPr id="7" name="Slide Number Placeholder 6"/>
          <p:cNvSpPr>
            <a:spLocks noGrp="1"/>
          </p:cNvSpPr>
          <p:nvPr>
            <p:ph type="sldNum" sz="quarter" idx="12"/>
          </p:nvPr>
        </p:nvSpPr>
        <p:spPr/>
        <p:txBody>
          <a:bodyPr/>
          <a:lstStyle/>
          <a:p>
            <a:fld id="{7C9906BE-735F-4238-A757-4C5D998805A6}" type="slidenum">
              <a:rPr lang="en-US" smtClean="0"/>
              <a:t>30</a:t>
            </a:fld>
            <a:endParaRPr lang="en-US"/>
          </a:p>
        </p:txBody>
      </p:sp>
    </p:spTree>
    <p:extLst>
      <p:ext uri="{BB962C8B-B14F-4D97-AF65-F5344CB8AC3E}">
        <p14:creationId xmlns:p14="http://schemas.microsoft.com/office/powerpoint/2010/main" val="2420193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87695"/>
            <a:ext cx="8407893" cy="5138929"/>
          </a:xfrm>
        </p:spPr>
        <p:txBody>
          <a:bodyPr>
            <a:normAutofit/>
          </a:bodyPr>
          <a:lstStyle/>
          <a:p>
            <a:r>
              <a:rPr lang="en-US" sz="3200" b="1" dirty="0" smtClean="0">
                <a:latin typeface="Arial Narrow" pitchFamily="34" charset="0"/>
              </a:rPr>
              <a:t> Stop engine</a:t>
            </a:r>
          </a:p>
          <a:p>
            <a:r>
              <a:rPr lang="en-US" sz="3200" b="1" dirty="0" smtClean="0">
                <a:latin typeface="Arial Narrow" pitchFamily="34" charset="0"/>
              </a:rPr>
              <a:t> Disconnect power source</a:t>
            </a:r>
          </a:p>
          <a:p>
            <a:r>
              <a:rPr lang="en-US" sz="3200" b="1" dirty="0" smtClean="0">
                <a:latin typeface="Arial Narrow" pitchFamily="34" charset="0"/>
              </a:rPr>
              <a:t> Wait for machine to stop moving before servicing</a:t>
            </a:r>
          </a:p>
          <a:p>
            <a:r>
              <a:rPr lang="en-US" sz="3200" b="1" dirty="0" smtClean="0">
                <a:latin typeface="Arial Narrow" pitchFamily="34" charset="0"/>
              </a:rPr>
              <a:t> Make sure everyone is clear before starting engine or machine</a:t>
            </a:r>
          </a:p>
          <a:p>
            <a:r>
              <a:rPr lang="en-US" sz="3200" b="1" dirty="0" smtClean="0">
                <a:latin typeface="Arial Narrow" pitchFamily="34" charset="0"/>
              </a:rPr>
              <a:t> Lock out electrical power before performing maintenance</a:t>
            </a:r>
            <a:endParaRPr lang="en-US" sz="3200" b="1" dirty="0">
              <a:latin typeface="Arial Narrow" pitchFamily="34" charset="0"/>
            </a:endParaRPr>
          </a:p>
        </p:txBody>
      </p:sp>
      <p:sp>
        <p:nvSpPr>
          <p:cNvPr id="3" name="Title 2"/>
          <p:cNvSpPr>
            <a:spLocks noGrp="1"/>
          </p:cNvSpPr>
          <p:nvPr>
            <p:ph type="title"/>
          </p:nvPr>
        </p:nvSpPr>
        <p:spPr>
          <a:xfrm>
            <a:off x="381000" y="304800"/>
            <a:ext cx="8381260" cy="1054394"/>
          </a:xfrm>
        </p:spPr>
        <p:txBody>
          <a:bodyPr/>
          <a:lstStyle/>
          <a:p>
            <a:r>
              <a:rPr lang="en-US" sz="4000" dirty="0">
                <a:latin typeface="Arial Black" pitchFamily="34" charset="0"/>
              </a:rPr>
              <a:t>Machine Guarding </a:t>
            </a:r>
          </a:p>
        </p:txBody>
      </p:sp>
      <p:sp>
        <p:nvSpPr>
          <p:cNvPr id="4" name="Slide Number Placeholder 3"/>
          <p:cNvSpPr>
            <a:spLocks noGrp="1"/>
          </p:cNvSpPr>
          <p:nvPr>
            <p:ph type="sldNum" sz="quarter" idx="12"/>
          </p:nvPr>
        </p:nvSpPr>
        <p:spPr/>
        <p:txBody>
          <a:bodyPr/>
          <a:lstStyle/>
          <a:p>
            <a:fld id="{7C9906BE-735F-4238-A757-4C5D998805A6}" type="slidenum">
              <a:rPr lang="en-US" smtClean="0"/>
              <a:t>31</a:t>
            </a:fld>
            <a:endParaRPr lang="en-US"/>
          </a:p>
        </p:txBody>
      </p:sp>
    </p:spTree>
    <p:extLst>
      <p:ext uri="{BB962C8B-B14F-4D97-AF65-F5344CB8AC3E}">
        <p14:creationId xmlns:p14="http://schemas.microsoft.com/office/powerpoint/2010/main" val="258602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87695"/>
            <a:ext cx="8407893" cy="5138929"/>
          </a:xfrm>
        </p:spPr>
        <p:txBody>
          <a:bodyPr>
            <a:normAutofit/>
          </a:bodyPr>
          <a:lstStyle/>
          <a:p>
            <a:r>
              <a:rPr lang="en-US" sz="3200" b="1" dirty="0" smtClean="0">
                <a:latin typeface="Arial Narrow" pitchFamily="34" charset="0"/>
              </a:rPr>
              <a:t> Shields </a:t>
            </a:r>
          </a:p>
          <a:p>
            <a:pPr lvl="1"/>
            <a:r>
              <a:rPr lang="en-US" sz="3000" b="1" dirty="0" smtClean="0">
                <a:latin typeface="Arial Narrow" pitchFamily="34" charset="0"/>
              </a:rPr>
              <a:t> Provide </a:t>
            </a:r>
            <a:r>
              <a:rPr lang="en-US" sz="3000" b="1" dirty="0">
                <a:latin typeface="Arial Narrow" pitchFamily="34" charset="0"/>
              </a:rPr>
              <a:t>protection against inadvertent contact with the hazard</a:t>
            </a:r>
          </a:p>
          <a:p>
            <a:pPr lvl="1"/>
            <a:r>
              <a:rPr lang="en-US" sz="3000" b="1" dirty="0" smtClean="0">
                <a:latin typeface="Arial Narrow" pitchFamily="34" charset="0"/>
              </a:rPr>
              <a:t> Support </a:t>
            </a:r>
            <a:r>
              <a:rPr lang="en-US" sz="3000" b="1" dirty="0">
                <a:latin typeface="Arial Narrow" pitchFamily="34" charset="0"/>
              </a:rPr>
              <a:t>250 pounds of force from an individual leaning or falling against it</a:t>
            </a:r>
          </a:p>
          <a:p>
            <a:pPr marL="45720" indent="0">
              <a:buNone/>
            </a:pPr>
            <a:endParaRPr lang="en-US" sz="3200" b="1" dirty="0">
              <a:latin typeface="Arial Narrow" pitchFamily="34" charset="0"/>
            </a:endParaRPr>
          </a:p>
        </p:txBody>
      </p:sp>
      <p:sp>
        <p:nvSpPr>
          <p:cNvPr id="3" name="Title 2"/>
          <p:cNvSpPr>
            <a:spLocks noGrp="1"/>
          </p:cNvSpPr>
          <p:nvPr>
            <p:ph type="title"/>
          </p:nvPr>
        </p:nvSpPr>
        <p:spPr>
          <a:xfrm>
            <a:off x="381000" y="304800"/>
            <a:ext cx="8381260" cy="1054394"/>
          </a:xfrm>
        </p:spPr>
        <p:txBody>
          <a:bodyPr/>
          <a:lstStyle/>
          <a:p>
            <a:r>
              <a:rPr lang="en-US" sz="4000" dirty="0" smtClean="0">
                <a:latin typeface="Arial Black" pitchFamily="34" charset="0"/>
              </a:rPr>
              <a:t>methods of guarding</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7C9906BE-735F-4238-A757-4C5D998805A6}" type="slidenum">
              <a:rPr lang="en-US" smtClean="0"/>
              <a:t>32</a:t>
            </a:fld>
            <a:endParaRPr lang="en-US"/>
          </a:p>
        </p:txBody>
      </p:sp>
    </p:spTree>
    <p:extLst>
      <p:ext uri="{BB962C8B-B14F-4D97-AF65-F5344CB8AC3E}">
        <p14:creationId xmlns:p14="http://schemas.microsoft.com/office/powerpoint/2010/main" val="34702746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87695"/>
            <a:ext cx="5638799" cy="5017905"/>
          </a:xfrm>
        </p:spPr>
        <p:txBody>
          <a:bodyPr>
            <a:normAutofit/>
          </a:bodyPr>
          <a:lstStyle/>
          <a:p>
            <a:r>
              <a:rPr lang="en-US" sz="3200" b="1" dirty="0" smtClean="0">
                <a:latin typeface="Arial Narrow" pitchFamily="34" charset="0"/>
              </a:rPr>
              <a:t> Guarding </a:t>
            </a:r>
            <a:r>
              <a:rPr lang="en-US" sz="3200" b="1" dirty="0">
                <a:latin typeface="Arial Narrow" pitchFamily="34" charset="0"/>
              </a:rPr>
              <a:t>by </a:t>
            </a:r>
            <a:r>
              <a:rPr lang="en-US" sz="3200" b="1" dirty="0" smtClean="0">
                <a:latin typeface="Arial Narrow" pitchFamily="34" charset="0"/>
              </a:rPr>
              <a:t>location</a:t>
            </a:r>
          </a:p>
          <a:p>
            <a:pPr lvl="1"/>
            <a:r>
              <a:rPr lang="en-US" sz="3000" b="1" dirty="0" smtClean="0">
                <a:latin typeface="Arial Narrow" pitchFamily="34" charset="0"/>
              </a:rPr>
              <a:t> A component is guarded because of its location.  Employee cannot inadvertently come in contact with the hazard (mechanical room rotary parlors).</a:t>
            </a:r>
            <a:endParaRPr lang="en-US" sz="3000" b="1" dirty="0">
              <a:latin typeface="Arial Narrow" pitchFamily="34" charset="0"/>
            </a:endParaRPr>
          </a:p>
        </p:txBody>
      </p:sp>
      <p:sp>
        <p:nvSpPr>
          <p:cNvPr id="3" name="Title 2"/>
          <p:cNvSpPr>
            <a:spLocks noGrp="1"/>
          </p:cNvSpPr>
          <p:nvPr>
            <p:ph type="title"/>
          </p:nvPr>
        </p:nvSpPr>
        <p:spPr>
          <a:xfrm>
            <a:off x="381000" y="304800"/>
            <a:ext cx="8381260" cy="1054394"/>
          </a:xfrm>
        </p:spPr>
        <p:txBody>
          <a:bodyPr/>
          <a:lstStyle/>
          <a:p>
            <a:r>
              <a:rPr lang="en-US" sz="4000" dirty="0">
                <a:latin typeface="Arial Black" pitchFamily="34" charset="0"/>
              </a:rPr>
              <a:t>methods of guarding</a:t>
            </a:r>
            <a:r>
              <a:rPr lang="en-US" sz="4000" dirty="0" smtClean="0">
                <a:latin typeface="Arial Black" pitchFamily="34" charset="0"/>
              </a:rPr>
              <a:t> </a:t>
            </a:r>
            <a:endParaRPr lang="en-US" sz="4000" dirty="0">
              <a:latin typeface="Arial Black"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38850" y="2133600"/>
            <a:ext cx="2857500" cy="3695700"/>
          </a:xfrm>
          <a:prstGeom prst="rect">
            <a:avLst/>
          </a:prstGeom>
        </p:spPr>
      </p:pic>
      <p:sp>
        <p:nvSpPr>
          <p:cNvPr id="5" name="Slide Number Placeholder 4"/>
          <p:cNvSpPr>
            <a:spLocks noGrp="1"/>
          </p:cNvSpPr>
          <p:nvPr>
            <p:ph type="sldNum" sz="quarter" idx="12"/>
          </p:nvPr>
        </p:nvSpPr>
        <p:spPr/>
        <p:txBody>
          <a:bodyPr/>
          <a:lstStyle/>
          <a:p>
            <a:fld id="{7C9906BE-735F-4238-A757-4C5D998805A6}" type="slidenum">
              <a:rPr lang="en-US" smtClean="0"/>
              <a:t>33</a:t>
            </a:fld>
            <a:endParaRPr lang="en-US"/>
          </a:p>
        </p:txBody>
      </p:sp>
    </p:spTree>
    <p:extLst>
      <p:ext uri="{BB962C8B-B14F-4D97-AF65-F5344CB8AC3E}">
        <p14:creationId xmlns:p14="http://schemas.microsoft.com/office/powerpoint/2010/main" val="36955644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87695"/>
            <a:ext cx="8407893" cy="5138929"/>
          </a:xfrm>
        </p:spPr>
        <p:txBody>
          <a:bodyPr>
            <a:normAutofit/>
          </a:bodyPr>
          <a:lstStyle/>
          <a:p>
            <a:r>
              <a:rPr lang="en-US" sz="3200" b="1" dirty="0" smtClean="0">
                <a:latin typeface="Arial Narrow" pitchFamily="34" charset="0"/>
              </a:rPr>
              <a:t> Guarding </a:t>
            </a:r>
            <a:r>
              <a:rPr lang="en-US" sz="3200" b="1" dirty="0">
                <a:latin typeface="Arial Narrow" pitchFamily="34" charset="0"/>
              </a:rPr>
              <a:t>by </a:t>
            </a:r>
            <a:r>
              <a:rPr lang="en-US" sz="3200" b="1" dirty="0" smtClean="0">
                <a:latin typeface="Arial Narrow" pitchFamily="34" charset="0"/>
              </a:rPr>
              <a:t>railings </a:t>
            </a:r>
          </a:p>
          <a:p>
            <a:pPr lvl="1"/>
            <a:r>
              <a:rPr lang="en-US" sz="3000" b="1" dirty="0" smtClean="0">
                <a:latin typeface="Arial Narrow" pitchFamily="34" charset="0"/>
              </a:rPr>
              <a:t> Shall be able to protect against employees inadvertently entering the hazardous area</a:t>
            </a:r>
            <a:endParaRPr lang="en-US" sz="3000" b="1" dirty="0">
              <a:latin typeface="Arial Narrow" pitchFamily="34" charset="0"/>
            </a:endParaRPr>
          </a:p>
        </p:txBody>
      </p:sp>
      <p:sp>
        <p:nvSpPr>
          <p:cNvPr id="3" name="Title 2"/>
          <p:cNvSpPr>
            <a:spLocks noGrp="1"/>
          </p:cNvSpPr>
          <p:nvPr>
            <p:ph type="title"/>
          </p:nvPr>
        </p:nvSpPr>
        <p:spPr>
          <a:xfrm>
            <a:off x="381000" y="304800"/>
            <a:ext cx="8381260" cy="1054394"/>
          </a:xfrm>
        </p:spPr>
        <p:txBody>
          <a:bodyPr/>
          <a:lstStyle/>
          <a:p>
            <a:r>
              <a:rPr lang="en-US" sz="4000" dirty="0">
                <a:latin typeface="Arial Black" pitchFamily="34" charset="0"/>
              </a:rPr>
              <a:t>methods of guarding</a:t>
            </a:r>
            <a:r>
              <a:rPr lang="en-US" sz="4000" dirty="0" smtClean="0">
                <a:latin typeface="Arial Black" pitchFamily="34" charset="0"/>
              </a:rPr>
              <a:t> </a:t>
            </a:r>
            <a:endParaRPr lang="en-US" sz="4000" dirty="0">
              <a:latin typeface="Arial Black"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51934" y="3276600"/>
            <a:ext cx="4287520" cy="3215640"/>
          </a:xfrm>
          <a:prstGeom prst="rect">
            <a:avLst/>
          </a:prstGeom>
        </p:spPr>
      </p:pic>
      <p:sp>
        <p:nvSpPr>
          <p:cNvPr id="5" name="Slide Number Placeholder 4"/>
          <p:cNvSpPr>
            <a:spLocks noGrp="1"/>
          </p:cNvSpPr>
          <p:nvPr>
            <p:ph type="sldNum" sz="quarter" idx="12"/>
          </p:nvPr>
        </p:nvSpPr>
        <p:spPr/>
        <p:txBody>
          <a:bodyPr/>
          <a:lstStyle/>
          <a:p>
            <a:fld id="{7C9906BE-735F-4238-A757-4C5D998805A6}" type="slidenum">
              <a:rPr lang="en-US" smtClean="0"/>
              <a:t>34</a:t>
            </a:fld>
            <a:endParaRPr lang="en-US"/>
          </a:p>
        </p:txBody>
      </p:sp>
    </p:spTree>
    <p:extLst>
      <p:ext uri="{BB962C8B-B14F-4D97-AF65-F5344CB8AC3E}">
        <p14:creationId xmlns:p14="http://schemas.microsoft.com/office/powerpoint/2010/main" val="21283714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687695"/>
            <a:ext cx="6095999" cy="4978073"/>
          </a:xfrm>
        </p:spPr>
        <p:txBody>
          <a:bodyPr>
            <a:normAutofit lnSpcReduction="10000"/>
          </a:bodyPr>
          <a:lstStyle/>
          <a:p>
            <a:r>
              <a:rPr lang="en-US" sz="3000" b="1" dirty="0" smtClean="0">
                <a:latin typeface="Arial Narrow" pitchFamily="34" charset="0"/>
              </a:rPr>
              <a:t> PTO Guarding-</a:t>
            </a:r>
          </a:p>
          <a:p>
            <a:r>
              <a:rPr lang="en-US" sz="3000" b="1" dirty="0" smtClean="0">
                <a:latin typeface="Arial Narrow" pitchFamily="34" charset="0"/>
              </a:rPr>
              <a:t> All PTOs shall be guarded by a master shield</a:t>
            </a:r>
          </a:p>
          <a:p>
            <a:r>
              <a:rPr lang="en-US" sz="3000" b="1" dirty="0" smtClean="0">
                <a:latin typeface="Arial Narrow" pitchFamily="34" charset="0"/>
              </a:rPr>
              <a:t> If master shield is removed to operate a machine the equipment shall also include protection from that portion of the tractor PTO shaft</a:t>
            </a:r>
          </a:p>
          <a:p>
            <a:r>
              <a:rPr lang="en-US" sz="3000" b="1" dirty="0" smtClean="0">
                <a:latin typeface="Arial Narrow" pitchFamily="34" charset="0"/>
              </a:rPr>
              <a:t> Signs shall be placed at prominent locations on tractors and PTO shafts</a:t>
            </a:r>
          </a:p>
          <a:p>
            <a:endParaRPr lang="en-US" sz="3000" b="1" dirty="0">
              <a:latin typeface="Arial Narrow" pitchFamily="34" charset="0"/>
            </a:endParaRPr>
          </a:p>
        </p:txBody>
      </p:sp>
      <p:sp>
        <p:nvSpPr>
          <p:cNvPr id="3" name="Title 2"/>
          <p:cNvSpPr>
            <a:spLocks noGrp="1"/>
          </p:cNvSpPr>
          <p:nvPr>
            <p:ph type="title"/>
          </p:nvPr>
        </p:nvSpPr>
        <p:spPr>
          <a:xfrm>
            <a:off x="381000" y="304800"/>
            <a:ext cx="8381260" cy="1054394"/>
          </a:xfrm>
        </p:spPr>
        <p:txBody>
          <a:bodyPr/>
          <a:lstStyle/>
          <a:p>
            <a:r>
              <a:rPr lang="en-US" sz="4000" dirty="0" smtClean="0">
                <a:latin typeface="Arial Black" pitchFamily="34" charset="0"/>
              </a:rPr>
              <a:t>Farm Field Equipment</a:t>
            </a:r>
            <a:endParaRPr lang="en-US" sz="4000" dirty="0">
              <a:latin typeface="Arial Black"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48400" y="1524000"/>
            <a:ext cx="2743200" cy="20574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1357" y="4966162"/>
            <a:ext cx="2517285" cy="167189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48400" y="3581400"/>
            <a:ext cx="2800116" cy="1377835"/>
          </a:xfrm>
          <a:prstGeom prst="rect">
            <a:avLst/>
          </a:prstGeom>
        </p:spPr>
      </p:pic>
      <p:sp>
        <p:nvSpPr>
          <p:cNvPr id="9" name="Slide Number Placeholder 8"/>
          <p:cNvSpPr>
            <a:spLocks noGrp="1"/>
          </p:cNvSpPr>
          <p:nvPr>
            <p:ph type="sldNum" sz="quarter" idx="12"/>
          </p:nvPr>
        </p:nvSpPr>
        <p:spPr/>
        <p:txBody>
          <a:bodyPr/>
          <a:lstStyle/>
          <a:p>
            <a:fld id="{7C9906BE-735F-4238-A757-4C5D998805A6}" type="slidenum">
              <a:rPr lang="en-US" smtClean="0"/>
              <a:t>35</a:t>
            </a:fld>
            <a:endParaRPr lang="en-US"/>
          </a:p>
        </p:txBody>
      </p:sp>
    </p:spTree>
    <p:extLst>
      <p:ext uri="{BB962C8B-B14F-4D97-AF65-F5344CB8AC3E}">
        <p14:creationId xmlns:p14="http://schemas.microsoft.com/office/powerpoint/2010/main" val="30245842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87695"/>
            <a:ext cx="8407893" cy="5138929"/>
          </a:xfrm>
        </p:spPr>
        <p:txBody>
          <a:bodyPr>
            <a:normAutofit/>
          </a:bodyPr>
          <a:lstStyle/>
          <a:p>
            <a:r>
              <a:rPr lang="en-US" sz="3000" b="1" dirty="0" smtClean="0">
                <a:latin typeface="Arial Narrow" pitchFamily="34" charset="0"/>
              </a:rPr>
              <a:t> Mesh or nip points, power driven gears, shall be guarded</a:t>
            </a:r>
          </a:p>
          <a:p>
            <a:endParaRPr lang="en-US" sz="3000" b="1" dirty="0">
              <a:latin typeface="Arial Narrow" pitchFamily="34" charset="0"/>
            </a:endParaRPr>
          </a:p>
        </p:txBody>
      </p:sp>
      <p:sp>
        <p:nvSpPr>
          <p:cNvPr id="3" name="Title 2"/>
          <p:cNvSpPr>
            <a:spLocks noGrp="1"/>
          </p:cNvSpPr>
          <p:nvPr>
            <p:ph type="title"/>
          </p:nvPr>
        </p:nvSpPr>
        <p:spPr>
          <a:xfrm>
            <a:off x="381000" y="304800"/>
            <a:ext cx="8381260" cy="1054394"/>
          </a:xfrm>
        </p:spPr>
        <p:txBody>
          <a:bodyPr/>
          <a:lstStyle/>
          <a:p>
            <a:r>
              <a:rPr lang="en-US" sz="4000" dirty="0" smtClean="0">
                <a:latin typeface="Arial Black" pitchFamily="34" charset="0"/>
              </a:rPr>
              <a:t>Farm Field Equipment</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7C9906BE-735F-4238-A757-4C5D998805A6}" type="slidenum">
              <a:rPr lang="en-US" smtClean="0"/>
              <a:t>36</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00400" y="2272574"/>
            <a:ext cx="4110026" cy="4559300"/>
          </a:xfrm>
          <a:prstGeom prst="rect">
            <a:avLst/>
          </a:prstGeom>
        </p:spPr>
      </p:pic>
    </p:spTree>
    <p:extLst>
      <p:ext uri="{BB962C8B-B14F-4D97-AF65-F5344CB8AC3E}">
        <p14:creationId xmlns:p14="http://schemas.microsoft.com/office/powerpoint/2010/main" val="33076422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87695"/>
            <a:ext cx="8407893" cy="5138929"/>
          </a:xfrm>
        </p:spPr>
        <p:txBody>
          <a:bodyPr>
            <a:normAutofit/>
          </a:bodyPr>
          <a:lstStyle/>
          <a:p>
            <a:r>
              <a:rPr lang="en-US" sz="3000" b="1" dirty="0" smtClean="0">
                <a:latin typeface="Arial Narrow" pitchFamily="34" charset="0"/>
              </a:rPr>
              <a:t> Belts shall be guarded</a:t>
            </a:r>
          </a:p>
          <a:p>
            <a:endParaRPr lang="en-US" sz="3000" b="1" dirty="0">
              <a:latin typeface="Arial Narrow" pitchFamily="34" charset="0"/>
            </a:endParaRPr>
          </a:p>
        </p:txBody>
      </p:sp>
      <p:sp>
        <p:nvSpPr>
          <p:cNvPr id="3" name="Title 2"/>
          <p:cNvSpPr>
            <a:spLocks noGrp="1"/>
          </p:cNvSpPr>
          <p:nvPr>
            <p:ph type="title"/>
          </p:nvPr>
        </p:nvSpPr>
        <p:spPr>
          <a:xfrm>
            <a:off x="381000" y="304800"/>
            <a:ext cx="8381260" cy="1054394"/>
          </a:xfrm>
        </p:spPr>
        <p:txBody>
          <a:bodyPr/>
          <a:lstStyle/>
          <a:p>
            <a:r>
              <a:rPr lang="en-US" sz="4000" dirty="0" smtClean="0">
                <a:latin typeface="Arial Black" pitchFamily="34" charset="0"/>
              </a:rPr>
              <a:t>Farm Field Equipment</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7C9906BE-735F-4238-A757-4C5D998805A6}" type="slidenum">
              <a:rPr lang="en-US" smtClean="0"/>
              <a:t>37</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67399" y="2770655"/>
            <a:ext cx="2193427" cy="327660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5400" y="2780181"/>
            <a:ext cx="2400300" cy="3200400"/>
          </a:xfrm>
          <a:prstGeom prst="rect">
            <a:avLst/>
          </a:prstGeom>
        </p:spPr>
      </p:pic>
    </p:spTree>
    <p:extLst>
      <p:ext uri="{BB962C8B-B14F-4D97-AF65-F5344CB8AC3E}">
        <p14:creationId xmlns:p14="http://schemas.microsoft.com/office/powerpoint/2010/main" val="25618257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87695"/>
            <a:ext cx="8407893" cy="5138929"/>
          </a:xfrm>
        </p:spPr>
        <p:txBody>
          <a:bodyPr>
            <a:normAutofit/>
          </a:bodyPr>
          <a:lstStyle/>
          <a:p>
            <a:r>
              <a:rPr lang="en-US" sz="3000" b="1" dirty="0">
                <a:latin typeface="Arial Narrow" pitchFamily="34" charset="0"/>
              </a:rPr>
              <a:t> C</a:t>
            </a:r>
            <a:r>
              <a:rPr lang="en-US" sz="3000" b="1" dirty="0" smtClean="0">
                <a:latin typeface="Arial Narrow" pitchFamily="34" charset="0"/>
              </a:rPr>
              <a:t>hains shall be guarded</a:t>
            </a:r>
          </a:p>
          <a:p>
            <a:endParaRPr lang="en-US" sz="3000" b="1" dirty="0">
              <a:latin typeface="Arial Narrow" pitchFamily="34" charset="0"/>
            </a:endParaRPr>
          </a:p>
        </p:txBody>
      </p:sp>
      <p:sp>
        <p:nvSpPr>
          <p:cNvPr id="3" name="Title 2"/>
          <p:cNvSpPr>
            <a:spLocks noGrp="1"/>
          </p:cNvSpPr>
          <p:nvPr>
            <p:ph type="title"/>
          </p:nvPr>
        </p:nvSpPr>
        <p:spPr>
          <a:xfrm>
            <a:off x="381000" y="304800"/>
            <a:ext cx="8381260" cy="1054394"/>
          </a:xfrm>
        </p:spPr>
        <p:txBody>
          <a:bodyPr/>
          <a:lstStyle/>
          <a:p>
            <a:r>
              <a:rPr lang="en-US" sz="4000" dirty="0" smtClean="0">
                <a:latin typeface="Arial Black" pitchFamily="34" charset="0"/>
              </a:rPr>
              <a:t>Farm Field Equipment</a:t>
            </a:r>
            <a:endParaRPr lang="en-US" sz="4000" dirty="0">
              <a:latin typeface="Arial Black" pitchFamily="34"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2853972"/>
            <a:ext cx="2514600" cy="3756378"/>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3999" y="3810000"/>
            <a:ext cx="3561017" cy="267076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00400" y="2853972"/>
            <a:ext cx="1894714" cy="2442972"/>
          </a:xfrm>
          <a:prstGeom prst="rect">
            <a:avLst/>
          </a:prstGeom>
        </p:spPr>
      </p:pic>
      <p:sp>
        <p:nvSpPr>
          <p:cNvPr id="12" name="Slide Number Placeholder 11"/>
          <p:cNvSpPr>
            <a:spLocks noGrp="1"/>
          </p:cNvSpPr>
          <p:nvPr>
            <p:ph type="sldNum" sz="quarter" idx="12"/>
          </p:nvPr>
        </p:nvSpPr>
        <p:spPr/>
        <p:txBody>
          <a:bodyPr/>
          <a:lstStyle/>
          <a:p>
            <a:fld id="{7C9906BE-735F-4238-A757-4C5D998805A6}" type="slidenum">
              <a:rPr lang="en-US" smtClean="0"/>
              <a:t>38</a:t>
            </a:fld>
            <a:endParaRPr lang="en-US"/>
          </a:p>
        </p:txBody>
      </p:sp>
    </p:spTree>
    <p:extLst>
      <p:ext uri="{BB962C8B-B14F-4D97-AF65-F5344CB8AC3E}">
        <p14:creationId xmlns:p14="http://schemas.microsoft.com/office/powerpoint/2010/main" val="1206474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87695"/>
            <a:ext cx="8407893" cy="5138929"/>
          </a:xfrm>
        </p:spPr>
        <p:txBody>
          <a:bodyPr>
            <a:normAutofit/>
          </a:bodyPr>
          <a:lstStyle/>
          <a:p>
            <a:endParaRPr lang="en-US" sz="3000" b="1" dirty="0" smtClean="0">
              <a:latin typeface="Arial Narrow" pitchFamily="34" charset="0"/>
            </a:endParaRPr>
          </a:p>
          <a:p>
            <a:endParaRPr lang="en-US" sz="3000" b="1" dirty="0">
              <a:latin typeface="Arial Narrow" pitchFamily="34" charset="0"/>
            </a:endParaRPr>
          </a:p>
          <a:p>
            <a:endParaRPr lang="en-US" sz="3000" b="1" dirty="0" smtClean="0">
              <a:latin typeface="Arial Narrow" pitchFamily="34" charset="0"/>
            </a:endParaRPr>
          </a:p>
          <a:p>
            <a:endParaRPr lang="en-US" sz="3000" b="1" dirty="0">
              <a:latin typeface="Arial Narrow" pitchFamily="34" charset="0"/>
            </a:endParaRPr>
          </a:p>
          <a:p>
            <a:endParaRPr lang="en-US" sz="3000" b="1" dirty="0" smtClean="0">
              <a:latin typeface="Arial Narrow" pitchFamily="34" charset="0"/>
            </a:endParaRPr>
          </a:p>
          <a:p>
            <a:endParaRPr lang="en-US" sz="3000" b="1" dirty="0">
              <a:latin typeface="Arial Narrow" pitchFamily="34" charset="0"/>
            </a:endParaRPr>
          </a:p>
          <a:p>
            <a:endParaRPr lang="en-US" sz="3000" b="1" dirty="0" smtClean="0">
              <a:latin typeface="Arial Narrow" pitchFamily="34" charset="0"/>
            </a:endParaRPr>
          </a:p>
          <a:p>
            <a:endParaRPr lang="en-US" sz="3000" b="1" dirty="0">
              <a:latin typeface="Arial Narrow" pitchFamily="34" charset="0"/>
            </a:endParaRPr>
          </a:p>
          <a:p>
            <a:r>
              <a:rPr lang="en-US" sz="3000" b="1" dirty="0" smtClean="0">
                <a:latin typeface="Arial Narrow" pitchFamily="34" charset="0"/>
              </a:rPr>
              <a:t>Maintain your safety signage /stickers</a:t>
            </a:r>
            <a:endParaRPr lang="en-US" sz="3000" b="1" dirty="0">
              <a:latin typeface="Arial Narrow" pitchFamily="34" charset="0"/>
            </a:endParaRPr>
          </a:p>
        </p:txBody>
      </p:sp>
      <p:sp>
        <p:nvSpPr>
          <p:cNvPr id="3" name="Title 2"/>
          <p:cNvSpPr>
            <a:spLocks noGrp="1"/>
          </p:cNvSpPr>
          <p:nvPr>
            <p:ph type="title"/>
          </p:nvPr>
        </p:nvSpPr>
        <p:spPr>
          <a:xfrm>
            <a:off x="381000" y="304800"/>
            <a:ext cx="8381260" cy="1054394"/>
          </a:xfrm>
        </p:spPr>
        <p:txBody>
          <a:bodyPr/>
          <a:lstStyle/>
          <a:p>
            <a:r>
              <a:rPr lang="en-US" sz="4000" dirty="0" smtClean="0">
                <a:latin typeface="Arial Black" pitchFamily="34" charset="0"/>
              </a:rPr>
              <a:t>Farm Field Equipment</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7C9906BE-735F-4238-A757-4C5D998805A6}" type="slidenum">
              <a:rPr lang="en-US" smtClean="0"/>
              <a:t>39</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17127" y="1752600"/>
            <a:ext cx="3444240" cy="153025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5800" y="3733800"/>
            <a:ext cx="1905000" cy="1905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05600" y="1714500"/>
            <a:ext cx="1905000" cy="1905000"/>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24200" y="3619500"/>
            <a:ext cx="3146706" cy="2360029"/>
          </a:xfrm>
          <a:prstGeom prst="rect">
            <a:avLst/>
          </a:prstGeom>
        </p:spPr>
      </p:pic>
    </p:spTree>
    <p:extLst>
      <p:ext uri="{BB962C8B-B14F-4D97-AF65-F5344CB8AC3E}">
        <p14:creationId xmlns:p14="http://schemas.microsoft.com/office/powerpoint/2010/main" val="558268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2"/>
            <a:ext cx="4343400" cy="5062728"/>
          </a:xfrm>
        </p:spPr>
        <p:txBody>
          <a:bodyPr>
            <a:normAutofit/>
          </a:bodyPr>
          <a:lstStyle/>
          <a:p>
            <a:r>
              <a:rPr lang="en-US" sz="3200" b="1" dirty="0" smtClean="0">
                <a:latin typeface="Arial Narrow" pitchFamily="34" charset="0"/>
              </a:rPr>
              <a:t> Tractor rollovers =  most fatal farm accident</a:t>
            </a:r>
          </a:p>
          <a:p>
            <a:r>
              <a:rPr lang="en-US" sz="3200" b="1" dirty="0" smtClean="0">
                <a:latin typeface="Arial Narrow" pitchFamily="34" charset="0"/>
              </a:rPr>
              <a:t> Tractors account for 36.7% fatalities</a:t>
            </a:r>
          </a:p>
          <a:p>
            <a:r>
              <a:rPr lang="en-US" sz="3200" b="1" dirty="0" smtClean="0">
                <a:latin typeface="Arial Narrow" pitchFamily="34" charset="0"/>
              </a:rPr>
              <a:t> Farm machines account for 26.3% fatalities</a:t>
            </a:r>
            <a:endParaRPr lang="en-US" sz="3200" b="1" dirty="0">
              <a:latin typeface="Arial Narrow" pitchFamily="34" charset="0"/>
            </a:endParaRPr>
          </a:p>
        </p:txBody>
      </p:sp>
      <p:pic>
        <p:nvPicPr>
          <p:cNvPr id="4" name="Content Placeholder 3"/>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772401" y="2514600"/>
            <a:ext cx="4014839" cy="2667000"/>
          </a:xfrm>
        </p:spPr>
      </p:pic>
      <p:sp>
        <p:nvSpPr>
          <p:cNvPr id="3" name="Title 2"/>
          <p:cNvSpPr>
            <a:spLocks noGrp="1"/>
          </p:cNvSpPr>
          <p:nvPr>
            <p:ph type="title"/>
          </p:nvPr>
        </p:nvSpPr>
        <p:spPr/>
        <p:txBody>
          <a:bodyPr/>
          <a:lstStyle/>
          <a:p>
            <a:r>
              <a:rPr lang="en-US" sz="4000" dirty="0" smtClean="0">
                <a:latin typeface="Arial Black" pitchFamily="34" charset="0"/>
              </a:rPr>
              <a:t>Tractor safety</a:t>
            </a:r>
            <a:endParaRPr lang="en-US" sz="4000" dirty="0">
              <a:latin typeface="Arial Black" pitchFamily="34" charset="0"/>
            </a:endParaRPr>
          </a:p>
        </p:txBody>
      </p:sp>
      <p:sp>
        <p:nvSpPr>
          <p:cNvPr id="5" name="Slide Number Placeholder 4"/>
          <p:cNvSpPr>
            <a:spLocks noGrp="1"/>
          </p:cNvSpPr>
          <p:nvPr>
            <p:ph type="sldNum" sz="quarter" idx="12"/>
          </p:nvPr>
        </p:nvSpPr>
        <p:spPr/>
        <p:txBody>
          <a:bodyPr/>
          <a:lstStyle/>
          <a:p>
            <a:fld id="{7C9906BE-735F-4238-A757-4C5D998805A6}" type="slidenum">
              <a:rPr lang="en-US" smtClean="0"/>
              <a:t>4</a:t>
            </a:fld>
            <a:endParaRPr lang="en-US"/>
          </a:p>
        </p:txBody>
      </p:sp>
      <p:sp>
        <p:nvSpPr>
          <p:cNvPr id="6" name="Rectangle 5"/>
          <p:cNvSpPr/>
          <p:nvPr/>
        </p:nvSpPr>
        <p:spPr>
          <a:xfrm>
            <a:off x="152400" y="6400800"/>
            <a:ext cx="3263266" cy="276999"/>
          </a:xfrm>
          <a:prstGeom prst="rect">
            <a:avLst/>
          </a:prstGeom>
        </p:spPr>
        <p:txBody>
          <a:bodyPr wrap="none">
            <a:spAutoFit/>
          </a:bodyPr>
          <a:lstStyle/>
          <a:p>
            <a:r>
              <a:rPr lang="en-US" i="1" baseline="30000" dirty="0"/>
              <a:t>*UW Extension Ag Safety and Health </a:t>
            </a:r>
            <a:r>
              <a:rPr lang="en-US" i="1" baseline="30000" dirty="0" smtClean="0"/>
              <a:t>website</a:t>
            </a:r>
            <a:endParaRPr lang="en-US" i="1" baseline="30000" dirty="0"/>
          </a:p>
        </p:txBody>
      </p:sp>
    </p:spTree>
    <p:extLst>
      <p:ext uri="{BB962C8B-B14F-4D97-AF65-F5344CB8AC3E}">
        <p14:creationId xmlns:p14="http://schemas.microsoft.com/office/powerpoint/2010/main" val="2148269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87695"/>
            <a:ext cx="8407893" cy="5138929"/>
          </a:xfrm>
        </p:spPr>
        <p:txBody>
          <a:bodyPr>
            <a:normAutofit/>
          </a:bodyPr>
          <a:lstStyle/>
          <a:p>
            <a:r>
              <a:rPr lang="en-US" sz="3000" b="1" dirty="0" smtClean="0">
                <a:latin typeface="Arial Narrow" pitchFamily="34" charset="0"/>
              </a:rPr>
              <a:t> Smooth revolving shafts do not have to be guarded if there are no bolts, screws, keys or other protrusions.</a:t>
            </a:r>
          </a:p>
          <a:p>
            <a:endParaRPr lang="en-US" sz="3000" b="1" dirty="0">
              <a:latin typeface="Arial Narrow" pitchFamily="34" charset="0"/>
            </a:endParaRPr>
          </a:p>
          <a:p>
            <a:endParaRPr lang="en-US" sz="3000" b="1" dirty="0" smtClean="0">
              <a:latin typeface="Arial Narrow" pitchFamily="34" charset="0"/>
            </a:endParaRPr>
          </a:p>
          <a:p>
            <a:endParaRPr lang="en-US" sz="3000" b="1" dirty="0">
              <a:latin typeface="Arial Narrow" pitchFamily="34" charset="0"/>
            </a:endParaRPr>
          </a:p>
          <a:p>
            <a:endParaRPr lang="en-US" sz="3000" b="1" dirty="0" smtClean="0">
              <a:latin typeface="Arial Narrow" pitchFamily="34" charset="0"/>
            </a:endParaRPr>
          </a:p>
          <a:p>
            <a:endParaRPr lang="en-US" sz="3000" b="1" dirty="0">
              <a:latin typeface="Arial Narrow" pitchFamily="34" charset="0"/>
            </a:endParaRPr>
          </a:p>
          <a:p>
            <a:endParaRPr lang="en-US" sz="3000" b="1" dirty="0">
              <a:latin typeface="Arial Narrow" pitchFamily="34" charset="0"/>
            </a:endParaRPr>
          </a:p>
        </p:txBody>
      </p:sp>
      <p:sp>
        <p:nvSpPr>
          <p:cNvPr id="3" name="Title 2"/>
          <p:cNvSpPr>
            <a:spLocks noGrp="1"/>
          </p:cNvSpPr>
          <p:nvPr>
            <p:ph type="title"/>
          </p:nvPr>
        </p:nvSpPr>
        <p:spPr>
          <a:xfrm>
            <a:off x="381000" y="304800"/>
            <a:ext cx="8381260" cy="1054394"/>
          </a:xfrm>
        </p:spPr>
        <p:txBody>
          <a:bodyPr/>
          <a:lstStyle/>
          <a:p>
            <a:r>
              <a:rPr lang="en-US" sz="4000" dirty="0" smtClean="0">
                <a:latin typeface="Arial Black" pitchFamily="34" charset="0"/>
              </a:rPr>
              <a:t>Farm Field Equipment</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7C9906BE-735F-4238-A757-4C5D998805A6}" type="slidenum">
              <a:rPr lang="en-US" smtClean="0"/>
              <a:t>40</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19200" y="3352800"/>
            <a:ext cx="3035300" cy="27178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53000" y="2933700"/>
            <a:ext cx="3124200" cy="3213100"/>
          </a:xfrm>
          <a:prstGeom prst="rect">
            <a:avLst/>
          </a:prstGeom>
        </p:spPr>
      </p:pic>
    </p:spTree>
    <p:extLst>
      <p:ext uri="{BB962C8B-B14F-4D97-AF65-F5344CB8AC3E}">
        <p14:creationId xmlns:p14="http://schemas.microsoft.com/office/powerpoint/2010/main" val="15477939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87695"/>
            <a:ext cx="8407893" cy="5138929"/>
          </a:xfrm>
        </p:spPr>
        <p:txBody>
          <a:bodyPr>
            <a:normAutofit lnSpcReduction="10000"/>
          </a:bodyPr>
          <a:lstStyle/>
          <a:p>
            <a:r>
              <a:rPr lang="en-US" sz="3000" b="1" dirty="0" smtClean="0">
                <a:latin typeface="Arial Narrow" pitchFamily="34" charset="0"/>
              </a:rPr>
              <a:t> Guards, shields and access doors shall be in place.</a:t>
            </a:r>
          </a:p>
          <a:p>
            <a:r>
              <a:rPr lang="en-US" sz="3000" b="1" dirty="0" smtClean="0">
                <a:latin typeface="Arial Narrow" pitchFamily="34" charset="0"/>
              </a:rPr>
              <a:t> Where removal of a guard or access door will expose employee to any component which continues to rotate after power is disengaged employer shall provide</a:t>
            </a:r>
          </a:p>
          <a:p>
            <a:pPr lvl="1"/>
            <a:r>
              <a:rPr lang="en-US" sz="2800" b="1" dirty="0" smtClean="0">
                <a:latin typeface="Arial Narrow" pitchFamily="34" charset="0"/>
              </a:rPr>
              <a:t> Readily visible or audible warning of rotation</a:t>
            </a:r>
          </a:p>
          <a:p>
            <a:pPr lvl="1"/>
            <a:r>
              <a:rPr lang="en-US" sz="2800" b="1" dirty="0" smtClean="0">
                <a:latin typeface="Arial Narrow" pitchFamily="34" charset="0"/>
              </a:rPr>
              <a:t> Look and listen for evidence of rotation</a:t>
            </a:r>
          </a:p>
          <a:p>
            <a:pPr lvl="1"/>
            <a:r>
              <a:rPr lang="en-US" sz="2800" b="1" dirty="0" smtClean="0">
                <a:latin typeface="Arial Narrow" pitchFamily="34" charset="0"/>
              </a:rPr>
              <a:t> Not remove the guard or access door until all components have stopped</a:t>
            </a:r>
          </a:p>
          <a:p>
            <a:pPr lvl="1"/>
            <a:r>
              <a:rPr lang="en-US" sz="2800" b="1" dirty="0" smtClean="0">
                <a:latin typeface="Arial Narrow" pitchFamily="34" charset="0"/>
              </a:rPr>
              <a:t> Electrical disconnect</a:t>
            </a:r>
          </a:p>
        </p:txBody>
      </p:sp>
      <p:sp>
        <p:nvSpPr>
          <p:cNvPr id="3" name="Title 2"/>
          <p:cNvSpPr>
            <a:spLocks noGrp="1"/>
          </p:cNvSpPr>
          <p:nvPr>
            <p:ph type="title"/>
          </p:nvPr>
        </p:nvSpPr>
        <p:spPr>
          <a:xfrm>
            <a:off x="381000" y="304800"/>
            <a:ext cx="8381260" cy="1054394"/>
          </a:xfrm>
        </p:spPr>
        <p:txBody>
          <a:bodyPr/>
          <a:lstStyle/>
          <a:p>
            <a:r>
              <a:rPr lang="en-US" sz="3600" dirty="0" smtClean="0">
                <a:latin typeface="Arial Black" pitchFamily="34" charset="0"/>
              </a:rPr>
              <a:t>Access to moving parts 1928.57</a:t>
            </a:r>
            <a:r>
              <a:rPr lang="en-US" sz="3600" b="1" dirty="0" smtClean="0">
                <a:latin typeface="Arial Black" pitchFamily="34" charset="0"/>
              </a:rPr>
              <a:t>(</a:t>
            </a:r>
            <a:r>
              <a:rPr lang="en-US" b="1" cap="none" dirty="0" smtClean="0"/>
              <a:t>b</a:t>
            </a:r>
            <a:r>
              <a:rPr lang="en-US" sz="3600" b="1" dirty="0" smtClean="0">
                <a:latin typeface="Arial Black" pitchFamily="34" charset="0"/>
              </a:rPr>
              <a:t>)(</a:t>
            </a:r>
            <a:r>
              <a:rPr lang="en-US" sz="3600" dirty="0" smtClean="0">
                <a:latin typeface="Arial Black" pitchFamily="34" charset="0"/>
              </a:rPr>
              <a:t>3)</a:t>
            </a:r>
            <a:endParaRPr lang="en-US" sz="3600" dirty="0">
              <a:latin typeface="Arial Black" pitchFamily="34" charset="0"/>
            </a:endParaRPr>
          </a:p>
        </p:txBody>
      </p:sp>
      <p:sp>
        <p:nvSpPr>
          <p:cNvPr id="4" name="Slide Number Placeholder 3"/>
          <p:cNvSpPr>
            <a:spLocks noGrp="1"/>
          </p:cNvSpPr>
          <p:nvPr>
            <p:ph type="sldNum" sz="quarter" idx="12"/>
          </p:nvPr>
        </p:nvSpPr>
        <p:spPr/>
        <p:txBody>
          <a:bodyPr/>
          <a:lstStyle/>
          <a:p>
            <a:fld id="{7C9906BE-735F-4238-A757-4C5D998805A6}" type="slidenum">
              <a:rPr lang="en-US" smtClean="0"/>
              <a:t>41</a:t>
            </a:fld>
            <a:endParaRPr lang="en-US"/>
          </a:p>
        </p:txBody>
      </p:sp>
    </p:spTree>
    <p:extLst>
      <p:ext uri="{BB962C8B-B14F-4D97-AF65-F5344CB8AC3E}">
        <p14:creationId xmlns:p14="http://schemas.microsoft.com/office/powerpoint/2010/main" val="32848423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87695"/>
            <a:ext cx="8407893" cy="5138929"/>
          </a:xfrm>
        </p:spPr>
        <p:txBody>
          <a:bodyPr>
            <a:normAutofit/>
          </a:bodyPr>
          <a:lstStyle/>
          <a:p>
            <a:r>
              <a:rPr lang="en-US" sz="3000" b="1" dirty="0" smtClean="0">
                <a:latin typeface="Arial Narrow" pitchFamily="34" charset="0"/>
              </a:rPr>
              <a:t> PTO Guarding</a:t>
            </a:r>
          </a:p>
          <a:p>
            <a:pPr marL="45720" indent="0">
              <a:buNone/>
            </a:pPr>
            <a:endParaRPr lang="en-US" sz="3000" b="1" dirty="0" smtClean="0">
              <a:latin typeface="Arial Narrow" pitchFamily="34" charset="0"/>
            </a:endParaRPr>
          </a:p>
          <a:p>
            <a:r>
              <a:rPr lang="en-US" sz="3000" b="1" dirty="0" smtClean="0">
                <a:latin typeface="Arial Narrow" pitchFamily="34" charset="0"/>
              </a:rPr>
              <a:t> Other power transmission components</a:t>
            </a:r>
          </a:p>
          <a:p>
            <a:pPr marL="45720" indent="0">
              <a:buNone/>
            </a:pPr>
            <a:endParaRPr lang="en-US" sz="3000" b="1" dirty="0" smtClean="0">
              <a:latin typeface="Arial Narrow" pitchFamily="34" charset="0"/>
            </a:endParaRPr>
          </a:p>
          <a:p>
            <a:r>
              <a:rPr lang="en-US" sz="3000" b="1" dirty="0" smtClean="0">
                <a:latin typeface="Arial Narrow" pitchFamily="34" charset="0"/>
              </a:rPr>
              <a:t> Refer back to Farm Field Equipment</a:t>
            </a:r>
          </a:p>
        </p:txBody>
      </p:sp>
      <p:sp>
        <p:nvSpPr>
          <p:cNvPr id="3" name="Title 2"/>
          <p:cNvSpPr>
            <a:spLocks noGrp="1"/>
          </p:cNvSpPr>
          <p:nvPr>
            <p:ph type="title"/>
          </p:nvPr>
        </p:nvSpPr>
        <p:spPr>
          <a:xfrm>
            <a:off x="381000" y="304800"/>
            <a:ext cx="8381260" cy="1054394"/>
          </a:xfrm>
        </p:spPr>
        <p:txBody>
          <a:bodyPr/>
          <a:lstStyle/>
          <a:p>
            <a:r>
              <a:rPr lang="en-US" sz="4000" dirty="0" smtClean="0">
                <a:latin typeface="Arial Black" pitchFamily="34" charset="0"/>
              </a:rPr>
              <a:t>Farmstead equipment</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7C9906BE-735F-4238-A757-4C5D998805A6}" type="slidenum">
              <a:rPr lang="en-US" smtClean="0"/>
              <a:t>42</a:t>
            </a:fld>
            <a:endParaRPr lang="en-US"/>
          </a:p>
        </p:txBody>
      </p:sp>
    </p:spTree>
    <p:extLst>
      <p:ext uri="{BB962C8B-B14F-4D97-AF65-F5344CB8AC3E}">
        <p14:creationId xmlns:p14="http://schemas.microsoft.com/office/powerpoint/2010/main" val="42733716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87695"/>
            <a:ext cx="8407893" cy="5138929"/>
          </a:xfrm>
        </p:spPr>
        <p:txBody>
          <a:bodyPr>
            <a:normAutofit/>
          </a:bodyPr>
          <a:lstStyle/>
          <a:p>
            <a:r>
              <a:rPr lang="en-US" sz="3000" b="1" dirty="0" smtClean="0">
                <a:latin typeface="Arial Narrow" pitchFamily="34" charset="0"/>
              </a:rPr>
              <a:t> Augers</a:t>
            </a:r>
          </a:p>
          <a:p>
            <a:endParaRPr lang="en-US" sz="3000" b="1" dirty="0">
              <a:latin typeface="Arial Narrow" pitchFamily="34" charset="0"/>
            </a:endParaRPr>
          </a:p>
          <a:p>
            <a:endParaRPr lang="en-US" sz="3000" b="1" dirty="0" smtClean="0">
              <a:latin typeface="Arial Narrow" pitchFamily="34" charset="0"/>
            </a:endParaRPr>
          </a:p>
          <a:p>
            <a:endParaRPr lang="en-US" sz="3000" b="1" dirty="0" smtClean="0">
              <a:latin typeface="Arial Narrow" pitchFamily="34" charset="0"/>
            </a:endParaRPr>
          </a:p>
          <a:p>
            <a:endParaRPr lang="en-US" sz="3000" b="1" dirty="0">
              <a:latin typeface="Arial Narrow" pitchFamily="34" charset="0"/>
            </a:endParaRPr>
          </a:p>
          <a:p>
            <a:pPr marL="45720" indent="0">
              <a:buNone/>
            </a:pPr>
            <a:endParaRPr lang="en-US" sz="3000" b="1" dirty="0" smtClean="0">
              <a:latin typeface="Arial Narrow" pitchFamily="34" charset="0"/>
            </a:endParaRPr>
          </a:p>
          <a:p>
            <a:r>
              <a:rPr lang="en-US" sz="3000" b="1" dirty="0" smtClean="0">
                <a:latin typeface="Arial Narrow" pitchFamily="34" charset="0"/>
              </a:rPr>
              <a:t>Sweep arm mechanisms</a:t>
            </a:r>
          </a:p>
        </p:txBody>
      </p:sp>
      <p:sp>
        <p:nvSpPr>
          <p:cNvPr id="3" name="Title 2"/>
          <p:cNvSpPr>
            <a:spLocks noGrp="1"/>
          </p:cNvSpPr>
          <p:nvPr>
            <p:ph type="title"/>
          </p:nvPr>
        </p:nvSpPr>
        <p:spPr>
          <a:xfrm>
            <a:off x="381000" y="304800"/>
            <a:ext cx="8381260" cy="1054394"/>
          </a:xfrm>
        </p:spPr>
        <p:txBody>
          <a:bodyPr/>
          <a:lstStyle/>
          <a:p>
            <a:r>
              <a:rPr lang="en-US" sz="4000" dirty="0" smtClean="0">
                <a:latin typeface="Arial Black" pitchFamily="34" charset="0"/>
              </a:rPr>
              <a:t>Farmstead equipment</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7C9906BE-735F-4238-A757-4C5D998805A6}" type="slidenum">
              <a:rPr lang="en-US" smtClean="0"/>
              <a:t>43</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12130" y="1752600"/>
            <a:ext cx="3068320" cy="230124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49708" y="4241695"/>
            <a:ext cx="3657412" cy="244835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6800" y="2286000"/>
            <a:ext cx="3092215" cy="2069995"/>
          </a:xfrm>
          <a:prstGeom prst="rect">
            <a:avLst/>
          </a:prstGeom>
        </p:spPr>
      </p:pic>
    </p:spTree>
    <p:extLst>
      <p:ext uri="{BB962C8B-B14F-4D97-AF65-F5344CB8AC3E}">
        <p14:creationId xmlns:p14="http://schemas.microsoft.com/office/powerpoint/2010/main" val="2249529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87695"/>
            <a:ext cx="8407893" cy="5017905"/>
          </a:xfrm>
        </p:spPr>
        <p:txBody>
          <a:bodyPr>
            <a:normAutofit/>
          </a:bodyPr>
          <a:lstStyle/>
          <a:p>
            <a:r>
              <a:rPr lang="en-US" sz="3000" b="1" dirty="0" smtClean="0">
                <a:latin typeface="Arial Narrow" pitchFamily="34" charset="0"/>
              </a:rPr>
              <a:t> Exclusive</a:t>
            </a:r>
            <a:endParaRPr lang="en-US" sz="3000" b="1" dirty="0">
              <a:latin typeface="Arial Narrow" pitchFamily="34" charset="0"/>
            </a:endParaRPr>
          </a:p>
          <a:p>
            <a:r>
              <a:rPr lang="en-US" sz="3000" b="1" dirty="0" smtClean="0">
                <a:latin typeface="Arial Narrow" pitchFamily="34" charset="0"/>
              </a:rPr>
              <a:t> Positive locking on main switch</a:t>
            </a:r>
          </a:p>
          <a:p>
            <a:r>
              <a:rPr lang="en-US" sz="3000" b="1" dirty="0" smtClean="0">
                <a:latin typeface="Arial Narrow" pitchFamily="34" charset="0"/>
              </a:rPr>
              <a:t> Controlled by person doing servicing</a:t>
            </a:r>
          </a:p>
          <a:p>
            <a:endParaRPr lang="en-US" sz="3000" b="1" dirty="0">
              <a:latin typeface="Arial Narrow" pitchFamily="34" charset="0"/>
            </a:endParaRPr>
          </a:p>
          <a:p>
            <a:endParaRPr lang="en-US" sz="3000" b="1" dirty="0" smtClean="0">
              <a:latin typeface="Arial Narrow" pitchFamily="34" charset="0"/>
            </a:endParaRPr>
          </a:p>
          <a:p>
            <a:endParaRPr lang="en-US" sz="3000" b="1" dirty="0" smtClean="0">
              <a:latin typeface="Arial Narrow" pitchFamily="34" charset="0"/>
            </a:endParaRPr>
          </a:p>
          <a:p>
            <a:endParaRPr lang="en-US" sz="3000" b="1" dirty="0">
              <a:latin typeface="Arial Narrow" pitchFamily="34" charset="0"/>
            </a:endParaRPr>
          </a:p>
          <a:p>
            <a:pPr marL="45720" indent="0">
              <a:buNone/>
            </a:pPr>
            <a:endParaRPr lang="en-US" sz="3000" b="1" dirty="0" smtClean="0">
              <a:latin typeface="Arial Narrow" pitchFamily="34" charset="0"/>
            </a:endParaRPr>
          </a:p>
        </p:txBody>
      </p:sp>
      <p:sp>
        <p:nvSpPr>
          <p:cNvPr id="3" name="Title 2"/>
          <p:cNvSpPr>
            <a:spLocks noGrp="1"/>
          </p:cNvSpPr>
          <p:nvPr>
            <p:ph type="title"/>
          </p:nvPr>
        </p:nvSpPr>
        <p:spPr>
          <a:xfrm>
            <a:off x="381000" y="304800"/>
            <a:ext cx="8381260" cy="1054394"/>
          </a:xfrm>
        </p:spPr>
        <p:txBody>
          <a:bodyPr/>
          <a:lstStyle/>
          <a:p>
            <a:r>
              <a:rPr lang="en-US" sz="4000" dirty="0" smtClean="0">
                <a:latin typeface="Arial Black" pitchFamily="34" charset="0"/>
              </a:rPr>
              <a:t>Electrical disconnect</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7C9906BE-735F-4238-A757-4C5D998805A6}" type="slidenum">
              <a:rPr lang="en-US" smtClean="0"/>
              <a:t>44</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19800" y="3618547"/>
            <a:ext cx="2143125" cy="2390775"/>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800" y="3664043"/>
            <a:ext cx="3200400" cy="2108107"/>
          </a:xfrm>
          <a:prstGeom prst="rect">
            <a:avLst/>
          </a:prstGeom>
        </p:spPr>
      </p:pic>
      <p:sp>
        <p:nvSpPr>
          <p:cNvPr id="10" name="TextBox 9"/>
          <p:cNvSpPr txBox="1"/>
          <p:nvPr/>
        </p:nvSpPr>
        <p:spPr>
          <a:xfrm>
            <a:off x="304800" y="5772150"/>
            <a:ext cx="3048000" cy="584775"/>
          </a:xfrm>
          <a:prstGeom prst="rect">
            <a:avLst/>
          </a:prstGeom>
          <a:noFill/>
        </p:spPr>
        <p:txBody>
          <a:bodyPr wrap="square" rtlCol="0">
            <a:spAutoFit/>
          </a:bodyPr>
          <a:lstStyle/>
          <a:p>
            <a:r>
              <a:rPr lang="en-US" sz="3200" dirty="0" smtClean="0"/>
              <a:t>Remove the key</a:t>
            </a:r>
            <a:endParaRPr lang="en-US" sz="3200" dirty="0"/>
          </a:p>
        </p:txBody>
      </p:sp>
    </p:spTree>
    <p:extLst>
      <p:ext uri="{BB962C8B-B14F-4D97-AF65-F5344CB8AC3E}">
        <p14:creationId xmlns:p14="http://schemas.microsoft.com/office/powerpoint/2010/main" val="17720645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87695"/>
            <a:ext cx="8407893" cy="5017905"/>
          </a:xfrm>
        </p:spPr>
        <p:txBody>
          <a:bodyPr>
            <a:normAutofit fontScale="92500"/>
          </a:bodyPr>
          <a:lstStyle/>
          <a:p>
            <a:r>
              <a:rPr lang="en-US" sz="3000" b="1" dirty="0" smtClean="0">
                <a:latin typeface="Arial Narrow" pitchFamily="34" charset="0"/>
              </a:rPr>
              <a:t> </a:t>
            </a:r>
            <a:r>
              <a:rPr lang="en-US" sz="3200" b="1" baseline="30000" dirty="0"/>
              <a:t>1.  What are the nine areas that 1928 addresses with tractors? </a:t>
            </a:r>
          </a:p>
          <a:p>
            <a:pPr marL="365760" lvl="1" indent="0">
              <a:buNone/>
            </a:pPr>
            <a:r>
              <a:rPr lang="en-US" sz="3000" b="1" baseline="30000" dirty="0">
                <a:solidFill>
                  <a:srgbClr val="C00000"/>
                </a:solidFill>
              </a:rPr>
              <a:t>1. Securely fasten your seat belt if the tractor has a ROPS.</a:t>
            </a:r>
          </a:p>
          <a:p>
            <a:pPr marL="365760" lvl="1" indent="0">
              <a:buNone/>
            </a:pPr>
            <a:r>
              <a:rPr lang="en-US" sz="3000" b="1" baseline="30000" dirty="0">
                <a:solidFill>
                  <a:srgbClr val="C00000"/>
                </a:solidFill>
              </a:rPr>
              <a:t>2. Where possible, avoid operating the tractor near ditches, embankments, and holes.</a:t>
            </a:r>
          </a:p>
          <a:p>
            <a:pPr marL="365760" lvl="1" indent="0">
              <a:buNone/>
            </a:pPr>
            <a:r>
              <a:rPr lang="en-US" sz="3000" b="1" baseline="30000" dirty="0">
                <a:solidFill>
                  <a:srgbClr val="C00000"/>
                </a:solidFill>
              </a:rPr>
              <a:t>3. Reduce speed when turning, crossing slopes, and on rough, slick, or muddy surfaces.</a:t>
            </a:r>
          </a:p>
          <a:p>
            <a:pPr marL="365760" lvl="1" indent="0">
              <a:buNone/>
            </a:pPr>
            <a:r>
              <a:rPr lang="en-US" sz="3000" b="1" baseline="30000" dirty="0">
                <a:solidFill>
                  <a:srgbClr val="C00000"/>
                </a:solidFill>
              </a:rPr>
              <a:t>4. Stay off slopes too steep for safe operation.</a:t>
            </a:r>
          </a:p>
          <a:p>
            <a:pPr marL="365760" lvl="1" indent="0">
              <a:buNone/>
            </a:pPr>
            <a:r>
              <a:rPr lang="en-US" sz="3000" b="1" baseline="30000" dirty="0">
                <a:solidFill>
                  <a:srgbClr val="C00000"/>
                </a:solidFill>
              </a:rPr>
              <a:t>5. Watch where you are going, especially at row ends, on roads, and around trees.</a:t>
            </a:r>
          </a:p>
          <a:p>
            <a:pPr marL="365760" lvl="1" indent="0">
              <a:buNone/>
            </a:pPr>
            <a:r>
              <a:rPr lang="en-US" sz="3000" b="1" baseline="30000" dirty="0">
                <a:solidFill>
                  <a:srgbClr val="C00000"/>
                </a:solidFill>
              </a:rPr>
              <a:t>6. Do not permit others to ride.</a:t>
            </a:r>
          </a:p>
          <a:p>
            <a:pPr marL="365760" lvl="1" indent="0">
              <a:buNone/>
            </a:pPr>
            <a:r>
              <a:rPr lang="en-US" sz="3000" b="1" baseline="30000" dirty="0">
                <a:solidFill>
                  <a:srgbClr val="C00000"/>
                </a:solidFill>
              </a:rPr>
              <a:t>7. Operate the tractor smoothly - no jerky turns, starts, or stops.</a:t>
            </a:r>
          </a:p>
          <a:p>
            <a:pPr marL="365760" lvl="1" indent="0">
              <a:buNone/>
            </a:pPr>
            <a:r>
              <a:rPr lang="en-US" sz="3000" b="1" baseline="30000" dirty="0">
                <a:solidFill>
                  <a:srgbClr val="C00000"/>
                </a:solidFill>
              </a:rPr>
              <a:t>8. Hitch only to the drawbar and hitch points recommended by tractor manufacturers.</a:t>
            </a:r>
          </a:p>
          <a:p>
            <a:pPr marL="365760" lvl="1" indent="0">
              <a:buNone/>
            </a:pPr>
            <a:r>
              <a:rPr lang="en-US" sz="3000" b="1" baseline="30000" dirty="0">
                <a:solidFill>
                  <a:srgbClr val="C00000"/>
                </a:solidFill>
              </a:rPr>
              <a:t>9. When tractor is stopped, set brakes securely and use park lock if available.</a:t>
            </a:r>
          </a:p>
          <a:p>
            <a:endParaRPr lang="en-US" sz="3000" b="1" dirty="0" smtClean="0">
              <a:latin typeface="Arial Narrow" pitchFamily="34" charset="0"/>
            </a:endParaRPr>
          </a:p>
        </p:txBody>
      </p:sp>
      <p:sp>
        <p:nvSpPr>
          <p:cNvPr id="3" name="Title 2"/>
          <p:cNvSpPr>
            <a:spLocks noGrp="1"/>
          </p:cNvSpPr>
          <p:nvPr>
            <p:ph type="title"/>
          </p:nvPr>
        </p:nvSpPr>
        <p:spPr>
          <a:xfrm>
            <a:off x="381000" y="304800"/>
            <a:ext cx="8381260" cy="1054394"/>
          </a:xfrm>
        </p:spPr>
        <p:txBody>
          <a:bodyPr/>
          <a:lstStyle/>
          <a:p>
            <a:r>
              <a:rPr lang="en-US" sz="4000" dirty="0" smtClean="0">
                <a:latin typeface="Arial Black" pitchFamily="34" charset="0"/>
              </a:rPr>
              <a:t>REVIEW</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7C9906BE-735F-4238-A757-4C5D998805A6}" type="slidenum">
              <a:rPr lang="en-US" smtClean="0"/>
              <a:t>45</a:t>
            </a:fld>
            <a:endParaRPr lang="en-US"/>
          </a:p>
        </p:txBody>
      </p:sp>
    </p:spTree>
    <p:extLst>
      <p:ext uri="{BB962C8B-B14F-4D97-AF65-F5344CB8AC3E}">
        <p14:creationId xmlns:p14="http://schemas.microsoft.com/office/powerpoint/2010/main" val="327333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87695"/>
            <a:ext cx="8407893" cy="5017905"/>
          </a:xfrm>
        </p:spPr>
        <p:txBody>
          <a:bodyPr>
            <a:normAutofit/>
          </a:bodyPr>
          <a:lstStyle/>
          <a:p>
            <a:pPr marL="45720" indent="0">
              <a:buNone/>
            </a:pPr>
            <a:r>
              <a:rPr lang="en-US" sz="3000" b="1" dirty="0" smtClean="0">
                <a:latin typeface="Arial Narrow" pitchFamily="34" charset="0"/>
              </a:rPr>
              <a:t> </a:t>
            </a:r>
            <a:r>
              <a:rPr lang="en-US" sz="3600" b="1" baseline="30000" dirty="0">
                <a:latin typeface="Arial Narrow" pitchFamily="34" charset="0"/>
              </a:rPr>
              <a:t>2. How often must you train your employees on the use of tractors and equipment?</a:t>
            </a:r>
          </a:p>
          <a:p>
            <a:pPr marL="45720" indent="0">
              <a:buNone/>
            </a:pPr>
            <a:endParaRPr lang="en-US" sz="3600" b="1" baseline="30000" dirty="0" smtClean="0">
              <a:solidFill>
                <a:srgbClr val="C00000"/>
              </a:solidFill>
              <a:latin typeface="Arial Narrow" pitchFamily="34" charset="0"/>
            </a:endParaRPr>
          </a:p>
          <a:p>
            <a:pPr marL="45720" indent="0">
              <a:buNone/>
            </a:pPr>
            <a:r>
              <a:rPr lang="en-US" sz="3600" b="1" baseline="30000" dirty="0" smtClean="0">
                <a:solidFill>
                  <a:srgbClr val="C00000"/>
                </a:solidFill>
                <a:latin typeface="Arial Narrow" pitchFamily="34" charset="0"/>
              </a:rPr>
              <a:t>At </a:t>
            </a:r>
            <a:r>
              <a:rPr lang="en-US" sz="3600" b="1" baseline="30000" dirty="0">
                <a:solidFill>
                  <a:srgbClr val="C00000"/>
                </a:solidFill>
                <a:latin typeface="Arial Narrow" pitchFamily="34" charset="0"/>
              </a:rPr>
              <a:t>the time of hiring and yearly thereafter</a:t>
            </a:r>
          </a:p>
          <a:p>
            <a:endParaRPr lang="en-US" sz="3200" b="1" baseline="30000" dirty="0"/>
          </a:p>
          <a:p>
            <a:endParaRPr lang="en-US" sz="3000" b="1" dirty="0" smtClean="0">
              <a:latin typeface="Arial Narrow" pitchFamily="34" charset="0"/>
            </a:endParaRPr>
          </a:p>
        </p:txBody>
      </p:sp>
      <p:sp>
        <p:nvSpPr>
          <p:cNvPr id="3" name="Title 2"/>
          <p:cNvSpPr>
            <a:spLocks noGrp="1"/>
          </p:cNvSpPr>
          <p:nvPr>
            <p:ph type="title"/>
          </p:nvPr>
        </p:nvSpPr>
        <p:spPr>
          <a:xfrm>
            <a:off x="381000" y="304800"/>
            <a:ext cx="8381260" cy="1054394"/>
          </a:xfrm>
        </p:spPr>
        <p:txBody>
          <a:bodyPr/>
          <a:lstStyle/>
          <a:p>
            <a:r>
              <a:rPr lang="en-US" sz="4000" dirty="0" smtClean="0">
                <a:latin typeface="Arial Black" pitchFamily="34" charset="0"/>
              </a:rPr>
              <a:t>REVIEW</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7C9906BE-735F-4238-A757-4C5D998805A6}" type="slidenum">
              <a:rPr lang="en-US" smtClean="0"/>
              <a:t>46</a:t>
            </a:fld>
            <a:endParaRPr lang="en-US"/>
          </a:p>
        </p:txBody>
      </p:sp>
    </p:spTree>
    <p:extLst>
      <p:ext uri="{BB962C8B-B14F-4D97-AF65-F5344CB8AC3E}">
        <p14:creationId xmlns:p14="http://schemas.microsoft.com/office/powerpoint/2010/main" val="30411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87695"/>
            <a:ext cx="8407893" cy="5017905"/>
          </a:xfrm>
        </p:spPr>
        <p:txBody>
          <a:bodyPr>
            <a:normAutofit/>
          </a:bodyPr>
          <a:lstStyle/>
          <a:p>
            <a:pPr marL="45720" indent="0">
              <a:buNone/>
            </a:pPr>
            <a:endParaRPr lang="en-US" sz="3200" b="1" baseline="30000" dirty="0"/>
          </a:p>
          <a:p>
            <a:pPr marL="45720" indent="0">
              <a:buNone/>
            </a:pPr>
            <a:r>
              <a:rPr lang="en-US" sz="3600" b="1" baseline="30000" dirty="0">
                <a:latin typeface="Arial Narrow" pitchFamily="34" charset="0"/>
              </a:rPr>
              <a:t>3. What is the difference between farmstead equipment and farm field equipment? </a:t>
            </a:r>
          </a:p>
          <a:p>
            <a:pPr marL="45720" indent="0">
              <a:buNone/>
            </a:pPr>
            <a:endParaRPr lang="en-US" sz="3600" b="1" baseline="30000" dirty="0" smtClean="0">
              <a:latin typeface="Arial Narrow" pitchFamily="34" charset="0"/>
            </a:endParaRPr>
          </a:p>
          <a:p>
            <a:pPr marL="45720" indent="0">
              <a:buNone/>
            </a:pPr>
            <a:r>
              <a:rPr lang="en-US" sz="3600" b="1" baseline="30000" dirty="0" smtClean="0">
                <a:latin typeface="Arial Narrow" pitchFamily="34" charset="0"/>
              </a:rPr>
              <a:t> </a:t>
            </a:r>
            <a:r>
              <a:rPr lang="en-US" sz="3600" b="1" baseline="30000" dirty="0">
                <a:solidFill>
                  <a:srgbClr val="C00000"/>
                </a:solidFill>
                <a:latin typeface="Arial Narrow" pitchFamily="34" charset="0"/>
              </a:rPr>
              <a:t>Farm stead equipment is usually permanent machines (ex. milk machine pumps, motors on augers, elevators)  Farm field equipment is machinery that is used around the farm and in the fields.</a:t>
            </a:r>
          </a:p>
          <a:p>
            <a:endParaRPr lang="en-US" sz="3600" b="1" baseline="30000" dirty="0">
              <a:latin typeface="Arial Narrow" pitchFamily="34" charset="0"/>
            </a:endParaRPr>
          </a:p>
          <a:p>
            <a:pPr marL="45720" indent="0">
              <a:buNone/>
            </a:pPr>
            <a:endParaRPr lang="en-US" sz="3000" b="1" dirty="0" smtClean="0">
              <a:latin typeface="Arial Narrow" pitchFamily="34" charset="0"/>
            </a:endParaRPr>
          </a:p>
        </p:txBody>
      </p:sp>
      <p:sp>
        <p:nvSpPr>
          <p:cNvPr id="3" name="Title 2"/>
          <p:cNvSpPr>
            <a:spLocks noGrp="1"/>
          </p:cNvSpPr>
          <p:nvPr>
            <p:ph type="title"/>
          </p:nvPr>
        </p:nvSpPr>
        <p:spPr>
          <a:xfrm>
            <a:off x="381000" y="304800"/>
            <a:ext cx="8381260" cy="1054394"/>
          </a:xfrm>
        </p:spPr>
        <p:txBody>
          <a:bodyPr/>
          <a:lstStyle/>
          <a:p>
            <a:r>
              <a:rPr lang="en-US" sz="4000" dirty="0" smtClean="0">
                <a:latin typeface="Arial Black" pitchFamily="34" charset="0"/>
              </a:rPr>
              <a:t>REVIEW</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7C9906BE-735F-4238-A757-4C5D998805A6}" type="slidenum">
              <a:rPr lang="en-US" smtClean="0"/>
              <a:t>47</a:t>
            </a:fld>
            <a:endParaRPr lang="en-US"/>
          </a:p>
        </p:txBody>
      </p:sp>
    </p:spTree>
    <p:extLst>
      <p:ext uri="{BB962C8B-B14F-4D97-AF65-F5344CB8AC3E}">
        <p14:creationId xmlns:p14="http://schemas.microsoft.com/office/powerpoint/2010/main" val="309775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87695"/>
            <a:ext cx="8407893" cy="5017905"/>
          </a:xfrm>
        </p:spPr>
        <p:txBody>
          <a:bodyPr>
            <a:normAutofit/>
          </a:bodyPr>
          <a:lstStyle/>
          <a:p>
            <a:pPr marL="45720" indent="0">
              <a:buNone/>
            </a:pPr>
            <a:endParaRPr lang="en-US" sz="3000" b="1" dirty="0">
              <a:latin typeface="Arial Narrow" pitchFamily="34" charset="0"/>
            </a:endParaRPr>
          </a:p>
          <a:p>
            <a:pPr marL="45720" indent="0">
              <a:buNone/>
            </a:pPr>
            <a:endParaRPr lang="en-US" sz="3200" b="1" baseline="30000" dirty="0"/>
          </a:p>
          <a:p>
            <a:pPr marL="45720" indent="0">
              <a:buNone/>
            </a:pPr>
            <a:r>
              <a:rPr lang="en-US" sz="3600" b="1" baseline="30000" dirty="0">
                <a:latin typeface="Arial Narrow" pitchFamily="34" charset="0"/>
              </a:rPr>
              <a:t>4. How often should you inspect your machine guards?</a:t>
            </a:r>
          </a:p>
          <a:p>
            <a:pPr marL="45720" indent="0">
              <a:buNone/>
            </a:pPr>
            <a:endParaRPr lang="en-US" sz="3600" b="1" baseline="30000" dirty="0" smtClean="0">
              <a:solidFill>
                <a:srgbClr val="C00000"/>
              </a:solidFill>
              <a:latin typeface="Arial Narrow" pitchFamily="34" charset="0"/>
            </a:endParaRPr>
          </a:p>
          <a:p>
            <a:pPr marL="45720" indent="0">
              <a:buNone/>
            </a:pPr>
            <a:r>
              <a:rPr lang="en-US" sz="3600" b="1" baseline="30000" dirty="0" smtClean="0">
                <a:solidFill>
                  <a:srgbClr val="C00000"/>
                </a:solidFill>
                <a:latin typeface="Arial Narrow" pitchFamily="34" charset="0"/>
              </a:rPr>
              <a:t>Daily</a:t>
            </a:r>
            <a:endParaRPr lang="en-US" sz="3600" b="1" baseline="30000" dirty="0">
              <a:solidFill>
                <a:srgbClr val="C00000"/>
              </a:solidFill>
              <a:latin typeface="Arial Narrow" pitchFamily="34" charset="0"/>
            </a:endParaRPr>
          </a:p>
          <a:p>
            <a:endParaRPr lang="en-US" sz="3000" b="1" dirty="0" smtClean="0">
              <a:latin typeface="Arial Narrow" pitchFamily="34" charset="0"/>
            </a:endParaRPr>
          </a:p>
        </p:txBody>
      </p:sp>
      <p:sp>
        <p:nvSpPr>
          <p:cNvPr id="3" name="Title 2"/>
          <p:cNvSpPr>
            <a:spLocks noGrp="1"/>
          </p:cNvSpPr>
          <p:nvPr>
            <p:ph type="title"/>
          </p:nvPr>
        </p:nvSpPr>
        <p:spPr>
          <a:xfrm>
            <a:off x="381000" y="304800"/>
            <a:ext cx="8381260" cy="1054394"/>
          </a:xfrm>
        </p:spPr>
        <p:txBody>
          <a:bodyPr/>
          <a:lstStyle/>
          <a:p>
            <a:r>
              <a:rPr lang="en-US" sz="4000" dirty="0" smtClean="0">
                <a:latin typeface="Arial Black" pitchFamily="34" charset="0"/>
              </a:rPr>
              <a:t>REVIEW</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7C9906BE-735F-4238-A757-4C5D998805A6}" type="slidenum">
              <a:rPr lang="en-US" smtClean="0"/>
              <a:t>48</a:t>
            </a:fld>
            <a:endParaRPr lang="en-US"/>
          </a:p>
        </p:txBody>
      </p:sp>
    </p:spTree>
    <p:extLst>
      <p:ext uri="{BB962C8B-B14F-4D97-AF65-F5344CB8AC3E}">
        <p14:creationId xmlns:p14="http://schemas.microsoft.com/office/powerpoint/2010/main" val="180517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C9906BE-735F-4238-A757-4C5D998805A6}" type="slidenum">
              <a:rPr lang="en-US" smtClean="0"/>
              <a:t>49</a:t>
            </a:fld>
            <a:endParaRPr lang="en-US"/>
          </a:p>
        </p:txBody>
      </p:sp>
      <p:sp>
        <p:nvSpPr>
          <p:cNvPr id="5" name="Rectangle 4"/>
          <p:cNvSpPr/>
          <p:nvPr/>
        </p:nvSpPr>
        <p:spPr>
          <a:xfrm>
            <a:off x="1889760" y="2136339"/>
            <a:ext cx="5105400" cy="2308324"/>
          </a:xfrm>
          <a:prstGeom prst="rect">
            <a:avLst/>
          </a:prstGeom>
        </p:spPr>
        <p:txBody>
          <a:bodyPr wrap="square">
            <a:spAutoFit/>
          </a:bodyPr>
          <a:lstStyle/>
          <a:p>
            <a:r>
              <a:rPr lang="en-US" dirty="0"/>
              <a:t>This material was produced under grant number SH-22318-11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Tree>
    <p:extLst>
      <p:ext uri="{BB962C8B-B14F-4D97-AF65-F5344CB8AC3E}">
        <p14:creationId xmlns:p14="http://schemas.microsoft.com/office/powerpoint/2010/main" val="2437918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200" b="1" dirty="0" smtClean="0">
                <a:latin typeface="Arial Narrow" pitchFamily="34" charset="0"/>
              </a:rPr>
              <a:t> Incidents with motor vehicles</a:t>
            </a:r>
          </a:p>
          <a:p>
            <a:r>
              <a:rPr lang="en-US" sz="3200" b="1" dirty="0" smtClean="0">
                <a:latin typeface="Arial Narrow" pitchFamily="34" charset="0"/>
              </a:rPr>
              <a:t> Slips and falls while mounting and dismounting</a:t>
            </a:r>
          </a:p>
          <a:p>
            <a:r>
              <a:rPr lang="en-US" sz="3200" b="1" dirty="0" smtClean="0">
                <a:latin typeface="Arial Narrow" pitchFamily="34" charset="0"/>
              </a:rPr>
              <a:t> Running over bystanders</a:t>
            </a:r>
          </a:p>
          <a:p>
            <a:r>
              <a:rPr lang="en-US" sz="3200" b="1" dirty="0" smtClean="0">
                <a:latin typeface="Arial Narrow" pitchFamily="34" charset="0"/>
              </a:rPr>
              <a:t> Overhead hazards</a:t>
            </a:r>
          </a:p>
          <a:p>
            <a:r>
              <a:rPr lang="en-US" sz="3200" b="1" dirty="0" smtClean="0">
                <a:latin typeface="Arial Narrow" pitchFamily="34" charset="0"/>
              </a:rPr>
              <a:t> Flying objects, hydraulic fluids</a:t>
            </a:r>
          </a:p>
          <a:p>
            <a:r>
              <a:rPr lang="en-US" sz="3200" b="1" dirty="0" smtClean="0">
                <a:latin typeface="Arial Narrow" pitchFamily="34" charset="0"/>
              </a:rPr>
              <a:t> Exhaust</a:t>
            </a:r>
          </a:p>
          <a:p>
            <a:r>
              <a:rPr lang="en-US" sz="3200" b="1" dirty="0" smtClean="0">
                <a:latin typeface="Arial Narrow" pitchFamily="34" charset="0"/>
              </a:rPr>
              <a:t> Human factors</a:t>
            </a:r>
          </a:p>
          <a:p>
            <a:endParaRPr lang="en-US" b="1" dirty="0">
              <a:latin typeface="Arial Narrow" pitchFamily="34" charset="0"/>
            </a:endParaRPr>
          </a:p>
        </p:txBody>
      </p:sp>
      <p:sp>
        <p:nvSpPr>
          <p:cNvPr id="3" name="Title 2"/>
          <p:cNvSpPr>
            <a:spLocks noGrp="1"/>
          </p:cNvSpPr>
          <p:nvPr>
            <p:ph type="title"/>
          </p:nvPr>
        </p:nvSpPr>
        <p:spPr/>
        <p:txBody>
          <a:bodyPr/>
          <a:lstStyle/>
          <a:p>
            <a:r>
              <a:rPr lang="en-US" sz="4000" dirty="0" smtClean="0">
                <a:latin typeface="Arial Black" pitchFamily="34" charset="0"/>
              </a:rPr>
              <a:t>Tractor related injuries</a:t>
            </a:r>
            <a:endParaRPr lang="en-US" sz="4000" dirty="0">
              <a:latin typeface="Arial Black"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31553" y="4724400"/>
            <a:ext cx="3212447" cy="21336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9000" y="1524000"/>
            <a:ext cx="1650321" cy="2465294"/>
          </a:xfrm>
          <a:prstGeom prst="rect">
            <a:avLst/>
          </a:prstGeom>
        </p:spPr>
      </p:pic>
      <p:sp>
        <p:nvSpPr>
          <p:cNvPr id="6" name="Slide Number Placeholder 5"/>
          <p:cNvSpPr>
            <a:spLocks noGrp="1"/>
          </p:cNvSpPr>
          <p:nvPr>
            <p:ph type="sldNum" sz="quarter" idx="12"/>
          </p:nvPr>
        </p:nvSpPr>
        <p:spPr/>
        <p:txBody>
          <a:bodyPr/>
          <a:lstStyle/>
          <a:p>
            <a:fld id="{7C9906BE-735F-4238-A757-4C5D998805A6}" type="slidenum">
              <a:rPr lang="en-US" smtClean="0"/>
              <a:t>5</a:t>
            </a:fld>
            <a:endParaRPr lang="en-US"/>
          </a:p>
        </p:txBody>
      </p:sp>
    </p:spTree>
    <p:extLst>
      <p:ext uri="{BB962C8B-B14F-4D97-AF65-F5344CB8AC3E}">
        <p14:creationId xmlns:p14="http://schemas.microsoft.com/office/powerpoint/2010/main" val="571602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5638801" cy="4407408"/>
          </a:xfrm>
        </p:spPr>
        <p:txBody>
          <a:bodyPr>
            <a:noAutofit/>
          </a:bodyPr>
          <a:lstStyle/>
          <a:p>
            <a:pPr marL="45720" indent="0">
              <a:buNone/>
            </a:pPr>
            <a:r>
              <a:rPr lang="en-US" sz="3200" b="1" dirty="0" smtClean="0">
                <a:latin typeface="Arial Narrow" pitchFamily="34" charset="0"/>
              </a:rPr>
              <a:t>1. Fasten seat belt if ROPS.</a:t>
            </a:r>
          </a:p>
          <a:p>
            <a:pPr marL="45720" indent="0">
              <a:buNone/>
            </a:pPr>
            <a:r>
              <a:rPr lang="en-US" sz="3200" b="1" dirty="0" smtClean="0">
                <a:latin typeface="Arial Narrow" pitchFamily="34" charset="0"/>
              </a:rPr>
              <a:t>2. Avoid ditches, embankments, and holes.</a:t>
            </a:r>
          </a:p>
          <a:p>
            <a:pPr marL="45720" indent="0">
              <a:buNone/>
            </a:pPr>
            <a:r>
              <a:rPr lang="en-US" sz="3200" b="1" dirty="0" smtClean="0">
                <a:latin typeface="Arial Narrow" pitchFamily="34" charset="0"/>
              </a:rPr>
              <a:t>3</a:t>
            </a:r>
            <a:r>
              <a:rPr lang="en-US" sz="3200" b="1" dirty="0">
                <a:latin typeface="Arial Narrow" pitchFamily="34" charset="0"/>
              </a:rPr>
              <a:t>. Reduce speed when turning, crossing slopes, and on </a:t>
            </a:r>
            <a:r>
              <a:rPr lang="en-US" sz="3200" b="1" dirty="0" smtClean="0">
                <a:latin typeface="Arial Narrow" pitchFamily="34" charset="0"/>
              </a:rPr>
              <a:t>rough, slick</a:t>
            </a:r>
            <a:r>
              <a:rPr lang="en-US" sz="3200" b="1" dirty="0">
                <a:latin typeface="Arial Narrow" pitchFamily="34" charset="0"/>
              </a:rPr>
              <a:t>, or muddy surfaces</a:t>
            </a:r>
            <a:r>
              <a:rPr lang="en-US" sz="3200" b="1" dirty="0" smtClean="0">
                <a:latin typeface="Arial Narrow" pitchFamily="34" charset="0"/>
              </a:rPr>
              <a:t>.</a:t>
            </a:r>
            <a:endParaRPr lang="en-US" sz="3200" b="1" dirty="0">
              <a:latin typeface="Arial Narrow" pitchFamily="34" charset="0"/>
            </a:endParaRPr>
          </a:p>
        </p:txBody>
      </p:sp>
      <p:sp>
        <p:nvSpPr>
          <p:cNvPr id="9" name="Slide Number Placeholder 8"/>
          <p:cNvSpPr>
            <a:spLocks noGrp="1"/>
          </p:cNvSpPr>
          <p:nvPr>
            <p:ph type="sldNum" sz="quarter" idx="12"/>
          </p:nvPr>
        </p:nvSpPr>
        <p:spPr/>
        <p:txBody>
          <a:bodyPr/>
          <a:lstStyle/>
          <a:p>
            <a:fld id="{7C9906BE-735F-4238-A757-4C5D998805A6}" type="slidenum">
              <a:rPr lang="en-US" smtClean="0"/>
              <a:t>6</a:t>
            </a:fld>
            <a:endParaRPr lang="en-US"/>
          </a:p>
        </p:txBody>
      </p:sp>
      <p:sp>
        <p:nvSpPr>
          <p:cNvPr id="3" name="Title 2"/>
          <p:cNvSpPr>
            <a:spLocks noGrp="1"/>
          </p:cNvSpPr>
          <p:nvPr>
            <p:ph type="title"/>
          </p:nvPr>
        </p:nvSpPr>
        <p:spPr/>
        <p:txBody>
          <a:bodyPr/>
          <a:lstStyle/>
          <a:p>
            <a:r>
              <a:rPr lang="en-US" sz="4000" dirty="0" smtClean="0">
                <a:latin typeface="Arial Black" pitchFamily="34" charset="0"/>
              </a:rPr>
              <a:t>29 CFR 1928</a:t>
            </a:r>
            <a:endParaRPr lang="en-US" sz="4000" dirty="0">
              <a:latin typeface="Arial Black" pitchFamily="34" charset="0"/>
            </a:endParaRPr>
          </a:p>
        </p:txBody>
      </p:sp>
      <p:pic>
        <p:nvPicPr>
          <p:cNvPr id="8" name="Content Placeholder 7"/>
          <p:cNvPicPr>
            <a:picLocks noGrp="1" noChangeAspect="1"/>
          </p:cNvPicPr>
          <p:nvPr>
            <p:ph sz="half" idx="4294967295"/>
          </p:nvPr>
        </p:nvPicPr>
        <p:blipFill>
          <a:blip r:embed="rId2" cstate="email">
            <a:extLst>
              <a:ext uri="{28A0092B-C50C-407E-A947-70E740481C1C}">
                <a14:useLocalDpi xmlns:a14="http://schemas.microsoft.com/office/drawing/2010/main"/>
              </a:ext>
            </a:extLst>
          </a:blip>
          <a:stretch>
            <a:fillRect/>
          </a:stretch>
        </p:blipFill>
        <p:spPr>
          <a:xfrm>
            <a:off x="5791200" y="1752600"/>
            <a:ext cx="2949575" cy="4406900"/>
          </a:xfrm>
        </p:spPr>
      </p:pic>
    </p:spTree>
    <p:extLst>
      <p:ext uri="{BB962C8B-B14F-4D97-AF65-F5344CB8AC3E}">
        <p14:creationId xmlns:p14="http://schemas.microsoft.com/office/powerpoint/2010/main" val="905399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2400" y="1719070"/>
            <a:ext cx="4953000" cy="4834129"/>
          </a:xfrm>
        </p:spPr>
        <p:txBody>
          <a:bodyPr>
            <a:normAutofit/>
          </a:bodyPr>
          <a:lstStyle/>
          <a:p>
            <a:pPr marL="45720" indent="0">
              <a:buNone/>
            </a:pPr>
            <a:r>
              <a:rPr lang="en-US" sz="3500" b="1" dirty="0">
                <a:latin typeface="Arial Narrow" pitchFamily="34" charset="0"/>
              </a:rPr>
              <a:t>4. Stay off slopes too steep for safe operation.</a:t>
            </a:r>
          </a:p>
          <a:p>
            <a:pPr marL="45720" indent="0">
              <a:buNone/>
            </a:pPr>
            <a:r>
              <a:rPr lang="en-US" sz="3500" b="1" dirty="0">
                <a:latin typeface="Arial Narrow" pitchFamily="34" charset="0"/>
              </a:rPr>
              <a:t>5. Watch where you are going, especially at row ends, on roads, and around trees.</a:t>
            </a:r>
          </a:p>
          <a:p>
            <a:pPr marL="45720" indent="0">
              <a:buNone/>
            </a:pPr>
            <a:r>
              <a:rPr lang="en-US" sz="3500" b="1" dirty="0" smtClean="0">
                <a:latin typeface="Arial Narrow" pitchFamily="34" charset="0"/>
              </a:rPr>
              <a:t>6</a:t>
            </a:r>
            <a:r>
              <a:rPr lang="en-US" sz="3500" b="1" dirty="0">
                <a:latin typeface="Arial Narrow" pitchFamily="34" charset="0"/>
              </a:rPr>
              <a:t>. Do not permit others to ride</a:t>
            </a:r>
            <a:r>
              <a:rPr lang="en-US" sz="3500" b="1" dirty="0" smtClean="0">
                <a:latin typeface="Arial Narrow" pitchFamily="34" charset="0"/>
              </a:rPr>
              <a:t>.</a:t>
            </a:r>
            <a:endParaRPr lang="en-US" sz="3500" b="1" dirty="0">
              <a:latin typeface="Arial Narrow" pitchFamily="34" charset="0"/>
            </a:endParaRPr>
          </a:p>
        </p:txBody>
      </p:sp>
      <p:sp>
        <p:nvSpPr>
          <p:cNvPr id="6" name="Slide Number Placeholder 5"/>
          <p:cNvSpPr>
            <a:spLocks noGrp="1"/>
          </p:cNvSpPr>
          <p:nvPr>
            <p:ph type="sldNum" sz="quarter" idx="12"/>
          </p:nvPr>
        </p:nvSpPr>
        <p:spPr/>
        <p:txBody>
          <a:bodyPr/>
          <a:lstStyle/>
          <a:p>
            <a:fld id="{7C9906BE-735F-4238-A757-4C5D998805A6}" type="slidenum">
              <a:rPr lang="en-US" smtClean="0"/>
              <a:t>7</a:t>
            </a:fld>
            <a:endParaRPr lang="en-US"/>
          </a:p>
        </p:txBody>
      </p:sp>
      <p:sp>
        <p:nvSpPr>
          <p:cNvPr id="3" name="Title 2"/>
          <p:cNvSpPr>
            <a:spLocks noGrp="1"/>
          </p:cNvSpPr>
          <p:nvPr>
            <p:ph type="title"/>
          </p:nvPr>
        </p:nvSpPr>
        <p:spPr/>
        <p:txBody>
          <a:bodyPr/>
          <a:lstStyle/>
          <a:p>
            <a:r>
              <a:rPr lang="en-US" sz="4000" dirty="0" smtClean="0">
                <a:latin typeface="Arial Black" pitchFamily="34" charset="0"/>
              </a:rPr>
              <a:t>29 CFR 1928</a:t>
            </a:r>
            <a:endParaRPr lang="en-US" sz="4000" dirty="0">
              <a:latin typeface="Arial Black" pitchFamily="34" charset="0"/>
            </a:endParaRPr>
          </a:p>
        </p:txBody>
      </p:sp>
      <p:pic>
        <p:nvPicPr>
          <p:cNvPr id="5" name="Content Placeholder 4"/>
          <p:cNvPicPr>
            <a:picLocks noGrp="1" noChangeAspect="1"/>
          </p:cNvPicPr>
          <p:nvPr>
            <p:ph sz="half" idx="4294967295"/>
          </p:nvPr>
        </p:nvPicPr>
        <p:blipFill>
          <a:blip r:embed="rId2" cstate="email">
            <a:extLst>
              <a:ext uri="{28A0092B-C50C-407E-A947-70E740481C1C}">
                <a14:useLocalDpi xmlns:a14="http://schemas.microsoft.com/office/drawing/2010/main"/>
              </a:ext>
            </a:extLst>
          </a:blip>
          <a:stretch>
            <a:fillRect/>
          </a:stretch>
        </p:blipFill>
        <p:spPr>
          <a:xfrm>
            <a:off x="13448" y="2438401"/>
            <a:ext cx="3885454" cy="2590800"/>
          </a:xfrm>
        </p:spPr>
      </p:pic>
    </p:spTree>
    <p:extLst>
      <p:ext uri="{BB962C8B-B14F-4D97-AF65-F5344CB8AC3E}">
        <p14:creationId xmlns:p14="http://schemas.microsoft.com/office/powerpoint/2010/main" val="296192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600200"/>
            <a:ext cx="5257800" cy="5181599"/>
          </a:xfrm>
        </p:spPr>
        <p:txBody>
          <a:bodyPr>
            <a:normAutofit fontScale="85000" lnSpcReduction="20000"/>
          </a:bodyPr>
          <a:lstStyle/>
          <a:p>
            <a:pPr marL="45720" indent="0">
              <a:buNone/>
            </a:pPr>
            <a:r>
              <a:rPr lang="en-US" sz="3500" b="1" dirty="0">
                <a:latin typeface="Arial Narrow" pitchFamily="34" charset="0"/>
              </a:rPr>
              <a:t>7. Operate the tractor smoothly - no jerky turns, starts, or stops.</a:t>
            </a:r>
          </a:p>
          <a:p>
            <a:pPr marL="45720" indent="0">
              <a:buNone/>
            </a:pPr>
            <a:endParaRPr lang="en-US" sz="3500" b="1" dirty="0">
              <a:latin typeface="Arial Narrow" pitchFamily="34" charset="0"/>
            </a:endParaRPr>
          </a:p>
          <a:p>
            <a:pPr marL="45720" indent="0">
              <a:buNone/>
            </a:pPr>
            <a:r>
              <a:rPr lang="en-US" sz="3500" b="1" dirty="0" smtClean="0">
                <a:latin typeface="Arial Narrow" pitchFamily="34" charset="0"/>
              </a:rPr>
              <a:t>8</a:t>
            </a:r>
            <a:r>
              <a:rPr lang="en-US" sz="3500" b="1" dirty="0">
                <a:latin typeface="Arial Narrow" pitchFamily="34" charset="0"/>
              </a:rPr>
              <a:t>. Hitch only to the drawbar and hitch points recommended </a:t>
            </a:r>
            <a:r>
              <a:rPr lang="en-US" sz="3500" b="1" dirty="0" smtClean="0">
                <a:latin typeface="Arial Narrow" pitchFamily="34" charset="0"/>
              </a:rPr>
              <a:t>by tractor </a:t>
            </a:r>
            <a:r>
              <a:rPr lang="en-US" sz="3500" b="1" dirty="0">
                <a:latin typeface="Arial Narrow" pitchFamily="34" charset="0"/>
              </a:rPr>
              <a:t>manufacturers.</a:t>
            </a:r>
          </a:p>
          <a:p>
            <a:pPr marL="45720" indent="0">
              <a:buNone/>
            </a:pPr>
            <a:endParaRPr lang="en-US" sz="3500" b="1" dirty="0" smtClean="0">
              <a:latin typeface="Arial Narrow" pitchFamily="34" charset="0"/>
            </a:endParaRPr>
          </a:p>
          <a:p>
            <a:pPr marL="45720" indent="0">
              <a:buNone/>
            </a:pPr>
            <a:r>
              <a:rPr lang="en-US" sz="3500" b="1" dirty="0" smtClean="0">
                <a:latin typeface="Arial Narrow" pitchFamily="34" charset="0"/>
              </a:rPr>
              <a:t>9</a:t>
            </a:r>
            <a:r>
              <a:rPr lang="en-US" sz="3500" b="1" dirty="0">
                <a:latin typeface="Arial Narrow" pitchFamily="34" charset="0"/>
              </a:rPr>
              <a:t>. When tractor is </a:t>
            </a:r>
            <a:r>
              <a:rPr lang="en-US" sz="3500" b="1" dirty="0" smtClean="0">
                <a:latin typeface="Arial Narrow" pitchFamily="34" charset="0"/>
              </a:rPr>
              <a:t>stopped</a:t>
            </a:r>
            <a:r>
              <a:rPr lang="en-US" sz="3500" b="1" dirty="0">
                <a:latin typeface="Arial Narrow" pitchFamily="34" charset="0"/>
              </a:rPr>
              <a:t>, set brakes securely and use </a:t>
            </a:r>
            <a:r>
              <a:rPr lang="en-US" sz="3500" b="1" dirty="0" smtClean="0">
                <a:latin typeface="Arial Narrow" pitchFamily="34" charset="0"/>
              </a:rPr>
              <a:t>park lock </a:t>
            </a:r>
            <a:r>
              <a:rPr lang="en-US" sz="3500" b="1" dirty="0">
                <a:latin typeface="Arial Narrow" pitchFamily="34" charset="0"/>
              </a:rPr>
              <a:t>if available</a:t>
            </a:r>
            <a:r>
              <a:rPr lang="en-US" sz="3200" b="1" dirty="0">
                <a:latin typeface="Arial Narrow" pitchFamily="34" charset="0"/>
              </a:rPr>
              <a:t>.</a:t>
            </a:r>
          </a:p>
        </p:txBody>
      </p:sp>
      <p:sp>
        <p:nvSpPr>
          <p:cNvPr id="6" name="Slide Number Placeholder 5"/>
          <p:cNvSpPr>
            <a:spLocks noGrp="1"/>
          </p:cNvSpPr>
          <p:nvPr>
            <p:ph type="sldNum" sz="quarter" idx="12"/>
          </p:nvPr>
        </p:nvSpPr>
        <p:spPr/>
        <p:txBody>
          <a:bodyPr/>
          <a:lstStyle/>
          <a:p>
            <a:fld id="{7C9906BE-735F-4238-A757-4C5D998805A6}" type="slidenum">
              <a:rPr lang="en-US" smtClean="0"/>
              <a:t>8</a:t>
            </a:fld>
            <a:endParaRPr lang="en-US"/>
          </a:p>
        </p:txBody>
      </p:sp>
      <p:sp>
        <p:nvSpPr>
          <p:cNvPr id="3" name="Title 2"/>
          <p:cNvSpPr>
            <a:spLocks noGrp="1"/>
          </p:cNvSpPr>
          <p:nvPr>
            <p:ph type="title"/>
          </p:nvPr>
        </p:nvSpPr>
        <p:spPr/>
        <p:txBody>
          <a:bodyPr/>
          <a:lstStyle/>
          <a:p>
            <a:r>
              <a:rPr lang="en-US" sz="4000" dirty="0" smtClean="0">
                <a:latin typeface="Arial Black" pitchFamily="34" charset="0"/>
              </a:rPr>
              <a:t>29 CFR 1928</a:t>
            </a:r>
            <a:endParaRPr lang="en-US" sz="4000" dirty="0">
              <a:latin typeface="Arial Black"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0" y="2702860"/>
            <a:ext cx="3455404" cy="2294964"/>
          </a:xfrm>
          <a:prstGeom prst="rect">
            <a:avLst/>
          </a:prstGeom>
        </p:spPr>
      </p:pic>
    </p:spTree>
    <p:extLst>
      <p:ext uri="{BB962C8B-B14F-4D97-AF65-F5344CB8AC3E}">
        <p14:creationId xmlns:p14="http://schemas.microsoft.com/office/powerpoint/2010/main" val="305631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524000"/>
            <a:ext cx="4876800" cy="5138929"/>
          </a:xfrm>
        </p:spPr>
        <p:txBody>
          <a:bodyPr>
            <a:normAutofit/>
          </a:bodyPr>
          <a:lstStyle/>
          <a:p>
            <a:r>
              <a:rPr lang="en-US" sz="3600" b="1" dirty="0" smtClean="0">
                <a:latin typeface="Arial Narrow" pitchFamily="34" charset="0"/>
              </a:rPr>
              <a:t>Tractor operation</a:t>
            </a:r>
          </a:p>
          <a:p>
            <a:r>
              <a:rPr lang="en-US" sz="3600" b="1" dirty="0" smtClean="0">
                <a:latin typeface="Arial Narrow" pitchFamily="34" charset="0"/>
              </a:rPr>
              <a:t> Hitching</a:t>
            </a:r>
          </a:p>
          <a:p>
            <a:r>
              <a:rPr lang="en-US" sz="3600" b="1" dirty="0" smtClean="0">
                <a:latin typeface="Arial Narrow" pitchFamily="34" charset="0"/>
              </a:rPr>
              <a:t> Roll Over Protection / seatbelt usage</a:t>
            </a:r>
          </a:p>
          <a:p>
            <a:r>
              <a:rPr lang="en-US" sz="3600" b="1" dirty="0" smtClean="0">
                <a:latin typeface="Arial Narrow" pitchFamily="34" charset="0"/>
              </a:rPr>
              <a:t> PTOs</a:t>
            </a:r>
          </a:p>
          <a:p>
            <a:r>
              <a:rPr lang="en-US" sz="3600" b="1" dirty="0" smtClean="0">
                <a:latin typeface="Arial Narrow" pitchFamily="34" charset="0"/>
              </a:rPr>
              <a:t> Skid steers</a:t>
            </a:r>
          </a:p>
        </p:txBody>
      </p:sp>
      <p:sp>
        <p:nvSpPr>
          <p:cNvPr id="3" name="Title 2"/>
          <p:cNvSpPr>
            <a:spLocks noGrp="1"/>
          </p:cNvSpPr>
          <p:nvPr>
            <p:ph type="title"/>
          </p:nvPr>
        </p:nvSpPr>
        <p:spPr>
          <a:xfrm>
            <a:off x="381000" y="304800"/>
            <a:ext cx="8381260" cy="1054394"/>
          </a:xfrm>
        </p:spPr>
        <p:txBody>
          <a:bodyPr/>
          <a:lstStyle/>
          <a:p>
            <a:r>
              <a:rPr lang="en-US" sz="4000" dirty="0" smtClean="0">
                <a:latin typeface="Arial Black" pitchFamily="34" charset="0"/>
              </a:rPr>
              <a:t>Employee training </a:t>
            </a:r>
            <a:endParaRPr lang="en-US" sz="4000" dirty="0">
              <a:latin typeface="Arial Black" pitchFamily="34" charset="0"/>
            </a:endParaRPr>
          </a:p>
        </p:txBody>
      </p:sp>
      <p:sp>
        <p:nvSpPr>
          <p:cNvPr id="4" name="Slide Number Placeholder 3"/>
          <p:cNvSpPr>
            <a:spLocks noGrp="1"/>
          </p:cNvSpPr>
          <p:nvPr>
            <p:ph type="sldNum" sz="quarter" idx="12"/>
          </p:nvPr>
        </p:nvSpPr>
        <p:spPr/>
        <p:txBody>
          <a:bodyPr/>
          <a:lstStyle/>
          <a:p>
            <a:fld id="{7C9906BE-735F-4238-A757-4C5D998805A6}" type="slidenum">
              <a:rPr lang="en-US" smtClean="0"/>
              <a:t>9</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81600" y="1591492"/>
            <a:ext cx="3855720" cy="5140960"/>
          </a:xfrm>
          <a:prstGeom prst="rect">
            <a:avLst/>
          </a:prstGeom>
        </p:spPr>
      </p:pic>
    </p:spTree>
    <p:extLst>
      <p:ext uri="{BB962C8B-B14F-4D97-AF65-F5344CB8AC3E}">
        <p14:creationId xmlns:p14="http://schemas.microsoft.com/office/powerpoint/2010/main" val="22597012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2140</TotalTime>
  <Words>1693</Words>
  <Application>Microsoft Office PowerPoint</Application>
  <PresentationFormat>On-screen Show (4:3)</PresentationFormat>
  <Paragraphs>309</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Grid</vt:lpstr>
      <vt:lpstr>Tractors and machines</vt:lpstr>
      <vt:lpstr>Learning Objective</vt:lpstr>
      <vt:lpstr>Learner Outcomes</vt:lpstr>
      <vt:lpstr>Tractor safety</vt:lpstr>
      <vt:lpstr>Tractor related injuries</vt:lpstr>
      <vt:lpstr>29 CFR 1928</vt:lpstr>
      <vt:lpstr>29 CFR 1928</vt:lpstr>
      <vt:lpstr>29 CFR 1928</vt:lpstr>
      <vt:lpstr>Employee training </vt:lpstr>
      <vt:lpstr>Employee training </vt:lpstr>
      <vt:lpstr>Roll Over Protection (ROPS)</vt:lpstr>
      <vt:lpstr>Roll Over Protection (ROPS)</vt:lpstr>
      <vt:lpstr>Care of ROPS</vt:lpstr>
      <vt:lpstr>Reducing roll overs</vt:lpstr>
      <vt:lpstr>Road Travel</vt:lpstr>
      <vt:lpstr>Power Take OFFS (PTO)</vt:lpstr>
      <vt:lpstr>PTO SAFETY</vt:lpstr>
      <vt:lpstr>PTO SAFETY</vt:lpstr>
      <vt:lpstr>Skid Steers</vt:lpstr>
      <vt:lpstr>Skid Steers handling</vt:lpstr>
      <vt:lpstr>Work Safely</vt:lpstr>
      <vt:lpstr>Work Safely</vt:lpstr>
      <vt:lpstr>Work Safely</vt:lpstr>
      <vt:lpstr>Recognize safety hazards</vt:lpstr>
      <vt:lpstr>Batteries</vt:lpstr>
      <vt:lpstr>Hydraulics </vt:lpstr>
      <vt:lpstr>Machine Guarding </vt:lpstr>
      <vt:lpstr>Definitions</vt:lpstr>
      <vt:lpstr>Definitions</vt:lpstr>
      <vt:lpstr>Machine Guarding </vt:lpstr>
      <vt:lpstr>Machine Guarding </vt:lpstr>
      <vt:lpstr>methods of guarding</vt:lpstr>
      <vt:lpstr>methods of guarding </vt:lpstr>
      <vt:lpstr>methods of guarding </vt:lpstr>
      <vt:lpstr>Farm Field Equipment</vt:lpstr>
      <vt:lpstr>Farm Field Equipment</vt:lpstr>
      <vt:lpstr>Farm Field Equipment</vt:lpstr>
      <vt:lpstr>Farm Field Equipment</vt:lpstr>
      <vt:lpstr>Farm Field Equipment</vt:lpstr>
      <vt:lpstr>Farm Field Equipment</vt:lpstr>
      <vt:lpstr>Access to moving parts 1928.57(b)(3)</vt:lpstr>
      <vt:lpstr>Farmstead equipment</vt:lpstr>
      <vt:lpstr>Farmstead equipment</vt:lpstr>
      <vt:lpstr>Electrical disconnect</vt:lpstr>
      <vt:lpstr>REVIEW</vt:lpstr>
      <vt:lpstr>REVIEW</vt:lpstr>
      <vt:lpstr>REVIEW</vt:lpstr>
      <vt:lpstr>REVIEW</vt:lpstr>
      <vt:lpstr>PowerPoint Presentation</vt:lpstr>
    </vt:vector>
  </TitlesOfParts>
  <Company>UW-River Falls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UWRF Computer User</dc:creator>
  <cp:lastModifiedBy>Vosburgh, Linda - OSHA</cp:lastModifiedBy>
  <cp:revision>92</cp:revision>
  <dcterms:created xsi:type="dcterms:W3CDTF">2012-06-11T18:03:43Z</dcterms:created>
  <dcterms:modified xsi:type="dcterms:W3CDTF">2014-02-26T14:45:44Z</dcterms:modified>
</cp:coreProperties>
</file>