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02" r:id="rId43"/>
    <p:sldId id="298" r:id="rId44"/>
    <p:sldId id="299" r:id="rId45"/>
    <p:sldId id="300" r:id="rId46"/>
    <p:sldId id="301" r:id="rId47"/>
    <p:sldId id="303" r:id="rId48"/>
    <p:sldId id="304" r:id="rId49"/>
    <p:sldId id="305" r:id="rId50"/>
    <p:sldId id="306" r:id="rId51"/>
    <p:sldId id="307" r:id="rId52"/>
    <p:sldId id="308" r:id="rId53"/>
    <p:sldId id="309" r:id="rId54"/>
    <p:sldId id="311" r:id="rId55"/>
    <p:sldId id="312" r:id="rId56"/>
    <p:sldId id="313" r:id="rId57"/>
    <p:sldId id="314" r:id="rId58"/>
    <p:sldId id="315" r:id="rId59"/>
    <p:sldId id="316" r:id="rId60"/>
    <p:sldId id="31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8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D074A0-DF02-483A-BB3A-084202358043}" type="datetimeFigureOut">
              <a:rPr lang="en-US" smtClean="0"/>
              <a:t>2/26/2014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7A75DD-4B0E-4B54-BDF7-65B26D3C569E}" type="slidenum">
              <a:rPr lang="en-US" smtClean="0"/>
              <a:t>‹#›</a:t>
            </a:fld>
            <a:endParaRPr lang="en-US"/>
          </a:p>
        </p:txBody>
      </p:sp>
    </p:spTree>
    <p:extLst>
      <p:ext uri="{BB962C8B-B14F-4D97-AF65-F5344CB8AC3E}">
        <p14:creationId xmlns:p14="http://schemas.microsoft.com/office/powerpoint/2010/main" val="3697976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12B7F-7FA6-4E4E-8A5E-0E5C3CAD90B2}" type="datetimeFigureOut">
              <a:rPr lang="en-US" smtClean="0"/>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0F23B-8CC8-4B78-A0A2-E26C1C442395}" type="slidenum">
              <a:rPr lang="en-US" smtClean="0"/>
              <a:t>‹#›</a:t>
            </a:fld>
            <a:endParaRPr lang="en-US"/>
          </a:p>
        </p:txBody>
      </p:sp>
    </p:spTree>
    <p:extLst>
      <p:ext uri="{BB962C8B-B14F-4D97-AF65-F5344CB8AC3E}">
        <p14:creationId xmlns:p14="http://schemas.microsoft.com/office/powerpoint/2010/main" val="250466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6A370E8-C1E9-45DA-BFE2-5E37A853D741}" type="datetime1">
              <a:rPr lang="en-US" smtClean="0"/>
              <a:t>2/26/2014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7F0FCA4-0175-459A-8CB0-E9FA6DD04FA1}"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A4D6F-5906-4B27-964F-EEBD27156892}" type="datetime1">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0FCA4-0175-459A-8CB0-E9FA6DD04F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7CC5A-4163-4BBE-B8EE-9FED5B9ADA9C}" type="datetime1">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7F0FCA4-0175-459A-8CB0-E9FA6DD04F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2E8A07-EF78-49FA-BD36-AFB21BFAF6A7}" type="datetime1">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0FCA4-0175-459A-8CB0-E9FA6DD04FA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EE33A64-17AF-49FE-AA53-BEB5D9925BE1}" type="datetime1">
              <a:rPr lang="en-US" smtClean="0"/>
              <a:t>2/26/2014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7F0FCA4-0175-459A-8CB0-E9FA6DD04FA1}"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FCA426-CB1C-426F-A17F-9B1255E0BC76}" type="datetime1">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0FCA4-0175-459A-8CB0-E9FA6DD04FA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B7D7E0-452D-4C57-9CA6-430E2C260DAD}" type="datetime1">
              <a:rPr lang="en-US" smtClean="0"/>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F0FCA4-0175-459A-8CB0-E9FA6DD04FA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AB5147-367A-46A1-9CBE-5FB577C891CA}" type="datetime1">
              <a:rPr lang="en-US" smtClean="0"/>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F0FCA4-0175-459A-8CB0-E9FA6DD04FA1}"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A9D4BE6-B80C-4A6E-BEED-136FCFC17E54}" type="datetime1">
              <a:rPr lang="en-US" smtClean="0"/>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F0FCA4-0175-459A-8CB0-E9FA6DD04F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E79932-4257-4B5F-8D60-DCE87B66DEA3}" type="datetime1">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7F0FCA4-0175-459A-8CB0-E9FA6DD04FA1}"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1E1B1-D2B6-4E3C-9259-46D6BE969BCA}" type="datetime1">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0FCA4-0175-459A-8CB0-E9FA6DD04FA1}"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7ABB256-2DD9-4CEE-B3DA-D929DAA2ADFF}" type="datetime1">
              <a:rPr lang="en-US" smtClean="0"/>
              <a:t>2/26/2014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7F0FCA4-0175-459A-8CB0-E9FA6DD04F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osha.gov/dsg/hazcom/index.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latin typeface="Arial Black" pitchFamily="34" charset="0"/>
              </a:rPr>
              <a:t>HAZARD Communication</a:t>
            </a:r>
            <a:endParaRPr lang="en-US" dirty="0">
              <a:latin typeface="Arial Black" pitchFamily="34" charset="0"/>
            </a:endParaRPr>
          </a:p>
        </p:txBody>
      </p:sp>
      <p:sp>
        <p:nvSpPr>
          <p:cNvPr id="4" name="Slide Number Placeholder 3"/>
          <p:cNvSpPr>
            <a:spLocks noGrp="1"/>
          </p:cNvSpPr>
          <p:nvPr>
            <p:ph type="sldNum" sz="quarter" idx="11"/>
          </p:nvPr>
        </p:nvSpPr>
        <p:spPr/>
        <p:txBody>
          <a:bodyPr/>
          <a:lstStyle/>
          <a:p>
            <a:fld id="{97F0FCA4-0175-459A-8CB0-E9FA6DD04FA1}" type="slidenum">
              <a:rPr lang="en-US" smtClean="0"/>
              <a:t>1</a:t>
            </a:fld>
            <a:endParaRPr lang="en-US"/>
          </a:p>
        </p:txBody>
      </p:sp>
    </p:spTree>
    <p:extLst>
      <p:ext uri="{BB962C8B-B14F-4D97-AF65-F5344CB8AC3E}">
        <p14:creationId xmlns:p14="http://schemas.microsoft.com/office/powerpoint/2010/main" val="82691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3200" b="1" dirty="0" smtClean="0">
                <a:latin typeface="Arial Narrow" pitchFamily="34" charset="0"/>
              </a:rPr>
              <a:t> Do a physical inventory of all chemicals used on the premises</a:t>
            </a:r>
          </a:p>
          <a:p>
            <a:endParaRPr lang="en-US" sz="3200" b="1" dirty="0">
              <a:latin typeface="Arial Narrow" pitchFamily="34" charset="0"/>
            </a:endParaRPr>
          </a:p>
          <a:p>
            <a:r>
              <a:rPr lang="en-US" sz="3200" b="1" dirty="0" smtClean="0">
                <a:latin typeface="Arial Narrow" pitchFamily="34" charset="0"/>
              </a:rPr>
              <a:t> Must have a MSDS for each chemical</a:t>
            </a:r>
          </a:p>
          <a:p>
            <a:pPr lvl="1"/>
            <a:r>
              <a:rPr lang="en-US" sz="3200" b="1" dirty="0" smtClean="0">
                <a:latin typeface="Arial Narrow" pitchFamily="34" charset="0"/>
              </a:rPr>
              <a:t> If MSDS is needed contact supplier/ manufacture of find it on the internet</a:t>
            </a:r>
          </a:p>
          <a:p>
            <a:pPr lvl="1"/>
            <a:r>
              <a:rPr lang="en-US" sz="3200" b="1" dirty="0" smtClean="0">
                <a:latin typeface="Arial Narrow" pitchFamily="34" charset="0"/>
              </a:rPr>
              <a:t> Do not allow employees to use a chemical until the MSDS is received</a:t>
            </a:r>
            <a:endParaRPr lang="en-US" sz="3200" b="1" dirty="0">
              <a:latin typeface="Arial Narrow" pitchFamily="34" charset="0"/>
            </a:endParaRPr>
          </a:p>
        </p:txBody>
      </p:sp>
      <p:sp>
        <p:nvSpPr>
          <p:cNvPr id="3" name="Title 2"/>
          <p:cNvSpPr>
            <a:spLocks noGrp="1"/>
          </p:cNvSpPr>
          <p:nvPr>
            <p:ph type="title"/>
          </p:nvPr>
        </p:nvSpPr>
        <p:spPr>
          <a:xfrm>
            <a:off x="457200" y="381000"/>
            <a:ext cx="8381260" cy="1054394"/>
          </a:xfrm>
        </p:spPr>
        <p:txBody>
          <a:bodyPr/>
          <a:lstStyle/>
          <a:p>
            <a:r>
              <a:rPr lang="en-US" sz="4000" dirty="0" smtClean="0">
                <a:latin typeface="Arial Black" pitchFamily="34" charset="0"/>
              </a:rPr>
              <a:t>inventory</a:t>
            </a:r>
            <a:endParaRPr lang="en-US" sz="4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10</a:t>
            </a:fld>
            <a:endParaRPr lang="en-US"/>
          </a:p>
        </p:txBody>
      </p:sp>
    </p:spTree>
    <p:extLst>
      <p:ext uri="{BB962C8B-B14F-4D97-AF65-F5344CB8AC3E}">
        <p14:creationId xmlns:p14="http://schemas.microsoft.com/office/powerpoint/2010/main" val="19419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5562600" cy="4407408"/>
          </a:xfrm>
        </p:spPr>
        <p:txBody>
          <a:bodyPr/>
          <a:lstStyle/>
          <a:p>
            <a:endParaRPr lang="en-US" dirty="0" smtClean="0"/>
          </a:p>
          <a:p>
            <a:endParaRPr lang="en-US" dirty="0"/>
          </a:p>
          <a:p>
            <a:r>
              <a:rPr lang="en-US" sz="3200" b="1" dirty="0" smtClean="0">
                <a:latin typeface="Arial Narrow" pitchFamily="34" charset="0"/>
              </a:rPr>
              <a:t> Eliminating the use of hazardous chemicals by substituting with safer products is always preferred</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General rule</a:t>
            </a:r>
            <a:endParaRPr lang="en-US" sz="4000" dirty="0">
              <a:latin typeface="Arial Black" pitchFamily="34" charset="0"/>
            </a:endParaRPr>
          </a:p>
        </p:txBody>
      </p:sp>
      <p:pic>
        <p:nvPicPr>
          <p:cNvPr id="6" name="Picture 2" descr="C:\Users\w3044913\AppData\Local\Microsoft\Windows\Temporary Internet Files\Content.IE5\DAC2P1V4\MC900098039[1].wmf"/>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400800" y="2514600"/>
            <a:ext cx="2115769" cy="24335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7F0FCA4-0175-459A-8CB0-E9FA6DD04FA1}" type="slidenum">
              <a:rPr lang="en-US" smtClean="0"/>
              <a:t>11</a:t>
            </a:fld>
            <a:endParaRPr lang="en-US"/>
          </a:p>
        </p:txBody>
      </p:sp>
    </p:spTree>
    <p:extLst>
      <p:ext uri="{BB962C8B-B14F-4D97-AF65-F5344CB8AC3E}">
        <p14:creationId xmlns:p14="http://schemas.microsoft.com/office/powerpoint/2010/main" val="29719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5334000" cy="4407408"/>
          </a:xfrm>
        </p:spPr>
        <p:txBody>
          <a:bodyPr/>
          <a:lstStyle/>
          <a:p>
            <a:endParaRPr lang="en-US" dirty="0" smtClean="0"/>
          </a:p>
          <a:p>
            <a:pPr marL="45720" indent="0">
              <a:buNone/>
            </a:pPr>
            <a:endParaRPr lang="en-US" dirty="0"/>
          </a:p>
        </p:txBody>
      </p:sp>
      <p:sp>
        <p:nvSpPr>
          <p:cNvPr id="3" name="Title 2"/>
          <p:cNvSpPr>
            <a:spLocks noGrp="1"/>
          </p:cNvSpPr>
          <p:nvPr>
            <p:ph type="title"/>
          </p:nvPr>
        </p:nvSpPr>
        <p:spPr/>
        <p:txBody>
          <a:bodyPr/>
          <a:lstStyle/>
          <a:p>
            <a:r>
              <a:rPr lang="en-US" sz="4000" dirty="0" smtClean="0">
                <a:latin typeface="Arial Black" pitchFamily="34" charset="0"/>
              </a:rPr>
              <a:t>Hazard Assessment</a:t>
            </a:r>
            <a:endParaRPr lang="en-US" sz="4000" dirty="0">
              <a:latin typeface="Arial Black" pitchFamily="34" charset="0"/>
            </a:endParaRPr>
          </a:p>
        </p:txBody>
      </p:sp>
      <p:sp>
        <p:nvSpPr>
          <p:cNvPr id="4" name="Content Placeholder 3"/>
          <p:cNvSpPr>
            <a:spLocks noGrp="1"/>
          </p:cNvSpPr>
          <p:nvPr>
            <p:ph sz="half" idx="2"/>
          </p:nvPr>
        </p:nvSpPr>
        <p:spPr>
          <a:xfrm>
            <a:off x="3429000" y="1719072"/>
            <a:ext cx="5257800" cy="4407408"/>
          </a:xfrm>
        </p:spPr>
        <p:txBody>
          <a:bodyPr/>
          <a:lstStyle/>
          <a:p>
            <a:pPr marL="45720" indent="0">
              <a:buNone/>
            </a:pPr>
            <a:endParaRPr lang="en-US" dirty="0"/>
          </a:p>
          <a:p>
            <a:r>
              <a:rPr lang="en-US" dirty="0" smtClean="0"/>
              <a:t> </a:t>
            </a:r>
            <a:r>
              <a:rPr lang="en-US" sz="3200" b="1" dirty="0" smtClean="0">
                <a:latin typeface="Arial Narrow" pitchFamily="34" charset="0"/>
              </a:rPr>
              <a:t>Employer is responsible for assessing the hazards of the chemicals </a:t>
            </a:r>
          </a:p>
          <a:p>
            <a:pPr lvl="1"/>
            <a:r>
              <a:rPr lang="en-US" sz="3200" b="1" dirty="0" smtClean="0">
                <a:latin typeface="Arial Narrow" pitchFamily="34" charset="0"/>
              </a:rPr>
              <a:t> Evaluate the potential to cause adverse health effects</a:t>
            </a:r>
            <a:endParaRPr lang="en-US" sz="3200" b="1" dirty="0">
              <a:latin typeface="Arial Narrow" pitchFamily="34" charset="0"/>
            </a:endParaRPr>
          </a:p>
        </p:txBody>
      </p:sp>
      <p:pic>
        <p:nvPicPr>
          <p:cNvPr id="7" name="Picture 2" descr="C:\Users\w3044913\AppData\Local\Microsoft\Windows\Temporary Internet Files\Content.IE5\DM289KI8\MC900097861[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0908" y="2183732"/>
            <a:ext cx="2145692" cy="337886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97F0FCA4-0175-459A-8CB0-E9FA6DD04FA1}" type="slidenum">
              <a:rPr lang="en-US" smtClean="0"/>
              <a:t>12</a:t>
            </a:fld>
            <a:endParaRPr lang="en-US"/>
          </a:p>
        </p:txBody>
      </p:sp>
    </p:spTree>
    <p:extLst>
      <p:ext uri="{BB962C8B-B14F-4D97-AF65-F5344CB8AC3E}">
        <p14:creationId xmlns:p14="http://schemas.microsoft.com/office/powerpoint/2010/main" val="98765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45720" indent="0">
              <a:buNone/>
            </a:pPr>
            <a:endParaRPr lang="en-US" dirty="0"/>
          </a:p>
        </p:txBody>
      </p:sp>
      <p:sp>
        <p:nvSpPr>
          <p:cNvPr id="3" name="Title 2"/>
          <p:cNvSpPr>
            <a:spLocks noGrp="1"/>
          </p:cNvSpPr>
          <p:nvPr>
            <p:ph type="title"/>
          </p:nvPr>
        </p:nvSpPr>
        <p:spPr/>
        <p:txBody>
          <a:bodyPr/>
          <a:lstStyle/>
          <a:p>
            <a:r>
              <a:rPr lang="en-US" sz="4000" dirty="0" smtClean="0">
                <a:latin typeface="Arial Black" pitchFamily="34" charset="0"/>
              </a:rPr>
              <a:t>physical Hazard</a:t>
            </a:r>
            <a:endParaRPr lang="en-US" sz="4000" dirty="0">
              <a:latin typeface="Arial Black" pitchFamily="34" charset="0"/>
            </a:endParaRPr>
          </a:p>
        </p:txBody>
      </p:sp>
      <p:sp>
        <p:nvSpPr>
          <p:cNvPr id="4" name="Content Placeholder 3"/>
          <p:cNvSpPr>
            <a:spLocks noGrp="1"/>
          </p:cNvSpPr>
          <p:nvPr>
            <p:ph sz="half" idx="4294967295"/>
          </p:nvPr>
        </p:nvSpPr>
        <p:spPr>
          <a:xfrm>
            <a:off x="304800" y="1752600"/>
            <a:ext cx="8534400" cy="4711700"/>
          </a:xfrm>
        </p:spPr>
        <p:txBody>
          <a:bodyPr/>
          <a:lstStyle/>
          <a:p>
            <a:pPr marL="45720" indent="0">
              <a:buNone/>
            </a:pPr>
            <a:endParaRPr lang="en-US" dirty="0"/>
          </a:p>
          <a:p>
            <a:pPr>
              <a:buFont typeface="Wingdings" pitchFamily="2" charset="2"/>
              <a:buChar char="§"/>
            </a:pPr>
            <a:r>
              <a:rPr lang="en-US" sz="3200" b="1" dirty="0" smtClean="0">
                <a:latin typeface="Arial Narrow" pitchFamily="34" charset="0"/>
              </a:rPr>
              <a:t> A chemical with scientific evidence that it is a combustible liquid, a compressed gas, explosive, flammable, an organic peroxide, an oxidizer, unstable, or water reactive. </a:t>
            </a:r>
            <a:endParaRPr lang="en-US" sz="3200" b="1" dirty="0">
              <a:latin typeface="Arial Narrow" pitchFamily="34" charset="0"/>
            </a:endParaRPr>
          </a:p>
        </p:txBody>
      </p:sp>
      <p:sp>
        <p:nvSpPr>
          <p:cNvPr id="5" name="Slide Number Placeholder 4"/>
          <p:cNvSpPr>
            <a:spLocks noGrp="1"/>
          </p:cNvSpPr>
          <p:nvPr>
            <p:ph type="sldNum" sz="quarter" idx="12"/>
          </p:nvPr>
        </p:nvSpPr>
        <p:spPr/>
        <p:txBody>
          <a:bodyPr/>
          <a:lstStyle/>
          <a:p>
            <a:fld id="{97F0FCA4-0175-459A-8CB0-E9FA6DD04FA1}" type="slidenum">
              <a:rPr lang="en-US" smtClean="0"/>
              <a:t>13</a:t>
            </a:fld>
            <a:endParaRPr lang="en-US"/>
          </a:p>
        </p:txBody>
      </p:sp>
    </p:spTree>
    <p:extLst>
      <p:ext uri="{BB962C8B-B14F-4D97-AF65-F5344CB8AC3E}">
        <p14:creationId xmlns:p14="http://schemas.microsoft.com/office/powerpoint/2010/main" val="3579591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45720" indent="0">
              <a:buNone/>
            </a:pPr>
            <a:endParaRPr lang="en-US" dirty="0"/>
          </a:p>
        </p:txBody>
      </p:sp>
      <p:sp>
        <p:nvSpPr>
          <p:cNvPr id="3" name="Title 2"/>
          <p:cNvSpPr>
            <a:spLocks noGrp="1"/>
          </p:cNvSpPr>
          <p:nvPr>
            <p:ph type="title"/>
          </p:nvPr>
        </p:nvSpPr>
        <p:spPr/>
        <p:txBody>
          <a:bodyPr/>
          <a:lstStyle/>
          <a:p>
            <a:r>
              <a:rPr lang="en-US" sz="4000" dirty="0" smtClean="0">
                <a:latin typeface="Arial Black" pitchFamily="34" charset="0"/>
              </a:rPr>
              <a:t>health Hazard</a:t>
            </a:r>
            <a:endParaRPr lang="en-US" sz="4000" dirty="0">
              <a:latin typeface="Arial Black" pitchFamily="34" charset="0"/>
            </a:endParaRPr>
          </a:p>
        </p:txBody>
      </p:sp>
      <p:sp>
        <p:nvSpPr>
          <p:cNvPr id="4" name="Content Placeholder 3"/>
          <p:cNvSpPr>
            <a:spLocks noGrp="1"/>
          </p:cNvSpPr>
          <p:nvPr>
            <p:ph sz="half" idx="4294967295"/>
          </p:nvPr>
        </p:nvSpPr>
        <p:spPr>
          <a:xfrm>
            <a:off x="304800" y="1752600"/>
            <a:ext cx="8534400" cy="4711700"/>
          </a:xfrm>
        </p:spPr>
        <p:txBody>
          <a:bodyPr/>
          <a:lstStyle/>
          <a:p>
            <a:pPr marL="45720" indent="0">
              <a:buNone/>
            </a:pPr>
            <a:endParaRPr lang="en-US" dirty="0"/>
          </a:p>
          <a:p>
            <a:pPr>
              <a:buFont typeface="Wingdings" pitchFamily="2" charset="2"/>
              <a:buChar char="§"/>
            </a:pPr>
            <a:r>
              <a:rPr lang="en-US" sz="3200" b="1" dirty="0" smtClean="0">
                <a:latin typeface="Arial Narrow" pitchFamily="34" charset="0"/>
              </a:rPr>
              <a:t> A chemical with scientific evidence that acute (immediate) or chronic (long-term) health effects may occur in employees who are exposed.</a:t>
            </a:r>
          </a:p>
          <a:p>
            <a:pPr lvl="1"/>
            <a:r>
              <a:rPr lang="en-US" sz="3000" b="1" dirty="0" smtClean="0">
                <a:latin typeface="Arial Narrow" pitchFamily="34" charset="0"/>
              </a:rPr>
              <a:t>Carcinogens, toxic irritants, corrosives, sensitizers, or damaging to lungs, skin, mucus membranes, or eyes</a:t>
            </a:r>
          </a:p>
          <a:p>
            <a:pPr marL="45720" indent="0">
              <a:buNone/>
            </a:pPr>
            <a:endParaRPr lang="en-US" sz="3200" b="1" dirty="0" smtClean="0">
              <a:latin typeface="Arial Narrow" pitchFamily="34" charset="0"/>
            </a:endParaRPr>
          </a:p>
        </p:txBody>
      </p:sp>
      <p:sp>
        <p:nvSpPr>
          <p:cNvPr id="5" name="Slide Number Placeholder 4"/>
          <p:cNvSpPr>
            <a:spLocks noGrp="1"/>
          </p:cNvSpPr>
          <p:nvPr>
            <p:ph type="sldNum" sz="quarter" idx="12"/>
          </p:nvPr>
        </p:nvSpPr>
        <p:spPr/>
        <p:txBody>
          <a:bodyPr/>
          <a:lstStyle/>
          <a:p>
            <a:fld id="{97F0FCA4-0175-459A-8CB0-E9FA6DD04FA1}" type="slidenum">
              <a:rPr lang="en-US" smtClean="0"/>
              <a:t>14</a:t>
            </a:fld>
            <a:endParaRPr lang="en-US"/>
          </a:p>
        </p:txBody>
      </p:sp>
    </p:spTree>
    <p:extLst>
      <p:ext uri="{BB962C8B-B14F-4D97-AF65-F5344CB8AC3E}">
        <p14:creationId xmlns:p14="http://schemas.microsoft.com/office/powerpoint/2010/main" val="694197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45720" indent="0">
              <a:buNone/>
            </a:pPr>
            <a:endParaRPr lang="en-US" dirty="0"/>
          </a:p>
        </p:txBody>
      </p:sp>
      <p:sp>
        <p:nvSpPr>
          <p:cNvPr id="3" name="Title 2"/>
          <p:cNvSpPr>
            <a:spLocks noGrp="1"/>
          </p:cNvSpPr>
          <p:nvPr>
            <p:ph type="title"/>
          </p:nvPr>
        </p:nvSpPr>
        <p:spPr/>
        <p:txBody>
          <a:bodyPr/>
          <a:lstStyle/>
          <a:p>
            <a:r>
              <a:rPr lang="en-US" sz="4000" dirty="0" smtClean="0">
                <a:latin typeface="Arial Black" pitchFamily="34" charset="0"/>
              </a:rPr>
              <a:t>question</a:t>
            </a:r>
            <a:endParaRPr lang="en-US" sz="4000" dirty="0">
              <a:latin typeface="Arial Black" pitchFamily="34" charset="0"/>
            </a:endParaRPr>
          </a:p>
        </p:txBody>
      </p:sp>
      <p:sp>
        <p:nvSpPr>
          <p:cNvPr id="4" name="Content Placeholder 3"/>
          <p:cNvSpPr>
            <a:spLocks noGrp="1"/>
          </p:cNvSpPr>
          <p:nvPr>
            <p:ph sz="half" idx="4294967295"/>
          </p:nvPr>
        </p:nvSpPr>
        <p:spPr>
          <a:xfrm>
            <a:off x="304800" y="1752600"/>
            <a:ext cx="8534400" cy="4711700"/>
          </a:xfrm>
        </p:spPr>
        <p:txBody>
          <a:bodyPr/>
          <a:lstStyle/>
          <a:p>
            <a:pPr marL="45720" indent="0">
              <a:buNone/>
            </a:pPr>
            <a:endParaRPr lang="en-US" dirty="0"/>
          </a:p>
          <a:p>
            <a:pPr>
              <a:buFont typeface="Wingdings" pitchFamily="2" charset="2"/>
              <a:buChar char="§"/>
            </a:pPr>
            <a:r>
              <a:rPr lang="en-US" sz="3200" b="1" dirty="0" smtClean="0">
                <a:latin typeface="Arial Narrow" pitchFamily="34" charset="0"/>
              </a:rPr>
              <a:t> What are some examples of chemicals that have either a physical or a health hazard on your farm?</a:t>
            </a:r>
          </a:p>
        </p:txBody>
      </p:sp>
      <p:pic>
        <p:nvPicPr>
          <p:cNvPr id="5" name="Picture 6" descr="C:\Users\w3044913\AppData\Local\Microsoft\Windows\Temporary Internet Files\Content.IE5\GRE13409\MC900198352[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5200" y="4038600"/>
            <a:ext cx="2314669" cy="236295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97F0FCA4-0175-459A-8CB0-E9FA6DD04FA1}" type="slidenum">
              <a:rPr lang="en-US" smtClean="0"/>
              <a:t>15</a:t>
            </a:fld>
            <a:endParaRPr lang="en-US"/>
          </a:p>
        </p:txBody>
      </p:sp>
    </p:spTree>
    <p:extLst>
      <p:ext uri="{BB962C8B-B14F-4D97-AF65-F5344CB8AC3E}">
        <p14:creationId xmlns:p14="http://schemas.microsoft.com/office/powerpoint/2010/main" val="3656626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45720" indent="0">
              <a:buNone/>
            </a:pPr>
            <a:endParaRPr lang="en-US" dirty="0"/>
          </a:p>
        </p:txBody>
      </p:sp>
      <p:sp>
        <p:nvSpPr>
          <p:cNvPr id="3" name="Title 2"/>
          <p:cNvSpPr>
            <a:spLocks noGrp="1"/>
          </p:cNvSpPr>
          <p:nvPr>
            <p:ph type="title"/>
          </p:nvPr>
        </p:nvSpPr>
        <p:spPr/>
        <p:txBody>
          <a:bodyPr/>
          <a:lstStyle/>
          <a:p>
            <a:r>
              <a:rPr lang="en-US" sz="4000" dirty="0" smtClean="0">
                <a:latin typeface="Arial Black" pitchFamily="34" charset="0"/>
              </a:rPr>
              <a:t>Hazardous chemical information </a:t>
            </a:r>
            <a:endParaRPr lang="en-US" sz="4000" dirty="0">
              <a:latin typeface="Arial Black" pitchFamily="34" charset="0"/>
            </a:endParaRPr>
          </a:p>
        </p:txBody>
      </p:sp>
      <p:sp>
        <p:nvSpPr>
          <p:cNvPr id="4" name="Content Placeholder 3"/>
          <p:cNvSpPr>
            <a:spLocks noGrp="1"/>
          </p:cNvSpPr>
          <p:nvPr>
            <p:ph sz="half" idx="4294967295"/>
          </p:nvPr>
        </p:nvSpPr>
        <p:spPr>
          <a:xfrm>
            <a:off x="304800" y="1752600"/>
            <a:ext cx="8534400" cy="4711700"/>
          </a:xfrm>
        </p:spPr>
        <p:txBody>
          <a:bodyPr>
            <a:normAutofit lnSpcReduction="10000"/>
          </a:bodyPr>
          <a:lstStyle/>
          <a:p>
            <a:pPr>
              <a:buFont typeface="Wingdings" pitchFamily="2" charset="2"/>
              <a:buChar char="§"/>
            </a:pPr>
            <a:r>
              <a:rPr lang="en-US" dirty="0" smtClean="0"/>
              <a:t> </a:t>
            </a:r>
            <a:r>
              <a:rPr lang="en-US" sz="3200" b="1" dirty="0" smtClean="0">
                <a:latin typeface="Arial Narrow" pitchFamily="34" charset="0"/>
              </a:rPr>
              <a:t>29CFR1910, Subpart Z, all chemicals listed are hazardous</a:t>
            </a:r>
          </a:p>
          <a:p>
            <a:pPr lvl="1"/>
            <a:r>
              <a:rPr lang="en-US" sz="3000" b="1" dirty="0" smtClean="0">
                <a:latin typeface="Arial Narrow" pitchFamily="34" charset="0"/>
              </a:rPr>
              <a:t> Note that this is not a complete list of chemicals.</a:t>
            </a:r>
          </a:p>
          <a:p>
            <a:pPr marL="365760" lvl="1" indent="0">
              <a:buNone/>
            </a:pPr>
            <a:endParaRPr lang="en-US" sz="3000" b="1" dirty="0" smtClean="0">
              <a:latin typeface="Arial Narrow" pitchFamily="34" charset="0"/>
            </a:endParaRPr>
          </a:p>
          <a:p>
            <a:pPr marL="548640" indent="-457200">
              <a:buFont typeface="Wingdings" pitchFamily="2" charset="2"/>
              <a:buChar char="§"/>
            </a:pPr>
            <a:r>
              <a:rPr lang="en-US" sz="3200" b="1" dirty="0" smtClean="0">
                <a:latin typeface="Arial Narrow" pitchFamily="34" charset="0"/>
              </a:rPr>
              <a:t>“Threshold Limit Values for Chemical Substances and Physical Agents in the Work Environment”  published by the American Conference of Governmental Industrial Hygienists ( ACGIH) </a:t>
            </a:r>
          </a:p>
        </p:txBody>
      </p:sp>
      <p:sp>
        <p:nvSpPr>
          <p:cNvPr id="5" name="Slide Number Placeholder 4"/>
          <p:cNvSpPr>
            <a:spLocks noGrp="1"/>
          </p:cNvSpPr>
          <p:nvPr>
            <p:ph type="sldNum" sz="quarter" idx="12"/>
          </p:nvPr>
        </p:nvSpPr>
        <p:spPr/>
        <p:txBody>
          <a:bodyPr/>
          <a:lstStyle/>
          <a:p>
            <a:fld id="{97F0FCA4-0175-459A-8CB0-E9FA6DD04FA1}" type="slidenum">
              <a:rPr lang="en-US" smtClean="0"/>
              <a:t>16</a:t>
            </a:fld>
            <a:endParaRPr lang="en-US"/>
          </a:p>
        </p:txBody>
      </p:sp>
    </p:spTree>
    <p:extLst>
      <p:ext uri="{BB962C8B-B14F-4D97-AF65-F5344CB8AC3E}">
        <p14:creationId xmlns:p14="http://schemas.microsoft.com/office/powerpoint/2010/main" val="329009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a:bodyPr>
          <a:lstStyle/>
          <a:p>
            <a:endParaRPr lang="en-US" dirty="0" smtClean="0"/>
          </a:p>
          <a:p>
            <a:pPr marL="45720" indent="0">
              <a:buNone/>
            </a:pPr>
            <a:endParaRPr lang="en-US" dirty="0"/>
          </a:p>
        </p:txBody>
      </p:sp>
      <p:sp>
        <p:nvSpPr>
          <p:cNvPr id="5" name="Content Placeholder 4"/>
          <p:cNvSpPr>
            <a:spLocks noGrp="1"/>
          </p:cNvSpPr>
          <p:nvPr>
            <p:ph sz="half" idx="2"/>
          </p:nvPr>
        </p:nvSpPr>
        <p:spPr>
          <a:xfrm>
            <a:off x="304800" y="1752600"/>
            <a:ext cx="5105400" cy="4953000"/>
          </a:xfrm>
        </p:spPr>
        <p:txBody>
          <a:bodyPr>
            <a:normAutofit fontScale="92500"/>
          </a:bodyPr>
          <a:lstStyle/>
          <a:p>
            <a:r>
              <a:rPr lang="en-US" dirty="0" smtClean="0"/>
              <a:t> </a:t>
            </a:r>
            <a:r>
              <a:rPr lang="en-US" sz="3200" b="1" dirty="0" smtClean="0">
                <a:latin typeface="Arial Narrow" pitchFamily="34" charset="0"/>
              </a:rPr>
              <a:t>Employers have a copy of MSDS for each chemical   </a:t>
            </a:r>
          </a:p>
          <a:p>
            <a:pPr marL="45720" indent="0">
              <a:buNone/>
            </a:pPr>
            <a:endParaRPr lang="en-US" sz="3200" b="1" dirty="0" smtClean="0">
              <a:latin typeface="Arial Narrow" pitchFamily="34" charset="0"/>
            </a:endParaRPr>
          </a:p>
          <a:p>
            <a:r>
              <a:rPr lang="en-US" sz="3200" b="1" dirty="0" smtClean="0">
                <a:latin typeface="Arial Narrow" pitchFamily="34" charset="0"/>
              </a:rPr>
              <a:t> MSDS must be readily available to all employees</a:t>
            </a:r>
          </a:p>
          <a:p>
            <a:pPr marL="45720" indent="0">
              <a:buNone/>
            </a:pPr>
            <a:endParaRPr lang="en-US" sz="3200" b="1" dirty="0" smtClean="0">
              <a:latin typeface="Arial Narrow" pitchFamily="34" charset="0"/>
            </a:endParaRPr>
          </a:p>
          <a:p>
            <a:r>
              <a:rPr lang="en-US" sz="3200" b="1" dirty="0" smtClean="0">
                <a:latin typeface="Arial Narrow" pitchFamily="34" charset="0"/>
              </a:rPr>
              <a:t> Must be in English but having additional copies in other languages is advised</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Standard Requirements</a:t>
            </a:r>
            <a:endParaRPr lang="en-US" sz="4000" dirty="0">
              <a:latin typeface="Arial Black" pitchFamily="34" charset="0"/>
            </a:endParaRPr>
          </a:p>
        </p:txBody>
      </p:sp>
      <p:pic>
        <p:nvPicPr>
          <p:cNvPr id="6" name="Picture 2" descr="C:\Users\w3044913\AppData\Local\Microsoft\Windows\Temporary Internet Files\Content.IE5\6G358L2I\MC900012878[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3048000"/>
            <a:ext cx="3254271" cy="22027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7F0FCA4-0175-459A-8CB0-E9FA6DD04FA1}" type="slidenum">
              <a:rPr lang="en-US" smtClean="0"/>
              <a:t>17</a:t>
            </a:fld>
            <a:endParaRPr lang="en-US"/>
          </a:p>
        </p:txBody>
      </p:sp>
    </p:spTree>
    <p:extLst>
      <p:ext uri="{BB962C8B-B14F-4D97-AF65-F5344CB8AC3E}">
        <p14:creationId xmlns:p14="http://schemas.microsoft.com/office/powerpoint/2010/main" val="3727062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endParaRPr lang="en-US" dirty="0" smtClean="0"/>
          </a:p>
          <a:p>
            <a:pPr marL="45720" indent="0">
              <a:buNone/>
            </a:pPr>
            <a:endParaRPr lang="en-US" dirty="0"/>
          </a:p>
        </p:txBody>
      </p:sp>
      <p:sp>
        <p:nvSpPr>
          <p:cNvPr id="5" name="Content Placeholder 4"/>
          <p:cNvSpPr>
            <a:spLocks noGrp="1"/>
          </p:cNvSpPr>
          <p:nvPr>
            <p:ph sz="half" idx="2"/>
          </p:nvPr>
        </p:nvSpPr>
        <p:spPr>
          <a:xfrm>
            <a:off x="3124200" y="1600200"/>
            <a:ext cx="5791200" cy="4953000"/>
          </a:xfrm>
        </p:spPr>
        <p:txBody>
          <a:bodyPr>
            <a:normAutofit/>
          </a:bodyPr>
          <a:lstStyle/>
          <a:p>
            <a:pPr marL="45720" indent="0">
              <a:buNone/>
            </a:pPr>
            <a:endParaRPr lang="en-US" dirty="0" smtClean="0"/>
          </a:p>
          <a:p>
            <a:r>
              <a:rPr lang="en-US" sz="3200" b="1" dirty="0" smtClean="0">
                <a:latin typeface="Arial Narrow" pitchFamily="34" charset="0"/>
              </a:rPr>
              <a:t> Designate a person who is responsible to maintain the MSDS documents / online files.</a:t>
            </a:r>
          </a:p>
          <a:p>
            <a:endParaRPr lang="en-US" sz="3200" b="1" dirty="0">
              <a:latin typeface="Arial Narrow" pitchFamily="34" charset="0"/>
            </a:endParaRPr>
          </a:p>
          <a:p>
            <a:r>
              <a:rPr lang="en-US" sz="3200" b="1" dirty="0" smtClean="0">
                <a:latin typeface="Arial Narrow" pitchFamily="34" charset="0"/>
              </a:rPr>
              <a:t> Determine a system that works for your farm to maintain the MSDSs</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Standard Requirements</a:t>
            </a:r>
            <a:endParaRPr lang="en-US" sz="4000" dirty="0">
              <a:latin typeface="Arial Black" pitchFamily="34" charset="0"/>
            </a:endParaRPr>
          </a:p>
        </p:txBody>
      </p:sp>
      <p:pic>
        <p:nvPicPr>
          <p:cNvPr id="7" name="Picture 3" descr="C:\Users\w3044913\AppData\Local\Microsoft\Windows\Temporary Internet Files\Content.IE5\DM289KI8\MC900389828[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999" y="2514600"/>
            <a:ext cx="2742133" cy="31766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7F0FCA4-0175-459A-8CB0-E9FA6DD04FA1}" type="slidenum">
              <a:rPr lang="en-US" smtClean="0"/>
              <a:t>18</a:t>
            </a:fld>
            <a:endParaRPr lang="en-US"/>
          </a:p>
        </p:txBody>
      </p:sp>
    </p:spTree>
    <p:extLst>
      <p:ext uri="{BB962C8B-B14F-4D97-AF65-F5344CB8AC3E}">
        <p14:creationId xmlns:p14="http://schemas.microsoft.com/office/powerpoint/2010/main" val="3278593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a:bodyPr>
          <a:lstStyle/>
          <a:p>
            <a:endParaRPr lang="en-US" dirty="0" smtClean="0"/>
          </a:p>
          <a:p>
            <a:pPr marL="45720" indent="0">
              <a:buNone/>
            </a:pPr>
            <a:endParaRPr lang="en-US" dirty="0"/>
          </a:p>
        </p:txBody>
      </p:sp>
      <p:sp>
        <p:nvSpPr>
          <p:cNvPr id="5" name="Content Placeholder 4"/>
          <p:cNvSpPr>
            <a:spLocks noGrp="1"/>
          </p:cNvSpPr>
          <p:nvPr>
            <p:ph sz="half" idx="2"/>
          </p:nvPr>
        </p:nvSpPr>
        <p:spPr>
          <a:xfrm>
            <a:off x="2819400" y="1676400"/>
            <a:ext cx="6096000" cy="4953000"/>
          </a:xfrm>
        </p:spPr>
        <p:txBody>
          <a:bodyPr>
            <a:normAutofit fontScale="92500"/>
          </a:bodyPr>
          <a:lstStyle/>
          <a:p>
            <a:pPr>
              <a:buFont typeface="Wingdings" pitchFamily="2" charset="2"/>
              <a:buChar char="§"/>
            </a:pPr>
            <a:r>
              <a:rPr lang="en-US" sz="3200" b="1" dirty="0" smtClean="0">
                <a:latin typeface="Arial Narrow" pitchFamily="34" charset="0"/>
              </a:rPr>
              <a:t> Teach employees how to use the MSDS and where they are located</a:t>
            </a:r>
          </a:p>
          <a:p>
            <a:endParaRPr lang="en-US" sz="3200" b="1" dirty="0" smtClean="0">
              <a:latin typeface="Arial Narrow" pitchFamily="34" charset="0"/>
            </a:endParaRPr>
          </a:p>
          <a:p>
            <a:r>
              <a:rPr lang="en-US" sz="3200" b="1" dirty="0" smtClean="0">
                <a:latin typeface="Arial Narrow" pitchFamily="34" charset="0"/>
              </a:rPr>
              <a:t> Determine procedures for updating when new chemical come onto the property </a:t>
            </a:r>
          </a:p>
          <a:p>
            <a:endParaRPr lang="en-US" sz="3200" b="1" dirty="0" smtClean="0">
              <a:latin typeface="Arial Narrow" pitchFamily="34" charset="0"/>
            </a:endParaRPr>
          </a:p>
          <a:p>
            <a:r>
              <a:rPr lang="en-US" sz="3200" b="1" dirty="0" smtClean="0">
                <a:latin typeface="Arial Narrow" pitchFamily="34" charset="0"/>
              </a:rPr>
              <a:t> Retain copies of the old MSDSs for 30 years following disuse </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Standard Requirements</a:t>
            </a:r>
            <a:endParaRPr lang="en-US" sz="4000" dirty="0">
              <a:latin typeface="Arial Black" pitchFamily="34" charset="0"/>
            </a:endParaRPr>
          </a:p>
        </p:txBody>
      </p:sp>
      <p:pic>
        <p:nvPicPr>
          <p:cNvPr id="8" name="Picture 6" descr="C:\Users\w3044913\AppData\Local\Microsoft\Windows\Temporary Internet Files\Content.IE5\GRE13409\MC900047855[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971800"/>
            <a:ext cx="2306851"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7F0FCA4-0175-459A-8CB0-E9FA6DD04FA1}" type="slidenum">
              <a:rPr lang="en-US" smtClean="0"/>
              <a:t>19</a:t>
            </a:fld>
            <a:endParaRPr lang="en-US"/>
          </a:p>
        </p:txBody>
      </p:sp>
    </p:spTree>
    <p:extLst>
      <p:ext uri="{BB962C8B-B14F-4D97-AF65-F5344CB8AC3E}">
        <p14:creationId xmlns:p14="http://schemas.microsoft.com/office/powerpoint/2010/main" val="43199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b="1" dirty="0" smtClean="0">
              <a:latin typeface="Arial Narrow" pitchFamily="34" charset="0"/>
            </a:endParaRPr>
          </a:p>
          <a:p>
            <a:pPr marL="45720" indent="0">
              <a:buNone/>
            </a:pPr>
            <a:r>
              <a:rPr lang="en-US" sz="3600" b="1" dirty="0" smtClean="0">
                <a:latin typeface="Arial Narrow" pitchFamily="34" charset="0"/>
              </a:rPr>
              <a:t>Upon completion of this unit you will be able to summarize the components of the OSHA hazard communications standard and implement a compliant </a:t>
            </a:r>
            <a:r>
              <a:rPr lang="en-US" sz="3600" b="1" dirty="0" err="1" smtClean="0">
                <a:latin typeface="Arial Narrow" pitchFamily="34" charset="0"/>
              </a:rPr>
              <a:t>Haz</a:t>
            </a:r>
            <a:r>
              <a:rPr lang="en-US" sz="3600" b="1" dirty="0" smtClean="0">
                <a:latin typeface="Arial Narrow" pitchFamily="34" charset="0"/>
              </a:rPr>
              <a:t> Com Program on your farm.</a:t>
            </a:r>
            <a:endParaRPr lang="en-US" sz="3600" b="1" dirty="0">
              <a:latin typeface="Arial Narrow" pitchFamily="34" charset="0"/>
            </a:endParaRPr>
          </a:p>
        </p:txBody>
      </p:sp>
      <p:sp>
        <p:nvSpPr>
          <p:cNvPr id="3" name="Title 2"/>
          <p:cNvSpPr>
            <a:spLocks noGrp="1"/>
          </p:cNvSpPr>
          <p:nvPr>
            <p:ph type="title"/>
          </p:nvPr>
        </p:nvSpPr>
        <p:spPr/>
        <p:txBody>
          <a:bodyPr/>
          <a:lstStyle/>
          <a:p>
            <a:r>
              <a:rPr lang="en-US" dirty="0" smtClean="0">
                <a:latin typeface="Arial Black" pitchFamily="34" charset="0"/>
              </a:rPr>
              <a:t>Learning objective</a:t>
            </a:r>
            <a:endParaRPr lang="en-US" dirty="0">
              <a:latin typeface="Arial Black" pitchFamily="34" charset="0"/>
            </a:endParaRPr>
          </a:p>
        </p:txBody>
      </p:sp>
      <p:sp>
        <p:nvSpPr>
          <p:cNvPr id="4" name="Slide Number Placeholder 3"/>
          <p:cNvSpPr>
            <a:spLocks noGrp="1"/>
          </p:cNvSpPr>
          <p:nvPr>
            <p:ph type="sldNum" sz="quarter" idx="12"/>
          </p:nvPr>
        </p:nvSpPr>
        <p:spPr/>
        <p:txBody>
          <a:bodyPr/>
          <a:lstStyle/>
          <a:p>
            <a:fld id="{97F0FCA4-0175-459A-8CB0-E9FA6DD04FA1}" type="slidenum">
              <a:rPr lang="en-US" smtClean="0"/>
              <a:t>2</a:t>
            </a:fld>
            <a:endParaRPr lang="en-US"/>
          </a:p>
        </p:txBody>
      </p:sp>
    </p:spTree>
    <p:extLst>
      <p:ext uri="{BB962C8B-B14F-4D97-AF65-F5344CB8AC3E}">
        <p14:creationId xmlns:p14="http://schemas.microsoft.com/office/powerpoint/2010/main" val="3603635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5715000" cy="4407408"/>
          </a:xfrm>
        </p:spPr>
        <p:txBody>
          <a:bodyPr>
            <a:normAutofit fontScale="92500"/>
          </a:bodyPr>
          <a:lstStyle/>
          <a:p>
            <a:pPr marL="45720" indent="0">
              <a:buNone/>
            </a:pPr>
            <a:endParaRPr lang="en-US" dirty="0" smtClean="0"/>
          </a:p>
          <a:p>
            <a:pPr>
              <a:buFont typeface="Wingdings" pitchFamily="2" charset="2"/>
              <a:buChar char="§"/>
            </a:pPr>
            <a:r>
              <a:rPr lang="en-US" sz="3200" b="1" dirty="0" smtClean="0">
                <a:latin typeface="Arial Narrow" pitchFamily="34" charset="0"/>
              </a:rPr>
              <a:t> MSDSs</a:t>
            </a:r>
          </a:p>
          <a:p>
            <a:pPr lvl="1"/>
            <a:r>
              <a:rPr lang="en-US" sz="3200" b="1" dirty="0" smtClean="0">
                <a:latin typeface="Arial Narrow" pitchFamily="34" charset="0"/>
              </a:rPr>
              <a:t> Prepared by the manufacturer</a:t>
            </a:r>
          </a:p>
          <a:p>
            <a:pPr lvl="1"/>
            <a:r>
              <a:rPr lang="en-US" sz="3200" b="1" dirty="0" smtClean="0">
                <a:latin typeface="Arial Narrow" pitchFamily="34" charset="0"/>
              </a:rPr>
              <a:t> No Specific format is required</a:t>
            </a:r>
          </a:p>
          <a:p>
            <a:pPr lvl="1"/>
            <a:endParaRPr lang="en-US" sz="3200" b="1" dirty="0">
              <a:latin typeface="Arial Narrow" pitchFamily="34" charset="0"/>
            </a:endParaRPr>
          </a:p>
          <a:p>
            <a:pPr>
              <a:buFont typeface="Wingdings" pitchFamily="2" charset="2"/>
              <a:buChar char="§"/>
            </a:pPr>
            <a:r>
              <a:rPr lang="en-US" sz="3200" b="1" dirty="0" smtClean="0">
                <a:latin typeface="Arial Narrow" pitchFamily="34" charset="0"/>
              </a:rPr>
              <a:t> GHS changes these to Safety Data Sheets (SDS)</a:t>
            </a:r>
          </a:p>
        </p:txBody>
      </p:sp>
      <p:sp>
        <p:nvSpPr>
          <p:cNvPr id="3" name="Title 2"/>
          <p:cNvSpPr>
            <a:spLocks noGrp="1"/>
          </p:cNvSpPr>
          <p:nvPr>
            <p:ph type="title"/>
          </p:nvPr>
        </p:nvSpPr>
        <p:spPr/>
        <p:txBody>
          <a:bodyPr/>
          <a:lstStyle/>
          <a:p>
            <a:r>
              <a:rPr lang="en-US" sz="4000" dirty="0" smtClean="0">
                <a:latin typeface="Arial Black" pitchFamily="34" charset="0"/>
              </a:rPr>
              <a:t>Standard Requirements</a:t>
            </a:r>
            <a:endParaRPr lang="en-US" sz="4000" dirty="0">
              <a:latin typeface="Arial Black" pitchFamily="34" charset="0"/>
            </a:endParaRPr>
          </a:p>
        </p:txBody>
      </p:sp>
      <p:pic>
        <p:nvPicPr>
          <p:cNvPr id="7" name="Picture 4" descr="C:\Users\w3044913\AppData\Local\Microsoft\Windows\Temporary Internet Files\Content.IE5\DM289KI8\MC900389804[1].wmf"/>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172200" y="2590800"/>
            <a:ext cx="2759488"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97F0FCA4-0175-459A-8CB0-E9FA6DD04FA1}" type="slidenum">
              <a:rPr lang="en-US" smtClean="0"/>
              <a:t>20</a:t>
            </a:fld>
            <a:endParaRPr lang="en-US"/>
          </a:p>
        </p:txBody>
      </p:sp>
    </p:spTree>
    <p:extLst>
      <p:ext uri="{BB962C8B-B14F-4D97-AF65-F5344CB8AC3E}">
        <p14:creationId xmlns:p14="http://schemas.microsoft.com/office/powerpoint/2010/main" val="3820685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lnSpcReduction="10000"/>
          </a:bodyPr>
          <a:lstStyle/>
          <a:p>
            <a:pPr marL="45720" indent="0">
              <a:buNone/>
            </a:pPr>
            <a:r>
              <a:rPr lang="en-US" sz="3200" b="1" dirty="0" smtClean="0">
                <a:latin typeface="Arial Narrow" pitchFamily="34" charset="0"/>
              </a:rPr>
              <a:t>Eight Sections: </a:t>
            </a:r>
          </a:p>
          <a:p>
            <a:pPr marL="560070" indent="-514350">
              <a:buAutoNum type="arabicPeriod"/>
            </a:pPr>
            <a:r>
              <a:rPr lang="en-US" sz="3200" b="1" dirty="0" smtClean="0">
                <a:latin typeface="Arial Narrow" pitchFamily="34" charset="0"/>
              </a:rPr>
              <a:t>Manufactures name and address</a:t>
            </a:r>
          </a:p>
          <a:p>
            <a:pPr marL="502920" indent="-457200">
              <a:buAutoNum type="arabicPeriod"/>
            </a:pPr>
            <a:r>
              <a:rPr lang="en-US" sz="3200" b="1" dirty="0" smtClean="0">
                <a:latin typeface="Arial Narrow" pitchFamily="34" charset="0"/>
              </a:rPr>
              <a:t>Hazardous ingredients identity</a:t>
            </a:r>
          </a:p>
          <a:p>
            <a:pPr marL="502920" indent="-457200">
              <a:buAutoNum type="arabicPeriod"/>
            </a:pPr>
            <a:r>
              <a:rPr lang="en-US" sz="3200" b="1" dirty="0" smtClean="0">
                <a:latin typeface="Arial Narrow" pitchFamily="34" charset="0"/>
              </a:rPr>
              <a:t>Physical / Chemical Characteristics</a:t>
            </a:r>
          </a:p>
          <a:p>
            <a:pPr marL="502920" indent="-457200">
              <a:buAutoNum type="arabicPeriod"/>
            </a:pPr>
            <a:r>
              <a:rPr lang="en-US" sz="3200" b="1" dirty="0" smtClean="0">
                <a:latin typeface="Arial Narrow" pitchFamily="34" charset="0"/>
              </a:rPr>
              <a:t>Fire / explosion hazards</a:t>
            </a:r>
          </a:p>
          <a:p>
            <a:pPr marL="502920" indent="-457200">
              <a:buAutoNum type="arabicPeriod"/>
            </a:pPr>
            <a:r>
              <a:rPr lang="en-US" sz="3200" b="1" dirty="0" smtClean="0">
                <a:latin typeface="Arial Narrow" pitchFamily="34" charset="0"/>
              </a:rPr>
              <a:t>Reactive data</a:t>
            </a:r>
          </a:p>
          <a:p>
            <a:pPr marL="502920" indent="-457200">
              <a:buAutoNum type="arabicPeriod"/>
            </a:pPr>
            <a:r>
              <a:rPr lang="en-US" sz="3200" b="1" dirty="0" smtClean="0">
                <a:latin typeface="Arial Narrow" pitchFamily="34" charset="0"/>
              </a:rPr>
              <a:t>Health hazard data</a:t>
            </a:r>
          </a:p>
          <a:p>
            <a:pPr marL="502920" indent="-457200">
              <a:buAutoNum type="arabicPeriod"/>
            </a:pPr>
            <a:r>
              <a:rPr lang="en-US" sz="3200" b="1" dirty="0" smtClean="0">
                <a:latin typeface="Arial Narrow" pitchFamily="34" charset="0"/>
              </a:rPr>
              <a:t>Precautions for safe handling</a:t>
            </a:r>
          </a:p>
          <a:p>
            <a:pPr marL="502920" indent="-457200">
              <a:buAutoNum type="arabicPeriod"/>
            </a:pPr>
            <a:r>
              <a:rPr lang="en-US" sz="3200" b="1" dirty="0" smtClean="0">
                <a:latin typeface="Arial Narrow" pitchFamily="34" charset="0"/>
              </a:rPr>
              <a:t>Control measures</a:t>
            </a:r>
          </a:p>
          <a:p>
            <a:pPr marL="502920" indent="-457200">
              <a:buAutoNum type="arabicPeriod"/>
            </a:pPr>
            <a:endParaRPr lang="en-US" dirty="0" smtClean="0"/>
          </a:p>
        </p:txBody>
      </p:sp>
      <p:sp>
        <p:nvSpPr>
          <p:cNvPr id="3" name="Title 2"/>
          <p:cNvSpPr>
            <a:spLocks noGrp="1"/>
          </p:cNvSpPr>
          <p:nvPr>
            <p:ph type="title"/>
          </p:nvPr>
        </p:nvSpPr>
        <p:spPr/>
        <p:txBody>
          <a:bodyPr/>
          <a:lstStyle/>
          <a:p>
            <a:r>
              <a:rPr lang="en-US" sz="4000" dirty="0" smtClean="0">
                <a:latin typeface="Arial Black" pitchFamily="34" charset="0"/>
              </a:rPr>
              <a:t>Material safety </a:t>
            </a:r>
            <a:br>
              <a:rPr lang="en-US" sz="4000" dirty="0" smtClean="0">
                <a:latin typeface="Arial Black" pitchFamily="34" charset="0"/>
              </a:rPr>
            </a:br>
            <a:r>
              <a:rPr lang="en-US" sz="4000" dirty="0" smtClean="0">
                <a:latin typeface="Arial Black" pitchFamily="34" charset="0"/>
              </a:rPr>
              <a:t>data sheets</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97F0FCA4-0175-459A-8CB0-E9FA6DD04FA1}" type="slidenum">
              <a:rPr lang="en-US" smtClean="0"/>
              <a:t>21</a:t>
            </a:fld>
            <a:endParaRPr lang="en-US"/>
          </a:p>
        </p:txBody>
      </p:sp>
    </p:spTree>
    <p:extLst>
      <p:ext uri="{BB962C8B-B14F-4D97-AF65-F5344CB8AC3E}">
        <p14:creationId xmlns:p14="http://schemas.microsoft.com/office/powerpoint/2010/main" val="264151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pPr marL="45720" indent="0">
              <a:buNone/>
            </a:pPr>
            <a:r>
              <a:rPr lang="en-US" sz="3200" b="1" dirty="0" smtClean="0">
                <a:latin typeface="Arial Narrow" pitchFamily="34" charset="0"/>
              </a:rPr>
              <a:t>Class activity: Copper Sulfate</a:t>
            </a:r>
          </a:p>
          <a:p>
            <a:pPr marL="502920" indent="-457200">
              <a:buAutoNum type="arabicPeriod"/>
            </a:pPr>
            <a:endParaRPr lang="en-US" dirty="0" smtClean="0"/>
          </a:p>
        </p:txBody>
      </p:sp>
      <p:sp>
        <p:nvSpPr>
          <p:cNvPr id="3" name="Title 2"/>
          <p:cNvSpPr>
            <a:spLocks noGrp="1"/>
          </p:cNvSpPr>
          <p:nvPr>
            <p:ph type="title"/>
          </p:nvPr>
        </p:nvSpPr>
        <p:spPr/>
        <p:txBody>
          <a:bodyPr/>
          <a:lstStyle/>
          <a:p>
            <a:r>
              <a:rPr lang="en-US" sz="4000" dirty="0" err="1" smtClean="0">
                <a:latin typeface="Arial Black" pitchFamily="34" charset="0"/>
              </a:rPr>
              <a:t>Msds</a:t>
            </a:r>
            <a:r>
              <a:rPr lang="en-US" sz="4000" dirty="0" smtClean="0">
                <a:latin typeface="Arial Black" pitchFamily="34" charset="0"/>
              </a:rPr>
              <a:t> activity</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97F0FCA4-0175-459A-8CB0-E9FA6DD04FA1}" type="slidenum">
              <a:rPr lang="en-US" smtClean="0"/>
              <a:t>22</a:t>
            </a:fld>
            <a:endParaRPr lang="en-US"/>
          </a:p>
        </p:txBody>
      </p:sp>
    </p:spTree>
    <p:extLst>
      <p:ext uri="{BB962C8B-B14F-4D97-AF65-F5344CB8AC3E}">
        <p14:creationId xmlns:p14="http://schemas.microsoft.com/office/powerpoint/2010/main" val="3197130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19070"/>
            <a:ext cx="8839199" cy="4910329"/>
          </a:xfrm>
        </p:spPr>
        <p:txBody>
          <a:bodyPr>
            <a:normAutofit/>
          </a:bodyPr>
          <a:lstStyle/>
          <a:p>
            <a:pPr>
              <a:buFont typeface="Wingdings" pitchFamily="2" charset="2"/>
              <a:buChar char="§"/>
            </a:pPr>
            <a:r>
              <a:rPr lang="en-US" sz="2800" b="1" dirty="0" smtClean="0">
                <a:latin typeface="Arial Narrow" pitchFamily="34" charset="0"/>
              </a:rPr>
              <a:t> National Fire Protection Association = fire diamond</a:t>
            </a:r>
          </a:p>
          <a:p>
            <a:pPr>
              <a:buFont typeface="Wingdings" pitchFamily="2" charset="2"/>
              <a:buChar char="§"/>
            </a:pPr>
            <a:endParaRPr lang="en-US" sz="2800" b="1" dirty="0" smtClean="0">
              <a:latin typeface="Arial Narrow" pitchFamily="34" charset="0"/>
            </a:endParaRPr>
          </a:p>
          <a:p>
            <a:pPr>
              <a:buFont typeface="Wingdings" pitchFamily="2" charset="2"/>
              <a:buChar char="§"/>
            </a:pPr>
            <a:endParaRPr lang="en-US" sz="2800" b="1" dirty="0" smtClean="0">
              <a:latin typeface="Arial Narrow" pitchFamily="34" charset="0"/>
            </a:endParaRPr>
          </a:p>
          <a:p>
            <a:pPr>
              <a:buFont typeface="Wingdings" pitchFamily="2" charset="2"/>
              <a:buChar char="§"/>
            </a:pPr>
            <a:endParaRPr lang="en-US" sz="2800" b="1" dirty="0">
              <a:latin typeface="Arial Narrow" pitchFamily="34" charset="0"/>
            </a:endParaRPr>
          </a:p>
          <a:p>
            <a:pPr>
              <a:buFont typeface="Wingdings" pitchFamily="2" charset="2"/>
              <a:buChar char="§"/>
            </a:pPr>
            <a:endParaRPr lang="en-US" sz="2800" b="1" dirty="0" smtClean="0">
              <a:latin typeface="Arial Narrow" pitchFamily="34" charset="0"/>
            </a:endParaRPr>
          </a:p>
          <a:p>
            <a:pPr>
              <a:buFont typeface="Wingdings" pitchFamily="2" charset="2"/>
              <a:buChar char="§"/>
            </a:pPr>
            <a:endParaRPr lang="en-US" sz="2800" b="1" dirty="0">
              <a:latin typeface="Arial Narrow" pitchFamily="34" charset="0"/>
            </a:endParaRPr>
          </a:p>
          <a:p>
            <a:pPr>
              <a:buFont typeface="Wingdings" pitchFamily="2" charset="2"/>
              <a:buChar char="§"/>
            </a:pPr>
            <a:endParaRPr lang="en-US" sz="2800" b="1" dirty="0" smtClean="0">
              <a:latin typeface="Arial Narrow" pitchFamily="34" charset="0"/>
            </a:endParaRPr>
          </a:p>
          <a:p>
            <a:pPr>
              <a:buFont typeface="Wingdings" pitchFamily="2" charset="2"/>
              <a:buChar char="§"/>
            </a:pPr>
            <a:endParaRPr lang="en-US" sz="2800" b="1" dirty="0">
              <a:latin typeface="Arial Narrow" pitchFamily="34" charset="0"/>
            </a:endParaRPr>
          </a:p>
          <a:p>
            <a:pPr>
              <a:buFont typeface="Wingdings" pitchFamily="2" charset="2"/>
              <a:buChar char="§"/>
            </a:pPr>
            <a:r>
              <a:rPr lang="en-US" sz="2800" b="1" dirty="0" smtClean="0">
                <a:latin typeface="Arial Narrow" pitchFamily="34" charset="0"/>
              </a:rPr>
              <a:t> Copper Sulfate health-3, fire-0, reactivity-0</a:t>
            </a:r>
          </a:p>
          <a:p>
            <a:pPr>
              <a:buFont typeface="Wingdings" pitchFamily="2" charset="2"/>
              <a:buChar char="§"/>
            </a:pPr>
            <a:endParaRPr lang="en-US" dirty="0" smtClean="0"/>
          </a:p>
        </p:txBody>
      </p:sp>
      <p:sp>
        <p:nvSpPr>
          <p:cNvPr id="3" name="Title 2"/>
          <p:cNvSpPr>
            <a:spLocks noGrp="1"/>
          </p:cNvSpPr>
          <p:nvPr>
            <p:ph type="title"/>
          </p:nvPr>
        </p:nvSpPr>
        <p:spPr/>
        <p:txBody>
          <a:bodyPr/>
          <a:lstStyle/>
          <a:p>
            <a:r>
              <a:rPr lang="en-US" sz="4000" dirty="0" smtClean="0">
                <a:latin typeface="Arial Black" pitchFamily="34" charset="0"/>
              </a:rPr>
              <a:t>Hazard classification </a:t>
            </a:r>
            <a:endParaRPr lang="en-US" sz="4000" dirty="0">
              <a:latin typeface="Arial Black" pitchFamily="34" charset="0"/>
            </a:endParaRPr>
          </a:p>
        </p:txBody>
      </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2514600"/>
            <a:ext cx="59912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97F0FCA4-0175-459A-8CB0-E9FA6DD04FA1}" type="slidenum">
              <a:rPr lang="en-US" smtClean="0"/>
              <a:t>23</a:t>
            </a:fld>
            <a:endParaRPr lang="en-US"/>
          </a:p>
        </p:txBody>
      </p:sp>
    </p:spTree>
    <p:extLst>
      <p:ext uri="{BB962C8B-B14F-4D97-AF65-F5344CB8AC3E}">
        <p14:creationId xmlns:p14="http://schemas.microsoft.com/office/powerpoint/2010/main" val="1525127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pPr>
              <a:buFont typeface="Wingdings" pitchFamily="2" charset="2"/>
              <a:buChar char="§"/>
            </a:pPr>
            <a:r>
              <a:rPr lang="en-US" sz="2800" b="1" dirty="0" smtClean="0">
                <a:latin typeface="Arial Narrow" pitchFamily="34" charset="0"/>
              </a:rPr>
              <a:t> Hazardous Material Identification System (HMIS)</a:t>
            </a:r>
          </a:p>
        </p:txBody>
      </p:sp>
      <p:sp>
        <p:nvSpPr>
          <p:cNvPr id="3" name="Title 2"/>
          <p:cNvSpPr>
            <a:spLocks noGrp="1"/>
          </p:cNvSpPr>
          <p:nvPr>
            <p:ph type="title"/>
          </p:nvPr>
        </p:nvSpPr>
        <p:spPr/>
        <p:txBody>
          <a:bodyPr/>
          <a:lstStyle/>
          <a:p>
            <a:r>
              <a:rPr lang="en-US" sz="4000" dirty="0" smtClean="0">
                <a:latin typeface="Arial Black" pitchFamily="34" charset="0"/>
              </a:rPr>
              <a:t>Hazard classification </a:t>
            </a:r>
            <a:endParaRPr lang="en-US" sz="4000" dirty="0">
              <a:latin typeface="Arial Black" pitchFamily="34" charset="0"/>
            </a:endParaRPr>
          </a:p>
        </p:txBody>
      </p:sp>
      <p:pic>
        <p:nvPicPr>
          <p:cNvPr id="5"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2743200"/>
            <a:ext cx="672306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97F0FCA4-0175-459A-8CB0-E9FA6DD04FA1}" type="slidenum">
              <a:rPr lang="en-US" smtClean="0"/>
              <a:t>24</a:t>
            </a:fld>
            <a:endParaRPr lang="en-US"/>
          </a:p>
        </p:txBody>
      </p:sp>
    </p:spTree>
    <p:extLst>
      <p:ext uri="{BB962C8B-B14F-4D97-AF65-F5344CB8AC3E}">
        <p14:creationId xmlns:p14="http://schemas.microsoft.com/office/powerpoint/2010/main" val="2761027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pPr>
              <a:buFont typeface="Wingdings" pitchFamily="2" charset="2"/>
              <a:buChar char="§"/>
            </a:pPr>
            <a:r>
              <a:rPr lang="en-US" sz="2800" b="1" dirty="0" smtClean="0">
                <a:latin typeface="Arial Narrow" pitchFamily="34" charset="0"/>
              </a:rPr>
              <a:t> Inhalation</a:t>
            </a:r>
          </a:p>
          <a:p>
            <a:pPr>
              <a:buFont typeface="Wingdings" pitchFamily="2" charset="2"/>
              <a:buChar char="§"/>
            </a:pPr>
            <a:endParaRPr lang="en-US" sz="2800" b="1" dirty="0">
              <a:latin typeface="Arial Narrow" pitchFamily="34" charset="0"/>
            </a:endParaRPr>
          </a:p>
          <a:p>
            <a:pPr>
              <a:buFont typeface="Wingdings" pitchFamily="2" charset="2"/>
              <a:buChar char="§"/>
            </a:pPr>
            <a:r>
              <a:rPr lang="en-US" sz="2800" b="1" dirty="0" smtClean="0">
                <a:latin typeface="Arial Narrow" pitchFamily="34" charset="0"/>
              </a:rPr>
              <a:t>Skin absorption</a:t>
            </a:r>
          </a:p>
          <a:p>
            <a:pPr>
              <a:buFont typeface="Wingdings" pitchFamily="2" charset="2"/>
              <a:buChar char="§"/>
            </a:pPr>
            <a:endParaRPr lang="en-US" sz="2800" b="1" dirty="0">
              <a:latin typeface="Arial Narrow" pitchFamily="34" charset="0"/>
            </a:endParaRPr>
          </a:p>
          <a:p>
            <a:pPr>
              <a:buFont typeface="Wingdings" pitchFamily="2" charset="2"/>
              <a:buChar char="§"/>
            </a:pPr>
            <a:r>
              <a:rPr lang="en-US" sz="2800" b="1" dirty="0" smtClean="0">
                <a:latin typeface="Arial Narrow" pitchFamily="34" charset="0"/>
              </a:rPr>
              <a:t>Ingestion</a:t>
            </a:r>
          </a:p>
          <a:p>
            <a:pPr>
              <a:buFont typeface="Wingdings" pitchFamily="2" charset="2"/>
              <a:buChar char="§"/>
            </a:pPr>
            <a:endParaRPr lang="en-US" sz="2800" b="1" dirty="0">
              <a:latin typeface="Arial Narrow" pitchFamily="34" charset="0"/>
            </a:endParaRPr>
          </a:p>
          <a:p>
            <a:pPr>
              <a:buFont typeface="Wingdings" pitchFamily="2" charset="2"/>
              <a:buChar char="§"/>
            </a:pPr>
            <a:r>
              <a:rPr lang="en-US" sz="2800" b="1" dirty="0" smtClean="0">
                <a:latin typeface="Arial Narrow" pitchFamily="34" charset="0"/>
              </a:rPr>
              <a:t>Injection </a:t>
            </a:r>
          </a:p>
        </p:txBody>
      </p:sp>
      <p:sp>
        <p:nvSpPr>
          <p:cNvPr id="3" name="Title 2"/>
          <p:cNvSpPr>
            <a:spLocks noGrp="1"/>
          </p:cNvSpPr>
          <p:nvPr>
            <p:ph type="title"/>
          </p:nvPr>
        </p:nvSpPr>
        <p:spPr/>
        <p:txBody>
          <a:bodyPr/>
          <a:lstStyle/>
          <a:p>
            <a:r>
              <a:rPr lang="en-US" sz="4000" dirty="0" smtClean="0">
                <a:latin typeface="Arial Black" pitchFamily="34" charset="0"/>
              </a:rPr>
              <a:t>Route of entry</a:t>
            </a:r>
            <a:endParaRPr lang="en-US" sz="4000" dirty="0">
              <a:latin typeface="Arial Black" pitchFamily="34" charset="0"/>
            </a:endParaRPr>
          </a:p>
        </p:txBody>
      </p:sp>
      <p:pic>
        <p:nvPicPr>
          <p:cNvPr id="6"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465022" y="2438400"/>
            <a:ext cx="5324475" cy="311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97F0FCA4-0175-459A-8CB0-E9FA6DD04FA1}" type="slidenum">
              <a:rPr lang="en-US" smtClean="0"/>
              <a:t>25</a:t>
            </a:fld>
            <a:endParaRPr lang="en-US"/>
          </a:p>
        </p:txBody>
      </p:sp>
    </p:spTree>
    <p:extLst>
      <p:ext uri="{BB962C8B-B14F-4D97-AF65-F5344CB8AC3E}">
        <p14:creationId xmlns:p14="http://schemas.microsoft.com/office/powerpoint/2010/main" val="2859121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a:ln>
            <a:noFill/>
          </a:ln>
        </p:spPr>
        <p:txBody>
          <a:bodyPr>
            <a:normAutofit lnSpcReduction="10000"/>
          </a:bodyPr>
          <a:lstStyle/>
          <a:p>
            <a:pPr>
              <a:buFont typeface="Wingdings" pitchFamily="2" charset="2"/>
              <a:buChar char="§"/>
            </a:pPr>
            <a:r>
              <a:rPr lang="en-US" sz="2800" b="1" dirty="0" smtClean="0">
                <a:latin typeface="Arial Narrow" pitchFamily="34" charset="0"/>
              </a:rPr>
              <a:t> </a:t>
            </a:r>
            <a:r>
              <a:rPr lang="en-US" sz="2800" b="1" dirty="0" smtClean="0">
                <a:solidFill>
                  <a:srgbClr val="C00000"/>
                </a:solidFill>
                <a:latin typeface="Arial Narrow" pitchFamily="34" charset="0"/>
              </a:rPr>
              <a:t>Inhalation</a:t>
            </a:r>
            <a:r>
              <a:rPr lang="en-US" sz="2800" b="1" dirty="0" smtClean="0">
                <a:latin typeface="Arial Narrow" pitchFamily="34" charset="0"/>
              </a:rPr>
              <a:t>: </a:t>
            </a:r>
            <a:r>
              <a:rPr lang="en-US" sz="2800" b="1" dirty="0" smtClean="0">
                <a:solidFill>
                  <a:schemeClr val="bg1">
                    <a:lumMod val="50000"/>
                  </a:schemeClr>
                </a:solidFill>
                <a:latin typeface="Arial Narrow" pitchFamily="34" charset="0"/>
              </a:rPr>
              <a:t>irritation to the mucus membrane &amp; upper respiratory tract</a:t>
            </a:r>
          </a:p>
          <a:p>
            <a:pPr>
              <a:buFont typeface="Wingdings" pitchFamily="2" charset="2"/>
              <a:buChar char="§"/>
            </a:pPr>
            <a:endParaRPr lang="en-US" sz="2800" b="1" dirty="0">
              <a:latin typeface="Arial Narrow" pitchFamily="34" charset="0"/>
            </a:endParaRPr>
          </a:p>
          <a:p>
            <a:pPr>
              <a:buFont typeface="Wingdings" pitchFamily="2" charset="2"/>
              <a:buChar char="§"/>
            </a:pPr>
            <a:r>
              <a:rPr lang="en-US" sz="2800" b="1" dirty="0" smtClean="0">
                <a:latin typeface="Arial Narrow" pitchFamily="34" charset="0"/>
              </a:rPr>
              <a:t> Skin absorption: </a:t>
            </a:r>
            <a:r>
              <a:rPr lang="en-US" sz="2800" b="1" dirty="0" smtClean="0">
                <a:solidFill>
                  <a:schemeClr val="bg1">
                    <a:lumMod val="50000"/>
                  </a:schemeClr>
                </a:solidFill>
                <a:latin typeface="Arial Narrow" pitchFamily="34" charset="0"/>
              </a:rPr>
              <a:t>Slight skin irritant</a:t>
            </a:r>
          </a:p>
          <a:p>
            <a:pPr marL="45720" indent="0">
              <a:buNone/>
            </a:pPr>
            <a:endParaRPr lang="en-US" sz="2800" b="1" dirty="0">
              <a:latin typeface="Arial Narrow" pitchFamily="34" charset="0"/>
            </a:endParaRPr>
          </a:p>
          <a:p>
            <a:pPr>
              <a:buFont typeface="Wingdings" pitchFamily="2" charset="2"/>
              <a:buChar char="§"/>
            </a:pPr>
            <a:r>
              <a:rPr lang="en-US" sz="2800" b="1" dirty="0" smtClean="0">
                <a:latin typeface="Arial Narrow" pitchFamily="34" charset="0"/>
              </a:rPr>
              <a:t> Ingestion: </a:t>
            </a:r>
            <a:r>
              <a:rPr lang="en-US" sz="2800" b="1" dirty="0" smtClean="0">
                <a:solidFill>
                  <a:schemeClr val="bg1">
                    <a:lumMod val="50000"/>
                  </a:schemeClr>
                </a:solidFill>
                <a:latin typeface="Arial Narrow" pitchFamily="34" charset="0"/>
              </a:rPr>
              <a:t>Toxic</a:t>
            </a:r>
          </a:p>
          <a:p>
            <a:pPr>
              <a:buFont typeface="Wingdings" pitchFamily="2" charset="2"/>
              <a:buChar char="§"/>
            </a:pPr>
            <a:endParaRPr lang="en-US" sz="2800" b="1" dirty="0">
              <a:latin typeface="Arial Narrow" pitchFamily="34" charset="0"/>
            </a:endParaRPr>
          </a:p>
          <a:p>
            <a:pPr>
              <a:buFont typeface="Wingdings" pitchFamily="2" charset="2"/>
              <a:buChar char="§"/>
            </a:pPr>
            <a:r>
              <a:rPr lang="en-US" sz="2800" b="1" dirty="0" smtClean="0">
                <a:latin typeface="Arial Narrow" pitchFamily="34" charset="0"/>
              </a:rPr>
              <a:t> Eyes: </a:t>
            </a:r>
            <a:r>
              <a:rPr lang="en-US" sz="2800" b="1" dirty="0" smtClean="0">
                <a:solidFill>
                  <a:schemeClr val="bg1">
                    <a:lumMod val="50000"/>
                  </a:schemeClr>
                </a:solidFill>
                <a:latin typeface="Arial Narrow" pitchFamily="34" charset="0"/>
              </a:rPr>
              <a:t>Severe irritation irreversible damage</a:t>
            </a:r>
          </a:p>
          <a:p>
            <a:pPr>
              <a:buFont typeface="Wingdings" pitchFamily="2" charset="2"/>
              <a:buChar char="§"/>
            </a:pPr>
            <a:endParaRPr lang="en-US" sz="2800" b="1" dirty="0">
              <a:solidFill>
                <a:schemeClr val="bg1">
                  <a:lumMod val="50000"/>
                </a:schemeClr>
              </a:solidFill>
              <a:latin typeface="Arial Narrow" pitchFamily="34" charset="0"/>
            </a:endParaRPr>
          </a:p>
          <a:p>
            <a:pPr>
              <a:buFont typeface="Wingdings" pitchFamily="2" charset="2"/>
              <a:buChar char="§"/>
            </a:pPr>
            <a:r>
              <a:rPr lang="en-US" sz="2800" b="1" dirty="0" smtClean="0">
                <a:latin typeface="Arial Narrow" pitchFamily="34" charset="0"/>
              </a:rPr>
              <a:t>Injection: </a:t>
            </a:r>
            <a:r>
              <a:rPr lang="en-US" sz="2800" b="1" dirty="0" smtClean="0">
                <a:solidFill>
                  <a:schemeClr val="bg1">
                    <a:lumMod val="50000"/>
                  </a:schemeClr>
                </a:solidFill>
                <a:latin typeface="Arial Narrow" pitchFamily="34" charset="0"/>
              </a:rPr>
              <a:t>Shouldn’t cause problems </a:t>
            </a:r>
          </a:p>
        </p:txBody>
      </p:sp>
      <p:sp>
        <p:nvSpPr>
          <p:cNvPr id="3" name="Title 2"/>
          <p:cNvSpPr>
            <a:spLocks noGrp="1"/>
          </p:cNvSpPr>
          <p:nvPr>
            <p:ph type="title"/>
          </p:nvPr>
        </p:nvSpPr>
        <p:spPr/>
        <p:txBody>
          <a:bodyPr/>
          <a:lstStyle/>
          <a:p>
            <a:r>
              <a:rPr lang="en-US" sz="4000" dirty="0" smtClean="0">
                <a:latin typeface="Arial Black" pitchFamily="34" charset="0"/>
              </a:rPr>
              <a:t>Route of entry </a:t>
            </a:r>
            <a:br>
              <a:rPr lang="en-US" sz="4000" dirty="0" smtClean="0">
                <a:latin typeface="Arial Black" pitchFamily="34" charset="0"/>
              </a:rPr>
            </a:br>
            <a:r>
              <a:rPr lang="en-US" sz="4000" dirty="0" smtClean="0">
                <a:latin typeface="Arial Black" pitchFamily="34" charset="0"/>
              </a:rPr>
              <a:t>copper sulfate c</a:t>
            </a:r>
            <a:r>
              <a:rPr lang="en-US" sz="4000" cap="none" dirty="0" smtClean="0">
                <a:latin typeface="Arial Black" pitchFamily="34" charset="0"/>
              </a:rPr>
              <a:t>u</a:t>
            </a:r>
            <a:r>
              <a:rPr lang="en-US" sz="4000" dirty="0" smtClean="0">
                <a:latin typeface="Arial Black" pitchFamily="34" charset="0"/>
              </a:rPr>
              <a:t>so</a:t>
            </a:r>
            <a:r>
              <a:rPr lang="en-US" sz="4000" baseline="-25000" dirty="0" smtClean="0">
                <a:latin typeface="Arial Black" pitchFamily="34" charset="0"/>
              </a:rPr>
              <a:t>4</a:t>
            </a:r>
            <a:endParaRPr lang="en-US" sz="4000" baseline="-25000" dirty="0">
              <a:latin typeface="Arial Black" pitchFamily="34" charset="0"/>
            </a:endParaRPr>
          </a:p>
        </p:txBody>
      </p:sp>
      <p:sp>
        <p:nvSpPr>
          <p:cNvPr id="4" name="Slide Number Placeholder 3"/>
          <p:cNvSpPr>
            <a:spLocks noGrp="1"/>
          </p:cNvSpPr>
          <p:nvPr>
            <p:ph type="sldNum" sz="quarter" idx="12"/>
          </p:nvPr>
        </p:nvSpPr>
        <p:spPr/>
        <p:txBody>
          <a:bodyPr/>
          <a:lstStyle/>
          <a:p>
            <a:fld id="{97F0FCA4-0175-459A-8CB0-E9FA6DD04FA1}" type="slidenum">
              <a:rPr lang="en-US" smtClean="0"/>
              <a:t>26</a:t>
            </a:fld>
            <a:endParaRPr lang="en-US"/>
          </a:p>
        </p:txBody>
      </p:sp>
    </p:spTree>
    <p:extLst>
      <p:ext uri="{BB962C8B-B14F-4D97-AF65-F5344CB8AC3E}">
        <p14:creationId xmlns:p14="http://schemas.microsoft.com/office/powerpoint/2010/main" val="1510063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Hazard Classification</a:t>
            </a:r>
            <a:endParaRPr lang="en-US" sz="4000" baseline="-25000" dirty="0">
              <a:latin typeface="Arial Black" pitchFamily="34" charset="0"/>
            </a:endParaRP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2400" y="2057400"/>
            <a:ext cx="8806116" cy="4350371"/>
          </a:xfrm>
        </p:spPr>
      </p:pic>
      <p:sp>
        <p:nvSpPr>
          <p:cNvPr id="7" name="Slide Number Placeholder 6"/>
          <p:cNvSpPr>
            <a:spLocks noGrp="1"/>
          </p:cNvSpPr>
          <p:nvPr>
            <p:ph type="sldNum" sz="quarter" idx="12"/>
          </p:nvPr>
        </p:nvSpPr>
        <p:spPr/>
        <p:txBody>
          <a:bodyPr/>
          <a:lstStyle/>
          <a:p>
            <a:fld id="{97F0FCA4-0175-459A-8CB0-E9FA6DD04FA1}" type="slidenum">
              <a:rPr lang="en-US" smtClean="0"/>
              <a:t>27</a:t>
            </a:fld>
            <a:endParaRPr lang="en-US"/>
          </a:p>
        </p:txBody>
      </p:sp>
    </p:spTree>
    <p:extLst>
      <p:ext uri="{BB962C8B-B14F-4D97-AF65-F5344CB8AC3E}">
        <p14:creationId xmlns:p14="http://schemas.microsoft.com/office/powerpoint/2010/main" val="531197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pPr marL="45720" indent="0" algn="ctr">
              <a:buNone/>
            </a:pPr>
            <a:r>
              <a:rPr lang="en-US" sz="3200" b="1" dirty="0" smtClean="0">
                <a:latin typeface="Arial Narrow" pitchFamily="34" charset="0"/>
              </a:rPr>
              <a:t>How easily will something burn</a:t>
            </a:r>
          </a:p>
          <a:p>
            <a:r>
              <a:rPr lang="en-US" sz="3200" b="1" dirty="0" smtClean="0">
                <a:latin typeface="Arial Narrow" pitchFamily="34" charset="0"/>
              </a:rPr>
              <a:t> Flammable liquids: Gasoline / ethanol</a:t>
            </a:r>
          </a:p>
          <a:p>
            <a:r>
              <a:rPr lang="en-US" sz="3200" b="1" dirty="0" smtClean="0">
                <a:latin typeface="Arial Narrow" pitchFamily="34" charset="0"/>
              </a:rPr>
              <a:t> Flammable solids: oily fabrics</a:t>
            </a:r>
          </a:p>
          <a:p>
            <a:pPr>
              <a:buFont typeface="Wingdings" pitchFamily="2" charset="2"/>
              <a:buChar char="§"/>
            </a:pPr>
            <a:r>
              <a:rPr lang="en-US" sz="3200" b="1" dirty="0" smtClean="0">
                <a:latin typeface="Arial Narrow" pitchFamily="34" charset="0"/>
              </a:rPr>
              <a:t> CuSO</a:t>
            </a:r>
            <a:r>
              <a:rPr lang="en-US" sz="3200" b="1" baseline="-25000" dirty="0" smtClean="0">
                <a:latin typeface="Arial Narrow" pitchFamily="34" charset="0"/>
              </a:rPr>
              <a:t>4</a:t>
            </a:r>
            <a:r>
              <a:rPr lang="en-US" sz="3200" b="1" dirty="0" smtClean="0">
                <a:latin typeface="Arial Narrow" pitchFamily="34" charset="0"/>
              </a:rPr>
              <a:t>: Not flammable, will emit toxic fumes when heated over 400°</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Flammability</a:t>
            </a:r>
            <a:endParaRPr lang="en-US" sz="4000" baseline="-25000" dirty="0">
              <a:latin typeface="Arial Black" pitchFamily="34" charset="0"/>
            </a:endParaRPr>
          </a:p>
        </p:txBody>
      </p:sp>
      <p:pic>
        <p:nvPicPr>
          <p:cNvPr id="10"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4267200"/>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12"/>
          </p:nvPr>
        </p:nvSpPr>
        <p:spPr/>
        <p:txBody>
          <a:bodyPr/>
          <a:lstStyle/>
          <a:p>
            <a:fld id="{97F0FCA4-0175-459A-8CB0-E9FA6DD04FA1}" type="slidenum">
              <a:rPr lang="en-US" smtClean="0"/>
              <a:t>28</a:t>
            </a:fld>
            <a:endParaRPr lang="en-US"/>
          </a:p>
        </p:txBody>
      </p:sp>
    </p:spTree>
    <p:extLst>
      <p:ext uri="{BB962C8B-B14F-4D97-AF65-F5344CB8AC3E}">
        <p14:creationId xmlns:p14="http://schemas.microsoft.com/office/powerpoint/2010/main" val="1265641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0999" y="1719070"/>
            <a:ext cx="8407893" cy="4910329"/>
          </a:xfrm>
        </p:spPr>
        <p:txBody>
          <a:bodyPr>
            <a:noAutofit/>
          </a:bodyPr>
          <a:lstStyle/>
          <a:p>
            <a:r>
              <a:rPr lang="en-US" sz="3200" b="1" dirty="0" smtClean="0">
                <a:latin typeface="Arial Narrow" pitchFamily="34" charset="0"/>
              </a:rPr>
              <a:t> Chemical that destroys living tissue or breaks down metal</a:t>
            </a:r>
          </a:p>
          <a:p>
            <a:endParaRPr lang="en-US" sz="3200" b="1" dirty="0" smtClean="0">
              <a:latin typeface="Arial Narrow" pitchFamily="34" charset="0"/>
            </a:endParaRPr>
          </a:p>
          <a:p>
            <a:r>
              <a:rPr lang="en-US" sz="3200" b="1" dirty="0" smtClean="0">
                <a:latin typeface="Arial Narrow" pitchFamily="34" charset="0"/>
              </a:rPr>
              <a:t> Can be a solid, liquid, or gas</a:t>
            </a:r>
          </a:p>
          <a:p>
            <a:endParaRPr lang="en-US" sz="3200" b="1" dirty="0" smtClean="0">
              <a:latin typeface="Arial Narrow" pitchFamily="34" charset="0"/>
            </a:endParaRPr>
          </a:p>
          <a:p>
            <a:r>
              <a:rPr lang="en-US" sz="3200" b="1" dirty="0" smtClean="0">
                <a:latin typeface="Arial Narrow" pitchFamily="34" charset="0"/>
              </a:rPr>
              <a:t> Fertilizers, manure, sanitizers, and acid rinses</a:t>
            </a:r>
          </a:p>
          <a:p>
            <a:pPr marL="45720" indent="0">
              <a:buNone/>
            </a:pPr>
            <a:endParaRPr lang="en-US" sz="3200" b="1" dirty="0" smtClean="0">
              <a:latin typeface="Arial Narrow" pitchFamily="34" charset="0"/>
            </a:endParaRPr>
          </a:p>
          <a:p>
            <a:r>
              <a:rPr lang="en-US" sz="3200" b="1" dirty="0" smtClean="0">
                <a:latin typeface="Arial Narrow" pitchFamily="34" charset="0"/>
              </a:rPr>
              <a:t> CuSO</a:t>
            </a:r>
            <a:r>
              <a:rPr lang="en-US" sz="3200" b="1" baseline="-25000" dirty="0" smtClean="0">
                <a:latin typeface="Arial Narrow" pitchFamily="34" charset="0"/>
              </a:rPr>
              <a:t>4</a:t>
            </a:r>
            <a:r>
              <a:rPr lang="en-US" sz="3200" b="1" dirty="0" smtClean="0">
                <a:latin typeface="Arial Narrow" pitchFamily="34" charset="0"/>
              </a:rPr>
              <a:t>: Irreversible eye damage</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corrosive</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29</a:t>
            </a:fld>
            <a:endParaRPr lang="en-US"/>
          </a:p>
        </p:txBody>
      </p:sp>
    </p:spTree>
    <p:extLst>
      <p:ext uri="{BB962C8B-B14F-4D97-AF65-F5344CB8AC3E}">
        <p14:creationId xmlns:p14="http://schemas.microsoft.com/office/powerpoint/2010/main" val="398745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138929"/>
          </a:xfrm>
        </p:spPr>
        <p:txBody>
          <a:bodyPr>
            <a:normAutofit/>
          </a:bodyPr>
          <a:lstStyle/>
          <a:p>
            <a:pPr marL="45720" indent="0">
              <a:buNone/>
            </a:pPr>
            <a:r>
              <a:rPr lang="en-US" sz="2800" b="1" dirty="0" smtClean="0">
                <a:latin typeface="Arial Narrow" pitchFamily="34" charset="0"/>
              </a:rPr>
              <a:t>1. Identify employer requirements and responsibilities as outlined in the OSHA Hazard Communication Standard (OSHA 29CFR1910.1200 – issued in 1983).</a:t>
            </a:r>
          </a:p>
          <a:p>
            <a:pPr marL="45720" indent="0">
              <a:buNone/>
            </a:pPr>
            <a:endParaRPr lang="en-US" sz="2800" b="1" dirty="0" smtClean="0">
              <a:latin typeface="Arial Narrow" pitchFamily="34" charset="0"/>
            </a:endParaRPr>
          </a:p>
          <a:p>
            <a:pPr marL="45720" indent="0">
              <a:buNone/>
            </a:pPr>
            <a:r>
              <a:rPr lang="en-US" sz="2800" b="1" dirty="0" smtClean="0">
                <a:latin typeface="Arial Narrow" pitchFamily="34" charset="0"/>
              </a:rPr>
              <a:t>2. List the main sections of a written Hazard Communication Program and describe appropriate information to include for each section.</a:t>
            </a:r>
          </a:p>
          <a:p>
            <a:pPr marL="45720" indent="0">
              <a:buNone/>
            </a:pPr>
            <a:endParaRPr lang="en-US" sz="2800" b="1" dirty="0">
              <a:latin typeface="Arial Narrow" pitchFamily="34" charset="0"/>
            </a:endParaRPr>
          </a:p>
          <a:p>
            <a:pPr marL="45720" indent="0">
              <a:buNone/>
            </a:pPr>
            <a:r>
              <a:rPr lang="en-US" sz="2800" b="1" dirty="0" smtClean="0">
                <a:latin typeface="Arial Narrow" pitchFamily="34" charset="0"/>
              </a:rPr>
              <a:t>3. Identify label requirements and warning signs</a:t>
            </a:r>
          </a:p>
        </p:txBody>
      </p:sp>
      <p:sp>
        <p:nvSpPr>
          <p:cNvPr id="3" name="Title 2"/>
          <p:cNvSpPr>
            <a:spLocks noGrp="1"/>
          </p:cNvSpPr>
          <p:nvPr>
            <p:ph type="title"/>
          </p:nvPr>
        </p:nvSpPr>
        <p:spPr/>
        <p:txBody>
          <a:bodyPr/>
          <a:lstStyle/>
          <a:p>
            <a:r>
              <a:rPr lang="en-US" dirty="0" smtClean="0">
                <a:latin typeface="Arial Black" pitchFamily="34" charset="0"/>
              </a:rPr>
              <a:t>Learner  outcomes</a:t>
            </a:r>
            <a:endParaRPr lang="en-US" dirty="0">
              <a:latin typeface="Arial Black" pitchFamily="34" charset="0"/>
            </a:endParaRPr>
          </a:p>
        </p:txBody>
      </p:sp>
      <p:sp>
        <p:nvSpPr>
          <p:cNvPr id="4" name="Slide Number Placeholder 3"/>
          <p:cNvSpPr>
            <a:spLocks noGrp="1"/>
          </p:cNvSpPr>
          <p:nvPr>
            <p:ph type="sldNum" sz="quarter" idx="12"/>
          </p:nvPr>
        </p:nvSpPr>
        <p:spPr/>
        <p:txBody>
          <a:bodyPr/>
          <a:lstStyle/>
          <a:p>
            <a:fld id="{97F0FCA4-0175-459A-8CB0-E9FA6DD04FA1}" type="slidenum">
              <a:rPr lang="en-US" smtClean="0"/>
              <a:t>3</a:t>
            </a:fld>
            <a:endParaRPr lang="en-US"/>
          </a:p>
        </p:txBody>
      </p:sp>
    </p:spTree>
    <p:extLst>
      <p:ext uri="{BB962C8B-B14F-4D97-AF65-F5344CB8AC3E}">
        <p14:creationId xmlns:p14="http://schemas.microsoft.com/office/powerpoint/2010/main" val="2445040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1" y="1676400"/>
            <a:ext cx="8636492" cy="4952999"/>
          </a:xfrm>
        </p:spPr>
        <p:txBody>
          <a:bodyPr>
            <a:noAutofit/>
          </a:bodyPr>
          <a:lstStyle/>
          <a:p>
            <a:pPr marL="45720" indent="0" algn="ctr">
              <a:buNone/>
            </a:pPr>
            <a:r>
              <a:rPr lang="en-US" sz="2800" b="1" dirty="0" smtClean="0">
                <a:latin typeface="Arial Narrow" pitchFamily="34" charset="0"/>
              </a:rPr>
              <a:t>pH is a scale of 0-14 that represents the acidity or alkalinity of an aqueous solution.</a:t>
            </a:r>
          </a:p>
          <a:p>
            <a:pPr>
              <a:buClr>
                <a:srgbClr val="C00000"/>
              </a:buClr>
              <a:buFont typeface="Arial" pitchFamily="34" charset="0"/>
              <a:buChar char="•"/>
            </a:pPr>
            <a:r>
              <a:rPr lang="en-US" sz="2800" b="1" dirty="0" smtClean="0">
                <a:solidFill>
                  <a:srgbClr val="C00000"/>
                </a:solidFill>
                <a:latin typeface="Arial Narrow" pitchFamily="34" charset="0"/>
              </a:rPr>
              <a:t>Pure water has a pH of 7 = neutral solution </a:t>
            </a:r>
          </a:p>
          <a:p>
            <a:pPr>
              <a:buClr>
                <a:srgbClr val="C00000"/>
              </a:buClr>
              <a:buFont typeface="Arial" pitchFamily="34" charset="0"/>
              <a:buChar char="•"/>
            </a:pPr>
            <a:r>
              <a:rPr lang="en-US" sz="2800" b="1" dirty="0" smtClean="0">
                <a:latin typeface="Arial Narrow" pitchFamily="34" charset="0"/>
              </a:rPr>
              <a:t>Acids have a pH &lt; 7</a:t>
            </a:r>
          </a:p>
          <a:p>
            <a:pPr>
              <a:buClr>
                <a:srgbClr val="C00000"/>
              </a:buClr>
              <a:buFont typeface="Arial" pitchFamily="34" charset="0"/>
              <a:buChar char="•"/>
            </a:pPr>
            <a:r>
              <a:rPr lang="en-US" sz="2800" b="1" dirty="0" smtClean="0">
                <a:latin typeface="Arial Narrow" pitchFamily="34" charset="0"/>
              </a:rPr>
              <a:t>Bases have a pH &gt; 7</a:t>
            </a:r>
          </a:p>
          <a:p>
            <a:pPr>
              <a:buClr>
                <a:srgbClr val="C00000"/>
              </a:buClr>
              <a:buFont typeface="Arial" pitchFamily="34" charset="0"/>
              <a:buChar char="•"/>
            </a:pPr>
            <a:r>
              <a:rPr lang="en-US" sz="2800" b="1" dirty="0" smtClean="0">
                <a:latin typeface="Arial Narrow" pitchFamily="34" charset="0"/>
              </a:rPr>
              <a:t>Particular safety concerns </a:t>
            </a:r>
          </a:p>
          <a:p>
            <a:pPr marL="45720" indent="0">
              <a:buClr>
                <a:srgbClr val="C00000"/>
              </a:buClr>
              <a:buNone/>
            </a:pPr>
            <a:r>
              <a:rPr lang="en-US" sz="2800" b="1" dirty="0" smtClean="0">
                <a:latin typeface="Arial Narrow" pitchFamily="34" charset="0"/>
              </a:rPr>
              <a:t>on the extremes of the pH scale.</a:t>
            </a:r>
          </a:p>
          <a:p>
            <a:pPr>
              <a:buClr>
                <a:srgbClr val="C00000"/>
              </a:buClr>
              <a:buFont typeface="Arial" pitchFamily="34" charset="0"/>
              <a:buChar char="•"/>
            </a:pPr>
            <a:r>
              <a:rPr lang="en-US" sz="2800" b="1" dirty="0" smtClean="0">
                <a:latin typeface="Arial Narrow" pitchFamily="34" charset="0"/>
              </a:rPr>
              <a:t>Pipeline cleaners range from </a:t>
            </a:r>
          </a:p>
          <a:p>
            <a:pPr marL="45720" indent="0">
              <a:buClr>
                <a:srgbClr val="C00000"/>
              </a:buClr>
              <a:buNone/>
            </a:pPr>
            <a:r>
              <a:rPr lang="en-US" sz="2800" b="1" dirty="0" smtClean="0">
                <a:latin typeface="Arial Narrow" pitchFamily="34" charset="0"/>
              </a:rPr>
              <a:t>a pH of 10 to 14</a:t>
            </a:r>
            <a:r>
              <a:rPr lang="en-US" sz="3200" b="1" dirty="0" smtClean="0">
                <a:latin typeface="Arial Narrow" pitchFamily="34" charset="0"/>
              </a:rPr>
              <a:t>. </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PH</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30</a:t>
            </a:fld>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0685" y="3048000"/>
            <a:ext cx="3655962" cy="3505200"/>
          </a:xfrm>
          <a:prstGeom prst="rect">
            <a:avLst/>
          </a:prstGeom>
        </p:spPr>
      </p:pic>
    </p:spTree>
    <p:extLst>
      <p:ext uri="{BB962C8B-B14F-4D97-AF65-F5344CB8AC3E}">
        <p14:creationId xmlns:p14="http://schemas.microsoft.com/office/powerpoint/2010/main" val="1696557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1" y="1676400"/>
            <a:ext cx="8636492" cy="2666999"/>
          </a:xfrm>
        </p:spPr>
        <p:txBody>
          <a:bodyPr>
            <a:noAutofit/>
          </a:bodyPr>
          <a:lstStyle/>
          <a:p>
            <a:pPr marL="45720" indent="0">
              <a:buNone/>
            </a:pPr>
            <a:endParaRPr lang="en-US" sz="3200" b="1" dirty="0" smtClean="0">
              <a:latin typeface="Arial Narrow" pitchFamily="34" charset="0"/>
            </a:endParaRPr>
          </a:p>
          <a:p>
            <a:pPr marL="45720" indent="0">
              <a:buNone/>
            </a:pPr>
            <a:r>
              <a:rPr lang="en-US" sz="3200" b="1" dirty="0" smtClean="0">
                <a:latin typeface="Arial Narrow" pitchFamily="34" charset="0"/>
              </a:rPr>
              <a:t>Chemical pH: Foot bath starts with a pH of 6 in 5% solution, as cows walk through and manure accumulates the pH will rise.</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Farm Example</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31</a:t>
            </a:fld>
            <a:endParaRPr lang="en-US"/>
          </a:p>
        </p:txBody>
      </p:sp>
      <p:pic>
        <p:nvPicPr>
          <p:cNvPr id="6" name="Picture 2" descr="C:\Users\w3044913\AppData\Local\Microsoft\Windows\Temporary Internet Files\Content.IE5\DAC2P1V4\MC900325594[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4169288"/>
            <a:ext cx="311658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85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1" y="1676400"/>
            <a:ext cx="8636492" cy="4876800"/>
          </a:xfrm>
        </p:spPr>
        <p:txBody>
          <a:bodyPr>
            <a:noAutofit/>
          </a:bodyPr>
          <a:lstStyle/>
          <a:p>
            <a:pPr marL="45720" indent="0">
              <a:buNone/>
            </a:pPr>
            <a:endParaRPr lang="en-US" sz="3200" b="1" dirty="0" smtClean="0">
              <a:latin typeface="Arial Narrow" pitchFamily="34" charset="0"/>
            </a:endParaRPr>
          </a:p>
          <a:p>
            <a:r>
              <a:rPr lang="en-US" sz="3200" b="1" dirty="0" smtClean="0">
                <a:latin typeface="Arial Narrow" pitchFamily="34" charset="0"/>
              </a:rPr>
              <a:t> How easily an item ignites</a:t>
            </a:r>
          </a:p>
          <a:p>
            <a:r>
              <a:rPr lang="en-US" sz="3200" b="1" dirty="0" smtClean="0">
                <a:latin typeface="Arial Narrow" pitchFamily="34" charset="0"/>
              </a:rPr>
              <a:t> Lower flashpoint = higher flammability</a:t>
            </a:r>
          </a:p>
          <a:p>
            <a:r>
              <a:rPr lang="en-US" sz="3200" b="1" dirty="0" smtClean="0">
                <a:latin typeface="Arial Narrow" pitchFamily="34" charset="0"/>
              </a:rPr>
              <a:t> Materials with flashpoint under 100° are regulated</a:t>
            </a:r>
          </a:p>
          <a:p>
            <a:r>
              <a:rPr lang="en-US" sz="3200" b="1" dirty="0" smtClean="0">
                <a:latin typeface="Arial Narrow" pitchFamily="34" charset="0"/>
              </a:rPr>
              <a:t> Includes oils or gasoline</a:t>
            </a:r>
          </a:p>
          <a:p>
            <a:r>
              <a:rPr lang="en-US" sz="3200" b="1" dirty="0" smtClean="0">
                <a:latin typeface="Arial Narrow" pitchFamily="34" charset="0"/>
              </a:rPr>
              <a:t> CuSO</a:t>
            </a:r>
            <a:r>
              <a:rPr lang="en-US" sz="3200" b="1" baseline="-25000" dirty="0" smtClean="0">
                <a:latin typeface="Arial Narrow" pitchFamily="34" charset="0"/>
              </a:rPr>
              <a:t>4</a:t>
            </a:r>
            <a:r>
              <a:rPr lang="en-US" sz="3200" b="1" dirty="0" smtClean="0">
                <a:latin typeface="Arial Narrow" pitchFamily="34" charset="0"/>
              </a:rPr>
              <a:t>: N/A</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Flash point</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32</a:t>
            </a:fld>
            <a:endParaRPr lang="en-US"/>
          </a:p>
        </p:txBody>
      </p:sp>
      <p:pic>
        <p:nvPicPr>
          <p:cNvPr id="7"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29200" y="4419600"/>
            <a:ext cx="387535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185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1" y="1676400"/>
            <a:ext cx="8636492" cy="4876800"/>
          </a:xfrm>
        </p:spPr>
        <p:txBody>
          <a:bodyPr>
            <a:noAutofit/>
          </a:bodyPr>
          <a:lstStyle/>
          <a:p>
            <a:pPr marL="45720" indent="0">
              <a:buNone/>
            </a:pPr>
            <a:endParaRPr lang="en-US" sz="3200" b="1" dirty="0" smtClean="0">
              <a:latin typeface="Arial Narrow" pitchFamily="34" charset="0"/>
            </a:endParaRPr>
          </a:p>
          <a:p>
            <a:r>
              <a:rPr lang="en-US" sz="3200" b="1" dirty="0" smtClean="0">
                <a:latin typeface="Arial Narrow" pitchFamily="34" charset="0"/>
              </a:rPr>
              <a:t> Allergic reaction develops over time</a:t>
            </a:r>
          </a:p>
          <a:p>
            <a:pPr lvl="1"/>
            <a:r>
              <a:rPr lang="en-US" sz="3000" b="1" dirty="0" smtClean="0">
                <a:latin typeface="Arial Narrow" pitchFamily="34" charset="0"/>
              </a:rPr>
              <a:t> Dizziness</a:t>
            </a:r>
          </a:p>
          <a:p>
            <a:pPr lvl="1"/>
            <a:r>
              <a:rPr lang="en-US" sz="3000" b="1" dirty="0" smtClean="0">
                <a:latin typeface="Arial Narrow" pitchFamily="34" charset="0"/>
              </a:rPr>
              <a:t> Eye / throat irritation</a:t>
            </a:r>
          </a:p>
          <a:p>
            <a:pPr lvl="1"/>
            <a:r>
              <a:rPr lang="en-US" sz="3000" b="1" dirty="0" smtClean="0">
                <a:latin typeface="Arial Narrow" pitchFamily="34" charset="0"/>
              </a:rPr>
              <a:t> Chest tightness</a:t>
            </a:r>
          </a:p>
          <a:p>
            <a:pPr lvl="1"/>
            <a:r>
              <a:rPr lang="en-US" sz="3000" b="1" dirty="0" smtClean="0">
                <a:latin typeface="Arial Narrow" pitchFamily="34" charset="0"/>
              </a:rPr>
              <a:t> Nasal Congestion </a:t>
            </a:r>
          </a:p>
          <a:p>
            <a:pPr marL="365760" lvl="1" indent="0">
              <a:buNone/>
            </a:pPr>
            <a:endParaRPr lang="en-US" sz="3000" b="1" dirty="0">
              <a:latin typeface="Arial Narrow" pitchFamily="34" charset="0"/>
            </a:endParaRPr>
          </a:p>
          <a:p>
            <a:pPr marL="548640" indent="-457200"/>
            <a:r>
              <a:rPr lang="en-US" sz="3200" b="1" dirty="0" smtClean="0">
                <a:latin typeface="Arial Narrow" pitchFamily="34" charset="0"/>
              </a:rPr>
              <a:t>Ex: Formaldehyde</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sensitization</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33</a:t>
            </a:fld>
            <a:endParaRPr lang="en-US"/>
          </a:p>
        </p:txBody>
      </p:sp>
      <p:pic>
        <p:nvPicPr>
          <p:cNvPr id="6" name="Picture 4" descr="C:\Users\w1022632\AppData\Local\Microsoft\Windows\Temporary Internet Files\Content.IE5\DM289KI8\MC90023273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3200400"/>
            <a:ext cx="266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305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1" y="1676400"/>
            <a:ext cx="8636492" cy="4876800"/>
          </a:xfrm>
        </p:spPr>
        <p:txBody>
          <a:bodyPr>
            <a:noAutofit/>
          </a:bodyPr>
          <a:lstStyle/>
          <a:p>
            <a:pPr marL="45720" indent="0" algn="ctr">
              <a:buNone/>
            </a:pPr>
            <a:r>
              <a:rPr lang="en-US" sz="3200" b="1" dirty="0" smtClean="0">
                <a:latin typeface="Arial Narrow" pitchFamily="34" charset="0"/>
              </a:rPr>
              <a:t>Indicate what bodily organs are affected</a:t>
            </a:r>
          </a:p>
          <a:p>
            <a:r>
              <a:rPr lang="en-US" sz="3200" b="1" dirty="0" smtClean="0">
                <a:latin typeface="Arial Narrow" pitchFamily="34" charset="0"/>
              </a:rPr>
              <a:t> Lungs</a:t>
            </a:r>
          </a:p>
          <a:p>
            <a:endParaRPr lang="en-US" sz="3200" b="1" dirty="0">
              <a:latin typeface="Arial Narrow" pitchFamily="34" charset="0"/>
            </a:endParaRPr>
          </a:p>
          <a:p>
            <a:r>
              <a:rPr lang="en-US" sz="3200" b="1" dirty="0" smtClean="0">
                <a:latin typeface="Arial Narrow" pitchFamily="34" charset="0"/>
              </a:rPr>
              <a:t> Skin</a:t>
            </a:r>
          </a:p>
          <a:p>
            <a:endParaRPr lang="en-US" sz="3200" b="1" dirty="0">
              <a:latin typeface="Arial Narrow" pitchFamily="34" charset="0"/>
            </a:endParaRPr>
          </a:p>
          <a:p>
            <a:r>
              <a:rPr lang="en-US" sz="3200" b="1" dirty="0" smtClean="0">
                <a:latin typeface="Arial Narrow" pitchFamily="34" charset="0"/>
              </a:rPr>
              <a:t> Kidneys</a:t>
            </a:r>
          </a:p>
          <a:p>
            <a:endParaRPr lang="en-US" sz="3200" b="1" dirty="0">
              <a:latin typeface="Arial Narrow" pitchFamily="34" charset="0"/>
            </a:endParaRPr>
          </a:p>
          <a:p>
            <a:r>
              <a:rPr lang="en-US" sz="3200" b="1" dirty="0" smtClean="0">
                <a:latin typeface="Arial Narrow" pitchFamily="34" charset="0"/>
              </a:rPr>
              <a:t> Nervous System</a:t>
            </a:r>
          </a:p>
        </p:txBody>
      </p:sp>
      <p:sp>
        <p:nvSpPr>
          <p:cNvPr id="3" name="Title 2"/>
          <p:cNvSpPr>
            <a:spLocks noGrp="1"/>
          </p:cNvSpPr>
          <p:nvPr>
            <p:ph type="title"/>
          </p:nvPr>
        </p:nvSpPr>
        <p:spPr/>
        <p:txBody>
          <a:bodyPr/>
          <a:lstStyle/>
          <a:p>
            <a:r>
              <a:rPr lang="en-US" sz="4000" dirty="0" smtClean="0">
                <a:latin typeface="Arial Black" pitchFamily="34" charset="0"/>
              </a:rPr>
              <a:t>Target organs</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34</a:t>
            </a:fld>
            <a:endParaRPr lang="en-US"/>
          </a:p>
        </p:txBody>
      </p:sp>
      <p:pic>
        <p:nvPicPr>
          <p:cNvPr id="7" name="Picture 5" descr="C:\Users\w1022632\AppData\Local\Microsoft\Windows\Temporary Internet Files\Content.IE5\GRE13409\MC90043873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2819400"/>
            <a:ext cx="249555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460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1657004"/>
            <a:ext cx="8636492" cy="5181600"/>
          </a:xfrm>
        </p:spPr>
        <p:txBody>
          <a:bodyPr>
            <a:noAutofit/>
          </a:bodyPr>
          <a:lstStyle/>
          <a:p>
            <a:r>
              <a:rPr lang="en-US" sz="3200" b="1" dirty="0" smtClean="0">
                <a:latin typeface="Arial Narrow" pitchFamily="34" charset="0"/>
              </a:rPr>
              <a:t> </a:t>
            </a:r>
            <a:r>
              <a:rPr lang="en-US" sz="3000" b="1" dirty="0" smtClean="0">
                <a:latin typeface="Arial Narrow" pitchFamily="34" charset="0"/>
              </a:rPr>
              <a:t>Manufactures: Identification of chemical, hazard warnings, name, and address of manufacturer</a:t>
            </a:r>
          </a:p>
          <a:p>
            <a:pPr marL="45720" indent="0">
              <a:buNone/>
            </a:pPr>
            <a:endParaRPr lang="en-US" sz="3000" b="1" dirty="0" smtClean="0">
              <a:latin typeface="Arial Narrow" pitchFamily="34" charset="0"/>
            </a:endParaRPr>
          </a:p>
          <a:p>
            <a:r>
              <a:rPr lang="en-US" sz="3000" b="1" dirty="0">
                <a:latin typeface="Arial Narrow" pitchFamily="34" charset="0"/>
              </a:rPr>
              <a:t> </a:t>
            </a:r>
            <a:r>
              <a:rPr lang="en-US" sz="3000" b="1" dirty="0" smtClean="0">
                <a:latin typeface="Arial Narrow" pitchFamily="34" charset="0"/>
              </a:rPr>
              <a:t>Transferred to new container, </a:t>
            </a:r>
          </a:p>
          <a:p>
            <a:pPr marL="45720" indent="0">
              <a:buNone/>
            </a:pPr>
            <a:r>
              <a:rPr lang="en-US" sz="3000" b="1" dirty="0" smtClean="0">
                <a:latin typeface="Arial Narrow" pitchFamily="34" charset="0"/>
              </a:rPr>
              <a:t>MUST be labeled</a:t>
            </a:r>
          </a:p>
          <a:p>
            <a:endParaRPr lang="en-US" sz="2800" b="1" dirty="0">
              <a:latin typeface="Arial Narrow" pitchFamily="34" charset="0"/>
            </a:endParaRPr>
          </a:p>
          <a:p>
            <a:r>
              <a:rPr lang="en-US" sz="2800" b="1" dirty="0">
                <a:latin typeface="Arial Narrow" pitchFamily="34" charset="0"/>
              </a:rPr>
              <a:t> </a:t>
            </a:r>
            <a:r>
              <a:rPr lang="en-US" sz="3000" b="1" dirty="0" smtClean="0">
                <a:latin typeface="Arial Narrow" pitchFamily="34" charset="0"/>
              </a:rPr>
              <a:t>Portable containers do not have </a:t>
            </a:r>
          </a:p>
          <a:p>
            <a:pPr marL="45720" indent="0">
              <a:buNone/>
            </a:pPr>
            <a:r>
              <a:rPr lang="en-US" sz="3000" b="1" dirty="0" smtClean="0">
                <a:latin typeface="Arial Narrow" pitchFamily="34" charset="0"/>
              </a:rPr>
              <a:t>to be labeled if used immediately </a:t>
            </a:r>
          </a:p>
          <a:p>
            <a:pPr marL="45720" indent="0">
              <a:buNone/>
            </a:pPr>
            <a:r>
              <a:rPr lang="en-US" sz="3000" b="1" dirty="0" smtClean="0">
                <a:latin typeface="Arial Narrow" pitchFamily="34" charset="0"/>
              </a:rPr>
              <a:t>by the person who made the transfer. (Teat Dip)</a:t>
            </a:r>
          </a:p>
        </p:txBody>
      </p:sp>
      <p:sp>
        <p:nvSpPr>
          <p:cNvPr id="3" name="Title 2"/>
          <p:cNvSpPr>
            <a:spLocks noGrp="1"/>
          </p:cNvSpPr>
          <p:nvPr>
            <p:ph type="title"/>
          </p:nvPr>
        </p:nvSpPr>
        <p:spPr/>
        <p:txBody>
          <a:bodyPr/>
          <a:lstStyle/>
          <a:p>
            <a:r>
              <a:rPr lang="en-US" sz="4000" dirty="0" smtClean="0">
                <a:latin typeface="Arial Black" pitchFamily="34" charset="0"/>
              </a:rPr>
              <a:t>Chemical labels &amp; warning signs</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35</a:t>
            </a:fld>
            <a:endParaRPr lang="en-US"/>
          </a:p>
        </p:txBody>
      </p:sp>
      <p:pic>
        <p:nvPicPr>
          <p:cNvPr id="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562600" y="3024447"/>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667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1657004"/>
            <a:ext cx="8636492" cy="5181600"/>
          </a:xfrm>
        </p:spPr>
        <p:txBody>
          <a:bodyPr>
            <a:noAutofit/>
          </a:bodyPr>
          <a:lstStyle/>
          <a:p>
            <a:r>
              <a:rPr lang="en-US" sz="3200" b="1" dirty="0" smtClean="0">
                <a:latin typeface="Arial Narrow" pitchFamily="34" charset="0"/>
              </a:rPr>
              <a:t> </a:t>
            </a:r>
            <a:r>
              <a:rPr lang="en-US" sz="3000" b="1" dirty="0" smtClean="0">
                <a:latin typeface="Arial Narrow" pitchFamily="34" charset="0"/>
              </a:rPr>
              <a:t>If a chemical is transferred to another container the new container must be labeled</a:t>
            </a:r>
          </a:p>
          <a:p>
            <a:endParaRPr lang="en-US" sz="3000" b="1" dirty="0">
              <a:latin typeface="Arial Narrow" pitchFamily="34" charset="0"/>
            </a:endParaRPr>
          </a:p>
          <a:p>
            <a:r>
              <a:rPr lang="en-US" sz="3000" b="1" dirty="0" smtClean="0">
                <a:latin typeface="Arial Narrow" pitchFamily="34" charset="0"/>
              </a:rPr>
              <a:t> Containers may be unlabeled if they are for immediate use by dispenser only</a:t>
            </a:r>
          </a:p>
          <a:p>
            <a:endParaRPr lang="en-US" sz="3000" b="1" dirty="0">
              <a:latin typeface="Arial Narrow" pitchFamily="34" charset="0"/>
            </a:endParaRPr>
          </a:p>
          <a:p>
            <a:r>
              <a:rPr lang="en-US" sz="3000" b="1" dirty="0" smtClean="0">
                <a:latin typeface="Arial Narrow" pitchFamily="34" charset="0"/>
              </a:rPr>
              <a:t> Must be in English; may include </a:t>
            </a:r>
          </a:p>
          <a:p>
            <a:pPr marL="45720" indent="0">
              <a:buNone/>
            </a:pPr>
            <a:r>
              <a:rPr lang="en-US" sz="3000" b="1" dirty="0" smtClean="0">
                <a:latin typeface="Arial Narrow" pitchFamily="34" charset="0"/>
              </a:rPr>
              <a:t>  other languages</a:t>
            </a:r>
          </a:p>
          <a:p>
            <a:endParaRPr lang="en-US" sz="3000" b="1" dirty="0" smtClean="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Employer labels</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36</a:t>
            </a:fld>
            <a:endParaRPr lang="en-US"/>
          </a:p>
        </p:txBody>
      </p:sp>
      <p:pic>
        <p:nvPicPr>
          <p:cNvPr id="7" name="Picture 2" descr="C:\Users\w3044913\AppData\Local\Microsoft\Windows\Temporary Internet Files\Content.IE5\DM289KI8\MC900237608[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4419600"/>
            <a:ext cx="2361533" cy="205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99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1657004"/>
            <a:ext cx="8636492" cy="5181600"/>
          </a:xfrm>
        </p:spPr>
        <p:txBody>
          <a:bodyPr>
            <a:noAutofit/>
          </a:bodyPr>
          <a:lstStyle/>
          <a:p>
            <a:r>
              <a:rPr lang="en-US" sz="3200" b="1" dirty="0" smtClean="0">
                <a:latin typeface="Arial Narrow" pitchFamily="34" charset="0"/>
              </a:rPr>
              <a:t> Good labels</a:t>
            </a:r>
          </a:p>
        </p:txBody>
      </p:sp>
      <p:sp>
        <p:nvSpPr>
          <p:cNvPr id="3" name="Title 2"/>
          <p:cNvSpPr>
            <a:spLocks noGrp="1"/>
          </p:cNvSpPr>
          <p:nvPr>
            <p:ph type="title"/>
          </p:nvPr>
        </p:nvSpPr>
        <p:spPr/>
        <p:txBody>
          <a:bodyPr/>
          <a:lstStyle/>
          <a:p>
            <a:r>
              <a:rPr lang="en-US" sz="4000" dirty="0" smtClean="0">
                <a:latin typeface="Arial Black" pitchFamily="34" charset="0"/>
              </a:rPr>
              <a:t>Good vs. Bad </a:t>
            </a:r>
            <a:r>
              <a:rPr lang="en-US" sz="4000" dirty="0" err="1" smtClean="0">
                <a:latin typeface="Arial Black" pitchFamily="34" charset="0"/>
              </a:rPr>
              <a:t>lables</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37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038600" y="1752600"/>
            <a:ext cx="48387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8600" y="2895600"/>
            <a:ext cx="4073525" cy="2743200"/>
          </a:xfrm>
          <a:prstGeom prst="rect">
            <a:avLst/>
          </a:prstGeom>
        </p:spPr>
      </p:pic>
      <p:pic>
        <p:nvPicPr>
          <p:cNvPr id="10"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2313" y="3505200"/>
            <a:ext cx="422751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470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1657004"/>
            <a:ext cx="8636492" cy="5181600"/>
          </a:xfrm>
        </p:spPr>
        <p:txBody>
          <a:bodyPr>
            <a:noAutofit/>
          </a:bodyPr>
          <a:lstStyle/>
          <a:p>
            <a:r>
              <a:rPr lang="en-US" sz="3200" b="1" dirty="0" smtClean="0">
                <a:latin typeface="Arial Narrow" pitchFamily="34" charset="0"/>
              </a:rPr>
              <a:t> Bad labels</a:t>
            </a:r>
          </a:p>
        </p:txBody>
      </p:sp>
      <p:sp>
        <p:nvSpPr>
          <p:cNvPr id="3" name="Title 2"/>
          <p:cNvSpPr>
            <a:spLocks noGrp="1"/>
          </p:cNvSpPr>
          <p:nvPr>
            <p:ph type="title"/>
          </p:nvPr>
        </p:nvSpPr>
        <p:spPr/>
        <p:txBody>
          <a:bodyPr/>
          <a:lstStyle/>
          <a:p>
            <a:r>
              <a:rPr lang="en-US" sz="4000" dirty="0" smtClean="0">
                <a:latin typeface="Arial Black" pitchFamily="34" charset="0"/>
              </a:rPr>
              <a:t>Good vs. Bad </a:t>
            </a:r>
            <a:r>
              <a:rPr lang="en-US" sz="4000" dirty="0" err="1" smtClean="0">
                <a:latin typeface="Arial Black" pitchFamily="34" charset="0"/>
              </a:rPr>
              <a:t>lables</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38</a:t>
            </a:fld>
            <a:endParaRPr lang="en-US"/>
          </a:p>
        </p:txBody>
      </p:sp>
      <p:pic>
        <p:nvPicPr>
          <p:cNvPr id="12" name="Content Placeholder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3400" y="2286000"/>
            <a:ext cx="6477000" cy="2857500"/>
          </a:xfrm>
          <a:prstGeom prst="rect">
            <a:avLst/>
          </a:prstGeom>
        </p:spPr>
      </p:pic>
      <p:pic>
        <p:nvPicPr>
          <p:cNvPr id="13"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3400" y="4291615"/>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562600" y="1752599"/>
            <a:ext cx="3286125" cy="288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109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667000" y="1657004"/>
            <a:ext cx="6121892" cy="5181600"/>
          </a:xfrm>
        </p:spPr>
        <p:txBody>
          <a:bodyPr>
            <a:noAutofit/>
          </a:bodyPr>
          <a:lstStyle/>
          <a:p>
            <a:r>
              <a:rPr lang="en-US" sz="3000" b="1" dirty="0" smtClean="0">
                <a:latin typeface="Arial Narrow" pitchFamily="34" charset="0"/>
              </a:rPr>
              <a:t> Employees must be trained prior to handling chemicals </a:t>
            </a:r>
          </a:p>
          <a:p>
            <a:endParaRPr lang="en-US" sz="3000" b="1" dirty="0" smtClean="0">
              <a:latin typeface="Arial Narrow" pitchFamily="34" charset="0"/>
            </a:endParaRPr>
          </a:p>
          <a:p>
            <a:r>
              <a:rPr lang="en-US" sz="3000" b="1" dirty="0" smtClean="0">
                <a:latin typeface="Arial Narrow" pitchFamily="34" charset="0"/>
              </a:rPr>
              <a:t> Explain MSDSs</a:t>
            </a:r>
          </a:p>
          <a:p>
            <a:endParaRPr lang="en-US" sz="3000" b="1" dirty="0" smtClean="0">
              <a:latin typeface="Arial Narrow" pitchFamily="34" charset="0"/>
            </a:endParaRPr>
          </a:p>
          <a:p>
            <a:r>
              <a:rPr lang="en-US" sz="3000" b="1" dirty="0" smtClean="0">
                <a:latin typeface="Arial Narrow" pitchFamily="34" charset="0"/>
              </a:rPr>
              <a:t> Must be in a language that employees understand</a:t>
            </a:r>
          </a:p>
          <a:p>
            <a:endParaRPr lang="en-US" sz="3000" b="1" dirty="0" smtClean="0">
              <a:latin typeface="Arial Narrow" pitchFamily="34" charset="0"/>
            </a:endParaRPr>
          </a:p>
          <a:p>
            <a:r>
              <a:rPr lang="en-US" sz="3000" b="1" dirty="0" smtClean="0">
                <a:latin typeface="Arial Narrow" pitchFamily="34" charset="0"/>
              </a:rPr>
              <a:t> Can group like chemicals together</a:t>
            </a:r>
          </a:p>
        </p:txBody>
      </p:sp>
      <p:sp>
        <p:nvSpPr>
          <p:cNvPr id="3" name="Title 2"/>
          <p:cNvSpPr>
            <a:spLocks noGrp="1"/>
          </p:cNvSpPr>
          <p:nvPr>
            <p:ph type="title"/>
          </p:nvPr>
        </p:nvSpPr>
        <p:spPr/>
        <p:txBody>
          <a:bodyPr/>
          <a:lstStyle/>
          <a:p>
            <a:r>
              <a:rPr lang="en-US" sz="4000" dirty="0" smtClean="0">
                <a:latin typeface="Arial Black" pitchFamily="34" charset="0"/>
              </a:rPr>
              <a:t>Employee training</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39</a:t>
            </a:fld>
            <a:endParaRPr lang="en-US"/>
          </a:p>
        </p:txBody>
      </p:sp>
      <p:pic>
        <p:nvPicPr>
          <p:cNvPr id="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8600" y="2862349"/>
            <a:ext cx="256546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645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138929"/>
          </a:xfrm>
        </p:spPr>
        <p:txBody>
          <a:bodyPr>
            <a:normAutofit/>
          </a:bodyPr>
          <a:lstStyle/>
          <a:p>
            <a:pPr marL="45720" indent="0">
              <a:buNone/>
            </a:pPr>
            <a:r>
              <a:rPr lang="en-US" sz="2800" b="1" dirty="0" smtClean="0">
                <a:latin typeface="Arial Narrow" pitchFamily="34" charset="0"/>
              </a:rPr>
              <a:t>4. Identify main sections of a Material Safety Data Sheet and define key terms found in each section.</a:t>
            </a:r>
          </a:p>
          <a:p>
            <a:pPr marL="45720" indent="0">
              <a:buNone/>
            </a:pPr>
            <a:endParaRPr lang="en-US" sz="2800" b="1" dirty="0">
              <a:latin typeface="Arial Narrow" pitchFamily="34" charset="0"/>
            </a:endParaRPr>
          </a:p>
          <a:p>
            <a:pPr marL="45720" indent="0">
              <a:buNone/>
            </a:pPr>
            <a:r>
              <a:rPr lang="en-US" sz="2800" b="1" dirty="0" smtClean="0">
                <a:latin typeface="Arial Narrow" pitchFamily="34" charset="0"/>
              </a:rPr>
              <a:t>5. Identify key components for preparing and implementing as employee-training program for Hazard Communication.</a:t>
            </a:r>
          </a:p>
          <a:p>
            <a:pPr marL="45720" indent="0">
              <a:buNone/>
            </a:pPr>
            <a:endParaRPr lang="en-US" sz="2800" b="1" dirty="0">
              <a:latin typeface="Arial Narrow" pitchFamily="34" charset="0"/>
            </a:endParaRPr>
          </a:p>
          <a:p>
            <a:pPr marL="45720" indent="0">
              <a:buNone/>
            </a:pPr>
            <a:r>
              <a:rPr lang="en-US" sz="2800" b="1" dirty="0" smtClean="0">
                <a:latin typeface="Arial Narrow" pitchFamily="34" charset="0"/>
              </a:rPr>
              <a:t>6. Review the new Globally Harmonized System for Classification and Labeling of chemicals and interpret major changes form the current Hazard Communication Standard.</a:t>
            </a:r>
          </a:p>
        </p:txBody>
      </p:sp>
      <p:sp>
        <p:nvSpPr>
          <p:cNvPr id="3" name="Title 2"/>
          <p:cNvSpPr>
            <a:spLocks noGrp="1"/>
          </p:cNvSpPr>
          <p:nvPr>
            <p:ph type="title"/>
          </p:nvPr>
        </p:nvSpPr>
        <p:spPr/>
        <p:txBody>
          <a:bodyPr/>
          <a:lstStyle/>
          <a:p>
            <a:r>
              <a:rPr lang="en-US" dirty="0" smtClean="0">
                <a:latin typeface="Arial Black" pitchFamily="34" charset="0"/>
              </a:rPr>
              <a:t>Learner  outcomes</a:t>
            </a:r>
            <a:endParaRPr lang="en-US" dirty="0">
              <a:latin typeface="Arial Black" pitchFamily="34" charset="0"/>
            </a:endParaRPr>
          </a:p>
        </p:txBody>
      </p:sp>
      <p:sp>
        <p:nvSpPr>
          <p:cNvPr id="4" name="Slide Number Placeholder 3"/>
          <p:cNvSpPr>
            <a:spLocks noGrp="1"/>
          </p:cNvSpPr>
          <p:nvPr>
            <p:ph type="sldNum" sz="quarter" idx="12"/>
          </p:nvPr>
        </p:nvSpPr>
        <p:spPr/>
        <p:txBody>
          <a:bodyPr/>
          <a:lstStyle/>
          <a:p>
            <a:fld id="{97F0FCA4-0175-459A-8CB0-E9FA6DD04FA1}" type="slidenum">
              <a:rPr lang="en-US" smtClean="0"/>
              <a:t>4</a:t>
            </a:fld>
            <a:endParaRPr lang="en-US"/>
          </a:p>
        </p:txBody>
      </p:sp>
    </p:spTree>
    <p:extLst>
      <p:ext uri="{BB962C8B-B14F-4D97-AF65-F5344CB8AC3E}">
        <p14:creationId xmlns:p14="http://schemas.microsoft.com/office/powerpoint/2010/main" val="792720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1657004"/>
            <a:ext cx="8560292" cy="5181600"/>
          </a:xfrm>
        </p:spPr>
        <p:txBody>
          <a:bodyPr>
            <a:noAutofit/>
          </a:bodyPr>
          <a:lstStyle/>
          <a:p>
            <a:r>
              <a:rPr lang="en-US" sz="3000" b="1" dirty="0" smtClean="0">
                <a:latin typeface="Arial Narrow" pitchFamily="34" charset="0"/>
              </a:rPr>
              <a:t> Train based on what chemicals they will encounter in normal activities</a:t>
            </a:r>
          </a:p>
          <a:p>
            <a:endParaRPr lang="en-US" sz="3000" b="1" dirty="0" smtClean="0">
              <a:latin typeface="Arial Narrow" pitchFamily="34" charset="0"/>
            </a:endParaRPr>
          </a:p>
          <a:p>
            <a:r>
              <a:rPr lang="en-US" sz="3000" b="1" dirty="0" smtClean="0">
                <a:latin typeface="Arial Narrow" pitchFamily="34" charset="0"/>
              </a:rPr>
              <a:t> If employee was trained by previous employer that training may be sufficient</a:t>
            </a:r>
          </a:p>
          <a:p>
            <a:endParaRPr lang="en-US" sz="3000" b="1" dirty="0" smtClean="0">
              <a:latin typeface="Arial Narrow" pitchFamily="34" charset="0"/>
            </a:endParaRPr>
          </a:p>
          <a:p>
            <a:r>
              <a:rPr lang="en-US" sz="3000" b="1" dirty="0" smtClean="0">
                <a:latin typeface="Arial Narrow" pitchFamily="34" charset="0"/>
              </a:rPr>
              <a:t> Location of MSDSs</a:t>
            </a:r>
          </a:p>
          <a:p>
            <a:endParaRPr lang="en-US" sz="3000" b="1" dirty="0" smtClean="0">
              <a:latin typeface="Arial Narrow" pitchFamily="34" charset="0"/>
            </a:endParaRPr>
          </a:p>
          <a:p>
            <a:pPr marL="45720" indent="0">
              <a:buNone/>
            </a:pPr>
            <a:endParaRPr lang="en-US" sz="3000" b="1" dirty="0" smtClean="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Employee training</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40</a:t>
            </a:fld>
            <a:endParaRPr lang="en-US"/>
          </a:p>
        </p:txBody>
      </p:sp>
      <p:pic>
        <p:nvPicPr>
          <p:cNvPr id="6" name="Picture 3" descr="C:\Users\w1022632\AppData\Local\Microsoft\Windows\Temporary Internet Files\Content.IE5\GRE13409\MC90010454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4038600"/>
            <a:ext cx="229711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5187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581400" y="1657004"/>
            <a:ext cx="5207492" cy="5181600"/>
          </a:xfrm>
        </p:spPr>
        <p:txBody>
          <a:bodyPr>
            <a:noAutofit/>
          </a:bodyPr>
          <a:lstStyle/>
          <a:p>
            <a:r>
              <a:rPr lang="en-US" sz="3000" b="1" dirty="0" smtClean="0">
                <a:latin typeface="Arial Narrow" pitchFamily="34" charset="0"/>
              </a:rPr>
              <a:t> Keep records of all trainings</a:t>
            </a:r>
          </a:p>
          <a:p>
            <a:pPr marL="45720" indent="0">
              <a:buNone/>
            </a:pPr>
            <a:endParaRPr lang="en-US" sz="3000" b="1" dirty="0" smtClean="0">
              <a:latin typeface="Arial Narrow" pitchFamily="34" charset="0"/>
            </a:endParaRPr>
          </a:p>
          <a:p>
            <a:r>
              <a:rPr lang="en-US" sz="3000" b="1" dirty="0" smtClean="0">
                <a:latin typeface="Arial Narrow" pitchFamily="34" charset="0"/>
              </a:rPr>
              <a:t> Employee name, date, trainer &amp; credentials, topic outline</a:t>
            </a:r>
          </a:p>
          <a:p>
            <a:pPr marL="45720" indent="0">
              <a:buNone/>
            </a:pPr>
            <a:endParaRPr lang="en-US" sz="3000" b="1" dirty="0" smtClean="0">
              <a:latin typeface="Arial Narrow" pitchFamily="34" charset="0"/>
            </a:endParaRPr>
          </a:p>
          <a:p>
            <a:r>
              <a:rPr lang="en-US" sz="3000" b="1" dirty="0" smtClean="0">
                <a:latin typeface="Arial Narrow" pitchFamily="34" charset="0"/>
              </a:rPr>
              <a:t> Evaluation  / quiz</a:t>
            </a:r>
          </a:p>
          <a:p>
            <a:endParaRPr lang="en-US" sz="3000" b="1" dirty="0" smtClean="0">
              <a:latin typeface="Arial Narrow" pitchFamily="34" charset="0"/>
            </a:endParaRPr>
          </a:p>
          <a:p>
            <a:pPr marL="45720" indent="0">
              <a:buNone/>
            </a:pPr>
            <a:endParaRPr lang="en-US" sz="3000" b="1" dirty="0" smtClean="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Record keeping</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41</a:t>
            </a:fld>
            <a:endParaRPr lang="en-US"/>
          </a:p>
        </p:txBody>
      </p:sp>
      <p:pic>
        <p:nvPicPr>
          <p:cNvPr id="7"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800" y="2514600"/>
            <a:ext cx="31242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140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1657004"/>
            <a:ext cx="4953000" cy="5181600"/>
          </a:xfrm>
        </p:spPr>
        <p:txBody>
          <a:bodyPr>
            <a:noAutofit/>
          </a:bodyPr>
          <a:lstStyle/>
          <a:p>
            <a:r>
              <a:rPr lang="en-US" sz="3000" b="1" dirty="0" smtClean="0">
                <a:latin typeface="Arial Narrow" pitchFamily="34" charset="0"/>
              </a:rPr>
              <a:t> Inventory</a:t>
            </a:r>
          </a:p>
          <a:p>
            <a:r>
              <a:rPr lang="en-US" sz="3000" b="1" dirty="0" smtClean="0">
                <a:latin typeface="Arial Narrow" pitchFamily="34" charset="0"/>
              </a:rPr>
              <a:t> Obtain needed MSDS (s)</a:t>
            </a:r>
          </a:p>
          <a:p>
            <a:r>
              <a:rPr lang="en-US" sz="3000" b="1" dirty="0" smtClean="0">
                <a:latin typeface="Arial Narrow" pitchFamily="34" charset="0"/>
              </a:rPr>
              <a:t> Proper Labeling</a:t>
            </a:r>
          </a:p>
          <a:p>
            <a:r>
              <a:rPr lang="en-US" sz="3000" b="1" dirty="0" smtClean="0">
                <a:latin typeface="Arial Narrow" pitchFamily="34" charset="0"/>
              </a:rPr>
              <a:t> Outline Training</a:t>
            </a:r>
          </a:p>
          <a:p>
            <a:r>
              <a:rPr lang="en-US" sz="3000" b="1" dirty="0" smtClean="0">
                <a:latin typeface="Arial Narrow" pitchFamily="34" charset="0"/>
              </a:rPr>
              <a:t> Methods to inform outside contractors</a:t>
            </a:r>
          </a:p>
          <a:p>
            <a:pPr marL="45720" indent="0">
              <a:buNone/>
            </a:pPr>
            <a:endParaRPr lang="en-US" sz="3000" b="1" dirty="0" smtClean="0">
              <a:latin typeface="Arial Narrow" pitchFamily="34" charset="0"/>
            </a:endParaRPr>
          </a:p>
          <a:p>
            <a:endParaRPr lang="en-US" sz="3000" b="1" dirty="0" smtClean="0">
              <a:latin typeface="Arial Narrow" pitchFamily="34" charset="0"/>
            </a:endParaRPr>
          </a:p>
          <a:p>
            <a:pPr marL="45720" indent="0">
              <a:buNone/>
            </a:pPr>
            <a:endParaRPr lang="en-US" sz="3000" b="1" dirty="0" smtClean="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Written plans </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42</a:t>
            </a:fld>
            <a:endParaRPr lang="en-US"/>
          </a:p>
        </p:txBody>
      </p:sp>
      <p:pic>
        <p:nvPicPr>
          <p:cNvPr id="6"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1828800"/>
            <a:ext cx="393541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445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1524000"/>
            <a:ext cx="8610600" cy="5314604"/>
          </a:xfrm>
        </p:spPr>
        <p:txBody>
          <a:bodyPr>
            <a:noAutofit/>
          </a:bodyPr>
          <a:lstStyle/>
          <a:p>
            <a:pPr>
              <a:spcBef>
                <a:spcPts val="600"/>
              </a:spcBef>
            </a:pPr>
            <a:r>
              <a:rPr lang="en-US" sz="3000" b="1" dirty="0" smtClean="0">
                <a:latin typeface="Arial Narrow" pitchFamily="34" charset="0"/>
              </a:rPr>
              <a:t>  </a:t>
            </a:r>
            <a:r>
              <a:rPr lang="en-US" sz="2400" b="1" dirty="0" smtClean="0">
                <a:latin typeface="Arial Narrow" pitchFamily="34" charset="0"/>
              </a:rPr>
              <a:t>Changes that must be made by December 2013</a:t>
            </a:r>
          </a:p>
          <a:p>
            <a:pPr>
              <a:spcBef>
                <a:spcPts val="600"/>
              </a:spcBef>
            </a:pPr>
            <a:endParaRPr lang="en-US" sz="2400" b="1" dirty="0" smtClean="0">
              <a:latin typeface="Arial Narrow" pitchFamily="34" charset="0"/>
            </a:endParaRPr>
          </a:p>
          <a:p>
            <a:pPr>
              <a:spcBef>
                <a:spcPts val="600"/>
              </a:spcBef>
            </a:pPr>
            <a:r>
              <a:rPr lang="en-US" sz="2400" b="1" dirty="0" smtClean="0">
                <a:latin typeface="Arial Narrow" pitchFamily="34" charset="0"/>
              </a:rPr>
              <a:t> Hazard Classifications: Provide specific criteria physical and health hazard</a:t>
            </a:r>
          </a:p>
          <a:p>
            <a:pPr>
              <a:spcBef>
                <a:spcPts val="600"/>
              </a:spcBef>
            </a:pPr>
            <a:endParaRPr lang="en-US" sz="2400" b="1" dirty="0" smtClean="0">
              <a:latin typeface="Arial Narrow" pitchFamily="34" charset="0"/>
            </a:endParaRPr>
          </a:p>
          <a:p>
            <a:pPr>
              <a:spcBef>
                <a:spcPts val="600"/>
              </a:spcBef>
            </a:pPr>
            <a:r>
              <a:rPr lang="en-US" sz="2400" b="1" dirty="0" smtClean="0">
                <a:latin typeface="Arial Narrow" pitchFamily="34" charset="0"/>
              </a:rPr>
              <a:t> Labels: all labels will have </a:t>
            </a:r>
            <a:r>
              <a:rPr lang="en-US" sz="2400" b="1" dirty="0" smtClean="0">
                <a:latin typeface="Arial Narrow" pitchFamily="34" charset="0"/>
              </a:rPr>
              <a:t>same                                pictograms </a:t>
            </a:r>
            <a:r>
              <a:rPr lang="en-US" sz="2400" b="1" dirty="0" smtClean="0">
                <a:latin typeface="Arial Narrow" pitchFamily="34" charset="0"/>
              </a:rPr>
              <a:t>and wording for </a:t>
            </a:r>
            <a:r>
              <a:rPr lang="en-US" sz="2400" b="1" dirty="0" smtClean="0">
                <a:latin typeface="Arial Narrow" pitchFamily="34" charset="0"/>
              </a:rPr>
              <a:t>                                                          hazard statements</a:t>
            </a:r>
            <a:endParaRPr lang="en-US" sz="2400" b="1" dirty="0" smtClean="0">
              <a:latin typeface="Arial Narrow" pitchFamily="34" charset="0"/>
            </a:endParaRPr>
          </a:p>
          <a:p>
            <a:pPr>
              <a:spcBef>
                <a:spcPts val="600"/>
              </a:spcBef>
            </a:pPr>
            <a:endParaRPr lang="en-US" sz="2400" b="1" dirty="0" smtClean="0">
              <a:latin typeface="Arial Narrow" pitchFamily="34" charset="0"/>
            </a:endParaRPr>
          </a:p>
          <a:p>
            <a:pPr>
              <a:spcBef>
                <a:spcPts val="600"/>
              </a:spcBef>
            </a:pPr>
            <a:r>
              <a:rPr lang="en-US" sz="2400" b="1" dirty="0" smtClean="0">
                <a:latin typeface="Arial Narrow" pitchFamily="34" charset="0"/>
              </a:rPr>
              <a:t>Safety Data Sheets (SDS): change from 9 to 16 sections</a:t>
            </a:r>
          </a:p>
        </p:txBody>
      </p:sp>
      <p:sp>
        <p:nvSpPr>
          <p:cNvPr id="3" name="Title 2"/>
          <p:cNvSpPr>
            <a:spLocks noGrp="1"/>
          </p:cNvSpPr>
          <p:nvPr>
            <p:ph type="title"/>
          </p:nvPr>
        </p:nvSpPr>
        <p:spPr/>
        <p:txBody>
          <a:bodyPr/>
          <a:lstStyle/>
          <a:p>
            <a:r>
              <a:rPr lang="en-US" sz="4000" dirty="0" smtClean="0">
                <a:latin typeface="Arial Black" pitchFamily="34" charset="0"/>
              </a:rPr>
              <a:t>Global harmonization</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43</a:t>
            </a:fld>
            <a:endParaRPr lang="en-US"/>
          </a:p>
        </p:txBody>
      </p:sp>
      <p:pic>
        <p:nvPicPr>
          <p:cNvPr id="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2667000"/>
            <a:ext cx="3108960"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967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err="1" smtClean="0">
                <a:latin typeface="Arial Black" pitchFamily="34" charset="0"/>
              </a:rPr>
              <a:t>Ghs</a:t>
            </a:r>
            <a:r>
              <a:rPr lang="en-US" sz="4000" dirty="0" smtClean="0">
                <a:latin typeface="Arial Black" pitchFamily="34" charset="0"/>
              </a:rPr>
              <a:t>: Phase –in dates</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44</a:t>
            </a:fld>
            <a:endParaRPr lang="en-US"/>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2400" y="1828800"/>
            <a:ext cx="8881736" cy="3896991"/>
          </a:xfrm>
        </p:spPr>
      </p:pic>
    </p:spTree>
    <p:extLst>
      <p:ext uri="{BB962C8B-B14F-4D97-AF65-F5344CB8AC3E}">
        <p14:creationId xmlns:p14="http://schemas.microsoft.com/office/powerpoint/2010/main" val="2318099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err="1" smtClean="0">
                <a:latin typeface="Arial Black" pitchFamily="34" charset="0"/>
              </a:rPr>
              <a:t>Ghs</a:t>
            </a:r>
            <a:r>
              <a:rPr lang="en-US" sz="4000" dirty="0" smtClean="0">
                <a:latin typeface="Arial Black" pitchFamily="34" charset="0"/>
              </a:rPr>
              <a:t>: new hazard classifications</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45</a:t>
            </a:fld>
            <a:endParaRPr lang="en-US"/>
          </a:p>
        </p:txBody>
      </p:sp>
      <p:sp>
        <p:nvSpPr>
          <p:cNvPr id="4" name="Content Placeholder 3"/>
          <p:cNvSpPr>
            <a:spLocks noGrp="1"/>
          </p:cNvSpPr>
          <p:nvPr>
            <p:ph idx="1"/>
          </p:nvPr>
        </p:nvSpPr>
        <p:spPr>
          <a:xfrm>
            <a:off x="380999" y="1719070"/>
            <a:ext cx="8407893" cy="4910329"/>
          </a:xfrm>
        </p:spPr>
        <p:txBody>
          <a:bodyPr>
            <a:normAutofit/>
          </a:bodyPr>
          <a:lstStyle/>
          <a:p>
            <a:r>
              <a:rPr lang="en-US" sz="3200" b="1" dirty="0" smtClean="0">
                <a:latin typeface="Arial Narrow" pitchFamily="34" charset="0"/>
              </a:rPr>
              <a:t> Explosives</a:t>
            </a:r>
          </a:p>
          <a:p>
            <a:r>
              <a:rPr lang="en-US" sz="3200" b="1" dirty="0" smtClean="0">
                <a:latin typeface="Arial Narrow" pitchFamily="34" charset="0"/>
              </a:rPr>
              <a:t> Flammable Gases</a:t>
            </a:r>
          </a:p>
          <a:p>
            <a:r>
              <a:rPr lang="en-US" sz="3200" b="1" dirty="0" smtClean="0">
                <a:latin typeface="Arial Narrow" pitchFamily="34" charset="0"/>
              </a:rPr>
              <a:t> Flammable Aerosols</a:t>
            </a:r>
          </a:p>
          <a:p>
            <a:r>
              <a:rPr lang="en-US" sz="3200" b="1" dirty="0" smtClean="0">
                <a:latin typeface="Arial Narrow" pitchFamily="34" charset="0"/>
              </a:rPr>
              <a:t> Oxidizing Gases</a:t>
            </a:r>
          </a:p>
          <a:p>
            <a:r>
              <a:rPr lang="en-US" sz="3200" b="1" dirty="0" smtClean="0">
                <a:latin typeface="Arial Narrow" pitchFamily="34" charset="0"/>
              </a:rPr>
              <a:t> Gases </a:t>
            </a:r>
            <a:r>
              <a:rPr lang="en-US" sz="3200" b="1" dirty="0">
                <a:latin typeface="Arial Narrow" pitchFamily="34" charset="0"/>
              </a:rPr>
              <a:t>U</a:t>
            </a:r>
            <a:r>
              <a:rPr lang="en-US" sz="3200" b="1" dirty="0" smtClean="0">
                <a:latin typeface="Arial Narrow" pitchFamily="34" charset="0"/>
              </a:rPr>
              <a:t>nder Pressure</a:t>
            </a:r>
          </a:p>
          <a:p>
            <a:r>
              <a:rPr lang="en-US" sz="3200" b="1" dirty="0" smtClean="0">
                <a:latin typeface="Arial Narrow" pitchFamily="34" charset="0"/>
              </a:rPr>
              <a:t> Flammable Liquids</a:t>
            </a:r>
          </a:p>
          <a:p>
            <a:r>
              <a:rPr lang="en-US" sz="3200" b="1" dirty="0" smtClean="0">
                <a:latin typeface="Arial Narrow" pitchFamily="34" charset="0"/>
              </a:rPr>
              <a:t> Flammable Solids</a:t>
            </a:r>
          </a:p>
          <a:p>
            <a:r>
              <a:rPr lang="en-US" sz="3200" b="1" dirty="0" smtClean="0">
                <a:latin typeface="Arial Narrow" pitchFamily="34" charset="0"/>
              </a:rPr>
              <a:t> Self-Reactive Substances</a:t>
            </a:r>
          </a:p>
          <a:p>
            <a:endParaRPr lang="en-US" sz="3200" b="1" dirty="0">
              <a:latin typeface="Arial Narrow" pitchFamily="34" charset="0"/>
            </a:endParaRPr>
          </a:p>
        </p:txBody>
      </p:sp>
      <p:pic>
        <p:nvPicPr>
          <p:cNvPr id="6" name="Picture 3" descr="C:\Users\w3044913\AppData\Local\Microsoft\Windows\Temporary Internet Files\Content.IE5\6G358L2I\MC90035322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47791" y="2057400"/>
            <a:ext cx="3148079"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801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err="1" smtClean="0">
                <a:latin typeface="Arial Black" pitchFamily="34" charset="0"/>
              </a:rPr>
              <a:t>Ghs</a:t>
            </a:r>
            <a:r>
              <a:rPr lang="en-US" sz="4000" dirty="0" smtClean="0">
                <a:latin typeface="Arial Black" pitchFamily="34" charset="0"/>
              </a:rPr>
              <a:t>: new hazard classifications</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46</a:t>
            </a:fld>
            <a:endParaRPr lang="en-US"/>
          </a:p>
        </p:txBody>
      </p:sp>
      <p:sp>
        <p:nvSpPr>
          <p:cNvPr id="4" name="Content Placeholder 3"/>
          <p:cNvSpPr>
            <a:spLocks noGrp="1"/>
          </p:cNvSpPr>
          <p:nvPr>
            <p:ph idx="1"/>
          </p:nvPr>
        </p:nvSpPr>
        <p:spPr>
          <a:xfrm>
            <a:off x="152401" y="1719070"/>
            <a:ext cx="8636492" cy="4910329"/>
          </a:xfrm>
        </p:spPr>
        <p:txBody>
          <a:bodyPr>
            <a:normAutofit/>
          </a:bodyPr>
          <a:lstStyle/>
          <a:p>
            <a:r>
              <a:rPr lang="en-US" sz="3200" b="1" dirty="0" smtClean="0">
                <a:latin typeface="Arial Narrow" pitchFamily="34" charset="0"/>
              </a:rPr>
              <a:t> </a:t>
            </a:r>
            <a:r>
              <a:rPr lang="en-US" sz="3000" b="1" dirty="0" smtClean="0">
                <a:latin typeface="Arial Narrow" pitchFamily="34" charset="0"/>
              </a:rPr>
              <a:t>Pyrophoric Liquids (Ignite spontaneously in air)</a:t>
            </a:r>
          </a:p>
          <a:p>
            <a:r>
              <a:rPr lang="en-US" sz="3000" b="1" dirty="0" smtClean="0">
                <a:latin typeface="Arial Narrow" pitchFamily="34" charset="0"/>
              </a:rPr>
              <a:t> Pyrophoric Solids</a:t>
            </a:r>
          </a:p>
          <a:p>
            <a:r>
              <a:rPr lang="en-US" sz="3000" b="1" dirty="0" smtClean="0">
                <a:latin typeface="Arial Narrow" pitchFamily="34" charset="0"/>
              </a:rPr>
              <a:t>Self Heating Chemicals </a:t>
            </a:r>
          </a:p>
          <a:p>
            <a:r>
              <a:rPr lang="en-US" sz="3000" b="1" dirty="0" smtClean="0">
                <a:latin typeface="Arial Narrow" pitchFamily="34" charset="0"/>
              </a:rPr>
              <a:t>Substances which emit flammable gases when in contact with water</a:t>
            </a:r>
          </a:p>
          <a:p>
            <a:r>
              <a:rPr lang="en-US" sz="3000" b="1" dirty="0" smtClean="0">
                <a:latin typeface="Arial Narrow" pitchFamily="34" charset="0"/>
              </a:rPr>
              <a:t>Oxidizing Liquids</a:t>
            </a:r>
          </a:p>
          <a:p>
            <a:r>
              <a:rPr lang="en-US" sz="3000" b="1" dirty="0" smtClean="0">
                <a:latin typeface="Arial Narrow" pitchFamily="34" charset="0"/>
              </a:rPr>
              <a:t>Oxidizing Solids</a:t>
            </a:r>
          </a:p>
          <a:p>
            <a:r>
              <a:rPr lang="en-US" sz="3000" b="1" dirty="0" smtClean="0">
                <a:latin typeface="Arial Narrow" pitchFamily="34" charset="0"/>
              </a:rPr>
              <a:t>Organic Peroxides</a:t>
            </a:r>
          </a:p>
          <a:p>
            <a:r>
              <a:rPr lang="en-US" sz="3000" b="1" dirty="0" smtClean="0">
                <a:latin typeface="Arial Narrow" pitchFamily="34" charset="0"/>
              </a:rPr>
              <a:t>Corrosive to Metal </a:t>
            </a:r>
            <a:endParaRPr lang="en-US" sz="3000" b="1" dirty="0">
              <a:latin typeface="Arial Narrow" pitchFamily="34" charset="0"/>
            </a:endParaRPr>
          </a:p>
        </p:txBody>
      </p:sp>
      <p:pic>
        <p:nvPicPr>
          <p:cNvPr id="7" name="Picture 3" descr="C:\Users\w3044913\AppData\Local\Microsoft\Windows\Temporary Internet Files\Content.IE5\6G358L2I\MC900389348[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4114799"/>
            <a:ext cx="1981200" cy="247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463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err="1" smtClean="0">
                <a:latin typeface="Arial Black" pitchFamily="34" charset="0"/>
              </a:rPr>
              <a:t>Ghs</a:t>
            </a:r>
            <a:r>
              <a:rPr lang="en-US" sz="4000" dirty="0" smtClean="0">
                <a:latin typeface="Arial Black" pitchFamily="34" charset="0"/>
              </a:rPr>
              <a:t>: pictograms </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47</a:t>
            </a:fld>
            <a:endParaRPr lang="en-US"/>
          </a:p>
        </p:txBody>
      </p:sp>
      <p:pic>
        <p:nvPicPr>
          <p:cNvPr id="6" name="Picture 7"/>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04800" y="17526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1752600"/>
            <a:ext cx="2154237"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553200" y="1763265"/>
            <a:ext cx="218281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p:cNvSpPr txBox="1">
            <a:spLocks noChangeArrowheads="1"/>
          </p:cNvSpPr>
          <p:nvPr/>
        </p:nvSpPr>
        <p:spPr bwMode="auto">
          <a:xfrm>
            <a:off x="196850" y="4191000"/>
            <a:ext cx="2438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Carcinogen </a:t>
            </a:r>
          </a:p>
          <a:p>
            <a:pPr eaLnBrk="1" hangingPunct="1"/>
            <a:r>
              <a:rPr lang="en-US" dirty="0"/>
              <a:t>Mutagenicity</a:t>
            </a:r>
          </a:p>
          <a:p>
            <a:pPr eaLnBrk="1" hangingPunct="1"/>
            <a:r>
              <a:rPr lang="en-US" dirty="0"/>
              <a:t>Respiratory Sensitizer</a:t>
            </a:r>
          </a:p>
          <a:p>
            <a:pPr eaLnBrk="1" hangingPunct="1"/>
            <a:r>
              <a:rPr lang="en-US" dirty="0"/>
              <a:t>Target Organ Toxicity</a:t>
            </a:r>
          </a:p>
          <a:p>
            <a:pPr eaLnBrk="1" hangingPunct="1"/>
            <a:r>
              <a:rPr lang="en-US" dirty="0"/>
              <a:t>Aspiration </a:t>
            </a:r>
            <a:r>
              <a:rPr lang="en-US" dirty="0" smtClean="0"/>
              <a:t>Toxicity</a:t>
            </a:r>
          </a:p>
          <a:p>
            <a:pPr eaLnBrk="1" hangingPunct="1"/>
            <a:r>
              <a:rPr lang="en-US" dirty="0" smtClean="0"/>
              <a:t>Reproductive Toxicity</a:t>
            </a:r>
            <a:endParaRPr lang="en-US" dirty="0"/>
          </a:p>
        </p:txBody>
      </p:sp>
      <p:sp>
        <p:nvSpPr>
          <p:cNvPr id="11" name="TextBox 5"/>
          <p:cNvSpPr txBox="1">
            <a:spLocks noChangeArrowheads="1"/>
          </p:cNvSpPr>
          <p:nvPr/>
        </p:nvSpPr>
        <p:spPr bwMode="auto">
          <a:xfrm>
            <a:off x="3505200" y="4191000"/>
            <a:ext cx="26177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Flammables</a:t>
            </a:r>
          </a:p>
          <a:p>
            <a:pPr eaLnBrk="1" hangingPunct="1"/>
            <a:r>
              <a:rPr lang="en-US" dirty="0" err="1"/>
              <a:t>Pyrophorics</a:t>
            </a:r>
            <a:endParaRPr lang="en-US" dirty="0"/>
          </a:p>
          <a:p>
            <a:pPr eaLnBrk="1" hangingPunct="1"/>
            <a:r>
              <a:rPr lang="en-US" dirty="0"/>
              <a:t>Self Heating</a:t>
            </a:r>
          </a:p>
          <a:p>
            <a:pPr eaLnBrk="1" hangingPunct="1"/>
            <a:r>
              <a:rPr lang="en-US" dirty="0"/>
              <a:t>Emits Flammable </a:t>
            </a:r>
            <a:r>
              <a:rPr lang="en-US" dirty="0" smtClean="0"/>
              <a:t>Gas</a:t>
            </a:r>
            <a:endParaRPr lang="en-US" dirty="0"/>
          </a:p>
          <a:p>
            <a:pPr eaLnBrk="1" hangingPunct="1"/>
            <a:r>
              <a:rPr lang="en-US" dirty="0"/>
              <a:t>Self </a:t>
            </a:r>
            <a:r>
              <a:rPr lang="en-US" dirty="0" err="1"/>
              <a:t>Reactives</a:t>
            </a:r>
            <a:endParaRPr lang="en-US" dirty="0"/>
          </a:p>
          <a:p>
            <a:pPr eaLnBrk="1" hangingPunct="1"/>
            <a:r>
              <a:rPr lang="en-US" dirty="0"/>
              <a:t>Organic Peroxides</a:t>
            </a:r>
          </a:p>
          <a:p>
            <a:pPr eaLnBrk="1" hangingPunct="1"/>
            <a:endParaRPr lang="en-US" dirty="0"/>
          </a:p>
          <a:p>
            <a:pPr eaLnBrk="1" hangingPunct="1"/>
            <a:endParaRPr lang="en-US" dirty="0"/>
          </a:p>
        </p:txBody>
      </p:sp>
      <p:sp>
        <p:nvSpPr>
          <p:cNvPr id="12" name="TextBox 8"/>
          <p:cNvSpPr txBox="1">
            <a:spLocks noChangeArrowheads="1"/>
          </p:cNvSpPr>
          <p:nvPr/>
        </p:nvSpPr>
        <p:spPr bwMode="auto">
          <a:xfrm>
            <a:off x="6400800" y="4200525"/>
            <a:ext cx="2590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Irritant </a:t>
            </a:r>
          </a:p>
          <a:p>
            <a:pPr eaLnBrk="1" hangingPunct="1"/>
            <a:r>
              <a:rPr lang="en-US" dirty="0" smtClean="0"/>
              <a:t>Skin </a:t>
            </a:r>
            <a:r>
              <a:rPr lang="en-US" dirty="0"/>
              <a:t>Sensitizer</a:t>
            </a:r>
          </a:p>
          <a:p>
            <a:pPr eaLnBrk="1" hangingPunct="1"/>
            <a:r>
              <a:rPr lang="en-US" dirty="0"/>
              <a:t>Acute </a:t>
            </a:r>
            <a:r>
              <a:rPr lang="en-US" dirty="0" smtClean="0"/>
              <a:t>Toxicity (harmful)</a:t>
            </a:r>
            <a:endParaRPr lang="en-US" dirty="0"/>
          </a:p>
          <a:p>
            <a:pPr eaLnBrk="1" hangingPunct="1"/>
            <a:r>
              <a:rPr lang="en-US" dirty="0"/>
              <a:t>Narcotic Effects</a:t>
            </a:r>
          </a:p>
          <a:p>
            <a:pPr eaLnBrk="1" hangingPunct="1"/>
            <a:r>
              <a:rPr lang="en-US" dirty="0"/>
              <a:t>Respiratory Tract Irritant</a:t>
            </a:r>
          </a:p>
        </p:txBody>
      </p:sp>
    </p:spTree>
    <p:extLst>
      <p:ext uri="{BB962C8B-B14F-4D97-AF65-F5344CB8AC3E}">
        <p14:creationId xmlns:p14="http://schemas.microsoft.com/office/powerpoint/2010/main" val="25742292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err="1" smtClean="0">
                <a:latin typeface="Arial Black" pitchFamily="34" charset="0"/>
              </a:rPr>
              <a:t>Ghs</a:t>
            </a:r>
            <a:r>
              <a:rPr lang="en-US" sz="4000" dirty="0" smtClean="0">
                <a:latin typeface="Arial Black" pitchFamily="34" charset="0"/>
              </a:rPr>
              <a:t>: pictograms </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48</a:t>
            </a:fld>
            <a:endParaRPr lang="en-US"/>
          </a:p>
        </p:txBody>
      </p:sp>
      <p:sp>
        <p:nvSpPr>
          <p:cNvPr id="10" name="TextBox 7"/>
          <p:cNvSpPr txBox="1">
            <a:spLocks noChangeArrowheads="1"/>
          </p:cNvSpPr>
          <p:nvPr/>
        </p:nvSpPr>
        <p:spPr bwMode="auto">
          <a:xfrm>
            <a:off x="381000" y="4255177"/>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Gases Under Pressure</a:t>
            </a:r>
          </a:p>
        </p:txBody>
      </p:sp>
      <p:pic>
        <p:nvPicPr>
          <p:cNvPr id="13" name="Picture 9"/>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63341" y="1676400"/>
            <a:ext cx="2105418" cy="212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8210" y="16287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643688" y="1676400"/>
            <a:ext cx="2252662" cy="2286000"/>
          </a:xfrm>
          <a:prstGeom prst="rect">
            <a:avLst/>
          </a:prstGeom>
        </p:spPr>
      </p:pic>
      <p:sp>
        <p:nvSpPr>
          <p:cNvPr id="16" name="TextBox 9"/>
          <p:cNvSpPr txBox="1">
            <a:spLocks noChangeArrowheads="1"/>
          </p:cNvSpPr>
          <p:nvPr/>
        </p:nvSpPr>
        <p:spPr bwMode="auto">
          <a:xfrm>
            <a:off x="3248024" y="4237166"/>
            <a:ext cx="27717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Corrosives</a:t>
            </a:r>
          </a:p>
          <a:p>
            <a:pPr marL="285750" indent="-285750" eaLnBrk="1" hangingPunct="1">
              <a:buFont typeface="Arial" pitchFamily="34" charset="0"/>
              <a:buChar char="•"/>
            </a:pPr>
            <a:r>
              <a:rPr lang="en-US" dirty="0" smtClean="0"/>
              <a:t>Skin </a:t>
            </a:r>
            <a:r>
              <a:rPr lang="en-US" dirty="0"/>
              <a:t>Corrosion / Burns</a:t>
            </a:r>
          </a:p>
          <a:p>
            <a:pPr marL="285750" indent="-285750" eaLnBrk="1" hangingPunct="1">
              <a:buFont typeface="Arial" pitchFamily="34" charset="0"/>
              <a:buChar char="•"/>
            </a:pPr>
            <a:r>
              <a:rPr lang="en-US" dirty="0"/>
              <a:t>Eye Damage</a:t>
            </a:r>
          </a:p>
          <a:p>
            <a:pPr marL="285750" indent="-285750" eaLnBrk="1" hangingPunct="1">
              <a:buFont typeface="Arial" pitchFamily="34" charset="0"/>
              <a:buChar char="•"/>
            </a:pPr>
            <a:r>
              <a:rPr lang="en-US" dirty="0"/>
              <a:t>Corrosive to Metals</a:t>
            </a:r>
          </a:p>
        </p:txBody>
      </p:sp>
      <p:sp>
        <p:nvSpPr>
          <p:cNvPr id="17" name="TextBox 7"/>
          <p:cNvSpPr txBox="1">
            <a:spLocks noChangeArrowheads="1"/>
          </p:cNvSpPr>
          <p:nvPr/>
        </p:nvSpPr>
        <p:spPr bwMode="auto">
          <a:xfrm>
            <a:off x="6705600" y="4142896"/>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Explosives</a:t>
            </a:r>
          </a:p>
          <a:p>
            <a:pPr eaLnBrk="1" hangingPunct="1"/>
            <a:r>
              <a:rPr lang="en-US" dirty="0"/>
              <a:t>Self </a:t>
            </a:r>
            <a:r>
              <a:rPr lang="en-US" dirty="0" err="1"/>
              <a:t>Reactives</a:t>
            </a:r>
            <a:endParaRPr lang="en-US" dirty="0"/>
          </a:p>
          <a:p>
            <a:pPr eaLnBrk="1" hangingPunct="1"/>
            <a:r>
              <a:rPr lang="en-US" dirty="0"/>
              <a:t>Organic Peroxides</a:t>
            </a:r>
          </a:p>
        </p:txBody>
      </p:sp>
    </p:spTree>
    <p:extLst>
      <p:ext uri="{BB962C8B-B14F-4D97-AF65-F5344CB8AC3E}">
        <p14:creationId xmlns:p14="http://schemas.microsoft.com/office/powerpoint/2010/main" val="18947137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err="1" smtClean="0">
                <a:latin typeface="Arial Black" pitchFamily="34" charset="0"/>
              </a:rPr>
              <a:t>Ghs</a:t>
            </a:r>
            <a:r>
              <a:rPr lang="en-US" sz="4000" dirty="0" smtClean="0">
                <a:latin typeface="Arial Black" pitchFamily="34" charset="0"/>
              </a:rPr>
              <a:t>: pictograms </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49</a:t>
            </a:fld>
            <a:endParaRPr lang="en-US"/>
          </a:p>
        </p:txBody>
      </p:sp>
      <p:sp>
        <p:nvSpPr>
          <p:cNvPr id="10" name="TextBox 7"/>
          <p:cNvSpPr txBox="1">
            <a:spLocks noChangeArrowheads="1"/>
          </p:cNvSpPr>
          <p:nvPr/>
        </p:nvSpPr>
        <p:spPr bwMode="auto">
          <a:xfrm>
            <a:off x="196850" y="4191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16" name="TextBox 9"/>
          <p:cNvSpPr txBox="1">
            <a:spLocks noChangeArrowheads="1"/>
          </p:cNvSpPr>
          <p:nvPr/>
        </p:nvSpPr>
        <p:spPr bwMode="auto">
          <a:xfrm>
            <a:off x="3380537" y="4295774"/>
            <a:ext cx="2771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Environmental issues</a:t>
            </a:r>
          </a:p>
          <a:p>
            <a:pPr eaLnBrk="1" hangingPunct="1"/>
            <a:r>
              <a:rPr lang="en-US" dirty="0"/>
              <a:t>Aquatic toxicity</a:t>
            </a:r>
          </a:p>
        </p:txBody>
      </p:sp>
      <p:pic>
        <p:nvPicPr>
          <p:cNvPr id="11" name="Picture 16"/>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04799" y="1719081"/>
            <a:ext cx="2161447" cy="22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1752600"/>
            <a:ext cx="21558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1752600"/>
            <a:ext cx="2243138" cy="2243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6"/>
          <p:cNvSpPr txBox="1">
            <a:spLocks noChangeArrowheads="1"/>
          </p:cNvSpPr>
          <p:nvPr/>
        </p:nvSpPr>
        <p:spPr bwMode="auto">
          <a:xfrm>
            <a:off x="276225" y="4267200"/>
            <a:ext cx="2085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Oxidizers</a:t>
            </a:r>
          </a:p>
        </p:txBody>
      </p:sp>
      <p:sp>
        <p:nvSpPr>
          <p:cNvPr id="23" name="TextBox 4"/>
          <p:cNvSpPr txBox="1">
            <a:spLocks noChangeArrowheads="1"/>
          </p:cNvSpPr>
          <p:nvPr/>
        </p:nvSpPr>
        <p:spPr bwMode="auto">
          <a:xfrm>
            <a:off x="6566115" y="4295774"/>
            <a:ext cx="251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Acute </a:t>
            </a:r>
            <a:r>
              <a:rPr lang="en-US" dirty="0" smtClean="0"/>
              <a:t>Toxicity (severe)</a:t>
            </a:r>
            <a:endParaRPr lang="en-US" dirty="0"/>
          </a:p>
        </p:txBody>
      </p:sp>
    </p:spTree>
    <p:extLst>
      <p:ext uri="{BB962C8B-B14F-4D97-AF65-F5344CB8AC3E}">
        <p14:creationId xmlns:p14="http://schemas.microsoft.com/office/powerpoint/2010/main" val="1383754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45720" indent="0">
              <a:buNone/>
            </a:pPr>
            <a:endParaRPr lang="en-US" sz="2800" b="1" dirty="0" smtClean="0">
              <a:latin typeface="Arial Narrow" pitchFamily="34" charset="0"/>
            </a:endParaRPr>
          </a:p>
          <a:p>
            <a:pPr>
              <a:buFont typeface="Wingdings" pitchFamily="2" charset="2"/>
              <a:buChar char="§"/>
            </a:pPr>
            <a:r>
              <a:rPr lang="en-US" sz="2800" b="1" dirty="0" smtClean="0">
                <a:latin typeface="Arial Narrow" pitchFamily="34" charset="0"/>
              </a:rPr>
              <a:t> Referred to as HAZ COM or Right to Know</a:t>
            </a:r>
          </a:p>
          <a:p>
            <a:pPr>
              <a:buFont typeface="Wingdings" pitchFamily="2" charset="2"/>
              <a:buChar char="§"/>
            </a:pPr>
            <a:endParaRPr lang="en-US" b="1" dirty="0">
              <a:latin typeface="Arial Narrow" pitchFamily="34" charset="0"/>
            </a:endParaRPr>
          </a:p>
          <a:p>
            <a:pPr>
              <a:buFont typeface="Wingdings" pitchFamily="2" charset="2"/>
              <a:buChar char="§"/>
            </a:pPr>
            <a:r>
              <a:rPr lang="en-US" sz="2800" b="1" dirty="0" smtClean="0">
                <a:latin typeface="Arial Narrow" pitchFamily="34" charset="0"/>
              </a:rPr>
              <a:t> Employees have the right to know about hazardous chemicals in the workplace</a:t>
            </a:r>
          </a:p>
        </p:txBody>
      </p:sp>
      <p:sp>
        <p:nvSpPr>
          <p:cNvPr id="3" name="Title 2"/>
          <p:cNvSpPr>
            <a:spLocks noGrp="1"/>
          </p:cNvSpPr>
          <p:nvPr>
            <p:ph type="title"/>
          </p:nvPr>
        </p:nvSpPr>
        <p:spPr/>
        <p:txBody>
          <a:bodyPr/>
          <a:lstStyle/>
          <a:p>
            <a:r>
              <a:rPr lang="en-US" dirty="0" smtClean="0">
                <a:latin typeface="Arial Black" pitchFamily="34" charset="0"/>
              </a:rPr>
              <a:t>introduction</a:t>
            </a:r>
            <a:endParaRPr lang="en-US" dirty="0">
              <a:latin typeface="Arial Black" pitchFamily="34" charset="0"/>
            </a:endParaRPr>
          </a:p>
        </p:txBody>
      </p:sp>
      <p:sp>
        <p:nvSpPr>
          <p:cNvPr id="4" name="Slide Number Placeholder 3"/>
          <p:cNvSpPr>
            <a:spLocks noGrp="1"/>
          </p:cNvSpPr>
          <p:nvPr>
            <p:ph type="sldNum" sz="quarter" idx="12"/>
          </p:nvPr>
        </p:nvSpPr>
        <p:spPr/>
        <p:txBody>
          <a:bodyPr/>
          <a:lstStyle/>
          <a:p>
            <a:fld id="{97F0FCA4-0175-459A-8CB0-E9FA6DD04FA1}" type="slidenum">
              <a:rPr lang="en-US" smtClean="0"/>
              <a:t>5</a:t>
            </a:fld>
            <a:endParaRPr lang="en-US"/>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939284" y="2191449"/>
            <a:ext cx="3456432" cy="3462528"/>
          </a:xfrm>
        </p:spPr>
      </p:pic>
    </p:spTree>
    <p:extLst>
      <p:ext uri="{BB962C8B-B14F-4D97-AF65-F5344CB8AC3E}">
        <p14:creationId xmlns:p14="http://schemas.microsoft.com/office/powerpoint/2010/main" val="1366710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err="1" smtClean="0">
                <a:latin typeface="Arial Black" pitchFamily="34" charset="0"/>
              </a:rPr>
              <a:t>Ghs</a:t>
            </a:r>
            <a:r>
              <a:rPr lang="en-US" sz="4000" dirty="0" smtClean="0">
                <a:latin typeface="Arial Black" pitchFamily="34" charset="0"/>
              </a:rPr>
              <a:t>: label requirements </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50</a:t>
            </a:fld>
            <a:endParaRPr lang="en-US"/>
          </a:p>
        </p:txBody>
      </p:sp>
      <p:sp>
        <p:nvSpPr>
          <p:cNvPr id="10" name="TextBox 7"/>
          <p:cNvSpPr txBox="1">
            <a:spLocks noChangeArrowheads="1"/>
          </p:cNvSpPr>
          <p:nvPr/>
        </p:nvSpPr>
        <p:spPr bwMode="auto">
          <a:xfrm>
            <a:off x="196850" y="4191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5" name="Content Placeholder 4"/>
          <p:cNvSpPr>
            <a:spLocks noGrp="1"/>
          </p:cNvSpPr>
          <p:nvPr>
            <p:ph idx="1"/>
          </p:nvPr>
        </p:nvSpPr>
        <p:spPr>
          <a:xfrm>
            <a:off x="380999" y="1719070"/>
            <a:ext cx="8407893" cy="4910329"/>
          </a:xfrm>
          <a:ln>
            <a:noFill/>
          </a:ln>
        </p:spPr>
        <p:txBody>
          <a:bodyPr>
            <a:normAutofit fontScale="92500" lnSpcReduction="10000"/>
          </a:bodyPr>
          <a:lstStyle/>
          <a:p>
            <a:r>
              <a:rPr lang="en-US" sz="3200" b="1" dirty="0" smtClean="0">
                <a:solidFill>
                  <a:srgbClr val="C00000"/>
                </a:solidFill>
                <a:latin typeface="Arial Narrow" pitchFamily="34" charset="0"/>
              </a:rPr>
              <a:t> Signal words indicate level of severity:</a:t>
            </a:r>
          </a:p>
          <a:p>
            <a:pPr lvl="1"/>
            <a:r>
              <a:rPr lang="en-US" sz="3000" b="1" dirty="0" smtClean="0">
                <a:solidFill>
                  <a:srgbClr val="C00000"/>
                </a:solidFill>
                <a:latin typeface="Arial Narrow" pitchFamily="34" charset="0"/>
              </a:rPr>
              <a:t> Danger: more severe</a:t>
            </a:r>
          </a:p>
          <a:p>
            <a:pPr lvl="1"/>
            <a:r>
              <a:rPr lang="en-US" sz="3000" b="1" dirty="0" smtClean="0">
                <a:solidFill>
                  <a:srgbClr val="C00000"/>
                </a:solidFill>
                <a:latin typeface="Arial Narrow" pitchFamily="34" charset="0"/>
              </a:rPr>
              <a:t> Warning: less severe</a:t>
            </a:r>
          </a:p>
          <a:p>
            <a:endParaRPr lang="en-US" sz="3200" b="1" dirty="0">
              <a:solidFill>
                <a:srgbClr val="C00000"/>
              </a:solidFill>
              <a:latin typeface="Arial Narrow" pitchFamily="34" charset="0"/>
            </a:endParaRPr>
          </a:p>
          <a:p>
            <a:r>
              <a:rPr lang="en-US" sz="3200" b="1" dirty="0" smtClean="0">
                <a:solidFill>
                  <a:srgbClr val="C00000"/>
                </a:solidFill>
                <a:latin typeface="Arial Narrow" pitchFamily="34" charset="0"/>
              </a:rPr>
              <a:t> Hazard statement: certain statements assigned to categories of hazards</a:t>
            </a:r>
          </a:p>
          <a:p>
            <a:endParaRPr lang="en-US" sz="3200" b="1" dirty="0">
              <a:solidFill>
                <a:srgbClr val="C00000"/>
              </a:solidFill>
              <a:latin typeface="Arial Narrow" pitchFamily="34" charset="0"/>
            </a:endParaRPr>
          </a:p>
          <a:p>
            <a:r>
              <a:rPr lang="en-US" sz="3200" b="1" dirty="0" smtClean="0">
                <a:solidFill>
                  <a:srgbClr val="C00000"/>
                </a:solidFill>
                <a:latin typeface="Arial Narrow" pitchFamily="34" charset="0"/>
              </a:rPr>
              <a:t> Precautionary statement: describes recommended measures to minimize or prevent adverse effects</a:t>
            </a:r>
            <a:endParaRPr lang="en-US" sz="3200" b="1" dirty="0">
              <a:solidFill>
                <a:srgbClr val="C00000"/>
              </a:solidFill>
              <a:latin typeface="Arial Narrow" pitchFamily="34" charset="0"/>
            </a:endParaRPr>
          </a:p>
        </p:txBody>
      </p:sp>
    </p:spTree>
    <p:extLst>
      <p:ext uri="{BB962C8B-B14F-4D97-AF65-F5344CB8AC3E}">
        <p14:creationId xmlns:p14="http://schemas.microsoft.com/office/powerpoint/2010/main" val="360698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err="1" smtClean="0">
                <a:latin typeface="Arial Black" pitchFamily="34" charset="0"/>
              </a:rPr>
              <a:t>Ghs</a:t>
            </a:r>
            <a:r>
              <a:rPr lang="en-US" sz="4000" dirty="0" smtClean="0">
                <a:latin typeface="Arial Black" pitchFamily="34" charset="0"/>
              </a:rPr>
              <a:t>: new safety data sheets format</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51</a:t>
            </a:fld>
            <a:endParaRPr lang="en-US"/>
          </a:p>
        </p:txBody>
      </p:sp>
      <p:sp>
        <p:nvSpPr>
          <p:cNvPr id="10" name="TextBox 7"/>
          <p:cNvSpPr txBox="1">
            <a:spLocks noChangeArrowheads="1"/>
          </p:cNvSpPr>
          <p:nvPr/>
        </p:nvSpPr>
        <p:spPr bwMode="auto">
          <a:xfrm>
            <a:off x="196850" y="4191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5" name="Content Placeholder 4"/>
          <p:cNvSpPr>
            <a:spLocks noGrp="1"/>
          </p:cNvSpPr>
          <p:nvPr>
            <p:ph idx="1"/>
          </p:nvPr>
        </p:nvSpPr>
        <p:spPr>
          <a:xfrm>
            <a:off x="380999" y="1719070"/>
            <a:ext cx="8407893" cy="4910329"/>
          </a:xfrm>
          <a:ln>
            <a:noFill/>
          </a:ln>
        </p:spPr>
        <p:txBody>
          <a:bodyPr>
            <a:normAutofit/>
          </a:bodyPr>
          <a:lstStyle/>
          <a:p>
            <a:pPr marL="560070" indent="-514350">
              <a:buFont typeface="+mj-lt"/>
              <a:buAutoNum type="arabicPeriod"/>
            </a:pPr>
            <a:r>
              <a:rPr lang="en-US" sz="3200" b="1" dirty="0">
                <a:solidFill>
                  <a:srgbClr val="C00000"/>
                </a:solidFill>
                <a:latin typeface="Arial Narrow" pitchFamily="34" charset="0"/>
              </a:rPr>
              <a:t>I</a:t>
            </a:r>
            <a:r>
              <a:rPr lang="en-US" sz="3200" b="1" dirty="0" smtClean="0">
                <a:solidFill>
                  <a:srgbClr val="C00000"/>
                </a:solidFill>
                <a:latin typeface="Arial Narrow" pitchFamily="34" charset="0"/>
              </a:rPr>
              <a:t>dentification </a:t>
            </a:r>
          </a:p>
          <a:p>
            <a:pPr marL="560070" indent="-514350">
              <a:buFont typeface="+mj-lt"/>
              <a:buAutoNum type="arabicPeriod"/>
            </a:pPr>
            <a:r>
              <a:rPr lang="en-US" sz="3200" b="1" dirty="0" smtClean="0">
                <a:solidFill>
                  <a:srgbClr val="C00000"/>
                </a:solidFill>
                <a:latin typeface="Arial Narrow" pitchFamily="34" charset="0"/>
              </a:rPr>
              <a:t>Hazard(s) identification</a:t>
            </a:r>
          </a:p>
          <a:p>
            <a:pPr marL="560070" indent="-514350">
              <a:buFont typeface="+mj-lt"/>
              <a:buAutoNum type="arabicPeriod"/>
            </a:pPr>
            <a:r>
              <a:rPr lang="en-US" sz="3200" b="1" dirty="0" smtClean="0">
                <a:solidFill>
                  <a:srgbClr val="C00000"/>
                </a:solidFill>
                <a:latin typeface="Arial Narrow" pitchFamily="34" charset="0"/>
              </a:rPr>
              <a:t>Composition / information on ingredients</a:t>
            </a:r>
          </a:p>
          <a:p>
            <a:pPr marL="560070" indent="-514350">
              <a:buFont typeface="+mj-lt"/>
              <a:buAutoNum type="arabicPeriod"/>
            </a:pPr>
            <a:r>
              <a:rPr lang="en-US" sz="3200" b="1" dirty="0" smtClean="0">
                <a:solidFill>
                  <a:srgbClr val="C00000"/>
                </a:solidFill>
                <a:latin typeface="Arial Narrow" pitchFamily="34" charset="0"/>
              </a:rPr>
              <a:t>First-aid measures</a:t>
            </a:r>
          </a:p>
          <a:p>
            <a:pPr marL="560070" indent="-514350">
              <a:buFont typeface="+mj-lt"/>
              <a:buAutoNum type="arabicPeriod"/>
            </a:pPr>
            <a:r>
              <a:rPr lang="en-US" sz="3200" b="1" dirty="0" smtClean="0">
                <a:solidFill>
                  <a:srgbClr val="C00000"/>
                </a:solidFill>
                <a:latin typeface="Arial Narrow" pitchFamily="34" charset="0"/>
              </a:rPr>
              <a:t>Fire fighting measures</a:t>
            </a:r>
          </a:p>
          <a:p>
            <a:pPr marL="560070" indent="-514350">
              <a:buFont typeface="+mj-lt"/>
              <a:buAutoNum type="arabicPeriod"/>
            </a:pPr>
            <a:r>
              <a:rPr lang="en-US" sz="3200" b="1" dirty="0" smtClean="0">
                <a:solidFill>
                  <a:srgbClr val="C00000"/>
                </a:solidFill>
                <a:latin typeface="Arial Narrow" pitchFamily="34" charset="0"/>
              </a:rPr>
              <a:t>Accidental release measures</a:t>
            </a:r>
          </a:p>
        </p:txBody>
      </p:sp>
    </p:spTree>
    <p:extLst>
      <p:ext uri="{BB962C8B-B14F-4D97-AF65-F5344CB8AC3E}">
        <p14:creationId xmlns:p14="http://schemas.microsoft.com/office/powerpoint/2010/main" val="41871916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err="1">
                <a:latin typeface="Arial Black" pitchFamily="34" charset="0"/>
              </a:rPr>
              <a:t>Ghs</a:t>
            </a:r>
            <a:r>
              <a:rPr lang="en-US" sz="4000" dirty="0">
                <a:latin typeface="Arial Black" pitchFamily="34" charset="0"/>
              </a:rPr>
              <a:t>: new safety data sheets format</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52</a:t>
            </a:fld>
            <a:endParaRPr lang="en-US"/>
          </a:p>
        </p:txBody>
      </p:sp>
      <p:sp>
        <p:nvSpPr>
          <p:cNvPr id="10" name="TextBox 7"/>
          <p:cNvSpPr txBox="1">
            <a:spLocks noChangeArrowheads="1"/>
          </p:cNvSpPr>
          <p:nvPr/>
        </p:nvSpPr>
        <p:spPr bwMode="auto">
          <a:xfrm>
            <a:off x="196850" y="4191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5" name="Content Placeholder 4"/>
          <p:cNvSpPr>
            <a:spLocks noGrp="1"/>
          </p:cNvSpPr>
          <p:nvPr>
            <p:ph idx="1"/>
          </p:nvPr>
        </p:nvSpPr>
        <p:spPr>
          <a:xfrm>
            <a:off x="380999" y="1719070"/>
            <a:ext cx="8407893" cy="4910329"/>
          </a:xfrm>
          <a:ln>
            <a:noFill/>
          </a:ln>
        </p:spPr>
        <p:txBody>
          <a:bodyPr>
            <a:normAutofit/>
          </a:bodyPr>
          <a:lstStyle/>
          <a:p>
            <a:pPr marL="560070" indent="-514350">
              <a:buFont typeface="+mj-lt"/>
              <a:buAutoNum type="arabicPeriod" startAt="7"/>
            </a:pPr>
            <a:r>
              <a:rPr lang="en-US" sz="3600" b="1" dirty="0" smtClean="0">
                <a:solidFill>
                  <a:srgbClr val="C00000"/>
                </a:solidFill>
                <a:latin typeface="Arial Narrow" pitchFamily="34" charset="0"/>
              </a:rPr>
              <a:t>Handling and storage</a:t>
            </a:r>
          </a:p>
          <a:p>
            <a:pPr marL="560070" indent="-514350">
              <a:buFont typeface="+mj-lt"/>
              <a:buAutoNum type="arabicPeriod" startAt="7"/>
            </a:pPr>
            <a:r>
              <a:rPr lang="en-US" sz="3600" b="1" dirty="0" smtClean="0">
                <a:solidFill>
                  <a:srgbClr val="C00000"/>
                </a:solidFill>
                <a:latin typeface="Arial Narrow" pitchFamily="34" charset="0"/>
              </a:rPr>
              <a:t>Exposure controls / personal protection</a:t>
            </a:r>
          </a:p>
          <a:p>
            <a:pPr marL="560070" indent="-514350">
              <a:buFont typeface="+mj-lt"/>
              <a:buAutoNum type="arabicPeriod" startAt="7"/>
            </a:pPr>
            <a:r>
              <a:rPr lang="en-US" sz="3600" b="1" dirty="0" smtClean="0">
                <a:solidFill>
                  <a:srgbClr val="C00000"/>
                </a:solidFill>
                <a:latin typeface="Arial Narrow" pitchFamily="34" charset="0"/>
              </a:rPr>
              <a:t>Physical and chemical properties</a:t>
            </a:r>
          </a:p>
          <a:p>
            <a:pPr marL="560070" indent="-514350">
              <a:buFont typeface="+mj-lt"/>
              <a:buAutoNum type="arabicPeriod" startAt="7"/>
            </a:pPr>
            <a:r>
              <a:rPr lang="en-US" sz="3600" b="1" dirty="0" smtClean="0">
                <a:solidFill>
                  <a:srgbClr val="C00000"/>
                </a:solidFill>
                <a:latin typeface="Arial Narrow" pitchFamily="34" charset="0"/>
              </a:rPr>
              <a:t>Stability and reactivity</a:t>
            </a:r>
          </a:p>
          <a:p>
            <a:pPr marL="560070" indent="-514350">
              <a:buFont typeface="+mj-lt"/>
              <a:buAutoNum type="arabicPeriod" startAt="7"/>
            </a:pPr>
            <a:r>
              <a:rPr lang="en-US" sz="3600" b="1" dirty="0" smtClean="0">
                <a:solidFill>
                  <a:srgbClr val="C00000"/>
                </a:solidFill>
                <a:latin typeface="Arial Narrow" pitchFamily="34" charset="0"/>
              </a:rPr>
              <a:t>Toxicology information</a:t>
            </a:r>
            <a:endParaRPr lang="en-US" sz="3600" b="1" dirty="0">
              <a:solidFill>
                <a:srgbClr val="C00000"/>
              </a:solidFill>
              <a:latin typeface="Arial Narrow" pitchFamily="34" charset="0"/>
            </a:endParaRPr>
          </a:p>
        </p:txBody>
      </p:sp>
    </p:spTree>
    <p:extLst>
      <p:ext uri="{BB962C8B-B14F-4D97-AF65-F5344CB8AC3E}">
        <p14:creationId xmlns:p14="http://schemas.microsoft.com/office/powerpoint/2010/main" val="33413270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err="1">
                <a:latin typeface="Arial Black" pitchFamily="34" charset="0"/>
              </a:rPr>
              <a:t>Ghs</a:t>
            </a:r>
            <a:r>
              <a:rPr lang="en-US" sz="4000" dirty="0">
                <a:latin typeface="Arial Black" pitchFamily="34" charset="0"/>
              </a:rPr>
              <a:t>: new safety data sheets format</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53</a:t>
            </a:fld>
            <a:endParaRPr lang="en-US"/>
          </a:p>
        </p:txBody>
      </p:sp>
      <p:sp>
        <p:nvSpPr>
          <p:cNvPr id="10" name="TextBox 7"/>
          <p:cNvSpPr txBox="1">
            <a:spLocks noChangeArrowheads="1"/>
          </p:cNvSpPr>
          <p:nvPr/>
        </p:nvSpPr>
        <p:spPr bwMode="auto">
          <a:xfrm>
            <a:off x="196850" y="4191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5" name="Content Placeholder 4"/>
          <p:cNvSpPr>
            <a:spLocks noGrp="1"/>
          </p:cNvSpPr>
          <p:nvPr>
            <p:ph idx="1"/>
          </p:nvPr>
        </p:nvSpPr>
        <p:spPr>
          <a:xfrm>
            <a:off x="380999" y="1719070"/>
            <a:ext cx="8407893" cy="4910329"/>
          </a:xfrm>
          <a:ln>
            <a:noFill/>
          </a:ln>
        </p:spPr>
        <p:txBody>
          <a:bodyPr>
            <a:normAutofit lnSpcReduction="10000"/>
          </a:bodyPr>
          <a:lstStyle/>
          <a:p>
            <a:pPr marL="45720" indent="0">
              <a:buNone/>
            </a:pPr>
            <a:endParaRPr lang="en-US" sz="3200" b="1" dirty="0">
              <a:solidFill>
                <a:srgbClr val="C00000"/>
              </a:solidFill>
              <a:latin typeface="Arial Narrow" pitchFamily="34" charset="0"/>
            </a:endParaRPr>
          </a:p>
          <a:p>
            <a:pPr marL="45720" indent="0">
              <a:buNone/>
            </a:pPr>
            <a:r>
              <a:rPr lang="en-US" sz="3200" b="1" dirty="0" smtClean="0">
                <a:solidFill>
                  <a:srgbClr val="C00000"/>
                </a:solidFill>
                <a:latin typeface="Arial Narrow" pitchFamily="34" charset="0"/>
              </a:rPr>
              <a:t>#12-15: on the SDS but not required by OSHA</a:t>
            </a:r>
          </a:p>
          <a:p>
            <a:pPr marL="45720" indent="0">
              <a:buNone/>
            </a:pPr>
            <a:endParaRPr lang="en-US" sz="3200" b="1" dirty="0">
              <a:solidFill>
                <a:srgbClr val="C00000"/>
              </a:solidFill>
              <a:latin typeface="Arial Narrow" pitchFamily="34" charset="0"/>
            </a:endParaRPr>
          </a:p>
          <a:p>
            <a:pPr marL="560070" indent="-514350">
              <a:buFont typeface="+mj-lt"/>
              <a:buAutoNum type="arabicPeriod" startAt="12"/>
            </a:pPr>
            <a:r>
              <a:rPr lang="en-US" sz="3200" b="1" dirty="0" smtClean="0">
                <a:solidFill>
                  <a:srgbClr val="C00000"/>
                </a:solidFill>
                <a:latin typeface="Arial Narrow" pitchFamily="34" charset="0"/>
              </a:rPr>
              <a:t>Ecological information</a:t>
            </a:r>
          </a:p>
          <a:p>
            <a:pPr marL="560070" indent="-514350">
              <a:buFont typeface="+mj-lt"/>
              <a:buAutoNum type="arabicPeriod" startAt="12"/>
            </a:pPr>
            <a:r>
              <a:rPr lang="en-US" sz="3200" b="1" dirty="0" smtClean="0">
                <a:solidFill>
                  <a:srgbClr val="C00000"/>
                </a:solidFill>
                <a:latin typeface="Arial Narrow" pitchFamily="34" charset="0"/>
              </a:rPr>
              <a:t>Disposal considerations</a:t>
            </a:r>
          </a:p>
          <a:p>
            <a:pPr marL="560070" indent="-514350">
              <a:buFont typeface="+mj-lt"/>
              <a:buAutoNum type="arabicPeriod" startAt="12"/>
            </a:pPr>
            <a:r>
              <a:rPr lang="en-US" sz="3200" b="1" dirty="0" smtClean="0">
                <a:solidFill>
                  <a:srgbClr val="C00000"/>
                </a:solidFill>
                <a:latin typeface="Arial Narrow" pitchFamily="34" charset="0"/>
              </a:rPr>
              <a:t>Transportation information</a:t>
            </a:r>
          </a:p>
          <a:p>
            <a:pPr marL="560070" indent="-514350">
              <a:buFont typeface="+mj-lt"/>
              <a:buAutoNum type="arabicPeriod" startAt="12"/>
            </a:pPr>
            <a:r>
              <a:rPr lang="en-US" sz="3200" b="1" dirty="0" smtClean="0">
                <a:solidFill>
                  <a:srgbClr val="C00000"/>
                </a:solidFill>
                <a:latin typeface="Arial Narrow" pitchFamily="34" charset="0"/>
              </a:rPr>
              <a:t>Regulatory information</a:t>
            </a:r>
          </a:p>
          <a:p>
            <a:pPr marL="560070" indent="-514350">
              <a:buFont typeface="+mj-lt"/>
              <a:buAutoNum type="arabicPeriod" startAt="12"/>
            </a:pPr>
            <a:r>
              <a:rPr lang="en-US" sz="3200" b="1" dirty="0" smtClean="0">
                <a:solidFill>
                  <a:srgbClr val="C00000"/>
                </a:solidFill>
                <a:latin typeface="Arial Narrow" pitchFamily="34" charset="0"/>
              </a:rPr>
              <a:t>Other information, including data for preparation </a:t>
            </a:r>
            <a:endParaRPr lang="en-US" sz="3200" b="1" dirty="0">
              <a:solidFill>
                <a:srgbClr val="C00000"/>
              </a:solidFill>
              <a:latin typeface="Arial Narrow" pitchFamily="34" charset="0"/>
            </a:endParaRPr>
          </a:p>
        </p:txBody>
      </p:sp>
    </p:spTree>
    <p:extLst>
      <p:ext uri="{BB962C8B-B14F-4D97-AF65-F5344CB8AC3E}">
        <p14:creationId xmlns:p14="http://schemas.microsoft.com/office/powerpoint/2010/main" val="12972029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resources</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54</a:t>
            </a:fld>
            <a:endParaRPr lang="en-US"/>
          </a:p>
        </p:txBody>
      </p:sp>
      <p:sp>
        <p:nvSpPr>
          <p:cNvPr id="10" name="TextBox 7"/>
          <p:cNvSpPr txBox="1">
            <a:spLocks noChangeArrowheads="1"/>
          </p:cNvSpPr>
          <p:nvPr/>
        </p:nvSpPr>
        <p:spPr bwMode="auto">
          <a:xfrm>
            <a:off x="196850" y="4191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5" name="Content Placeholder 4"/>
          <p:cNvSpPr>
            <a:spLocks noGrp="1"/>
          </p:cNvSpPr>
          <p:nvPr>
            <p:ph idx="1"/>
          </p:nvPr>
        </p:nvSpPr>
        <p:spPr>
          <a:xfrm>
            <a:off x="380999" y="1719070"/>
            <a:ext cx="8407893" cy="4910329"/>
          </a:xfrm>
          <a:ln>
            <a:noFill/>
          </a:ln>
        </p:spPr>
        <p:txBody>
          <a:bodyPr>
            <a:normAutofit/>
          </a:bodyPr>
          <a:lstStyle/>
          <a:p>
            <a:pPr>
              <a:buFont typeface="Wingdings" pitchFamily="2" charset="2"/>
              <a:buChar char="§"/>
            </a:pPr>
            <a:r>
              <a:rPr lang="en-US" sz="3200" b="1" dirty="0" smtClean="0">
                <a:solidFill>
                  <a:srgbClr val="C00000"/>
                </a:solidFill>
                <a:latin typeface="Arial Narrow" pitchFamily="34" charset="0"/>
              </a:rPr>
              <a:t> OSHA  Hazard Communication Main Page:</a:t>
            </a:r>
          </a:p>
          <a:p>
            <a:pPr marL="45720" indent="0">
              <a:buNone/>
            </a:pPr>
            <a:r>
              <a:rPr lang="en-US" sz="3200" b="1" dirty="0" smtClean="0">
                <a:solidFill>
                  <a:srgbClr val="C00000"/>
                </a:solidFill>
                <a:latin typeface="Arial Narrow" pitchFamily="34" charset="0"/>
              </a:rPr>
              <a:t> </a:t>
            </a:r>
          </a:p>
          <a:p>
            <a:pPr marL="45720" indent="0">
              <a:buNone/>
            </a:pPr>
            <a:r>
              <a:rPr lang="en-US" sz="4800" b="1" baseline="30000" dirty="0" smtClean="0">
                <a:solidFill>
                  <a:schemeClr val="accent2">
                    <a:lumMod val="75000"/>
                  </a:schemeClr>
                </a:solidFill>
                <a:latin typeface="Arial Narrow" pitchFamily="34" charset="0"/>
                <a:hlinkClick r:id="rId2"/>
              </a:rPr>
              <a:t>www.osha.gov/dsg/hazcom/index.html</a:t>
            </a:r>
            <a:endParaRPr lang="en-US" sz="4800" b="1" baseline="30000" dirty="0">
              <a:solidFill>
                <a:schemeClr val="accent2">
                  <a:lumMod val="75000"/>
                </a:schemeClr>
              </a:solidFill>
              <a:latin typeface="Arial Narrow" pitchFamily="34" charset="0"/>
            </a:endParaRPr>
          </a:p>
          <a:p>
            <a:pPr marL="45720" indent="0">
              <a:buNone/>
            </a:pPr>
            <a:endParaRPr lang="en-US" sz="3200" b="1" dirty="0">
              <a:solidFill>
                <a:srgbClr val="C00000"/>
              </a:solidFill>
              <a:latin typeface="Arial Narrow" pitchFamily="34" charset="0"/>
            </a:endParaRPr>
          </a:p>
          <a:p>
            <a:r>
              <a:rPr lang="en-US" sz="3200" b="1" dirty="0" smtClean="0">
                <a:solidFill>
                  <a:srgbClr val="C00000"/>
                </a:solidFill>
                <a:latin typeface="Arial Narrow" pitchFamily="34" charset="0"/>
              </a:rPr>
              <a:t> A Guide to Globally Harmonized systems of classification and Labeling of Chemicals:</a:t>
            </a:r>
          </a:p>
          <a:p>
            <a:pPr marL="45720" indent="0">
              <a:buNone/>
            </a:pPr>
            <a:endParaRPr lang="en-US" sz="3200" b="1" dirty="0">
              <a:solidFill>
                <a:srgbClr val="C00000"/>
              </a:solidFill>
              <a:latin typeface="Arial Narrow" pitchFamily="34" charset="0"/>
            </a:endParaRPr>
          </a:p>
          <a:p>
            <a:pPr marL="45720" lvl="1" indent="0">
              <a:buClr>
                <a:schemeClr val="accent1"/>
              </a:buClr>
              <a:buNone/>
            </a:pPr>
            <a:r>
              <a:rPr lang="en-US" sz="4400" b="1" u="sng" spc="150" baseline="30000" dirty="0">
                <a:solidFill>
                  <a:schemeClr val="accent2">
                    <a:lumMod val="75000"/>
                  </a:schemeClr>
                </a:solidFill>
                <a:latin typeface="Arial Narrow" pitchFamily="34" charset="0"/>
              </a:rPr>
              <a:t>www.osha.gov/dsg/hazcom/ghs.html#3.0</a:t>
            </a:r>
          </a:p>
          <a:p>
            <a:pPr marL="45720" indent="0">
              <a:buNone/>
            </a:pPr>
            <a:endParaRPr lang="en-US" sz="3200" b="1" dirty="0">
              <a:solidFill>
                <a:srgbClr val="C00000"/>
              </a:solidFill>
              <a:latin typeface="Arial Narrow" pitchFamily="34" charset="0"/>
            </a:endParaRPr>
          </a:p>
        </p:txBody>
      </p:sp>
    </p:spTree>
    <p:extLst>
      <p:ext uri="{BB962C8B-B14F-4D97-AF65-F5344CB8AC3E}">
        <p14:creationId xmlns:p14="http://schemas.microsoft.com/office/powerpoint/2010/main" val="391667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review</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55</a:t>
            </a:fld>
            <a:endParaRPr lang="en-US"/>
          </a:p>
        </p:txBody>
      </p:sp>
      <p:sp>
        <p:nvSpPr>
          <p:cNvPr id="10" name="TextBox 7"/>
          <p:cNvSpPr txBox="1">
            <a:spLocks noChangeArrowheads="1"/>
          </p:cNvSpPr>
          <p:nvPr/>
        </p:nvSpPr>
        <p:spPr bwMode="auto">
          <a:xfrm>
            <a:off x="196850" y="4191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5" name="Content Placeholder 4"/>
          <p:cNvSpPr>
            <a:spLocks noGrp="1"/>
          </p:cNvSpPr>
          <p:nvPr>
            <p:ph idx="1"/>
          </p:nvPr>
        </p:nvSpPr>
        <p:spPr>
          <a:xfrm>
            <a:off x="380999" y="1719070"/>
            <a:ext cx="8407893" cy="4910329"/>
          </a:xfrm>
          <a:ln>
            <a:noFill/>
          </a:ln>
        </p:spPr>
        <p:txBody>
          <a:bodyPr>
            <a:normAutofit/>
          </a:bodyPr>
          <a:lstStyle/>
          <a:p>
            <a:pPr>
              <a:buFont typeface="Wingdings" pitchFamily="2" charset="2"/>
              <a:buChar char="§"/>
            </a:pPr>
            <a:endParaRPr lang="en-US" sz="3200" b="1" dirty="0" smtClean="0">
              <a:solidFill>
                <a:srgbClr val="C00000"/>
              </a:solidFill>
              <a:latin typeface="Arial Narrow" pitchFamily="34" charset="0"/>
            </a:endParaRPr>
          </a:p>
          <a:p>
            <a:pPr>
              <a:buFont typeface="Wingdings" pitchFamily="2" charset="2"/>
              <a:buChar char="§"/>
            </a:pPr>
            <a:endParaRPr lang="en-US" sz="3200" b="1" dirty="0">
              <a:solidFill>
                <a:srgbClr val="C00000"/>
              </a:solidFill>
              <a:latin typeface="Arial Narrow" pitchFamily="34" charset="0"/>
            </a:endParaRPr>
          </a:p>
          <a:p>
            <a:pPr>
              <a:buFont typeface="Wingdings" pitchFamily="2" charset="2"/>
              <a:buChar char="§"/>
            </a:pPr>
            <a:r>
              <a:rPr lang="en-US" sz="3200" b="1" dirty="0" smtClean="0">
                <a:solidFill>
                  <a:srgbClr val="C00000"/>
                </a:solidFill>
                <a:latin typeface="Arial Narrow" pitchFamily="34" charset="0"/>
              </a:rPr>
              <a:t>What are the five main components of a hazard </a:t>
            </a:r>
            <a:r>
              <a:rPr lang="en-US" sz="3200" b="1" dirty="0">
                <a:solidFill>
                  <a:srgbClr val="C00000"/>
                </a:solidFill>
                <a:latin typeface="Arial Narrow" pitchFamily="34" charset="0"/>
              </a:rPr>
              <a:t>C</a:t>
            </a:r>
            <a:r>
              <a:rPr lang="en-US" sz="3200" b="1" dirty="0" smtClean="0">
                <a:solidFill>
                  <a:srgbClr val="C00000"/>
                </a:solidFill>
                <a:latin typeface="Arial Narrow" pitchFamily="34" charset="0"/>
              </a:rPr>
              <a:t>ommunication Program?</a:t>
            </a:r>
            <a:endParaRPr lang="en-US" sz="4400" b="1" u="sng" spc="150" baseline="30000" dirty="0">
              <a:solidFill>
                <a:schemeClr val="accent2">
                  <a:lumMod val="75000"/>
                </a:schemeClr>
              </a:solidFill>
              <a:latin typeface="Arial Narrow" pitchFamily="34" charset="0"/>
            </a:endParaRPr>
          </a:p>
          <a:p>
            <a:pPr marL="45720" indent="0">
              <a:buNone/>
            </a:pPr>
            <a:endParaRPr lang="en-US" sz="3200" b="1" dirty="0">
              <a:solidFill>
                <a:srgbClr val="C00000"/>
              </a:solidFill>
              <a:latin typeface="Arial Narrow" pitchFamily="34" charset="0"/>
            </a:endParaRPr>
          </a:p>
        </p:txBody>
      </p:sp>
    </p:spTree>
    <p:extLst>
      <p:ext uri="{BB962C8B-B14F-4D97-AF65-F5344CB8AC3E}">
        <p14:creationId xmlns:p14="http://schemas.microsoft.com/office/powerpoint/2010/main" val="26062201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review</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56</a:t>
            </a:fld>
            <a:endParaRPr lang="en-US"/>
          </a:p>
        </p:txBody>
      </p:sp>
      <p:sp>
        <p:nvSpPr>
          <p:cNvPr id="10" name="TextBox 7"/>
          <p:cNvSpPr txBox="1">
            <a:spLocks noChangeArrowheads="1"/>
          </p:cNvSpPr>
          <p:nvPr/>
        </p:nvSpPr>
        <p:spPr bwMode="auto">
          <a:xfrm>
            <a:off x="196850" y="4191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5" name="Content Placeholder 4"/>
          <p:cNvSpPr>
            <a:spLocks noGrp="1"/>
          </p:cNvSpPr>
          <p:nvPr>
            <p:ph idx="1"/>
          </p:nvPr>
        </p:nvSpPr>
        <p:spPr>
          <a:xfrm>
            <a:off x="380999" y="1719070"/>
            <a:ext cx="8407893" cy="4910329"/>
          </a:xfrm>
          <a:ln>
            <a:noFill/>
          </a:ln>
        </p:spPr>
        <p:txBody>
          <a:bodyPr>
            <a:normAutofit/>
          </a:bodyPr>
          <a:lstStyle/>
          <a:p>
            <a:pPr marL="45720" indent="0">
              <a:buNone/>
            </a:pPr>
            <a:endParaRPr lang="en-US" sz="3200" b="1" dirty="0" smtClean="0">
              <a:solidFill>
                <a:srgbClr val="C00000"/>
              </a:solidFill>
              <a:latin typeface="Arial Narrow" pitchFamily="34" charset="0"/>
            </a:endParaRPr>
          </a:p>
          <a:p>
            <a:pPr>
              <a:buFont typeface="Wingdings" pitchFamily="2" charset="2"/>
              <a:buChar char="§"/>
            </a:pPr>
            <a:endParaRPr lang="en-US" sz="3200" b="1" dirty="0">
              <a:solidFill>
                <a:srgbClr val="C00000"/>
              </a:solidFill>
              <a:latin typeface="Arial Narrow" pitchFamily="34" charset="0"/>
            </a:endParaRPr>
          </a:p>
          <a:p>
            <a:pPr>
              <a:buFont typeface="Wingdings" pitchFamily="2" charset="2"/>
              <a:buChar char="§"/>
            </a:pPr>
            <a:r>
              <a:rPr lang="en-US" sz="3200" b="1" dirty="0" smtClean="0">
                <a:solidFill>
                  <a:srgbClr val="C00000"/>
                </a:solidFill>
                <a:latin typeface="Arial Narrow" pitchFamily="34" charset="0"/>
              </a:rPr>
              <a:t>What are some examples of hazardous chemicals you may encounter on your farm?</a:t>
            </a:r>
            <a:endParaRPr lang="en-US" sz="3200" b="1" dirty="0">
              <a:solidFill>
                <a:srgbClr val="C00000"/>
              </a:solidFill>
              <a:latin typeface="Arial Narrow" pitchFamily="34" charset="0"/>
            </a:endParaRPr>
          </a:p>
        </p:txBody>
      </p:sp>
    </p:spTree>
    <p:extLst>
      <p:ext uri="{BB962C8B-B14F-4D97-AF65-F5344CB8AC3E}">
        <p14:creationId xmlns:p14="http://schemas.microsoft.com/office/powerpoint/2010/main" val="19299319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review</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57</a:t>
            </a:fld>
            <a:endParaRPr lang="en-US"/>
          </a:p>
        </p:txBody>
      </p:sp>
      <p:sp>
        <p:nvSpPr>
          <p:cNvPr id="10" name="TextBox 7"/>
          <p:cNvSpPr txBox="1">
            <a:spLocks noChangeArrowheads="1"/>
          </p:cNvSpPr>
          <p:nvPr/>
        </p:nvSpPr>
        <p:spPr bwMode="auto">
          <a:xfrm>
            <a:off x="196850" y="4191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5" name="Content Placeholder 4"/>
          <p:cNvSpPr>
            <a:spLocks noGrp="1"/>
          </p:cNvSpPr>
          <p:nvPr>
            <p:ph idx="1"/>
          </p:nvPr>
        </p:nvSpPr>
        <p:spPr>
          <a:xfrm>
            <a:off x="380999" y="1719070"/>
            <a:ext cx="8407893" cy="4910329"/>
          </a:xfrm>
          <a:ln>
            <a:noFill/>
          </a:ln>
        </p:spPr>
        <p:txBody>
          <a:bodyPr>
            <a:normAutofit/>
          </a:bodyPr>
          <a:lstStyle/>
          <a:p>
            <a:pPr marL="45720" indent="0">
              <a:buNone/>
            </a:pPr>
            <a:endParaRPr lang="en-US" sz="3200" b="1" dirty="0" smtClean="0">
              <a:solidFill>
                <a:srgbClr val="C00000"/>
              </a:solidFill>
              <a:latin typeface="Arial Narrow" pitchFamily="34" charset="0"/>
            </a:endParaRPr>
          </a:p>
          <a:p>
            <a:pPr>
              <a:buFont typeface="Wingdings" pitchFamily="2" charset="2"/>
              <a:buChar char="§"/>
            </a:pPr>
            <a:endParaRPr lang="en-US" sz="3200" b="1" dirty="0">
              <a:solidFill>
                <a:srgbClr val="C00000"/>
              </a:solidFill>
              <a:latin typeface="Arial Narrow" pitchFamily="34" charset="0"/>
            </a:endParaRPr>
          </a:p>
          <a:p>
            <a:pPr>
              <a:buFont typeface="Wingdings" pitchFamily="2" charset="2"/>
              <a:buChar char="§"/>
            </a:pPr>
            <a:r>
              <a:rPr lang="en-US" sz="3200" b="1" dirty="0" smtClean="0">
                <a:solidFill>
                  <a:srgbClr val="C00000"/>
                </a:solidFill>
                <a:latin typeface="Arial Narrow" pitchFamily="34" charset="0"/>
              </a:rPr>
              <a:t>What information must be included on a chemical inventory?</a:t>
            </a:r>
            <a:endParaRPr lang="en-US" sz="3200" b="1" dirty="0">
              <a:solidFill>
                <a:srgbClr val="C00000"/>
              </a:solidFill>
              <a:latin typeface="Arial Narrow" pitchFamily="34" charset="0"/>
            </a:endParaRPr>
          </a:p>
        </p:txBody>
      </p:sp>
    </p:spTree>
    <p:extLst>
      <p:ext uri="{BB962C8B-B14F-4D97-AF65-F5344CB8AC3E}">
        <p14:creationId xmlns:p14="http://schemas.microsoft.com/office/powerpoint/2010/main" val="4275844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review</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58</a:t>
            </a:fld>
            <a:endParaRPr lang="en-US"/>
          </a:p>
        </p:txBody>
      </p:sp>
      <p:sp>
        <p:nvSpPr>
          <p:cNvPr id="10" name="TextBox 7"/>
          <p:cNvSpPr txBox="1">
            <a:spLocks noChangeArrowheads="1"/>
          </p:cNvSpPr>
          <p:nvPr/>
        </p:nvSpPr>
        <p:spPr bwMode="auto">
          <a:xfrm>
            <a:off x="196850" y="4191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5" name="Content Placeholder 4"/>
          <p:cNvSpPr>
            <a:spLocks noGrp="1"/>
          </p:cNvSpPr>
          <p:nvPr>
            <p:ph idx="1"/>
          </p:nvPr>
        </p:nvSpPr>
        <p:spPr>
          <a:xfrm>
            <a:off x="380999" y="1719070"/>
            <a:ext cx="8407893" cy="4910329"/>
          </a:xfrm>
          <a:ln>
            <a:noFill/>
          </a:ln>
        </p:spPr>
        <p:txBody>
          <a:bodyPr>
            <a:normAutofit/>
          </a:bodyPr>
          <a:lstStyle/>
          <a:p>
            <a:pPr marL="45720" indent="0">
              <a:buNone/>
            </a:pPr>
            <a:endParaRPr lang="en-US" sz="3200" b="1" dirty="0" smtClean="0">
              <a:solidFill>
                <a:srgbClr val="C00000"/>
              </a:solidFill>
              <a:latin typeface="Arial Narrow" pitchFamily="34" charset="0"/>
            </a:endParaRPr>
          </a:p>
          <a:p>
            <a:pPr>
              <a:buFont typeface="Wingdings" pitchFamily="2" charset="2"/>
              <a:buChar char="§"/>
            </a:pPr>
            <a:endParaRPr lang="en-US" sz="3200" b="1" dirty="0">
              <a:solidFill>
                <a:srgbClr val="C00000"/>
              </a:solidFill>
              <a:latin typeface="Arial Narrow" pitchFamily="34" charset="0"/>
            </a:endParaRPr>
          </a:p>
          <a:p>
            <a:pPr>
              <a:buFont typeface="Wingdings" pitchFamily="2" charset="2"/>
              <a:buChar char="§"/>
            </a:pPr>
            <a:r>
              <a:rPr lang="en-US" sz="3200" b="1" dirty="0" smtClean="0">
                <a:solidFill>
                  <a:srgbClr val="C00000"/>
                </a:solidFill>
                <a:latin typeface="Arial Narrow" pitchFamily="34" charset="0"/>
              </a:rPr>
              <a:t>Through what routes can a person be contaminated by a chemical?</a:t>
            </a:r>
            <a:endParaRPr lang="en-US" sz="3200" b="1" dirty="0">
              <a:solidFill>
                <a:srgbClr val="C00000"/>
              </a:solidFill>
              <a:latin typeface="Arial Narrow" pitchFamily="34" charset="0"/>
            </a:endParaRPr>
          </a:p>
        </p:txBody>
      </p:sp>
    </p:spTree>
    <p:extLst>
      <p:ext uri="{BB962C8B-B14F-4D97-AF65-F5344CB8AC3E}">
        <p14:creationId xmlns:p14="http://schemas.microsoft.com/office/powerpoint/2010/main" val="29223031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review</a:t>
            </a:r>
            <a:endParaRPr lang="en-US" sz="4000" baseline="-25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59</a:t>
            </a:fld>
            <a:endParaRPr lang="en-US"/>
          </a:p>
        </p:txBody>
      </p:sp>
      <p:sp>
        <p:nvSpPr>
          <p:cNvPr id="10" name="TextBox 7"/>
          <p:cNvSpPr txBox="1">
            <a:spLocks noChangeArrowheads="1"/>
          </p:cNvSpPr>
          <p:nvPr/>
        </p:nvSpPr>
        <p:spPr bwMode="auto">
          <a:xfrm>
            <a:off x="196850" y="4191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5" name="Content Placeholder 4"/>
          <p:cNvSpPr>
            <a:spLocks noGrp="1"/>
          </p:cNvSpPr>
          <p:nvPr>
            <p:ph idx="1"/>
          </p:nvPr>
        </p:nvSpPr>
        <p:spPr>
          <a:xfrm>
            <a:off x="380999" y="1719070"/>
            <a:ext cx="8407893" cy="4910329"/>
          </a:xfrm>
          <a:ln>
            <a:noFill/>
          </a:ln>
        </p:spPr>
        <p:txBody>
          <a:bodyPr>
            <a:normAutofit/>
          </a:bodyPr>
          <a:lstStyle/>
          <a:p>
            <a:pPr marL="45720" indent="0">
              <a:buNone/>
            </a:pPr>
            <a:endParaRPr lang="en-US" sz="3200" b="1" dirty="0" smtClean="0">
              <a:solidFill>
                <a:srgbClr val="C00000"/>
              </a:solidFill>
              <a:latin typeface="Arial Narrow" pitchFamily="34" charset="0"/>
            </a:endParaRPr>
          </a:p>
          <a:p>
            <a:pPr>
              <a:buFont typeface="Wingdings" pitchFamily="2" charset="2"/>
              <a:buChar char="§"/>
            </a:pPr>
            <a:endParaRPr lang="en-US" sz="3200" b="1" dirty="0">
              <a:solidFill>
                <a:srgbClr val="C00000"/>
              </a:solidFill>
              <a:latin typeface="Arial Narrow" pitchFamily="34" charset="0"/>
            </a:endParaRPr>
          </a:p>
          <a:p>
            <a:pPr>
              <a:buFont typeface="Wingdings" pitchFamily="2" charset="2"/>
              <a:buChar char="§"/>
            </a:pPr>
            <a:r>
              <a:rPr lang="en-US" sz="3000" b="1" dirty="0" smtClean="0">
                <a:solidFill>
                  <a:srgbClr val="C00000"/>
                </a:solidFill>
                <a:latin typeface="Arial Narrow" pitchFamily="34" charset="0"/>
              </a:rPr>
              <a:t>What is the purpose of global harmonization?</a:t>
            </a:r>
            <a:endParaRPr lang="en-US" sz="3000" b="1" dirty="0">
              <a:solidFill>
                <a:srgbClr val="C00000"/>
              </a:solidFill>
              <a:latin typeface="Arial Narrow" pitchFamily="34" charset="0"/>
            </a:endParaRPr>
          </a:p>
        </p:txBody>
      </p:sp>
    </p:spTree>
    <p:extLst>
      <p:ext uri="{BB962C8B-B14F-4D97-AF65-F5344CB8AC3E}">
        <p14:creationId xmlns:p14="http://schemas.microsoft.com/office/powerpoint/2010/main" val="3698632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pPr marL="45720" indent="0">
              <a:buNone/>
            </a:pPr>
            <a:endParaRPr lang="en-US" sz="2800" b="1" dirty="0" smtClean="0">
              <a:latin typeface="Arial Narrow" pitchFamily="34" charset="0"/>
            </a:endParaRPr>
          </a:p>
          <a:p>
            <a:pPr>
              <a:buFont typeface="Wingdings" pitchFamily="2" charset="2"/>
              <a:buChar char="§"/>
            </a:pPr>
            <a:r>
              <a:rPr lang="en-US" sz="2800" b="1" dirty="0" smtClean="0">
                <a:latin typeface="Arial Narrow" pitchFamily="34" charset="0"/>
              </a:rPr>
              <a:t> </a:t>
            </a:r>
            <a:r>
              <a:rPr lang="en-US" sz="3200" b="1" dirty="0" smtClean="0">
                <a:latin typeface="Arial Narrow" pitchFamily="34" charset="0"/>
              </a:rPr>
              <a:t>Employees have the right to protect themselves from hazards</a:t>
            </a:r>
          </a:p>
          <a:p>
            <a:pPr>
              <a:buFont typeface="Wingdings" pitchFamily="2" charset="2"/>
              <a:buChar char="§"/>
            </a:pPr>
            <a:endParaRPr lang="en-US" sz="3200" b="1" dirty="0">
              <a:latin typeface="Arial Narrow" pitchFamily="34" charset="0"/>
            </a:endParaRPr>
          </a:p>
          <a:p>
            <a:pPr>
              <a:buFont typeface="Wingdings" pitchFamily="2" charset="2"/>
              <a:buChar char="§"/>
            </a:pPr>
            <a:r>
              <a:rPr lang="en-US" sz="3200" b="1" dirty="0" smtClean="0">
                <a:latin typeface="Arial Narrow" pitchFamily="34" charset="0"/>
              </a:rPr>
              <a:t> Most frequently cited standard for dairy </a:t>
            </a:r>
          </a:p>
        </p:txBody>
      </p:sp>
      <p:sp>
        <p:nvSpPr>
          <p:cNvPr id="3" name="Title 2"/>
          <p:cNvSpPr>
            <a:spLocks noGrp="1"/>
          </p:cNvSpPr>
          <p:nvPr>
            <p:ph type="title"/>
          </p:nvPr>
        </p:nvSpPr>
        <p:spPr/>
        <p:txBody>
          <a:bodyPr/>
          <a:lstStyle/>
          <a:p>
            <a:r>
              <a:rPr lang="en-US" dirty="0" smtClean="0">
                <a:latin typeface="Arial Black" pitchFamily="34" charset="0"/>
              </a:rPr>
              <a:t>introduction</a:t>
            </a:r>
            <a:endParaRPr lang="en-US" dirty="0">
              <a:latin typeface="Arial Black" pitchFamily="34" charset="0"/>
            </a:endParaRPr>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799013" y="2055812"/>
            <a:ext cx="3735388"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97F0FCA4-0175-459A-8CB0-E9FA6DD04FA1}" type="slidenum">
              <a:rPr lang="en-US" smtClean="0"/>
              <a:t>6</a:t>
            </a:fld>
            <a:endParaRPr lang="en-US"/>
          </a:p>
        </p:txBody>
      </p:sp>
    </p:spTree>
    <p:extLst>
      <p:ext uri="{BB962C8B-B14F-4D97-AF65-F5344CB8AC3E}">
        <p14:creationId xmlns:p14="http://schemas.microsoft.com/office/powerpoint/2010/main" val="296914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F0FCA4-0175-459A-8CB0-E9FA6DD04FA1}" type="slidenum">
              <a:rPr lang="en-US" smtClean="0"/>
              <a:t>60</a:t>
            </a:fld>
            <a:endParaRPr lang="en-US"/>
          </a:p>
        </p:txBody>
      </p:sp>
      <p:sp>
        <p:nvSpPr>
          <p:cNvPr id="5" name="Rectangle 4"/>
          <p:cNvSpPr/>
          <p:nvPr/>
        </p:nvSpPr>
        <p:spPr>
          <a:xfrm>
            <a:off x="2057400" y="2158128"/>
            <a:ext cx="5257800" cy="2308324"/>
          </a:xfrm>
          <a:prstGeom prst="rect">
            <a:avLst/>
          </a:prstGeom>
        </p:spPr>
        <p:txBody>
          <a:bodyPr wrap="square">
            <a:spAutoFit/>
          </a:bodyPr>
          <a:lstStyle/>
          <a:p>
            <a:r>
              <a:rPr lang="en-US" dirty="0"/>
              <a:t>This material was produced under grant number SH-22318-11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4198701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en-US" sz="2800" b="1" dirty="0" smtClean="0">
                <a:latin typeface="Arial Narrow" pitchFamily="34" charset="0"/>
              </a:rPr>
              <a:t> </a:t>
            </a:r>
            <a:r>
              <a:rPr lang="en-US" sz="3200" b="1" dirty="0" smtClean="0">
                <a:latin typeface="Arial Narrow" pitchFamily="34" charset="0"/>
              </a:rPr>
              <a:t>Determination of why the chemical is hazardous and provide information to purchasers</a:t>
            </a:r>
          </a:p>
          <a:p>
            <a:pPr marL="45720" indent="0">
              <a:buNone/>
            </a:pPr>
            <a:endParaRPr lang="en-US" sz="3200" b="1" dirty="0" smtClean="0">
              <a:latin typeface="Arial Narrow" pitchFamily="34" charset="0"/>
            </a:endParaRPr>
          </a:p>
          <a:p>
            <a:pPr>
              <a:buFont typeface="Wingdings" pitchFamily="2" charset="2"/>
              <a:buChar char="§"/>
            </a:pPr>
            <a:r>
              <a:rPr lang="en-US" sz="3200" b="1" dirty="0" smtClean="0">
                <a:latin typeface="Arial Narrow" pitchFamily="34" charset="0"/>
              </a:rPr>
              <a:t> Appropriate labels and material safety date sheets (MSDS)</a:t>
            </a:r>
          </a:p>
        </p:txBody>
      </p:sp>
      <p:sp>
        <p:nvSpPr>
          <p:cNvPr id="3" name="Title 2"/>
          <p:cNvSpPr>
            <a:spLocks noGrp="1"/>
          </p:cNvSpPr>
          <p:nvPr>
            <p:ph type="title"/>
          </p:nvPr>
        </p:nvSpPr>
        <p:spPr/>
        <p:txBody>
          <a:bodyPr/>
          <a:lstStyle/>
          <a:p>
            <a:r>
              <a:rPr lang="en-US" dirty="0" smtClean="0">
                <a:latin typeface="Arial Black" pitchFamily="34" charset="0"/>
              </a:rPr>
              <a:t>Chemical Manufacturer’s Responsibility</a:t>
            </a:r>
            <a:endParaRPr lang="en-US" dirty="0">
              <a:latin typeface="Arial Black" pitchFamily="34" charset="0"/>
            </a:endParaRPr>
          </a:p>
        </p:txBody>
      </p:sp>
      <p:pic>
        <p:nvPicPr>
          <p:cNvPr id="6" name="Picture 2" descr="C:\Users\w1022632\AppData\Local\Microsoft\Windows\Temporary Internet Files\Content.IE5\GRE13409\MC900215967[1].wmf"/>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38033" y="1841912"/>
            <a:ext cx="3972567" cy="42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97F0FCA4-0175-459A-8CB0-E9FA6DD04FA1}" type="slidenum">
              <a:rPr lang="en-US" smtClean="0"/>
              <a:t>7</a:t>
            </a:fld>
            <a:endParaRPr lang="en-US"/>
          </a:p>
        </p:txBody>
      </p:sp>
    </p:spTree>
    <p:extLst>
      <p:ext uri="{BB962C8B-B14F-4D97-AF65-F5344CB8AC3E}">
        <p14:creationId xmlns:p14="http://schemas.microsoft.com/office/powerpoint/2010/main" val="223424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Employer Responsibility</a:t>
            </a:r>
            <a:endParaRPr lang="en-US" sz="4000" dirty="0">
              <a:latin typeface="Arial Black" pitchFamily="34" charset="0"/>
            </a:endParaRPr>
          </a:p>
        </p:txBody>
      </p:sp>
      <p:sp>
        <p:nvSpPr>
          <p:cNvPr id="4" name="Content Placeholder 3"/>
          <p:cNvSpPr>
            <a:spLocks noGrp="1"/>
          </p:cNvSpPr>
          <p:nvPr>
            <p:ph sz="half" idx="2"/>
          </p:nvPr>
        </p:nvSpPr>
        <p:spPr>
          <a:xfrm>
            <a:off x="4648200" y="1981200"/>
            <a:ext cx="4038600" cy="4407408"/>
          </a:xfrm>
        </p:spPr>
        <p:txBody>
          <a:bodyPr>
            <a:normAutofit/>
          </a:bodyPr>
          <a:lstStyle/>
          <a:p>
            <a:r>
              <a:rPr lang="en-US" sz="3200" dirty="0" smtClean="0"/>
              <a:t> </a:t>
            </a:r>
            <a:r>
              <a:rPr lang="en-US" sz="3200" b="1" dirty="0" smtClean="0">
                <a:latin typeface="Arial Narrow" pitchFamily="34" charset="0"/>
              </a:rPr>
              <a:t>Any workplace where employees may be exposed to hazardous chemicals must have a Hazard Communication Program</a:t>
            </a:r>
            <a:endParaRPr lang="en-US" sz="3200" b="1" dirty="0">
              <a:latin typeface="Arial Narrow" pitchFamily="34" charset="0"/>
            </a:endParaRPr>
          </a:p>
        </p:txBody>
      </p:sp>
      <p:pic>
        <p:nvPicPr>
          <p:cNvPr id="7" name="Picture 3" descr="C:\Users\w1022632\AppData\Local\Microsoft\Windows\Temporary Internet Files\Content.IE5\GRE13409\MC900024285[1].wmf"/>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304800" y="2438400"/>
            <a:ext cx="424092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7F0FCA4-0175-459A-8CB0-E9FA6DD04FA1}" type="slidenum">
              <a:rPr lang="en-US" smtClean="0"/>
              <a:t>8</a:t>
            </a:fld>
            <a:endParaRPr lang="en-US"/>
          </a:p>
        </p:txBody>
      </p:sp>
    </p:spTree>
    <p:extLst>
      <p:ext uri="{BB962C8B-B14F-4D97-AF65-F5344CB8AC3E}">
        <p14:creationId xmlns:p14="http://schemas.microsoft.com/office/powerpoint/2010/main" val="86091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3200" b="1" dirty="0" smtClean="0">
                <a:latin typeface="Arial Narrow" pitchFamily="34" charset="0"/>
              </a:rPr>
              <a:t> Inventory &amp; assessment of hazardous chemicals</a:t>
            </a:r>
          </a:p>
          <a:p>
            <a:r>
              <a:rPr lang="en-US" sz="3200" b="1" dirty="0">
                <a:latin typeface="Arial Narrow" pitchFamily="34" charset="0"/>
              </a:rPr>
              <a:t> </a:t>
            </a:r>
            <a:r>
              <a:rPr lang="en-US" sz="3200" b="1" dirty="0" smtClean="0">
                <a:latin typeface="Arial Narrow" pitchFamily="34" charset="0"/>
              </a:rPr>
              <a:t>System for maintaining Material Safety Data Sheets (MSDS)</a:t>
            </a:r>
          </a:p>
          <a:p>
            <a:r>
              <a:rPr lang="en-US" sz="3200" b="1" dirty="0">
                <a:latin typeface="Arial Narrow" pitchFamily="34" charset="0"/>
              </a:rPr>
              <a:t> </a:t>
            </a:r>
            <a:r>
              <a:rPr lang="en-US" sz="3200" b="1" dirty="0" smtClean="0">
                <a:latin typeface="Arial Narrow" pitchFamily="34" charset="0"/>
              </a:rPr>
              <a:t>Chemical labels and warning signs</a:t>
            </a:r>
          </a:p>
          <a:p>
            <a:r>
              <a:rPr lang="en-US" sz="3200" b="1" dirty="0">
                <a:latin typeface="Arial Narrow" pitchFamily="34" charset="0"/>
              </a:rPr>
              <a:t> </a:t>
            </a:r>
            <a:r>
              <a:rPr lang="en-US" sz="3200" b="1" dirty="0" smtClean="0">
                <a:latin typeface="Arial Narrow" pitchFamily="34" charset="0"/>
              </a:rPr>
              <a:t>Training programs </a:t>
            </a:r>
          </a:p>
          <a:p>
            <a:r>
              <a:rPr lang="en-US" sz="3200" b="1" dirty="0">
                <a:latin typeface="Arial Narrow" pitchFamily="34" charset="0"/>
              </a:rPr>
              <a:t> </a:t>
            </a:r>
            <a:r>
              <a:rPr lang="en-US" sz="3200" b="1" dirty="0" smtClean="0">
                <a:latin typeface="Arial Narrow" pitchFamily="34" charset="0"/>
              </a:rPr>
              <a:t>Written hazard communication programs </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Elements of a </a:t>
            </a:r>
            <a:r>
              <a:rPr lang="en-US" sz="4000" dirty="0" err="1" smtClean="0">
                <a:latin typeface="Arial Black" pitchFamily="34" charset="0"/>
              </a:rPr>
              <a:t>haz</a:t>
            </a:r>
            <a:r>
              <a:rPr lang="en-US" sz="4000" dirty="0" smtClean="0">
                <a:latin typeface="Arial Black" pitchFamily="34" charset="0"/>
              </a:rPr>
              <a:t> com program</a:t>
            </a:r>
            <a:endParaRPr lang="en-US" sz="4000" dirty="0">
              <a:latin typeface="Arial Black" pitchFamily="34" charset="0"/>
            </a:endParaRPr>
          </a:p>
        </p:txBody>
      </p:sp>
      <p:sp>
        <p:nvSpPr>
          <p:cNvPr id="2" name="Slide Number Placeholder 1"/>
          <p:cNvSpPr>
            <a:spLocks noGrp="1"/>
          </p:cNvSpPr>
          <p:nvPr>
            <p:ph type="sldNum" sz="quarter" idx="12"/>
          </p:nvPr>
        </p:nvSpPr>
        <p:spPr/>
        <p:txBody>
          <a:bodyPr/>
          <a:lstStyle/>
          <a:p>
            <a:fld id="{97F0FCA4-0175-459A-8CB0-E9FA6DD04FA1}" type="slidenum">
              <a:rPr lang="en-US" smtClean="0"/>
              <a:t>9</a:t>
            </a:fld>
            <a:endParaRPr lang="en-US"/>
          </a:p>
        </p:txBody>
      </p:sp>
    </p:spTree>
    <p:extLst>
      <p:ext uri="{BB962C8B-B14F-4D97-AF65-F5344CB8AC3E}">
        <p14:creationId xmlns:p14="http://schemas.microsoft.com/office/powerpoint/2010/main" val="2457598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626</TotalTime>
  <Words>1752</Words>
  <Application>Microsoft Office PowerPoint</Application>
  <PresentationFormat>On-screen Show (4:3)</PresentationFormat>
  <Paragraphs>409</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Grid</vt:lpstr>
      <vt:lpstr>HAZARD Communication</vt:lpstr>
      <vt:lpstr>Learning objective</vt:lpstr>
      <vt:lpstr>Learner  outcomes</vt:lpstr>
      <vt:lpstr>Learner  outcomes</vt:lpstr>
      <vt:lpstr>introduction</vt:lpstr>
      <vt:lpstr>introduction</vt:lpstr>
      <vt:lpstr>Chemical Manufacturer’s Responsibility</vt:lpstr>
      <vt:lpstr>Employer Responsibility</vt:lpstr>
      <vt:lpstr>Elements of a haz com program</vt:lpstr>
      <vt:lpstr>inventory</vt:lpstr>
      <vt:lpstr>General rule</vt:lpstr>
      <vt:lpstr>Hazard Assessment</vt:lpstr>
      <vt:lpstr>physical Hazard</vt:lpstr>
      <vt:lpstr>health Hazard</vt:lpstr>
      <vt:lpstr>question</vt:lpstr>
      <vt:lpstr>Hazardous chemical information </vt:lpstr>
      <vt:lpstr>Standard Requirements</vt:lpstr>
      <vt:lpstr>Standard Requirements</vt:lpstr>
      <vt:lpstr>Standard Requirements</vt:lpstr>
      <vt:lpstr>Standard Requirements</vt:lpstr>
      <vt:lpstr>Material safety  data sheets</vt:lpstr>
      <vt:lpstr>Msds activity</vt:lpstr>
      <vt:lpstr>Hazard classification </vt:lpstr>
      <vt:lpstr>Hazard classification </vt:lpstr>
      <vt:lpstr>Route of entry</vt:lpstr>
      <vt:lpstr>Route of entry  copper sulfate cuso4</vt:lpstr>
      <vt:lpstr>Hazard Classification</vt:lpstr>
      <vt:lpstr>Flammability</vt:lpstr>
      <vt:lpstr>corrosive</vt:lpstr>
      <vt:lpstr>PH</vt:lpstr>
      <vt:lpstr>Farm Example</vt:lpstr>
      <vt:lpstr>Flash point</vt:lpstr>
      <vt:lpstr>sensitization</vt:lpstr>
      <vt:lpstr>Target organs</vt:lpstr>
      <vt:lpstr>Chemical labels &amp; warning signs</vt:lpstr>
      <vt:lpstr>Employer labels</vt:lpstr>
      <vt:lpstr>Good vs. Bad lables</vt:lpstr>
      <vt:lpstr>Good vs. Bad lables</vt:lpstr>
      <vt:lpstr>Employee training</vt:lpstr>
      <vt:lpstr>Employee training</vt:lpstr>
      <vt:lpstr>Record keeping</vt:lpstr>
      <vt:lpstr>Written plans </vt:lpstr>
      <vt:lpstr>Global harmonization</vt:lpstr>
      <vt:lpstr>Ghs: Phase –in dates</vt:lpstr>
      <vt:lpstr>Ghs: new hazard classifications</vt:lpstr>
      <vt:lpstr>Ghs: new hazard classifications</vt:lpstr>
      <vt:lpstr>Ghs: pictograms </vt:lpstr>
      <vt:lpstr>Ghs: pictograms </vt:lpstr>
      <vt:lpstr>Ghs: pictograms </vt:lpstr>
      <vt:lpstr>Ghs: label requirements </vt:lpstr>
      <vt:lpstr>Ghs: new safety data sheets format</vt:lpstr>
      <vt:lpstr>Ghs: new safety data sheets format</vt:lpstr>
      <vt:lpstr>Ghs: new safety data sheets format</vt:lpstr>
      <vt:lpstr>resources</vt:lpstr>
      <vt:lpstr>review</vt:lpstr>
      <vt:lpstr>review</vt:lpstr>
      <vt:lpstr>review</vt:lpstr>
      <vt:lpstr>review</vt:lpstr>
      <vt:lpstr>review</vt:lpstr>
      <vt:lpstr>PowerPoint Presentation</vt:lpstr>
    </vt:vector>
  </TitlesOfParts>
  <Company>UW-River Falls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Communication</dc:title>
  <dc:creator>UWRF Computer User</dc:creator>
  <cp:lastModifiedBy>Vosburgh, Linda - OSHA</cp:lastModifiedBy>
  <cp:revision>43</cp:revision>
  <cp:lastPrinted>2012-08-21T17:20:21Z</cp:lastPrinted>
  <dcterms:created xsi:type="dcterms:W3CDTF">2012-08-17T13:23:23Z</dcterms:created>
  <dcterms:modified xsi:type="dcterms:W3CDTF">2014-02-26T13:22:07Z</dcterms:modified>
</cp:coreProperties>
</file>