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6" r:id="rId2"/>
    <p:sldId id="257" r:id="rId3"/>
    <p:sldId id="259" r:id="rId4"/>
    <p:sldId id="258" r:id="rId5"/>
    <p:sldId id="260" r:id="rId6"/>
    <p:sldId id="263" r:id="rId7"/>
    <p:sldId id="262" r:id="rId8"/>
    <p:sldId id="264" r:id="rId9"/>
    <p:sldId id="267" r:id="rId10"/>
    <p:sldId id="261" r:id="rId11"/>
    <p:sldId id="265" r:id="rId12"/>
    <p:sldId id="266" r:id="rId13"/>
    <p:sldId id="268" r:id="rId14"/>
    <p:sldId id="269" r:id="rId15"/>
    <p:sldId id="272" r:id="rId16"/>
    <p:sldId id="271" r:id="rId17"/>
    <p:sldId id="274" r:id="rId18"/>
    <p:sldId id="273" r:id="rId19"/>
    <p:sldId id="275" r:id="rId20"/>
    <p:sldId id="270" r:id="rId21"/>
    <p:sldId id="276" r:id="rId22"/>
    <p:sldId id="277" r:id="rId23"/>
    <p:sldId id="278" r:id="rId24"/>
    <p:sldId id="279" r:id="rId25"/>
    <p:sldId id="280" r:id="rId26"/>
    <p:sldId id="281" r:id="rId27"/>
    <p:sldId id="282" r:id="rId28"/>
    <p:sldId id="283" r:id="rId29"/>
    <p:sldId id="284" r:id="rId30"/>
    <p:sldId id="307" r:id="rId31"/>
    <p:sldId id="308" r:id="rId32"/>
    <p:sldId id="285" r:id="rId33"/>
    <p:sldId id="286" r:id="rId34"/>
    <p:sldId id="287" r:id="rId35"/>
    <p:sldId id="290" r:id="rId36"/>
    <p:sldId id="288" r:id="rId37"/>
    <p:sldId id="289" r:id="rId38"/>
    <p:sldId id="291" r:id="rId39"/>
    <p:sldId id="292" r:id="rId40"/>
    <p:sldId id="295" r:id="rId41"/>
    <p:sldId id="294" r:id="rId42"/>
    <p:sldId id="296" r:id="rId43"/>
    <p:sldId id="297" r:id="rId44"/>
    <p:sldId id="293" r:id="rId45"/>
    <p:sldId id="298" r:id="rId46"/>
    <p:sldId id="299" r:id="rId47"/>
    <p:sldId id="301" r:id="rId48"/>
    <p:sldId id="302" r:id="rId49"/>
    <p:sldId id="304" r:id="rId50"/>
    <p:sldId id="305" r:id="rId51"/>
    <p:sldId id="306" r:id="rId52"/>
    <p:sldId id="309"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58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D5D493-D538-4A22-873A-3A8417BBC011}" type="datetimeFigureOut">
              <a:rPr lang="en-US" smtClean="0"/>
              <a:t>2/25/2014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DA025F-B9B5-40F6-AE55-C4051FBDC559}" type="slidenum">
              <a:rPr lang="en-US" smtClean="0"/>
              <a:t>‹#›</a:t>
            </a:fld>
            <a:endParaRPr lang="en-US"/>
          </a:p>
        </p:txBody>
      </p:sp>
    </p:spTree>
    <p:extLst>
      <p:ext uri="{BB962C8B-B14F-4D97-AF65-F5344CB8AC3E}">
        <p14:creationId xmlns:p14="http://schemas.microsoft.com/office/powerpoint/2010/main" val="3063460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359A9438-BBD7-4557-A072-432B5DA8DE1B}" type="datetime1">
              <a:rPr lang="en-US" smtClean="0"/>
              <a:t>2/25/2014</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pPr algn="r"/>
            <a:fld id="{F7886C9C-DC18-4195-8FD5-A50AA931D419}" type="slidenum">
              <a:rPr lang="en-US" smtClean="0"/>
              <a:pPr algn="r"/>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DA8D56-74CE-4774-8E02-B253FEF52BA7}" type="datetime1">
              <a:rPr lang="en-US" smtClean="0"/>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A7543-9AAE-4E9F-B28C-4FCCFD07D4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F7F3921-3B5A-4860-8276-BB4154547773}" type="datetime1">
              <a:rPr lang="en-US" smtClean="0"/>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F7886C9C-DC18-4195-8FD5-A50AA931D41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A9B69B-A9B0-4CAE-8866-DF3F0617B5FC}" type="datetime1">
              <a:rPr lang="en-US" smtClean="0"/>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886C9C-DC18-4195-8FD5-A50AA931D419}"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67685041-C3D3-487A-9B3F-7A99EEC1AC2D}" type="datetime1">
              <a:rPr lang="en-US" smtClean="0"/>
              <a:t>2/25/2014</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pPr algn="r"/>
            <a:fld id="{F7886C9C-DC18-4195-8FD5-A50AA931D419}" type="slidenum">
              <a:rPr lang="en-US" smtClean="0"/>
              <a:pPr algn="r"/>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F268866-DBE2-4798-BB8D-27C12DE69891}" type="datetime1">
              <a:rPr lang="en-US" smtClean="0"/>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886C9C-DC18-4195-8FD5-A50AA931D419}"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4D7629B-E673-49DA-A62B-9C75B2EA4842}" type="datetime1">
              <a:rPr lang="en-US" smtClean="0"/>
              <a:t>2/25/2014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886C9C-DC18-4195-8FD5-A50AA931D419}"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397BA77-0A44-4638-90E0-6AA7677F7AF7}" type="datetime1">
              <a:rPr lang="en-US" smtClean="0"/>
              <a:t>2/25/2014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886C9C-DC18-4195-8FD5-A50AA931D419}"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B44AFF2E-4C79-4BB3-ABC5-A5D088B123BA}" type="datetime1">
              <a:rPr lang="en-US" smtClean="0"/>
              <a:t>2/25/2014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886C9C-DC18-4195-8FD5-A50AA931D41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FF3D4C-C042-4122-A712-936C80671D40}" type="datetime1">
              <a:rPr lang="en-US" smtClean="0"/>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F7886C9C-DC18-4195-8FD5-A50AA931D419}" type="slidenum">
              <a:rPr lang="en-US" smtClean="0"/>
              <a:pPr/>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8FA875-6F74-4895-8D11-5B67381874C9}" type="datetime1">
              <a:rPr lang="en-US" smtClean="0"/>
              <a:t>2/25/2014</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886C9C-DC18-4195-8FD5-A50AA931D419}" type="slidenum">
              <a:rPr lang="en-US" smtClean="0"/>
              <a:pPr/>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7898E352-9933-4CE8-A32F-758E5C834C27}" type="datetime1">
              <a:rPr lang="en-US" smtClean="0"/>
              <a:t>2/25/2014</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pPr algn="r"/>
            <a:fld id="{F7886C9C-DC18-4195-8FD5-A50AA931D419}" type="slidenum">
              <a:rPr lang="en-US" smtClean="0"/>
              <a:pPr algn="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slideLayout" Target="../slideLayouts/slideLayout2.xml"/><Relationship Id="rId5" Type="http://schemas.openxmlformats.org/officeDocument/2006/relationships/image" Target="../media/image31.wmf"/><Relationship Id="rId4" Type="http://schemas.openxmlformats.org/officeDocument/2006/relationships/image" Target="../media/image30.wmf"/></Relationships>
</file>

<file path=ppt/slides/_rels/slide45.x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a:p>
        </p:txBody>
      </p:sp>
      <p:sp>
        <p:nvSpPr>
          <p:cNvPr id="4" name="Slide Number Placeholder 3"/>
          <p:cNvSpPr>
            <a:spLocks noGrp="1"/>
          </p:cNvSpPr>
          <p:nvPr>
            <p:ph type="sldNum" sz="quarter" idx="11"/>
          </p:nvPr>
        </p:nvSpPr>
        <p:spPr/>
        <p:txBody>
          <a:bodyPr/>
          <a:lstStyle/>
          <a:p>
            <a:pPr algn="r"/>
            <a:fld id="{F7886C9C-DC18-4195-8FD5-A50AA931D419}" type="slidenum">
              <a:rPr lang="en-US" smtClean="0"/>
              <a:pPr algn="r"/>
              <a:t>1</a:t>
            </a:fld>
            <a:endParaRPr lang="en-US" dirty="0"/>
          </a:p>
        </p:txBody>
      </p:sp>
      <p:sp>
        <p:nvSpPr>
          <p:cNvPr id="6" name="Title 5"/>
          <p:cNvSpPr>
            <a:spLocks noGrp="1"/>
          </p:cNvSpPr>
          <p:nvPr>
            <p:ph type="title"/>
          </p:nvPr>
        </p:nvSpPr>
        <p:spPr/>
        <p:txBody>
          <a:bodyPr/>
          <a:lstStyle/>
          <a:p>
            <a:r>
              <a:rPr lang="en-US" sz="4000" dirty="0" smtClean="0">
                <a:latin typeface="Arial Black" pitchFamily="34" charset="0"/>
              </a:rPr>
              <a:t>Hazard identification and Risk assessment</a:t>
            </a:r>
            <a:endParaRPr lang="en-US" sz="4000" dirty="0">
              <a:latin typeface="Arial Black" pitchFamily="34" charset="0"/>
            </a:endParaRPr>
          </a:p>
        </p:txBody>
      </p:sp>
    </p:spTree>
    <p:extLst>
      <p:ext uri="{BB962C8B-B14F-4D97-AF65-F5344CB8AC3E}">
        <p14:creationId xmlns:p14="http://schemas.microsoft.com/office/powerpoint/2010/main" val="17970625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Health hazards: occupational illnesses</a:t>
            </a:r>
          </a:p>
          <a:p>
            <a:endParaRPr lang="en-US" sz="3200" b="1" dirty="0">
              <a:latin typeface="Arial Narrow" pitchFamily="34" charset="0"/>
            </a:endParaRPr>
          </a:p>
          <a:p>
            <a:r>
              <a:rPr lang="en-US" sz="3200" b="1" dirty="0" smtClean="0">
                <a:latin typeface="Arial Narrow" pitchFamily="34" charset="0"/>
              </a:rPr>
              <a:t> Safety hazards: physical harm, injuries</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10</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Hazards</a:t>
            </a:r>
            <a:endParaRPr lang="en-US" sz="4000" dirty="0">
              <a:latin typeface="Arial Black" pitchFamily="34" charset="0"/>
            </a:endParaRPr>
          </a:p>
        </p:txBody>
      </p:sp>
      <p:pic>
        <p:nvPicPr>
          <p:cNvPr id="3074" name="Picture 2" descr="C:\Users\w3044913\AppData\Local\Microsoft\Windows\Temporary Internet Files\Content.IE5\V4IWCOV6\MC900027820[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200400" y="3581400"/>
            <a:ext cx="2467070" cy="24022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69171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Process of identifying all hazards in the workplace</a:t>
            </a:r>
          </a:p>
          <a:p>
            <a:endParaRPr lang="en-US" sz="3200" b="1" dirty="0">
              <a:latin typeface="Arial Narrow" pitchFamily="34" charset="0"/>
            </a:endParaRPr>
          </a:p>
          <a:p>
            <a:r>
              <a:rPr lang="en-US" sz="3200" b="1" dirty="0">
                <a:latin typeface="Arial Narrow" pitchFamily="34" charset="0"/>
              </a:rPr>
              <a:t> </a:t>
            </a:r>
            <a:r>
              <a:rPr lang="en-US" sz="3200" b="1" dirty="0" smtClean="0">
                <a:latin typeface="Arial Narrow" pitchFamily="34" charset="0"/>
              </a:rPr>
              <a:t>May be grouped by Dairy LEP</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11</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Hazard Identification</a:t>
            </a:r>
            <a:endParaRPr lang="en-US" sz="4000" dirty="0">
              <a:latin typeface="Arial Black" pitchFamily="34" charset="0"/>
            </a:endParaRPr>
          </a:p>
        </p:txBody>
      </p:sp>
      <p:pic>
        <p:nvPicPr>
          <p:cNvPr id="4098" name="Picture 2" descr="C:\Users\w3044913\AppData\Local\Microsoft\Windows\Temporary Internet Files\Content.IE5\LDC0VC5T\MC900297215[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410200" y="4038600"/>
            <a:ext cx="3350812"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28303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Manure storage facilities and collections structures</a:t>
            </a:r>
          </a:p>
          <a:p>
            <a:endParaRPr lang="en-US" sz="3200" b="1" dirty="0" smtClean="0">
              <a:latin typeface="Arial Narrow" pitchFamily="34" charset="0"/>
            </a:endParaRPr>
          </a:p>
          <a:p>
            <a:r>
              <a:rPr lang="en-US" sz="3200" b="1" dirty="0" smtClean="0">
                <a:latin typeface="Arial Narrow" pitchFamily="34" charset="0"/>
              </a:rPr>
              <a:t> Dairy bull and cow behavior/worker positioning</a:t>
            </a:r>
          </a:p>
          <a:p>
            <a:endParaRPr lang="en-US" sz="3200" b="1" dirty="0" smtClean="0">
              <a:latin typeface="Arial Narrow" pitchFamily="34" charset="0"/>
            </a:endParaRPr>
          </a:p>
          <a:p>
            <a:r>
              <a:rPr lang="en-US" sz="3200" b="1" dirty="0" smtClean="0">
                <a:latin typeface="Arial Narrow" pitchFamily="34" charset="0"/>
              </a:rPr>
              <a:t> Electrical systems</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12</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Dairy LEP</a:t>
            </a:r>
            <a:endParaRPr lang="en-US" sz="4000" dirty="0">
              <a:latin typeface="Arial Black" pitchFamily="34" charset="0"/>
            </a:endParaRPr>
          </a:p>
        </p:txBody>
      </p:sp>
      <p:pic>
        <p:nvPicPr>
          <p:cNvPr id="5122" name="Picture 2" descr="C:\Users\w3044913\AppData\Local\Microsoft\Windows\Temporary Internet Files\Content.IE5\O5OXCVB9\MC900391712[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705600" y="4191000"/>
            <a:ext cx="1682496" cy="1792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5813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Skid-steer loader operation</a:t>
            </a:r>
          </a:p>
          <a:p>
            <a:endParaRPr lang="en-US" sz="3200" b="1" dirty="0">
              <a:latin typeface="Arial Narrow" pitchFamily="34" charset="0"/>
            </a:endParaRPr>
          </a:p>
          <a:p>
            <a:r>
              <a:rPr lang="en-US" sz="3200" b="1" dirty="0" smtClean="0">
                <a:latin typeface="Arial Narrow" pitchFamily="34" charset="0"/>
              </a:rPr>
              <a:t> Tractor operation</a:t>
            </a:r>
          </a:p>
          <a:p>
            <a:endParaRPr lang="en-US" sz="3200" b="1" dirty="0">
              <a:latin typeface="Arial Narrow" pitchFamily="34" charset="0"/>
            </a:endParaRPr>
          </a:p>
          <a:p>
            <a:r>
              <a:rPr lang="en-US" sz="3200" b="1" dirty="0" smtClean="0">
                <a:latin typeface="Arial Narrow" pitchFamily="34" charset="0"/>
              </a:rPr>
              <a:t> Guarding of Power Take-Offs (PTOs)</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13</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Dairy LEP</a:t>
            </a:r>
            <a:endParaRPr lang="en-US" sz="4000" dirty="0">
              <a:latin typeface="Arial Black" pitchFamily="34" charset="0"/>
            </a:endParaRPr>
          </a:p>
        </p:txBody>
      </p:sp>
      <p:pic>
        <p:nvPicPr>
          <p:cNvPr id="6146" name="Picture 2" descr="C:\Users\w3044913\AppData\Local\Microsoft\Windows\Temporary Internet Files\Content.IE5\QO4NRLEW\MC900251111[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947371" y="1828800"/>
            <a:ext cx="2750745" cy="21154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11791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Guarding of other power transmission and functional components</a:t>
            </a:r>
          </a:p>
          <a:p>
            <a:endParaRPr lang="en-US" sz="3200" b="1" dirty="0">
              <a:latin typeface="Arial Narrow" pitchFamily="34" charset="0"/>
            </a:endParaRPr>
          </a:p>
          <a:p>
            <a:r>
              <a:rPr lang="en-US" sz="3200" b="1" dirty="0" smtClean="0">
                <a:latin typeface="Arial Narrow" pitchFamily="34" charset="0"/>
              </a:rPr>
              <a:t> Hazardous energy control while performing servicing and maintenance on equipment</a:t>
            </a:r>
          </a:p>
          <a:p>
            <a:endParaRPr lang="en-US" sz="3200" b="1" dirty="0">
              <a:latin typeface="Arial Narrow" pitchFamily="34" charset="0"/>
            </a:endParaRPr>
          </a:p>
          <a:p>
            <a:r>
              <a:rPr lang="en-US" sz="3200" b="1" dirty="0" smtClean="0">
                <a:latin typeface="Arial Narrow" pitchFamily="34" charset="0"/>
              </a:rPr>
              <a:t> Hazard communication</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14</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Dairy LEP</a:t>
            </a:r>
            <a:endParaRPr lang="en-US" sz="4000" dirty="0">
              <a:latin typeface="Arial Black" pitchFamily="34" charset="0"/>
            </a:endParaRPr>
          </a:p>
        </p:txBody>
      </p:sp>
      <p:pic>
        <p:nvPicPr>
          <p:cNvPr id="7170" name="Picture 2" descr="C:\Users\w3044913\AppData\Local\Microsoft\Windows\Temporary Internet Files\Content.IE5\QO4NRLEW\MC900304331[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715000" y="4724400"/>
            <a:ext cx="1815998" cy="13450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22016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Confined spaces</a:t>
            </a:r>
          </a:p>
          <a:p>
            <a:endParaRPr lang="en-US" sz="3200" b="1" dirty="0">
              <a:latin typeface="Arial Narrow" pitchFamily="34" charset="0"/>
            </a:endParaRPr>
          </a:p>
          <a:p>
            <a:r>
              <a:rPr lang="en-US" sz="3200" b="1" dirty="0" smtClean="0">
                <a:latin typeface="Arial Narrow" pitchFamily="34" charset="0"/>
              </a:rPr>
              <a:t> Horizontal bunker silos</a:t>
            </a:r>
          </a:p>
          <a:p>
            <a:endParaRPr lang="en-US" sz="3200" b="1" dirty="0">
              <a:latin typeface="Arial Narrow" pitchFamily="34" charset="0"/>
            </a:endParaRPr>
          </a:p>
          <a:p>
            <a:r>
              <a:rPr lang="en-US" sz="3200" b="1" dirty="0" smtClean="0">
                <a:latin typeface="Arial Narrow" pitchFamily="34" charset="0"/>
              </a:rPr>
              <a:t> Noise</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15</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Dairy LEP</a:t>
            </a:r>
            <a:endParaRPr lang="en-US" sz="4000" dirty="0">
              <a:latin typeface="Arial Black" pitchFamily="34" charset="0"/>
            </a:endParaRPr>
          </a:p>
        </p:txBody>
      </p:sp>
      <p:pic>
        <p:nvPicPr>
          <p:cNvPr id="8194" name="Picture 2" descr="C:\Users\w3044913\AppData\Local\Microsoft\Windows\Temporary Internet Files\Content.IE5\O5OXCVB9\MC900064950[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638800" y="3581400"/>
            <a:ext cx="2381344" cy="21006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31697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a:t>
            </a:r>
            <a:r>
              <a:rPr lang="en-US" sz="3200" b="1" dirty="0">
                <a:latin typeface="Arial Narrow" pitchFamily="34" charset="0"/>
              </a:rPr>
              <a:t>M</a:t>
            </a:r>
            <a:r>
              <a:rPr lang="en-US" sz="3200" b="1" dirty="0" smtClean="0">
                <a:latin typeface="Arial Narrow" pitchFamily="34" charset="0"/>
              </a:rPr>
              <a:t>ain cause of occupational health and safety problems</a:t>
            </a:r>
          </a:p>
          <a:p>
            <a:pPr marL="45720" indent="0">
              <a:buNone/>
            </a:pPr>
            <a:endParaRPr lang="en-US" sz="3200" b="1" dirty="0" smtClean="0">
              <a:latin typeface="Arial Narrow" pitchFamily="34" charset="0"/>
            </a:endParaRPr>
          </a:p>
          <a:p>
            <a:r>
              <a:rPr lang="en-US" sz="3200" b="1" dirty="0" smtClean="0">
                <a:latin typeface="Arial Narrow" pitchFamily="34" charset="0"/>
              </a:rPr>
              <a:t> Eliminating hazards or controlling risks is the best way to reduce workplace injury and illness</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16</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Hazard </a:t>
            </a:r>
            <a:br>
              <a:rPr lang="en-US" sz="4000" dirty="0" smtClean="0">
                <a:latin typeface="Arial Black" pitchFamily="34" charset="0"/>
              </a:rPr>
            </a:br>
            <a:r>
              <a:rPr lang="en-US" sz="4000" dirty="0" smtClean="0">
                <a:latin typeface="Arial Black" pitchFamily="34" charset="0"/>
              </a:rPr>
              <a:t>Identification </a:t>
            </a:r>
            <a:endParaRPr lang="en-US" sz="4000" dirty="0">
              <a:latin typeface="Arial Black" pitchFamily="34" charset="0"/>
            </a:endParaRPr>
          </a:p>
        </p:txBody>
      </p:sp>
    </p:spTree>
    <p:extLst>
      <p:ext uri="{BB962C8B-B14F-4D97-AF65-F5344CB8AC3E}">
        <p14:creationId xmlns:p14="http://schemas.microsoft.com/office/powerpoint/2010/main" val="41197377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Check your farm for:</a:t>
            </a:r>
          </a:p>
          <a:p>
            <a:pPr lvl="1"/>
            <a:r>
              <a:rPr lang="en-US" sz="3000" b="1" dirty="0" smtClean="0">
                <a:latin typeface="Arial Narrow" pitchFamily="34" charset="0"/>
              </a:rPr>
              <a:t> Regular hazard assessment surveys of operations, equipment, substances and tasks</a:t>
            </a:r>
          </a:p>
          <a:p>
            <a:pPr marL="365760" lvl="1" indent="0">
              <a:buNone/>
            </a:pPr>
            <a:endParaRPr lang="en-US" sz="3000" b="1" dirty="0" smtClean="0">
              <a:latin typeface="Arial Narrow" pitchFamily="34" charset="0"/>
            </a:endParaRPr>
          </a:p>
          <a:p>
            <a:pPr lvl="1"/>
            <a:r>
              <a:rPr lang="en-US" sz="3000" b="1" dirty="0" smtClean="0">
                <a:latin typeface="Arial Narrow" pitchFamily="34" charset="0"/>
              </a:rPr>
              <a:t> A system of recording injuries, near misses and identified hazards</a:t>
            </a:r>
          </a:p>
          <a:p>
            <a:pPr marL="365760" lvl="1" indent="0">
              <a:buNone/>
            </a:pPr>
            <a:endParaRPr lang="en-US" sz="3000" b="1" dirty="0" smtClean="0">
              <a:latin typeface="Arial Narrow" pitchFamily="34" charset="0"/>
            </a:endParaRPr>
          </a:p>
          <a:p>
            <a:pPr lvl="1"/>
            <a:r>
              <a:rPr lang="en-US" sz="3000" b="1" dirty="0" smtClean="0">
                <a:latin typeface="Arial Narrow" pitchFamily="34" charset="0"/>
              </a:rPr>
              <a:t> Safe procedures for dairy farm tasks</a:t>
            </a:r>
            <a:endParaRPr lang="en-US" sz="30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17</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How to Start</a:t>
            </a:r>
            <a:endParaRPr lang="en-US" sz="4000" dirty="0">
              <a:latin typeface="Arial Black" pitchFamily="34" charset="0"/>
            </a:endParaRPr>
          </a:p>
        </p:txBody>
      </p:sp>
    </p:spTree>
    <p:extLst>
      <p:ext uri="{BB962C8B-B14F-4D97-AF65-F5344CB8AC3E}">
        <p14:creationId xmlns:p14="http://schemas.microsoft.com/office/powerpoint/2010/main" val="32517340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r>
              <a:rPr lang="en-US" sz="3000" b="1" dirty="0" smtClean="0">
                <a:latin typeface="Arial Narrow" pitchFamily="34" charset="0"/>
              </a:rPr>
              <a:t> Safety training and supervision for new and young employees</a:t>
            </a:r>
          </a:p>
          <a:p>
            <a:pPr marL="365760" lvl="1" indent="0">
              <a:buNone/>
            </a:pPr>
            <a:endParaRPr lang="en-US" sz="3000" b="1" dirty="0" smtClean="0">
              <a:latin typeface="Arial Narrow" pitchFamily="34" charset="0"/>
            </a:endParaRPr>
          </a:p>
          <a:p>
            <a:pPr lvl="1"/>
            <a:r>
              <a:rPr lang="en-US" sz="3000" b="1" dirty="0" smtClean="0">
                <a:latin typeface="Arial Narrow" pitchFamily="34" charset="0"/>
              </a:rPr>
              <a:t> Protective clothing and equipment</a:t>
            </a:r>
          </a:p>
          <a:p>
            <a:pPr marL="365760" lvl="1" indent="0">
              <a:buNone/>
            </a:pPr>
            <a:endParaRPr lang="en-US" sz="3000" b="1" dirty="0" smtClean="0">
              <a:latin typeface="Arial Narrow" pitchFamily="34" charset="0"/>
            </a:endParaRPr>
          </a:p>
          <a:p>
            <a:pPr lvl="1"/>
            <a:r>
              <a:rPr lang="en-US" sz="3000" b="1" dirty="0" smtClean="0">
                <a:latin typeface="Arial Narrow" pitchFamily="34" charset="0"/>
              </a:rPr>
              <a:t> Safety training and practice for each new piece of equipment</a:t>
            </a:r>
          </a:p>
        </p:txBody>
      </p:sp>
      <p:sp>
        <p:nvSpPr>
          <p:cNvPr id="5" name="Slide Number Placeholder 4"/>
          <p:cNvSpPr>
            <a:spLocks noGrp="1"/>
          </p:cNvSpPr>
          <p:nvPr>
            <p:ph type="sldNum" sz="quarter" idx="12"/>
          </p:nvPr>
        </p:nvSpPr>
        <p:spPr/>
        <p:txBody>
          <a:bodyPr/>
          <a:lstStyle/>
          <a:p>
            <a:fld id="{F7886C9C-DC18-4195-8FD5-A50AA931D419}" type="slidenum">
              <a:rPr lang="en-US" smtClean="0"/>
              <a:pPr/>
              <a:t>18</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How to start </a:t>
            </a:r>
            <a:endParaRPr lang="en-US" sz="4000" dirty="0">
              <a:latin typeface="Arial Black" pitchFamily="34" charset="0"/>
            </a:endParaRPr>
          </a:p>
        </p:txBody>
      </p:sp>
    </p:spTree>
    <p:extLst>
      <p:ext uri="{BB962C8B-B14F-4D97-AF65-F5344CB8AC3E}">
        <p14:creationId xmlns:p14="http://schemas.microsoft.com/office/powerpoint/2010/main" val="26613678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r>
              <a:rPr lang="en-US" sz="3000" b="1" dirty="0" smtClean="0">
                <a:latin typeface="Arial Narrow" pitchFamily="34" charset="0"/>
              </a:rPr>
              <a:t> Safety discussions between employers, contractors and employees</a:t>
            </a:r>
          </a:p>
          <a:p>
            <a:pPr marL="365760" lvl="1" indent="0">
              <a:buNone/>
            </a:pPr>
            <a:endParaRPr lang="en-US" sz="3000" b="1" dirty="0" smtClean="0">
              <a:latin typeface="Arial Narrow" pitchFamily="34" charset="0"/>
            </a:endParaRPr>
          </a:p>
          <a:p>
            <a:pPr lvl="1"/>
            <a:r>
              <a:rPr lang="en-US" sz="3000" b="1" dirty="0" smtClean="0">
                <a:latin typeface="Arial Narrow" pitchFamily="34" charset="0"/>
              </a:rPr>
              <a:t> Safety information readily available for hazardous substances</a:t>
            </a:r>
          </a:p>
          <a:p>
            <a:pPr marL="365760" lvl="1" indent="0">
              <a:buNone/>
            </a:pPr>
            <a:endParaRPr lang="en-US" sz="3000" b="1" dirty="0" smtClean="0">
              <a:latin typeface="Arial Narrow" pitchFamily="34" charset="0"/>
            </a:endParaRPr>
          </a:p>
          <a:p>
            <a:pPr lvl="1"/>
            <a:r>
              <a:rPr lang="en-US" sz="3000" b="1" dirty="0" smtClean="0">
                <a:latin typeface="Arial Narrow" pitchFamily="34" charset="0"/>
              </a:rPr>
              <a:t> Copies of the regulations</a:t>
            </a:r>
          </a:p>
        </p:txBody>
      </p:sp>
      <p:sp>
        <p:nvSpPr>
          <p:cNvPr id="5" name="Slide Number Placeholder 4"/>
          <p:cNvSpPr>
            <a:spLocks noGrp="1"/>
          </p:cNvSpPr>
          <p:nvPr>
            <p:ph type="sldNum" sz="quarter" idx="12"/>
          </p:nvPr>
        </p:nvSpPr>
        <p:spPr/>
        <p:txBody>
          <a:bodyPr/>
          <a:lstStyle/>
          <a:p>
            <a:fld id="{F7886C9C-DC18-4195-8FD5-A50AA931D419}" type="slidenum">
              <a:rPr lang="en-US" smtClean="0"/>
              <a:pPr/>
              <a:t>19</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How to start </a:t>
            </a:r>
            <a:endParaRPr lang="en-US" sz="4000" dirty="0">
              <a:latin typeface="Arial Black" pitchFamily="34" charset="0"/>
            </a:endParaRPr>
          </a:p>
        </p:txBody>
      </p:sp>
      <p:pic>
        <p:nvPicPr>
          <p:cNvPr id="9218" name="Picture 2" descr="C:\Users\w3044913\AppData\Local\Microsoft\Windows\Temporary Internet Files\Content.IE5\O5OXCVB9\MC900439089[1].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019800" y="4267200"/>
            <a:ext cx="2249424" cy="16276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35099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r>
              <a:rPr lang="en-US" sz="3200" b="1" dirty="0" smtClean="0">
                <a:latin typeface="Arial Narrow" pitchFamily="34" charset="0"/>
              </a:rPr>
              <a:t>Upon completion of this unit you will understand how to identify hazards and assess risks for your dairy operation.</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2</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Learning Objective</a:t>
            </a:r>
            <a:endParaRPr lang="en-US" sz="4000" dirty="0">
              <a:latin typeface="Arial Black" pitchFamily="34" charset="0"/>
            </a:endParaRPr>
          </a:p>
        </p:txBody>
      </p:sp>
    </p:spTree>
    <p:extLst>
      <p:ext uri="{BB962C8B-B14F-4D97-AF65-F5344CB8AC3E}">
        <p14:creationId xmlns:p14="http://schemas.microsoft.com/office/powerpoint/2010/main" val="26906853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Written plan</a:t>
            </a:r>
          </a:p>
          <a:p>
            <a:endParaRPr lang="en-US" sz="3200" b="1" dirty="0">
              <a:latin typeface="Arial Narrow" pitchFamily="34" charset="0"/>
            </a:endParaRPr>
          </a:p>
          <a:p>
            <a:r>
              <a:rPr lang="en-US" sz="3200" b="1" dirty="0" smtClean="0">
                <a:latin typeface="Arial Narrow" pitchFamily="34" charset="0"/>
              </a:rPr>
              <a:t> Store with other safety information</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20</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Develop a plan</a:t>
            </a:r>
            <a:endParaRPr lang="en-US" sz="4000" dirty="0">
              <a:latin typeface="Arial Black" pitchFamily="34" charset="0"/>
            </a:endParaRPr>
          </a:p>
        </p:txBody>
      </p:sp>
      <p:pic>
        <p:nvPicPr>
          <p:cNvPr id="10242" name="Picture 2" descr="C:\Users\w3044913\AppData\Local\Microsoft\Windows\Temporary Internet Files\Content.IE5\QO4NRLEW\MC900389824[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71800" y="3733800"/>
            <a:ext cx="2714151"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99590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Discuss the program with others during development</a:t>
            </a:r>
          </a:p>
          <a:p>
            <a:pPr lvl="1"/>
            <a:r>
              <a:rPr lang="en-US" sz="3000" b="1" dirty="0" smtClean="0">
                <a:latin typeface="Arial Narrow" pitchFamily="34" charset="0"/>
              </a:rPr>
              <a:t> Assure all safety concerns are met</a:t>
            </a:r>
          </a:p>
          <a:p>
            <a:pPr lvl="1"/>
            <a:r>
              <a:rPr lang="en-US" sz="3000" b="1" dirty="0">
                <a:latin typeface="Arial Narrow" pitchFamily="34" charset="0"/>
              </a:rPr>
              <a:t> </a:t>
            </a:r>
            <a:r>
              <a:rPr lang="en-US" sz="3000" b="1" dirty="0" smtClean="0">
                <a:latin typeface="Arial Narrow" pitchFamily="34" charset="0"/>
              </a:rPr>
              <a:t>Incorporate a system for hazard identification, risk assessment and risk control</a:t>
            </a:r>
            <a:endParaRPr lang="en-US" sz="30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21</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Develop a plan </a:t>
            </a:r>
            <a:endParaRPr lang="en-US" sz="4000" dirty="0">
              <a:latin typeface="Arial Black" pitchFamily="34" charset="0"/>
            </a:endParaRPr>
          </a:p>
        </p:txBody>
      </p:sp>
      <p:pic>
        <p:nvPicPr>
          <p:cNvPr id="11266" name="Picture 2" descr="C:\Users\w3044913\AppData\Local\Microsoft\Windows\Temporary Internet Files\Content.IE5\O5OXCVB9\MC900174351[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505200" y="4419600"/>
            <a:ext cx="2131993"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84215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Ensure employees are familiar with:</a:t>
            </a:r>
          </a:p>
          <a:p>
            <a:pPr lvl="1"/>
            <a:r>
              <a:rPr lang="en-US" sz="3000" b="1" dirty="0">
                <a:latin typeface="Arial Narrow" pitchFamily="34" charset="0"/>
              </a:rPr>
              <a:t> </a:t>
            </a:r>
            <a:r>
              <a:rPr lang="en-US" sz="3000" b="1" dirty="0" smtClean="0">
                <a:latin typeface="Arial Narrow" pitchFamily="34" charset="0"/>
              </a:rPr>
              <a:t>the plan</a:t>
            </a:r>
          </a:p>
          <a:p>
            <a:pPr lvl="1"/>
            <a:r>
              <a:rPr lang="en-US" sz="3000" b="1" dirty="0">
                <a:latin typeface="Arial Narrow" pitchFamily="34" charset="0"/>
              </a:rPr>
              <a:t> </a:t>
            </a:r>
            <a:r>
              <a:rPr lang="en-US" sz="3000" b="1" dirty="0" smtClean="0">
                <a:latin typeface="Arial Narrow" pitchFamily="34" charset="0"/>
              </a:rPr>
              <a:t>safe work procedures</a:t>
            </a:r>
          </a:p>
          <a:p>
            <a:pPr lvl="1"/>
            <a:r>
              <a:rPr lang="en-US" sz="3000" b="1" dirty="0">
                <a:latin typeface="Arial Narrow" pitchFamily="34" charset="0"/>
              </a:rPr>
              <a:t> </a:t>
            </a:r>
            <a:r>
              <a:rPr lang="en-US" sz="3000" b="1" dirty="0" smtClean="0">
                <a:latin typeface="Arial Narrow" pitchFamily="34" charset="0"/>
              </a:rPr>
              <a:t>current legal safety and health requirements</a:t>
            </a:r>
            <a:endParaRPr lang="en-US" sz="30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22</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Develop a Plan </a:t>
            </a:r>
            <a:endParaRPr lang="en-US" sz="4000" dirty="0">
              <a:latin typeface="Arial Black" pitchFamily="34" charset="0"/>
            </a:endParaRPr>
          </a:p>
        </p:txBody>
      </p:sp>
      <p:pic>
        <p:nvPicPr>
          <p:cNvPr id="12290" name="Picture 2" descr="C:\Users\w3044913\AppData\Local\Microsoft\Windows\Temporary Internet Files\Content.IE5\QO4NRLEW\MC900351700[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581400" y="4288702"/>
            <a:ext cx="1584356" cy="17956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99708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1"/>
            <a:ext cx="8534401" cy="4407408"/>
          </a:xfrm>
        </p:spPr>
        <p:txBody>
          <a:bodyPr>
            <a:normAutofit/>
          </a:bodyPr>
          <a:lstStyle/>
          <a:p>
            <a:r>
              <a:rPr lang="en-US" sz="3200" b="1" dirty="0">
                <a:latin typeface="Arial Narrow" pitchFamily="34" charset="0"/>
              </a:rPr>
              <a:t> </a:t>
            </a:r>
            <a:r>
              <a:rPr lang="en-US" sz="3200" b="1" dirty="0" smtClean="0">
                <a:latin typeface="Arial Narrow" pitchFamily="34" charset="0"/>
              </a:rPr>
              <a:t>Other components</a:t>
            </a:r>
          </a:p>
          <a:p>
            <a:pPr lvl="1"/>
            <a:r>
              <a:rPr lang="en-US" sz="3000" b="1" dirty="0" smtClean="0">
                <a:latin typeface="Arial Narrow" pitchFamily="34" charset="0"/>
              </a:rPr>
              <a:t> Providing farm workers with safety information</a:t>
            </a:r>
          </a:p>
          <a:p>
            <a:pPr lvl="1"/>
            <a:r>
              <a:rPr lang="en-US" sz="3000" b="1" dirty="0" smtClean="0">
                <a:latin typeface="Arial Narrow" pitchFamily="34" charset="0"/>
              </a:rPr>
              <a:t> Orientation for new employees</a:t>
            </a:r>
          </a:p>
          <a:p>
            <a:pPr lvl="1"/>
            <a:r>
              <a:rPr lang="en-US" sz="3000" b="1" dirty="0" smtClean="0">
                <a:latin typeface="Arial Narrow" pitchFamily="34" charset="0"/>
              </a:rPr>
              <a:t> Safety training for new procedures</a:t>
            </a:r>
          </a:p>
          <a:p>
            <a:pPr lvl="1"/>
            <a:r>
              <a:rPr lang="en-US" sz="3000" b="1" dirty="0" smtClean="0">
                <a:latin typeface="Arial Narrow" pitchFamily="34" charset="0"/>
              </a:rPr>
              <a:t> Special safeguards for young employees</a:t>
            </a:r>
          </a:p>
          <a:p>
            <a:pPr lvl="1"/>
            <a:r>
              <a:rPr lang="en-US" sz="3000" b="1" dirty="0" smtClean="0">
                <a:latin typeface="Arial Narrow" pitchFamily="34" charset="0"/>
              </a:rPr>
              <a:t> Record of injuries, near misses and potential hazards</a:t>
            </a:r>
          </a:p>
          <a:p>
            <a:pPr lvl="1"/>
            <a:endParaRPr lang="en-US" sz="3000" b="1" dirty="0" smtClean="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23</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Develop a plan </a:t>
            </a:r>
            <a:endParaRPr lang="en-US" sz="4000" dirty="0">
              <a:latin typeface="Arial Black" pitchFamily="34" charset="0"/>
            </a:endParaRPr>
          </a:p>
        </p:txBody>
      </p:sp>
    </p:spTree>
    <p:extLst>
      <p:ext uri="{BB962C8B-B14F-4D97-AF65-F5344CB8AC3E}">
        <p14:creationId xmlns:p14="http://schemas.microsoft.com/office/powerpoint/2010/main" val="5852658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24 hour approach</a:t>
            </a:r>
          </a:p>
          <a:p>
            <a:endParaRPr lang="en-US" sz="3200" b="1" dirty="0">
              <a:latin typeface="Arial Narrow" pitchFamily="34" charset="0"/>
            </a:endParaRPr>
          </a:p>
          <a:p>
            <a:r>
              <a:rPr lang="en-US" sz="3200" b="1" dirty="0" smtClean="0">
                <a:latin typeface="Arial Narrow" pitchFamily="34" charset="0"/>
              </a:rPr>
              <a:t> Environments</a:t>
            </a:r>
          </a:p>
          <a:p>
            <a:endParaRPr lang="en-US" sz="3200" b="1" dirty="0">
              <a:latin typeface="Arial Narrow" pitchFamily="34" charset="0"/>
            </a:endParaRPr>
          </a:p>
          <a:p>
            <a:r>
              <a:rPr lang="en-US" sz="3200" b="1" dirty="0" smtClean="0">
                <a:latin typeface="Arial Narrow" pitchFamily="34" charset="0"/>
              </a:rPr>
              <a:t> Substances</a:t>
            </a:r>
          </a:p>
          <a:p>
            <a:endParaRPr lang="en-US" sz="3200" b="1" dirty="0">
              <a:latin typeface="Arial Narrow" pitchFamily="34" charset="0"/>
            </a:endParaRPr>
          </a:p>
          <a:p>
            <a:r>
              <a:rPr lang="en-US" sz="3200" b="1" dirty="0" smtClean="0">
                <a:latin typeface="Arial Narrow" pitchFamily="34" charset="0"/>
              </a:rPr>
              <a:t> Workplace layout</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24</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Identify the Hazard</a:t>
            </a:r>
            <a:endParaRPr lang="en-US" sz="4000" dirty="0">
              <a:latin typeface="Arial Black" pitchFamily="34" charset="0"/>
            </a:endParaRPr>
          </a:p>
        </p:txBody>
      </p:sp>
      <p:pic>
        <p:nvPicPr>
          <p:cNvPr id="13314" name="Picture 2" descr="C:\Users\w3044913\AppData\Local\Microsoft\Windows\Temporary Internet Files\Content.IE5\LDC0VC5T\MC900319476[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257800" y="2757372"/>
            <a:ext cx="3072920" cy="22718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89054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Work organization</a:t>
            </a:r>
          </a:p>
          <a:p>
            <a:endParaRPr lang="en-US" sz="3200" b="1" dirty="0">
              <a:latin typeface="Arial Narrow" pitchFamily="34" charset="0"/>
            </a:endParaRPr>
          </a:p>
          <a:p>
            <a:r>
              <a:rPr lang="en-US" sz="3200" b="1" dirty="0" smtClean="0">
                <a:latin typeface="Arial Narrow" pitchFamily="34" charset="0"/>
              </a:rPr>
              <a:t> Equipment</a:t>
            </a:r>
          </a:p>
          <a:p>
            <a:endParaRPr lang="en-US" sz="3200" b="1" dirty="0">
              <a:latin typeface="Arial Narrow" pitchFamily="34" charset="0"/>
            </a:endParaRPr>
          </a:p>
          <a:p>
            <a:r>
              <a:rPr lang="en-US" sz="3200" b="1" dirty="0" smtClean="0">
                <a:latin typeface="Arial Narrow" pitchFamily="34" charset="0"/>
              </a:rPr>
              <a:t> Farm animals</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25</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Identify the</a:t>
            </a:r>
            <a:br>
              <a:rPr lang="en-US" sz="4000" dirty="0" smtClean="0">
                <a:latin typeface="Arial Black" pitchFamily="34" charset="0"/>
              </a:rPr>
            </a:br>
            <a:r>
              <a:rPr lang="en-US" sz="4000" dirty="0" smtClean="0">
                <a:latin typeface="Arial Black" pitchFamily="34" charset="0"/>
              </a:rPr>
              <a:t>hazard </a:t>
            </a:r>
            <a:endParaRPr lang="en-US" sz="4000" dirty="0">
              <a:latin typeface="Arial Black" pitchFamily="34" charset="0"/>
            </a:endParaRPr>
          </a:p>
        </p:txBody>
      </p:sp>
      <p:pic>
        <p:nvPicPr>
          <p:cNvPr id="14341" name="Picture 5" descr="C:\Users\w3044913\AppData\Local\Microsoft\Windows\Temporary Internet Files\Content.IE5\LDC0VC5T\MC900287374[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34000" y="2971800"/>
            <a:ext cx="2628523" cy="21170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6493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Heights </a:t>
            </a:r>
          </a:p>
          <a:p>
            <a:endParaRPr lang="en-US" sz="3200" b="1" dirty="0">
              <a:latin typeface="Arial Narrow" pitchFamily="34" charset="0"/>
            </a:endParaRPr>
          </a:p>
          <a:p>
            <a:r>
              <a:rPr lang="en-US" sz="3200" b="1" dirty="0" smtClean="0">
                <a:latin typeface="Arial Narrow" pitchFamily="34" charset="0"/>
              </a:rPr>
              <a:t> Electricity </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26</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Identify the</a:t>
            </a:r>
            <a:br>
              <a:rPr lang="en-US" sz="4000" dirty="0" smtClean="0">
                <a:latin typeface="Arial Black" pitchFamily="34" charset="0"/>
              </a:rPr>
            </a:br>
            <a:r>
              <a:rPr lang="en-US" sz="4000" dirty="0" smtClean="0">
                <a:latin typeface="Arial Black" pitchFamily="34" charset="0"/>
              </a:rPr>
              <a:t>hazard </a:t>
            </a:r>
            <a:endParaRPr lang="en-US" sz="4000" dirty="0">
              <a:latin typeface="Arial Black" pitchFamily="34" charset="0"/>
            </a:endParaRPr>
          </a:p>
        </p:txBody>
      </p:sp>
      <p:pic>
        <p:nvPicPr>
          <p:cNvPr id="15362" name="Picture 2" descr="C:\Users\w3044913\AppData\Local\Microsoft\Windows\Temporary Internet Files\Content.IE5\O5OXCVB9\MC900296064[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181600" y="2819400"/>
            <a:ext cx="2613434" cy="23840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86781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Observation</a:t>
            </a:r>
          </a:p>
          <a:p>
            <a:endParaRPr lang="en-US" sz="3200" b="1" dirty="0" smtClean="0">
              <a:latin typeface="Arial Narrow" pitchFamily="34" charset="0"/>
            </a:endParaRPr>
          </a:p>
          <a:p>
            <a:r>
              <a:rPr lang="en-US" sz="3200" b="1" dirty="0">
                <a:latin typeface="Arial Narrow" pitchFamily="34" charset="0"/>
              </a:rPr>
              <a:t> </a:t>
            </a:r>
            <a:r>
              <a:rPr lang="en-US" sz="3200" b="1" dirty="0" smtClean="0">
                <a:latin typeface="Arial Narrow" pitchFamily="34" charset="0"/>
              </a:rPr>
              <a:t>Material Safety Data Sheets (MSDSs)</a:t>
            </a:r>
          </a:p>
          <a:p>
            <a:endParaRPr lang="en-US" sz="3200" b="1" dirty="0" smtClean="0">
              <a:latin typeface="Arial Narrow" pitchFamily="34" charset="0"/>
            </a:endParaRPr>
          </a:p>
          <a:p>
            <a:r>
              <a:rPr lang="en-US" sz="3200" b="1" dirty="0" smtClean="0">
                <a:latin typeface="Arial Narrow" pitchFamily="34" charset="0"/>
              </a:rPr>
              <a:t> Hazard and risk surveys</a:t>
            </a:r>
          </a:p>
          <a:p>
            <a:endParaRPr lang="en-US" sz="3200" b="1" dirty="0" smtClean="0">
              <a:latin typeface="Arial Narrow" pitchFamily="34" charset="0"/>
            </a:endParaRPr>
          </a:p>
          <a:p>
            <a:r>
              <a:rPr lang="en-US" sz="3200" b="1" dirty="0" smtClean="0">
                <a:latin typeface="Arial Narrow" pitchFamily="34" charset="0"/>
              </a:rPr>
              <a:t> Children and visitor considerations</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27</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Hazard Identification</a:t>
            </a:r>
            <a:endParaRPr lang="en-US" sz="4000" dirty="0">
              <a:latin typeface="Arial Black" pitchFamily="34" charset="0"/>
            </a:endParaRPr>
          </a:p>
        </p:txBody>
      </p:sp>
    </p:spTree>
    <p:extLst>
      <p:ext uri="{BB962C8B-B14F-4D97-AF65-F5344CB8AC3E}">
        <p14:creationId xmlns:p14="http://schemas.microsoft.com/office/powerpoint/2010/main" val="35728103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a:latin typeface="Arial Narrow" pitchFamily="34" charset="0"/>
              </a:rPr>
              <a:t>Record analysis</a:t>
            </a:r>
          </a:p>
          <a:p>
            <a:endParaRPr lang="en-US" sz="3200" b="1" dirty="0" smtClean="0">
              <a:latin typeface="Arial Narrow" pitchFamily="34" charset="0"/>
            </a:endParaRPr>
          </a:p>
          <a:p>
            <a:r>
              <a:rPr lang="en-US" sz="3200" b="1" dirty="0" smtClean="0">
                <a:latin typeface="Arial Narrow" pitchFamily="34" charset="0"/>
              </a:rPr>
              <a:t> Discussion groups</a:t>
            </a:r>
          </a:p>
          <a:p>
            <a:endParaRPr lang="en-US" sz="3200" b="1" dirty="0">
              <a:latin typeface="Arial Narrow" pitchFamily="34" charset="0"/>
            </a:endParaRPr>
          </a:p>
          <a:p>
            <a:r>
              <a:rPr lang="en-US" sz="3200" b="1" dirty="0" smtClean="0">
                <a:latin typeface="Arial Narrow" pitchFamily="34" charset="0"/>
              </a:rPr>
              <a:t> Safety audits</a:t>
            </a:r>
          </a:p>
          <a:p>
            <a:endParaRPr lang="en-US" sz="3200" b="1" dirty="0">
              <a:latin typeface="Arial Narrow" pitchFamily="34" charset="0"/>
            </a:endParaRPr>
          </a:p>
          <a:p>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28</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Hazard </a:t>
            </a:r>
            <a:br>
              <a:rPr lang="en-US" sz="4000" dirty="0" smtClean="0">
                <a:latin typeface="Arial Black" pitchFamily="34" charset="0"/>
              </a:rPr>
            </a:br>
            <a:r>
              <a:rPr lang="en-US" sz="4000" dirty="0" smtClean="0">
                <a:latin typeface="Arial Black" pitchFamily="34" charset="0"/>
              </a:rPr>
              <a:t>Identification </a:t>
            </a:r>
            <a:endParaRPr lang="en-US" sz="4000" dirty="0">
              <a:latin typeface="Arial Black" pitchFamily="34" charset="0"/>
            </a:endParaRPr>
          </a:p>
        </p:txBody>
      </p:sp>
    </p:spTree>
    <p:extLst>
      <p:ext uri="{BB962C8B-B14F-4D97-AF65-F5344CB8AC3E}">
        <p14:creationId xmlns:p14="http://schemas.microsoft.com/office/powerpoint/2010/main" val="30624520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a:latin typeface="Arial Narrow" pitchFamily="34" charset="0"/>
              </a:rPr>
              <a:t>  Information updates</a:t>
            </a:r>
          </a:p>
          <a:p>
            <a:pPr marL="45720" indent="0">
              <a:buNone/>
            </a:pPr>
            <a:endParaRPr lang="en-US" sz="3200" b="1" dirty="0">
              <a:latin typeface="Arial Narrow" pitchFamily="34" charset="0"/>
            </a:endParaRPr>
          </a:p>
          <a:p>
            <a:r>
              <a:rPr lang="en-US" sz="3200" b="1" dirty="0" smtClean="0">
                <a:latin typeface="Arial Narrow" pitchFamily="34" charset="0"/>
              </a:rPr>
              <a:t> Consumer information</a:t>
            </a:r>
          </a:p>
          <a:p>
            <a:endParaRPr lang="en-US" sz="3200" b="1" dirty="0">
              <a:latin typeface="Arial Narrow" pitchFamily="34" charset="0"/>
            </a:endParaRPr>
          </a:p>
          <a:p>
            <a:r>
              <a:rPr lang="en-US" sz="3200" b="1" dirty="0" smtClean="0">
                <a:latin typeface="Arial Narrow" pitchFamily="34" charset="0"/>
              </a:rPr>
              <a:t> Regulations and best practices</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29</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Hazard Identification</a:t>
            </a:r>
            <a:endParaRPr lang="en-US" sz="4000" dirty="0">
              <a:latin typeface="Arial Black" pitchFamily="34" charset="0"/>
            </a:endParaRPr>
          </a:p>
        </p:txBody>
      </p:sp>
      <p:pic>
        <p:nvPicPr>
          <p:cNvPr id="17410" name="Picture 2" descr="C:\Users\w3044913\AppData\Local\Microsoft\Windows\Temporary Internet Files\Content.IE5\V4IWCOV6\MC900078753[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248400" y="1905000"/>
            <a:ext cx="2409825" cy="2562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58083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560070" indent="-514350">
              <a:buAutoNum type="arabicPeriod"/>
            </a:pPr>
            <a:r>
              <a:rPr lang="en-US" sz="3200" b="1" dirty="0" smtClean="0">
                <a:latin typeface="Arial Narrow" pitchFamily="34" charset="0"/>
              </a:rPr>
              <a:t>Understand that behind each fatality or serious injury there are thousands of at-risk behaviors and unidentified hazards that contributed to the incident.</a:t>
            </a:r>
          </a:p>
          <a:p>
            <a:pPr marL="560070" indent="-514350">
              <a:buAutoNum type="arabicPeriod"/>
            </a:pPr>
            <a:endParaRPr lang="en-US" sz="3200" b="1" dirty="0">
              <a:latin typeface="Arial Narrow" pitchFamily="34" charset="0"/>
            </a:endParaRPr>
          </a:p>
          <a:p>
            <a:pPr marL="560070" indent="-514350">
              <a:buAutoNum type="arabicPeriod"/>
            </a:pPr>
            <a:r>
              <a:rPr lang="en-US" sz="3200" b="1" dirty="0" smtClean="0">
                <a:latin typeface="Arial Narrow" pitchFamily="34" charset="0"/>
              </a:rPr>
              <a:t>State the definition of a hazard and explain how to identify hazards in the workplace.</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3</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Learner Outcomes</a:t>
            </a:r>
            <a:endParaRPr lang="en-US" sz="4000" dirty="0">
              <a:latin typeface="Arial Black" pitchFamily="34" charset="0"/>
            </a:endParaRPr>
          </a:p>
        </p:txBody>
      </p:sp>
    </p:spTree>
    <p:extLst>
      <p:ext uri="{BB962C8B-B14F-4D97-AF65-F5344CB8AC3E}">
        <p14:creationId xmlns:p14="http://schemas.microsoft.com/office/powerpoint/2010/main" val="5545402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a:latin typeface="Arial Narrow" pitchFamily="34" charset="0"/>
              </a:rPr>
              <a:t>  </a:t>
            </a:r>
            <a:r>
              <a:rPr lang="en-US" sz="3200" b="1" dirty="0" smtClean="0">
                <a:latin typeface="Arial Narrow" pitchFamily="34" charset="0"/>
              </a:rPr>
              <a:t>Assess likelihood and possible severity of injury</a:t>
            </a:r>
          </a:p>
          <a:p>
            <a:endParaRPr lang="en-US" sz="3200" b="1" dirty="0" smtClean="0">
              <a:latin typeface="Arial Narrow" pitchFamily="34" charset="0"/>
            </a:endParaRPr>
          </a:p>
          <a:p>
            <a:r>
              <a:rPr lang="en-US" sz="3200" b="1" dirty="0" smtClean="0">
                <a:latin typeface="Arial Narrow" pitchFamily="34" charset="0"/>
              </a:rPr>
              <a:t> Determine how to best minimize risk</a:t>
            </a:r>
          </a:p>
          <a:p>
            <a:endParaRPr lang="en-US" sz="3200" b="1" dirty="0" smtClean="0">
              <a:latin typeface="Arial Narrow" pitchFamily="34" charset="0"/>
            </a:endParaRPr>
          </a:p>
          <a:p>
            <a:r>
              <a:rPr lang="en-US" sz="3200" b="1" dirty="0" smtClean="0">
                <a:latin typeface="Arial Narrow" pitchFamily="34" charset="0"/>
              </a:rPr>
              <a:t> Address high risk hazards first</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30</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Assess the Risk</a:t>
            </a:r>
            <a:endParaRPr lang="en-US" sz="4000" dirty="0">
              <a:latin typeface="Arial Black" pitchFamily="34" charset="0"/>
            </a:endParaRPr>
          </a:p>
        </p:txBody>
      </p:sp>
    </p:spTree>
    <p:extLst>
      <p:ext uri="{BB962C8B-B14F-4D97-AF65-F5344CB8AC3E}">
        <p14:creationId xmlns:p14="http://schemas.microsoft.com/office/powerpoint/2010/main" val="19833691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a:latin typeface="Arial Narrow" pitchFamily="34" charset="0"/>
              </a:rPr>
              <a:t>  </a:t>
            </a:r>
            <a:r>
              <a:rPr lang="en-US" sz="3200" b="1" dirty="0" smtClean="0">
                <a:latin typeface="Arial Narrow" pitchFamily="34" charset="0"/>
              </a:rPr>
              <a:t>The same hazard could lead to several outcomes</a:t>
            </a:r>
          </a:p>
          <a:p>
            <a:endParaRPr lang="en-US" sz="3200" b="1" dirty="0">
              <a:latin typeface="Arial Narrow" pitchFamily="34" charset="0"/>
            </a:endParaRPr>
          </a:p>
          <a:p>
            <a:r>
              <a:rPr lang="en-US" sz="3200" b="1" dirty="0" smtClean="0">
                <a:latin typeface="Arial Narrow" pitchFamily="34" charset="0"/>
              </a:rPr>
              <a:t> Consider likelihood of each possibility</a:t>
            </a:r>
          </a:p>
          <a:p>
            <a:endParaRPr lang="en-US" sz="3200" b="1" dirty="0">
              <a:latin typeface="Arial Narrow" pitchFamily="34" charset="0"/>
            </a:endParaRPr>
          </a:p>
          <a:p>
            <a:r>
              <a:rPr lang="en-US" sz="3200" b="1" dirty="0" smtClean="0">
                <a:latin typeface="Arial Narrow" pitchFamily="34" charset="0"/>
              </a:rPr>
              <a:t> Prioritize</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31</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Assess the Risk</a:t>
            </a:r>
            <a:endParaRPr lang="en-US" sz="4000" dirty="0">
              <a:latin typeface="Arial Black" pitchFamily="34" charset="0"/>
            </a:endParaRPr>
          </a:p>
        </p:txBody>
      </p:sp>
    </p:spTree>
    <p:extLst>
      <p:ext uri="{BB962C8B-B14F-4D97-AF65-F5344CB8AC3E}">
        <p14:creationId xmlns:p14="http://schemas.microsoft.com/office/powerpoint/2010/main" val="20664061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r>
              <a:rPr lang="en-US" sz="3200" b="1" dirty="0" smtClean="0">
                <a:latin typeface="Arial Narrow" pitchFamily="34" charset="0"/>
              </a:rPr>
              <a:t>Potential control measures include:</a:t>
            </a:r>
          </a:p>
          <a:p>
            <a:pPr marL="45720" indent="0">
              <a:buNone/>
            </a:pPr>
            <a:r>
              <a:rPr lang="en-US" sz="3200" b="1" dirty="0" smtClean="0">
                <a:latin typeface="Arial Narrow" pitchFamily="34" charset="0"/>
              </a:rPr>
              <a:t> </a:t>
            </a:r>
          </a:p>
          <a:p>
            <a:r>
              <a:rPr lang="en-US" sz="3200" b="1" dirty="0" smtClean="0">
                <a:latin typeface="Arial Narrow" pitchFamily="34" charset="0"/>
              </a:rPr>
              <a:t> Remove the hazard</a:t>
            </a:r>
          </a:p>
          <a:p>
            <a:endParaRPr lang="en-US" sz="3200" b="1" dirty="0" smtClean="0">
              <a:latin typeface="Arial Narrow" pitchFamily="34" charset="0"/>
            </a:endParaRPr>
          </a:p>
          <a:p>
            <a:r>
              <a:rPr lang="en-US" sz="3200" b="1" dirty="0" smtClean="0">
                <a:latin typeface="Arial Narrow" pitchFamily="34" charset="0"/>
              </a:rPr>
              <a:t> Substitute</a:t>
            </a:r>
          </a:p>
          <a:p>
            <a:endParaRPr lang="en-US" sz="3200" b="1" dirty="0" smtClean="0">
              <a:latin typeface="Arial Narrow" pitchFamily="34" charset="0"/>
            </a:endParaRPr>
          </a:p>
          <a:p>
            <a:r>
              <a:rPr lang="en-US" sz="3200" b="1" dirty="0" smtClean="0">
                <a:latin typeface="Arial Narrow" pitchFamily="34" charset="0"/>
              </a:rPr>
              <a:t> Isolate </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32</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Make the Changes</a:t>
            </a:r>
            <a:endParaRPr lang="en-US" sz="4000" dirty="0">
              <a:latin typeface="Arial Black" pitchFamily="34" charset="0"/>
            </a:endParaRPr>
          </a:p>
        </p:txBody>
      </p:sp>
      <p:pic>
        <p:nvPicPr>
          <p:cNvPr id="16386" name="Picture 2" descr="C:\Users\w3044913\AppData\Local\Microsoft\Windows\Temporary Internet Files\Content.IE5\O5OXCVB9\MC900296093[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704249" y="3276600"/>
            <a:ext cx="2150198" cy="2049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76401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a:latin typeface="Arial Narrow" pitchFamily="34" charset="0"/>
              </a:rPr>
              <a:t> </a:t>
            </a:r>
            <a:r>
              <a:rPr lang="en-US" sz="3200" b="1" dirty="0" smtClean="0">
                <a:latin typeface="Arial Narrow" pitchFamily="34" charset="0"/>
              </a:rPr>
              <a:t>Add engineering controls</a:t>
            </a:r>
          </a:p>
          <a:p>
            <a:endParaRPr lang="en-US" sz="3200" b="1" dirty="0">
              <a:latin typeface="Arial Narrow" pitchFamily="34" charset="0"/>
            </a:endParaRPr>
          </a:p>
          <a:p>
            <a:r>
              <a:rPr lang="en-US" sz="3200" b="1" dirty="0">
                <a:latin typeface="Arial Narrow" pitchFamily="34" charset="0"/>
              </a:rPr>
              <a:t> </a:t>
            </a:r>
            <a:r>
              <a:rPr lang="en-US" sz="3200" b="1" dirty="0" smtClean="0">
                <a:latin typeface="Arial Narrow" pitchFamily="34" charset="0"/>
              </a:rPr>
              <a:t>Safe work practices</a:t>
            </a:r>
          </a:p>
          <a:p>
            <a:endParaRPr lang="en-US" sz="3200" b="1" dirty="0">
              <a:latin typeface="Arial Narrow" pitchFamily="34" charset="0"/>
            </a:endParaRPr>
          </a:p>
          <a:p>
            <a:r>
              <a:rPr lang="en-US" sz="3200" b="1" dirty="0" smtClean="0">
                <a:latin typeface="Arial Narrow" pitchFamily="34" charset="0"/>
              </a:rPr>
              <a:t> Provide PPE</a:t>
            </a:r>
          </a:p>
          <a:p>
            <a:endParaRPr lang="en-US" sz="3200" b="1" dirty="0">
              <a:latin typeface="Arial Narrow" pitchFamily="34" charset="0"/>
            </a:endParaRPr>
          </a:p>
          <a:p>
            <a:r>
              <a:rPr lang="en-US" sz="3200" b="1" dirty="0" smtClean="0">
                <a:latin typeface="Arial Narrow" pitchFamily="34" charset="0"/>
              </a:rPr>
              <a:t> Implement and monitor controls</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33</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Make the changes </a:t>
            </a:r>
            <a:endParaRPr lang="en-US" sz="4000" dirty="0">
              <a:latin typeface="Arial Black" pitchFamily="34" charset="0"/>
            </a:endParaRPr>
          </a:p>
        </p:txBody>
      </p:sp>
      <p:pic>
        <p:nvPicPr>
          <p:cNvPr id="18434" name="Picture 2" descr="C:\Users\w3044913\AppData\Local\Microsoft\Windows\Temporary Internet Files\Content.IE5\LDC0VC5T\MC900040447[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791200" y="2505492"/>
            <a:ext cx="2393290" cy="2114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10340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Controls should be agreed upon</a:t>
            </a:r>
          </a:p>
          <a:p>
            <a:pPr marL="45720" indent="0">
              <a:buNone/>
            </a:pPr>
            <a:endParaRPr lang="en-US" sz="3200" b="1" dirty="0" smtClean="0">
              <a:latin typeface="Arial Narrow" pitchFamily="34" charset="0"/>
            </a:endParaRPr>
          </a:p>
          <a:p>
            <a:r>
              <a:rPr lang="en-US" sz="3200" b="1" dirty="0">
                <a:latin typeface="Arial Narrow" pitchFamily="34" charset="0"/>
              </a:rPr>
              <a:t> </a:t>
            </a:r>
            <a:r>
              <a:rPr lang="en-US" sz="3200" b="1" dirty="0" smtClean="0">
                <a:latin typeface="Arial Narrow" pitchFamily="34" charset="0"/>
              </a:rPr>
              <a:t>Make changes as soon as possible</a:t>
            </a:r>
          </a:p>
          <a:p>
            <a:pPr marL="45720" indent="0">
              <a:buNone/>
            </a:pPr>
            <a:endParaRPr lang="en-US" sz="3200" b="1" dirty="0" smtClean="0">
              <a:latin typeface="Arial Narrow" pitchFamily="34" charset="0"/>
            </a:endParaRPr>
          </a:p>
          <a:p>
            <a:r>
              <a:rPr lang="en-US" sz="3200" b="1" dirty="0">
                <a:latin typeface="Arial Narrow" pitchFamily="34" charset="0"/>
              </a:rPr>
              <a:t> </a:t>
            </a:r>
            <a:r>
              <a:rPr lang="en-US" sz="3200" b="1" dirty="0" smtClean="0">
                <a:latin typeface="Arial Narrow" pitchFamily="34" charset="0"/>
              </a:rPr>
              <a:t>May require more than one risk control measure</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34</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Make the changes </a:t>
            </a:r>
            <a:endParaRPr lang="en-US" sz="4000" dirty="0">
              <a:latin typeface="Arial Black" pitchFamily="34" charset="0"/>
            </a:endParaRPr>
          </a:p>
        </p:txBody>
      </p:sp>
    </p:spTree>
    <p:extLst>
      <p:ext uri="{BB962C8B-B14F-4D97-AF65-F5344CB8AC3E}">
        <p14:creationId xmlns:p14="http://schemas.microsoft.com/office/powerpoint/2010/main" val="12957529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a:latin typeface="Arial Narrow" pitchFamily="34" charset="0"/>
              </a:rPr>
              <a:t> </a:t>
            </a:r>
            <a:r>
              <a:rPr lang="en-US" sz="3200" b="1" dirty="0" smtClean="0">
                <a:latin typeface="Arial Narrow" pitchFamily="34" charset="0"/>
              </a:rPr>
              <a:t>May need to be tested</a:t>
            </a:r>
          </a:p>
          <a:p>
            <a:pPr lvl="1"/>
            <a:r>
              <a:rPr lang="en-US" sz="3000" b="1" dirty="0" smtClean="0">
                <a:latin typeface="Arial Narrow" pitchFamily="34" charset="0"/>
              </a:rPr>
              <a:t> Ensure that risk is minimized</a:t>
            </a:r>
          </a:p>
          <a:p>
            <a:pPr lvl="1"/>
            <a:r>
              <a:rPr lang="en-US" sz="3000" b="1" dirty="0">
                <a:latin typeface="Arial Narrow" pitchFamily="34" charset="0"/>
              </a:rPr>
              <a:t> </a:t>
            </a:r>
            <a:r>
              <a:rPr lang="en-US" sz="3000" b="1" dirty="0" smtClean="0">
                <a:latin typeface="Arial Narrow" pitchFamily="34" charset="0"/>
              </a:rPr>
              <a:t>No new hazard created</a:t>
            </a:r>
          </a:p>
          <a:p>
            <a:endParaRPr lang="en-US" sz="3200" b="1" dirty="0">
              <a:latin typeface="Arial Narrow" pitchFamily="34" charset="0"/>
            </a:endParaRPr>
          </a:p>
          <a:p>
            <a:r>
              <a:rPr lang="en-US" sz="3200" b="1" dirty="0" smtClean="0">
                <a:latin typeface="Arial Narrow" pitchFamily="34" charset="0"/>
              </a:rPr>
              <a:t> Consultation</a:t>
            </a:r>
          </a:p>
          <a:p>
            <a:endParaRPr lang="en-US" sz="3200" b="1" dirty="0">
              <a:latin typeface="Arial Narrow" pitchFamily="34" charset="0"/>
            </a:endParaRPr>
          </a:p>
          <a:p>
            <a:r>
              <a:rPr lang="en-US" sz="3200" b="1" dirty="0" smtClean="0">
                <a:latin typeface="Arial Narrow" pitchFamily="34" charset="0"/>
              </a:rPr>
              <a:t> New procedures</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35</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Checking the Changes</a:t>
            </a:r>
            <a:endParaRPr lang="en-US" sz="4000" dirty="0">
              <a:latin typeface="Arial Black" pitchFamily="34" charset="0"/>
            </a:endParaRPr>
          </a:p>
        </p:txBody>
      </p:sp>
    </p:spTree>
    <p:extLst>
      <p:ext uri="{BB962C8B-B14F-4D97-AF65-F5344CB8AC3E}">
        <p14:creationId xmlns:p14="http://schemas.microsoft.com/office/powerpoint/2010/main" val="30998030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Focus on job tasks</a:t>
            </a:r>
          </a:p>
          <a:p>
            <a:r>
              <a:rPr lang="en-US" sz="3200" b="1" dirty="0">
                <a:latin typeface="Arial Narrow" pitchFamily="34" charset="0"/>
              </a:rPr>
              <a:t> </a:t>
            </a:r>
            <a:r>
              <a:rPr lang="en-US" sz="3200" b="1" dirty="0" smtClean="0">
                <a:latin typeface="Arial Narrow" pitchFamily="34" charset="0"/>
              </a:rPr>
              <a:t>Prevention</a:t>
            </a:r>
          </a:p>
          <a:p>
            <a:r>
              <a:rPr lang="en-US" sz="3200" b="1" dirty="0">
                <a:latin typeface="Arial Narrow" pitchFamily="34" charset="0"/>
              </a:rPr>
              <a:t> </a:t>
            </a:r>
            <a:r>
              <a:rPr lang="en-US" sz="3200" b="1" dirty="0" smtClean="0">
                <a:latin typeface="Arial Narrow" pitchFamily="34" charset="0"/>
              </a:rPr>
              <a:t>Relationship between</a:t>
            </a:r>
          </a:p>
          <a:p>
            <a:pPr lvl="1"/>
            <a:r>
              <a:rPr lang="en-US" sz="3000" b="1" dirty="0" smtClean="0">
                <a:latin typeface="Arial Narrow" pitchFamily="34" charset="0"/>
              </a:rPr>
              <a:t> worker</a:t>
            </a:r>
          </a:p>
          <a:p>
            <a:pPr lvl="1"/>
            <a:r>
              <a:rPr lang="en-US" sz="3000" b="1" dirty="0" smtClean="0">
                <a:latin typeface="Arial Narrow" pitchFamily="34" charset="0"/>
              </a:rPr>
              <a:t> task</a:t>
            </a:r>
          </a:p>
          <a:p>
            <a:pPr lvl="1"/>
            <a:r>
              <a:rPr lang="en-US" sz="3000" b="1" dirty="0" smtClean="0">
                <a:latin typeface="Arial Narrow" pitchFamily="34" charset="0"/>
              </a:rPr>
              <a:t> tools</a:t>
            </a:r>
          </a:p>
          <a:p>
            <a:pPr lvl="1"/>
            <a:r>
              <a:rPr lang="en-US" sz="3000" b="1" dirty="0" smtClean="0">
                <a:latin typeface="Arial Narrow" pitchFamily="34" charset="0"/>
              </a:rPr>
              <a:t> environment</a:t>
            </a:r>
            <a:endParaRPr lang="en-US" sz="30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36</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Job Hazard </a:t>
            </a:r>
            <a:br>
              <a:rPr lang="en-US" sz="4000" dirty="0" smtClean="0">
                <a:latin typeface="Arial Black" pitchFamily="34" charset="0"/>
              </a:rPr>
            </a:br>
            <a:r>
              <a:rPr lang="en-US" sz="4000" dirty="0" smtClean="0">
                <a:latin typeface="Arial Black" pitchFamily="34" charset="0"/>
              </a:rPr>
              <a:t>Analysis (JHA)</a:t>
            </a:r>
            <a:endParaRPr lang="en-US" sz="4000" dirty="0">
              <a:latin typeface="Arial Black" pitchFamily="34" charset="0"/>
            </a:endParaRPr>
          </a:p>
        </p:txBody>
      </p:sp>
      <p:pic>
        <p:nvPicPr>
          <p:cNvPr id="20482" name="Picture 2" descr="C:\Users\w3044913\AppData\Local\Microsoft\Windows\Temporary Internet Files\Content.IE5\O5OXCVB9\MC900320106[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712485" y="3276600"/>
            <a:ext cx="2776271" cy="25461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07028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Highest injury or illness rates</a:t>
            </a:r>
          </a:p>
          <a:p>
            <a:endParaRPr lang="en-US" sz="3200" b="1" dirty="0" smtClean="0">
              <a:latin typeface="Arial Narrow" pitchFamily="34" charset="0"/>
            </a:endParaRPr>
          </a:p>
          <a:p>
            <a:r>
              <a:rPr lang="en-US" sz="3200" b="1" dirty="0" smtClean="0">
                <a:latin typeface="Arial Narrow" pitchFamily="34" charset="0"/>
              </a:rPr>
              <a:t> Potential for severe injuries or illness</a:t>
            </a:r>
          </a:p>
          <a:p>
            <a:endParaRPr lang="en-US" sz="3200" b="1" dirty="0" smtClean="0">
              <a:latin typeface="Arial Narrow" pitchFamily="34" charset="0"/>
            </a:endParaRPr>
          </a:p>
          <a:p>
            <a:r>
              <a:rPr lang="en-US" sz="3200" b="1" dirty="0">
                <a:latin typeface="Arial Narrow" pitchFamily="34" charset="0"/>
              </a:rPr>
              <a:t> </a:t>
            </a:r>
            <a:r>
              <a:rPr lang="en-US" sz="3200" b="1" dirty="0" smtClean="0">
                <a:latin typeface="Arial Narrow" pitchFamily="34" charset="0"/>
              </a:rPr>
              <a:t>Possibility of incident with simple human error</a:t>
            </a:r>
          </a:p>
        </p:txBody>
      </p:sp>
      <p:sp>
        <p:nvSpPr>
          <p:cNvPr id="5" name="Slide Number Placeholder 4"/>
          <p:cNvSpPr>
            <a:spLocks noGrp="1"/>
          </p:cNvSpPr>
          <p:nvPr>
            <p:ph type="sldNum" sz="quarter" idx="12"/>
          </p:nvPr>
        </p:nvSpPr>
        <p:spPr/>
        <p:txBody>
          <a:bodyPr/>
          <a:lstStyle/>
          <a:p>
            <a:fld id="{F7886C9C-DC18-4195-8FD5-A50AA931D419}" type="slidenum">
              <a:rPr lang="en-US" smtClean="0"/>
              <a:pPr/>
              <a:t>37</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JHA Priorities</a:t>
            </a:r>
            <a:endParaRPr lang="en-US" sz="4000" dirty="0">
              <a:latin typeface="Arial Black" pitchFamily="34" charset="0"/>
            </a:endParaRPr>
          </a:p>
        </p:txBody>
      </p:sp>
    </p:spTree>
    <p:extLst>
      <p:ext uri="{BB962C8B-B14F-4D97-AF65-F5344CB8AC3E}">
        <p14:creationId xmlns:p14="http://schemas.microsoft.com/office/powerpoint/2010/main" val="217624669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a:latin typeface="Arial Narrow" pitchFamily="34" charset="0"/>
              </a:rPr>
              <a:t> New or </a:t>
            </a:r>
            <a:r>
              <a:rPr lang="en-US" sz="3200" b="1" dirty="0" smtClean="0">
                <a:latin typeface="Arial Narrow" pitchFamily="34" charset="0"/>
              </a:rPr>
              <a:t>changed</a:t>
            </a:r>
          </a:p>
          <a:p>
            <a:pPr marL="45720" indent="0">
              <a:buNone/>
            </a:pPr>
            <a:endParaRPr lang="en-US" sz="3200" b="1" dirty="0">
              <a:latin typeface="Arial Narrow" pitchFamily="34" charset="0"/>
            </a:endParaRPr>
          </a:p>
          <a:p>
            <a:r>
              <a:rPr lang="en-US" sz="3200" b="1" dirty="0">
                <a:latin typeface="Arial Narrow" pitchFamily="34" charset="0"/>
              </a:rPr>
              <a:t> Complex </a:t>
            </a:r>
          </a:p>
          <a:p>
            <a:pPr marL="45720" indent="0">
              <a:buNone/>
            </a:pP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38</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JHA Priorities</a:t>
            </a:r>
            <a:endParaRPr lang="en-US" sz="4000" dirty="0">
              <a:latin typeface="Arial Black" pitchFamily="34" charset="0"/>
            </a:endParaRPr>
          </a:p>
        </p:txBody>
      </p:sp>
      <p:pic>
        <p:nvPicPr>
          <p:cNvPr id="21506" name="Picture 2" descr="C:\Users\w3044913\AppData\Local\Microsoft\Windows\Temporary Internet Files\Content.IE5\LDC0VC5T\MC900078811[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181600" y="2895600"/>
            <a:ext cx="2819401" cy="26338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13556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r>
              <a:rPr lang="en-US" sz="3200" b="1" dirty="0" smtClean="0">
                <a:latin typeface="Arial Narrow" pitchFamily="34" charset="0"/>
              </a:rPr>
              <a:t>1. Involve employees</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39</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Where do I begin?</a:t>
            </a:r>
            <a:endParaRPr lang="en-US" sz="4000" dirty="0">
              <a:latin typeface="Arial Black" pitchFamily="34" charset="0"/>
            </a:endParaRPr>
          </a:p>
        </p:txBody>
      </p:sp>
      <p:pic>
        <p:nvPicPr>
          <p:cNvPr id="22531" name="Picture 3" descr="C:\Users\w3044913\AppData\Local\Microsoft\Windows\Temporary Internet Files\Content.IE5\LDC0VC5T\MC910217056[1].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200400" y="3048000"/>
            <a:ext cx="2628900" cy="2628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2877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560070" indent="-514350">
              <a:buFont typeface="+mj-lt"/>
              <a:buAutoNum type="arabicPeriod" startAt="3"/>
            </a:pPr>
            <a:r>
              <a:rPr lang="en-US" sz="3200" b="1" dirty="0" smtClean="0">
                <a:latin typeface="Arial Narrow" pitchFamily="34" charset="0"/>
              </a:rPr>
              <a:t>Determine methods for controlling hazards in the workplace.</a:t>
            </a:r>
          </a:p>
          <a:p>
            <a:pPr marL="560070" indent="-514350">
              <a:buFont typeface="+mj-lt"/>
              <a:buAutoNum type="arabicPeriod" startAt="3"/>
            </a:pPr>
            <a:endParaRPr lang="en-US" sz="3200" b="1" dirty="0">
              <a:latin typeface="Arial Narrow" pitchFamily="34" charset="0"/>
            </a:endParaRPr>
          </a:p>
          <a:p>
            <a:pPr marL="560070" indent="-514350">
              <a:buFont typeface="+mj-lt"/>
              <a:buAutoNum type="arabicPeriod" startAt="3"/>
            </a:pPr>
            <a:r>
              <a:rPr lang="en-US" sz="3200" b="1" dirty="0" smtClean="0">
                <a:latin typeface="Arial Narrow" pitchFamily="34" charset="0"/>
              </a:rPr>
              <a:t>Complete a job hazard analysis for a typical dairy farm task.</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4</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Learner Outcomes</a:t>
            </a:r>
            <a:endParaRPr lang="en-US" sz="4000" dirty="0">
              <a:latin typeface="Arial Black" pitchFamily="34" charset="0"/>
            </a:endParaRPr>
          </a:p>
        </p:txBody>
      </p:sp>
    </p:spTree>
    <p:extLst>
      <p:ext uri="{BB962C8B-B14F-4D97-AF65-F5344CB8AC3E}">
        <p14:creationId xmlns:p14="http://schemas.microsoft.com/office/powerpoint/2010/main" val="187123415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r>
              <a:rPr lang="en-US" sz="3200" b="1" dirty="0" smtClean="0">
                <a:latin typeface="Arial Narrow" pitchFamily="34" charset="0"/>
              </a:rPr>
              <a:t>2. Review accident history</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40</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Where do I begin?</a:t>
            </a:r>
            <a:endParaRPr lang="en-US" sz="4000" dirty="0">
              <a:latin typeface="Arial Black" pitchFamily="34" charset="0"/>
            </a:endParaRPr>
          </a:p>
        </p:txBody>
      </p:sp>
      <p:pic>
        <p:nvPicPr>
          <p:cNvPr id="23554" name="Picture 2" descr="C:\Users\w3044913\AppData\Local\Microsoft\Windows\Temporary Internet Files\Content.IE5\V4IWCOV6\MC900391796[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352800" y="3428999"/>
            <a:ext cx="1724558" cy="17757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25647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r>
              <a:rPr lang="en-US" sz="3200" b="1" dirty="0" smtClean="0">
                <a:latin typeface="Arial Narrow" pitchFamily="34" charset="0"/>
              </a:rPr>
              <a:t>3. Conduct preliminary job review</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41</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Where do I begin?</a:t>
            </a:r>
            <a:endParaRPr lang="en-US" sz="4000" dirty="0">
              <a:latin typeface="Arial Black" pitchFamily="34" charset="0"/>
            </a:endParaRPr>
          </a:p>
        </p:txBody>
      </p:sp>
      <p:pic>
        <p:nvPicPr>
          <p:cNvPr id="24578" name="Picture 2" descr="C:\Users\w3044913\AppData\Local\Microsoft\Windows\Temporary Internet Files\Content.IE5\O5OXCVB9\MC900441904[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7600" y="3124200"/>
            <a:ext cx="1847313"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73330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r>
              <a:rPr lang="en-US" sz="3200" b="1" dirty="0" smtClean="0">
                <a:latin typeface="Arial Narrow" pitchFamily="34" charset="0"/>
              </a:rPr>
              <a:t>4. List, rank, and set priorities for hazardous jobs</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42</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Where do I begin?</a:t>
            </a:r>
            <a:endParaRPr lang="en-US" sz="4000" dirty="0">
              <a:latin typeface="Arial Black" pitchFamily="34" charset="0"/>
            </a:endParaRPr>
          </a:p>
        </p:txBody>
      </p:sp>
      <p:pic>
        <p:nvPicPr>
          <p:cNvPr id="25602" name="Picture 2" descr="C:\Users\w3044913\AppData\Local\Microsoft\Windows\Temporary Internet Files\Content.IE5\LDC0VC5T\MC900439824[1].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048000" y="2743200"/>
            <a:ext cx="2666772" cy="26667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9230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r>
              <a:rPr lang="en-US" sz="3200" b="1" dirty="0" smtClean="0">
                <a:latin typeface="Arial Narrow" pitchFamily="34" charset="0"/>
              </a:rPr>
              <a:t>5. Outline steps or tasks</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43</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Where do I begin?</a:t>
            </a:r>
            <a:endParaRPr lang="en-US" sz="4000" dirty="0">
              <a:latin typeface="Arial Black" pitchFamily="34" charset="0"/>
            </a:endParaRPr>
          </a:p>
        </p:txBody>
      </p:sp>
      <p:pic>
        <p:nvPicPr>
          <p:cNvPr id="26626" name="Picture 2" descr="C:\Users\w3044913\AppData\Local\Microsoft\Windows\Temporary Internet Files\Content.IE5\V4IWCOV6\MC900442104[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7600" y="3124200"/>
            <a:ext cx="1752600" cy="24707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755372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r>
              <a:rPr lang="en-US" sz="3200" b="1" dirty="0" smtClean="0">
                <a:latin typeface="Arial Narrow" pitchFamily="34" charset="0"/>
              </a:rPr>
              <a:t>Complete a Job Hazard Analysis Form for a typical dairy farm job.</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44</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Class Activity</a:t>
            </a:r>
            <a:endParaRPr lang="en-US" sz="4000" dirty="0">
              <a:latin typeface="Arial Black" pitchFamily="34" charset="0"/>
            </a:endParaRPr>
          </a:p>
        </p:txBody>
      </p:sp>
      <p:pic>
        <p:nvPicPr>
          <p:cNvPr id="27650" name="Picture 2" descr="C:\Users\w3044913\AppData\Local\Microsoft\Windows\Temporary Internet Files\Content.IE5\LDC0VC5T\MC900231564[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737936" y="2667000"/>
            <a:ext cx="2507810" cy="1540598"/>
          </a:xfrm>
          <a:prstGeom prst="rect">
            <a:avLst/>
          </a:prstGeom>
          <a:noFill/>
          <a:extLst>
            <a:ext uri="{909E8E84-426E-40DD-AFC4-6F175D3DCCD1}">
              <a14:hiddenFill xmlns:a14="http://schemas.microsoft.com/office/drawing/2010/main">
                <a:solidFill>
                  <a:srgbClr val="FFFFFF"/>
                </a:solidFill>
              </a14:hiddenFill>
            </a:ext>
          </a:extLst>
        </p:spPr>
      </p:pic>
      <p:pic>
        <p:nvPicPr>
          <p:cNvPr id="27651" name="Picture 3" descr="C:\Users\w3044913\AppData\Local\Microsoft\Windows\Temporary Internet Files\Content.IE5\LDC0VC5T\MC900155048[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876800" y="4413731"/>
            <a:ext cx="1665122" cy="1722730"/>
          </a:xfrm>
          <a:prstGeom prst="rect">
            <a:avLst/>
          </a:prstGeom>
          <a:noFill/>
          <a:extLst>
            <a:ext uri="{909E8E84-426E-40DD-AFC4-6F175D3DCCD1}">
              <a14:hiddenFill xmlns:a14="http://schemas.microsoft.com/office/drawing/2010/main">
                <a:solidFill>
                  <a:srgbClr val="FFFFFF"/>
                </a:solidFill>
              </a14:hiddenFill>
            </a:ext>
          </a:extLst>
        </p:spPr>
      </p:pic>
      <p:pic>
        <p:nvPicPr>
          <p:cNvPr id="27652" name="Picture 4" descr="C:\Users\w3044913\AppData\Local\Microsoft\Windows\Temporary Internet Files\Content.IE5\O5OXCVB9\MC900231291[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057400" y="2971800"/>
            <a:ext cx="2551568" cy="1780515"/>
          </a:xfrm>
          <a:prstGeom prst="rect">
            <a:avLst/>
          </a:prstGeom>
          <a:noFill/>
          <a:extLst>
            <a:ext uri="{909E8E84-426E-40DD-AFC4-6F175D3DCCD1}">
              <a14:hiddenFill xmlns:a14="http://schemas.microsoft.com/office/drawing/2010/main">
                <a:solidFill>
                  <a:srgbClr val="FFFFFF"/>
                </a:solidFill>
              </a14:hiddenFill>
            </a:ext>
          </a:extLst>
        </p:spPr>
      </p:pic>
      <p:pic>
        <p:nvPicPr>
          <p:cNvPr id="27653" name="Picture 5" descr="C:\Users\w3044913\AppData\Local\Microsoft\Windows\Temporary Internet Files\Content.IE5\QO4NRLEW\MC900216864[1].wmf"/>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81000" y="4989213"/>
            <a:ext cx="2210343" cy="12390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097050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Free</a:t>
            </a:r>
          </a:p>
          <a:p>
            <a:r>
              <a:rPr lang="en-US" sz="3200" b="1" dirty="0">
                <a:latin typeface="Arial Narrow" pitchFamily="34" charset="0"/>
              </a:rPr>
              <a:t> </a:t>
            </a:r>
            <a:r>
              <a:rPr lang="en-US" sz="3200" b="1" dirty="0" smtClean="0">
                <a:latin typeface="Arial Narrow" pitchFamily="34" charset="0"/>
              </a:rPr>
              <a:t>Professional advice and assistance</a:t>
            </a:r>
          </a:p>
          <a:p>
            <a:r>
              <a:rPr lang="en-US" sz="3200" b="1" dirty="0">
                <a:latin typeface="Arial Narrow" pitchFamily="34" charset="0"/>
              </a:rPr>
              <a:t> </a:t>
            </a:r>
            <a:r>
              <a:rPr lang="en-US" sz="3200" b="1" dirty="0" smtClean="0">
                <a:latin typeface="Arial Narrow" pitchFamily="34" charset="0"/>
              </a:rPr>
              <a:t>On-site</a:t>
            </a:r>
          </a:p>
          <a:p>
            <a:r>
              <a:rPr lang="en-US" sz="3200" b="1" dirty="0">
                <a:latin typeface="Arial Narrow" pitchFamily="34" charset="0"/>
              </a:rPr>
              <a:t> </a:t>
            </a:r>
            <a:r>
              <a:rPr lang="en-US" sz="3200" b="1" dirty="0" smtClean="0">
                <a:latin typeface="Arial Narrow" pitchFamily="34" charset="0"/>
              </a:rPr>
              <a:t>Defer OSHA inspections</a:t>
            </a:r>
          </a:p>
          <a:p>
            <a:r>
              <a:rPr lang="en-US" sz="3200" b="1" dirty="0">
                <a:latin typeface="Arial Narrow" pitchFamily="34" charset="0"/>
              </a:rPr>
              <a:t> </a:t>
            </a:r>
            <a:r>
              <a:rPr lang="en-US" sz="3200" b="1" dirty="0" smtClean="0">
                <a:latin typeface="Arial Narrow" pitchFamily="34" charset="0"/>
              </a:rPr>
              <a:t>Create safety routine</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45</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OSHA consultation Program</a:t>
            </a:r>
            <a:endParaRPr lang="en-US" sz="4000" dirty="0">
              <a:latin typeface="Arial Black" pitchFamily="34" charset="0"/>
            </a:endParaRPr>
          </a:p>
        </p:txBody>
      </p:sp>
      <p:pic>
        <p:nvPicPr>
          <p:cNvPr id="28674" name="Picture 2" descr="C:\Users\w3044913\AppData\Local\Microsoft\Windows\Temporary Internet Files\Content.IE5\QO4NRLEW\MC900023532[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172200" y="3657600"/>
            <a:ext cx="1981200" cy="1940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208929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Help employers recognize hazards</a:t>
            </a:r>
          </a:p>
          <a:p>
            <a:r>
              <a:rPr lang="en-US" sz="3200" b="1" dirty="0" smtClean="0">
                <a:latin typeface="Arial Narrow" pitchFamily="34" charset="0"/>
              </a:rPr>
              <a:t> System development</a:t>
            </a:r>
          </a:p>
          <a:p>
            <a:r>
              <a:rPr lang="en-US" sz="3200" b="1" dirty="0" smtClean="0">
                <a:latin typeface="Arial Narrow" pitchFamily="34" charset="0"/>
              </a:rPr>
              <a:t> Problem solving</a:t>
            </a:r>
          </a:p>
          <a:p>
            <a:r>
              <a:rPr lang="en-US" sz="3200" b="1" dirty="0">
                <a:latin typeface="Arial Narrow" pitchFamily="34" charset="0"/>
              </a:rPr>
              <a:t> A</a:t>
            </a:r>
            <a:r>
              <a:rPr lang="en-US" sz="3200" b="1" dirty="0" smtClean="0">
                <a:latin typeface="Arial Narrow" pitchFamily="34" charset="0"/>
              </a:rPr>
              <a:t>dditional resources</a:t>
            </a:r>
            <a:endParaRPr lang="en-US" sz="3200" b="1" dirty="0">
              <a:latin typeface="Arial Narrow" pitchFamily="34" charset="0"/>
            </a:endParaRPr>
          </a:p>
          <a:p>
            <a:r>
              <a:rPr lang="en-US" sz="3200" b="1" dirty="0" smtClean="0">
                <a:latin typeface="Arial Narrow" pitchFamily="34" charset="0"/>
              </a:rPr>
              <a:t> Written </a:t>
            </a:r>
            <a:r>
              <a:rPr lang="en-US" sz="3200" b="1" dirty="0">
                <a:latin typeface="Arial Narrow" pitchFamily="34" charset="0"/>
              </a:rPr>
              <a:t>summary</a:t>
            </a:r>
          </a:p>
          <a:p>
            <a:r>
              <a:rPr lang="en-US" sz="3200" b="1" dirty="0" smtClean="0">
                <a:latin typeface="Arial Narrow" pitchFamily="34" charset="0"/>
              </a:rPr>
              <a:t> Safety </a:t>
            </a:r>
            <a:r>
              <a:rPr lang="en-US" sz="3200" b="1" dirty="0">
                <a:latin typeface="Arial Narrow" pitchFamily="34" charset="0"/>
              </a:rPr>
              <a:t>and health training</a:t>
            </a:r>
          </a:p>
          <a:p>
            <a:endParaRPr lang="en-US" sz="3200" b="1" dirty="0" smtClean="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46</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Consultants’ Role</a:t>
            </a:r>
            <a:endParaRPr lang="en-US" sz="4000" dirty="0">
              <a:latin typeface="Arial Black" pitchFamily="34" charset="0"/>
            </a:endParaRPr>
          </a:p>
        </p:txBody>
      </p:sp>
    </p:spTree>
    <p:extLst>
      <p:ext uri="{BB962C8B-B14F-4D97-AF65-F5344CB8AC3E}">
        <p14:creationId xmlns:p14="http://schemas.microsoft.com/office/powerpoint/2010/main" val="33280239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Consultants will not:</a:t>
            </a:r>
          </a:p>
          <a:p>
            <a:pPr lvl="1"/>
            <a:r>
              <a:rPr lang="en-US" sz="3000" b="1" dirty="0" smtClean="0">
                <a:latin typeface="Arial Narrow" pitchFamily="34" charset="0"/>
              </a:rPr>
              <a:t> Issue citations during consultation</a:t>
            </a:r>
          </a:p>
          <a:p>
            <a:pPr lvl="1"/>
            <a:r>
              <a:rPr lang="en-US" sz="3000" b="1" dirty="0">
                <a:latin typeface="Arial Narrow" pitchFamily="34" charset="0"/>
              </a:rPr>
              <a:t> </a:t>
            </a:r>
            <a:r>
              <a:rPr lang="en-US" sz="3000" b="1" dirty="0" smtClean="0">
                <a:latin typeface="Arial Narrow" pitchFamily="34" charset="0"/>
              </a:rPr>
              <a:t>Guarantee a workplace will “pass”</a:t>
            </a:r>
          </a:p>
          <a:p>
            <a:pPr marL="45720" indent="0">
              <a:buNone/>
            </a:pPr>
            <a:r>
              <a:rPr lang="en-US" sz="3200" b="1" dirty="0">
                <a:latin typeface="Arial Narrow" pitchFamily="34" charset="0"/>
              </a:rPr>
              <a:t>	</a:t>
            </a:r>
          </a:p>
        </p:txBody>
      </p:sp>
      <p:sp>
        <p:nvSpPr>
          <p:cNvPr id="5" name="Slide Number Placeholder 4"/>
          <p:cNvSpPr>
            <a:spLocks noGrp="1"/>
          </p:cNvSpPr>
          <p:nvPr>
            <p:ph type="sldNum" sz="quarter" idx="12"/>
          </p:nvPr>
        </p:nvSpPr>
        <p:spPr/>
        <p:txBody>
          <a:bodyPr/>
          <a:lstStyle/>
          <a:p>
            <a:fld id="{F7886C9C-DC18-4195-8FD5-A50AA931D419}" type="slidenum">
              <a:rPr lang="en-US" smtClean="0"/>
              <a:pPr/>
              <a:t>47</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Consultants’ role</a:t>
            </a:r>
            <a:endParaRPr lang="en-US" sz="4000" dirty="0">
              <a:latin typeface="Arial Black" pitchFamily="34" charset="0"/>
            </a:endParaRPr>
          </a:p>
        </p:txBody>
      </p:sp>
      <p:pic>
        <p:nvPicPr>
          <p:cNvPr id="29698" name="Picture 2" descr="C:\Users\w3044913\AppData\Local\Microsoft\Windows\Temporary Internet Files\Content.IE5\O5OXCVB9\MC900310992[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429000" y="3962400"/>
            <a:ext cx="1815084" cy="16587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0038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Request for services</a:t>
            </a:r>
          </a:p>
          <a:p>
            <a:r>
              <a:rPr lang="en-US" sz="3200" b="1" dirty="0">
                <a:latin typeface="Arial Narrow" pitchFamily="34" charset="0"/>
              </a:rPr>
              <a:t> </a:t>
            </a:r>
            <a:r>
              <a:rPr lang="en-US" sz="3200" b="1" dirty="0" smtClean="0">
                <a:latin typeface="Arial Narrow" pitchFamily="34" charset="0"/>
              </a:rPr>
              <a:t>Initial meeting</a:t>
            </a:r>
          </a:p>
          <a:p>
            <a:r>
              <a:rPr lang="en-US" sz="3200" b="1" dirty="0">
                <a:latin typeface="Arial Narrow" pitchFamily="34" charset="0"/>
              </a:rPr>
              <a:t> </a:t>
            </a:r>
            <a:r>
              <a:rPr lang="en-US" sz="3200" b="1" dirty="0" smtClean="0">
                <a:latin typeface="Arial Narrow" pitchFamily="34" charset="0"/>
              </a:rPr>
              <a:t>Walkthrough</a:t>
            </a:r>
          </a:p>
          <a:p>
            <a:r>
              <a:rPr lang="en-US" sz="3200" b="1" dirty="0">
                <a:latin typeface="Arial Narrow" pitchFamily="34" charset="0"/>
              </a:rPr>
              <a:t> </a:t>
            </a:r>
            <a:r>
              <a:rPr lang="en-US" sz="3200" b="1" dirty="0" smtClean="0">
                <a:latin typeface="Arial Narrow" pitchFamily="34" charset="0"/>
              </a:rPr>
              <a:t>Closing conferences and follow-up</a:t>
            </a:r>
          </a:p>
          <a:p>
            <a:r>
              <a:rPr lang="en-US" sz="3200" b="1" dirty="0" smtClean="0">
                <a:latin typeface="Arial Narrow" pitchFamily="34" charset="0"/>
              </a:rPr>
              <a:t> Detailed </a:t>
            </a:r>
            <a:r>
              <a:rPr lang="en-US" sz="3200" b="1" dirty="0">
                <a:latin typeface="Arial Narrow" pitchFamily="34" charset="0"/>
              </a:rPr>
              <a:t>written </a:t>
            </a:r>
            <a:r>
              <a:rPr lang="en-US" sz="3200" b="1" dirty="0" smtClean="0">
                <a:latin typeface="Arial Narrow" pitchFamily="34" charset="0"/>
              </a:rPr>
              <a:t>report</a:t>
            </a:r>
            <a:endParaRPr lang="en-US" sz="3200" b="1" dirty="0">
              <a:latin typeface="Arial Narrow" pitchFamily="34" charset="0"/>
            </a:endParaRPr>
          </a:p>
          <a:p>
            <a:r>
              <a:rPr lang="en-US" sz="3200" b="1" dirty="0">
                <a:latin typeface="Arial Narrow" pitchFamily="34" charset="0"/>
              </a:rPr>
              <a:t> </a:t>
            </a:r>
            <a:r>
              <a:rPr lang="en-US" sz="3200" b="1" dirty="0" smtClean="0">
                <a:latin typeface="Arial Narrow" pitchFamily="34" charset="0"/>
              </a:rPr>
              <a:t>Follow-up</a:t>
            </a:r>
            <a:endParaRPr lang="en-US" sz="3200" b="1" dirty="0">
              <a:latin typeface="Arial Narrow" pitchFamily="34" charset="0"/>
            </a:endParaRPr>
          </a:p>
          <a:p>
            <a:r>
              <a:rPr lang="en-US" sz="3200" b="1" dirty="0">
                <a:latin typeface="Arial Narrow" pitchFamily="34" charset="0"/>
              </a:rPr>
              <a:t> Continued contact for assistance</a:t>
            </a:r>
          </a:p>
          <a:p>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48</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Consultation visit</a:t>
            </a:r>
            <a:endParaRPr lang="en-US" sz="4000" dirty="0">
              <a:latin typeface="Arial Black" pitchFamily="34" charset="0"/>
            </a:endParaRPr>
          </a:p>
        </p:txBody>
      </p:sp>
      <p:pic>
        <p:nvPicPr>
          <p:cNvPr id="30722" name="Picture 2" descr="C:\Users\w3044913\AppData\Local\Microsoft\Windows\Temporary Internet Files\Content.IE5\O5OXCVB9\MC900090355[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858000" y="1681162"/>
            <a:ext cx="2150506"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29463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Imminent danger</a:t>
            </a:r>
          </a:p>
          <a:p>
            <a:endParaRPr lang="en-US" sz="3200" b="1" dirty="0" smtClean="0">
              <a:latin typeface="Arial Narrow" pitchFamily="34" charset="0"/>
            </a:endParaRPr>
          </a:p>
          <a:p>
            <a:r>
              <a:rPr lang="en-US" sz="3200" b="1" dirty="0">
                <a:latin typeface="Arial Narrow" pitchFamily="34" charset="0"/>
              </a:rPr>
              <a:t> </a:t>
            </a:r>
            <a:r>
              <a:rPr lang="en-US" sz="3200" b="1" dirty="0" smtClean="0">
                <a:latin typeface="Arial Narrow" pitchFamily="34" charset="0"/>
              </a:rPr>
              <a:t>Serious violation</a:t>
            </a:r>
          </a:p>
          <a:p>
            <a:endParaRPr lang="en-US" sz="3200" b="1" dirty="0" smtClean="0">
              <a:latin typeface="Arial Narrow" pitchFamily="34" charset="0"/>
            </a:endParaRPr>
          </a:p>
          <a:p>
            <a:r>
              <a:rPr lang="en-US" sz="3200" b="1" dirty="0">
                <a:latin typeface="Arial Narrow" pitchFamily="34" charset="0"/>
              </a:rPr>
              <a:t> </a:t>
            </a:r>
            <a:r>
              <a:rPr lang="en-US" sz="3200" b="1" dirty="0" smtClean="0">
                <a:latin typeface="Arial Narrow" pitchFamily="34" charset="0"/>
              </a:rPr>
              <a:t>Failure to eliminate or control hazards</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49</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Correcting Hazards</a:t>
            </a:r>
            <a:endParaRPr lang="en-US" sz="4000" dirty="0">
              <a:latin typeface="Arial Black" pitchFamily="34" charset="0"/>
            </a:endParaRPr>
          </a:p>
        </p:txBody>
      </p:sp>
      <p:pic>
        <p:nvPicPr>
          <p:cNvPr id="32770" name="Picture 2" descr="C:\Users\w3044913\AppData\Local\Microsoft\Windows\Temporary Internet Files\Content.IE5\LDC0VC5T\MC900433917[1].pn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5715000" y="1981200"/>
            <a:ext cx="1714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06900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Arial" pitchFamily="34" charset="0"/>
              <a:buChar char="•"/>
            </a:pPr>
            <a:r>
              <a:rPr lang="en-US" sz="3200" b="1" dirty="0" smtClean="0">
                <a:latin typeface="Arial Narrow" pitchFamily="34" charset="0"/>
              </a:rPr>
              <a:t>Safety management leads to</a:t>
            </a:r>
          </a:p>
          <a:p>
            <a:pPr lvl="1">
              <a:buFont typeface="Arial" pitchFamily="34" charset="0"/>
              <a:buChar char="•"/>
            </a:pPr>
            <a:r>
              <a:rPr lang="en-US" sz="3000" b="1" dirty="0" smtClean="0">
                <a:latin typeface="Arial Narrow" pitchFamily="34" charset="0"/>
              </a:rPr>
              <a:t> Increased productivity</a:t>
            </a:r>
          </a:p>
          <a:p>
            <a:pPr lvl="1">
              <a:buFont typeface="Arial" pitchFamily="34" charset="0"/>
              <a:buChar char="•"/>
            </a:pPr>
            <a:r>
              <a:rPr lang="en-US" sz="3000" b="1" dirty="0" smtClean="0">
                <a:latin typeface="Arial Narrow" pitchFamily="34" charset="0"/>
              </a:rPr>
              <a:t> Avoiding injuries</a:t>
            </a:r>
          </a:p>
          <a:p>
            <a:pPr lvl="1">
              <a:buFont typeface="Arial" pitchFamily="34" charset="0"/>
              <a:buChar char="•"/>
            </a:pPr>
            <a:r>
              <a:rPr lang="en-US" sz="3000" b="1" dirty="0" smtClean="0">
                <a:latin typeface="Arial Narrow" pitchFamily="34" charset="0"/>
              </a:rPr>
              <a:t> Avoiding costly, time consuming, stressful and inconvenient incidents</a:t>
            </a:r>
            <a:endParaRPr lang="en-US" sz="30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5</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Introduction</a:t>
            </a:r>
            <a:endParaRPr lang="en-US" sz="4000" dirty="0">
              <a:latin typeface="Arial Black" pitchFamily="34" charset="0"/>
            </a:endParaRPr>
          </a:p>
        </p:txBody>
      </p:sp>
      <p:pic>
        <p:nvPicPr>
          <p:cNvPr id="1026" name="Picture 2" descr="C:\Users\w3044913\AppData\Local\Microsoft\Windows\Temporary Internet Files\Content.IE5\QO4NRLEW\MC900054870[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295900" y="4191000"/>
            <a:ext cx="2950675" cy="1870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506265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1"/>
            <a:ext cx="8407893" cy="1100329"/>
          </a:xfrm>
        </p:spPr>
        <p:txBody>
          <a:bodyPr>
            <a:normAutofit/>
          </a:bodyPr>
          <a:lstStyle/>
          <a:p>
            <a:pPr marL="560070" indent="-514350">
              <a:buAutoNum type="arabicPeriod"/>
            </a:pPr>
            <a:r>
              <a:rPr lang="en-US" sz="3200" b="1" dirty="0" smtClean="0">
                <a:latin typeface="Arial Narrow" pitchFamily="34" charset="0"/>
              </a:rPr>
              <a:t>Identify a hazard from each section of the Dairy LEP that may be found on your farm:</a:t>
            </a:r>
          </a:p>
        </p:txBody>
      </p:sp>
      <p:sp>
        <p:nvSpPr>
          <p:cNvPr id="5" name="Slide Number Placeholder 4"/>
          <p:cNvSpPr>
            <a:spLocks noGrp="1"/>
          </p:cNvSpPr>
          <p:nvPr>
            <p:ph type="sldNum" sz="quarter" idx="12"/>
          </p:nvPr>
        </p:nvSpPr>
        <p:spPr/>
        <p:txBody>
          <a:bodyPr/>
          <a:lstStyle/>
          <a:p>
            <a:fld id="{F7886C9C-DC18-4195-8FD5-A50AA931D419}" type="slidenum">
              <a:rPr lang="en-US" smtClean="0"/>
              <a:pPr/>
              <a:t>50</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Review</a:t>
            </a:r>
            <a:endParaRPr lang="en-US" sz="4000" dirty="0">
              <a:latin typeface="Arial Black" pitchFamily="34" charset="0"/>
            </a:endParaRPr>
          </a:p>
        </p:txBody>
      </p:sp>
      <p:sp>
        <p:nvSpPr>
          <p:cNvPr id="3" name="TextBox 2"/>
          <p:cNvSpPr txBox="1"/>
          <p:nvPr/>
        </p:nvSpPr>
        <p:spPr>
          <a:xfrm>
            <a:off x="157716" y="2821172"/>
            <a:ext cx="8839200" cy="4438138"/>
          </a:xfrm>
          <a:prstGeom prst="rect">
            <a:avLst/>
          </a:prstGeom>
          <a:noFill/>
        </p:spPr>
        <p:txBody>
          <a:bodyPr wrap="square" numCol="2" rtlCol="0">
            <a:spAutoFit/>
          </a:bodyPr>
          <a:lstStyle/>
          <a:p>
            <a:pPr marL="274320" lvl="0" indent="-228600">
              <a:spcBef>
                <a:spcPct val="20000"/>
              </a:spcBef>
              <a:buClr>
                <a:srgbClr val="9E8E5C"/>
              </a:buClr>
              <a:buFont typeface="Wingdings 2" pitchFamily="18" charset="2"/>
              <a:buChar char=""/>
            </a:pPr>
            <a:r>
              <a:rPr lang="en-US" sz="2800" b="1" spc="150" dirty="0">
                <a:solidFill>
                  <a:srgbClr val="37302A"/>
                </a:solidFill>
                <a:latin typeface="Arial Narrow" pitchFamily="34" charset="0"/>
              </a:rPr>
              <a:t> </a:t>
            </a:r>
            <a:r>
              <a:rPr lang="en-US" sz="2400" b="1" spc="150" dirty="0">
                <a:solidFill>
                  <a:srgbClr val="37302A"/>
                </a:solidFill>
                <a:latin typeface="Arial Narrow" pitchFamily="34" charset="0"/>
              </a:rPr>
              <a:t>Manure storage</a:t>
            </a:r>
          </a:p>
          <a:p>
            <a:pPr marL="274320" lvl="0" indent="-228600">
              <a:spcBef>
                <a:spcPct val="20000"/>
              </a:spcBef>
              <a:buClr>
                <a:srgbClr val="9E8E5C"/>
              </a:buClr>
              <a:buFont typeface="Wingdings 2" pitchFamily="18" charset="2"/>
              <a:buChar char=""/>
            </a:pPr>
            <a:r>
              <a:rPr lang="en-US" sz="2400" b="1" spc="150" dirty="0">
                <a:solidFill>
                  <a:srgbClr val="37302A"/>
                </a:solidFill>
                <a:latin typeface="Arial Narrow" pitchFamily="34" charset="0"/>
              </a:rPr>
              <a:t> Animals</a:t>
            </a:r>
          </a:p>
          <a:p>
            <a:pPr marL="274320" lvl="0" indent="-228600">
              <a:spcBef>
                <a:spcPct val="20000"/>
              </a:spcBef>
              <a:buClr>
                <a:srgbClr val="9E8E5C"/>
              </a:buClr>
              <a:buFont typeface="Wingdings 2" pitchFamily="18" charset="2"/>
              <a:buChar char=""/>
            </a:pPr>
            <a:r>
              <a:rPr lang="en-US" sz="2400" b="1" spc="150" dirty="0">
                <a:solidFill>
                  <a:srgbClr val="37302A"/>
                </a:solidFill>
                <a:latin typeface="Arial Narrow" pitchFamily="34" charset="0"/>
              </a:rPr>
              <a:t> Electrical</a:t>
            </a:r>
          </a:p>
          <a:p>
            <a:pPr marL="274320" lvl="0" indent="-228600">
              <a:spcBef>
                <a:spcPct val="20000"/>
              </a:spcBef>
              <a:buClr>
                <a:srgbClr val="9E8E5C"/>
              </a:buClr>
              <a:buFont typeface="Wingdings 2" pitchFamily="18" charset="2"/>
              <a:buChar char=""/>
            </a:pPr>
            <a:r>
              <a:rPr lang="en-US" sz="2400" b="1" spc="150" dirty="0">
                <a:solidFill>
                  <a:srgbClr val="37302A"/>
                </a:solidFill>
                <a:latin typeface="Arial Narrow" pitchFamily="34" charset="0"/>
              </a:rPr>
              <a:t> Skid-steer</a:t>
            </a:r>
          </a:p>
          <a:p>
            <a:pPr marL="274320" lvl="0" indent="-228600">
              <a:spcBef>
                <a:spcPct val="20000"/>
              </a:spcBef>
              <a:buClr>
                <a:srgbClr val="9E8E5C"/>
              </a:buClr>
              <a:buFont typeface="Wingdings 2" pitchFamily="18" charset="2"/>
              <a:buChar char=""/>
            </a:pPr>
            <a:r>
              <a:rPr lang="en-US" sz="2400" b="1" spc="150" dirty="0">
                <a:solidFill>
                  <a:srgbClr val="37302A"/>
                </a:solidFill>
                <a:latin typeface="Arial Narrow" pitchFamily="34" charset="0"/>
              </a:rPr>
              <a:t> Tractor</a:t>
            </a:r>
          </a:p>
          <a:p>
            <a:pPr marL="274320" lvl="0" indent="-228600">
              <a:spcBef>
                <a:spcPct val="20000"/>
              </a:spcBef>
              <a:buClr>
                <a:srgbClr val="9E8E5C"/>
              </a:buClr>
              <a:buFont typeface="Wingdings 2" pitchFamily="18" charset="2"/>
              <a:buChar char=""/>
            </a:pPr>
            <a:r>
              <a:rPr lang="en-US" sz="2400" b="1" spc="150" dirty="0">
                <a:solidFill>
                  <a:srgbClr val="37302A"/>
                </a:solidFill>
                <a:latin typeface="Arial Narrow" pitchFamily="34" charset="0"/>
              </a:rPr>
              <a:t> PTO </a:t>
            </a:r>
            <a:r>
              <a:rPr lang="en-US" sz="2400" b="1" spc="150" dirty="0" smtClean="0">
                <a:solidFill>
                  <a:srgbClr val="37302A"/>
                </a:solidFill>
                <a:latin typeface="Arial Narrow" pitchFamily="34" charset="0"/>
              </a:rPr>
              <a:t>guarding</a:t>
            </a:r>
          </a:p>
          <a:p>
            <a:pPr marL="274320" lvl="0" indent="-228600">
              <a:spcBef>
                <a:spcPct val="20000"/>
              </a:spcBef>
              <a:buClr>
                <a:srgbClr val="9E8E5C"/>
              </a:buClr>
              <a:buFont typeface="Wingdings 2" pitchFamily="18" charset="2"/>
              <a:buChar char=""/>
            </a:pPr>
            <a:r>
              <a:rPr lang="en-US" sz="2400" b="1" spc="150" dirty="0">
                <a:solidFill>
                  <a:srgbClr val="37302A"/>
                </a:solidFill>
                <a:latin typeface="Arial Narrow" pitchFamily="34" charset="0"/>
              </a:rPr>
              <a:t> </a:t>
            </a:r>
            <a:r>
              <a:rPr lang="en-US" sz="2400" b="1" spc="150" dirty="0" smtClean="0">
                <a:solidFill>
                  <a:srgbClr val="37302A"/>
                </a:solidFill>
                <a:latin typeface="Arial Narrow" pitchFamily="34" charset="0"/>
              </a:rPr>
              <a:t>Power transmission guarding</a:t>
            </a:r>
          </a:p>
          <a:p>
            <a:pPr marL="45720" lvl="0">
              <a:spcBef>
                <a:spcPct val="20000"/>
              </a:spcBef>
              <a:buClr>
                <a:srgbClr val="9E8E5C"/>
              </a:buClr>
            </a:pPr>
            <a:endParaRPr lang="en-US" sz="2400" b="1" spc="150" dirty="0" smtClean="0">
              <a:solidFill>
                <a:srgbClr val="37302A"/>
              </a:solidFill>
              <a:latin typeface="Arial Narrow" pitchFamily="34" charset="0"/>
            </a:endParaRPr>
          </a:p>
          <a:p>
            <a:pPr marL="45720" lvl="0">
              <a:spcBef>
                <a:spcPct val="20000"/>
              </a:spcBef>
              <a:buClr>
                <a:srgbClr val="9E8E5C"/>
              </a:buClr>
            </a:pPr>
            <a:endParaRPr lang="en-US" sz="2400" b="1" spc="150" dirty="0" smtClean="0">
              <a:solidFill>
                <a:srgbClr val="37302A"/>
              </a:solidFill>
              <a:latin typeface="Arial Narrow" pitchFamily="34" charset="0"/>
            </a:endParaRPr>
          </a:p>
          <a:p>
            <a:pPr marL="274320" lvl="0" indent="-228600">
              <a:spcBef>
                <a:spcPct val="20000"/>
              </a:spcBef>
              <a:buClr>
                <a:srgbClr val="9E8E5C"/>
              </a:buClr>
              <a:buFont typeface="Wingdings 2" pitchFamily="18" charset="2"/>
              <a:buChar char=""/>
            </a:pPr>
            <a:r>
              <a:rPr lang="en-US" sz="2400" b="1" spc="150" dirty="0">
                <a:solidFill>
                  <a:srgbClr val="37302A"/>
                </a:solidFill>
                <a:latin typeface="Arial Narrow" pitchFamily="34" charset="0"/>
              </a:rPr>
              <a:t> </a:t>
            </a:r>
            <a:r>
              <a:rPr lang="en-US" sz="2400" b="1" spc="150" dirty="0" smtClean="0">
                <a:solidFill>
                  <a:srgbClr val="37302A"/>
                </a:solidFill>
                <a:latin typeface="Arial Narrow" pitchFamily="34" charset="0"/>
              </a:rPr>
              <a:t>Hazardous energy control</a:t>
            </a:r>
          </a:p>
          <a:p>
            <a:pPr marL="274320" lvl="0" indent="-228600">
              <a:spcBef>
                <a:spcPct val="20000"/>
              </a:spcBef>
              <a:buClr>
                <a:srgbClr val="9E8E5C"/>
              </a:buClr>
              <a:buFont typeface="Wingdings 2" pitchFamily="18" charset="2"/>
              <a:buChar char=""/>
            </a:pPr>
            <a:r>
              <a:rPr lang="en-US" sz="2400" b="1" spc="150" dirty="0">
                <a:solidFill>
                  <a:srgbClr val="37302A"/>
                </a:solidFill>
                <a:latin typeface="Arial Narrow" pitchFamily="34" charset="0"/>
              </a:rPr>
              <a:t> </a:t>
            </a:r>
            <a:r>
              <a:rPr lang="en-US" sz="2400" b="1" spc="150" dirty="0" smtClean="0">
                <a:solidFill>
                  <a:srgbClr val="37302A"/>
                </a:solidFill>
                <a:latin typeface="Arial Narrow" pitchFamily="34" charset="0"/>
              </a:rPr>
              <a:t>Hazard communication</a:t>
            </a:r>
          </a:p>
          <a:p>
            <a:pPr marL="274320" lvl="0" indent="-228600">
              <a:spcBef>
                <a:spcPct val="20000"/>
              </a:spcBef>
              <a:buClr>
                <a:srgbClr val="9E8E5C"/>
              </a:buClr>
              <a:buFont typeface="Wingdings 2" pitchFamily="18" charset="2"/>
              <a:buChar char=""/>
            </a:pPr>
            <a:r>
              <a:rPr lang="en-US" sz="2400" b="1" spc="150" dirty="0" smtClean="0">
                <a:solidFill>
                  <a:srgbClr val="37302A"/>
                </a:solidFill>
                <a:latin typeface="Arial Narrow" pitchFamily="34" charset="0"/>
              </a:rPr>
              <a:t> Confined spaces</a:t>
            </a:r>
          </a:p>
          <a:p>
            <a:pPr marL="274320" lvl="0" indent="-228600">
              <a:spcBef>
                <a:spcPct val="20000"/>
              </a:spcBef>
              <a:buClr>
                <a:srgbClr val="9E8E5C"/>
              </a:buClr>
              <a:buFont typeface="Wingdings 2" pitchFamily="18" charset="2"/>
              <a:buChar char=""/>
            </a:pPr>
            <a:r>
              <a:rPr lang="en-US" sz="2400" b="1" spc="150" dirty="0">
                <a:solidFill>
                  <a:srgbClr val="37302A"/>
                </a:solidFill>
                <a:latin typeface="Arial Narrow" pitchFamily="34" charset="0"/>
              </a:rPr>
              <a:t> </a:t>
            </a:r>
            <a:r>
              <a:rPr lang="en-US" sz="2400" b="1" spc="150" dirty="0" smtClean="0">
                <a:solidFill>
                  <a:srgbClr val="37302A"/>
                </a:solidFill>
                <a:latin typeface="Arial Narrow" pitchFamily="34" charset="0"/>
              </a:rPr>
              <a:t>Horizontal bunker silos</a:t>
            </a:r>
          </a:p>
          <a:p>
            <a:pPr marL="274320" lvl="0" indent="-228600">
              <a:spcBef>
                <a:spcPct val="20000"/>
              </a:spcBef>
              <a:buClr>
                <a:srgbClr val="9E8E5C"/>
              </a:buClr>
              <a:buFont typeface="Wingdings 2" pitchFamily="18" charset="2"/>
              <a:buChar char=""/>
            </a:pPr>
            <a:r>
              <a:rPr lang="en-US" sz="2400" b="1" spc="150" dirty="0" smtClean="0">
                <a:solidFill>
                  <a:srgbClr val="37302A"/>
                </a:solidFill>
                <a:latin typeface="Arial Narrow" pitchFamily="34" charset="0"/>
              </a:rPr>
              <a:t> Noise</a:t>
            </a:r>
          </a:p>
          <a:p>
            <a:pPr marL="274320" lvl="0" indent="-228600">
              <a:spcBef>
                <a:spcPct val="20000"/>
              </a:spcBef>
              <a:buClr>
                <a:srgbClr val="9E8E5C"/>
              </a:buClr>
              <a:buFont typeface="Wingdings 2" pitchFamily="18" charset="2"/>
              <a:buChar char=""/>
            </a:pPr>
            <a:endParaRPr lang="en-US" sz="3200" b="1" spc="150" dirty="0">
              <a:solidFill>
                <a:srgbClr val="37302A"/>
              </a:solidFill>
              <a:latin typeface="Arial Narrow" pitchFamily="34" charset="0"/>
            </a:endParaRPr>
          </a:p>
        </p:txBody>
      </p:sp>
    </p:spTree>
    <p:extLst>
      <p:ext uri="{BB962C8B-B14F-4D97-AF65-F5344CB8AC3E}">
        <p14:creationId xmlns:p14="http://schemas.microsoft.com/office/powerpoint/2010/main" val="136964437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560070" indent="-514350">
              <a:buFont typeface="+mj-lt"/>
              <a:buAutoNum type="arabicPeriod" startAt="2"/>
            </a:pPr>
            <a:r>
              <a:rPr lang="en-US" sz="3200" b="1" dirty="0" smtClean="0">
                <a:latin typeface="Arial Narrow" pitchFamily="34" charset="0"/>
              </a:rPr>
              <a:t>List the steps necessary to conduct a Job Hazard Analysis on your farm</a:t>
            </a:r>
          </a:p>
        </p:txBody>
      </p:sp>
      <p:sp>
        <p:nvSpPr>
          <p:cNvPr id="5" name="Slide Number Placeholder 4"/>
          <p:cNvSpPr>
            <a:spLocks noGrp="1"/>
          </p:cNvSpPr>
          <p:nvPr>
            <p:ph type="sldNum" sz="quarter" idx="12"/>
          </p:nvPr>
        </p:nvSpPr>
        <p:spPr/>
        <p:txBody>
          <a:bodyPr/>
          <a:lstStyle/>
          <a:p>
            <a:fld id="{F7886C9C-DC18-4195-8FD5-A50AA931D419}" type="slidenum">
              <a:rPr lang="en-US" smtClean="0"/>
              <a:pPr/>
              <a:t>51</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Review</a:t>
            </a:r>
            <a:endParaRPr lang="en-US" sz="4000" dirty="0">
              <a:latin typeface="Arial Black" pitchFamily="34" charset="0"/>
            </a:endParaRPr>
          </a:p>
        </p:txBody>
      </p:sp>
    </p:spTree>
    <p:extLst>
      <p:ext uri="{BB962C8B-B14F-4D97-AF65-F5344CB8AC3E}">
        <p14:creationId xmlns:p14="http://schemas.microsoft.com/office/powerpoint/2010/main" val="136918952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7886C9C-DC18-4195-8FD5-A50AA931D419}" type="slidenum">
              <a:rPr lang="en-US" smtClean="0"/>
              <a:pPr/>
              <a:t>52</a:t>
            </a:fld>
            <a:endParaRPr lang="en-US"/>
          </a:p>
        </p:txBody>
      </p:sp>
      <p:sp>
        <p:nvSpPr>
          <p:cNvPr id="5" name="Rectangle 4"/>
          <p:cNvSpPr/>
          <p:nvPr/>
        </p:nvSpPr>
        <p:spPr>
          <a:xfrm>
            <a:off x="1828800" y="2158128"/>
            <a:ext cx="5181600" cy="2308324"/>
          </a:xfrm>
          <a:prstGeom prst="rect">
            <a:avLst/>
          </a:prstGeom>
        </p:spPr>
        <p:txBody>
          <a:bodyPr wrap="square">
            <a:spAutoFit/>
          </a:bodyPr>
          <a:lstStyle/>
          <a:p>
            <a:r>
              <a:rPr lang="en-US" dirty="0"/>
              <a:t>This material was produced under grant number SH-22318-11 from the Occupational Safety and Health Administration, U.S. Department of Labor. It does not necessarily reflect the views or policies of the U.S. Department of Labor, nor does mention of trade names, commercial products, or organizations imply endorsement by the U.S. Government.</a:t>
            </a:r>
          </a:p>
        </p:txBody>
      </p:sp>
    </p:spTree>
    <p:extLst>
      <p:ext uri="{BB962C8B-B14F-4D97-AF65-F5344CB8AC3E}">
        <p14:creationId xmlns:p14="http://schemas.microsoft.com/office/powerpoint/2010/main" val="604983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7886C9C-DC18-4195-8FD5-A50AA931D419}" type="slidenum">
              <a:rPr lang="en-US" smtClean="0"/>
              <a:pPr/>
              <a:t>6</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Safety Pyramid</a:t>
            </a:r>
            <a:endParaRPr lang="en-US" sz="4000" dirty="0">
              <a:latin typeface="Arial Black" pitchFamily="34" charset="0"/>
            </a:endParaRPr>
          </a:p>
        </p:txBody>
      </p:sp>
      <p:pic>
        <p:nvPicPr>
          <p:cNvPr id="13" name="Content Placeholder 12"/>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1295400" y="1524000"/>
            <a:ext cx="6019800" cy="5193912"/>
          </a:xfrm>
        </p:spPr>
      </p:pic>
    </p:spTree>
    <p:extLst>
      <p:ext uri="{BB962C8B-B14F-4D97-AF65-F5344CB8AC3E}">
        <p14:creationId xmlns:p14="http://schemas.microsoft.com/office/powerpoint/2010/main" val="8868396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ConocoPhillips Marine, 2003</a:t>
            </a:r>
          </a:p>
          <a:p>
            <a:endParaRPr lang="en-US" sz="3200" b="1" dirty="0" smtClean="0">
              <a:latin typeface="Arial Narrow" pitchFamily="34" charset="0"/>
            </a:endParaRPr>
          </a:p>
          <a:p>
            <a:r>
              <a:rPr lang="en-US" sz="3200" b="1" dirty="0" smtClean="0">
                <a:latin typeface="Arial Narrow" pitchFamily="34" charset="0"/>
              </a:rPr>
              <a:t> Ratio of serious accidents to near misses</a:t>
            </a:r>
          </a:p>
          <a:p>
            <a:endParaRPr lang="en-US" sz="3200" b="1" dirty="0" smtClean="0">
              <a:latin typeface="Arial Narrow" pitchFamily="34" charset="0"/>
            </a:endParaRPr>
          </a:p>
          <a:p>
            <a:r>
              <a:rPr lang="en-US" sz="3200" b="1" dirty="0" smtClean="0">
                <a:latin typeface="Arial Narrow" pitchFamily="34" charset="0"/>
              </a:rPr>
              <a:t> 1 fatality : 300,000 at-risk behaviors</a:t>
            </a:r>
          </a:p>
          <a:p>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7</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Safety Pyramid</a:t>
            </a:r>
            <a:endParaRPr lang="en-US" sz="4000" dirty="0">
              <a:latin typeface="Arial Black" pitchFamily="34" charset="0"/>
            </a:endParaRPr>
          </a:p>
        </p:txBody>
      </p:sp>
    </p:spTree>
    <p:extLst>
      <p:ext uri="{BB962C8B-B14F-4D97-AF65-F5344CB8AC3E}">
        <p14:creationId xmlns:p14="http://schemas.microsoft.com/office/powerpoint/2010/main" val="4399511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76400"/>
            <a:ext cx="8407893" cy="4407408"/>
          </a:xfrm>
        </p:spPr>
        <p:txBody>
          <a:bodyPr>
            <a:normAutofit/>
          </a:bodyPr>
          <a:lstStyle/>
          <a:p>
            <a:r>
              <a:rPr lang="en-US" sz="3200" b="1" dirty="0" smtClean="0">
                <a:latin typeface="Arial Narrow" pitchFamily="34" charset="0"/>
              </a:rPr>
              <a:t> At-risk behavior: activities not consistent with safety programs, training and components on machinery</a:t>
            </a:r>
          </a:p>
          <a:p>
            <a:pPr lvl="1"/>
            <a:r>
              <a:rPr lang="en-US" sz="3000" b="1" dirty="0" smtClean="0">
                <a:latin typeface="Arial Narrow" pitchFamily="34" charset="0"/>
              </a:rPr>
              <a:t> Bypassing safety components on machinery</a:t>
            </a:r>
          </a:p>
          <a:p>
            <a:pPr lvl="1"/>
            <a:r>
              <a:rPr lang="en-US" sz="3000" b="1" dirty="0" smtClean="0">
                <a:latin typeface="Arial Narrow" pitchFamily="34" charset="0"/>
              </a:rPr>
              <a:t> Eliminating safety steps to save time</a:t>
            </a:r>
          </a:p>
          <a:p>
            <a:pPr marL="365760" lvl="1" indent="0">
              <a:buNone/>
            </a:pPr>
            <a:endParaRPr lang="en-US" sz="3000" b="1" dirty="0" smtClean="0">
              <a:latin typeface="Arial Narrow" pitchFamily="34" charset="0"/>
            </a:endParaRPr>
          </a:p>
          <a:p>
            <a:r>
              <a:rPr lang="en-US" sz="3200" b="1" dirty="0" smtClean="0">
                <a:latin typeface="Arial Narrow" pitchFamily="34" charset="0"/>
              </a:rPr>
              <a:t> Can be reduced with machine guarding and training</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8</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Safety Pyramid</a:t>
            </a:r>
            <a:endParaRPr lang="en-US" sz="4000" dirty="0">
              <a:latin typeface="Arial Black" pitchFamily="34" charset="0"/>
            </a:endParaRPr>
          </a:p>
        </p:txBody>
      </p:sp>
    </p:spTree>
    <p:extLst>
      <p:ext uri="{BB962C8B-B14F-4D97-AF65-F5344CB8AC3E}">
        <p14:creationId xmlns:p14="http://schemas.microsoft.com/office/powerpoint/2010/main" val="4203805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latin typeface="Arial Narrow" pitchFamily="34" charset="0"/>
              </a:rPr>
              <a:t> Hazard: condition or set of circumstances that present a potential for harm</a:t>
            </a:r>
          </a:p>
          <a:p>
            <a:endParaRPr lang="en-US" sz="3200" b="1" dirty="0">
              <a:latin typeface="Arial Narrow" pitchFamily="34" charset="0"/>
            </a:endParaRPr>
          </a:p>
          <a:p>
            <a:r>
              <a:rPr lang="en-US" sz="3200" b="1" dirty="0" smtClean="0">
                <a:latin typeface="Arial Narrow" pitchFamily="34" charset="0"/>
              </a:rPr>
              <a:t> Two categories</a:t>
            </a:r>
            <a:endParaRPr lang="en-US" sz="3200" b="1" dirty="0">
              <a:latin typeface="Arial Narrow" pitchFamily="34" charset="0"/>
            </a:endParaRPr>
          </a:p>
        </p:txBody>
      </p:sp>
      <p:sp>
        <p:nvSpPr>
          <p:cNvPr id="5" name="Slide Number Placeholder 4"/>
          <p:cNvSpPr>
            <a:spLocks noGrp="1"/>
          </p:cNvSpPr>
          <p:nvPr>
            <p:ph type="sldNum" sz="quarter" idx="12"/>
          </p:nvPr>
        </p:nvSpPr>
        <p:spPr/>
        <p:txBody>
          <a:bodyPr/>
          <a:lstStyle/>
          <a:p>
            <a:fld id="{F7886C9C-DC18-4195-8FD5-A50AA931D419}" type="slidenum">
              <a:rPr lang="en-US" smtClean="0"/>
              <a:pPr/>
              <a:t>9</a:t>
            </a:fld>
            <a:endParaRPr lang="en-US"/>
          </a:p>
        </p:txBody>
      </p:sp>
      <p:sp>
        <p:nvSpPr>
          <p:cNvPr id="6" name="Title 5"/>
          <p:cNvSpPr>
            <a:spLocks noGrp="1"/>
          </p:cNvSpPr>
          <p:nvPr>
            <p:ph type="title"/>
          </p:nvPr>
        </p:nvSpPr>
        <p:spPr/>
        <p:txBody>
          <a:bodyPr/>
          <a:lstStyle/>
          <a:p>
            <a:r>
              <a:rPr lang="en-US" sz="4000" dirty="0" smtClean="0">
                <a:latin typeface="Arial Black" pitchFamily="34" charset="0"/>
              </a:rPr>
              <a:t>Hazards</a:t>
            </a:r>
            <a:endParaRPr lang="en-US" sz="4000" dirty="0">
              <a:latin typeface="Arial Black" pitchFamily="34" charset="0"/>
            </a:endParaRPr>
          </a:p>
        </p:txBody>
      </p:sp>
      <p:pic>
        <p:nvPicPr>
          <p:cNvPr id="2050" name="Picture 2" descr="C:\Users\w3044913\AppData\Local\Microsoft\Windows\Temporary Internet Files\Content.IE5\QO4NRLEW\MC900290918[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096000" y="3352800"/>
            <a:ext cx="1752600" cy="22293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85822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Couture">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995</TotalTime>
  <Words>1142</Words>
  <Application>Microsoft Office PowerPoint</Application>
  <PresentationFormat>On-screen Show (4:3)</PresentationFormat>
  <Paragraphs>321</Paragraphs>
  <Slides>52</Slides>
  <Notes>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Grid</vt:lpstr>
      <vt:lpstr>Hazard identification and Risk assessment</vt:lpstr>
      <vt:lpstr>Learning Objective</vt:lpstr>
      <vt:lpstr>Learner Outcomes</vt:lpstr>
      <vt:lpstr>Learner Outcomes</vt:lpstr>
      <vt:lpstr>Introduction</vt:lpstr>
      <vt:lpstr>Safety Pyramid</vt:lpstr>
      <vt:lpstr>Safety Pyramid</vt:lpstr>
      <vt:lpstr>Safety Pyramid</vt:lpstr>
      <vt:lpstr>Hazards</vt:lpstr>
      <vt:lpstr>Hazards</vt:lpstr>
      <vt:lpstr>Hazard Identification</vt:lpstr>
      <vt:lpstr>Dairy LEP</vt:lpstr>
      <vt:lpstr>Dairy LEP</vt:lpstr>
      <vt:lpstr>Dairy LEP</vt:lpstr>
      <vt:lpstr>Dairy LEP</vt:lpstr>
      <vt:lpstr>Hazard  Identification </vt:lpstr>
      <vt:lpstr>How to Start</vt:lpstr>
      <vt:lpstr>How to start </vt:lpstr>
      <vt:lpstr>How to start </vt:lpstr>
      <vt:lpstr>Develop a plan</vt:lpstr>
      <vt:lpstr>Develop a plan </vt:lpstr>
      <vt:lpstr>Develop a Plan </vt:lpstr>
      <vt:lpstr>Develop a plan </vt:lpstr>
      <vt:lpstr>Identify the Hazard</vt:lpstr>
      <vt:lpstr>Identify the hazard </vt:lpstr>
      <vt:lpstr>Identify the hazard </vt:lpstr>
      <vt:lpstr>Hazard Identification</vt:lpstr>
      <vt:lpstr>Hazard  Identification </vt:lpstr>
      <vt:lpstr>Hazard Identification</vt:lpstr>
      <vt:lpstr>Assess the Risk</vt:lpstr>
      <vt:lpstr>Assess the Risk</vt:lpstr>
      <vt:lpstr>Make the Changes</vt:lpstr>
      <vt:lpstr>Make the changes </vt:lpstr>
      <vt:lpstr>Make the changes </vt:lpstr>
      <vt:lpstr>Checking the Changes</vt:lpstr>
      <vt:lpstr>Job Hazard  Analysis (JHA)</vt:lpstr>
      <vt:lpstr>JHA Priorities</vt:lpstr>
      <vt:lpstr>JHA Priorities</vt:lpstr>
      <vt:lpstr>Where do I begin?</vt:lpstr>
      <vt:lpstr>Where do I begin?</vt:lpstr>
      <vt:lpstr>Where do I begin?</vt:lpstr>
      <vt:lpstr>Where do I begin?</vt:lpstr>
      <vt:lpstr>Where do I begin?</vt:lpstr>
      <vt:lpstr>Class Activity</vt:lpstr>
      <vt:lpstr>OSHA consultation Program</vt:lpstr>
      <vt:lpstr>Consultants’ Role</vt:lpstr>
      <vt:lpstr>Consultants’ role</vt:lpstr>
      <vt:lpstr>Consultation visit</vt:lpstr>
      <vt:lpstr>Correcting Hazards</vt:lpstr>
      <vt:lpstr>Review</vt:lpstr>
      <vt:lpstr>Review</vt:lpstr>
      <vt:lpstr>PowerPoint Presentation</vt:lpstr>
    </vt:vector>
  </TitlesOfParts>
  <Company>UW-River Falls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Hazard identification and Risk assessment</dc:title>
  <dc:creator>UWRF Computer User</dc:creator>
  <cp:lastModifiedBy>Vosburgh, Linda - OSHA</cp:lastModifiedBy>
  <cp:revision>31</cp:revision>
  <dcterms:created xsi:type="dcterms:W3CDTF">2012-05-30T19:53:25Z</dcterms:created>
  <dcterms:modified xsi:type="dcterms:W3CDTF">2014-02-25T20:18:27Z</dcterms:modified>
</cp:coreProperties>
</file>