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8" r:id="rId3"/>
    <p:sldId id="273" r:id="rId4"/>
    <p:sldId id="257" r:id="rId5"/>
    <p:sldId id="272" r:id="rId6"/>
    <p:sldId id="259" r:id="rId7"/>
    <p:sldId id="260" r:id="rId8"/>
    <p:sldId id="261" r:id="rId9"/>
    <p:sldId id="262" r:id="rId10"/>
    <p:sldId id="264" r:id="rId11"/>
    <p:sldId id="263" r:id="rId12"/>
    <p:sldId id="265" r:id="rId13"/>
    <p:sldId id="266" r:id="rId14"/>
    <p:sldId id="267" r:id="rId15"/>
    <p:sldId id="268" r:id="rId16"/>
    <p:sldId id="270" r:id="rId17"/>
    <p:sldId id="271"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58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https://falconfile.uwrf.edu/campus/Committees/Center%20for%20Dairy%20Farm%20Safety/Injury%20trends/WI%20Farm%20Fatalities%20Pie%20Ch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dLbls>
            <c:dLbl>
              <c:idx val="0"/>
              <c:layout>
                <c:manualLayout>
                  <c:x val="-0.12407470220068641"/>
                  <c:y val="-2.5862068965517241E-2"/>
                </c:manualLayout>
              </c:layout>
              <c:showLegendKey val="0"/>
              <c:showVal val="0"/>
              <c:showCatName val="1"/>
              <c:showSerName val="0"/>
              <c:showPercent val="1"/>
              <c:showBubbleSize val="0"/>
            </c:dLbl>
            <c:dLbl>
              <c:idx val="1"/>
              <c:layout>
                <c:manualLayout>
                  <c:x val="7.014738542297597E-3"/>
                  <c:y val="-3.0950764775092766E-2"/>
                </c:manualLayout>
              </c:layout>
              <c:tx>
                <c:rich>
                  <a:bodyPr/>
                  <a:lstStyle/>
                  <a:p>
                    <a:r>
                      <a:rPr lang="en-US" sz="1600"/>
                      <a:t>Trucks / Vehicles
2%</a:t>
                    </a:r>
                    <a:endParaRPr lang="en-US"/>
                  </a:p>
                </c:rich>
              </c:tx>
              <c:showLegendKey val="0"/>
              <c:showVal val="0"/>
              <c:showCatName val="1"/>
              <c:showSerName val="0"/>
              <c:showPercent val="1"/>
              <c:showBubbleSize val="0"/>
            </c:dLbl>
            <c:dLbl>
              <c:idx val="2"/>
              <c:layout>
                <c:manualLayout>
                  <c:x val="4.8686308122923752E-2"/>
                  <c:y val="-3.3228689474726395E-3"/>
                </c:manualLayout>
              </c:layout>
              <c:showLegendKey val="0"/>
              <c:showVal val="0"/>
              <c:showCatName val="1"/>
              <c:showSerName val="0"/>
              <c:showPercent val="1"/>
              <c:showBubbleSize val="0"/>
            </c:dLbl>
            <c:dLbl>
              <c:idx val="3"/>
              <c:layout>
                <c:manualLayout>
                  <c:x val="6.0388761367928638E-3"/>
                  <c:y val="-8.1834130213744912E-3"/>
                </c:manualLayout>
              </c:layout>
              <c:showLegendKey val="0"/>
              <c:showVal val="0"/>
              <c:showCatName val="1"/>
              <c:showSerName val="0"/>
              <c:showPercent val="1"/>
              <c:showBubbleSize val="0"/>
            </c:dLbl>
            <c:dLbl>
              <c:idx val="4"/>
              <c:layout>
                <c:manualLayout>
                  <c:x val="-5.4428044280442803E-2"/>
                  <c:y val="5.8063992203995454E-2"/>
                </c:manualLayout>
              </c:layout>
              <c:showLegendKey val="0"/>
              <c:showVal val="0"/>
              <c:showCatName val="1"/>
              <c:showSerName val="0"/>
              <c:showPercent val="1"/>
              <c:showBubbleSize val="0"/>
            </c:dLbl>
            <c:dLbl>
              <c:idx val="5"/>
              <c:layout>
                <c:manualLayout>
                  <c:x val="7.0209102091020908E-2"/>
                  <c:y val="0.14749166223543311"/>
                </c:manualLayout>
              </c:layout>
              <c:showLegendKey val="0"/>
              <c:showVal val="0"/>
              <c:showCatName val="1"/>
              <c:showSerName val="0"/>
              <c:showPercent val="1"/>
              <c:showBubbleSize val="0"/>
            </c:dLbl>
            <c:dLbl>
              <c:idx val="6"/>
              <c:layout>
                <c:manualLayout>
                  <c:x val="-0.1330629243300307"/>
                  <c:y val="5.7693270383859782E-2"/>
                </c:manualLayout>
              </c:layout>
              <c:showLegendKey val="0"/>
              <c:showVal val="0"/>
              <c:showCatName val="1"/>
              <c:showSerName val="0"/>
              <c:showPercent val="1"/>
              <c:showBubbleSize val="0"/>
            </c:dLbl>
            <c:txPr>
              <a:bodyPr/>
              <a:lstStyle/>
              <a:p>
                <a:pPr>
                  <a:defRPr sz="1600" b="1"/>
                </a:pPr>
                <a:endParaRPr lang="en-US"/>
              </a:p>
            </c:txPr>
            <c:showLegendKey val="0"/>
            <c:showVal val="0"/>
            <c:showCatName val="1"/>
            <c:showSerName val="0"/>
            <c:showPercent val="1"/>
            <c:showBubbleSize val="0"/>
            <c:showLeaderLines val="1"/>
          </c:dLbls>
          <c:cat>
            <c:strRef>
              <c:f>'[WI Farm Fatalities Pie Chart.xlsx]Sheet1'!$A$1:$A$7</c:f>
              <c:strCache>
                <c:ptCount val="7"/>
                <c:pt idx="0">
                  <c:v>Confined Spaces</c:v>
                </c:pt>
                <c:pt idx="1">
                  <c:v>Trucks/Vehicle</c:v>
                </c:pt>
                <c:pt idx="2">
                  <c:v>Animals</c:v>
                </c:pt>
                <c:pt idx="3">
                  <c:v>Falls</c:v>
                </c:pt>
                <c:pt idx="4">
                  <c:v>Farm machines</c:v>
                </c:pt>
                <c:pt idx="5">
                  <c:v>Tractors</c:v>
                </c:pt>
                <c:pt idx="6">
                  <c:v>Other</c:v>
                </c:pt>
              </c:strCache>
            </c:strRef>
          </c:cat>
          <c:val>
            <c:numRef>
              <c:f>'[WI Farm Fatalities Pie Chart.xlsx]Sheet1'!$B$1:$B$7</c:f>
              <c:numCache>
                <c:formatCode>0.00%</c:formatCode>
                <c:ptCount val="7"/>
                <c:pt idx="0" formatCode="0%">
                  <c:v>0.04</c:v>
                </c:pt>
                <c:pt idx="1">
                  <c:v>2.4E-2</c:v>
                </c:pt>
                <c:pt idx="2">
                  <c:v>0.104</c:v>
                </c:pt>
                <c:pt idx="3" formatCode="0%">
                  <c:v>0.08</c:v>
                </c:pt>
                <c:pt idx="4">
                  <c:v>0.26300000000000001</c:v>
                </c:pt>
                <c:pt idx="5">
                  <c:v>0.36699999999999999</c:v>
                </c:pt>
                <c:pt idx="6">
                  <c:v>0.122</c:v>
                </c:pt>
              </c:numCache>
            </c:numRef>
          </c:val>
        </c:ser>
        <c:dLbls>
          <c:showLegendKey val="0"/>
          <c:showVal val="0"/>
          <c:showCatName val="1"/>
          <c:showSerName val="0"/>
          <c:showPercent val="1"/>
          <c:showBubbleSize val="0"/>
          <c:showLeaderLines val="1"/>
        </c:dLbls>
      </c:pie3DChart>
      <c:spPr>
        <a:noFill/>
      </c:spPr>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416D3B-F5C7-4597-B957-ECB3D56E97F7}" type="datetimeFigureOut">
              <a:rPr lang="en-US" smtClean="0"/>
              <a:t>2/25/2014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309CDA-8843-4EA9-B682-7371D824C438}" type="slidenum">
              <a:rPr lang="en-US" smtClean="0"/>
              <a:t>‹#›</a:t>
            </a:fld>
            <a:endParaRPr lang="en-US"/>
          </a:p>
        </p:txBody>
      </p:sp>
    </p:spTree>
    <p:extLst>
      <p:ext uri="{BB962C8B-B14F-4D97-AF65-F5344CB8AC3E}">
        <p14:creationId xmlns:p14="http://schemas.microsoft.com/office/powerpoint/2010/main" val="680706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28C4D666-FBB4-4489-89E3-2B8E79440499}" type="datetime1">
              <a:rPr lang="en-US" smtClean="0"/>
              <a:t>2/25/2014</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7C9906BE-735F-4238-A757-4C5D998805A6}"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1DE7A4-8688-490F-A695-D407FAA502B1}" type="datetime1">
              <a:rPr lang="en-US" smtClean="0"/>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906BE-735F-4238-A757-4C5D998805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A3BBBB-7EAD-4DD8-A3D1-BE63509A76BA}" type="datetime1">
              <a:rPr lang="en-US" smtClean="0"/>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7C9906BE-735F-4238-A757-4C5D998805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BB0DBE-C540-4C44-BBED-BC012B2B4C62}" type="datetime1">
              <a:rPr lang="en-US" smtClean="0"/>
              <a:t>2/25/2014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906BE-735F-4238-A757-4C5D998805A6}"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0ACA0402-326B-4C47-993E-C69F43C6231D}" type="datetime1">
              <a:rPr lang="en-US" smtClean="0"/>
              <a:t>2/25/2014</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7C9906BE-735F-4238-A757-4C5D998805A6}"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0FE6AC-72B9-4C9E-B5A8-DAB41862081B}" type="datetime1">
              <a:rPr lang="en-US" smtClean="0"/>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906BE-735F-4238-A757-4C5D998805A6}"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2957872-FD35-4C3F-B7B9-DBD84FDAE8BA}" type="datetime1">
              <a:rPr lang="en-US" smtClean="0"/>
              <a:t>2/25/2014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9906BE-735F-4238-A757-4C5D998805A6}"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4DA4C5A-0686-46FE-9978-0D2714AD5556}" type="datetime1">
              <a:rPr lang="en-US" smtClean="0"/>
              <a:t>2/25/2014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9906BE-735F-4238-A757-4C5D998805A6}"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C9B531B3-837D-4F79-8320-40CD65E0BBF4}" type="datetime1">
              <a:rPr lang="en-US" smtClean="0"/>
              <a:t>2/25/2014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9906BE-735F-4238-A757-4C5D998805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AD5EF8-85FB-42F0-9085-49F03E5F5E53}" type="datetime1">
              <a:rPr lang="en-US" smtClean="0"/>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7C9906BE-735F-4238-A757-4C5D998805A6}"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ED370E-B34C-4C24-84F1-F4D10A065785}" type="datetime1">
              <a:rPr lang="en-US" smtClean="0"/>
              <a:t>2/25/2014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9906BE-735F-4238-A757-4C5D998805A6}"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F0936846-997B-4C6D-930A-DA5909DB2B4D}" type="datetime1">
              <a:rPr lang="en-US" smtClean="0"/>
              <a:t>2/25/2014</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7C9906BE-735F-4238-A757-4C5D998805A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title"/>
          </p:nvPr>
        </p:nvSpPr>
        <p:spPr/>
        <p:txBody>
          <a:bodyPr/>
          <a:lstStyle/>
          <a:p>
            <a:r>
              <a:rPr lang="en-US" dirty="0" smtClean="0"/>
              <a:t>Injury Trends</a:t>
            </a:r>
            <a:endParaRPr lang="en-US" dirty="0"/>
          </a:p>
        </p:txBody>
      </p:sp>
      <p:sp>
        <p:nvSpPr>
          <p:cNvPr id="4" name="Slide Number Placeholder 3"/>
          <p:cNvSpPr>
            <a:spLocks noGrp="1"/>
          </p:cNvSpPr>
          <p:nvPr>
            <p:ph type="sldNum" sz="quarter" idx="11"/>
          </p:nvPr>
        </p:nvSpPr>
        <p:spPr/>
        <p:txBody>
          <a:bodyPr/>
          <a:lstStyle/>
          <a:p>
            <a:fld id="{7C9906BE-735F-4238-A757-4C5D998805A6}" type="slidenum">
              <a:rPr lang="en-US" smtClean="0"/>
              <a:t>1</a:t>
            </a:fld>
            <a:endParaRPr lang="en-US"/>
          </a:p>
        </p:txBody>
      </p:sp>
    </p:spTree>
    <p:extLst>
      <p:ext uri="{BB962C8B-B14F-4D97-AF65-F5344CB8AC3E}">
        <p14:creationId xmlns:p14="http://schemas.microsoft.com/office/powerpoint/2010/main" val="36307581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latin typeface="Arial Black" pitchFamily="34" charset="0"/>
              </a:rPr>
              <a:t>Common Causes </a:t>
            </a:r>
            <a:r>
              <a:rPr lang="en-US" sz="4000" dirty="0">
                <a:latin typeface="Arial Black" pitchFamily="34" charset="0"/>
              </a:rPr>
              <a:t>of </a:t>
            </a:r>
            <a:r>
              <a:rPr lang="en-US" sz="4000" dirty="0" smtClean="0">
                <a:latin typeface="Arial Black" pitchFamily="34" charset="0"/>
              </a:rPr>
              <a:t>Injuries</a:t>
            </a:r>
            <a:endParaRPr lang="en-US" sz="2400" dirty="0">
              <a:latin typeface="Arial Black" pitchFamily="34" charset="0"/>
            </a:endParaRPr>
          </a:p>
        </p:txBody>
      </p:sp>
      <p:sp>
        <p:nvSpPr>
          <p:cNvPr id="5" name="Content Placeholder 4"/>
          <p:cNvSpPr>
            <a:spLocks noGrp="1"/>
          </p:cNvSpPr>
          <p:nvPr>
            <p:ph idx="1"/>
          </p:nvPr>
        </p:nvSpPr>
        <p:spPr>
          <a:xfrm>
            <a:off x="381000" y="1752600"/>
            <a:ext cx="8407893" cy="4407408"/>
          </a:xfrm>
        </p:spPr>
        <p:txBody>
          <a:bodyPr>
            <a:normAutofit/>
          </a:bodyPr>
          <a:lstStyle/>
          <a:p>
            <a:pPr marL="45720" indent="0">
              <a:buNone/>
            </a:pPr>
            <a:r>
              <a:rPr lang="en-US" sz="3200" b="1" dirty="0" smtClean="0"/>
              <a:t>The Top Three Common Causes of Injury:</a:t>
            </a:r>
          </a:p>
          <a:p>
            <a:pPr marL="45720" indent="0">
              <a:buNone/>
            </a:pPr>
            <a:endParaRPr lang="en-US" sz="2800" dirty="0" smtClean="0"/>
          </a:p>
          <a:p>
            <a:pPr marL="45720" indent="0">
              <a:buNone/>
            </a:pPr>
            <a:endParaRPr lang="en-US" sz="2800" dirty="0"/>
          </a:p>
          <a:p>
            <a:pPr marL="45720" indent="0">
              <a:buNone/>
            </a:pPr>
            <a:endParaRPr lang="en-US" sz="2800" dirty="0" smtClean="0"/>
          </a:p>
          <a:p>
            <a:pPr marL="45720" indent="0">
              <a:buNone/>
            </a:pPr>
            <a:endParaRPr lang="en-US" sz="2800" dirty="0"/>
          </a:p>
          <a:p>
            <a:pPr marL="45720" indent="0">
              <a:buNone/>
            </a:pPr>
            <a:endParaRPr lang="en-US" sz="2800" dirty="0" smtClean="0"/>
          </a:p>
          <a:p>
            <a:pPr marL="45720" indent="0">
              <a:buNone/>
            </a:pPr>
            <a:endParaRPr 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1128820738"/>
              </p:ext>
            </p:extLst>
          </p:nvPr>
        </p:nvGraphicFramePr>
        <p:xfrm>
          <a:off x="304800" y="2438400"/>
          <a:ext cx="8610600" cy="4000500"/>
        </p:xfrm>
        <a:graphic>
          <a:graphicData uri="http://schemas.openxmlformats.org/drawingml/2006/table">
            <a:tbl>
              <a:tblPr firstRow="1" bandRow="1">
                <a:tableStyleId>{5C22544A-7EE6-4342-B048-85BDC9FD1C3A}</a:tableStyleId>
              </a:tblPr>
              <a:tblGrid>
                <a:gridCol w="2870200"/>
                <a:gridCol w="2870200"/>
                <a:gridCol w="2870200"/>
              </a:tblGrid>
              <a:tr h="800100">
                <a:tc>
                  <a:txBody>
                    <a:bodyPr/>
                    <a:lstStyle/>
                    <a:p>
                      <a:pPr marL="0" indent="0" algn="ctr">
                        <a:buFont typeface="+mj-lt"/>
                        <a:buNone/>
                      </a:pPr>
                      <a:r>
                        <a:rPr lang="en-US" sz="3200" dirty="0" smtClean="0"/>
                        <a:t>Category</a:t>
                      </a:r>
                      <a:endParaRPr lang="en-US" sz="3200" dirty="0"/>
                    </a:p>
                  </a:txBody>
                  <a:tcPr/>
                </a:tc>
                <a:tc>
                  <a:txBody>
                    <a:bodyPr/>
                    <a:lstStyle/>
                    <a:p>
                      <a:pPr algn="ctr"/>
                      <a:r>
                        <a:rPr lang="en-US" sz="3200" dirty="0" smtClean="0"/>
                        <a:t>Total Number</a:t>
                      </a:r>
                      <a:endParaRPr lang="en-US" sz="3200" dirty="0"/>
                    </a:p>
                  </a:txBody>
                  <a:tcPr/>
                </a:tc>
                <a:tc>
                  <a:txBody>
                    <a:bodyPr/>
                    <a:lstStyle/>
                    <a:p>
                      <a:pPr algn="ctr"/>
                      <a:r>
                        <a:rPr lang="en-US" sz="3200" dirty="0" smtClean="0"/>
                        <a:t>Percent</a:t>
                      </a:r>
                      <a:endParaRPr lang="en-US" sz="3200" dirty="0"/>
                    </a:p>
                  </a:txBody>
                  <a:tcPr/>
                </a:tc>
              </a:tr>
              <a:tr h="800100">
                <a:tc>
                  <a:txBody>
                    <a:bodyPr/>
                    <a:lstStyle/>
                    <a:p>
                      <a:r>
                        <a:rPr lang="en-US" sz="3200" dirty="0" smtClean="0"/>
                        <a:t>Animals (dairy cattle)</a:t>
                      </a:r>
                      <a:endParaRPr lang="en-US" sz="3200" dirty="0"/>
                    </a:p>
                  </a:txBody>
                  <a:tcPr/>
                </a:tc>
                <a:tc>
                  <a:txBody>
                    <a:bodyPr/>
                    <a:lstStyle/>
                    <a:p>
                      <a:pPr algn="ctr"/>
                      <a:r>
                        <a:rPr lang="en-US" sz="3200" dirty="0" smtClean="0"/>
                        <a:t>326</a:t>
                      </a:r>
                      <a:endParaRPr lang="en-US" sz="3200" dirty="0"/>
                    </a:p>
                  </a:txBody>
                  <a:tcPr/>
                </a:tc>
                <a:tc>
                  <a:txBody>
                    <a:bodyPr/>
                    <a:lstStyle/>
                    <a:p>
                      <a:pPr algn="ctr"/>
                      <a:r>
                        <a:rPr lang="en-US" sz="3200" dirty="0" smtClean="0"/>
                        <a:t>28%</a:t>
                      </a:r>
                      <a:endParaRPr lang="en-US" sz="3200" dirty="0"/>
                    </a:p>
                  </a:txBody>
                  <a:tcPr/>
                </a:tc>
              </a:tr>
              <a:tr h="800100">
                <a:tc>
                  <a:txBody>
                    <a:bodyPr/>
                    <a:lstStyle/>
                    <a:p>
                      <a:r>
                        <a:rPr lang="en-US" sz="3200" dirty="0" smtClean="0"/>
                        <a:t>Slips, trips and falls</a:t>
                      </a:r>
                      <a:endParaRPr lang="en-US" sz="3200" dirty="0"/>
                    </a:p>
                  </a:txBody>
                  <a:tcPr/>
                </a:tc>
                <a:tc>
                  <a:txBody>
                    <a:bodyPr/>
                    <a:lstStyle/>
                    <a:p>
                      <a:pPr algn="ctr"/>
                      <a:r>
                        <a:rPr lang="en-US" sz="3200" dirty="0" smtClean="0"/>
                        <a:t>216</a:t>
                      </a:r>
                      <a:endParaRPr lang="en-US" sz="3200" dirty="0"/>
                    </a:p>
                  </a:txBody>
                  <a:tcPr/>
                </a:tc>
                <a:tc>
                  <a:txBody>
                    <a:bodyPr/>
                    <a:lstStyle/>
                    <a:p>
                      <a:pPr algn="ctr"/>
                      <a:r>
                        <a:rPr lang="en-US" sz="3200" dirty="0" smtClean="0"/>
                        <a:t>19%</a:t>
                      </a:r>
                      <a:endParaRPr lang="en-US" sz="3200" dirty="0"/>
                    </a:p>
                  </a:txBody>
                  <a:tcPr/>
                </a:tc>
              </a:tr>
              <a:tr h="800100">
                <a:tc>
                  <a:txBody>
                    <a:bodyPr/>
                    <a:lstStyle/>
                    <a:p>
                      <a:r>
                        <a:rPr lang="en-US" sz="3200" dirty="0" smtClean="0"/>
                        <a:t>Struck by Object</a:t>
                      </a:r>
                      <a:endParaRPr lang="en-US" sz="3200" dirty="0"/>
                    </a:p>
                  </a:txBody>
                  <a:tcPr/>
                </a:tc>
                <a:tc>
                  <a:txBody>
                    <a:bodyPr/>
                    <a:lstStyle/>
                    <a:p>
                      <a:pPr algn="ctr"/>
                      <a:r>
                        <a:rPr lang="en-US" sz="3200" dirty="0" smtClean="0"/>
                        <a:t>148</a:t>
                      </a:r>
                      <a:endParaRPr lang="en-US" sz="3200" dirty="0"/>
                    </a:p>
                  </a:txBody>
                  <a:tcPr/>
                </a:tc>
                <a:tc>
                  <a:txBody>
                    <a:bodyPr/>
                    <a:lstStyle/>
                    <a:p>
                      <a:pPr algn="ctr"/>
                      <a:r>
                        <a:rPr lang="en-US" sz="3200" dirty="0" smtClean="0"/>
                        <a:t>13%</a:t>
                      </a:r>
                      <a:endParaRPr lang="en-US" sz="3200" dirty="0"/>
                    </a:p>
                  </a:txBody>
                  <a:tcPr/>
                </a:tc>
              </a:tr>
            </a:tbl>
          </a:graphicData>
        </a:graphic>
      </p:graphicFrame>
      <p:sp>
        <p:nvSpPr>
          <p:cNvPr id="4" name="Slide Number Placeholder 3"/>
          <p:cNvSpPr>
            <a:spLocks noGrp="1"/>
          </p:cNvSpPr>
          <p:nvPr>
            <p:ph type="sldNum" sz="quarter" idx="12"/>
          </p:nvPr>
        </p:nvSpPr>
        <p:spPr/>
        <p:txBody>
          <a:bodyPr/>
          <a:lstStyle/>
          <a:p>
            <a:fld id="{7C9906BE-735F-4238-A757-4C5D998805A6}" type="slidenum">
              <a:rPr lang="en-US" smtClean="0"/>
              <a:t>10</a:t>
            </a:fld>
            <a:endParaRPr lang="en-US"/>
          </a:p>
        </p:txBody>
      </p:sp>
    </p:spTree>
    <p:extLst>
      <p:ext uri="{BB962C8B-B14F-4D97-AF65-F5344CB8AC3E}">
        <p14:creationId xmlns:p14="http://schemas.microsoft.com/office/powerpoint/2010/main" val="28724768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latin typeface="Arial Black" pitchFamily="34" charset="0"/>
              </a:rPr>
              <a:t>Common Causes of Injuries </a:t>
            </a:r>
            <a:endParaRPr lang="en-US" sz="2400" dirty="0">
              <a:latin typeface="Arial Black" pitchFamily="34" charset="0"/>
            </a:endParaRPr>
          </a:p>
        </p:txBody>
      </p:sp>
      <p:sp>
        <p:nvSpPr>
          <p:cNvPr id="5" name="Content Placeholder 4"/>
          <p:cNvSpPr>
            <a:spLocks noGrp="1"/>
          </p:cNvSpPr>
          <p:nvPr>
            <p:ph idx="1"/>
          </p:nvPr>
        </p:nvSpPr>
        <p:spPr/>
        <p:txBody>
          <a:bodyPr>
            <a:normAutofit/>
          </a:bodyPr>
          <a:lstStyle/>
          <a:p>
            <a:pPr marL="45720" indent="0">
              <a:buNone/>
            </a:pPr>
            <a:r>
              <a:rPr lang="en-US" sz="3200" b="1" dirty="0" smtClean="0"/>
              <a:t>Most Common Injuries Overall</a:t>
            </a:r>
            <a:endParaRPr lang="en-US" sz="3200" dirty="0" smtClean="0"/>
          </a:p>
          <a:p>
            <a:pPr marL="45720" indent="0">
              <a:buNone/>
            </a:pPr>
            <a:endParaRPr lang="en-US" sz="2800" dirty="0"/>
          </a:p>
          <a:p>
            <a:pPr marL="45720" indent="0">
              <a:buNone/>
            </a:pPr>
            <a:endParaRPr lang="en-US" sz="2800" dirty="0" smtClean="0"/>
          </a:p>
          <a:p>
            <a:pPr marL="45720" indent="0">
              <a:buNone/>
            </a:pPr>
            <a:endParaRPr lang="en-US" sz="2800" dirty="0"/>
          </a:p>
          <a:p>
            <a:pPr marL="45720" indent="0">
              <a:buNone/>
            </a:pPr>
            <a:r>
              <a:rPr lang="en-US" sz="1400" dirty="0" smtClean="0"/>
              <a:t>. </a:t>
            </a:r>
            <a:endParaRPr lang="en-US" sz="1400" dirty="0"/>
          </a:p>
        </p:txBody>
      </p:sp>
      <p:graphicFrame>
        <p:nvGraphicFramePr>
          <p:cNvPr id="2" name="Table 1"/>
          <p:cNvGraphicFramePr>
            <a:graphicFrameLocks noGrp="1"/>
          </p:cNvGraphicFramePr>
          <p:nvPr>
            <p:extLst>
              <p:ext uri="{D42A27DB-BD31-4B8C-83A1-F6EECF244321}">
                <p14:modId xmlns:p14="http://schemas.microsoft.com/office/powerpoint/2010/main" val="1713761480"/>
              </p:ext>
            </p:extLst>
          </p:nvPr>
        </p:nvGraphicFramePr>
        <p:xfrm>
          <a:off x="228600" y="2438400"/>
          <a:ext cx="8686800" cy="3886199"/>
        </p:xfrm>
        <a:graphic>
          <a:graphicData uri="http://schemas.openxmlformats.org/drawingml/2006/table">
            <a:tbl>
              <a:tblPr firstRow="1" bandRow="1">
                <a:tableStyleId>{5C22544A-7EE6-4342-B048-85BDC9FD1C3A}</a:tableStyleId>
              </a:tblPr>
              <a:tblGrid>
                <a:gridCol w="2895600"/>
                <a:gridCol w="2895600"/>
                <a:gridCol w="2895600"/>
              </a:tblGrid>
              <a:tr h="486608">
                <a:tc>
                  <a:txBody>
                    <a:bodyPr/>
                    <a:lstStyle/>
                    <a:p>
                      <a:pPr algn="ctr"/>
                      <a:r>
                        <a:rPr lang="en-US" sz="2400" dirty="0" smtClean="0"/>
                        <a:t>Category</a:t>
                      </a:r>
                      <a:endParaRPr lang="en-US" sz="2400" dirty="0"/>
                    </a:p>
                  </a:txBody>
                  <a:tcPr/>
                </a:tc>
                <a:tc>
                  <a:txBody>
                    <a:bodyPr/>
                    <a:lstStyle/>
                    <a:p>
                      <a:pPr algn="ctr"/>
                      <a:r>
                        <a:rPr lang="en-US" sz="2400" dirty="0" smtClean="0"/>
                        <a:t>Total Number</a:t>
                      </a:r>
                      <a:endParaRPr lang="en-US" sz="2400" dirty="0"/>
                    </a:p>
                  </a:txBody>
                  <a:tcPr/>
                </a:tc>
                <a:tc>
                  <a:txBody>
                    <a:bodyPr/>
                    <a:lstStyle/>
                    <a:p>
                      <a:pPr algn="ctr"/>
                      <a:r>
                        <a:rPr lang="en-US" sz="2400" dirty="0" smtClean="0"/>
                        <a:t>Percent</a:t>
                      </a:r>
                      <a:endParaRPr lang="en-US" sz="2400" dirty="0"/>
                    </a:p>
                  </a:txBody>
                  <a:tcPr/>
                </a:tc>
              </a:tr>
              <a:tr h="486608">
                <a:tc>
                  <a:txBody>
                    <a:bodyPr/>
                    <a:lstStyle/>
                    <a:p>
                      <a:r>
                        <a:rPr lang="en-US" sz="2400" dirty="0" smtClean="0"/>
                        <a:t>Hand</a:t>
                      </a:r>
                      <a:endParaRPr lang="en-US" sz="2400" dirty="0"/>
                    </a:p>
                  </a:txBody>
                  <a:tcPr/>
                </a:tc>
                <a:tc>
                  <a:txBody>
                    <a:bodyPr/>
                    <a:lstStyle/>
                    <a:p>
                      <a:pPr algn="ctr"/>
                      <a:r>
                        <a:rPr lang="en-US" sz="2400" dirty="0" smtClean="0"/>
                        <a:t>124</a:t>
                      </a:r>
                      <a:endParaRPr lang="en-US" sz="2400" dirty="0"/>
                    </a:p>
                  </a:txBody>
                  <a:tcPr/>
                </a:tc>
                <a:tc>
                  <a:txBody>
                    <a:bodyPr/>
                    <a:lstStyle/>
                    <a:p>
                      <a:pPr algn="ctr"/>
                      <a:r>
                        <a:rPr lang="en-US" sz="2400" dirty="0" smtClean="0"/>
                        <a:t>11%</a:t>
                      </a:r>
                      <a:endParaRPr lang="en-US" sz="2400" dirty="0"/>
                    </a:p>
                  </a:txBody>
                  <a:tcPr/>
                </a:tc>
              </a:tr>
              <a:tr h="486608">
                <a:tc>
                  <a:txBody>
                    <a:bodyPr/>
                    <a:lstStyle/>
                    <a:p>
                      <a:r>
                        <a:rPr lang="en-US" sz="2400" dirty="0" smtClean="0"/>
                        <a:t>Fingers</a:t>
                      </a:r>
                    </a:p>
                  </a:txBody>
                  <a:tcPr/>
                </a:tc>
                <a:tc>
                  <a:txBody>
                    <a:bodyPr/>
                    <a:lstStyle/>
                    <a:p>
                      <a:pPr algn="ctr"/>
                      <a:r>
                        <a:rPr lang="en-US" sz="2400" dirty="0" smtClean="0"/>
                        <a:t>105</a:t>
                      </a:r>
                      <a:endParaRPr lang="en-US" sz="2400" dirty="0"/>
                    </a:p>
                  </a:txBody>
                  <a:tcPr/>
                </a:tc>
                <a:tc>
                  <a:txBody>
                    <a:bodyPr/>
                    <a:lstStyle/>
                    <a:p>
                      <a:pPr algn="ctr"/>
                      <a:r>
                        <a:rPr lang="en-US" sz="2400" dirty="0" smtClean="0"/>
                        <a:t>9%</a:t>
                      </a:r>
                      <a:endParaRPr lang="en-US" sz="2400" dirty="0"/>
                    </a:p>
                  </a:txBody>
                  <a:tcPr/>
                </a:tc>
              </a:tr>
              <a:tr h="479943">
                <a:tc>
                  <a:txBody>
                    <a:bodyPr/>
                    <a:lstStyle/>
                    <a:p>
                      <a:r>
                        <a:rPr lang="en-US" sz="2400" dirty="0" smtClean="0"/>
                        <a:t>Low back</a:t>
                      </a:r>
                      <a:endParaRPr lang="en-US" sz="2400" dirty="0"/>
                    </a:p>
                  </a:txBody>
                  <a:tcPr/>
                </a:tc>
                <a:tc>
                  <a:txBody>
                    <a:bodyPr/>
                    <a:lstStyle/>
                    <a:p>
                      <a:pPr algn="ctr"/>
                      <a:r>
                        <a:rPr lang="en-US" sz="2400" dirty="0" smtClean="0"/>
                        <a:t>73</a:t>
                      </a:r>
                      <a:endParaRPr lang="en-US" sz="2400" dirty="0"/>
                    </a:p>
                  </a:txBody>
                  <a:tcPr/>
                </a:tc>
                <a:tc>
                  <a:txBody>
                    <a:bodyPr/>
                    <a:lstStyle/>
                    <a:p>
                      <a:pPr algn="ctr"/>
                      <a:r>
                        <a:rPr lang="en-US" sz="2400" dirty="0" smtClean="0"/>
                        <a:t>6%</a:t>
                      </a:r>
                      <a:endParaRPr lang="en-US" sz="2400" dirty="0"/>
                    </a:p>
                  </a:txBody>
                  <a:tcPr/>
                </a:tc>
              </a:tr>
              <a:tr h="486608">
                <a:tc>
                  <a:txBody>
                    <a:bodyPr/>
                    <a:lstStyle/>
                    <a:p>
                      <a:r>
                        <a:rPr lang="en-US" sz="2400" dirty="0" smtClean="0"/>
                        <a:t>Eye</a:t>
                      </a:r>
                      <a:endParaRPr lang="en-US" sz="2400" dirty="0"/>
                    </a:p>
                  </a:txBody>
                  <a:tcPr/>
                </a:tc>
                <a:tc>
                  <a:txBody>
                    <a:bodyPr/>
                    <a:lstStyle/>
                    <a:p>
                      <a:pPr algn="ctr"/>
                      <a:r>
                        <a:rPr lang="en-US" sz="2400" dirty="0" smtClean="0"/>
                        <a:t>72</a:t>
                      </a:r>
                      <a:endParaRPr lang="en-US" sz="2400" dirty="0"/>
                    </a:p>
                  </a:txBody>
                  <a:tcPr/>
                </a:tc>
                <a:tc>
                  <a:txBody>
                    <a:bodyPr/>
                    <a:lstStyle/>
                    <a:p>
                      <a:pPr algn="ctr"/>
                      <a:r>
                        <a:rPr lang="en-US" sz="2400" dirty="0" smtClean="0"/>
                        <a:t>6%</a:t>
                      </a:r>
                      <a:endParaRPr lang="en-US" sz="2400" dirty="0"/>
                    </a:p>
                  </a:txBody>
                  <a:tcPr/>
                </a:tc>
              </a:tr>
              <a:tr h="486608">
                <a:tc>
                  <a:txBody>
                    <a:bodyPr/>
                    <a:lstStyle/>
                    <a:p>
                      <a:r>
                        <a:rPr lang="en-US" sz="2400" dirty="0" smtClean="0"/>
                        <a:t>Shoulder</a:t>
                      </a:r>
                      <a:endParaRPr lang="en-US" sz="2400" dirty="0"/>
                    </a:p>
                  </a:txBody>
                  <a:tcPr/>
                </a:tc>
                <a:tc>
                  <a:txBody>
                    <a:bodyPr/>
                    <a:lstStyle/>
                    <a:p>
                      <a:pPr algn="ctr"/>
                      <a:r>
                        <a:rPr lang="en-US" sz="2400" dirty="0" smtClean="0"/>
                        <a:t>64</a:t>
                      </a:r>
                      <a:endParaRPr lang="en-US" sz="2400" dirty="0"/>
                    </a:p>
                  </a:txBody>
                  <a:tcPr/>
                </a:tc>
                <a:tc>
                  <a:txBody>
                    <a:bodyPr/>
                    <a:lstStyle/>
                    <a:p>
                      <a:pPr algn="ctr"/>
                      <a:r>
                        <a:rPr lang="en-US" sz="2400" dirty="0" smtClean="0"/>
                        <a:t>6%</a:t>
                      </a:r>
                      <a:endParaRPr lang="en-US" sz="2400" dirty="0"/>
                    </a:p>
                  </a:txBody>
                  <a:tcPr/>
                </a:tc>
              </a:tr>
              <a:tr h="486608">
                <a:tc>
                  <a:txBody>
                    <a:bodyPr/>
                    <a:lstStyle/>
                    <a:p>
                      <a:r>
                        <a:rPr lang="en-US" sz="2400" dirty="0" smtClean="0"/>
                        <a:t>Knee</a:t>
                      </a:r>
                      <a:endParaRPr lang="en-US" sz="2400" dirty="0"/>
                    </a:p>
                  </a:txBody>
                  <a:tcPr/>
                </a:tc>
                <a:tc>
                  <a:txBody>
                    <a:bodyPr/>
                    <a:lstStyle/>
                    <a:p>
                      <a:pPr algn="ctr"/>
                      <a:r>
                        <a:rPr lang="en-US" sz="2400" dirty="0" smtClean="0"/>
                        <a:t>54</a:t>
                      </a:r>
                      <a:endParaRPr lang="en-US" sz="2400" dirty="0"/>
                    </a:p>
                  </a:txBody>
                  <a:tcPr/>
                </a:tc>
                <a:tc>
                  <a:txBody>
                    <a:bodyPr/>
                    <a:lstStyle/>
                    <a:p>
                      <a:pPr algn="ctr"/>
                      <a:r>
                        <a:rPr lang="en-US" sz="2400" dirty="0" smtClean="0"/>
                        <a:t>5%</a:t>
                      </a:r>
                      <a:endParaRPr lang="en-US" sz="2400" dirty="0"/>
                    </a:p>
                  </a:txBody>
                  <a:tcPr/>
                </a:tc>
              </a:tr>
              <a:tr h="486608">
                <a:tc>
                  <a:txBody>
                    <a:bodyPr/>
                    <a:lstStyle/>
                    <a:p>
                      <a:r>
                        <a:rPr lang="en-US" sz="2400" dirty="0" smtClean="0"/>
                        <a:t>Other/undetermined</a:t>
                      </a:r>
                      <a:endParaRPr lang="en-US" sz="2400" dirty="0"/>
                    </a:p>
                  </a:txBody>
                  <a:tcPr/>
                </a:tc>
                <a:tc>
                  <a:txBody>
                    <a:bodyPr/>
                    <a:lstStyle/>
                    <a:p>
                      <a:pPr algn="ctr"/>
                      <a:r>
                        <a:rPr lang="en-US" sz="2400" dirty="0" smtClean="0"/>
                        <a:t>156</a:t>
                      </a:r>
                      <a:endParaRPr lang="en-US" sz="2400" dirty="0"/>
                    </a:p>
                  </a:txBody>
                  <a:tcPr/>
                </a:tc>
                <a:tc>
                  <a:txBody>
                    <a:bodyPr/>
                    <a:lstStyle/>
                    <a:p>
                      <a:pPr algn="ctr"/>
                      <a:r>
                        <a:rPr lang="en-US" sz="2400" dirty="0" smtClean="0"/>
                        <a:t>14%</a:t>
                      </a:r>
                      <a:endParaRPr lang="en-US" sz="2400" dirty="0"/>
                    </a:p>
                  </a:txBody>
                  <a:tcPr/>
                </a:tc>
              </a:tr>
            </a:tbl>
          </a:graphicData>
        </a:graphic>
      </p:graphicFrame>
      <p:sp>
        <p:nvSpPr>
          <p:cNvPr id="4" name="Slide Number Placeholder 3"/>
          <p:cNvSpPr>
            <a:spLocks noGrp="1"/>
          </p:cNvSpPr>
          <p:nvPr>
            <p:ph type="sldNum" sz="quarter" idx="12"/>
          </p:nvPr>
        </p:nvSpPr>
        <p:spPr/>
        <p:txBody>
          <a:bodyPr/>
          <a:lstStyle/>
          <a:p>
            <a:fld id="{7C9906BE-735F-4238-A757-4C5D998805A6}" type="slidenum">
              <a:rPr lang="en-US" smtClean="0"/>
              <a:t>11</a:t>
            </a:fld>
            <a:endParaRPr lang="en-US"/>
          </a:p>
        </p:txBody>
      </p:sp>
    </p:spTree>
    <p:extLst>
      <p:ext uri="{BB962C8B-B14F-4D97-AF65-F5344CB8AC3E}">
        <p14:creationId xmlns:p14="http://schemas.microsoft.com/office/powerpoint/2010/main" val="23475271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latin typeface="Arial Black" pitchFamily="34" charset="0"/>
              </a:rPr>
              <a:t>Common Causes of Injuries</a:t>
            </a:r>
            <a:endParaRPr lang="en-US" sz="2400" dirty="0">
              <a:latin typeface="Arial Black" pitchFamily="34" charset="0"/>
            </a:endParaRPr>
          </a:p>
        </p:txBody>
      </p:sp>
      <p:sp>
        <p:nvSpPr>
          <p:cNvPr id="5" name="Content Placeholder 4"/>
          <p:cNvSpPr>
            <a:spLocks noGrp="1"/>
          </p:cNvSpPr>
          <p:nvPr>
            <p:ph idx="1"/>
          </p:nvPr>
        </p:nvSpPr>
        <p:spPr/>
        <p:txBody>
          <a:bodyPr>
            <a:normAutofit/>
          </a:bodyPr>
          <a:lstStyle/>
          <a:p>
            <a:pPr marL="45720" indent="0">
              <a:buNone/>
            </a:pPr>
            <a:r>
              <a:rPr lang="en-US" sz="3200" b="1" dirty="0" smtClean="0"/>
              <a:t>Animals:</a:t>
            </a:r>
            <a:r>
              <a:rPr lang="en-US" sz="3200" dirty="0" smtClean="0"/>
              <a:t>  Most Common Causes of Injury within ‘Animal’ Code (n=326)</a:t>
            </a:r>
            <a:endParaRPr 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2360489025"/>
              </p:ext>
            </p:extLst>
          </p:nvPr>
        </p:nvGraphicFramePr>
        <p:xfrm>
          <a:off x="228600" y="2819400"/>
          <a:ext cx="8686800" cy="3886201"/>
        </p:xfrm>
        <a:graphic>
          <a:graphicData uri="http://schemas.openxmlformats.org/drawingml/2006/table">
            <a:tbl>
              <a:tblPr firstRow="1" bandRow="1">
                <a:tableStyleId>{5C22544A-7EE6-4342-B048-85BDC9FD1C3A}</a:tableStyleId>
              </a:tblPr>
              <a:tblGrid>
                <a:gridCol w="2895600"/>
                <a:gridCol w="2895600"/>
                <a:gridCol w="2895600"/>
              </a:tblGrid>
              <a:tr h="520537">
                <a:tc>
                  <a:txBody>
                    <a:bodyPr/>
                    <a:lstStyle/>
                    <a:p>
                      <a:pPr algn="ctr"/>
                      <a:r>
                        <a:rPr lang="en-US" sz="2000" dirty="0" smtClean="0"/>
                        <a:t>Category</a:t>
                      </a:r>
                      <a:endParaRPr lang="en-US" sz="2000" dirty="0"/>
                    </a:p>
                  </a:txBody>
                  <a:tcPr/>
                </a:tc>
                <a:tc>
                  <a:txBody>
                    <a:bodyPr/>
                    <a:lstStyle/>
                    <a:p>
                      <a:pPr algn="ctr"/>
                      <a:r>
                        <a:rPr lang="en-US" sz="2000" dirty="0" smtClean="0"/>
                        <a:t>Total Number</a:t>
                      </a:r>
                      <a:endParaRPr lang="en-US" sz="2000" dirty="0"/>
                    </a:p>
                  </a:txBody>
                  <a:tcPr/>
                </a:tc>
                <a:tc>
                  <a:txBody>
                    <a:bodyPr/>
                    <a:lstStyle/>
                    <a:p>
                      <a:pPr algn="ctr"/>
                      <a:r>
                        <a:rPr lang="en-US" sz="2000" dirty="0" smtClean="0"/>
                        <a:t>Percent</a:t>
                      </a:r>
                      <a:endParaRPr lang="en-US" sz="2000" dirty="0"/>
                    </a:p>
                  </a:txBody>
                  <a:tcPr/>
                </a:tc>
              </a:tr>
              <a:tr h="1283516">
                <a:tc>
                  <a:txBody>
                    <a:bodyPr/>
                    <a:lstStyle/>
                    <a:p>
                      <a:r>
                        <a:rPr lang="en-US" sz="2000" dirty="0" smtClean="0"/>
                        <a:t>Being kicked, stepped on, thrown from, or struck by</a:t>
                      </a:r>
                      <a:endParaRPr lang="en-US" sz="2000" dirty="0"/>
                    </a:p>
                  </a:txBody>
                  <a:tcPr/>
                </a:tc>
                <a:tc>
                  <a:txBody>
                    <a:bodyPr/>
                    <a:lstStyle/>
                    <a:p>
                      <a:pPr algn="ctr"/>
                      <a:r>
                        <a:rPr lang="en-US" sz="2000" dirty="0" smtClean="0"/>
                        <a:t>274</a:t>
                      </a:r>
                      <a:endParaRPr lang="en-US" sz="2000" dirty="0"/>
                    </a:p>
                  </a:txBody>
                  <a:tcPr/>
                </a:tc>
                <a:tc>
                  <a:txBody>
                    <a:bodyPr/>
                    <a:lstStyle/>
                    <a:p>
                      <a:pPr algn="ctr"/>
                      <a:r>
                        <a:rPr lang="en-US" sz="2000" dirty="0" smtClean="0"/>
                        <a:t>84%</a:t>
                      </a:r>
                      <a:endParaRPr lang="en-US" sz="2000" dirty="0"/>
                    </a:p>
                  </a:txBody>
                  <a:tcPr/>
                </a:tc>
              </a:tr>
              <a:tr h="520537">
                <a:tc>
                  <a:txBody>
                    <a:bodyPr/>
                    <a:lstStyle/>
                    <a:p>
                      <a:r>
                        <a:rPr lang="en-US" sz="2000" dirty="0" smtClean="0"/>
                        <a:t>Scratched or mauled by</a:t>
                      </a:r>
                    </a:p>
                  </a:txBody>
                  <a:tcPr/>
                </a:tc>
                <a:tc>
                  <a:txBody>
                    <a:bodyPr/>
                    <a:lstStyle/>
                    <a:p>
                      <a:pPr algn="ctr"/>
                      <a:r>
                        <a:rPr lang="en-US" sz="2000" dirty="0" smtClean="0"/>
                        <a:t>33</a:t>
                      </a:r>
                      <a:endParaRPr lang="en-US" sz="2000" dirty="0"/>
                    </a:p>
                  </a:txBody>
                  <a:tcPr/>
                </a:tc>
                <a:tc>
                  <a:txBody>
                    <a:bodyPr/>
                    <a:lstStyle/>
                    <a:p>
                      <a:pPr algn="ctr"/>
                      <a:r>
                        <a:rPr lang="en-US" sz="2000" dirty="0" smtClean="0"/>
                        <a:t>10%</a:t>
                      </a:r>
                      <a:endParaRPr lang="en-US" sz="2000" dirty="0"/>
                    </a:p>
                  </a:txBody>
                  <a:tcPr/>
                </a:tc>
              </a:tr>
              <a:tr h="520537">
                <a:tc>
                  <a:txBody>
                    <a:bodyPr/>
                    <a:lstStyle/>
                    <a:p>
                      <a:r>
                        <a:rPr lang="en-US" sz="2000" dirty="0" smtClean="0"/>
                        <a:t>Trampled or crushed</a:t>
                      </a:r>
                      <a:endParaRPr lang="en-US" sz="2000" dirty="0"/>
                    </a:p>
                  </a:txBody>
                  <a:tcPr/>
                </a:tc>
                <a:tc>
                  <a:txBody>
                    <a:bodyPr/>
                    <a:lstStyle/>
                    <a:p>
                      <a:pPr algn="ctr"/>
                      <a:r>
                        <a:rPr lang="en-US" sz="2000" dirty="0" smtClean="0"/>
                        <a:t>13</a:t>
                      </a:r>
                      <a:endParaRPr lang="en-US" sz="2000" dirty="0"/>
                    </a:p>
                  </a:txBody>
                  <a:tcPr/>
                </a:tc>
                <a:tc>
                  <a:txBody>
                    <a:bodyPr/>
                    <a:lstStyle/>
                    <a:p>
                      <a:pPr algn="ctr"/>
                      <a:r>
                        <a:rPr lang="en-US" sz="2000" dirty="0" smtClean="0"/>
                        <a:t>4%</a:t>
                      </a:r>
                      <a:endParaRPr lang="en-US" sz="2000" dirty="0"/>
                    </a:p>
                  </a:txBody>
                  <a:tcPr/>
                </a:tc>
              </a:tr>
              <a:tr h="520537">
                <a:tc>
                  <a:txBody>
                    <a:bodyPr/>
                    <a:lstStyle/>
                    <a:p>
                      <a:r>
                        <a:rPr lang="en-US" sz="2000" dirty="0" smtClean="0"/>
                        <a:t>Bitten or pecked</a:t>
                      </a:r>
                      <a:endParaRPr lang="en-US" sz="2000" dirty="0"/>
                    </a:p>
                  </a:txBody>
                  <a:tcPr/>
                </a:tc>
                <a:tc>
                  <a:txBody>
                    <a:bodyPr/>
                    <a:lstStyle/>
                    <a:p>
                      <a:pPr algn="ctr"/>
                      <a:r>
                        <a:rPr lang="en-US" sz="2000" dirty="0" smtClean="0"/>
                        <a:t>2</a:t>
                      </a:r>
                      <a:endParaRPr lang="en-US" sz="2000" dirty="0"/>
                    </a:p>
                  </a:txBody>
                  <a:tcPr/>
                </a:tc>
                <a:tc>
                  <a:txBody>
                    <a:bodyPr/>
                    <a:lstStyle/>
                    <a:p>
                      <a:pPr algn="ctr"/>
                      <a:r>
                        <a:rPr lang="en-US" sz="2000" dirty="0" smtClean="0"/>
                        <a:t>1%</a:t>
                      </a:r>
                      <a:endParaRPr lang="en-US" sz="2000" dirty="0"/>
                    </a:p>
                  </a:txBody>
                  <a:tcPr/>
                </a:tc>
              </a:tr>
              <a:tr h="520537">
                <a:tc>
                  <a:txBody>
                    <a:bodyPr/>
                    <a:lstStyle/>
                    <a:p>
                      <a:r>
                        <a:rPr lang="en-US" sz="2000" dirty="0" smtClean="0"/>
                        <a:t>Other</a:t>
                      </a:r>
                      <a:endParaRPr lang="en-US" sz="2000" dirty="0"/>
                    </a:p>
                  </a:txBody>
                  <a:tcPr/>
                </a:tc>
                <a:tc>
                  <a:txBody>
                    <a:bodyPr/>
                    <a:lstStyle/>
                    <a:p>
                      <a:pPr algn="ctr"/>
                      <a:r>
                        <a:rPr lang="en-US" sz="2000" dirty="0" smtClean="0"/>
                        <a:t>4</a:t>
                      </a:r>
                      <a:endParaRPr lang="en-US" sz="2000" dirty="0"/>
                    </a:p>
                  </a:txBody>
                  <a:tcPr/>
                </a:tc>
                <a:tc>
                  <a:txBody>
                    <a:bodyPr/>
                    <a:lstStyle/>
                    <a:p>
                      <a:pPr algn="ctr"/>
                      <a:r>
                        <a:rPr lang="en-US" sz="2000" dirty="0" smtClean="0"/>
                        <a:t>1%</a:t>
                      </a:r>
                      <a:endParaRPr lang="en-US" sz="2000" dirty="0"/>
                    </a:p>
                  </a:txBody>
                  <a:tcPr/>
                </a:tc>
              </a:tr>
            </a:tbl>
          </a:graphicData>
        </a:graphic>
      </p:graphicFrame>
      <p:sp>
        <p:nvSpPr>
          <p:cNvPr id="4" name="Slide Number Placeholder 3"/>
          <p:cNvSpPr>
            <a:spLocks noGrp="1"/>
          </p:cNvSpPr>
          <p:nvPr>
            <p:ph type="sldNum" sz="quarter" idx="12"/>
          </p:nvPr>
        </p:nvSpPr>
        <p:spPr/>
        <p:txBody>
          <a:bodyPr/>
          <a:lstStyle/>
          <a:p>
            <a:fld id="{7C9906BE-735F-4238-A757-4C5D998805A6}" type="slidenum">
              <a:rPr lang="en-US" smtClean="0"/>
              <a:t>12</a:t>
            </a:fld>
            <a:endParaRPr lang="en-US"/>
          </a:p>
        </p:txBody>
      </p:sp>
    </p:spTree>
    <p:extLst>
      <p:ext uri="{BB962C8B-B14F-4D97-AF65-F5344CB8AC3E}">
        <p14:creationId xmlns:p14="http://schemas.microsoft.com/office/powerpoint/2010/main" val="22733205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latin typeface="Arial Black" pitchFamily="34" charset="0"/>
              </a:rPr>
              <a:t>Common Causes of Injuries</a:t>
            </a:r>
            <a:endParaRPr lang="en-US" sz="2400" dirty="0">
              <a:latin typeface="Arial Black" pitchFamily="34" charset="0"/>
            </a:endParaRPr>
          </a:p>
        </p:txBody>
      </p:sp>
      <p:sp>
        <p:nvSpPr>
          <p:cNvPr id="5" name="Content Placeholder 4"/>
          <p:cNvSpPr>
            <a:spLocks noGrp="1"/>
          </p:cNvSpPr>
          <p:nvPr>
            <p:ph idx="1"/>
          </p:nvPr>
        </p:nvSpPr>
        <p:spPr/>
        <p:txBody>
          <a:bodyPr>
            <a:normAutofit/>
          </a:bodyPr>
          <a:lstStyle/>
          <a:p>
            <a:pPr marL="45720" indent="0">
              <a:buNone/>
            </a:pPr>
            <a:r>
              <a:rPr lang="en-US" sz="3200" dirty="0" smtClean="0"/>
              <a:t>Top 5 Injury Types for the </a:t>
            </a:r>
            <a:r>
              <a:rPr lang="en-US" sz="3200" dirty="0"/>
              <a:t> </a:t>
            </a:r>
            <a:r>
              <a:rPr lang="en-US" sz="3200" dirty="0" smtClean="0"/>
              <a:t>                         			326 Animal-Related Injuries</a:t>
            </a:r>
            <a:endParaRPr 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4124028549"/>
              </p:ext>
            </p:extLst>
          </p:nvPr>
        </p:nvGraphicFramePr>
        <p:xfrm>
          <a:off x="152400" y="2895600"/>
          <a:ext cx="8763000" cy="3657598"/>
        </p:xfrm>
        <a:graphic>
          <a:graphicData uri="http://schemas.openxmlformats.org/drawingml/2006/table">
            <a:tbl>
              <a:tblPr firstRow="1" bandRow="1">
                <a:tableStyleId>{5C22544A-7EE6-4342-B048-85BDC9FD1C3A}</a:tableStyleId>
              </a:tblPr>
              <a:tblGrid>
                <a:gridCol w="2921000"/>
                <a:gridCol w="2921000"/>
                <a:gridCol w="2921000"/>
              </a:tblGrid>
              <a:tr h="522514">
                <a:tc>
                  <a:txBody>
                    <a:bodyPr/>
                    <a:lstStyle/>
                    <a:p>
                      <a:pPr algn="ctr"/>
                      <a:r>
                        <a:rPr lang="en-US" sz="2400" dirty="0" smtClean="0"/>
                        <a:t>Injury Code</a:t>
                      </a:r>
                      <a:endParaRPr lang="en-US" sz="2400" dirty="0"/>
                    </a:p>
                  </a:txBody>
                  <a:tcPr/>
                </a:tc>
                <a:tc>
                  <a:txBody>
                    <a:bodyPr/>
                    <a:lstStyle/>
                    <a:p>
                      <a:pPr algn="ctr"/>
                      <a:r>
                        <a:rPr lang="en-US" sz="2400" dirty="0" smtClean="0"/>
                        <a:t>Number of Cases</a:t>
                      </a:r>
                      <a:endParaRPr lang="en-US" sz="2400" dirty="0"/>
                    </a:p>
                  </a:txBody>
                  <a:tcPr/>
                </a:tc>
                <a:tc>
                  <a:txBody>
                    <a:bodyPr/>
                    <a:lstStyle/>
                    <a:p>
                      <a:pPr algn="ctr"/>
                      <a:r>
                        <a:rPr lang="en-US" sz="2400" dirty="0" smtClean="0"/>
                        <a:t>Percent</a:t>
                      </a:r>
                      <a:endParaRPr lang="en-US" sz="2400" dirty="0"/>
                    </a:p>
                  </a:txBody>
                  <a:tcPr/>
                </a:tc>
              </a:tr>
              <a:tr h="522514">
                <a:tc>
                  <a:txBody>
                    <a:bodyPr/>
                    <a:lstStyle/>
                    <a:p>
                      <a:r>
                        <a:rPr lang="en-US" sz="2400" dirty="0" smtClean="0"/>
                        <a:t>Hand</a:t>
                      </a:r>
                      <a:endParaRPr lang="en-US" sz="2400" dirty="0"/>
                    </a:p>
                  </a:txBody>
                  <a:tcPr/>
                </a:tc>
                <a:tc>
                  <a:txBody>
                    <a:bodyPr/>
                    <a:lstStyle/>
                    <a:p>
                      <a:pPr algn="ctr"/>
                      <a:r>
                        <a:rPr lang="en-US" sz="2400" dirty="0" smtClean="0"/>
                        <a:t>66</a:t>
                      </a:r>
                      <a:endParaRPr lang="en-US" sz="2400" dirty="0"/>
                    </a:p>
                  </a:txBody>
                  <a:tcPr/>
                </a:tc>
                <a:tc>
                  <a:txBody>
                    <a:bodyPr/>
                    <a:lstStyle/>
                    <a:p>
                      <a:pPr algn="ctr"/>
                      <a:r>
                        <a:rPr lang="en-US" sz="2400" dirty="0" smtClean="0"/>
                        <a:t>20%</a:t>
                      </a:r>
                      <a:endParaRPr lang="en-US" sz="2400" dirty="0"/>
                    </a:p>
                  </a:txBody>
                  <a:tcPr/>
                </a:tc>
              </a:tr>
              <a:tr h="522514">
                <a:tc>
                  <a:txBody>
                    <a:bodyPr/>
                    <a:lstStyle/>
                    <a:p>
                      <a:r>
                        <a:rPr lang="en-US" sz="2400" dirty="0" smtClean="0"/>
                        <a:t>Chest, ribs, sternum</a:t>
                      </a:r>
                    </a:p>
                  </a:txBody>
                  <a:tcPr/>
                </a:tc>
                <a:tc>
                  <a:txBody>
                    <a:bodyPr/>
                    <a:lstStyle/>
                    <a:p>
                      <a:pPr algn="ctr"/>
                      <a:r>
                        <a:rPr lang="en-US" sz="2400" dirty="0" smtClean="0"/>
                        <a:t>30</a:t>
                      </a:r>
                      <a:endParaRPr lang="en-US" sz="2400" dirty="0"/>
                    </a:p>
                  </a:txBody>
                  <a:tcPr/>
                </a:tc>
                <a:tc>
                  <a:txBody>
                    <a:bodyPr/>
                    <a:lstStyle/>
                    <a:p>
                      <a:pPr algn="ctr"/>
                      <a:r>
                        <a:rPr lang="en-US" sz="2400" dirty="0" smtClean="0"/>
                        <a:t>9%</a:t>
                      </a:r>
                      <a:endParaRPr lang="en-US" sz="2400" dirty="0"/>
                    </a:p>
                  </a:txBody>
                  <a:tcPr/>
                </a:tc>
              </a:tr>
              <a:tr h="522514">
                <a:tc>
                  <a:txBody>
                    <a:bodyPr/>
                    <a:lstStyle/>
                    <a:p>
                      <a:r>
                        <a:rPr lang="en-US" sz="2400" dirty="0" smtClean="0"/>
                        <a:t>Wrist</a:t>
                      </a:r>
                      <a:endParaRPr lang="en-US" sz="2400" dirty="0"/>
                    </a:p>
                  </a:txBody>
                  <a:tcPr/>
                </a:tc>
                <a:tc>
                  <a:txBody>
                    <a:bodyPr/>
                    <a:lstStyle/>
                    <a:p>
                      <a:pPr algn="ctr"/>
                      <a:r>
                        <a:rPr lang="en-US" sz="2400" dirty="0" smtClean="0"/>
                        <a:t>17</a:t>
                      </a:r>
                      <a:endParaRPr lang="en-US" sz="2400" dirty="0"/>
                    </a:p>
                  </a:txBody>
                  <a:tcPr/>
                </a:tc>
                <a:tc>
                  <a:txBody>
                    <a:bodyPr/>
                    <a:lstStyle/>
                    <a:p>
                      <a:pPr algn="ctr"/>
                      <a:r>
                        <a:rPr lang="en-US" sz="2400" dirty="0" smtClean="0"/>
                        <a:t>5%</a:t>
                      </a:r>
                      <a:endParaRPr lang="en-US" sz="2400" dirty="0"/>
                    </a:p>
                  </a:txBody>
                  <a:tcPr/>
                </a:tc>
              </a:tr>
              <a:tr h="522514">
                <a:tc>
                  <a:txBody>
                    <a:bodyPr/>
                    <a:lstStyle/>
                    <a:p>
                      <a:r>
                        <a:rPr lang="en-US" sz="2400" dirty="0" smtClean="0"/>
                        <a:t>Shoulder</a:t>
                      </a:r>
                      <a:endParaRPr lang="en-US" sz="2400" dirty="0"/>
                    </a:p>
                  </a:txBody>
                  <a:tcPr/>
                </a:tc>
                <a:tc>
                  <a:txBody>
                    <a:bodyPr/>
                    <a:lstStyle/>
                    <a:p>
                      <a:pPr algn="ctr"/>
                      <a:r>
                        <a:rPr lang="en-US" sz="2400" dirty="0" smtClean="0"/>
                        <a:t>16</a:t>
                      </a:r>
                      <a:endParaRPr lang="en-US" sz="2400" dirty="0"/>
                    </a:p>
                  </a:txBody>
                  <a:tcPr/>
                </a:tc>
                <a:tc>
                  <a:txBody>
                    <a:bodyPr/>
                    <a:lstStyle/>
                    <a:p>
                      <a:pPr algn="ctr"/>
                      <a:r>
                        <a:rPr lang="en-US" sz="2400" dirty="0" smtClean="0"/>
                        <a:t>5%</a:t>
                      </a:r>
                      <a:endParaRPr lang="en-US" sz="2400" dirty="0"/>
                    </a:p>
                  </a:txBody>
                  <a:tcPr/>
                </a:tc>
              </a:tr>
              <a:tr h="522514">
                <a:tc>
                  <a:txBody>
                    <a:bodyPr/>
                    <a:lstStyle/>
                    <a:p>
                      <a:r>
                        <a:rPr lang="en-US" sz="2400" dirty="0" smtClean="0"/>
                        <a:t>Lower Arm</a:t>
                      </a:r>
                      <a:endParaRPr lang="en-US" sz="2400" dirty="0"/>
                    </a:p>
                  </a:txBody>
                  <a:tcPr/>
                </a:tc>
                <a:tc>
                  <a:txBody>
                    <a:bodyPr/>
                    <a:lstStyle/>
                    <a:p>
                      <a:pPr algn="ctr"/>
                      <a:r>
                        <a:rPr lang="en-US" sz="2400" dirty="0" smtClean="0"/>
                        <a:t>16</a:t>
                      </a:r>
                      <a:endParaRPr lang="en-US" sz="2400" dirty="0"/>
                    </a:p>
                  </a:txBody>
                  <a:tcPr/>
                </a:tc>
                <a:tc>
                  <a:txBody>
                    <a:bodyPr/>
                    <a:lstStyle/>
                    <a:p>
                      <a:pPr algn="ctr"/>
                      <a:r>
                        <a:rPr lang="en-US" sz="2400" dirty="0" smtClean="0"/>
                        <a:t>5%</a:t>
                      </a:r>
                      <a:endParaRPr lang="en-US" sz="2400" dirty="0"/>
                    </a:p>
                  </a:txBody>
                  <a:tcPr/>
                </a:tc>
              </a:tr>
              <a:tr h="522514">
                <a:tc>
                  <a:txBody>
                    <a:bodyPr/>
                    <a:lstStyle/>
                    <a:p>
                      <a:r>
                        <a:rPr lang="en-US" sz="2400" dirty="0" smtClean="0"/>
                        <a:t>Knee</a:t>
                      </a:r>
                      <a:endParaRPr lang="en-US" sz="2400" dirty="0"/>
                    </a:p>
                  </a:txBody>
                  <a:tcPr/>
                </a:tc>
                <a:tc>
                  <a:txBody>
                    <a:bodyPr/>
                    <a:lstStyle/>
                    <a:p>
                      <a:pPr algn="ctr"/>
                      <a:r>
                        <a:rPr lang="en-US" sz="2400" dirty="0" smtClean="0"/>
                        <a:t>15</a:t>
                      </a:r>
                      <a:endParaRPr lang="en-US" sz="2400" dirty="0"/>
                    </a:p>
                  </a:txBody>
                  <a:tcPr/>
                </a:tc>
                <a:tc>
                  <a:txBody>
                    <a:bodyPr/>
                    <a:lstStyle/>
                    <a:p>
                      <a:pPr algn="ctr"/>
                      <a:r>
                        <a:rPr lang="en-US" sz="2400" dirty="0" smtClean="0"/>
                        <a:t>5%</a:t>
                      </a:r>
                      <a:endParaRPr lang="en-US" sz="2400" dirty="0"/>
                    </a:p>
                  </a:txBody>
                  <a:tcPr/>
                </a:tc>
              </a:tr>
            </a:tbl>
          </a:graphicData>
        </a:graphic>
      </p:graphicFrame>
      <p:sp>
        <p:nvSpPr>
          <p:cNvPr id="4" name="Slide Number Placeholder 3"/>
          <p:cNvSpPr>
            <a:spLocks noGrp="1"/>
          </p:cNvSpPr>
          <p:nvPr>
            <p:ph type="sldNum" sz="quarter" idx="12"/>
          </p:nvPr>
        </p:nvSpPr>
        <p:spPr/>
        <p:txBody>
          <a:bodyPr/>
          <a:lstStyle/>
          <a:p>
            <a:fld id="{7C9906BE-735F-4238-A757-4C5D998805A6}" type="slidenum">
              <a:rPr lang="en-US" smtClean="0"/>
              <a:t>13</a:t>
            </a:fld>
            <a:endParaRPr lang="en-US"/>
          </a:p>
        </p:txBody>
      </p:sp>
    </p:spTree>
    <p:extLst>
      <p:ext uri="{BB962C8B-B14F-4D97-AF65-F5344CB8AC3E}">
        <p14:creationId xmlns:p14="http://schemas.microsoft.com/office/powerpoint/2010/main" val="3098007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latin typeface="Arial Black" pitchFamily="34" charset="0"/>
              </a:rPr>
              <a:t>Common Causes of Injuries </a:t>
            </a:r>
            <a:endParaRPr lang="en-US" sz="2400" dirty="0">
              <a:latin typeface="Arial Black" pitchFamily="34" charset="0"/>
            </a:endParaRPr>
          </a:p>
        </p:txBody>
      </p:sp>
      <p:sp>
        <p:nvSpPr>
          <p:cNvPr id="5" name="Content Placeholder 4"/>
          <p:cNvSpPr>
            <a:spLocks noGrp="1"/>
          </p:cNvSpPr>
          <p:nvPr>
            <p:ph idx="1"/>
          </p:nvPr>
        </p:nvSpPr>
        <p:spPr/>
        <p:txBody>
          <a:bodyPr>
            <a:normAutofit/>
          </a:bodyPr>
          <a:lstStyle/>
          <a:p>
            <a:pPr marL="45720" indent="0">
              <a:buNone/>
            </a:pPr>
            <a:r>
              <a:rPr lang="en-US" sz="3200" b="1" dirty="0" smtClean="0"/>
              <a:t>Slips, Trips and Falls: </a:t>
            </a:r>
            <a:r>
              <a:rPr lang="en-US" sz="3200" dirty="0" smtClean="0"/>
              <a:t>Most Common         Causes of Injuries (n=216)</a:t>
            </a:r>
            <a:endParaRPr lang="en-US" sz="3200" dirty="0"/>
          </a:p>
          <a:p>
            <a:pPr marL="45720" indent="0">
              <a:buNone/>
            </a:pPr>
            <a:endParaRPr lang="en-US" sz="1400" dirty="0"/>
          </a:p>
        </p:txBody>
      </p:sp>
      <p:graphicFrame>
        <p:nvGraphicFramePr>
          <p:cNvPr id="2" name="Table 1"/>
          <p:cNvGraphicFramePr>
            <a:graphicFrameLocks noGrp="1"/>
          </p:cNvGraphicFramePr>
          <p:nvPr>
            <p:extLst>
              <p:ext uri="{D42A27DB-BD31-4B8C-83A1-F6EECF244321}">
                <p14:modId xmlns:p14="http://schemas.microsoft.com/office/powerpoint/2010/main" val="1249593689"/>
              </p:ext>
            </p:extLst>
          </p:nvPr>
        </p:nvGraphicFramePr>
        <p:xfrm>
          <a:off x="152400" y="2819400"/>
          <a:ext cx="8763000" cy="3764280"/>
        </p:xfrm>
        <a:graphic>
          <a:graphicData uri="http://schemas.openxmlformats.org/drawingml/2006/table">
            <a:tbl>
              <a:tblPr firstRow="1" bandRow="1">
                <a:tableStyleId>{5C22544A-7EE6-4342-B048-85BDC9FD1C3A}</a:tableStyleId>
              </a:tblPr>
              <a:tblGrid>
                <a:gridCol w="2921000"/>
                <a:gridCol w="2921000"/>
                <a:gridCol w="2921000"/>
              </a:tblGrid>
              <a:tr h="624840">
                <a:tc>
                  <a:txBody>
                    <a:bodyPr/>
                    <a:lstStyle/>
                    <a:p>
                      <a:pPr algn="ctr"/>
                      <a:r>
                        <a:rPr lang="en-US" sz="2800" dirty="0" smtClean="0"/>
                        <a:t>Category</a:t>
                      </a:r>
                      <a:endParaRPr lang="en-US" sz="2800" dirty="0"/>
                    </a:p>
                  </a:txBody>
                  <a:tcPr/>
                </a:tc>
                <a:tc>
                  <a:txBody>
                    <a:bodyPr/>
                    <a:lstStyle/>
                    <a:p>
                      <a:pPr algn="ctr"/>
                      <a:r>
                        <a:rPr lang="en-US" sz="2800" dirty="0" smtClean="0"/>
                        <a:t>Number of Cases</a:t>
                      </a:r>
                      <a:endParaRPr lang="en-US" sz="2800" dirty="0"/>
                    </a:p>
                  </a:txBody>
                  <a:tcPr/>
                </a:tc>
                <a:tc>
                  <a:txBody>
                    <a:bodyPr/>
                    <a:lstStyle/>
                    <a:p>
                      <a:pPr algn="ctr"/>
                      <a:r>
                        <a:rPr lang="en-US" sz="2800" dirty="0" smtClean="0"/>
                        <a:t>Percent</a:t>
                      </a:r>
                      <a:endParaRPr lang="en-US" sz="2800" dirty="0"/>
                    </a:p>
                  </a:txBody>
                  <a:tcPr/>
                </a:tc>
              </a:tr>
              <a:tr h="624840">
                <a:tc>
                  <a:txBody>
                    <a:bodyPr/>
                    <a:lstStyle/>
                    <a:p>
                      <a:r>
                        <a:rPr lang="en-US" sz="2800" dirty="0" smtClean="0"/>
                        <a:t>To a different level</a:t>
                      </a:r>
                      <a:endParaRPr lang="en-US" sz="2800" dirty="0"/>
                    </a:p>
                  </a:txBody>
                  <a:tcPr/>
                </a:tc>
                <a:tc>
                  <a:txBody>
                    <a:bodyPr/>
                    <a:lstStyle/>
                    <a:p>
                      <a:pPr algn="ctr"/>
                      <a:r>
                        <a:rPr lang="en-US" sz="2800" dirty="0" smtClean="0"/>
                        <a:t>74</a:t>
                      </a:r>
                      <a:endParaRPr lang="en-US" sz="2800" dirty="0"/>
                    </a:p>
                  </a:txBody>
                  <a:tcPr/>
                </a:tc>
                <a:tc>
                  <a:txBody>
                    <a:bodyPr/>
                    <a:lstStyle/>
                    <a:p>
                      <a:pPr algn="ctr"/>
                      <a:r>
                        <a:rPr lang="en-US" sz="2800" dirty="0" smtClean="0"/>
                        <a:t>34%</a:t>
                      </a:r>
                      <a:endParaRPr lang="en-US" sz="2800" dirty="0"/>
                    </a:p>
                  </a:txBody>
                  <a:tcPr/>
                </a:tc>
              </a:tr>
              <a:tr h="624840">
                <a:tc>
                  <a:txBody>
                    <a:bodyPr/>
                    <a:lstStyle/>
                    <a:p>
                      <a:r>
                        <a:rPr lang="en-US" sz="2800" dirty="0" smtClean="0"/>
                        <a:t>On same level</a:t>
                      </a:r>
                      <a:endParaRPr lang="en-US" sz="2800" dirty="0"/>
                    </a:p>
                  </a:txBody>
                  <a:tcPr/>
                </a:tc>
                <a:tc>
                  <a:txBody>
                    <a:bodyPr/>
                    <a:lstStyle/>
                    <a:p>
                      <a:pPr algn="ctr"/>
                      <a:r>
                        <a:rPr lang="en-US" sz="2800" dirty="0" smtClean="0"/>
                        <a:t>61</a:t>
                      </a:r>
                      <a:endParaRPr lang="en-US" sz="2800" dirty="0"/>
                    </a:p>
                  </a:txBody>
                  <a:tcPr/>
                </a:tc>
                <a:tc>
                  <a:txBody>
                    <a:bodyPr/>
                    <a:lstStyle/>
                    <a:p>
                      <a:pPr algn="ctr"/>
                      <a:r>
                        <a:rPr lang="en-US" sz="2800" dirty="0" smtClean="0"/>
                        <a:t>28%</a:t>
                      </a:r>
                      <a:endParaRPr lang="en-US" sz="2800" dirty="0"/>
                    </a:p>
                  </a:txBody>
                  <a:tcPr/>
                </a:tc>
              </a:tr>
              <a:tr h="624840">
                <a:tc>
                  <a:txBody>
                    <a:bodyPr/>
                    <a:lstStyle/>
                    <a:p>
                      <a:r>
                        <a:rPr lang="en-US" sz="2800" dirty="0" smtClean="0"/>
                        <a:t>On slippery surface</a:t>
                      </a:r>
                      <a:endParaRPr lang="en-US" sz="2800" dirty="0"/>
                    </a:p>
                  </a:txBody>
                  <a:tcPr/>
                </a:tc>
                <a:tc>
                  <a:txBody>
                    <a:bodyPr/>
                    <a:lstStyle/>
                    <a:p>
                      <a:pPr algn="ctr"/>
                      <a:r>
                        <a:rPr lang="en-US" sz="2800" dirty="0" smtClean="0"/>
                        <a:t>46</a:t>
                      </a:r>
                      <a:endParaRPr lang="en-US" sz="2800" dirty="0"/>
                    </a:p>
                  </a:txBody>
                  <a:tcPr/>
                </a:tc>
                <a:tc>
                  <a:txBody>
                    <a:bodyPr/>
                    <a:lstStyle/>
                    <a:p>
                      <a:pPr algn="ctr"/>
                      <a:r>
                        <a:rPr lang="en-US" sz="2800" dirty="0" smtClean="0"/>
                        <a:t>21%</a:t>
                      </a:r>
                      <a:endParaRPr lang="en-US" sz="2800" dirty="0"/>
                    </a:p>
                  </a:txBody>
                  <a:tcPr/>
                </a:tc>
              </a:tr>
              <a:tr h="624840">
                <a:tc>
                  <a:txBody>
                    <a:bodyPr/>
                    <a:lstStyle/>
                    <a:p>
                      <a:r>
                        <a:rPr lang="en-US" sz="2800" dirty="0" smtClean="0"/>
                        <a:t>Stumble, no fall</a:t>
                      </a:r>
                      <a:endParaRPr lang="en-US" sz="2800" dirty="0"/>
                    </a:p>
                  </a:txBody>
                  <a:tcPr/>
                </a:tc>
                <a:tc>
                  <a:txBody>
                    <a:bodyPr/>
                    <a:lstStyle/>
                    <a:p>
                      <a:pPr algn="ctr"/>
                      <a:r>
                        <a:rPr lang="en-US" sz="2800" dirty="0" smtClean="0"/>
                        <a:t>35</a:t>
                      </a:r>
                      <a:endParaRPr lang="en-US" sz="2800" dirty="0"/>
                    </a:p>
                  </a:txBody>
                  <a:tcPr/>
                </a:tc>
                <a:tc>
                  <a:txBody>
                    <a:bodyPr/>
                    <a:lstStyle/>
                    <a:p>
                      <a:pPr algn="ctr"/>
                      <a:r>
                        <a:rPr lang="en-US" sz="2800" dirty="0" smtClean="0"/>
                        <a:t>16%</a:t>
                      </a:r>
                      <a:endParaRPr lang="en-US" sz="2800" dirty="0"/>
                    </a:p>
                  </a:txBody>
                  <a:tcPr/>
                </a:tc>
              </a:tr>
            </a:tbl>
          </a:graphicData>
        </a:graphic>
      </p:graphicFrame>
      <p:sp>
        <p:nvSpPr>
          <p:cNvPr id="4" name="Slide Number Placeholder 3"/>
          <p:cNvSpPr>
            <a:spLocks noGrp="1"/>
          </p:cNvSpPr>
          <p:nvPr>
            <p:ph type="sldNum" sz="quarter" idx="12"/>
          </p:nvPr>
        </p:nvSpPr>
        <p:spPr/>
        <p:txBody>
          <a:bodyPr/>
          <a:lstStyle/>
          <a:p>
            <a:fld id="{7C9906BE-735F-4238-A757-4C5D998805A6}" type="slidenum">
              <a:rPr lang="en-US" smtClean="0"/>
              <a:t>14</a:t>
            </a:fld>
            <a:endParaRPr lang="en-US"/>
          </a:p>
        </p:txBody>
      </p:sp>
    </p:spTree>
    <p:extLst>
      <p:ext uri="{BB962C8B-B14F-4D97-AF65-F5344CB8AC3E}">
        <p14:creationId xmlns:p14="http://schemas.microsoft.com/office/powerpoint/2010/main" val="853732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latin typeface="Arial Black" pitchFamily="34" charset="0"/>
              </a:rPr>
              <a:t>Common Causes of Injuries </a:t>
            </a:r>
            <a:endParaRPr lang="en-US" sz="2400" dirty="0">
              <a:latin typeface="Arial Black" pitchFamily="34" charset="0"/>
            </a:endParaRPr>
          </a:p>
        </p:txBody>
      </p:sp>
      <p:sp>
        <p:nvSpPr>
          <p:cNvPr id="5" name="Content Placeholder 4"/>
          <p:cNvSpPr>
            <a:spLocks noGrp="1"/>
          </p:cNvSpPr>
          <p:nvPr>
            <p:ph idx="1"/>
          </p:nvPr>
        </p:nvSpPr>
        <p:spPr>
          <a:xfrm>
            <a:off x="152401" y="1719071"/>
            <a:ext cx="8763000" cy="4407408"/>
          </a:xfrm>
        </p:spPr>
        <p:txBody>
          <a:bodyPr>
            <a:normAutofit/>
          </a:bodyPr>
          <a:lstStyle/>
          <a:p>
            <a:pPr marL="45720" indent="0">
              <a:buNone/>
            </a:pPr>
            <a:r>
              <a:rPr lang="en-US" sz="3200" dirty="0" smtClean="0"/>
              <a:t>Top 5 Injury Types for the                          				216 Fall-related Injuries</a:t>
            </a:r>
            <a:endParaRPr 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1935537701"/>
              </p:ext>
            </p:extLst>
          </p:nvPr>
        </p:nvGraphicFramePr>
        <p:xfrm>
          <a:off x="228600" y="2819400"/>
          <a:ext cx="8686800" cy="3535680"/>
        </p:xfrm>
        <a:graphic>
          <a:graphicData uri="http://schemas.openxmlformats.org/drawingml/2006/table">
            <a:tbl>
              <a:tblPr firstRow="1" bandRow="1">
                <a:tableStyleId>{5C22544A-7EE6-4342-B048-85BDC9FD1C3A}</a:tableStyleId>
              </a:tblPr>
              <a:tblGrid>
                <a:gridCol w="2895600"/>
                <a:gridCol w="2895600"/>
                <a:gridCol w="2895600"/>
              </a:tblGrid>
              <a:tr h="509811">
                <a:tc>
                  <a:txBody>
                    <a:bodyPr/>
                    <a:lstStyle/>
                    <a:p>
                      <a:pPr algn="ctr"/>
                      <a:r>
                        <a:rPr lang="en-US" sz="2800" dirty="0" smtClean="0"/>
                        <a:t>Injury Code</a:t>
                      </a:r>
                      <a:endParaRPr lang="en-US" sz="2800" dirty="0"/>
                    </a:p>
                  </a:txBody>
                  <a:tcPr/>
                </a:tc>
                <a:tc>
                  <a:txBody>
                    <a:bodyPr/>
                    <a:lstStyle/>
                    <a:p>
                      <a:pPr algn="ctr"/>
                      <a:r>
                        <a:rPr lang="en-US" sz="2800" dirty="0" smtClean="0"/>
                        <a:t>Number of Cases</a:t>
                      </a:r>
                      <a:endParaRPr lang="en-US" sz="2800" dirty="0"/>
                    </a:p>
                  </a:txBody>
                  <a:tcPr/>
                </a:tc>
                <a:tc>
                  <a:txBody>
                    <a:bodyPr/>
                    <a:lstStyle/>
                    <a:p>
                      <a:pPr algn="ctr"/>
                      <a:r>
                        <a:rPr lang="en-US" sz="2800" dirty="0" smtClean="0"/>
                        <a:t>Percent</a:t>
                      </a:r>
                      <a:endParaRPr lang="en-US" sz="2800" dirty="0"/>
                    </a:p>
                  </a:txBody>
                  <a:tcPr/>
                </a:tc>
              </a:tr>
              <a:tr h="509811">
                <a:tc>
                  <a:txBody>
                    <a:bodyPr/>
                    <a:lstStyle/>
                    <a:p>
                      <a:r>
                        <a:rPr lang="en-US" sz="2800" dirty="0" smtClean="0"/>
                        <a:t>Ankle</a:t>
                      </a:r>
                      <a:endParaRPr lang="en-US" sz="2800" dirty="0"/>
                    </a:p>
                  </a:txBody>
                  <a:tcPr/>
                </a:tc>
                <a:tc>
                  <a:txBody>
                    <a:bodyPr/>
                    <a:lstStyle/>
                    <a:p>
                      <a:pPr algn="ctr"/>
                      <a:r>
                        <a:rPr lang="en-US" sz="2800" dirty="0" smtClean="0"/>
                        <a:t>29</a:t>
                      </a:r>
                      <a:endParaRPr lang="en-US" sz="2800" dirty="0"/>
                    </a:p>
                  </a:txBody>
                  <a:tcPr/>
                </a:tc>
                <a:tc>
                  <a:txBody>
                    <a:bodyPr/>
                    <a:lstStyle/>
                    <a:p>
                      <a:pPr algn="ctr"/>
                      <a:r>
                        <a:rPr lang="en-US" sz="2800" dirty="0" smtClean="0"/>
                        <a:t>13%</a:t>
                      </a:r>
                      <a:endParaRPr lang="en-US" sz="2800" dirty="0"/>
                    </a:p>
                  </a:txBody>
                  <a:tcPr/>
                </a:tc>
              </a:tr>
              <a:tr h="509811">
                <a:tc>
                  <a:txBody>
                    <a:bodyPr/>
                    <a:lstStyle/>
                    <a:p>
                      <a:r>
                        <a:rPr lang="en-US" sz="2800" dirty="0" smtClean="0"/>
                        <a:t>Knee</a:t>
                      </a:r>
                    </a:p>
                  </a:txBody>
                  <a:tcPr/>
                </a:tc>
                <a:tc>
                  <a:txBody>
                    <a:bodyPr/>
                    <a:lstStyle/>
                    <a:p>
                      <a:pPr algn="ctr"/>
                      <a:r>
                        <a:rPr lang="en-US" sz="2800" dirty="0" smtClean="0"/>
                        <a:t>27</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t>13%</a:t>
                      </a:r>
                      <a:endParaRPr lang="en-US" sz="2800" dirty="0"/>
                    </a:p>
                  </a:txBody>
                  <a:tcPr/>
                </a:tc>
              </a:tr>
              <a:tr h="879946">
                <a:tc>
                  <a:txBody>
                    <a:bodyPr/>
                    <a:lstStyle/>
                    <a:p>
                      <a:r>
                        <a:rPr lang="en-US" sz="2800" dirty="0" smtClean="0"/>
                        <a:t>Low back, sacrum, coccyx</a:t>
                      </a:r>
                      <a:endParaRPr lang="en-US" sz="2800" dirty="0"/>
                    </a:p>
                  </a:txBody>
                  <a:tcPr/>
                </a:tc>
                <a:tc>
                  <a:txBody>
                    <a:bodyPr/>
                    <a:lstStyle/>
                    <a:p>
                      <a:pPr algn="ctr"/>
                      <a:r>
                        <a:rPr lang="en-US" sz="2800" dirty="0" smtClean="0"/>
                        <a:t>27</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t>13%</a:t>
                      </a:r>
                    </a:p>
                    <a:p>
                      <a:pPr algn="ctr"/>
                      <a:endParaRPr lang="en-US" sz="2800" dirty="0"/>
                    </a:p>
                  </a:txBody>
                  <a:tcPr/>
                </a:tc>
              </a:tr>
              <a:tr h="509811">
                <a:tc>
                  <a:txBody>
                    <a:bodyPr/>
                    <a:lstStyle/>
                    <a:p>
                      <a:r>
                        <a:rPr lang="en-US" sz="2800" dirty="0" smtClean="0"/>
                        <a:t>Other</a:t>
                      </a:r>
                      <a:endParaRPr lang="en-US" sz="2800" dirty="0"/>
                    </a:p>
                  </a:txBody>
                  <a:tcPr/>
                </a:tc>
                <a:tc>
                  <a:txBody>
                    <a:bodyPr/>
                    <a:lstStyle/>
                    <a:p>
                      <a:pPr algn="ctr"/>
                      <a:r>
                        <a:rPr lang="en-US" sz="2800" dirty="0" smtClean="0"/>
                        <a:t>26</a:t>
                      </a:r>
                      <a:endParaRPr lang="en-US" sz="2800" dirty="0"/>
                    </a:p>
                  </a:txBody>
                  <a:tcPr/>
                </a:tc>
                <a:tc>
                  <a:txBody>
                    <a:bodyPr/>
                    <a:lstStyle/>
                    <a:p>
                      <a:pPr algn="ctr"/>
                      <a:r>
                        <a:rPr lang="en-US" sz="2800" dirty="0" smtClean="0"/>
                        <a:t>12%</a:t>
                      </a:r>
                      <a:endParaRPr lang="en-US" sz="2800" dirty="0"/>
                    </a:p>
                  </a:txBody>
                  <a:tcPr/>
                </a:tc>
              </a:tr>
              <a:tr h="509811">
                <a:tc>
                  <a:txBody>
                    <a:bodyPr/>
                    <a:lstStyle/>
                    <a:p>
                      <a:r>
                        <a:rPr lang="en-US" sz="2800" dirty="0" smtClean="0"/>
                        <a:t>Shoulder</a:t>
                      </a:r>
                      <a:endParaRPr lang="en-US" sz="2800" dirty="0"/>
                    </a:p>
                  </a:txBody>
                  <a:tcPr/>
                </a:tc>
                <a:tc>
                  <a:txBody>
                    <a:bodyPr/>
                    <a:lstStyle/>
                    <a:p>
                      <a:pPr algn="ctr"/>
                      <a:r>
                        <a:rPr lang="en-US" sz="2800" dirty="0" smtClean="0"/>
                        <a:t>14</a:t>
                      </a:r>
                      <a:endParaRPr lang="en-US" sz="2800" dirty="0"/>
                    </a:p>
                  </a:txBody>
                  <a:tcPr/>
                </a:tc>
                <a:tc>
                  <a:txBody>
                    <a:bodyPr/>
                    <a:lstStyle/>
                    <a:p>
                      <a:pPr algn="ctr"/>
                      <a:r>
                        <a:rPr lang="en-US" sz="2800" dirty="0" smtClean="0"/>
                        <a:t>6%</a:t>
                      </a:r>
                      <a:endParaRPr lang="en-US" sz="2800" dirty="0"/>
                    </a:p>
                  </a:txBody>
                  <a:tcPr/>
                </a:tc>
              </a:tr>
            </a:tbl>
          </a:graphicData>
        </a:graphic>
      </p:graphicFrame>
      <p:sp>
        <p:nvSpPr>
          <p:cNvPr id="4" name="Slide Number Placeholder 3"/>
          <p:cNvSpPr>
            <a:spLocks noGrp="1"/>
          </p:cNvSpPr>
          <p:nvPr>
            <p:ph type="sldNum" sz="quarter" idx="12"/>
          </p:nvPr>
        </p:nvSpPr>
        <p:spPr/>
        <p:txBody>
          <a:bodyPr/>
          <a:lstStyle/>
          <a:p>
            <a:fld id="{7C9906BE-735F-4238-A757-4C5D998805A6}" type="slidenum">
              <a:rPr lang="en-US" smtClean="0"/>
              <a:t>15</a:t>
            </a:fld>
            <a:endParaRPr lang="en-US"/>
          </a:p>
        </p:txBody>
      </p:sp>
    </p:spTree>
    <p:extLst>
      <p:ext uri="{BB962C8B-B14F-4D97-AF65-F5344CB8AC3E}">
        <p14:creationId xmlns:p14="http://schemas.microsoft.com/office/powerpoint/2010/main" val="11761743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latin typeface="Arial Black" pitchFamily="34" charset="0"/>
              </a:rPr>
              <a:t>Common Causes of Injuries </a:t>
            </a:r>
            <a:endParaRPr lang="en-US" sz="2400" dirty="0">
              <a:latin typeface="Arial Black" pitchFamily="34" charset="0"/>
            </a:endParaRPr>
          </a:p>
        </p:txBody>
      </p:sp>
      <p:sp>
        <p:nvSpPr>
          <p:cNvPr id="5" name="Content Placeholder 4"/>
          <p:cNvSpPr>
            <a:spLocks noGrp="1"/>
          </p:cNvSpPr>
          <p:nvPr>
            <p:ph idx="1"/>
          </p:nvPr>
        </p:nvSpPr>
        <p:spPr>
          <a:xfrm>
            <a:off x="304800" y="1719071"/>
            <a:ext cx="8382000" cy="4407408"/>
          </a:xfrm>
        </p:spPr>
        <p:txBody>
          <a:bodyPr>
            <a:normAutofit/>
          </a:bodyPr>
          <a:lstStyle/>
          <a:p>
            <a:pPr marL="45720" indent="0">
              <a:buNone/>
            </a:pPr>
            <a:r>
              <a:rPr lang="en-US" sz="2800" b="1" dirty="0" smtClean="0"/>
              <a:t>Struck by Object:</a:t>
            </a:r>
            <a:r>
              <a:rPr lang="en-US" sz="2800" b="1" dirty="0"/>
              <a:t> </a:t>
            </a:r>
            <a:r>
              <a:rPr lang="en-US" sz="2800" dirty="0" smtClean="0"/>
              <a:t>Most common Causes of Injury Within ‘Struck by Object’ Code (n=148)</a:t>
            </a:r>
            <a:endParaRPr 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167661978"/>
              </p:ext>
            </p:extLst>
          </p:nvPr>
        </p:nvGraphicFramePr>
        <p:xfrm>
          <a:off x="228600" y="2667002"/>
          <a:ext cx="8610600" cy="4000896"/>
        </p:xfrm>
        <a:graphic>
          <a:graphicData uri="http://schemas.openxmlformats.org/drawingml/2006/table">
            <a:tbl>
              <a:tblPr firstRow="1" bandRow="1">
                <a:tableStyleId>{5C22544A-7EE6-4342-B048-85BDC9FD1C3A}</a:tableStyleId>
              </a:tblPr>
              <a:tblGrid>
                <a:gridCol w="2870200"/>
                <a:gridCol w="2870200"/>
                <a:gridCol w="2870200"/>
              </a:tblGrid>
              <a:tr h="421104">
                <a:tc>
                  <a:txBody>
                    <a:bodyPr/>
                    <a:lstStyle/>
                    <a:p>
                      <a:pPr algn="ctr"/>
                      <a:r>
                        <a:rPr lang="en-US" sz="2000" dirty="0" smtClean="0"/>
                        <a:t>Category</a:t>
                      </a:r>
                      <a:endParaRPr lang="en-US" sz="2000" dirty="0"/>
                    </a:p>
                  </a:txBody>
                  <a:tcPr/>
                </a:tc>
                <a:tc>
                  <a:txBody>
                    <a:bodyPr/>
                    <a:lstStyle/>
                    <a:p>
                      <a:pPr algn="ctr"/>
                      <a:r>
                        <a:rPr lang="en-US" sz="2000" dirty="0" smtClean="0"/>
                        <a:t>Number of Cases</a:t>
                      </a:r>
                      <a:endParaRPr lang="en-US" sz="2000" dirty="0"/>
                    </a:p>
                  </a:txBody>
                  <a:tcPr/>
                </a:tc>
                <a:tc>
                  <a:txBody>
                    <a:bodyPr/>
                    <a:lstStyle/>
                    <a:p>
                      <a:pPr algn="ctr"/>
                      <a:r>
                        <a:rPr lang="en-US" sz="2000" dirty="0" smtClean="0"/>
                        <a:t>Percent</a:t>
                      </a:r>
                      <a:endParaRPr lang="en-US" sz="2000" dirty="0"/>
                    </a:p>
                  </a:txBody>
                  <a:tcPr/>
                </a:tc>
              </a:tr>
              <a:tr h="934506">
                <a:tc>
                  <a:txBody>
                    <a:bodyPr/>
                    <a:lstStyle/>
                    <a:p>
                      <a:r>
                        <a:rPr lang="en-US" sz="2000" dirty="0" smtClean="0"/>
                        <a:t>Being lifted, stationary object, falling object, tool, fan blade, etc.</a:t>
                      </a:r>
                      <a:endParaRPr lang="en-US" sz="2000" dirty="0"/>
                    </a:p>
                  </a:txBody>
                  <a:tcPr/>
                </a:tc>
                <a:tc>
                  <a:txBody>
                    <a:bodyPr/>
                    <a:lstStyle/>
                    <a:p>
                      <a:pPr algn="ctr"/>
                      <a:r>
                        <a:rPr lang="en-US" sz="2000" dirty="0" smtClean="0"/>
                        <a:t>81</a:t>
                      </a:r>
                      <a:endParaRPr lang="en-US" sz="2000" dirty="0"/>
                    </a:p>
                  </a:txBody>
                  <a:tcPr/>
                </a:tc>
                <a:tc>
                  <a:txBody>
                    <a:bodyPr/>
                    <a:lstStyle/>
                    <a:p>
                      <a:pPr algn="ctr"/>
                      <a:r>
                        <a:rPr lang="en-US" sz="2000" dirty="0" smtClean="0"/>
                        <a:t>55%</a:t>
                      </a:r>
                      <a:endParaRPr lang="en-US" sz="2000" dirty="0"/>
                    </a:p>
                  </a:txBody>
                  <a:tcPr/>
                </a:tc>
              </a:tr>
              <a:tr h="1211396">
                <a:tc>
                  <a:txBody>
                    <a:bodyPr/>
                    <a:lstStyle/>
                    <a:p>
                      <a:r>
                        <a:rPr lang="en-US" sz="2000" dirty="0" smtClean="0"/>
                        <a:t>Caught in, under, or between an object being handled, earth slide, collapsing building</a:t>
                      </a:r>
                    </a:p>
                  </a:txBody>
                  <a:tcPr/>
                </a:tc>
                <a:tc>
                  <a:txBody>
                    <a:bodyPr/>
                    <a:lstStyle/>
                    <a:p>
                      <a:pPr algn="ctr"/>
                      <a:r>
                        <a:rPr lang="en-US" sz="2000" dirty="0" smtClean="0"/>
                        <a:t>28</a:t>
                      </a: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19%</a:t>
                      </a:r>
                      <a:endParaRPr lang="en-US" sz="2000" dirty="0"/>
                    </a:p>
                  </a:txBody>
                  <a:tcPr/>
                </a:tc>
              </a:tr>
              <a:tr h="421104">
                <a:tc>
                  <a:txBody>
                    <a:bodyPr/>
                    <a:lstStyle/>
                    <a:p>
                      <a:r>
                        <a:rPr lang="en-US" sz="2000" dirty="0" smtClean="0"/>
                        <a:t>Projectile</a:t>
                      </a:r>
                      <a:endParaRPr lang="en-US" sz="2000" dirty="0"/>
                    </a:p>
                  </a:txBody>
                  <a:tcPr/>
                </a:tc>
                <a:tc>
                  <a:txBody>
                    <a:bodyPr/>
                    <a:lstStyle/>
                    <a:p>
                      <a:pPr algn="ctr"/>
                      <a:r>
                        <a:rPr lang="en-US" sz="2000" dirty="0" smtClean="0"/>
                        <a:t>21</a:t>
                      </a:r>
                      <a:endParaRPr lang="en-US" sz="2000" dirty="0"/>
                    </a:p>
                  </a:txBody>
                  <a:tcPr/>
                </a:tc>
                <a:tc>
                  <a:txBody>
                    <a:bodyPr/>
                    <a:lstStyle/>
                    <a:p>
                      <a:pPr algn="ctr"/>
                      <a:r>
                        <a:rPr lang="en-US" sz="2000" dirty="0" smtClean="0"/>
                        <a:t>14%</a:t>
                      </a:r>
                      <a:endParaRPr lang="en-US" sz="2000" dirty="0"/>
                    </a:p>
                  </a:txBody>
                  <a:tcPr/>
                </a:tc>
              </a:tr>
              <a:tr h="421104">
                <a:tc>
                  <a:txBody>
                    <a:bodyPr/>
                    <a:lstStyle/>
                    <a:p>
                      <a:r>
                        <a:rPr lang="en-US" sz="2000" dirty="0" smtClean="0"/>
                        <a:t>Door</a:t>
                      </a:r>
                      <a:endParaRPr lang="en-US" sz="2000" dirty="0"/>
                    </a:p>
                  </a:txBody>
                  <a:tcPr/>
                </a:tc>
                <a:tc>
                  <a:txBody>
                    <a:bodyPr/>
                    <a:lstStyle/>
                    <a:p>
                      <a:pPr algn="ctr"/>
                      <a:r>
                        <a:rPr lang="en-US" sz="2000" dirty="0" smtClean="0"/>
                        <a:t>15</a:t>
                      </a:r>
                      <a:endParaRPr lang="en-US" sz="2000" dirty="0"/>
                    </a:p>
                  </a:txBody>
                  <a:tcPr/>
                </a:tc>
                <a:tc>
                  <a:txBody>
                    <a:bodyPr/>
                    <a:lstStyle/>
                    <a:p>
                      <a:pPr algn="ctr"/>
                      <a:r>
                        <a:rPr lang="en-US" sz="2000" dirty="0" smtClean="0"/>
                        <a:t>10%</a:t>
                      </a:r>
                      <a:endParaRPr lang="en-US" sz="2000" dirty="0"/>
                    </a:p>
                  </a:txBody>
                  <a:tcPr/>
                </a:tc>
              </a:tr>
              <a:tr h="421104">
                <a:tc>
                  <a:txBody>
                    <a:bodyPr/>
                    <a:lstStyle/>
                    <a:p>
                      <a:r>
                        <a:rPr lang="en-US" sz="2000" dirty="0" smtClean="0"/>
                        <a:t>Tree</a:t>
                      </a:r>
                      <a:endParaRPr lang="en-US" sz="2000" dirty="0"/>
                    </a:p>
                  </a:txBody>
                  <a:tcPr/>
                </a:tc>
                <a:tc>
                  <a:txBody>
                    <a:bodyPr/>
                    <a:lstStyle/>
                    <a:p>
                      <a:pPr algn="ctr"/>
                      <a:r>
                        <a:rPr lang="en-US" sz="2000" dirty="0" smtClean="0"/>
                        <a:t>3</a:t>
                      </a:r>
                      <a:endParaRPr lang="en-US" sz="2000" dirty="0"/>
                    </a:p>
                  </a:txBody>
                  <a:tcPr/>
                </a:tc>
                <a:tc>
                  <a:txBody>
                    <a:bodyPr/>
                    <a:lstStyle/>
                    <a:p>
                      <a:pPr algn="ctr"/>
                      <a:r>
                        <a:rPr lang="en-US" sz="2000" dirty="0" smtClean="0"/>
                        <a:t>2%</a:t>
                      </a:r>
                      <a:endParaRPr lang="en-US" sz="2000" dirty="0"/>
                    </a:p>
                  </a:txBody>
                  <a:tcPr/>
                </a:tc>
              </a:tr>
            </a:tbl>
          </a:graphicData>
        </a:graphic>
      </p:graphicFrame>
      <p:sp>
        <p:nvSpPr>
          <p:cNvPr id="4" name="Slide Number Placeholder 3"/>
          <p:cNvSpPr>
            <a:spLocks noGrp="1"/>
          </p:cNvSpPr>
          <p:nvPr>
            <p:ph type="sldNum" sz="quarter" idx="12"/>
          </p:nvPr>
        </p:nvSpPr>
        <p:spPr/>
        <p:txBody>
          <a:bodyPr/>
          <a:lstStyle/>
          <a:p>
            <a:fld id="{7C9906BE-735F-4238-A757-4C5D998805A6}" type="slidenum">
              <a:rPr lang="en-US" smtClean="0"/>
              <a:t>16</a:t>
            </a:fld>
            <a:endParaRPr lang="en-US"/>
          </a:p>
        </p:txBody>
      </p:sp>
    </p:spTree>
    <p:extLst>
      <p:ext uri="{BB962C8B-B14F-4D97-AF65-F5344CB8AC3E}">
        <p14:creationId xmlns:p14="http://schemas.microsoft.com/office/powerpoint/2010/main" val="30105085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latin typeface="Arial Black" pitchFamily="34" charset="0"/>
              </a:rPr>
              <a:t>Common Causes of Injuries </a:t>
            </a:r>
            <a:endParaRPr lang="en-US" sz="2400" dirty="0">
              <a:latin typeface="Arial Black" pitchFamily="34" charset="0"/>
            </a:endParaRPr>
          </a:p>
        </p:txBody>
      </p:sp>
      <p:sp>
        <p:nvSpPr>
          <p:cNvPr id="5" name="Content Placeholder 4"/>
          <p:cNvSpPr>
            <a:spLocks noGrp="1"/>
          </p:cNvSpPr>
          <p:nvPr>
            <p:ph idx="1"/>
          </p:nvPr>
        </p:nvSpPr>
        <p:spPr>
          <a:xfrm>
            <a:off x="304800" y="1719071"/>
            <a:ext cx="8382000" cy="4407408"/>
          </a:xfrm>
        </p:spPr>
        <p:txBody>
          <a:bodyPr>
            <a:normAutofit/>
          </a:bodyPr>
          <a:lstStyle/>
          <a:p>
            <a:pPr marL="45720" indent="0">
              <a:buNone/>
            </a:pPr>
            <a:r>
              <a:rPr lang="en-US" sz="2800" b="1" dirty="0" smtClean="0"/>
              <a:t>Struck by Object:</a:t>
            </a:r>
            <a:r>
              <a:rPr lang="en-US" sz="2800" b="1" dirty="0"/>
              <a:t> </a:t>
            </a:r>
            <a:r>
              <a:rPr lang="en-US" sz="2800" b="1" dirty="0" smtClean="0"/>
              <a:t> </a:t>
            </a:r>
            <a:r>
              <a:rPr lang="en-US" sz="2800" dirty="0" smtClean="0"/>
              <a:t>Top 5 Injury Types for the 148 ‘Struck by Object’ Related Injuries </a:t>
            </a:r>
            <a:endParaRPr 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1821219648"/>
              </p:ext>
            </p:extLst>
          </p:nvPr>
        </p:nvGraphicFramePr>
        <p:xfrm>
          <a:off x="228600" y="2819400"/>
          <a:ext cx="8610600" cy="3200400"/>
        </p:xfrm>
        <a:graphic>
          <a:graphicData uri="http://schemas.openxmlformats.org/drawingml/2006/table">
            <a:tbl>
              <a:tblPr firstRow="1" bandRow="1">
                <a:tableStyleId>{5C22544A-7EE6-4342-B048-85BDC9FD1C3A}</a:tableStyleId>
              </a:tblPr>
              <a:tblGrid>
                <a:gridCol w="2870200"/>
                <a:gridCol w="2870200"/>
                <a:gridCol w="2870200"/>
              </a:tblGrid>
              <a:tr h="533400">
                <a:tc>
                  <a:txBody>
                    <a:bodyPr/>
                    <a:lstStyle/>
                    <a:p>
                      <a:pPr algn="ctr"/>
                      <a:r>
                        <a:rPr lang="en-US" sz="2800" dirty="0" smtClean="0"/>
                        <a:t>Injury Code</a:t>
                      </a:r>
                      <a:endParaRPr lang="en-US" sz="2800" dirty="0"/>
                    </a:p>
                  </a:txBody>
                  <a:tcPr/>
                </a:tc>
                <a:tc>
                  <a:txBody>
                    <a:bodyPr/>
                    <a:lstStyle/>
                    <a:p>
                      <a:pPr algn="ctr"/>
                      <a:r>
                        <a:rPr lang="en-US" sz="2800" dirty="0" smtClean="0"/>
                        <a:t>Number of Cases</a:t>
                      </a:r>
                      <a:endParaRPr lang="en-US" sz="2800" dirty="0"/>
                    </a:p>
                  </a:txBody>
                  <a:tcPr/>
                </a:tc>
                <a:tc>
                  <a:txBody>
                    <a:bodyPr/>
                    <a:lstStyle/>
                    <a:p>
                      <a:pPr algn="ctr"/>
                      <a:r>
                        <a:rPr lang="en-US" sz="2800" dirty="0" smtClean="0"/>
                        <a:t>Percent</a:t>
                      </a:r>
                      <a:endParaRPr lang="en-US" sz="2800" dirty="0"/>
                    </a:p>
                  </a:txBody>
                  <a:tcPr/>
                </a:tc>
              </a:tr>
              <a:tr h="533400">
                <a:tc>
                  <a:txBody>
                    <a:bodyPr/>
                    <a:lstStyle/>
                    <a:p>
                      <a:r>
                        <a:rPr lang="en-US" sz="2800" dirty="0" smtClean="0"/>
                        <a:t>Fingers</a:t>
                      </a:r>
                      <a:endParaRPr lang="en-US" sz="2800" dirty="0"/>
                    </a:p>
                  </a:txBody>
                  <a:tcPr/>
                </a:tc>
                <a:tc>
                  <a:txBody>
                    <a:bodyPr/>
                    <a:lstStyle/>
                    <a:p>
                      <a:pPr algn="ctr"/>
                      <a:r>
                        <a:rPr lang="en-US" sz="2800" dirty="0" smtClean="0"/>
                        <a:t>44</a:t>
                      </a:r>
                      <a:endParaRPr lang="en-US" sz="2800" dirty="0"/>
                    </a:p>
                  </a:txBody>
                  <a:tcPr/>
                </a:tc>
                <a:tc>
                  <a:txBody>
                    <a:bodyPr/>
                    <a:lstStyle/>
                    <a:p>
                      <a:pPr algn="ctr"/>
                      <a:r>
                        <a:rPr lang="en-US" sz="2800" dirty="0" smtClean="0"/>
                        <a:t>30%</a:t>
                      </a:r>
                      <a:endParaRPr lang="en-US" sz="2800" dirty="0"/>
                    </a:p>
                  </a:txBody>
                  <a:tcPr/>
                </a:tc>
              </a:tr>
              <a:tr h="533400">
                <a:tc>
                  <a:txBody>
                    <a:bodyPr/>
                    <a:lstStyle/>
                    <a:p>
                      <a:r>
                        <a:rPr lang="en-US" sz="2800" dirty="0" smtClean="0"/>
                        <a:t>Other</a:t>
                      </a:r>
                    </a:p>
                  </a:txBody>
                  <a:tcPr/>
                </a:tc>
                <a:tc>
                  <a:txBody>
                    <a:bodyPr/>
                    <a:lstStyle/>
                    <a:p>
                      <a:pPr algn="ctr"/>
                      <a:r>
                        <a:rPr lang="en-US" sz="2800" dirty="0" smtClean="0"/>
                        <a:t>15</a:t>
                      </a:r>
                      <a:endParaRPr lang="en-US" sz="28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smtClean="0"/>
                        <a:t>10%</a:t>
                      </a:r>
                      <a:endParaRPr lang="en-US" sz="2800" dirty="0"/>
                    </a:p>
                  </a:txBody>
                  <a:tcPr/>
                </a:tc>
              </a:tr>
              <a:tr h="533400">
                <a:tc>
                  <a:txBody>
                    <a:bodyPr/>
                    <a:lstStyle/>
                    <a:p>
                      <a:r>
                        <a:rPr lang="en-US" sz="2800" dirty="0" smtClean="0"/>
                        <a:t>Hand</a:t>
                      </a:r>
                      <a:endParaRPr lang="en-US" sz="2800" dirty="0"/>
                    </a:p>
                  </a:txBody>
                  <a:tcPr/>
                </a:tc>
                <a:tc>
                  <a:txBody>
                    <a:bodyPr/>
                    <a:lstStyle/>
                    <a:p>
                      <a:pPr algn="ctr"/>
                      <a:r>
                        <a:rPr lang="en-US" sz="2800" dirty="0" smtClean="0"/>
                        <a:t>14</a:t>
                      </a:r>
                      <a:endParaRPr lang="en-US" sz="2800" dirty="0"/>
                    </a:p>
                  </a:txBody>
                  <a:tcPr/>
                </a:tc>
                <a:tc>
                  <a:txBody>
                    <a:bodyPr/>
                    <a:lstStyle/>
                    <a:p>
                      <a:pPr algn="ctr"/>
                      <a:r>
                        <a:rPr lang="en-US" sz="2800" dirty="0" smtClean="0"/>
                        <a:t>9%</a:t>
                      </a:r>
                      <a:endParaRPr lang="en-US" sz="2800" dirty="0"/>
                    </a:p>
                  </a:txBody>
                  <a:tcPr/>
                </a:tc>
              </a:tr>
              <a:tr h="533400">
                <a:tc>
                  <a:txBody>
                    <a:bodyPr/>
                    <a:lstStyle/>
                    <a:p>
                      <a:r>
                        <a:rPr lang="en-US" sz="2800" dirty="0" smtClean="0"/>
                        <a:t>Head</a:t>
                      </a:r>
                      <a:endParaRPr lang="en-US" sz="2800" dirty="0"/>
                    </a:p>
                  </a:txBody>
                  <a:tcPr/>
                </a:tc>
                <a:tc>
                  <a:txBody>
                    <a:bodyPr/>
                    <a:lstStyle/>
                    <a:p>
                      <a:pPr algn="ctr"/>
                      <a:r>
                        <a:rPr lang="en-US" sz="2800" dirty="0" smtClean="0"/>
                        <a:t>13</a:t>
                      </a:r>
                      <a:endParaRPr lang="en-US" sz="2800" dirty="0"/>
                    </a:p>
                  </a:txBody>
                  <a:tcPr/>
                </a:tc>
                <a:tc>
                  <a:txBody>
                    <a:bodyPr/>
                    <a:lstStyle/>
                    <a:p>
                      <a:pPr algn="ctr"/>
                      <a:r>
                        <a:rPr lang="en-US" sz="2800" dirty="0" smtClean="0"/>
                        <a:t>9%</a:t>
                      </a:r>
                      <a:endParaRPr lang="en-US" sz="2800" dirty="0"/>
                    </a:p>
                  </a:txBody>
                  <a:tcPr/>
                </a:tc>
              </a:tr>
              <a:tr h="533400">
                <a:tc>
                  <a:txBody>
                    <a:bodyPr/>
                    <a:lstStyle/>
                    <a:p>
                      <a:r>
                        <a:rPr lang="en-US" sz="2800" dirty="0" smtClean="0"/>
                        <a:t>Shoulder</a:t>
                      </a:r>
                      <a:endParaRPr lang="en-US" sz="2800" dirty="0"/>
                    </a:p>
                  </a:txBody>
                  <a:tcPr/>
                </a:tc>
                <a:tc>
                  <a:txBody>
                    <a:bodyPr/>
                    <a:lstStyle/>
                    <a:p>
                      <a:pPr algn="ctr"/>
                      <a:r>
                        <a:rPr lang="en-US" sz="2800" dirty="0" smtClean="0"/>
                        <a:t>9</a:t>
                      </a:r>
                      <a:endParaRPr lang="en-US" sz="2800" dirty="0"/>
                    </a:p>
                  </a:txBody>
                  <a:tcPr/>
                </a:tc>
                <a:tc>
                  <a:txBody>
                    <a:bodyPr/>
                    <a:lstStyle/>
                    <a:p>
                      <a:pPr algn="ctr"/>
                      <a:r>
                        <a:rPr lang="en-US" sz="2800" dirty="0" smtClean="0"/>
                        <a:t>6%</a:t>
                      </a:r>
                      <a:endParaRPr lang="en-US" sz="2800" dirty="0"/>
                    </a:p>
                  </a:txBody>
                  <a:tcPr/>
                </a:tc>
              </a:tr>
            </a:tbl>
          </a:graphicData>
        </a:graphic>
      </p:graphicFrame>
      <p:sp>
        <p:nvSpPr>
          <p:cNvPr id="4" name="Slide Number Placeholder 3"/>
          <p:cNvSpPr>
            <a:spLocks noGrp="1"/>
          </p:cNvSpPr>
          <p:nvPr>
            <p:ph type="sldNum" sz="quarter" idx="12"/>
          </p:nvPr>
        </p:nvSpPr>
        <p:spPr/>
        <p:txBody>
          <a:bodyPr/>
          <a:lstStyle/>
          <a:p>
            <a:fld id="{7C9906BE-735F-4238-A757-4C5D998805A6}" type="slidenum">
              <a:rPr lang="en-US" smtClean="0"/>
              <a:t>17</a:t>
            </a:fld>
            <a:endParaRPr lang="en-US"/>
          </a:p>
        </p:txBody>
      </p:sp>
    </p:spTree>
    <p:extLst>
      <p:ext uri="{BB962C8B-B14F-4D97-AF65-F5344CB8AC3E}">
        <p14:creationId xmlns:p14="http://schemas.microsoft.com/office/powerpoint/2010/main" val="12193036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153401" cy="4407408"/>
          </a:xfrm>
        </p:spPr>
        <p:txBody>
          <a:bodyPr>
            <a:normAutofit/>
          </a:bodyPr>
          <a:lstStyle/>
          <a:p>
            <a:r>
              <a:rPr lang="en-US" sz="3200" b="1" dirty="0" smtClean="0">
                <a:latin typeface="Arial Narrow" pitchFamily="34" charset="0"/>
              </a:rPr>
              <a:t> OSHA’s Safety Pays Program can be used to calculate loss of profitability to your operation.</a:t>
            </a:r>
          </a:p>
          <a:p>
            <a:pPr marL="45720" indent="0">
              <a:buNone/>
            </a:pPr>
            <a:endParaRPr lang="en-US" sz="3200" b="1" dirty="0" smtClean="0">
              <a:latin typeface="Arial Narrow" pitchFamily="34" charset="0"/>
            </a:endParaRPr>
          </a:p>
          <a:p>
            <a:r>
              <a:rPr lang="en-US" sz="3200" b="1" dirty="0" smtClean="0">
                <a:latin typeface="Arial Narrow" pitchFamily="34" charset="0"/>
              </a:rPr>
              <a:t> Website:</a:t>
            </a:r>
          </a:p>
          <a:p>
            <a:pPr marL="320040" lvl="1" indent="0">
              <a:buNone/>
            </a:pPr>
            <a:r>
              <a:rPr lang="en-US" sz="3200" b="1" dirty="0">
                <a:latin typeface="Arial Narrow" pitchFamily="34" charset="0"/>
              </a:rPr>
              <a:t>http://www.osha.gov/dcsp/smallbusiness/safetypays/index.html</a:t>
            </a:r>
            <a:endParaRPr lang="en-US" sz="3200" b="1" dirty="0" smtClean="0">
              <a:latin typeface="Arial Narrow" pitchFamily="34" charset="0"/>
            </a:endParaRPr>
          </a:p>
        </p:txBody>
      </p:sp>
      <p:sp>
        <p:nvSpPr>
          <p:cNvPr id="3" name="Title 2"/>
          <p:cNvSpPr>
            <a:spLocks noGrp="1"/>
          </p:cNvSpPr>
          <p:nvPr>
            <p:ph type="title"/>
          </p:nvPr>
        </p:nvSpPr>
        <p:spPr/>
        <p:txBody>
          <a:bodyPr/>
          <a:lstStyle/>
          <a:p>
            <a:r>
              <a:rPr lang="en-US" sz="3600" dirty="0" smtClean="0">
                <a:latin typeface="Arial Black" pitchFamily="34" charset="0"/>
              </a:rPr>
              <a:t>Impact on Profitability</a:t>
            </a:r>
            <a:endParaRPr lang="en-US" sz="3600" dirty="0">
              <a:latin typeface="Arial Black" pitchFamily="34" charset="0"/>
            </a:endParaRPr>
          </a:p>
        </p:txBody>
      </p:sp>
      <p:sp>
        <p:nvSpPr>
          <p:cNvPr id="4" name="Slide Number Placeholder 3"/>
          <p:cNvSpPr>
            <a:spLocks noGrp="1"/>
          </p:cNvSpPr>
          <p:nvPr>
            <p:ph type="sldNum" sz="quarter" idx="12"/>
          </p:nvPr>
        </p:nvSpPr>
        <p:spPr/>
        <p:txBody>
          <a:bodyPr/>
          <a:lstStyle/>
          <a:p>
            <a:fld id="{7C9906BE-735F-4238-A757-4C5D998805A6}" type="slidenum">
              <a:rPr lang="en-US" smtClean="0"/>
              <a:t>18</a:t>
            </a:fld>
            <a:endParaRPr lang="en-US"/>
          </a:p>
        </p:txBody>
      </p:sp>
    </p:spTree>
    <p:extLst>
      <p:ext uri="{BB962C8B-B14F-4D97-AF65-F5344CB8AC3E}">
        <p14:creationId xmlns:p14="http://schemas.microsoft.com/office/powerpoint/2010/main" val="26009281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153401" cy="4407408"/>
          </a:xfrm>
        </p:spPr>
        <p:txBody>
          <a:bodyPr>
            <a:normAutofit/>
          </a:bodyPr>
          <a:lstStyle/>
          <a:p>
            <a:r>
              <a:rPr lang="en-US" sz="3200" b="1" dirty="0" smtClean="0">
                <a:latin typeface="Arial Narrow" pitchFamily="34" charset="0"/>
              </a:rPr>
              <a:t> For every $1.00 invested in an effective safety and health program, the return on investment (ROI) is $4.00 - $6.00.</a:t>
            </a:r>
          </a:p>
          <a:p>
            <a:endParaRPr lang="en-US" sz="3200" b="1" dirty="0">
              <a:latin typeface="Arial Narrow" pitchFamily="34" charset="0"/>
            </a:endParaRPr>
          </a:p>
          <a:p>
            <a:r>
              <a:rPr lang="en-US" sz="3200" b="1" dirty="0" smtClean="0">
                <a:latin typeface="Arial Narrow" pitchFamily="34" charset="0"/>
              </a:rPr>
              <a:t> Sound business practice:  Having dollars to invest in your business rather than trying to recover from injury losses.</a:t>
            </a:r>
          </a:p>
        </p:txBody>
      </p:sp>
      <p:sp>
        <p:nvSpPr>
          <p:cNvPr id="3" name="Title 2"/>
          <p:cNvSpPr>
            <a:spLocks noGrp="1"/>
          </p:cNvSpPr>
          <p:nvPr>
            <p:ph type="title"/>
          </p:nvPr>
        </p:nvSpPr>
        <p:spPr/>
        <p:txBody>
          <a:bodyPr/>
          <a:lstStyle/>
          <a:p>
            <a:r>
              <a:rPr lang="en-US" sz="3600" dirty="0" smtClean="0">
                <a:latin typeface="Arial Black" pitchFamily="34" charset="0"/>
              </a:rPr>
              <a:t>Impact on Profitability</a:t>
            </a:r>
            <a:endParaRPr lang="en-US" sz="3600" dirty="0">
              <a:latin typeface="Arial Black" pitchFamily="34" charset="0"/>
            </a:endParaRPr>
          </a:p>
        </p:txBody>
      </p:sp>
      <p:sp>
        <p:nvSpPr>
          <p:cNvPr id="4" name="Slide Number Placeholder 3"/>
          <p:cNvSpPr>
            <a:spLocks noGrp="1"/>
          </p:cNvSpPr>
          <p:nvPr>
            <p:ph type="sldNum" sz="quarter" idx="12"/>
          </p:nvPr>
        </p:nvSpPr>
        <p:spPr/>
        <p:txBody>
          <a:bodyPr/>
          <a:lstStyle/>
          <a:p>
            <a:fld id="{7C9906BE-735F-4238-A757-4C5D998805A6}" type="slidenum">
              <a:rPr lang="en-US" smtClean="0"/>
              <a:t>19</a:t>
            </a:fld>
            <a:endParaRPr lang="en-US"/>
          </a:p>
        </p:txBody>
      </p:sp>
    </p:spTree>
    <p:extLst>
      <p:ext uri="{BB962C8B-B14F-4D97-AF65-F5344CB8AC3E}">
        <p14:creationId xmlns:p14="http://schemas.microsoft.com/office/powerpoint/2010/main" val="2728336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45720" indent="0">
              <a:buNone/>
            </a:pPr>
            <a:r>
              <a:rPr lang="en-US" sz="3200" b="1" dirty="0" smtClean="0">
                <a:latin typeface="Arial Narrow" pitchFamily="34" charset="0"/>
              </a:rPr>
              <a:t>Upon completion of this unit you will be able to identify injury trends in the dairy industry and apply that knowledge to assessing hazards and making safety improvements on your dairy operation.</a:t>
            </a:r>
            <a:endParaRPr lang="en-US" sz="3200" b="1" dirty="0">
              <a:latin typeface="Arial Narrow" pitchFamily="34" charset="0"/>
            </a:endParaRPr>
          </a:p>
        </p:txBody>
      </p:sp>
      <p:sp>
        <p:nvSpPr>
          <p:cNvPr id="3" name="Title 2"/>
          <p:cNvSpPr>
            <a:spLocks noGrp="1"/>
          </p:cNvSpPr>
          <p:nvPr>
            <p:ph type="title"/>
          </p:nvPr>
        </p:nvSpPr>
        <p:spPr/>
        <p:txBody>
          <a:bodyPr/>
          <a:lstStyle/>
          <a:p>
            <a:r>
              <a:rPr lang="en-US" sz="3600" dirty="0" smtClean="0">
                <a:latin typeface="Arial Black" pitchFamily="34" charset="0"/>
              </a:rPr>
              <a:t>Learning Objective</a:t>
            </a:r>
            <a:endParaRPr lang="en-US" sz="3600" dirty="0">
              <a:latin typeface="Arial Black" pitchFamily="34" charset="0"/>
            </a:endParaRPr>
          </a:p>
        </p:txBody>
      </p:sp>
      <p:sp>
        <p:nvSpPr>
          <p:cNvPr id="4" name="Slide Number Placeholder 3"/>
          <p:cNvSpPr>
            <a:spLocks noGrp="1"/>
          </p:cNvSpPr>
          <p:nvPr>
            <p:ph type="sldNum" sz="quarter" idx="12"/>
          </p:nvPr>
        </p:nvSpPr>
        <p:spPr/>
        <p:txBody>
          <a:bodyPr/>
          <a:lstStyle/>
          <a:p>
            <a:fld id="{7C9906BE-735F-4238-A757-4C5D998805A6}" type="slidenum">
              <a:rPr lang="en-US" smtClean="0"/>
              <a:t>2</a:t>
            </a:fld>
            <a:endParaRPr lang="en-US"/>
          </a:p>
        </p:txBody>
      </p:sp>
    </p:spTree>
    <p:extLst>
      <p:ext uri="{BB962C8B-B14F-4D97-AF65-F5344CB8AC3E}">
        <p14:creationId xmlns:p14="http://schemas.microsoft.com/office/powerpoint/2010/main" val="35063968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1"/>
            <a:ext cx="8153401" cy="4407408"/>
          </a:xfrm>
        </p:spPr>
        <p:txBody>
          <a:bodyPr>
            <a:noAutofit/>
          </a:bodyPr>
          <a:lstStyle/>
          <a:p>
            <a:r>
              <a:rPr lang="en-US" sz="3200" b="1" dirty="0" smtClean="0">
                <a:latin typeface="Arial Narrow" pitchFamily="34" charset="0"/>
              </a:rPr>
              <a:t> Have your top 3 areas of concern for health and safety on your farm changed after viewing this data? If yes, how?</a:t>
            </a:r>
          </a:p>
          <a:p>
            <a:endParaRPr lang="en-US" sz="3200" b="1" dirty="0">
              <a:latin typeface="Arial Narrow" pitchFamily="34" charset="0"/>
            </a:endParaRPr>
          </a:p>
          <a:p>
            <a:r>
              <a:rPr lang="en-US" sz="3200" b="1" dirty="0" smtClean="0">
                <a:latin typeface="Arial Narrow" pitchFamily="34" charset="0"/>
              </a:rPr>
              <a:t> Identify the top three causes of injury related to dairy farming.</a:t>
            </a:r>
          </a:p>
          <a:p>
            <a:endParaRPr lang="en-US" sz="3200" b="1" dirty="0">
              <a:latin typeface="Arial Narrow" pitchFamily="34" charset="0"/>
            </a:endParaRPr>
          </a:p>
          <a:p>
            <a:r>
              <a:rPr lang="en-US" sz="3200" b="1" dirty="0" smtClean="0">
                <a:latin typeface="Arial Narrow" pitchFamily="34" charset="0"/>
              </a:rPr>
              <a:t> How can you use this data to improve safety on your farm?</a:t>
            </a:r>
          </a:p>
        </p:txBody>
      </p:sp>
      <p:sp>
        <p:nvSpPr>
          <p:cNvPr id="3" name="Title 2"/>
          <p:cNvSpPr>
            <a:spLocks noGrp="1"/>
          </p:cNvSpPr>
          <p:nvPr>
            <p:ph type="title"/>
          </p:nvPr>
        </p:nvSpPr>
        <p:spPr/>
        <p:txBody>
          <a:bodyPr/>
          <a:lstStyle/>
          <a:p>
            <a:r>
              <a:rPr lang="en-US" sz="3600" dirty="0" smtClean="0">
                <a:latin typeface="Arial Black" pitchFamily="34" charset="0"/>
              </a:rPr>
              <a:t>Questions for Review</a:t>
            </a:r>
            <a:endParaRPr lang="en-US" sz="3600" dirty="0">
              <a:latin typeface="Arial Black" pitchFamily="34" charset="0"/>
            </a:endParaRPr>
          </a:p>
        </p:txBody>
      </p:sp>
      <p:sp>
        <p:nvSpPr>
          <p:cNvPr id="4" name="Slide Number Placeholder 3"/>
          <p:cNvSpPr>
            <a:spLocks noGrp="1"/>
          </p:cNvSpPr>
          <p:nvPr>
            <p:ph type="sldNum" sz="quarter" idx="12"/>
          </p:nvPr>
        </p:nvSpPr>
        <p:spPr/>
        <p:txBody>
          <a:bodyPr/>
          <a:lstStyle/>
          <a:p>
            <a:fld id="{7C9906BE-735F-4238-A757-4C5D998805A6}" type="slidenum">
              <a:rPr lang="en-US" smtClean="0"/>
              <a:t>20</a:t>
            </a:fld>
            <a:endParaRPr lang="en-US"/>
          </a:p>
        </p:txBody>
      </p:sp>
    </p:spTree>
    <p:extLst>
      <p:ext uri="{BB962C8B-B14F-4D97-AF65-F5344CB8AC3E}">
        <p14:creationId xmlns:p14="http://schemas.microsoft.com/office/powerpoint/2010/main" val="33810268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7C9906BE-735F-4238-A757-4C5D998805A6}" type="slidenum">
              <a:rPr lang="en-US" smtClean="0"/>
              <a:t>21</a:t>
            </a:fld>
            <a:endParaRPr lang="en-US"/>
          </a:p>
        </p:txBody>
      </p:sp>
      <p:sp>
        <p:nvSpPr>
          <p:cNvPr id="2" name="Content Placeholder 1"/>
          <p:cNvSpPr>
            <a:spLocks noGrp="1"/>
          </p:cNvSpPr>
          <p:nvPr>
            <p:ph idx="4294967295"/>
          </p:nvPr>
        </p:nvSpPr>
        <p:spPr>
          <a:xfrm>
            <a:off x="1066800" y="2133599"/>
            <a:ext cx="6705600" cy="3992563"/>
          </a:xfrm>
        </p:spPr>
        <p:txBody>
          <a:bodyPr/>
          <a:lstStyle/>
          <a:p>
            <a:r>
              <a:rPr lang="en-US" dirty="0"/>
              <a:t>This material was produced under grant number SH-22318-11 from the Occupational Safety and Health Administration, U.S. Department of Labor. It does not necessarily reflect the views or policies of the U.S. Department of Labor, nor does mention of trade names, commercial products, or organizations imply endorsement by the U.S. Government.</a:t>
            </a:r>
          </a:p>
        </p:txBody>
      </p:sp>
    </p:spTree>
    <p:extLst>
      <p:ext uri="{BB962C8B-B14F-4D97-AF65-F5344CB8AC3E}">
        <p14:creationId xmlns:p14="http://schemas.microsoft.com/office/powerpoint/2010/main" val="3153184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45720" indent="0">
              <a:buNone/>
            </a:pPr>
            <a:r>
              <a:rPr lang="en-US" sz="3000" b="1" dirty="0" smtClean="0">
                <a:latin typeface="Arial Narrow" pitchFamily="34" charset="0"/>
              </a:rPr>
              <a:t>1. Describe </a:t>
            </a:r>
            <a:r>
              <a:rPr lang="en-US" sz="3000" b="1" dirty="0">
                <a:latin typeface="Arial Narrow" pitchFamily="34" charset="0"/>
              </a:rPr>
              <a:t>major injury trends in the dairy industry.</a:t>
            </a:r>
          </a:p>
          <a:p>
            <a:pPr marL="45720" indent="0">
              <a:buNone/>
            </a:pPr>
            <a:r>
              <a:rPr lang="en-US" sz="3000" b="1" dirty="0" smtClean="0">
                <a:latin typeface="Arial Narrow" pitchFamily="34" charset="0"/>
              </a:rPr>
              <a:t>2. Identify </a:t>
            </a:r>
            <a:r>
              <a:rPr lang="en-US" sz="3000" b="1" dirty="0">
                <a:latin typeface="Arial Narrow" pitchFamily="34" charset="0"/>
              </a:rPr>
              <a:t>areas of concern for potential employee injury that are present on the dairy operation.</a:t>
            </a:r>
          </a:p>
          <a:p>
            <a:pPr marL="45720" indent="0">
              <a:buNone/>
            </a:pPr>
            <a:r>
              <a:rPr lang="en-US" sz="3000" b="1" dirty="0" smtClean="0">
                <a:latin typeface="Arial Narrow" pitchFamily="34" charset="0"/>
              </a:rPr>
              <a:t>3. Understand </a:t>
            </a:r>
            <a:r>
              <a:rPr lang="en-US" sz="3000" b="1" dirty="0">
                <a:latin typeface="Arial Narrow" pitchFamily="34" charset="0"/>
              </a:rPr>
              <a:t>the high risk areas in order to prioritize and focus more attention to those areas.</a:t>
            </a:r>
          </a:p>
          <a:p>
            <a:pPr marL="45720" indent="0">
              <a:buNone/>
            </a:pPr>
            <a:r>
              <a:rPr lang="en-US" sz="3000" b="1" dirty="0" smtClean="0">
                <a:latin typeface="Arial Narrow" pitchFamily="34" charset="0"/>
              </a:rPr>
              <a:t>4. Understand </a:t>
            </a:r>
            <a:r>
              <a:rPr lang="en-US" sz="3000" b="1" dirty="0">
                <a:latin typeface="Arial Narrow" pitchFamily="34" charset="0"/>
              </a:rPr>
              <a:t>the relationship between injury and illnesses and the effect on profitability. </a:t>
            </a:r>
          </a:p>
        </p:txBody>
      </p:sp>
      <p:sp>
        <p:nvSpPr>
          <p:cNvPr id="3" name="Title 2"/>
          <p:cNvSpPr>
            <a:spLocks noGrp="1"/>
          </p:cNvSpPr>
          <p:nvPr>
            <p:ph type="title"/>
          </p:nvPr>
        </p:nvSpPr>
        <p:spPr/>
        <p:txBody>
          <a:bodyPr/>
          <a:lstStyle/>
          <a:p>
            <a:r>
              <a:rPr lang="en-US" sz="3600" dirty="0" smtClean="0">
                <a:latin typeface="Arial Black" pitchFamily="34" charset="0"/>
              </a:rPr>
              <a:t>Learner Outcomes</a:t>
            </a:r>
            <a:endParaRPr lang="en-US" sz="3600" dirty="0">
              <a:latin typeface="Arial Black" pitchFamily="34" charset="0"/>
            </a:endParaRPr>
          </a:p>
        </p:txBody>
      </p:sp>
      <p:sp>
        <p:nvSpPr>
          <p:cNvPr id="4" name="Slide Number Placeholder 3"/>
          <p:cNvSpPr>
            <a:spLocks noGrp="1"/>
          </p:cNvSpPr>
          <p:nvPr>
            <p:ph type="sldNum" sz="quarter" idx="12"/>
          </p:nvPr>
        </p:nvSpPr>
        <p:spPr/>
        <p:txBody>
          <a:bodyPr/>
          <a:lstStyle/>
          <a:p>
            <a:fld id="{7C9906BE-735F-4238-A757-4C5D998805A6}" type="slidenum">
              <a:rPr lang="en-US" smtClean="0"/>
              <a:t>3</a:t>
            </a:fld>
            <a:endParaRPr lang="en-US"/>
          </a:p>
        </p:txBody>
      </p:sp>
    </p:spTree>
    <p:extLst>
      <p:ext uri="{BB962C8B-B14F-4D97-AF65-F5344CB8AC3E}">
        <p14:creationId xmlns:p14="http://schemas.microsoft.com/office/powerpoint/2010/main" val="3341084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1" dirty="0" smtClean="0">
                <a:latin typeface="Arial Narrow" pitchFamily="34" charset="0"/>
              </a:rPr>
              <a:t> Dairy farming is a high hazard occupation</a:t>
            </a:r>
          </a:p>
          <a:p>
            <a:endParaRPr lang="en-US" sz="1000" b="1" dirty="0" smtClean="0">
              <a:latin typeface="Arial Narrow" pitchFamily="34" charset="0"/>
            </a:endParaRPr>
          </a:p>
          <a:p>
            <a:r>
              <a:rPr lang="en-US" sz="3200" b="1" dirty="0" smtClean="0">
                <a:latin typeface="Arial Narrow" pitchFamily="34" charset="0"/>
              </a:rPr>
              <a:t> Employee safety and health is integral to a successful operation</a:t>
            </a:r>
          </a:p>
          <a:p>
            <a:endParaRPr lang="en-US" sz="1000" b="1" dirty="0" smtClean="0">
              <a:latin typeface="Arial Narrow" pitchFamily="34" charset="0"/>
            </a:endParaRPr>
          </a:p>
          <a:p>
            <a:r>
              <a:rPr lang="en-US" sz="3200" b="1" dirty="0" smtClean="0">
                <a:latin typeface="Arial Narrow" pitchFamily="34" charset="0"/>
              </a:rPr>
              <a:t> Losses from injuries and illnesses cut into profits</a:t>
            </a:r>
          </a:p>
          <a:p>
            <a:pPr marL="45720" indent="0">
              <a:buNone/>
            </a:pPr>
            <a:endParaRPr lang="en-US" sz="1000" b="1" dirty="0" smtClean="0">
              <a:latin typeface="Arial Narrow" pitchFamily="34" charset="0"/>
            </a:endParaRPr>
          </a:p>
          <a:p>
            <a:r>
              <a:rPr lang="en-US" sz="3200" b="1" dirty="0" smtClean="0">
                <a:latin typeface="Arial Narrow" pitchFamily="34" charset="0"/>
              </a:rPr>
              <a:t> Continuous process improvement is key!</a:t>
            </a:r>
            <a:endParaRPr lang="en-US" dirty="0"/>
          </a:p>
        </p:txBody>
      </p:sp>
      <p:sp>
        <p:nvSpPr>
          <p:cNvPr id="3" name="Title 2"/>
          <p:cNvSpPr>
            <a:spLocks noGrp="1"/>
          </p:cNvSpPr>
          <p:nvPr>
            <p:ph type="title"/>
          </p:nvPr>
        </p:nvSpPr>
        <p:spPr/>
        <p:txBody>
          <a:bodyPr/>
          <a:lstStyle/>
          <a:p>
            <a:r>
              <a:rPr lang="en-US" sz="4000" dirty="0" smtClean="0">
                <a:latin typeface="Arial Black" pitchFamily="34" charset="0"/>
              </a:rPr>
              <a:t>Injury Trends:</a:t>
            </a:r>
            <a:br>
              <a:rPr lang="en-US" sz="4000" dirty="0" smtClean="0">
                <a:latin typeface="Arial Black" pitchFamily="34" charset="0"/>
              </a:rPr>
            </a:br>
            <a:r>
              <a:rPr lang="en-US" sz="3600" dirty="0" smtClean="0">
                <a:latin typeface="Arial Black" pitchFamily="34" charset="0"/>
              </a:rPr>
              <a:t>Looking at the Numbers</a:t>
            </a:r>
            <a:endParaRPr lang="en-US" sz="3600" dirty="0">
              <a:latin typeface="Arial Black" pitchFamily="34" charset="0"/>
            </a:endParaRPr>
          </a:p>
        </p:txBody>
      </p:sp>
      <p:sp>
        <p:nvSpPr>
          <p:cNvPr id="4" name="Slide Number Placeholder 3"/>
          <p:cNvSpPr>
            <a:spLocks noGrp="1"/>
          </p:cNvSpPr>
          <p:nvPr>
            <p:ph type="sldNum" sz="quarter" idx="12"/>
          </p:nvPr>
        </p:nvSpPr>
        <p:spPr/>
        <p:txBody>
          <a:bodyPr/>
          <a:lstStyle/>
          <a:p>
            <a:fld id="{7C9906BE-735F-4238-A757-4C5D998805A6}" type="slidenum">
              <a:rPr lang="en-US" smtClean="0"/>
              <a:t>4</a:t>
            </a:fld>
            <a:endParaRPr lang="en-US"/>
          </a:p>
        </p:txBody>
      </p:sp>
    </p:spTree>
    <p:extLst>
      <p:ext uri="{BB962C8B-B14F-4D97-AF65-F5344CB8AC3E}">
        <p14:creationId xmlns:p14="http://schemas.microsoft.com/office/powerpoint/2010/main" val="3366074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b="1" dirty="0" smtClean="0">
                <a:latin typeface="Arial Narrow" pitchFamily="34" charset="0"/>
              </a:rPr>
              <a:t> Assessment – first step in the process</a:t>
            </a:r>
          </a:p>
          <a:p>
            <a:r>
              <a:rPr lang="en-US" sz="3200" b="1" dirty="0" smtClean="0">
                <a:latin typeface="Arial Narrow" pitchFamily="34" charset="0"/>
              </a:rPr>
              <a:t> Identify areas of concern</a:t>
            </a:r>
          </a:p>
          <a:p>
            <a:endParaRPr lang="en-US" sz="3200" b="1" dirty="0">
              <a:latin typeface="Arial Narrow" pitchFamily="34" charset="0"/>
            </a:endParaRPr>
          </a:p>
          <a:p>
            <a:r>
              <a:rPr lang="en-US" sz="3200" b="1" dirty="0" smtClean="0">
                <a:latin typeface="Arial Narrow" pitchFamily="34" charset="0"/>
              </a:rPr>
              <a:t> What are your top 3 areas of safety and health concerns on your dairy operation?</a:t>
            </a:r>
            <a:endParaRPr lang="en-US" dirty="0"/>
          </a:p>
        </p:txBody>
      </p:sp>
      <p:sp>
        <p:nvSpPr>
          <p:cNvPr id="3" name="Title 2"/>
          <p:cNvSpPr>
            <a:spLocks noGrp="1"/>
          </p:cNvSpPr>
          <p:nvPr>
            <p:ph type="title"/>
          </p:nvPr>
        </p:nvSpPr>
        <p:spPr/>
        <p:txBody>
          <a:bodyPr/>
          <a:lstStyle/>
          <a:p>
            <a:r>
              <a:rPr lang="en-US" sz="3600" dirty="0" smtClean="0">
                <a:latin typeface="Arial Black" pitchFamily="34" charset="0"/>
              </a:rPr>
              <a:t>Assessing the Risk </a:t>
            </a:r>
            <a:br>
              <a:rPr lang="en-US" sz="3600" dirty="0" smtClean="0">
                <a:latin typeface="Arial Black" pitchFamily="34" charset="0"/>
              </a:rPr>
            </a:br>
            <a:r>
              <a:rPr lang="en-US" sz="3600" dirty="0" smtClean="0">
                <a:latin typeface="Arial Black" pitchFamily="34" charset="0"/>
              </a:rPr>
              <a:t>and Hazards</a:t>
            </a:r>
            <a:endParaRPr lang="en-US" sz="3600" dirty="0">
              <a:latin typeface="Arial Black" pitchFamily="34" charset="0"/>
            </a:endParaRPr>
          </a:p>
        </p:txBody>
      </p:sp>
      <p:sp>
        <p:nvSpPr>
          <p:cNvPr id="4" name="Slide Number Placeholder 3"/>
          <p:cNvSpPr>
            <a:spLocks noGrp="1"/>
          </p:cNvSpPr>
          <p:nvPr>
            <p:ph type="sldNum" sz="quarter" idx="12"/>
          </p:nvPr>
        </p:nvSpPr>
        <p:spPr/>
        <p:txBody>
          <a:bodyPr/>
          <a:lstStyle/>
          <a:p>
            <a:fld id="{7C9906BE-735F-4238-A757-4C5D998805A6}" type="slidenum">
              <a:rPr lang="en-US" smtClean="0"/>
              <a:t>5</a:t>
            </a:fld>
            <a:endParaRPr lang="en-US"/>
          </a:p>
        </p:txBody>
      </p:sp>
    </p:spTree>
    <p:extLst>
      <p:ext uri="{BB962C8B-B14F-4D97-AF65-F5344CB8AC3E}">
        <p14:creationId xmlns:p14="http://schemas.microsoft.com/office/powerpoint/2010/main" val="34270651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719070"/>
            <a:ext cx="8839199" cy="4986529"/>
          </a:xfrm>
        </p:spPr>
        <p:txBody>
          <a:bodyPr>
            <a:normAutofit fontScale="85000" lnSpcReduction="20000"/>
          </a:bodyPr>
          <a:lstStyle/>
          <a:p>
            <a:r>
              <a:rPr lang="en-US" sz="3200" b="1" dirty="0" smtClean="0">
                <a:latin typeface="Arial Narrow" pitchFamily="34" charset="0"/>
              </a:rPr>
              <a:t> </a:t>
            </a:r>
            <a:r>
              <a:rPr lang="en-US" sz="3500" b="1" dirty="0" smtClean="0">
                <a:latin typeface="Arial Narrow" pitchFamily="34" charset="0"/>
              </a:rPr>
              <a:t>80,300 work-related injuries occurred to adults on farms</a:t>
            </a:r>
          </a:p>
          <a:p>
            <a:pPr marL="45720" indent="0">
              <a:buNone/>
            </a:pPr>
            <a:endParaRPr lang="en-US" sz="3500" b="1" dirty="0" smtClean="0">
              <a:latin typeface="Arial Narrow" pitchFamily="34" charset="0"/>
            </a:endParaRPr>
          </a:p>
          <a:p>
            <a:r>
              <a:rPr lang="en-US" sz="3500" b="1" dirty="0" smtClean="0">
                <a:latin typeface="Arial Narrow" pitchFamily="34" charset="0"/>
              </a:rPr>
              <a:t> 75% of the injuries were to adults living on the farm</a:t>
            </a:r>
          </a:p>
          <a:p>
            <a:pPr marL="45720" indent="0">
              <a:buNone/>
            </a:pPr>
            <a:endParaRPr lang="en-US" sz="3500" b="1" dirty="0" smtClean="0">
              <a:latin typeface="Arial Narrow" pitchFamily="34" charset="0"/>
            </a:endParaRPr>
          </a:p>
          <a:p>
            <a:r>
              <a:rPr lang="en-US" sz="3500" b="1" dirty="0" smtClean="0">
                <a:latin typeface="Arial Narrow" pitchFamily="34" charset="0"/>
              </a:rPr>
              <a:t> Common types of injuries were sprains, strains, torn ligaments, fractures and cuts</a:t>
            </a:r>
          </a:p>
          <a:p>
            <a:pPr marL="45720" indent="0">
              <a:buNone/>
            </a:pPr>
            <a:endParaRPr lang="en-US" sz="3500" b="1" dirty="0" smtClean="0">
              <a:latin typeface="Arial Narrow" pitchFamily="34" charset="0"/>
            </a:endParaRPr>
          </a:p>
          <a:p>
            <a:r>
              <a:rPr lang="en-US" sz="3500" b="1" dirty="0" smtClean="0">
                <a:latin typeface="Arial Narrow" pitchFamily="34" charset="0"/>
              </a:rPr>
              <a:t> Common sources of injury were animals, the ground, and tractors  </a:t>
            </a:r>
          </a:p>
          <a:p>
            <a:endParaRPr lang="en-US" dirty="0"/>
          </a:p>
        </p:txBody>
      </p:sp>
      <p:sp>
        <p:nvSpPr>
          <p:cNvPr id="3" name="Title 2"/>
          <p:cNvSpPr>
            <a:spLocks noGrp="1"/>
          </p:cNvSpPr>
          <p:nvPr>
            <p:ph type="title"/>
          </p:nvPr>
        </p:nvSpPr>
        <p:spPr/>
        <p:txBody>
          <a:bodyPr/>
          <a:lstStyle/>
          <a:p>
            <a:r>
              <a:rPr lang="en-US" sz="4000" dirty="0" smtClean="0">
                <a:latin typeface="Arial Black" pitchFamily="34" charset="0"/>
              </a:rPr>
              <a:t>National Agricultural injury trends</a:t>
            </a:r>
            <a:endParaRPr lang="en-US" sz="4000" dirty="0">
              <a:latin typeface="Arial Black" pitchFamily="34" charset="0"/>
            </a:endParaRPr>
          </a:p>
        </p:txBody>
      </p:sp>
      <p:sp>
        <p:nvSpPr>
          <p:cNvPr id="4" name="Slide Number Placeholder 3"/>
          <p:cNvSpPr>
            <a:spLocks noGrp="1"/>
          </p:cNvSpPr>
          <p:nvPr>
            <p:ph type="sldNum" sz="quarter" idx="12"/>
          </p:nvPr>
        </p:nvSpPr>
        <p:spPr/>
        <p:txBody>
          <a:bodyPr/>
          <a:lstStyle/>
          <a:p>
            <a:fld id="{7C9906BE-735F-4238-A757-4C5D998805A6}" type="slidenum">
              <a:rPr lang="en-US" smtClean="0"/>
              <a:t>6</a:t>
            </a:fld>
            <a:endParaRPr lang="en-US"/>
          </a:p>
        </p:txBody>
      </p:sp>
    </p:spTree>
    <p:extLst>
      <p:ext uri="{BB962C8B-B14F-4D97-AF65-F5344CB8AC3E}">
        <p14:creationId xmlns:p14="http://schemas.microsoft.com/office/powerpoint/2010/main" val="24359279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 indent="0">
              <a:buNone/>
            </a:pPr>
            <a:r>
              <a:rPr lang="en-US" sz="3200" b="1" dirty="0" smtClean="0">
                <a:latin typeface="Arial Narrow" pitchFamily="34" charset="0"/>
              </a:rPr>
              <a:t>IMPORTANT NOTE:</a:t>
            </a:r>
          </a:p>
          <a:p>
            <a:pPr marL="45720" indent="0">
              <a:buNone/>
            </a:pPr>
            <a:endParaRPr lang="en-US" dirty="0" smtClean="0"/>
          </a:p>
          <a:p>
            <a:pPr marL="45720" indent="0">
              <a:buNone/>
            </a:pPr>
            <a:r>
              <a:rPr lang="en-US" sz="4000" b="1" dirty="0" smtClean="0">
                <a:latin typeface="Arial Narrow" pitchFamily="34" charset="0"/>
              </a:rPr>
              <a:t>Every day, about 243 agricultural workers suffer a lost-time injury.  </a:t>
            </a:r>
          </a:p>
          <a:p>
            <a:pPr marL="45720" indent="0">
              <a:buNone/>
            </a:pPr>
            <a:endParaRPr lang="en-US" sz="4000" b="1" dirty="0" smtClean="0">
              <a:latin typeface="Arial Narrow" pitchFamily="34" charset="0"/>
            </a:endParaRPr>
          </a:p>
          <a:p>
            <a:pPr marL="45720" indent="0">
              <a:buNone/>
            </a:pPr>
            <a:r>
              <a:rPr lang="en-US" sz="4000" b="1" dirty="0" smtClean="0">
                <a:latin typeface="Arial Narrow" pitchFamily="34" charset="0"/>
              </a:rPr>
              <a:t>Five percent of these injuries result in permanent impairment.</a:t>
            </a:r>
            <a:endParaRPr lang="en-US" sz="4000" b="1" dirty="0">
              <a:latin typeface="Arial Narrow" pitchFamily="34" charset="0"/>
            </a:endParaRPr>
          </a:p>
        </p:txBody>
      </p:sp>
      <p:sp>
        <p:nvSpPr>
          <p:cNvPr id="3" name="Title 2"/>
          <p:cNvSpPr>
            <a:spLocks noGrp="1"/>
          </p:cNvSpPr>
          <p:nvPr>
            <p:ph type="title"/>
          </p:nvPr>
        </p:nvSpPr>
        <p:spPr/>
        <p:txBody>
          <a:bodyPr/>
          <a:lstStyle/>
          <a:p>
            <a:r>
              <a:rPr lang="en-US" sz="4000" dirty="0" smtClean="0">
                <a:latin typeface="Arial Black" pitchFamily="34" charset="0"/>
              </a:rPr>
              <a:t>National Agricultural injury trends</a:t>
            </a:r>
            <a:endParaRPr lang="en-US" sz="4000" dirty="0">
              <a:latin typeface="Arial Black" pitchFamily="34" charset="0"/>
            </a:endParaRPr>
          </a:p>
        </p:txBody>
      </p:sp>
      <p:sp>
        <p:nvSpPr>
          <p:cNvPr id="4" name="Slide Number Placeholder 3"/>
          <p:cNvSpPr>
            <a:spLocks noGrp="1"/>
          </p:cNvSpPr>
          <p:nvPr>
            <p:ph type="sldNum" sz="quarter" idx="12"/>
          </p:nvPr>
        </p:nvSpPr>
        <p:spPr/>
        <p:txBody>
          <a:bodyPr/>
          <a:lstStyle/>
          <a:p>
            <a:fld id="{7C9906BE-735F-4238-A757-4C5D998805A6}" type="slidenum">
              <a:rPr lang="en-US" smtClean="0"/>
              <a:t>7</a:t>
            </a:fld>
            <a:endParaRPr lang="en-US"/>
          </a:p>
        </p:txBody>
      </p:sp>
    </p:spTree>
    <p:extLst>
      <p:ext uri="{BB962C8B-B14F-4D97-AF65-F5344CB8AC3E}">
        <p14:creationId xmlns:p14="http://schemas.microsoft.com/office/powerpoint/2010/main" val="4106559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latin typeface="Arial Black" pitchFamily="34" charset="0"/>
              </a:rPr>
              <a:t>Fatalities on Wisconsin Dairy Farms</a:t>
            </a:r>
            <a:endParaRPr lang="en-US" sz="4000" dirty="0">
              <a:latin typeface="Arial Black" pitchFamily="34" charset="0"/>
            </a:endParaRPr>
          </a:p>
        </p:txBody>
      </p:sp>
      <p:sp>
        <p:nvSpPr>
          <p:cNvPr id="5" name="Content Placeholder 4"/>
          <p:cNvSpPr>
            <a:spLocks noGrp="1"/>
          </p:cNvSpPr>
          <p:nvPr>
            <p:ph idx="1"/>
          </p:nvPr>
        </p:nvSpPr>
        <p:spPr>
          <a:xfrm>
            <a:off x="228601" y="1719070"/>
            <a:ext cx="8560292" cy="4910329"/>
          </a:xfrm>
        </p:spPr>
        <p:txBody>
          <a:bodyPr/>
          <a:lstStyle/>
          <a:p>
            <a:pPr marL="45720" indent="0">
              <a:buNone/>
            </a:pP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2691052929"/>
              </p:ext>
            </p:extLst>
          </p:nvPr>
        </p:nvGraphicFramePr>
        <p:xfrm>
          <a:off x="1219200" y="1676400"/>
          <a:ext cx="6705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2" name="Slide Number Placeholder 1"/>
          <p:cNvSpPr>
            <a:spLocks noGrp="1"/>
          </p:cNvSpPr>
          <p:nvPr>
            <p:ph type="sldNum" sz="quarter" idx="12"/>
          </p:nvPr>
        </p:nvSpPr>
        <p:spPr/>
        <p:txBody>
          <a:bodyPr/>
          <a:lstStyle/>
          <a:p>
            <a:fld id="{7C9906BE-735F-4238-A757-4C5D998805A6}" type="slidenum">
              <a:rPr lang="en-US" smtClean="0"/>
              <a:t>8</a:t>
            </a:fld>
            <a:endParaRPr lang="en-US"/>
          </a:p>
        </p:txBody>
      </p:sp>
      <p:sp>
        <p:nvSpPr>
          <p:cNvPr id="4" name="TextBox 3"/>
          <p:cNvSpPr txBox="1"/>
          <p:nvPr/>
        </p:nvSpPr>
        <p:spPr>
          <a:xfrm>
            <a:off x="381000" y="6278433"/>
            <a:ext cx="5349240" cy="276999"/>
          </a:xfrm>
          <a:prstGeom prst="rect">
            <a:avLst/>
          </a:prstGeom>
          <a:noFill/>
        </p:spPr>
        <p:txBody>
          <a:bodyPr wrap="square" rtlCol="0">
            <a:spAutoFit/>
          </a:bodyPr>
          <a:lstStyle/>
          <a:p>
            <a:r>
              <a:rPr lang="en-US" baseline="30000" dirty="0"/>
              <a:t>*Data adapted from Mike Rankin, Fond du Lac County Extension Agent</a:t>
            </a:r>
          </a:p>
        </p:txBody>
      </p:sp>
    </p:spTree>
    <p:extLst>
      <p:ext uri="{BB962C8B-B14F-4D97-AF65-F5344CB8AC3E}">
        <p14:creationId xmlns:p14="http://schemas.microsoft.com/office/powerpoint/2010/main" val="36431180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latin typeface="Arial Black" pitchFamily="34" charset="0"/>
              </a:rPr>
              <a:t>Common Causes of Injuries</a:t>
            </a:r>
            <a:endParaRPr lang="en-US" sz="4000" dirty="0">
              <a:latin typeface="Arial Black" pitchFamily="34" charset="0"/>
            </a:endParaRPr>
          </a:p>
        </p:txBody>
      </p:sp>
      <p:sp>
        <p:nvSpPr>
          <p:cNvPr id="5" name="Content Placeholder 4"/>
          <p:cNvSpPr>
            <a:spLocks noGrp="1"/>
          </p:cNvSpPr>
          <p:nvPr>
            <p:ph idx="1"/>
          </p:nvPr>
        </p:nvSpPr>
        <p:spPr>
          <a:xfrm>
            <a:off x="304800" y="1600200"/>
            <a:ext cx="8610601" cy="4407408"/>
          </a:xfrm>
        </p:spPr>
        <p:txBody>
          <a:bodyPr>
            <a:noAutofit/>
          </a:bodyPr>
          <a:lstStyle/>
          <a:p>
            <a:r>
              <a:rPr lang="en-US" sz="3200" b="1" dirty="0" smtClean="0">
                <a:latin typeface="Arial Narrow" pitchFamily="34" charset="0"/>
              </a:rPr>
              <a:t> Rural Mutual Insurance provided information on 1,153 worker compensation insurance claims from January 1, 2007 to February 2, 2012.  (There were no personal or farm identifiers) </a:t>
            </a:r>
          </a:p>
          <a:p>
            <a:r>
              <a:rPr lang="en-US" sz="3200" b="1" dirty="0" smtClean="0">
                <a:latin typeface="Arial Narrow" pitchFamily="34" charset="0"/>
              </a:rPr>
              <a:t> We thank Rural Mutual Insurance very much for sharing this information!  </a:t>
            </a:r>
          </a:p>
          <a:p>
            <a:r>
              <a:rPr lang="en-US" sz="3200" b="1" dirty="0" smtClean="0">
                <a:latin typeface="Arial Narrow" pitchFamily="34" charset="0"/>
              </a:rPr>
              <a:t> Data was reviewed and coded based on Wisconsin Standard Coding for Worker Compensation Claims. </a:t>
            </a:r>
            <a:endParaRPr lang="en-US" sz="3200" b="1" dirty="0">
              <a:latin typeface="Arial Narrow" pitchFamily="34" charset="0"/>
            </a:endParaRPr>
          </a:p>
        </p:txBody>
      </p:sp>
      <p:sp>
        <p:nvSpPr>
          <p:cNvPr id="2" name="Slide Number Placeholder 1"/>
          <p:cNvSpPr>
            <a:spLocks noGrp="1"/>
          </p:cNvSpPr>
          <p:nvPr>
            <p:ph type="sldNum" sz="quarter" idx="12"/>
          </p:nvPr>
        </p:nvSpPr>
        <p:spPr/>
        <p:txBody>
          <a:bodyPr/>
          <a:lstStyle/>
          <a:p>
            <a:fld id="{7C9906BE-735F-4238-A757-4C5D998805A6}" type="slidenum">
              <a:rPr lang="en-US" smtClean="0"/>
              <a:t>9</a:t>
            </a:fld>
            <a:endParaRPr lang="en-US"/>
          </a:p>
        </p:txBody>
      </p:sp>
    </p:spTree>
    <p:extLst>
      <p:ext uri="{BB962C8B-B14F-4D97-AF65-F5344CB8AC3E}">
        <p14:creationId xmlns:p14="http://schemas.microsoft.com/office/powerpoint/2010/main" val="20594380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725</TotalTime>
  <Words>968</Words>
  <Application>Microsoft Office PowerPoint</Application>
  <PresentationFormat>On-screen Show (4:3)</PresentationFormat>
  <Paragraphs>253</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Grid</vt:lpstr>
      <vt:lpstr>Injury Trends</vt:lpstr>
      <vt:lpstr>Learning Objective</vt:lpstr>
      <vt:lpstr>Learner Outcomes</vt:lpstr>
      <vt:lpstr>Injury Trends: Looking at the Numbers</vt:lpstr>
      <vt:lpstr>Assessing the Risk  and Hazards</vt:lpstr>
      <vt:lpstr>National Agricultural injury trends</vt:lpstr>
      <vt:lpstr>National Agricultural injury trends</vt:lpstr>
      <vt:lpstr>Fatalities on Wisconsin Dairy Farms</vt:lpstr>
      <vt:lpstr>Common Causes of Injuries</vt:lpstr>
      <vt:lpstr>Common Causes of Injuries</vt:lpstr>
      <vt:lpstr>Common Causes of Injuries </vt:lpstr>
      <vt:lpstr>Common Causes of Injuries</vt:lpstr>
      <vt:lpstr>Common Causes of Injuries</vt:lpstr>
      <vt:lpstr>Common Causes of Injuries </vt:lpstr>
      <vt:lpstr>Common Causes of Injuries </vt:lpstr>
      <vt:lpstr>Common Causes of Injuries </vt:lpstr>
      <vt:lpstr>Common Causes of Injuries </vt:lpstr>
      <vt:lpstr>Impact on Profitability</vt:lpstr>
      <vt:lpstr>Impact on Profitability</vt:lpstr>
      <vt:lpstr>Questions for Review</vt:lpstr>
      <vt:lpstr>PowerPoint Presentation</vt:lpstr>
    </vt:vector>
  </TitlesOfParts>
  <Company>UW-River Falls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UWRF Computer User</dc:creator>
  <cp:lastModifiedBy>Vosburgh, Linda - OSHA</cp:lastModifiedBy>
  <cp:revision>29</cp:revision>
  <dcterms:created xsi:type="dcterms:W3CDTF">2012-06-11T18:03:43Z</dcterms:created>
  <dcterms:modified xsi:type="dcterms:W3CDTF">2014-02-25T20:08:21Z</dcterms:modified>
</cp:coreProperties>
</file>