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9"/>
  </p:notesMasterIdLst>
  <p:sldIdLst>
    <p:sldId id="256" r:id="rId3"/>
    <p:sldId id="257" r:id="rId4"/>
    <p:sldId id="258" r:id="rId5"/>
    <p:sldId id="397" r:id="rId6"/>
    <p:sldId id="263" r:id="rId7"/>
    <p:sldId id="259" r:id="rId8"/>
    <p:sldId id="260" r:id="rId9"/>
    <p:sldId id="261" r:id="rId10"/>
    <p:sldId id="262" r:id="rId11"/>
    <p:sldId id="267" r:id="rId12"/>
    <p:sldId id="264"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66" r:id="rId27"/>
    <p:sldId id="280" r:id="rId28"/>
    <p:sldId id="281" r:id="rId29"/>
    <p:sldId id="282" r:id="rId30"/>
    <p:sldId id="287" r:id="rId31"/>
    <p:sldId id="286" r:id="rId32"/>
    <p:sldId id="291" r:id="rId33"/>
    <p:sldId id="292" r:id="rId34"/>
    <p:sldId id="289" r:id="rId35"/>
    <p:sldId id="298" r:id="rId36"/>
    <p:sldId id="297" r:id="rId37"/>
    <p:sldId id="296" r:id="rId38"/>
    <p:sldId id="295" r:id="rId39"/>
    <p:sldId id="294" r:id="rId40"/>
    <p:sldId id="293" r:id="rId41"/>
    <p:sldId id="290" r:id="rId42"/>
    <p:sldId id="302" r:id="rId43"/>
    <p:sldId id="308" r:id="rId44"/>
    <p:sldId id="300" r:id="rId45"/>
    <p:sldId id="314" r:id="rId46"/>
    <p:sldId id="313" r:id="rId47"/>
    <p:sldId id="311" r:id="rId48"/>
    <p:sldId id="310" r:id="rId49"/>
    <p:sldId id="309" r:id="rId50"/>
    <p:sldId id="315" r:id="rId51"/>
    <p:sldId id="316" r:id="rId52"/>
    <p:sldId id="299" r:id="rId53"/>
    <p:sldId id="285" r:id="rId54"/>
    <p:sldId id="317" r:id="rId55"/>
    <p:sldId id="318" r:id="rId56"/>
    <p:sldId id="319" r:id="rId57"/>
    <p:sldId id="321" r:id="rId58"/>
    <p:sldId id="320" r:id="rId59"/>
    <p:sldId id="322" r:id="rId60"/>
    <p:sldId id="323" r:id="rId61"/>
    <p:sldId id="324" r:id="rId62"/>
    <p:sldId id="325" r:id="rId63"/>
    <p:sldId id="326" r:id="rId64"/>
    <p:sldId id="327" r:id="rId65"/>
    <p:sldId id="329" r:id="rId66"/>
    <p:sldId id="328" r:id="rId67"/>
    <p:sldId id="330" r:id="rId68"/>
    <p:sldId id="331" r:id="rId69"/>
    <p:sldId id="335" r:id="rId70"/>
    <p:sldId id="334" r:id="rId71"/>
    <p:sldId id="340" r:id="rId72"/>
    <p:sldId id="342" r:id="rId73"/>
    <p:sldId id="343" r:id="rId74"/>
    <p:sldId id="344" r:id="rId75"/>
    <p:sldId id="345" r:id="rId76"/>
    <p:sldId id="346" r:id="rId77"/>
    <p:sldId id="347" r:id="rId78"/>
    <p:sldId id="348" r:id="rId79"/>
    <p:sldId id="349" r:id="rId80"/>
    <p:sldId id="352" r:id="rId81"/>
    <p:sldId id="353" r:id="rId82"/>
    <p:sldId id="351" r:id="rId83"/>
    <p:sldId id="355" r:id="rId84"/>
    <p:sldId id="350" r:id="rId85"/>
    <p:sldId id="356" r:id="rId86"/>
    <p:sldId id="366" r:id="rId87"/>
    <p:sldId id="364" r:id="rId88"/>
    <p:sldId id="367" r:id="rId89"/>
    <p:sldId id="368" r:id="rId90"/>
    <p:sldId id="369" r:id="rId91"/>
    <p:sldId id="374" r:id="rId92"/>
    <p:sldId id="373" r:id="rId93"/>
    <p:sldId id="372" r:id="rId94"/>
    <p:sldId id="378" r:id="rId95"/>
    <p:sldId id="370" r:id="rId96"/>
    <p:sldId id="377" r:id="rId97"/>
    <p:sldId id="380" r:id="rId98"/>
    <p:sldId id="379" r:id="rId99"/>
    <p:sldId id="376" r:id="rId100"/>
    <p:sldId id="382" r:id="rId101"/>
    <p:sldId id="375" r:id="rId102"/>
    <p:sldId id="381" r:id="rId103"/>
    <p:sldId id="385" r:id="rId104"/>
    <p:sldId id="384" r:id="rId105"/>
    <p:sldId id="390" r:id="rId106"/>
    <p:sldId id="383" r:id="rId107"/>
    <p:sldId id="371"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varScale="1">
        <p:scale>
          <a:sx n="83" d="100"/>
          <a:sy n="83" d="100"/>
        </p:scale>
        <p:origin x="-1560" y="-96"/>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FBC9F-7336-49A1-843D-D1B99F69FD73}"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2CC09-380C-4C4E-9361-E518671E1196}" type="slidenum">
              <a:rPr lang="en-US" smtClean="0"/>
              <a:t>‹#›</a:t>
            </a:fld>
            <a:endParaRPr lang="en-US"/>
          </a:p>
        </p:txBody>
      </p:sp>
    </p:spTree>
    <p:extLst>
      <p:ext uri="{BB962C8B-B14F-4D97-AF65-F5344CB8AC3E}">
        <p14:creationId xmlns:p14="http://schemas.microsoft.com/office/powerpoint/2010/main" val="423244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D625768-F62B-4AEF-B6E5-142D117FF570}" type="datetime1">
              <a:rPr lang="en-US" smtClean="0"/>
              <a:t>2/25/2014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B1072C2-6EFE-4865-B5B2-10F693FBB6E9}"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EEC25-827A-4538-A9EE-8E68BEC2FDAF}" type="datetime1">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072C2-6EFE-4865-B5B2-10F693FBB6E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89483-F6C5-46A4-82D0-F9A5E8B2824D}" type="datetime1">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B1072C2-6EFE-4865-B5B2-10F693FBB6E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CBC02D2-01E8-4D27-B7A7-F7680C5D67B0}" type="datetime1">
              <a:rPr lang="en-US" smtClean="0">
                <a:solidFill>
                  <a:srgbClr val="E4E9EF"/>
                </a:solidFill>
              </a:rPr>
              <a:t>2/25/2014</a:t>
            </a:fld>
            <a:endParaRPr lang="en-US" dirty="0">
              <a:solidFill>
                <a:srgbClr val="E4E9EF"/>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8B3D938-F435-4B99-85FE-A0B640B1DB8D}"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E4E9EF"/>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32127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17E5B1-4DF4-4700-81D5-176060997606}" type="datetime1">
              <a:rPr lang="en-US" smtClean="0">
                <a:solidFill>
                  <a:srgbClr val="2F5897"/>
                </a:solidFill>
              </a:rPr>
              <a:t>2/25/2014</a:t>
            </a:fld>
            <a:endParaRPr lang="en-US" dirty="0">
              <a:solidFill>
                <a:srgbClr val="2F5897"/>
              </a:solidFill>
            </a:endParaRPr>
          </a:p>
        </p:txBody>
      </p:sp>
      <p:sp>
        <p:nvSpPr>
          <p:cNvPr id="5" name="Footer Placeholder 4"/>
          <p:cNvSpPr>
            <a:spLocks noGrp="1"/>
          </p:cNvSpPr>
          <p:nvPr>
            <p:ph type="ftr" sz="quarter" idx="11"/>
          </p:nvPr>
        </p:nvSpPr>
        <p:spPr/>
        <p:txBody>
          <a:bodyPr/>
          <a:lstStyle/>
          <a:p>
            <a:endParaRPr lang="en-US" dirty="0">
              <a:solidFill>
                <a:srgbClr val="2F5897"/>
              </a:solidFill>
            </a:endParaRPr>
          </a:p>
        </p:txBody>
      </p:sp>
      <p:sp>
        <p:nvSpPr>
          <p:cNvPr id="6" name="Slide Number Placeholder 5"/>
          <p:cNvSpPr>
            <a:spLocks noGrp="1"/>
          </p:cNvSpPr>
          <p:nvPr>
            <p:ph type="sldNum" sz="quarter" idx="12"/>
          </p:nvPr>
        </p:nvSpPr>
        <p:spPr/>
        <p:txBody>
          <a:bodyPr/>
          <a:lstStyle/>
          <a:p>
            <a:fld id="{58B3D938-F435-4B99-85FE-A0B640B1DB8D}" type="slidenum">
              <a:rPr lang="en-US" smtClean="0">
                <a:solidFill>
                  <a:srgbClr val="2F5897"/>
                </a:solidFill>
              </a:rPr>
              <a:pPr/>
              <a:t>‹#›</a:t>
            </a:fld>
            <a:endParaRPr lang="en-US" dirty="0">
              <a:solidFill>
                <a:srgbClr val="2F589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180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5FFD9DD-4C56-41C2-A6A1-9F52A30373B9}" type="datetime1">
              <a:rPr lang="en-US" smtClean="0"/>
              <a:t>2/25/2014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8B3D938-F435-4B99-85FE-A0B640B1DB8D}" type="slidenum">
              <a:rPr lang="en-US" smtClean="0">
                <a:solidFill>
                  <a:srgbClr val="E4E9EF"/>
                </a:solidFill>
              </a:rPr>
              <a:pPr/>
              <a:t>‹#›</a:t>
            </a:fld>
            <a:endParaRPr lang="en-US" dirty="0">
              <a:solidFill>
                <a:srgbClr val="E4E9EF"/>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29798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4BA8FF-4DE2-45F1-B573-E1590289BC20}" type="datetime1">
              <a:rPr lang="en-US" smtClean="0">
                <a:solidFill>
                  <a:srgbClr val="2F5897"/>
                </a:solidFill>
              </a:rPr>
              <a:t>2/25/2014</a:t>
            </a:fld>
            <a:endParaRPr lang="en-US" dirty="0">
              <a:solidFill>
                <a:srgbClr val="2F5897"/>
              </a:solidFill>
            </a:endParaRPr>
          </a:p>
        </p:txBody>
      </p:sp>
      <p:sp>
        <p:nvSpPr>
          <p:cNvPr id="6" name="Footer Placeholder 5"/>
          <p:cNvSpPr>
            <a:spLocks noGrp="1"/>
          </p:cNvSpPr>
          <p:nvPr>
            <p:ph type="ftr" sz="quarter" idx="11"/>
          </p:nvPr>
        </p:nvSpPr>
        <p:spPr/>
        <p:txBody>
          <a:bodyPr/>
          <a:lstStyle/>
          <a:p>
            <a:endParaRPr lang="en-US" dirty="0">
              <a:solidFill>
                <a:srgbClr val="2F5897"/>
              </a:solidFill>
            </a:endParaRPr>
          </a:p>
        </p:txBody>
      </p:sp>
      <p:sp>
        <p:nvSpPr>
          <p:cNvPr id="7" name="Slide Number Placeholder 6"/>
          <p:cNvSpPr>
            <a:spLocks noGrp="1"/>
          </p:cNvSpPr>
          <p:nvPr>
            <p:ph type="sldNum" sz="quarter" idx="12"/>
          </p:nvPr>
        </p:nvSpPr>
        <p:spPr/>
        <p:txBody>
          <a:bodyPr/>
          <a:lstStyle/>
          <a:p>
            <a:fld id="{58B3D938-F435-4B99-85FE-A0B640B1DB8D}" type="slidenum">
              <a:rPr lang="en-US" smtClean="0">
                <a:solidFill>
                  <a:srgbClr val="2F5897"/>
                </a:solidFill>
              </a:rPr>
              <a:pPr/>
              <a:t>‹#›</a:t>
            </a:fld>
            <a:endParaRPr lang="en-US" dirty="0">
              <a:solidFill>
                <a:srgbClr val="2F5897"/>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331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13A644-DD6B-4AA8-9673-9FF57538502A}" type="datetime1">
              <a:rPr lang="en-US" smtClean="0">
                <a:solidFill>
                  <a:srgbClr val="2F5897"/>
                </a:solidFill>
              </a:rPr>
              <a:t>2/25/2014</a:t>
            </a:fld>
            <a:endParaRPr lang="en-US" dirty="0">
              <a:solidFill>
                <a:srgbClr val="2F5897"/>
              </a:solidFill>
            </a:endParaRPr>
          </a:p>
        </p:txBody>
      </p:sp>
      <p:sp>
        <p:nvSpPr>
          <p:cNvPr id="8" name="Footer Placeholder 7"/>
          <p:cNvSpPr>
            <a:spLocks noGrp="1"/>
          </p:cNvSpPr>
          <p:nvPr>
            <p:ph type="ftr" sz="quarter" idx="11"/>
          </p:nvPr>
        </p:nvSpPr>
        <p:spPr/>
        <p:txBody>
          <a:bodyPr/>
          <a:lstStyle/>
          <a:p>
            <a:endParaRPr lang="en-US" dirty="0">
              <a:solidFill>
                <a:srgbClr val="2F5897"/>
              </a:solidFill>
            </a:endParaRPr>
          </a:p>
        </p:txBody>
      </p:sp>
      <p:sp>
        <p:nvSpPr>
          <p:cNvPr id="9" name="Slide Number Placeholder 8"/>
          <p:cNvSpPr>
            <a:spLocks noGrp="1"/>
          </p:cNvSpPr>
          <p:nvPr>
            <p:ph type="sldNum" sz="quarter" idx="12"/>
          </p:nvPr>
        </p:nvSpPr>
        <p:spPr/>
        <p:txBody>
          <a:bodyPr/>
          <a:lstStyle/>
          <a:p>
            <a:fld id="{58B3D938-F435-4B99-85FE-A0B640B1DB8D}" type="slidenum">
              <a:rPr lang="en-US" smtClean="0">
                <a:solidFill>
                  <a:srgbClr val="2F5897"/>
                </a:solidFill>
              </a:rPr>
              <a:pPr/>
              <a:t>‹#›</a:t>
            </a:fld>
            <a:endParaRPr lang="en-US" dirty="0">
              <a:solidFill>
                <a:srgbClr val="2F5897"/>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1899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F47AE2-5CC3-4DBD-B925-93F084744207}" type="datetime1">
              <a:rPr lang="en-US" smtClean="0">
                <a:solidFill>
                  <a:srgbClr val="2F5897"/>
                </a:solidFill>
              </a:rPr>
              <a:t>2/25/2014</a:t>
            </a:fld>
            <a:endParaRPr lang="en-US" dirty="0">
              <a:solidFill>
                <a:srgbClr val="2F5897"/>
              </a:solidFill>
            </a:endParaRPr>
          </a:p>
        </p:txBody>
      </p:sp>
      <p:sp>
        <p:nvSpPr>
          <p:cNvPr id="4" name="Footer Placeholder 3"/>
          <p:cNvSpPr>
            <a:spLocks noGrp="1"/>
          </p:cNvSpPr>
          <p:nvPr>
            <p:ph type="ftr" sz="quarter" idx="11"/>
          </p:nvPr>
        </p:nvSpPr>
        <p:spPr/>
        <p:txBody>
          <a:bodyPr/>
          <a:lstStyle/>
          <a:p>
            <a:endParaRPr lang="en-US" dirty="0">
              <a:solidFill>
                <a:srgbClr val="2F5897"/>
              </a:solidFill>
            </a:endParaRPr>
          </a:p>
        </p:txBody>
      </p:sp>
      <p:sp>
        <p:nvSpPr>
          <p:cNvPr id="5" name="Slide Number Placeholder 4"/>
          <p:cNvSpPr>
            <a:spLocks noGrp="1"/>
          </p:cNvSpPr>
          <p:nvPr>
            <p:ph type="sldNum" sz="quarter" idx="12"/>
          </p:nvPr>
        </p:nvSpPr>
        <p:spPr/>
        <p:txBody>
          <a:bodyPr/>
          <a:lstStyle/>
          <a:p>
            <a:fld id="{58B3D938-F435-4B99-85FE-A0B640B1DB8D}" type="slidenum">
              <a:rPr lang="en-US" smtClean="0">
                <a:solidFill>
                  <a:srgbClr val="2F5897"/>
                </a:solidFill>
              </a:rPr>
              <a:pPr/>
              <a:t>‹#›</a:t>
            </a:fld>
            <a:endParaRPr lang="en-US" dirty="0">
              <a:solidFill>
                <a:srgbClr val="2F5897"/>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803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F20DC4D2-E6EE-4D3C-9EF7-421E3F9016C5}" type="datetime1">
              <a:rPr lang="en-US" smtClean="0">
                <a:solidFill>
                  <a:srgbClr val="2F5897"/>
                </a:solidFill>
              </a:rPr>
              <a:t>2/25/2014</a:t>
            </a:fld>
            <a:endParaRPr lang="en-US" dirty="0">
              <a:solidFill>
                <a:srgbClr val="2F5897"/>
              </a:solidFill>
            </a:endParaRPr>
          </a:p>
        </p:txBody>
      </p:sp>
      <p:sp>
        <p:nvSpPr>
          <p:cNvPr id="3" name="Footer Placeholder 2"/>
          <p:cNvSpPr>
            <a:spLocks noGrp="1"/>
          </p:cNvSpPr>
          <p:nvPr>
            <p:ph type="ftr" sz="quarter" idx="11"/>
          </p:nvPr>
        </p:nvSpPr>
        <p:spPr/>
        <p:txBody>
          <a:bodyPr/>
          <a:lstStyle/>
          <a:p>
            <a:endParaRPr lang="en-US" dirty="0">
              <a:solidFill>
                <a:srgbClr val="2F5897"/>
              </a:solidFill>
            </a:endParaRPr>
          </a:p>
        </p:txBody>
      </p:sp>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a:t>
            </a:fld>
            <a:endParaRPr lang="en-US" dirty="0">
              <a:solidFill>
                <a:srgbClr val="2F5897"/>
              </a:solidFill>
            </a:endParaRPr>
          </a:p>
        </p:txBody>
      </p:sp>
    </p:spTree>
    <p:extLst>
      <p:ext uri="{BB962C8B-B14F-4D97-AF65-F5344CB8AC3E}">
        <p14:creationId xmlns:p14="http://schemas.microsoft.com/office/powerpoint/2010/main" val="295265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4430-CA1F-4752-A45C-3CB813F1AF12}" type="datetime1">
              <a:rPr lang="en-US" smtClean="0">
                <a:solidFill>
                  <a:srgbClr val="2F5897"/>
                </a:solidFill>
              </a:rPr>
              <a:t>2/25/2014</a:t>
            </a:fld>
            <a:endParaRPr lang="en-US" dirty="0">
              <a:solidFill>
                <a:srgbClr val="2F5897"/>
              </a:solidFill>
            </a:endParaRPr>
          </a:p>
        </p:txBody>
      </p:sp>
      <p:sp>
        <p:nvSpPr>
          <p:cNvPr id="6" name="Footer Placeholder 5"/>
          <p:cNvSpPr>
            <a:spLocks noGrp="1"/>
          </p:cNvSpPr>
          <p:nvPr>
            <p:ph type="ftr" sz="quarter" idx="11"/>
          </p:nvPr>
        </p:nvSpPr>
        <p:spPr/>
        <p:txBody>
          <a:bodyPr/>
          <a:lstStyle/>
          <a:p>
            <a:endParaRPr lang="en-US" dirty="0">
              <a:solidFill>
                <a:srgbClr val="2F5897"/>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8B3D938-F435-4B99-85FE-A0B640B1DB8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915011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1B18E7-A46C-467C-84C5-D4333F22312F}" type="datetime1">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072C2-6EFE-4865-B5B2-10F693FBB6E9}"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1545E-A1F6-4A10-B48B-47A6F0ED7B91}" type="datetime1">
              <a:rPr lang="en-US" smtClean="0">
                <a:solidFill>
                  <a:srgbClr val="E4E9EF"/>
                </a:solidFill>
              </a:rPr>
              <a:t>2/25/2014</a:t>
            </a:fld>
            <a:endParaRPr lang="en-US" dirty="0">
              <a:solidFill>
                <a:srgbClr val="E4E9EF"/>
              </a:solidFill>
            </a:endParaRPr>
          </a:p>
        </p:txBody>
      </p:sp>
      <p:sp>
        <p:nvSpPr>
          <p:cNvPr id="6" name="Footer Placeholder 5"/>
          <p:cNvSpPr>
            <a:spLocks noGrp="1"/>
          </p:cNvSpPr>
          <p:nvPr>
            <p:ph type="ftr" sz="quarter" idx="11"/>
          </p:nvPr>
        </p:nvSpPr>
        <p:spPr/>
        <p:txBody>
          <a:bodyPr/>
          <a:lstStyle/>
          <a:p>
            <a:endParaRPr lang="en-US" dirty="0">
              <a:solidFill>
                <a:srgbClr val="E4E9EF"/>
              </a:solidFill>
            </a:endParaRPr>
          </a:p>
        </p:txBody>
      </p:sp>
      <p:sp>
        <p:nvSpPr>
          <p:cNvPr id="7" name="Slide Number Placeholder 6"/>
          <p:cNvSpPr>
            <a:spLocks noGrp="1"/>
          </p:cNvSpPr>
          <p:nvPr>
            <p:ph type="sldNum" sz="quarter" idx="12"/>
          </p:nvPr>
        </p:nvSpPr>
        <p:spPr/>
        <p:txBody>
          <a:bodyPr/>
          <a:lstStyle/>
          <a:p>
            <a:fld id="{58B3D938-F435-4B99-85FE-A0B640B1DB8D}" type="slidenum">
              <a:rPr lang="en-US" smtClean="0">
                <a:solidFill>
                  <a:srgbClr val="E4E9EF"/>
                </a:solidFill>
              </a:rPr>
              <a:pPr/>
              <a:t>‹#›</a:t>
            </a:fld>
            <a:endParaRPr lang="en-US" dirty="0">
              <a:solidFill>
                <a:srgbClr val="E4E9EF"/>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5379765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9E552-4422-44A4-8324-8C1CBD35864E}" type="datetime1">
              <a:rPr lang="en-US" smtClean="0">
                <a:solidFill>
                  <a:srgbClr val="2F5897"/>
                </a:solidFill>
              </a:rPr>
              <a:t>2/25/2014</a:t>
            </a:fld>
            <a:endParaRPr lang="en-US" dirty="0">
              <a:solidFill>
                <a:srgbClr val="2F5897"/>
              </a:solidFill>
            </a:endParaRPr>
          </a:p>
        </p:txBody>
      </p:sp>
      <p:sp>
        <p:nvSpPr>
          <p:cNvPr id="5" name="Footer Placeholder 4"/>
          <p:cNvSpPr>
            <a:spLocks noGrp="1"/>
          </p:cNvSpPr>
          <p:nvPr>
            <p:ph type="ftr" sz="quarter" idx="11"/>
          </p:nvPr>
        </p:nvSpPr>
        <p:spPr/>
        <p:txBody>
          <a:bodyPr/>
          <a:lstStyle/>
          <a:p>
            <a:endParaRPr lang="en-US" dirty="0">
              <a:solidFill>
                <a:srgbClr val="2F5897"/>
              </a:solidFill>
            </a:endParaRPr>
          </a:p>
        </p:txBody>
      </p:sp>
      <p:sp>
        <p:nvSpPr>
          <p:cNvPr id="6" name="Slide Number Placeholder 5"/>
          <p:cNvSpPr>
            <a:spLocks noGrp="1"/>
          </p:cNvSpPr>
          <p:nvPr>
            <p:ph type="sldNum" sz="quarter" idx="12"/>
          </p:nvPr>
        </p:nvSpPr>
        <p:spPr/>
        <p:txBody>
          <a:bodyPr/>
          <a:lstStyle/>
          <a:p>
            <a:fld id="{58B3D938-F435-4B99-85FE-A0B640B1DB8D}" type="slidenum">
              <a:rPr lang="en-US" smtClean="0">
                <a:solidFill>
                  <a:srgbClr val="2F5897"/>
                </a:solidFill>
              </a:rPr>
              <a:pPr/>
              <a:t>‹#›</a:t>
            </a:fld>
            <a:endParaRPr lang="en-US" dirty="0">
              <a:solidFill>
                <a:srgbClr val="2F5897"/>
              </a:solidFill>
            </a:endParaRPr>
          </a:p>
        </p:txBody>
      </p:sp>
    </p:spTree>
    <p:extLst>
      <p:ext uri="{BB962C8B-B14F-4D97-AF65-F5344CB8AC3E}">
        <p14:creationId xmlns:p14="http://schemas.microsoft.com/office/powerpoint/2010/main" val="133857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33133-CD06-486D-8357-2B2E1888007E}" type="datetime1">
              <a:rPr lang="en-US" smtClean="0">
                <a:solidFill>
                  <a:srgbClr val="2F5897"/>
                </a:solidFill>
              </a:rPr>
              <a:t>2/25/2014</a:t>
            </a:fld>
            <a:endParaRPr lang="en-US" dirty="0">
              <a:solidFill>
                <a:srgbClr val="2F5897"/>
              </a:solidFill>
            </a:endParaRPr>
          </a:p>
        </p:txBody>
      </p:sp>
      <p:sp>
        <p:nvSpPr>
          <p:cNvPr id="5" name="Footer Placeholder 4"/>
          <p:cNvSpPr>
            <a:spLocks noGrp="1"/>
          </p:cNvSpPr>
          <p:nvPr>
            <p:ph type="ftr" sz="quarter" idx="11"/>
          </p:nvPr>
        </p:nvSpPr>
        <p:spPr/>
        <p:txBody>
          <a:bodyPr/>
          <a:lstStyle/>
          <a:p>
            <a:endParaRPr lang="en-US" dirty="0">
              <a:solidFill>
                <a:srgbClr val="2F5897"/>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8B3D938-F435-4B99-85FE-A0B640B1DB8D}" type="slidenum">
              <a:rPr lang="en-US" smtClean="0">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81668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BB8A732-E104-4F50-A365-4977058E2511}" type="datetime1">
              <a:rPr lang="en-US" smtClean="0"/>
              <a:t>2/25/2014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B1072C2-6EFE-4865-B5B2-10F693FBB6E9}"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CB44E0-1481-47E3-B85F-E86FB5121983}" type="datetime1">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072C2-6EFE-4865-B5B2-10F693FBB6E9}"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16AFB9-841C-4403-8EFA-6AC142FA4620}" type="datetime1">
              <a:rPr lang="en-US" smtClean="0"/>
              <a:t>2/25/2014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1072C2-6EFE-4865-B5B2-10F693FBB6E9}"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226C30-07F2-4C7E-AE08-DC34DDD677A8}" type="datetime1">
              <a:rPr lang="en-US" smtClean="0"/>
              <a:t>2/25/2014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1072C2-6EFE-4865-B5B2-10F693FBB6E9}"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4876F3A-76D8-4C9E-A965-2E5103C273AF}" type="datetime1">
              <a:rPr lang="en-US" smtClean="0"/>
              <a:t>2/25/2014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1072C2-6EFE-4865-B5B2-10F693FBB6E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56F36-E53B-4249-9405-51E1E5B49A30}" type="datetime1">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B1072C2-6EFE-4865-B5B2-10F693FBB6E9}"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9A76E-5343-49AB-9BEB-B464303E27C5}" type="datetime1">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072C2-6EFE-4865-B5B2-10F693FBB6E9}"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A951F51-9044-4773-A8E3-5D88FAF6FD8A}" type="datetime1">
              <a:rPr lang="en-US" smtClean="0"/>
              <a:t>2/25/2014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B1072C2-6EFE-4865-B5B2-10F693FBB6E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4DFC230-7E6A-4B45-A777-D89409BEE5BA}" type="datetime1">
              <a:rPr lang="en-US" smtClean="0">
                <a:solidFill>
                  <a:srgbClr val="2F5897"/>
                </a:solidFill>
              </a:rPr>
              <a:t>2/25/2014</a:t>
            </a:fld>
            <a:endParaRPr lang="en-US" dirty="0">
              <a:solidFill>
                <a:srgbClr val="2F5897"/>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2F5897"/>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8B3D938-F435-4B99-85FE-A0B640B1DB8D}" type="slidenum">
              <a:rPr lang="en-US" smtClean="0">
                <a:solidFill>
                  <a:srgbClr val="2F5897"/>
                </a:solidFill>
              </a:rPr>
              <a:pPr/>
              <a:t>‹#›</a:t>
            </a:fld>
            <a:endParaRPr lang="en-US" dirty="0">
              <a:solidFill>
                <a:srgbClr val="2F5897"/>
              </a:solidFill>
            </a:endParaRPr>
          </a:p>
        </p:txBody>
      </p:sp>
    </p:spTree>
    <p:extLst>
      <p:ext uri="{BB962C8B-B14F-4D97-AF65-F5344CB8AC3E}">
        <p14:creationId xmlns:p14="http://schemas.microsoft.com/office/powerpoint/2010/main" val="4241120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cdc.gov/niosh" TargetMode="External"/><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Introduction </a:t>
            </a:r>
            <a:r>
              <a:rPr lang="en-US" sz="4000" dirty="0" smtClean="0">
                <a:latin typeface="Arial Black" pitchFamily="34" charset="0"/>
              </a:rPr>
              <a:t>To the </a:t>
            </a:r>
            <a:r>
              <a:rPr lang="en-US" sz="4000" dirty="0" smtClean="0">
                <a:latin typeface="Arial Black" pitchFamily="34" charset="0"/>
              </a:rPr>
              <a:t>occupational safety and health administration</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1</a:t>
            </a:fld>
            <a:endParaRPr lang="en-US" dirty="0"/>
          </a:p>
        </p:txBody>
      </p:sp>
    </p:spTree>
    <p:extLst>
      <p:ext uri="{BB962C8B-B14F-4D97-AF65-F5344CB8AC3E}">
        <p14:creationId xmlns:p14="http://schemas.microsoft.com/office/powerpoint/2010/main" val="2901105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b="1" dirty="0" smtClean="0">
                <a:latin typeface="Arial Narrow" pitchFamily="34" charset="0"/>
              </a:rPr>
              <a:t> Reduce workplace hazards</a:t>
            </a:r>
          </a:p>
          <a:p>
            <a:endParaRPr lang="en-US" sz="3600" b="1" dirty="0">
              <a:latin typeface="Arial Narrow" pitchFamily="34" charset="0"/>
            </a:endParaRPr>
          </a:p>
          <a:p>
            <a:r>
              <a:rPr lang="en-US" sz="3600" b="1" dirty="0" smtClean="0">
                <a:latin typeface="Arial Narrow" pitchFamily="34" charset="0"/>
              </a:rPr>
              <a:t> Gather research data</a:t>
            </a:r>
          </a:p>
          <a:p>
            <a:endParaRPr lang="en-US" sz="3600" b="1" dirty="0">
              <a:latin typeface="Arial Narrow" pitchFamily="34" charset="0"/>
            </a:endParaRPr>
          </a:p>
          <a:p>
            <a:r>
              <a:rPr lang="en-US" sz="3600" b="1" dirty="0" smtClean="0">
                <a:latin typeface="Arial Narrow" pitchFamily="34" charset="0"/>
              </a:rPr>
              <a:t> Keep records/report information</a:t>
            </a:r>
          </a:p>
          <a:p>
            <a:endParaRPr lang="en-US" sz="3600" b="1" dirty="0">
              <a:latin typeface="Arial Narrow" pitchFamily="34" charset="0"/>
            </a:endParaRPr>
          </a:p>
          <a:p>
            <a:r>
              <a:rPr lang="en-US" sz="3600" b="1" dirty="0" smtClean="0">
                <a:latin typeface="Arial Narrow" pitchFamily="34" charset="0"/>
              </a:rPr>
              <a:t>Establish training programs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OSHA established</a:t>
            </a:r>
            <a:endParaRPr lang="en-US" sz="4000" dirty="0">
              <a:latin typeface="Arial Black" pitchFamily="34"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057400"/>
            <a:ext cx="2371725" cy="215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10</a:t>
            </a:fld>
            <a:endParaRPr lang="en-US" dirty="0"/>
          </a:p>
        </p:txBody>
      </p:sp>
    </p:spTree>
    <p:extLst>
      <p:ext uri="{BB962C8B-B14F-4D97-AF65-F5344CB8AC3E}">
        <p14:creationId xmlns:p14="http://schemas.microsoft.com/office/powerpoint/2010/main" val="28467401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Request an informal conference </a:t>
            </a:r>
          </a:p>
          <a:p>
            <a:r>
              <a:rPr lang="en-US" sz="3600" b="1" dirty="0">
                <a:latin typeface="Arial Narrow" pitchFamily="34" charset="0"/>
              </a:rPr>
              <a:t> </a:t>
            </a:r>
            <a:r>
              <a:rPr lang="en-US" sz="3600" b="1" dirty="0" smtClean="0">
                <a:latin typeface="Arial Narrow" pitchFamily="34" charset="0"/>
              </a:rPr>
              <a:t>Inspection</a:t>
            </a:r>
          </a:p>
          <a:p>
            <a:r>
              <a:rPr lang="en-US" sz="3600" b="1" dirty="0">
                <a:latin typeface="Arial Narrow" pitchFamily="34" charset="0"/>
              </a:rPr>
              <a:t> </a:t>
            </a:r>
            <a:r>
              <a:rPr lang="en-US" sz="3600" b="1" dirty="0" smtClean="0">
                <a:latin typeface="Arial Narrow" pitchFamily="34" charset="0"/>
              </a:rPr>
              <a:t>Citations</a:t>
            </a:r>
          </a:p>
          <a:p>
            <a:r>
              <a:rPr lang="en-US" sz="3600" b="1" dirty="0">
                <a:latin typeface="Arial Narrow" pitchFamily="34" charset="0"/>
              </a:rPr>
              <a:t> </a:t>
            </a:r>
            <a:r>
              <a:rPr lang="en-US" sz="3600" b="1" dirty="0" smtClean="0">
                <a:latin typeface="Arial Narrow" pitchFamily="34" charset="0"/>
              </a:rPr>
              <a:t>Penalties</a:t>
            </a:r>
          </a:p>
          <a:p>
            <a:r>
              <a:rPr lang="en-US" sz="3600" b="1" dirty="0">
                <a:latin typeface="Arial Narrow" pitchFamily="34" charset="0"/>
              </a:rPr>
              <a:t> </a:t>
            </a:r>
            <a:r>
              <a:rPr lang="en-US" sz="3600" b="1" dirty="0" smtClean="0">
                <a:latin typeface="Arial Narrow" pitchFamily="34" charset="0"/>
              </a:rPr>
              <a:t>Notice of contest</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Appeals</a:t>
            </a:r>
            <a:endParaRPr lang="en-US" sz="4000" dirty="0">
              <a:latin typeface="Arial Black" pitchFamily="34" charset="0"/>
            </a:endParaRPr>
          </a:p>
        </p:txBody>
      </p:sp>
      <p:pic>
        <p:nvPicPr>
          <p:cNvPr id="481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2819400"/>
            <a:ext cx="373399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100</a:t>
            </a:fld>
            <a:endParaRPr lang="en-US" dirty="0"/>
          </a:p>
        </p:txBody>
      </p:sp>
    </p:spTree>
    <p:extLst>
      <p:ext uri="{BB962C8B-B14F-4D97-AF65-F5344CB8AC3E}">
        <p14:creationId xmlns:p14="http://schemas.microsoft.com/office/powerpoint/2010/main" val="37645382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May reach a settlement agreement with OSHA</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Appeals</a:t>
            </a:r>
            <a:endParaRPr lang="en-US" sz="4000" dirty="0">
              <a:latin typeface="Arial Black" pitchFamily="34" charset="0"/>
            </a:endParaRPr>
          </a:p>
        </p:txBody>
      </p:sp>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650" y="3124200"/>
            <a:ext cx="45847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101</a:t>
            </a:fld>
            <a:endParaRPr lang="en-US" dirty="0"/>
          </a:p>
        </p:txBody>
      </p:sp>
    </p:spTree>
    <p:extLst>
      <p:ext uri="{BB962C8B-B14F-4D97-AF65-F5344CB8AC3E}">
        <p14:creationId xmlns:p14="http://schemas.microsoft.com/office/powerpoint/2010/main" val="22957069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343401" cy="4407408"/>
          </a:xfrm>
        </p:spPr>
        <p:txBody>
          <a:bodyPr>
            <a:normAutofit/>
          </a:bodyPr>
          <a:lstStyle/>
          <a:p>
            <a:r>
              <a:rPr lang="en-US" sz="3600" b="1" dirty="0" smtClean="0">
                <a:latin typeface="Arial Narrow" pitchFamily="34" charset="0"/>
              </a:rPr>
              <a:t> Submit in writing within 15 working-day contest period</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Appeals</a:t>
            </a:r>
            <a:endParaRPr lang="en-US" sz="4000" dirty="0">
              <a:latin typeface="Arial Black" pitchFamily="34" charset="0"/>
            </a:endParaRPr>
          </a:p>
        </p:txBody>
      </p:sp>
      <p:pic>
        <p:nvPicPr>
          <p:cNvPr id="501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826741"/>
            <a:ext cx="33226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102</a:t>
            </a:fld>
            <a:endParaRPr lang="en-US" dirty="0"/>
          </a:p>
        </p:txBody>
      </p:sp>
    </p:spTree>
    <p:extLst>
      <p:ext uri="{BB962C8B-B14F-4D97-AF65-F5344CB8AC3E}">
        <p14:creationId xmlns:p14="http://schemas.microsoft.com/office/powerpoint/2010/main" val="820786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Participate in the hearing</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Appeals</a:t>
            </a:r>
            <a:endParaRPr lang="en-US" sz="4000" dirty="0">
              <a:latin typeface="Arial Black" pitchFamily="34" charset="0"/>
            </a:endParaRPr>
          </a:p>
        </p:txBody>
      </p:sp>
      <p:pic>
        <p:nvPicPr>
          <p:cNvPr id="512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26670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103</a:t>
            </a:fld>
            <a:endParaRPr lang="en-US" dirty="0"/>
          </a:p>
        </p:txBody>
      </p:sp>
    </p:spTree>
    <p:extLst>
      <p:ext uri="{BB962C8B-B14F-4D97-AF65-F5344CB8AC3E}">
        <p14:creationId xmlns:p14="http://schemas.microsoft.com/office/powerpoint/2010/main" val="10070560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Section six: </a:t>
            </a:r>
            <a:br>
              <a:rPr lang="en-US" sz="4000" dirty="0" smtClean="0">
                <a:latin typeface="Arial Black" pitchFamily="34" charset="0"/>
              </a:rPr>
            </a:br>
            <a:r>
              <a:rPr lang="en-US" sz="4000" dirty="0" smtClean="0">
                <a:latin typeface="Arial Black" pitchFamily="34" charset="0"/>
              </a:rPr>
              <a:t>where to </a:t>
            </a:r>
            <a:br>
              <a:rPr lang="en-US" sz="4000" dirty="0" smtClean="0">
                <a:latin typeface="Arial Black" pitchFamily="34" charset="0"/>
              </a:rPr>
            </a:br>
            <a:r>
              <a:rPr lang="en-US" sz="4000" dirty="0" smtClean="0">
                <a:latin typeface="Arial Black" pitchFamily="34" charset="0"/>
              </a:rPr>
              <a:t>get help</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104</a:t>
            </a:fld>
            <a:endParaRPr lang="en-US" dirty="0"/>
          </a:p>
        </p:txBody>
      </p:sp>
    </p:spTree>
    <p:extLst>
      <p:ext uri="{BB962C8B-B14F-4D97-AF65-F5344CB8AC3E}">
        <p14:creationId xmlns:p14="http://schemas.microsoft.com/office/powerpoint/2010/main" val="25183992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Employer/supervisor</a:t>
            </a:r>
          </a:p>
          <a:p>
            <a:r>
              <a:rPr lang="en-US" sz="3600" b="1" dirty="0">
                <a:latin typeface="Arial Narrow" pitchFamily="34" charset="0"/>
              </a:rPr>
              <a:t> </a:t>
            </a:r>
            <a:r>
              <a:rPr lang="en-US" sz="3600" b="1" dirty="0" smtClean="0">
                <a:latin typeface="Arial Narrow" pitchFamily="34" charset="0"/>
              </a:rPr>
              <a:t>MSDSs</a:t>
            </a:r>
          </a:p>
          <a:p>
            <a:r>
              <a:rPr lang="en-US" sz="3600" b="1" dirty="0">
                <a:latin typeface="Arial Narrow" pitchFamily="34" charset="0"/>
              </a:rPr>
              <a:t> </a:t>
            </a:r>
            <a:r>
              <a:rPr lang="en-US" sz="3600" b="1" dirty="0" smtClean="0">
                <a:latin typeface="Arial Narrow" pitchFamily="34" charset="0"/>
              </a:rPr>
              <a:t>Labels and warning signs</a:t>
            </a:r>
          </a:p>
          <a:p>
            <a:r>
              <a:rPr lang="en-US" sz="3600" b="1" dirty="0">
                <a:latin typeface="Arial Narrow" pitchFamily="34" charset="0"/>
              </a:rPr>
              <a:t> </a:t>
            </a:r>
            <a:r>
              <a:rPr lang="en-US" sz="3600" b="1" dirty="0" smtClean="0">
                <a:latin typeface="Arial Narrow" pitchFamily="34" charset="0"/>
              </a:rPr>
              <a:t>Owner’s manuals</a:t>
            </a:r>
          </a:p>
          <a:p>
            <a:r>
              <a:rPr lang="en-US" sz="3600" b="1" dirty="0">
                <a:latin typeface="Arial Narrow" pitchFamily="34" charset="0"/>
              </a:rPr>
              <a:t> </a:t>
            </a:r>
            <a:r>
              <a:rPr lang="en-US" sz="3600" b="1" dirty="0" smtClean="0">
                <a:latin typeface="Arial Narrow" pitchFamily="34" charset="0"/>
              </a:rPr>
              <a:t>Employee orientation manuals</a:t>
            </a:r>
          </a:p>
          <a:p>
            <a:r>
              <a:rPr lang="en-US" sz="3600" b="1" dirty="0">
                <a:latin typeface="Arial Narrow" pitchFamily="34" charset="0"/>
              </a:rPr>
              <a:t> </a:t>
            </a:r>
            <a:r>
              <a:rPr lang="en-US" sz="3600" b="1" dirty="0" smtClean="0">
                <a:latin typeface="Arial Narrow" pitchFamily="34" charset="0"/>
              </a:rPr>
              <a:t>Procedure instructions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Within the workplace</a:t>
            </a:r>
            <a:endParaRPr lang="en-US" sz="4000" dirty="0">
              <a:latin typeface="Arial Black" pitchFamily="34" charset="0"/>
            </a:endParaRPr>
          </a:p>
        </p:txBody>
      </p:sp>
      <p:pic>
        <p:nvPicPr>
          <p:cNvPr id="522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905000"/>
            <a:ext cx="27432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105</a:t>
            </a:fld>
            <a:endParaRPr lang="en-US" dirty="0"/>
          </a:p>
        </p:txBody>
      </p:sp>
    </p:spTree>
    <p:extLst>
      <p:ext uri="{BB962C8B-B14F-4D97-AF65-F5344CB8AC3E}">
        <p14:creationId xmlns:p14="http://schemas.microsoft.com/office/powerpoint/2010/main" val="22865410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OSHA website: </a:t>
            </a:r>
            <a:r>
              <a:rPr lang="en-US" sz="3600" b="1" dirty="0" smtClean="0">
                <a:latin typeface="Arial Narrow" pitchFamily="34" charset="0"/>
                <a:hlinkClick r:id="rId2"/>
              </a:rPr>
              <a:t>www.osha.gov</a:t>
            </a: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OSHA offices</a:t>
            </a:r>
          </a:p>
          <a:p>
            <a:r>
              <a:rPr lang="en-US" sz="3600" b="1" dirty="0">
                <a:latin typeface="Arial Narrow" pitchFamily="34" charset="0"/>
              </a:rPr>
              <a:t> </a:t>
            </a:r>
            <a:r>
              <a:rPr lang="en-US" sz="3600" b="1" dirty="0" smtClean="0">
                <a:latin typeface="Arial Narrow" pitchFamily="34" charset="0"/>
                <a:hlinkClick r:id="rId3"/>
              </a:rPr>
              <a:t>www.cdc.gov/niosh</a:t>
            </a: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Education centers</a:t>
            </a:r>
          </a:p>
          <a:p>
            <a:r>
              <a:rPr lang="en-US" sz="3600" b="1" dirty="0">
                <a:latin typeface="Arial Narrow" pitchFamily="34" charset="0"/>
              </a:rPr>
              <a:t> </a:t>
            </a:r>
            <a:r>
              <a:rPr lang="en-US" sz="3600" b="1" dirty="0" smtClean="0">
                <a:latin typeface="Arial Narrow" pitchFamily="34" charset="0"/>
              </a:rPr>
              <a:t>Community organizations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Outside the workplace</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106</a:t>
            </a:fld>
            <a:endParaRPr lang="en-US" dirty="0"/>
          </a:p>
        </p:txBody>
      </p:sp>
    </p:spTree>
    <p:extLst>
      <p:ext uri="{BB962C8B-B14F-4D97-AF65-F5344CB8AC3E}">
        <p14:creationId xmlns:p14="http://schemas.microsoft.com/office/powerpoint/2010/main" val="2866107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7543800" cy="4407408"/>
          </a:xfrm>
        </p:spPr>
        <p:txBody>
          <a:bodyPr>
            <a:normAutofit fontScale="92500" lnSpcReduction="10000"/>
          </a:bodyPr>
          <a:lstStyle/>
          <a:p>
            <a:r>
              <a:rPr lang="en-US" sz="3600" b="1" dirty="0" smtClean="0">
                <a:latin typeface="Arial Narrow" pitchFamily="34" charset="0"/>
              </a:rPr>
              <a:t> Determine employer/employee responsibilities</a:t>
            </a:r>
          </a:p>
          <a:p>
            <a:endParaRPr lang="en-US" sz="3600" b="1" dirty="0">
              <a:latin typeface="Arial Narrow" pitchFamily="34" charset="0"/>
            </a:endParaRPr>
          </a:p>
          <a:p>
            <a:r>
              <a:rPr lang="en-US" sz="3600" b="1" dirty="0" smtClean="0">
                <a:latin typeface="Arial Narrow" pitchFamily="34" charset="0"/>
              </a:rPr>
              <a:t>Develop mandatory safety 	   and health standards</a:t>
            </a:r>
          </a:p>
          <a:p>
            <a:endParaRPr lang="en-US" sz="3600" b="1" dirty="0">
              <a:latin typeface="Arial Narrow" pitchFamily="34" charset="0"/>
            </a:endParaRPr>
          </a:p>
          <a:p>
            <a:r>
              <a:rPr lang="en-US" sz="3600" b="1" dirty="0" smtClean="0">
                <a:latin typeface="Arial Narrow" pitchFamily="34" charset="0"/>
              </a:rPr>
              <a:t>Development, analysis, evaluation and approval of safety programs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OSHA Established</a:t>
            </a:r>
            <a:endParaRPr lang="en-US" sz="4000" dirty="0">
              <a:latin typeface="Arial Black" pitchFamily="34"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4543" y="2590800"/>
            <a:ext cx="27461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11</a:t>
            </a:fld>
            <a:endParaRPr lang="en-US" dirty="0"/>
          </a:p>
        </p:txBody>
      </p:sp>
    </p:spTree>
    <p:extLst>
      <p:ext uri="{BB962C8B-B14F-4D97-AF65-F5344CB8AC3E}">
        <p14:creationId xmlns:p14="http://schemas.microsoft.com/office/powerpoint/2010/main" val="408151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Self-employed</a:t>
            </a:r>
          </a:p>
          <a:p>
            <a:r>
              <a:rPr lang="en-US" sz="3600" b="1" dirty="0">
                <a:latin typeface="Arial Narrow" pitchFamily="34" charset="0"/>
              </a:rPr>
              <a:t> M</a:t>
            </a:r>
            <a:r>
              <a:rPr lang="en-US" sz="3600" b="1" dirty="0" smtClean="0">
                <a:latin typeface="Arial Narrow" pitchFamily="34" charset="0"/>
              </a:rPr>
              <a:t>embers of farm families working on their family farm</a:t>
            </a:r>
          </a:p>
          <a:p>
            <a:r>
              <a:rPr lang="en-US" sz="3600" b="1" dirty="0">
                <a:latin typeface="Arial Narrow" pitchFamily="34" charset="0"/>
              </a:rPr>
              <a:t> </a:t>
            </a:r>
            <a:r>
              <a:rPr lang="en-US" sz="3600" b="1" dirty="0" smtClean="0">
                <a:latin typeface="Arial Narrow" pitchFamily="34" charset="0"/>
              </a:rPr>
              <a:t>Public employees in state and local government</a:t>
            </a:r>
          </a:p>
          <a:p>
            <a:pPr lvl="1"/>
            <a:r>
              <a:rPr lang="en-US" sz="3400" b="1" dirty="0">
                <a:latin typeface="Arial Narrow" pitchFamily="34" charset="0"/>
              </a:rPr>
              <a:t> </a:t>
            </a:r>
            <a:r>
              <a:rPr lang="en-US" sz="3400" b="1" dirty="0" smtClean="0">
                <a:latin typeface="Arial Narrow" pitchFamily="34" charset="0"/>
              </a:rPr>
              <a:t>with the exception of states with state plans such as Minnesota</a:t>
            </a:r>
            <a:endParaRPr lang="en-US" sz="34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Groups Not covered under federal osha</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12</a:t>
            </a:fld>
            <a:endParaRPr lang="en-US" dirty="0"/>
          </a:p>
        </p:txBody>
      </p:sp>
    </p:spTree>
    <p:extLst>
      <p:ext uri="{BB962C8B-B14F-4D97-AF65-F5344CB8AC3E}">
        <p14:creationId xmlns:p14="http://schemas.microsoft.com/office/powerpoint/2010/main" val="401787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3877479172"/>
              </p:ext>
            </p:extLst>
          </p:nvPr>
        </p:nvGraphicFramePr>
        <p:xfrm>
          <a:off x="76200" y="685800"/>
          <a:ext cx="9067800" cy="5956908"/>
        </p:xfrm>
        <a:graphic>
          <a:graphicData uri="http://schemas.openxmlformats.org/drawingml/2006/table">
            <a:tbl>
              <a:tblPr firstRow="1" firstCol="1" bandRow="1">
                <a:tableStyleId>{5C22544A-7EE6-4342-B048-85BDC9FD1C3A}</a:tableStyleId>
              </a:tblPr>
              <a:tblGrid>
                <a:gridCol w="1935480"/>
                <a:gridCol w="7132320"/>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54851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aseline="0" dirty="0" smtClean="0">
                          <a:solidFill>
                            <a:schemeClr val="bg1"/>
                          </a:solidFill>
                          <a:effectLst/>
                          <a:latin typeface="Arial Narrow" pitchFamily="34"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YES           NO</a:t>
                      </a:r>
                      <a:endParaRPr lang="en-US" sz="2400" dirty="0" smtClean="0">
                        <a:effectLst/>
                        <a:latin typeface="Arial"/>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3200" b="1" dirty="0" smtClean="0">
                          <a:effectLst/>
                          <a:latin typeface="Arial Narrow" pitchFamily="34" charset="0"/>
                        </a:rPr>
                        <a:t>1.Harry </a:t>
                      </a:r>
                      <a:r>
                        <a:rPr lang="en-US" sz="3200" b="1" dirty="0">
                          <a:effectLst/>
                          <a:latin typeface="Arial Narrow" pitchFamily="34" charset="0"/>
                        </a:rPr>
                        <a:t>Adams, a miner at Below Ground Inc</a:t>
                      </a:r>
                      <a:r>
                        <a:rPr lang="en-US" sz="3200" b="1" dirty="0" smtClean="0">
                          <a:effectLst/>
                          <a:latin typeface="Arial Narrow" pitchFamily="34" charset="0"/>
                        </a:rPr>
                        <a:t>.</a:t>
                      </a:r>
                    </a:p>
                    <a:p>
                      <a:pPr marL="0" marR="0" indent="0">
                        <a:lnSpc>
                          <a:spcPct val="115000"/>
                        </a:lnSpc>
                        <a:spcBef>
                          <a:spcPts val="0"/>
                        </a:spcBef>
                        <a:spcAft>
                          <a:spcPts val="0"/>
                        </a:spcAft>
                        <a:buNone/>
                      </a:pPr>
                      <a:endParaRPr lang="en-US" sz="2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rPr>
                        <a:t> YES           NO</a:t>
                      </a:r>
                      <a:endParaRPr lang="en-US" sz="1100" dirty="0" smtClean="0">
                        <a:effectLst/>
                        <a:latin typeface="Arial"/>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2000" dirty="0">
                          <a:effectLst/>
                          <a:latin typeface="Arial Narrow" pitchFamily="34" charset="0"/>
                        </a:rPr>
                        <a:t>2. Jack Phillips, milks on his </a:t>
                      </a:r>
                      <a:r>
                        <a:rPr lang="en-US" sz="2000" dirty="0" smtClean="0">
                          <a:effectLst/>
                          <a:latin typeface="Arial Narrow" pitchFamily="34" charset="0"/>
                        </a:rPr>
                        <a:t>father’s </a:t>
                      </a:r>
                      <a:r>
                        <a:rPr lang="en-US" sz="2000" dirty="0">
                          <a:effectLst/>
                          <a:latin typeface="Arial Narrow" pitchFamily="34" charset="0"/>
                        </a:rPr>
                        <a:t>family run farm</a:t>
                      </a:r>
                      <a:endParaRPr lang="en-US" sz="200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2000" dirty="0">
                          <a:effectLst/>
                          <a:latin typeface="Arial Narrow" pitchFamily="34" charset="0"/>
                        </a:rPr>
                        <a:t>3. Adrian Smith, one of 3 employees of ABC landscaping.</a:t>
                      </a:r>
                      <a:endParaRPr lang="en-US" sz="200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2000" dirty="0">
                          <a:effectLst/>
                          <a:latin typeface="Arial Narrow" pitchFamily="34" charset="0"/>
                        </a:rPr>
                        <a:t>4. Taylor Dell, an accountant in business for herself.</a:t>
                      </a:r>
                      <a:endParaRPr lang="en-US" sz="200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2000" dirty="0">
                          <a:effectLst/>
                          <a:latin typeface="Arial Narrow" pitchFamily="34" charset="0"/>
                        </a:rPr>
                        <a:t>5. Rob Jones, one of 10 carpenters working for </a:t>
                      </a:r>
                      <a:r>
                        <a:rPr lang="en-US" sz="2000" dirty="0" smtClean="0">
                          <a:effectLst/>
                          <a:latin typeface="Arial Narrow" pitchFamily="34" charset="0"/>
                        </a:rPr>
                        <a:t>Furniture Expressions, </a:t>
                      </a:r>
                      <a:r>
                        <a:rPr lang="en-US" sz="2000" dirty="0">
                          <a:effectLst/>
                          <a:latin typeface="Arial Narrow" pitchFamily="34" charset="0"/>
                        </a:rPr>
                        <a:t>Inc.</a:t>
                      </a:r>
                      <a:endParaRPr lang="en-US" sz="200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2000" dirty="0">
                          <a:effectLst/>
                          <a:latin typeface="Arial Narrow" pitchFamily="34" charset="0"/>
                        </a:rPr>
                        <a:t>6. Bill Cook, one of 23 employees on a dairy farm</a:t>
                      </a:r>
                      <a:endParaRPr lang="en-US" sz="2000" dirty="0">
                        <a:effectLst/>
                        <a:latin typeface="Arial Narrow" pitchFamily="34" charset="0"/>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13</a:t>
            </a:fld>
            <a:endParaRPr lang="en-US" dirty="0">
              <a:solidFill>
                <a:srgbClr val="2F5897"/>
              </a:solidFill>
            </a:endParaRPr>
          </a:p>
        </p:txBody>
      </p:sp>
    </p:spTree>
    <p:extLst>
      <p:ext uri="{BB962C8B-B14F-4D97-AF65-F5344CB8AC3E}">
        <p14:creationId xmlns:p14="http://schemas.microsoft.com/office/powerpoint/2010/main" val="3970848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103120452"/>
              </p:ext>
            </p:extLst>
          </p:nvPr>
        </p:nvGraphicFramePr>
        <p:xfrm>
          <a:off x="76200" y="685800"/>
          <a:ext cx="8839200" cy="6307226"/>
        </p:xfrm>
        <a:graphic>
          <a:graphicData uri="http://schemas.openxmlformats.org/drawingml/2006/table">
            <a:tbl>
              <a:tblPr firstRow="1" firstCol="1" bandRow="1">
                <a:tableStyleId>{5C22544A-7EE6-4342-B048-85BDC9FD1C3A}</a:tableStyleId>
              </a:tblPr>
              <a:tblGrid>
                <a:gridCol w="1705343"/>
                <a:gridCol w="7133857"/>
              </a:tblGrid>
              <a:tr h="976002">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204974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solidFill>
                            <a:schemeClr val="tx1"/>
                          </a:solidFill>
                          <a:effectLst/>
                          <a:latin typeface="Arial Narrow" pitchFamily="34" charset="0"/>
                        </a:rPr>
                        <a:t>       NO</a:t>
                      </a:r>
                      <a:endParaRPr lang="en-US" sz="2400"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514350" marR="0" indent="-514350">
                        <a:lnSpc>
                          <a:spcPct val="115000"/>
                        </a:lnSpc>
                        <a:spcBef>
                          <a:spcPts val="0"/>
                        </a:spcBef>
                        <a:spcAft>
                          <a:spcPts val="0"/>
                        </a:spcAft>
                        <a:buAutoNum type="arabicPeriod"/>
                      </a:pPr>
                      <a:r>
                        <a:rPr lang="en-US" sz="3200" b="1" dirty="0" smtClean="0">
                          <a:effectLst/>
                          <a:latin typeface="Arial Narrow" pitchFamily="34" charset="0"/>
                        </a:rPr>
                        <a:t>Harry </a:t>
                      </a:r>
                      <a:r>
                        <a:rPr lang="en-US" sz="3200" b="1" dirty="0">
                          <a:effectLst/>
                          <a:latin typeface="Arial Narrow" pitchFamily="34" charset="0"/>
                        </a:rPr>
                        <a:t>Adams, a miner at Below Ground Inc</a:t>
                      </a:r>
                      <a:r>
                        <a:rPr lang="en-US" sz="3200" b="1" dirty="0" smtClean="0">
                          <a:effectLst/>
                          <a:latin typeface="Arial Narrow" pitchFamily="34" charset="0"/>
                        </a:rPr>
                        <a:t>.</a:t>
                      </a:r>
                    </a:p>
                    <a:p>
                      <a:pPr marL="0" marR="0" indent="0">
                        <a:lnSpc>
                          <a:spcPct val="115000"/>
                        </a:lnSpc>
                        <a:spcBef>
                          <a:spcPts val="0"/>
                        </a:spcBef>
                        <a:spcAft>
                          <a:spcPts val="0"/>
                        </a:spcAft>
                        <a:buNone/>
                      </a:pPr>
                      <a:r>
                        <a:rPr lang="en-US" sz="2800" b="1" dirty="0" smtClean="0">
                          <a:effectLst/>
                          <a:latin typeface="Arial Narrow" pitchFamily="34" charset="0"/>
                          <a:ea typeface="Calibri"/>
                        </a:rPr>
                        <a:t>Miners are covered by the Mine Safety &amp; Health Administration </a:t>
                      </a:r>
                      <a:endParaRPr lang="en-US" sz="2800" b="1" dirty="0">
                        <a:effectLst/>
                        <a:latin typeface="Arial Narrow" pitchFamily="34" charset="0"/>
                        <a:ea typeface="Calibri"/>
                      </a:endParaRPr>
                    </a:p>
                  </a:txBody>
                  <a:tcPr marL="19050" marR="19050" marT="19050" marB="19050"/>
                </a:tc>
              </a:tr>
              <a:tr h="62929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rPr>
                        <a:t> YES           NO</a:t>
                      </a:r>
                      <a:endParaRPr lang="en-US" sz="1100" dirty="0" smtClean="0">
                        <a:effectLst/>
                        <a:latin typeface="Arial"/>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2. Jack Phillips, milks on his </a:t>
                      </a:r>
                      <a:r>
                        <a:rPr lang="en-US" sz="1100" dirty="0" smtClean="0">
                          <a:effectLst/>
                        </a:rPr>
                        <a:t>father’s </a:t>
                      </a:r>
                      <a:r>
                        <a:rPr lang="en-US" sz="1100" dirty="0">
                          <a:effectLst/>
                        </a:rPr>
                        <a:t>family run farm</a:t>
                      </a:r>
                      <a:endParaRPr lang="en-US" sz="1100" dirty="0">
                        <a:effectLst/>
                        <a:latin typeface="Arial"/>
                        <a:ea typeface="Calibri"/>
                      </a:endParaRPr>
                    </a:p>
                  </a:txBody>
                  <a:tcPr marL="19050" marR="19050" marT="19050" marB="19050"/>
                </a:tc>
              </a:tr>
              <a:tr h="62929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3. Adrian Smith, one of 3 employees of ABC landscaping.</a:t>
                      </a:r>
                      <a:endParaRPr lang="en-US" sz="1100" dirty="0">
                        <a:effectLst/>
                        <a:latin typeface="Arial"/>
                        <a:ea typeface="Calibri"/>
                      </a:endParaRPr>
                    </a:p>
                  </a:txBody>
                  <a:tcPr marL="19050" marR="19050" marT="19050" marB="19050"/>
                </a:tc>
              </a:tr>
              <a:tr h="62929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4. Taylor Dell, an accountant in business for herself.</a:t>
                      </a:r>
                      <a:endParaRPr lang="en-US" sz="1100" dirty="0">
                        <a:effectLst/>
                        <a:latin typeface="Arial"/>
                        <a:ea typeface="Calibri"/>
                      </a:endParaRPr>
                    </a:p>
                  </a:txBody>
                  <a:tcPr marL="19050" marR="19050" marT="19050" marB="19050"/>
                </a:tc>
              </a:tr>
              <a:tr h="62929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for </a:t>
                      </a:r>
                      <a:r>
                        <a:rPr lang="en-US" sz="1100" dirty="0" smtClean="0">
                          <a:effectLst/>
                        </a:rPr>
                        <a:t>Furniture Expressions, </a:t>
                      </a:r>
                      <a:r>
                        <a:rPr lang="en-US" sz="1100" dirty="0">
                          <a:effectLst/>
                        </a:rPr>
                        <a:t>Inc.</a:t>
                      </a:r>
                      <a:endParaRPr lang="en-US" sz="1100" dirty="0">
                        <a:effectLst/>
                        <a:latin typeface="Arial"/>
                        <a:ea typeface="Calibri"/>
                      </a:endParaRPr>
                    </a:p>
                  </a:txBody>
                  <a:tcPr marL="19050" marR="19050" marT="19050" marB="19050"/>
                </a:tc>
              </a:tr>
              <a:tr h="62929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14</a:t>
            </a:fld>
            <a:endParaRPr lang="en-US" dirty="0">
              <a:solidFill>
                <a:srgbClr val="2F5897"/>
              </a:solidFill>
            </a:endParaRPr>
          </a:p>
        </p:txBody>
      </p:sp>
    </p:spTree>
    <p:extLst>
      <p:ext uri="{BB962C8B-B14F-4D97-AF65-F5344CB8AC3E}">
        <p14:creationId xmlns:p14="http://schemas.microsoft.com/office/powerpoint/2010/main" val="2639236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930300657"/>
              </p:ext>
            </p:extLst>
          </p:nvPr>
        </p:nvGraphicFramePr>
        <p:xfrm>
          <a:off x="76200" y="685800"/>
          <a:ext cx="8837296" cy="5688156"/>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dirty="0" smtClean="0">
                          <a:solidFill>
                            <a:schemeClr val="tx1"/>
                          </a:solidFill>
                          <a:effectLst/>
                        </a:rPr>
                        <a:t>NO</a:t>
                      </a:r>
                      <a:endParaRPr lang="en-US" sz="1800" dirty="0" smtClean="0">
                        <a:solidFill>
                          <a:schemeClr val="tx1"/>
                        </a:solidFill>
                        <a:effectLst/>
                        <a:latin typeface="Arial"/>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1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rPr>
                        <a:t> </a:t>
                      </a:r>
                      <a:r>
                        <a:rPr lang="en-US" sz="2000" dirty="0" smtClean="0">
                          <a:effectLst/>
                          <a:latin typeface="Arial Narrow" pitchFamily="34" charset="0"/>
                        </a:rPr>
                        <a:t>YES           NO</a:t>
                      </a:r>
                      <a:endParaRPr lang="en-US" sz="2000" dirty="0" smtClean="0">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2. Jack Phillips, milks on his </a:t>
                      </a:r>
                      <a:r>
                        <a:rPr lang="en-US" sz="3200" b="1" dirty="0" smtClean="0">
                          <a:effectLst/>
                          <a:latin typeface="Arial Narrow" pitchFamily="34" charset="0"/>
                        </a:rPr>
                        <a:t>father’s </a:t>
                      </a:r>
                      <a:r>
                        <a:rPr lang="en-US" sz="3200" b="1" dirty="0">
                          <a:effectLst/>
                          <a:latin typeface="Arial Narrow" pitchFamily="34" charset="0"/>
                        </a:rPr>
                        <a:t>family run farm</a:t>
                      </a:r>
                      <a:endParaRPr lang="en-US" sz="32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3. Adrian Smith, one of 3 employees of ABC landscaping.</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4. Taylor Dell, an accountant in business for herself.</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for </a:t>
                      </a:r>
                      <a:r>
                        <a:rPr lang="en-US" sz="1100" dirty="0" smtClean="0">
                          <a:effectLst/>
                        </a:rPr>
                        <a:t>Furniture Expressions, </a:t>
                      </a:r>
                      <a:r>
                        <a:rPr lang="en-US" sz="1100" dirty="0">
                          <a:effectLst/>
                        </a:rPr>
                        <a:t>Inc.</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15</a:t>
            </a:fld>
            <a:endParaRPr lang="en-US" dirty="0">
              <a:solidFill>
                <a:srgbClr val="2F5897"/>
              </a:solidFill>
            </a:endParaRPr>
          </a:p>
        </p:txBody>
      </p:sp>
    </p:spTree>
    <p:extLst>
      <p:ext uri="{BB962C8B-B14F-4D97-AF65-F5344CB8AC3E}">
        <p14:creationId xmlns:p14="http://schemas.microsoft.com/office/powerpoint/2010/main" val="97749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2101900827"/>
              </p:ext>
            </p:extLst>
          </p:nvPr>
        </p:nvGraphicFramePr>
        <p:xfrm>
          <a:off x="76200" y="685800"/>
          <a:ext cx="8837296" cy="5835269"/>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dirty="0" smtClean="0">
                          <a:solidFill>
                            <a:schemeClr val="tx1"/>
                          </a:solidFill>
                          <a:effectLst/>
                        </a:rPr>
                        <a:t>NO</a:t>
                      </a:r>
                      <a:endParaRPr lang="en-US" sz="1800" dirty="0" smtClean="0">
                        <a:solidFill>
                          <a:schemeClr val="tx1"/>
                        </a:solidFill>
                        <a:effectLst/>
                        <a:latin typeface="Arial"/>
                        <a:ea typeface="Calibri"/>
                      </a:endParaRPr>
                    </a:p>
                    <a:p>
                      <a:pPr marL="0" marR="0" algn="l">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1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3200" baseline="0" dirty="0" smtClean="0">
                          <a:effectLst/>
                          <a:latin typeface="Arial Narrow" pitchFamily="34"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3200" baseline="0" dirty="0" smtClean="0">
                          <a:solidFill>
                            <a:schemeClr val="tx1"/>
                          </a:solidFill>
                          <a:effectLst/>
                          <a:latin typeface="Arial Narrow" pitchFamily="34" charset="0"/>
                        </a:rPr>
                        <a:t>     </a:t>
                      </a:r>
                      <a:r>
                        <a:rPr lang="en-US" sz="3200" dirty="0" smtClean="0">
                          <a:solidFill>
                            <a:schemeClr val="tx1"/>
                          </a:solidFill>
                          <a:effectLst/>
                          <a:latin typeface="Arial Narrow" pitchFamily="34" charset="0"/>
                        </a:rPr>
                        <a:t>NO</a:t>
                      </a:r>
                      <a:endParaRPr lang="en-US" sz="3200" dirty="0" smtClean="0">
                        <a:solidFill>
                          <a:schemeClr val="tx1"/>
                        </a:solidFill>
                        <a:effectLst/>
                        <a:latin typeface="Arial Narrow" pitchFamily="34" charset="0"/>
                        <a:ea typeface="Calibri"/>
                      </a:endParaRPr>
                    </a:p>
                    <a:p>
                      <a:pPr marL="0" marR="0" algn="l">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2. Jack Phillips, milks on his </a:t>
                      </a:r>
                      <a:r>
                        <a:rPr lang="en-US" sz="3200" b="1" dirty="0" smtClean="0">
                          <a:effectLst/>
                          <a:latin typeface="Arial Narrow" pitchFamily="34" charset="0"/>
                        </a:rPr>
                        <a:t>father’s </a:t>
                      </a:r>
                      <a:r>
                        <a:rPr lang="en-US" sz="3200" b="1" dirty="0">
                          <a:effectLst/>
                          <a:latin typeface="Arial Narrow" pitchFamily="34" charset="0"/>
                        </a:rPr>
                        <a:t>family run </a:t>
                      </a:r>
                      <a:r>
                        <a:rPr lang="en-US" sz="3200" b="1" dirty="0" smtClean="0">
                          <a:effectLst/>
                          <a:latin typeface="Arial Narrow" pitchFamily="34" charset="0"/>
                        </a:rPr>
                        <a:t>farm </a:t>
                      </a:r>
                    </a:p>
                    <a:p>
                      <a:pPr marL="0" marR="0">
                        <a:lnSpc>
                          <a:spcPct val="115000"/>
                        </a:lnSpc>
                        <a:spcBef>
                          <a:spcPts val="0"/>
                        </a:spcBef>
                        <a:spcAft>
                          <a:spcPts val="0"/>
                        </a:spcAft>
                      </a:pPr>
                      <a:r>
                        <a:rPr lang="en-US" sz="2800" b="1" dirty="0" smtClean="0">
                          <a:effectLst/>
                          <a:latin typeface="Arial Narrow" pitchFamily="34" charset="0"/>
                        </a:rPr>
                        <a:t>Family</a:t>
                      </a:r>
                      <a:r>
                        <a:rPr lang="en-US" sz="2800" b="1" baseline="0" dirty="0" smtClean="0">
                          <a:effectLst/>
                          <a:latin typeface="Arial Narrow" pitchFamily="34" charset="0"/>
                        </a:rPr>
                        <a:t> e</a:t>
                      </a:r>
                      <a:r>
                        <a:rPr lang="en-US" sz="2800" b="1" dirty="0" smtClean="0">
                          <a:effectLst/>
                          <a:latin typeface="Arial Narrow" pitchFamily="34" charset="0"/>
                        </a:rPr>
                        <a:t>mployees at</a:t>
                      </a:r>
                      <a:r>
                        <a:rPr lang="en-US" sz="2800" b="1" baseline="0" dirty="0" smtClean="0">
                          <a:effectLst/>
                          <a:latin typeface="Arial Narrow" pitchFamily="34" charset="0"/>
                        </a:rPr>
                        <a:t> a family run business are not covered.</a:t>
                      </a:r>
                      <a:endParaRPr lang="en-US" sz="2800" b="1" dirty="0">
                        <a:effectLst/>
                        <a:latin typeface="Arial Narrow" pitchFamily="34" charset="0"/>
                        <a:ea typeface="Calibri"/>
                      </a:endParaRPr>
                    </a:p>
                  </a:txBody>
                  <a:tcPr marL="19050" marR="19050" marT="19050" marB="19050"/>
                </a:tc>
              </a:tr>
              <a:tr h="423545">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3. Adrian Smith, one of 3 employees of ABC landscaping.</a:t>
                      </a:r>
                      <a:endParaRPr lang="en-US" sz="1100" dirty="0">
                        <a:effectLst/>
                        <a:latin typeface="Arial"/>
                        <a:ea typeface="Calibri"/>
                      </a:endParaRPr>
                    </a:p>
                  </a:txBody>
                  <a:tcPr marL="19050" marR="19050" marT="19050" marB="19050"/>
                </a:tc>
              </a:tr>
              <a:tr h="45720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4. Taylor Dell, an accountant in business for herself.</a:t>
                      </a:r>
                      <a:endParaRPr lang="en-US" sz="1100" dirty="0">
                        <a:effectLst/>
                        <a:latin typeface="Arial"/>
                        <a:ea typeface="Calibri"/>
                      </a:endParaRPr>
                    </a:p>
                  </a:txBody>
                  <a:tcPr marL="19050" marR="19050" marT="19050" marB="19050"/>
                </a:tc>
              </a:tr>
              <a:tr h="45720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for </a:t>
                      </a:r>
                      <a:r>
                        <a:rPr lang="en-US" sz="1100" dirty="0" smtClean="0">
                          <a:effectLst/>
                        </a:rPr>
                        <a:t>Furniture</a:t>
                      </a:r>
                      <a:r>
                        <a:rPr lang="en-US" sz="1100" baseline="0" dirty="0" smtClean="0">
                          <a:effectLst/>
                        </a:rPr>
                        <a:t> Expressions</a:t>
                      </a:r>
                      <a:r>
                        <a:rPr lang="en-US" sz="1100" dirty="0" smtClean="0">
                          <a:effectLst/>
                        </a:rPr>
                        <a:t>, </a:t>
                      </a:r>
                      <a:r>
                        <a:rPr lang="en-US" sz="1100" dirty="0">
                          <a:effectLst/>
                        </a:rPr>
                        <a:t>Inc.</a:t>
                      </a:r>
                      <a:endParaRPr lang="en-US" sz="1100" dirty="0">
                        <a:effectLst/>
                        <a:latin typeface="Arial"/>
                        <a:ea typeface="Calibri"/>
                      </a:endParaRPr>
                    </a:p>
                  </a:txBody>
                  <a:tcPr marL="19050" marR="19050" marT="19050" marB="19050"/>
                </a:tc>
              </a:tr>
              <a:tr h="457200">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16</a:t>
            </a:fld>
            <a:endParaRPr lang="en-US" dirty="0">
              <a:solidFill>
                <a:srgbClr val="2F5897"/>
              </a:solidFill>
            </a:endParaRPr>
          </a:p>
        </p:txBody>
      </p:sp>
    </p:spTree>
    <p:extLst>
      <p:ext uri="{BB962C8B-B14F-4D97-AF65-F5344CB8AC3E}">
        <p14:creationId xmlns:p14="http://schemas.microsoft.com/office/powerpoint/2010/main" val="130778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3372313785"/>
              </p:ext>
            </p:extLst>
          </p:nvPr>
        </p:nvGraphicFramePr>
        <p:xfrm>
          <a:off x="76200" y="685800"/>
          <a:ext cx="8837296" cy="582250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dirty="0" smtClean="0">
                          <a:solidFill>
                            <a:schemeClr val="tx1"/>
                          </a:solidFill>
                          <a:effectLst/>
                        </a:rPr>
                        <a:t>NO</a:t>
                      </a:r>
                      <a:endParaRPr lang="en-US" sz="1800" dirty="0" smtClean="0">
                        <a:solidFill>
                          <a:schemeClr val="tx1"/>
                        </a:solidFill>
                        <a:effectLst/>
                        <a:latin typeface="Arial"/>
                        <a:ea typeface="Calibri"/>
                      </a:endParaRPr>
                    </a:p>
                    <a:p>
                      <a:pPr marL="0" marR="0" algn="l">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aseline="0" dirty="0" smtClean="0">
                          <a:solidFill>
                            <a:schemeClr val="lt1"/>
                          </a:solidFill>
                          <a:effectLst/>
                          <a:latin typeface="+mn-lt"/>
                        </a:rPr>
                        <a:t>       </a:t>
                      </a:r>
                      <a:r>
                        <a:rPr lang="en-US" sz="3200" baseline="0" dirty="0" smtClean="0">
                          <a:solidFill>
                            <a:schemeClr val="tx1"/>
                          </a:solidFill>
                          <a:effectLst/>
                          <a:latin typeface="Arial Narrow" pitchFamily="34" charset="0"/>
                        </a:rPr>
                        <a:t>   </a:t>
                      </a:r>
                      <a:r>
                        <a:rPr lang="en-US" sz="1800" dirty="0" smtClean="0">
                          <a:solidFill>
                            <a:schemeClr val="tx1"/>
                          </a:solidFill>
                          <a:effectLst/>
                          <a:latin typeface="Arial Narrow" pitchFamily="34" charset="0"/>
                        </a:rPr>
                        <a:t>NO</a:t>
                      </a:r>
                      <a:endParaRPr lang="en-US" sz="1800" dirty="0" smtClean="0">
                        <a:solidFill>
                          <a:schemeClr val="tx1"/>
                        </a:solidFill>
                        <a:effectLst/>
                        <a:latin typeface="Arial Narrow" pitchFamily="34" charset="0"/>
                        <a:ea typeface="Calibri"/>
                      </a:endParaRPr>
                    </a:p>
                    <a:p>
                      <a:pPr marL="0" marR="0" algn="l">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smtClean="0">
                          <a:effectLst/>
                          <a:latin typeface="Arial Narrow" pitchFamily="34" charset="0"/>
                        </a:rPr>
                        <a:t>YES   </a:t>
                      </a:r>
                      <a:r>
                        <a:rPr lang="en-US" sz="3200" dirty="0">
                          <a:effectLst/>
                          <a:latin typeface="Arial Narrow" pitchFamily="34" charset="0"/>
                        </a:rPr>
                        <a:t>NO</a:t>
                      </a:r>
                      <a:endParaRPr lang="en-US" sz="3200" dirty="0">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3. Adrian Smith, one of 3 employees of ABC landscaping.</a:t>
                      </a:r>
                      <a:endParaRPr lang="en-US" sz="32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4. Taylor Dell, an accountant in business for herself.</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for </a:t>
                      </a:r>
                      <a:r>
                        <a:rPr lang="en-US" sz="1100" dirty="0" smtClean="0">
                          <a:effectLst/>
                        </a:rPr>
                        <a:t>Furniture Expressions, </a:t>
                      </a:r>
                      <a:r>
                        <a:rPr lang="en-US" sz="1100" dirty="0">
                          <a:effectLst/>
                        </a:rPr>
                        <a:t>Inc.</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17</a:t>
            </a:fld>
            <a:endParaRPr lang="en-US" dirty="0">
              <a:solidFill>
                <a:srgbClr val="2F5897"/>
              </a:solidFill>
            </a:endParaRPr>
          </a:p>
        </p:txBody>
      </p:sp>
    </p:spTree>
    <p:extLst>
      <p:ext uri="{BB962C8B-B14F-4D97-AF65-F5344CB8AC3E}">
        <p14:creationId xmlns:p14="http://schemas.microsoft.com/office/powerpoint/2010/main" val="118319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1574722336"/>
              </p:ext>
            </p:extLst>
          </p:nvPr>
        </p:nvGraphicFramePr>
        <p:xfrm>
          <a:off x="76200" y="685800"/>
          <a:ext cx="8837296" cy="582250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aseline="0" dirty="0" smtClean="0">
                          <a:solidFill>
                            <a:schemeClr val="lt1"/>
                          </a:solidFill>
                          <a:effectLst/>
                          <a:latin typeface="+mn-lt"/>
                        </a:rPr>
                        <a:t>       </a:t>
                      </a:r>
                      <a:r>
                        <a:rPr lang="en-US" sz="3200" baseline="0" dirty="0" smtClean="0">
                          <a:solidFill>
                            <a:schemeClr val="tx1"/>
                          </a:solidFill>
                          <a:effectLst/>
                          <a:latin typeface="Arial Narrow" pitchFamily="34" charset="0"/>
                        </a:rPr>
                        <a:t>   </a:t>
                      </a:r>
                      <a:r>
                        <a:rPr lang="en-US" sz="1800" b="0" dirty="0" smtClean="0">
                          <a:solidFill>
                            <a:schemeClr val="tx1"/>
                          </a:solidFill>
                          <a:effectLst/>
                          <a:latin typeface="Arial Narrow" pitchFamily="34" charset="0"/>
                        </a:rPr>
                        <a:t>NO</a:t>
                      </a:r>
                      <a:endParaRPr lang="en-US" sz="1800" b="0"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a:t>
                      </a:r>
                    </a:p>
                    <a:p>
                      <a:pPr marL="0" marR="0">
                        <a:lnSpc>
                          <a:spcPct val="115000"/>
                        </a:lnSpc>
                        <a:spcBef>
                          <a:spcPts val="0"/>
                        </a:spcBef>
                        <a:spcAft>
                          <a:spcPts val="0"/>
                        </a:spcAft>
                      </a:pPr>
                      <a:r>
                        <a:rPr lang="en-US" sz="1800" b="0" dirty="0" smtClean="0">
                          <a:effectLst/>
                          <a:latin typeface="Arial Narrow" pitchFamily="34" charset="0"/>
                        </a:rPr>
                        <a:t>Employees in</a:t>
                      </a:r>
                      <a:r>
                        <a:rPr lang="en-US" sz="1800" b="0" baseline="0" dirty="0" smtClean="0">
                          <a:effectLst/>
                          <a:latin typeface="Arial Narrow" pitchFamily="34" charset="0"/>
                        </a:rPr>
                        <a:t> a family 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smtClean="0">
                          <a:effectLst/>
                          <a:latin typeface="Arial Narrow" pitchFamily="34" charset="0"/>
                        </a:rPr>
                        <a:t>    </a:t>
                      </a:r>
                    </a:p>
                    <a:p>
                      <a:pPr marL="0" marR="0">
                        <a:lnSpc>
                          <a:spcPct val="115000"/>
                        </a:lnSpc>
                        <a:spcBef>
                          <a:spcPts val="0"/>
                        </a:spcBef>
                        <a:spcAft>
                          <a:spcPts val="0"/>
                        </a:spcAft>
                      </a:pPr>
                      <a:r>
                        <a:rPr lang="en-US" sz="3200" dirty="0" smtClean="0">
                          <a:solidFill>
                            <a:schemeClr val="tx1"/>
                          </a:solidFill>
                          <a:effectLst/>
                          <a:latin typeface="Arial Narrow" pitchFamily="34" charset="0"/>
                        </a:rPr>
                        <a:t>    YES</a:t>
                      </a:r>
                      <a:endParaRPr lang="en-US" sz="32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3. Adrian Smith, one of 3 employees of ABC landscaping</a:t>
                      </a:r>
                      <a:r>
                        <a:rPr lang="en-US" sz="3200" b="1" dirty="0" smtClean="0">
                          <a:effectLst/>
                          <a:latin typeface="Arial Narrow" pitchFamily="34" charset="0"/>
                        </a:rPr>
                        <a:t>. </a:t>
                      </a:r>
                      <a:endParaRPr lang="en-US" sz="32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4. Taylor Dell, an accountant in business for herself.</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for </a:t>
                      </a:r>
                      <a:r>
                        <a:rPr lang="en-US" sz="1100" dirty="0" smtClean="0">
                          <a:effectLst/>
                        </a:rPr>
                        <a:t>Furniture</a:t>
                      </a:r>
                      <a:r>
                        <a:rPr lang="en-US" sz="1100" baseline="0" dirty="0" smtClean="0">
                          <a:effectLst/>
                        </a:rPr>
                        <a:t> Expressions,</a:t>
                      </a:r>
                      <a:r>
                        <a:rPr lang="en-US" sz="1100" dirty="0" smtClean="0">
                          <a:effectLst/>
                        </a:rPr>
                        <a:t> </a:t>
                      </a:r>
                      <a:r>
                        <a:rPr lang="en-US" sz="1100" dirty="0">
                          <a:effectLst/>
                        </a:rPr>
                        <a:t>Inc.</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18</a:t>
            </a:fld>
            <a:endParaRPr lang="en-US" dirty="0">
              <a:solidFill>
                <a:srgbClr val="2F5897"/>
              </a:solidFill>
            </a:endParaRPr>
          </a:p>
        </p:txBody>
      </p:sp>
    </p:spTree>
    <p:extLst>
      <p:ext uri="{BB962C8B-B14F-4D97-AF65-F5344CB8AC3E}">
        <p14:creationId xmlns:p14="http://schemas.microsoft.com/office/powerpoint/2010/main" val="535362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1326183817"/>
              </p:ext>
            </p:extLst>
          </p:nvPr>
        </p:nvGraphicFramePr>
        <p:xfrm>
          <a:off x="76200" y="685800"/>
          <a:ext cx="8837296" cy="582250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baseline="0" dirty="0" smtClean="0">
                          <a:solidFill>
                            <a:schemeClr val="lt1"/>
                          </a:solidFill>
                          <a:effectLst/>
                          <a:latin typeface="+mn-lt"/>
                        </a:rPr>
                        <a:t>       </a:t>
                      </a:r>
                      <a:r>
                        <a:rPr lang="en-US" sz="3200" b="1" baseline="0" dirty="0" smtClean="0">
                          <a:solidFill>
                            <a:schemeClr val="tx1"/>
                          </a:solidFill>
                          <a:effectLst/>
                          <a:latin typeface="Arial Narrow" pitchFamily="34" charset="0"/>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baseline="0" dirty="0" smtClean="0">
                          <a:solidFill>
                            <a:schemeClr val="lt1"/>
                          </a:solidFill>
                          <a:effectLst/>
                          <a:latin typeface="Arial Narrow" pitchFamily="34" charset="0"/>
                        </a:rPr>
                        <a:t>      </a:t>
                      </a:r>
                      <a:r>
                        <a:rPr lang="en-US" sz="1800" dirty="0" smtClean="0">
                          <a:solidFill>
                            <a:schemeClr val="tx1"/>
                          </a:solidFill>
                          <a:effectLst/>
                          <a:latin typeface="Arial Narrow" pitchFamily="34" charset="0"/>
                        </a:rPr>
                        <a:t>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3. Adrian Smith, one of 3 employees of ABC landscaping</a:t>
                      </a:r>
                      <a:r>
                        <a:rPr lang="en-US" sz="1800" b="0" dirty="0" smtClean="0">
                          <a:effectLst/>
                          <a:latin typeface="Arial Narrow" pitchFamily="34" charset="0"/>
                        </a:rPr>
                        <a:t>. </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a:effectLst/>
                          <a:latin typeface="Arial Narrow" pitchFamily="34" charset="0"/>
                        </a:rPr>
                        <a:t>YES  </a:t>
                      </a:r>
                      <a:r>
                        <a:rPr lang="en-US" sz="3200" dirty="0" smtClean="0">
                          <a:effectLst/>
                          <a:latin typeface="Arial Narrow" pitchFamily="34" charset="0"/>
                        </a:rPr>
                        <a:t> </a:t>
                      </a:r>
                      <a:r>
                        <a:rPr lang="en-US" sz="3200" dirty="0">
                          <a:effectLst/>
                          <a:latin typeface="Arial Narrow" pitchFamily="34" charset="0"/>
                        </a:rPr>
                        <a:t>NO</a:t>
                      </a:r>
                      <a:endParaRPr lang="en-US" sz="3200" dirty="0">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4. Taylor Dell, an accountant in business for herself.</a:t>
                      </a:r>
                      <a:endParaRPr lang="en-US" sz="32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for </a:t>
                      </a:r>
                      <a:r>
                        <a:rPr lang="en-US" sz="1100" dirty="0" smtClean="0">
                          <a:effectLst/>
                        </a:rPr>
                        <a:t>Furniture Expressions, </a:t>
                      </a:r>
                      <a:r>
                        <a:rPr lang="en-US" sz="1100" dirty="0">
                          <a:effectLst/>
                        </a:rPr>
                        <a:t>Inc.</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19</a:t>
            </a:fld>
            <a:endParaRPr lang="en-US" dirty="0">
              <a:solidFill>
                <a:srgbClr val="2F5897"/>
              </a:solidFill>
            </a:endParaRPr>
          </a:p>
        </p:txBody>
      </p:sp>
    </p:spTree>
    <p:extLst>
      <p:ext uri="{BB962C8B-B14F-4D97-AF65-F5344CB8AC3E}">
        <p14:creationId xmlns:p14="http://schemas.microsoft.com/office/powerpoint/2010/main" val="116625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Upon completion of this unit the participants will be able to summarize the foundations and functions of OSHA as it pertains to Wisconsin dairy farmers.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Learning objective</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2</a:t>
            </a:fld>
            <a:endParaRPr lang="en-US" dirty="0"/>
          </a:p>
        </p:txBody>
      </p:sp>
    </p:spTree>
    <p:extLst>
      <p:ext uri="{BB962C8B-B14F-4D97-AF65-F5344CB8AC3E}">
        <p14:creationId xmlns:p14="http://schemas.microsoft.com/office/powerpoint/2010/main" val="2320357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4112369221"/>
              </p:ext>
            </p:extLst>
          </p:nvPr>
        </p:nvGraphicFramePr>
        <p:xfrm>
          <a:off x="76200" y="685800"/>
          <a:ext cx="8837296" cy="582250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baseline="0" dirty="0" smtClean="0">
                          <a:solidFill>
                            <a:schemeClr val="lt1"/>
                          </a:solidFill>
                          <a:effectLst/>
                          <a:latin typeface="+mn-lt"/>
                        </a:rPr>
                        <a:t>       </a:t>
                      </a:r>
                      <a:r>
                        <a:rPr lang="en-US" sz="3200" b="1" baseline="0" dirty="0" smtClean="0">
                          <a:solidFill>
                            <a:schemeClr val="tx1"/>
                          </a:solidFill>
                          <a:effectLst/>
                          <a:latin typeface="Arial Narrow" pitchFamily="34" charset="0"/>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baseline="0" dirty="0" smtClean="0">
                          <a:solidFill>
                            <a:schemeClr val="lt1"/>
                          </a:solidFill>
                          <a:effectLst/>
                          <a:latin typeface="Arial Narrow" pitchFamily="34" charset="0"/>
                        </a:rPr>
                        <a:t>      </a:t>
                      </a:r>
                      <a:r>
                        <a:rPr lang="en-US" sz="1800" dirty="0" smtClean="0">
                          <a:solidFill>
                            <a:schemeClr val="tx1"/>
                          </a:solidFill>
                          <a:effectLst/>
                          <a:latin typeface="Arial Narrow" pitchFamily="34" charset="0"/>
                        </a:rPr>
                        <a:t>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3. Adrian Smith, one of 3 employees of ABC landscaping</a:t>
                      </a:r>
                      <a:r>
                        <a:rPr lang="en-US" sz="1800" b="0" dirty="0" smtClean="0">
                          <a:effectLst/>
                          <a:latin typeface="Arial Narrow" pitchFamily="34" charset="0"/>
                        </a:rPr>
                        <a:t>. </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smtClean="0">
                          <a:effectLst/>
                          <a:latin typeface="Arial Narrow" pitchFamily="34" charset="0"/>
                        </a:rPr>
                        <a:t>    </a:t>
                      </a:r>
                    </a:p>
                    <a:p>
                      <a:pPr marL="0" marR="0">
                        <a:lnSpc>
                          <a:spcPct val="115000"/>
                        </a:lnSpc>
                        <a:spcBef>
                          <a:spcPts val="0"/>
                        </a:spcBef>
                        <a:spcAft>
                          <a:spcPts val="0"/>
                        </a:spcAft>
                      </a:pPr>
                      <a:r>
                        <a:rPr lang="en-US" sz="3200" dirty="0" smtClean="0">
                          <a:effectLst/>
                          <a:latin typeface="Arial Narrow" pitchFamily="34" charset="0"/>
                        </a:rPr>
                        <a:t>      </a:t>
                      </a:r>
                      <a:r>
                        <a:rPr lang="en-US" sz="3200" dirty="0" smtClean="0">
                          <a:solidFill>
                            <a:schemeClr val="tx1"/>
                          </a:solidFill>
                          <a:effectLst/>
                          <a:latin typeface="Arial Narrow" pitchFamily="34" charset="0"/>
                        </a:rPr>
                        <a:t>NO</a:t>
                      </a:r>
                      <a:endParaRPr lang="en-US" sz="32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4. Taylor Dell, an accountant in business for herself</a:t>
                      </a:r>
                      <a:r>
                        <a:rPr lang="en-US" sz="3200" b="1" dirty="0" smtClean="0">
                          <a:effectLst/>
                          <a:latin typeface="Arial Narrow" pitchFamily="34" charset="0"/>
                        </a:rPr>
                        <a:t>. </a:t>
                      </a:r>
                      <a:r>
                        <a:rPr lang="en-US" sz="2800" b="1" dirty="0" smtClean="0">
                          <a:effectLst/>
                          <a:latin typeface="Arial Narrow" pitchFamily="34" charset="0"/>
                        </a:rPr>
                        <a:t>Self employed</a:t>
                      </a:r>
                      <a:r>
                        <a:rPr lang="en-US" sz="2800" b="1" baseline="0" dirty="0" smtClean="0">
                          <a:effectLst/>
                          <a:latin typeface="Arial Narrow" pitchFamily="34" charset="0"/>
                        </a:rPr>
                        <a:t> are not covered</a:t>
                      </a:r>
                      <a:endParaRPr lang="en-US" sz="28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5. Rob Jones, one of 10 carpenters working </a:t>
                      </a:r>
                      <a:r>
                        <a:rPr lang="en-US" sz="1100" dirty="0" smtClean="0">
                          <a:effectLst/>
                        </a:rPr>
                        <a:t>for Furniture Expressions, </a:t>
                      </a:r>
                      <a:r>
                        <a:rPr lang="en-US" sz="1100" dirty="0">
                          <a:effectLst/>
                        </a:rPr>
                        <a:t>Inc.</a:t>
                      </a:r>
                      <a:endParaRPr lang="en-US" sz="1100" dirty="0">
                        <a:effectLst/>
                        <a:latin typeface="Arial"/>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20</a:t>
            </a:fld>
            <a:endParaRPr lang="en-US" dirty="0">
              <a:solidFill>
                <a:srgbClr val="2F5897"/>
              </a:solidFill>
            </a:endParaRPr>
          </a:p>
        </p:txBody>
      </p:sp>
    </p:spTree>
    <p:extLst>
      <p:ext uri="{BB962C8B-B14F-4D97-AF65-F5344CB8AC3E}">
        <p14:creationId xmlns:p14="http://schemas.microsoft.com/office/powerpoint/2010/main" val="4008150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2249194832"/>
              </p:ext>
            </p:extLst>
          </p:nvPr>
        </p:nvGraphicFramePr>
        <p:xfrm>
          <a:off x="76200" y="685800"/>
          <a:ext cx="8837296" cy="576406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baseline="0" dirty="0" smtClean="0">
                          <a:solidFill>
                            <a:schemeClr val="lt1"/>
                          </a:solidFill>
                          <a:effectLst/>
                          <a:latin typeface="+mn-lt"/>
                        </a:rPr>
                        <a:t>       </a:t>
                      </a:r>
                      <a:r>
                        <a:rPr lang="en-US" sz="3200" b="1" baseline="0" dirty="0" smtClean="0">
                          <a:solidFill>
                            <a:schemeClr val="tx1"/>
                          </a:solidFill>
                          <a:effectLst/>
                          <a:latin typeface="Arial Narrow" pitchFamily="34" charset="0"/>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baseline="0" dirty="0" smtClean="0">
                          <a:solidFill>
                            <a:schemeClr val="lt1"/>
                          </a:solidFill>
                          <a:effectLst/>
                          <a:latin typeface="Arial Narrow" pitchFamily="34" charset="0"/>
                        </a:rPr>
                        <a:t>      </a:t>
                      </a:r>
                      <a:r>
                        <a:rPr lang="en-US" sz="1800" dirty="0" smtClean="0">
                          <a:solidFill>
                            <a:schemeClr val="tx1"/>
                          </a:solidFill>
                          <a:effectLst/>
                          <a:latin typeface="Arial Narrow" pitchFamily="34" charset="0"/>
                        </a:rPr>
                        <a:t>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3. Adrian Smith, one of 3 employees of ABC landscaping</a:t>
                      </a:r>
                      <a:r>
                        <a:rPr lang="en-US" sz="1800" b="0" dirty="0" smtClean="0">
                          <a:effectLst/>
                          <a:latin typeface="Arial Narrow" pitchFamily="34" charset="0"/>
                        </a:rPr>
                        <a:t>. </a:t>
                      </a:r>
                      <a:endParaRPr lang="en-US" sz="1800" b="0" dirty="0">
                        <a:effectLst/>
                        <a:latin typeface="Arial Narrow" pitchFamily="34" charset="0"/>
                        <a:ea typeface="Calibri"/>
                      </a:endParaRPr>
                    </a:p>
                  </a:txBody>
                  <a:tcPr marL="19050" marR="19050" marT="19050" marB="19050"/>
                </a:tc>
              </a:tr>
              <a:tr h="538206">
                <a:tc>
                  <a:txBody>
                    <a:bodyPr/>
                    <a:lstStyle/>
                    <a:p>
                      <a:pPr marL="0" marR="0">
                        <a:lnSpc>
                          <a:spcPct val="115000"/>
                        </a:lnSpc>
                        <a:spcBef>
                          <a:spcPts val="0"/>
                        </a:spcBef>
                        <a:spcAft>
                          <a:spcPts val="0"/>
                        </a:spcAft>
                      </a:pPr>
                      <a:r>
                        <a:rPr lang="en-US" sz="3200" b="1" dirty="0" smtClean="0">
                          <a:effectLst/>
                          <a:latin typeface="Arial Narrow" pitchFamily="34" charset="0"/>
                        </a:rPr>
                        <a:t>   </a:t>
                      </a:r>
                      <a:r>
                        <a:rPr lang="en-US" sz="3200" b="1" baseline="0" dirty="0" smtClean="0">
                          <a:effectLst/>
                          <a:latin typeface="Arial Narrow" pitchFamily="34" charset="0"/>
                        </a:rPr>
                        <a:t>   </a:t>
                      </a:r>
                      <a:r>
                        <a:rPr lang="en-US" sz="1800" b="1" dirty="0" smtClean="0">
                          <a:solidFill>
                            <a:schemeClr val="tx1"/>
                          </a:solidFill>
                          <a:effectLst/>
                          <a:latin typeface="Arial Narrow" pitchFamily="34" charset="0"/>
                        </a:rPr>
                        <a:t>NO</a:t>
                      </a:r>
                      <a:endParaRPr lang="en-US" sz="1800" b="1"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smtClean="0">
                          <a:effectLst/>
                          <a:latin typeface="Arial Narrow" pitchFamily="34" charset="0"/>
                        </a:rPr>
                        <a:t>4. Taylor Dell, an accountant in business for herself. Self employed</a:t>
                      </a:r>
                      <a:r>
                        <a:rPr lang="en-US" sz="1800" b="0" baseline="0" dirty="0" smtClean="0">
                          <a:effectLst/>
                          <a:latin typeface="Arial Narrow" pitchFamily="34" charset="0"/>
                        </a:rPr>
                        <a:t>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smtClean="0">
                          <a:effectLst/>
                          <a:latin typeface="Arial Narrow" pitchFamily="34" charset="0"/>
                        </a:rPr>
                        <a:t>YES    NO</a:t>
                      </a:r>
                      <a:endParaRPr lang="en-US" sz="3200" dirty="0">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5. Rob Jones, one of 10 carpenters working for </a:t>
                      </a:r>
                      <a:r>
                        <a:rPr lang="en-US" sz="3200" b="1" dirty="0" smtClean="0">
                          <a:effectLst/>
                          <a:latin typeface="Arial Narrow" pitchFamily="34" charset="0"/>
                        </a:rPr>
                        <a:t>Furniture</a:t>
                      </a:r>
                      <a:r>
                        <a:rPr lang="en-US" sz="3200" b="1" baseline="0" dirty="0" smtClean="0">
                          <a:effectLst/>
                          <a:latin typeface="Arial Narrow" pitchFamily="34" charset="0"/>
                        </a:rPr>
                        <a:t> Expressions</a:t>
                      </a:r>
                      <a:r>
                        <a:rPr lang="en-US" sz="3200" b="1" dirty="0" smtClean="0">
                          <a:effectLst/>
                          <a:latin typeface="Arial Narrow" pitchFamily="34" charset="0"/>
                        </a:rPr>
                        <a:t>, </a:t>
                      </a:r>
                      <a:r>
                        <a:rPr lang="en-US" sz="3200" b="1" dirty="0">
                          <a:effectLst/>
                          <a:latin typeface="Arial Narrow" pitchFamily="34" charset="0"/>
                        </a:rPr>
                        <a:t>Inc.</a:t>
                      </a:r>
                      <a:endParaRPr lang="en-US" sz="32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21</a:t>
            </a:fld>
            <a:endParaRPr lang="en-US" dirty="0">
              <a:solidFill>
                <a:srgbClr val="2F5897"/>
              </a:solidFill>
            </a:endParaRPr>
          </a:p>
        </p:txBody>
      </p:sp>
    </p:spTree>
    <p:extLst>
      <p:ext uri="{BB962C8B-B14F-4D97-AF65-F5344CB8AC3E}">
        <p14:creationId xmlns:p14="http://schemas.microsoft.com/office/powerpoint/2010/main" val="3375707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1110212444"/>
              </p:ext>
            </p:extLst>
          </p:nvPr>
        </p:nvGraphicFramePr>
        <p:xfrm>
          <a:off x="76200" y="685800"/>
          <a:ext cx="8837296" cy="576406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baseline="0" dirty="0" smtClean="0">
                          <a:solidFill>
                            <a:schemeClr val="lt1"/>
                          </a:solidFill>
                          <a:effectLst/>
                          <a:latin typeface="+mn-lt"/>
                        </a:rPr>
                        <a:t>       </a:t>
                      </a:r>
                      <a:r>
                        <a:rPr lang="en-US" sz="3200" b="1" baseline="0" dirty="0" smtClean="0">
                          <a:solidFill>
                            <a:schemeClr val="tx1"/>
                          </a:solidFill>
                          <a:effectLst/>
                          <a:latin typeface="Arial Narrow" pitchFamily="34" charset="0"/>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baseline="0" dirty="0" smtClean="0">
                          <a:solidFill>
                            <a:schemeClr val="lt1"/>
                          </a:solidFill>
                          <a:effectLst/>
                          <a:latin typeface="Arial Narrow" pitchFamily="34" charset="0"/>
                        </a:rPr>
                        <a:t>     </a:t>
                      </a:r>
                      <a:r>
                        <a:rPr lang="en-US" sz="1800" dirty="0" smtClean="0">
                          <a:solidFill>
                            <a:schemeClr val="tx1"/>
                          </a:solidFill>
                          <a:effectLst/>
                          <a:latin typeface="Arial Narrow" pitchFamily="34" charset="0"/>
                        </a:rPr>
                        <a:t>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3. Adrian Smith, one of 3 employees of ABC landscaping</a:t>
                      </a:r>
                      <a:r>
                        <a:rPr lang="en-US" sz="1800" b="0" dirty="0" smtClean="0">
                          <a:effectLst/>
                          <a:latin typeface="Arial Narrow" pitchFamily="34" charset="0"/>
                        </a:rPr>
                        <a:t>. </a:t>
                      </a:r>
                      <a:endParaRPr lang="en-US" sz="1800" b="0" dirty="0">
                        <a:effectLst/>
                        <a:latin typeface="Arial Narrow" pitchFamily="34" charset="0"/>
                        <a:ea typeface="Calibri"/>
                      </a:endParaRPr>
                    </a:p>
                  </a:txBody>
                  <a:tcPr marL="19050" marR="19050" marT="19050" marB="19050"/>
                </a:tc>
              </a:tr>
              <a:tr h="538206">
                <a:tc>
                  <a:txBody>
                    <a:bodyPr/>
                    <a:lstStyle/>
                    <a:p>
                      <a:pPr marL="0" marR="0">
                        <a:lnSpc>
                          <a:spcPct val="115000"/>
                        </a:lnSpc>
                        <a:spcBef>
                          <a:spcPts val="0"/>
                        </a:spcBef>
                        <a:spcAft>
                          <a:spcPts val="0"/>
                        </a:spcAft>
                      </a:pPr>
                      <a:r>
                        <a:rPr lang="en-US" sz="3200" b="1" dirty="0" smtClean="0">
                          <a:effectLst/>
                          <a:latin typeface="Arial Narrow" pitchFamily="34" charset="0"/>
                        </a:rPr>
                        <a:t>   </a:t>
                      </a:r>
                      <a:r>
                        <a:rPr lang="en-US" sz="3200" b="1" baseline="0" dirty="0" smtClean="0">
                          <a:effectLst/>
                          <a:latin typeface="Arial Narrow" pitchFamily="34" charset="0"/>
                        </a:rPr>
                        <a:t>  </a:t>
                      </a:r>
                      <a:r>
                        <a:rPr lang="en-US" sz="1800" b="1" dirty="0" smtClean="0">
                          <a:solidFill>
                            <a:schemeClr val="tx1"/>
                          </a:solidFill>
                          <a:effectLst/>
                          <a:latin typeface="Arial Narrow" pitchFamily="34" charset="0"/>
                        </a:rPr>
                        <a:t>NO</a:t>
                      </a:r>
                      <a:endParaRPr lang="en-US" sz="1800" b="1"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smtClean="0">
                          <a:effectLst/>
                          <a:latin typeface="Arial Narrow" pitchFamily="34" charset="0"/>
                        </a:rPr>
                        <a:t>4. Taylor Dell, an accountant in business for herself. Self employed</a:t>
                      </a:r>
                      <a:r>
                        <a:rPr lang="en-US" sz="1800" b="0" baseline="0" dirty="0" smtClean="0">
                          <a:effectLst/>
                          <a:latin typeface="Arial Narrow" pitchFamily="34" charset="0"/>
                        </a:rPr>
                        <a:t>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smtClean="0">
                          <a:solidFill>
                            <a:schemeClr val="tx1"/>
                          </a:solidFill>
                          <a:effectLst/>
                          <a:latin typeface="Arial Narrow" pitchFamily="34" charset="0"/>
                          <a:ea typeface="Calibri"/>
                        </a:rPr>
                        <a:t>     YES</a:t>
                      </a:r>
                      <a:endParaRPr lang="en-US" sz="32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5. Rob Jones, one of </a:t>
                      </a:r>
                      <a:r>
                        <a:rPr lang="en-US" sz="3200" b="1" dirty="0" smtClean="0">
                          <a:effectLst/>
                          <a:latin typeface="Arial Narrow" pitchFamily="34" charset="0"/>
                        </a:rPr>
                        <a:t>11 </a:t>
                      </a:r>
                      <a:r>
                        <a:rPr lang="en-US" sz="3200" b="1" dirty="0">
                          <a:effectLst/>
                          <a:latin typeface="Arial Narrow" pitchFamily="34" charset="0"/>
                        </a:rPr>
                        <a:t>carpenters working for </a:t>
                      </a:r>
                      <a:r>
                        <a:rPr lang="en-US" sz="3200" b="1" dirty="0" smtClean="0">
                          <a:effectLst/>
                          <a:latin typeface="Arial Narrow" pitchFamily="34" charset="0"/>
                        </a:rPr>
                        <a:t>Furniture Expressions, </a:t>
                      </a:r>
                      <a:r>
                        <a:rPr lang="en-US" sz="3200" b="1" dirty="0">
                          <a:effectLst/>
                          <a:latin typeface="Arial Narrow" pitchFamily="34" charset="0"/>
                        </a:rPr>
                        <a:t>Inc.</a:t>
                      </a:r>
                      <a:endParaRPr lang="en-US" sz="3200" b="1"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100" dirty="0">
                          <a:effectLst/>
                        </a:rPr>
                        <a:t>YES           NO</a:t>
                      </a: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100" dirty="0">
                          <a:effectLst/>
                        </a:rPr>
                        <a:t>6. Bill Cook, one of 23 employees on a dairy farm</a:t>
                      </a:r>
                      <a:endParaRPr lang="en-US" sz="1100" dirty="0">
                        <a:effectLst/>
                        <a:latin typeface="Arial"/>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22</a:t>
            </a:fld>
            <a:endParaRPr lang="en-US" dirty="0">
              <a:solidFill>
                <a:srgbClr val="2F5897"/>
              </a:solidFill>
            </a:endParaRPr>
          </a:p>
        </p:txBody>
      </p:sp>
    </p:spTree>
    <p:extLst>
      <p:ext uri="{BB962C8B-B14F-4D97-AF65-F5344CB8AC3E}">
        <p14:creationId xmlns:p14="http://schemas.microsoft.com/office/powerpoint/2010/main" val="1237593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2690921046"/>
              </p:ext>
            </p:extLst>
          </p:nvPr>
        </p:nvGraphicFramePr>
        <p:xfrm>
          <a:off x="76200" y="685800"/>
          <a:ext cx="8837296" cy="576406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baseline="0" dirty="0" smtClean="0">
                          <a:solidFill>
                            <a:schemeClr val="lt1"/>
                          </a:solidFill>
                          <a:effectLst/>
                          <a:latin typeface="+mn-lt"/>
                        </a:rPr>
                        <a:t>       </a:t>
                      </a:r>
                      <a:r>
                        <a:rPr lang="en-US" sz="3200" b="1" baseline="0" dirty="0" smtClean="0">
                          <a:solidFill>
                            <a:schemeClr val="tx1"/>
                          </a:solidFill>
                          <a:effectLst/>
                          <a:latin typeface="Arial Narrow" pitchFamily="34" charset="0"/>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baseline="0" dirty="0" smtClean="0">
                          <a:solidFill>
                            <a:schemeClr val="lt1"/>
                          </a:solidFill>
                          <a:effectLst/>
                          <a:latin typeface="Arial Narrow" pitchFamily="34" charset="0"/>
                        </a:rPr>
                        <a:t>     </a:t>
                      </a:r>
                      <a:r>
                        <a:rPr lang="en-US" sz="1800" dirty="0" smtClean="0">
                          <a:solidFill>
                            <a:schemeClr val="tx1"/>
                          </a:solidFill>
                          <a:effectLst/>
                          <a:latin typeface="Arial Narrow" pitchFamily="34" charset="0"/>
                        </a:rPr>
                        <a:t>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3. Adrian Smith, one of 3 employees of ABC landscaping</a:t>
                      </a:r>
                      <a:r>
                        <a:rPr lang="en-US" sz="1800" b="0" dirty="0" smtClean="0">
                          <a:effectLst/>
                          <a:latin typeface="Arial Narrow" pitchFamily="34" charset="0"/>
                        </a:rPr>
                        <a:t>. </a:t>
                      </a:r>
                      <a:endParaRPr lang="en-US" sz="1800" b="0" dirty="0">
                        <a:effectLst/>
                        <a:latin typeface="Arial Narrow" pitchFamily="34" charset="0"/>
                        <a:ea typeface="Calibri"/>
                      </a:endParaRPr>
                    </a:p>
                  </a:txBody>
                  <a:tcPr marL="19050" marR="19050" marT="19050" marB="19050"/>
                </a:tc>
              </a:tr>
              <a:tr h="538206">
                <a:tc>
                  <a:txBody>
                    <a:bodyPr/>
                    <a:lstStyle/>
                    <a:p>
                      <a:pPr marL="0" marR="0">
                        <a:lnSpc>
                          <a:spcPct val="115000"/>
                        </a:lnSpc>
                        <a:spcBef>
                          <a:spcPts val="0"/>
                        </a:spcBef>
                        <a:spcAft>
                          <a:spcPts val="0"/>
                        </a:spcAft>
                      </a:pPr>
                      <a:r>
                        <a:rPr lang="en-US" sz="3200" b="1" dirty="0" smtClean="0">
                          <a:effectLst/>
                          <a:latin typeface="Arial Narrow" pitchFamily="34" charset="0"/>
                        </a:rPr>
                        <a:t>   </a:t>
                      </a:r>
                      <a:r>
                        <a:rPr lang="en-US" sz="3200" b="1" baseline="0" dirty="0" smtClean="0">
                          <a:effectLst/>
                          <a:latin typeface="Arial Narrow" pitchFamily="34" charset="0"/>
                        </a:rPr>
                        <a:t>   </a:t>
                      </a:r>
                      <a:r>
                        <a:rPr lang="en-US" sz="1800" b="1" dirty="0" smtClean="0">
                          <a:solidFill>
                            <a:schemeClr val="tx1"/>
                          </a:solidFill>
                          <a:effectLst/>
                          <a:latin typeface="Arial Narrow" pitchFamily="34" charset="0"/>
                        </a:rPr>
                        <a:t>NO</a:t>
                      </a:r>
                      <a:endParaRPr lang="en-US" sz="1800" b="1"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smtClean="0">
                          <a:effectLst/>
                          <a:latin typeface="Arial Narrow" pitchFamily="34" charset="0"/>
                        </a:rPr>
                        <a:t>4. Taylor Dell, an accountant in business for herself. Self employed</a:t>
                      </a:r>
                      <a:r>
                        <a:rPr lang="en-US" sz="1800" b="0" baseline="0" dirty="0" smtClean="0">
                          <a:effectLst/>
                          <a:latin typeface="Arial Narrow" pitchFamily="34" charset="0"/>
                        </a:rPr>
                        <a:t>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800" dirty="0" smtClean="0">
                          <a:solidFill>
                            <a:schemeClr val="tx1"/>
                          </a:solidFill>
                          <a:effectLst/>
                          <a:latin typeface="Arial Narrow" pitchFamily="34" charset="0"/>
                          <a:ea typeface="Calibri"/>
                        </a:rPr>
                        <a:t>         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5. Rob Jones, one of 10 carpenters working for </a:t>
                      </a:r>
                      <a:r>
                        <a:rPr lang="en-US" sz="1800" b="0" dirty="0" smtClean="0">
                          <a:effectLst/>
                          <a:latin typeface="Arial Narrow" pitchFamily="34" charset="0"/>
                        </a:rPr>
                        <a:t>Furniture Expressions, </a:t>
                      </a:r>
                      <a:r>
                        <a:rPr lang="en-US" sz="1800" b="0" dirty="0">
                          <a:effectLst/>
                          <a:latin typeface="Arial Narrow" pitchFamily="34" charset="0"/>
                        </a:rPr>
                        <a:t>Inc.</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dirty="0" smtClean="0">
                          <a:effectLst/>
                          <a:latin typeface="Arial Narrow" pitchFamily="34" charset="0"/>
                        </a:rPr>
                        <a:t>YES   </a:t>
                      </a:r>
                      <a:r>
                        <a:rPr lang="en-US" sz="3200" dirty="0">
                          <a:effectLst/>
                          <a:latin typeface="Arial Narrow" pitchFamily="34" charset="0"/>
                        </a:rPr>
                        <a:t>NO</a:t>
                      </a:r>
                      <a:endParaRPr lang="en-US" sz="3200" dirty="0">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6. Bill Cook, one of 23 employees on a dairy farm</a:t>
                      </a:r>
                      <a:endParaRPr lang="en-US" sz="3200" b="1" dirty="0">
                        <a:effectLst/>
                        <a:latin typeface="Arial Narrow" pitchFamily="34" charset="0"/>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23</a:t>
            </a:fld>
            <a:endParaRPr lang="en-US" dirty="0">
              <a:solidFill>
                <a:srgbClr val="2F5897"/>
              </a:solidFill>
            </a:endParaRPr>
          </a:p>
        </p:txBody>
      </p:sp>
    </p:spTree>
    <p:extLst>
      <p:ext uri="{BB962C8B-B14F-4D97-AF65-F5344CB8AC3E}">
        <p14:creationId xmlns:p14="http://schemas.microsoft.com/office/powerpoint/2010/main" val="3461496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28600"/>
            <a:ext cx="88391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Narrow" pitchFamily="34" charset="0"/>
              </a:rPr>
              <a:t>Who Is Covered by OSHA</a:t>
            </a:r>
          </a:p>
        </p:txBody>
      </p:sp>
      <p:graphicFrame>
        <p:nvGraphicFramePr>
          <p:cNvPr id="3" name="Table 2"/>
          <p:cNvGraphicFramePr>
            <a:graphicFrameLocks noGrp="1"/>
          </p:cNvGraphicFramePr>
          <p:nvPr>
            <p:extLst>
              <p:ext uri="{D42A27DB-BD31-4B8C-83A1-F6EECF244321}">
                <p14:modId xmlns:p14="http://schemas.microsoft.com/office/powerpoint/2010/main" val="807514380"/>
              </p:ext>
            </p:extLst>
          </p:nvPr>
        </p:nvGraphicFramePr>
        <p:xfrm>
          <a:off x="76200" y="685800"/>
          <a:ext cx="8837296" cy="5764062"/>
        </p:xfrm>
        <a:graphic>
          <a:graphicData uri="http://schemas.openxmlformats.org/drawingml/2006/table">
            <a:tbl>
              <a:tblPr firstRow="1" firstCol="1" bandRow="1">
                <a:tableStyleId>{5C22544A-7EE6-4342-B048-85BDC9FD1C3A}</a:tableStyleId>
              </a:tblPr>
              <a:tblGrid>
                <a:gridCol w="1676400"/>
                <a:gridCol w="7160896"/>
              </a:tblGrid>
              <a:tr h="838200">
                <a:tc>
                  <a:txBody>
                    <a:bodyPr/>
                    <a:lstStyle/>
                    <a:p>
                      <a:pPr marL="0" marR="0" algn="ctr">
                        <a:lnSpc>
                          <a:spcPct val="115000"/>
                        </a:lnSpc>
                        <a:spcBef>
                          <a:spcPts val="0"/>
                        </a:spcBef>
                        <a:spcAft>
                          <a:spcPts val="0"/>
                        </a:spcAft>
                      </a:pPr>
                      <a:r>
                        <a:rPr lang="en-US" sz="2800" dirty="0">
                          <a:effectLst/>
                          <a:latin typeface="Arial Narrow" pitchFamily="34" charset="0"/>
                        </a:rPr>
                        <a:t>Covered by</a:t>
                      </a:r>
                      <a:br>
                        <a:rPr lang="en-US" sz="2800" dirty="0">
                          <a:effectLst/>
                          <a:latin typeface="Arial Narrow" pitchFamily="34" charset="0"/>
                        </a:rPr>
                      </a:br>
                      <a:r>
                        <a:rPr lang="en-US" sz="2800" dirty="0">
                          <a:effectLst/>
                          <a:latin typeface="Arial Narrow" pitchFamily="34" charset="0"/>
                        </a:rPr>
                        <a:t>OSHA?</a:t>
                      </a:r>
                      <a:endParaRPr lang="en-US" sz="2800" dirty="0">
                        <a:effectLst/>
                        <a:latin typeface="Arial Narrow" pitchFamily="34" charset="0"/>
                        <a:ea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latin typeface="Arial Narrow" pitchFamily="34" charset="0"/>
                        </a:rPr>
                        <a:t>Worker</a:t>
                      </a:r>
                      <a:endParaRPr lang="en-US" sz="2800" dirty="0">
                        <a:effectLst/>
                        <a:latin typeface="Arial Narrow" pitchFamily="34" charset="0"/>
                        <a:ea typeface="Calibri"/>
                      </a:endParaRPr>
                    </a:p>
                  </a:txBody>
                  <a:tcPr marL="19050" marR="19050" marT="19050" marB="19050" anchor="ctr"/>
                </a:tc>
              </a:tr>
              <a:tr h="6568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rPr>
                        <a:t>     </a:t>
                      </a:r>
                      <a:r>
                        <a:rPr lang="en-US" sz="2400" dirty="0" smtClean="0">
                          <a:solidFill>
                            <a:schemeClr val="tx1"/>
                          </a:solidFill>
                          <a:effectLst/>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r>
                        <a:rPr lang="en-US" sz="2400" baseline="0" dirty="0" smtClean="0">
                          <a:solidFill>
                            <a:schemeClr val="bg1"/>
                          </a:solidFill>
                          <a:effectLst/>
                          <a:latin typeface="Arial Narrow" pitchFamily="34" charset="0"/>
                        </a:rPr>
                        <a:t>  </a:t>
                      </a:r>
                    </a:p>
                  </a:txBody>
                  <a:tcPr marL="19050" marR="19050" marT="19050" marB="19050"/>
                </a:tc>
                <a:tc>
                  <a:txBody>
                    <a:bodyPr/>
                    <a:lstStyle/>
                    <a:p>
                      <a:pPr marL="0" marR="0" indent="0">
                        <a:lnSpc>
                          <a:spcPct val="115000"/>
                        </a:lnSpc>
                        <a:spcBef>
                          <a:spcPts val="0"/>
                        </a:spcBef>
                        <a:spcAft>
                          <a:spcPts val="0"/>
                        </a:spcAft>
                        <a:buFontTx/>
                        <a:buNone/>
                      </a:pPr>
                      <a:r>
                        <a:rPr lang="en-US" sz="1800" b="0" dirty="0" smtClean="0">
                          <a:effectLst/>
                          <a:latin typeface="Arial Narrow" pitchFamily="34" charset="0"/>
                        </a:rPr>
                        <a:t>1. Harry </a:t>
                      </a:r>
                      <a:r>
                        <a:rPr lang="en-US" sz="1800" b="0" dirty="0">
                          <a:effectLst/>
                          <a:latin typeface="Arial Narrow" pitchFamily="34" charset="0"/>
                        </a:rPr>
                        <a:t>Adams, a miner at Below Ground Inc</a:t>
                      </a:r>
                      <a:r>
                        <a:rPr lang="en-US" sz="1800" b="0" dirty="0" smtClean="0">
                          <a:effectLst/>
                          <a:latin typeface="Arial Narrow" pitchFamily="34" charset="0"/>
                        </a:rPr>
                        <a:t>.</a:t>
                      </a:r>
                    </a:p>
                    <a:p>
                      <a:pPr marL="0" marR="0" indent="0">
                        <a:lnSpc>
                          <a:spcPct val="115000"/>
                        </a:lnSpc>
                        <a:spcBef>
                          <a:spcPts val="0"/>
                        </a:spcBef>
                        <a:spcAft>
                          <a:spcPts val="0"/>
                        </a:spcAft>
                        <a:buNone/>
                      </a:pPr>
                      <a:r>
                        <a:rPr lang="en-US" sz="1800" dirty="0" smtClean="0">
                          <a:effectLst/>
                          <a:latin typeface="Arial Narrow" pitchFamily="34" charset="0"/>
                          <a:ea typeface="Calibri"/>
                        </a:rPr>
                        <a:t>Miners are covered by the Mine Safety &amp; Health Administration. </a:t>
                      </a:r>
                      <a:endParaRPr lang="en-US" sz="1800" dirty="0">
                        <a:effectLst/>
                        <a:latin typeface="Arial Narrow" pitchFamily="34" charset="0"/>
                        <a:ea typeface="Calibri"/>
                      </a:endParaRPr>
                    </a:p>
                  </a:txBody>
                  <a:tcPr marL="19050" marR="19050" marT="19050" marB="19050"/>
                </a:tc>
              </a:tr>
              <a:tr h="6573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baseline="0" dirty="0" smtClean="0">
                          <a:solidFill>
                            <a:schemeClr val="lt1"/>
                          </a:solidFill>
                          <a:effectLst/>
                          <a:latin typeface="+mn-lt"/>
                        </a:rPr>
                        <a:t>       </a:t>
                      </a:r>
                      <a:r>
                        <a:rPr lang="en-US" sz="3200" b="1" baseline="0" dirty="0" smtClean="0">
                          <a:solidFill>
                            <a:schemeClr val="tx1"/>
                          </a:solidFill>
                          <a:effectLst/>
                          <a:latin typeface="Arial Narrow" pitchFamily="34" charset="0"/>
                        </a:rPr>
                        <a:t>   </a:t>
                      </a:r>
                      <a:r>
                        <a:rPr lang="en-US" sz="1800" b="1" dirty="0" smtClean="0">
                          <a:solidFill>
                            <a:schemeClr val="tx1"/>
                          </a:solidFill>
                          <a:effectLst/>
                          <a:latin typeface="Arial Narrow" pitchFamily="34" charset="0"/>
                        </a:rPr>
                        <a:t>NO</a:t>
                      </a:r>
                      <a:endParaRPr lang="en-US" sz="1800" b="1" dirty="0" smtClean="0">
                        <a:solidFill>
                          <a:schemeClr val="tx1"/>
                        </a:solidFill>
                        <a:effectLst/>
                        <a:latin typeface="Arial Narrow" pitchFamily="34" charset="0"/>
                        <a:ea typeface="Calibri"/>
                      </a:endParaRPr>
                    </a:p>
                    <a:p>
                      <a:pPr marL="0" marR="0">
                        <a:lnSpc>
                          <a:spcPct val="115000"/>
                        </a:lnSpc>
                        <a:spcBef>
                          <a:spcPts val="0"/>
                        </a:spcBef>
                        <a:spcAft>
                          <a:spcPts val="0"/>
                        </a:spcAft>
                      </a:pPr>
                      <a:endParaRPr lang="en-US" sz="1100" dirty="0">
                        <a:effectLst/>
                        <a:latin typeface="Arial"/>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2. Jack Phillips, milks on his </a:t>
                      </a:r>
                      <a:r>
                        <a:rPr lang="en-US" sz="1800" b="0" dirty="0" smtClean="0">
                          <a:effectLst/>
                          <a:latin typeface="Arial Narrow" pitchFamily="34" charset="0"/>
                        </a:rPr>
                        <a:t>father’s </a:t>
                      </a:r>
                      <a:r>
                        <a:rPr lang="en-US" sz="1800" b="0" dirty="0">
                          <a:effectLst/>
                          <a:latin typeface="Arial Narrow" pitchFamily="34" charset="0"/>
                        </a:rPr>
                        <a:t>family run </a:t>
                      </a:r>
                      <a:r>
                        <a:rPr lang="en-US" sz="1800" b="0" dirty="0" smtClean="0">
                          <a:effectLst/>
                          <a:latin typeface="Arial Narrow" pitchFamily="34" charset="0"/>
                        </a:rPr>
                        <a:t>farm – Employees in</a:t>
                      </a:r>
                      <a:r>
                        <a:rPr lang="en-US" sz="1800" b="0" baseline="0" dirty="0" smtClean="0">
                          <a:effectLst/>
                          <a:latin typeface="Arial Narrow" pitchFamily="34" charset="0"/>
                        </a:rPr>
                        <a:t> a family</a:t>
                      </a:r>
                    </a:p>
                    <a:p>
                      <a:pPr marL="0" marR="0">
                        <a:lnSpc>
                          <a:spcPct val="115000"/>
                        </a:lnSpc>
                        <a:spcBef>
                          <a:spcPts val="0"/>
                        </a:spcBef>
                        <a:spcAft>
                          <a:spcPts val="0"/>
                        </a:spcAft>
                      </a:pPr>
                      <a:r>
                        <a:rPr lang="en-US" sz="1800" b="0" baseline="0" dirty="0" smtClean="0">
                          <a:effectLst/>
                          <a:latin typeface="Arial Narrow" pitchFamily="34" charset="0"/>
                        </a:rPr>
                        <a:t>run business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3200" baseline="0" dirty="0" smtClean="0">
                          <a:solidFill>
                            <a:schemeClr val="lt1"/>
                          </a:solidFill>
                          <a:effectLst/>
                          <a:latin typeface="Arial Narrow" pitchFamily="34" charset="0"/>
                        </a:rPr>
                        <a:t>     </a:t>
                      </a:r>
                      <a:r>
                        <a:rPr lang="en-US" sz="1800" dirty="0" smtClean="0">
                          <a:solidFill>
                            <a:schemeClr val="tx1"/>
                          </a:solidFill>
                          <a:effectLst/>
                          <a:latin typeface="Arial Narrow" pitchFamily="34" charset="0"/>
                        </a:rPr>
                        <a:t>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3. Adrian Smith, one of 3 employees of ABC landscaping</a:t>
                      </a:r>
                      <a:r>
                        <a:rPr lang="en-US" sz="1800" b="0" dirty="0" smtClean="0">
                          <a:effectLst/>
                          <a:latin typeface="Arial Narrow" pitchFamily="34" charset="0"/>
                        </a:rPr>
                        <a:t>. </a:t>
                      </a:r>
                      <a:endParaRPr lang="en-US" sz="1800" b="0" dirty="0">
                        <a:effectLst/>
                        <a:latin typeface="Arial Narrow" pitchFamily="34" charset="0"/>
                        <a:ea typeface="Calibri"/>
                      </a:endParaRPr>
                    </a:p>
                  </a:txBody>
                  <a:tcPr marL="19050" marR="19050" marT="19050" marB="19050"/>
                </a:tc>
              </a:tr>
              <a:tr h="538206">
                <a:tc>
                  <a:txBody>
                    <a:bodyPr/>
                    <a:lstStyle/>
                    <a:p>
                      <a:pPr marL="0" marR="0">
                        <a:lnSpc>
                          <a:spcPct val="115000"/>
                        </a:lnSpc>
                        <a:spcBef>
                          <a:spcPts val="0"/>
                        </a:spcBef>
                        <a:spcAft>
                          <a:spcPts val="0"/>
                        </a:spcAft>
                      </a:pPr>
                      <a:r>
                        <a:rPr lang="en-US" sz="3200" b="1" dirty="0" smtClean="0">
                          <a:effectLst/>
                          <a:latin typeface="Arial Narrow" pitchFamily="34" charset="0"/>
                        </a:rPr>
                        <a:t>   </a:t>
                      </a:r>
                      <a:r>
                        <a:rPr lang="en-US" sz="3200" b="1" baseline="0" dirty="0" smtClean="0">
                          <a:effectLst/>
                          <a:latin typeface="Arial Narrow" pitchFamily="34" charset="0"/>
                        </a:rPr>
                        <a:t>   </a:t>
                      </a:r>
                      <a:r>
                        <a:rPr lang="en-US" sz="1800" b="1" dirty="0" smtClean="0">
                          <a:solidFill>
                            <a:schemeClr val="tx1"/>
                          </a:solidFill>
                          <a:effectLst/>
                          <a:latin typeface="Arial Narrow" pitchFamily="34" charset="0"/>
                        </a:rPr>
                        <a:t>NO</a:t>
                      </a:r>
                      <a:endParaRPr lang="en-US" sz="1800" b="1"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smtClean="0">
                          <a:effectLst/>
                          <a:latin typeface="Arial Narrow" pitchFamily="34" charset="0"/>
                        </a:rPr>
                        <a:t>4. Taylor Dell, an accountant in business for herself. Self employed</a:t>
                      </a:r>
                      <a:r>
                        <a:rPr lang="en-US" sz="1800" b="0" baseline="0" dirty="0" smtClean="0">
                          <a:effectLst/>
                          <a:latin typeface="Arial Narrow" pitchFamily="34" charset="0"/>
                        </a:rPr>
                        <a:t> are not covered.</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r>
                        <a:rPr lang="en-US" sz="1800" dirty="0" smtClean="0">
                          <a:solidFill>
                            <a:schemeClr val="tx1"/>
                          </a:solidFill>
                          <a:effectLst/>
                          <a:latin typeface="Arial Narrow" pitchFamily="34" charset="0"/>
                          <a:ea typeface="Calibri"/>
                        </a:rPr>
                        <a:t>         YES</a:t>
                      </a:r>
                      <a:endParaRPr lang="en-US" sz="18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1800" b="0" dirty="0">
                          <a:effectLst/>
                          <a:latin typeface="Arial Narrow" pitchFamily="34" charset="0"/>
                        </a:rPr>
                        <a:t>5. Rob Jones, one of 10 carpenters working for </a:t>
                      </a:r>
                      <a:r>
                        <a:rPr lang="en-US" sz="1800" b="0" dirty="0" smtClean="0">
                          <a:effectLst/>
                          <a:latin typeface="Arial Narrow" pitchFamily="34" charset="0"/>
                        </a:rPr>
                        <a:t>Furniture Expressions, </a:t>
                      </a:r>
                      <a:r>
                        <a:rPr lang="en-US" sz="1800" b="0" dirty="0">
                          <a:effectLst/>
                          <a:latin typeface="Arial Narrow" pitchFamily="34" charset="0"/>
                        </a:rPr>
                        <a:t>Inc.</a:t>
                      </a:r>
                      <a:endParaRPr lang="en-US" sz="1800" b="0" dirty="0">
                        <a:effectLst/>
                        <a:latin typeface="Arial Narrow" pitchFamily="34" charset="0"/>
                        <a:ea typeface="Calibri"/>
                      </a:endParaRPr>
                    </a:p>
                  </a:txBody>
                  <a:tcPr marL="19050" marR="19050" marT="19050" marB="19050"/>
                </a:tc>
              </a:tr>
              <a:tr h="657372">
                <a:tc>
                  <a:txBody>
                    <a:bodyPr/>
                    <a:lstStyle/>
                    <a:p>
                      <a:pPr marL="0" marR="0">
                        <a:lnSpc>
                          <a:spcPct val="115000"/>
                        </a:lnSpc>
                        <a:spcBef>
                          <a:spcPts val="0"/>
                        </a:spcBef>
                        <a:spcAft>
                          <a:spcPts val="0"/>
                        </a:spcAft>
                      </a:pPr>
                      <a:endParaRPr lang="en-US" sz="3200" dirty="0" smtClean="0">
                        <a:solidFill>
                          <a:schemeClr val="tx1"/>
                        </a:solidFill>
                        <a:effectLst/>
                        <a:latin typeface="Arial Narrow" pitchFamily="34" charset="0"/>
                      </a:endParaRPr>
                    </a:p>
                    <a:p>
                      <a:pPr marL="0" marR="0">
                        <a:lnSpc>
                          <a:spcPct val="115000"/>
                        </a:lnSpc>
                        <a:spcBef>
                          <a:spcPts val="0"/>
                        </a:spcBef>
                        <a:spcAft>
                          <a:spcPts val="0"/>
                        </a:spcAft>
                      </a:pPr>
                      <a:r>
                        <a:rPr lang="en-US" sz="3200" dirty="0" smtClean="0">
                          <a:solidFill>
                            <a:schemeClr val="tx1"/>
                          </a:solidFill>
                          <a:effectLst/>
                          <a:latin typeface="Arial Narrow" pitchFamily="34" charset="0"/>
                        </a:rPr>
                        <a:t>     YES  </a:t>
                      </a:r>
                      <a:endParaRPr lang="en-US" sz="3200" dirty="0">
                        <a:solidFill>
                          <a:schemeClr val="tx1"/>
                        </a:solidFill>
                        <a:effectLst/>
                        <a:latin typeface="Arial Narrow" pitchFamily="34" charset="0"/>
                        <a:ea typeface="Calibri"/>
                      </a:endParaRPr>
                    </a:p>
                  </a:txBody>
                  <a:tcPr marL="19050" marR="19050" marT="19050" marB="19050"/>
                </a:tc>
                <a:tc>
                  <a:txBody>
                    <a:bodyPr/>
                    <a:lstStyle/>
                    <a:p>
                      <a:pPr marL="0" marR="0">
                        <a:lnSpc>
                          <a:spcPct val="115000"/>
                        </a:lnSpc>
                        <a:spcBef>
                          <a:spcPts val="0"/>
                        </a:spcBef>
                        <a:spcAft>
                          <a:spcPts val="0"/>
                        </a:spcAft>
                      </a:pPr>
                      <a:r>
                        <a:rPr lang="en-US" sz="3200" b="1" dirty="0">
                          <a:effectLst/>
                          <a:latin typeface="Arial Narrow" pitchFamily="34" charset="0"/>
                        </a:rPr>
                        <a:t>6. Bill Cook, one of 23 employees on a dairy farm</a:t>
                      </a:r>
                      <a:endParaRPr lang="en-US" sz="3200" b="1" dirty="0">
                        <a:effectLst/>
                        <a:latin typeface="Arial Narrow" pitchFamily="34" charset="0"/>
                        <a:ea typeface="Calibri"/>
                      </a:endParaRPr>
                    </a:p>
                  </a:txBody>
                  <a:tcPr marL="19050" marR="19050" marT="19050" marB="19050"/>
                </a:tc>
              </a:tr>
            </a:tbl>
          </a:graphicData>
        </a:graphic>
      </p:graphicFrame>
      <p:sp>
        <p:nvSpPr>
          <p:cNvPr id="4" name="Slide Number Placeholder 3"/>
          <p:cNvSpPr>
            <a:spLocks noGrp="1"/>
          </p:cNvSpPr>
          <p:nvPr>
            <p:ph type="sldNum" sz="quarter" idx="12"/>
          </p:nvPr>
        </p:nvSpPr>
        <p:spPr/>
        <p:txBody>
          <a:bodyPr/>
          <a:lstStyle/>
          <a:p>
            <a:fld id="{58B3D938-F435-4B99-85FE-A0B640B1DB8D}" type="slidenum">
              <a:rPr lang="en-US" smtClean="0">
                <a:solidFill>
                  <a:srgbClr val="2F5897"/>
                </a:solidFill>
              </a:rPr>
              <a:pPr/>
              <a:t>24</a:t>
            </a:fld>
            <a:endParaRPr lang="en-US" dirty="0">
              <a:solidFill>
                <a:srgbClr val="2F5897"/>
              </a:solidFill>
            </a:endParaRPr>
          </a:p>
        </p:txBody>
      </p:sp>
    </p:spTree>
    <p:extLst>
      <p:ext uri="{BB962C8B-B14F-4D97-AF65-F5344CB8AC3E}">
        <p14:creationId xmlns:p14="http://schemas.microsoft.com/office/powerpoint/2010/main" val="2784987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600" b="1" dirty="0" smtClean="0">
                <a:latin typeface="Arial Narrow" pitchFamily="34" charset="0"/>
              </a:rPr>
              <a:t> </a:t>
            </a:r>
          </a:p>
          <a:p>
            <a:endParaRPr lang="en-US" sz="3600" b="1" dirty="0">
              <a:latin typeface="Arial Narrow" pitchFamily="34" charset="0"/>
            </a:endParaRPr>
          </a:p>
          <a:p>
            <a:r>
              <a:rPr lang="en-US" sz="3600" b="1" dirty="0" smtClean="0">
                <a:latin typeface="Arial Narrow" pitchFamily="34" charset="0"/>
              </a:rPr>
              <a:t>Save lives, prevent injuries and protect the health of America’s workers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OSHA Mission Statement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25</a:t>
            </a:fld>
            <a:endParaRPr lang="en-US" dirty="0"/>
          </a:p>
        </p:txBody>
      </p:sp>
    </p:spTree>
    <p:extLst>
      <p:ext uri="{BB962C8B-B14F-4D97-AF65-F5344CB8AC3E}">
        <p14:creationId xmlns:p14="http://schemas.microsoft.com/office/powerpoint/2010/main" val="524591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11,715 herds</a:t>
            </a:r>
          </a:p>
          <a:p>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1,265,000 cows</a:t>
            </a:r>
          </a:p>
          <a:p>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Immigrant labor = 5,300 people (40%)</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Wisconsin’s Dairy Farms</a:t>
            </a:r>
            <a:endParaRPr lang="en-US" sz="4000" dirty="0">
              <a:latin typeface="Arial Black" pitchFamily="34"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1" y="1676400"/>
            <a:ext cx="242482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26</a:t>
            </a:fld>
            <a:endParaRPr lang="en-US" dirty="0"/>
          </a:p>
        </p:txBody>
      </p:sp>
    </p:spTree>
    <p:extLst>
      <p:ext uri="{BB962C8B-B14F-4D97-AF65-F5344CB8AC3E}">
        <p14:creationId xmlns:p14="http://schemas.microsoft.com/office/powerpoint/2010/main" val="3717624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3600" b="1" dirty="0" smtClean="0">
                <a:latin typeface="Arial Narrow" pitchFamily="34" charset="0"/>
              </a:rPr>
              <a:t> 12 workers die daily from job injuries</a:t>
            </a:r>
          </a:p>
          <a:p>
            <a:r>
              <a:rPr lang="en-US" sz="3600" b="1" dirty="0">
                <a:latin typeface="Arial Narrow" pitchFamily="34" charset="0"/>
              </a:rPr>
              <a:t> </a:t>
            </a:r>
            <a:r>
              <a:rPr lang="en-US" sz="3600" b="1" dirty="0" smtClean="0">
                <a:latin typeface="Arial Narrow" pitchFamily="34" charset="0"/>
              </a:rPr>
              <a:t>4,600 workers died 2011</a:t>
            </a:r>
          </a:p>
          <a:p>
            <a:r>
              <a:rPr lang="en-US" sz="3600" b="1" dirty="0">
                <a:latin typeface="Arial Narrow" pitchFamily="34" charset="0"/>
              </a:rPr>
              <a:t> </a:t>
            </a:r>
            <a:r>
              <a:rPr lang="en-US" sz="3600" b="1" dirty="0" smtClean="0">
                <a:latin typeface="Arial Narrow" pitchFamily="34" charset="0"/>
              </a:rPr>
              <a:t>Over 4 million non-fatal injuries</a:t>
            </a:r>
          </a:p>
          <a:p>
            <a:r>
              <a:rPr lang="en-US" sz="3600" b="1" dirty="0">
                <a:latin typeface="Arial Narrow" pitchFamily="34" charset="0"/>
              </a:rPr>
              <a:t> </a:t>
            </a:r>
            <a:r>
              <a:rPr lang="en-US" sz="3600" b="1" dirty="0" smtClean="0">
                <a:latin typeface="Arial Narrow" pitchFamily="34" charset="0"/>
              </a:rPr>
              <a:t>Cost = $145-290 billion</a:t>
            </a:r>
          </a:p>
          <a:p>
            <a:r>
              <a:rPr lang="en-US" sz="3600" b="1" dirty="0">
                <a:latin typeface="Arial Narrow" pitchFamily="34" charset="0"/>
              </a:rPr>
              <a:t> </a:t>
            </a:r>
            <a:r>
              <a:rPr lang="en-US" sz="3600" b="1" dirty="0" smtClean="0">
                <a:latin typeface="Arial Narrow" pitchFamily="34" charset="0"/>
              </a:rPr>
              <a:t>551 deaths in agriculture</a:t>
            </a:r>
          </a:p>
          <a:p>
            <a:pPr marL="45720" indent="0">
              <a:buNone/>
            </a:pPr>
            <a:endParaRPr lang="en-US" sz="3600" b="1" dirty="0" smtClean="0">
              <a:latin typeface="Arial Narrow" pitchFamily="34" charset="0"/>
            </a:endParaRPr>
          </a:p>
          <a:p>
            <a:pPr marL="45720" indent="0">
              <a:buNone/>
            </a:pPr>
            <a:endParaRPr lang="en-US" sz="1100" b="1" dirty="0" smtClean="0">
              <a:latin typeface="Arial Narrow" pitchFamily="34" charset="0"/>
            </a:endParaRPr>
          </a:p>
          <a:p>
            <a:pPr marL="45720" indent="0">
              <a:buNone/>
            </a:pPr>
            <a:endParaRPr lang="en-US" sz="1100" b="1" dirty="0">
              <a:latin typeface="Arial Narrow" pitchFamily="34" charset="0"/>
            </a:endParaRPr>
          </a:p>
          <a:p>
            <a:pPr marL="45720" indent="0">
              <a:buNone/>
            </a:pPr>
            <a:endParaRPr lang="en-US" sz="1100" b="1" dirty="0" smtClean="0">
              <a:latin typeface="Arial Narrow" pitchFamily="34" charset="0"/>
            </a:endParaRPr>
          </a:p>
          <a:p>
            <a:pPr marL="45720" indent="0">
              <a:buNone/>
            </a:pPr>
            <a:r>
              <a:rPr lang="en-US" sz="1100" b="1" dirty="0" smtClean="0">
                <a:latin typeface="Arial Narrow" pitchFamily="34" charset="0"/>
              </a:rPr>
              <a:t>*Bureau of Labor Statistics</a:t>
            </a:r>
            <a:endParaRPr lang="en-US" sz="11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Importance of Training</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27</a:t>
            </a:fld>
            <a:endParaRPr lang="en-US" dirty="0"/>
          </a:p>
        </p:txBody>
      </p:sp>
    </p:spTree>
    <p:extLst>
      <p:ext uri="{BB962C8B-B14F-4D97-AF65-F5344CB8AC3E}">
        <p14:creationId xmlns:p14="http://schemas.microsoft.com/office/powerpoint/2010/main" val="3033466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Wisconsin: Fatalities by comparison</a:t>
            </a:r>
            <a:endParaRPr lang="en-US" sz="4000" dirty="0">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0094009"/>
              </p:ext>
            </p:extLst>
          </p:nvPr>
        </p:nvGraphicFramePr>
        <p:xfrm>
          <a:off x="381000" y="1719261"/>
          <a:ext cx="8381999" cy="4681538"/>
        </p:xfrm>
        <a:graphic>
          <a:graphicData uri="http://schemas.openxmlformats.org/drawingml/2006/table">
            <a:tbl>
              <a:tblPr firstRow="1" firstCol="1" bandRow="1">
                <a:tableStyleId>{5C22544A-7EE6-4342-B048-85BDC9FD1C3A}</a:tableStyleId>
              </a:tblPr>
              <a:tblGrid>
                <a:gridCol w="3054278"/>
                <a:gridCol w="1113876"/>
                <a:gridCol w="1054985"/>
                <a:gridCol w="1035692"/>
                <a:gridCol w="1035692"/>
                <a:gridCol w="1087476"/>
              </a:tblGrid>
              <a:tr h="958783">
                <a:tc>
                  <a:txBody>
                    <a:bodyPr/>
                    <a:lstStyle/>
                    <a:p>
                      <a:pPr marL="0" marR="0">
                        <a:lnSpc>
                          <a:spcPct val="115000"/>
                        </a:lnSpc>
                        <a:spcBef>
                          <a:spcPts val="0"/>
                        </a:spcBef>
                        <a:spcAft>
                          <a:spcPts val="0"/>
                        </a:spcAft>
                      </a:pPr>
                      <a:r>
                        <a:rPr lang="en-US" sz="1100" dirty="0">
                          <a:effectLst/>
                        </a:rPr>
                        <a:t> </a:t>
                      </a:r>
                      <a:endParaRPr lang="en-US" sz="11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2400" dirty="0">
                          <a:effectLst/>
                          <a:latin typeface="Arial Black" pitchFamily="34" charset="0"/>
                        </a:rPr>
                        <a:t>2006</a:t>
                      </a:r>
                      <a:endParaRPr lang="en-US" sz="24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2400" dirty="0">
                          <a:effectLst/>
                          <a:latin typeface="Arial Black" pitchFamily="34" charset="0"/>
                        </a:rPr>
                        <a:t>2007</a:t>
                      </a:r>
                      <a:endParaRPr lang="en-US" sz="24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2400" dirty="0">
                          <a:effectLst/>
                          <a:latin typeface="Arial Black" pitchFamily="34" charset="0"/>
                        </a:rPr>
                        <a:t>2008</a:t>
                      </a:r>
                      <a:endParaRPr lang="en-US" sz="24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2400" dirty="0">
                          <a:effectLst/>
                          <a:latin typeface="Arial Black" pitchFamily="34" charset="0"/>
                        </a:rPr>
                        <a:t>2009</a:t>
                      </a:r>
                      <a:endParaRPr lang="en-US" sz="24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2400" dirty="0">
                          <a:effectLst/>
                          <a:latin typeface="Arial Black" pitchFamily="34" charset="0"/>
                        </a:rPr>
                        <a:t>2010</a:t>
                      </a:r>
                      <a:endParaRPr lang="en-US" sz="2400" dirty="0">
                        <a:effectLst/>
                        <a:latin typeface="Arial Black" pitchFamily="34" charset="0"/>
                        <a:ea typeface="Calibri"/>
                      </a:endParaRPr>
                    </a:p>
                  </a:txBody>
                  <a:tcPr marL="68580" marR="68580" marT="0" marB="0"/>
                </a:tc>
              </a:tr>
              <a:tr h="1855985">
                <a:tc>
                  <a:txBody>
                    <a:bodyPr/>
                    <a:lstStyle/>
                    <a:p>
                      <a:pPr marL="0" marR="0">
                        <a:lnSpc>
                          <a:spcPct val="115000"/>
                        </a:lnSpc>
                        <a:spcBef>
                          <a:spcPts val="0"/>
                        </a:spcBef>
                        <a:spcAft>
                          <a:spcPts val="0"/>
                        </a:spcAft>
                      </a:pPr>
                      <a:r>
                        <a:rPr lang="en-US" sz="3200" dirty="0">
                          <a:effectLst/>
                          <a:latin typeface="Arial Narrow" pitchFamily="34" charset="0"/>
                        </a:rPr>
                        <a:t>Number of fatalities all industries</a:t>
                      </a:r>
                      <a:endParaRPr lang="en-US" sz="3200" dirty="0">
                        <a:effectLst/>
                        <a:latin typeface="Arial Narrow"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91</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104</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77</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94</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91</a:t>
                      </a:r>
                      <a:endParaRPr lang="en-US" sz="3200" dirty="0">
                        <a:effectLst/>
                        <a:latin typeface="Arial Black" pitchFamily="34" charset="0"/>
                        <a:ea typeface="Calibri"/>
                      </a:endParaRPr>
                    </a:p>
                  </a:txBody>
                  <a:tcPr marL="68580" marR="68580" marT="0" marB="0"/>
                </a:tc>
              </a:tr>
              <a:tr h="1866770">
                <a:tc>
                  <a:txBody>
                    <a:bodyPr/>
                    <a:lstStyle/>
                    <a:p>
                      <a:pPr marL="0" marR="0">
                        <a:lnSpc>
                          <a:spcPct val="115000"/>
                        </a:lnSpc>
                        <a:spcBef>
                          <a:spcPts val="0"/>
                        </a:spcBef>
                        <a:spcAft>
                          <a:spcPts val="0"/>
                        </a:spcAft>
                      </a:pPr>
                      <a:r>
                        <a:rPr lang="en-US" sz="1000" dirty="0">
                          <a:effectLst/>
                        </a:rPr>
                        <a:t> </a:t>
                      </a:r>
                      <a:endParaRPr lang="en-US" sz="1100" dirty="0">
                        <a:effectLst/>
                      </a:endParaRPr>
                    </a:p>
                    <a:p>
                      <a:pPr marL="0" marR="0">
                        <a:lnSpc>
                          <a:spcPct val="115000"/>
                        </a:lnSpc>
                        <a:spcBef>
                          <a:spcPts val="0"/>
                        </a:spcBef>
                        <a:spcAft>
                          <a:spcPts val="0"/>
                        </a:spcAft>
                      </a:pPr>
                      <a:r>
                        <a:rPr lang="en-US" sz="3200" dirty="0">
                          <a:effectLst/>
                          <a:latin typeface="Arial Narrow" pitchFamily="34" charset="0"/>
                        </a:rPr>
                        <a:t>Number of fatalities </a:t>
                      </a:r>
                      <a:r>
                        <a:rPr lang="en-US" sz="3200" dirty="0" smtClean="0">
                          <a:effectLst/>
                          <a:latin typeface="Arial Narrow" pitchFamily="34" charset="0"/>
                        </a:rPr>
                        <a:t>dairy Industry</a:t>
                      </a:r>
                      <a:endParaRPr lang="en-US" sz="3200" dirty="0">
                        <a:effectLst/>
                        <a:latin typeface="Arial Narrow"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8</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12</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10</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9</a:t>
                      </a:r>
                      <a:endParaRPr lang="en-US" sz="3200" dirty="0">
                        <a:effectLst/>
                        <a:latin typeface="Arial Black" pitchFamily="34" charset="0"/>
                        <a:ea typeface="Calibri"/>
                      </a:endParaRPr>
                    </a:p>
                  </a:txBody>
                  <a:tcPr marL="68580" marR="68580" marT="0" marB="0"/>
                </a:tc>
                <a:tc>
                  <a:txBody>
                    <a:bodyPr/>
                    <a:lstStyle/>
                    <a:p>
                      <a:pPr marL="0" marR="0" algn="ctr">
                        <a:lnSpc>
                          <a:spcPct val="115000"/>
                        </a:lnSpc>
                        <a:spcBef>
                          <a:spcPts val="0"/>
                        </a:spcBef>
                        <a:spcAft>
                          <a:spcPts val="0"/>
                        </a:spcAft>
                      </a:pPr>
                      <a:r>
                        <a:rPr lang="en-US" sz="3200" dirty="0">
                          <a:effectLst/>
                          <a:latin typeface="Arial Black" pitchFamily="34" charset="0"/>
                        </a:rPr>
                        <a:t> </a:t>
                      </a:r>
                    </a:p>
                    <a:p>
                      <a:pPr marL="0" marR="0" algn="ctr">
                        <a:lnSpc>
                          <a:spcPct val="115000"/>
                        </a:lnSpc>
                        <a:spcBef>
                          <a:spcPts val="0"/>
                        </a:spcBef>
                        <a:spcAft>
                          <a:spcPts val="0"/>
                        </a:spcAft>
                      </a:pPr>
                      <a:r>
                        <a:rPr lang="en-US" sz="3200" dirty="0">
                          <a:effectLst/>
                          <a:latin typeface="Arial Black" pitchFamily="34" charset="0"/>
                        </a:rPr>
                        <a:t>13</a:t>
                      </a:r>
                      <a:endParaRPr lang="en-US" sz="3200" dirty="0">
                        <a:effectLst/>
                        <a:latin typeface="Arial Black" pitchFamily="34" charset="0"/>
                        <a:ea typeface="Calibri"/>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1B1072C2-6EFE-4865-B5B2-10F693FBB6E9}" type="slidenum">
              <a:rPr lang="en-US" smtClean="0"/>
              <a:t>28</a:t>
            </a:fld>
            <a:endParaRPr lang="en-US" dirty="0"/>
          </a:p>
        </p:txBody>
      </p:sp>
      <p:sp>
        <p:nvSpPr>
          <p:cNvPr id="5" name="Rectangle 4"/>
          <p:cNvSpPr/>
          <p:nvPr/>
        </p:nvSpPr>
        <p:spPr>
          <a:xfrm>
            <a:off x="381000" y="6400800"/>
            <a:ext cx="2662588" cy="369332"/>
          </a:xfrm>
          <a:prstGeom prst="rect">
            <a:avLst/>
          </a:prstGeom>
        </p:spPr>
        <p:txBody>
          <a:bodyPr wrap="none">
            <a:spAutoFit/>
          </a:bodyPr>
          <a:lstStyle/>
          <a:p>
            <a:pPr marL="45720" indent="0">
              <a:buNone/>
            </a:pPr>
            <a:r>
              <a:rPr lang="en-US" b="1" dirty="0">
                <a:latin typeface="Arial Narrow" pitchFamily="34" charset="0"/>
              </a:rPr>
              <a:t>*Bureau of Labor Statistics</a:t>
            </a:r>
          </a:p>
        </p:txBody>
      </p:sp>
    </p:spTree>
    <p:extLst>
      <p:ext uri="{BB962C8B-B14F-4D97-AF65-F5344CB8AC3E}">
        <p14:creationId xmlns:p14="http://schemas.microsoft.com/office/powerpoint/2010/main" val="1152754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FAT/CAT Report</a:t>
            </a:r>
            <a:endParaRPr lang="en-US" sz="4000" dirty="0">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6930530"/>
              </p:ext>
            </p:extLst>
          </p:nvPr>
        </p:nvGraphicFramePr>
        <p:xfrm>
          <a:off x="152400" y="1524000"/>
          <a:ext cx="8827008" cy="5274869"/>
        </p:xfrm>
        <a:graphic>
          <a:graphicData uri="http://schemas.openxmlformats.org/drawingml/2006/table">
            <a:tbl>
              <a:tblPr firstRow="1" firstCol="1" bandRow="1">
                <a:tableStyleId>{5C22544A-7EE6-4342-B048-85BDC9FD1C3A}</a:tableStyleId>
              </a:tblPr>
              <a:tblGrid>
                <a:gridCol w="1698316"/>
                <a:gridCol w="2965875"/>
                <a:gridCol w="3813267"/>
                <a:gridCol w="349550"/>
              </a:tblGrid>
              <a:tr h="392795">
                <a:tc gridSpan="4">
                  <a:txBody>
                    <a:bodyPr/>
                    <a:lstStyle/>
                    <a:p>
                      <a:pPr marL="0" marR="0" algn="ctr">
                        <a:lnSpc>
                          <a:spcPct val="115000"/>
                        </a:lnSpc>
                        <a:spcBef>
                          <a:spcPts val="0"/>
                        </a:spcBef>
                        <a:spcAft>
                          <a:spcPts val="1000"/>
                        </a:spcAft>
                      </a:pPr>
                      <a:r>
                        <a:rPr lang="en-US" sz="2000" dirty="0">
                          <a:effectLst/>
                        </a:rPr>
                        <a:t>Weekly Summary (Federal and State data tabulated week ending,)</a:t>
                      </a:r>
                      <a:endParaRPr lang="en-US" sz="2000" dirty="0">
                        <a:effectLst/>
                        <a:latin typeface="Calibri"/>
                        <a:ea typeface="Calibri"/>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392795">
                <a:tc gridSpan="4">
                  <a:txBody>
                    <a:bodyPr/>
                    <a:lstStyle/>
                    <a:p>
                      <a:pPr marL="0" marR="0" algn="ctr">
                        <a:lnSpc>
                          <a:spcPct val="115000"/>
                        </a:lnSpc>
                        <a:spcBef>
                          <a:spcPts val="0"/>
                        </a:spcBef>
                        <a:spcAft>
                          <a:spcPts val="1000"/>
                        </a:spcAft>
                      </a:pPr>
                      <a:r>
                        <a:rPr lang="en-US" sz="2000" dirty="0">
                          <a:effectLst/>
                        </a:rPr>
                        <a:t>FATALITIES</a:t>
                      </a:r>
                      <a:endParaRPr lang="en-US" sz="2000" dirty="0">
                        <a:effectLst/>
                        <a:latin typeface="Calibri"/>
                        <a:ea typeface="Calibri"/>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392795">
                <a:tc>
                  <a:txBody>
                    <a:bodyPr/>
                    <a:lstStyle/>
                    <a:p>
                      <a:pPr marL="0" marR="0" algn="ctr">
                        <a:lnSpc>
                          <a:spcPct val="115000"/>
                        </a:lnSpc>
                        <a:spcBef>
                          <a:spcPts val="0"/>
                        </a:spcBef>
                        <a:spcAft>
                          <a:spcPts val="1000"/>
                        </a:spcAft>
                      </a:pPr>
                      <a:r>
                        <a:rPr lang="en-US" sz="1400" dirty="0">
                          <a:effectLst/>
                        </a:rPr>
                        <a:t>Date of Incident</a:t>
                      </a:r>
                      <a:endParaRPr lang="en-US" sz="14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000"/>
                        </a:spcAft>
                      </a:pPr>
                      <a:r>
                        <a:rPr lang="en-US" sz="1400" dirty="0">
                          <a:effectLst/>
                        </a:rPr>
                        <a:t>Company and Location</a:t>
                      </a:r>
                      <a:endParaRPr lang="en-US" sz="14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1000"/>
                        </a:spcAft>
                      </a:pPr>
                      <a:r>
                        <a:rPr lang="en-US" sz="1400" dirty="0">
                          <a:effectLst/>
                        </a:rPr>
                        <a:t>Preliminary Description of Incident</a:t>
                      </a:r>
                      <a:endParaRPr lang="en-US" sz="1400" dirty="0">
                        <a:effectLst/>
                        <a:latin typeface="Calibri"/>
                        <a:ea typeface="Calibri"/>
                        <a:cs typeface="Times New Roman"/>
                      </a:endParaRPr>
                    </a:p>
                  </a:txBody>
                  <a:tcPr marL="19050" marR="19050" marT="19050" marB="19050" anchor="ctr"/>
                </a:tc>
                <a:tc>
                  <a:txBody>
                    <a:bodyPr/>
                    <a:lstStyle/>
                    <a:p>
                      <a:pPr>
                        <a:lnSpc>
                          <a:spcPct val="115000"/>
                        </a:lnSpc>
                      </a:pPr>
                      <a:endParaRPr lang="en-US" sz="1100" dirty="0">
                        <a:effectLst/>
                        <a:latin typeface="Calibri"/>
                        <a:cs typeface="Times New Roman"/>
                      </a:endParaRPr>
                    </a:p>
                  </a:txBody>
                  <a:tcPr marL="19050" marR="19050" marT="19050" marB="19050" anchor="ctr"/>
                </a:tc>
              </a:tr>
              <a:tr h="726616">
                <a:tc>
                  <a:txBody>
                    <a:bodyPr/>
                    <a:lstStyle/>
                    <a:p>
                      <a:pPr marL="0" marR="0" algn="ctr">
                        <a:lnSpc>
                          <a:spcPct val="115000"/>
                        </a:lnSpc>
                        <a:spcBef>
                          <a:spcPts val="0"/>
                        </a:spcBef>
                        <a:spcAft>
                          <a:spcPts val="1000"/>
                        </a:spcAft>
                      </a:pPr>
                      <a:r>
                        <a:rPr lang="en-US" sz="1600" dirty="0">
                          <a:effectLst/>
                        </a:rPr>
                        <a:t>01/18/2012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Hastings Acquisitions, Hastings, </a:t>
                      </a:r>
                      <a:r>
                        <a:rPr lang="en-US" sz="1600" dirty="0" smtClean="0">
                          <a:effectLst/>
                        </a:rPr>
                        <a:t>NE</a:t>
                      </a:r>
                      <a:endParaRPr lang="en-US" sz="1600" dirty="0">
                        <a:effectLst/>
                        <a:latin typeface="Calibri"/>
                        <a:ea typeface="Calibri"/>
                        <a:cs typeface="Times New Roman"/>
                      </a:endParaRPr>
                    </a:p>
                  </a:txBody>
                  <a:tcPr marL="19050" marR="19050" marT="19050" marB="19050"/>
                </a:tc>
                <a:tc gridSpan="2">
                  <a:txBody>
                    <a:bodyPr/>
                    <a:lstStyle/>
                    <a:p>
                      <a:pPr marL="0" marR="0" algn="ctr">
                        <a:lnSpc>
                          <a:spcPct val="115000"/>
                        </a:lnSpc>
                        <a:spcBef>
                          <a:spcPts val="0"/>
                        </a:spcBef>
                        <a:spcAft>
                          <a:spcPts val="1000"/>
                        </a:spcAft>
                      </a:pPr>
                      <a:r>
                        <a:rPr lang="en-US" sz="1600" dirty="0">
                          <a:effectLst/>
                        </a:rPr>
                        <a:t>Worker dies when he is pulled into a conveyor after his scarf gets caught in the machine.</a:t>
                      </a:r>
                      <a:endParaRPr lang="en-US" sz="1600" dirty="0">
                        <a:effectLst/>
                        <a:latin typeface="Calibri"/>
                        <a:ea typeface="Calibri"/>
                        <a:cs typeface="Times New Roman"/>
                      </a:endParaRPr>
                    </a:p>
                  </a:txBody>
                  <a:tcPr marL="19050" marR="19050" marT="19050" marB="19050"/>
                </a:tc>
                <a:tc hMerge="1">
                  <a:txBody>
                    <a:bodyPr/>
                    <a:lstStyle/>
                    <a:p>
                      <a:endParaRPr lang="en-US"/>
                    </a:p>
                  </a:txBody>
                  <a:tcPr/>
                </a:tc>
              </a:tr>
              <a:tr h="646328">
                <a:tc>
                  <a:txBody>
                    <a:bodyPr/>
                    <a:lstStyle/>
                    <a:p>
                      <a:pPr marL="0" marR="0" algn="ctr">
                        <a:lnSpc>
                          <a:spcPct val="115000"/>
                        </a:lnSpc>
                        <a:spcBef>
                          <a:spcPts val="0"/>
                        </a:spcBef>
                        <a:spcAft>
                          <a:spcPts val="1000"/>
                        </a:spcAft>
                      </a:pPr>
                      <a:r>
                        <a:rPr lang="en-US" sz="1600" dirty="0">
                          <a:effectLst/>
                        </a:rPr>
                        <a:t>02/01/2012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Wauneta Mills LLC, Wauneta, </a:t>
                      </a:r>
                      <a:r>
                        <a:rPr lang="en-US" sz="1600" dirty="0" smtClean="0">
                          <a:effectLst/>
                        </a:rPr>
                        <a:t>NE</a:t>
                      </a:r>
                      <a:endParaRPr lang="en-US" sz="1600" dirty="0">
                        <a:effectLst/>
                        <a:latin typeface="Calibri"/>
                        <a:ea typeface="Calibri"/>
                        <a:cs typeface="Times New Roman"/>
                      </a:endParaRPr>
                    </a:p>
                  </a:txBody>
                  <a:tcPr marL="19050" marR="19050" marT="19050" marB="19050"/>
                </a:tc>
                <a:tc gridSpan="2">
                  <a:txBody>
                    <a:bodyPr/>
                    <a:lstStyle/>
                    <a:p>
                      <a:pPr marL="0" marR="0" algn="ctr">
                        <a:lnSpc>
                          <a:spcPct val="115000"/>
                        </a:lnSpc>
                        <a:spcBef>
                          <a:spcPts val="0"/>
                        </a:spcBef>
                        <a:spcAft>
                          <a:spcPts val="1000"/>
                        </a:spcAft>
                      </a:pPr>
                      <a:r>
                        <a:rPr lang="en-US" sz="1600" dirty="0">
                          <a:effectLst/>
                        </a:rPr>
                        <a:t>Worker using an auger to fill truck with feed pellets was found dead inside the truck bin.</a:t>
                      </a:r>
                      <a:endParaRPr lang="en-US" sz="1600" dirty="0">
                        <a:effectLst/>
                        <a:latin typeface="Calibri"/>
                        <a:ea typeface="Calibri"/>
                        <a:cs typeface="Times New Roman"/>
                      </a:endParaRPr>
                    </a:p>
                  </a:txBody>
                  <a:tcPr marL="19050" marR="19050" marT="19050" marB="19050"/>
                </a:tc>
                <a:tc hMerge="1">
                  <a:txBody>
                    <a:bodyPr/>
                    <a:lstStyle/>
                    <a:p>
                      <a:endParaRPr lang="en-US"/>
                    </a:p>
                  </a:txBody>
                  <a:tcPr/>
                </a:tc>
              </a:tr>
              <a:tr h="579971">
                <a:tc>
                  <a:txBody>
                    <a:bodyPr/>
                    <a:lstStyle/>
                    <a:p>
                      <a:pPr marL="0" marR="0" algn="ctr">
                        <a:lnSpc>
                          <a:spcPct val="115000"/>
                        </a:lnSpc>
                        <a:spcBef>
                          <a:spcPts val="0"/>
                        </a:spcBef>
                        <a:spcAft>
                          <a:spcPts val="1000"/>
                        </a:spcAft>
                      </a:pPr>
                      <a:r>
                        <a:rPr lang="en-US" sz="1600" dirty="0">
                          <a:effectLst/>
                        </a:rPr>
                        <a:t>02/08/2012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Larry Simon Dairy Farm, Westphalia, </a:t>
                      </a:r>
                      <a:r>
                        <a:rPr lang="en-US" sz="1600" dirty="0" smtClean="0">
                          <a:effectLst/>
                        </a:rPr>
                        <a:t>MI</a:t>
                      </a:r>
                      <a:endParaRPr lang="en-US" sz="1600" dirty="0">
                        <a:effectLst/>
                        <a:latin typeface="Calibri"/>
                        <a:ea typeface="Calibri"/>
                        <a:cs typeface="Times New Roman"/>
                      </a:endParaRPr>
                    </a:p>
                  </a:txBody>
                  <a:tcPr marL="19050" marR="19050" marT="19050" marB="19050"/>
                </a:tc>
                <a:tc gridSpan="2">
                  <a:txBody>
                    <a:bodyPr/>
                    <a:lstStyle/>
                    <a:p>
                      <a:pPr marL="0" marR="0" algn="ctr">
                        <a:lnSpc>
                          <a:spcPct val="115000"/>
                        </a:lnSpc>
                        <a:spcBef>
                          <a:spcPts val="0"/>
                        </a:spcBef>
                        <a:spcAft>
                          <a:spcPts val="1000"/>
                        </a:spcAft>
                      </a:pPr>
                      <a:r>
                        <a:rPr lang="en-US" sz="1600" dirty="0">
                          <a:effectLst/>
                        </a:rPr>
                        <a:t>Worker was run over and killed by a front-end loader.</a:t>
                      </a:r>
                      <a:endParaRPr lang="en-US" sz="1600" dirty="0">
                        <a:effectLst/>
                        <a:latin typeface="Calibri"/>
                        <a:ea typeface="Calibri"/>
                        <a:cs typeface="Times New Roman"/>
                      </a:endParaRPr>
                    </a:p>
                  </a:txBody>
                  <a:tcPr marL="19050" marR="19050" marT="19050" marB="19050"/>
                </a:tc>
                <a:tc hMerge="1">
                  <a:txBody>
                    <a:bodyPr/>
                    <a:lstStyle/>
                    <a:p>
                      <a:endParaRPr lang="en-US"/>
                    </a:p>
                  </a:txBody>
                  <a:tcPr/>
                </a:tc>
              </a:tr>
              <a:tr h="579971">
                <a:tc>
                  <a:txBody>
                    <a:bodyPr/>
                    <a:lstStyle/>
                    <a:p>
                      <a:pPr marL="0" marR="0" algn="ctr">
                        <a:lnSpc>
                          <a:spcPct val="115000"/>
                        </a:lnSpc>
                        <a:spcBef>
                          <a:spcPts val="0"/>
                        </a:spcBef>
                        <a:spcAft>
                          <a:spcPts val="1000"/>
                        </a:spcAft>
                      </a:pPr>
                      <a:r>
                        <a:rPr lang="en-US" sz="1600" dirty="0">
                          <a:effectLst/>
                        </a:rPr>
                        <a:t>01/11/2012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Tubal Cain Industries Inc., Laredo, </a:t>
                      </a:r>
                      <a:r>
                        <a:rPr lang="en-US" sz="1600" dirty="0" smtClean="0">
                          <a:effectLst/>
                        </a:rPr>
                        <a:t>TX</a:t>
                      </a:r>
                      <a:endParaRPr lang="en-US" sz="1600" dirty="0">
                        <a:effectLst/>
                        <a:latin typeface="Calibri"/>
                        <a:ea typeface="Calibri"/>
                        <a:cs typeface="Times New Roman"/>
                      </a:endParaRPr>
                    </a:p>
                  </a:txBody>
                  <a:tcPr marL="19050" marR="19050" marT="19050" marB="19050"/>
                </a:tc>
                <a:tc gridSpan="2">
                  <a:txBody>
                    <a:bodyPr/>
                    <a:lstStyle/>
                    <a:p>
                      <a:pPr marL="0" marR="0" algn="ctr">
                        <a:lnSpc>
                          <a:spcPct val="115000"/>
                        </a:lnSpc>
                        <a:spcBef>
                          <a:spcPts val="0"/>
                        </a:spcBef>
                        <a:spcAft>
                          <a:spcPts val="1000"/>
                        </a:spcAft>
                      </a:pPr>
                      <a:r>
                        <a:rPr lang="en-US" sz="1600" dirty="0">
                          <a:effectLst/>
                        </a:rPr>
                        <a:t>Hydraulic system blew back striking worker on the head.</a:t>
                      </a:r>
                      <a:endParaRPr lang="en-US" sz="1600" dirty="0">
                        <a:effectLst/>
                        <a:latin typeface="Calibri"/>
                        <a:ea typeface="Calibri"/>
                        <a:cs typeface="Times New Roman"/>
                      </a:endParaRPr>
                    </a:p>
                  </a:txBody>
                  <a:tcPr marL="19050" marR="19050" marT="19050" marB="19050"/>
                </a:tc>
                <a:tc hMerge="1">
                  <a:txBody>
                    <a:bodyPr/>
                    <a:lstStyle/>
                    <a:p>
                      <a:endParaRPr lang="en-US"/>
                    </a:p>
                  </a:txBody>
                  <a:tcPr/>
                </a:tc>
              </a:tr>
              <a:tr h="646328">
                <a:tc>
                  <a:txBody>
                    <a:bodyPr/>
                    <a:lstStyle/>
                    <a:p>
                      <a:pPr marL="0" marR="0" algn="ctr">
                        <a:lnSpc>
                          <a:spcPct val="115000"/>
                        </a:lnSpc>
                        <a:spcBef>
                          <a:spcPts val="0"/>
                        </a:spcBef>
                        <a:spcAft>
                          <a:spcPts val="1000"/>
                        </a:spcAft>
                      </a:pPr>
                      <a:r>
                        <a:rPr lang="en-US" sz="1600" dirty="0">
                          <a:effectLst/>
                        </a:rPr>
                        <a:t>01/26/2012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Prestige Exterior Maintenance LLC, North Bergen, </a:t>
                      </a:r>
                      <a:r>
                        <a:rPr lang="en-US" sz="1600" dirty="0" smtClean="0">
                          <a:effectLst/>
                        </a:rPr>
                        <a:t>NJ</a:t>
                      </a:r>
                      <a:endParaRPr lang="en-US" sz="1600" dirty="0">
                        <a:effectLst/>
                        <a:latin typeface="Calibri"/>
                        <a:ea typeface="Calibri"/>
                        <a:cs typeface="Times New Roman"/>
                      </a:endParaRPr>
                    </a:p>
                  </a:txBody>
                  <a:tcPr marL="19050" marR="19050" marT="19050" marB="19050"/>
                </a:tc>
                <a:tc gridSpan="2">
                  <a:txBody>
                    <a:bodyPr/>
                    <a:lstStyle/>
                    <a:p>
                      <a:pPr marL="0" marR="0" algn="ctr">
                        <a:lnSpc>
                          <a:spcPct val="115000"/>
                        </a:lnSpc>
                        <a:spcBef>
                          <a:spcPts val="0"/>
                        </a:spcBef>
                        <a:spcAft>
                          <a:spcPts val="1000"/>
                        </a:spcAft>
                      </a:pPr>
                      <a:r>
                        <a:rPr lang="en-US" sz="1600" dirty="0">
                          <a:effectLst/>
                        </a:rPr>
                        <a:t>Worker was crushed by the arm of a skid steer.</a:t>
                      </a:r>
                      <a:endParaRPr lang="en-US" sz="1600" dirty="0">
                        <a:effectLst/>
                        <a:latin typeface="Calibri"/>
                        <a:ea typeface="Calibri"/>
                        <a:cs typeface="Times New Roman"/>
                      </a:endParaRPr>
                    </a:p>
                  </a:txBody>
                  <a:tcPr marL="19050" marR="19050" marT="19050" marB="19050"/>
                </a:tc>
                <a:tc hMerge="1">
                  <a:txBody>
                    <a:bodyPr/>
                    <a:lstStyle/>
                    <a:p>
                      <a:endParaRPr lang="en-US"/>
                    </a:p>
                  </a:txBody>
                  <a:tcPr/>
                </a:tc>
              </a:tr>
              <a:tr h="851510">
                <a:tc>
                  <a:txBody>
                    <a:bodyPr/>
                    <a:lstStyle/>
                    <a:p>
                      <a:pPr marL="0" marR="0" algn="ctr">
                        <a:lnSpc>
                          <a:spcPct val="115000"/>
                        </a:lnSpc>
                        <a:spcBef>
                          <a:spcPts val="0"/>
                        </a:spcBef>
                        <a:spcAft>
                          <a:spcPts val="1000"/>
                        </a:spcAft>
                      </a:pPr>
                      <a:r>
                        <a:rPr lang="en-US" sz="1600" dirty="0">
                          <a:effectLst/>
                        </a:rPr>
                        <a:t>01/19/2012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Live Oaks Planting Company LLC, Itta Bena, </a:t>
                      </a:r>
                      <a:r>
                        <a:rPr lang="en-US" sz="1600" dirty="0" smtClean="0">
                          <a:effectLst/>
                        </a:rPr>
                        <a:t>MS</a:t>
                      </a:r>
                      <a:endParaRPr lang="en-US" sz="1600" dirty="0">
                        <a:effectLst/>
                        <a:latin typeface="Calibri"/>
                        <a:ea typeface="Calibri"/>
                        <a:cs typeface="Times New Roman"/>
                      </a:endParaRPr>
                    </a:p>
                  </a:txBody>
                  <a:tcPr marL="19050" marR="19050" marT="19050" marB="19050"/>
                </a:tc>
                <a:tc gridSpan="2">
                  <a:txBody>
                    <a:bodyPr/>
                    <a:lstStyle/>
                    <a:p>
                      <a:pPr marL="0" marR="0" algn="ctr">
                        <a:lnSpc>
                          <a:spcPct val="115000"/>
                        </a:lnSpc>
                        <a:spcBef>
                          <a:spcPts val="0"/>
                        </a:spcBef>
                        <a:spcAft>
                          <a:spcPts val="1000"/>
                        </a:spcAft>
                      </a:pPr>
                      <a:r>
                        <a:rPr lang="en-US" sz="1600" dirty="0">
                          <a:effectLst/>
                        </a:rPr>
                        <a:t>Employee was working in a 60,000 bushel grain silo when the worker sank and was engulfed in 20,000 bushels of soybean.</a:t>
                      </a:r>
                      <a:endParaRPr lang="en-US" sz="1600" dirty="0">
                        <a:effectLst/>
                        <a:latin typeface="Calibri"/>
                        <a:ea typeface="Calibri"/>
                        <a:cs typeface="Times New Roman"/>
                      </a:endParaRPr>
                    </a:p>
                  </a:txBody>
                  <a:tcPr marL="19050" marR="19050" marT="19050" marB="19050"/>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1B1072C2-6EFE-4865-B5B2-10F693FBB6E9}" type="slidenum">
              <a:rPr lang="en-US" smtClean="0"/>
              <a:t>29</a:t>
            </a:fld>
            <a:endParaRPr lang="en-US" dirty="0"/>
          </a:p>
        </p:txBody>
      </p:sp>
    </p:spTree>
    <p:extLst>
      <p:ext uri="{BB962C8B-B14F-4D97-AF65-F5344CB8AC3E}">
        <p14:creationId xmlns:p14="http://schemas.microsoft.com/office/powerpoint/2010/main" val="381840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199" cy="4910329"/>
          </a:xfrm>
        </p:spPr>
        <p:txBody>
          <a:bodyPr>
            <a:normAutofit/>
          </a:bodyPr>
          <a:lstStyle/>
          <a:p>
            <a:pPr marL="45720" indent="0">
              <a:buNone/>
            </a:pPr>
            <a:r>
              <a:rPr lang="en-US" sz="2600" b="1" dirty="0">
                <a:latin typeface="Arial Narrow" pitchFamily="34" charset="0"/>
              </a:rPr>
              <a:t>1. Explain the importance of OSHA, including its history.</a:t>
            </a:r>
          </a:p>
          <a:p>
            <a:pPr marL="45720" indent="0">
              <a:buNone/>
            </a:pPr>
            <a:r>
              <a:rPr lang="en-US" sz="2600" b="1" dirty="0">
                <a:latin typeface="Arial Narrow" pitchFamily="34" charset="0"/>
              </a:rPr>
              <a:t>2. Identify the rights of the employer as well as the employee when working with OSHA.</a:t>
            </a:r>
          </a:p>
          <a:p>
            <a:pPr marL="45720" indent="0">
              <a:buNone/>
            </a:pPr>
            <a:r>
              <a:rPr lang="en-US" sz="2600" b="1" dirty="0">
                <a:latin typeface="Arial Narrow" pitchFamily="34" charset="0"/>
              </a:rPr>
              <a:t>3. Identify the components of Material Safety Data Sheets (MSDS).</a:t>
            </a:r>
          </a:p>
          <a:p>
            <a:pPr marL="45720" indent="0">
              <a:buNone/>
            </a:pPr>
            <a:r>
              <a:rPr lang="en-US" sz="2600" b="1" dirty="0">
                <a:latin typeface="Arial Narrow" pitchFamily="34" charset="0"/>
              </a:rPr>
              <a:t>4. Interpret the information provided on the MSDS.</a:t>
            </a:r>
          </a:p>
          <a:p>
            <a:pPr marL="45720" indent="0">
              <a:buNone/>
            </a:pPr>
            <a:r>
              <a:rPr lang="en-US" sz="2600" b="1" dirty="0">
                <a:latin typeface="Arial Narrow" pitchFamily="34" charset="0"/>
              </a:rPr>
              <a:t>5. Explain your responsibilities as an employer.</a:t>
            </a:r>
          </a:p>
          <a:p>
            <a:pPr marL="45720" indent="0">
              <a:buNone/>
            </a:pPr>
            <a:r>
              <a:rPr lang="en-US" sz="2600" b="1" dirty="0">
                <a:latin typeface="Arial Narrow" pitchFamily="34" charset="0"/>
              </a:rPr>
              <a:t>6. Identify the record keeping requirements for employee injury and illness.</a:t>
            </a:r>
          </a:p>
          <a:p>
            <a:pPr marL="45720" indent="0">
              <a:buNone/>
            </a:pPr>
            <a:r>
              <a:rPr lang="en-US" sz="2600" b="1" dirty="0">
                <a:latin typeface="Arial Narrow" pitchFamily="34" charset="0"/>
              </a:rPr>
              <a:t>7.Explain how OSHA inspections are conducted.</a:t>
            </a:r>
          </a:p>
          <a:p>
            <a:pPr marL="45720" indent="0">
              <a:buNone/>
            </a:pP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Learner Outcomes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3</a:t>
            </a:fld>
            <a:endParaRPr lang="en-US" dirty="0"/>
          </a:p>
        </p:txBody>
      </p:sp>
    </p:spTree>
    <p:extLst>
      <p:ext uri="{BB962C8B-B14F-4D97-AF65-F5344CB8AC3E}">
        <p14:creationId xmlns:p14="http://schemas.microsoft.com/office/powerpoint/2010/main" val="1320431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Catastrophes</a:t>
            </a:r>
            <a:endParaRPr lang="en-US" sz="4000" dirty="0">
              <a:latin typeface="Arial Black"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71946328"/>
              </p:ext>
            </p:extLst>
          </p:nvPr>
        </p:nvGraphicFramePr>
        <p:xfrm>
          <a:off x="533400" y="2209800"/>
          <a:ext cx="8065009" cy="2095849"/>
        </p:xfrm>
        <a:graphic>
          <a:graphicData uri="http://schemas.openxmlformats.org/drawingml/2006/table">
            <a:tbl>
              <a:tblPr firstRow="1" firstCol="1" bandRow="1">
                <a:tableStyleId>{5C22544A-7EE6-4342-B048-85BDC9FD1C3A}</a:tableStyleId>
              </a:tblPr>
              <a:tblGrid>
                <a:gridCol w="1606550"/>
                <a:gridCol w="2664679"/>
                <a:gridCol w="3793780"/>
              </a:tblGrid>
              <a:tr h="1075714">
                <a:tc gridSpan="3">
                  <a:txBody>
                    <a:bodyPr/>
                    <a:lstStyle/>
                    <a:p>
                      <a:pPr marL="0" marR="0" algn="ctr">
                        <a:lnSpc>
                          <a:spcPct val="115000"/>
                        </a:lnSpc>
                        <a:spcBef>
                          <a:spcPts val="0"/>
                        </a:spcBef>
                        <a:spcAft>
                          <a:spcPts val="1000"/>
                        </a:spcAft>
                      </a:pPr>
                      <a:r>
                        <a:rPr lang="en-US" sz="1800" dirty="0">
                          <a:effectLst/>
                        </a:rPr>
                        <a:t>CATASTROPHES</a:t>
                      </a:r>
                      <a:endParaRPr lang="en-US" sz="1800" dirty="0">
                        <a:effectLst/>
                        <a:latin typeface="Calibri"/>
                        <a:ea typeface="Calibri"/>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r>
              <a:tr h="1020135">
                <a:tc>
                  <a:txBody>
                    <a:bodyPr/>
                    <a:lstStyle/>
                    <a:p>
                      <a:pPr marL="0" marR="0" algn="ctr">
                        <a:lnSpc>
                          <a:spcPct val="115000"/>
                        </a:lnSpc>
                        <a:spcBef>
                          <a:spcPts val="0"/>
                        </a:spcBef>
                        <a:spcAft>
                          <a:spcPts val="1000"/>
                        </a:spcAft>
                      </a:pPr>
                      <a:r>
                        <a:rPr lang="en-US" sz="1600" dirty="0">
                          <a:effectLst/>
                        </a:rPr>
                        <a:t>01/26/2012</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Countryside Hides Inc., Alma Center, </a:t>
                      </a:r>
                      <a:r>
                        <a:rPr lang="en-US" sz="1600" dirty="0" smtClean="0">
                          <a:effectLst/>
                        </a:rPr>
                        <a:t>WI</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1000"/>
                        </a:spcAft>
                      </a:pPr>
                      <a:r>
                        <a:rPr lang="en-US" sz="1600" dirty="0">
                          <a:effectLst/>
                        </a:rPr>
                        <a:t>Ten workers were hospitalized as a result of carbon monoxide overexposure from forklifts or a wood-fueled furnace.</a:t>
                      </a:r>
                      <a:endParaRPr lang="en-US" sz="1600" dirty="0">
                        <a:effectLst/>
                        <a:latin typeface="Calibri"/>
                        <a:ea typeface="Calibri"/>
                        <a:cs typeface="Times New Roman"/>
                      </a:endParaRPr>
                    </a:p>
                  </a:txBody>
                  <a:tcPr marL="19050" marR="19050" marT="19050" marB="19050"/>
                </a:tc>
              </a:tr>
            </a:tbl>
          </a:graphicData>
        </a:graphic>
      </p:graphicFrame>
      <p:sp>
        <p:nvSpPr>
          <p:cNvPr id="2" name="Slide Number Placeholder 1"/>
          <p:cNvSpPr>
            <a:spLocks noGrp="1"/>
          </p:cNvSpPr>
          <p:nvPr>
            <p:ph type="sldNum" sz="quarter" idx="12"/>
          </p:nvPr>
        </p:nvSpPr>
        <p:spPr/>
        <p:txBody>
          <a:bodyPr/>
          <a:lstStyle/>
          <a:p>
            <a:fld id="{1B1072C2-6EFE-4865-B5B2-10F693FBB6E9}" type="slidenum">
              <a:rPr lang="en-US" smtClean="0"/>
              <a:t>30</a:t>
            </a:fld>
            <a:endParaRPr lang="en-US" dirty="0"/>
          </a:p>
        </p:txBody>
      </p:sp>
    </p:spTree>
    <p:extLst>
      <p:ext uri="{BB962C8B-B14F-4D97-AF65-F5344CB8AC3E}">
        <p14:creationId xmlns:p14="http://schemas.microsoft.com/office/powerpoint/2010/main" val="937683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Section Two:</a:t>
            </a:r>
            <a:br>
              <a:rPr lang="en-US" sz="4000" dirty="0" smtClean="0">
                <a:latin typeface="Arial Black" pitchFamily="34" charset="0"/>
              </a:rPr>
            </a:br>
            <a:r>
              <a:rPr lang="en-US" sz="4000" dirty="0" smtClean="0">
                <a:latin typeface="Arial Black" pitchFamily="34" charset="0"/>
              </a:rPr>
              <a:t>Rights of employees</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31</a:t>
            </a:fld>
            <a:endParaRPr lang="en-US" dirty="0"/>
          </a:p>
        </p:txBody>
      </p:sp>
    </p:spTree>
    <p:extLst>
      <p:ext uri="{BB962C8B-B14F-4D97-AF65-F5344CB8AC3E}">
        <p14:creationId xmlns:p14="http://schemas.microsoft.com/office/powerpoint/2010/main" val="754715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1671009"/>
            <a:ext cx="3067050" cy="50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B1072C2-6EFE-4865-B5B2-10F693FBB6E9}" type="slidenum">
              <a:rPr lang="en-US" smtClean="0"/>
              <a:t>32</a:t>
            </a:fld>
            <a:endParaRPr lang="en-US" dirty="0"/>
          </a:p>
        </p:txBody>
      </p:sp>
    </p:spTree>
    <p:extLst>
      <p:ext uri="{BB962C8B-B14F-4D97-AF65-F5344CB8AC3E}">
        <p14:creationId xmlns:p14="http://schemas.microsoft.com/office/powerpoint/2010/main" val="2933621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51598"/>
            <a:ext cx="4648201" cy="4407408"/>
          </a:xfrm>
        </p:spPr>
        <p:txBody>
          <a:bodyPr>
            <a:normAutofit/>
          </a:bodyPr>
          <a:lstStyle/>
          <a:p>
            <a:pPr marL="45720" indent="0">
              <a:buNone/>
            </a:pPr>
            <a:r>
              <a:rPr lang="en-US" sz="3600" b="1" dirty="0" smtClean="0">
                <a:latin typeface="Arial Narrow" pitchFamily="34" charset="0"/>
              </a:rPr>
              <a:t> </a:t>
            </a:r>
          </a:p>
          <a:p>
            <a:endParaRPr lang="en-US" sz="3600" b="1" dirty="0">
              <a:latin typeface="Arial Narrow" pitchFamily="34" charset="0"/>
            </a:endParaRPr>
          </a:p>
          <a:p>
            <a:r>
              <a:rPr lang="en-US" sz="3600" b="1" dirty="0" smtClean="0">
                <a:latin typeface="Arial Narrow" pitchFamily="34" charset="0"/>
              </a:rPr>
              <a:t>Right to a safe and healthful workplace </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1748481"/>
            <a:ext cx="3352800" cy="481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33</a:t>
            </a:fld>
            <a:endParaRPr lang="en-US" dirty="0"/>
          </a:p>
        </p:txBody>
      </p:sp>
    </p:spTree>
    <p:extLst>
      <p:ext uri="{BB962C8B-B14F-4D97-AF65-F5344CB8AC3E}">
        <p14:creationId xmlns:p14="http://schemas.microsoft.com/office/powerpoint/2010/main" val="1125542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088728"/>
            <a:ext cx="4038601" cy="4407408"/>
          </a:xfrm>
        </p:spPr>
        <p:txBody>
          <a:bodyPr>
            <a:normAutofit/>
          </a:bodyPr>
          <a:lstStyle/>
          <a:p>
            <a:r>
              <a:rPr lang="en-US" sz="3600" b="1" dirty="0" smtClean="0">
                <a:latin typeface="Arial Narrow" pitchFamily="34" charset="0"/>
              </a:rPr>
              <a:t> Right to know about hazardous chemicals </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1752600"/>
            <a:ext cx="5053013" cy="469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34</a:t>
            </a:fld>
            <a:endParaRPr lang="en-US" dirty="0"/>
          </a:p>
        </p:txBody>
      </p:sp>
    </p:spTree>
    <p:extLst>
      <p:ext uri="{BB962C8B-B14F-4D97-AF65-F5344CB8AC3E}">
        <p14:creationId xmlns:p14="http://schemas.microsoft.com/office/powerpoint/2010/main" val="1832908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581401" cy="4407408"/>
          </a:xfrm>
        </p:spPr>
        <p:txBody>
          <a:bodyPr>
            <a:normAutofit/>
          </a:bodyPr>
          <a:lstStyle/>
          <a:p>
            <a:r>
              <a:rPr lang="en-US" sz="3600" b="1" dirty="0" smtClean="0">
                <a:latin typeface="Arial Narrow" pitchFamily="34" charset="0"/>
              </a:rPr>
              <a:t> Right to information about injury and illness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514600"/>
            <a:ext cx="4947946"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35</a:t>
            </a:fld>
            <a:endParaRPr lang="en-US" dirty="0"/>
          </a:p>
        </p:txBody>
      </p:sp>
    </p:spTree>
    <p:extLst>
      <p:ext uri="{BB962C8B-B14F-4D97-AF65-F5344CB8AC3E}">
        <p14:creationId xmlns:p14="http://schemas.microsoft.com/office/powerpoint/2010/main" val="1711841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Right to file complaints or request correction of hazardous conditions </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2895600"/>
            <a:ext cx="428625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36</a:t>
            </a:fld>
            <a:endParaRPr lang="en-US" dirty="0"/>
          </a:p>
        </p:txBody>
      </p:sp>
    </p:spTree>
    <p:extLst>
      <p:ext uri="{BB962C8B-B14F-4D97-AF65-F5344CB8AC3E}">
        <p14:creationId xmlns:p14="http://schemas.microsoft.com/office/powerpoint/2010/main" val="1806500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Right to proper trainings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4677" y="2590800"/>
            <a:ext cx="3719513"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37</a:t>
            </a:fld>
            <a:endParaRPr lang="en-US" dirty="0"/>
          </a:p>
        </p:txBody>
      </p:sp>
    </p:spTree>
    <p:extLst>
      <p:ext uri="{BB962C8B-B14F-4D97-AF65-F5344CB8AC3E}">
        <p14:creationId xmlns:p14="http://schemas.microsoft.com/office/powerpoint/2010/main" val="4008527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Right to view hazard exposure and medical records </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2971800"/>
            <a:ext cx="443865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38</a:t>
            </a:fld>
            <a:endParaRPr lang="en-US" dirty="0"/>
          </a:p>
        </p:txBody>
      </p:sp>
    </p:spTree>
    <p:extLst>
      <p:ext uri="{BB962C8B-B14F-4D97-AF65-F5344CB8AC3E}">
        <p14:creationId xmlns:p14="http://schemas.microsoft.com/office/powerpoint/2010/main" val="133762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p:spPr>
        <p:txBody>
          <a:bodyPr>
            <a:normAutofit/>
          </a:bodyPr>
          <a:lstStyle/>
          <a:p>
            <a:r>
              <a:rPr lang="en-US" sz="3600" b="1" dirty="0" smtClean="0">
                <a:latin typeface="Arial Narrow" pitchFamily="34" charset="0"/>
              </a:rPr>
              <a:t> Right to participate in OSHA inspections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1880286"/>
            <a:ext cx="3017990" cy="444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39</a:t>
            </a:fld>
            <a:endParaRPr lang="en-US" dirty="0"/>
          </a:p>
        </p:txBody>
      </p:sp>
    </p:spTree>
    <p:extLst>
      <p:ext uri="{BB962C8B-B14F-4D97-AF65-F5344CB8AC3E}">
        <p14:creationId xmlns:p14="http://schemas.microsoft.com/office/powerpoint/2010/main" val="118357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839199" cy="4605529"/>
          </a:xfrm>
        </p:spPr>
        <p:txBody>
          <a:bodyPr>
            <a:normAutofit/>
          </a:bodyPr>
          <a:lstStyle/>
          <a:p>
            <a:pPr>
              <a:spcBef>
                <a:spcPts val="1200"/>
              </a:spcBef>
              <a:spcAft>
                <a:spcPts val="1200"/>
              </a:spcAft>
            </a:pPr>
            <a:r>
              <a:rPr lang="en-US" sz="2600" b="1" dirty="0" smtClean="0">
                <a:latin typeface="Arial Narrow" pitchFamily="34" charset="0"/>
              </a:rPr>
              <a:t>This presentation has been adapted from the Introduction to OSHA, </a:t>
            </a:r>
            <a:r>
              <a:rPr lang="en-US" sz="2600" b="1" dirty="0">
                <a:latin typeface="Arial Narrow" pitchFamily="34" charset="0"/>
              </a:rPr>
              <a:t>OSHA Directorate of Training and Education </a:t>
            </a:r>
            <a:r>
              <a:rPr lang="en-US" sz="2600" dirty="0"/>
              <a:t>	</a:t>
            </a:r>
            <a:endParaRPr lang="en-US" sz="2600" dirty="0" smtClean="0"/>
          </a:p>
          <a:p>
            <a:pPr>
              <a:spcBef>
                <a:spcPts val="1200"/>
              </a:spcBef>
              <a:spcAft>
                <a:spcPts val="1200"/>
              </a:spcAft>
            </a:pPr>
            <a:r>
              <a:rPr lang="en-US" sz="2600" b="1" dirty="0">
                <a:latin typeface="Arial Narrow" pitchFamily="34" charset="0"/>
              </a:rPr>
              <a:t>This material was produced under grant number SH-22318-11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2600" b="1" dirty="0">
              <a:latin typeface="Arial Narrow" pitchFamily="34" charset="0"/>
            </a:endParaRPr>
          </a:p>
          <a:p>
            <a:pPr marL="45720" indent="0">
              <a:buNone/>
            </a:pP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Credits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4</a:t>
            </a:fld>
            <a:endParaRPr lang="en-US" dirty="0"/>
          </a:p>
        </p:txBody>
      </p:sp>
    </p:spTree>
    <p:extLst>
      <p:ext uri="{BB962C8B-B14F-4D97-AF65-F5344CB8AC3E}">
        <p14:creationId xmlns:p14="http://schemas.microsoft.com/office/powerpoint/2010/main" val="2282675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267200" cy="2667000"/>
          </a:xfrm>
        </p:spPr>
        <p:txBody>
          <a:bodyPr>
            <a:normAutofit/>
          </a:bodyPr>
          <a:lstStyle/>
          <a:p>
            <a:r>
              <a:rPr lang="en-US" sz="3600" b="1" dirty="0" smtClean="0">
                <a:latin typeface="Arial Narrow" pitchFamily="34" charset="0"/>
              </a:rPr>
              <a:t> Right to be free from retaliation for exercising safety and health rights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1905000"/>
            <a:ext cx="2895600" cy="4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40</a:t>
            </a:fld>
            <a:endParaRPr lang="en-US" dirty="0"/>
          </a:p>
        </p:txBody>
      </p:sp>
    </p:spTree>
    <p:extLst>
      <p:ext uri="{BB962C8B-B14F-4D97-AF65-F5344CB8AC3E}">
        <p14:creationId xmlns:p14="http://schemas.microsoft.com/office/powerpoint/2010/main" val="1142612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953001" cy="4407408"/>
          </a:xfrm>
        </p:spPr>
        <p:txBody>
          <a:bodyPr>
            <a:normAutofit/>
          </a:bodyPr>
          <a:lstStyle/>
          <a:p>
            <a:r>
              <a:rPr lang="en-US" sz="3600" b="1" dirty="0" smtClean="0">
                <a:latin typeface="Arial Narrow" pitchFamily="34" charset="0"/>
              </a:rPr>
              <a:t> An employer cannot retaliate against any employee who provides information to a Federal Regulatory Agency</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Rights</a:t>
            </a:r>
            <a:endParaRPr lang="en-US" sz="4000" dirty="0">
              <a:latin typeface="Arial Black" pitchFamily="34" charset="0"/>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2718486"/>
            <a:ext cx="332528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41</a:t>
            </a:fld>
            <a:endParaRPr lang="en-US" dirty="0"/>
          </a:p>
        </p:txBody>
      </p:sp>
    </p:spTree>
    <p:extLst>
      <p:ext uri="{BB962C8B-B14F-4D97-AF65-F5344CB8AC3E}">
        <p14:creationId xmlns:p14="http://schemas.microsoft.com/office/powerpoint/2010/main" val="1058608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Section three:</a:t>
            </a:r>
            <a:br>
              <a:rPr lang="en-US" sz="4000" dirty="0" smtClean="0">
                <a:latin typeface="Arial Black" pitchFamily="34" charset="0"/>
              </a:rPr>
            </a:br>
            <a:r>
              <a:rPr lang="en-US" sz="4000" dirty="0" smtClean="0">
                <a:latin typeface="Arial Black" pitchFamily="34" charset="0"/>
              </a:rPr>
              <a:t>Employer responsibilities</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42</a:t>
            </a:fld>
            <a:endParaRPr lang="en-US" dirty="0"/>
          </a:p>
        </p:txBody>
      </p:sp>
    </p:spTree>
    <p:extLst>
      <p:ext uri="{BB962C8B-B14F-4D97-AF65-F5344CB8AC3E}">
        <p14:creationId xmlns:p14="http://schemas.microsoft.com/office/powerpoint/2010/main" val="85632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572001" cy="4407408"/>
          </a:xfrm>
        </p:spPr>
        <p:txBody>
          <a:bodyPr>
            <a:normAutofit/>
          </a:bodyPr>
          <a:lstStyle/>
          <a:p>
            <a:r>
              <a:rPr lang="en-US" sz="3600" b="1" dirty="0" smtClean="0">
                <a:latin typeface="Arial Narrow" pitchFamily="34" charset="0"/>
              </a:rPr>
              <a:t> Provide a workplace free from recognized hazards and comply with OSHA standards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 Responsibilities </a:t>
            </a:r>
            <a:endParaRPr lang="en-US" sz="4000" dirty="0">
              <a:latin typeface="Arial Black" pitchFamily="34" charset="0"/>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2339546"/>
            <a:ext cx="4687887"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43</a:t>
            </a:fld>
            <a:endParaRPr lang="en-US" dirty="0"/>
          </a:p>
        </p:txBody>
      </p:sp>
    </p:spTree>
    <p:extLst>
      <p:ext uri="{BB962C8B-B14F-4D97-AF65-F5344CB8AC3E}">
        <p14:creationId xmlns:p14="http://schemas.microsoft.com/office/powerpoint/2010/main" val="37405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191001" cy="4407408"/>
          </a:xfrm>
        </p:spPr>
        <p:txBody>
          <a:bodyPr>
            <a:normAutofit/>
          </a:bodyPr>
          <a:lstStyle/>
          <a:p>
            <a:r>
              <a:rPr lang="en-US" sz="3600" b="1" dirty="0" smtClean="0">
                <a:latin typeface="Arial Narrow" pitchFamily="34" charset="0"/>
              </a:rPr>
              <a:t> Provide training required by OSHA</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 Responsibilities </a:t>
            </a:r>
            <a:endParaRPr lang="en-US" sz="4000" dirty="0">
              <a:latin typeface="Arial Black" pitchFamily="34" charset="0"/>
            </a:endParaRP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133600"/>
            <a:ext cx="35052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44</a:t>
            </a:fld>
            <a:endParaRPr lang="en-US" dirty="0"/>
          </a:p>
        </p:txBody>
      </p:sp>
    </p:spTree>
    <p:extLst>
      <p:ext uri="{BB962C8B-B14F-4D97-AF65-F5344CB8AC3E}">
        <p14:creationId xmlns:p14="http://schemas.microsoft.com/office/powerpoint/2010/main" val="2568576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657601" cy="4407408"/>
          </a:xfrm>
        </p:spPr>
        <p:txBody>
          <a:bodyPr>
            <a:normAutofit/>
          </a:bodyPr>
          <a:lstStyle/>
          <a:p>
            <a:r>
              <a:rPr lang="en-US" sz="3600" b="1" dirty="0" smtClean="0">
                <a:latin typeface="Arial Narrow" pitchFamily="34" charset="0"/>
              </a:rPr>
              <a:t> Keep records of injuries and illnesses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 Responsibilities </a:t>
            </a:r>
            <a:endParaRPr lang="en-US" sz="4000" dirty="0">
              <a:latin typeface="Arial Black" pitchFamily="34" charset="0"/>
            </a:endParaRPr>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2860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45</a:t>
            </a:fld>
            <a:endParaRPr lang="en-US" dirty="0"/>
          </a:p>
        </p:txBody>
      </p:sp>
    </p:spTree>
    <p:extLst>
      <p:ext uri="{BB962C8B-B14F-4D97-AF65-F5344CB8AC3E}">
        <p14:creationId xmlns:p14="http://schemas.microsoft.com/office/powerpoint/2010/main" val="3289719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Keep records of injuries and illnesses</a:t>
            </a:r>
          </a:p>
        </p:txBody>
      </p:sp>
      <p:sp>
        <p:nvSpPr>
          <p:cNvPr id="3" name="Title 2"/>
          <p:cNvSpPr>
            <a:spLocks noGrp="1"/>
          </p:cNvSpPr>
          <p:nvPr>
            <p:ph type="title"/>
          </p:nvPr>
        </p:nvSpPr>
        <p:spPr/>
        <p:txBody>
          <a:bodyPr/>
          <a:lstStyle/>
          <a:p>
            <a:r>
              <a:rPr lang="en-US" sz="4000" dirty="0" smtClean="0">
                <a:latin typeface="Arial Black" pitchFamily="34" charset="0"/>
              </a:rPr>
              <a:t>Employers are required to</a:t>
            </a:r>
            <a:endParaRPr lang="en-US" sz="4000" dirty="0">
              <a:latin typeface="Arial Black" pitchFamily="34" charset="0"/>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2438400"/>
            <a:ext cx="724217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46</a:t>
            </a:fld>
            <a:endParaRPr lang="en-US" dirty="0"/>
          </a:p>
        </p:txBody>
      </p:sp>
    </p:spTree>
    <p:extLst>
      <p:ext uri="{BB962C8B-B14F-4D97-AF65-F5344CB8AC3E}">
        <p14:creationId xmlns:p14="http://schemas.microsoft.com/office/powerpoint/2010/main" val="3248045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Forms to keep</a:t>
            </a:r>
            <a:endParaRPr lang="en-US" sz="4000" dirty="0">
              <a:latin typeface="Arial Black" pitchFamily="34" charset="0"/>
            </a:endParaRP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981200"/>
            <a:ext cx="8672899" cy="434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B1072C2-6EFE-4865-B5B2-10F693FBB6E9}" type="slidenum">
              <a:rPr lang="en-US" smtClean="0"/>
              <a:t>47</a:t>
            </a:fld>
            <a:endParaRPr lang="en-US" dirty="0"/>
          </a:p>
        </p:txBody>
      </p:sp>
    </p:spTree>
    <p:extLst>
      <p:ext uri="{BB962C8B-B14F-4D97-AF65-F5344CB8AC3E}">
        <p14:creationId xmlns:p14="http://schemas.microsoft.com/office/powerpoint/2010/main" val="1836519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Forms to Keep</a:t>
            </a:r>
            <a:endParaRPr lang="en-US" sz="4000" dirty="0">
              <a:latin typeface="Arial Black" pitchFamily="34" charset="0"/>
            </a:endParaRP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446" y="1600200"/>
            <a:ext cx="8291513"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B1072C2-6EFE-4865-B5B2-10F693FBB6E9}" type="slidenum">
              <a:rPr lang="en-US" smtClean="0"/>
              <a:t>48</a:t>
            </a:fld>
            <a:endParaRPr lang="en-US" dirty="0"/>
          </a:p>
        </p:txBody>
      </p:sp>
    </p:spTree>
    <p:extLst>
      <p:ext uri="{BB962C8B-B14F-4D97-AF65-F5344CB8AC3E}">
        <p14:creationId xmlns:p14="http://schemas.microsoft.com/office/powerpoint/2010/main" val="31223060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Forms to keep</a:t>
            </a:r>
            <a:endParaRPr lang="en-US" sz="4000" dirty="0">
              <a:latin typeface="Arial Black" pitchFamily="34" charset="0"/>
            </a:endParaRP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661958"/>
            <a:ext cx="6985814" cy="49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B1072C2-6EFE-4865-B5B2-10F693FBB6E9}" type="slidenum">
              <a:rPr lang="en-US" smtClean="0"/>
              <a:t>49</a:t>
            </a:fld>
            <a:endParaRPr lang="en-US" dirty="0"/>
          </a:p>
        </p:txBody>
      </p:sp>
    </p:spTree>
    <p:extLst>
      <p:ext uri="{BB962C8B-B14F-4D97-AF65-F5344CB8AC3E}">
        <p14:creationId xmlns:p14="http://schemas.microsoft.com/office/powerpoint/2010/main" val="345679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Section one: history of OSHA</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5</a:t>
            </a:fld>
            <a:endParaRPr lang="en-US" dirty="0"/>
          </a:p>
        </p:txBody>
      </p:sp>
    </p:spTree>
    <p:extLst>
      <p:ext uri="{BB962C8B-B14F-4D97-AF65-F5344CB8AC3E}">
        <p14:creationId xmlns:p14="http://schemas.microsoft.com/office/powerpoint/2010/main" val="1357302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An injury or illness is work related when:</a:t>
            </a:r>
          </a:p>
          <a:p>
            <a:pPr lvl="1"/>
            <a:r>
              <a:rPr lang="en-US" sz="3400" b="1" dirty="0" smtClean="0">
                <a:latin typeface="Arial Narrow" pitchFamily="34" charset="0"/>
              </a:rPr>
              <a:t> An event or exposure in the work environment either caused or contributed to the resulting condition, or</a:t>
            </a:r>
          </a:p>
          <a:p>
            <a:pPr lvl="1"/>
            <a:r>
              <a:rPr lang="en-US" sz="3400" b="1" dirty="0">
                <a:latin typeface="Arial Narrow" pitchFamily="34" charset="0"/>
              </a:rPr>
              <a:t> </a:t>
            </a:r>
            <a:r>
              <a:rPr lang="en-US" sz="3400" b="1" dirty="0" smtClean="0">
                <a:latin typeface="Arial Narrow" pitchFamily="34" charset="0"/>
              </a:rPr>
              <a:t>Significantly aggravated pre-existing injury or illness</a:t>
            </a:r>
            <a:endParaRPr lang="en-US" sz="34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Work related?</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50</a:t>
            </a:fld>
            <a:endParaRPr lang="en-US" dirty="0"/>
          </a:p>
        </p:txBody>
      </p:sp>
    </p:spTree>
    <p:extLst>
      <p:ext uri="{BB962C8B-B14F-4D97-AF65-F5344CB8AC3E}">
        <p14:creationId xmlns:p14="http://schemas.microsoft.com/office/powerpoint/2010/main" val="1832976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181601" cy="4407408"/>
          </a:xfrm>
        </p:spPr>
        <p:txBody>
          <a:bodyPr>
            <a:normAutofit/>
          </a:bodyPr>
          <a:lstStyle/>
          <a:p>
            <a:r>
              <a:rPr lang="en-US" sz="3600" b="1" dirty="0" smtClean="0">
                <a:latin typeface="Arial Narrow" pitchFamily="34" charset="0"/>
              </a:rPr>
              <a:t> General public vs. employee</a:t>
            </a:r>
          </a:p>
          <a:p>
            <a:r>
              <a:rPr lang="en-US" sz="3600" b="1" dirty="0">
                <a:latin typeface="Arial Narrow" pitchFamily="34" charset="0"/>
              </a:rPr>
              <a:t> </a:t>
            </a:r>
            <a:r>
              <a:rPr lang="en-US" sz="3600" b="1" dirty="0" smtClean="0">
                <a:latin typeface="Arial Narrow" pitchFamily="34" charset="0"/>
              </a:rPr>
              <a:t>Result of non-work event or exposure</a:t>
            </a:r>
          </a:p>
          <a:p>
            <a:r>
              <a:rPr lang="en-US" sz="3600" b="1" dirty="0" smtClean="0">
                <a:latin typeface="Arial Narrow" pitchFamily="34" charset="0"/>
              </a:rPr>
              <a:t> Voluntary participation in wellness program or recreational activity</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Exceptions</a:t>
            </a:r>
            <a:endParaRPr lang="en-US" sz="4000" dirty="0">
              <a:latin typeface="Arial Black" pitchFamily="34" charset="0"/>
            </a:endParaRP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3048000"/>
            <a:ext cx="28352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51</a:t>
            </a:fld>
            <a:endParaRPr lang="en-US" dirty="0"/>
          </a:p>
        </p:txBody>
      </p:sp>
    </p:spTree>
    <p:extLst>
      <p:ext uri="{BB962C8B-B14F-4D97-AF65-F5344CB8AC3E}">
        <p14:creationId xmlns:p14="http://schemas.microsoft.com/office/powerpoint/2010/main" val="40036842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1719071"/>
            <a:ext cx="5817092" cy="4407408"/>
          </a:xfrm>
        </p:spPr>
        <p:txBody>
          <a:bodyPr>
            <a:normAutofit lnSpcReduction="10000"/>
          </a:bodyPr>
          <a:lstStyle/>
          <a:p>
            <a:r>
              <a:rPr lang="en-US" sz="3600" b="1" dirty="0" smtClean="0">
                <a:latin typeface="Arial Narrow" pitchFamily="34" charset="0"/>
              </a:rPr>
              <a:t> Accident while commuting to or from work</a:t>
            </a:r>
          </a:p>
          <a:p>
            <a:r>
              <a:rPr lang="en-US" sz="3600" b="1" dirty="0">
                <a:latin typeface="Arial Narrow" pitchFamily="34" charset="0"/>
              </a:rPr>
              <a:t> </a:t>
            </a:r>
            <a:r>
              <a:rPr lang="en-US" sz="3600" b="1" dirty="0" smtClean="0">
                <a:latin typeface="Arial Narrow" pitchFamily="34" charset="0"/>
              </a:rPr>
              <a:t>Common flu or cold</a:t>
            </a:r>
          </a:p>
          <a:p>
            <a:r>
              <a:rPr lang="en-US" sz="3600" b="1" dirty="0">
                <a:latin typeface="Arial Narrow" pitchFamily="34" charset="0"/>
              </a:rPr>
              <a:t> </a:t>
            </a:r>
            <a:r>
              <a:rPr lang="en-US" sz="3600" b="1" dirty="0" smtClean="0">
                <a:latin typeface="Arial Narrow" pitchFamily="34" charset="0"/>
              </a:rPr>
              <a:t>Mental illness unless employee voluntarily presents employer with a medical opinion that it is a work-related mental illness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Exceptions</a:t>
            </a:r>
            <a:endParaRPr lang="en-US" sz="4000" dirty="0">
              <a:latin typeface="Arial Black" pitchFamily="34" charset="0"/>
            </a:endParaRPr>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362200"/>
            <a:ext cx="26701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52</a:t>
            </a:fld>
            <a:endParaRPr lang="en-US" dirty="0"/>
          </a:p>
        </p:txBody>
      </p:sp>
    </p:spTree>
    <p:extLst>
      <p:ext uri="{BB962C8B-B14F-4D97-AF65-F5344CB8AC3E}">
        <p14:creationId xmlns:p14="http://schemas.microsoft.com/office/powerpoint/2010/main" val="1882069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6629400" cy="4407408"/>
          </a:xfrm>
        </p:spPr>
        <p:txBody>
          <a:bodyPr>
            <a:normAutofit lnSpcReduction="10000"/>
          </a:bodyPr>
          <a:lstStyle/>
          <a:p>
            <a:r>
              <a:rPr lang="en-US" sz="3600" b="1" dirty="0" smtClean="0">
                <a:latin typeface="Arial Narrow" pitchFamily="34" charset="0"/>
              </a:rPr>
              <a:t> Eating, drinking or preparing food for personal consumption</a:t>
            </a:r>
          </a:p>
          <a:p>
            <a:r>
              <a:rPr lang="en-US" sz="3600" b="1" dirty="0">
                <a:latin typeface="Arial Narrow" pitchFamily="34" charset="0"/>
              </a:rPr>
              <a:t> </a:t>
            </a:r>
            <a:r>
              <a:rPr lang="en-US" sz="3600" b="1" dirty="0" smtClean="0">
                <a:latin typeface="Arial Narrow" pitchFamily="34" charset="0"/>
              </a:rPr>
              <a:t>Result of doing personal tasks outside of normal work hours</a:t>
            </a:r>
          </a:p>
          <a:p>
            <a:r>
              <a:rPr lang="en-US" sz="3600" b="1" dirty="0">
                <a:latin typeface="Arial Narrow" pitchFamily="34" charset="0"/>
              </a:rPr>
              <a:t> </a:t>
            </a:r>
            <a:r>
              <a:rPr lang="en-US" sz="3600" b="1" dirty="0" smtClean="0">
                <a:latin typeface="Arial Narrow" pitchFamily="34" charset="0"/>
              </a:rPr>
              <a:t>Result of personal grooming, self-medication for non-work related illness or self-inflicted</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Exceptions</a:t>
            </a:r>
            <a:endParaRPr lang="en-US" sz="4000" dirty="0">
              <a:latin typeface="Arial Black" pitchFamily="34" charset="0"/>
            </a:endParaRPr>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276600"/>
            <a:ext cx="22923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53</a:t>
            </a:fld>
            <a:endParaRPr lang="en-US" dirty="0"/>
          </a:p>
        </p:txBody>
      </p:sp>
    </p:spTree>
    <p:extLst>
      <p:ext uri="{BB962C8B-B14F-4D97-AF65-F5344CB8AC3E}">
        <p14:creationId xmlns:p14="http://schemas.microsoft.com/office/powerpoint/2010/main" val="1818128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45720" indent="0">
              <a:buNone/>
            </a:pPr>
            <a:r>
              <a:rPr lang="en-US" sz="3600" b="1" dirty="0" smtClean="0">
                <a:latin typeface="Arial Narrow" pitchFamily="34" charset="0"/>
              </a:rPr>
              <a:t>George was in Green bay, Wisconsin to attend safety training at the Technical College. The employer paid for his training.</a:t>
            </a:r>
          </a:p>
          <a:p>
            <a:pPr marL="45720" indent="0">
              <a:buNone/>
            </a:pPr>
            <a:endParaRPr lang="en-US" sz="3600" b="1" dirty="0">
              <a:latin typeface="Arial Narrow" pitchFamily="34" charset="0"/>
            </a:endParaRPr>
          </a:p>
          <a:p>
            <a:pPr marL="45720" indent="0">
              <a:buNone/>
            </a:pPr>
            <a:r>
              <a:rPr lang="en-US" sz="3600" b="1" dirty="0" smtClean="0">
                <a:latin typeface="Arial Narrow" pitchFamily="34" charset="0"/>
              </a:rPr>
              <a:t>While walking to the classroom he slipped on melted snow in the entryway and broke his right arm.</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Is this work related?</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54</a:t>
            </a:fld>
            <a:endParaRPr lang="en-US" dirty="0"/>
          </a:p>
        </p:txBody>
      </p:sp>
    </p:spTree>
    <p:extLst>
      <p:ext uri="{BB962C8B-B14F-4D97-AF65-F5344CB8AC3E}">
        <p14:creationId xmlns:p14="http://schemas.microsoft.com/office/powerpoint/2010/main" val="265100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762999" cy="4757929"/>
          </a:xfrm>
        </p:spPr>
        <p:txBody>
          <a:bodyPr>
            <a:normAutofit/>
          </a:bodyPr>
          <a:lstStyle/>
          <a:p>
            <a:pPr marL="45720" indent="0">
              <a:buNone/>
            </a:pPr>
            <a:r>
              <a:rPr lang="en-US" sz="3600" b="1" dirty="0" smtClean="0">
                <a:latin typeface="Arial Narrow" pitchFamily="34" charset="0"/>
              </a:rPr>
              <a:t>George checked into a hotel in Eau Claire, Wisconsin. He had worked 3 days supervising field application of nutrients.</a:t>
            </a:r>
          </a:p>
          <a:p>
            <a:pPr marL="45720" indent="0">
              <a:buNone/>
            </a:pPr>
            <a:endParaRPr lang="en-US" sz="3600" b="1" dirty="0">
              <a:latin typeface="Arial Narrow" pitchFamily="34" charset="0"/>
            </a:endParaRPr>
          </a:p>
          <a:p>
            <a:pPr marL="45720" indent="0">
              <a:buNone/>
            </a:pPr>
            <a:r>
              <a:rPr lang="en-US" sz="3600" b="1" dirty="0" smtClean="0">
                <a:latin typeface="Arial Narrow" pitchFamily="34" charset="0"/>
              </a:rPr>
              <a:t>On his way back to the hotel his truck was hit when someone ran a red light. George received severe injuries to his left side including a broken hip and crushed leg.</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Is this work related?</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55</a:t>
            </a:fld>
            <a:endParaRPr lang="en-US" dirty="0"/>
          </a:p>
        </p:txBody>
      </p:sp>
    </p:spTree>
    <p:extLst>
      <p:ext uri="{BB962C8B-B14F-4D97-AF65-F5344CB8AC3E}">
        <p14:creationId xmlns:p14="http://schemas.microsoft.com/office/powerpoint/2010/main" val="478882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600" b="1" dirty="0" smtClean="0">
                <a:latin typeface="Arial Narrow" pitchFamily="34" charset="0"/>
              </a:rPr>
              <a:t>Juan had to go out for a part for the machine he was fixing.</a:t>
            </a:r>
          </a:p>
          <a:p>
            <a:pPr marL="45720" indent="0">
              <a:buNone/>
            </a:pPr>
            <a:endParaRPr lang="en-US" sz="3600" b="1" dirty="0">
              <a:latin typeface="Arial Narrow" pitchFamily="34" charset="0"/>
            </a:endParaRPr>
          </a:p>
          <a:p>
            <a:pPr marL="45720" indent="0">
              <a:buNone/>
            </a:pPr>
            <a:r>
              <a:rPr lang="en-US" sz="3600" b="1" dirty="0" smtClean="0">
                <a:latin typeface="Arial Narrow" pitchFamily="34" charset="0"/>
              </a:rPr>
              <a:t>He goes to the parts store and on his way back decides to stop at the bank. Walking across the parking lot he trips on the curb and sprains his wrist.</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Is this work related?</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56</a:t>
            </a:fld>
            <a:endParaRPr lang="en-US" dirty="0"/>
          </a:p>
        </p:txBody>
      </p:sp>
    </p:spTree>
    <p:extLst>
      <p:ext uri="{BB962C8B-B14F-4D97-AF65-F5344CB8AC3E}">
        <p14:creationId xmlns:p14="http://schemas.microsoft.com/office/powerpoint/2010/main" val="445025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Medical Treatment DOES NOT include:</a:t>
            </a:r>
          </a:p>
          <a:p>
            <a:pPr lvl="1"/>
            <a:r>
              <a:rPr lang="en-US" sz="3400" b="1" dirty="0" smtClean="0">
                <a:latin typeface="Arial Narrow" pitchFamily="34" charset="0"/>
              </a:rPr>
              <a:t> Dr. Visit for observation or counseling</a:t>
            </a:r>
          </a:p>
          <a:p>
            <a:pPr lvl="1"/>
            <a:r>
              <a:rPr lang="en-US" sz="3400" b="1" dirty="0">
                <a:latin typeface="Arial Narrow" pitchFamily="34" charset="0"/>
              </a:rPr>
              <a:t> </a:t>
            </a:r>
            <a:r>
              <a:rPr lang="en-US" sz="3400" b="1" dirty="0" smtClean="0">
                <a:latin typeface="Arial Narrow" pitchFamily="34" charset="0"/>
              </a:rPr>
              <a:t>Diagnostics</a:t>
            </a:r>
          </a:p>
          <a:p>
            <a:pPr lvl="2"/>
            <a:r>
              <a:rPr lang="en-US" sz="3200" b="1" dirty="0">
                <a:latin typeface="Arial Narrow" pitchFamily="34" charset="0"/>
              </a:rPr>
              <a:t> </a:t>
            </a:r>
            <a:r>
              <a:rPr lang="en-US" sz="3200" b="1" dirty="0" smtClean="0">
                <a:latin typeface="Arial Narrow" pitchFamily="34" charset="0"/>
              </a:rPr>
              <a:t>(x-rays, blood tests)</a:t>
            </a:r>
          </a:p>
          <a:p>
            <a:pPr lvl="1"/>
            <a:r>
              <a:rPr lang="en-US" sz="3400" b="1" dirty="0">
                <a:latin typeface="Arial Narrow" pitchFamily="34" charset="0"/>
              </a:rPr>
              <a:t> </a:t>
            </a:r>
            <a:r>
              <a:rPr lang="en-US" sz="3400" b="1" dirty="0" smtClean="0">
                <a:latin typeface="Arial Narrow" pitchFamily="34" charset="0"/>
              </a:rPr>
              <a:t>First aid</a:t>
            </a:r>
          </a:p>
        </p:txBody>
      </p:sp>
      <p:sp>
        <p:nvSpPr>
          <p:cNvPr id="3" name="Title 2"/>
          <p:cNvSpPr>
            <a:spLocks noGrp="1"/>
          </p:cNvSpPr>
          <p:nvPr>
            <p:ph type="title"/>
          </p:nvPr>
        </p:nvSpPr>
        <p:spPr/>
        <p:txBody>
          <a:bodyPr/>
          <a:lstStyle/>
          <a:p>
            <a:r>
              <a:rPr lang="en-US" sz="4000" dirty="0" smtClean="0">
                <a:latin typeface="Arial Black" pitchFamily="34" charset="0"/>
              </a:rPr>
              <a:t>Medical Treatment or First Aid</a:t>
            </a:r>
            <a:endParaRPr lang="en-US" sz="4000" dirty="0">
              <a:latin typeface="Arial Black" pitchFamily="34" charset="0"/>
            </a:endParaRPr>
          </a:p>
        </p:txBody>
      </p:sp>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3962400"/>
            <a:ext cx="265271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57</a:t>
            </a:fld>
            <a:endParaRPr lang="en-US" dirty="0"/>
          </a:p>
        </p:txBody>
      </p:sp>
    </p:spTree>
    <p:extLst>
      <p:ext uri="{BB962C8B-B14F-4D97-AF65-F5344CB8AC3E}">
        <p14:creationId xmlns:p14="http://schemas.microsoft.com/office/powerpoint/2010/main" val="1668551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486401" cy="4407408"/>
          </a:xfrm>
        </p:spPr>
        <p:txBody>
          <a:bodyPr>
            <a:normAutofit/>
          </a:bodyPr>
          <a:lstStyle/>
          <a:p>
            <a:r>
              <a:rPr lang="en-US" sz="3600" b="1" dirty="0" smtClean="0">
                <a:latin typeface="Arial Narrow" pitchFamily="34" charset="0"/>
              </a:rPr>
              <a:t> Use of a temporary immobilization device during transport</a:t>
            </a:r>
          </a:p>
          <a:p>
            <a:r>
              <a:rPr lang="en-US" sz="3600" b="1" dirty="0">
                <a:latin typeface="Arial Narrow" pitchFamily="34" charset="0"/>
              </a:rPr>
              <a:t> </a:t>
            </a:r>
            <a:r>
              <a:rPr lang="en-US" sz="3600" b="1" dirty="0" smtClean="0">
                <a:latin typeface="Arial Narrow" pitchFamily="34" charset="0"/>
              </a:rPr>
              <a:t>Drilling a nail</a:t>
            </a:r>
          </a:p>
          <a:p>
            <a:r>
              <a:rPr lang="en-US" sz="3600" b="1" dirty="0">
                <a:latin typeface="Arial Narrow" pitchFamily="34" charset="0"/>
              </a:rPr>
              <a:t> </a:t>
            </a:r>
            <a:r>
              <a:rPr lang="en-US" sz="3600" b="1" dirty="0" smtClean="0">
                <a:latin typeface="Arial Narrow" pitchFamily="34" charset="0"/>
              </a:rPr>
              <a:t>Eye patches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What is first aid?</a:t>
            </a:r>
            <a:endParaRPr lang="en-US" sz="4000" dirty="0">
              <a:latin typeface="Arial Black" pitchFamily="34" charset="0"/>
            </a:endParaRP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2971800"/>
            <a:ext cx="25971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58</a:t>
            </a:fld>
            <a:endParaRPr lang="en-US" dirty="0"/>
          </a:p>
        </p:txBody>
      </p:sp>
    </p:spTree>
    <p:extLst>
      <p:ext uri="{BB962C8B-B14F-4D97-AF65-F5344CB8AC3E}">
        <p14:creationId xmlns:p14="http://schemas.microsoft.com/office/powerpoint/2010/main" val="30952962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p:spPr>
        <p:txBody>
          <a:bodyPr>
            <a:normAutofit lnSpcReduction="10000"/>
          </a:bodyPr>
          <a:lstStyle/>
          <a:p>
            <a:r>
              <a:rPr lang="en-US" sz="3600" b="1" dirty="0" smtClean="0">
                <a:latin typeface="Arial Narrow" pitchFamily="34" charset="0"/>
              </a:rPr>
              <a:t> Removing foreign substances with eye washes or cotton swabs</a:t>
            </a:r>
          </a:p>
          <a:p>
            <a:r>
              <a:rPr lang="en-US" sz="3600" b="1" dirty="0">
                <a:latin typeface="Arial Narrow" pitchFamily="34" charset="0"/>
              </a:rPr>
              <a:t> </a:t>
            </a:r>
            <a:r>
              <a:rPr lang="en-US" sz="3600" b="1" dirty="0" smtClean="0">
                <a:latin typeface="Arial Narrow" pitchFamily="34" charset="0"/>
              </a:rPr>
              <a:t>Using finger guards</a:t>
            </a:r>
          </a:p>
          <a:p>
            <a:r>
              <a:rPr lang="en-US" sz="3600" b="1" dirty="0">
                <a:latin typeface="Arial Narrow" pitchFamily="34" charset="0"/>
              </a:rPr>
              <a:t> </a:t>
            </a:r>
            <a:r>
              <a:rPr lang="en-US" sz="3600" b="1" dirty="0" smtClean="0">
                <a:latin typeface="Arial Narrow" pitchFamily="34" charset="0"/>
              </a:rPr>
              <a:t>Drinking fluids for relief of heat-related illness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First Aid</a:t>
            </a:r>
            <a:endParaRPr lang="en-US" sz="4000" dirty="0">
              <a:latin typeface="Arial Black" pitchFamily="34" charset="0"/>
            </a:endParaRPr>
          </a:p>
        </p:txBody>
      </p:sp>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3048000"/>
            <a:ext cx="28781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59</a:t>
            </a:fld>
            <a:endParaRPr lang="en-US" dirty="0"/>
          </a:p>
        </p:txBody>
      </p:sp>
    </p:spTree>
    <p:extLst>
      <p:ext uri="{BB962C8B-B14F-4D97-AF65-F5344CB8AC3E}">
        <p14:creationId xmlns:p14="http://schemas.microsoft.com/office/powerpoint/2010/main" val="1915970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34401" cy="719329"/>
          </a:xfrm>
        </p:spPr>
        <p:txBody>
          <a:bodyPr>
            <a:normAutofit/>
          </a:bodyPr>
          <a:lstStyle/>
          <a:p>
            <a:r>
              <a:rPr lang="en-US" sz="3600" b="1" dirty="0" smtClean="0">
                <a:latin typeface="Arial Narrow" pitchFamily="34" charset="0"/>
              </a:rPr>
              <a:t> Triangle Shirtwaist Fire, New York: 1911</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History</a:t>
            </a:r>
            <a:endParaRPr lang="en-US" sz="4000" dirty="0">
              <a:latin typeface="Arial Black"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2536201"/>
            <a:ext cx="5257800" cy="394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a:t>
            </a:fld>
            <a:endParaRPr lang="en-US" dirty="0"/>
          </a:p>
        </p:txBody>
      </p:sp>
    </p:spTree>
    <p:extLst>
      <p:ext uri="{BB962C8B-B14F-4D97-AF65-F5344CB8AC3E}">
        <p14:creationId xmlns:p14="http://schemas.microsoft.com/office/powerpoint/2010/main" val="2128644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324601" cy="4407408"/>
          </a:xfrm>
        </p:spPr>
        <p:txBody>
          <a:bodyPr>
            <a:normAutofit/>
          </a:bodyPr>
          <a:lstStyle/>
          <a:p>
            <a:r>
              <a:rPr lang="en-US" sz="3600" b="1" dirty="0" smtClean="0">
                <a:latin typeface="Arial Narrow" pitchFamily="34" charset="0"/>
              </a:rPr>
              <a:t> Over-the-counter non-prescription medication and non-prescription strength</a:t>
            </a:r>
          </a:p>
          <a:p>
            <a:r>
              <a:rPr lang="en-US" sz="3600" b="1" dirty="0">
                <a:latin typeface="Arial Narrow" pitchFamily="34" charset="0"/>
              </a:rPr>
              <a:t> </a:t>
            </a:r>
            <a:r>
              <a:rPr lang="en-US" sz="3600" b="1" dirty="0" smtClean="0">
                <a:latin typeface="Arial Narrow" pitchFamily="34" charset="0"/>
              </a:rPr>
              <a:t>Administering tetanus immunization</a:t>
            </a:r>
          </a:p>
          <a:p>
            <a:r>
              <a:rPr lang="en-US" sz="3600" b="1" dirty="0">
                <a:latin typeface="Arial Narrow" pitchFamily="34" charset="0"/>
              </a:rPr>
              <a:t> </a:t>
            </a:r>
            <a:r>
              <a:rPr lang="en-US" sz="3600" b="1" dirty="0" smtClean="0">
                <a:latin typeface="Arial Narrow" pitchFamily="34" charset="0"/>
              </a:rPr>
              <a:t>Cleaning, flushing or soaking wounds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First Aid</a:t>
            </a:r>
            <a:endParaRPr lang="en-US" sz="4000" dirty="0">
              <a:latin typeface="Arial Black" pitchFamily="34" charset="0"/>
            </a:endParaRPr>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3305432"/>
            <a:ext cx="2209800" cy="286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60</a:t>
            </a:fld>
            <a:endParaRPr lang="en-US" dirty="0"/>
          </a:p>
        </p:txBody>
      </p:sp>
    </p:spTree>
    <p:extLst>
      <p:ext uri="{BB962C8B-B14F-4D97-AF65-F5344CB8AC3E}">
        <p14:creationId xmlns:p14="http://schemas.microsoft.com/office/powerpoint/2010/main" val="2651938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719071"/>
            <a:ext cx="5055092" cy="4407408"/>
          </a:xfrm>
        </p:spPr>
        <p:txBody>
          <a:bodyPr>
            <a:normAutofit/>
          </a:bodyPr>
          <a:lstStyle/>
          <a:p>
            <a:r>
              <a:rPr lang="en-US" sz="3600" b="1" dirty="0" smtClean="0">
                <a:latin typeface="Arial Narrow" pitchFamily="34" charset="0"/>
              </a:rPr>
              <a:t> Using wound coverings such as Band-Aids, steri-strips, or butterfly bandages</a:t>
            </a:r>
          </a:p>
          <a:p>
            <a:r>
              <a:rPr lang="en-US" sz="3600" b="1" dirty="0">
                <a:latin typeface="Arial Narrow" pitchFamily="34" charset="0"/>
              </a:rPr>
              <a:t> </a:t>
            </a:r>
            <a:r>
              <a:rPr lang="en-US" sz="3600" b="1" dirty="0" smtClean="0">
                <a:latin typeface="Arial Narrow" pitchFamily="34" charset="0"/>
              </a:rPr>
              <a:t>Applying hot/cold treatments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First Aid</a:t>
            </a:r>
            <a:endParaRPr lang="en-US" sz="4000" dirty="0">
              <a:latin typeface="Arial Black" pitchFamily="34" charset="0"/>
            </a:endParaRPr>
          </a:p>
        </p:txBody>
      </p:sp>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3048000"/>
            <a:ext cx="2663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61</a:t>
            </a:fld>
            <a:endParaRPr lang="en-US" dirty="0"/>
          </a:p>
        </p:txBody>
      </p:sp>
    </p:spTree>
    <p:extLst>
      <p:ext uri="{BB962C8B-B14F-4D97-AF65-F5344CB8AC3E}">
        <p14:creationId xmlns:p14="http://schemas.microsoft.com/office/powerpoint/2010/main" val="3077273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028" y="1905000"/>
            <a:ext cx="5257801" cy="3005329"/>
          </a:xfrm>
        </p:spPr>
        <p:txBody>
          <a:bodyPr>
            <a:normAutofit/>
          </a:bodyPr>
          <a:lstStyle/>
          <a:p>
            <a:r>
              <a:rPr lang="en-US" sz="3600" b="1" dirty="0" smtClean="0">
                <a:latin typeface="Arial Narrow" pitchFamily="34" charset="0"/>
              </a:rPr>
              <a:t> Immunizations - rabies</a:t>
            </a:r>
          </a:p>
          <a:p>
            <a:r>
              <a:rPr lang="en-US" sz="3600" b="1" dirty="0">
                <a:latin typeface="Arial Narrow" pitchFamily="34" charset="0"/>
              </a:rPr>
              <a:t> </a:t>
            </a:r>
            <a:r>
              <a:rPr lang="en-US" sz="3600" b="1" dirty="0" smtClean="0">
                <a:latin typeface="Arial Narrow" pitchFamily="34" charset="0"/>
              </a:rPr>
              <a:t>Wound – closing devices, stiches, staples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What is medical treatment?</a:t>
            </a:r>
            <a:endParaRPr lang="en-US" sz="4000" dirty="0">
              <a:latin typeface="Arial Black" pitchFamily="34" charset="0"/>
            </a:endParaRPr>
          </a:p>
        </p:txBody>
      </p:sp>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565432"/>
            <a:ext cx="3886200" cy="387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62</a:t>
            </a:fld>
            <a:endParaRPr lang="en-US" dirty="0"/>
          </a:p>
        </p:txBody>
      </p:sp>
    </p:spTree>
    <p:extLst>
      <p:ext uri="{BB962C8B-B14F-4D97-AF65-F5344CB8AC3E}">
        <p14:creationId xmlns:p14="http://schemas.microsoft.com/office/powerpoint/2010/main" val="5849690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7528719" cy="4407408"/>
          </a:xfrm>
        </p:spPr>
        <p:txBody>
          <a:bodyPr>
            <a:normAutofit/>
          </a:bodyPr>
          <a:lstStyle/>
          <a:p>
            <a:r>
              <a:rPr lang="en-US" sz="3600" b="1" dirty="0" smtClean="0">
                <a:latin typeface="Arial Narrow" pitchFamily="34" charset="0"/>
              </a:rPr>
              <a:t> Device used to immobilize parts of the body</a:t>
            </a:r>
          </a:p>
          <a:p>
            <a:r>
              <a:rPr lang="en-US" sz="3600" b="1" dirty="0">
                <a:latin typeface="Arial Narrow" pitchFamily="34" charset="0"/>
              </a:rPr>
              <a:t> </a:t>
            </a:r>
            <a:r>
              <a:rPr lang="en-US" sz="3600" b="1" dirty="0" smtClean="0">
                <a:latin typeface="Arial Narrow" pitchFamily="34" charset="0"/>
              </a:rPr>
              <a:t>Physical therapy or chiropractic treatment</a:t>
            </a:r>
          </a:p>
          <a:p>
            <a:pPr marL="45720" indent="0">
              <a:buNone/>
            </a:pP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Dosages of prescription medication</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What is medical treatment?</a:t>
            </a:r>
            <a:endParaRPr lang="en-US" sz="4000" dirty="0">
              <a:latin typeface="Arial Black" pitchFamily="34" charset="0"/>
            </a:endParaRPr>
          </a:p>
        </p:txBody>
      </p:sp>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524000"/>
            <a:ext cx="2103437"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63</a:t>
            </a:fld>
            <a:endParaRPr lang="en-US" dirty="0"/>
          </a:p>
        </p:txBody>
      </p:sp>
    </p:spTree>
    <p:extLst>
      <p:ext uri="{BB962C8B-B14F-4D97-AF65-F5344CB8AC3E}">
        <p14:creationId xmlns:p14="http://schemas.microsoft.com/office/powerpoint/2010/main" val="24250046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Dosages of prescription medication</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Medical Treatment</a:t>
            </a:r>
            <a:endParaRPr lang="en-US" sz="4000" dirty="0">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96212615"/>
              </p:ext>
            </p:extLst>
          </p:nvPr>
        </p:nvGraphicFramePr>
        <p:xfrm>
          <a:off x="381000" y="2743200"/>
          <a:ext cx="8229600" cy="3098924"/>
        </p:xfrm>
        <a:graphic>
          <a:graphicData uri="http://schemas.openxmlformats.org/drawingml/2006/table">
            <a:tbl>
              <a:tblPr firstRow="1" bandRow="1">
                <a:tableStyleId>{5C22544A-7EE6-4342-B048-85BDC9FD1C3A}</a:tableStyleId>
              </a:tblPr>
              <a:tblGrid>
                <a:gridCol w="4937760"/>
                <a:gridCol w="3291840"/>
              </a:tblGrid>
              <a:tr h="613765">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Narrow" pitchFamily="34" charset="0"/>
                        </a:rPr>
                        <a:t>OTC med at prescription </a:t>
                      </a:r>
                      <a:r>
                        <a:rPr lang="en-US" sz="2800" dirty="0" smtClean="0">
                          <a:solidFill>
                            <a:schemeClr val="bg1"/>
                          </a:solidFill>
                          <a:latin typeface="Arial Narrow" pitchFamily="34" charset="0"/>
                        </a:rPr>
                        <a:t>strength is medical treatment</a:t>
                      </a:r>
                    </a:p>
                  </a:txBody>
                  <a:tcPr/>
                </a:tc>
                <a:tc hMerge="1">
                  <a:txBody>
                    <a:bodyPr/>
                    <a:lstStyle/>
                    <a:p>
                      <a:endParaRPr lang="en-US" dirty="0"/>
                    </a:p>
                  </a:txBody>
                  <a:tcPr/>
                </a:tc>
              </a:tr>
              <a:tr h="627838">
                <a:tc>
                  <a:txBody>
                    <a:bodyPr/>
                    <a:lstStyle/>
                    <a:p>
                      <a:pPr algn="l"/>
                      <a:r>
                        <a:rPr lang="en-US" sz="2400" dirty="0" smtClean="0">
                          <a:latin typeface="Arial Narrow" pitchFamily="34" charset="0"/>
                        </a:rPr>
                        <a:t>Ibuprofen (such as Advil</a:t>
                      </a:r>
                      <a:r>
                        <a:rPr lang="en-US" sz="2400" dirty="0" smtClean="0">
                          <a:latin typeface="Arial Narrow" pitchFamily="34" charset="0"/>
                          <a:ea typeface="Arial Unicode MS" pitchFamily="34" charset="-128"/>
                          <a:cs typeface="Arial Unicode MS" pitchFamily="34" charset="-128"/>
                        </a:rPr>
                        <a:t>™)</a:t>
                      </a:r>
                      <a:endParaRPr lang="en-US" sz="2400" dirty="0"/>
                    </a:p>
                  </a:txBody>
                  <a:tcPr/>
                </a:tc>
                <a:tc>
                  <a:txBody>
                    <a:bodyPr/>
                    <a:lstStyle/>
                    <a:p>
                      <a:pPr algn="l"/>
                      <a:r>
                        <a:rPr lang="en-US" sz="2400" dirty="0" smtClean="0">
                          <a:latin typeface="Arial Narrow" pitchFamily="34" charset="0"/>
                        </a:rPr>
                        <a:t>Greater than 467 mg</a:t>
                      </a:r>
                      <a:endParaRPr lang="en-US" sz="2400" dirty="0"/>
                    </a:p>
                  </a:txBody>
                  <a:tcPr/>
                </a:tc>
              </a:tr>
              <a:tr h="60164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Narrow" pitchFamily="34" charset="0"/>
                        </a:rPr>
                        <a:t>Diphenhydramine (such as Benadryl</a:t>
                      </a:r>
                      <a:r>
                        <a:rPr lang="en-US" sz="2400" dirty="0" smtClean="0">
                          <a:latin typeface="Arial Narrow" pitchFamily="34" charset="0"/>
                          <a:ea typeface="Arial Unicode MS" pitchFamily="34" charset="-128"/>
                          <a:cs typeface="Arial Unicode MS" pitchFamily="34" charset="-128"/>
                        </a:rPr>
                        <a:t>™)</a:t>
                      </a:r>
                      <a:endParaRPr lang="en-US" sz="24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Narrow" pitchFamily="34" charset="0"/>
                          <a:ea typeface="Arial Unicode MS" pitchFamily="34" charset="-128"/>
                          <a:cs typeface="Arial Unicode MS" pitchFamily="34" charset="-128"/>
                        </a:rPr>
                        <a:t>Greater than 50 mg</a:t>
                      </a:r>
                    </a:p>
                  </a:txBody>
                  <a:tcPr/>
                </a:tc>
              </a:tr>
              <a:tr h="627838">
                <a:tc>
                  <a:txBody>
                    <a:bodyPr/>
                    <a:lstStyle/>
                    <a:p>
                      <a:pPr algn="l"/>
                      <a:r>
                        <a:rPr lang="en-US" sz="2400" dirty="0" smtClean="0">
                          <a:latin typeface="Arial Narrow" pitchFamily="34" charset="0"/>
                          <a:ea typeface="Arial Unicode MS" pitchFamily="34" charset="-128"/>
                          <a:cs typeface="Arial Unicode MS" pitchFamily="34" charset="-128"/>
                        </a:rPr>
                        <a:t>Naproxen Sodium (such as Aleve™) </a:t>
                      </a:r>
                      <a:endParaRPr lang="en-US" sz="2400" dirty="0"/>
                    </a:p>
                  </a:txBody>
                  <a:tcPr/>
                </a:tc>
                <a:tc>
                  <a:txBody>
                    <a:bodyPr/>
                    <a:lstStyle/>
                    <a:p>
                      <a:pPr algn="l"/>
                      <a:r>
                        <a:rPr lang="en-US" sz="2400" dirty="0" smtClean="0">
                          <a:latin typeface="Arial Narrow" pitchFamily="34" charset="0"/>
                          <a:ea typeface="Arial Unicode MS" pitchFamily="34" charset="-128"/>
                          <a:cs typeface="Arial Unicode MS" pitchFamily="34" charset="-128"/>
                        </a:rPr>
                        <a:t> Greater than 220 mg</a:t>
                      </a:r>
                      <a:endParaRPr lang="en-US" sz="2400" dirty="0"/>
                    </a:p>
                  </a:txBody>
                  <a:tcPr/>
                </a:tc>
              </a:tr>
              <a:tr h="627838">
                <a:tc>
                  <a:txBody>
                    <a:bodyPr/>
                    <a:lstStyle/>
                    <a:p>
                      <a:pPr algn="l"/>
                      <a:r>
                        <a:rPr lang="en-US" sz="2400" dirty="0" smtClean="0">
                          <a:latin typeface="Arial Narrow" pitchFamily="34" charset="0"/>
                          <a:ea typeface="Arial Unicode MS" pitchFamily="34" charset="-128"/>
                          <a:cs typeface="Arial Unicode MS" pitchFamily="34" charset="-128"/>
                        </a:rPr>
                        <a:t>Ketoprofen (such as Orudus KT™) </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Narrow" pitchFamily="34" charset="0"/>
                          <a:ea typeface="Arial Unicode MS" pitchFamily="34" charset="-128"/>
                          <a:cs typeface="Arial Unicode MS" pitchFamily="34" charset="-128"/>
                        </a:rPr>
                        <a:t> Greater than 25 mg</a:t>
                      </a:r>
                    </a:p>
                  </a:txBody>
                  <a:tcPr/>
                </a:tc>
              </a:tr>
            </a:tbl>
          </a:graphicData>
        </a:graphic>
      </p:graphicFrame>
      <p:sp>
        <p:nvSpPr>
          <p:cNvPr id="5" name="Slide Number Placeholder 4"/>
          <p:cNvSpPr>
            <a:spLocks noGrp="1"/>
          </p:cNvSpPr>
          <p:nvPr>
            <p:ph type="sldNum" sz="quarter" idx="12"/>
          </p:nvPr>
        </p:nvSpPr>
        <p:spPr/>
        <p:txBody>
          <a:bodyPr/>
          <a:lstStyle/>
          <a:p>
            <a:fld id="{1B1072C2-6EFE-4865-B5B2-10F693FBB6E9}" type="slidenum">
              <a:rPr lang="en-US" smtClean="0"/>
              <a:t>64</a:t>
            </a:fld>
            <a:endParaRPr lang="en-US" dirty="0"/>
          </a:p>
        </p:txBody>
      </p:sp>
    </p:spTree>
    <p:extLst>
      <p:ext uri="{BB962C8B-B14F-4D97-AF65-F5344CB8AC3E}">
        <p14:creationId xmlns:p14="http://schemas.microsoft.com/office/powerpoint/2010/main" val="3765250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019801" cy="4407408"/>
          </a:xfrm>
        </p:spPr>
        <p:txBody>
          <a:bodyPr>
            <a:normAutofit/>
          </a:bodyPr>
          <a:lstStyle/>
          <a:p>
            <a:r>
              <a:rPr lang="en-US" sz="3600" b="1" dirty="0" smtClean="0">
                <a:latin typeface="Arial Narrow" pitchFamily="34" charset="0"/>
              </a:rPr>
              <a:t> Fracture of bones or teeth</a:t>
            </a:r>
          </a:p>
          <a:p>
            <a:r>
              <a:rPr lang="en-US" sz="3600" b="1" dirty="0">
                <a:latin typeface="Arial Narrow" pitchFamily="34" charset="0"/>
              </a:rPr>
              <a:t> </a:t>
            </a:r>
            <a:r>
              <a:rPr lang="en-US" sz="3600" b="1" dirty="0" smtClean="0">
                <a:latin typeface="Arial Narrow" pitchFamily="34" charset="0"/>
              </a:rPr>
              <a:t>Punctured ear drum</a:t>
            </a:r>
          </a:p>
          <a:p>
            <a:r>
              <a:rPr lang="en-US" sz="3600" b="1" dirty="0">
                <a:latin typeface="Arial Narrow" pitchFamily="34" charset="0"/>
              </a:rPr>
              <a:t> </a:t>
            </a:r>
            <a:r>
              <a:rPr lang="en-US" sz="3600" b="1" dirty="0" smtClean="0">
                <a:latin typeface="Arial Narrow" pitchFamily="34" charset="0"/>
              </a:rPr>
              <a:t>Cancer only if caused by work related exposure</a:t>
            </a:r>
          </a:p>
          <a:p>
            <a:r>
              <a:rPr lang="en-US" sz="3600" b="1" dirty="0">
                <a:latin typeface="Arial Narrow" pitchFamily="34" charset="0"/>
              </a:rPr>
              <a:t> </a:t>
            </a:r>
            <a:r>
              <a:rPr lang="en-US" sz="3600" b="1" dirty="0" smtClean="0">
                <a:latin typeface="Arial Narrow" pitchFamily="34" charset="0"/>
              </a:rPr>
              <a:t>Chronic irreversible disease</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Automatic Recording Criteria </a:t>
            </a:r>
            <a:endParaRPr lang="en-US" sz="4000" dirty="0">
              <a:latin typeface="Arial Black" pitchFamily="34" charset="0"/>
            </a:endParaRPr>
          </a:p>
        </p:txBody>
      </p:sp>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398" y="4038600"/>
            <a:ext cx="2865437"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65</a:t>
            </a:fld>
            <a:endParaRPr lang="en-US" dirty="0"/>
          </a:p>
        </p:txBody>
      </p:sp>
    </p:spTree>
    <p:extLst>
      <p:ext uri="{BB962C8B-B14F-4D97-AF65-F5344CB8AC3E}">
        <p14:creationId xmlns:p14="http://schemas.microsoft.com/office/powerpoint/2010/main" val="4083854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6705601" cy="4834129"/>
          </a:xfrm>
        </p:spPr>
        <p:txBody>
          <a:bodyPr>
            <a:normAutofit/>
          </a:bodyPr>
          <a:lstStyle/>
          <a:p>
            <a:r>
              <a:rPr lang="en-US" sz="3600" b="1" dirty="0" smtClean="0">
                <a:latin typeface="Arial Narrow" pitchFamily="34" charset="0"/>
              </a:rPr>
              <a:t> Needle sticks and sharps injuries</a:t>
            </a:r>
          </a:p>
          <a:p>
            <a:r>
              <a:rPr lang="en-US" sz="3600" b="1" dirty="0">
                <a:latin typeface="Arial Narrow" pitchFamily="34" charset="0"/>
              </a:rPr>
              <a:t> </a:t>
            </a:r>
            <a:r>
              <a:rPr lang="en-US" sz="3600" b="1" dirty="0" smtClean="0">
                <a:latin typeface="Arial Narrow" pitchFamily="34" charset="0"/>
              </a:rPr>
              <a:t>Medical removal from specific duty</a:t>
            </a:r>
          </a:p>
          <a:p>
            <a:r>
              <a:rPr lang="en-US" sz="3600" b="1" dirty="0">
                <a:latin typeface="Arial Narrow" pitchFamily="34" charset="0"/>
              </a:rPr>
              <a:t> </a:t>
            </a:r>
            <a:r>
              <a:rPr lang="en-US" sz="3600" b="1" dirty="0" smtClean="0">
                <a:latin typeface="Arial Narrow" pitchFamily="34" charset="0"/>
              </a:rPr>
              <a:t>Occupational hearing loss 10 dB STS and 25 dBA in same ear</a:t>
            </a:r>
          </a:p>
          <a:p>
            <a:r>
              <a:rPr lang="en-US" sz="3600" b="1" dirty="0">
                <a:latin typeface="Arial Narrow" pitchFamily="34" charset="0"/>
              </a:rPr>
              <a:t> </a:t>
            </a:r>
            <a:r>
              <a:rPr lang="en-US" sz="3600" b="1" dirty="0" smtClean="0">
                <a:latin typeface="Arial Narrow" pitchFamily="34" charset="0"/>
              </a:rPr>
              <a:t>Tuberculosis if work related</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Special Recording Criteria</a:t>
            </a:r>
            <a:endParaRPr lang="en-US" sz="4000" dirty="0">
              <a:latin typeface="Arial Black" pitchFamily="34" charset="0"/>
            </a:endParaRPr>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1676400"/>
            <a:ext cx="19748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66</a:t>
            </a:fld>
            <a:endParaRPr lang="en-US" dirty="0"/>
          </a:p>
        </p:txBody>
      </p:sp>
    </p:spTree>
    <p:extLst>
      <p:ext uri="{BB962C8B-B14F-4D97-AF65-F5344CB8AC3E}">
        <p14:creationId xmlns:p14="http://schemas.microsoft.com/office/powerpoint/2010/main" val="182895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Provide and pay for PPE</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 Responsibilities </a:t>
            </a:r>
            <a:endParaRPr lang="en-US" sz="4000" dirty="0">
              <a:latin typeface="Arial Black" pitchFamily="34" charset="0"/>
            </a:endParaRPr>
          </a:p>
        </p:txBody>
      </p:sp>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819400"/>
            <a:ext cx="3822700" cy="337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67</a:t>
            </a:fld>
            <a:endParaRPr lang="en-US" dirty="0"/>
          </a:p>
        </p:txBody>
      </p:sp>
    </p:spTree>
    <p:extLst>
      <p:ext uri="{BB962C8B-B14F-4D97-AF65-F5344CB8AC3E}">
        <p14:creationId xmlns:p14="http://schemas.microsoft.com/office/powerpoint/2010/main" val="41005319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Determine if PPE should be used to protect their workers</a:t>
            </a:r>
          </a:p>
          <a:p>
            <a:r>
              <a:rPr lang="en-US" sz="3600" b="1" dirty="0">
                <a:latin typeface="Arial Narrow" pitchFamily="34" charset="0"/>
              </a:rPr>
              <a:t> </a:t>
            </a:r>
            <a:r>
              <a:rPr lang="en-US" sz="3600" b="1" dirty="0" smtClean="0">
                <a:latin typeface="Arial Narrow" pitchFamily="34" charset="0"/>
              </a:rPr>
              <a:t>Train employees on proper usage and care of the PPE</a:t>
            </a:r>
          </a:p>
          <a:p>
            <a:r>
              <a:rPr lang="en-US" sz="3600" b="1" dirty="0">
                <a:latin typeface="Arial Narrow" pitchFamily="34" charset="0"/>
              </a:rPr>
              <a:t> </a:t>
            </a:r>
            <a:r>
              <a:rPr lang="en-US" sz="3600" b="1" dirty="0" smtClean="0">
                <a:latin typeface="Arial Narrow" pitchFamily="34" charset="0"/>
              </a:rPr>
              <a:t>Replace or maintain PPE</a:t>
            </a:r>
          </a:p>
          <a:p>
            <a:r>
              <a:rPr lang="en-US" sz="3600" b="1" dirty="0">
                <a:latin typeface="Arial Narrow" pitchFamily="34" charset="0"/>
              </a:rPr>
              <a:t> </a:t>
            </a:r>
            <a:r>
              <a:rPr lang="en-US" sz="3600" b="1" dirty="0" smtClean="0">
                <a:latin typeface="Arial Narrow" pitchFamily="34" charset="0"/>
              </a:rPr>
              <a:t>Periodically review, update and evaluate PPE program</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 PPE Responsibilities </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68</a:t>
            </a:fld>
            <a:endParaRPr lang="en-US" dirty="0"/>
          </a:p>
        </p:txBody>
      </p:sp>
    </p:spTree>
    <p:extLst>
      <p:ext uri="{BB962C8B-B14F-4D97-AF65-F5344CB8AC3E}">
        <p14:creationId xmlns:p14="http://schemas.microsoft.com/office/powerpoint/2010/main" val="42175045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943601" cy="4407408"/>
          </a:xfrm>
        </p:spPr>
        <p:txBody>
          <a:bodyPr>
            <a:normAutofit/>
          </a:bodyPr>
          <a:lstStyle/>
          <a:p>
            <a:r>
              <a:rPr lang="en-US" sz="3600" b="1" dirty="0" smtClean="0">
                <a:latin typeface="Arial Narrow" pitchFamily="34" charset="0"/>
              </a:rPr>
              <a:t> Wear the PPE properly</a:t>
            </a:r>
          </a:p>
          <a:p>
            <a:r>
              <a:rPr lang="en-US" sz="3600" b="1" dirty="0">
                <a:latin typeface="Arial Narrow" pitchFamily="34" charset="0"/>
              </a:rPr>
              <a:t> </a:t>
            </a:r>
            <a:r>
              <a:rPr lang="en-US" sz="3600" b="1" dirty="0" smtClean="0">
                <a:latin typeface="Arial Narrow" pitchFamily="34" charset="0"/>
              </a:rPr>
              <a:t>Attend training session</a:t>
            </a:r>
          </a:p>
          <a:p>
            <a:r>
              <a:rPr lang="en-US" sz="3600" b="1" dirty="0">
                <a:latin typeface="Arial Narrow" pitchFamily="34" charset="0"/>
              </a:rPr>
              <a:t> </a:t>
            </a:r>
            <a:r>
              <a:rPr lang="en-US" sz="3600" b="1" dirty="0" smtClean="0">
                <a:latin typeface="Arial Narrow" pitchFamily="34" charset="0"/>
              </a:rPr>
              <a:t>Care for, clean and maintain PPE</a:t>
            </a:r>
          </a:p>
          <a:p>
            <a:r>
              <a:rPr lang="en-US" sz="3600" b="1" dirty="0">
                <a:latin typeface="Arial Narrow" pitchFamily="34" charset="0"/>
              </a:rPr>
              <a:t> </a:t>
            </a:r>
            <a:r>
              <a:rPr lang="en-US" sz="3600" b="1" dirty="0" smtClean="0">
                <a:latin typeface="Arial Narrow" pitchFamily="34" charset="0"/>
              </a:rPr>
              <a:t>Inform the supervisor of any needed repair or replacement</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Employee PPE Responsibilities </a:t>
            </a:r>
            <a:endParaRPr lang="en-US" sz="4000" dirty="0">
              <a:latin typeface="Arial Black" pitchFamily="34" charset="0"/>
            </a:endParaRPr>
          </a:p>
        </p:txBody>
      </p:sp>
      <p:pic>
        <p:nvPicPr>
          <p:cNvPr id="368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2045042"/>
            <a:ext cx="2797776" cy="199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69</a:t>
            </a:fld>
            <a:endParaRPr lang="en-US" dirty="0"/>
          </a:p>
        </p:txBody>
      </p:sp>
    </p:spTree>
    <p:extLst>
      <p:ext uri="{BB962C8B-B14F-4D97-AF65-F5344CB8AC3E}">
        <p14:creationId xmlns:p14="http://schemas.microsoft.com/office/powerpoint/2010/main" val="263094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871729"/>
          </a:xfrm>
        </p:spPr>
        <p:txBody>
          <a:bodyPr>
            <a:normAutofit/>
          </a:bodyPr>
          <a:lstStyle/>
          <a:p>
            <a:r>
              <a:rPr lang="en-US" sz="3600" b="1" dirty="0" smtClean="0">
                <a:latin typeface="Arial Narrow" pitchFamily="34" charset="0"/>
              </a:rPr>
              <a:t> 1960’s: 14,000 workers died yearly</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History</a:t>
            </a:r>
            <a:endParaRPr lang="en-US" sz="4000" dirty="0">
              <a:latin typeface="Arial Black"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438400"/>
            <a:ext cx="604075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7</a:t>
            </a:fld>
            <a:endParaRPr lang="en-US" dirty="0"/>
          </a:p>
        </p:txBody>
      </p:sp>
    </p:spTree>
    <p:extLst>
      <p:ext uri="{BB962C8B-B14F-4D97-AF65-F5344CB8AC3E}">
        <p14:creationId xmlns:p14="http://schemas.microsoft.com/office/powerpoint/2010/main" val="26693631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Section four:</a:t>
            </a:r>
            <a:br>
              <a:rPr lang="en-US" sz="4000" dirty="0" smtClean="0">
                <a:latin typeface="Arial Black" pitchFamily="34" charset="0"/>
              </a:rPr>
            </a:br>
            <a:r>
              <a:rPr lang="en-US" sz="4000" dirty="0" smtClean="0">
                <a:latin typeface="Arial Black" pitchFamily="34" charset="0"/>
              </a:rPr>
              <a:t>OSHA standards</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70</a:t>
            </a:fld>
            <a:endParaRPr lang="en-US" dirty="0"/>
          </a:p>
        </p:txBody>
      </p:sp>
    </p:spTree>
    <p:extLst>
      <p:ext uri="{BB962C8B-B14F-4D97-AF65-F5344CB8AC3E}">
        <p14:creationId xmlns:p14="http://schemas.microsoft.com/office/powerpoint/2010/main" val="24677849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Four categories:</a:t>
            </a:r>
          </a:p>
          <a:p>
            <a:pPr lvl="1"/>
            <a:r>
              <a:rPr lang="en-US" sz="3400" b="1" dirty="0">
                <a:latin typeface="Arial Narrow" pitchFamily="34" charset="0"/>
              </a:rPr>
              <a:t> </a:t>
            </a:r>
            <a:r>
              <a:rPr lang="en-US" sz="3400" b="1" dirty="0" smtClean="0">
                <a:latin typeface="Arial Narrow" pitchFamily="34" charset="0"/>
              </a:rPr>
              <a:t>General Industry 1910</a:t>
            </a:r>
          </a:p>
          <a:p>
            <a:pPr lvl="1"/>
            <a:r>
              <a:rPr lang="en-US" sz="3400" b="1" dirty="0">
                <a:latin typeface="Arial Narrow" pitchFamily="34" charset="0"/>
              </a:rPr>
              <a:t> </a:t>
            </a:r>
            <a:r>
              <a:rPr lang="en-US" sz="3400" b="1" dirty="0" smtClean="0">
                <a:latin typeface="Arial Narrow" pitchFamily="34" charset="0"/>
              </a:rPr>
              <a:t>Construction 1926</a:t>
            </a:r>
          </a:p>
          <a:p>
            <a:pPr lvl="1"/>
            <a:r>
              <a:rPr lang="en-US" sz="3400" b="1" dirty="0">
                <a:latin typeface="Arial Narrow" pitchFamily="34" charset="0"/>
              </a:rPr>
              <a:t> </a:t>
            </a:r>
            <a:r>
              <a:rPr lang="en-US" sz="3400" b="1" dirty="0" smtClean="0">
                <a:latin typeface="Arial Narrow" pitchFamily="34" charset="0"/>
              </a:rPr>
              <a:t>Maritime 1915, 1916, &amp; 1918</a:t>
            </a:r>
          </a:p>
          <a:p>
            <a:pPr lvl="1"/>
            <a:r>
              <a:rPr lang="en-US" sz="3400" b="1" dirty="0">
                <a:latin typeface="Arial Narrow" pitchFamily="34" charset="0"/>
              </a:rPr>
              <a:t> </a:t>
            </a:r>
            <a:r>
              <a:rPr lang="en-US" sz="3400" b="1" dirty="0" smtClean="0">
                <a:latin typeface="Arial Narrow" pitchFamily="34" charset="0"/>
              </a:rPr>
              <a:t>Agriculture 1928</a:t>
            </a:r>
            <a:endParaRPr lang="en-US" sz="34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What are OSHA standards?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71</a:t>
            </a:fld>
            <a:endParaRPr lang="en-US" dirty="0"/>
          </a:p>
        </p:txBody>
      </p:sp>
    </p:spTree>
    <p:extLst>
      <p:ext uri="{BB962C8B-B14F-4D97-AF65-F5344CB8AC3E}">
        <p14:creationId xmlns:p14="http://schemas.microsoft.com/office/powerpoint/2010/main" val="1987377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29 CFR 1910.21</a:t>
            </a:r>
          </a:p>
          <a:p>
            <a:pPr lvl="1"/>
            <a:r>
              <a:rPr lang="en-US" sz="3400" b="1" dirty="0">
                <a:latin typeface="Arial Narrow" pitchFamily="34" charset="0"/>
              </a:rPr>
              <a:t> </a:t>
            </a:r>
            <a:r>
              <a:rPr lang="en-US" sz="3400" b="1" dirty="0" smtClean="0">
                <a:latin typeface="Arial Narrow" pitchFamily="34" charset="0"/>
              </a:rPr>
              <a:t>29 = title for labor</a:t>
            </a:r>
          </a:p>
          <a:p>
            <a:pPr lvl="1"/>
            <a:r>
              <a:rPr lang="en-US" sz="3400" b="1" dirty="0">
                <a:latin typeface="Arial Narrow" pitchFamily="34" charset="0"/>
              </a:rPr>
              <a:t> </a:t>
            </a:r>
            <a:r>
              <a:rPr lang="en-US" sz="3400" b="1" dirty="0" smtClean="0">
                <a:latin typeface="Arial Narrow" pitchFamily="34" charset="0"/>
              </a:rPr>
              <a:t>CFR = Code of Federal Regulations</a:t>
            </a:r>
          </a:p>
          <a:p>
            <a:pPr lvl="1"/>
            <a:r>
              <a:rPr lang="en-US" sz="3400" b="1" dirty="0">
                <a:latin typeface="Arial Narrow" pitchFamily="34" charset="0"/>
              </a:rPr>
              <a:t> </a:t>
            </a:r>
            <a:r>
              <a:rPr lang="en-US" sz="3400" b="1" dirty="0" smtClean="0">
                <a:latin typeface="Arial Narrow" pitchFamily="34" charset="0"/>
              </a:rPr>
              <a:t>1910 = General </a:t>
            </a:r>
            <a:r>
              <a:rPr lang="en-US" sz="3400" b="1" dirty="0">
                <a:latin typeface="Arial Narrow" pitchFamily="34" charset="0"/>
              </a:rPr>
              <a:t>I</a:t>
            </a:r>
            <a:r>
              <a:rPr lang="en-US" sz="3400" b="1" dirty="0" smtClean="0">
                <a:latin typeface="Arial Narrow" pitchFamily="34" charset="0"/>
              </a:rPr>
              <a:t>ndustry</a:t>
            </a:r>
          </a:p>
          <a:p>
            <a:pPr lvl="1"/>
            <a:r>
              <a:rPr lang="en-US" sz="3400" b="1" dirty="0">
                <a:latin typeface="Arial Narrow" pitchFamily="34" charset="0"/>
              </a:rPr>
              <a:t> </a:t>
            </a:r>
            <a:r>
              <a:rPr lang="en-US" sz="3400" b="1" dirty="0" smtClean="0">
                <a:latin typeface="Arial Narrow" pitchFamily="34" charset="0"/>
              </a:rPr>
              <a:t>.21 = subpart (walking and working surfaces)</a:t>
            </a:r>
            <a:endParaRPr lang="en-US" sz="34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Reading a standard</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72</a:t>
            </a:fld>
            <a:endParaRPr lang="en-US" dirty="0"/>
          </a:p>
        </p:txBody>
      </p:sp>
    </p:spTree>
    <p:extLst>
      <p:ext uri="{BB962C8B-B14F-4D97-AF65-F5344CB8AC3E}">
        <p14:creationId xmlns:p14="http://schemas.microsoft.com/office/powerpoint/2010/main" val="2719405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.23 pertains to guarding floor and wall openings and holes (for definitions of these terms see 1910.21)</a:t>
            </a:r>
          </a:p>
          <a:p>
            <a:r>
              <a:rPr lang="en-US" sz="3600" b="1" dirty="0">
                <a:latin typeface="Arial Narrow" pitchFamily="34" charset="0"/>
              </a:rPr>
              <a:t> </a:t>
            </a:r>
            <a:r>
              <a:rPr lang="en-US" sz="3600" b="1" dirty="0" smtClean="0">
                <a:latin typeface="Arial Narrow" pitchFamily="34" charset="0"/>
              </a:rPr>
              <a:t>“wall opening” = an opening at least 30” high and 18” wide, in any wall or partition, through which persons may fall.</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1910.23 (</a:t>
            </a:r>
            <a:r>
              <a:rPr lang="en-US" sz="4000" cap="none" dirty="0" smtClean="0">
                <a:latin typeface="Arial Black" pitchFamily="34" charset="0"/>
              </a:rPr>
              <a:t>d</a:t>
            </a:r>
            <a:r>
              <a:rPr lang="en-US" sz="4000" dirty="0" smtClean="0">
                <a:latin typeface="Arial Black" pitchFamily="34" charset="0"/>
              </a:rPr>
              <a:t>)(1)(</a:t>
            </a:r>
            <a:r>
              <a:rPr lang="en-US" sz="4000" cap="none" dirty="0" smtClean="0">
                <a:latin typeface="Arial Black" pitchFamily="34" charset="0"/>
              </a:rPr>
              <a:t>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73</a:t>
            </a:fld>
            <a:endParaRPr lang="en-US" dirty="0"/>
          </a:p>
        </p:txBody>
      </p:sp>
    </p:spTree>
    <p:extLst>
      <p:ext uri="{BB962C8B-B14F-4D97-AF65-F5344CB8AC3E}">
        <p14:creationId xmlns:p14="http://schemas.microsoft.com/office/powerpoint/2010/main" val="19235832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(d) = stairways, railings and guards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1910.23 (</a:t>
            </a:r>
            <a:r>
              <a:rPr lang="en-US" sz="4000" cap="none" dirty="0" smtClean="0">
                <a:latin typeface="Arial Black" pitchFamily="34" charset="0"/>
              </a:rPr>
              <a:t>d</a:t>
            </a:r>
            <a:r>
              <a:rPr lang="en-US" sz="4000" dirty="0" smtClean="0">
                <a:latin typeface="Arial Black" pitchFamily="34" charset="0"/>
              </a:rPr>
              <a:t>)(1)(</a:t>
            </a:r>
            <a:r>
              <a:rPr lang="en-US" sz="4000" cap="none" dirty="0" smtClean="0">
                <a:latin typeface="Arial Black" pitchFamily="34" charset="0"/>
              </a:rPr>
              <a:t>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74</a:t>
            </a:fld>
            <a:endParaRPr lang="en-US" dirty="0"/>
          </a:p>
        </p:txBody>
      </p:sp>
    </p:spTree>
    <p:extLst>
      <p:ext uri="{BB962C8B-B14F-4D97-AF65-F5344CB8AC3E}">
        <p14:creationId xmlns:p14="http://schemas.microsoft.com/office/powerpoint/2010/main" val="4960364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(1) = Every flight of stairs having four or more risers shall be equipped with standard stair railings or standard handrails as specified in paragraphs (d)(1)(i) through (v) of this section, the width of the stair to be measured clear of all obstructions except handrails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1910.23 (</a:t>
            </a:r>
            <a:r>
              <a:rPr lang="en-US" sz="4000" cap="none" dirty="0" smtClean="0">
                <a:latin typeface="Arial Black" pitchFamily="34" charset="0"/>
              </a:rPr>
              <a:t>d</a:t>
            </a:r>
            <a:r>
              <a:rPr lang="en-US" sz="4000" dirty="0" smtClean="0">
                <a:latin typeface="Arial Black" pitchFamily="34" charset="0"/>
              </a:rPr>
              <a:t>)(1)(</a:t>
            </a:r>
            <a:r>
              <a:rPr lang="en-US" sz="4000" cap="none" dirty="0" smtClean="0">
                <a:latin typeface="Arial Black" pitchFamily="34" charset="0"/>
              </a:rPr>
              <a:t>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75</a:t>
            </a:fld>
            <a:endParaRPr lang="en-US" dirty="0"/>
          </a:p>
        </p:txBody>
      </p:sp>
    </p:spTree>
    <p:extLst>
      <p:ext uri="{BB962C8B-B14F-4D97-AF65-F5344CB8AC3E}">
        <p14:creationId xmlns:p14="http://schemas.microsoft.com/office/powerpoint/2010/main" val="22021185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(i) On stairways less than 44 inches wide having both sides enclosed, at least one handrail, preferably on the right side descending.</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1910.23 (</a:t>
            </a:r>
            <a:r>
              <a:rPr lang="en-US" sz="4000" cap="none" dirty="0" smtClean="0">
                <a:latin typeface="Arial Black" pitchFamily="34" charset="0"/>
              </a:rPr>
              <a:t>d</a:t>
            </a:r>
            <a:r>
              <a:rPr lang="en-US" sz="4000" dirty="0" smtClean="0">
                <a:latin typeface="Arial Black" pitchFamily="34" charset="0"/>
              </a:rPr>
              <a:t>)(1)(</a:t>
            </a:r>
            <a:r>
              <a:rPr lang="en-US" sz="4000" cap="none" dirty="0" smtClean="0">
                <a:latin typeface="Arial Black" pitchFamily="34" charset="0"/>
              </a:rPr>
              <a:t>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76</a:t>
            </a:fld>
            <a:endParaRPr lang="en-US" dirty="0"/>
          </a:p>
        </p:txBody>
      </p:sp>
    </p:spTree>
    <p:extLst>
      <p:ext uri="{BB962C8B-B14F-4D97-AF65-F5344CB8AC3E}">
        <p14:creationId xmlns:p14="http://schemas.microsoft.com/office/powerpoint/2010/main" val="1082126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29 CFR 1928.57(b)(1)(ii) </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Standards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77</a:t>
            </a:fld>
            <a:endParaRPr lang="en-US" dirty="0"/>
          </a:p>
        </p:txBody>
      </p:sp>
    </p:spTree>
    <p:extLst>
      <p:ext uri="{BB962C8B-B14F-4D97-AF65-F5344CB8AC3E}">
        <p14:creationId xmlns:p14="http://schemas.microsoft.com/office/powerpoint/2010/main" val="28396035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OSHA Labor Code of Federal Regulations</a:t>
            </a:r>
          </a:p>
          <a:p>
            <a:r>
              <a:rPr lang="en-US" sz="3600" b="1" dirty="0">
                <a:latin typeface="Arial Narrow" pitchFamily="34" charset="0"/>
              </a:rPr>
              <a:t> </a:t>
            </a:r>
            <a:r>
              <a:rPr lang="en-US" sz="3600" b="1" dirty="0" smtClean="0">
                <a:latin typeface="Arial Narrow" pitchFamily="34" charset="0"/>
              </a:rPr>
              <a:t>1928 = Agriculture standard</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1928.57(</a:t>
            </a:r>
            <a:r>
              <a:rPr lang="en-US" sz="4000" cap="none" dirty="0" smtClean="0">
                <a:latin typeface="Arial Black" pitchFamily="34" charset="0"/>
              </a:rPr>
              <a:t>b</a:t>
            </a:r>
            <a:r>
              <a:rPr lang="en-US" sz="4000" dirty="0" smtClean="0">
                <a:latin typeface="Arial Black" pitchFamily="34" charset="0"/>
              </a:rPr>
              <a:t>)(1)(</a:t>
            </a:r>
            <a:r>
              <a:rPr lang="en-US" sz="4000" cap="none" dirty="0" smtClean="0">
                <a:latin typeface="Arial Black" pitchFamily="34" charset="0"/>
              </a:rPr>
              <a:t>ii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78</a:t>
            </a:fld>
            <a:endParaRPr lang="en-US" dirty="0"/>
          </a:p>
        </p:txBody>
      </p:sp>
    </p:spTree>
    <p:extLst>
      <p:ext uri="{BB962C8B-B14F-4D97-AF65-F5344CB8AC3E}">
        <p14:creationId xmlns:p14="http://schemas.microsoft.com/office/powerpoint/2010/main" val="11294293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.57 = guarding of farm field equipment, farmstead equipment and cotton gins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1928.57(</a:t>
            </a:r>
            <a:r>
              <a:rPr lang="en-US" sz="4000" cap="none" dirty="0" smtClean="0">
                <a:latin typeface="Arial Black" pitchFamily="34" charset="0"/>
              </a:rPr>
              <a:t>b</a:t>
            </a:r>
            <a:r>
              <a:rPr lang="en-US" sz="4000" dirty="0" smtClean="0">
                <a:latin typeface="Arial Black" pitchFamily="34" charset="0"/>
              </a:rPr>
              <a:t>)(1)(</a:t>
            </a:r>
            <a:r>
              <a:rPr lang="en-US" sz="4000" cap="none" dirty="0" smtClean="0">
                <a:latin typeface="Arial Black" pitchFamily="34" charset="0"/>
              </a:rPr>
              <a:t>ii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79</a:t>
            </a:fld>
            <a:endParaRPr lang="en-US" dirty="0"/>
          </a:p>
        </p:txBody>
      </p:sp>
    </p:spTree>
    <p:extLst>
      <p:ext uri="{BB962C8B-B14F-4D97-AF65-F5344CB8AC3E}">
        <p14:creationId xmlns:p14="http://schemas.microsoft.com/office/powerpoint/2010/main" val="222871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305801" cy="4407408"/>
          </a:xfrm>
        </p:spPr>
        <p:txBody>
          <a:bodyPr>
            <a:normAutofit/>
          </a:bodyPr>
          <a:lstStyle/>
          <a:p>
            <a:r>
              <a:rPr lang="en-US" sz="3600" b="1" dirty="0" smtClean="0">
                <a:latin typeface="Arial Narrow" pitchFamily="34" charset="0"/>
              </a:rPr>
              <a:t> President Nixon signs OSH Act December 29</a:t>
            </a:r>
            <a:r>
              <a:rPr lang="en-US" sz="3600" b="1" baseline="30000" dirty="0" smtClean="0">
                <a:latin typeface="Arial Narrow" pitchFamily="34" charset="0"/>
              </a:rPr>
              <a:t>th</a:t>
            </a:r>
            <a:r>
              <a:rPr lang="en-US" sz="3600" b="1" dirty="0" smtClean="0">
                <a:latin typeface="Arial Narrow" pitchFamily="34" charset="0"/>
              </a:rPr>
              <a:t>, 1970</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History</a:t>
            </a:r>
            <a:endParaRPr lang="en-US" sz="4000" dirty="0">
              <a:latin typeface="Arial Black"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971800"/>
            <a:ext cx="4832865" cy="3352800"/>
          </a:xfrm>
          <a:prstGeom prst="rect">
            <a:avLst/>
          </a:prstGeom>
        </p:spPr>
      </p:pic>
      <p:sp>
        <p:nvSpPr>
          <p:cNvPr id="5" name="Slide Number Placeholder 4"/>
          <p:cNvSpPr>
            <a:spLocks noGrp="1"/>
          </p:cNvSpPr>
          <p:nvPr>
            <p:ph type="sldNum" sz="quarter" idx="12"/>
          </p:nvPr>
        </p:nvSpPr>
        <p:spPr/>
        <p:txBody>
          <a:bodyPr/>
          <a:lstStyle/>
          <a:p>
            <a:fld id="{1B1072C2-6EFE-4865-B5B2-10F693FBB6E9}" type="slidenum">
              <a:rPr lang="en-US" smtClean="0"/>
              <a:t>8</a:t>
            </a:fld>
            <a:endParaRPr lang="en-US" dirty="0"/>
          </a:p>
        </p:txBody>
      </p:sp>
    </p:spTree>
    <p:extLst>
      <p:ext uri="{BB962C8B-B14F-4D97-AF65-F5344CB8AC3E}">
        <p14:creationId xmlns:p14="http://schemas.microsoft.com/office/powerpoint/2010/main" val="3339350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(b) = farm field equipment</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1928.57(</a:t>
            </a:r>
            <a:r>
              <a:rPr lang="en-US" sz="4000" cap="none" dirty="0" smtClean="0">
                <a:latin typeface="Arial Black" pitchFamily="34" charset="0"/>
              </a:rPr>
              <a:t>b</a:t>
            </a:r>
            <a:r>
              <a:rPr lang="en-US" sz="4000" dirty="0" smtClean="0">
                <a:latin typeface="Arial Black" pitchFamily="34" charset="0"/>
              </a:rPr>
              <a:t>)(1)(</a:t>
            </a:r>
            <a:r>
              <a:rPr lang="en-US" sz="4000" cap="none" dirty="0" smtClean="0">
                <a:latin typeface="Arial Black" pitchFamily="34" charset="0"/>
              </a:rPr>
              <a:t>ii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80</a:t>
            </a:fld>
            <a:endParaRPr lang="en-US" dirty="0"/>
          </a:p>
        </p:txBody>
      </p:sp>
    </p:spTree>
    <p:extLst>
      <p:ext uri="{BB962C8B-B14F-4D97-AF65-F5344CB8AC3E}">
        <p14:creationId xmlns:p14="http://schemas.microsoft.com/office/powerpoint/2010/main" val="8374410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(1) = Power take-off guarding</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1928.57(</a:t>
            </a:r>
            <a:r>
              <a:rPr lang="en-US" sz="4000" cap="none" dirty="0" smtClean="0">
                <a:latin typeface="Arial Black" pitchFamily="34" charset="0"/>
              </a:rPr>
              <a:t>b</a:t>
            </a:r>
            <a:r>
              <a:rPr lang="en-US" sz="4000" dirty="0" smtClean="0">
                <a:latin typeface="Arial Black" pitchFamily="34" charset="0"/>
              </a:rPr>
              <a:t>)(1)(</a:t>
            </a:r>
            <a:r>
              <a:rPr lang="en-US" sz="4000" cap="none" dirty="0" smtClean="0">
                <a:latin typeface="Arial Black" pitchFamily="34" charset="0"/>
              </a:rPr>
              <a:t>ii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81</a:t>
            </a:fld>
            <a:endParaRPr lang="en-US" dirty="0"/>
          </a:p>
        </p:txBody>
      </p:sp>
    </p:spTree>
    <p:extLst>
      <p:ext uri="{BB962C8B-B14F-4D97-AF65-F5344CB8AC3E}">
        <p14:creationId xmlns:p14="http://schemas.microsoft.com/office/powerpoint/2010/main" val="31299900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1"/>
            <a:ext cx="8839199" cy="4407408"/>
          </a:xfrm>
        </p:spPr>
        <p:txBody>
          <a:bodyPr>
            <a:noAutofit/>
          </a:bodyPr>
          <a:lstStyle/>
          <a:p>
            <a:r>
              <a:rPr lang="en-US" sz="3200" b="1" dirty="0" smtClean="0">
                <a:latin typeface="Arial Narrow" pitchFamily="34" charset="0"/>
              </a:rPr>
              <a:t> (iii) = All tractors shall be equipped with an agricultural tractor master shield on the rear power take-off except where removal of the tractor master shield is permitted by paragraph (b)(1)(iii) of this section. The master shield shall have sufficient strength to prevent permanent deformation of the shield when a </a:t>
            </a:r>
            <a:r>
              <a:rPr lang="en-US" sz="3200" b="1" smtClean="0">
                <a:latin typeface="Arial Narrow" pitchFamily="34" charset="0"/>
              </a:rPr>
              <a:t>250 pound operator </a:t>
            </a:r>
            <a:r>
              <a:rPr lang="en-US" sz="3200" b="1" dirty="0" smtClean="0">
                <a:latin typeface="Arial Narrow" pitchFamily="34" charset="0"/>
              </a:rPr>
              <a:t>mounts or dismounts the tractor using the shield as a step.</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29 CFR 1928.57(</a:t>
            </a:r>
            <a:r>
              <a:rPr lang="en-US" sz="4000" cap="none" dirty="0" smtClean="0">
                <a:latin typeface="Arial Black" pitchFamily="34" charset="0"/>
              </a:rPr>
              <a:t>b</a:t>
            </a:r>
            <a:r>
              <a:rPr lang="en-US" sz="4000" dirty="0" smtClean="0">
                <a:latin typeface="Arial Black" pitchFamily="34" charset="0"/>
              </a:rPr>
              <a:t>)(1)(</a:t>
            </a:r>
            <a:r>
              <a:rPr lang="en-US" sz="4000" cap="none" dirty="0" smtClean="0">
                <a:latin typeface="Arial Black" pitchFamily="34" charset="0"/>
              </a:rPr>
              <a:t>ii</a:t>
            </a:r>
            <a:r>
              <a:rPr lang="en-US" sz="4000" dirty="0" smtClean="0">
                <a:latin typeface="Arial Black" pitchFamily="34" charset="0"/>
              </a:rPr>
              <a: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82</a:t>
            </a:fld>
            <a:endParaRPr lang="en-US" dirty="0"/>
          </a:p>
        </p:txBody>
      </p:sp>
    </p:spTree>
    <p:extLst>
      <p:ext uri="{BB962C8B-B14F-4D97-AF65-F5344CB8AC3E}">
        <p14:creationId xmlns:p14="http://schemas.microsoft.com/office/powerpoint/2010/main" val="1792468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199" cy="4834129"/>
          </a:xfrm>
        </p:spPr>
        <p:txBody>
          <a:bodyPr>
            <a:normAutofit/>
          </a:bodyPr>
          <a:lstStyle/>
          <a:p>
            <a:r>
              <a:rPr lang="en-US" sz="3600" b="1" dirty="0" smtClean="0">
                <a:latin typeface="Arial Narrow" pitchFamily="34" charset="0"/>
              </a:rPr>
              <a:t> (a) Each employer –</a:t>
            </a:r>
          </a:p>
          <a:p>
            <a:pPr lvl="1"/>
            <a:r>
              <a:rPr lang="en-US" sz="2600" b="1" dirty="0" smtClean="0">
                <a:latin typeface="Arial Narrow" pitchFamily="34" charset="0"/>
              </a:rPr>
              <a:t> (1) shall furnish to each of his employees employment and a place of employment which are free from recognized hazards that are causing or are likely to cause death or serious physical harm to his employees;</a:t>
            </a:r>
          </a:p>
          <a:p>
            <a:pPr lvl="1"/>
            <a:r>
              <a:rPr lang="en-US" sz="2600" b="1" dirty="0" smtClean="0">
                <a:latin typeface="Arial Narrow" pitchFamily="34" charset="0"/>
              </a:rPr>
              <a:t> (2) shall comply with the OSH standards promulgated under this act</a:t>
            </a:r>
          </a:p>
          <a:p>
            <a:pPr lvl="1"/>
            <a:r>
              <a:rPr lang="en-US" sz="2600" b="1" dirty="0">
                <a:latin typeface="Arial Narrow" pitchFamily="34" charset="0"/>
              </a:rPr>
              <a:t> </a:t>
            </a:r>
            <a:r>
              <a:rPr lang="en-US" sz="2600" b="1" dirty="0" smtClean="0">
                <a:latin typeface="Arial Narrow" pitchFamily="34" charset="0"/>
              </a:rPr>
              <a:t>(b) each employee shall comply with OSH standards are all rules, regulations and orders issued pursuant to this Act which are applicable to his own actions and conduct.</a:t>
            </a:r>
            <a:endParaRPr lang="en-US" sz="2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General Duty Clause</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83</a:t>
            </a:fld>
            <a:endParaRPr lang="en-US" dirty="0"/>
          </a:p>
        </p:txBody>
      </p:sp>
    </p:spTree>
    <p:extLst>
      <p:ext uri="{BB962C8B-B14F-4D97-AF65-F5344CB8AC3E}">
        <p14:creationId xmlns:p14="http://schemas.microsoft.com/office/powerpoint/2010/main" val="30172168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Many of the standards cross between industries (general industry and construction) depending on the issue.</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Standards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84</a:t>
            </a:fld>
            <a:endParaRPr lang="en-US" dirty="0"/>
          </a:p>
        </p:txBody>
      </p:sp>
    </p:spTree>
    <p:extLst>
      <p:ext uri="{BB962C8B-B14F-4D97-AF65-F5344CB8AC3E}">
        <p14:creationId xmlns:p14="http://schemas.microsoft.com/office/powerpoint/2010/main" val="13180564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Section five:</a:t>
            </a:r>
            <a:br>
              <a:rPr lang="en-US" sz="4000" dirty="0" smtClean="0">
                <a:latin typeface="Arial Black" pitchFamily="34" charset="0"/>
              </a:rPr>
            </a:br>
            <a:r>
              <a:rPr lang="en-US" sz="4000" dirty="0" smtClean="0">
                <a:latin typeface="Arial Black" pitchFamily="34" charset="0"/>
              </a:rPr>
              <a:t>How inspections are conducted</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1B1072C2-6EFE-4865-B5B2-10F693FBB6E9}" type="slidenum">
              <a:rPr lang="en-US" smtClean="0"/>
              <a:t>85</a:t>
            </a:fld>
            <a:endParaRPr lang="en-US" dirty="0"/>
          </a:p>
        </p:txBody>
      </p:sp>
    </p:spTree>
    <p:extLst>
      <p:ext uri="{BB962C8B-B14F-4D97-AF65-F5344CB8AC3E}">
        <p14:creationId xmlns:p14="http://schemas.microsoft.com/office/powerpoint/2010/main" val="85683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OSHA inspection priority</a:t>
            </a:r>
            <a:endParaRPr lang="en-US" sz="4000" dirty="0">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9813740"/>
              </p:ext>
            </p:extLst>
          </p:nvPr>
        </p:nvGraphicFramePr>
        <p:xfrm>
          <a:off x="1524000" y="1905000"/>
          <a:ext cx="6172200" cy="4499373"/>
        </p:xfrm>
        <a:graphic>
          <a:graphicData uri="http://schemas.openxmlformats.org/drawingml/2006/table">
            <a:tbl>
              <a:tblPr firstRow="1" firstCol="1" bandRow="1">
                <a:tableStyleId>{5C22544A-7EE6-4342-B048-85BDC9FD1C3A}</a:tableStyleId>
              </a:tblPr>
              <a:tblGrid>
                <a:gridCol w="3086100"/>
                <a:gridCol w="3086100"/>
              </a:tblGrid>
              <a:tr h="832787">
                <a:tc>
                  <a:txBody>
                    <a:bodyPr/>
                    <a:lstStyle/>
                    <a:p>
                      <a:pPr marL="0" marR="0" algn="ctr">
                        <a:lnSpc>
                          <a:spcPct val="115000"/>
                        </a:lnSpc>
                        <a:spcBef>
                          <a:spcPts val="0"/>
                        </a:spcBef>
                        <a:spcAft>
                          <a:spcPts val="0"/>
                        </a:spcAft>
                      </a:pPr>
                      <a:r>
                        <a:rPr lang="en-US" sz="2800" dirty="0">
                          <a:effectLst/>
                          <a:latin typeface="Arial Narrow" pitchFamily="34" charset="0"/>
                        </a:rPr>
                        <a:t>Priority</a:t>
                      </a:r>
                      <a:endParaRPr lang="en-US" sz="2800" dirty="0">
                        <a:effectLst/>
                        <a:latin typeface="Arial Narrow" pitchFamily="34" charset="0"/>
                        <a:ea typeface="Calibri"/>
                      </a:endParaRPr>
                    </a:p>
                  </a:txBody>
                  <a:tcPr marL="9525" marR="9525" marT="9525" marB="9525" anchor="ctr"/>
                </a:tc>
                <a:tc>
                  <a:txBody>
                    <a:bodyPr/>
                    <a:lstStyle/>
                    <a:p>
                      <a:pPr marL="0" marR="0" algn="ctr">
                        <a:lnSpc>
                          <a:spcPct val="115000"/>
                        </a:lnSpc>
                        <a:spcBef>
                          <a:spcPts val="0"/>
                        </a:spcBef>
                        <a:spcAft>
                          <a:spcPts val="0"/>
                        </a:spcAft>
                      </a:pPr>
                      <a:r>
                        <a:rPr lang="en-US" sz="2800" dirty="0">
                          <a:effectLst/>
                          <a:latin typeface="Arial Narrow" pitchFamily="34" charset="0"/>
                        </a:rPr>
                        <a:t>Category of Inspection</a:t>
                      </a:r>
                      <a:endParaRPr lang="en-US" sz="2800" dirty="0">
                        <a:effectLst/>
                        <a:latin typeface="Arial Narrow" pitchFamily="34" charset="0"/>
                        <a:ea typeface="Calibri"/>
                      </a:endParaRPr>
                    </a:p>
                  </a:txBody>
                  <a:tcPr marL="9525" marR="9525" marT="9525" marB="9525" anchor="ctr"/>
                </a:tc>
              </a:tr>
              <a:tr h="832787">
                <a:tc>
                  <a:txBody>
                    <a:bodyPr/>
                    <a:lstStyle/>
                    <a:p>
                      <a:pPr marL="0" marR="0" algn="ctr">
                        <a:lnSpc>
                          <a:spcPct val="115000"/>
                        </a:lnSpc>
                        <a:spcBef>
                          <a:spcPts val="0"/>
                        </a:spcBef>
                        <a:spcAft>
                          <a:spcPts val="0"/>
                        </a:spcAft>
                      </a:pPr>
                      <a:r>
                        <a:rPr lang="en-US" sz="2800" dirty="0">
                          <a:effectLst/>
                          <a:latin typeface="Arial Narrow" pitchFamily="34" charset="0"/>
                        </a:rPr>
                        <a:t>1st </a:t>
                      </a:r>
                      <a:endParaRPr lang="en-US" sz="2800" dirty="0">
                        <a:effectLst/>
                        <a:latin typeface="Arial Narrow" pitchFamily="34" charset="0"/>
                        <a:ea typeface="Calibri"/>
                      </a:endParaRPr>
                    </a:p>
                  </a:txBody>
                  <a:tcPr marL="9525" marR="9525" marT="9525" marB="9525" anchor="ctr"/>
                </a:tc>
                <a:tc>
                  <a:txBody>
                    <a:bodyPr/>
                    <a:lstStyle/>
                    <a:p>
                      <a:pPr marL="0" marR="0" algn="ctr">
                        <a:lnSpc>
                          <a:spcPct val="115000"/>
                        </a:lnSpc>
                        <a:spcBef>
                          <a:spcPts val="0"/>
                        </a:spcBef>
                        <a:spcAft>
                          <a:spcPts val="0"/>
                        </a:spcAft>
                      </a:pPr>
                      <a:r>
                        <a:rPr lang="en-US" sz="2800" dirty="0">
                          <a:effectLst/>
                          <a:latin typeface="Arial Narrow" pitchFamily="34" charset="0"/>
                        </a:rPr>
                        <a:t>Imminent Danger</a:t>
                      </a:r>
                      <a:endParaRPr lang="en-US" sz="2800" dirty="0">
                        <a:effectLst/>
                        <a:latin typeface="Arial Narrow" pitchFamily="34" charset="0"/>
                        <a:ea typeface="Calibri"/>
                      </a:endParaRPr>
                    </a:p>
                  </a:txBody>
                  <a:tcPr marL="9525" marR="9525" marT="9525" marB="9525" anchor="ctr"/>
                </a:tc>
              </a:tr>
              <a:tr h="832787">
                <a:tc>
                  <a:txBody>
                    <a:bodyPr/>
                    <a:lstStyle/>
                    <a:p>
                      <a:pPr marL="0" marR="0" algn="ctr">
                        <a:lnSpc>
                          <a:spcPct val="115000"/>
                        </a:lnSpc>
                        <a:spcBef>
                          <a:spcPts val="0"/>
                        </a:spcBef>
                        <a:spcAft>
                          <a:spcPts val="0"/>
                        </a:spcAft>
                      </a:pPr>
                      <a:r>
                        <a:rPr lang="en-US" sz="2800" dirty="0">
                          <a:effectLst/>
                          <a:latin typeface="Arial Narrow" pitchFamily="34" charset="0"/>
                        </a:rPr>
                        <a:t>2nd</a:t>
                      </a:r>
                      <a:endParaRPr lang="en-US" sz="2800" dirty="0">
                        <a:effectLst/>
                        <a:latin typeface="Arial Narrow" pitchFamily="34" charset="0"/>
                        <a:ea typeface="Calibri"/>
                      </a:endParaRPr>
                    </a:p>
                  </a:txBody>
                  <a:tcPr marL="9525" marR="9525" marT="9525" marB="9525" anchor="ctr"/>
                </a:tc>
                <a:tc>
                  <a:txBody>
                    <a:bodyPr/>
                    <a:lstStyle/>
                    <a:p>
                      <a:pPr marL="0" marR="0" algn="ctr">
                        <a:lnSpc>
                          <a:spcPct val="115000"/>
                        </a:lnSpc>
                        <a:spcBef>
                          <a:spcPts val="0"/>
                        </a:spcBef>
                        <a:spcAft>
                          <a:spcPts val="0"/>
                        </a:spcAft>
                      </a:pPr>
                      <a:r>
                        <a:rPr lang="en-US" sz="2800" dirty="0">
                          <a:effectLst/>
                          <a:latin typeface="Arial Narrow" pitchFamily="34" charset="0"/>
                        </a:rPr>
                        <a:t>Fatality/Catastrophe</a:t>
                      </a:r>
                      <a:endParaRPr lang="en-US" sz="2800" dirty="0">
                        <a:effectLst/>
                        <a:latin typeface="Arial Narrow" pitchFamily="34" charset="0"/>
                        <a:ea typeface="Calibri"/>
                      </a:endParaRPr>
                    </a:p>
                  </a:txBody>
                  <a:tcPr marL="9525" marR="9525" marT="9525" marB="9525" anchor="ctr"/>
                </a:tc>
              </a:tr>
              <a:tr h="832787">
                <a:tc>
                  <a:txBody>
                    <a:bodyPr/>
                    <a:lstStyle/>
                    <a:p>
                      <a:pPr marL="0" marR="0" algn="ctr">
                        <a:lnSpc>
                          <a:spcPct val="115000"/>
                        </a:lnSpc>
                        <a:spcBef>
                          <a:spcPts val="0"/>
                        </a:spcBef>
                        <a:spcAft>
                          <a:spcPts val="0"/>
                        </a:spcAft>
                      </a:pPr>
                      <a:r>
                        <a:rPr lang="en-US" sz="2800" dirty="0">
                          <a:effectLst/>
                          <a:latin typeface="Arial Narrow" pitchFamily="34" charset="0"/>
                        </a:rPr>
                        <a:t>3rd</a:t>
                      </a:r>
                      <a:endParaRPr lang="en-US" sz="2800" dirty="0">
                        <a:effectLst/>
                        <a:latin typeface="Arial Narrow" pitchFamily="34" charset="0"/>
                        <a:ea typeface="Calibri"/>
                      </a:endParaRPr>
                    </a:p>
                  </a:txBody>
                  <a:tcPr marL="9525" marR="9525" marT="9525" marB="9525" anchor="ctr"/>
                </a:tc>
                <a:tc>
                  <a:txBody>
                    <a:bodyPr/>
                    <a:lstStyle/>
                    <a:p>
                      <a:pPr marL="0" marR="0" algn="ctr">
                        <a:lnSpc>
                          <a:spcPct val="115000"/>
                        </a:lnSpc>
                        <a:spcBef>
                          <a:spcPts val="0"/>
                        </a:spcBef>
                        <a:spcAft>
                          <a:spcPts val="0"/>
                        </a:spcAft>
                      </a:pPr>
                      <a:r>
                        <a:rPr lang="en-US" sz="2800" dirty="0">
                          <a:effectLst/>
                          <a:latin typeface="Arial Narrow" pitchFamily="34" charset="0"/>
                        </a:rPr>
                        <a:t>Complaints/Referrals</a:t>
                      </a:r>
                      <a:endParaRPr lang="en-US" sz="2800" dirty="0">
                        <a:effectLst/>
                        <a:latin typeface="Arial Narrow" pitchFamily="34" charset="0"/>
                        <a:ea typeface="Calibri"/>
                      </a:endParaRPr>
                    </a:p>
                  </a:txBody>
                  <a:tcPr marL="9525" marR="9525" marT="9525" marB="9525" anchor="ctr"/>
                </a:tc>
              </a:tr>
              <a:tr h="832787">
                <a:tc>
                  <a:txBody>
                    <a:bodyPr/>
                    <a:lstStyle/>
                    <a:p>
                      <a:pPr marL="0" marR="0" algn="ctr">
                        <a:lnSpc>
                          <a:spcPct val="115000"/>
                        </a:lnSpc>
                        <a:spcBef>
                          <a:spcPts val="0"/>
                        </a:spcBef>
                        <a:spcAft>
                          <a:spcPts val="0"/>
                        </a:spcAft>
                      </a:pPr>
                      <a:r>
                        <a:rPr lang="en-US" sz="2800" dirty="0">
                          <a:effectLst/>
                          <a:latin typeface="Arial Narrow" pitchFamily="34" charset="0"/>
                        </a:rPr>
                        <a:t>4th</a:t>
                      </a:r>
                      <a:endParaRPr lang="en-US" sz="2800" dirty="0">
                        <a:effectLst/>
                        <a:latin typeface="Arial Narrow" pitchFamily="34" charset="0"/>
                        <a:ea typeface="Calibri"/>
                      </a:endParaRPr>
                    </a:p>
                  </a:txBody>
                  <a:tcPr marL="9525" marR="9525" marT="9525" marB="9525" anchor="ctr"/>
                </a:tc>
                <a:tc>
                  <a:txBody>
                    <a:bodyPr/>
                    <a:lstStyle/>
                    <a:p>
                      <a:pPr marL="0" marR="0" algn="ctr">
                        <a:lnSpc>
                          <a:spcPct val="115000"/>
                        </a:lnSpc>
                        <a:spcBef>
                          <a:spcPts val="0"/>
                        </a:spcBef>
                        <a:spcAft>
                          <a:spcPts val="0"/>
                        </a:spcAft>
                      </a:pPr>
                      <a:r>
                        <a:rPr lang="en-US" sz="2800" dirty="0">
                          <a:effectLst/>
                          <a:latin typeface="Arial Narrow" pitchFamily="34" charset="0"/>
                        </a:rPr>
                        <a:t>Programmed Inspections</a:t>
                      </a:r>
                      <a:endParaRPr lang="en-US" sz="2800" dirty="0">
                        <a:effectLst/>
                        <a:latin typeface="Arial Narrow" pitchFamily="34" charset="0"/>
                        <a:ea typeface="Calibri"/>
                      </a:endParaRPr>
                    </a:p>
                  </a:txBody>
                  <a:tcPr marL="9525" marR="9525" marT="9525" marB="9525" anchor="ctr"/>
                </a:tc>
              </a:tr>
            </a:tbl>
          </a:graphicData>
        </a:graphic>
      </p:graphicFrame>
      <p:sp>
        <p:nvSpPr>
          <p:cNvPr id="2" name="Slide Number Placeholder 1"/>
          <p:cNvSpPr>
            <a:spLocks noGrp="1"/>
          </p:cNvSpPr>
          <p:nvPr>
            <p:ph type="sldNum" sz="quarter" idx="12"/>
          </p:nvPr>
        </p:nvSpPr>
        <p:spPr/>
        <p:txBody>
          <a:bodyPr/>
          <a:lstStyle/>
          <a:p>
            <a:fld id="{1B1072C2-6EFE-4865-B5B2-10F693FBB6E9}" type="slidenum">
              <a:rPr lang="en-US" smtClean="0"/>
              <a:t>86</a:t>
            </a:fld>
            <a:endParaRPr lang="en-US" dirty="0"/>
          </a:p>
        </p:txBody>
      </p:sp>
    </p:spTree>
    <p:extLst>
      <p:ext uri="{BB962C8B-B14F-4D97-AF65-F5344CB8AC3E}">
        <p14:creationId xmlns:p14="http://schemas.microsoft.com/office/powerpoint/2010/main" val="4850784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There are 4 major stages of an OSHA inspection:</a:t>
            </a:r>
          </a:p>
          <a:p>
            <a:pPr marL="880110" lvl="1" indent="-514350">
              <a:buFont typeface="+mj-lt"/>
              <a:buAutoNum type="arabicPeriod"/>
            </a:pPr>
            <a:r>
              <a:rPr lang="en-US" sz="3400" b="1" dirty="0" smtClean="0">
                <a:latin typeface="Arial Narrow" pitchFamily="34" charset="0"/>
              </a:rPr>
              <a:t>Presenting credentials</a:t>
            </a:r>
          </a:p>
          <a:p>
            <a:pPr marL="880110" lvl="1" indent="-514350">
              <a:buFont typeface="+mj-lt"/>
              <a:buAutoNum type="arabicPeriod"/>
            </a:pPr>
            <a:r>
              <a:rPr lang="en-US" sz="3400" b="1" dirty="0" smtClean="0">
                <a:latin typeface="Arial Narrow" pitchFamily="34" charset="0"/>
              </a:rPr>
              <a:t>Opening conference</a:t>
            </a:r>
          </a:p>
          <a:p>
            <a:pPr marL="880110" lvl="1" indent="-514350">
              <a:buFont typeface="+mj-lt"/>
              <a:buAutoNum type="arabicPeriod"/>
            </a:pPr>
            <a:r>
              <a:rPr lang="en-US" sz="3400" b="1" dirty="0" smtClean="0">
                <a:latin typeface="Arial Narrow" pitchFamily="34" charset="0"/>
              </a:rPr>
              <a:t>The walk around</a:t>
            </a:r>
          </a:p>
          <a:p>
            <a:pPr marL="880110" lvl="1" indent="-514350">
              <a:buFont typeface="+mj-lt"/>
              <a:buAutoNum type="arabicPeriod"/>
            </a:pPr>
            <a:r>
              <a:rPr lang="en-US" sz="3400" b="1" dirty="0" smtClean="0">
                <a:latin typeface="Arial Narrow" pitchFamily="34" charset="0"/>
              </a:rPr>
              <a:t>Closing conference</a:t>
            </a:r>
            <a:endParaRPr lang="en-US" sz="34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Stages of an inspection</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87</a:t>
            </a:fld>
            <a:endParaRPr lang="en-US" dirty="0"/>
          </a:p>
        </p:txBody>
      </p:sp>
    </p:spTree>
    <p:extLst>
      <p:ext uri="{BB962C8B-B14F-4D97-AF65-F5344CB8AC3E}">
        <p14:creationId xmlns:p14="http://schemas.microsoft.com/office/powerpoint/2010/main" val="12757122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Conducted at reasonable times and without prior notice</a:t>
            </a:r>
          </a:p>
          <a:p>
            <a:pPr marL="45720" indent="0">
              <a:buNone/>
            </a:pP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Credentials displayed</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Inspections</a:t>
            </a:r>
            <a:endParaRPr lang="en-US" sz="4000" dirty="0">
              <a:latin typeface="Arial Black" pitchFamily="34" charset="0"/>
            </a:endParaRPr>
          </a:p>
        </p:txBody>
      </p:sp>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8524" y="2514600"/>
            <a:ext cx="22860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88</a:t>
            </a:fld>
            <a:endParaRPr lang="en-US" dirty="0"/>
          </a:p>
        </p:txBody>
      </p:sp>
    </p:spTree>
    <p:extLst>
      <p:ext uri="{BB962C8B-B14F-4D97-AF65-F5344CB8AC3E}">
        <p14:creationId xmlns:p14="http://schemas.microsoft.com/office/powerpoint/2010/main" val="21185062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648201" cy="4407408"/>
          </a:xfrm>
        </p:spPr>
        <p:txBody>
          <a:bodyPr>
            <a:normAutofit/>
          </a:bodyPr>
          <a:lstStyle/>
          <a:p>
            <a:r>
              <a:rPr lang="en-US" sz="3600" b="1" dirty="0" smtClean="0">
                <a:latin typeface="Arial Narrow" pitchFamily="34" charset="0"/>
              </a:rPr>
              <a:t> Visit selection and purpose</a:t>
            </a:r>
          </a:p>
          <a:p>
            <a:pPr marL="45720" indent="0">
              <a:buNone/>
            </a:pP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Inspector determines the route to be taken</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Inspections</a:t>
            </a:r>
            <a:endParaRPr lang="en-US" sz="4000" dirty="0">
              <a:latin typeface="Arial Black" pitchFamily="34" charset="0"/>
            </a:endParaRPr>
          </a:p>
        </p:txBody>
      </p:sp>
      <p:pic>
        <p:nvPicPr>
          <p:cNvPr id="389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2743200"/>
            <a:ext cx="345122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89</a:t>
            </a:fld>
            <a:endParaRPr lang="en-US" dirty="0"/>
          </a:p>
        </p:txBody>
      </p:sp>
    </p:spTree>
    <p:extLst>
      <p:ext uri="{BB962C8B-B14F-4D97-AF65-F5344CB8AC3E}">
        <p14:creationId xmlns:p14="http://schemas.microsoft.com/office/powerpoint/2010/main" val="729547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By law, all employers in the United States must provide a safe environment for employees.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OSHA</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9</a:t>
            </a:fld>
            <a:endParaRPr lang="en-US" dirty="0"/>
          </a:p>
        </p:txBody>
      </p:sp>
    </p:spTree>
    <p:extLst>
      <p:ext uri="{BB962C8B-B14F-4D97-AF65-F5344CB8AC3E}">
        <p14:creationId xmlns:p14="http://schemas.microsoft.com/office/powerpoint/2010/main" val="40986059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096001" cy="4407408"/>
          </a:xfrm>
        </p:spPr>
        <p:txBody>
          <a:bodyPr>
            <a:normAutofit lnSpcReduction="10000"/>
          </a:bodyPr>
          <a:lstStyle/>
          <a:p>
            <a:r>
              <a:rPr lang="en-US" sz="3600" b="1" dirty="0" smtClean="0">
                <a:latin typeface="Arial Narrow" pitchFamily="34" charset="0"/>
              </a:rPr>
              <a:t> Work disruptions minimized</a:t>
            </a:r>
          </a:p>
          <a:p>
            <a:r>
              <a:rPr lang="en-US" sz="3600" b="1" dirty="0">
                <a:latin typeface="Arial Narrow" pitchFamily="34" charset="0"/>
              </a:rPr>
              <a:t> </a:t>
            </a:r>
            <a:r>
              <a:rPr lang="en-US" sz="3600" b="1" dirty="0" smtClean="0">
                <a:latin typeface="Arial Narrow" pitchFamily="34" charset="0"/>
              </a:rPr>
              <a:t>Pictures, measurements and instrument readings will be recorded</a:t>
            </a:r>
          </a:p>
          <a:p>
            <a:pPr lvl="1"/>
            <a:r>
              <a:rPr lang="en-US" sz="3400" b="1" dirty="0">
                <a:latin typeface="Arial Narrow" pitchFamily="34" charset="0"/>
              </a:rPr>
              <a:t> </a:t>
            </a:r>
            <a:r>
              <a:rPr lang="en-US" sz="3400" b="1" dirty="0" smtClean="0">
                <a:latin typeface="Arial Narrow" pitchFamily="34" charset="0"/>
              </a:rPr>
              <a:t>The person who accompanies the inspector should take the same records</a:t>
            </a:r>
            <a:endParaRPr lang="en-US" sz="34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Inspections</a:t>
            </a:r>
            <a:endParaRPr lang="en-US" sz="4000" dirty="0">
              <a:latin typeface="Arial Black" pitchFamily="34" charset="0"/>
            </a:endParaRPr>
          </a:p>
        </p:txBody>
      </p:sp>
      <p:pic>
        <p:nvPicPr>
          <p:cNvPr id="399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3048000"/>
            <a:ext cx="17557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90</a:t>
            </a:fld>
            <a:endParaRPr lang="en-US" dirty="0"/>
          </a:p>
        </p:txBody>
      </p:sp>
    </p:spTree>
    <p:extLst>
      <p:ext uri="{BB962C8B-B14F-4D97-AF65-F5344CB8AC3E}">
        <p14:creationId xmlns:p14="http://schemas.microsoft.com/office/powerpoint/2010/main" val="7625369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Injury/illness records, hazard communication program reviewed</a:t>
            </a:r>
          </a:p>
          <a:p>
            <a:r>
              <a:rPr lang="en-US" sz="3600" b="1" dirty="0">
                <a:latin typeface="Arial Narrow" pitchFamily="34" charset="0"/>
              </a:rPr>
              <a:t> </a:t>
            </a:r>
            <a:r>
              <a:rPr lang="en-US" sz="3600" b="1" dirty="0" smtClean="0">
                <a:latin typeface="Arial Narrow" pitchFamily="34" charset="0"/>
              </a:rPr>
              <a:t>Closing conference</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Inspections</a:t>
            </a:r>
            <a:endParaRPr lang="en-US" sz="4000" dirty="0">
              <a:latin typeface="Arial Black" pitchFamily="34" charset="0"/>
            </a:endParaRPr>
          </a:p>
        </p:txBody>
      </p:sp>
      <p:pic>
        <p:nvPicPr>
          <p:cNvPr id="40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3276599"/>
            <a:ext cx="304800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91</a:t>
            </a:fld>
            <a:endParaRPr lang="en-US" dirty="0"/>
          </a:p>
        </p:txBody>
      </p:sp>
    </p:spTree>
    <p:extLst>
      <p:ext uri="{BB962C8B-B14F-4D97-AF65-F5344CB8AC3E}">
        <p14:creationId xmlns:p14="http://schemas.microsoft.com/office/powerpoint/2010/main" val="33773410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719071"/>
            <a:ext cx="3912092" cy="4407408"/>
          </a:xfrm>
        </p:spPr>
        <p:txBody>
          <a:bodyPr>
            <a:normAutofit/>
          </a:bodyPr>
          <a:lstStyle/>
          <a:p>
            <a:r>
              <a:rPr lang="en-US" sz="3600" b="1" dirty="0" smtClean="0">
                <a:latin typeface="Arial Narrow" pitchFamily="34" charset="0"/>
              </a:rPr>
              <a:t> Explanation of appeal rights</a:t>
            </a:r>
          </a:p>
          <a:p>
            <a:pPr marL="45720" indent="0">
              <a:buNone/>
            </a:pP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Issue citations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Inspections</a:t>
            </a:r>
            <a:endParaRPr lang="en-US" sz="4000" dirty="0">
              <a:latin typeface="Arial Black" pitchFamily="34" charset="0"/>
            </a:endParaRPr>
          </a:p>
        </p:txBody>
      </p:sp>
      <p:pic>
        <p:nvPicPr>
          <p:cNvPr id="419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2436898"/>
            <a:ext cx="3157537"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92</a:t>
            </a:fld>
            <a:endParaRPr lang="en-US" dirty="0"/>
          </a:p>
        </p:txBody>
      </p:sp>
    </p:spTree>
    <p:extLst>
      <p:ext uri="{BB962C8B-B14F-4D97-AF65-F5344CB8AC3E}">
        <p14:creationId xmlns:p14="http://schemas.microsoft.com/office/powerpoint/2010/main" val="1666026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876801" cy="4407408"/>
          </a:xfrm>
        </p:spPr>
        <p:txBody>
          <a:bodyPr>
            <a:normAutofit/>
          </a:bodyPr>
          <a:lstStyle/>
          <a:p>
            <a:r>
              <a:rPr lang="en-US" sz="3600" b="1" dirty="0" smtClean="0">
                <a:latin typeface="Arial Narrow" pitchFamily="34" charset="0"/>
              </a:rPr>
              <a:t> CSHO writes report</a:t>
            </a:r>
          </a:p>
          <a:p>
            <a:r>
              <a:rPr lang="en-US" sz="3600" b="1" dirty="0">
                <a:latin typeface="Arial Narrow" pitchFamily="34" charset="0"/>
              </a:rPr>
              <a:t> </a:t>
            </a:r>
            <a:r>
              <a:rPr lang="en-US" sz="3600" b="1" dirty="0" smtClean="0">
                <a:latin typeface="Arial Narrow" pitchFamily="34" charset="0"/>
              </a:rPr>
              <a:t>Area Director reviews report, makes final decision on citations or penalties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Citations and penalties</a:t>
            </a:r>
            <a:endParaRPr lang="en-US" sz="4000" dirty="0">
              <a:latin typeface="Arial Black" pitchFamily="34" charset="0"/>
            </a:endParaRPr>
          </a:p>
        </p:txBody>
      </p:sp>
      <p:pic>
        <p:nvPicPr>
          <p:cNvPr id="430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3886200"/>
            <a:ext cx="3810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93</a:t>
            </a:fld>
            <a:endParaRPr lang="en-US" dirty="0"/>
          </a:p>
        </p:txBody>
      </p:sp>
    </p:spTree>
    <p:extLst>
      <p:ext uri="{BB962C8B-B14F-4D97-AF65-F5344CB8AC3E}">
        <p14:creationId xmlns:p14="http://schemas.microsoft.com/office/powerpoint/2010/main" val="16317369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Regulations allegedly violated</a:t>
            </a:r>
          </a:p>
          <a:p>
            <a:r>
              <a:rPr lang="en-US" sz="3600" b="1" dirty="0">
                <a:latin typeface="Arial Narrow" pitchFamily="34" charset="0"/>
              </a:rPr>
              <a:t> </a:t>
            </a:r>
            <a:r>
              <a:rPr lang="en-US" sz="3600" b="1" dirty="0" smtClean="0">
                <a:latin typeface="Arial Narrow" pitchFamily="34" charset="0"/>
              </a:rPr>
              <a:t>General Duty Clause</a:t>
            </a:r>
          </a:p>
          <a:p>
            <a:r>
              <a:rPr lang="en-US" sz="3600" b="1" dirty="0">
                <a:latin typeface="Arial Narrow" pitchFamily="34" charset="0"/>
              </a:rPr>
              <a:t> </a:t>
            </a:r>
            <a:r>
              <a:rPr lang="en-US" sz="3600" b="1" dirty="0" smtClean="0">
                <a:latin typeface="Arial Narrow" pitchFamily="34" charset="0"/>
              </a:rPr>
              <a:t>Time set for abatements</a:t>
            </a:r>
          </a:p>
          <a:p>
            <a:r>
              <a:rPr lang="en-US" sz="3600" b="1" dirty="0">
                <a:latin typeface="Arial Narrow" pitchFamily="34" charset="0"/>
              </a:rPr>
              <a:t> </a:t>
            </a:r>
            <a:r>
              <a:rPr lang="en-US" sz="3600" b="1" dirty="0" smtClean="0">
                <a:latin typeface="Arial Narrow" pitchFamily="34" charset="0"/>
              </a:rPr>
              <a:t>Penalties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Citations</a:t>
            </a:r>
            <a:endParaRPr lang="en-US" sz="4000" dirty="0">
              <a:latin typeface="Arial Black" pitchFamily="34" charset="0"/>
            </a:endParaRPr>
          </a:p>
        </p:txBody>
      </p:sp>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3962400"/>
            <a:ext cx="42005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94</a:t>
            </a:fld>
            <a:endParaRPr lang="en-US" dirty="0"/>
          </a:p>
        </p:txBody>
      </p:sp>
    </p:spTree>
    <p:extLst>
      <p:ext uri="{BB962C8B-B14F-4D97-AF65-F5344CB8AC3E}">
        <p14:creationId xmlns:p14="http://schemas.microsoft.com/office/powerpoint/2010/main" val="949007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719071"/>
            <a:ext cx="4369292" cy="4407408"/>
          </a:xfrm>
        </p:spPr>
        <p:txBody>
          <a:bodyPr>
            <a:normAutofit/>
          </a:bodyPr>
          <a:lstStyle/>
          <a:p>
            <a:r>
              <a:rPr lang="en-US" sz="3600" b="1" dirty="0" smtClean="0">
                <a:latin typeface="Arial Narrow" pitchFamily="34" charset="0"/>
              </a:rPr>
              <a:t> Certified mail</a:t>
            </a:r>
          </a:p>
          <a:p>
            <a:r>
              <a:rPr lang="en-US" sz="3600" b="1" dirty="0">
                <a:latin typeface="Arial Narrow" pitchFamily="34" charset="0"/>
              </a:rPr>
              <a:t> </a:t>
            </a:r>
            <a:r>
              <a:rPr lang="en-US" sz="3600" b="1" dirty="0" smtClean="0">
                <a:latin typeface="Arial Narrow" pitchFamily="34" charset="0"/>
              </a:rPr>
              <a:t>Post a copy of citation at or near violation for 3 days or until it is fixed</a:t>
            </a:r>
          </a:p>
          <a:p>
            <a:r>
              <a:rPr lang="en-US" sz="3600" b="1" dirty="0">
                <a:latin typeface="Arial Narrow" pitchFamily="34" charset="0"/>
              </a:rPr>
              <a:t> </a:t>
            </a:r>
            <a:r>
              <a:rPr lang="en-US" sz="3600" b="1" dirty="0" smtClean="0">
                <a:latin typeface="Arial Narrow" pitchFamily="34" charset="0"/>
              </a:rPr>
              <a:t>Inform workers of the corrections</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Citations</a:t>
            </a:r>
            <a:endParaRPr lang="en-US" sz="4000" dirty="0">
              <a:latin typeface="Arial Black" pitchFamily="34" charset="0"/>
            </a:endParaRPr>
          </a:p>
        </p:txBody>
      </p:sp>
      <p:pic>
        <p:nvPicPr>
          <p:cNvPr id="450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 y="2514600"/>
            <a:ext cx="3657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95</a:t>
            </a:fld>
            <a:endParaRPr lang="en-US" dirty="0"/>
          </a:p>
        </p:txBody>
      </p:sp>
    </p:spTree>
    <p:extLst>
      <p:ext uri="{BB962C8B-B14F-4D97-AF65-F5344CB8AC3E}">
        <p14:creationId xmlns:p14="http://schemas.microsoft.com/office/powerpoint/2010/main" val="2073597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Arial Black" pitchFamily="34" charset="0"/>
              </a:rPr>
              <a:t>Citations and Penalties</a:t>
            </a:r>
            <a:endParaRPr lang="en-US" sz="4000" dirty="0">
              <a:latin typeface="Arial Black"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98845314"/>
              </p:ext>
            </p:extLst>
          </p:nvPr>
        </p:nvGraphicFramePr>
        <p:xfrm>
          <a:off x="304800" y="1676400"/>
          <a:ext cx="8458200" cy="4971892"/>
        </p:xfrm>
        <a:graphic>
          <a:graphicData uri="http://schemas.openxmlformats.org/drawingml/2006/table">
            <a:tbl>
              <a:tblPr firstRow="1" firstCol="1" bandRow="1">
                <a:tableStyleId>{5C22544A-7EE6-4342-B048-85BDC9FD1C3A}</a:tableStyleId>
              </a:tblPr>
              <a:tblGrid>
                <a:gridCol w="3519686"/>
                <a:gridCol w="4938514"/>
              </a:tblGrid>
              <a:tr h="115922">
                <a:tc>
                  <a:txBody>
                    <a:bodyPr/>
                    <a:lstStyle/>
                    <a:p>
                      <a:pPr marL="0" marR="0">
                        <a:lnSpc>
                          <a:spcPct val="115000"/>
                        </a:lnSpc>
                        <a:spcBef>
                          <a:spcPts val="0"/>
                        </a:spcBef>
                        <a:spcAft>
                          <a:spcPts val="0"/>
                        </a:spcAft>
                      </a:pPr>
                      <a:r>
                        <a:rPr lang="en-US" sz="1100" dirty="0">
                          <a:effectLst/>
                        </a:rPr>
                        <a:t>VIOLATION TYPE</a:t>
                      </a:r>
                      <a:endParaRPr lang="en-US" sz="1100" dirty="0">
                        <a:effectLst/>
                        <a:latin typeface="Arial"/>
                        <a:ea typeface="Calibri"/>
                      </a:endParaRPr>
                    </a:p>
                  </a:txBody>
                  <a:tcPr marL="9114" marR="9114" marT="9114" marB="9114" anchor="ctr"/>
                </a:tc>
                <a:tc>
                  <a:txBody>
                    <a:bodyPr/>
                    <a:lstStyle/>
                    <a:p>
                      <a:pPr marL="0" marR="0">
                        <a:lnSpc>
                          <a:spcPct val="115000"/>
                        </a:lnSpc>
                        <a:spcBef>
                          <a:spcPts val="0"/>
                        </a:spcBef>
                        <a:spcAft>
                          <a:spcPts val="0"/>
                        </a:spcAft>
                      </a:pPr>
                      <a:r>
                        <a:rPr lang="en-US" sz="1100" dirty="0">
                          <a:effectLst/>
                        </a:rPr>
                        <a:t>PENALTY</a:t>
                      </a:r>
                      <a:endParaRPr lang="en-US" sz="1100" dirty="0">
                        <a:effectLst/>
                        <a:latin typeface="Arial"/>
                        <a:ea typeface="Calibri"/>
                      </a:endParaRPr>
                    </a:p>
                  </a:txBody>
                  <a:tcPr marL="9114" marR="9114" marT="9114" marB="9114" anchor="ctr"/>
                </a:tc>
              </a:tr>
              <a:tr h="1343532">
                <a:tc>
                  <a:txBody>
                    <a:bodyPr/>
                    <a:lstStyle/>
                    <a:p>
                      <a:pPr marL="0" marR="0">
                        <a:lnSpc>
                          <a:spcPct val="115000"/>
                        </a:lnSpc>
                        <a:spcBef>
                          <a:spcPts val="0"/>
                        </a:spcBef>
                        <a:spcAft>
                          <a:spcPts val="0"/>
                        </a:spcAft>
                      </a:pPr>
                      <a:r>
                        <a:rPr lang="en-US" sz="1300" b="0" dirty="0">
                          <a:effectLst/>
                        </a:rPr>
                        <a:t>WILLFUL</a:t>
                      </a:r>
                      <a:br>
                        <a:rPr lang="en-US" sz="1300" b="0" dirty="0">
                          <a:effectLst/>
                        </a:rPr>
                      </a:br>
                      <a:r>
                        <a:rPr lang="en-US" sz="1300" b="0" dirty="0">
                          <a:effectLst/>
                        </a:rPr>
                        <a:t>A violation that the employer intentionally and knowingly commits or a violation that the employer commits with plain indifference to the law.</a:t>
                      </a:r>
                      <a:endParaRPr lang="en-US" sz="1300" b="0" dirty="0">
                        <a:effectLst/>
                        <a:latin typeface="Arial"/>
                        <a:ea typeface="Calibri"/>
                      </a:endParaRPr>
                    </a:p>
                  </a:txBody>
                  <a:tcPr marL="9114" marR="9114" marT="9114" marB="9114"/>
                </a:tc>
                <a:tc>
                  <a:txBody>
                    <a:bodyPr/>
                    <a:lstStyle/>
                    <a:p>
                      <a:pPr marL="0" marR="0">
                        <a:lnSpc>
                          <a:spcPct val="115000"/>
                        </a:lnSpc>
                        <a:spcBef>
                          <a:spcPts val="0"/>
                        </a:spcBef>
                        <a:spcAft>
                          <a:spcPts val="1000"/>
                        </a:spcAft>
                      </a:pPr>
                      <a:r>
                        <a:rPr lang="en-US" sz="1300" dirty="0">
                          <a:effectLst/>
                        </a:rPr>
                        <a:t/>
                      </a:r>
                      <a:br>
                        <a:rPr lang="en-US" sz="1300" dirty="0">
                          <a:effectLst/>
                        </a:rPr>
                      </a:br>
                      <a:r>
                        <a:rPr lang="en-US" sz="1300" dirty="0">
                          <a:effectLst/>
                        </a:rPr>
                        <a:t>OSHA may propose penalties of up to $70,000 for each willful violation, with a minimum penalty of $5,000 for each willful violation.</a:t>
                      </a:r>
                      <a:endParaRPr lang="en-US" sz="1300" dirty="0">
                        <a:effectLst/>
                        <a:latin typeface="Arial"/>
                        <a:ea typeface="Calibri"/>
                      </a:endParaRPr>
                    </a:p>
                  </a:txBody>
                  <a:tcPr marL="9114" marR="9114" marT="9114" marB="9114"/>
                </a:tc>
              </a:tr>
              <a:tr h="1343532">
                <a:tc>
                  <a:txBody>
                    <a:bodyPr/>
                    <a:lstStyle/>
                    <a:p>
                      <a:pPr marL="0" marR="0">
                        <a:lnSpc>
                          <a:spcPct val="115000"/>
                        </a:lnSpc>
                        <a:spcBef>
                          <a:spcPts val="0"/>
                        </a:spcBef>
                        <a:spcAft>
                          <a:spcPts val="0"/>
                        </a:spcAft>
                      </a:pPr>
                      <a:r>
                        <a:rPr lang="en-US" sz="1300" b="0" dirty="0">
                          <a:effectLst/>
                        </a:rPr>
                        <a:t>SERIOUS</a:t>
                      </a:r>
                      <a:br>
                        <a:rPr lang="en-US" sz="1300" b="0" dirty="0">
                          <a:effectLst/>
                        </a:rPr>
                      </a:br>
                      <a:r>
                        <a:rPr lang="en-US" sz="1300" b="0" dirty="0">
                          <a:effectLst/>
                        </a:rPr>
                        <a:t>A violation where there is substantial probability that death or serious physical harm could result and that the employer knew, or should have known, of the hazard.</a:t>
                      </a:r>
                      <a:endParaRPr lang="en-US" sz="1300" b="0" dirty="0">
                        <a:effectLst/>
                        <a:latin typeface="Arial"/>
                        <a:ea typeface="Calibri"/>
                      </a:endParaRPr>
                    </a:p>
                  </a:txBody>
                  <a:tcPr marL="9114" marR="9114" marT="9114" marB="9114"/>
                </a:tc>
                <a:tc>
                  <a:txBody>
                    <a:bodyPr/>
                    <a:lstStyle/>
                    <a:p>
                      <a:pPr marL="0" marR="0">
                        <a:lnSpc>
                          <a:spcPct val="115000"/>
                        </a:lnSpc>
                        <a:spcBef>
                          <a:spcPts val="0"/>
                        </a:spcBef>
                        <a:spcAft>
                          <a:spcPts val="0"/>
                        </a:spcAft>
                      </a:pPr>
                      <a:r>
                        <a:rPr lang="en-US" sz="1300" dirty="0">
                          <a:effectLst/>
                        </a:rPr>
                        <a:t/>
                      </a:r>
                      <a:br>
                        <a:rPr lang="en-US" sz="1300" dirty="0">
                          <a:effectLst/>
                        </a:rPr>
                      </a:br>
                      <a:r>
                        <a:rPr lang="en-US" sz="1300" dirty="0">
                          <a:effectLst/>
                        </a:rPr>
                        <a:t>There is a mandatory penalty for serious violations which may be up to $7,000.</a:t>
                      </a:r>
                      <a:endParaRPr lang="en-US" sz="1300" dirty="0">
                        <a:effectLst/>
                        <a:latin typeface="Arial"/>
                        <a:ea typeface="Calibri"/>
                      </a:endParaRPr>
                    </a:p>
                  </a:txBody>
                  <a:tcPr marL="9114" marR="9114" marT="9114" marB="9114"/>
                </a:tc>
              </a:tr>
              <a:tr h="1063285">
                <a:tc>
                  <a:txBody>
                    <a:bodyPr/>
                    <a:lstStyle/>
                    <a:p>
                      <a:pPr marL="0" marR="0">
                        <a:lnSpc>
                          <a:spcPct val="115000"/>
                        </a:lnSpc>
                        <a:spcBef>
                          <a:spcPts val="0"/>
                        </a:spcBef>
                        <a:spcAft>
                          <a:spcPts val="0"/>
                        </a:spcAft>
                      </a:pPr>
                      <a:r>
                        <a:rPr lang="en-US" sz="1300" b="0" dirty="0">
                          <a:effectLst/>
                        </a:rPr>
                        <a:t>OTHER-THAN-SERIOUS</a:t>
                      </a:r>
                      <a:br>
                        <a:rPr lang="en-US" sz="1300" b="0" dirty="0">
                          <a:effectLst/>
                        </a:rPr>
                      </a:br>
                      <a:r>
                        <a:rPr lang="en-US" sz="1300" b="0" dirty="0">
                          <a:effectLst/>
                        </a:rPr>
                        <a:t>A violation that has a direct relationship to safety and health, but probably would not cause death or serious physical harm. </a:t>
                      </a:r>
                      <a:endParaRPr lang="en-US" sz="1300" b="0" dirty="0">
                        <a:effectLst/>
                        <a:latin typeface="Arial"/>
                        <a:ea typeface="Calibri"/>
                      </a:endParaRPr>
                    </a:p>
                  </a:txBody>
                  <a:tcPr marL="9114" marR="9114" marT="9114" marB="9114"/>
                </a:tc>
                <a:tc>
                  <a:txBody>
                    <a:bodyPr/>
                    <a:lstStyle/>
                    <a:p>
                      <a:pPr marL="0" marR="0">
                        <a:lnSpc>
                          <a:spcPct val="115000"/>
                        </a:lnSpc>
                        <a:spcBef>
                          <a:spcPts val="0"/>
                        </a:spcBef>
                        <a:spcAft>
                          <a:spcPts val="0"/>
                        </a:spcAft>
                      </a:pPr>
                      <a:r>
                        <a:rPr lang="en-US" sz="1300" dirty="0">
                          <a:effectLst/>
                        </a:rPr>
                        <a:t/>
                      </a:r>
                      <a:br>
                        <a:rPr lang="en-US" sz="1300" dirty="0">
                          <a:effectLst/>
                        </a:rPr>
                      </a:br>
                      <a:r>
                        <a:rPr lang="en-US" sz="1300" dirty="0">
                          <a:effectLst/>
                        </a:rPr>
                        <a:t>OSHA may propose a penalty of up to $7,000 for each other-than-serious violation.</a:t>
                      </a:r>
                      <a:endParaRPr lang="en-US" sz="1300" dirty="0">
                        <a:effectLst/>
                        <a:latin typeface="Arial"/>
                        <a:ea typeface="Calibri"/>
                      </a:endParaRPr>
                    </a:p>
                  </a:txBody>
                  <a:tcPr marL="9114" marR="9114" marT="9114" marB="9114"/>
                </a:tc>
              </a:tr>
              <a:tr h="1010529">
                <a:tc>
                  <a:txBody>
                    <a:bodyPr/>
                    <a:lstStyle/>
                    <a:p>
                      <a:pPr marL="0" marR="0">
                        <a:lnSpc>
                          <a:spcPct val="115000"/>
                        </a:lnSpc>
                        <a:spcBef>
                          <a:spcPts val="0"/>
                        </a:spcBef>
                        <a:spcAft>
                          <a:spcPts val="0"/>
                        </a:spcAft>
                      </a:pPr>
                      <a:r>
                        <a:rPr lang="en-US" sz="1300" b="0" dirty="0">
                          <a:effectLst/>
                        </a:rPr>
                        <a:t>REPEATED</a:t>
                      </a:r>
                      <a:br>
                        <a:rPr lang="en-US" sz="1300" b="0" dirty="0">
                          <a:effectLst/>
                        </a:rPr>
                      </a:br>
                      <a:r>
                        <a:rPr lang="en-US" sz="1300" b="0" dirty="0">
                          <a:effectLst/>
                        </a:rPr>
                        <a:t>A violation that is the same or similar to a previous violation. </a:t>
                      </a:r>
                      <a:endParaRPr lang="en-US" sz="1300" b="0" dirty="0">
                        <a:effectLst/>
                        <a:latin typeface="Arial"/>
                        <a:ea typeface="Calibri"/>
                      </a:endParaRPr>
                    </a:p>
                  </a:txBody>
                  <a:tcPr marL="9114" marR="9114" marT="9114" marB="9114"/>
                </a:tc>
                <a:tc>
                  <a:txBody>
                    <a:bodyPr/>
                    <a:lstStyle/>
                    <a:p>
                      <a:pPr marL="0" marR="0">
                        <a:lnSpc>
                          <a:spcPct val="115000"/>
                        </a:lnSpc>
                        <a:spcBef>
                          <a:spcPts val="0"/>
                        </a:spcBef>
                        <a:spcAft>
                          <a:spcPts val="0"/>
                        </a:spcAft>
                      </a:pPr>
                      <a:r>
                        <a:rPr lang="en-US" sz="1300" dirty="0">
                          <a:effectLst/>
                        </a:rPr>
                        <a:t/>
                      </a:r>
                      <a:br>
                        <a:rPr lang="en-US" sz="1300" dirty="0">
                          <a:effectLst/>
                        </a:rPr>
                      </a:br>
                      <a:r>
                        <a:rPr lang="en-US" sz="1300" dirty="0">
                          <a:effectLst/>
                        </a:rPr>
                        <a:t>OSHA may propose penalties of up to $70,000 for each repeated violation.</a:t>
                      </a:r>
                      <a:endParaRPr lang="en-US" sz="1300" dirty="0">
                        <a:effectLst/>
                        <a:latin typeface="Arial"/>
                        <a:ea typeface="Calibri"/>
                      </a:endParaRPr>
                    </a:p>
                  </a:txBody>
                  <a:tcPr marL="9114" marR="9114" marT="9114" marB="9114"/>
                </a:tc>
              </a:tr>
            </a:tbl>
          </a:graphicData>
        </a:graphic>
      </p:graphicFrame>
      <p:sp>
        <p:nvSpPr>
          <p:cNvPr id="2" name="Slide Number Placeholder 1"/>
          <p:cNvSpPr>
            <a:spLocks noGrp="1"/>
          </p:cNvSpPr>
          <p:nvPr>
            <p:ph type="sldNum" sz="quarter" idx="12"/>
          </p:nvPr>
        </p:nvSpPr>
        <p:spPr/>
        <p:txBody>
          <a:bodyPr/>
          <a:lstStyle/>
          <a:p>
            <a:fld id="{1B1072C2-6EFE-4865-B5B2-10F693FBB6E9}" type="slidenum">
              <a:rPr lang="en-US" smtClean="0"/>
              <a:t>96</a:t>
            </a:fld>
            <a:endParaRPr lang="en-US" dirty="0"/>
          </a:p>
        </p:txBody>
      </p:sp>
    </p:spTree>
    <p:extLst>
      <p:ext uri="{BB962C8B-B14F-4D97-AF65-F5344CB8AC3E}">
        <p14:creationId xmlns:p14="http://schemas.microsoft.com/office/powerpoint/2010/main" val="15393862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Failure to abate</a:t>
            </a:r>
          </a:p>
          <a:p>
            <a:r>
              <a:rPr lang="en-US" sz="3600" b="1" dirty="0">
                <a:latin typeface="Arial Narrow" pitchFamily="34" charset="0"/>
              </a:rPr>
              <a:t> </a:t>
            </a:r>
            <a:r>
              <a:rPr lang="en-US" sz="3600" b="1" dirty="0" smtClean="0">
                <a:latin typeface="Arial Narrow" pitchFamily="34" charset="0"/>
              </a:rPr>
              <a:t>Falsifying information</a:t>
            </a:r>
          </a:p>
          <a:p>
            <a:r>
              <a:rPr lang="en-US" sz="3600" b="1" dirty="0">
                <a:latin typeface="Arial Narrow" pitchFamily="34" charset="0"/>
              </a:rPr>
              <a:t> </a:t>
            </a:r>
            <a:r>
              <a:rPr lang="en-US" sz="3600" b="1" dirty="0" smtClean="0">
                <a:latin typeface="Arial Narrow" pitchFamily="34" charset="0"/>
              </a:rPr>
              <a:t>Violation of posting</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Other penalties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1B1072C2-6EFE-4865-B5B2-10F693FBB6E9}" type="slidenum">
              <a:rPr lang="en-US" smtClean="0"/>
              <a:t>97</a:t>
            </a:fld>
            <a:endParaRPr lang="en-US" dirty="0"/>
          </a:p>
        </p:txBody>
      </p:sp>
    </p:spTree>
    <p:extLst>
      <p:ext uri="{BB962C8B-B14F-4D97-AF65-F5344CB8AC3E}">
        <p14:creationId xmlns:p14="http://schemas.microsoft.com/office/powerpoint/2010/main" val="29505916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105401" cy="4407408"/>
          </a:xfrm>
        </p:spPr>
        <p:txBody>
          <a:bodyPr>
            <a:normAutofit/>
          </a:bodyPr>
          <a:lstStyle/>
          <a:p>
            <a:r>
              <a:rPr lang="en-US" sz="3600" b="1" dirty="0" smtClean="0">
                <a:latin typeface="Arial Narrow" pitchFamily="34" charset="0"/>
              </a:rPr>
              <a:t> Request extensions for abatement</a:t>
            </a:r>
          </a:p>
          <a:p>
            <a:pPr marL="45720" indent="0">
              <a:buNone/>
            </a:pPr>
            <a:endParaRPr lang="en-US" sz="3600" b="1" dirty="0" smtClean="0">
              <a:latin typeface="Arial Narrow" pitchFamily="34" charset="0"/>
            </a:endParaRPr>
          </a:p>
          <a:p>
            <a:r>
              <a:rPr lang="en-US" sz="3600" b="1" dirty="0">
                <a:latin typeface="Arial Narrow" pitchFamily="34" charset="0"/>
              </a:rPr>
              <a:t> </a:t>
            </a:r>
            <a:r>
              <a:rPr lang="en-US" sz="3600" b="1" dirty="0" smtClean="0">
                <a:latin typeface="Arial Narrow" pitchFamily="34" charset="0"/>
              </a:rPr>
              <a:t>Petition for modification of abatement</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Employers can</a:t>
            </a:r>
            <a:endParaRPr lang="en-US" sz="4000" dirty="0">
              <a:latin typeface="Arial Black" pitchFamily="34" charset="0"/>
            </a:endParaRPr>
          </a:p>
        </p:txBody>
      </p:sp>
      <p:pic>
        <p:nvPicPr>
          <p:cNvPr id="460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3200400"/>
            <a:ext cx="31464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98</a:t>
            </a:fld>
            <a:endParaRPr lang="en-US" dirty="0"/>
          </a:p>
        </p:txBody>
      </p:sp>
    </p:spTree>
    <p:extLst>
      <p:ext uri="{BB962C8B-B14F-4D97-AF65-F5344CB8AC3E}">
        <p14:creationId xmlns:p14="http://schemas.microsoft.com/office/powerpoint/2010/main" val="40581087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Arial Narrow" pitchFamily="34" charset="0"/>
              </a:rPr>
              <a:t> Can disagree with an OSHA citation</a:t>
            </a:r>
            <a:endParaRPr lang="en-US" sz="36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Appeals</a:t>
            </a:r>
            <a:endParaRPr lang="en-US" sz="4000" dirty="0">
              <a:latin typeface="Arial Black" pitchFamily="34" charset="0"/>
            </a:endParaRPr>
          </a:p>
        </p:txBody>
      </p:sp>
      <p:pic>
        <p:nvPicPr>
          <p:cNvPr id="471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7638" y="2667000"/>
            <a:ext cx="3767137"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B1072C2-6EFE-4865-B5B2-10F693FBB6E9}" type="slidenum">
              <a:rPr lang="en-US" smtClean="0"/>
              <a:t>99</a:t>
            </a:fld>
            <a:endParaRPr lang="en-US" dirty="0"/>
          </a:p>
        </p:txBody>
      </p:sp>
    </p:spTree>
    <p:extLst>
      <p:ext uri="{BB962C8B-B14F-4D97-AF65-F5344CB8AC3E}">
        <p14:creationId xmlns:p14="http://schemas.microsoft.com/office/powerpoint/2010/main" val="3151516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1211</TotalTime>
  <Words>3750</Words>
  <Application>Microsoft Office PowerPoint</Application>
  <PresentationFormat>On-screen Show (4:3)</PresentationFormat>
  <Paragraphs>711</Paragraphs>
  <Slides>106</Slides>
  <Notes>0</Notes>
  <HiddenSlides>0</HiddenSlides>
  <MMClips>0</MMClips>
  <ScaleCrop>false</ScaleCrop>
  <HeadingPairs>
    <vt:vector size="4" baseType="variant">
      <vt:variant>
        <vt:lpstr>Theme</vt:lpstr>
      </vt:variant>
      <vt:variant>
        <vt:i4>2</vt:i4>
      </vt:variant>
      <vt:variant>
        <vt:lpstr>Slide Titles</vt:lpstr>
      </vt:variant>
      <vt:variant>
        <vt:i4>106</vt:i4>
      </vt:variant>
    </vt:vector>
  </HeadingPairs>
  <TitlesOfParts>
    <vt:vector size="108" baseType="lpstr">
      <vt:lpstr>Grid</vt:lpstr>
      <vt:lpstr>1_Grid</vt:lpstr>
      <vt:lpstr>Introduction To the occupational safety and health administration</vt:lpstr>
      <vt:lpstr>Learning objective</vt:lpstr>
      <vt:lpstr>Learner Outcomes</vt:lpstr>
      <vt:lpstr>Credits</vt:lpstr>
      <vt:lpstr>Section one: history of OSHA</vt:lpstr>
      <vt:lpstr>History</vt:lpstr>
      <vt:lpstr>History</vt:lpstr>
      <vt:lpstr>History</vt:lpstr>
      <vt:lpstr>OSHA</vt:lpstr>
      <vt:lpstr>OSHA established</vt:lpstr>
      <vt:lpstr>OSHA Established</vt:lpstr>
      <vt:lpstr>Groups Not covered under federal osha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OSHA Mission Statement</vt:lpstr>
      <vt:lpstr>Wisconsin’s Dairy Farms</vt:lpstr>
      <vt:lpstr>Importance of Training</vt:lpstr>
      <vt:lpstr>Wisconsin: Fatalities by comparison</vt:lpstr>
      <vt:lpstr>FAT/CAT Report</vt:lpstr>
      <vt:lpstr>Catastrophes</vt:lpstr>
      <vt:lpstr>Section Two: Rights of employees</vt:lpstr>
      <vt:lpstr>Employee Rights</vt:lpstr>
      <vt:lpstr>Employee Rights</vt:lpstr>
      <vt:lpstr>Employee Rights</vt:lpstr>
      <vt:lpstr>Employee Rights</vt:lpstr>
      <vt:lpstr>Employee Rights</vt:lpstr>
      <vt:lpstr>Employee Rights</vt:lpstr>
      <vt:lpstr>Employee Rights</vt:lpstr>
      <vt:lpstr>Employee Rights</vt:lpstr>
      <vt:lpstr>Employee Rights</vt:lpstr>
      <vt:lpstr>Employee Rights</vt:lpstr>
      <vt:lpstr>Section three: Employer responsibilities</vt:lpstr>
      <vt:lpstr>Employer Responsibilities </vt:lpstr>
      <vt:lpstr>Employer Responsibilities </vt:lpstr>
      <vt:lpstr>Employer Responsibilities </vt:lpstr>
      <vt:lpstr>Employers are required to</vt:lpstr>
      <vt:lpstr>Forms to keep</vt:lpstr>
      <vt:lpstr>Forms to Keep</vt:lpstr>
      <vt:lpstr>Forms to keep</vt:lpstr>
      <vt:lpstr>Work related?</vt:lpstr>
      <vt:lpstr>Exceptions</vt:lpstr>
      <vt:lpstr>Exceptions</vt:lpstr>
      <vt:lpstr>Exceptions</vt:lpstr>
      <vt:lpstr>Is this work related?</vt:lpstr>
      <vt:lpstr>Is this work related?</vt:lpstr>
      <vt:lpstr>Is this work related?</vt:lpstr>
      <vt:lpstr>Medical Treatment or First Aid</vt:lpstr>
      <vt:lpstr>What is first aid?</vt:lpstr>
      <vt:lpstr>First Aid</vt:lpstr>
      <vt:lpstr>First Aid</vt:lpstr>
      <vt:lpstr>First Aid</vt:lpstr>
      <vt:lpstr>What is medical treatment?</vt:lpstr>
      <vt:lpstr>What is medical treatment?</vt:lpstr>
      <vt:lpstr>Medical Treatment</vt:lpstr>
      <vt:lpstr>Automatic Recording Criteria </vt:lpstr>
      <vt:lpstr>Special Recording Criteria</vt:lpstr>
      <vt:lpstr>Employer Responsibilities </vt:lpstr>
      <vt:lpstr>Employer PPE Responsibilities </vt:lpstr>
      <vt:lpstr>Employee PPE Responsibilities </vt:lpstr>
      <vt:lpstr>Section four: OSHA standards</vt:lpstr>
      <vt:lpstr>What are OSHA standards?</vt:lpstr>
      <vt:lpstr>Reading a standard</vt:lpstr>
      <vt:lpstr>29 CFR 1910.23 (d)(1)(i)</vt:lpstr>
      <vt:lpstr>29 CFR 1910.23 (d)(1)(i)</vt:lpstr>
      <vt:lpstr>29 CFR 1910.23 (d)(1)(i)</vt:lpstr>
      <vt:lpstr>29 CFR 1910.23 (d)(1)(i)</vt:lpstr>
      <vt:lpstr>Standards</vt:lpstr>
      <vt:lpstr>29 CFR 1928.57(b)(1)(ii)</vt:lpstr>
      <vt:lpstr>29 CFR 1928.57(b)(1)(ii)</vt:lpstr>
      <vt:lpstr>29 CFR 1928.57(b)(1)(ii)</vt:lpstr>
      <vt:lpstr>29 CFR 1928.57(b)(1)(ii)</vt:lpstr>
      <vt:lpstr>29 CFR 1928.57(b)(1)(ii)</vt:lpstr>
      <vt:lpstr>General Duty Clause</vt:lpstr>
      <vt:lpstr>Standards</vt:lpstr>
      <vt:lpstr>Section five: How inspections are conducted</vt:lpstr>
      <vt:lpstr>OSHA inspection priority</vt:lpstr>
      <vt:lpstr>Stages of an inspection</vt:lpstr>
      <vt:lpstr>Inspections</vt:lpstr>
      <vt:lpstr>Inspections</vt:lpstr>
      <vt:lpstr>Inspections</vt:lpstr>
      <vt:lpstr>Inspections</vt:lpstr>
      <vt:lpstr>Inspections</vt:lpstr>
      <vt:lpstr>Citations and penalties</vt:lpstr>
      <vt:lpstr>Citations</vt:lpstr>
      <vt:lpstr>Citations</vt:lpstr>
      <vt:lpstr>Citations and Penalties</vt:lpstr>
      <vt:lpstr>Other penalties</vt:lpstr>
      <vt:lpstr>Employers can</vt:lpstr>
      <vt:lpstr>Appeals</vt:lpstr>
      <vt:lpstr>Appeals</vt:lpstr>
      <vt:lpstr>Appeals</vt:lpstr>
      <vt:lpstr>Appeals</vt:lpstr>
      <vt:lpstr>Appeals</vt:lpstr>
      <vt:lpstr>Section six:  where to  get help</vt:lpstr>
      <vt:lpstr>Within the workplace</vt:lpstr>
      <vt:lpstr>Outside the workplace</vt:lpstr>
    </vt:vector>
  </TitlesOfParts>
  <Company>UW-River Falls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UWRF Computer User</dc:creator>
  <cp:lastModifiedBy>Vosburgh, Linda - OSHA</cp:lastModifiedBy>
  <cp:revision>47</cp:revision>
  <dcterms:created xsi:type="dcterms:W3CDTF">2012-07-30T13:21:23Z</dcterms:created>
  <dcterms:modified xsi:type="dcterms:W3CDTF">2014-02-25T18:32:31Z</dcterms:modified>
</cp:coreProperties>
</file>