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5.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9" r:id="rId2"/>
  </p:sldMasterIdLst>
  <p:notesMasterIdLst>
    <p:notesMasterId r:id="rId31"/>
  </p:notesMasterIdLst>
  <p:handoutMasterIdLst>
    <p:handoutMasterId r:id="rId32"/>
  </p:handoutMasterIdLst>
  <p:sldIdLst>
    <p:sldId id="307" r:id="rId3"/>
    <p:sldId id="305" r:id="rId4"/>
    <p:sldId id="262" r:id="rId5"/>
    <p:sldId id="303" r:id="rId6"/>
    <p:sldId id="266" r:id="rId7"/>
    <p:sldId id="267" r:id="rId8"/>
    <p:sldId id="270" r:id="rId9"/>
    <p:sldId id="269" r:id="rId10"/>
    <p:sldId id="271" r:id="rId11"/>
    <p:sldId id="272" r:id="rId12"/>
    <p:sldId id="273" r:id="rId13"/>
    <p:sldId id="274" r:id="rId14"/>
    <p:sldId id="275" r:id="rId15"/>
    <p:sldId id="289" r:id="rId16"/>
    <p:sldId id="290" r:id="rId17"/>
    <p:sldId id="282" r:id="rId18"/>
    <p:sldId id="283" r:id="rId19"/>
    <p:sldId id="284" r:id="rId20"/>
    <p:sldId id="285" r:id="rId21"/>
    <p:sldId id="286" r:id="rId22"/>
    <p:sldId id="291" r:id="rId23"/>
    <p:sldId id="287" r:id="rId24"/>
    <p:sldId id="288" r:id="rId25"/>
    <p:sldId id="276" r:id="rId26"/>
    <p:sldId id="277" r:id="rId27"/>
    <p:sldId id="278" r:id="rId28"/>
    <p:sldId id="304" r:id="rId29"/>
    <p:sldId id="306" r:id="rId30"/>
  </p:sldIdLst>
  <p:sldSz cx="9144000" cy="6858000" type="screen4x3"/>
  <p:notesSz cx="7315200" cy="96012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44" autoAdjust="0"/>
  </p:normalViewPr>
  <p:slideViewPr>
    <p:cSldViewPr>
      <p:cViewPr varScale="1">
        <p:scale>
          <a:sx n="82" d="100"/>
          <a:sy n="82" d="100"/>
        </p:scale>
        <p:origin x="-1614" y="-78"/>
      </p:cViewPr>
      <p:guideLst>
        <p:guide orient="horz" pos="2187"/>
        <p:guide pos="2880"/>
        <p:guide pos="192"/>
        <p:guide pos="5568"/>
      </p:guideLst>
    </p:cSldViewPr>
  </p:slideViewPr>
  <p:notesTextViewPr>
    <p:cViewPr>
      <p:scale>
        <a:sx n="1" d="1"/>
        <a:sy n="1" d="1"/>
      </p:scale>
      <p:origin x="0" y="0"/>
    </p:cViewPr>
  </p:notesTextViewPr>
  <p:notesViewPr>
    <p:cSldViewPr>
      <p:cViewPr varScale="1">
        <p:scale>
          <a:sx n="81" d="100"/>
          <a:sy n="81" d="100"/>
        </p:scale>
        <p:origin x="-3168"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764" cy="609600"/>
          </a:xfrm>
          <a:prstGeom prst="rect">
            <a:avLst/>
          </a:prstGeom>
        </p:spPr>
        <p:txBody>
          <a:bodyPr vert="horz" lIns="95610" tIns="47805" rIns="95610" bIns="47805" rtlCol="0"/>
          <a:lstStyle>
            <a:lvl1pPr algn="l">
              <a:defRPr sz="1300"/>
            </a:lvl1pPr>
          </a:lstStyle>
          <a:p>
            <a:endParaRPr lang="en-US" dirty="0"/>
          </a:p>
        </p:txBody>
      </p:sp>
      <p:sp>
        <p:nvSpPr>
          <p:cNvPr id="3" name="Date Placeholder 2"/>
          <p:cNvSpPr>
            <a:spLocks noGrp="1"/>
          </p:cNvSpPr>
          <p:nvPr>
            <p:ph type="dt" sz="quarter" idx="1"/>
          </p:nvPr>
        </p:nvSpPr>
        <p:spPr>
          <a:xfrm>
            <a:off x="4142749" y="0"/>
            <a:ext cx="3170763" cy="480388"/>
          </a:xfrm>
          <a:prstGeom prst="rect">
            <a:avLst/>
          </a:prstGeom>
        </p:spPr>
        <p:txBody>
          <a:bodyPr vert="horz" lIns="95610" tIns="47805" rIns="95610" bIns="47805" rtlCol="0"/>
          <a:lstStyle>
            <a:lvl1pPr algn="r">
              <a:defRPr sz="1300"/>
            </a:lvl1pPr>
          </a:lstStyle>
          <a:p>
            <a:endParaRPr lang="en-US" dirty="0"/>
          </a:p>
        </p:txBody>
      </p:sp>
      <p:sp>
        <p:nvSpPr>
          <p:cNvPr id="4" name="Footer Placeholder 3"/>
          <p:cNvSpPr>
            <a:spLocks noGrp="1"/>
          </p:cNvSpPr>
          <p:nvPr>
            <p:ph type="ftr" sz="quarter" idx="2"/>
          </p:nvPr>
        </p:nvSpPr>
        <p:spPr>
          <a:xfrm>
            <a:off x="1" y="9119173"/>
            <a:ext cx="3170764" cy="480388"/>
          </a:xfrm>
          <a:prstGeom prst="rect">
            <a:avLst/>
          </a:prstGeom>
        </p:spPr>
        <p:txBody>
          <a:bodyPr vert="horz" lIns="95610" tIns="47805" rIns="95610" bIns="4780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2749" y="9119173"/>
            <a:ext cx="3170763" cy="480388"/>
          </a:xfrm>
          <a:prstGeom prst="rect">
            <a:avLst/>
          </a:prstGeom>
        </p:spPr>
        <p:txBody>
          <a:bodyPr vert="horz" lIns="95610" tIns="47805" rIns="95610" bIns="47805" rtlCol="0" anchor="b"/>
          <a:lstStyle>
            <a:lvl1pPr algn="r">
              <a:defRPr sz="1300"/>
            </a:lvl1pPr>
          </a:lstStyle>
          <a:p>
            <a:fld id="{586F4049-9BBA-4C77-84ED-F78EE69BCC77}" type="slidenum">
              <a:rPr lang="en-US" smtClean="0"/>
              <a:t>‹#›</a:t>
            </a:fld>
            <a:endParaRPr lang="en-US"/>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4800" y="16608"/>
            <a:ext cx="1241217"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1012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0060"/>
          </a:xfrm>
          <a:prstGeom prst="rect">
            <a:avLst/>
          </a:prstGeom>
        </p:spPr>
        <p:txBody>
          <a:bodyPr vert="horz" lIns="96662" tIns="48331" rIns="96662" bIns="48331" rtlCol="0"/>
          <a:lstStyle>
            <a:lvl1pPr algn="l">
              <a:defRPr sz="1300"/>
            </a:lvl1pPr>
          </a:lstStyle>
          <a:p>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6662" tIns="48331" rIns="96662" bIns="48331" rtlCol="0"/>
          <a:lstStyle>
            <a:lvl1pPr algn="r">
              <a:defRPr sz="1300"/>
            </a:lvl1pPr>
          </a:lstStyle>
          <a:p>
            <a:fld id="{425D5255-902B-49C5-A1B5-7BB79D153DCC}" type="datetimeFigureOut">
              <a:rPr lang="en-US" smtClean="0"/>
              <a:t>11/6/2013</a:t>
            </a:fld>
            <a:endParaRPr lang="en-US"/>
          </a:p>
        </p:txBody>
      </p:sp>
      <p:sp>
        <p:nvSpPr>
          <p:cNvPr id="4" name="Slide Image Placeholder 3"/>
          <p:cNvSpPr>
            <a:spLocks noGrp="1" noRot="1" noChangeAspect="1"/>
          </p:cNvSpPr>
          <p:nvPr>
            <p:ph type="sldImg" idx="2"/>
          </p:nvPr>
        </p:nvSpPr>
        <p:spPr>
          <a:xfrm>
            <a:off x="1257300" y="719138"/>
            <a:ext cx="4802188" cy="3600450"/>
          </a:xfrm>
          <a:prstGeom prst="rect">
            <a:avLst/>
          </a:prstGeom>
          <a:noFill/>
          <a:ln w="12700">
            <a:solidFill>
              <a:prstClr val="black"/>
            </a:solidFill>
          </a:ln>
        </p:spPr>
        <p:txBody>
          <a:bodyPr vert="horz" lIns="96662" tIns="48331" rIns="96662" bIns="48331" rtlCol="0" anchor="ctr"/>
          <a:lstStyle/>
          <a:p>
            <a:endParaRPr lang="en-US"/>
          </a:p>
        </p:txBody>
      </p:sp>
      <p:sp>
        <p:nvSpPr>
          <p:cNvPr id="5" name="Notes Placeholder 4"/>
          <p:cNvSpPr>
            <a:spLocks noGrp="1"/>
          </p:cNvSpPr>
          <p:nvPr>
            <p:ph type="body" sz="quarter" idx="3"/>
          </p:nvPr>
        </p:nvSpPr>
        <p:spPr>
          <a:xfrm>
            <a:off x="731521" y="4560570"/>
            <a:ext cx="5852160" cy="4320540"/>
          </a:xfrm>
          <a:prstGeom prst="rect">
            <a:avLst/>
          </a:prstGeom>
        </p:spPr>
        <p:txBody>
          <a:bodyPr vert="horz" lIns="96662" tIns="48331" rIns="96662"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119474"/>
            <a:ext cx="3169920" cy="480060"/>
          </a:xfrm>
          <a:prstGeom prst="rect">
            <a:avLst/>
          </a:prstGeom>
        </p:spPr>
        <p:txBody>
          <a:bodyPr vert="horz" lIns="96662" tIns="48331" rIns="96662"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6662" tIns="48331" rIns="96662" bIns="48331" rtlCol="0" anchor="b"/>
          <a:lstStyle>
            <a:lvl1pPr algn="r">
              <a:defRPr sz="1300"/>
            </a:lvl1pPr>
          </a:lstStyle>
          <a:p>
            <a:fld id="{78B486D7-C98A-4390-87D2-9CE3E6814217}" type="slidenum">
              <a:rPr lang="en-US" smtClean="0"/>
              <a:t>‹#›</a:t>
            </a:fld>
            <a:endParaRPr lang="en-US"/>
          </a:p>
        </p:txBody>
      </p:sp>
    </p:spTree>
    <p:extLst>
      <p:ext uri="{BB962C8B-B14F-4D97-AF65-F5344CB8AC3E}">
        <p14:creationId xmlns:p14="http://schemas.microsoft.com/office/powerpoint/2010/main" val="307054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76829" indent="-298780" eaLnBrk="0" hangingPunct="0">
              <a:defRPr>
                <a:solidFill>
                  <a:schemeClr val="tx1"/>
                </a:solidFill>
                <a:latin typeface="Arial" pitchFamily="34" charset="0"/>
              </a:defRPr>
            </a:lvl2pPr>
            <a:lvl3pPr marL="1195121" indent="-239024" eaLnBrk="0" hangingPunct="0">
              <a:defRPr>
                <a:solidFill>
                  <a:schemeClr val="tx1"/>
                </a:solidFill>
                <a:latin typeface="Arial" pitchFamily="34" charset="0"/>
              </a:defRPr>
            </a:lvl3pPr>
            <a:lvl4pPr marL="1673169" indent="-239024" eaLnBrk="0" hangingPunct="0">
              <a:defRPr>
                <a:solidFill>
                  <a:schemeClr val="tx1"/>
                </a:solidFill>
                <a:latin typeface="Arial" pitchFamily="34" charset="0"/>
              </a:defRPr>
            </a:lvl4pPr>
            <a:lvl5pPr marL="2151217" indent="-239024" eaLnBrk="0" hangingPunct="0">
              <a:defRPr>
                <a:solidFill>
                  <a:schemeClr val="tx1"/>
                </a:solidFill>
                <a:latin typeface="Arial" pitchFamily="34" charset="0"/>
              </a:defRPr>
            </a:lvl5pPr>
            <a:lvl6pPr marL="2629266" indent="-239024" eaLnBrk="0" fontAlgn="base" hangingPunct="0">
              <a:spcBef>
                <a:spcPct val="0"/>
              </a:spcBef>
              <a:spcAft>
                <a:spcPct val="0"/>
              </a:spcAft>
              <a:defRPr>
                <a:solidFill>
                  <a:schemeClr val="tx1"/>
                </a:solidFill>
                <a:latin typeface="Arial" pitchFamily="34" charset="0"/>
              </a:defRPr>
            </a:lvl6pPr>
            <a:lvl7pPr marL="3107314" indent="-239024" eaLnBrk="0" fontAlgn="base" hangingPunct="0">
              <a:spcBef>
                <a:spcPct val="0"/>
              </a:spcBef>
              <a:spcAft>
                <a:spcPct val="0"/>
              </a:spcAft>
              <a:defRPr>
                <a:solidFill>
                  <a:schemeClr val="tx1"/>
                </a:solidFill>
                <a:latin typeface="Arial" pitchFamily="34" charset="0"/>
              </a:defRPr>
            </a:lvl7pPr>
            <a:lvl8pPr marL="3585362" indent="-239024" eaLnBrk="0" fontAlgn="base" hangingPunct="0">
              <a:spcBef>
                <a:spcPct val="0"/>
              </a:spcBef>
              <a:spcAft>
                <a:spcPct val="0"/>
              </a:spcAft>
              <a:defRPr>
                <a:solidFill>
                  <a:schemeClr val="tx1"/>
                </a:solidFill>
                <a:latin typeface="Arial" pitchFamily="34" charset="0"/>
              </a:defRPr>
            </a:lvl8pPr>
            <a:lvl9pPr marL="4063411" indent="-239024" eaLnBrk="0" fontAlgn="base" hangingPunct="0">
              <a:spcBef>
                <a:spcPct val="0"/>
              </a:spcBef>
              <a:spcAft>
                <a:spcPct val="0"/>
              </a:spcAft>
              <a:defRPr>
                <a:solidFill>
                  <a:schemeClr val="tx1"/>
                </a:solidFill>
                <a:latin typeface="Arial" pitchFamily="34" charset="0"/>
              </a:defRPr>
            </a:lvl9pPr>
          </a:lstStyle>
          <a:p>
            <a:pPr eaLnBrk="1" hangingPunct="1"/>
            <a:fld id="{9197AFF9-CD5E-4F89-8E78-372415635CD5}" type="slidenum">
              <a:rPr lang="en-US">
                <a:latin typeface="Calibri" pitchFamily="34" charset="0"/>
              </a:rPr>
              <a:pPr eaLnBrk="1" hangingPunct="1"/>
              <a:t>1</a:t>
            </a:fld>
            <a:endParaRPr lang="en-US">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Bob</a:t>
            </a:r>
            <a:r>
              <a:rPr lang="en-US" baseline="0" dirty="0" smtClean="0"/>
              <a:t> to change to Healthcare example</a:t>
            </a:r>
            <a:endParaRPr lang="en-US" dirty="0"/>
          </a:p>
        </p:txBody>
      </p:sp>
      <p:sp>
        <p:nvSpPr>
          <p:cNvPr id="4" name="Slide Number Placeholder 3"/>
          <p:cNvSpPr>
            <a:spLocks noGrp="1"/>
          </p:cNvSpPr>
          <p:nvPr>
            <p:ph type="sldNum" sz="quarter" idx="10"/>
          </p:nvPr>
        </p:nvSpPr>
        <p:spPr/>
        <p:txBody>
          <a:bodyPr/>
          <a:lstStyle/>
          <a:p>
            <a:fld id="{78B486D7-C98A-4390-87D2-9CE3E6814217}" type="slidenum">
              <a:rPr lang="en-US" smtClean="0"/>
              <a:t>11</a:t>
            </a:fld>
            <a:endParaRPr lang="en-US"/>
          </a:p>
        </p:txBody>
      </p:sp>
    </p:spTree>
    <p:extLst>
      <p:ext uri="{BB962C8B-B14F-4D97-AF65-F5344CB8AC3E}">
        <p14:creationId xmlns:p14="http://schemas.microsoft.com/office/powerpoint/2010/main" val="2945804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Bob to insert Healthcare example</a:t>
            </a:r>
            <a:endParaRPr lang="en-US" dirty="0"/>
          </a:p>
        </p:txBody>
      </p:sp>
      <p:sp>
        <p:nvSpPr>
          <p:cNvPr id="4" name="Slide Number Placeholder 3"/>
          <p:cNvSpPr>
            <a:spLocks noGrp="1"/>
          </p:cNvSpPr>
          <p:nvPr>
            <p:ph type="sldNum" sz="quarter" idx="10"/>
          </p:nvPr>
        </p:nvSpPr>
        <p:spPr/>
        <p:txBody>
          <a:bodyPr/>
          <a:lstStyle/>
          <a:p>
            <a:fld id="{78B486D7-C98A-4390-87D2-9CE3E6814217}" type="slidenum">
              <a:rPr lang="en-US" smtClean="0"/>
              <a:t>12</a:t>
            </a:fld>
            <a:endParaRPr lang="en-US"/>
          </a:p>
        </p:txBody>
      </p:sp>
    </p:spTree>
    <p:extLst>
      <p:ext uri="{BB962C8B-B14F-4D97-AF65-F5344CB8AC3E}">
        <p14:creationId xmlns:p14="http://schemas.microsoft.com/office/powerpoint/2010/main" val="3672088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13</a:t>
            </a:fld>
            <a:endParaRPr lang="en-US"/>
          </a:p>
        </p:txBody>
      </p:sp>
    </p:spTree>
    <p:extLst>
      <p:ext uri="{BB962C8B-B14F-4D97-AF65-F5344CB8AC3E}">
        <p14:creationId xmlns:p14="http://schemas.microsoft.com/office/powerpoint/2010/main" val="479236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14</a:t>
            </a:fld>
            <a:endParaRPr lang="en-US"/>
          </a:p>
        </p:txBody>
      </p:sp>
    </p:spTree>
    <p:extLst>
      <p:ext uri="{BB962C8B-B14F-4D97-AF65-F5344CB8AC3E}">
        <p14:creationId xmlns:p14="http://schemas.microsoft.com/office/powerpoint/2010/main" val="2795113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6097">
              <a:defRPr/>
            </a:pPr>
            <a:r>
              <a:rPr lang="en-US" dirty="0" smtClean="0"/>
              <a:t>SK: Do we</a:t>
            </a:r>
            <a:r>
              <a:rPr lang="en-US" baseline="0" dirty="0" smtClean="0"/>
              <a:t> need this symbols?</a:t>
            </a:r>
            <a:endParaRPr lang="en-US" dirty="0" smtClean="0"/>
          </a:p>
          <a:p>
            <a:endParaRPr lang="en-US" dirty="0"/>
          </a:p>
        </p:txBody>
      </p:sp>
      <p:sp>
        <p:nvSpPr>
          <p:cNvPr id="4" name="Slide Number Placeholder 3"/>
          <p:cNvSpPr>
            <a:spLocks noGrp="1"/>
          </p:cNvSpPr>
          <p:nvPr>
            <p:ph type="sldNum" sz="quarter" idx="10"/>
          </p:nvPr>
        </p:nvSpPr>
        <p:spPr/>
        <p:txBody>
          <a:bodyPr/>
          <a:lstStyle/>
          <a:p>
            <a:fld id="{78B486D7-C98A-4390-87D2-9CE3E6814217}" type="slidenum">
              <a:rPr lang="en-US" smtClean="0"/>
              <a:t>15</a:t>
            </a:fld>
            <a:endParaRPr lang="en-US"/>
          </a:p>
        </p:txBody>
      </p:sp>
    </p:spTree>
    <p:extLst>
      <p:ext uri="{BB962C8B-B14F-4D97-AF65-F5344CB8AC3E}">
        <p14:creationId xmlns:p14="http://schemas.microsoft.com/office/powerpoint/2010/main" val="35965278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wanted these definitions in the front between slides 5</a:t>
            </a:r>
            <a:r>
              <a:rPr lang="en-US" baseline="0" dirty="0" smtClean="0"/>
              <a:t> and 6 or as </a:t>
            </a:r>
            <a:r>
              <a:rPr lang="en-US" baseline="0" smtClean="0"/>
              <a:t>a handout</a:t>
            </a:r>
            <a:r>
              <a:rPr lang="en-US" smtClean="0"/>
              <a:t> </a:t>
            </a:r>
            <a:endParaRPr lang="en-US" dirty="0"/>
          </a:p>
        </p:txBody>
      </p:sp>
      <p:sp>
        <p:nvSpPr>
          <p:cNvPr id="4" name="Slide Number Placeholder 3"/>
          <p:cNvSpPr>
            <a:spLocks noGrp="1"/>
          </p:cNvSpPr>
          <p:nvPr>
            <p:ph type="sldNum" sz="quarter" idx="10"/>
          </p:nvPr>
        </p:nvSpPr>
        <p:spPr/>
        <p:txBody>
          <a:bodyPr/>
          <a:lstStyle/>
          <a:p>
            <a:fld id="{78B486D7-C98A-4390-87D2-9CE3E6814217}" type="slidenum">
              <a:rPr lang="en-US" smtClean="0"/>
              <a:t>16</a:t>
            </a:fld>
            <a:endParaRPr lang="en-US"/>
          </a:p>
        </p:txBody>
      </p:sp>
    </p:spTree>
    <p:extLst>
      <p:ext uri="{BB962C8B-B14F-4D97-AF65-F5344CB8AC3E}">
        <p14:creationId xmlns:p14="http://schemas.microsoft.com/office/powerpoint/2010/main" val="1824598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17</a:t>
            </a:fld>
            <a:endParaRPr lang="en-US"/>
          </a:p>
        </p:txBody>
      </p:sp>
    </p:spTree>
    <p:extLst>
      <p:ext uri="{BB962C8B-B14F-4D97-AF65-F5344CB8AC3E}">
        <p14:creationId xmlns:p14="http://schemas.microsoft.com/office/powerpoint/2010/main" val="3884354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B486D7-C98A-4390-87D2-9CE3E6814217}" type="slidenum">
              <a:rPr lang="en-US" smtClean="0"/>
              <a:t>18</a:t>
            </a:fld>
            <a:endParaRPr lang="en-US"/>
          </a:p>
        </p:txBody>
      </p:sp>
    </p:spTree>
    <p:extLst>
      <p:ext uri="{BB962C8B-B14F-4D97-AF65-F5344CB8AC3E}">
        <p14:creationId xmlns:p14="http://schemas.microsoft.com/office/powerpoint/2010/main" val="2699668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19</a:t>
            </a:fld>
            <a:endParaRPr lang="en-US"/>
          </a:p>
        </p:txBody>
      </p:sp>
    </p:spTree>
    <p:extLst>
      <p:ext uri="{BB962C8B-B14F-4D97-AF65-F5344CB8AC3E}">
        <p14:creationId xmlns:p14="http://schemas.microsoft.com/office/powerpoint/2010/main" val="9170052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20</a:t>
            </a:fld>
            <a:endParaRPr lang="en-US"/>
          </a:p>
        </p:txBody>
      </p:sp>
    </p:spTree>
    <p:extLst>
      <p:ext uri="{BB962C8B-B14F-4D97-AF65-F5344CB8AC3E}">
        <p14:creationId xmlns:p14="http://schemas.microsoft.com/office/powerpoint/2010/main" val="782161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78B486D7-C98A-4390-87D2-9CE3E6814217}" type="slidenum">
              <a:rPr lang="en-US" smtClean="0"/>
              <a:t>3</a:t>
            </a:fld>
            <a:endParaRPr lang="en-US"/>
          </a:p>
        </p:txBody>
      </p:sp>
    </p:spTree>
    <p:extLst>
      <p:ext uri="{BB962C8B-B14F-4D97-AF65-F5344CB8AC3E}">
        <p14:creationId xmlns:p14="http://schemas.microsoft.com/office/powerpoint/2010/main" val="2748303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21</a:t>
            </a:fld>
            <a:endParaRPr lang="en-US"/>
          </a:p>
        </p:txBody>
      </p:sp>
    </p:spTree>
    <p:extLst>
      <p:ext uri="{BB962C8B-B14F-4D97-AF65-F5344CB8AC3E}">
        <p14:creationId xmlns:p14="http://schemas.microsoft.com/office/powerpoint/2010/main" val="31531418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22</a:t>
            </a:fld>
            <a:endParaRPr lang="en-US"/>
          </a:p>
        </p:txBody>
      </p:sp>
    </p:spTree>
    <p:extLst>
      <p:ext uri="{BB962C8B-B14F-4D97-AF65-F5344CB8AC3E}">
        <p14:creationId xmlns:p14="http://schemas.microsoft.com/office/powerpoint/2010/main" val="24578050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23</a:t>
            </a:fld>
            <a:endParaRPr lang="en-US"/>
          </a:p>
        </p:txBody>
      </p:sp>
    </p:spTree>
    <p:extLst>
      <p:ext uri="{BB962C8B-B14F-4D97-AF65-F5344CB8AC3E}">
        <p14:creationId xmlns:p14="http://schemas.microsoft.com/office/powerpoint/2010/main" val="23634918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24</a:t>
            </a:fld>
            <a:endParaRPr lang="en-US"/>
          </a:p>
        </p:txBody>
      </p:sp>
    </p:spTree>
    <p:extLst>
      <p:ext uri="{BB962C8B-B14F-4D97-AF65-F5344CB8AC3E}">
        <p14:creationId xmlns:p14="http://schemas.microsoft.com/office/powerpoint/2010/main" val="13983821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25</a:t>
            </a:fld>
            <a:endParaRPr lang="en-US"/>
          </a:p>
        </p:txBody>
      </p:sp>
    </p:spTree>
    <p:extLst>
      <p:ext uri="{BB962C8B-B14F-4D97-AF65-F5344CB8AC3E}">
        <p14:creationId xmlns:p14="http://schemas.microsoft.com/office/powerpoint/2010/main" val="38796741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26</a:t>
            </a:fld>
            <a:endParaRPr lang="en-US"/>
          </a:p>
        </p:txBody>
      </p:sp>
    </p:spTree>
    <p:extLst>
      <p:ext uri="{BB962C8B-B14F-4D97-AF65-F5344CB8AC3E}">
        <p14:creationId xmlns:p14="http://schemas.microsoft.com/office/powerpoint/2010/main" val="3194369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27</a:t>
            </a:fld>
            <a:endParaRPr lang="en-US"/>
          </a:p>
        </p:txBody>
      </p:sp>
    </p:spTree>
    <p:extLst>
      <p:ext uri="{BB962C8B-B14F-4D97-AF65-F5344CB8AC3E}">
        <p14:creationId xmlns:p14="http://schemas.microsoft.com/office/powerpoint/2010/main" val="26283639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76829" indent="-298780" eaLnBrk="0" hangingPunct="0">
              <a:defRPr>
                <a:solidFill>
                  <a:schemeClr val="tx1"/>
                </a:solidFill>
                <a:latin typeface="Arial" pitchFamily="34" charset="0"/>
              </a:defRPr>
            </a:lvl2pPr>
            <a:lvl3pPr marL="1195121" indent="-239024" eaLnBrk="0" hangingPunct="0">
              <a:defRPr>
                <a:solidFill>
                  <a:schemeClr val="tx1"/>
                </a:solidFill>
                <a:latin typeface="Arial" pitchFamily="34" charset="0"/>
              </a:defRPr>
            </a:lvl3pPr>
            <a:lvl4pPr marL="1673169" indent="-239024" eaLnBrk="0" hangingPunct="0">
              <a:defRPr>
                <a:solidFill>
                  <a:schemeClr val="tx1"/>
                </a:solidFill>
                <a:latin typeface="Arial" pitchFamily="34" charset="0"/>
              </a:defRPr>
            </a:lvl4pPr>
            <a:lvl5pPr marL="2151217" indent="-239024" eaLnBrk="0" hangingPunct="0">
              <a:defRPr>
                <a:solidFill>
                  <a:schemeClr val="tx1"/>
                </a:solidFill>
                <a:latin typeface="Arial" pitchFamily="34" charset="0"/>
              </a:defRPr>
            </a:lvl5pPr>
            <a:lvl6pPr marL="2629266" indent="-239024" eaLnBrk="0" fontAlgn="base" hangingPunct="0">
              <a:spcBef>
                <a:spcPct val="0"/>
              </a:spcBef>
              <a:spcAft>
                <a:spcPct val="0"/>
              </a:spcAft>
              <a:defRPr>
                <a:solidFill>
                  <a:schemeClr val="tx1"/>
                </a:solidFill>
                <a:latin typeface="Arial" pitchFamily="34" charset="0"/>
              </a:defRPr>
            </a:lvl6pPr>
            <a:lvl7pPr marL="3107314" indent="-239024" eaLnBrk="0" fontAlgn="base" hangingPunct="0">
              <a:spcBef>
                <a:spcPct val="0"/>
              </a:spcBef>
              <a:spcAft>
                <a:spcPct val="0"/>
              </a:spcAft>
              <a:defRPr>
                <a:solidFill>
                  <a:schemeClr val="tx1"/>
                </a:solidFill>
                <a:latin typeface="Arial" pitchFamily="34" charset="0"/>
              </a:defRPr>
            </a:lvl7pPr>
            <a:lvl8pPr marL="3585362" indent="-239024" eaLnBrk="0" fontAlgn="base" hangingPunct="0">
              <a:spcBef>
                <a:spcPct val="0"/>
              </a:spcBef>
              <a:spcAft>
                <a:spcPct val="0"/>
              </a:spcAft>
              <a:defRPr>
                <a:solidFill>
                  <a:schemeClr val="tx1"/>
                </a:solidFill>
                <a:latin typeface="Arial" pitchFamily="34" charset="0"/>
              </a:defRPr>
            </a:lvl8pPr>
            <a:lvl9pPr marL="4063411" indent="-239024" eaLnBrk="0" fontAlgn="base" hangingPunct="0">
              <a:spcBef>
                <a:spcPct val="0"/>
              </a:spcBef>
              <a:spcAft>
                <a:spcPct val="0"/>
              </a:spcAft>
              <a:defRPr>
                <a:solidFill>
                  <a:schemeClr val="tx1"/>
                </a:solidFill>
                <a:latin typeface="Arial" pitchFamily="34" charset="0"/>
              </a:defRPr>
            </a:lvl9pPr>
          </a:lstStyle>
          <a:p>
            <a:pPr eaLnBrk="1" hangingPunct="1"/>
            <a:fld id="{9197AFF9-CD5E-4F89-8E78-372415635CD5}" type="slidenum">
              <a:rPr lang="en-US">
                <a:latin typeface="Calibri" pitchFamily="34" charset="0"/>
              </a:rPr>
              <a:pPr eaLnBrk="1" hangingPunct="1"/>
              <a:t>28</a:t>
            </a:fld>
            <a:endParaRPr lang="en-US">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76829" indent="-298780" eaLnBrk="0" hangingPunct="0">
              <a:defRPr>
                <a:solidFill>
                  <a:schemeClr val="tx1"/>
                </a:solidFill>
                <a:latin typeface="Arial" pitchFamily="34" charset="0"/>
              </a:defRPr>
            </a:lvl2pPr>
            <a:lvl3pPr marL="1195121" indent="-239024" eaLnBrk="0" hangingPunct="0">
              <a:defRPr>
                <a:solidFill>
                  <a:schemeClr val="tx1"/>
                </a:solidFill>
                <a:latin typeface="Arial" pitchFamily="34" charset="0"/>
              </a:defRPr>
            </a:lvl3pPr>
            <a:lvl4pPr marL="1673169" indent="-239024" eaLnBrk="0" hangingPunct="0">
              <a:defRPr>
                <a:solidFill>
                  <a:schemeClr val="tx1"/>
                </a:solidFill>
                <a:latin typeface="Arial" pitchFamily="34" charset="0"/>
              </a:defRPr>
            </a:lvl4pPr>
            <a:lvl5pPr marL="2151217" indent="-239024" eaLnBrk="0" hangingPunct="0">
              <a:defRPr>
                <a:solidFill>
                  <a:schemeClr val="tx1"/>
                </a:solidFill>
                <a:latin typeface="Arial" pitchFamily="34" charset="0"/>
              </a:defRPr>
            </a:lvl5pPr>
            <a:lvl6pPr marL="2629266" indent="-239024" eaLnBrk="0" fontAlgn="base" hangingPunct="0">
              <a:spcBef>
                <a:spcPct val="0"/>
              </a:spcBef>
              <a:spcAft>
                <a:spcPct val="0"/>
              </a:spcAft>
              <a:defRPr>
                <a:solidFill>
                  <a:schemeClr val="tx1"/>
                </a:solidFill>
                <a:latin typeface="Arial" pitchFamily="34" charset="0"/>
              </a:defRPr>
            </a:lvl6pPr>
            <a:lvl7pPr marL="3107314" indent="-239024" eaLnBrk="0" fontAlgn="base" hangingPunct="0">
              <a:spcBef>
                <a:spcPct val="0"/>
              </a:spcBef>
              <a:spcAft>
                <a:spcPct val="0"/>
              </a:spcAft>
              <a:defRPr>
                <a:solidFill>
                  <a:schemeClr val="tx1"/>
                </a:solidFill>
                <a:latin typeface="Arial" pitchFamily="34" charset="0"/>
              </a:defRPr>
            </a:lvl7pPr>
            <a:lvl8pPr marL="3585362" indent="-239024" eaLnBrk="0" fontAlgn="base" hangingPunct="0">
              <a:spcBef>
                <a:spcPct val="0"/>
              </a:spcBef>
              <a:spcAft>
                <a:spcPct val="0"/>
              </a:spcAft>
              <a:defRPr>
                <a:solidFill>
                  <a:schemeClr val="tx1"/>
                </a:solidFill>
                <a:latin typeface="Arial" pitchFamily="34" charset="0"/>
              </a:defRPr>
            </a:lvl8pPr>
            <a:lvl9pPr marL="4063411" indent="-239024" eaLnBrk="0" fontAlgn="base" hangingPunct="0">
              <a:spcBef>
                <a:spcPct val="0"/>
              </a:spcBef>
              <a:spcAft>
                <a:spcPct val="0"/>
              </a:spcAft>
              <a:defRPr>
                <a:solidFill>
                  <a:schemeClr val="tx1"/>
                </a:solidFill>
                <a:latin typeface="Arial" pitchFamily="34" charset="0"/>
              </a:defRPr>
            </a:lvl9pPr>
          </a:lstStyle>
          <a:p>
            <a:pPr eaLnBrk="1" hangingPunct="1"/>
            <a:fld id="{866517ED-4CC6-46B8-BA7F-66BF71C6CEDF}" type="slidenum">
              <a:rPr lang="en-US" smtClean="0">
                <a:latin typeface="Calibri" pitchFamily="34" charset="0"/>
              </a:rPr>
              <a:pPr eaLnBrk="1" hangingPunct="1"/>
              <a:t>4</a:t>
            </a:fld>
            <a:endParaRPr 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FF0000"/>
                </a:solidFill>
              </a:rPr>
              <a:t>LP:  Tailor examples</a:t>
            </a:r>
            <a:r>
              <a:rPr lang="en-US" baseline="0" dirty="0" smtClean="0">
                <a:solidFill>
                  <a:srgbClr val="FF0000"/>
                </a:solidFill>
              </a:rPr>
              <a:t> of the “types of customers”</a:t>
            </a:r>
          </a:p>
          <a:p>
            <a:endParaRPr lang="en-US" dirty="0"/>
          </a:p>
        </p:txBody>
      </p:sp>
      <p:sp>
        <p:nvSpPr>
          <p:cNvPr id="4" name="Slide Number Placeholder 3"/>
          <p:cNvSpPr>
            <a:spLocks noGrp="1"/>
          </p:cNvSpPr>
          <p:nvPr>
            <p:ph type="sldNum" sz="quarter" idx="10"/>
          </p:nvPr>
        </p:nvSpPr>
        <p:spPr/>
        <p:txBody>
          <a:bodyPr/>
          <a:lstStyle/>
          <a:p>
            <a:fld id="{78B486D7-C98A-4390-87D2-9CE3E6814217}" type="slidenum">
              <a:rPr lang="en-US" smtClean="0"/>
              <a:t>5</a:t>
            </a:fld>
            <a:endParaRPr lang="en-US"/>
          </a:p>
        </p:txBody>
      </p:sp>
    </p:spTree>
    <p:extLst>
      <p:ext uri="{BB962C8B-B14F-4D97-AF65-F5344CB8AC3E}">
        <p14:creationId xmlns:p14="http://schemas.microsoft.com/office/powerpoint/2010/main" val="2668999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B486D7-C98A-4390-87D2-9CE3E6814217}" type="slidenum">
              <a:rPr lang="en-US" smtClean="0"/>
              <a:t>6</a:t>
            </a:fld>
            <a:endParaRPr lang="en-US"/>
          </a:p>
        </p:txBody>
      </p:sp>
    </p:spTree>
    <p:extLst>
      <p:ext uri="{BB962C8B-B14F-4D97-AF65-F5344CB8AC3E}">
        <p14:creationId xmlns:p14="http://schemas.microsoft.com/office/powerpoint/2010/main" val="773949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B486D7-C98A-4390-87D2-9CE3E6814217}" type="slidenum">
              <a:rPr lang="en-US" smtClean="0"/>
              <a:t>7</a:t>
            </a:fld>
            <a:endParaRPr lang="en-US"/>
          </a:p>
        </p:txBody>
      </p:sp>
    </p:spTree>
    <p:extLst>
      <p:ext uri="{BB962C8B-B14F-4D97-AF65-F5344CB8AC3E}">
        <p14:creationId xmlns:p14="http://schemas.microsoft.com/office/powerpoint/2010/main" val="805195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6097">
              <a:defRPr/>
            </a:pPr>
            <a:r>
              <a:rPr lang="en-US" dirty="0" smtClean="0"/>
              <a:t>***</a:t>
            </a:r>
            <a:r>
              <a:rPr lang="en-US" baseline="0" dirty="0" smtClean="0"/>
              <a:t> Need simple a chart table</a:t>
            </a:r>
          </a:p>
          <a:p>
            <a:pPr defTabSz="956097">
              <a:defRPr/>
            </a:pPr>
            <a:r>
              <a:rPr lang="en-US" baseline="0" dirty="0" smtClean="0"/>
              <a:t>Bob to put in a Healthcare example</a:t>
            </a:r>
            <a:endParaRPr lang="en-US" dirty="0" smtClean="0"/>
          </a:p>
        </p:txBody>
      </p:sp>
      <p:sp>
        <p:nvSpPr>
          <p:cNvPr id="4" name="Slide Number Placeholder 3"/>
          <p:cNvSpPr>
            <a:spLocks noGrp="1"/>
          </p:cNvSpPr>
          <p:nvPr>
            <p:ph type="sldNum" sz="quarter" idx="10"/>
          </p:nvPr>
        </p:nvSpPr>
        <p:spPr/>
        <p:txBody>
          <a:bodyPr/>
          <a:lstStyle/>
          <a:p>
            <a:fld id="{78B486D7-C98A-4390-87D2-9CE3E6814217}" type="slidenum">
              <a:rPr lang="en-US" smtClean="0"/>
              <a:t>8</a:t>
            </a:fld>
            <a:endParaRPr lang="en-US"/>
          </a:p>
        </p:txBody>
      </p:sp>
    </p:spTree>
    <p:extLst>
      <p:ext uri="{BB962C8B-B14F-4D97-AF65-F5344CB8AC3E}">
        <p14:creationId xmlns:p14="http://schemas.microsoft.com/office/powerpoint/2010/main" val="3655016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6097">
              <a:defRPr/>
            </a:pPr>
            <a:r>
              <a:rPr lang="en-US" dirty="0" smtClean="0"/>
              <a:t>***</a:t>
            </a:r>
            <a:r>
              <a:rPr lang="en-US" baseline="0" dirty="0" smtClean="0"/>
              <a:t> Need simple a chart table</a:t>
            </a:r>
          </a:p>
          <a:p>
            <a:pPr defTabSz="956097">
              <a:defRPr/>
            </a:pPr>
            <a:r>
              <a:rPr lang="en-US" baseline="0" dirty="0" smtClean="0"/>
              <a:t>Bob to put in a Healthcare example</a:t>
            </a:r>
            <a:endParaRPr lang="en-US" dirty="0" smtClean="0"/>
          </a:p>
          <a:p>
            <a:endParaRPr lang="en-US" dirty="0"/>
          </a:p>
        </p:txBody>
      </p:sp>
      <p:sp>
        <p:nvSpPr>
          <p:cNvPr id="4" name="Slide Number Placeholder 3"/>
          <p:cNvSpPr>
            <a:spLocks noGrp="1"/>
          </p:cNvSpPr>
          <p:nvPr>
            <p:ph type="sldNum" sz="quarter" idx="10"/>
          </p:nvPr>
        </p:nvSpPr>
        <p:spPr/>
        <p:txBody>
          <a:bodyPr/>
          <a:lstStyle/>
          <a:p>
            <a:fld id="{78B486D7-C98A-4390-87D2-9CE3E6814217}" type="slidenum">
              <a:rPr lang="en-US" smtClean="0"/>
              <a:t>9</a:t>
            </a:fld>
            <a:endParaRPr lang="en-US"/>
          </a:p>
        </p:txBody>
      </p:sp>
    </p:spTree>
    <p:extLst>
      <p:ext uri="{BB962C8B-B14F-4D97-AF65-F5344CB8AC3E}">
        <p14:creationId xmlns:p14="http://schemas.microsoft.com/office/powerpoint/2010/main" val="1822576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6097">
              <a:defRPr/>
            </a:pPr>
            <a:r>
              <a:rPr lang="en-US" dirty="0" smtClean="0"/>
              <a:t>***</a:t>
            </a:r>
            <a:r>
              <a:rPr lang="en-US" baseline="0" dirty="0" smtClean="0"/>
              <a:t> Need simple a chart table</a:t>
            </a:r>
          </a:p>
          <a:p>
            <a:pPr defTabSz="956097">
              <a:defRPr/>
            </a:pPr>
            <a:r>
              <a:rPr lang="en-US" baseline="0" dirty="0" smtClean="0"/>
              <a:t>Bob to insert Healthcare example</a:t>
            </a:r>
            <a:endParaRPr lang="en-US" dirty="0" smtClean="0"/>
          </a:p>
          <a:p>
            <a:endParaRPr lang="en-US" dirty="0"/>
          </a:p>
        </p:txBody>
      </p:sp>
      <p:sp>
        <p:nvSpPr>
          <p:cNvPr id="4" name="Slide Number Placeholder 3"/>
          <p:cNvSpPr>
            <a:spLocks noGrp="1"/>
          </p:cNvSpPr>
          <p:nvPr>
            <p:ph type="sldNum" sz="quarter" idx="10"/>
          </p:nvPr>
        </p:nvSpPr>
        <p:spPr/>
        <p:txBody>
          <a:bodyPr/>
          <a:lstStyle/>
          <a:p>
            <a:fld id="{78B486D7-C98A-4390-87D2-9CE3E6814217}" type="slidenum">
              <a:rPr lang="en-US" smtClean="0"/>
              <a:t>10</a:t>
            </a:fld>
            <a:endParaRPr lang="en-US"/>
          </a:p>
        </p:txBody>
      </p:sp>
    </p:spTree>
    <p:extLst>
      <p:ext uri="{BB962C8B-B14F-4D97-AF65-F5344CB8AC3E}">
        <p14:creationId xmlns:p14="http://schemas.microsoft.com/office/powerpoint/2010/main" val="20305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584775"/>
          </a:xfrm>
        </p:spPr>
        <p:txBody>
          <a:bodyPr/>
          <a:lstStyle>
            <a:lvl1pPr>
              <a:defRPr>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415453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5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0" name="Rounded Rectangle 9"/>
          <p:cNvSpPr/>
          <p:nvPr userDrawn="1"/>
        </p:nvSpPr>
        <p:spPr>
          <a:xfrm>
            <a:off x="304800" y="1676399"/>
            <a:ext cx="4178300" cy="4868333"/>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4660900" y="1676399"/>
            <a:ext cx="4178300" cy="4868334"/>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066800"/>
            <a:ext cx="4040188"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0656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00600" y="1066800"/>
            <a:ext cx="3886200"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1706562"/>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245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1" name="Rounded Rectangle 10"/>
          <p:cNvSpPr/>
          <p:nvPr userDrawn="1"/>
        </p:nvSpPr>
        <p:spPr>
          <a:xfrm>
            <a:off x="4660900" y="753533"/>
            <a:ext cx="41783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3581400"/>
            <a:ext cx="4040188"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4221162"/>
            <a:ext cx="4040188" cy="248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2959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1" name="Rounded Rectangle 10"/>
          <p:cNvSpPr/>
          <p:nvPr userDrawn="1"/>
        </p:nvSpPr>
        <p:spPr>
          <a:xfrm>
            <a:off x="3200400" y="1219199"/>
            <a:ext cx="5638800" cy="5325533"/>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3581400"/>
            <a:ext cx="2590800"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4221162"/>
            <a:ext cx="2590800" cy="248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8032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0" name="Rounded Rectangle 9"/>
          <p:cNvSpPr/>
          <p:nvPr userDrawn="1"/>
        </p:nvSpPr>
        <p:spPr>
          <a:xfrm>
            <a:off x="304800" y="753533"/>
            <a:ext cx="41783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3"/>
          </p:nvPr>
        </p:nvSpPr>
        <p:spPr>
          <a:xfrm>
            <a:off x="4800600" y="3581400"/>
            <a:ext cx="3886200"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4221162"/>
            <a:ext cx="3886200" cy="2255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682479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6" name="Rounded Rectangle 5"/>
          <p:cNvSpPr/>
          <p:nvPr userDrawn="1"/>
        </p:nvSpPr>
        <p:spPr>
          <a:xfrm>
            <a:off x="609600" y="990600"/>
            <a:ext cx="7924800" cy="5257800"/>
          </a:xfrm>
          <a:prstGeom prst="roundRect">
            <a:avLst>
              <a:gd name="adj" fmla="val 0"/>
            </a:avLst>
          </a:prstGeom>
          <a:gradFill>
            <a:gsLst>
              <a:gs pos="100000">
                <a:schemeClr val="tx2">
                  <a:lumMod val="20000"/>
                  <a:lumOff val="80000"/>
                </a:schemeClr>
              </a:gs>
              <a:gs pos="0">
                <a:srgbClr val="DAE6F6"/>
              </a:gs>
              <a:gs pos="83000">
                <a:srgbClr val="EEF3FB"/>
              </a:gs>
              <a:gs pos="25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457200" y="876300"/>
            <a:ext cx="8229600" cy="419100"/>
            <a:chOff x="457200" y="876300"/>
            <a:chExt cx="8229600" cy="419100"/>
          </a:xfrm>
        </p:grpSpPr>
        <p:sp>
          <p:nvSpPr>
            <p:cNvPr id="10" name="Rectangle 9"/>
            <p:cNvSpPr/>
            <p:nvPr/>
          </p:nvSpPr>
          <p:spPr>
            <a:xfrm>
              <a:off x="609600" y="906236"/>
              <a:ext cx="7924800" cy="359229"/>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 y="876300"/>
              <a:ext cx="228600" cy="419100"/>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458200" y="876300"/>
              <a:ext cx="228600" cy="419100"/>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 Placeholder 2"/>
          <p:cNvSpPr>
            <a:spLocks noGrp="1"/>
          </p:cNvSpPr>
          <p:nvPr>
            <p:ph type="body" sz="quarter" idx="10" hasCustomPrompt="1"/>
          </p:nvPr>
        </p:nvSpPr>
        <p:spPr>
          <a:xfrm>
            <a:off x="838200" y="1447800"/>
            <a:ext cx="7391400" cy="457200"/>
          </a:xfrm>
          <a:noFill/>
        </p:spPr>
        <p:txBody>
          <a:bodyPr wrap="square" rtlCol="0">
            <a:spAutoFit/>
          </a:bodyPr>
          <a:lstStyle>
            <a:lvl1pPr marL="0" indent="0">
              <a:buNone/>
              <a:defRPr lang="en-US" sz="2400" dirty="0">
                <a:solidFill>
                  <a:schemeClr val="accent2"/>
                </a:solidFill>
                <a:latin typeface="Bevan" pitchFamily="2" charset="0"/>
              </a:defRPr>
            </a:lvl1pPr>
          </a:lstStyle>
          <a:p>
            <a:pPr marL="0" lvl="0"/>
            <a:r>
              <a:rPr lang="en-US" dirty="0" smtClean="0"/>
              <a:t>Add your title here</a:t>
            </a:r>
            <a:endParaRPr lang="en-US" dirty="0"/>
          </a:p>
        </p:txBody>
      </p:sp>
      <p:sp>
        <p:nvSpPr>
          <p:cNvPr id="5" name="Content Placeholder 4"/>
          <p:cNvSpPr>
            <a:spLocks noGrp="1"/>
          </p:cNvSpPr>
          <p:nvPr>
            <p:ph sz="quarter" idx="11"/>
          </p:nvPr>
        </p:nvSpPr>
        <p:spPr>
          <a:xfrm>
            <a:off x="838200" y="1981200"/>
            <a:ext cx="739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772716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5882551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0" hasCustomPrompt="1"/>
          </p:nvPr>
        </p:nvSpPr>
        <p:spPr>
          <a:xfrm>
            <a:off x="762000" y="4572000"/>
            <a:ext cx="7620000" cy="457200"/>
          </a:xfrm>
        </p:spPr>
        <p:txBody>
          <a:bodyPr/>
          <a:lstStyle>
            <a:lvl1pPr marL="0" indent="0">
              <a:buFontTx/>
              <a:buNone/>
              <a:defRPr baseline="0">
                <a:solidFill>
                  <a:schemeClr val="accent2"/>
                </a:solidFill>
                <a:latin typeface="Bevan" pitchFamily="2" charset="0"/>
              </a:defRPr>
            </a:lvl1pPr>
            <a:lvl2pPr>
              <a:defRPr>
                <a:solidFill>
                  <a:schemeClr val="accent2"/>
                </a:solidFill>
                <a:latin typeface="Bevan" pitchFamily="2" charset="0"/>
              </a:defRPr>
            </a:lvl2pPr>
            <a:lvl3pPr>
              <a:defRPr>
                <a:solidFill>
                  <a:schemeClr val="accent2"/>
                </a:solidFill>
                <a:latin typeface="Bevan" pitchFamily="2" charset="0"/>
              </a:defRPr>
            </a:lvl3pPr>
            <a:lvl4pPr>
              <a:defRPr>
                <a:solidFill>
                  <a:schemeClr val="accent2"/>
                </a:solidFill>
                <a:latin typeface="Bevan" pitchFamily="2" charset="0"/>
              </a:defRPr>
            </a:lvl4pPr>
            <a:lvl5pPr>
              <a:defRPr>
                <a:solidFill>
                  <a:schemeClr val="accent2"/>
                </a:solidFill>
                <a:latin typeface="Bevan" pitchFamily="2" charset="0"/>
              </a:defRPr>
            </a:lvl5pPr>
          </a:lstStyle>
          <a:p>
            <a:pPr lvl="0"/>
            <a:r>
              <a:rPr lang="en-US" dirty="0" smtClean="0"/>
              <a:t>Add title here</a:t>
            </a:r>
            <a:endParaRPr lang="en-US" dirty="0"/>
          </a:p>
        </p:txBody>
      </p:sp>
      <p:sp>
        <p:nvSpPr>
          <p:cNvPr id="9" name="Rounded Rectangle 8"/>
          <p:cNvSpPr/>
          <p:nvPr userDrawn="1"/>
        </p:nvSpPr>
        <p:spPr>
          <a:xfrm>
            <a:off x="609600" y="762000"/>
            <a:ext cx="79248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287452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61CD0EBA-555A-47EE-A7A1-1412E4385647}" type="datetime1">
              <a:rPr lang="en-US"/>
              <a:pPr>
                <a:defRPr/>
              </a:pPr>
              <a:t>11/6/2013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B6749D94-AFEF-4722-8FCB-343CAC3C7D6B}" type="slidenum">
              <a:rPr lang="en-US"/>
              <a:pPr>
                <a:defRPr/>
              </a:pPr>
              <a:t>‹#›</a:t>
            </a:fld>
            <a:endParaRPr lang="en-US"/>
          </a:p>
        </p:txBody>
      </p:sp>
    </p:spTree>
    <p:extLst>
      <p:ext uri="{BB962C8B-B14F-4D97-AF65-F5344CB8AC3E}">
        <p14:creationId xmlns:p14="http://schemas.microsoft.com/office/powerpoint/2010/main" val="39565547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584775"/>
          </a:xfrm>
        </p:spPr>
        <p:txBody>
          <a:bodyPr/>
          <a:lstStyle>
            <a:lvl1pPr>
              <a:defRPr>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5444545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584775"/>
          </a:xfrm>
        </p:spPr>
        <p:txBody>
          <a:bodyPr/>
          <a:lstStyle>
            <a:lvl1pPr>
              <a:defRPr>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551864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584775"/>
          </a:xfrm>
        </p:spPr>
        <p:txBody>
          <a:bodyPr/>
          <a:lstStyle>
            <a:lvl1pPr>
              <a:defRPr>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Rectangle 3"/>
          <p:cNvSpPr/>
          <p:nvPr userDrawn="1"/>
        </p:nvSpPr>
        <p:spPr>
          <a:xfrm>
            <a:off x="-13547" y="838200"/>
            <a:ext cx="9169400" cy="5984240"/>
          </a:xfrm>
          <a:prstGeom prst="rect">
            <a:avLst/>
          </a:prstGeom>
          <a:gradFill>
            <a:gsLst>
              <a:gs pos="0">
                <a:schemeClr val="tx2">
                  <a:lumMod val="40000"/>
                  <a:lumOff val="60000"/>
                </a:schemeClr>
              </a:gs>
              <a:gs pos="100000">
                <a:srgbClr val="FFFFFF"/>
              </a:gs>
              <a:gs pos="29000">
                <a:srgbClr val="FFFFF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25399" y="-11853"/>
            <a:ext cx="9181252" cy="1002453"/>
          </a:xfrm>
          <a:prstGeom prst="rect">
            <a:avLst/>
          </a:prstGeom>
          <a:gradFill>
            <a:gsLst>
              <a:gs pos="0">
                <a:schemeClr val="tx2">
                  <a:lumMod val="50000"/>
                  <a:alpha val="90000"/>
                </a:schemeClr>
              </a:gs>
              <a:gs pos="100000">
                <a:schemeClr val="tx2">
                  <a:lumMod val="50000"/>
                </a:schemeClr>
              </a:gs>
              <a:gs pos="46000">
                <a:schemeClr val="tx2">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975214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0" hasCustomPrompt="1"/>
          </p:nvPr>
        </p:nvSpPr>
        <p:spPr>
          <a:xfrm>
            <a:off x="762000" y="4572000"/>
            <a:ext cx="7620000" cy="457200"/>
          </a:xfrm>
        </p:spPr>
        <p:txBody>
          <a:bodyPr/>
          <a:lstStyle>
            <a:lvl1pPr marL="0" indent="0">
              <a:buFontTx/>
              <a:buNone/>
              <a:defRPr baseline="0">
                <a:solidFill>
                  <a:schemeClr val="accent2"/>
                </a:solidFill>
                <a:latin typeface="Bevan" pitchFamily="2" charset="0"/>
              </a:defRPr>
            </a:lvl1pPr>
            <a:lvl2pPr>
              <a:defRPr>
                <a:solidFill>
                  <a:schemeClr val="accent2"/>
                </a:solidFill>
                <a:latin typeface="Bevan" pitchFamily="2" charset="0"/>
              </a:defRPr>
            </a:lvl2pPr>
            <a:lvl3pPr>
              <a:defRPr>
                <a:solidFill>
                  <a:schemeClr val="accent2"/>
                </a:solidFill>
                <a:latin typeface="Bevan" pitchFamily="2" charset="0"/>
              </a:defRPr>
            </a:lvl3pPr>
            <a:lvl4pPr>
              <a:defRPr>
                <a:solidFill>
                  <a:schemeClr val="accent2"/>
                </a:solidFill>
                <a:latin typeface="Bevan" pitchFamily="2" charset="0"/>
              </a:defRPr>
            </a:lvl4pPr>
            <a:lvl5pPr>
              <a:defRPr>
                <a:solidFill>
                  <a:schemeClr val="accent2"/>
                </a:solidFill>
                <a:latin typeface="Bevan" pitchFamily="2" charset="0"/>
              </a:defRPr>
            </a:lvl5pPr>
          </a:lstStyle>
          <a:p>
            <a:pPr lvl="0"/>
            <a:r>
              <a:rPr lang="en-US" dirty="0" smtClean="0"/>
              <a:t>Add title here</a:t>
            </a:r>
            <a:endParaRPr lang="en-US" dirty="0"/>
          </a:p>
        </p:txBody>
      </p:sp>
      <p:sp>
        <p:nvSpPr>
          <p:cNvPr id="9" name="Rounded Rectangle 8"/>
          <p:cNvSpPr/>
          <p:nvPr userDrawn="1"/>
        </p:nvSpPr>
        <p:spPr>
          <a:xfrm>
            <a:off x="152400" y="1295400"/>
            <a:ext cx="8839200" cy="51816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userDrawn="1"/>
        </p:nvGrpSpPr>
        <p:grpSpPr>
          <a:xfrm>
            <a:off x="125942" y="952500"/>
            <a:ext cx="8941858" cy="419100"/>
            <a:chOff x="457200" y="876300"/>
            <a:chExt cx="8229600" cy="419100"/>
          </a:xfrm>
        </p:grpSpPr>
        <p:sp>
          <p:nvSpPr>
            <p:cNvPr id="7" name="Rectangle 6"/>
            <p:cNvSpPr/>
            <p:nvPr/>
          </p:nvSpPr>
          <p:spPr>
            <a:xfrm>
              <a:off x="609600" y="906236"/>
              <a:ext cx="7924800" cy="359229"/>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7200" y="876300"/>
              <a:ext cx="228600" cy="419100"/>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458200" y="876300"/>
              <a:ext cx="228600" cy="419100"/>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34481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0" hasCustomPrompt="1"/>
          </p:nvPr>
        </p:nvSpPr>
        <p:spPr>
          <a:xfrm>
            <a:off x="762000" y="4572000"/>
            <a:ext cx="7620000" cy="457200"/>
          </a:xfrm>
        </p:spPr>
        <p:txBody>
          <a:bodyPr/>
          <a:lstStyle>
            <a:lvl1pPr marL="0" indent="0">
              <a:buFontTx/>
              <a:buNone/>
              <a:defRPr baseline="0">
                <a:solidFill>
                  <a:schemeClr val="accent2"/>
                </a:solidFill>
                <a:latin typeface="Bevan" pitchFamily="2" charset="0"/>
              </a:defRPr>
            </a:lvl1pPr>
            <a:lvl2pPr>
              <a:defRPr>
                <a:solidFill>
                  <a:schemeClr val="accent2"/>
                </a:solidFill>
                <a:latin typeface="Bevan" pitchFamily="2" charset="0"/>
              </a:defRPr>
            </a:lvl2pPr>
            <a:lvl3pPr>
              <a:defRPr>
                <a:solidFill>
                  <a:schemeClr val="accent2"/>
                </a:solidFill>
                <a:latin typeface="Bevan" pitchFamily="2" charset="0"/>
              </a:defRPr>
            </a:lvl3pPr>
            <a:lvl4pPr>
              <a:defRPr>
                <a:solidFill>
                  <a:schemeClr val="accent2"/>
                </a:solidFill>
                <a:latin typeface="Bevan" pitchFamily="2" charset="0"/>
              </a:defRPr>
            </a:lvl4pPr>
            <a:lvl5pPr>
              <a:defRPr>
                <a:solidFill>
                  <a:schemeClr val="accent2"/>
                </a:solidFill>
                <a:latin typeface="Bevan" pitchFamily="2" charset="0"/>
              </a:defRPr>
            </a:lvl5pPr>
          </a:lstStyle>
          <a:p>
            <a:pPr lvl="0"/>
            <a:r>
              <a:rPr lang="en-US" dirty="0" smtClean="0"/>
              <a:t>Add title here</a:t>
            </a:r>
            <a:endParaRPr lang="en-US" dirty="0"/>
          </a:p>
        </p:txBody>
      </p:sp>
      <p:sp>
        <p:nvSpPr>
          <p:cNvPr id="9" name="Rounded Rectangle 8"/>
          <p:cNvSpPr/>
          <p:nvPr userDrawn="1"/>
        </p:nvSpPr>
        <p:spPr>
          <a:xfrm>
            <a:off x="609600" y="762000"/>
            <a:ext cx="7924800" cy="36576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52203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8288775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0" name="Rounded Rectangle 9"/>
          <p:cNvSpPr/>
          <p:nvPr userDrawn="1"/>
        </p:nvSpPr>
        <p:spPr>
          <a:xfrm>
            <a:off x="304800" y="753533"/>
            <a:ext cx="35052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3962400" y="753533"/>
            <a:ext cx="48768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066800"/>
            <a:ext cx="4040188"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0656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00600" y="1066800"/>
            <a:ext cx="3886200"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1706562"/>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873748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4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0" name="Rounded Rectangle 9"/>
          <p:cNvSpPr/>
          <p:nvPr userDrawn="1"/>
        </p:nvSpPr>
        <p:spPr>
          <a:xfrm>
            <a:off x="304800" y="753533"/>
            <a:ext cx="41783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4660900" y="753533"/>
            <a:ext cx="41783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066800"/>
            <a:ext cx="4040188"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0656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00600" y="1066800"/>
            <a:ext cx="3886200"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1706562"/>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162655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5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0" name="Rounded Rectangle 9"/>
          <p:cNvSpPr/>
          <p:nvPr userDrawn="1"/>
        </p:nvSpPr>
        <p:spPr>
          <a:xfrm>
            <a:off x="304800" y="753533"/>
            <a:ext cx="41783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4660900" y="753533"/>
            <a:ext cx="41783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066800"/>
            <a:ext cx="4040188"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0656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00600" y="1066800"/>
            <a:ext cx="3886200"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1706562"/>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803819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1" name="Rounded Rectangle 10"/>
          <p:cNvSpPr/>
          <p:nvPr userDrawn="1"/>
        </p:nvSpPr>
        <p:spPr>
          <a:xfrm>
            <a:off x="4660900" y="753533"/>
            <a:ext cx="41783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3581400"/>
            <a:ext cx="4040188"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4221162"/>
            <a:ext cx="4040188" cy="248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07798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1" name="Rounded Rectangle 10"/>
          <p:cNvSpPr/>
          <p:nvPr userDrawn="1"/>
        </p:nvSpPr>
        <p:spPr>
          <a:xfrm>
            <a:off x="3200400" y="1219199"/>
            <a:ext cx="5638800" cy="5325533"/>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3581400"/>
            <a:ext cx="2590800"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4221162"/>
            <a:ext cx="2590800" cy="248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8236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0" name="Rounded Rectangle 9"/>
          <p:cNvSpPr/>
          <p:nvPr userDrawn="1"/>
        </p:nvSpPr>
        <p:spPr>
          <a:xfrm>
            <a:off x="304800" y="753533"/>
            <a:ext cx="41783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3"/>
          </p:nvPr>
        </p:nvSpPr>
        <p:spPr>
          <a:xfrm>
            <a:off x="4800600" y="3581400"/>
            <a:ext cx="3886200"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4221162"/>
            <a:ext cx="3886200" cy="2255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562411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6" name="Rounded Rectangle 5"/>
          <p:cNvSpPr/>
          <p:nvPr userDrawn="1"/>
        </p:nvSpPr>
        <p:spPr>
          <a:xfrm>
            <a:off x="609600" y="990600"/>
            <a:ext cx="7924800" cy="5257800"/>
          </a:xfrm>
          <a:prstGeom prst="roundRect">
            <a:avLst>
              <a:gd name="adj" fmla="val 0"/>
            </a:avLst>
          </a:prstGeom>
          <a:gradFill>
            <a:gsLst>
              <a:gs pos="100000">
                <a:schemeClr val="tx2">
                  <a:lumMod val="20000"/>
                  <a:lumOff val="80000"/>
                </a:schemeClr>
              </a:gs>
              <a:gs pos="0">
                <a:srgbClr val="DAE6F6"/>
              </a:gs>
              <a:gs pos="83000">
                <a:srgbClr val="EEF3FB"/>
              </a:gs>
              <a:gs pos="25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457200" y="876300"/>
            <a:ext cx="8229600" cy="419100"/>
            <a:chOff x="457200" y="876300"/>
            <a:chExt cx="8229600" cy="419100"/>
          </a:xfrm>
        </p:grpSpPr>
        <p:sp>
          <p:nvSpPr>
            <p:cNvPr id="10" name="Rectangle 9"/>
            <p:cNvSpPr/>
            <p:nvPr/>
          </p:nvSpPr>
          <p:spPr>
            <a:xfrm>
              <a:off x="609600" y="906236"/>
              <a:ext cx="7924800" cy="359229"/>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 y="876300"/>
              <a:ext cx="228600" cy="419100"/>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458200" y="876300"/>
              <a:ext cx="228600" cy="419100"/>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 Placeholder 2"/>
          <p:cNvSpPr>
            <a:spLocks noGrp="1"/>
          </p:cNvSpPr>
          <p:nvPr>
            <p:ph type="body" sz="quarter" idx="10" hasCustomPrompt="1"/>
          </p:nvPr>
        </p:nvSpPr>
        <p:spPr>
          <a:xfrm>
            <a:off x="838200" y="1447800"/>
            <a:ext cx="7391400" cy="457200"/>
          </a:xfrm>
          <a:noFill/>
        </p:spPr>
        <p:txBody>
          <a:bodyPr wrap="square" rtlCol="0">
            <a:spAutoFit/>
          </a:bodyPr>
          <a:lstStyle>
            <a:lvl1pPr marL="0" indent="0">
              <a:buNone/>
              <a:defRPr lang="en-US" sz="2400" dirty="0">
                <a:solidFill>
                  <a:schemeClr val="accent2"/>
                </a:solidFill>
                <a:latin typeface="Bevan" pitchFamily="2" charset="0"/>
              </a:defRPr>
            </a:lvl1pPr>
          </a:lstStyle>
          <a:p>
            <a:pPr marL="0" lvl="0"/>
            <a:r>
              <a:rPr lang="en-US" dirty="0" smtClean="0"/>
              <a:t>Add your title here</a:t>
            </a:r>
            <a:endParaRPr lang="en-US" dirty="0"/>
          </a:p>
        </p:txBody>
      </p:sp>
      <p:sp>
        <p:nvSpPr>
          <p:cNvPr id="5" name="Content Placeholder 4"/>
          <p:cNvSpPr>
            <a:spLocks noGrp="1"/>
          </p:cNvSpPr>
          <p:nvPr>
            <p:ph sz="quarter" idx="11"/>
          </p:nvPr>
        </p:nvSpPr>
        <p:spPr>
          <a:xfrm>
            <a:off x="838200" y="1981200"/>
            <a:ext cx="739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61758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584775"/>
          </a:xfrm>
        </p:spPr>
        <p:txBody>
          <a:bodyPr/>
          <a:lstStyle>
            <a:lvl1pPr>
              <a:defRPr>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796064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0" hasCustomPrompt="1"/>
          </p:nvPr>
        </p:nvSpPr>
        <p:spPr>
          <a:xfrm>
            <a:off x="762000" y="4572000"/>
            <a:ext cx="7620000" cy="457200"/>
          </a:xfrm>
        </p:spPr>
        <p:txBody>
          <a:bodyPr/>
          <a:lstStyle>
            <a:lvl1pPr marL="0" indent="0">
              <a:buFontTx/>
              <a:buNone/>
              <a:defRPr baseline="0">
                <a:solidFill>
                  <a:schemeClr val="accent2"/>
                </a:solidFill>
                <a:latin typeface="Bevan" pitchFamily="2" charset="0"/>
              </a:defRPr>
            </a:lvl1pPr>
            <a:lvl2pPr>
              <a:defRPr>
                <a:solidFill>
                  <a:schemeClr val="accent2"/>
                </a:solidFill>
                <a:latin typeface="Bevan" pitchFamily="2" charset="0"/>
              </a:defRPr>
            </a:lvl2pPr>
            <a:lvl3pPr>
              <a:defRPr>
                <a:solidFill>
                  <a:schemeClr val="accent2"/>
                </a:solidFill>
                <a:latin typeface="Bevan" pitchFamily="2" charset="0"/>
              </a:defRPr>
            </a:lvl3pPr>
            <a:lvl4pPr>
              <a:defRPr>
                <a:solidFill>
                  <a:schemeClr val="accent2"/>
                </a:solidFill>
                <a:latin typeface="Bevan" pitchFamily="2" charset="0"/>
              </a:defRPr>
            </a:lvl4pPr>
            <a:lvl5pPr>
              <a:defRPr>
                <a:solidFill>
                  <a:schemeClr val="accent2"/>
                </a:solidFill>
                <a:latin typeface="Bevan" pitchFamily="2" charset="0"/>
              </a:defRPr>
            </a:lvl5pPr>
          </a:lstStyle>
          <a:p>
            <a:pPr lvl="0"/>
            <a:r>
              <a:rPr lang="en-US" dirty="0" smtClean="0"/>
              <a:t>Add title here</a:t>
            </a:r>
            <a:endParaRPr lang="en-US" dirty="0"/>
          </a:p>
        </p:txBody>
      </p:sp>
      <p:sp>
        <p:nvSpPr>
          <p:cNvPr id="9" name="Rounded Rectangle 8"/>
          <p:cNvSpPr/>
          <p:nvPr userDrawn="1"/>
        </p:nvSpPr>
        <p:spPr>
          <a:xfrm>
            <a:off x="152400" y="1295400"/>
            <a:ext cx="8839200" cy="51816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userDrawn="1"/>
        </p:nvGrpSpPr>
        <p:grpSpPr>
          <a:xfrm>
            <a:off x="125942" y="952500"/>
            <a:ext cx="8941858" cy="419100"/>
            <a:chOff x="457200" y="876300"/>
            <a:chExt cx="8229600" cy="419100"/>
          </a:xfrm>
        </p:grpSpPr>
        <p:sp>
          <p:nvSpPr>
            <p:cNvPr id="7" name="Rectangle 6"/>
            <p:cNvSpPr/>
            <p:nvPr/>
          </p:nvSpPr>
          <p:spPr>
            <a:xfrm>
              <a:off x="609600" y="906236"/>
              <a:ext cx="7924800" cy="359229"/>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7200" y="876300"/>
              <a:ext cx="228600" cy="419100"/>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458200" y="876300"/>
              <a:ext cx="228600" cy="419100"/>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900810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0" hasCustomPrompt="1"/>
          </p:nvPr>
        </p:nvSpPr>
        <p:spPr>
          <a:xfrm>
            <a:off x="762000" y="4572000"/>
            <a:ext cx="7620000" cy="457200"/>
          </a:xfrm>
        </p:spPr>
        <p:txBody>
          <a:bodyPr/>
          <a:lstStyle>
            <a:lvl1pPr marL="0" indent="0">
              <a:buFontTx/>
              <a:buNone/>
              <a:defRPr baseline="0">
                <a:solidFill>
                  <a:schemeClr val="accent2"/>
                </a:solidFill>
                <a:latin typeface="Bevan" pitchFamily="2" charset="0"/>
              </a:defRPr>
            </a:lvl1pPr>
            <a:lvl2pPr>
              <a:defRPr>
                <a:solidFill>
                  <a:schemeClr val="accent2"/>
                </a:solidFill>
                <a:latin typeface="Bevan" pitchFamily="2" charset="0"/>
              </a:defRPr>
            </a:lvl2pPr>
            <a:lvl3pPr>
              <a:defRPr>
                <a:solidFill>
                  <a:schemeClr val="accent2"/>
                </a:solidFill>
                <a:latin typeface="Bevan" pitchFamily="2" charset="0"/>
              </a:defRPr>
            </a:lvl3pPr>
            <a:lvl4pPr>
              <a:defRPr>
                <a:solidFill>
                  <a:schemeClr val="accent2"/>
                </a:solidFill>
                <a:latin typeface="Bevan" pitchFamily="2" charset="0"/>
              </a:defRPr>
            </a:lvl4pPr>
            <a:lvl5pPr>
              <a:defRPr>
                <a:solidFill>
                  <a:schemeClr val="accent2"/>
                </a:solidFill>
                <a:latin typeface="Bevan" pitchFamily="2" charset="0"/>
              </a:defRPr>
            </a:lvl5pPr>
          </a:lstStyle>
          <a:p>
            <a:pPr lvl="0"/>
            <a:r>
              <a:rPr lang="en-US" dirty="0" smtClean="0"/>
              <a:t>Add title here</a:t>
            </a:r>
            <a:endParaRPr lang="en-US" dirty="0"/>
          </a:p>
        </p:txBody>
      </p:sp>
      <p:sp>
        <p:nvSpPr>
          <p:cNvPr id="9" name="Rounded Rectangle 8"/>
          <p:cNvSpPr/>
          <p:nvPr userDrawn="1"/>
        </p:nvSpPr>
        <p:spPr>
          <a:xfrm>
            <a:off x="152400" y="1047750"/>
            <a:ext cx="8839200" cy="573405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userDrawn="1"/>
        </p:nvGrpSpPr>
        <p:grpSpPr>
          <a:xfrm>
            <a:off x="125942" y="838200"/>
            <a:ext cx="8941858" cy="419100"/>
            <a:chOff x="457200" y="876300"/>
            <a:chExt cx="8229600" cy="419100"/>
          </a:xfrm>
        </p:grpSpPr>
        <p:sp>
          <p:nvSpPr>
            <p:cNvPr id="7" name="Rectangle 6"/>
            <p:cNvSpPr/>
            <p:nvPr/>
          </p:nvSpPr>
          <p:spPr>
            <a:xfrm>
              <a:off x="609600" y="906236"/>
              <a:ext cx="7924800" cy="359229"/>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7200" y="876300"/>
              <a:ext cx="228600" cy="419100"/>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458200" y="876300"/>
              <a:ext cx="228600" cy="419100"/>
            </a:xfrm>
            <a:prstGeom prst="rect">
              <a:avLst/>
            </a:prstGeom>
            <a:gradFill>
              <a:gsLst>
                <a:gs pos="100000">
                  <a:schemeClr val="tx2">
                    <a:lumMod val="50000"/>
                  </a:schemeClr>
                </a:gs>
                <a:gs pos="28000">
                  <a:schemeClr val="tx2">
                    <a:lumMod val="60000"/>
                    <a:lumOff val="40000"/>
                  </a:schemeClr>
                </a:gs>
              </a:gsLst>
              <a:lin ang="5400000" scaled="0"/>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4008585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0" hasCustomPrompt="1"/>
          </p:nvPr>
        </p:nvSpPr>
        <p:spPr>
          <a:xfrm>
            <a:off x="762000" y="4572000"/>
            <a:ext cx="7620000" cy="457200"/>
          </a:xfrm>
        </p:spPr>
        <p:txBody>
          <a:bodyPr/>
          <a:lstStyle>
            <a:lvl1pPr marL="0" indent="0">
              <a:buFontTx/>
              <a:buNone/>
              <a:defRPr baseline="0">
                <a:solidFill>
                  <a:schemeClr val="accent2"/>
                </a:solidFill>
                <a:latin typeface="Bevan" pitchFamily="2" charset="0"/>
              </a:defRPr>
            </a:lvl1pPr>
            <a:lvl2pPr>
              <a:defRPr>
                <a:solidFill>
                  <a:schemeClr val="accent2"/>
                </a:solidFill>
                <a:latin typeface="Bevan" pitchFamily="2" charset="0"/>
              </a:defRPr>
            </a:lvl2pPr>
            <a:lvl3pPr>
              <a:defRPr>
                <a:solidFill>
                  <a:schemeClr val="accent2"/>
                </a:solidFill>
                <a:latin typeface="Bevan" pitchFamily="2" charset="0"/>
              </a:defRPr>
            </a:lvl3pPr>
            <a:lvl4pPr>
              <a:defRPr>
                <a:solidFill>
                  <a:schemeClr val="accent2"/>
                </a:solidFill>
                <a:latin typeface="Bevan" pitchFamily="2" charset="0"/>
              </a:defRPr>
            </a:lvl4pPr>
            <a:lvl5pPr>
              <a:defRPr>
                <a:solidFill>
                  <a:schemeClr val="accent2"/>
                </a:solidFill>
                <a:latin typeface="Bevan" pitchFamily="2" charset="0"/>
              </a:defRPr>
            </a:lvl5pPr>
          </a:lstStyle>
          <a:p>
            <a:pPr lvl="0"/>
            <a:r>
              <a:rPr lang="en-US" dirty="0" smtClean="0"/>
              <a:t>Add title here</a:t>
            </a:r>
            <a:endParaRPr lang="en-US" dirty="0"/>
          </a:p>
        </p:txBody>
      </p:sp>
      <p:sp>
        <p:nvSpPr>
          <p:cNvPr id="9" name="Rounded Rectangle 8"/>
          <p:cNvSpPr/>
          <p:nvPr userDrawn="1"/>
        </p:nvSpPr>
        <p:spPr>
          <a:xfrm>
            <a:off x="609600" y="762000"/>
            <a:ext cx="7924800" cy="36576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9198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077907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0" name="Rounded Rectangle 9"/>
          <p:cNvSpPr/>
          <p:nvPr userDrawn="1"/>
        </p:nvSpPr>
        <p:spPr>
          <a:xfrm>
            <a:off x="304800" y="753533"/>
            <a:ext cx="35052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3962400" y="753533"/>
            <a:ext cx="48768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066800"/>
            <a:ext cx="4040188"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0656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00600" y="1066800"/>
            <a:ext cx="3886200"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1706562"/>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24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4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0" name="Rounded Rectangle 9"/>
          <p:cNvSpPr/>
          <p:nvPr userDrawn="1"/>
        </p:nvSpPr>
        <p:spPr>
          <a:xfrm>
            <a:off x="304800" y="753533"/>
            <a:ext cx="41783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4660900" y="753533"/>
            <a:ext cx="4178300" cy="5791200"/>
          </a:xfrm>
          <a:prstGeom prst="roundRect">
            <a:avLst>
              <a:gd name="adj" fmla="val 1908"/>
            </a:avLst>
          </a:prstGeom>
          <a:gradFill>
            <a:gsLst>
              <a:gs pos="100000">
                <a:schemeClr val="tx2">
                  <a:lumMod val="40000"/>
                  <a:lumOff val="60000"/>
                </a:schemeClr>
              </a:gs>
              <a:gs pos="70000">
                <a:srgbClr val="FFFFFF"/>
              </a:gs>
            </a:gsLst>
            <a:lin ang="5400000" scaled="0"/>
          </a:gradFill>
          <a:ln>
            <a:solidFill>
              <a:schemeClr val="tx2">
                <a:lumMod val="5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066800"/>
            <a:ext cx="4040188"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0656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00600" y="1066800"/>
            <a:ext cx="3886200" cy="639762"/>
          </a:xfrm>
        </p:spPr>
        <p:txBody>
          <a:bodyPr anchor="b"/>
          <a:lstStyle>
            <a:lvl1pPr marL="0" indent="0">
              <a:buNone/>
              <a:defRPr sz="2400" b="1">
                <a:solidFill>
                  <a:schemeClr val="accent2"/>
                </a:solidFill>
                <a:latin typeface="Bevan"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1706562"/>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245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3547" y="2590800"/>
            <a:ext cx="9169400" cy="4231640"/>
          </a:xfrm>
          <a:prstGeom prst="rect">
            <a:avLst/>
          </a:prstGeom>
          <a:gradFill>
            <a:gsLst>
              <a:gs pos="0">
                <a:schemeClr val="tx2">
                  <a:lumMod val="40000"/>
                  <a:lumOff val="60000"/>
                </a:schemeClr>
              </a:gs>
              <a:gs pos="100000">
                <a:srgbClr val="FFFFFF"/>
              </a:gs>
              <a:gs pos="29000">
                <a:srgbClr val="FFFFF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5399" y="-11853"/>
            <a:ext cx="9181252" cy="3200400"/>
          </a:xfrm>
          <a:prstGeom prst="rect">
            <a:avLst/>
          </a:prstGeom>
          <a:pattFill prst="openDmnd">
            <a:fgClr>
              <a:schemeClr val="tx2">
                <a:lumMod val="50000"/>
              </a:schemeClr>
            </a:fgClr>
            <a:bgClr>
              <a:schemeClr val="tx2">
                <a:lumMod val="60000"/>
                <a:lumOff val="4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25399" y="-11853"/>
            <a:ext cx="9181252" cy="3200400"/>
          </a:xfrm>
          <a:prstGeom prst="rect">
            <a:avLst/>
          </a:prstGeom>
          <a:gradFill>
            <a:gsLst>
              <a:gs pos="0">
                <a:schemeClr val="tx2">
                  <a:lumMod val="50000"/>
                  <a:alpha val="90000"/>
                </a:schemeClr>
              </a:gs>
              <a:gs pos="100000">
                <a:schemeClr val="tx2">
                  <a:lumMod val="50000"/>
                </a:schemeClr>
              </a:gs>
              <a:gs pos="46000">
                <a:schemeClr val="tx2">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115669"/>
            <a:ext cx="7924800" cy="584775"/>
          </a:xfrm>
          <a:prstGeom prst="rect">
            <a:avLst/>
          </a:prstGeom>
          <a:noFill/>
        </p:spPr>
        <p:txBody>
          <a:bodyPr wrap="square" rtlCol="0" anchor="b">
            <a:spAutoFit/>
          </a:bodyPr>
          <a:lstStyle/>
          <a:p>
            <a:pPr marL="0" lvl="0" algn="l"/>
            <a:r>
              <a:rPr lang="en-US" smtClean="0"/>
              <a:t>Click to edit Master title style</a:t>
            </a:r>
            <a:endParaRPr lang="en-US" dirty="0"/>
          </a:p>
        </p:txBody>
      </p:sp>
      <p:sp>
        <p:nvSpPr>
          <p:cNvPr id="3" name="Text Placeholder 2"/>
          <p:cNvSpPr>
            <a:spLocks noGrp="1"/>
          </p:cNvSpPr>
          <p:nvPr>
            <p:ph type="body" idx="1"/>
          </p:nvPr>
        </p:nvSpPr>
        <p:spPr>
          <a:xfrm>
            <a:off x="762000" y="5105399"/>
            <a:ext cx="8229600" cy="1477963"/>
          </a:xfrm>
          <a:prstGeom prst="rect">
            <a:avLst/>
          </a:prstGeom>
        </p:spPr>
        <p:txBody>
          <a:bodyPr vert="horz" lIns="91440" tIns="45720" rIns="91440" bIns="45720" rtlCol="0">
            <a:noAutofit/>
          </a:bodyPr>
          <a:lstStyle/>
          <a:p>
            <a:pPr lvl="0"/>
            <a:r>
              <a:rPr lang="en-US" dirty="0" smtClean="0"/>
              <a:t>Click to edit Master text styles</a:t>
            </a:r>
          </a:p>
        </p:txBody>
      </p:sp>
    </p:spTree>
    <p:extLst>
      <p:ext uri="{BB962C8B-B14F-4D97-AF65-F5344CB8AC3E}">
        <p14:creationId xmlns:p14="http://schemas.microsoft.com/office/powerpoint/2010/main" val="3803246500"/>
      </p:ext>
    </p:extLst>
  </p:cSld>
  <p:clrMap bg1="lt1" tx1="dk1" bg2="lt2" tx2="dk2" accent1="accent1" accent2="accent2" accent3="accent3" accent4="accent4" accent5="accent5" accent6="accent6" hlink="hlink" folHlink="folHlink"/>
  <p:sldLayoutIdLst>
    <p:sldLayoutId id="2147483649" r:id="rId1"/>
    <p:sldLayoutId id="2147483684" r:id="rId2"/>
    <p:sldLayoutId id="2147483668" r:id="rId3"/>
    <p:sldLayoutId id="2147483667" r:id="rId4"/>
    <p:sldLayoutId id="2147483682" r:id="rId5"/>
    <p:sldLayoutId id="2147483650" r:id="rId6"/>
    <p:sldLayoutId id="2147483651" r:id="rId7"/>
    <p:sldLayoutId id="2147483653" r:id="rId8"/>
    <p:sldLayoutId id="2147483665" r:id="rId9"/>
    <p:sldLayoutId id="2147483666" r:id="rId10"/>
    <p:sldLayoutId id="2147483663" r:id="rId11"/>
    <p:sldLayoutId id="2147483664" r:id="rId12"/>
    <p:sldLayoutId id="2147483662" r:id="rId13"/>
    <p:sldLayoutId id="2147483661" r:id="rId14"/>
    <p:sldLayoutId id="2147483683" r:id="rId15"/>
    <p:sldLayoutId id="2147483685" r:id="rId16"/>
    <p:sldLayoutId id="2147483686" r:id="rId17"/>
  </p:sldLayoutIdLst>
  <p:txStyles>
    <p:titleStyle>
      <a:lvl1pPr algn="l" defTabSz="914400" rtl="0" eaLnBrk="1" latinLnBrk="0" hangingPunct="1">
        <a:spcBef>
          <a:spcPct val="0"/>
        </a:spcBef>
        <a:buNone/>
        <a:defRPr lang="en-US" sz="3200" kern="1200" dirty="0" smtClean="0">
          <a:solidFill>
            <a:schemeClr val="tx2">
              <a:lumMod val="40000"/>
              <a:lumOff val="60000"/>
            </a:schemeClr>
          </a:solidFill>
          <a:latin typeface="Bevan" pitchFamily="2" charset="0"/>
          <a:ea typeface="Slackey" pitchFamily="2" charset="0"/>
          <a:cs typeface="+mn-cs"/>
        </a:defRPr>
      </a:lvl1pPr>
    </p:titleStyle>
    <p:bodyStyle>
      <a:lvl1pPr marL="233363" indent="-233363"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3547" y="-152400"/>
            <a:ext cx="9169400" cy="6974840"/>
          </a:xfrm>
          <a:prstGeom prst="rect">
            <a:avLst/>
          </a:prstGeom>
          <a:gradFill>
            <a:gsLst>
              <a:gs pos="0">
                <a:schemeClr val="tx2">
                  <a:lumMod val="40000"/>
                  <a:lumOff val="60000"/>
                </a:schemeClr>
              </a:gs>
              <a:gs pos="100000">
                <a:srgbClr val="FFFFFF"/>
              </a:gs>
              <a:gs pos="29000">
                <a:srgbClr val="FFFFF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5399" y="-198120"/>
            <a:ext cx="9181252" cy="45719"/>
          </a:xfrm>
          <a:prstGeom prst="rect">
            <a:avLst/>
          </a:prstGeom>
          <a:pattFill prst="openDmnd">
            <a:fgClr>
              <a:schemeClr val="tx2">
                <a:lumMod val="50000"/>
              </a:schemeClr>
            </a:fgClr>
            <a:bgClr>
              <a:schemeClr val="tx2">
                <a:lumMod val="60000"/>
                <a:lumOff val="4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115669"/>
            <a:ext cx="7924800" cy="584775"/>
          </a:xfrm>
          <a:prstGeom prst="rect">
            <a:avLst/>
          </a:prstGeom>
          <a:noFill/>
        </p:spPr>
        <p:txBody>
          <a:bodyPr wrap="square" rtlCol="0" anchor="b">
            <a:spAutoFit/>
          </a:bodyPr>
          <a:lstStyle/>
          <a:p>
            <a:pPr marL="0" lvl="0" algn="l"/>
            <a:r>
              <a:rPr lang="en-US" smtClean="0"/>
              <a:t>Click to edit Master title style</a:t>
            </a:r>
            <a:endParaRPr lang="en-US" dirty="0"/>
          </a:p>
        </p:txBody>
      </p:sp>
      <p:sp>
        <p:nvSpPr>
          <p:cNvPr id="3" name="Text Placeholder 2"/>
          <p:cNvSpPr>
            <a:spLocks noGrp="1"/>
          </p:cNvSpPr>
          <p:nvPr>
            <p:ph type="body" idx="1"/>
          </p:nvPr>
        </p:nvSpPr>
        <p:spPr>
          <a:xfrm>
            <a:off x="762000" y="5105399"/>
            <a:ext cx="8229600" cy="1477963"/>
          </a:xfrm>
          <a:prstGeom prst="rect">
            <a:avLst/>
          </a:prstGeom>
        </p:spPr>
        <p:txBody>
          <a:bodyPr vert="horz" lIns="91440" tIns="45720" rIns="91440" bIns="45720" rtlCol="0">
            <a:noAutofit/>
          </a:bodyPr>
          <a:lstStyle/>
          <a:p>
            <a:pPr lvl="0"/>
            <a:r>
              <a:rPr lang="en-US" dirty="0" smtClean="0"/>
              <a:t>Click to edit Master text styles</a:t>
            </a:r>
          </a:p>
        </p:txBody>
      </p:sp>
    </p:spTree>
    <p:extLst>
      <p:ext uri="{BB962C8B-B14F-4D97-AF65-F5344CB8AC3E}">
        <p14:creationId xmlns:p14="http://schemas.microsoft.com/office/powerpoint/2010/main" val="99840964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l" defTabSz="914400" rtl="0" eaLnBrk="1" latinLnBrk="0" hangingPunct="1">
        <a:spcBef>
          <a:spcPct val="0"/>
        </a:spcBef>
        <a:buNone/>
        <a:defRPr lang="en-US" sz="3200" kern="1200" dirty="0" smtClean="0">
          <a:solidFill>
            <a:schemeClr val="tx2">
              <a:lumMod val="40000"/>
              <a:lumOff val="60000"/>
            </a:schemeClr>
          </a:solidFill>
          <a:latin typeface="Bevan" pitchFamily="2" charset="0"/>
          <a:ea typeface="Slackey" pitchFamily="2" charset="0"/>
          <a:cs typeface="+mn-cs"/>
        </a:defRPr>
      </a:lvl1pPr>
    </p:titleStyle>
    <p:bodyStyle>
      <a:lvl1pPr marL="233363" indent="-233363"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notesSlide" Target="../notesSlides/notesSlide13.xml"/><Relationship Id="rId5" Type="http://schemas.openxmlformats.org/officeDocument/2006/relationships/slideLayout" Target="../slideLayouts/slideLayout14.xml"/><Relationship Id="rId4" Type="http://schemas.openxmlformats.org/officeDocument/2006/relationships/tags" Target="../tags/tag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notesSlide" Target="../notesSlides/notesSlide15.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slideLayout" Target="../slideLayouts/slideLayout14.xml"/><Relationship Id="rId5" Type="http://schemas.openxmlformats.org/officeDocument/2006/relationships/tags" Target="../tags/tag13.xml"/><Relationship Id="rId4" Type="http://schemas.openxmlformats.org/officeDocument/2006/relationships/tags" Target="../tags/tag12.xml"/></Relationships>
</file>

<file path=ppt/slides/_rels/slide17.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notesSlide" Target="../notesSlides/notesSlide16.xml"/><Relationship Id="rId5" Type="http://schemas.openxmlformats.org/officeDocument/2006/relationships/slideLayout" Target="../slideLayouts/slideLayout14.xml"/><Relationship Id="rId4" Type="http://schemas.openxmlformats.org/officeDocument/2006/relationships/tags" Target="../tags/tag17.xml"/></Relationships>
</file>

<file path=ppt/slides/_rels/slide18.xml.rels><?xml version="1.0" encoding="UTF-8" standalone="yes"?>
<Relationships xmlns="http://schemas.openxmlformats.org/package/2006/relationships"><Relationship Id="rId8" Type="http://schemas.openxmlformats.org/officeDocument/2006/relationships/tags" Target="../tags/tag25.xml"/><Relationship Id="rId3" Type="http://schemas.openxmlformats.org/officeDocument/2006/relationships/tags" Target="../tags/tag20.xml"/><Relationship Id="rId7" Type="http://schemas.openxmlformats.org/officeDocument/2006/relationships/tags" Target="../tags/tag24.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tags" Target="../tags/tag23.xml"/><Relationship Id="rId5" Type="http://schemas.openxmlformats.org/officeDocument/2006/relationships/tags" Target="../tags/tag22.xml"/><Relationship Id="rId10" Type="http://schemas.openxmlformats.org/officeDocument/2006/relationships/notesSlide" Target="../notesSlides/notesSlide17.xml"/><Relationship Id="rId4" Type="http://schemas.openxmlformats.org/officeDocument/2006/relationships/tags" Target="../tags/tag21.xml"/><Relationship Id="rId9"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notesSlide" Target="../notesSlides/notesSlide4.xml"/><Relationship Id="rId4"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685800"/>
            <a:ext cx="8229600" cy="1528763"/>
          </a:xfrm>
        </p:spPr>
        <p:txBody>
          <a:bodyPr/>
          <a:lstStyle/>
          <a:p>
            <a:pPr algn="ctr" eaLnBrk="1" hangingPunct="1"/>
            <a:r>
              <a:rPr sz="2800" dirty="0" smtClean="0">
                <a:solidFill>
                  <a:schemeClr val="bg1"/>
                </a:solidFill>
                <a:latin typeface="Calibri" pitchFamily="34" charset="0"/>
                <a:ea typeface="Slackey"/>
              </a:rPr>
              <a:t/>
            </a:r>
            <a:br>
              <a:rPr sz="2800" dirty="0" smtClean="0">
                <a:solidFill>
                  <a:schemeClr val="bg1"/>
                </a:solidFill>
                <a:latin typeface="Calibri" pitchFamily="34" charset="0"/>
                <a:ea typeface="Slackey"/>
              </a:rPr>
            </a:br>
            <a:r>
              <a:rPr sz="2800" dirty="0" smtClean="0">
                <a:solidFill>
                  <a:schemeClr val="bg1"/>
                </a:solidFill>
                <a:latin typeface="Calibri" pitchFamily="34" charset="0"/>
                <a:ea typeface="Slackey"/>
              </a:rPr>
              <a:t/>
            </a:r>
            <a:br>
              <a:rPr sz="2800" dirty="0" smtClean="0">
                <a:solidFill>
                  <a:schemeClr val="bg1"/>
                </a:solidFill>
                <a:latin typeface="Calibri" pitchFamily="34" charset="0"/>
                <a:ea typeface="Slackey"/>
              </a:rPr>
            </a:br>
            <a:endParaRPr sz="3600" dirty="0" smtClean="0">
              <a:latin typeface="Bevan"/>
              <a:ea typeface="Slackey"/>
            </a:endParaRPr>
          </a:p>
        </p:txBody>
      </p:sp>
      <p:pic>
        <p:nvPicPr>
          <p:cNvPr id="14340" name="Picture 5"/>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667000" y="3804213"/>
            <a:ext cx="4297909" cy="1806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02864" y="5903893"/>
            <a:ext cx="8686800" cy="954107"/>
          </a:xfrm>
          <a:prstGeom prst="rect">
            <a:avLst/>
          </a:prstGeom>
        </p:spPr>
        <p:txBody>
          <a:bodyPr wrap="square">
            <a:spAutoFit/>
          </a:bodyPr>
          <a:lstStyle/>
          <a:p>
            <a:pPr algn="ctr"/>
            <a:r>
              <a:rPr lang="en-US" sz="1400" dirty="0">
                <a:solidFill>
                  <a:schemeClr val="tx1">
                    <a:lumMod val="50000"/>
                    <a:lumOff val="50000"/>
                  </a:schemeClr>
                </a:solidFill>
              </a:rPr>
              <a:t>This material was produced under grant number SH-22316-SH-1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
        <p:nvSpPr>
          <p:cNvPr id="8" name="Title 1"/>
          <p:cNvSpPr txBox="1">
            <a:spLocks/>
          </p:cNvSpPr>
          <p:nvPr/>
        </p:nvSpPr>
        <p:spPr bwMode="auto">
          <a:xfrm>
            <a:off x="535396" y="858858"/>
            <a:ext cx="8229600"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lvl1pPr algn="l" rtl="0" eaLnBrk="0" fontAlgn="base" hangingPunct="0">
              <a:spcBef>
                <a:spcPct val="0"/>
              </a:spcBef>
              <a:spcAft>
                <a:spcPct val="0"/>
              </a:spcAft>
              <a:defRPr lang="en-US" sz="3200" kern="1200" dirty="0">
                <a:solidFill>
                  <a:srgbClr val="8EB4E3"/>
                </a:solidFill>
                <a:latin typeface="Bevan" pitchFamily="2" charset="0"/>
                <a:ea typeface="Slackey" pitchFamily="2" charset="0"/>
                <a:cs typeface="Slackey"/>
              </a:defRPr>
            </a:lvl1pPr>
            <a:lvl2pPr algn="l" rtl="0" eaLnBrk="0" fontAlgn="base" hangingPunct="0">
              <a:spcBef>
                <a:spcPct val="0"/>
              </a:spcBef>
              <a:spcAft>
                <a:spcPct val="0"/>
              </a:spcAft>
              <a:defRPr sz="3200">
                <a:solidFill>
                  <a:srgbClr val="8EB4E3"/>
                </a:solidFill>
                <a:latin typeface="Bevan"/>
                <a:ea typeface="Slackey"/>
                <a:cs typeface="Slackey"/>
              </a:defRPr>
            </a:lvl2pPr>
            <a:lvl3pPr algn="l" rtl="0" eaLnBrk="0" fontAlgn="base" hangingPunct="0">
              <a:spcBef>
                <a:spcPct val="0"/>
              </a:spcBef>
              <a:spcAft>
                <a:spcPct val="0"/>
              </a:spcAft>
              <a:defRPr sz="3200">
                <a:solidFill>
                  <a:srgbClr val="8EB4E3"/>
                </a:solidFill>
                <a:latin typeface="Bevan"/>
                <a:ea typeface="Slackey"/>
                <a:cs typeface="Slackey"/>
              </a:defRPr>
            </a:lvl3pPr>
            <a:lvl4pPr algn="l" rtl="0" eaLnBrk="0" fontAlgn="base" hangingPunct="0">
              <a:spcBef>
                <a:spcPct val="0"/>
              </a:spcBef>
              <a:spcAft>
                <a:spcPct val="0"/>
              </a:spcAft>
              <a:defRPr sz="3200">
                <a:solidFill>
                  <a:srgbClr val="8EB4E3"/>
                </a:solidFill>
                <a:latin typeface="Bevan"/>
                <a:ea typeface="Slackey"/>
                <a:cs typeface="Slackey"/>
              </a:defRPr>
            </a:lvl4pPr>
            <a:lvl5pPr algn="l" rtl="0" eaLnBrk="0" fontAlgn="base" hangingPunct="0">
              <a:spcBef>
                <a:spcPct val="0"/>
              </a:spcBef>
              <a:spcAft>
                <a:spcPct val="0"/>
              </a:spcAft>
              <a:defRPr sz="3200">
                <a:solidFill>
                  <a:srgbClr val="8EB4E3"/>
                </a:solidFill>
                <a:latin typeface="Bevan"/>
                <a:ea typeface="Slackey"/>
                <a:cs typeface="Slackey"/>
              </a:defRPr>
            </a:lvl5pPr>
            <a:lvl6pPr marL="457200" algn="l" rtl="0" fontAlgn="base">
              <a:spcBef>
                <a:spcPct val="0"/>
              </a:spcBef>
              <a:spcAft>
                <a:spcPct val="0"/>
              </a:spcAft>
              <a:defRPr sz="3200">
                <a:solidFill>
                  <a:srgbClr val="8EB4E3"/>
                </a:solidFill>
                <a:latin typeface="Bevan"/>
                <a:ea typeface="Slackey"/>
                <a:cs typeface="Slackey"/>
              </a:defRPr>
            </a:lvl6pPr>
            <a:lvl7pPr marL="914400" algn="l" rtl="0" fontAlgn="base">
              <a:spcBef>
                <a:spcPct val="0"/>
              </a:spcBef>
              <a:spcAft>
                <a:spcPct val="0"/>
              </a:spcAft>
              <a:defRPr sz="3200">
                <a:solidFill>
                  <a:srgbClr val="8EB4E3"/>
                </a:solidFill>
                <a:latin typeface="Bevan"/>
                <a:ea typeface="Slackey"/>
                <a:cs typeface="Slackey"/>
              </a:defRPr>
            </a:lvl7pPr>
            <a:lvl8pPr marL="1371600" algn="l" rtl="0" fontAlgn="base">
              <a:spcBef>
                <a:spcPct val="0"/>
              </a:spcBef>
              <a:spcAft>
                <a:spcPct val="0"/>
              </a:spcAft>
              <a:defRPr sz="3200">
                <a:solidFill>
                  <a:srgbClr val="8EB4E3"/>
                </a:solidFill>
                <a:latin typeface="Bevan"/>
                <a:ea typeface="Slackey"/>
                <a:cs typeface="Slackey"/>
              </a:defRPr>
            </a:lvl8pPr>
            <a:lvl9pPr marL="1828800" algn="l" rtl="0" fontAlgn="base">
              <a:spcBef>
                <a:spcPct val="0"/>
              </a:spcBef>
              <a:spcAft>
                <a:spcPct val="0"/>
              </a:spcAft>
              <a:defRPr sz="3200">
                <a:solidFill>
                  <a:srgbClr val="8EB4E3"/>
                </a:solidFill>
                <a:latin typeface="Bevan"/>
                <a:ea typeface="Slackey"/>
                <a:cs typeface="Slackey"/>
              </a:defRPr>
            </a:lvl9pPr>
          </a:lstStyle>
          <a:p>
            <a:pPr algn="ctr" eaLnBrk="1" hangingPunct="1"/>
            <a:r>
              <a:rPr lang="en-US" sz="2800" dirty="0" smtClean="0">
                <a:solidFill>
                  <a:schemeClr val="bg1"/>
                </a:solidFill>
                <a:latin typeface="Calibri" pitchFamily="34" charset="0"/>
                <a:ea typeface="Slackey"/>
              </a:rPr>
              <a:t/>
            </a:r>
            <a:br>
              <a:rPr lang="en-US" sz="2800" dirty="0" smtClean="0">
                <a:solidFill>
                  <a:schemeClr val="bg1"/>
                </a:solidFill>
                <a:latin typeface="Calibri" pitchFamily="34" charset="0"/>
                <a:ea typeface="Slackey"/>
              </a:rPr>
            </a:br>
            <a:r>
              <a:rPr lang="en-US" sz="2800" dirty="0" smtClean="0">
                <a:solidFill>
                  <a:schemeClr val="bg1"/>
                </a:solidFill>
                <a:latin typeface="Calibri" pitchFamily="34" charset="0"/>
                <a:ea typeface="Slackey"/>
              </a:rPr>
              <a:t/>
            </a:r>
            <a:br>
              <a:rPr lang="en-US" sz="2800" dirty="0" smtClean="0">
                <a:solidFill>
                  <a:schemeClr val="bg1"/>
                </a:solidFill>
                <a:latin typeface="Calibri" pitchFamily="34" charset="0"/>
                <a:ea typeface="Slackey"/>
              </a:rPr>
            </a:br>
            <a:r>
              <a:rPr lang="en-US" sz="3600" b="1" dirty="0" smtClean="0">
                <a:solidFill>
                  <a:schemeClr val="bg1"/>
                </a:solidFill>
                <a:latin typeface="Calibri" pitchFamily="34" charset="0"/>
                <a:ea typeface="Slackey"/>
              </a:rPr>
              <a:t>Value Stream Mapping</a:t>
            </a:r>
            <a:endParaRPr lang="en-US" sz="3600" dirty="0" smtClean="0">
              <a:latin typeface="Bevan"/>
              <a:ea typeface="Slackey"/>
            </a:endParaRPr>
          </a:p>
        </p:txBody>
      </p:sp>
      <p:sp>
        <p:nvSpPr>
          <p:cNvPr id="9" name="Rectangle 8"/>
          <p:cNvSpPr/>
          <p:nvPr/>
        </p:nvSpPr>
        <p:spPr>
          <a:xfrm>
            <a:off x="647700" y="3200400"/>
            <a:ext cx="7848600" cy="707886"/>
          </a:xfrm>
          <a:prstGeom prst="rect">
            <a:avLst/>
          </a:prstGeom>
        </p:spPr>
        <p:txBody>
          <a:bodyPr wrap="square">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fontAlgn="auto">
              <a:spcBef>
                <a:spcPts val="0"/>
              </a:spcBef>
              <a:spcAft>
                <a:spcPts val="0"/>
              </a:spcAft>
              <a:defRPr/>
            </a:pPr>
            <a:r>
              <a:rPr lang="en-US" sz="2000" i="1" cap="all" dirty="0">
                <a:solidFill>
                  <a:srgbClr val="B24C30"/>
                </a:solidFill>
                <a:latin typeface="+mn-lt"/>
              </a:rPr>
              <a:t>Presented </a:t>
            </a:r>
            <a:r>
              <a:rPr lang="en-US" sz="2000" i="1" cap="all" dirty="0" smtClean="0">
                <a:solidFill>
                  <a:srgbClr val="B24C30"/>
                </a:solidFill>
                <a:latin typeface="+mn-lt"/>
              </a:rPr>
              <a:t>By The University of Texas-School of Public </a:t>
            </a:r>
            <a:r>
              <a:rPr lang="en-US" sz="2000" i="1" cap="all" dirty="0" smtClean="0">
                <a:solidFill>
                  <a:srgbClr val="B24C30"/>
                </a:solidFill>
                <a:latin typeface="+mn-lt"/>
              </a:rPr>
              <a:t>Health</a:t>
            </a:r>
            <a:r>
              <a:rPr lang="en-US" sz="2000" dirty="0">
                <a:latin typeface="+mj-lt"/>
              </a:rPr>
              <a:t/>
            </a:r>
            <a:br>
              <a:rPr lang="en-US" sz="2000" dirty="0">
                <a:latin typeface="+mj-lt"/>
              </a:rPr>
            </a:br>
            <a:endParaRPr lang="en-US" sz="2000" dirty="0">
              <a:latin typeface="+mj-lt"/>
            </a:endParaRPr>
          </a:p>
        </p:txBody>
      </p:sp>
    </p:spTree>
    <p:extLst>
      <p:ext uri="{BB962C8B-B14F-4D97-AF65-F5344CB8AC3E}">
        <p14:creationId xmlns:p14="http://schemas.microsoft.com/office/powerpoint/2010/main" val="942457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878702"/>
          </a:xfrm>
        </p:spPr>
        <p:txBody>
          <a:bodyPr/>
          <a:lstStyle/>
          <a:p>
            <a:pPr>
              <a:lnSpc>
                <a:spcPct val="90000"/>
              </a:lnSpc>
              <a:tabLst>
                <a:tab pos="1831975" algn="l"/>
              </a:tabLst>
            </a:pPr>
            <a:r>
              <a:rPr lang="en-US" sz="2800" b="1" dirty="0">
                <a:solidFill>
                  <a:schemeClr val="bg1"/>
                </a:solidFill>
                <a:latin typeface="+mj-lt"/>
              </a:rPr>
              <a:t>Step 3 – Identify gaps between “As Is” State</a:t>
            </a:r>
            <a:br>
              <a:rPr lang="en-US" sz="2800" b="1" dirty="0">
                <a:solidFill>
                  <a:schemeClr val="bg1"/>
                </a:solidFill>
                <a:latin typeface="+mj-lt"/>
              </a:rPr>
            </a:br>
            <a:r>
              <a:rPr lang="en-US" sz="2800" b="1" dirty="0">
                <a:solidFill>
                  <a:schemeClr val="bg1"/>
                </a:solidFill>
                <a:latin typeface="+mj-lt"/>
              </a:rPr>
              <a:t> and “Ideal Future” State</a:t>
            </a:r>
          </a:p>
        </p:txBody>
      </p:sp>
      <p:sp>
        <p:nvSpPr>
          <p:cNvPr id="6" name="Text Box 3"/>
          <p:cNvSpPr txBox="1">
            <a:spLocks noChangeArrowheads="1"/>
          </p:cNvSpPr>
          <p:nvPr/>
        </p:nvSpPr>
        <p:spPr bwMode="auto">
          <a:xfrm>
            <a:off x="838200" y="990600"/>
            <a:ext cx="7808913" cy="30777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hangingPunct="0"/>
            <a:r>
              <a:rPr lang="en-US" sz="2000" b="1" dirty="0" smtClean="0">
                <a:solidFill>
                  <a:schemeClr val="bg1"/>
                </a:solidFill>
              </a:rPr>
              <a:t>Case </a:t>
            </a:r>
            <a:r>
              <a:rPr lang="en-US" sz="2000" b="1" dirty="0">
                <a:solidFill>
                  <a:schemeClr val="bg1"/>
                </a:solidFill>
              </a:rPr>
              <a:t>Example – Sales Order Processing </a:t>
            </a:r>
            <a:r>
              <a:rPr lang="en-US" sz="2000" b="1" dirty="0" smtClean="0">
                <a:solidFill>
                  <a:schemeClr val="bg1"/>
                </a:solidFill>
              </a:rPr>
              <a:t> For </a:t>
            </a:r>
            <a:r>
              <a:rPr lang="en-US" sz="2000" b="1" dirty="0">
                <a:solidFill>
                  <a:schemeClr val="bg1"/>
                </a:solidFill>
              </a:rPr>
              <a:t>A PC Retailer (Cont’d)</a:t>
            </a:r>
          </a:p>
        </p:txBody>
      </p:sp>
      <p:sp>
        <p:nvSpPr>
          <p:cNvPr id="5" name="Rectangle 4"/>
          <p:cNvSpPr>
            <a:spLocks noChangeArrowheads="1"/>
          </p:cNvSpPr>
          <p:nvPr/>
        </p:nvSpPr>
        <p:spPr bwMode="auto">
          <a:xfrm>
            <a:off x="7262813" y="2530475"/>
            <a:ext cx="1108075" cy="92075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5"/>
          <p:cNvSpPr>
            <a:spLocks noChangeArrowheads="1"/>
          </p:cNvSpPr>
          <p:nvPr/>
        </p:nvSpPr>
        <p:spPr bwMode="auto">
          <a:xfrm>
            <a:off x="5910263" y="2565400"/>
            <a:ext cx="1108075" cy="92075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6"/>
          <p:cNvSpPr>
            <a:spLocks noChangeArrowheads="1"/>
          </p:cNvSpPr>
          <p:nvPr/>
        </p:nvSpPr>
        <p:spPr bwMode="auto">
          <a:xfrm>
            <a:off x="3216275" y="2571750"/>
            <a:ext cx="1108075" cy="920750"/>
          </a:xfrm>
          <a:prstGeom prst="rect">
            <a:avLst/>
          </a:prstGeom>
          <a:solidFill>
            <a:srgbClr val="728A98"/>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p:nvSpPr>
        <p:spPr bwMode="auto">
          <a:xfrm>
            <a:off x="1865313" y="2554288"/>
            <a:ext cx="1108075" cy="92075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8"/>
          <p:cNvSpPr>
            <a:spLocks noChangeArrowheads="1"/>
          </p:cNvSpPr>
          <p:nvPr/>
        </p:nvSpPr>
        <p:spPr bwMode="auto">
          <a:xfrm>
            <a:off x="515938" y="2565400"/>
            <a:ext cx="1108075" cy="920750"/>
          </a:xfrm>
          <a:prstGeom prst="rect">
            <a:avLst/>
          </a:prstGeom>
          <a:solidFill>
            <a:srgbClr val="728A98"/>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9"/>
          <p:cNvSpPr txBox="1">
            <a:spLocks noChangeArrowheads="1"/>
          </p:cNvSpPr>
          <p:nvPr/>
        </p:nvSpPr>
        <p:spPr bwMode="auto">
          <a:xfrm rot="-7137">
            <a:off x="1820863" y="2528888"/>
            <a:ext cx="116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Wait for Available</a:t>
            </a:r>
          </a:p>
          <a:p>
            <a:pPr algn="ctr"/>
            <a:r>
              <a:rPr lang="en-US" sz="1000">
                <a:solidFill>
                  <a:srgbClr val="000000"/>
                </a:solidFill>
              </a:rPr>
              <a:t>Sales Person</a:t>
            </a:r>
          </a:p>
        </p:txBody>
      </p:sp>
      <p:sp>
        <p:nvSpPr>
          <p:cNvPr id="12" name="Line 10"/>
          <p:cNvSpPr>
            <a:spLocks noChangeShapeType="1"/>
          </p:cNvSpPr>
          <p:nvPr/>
        </p:nvSpPr>
        <p:spPr bwMode="auto">
          <a:xfrm rot="-7137">
            <a:off x="1876425" y="2900363"/>
            <a:ext cx="10985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1"/>
          <p:cNvSpPr txBox="1">
            <a:spLocks noChangeArrowheads="1"/>
          </p:cNvSpPr>
          <p:nvPr/>
        </p:nvSpPr>
        <p:spPr bwMode="auto">
          <a:xfrm rot="-7137">
            <a:off x="757238" y="2528888"/>
            <a:ext cx="619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A</a:t>
            </a:r>
          </a:p>
          <a:p>
            <a:pPr algn="ctr"/>
            <a:r>
              <a:rPr lang="en-US" sz="1000">
                <a:solidFill>
                  <a:srgbClr val="000000"/>
                </a:solidFill>
              </a:rPr>
              <a:t>Contact</a:t>
            </a:r>
          </a:p>
        </p:txBody>
      </p:sp>
      <p:sp>
        <p:nvSpPr>
          <p:cNvPr id="14" name="Line 12"/>
          <p:cNvSpPr>
            <a:spLocks noChangeShapeType="1"/>
          </p:cNvSpPr>
          <p:nvPr/>
        </p:nvSpPr>
        <p:spPr bwMode="auto">
          <a:xfrm rot="-7137">
            <a:off x="522288" y="2894013"/>
            <a:ext cx="109696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Text Box 13"/>
          <p:cNvSpPr txBox="1">
            <a:spLocks noChangeArrowheads="1"/>
          </p:cNvSpPr>
          <p:nvPr/>
        </p:nvSpPr>
        <p:spPr bwMode="auto">
          <a:xfrm rot="-7137">
            <a:off x="504825" y="2954338"/>
            <a:ext cx="7143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0</a:t>
            </a:r>
          </a:p>
          <a:p>
            <a:pPr algn="l"/>
            <a:r>
              <a:rPr lang="en-US" sz="1000">
                <a:solidFill>
                  <a:srgbClr val="000000"/>
                </a:solidFill>
              </a:rPr>
              <a:t>W/T = 0</a:t>
            </a:r>
          </a:p>
          <a:p>
            <a:pPr algn="l"/>
            <a:r>
              <a:rPr lang="en-US" sz="1000">
                <a:solidFill>
                  <a:srgbClr val="000000"/>
                </a:solidFill>
              </a:rPr>
              <a:t>VA/T = 0 </a:t>
            </a:r>
          </a:p>
        </p:txBody>
      </p:sp>
      <p:sp>
        <p:nvSpPr>
          <p:cNvPr id="16" name="Line 14"/>
          <p:cNvSpPr>
            <a:spLocks noChangeShapeType="1"/>
          </p:cNvSpPr>
          <p:nvPr/>
        </p:nvSpPr>
        <p:spPr bwMode="auto">
          <a:xfrm rot="-7137">
            <a:off x="1870075" y="2900363"/>
            <a:ext cx="10985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Text Box 15"/>
          <p:cNvSpPr txBox="1">
            <a:spLocks noChangeArrowheads="1"/>
          </p:cNvSpPr>
          <p:nvPr/>
        </p:nvSpPr>
        <p:spPr bwMode="auto">
          <a:xfrm rot="-7137">
            <a:off x="1881188" y="2968625"/>
            <a:ext cx="1081087"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5 minutes</a:t>
            </a:r>
          </a:p>
          <a:p>
            <a:pPr algn="l"/>
            <a:r>
              <a:rPr lang="en-US" sz="1000">
                <a:solidFill>
                  <a:srgbClr val="000000"/>
                </a:solidFill>
              </a:rPr>
              <a:t>W/T = 0</a:t>
            </a:r>
          </a:p>
          <a:p>
            <a:pPr algn="l"/>
            <a:r>
              <a:rPr lang="en-US" sz="1000">
                <a:solidFill>
                  <a:srgbClr val="000000"/>
                </a:solidFill>
              </a:rPr>
              <a:t>VA/T = 0</a:t>
            </a:r>
          </a:p>
        </p:txBody>
      </p:sp>
      <p:sp>
        <p:nvSpPr>
          <p:cNvPr id="18" name="Text Box 16"/>
          <p:cNvSpPr txBox="1">
            <a:spLocks noChangeArrowheads="1"/>
          </p:cNvSpPr>
          <p:nvPr/>
        </p:nvSpPr>
        <p:spPr bwMode="auto">
          <a:xfrm rot="-7137">
            <a:off x="3346450" y="2605088"/>
            <a:ext cx="8159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Sales Pitch</a:t>
            </a:r>
          </a:p>
        </p:txBody>
      </p:sp>
      <p:sp>
        <p:nvSpPr>
          <p:cNvPr id="19" name="Line 17"/>
          <p:cNvSpPr>
            <a:spLocks noChangeShapeType="1"/>
          </p:cNvSpPr>
          <p:nvPr/>
        </p:nvSpPr>
        <p:spPr bwMode="auto">
          <a:xfrm rot="-7137">
            <a:off x="3228975" y="2921000"/>
            <a:ext cx="1096963"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18"/>
          <p:cNvSpPr>
            <a:spLocks noChangeShapeType="1"/>
          </p:cNvSpPr>
          <p:nvPr/>
        </p:nvSpPr>
        <p:spPr bwMode="auto">
          <a:xfrm rot="-7137">
            <a:off x="3222625" y="2921000"/>
            <a:ext cx="109696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Text Box 19"/>
          <p:cNvSpPr txBox="1">
            <a:spLocks noChangeArrowheads="1"/>
          </p:cNvSpPr>
          <p:nvPr/>
        </p:nvSpPr>
        <p:spPr bwMode="auto">
          <a:xfrm rot="-7137">
            <a:off x="3205163" y="2954338"/>
            <a:ext cx="1227137"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10 minutes</a:t>
            </a:r>
          </a:p>
          <a:p>
            <a:pPr algn="l"/>
            <a:r>
              <a:rPr lang="en-US" sz="1000">
                <a:solidFill>
                  <a:srgbClr val="000000"/>
                </a:solidFill>
              </a:rPr>
              <a:t>W/T = 10 minutes</a:t>
            </a:r>
          </a:p>
          <a:p>
            <a:pPr algn="l"/>
            <a:r>
              <a:rPr lang="en-US" sz="1000">
                <a:solidFill>
                  <a:srgbClr val="000000"/>
                </a:solidFill>
              </a:rPr>
              <a:t>VA/T = 10 minutes</a:t>
            </a:r>
          </a:p>
        </p:txBody>
      </p:sp>
      <p:sp>
        <p:nvSpPr>
          <p:cNvPr id="22" name="Rectangle 20"/>
          <p:cNvSpPr>
            <a:spLocks noChangeArrowheads="1"/>
          </p:cNvSpPr>
          <p:nvPr/>
        </p:nvSpPr>
        <p:spPr bwMode="auto">
          <a:xfrm rot="-7137">
            <a:off x="4564063" y="2565400"/>
            <a:ext cx="1108075" cy="914400"/>
          </a:xfrm>
          <a:prstGeom prst="rect">
            <a:avLst/>
          </a:prstGeom>
          <a:solidFill>
            <a:srgbClr val="9999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Rectangle 21"/>
          <p:cNvSpPr>
            <a:spLocks noChangeArrowheads="1"/>
          </p:cNvSpPr>
          <p:nvPr/>
        </p:nvSpPr>
        <p:spPr bwMode="auto">
          <a:xfrm rot="-7137">
            <a:off x="4564063" y="2571750"/>
            <a:ext cx="1108075" cy="914400"/>
          </a:xfrm>
          <a:prstGeom prst="rect">
            <a:avLst/>
          </a:prstGeom>
          <a:solidFill>
            <a:srgbClr val="BCAD75"/>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Text Box 22"/>
          <p:cNvSpPr txBox="1">
            <a:spLocks noChangeArrowheads="1"/>
          </p:cNvSpPr>
          <p:nvPr/>
        </p:nvSpPr>
        <p:spPr bwMode="auto">
          <a:xfrm rot="-7137">
            <a:off x="4511675" y="2605088"/>
            <a:ext cx="11890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Configure System</a:t>
            </a:r>
          </a:p>
        </p:txBody>
      </p:sp>
      <p:sp>
        <p:nvSpPr>
          <p:cNvPr id="25" name="Line 23"/>
          <p:cNvSpPr>
            <a:spLocks noChangeShapeType="1"/>
          </p:cNvSpPr>
          <p:nvPr/>
        </p:nvSpPr>
        <p:spPr bwMode="auto">
          <a:xfrm rot="-7137">
            <a:off x="4576763" y="2914650"/>
            <a:ext cx="109696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24"/>
          <p:cNvSpPr>
            <a:spLocks noChangeShapeType="1"/>
          </p:cNvSpPr>
          <p:nvPr/>
        </p:nvSpPr>
        <p:spPr bwMode="auto">
          <a:xfrm rot="-7137">
            <a:off x="4570413" y="2914650"/>
            <a:ext cx="109696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Text Box 25"/>
          <p:cNvSpPr txBox="1">
            <a:spLocks noChangeArrowheads="1"/>
          </p:cNvSpPr>
          <p:nvPr/>
        </p:nvSpPr>
        <p:spPr bwMode="auto">
          <a:xfrm rot="-7137">
            <a:off x="4552950" y="2954338"/>
            <a:ext cx="117951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30 minutes</a:t>
            </a:r>
          </a:p>
          <a:p>
            <a:pPr algn="l"/>
            <a:r>
              <a:rPr lang="en-US" sz="1000">
                <a:solidFill>
                  <a:srgbClr val="000000"/>
                </a:solidFill>
              </a:rPr>
              <a:t>W/T = 30 minutes</a:t>
            </a:r>
          </a:p>
          <a:p>
            <a:pPr algn="l"/>
            <a:r>
              <a:rPr lang="en-US" sz="1000">
                <a:solidFill>
                  <a:srgbClr val="000000"/>
                </a:solidFill>
              </a:rPr>
              <a:t>VA/T = 5 minutes</a:t>
            </a:r>
          </a:p>
        </p:txBody>
      </p:sp>
      <p:sp>
        <p:nvSpPr>
          <p:cNvPr id="28" name="Text Box 26"/>
          <p:cNvSpPr txBox="1">
            <a:spLocks noChangeArrowheads="1"/>
          </p:cNvSpPr>
          <p:nvPr/>
        </p:nvSpPr>
        <p:spPr bwMode="auto">
          <a:xfrm rot="-7137">
            <a:off x="5826125" y="2605088"/>
            <a:ext cx="12763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Fill Out Order Form</a:t>
            </a:r>
          </a:p>
        </p:txBody>
      </p:sp>
      <p:sp>
        <p:nvSpPr>
          <p:cNvPr id="29" name="Line 27"/>
          <p:cNvSpPr>
            <a:spLocks noChangeShapeType="1"/>
          </p:cNvSpPr>
          <p:nvPr/>
        </p:nvSpPr>
        <p:spPr bwMode="auto">
          <a:xfrm rot="-7137">
            <a:off x="5919788" y="2906713"/>
            <a:ext cx="10985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28"/>
          <p:cNvSpPr>
            <a:spLocks noChangeShapeType="1"/>
          </p:cNvSpPr>
          <p:nvPr/>
        </p:nvSpPr>
        <p:spPr bwMode="auto">
          <a:xfrm rot="-7137">
            <a:off x="5919788" y="2906713"/>
            <a:ext cx="10985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Text Box 29"/>
          <p:cNvSpPr txBox="1">
            <a:spLocks noChangeArrowheads="1"/>
          </p:cNvSpPr>
          <p:nvPr/>
        </p:nvSpPr>
        <p:spPr bwMode="auto">
          <a:xfrm rot="-7137">
            <a:off x="5895975" y="2968625"/>
            <a:ext cx="117951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10 minutes</a:t>
            </a:r>
          </a:p>
          <a:p>
            <a:pPr algn="l"/>
            <a:r>
              <a:rPr lang="en-US" sz="1000">
                <a:solidFill>
                  <a:srgbClr val="000000"/>
                </a:solidFill>
              </a:rPr>
              <a:t>W/T = 10 minutes</a:t>
            </a:r>
          </a:p>
          <a:p>
            <a:pPr algn="l"/>
            <a:r>
              <a:rPr lang="en-US" sz="1000">
                <a:solidFill>
                  <a:srgbClr val="000000"/>
                </a:solidFill>
              </a:rPr>
              <a:t>VA/T = 5 minutes</a:t>
            </a:r>
          </a:p>
        </p:txBody>
      </p:sp>
      <p:sp>
        <p:nvSpPr>
          <p:cNvPr id="32" name="Text Box 30"/>
          <p:cNvSpPr txBox="1">
            <a:spLocks noChangeArrowheads="1"/>
          </p:cNvSpPr>
          <p:nvPr/>
        </p:nvSpPr>
        <p:spPr bwMode="auto">
          <a:xfrm rot="-7137">
            <a:off x="7262813" y="2605088"/>
            <a:ext cx="10763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Promise to Ship</a:t>
            </a:r>
          </a:p>
        </p:txBody>
      </p:sp>
      <p:sp>
        <p:nvSpPr>
          <p:cNvPr id="33" name="Line 31"/>
          <p:cNvSpPr>
            <a:spLocks noChangeShapeType="1"/>
          </p:cNvSpPr>
          <p:nvPr/>
        </p:nvSpPr>
        <p:spPr bwMode="auto">
          <a:xfrm rot="-7137">
            <a:off x="7270750" y="2886075"/>
            <a:ext cx="10985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32"/>
          <p:cNvSpPr>
            <a:spLocks noChangeShapeType="1"/>
          </p:cNvSpPr>
          <p:nvPr/>
        </p:nvSpPr>
        <p:spPr bwMode="auto">
          <a:xfrm rot="-7137">
            <a:off x="7270750" y="2886075"/>
            <a:ext cx="10985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Text Box 33"/>
          <p:cNvSpPr txBox="1">
            <a:spLocks noChangeArrowheads="1"/>
          </p:cNvSpPr>
          <p:nvPr/>
        </p:nvSpPr>
        <p:spPr bwMode="auto">
          <a:xfrm rot="-7137">
            <a:off x="7246938" y="2954338"/>
            <a:ext cx="110966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5 minutes</a:t>
            </a:r>
          </a:p>
          <a:p>
            <a:pPr algn="l"/>
            <a:r>
              <a:rPr lang="en-US" sz="1000">
                <a:solidFill>
                  <a:srgbClr val="000000"/>
                </a:solidFill>
              </a:rPr>
              <a:t>W/T = 5 minutes</a:t>
            </a:r>
          </a:p>
          <a:p>
            <a:pPr algn="l"/>
            <a:r>
              <a:rPr lang="en-US" sz="1000">
                <a:solidFill>
                  <a:srgbClr val="000000"/>
                </a:solidFill>
              </a:rPr>
              <a:t>VA/T = 0</a:t>
            </a:r>
          </a:p>
        </p:txBody>
      </p:sp>
      <p:sp>
        <p:nvSpPr>
          <p:cNvPr id="36" name="Rectangle 34"/>
          <p:cNvSpPr>
            <a:spLocks noChangeArrowheads="1"/>
          </p:cNvSpPr>
          <p:nvPr/>
        </p:nvSpPr>
        <p:spPr bwMode="auto">
          <a:xfrm>
            <a:off x="342900" y="2279650"/>
            <a:ext cx="8153400" cy="1466850"/>
          </a:xfrm>
          <a:prstGeom prst="rect">
            <a:avLst/>
          </a:prstGeom>
          <a:noFill/>
          <a:ln w="12700" cap="rnd">
            <a:solidFill>
              <a:srgbClr val="000000"/>
            </a:solidFill>
            <a:prstDash val="sysDot"/>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37" name="Rectangle 35"/>
          <p:cNvSpPr>
            <a:spLocks noChangeArrowheads="1"/>
          </p:cNvSpPr>
          <p:nvPr/>
        </p:nvSpPr>
        <p:spPr bwMode="auto">
          <a:xfrm rot="-7137">
            <a:off x="7494588" y="4314825"/>
            <a:ext cx="1109662" cy="914400"/>
          </a:xfrm>
          <a:prstGeom prst="rect">
            <a:avLst/>
          </a:prstGeom>
          <a:solidFill>
            <a:srgbClr val="BCAD75"/>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Text Box 36"/>
          <p:cNvSpPr txBox="1">
            <a:spLocks noChangeArrowheads="1"/>
          </p:cNvSpPr>
          <p:nvPr/>
        </p:nvSpPr>
        <p:spPr bwMode="auto">
          <a:xfrm rot="-7137">
            <a:off x="7518400" y="4295775"/>
            <a:ext cx="10398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Pending Order </a:t>
            </a:r>
          </a:p>
          <a:p>
            <a:pPr algn="ctr"/>
            <a:r>
              <a:rPr lang="en-US" sz="1000">
                <a:solidFill>
                  <a:srgbClr val="000000"/>
                </a:solidFill>
              </a:rPr>
              <a:t>“FIFO” Queue</a:t>
            </a:r>
          </a:p>
        </p:txBody>
      </p:sp>
      <p:sp>
        <p:nvSpPr>
          <p:cNvPr id="39" name="Line 37"/>
          <p:cNvSpPr>
            <a:spLocks noChangeShapeType="1"/>
          </p:cNvSpPr>
          <p:nvPr/>
        </p:nvSpPr>
        <p:spPr bwMode="auto">
          <a:xfrm rot="-7137">
            <a:off x="7507288" y="4664075"/>
            <a:ext cx="10985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38"/>
          <p:cNvSpPr>
            <a:spLocks noChangeShapeType="1"/>
          </p:cNvSpPr>
          <p:nvPr/>
        </p:nvSpPr>
        <p:spPr bwMode="auto">
          <a:xfrm rot="-7137">
            <a:off x="7497763" y="4664075"/>
            <a:ext cx="110807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Text Box 39"/>
          <p:cNvSpPr txBox="1">
            <a:spLocks noChangeArrowheads="1"/>
          </p:cNvSpPr>
          <p:nvPr/>
        </p:nvSpPr>
        <p:spPr bwMode="auto">
          <a:xfrm rot="-7137">
            <a:off x="7497763" y="4702175"/>
            <a:ext cx="9271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7 Days</a:t>
            </a:r>
          </a:p>
          <a:p>
            <a:pPr algn="l"/>
            <a:r>
              <a:rPr lang="en-US" sz="1000">
                <a:solidFill>
                  <a:srgbClr val="000000"/>
                </a:solidFill>
              </a:rPr>
              <a:t>W/T = 0</a:t>
            </a:r>
          </a:p>
          <a:p>
            <a:pPr algn="l"/>
            <a:r>
              <a:rPr lang="en-US" sz="1000">
                <a:solidFill>
                  <a:srgbClr val="000000"/>
                </a:solidFill>
              </a:rPr>
              <a:t>VA/T = 0</a:t>
            </a:r>
          </a:p>
        </p:txBody>
      </p:sp>
      <p:sp>
        <p:nvSpPr>
          <p:cNvPr id="42" name="Rectangle 40"/>
          <p:cNvSpPr>
            <a:spLocks noChangeArrowheads="1"/>
          </p:cNvSpPr>
          <p:nvPr/>
        </p:nvSpPr>
        <p:spPr bwMode="auto">
          <a:xfrm rot="-7137">
            <a:off x="5992813" y="4321175"/>
            <a:ext cx="1109662" cy="914400"/>
          </a:xfrm>
          <a:prstGeom prst="rect">
            <a:avLst/>
          </a:prstGeom>
          <a:solidFill>
            <a:srgbClr val="BCAD75"/>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Text Box 41"/>
          <p:cNvSpPr txBox="1">
            <a:spLocks noChangeArrowheads="1"/>
          </p:cNvSpPr>
          <p:nvPr/>
        </p:nvSpPr>
        <p:spPr bwMode="auto">
          <a:xfrm rot="-7137">
            <a:off x="5989638" y="4302125"/>
            <a:ext cx="10937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Batch Together</a:t>
            </a:r>
          </a:p>
          <a:p>
            <a:pPr algn="ctr"/>
            <a:r>
              <a:rPr lang="en-US" sz="1000">
                <a:solidFill>
                  <a:srgbClr val="000000"/>
                </a:solidFill>
              </a:rPr>
              <a:t>Similar Systems</a:t>
            </a:r>
          </a:p>
        </p:txBody>
      </p:sp>
      <p:sp>
        <p:nvSpPr>
          <p:cNvPr id="44" name="Line 42"/>
          <p:cNvSpPr>
            <a:spLocks noChangeShapeType="1"/>
          </p:cNvSpPr>
          <p:nvPr/>
        </p:nvSpPr>
        <p:spPr bwMode="auto">
          <a:xfrm rot="-7137">
            <a:off x="6005513" y="4670425"/>
            <a:ext cx="10985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Line 43"/>
          <p:cNvSpPr>
            <a:spLocks noChangeShapeType="1"/>
          </p:cNvSpPr>
          <p:nvPr/>
        </p:nvSpPr>
        <p:spPr bwMode="auto">
          <a:xfrm rot="-7137">
            <a:off x="5995988" y="4670425"/>
            <a:ext cx="110807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Text Box 44"/>
          <p:cNvSpPr txBox="1">
            <a:spLocks noChangeArrowheads="1"/>
          </p:cNvSpPr>
          <p:nvPr/>
        </p:nvSpPr>
        <p:spPr bwMode="auto">
          <a:xfrm rot="-7137">
            <a:off x="5995988" y="4708525"/>
            <a:ext cx="9271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6 Days</a:t>
            </a:r>
          </a:p>
          <a:p>
            <a:pPr algn="l"/>
            <a:r>
              <a:rPr lang="en-US" sz="1000">
                <a:solidFill>
                  <a:srgbClr val="000000"/>
                </a:solidFill>
              </a:rPr>
              <a:t>W/T = 1 Day</a:t>
            </a:r>
          </a:p>
          <a:p>
            <a:pPr algn="l"/>
            <a:r>
              <a:rPr lang="en-US" sz="1000">
                <a:solidFill>
                  <a:srgbClr val="000000"/>
                </a:solidFill>
              </a:rPr>
              <a:t>VA/T = 0</a:t>
            </a:r>
          </a:p>
        </p:txBody>
      </p:sp>
      <p:sp>
        <p:nvSpPr>
          <p:cNvPr id="47" name="Line 45"/>
          <p:cNvSpPr>
            <a:spLocks noChangeShapeType="1"/>
          </p:cNvSpPr>
          <p:nvPr/>
        </p:nvSpPr>
        <p:spPr bwMode="auto">
          <a:xfrm flipH="1">
            <a:off x="7116763" y="4762500"/>
            <a:ext cx="363537"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48" name="Line 46"/>
          <p:cNvSpPr>
            <a:spLocks noChangeShapeType="1"/>
          </p:cNvSpPr>
          <p:nvPr/>
        </p:nvSpPr>
        <p:spPr bwMode="auto">
          <a:xfrm>
            <a:off x="8016875" y="3451225"/>
            <a:ext cx="0" cy="860425"/>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49" name="Rectangle 47"/>
          <p:cNvSpPr>
            <a:spLocks noChangeArrowheads="1"/>
          </p:cNvSpPr>
          <p:nvPr/>
        </p:nvSpPr>
        <p:spPr bwMode="auto">
          <a:xfrm rot="-7137">
            <a:off x="4473575" y="4310063"/>
            <a:ext cx="1109663" cy="944562"/>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Text Box 48"/>
          <p:cNvSpPr txBox="1">
            <a:spLocks noChangeArrowheads="1"/>
          </p:cNvSpPr>
          <p:nvPr/>
        </p:nvSpPr>
        <p:spPr bwMode="auto">
          <a:xfrm rot="-7137">
            <a:off x="4430713" y="4308475"/>
            <a:ext cx="1176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Check Availability</a:t>
            </a:r>
          </a:p>
          <a:p>
            <a:pPr algn="ctr"/>
            <a:r>
              <a:rPr lang="en-US" sz="1000">
                <a:solidFill>
                  <a:srgbClr val="000000"/>
                </a:solidFill>
              </a:rPr>
              <a:t>of Materials</a:t>
            </a:r>
          </a:p>
        </p:txBody>
      </p:sp>
      <p:sp>
        <p:nvSpPr>
          <p:cNvPr id="51" name="Line 49"/>
          <p:cNvSpPr>
            <a:spLocks noChangeShapeType="1"/>
          </p:cNvSpPr>
          <p:nvPr/>
        </p:nvSpPr>
        <p:spPr bwMode="auto">
          <a:xfrm rot="-7137">
            <a:off x="4489450" y="4676775"/>
            <a:ext cx="10985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Line 50"/>
          <p:cNvSpPr>
            <a:spLocks noChangeShapeType="1"/>
          </p:cNvSpPr>
          <p:nvPr/>
        </p:nvSpPr>
        <p:spPr bwMode="auto">
          <a:xfrm rot="-7137">
            <a:off x="4460875" y="4676775"/>
            <a:ext cx="11271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Text Box 51"/>
          <p:cNvSpPr txBox="1">
            <a:spLocks noChangeArrowheads="1"/>
          </p:cNvSpPr>
          <p:nvPr/>
        </p:nvSpPr>
        <p:spPr bwMode="auto">
          <a:xfrm rot="-7137">
            <a:off x="4479925" y="4714875"/>
            <a:ext cx="9271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3 Days</a:t>
            </a:r>
          </a:p>
          <a:p>
            <a:pPr algn="l"/>
            <a:r>
              <a:rPr lang="en-US" sz="1000">
                <a:solidFill>
                  <a:srgbClr val="000000"/>
                </a:solidFill>
              </a:rPr>
              <a:t>W/T = 1 hour</a:t>
            </a:r>
          </a:p>
          <a:p>
            <a:pPr algn="l"/>
            <a:r>
              <a:rPr lang="en-US" sz="1000">
                <a:solidFill>
                  <a:srgbClr val="000000"/>
                </a:solidFill>
              </a:rPr>
              <a:t>VA/T = 0</a:t>
            </a:r>
          </a:p>
        </p:txBody>
      </p:sp>
      <p:sp>
        <p:nvSpPr>
          <p:cNvPr id="54" name="Rectangle 52"/>
          <p:cNvSpPr>
            <a:spLocks noChangeArrowheads="1"/>
          </p:cNvSpPr>
          <p:nvPr/>
        </p:nvSpPr>
        <p:spPr bwMode="auto">
          <a:xfrm rot="-7137">
            <a:off x="2116138" y="4332288"/>
            <a:ext cx="1109662" cy="92710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Text Box 53"/>
          <p:cNvSpPr txBox="1">
            <a:spLocks noChangeArrowheads="1"/>
          </p:cNvSpPr>
          <p:nvPr/>
        </p:nvSpPr>
        <p:spPr bwMode="auto">
          <a:xfrm rot="-7137">
            <a:off x="2076450" y="4314825"/>
            <a:ext cx="11763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Issue Work Order</a:t>
            </a:r>
          </a:p>
          <a:p>
            <a:pPr algn="ctr"/>
            <a:r>
              <a:rPr lang="en-US" sz="1000">
                <a:solidFill>
                  <a:srgbClr val="000000"/>
                </a:solidFill>
              </a:rPr>
              <a:t>to Factory Floor</a:t>
            </a:r>
          </a:p>
        </p:txBody>
      </p:sp>
      <p:sp>
        <p:nvSpPr>
          <p:cNvPr id="56" name="Line 54"/>
          <p:cNvSpPr>
            <a:spLocks noChangeShapeType="1"/>
          </p:cNvSpPr>
          <p:nvPr/>
        </p:nvSpPr>
        <p:spPr bwMode="auto">
          <a:xfrm rot="-7137">
            <a:off x="2130425" y="4683125"/>
            <a:ext cx="10985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 name="Line 55"/>
          <p:cNvSpPr>
            <a:spLocks noChangeShapeType="1"/>
          </p:cNvSpPr>
          <p:nvPr/>
        </p:nvSpPr>
        <p:spPr bwMode="auto">
          <a:xfrm rot="-7137">
            <a:off x="2116138" y="4683125"/>
            <a:ext cx="111283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Text Box 56"/>
          <p:cNvSpPr txBox="1">
            <a:spLocks noChangeArrowheads="1"/>
          </p:cNvSpPr>
          <p:nvPr/>
        </p:nvSpPr>
        <p:spPr bwMode="auto">
          <a:xfrm rot="-7137">
            <a:off x="2120900" y="4721225"/>
            <a:ext cx="98901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1 Day</a:t>
            </a:r>
          </a:p>
          <a:p>
            <a:pPr algn="l"/>
            <a:r>
              <a:rPr lang="en-US" sz="1000">
                <a:solidFill>
                  <a:srgbClr val="000000"/>
                </a:solidFill>
              </a:rPr>
              <a:t>W/T = 1 hour</a:t>
            </a:r>
          </a:p>
          <a:p>
            <a:pPr algn="l"/>
            <a:r>
              <a:rPr lang="en-US" sz="1000">
                <a:solidFill>
                  <a:srgbClr val="000000"/>
                </a:solidFill>
              </a:rPr>
              <a:t>VA/T = 15 min</a:t>
            </a:r>
          </a:p>
        </p:txBody>
      </p:sp>
      <p:sp>
        <p:nvSpPr>
          <p:cNvPr id="59" name="AutoShape 57"/>
          <p:cNvSpPr>
            <a:spLocks noChangeArrowheads="1"/>
          </p:cNvSpPr>
          <p:nvPr/>
        </p:nvSpPr>
        <p:spPr bwMode="auto">
          <a:xfrm rot="13574">
            <a:off x="3459163" y="4384675"/>
            <a:ext cx="784225" cy="754063"/>
          </a:xfrm>
          <a:prstGeom prst="diamond">
            <a:avLst/>
          </a:prstGeom>
          <a:solidFill>
            <a:srgbClr val="728A98"/>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r>
              <a:rPr lang="en-US" sz="1200">
                <a:solidFill>
                  <a:srgbClr val="000000"/>
                </a:solidFill>
              </a:rPr>
              <a:t>Mtl.</a:t>
            </a:r>
          </a:p>
          <a:p>
            <a:pPr algn="ctr" eaLnBrk="0" hangingPunct="0"/>
            <a:r>
              <a:rPr lang="en-US" sz="1200">
                <a:solidFill>
                  <a:srgbClr val="000000"/>
                </a:solidFill>
              </a:rPr>
              <a:t>Available</a:t>
            </a:r>
          </a:p>
          <a:p>
            <a:pPr algn="ctr" eaLnBrk="0" hangingPunct="0"/>
            <a:r>
              <a:rPr lang="en-US" sz="1200">
                <a:solidFill>
                  <a:srgbClr val="000000"/>
                </a:solidFill>
              </a:rPr>
              <a:t>?</a:t>
            </a:r>
          </a:p>
        </p:txBody>
      </p:sp>
      <p:sp>
        <p:nvSpPr>
          <p:cNvPr id="60" name="Line 58"/>
          <p:cNvSpPr>
            <a:spLocks noChangeShapeType="1"/>
          </p:cNvSpPr>
          <p:nvPr/>
        </p:nvSpPr>
        <p:spPr bwMode="auto">
          <a:xfrm flipH="1">
            <a:off x="5592763" y="4762500"/>
            <a:ext cx="392112"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1" name="Line 59"/>
          <p:cNvSpPr>
            <a:spLocks noChangeShapeType="1"/>
          </p:cNvSpPr>
          <p:nvPr/>
        </p:nvSpPr>
        <p:spPr bwMode="auto">
          <a:xfrm flipH="1" flipV="1">
            <a:off x="4229100" y="4762500"/>
            <a:ext cx="231775"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2" name="Line 60"/>
          <p:cNvSpPr>
            <a:spLocks noChangeShapeType="1"/>
          </p:cNvSpPr>
          <p:nvPr/>
        </p:nvSpPr>
        <p:spPr bwMode="auto">
          <a:xfrm flipH="1">
            <a:off x="3241675" y="4762500"/>
            <a:ext cx="217488"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3" name="Line 61"/>
          <p:cNvSpPr>
            <a:spLocks noChangeShapeType="1"/>
          </p:cNvSpPr>
          <p:nvPr/>
        </p:nvSpPr>
        <p:spPr bwMode="auto">
          <a:xfrm flipV="1">
            <a:off x="3851275" y="3992563"/>
            <a:ext cx="0" cy="3921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4" name="Line 62"/>
          <p:cNvSpPr>
            <a:spLocks noChangeShapeType="1"/>
          </p:cNvSpPr>
          <p:nvPr/>
        </p:nvSpPr>
        <p:spPr bwMode="auto">
          <a:xfrm>
            <a:off x="3851275" y="3992563"/>
            <a:ext cx="38608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5" name="Line 63"/>
          <p:cNvSpPr>
            <a:spLocks noChangeShapeType="1"/>
          </p:cNvSpPr>
          <p:nvPr/>
        </p:nvSpPr>
        <p:spPr bwMode="auto">
          <a:xfrm flipV="1">
            <a:off x="7712075" y="3451225"/>
            <a:ext cx="0" cy="550863"/>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6" name="Arc 64"/>
          <p:cNvSpPr>
            <a:spLocks/>
          </p:cNvSpPr>
          <p:nvPr/>
        </p:nvSpPr>
        <p:spPr bwMode="auto">
          <a:xfrm rot="-7137">
            <a:off x="8091488" y="3810000"/>
            <a:ext cx="363537" cy="346075"/>
          </a:xfrm>
          <a:custGeom>
            <a:avLst/>
            <a:gdLst>
              <a:gd name="G0" fmla="+- 21600 0 0"/>
              <a:gd name="G1" fmla="+- 21585 0 0"/>
              <a:gd name="G2" fmla="+- 21600 0 0"/>
              <a:gd name="T0" fmla="*/ 37538 w 43200"/>
              <a:gd name="T1" fmla="*/ 7007 h 43185"/>
              <a:gd name="T2" fmla="*/ 20807 w 43200"/>
              <a:gd name="T3" fmla="*/ 0 h 43185"/>
              <a:gd name="T4" fmla="*/ 21600 w 43200"/>
              <a:gd name="T5" fmla="*/ 21585 h 43185"/>
            </a:gdLst>
            <a:ahLst/>
            <a:cxnLst>
              <a:cxn ang="0">
                <a:pos x="T0" y="T1"/>
              </a:cxn>
              <a:cxn ang="0">
                <a:pos x="T2" y="T3"/>
              </a:cxn>
              <a:cxn ang="0">
                <a:pos x="T4" y="T5"/>
              </a:cxn>
            </a:cxnLst>
            <a:rect l="0" t="0" r="r" b="b"/>
            <a:pathLst>
              <a:path w="43200" h="43185" fill="none" extrusionOk="0">
                <a:moveTo>
                  <a:pt x="37538" y="7006"/>
                </a:moveTo>
                <a:cubicBezTo>
                  <a:pt x="41180" y="10988"/>
                  <a:pt x="43200" y="16188"/>
                  <a:pt x="43200" y="21585"/>
                </a:cubicBezTo>
                <a:cubicBezTo>
                  <a:pt x="43200" y="33514"/>
                  <a:pt x="33529" y="43185"/>
                  <a:pt x="21600" y="43185"/>
                </a:cubicBezTo>
                <a:cubicBezTo>
                  <a:pt x="9670" y="43185"/>
                  <a:pt x="0" y="33514"/>
                  <a:pt x="0" y="21585"/>
                </a:cubicBezTo>
                <a:cubicBezTo>
                  <a:pt x="-1" y="9964"/>
                  <a:pt x="9194" y="426"/>
                  <a:pt x="20806" y="-1"/>
                </a:cubicBezTo>
              </a:path>
              <a:path w="43200" h="43185" stroke="0" extrusionOk="0">
                <a:moveTo>
                  <a:pt x="37538" y="7006"/>
                </a:moveTo>
                <a:cubicBezTo>
                  <a:pt x="41180" y="10988"/>
                  <a:pt x="43200" y="16188"/>
                  <a:pt x="43200" y="21585"/>
                </a:cubicBezTo>
                <a:cubicBezTo>
                  <a:pt x="43200" y="33514"/>
                  <a:pt x="33529" y="43185"/>
                  <a:pt x="21600" y="43185"/>
                </a:cubicBezTo>
                <a:cubicBezTo>
                  <a:pt x="9670" y="43185"/>
                  <a:pt x="0" y="33514"/>
                  <a:pt x="0" y="21585"/>
                </a:cubicBezTo>
                <a:cubicBezTo>
                  <a:pt x="-1" y="9964"/>
                  <a:pt x="9194" y="426"/>
                  <a:pt x="20806" y="-1"/>
                </a:cubicBezTo>
                <a:lnTo>
                  <a:pt x="21600" y="21585"/>
                </a:lnTo>
                <a:close/>
              </a:path>
            </a:pathLst>
          </a:custGeom>
          <a:noFill/>
          <a:ln w="9525">
            <a:solidFill>
              <a:srgbClr val="00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 name="Text Box 65"/>
          <p:cNvSpPr txBox="1">
            <a:spLocks noChangeArrowheads="1"/>
          </p:cNvSpPr>
          <p:nvPr/>
        </p:nvSpPr>
        <p:spPr bwMode="auto">
          <a:xfrm>
            <a:off x="3222625" y="4364038"/>
            <a:ext cx="442913" cy="2714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200">
                <a:solidFill>
                  <a:srgbClr val="000000"/>
                </a:solidFill>
              </a:rPr>
              <a:t>Yes</a:t>
            </a:r>
          </a:p>
        </p:txBody>
      </p:sp>
      <p:sp>
        <p:nvSpPr>
          <p:cNvPr id="68" name="Text Box 66"/>
          <p:cNvSpPr txBox="1">
            <a:spLocks noChangeArrowheads="1"/>
          </p:cNvSpPr>
          <p:nvPr/>
        </p:nvSpPr>
        <p:spPr bwMode="auto">
          <a:xfrm>
            <a:off x="3849688" y="4044950"/>
            <a:ext cx="387350" cy="28416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200">
                <a:solidFill>
                  <a:srgbClr val="000000"/>
                </a:solidFill>
              </a:rPr>
              <a:t>No</a:t>
            </a:r>
          </a:p>
        </p:txBody>
      </p:sp>
      <p:sp>
        <p:nvSpPr>
          <p:cNvPr id="69" name="Text Box 67"/>
          <p:cNvSpPr txBox="1">
            <a:spLocks noChangeArrowheads="1"/>
          </p:cNvSpPr>
          <p:nvPr/>
        </p:nvSpPr>
        <p:spPr bwMode="auto">
          <a:xfrm>
            <a:off x="5183188" y="3754438"/>
            <a:ext cx="1420812" cy="2714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200">
                <a:solidFill>
                  <a:srgbClr val="000000"/>
                </a:solidFill>
              </a:rPr>
              <a:t>Change Ship Date</a:t>
            </a:r>
          </a:p>
        </p:txBody>
      </p:sp>
      <p:sp>
        <p:nvSpPr>
          <p:cNvPr id="70" name="Text Box 68"/>
          <p:cNvSpPr txBox="1">
            <a:spLocks noChangeArrowheads="1"/>
          </p:cNvSpPr>
          <p:nvPr/>
        </p:nvSpPr>
        <p:spPr bwMode="auto">
          <a:xfrm>
            <a:off x="2671763" y="1992313"/>
            <a:ext cx="3116262" cy="3333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600">
                <a:solidFill>
                  <a:srgbClr val="000000"/>
                </a:solidFill>
              </a:rPr>
              <a:t>Time Customer is On Telephone</a:t>
            </a:r>
          </a:p>
        </p:txBody>
      </p:sp>
      <p:sp>
        <p:nvSpPr>
          <p:cNvPr id="71" name="Line 69"/>
          <p:cNvSpPr>
            <a:spLocks noChangeShapeType="1"/>
          </p:cNvSpPr>
          <p:nvPr/>
        </p:nvSpPr>
        <p:spPr bwMode="auto">
          <a:xfrm>
            <a:off x="5886450" y="2162175"/>
            <a:ext cx="550863"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72" name="Line 70"/>
          <p:cNvSpPr>
            <a:spLocks noChangeShapeType="1"/>
          </p:cNvSpPr>
          <p:nvPr/>
        </p:nvSpPr>
        <p:spPr bwMode="auto">
          <a:xfrm flipH="1">
            <a:off x="2052638" y="2147888"/>
            <a:ext cx="579437"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73" name="Line 71"/>
          <p:cNvSpPr>
            <a:spLocks noChangeShapeType="1"/>
          </p:cNvSpPr>
          <p:nvPr/>
        </p:nvSpPr>
        <p:spPr bwMode="auto">
          <a:xfrm rot="-7137">
            <a:off x="1638300" y="3076575"/>
            <a:ext cx="2222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 name="Rectangle 72"/>
          <p:cNvSpPr>
            <a:spLocks noChangeArrowheads="1"/>
          </p:cNvSpPr>
          <p:nvPr/>
        </p:nvSpPr>
        <p:spPr bwMode="auto">
          <a:xfrm>
            <a:off x="341313" y="5443538"/>
            <a:ext cx="3333750" cy="5762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anchor="b" anchorCtr="1">
            <a:spAutoFit/>
          </a:bodyPr>
          <a:lstStyle/>
          <a:p>
            <a:pPr algn="l" eaLnBrk="0" hangingPunct="0">
              <a:lnSpc>
                <a:spcPct val="70000"/>
              </a:lnSpc>
            </a:pPr>
            <a:r>
              <a:rPr lang="en-US" sz="1600">
                <a:solidFill>
                  <a:srgbClr val="000000"/>
                </a:solidFill>
              </a:rPr>
              <a:t>Gold – Greatest Potential Impact</a:t>
            </a:r>
          </a:p>
          <a:p>
            <a:pPr algn="l" eaLnBrk="0" hangingPunct="0">
              <a:lnSpc>
                <a:spcPct val="70000"/>
              </a:lnSpc>
            </a:pPr>
            <a:endParaRPr lang="en-US" sz="800">
              <a:solidFill>
                <a:srgbClr val="000000"/>
              </a:solidFill>
            </a:endParaRPr>
          </a:p>
          <a:p>
            <a:pPr algn="l" eaLnBrk="0" hangingPunct="0">
              <a:lnSpc>
                <a:spcPct val="70000"/>
              </a:lnSpc>
            </a:pPr>
            <a:r>
              <a:rPr lang="en-US" sz="1600">
                <a:solidFill>
                  <a:srgbClr val="000000"/>
                </a:solidFill>
              </a:rPr>
              <a:t>Gray – Worthwhile Opportunity</a:t>
            </a:r>
          </a:p>
        </p:txBody>
      </p:sp>
      <p:sp>
        <p:nvSpPr>
          <p:cNvPr id="75" name="Line 73"/>
          <p:cNvSpPr>
            <a:spLocks noChangeShapeType="1"/>
          </p:cNvSpPr>
          <p:nvPr/>
        </p:nvSpPr>
        <p:spPr bwMode="auto">
          <a:xfrm rot="-7137">
            <a:off x="2974975" y="3076575"/>
            <a:ext cx="2222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 name="Line 74"/>
          <p:cNvSpPr>
            <a:spLocks noChangeShapeType="1"/>
          </p:cNvSpPr>
          <p:nvPr/>
        </p:nvSpPr>
        <p:spPr bwMode="auto">
          <a:xfrm rot="-7137">
            <a:off x="4325938" y="3076575"/>
            <a:ext cx="2222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 name="Line 75"/>
          <p:cNvSpPr>
            <a:spLocks noChangeShapeType="1"/>
          </p:cNvSpPr>
          <p:nvPr/>
        </p:nvSpPr>
        <p:spPr bwMode="auto">
          <a:xfrm rot="-7137">
            <a:off x="5680075" y="3081338"/>
            <a:ext cx="2222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 name="Line 76"/>
          <p:cNvSpPr>
            <a:spLocks noChangeShapeType="1"/>
          </p:cNvSpPr>
          <p:nvPr/>
        </p:nvSpPr>
        <p:spPr bwMode="auto">
          <a:xfrm rot="-7137">
            <a:off x="7027863" y="3076575"/>
            <a:ext cx="2222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28510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523220"/>
          </a:xfrm>
        </p:spPr>
        <p:txBody>
          <a:bodyPr/>
          <a:lstStyle/>
          <a:p>
            <a:r>
              <a:rPr lang="en-US" sz="2800" b="1" dirty="0">
                <a:solidFill>
                  <a:schemeClr val="bg1"/>
                </a:solidFill>
                <a:latin typeface="+mj-lt"/>
              </a:rPr>
              <a:t>Step 4 – Make the selected changes</a:t>
            </a:r>
          </a:p>
        </p:txBody>
      </p:sp>
      <p:sp>
        <p:nvSpPr>
          <p:cNvPr id="6" name="Text Box 3"/>
          <p:cNvSpPr txBox="1">
            <a:spLocks noChangeArrowheads="1"/>
          </p:cNvSpPr>
          <p:nvPr/>
        </p:nvSpPr>
        <p:spPr bwMode="auto">
          <a:xfrm>
            <a:off x="838200" y="990600"/>
            <a:ext cx="7808913" cy="30777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hangingPunct="0"/>
            <a:r>
              <a:rPr lang="en-US" sz="2000" b="1" dirty="0" smtClean="0">
                <a:solidFill>
                  <a:schemeClr val="bg1"/>
                </a:solidFill>
              </a:rPr>
              <a:t>Case </a:t>
            </a:r>
            <a:r>
              <a:rPr lang="en-US" sz="2000" b="1" dirty="0">
                <a:solidFill>
                  <a:schemeClr val="bg1"/>
                </a:solidFill>
              </a:rPr>
              <a:t>Example – Sales Order Processing </a:t>
            </a:r>
            <a:r>
              <a:rPr lang="en-US" sz="2000" b="1" dirty="0" smtClean="0">
                <a:solidFill>
                  <a:schemeClr val="bg1"/>
                </a:solidFill>
              </a:rPr>
              <a:t> For </a:t>
            </a:r>
            <a:r>
              <a:rPr lang="en-US" sz="2000" b="1" dirty="0">
                <a:solidFill>
                  <a:schemeClr val="bg1"/>
                </a:solidFill>
              </a:rPr>
              <a:t>A PC Retailer (Cont’d)</a:t>
            </a:r>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74650" y="1819275"/>
            <a:ext cx="8540750" cy="3895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309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523220"/>
          </a:xfrm>
        </p:spPr>
        <p:txBody>
          <a:bodyPr/>
          <a:lstStyle/>
          <a:p>
            <a:r>
              <a:rPr lang="en-US" sz="2800" b="1" dirty="0">
                <a:solidFill>
                  <a:schemeClr val="bg1"/>
                </a:solidFill>
                <a:latin typeface="+mj-lt"/>
              </a:rPr>
              <a:t>Step 4 –  </a:t>
            </a:r>
            <a:r>
              <a:rPr lang="en-US" sz="2800" b="1" dirty="0" smtClean="0">
                <a:solidFill>
                  <a:schemeClr val="bg1"/>
                </a:solidFill>
                <a:latin typeface="+mj-lt"/>
              </a:rPr>
              <a:t>(</a:t>
            </a:r>
            <a:r>
              <a:rPr lang="en-US" sz="2800" b="1" dirty="0">
                <a:solidFill>
                  <a:schemeClr val="bg1"/>
                </a:solidFill>
                <a:latin typeface="+mj-lt"/>
              </a:rPr>
              <a:t>Cont’d) (Evaluate the </a:t>
            </a:r>
            <a:r>
              <a:rPr lang="en-US" sz="2800" b="1" dirty="0" smtClean="0">
                <a:solidFill>
                  <a:schemeClr val="bg1"/>
                </a:solidFill>
                <a:latin typeface="+mj-lt"/>
              </a:rPr>
              <a:t>improvement)</a:t>
            </a:r>
            <a:endParaRPr lang="en-US" sz="2800" b="1" dirty="0">
              <a:solidFill>
                <a:schemeClr val="bg1"/>
              </a:solidFill>
              <a:latin typeface="+mj-lt"/>
            </a:endParaRPr>
          </a:p>
        </p:txBody>
      </p:sp>
      <p:sp>
        <p:nvSpPr>
          <p:cNvPr id="6" name="Text Box 3"/>
          <p:cNvSpPr txBox="1">
            <a:spLocks noChangeArrowheads="1"/>
          </p:cNvSpPr>
          <p:nvPr/>
        </p:nvSpPr>
        <p:spPr bwMode="auto">
          <a:xfrm>
            <a:off x="838200" y="990600"/>
            <a:ext cx="7808913" cy="30777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hangingPunct="0"/>
            <a:r>
              <a:rPr lang="en-US" sz="2000" b="1" dirty="0" smtClean="0">
                <a:solidFill>
                  <a:schemeClr val="bg1"/>
                </a:solidFill>
              </a:rPr>
              <a:t>Case </a:t>
            </a:r>
            <a:r>
              <a:rPr lang="en-US" sz="2000" b="1" dirty="0">
                <a:solidFill>
                  <a:schemeClr val="bg1"/>
                </a:solidFill>
              </a:rPr>
              <a:t>Example – Sales Order Processing </a:t>
            </a:r>
            <a:r>
              <a:rPr lang="en-US" sz="2000" b="1" dirty="0" smtClean="0">
                <a:solidFill>
                  <a:schemeClr val="bg1"/>
                </a:solidFill>
              </a:rPr>
              <a:t> For </a:t>
            </a:r>
            <a:r>
              <a:rPr lang="en-US" sz="2000" b="1" dirty="0">
                <a:solidFill>
                  <a:schemeClr val="bg1"/>
                </a:solidFill>
              </a:rPr>
              <a:t>A PC Retailer (Cont’d)</a:t>
            </a:r>
          </a:p>
        </p:txBody>
      </p:sp>
      <p:grpSp>
        <p:nvGrpSpPr>
          <p:cNvPr id="5" name="Group 4"/>
          <p:cNvGrpSpPr/>
          <p:nvPr/>
        </p:nvGrpSpPr>
        <p:grpSpPr>
          <a:xfrm>
            <a:off x="427038" y="1746250"/>
            <a:ext cx="8140700" cy="4418013"/>
            <a:chOff x="427038" y="1746250"/>
            <a:chExt cx="8140700" cy="4418013"/>
          </a:xfrm>
        </p:grpSpPr>
        <p:sp>
          <p:nvSpPr>
            <p:cNvPr id="7" name="Rectangle 4"/>
            <p:cNvSpPr>
              <a:spLocks noChangeArrowheads="1"/>
            </p:cNvSpPr>
            <p:nvPr/>
          </p:nvSpPr>
          <p:spPr bwMode="auto">
            <a:xfrm>
              <a:off x="3506788" y="3852863"/>
              <a:ext cx="984250" cy="817562"/>
            </a:xfrm>
            <a:prstGeom prst="rect">
              <a:avLst/>
            </a:prstGeom>
            <a:solidFill>
              <a:srgbClr val="DDDDDD"/>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5"/>
            <p:cNvSpPr>
              <a:spLocks noChangeArrowheads="1"/>
            </p:cNvSpPr>
            <p:nvPr/>
          </p:nvSpPr>
          <p:spPr bwMode="auto">
            <a:xfrm>
              <a:off x="7396163" y="2278063"/>
              <a:ext cx="1016000" cy="817562"/>
            </a:xfrm>
            <a:prstGeom prst="rect">
              <a:avLst/>
            </a:prstGeom>
            <a:solidFill>
              <a:srgbClr val="DDDDDD"/>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6"/>
            <p:cNvSpPr>
              <a:spLocks noChangeArrowheads="1"/>
            </p:cNvSpPr>
            <p:nvPr/>
          </p:nvSpPr>
          <p:spPr bwMode="auto">
            <a:xfrm>
              <a:off x="4713288" y="3851275"/>
              <a:ext cx="984250" cy="817563"/>
            </a:xfrm>
            <a:prstGeom prst="rect">
              <a:avLst/>
            </a:prstGeom>
            <a:solidFill>
              <a:srgbClr val="DDDDDD"/>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7"/>
            <p:cNvSpPr>
              <a:spLocks noChangeArrowheads="1"/>
            </p:cNvSpPr>
            <p:nvPr/>
          </p:nvSpPr>
          <p:spPr bwMode="auto">
            <a:xfrm>
              <a:off x="7408863" y="3851275"/>
              <a:ext cx="984250" cy="817563"/>
            </a:xfrm>
            <a:prstGeom prst="rect">
              <a:avLst/>
            </a:prstGeom>
            <a:solidFill>
              <a:srgbClr val="DDDDDD"/>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6061075" y="3851275"/>
              <a:ext cx="984250" cy="817563"/>
            </a:xfrm>
            <a:prstGeom prst="rect">
              <a:avLst/>
            </a:prstGeom>
            <a:solidFill>
              <a:srgbClr val="DDDDDD"/>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9"/>
            <p:cNvSpPr>
              <a:spLocks noChangeArrowheads="1"/>
            </p:cNvSpPr>
            <p:nvPr/>
          </p:nvSpPr>
          <p:spPr bwMode="auto">
            <a:xfrm rot="-7137">
              <a:off x="604838" y="2278063"/>
              <a:ext cx="987425" cy="814387"/>
            </a:xfrm>
            <a:prstGeom prst="rect">
              <a:avLst/>
            </a:prstGeom>
            <a:solidFill>
              <a:srgbClr val="BCAD75"/>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10"/>
            <p:cNvSpPr>
              <a:spLocks noChangeArrowheads="1"/>
            </p:cNvSpPr>
            <p:nvPr/>
          </p:nvSpPr>
          <p:spPr bwMode="auto">
            <a:xfrm rot="-7137">
              <a:off x="1787525" y="2278063"/>
              <a:ext cx="987425" cy="814387"/>
            </a:xfrm>
            <a:prstGeom prst="rect">
              <a:avLst/>
            </a:prstGeom>
            <a:solidFill>
              <a:srgbClr val="BCAD75"/>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11"/>
            <p:cNvSpPr>
              <a:spLocks noChangeArrowheads="1"/>
            </p:cNvSpPr>
            <p:nvPr/>
          </p:nvSpPr>
          <p:spPr bwMode="auto">
            <a:xfrm>
              <a:off x="5300663" y="2278063"/>
              <a:ext cx="1016000" cy="817562"/>
            </a:xfrm>
            <a:prstGeom prst="rect">
              <a:avLst/>
            </a:prstGeom>
            <a:solidFill>
              <a:srgbClr val="DDDDDD"/>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12"/>
            <p:cNvSpPr>
              <a:spLocks noChangeArrowheads="1"/>
            </p:cNvSpPr>
            <p:nvPr/>
          </p:nvSpPr>
          <p:spPr bwMode="auto">
            <a:xfrm>
              <a:off x="4168775" y="2278063"/>
              <a:ext cx="1009650" cy="817562"/>
            </a:xfrm>
            <a:prstGeom prst="rect">
              <a:avLst/>
            </a:prstGeom>
            <a:solidFill>
              <a:srgbClr val="DDDDDD"/>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13"/>
            <p:cNvSpPr>
              <a:spLocks noChangeArrowheads="1"/>
            </p:cNvSpPr>
            <p:nvPr/>
          </p:nvSpPr>
          <p:spPr bwMode="auto">
            <a:xfrm>
              <a:off x="2978150" y="2278063"/>
              <a:ext cx="1035050" cy="817562"/>
            </a:xfrm>
            <a:prstGeom prst="rect">
              <a:avLst/>
            </a:prstGeom>
            <a:solidFill>
              <a:srgbClr val="DDDDDD"/>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Text Box 14"/>
            <p:cNvSpPr txBox="1">
              <a:spLocks noChangeArrowheads="1"/>
            </p:cNvSpPr>
            <p:nvPr/>
          </p:nvSpPr>
          <p:spPr bwMode="auto">
            <a:xfrm>
              <a:off x="2743200" y="1746250"/>
              <a:ext cx="3116263" cy="3333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600">
                  <a:solidFill>
                    <a:srgbClr val="000000"/>
                  </a:solidFill>
                </a:rPr>
                <a:t>Time Customer is On Telephone</a:t>
              </a:r>
            </a:p>
          </p:txBody>
        </p:sp>
        <p:sp>
          <p:nvSpPr>
            <p:cNvPr id="18" name="Line 15"/>
            <p:cNvSpPr>
              <a:spLocks noChangeShapeType="1"/>
            </p:cNvSpPr>
            <p:nvPr/>
          </p:nvSpPr>
          <p:spPr bwMode="auto">
            <a:xfrm>
              <a:off x="5859463" y="1916113"/>
              <a:ext cx="820737"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19" name="Line 16"/>
            <p:cNvSpPr>
              <a:spLocks noChangeShapeType="1"/>
            </p:cNvSpPr>
            <p:nvPr/>
          </p:nvSpPr>
          <p:spPr bwMode="auto">
            <a:xfrm flipH="1">
              <a:off x="1935163" y="1916113"/>
              <a:ext cx="808037"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20" name="Text Box 17"/>
            <p:cNvSpPr txBox="1">
              <a:spLocks noChangeArrowheads="1"/>
            </p:cNvSpPr>
            <p:nvPr/>
          </p:nvSpPr>
          <p:spPr bwMode="auto">
            <a:xfrm rot="-7137">
              <a:off x="1733550" y="2281238"/>
              <a:ext cx="1073150" cy="3651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a:solidFill>
                    <a:srgbClr val="000000"/>
                  </a:solidFill>
                </a:rPr>
                <a:t>Wait for Available</a:t>
              </a:r>
            </a:p>
            <a:p>
              <a:pPr algn="ctr"/>
              <a:r>
                <a:rPr lang="en-US" sz="900">
                  <a:solidFill>
                    <a:srgbClr val="000000"/>
                  </a:solidFill>
                </a:rPr>
                <a:t>Sales Person</a:t>
              </a:r>
            </a:p>
          </p:txBody>
        </p:sp>
        <p:sp>
          <p:nvSpPr>
            <p:cNvPr id="21" name="Line 18"/>
            <p:cNvSpPr>
              <a:spLocks noChangeShapeType="1"/>
            </p:cNvSpPr>
            <p:nvPr/>
          </p:nvSpPr>
          <p:spPr bwMode="auto">
            <a:xfrm rot="-7137">
              <a:off x="1798638" y="2598738"/>
              <a:ext cx="9779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Text Box 19"/>
            <p:cNvSpPr txBox="1">
              <a:spLocks noChangeArrowheads="1"/>
            </p:cNvSpPr>
            <p:nvPr/>
          </p:nvSpPr>
          <p:spPr bwMode="auto">
            <a:xfrm rot="-7137">
              <a:off x="619125" y="2259013"/>
              <a:ext cx="976313" cy="3651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a:r>
                <a:rPr lang="en-US" sz="900">
                  <a:solidFill>
                    <a:srgbClr val="000000"/>
                  </a:solidFill>
                </a:rPr>
                <a:t>Initial Phone</a:t>
              </a:r>
            </a:p>
            <a:p>
              <a:pPr algn="ctr"/>
              <a:r>
                <a:rPr lang="en-US" sz="900">
                  <a:solidFill>
                    <a:srgbClr val="000000"/>
                  </a:solidFill>
                </a:rPr>
                <a:t>Contact</a:t>
              </a:r>
            </a:p>
          </p:txBody>
        </p:sp>
        <p:sp>
          <p:nvSpPr>
            <p:cNvPr id="23" name="Line 20"/>
            <p:cNvSpPr>
              <a:spLocks noChangeShapeType="1"/>
            </p:cNvSpPr>
            <p:nvPr/>
          </p:nvSpPr>
          <p:spPr bwMode="auto">
            <a:xfrm rot="-7137">
              <a:off x="611188" y="2598738"/>
              <a:ext cx="97631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Text Box 21"/>
            <p:cNvSpPr txBox="1">
              <a:spLocks noChangeArrowheads="1"/>
            </p:cNvSpPr>
            <p:nvPr/>
          </p:nvSpPr>
          <p:spPr bwMode="auto">
            <a:xfrm rot="-7137">
              <a:off x="604838" y="2627313"/>
              <a:ext cx="663575" cy="50165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900">
                  <a:solidFill>
                    <a:srgbClr val="000000"/>
                  </a:solidFill>
                </a:rPr>
                <a:t>C/T = 0</a:t>
              </a:r>
            </a:p>
            <a:p>
              <a:pPr algn="l"/>
              <a:r>
                <a:rPr lang="en-US" sz="900">
                  <a:solidFill>
                    <a:srgbClr val="000000"/>
                  </a:solidFill>
                </a:rPr>
                <a:t>W/T = 0</a:t>
              </a:r>
            </a:p>
            <a:p>
              <a:pPr algn="l"/>
              <a:r>
                <a:rPr lang="en-US" sz="900">
                  <a:solidFill>
                    <a:srgbClr val="000000"/>
                  </a:solidFill>
                </a:rPr>
                <a:t>VA/T = 0 </a:t>
              </a:r>
            </a:p>
          </p:txBody>
        </p:sp>
        <p:sp>
          <p:nvSpPr>
            <p:cNvPr id="25" name="Line 22"/>
            <p:cNvSpPr>
              <a:spLocks noChangeShapeType="1"/>
            </p:cNvSpPr>
            <p:nvPr/>
          </p:nvSpPr>
          <p:spPr bwMode="auto">
            <a:xfrm rot="-7137">
              <a:off x="1792288" y="2598738"/>
              <a:ext cx="9779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Text Box 23"/>
            <p:cNvSpPr txBox="1">
              <a:spLocks noChangeArrowheads="1"/>
            </p:cNvSpPr>
            <p:nvPr/>
          </p:nvSpPr>
          <p:spPr bwMode="auto">
            <a:xfrm rot="-7137">
              <a:off x="1771650" y="2622550"/>
              <a:ext cx="993775"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900">
                  <a:solidFill>
                    <a:srgbClr val="000000"/>
                  </a:solidFill>
                </a:rPr>
                <a:t>C/T = 5 minutes</a:t>
              </a:r>
            </a:p>
            <a:p>
              <a:pPr algn="l"/>
              <a:r>
                <a:rPr lang="en-US" sz="900">
                  <a:solidFill>
                    <a:srgbClr val="000000"/>
                  </a:solidFill>
                </a:rPr>
                <a:t>W/T = 0</a:t>
              </a:r>
            </a:p>
            <a:p>
              <a:pPr algn="l"/>
              <a:r>
                <a:rPr lang="en-US" sz="900">
                  <a:solidFill>
                    <a:srgbClr val="000000"/>
                  </a:solidFill>
                </a:rPr>
                <a:t>VA/T = 0</a:t>
              </a:r>
            </a:p>
          </p:txBody>
        </p:sp>
        <p:sp>
          <p:nvSpPr>
            <p:cNvPr id="27" name="Line 24"/>
            <p:cNvSpPr>
              <a:spLocks noChangeShapeType="1"/>
            </p:cNvSpPr>
            <p:nvPr/>
          </p:nvSpPr>
          <p:spPr bwMode="auto">
            <a:xfrm rot="-7137">
              <a:off x="1617663" y="2690813"/>
              <a:ext cx="158750" cy="11112"/>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Line 25"/>
            <p:cNvSpPr>
              <a:spLocks noChangeShapeType="1"/>
            </p:cNvSpPr>
            <p:nvPr/>
          </p:nvSpPr>
          <p:spPr bwMode="auto">
            <a:xfrm rot="21592863" flipV="1">
              <a:off x="2782888" y="2690813"/>
              <a:ext cx="163512" cy="1587"/>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Line 26"/>
            <p:cNvSpPr>
              <a:spLocks noChangeShapeType="1"/>
            </p:cNvSpPr>
            <p:nvPr/>
          </p:nvSpPr>
          <p:spPr bwMode="auto">
            <a:xfrm rot="-7137">
              <a:off x="4019550" y="2690813"/>
              <a:ext cx="144463" cy="1587"/>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Text Box 27"/>
            <p:cNvSpPr txBox="1">
              <a:spLocks noChangeArrowheads="1"/>
            </p:cNvSpPr>
            <p:nvPr/>
          </p:nvSpPr>
          <p:spPr bwMode="auto">
            <a:xfrm rot="-7137">
              <a:off x="3081338" y="2335213"/>
              <a:ext cx="755650" cy="2286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a:solidFill>
                    <a:srgbClr val="000000"/>
                  </a:solidFill>
                </a:rPr>
                <a:t>Sales Pitch</a:t>
              </a:r>
            </a:p>
          </p:txBody>
        </p:sp>
        <p:sp>
          <p:nvSpPr>
            <p:cNvPr id="31" name="Line 28"/>
            <p:cNvSpPr>
              <a:spLocks noChangeShapeType="1"/>
            </p:cNvSpPr>
            <p:nvPr/>
          </p:nvSpPr>
          <p:spPr bwMode="auto">
            <a:xfrm rot="-7137">
              <a:off x="2990850" y="2605088"/>
              <a:ext cx="976313"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Line 29"/>
            <p:cNvSpPr>
              <a:spLocks noChangeShapeType="1"/>
            </p:cNvSpPr>
            <p:nvPr/>
          </p:nvSpPr>
          <p:spPr bwMode="auto">
            <a:xfrm rot="-7137">
              <a:off x="2979738" y="2598738"/>
              <a:ext cx="98266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Text Box 30"/>
            <p:cNvSpPr txBox="1">
              <a:spLocks noChangeArrowheads="1"/>
            </p:cNvSpPr>
            <p:nvPr/>
          </p:nvSpPr>
          <p:spPr bwMode="auto">
            <a:xfrm rot="-7137">
              <a:off x="2949575" y="2622550"/>
              <a:ext cx="1093788"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spAutoFit/>
            </a:bodyPr>
            <a:lstStyle/>
            <a:p>
              <a:pPr algn="l"/>
              <a:r>
                <a:rPr lang="en-US" sz="900">
                  <a:solidFill>
                    <a:srgbClr val="000000"/>
                  </a:solidFill>
                </a:rPr>
                <a:t>C/T = 10 minutes</a:t>
              </a:r>
            </a:p>
            <a:p>
              <a:pPr algn="l"/>
              <a:r>
                <a:rPr lang="en-US" sz="900">
                  <a:solidFill>
                    <a:srgbClr val="000000"/>
                  </a:solidFill>
                </a:rPr>
                <a:t>W/T = 10 minutes</a:t>
              </a:r>
            </a:p>
            <a:p>
              <a:pPr algn="l"/>
              <a:r>
                <a:rPr lang="en-US" sz="900">
                  <a:solidFill>
                    <a:srgbClr val="000000"/>
                  </a:solidFill>
                </a:rPr>
                <a:t>VA/T = 10 minutes</a:t>
              </a:r>
            </a:p>
          </p:txBody>
        </p:sp>
        <p:sp>
          <p:nvSpPr>
            <p:cNvPr id="34" name="Text Box 31"/>
            <p:cNvSpPr txBox="1">
              <a:spLocks noChangeArrowheads="1"/>
            </p:cNvSpPr>
            <p:nvPr/>
          </p:nvSpPr>
          <p:spPr bwMode="auto">
            <a:xfrm rot="-7137">
              <a:off x="4103688" y="2335213"/>
              <a:ext cx="1092200" cy="2286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a:solidFill>
                    <a:srgbClr val="000000"/>
                  </a:solidFill>
                </a:rPr>
                <a:t>Configure System</a:t>
              </a:r>
            </a:p>
          </p:txBody>
        </p:sp>
        <p:sp>
          <p:nvSpPr>
            <p:cNvPr id="35" name="Line 32"/>
            <p:cNvSpPr>
              <a:spLocks noChangeShapeType="1"/>
            </p:cNvSpPr>
            <p:nvPr/>
          </p:nvSpPr>
          <p:spPr bwMode="auto">
            <a:xfrm rot="-7137">
              <a:off x="4176713" y="2598738"/>
              <a:ext cx="97631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Text Box 33"/>
            <p:cNvSpPr txBox="1">
              <a:spLocks noChangeArrowheads="1"/>
            </p:cNvSpPr>
            <p:nvPr/>
          </p:nvSpPr>
          <p:spPr bwMode="auto">
            <a:xfrm rot="-7137">
              <a:off x="4137025" y="2617788"/>
              <a:ext cx="1082675"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900">
                  <a:solidFill>
                    <a:srgbClr val="000000"/>
                  </a:solidFill>
                </a:rPr>
                <a:t>C/T = 30 minutes</a:t>
              </a:r>
            </a:p>
            <a:p>
              <a:pPr algn="l"/>
              <a:r>
                <a:rPr lang="en-US" sz="900">
                  <a:solidFill>
                    <a:srgbClr val="000000"/>
                  </a:solidFill>
                </a:rPr>
                <a:t>W/T = 30 minutes</a:t>
              </a:r>
            </a:p>
            <a:p>
              <a:pPr algn="l"/>
              <a:r>
                <a:rPr lang="en-US" sz="900">
                  <a:solidFill>
                    <a:srgbClr val="000000"/>
                  </a:solidFill>
                </a:rPr>
                <a:t>VA/T = 5 minutes</a:t>
              </a:r>
            </a:p>
          </p:txBody>
        </p:sp>
        <p:sp>
          <p:nvSpPr>
            <p:cNvPr id="37" name="Text Box 34"/>
            <p:cNvSpPr txBox="1">
              <a:spLocks noChangeArrowheads="1"/>
            </p:cNvSpPr>
            <p:nvPr/>
          </p:nvSpPr>
          <p:spPr bwMode="auto">
            <a:xfrm rot="-7137">
              <a:off x="5232400" y="2273300"/>
              <a:ext cx="1168400" cy="3651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dirty="0">
                  <a:solidFill>
                    <a:srgbClr val="000000"/>
                  </a:solidFill>
                </a:rPr>
                <a:t>Fill Out Order Form</a:t>
              </a:r>
            </a:p>
            <a:p>
              <a:pPr algn="ctr"/>
              <a:r>
                <a:rPr lang="en-US" sz="900" dirty="0">
                  <a:solidFill>
                    <a:srgbClr val="000000"/>
                  </a:solidFill>
                </a:rPr>
                <a:t>(&amp; </a:t>
              </a:r>
              <a:r>
                <a:rPr lang="en-US" sz="900" dirty="0" err="1">
                  <a:solidFill>
                    <a:srgbClr val="000000"/>
                  </a:solidFill>
                </a:rPr>
                <a:t>Config</a:t>
              </a:r>
              <a:r>
                <a:rPr lang="en-US" sz="900" dirty="0">
                  <a:solidFill>
                    <a:srgbClr val="000000"/>
                  </a:solidFill>
                </a:rPr>
                <a:t>. System)</a:t>
              </a:r>
            </a:p>
          </p:txBody>
        </p:sp>
        <p:sp>
          <p:nvSpPr>
            <p:cNvPr id="38" name="Text Box 35"/>
            <p:cNvSpPr txBox="1">
              <a:spLocks noChangeArrowheads="1"/>
            </p:cNvSpPr>
            <p:nvPr/>
          </p:nvSpPr>
          <p:spPr bwMode="auto">
            <a:xfrm rot="-7137">
              <a:off x="5249863" y="2617788"/>
              <a:ext cx="1035050"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0">
              <a:spAutoFit/>
            </a:bodyPr>
            <a:lstStyle/>
            <a:p>
              <a:pPr algn="l"/>
              <a:r>
                <a:rPr lang="en-US" sz="900">
                  <a:solidFill>
                    <a:srgbClr val="000000"/>
                  </a:solidFill>
                </a:rPr>
                <a:t>C/T = 30 minutes</a:t>
              </a:r>
            </a:p>
            <a:p>
              <a:pPr algn="l"/>
              <a:r>
                <a:rPr lang="en-US" sz="900">
                  <a:solidFill>
                    <a:srgbClr val="000000"/>
                  </a:solidFill>
                </a:rPr>
                <a:t>W/T = 30 minutes</a:t>
              </a:r>
            </a:p>
            <a:p>
              <a:pPr algn="l"/>
              <a:r>
                <a:rPr lang="en-US" sz="900">
                  <a:solidFill>
                    <a:srgbClr val="000000"/>
                  </a:solidFill>
                </a:rPr>
                <a:t>VA/T = 10 minutes</a:t>
              </a:r>
            </a:p>
          </p:txBody>
        </p:sp>
        <p:sp>
          <p:nvSpPr>
            <p:cNvPr id="39" name="Text Box 36"/>
            <p:cNvSpPr txBox="1">
              <a:spLocks noChangeArrowheads="1"/>
            </p:cNvSpPr>
            <p:nvPr/>
          </p:nvSpPr>
          <p:spPr bwMode="auto">
            <a:xfrm rot="-7137">
              <a:off x="7381875" y="2311400"/>
              <a:ext cx="990600" cy="2286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a:solidFill>
                    <a:srgbClr val="000000"/>
                  </a:solidFill>
                </a:rPr>
                <a:t>Promise to Ship</a:t>
              </a:r>
            </a:p>
          </p:txBody>
        </p:sp>
        <p:sp>
          <p:nvSpPr>
            <p:cNvPr id="40" name="Line 37"/>
            <p:cNvSpPr>
              <a:spLocks noChangeShapeType="1"/>
            </p:cNvSpPr>
            <p:nvPr/>
          </p:nvSpPr>
          <p:spPr bwMode="auto">
            <a:xfrm rot="-7137">
              <a:off x="7396163" y="2573338"/>
              <a:ext cx="9779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Line 38"/>
            <p:cNvSpPr>
              <a:spLocks noChangeShapeType="1"/>
            </p:cNvSpPr>
            <p:nvPr/>
          </p:nvSpPr>
          <p:spPr bwMode="auto">
            <a:xfrm rot="-7137">
              <a:off x="7396163" y="2598738"/>
              <a:ext cx="9779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Text Box 39"/>
            <p:cNvSpPr txBox="1">
              <a:spLocks noChangeArrowheads="1"/>
            </p:cNvSpPr>
            <p:nvPr/>
          </p:nvSpPr>
          <p:spPr bwMode="auto">
            <a:xfrm rot="-7137">
              <a:off x="7375525" y="2613025"/>
              <a:ext cx="1019175"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900">
                  <a:solidFill>
                    <a:srgbClr val="000000"/>
                  </a:solidFill>
                </a:rPr>
                <a:t>C/T = 5 minutes</a:t>
              </a:r>
            </a:p>
            <a:p>
              <a:pPr algn="l"/>
              <a:r>
                <a:rPr lang="en-US" sz="900">
                  <a:solidFill>
                    <a:srgbClr val="000000"/>
                  </a:solidFill>
                </a:rPr>
                <a:t>W/T = 5 minutes</a:t>
              </a:r>
            </a:p>
            <a:p>
              <a:pPr algn="l"/>
              <a:r>
                <a:rPr lang="en-US" sz="900">
                  <a:solidFill>
                    <a:srgbClr val="000000"/>
                  </a:solidFill>
                </a:rPr>
                <a:t>VA/T = 0</a:t>
              </a:r>
            </a:p>
          </p:txBody>
        </p:sp>
        <p:sp>
          <p:nvSpPr>
            <p:cNvPr id="43" name="Rectangle 40"/>
            <p:cNvSpPr>
              <a:spLocks noChangeArrowheads="1"/>
            </p:cNvSpPr>
            <p:nvPr/>
          </p:nvSpPr>
          <p:spPr bwMode="auto">
            <a:xfrm>
              <a:off x="427038" y="2033588"/>
              <a:ext cx="8140700" cy="1304925"/>
            </a:xfrm>
            <a:prstGeom prst="rect">
              <a:avLst/>
            </a:prstGeom>
            <a:noFill/>
            <a:ln w="12700" cap="rnd">
              <a:solidFill>
                <a:srgbClr val="000000"/>
              </a:solidFill>
              <a:prstDash val="sysDot"/>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endParaRPr lang="en-US" sz="1600" b="1" i="1">
                <a:solidFill>
                  <a:srgbClr val="000000"/>
                </a:solidFill>
              </a:endParaRPr>
            </a:p>
          </p:txBody>
        </p:sp>
        <p:sp>
          <p:nvSpPr>
            <p:cNvPr id="44" name="Text Box 41"/>
            <p:cNvSpPr txBox="1">
              <a:spLocks noChangeArrowheads="1"/>
            </p:cNvSpPr>
            <p:nvPr/>
          </p:nvSpPr>
          <p:spPr bwMode="auto">
            <a:xfrm rot="-7137">
              <a:off x="7408863" y="3840163"/>
              <a:ext cx="958850" cy="3651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a:solidFill>
                    <a:srgbClr val="000000"/>
                  </a:solidFill>
                </a:rPr>
                <a:t>Pending Order </a:t>
              </a:r>
            </a:p>
            <a:p>
              <a:pPr algn="ctr"/>
              <a:r>
                <a:rPr lang="en-US" sz="900">
                  <a:solidFill>
                    <a:srgbClr val="000000"/>
                  </a:solidFill>
                </a:rPr>
                <a:t>“FIFO” Queue</a:t>
              </a:r>
            </a:p>
          </p:txBody>
        </p:sp>
        <p:sp>
          <p:nvSpPr>
            <p:cNvPr id="45" name="Line 42"/>
            <p:cNvSpPr>
              <a:spLocks noChangeShapeType="1"/>
            </p:cNvSpPr>
            <p:nvPr/>
          </p:nvSpPr>
          <p:spPr bwMode="auto">
            <a:xfrm rot="-7137">
              <a:off x="7415213" y="4152900"/>
              <a:ext cx="9779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Text Box 43"/>
            <p:cNvSpPr txBox="1">
              <a:spLocks noChangeArrowheads="1"/>
            </p:cNvSpPr>
            <p:nvPr/>
          </p:nvSpPr>
          <p:spPr bwMode="auto">
            <a:xfrm rot="-7137">
              <a:off x="7407275" y="4179888"/>
              <a:ext cx="854075"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900">
                  <a:solidFill>
                    <a:srgbClr val="000000"/>
                  </a:solidFill>
                </a:rPr>
                <a:t>C/T = 7 Days</a:t>
              </a:r>
            </a:p>
            <a:p>
              <a:pPr algn="l"/>
              <a:r>
                <a:rPr lang="en-US" sz="900">
                  <a:solidFill>
                    <a:srgbClr val="000000"/>
                  </a:solidFill>
                </a:rPr>
                <a:t>W/T = 0</a:t>
              </a:r>
            </a:p>
            <a:p>
              <a:pPr algn="l"/>
              <a:r>
                <a:rPr lang="en-US" sz="900">
                  <a:solidFill>
                    <a:srgbClr val="000000"/>
                  </a:solidFill>
                </a:rPr>
                <a:t>VA/T = 0</a:t>
              </a:r>
            </a:p>
          </p:txBody>
        </p:sp>
        <p:sp>
          <p:nvSpPr>
            <p:cNvPr id="47" name="Text Box 44"/>
            <p:cNvSpPr txBox="1">
              <a:spLocks noChangeArrowheads="1"/>
            </p:cNvSpPr>
            <p:nvPr/>
          </p:nvSpPr>
          <p:spPr bwMode="auto">
            <a:xfrm rot="-7137">
              <a:off x="6019800" y="3817938"/>
              <a:ext cx="1060450" cy="3651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a:solidFill>
                    <a:srgbClr val="000000"/>
                  </a:solidFill>
                </a:rPr>
                <a:t>Optimize Product</a:t>
              </a:r>
            </a:p>
            <a:p>
              <a:pPr algn="ctr"/>
              <a:r>
                <a:rPr lang="en-US" sz="900">
                  <a:solidFill>
                    <a:srgbClr val="000000"/>
                  </a:solidFill>
                </a:rPr>
                <a:t>Mix</a:t>
              </a:r>
            </a:p>
          </p:txBody>
        </p:sp>
        <p:sp>
          <p:nvSpPr>
            <p:cNvPr id="48" name="Line 45"/>
            <p:cNvSpPr>
              <a:spLocks noChangeShapeType="1"/>
            </p:cNvSpPr>
            <p:nvPr/>
          </p:nvSpPr>
          <p:spPr bwMode="auto">
            <a:xfrm rot="-7137">
              <a:off x="6078538" y="4162425"/>
              <a:ext cx="9779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Line 46"/>
            <p:cNvSpPr>
              <a:spLocks noChangeShapeType="1"/>
            </p:cNvSpPr>
            <p:nvPr/>
          </p:nvSpPr>
          <p:spPr bwMode="auto">
            <a:xfrm rot="-7137">
              <a:off x="6061075" y="4152900"/>
              <a:ext cx="9779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Text Box 47"/>
            <p:cNvSpPr txBox="1">
              <a:spLocks noChangeArrowheads="1"/>
            </p:cNvSpPr>
            <p:nvPr/>
          </p:nvSpPr>
          <p:spPr bwMode="auto">
            <a:xfrm rot="-7137">
              <a:off x="6070600" y="4179888"/>
              <a:ext cx="854075"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900">
                  <a:solidFill>
                    <a:srgbClr val="000000"/>
                  </a:solidFill>
                </a:rPr>
                <a:t>C/T = 6 Days</a:t>
              </a:r>
            </a:p>
            <a:p>
              <a:pPr algn="l"/>
              <a:r>
                <a:rPr lang="en-US" sz="900">
                  <a:solidFill>
                    <a:srgbClr val="000000"/>
                  </a:solidFill>
                </a:rPr>
                <a:t>W/T = 1 Day</a:t>
              </a:r>
            </a:p>
            <a:p>
              <a:pPr algn="l"/>
              <a:r>
                <a:rPr lang="en-US" sz="900">
                  <a:solidFill>
                    <a:srgbClr val="000000"/>
                  </a:solidFill>
                </a:rPr>
                <a:t>VA/T = 0</a:t>
              </a:r>
            </a:p>
          </p:txBody>
        </p:sp>
        <p:sp>
          <p:nvSpPr>
            <p:cNvPr id="51" name="Line 48"/>
            <p:cNvSpPr>
              <a:spLocks noChangeShapeType="1"/>
            </p:cNvSpPr>
            <p:nvPr/>
          </p:nvSpPr>
          <p:spPr bwMode="auto">
            <a:xfrm flipH="1">
              <a:off x="7067550" y="4243388"/>
              <a:ext cx="342900"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52" name="Line 49"/>
            <p:cNvSpPr>
              <a:spLocks noChangeShapeType="1"/>
            </p:cNvSpPr>
            <p:nvPr/>
          </p:nvSpPr>
          <p:spPr bwMode="auto">
            <a:xfrm>
              <a:off x="7869238" y="3095625"/>
              <a:ext cx="0" cy="746125"/>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53" name="Text Box 50"/>
            <p:cNvSpPr txBox="1">
              <a:spLocks noChangeArrowheads="1"/>
            </p:cNvSpPr>
            <p:nvPr/>
          </p:nvSpPr>
          <p:spPr bwMode="auto">
            <a:xfrm rot="-7137">
              <a:off x="4664075" y="3822700"/>
              <a:ext cx="1079500" cy="3651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a:solidFill>
                    <a:srgbClr val="000000"/>
                  </a:solidFill>
                </a:rPr>
                <a:t>Check Availability</a:t>
              </a:r>
            </a:p>
            <a:p>
              <a:pPr algn="ctr"/>
              <a:r>
                <a:rPr lang="en-US" sz="900">
                  <a:solidFill>
                    <a:srgbClr val="000000"/>
                  </a:solidFill>
                </a:rPr>
                <a:t>of Materials</a:t>
              </a:r>
            </a:p>
          </p:txBody>
        </p:sp>
        <p:sp>
          <p:nvSpPr>
            <p:cNvPr id="54" name="Line 51"/>
            <p:cNvSpPr>
              <a:spLocks noChangeShapeType="1"/>
            </p:cNvSpPr>
            <p:nvPr/>
          </p:nvSpPr>
          <p:spPr bwMode="auto">
            <a:xfrm rot="-7137">
              <a:off x="4729163" y="4167188"/>
              <a:ext cx="9779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Line 52"/>
            <p:cNvSpPr>
              <a:spLocks noChangeShapeType="1"/>
            </p:cNvSpPr>
            <p:nvPr/>
          </p:nvSpPr>
          <p:spPr bwMode="auto">
            <a:xfrm rot="-7137">
              <a:off x="4718050" y="4167188"/>
              <a:ext cx="97948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 name="Text Box 53"/>
            <p:cNvSpPr txBox="1">
              <a:spLocks noChangeArrowheads="1"/>
            </p:cNvSpPr>
            <p:nvPr/>
          </p:nvSpPr>
          <p:spPr bwMode="auto">
            <a:xfrm rot="-7137">
              <a:off x="4721225" y="4179888"/>
              <a:ext cx="854075"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900">
                  <a:solidFill>
                    <a:srgbClr val="000000"/>
                  </a:solidFill>
                </a:rPr>
                <a:t>C/T = 3 Days</a:t>
              </a:r>
            </a:p>
            <a:p>
              <a:pPr algn="l"/>
              <a:r>
                <a:rPr lang="en-US" sz="900">
                  <a:solidFill>
                    <a:srgbClr val="000000"/>
                  </a:solidFill>
                </a:rPr>
                <a:t>W/T = 1 hour</a:t>
              </a:r>
            </a:p>
            <a:p>
              <a:pPr algn="l"/>
              <a:r>
                <a:rPr lang="en-US" sz="900">
                  <a:solidFill>
                    <a:srgbClr val="000000"/>
                  </a:solidFill>
                </a:rPr>
                <a:t>VA/T = 0</a:t>
              </a:r>
            </a:p>
          </p:txBody>
        </p:sp>
        <p:sp>
          <p:nvSpPr>
            <p:cNvPr id="57" name="Text Box 54"/>
            <p:cNvSpPr txBox="1">
              <a:spLocks noChangeArrowheads="1"/>
            </p:cNvSpPr>
            <p:nvPr/>
          </p:nvSpPr>
          <p:spPr bwMode="auto">
            <a:xfrm rot="-7137">
              <a:off x="3455988" y="3827463"/>
              <a:ext cx="1079500" cy="3651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900">
                  <a:solidFill>
                    <a:srgbClr val="000000"/>
                  </a:solidFill>
                </a:rPr>
                <a:t>Issue Work Order</a:t>
              </a:r>
            </a:p>
            <a:p>
              <a:pPr algn="ctr"/>
              <a:r>
                <a:rPr lang="en-US" sz="900">
                  <a:solidFill>
                    <a:srgbClr val="000000"/>
                  </a:solidFill>
                </a:rPr>
                <a:t>to Factory Floor</a:t>
              </a:r>
            </a:p>
          </p:txBody>
        </p:sp>
        <p:sp>
          <p:nvSpPr>
            <p:cNvPr id="58" name="Line 55"/>
            <p:cNvSpPr>
              <a:spLocks noChangeShapeType="1"/>
            </p:cNvSpPr>
            <p:nvPr/>
          </p:nvSpPr>
          <p:spPr bwMode="auto">
            <a:xfrm rot="-7137">
              <a:off x="3521075" y="4152900"/>
              <a:ext cx="9779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9" name="Line 56"/>
            <p:cNvSpPr>
              <a:spLocks noChangeShapeType="1"/>
            </p:cNvSpPr>
            <p:nvPr/>
          </p:nvSpPr>
          <p:spPr bwMode="auto">
            <a:xfrm rot="21592863" flipV="1">
              <a:off x="3506788" y="4168775"/>
              <a:ext cx="977900" cy="15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 name="Text Box 57"/>
            <p:cNvSpPr txBox="1">
              <a:spLocks noChangeArrowheads="1"/>
            </p:cNvSpPr>
            <p:nvPr/>
          </p:nvSpPr>
          <p:spPr bwMode="auto">
            <a:xfrm rot="-7137">
              <a:off x="3511550" y="4181475"/>
              <a:ext cx="879475"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900" dirty="0">
                  <a:solidFill>
                    <a:srgbClr val="000000"/>
                  </a:solidFill>
                </a:rPr>
                <a:t>C/T = 1 Day</a:t>
              </a:r>
            </a:p>
            <a:p>
              <a:pPr algn="l"/>
              <a:r>
                <a:rPr lang="en-US" sz="900" dirty="0">
                  <a:solidFill>
                    <a:srgbClr val="000000"/>
                  </a:solidFill>
                </a:rPr>
                <a:t>W/T = 1 hour</a:t>
              </a:r>
            </a:p>
            <a:p>
              <a:pPr algn="l"/>
              <a:r>
                <a:rPr lang="en-US" sz="900" dirty="0">
                  <a:solidFill>
                    <a:srgbClr val="000000"/>
                  </a:solidFill>
                </a:rPr>
                <a:t>VA/T =15 min</a:t>
              </a:r>
            </a:p>
          </p:txBody>
        </p:sp>
        <p:sp>
          <p:nvSpPr>
            <p:cNvPr id="61" name="AutoShape 58"/>
            <p:cNvSpPr>
              <a:spLocks noChangeArrowheads="1"/>
            </p:cNvSpPr>
            <p:nvPr/>
          </p:nvSpPr>
          <p:spPr bwMode="auto">
            <a:xfrm>
              <a:off x="6456363" y="2355850"/>
              <a:ext cx="698500" cy="671513"/>
            </a:xfrm>
            <a:prstGeom prst="diamond">
              <a:avLst/>
            </a:prstGeom>
            <a:solidFill>
              <a:srgbClr val="BCAD75"/>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r>
                <a:rPr lang="en-US" sz="1100">
                  <a:solidFill>
                    <a:srgbClr val="000000"/>
                  </a:solidFill>
                </a:rPr>
                <a:t>Mtl.</a:t>
              </a:r>
            </a:p>
            <a:p>
              <a:pPr algn="ctr" eaLnBrk="0" hangingPunct="0"/>
              <a:r>
                <a:rPr lang="en-US" sz="1100">
                  <a:solidFill>
                    <a:srgbClr val="000000"/>
                  </a:solidFill>
                </a:rPr>
                <a:t>Available</a:t>
              </a:r>
            </a:p>
            <a:p>
              <a:pPr algn="ctr" eaLnBrk="0" hangingPunct="0"/>
              <a:r>
                <a:rPr lang="en-US" sz="1100">
                  <a:solidFill>
                    <a:srgbClr val="000000"/>
                  </a:solidFill>
                </a:rPr>
                <a:t>?</a:t>
              </a:r>
            </a:p>
          </p:txBody>
        </p:sp>
        <p:sp>
          <p:nvSpPr>
            <p:cNvPr id="62" name="Line 59"/>
            <p:cNvSpPr>
              <a:spLocks noChangeShapeType="1"/>
            </p:cNvSpPr>
            <p:nvPr/>
          </p:nvSpPr>
          <p:spPr bwMode="auto">
            <a:xfrm flipH="1">
              <a:off x="5711825" y="4243388"/>
              <a:ext cx="349250"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3" name="Line 60"/>
            <p:cNvSpPr>
              <a:spLocks noChangeShapeType="1"/>
            </p:cNvSpPr>
            <p:nvPr/>
          </p:nvSpPr>
          <p:spPr bwMode="auto">
            <a:xfrm flipH="1" flipV="1">
              <a:off x="4497388" y="4243388"/>
              <a:ext cx="212725"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4" name="Text Box 61"/>
            <p:cNvSpPr txBox="1">
              <a:spLocks noChangeArrowheads="1"/>
            </p:cNvSpPr>
            <p:nvPr/>
          </p:nvSpPr>
          <p:spPr bwMode="auto">
            <a:xfrm>
              <a:off x="7002463" y="2378075"/>
              <a:ext cx="422275" cy="2571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100">
                  <a:solidFill>
                    <a:srgbClr val="000000"/>
                  </a:solidFill>
                </a:rPr>
                <a:t>Yes</a:t>
              </a:r>
            </a:p>
          </p:txBody>
        </p:sp>
        <p:sp>
          <p:nvSpPr>
            <p:cNvPr id="65" name="Text Box 62"/>
            <p:cNvSpPr txBox="1">
              <a:spLocks noChangeArrowheads="1"/>
            </p:cNvSpPr>
            <p:nvPr/>
          </p:nvSpPr>
          <p:spPr bwMode="auto">
            <a:xfrm>
              <a:off x="6783388" y="3036888"/>
              <a:ext cx="374650" cy="2571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eaLnBrk="0" hangingPunct="0"/>
              <a:r>
                <a:rPr lang="en-US" sz="1100">
                  <a:solidFill>
                    <a:srgbClr val="000000"/>
                  </a:solidFill>
                </a:rPr>
                <a:t>No</a:t>
              </a:r>
            </a:p>
          </p:txBody>
        </p:sp>
        <p:sp>
          <p:nvSpPr>
            <p:cNvPr id="66" name="Line 63"/>
            <p:cNvSpPr>
              <a:spLocks noChangeShapeType="1"/>
            </p:cNvSpPr>
            <p:nvPr/>
          </p:nvSpPr>
          <p:spPr bwMode="auto">
            <a:xfrm>
              <a:off x="7151688" y="2690813"/>
              <a:ext cx="250825"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7" name="Line 64"/>
            <p:cNvSpPr>
              <a:spLocks noChangeShapeType="1"/>
            </p:cNvSpPr>
            <p:nvPr/>
          </p:nvSpPr>
          <p:spPr bwMode="auto">
            <a:xfrm>
              <a:off x="6800850" y="3038475"/>
              <a:ext cx="0" cy="3746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8" name="Line 65"/>
            <p:cNvSpPr>
              <a:spLocks noChangeShapeType="1"/>
            </p:cNvSpPr>
            <p:nvPr/>
          </p:nvSpPr>
          <p:spPr bwMode="auto">
            <a:xfrm flipH="1">
              <a:off x="5751513" y="3403600"/>
              <a:ext cx="104457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9" name="Line 66"/>
            <p:cNvSpPr>
              <a:spLocks noChangeShapeType="1"/>
            </p:cNvSpPr>
            <p:nvPr/>
          </p:nvSpPr>
          <p:spPr bwMode="auto">
            <a:xfrm flipV="1">
              <a:off x="5751513" y="3101975"/>
              <a:ext cx="0" cy="31115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70" name="Text Box 67"/>
            <p:cNvSpPr txBox="1">
              <a:spLocks noChangeArrowheads="1"/>
            </p:cNvSpPr>
            <p:nvPr/>
          </p:nvSpPr>
          <p:spPr bwMode="auto">
            <a:xfrm>
              <a:off x="5786438" y="3154363"/>
              <a:ext cx="1012825" cy="2571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100">
                  <a:solidFill>
                    <a:srgbClr val="000000"/>
                  </a:solidFill>
                </a:rPr>
                <a:t>Reconfigure?</a:t>
              </a:r>
            </a:p>
          </p:txBody>
        </p:sp>
        <p:sp>
          <p:nvSpPr>
            <p:cNvPr id="71" name="Line 68"/>
            <p:cNvSpPr>
              <a:spLocks noChangeShapeType="1"/>
            </p:cNvSpPr>
            <p:nvPr/>
          </p:nvSpPr>
          <p:spPr bwMode="auto">
            <a:xfrm>
              <a:off x="1744663" y="2162175"/>
              <a:ext cx="1100137" cy="1020763"/>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 name="Line 69"/>
            <p:cNvSpPr>
              <a:spLocks noChangeShapeType="1"/>
            </p:cNvSpPr>
            <p:nvPr/>
          </p:nvSpPr>
          <p:spPr bwMode="auto">
            <a:xfrm flipH="1">
              <a:off x="1744663" y="2162175"/>
              <a:ext cx="1098550" cy="103505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 name="Line 70"/>
            <p:cNvSpPr>
              <a:spLocks noChangeShapeType="1"/>
            </p:cNvSpPr>
            <p:nvPr/>
          </p:nvSpPr>
          <p:spPr bwMode="auto">
            <a:xfrm>
              <a:off x="4103688" y="2193925"/>
              <a:ext cx="1098550" cy="1020763"/>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 name="Line 71"/>
            <p:cNvSpPr>
              <a:spLocks noChangeShapeType="1"/>
            </p:cNvSpPr>
            <p:nvPr/>
          </p:nvSpPr>
          <p:spPr bwMode="auto">
            <a:xfrm flipH="1">
              <a:off x="4103688" y="2193925"/>
              <a:ext cx="1096962" cy="103505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 name="Line 72"/>
            <p:cNvSpPr>
              <a:spLocks noChangeShapeType="1"/>
            </p:cNvSpPr>
            <p:nvPr/>
          </p:nvSpPr>
          <p:spPr bwMode="auto">
            <a:xfrm>
              <a:off x="4665663" y="3776663"/>
              <a:ext cx="1098550" cy="1020762"/>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 name="Line 73"/>
            <p:cNvSpPr>
              <a:spLocks noChangeShapeType="1"/>
            </p:cNvSpPr>
            <p:nvPr/>
          </p:nvSpPr>
          <p:spPr bwMode="auto">
            <a:xfrm flipH="1">
              <a:off x="4665663" y="3776663"/>
              <a:ext cx="1098550" cy="103505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 name="Line 74"/>
            <p:cNvSpPr>
              <a:spLocks noChangeShapeType="1"/>
            </p:cNvSpPr>
            <p:nvPr/>
          </p:nvSpPr>
          <p:spPr bwMode="auto">
            <a:xfrm>
              <a:off x="7307263" y="3732213"/>
              <a:ext cx="1100137" cy="1020762"/>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 name="Line 75"/>
            <p:cNvSpPr>
              <a:spLocks noChangeShapeType="1"/>
            </p:cNvSpPr>
            <p:nvPr/>
          </p:nvSpPr>
          <p:spPr bwMode="auto">
            <a:xfrm flipH="1">
              <a:off x="7308850" y="3732213"/>
              <a:ext cx="1098550" cy="103505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79" name="Text Box 76"/>
            <p:cNvSpPr txBox="1">
              <a:spLocks noChangeArrowheads="1"/>
            </p:cNvSpPr>
            <p:nvPr/>
          </p:nvSpPr>
          <p:spPr bwMode="auto">
            <a:xfrm>
              <a:off x="542925" y="5205413"/>
              <a:ext cx="1452563" cy="5143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400">
                  <a:solidFill>
                    <a:srgbClr val="000000"/>
                  </a:solidFill>
                </a:rPr>
                <a:t>While customer </a:t>
              </a:r>
              <a:br>
                <a:rPr lang="en-US" sz="1400">
                  <a:solidFill>
                    <a:srgbClr val="000000"/>
                  </a:solidFill>
                </a:rPr>
              </a:br>
              <a:r>
                <a:rPr lang="en-US" sz="1400">
                  <a:solidFill>
                    <a:srgbClr val="000000"/>
                  </a:solidFill>
                </a:rPr>
                <a:t>is on telephone:</a:t>
              </a:r>
            </a:p>
          </p:txBody>
        </p:sp>
        <p:sp>
          <p:nvSpPr>
            <p:cNvPr id="80" name="Text Box 77"/>
            <p:cNvSpPr txBox="1">
              <a:spLocks noChangeArrowheads="1"/>
            </p:cNvSpPr>
            <p:nvPr/>
          </p:nvSpPr>
          <p:spPr bwMode="auto">
            <a:xfrm>
              <a:off x="3398838" y="5437188"/>
              <a:ext cx="762000" cy="7270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400">
                  <a:solidFill>
                    <a:srgbClr val="000000"/>
                  </a:solidFill>
                </a:rPr>
                <a:t>45 min.</a:t>
              </a:r>
            </a:p>
            <a:p>
              <a:pPr algn="l" eaLnBrk="0" hangingPunct="0"/>
              <a:r>
                <a:rPr lang="en-US" sz="1400">
                  <a:solidFill>
                    <a:srgbClr val="000000"/>
                  </a:solidFill>
                </a:rPr>
                <a:t>45 min.</a:t>
              </a:r>
            </a:p>
            <a:p>
              <a:pPr algn="l" eaLnBrk="0" hangingPunct="0"/>
              <a:r>
                <a:rPr lang="en-US" sz="1400">
                  <a:solidFill>
                    <a:srgbClr val="000000"/>
                  </a:solidFill>
                </a:rPr>
                <a:t>20 min.</a:t>
              </a:r>
            </a:p>
          </p:txBody>
        </p:sp>
        <p:sp>
          <p:nvSpPr>
            <p:cNvPr id="81" name="Text Box 78"/>
            <p:cNvSpPr txBox="1">
              <a:spLocks noChangeArrowheads="1"/>
            </p:cNvSpPr>
            <p:nvPr/>
          </p:nvSpPr>
          <p:spPr bwMode="auto">
            <a:xfrm>
              <a:off x="4510088" y="5205413"/>
              <a:ext cx="1509712" cy="5143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400">
                  <a:solidFill>
                    <a:srgbClr val="000000"/>
                  </a:solidFill>
                </a:rPr>
                <a:t>From Contact </a:t>
              </a:r>
            </a:p>
            <a:p>
              <a:pPr algn="l" eaLnBrk="0" hangingPunct="0"/>
              <a:r>
                <a:rPr lang="en-US" sz="1400">
                  <a:solidFill>
                    <a:srgbClr val="000000"/>
                  </a:solidFill>
                </a:rPr>
                <a:t>to Order Launch:</a:t>
              </a:r>
            </a:p>
          </p:txBody>
        </p:sp>
        <p:sp>
          <p:nvSpPr>
            <p:cNvPr id="82" name="Text Box 79"/>
            <p:cNvSpPr txBox="1">
              <a:spLocks noChangeArrowheads="1"/>
            </p:cNvSpPr>
            <p:nvPr/>
          </p:nvSpPr>
          <p:spPr bwMode="auto">
            <a:xfrm>
              <a:off x="7481888" y="5437188"/>
              <a:ext cx="717550" cy="7270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400">
                  <a:solidFill>
                    <a:srgbClr val="000000"/>
                  </a:solidFill>
                </a:rPr>
                <a:t>7 days</a:t>
              </a:r>
            </a:p>
            <a:p>
              <a:pPr algn="l" eaLnBrk="0" hangingPunct="0"/>
              <a:r>
                <a:rPr lang="en-US" sz="1400">
                  <a:solidFill>
                    <a:srgbClr val="000000"/>
                  </a:solidFill>
                </a:rPr>
                <a:t>~1 day</a:t>
              </a:r>
            </a:p>
            <a:p>
              <a:pPr algn="l" eaLnBrk="0" hangingPunct="0"/>
              <a:r>
                <a:rPr lang="en-US" sz="1400">
                  <a:solidFill>
                    <a:srgbClr val="000000"/>
                  </a:solidFill>
                </a:rPr>
                <a:t>15 min</a:t>
              </a:r>
            </a:p>
          </p:txBody>
        </p:sp>
        <p:sp>
          <p:nvSpPr>
            <p:cNvPr id="83" name="Text Box 80"/>
            <p:cNvSpPr txBox="1">
              <a:spLocks noChangeArrowheads="1"/>
            </p:cNvSpPr>
            <p:nvPr/>
          </p:nvSpPr>
          <p:spPr bwMode="auto">
            <a:xfrm>
              <a:off x="857250" y="4754563"/>
              <a:ext cx="2011363" cy="3016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400">
                  <a:solidFill>
                    <a:srgbClr val="000000"/>
                  </a:solidFill>
                </a:rPr>
                <a:t>Improvement Targets </a:t>
              </a:r>
              <a:r>
                <a:rPr lang="en-US" sz="1400">
                  <a:solidFill>
                    <a:srgbClr val="000000"/>
                  </a:solidFill>
                  <a:cs typeface="Arial" charset="0"/>
                </a:rPr>
                <a:t>–</a:t>
              </a:r>
              <a:endParaRPr lang="en-US" sz="1400">
                <a:solidFill>
                  <a:srgbClr val="000000"/>
                </a:solidFill>
              </a:endParaRPr>
            </a:p>
          </p:txBody>
        </p:sp>
        <p:sp>
          <p:nvSpPr>
            <p:cNvPr id="84" name="Text Box 81"/>
            <p:cNvSpPr txBox="1">
              <a:spLocks noChangeArrowheads="1"/>
            </p:cNvSpPr>
            <p:nvPr/>
          </p:nvSpPr>
          <p:spPr bwMode="auto">
            <a:xfrm>
              <a:off x="2044700" y="5437188"/>
              <a:ext cx="1371600" cy="7270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gn="l">
                <a:tabLst>
                  <a:tab pos="457200" algn="l"/>
                </a:tabLst>
                <a:defRPr>
                  <a:solidFill>
                    <a:schemeClr val="tx1"/>
                  </a:solidFill>
                  <a:latin typeface="Arial" charset="0"/>
                </a:defRPr>
              </a:lvl1pPr>
              <a:lvl2pPr algn="l">
                <a:tabLst>
                  <a:tab pos="457200" algn="l"/>
                </a:tabLst>
                <a:defRPr>
                  <a:solidFill>
                    <a:schemeClr val="tx1"/>
                  </a:solidFill>
                  <a:latin typeface="Arial" charset="0"/>
                </a:defRPr>
              </a:lvl2pPr>
              <a:lvl3pPr algn="l">
                <a:tabLst>
                  <a:tab pos="457200" algn="l"/>
                </a:tabLst>
                <a:defRPr>
                  <a:solidFill>
                    <a:schemeClr val="tx1"/>
                  </a:solidFill>
                  <a:latin typeface="Arial" charset="0"/>
                </a:defRPr>
              </a:lvl3pPr>
              <a:lvl4pPr algn="l">
                <a:tabLst>
                  <a:tab pos="457200" algn="l"/>
                </a:tabLst>
                <a:defRPr>
                  <a:solidFill>
                    <a:schemeClr val="tx1"/>
                  </a:solidFill>
                  <a:latin typeface="Arial" charset="0"/>
                </a:defRPr>
              </a:lvl4pPr>
              <a:lvl5pPr algn="l">
                <a:tabLst>
                  <a:tab pos="457200" algn="l"/>
                </a:tabLst>
                <a:defRPr>
                  <a:solidFill>
                    <a:schemeClr val="tx1"/>
                  </a:solidFill>
                  <a:latin typeface="Arial" charset="0"/>
                </a:defRPr>
              </a:lvl5pPr>
              <a:lvl6pPr fontAlgn="base">
                <a:spcBef>
                  <a:spcPct val="0"/>
                </a:spcBef>
                <a:spcAft>
                  <a:spcPct val="0"/>
                </a:spcAft>
                <a:tabLst>
                  <a:tab pos="457200" algn="l"/>
                </a:tabLst>
                <a:defRPr>
                  <a:solidFill>
                    <a:schemeClr val="tx1"/>
                  </a:solidFill>
                  <a:latin typeface="Arial" charset="0"/>
                </a:defRPr>
              </a:lvl6pPr>
              <a:lvl7pPr fontAlgn="base">
                <a:spcBef>
                  <a:spcPct val="0"/>
                </a:spcBef>
                <a:spcAft>
                  <a:spcPct val="0"/>
                </a:spcAft>
                <a:tabLst>
                  <a:tab pos="457200" algn="l"/>
                </a:tabLst>
                <a:defRPr>
                  <a:solidFill>
                    <a:schemeClr val="tx1"/>
                  </a:solidFill>
                  <a:latin typeface="Arial" charset="0"/>
                </a:defRPr>
              </a:lvl7pPr>
              <a:lvl8pPr fontAlgn="base">
                <a:spcBef>
                  <a:spcPct val="0"/>
                </a:spcBef>
                <a:spcAft>
                  <a:spcPct val="0"/>
                </a:spcAft>
                <a:tabLst>
                  <a:tab pos="457200" algn="l"/>
                </a:tabLst>
                <a:defRPr>
                  <a:solidFill>
                    <a:schemeClr val="tx1"/>
                  </a:solidFill>
                  <a:latin typeface="Arial" charset="0"/>
                </a:defRPr>
              </a:lvl8pPr>
              <a:lvl9pPr fontAlgn="base">
                <a:spcBef>
                  <a:spcPct val="0"/>
                </a:spcBef>
                <a:spcAft>
                  <a:spcPct val="0"/>
                </a:spcAft>
                <a:tabLst>
                  <a:tab pos="457200" algn="l"/>
                </a:tabLst>
                <a:defRPr>
                  <a:solidFill>
                    <a:schemeClr val="tx1"/>
                  </a:solidFill>
                  <a:latin typeface="Arial" charset="0"/>
                </a:defRPr>
              </a:lvl9pPr>
            </a:lstStyle>
            <a:p>
              <a:pPr eaLnBrk="0" hangingPunct="0"/>
              <a:r>
                <a:rPr lang="en-US" sz="1400">
                  <a:solidFill>
                    <a:srgbClr val="000000"/>
                  </a:solidFill>
                </a:rPr>
                <a:t>C/T	= 60 min.</a:t>
              </a:r>
            </a:p>
            <a:p>
              <a:pPr eaLnBrk="0" hangingPunct="0"/>
              <a:r>
                <a:rPr lang="en-US" sz="1400">
                  <a:solidFill>
                    <a:srgbClr val="000000"/>
                  </a:solidFill>
                </a:rPr>
                <a:t>W/T	= 55 min.</a:t>
              </a:r>
            </a:p>
            <a:p>
              <a:pPr eaLnBrk="0" hangingPunct="0"/>
              <a:r>
                <a:rPr lang="en-US" sz="1400">
                  <a:solidFill>
                    <a:srgbClr val="000000"/>
                  </a:solidFill>
                </a:rPr>
                <a:t>VA/T	= 20 min.</a:t>
              </a:r>
            </a:p>
          </p:txBody>
        </p:sp>
        <p:sp>
          <p:nvSpPr>
            <p:cNvPr id="85" name="Text Box 82"/>
            <p:cNvSpPr txBox="1">
              <a:spLocks noChangeArrowheads="1"/>
            </p:cNvSpPr>
            <p:nvPr/>
          </p:nvSpPr>
          <p:spPr bwMode="auto">
            <a:xfrm>
              <a:off x="6070600" y="5437188"/>
              <a:ext cx="1411288" cy="7270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gn="l">
                <a:tabLst>
                  <a:tab pos="457200" algn="l"/>
                </a:tabLst>
                <a:defRPr>
                  <a:solidFill>
                    <a:schemeClr val="tx1"/>
                  </a:solidFill>
                  <a:latin typeface="Arial" charset="0"/>
                </a:defRPr>
              </a:lvl1pPr>
              <a:lvl2pPr algn="l">
                <a:tabLst>
                  <a:tab pos="457200" algn="l"/>
                </a:tabLst>
                <a:defRPr>
                  <a:solidFill>
                    <a:schemeClr val="tx1"/>
                  </a:solidFill>
                  <a:latin typeface="Arial" charset="0"/>
                </a:defRPr>
              </a:lvl2pPr>
              <a:lvl3pPr algn="l">
                <a:tabLst>
                  <a:tab pos="457200" algn="l"/>
                </a:tabLst>
                <a:defRPr>
                  <a:solidFill>
                    <a:schemeClr val="tx1"/>
                  </a:solidFill>
                  <a:latin typeface="Arial" charset="0"/>
                </a:defRPr>
              </a:lvl3pPr>
              <a:lvl4pPr algn="l">
                <a:tabLst>
                  <a:tab pos="457200" algn="l"/>
                </a:tabLst>
                <a:defRPr>
                  <a:solidFill>
                    <a:schemeClr val="tx1"/>
                  </a:solidFill>
                  <a:latin typeface="Arial" charset="0"/>
                </a:defRPr>
              </a:lvl4pPr>
              <a:lvl5pPr algn="l">
                <a:tabLst>
                  <a:tab pos="457200" algn="l"/>
                </a:tabLst>
                <a:defRPr>
                  <a:solidFill>
                    <a:schemeClr val="tx1"/>
                  </a:solidFill>
                  <a:latin typeface="Arial" charset="0"/>
                </a:defRPr>
              </a:lvl5pPr>
              <a:lvl6pPr fontAlgn="base">
                <a:spcBef>
                  <a:spcPct val="0"/>
                </a:spcBef>
                <a:spcAft>
                  <a:spcPct val="0"/>
                </a:spcAft>
                <a:tabLst>
                  <a:tab pos="457200" algn="l"/>
                </a:tabLst>
                <a:defRPr>
                  <a:solidFill>
                    <a:schemeClr val="tx1"/>
                  </a:solidFill>
                  <a:latin typeface="Arial" charset="0"/>
                </a:defRPr>
              </a:lvl6pPr>
              <a:lvl7pPr fontAlgn="base">
                <a:spcBef>
                  <a:spcPct val="0"/>
                </a:spcBef>
                <a:spcAft>
                  <a:spcPct val="0"/>
                </a:spcAft>
                <a:tabLst>
                  <a:tab pos="457200" algn="l"/>
                </a:tabLst>
                <a:defRPr>
                  <a:solidFill>
                    <a:schemeClr val="tx1"/>
                  </a:solidFill>
                  <a:latin typeface="Arial" charset="0"/>
                </a:defRPr>
              </a:lvl7pPr>
              <a:lvl8pPr fontAlgn="base">
                <a:spcBef>
                  <a:spcPct val="0"/>
                </a:spcBef>
                <a:spcAft>
                  <a:spcPct val="0"/>
                </a:spcAft>
                <a:tabLst>
                  <a:tab pos="457200" algn="l"/>
                </a:tabLst>
                <a:defRPr>
                  <a:solidFill>
                    <a:schemeClr val="tx1"/>
                  </a:solidFill>
                  <a:latin typeface="Arial" charset="0"/>
                </a:defRPr>
              </a:lvl8pPr>
              <a:lvl9pPr fontAlgn="base">
                <a:spcBef>
                  <a:spcPct val="0"/>
                </a:spcBef>
                <a:spcAft>
                  <a:spcPct val="0"/>
                </a:spcAft>
                <a:tabLst>
                  <a:tab pos="457200" algn="l"/>
                </a:tabLst>
                <a:defRPr>
                  <a:solidFill>
                    <a:schemeClr val="tx1"/>
                  </a:solidFill>
                  <a:latin typeface="Arial" charset="0"/>
                </a:defRPr>
              </a:lvl9pPr>
            </a:lstStyle>
            <a:p>
              <a:pPr eaLnBrk="0" hangingPunct="0"/>
              <a:r>
                <a:rPr lang="en-US" sz="1400">
                  <a:solidFill>
                    <a:srgbClr val="000000"/>
                  </a:solidFill>
                </a:rPr>
                <a:t>C/T	= 17 days</a:t>
              </a:r>
            </a:p>
            <a:p>
              <a:pPr eaLnBrk="0" hangingPunct="0"/>
              <a:r>
                <a:rPr lang="en-US" sz="1400">
                  <a:solidFill>
                    <a:srgbClr val="000000"/>
                  </a:solidFill>
                </a:rPr>
                <a:t>W/T	= ~1 day</a:t>
              </a:r>
            </a:p>
            <a:p>
              <a:pPr eaLnBrk="0" hangingPunct="0"/>
              <a:r>
                <a:rPr lang="en-US" sz="1400">
                  <a:solidFill>
                    <a:srgbClr val="000000"/>
                  </a:solidFill>
                </a:rPr>
                <a:t>VA/T	= 15 min</a:t>
              </a:r>
            </a:p>
          </p:txBody>
        </p:sp>
        <p:sp>
          <p:nvSpPr>
            <p:cNvPr id="86" name="Text Box 83"/>
            <p:cNvSpPr txBox="1">
              <a:spLocks noChangeArrowheads="1"/>
            </p:cNvSpPr>
            <p:nvPr/>
          </p:nvSpPr>
          <p:spPr bwMode="auto">
            <a:xfrm>
              <a:off x="2709863" y="5192713"/>
              <a:ext cx="1346200" cy="284162"/>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l" eaLnBrk="0" hangingPunct="0">
                <a:lnSpc>
                  <a:spcPct val="90000"/>
                </a:lnSpc>
              </a:pPr>
              <a:r>
                <a:rPr lang="en-US" sz="1400">
                  <a:solidFill>
                    <a:srgbClr val="000000"/>
                  </a:solidFill>
                </a:rPr>
                <a:t>As-Is     Target</a:t>
              </a:r>
            </a:p>
          </p:txBody>
        </p:sp>
        <p:sp>
          <p:nvSpPr>
            <p:cNvPr id="87" name="Text Box 84"/>
            <p:cNvSpPr txBox="1">
              <a:spLocks noChangeArrowheads="1"/>
            </p:cNvSpPr>
            <p:nvPr/>
          </p:nvSpPr>
          <p:spPr bwMode="auto">
            <a:xfrm>
              <a:off x="6697663" y="5194300"/>
              <a:ext cx="1444625" cy="284163"/>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l" eaLnBrk="0" hangingPunct="0">
                <a:lnSpc>
                  <a:spcPct val="90000"/>
                </a:lnSpc>
              </a:pPr>
              <a:r>
                <a:rPr lang="en-US" sz="1400">
                  <a:solidFill>
                    <a:srgbClr val="000000"/>
                  </a:solidFill>
                </a:rPr>
                <a:t>As-Is       Target</a:t>
              </a:r>
            </a:p>
          </p:txBody>
        </p:sp>
        <p:sp>
          <p:nvSpPr>
            <p:cNvPr id="88" name="Line 85"/>
            <p:cNvSpPr>
              <a:spLocks noChangeShapeType="1"/>
            </p:cNvSpPr>
            <p:nvPr/>
          </p:nvSpPr>
          <p:spPr bwMode="auto">
            <a:xfrm rot="-7137">
              <a:off x="4171950" y="2597150"/>
              <a:ext cx="10001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 name="Line 86"/>
            <p:cNvSpPr>
              <a:spLocks noChangeShapeType="1"/>
            </p:cNvSpPr>
            <p:nvPr/>
          </p:nvSpPr>
          <p:spPr bwMode="auto">
            <a:xfrm rot="-7137">
              <a:off x="5168900" y="2690813"/>
              <a:ext cx="144463" cy="1587"/>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 name="Line 87"/>
            <p:cNvSpPr>
              <a:spLocks noChangeShapeType="1"/>
            </p:cNvSpPr>
            <p:nvPr/>
          </p:nvSpPr>
          <p:spPr bwMode="auto">
            <a:xfrm rot="-7137">
              <a:off x="6318250" y="2690813"/>
              <a:ext cx="144463" cy="1587"/>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 name="Line 88"/>
            <p:cNvSpPr>
              <a:spLocks noChangeShapeType="1"/>
            </p:cNvSpPr>
            <p:nvPr/>
          </p:nvSpPr>
          <p:spPr bwMode="auto">
            <a:xfrm rot="-7137">
              <a:off x="5314950" y="2603500"/>
              <a:ext cx="10001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 name="Line 89"/>
            <p:cNvSpPr>
              <a:spLocks noChangeShapeType="1"/>
            </p:cNvSpPr>
            <p:nvPr/>
          </p:nvSpPr>
          <p:spPr bwMode="auto">
            <a:xfrm rot="-7137">
              <a:off x="7426325" y="4168775"/>
              <a:ext cx="9779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28586494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523220"/>
          </a:xfrm>
        </p:spPr>
        <p:txBody>
          <a:bodyPr/>
          <a:lstStyle/>
          <a:p>
            <a:r>
              <a:rPr lang="en-US" sz="2800" b="1" dirty="0">
                <a:solidFill>
                  <a:schemeClr val="bg1"/>
                </a:solidFill>
                <a:latin typeface="+mj-lt"/>
              </a:rPr>
              <a:t>Step 5 –  Design continuous improvement process</a:t>
            </a:r>
          </a:p>
        </p:txBody>
      </p:sp>
      <p:sp>
        <p:nvSpPr>
          <p:cNvPr id="6" name="Text Box 3"/>
          <p:cNvSpPr txBox="1">
            <a:spLocks noChangeArrowheads="1"/>
          </p:cNvSpPr>
          <p:nvPr/>
        </p:nvSpPr>
        <p:spPr bwMode="auto">
          <a:xfrm>
            <a:off x="838200" y="990600"/>
            <a:ext cx="7808913" cy="30777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hangingPunct="0"/>
            <a:r>
              <a:rPr lang="en-US" sz="2000" b="1" dirty="0" smtClean="0">
                <a:solidFill>
                  <a:schemeClr val="bg1"/>
                </a:solidFill>
              </a:rPr>
              <a:t>Case </a:t>
            </a:r>
            <a:r>
              <a:rPr lang="en-US" sz="2000" b="1" dirty="0">
                <a:solidFill>
                  <a:schemeClr val="bg1"/>
                </a:solidFill>
              </a:rPr>
              <a:t>Example – Sales Order Processing </a:t>
            </a:r>
            <a:r>
              <a:rPr lang="en-US" sz="2000" b="1" dirty="0" smtClean="0">
                <a:solidFill>
                  <a:schemeClr val="bg1"/>
                </a:solidFill>
              </a:rPr>
              <a:t> For </a:t>
            </a:r>
            <a:r>
              <a:rPr lang="en-US" sz="2000" b="1" dirty="0">
                <a:solidFill>
                  <a:schemeClr val="bg1"/>
                </a:solidFill>
              </a:rPr>
              <a:t>A PC Retailer (Cont’d)</a:t>
            </a:r>
          </a:p>
        </p:txBody>
      </p:sp>
      <p:sp>
        <p:nvSpPr>
          <p:cNvPr id="93" name="Text Box 3"/>
          <p:cNvSpPr txBox="1">
            <a:spLocks noChangeArrowheads="1"/>
          </p:cNvSpPr>
          <p:nvPr/>
        </p:nvSpPr>
        <p:spPr bwMode="auto">
          <a:xfrm>
            <a:off x="533400" y="1676400"/>
            <a:ext cx="8243888" cy="200054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166688" indent="-166688" algn="l">
              <a:tabLst>
                <a:tab pos="1025525" algn="l"/>
              </a:tabLst>
              <a:defRPr>
                <a:solidFill>
                  <a:schemeClr val="tx1"/>
                </a:solidFill>
                <a:latin typeface="Arial" charset="0"/>
              </a:defRPr>
            </a:lvl1pPr>
            <a:lvl2pPr indent="-176213" algn="l">
              <a:tabLst>
                <a:tab pos="1025525" algn="l"/>
              </a:tabLst>
              <a:defRPr>
                <a:solidFill>
                  <a:schemeClr val="tx1"/>
                </a:solidFill>
                <a:latin typeface="Arial" charset="0"/>
              </a:defRPr>
            </a:lvl2pPr>
            <a:lvl3pPr marL="2224088" indent="-457200" algn="l">
              <a:tabLst>
                <a:tab pos="1025525" algn="l"/>
              </a:tabLst>
              <a:defRPr>
                <a:solidFill>
                  <a:schemeClr val="tx1"/>
                </a:solidFill>
                <a:latin typeface="Arial" charset="0"/>
              </a:defRPr>
            </a:lvl3pPr>
            <a:lvl4pPr marL="2795588" indent="-457200" algn="l">
              <a:tabLst>
                <a:tab pos="1025525" algn="l"/>
              </a:tabLst>
              <a:defRPr>
                <a:solidFill>
                  <a:schemeClr val="tx1"/>
                </a:solidFill>
                <a:latin typeface="Arial" charset="0"/>
              </a:defRPr>
            </a:lvl4pPr>
            <a:lvl5pPr marL="3367088" indent="-457200" algn="l">
              <a:tabLst>
                <a:tab pos="1025525" algn="l"/>
              </a:tabLst>
              <a:defRPr>
                <a:solidFill>
                  <a:schemeClr val="tx1"/>
                </a:solidFill>
                <a:latin typeface="Arial" charset="0"/>
              </a:defRPr>
            </a:lvl5pPr>
            <a:lvl6pPr marL="3824288" indent="-457200" fontAlgn="base">
              <a:spcBef>
                <a:spcPct val="0"/>
              </a:spcBef>
              <a:spcAft>
                <a:spcPct val="0"/>
              </a:spcAft>
              <a:tabLst>
                <a:tab pos="1025525" algn="l"/>
              </a:tabLst>
              <a:defRPr>
                <a:solidFill>
                  <a:schemeClr val="tx1"/>
                </a:solidFill>
                <a:latin typeface="Arial" charset="0"/>
              </a:defRPr>
            </a:lvl6pPr>
            <a:lvl7pPr marL="4281488" indent="-457200" fontAlgn="base">
              <a:spcBef>
                <a:spcPct val="0"/>
              </a:spcBef>
              <a:spcAft>
                <a:spcPct val="0"/>
              </a:spcAft>
              <a:tabLst>
                <a:tab pos="1025525" algn="l"/>
              </a:tabLst>
              <a:defRPr>
                <a:solidFill>
                  <a:schemeClr val="tx1"/>
                </a:solidFill>
                <a:latin typeface="Arial" charset="0"/>
              </a:defRPr>
            </a:lvl7pPr>
            <a:lvl8pPr marL="4738688" indent="-457200" fontAlgn="base">
              <a:spcBef>
                <a:spcPct val="0"/>
              </a:spcBef>
              <a:spcAft>
                <a:spcPct val="0"/>
              </a:spcAft>
              <a:tabLst>
                <a:tab pos="1025525" algn="l"/>
              </a:tabLst>
              <a:defRPr>
                <a:solidFill>
                  <a:schemeClr val="tx1"/>
                </a:solidFill>
                <a:latin typeface="Arial" charset="0"/>
              </a:defRPr>
            </a:lvl8pPr>
            <a:lvl9pPr marL="5195888" indent="-457200" fontAlgn="base">
              <a:spcBef>
                <a:spcPct val="0"/>
              </a:spcBef>
              <a:spcAft>
                <a:spcPct val="0"/>
              </a:spcAft>
              <a:tabLst>
                <a:tab pos="1025525" algn="l"/>
              </a:tabLst>
              <a:defRPr>
                <a:solidFill>
                  <a:schemeClr val="tx1"/>
                </a:solidFill>
                <a:latin typeface="Arial" charset="0"/>
              </a:defRPr>
            </a:lvl9pPr>
          </a:lstStyle>
          <a:p>
            <a:pPr marL="342900" indent="-342900" eaLnBrk="0" hangingPunct="0">
              <a:buFont typeface="Arial" pitchFamily="34" charset="0"/>
              <a:buChar char="•"/>
            </a:pPr>
            <a:r>
              <a:rPr lang="en-US" sz="2000" dirty="0">
                <a:solidFill>
                  <a:srgbClr val="000000"/>
                </a:solidFill>
              </a:rPr>
              <a:t>Institutionalize the gain. 	</a:t>
            </a:r>
          </a:p>
          <a:p>
            <a:pPr marL="342900" indent="-342900" eaLnBrk="0" hangingPunct="0">
              <a:buFont typeface="Arial" pitchFamily="34" charset="0"/>
              <a:buChar char="•"/>
            </a:pPr>
            <a:r>
              <a:rPr lang="en-US" sz="2000" dirty="0">
                <a:solidFill>
                  <a:srgbClr val="000000"/>
                </a:solidFill>
              </a:rPr>
              <a:t>Make sure that the improvement does not decay.</a:t>
            </a:r>
          </a:p>
          <a:p>
            <a:pPr marL="342900" indent="-342900" eaLnBrk="0" hangingPunct="0">
              <a:spcBef>
                <a:spcPct val="50000"/>
              </a:spcBef>
              <a:buFont typeface="Arial" pitchFamily="34" charset="0"/>
              <a:buChar char="•"/>
            </a:pPr>
            <a:r>
              <a:rPr lang="en-US" sz="2000" dirty="0">
                <a:solidFill>
                  <a:srgbClr val="000000"/>
                </a:solidFill>
              </a:rPr>
              <a:t>Automated systems (Mistake Proofed)</a:t>
            </a:r>
          </a:p>
          <a:p>
            <a:pPr marL="342900" indent="-342900" eaLnBrk="0" hangingPunct="0">
              <a:spcBef>
                <a:spcPct val="50000"/>
              </a:spcBef>
              <a:buFont typeface="Arial" pitchFamily="34" charset="0"/>
              <a:buChar char="•"/>
            </a:pPr>
            <a:r>
              <a:rPr lang="en-US" sz="2000" dirty="0">
                <a:solidFill>
                  <a:srgbClr val="000000"/>
                </a:solidFill>
              </a:rPr>
              <a:t>Templates</a:t>
            </a:r>
          </a:p>
          <a:p>
            <a:pPr marL="342900" indent="-342900" eaLnBrk="0" hangingPunct="0">
              <a:spcBef>
                <a:spcPct val="50000"/>
              </a:spcBef>
              <a:buFont typeface="Arial" pitchFamily="34" charset="0"/>
              <a:buChar char="•"/>
            </a:pPr>
            <a:r>
              <a:rPr lang="en-US" sz="2000" dirty="0">
                <a:solidFill>
                  <a:srgbClr val="000000"/>
                </a:solidFill>
              </a:rPr>
              <a:t>SPC to control inventory</a:t>
            </a:r>
          </a:p>
        </p:txBody>
      </p:sp>
    </p:spTree>
    <p:extLst>
      <p:ext uri="{BB962C8B-B14F-4D97-AF65-F5344CB8AC3E}">
        <p14:creationId xmlns:p14="http://schemas.microsoft.com/office/powerpoint/2010/main" val="2185399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15669"/>
            <a:ext cx="7924800" cy="584775"/>
          </a:xfrm>
        </p:spPr>
        <p:txBody>
          <a:bodyPr/>
          <a:lstStyle/>
          <a:p>
            <a:r>
              <a:rPr lang="en-US" b="1" dirty="0">
                <a:solidFill>
                  <a:schemeClr val="bg1"/>
                </a:solidFill>
                <a:latin typeface="+mj-lt"/>
              </a:rPr>
              <a:t>How do you create a Value Stream Map</a:t>
            </a:r>
            <a:r>
              <a:rPr lang="en-US" b="1" dirty="0" smtClean="0">
                <a:solidFill>
                  <a:schemeClr val="bg1"/>
                </a:solidFill>
                <a:latin typeface="+mj-lt"/>
              </a:rPr>
              <a:t>?</a:t>
            </a:r>
            <a:endParaRPr lang="en-US" b="1" dirty="0">
              <a:solidFill>
                <a:schemeClr val="bg1"/>
              </a:solidFill>
              <a:latin typeface="+mj-lt"/>
            </a:endParaRPr>
          </a:p>
        </p:txBody>
      </p:sp>
      <p:sp>
        <p:nvSpPr>
          <p:cNvPr id="6" name="Rectangle 4"/>
          <p:cNvSpPr>
            <a:spLocks noChangeArrowheads="1"/>
          </p:cNvSpPr>
          <p:nvPr>
            <p:custDataLst>
              <p:tags r:id="rId1"/>
            </p:custDataLst>
          </p:nvPr>
        </p:nvSpPr>
        <p:spPr bwMode="auto">
          <a:xfrm>
            <a:off x="4114800" y="1850030"/>
            <a:ext cx="4332287"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defTabSz="1019175" eaLnBrk="0" hangingPunct="0"/>
            <a:r>
              <a:rPr lang="en-US" sz="1600" dirty="0"/>
              <a:t>Everyone involved should draw their own map (ensures understanding of the complete process)</a:t>
            </a:r>
          </a:p>
          <a:p>
            <a:pPr algn="l" defTabSz="1019175" eaLnBrk="0" hangingPunct="0"/>
            <a:endParaRPr lang="en-US" sz="1600" dirty="0"/>
          </a:p>
          <a:p>
            <a:pPr algn="l" defTabSz="1019175" eaLnBrk="0" hangingPunct="0"/>
            <a:r>
              <a:rPr lang="en-US" sz="1600" dirty="0"/>
              <a:t>Draw in pencil (easy to change and reliable) and avoid using computers (time-consuming)</a:t>
            </a:r>
          </a:p>
          <a:p>
            <a:pPr algn="l" defTabSz="1019175" eaLnBrk="0" hangingPunct="0"/>
            <a:endParaRPr lang="en-US" sz="1600" dirty="0"/>
          </a:p>
          <a:p>
            <a:pPr algn="l" defTabSz="1019175" eaLnBrk="0" hangingPunct="0"/>
            <a:r>
              <a:rPr lang="en-US" sz="1600" dirty="0"/>
              <a:t>Bring a stopwatch and verify all times</a:t>
            </a:r>
          </a:p>
          <a:p>
            <a:pPr algn="l" defTabSz="1019175" eaLnBrk="0" hangingPunct="0"/>
            <a:endParaRPr lang="en-US" sz="1600" dirty="0"/>
          </a:p>
          <a:p>
            <a:pPr algn="l" defTabSz="1019175" eaLnBrk="0" hangingPunct="0"/>
            <a:r>
              <a:rPr lang="en-US" sz="1600" dirty="0"/>
              <a:t>Use standard measurements</a:t>
            </a:r>
          </a:p>
          <a:p>
            <a:pPr algn="l" defTabSz="1019175" eaLnBrk="0" hangingPunct="0"/>
            <a:endParaRPr lang="en-US" sz="1600" dirty="0"/>
          </a:p>
          <a:p>
            <a:pPr algn="l" defTabSz="1019175" eaLnBrk="0" hangingPunct="0"/>
            <a:r>
              <a:rPr lang="en-US" sz="1600" dirty="0"/>
              <a:t>View the work unit processes from the customer’s perspective by walking from the point where the work unit delivers a product or service to a customer and walk backwards </a:t>
            </a:r>
          </a:p>
          <a:p>
            <a:pPr algn="l" defTabSz="1019175" eaLnBrk="0" hangingPunct="0"/>
            <a:endParaRPr lang="en-US" sz="1600" dirty="0"/>
          </a:p>
          <a:p>
            <a:pPr algn="l" defTabSz="1019175" eaLnBrk="0" hangingPunct="0"/>
            <a:r>
              <a:rPr lang="en-US" sz="1600" dirty="0"/>
              <a:t>Include exception processing and fixing errors</a:t>
            </a:r>
          </a:p>
        </p:txBody>
      </p:sp>
      <p:sp>
        <p:nvSpPr>
          <p:cNvPr id="7" name="Rectangle 5"/>
          <p:cNvSpPr>
            <a:spLocks noChangeArrowheads="1"/>
          </p:cNvSpPr>
          <p:nvPr>
            <p:custDataLst>
              <p:tags r:id="rId2"/>
            </p:custDataLst>
          </p:nvPr>
        </p:nvSpPr>
        <p:spPr bwMode="auto">
          <a:xfrm>
            <a:off x="4267199" y="1295400"/>
            <a:ext cx="388619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defTabSz="1019175" eaLnBrk="0" hangingPunct="0"/>
            <a:r>
              <a:rPr lang="en-US" sz="2400" b="1" dirty="0">
                <a:solidFill>
                  <a:schemeClr val="tx2"/>
                </a:solidFill>
              </a:rPr>
              <a:t>Helpful hints for initial drafts:</a:t>
            </a:r>
            <a:endParaRPr lang="en-US" sz="2400" b="1" dirty="0">
              <a:solidFill>
                <a:srgbClr val="F8F8F8"/>
              </a:solidFill>
            </a:endParaRPr>
          </a:p>
        </p:txBody>
      </p:sp>
      <p:sp>
        <p:nvSpPr>
          <p:cNvPr id="8" name="Rectangle 7"/>
          <p:cNvSpPr>
            <a:spLocks noChangeArrowheads="1"/>
          </p:cNvSpPr>
          <p:nvPr>
            <p:custDataLst>
              <p:tags r:id="rId3"/>
            </p:custDataLst>
          </p:nvPr>
        </p:nvSpPr>
        <p:spPr bwMode="auto">
          <a:xfrm>
            <a:off x="762000" y="1856380"/>
            <a:ext cx="300355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279400" lvl="1" indent="-277813" algn="l" defTabSz="1019175" eaLnBrk="0" hangingPunct="0"/>
            <a:r>
              <a:rPr lang="en-US" sz="1600" dirty="0"/>
              <a:t>1.	Walk through the work unit area to determine the primary material and information flows</a:t>
            </a:r>
          </a:p>
          <a:p>
            <a:pPr marL="279400" lvl="1" indent="-277813" algn="l" defTabSz="1019175" eaLnBrk="0" hangingPunct="0"/>
            <a:endParaRPr lang="en-US" sz="1600" dirty="0"/>
          </a:p>
          <a:p>
            <a:pPr marL="279400" lvl="1" indent="-277813" algn="l" defTabSz="1019175" eaLnBrk="0" hangingPunct="0"/>
            <a:r>
              <a:rPr lang="en-US" sz="1600" dirty="0"/>
              <a:t>2.	Draw the Value Stream Map using the list of standard icons to depict flows</a:t>
            </a:r>
          </a:p>
          <a:p>
            <a:pPr marL="1158875" lvl="2" indent="-352425" algn="l" defTabSz="1019175" eaLnBrk="0" hangingPunct="0"/>
            <a:endParaRPr lang="en-US" sz="1600" dirty="0"/>
          </a:p>
          <a:p>
            <a:pPr marL="279400" lvl="1" indent="-277813" algn="l" defTabSz="1019175" eaLnBrk="0" hangingPunct="0"/>
            <a:r>
              <a:rPr lang="en-US" sz="1600" dirty="0"/>
              <a:t>3.	Use a list of key process measurements and questions to assist in developing the map</a:t>
            </a:r>
          </a:p>
          <a:p>
            <a:pPr marL="279400" lvl="1" indent="-277813" algn="l" defTabSz="1019175" eaLnBrk="0" hangingPunct="0"/>
            <a:endParaRPr lang="en-US" sz="1600" dirty="0"/>
          </a:p>
          <a:p>
            <a:pPr marL="279400" lvl="1" indent="-277813" algn="l" defTabSz="1019175" eaLnBrk="0" hangingPunct="0"/>
            <a:r>
              <a:rPr lang="en-US" sz="1600" dirty="0"/>
              <a:t>4.	Return to work unit area as necessary to get more </a:t>
            </a:r>
            <a:br>
              <a:rPr lang="en-US" sz="1600" dirty="0"/>
            </a:br>
            <a:r>
              <a:rPr lang="en-US" sz="1600" dirty="0"/>
              <a:t>detailed data</a:t>
            </a:r>
          </a:p>
        </p:txBody>
      </p:sp>
      <p:sp>
        <p:nvSpPr>
          <p:cNvPr id="9" name="Rectangle 8"/>
          <p:cNvSpPr>
            <a:spLocks noChangeArrowheads="1"/>
          </p:cNvSpPr>
          <p:nvPr>
            <p:custDataLst>
              <p:tags r:id="rId4"/>
            </p:custDataLst>
          </p:nvPr>
        </p:nvSpPr>
        <p:spPr bwMode="auto">
          <a:xfrm>
            <a:off x="914400" y="1330916"/>
            <a:ext cx="222091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defTabSz="1019175" eaLnBrk="0" hangingPunct="0"/>
            <a:r>
              <a:rPr lang="en-US" sz="2400" b="1" dirty="0">
                <a:solidFill>
                  <a:schemeClr val="tx2"/>
                </a:solidFill>
              </a:rPr>
              <a:t>Steps</a:t>
            </a:r>
            <a:r>
              <a:rPr lang="en-US" sz="2400" dirty="0">
                <a:solidFill>
                  <a:schemeClr val="tx2"/>
                </a:solidFill>
              </a:rPr>
              <a:t>:</a:t>
            </a:r>
            <a:endParaRPr lang="en-US" sz="2400" dirty="0">
              <a:solidFill>
                <a:srgbClr val="F8F8F8"/>
              </a:solidFill>
            </a:endParaRPr>
          </a:p>
        </p:txBody>
      </p:sp>
    </p:spTree>
    <p:extLst>
      <p:ext uri="{BB962C8B-B14F-4D97-AF65-F5344CB8AC3E}">
        <p14:creationId xmlns:p14="http://schemas.microsoft.com/office/powerpoint/2010/main" val="258482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solidFill>
                  <a:schemeClr val="bg1"/>
                </a:solidFill>
                <a:latin typeface="+mj-lt"/>
              </a:rPr>
              <a:t>Value Stream Mapping Symbols</a:t>
            </a:r>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01713" y="1468437"/>
            <a:ext cx="7138987" cy="477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43361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15669"/>
            <a:ext cx="7924800" cy="584775"/>
          </a:xfrm>
        </p:spPr>
        <p:txBody>
          <a:bodyPr/>
          <a:lstStyle/>
          <a:p>
            <a:r>
              <a:rPr lang="en-GB" b="1" dirty="0">
                <a:solidFill>
                  <a:schemeClr val="bg1"/>
                </a:solidFill>
                <a:latin typeface="+mj-lt"/>
              </a:rPr>
              <a:t>Value Stream </a:t>
            </a:r>
            <a:r>
              <a:rPr lang="en-GB" b="1" dirty="0" smtClean="0">
                <a:solidFill>
                  <a:schemeClr val="bg1"/>
                </a:solidFill>
                <a:latin typeface="+mj-lt"/>
              </a:rPr>
              <a:t>Map</a:t>
            </a:r>
            <a:endParaRPr lang="en-US" b="1" dirty="0">
              <a:solidFill>
                <a:schemeClr val="bg1"/>
              </a:solidFill>
              <a:latin typeface="+mj-lt"/>
            </a:endParaRPr>
          </a:p>
        </p:txBody>
      </p:sp>
      <p:sp>
        <p:nvSpPr>
          <p:cNvPr id="6" name="Rectangle 2"/>
          <p:cNvSpPr>
            <a:spLocks noChangeArrowheads="1"/>
          </p:cNvSpPr>
          <p:nvPr/>
        </p:nvSpPr>
        <p:spPr bwMode="auto">
          <a:xfrm>
            <a:off x="3433762" y="1752600"/>
            <a:ext cx="28908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b="1" dirty="0">
                <a:solidFill>
                  <a:schemeClr val="tx2"/>
                </a:solidFill>
              </a:rPr>
              <a:t>Description</a:t>
            </a:r>
          </a:p>
        </p:txBody>
      </p:sp>
      <p:sp>
        <p:nvSpPr>
          <p:cNvPr id="7" name="Rectangle 3"/>
          <p:cNvSpPr>
            <a:spLocks noChangeArrowheads="1"/>
          </p:cNvSpPr>
          <p:nvPr/>
        </p:nvSpPr>
        <p:spPr bwMode="auto">
          <a:xfrm>
            <a:off x="1512888" y="1774051"/>
            <a:ext cx="22209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Measurement</a:t>
            </a:r>
            <a:endParaRPr lang="en-US" sz="1600" b="1" dirty="0">
              <a:solidFill>
                <a:schemeClr val="tx2"/>
              </a:solidFill>
            </a:endParaRPr>
          </a:p>
        </p:txBody>
      </p:sp>
      <p:sp>
        <p:nvSpPr>
          <p:cNvPr id="8" name="Line 4"/>
          <p:cNvSpPr>
            <a:spLocks noChangeShapeType="1"/>
          </p:cNvSpPr>
          <p:nvPr/>
        </p:nvSpPr>
        <p:spPr bwMode="auto">
          <a:xfrm>
            <a:off x="909637" y="2051049"/>
            <a:ext cx="6710363" cy="3175"/>
          </a:xfrm>
          <a:prstGeom prst="line">
            <a:avLst/>
          </a:prstGeom>
          <a:noFill/>
          <a:ln w="254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McK Footnote"/>
          <p:cNvSpPr>
            <a:spLocks noChangeArrowheads="1"/>
          </p:cNvSpPr>
          <p:nvPr>
            <p:custDataLst>
              <p:tags r:id="rId1"/>
            </p:custDataLst>
          </p:nvPr>
        </p:nvSpPr>
        <p:spPr bwMode="auto">
          <a:xfrm>
            <a:off x="3287713" y="6400800"/>
            <a:ext cx="51149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571500" indent="-571500" defTabSz="812800" eaLnBrk="0" hangingPunct="0">
              <a:spcAft>
                <a:spcPts val="200"/>
              </a:spcAft>
              <a:tabLst>
                <a:tab pos="520700" algn="r"/>
              </a:tabLst>
            </a:pPr>
            <a:r>
              <a:rPr lang="en-US" sz="1200" dirty="0">
                <a:solidFill>
                  <a:srgbClr val="000000"/>
                </a:solidFill>
              </a:rPr>
              <a:t>*Time for all steps measured in days/hours/minutes/seconds</a:t>
            </a:r>
          </a:p>
        </p:txBody>
      </p:sp>
      <p:sp>
        <p:nvSpPr>
          <p:cNvPr id="10" name="Rectangle 6"/>
          <p:cNvSpPr>
            <a:spLocks noChangeArrowheads="1"/>
          </p:cNvSpPr>
          <p:nvPr>
            <p:custDataLst>
              <p:tags r:id="rId2"/>
            </p:custDataLst>
          </p:nvPr>
        </p:nvSpPr>
        <p:spPr bwMode="auto">
          <a:xfrm>
            <a:off x="1489075" y="2209800"/>
            <a:ext cx="1863725"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eaLnBrk="0" hangingPunct="0">
              <a:lnSpc>
                <a:spcPts val="1600"/>
              </a:lnSpc>
            </a:pPr>
            <a:r>
              <a:rPr lang="en-US" sz="1600" dirty="0"/>
              <a:t>Product variations</a:t>
            </a:r>
          </a:p>
          <a:p>
            <a:pPr algn="l" eaLnBrk="0" hangingPunct="0">
              <a:lnSpc>
                <a:spcPts val="1600"/>
              </a:lnSpc>
            </a:pPr>
            <a:endParaRPr lang="en-US" sz="1600" dirty="0"/>
          </a:p>
          <a:p>
            <a:pPr algn="l" eaLnBrk="0" hangingPunct="0">
              <a:lnSpc>
                <a:spcPts val="1600"/>
              </a:lnSpc>
            </a:pPr>
            <a:endParaRPr lang="en-US" sz="1600" dirty="0"/>
          </a:p>
          <a:p>
            <a:pPr algn="l" eaLnBrk="0" hangingPunct="0">
              <a:lnSpc>
                <a:spcPts val="1600"/>
              </a:lnSpc>
            </a:pPr>
            <a:r>
              <a:rPr lang="en-US" sz="1600" dirty="0" smtClean="0"/>
              <a:t>Cycle </a:t>
            </a:r>
            <a:r>
              <a:rPr lang="en-US" sz="1600" dirty="0"/>
              <a:t>Time* (C/T)</a:t>
            </a:r>
          </a:p>
          <a:p>
            <a:pPr algn="l" eaLnBrk="0" hangingPunct="0">
              <a:lnSpc>
                <a:spcPts val="1600"/>
              </a:lnSpc>
            </a:pPr>
            <a:endParaRPr lang="en-US" sz="1600" dirty="0" smtClean="0"/>
          </a:p>
          <a:p>
            <a:pPr algn="l" eaLnBrk="0" hangingPunct="0">
              <a:lnSpc>
                <a:spcPts val="1600"/>
              </a:lnSpc>
            </a:pPr>
            <a:endParaRPr lang="en-US" sz="1600" dirty="0"/>
          </a:p>
          <a:p>
            <a:pPr algn="l" eaLnBrk="0" hangingPunct="0">
              <a:lnSpc>
                <a:spcPts val="1600"/>
              </a:lnSpc>
            </a:pPr>
            <a:r>
              <a:rPr lang="en-US" sz="1600" dirty="0"/>
              <a:t>Wait Time* (Wait)</a:t>
            </a:r>
          </a:p>
          <a:p>
            <a:pPr algn="l" eaLnBrk="0" hangingPunct="0">
              <a:lnSpc>
                <a:spcPts val="1600"/>
              </a:lnSpc>
            </a:pPr>
            <a:endParaRPr lang="en-US" sz="1600" dirty="0"/>
          </a:p>
          <a:p>
            <a:pPr algn="l" eaLnBrk="0" hangingPunct="0">
              <a:lnSpc>
                <a:spcPts val="1600"/>
              </a:lnSpc>
            </a:pPr>
            <a:r>
              <a:rPr lang="en-US" sz="1600" dirty="0" smtClean="0"/>
              <a:t>Value Add Time</a:t>
            </a:r>
            <a:r>
              <a:rPr lang="en-US" sz="1600" dirty="0"/>
              <a:t>* </a:t>
            </a:r>
            <a:r>
              <a:rPr lang="en-US" sz="1600" dirty="0" smtClean="0"/>
              <a:t>(VA/T</a:t>
            </a:r>
            <a:r>
              <a:rPr lang="en-US" sz="1600" dirty="0"/>
              <a:t>)</a:t>
            </a:r>
          </a:p>
          <a:p>
            <a:pPr algn="l" eaLnBrk="0" hangingPunct="0">
              <a:lnSpc>
                <a:spcPts val="1600"/>
              </a:lnSpc>
            </a:pPr>
            <a:endParaRPr lang="en-US" sz="1600" dirty="0"/>
          </a:p>
          <a:p>
            <a:pPr algn="l" eaLnBrk="0" hangingPunct="0">
              <a:lnSpc>
                <a:spcPts val="1600"/>
              </a:lnSpc>
            </a:pPr>
            <a:r>
              <a:rPr lang="en-US" sz="1600" dirty="0"/>
              <a:t>Setup Time* (S/T)</a:t>
            </a:r>
          </a:p>
          <a:p>
            <a:pPr algn="l" eaLnBrk="0" hangingPunct="0">
              <a:lnSpc>
                <a:spcPts val="1600"/>
              </a:lnSpc>
            </a:pPr>
            <a:endParaRPr lang="en-US" sz="1600" dirty="0"/>
          </a:p>
          <a:p>
            <a:pPr algn="l" eaLnBrk="0" hangingPunct="0">
              <a:lnSpc>
                <a:spcPts val="1600"/>
              </a:lnSpc>
            </a:pPr>
            <a:endParaRPr lang="en-US" sz="1600" dirty="0"/>
          </a:p>
          <a:p>
            <a:pPr algn="l" eaLnBrk="0" hangingPunct="0">
              <a:lnSpc>
                <a:spcPts val="1600"/>
              </a:lnSpc>
            </a:pPr>
            <a:r>
              <a:rPr lang="en-US" sz="1600" dirty="0"/>
              <a:t>Working Time (W/T)</a:t>
            </a:r>
          </a:p>
          <a:p>
            <a:pPr algn="l" eaLnBrk="0" hangingPunct="0">
              <a:lnSpc>
                <a:spcPts val="1600"/>
              </a:lnSpc>
            </a:pPr>
            <a:endParaRPr lang="en-US" sz="1600" dirty="0" smtClean="0"/>
          </a:p>
          <a:p>
            <a:pPr algn="l" eaLnBrk="0" hangingPunct="0">
              <a:lnSpc>
                <a:spcPts val="1600"/>
              </a:lnSpc>
            </a:pPr>
            <a:endParaRPr lang="en-US" sz="1600" dirty="0" smtClean="0"/>
          </a:p>
          <a:p>
            <a:pPr algn="l" eaLnBrk="0" hangingPunct="0">
              <a:lnSpc>
                <a:spcPts val="1600"/>
              </a:lnSpc>
            </a:pPr>
            <a:r>
              <a:rPr lang="en-US" sz="1600" dirty="0" smtClean="0"/>
              <a:t>Uptime</a:t>
            </a:r>
            <a:endParaRPr lang="en-US" sz="1600" dirty="0"/>
          </a:p>
        </p:txBody>
      </p:sp>
      <p:sp>
        <p:nvSpPr>
          <p:cNvPr id="11" name="Rectangle 7"/>
          <p:cNvSpPr>
            <a:spLocks noChangeArrowheads="1"/>
          </p:cNvSpPr>
          <p:nvPr>
            <p:custDataLst>
              <p:tags r:id="rId3"/>
            </p:custDataLst>
          </p:nvPr>
        </p:nvSpPr>
        <p:spPr bwMode="auto">
          <a:xfrm>
            <a:off x="3340100" y="2185988"/>
            <a:ext cx="51181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eaLnBrk="0" hangingPunct="0">
              <a:lnSpc>
                <a:spcPts val="1600"/>
              </a:lnSpc>
            </a:pPr>
            <a:r>
              <a:rPr lang="en-US" sz="1600" dirty="0"/>
              <a:t>Number of distinct types of products in each process step</a:t>
            </a:r>
          </a:p>
          <a:p>
            <a:pPr algn="l" eaLnBrk="0" hangingPunct="0">
              <a:lnSpc>
                <a:spcPts val="1600"/>
              </a:lnSpc>
            </a:pPr>
            <a:endParaRPr lang="en-US" sz="1600" dirty="0"/>
          </a:p>
          <a:p>
            <a:pPr algn="l" eaLnBrk="0" hangingPunct="0">
              <a:lnSpc>
                <a:spcPts val="1600"/>
              </a:lnSpc>
            </a:pPr>
            <a:endParaRPr lang="en-US" sz="1600" dirty="0"/>
          </a:p>
          <a:p>
            <a:pPr algn="l" eaLnBrk="0" hangingPunct="0">
              <a:lnSpc>
                <a:spcPts val="1600"/>
              </a:lnSpc>
            </a:pPr>
            <a:r>
              <a:rPr lang="en-US" sz="1600" dirty="0"/>
              <a:t>Time elapsing between 1 completed item and the next completed item (includes wait time)</a:t>
            </a:r>
          </a:p>
          <a:p>
            <a:pPr algn="l" eaLnBrk="0" hangingPunct="0">
              <a:lnSpc>
                <a:spcPts val="1600"/>
              </a:lnSpc>
            </a:pPr>
            <a:endParaRPr lang="en-US" sz="1600" dirty="0"/>
          </a:p>
          <a:p>
            <a:pPr algn="l" eaLnBrk="0" hangingPunct="0">
              <a:lnSpc>
                <a:spcPts val="1600"/>
              </a:lnSpc>
            </a:pPr>
            <a:r>
              <a:rPr lang="en-US" sz="1600" dirty="0"/>
              <a:t>Time spent by the item in a queue</a:t>
            </a:r>
          </a:p>
          <a:p>
            <a:pPr algn="l" eaLnBrk="0" hangingPunct="0">
              <a:lnSpc>
                <a:spcPts val="1600"/>
              </a:lnSpc>
            </a:pPr>
            <a:endParaRPr lang="en-US" sz="1600" dirty="0"/>
          </a:p>
          <a:p>
            <a:pPr algn="l" eaLnBrk="0" hangingPunct="0">
              <a:lnSpc>
                <a:spcPts val="1600"/>
              </a:lnSpc>
            </a:pPr>
            <a:r>
              <a:rPr lang="en-US" sz="1600" dirty="0"/>
              <a:t>The time an operator actually touches the </a:t>
            </a:r>
            <a:r>
              <a:rPr lang="en-US" sz="1600" dirty="0" smtClean="0"/>
              <a:t>item (touch time)</a:t>
            </a:r>
            <a:endParaRPr lang="en-US" sz="1600" dirty="0"/>
          </a:p>
          <a:p>
            <a:pPr algn="l" eaLnBrk="0" hangingPunct="0">
              <a:lnSpc>
                <a:spcPts val="1600"/>
              </a:lnSpc>
            </a:pPr>
            <a:endParaRPr lang="en-US" sz="1600" dirty="0" smtClean="0"/>
          </a:p>
          <a:p>
            <a:pPr algn="l" eaLnBrk="0" hangingPunct="0">
              <a:lnSpc>
                <a:spcPts val="1600"/>
              </a:lnSpc>
            </a:pPr>
            <a:endParaRPr lang="en-US" sz="1600" dirty="0"/>
          </a:p>
          <a:p>
            <a:pPr algn="l" eaLnBrk="0" hangingPunct="0">
              <a:lnSpc>
                <a:spcPts val="1600"/>
              </a:lnSpc>
            </a:pPr>
            <a:r>
              <a:rPr lang="en-US" sz="1600" dirty="0"/>
              <a:t>Time from last good piece of one product (or service) to the first good piece of the next product (or service)</a:t>
            </a:r>
          </a:p>
          <a:p>
            <a:pPr algn="l" eaLnBrk="0" hangingPunct="0">
              <a:lnSpc>
                <a:spcPts val="1600"/>
              </a:lnSpc>
            </a:pPr>
            <a:endParaRPr lang="en-US" sz="1600" dirty="0"/>
          </a:p>
          <a:p>
            <a:pPr algn="l" eaLnBrk="0" hangingPunct="0">
              <a:lnSpc>
                <a:spcPts val="1600"/>
              </a:lnSpc>
            </a:pPr>
            <a:r>
              <a:rPr lang="en-US" sz="1600" dirty="0"/>
              <a:t>Maximum theoretical time for each step (minus break, meeting, and clean up)</a:t>
            </a:r>
          </a:p>
          <a:p>
            <a:pPr algn="l" eaLnBrk="0" hangingPunct="0">
              <a:lnSpc>
                <a:spcPts val="1600"/>
              </a:lnSpc>
            </a:pPr>
            <a:endParaRPr lang="en-US" sz="1600" dirty="0"/>
          </a:p>
          <a:p>
            <a:pPr algn="l" eaLnBrk="0" hangingPunct="0">
              <a:lnSpc>
                <a:spcPts val="1600"/>
              </a:lnSpc>
            </a:pPr>
            <a:r>
              <a:rPr lang="en-US" sz="1600" dirty="0"/>
              <a:t>Actual amount of time available to process items</a:t>
            </a:r>
          </a:p>
        </p:txBody>
      </p:sp>
      <p:sp>
        <p:nvSpPr>
          <p:cNvPr id="12" name="AutoShape 8"/>
          <p:cNvSpPr>
            <a:spLocks/>
          </p:cNvSpPr>
          <p:nvPr/>
        </p:nvSpPr>
        <p:spPr bwMode="auto">
          <a:xfrm>
            <a:off x="1095375" y="2217738"/>
            <a:ext cx="276225" cy="3741737"/>
          </a:xfrm>
          <a:prstGeom prst="leftBrace">
            <a:avLst>
              <a:gd name="adj1" fmla="val 112883"/>
              <a:gd name="adj2" fmla="val 50000"/>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9"/>
          <p:cNvSpPr>
            <a:spLocks noChangeArrowheads="1"/>
          </p:cNvSpPr>
          <p:nvPr>
            <p:custDataLst>
              <p:tags r:id="rId4"/>
            </p:custDataLst>
          </p:nvPr>
        </p:nvSpPr>
        <p:spPr bwMode="auto">
          <a:xfrm rot="16200000">
            <a:off x="-825500" y="3962400"/>
            <a:ext cx="34925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eaLnBrk="0" hangingPunct="0"/>
            <a:r>
              <a:rPr lang="en-US" sz="1600">
                <a:solidFill>
                  <a:schemeClr val="tx2"/>
                </a:solidFill>
              </a:rPr>
              <a:t>Capture StDev and average</a:t>
            </a:r>
          </a:p>
        </p:txBody>
      </p:sp>
      <p:sp>
        <p:nvSpPr>
          <p:cNvPr id="14" name="Rectangle 11"/>
          <p:cNvSpPr>
            <a:spLocks noChangeArrowheads="1"/>
          </p:cNvSpPr>
          <p:nvPr>
            <p:custDataLst>
              <p:tags r:id="rId5"/>
            </p:custDataLst>
          </p:nvPr>
        </p:nvSpPr>
        <p:spPr bwMode="auto">
          <a:xfrm>
            <a:off x="914400" y="914400"/>
            <a:ext cx="716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defTabSz="1019175" eaLnBrk="0" hangingPunct="0"/>
            <a:r>
              <a:rPr lang="en-GB" sz="2000" b="1" dirty="0">
                <a:solidFill>
                  <a:schemeClr val="accent2">
                    <a:lumMod val="40000"/>
                    <a:lumOff val="60000"/>
                  </a:schemeClr>
                </a:solidFill>
              </a:rPr>
              <a:t>Key process measurements.</a:t>
            </a:r>
            <a:endParaRPr lang="en-US" sz="2000" b="1" dirty="0">
              <a:solidFill>
                <a:schemeClr val="accent2">
                  <a:lumMod val="40000"/>
                  <a:lumOff val="60000"/>
                </a:schemeClr>
              </a:solidFill>
            </a:endParaRPr>
          </a:p>
        </p:txBody>
      </p:sp>
    </p:spTree>
    <p:extLst>
      <p:ext uri="{BB962C8B-B14F-4D97-AF65-F5344CB8AC3E}">
        <p14:creationId xmlns:p14="http://schemas.microsoft.com/office/powerpoint/2010/main" val="1570833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15669"/>
            <a:ext cx="7924800" cy="584775"/>
          </a:xfrm>
        </p:spPr>
        <p:txBody>
          <a:bodyPr/>
          <a:lstStyle/>
          <a:p>
            <a:r>
              <a:rPr lang="en-GB" b="1" dirty="0">
                <a:solidFill>
                  <a:schemeClr val="bg1"/>
                </a:solidFill>
                <a:latin typeface="+mj-lt"/>
              </a:rPr>
              <a:t>Value Stream </a:t>
            </a:r>
            <a:r>
              <a:rPr lang="en-GB" b="1" dirty="0" smtClean="0">
                <a:solidFill>
                  <a:schemeClr val="bg1"/>
                </a:solidFill>
                <a:latin typeface="+mj-lt"/>
              </a:rPr>
              <a:t>Map</a:t>
            </a:r>
            <a:endParaRPr lang="en-US" b="1" dirty="0">
              <a:solidFill>
                <a:schemeClr val="bg1"/>
              </a:solidFill>
              <a:latin typeface="+mj-lt"/>
            </a:endParaRPr>
          </a:p>
        </p:txBody>
      </p:sp>
      <p:sp>
        <p:nvSpPr>
          <p:cNvPr id="14" name="Rectangle 11"/>
          <p:cNvSpPr>
            <a:spLocks noChangeArrowheads="1"/>
          </p:cNvSpPr>
          <p:nvPr>
            <p:custDataLst>
              <p:tags r:id="rId1"/>
            </p:custDataLst>
          </p:nvPr>
        </p:nvSpPr>
        <p:spPr bwMode="auto">
          <a:xfrm>
            <a:off x="914400" y="914400"/>
            <a:ext cx="716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defTabSz="1019175" eaLnBrk="0" hangingPunct="0"/>
            <a:r>
              <a:rPr lang="en-GB" sz="2000" b="1" dirty="0">
                <a:solidFill>
                  <a:schemeClr val="accent2">
                    <a:lumMod val="40000"/>
                    <a:lumOff val="60000"/>
                  </a:schemeClr>
                </a:solidFill>
              </a:rPr>
              <a:t>Key process measurements.</a:t>
            </a:r>
            <a:endParaRPr lang="en-US" sz="2000" b="1" dirty="0">
              <a:solidFill>
                <a:schemeClr val="accent2">
                  <a:lumMod val="40000"/>
                  <a:lumOff val="60000"/>
                </a:schemeClr>
              </a:solidFill>
            </a:endParaRPr>
          </a:p>
        </p:txBody>
      </p:sp>
      <p:sp>
        <p:nvSpPr>
          <p:cNvPr id="15" name="Rectangle 2"/>
          <p:cNvSpPr>
            <a:spLocks noChangeArrowheads="1"/>
          </p:cNvSpPr>
          <p:nvPr/>
        </p:nvSpPr>
        <p:spPr bwMode="auto">
          <a:xfrm>
            <a:off x="3703637" y="1524000"/>
            <a:ext cx="28908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Description</a:t>
            </a:r>
          </a:p>
        </p:txBody>
      </p:sp>
      <p:sp>
        <p:nvSpPr>
          <p:cNvPr id="16" name="Rectangle 3"/>
          <p:cNvSpPr>
            <a:spLocks noChangeArrowheads="1"/>
          </p:cNvSpPr>
          <p:nvPr/>
        </p:nvSpPr>
        <p:spPr bwMode="auto">
          <a:xfrm>
            <a:off x="1460500" y="1525587"/>
            <a:ext cx="188753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Measurement</a:t>
            </a:r>
            <a:endParaRPr lang="en-US" sz="1600" b="1" dirty="0">
              <a:solidFill>
                <a:schemeClr val="tx2"/>
              </a:solidFill>
            </a:endParaRPr>
          </a:p>
        </p:txBody>
      </p:sp>
      <p:sp>
        <p:nvSpPr>
          <p:cNvPr id="17" name="Line 4"/>
          <p:cNvSpPr>
            <a:spLocks noChangeShapeType="1"/>
          </p:cNvSpPr>
          <p:nvPr/>
        </p:nvSpPr>
        <p:spPr bwMode="auto">
          <a:xfrm>
            <a:off x="1403351" y="1861324"/>
            <a:ext cx="6597650" cy="0"/>
          </a:xfrm>
          <a:prstGeom prst="line">
            <a:avLst/>
          </a:prstGeom>
          <a:noFill/>
          <a:ln w="254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Rectangle 5"/>
          <p:cNvSpPr>
            <a:spLocks noChangeArrowheads="1"/>
          </p:cNvSpPr>
          <p:nvPr>
            <p:custDataLst>
              <p:tags r:id="rId2"/>
            </p:custDataLst>
          </p:nvPr>
        </p:nvSpPr>
        <p:spPr bwMode="auto">
          <a:xfrm>
            <a:off x="1449387" y="2074049"/>
            <a:ext cx="2179638" cy="308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lnSpc>
                <a:spcPts val="1600"/>
              </a:lnSpc>
            </a:pPr>
            <a:r>
              <a:rPr lang="en-US" sz="1600" dirty="0"/>
              <a:t>Number of FTEs</a:t>
            </a:r>
          </a:p>
          <a:p>
            <a:pPr algn="l" eaLnBrk="0" hangingPunct="0">
              <a:lnSpc>
                <a:spcPts val="1600"/>
              </a:lnSpc>
            </a:pPr>
            <a:endParaRPr lang="en-US" sz="1600" dirty="0"/>
          </a:p>
          <a:p>
            <a:pPr algn="l" eaLnBrk="0" hangingPunct="0">
              <a:lnSpc>
                <a:spcPts val="1600"/>
              </a:lnSpc>
            </a:pPr>
            <a:r>
              <a:rPr lang="en-US" sz="1600" dirty="0"/>
              <a:t>Number of shifts</a:t>
            </a:r>
          </a:p>
          <a:p>
            <a:pPr algn="l" eaLnBrk="0" hangingPunct="0">
              <a:lnSpc>
                <a:spcPts val="1600"/>
              </a:lnSpc>
            </a:pPr>
            <a:endParaRPr lang="en-US" sz="1600" dirty="0"/>
          </a:p>
          <a:p>
            <a:pPr algn="l" eaLnBrk="0" hangingPunct="0">
              <a:lnSpc>
                <a:spcPts val="1600"/>
              </a:lnSpc>
            </a:pPr>
            <a:r>
              <a:rPr lang="en-US" sz="1600" dirty="0"/>
              <a:t>Rework rate</a:t>
            </a:r>
          </a:p>
          <a:p>
            <a:pPr algn="ctr" eaLnBrk="0" hangingPunct="0">
              <a:lnSpc>
                <a:spcPts val="1600"/>
              </a:lnSpc>
            </a:pPr>
            <a:endParaRPr lang="en-US" sz="1600" dirty="0"/>
          </a:p>
          <a:p>
            <a:pPr algn="l" eaLnBrk="0" hangingPunct="0">
              <a:lnSpc>
                <a:spcPts val="1600"/>
              </a:lnSpc>
            </a:pPr>
            <a:endParaRPr lang="en-US" sz="1600" dirty="0"/>
          </a:p>
          <a:p>
            <a:pPr algn="ctr" eaLnBrk="0" hangingPunct="0">
              <a:lnSpc>
                <a:spcPts val="1600"/>
              </a:lnSpc>
            </a:pPr>
            <a:endParaRPr lang="en-US" sz="1600" dirty="0"/>
          </a:p>
          <a:p>
            <a:pPr algn="l" eaLnBrk="0" hangingPunct="0">
              <a:lnSpc>
                <a:spcPts val="1600"/>
              </a:lnSpc>
            </a:pPr>
            <a:r>
              <a:rPr lang="en-US" sz="1600" dirty="0"/>
              <a:t>Queue size (Q)</a:t>
            </a:r>
          </a:p>
          <a:p>
            <a:pPr algn="l" eaLnBrk="0" hangingPunct="0">
              <a:lnSpc>
                <a:spcPts val="1600"/>
              </a:lnSpc>
            </a:pPr>
            <a:endParaRPr lang="en-US" sz="1600" dirty="0"/>
          </a:p>
          <a:p>
            <a:pPr algn="l" eaLnBrk="0" hangingPunct="0">
              <a:lnSpc>
                <a:spcPts val="1600"/>
              </a:lnSpc>
            </a:pPr>
            <a:endParaRPr lang="en-US" sz="1600" dirty="0"/>
          </a:p>
          <a:p>
            <a:pPr algn="l" eaLnBrk="0" hangingPunct="0">
              <a:lnSpc>
                <a:spcPts val="1600"/>
              </a:lnSpc>
            </a:pPr>
            <a:r>
              <a:rPr lang="en-US" sz="1600" dirty="0"/>
              <a:t>Distance traveled (D/T)</a:t>
            </a:r>
          </a:p>
          <a:p>
            <a:pPr algn="l" eaLnBrk="0" hangingPunct="0">
              <a:lnSpc>
                <a:spcPts val="1600"/>
              </a:lnSpc>
            </a:pPr>
            <a:endParaRPr lang="en-US" sz="1600" dirty="0"/>
          </a:p>
          <a:p>
            <a:pPr algn="l" eaLnBrk="0" hangingPunct="0">
              <a:lnSpc>
                <a:spcPts val="1600"/>
              </a:lnSpc>
            </a:pPr>
            <a:endParaRPr lang="en-US" sz="1600" dirty="0"/>
          </a:p>
          <a:p>
            <a:pPr algn="l" eaLnBrk="0" hangingPunct="0">
              <a:lnSpc>
                <a:spcPts val="1600"/>
              </a:lnSpc>
            </a:pPr>
            <a:r>
              <a:rPr lang="en-US" sz="1600" dirty="0"/>
              <a:t>Machine capacity (M/C)</a:t>
            </a:r>
          </a:p>
        </p:txBody>
      </p:sp>
      <p:sp>
        <p:nvSpPr>
          <p:cNvPr id="19" name="Rectangle 6"/>
          <p:cNvSpPr>
            <a:spLocks noChangeArrowheads="1"/>
          </p:cNvSpPr>
          <p:nvPr>
            <p:custDataLst>
              <p:tags r:id="rId3"/>
            </p:custDataLst>
          </p:nvPr>
        </p:nvSpPr>
        <p:spPr bwMode="auto">
          <a:xfrm>
            <a:off x="3681412" y="2074049"/>
            <a:ext cx="4776788" cy="3285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eaLnBrk="0" hangingPunct="0">
              <a:lnSpc>
                <a:spcPts val="1600"/>
              </a:lnSpc>
            </a:pPr>
            <a:r>
              <a:rPr lang="en-US" sz="1600" dirty="0"/>
              <a:t>People available to fully operate a process step per shift</a:t>
            </a:r>
          </a:p>
          <a:p>
            <a:pPr algn="l" eaLnBrk="0" hangingPunct="0">
              <a:lnSpc>
                <a:spcPts val="1600"/>
              </a:lnSpc>
            </a:pPr>
            <a:endParaRPr lang="en-US" sz="1600" dirty="0"/>
          </a:p>
          <a:p>
            <a:pPr algn="l" eaLnBrk="0" hangingPunct="0">
              <a:lnSpc>
                <a:spcPts val="1600"/>
              </a:lnSpc>
            </a:pPr>
            <a:r>
              <a:rPr lang="en-US" sz="1600" dirty="0"/>
              <a:t>Number of shifts per day</a:t>
            </a:r>
          </a:p>
          <a:p>
            <a:pPr algn="l" eaLnBrk="0" hangingPunct="0">
              <a:lnSpc>
                <a:spcPts val="1600"/>
              </a:lnSpc>
            </a:pPr>
            <a:endParaRPr lang="en-US" sz="1600" dirty="0"/>
          </a:p>
          <a:p>
            <a:pPr algn="l" eaLnBrk="0" hangingPunct="0">
              <a:lnSpc>
                <a:spcPts val="1600"/>
              </a:lnSpc>
            </a:pPr>
            <a:r>
              <a:rPr lang="en-US" sz="1600" dirty="0"/>
              <a:t>Percent of items subject to rework as a result of that unit</a:t>
            </a:r>
          </a:p>
          <a:p>
            <a:pPr marL="239713" lvl="1" indent="-238125" algn="l" eaLnBrk="0" hangingPunct="0">
              <a:lnSpc>
                <a:spcPts val="1600"/>
              </a:lnSpc>
            </a:pPr>
            <a:endParaRPr lang="en-US" sz="1600" dirty="0"/>
          </a:p>
          <a:p>
            <a:pPr marL="239713" lvl="1" indent="-238125" algn="l" eaLnBrk="0" hangingPunct="0">
              <a:lnSpc>
                <a:spcPts val="1600"/>
              </a:lnSpc>
            </a:pPr>
            <a:endParaRPr lang="en-US" sz="1600" dirty="0"/>
          </a:p>
          <a:p>
            <a:pPr algn="l" eaLnBrk="0" hangingPunct="0">
              <a:lnSpc>
                <a:spcPts val="1600"/>
              </a:lnSpc>
            </a:pPr>
            <a:endParaRPr lang="en-US" sz="1600" dirty="0"/>
          </a:p>
          <a:p>
            <a:pPr algn="l" eaLnBrk="0" hangingPunct="0">
              <a:lnSpc>
                <a:spcPts val="1600"/>
              </a:lnSpc>
            </a:pPr>
            <a:r>
              <a:rPr lang="en-US" sz="1600" dirty="0"/>
              <a:t>Number of items waiting for next process step</a:t>
            </a:r>
          </a:p>
          <a:p>
            <a:pPr algn="l" eaLnBrk="0" hangingPunct="0">
              <a:lnSpc>
                <a:spcPts val="1600"/>
              </a:lnSpc>
            </a:pPr>
            <a:endParaRPr lang="en-US" sz="1600" dirty="0"/>
          </a:p>
          <a:p>
            <a:pPr algn="l" eaLnBrk="0" hangingPunct="0">
              <a:lnSpc>
                <a:spcPts val="1600"/>
              </a:lnSpc>
            </a:pPr>
            <a:endParaRPr lang="en-US" sz="1600" dirty="0"/>
          </a:p>
          <a:p>
            <a:pPr algn="l" eaLnBrk="0" hangingPunct="0">
              <a:lnSpc>
                <a:spcPts val="1600"/>
              </a:lnSpc>
            </a:pPr>
            <a:r>
              <a:rPr lang="en-US" sz="1600" dirty="0"/>
              <a:t>Distance for transfer of material, paperwork, etc.</a:t>
            </a:r>
          </a:p>
          <a:p>
            <a:pPr algn="l" eaLnBrk="0" hangingPunct="0">
              <a:lnSpc>
                <a:spcPts val="1600"/>
              </a:lnSpc>
            </a:pPr>
            <a:endParaRPr lang="en-US" sz="1600" dirty="0"/>
          </a:p>
          <a:p>
            <a:pPr algn="l" eaLnBrk="0" hangingPunct="0">
              <a:lnSpc>
                <a:spcPts val="1600"/>
              </a:lnSpc>
            </a:pPr>
            <a:endParaRPr lang="en-US" sz="1600" dirty="0"/>
          </a:p>
          <a:p>
            <a:pPr algn="l" eaLnBrk="0" hangingPunct="0">
              <a:lnSpc>
                <a:spcPts val="1600"/>
              </a:lnSpc>
            </a:pPr>
            <a:r>
              <a:rPr lang="en-US" sz="1600" dirty="0"/>
              <a:t>Maximum number of items processed per hour per machine, e.g., fax or scanner</a:t>
            </a:r>
          </a:p>
        </p:txBody>
      </p:sp>
      <p:sp>
        <p:nvSpPr>
          <p:cNvPr id="20" name="Rectangle 7"/>
          <p:cNvSpPr>
            <a:spLocks noChangeArrowheads="1"/>
          </p:cNvSpPr>
          <p:nvPr>
            <p:custDataLst>
              <p:tags r:id="rId4"/>
            </p:custDataLst>
          </p:nvPr>
        </p:nvSpPr>
        <p:spPr bwMode="auto">
          <a:xfrm rot="-5400000">
            <a:off x="-938213" y="3958412"/>
            <a:ext cx="34925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eaLnBrk="0" hangingPunct="0"/>
            <a:r>
              <a:rPr lang="en-US" sz="1400" dirty="0">
                <a:solidFill>
                  <a:schemeClr val="tx2"/>
                </a:solidFill>
              </a:rPr>
              <a:t>Capture </a:t>
            </a:r>
            <a:r>
              <a:rPr lang="en-US" sz="1400" dirty="0" err="1">
                <a:solidFill>
                  <a:schemeClr val="tx2"/>
                </a:solidFill>
              </a:rPr>
              <a:t>StDev</a:t>
            </a:r>
            <a:r>
              <a:rPr lang="en-US" sz="1400" dirty="0">
                <a:solidFill>
                  <a:schemeClr val="tx2"/>
                </a:solidFill>
              </a:rPr>
              <a:t> and average</a:t>
            </a:r>
          </a:p>
        </p:txBody>
      </p:sp>
      <p:sp>
        <p:nvSpPr>
          <p:cNvPr id="21" name="AutoShape 8"/>
          <p:cNvSpPr>
            <a:spLocks/>
          </p:cNvSpPr>
          <p:nvPr/>
        </p:nvSpPr>
        <p:spPr bwMode="auto">
          <a:xfrm>
            <a:off x="1008062" y="3042424"/>
            <a:ext cx="304800" cy="2079625"/>
          </a:xfrm>
          <a:prstGeom prst="leftBrace">
            <a:avLst>
              <a:gd name="adj1" fmla="val 72613"/>
              <a:gd name="adj2" fmla="val 50000"/>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0389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1303337" y="1476375"/>
            <a:ext cx="6469063" cy="4079875"/>
            <a:chOff x="1368425" y="1630363"/>
            <a:chExt cx="6469063" cy="4079875"/>
          </a:xfrm>
        </p:grpSpPr>
        <p:sp>
          <p:nvSpPr>
            <p:cNvPr id="5" name="Rectangle 2"/>
            <p:cNvSpPr>
              <a:spLocks noChangeArrowheads="1"/>
            </p:cNvSpPr>
            <p:nvPr>
              <p:custDataLst>
                <p:tags r:id="rId2"/>
              </p:custDataLst>
            </p:nvPr>
          </p:nvSpPr>
          <p:spPr bwMode="auto">
            <a:xfrm>
              <a:off x="2332038" y="2452688"/>
              <a:ext cx="9429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400">
                  <a:solidFill>
                    <a:schemeClr val="tx2"/>
                  </a:solidFill>
                </a:rPr>
                <a:t>Activity</a:t>
              </a:r>
              <a:endParaRPr lang="en-US" sz="1400"/>
            </a:p>
          </p:txBody>
        </p:sp>
        <p:sp>
          <p:nvSpPr>
            <p:cNvPr id="6" name="Rectangle 3"/>
            <p:cNvSpPr>
              <a:spLocks noChangeArrowheads="1"/>
            </p:cNvSpPr>
            <p:nvPr>
              <p:custDataLst>
                <p:tags r:id="rId3"/>
              </p:custDataLst>
            </p:nvPr>
          </p:nvSpPr>
          <p:spPr bwMode="auto">
            <a:xfrm>
              <a:off x="4978400" y="2452688"/>
              <a:ext cx="20002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400" dirty="0">
                  <a:solidFill>
                    <a:schemeClr val="tx2"/>
                  </a:solidFill>
                </a:rPr>
                <a:t>Number of </a:t>
              </a:r>
              <a:r>
                <a:rPr lang="en-US" sz="1400" dirty="0" smtClean="0">
                  <a:solidFill>
                    <a:schemeClr val="tx2"/>
                  </a:solidFill>
                </a:rPr>
                <a:t>Workers/FTEs</a:t>
              </a:r>
              <a:endParaRPr lang="en-US" sz="1400" dirty="0">
                <a:solidFill>
                  <a:schemeClr val="tx2"/>
                </a:solidFill>
              </a:endParaRPr>
            </a:p>
          </p:txBody>
        </p:sp>
        <p:grpSp>
          <p:nvGrpSpPr>
            <p:cNvPr id="7" name="Group 4"/>
            <p:cNvGrpSpPr>
              <a:grpSpLocks/>
            </p:cNvGrpSpPr>
            <p:nvPr/>
          </p:nvGrpSpPr>
          <p:grpSpPr bwMode="auto">
            <a:xfrm>
              <a:off x="1368425" y="1630363"/>
              <a:ext cx="6469063" cy="4079875"/>
              <a:chOff x="862" y="1081"/>
              <a:chExt cx="4075" cy="2570"/>
            </a:xfrm>
          </p:grpSpPr>
          <p:sp>
            <p:nvSpPr>
              <p:cNvPr id="8" name="Rectangle 5"/>
              <p:cNvSpPr>
                <a:spLocks noChangeArrowheads="1"/>
              </p:cNvSpPr>
              <p:nvPr>
                <p:custDataLst>
                  <p:tags r:id="rId4"/>
                </p:custDataLst>
              </p:nvPr>
            </p:nvSpPr>
            <p:spPr bwMode="auto">
              <a:xfrm>
                <a:off x="1162" y="1081"/>
                <a:ext cx="3438"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400" dirty="0"/>
                  <a:t>Start time: _____________</a:t>
                </a:r>
              </a:p>
              <a:p>
                <a:pPr algn="l" eaLnBrk="0" hangingPunct="0"/>
                <a:r>
                  <a:rPr lang="en-US" sz="1400" dirty="0"/>
                  <a:t>Distance from last queue (if applicable): __________</a:t>
                </a:r>
                <a:endParaRPr lang="en-US" sz="1400" u="sng" dirty="0"/>
              </a:p>
              <a:p>
                <a:pPr algn="l" eaLnBrk="0" hangingPunct="0"/>
                <a:r>
                  <a:rPr lang="en-US" sz="1400" dirty="0"/>
                  <a:t>Process step:  _________________________</a:t>
                </a:r>
                <a:endParaRPr lang="en-US" sz="1400" u="sng" dirty="0"/>
              </a:p>
            </p:txBody>
          </p:sp>
          <p:sp>
            <p:nvSpPr>
              <p:cNvPr id="9" name="Rectangle 6"/>
              <p:cNvSpPr>
                <a:spLocks noChangeArrowheads="1"/>
              </p:cNvSpPr>
              <p:nvPr>
                <p:custDataLst>
                  <p:tags r:id="rId5"/>
                </p:custDataLst>
              </p:nvPr>
            </p:nvSpPr>
            <p:spPr bwMode="auto">
              <a:xfrm>
                <a:off x="1469" y="1757"/>
                <a:ext cx="1359" cy="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204788" indent="-204788" algn="l" eaLnBrk="0" hangingPunct="0"/>
                <a:r>
                  <a:rPr lang="en-US" sz="1400" dirty="0"/>
                  <a:t>1.	_____________</a:t>
                </a:r>
              </a:p>
              <a:p>
                <a:pPr marL="204788" indent="-204788" algn="l" eaLnBrk="0" hangingPunct="0"/>
                <a:r>
                  <a:rPr lang="en-US" sz="1400" dirty="0"/>
                  <a:t>2.	_____________</a:t>
                </a:r>
              </a:p>
              <a:p>
                <a:pPr marL="204788" indent="-204788" algn="l" eaLnBrk="0" hangingPunct="0"/>
                <a:r>
                  <a:rPr lang="en-US" sz="1400" dirty="0"/>
                  <a:t>3.	_____________</a:t>
                </a:r>
              </a:p>
              <a:p>
                <a:pPr marL="204788" indent="-204788" algn="l" eaLnBrk="0" hangingPunct="0"/>
                <a:r>
                  <a:rPr lang="en-US" sz="1400" dirty="0"/>
                  <a:t>4.	_____________</a:t>
                </a:r>
              </a:p>
              <a:p>
                <a:pPr marL="204788" indent="-204788" algn="l" eaLnBrk="0" hangingPunct="0"/>
                <a:r>
                  <a:rPr lang="en-US" sz="1400" dirty="0"/>
                  <a:t>5.	_____________</a:t>
                </a:r>
              </a:p>
            </p:txBody>
          </p:sp>
          <p:sp>
            <p:nvSpPr>
              <p:cNvPr id="10" name="Rectangle 7"/>
              <p:cNvSpPr>
                <a:spLocks noChangeArrowheads="1"/>
              </p:cNvSpPr>
              <p:nvPr>
                <p:custDataLst>
                  <p:tags r:id="rId6"/>
                </p:custDataLst>
              </p:nvPr>
            </p:nvSpPr>
            <p:spPr bwMode="auto">
              <a:xfrm>
                <a:off x="3136" y="1757"/>
                <a:ext cx="1357" cy="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57150" indent="-57150" algn="l" eaLnBrk="0" hangingPunct="0"/>
                <a:r>
                  <a:rPr lang="en-US" sz="1400"/>
                  <a:t>	_____________</a:t>
                </a:r>
              </a:p>
              <a:p>
                <a:pPr marL="57150" indent="-57150" algn="l" eaLnBrk="0" hangingPunct="0"/>
                <a:r>
                  <a:rPr lang="en-US" sz="1400"/>
                  <a:t>	_____________</a:t>
                </a:r>
              </a:p>
              <a:p>
                <a:pPr marL="57150" indent="-57150" algn="l" eaLnBrk="0" hangingPunct="0"/>
                <a:r>
                  <a:rPr lang="en-US" sz="1400"/>
                  <a:t>	_____________</a:t>
                </a:r>
              </a:p>
              <a:p>
                <a:pPr marL="57150" indent="-57150" algn="l" eaLnBrk="0" hangingPunct="0"/>
                <a:r>
                  <a:rPr lang="en-US" sz="1400"/>
                  <a:t>	_____________</a:t>
                </a:r>
              </a:p>
              <a:p>
                <a:pPr marL="57150" indent="-57150" algn="l" eaLnBrk="0" hangingPunct="0"/>
                <a:r>
                  <a:rPr lang="en-US" sz="1400"/>
                  <a:t>	_____________</a:t>
                </a:r>
              </a:p>
            </p:txBody>
          </p:sp>
          <p:sp>
            <p:nvSpPr>
              <p:cNvPr id="11" name="Rectangle 8"/>
              <p:cNvSpPr>
                <a:spLocks noChangeArrowheads="1"/>
              </p:cNvSpPr>
              <p:nvPr>
                <p:custDataLst>
                  <p:tags r:id="rId7"/>
                </p:custDataLst>
              </p:nvPr>
            </p:nvSpPr>
            <p:spPr bwMode="auto">
              <a:xfrm>
                <a:off x="862" y="2565"/>
                <a:ext cx="3995" cy="1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1447800" indent="-1447800" algn="l" eaLnBrk="0" hangingPunct="0">
                  <a:tabLst>
                    <a:tab pos="3087688" algn="l"/>
                  </a:tabLst>
                </a:pPr>
                <a:r>
                  <a:rPr lang="en-US" sz="1400" dirty="0" smtClean="0"/>
                  <a:t>Value Add/Touch </a:t>
                </a:r>
                <a:r>
                  <a:rPr lang="en-US" sz="1400" dirty="0"/>
                  <a:t>time (minutes):  _______________________</a:t>
                </a:r>
              </a:p>
              <a:p>
                <a:pPr marL="1447800" indent="-1447800" algn="l" eaLnBrk="0" hangingPunct="0">
                  <a:tabLst>
                    <a:tab pos="3087688" algn="l"/>
                  </a:tabLst>
                </a:pPr>
                <a:endParaRPr lang="en-US" sz="1400" dirty="0"/>
              </a:p>
              <a:p>
                <a:pPr marL="1447800" indent="-1447800" algn="l" eaLnBrk="0" hangingPunct="0">
                  <a:tabLst>
                    <a:tab pos="3087688" algn="l"/>
                  </a:tabLst>
                </a:pPr>
                <a:r>
                  <a:rPr lang="en-US" sz="1400" dirty="0" smtClean="0"/>
                  <a:t>Type of Patient Move/Transfer:: </a:t>
                </a:r>
                <a:r>
                  <a:rPr lang="en-US" sz="1400" dirty="0"/>
                  <a:t>________________</a:t>
                </a:r>
              </a:p>
              <a:p>
                <a:pPr marL="1447800" indent="-1447800" algn="l" eaLnBrk="0" hangingPunct="0">
                  <a:tabLst>
                    <a:tab pos="3087688" algn="l"/>
                  </a:tabLst>
                </a:pPr>
                <a:endParaRPr lang="en-US" sz="1400" dirty="0"/>
              </a:p>
              <a:p>
                <a:pPr marL="1447800" indent="-1447800" algn="l" eaLnBrk="0" hangingPunct="0">
                  <a:tabLst>
                    <a:tab pos="3087688" algn="l"/>
                  </a:tabLst>
                </a:pPr>
                <a:endParaRPr lang="en-US" sz="1400" dirty="0"/>
              </a:p>
              <a:p>
                <a:pPr marL="1447800" indent="-1447800" algn="l" eaLnBrk="0" hangingPunct="0">
                  <a:tabLst>
                    <a:tab pos="3087688" algn="l"/>
                  </a:tabLst>
                </a:pPr>
                <a:r>
                  <a:rPr lang="en-US" sz="1400" dirty="0"/>
                  <a:t>Distance to next </a:t>
                </a:r>
                <a:r>
                  <a:rPr lang="en-US" sz="1400" dirty="0" smtClean="0"/>
                  <a:t>step </a:t>
                </a:r>
                <a:r>
                  <a:rPr lang="en-US" sz="1400" dirty="0"/>
                  <a:t>(feet): __________________</a:t>
                </a:r>
              </a:p>
              <a:p>
                <a:pPr marL="1447800" indent="-1447800" algn="l" eaLnBrk="0" hangingPunct="0">
                  <a:tabLst>
                    <a:tab pos="3087688" algn="l"/>
                  </a:tabLst>
                </a:pPr>
                <a:endParaRPr lang="en-US" sz="1400" dirty="0"/>
              </a:p>
              <a:p>
                <a:pPr marL="1447800" indent="-1447800" algn="l" eaLnBrk="0" hangingPunct="0">
                  <a:tabLst>
                    <a:tab pos="3087688" algn="l"/>
                  </a:tabLst>
                </a:pPr>
                <a:r>
                  <a:rPr lang="en-US" sz="1400" dirty="0" smtClean="0"/>
                  <a:t>Wait time in/between Steps (minutes</a:t>
                </a:r>
                <a:r>
                  <a:rPr lang="en-US" sz="1400" dirty="0"/>
                  <a:t>): _______________________</a:t>
                </a:r>
                <a:endParaRPr lang="en-US" sz="1400" u="sng" dirty="0"/>
              </a:p>
            </p:txBody>
          </p:sp>
          <p:sp>
            <p:nvSpPr>
              <p:cNvPr id="12" name="Rectangle 9"/>
              <p:cNvSpPr>
                <a:spLocks noChangeArrowheads="1"/>
              </p:cNvSpPr>
              <p:nvPr>
                <p:custDataLst>
                  <p:tags r:id="rId8"/>
                </p:custDataLst>
              </p:nvPr>
            </p:nvSpPr>
            <p:spPr bwMode="auto">
              <a:xfrm>
                <a:off x="2959" y="1081"/>
                <a:ext cx="1978"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400"/>
                  <a:t>End time: _____________</a:t>
                </a:r>
                <a:endParaRPr lang="en-US" sz="1400" u="sng"/>
              </a:p>
            </p:txBody>
          </p:sp>
        </p:grpSp>
      </p:grpSp>
      <p:sp>
        <p:nvSpPr>
          <p:cNvPr id="13" name="Rectangle 11"/>
          <p:cNvSpPr>
            <a:spLocks noChangeArrowheads="1"/>
          </p:cNvSpPr>
          <p:nvPr>
            <p:custDataLst>
              <p:tags r:id="rId1"/>
            </p:custDataLst>
          </p:nvPr>
        </p:nvSpPr>
        <p:spPr bwMode="auto">
          <a:xfrm>
            <a:off x="908051" y="882650"/>
            <a:ext cx="716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defTabSz="1019175" eaLnBrk="0" hangingPunct="0"/>
            <a:r>
              <a:rPr lang="en-GB" sz="2000" b="1" dirty="0">
                <a:solidFill>
                  <a:schemeClr val="accent2">
                    <a:lumMod val="40000"/>
                    <a:lumOff val="60000"/>
                  </a:schemeClr>
                </a:solidFill>
              </a:rPr>
              <a:t>Process Step </a:t>
            </a:r>
            <a:r>
              <a:rPr lang="en-GB" sz="2000" b="1" dirty="0" smtClean="0">
                <a:solidFill>
                  <a:schemeClr val="accent2">
                    <a:lumMod val="40000"/>
                    <a:lumOff val="60000"/>
                  </a:schemeClr>
                </a:solidFill>
              </a:rPr>
              <a:t>Worksheet</a:t>
            </a:r>
            <a:endParaRPr lang="en-US" sz="2000" b="1" dirty="0">
              <a:solidFill>
                <a:schemeClr val="accent2">
                  <a:lumMod val="40000"/>
                  <a:lumOff val="60000"/>
                </a:schemeClr>
              </a:solidFill>
            </a:endParaRPr>
          </a:p>
        </p:txBody>
      </p:sp>
      <p:sp>
        <p:nvSpPr>
          <p:cNvPr id="15" name="Title 3"/>
          <p:cNvSpPr txBox="1">
            <a:spLocks/>
          </p:cNvSpPr>
          <p:nvPr/>
        </p:nvSpPr>
        <p:spPr>
          <a:xfrm>
            <a:off x="762000" y="152400"/>
            <a:ext cx="7924800" cy="584775"/>
          </a:xfrm>
          <a:prstGeom prst="rect">
            <a:avLst/>
          </a:prstGeom>
          <a:noFill/>
        </p:spPr>
        <p:txBody>
          <a:bodyPr wrap="square" rtlCol="0" anchor="b">
            <a:spAutoFit/>
          </a:bodyPr>
          <a:lstStyle>
            <a:lvl1pPr algn="l" defTabSz="914400" rtl="0" eaLnBrk="1" latinLnBrk="0" hangingPunct="1">
              <a:spcBef>
                <a:spcPct val="0"/>
              </a:spcBef>
              <a:buNone/>
              <a:defRPr lang="en-US" sz="3200" kern="1200" dirty="0" smtClean="0">
                <a:solidFill>
                  <a:schemeClr val="tx2">
                    <a:lumMod val="40000"/>
                    <a:lumOff val="60000"/>
                  </a:schemeClr>
                </a:solidFill>
                <a:latin typeface="Bevan" pitchFamily="2" charset="0"/>
                <a:ea typeface="Slackey" pitchFamily="2" charset="0"/>
                <a:cs typeface="+mn-cs"/>
              </a:defRPr>
            </a:lvl1pPr>
          </a:lstStyle>
          <a:p>
            <a:r>
              <a:rPr lang="en-GB" b="1" dirty="0" smtClean="0">
                <a:solidFill>
                  <a:schemeClr val="bg1"/>
                </a:solidFill>
                <a:latin typeface="+mj-lt"/>
              </a:rPr>
              <a:t>Value Stream Map</a:t>
            </a:r>
            <a:endParaRPr lang="en-GB" b="1" dirty="0">
              <a:solidFill>
                <a:schemeClr val="bg1"/>
              </a:solidFill>
              <a:latin typeface="+mj-lt"/>
            </a:endParaRPr>
          </a:p>
        </p:txBody>
      </p:sp>
    </p:spTree>
    <p:extLst>
      <p:ext uri="{BB962C8B-B14F-4D97-AF65-F5344CB8AC3E}">
        <p14:creationId xmlns:p14="http://schemas.microsoft.com/office/powerpoint/2010/main" val="3005005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3"/>
          <p:cNvSpPr txBox="1">
            <a:spLocks/>
          </p:cNvSpPr>
          <p:nvPr/>
        </p:nvSpPr>
        <p:spPr>
          <a:xfrm>
            <a:off x="457200" y="213955"/>
            <a:ext cx="8534400" cy="523220"/>
          </a:xfrm>
          <a:prstGeom prst="rect">
            <a:avLst/>
          </a:prstGeom>
          <a:noFill/>
        </p:spPr>
        <p:txBody>
          <a:bodyPr wrap="square" rtlCol="0" anchor="b">
            <a:spAutoFit/>
          </a:bodyPr>
          <a:lstStyle>
            <a:lvl1pPr algn="l" defTabSz="914400" rtl="0" eaLnBrk="1" latinLnBrk="0" hangingPunct="1">
              <a:spcBef>
                <a:spcPct val="0"/>
              </a:spcBef>
              <a:buNone/>
              <a:defRPr lang="en-US" sz="3200" kern="1200" dirty="0" smtClean="0">
                <a:solidFill>
                  <a:schemeClr val="tx2">
                    <a:lumMod val="40000"/>
                    <a:lumOff val="60000"/>
                  </a:schemeClr>
                </a:solidFill>
                <a:latin typeface="Bevan" pitchFamily="2" charset="0"/>
                <a:ea typeface="Slackey" pitchFamily="2" charset="0"/>
                <a:cs typeface="+mn-cs"/>
              </a:defRPr>
            </a:lvl1pPr>
          </a:lstStyle>
          <a:p>
            <a:r>
              <a:rPr lang="en-GB" sz="2800" b="1" dirty="0">
                <a:solidFill>
                  <a:schemeClr val="bg1"/>
                </a:solidFill>
                <a:latin typeface="+mj-lt"/>
              </a:rPr>
              <a:t>Diagnostic Questions </a:t>
            </a:r>
            <a:r>
              <a:rPr lang="en-GB" sz="2800" b="1" dirty="0" smtClean="0">
                <a:solidFill>
                  <a:schemeClr val="bg1"/>
                </a:solidFill>
                <a:latin typeface="+mj-lt"/>
              </a:rPr>
              <a:t>Strategies </a:t>
            </a:r>
            <a:r>
              <a:rPr lang="en-GB" sz="2800" b="1" dirty="0">
                <a:solidFill>
                  <a:schemeClr val="bg1"/>
                </a:solidFill>
                <a:latin typeface="+mj-lt"/>
              </a:rPr>
              <a:t>for Value Stream </a:t>
            </a:r>
            <a:r>
              <a:rPr lang="en-GB" sz="2800" b="1" dirty="0" smtClean="0">
                <a:solidFill>
                  <a:schemeClr val="bg1"/>
                </a:solidFill>
                <a:latin typeface="+mj-lt"/>
              </a:rPr>
              <a:t>Map</a:t>
            </a:r>
            <a:endParaRPr lang="en-GB" sz="2800" b="1" dirty="0">
              <a:solidFill>
                <a:schemeClr val="bg1"/>
              </a:solidFill>
              <a:latin typeface="+mj-lt"/>
            </a:endParaRPr>
          </a:p>
        </p:txBody>
      </p:sp>
      <p:sp>
        <p:nvSpPr>
          <p:cNvPr id="16" name="Rectangle 2"/>
          <p:cNvSpPr>
            <a:spLocks noChangeArrowheads="1"/>
          </p:cNvSpPr>
          <p:nvPr/>
        </p:nvSpPr>
        <p:spPr bwMode="auto">
          <a:xfrm>
            <a:off x="685801" y="1373187"/>
            <a:ext cx="2286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l" eaLnBrk="0" hangingPunct="0"/>
            <a:r>
              <a:rPr lang="en-US" b="1" dirty="0">
                <a:solidFill>
                  <a:schemeClr val="tx2"/>
                </a:solidFill>
              </a:rPr>
              <a:t>Value Stream Element</a:t>
            </a:r>
          </a:p>
        </p:txBody>
      </p:sp>
      <p:sp>
        <p:nvSpPr>
          <p:cNvPr id="17" name="Rectangle 3"/>
          <p:cNvSpPr>
            <a:spLocks noChangeArrowheads="1"/>
          </p:cNvSpPr>
          <p:nvPr/>
        </p:nvSpPr>
        <p:spPr bwMode="auto">
          <a:xfrm>
            <a:off x="3154363" y="1371600"/>
            <a:ext cx="210343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Diagnostic Questions</a:t>
            </a:r>
          </a:p>
        </p:txBody>
      </p:sp>
      <p:sp>
        <p:nvSpPr>
          <p:cNvPr id="18" name="Rectangle 4"/>
          <p:cNvSpPr>
            <a:spLocks noChangeArrowheads="1"/>
          </p:cNvSpPr>
          <p:nvPr/>
        </p:nvSpPr>
        <p:spPr bwMode="auto">
          <a:xfrm>
            <a:off x="6173788" y="1371600"/>
            <a:ext cx="21399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Signs Of Opportunity</a:t>
            </a:r>
          </a:p>
        </p:txBody>
      </p:sp>
      <p:sp>
        <p:nvSpPr>
          <p:cNvPr id="19" name="Rectangle 5"/>
          <p:cNvSpPr>
            <a:spLocks noChangeArrowheads="1"/>
          </p:cNvSpPr>
          <p:nvPr/>
        </p:nvSpPr>
        <p:spPr bwMode="auto">
          <a:xfrm>
            <a:off x="685800" y="1777186"/>
            <a:ext cx="166846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b="1" dirty="0"/>
              <a:t>Material</a:t>
            </a:r>
            <a:r>
              <a:rPr lang="en-US" dirty="0"/>
              <a:t> </a:t>
            </a:r>
            <a:r>
              <a:rPr lang="en-US" b="1" dirty="0"/>
              <a:t>flow</a:t>
            </a:r>
          </a:p>
        </p:txBody>
      </p:sp>
      <p:sp>
        <p:nvSpPr>
          <p:cNvPr id="20" name="Rectangle 6"/>
          <p:cNvSpPr>
            <a:spLocks noChangeArrowheads="1"/>
          </p:cNvSpPr>
          <p:nvPr/>
        </p:nvSpPr>
        <p:spPr bwMode="auto">
          <a:xfrm>
            <a:off x="2720975" y="1777186"/>
            <a:ext cx="3222625"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How many people touch the item during its time in your work group?</a:t>
            </a:r>
          </a:p>
          <a:p>
            <a:pPr algn="l" eaLnBrk="0" hangingPunct="0"/>
            <a:endParaRPr lang="en-US" sz="1600" dirty="0"/>
          </a:p>
          <a:p>
            <a:pPr algn="l" eaLnBrk="0" hangingPunct="0"/>
            <a:r>
              <a:rPr lang="en-US" sz="1600" dirty="0"/>
              <a:t>Do you take “expedite” or “rush” requests?  How are these handled compared to how other requests </a:t>
            </a:r>
            <a:br>
              <a:rPr lang="en-US" sz="1600" dirty="0"/>
            </a:br>
            <a:r>
              <a:rPr lang="en-US" sz="1600" dirty="0"/>
              <a:t>are handled?</a:t>
            </a:r>
          </a:p>
          <a:p>
            <a:pPr marL="239713" lvl="1" indent="-238125" algn="l" eaLnBrk="0" hangingPunct="0"/>
            <a:endParaRPr lang="en-US" sz="1600" dirty="0"/>
          </a:p>
          <a:p>
            <a:pPr algn="l" eaLnBrk="0" hangingPunct="0"/>
            <a:r>
              <a:rPr lang="en-US" sz="1600" dirty="0"/>
              <a:t>Do you receive different types of work?  Is the employee effort needed to complete different types of work significantly different?</a:t>
            </a:r>
          </a:p>
          <a:p>
            <a:pPr algn="l" eaLnBrk="0" hangingPunct="0"/>
            <a:endParaRPr lang="en-US" sz="1600" dirty="0"/>
          </a:p>
          <a:p>
            <a:pPr algn="l" eaLnBrk="0" hangingPunct="0"/>
            <a:r>
              <a:rPr lang="en-US" sz="1600" dirty="0"/>
              <a:t>How often do you receive work that should have been sent somewhere else?  What do you do with it when you receive it?  How long does that take?</a:t>
            </a:r>
          </a:p>
        </p:txBody>
      </p:sp>
      <p:sp>
        <p:nvSpPr>
          <p:cNvPr id="21" name="Rectangle 7"/>
          <p:cNvSpPr>
            <a:spLocks noChangeArrowheads="1"/>
          </p:cNvSpPr>
          <p:nvPr/>
        </p:nvSpPr>
        <p:spPr bwMode="auto">
          <a:xfrm>
            <a:off x="6172200" y="1777186"/>
            <a:ext cx="2243138"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Multiple hand-offs for seemingly </a:t>
            </a:r>
            <a:r>
              <a:rPr lang="en-US" sz="1600" dirty="0" smtClean="0"/>
              <a:t>“</a:t>
            </a:r>
            <a:r>
              <a:rPr lang="en-US" sz="1600" dirty="0"/>
              <a:t>simple” processes</a:t>
            </a:r>
          </a:p>
          <a:p>
            <a:pPr algn="l" eaLnBrk="0" hangingPunct="0"/>
            <a:endParaRPr lang="en-US" sz="1600" dirty="0"/>
          </a:p>
          <a:p>
            <a:pPr algn="l" eaLnBrk="0" hangingPunct="0"/>
            <a:r>
              <a:rPr lang="en-US" sz="1600" dirty="0"/>
              <a:t>Presence of any sort of “rush” process outside</a:t>
            </a:r>
            <a:br>
              <a:rPr lang="en-US" sz="1600" dirty="0"/>
            </a:br>
            <a:r>
              <a:rPr lang="en-US" sz="1600" dirty="0"/>
              <a:t>the norm</a:t>
            </a:r>
          </a:p>
          <a:p>
            <a:pPr marL="239713" lvl="1" indent="-238125" algn="l" eaLnBrk="0" hangingPunct="0"/>
            <a:endParaRPr lang="en-US" sz="1600" dirty="0"/>
          </a:p>
          <a:p>
            <a:pPr algn="l" eaLnBrk="0" hangingPunct="0"/>
            <a:r>
              <a:rPr lang="en-US" sz="1600" dirty="0"/>
              <a:t>Work varies widely, along with effort required</a:t>
            </a:r>
          </a:p>
          <a:p>
            <a:pPr marL="239713" lvl="1" indent="-238125" algn="l" eaLnBrk="0" hangingPunct="0"/>
            <a:endParaRPr lang="en-US" sz="1600" dirty="0"/>
          </a:p>
          <a:p>
            <a:pPr marL="239713" lvl="1" indent="-238125" algn="l" eaLnBrk="0" hangingPunct="0"/>
            <a:endParaRPr lang="en-US" sz="1600" dirty="0"/>
          </a:p>
          <a:p>
            <a:pPr algn="l" eaLnBrk="0" hangingPunct="0"/>
            <a:r>
              <a:rPr lang="en-US" sz="1600" dirty="0"/>
              <a:t>A lot of misdirected-sent work or a lot of time spent handling misdirected work (even if the volume is small)</a:t>
            </a:r>
          </a:p>
        </p:txBody>
      </p:sp>
      <p:sp>
        <p:nvSpPr>
          <p:cNvPr id="22" name="Line 8"/>
          <p:cNvSpPr>
            <a:spLocks noChangeShapeType="1"/>
          </p:cNvSpPr>
          <p:nvPr/>
        </p:nvSpPr>
        <p:spPr bwMode="auto">
          <a:xfrm>
            <a:off x="685800" y="1686699"/>
            <a:ext cx="7729538" cy="0"/>
          </a:xfrm>
          <a:prstGeom prst="line">
            <a:avLst/>
          </a:prstGeom>
          <a:ln>
            <a:headEnd type="none" w="sm" len="sm"/>
            <a:tailEnd type="none" w="sm" len="sm"/>
          </a:ln>
          <a:extLst/>
        </p:spPr>
        <p:style>
          <a:lnRef idx="3">
            <a:schemeClr val="accent2"/>
          </a:lnRef>
          <a:fillRef idx="0">
            <a:schemeClr val="accent2"/>
          </a:fillRef>
          <a:effectRef idx="2">
            <a:schemeClr val="accent2"/>
          </a:effectRef>
          <a:fontRef idx="minor">
            <a:schemeClr val="tx1"/>
          </a:fontRef>
        </p:style>
        <p:txBody>
          <a:bodyPr wrap="none" anchor="ctr"/>
          <a:lstStyle/>
          <a:p>
            <a:endParaRPr lang="en-US" b="1" dirty="0"/>
          </a:p>
        </p:txBody>
      </p:sp>
    </p:spTree>
    <p:extLst>
      <p:ext uri="{BB962C8B-B14F-4D97-AF65-F5344CB8AC3E}">
        <p14:creationId xmlns:p14="http://schemas.microsoft.com/office/powerpoint/2010/main" val="4033921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11"/>
          </p:nvPr>
        </p:nvSpPr>
        <p:spPr/>
        <p:txBody>
          <a:bodyPr/>
          <a:lstStyle/>
          <a:p>
            <a:r>
              <a:rPr lang="en-US" dirty="0"/>
              <a:t>This material was produced under grant number </a:t>
            </a:r>
            <a:r>
              <a:rPr lang="en-US" dirty="0" smtClean="0"/>
              <a:t>SH-22316-SH-1 from </a:t>
            </a:r>
            <a:r>
              <a:rPr lang="en-US" dirty="0"/>
              <a:t>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dirty="0"/>
          </a:p>
        </p:txBody>
      </p:sp>
      <p:sp>
        <p:nvSpPr>
          <p:cNvPr id="7" name="Title 6"/>
          <p:cNvSpPr>
            <a:spLocks noGrp="1"/>
          </p:cNvSpPr>
          <p:nvPr>
            <p:ph type="title"/>
          </p:nvPr>
        </p:nvSpPr>
        <p:spPr/>
        <p:txBody>
          <a:bodyPr/>
          <a:lstStyle/>
          <a:p>
            <a:r>
              <a:rPr lang="en-US" dirty="0" smtClean="0">
                <a:solidFill>
                  <a:schemeClr val="bg1"/>
                </a:solidFill>
                <a:latin typeface="+mn-lt"/>
              </a:rPr>
              <a:t>Project Funding </a:t>
            </a:r>
            <a:endParaRPr lang="en-US" dirty="0">
              <a:solidFill>
                <a:schemeClr val="bg1"/>
              </a:solidFill>
              <a:latin typeface="+mn-lt"/>
            </a:endParaRPr>
          </a:p>
        </p:txBody>
      </p:sp>
      <p:pic>
        <p:nvPicPr>
          <p:cNvPr id="10" name="Picture 2" descr="D:\Vegas\osha_logo_xsm.jpg"/>
          <p:cNvPicPr>
            <a:picLocks noChangeAspect="1" noChangeArrowheads="1"/>
          </p:cNvPicPr>
          <p:nvPr/>
        </p:nvPicPr>
        <p:blipFill>
          <a:blip r:embed="rId2" cstate="print"/>
          <a:srcRect/>
          <a:stretch>
            <a:fillRect/>
          </a:stretch>
        </p:blipFill>
        <p:spPr bwMode="auto">
          <a:xfrm>
            <a:off x="5943600" y="3810000"/>
            <a:ext cx="2275416" cy="1228725"/>
          </a:xfrm>
          <a:prstGeom prst="rect">
            <a:avLst/>
          </a:prstGeom>
          <a:noFill/>
        </p:spPr>
      </p:pic>
    </p:spTree>
    <p:extLst>
      <p:ext uri="{BB962C8B-B14F-4D97-AF65-F5344CB8AC3E}">
        <p14:creationId xmlns:p14="http://schemas.microsoft.com/office/powerpoint/2010/main" val="2908706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6"/>
          <p:cNvSpPr>
            <a:spLocks noChangeArrowheads="1"/>
          </p:cNvSpPr>
          <p:nvPr/>
        </p:nvSpPr>
        <p:spPr bwMode="auto">
          <a:xfrm>
            <a:off x="2960688" y="1828800"/>
            <a:ext cx="2554287"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Do you know what tasks the groups ahead and/or behind yours in the work stream perform on the item?</a:t>
            </a:r>
          </a:p>
        </p:txBody>
      </p:sp>
      <p:sp>
        <p:nvSpPr>
          <p:cNvPr id="25" name="Rectangle 7"/>
          <p:cNvSpPr>
            <a:spLocks noChangeArrowheads="1"/>
          </p:cNvSpPr>
          <p:nvPr/>
        </p:nvSpPr>
        <p:spPr bwMode="auto">
          <a:xfrm>
            <a:off x="5810250" y="1828800"/>
            <a:ext cx="26416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Little knowledge of or concern for tasks performed by other areas</a:t>
            </a:r>
          </a:p>
        </p:txBody>
      </p:sp>
      <p:sp>
        <p:nvSpPr>
          <p:cNvPr id="26" name="Rectangle 8"/>
          <p:cNvSpPr>
            <a:spLocks noChangeArrowheads="1"/>
          </p:cNvSpPr>
          <p:nvPr/>
        </p:nvSpPr>
        <p:spPr bwMode="auto">
          <a:xfrm>
            <a:off x="838200" y="1856601"/>
            <a:ext cx="14287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b="1" dirty="0"/>
              <a:t>Process flow</a:t>
            </a:r>
          </a:p>
        </p:txBody>
      </p:sp>
      <p:sp>
        <p:nvSpPr>
          <p:cNvPr id="27" name="Rectangle 9"/>
          <p:cNvSpPr>
            <a:spLocks noChangeArrowheads="1"/>
          </p:cNvSpPr>
          <p:nvPr/>
        </p:nvSpPr>
        <p:spPr bwMode="auto">
          <a:xfrm>
            <a:off x="2960688" y="3124200"/>
            <a:ext cx="2754312"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What role does quality play in your process?  When is it assessed?  How is it measured?  How are defects corrected?  Where do defects come from?</a:t>
            </a:r>
          </a:p>
        </p:txBody>
      </p:sp>
      <p:sp>
        <p:nvSpPr>
          <p:cNvPr id="28" name="Rectangle 10"/>
          <p:cNvSpPr>
            <a:spLocks noChangeArrowheads="1"/>
          </p:cNvSpPr>
          <p:nvPr/>
        </p:nvSpPr>
        <p:spPr bwMode="auto">
          <a:xfrm>
            <a:off x="5810250" y="3124200"/>
            <a:ext cx="2441575" cy="1274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l" eaLnBrk="0" hangingPunct="0"/>
            <a:r>
              <a:rPr lang="en-US" sz="1600" dirty="0"/>
              <a:t>Quality not tracked, quality checked at end of process only, steps where “checkers check checkers,” time to correct defects come from “line” workers; many defective products arrive in the area from outside</a:t>
            </a:r>
          </a:p>
        </p:txBody>
      </p:sp>
      <p:sp>
        <p:nvSpPr>
          <p:cNvPr id="29" name="Rectangle 11"/>
          <p:cNvSpPr>
            <a:spLocks noChangeArrowheads="1"/>
          </p:cNvSpPr>
          <p:nvPr/>
        </p:nvSpPr>
        <p:spPr bwMode="auto">
          <a:xfrm>
            <a:off x="838200" y="3152001"/>
            <a:ext cx="928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b="1" dirty="0"/>
              <a:t>Quality</a:t>
            </a:r>
          </a:p>
        </p:txBody>
      </p:sp>
      <p:sp>
        <p:nvSpPr>
          <p:cNvPr id="16" name="Title 3"/>
          <p:cNvSpPr txBox="1">
            <a:spLocks/>
          </p:cNvSpPr>
          <p:nvPr/>
        </p:nvSpPr>
        <p:spPr>
          <a:xfrm>
            <a:off x="457200" y="213955"/>
            <a:ext cx="8534400" cy="523220"/>
          </a:xfrm>
          <a:prstGeom prst="rect">
            <a:avLst/>
          </a:prstGeom>
          <a:noFill/>
        </p:spPr>
        <p:txBody>
          <a:bodyPr wrap="square" rtlCol="0" anchor="b">
            <a:spAutoFit/>
          </a:bodyPr>
          <a:lstStyle>
            <a:lvl1pPr algn="l" defTabSz="914400" rtl="0" eaLnBrk="1" latinLnBrk="0" hangingPunct="1">
              <a:spcBef>
                <a:spcPct val="0"/>
              </a:spcBef>
              <a:buNone/>
              <a:defRPr lang="en-US" sz="3200" kern="1200" dirty="0" smtClean="0">
                <a:solidFill>
                  <a:schemeClr val="tx2">
                    <a:lumMod val="40000"/>
                    <a:lumOff val="60000"/>
                  </a:schemeClr>
                </a:solidFill>
                <a:latin typeface="Bevan" pitchFamily="2" charset="0"/>
                <a:ea typeface="Slackey" pitchFamily="2" charset="0"/>
                <a:cs typeface="+mn-cs"/>
              </a:defRPr>
            </a:lvl1pPr>
          </a:lstStyle>
          <a:p>
            <a:r>
              <a:rPr lang="en-GB" sz="2800" b="1" dirty="0">
                <a:solidFill>
                  <a:schemeClr val="bg1"/>
                </a:solidFill>
                <a:latin typeface="+mj-lt"/>
              </a:rPr>
              <a:t>Diagnostic Questions </a:t>
            </a:r>
            <a:r>
              <a:rPr lang="en-GB" sz="2800" b="1" dirty="0" smtClean="0">
                <a:solidFill>
                  <a:schemeClr val="bg1"/>
                </a:solidFill>
                <a:latin typeface="+mj-lt"/>
              </a:rPr>
              <a:t>Strategies </a:t>
            </a:r>
            <a:r>
              <a:rPr lang="en-GB" sz="2800" b="1" dirty="0">
                <a:solidFill>
                  <a:schemeClr val="bg1"/>
                </a:solidFill>
                <a:latin typeface="+mj-lt"/>
              </a:rPr>
              <a:t>for Value Stream </a:t>
            </a:r>
            <a:r>
              <a:rPr lang="en-GB" sz="2800" b="1" dirty="0" smtClean="0">
                <a:solidFill>
                  <a:schemeClr val="bg1"/>
                </a:solidFill>
                <a:latin typeface="+mj-lt"/>
              </a:rPr>
              <a:t>Map</a:t>
            </a:r>
            <a:endParaRPr lang="en-GB" sz="2800" b="1" dirty="0">
              <a:solidFill>
                <a:schemeClr val="bg1"/>
              </a:solidFill>
              <a:latin typeface="+mj-lt"/>
            </a:endParaRPr>
          </a:p>
        </p:txBody>
      </p:sp>
      <p:sp>
        <p:nvSpPr>
          <p:cNvPr id="13" name="Rectangle 2"/>
          <p:cNvSpPr>
            <a:spLocks noChangeArrowheads="1"/>
          </p:cNvSpPr>
          <p:nvPr/>
        </p:nvSpPr>
        <p:spPr bwMode="auto">
          <a:xfrm>
            <a:off x="685801" y="1373187"/>
            <a:ext cx="2286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l" eaLnBrk="0" hangingPunct="0"/>
            <a:r>
              <a:rPr lang="en-US" b="1" dirty="0">
                <a:solidFill>
                  <a:schemeClr val="tx2"/>
                </a:solidFill>
              </a:rPr>
              <a:t>Value Stream Element</a:t>
            </a:r>
          </a:p>
        </p:txBody>
      </p:sp>
      <p:sp>
        <p:nvSpPr>
          <p:cNvPr id="15" name="Rectangle 3"/>
          <p:cNvSpPr>
            <a:spLocks noChangeArrowheads="1"/>
          </p:cNvSpPr>
          <p:nvPr/>
        </p:nvSpPr>
        <p:spPr bwMode="auto">
          <a:xfrm>
            <a:off x="3154363" y="1371600"/>
            <a:ext cx="210343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Diagnostic Questions</a:t>
            </a:r>
          </a:p>
        </p:txBody>
      </p:sp>
      <p:sp>
        <p:nvSpPr>
          <p:cNvPr id="17" name="Rectangle 4"/>
          <p:cNvSpPr>
            <a:spLocks noChangeArrowheads="1"/>
          </p:cNvSpPr>
          <p:nvPr/>
        </p:nvSpPr>
        <p:spPr bwMode="auto">
          <a:xfrm>
            <a:off x="6173788" y="1371600"/>
            <a:ext cx="21399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Signs Of Opportunity</a:t>
            </a:r>
          </a:p>
        </p:txBody>
      </p:sp>
      <p:sp>
        <p:nvSpPr>
          <p:cNvPr id="18" name="Line 8"/>
          <p:cNvSpPr>
            <a:spLocks noChangeShapeType="1"/>
          </p:cNvSpPr>
          <p:nvPr/>
        </p:nvSpPr>
        <p:spPr bwMode="auto">
          <a:xfrm>
            <a:off x="685800" y="1686699"/>
            <a:ext cx="7729538" cy="0"/>
          </a:xfrm>
          <a:prstGeom prst="line">
            <a:avLst/>
          </a:prstGeom>
          <a:ln>
            <a:headEnd type="none" w="sm" len="sm"/>
            <a:tailEnd type="none" w="sm" len="sm"/>
          </a:ln>
          <a:extLst/>
        </p:spPr>
        <p:style>
          <a:lnRef idx="3">
            <a:schemeClr val="accent2"/>
          </a:lnRef>
          <a:fillRef idx="0">
            <a:schemeClr val="accent2"/>
          </a:fillRef>
          <a:effectRef idx="2">
            <a:schemeClr val="accent2"/>
          </a:effectRef>
          <a:fontRef idx="minor">
            <a:schemeClr val="tx1"/>
          </a:fontRef>
        </p:style>
        <p:txBody>
          <a:bodyPr wrap="none" anchor="ctr"/>
          <a:lstStyle/>
          <a:p>
            <a:endParaRPr lang="en-US"/>
          </a:p>
        </p:txBody>
      </p:sp>
    </p:spTree>
    <p:extLst>
      <p:ext uri="{BB962C8B-B14F-4D97-AF65-F5344CB8AC3E}">
        <p14:creationId xmlns:p14="http://schemas.microsoft.com/office/powerpoint/2010/main" val="8182869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6"/>
          <p:cNvSpPr>
            <a:spLocks noChangeArrowheads="1"/>
          </p:cNvSpPr>
          <p:nvPr/>
        </p:nvSpPr>
        <p:spPr bwMode="auto">
          <a:xfrm>
            <a:off x="2960688" y="1981200"/>
            <a:ext cx="2554287"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Do you know what tasks the groups ahead and/or behind yours in the work stream perform on the item?</a:t>
            </a:r>
          </a:p>
        </p:txBody>
      </p:sp>
      <p:sp>
        <p:nvSpPr>
          <p:cNvPr id="25" name="Rectangle 7"/>
          <p:cNvSpPr>
            <a:spLocks noChangeArrowheads="1"/>
          </p:cNvSpPr>
          <p:nvPr/>
        </p:nvSpPr>
        <p:spPr bwMode="auto">
          <a:xfrm>
            <a:off x="5810250" y="1981200"/>
            <a:ext cx="26416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Little knowledge of or concern for tasks performed by other areas</a:t>
            </a:r>
          </a:p>
        </p:txBody>
      </p:sp>
      <p:sp>
        <p:nvSpPr>
          <p:cNvPr id="26" name="Rectangle 8"/>
          <p:cNvSpPr>
            <a:spLocks noChangeArrowheads="1"/>
          </p:cNvSpPr>
          <p:nvPr/>
        </p:nvSpPr>
        <p:spPr bwMode="auto">
          <a:xfrm>
            <a:off x="838200" y="1981200"/>
            <a:ext cx="14287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b="1" dirty="0"/>
              <a:t>Process flow</a:t>
            </a:r>
          </a:p>
        </p:txBody>
      </p:sp>
      <p:sp>
        <p:nvSpPr>
          <p:cNvPr id="27" name="Rectangle 9"/>
          <p:cNvSpPr>
            <a:spLocks noChangeArrowheads="1"/>
          </p:cNvSpPr>
          <p:nvPr/>
        </p:nvSpPr>
        <p:spPr bwMode="auto">
          <a:xfrm>
            <a:off x="2960688" y="3228975"/>
            <a:ext cx="2754312"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What role does quality play in your process?  When is it assessed?  How is it measured?  How are defects corrected?  Where do defects come from?</a:t>
            </a:r>
          </a:p>
        </p:txBody>
      </p:sp>
      <p:sp>
        <p:nvSpPr>
          <p:cNvPr id="28" name="Rectangle 10"/>
          <p:cNvSpPr>
            <a:spLocks noChangeArrowheads="1"/>
          </p:cNvSpPr>
          <p:nvPr/>
        </p:nvSpPr>
        <p:spPr bwMode="auto">
          <a:xfrm>
            <a:off x="5810250" y="3228975"/>
            <a:ext cx="2441575" cy="1274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l" eaLnBrk="0" hangingPunct="0"/>
            <a:r>
              <a:rPr lang="en-US" sz="1600" dirty="0"/>
              <a:t>Quality not tracked, quality checked at end of process only, steps where “checkers check checkers,” time to correct defects come from “line” workers; many defective products arrive in the area from outside</a:t>
            </a:r>
          </a:p>
        </p:txBody>
      </p:sp>
      <p:sp>
        <p:nvSpPr>
          <p:cNvPr id="29" name="Rectangle 11"/>
          <p:cNvSpPr>
            <a:spLocks noChangeArrowheads="1"/>
          </p:cNvSpPr>
          <p:nvPr/>
        </p:nvSpPr>
        <p:spPr bwMode="auto">
          <a:xfrm>
            <a:off x="838200" y="3228975"/>
            <a:ext cx="928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b="1" dirty="0"/>
              <a:t>Quality</a:t>
            </a:r>
            <a:endParaRPr lang="en-US" sz="1400" b="1" dirty="0"/>
          </a:p>
        </p:txBody>
      </p:sp>
      <p:sp>
        <p:nvSpPr>
          <p:cNvPr id="16" name="Title 3"/>
          <p:cNvSpPr txBox="1">
            <a:spLocks/>
          </p:cNvSpPr>
          <p:nvPr/>
        </p:nvSpPr>
        <p:spPr>
          <a:xfrm>
            <a:off x="457200" y="213955"/>
            <a:ext cx="8534400" cy="523220"/>
          </a:xfrm>
          <a:prstGeom prst="rect">
            <a:avLst/>
          </a:prstGeom>
          <a:noFill/>
        </p:spPr>
        <p:txBody>
          <a:bodyPr wrap="square" rtlCol="0" anchor="b">
            <a:spAutoFit/>
          </a:bodyPr>
          <a:lstStyle>
            <a:lvl1pPr algn="l" defTabSz="914400" rtl="0" eaLnBrk="1" latinLnBrk="0" hangingPunct="1">
              <a:spcBef>
                <a:spcPct val="0"/>
              </a:spcBef>
              <a:buNone/>
              <a:defRPr lang="en-US" sz="3200" kern="1200" dirty="0" smtClean="0">
                <a:solidFill>
                  <a:schemeClr val="tx2">
                    <a:lumMod val="40000"/>
                    <a:lumOff val="60000"/>
                  </a:schemeClr>
                </a:solidFill>
                <a:latin typeface="Bevan" pitchFamily="2" charset="0"/>
                <a:ea typeface="Slackey" pitchFamily="2" charset="0"/>
                <a:cs typeface="+mn-cs"/>
              </a:defRPr>
            </a:lvl1pPr>
          </a:lstStyle>
          <a:p>
            <a:r>
              <a:rPr lang="en-GB" sz="2800" b="1" dirty="0">
                <a:solidFill>
                  <a:schemeClr val="bg1"/>
                </a:solidFill>
                <a:latin typeface="+mj-lt"/>
              </a:rPr>
              <a:t>Diagnostic Questions </a:t>
            </a:r>
            <a:r>
              <a:rPr lang="en-GB" sz="2800" b="1" dirty="0" smtClean="0">
                <a:solidFill>
                  <a:schemeClr val="bg1"/>
                </a:solidFill>
                <a:latin typeface="+mj-lt"/>
              </a:rPr>
              <a:t>Strategies </a:t>
            </a:r>
            <a:r>
              <a:rPr lang="en-GB" sz="2800" b="1" dirty="0">
                <a:solidFill>
                  <a:schemeClr val="bg1"/>
                </a:solidFill>
                <a:latin typeface="+mj-lt"/>
              </a:rPr>
              <a:t>for Value Stream </a:t>
            </a:r>
            <a:r>
              <a:rPr lang="en-GB" sz="2800" b="1" dirty="0" smtClean="0">
                <a:solidFill>
                  <a:schemeClr val="bg1"/>
                </a:solidFill>
                <a:latin typeface="+mj-lt"/>
              </a:rPr>
              <a:t>Map</a:t>
            </a:r>
            <a:endParaRPr lang="en-GB" sz="2800" b="1" dirty="0">
              <a:solidFill>
                <a:schemeClr val="bg1"/>
              </a:solidFill>
              <a:latin typeface="+mj-lt"/>
            </a:endParaRPr>
          </a:p>
        </p:txBody>
      </p:sp>
      <p:sp>
        <p:nvSpPr>
          <p:cNvPr id="13" name="Rectangle 2"/>
          <p:cNvSpPr>
            <a:spLocks noChangeArrowheads="1"/>
          </p:cNvSpPr>
          <p:nvPr/>
        </p:nvSpPr>
        <p:spPr bwMode="auto">
          <a:xfrm>
            <a:off x="685801" y="1373187"/>
            <a:ext cx="2286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l" eaLnBrk="0" hangingPunct="0"/>
            <a:r>
              <a:rPr lang="en-US" b="1" dirty="0">
                <a:solidFill>
                  <a:schemeClr val="tx2"/>
                </a:solidFill>
              </a:rPr>
              <a:t>Value Stream Element</a:t>
            </a:r>
          </a:p>
        </p:txBody>
      </p:sp>
      <p:sp>
        <p:nvSpPr>
          <p:cNvPr id="15" name="Rectangle 3"/>
          <p:cNvSpPr>
            <a:spLocks noChangeArrowheads="1"/>
          </p:cNvSpPr>
          <p:nvPr/>
        </p:nvSpPr>
        <p:spPr bwMode="auto">
          <a:xfrm>
            <a:off x="3154363" y="1371600"/>
            <a:ext cx="210343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Diagnostic Questions</a:t>
            </a:r>
          </a:p>
        </p:txBody>
      </p:sp>
      <p:sp>
        <p:nvSpPr>
          <p:cNvPr id="17" name="Rectangle 4"/>
          <p:cNvSpPr>
            <a:spLocks noChangeArrowheads="1"/>
          </p:cNvSpPr>
          <p:nvPr/>
        </p:nvSpPr>
        <p:spPr bwMode="auto">
          <a:xfrm>
            <a:off x="5867400" y="1371600"/>
            <a:ext cx="21399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Signs Of Opportunity</a:t>
            </a:r>
          </a:p>
        </p:txBody>
      </p:sp>
      <p:sp>
        <p:nvSpPr>
          <p:cNvPr id="18" name="Line 8"/>
          <p:cNvSpPr>
            <a:spLocks noChangeShapeType="1"/>
          </p:cNvSpPr>
          <p:nvPr/>
        </p:nvSpPr>
        <p:spPr bwMode="auto">
          <a:xfrm>
            <a:off x="685800" y="1686699"/>
            <a:ext cx="7729538" cy="0"/>
          </a:xfrm>
          <a:prstGeom prst="line">
            <a:avLst/>
          </a:prstGeom>
          <a:ln>
            <a:headEnd type="none" w="sm" len="sm"/>
            <a:tailEnd type="none" w="sm" len="sm"/>
          </a:ln>
          <a:extLst/>
        </p:spPr>
        <p:style>
          <a:lnRef idx="3">
            <a:schemeClr val="accent2"/>
          </a:lnRef>
          <a:fillRef idx="0">
            <a:schemeClr val="accent2"/>
          </a:fillRef>
          <a:effectRef idx="2">
            <a:schemeClr val="accent2"/>
          </a:effectRef>
          <a:fontRef idx="minor">
            <a:schemeClr val="tx1"/>
          </a:fontRef>
        </p:style>
        <p:txBody>
          <a:bodyPr wrap="none" anchor="ctr"/>
          <a:lstStyle/>
          <a:p>
            <a:endParaRPr lang="en-US"/>
          </a:p>
        </p:txBody>
      </p:sp>
    </p:spTree>
    <p:extLst>
      <p:ext uri="{BB962C8B-B14F-4D97-AF65-F5344CB8AC3E}">
        <p14:creationId xmlns:p14="http://schemas.microsoft.com/office/powerpoint/2010/main" val="4162751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
          <p:cNvSpPr>
            <a:spLocks noChangeArrowheads="1"/>
          </p:cNvSpPr>
          <p:nvPr/>
        </p:nvSpPr>
        <p:spPr bwMode="auto">
          <a:xfrm>
            <a:off x="769938" y="2192338"/>
            <a:ext cx="9636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b="1" dirty="0"/>
              <a:t>Resources</a:t>
            </a:r>
            <a:endParaRPr lang="en-US" sz="1400" b="1" dirty="0"/>
          </a:p>
        </p:txBody>
      </p:sp>
      <p:sp>
        <p:nvSpPr>
          <p:cNvPr id="35" name="Rectangle 7"/>
          <p:cNvSpPr>
            <a:spLocks noChangeArrowheads="1"/>
          </p:cNvSpPr>
          <p:nvPr/>
        </p:nvSpPr>
        <p:spPr bwMode="auto">
          <a:xfrm>
            <a:off x="2727325" y="1834039"/>
            <a:ext cx="2835275"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Do you track individual productivity? </a:t>
            </a:r>
            <a:endParaRPr lang="en-US" sz="1600" dirty="0" smtClean="0"/>
          </a:p>
          <a:p>
            <a:pPr algn="l" eaLnBrk="0" hangingPunct="0"/>
            <a:r>
              <a:rPr lang="en-US" sz="1600" dirty="0" smtClean="0"/>
              <a:t>If </a:t>
            </a:r>
            <a:r>
              <a:rPr lang="en-US" sz="1600" dirty="0"/>
              <a:t>so, is the performance band around the mean narrow or wide? </a:t>
            </a:r>
          </a:p>
          <a:p>
            <a:pPr algn="l" eaLnBrk="0" hangingPunct="0"/>
            <a:endParaRPr lang="en-US" sz="1600" dirty="0"/>
          </a:p>
          <a:p>
            <a:pPr algn="l" eaLnBrk="0" hangingPunct="0"/>
            <a:r>
              <a:rPr lang="en-US" sz="1600" dirty="0"/>
              <a:t>Are your workers trained to do more than one job within your area?</a:t>
            </a:r>
          </a:p>
          <a:p>
            <a:pPr algn="l" eaLnBrk="0" hangingPunct="0"/>
            <a:endParaRPr lang="en-US" sz="1600" dirty="0"/>
          </a:p>
          <a:p>
            <a:pPr algn="l" eaLnBrk="0" hangingPunct="0"/>
            <a:r>
              <a:rPr lang="en-US" sz="1600" dirty="0" smtClean="0"/>
              <a:t>Along </a:t>
            </a:r>
            <a:r>
              <a:rPr lang="en-US" sz="1600" dirty="0"/>
              <a:t>what lines do you divide </a:t>
            </a:r>
            <a:br>
              <a:rPr lang="en-US" sz="1600" dirty="0"/>
            </a:br>
            <a:r>
              <a:rPr lang="en-US" sz="1600" dirty="0"/>
              <a:t>your workforce?</a:t>
            </a:r>
          </a:p>
          <a:p>
            <a:pPr algn="l" eaLnBrk="0" hangingPunct="0"/>
            <a:endParaRPr lang="en-US" sz="1600" dirty="0"/>
          </a:p>
          <a:p>
            <a:pPr algn="l" eaLnBrk="0" hangingPunct="0"/>
            <a:r>
              <a:rPr lang="en-US" sz="1600" dirty="0" smtClean="0"/>
              <a:t>What </a:t>
            </a:r>
            <a:r>
              <a:rPr lang="en-US" sz="1600" dirty="0"/>
              <a:t>is the span of education level and salary in your work group?  Do the skills required to perform the different functions vary greatly?</a:t>
            </a:r>
          </a:p>
        </p:txBody>
      </p:sp>
      <p:sp>
        <p:nvSpPr>
          <p:cNvPr id="36" name="Rectangle 8"/>
          <p:cNvSpPr>
            <a:spLocks noChangeArrowheads="1"/>
          </p:cNvSpPr>
          <p:nvPr/>
        </p:nvSpPr>
        <p:spPr bwMode="auto">
          <a:xfrm>
            <a:off x="5716588" y="1828800"/>
            <a:ext cx="26924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No tracking or very wide distribution of productivity</a:t>
            </a:r>
          </a:p>
          <a:p>
            <a:pPr algn="l" eaLnBrk="0" hangingPunct="0"/>
            <a:endParaRPr lang="en-US" sz="1600" dirty="0" smtClean="0"/>
          </a:p>
          <a:p>
            <a:pPr algn="l" eaLnBrk="0" hangingPunct="0"/>
            <a:endParaRPr lang="en-US" sz="1600" dirty="0"/>
          </a:p>
          <a:p>
            <a:pPr algn="l" eaLnBrk="0" hangingPunct="0"/>
            <a:endParaRPr lang="en-US" sz="1600" dirty="0"/>
          </a:p>
          <a:p>
            <a:pPr algn="l" eaLnBrk="0" hangingPunct="0"/>
            <a:r>
              <a:rPr lang="en-US" sz="1600" dirty="0"/>
              <a:t>Little or no cross-training</a:t>
            </a:r>
          </a:p>
          <a:p>
            <a:pPr algn="l" eaLnBrk="0" hangingPunct="0"/>
            <a:endParaRPr lang="en-US" sz="1600" dirty="0"/>
          </a:p>
          <a:p>
            <a:pPr algn="l" eaLnBrk="0" hangingPunct="0"/>
            <a:endParaRPr lang="en-US" sz="1600" dirty="0"/>
          </a:p>
          <a:p>
            <a:pPr algn="l" eaLnBrk="0" hangingPunct="0"/>
            <a:endParaRPr lang="en-US" sz="1600" dirty="0"/>
          </a:p>
          <a:p>
            <a:pPr algn="l" eaLnBrk="0" hangingPunct="0"/>
            <a:r>
              <a:rPr lang="en-US" sz="1600" dirty="0"/>
              <a:t>Many cuts of work groups and lots of silos created</a:t>
            </a:r>
          </a:p>
          <a:p>
            <a:pPr algn="l" eaLnBrk="0" hangingPunct="0"/>
            <a:endParaRPr lang="en-US" sz="1600" dirty="0"/>
          </a:p>
          <a:p>
            <a:pPr algn="l" eaLnBrk="0" hangingPunct="0"/>
            <a:r>
              <a:rPr lang="en-US" sz="1600" dirty="0"/>
              <a:t>Wide ranges in education or salary with little variation in job description or skill set needed</a:t>
            </a:r>
          </a:p>
        </p:txBody>
      </p:sp>
      <p:sp>
        <p:nvSpPr>
          <p:cNvPr id="11" name="Title 3"/>
          <p:cNvSpPr txBox="1">
            <a:spLocks/>
          </p:cNvSpPr>
          <p:nvPr/>
        </p:nvSpPr>
        <p:spPr>
          <a:xfrm>
            <a:off x="457200" y="213955"/>
            <a:ext cx="8534400" cy="523220"/>
          </a:xfrm>
          <a:prstGeom prst="rect">
            <a:avLst/>
          </a:prstGeom>
          <a:noFill/>
        </p:spPr>
        <p:txBody>
          <a:bodyPr wrap="square" rtlCol="0" anchor="b">
            <a:spAutoFit/>
          </a:bodyPr>
          <a:lstStyle>
            <a:lvl1pPr algn="l" defTabSz="914400" rtl="0" eaLnBrk="1" latinLnBrk="0" hangingPunct="1">
              <a:spcBef>
                <a:spcPct val="0"/>
              </a:spcBef>
              <a:buNone/>
              <a:defRPr lang="en-US" sz="3200" kern="1200" dirty="0" smtClean="0">
                <a:solidFill>
                  <a:schemeClr val="tx2">
                    <a:lumMod val="40000"/>
                    <a:lumOff val="60000"/>
                  </a:schemeClr>
                </a:solidFill>
                <a:latin typeface="Bevan" pitchFamily="2" charset="0"/>
                <a:ea typeface="Slackey" pitchFamily="2" charset="0"/>
                <a:cs typeface="+mn-cs"/>
              </a:defRPr>
            </a:lvl1pPr>
          </a:lstStyle>
          <a:p>
            <a:r>
              <a:rPr lang="en-GB" sz="2800" b="1" dirty="0">
                <a:solidFill>
                  <a:schemeClr val="bg1"/>
                </a:solidFill>
                <a:latin typeface="+mj-lt"/>
              </a:rPr>
              <a:t>Diagnostic Questions </a:t>
            </a:r>
            <a:r>
              <a:rPr lang="en-GB" sz="2800" b="1" dirty="0" smtClean="0">
                <a:solidFill>
                  <a:schemeClr val="bg1"/>
                </a:solidFill>
                <a:latin typeface="+mj-lt"/>
              </a:rPr>
              <a:t>Strategies </a:t>
            </a:r>
            <a:r>
              <a:rPr lang="en-GB" sz="2800" b="1" dirty="0">
                <a:solidFill>
                  <a:schemeClr val="bg1"/>
                </a:solidFill>
                <a:latin typeface="+mj-lt"/>
              </a:rPr>
              <a:t>for Value Stream </a:t>
            </a:r>
            <a:r>
              <a:rPr lang="en-GB" sz="2800" b="1" dirty="0" smtClean="0">
                <a:solidFill>
                  <a:schemeClr val="bg1"/>
                </a:solidFill>
                <a:latin typeface="+mj-lt"/>
              </a:rPr>
              <a:t>Map</a:t>
            </a:r>
            <a:endParaRPr lang="en-GB" sz="2800" b="1" dirty="0">
              <a:solidFill>
                <a:schemeClr val="bg1"/>
              </a:solidFill>
              <a:latin typeface="+mj-lt"/>
            </a:endParaRPr>
          </a:p>
        </p:txBody>
      </p:sp>
      <p:sp>
        <p:nvSpPr>
          <p:cNvPr id="10" name="Rectangle 2"/>
          <p:cNvSpPr>
            <a:spLocks noChangeArrowheads="1"/>
          </p:cNvSpPr>
          <p:nvPr/>
        </p:nvSpPr>
        <p:spPr bwMode="auto">
          <a:xfrm>
            <a:off x="685801" y="1373187"/>
            <a:ext cx="2286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l" eaLnBrk="0" hangingPunct="0"/>
            <a:r>
              <a:rPr lang="en-US" b="1" dirty="0">
                <a:solidFill>
                  <a:schemeClr val="tx2"/>
                </a:solidFill>
              </a:rPr>
              <a:t>Value Stream Element</a:t>
            </a:r>
          </a:p>
        </p:txBody>
      </p:sp>
      <p:sp>
        <p:nvSpPr>
          <p:cNvPr id="12" name="Rectangle 3"/>
          <p:cNvSpPr>
            <a:spLocks noChangeArrowheads="1"/>
          </p:cNvSpPr>
          <p:nvPr/>
        </p:nvSpPr>
        <p:spPr bwMode="auto">
          <a:xfrm>
            <a:off x="3154363" y="1371600"/>
            <a:ext cx="210343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Diagnostic Questions</a:t>
            </a:r>
          </a:p>
        </p:txBody>
      </p:sp>
      <p:sp>
        <p:nvSpPr>
          <p:cNvPr id="13" name="Rectangle 4"/>
          <p:cNvSpPr>
            <a:spLocks noChangeArrowheads="1"/>
          </p:cNvSpPr>
          <p:nvPr/>
        </p:nvSpPr>
        <p:spPr bwMode="auto">
          <a:xfrm>
            <a:off x="5715000" y="1371600"/>
            <a:ext cx="21399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Signs Of Opportunity</a:t>
            </a:r>
          </a:p>
        </p:txBody>
      </p:sp>
      <p:sp>
        <p:nvSpPr>
          <p:cNvPr id="14" name="Line 8"/>
          <p:cNvSpPr>
            <a:spLocks noChangeShapeType="1"/>
          </p:cNvSpPr>
          <p:nvPr/>
        </p:nvSpPr>
        <p:spPr bwMode="auto">
          <a:xfrm>
            <a:off x="685800" y="1686699"/>
            <a:ext cx="7729538" cy="0"/>
          </a:xfrm>
          <a:prstGeom prst="line">
            <a:avLst/>
          </a:prstGeom>
          <a:ln>
            <a:headEnd type="none" w="sm" len="sm"/>
            <a:tailEnd type="none" w="sm" len="sm"/>
          </a:ln>
          <a:extLst/>
        </p:spPr>
        <p:style>
          <a:lnRef idx="3">
            <a:schemeClr val="accent2"/>
          </a:lnRef>
          <a:fillRef idx="0">
            <a:schemeClr val="accent2"/>
          </a:fillRef>
          <a:effectRef idx="2">
            <a:schemeClr val="accent2"/>
          </a:effectRef>
          <a:fontRef idx="minor">
            <a:schemeClr val="tx1"/>
          </a:fontRef>
        </p:style>
        <p:txBody>
          <a:bodyPr wrap="none" anchor="ctr"/>
          <a:lstStyle/>
          <a:p>
            <a:endParaRPr lang="en-US"/>
          </a:p>
        </p:txBody>
      </p:sp>
    </p:spTree>
    <p:extLst>
      <p:ext uri="{BB962C8B-B14F-4D97-AF65-F5344CB8AC3E}">
        <p14:creationId xmlns:p14="http://schemas.microsoft.com/office/powerpoint/2010/main" val="8995382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939800" y="1828800"/>
            <a:ext cx="8286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b="1" dirty="0"/>
              <a:t>Queues</a:t>
            </a:r>
            <a:endParaRPr lang="en-US" sz="1400" b="1" dirty="0"/>
          </a:p>
        </p:txBody>
      </p:sp>
      <p:sp>
        <p:nvSpPr>
          <p:cNvPr id="12" name="Rectangle 3"/>
          <p:cNvSpPr>
            <a:spLocks noChangeArrowheads="1"/>
          </p:cNvSpPr>
          <p:nvPr/>
        </p:nvSpPr>
        <p:spPr bwMode="auto">
          <a:xfrm>
            <a:off x="2822575" y="1828800"/>
            <a:ext cx="274002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eaLnBrk="0" hangingPunct="0"/>
            <a:r>
              <a:rPr lang="en-US" sz="1600" dirty="0"/>
              <a:t>Does the work enter the process in large batches or in small batches?  What is the size of a batch?  Does</a:t>
            </a:r>
            <a:br>
              <a:rPr lang="en-US" sz="1600" dirty="0"/>
            </a:br>
            <a:r>
              <a:rPr lang="en-US" sz="1600" dirty="0"/>
              <a:t>the work move through the process</a:t>
            </a:r>
            <a:br>
              <a:rPr lang="en-US" sz="1600" dirty="0"/>
            </a:br>
            <a:r>
              <a:rPr lang="en-US" sz="1600" dirty="0"/>
              <a:t>in small or large batches?</a:t>
            </a:r>
          </a:p>
          <a:p>
            <a:pPr marL="239713" lvl="1" indent="-238125" algn="l" eaLnBrk="0" hangingPunct="0"/>
            <a:endParaRPr lang="en-US" sz="1600" dirty="0"/>
          </a:p>
          <a:p>
            <a:pPr algn="l" eaLnBrk="0" hangingPunct="0"/>
            <a:r>
              <a:rPr lang="en-US" sz="1600" dirty="0"/>
              <a:t>Do you frequently have backlogs?  What causes them?</a:t>
            </a:r>
          </a:p>
        </p:txBody>
      </p:sp>
      <p:sp>
        <p:nvSpPr>
          <p:cNvPr id="14" name="Rectangle 4"/>
          <p:cNvSpPr>
            <a:spLocks noChangeArrowheads="1"/>
          </p:cNvSpPr>
          <p:nvPr/>
        </p:nvSpPr>
        <p:spPr bwMode="auto">
          <a:xfrm>
            <a:off x="5791200" y="1828800"/>
            <a:ext cx="2759075" cy="196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sz="1600" dirty="0"/>
              <a:t>Work enters and/or moves through the process in large batches</a:t>
            </a:r>
          </a:p>
          <a:p>
            <a:pPr marL="239713" lvl="1" indent="-238125" algn="l" eaLnBrk="0" hangingPunct="0"/>
            <a:endParaRPr lang="en-US" sz="1600" dirty="0"/>
          </a:p>
          <a:p>
            <a:pPr marL="239713" lvl="1" indent="-238125" algn="l" eaLnBrk="0" hangingPunct="0"/>
            <a:endParaRPr lang="en-US" sz="1600" dirty="0"/>
          </a:p>
          <a:p>
            <a:pPr marL="239713" lvl="1" indent="-238125" algn="l" eaLnBrk="0" hangingPunct="0"/>
            <a:endParaRPr lang="en-US" sz="1600" dirty="0"/>
          </a:p>
          <a:p>
            <a:pPr algn="l" eaLnBrk="0" hangingPunct="0"/>
            <a:r>
              <a:rPr lang="en-US" sz="1600" dirty="0"/>
              <a:t>Frequent backlogs; intentional backlogs to “keep people busy</a:t>
            </a:r>
            <a:r>
              <a:rPr lang="en-US" sz="1400" dirty="0"/>
              <a:t>”</a:t>
            </a:r>
          </a:p>
        </p:txBody>
      </p:sp>
      <p:sp>
        <p:nvSpPr>
          <p:cNvPr id="20" name="Rectangle 9"/>
          <p:cNvSpPr>
            <a:spLocks noChangeArrowheads="1"/>
          </p:cNvSpPr>
          <p:nvPr/>
        </p:nvSpPr>
        <p:spPr bwMode="auto">
          <a:xfrm>
            <a:off x="2822575" y="4561582"/>
            <a:ext cx="2511425"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eaLnBrk="0" hangingPunct="0"/>
            <a:r>
              <a:rPr lang="en-US" sz="1600" dirty="0"/>
              <a:t>Do your workers communicate across functions?  If so, what methods do they use?  How do they know when to begin and end their work?</a:t>
            </a:r>
          </a:p>
        </p:txBody>
      </p:sp>
      <p:sp>
        <p:nvSpPr>
          <p:cNvPr id="21" name="Rectangle 10"/>
          <p:cNvSpPr>
            <a:spLocks noChangeArrowheads="1"/>
          </p:cNvSpPr>
          <p:nvPr/>
        </p:nvSpPr>
        <p:spPr bwMode="auto">
          <a:xfrm>
            <a:off x="5791200" y="4635500"/>
            <a:ext cx="2620962"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l" eaLnBrk="0" hangingPunct="0"/>
            <a:r>
              <a:rPr lang="en-US" sz="1600" dirty="0"/>
              <a:t>Little communication across functions; each group works as hard as it can without regard to progress of other groups</a:t>
            </a:r>
          </a:p>
        </p:txBody>
      </p:sp>
      <p:sp>
        <p:nvSpPr>
          <p:cNvPr id="22" name="Rectangle 11"/>
          <p:cNvSpPr>
            <a:spLocks noChangeArrowheads="1"/>
          </p:cNvSpPr>
          <p:nvPr/>
        </p:nvSpPr>
        <p:spPr bwMode="auto">
          <a:xfrm>
            <a:off x="939800" y="4648200"/>
            <a:ext cx="13462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eaLnBrk="0" hangingPunct="0"/>
            <a:r>
              <a:rPr lang="en-US" b="1" dirty="0"/>
              <a:t>Information flows</a:t>
            </a:r>
          </a:p>
        </p:txBody>
      </p:sp>
      <p:sp>
        <p:nvSpPr>
          <p:cNvPr id="23" name="Title 3"/>
          <p:cNvSpPr txBox="1">
            <a:spLocks/>
          </p:cNvSpPr>
          <p:nvPr/>
        </p:nvSpPr>
        <p:spPr>
          <a:xfrm>
            <a:off x="457200" y="213955"/>
            <a:ext cx="8534400" cy="523220"/>
          </a:xfrm>
          <a:prstGeom prst="rect">
            <a:avLst/>
          </a:prstGeom>
          <a:noFill/>
        </p:spPr>
        <p:txBody>
          <a:bodyPr wrap="square" rtlCol="0" anchor="b">
            <a:spAutoFit/>
          </a:bodyPr>
          <a:lstStyle>
            <a:lvl1pPr algn="l" defTabSz="914400" rtl="0" eaLnBrk="1" latinLnBrk="0" hangingPunct="1">
              <a:spcBef>
                <a:spcPct val="0"/>
              </a:spcBef>
              <a:buNone/>
              <a:defRPr lang="en-US" sz="3200" kern="1200" dirty="0" smtClean="0">
                <a:solidFill>
                  <a:schemeClr val="tx2">
                    <a:lumMod val="40000"/>
                    <a:lumOff val="60000"/>
                  </a:schemeClr>
                </a:solidFill>
                <a:latin typeface="Bevan" pitchFamily="2" charset="0"/>
                <a:ea typeface="Slackey" pitchFamily="2" charset="0"/>
                <a:cs typeface="+mn-cs"/>
              </a:defRPr>
            </a:lvl1pPr>
          </a:lstStyle>
          <a:p>
            <a:r>
              <a:rPr lang="en-GB" sz="2800" b="1" dirty="0">
                <a:solidFill>
                  <a:schemeClr val="bg1"/>
                </a:solidFill>
                <a:latin typeface="+mj-lt"/>
              </a:rPr>
              <a:t>Diagnostic Questions </a:t>
            </a:r>
            <a:r>
              <a:rPr lang="en-GB" sz="2800" b="1" dirty="0" smtClean="0">
                <a:solidFill>
                  <a:schemeClr val="bg1"/>
                </a:solidFill>
                <a:latin typeface="+mj-lt"/>
              </a:rPr>
              <a:t>Strategies </a:t>
            </a:r>
            <a:r>
              <a:rPr lang="en-GB" sz="2800" b="1" dirty="0">
                <a:solidFill>
                  <a:schemeClr val="bg1"/>
                </a:solidFill>
                <a:latin typeface="+mj-lt"/>
              </a:rPr>
              <a:t>for Value Stream </a:t>
            </a:r>
            <a:r>
              <a:rPr lang="en-GB" sz="2800" b="1" dirty="0" smtClean="0">
                <a:solidFill>
                  <a:schemeClr val="bg1"/>
                </a:solidFill>
                <a:latin typeface="+mj-lt"/>
              </a:rPr>
              <a:t>Map</a:t>
            </a:r>
            <a:endParaRPr lang="en-GB" sz="2800" b="1" dirty="0">
              <a:solidFill>
                <a:schemeClr val="bg1"/>
              </a:solidFill>
              <a:latin typeface="+mj-lt"/>
            </a:endParaRPr>
          </a:p>
        </p:txBody>
      </p:sp>
      <p:sp>
        <p:nvSpPr>
          <p:cNvPr id="13" name="Rectangle 2"/>
          <p:cNvSpPr>
            <a:spLocks noChangeArrowheads="1"/>
          </p:cNvSpPr>
          <p:nvPr/>
        </p:nvSpPr>
        <p:spPr bwMode="auto">
          <a:xfrm>
            <a:off x="685801" y="1373187"/>
            <a:ext cx="2286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l" eaLnBrk="0" hangingPunct="0"/>
            <a:r>
              <a:rPr lang="en-US" b="1" dirty="0">
                <a:solidFill>
                  <a:schemeClr val="tx2"/>
                </a:solidFill>
              </a:rPr>
              <a:t>Value Stream Element</a:t>
            </a:r>
          </a:p>
        </p:txBody>
      </p:sp>
      <p:sp>
        <p:nvSpPr>
          <p:cNvPr id="15" name="Rectangle 3"/>
          <p:cNvSpPr>
            <a:spLocks noChangeArrowheads="1"/>
          </p:cNvSpPr>
          <p:nvPr/>
        </p:nvSpPr>
        <p:spPr bwMode="auto">
          <a:xfrm>
            <a:off x="3154363" y="1371600"/>
            <a:ext cx="210343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Diagnostic Questions</a:t>
            </a:r>
          </a:p>
        </p:txBody>
      </p:sp>
      <p:sp>
        <p:nvSpPr>
          <p:cNvPr id="24" name="Rectangle 4"/>
          <p:cNvSpPr>
            <a:spLocks noChangeArrowheads="1"/>
          </p:cNvSpPr>
          <p:nvPr/>
        </p:nvSpPr>
        <p:spPr bwMode="auto">
          <a:xfrm>
            <a:off x="5867400" y="1371600"/>
            <a:ext cx="21399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l" eaLnBrk="0" hangingPunct="0"/>
            <a:r>
              <a:rPr lang="en-US" b="1" dirty="0">
                <a:solidFill>
                  <a:schemeClr val="tx2"/>
                </a:solidFill>
              </a:rPr>
              <a:t>Signs Of Opportunity</a:t>
            </a:r>
          </a:p>
        </p:txBody>
      </p:sp>
      <p:sp>
        <p:nvSpPr>
          <p:cNvPr id="25" name="Line 8"/>
          <p:cNvSpPr>
            <a:spLocks noChangeShapeType="1"/>
          </p:cNvSpPr>
          <p:nvPr/>
        </p:nvSpPr>
        <p:spPr bwMode="auto">
          <a:xfrm>
            <a:off x="685800" y="1686699"/>
            <a:ext cx="7729538" cy="0"/>
          </a:xfrm>
          <a:prstGeom prst="line">
            <a:avLst/>
          </a:prstGeom>
          <a:ln>
            <a:headEnd type="none" w="sm" len="sm"/>
            <a:tailEnd type="none" w="sm" len="sm"/>
          </a:ln>
          <a:extLst/>
        </p:spPr>
        <p:style>
          <a:lnRef idx="3">
            <a:schemeClr val="accent2"/>
          </a:lnRef>
          <a:fillRef idx="0">
            <a:schemeClr val="accent2"/>
          </a:fillRef>
          <a:effectRef idx="2">
            <a:schemeClr val="accent2"/>
          </a:effectRef>
          <a:fontRef idx="minor">
            <a:schemeClr val="tx1"/>
          </a:fontRef>
        </p:style>
        <p:txBody>
          <a:bodyPr wrap="none" anchor="ctr"/>
          <a:lstStyle/>
          <a:p>
            <a:endParaRPr lang="en-US"/>
          </a:p>
        </p:txBody>
      </p:sp>
    </p:spTree>
    <p:extLst>
      <p:ext uri="{BB962C8B-B14F-4D97-AF65-F5344CB8AC3E}">
        <p14:creationId xmlns:p14="http://schemas.microsoft.com/office/powerpoint/2010/main" val="19652821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latin typeface="+mj-lt"/>
              </a:rPr>
              <a:t>Spaghetti Chart</a:t>
            </a:r>
          </a:p>
        </p:txBody>
      </p:sp>
      <p:sp>
        <p:nvSpPr>
          <p:cNvPr id="4" name="Content Placeholder 3"/>
          <p:cNvSpPr>
            <a:spLocks noGrp="1"/>
          </p:cNvSpPr>
          <p:nvPr>
            <p:ph sz="quarter" idx="4"/>
          </p:nvPr>
        </p:nvSpPr>
        <p:spPr>
          <a:xfrm>
            <a:off x="304800" y="838200"/>
            <a:ext cx="4191000" cy="5715000"/>
          </a:xfrm>
        </p:spPr>
        <p:txBody>
          <a:bodyPr/>
          <a:lstStyle/>
          <a:p>
            <a:r>
              <a:rPr lang="en-US" dirty="0"/>
              <a:t>Obtain a layout </a:t>
            </a:r>
          </a:p>
          <a:p>
            <a:r>
              <a:rPr lang="en-US" dirty="0"/>
              <a:t>List the steps in the process</a:t>
            </a:r>
          </a:p>
          <a:p>
            <a:r>
              <a:rPr lang="en-US" dirty="0"/>
              <a:t>Draw the path of the process from start to finish on the layout exactly as the material flows, not “as it should flow”</a:t>
            </a:r>
          </a:p>
          <a:p>
            <a:r>
              <a:rPr lang="en-US" dirty="0"/>
              <a:t>Multiple products or services plotted on the same chart will clearly show any interference/confusion (use multiple colors)</a:t>
            </a:r>
          </a:p>
          <a:p>
            <a:r>
              <a:rPr lang="en-US" dirty="0"/>
              <a:t>Examine the patterns or paths</a:t>
            </a:r>
          </a:p>
          <a:p>
            <a:endParaRPr lang="en-US" dirty="0"/>
          </a:p>
        </p:txBody>
      </p:sp>
      <p:pic>
        <p:nvPicPr>
          <p:cNvPr id="5" name="Picture 4" descr="wrkflw"/>
          <p:cNvPicPr preferRelativeResize="0">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648200" y="3657600"/>
            <a:ext cx="4349750" cy="2247900"/>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5"/>
          <p:cNvSpPr txBox="1">
            <a:spLocks noChangeArrowheads="1"/>
          </p:cNvSpPr>
          <p:nvPr/>
        </p:nvSpPr>
        <p:spPr bwMode="auto">
          <a:xfrm>
            <a:off x="6329798" y="2667000"/>
            <a:ext cx="98655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a:r>
              <a:rPr lang="en-US" sz="2800" b="1" dirty="0">
                <a:solidFill>
                  <a:schemeClr val="accent6">
                    <a:lumMod val="60000"/>
                    <a:lumOff val="40000"/>
                  </a:schemeClr>
                </a:solidFill>
              </a:rPr>
              <a:t>Before</a:t>
            </a:r>
            <a:endParaRPr lang="en-US" sz="2400" b="1" dirty="0">
              <a:solidFill>
                <a:schemeClr val="accent6">
                  <a:lumMod val="60000"/>
                  <a:lumOff val="40000"/>
                </a:schemeClr>
              </a:solidFill>
            </a:endParaRPr>
          </a:p>
        </p:txBody>
      </p:sp>
    </p:spTree>
    <p:extLst>
      <p:ext uri="{BB962C8B-B14F-4D97-AF65-F5344CB8AC3E}">
        <p14:creationId xmlns:p14="http://schemas.microsoft.com/office/powerpoint/2010/main" val="40446403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latin typeface="+mj-lt"/>
              </a:rPr>
              <a:t>Spaghetti Chart</a:t>
            </a:r>
          </a:p>
        </p:txBody>
      </p:sp>
      <p:sp>
        <p:nvSpPr>
          <p:cNvPr id="4" name="Content Placeholder 3"/>
          <p:cNvSpPr>
            <a:spLocks noGrp="1"/>
          </p:cNvSpPr>
          <p:nvPr>
            <p:ph sz="quarter" idx="4"/>
          </p:nvPr>
        </p:nvSpPr>
        <p:spPr>
          <a:xfrm>
            <a:off x="304800" y="838200"/>
            <a:ext cx="4191000" cy="5715000"/>
          </a:xfrm>
        </p:spPr>
        <p:txBody>
          <a:bodyPr/>
          <a:lstStyle/>
          <a:p>
            <a:pPr>
              <a:buFontTx/>
              <a:buChar char="•"/>
            </a:pPr>
            <a:r>
              <a:rPr lang="en-US" sz="2000" dirty="0"/>
              <a:t>Spaghetti diagrams can clearly illustrate the inefficiencies in a process related to physical movement.  Places where work can be simplified will almost “jump off the page.”  </a:t>
            </a:r>
            <a:endParaRPr lang="en-US" sz="2000" dirty="0" smtClean="0"/>
          </a:p>
          <a:p>
            <a:pPr>
              <a:buFontTx/>
              <a:buChar char="•"/>
            </a:pPr>
            <a:r>
              <a:rPr lang="en-US" sz="2000" dirty="0" smtClean="0"/>
              <a:t>Examples </a:t>
            </a:r>
            <a:r>
              <a:rPr lang="en-US" sz="2000" dirty="0"/>
              <a:t>of Spaghetti Charts include:</a:t>
            </a:r>
          </a:p>
          <a:p>
            <a:pPr lvl="1">
              <a:buFont typeface="Times New Roman" pitchFamily="18" charset="0"/>
              <a:buChar char="-"/>
            </a:pPr>
            <a:r>
              <a:rPr lang="en-US" dirty="0"/>
              <a:t>Movement of people walking around</a:t>
            </a:r>
          </a:p>
          <a:p>
            <a:pPr lvl="1">
              <a:buFont typeface="Times New Roman" pitchFamily="18" charset="0"/>
              <a:buChar char="-"/>
            </a:pPr>
            <a:r>
              <a:rPr lang="en-US" dirty="0"/>
              <a:t>Movement of materials through an area</a:t>
            </a:r>
          </a:p>
          <a:p>
            <a:pPr lvl="1">
              <a:buFont typeface="Times New Roman" pitchFamily="18" charset="0"/>
              <a:buChar char="-"/>
            </a:pPr>
            <a:r>
              <a:rPr lang="en-US" dirty="0"/>
              <a:t>Movement of hands performing a series of operations</a:t>
            </a:r>
          </a:p>
          <a:p>
            <a:pPr lvl="1">
              <a:buFont typeface="Times New Roman" pitchFamily="18" charset="0"/>
              <a:buChar char="-"/>
            </a:pPr>
            <a:r>
              <a:rPr lang="en-US" dirty="0"/>
              <a:t>Movement of documents through an office</a:t>
            </a:r>
          </a:p>
          <a:p>
            <a:endParaRPr lang="en-US" dirty="0"/>
          </a:p>
        </p:txBody>
      </p:sp>
      <p:sp>
        <p:nvSpPr>
          <p:cNvPr id="6" name="Text Box 5"/>
          <p:cNvSpPr txBox="1">
            <a:spLocks noChangeArrowheads="1"/>
          </p:cNvSpPr>
          <p:nvPr/>
        </p:nvSpPr>
        <p:spPr bwMode="auto">
          <a:xfrm>
            <a:off x="6442137" y="2667000"/>
            <a:ext cx="76187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a:r>
              <a:rPr lang="en-US" sz="2800" b="1" dirty="0" smtClean="0">
                <a:solidFill>
                  <a:schemeClr val="accent6">
                    <a:lumMod val="60000"/>
                    <a:lumOff val="40000"/>
                  </a:schemeClr>
                </a:solidFill>
              </a:rPr>
              <a:t>After</a:t>
            </a:r>
            <a:endParaRPr lang="en-US" sz="2400" b="1" dirty="0">
              <a:solidFill>
                <a:schemeClr val="accent6">
                  <a:lumMod val="60000"/>
                  <a:lumOff val="40000"/>
                </a:schemeClr>
              </a:solidFill>
            </a:endParaRPr>
          </a:p>
        </p:txBody>
      </p:sp>
      <p:pic>
        <p:nvPicPr>
          <p:cNvPr id="7" name="Picture 3" descr="wrkflw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00600" y="3733800"/>
            <a:ext cx="4179095" cy="2205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40864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itle 207"/>
          <p:cNvSpPr>
            <a:spLocks noGrp="1"/>
          </p:cNvSpPr>
          <p:nvPr>
            <p:ph type="title"/>
          </p:nvPr>
        </p:nvSpPr>
        <p:spPr>
          <a:xfrm>
            <a:off x="609600" y="115669"/>
            <a:ext cx="7924800" cy="584775"/>
          </a:xfrm>
        </p:spPr>
        <p:txBody>
          <a:bodyPr/>
          <a:lstStyle/>
          <a:p>
            <a:r>
              <a:rPr lang="en-US" b="1" dirty="0">
                <a:solidFill>
                  <a:schemeClr val="bg1"/>
                </a:solidFill>
                <a:latin typeface="+mj-lt"/>
              </a:rPr>
              <a:t>Standard Work </a:t>
            </a:r>
            <a:r>
              <a:rPr lang="en-US" b="1" dirty="0" smtClean="0">
                <a:solidFill>
                  <a:schemeClr val="bg1"/>
                </a:solidFill>
                <a:latin typeface="+mj-lt"/>
              </a:rPr>
              <a:t>Sheet</a:t>
            </a:r>
            <a:endParaRPr lang="en-US" b="1" dirty="0">
              <a:solidFill>
                <a:schemeClr val="bg1"/>
              </a:solidFill>
              <a:latin typeface="+mj-lt"/>
            </a:endParaRPr>
          </a:p>
        </p:txBody>
      </p:sp>
      <p:sp>
        <p:nvSpPr>
          <p:cNvPr id="209" name="Content Placeholder 208"/>
          <p:cNvSpPr>
            <a:spLocks noGrp="1"/>
          </p:cNvSpPr>
          <p:nvPr>
            <p:ph idx="1"/>
          </p:nvPr>
        </p:nvSpPr>
        <p:spPr/>
        <p:txBody>
          <a:bodyPr/>
          <a:lstStyle/>
          <a:p>
            <a:endParaRPr lang="en-US"/>
          </a:p>
        </p:txBody>
      </p:sp>
      <p:sp>
        <p:nvSpPr>
          <p:cNvPr id="210" name="Text Placeholder 209"/>
          <p:cNvSpPr>
            <a:spLocks noGrp="1"/>
          </p:cNvSpPr>
          <p:nvPr>
            <p:ph type="body" sz="quarter" idx="10"/>
          </p:nvPr>
        </p:nvSpPr>
        <p:spPr/>
        <p:txBody>
          <a:bodyPr/>
          <a:lstStyle/>
          <a:p>
            <a:endParaRPr lang="en-US"/>
          </a:p>
        </p:txBody>
      </p:sp>
      <p:grpSp>
        <p:nvGrpSpPr>
          <p:cNvPr id="5" name="Group 4"/>
          <p:cNvGrpSpPr/>
          <p:nvPr/>
        </p:nvGrpSpPr>
        <p:grpSpPr>
          <a:xfrm>
            <a:off x="485775" y="1441450"/>
            <a:ext cx="8058150" cy="5264150"/>
            <a:chOff x="485775" y="1041400"/>
            <a:chExt cx="8058150" cy="5264150"/>
          </a:xfrm>
        </p:grpSpPr>
        <p:sp>
          <p:nvSpPr>
            <p:cNvPr id="6" name="Rectangle 2"/>
            <p:cNvSpPr>
              <a:spLocks noChangeArrowheads="1"/>
            </p:cNvSpPr>
            <p:nvPr/>
          </p:nvSpPr>
          <p:spPr bwMode="auto">
            <a:xfrm>
              <a:off x="1020763" y="6067425"/>
              <a:ext cx="0" cy="10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endParaRPr lang="en-US" sz="700">
                <a:solidFill>
                  <a:srgbClr val="000000"/>
                </a:solidFill>
              </a:endParaRPr>
            </a:p>
          </p:txBody>
        </p:sp>
        <p:sp>
          <p:nvSpPr>
            <p:cNvPr id="7" name="Rectangle 4"/>
            <p:cNvSpPr>
              <a:spLocks noChangeArrowheads="1"/>
            </p:cNvSpPr>
            <p:nvPr/>
          </p:nvSpPr>
          <p:spPr bwMode="auto">
            <a:xfrm>
              <a:off x="506413" y="1331913"/>
              <a:ext cx="1358900" cy="7937"/>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5"/>
            <p:cNvSpPr>
              <a:spLocks noChangeArrowheads="1"/>
            </p:cNvSpPr>
            <p:nvPr/>
          </p:nvSpPr>
          <p:spPr bwMode="auto">
            <a:xfrm>
              <a:off x="7672388" y="5740400"/>
              <a:ext cx="9525" cy="5461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6"/>
            <p:cNvSpPr>
              <a:spLocks noChangeArrowheads="1"/>
            </p:cNvSpPr>
            <p:nvPr/>
          </p:nvSpPr>
          <p:spPr bwMode="auto">
            <a:xfrm>
              <a:off x="6710363" y="1331913"/>
              <a:ext cx="1552575" cy="7937"/>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7"/>
            <p:cNvSpPr>
              <a:spLocks noChangeArrowheads="1"/>
            </p:cNvSpPr>
            <p:nvPr/>
          </p:nvSpPr>
          <p:spPr bwMode="auto">
            <a:xfrm>
              <a:off x="7480300" y="1339850"/>
              <a:ext cx="6350" cy="55245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4187825" y="5740400"/>
              <a:ext cx="7938" cy="5461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9"/>
            <p:cNvSpPr>
              <a:spLocks noChangeArrowheads="1"/>
            </p:cNvSpPr>
            <p:nvPr/>
          </p:nvSpPr>
          <p:spPr bwMode="auto">
            <a:xfrm>
              <a:off x="6508750" y="5740400"/>
              <a:ext cx="7938" cy="5461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10"/>
            <p:cNvSpPr>
              <a:spLocks noChangeArrowheads="1"/>
            </p:cNvSpPr>
            <p:nvPr/>
          </p:nvSpPr>
          <p:spPr bwMode="auto">
            <a:xfrm>
              <a:off x="7758113" y="5784850"/>
              <a:ext cx="4826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Operator </a:t>
              </a:r>
            </a:p>
          </p:txBody>
        </p:sp>
        <p:sp>
          <p:nvSpPr>
            <p:cNvPr id="14" name="Rectangle 11"/>
            <p:cNvSpPr>
              <a:spLocks noChangeArrowheads="1"/>
            </p:cNvSpPr>
            <p:nvPr/>
          </p:nvSpPr>
          <p:spPr bwMode="auto">
            <a:xfrm>
              <a:off x="522288" y="5421313"/>
              <a:ext cx="391636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1000">
                  <a:solidFill>
                    <a:srgbClr val="000000"/>
                  </a:solidFill>
                </a:rPr>
                <a:t>Identify each machine &amp; significant work area in scale (1ft per Square)</a:t>
              </a:r>
            </a:p>
          </p:txBody>
        </p:sp>
        <p:sp>
          <p:nvSpPr>
            <p:cNvPr id="15" name="Rectangle 12"/>
            <p:cNvSpPr>
              <a:spLocks noChangeArrowheads="1"/>
            </p:cNvSpPr>
            <p:nvPr/>
          </p:nvSpPr>
          <p:spPr bwMode="auto">
            <a:xfrm>
              <a:off x="522288" y="5561013"/>
              <a:ext cx="386715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1000">
                  <a:solidFill>
                    <a:srgbClr val="000000"/>
                  </a:solidFill>
                </a:rPr>
                <a:t>Draw a circle with a number in it for each standard sequence of steps</a:t>
              </a:r>
            </a:p>
          </p:txBody>
        </p:sp>
        <p:sp>
          <p:nvSpPr>
            <p:cNvPr id="16" name="Rectangle 13"/>
            <p:cNvSpPr>
              <a:spLocks noChangeArrowheads="1"/>
            </p:cNvSpPr>
            <p:nvPr/>
          </p:nvSpPr>
          <p:spPr bwMode="auto">
            <a:xfrm>
              <a:off x="522288" y="5700713"/>
              <a:ext cx="13446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1000">
                  <a:solidFill>
                    <a:srgbClr val="000000"/>
                  </a:solidFill>
                </a:rPr>
                <a:t>Show a path of operator</a:t>
              </a:r>
            </a:p>
          </p:txBody>
        </p:sp>
        <p:sp>
          <p:nvSpPr>
            <p:cNvPr id="17" name="Rectangle 14"/>
            <p:cNvSpPr>
              <a:spLocks noChangeArrowheads="1"/>
            </p:cNvSpPr>
            <p:nvPr/>
          </p:nvSpPr>
          <p:spPr bwMode="auto">
            <a:xfrm>
              <a:off x="522288" y="5843588"/>
              <a:ext cx="16637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1000">
                  <a:solidFill>
                    <a:srgbClr val="000000"/>
                  </a:solidFill>
                </a:rPr>
                <a:t>Show path of work in Process</a:t>
              </a:r>
            </a:p>
          </p:txBody>
        </p:sp>
        <p:sp>
          <p:nvSpPr>
            <p:cNvPr id="18" name="Rectangle 15"/>
            <p:cNvSpPr>
              <a:spLocks noChangeArrowheads="1"/>
            </p:cNvSpPr>
            <p:nvPr/>
          </p:nvSpPr>
          <p:spPr bwMode="auto">
            <a:xfrm>
              <a:off x="3392488" y="1050925"/>
              <a:ext cx="20542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1600" b="1">
                  <a:solidFill>
                    <a:srgbClr val="000000"/>
                  </a:solidFill>
                </a:rPr>
                <a:t>Standard Work Sheet</a:t>
              </a:r>
            </a:p>
          </p:txBody>
        </p:sp>
        <p:sp>
          <p:nvSpPr>
            <p:cNvPr id="19" name="Rectangle 16"/>
            <p:cNvSpPr>
              <a:spLocks noChangeArrowheads="1"/>
            </p:cNvSpPr>
            <p:nvPr/>
          </p:nvSpPr>
          <p:spPr bwMode="auto">
            <a:xfrm>
              <a:off x="4413250" y="5784850"/>
              <a:ext cx="355600" cy="13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Safety </a:t>
              </a:r>
            </a:p>
          </p:txBody>
        </p:sp>
        <p:sp>
          <p:nvSpPr>
            <p:cNvPr id="20" name="Rectangle 17"/>
            <p:cNvSpPr>
              <a:spLocks noChangeArrowheads="1"/>
            </p:cNvSpPr>
            <p:nvPr/>
          </p:nvSpPr>
          <p:spPr bwMode="auto">
            <a:xfrm>
              <a:off x="4303713" y="5902325"/>
              <a:ext cx="5461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Precaution</a:t>
              </a:r>
            </a:p>
          </p:txBody>
        </p:sp>
        <p:sp>
          <p:nvSpPr>
            <p:cNvPr id="21" name="Rectangle 18"/>
            <p:cNvSpPr>
              <a:spLocks noChangeArrowheads="1"/>
            </p:cNvSpPr>
            <p:nvPr/>
          </p:nvSpPr>
          <p:spPr bwMode="auto">
            <a:xfrm>
              <a:off x="3451225" y="5851525"/>
              <a:ext cx="7112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Quality Check</a:t>
              </a:r>
            </a:p>
          </p:txBody>
        </p:sp>
        <p:sp>
          <p:nvSpPr>
            <p:cNvPr id="22" name="Rectangle 19"/>
            <p:cNvSpPr>
              <a:spLocks noChangeArrowheads="1"/>
            </p:cNvSpPr>
            <p:nvPr/>
          </p:nvSpPr>
          <p:spPr bwMode="auto">
            <a:xfrm>
              <a:off x="5791200" y="5784850"/>
              <a:ext cx="723900" cy="13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 of Pieces of </a:t>
              </a:r>
            </a:p>
          </p:txBody>
        </p:sp>
        <p:sp>
          <p:nvSpPr>
            <p:cNvPr id="23" name="Rectangle 20"/>
            <p:cNvSpPr>
              <a:spLocks noChangeArrowheads="1"/>
            </p:cNvSpPr>
            <p:nvPr/>
          </p:nvSpPr>
          <p:spPr bwMode="auto">
            <a:xfrm>
              <a:off x="5918200" y="5902325"/>
              <a:ext cx="4191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Std WIP</a:t>
              </a:r>
            </a:p>
          </p:txBody>
        </p:sp>
        <p:sp>
          <p:nvSpPr>
            <p:cNvPr id="24" name="Rectangle 21"/>
            <p:cNvSpPr>
              <a:spLocks noChangeArrowheads="1"/>
            </p:cNvSpPr>
            <p:nvPr/>
          </p:nvSpPr>
          <p:spPr bwMode="auto">
            <a:xfrm>
              <a:off x="4979988" y="5784850"/>
              <a:ext cx="793750" cy="13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Standard Work </a:t>
              </a:r>
            </a:p>
          </p:txBody>
        </p:sp>
        <p:sp>
          <p:nvSpPr>
            <p:cNvPr id="25" name="Rectangle 22"/>
            <p:cNvSpPr>
              <a:spLocks noChangeArrowheads="1"/>
            </p:cNvSpPr>
            <p:nvPr/>
          </p:nvSpPr>
          <p:spPr bwMode="auto">
            <a:xfrm>
              <a:off x="5089525" y="5902325"/>
              <a:ext cx="5334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in Process</a:t>
              </a:r>
            </a:p>
          </p:txBody>
        </p:sp>
        <p:sp>
          <p:nvSpPr>
            <p:cNvPr id="26" name="Rectangle 23"/>
            <p:cNvSpPr>
              <a:spLocks noChangeArrowheads="1"/>
            </p:cNvSpPr>
            <p:nvPr/>
          </p:nvSpPr>
          <p:spPr bwMode="auto">
            <a:xfrm>
              <a:off x="590550" y="1100138"/>
              <a:ext cx="4445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Process </a:t>
              </a:r>
            </a:p>
          </p:txBody>
        </p:sp>
        <p:sp>
          <p:nvSpPr>
            <p:cNvPr id="27" name="Rectangle 24"/>
            <p:cNvSpPr>
              <a:spLocks noChangeArrowheads="1"/>
            </p:cNvSpPr>
            <p:nvPr/>
          </p:nvSpPr>
          <p:spPr bwMode="auto">
            <a:xfrm>
              <a:off x="649288" y="1220788"/>
              <a:ext cx="3048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Name</a:t>
              </a:r>
            </a:p>
          </p:txBody>
        </p:sp>
        <p:sp>
          <p:nvSpPr>
            <p:cNvPr id="28" name="Rectangle 25"/>
            <p:cNvSpPr>
              <a:spLocks noChangeArrowheads="1"/>
            </p:cNvSpPr>
            <p:nvPr/>
          </p:nvSpPr>
          <p:spPr bwMode="auto">
            <a:xfrm>
              <a:off x="639763" y="1382713"/>
              <a:ext cx="3429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Model </a:t>
              </a:r>
            </a:p>
          </p:txBody>
        </p:sp>
        <p:sp>
          <p:nvSpPr>
            <p:cNvPr id="29" name="Rectangle 26"/>
            <p:cNvSpPr>
              <a:spLocks noChangeArrowheads="1"/>
            </p:cNvSpPr>
            <p:nvPr/>
          </p:nvSpPr>
          <p:spPr bwMode="auto">
            <a:xfrm>
              <a:off x="598488" y="1501775"/>
              <a:ext cx="4064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Number</a:t>
              </a:r>
            </a:p>
          </p:txBody>
        </p:sp>
        <p:sp>
          <p:nvSpPr>
            <p:cNvPr id="30" name="Rectangle 27"/>
            <p:cNvSpPr>
              <a:spLocks noChangeArrowheads="1"/>
            </p:cNvSpPr>
            <p:nvPr/>
          </p:nvSpPr>
          <p:spPr bwMode="auto">
            <a:xfrm>
              <a:off x="639763" y="1662113"/>
              <a:ext cx="3429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Model </a:t>
              </a:r>
            </a:p>
          </p:txBody>
        </p:sp>
        <p:sp>
          <p:nvSpPr>
            <p:cNvPr id="31" name="Rectangle 28"/>
            <p:cNvSpPr>
              <a:spLocks noChangeArrowheads="1"/>
            </p:cNvSpPr>
            <p:nvPr/>
          </p:nvSpPr>
          <p:spPr bwMode="auto">
            <a:xfrm>
              <a:off x="649288" y="1781175"/>
              <a:ext cx="3048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dirty="0">
                  <a:solidFill>
                    <a:srgbClr val="000000"/>
                  </a:solidFill>
                </a:rPr>
                <a:t>Name</a:t>
              </a:r>
            </a:p>
          </p:txBody>
        </p:sp>
        <p:sp>
          <p:nvSpPr>
            <p:cNvPr id="32" name="Rectangle 29"/>
            <p:cNvSpPr>
              <a:spLocks noChangeArrowheads="1"/>
            </p:cNvSpPr>
            <p:nvPr/>
          </p:nvSpPr>
          <p:spPr bwMode="auto">
            <a:xfrm>
              <a:off x="7783513" y="5902325"/>
              <a:ext cx="4064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Number</a:t>
              </a:r>
            </a:p>
          </p:txBody>
        </p:sp>
        <p:sp>
          <p:nvSpPr>
            <p:cNvPr id="33" name="Rectangle 30"/>
            <p:cNvSpPr>
              <a:spLocks noChangeArrowheads="1"/>
            </p:cNvSpPr>
            <p:nvPr/>
          </p:nvSpPr>
          <p:spPr bwMode="auto">
            <a:xfrm>
              <a:off x="7167563" y="5902325"/>
              <a:ext cx="46355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Net Time</a:t>
              </a:r>
            </a:p>
          </p:txBody>
        </p:sp>
        <p:sp>
          <p:nvSpPr>
            <p:cNvPr id="34" name="Rectangle 31"/>
            <p:cNvSpPr>
              <a:spLocks noChangeArrowheads="1"/>
            </p:cNvSpPr>
            <p:nvPr/>
          </p:nvSpPr>
          <p:spPr bwMode="auto">
            <a:xfrm>
              <a:off x="6534150" y="5902325"/>
              <a:ext cx="5080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Takt Time</a:t>
              </a:r>
            </a:p>
          </p:txBody>
        </p:sp>
        <p:sp>
          <p:nvSpPr>
            <p:cNvPr id="35" name="Rectangle 32"/>
            <p:cNvSpPr>
              <a:spLocks noChangeArrowheads="1"/>
            </p:cNvSpPr>
            <p:nvPr/>
          </p:nvSpPr>
          <p:spPr bwMode="auto">
            <a:xfrm>
              <a:off x="7621588" y="1220788"/>
              <a:ext cx="34925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  /       /</a:t>
              </a:r>
            </a:p>
          </p:txBody>
        </p:sp>
        <p:sp>
          <p:nvSpPr>
            <p:cNvPr id="36" name="Rectangle 33"/>
            <p:cNvSpPr>
              <a:spLocks noChangeArrowheads="1"/>
            </p:cNvSpPr>
            <p:nvPr/>
          </p:nvSpPr>
          <p:spPr bwMode="auto">
            <a:xfrm>
              <a:off x="6743700" y="1100138"/>
              <a:ext cx="7747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Date Prepared </a:t>
              </a:r>
            </a:p>
          </p:txBody>
        </p:sp>
        <p:sp>
          <p:nvSpPr>
            <p:cNvPr id="37" name="Rectangle 34"/>
            <p:cNvSpPr>
              <a:spLocks noChangeArrowheads="1"/>
            </p:cNvSpPr>
            <p:nvPr/>
          </p:nvSpPr>
          <p:spPr bwMode="auto">
            <a:xfrm>
              <a:off x="6846888" y="1220788"/>
              <a:ext cx="5461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or Revised</a:t>
              </a:r>
            </a:p>
          </p:txBody>
        </p:sp>
        <p:sp>
          <p:nvSpPr>
            <p:cNvPr id="38" name="Rectangle 35"/>
            <p:cNvSpPr>
              <a:spLocks noChangeArrowheads="1"/>
            </p:cNvSpPr>
            <p:nvPr/>
          </p:nvSpPr>
          <p:spPr bwMode="auto">
            <a:xfrm>
              <a:off x="7589838" y="1382713"/>
              <a:ext cx="62865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Department </a:t>
              </a:r>
            </a:p>
          </p:txBody>
        </p:sp>
        <p:sp>
          <p:nvSpPr>
            <p:cNvPr id="39" name="Rectangle 36"/>
            <p:cNvSpPr>
              <a:spLocks noChangeArrowheads="1"/>
            </p:cNvSpPr>
            <p:nvPr/>
          </p:nvSpPr>
          <p:spPr bwMode="auto">
            <a:xfrm>
              <a:off x="7621588" y="1501775"/>
              <a:ext cx="5461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Supervisor</a:t>
              </a:r>
            </a:p>
          </p:txBody>
        </p:sp>
        <p:sp>
          <p:nvSpPr>
            <p:cNvPr id="40" name="Rectangle 37"/>
            <p:cNvSpPr>
              <a:spLocks noChangeArrowheads="1"/>
            </p:cNvSpPr>
            <p:nvPr/>
          </p:nvSpPr>
          <p:spPr bwMode="auto">
            <a:xfrm>
              <a:off x="6813550" y="1382713"/>
              <a:ext cx="62865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Department </a:t>
              </a:r>
            </a:p>
          </p:txBody>
        </p:sp>
        <p:sp>
          <p:nvSpPr>
            <p:cNvPr id="41" name="Rectangle 38"/>
            <p:cNvSpPr>
              <a:spLocks noChangeArrowheads="1"/>
            </p:cNvSpPr>
            <p:nvPr/>
          </p:nvSpPr>
          <p:spPr bwMode="auto">
            <a:xfrm>
              <a:off x="6973888" y="1501775"/>
              <a:ext cx="27305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en-US" sz="900">
                  <a:solidFill>
                    <a:srgbClr val="000000"/>
                  </a:solidFill>
                </a:rPr>
                <a:t>Head</a:t>
              </a:r>
            </a:p>
          </p:txBody>
        </p:sp>
        <p:sp>
          <p:nvSpPr>
            <p:cNvPr id="42" name="Line 39"/>
            <p:cNvSpPr>
              <a:spLocks noChangeShapeType="1"/>
            </p:cNvSpPr>
            <p:nvPr/>
          </p:nvSpPr>
          <p:spPr bwMode="auto">
            <a:xfrm>
              <a:off x="511175" y="1331913"/>
              <a:ext cx="1354138" cy="15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40"/>
            <p:cNvSpPr>
              <a:spLocks noChangeShapeType="1"/>
            </p:cNvSpPr>
            <p:nvPr/>
          </p:nvSpPr>
          <p:spPr bwMode="auto">
            <a:xfrm>
              <a:off x="511175" y="1612900"/>
              <a:ext cx="1354138" cy="15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Line 41"/>
            <p:cNvSpPr>
              <a:spLocks noChangeShapeType="1"/>
            </p:cNvSpPr>
            <p:nvPr/>
          </p:nvSpPr>
          <p:spPr bwMode="auto">
            <a:xfrm>
              <a:off x="6704013" y="1336675"/>
              <a:ext cx="1587" cy="55562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 name="Line 42"/>
            <p:cNvSpPr>
              <a:spLocks noChangeShapeType="1"/>
            </p:cNvSpPr>
            <p:nvPr/>
          </p:nvSpPr>
          <p:spPr bwMode="auto">
            <a:xfrm>
              <a:off x="7480300" y="1343025"/>
              <a:ext cx="0" cy="54927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 name="Line 43"/>
            <p:cNvSpPr>
              <a:spLocks noChangeShapeType="1"/>
            </p:cNvSpPr>
            <p:nvPr/>
          </p:nvSpPr>
          <p:spPr bwMode="auto">
            <a:xfrm>
              <a:off x="8256588" y="1343025"/>
              <a:ext cx="1587" cy="54927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 name="Rectangle 44"/>
            <p:cNvSpPr>
              <a:spLocks noChangeArrowheads="1"/>
            </p:cNvSpPr>
            <p:nvPr/>
          </p:nvSpPr>
          <p:spPr bwMode="auto">
            <a:xfrm>
              <a:off x="8247063" y="5740400"/>
              <a:ext cx="17462" cy="56038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 name="Rectangle 45"/>
            <p:cNvSpPr>
              <a:spLocks noChangeArrowheads="1"/>
            </p:cNvSpPr>
            <p:nvPr/>
          </p:nvSpPr>
          <p:spPr bwMode="auto">
            <a:xfrm>
              <a:off x="3402013" y="5727700"/>
              <a:ext cx="17462" cy="57308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 name="Line 46"/>
            <p:cNvSpPr>
              <a:spLocks noChangeShapeType="1"/>
            </p:cNvSpPr>
            <p:nvPr/>
          </p:nvSpPr>
          <p:spPr bwMode="auto">
            <a:xfrm>
              <a:off x="4187825" y="5745163"/>
              <a:ext cx="1588" cy="54133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Line 47"/>
            <p:cNvSpPr>
              <a:spLocks noChangeShapeType="1"/>
            </p:cNvSpPr>
            <p:nvPr/>
          </p:nvSpPr>
          <p:spPr bwMode="auto">
            <a:xfrm>
              <a:off x="4954588" y="5745163"/>
              <a:ext cx="1587" cy="54133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 name="Line 48"/>
            <p:cNvSpPr>
              <a:spLocks noChangeShapeType="1"/>
            </p:cNvSpPr>
            <p:nvPr/>
          </p:nvSpPr>
          <p:spPr bwMode="auto">
            <a:xfrm>
              <a:off x="5730875" y="5745163"/>
              <a:ext cx="1588" cy="54133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Line 49"/>
            <p:cNvSpPr>
              <a:spLocks noChangeShapeType="1"/>
            </p:cNvSpPr>
            <p:nvPr/>
          </p:nvSpPr>
          <p:spPr bwMode="auto">
            <a:xfrm>
              <a:off x="6510338" y="5745163"/>
              <a:ext cx="0" cy="54133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 name="Line 50"/>
            <p:cNvSpPr>
              <a:spLocks noChangeShapeType="1"/>
            </p:cNvSpPr>
            <p:nvPr/>
          </p:nvSpPr>
          <p:spPr bwMode="auto">
            <a:xfrm>
              <a:off x="7091363" y="5745163"/>
              <a:ext cx="1587" cy="54133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 name="Rectangle 51"/>
            <p:cNvSpPr>
              <a:spLocks noChangeArrowheads="1"/>
            </p:cNvSpPr>
            <p:nvPr/>
          </p:nvSpPr>
          <p:spPr bwMode="auto">
            <a:xfrm>
              <a:off x="7091363" y="5740400"/>
              <a:ext cx="7937" cy="5461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Line 52"/>
            <p:cNvSpPr>
              <a:spLocks noChangeShapeType="1"/>
            </p:cNvSpPr>
            <p:nvPr/>
          </p:nvSpPr>
          <p:spPr bwMode="auto">
            <a:xfrm>
              <a:off x="7672388" y="5745163"/>
              <a:ext cx="1587" cy="54133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 name="Line 53"/>
            <p:cNvSpPr>
              <a:spLocks noChangeShapeType="1"/>
            </p:cNvSpPr>
            <p:nvPr/>
          </p:nvSpPr>
          <p:spPr bwMode="auto">
            <a:xfrm>
              <a:off x="6715125" y="1331913"/>
              <a:ext cx="1549400" cy="15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Line 54"/>
            <p:cNvSpPr>
              <a:spLocks noChangeShapeType="1"/>
            </p:cNvSpPr>
            <p:nvPr/>
          </p:nvSpPr>
          <p:spPr bwMode="auto">
            <a:xfrm>
              <a:off x="6715125" y="1612900"/>
              <a:ext cx="1549400" cy="15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Line 55"/>
            <p:cNvSpPr>
              <a:spLocks noChangeShapeType="1"/>
            </p:cNvSpPr>
            <p:nvPr/>
          </p:nvSpPr>
          <p:spPr bwMode="auto">
            <a:xfrm>
              <a:off x="6715125" y="1885950"/>
              <a:ext cx="154940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 name="Rectangle 56"/>
            <p:cNvSpPr>
              <a:spLocks noChangeArrowheads="1"/>
            </p:cNvSpPr>
            <p:nvPr/>
          </p:nvSpPr>
          <p:spPr bwMode="auto">
            <a:xfrm>
              <a:off x="3419475" y="5727700"/>
              <a:ext cx="4845050" cy="127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 name="Line 57"/>
            <p:cNvSpPr>
              <a:spLocks noChangeShapeType="1"/>
            </p:cNvSpPr>
            <p:nvPr/>
          </p:nvSpPr>
          <p:spPr bwMode="auto">
            <a:xfrm>
              <a:off x="3424238" y="6013450"/>
              <a:ext cx="4822825" cy="15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 name="Rectangle 58"/>
            <p:cNvSpPr>
              <a:spLocks noChangeArrowheads="1"/>
            </p:cNvSpPr>
            <p:nvPr/>
          </p:nvSpPr>
          <p:spPr bwMode="auto">
            <a:xfrm>
              <a:off x="3419475" y="6286500"/>
              <a:ext cx="4845050" cy="1428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 name="Rectangle 59"/>
            <p:cNvSpPr>
              <a:spLocks noChangeArrowheads="1"/>
            </p:cNvSpPr>
            <p:nvPr/>
          </p:nvSpPr>
          <p:spPr bwMode="auto">
            <a:xfrm>
              <a:off x="4498975" y="6119813"/>
              <a:ext cx="144463" cy="117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 name="Freeform 60"/>
            <p:cNvSpPr>
              <a:spLocks/>
            </p:cNvSpPr>
            <p:nvPr/>
          </p:nvSpPr>
          <p:spPr bwMode="auto">
            <a:xfrm>
              <a:off x="4498975" y="6119813"/>
              <a:ext cx="136525" cy="112712"/>
            </a:xfrm>
            <a:custGeom>
              <a:avLst/>
              <a:gdLst>
                <a:gd name="T0" fmla="*/ 23 w 92"/>
                <a:gd name="T1" fmla="*/ 0 h 82"/>
                <a:gd name="T2" fmla="*/ 23 w 92"/>
                <a:gd name="T3" fmla="*/ 20 h 82"/>
                <a:gd name="T4" fmla="*/ 0 w 92"/>
                <a:gd name="T5" fmla="*/ 20 h 82"/>
                <a:gd name="T6" fmla="*/ 0 w 92"/>
                <a:gd name="T7" fmla="*/ 61 h 82"/>
                <a:gd name="T8" fmla="*/ 23 w 92"/>
                <a:gd name="T9" fmla="*/ 61 h 82"/>
                <a:gd name="T10" fmla="*/ 23 w 92"/>
                <a:gd name="T11" fmla="*/ 81 h 82"/>
                <a:gd name="T12" fmla="*/ 69 w 92"/>
                <a:gd name="T13" fmla="*/ 81 h 82"/>
                <a:gd name="T14" fmla="*/ 69 w 92"/>
                <a:gd name="T15" fmla="*/ 61 h 82"/>
                <a:gd name="T16" fmla="*/ 91 w 92"/>
                <a:gd name="T17" fmla="*/ 61 h 82"/>
                <a:gd name="T18" fmla="*/ 91 w 92"/>
                <a:gd name="T19" fmla="*/ 20 h 82"/>
                <a:gd name="T20" fmla="*/ 69 w 92"/>
                <a:gd name="T21" fmla="*/ 20 h 82"/>
                <a:gd name="T22" fmla="*/ 69 w 92"/>
                <a:gd name="T23" fmla="*/ 0 h 82"/>
                <a:gd name="T24" fmla="*/ 23 w 92"/>
                <a:gd name="T25"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 h="82">
                  <a:moveTo>
                    <a:pt x="23" y="0"/>
                  </a:moveTo>
                  <a:lnTo>
                    <a:pt x="23" y="20"/>
                  </a:lnTo>
                  <a:lnTo>
                    <a:pt x="0" y="20"/>
                  </a:lnTo>
                  <a:lnTo>
                    <a:pt x="0" y="61"/>
                  </a:lnTo>
                  <a:lnTo>
                    <a:pt x="23" y="61"/>
                  </a:lnTo>
                  <a:lnTo>
                    <a:pt x="23" y="81"/>
                  </a:lnTo>
                  <a:lnTo>
                    <a:pt x="69" y="81"/>
                  </a:lnTo>
                  <a:lnTo>
                    <a:pt x="69" y="61"/>
                  </a:lnTo>
                  <a:lnTo>
                    <a:pt x="91" y="61"/>
                  </a:lnTo>
                  <a:lnTo>
                    <a:pt x="91" y="20"/>
                  </a:lnTo>
                  <a:lnTo>
                    <a:pt x="69" y="20"/>
                  </a:lnTo>
                  <a:lnTo>
                    <a:pt x="69" y="0"/>
                  </a:lnTo>
                  <a:lnTo>
                    <a:pt x="23"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 name="Rectangle 61"/>
            <p:cNvSpPr>
              <a:spLocks noChangeArrowheads="1"/>
            </p:cNvSpPr>
            <p:nvPr/>
          </p:nvSpPr>
          <p:spPr bwMode="auto">
            <a:xfrm>
              <a:off x="5276850" y="6119813"/>
              <a:ext cx="142875" cy="117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 name="Rectangle 62"/>
            <p:cNvSpPr>
              <a:spLocks noChangeArrowheads="1"/>
            </p:cNvSpPr>
            <p:nvPr/>
          </p:nvSpPr>
          <p:spPr bwMode="auto">
            <a:xfrm>
              <a:off x="3740150" y="6126163"/>
              <a:ext cx="142875" cy="11906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 name="Freeform 63"/>
            <p:cNvSpPr>
              <a:spLocks/>
            </p:cNvSpPr>
            <p:nvPr/>
          </p:nvSpPr>
          <p:spPr bwMode="auto">
            <a:xfrm>
              <a:off x="3740150" y="6126163"/>
              <a:ext cx="134938" cy="112712"/>
            </a:xfrm>
            <a:custGeom>
              <a:avLst/>
              <a:gdLst>
                <a:gd name="T0" fmla="*/ 45 w 91"/>
                <a:gd name="T1" fmla="*/ 0 h 81"/>
                <a:gd name="T2" fmla="*/ 0 w 91"/>
                <a:gd name="T3" fmla="*/ 40 h 81"/>
                <a:gd name="T4" fmla="*/ 45 w 91"/>
                <a:gd name="T5" fmla="*/ 80 h 81"/>
                <a:gd name="T6" fmla="*/ 90 w 91"/>
                <a:gd name="T7" fmla="*/ 40 h 81"/>
                <a:gd name="T8" fmla="*/ 45 w 91"/>
                <a:gd name="T9" fmla="*/ 0 h 81"/>
              </a:gdLst>
              <a:ahLst/>
              <a:cxnLst>
                <a:cxn ang="0">
                  <a:pos x="T0" y="T1"/>
                </a:cxn>
                <a:cxn ang="0">
                  <a:pos x="T2" y="T3"/>
                </a:cxn>
                <a:cxn ang="0">
                  <a:pos x="T4" y="T5"/>
                </a:cxn>
                <a:cxn ang="0">
                  <a:pos x="T6" y="T7"/>
                </a:cxn>
                <a:cxn ang="0">
                  <a:pos x="T8" y="T9"/>
                </a:cxn>
              </a:cxnLst>
              <a:rect l="0" t="0" r="r" b="b"/>
              <a:pathLst>
                <a:path w="91" h="81">
                  <a:moveTo>
                    <a:pt x="45" y="0"/>
                  </a:moveTo>
                  <a:lnTo>
                    <a:pt x="0" y="40"/>
                  </a:lnTo>
                  <a:lnTo>
                    <a:pt x="45" y="80"/>
                  </a:lnTo>
                  <a:lnTo>
                    <a:pt x="90" y="40"/>
                  </a:lnTo>
                  <a:lnTo>
                    <a:pt x="45"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64"/>
            <p:cNvSpPr>
              <a:spLocks/>
            </p:cNvSpPr>
            <p:nvPr/>
          </p:nvSpPr>
          <p:spPr bwMode="auto">
            <a:xfrm>
              <a:off x="4384675" y="1050925"/>
              <a:ext cx="1588" cy="1588"/>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Freeform 65"/>
            <p:cNvSpPr>
              <a:spLocks/>
            </p:cNvSpPr>
            <p:nvPr/>
          </p:nvSpPr>
          <p:spPr bwMode="auto">
            <a:xfrm>
              <a:off x="4384675" y="1050925"/>
              <a:ext cx="1588" cy="1588"/>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Freeform 66"/>
            <p:cNvSpPr>
              <a:spLocks/>
            </p:cNvSpPr>
            <p:nvPr/>
          </p:nvSpPr>
          <p:spPr bwMode="auto">
            <a:xfrm>
              <a:off x="4384675" y="1050925"/>
              <a:ext cx="1588" cy="1588"/>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Freeform 67"/>
            <p:cNvSpPr>
              <a:spLocks/>
            </p:cNvSpPr>
            <p:nvPr/>
          </p:nvSpPr>
          <p:spPr bwMode="auto">
            <a:xfrm>
              <a:off x="4384675" y="1050925"/>
              <a:ext cx="1588" cy="1588"/>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 name="Freeform 68"/>
            <p:cNvSpPr>
              <a:spLocks/>
            </p:cNvSpPr>
            <p:nvPr/>
          </p:nvSpPr>
          <p:spPr bwMode="auto">
            <a:xfrm>
              <a:off x="4384675" y="1050925"/>
              <a:ext cx="1588" cy="3175"/>
            </a:xfrm>
            <a:custGeom>
              <a:avLst/>
              <a:gdLst>
                <a:gd name="T0" fmla="*/ 0 w 2"/>
                <a:gd name="T1" fmla="*/ 0 h 2"/>
                <a:gd name="T2" fmla="*/ 1 w 2"/>
                <a:gd name="T3" fmla="*/ 1 h 2"/>
              </a:gdLst>
              <a:ahLst/>
              <a:cxnLst>
                <a:cxn ang="0">
                  <a:pos x="T0" y="T1"/>
                </a:cxn>
                <a:cxn ang="0">
                  <a:pos x="T2" y="T3"/>
                </a:cxn>
              </a:cxnLst>
              <a:rect l="0" t="0" r="r" b="b"/>
              <a:pathLst>
                <a:path w="2" h="2">
                  <a:moveTo>
                    <a:pt x="0" y="0"/>
                  </a:moveTo>
                  <a:lnTo>
                    <a:pt x="1" y="1"/>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 name="Rectangle 69"/>
            <p:cNvSpPr>
              <a:spLocks noChangeArrowheads="1"/>
            </p:cNvSpPr>
            <p:nvPr/>
          </p:nvSpPr>
          <p:spPr bwMode="auto">
            <a:xfrm>
              <a:off x="3033713" y="1449388"/>
              <a:ext cx="2667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eaLnBrk="0" hangingPunct="0"/>
              <a:r>
                <a:rPr lang="en-US" sz="900">
                  <a:solidFill>
                    <a:srgbClr val="000000"/>
                  </a:solidFill>
                </a:rPr>
                <a:t>From</a:t>
              </a:r>
            </a:p>
          </p:txBody>
        </p:sp>
        <p:sp>
          <p:nvSpPr>
            <p:cNvPr id="73" name="Rectangle 70"/>
            <p:cNvSpPr>
              <a:spLocks noChangeArrowheads="1"/>
            </p:cNvSpPr>
            <p:nvPr/>
          </p:nvSpPr>
          <p:spPr bwMode="auto">
            <a:xfrm>
              <a:off x="3033713" y="1743075"/>
              <a:ext cx="13335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eaLnBrk="0" hangingPunct="0"/>
              <a:r>
                <a:rPr lang="en-US" sz="900">
                  <a:solidFill>
                    <a:srgbClr val="000000"/>
                  </a:solidFill>
                </a:rPr>
                <a:t>To</a:t>
              </a:r>
            </a:p>
          </p:txBody>
        </p:sp>
        <p:sp>
          <p:nvSpPr>
            <p:cNvPr id="74" name="Rectangle 71"/>
            <p:cNvSpPr>
              <a:spLocks noChangeArrowheads="1"/>
            </p:cNvSpPr>
            <p:nvPr/>
          </p:nvSpPr>
          <p:spPr bwMode="auto">
            <a:xfrm>
              <a:off x="2408238" y="1463675"/>
              <a:ext cx="4826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eaLnBrk="0" hangingPunct="0"/>
              <a:r>
                <a:rPr lang="en-US" sz="900">
                  <a:solidFill>
                    <a:srgbClr val="000000"/>
                  </a:solidFill>
                </a:rPr>
                <a:t>Scope of </a:t>
              </a:r>
            </a:p>
          </p:txBody>
        </p:sp>
        <p:sp>
          <p:nvSpPr>
            <p:cNvPr id="75" name="Rectangle 72"/>
            <p:cNvSpPr>
              <a:spLocks noChangeArrowheads="1"/>
            </p:cNvSpPr>
            <p:nvPr/>
          </p:nvSpPr>
          <p:spPr bwMode="auto">
            <a:xfrm>
              <a:off x="2357438" y="1582738"/>
              <a:ext cx="5588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eaLnBrk="0" hangingPunct="0"/>
              <a:r>
                <a:rPr lang="en-US" sz="900">
                  <a:solidFill>
                    <a:srgbClr val="000000"/>
                  </a:solidFill>
                </a:rPr>
                <a:t>Operations</a:t>
              </a:r>
            </a:p>
          </p:txBody>
        </p:sp>
        <p:sp>
          <p:nvSpPr>
            <p:cNvPr id="76" name="Rectangle 73"/>
            <p:cNvSpPr>
              <a:spLocks noChangeArrowheads="1"/>
            </p:cNvSpPr>
            <p:nvPr/>
          </p:nvSpPr>
          <p:spPr bwMode="auto">
            <a:xfrm>
              <a:off x="2274888" y="1366838"/>
              <a:ext cx="4149725" cy="506412"/>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 name="Line 74"/>
            <p:cNvSpPr>
              <a:spLocks noChangeShapeType="1"/>
            </p:cNvSpPr>
            <p:nvPr/>
          </p:nvSpPr>
          <p:spPr bwMode="auto">
            <a:xfrm flipV="1">
              <a:off x="2933700" y="1368425"/>
              <a:ext cx="0" cy="5032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 name="Line 75"/>
            <p:cNvSpPr>
              <a:spLocks noChangeShapeType="1"/>
            </p:cNvSpPr>
            <p:nvPr/>
          </p:nvSpPr>
          <p:spPr bwMode="auto">
            <a:xfrm>
              <a:off x="2935288" y="1620838"/>
              <a:ext cx="3489325"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 name="Oval 76" descr="Wide upward diagonal"/>
            <p:cNvSpPr>
              <a:spLocks noChangeArrowheads="1"/>
            </p:cNvSpPr>
            <p:nvPr/>
          </p:nvSpPr>
          <p:spPr bwMode="auto">
            <a:xfrm>
              <a:off x="5238750" y="6110288"/>
              <a:ext cx="131763" cy="125412"/>
            </a:xfrm>
            <a:prstGeom prst="ellipse">
              <a:avLst/>
            </a:prstGeom>
            <a:pattFill prst="wdUpDiag">
              <a:fgClr>
                <a:schemeClr val="tx1"/>
              </a:fgClr>
              <a:bgClr>
                <a:schemeClr val="bg1"/>
              </a:bgClr>
            </a:patt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 name="Rectangle 77"/>
            <p:cNvSpPr>
              <a:spLocks noChangeArrowheads="1"/>
            </p:cNvSpPr>
            <p:nvPr/>
          </p:nvSpPr>
          <p:spPr bwMode="auto">
            <a:xfrm>
              <a:off x="488950" y="1090612"/>
              <a:ext cx="1355725" cy="8651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 name="Line 78"/>
            <p:cNvSpPr>
              <a:spLocks noChangeShapeType="1"/>
            </p:cNvSpPr>
            <p:nvPr/>
          </p:nvSpPr>
          <p:spPr bwMode="auto">
            <a:xfrm flipV="1">
              <a:off x="1060450" y="1052513"/>
              <a:ext cx="0" cy="86201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2" name="Group 79"/>
            <p:cNvGrpSpPr>
              <a:grpSpLocks/>
            </p:cNvGrpSpPr>
            <p:nvPr/>
          </p:nvGrpSpPr>
          <p:grpSpPr bwMode="auto">
            <a:xfrm>
              <a:off x="485775" y="2179638"/>
              <a:ext cx="7713663" cy="3197225"/>
              <a:chOff x="286" y="1006"/>
              <a:chExt cx="5188" cy="2308"/>
            </a:xfrm>
          </p:grpSpPr>
          <p:sp>
            <p:nvSpPr>
              <p:cNvPr id="129" name="Rectangle 80"/>
              <p:cNvSpPr>
                <a:spLocks noChangeArrowheads="1"/>
              </p:cNvSpPr>
              <p:nvPr/>
            </p:nvSpPr>
            <p:spPr bwMode="auto">
              <a:xfrm>
                <a:off x="286" y="1006"/>
                <a:ext cx="5188" cy="230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0" name="Group 81"/>
              <p:cNvGrpSpPr>
                <a:grpSpLocks/>
              </p:cNvGrpSpPr>
              <p:nvPr/>
            </p:nvGrpSpPr>
            <p:grpSpPr bwMode="auto">
              <a:xfrm>
                <a:off x="384" y="1010"/>
                <a:ext cx="4992" cy="2302"/>
                <a:chOff x="384" y="1010"/>
                <a:chExt cx="4992" cy="2302"/>
              </a:xfrm>
            </p:grpSpPr>
            <p:sp>
              <p:nvSpPr>
                <p:cNvPr id="155" name="Line 82"/>
                <p:cNvSpPr>
                  <a:spLocks noChangeShapeType="1"/>
                </p:cNvSpPr>
                <p:nvPr/>
              </p:nvSpPr>
              <p:spPr bwMode="auto">
                <a:xfrm>
                  <a:off x="2592"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6" name="Line 83"/>
                <p:cNvSpPr>
                  <a:spLocks noChangeShapeType="1"/>
                </p:cNvSpPr>
                <p:nvPr/>
              </p:nvSpPr>
              <p:spPr bwMode="auto">
                <a:xfrm>
                  <a:off x="2688"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7" name="Line 84"/>
                <p:cNvSpPr>
                  <a:spLocks noChangeShapeType="1"/>
                </p:cNvSpPr>
                <p:nvPr/>
              </p:nvSpPr>
              <p:spPr bwMode="auto">
                <a:xfrm>
                  <a:off x="278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 name="Line 85"/>
                <p:cNvSpPr>
                  <a:spLocks noChangeShapeType="1"/>
                </p:cNvSpPr>
                <p:nvPr/>
              </p:nvSpPr>
              <p:spPr bwMode="auto">
                <a:xfrm>
                  <a:off x="288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9" name="Line 86"/>
                <p:cNvSpPr>
                  <a:spLocks noChangeShapeType="1"/>
                </p:cNvSpPr>
                <p:nvPr/>
              </p:nvSpPr>
              <p:spPr bwMode="auto">
                <a:xfrm>
                  <a:off x="297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 name="Line 87"/>
                <p:cNvSpPr>
                  <a:spLocks noChangeShapeType="1"/>
                </p:cNvSpPr>
                <p:nvPr/>
              </p:nvSpPr>
              <p:spPr bwMode="auto">
                <a:xfrm>
                  <a:off x="3072"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1" name="Line 88"/>
                <p:cNvSpPr>
                  <a:spLocks noChangeShapeType="1"/>
                </p:cNvSpPr>
                <p:nvPr/>
              </p:nvSpPr>
              <p:spPr bwMode="auto">
                <a:xfrm>
                  <a:off x="3168"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2" name="Line 89"/>
                <p:cNvSpPr>
                  <a:spLocks noChangeShapeType="1"/>
                </p:cNvSpPr>
                <p:nvPr/>
              </p:nvSpPr>
              <p:spPr bwMode="auto">
                <a:xfrm>
                  <a:off x="326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 name="Line 90"/>
                <p:cNvSpPr>
                  <a:spLocks noChangeShapeType="1"/>
                </p:cNvSpPr>
                <p:nvPr/>
              </p:nvSpPr>
              <p:spPr bwMode="auto">
                <a:xfrm>
                  <a:off x="336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 name="Line 91"/>
                <p:cNvSpPr>
                  <a:spLocks noChangeShapeType="1"/>
                </p:cNvSpPr>
                <p:nvPr/>
              </p:nvSpPr>
              <p:spPr bwMode="auto">
                <a:xfrm>
                  <a:off x="345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 name="Line 92"/>
                <p:cNvSpPr>
                  <a:spLocks noChangeShapeType="1"/>
                </p:cNvSpPr>
                <p:nvPr/>
              </p:nvSpPr>
              <p:spPr bwMode="auto">
                <a:xfrm>
                  <a:off x="3552"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 name="Line 93"/>
                <p:cNvSpPr>
                  <a:spLocks noChangeShapeType="1"/>
                </p:cNvSpPr>
                <p:nvPr/>
              </p:nvSpPr>
              <p:spPr bwMode="auto">
                <a:xfrm>
                  <a:off x="3648"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7" name="Line 94"/>
                <p:cNvSpPr>
                  <a:spLocks noChangeShapeType="1"/>
                </p:cNvSpPr>
                <p:nvPr/>
              </p:nvSpPr>
              <p:spPr bwMode="auto">
                <a:xfrm>
                  <a:off x="4608"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 name="Line 95"/>
                <p:cNvSpPr>
                  <a:spLocks noChangeShapeType="1"/>
                </p:cNvSpPr>
                <p:nvPr/>
              </p:nvSpPr>
              <p:spPr bwMode="auto">
                <a:xfrm>
                  <a:off x="470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9" name="Line 96"/>
                <p:cNvSpPr>
                  <a:spLocks noChangeShapeType="1"/>
                </p:cNvSpPr>
                <p:nvPr/>
              </p:nvSpPr>
              <p:spPr bwMode="auto">
                <a:xfrm>
                  <a:off x="480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0" name="Line 97"/>
                <p:cNvSpPr>
                  <a:spLocks noChangeShapeType="1"/>
                </p:cNvSpPr>
                <p:nvPr/>
              </p:nvSpPr>
              <p:spPr bwMode="auto">
                <a:xfrm>
                  <a:off x="489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 name="Line 98"/>
                <p:cNvSpPr>
                  <a:spLocks noChangeShapeType="1"/>
                </p:cNvSpPr>
                <p:nvPr/>
              </p:nvSpPr>
              <p:spPr bwMode="auto">
                <a:xfrm>
                  <a:off x="4992"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2" name="Line 99"/>
                <p:cNvSpPr>
                  <a:spLocks noChangeShapeType="1"/>
                </p:cNvSpPr>
                <p:nvPr/>
              </p:nvSpPr>
              <p:spPr bwMode="auto">
                <a:xfrm>
                  <a:off x="518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3" name="Line 100"/>
                <p:cNvSpPr>
                  <a:spLocks noChangeShapeType="1"/>
                </p:cNvSpPr>
                <p:nvPr/>
              </p:nvSpPr>
              <p:spPr bwMode="auto">
                <a:xfrm>
                  <a:off x="249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 name="Line 101"/>
                <p:cNvSpPr>
                  <a:spLocks noChangeShapeType="1"/>
                </p:cNvSpPr>
                <p:nvPr/>
              </p:nvSpPr>
              <p:spPr bwMode="auto">
                <a:xfrm>
                  <a:off x="528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5" name="Line 102"/>
                <p:cNvSpPr>
                  <a:spLocks noChangeShapeType="1"/>
                </p:cNvSpPr>
                <p:nvPr/>
              </p:nvSpPr>
              <p:spPr bwMode="auto">
                <a:xfrm>
                  <a:off x="537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6" name="Line 103"/>
                <p:cNvSpPr>
                  <a:spLocks noChangeShapeType="1"/>
                </p:cNvSpPr>
                <p:nvPr/>
              </p:nvSpPr>
              <p:spPr bwMode="auto">
                <a:xfrm>
                  <a:off x="5088"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 name="Line 104"/>
                <p:cNvSpPr>
                  <a:spLocks noChangeShapeType="1"/>
                </p:cNvSpPr>
                <p:nvPr/>
              </p:nvSpPr>
              <p:spPr bwMode="auto">
                <a:xfrm>
                  <a:off x="48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 name="Line 105"/>
                <p:cNvSpPr>
                  <a:spLocks noChangeShapeType="1"/>
                </p:cNvSpPr>
                <p:nvPr/>
              </p:nvSpPr>
              <p:spPr bwMode="auto">
                <a:xfrm>
                  <a:off x="57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9" name="Line 106"/>
                <p:cNvSpPr>
                  <a:spLocks noChangeShapeType="1"/>
                </p:cNvSpPr>
                <p:nvPr/>
              </p:nvSpPr>
              <p:spPr bwMode="auto">
                <a:xfrm>
                  <a:off x="672"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0" name="Line 107"/>
                <p:cNvSpPr>
                  <a:spLocks noChangeShapeType="1"/>
                </p:cNvSpPr>
                <p:nvPr/>
              </p:nvSpPr>
              <p:spPr bwMode="auto">
                <a:xfrm>
                  <a:off x="768"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1" name="Line 108"/>
                <p:cNvSpPr>
                  <a:spLocks noChangeShapeType="1"/>
                </p:cNvSpPr>
                <p:nvPr/>
              </p:nvSpPr>
              <p:spPr bwMode="auto">
                <a:xfrm>
                  <a:off x="86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2" name="Line 109"/>
                <p:cNvSpPr>
                  <a:spLocks noChangeShapeType="1"/>
                </p:cNvSpPr>
                <p:nvPr/>
              </p:nvSpPr>
              <p:spPr bwMode="auto">
                <a:xfrm>
                  <a:off x="96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3" name="Line 110"/>
                <p:cNvSpPr>
                  <a:spLocks noChangeShapeType="1"/>
                </p:cNvSpPr>
                <p:nvPr/>
              </p:nvSpPr>
              <p:spPr bwMode="auto">
                <a:xfrm>
                  <a:off x="105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 name="Line 111"/>
                <p:cNvSpPr>
                  <a:spLocks noChangeShapeType="1"/>
                </p:cNvSpPr>
                <p:nvPr/>
              </p:nvSpPr>
              <p:spPr bwMode="auto">
                <a:xfrm>
                  <a:off x="1152"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5" name="Line 112"/>
                <p:cNvSpPr>
                  <a:spLocks noChangeShapeType="1"/>
                </p:cNvSpPr>
                <p:nvPr/>
              </p:nvSpPr>
              <p:spPr bwMode="auto">
                <a:xfrm>
                  <a:off x="1248"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6" name="Line 113"/>
                <p:cNvSpPr>
                  <a:spLocks noChangeShapeType="1"/>
                </p:cNvSpPr>
                <p:nvPr/>
              </p:nvSpPr>
              <p:spPr bwMode="auto">
                <a:xfrm>
                  <a:off x="134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7" name="Line 114"/>
                <p:cNvSpPr>
                  <a:spLocks noChangeShapeType="1"/>
                </p:cNvSpPr>
                <p:nvPr/>
              </p:nvSpPr>
              <p:spPr bwMode="auto">
                <a:xfrm>
                  <a:off x="144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8" name="Line 115"/>
                <p:cNvSpPr>
                  <a:spLocks noChangeShapeType="1"/>
                </p:cNvSpPr>
                <p:nvPr/>
              </p:nvSpPr>
              <p:spPr bwMode="auto">
                <a:xfrm>
                  <a:off x="153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9" name="Line 116"/>
                <p:cNvSpPr>
                  <a:spLocks noChangeShapeType="1"/>
                </p:cNvSpPr>
                <p:nvPr/>
              </p:nvSpPr>
              <p:spPr bwMode="auto">
                <a:xfrm>
                  <a:off x="1632"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0" name="Line 117"/>
                <p:cNvSpPr>
                  <a:spLocks noChangeShapeType="1"/>
                </p:cNvSpPr>
                <p:nvPr/>
              </p:nvSpPr>
              <p:spPr bwMode="auto">
                <a:xfrm>
                  <a:off x="1728"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1" name="Line 118"/>
                <p:cNvSpPr>
                  <a:spLocks noChangeShapeType="1"/>
                </p:cNvSpPr>
                <p:nvPr/>
              </p:nvSpPr>
              <p:spPr bwMode="auto">
                <a:xfrm>
                  <a:off x="182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 name="Line 119"/>
                <p:cNvSpPr>
                  <a:spLocks noChangeShapeType="1"/>
                </p:cNvSpPr>
                <p:nvPr/>
              </p:nvSpPr>
              <p:spPr bwMode="auto">
                <a:xfrm>
                  <a:off x="192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3" name="Line 120"/>
                <p:cNvSpPr>
                  <a:spLocks noChangeShapeType="1"/>
                </p:cNvSpPr>
                <p:nvPr/>
              </p:nvSpPr>
              <p:spPr bwMode="auto">
                <a:xfrm>
                  <a:off x="201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 name="Line 121"/>
                <p:cNvSpPr>
                  <a:spLocks noChangeShapeType="1"/>
                </p:cNvSpPr>
                <p:nvPr/>
              </p:nvSpPr>
              <p:spPr bwMode="auto">
                <a:xfrm>
                  <a:off x="2208"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5" name="Line 122"/>
                <p:cNvSpPr>
                  <a:spLocks noChangeShapeType="1"/>
                </p:cNvSpPr>
                <p:nvPr/>
              </p:nvSpPr>
              <p:spPr bwMode="auto">
                <a:xfrm>
                  <a:off x="230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6" name="Line 123"/>
                <p:cNvSpPr>
                  <a:spLocks noChangeShapeType="1"/>
                </p:cNvSpPr>
                <p:nvPr/>
              </p:nvSpPr>
              <p:spPr bwMode="auto">
                <a:xfrm>
                  <a:off x="240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7" name="Line 124"/>
                <p:cNvSpPr>
                  <a:spLocks noChangeShapeType="1"/>
                </p:cNvSpPr>
                <p:nvPr/>
              </p:nvSpPr>
              <p:spPr bwMode="auto">
                <a:xfrm>
                  <a:off x="2112"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8" name="Line 125"/>
                <p:cNvSpPr>
                  <a:spLocks noChangeShapeType="1"/>
                </p:cNvSpPr>
                <p:nvPr/>
              </p:nvSpPr>
              <p:spPr bwMode="auto">
                <a:xfrm>
                  <a:off x="374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9" name="Line 126"/>
                <p:cNvSpPr>
                  <a:spLocks noChangeShapeType="1"/>
                </p:cNvSpPr>
                <p:nvPr/>
              </p:nvSpPr>
              <p:spPr bwMode="auto">
                <a:xfrm>
                  <a:off x="384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0" name="Line 127"/>
                <p:cNvSpPr>
                  <a:spLocks noChangeShapeType="1"/>
                </p:cNvSpPr>
                <p:nvPr/>
              </p:nvSpPr>
              <p:spPr bwMode="auto">
                <a:xfrm>
                  <a:off x="393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 name="Line 128"/>
                <p:cNvSpPr>
                  <a:spLocks noChangeShapeType="1"/>
                </p:cNvSpPr>
                <p:nvPr/>
              </p:nvSpPr>
              <p:spPr bwMode="auto">
                <a:xfrm>
                  <a:off x="4032"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 name="Line 129"/>
                <p:cNvSpPr>
                  <a:spLocks noChangeShapeType="1"/>
                </p:cNvSpPr>
                <p:nvPr/>
              </p:nvSpPr>
              <p:spPr bwMode="auto">
                <a:xfrm>
                  <a:off x="4128"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3" name="Line 130"/>
                <p:cNvSpPr>
                  <a:spLocks noChangeShapeType="1"/>
                </p:cNvSpPr>
                <p:nvPr/>
              </p:nvSpPr>
              <p:spPr bwMode="auto">
                <a:xfrm>
                  <a:off x="4320"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 name="Line 131"/>
                <p:cNvSpPr>
                  <a:spLocks noChangeShapeType="1"/>
                </p:cNvSpPr>
                <p:nvPr/>
              </p:nvSpPr>
              <p:spPr bwMode="auto">
                <a:xfrm>
                  <a:off x="4416"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 name="Line 132"/>
                <p:cNvSpPr>
                  <a:spLocks noChangeShapeType="1"/>
                </p:cNvSpPr>
                <p:nvPr/>
              </p:nvSpPr>
              <p:spPr bwMode="auto">
                <a:xfrm>
                  <a:off x="4512"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 name="Line 133"/>
                <p:cNvSpPr>
                  <a:spLocks noChangeShapeType="1"/>
                </p:cNvSpPr>
                <p:nvPr/>
              </p:nvSpPr>
              <p:spPr bwMode="auto">
                <a:xfrm>
                  <a:off x="422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 name="Line 134"/>
                <p:cNvSpPr>
                  <a:spLocks noChangeShapeType="1"/>
                </p:cNvSpPr>
                <p:nvPr/>
              </p:nvSpPr>
              <p:spPr bwMode="auto">
                <a:xfrm>
                  <a:off x="384" y="1010"/>
                  <a:ext cx="0" cy="2302"/>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1" name="Group 135"/>
              <p:cNvGrpSpPr>
                <a:grpSpLocks/>
              </p:cNvGrpSpPr>
              <p:nvPr/>
            </p:nvGrpSpPr>
            <p:grpSpPr bwMode="auto">
              <a:xfrm>
                <a:off x="290" y="1104"/>
                <a:ext cx="5182" cy="2112"/>
                <a:chOff x="290" y="1104"/>
                <a:chExt cx="5182" cy="2112"/>
              </a:xfrm>
            </p:grpSpPr>
            <p:sp>
              <p:nvSpPr>
                <p:cNvPr id="132" name="Line 136"/>
                <p:cNvSpPr>
                  <a:spLocks noChangeShapeType="1"/>
                </p:cNvSpPr>
                <p:nvPr/>
              </p:nvSpPr>
              <p:spPr bwMode="auto">
                <a:xfrm>
                  <a:off x="290" y="2448"/>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 name="Line 137"/>
                <p:cNvSpPr>
                  <a:spLocks noChangeShapeType="1"/>
                </p:cNvSpPr>
                <p:nvPr/>
              </p:nvSpPr>
              <p:spPr bwMode="auto">
                <a:xfrm>
                  <a:off x="290" y="2544"/>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 name="Line 138"/>
                <p:cNvSpPr>
                  <a:spLocks noChangeShapeType="1"/>
                </p:cNvSpPr>
                <p:nvPr/>
              </p:nvSpPr>
              <p:spPr bwMode="auto">
                <a:xfrm>
                  <a:off x="290" y="2832"/>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 name="Line 139"/>
                <p:cNvSpPr>
                  <a:spLocks noChangeShapeType="1"/>
                </p:cNvSpPr>
                <p:nvPr/>
              </p:nvSpPr>
              <p:spPr bwMode="auto">
                <a:xfrm>
                  <a:off x="290" y="2928"/>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 name="Line 140"/>
                <p:cNvSpPr>
                  <a:spLocks noChangeShapeType="1"/>
                </p:cNvSpPr>
                <p:nvPr/>
              </p:nvSpPr>
              <p:spPr bwMode="auto">
                <a:xfrm>
                  <a:off x="290" y="2352"/>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 name="Line 141"/>
                <p:cNvSpPr>
                  <a:spLocks noChangeShapeType="1"/>
                </p:cNvSpPr>
                <p:nvPr/>
              </p:nvSpPr>
              <p:spPr bwMode="auto">
                <a:xfrm>
                  <a:off x="290" y="2064"/>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 name="Line 142"/>
                <p:cNvSpPr>
                  <a:spLocks noChangeShapeType="1"/>
                </p:cNvSpPr>
                <p:nvPr/>
              </p:nvSpPr>
              <p:spPr bwMode="auto">
                <a:xfrm>
                  <a:off x="290" y="2160"/>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 name="Line 143"/>
                <p:cNvSpPr>
                  <a:spLocks noChangeShapeType="1"/>
                </p:cNvSpPr>
                <p:nvPr/>
              </p:nvSpPr>
              <p:spPr bwMode="auto">
                <a:xfrm>
                  <a:off x="290" y="2256"/>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 name="Line 144"/>
                <p:cNvSpPr>
                  <a:spLocks noChangeShapeType="1"/>
                </p:cNvSpPr>
                <p:nvPr/>
              </p:nvSpPr>
              <p:spPr bwMode="auto">
                <a:xfrm>
                  <a:off x="290" y="1968"/>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 name="Line 145"/>
                <p:cNvSpPr>
                  <a:spLocks noChangeShapeType="1"/>
                </p:cNvSpPr>
                <p:nvPr/>
              </p:nvSpPr>
              <p:spPr bwMode="auto">
                <a:xfrm>
                  <a:off x="290" y="1584"/>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2" name="Line 146"/>
                <p:cNvSpPr>
                  <a:spLocks noChangeShapeType="1"/>
                </p:cNvSpPr>
                <p:nvPr/>
              </p:nvSpPr>
              <p:spPr bwMode="auto">
                <a:xfrm>
                  <a:off x="290" y="1680"/>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 name="Line 147"/>
                <p:cNvSpPr>
                  <a:spLocks noChangeShapeType="1"/>
                </p:cNvSpPr>
                <p:nvPr/>
              </p:nvSpPr>
              <p:spPr bwMode="auto">
                <a:xfrm>
                  <a:off x="290" y="1776"/>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 name="Line 148"/>
                <p:cNvSpPr>
                  <a:spLocks noChangeShapeType="1"/>
                </p:cNvSpPr>
                <p:nvPr/>
              </p:nvSpPr>
              <p:spPr bwMode="auto">
                <a:xfrm>
                  <a:off x="290" y="1872"/>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 name="Line 149"/>
                <p:cNvSpPr>
                  <a:spLocks noChangeShapeType="1"/>
                </p:cNvSpPr>
                <p:nvPr/>
              </p:nvSpPr>
              <p:spPr bwMode="auto">
                <a:xfrm>
                  <a:off x="290" y="1488"/>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 name="Line 150"/>
                <p:cNvSpPr>
                  <a:spLocks noChangeShapeType="1"/>
                </p:cNvSpPr>
                <p:nvPr/>
              </p:nvSpPr>
              <p:spPr bwMode="auto">
                <a:xfrm>
                  <a:off x="290" y="1200"/>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 name="Line 151"/>
                <p:cNvSpPr>
                  <a:spLocks noChangeShapeType="1"/>
                </p:cNvSpPr>
                <p:nvPr/>
              </p:nvSpPr>
              <p:spPr bwMode="auto">
                <a:xfrm>
                  <a:off x="290" y="1296"/>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 name="Line 152"/>
                <p:cNvSpPr>
                  <a:spLocks noChangeShapeType="1"/>
                </p:cNvSpPr>
                <p:nvPr/>
              </p:nvSpPr>
              <p:spPr bwMode="auto">
                <a:xfrm>
                  <a:off x="290" y="1392"/>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 name="Line 153"/>
                <p:cNvSpPr>
                  <a:spLocks noChangeShapeType="1"/>
                </p:cNvSpPr>
                <p:nvPr/>
              </p:nvSpPr>
              <p:spPr bwMode="auto">
                <a:xfrm>
                  <a:off x="290" y="1104"/>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 name="Line 154"/>
                <p:cNvSpPr>
                  <a:spLocks noChangeShapeType="1"/>
                </p:cNvSpPr>
                <p:nvPr/>
              </p:nvSpPr>
              <p:spPr bwMode="auto">
                <a:xfrm>
                  <a:off x="290" y="3024"/>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1" name="Line 155"/>
                <p:cNvSpPr>
                  <a:spLocks noChangeShapeType="1"/>
                </p:cNvSpPr>
                <p:nvPr/>
              </p:nvSpPr>
              <p:spPr bwMode="auto">
                <a:xfrm>
                  <a:off x="290" y="3216"/>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 name="Line 156"/>
                <p:cNvSpPr>
                  <a:spLocks noChangeShapeType="1"/>
                </p:cNvSpPr>
                <p:nvPr/>
              </p:nvSpPr>
              <p:spPr bwMode="auto">
                <a:xfrm>
                  <a:off x="290" y="2640"/>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 name="Line 157"/>
                <p:cNvSpPr>
                  <a:spLocks noChangeShapeType="1"/>
                </p:cNvSpPr>
                <p:nvPr/>
              </p:nvSpPr>
              <p:spPr bwMode="auto">
                <a:xfrm>
                  <a:off x="290" y="2736"/>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 name="Line 158"/>
                <p:cNvSpPr>
                  <a:spLocks noChangeShapeType="1"/>
                </p:cNvSpPr>
                <p:nvPr/>
              </p:nvSpPr>
              <p:spPr bwMode="auto">
                <a:xfrm>
                  <a:off x="290" y="3120"/>
                  <a:ext cx="5182" cy="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83" name="Line 159"/>
            <p:cNvSpPr>
              <a:spLocks noChangeShapeType="1"/>
            </p:cNvSpPr>
            <p:nvPr/>
          </p:nvSpPr>
          <p:spPr bwMode="auto">
            <a:xfrm>
              <a:off x="2479675" y="4432300"/>
              <a:ext cx="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 name="Line 160"/>
            <p:cNvSpPr>
              <a:spLocks noChangeShapeType="1"/>
            </p:cNvSpPr>
            <p:nvPr/>
          </p:nvSpPr>
          <p:spPr bwMode="auto">
            <a:xfrm>
              <a:off x="6462713" y="4249738"/>
              <a:ext cx="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 name="Freeform 161"/>
            <p:cNvSpPr>
              <a:spLocks/>
            </p:cNvSpPr>
            <p:nvPr/>
          </p:nvSpPr>
          <p:spPr bwMode="auto">
            <a:xfrm>
              <a:off x="3232150" y="3643313"/>
              <a:ext cx="3165475" cy="488950"/>
            </a:xfrm>
            <a:custGeom>
              <a:avLst/>
              <a:gdLst>
                <a:gd name="T0" fmla="*/ 2128 w 2129"/>
                <a:gd name="T1" fmla="*/ 218 h 353"/>
                <a:gd name="T2" fmla="*/ 1999 w 2129"/>
                <a:gd name="T3" fmla="*/ 170 h 353"/>
                <a:gd name="T4" fmla="*/ 1870 w 2129"/>
                <a:gd name="T5" fmla="*/ 123 h 353"/>
                <a:gd name="T6" fmla="*/ 1740 w 2129"/>
                <a:gd name="T7" fmla="*/ 78 h 353"/>
                <a:gd name="T8" fmla="*/ 1619 w 2129"/>
                <a:gd name="T9" fmla="*/ 45 h 353"/>
                <a:gd name="T10" fmla="*/ 1503 w 2129"/>
                <a:gd name="T11" fmla="*/ 23 h 353"/>
                <a:gd name="T12" fmla="*/ 1401 w 2129"/>
                <a:gd name="T13" fmla="*/ 7 h 353"/>
                <a:gd name="T14" fmla="*/ 1292 w 2129"/>
                <a:gd name="T15" fmla="*/ 0 h 353"/>
                <a:gd name="T16" fmla="*/ 1224 w 2129"/>
                <a:gd name="T17" fmla="*/ 0 h 353"/>
                <a:gd name="T18" fmla="*/ 1156 w 2129"/>
                <a:gd name="T19" fmla="*/ 0 h 353"/>
                <a:gd name="T20" fmla="*/ 1082 w 2129"/>
                <a:gd name="T21" fmla="*/ 4 h 353"/>
                <a:gd name="T22" fmla="*/ 993 w 2129"/>
                <a:gd name="T23" fmla="*/ 7 h 353"/>
                <a:gd name="T24" fmla="*/ 809 w 2129"/>
                <a:gd name="T25" fmla="*/ 26 h 353"/>
                <a:gd name="T26" fmla="*/ 625 w 2129"/>
                <a:gd name="T27" fmla="*/ 52 h 353"/>
                <a:gd name="T28" fmla="*/ 544 w 2129"/>
                <a:gd name="T29" fmla="*/ 66 h 353"/>
                <a:gd name="T30" fmla="*/ 463 w 2129"/>
                <a:gd name="T31" fmla="*/ 89 h 353"/>
                <a:gd name="T32" fmla="*/ 394 w 2129"/>
                <a:gd name="T33" fmla="*/ 115 h 353"/>
                <a:gd name="T34" fmla="*/ 319 w 2129"/>
                <a:gd name="T35" fmla="*/ 148 h 353"/>
                <a:gd name="T36" fmla="*/ 251 w 2129"/>
                <a:gd name="T37" fmla="*/ 186 h 353"/>
                <a:gd name="T38" fmla="*/ 190 w 2129"/>
                <a:gd name="T39" fmla="*/ 222 h 353"/>
                <a:gd name="T40" fmla="*/ 129 w 2129"/>
                <a:gd name="T41" fmla="*/ 263 h 353"/>
                <a:gd name="T42" fmla="*/ 82 w 2129"/>
                <a:gd name="T43" fmla="*/ 297 h 353"/>
                <a:gd name="T44" fmla="*/ 33 w 2129"/>
                <a:gd name="T45" fmla="*/ 330 h 353"/>
                <a:gd name="T46" fmla="*/ 0 w 2129"/>
                <a:gd name="T47" fmla="*/ 352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29" h="353">
                  <a:moveTo>
                    <a:pt x="2128" y="218"/>
                  </a:moveTo>
                  <a:lnTo>
                    <a:pt x="1999" y="170"/>
                  </a:lnTo>
                  <a:lnTo>
                    <a:pt x="1870" y="123"/>
                  </a:lnTo>
                  <a:lnTo>
                    <a:pt x="1740" y="78"/>
                  </a:lnTo>
                  <a:lnTo>
                    <a:pt x="1619" y="45"/>
                  </a:lnTo>
                  <a:lnTo>
                    <a:pt x="1503" y="23"/>
                  </a:lnTo>
                  <a:lnTo>
                    <a:pt x="1401" y="7"/>
                  </a:lnTo>
                  <a:lnTo>
                    <a:pt x="1292" y="0"/>
                  </a:lnTo>
                  <a:lnTo>
                    <a:pt x="1224" y="0"/>
                  </a:lnTo>
                  <a:lnTo>
                    <a:pt x="1156" y="0"/>
                  </a:lnTo>
                  <a:lnTo>
                    <a:pt x="1082" y="4"/>
                  </a:lnTo>
                  <a:lnTo>
                    <a:pt x="993" y="7"/>
                  </a:lnTo>
                  <a:lnTo>
                    <a:pt x="809" y="26"/>
                  </a:lnTo>
                  <a:lnTo>
                    <a:pt x="625" y="52"/>
                  </a:lnTo>
                  <a:lnTo>
                    <a:pt x="544" y="66"/>
                  </a:lnTo>
                  <a:lnTo>
                    <a:pt x="463" y="89"/>
                  </a:lnTo>
                  <a:lnTo>
                    <a:pt x="394" y="115"/>
                  </a:lnTo>
                  <a:lnTo>
                    <a:pt x="319" y="148"/>
                  </a:lnTo>
                  <a:lnTo>
                    <a:pt x="251" y="186"/>
                  </a:lnTo>
                  <a:lnTo>
                    <a:pt x="190" y="222"/>
                  </a:lnTo>
                  <a:lnTo>
                    <a:pt x="129" y="263"/>
                  </a:lnTo>
                  <a:lnTo>
                    <a:pt x="82" y="297"/>
                  </a:lnTo>
                  <a:lnTo>
                    <a:pt x="33" y="330"/>
                  </a:lnTo>
                  <a:lnTo>
                    <a:pt x="0" y="352"/>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 name="Freeform 162"/>
            <p:cNvSpPr>
              <a:spLocks/>
            </p:cNvSpPr>
            <p:nvPr/>
          </p:nvSpPr>
          <p:spPr bwMode="auto">
            <a:xfrm>
              <a:off x="3027363" y="4371975"/>
              <a:ext cx="3303587" cy="534988"/>
            </a:xfrm>
            <a:custGeom>
              <a:avLst/>
              <a:gdLst>
                <a:gd name="T0" fmla="*/ 0 w 2222"/>
                <a:gd name="T1" fmla="*/ 129 h 386"/>
                <a:gd name="T2" fmla="*/ 114 w 2222"/>
                <a:gd name="T3" fmla="*/ 199 h 386"/>
                <a:gd name="T4" fmla="*/ 242 w 2222"/>
                <a:gd name="T5" fmla="*/ 259 h 386"/>
                <a:gd name="T6" fmla="*/ 310 w 2222"/>
                <a:gd name="T7" fmla="*/ 288 h 386"/>
                <a:gd name="T8" fmla="*/ 384 w 2222"/>
                <a:gd name="T9" fmla="*/ 310 h 386"/>
                <a:gd name="T10" fmla="*/ 465 w 2222"/>
                <a:gd name="T11" fmla="*/ 333 h 386"/>
                <a:gd name="T12" fmla="*/ 558 w 2222"/>
                <a:gd name="T13" fmla="*/ 348 h 386"/>
                <a:gd name="T14" fmla="*/ 660 w 2222"/>
                <a:gd name="T15" fmla="*/ 361 h 386"/>
                <a:gd name="T16" fmla="*/ 774 w 2222"/>
                <a:gd name="T17" fmla="*/ 371 h 386"/>
                <a:gd name="T18" fmla="*/ 902 w 2222"/>
                <a:gd name="T19" fmla="*/ 380 h 386"/>
                <a:gd name="T20" fmla="*/ 1037 w 2222"/>
                <a:gd name="T21" fmla="*/ 385 h 386"/>
                <a:gd name="T22" fmla="*/ 1165 w 2222"/>
                <a:gd name="T23" fmla="*/ 385 h 386"/>
                <a:gd name="T24" fmla="*/ 1292 w 2222"/>
                <a:gd name="T25" fmla="*/ 380 h 386"/>
                <a:gd name="T26" fmla="*/ 1421 w 2222"/>
                <a:gd name="T27" fmla="*/ 366 h 386"/>
                <a:gd name="T28" fmla="*/ 1528 w 2222"/>
                <a:gd name="T29" fmla="*/ 348 h 386"/>
                <a:gd name="T30" fmla="*/ 1635 w 2222"/>
                <a:gd name="T31" fmla="*/ 320 h 386"/>
                <a:gd name="T32" fmla="*/ 1737 w 2222"/>
                <a:gd name="T33" fmla="*/ 278 h 386"/>
                <a:gd name="T34" fmla="*/ 1838 w 2222"/>
                <a:gd name="T35" fmla="*/ 227 h 386"/>
                <a:gd name="T36" fmla="*/ 1938 w 2222"/>
                <a:gd name="T37" fmla="*/ 176 h 386"/>
                <a:gd name="T38" fmla="*/ 2025 w 2222"/>
                <a:gd name="T39" fmla="*/ 120 h 386"/>
                <a:gd name="T40" fmla="*/ 2106 w 2222"/>
                <a:gd name="T41" fmla="*/ 69 h 386"/>
                <a:gd name="T42" fmla="*/ 2167 w 2222"/>
                <a:gd name="T43" fmla="*/ 27 h 386"/>
                <a:gd name="T44" fmla="*/ 2221 w 2222"/>
                <a:gd name="T45" fmla="*/ 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22" h="386">
                  <a:moveTo>
                    <a:pt x="0" y="129"/>
                  </a:moveTo>
                  <a:lnTo>
                    <a:pt x="114" y="199"/>
                  </a:lnTo>
                  <a:lnTo>
                    <a:pt x="242" y="259"/>
                  </a:lnTo>
                  <a:lnTo>
                    <a:pt x="310" y="288"/>
                  </a:lnTo>
                  <a:lnTo>
                    <a:pt x="384" y="310"/>
                  </a:lnTo>
                  <a:lnTo>
                    <a:pt x="465" y="333"/>
                  </a:lnTo>
                  <a:lnTo>
                    <a:pt x="558" y="348"/>
                  </a:lnTo>
                  <a:lnTo>
                    <a:pt x="660" y="361"/>
                  </a:lnTo>
                  <a:lnTo>
                    <a:pt x="774" y="371"/>
                  </a:lnTo>
                  <a:lnTo>
                    <a:pt x="902" y="380"/>
                  </a:lnTo>
                  <a:lnTo>
                    <a:pt x="1037" y="385"/>
                  </a:lnTo>
                  <a:lnTo>
                    <a:pt x="1165" y="385"/>
                  </a:lnTo>
                  <a:lnTo>
                    <a:pt x="1292" y="380"/>
                  </a:lnTo>
                  <a:lnTo>
                    <a:pt x="1421" y="366"/>
                  </a:lnTo>
                  <a:lnTo>
                    <a:pt x="1528" y="348"/>
                  </a:lnTo>
                  <a:lnTo>
                    <a:pt x="1635" y="320"/>
                  </a:lnTo>
                  <a:lnTo>
                    <a:pt x="1737" y="278"/>
                  </a:lnTo>
                  <a:lnTo>
                    <a:pt x="1838" y="227"/>
                  </a:lnTo>
                  <a:lnTo>
                    <a:pt x="1938" y="176"/>
                  </a:lnTo>
                  <a:lnTo>
                    <a:pt x="2025" y="120"/>
                  </a:lnTo>
                  <a:lnTo>
                    <a:pt x="2106" y="69"/>
                  </a:lnTo>
                  <a:lnTo>
                    <a:pt x="2167" y="27"/>
                  </a:lnTo>
                  <a:lnTo>
                    <a:pt x="2221" y="0"/>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 name="Freeform 163"/>
            <p:cNvSpPr>
              <a:spLocks/>
            </p:cNvSpPr>
            <p:nvPr/>
          </p:nvSpPr>
          <p:spPr bwMode="auto">
            <a:xfrm>
              <a:off x="963613" y="2557463"/>
              <a:ext cx="5640387" cy="1876425"/>
            </a:xfrm>
            <a:custGeom>
              <a:avLst/>
              <a:gdLst>
                <a:gd name="T0" fmla="*/ 3772 w 3794"/>
                <a:gd name="T1" fmla="*/ 965 h 1355"/>
                <a:gd name="T2" fmla="*/ 3723 w 3794"/>
                <a:gd name="T3" fmla="*/ 722 h 1355"/>
                <a:gd name="T4" fmla="*/ 3667 w 3794"/>
                <a:gd name="T5" fmla="*/ 502 h 1355"/>
                <a:gd name="T6" fmla="*/ 3604 w 3794"/>
                <a:gd name="T7" fmla="*/ 324 h 1355"/>
                <a:gd name="T8" fmla="*/ 3561 w 3794"/>
                <a:gd name="T9" fmla="*/ 259 h 1355"/>
                <a:gd name="T10" fmla="*/ 3518 w 3794"/>
                <a:gd name="T11" fmla="*/ 215 h 1355"/>
                <a:gd name="T12" fmla="*/ 3477 w 3794"/>
                <a:gd name="T13" fmla="*/ 187 h 1355"/>
                <a:gd name="T14" fmla="*/ 3379 w 3794"/>
                <a:gd name="T15" fmla="*/ 174 h 1355"/>
                <a:gd name="T16" fmla="*/ 3252 w 3794"/>
                <a:gd name="T17" fmla="*/ 182 h 1355"/>
                <a:gd name="T18" fmla="*/ 3098 w 3794"/>
                <a:gd name="T19" fmla="*/ 174 h 1355"/>
                <a:gd name="T20" fmla="*/ 2887 w 3794"/>
                <a:gd name="T21" fmla="*/ 142 h 1355"/>
                <a:gd name="T22" fmla="*/ 2641 w 3794"/>
                <a:gd name="T23" fmla="*/ 106 h 1355"/>
                <a:gd name="T24" fmla="*/ 2248 w 3794"/>
                <a:gd name="T25" fmla="*/ 56 h 1355"/>
                <a:gd name="T26" fmla="*/ 1889 w 3794"/>
                <a:gd name="T27" fmla="*/ 24 h 1355"/>
                <a:gd name="T28" fmla="*/ 1418 w 3794"/>
                <a:gd name="T29" fmla="*/ 0 h 1355"/>
                <a:gd name="T30" fmla="*/ 1208 w 3794"/>
                <a:gd name="T31" fmla="*/ 0 h 1355"/>
                <a:gd name="T32" fmla="*/ 1026 w 3794"/>
                <a:gd name="T33" fmla="*/ 8 h 1355"/>
                <a:gd name="T34" fmla="*/ 703 w 3794"/>
                <a:gd name="T35" fmla="*/ 45 h 1355"/>
                <a:gd name="T36" fmla="*/ 555 w 3794"/>
                <a:gd name="T37" fmla="*/ 85 h 1355"/>
                <a:gd name="T38" fmla="*/ 394 w 3794"/>
                <a:gd name="T39" fmla="*/ 142 h 1355"/>
                <a:gd name="T40" fmla="*/ 219 w 3794"/>
                <a:gd name="T41" fmla="*/ 210 h 1355"/>
                <a:gd name="T42" fmla="*/ 78 w 3794"/>
                <a:gd name="T43" fmla="*/ 292 h 1355"/>
                <a:gd name="T44" fmla="*/ 8 w 3794"/>
                <a:gd name="T45" fmla="*/ 393 h 1355"/>
                <a:gd name="T46" fmla="*/ 0 w 3794"/>
                <a:gd name="T47" fmla="*/ 458 h 1355"/>
                <a:gd name="T48" fmla="*/ 49 w 3794"/>
                <a:gd name="T49" fmla="*/ 616 h 1355"/>
                <a:gd name="T50" fmla="*/ 155 w 3794"/>
                <a:gd name="T51" fmla="*/ 786 h 1355"/>
                <a:gd name="T52" fmla="*/ 239 w 3794"/>
                <a:gd name="T53" fmla="*/ 895 h 1355"/>
                <a:gd name="T54" fmla="*/ 302 w 3794"/>
                <a:gd name="T55" fmla="*/ 945 h 1355"/>
                <a:gd name="T56" fmla="*/ 358 w 3794"/>
                <a:gd name="T57" fmla="*/ 973 h 1355"/>
                <a:gd name="T58" fmla="*/ 464 w 3794"/>
                <a:gd name="T59" fmla="*/ 986 h 1355"/>
                <a:gd name="T60" fmla="*/ 626 w 3794"/>
                <a:gd name="T61" fmla="*/ 961 h 1355"/>
                <a:gd name="T62" fmla="*/ 780 w 3794"/>
                <a:gd name="T63" fmla="*/ 904 h 1355"/>
                <a:gd name="T64" fmla="*/ 877 w 3794"/>
                <a:gd name="T65" fmla="*/ 831 h 1355"/>
                <a:gd name="T66" fmla="*/ 907 w 3794"/>
                <a:gd name="T67" fmla="*/ 725 h 1355"/>
                <a:gd name="T68" fmla="*/ 877 w 3794"/>
                <a:gd name="T69" fmla="*/ 588 h 1355"/>
                <a:gd name="T70" fmla="*/ 843 w 3794"/>
                <a:gd name="T71" fmla="*/ 454 h 1355"/>
                <a:gd name="T72" fmla="*/ 837 w 3794"/>
                <a:gd name="T73" fmla="*/ 369 h 1355"/>
                <a:gd name="T74" fmla="*/ 850 w 3794"/>
                <a:gd name="T75" fmla="*/ 316 h 1355"/>
                <a:gd name="T76" fmla="*/ 877 w 3794"/>
                <a:gd name="T77" fmla="*/ 271 h 1355"/>
                <a:gd name="T78" fmla="*/ 934 w 3794"/>
                <a:gd name="T79" fmla="*/ 251 h 1355"/>
                <a:gd name="T80" fmla="*/ 1011 w 3794"/>
                <a:gd name="T81" fmla="*/ 231 h 1355"/>
                <a:gd name="T82" fmla="*/ 1139 w 3794"/>
                <a:gd name="T83" fmla="*/ 202 h 1355"/>
                <a:gd name="T84" fmla="*/ 1314 w 3794"/>
                <a:gd name="T85" fmla="*/ 162 h 1355"/>
                <a:gd name="T86" fmla="*/ 1518 w 3794"/>
                <a:gd name="T87" fmla="*/ 129 h 1355"/>
                <a:gd name="T88" fmla="*/ 1693 w 3794"/>
                <a:gd name="T89" fmla="*/ 117 h 1355"/>
                <a:gd name="T90" fmla="*/ 1812 w 3794"/>
                <a:gd name="T91" fmla="*/ 150 h 1355"/>
                <a:gd name="T92" fmla="*/ 1889 w 3794"/>
                <a:gd name="T93" fmla="*/ 218 h 1355"/>
                <a:gd name="T94" fmla="*/ 1938 w 3794"/>
                <a:gd name="T95" fmla="*/ 312 h 1355"/>
                <a:gd name="T96" fmla="*/ 1989 w 3794"/>
                <a:gd name="T97" fmla="*/ 479 h 1355"/>
                <a:gd name="T98" fmla="*/ 2023 w 3794"/>
                <a:gd name="T99" fmla="*/ 612 h 1355"/>
                <a:gd name="T100" fmla="*/ 2044 w 3794"/>
                <a:gd name="T101" fmla="*/ 766 h 1355"/>
                <a:gd name="T102" fmla="*/ 2051 w 3794"/>
                <a:gd name="T103" fmla="*/ 916 h 1355"/>
                <a:gd name="T104" fmla="*/ 2037 w 3794"/>
                <a:gd name="T105" fmla="*/ 1046 h 1355"/>
                <a:gd name="T106" fmla="*/ 1995 w 3794"/>
                <a:gd name="T107" fmla="*/ 1148 h 1355"/>
                <a:gd name="T108" fmla="*/ 1925 w 3794"/>
                <a:gd name="T109" fmla="*/ 1237 h 1355"/>
                <a:gd name="T110" fmla="*/ 1855 w 3794"/>
                <a:gd name="T111" fmla="*/ 1306 h 1355"/>
                <a:gd name="T112" fmla="*/ 1805 w 3794"/>
                <a:gd name="T113" fmla="*/ 1354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94" h="1355">
                  <a:moveTo>
                    <a:pt x="3793" y="1090"/>
                  </a:moveTo>
                  <a:lnTo>
                    <a:pt x="3772" y="965"/>
                  </a:lnTo>
                  <a:lnTo>
                    <a:pt x="3750" y="839"/>
                  </a:lnTo>
                  <a:lnTo>
                    <a:pt x="3723" y="722"/>
                  </a:lnTo>
                  <a:lnTo>
                    <a:pt x="3702" y="608"/>
                  </a:lnTo>
                  <a:lnTo>
                    <a:pt x="3667" y="502"/>
                  </a:lnTo>
                  <a:lnTo>
                    <a:pt x="3638" y="405"/>
                  </a:lnTo>
                  <a:lnTo>
                    <a:pt x="3604" y="324"/>
                  </a:lnTo>
                  <a:lnTo>
                    <a:pt x="3582" y="292"/>
                  </a:lnTo>
                  <a:lnTo>
                    <a:pt x="3561" y="259"/>
                  </a:lnTo>
                  <a:lnTo>
                    <a:pt x="3540" y="235"/>
                  </a:lnTo>
                  <a:lnTo>
                    <a:pt x="3518" y="215"/>
                  </a:lnTo>
                  <a:lnTo>
                    <a:pt x="3498" y="198"/>
                  </a:lnTo>
                  <a:lnTo>
                    <a:pt x="3477" y="187"/>
                  </a:lnTo>
                  <a:lnTo>
                    <a:pt x="3428" y="178"/>
                  </a:lnTo>
                  <a:lnTo>
                    <a:pt x="3379" y="174"/>
                  </a:lnTo>
                  <a:lnTo>
                    <a:pt x="3322" y="178"/>
                  </a:lnTo>
                  <a:lnTo>
                    <a:pt x="3252" y="182"/>
                  </a:lnTo>
                  <a:lnTo>
                    <a:pt x="3182" y="182"/>
                  </a:lnTo>
                  <a:lnTo>
                    <a:pt x="3098" y="174"/>
                  </a:lnTo>
                  <a:lnTo>
                    <a:pt x="2999" y="157"/>
                  </a:lnTo>
                  <a:lnTo>
                    <a:pt x="2887" y="142"/>
                  </a:lnTo>
                  <a:lnTo>
                    <a:pt x="2768" y="126"/>
                  </a:lnTo>
                  <a:lnTo>
                    <a:pt x="2641" y="106"/>
                  </a:lnTo>
                  <a:lnTo>
                    <a:pt x="2381" y="73"/>
                  </a:lnTo>
                  <a:lnTo>
                    <a:pt x="2248" y="56"/>
                  </a:lnTo>
                  <a:lnTo>
                    <a:pt x="2128" y="45"/>
                  </a:lnTo>
                  <a:lnTo>
                    <a:pt x="1889" y="24"/>
                  </a:lnTo>
                  <a:lnTo>
                    <a:pt x="1650" y="8"/>
                  </a:lnTo>
                  <a:lnTo>
                    <a:pt x="1418" y="0"/>
                  </a:lnTo>
                  <a:lnTo>
                    <a:pt x="1307" y="0"/>
                  </a:lnTo>
                  <a:lnTo>
                    <a:pt x="1208" y="0"/>
                  </a:lnTo>
                  <a:lnTo>
                    <a:pt x="1109" y="4"/>
                  </a:lnTo>
                  <a:lnTo>
                    <a:pt x="1026" y="8"/>
                  </a:lnTo>
                  <a:lnTo>
                    <a:pt x="857" y="20"/>
                  </a:lnTo>
                  <a:lnTo>
                    <a:pt x="703" y="45"/>
                  </a:lnTo>
                  <a:lnTo>
                    <a:pt x="632" y="65"/>
                  </a:lnTo>
                  <a:lnTo>
                    <a:pt x="555" y="85"/>
                  </a:lnTo>
                  <a:lnTo>
                    <a:pt x="478" y="113"/>
                  </a:lnTo>
                  <a:lnTo>
                    <a:pt x="394" y="142"/>
                  </a:lnTo>
                  <a:lnTo>
                    <a:pt x="302" y="174"/>
                  </a:lnTo>
                  <a:lnTo>
                    <a:pt x="219" y="210"/>
                  </a:lnTo>
                  <a:lnTo>
                    <a:pt x="148" y="251"/>
                  </a:lnTo>
                  <a:lnTo>
                    <a:pt x="78" y="292"/>
                  </a:lnTo>
                  <a:lnTo>
                    <a:pt x="35" y="340"/>
                  </a:lnTo>
                  <a:lnTo>
                    <a:pt x="8" y="393"/>
                  </a:lnTo>
                  <a:lnTo>
                    <a:pt x="0" y="421"/>
                  </a:lnTo>
                  <a:lnTo>
                    <a:pt x="0" y="458"/>
                  </a:lnTo>
                  <a:lnTo>
                    <a:pt x="21" y="535"/>
                  </a:lnTo>
                  <a:lnTo>
                    <a:pt x="49" y="616"/>
                  </a:lnTo>
                  <a:lnTo>
                    <a:pt x="98" y="705"/>
                  </a:lnTo>
                  <a:lnTo>
                    <a:pt x="155" y="786"/>
                  </a:lnTo>
                  <a:lnTo>
                    <a:pt x="211" y="864"/>
                  </a:lnTo>
                  <a:lnTo>
                    <a:pt x="239" y="895"/>
                  </a:lnTo>
                  <a:lnTo>
                    <a:pt x="275" y="920"/>
                  </a:lnTo>
                  <a:lnTo>
                    <a:pt x="302" y="945"/>
                  </a:lnTo>
                  <a:lnTo>
                    <a:pt x="330" y="961"/>
                  </a:lnTo>
                  <a:lnTo>
                    <a:pt x="358" y="973"/>
                  </a:lnTo>
                  <a:lnTo>
                    <a:pt x="394" y="981"/>
                  </a:lnTo>
                  <a:lnTo>
                    <a:pt x="464" y="986"/>
                  </a:lnTo>
                  <a:lnTo>
                    <a:pt x="541" y="977"/>
                  </a:lnTo>
                  <a:lnTo>
                    <a:pt x="626" y="961"/>
                  </a:lnTo>
                  <a:lnTo>
                    <a:pt x="703" y="936"/>
                  </a:lnTo>
                  <a:lnTo>
                    <a:pt x="780" y="904"/>
                  </a:lnTo>
                  <a:lnTo>
                    <a:pt x="837" y="867"/>
                  </a:lnTo>
                  <a:lnTo>
                    <a:pt x="877" y="831"/>
                  </a:lnTo>
                  <a:lnTo>
                    <a:pt x="899" y="783"/>
                  </a:lnTo>
                  <a:lnTo>
                    <a:pt x="907" y="725"/>
                  </a:lnTo>
                  <a:lnTo>
                    <a:pt x="899" y="661"/>
                  </a:lnTo>
                  <a:lnTo>
                    <a:pt x="877" y="588"/>
                  </a:lnTo>
                  <a:lnTo>
                    <a:pt x="864" y="519"/>
                  </a:lnTo>
                  <a:lnTo>
                    <a:pt x="843" y="454"/>
                  </a:lnTo>
                  <a:lnTo>
                    <a:pt x="837" y="393"/>
                  </a:lnTo>
                  <a:lnTo>
                    <a:pt x="837" y="369"/>
                  </a:lnTo>
                  <a:lnTo>
                    <a:pt x="837" y="349"/>
                  </a:lnTo>
                  <a:lnTo>
                    <a:pt x="850" y="316"/>
                  </a:lnTo>
                  <a:lnTo>
                    <a:pt x="864" y="292"/>
                  </a:lnTo>
                  <a:lnTo>
                    <a:pt x="877" y="271"/>
                  </a:lnTo>
                  <a:lnTo>
                    <a:pt x="907" y="259"/>
                  </a:lnTo>
                  <a:lnTo>
                    <a:pt x="934" y="251"/>
                  </a:lnTo>
                  <a:lnTo>
                    <a:pt x="970" y="239"/>
                  </a:lnTo>
                  <a:lnTo>
                    <a:pt x="1011" y="231"/>
                  </a:lnTo>
                  <a:lnTo>
                    <a:pt x="1069" y="218"/>
                  </a:lnTo>
                  <a:lnTo>
                    <a:pt x="1139" y="202"/>
                  </a:lnTo>
                  <a:lnTo>
                    <a:pt x="1223" y="182"/>
                  </a:lnTo>
                  <a:lnTo>
                    <a:pt x="1314" y="162"/>
                  </a:lnTo>
                  <a:lnTo>
                    <a:pt x="1412" y="146"/>
                  </a:lnTo>
                  <a:lnTo>
                    <a:pt x="1518" y="129"/>
                  </a:lnTo>
                  <a:lnTo>
                    <a:pt x="1608" y="121"/>
                  </a:lnTo>
                  <a:lnTo>
                    <a:pt x="1693" y="117"/>
                  </a:lnTo>
                  <a:lnTo>
                    <a:pt x="1757" y="129"/>
                  </a:lnTo>
                  <a:lnTo>
                    <a:pt x="1812" y="150"/>
                  </a:lnTo>
                  <a:lnTo>
                    <a:pt x="1855" y="182"/>
                  </a:lnTo>
                  <a:lnTo>
                    <a:pt x="1889" y="218"/>
                  </a:lnTo>
                  <a:lnTo>
                    <a:pt x="1918" y="263"/>
                  </a:lnTo>
                  <a:lnTo>
                    <a:pt x="1938" y="312"/>
                  </a:lnTo>
                  <a:lnTo>
                    <a:pt x="1953" y="369"/>
                  </a:lnTo>
                  <a:lnTo>
                    <a:pt x="1989" y="479"/>
                  </a:lnTo>
                  <a:lnTo>
                    <a:pt x="2009" y="539"/>
                  </a:lnTo>
                  <a:lnTo>
                    <a:pt x="2023" y="612"/>
                  </a:lnTo>
                  <a:lnTo>
                    <a:pt x="2030" y="689"/>
                  </a:lnTo>
                  <a:lnTo>
                    <a:pt x="2044" y="766"/>
                  </a:lnTo>
                  <a:lnTo>
                    <a:pt x="2044" y="844"/>
                  </a:lnTo>
                  <a:lnTo>
                    <a:pt x="2051" y="916"/>
                  </a:lnTo>
                  <a:lnTo>
                    <a:pt x="2044" y="986"/>
                  </a:lnTo>
                  <a:lnTo>
                    <a:pt x="2037" y="1046"/>
                  </a:lnTo>
                  <a:lnTo>
                    <a:pt x="2023" y="1098"/>
                  </a:lnTo>
                  <a:lnTo>
                    <a:pt x="1995" y="1148"/>
                  </a:lnTo>
                  <a:lnTo>
                    <a:pt x="1959" y="1192"/>
                  </a:lnTo>
                  <a:lnTo>
                    <a:pt x="1925" y="1237"/>
                  </a:lnTo>
                  <a:lnTo>
                    <a:pt x="1889" y="1273"/>
                  </a:lnTo>
                  <a:lnTo>
                    <a:pt x="1855" y="1306"/>
                  </a:lnTo>
                  <a:lnTo>
                    <a:pt x="1827" y="1334"/>
                  </a:lnTo>
                  <a:lnTo>
                    <a:pt x="1805" y="1354"/>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 name="Freeform 164"/>
            <p:cNvSpPr>
              <a:spLocks/>
            </p:cNvSpPr>
            <p:nvPr/>
          </p:nvSpPr>
          <p:spPr bwMode="auto">
            <a:xfrm>
              <a:off x="3379788" y="3324225"/>
              <a:ext cx="3086100" cy="989013"/>
            </a:xfrm>
            <a:custGeom>
              <a:avLst/>
              <a:gdLst>
                <a:gd name="T0" fmla="*/ 2075 w 2076"/>
                <a:gd name="T1" fmla="*/ 494 h 714"/>
                <a:gd name="T2" fmla="*/ 2027 w 2076"/>
                <a:gd name="T3" fmla="*/ 396 h 714"/>
                <a:gd name="T4" fmla="*/ 1979 w 2076"/>
                <a:gd name="T5" fmla="*/ 298 h 714"/>
                <a:gd name="T6" fmla="*/ 1951 w 2076"/>
                <a:gd name="T7" fmla="*/ 255 h 714"/>
                <a:gd name="T8" fmla="*/ 1931 w 2076"/>
                <a:gd name="T9" fmla="*/ 216 h 714"/>
                <a:gd name="T10" fmla="*/ 1911 w 2076"/>
                <a:gd name="T11" fmla="*/ 177 h 714"/>
                <a:gd name="T12" fmla="*/ 1890 w 2076"/>
                <a:gd name="T13" fmla="*/ 145 h 714"/>
                <a:gd name="T14" fmla="*/ 1875 w 2076"/>
                <a:gd name="T15" fmla="*/ 117 h 714"/>
                <a:gd name="T16" fmla="*/ 1862 w 2076"/>
                <a:gd name="T17" fmla="*/ 94 h 714"/>
                <a:gd name="T18" fmla="*/ 1855 w 2076"/>
                <a:gd name="T19" fmla="*/ 75 h 714"/>
                <a:gd name="T20" fmla="*/ 1841 w 2076"/>
                <a:gd name="T21" fmla="*/ 55 h 714"/>
                <a:gd name="T22" fmla="*/ 1835 w 2076"/>
                <a:gd name="T23" fmla="*/ 43 h 714"/>
                <a:gd name="T24" fmla="*/ 1815 w 2076"/>
                <a:gd name="T25" fmla="*/ 31 h 714"/>
                <a:gd name="T26" fmla="*/ 1786 w 2076"/>
                <a:gd name="T27" fmla="*/ 19 h 714"/>
                <a:gd name="T28" fmla="*/ 1752 w 2076"/>
                <a:gd name="T29" fmla="*/ 12 h 714"/>
                <a:gd name="T30" fmla="*/ 1703 w 2076"/>
                <a:gd name="T31" fmla="*/ 8 h 714"/>
                <a:gd name="T32" fmla="*/ 1643 w 2076"/>
                <a:gd name="T33" fmla="*/ 4 h 714"/>
                <a:gd name="T34" fmla="*/ 1567 w 2076"/>
                <a:gd name="T35" fmla="*/ 0 h 714"/>
                <a:gd name="T36" fmla="*/ 1491 w 2076"/>
                <a:gd name="T37" fmla="*/ 0 h 714"/>
                <a:gd name="T38" fmla="*/ 1333 w 2076"/>
                <a:gd name="T39" fmla="*/ 4 h 714"/>
                <a:gd name="T40" fmla="*/ 1264 w 2076"/>
                <a:gd name="T41" fmla="*/ 8 h 714"/>
                <a:gd name="T42" fmla="*/ 1196 w 2076"/>
                <a:gd name="T43" fmla="*/ 12 h 714"/>
                <a:gd name="T44" fmla="*/ 1086 w 2076"/>
                <a:gd name="T45" fmla="*/ 15 h 714"/>
                <a:gd name="T46" fmla="*/ 982 w 2076"/>
                <a:gd name="T47" fmla="*/ 15 h 714"/>
                <a:gd name="T48" fmla="*/ 934 w 2076"/>
                <a:gd name="T49" fmla="*/ 19 h 714"/>
                <a:gd name="T50" fmla="*/ 886 w 2076"/>
                <a:gd name="T51" fmla="*/ 27 h 714"/>
                <a:gd name="T52" fmla="*/ 837 w 2076"/>
                <a:gd name="T53" fmla="*/ 39 h 714"/>
                <a:gd name="T54" fmla="*/ 783 w 2076"/>
                <a:gd name="T55" fmla="*/ 55 h 714"/>
                <a:gd name="T56" fmla="*/ 721 w 2076"/>
                <a:gd name="T57" fmla="*/ 78 h 714"/>
                <a:gd name="T58" fmla="*/ 659 w 2076"/>
                <a:gd name="T59" fmla="*/ 106 h 714"/>
                <a:gd name="T60" fmla="*/ 597 w 2076"/>
                <a:gd name="T61" fmla="*/ 141 h 714"/>
                <a:gd name="T62" fmla="*/ 536 w 2076"/>
                <a:gd name="T63" fmla="*/ 177 h 714"/>
                <a:gd name="T64" fmla="*/ 418 w 2076"/>
                <a:gd name="T65" fmla="*/ 250 h 714"/>
                <a:gd name="T66" fmla="*/ 364 w 2076"/>
                <a:gd name="T67" fmla="*/ 286 h 714"/>
                <a:gd name="T68" fmla="*/ 322 w 2076"/>
                <a:gd name="T69" fmla="*/ 317 h 714"/>
                <a:gd name="T70" fmla="*/ 289 w 2076"/>
                <a:gd name="T71" fmla="*/ 349 h 714"/>
                <a:gd name="T72" fmla="*/ 254 w 2076"/>
                <a:gd name="T73" fmla="*/ 376 h 714"/>
                <a:gd name="T74" fmla="*/ 213 w 2076"/>
                <a:gd name="T75" fmla="*/ 435 h 714"/>
                <a:gd name="T76" fmla="*/ 171 w 2076"/>
                <a:gd name="T77" fmla="*/ 485 h 714"/>
                <a:gd name="T78" fmla="*/ 137 w 2076"/>
                <a:gd name="T79" fmla="*/ 536 h 714"/>
                <a:gd name="T80" fmla="*/ 96 w 2076"/>
                <a:gd name="T81" fmla="*/ 587 h 714"/>
                <a:gd name="T82" fmla="*/ 55 w 2076"/>
                <a:gd name="T83" fmla="*/ 638 h 714"/>
                <a:gd name="T84" fmla="*/ 20 w 2076"/>
                <a:gd name="T85" fmla="*/ 682 h 714"/>
                <a:gd name="T86" fmla="*/ 7 w 2076"/>
                <a:gd name="T87" fmla="*/ 698 h 714"/>
                <a:gd name="T88" fmla="*/ 0 w 2076"/>
                <a:gd name="T89" fmla="*/ 713 h 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76" h="714">
                  <a:moveTo>
                    <a:pt x="2075" y="494"/>
                  </a:moveTo>
                  <a:lnTo>
                    <a:pt x="2027" y="396"/>
                  </a:lnTo>
                  <a:lnTo>
                    <a:pt x="1979" y="298"/>
                  </a:lnTo>
                  <a:lnTo>
                    <a:pt x="1951" y="255"/>
                  </a:lnTo>
                  <a:lnTo>
                    <a:pt x="1931" y="216"/>
                  </a:lnTo>
                  <a:lnTo>
                    <a:pt x="1911" y="177"/>
                  </a:lnTo>
                  <a:lnTo>
                    <a:pt x="1890" y="145"/>
                  </a:lnTo>
                  <a:lnTo>
                    <a:pt x="1875" y="117"/>
                  </a:lnTo>
                  <a:lnTo>
                    <a:pt x="1862" y="94"/>
                  </a:lnTo>
                  <a:lnTo>
                    <a:pt x="1855" y="75"/>
                  </a:lnTo>
                  <a:lnTo>
                    <a:pt x="1841" y="55"/>
                  </a:lnTo>
                  <a:lnTo>
                    <a:pt x="1835" y="43"/>
                  </a:lnTo>
                  <a:lnTo>
                    <a:pt x="1815" y="31"/>
                  </a:lnTo>
                  <a:lnTo>
                    <a:pt x="1786" y="19"/>
                  </a:lnTo>
                  <a:lnTo>
                    <a:pt x="1752" y="12"/>
                  </a:lnTo>
                  <a:lnTo>
                    <a:pt x="1703" y="8"/>
                  </a:lnTo>
                  <a:lnTo>
                    <a:pt x="1643" y="4"/>
                  </a:lnTo>
                  <a:lnTo>
                    <a:pt x="1567" y="0"/>
                  </a:lnTo>
                  <a:lnTo>
                    <a:pt x="1491" y="0"/>
                  </a:lnTo>
                  <a:lnTo>
                    <a:pt x="1333" y="4"/>
                  </a:lnTo>
                  <a:lnTo>
                    <a:pt x="1264" y="8"/>
                  </a:lnTo>
                  <a:lnTo>
                    <a:pt x="1196" y="12"/>
                  </a:lnTo>
                  <a:lnTo>
                    <a:pt x="1086" y="15"/>
                  </a:lnTo>
                  <a:lnTo>
                    <a:pt x="982" y="15"/>
                  </a:lnTo>
                  <a:lnTo>
                    <a:pt x="934" y="19"/>
                  </a:lnTo>
                  <a:lnTo>
                    <a:pt x="886" y="27"/>
                  </a:lnTo>
                  <a:lnTo>
                    <a:pt x="837" y="39"/>
                  </a:lnTo>
                  <a:lnTo>
                    <a:pt x="783" y="55"/>
                  </a:lnTo>
                  <a:lnTo>
                    <a:pt x="721" y="78"/>
                  </a:lnTo>
                  <a:lnTo>
                    <a:pt x="659" y="106"/>
                  </a:lnTo>
                  <a:lnTo>
                    <a:pt x="597" y="141"/>
                  </a:lnTo>
                  <a:lnTo>
                    <a:pt x="536" y="177"/>
                  </a:lnTo>
                  <a:lnTo>
                    <a:pt x="418" y="250"/>
                  </a:lnTo>
                  <a:lnTo>
                    <a:pt x="364" y="286"/>
                  </a:lnTo>
                  <a:lnTo>
                    <a:pt x="322" y="317"/>
                  </a:lnTo>
                  <a:lnTo>
                    <a:pt x="289" y="349"/>
                  </a:lnTo>
                  <a:lnTo>
                    <a:pt x="254" y="376"/>
                  </a:lnTo>
                  <a:lnTo>
                    <a:pt x="213" y="435"/>
                  </a:lnTo>
                  <a:lnTo>
                    <a:pt x="171" y="485"/>
                  </a:lnTo>
                  <a:lnTo>
                    <a:pt x="137" y="536"/>
                  </a:lnTo>
                  <a:lnTo>
                    <a:pt x="96" y="587"/>
                  </a:lnTo>
                  <a:lnTo>
                    <a:pt x="55" y="638"/>
                  </a:lnTo>
                  <a:lnTo>
                    <a:pt x="20" y="682"/>
                  </a:lnTo>
                  <a:lnTo>
                    <a:pt x="7" y="698"/>
                  </a:lnTo>
                  <a:lnTo>
                    <a:pt x="0" y="713"/>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 name="Freeform 165"/>
            <p:cNvSpPr>
              <a:spLocks/>
            </p:cNvSpPr>
            <p:nvPr/>
          </p:nvSpPr>
          <p:spPr bwMode="auto">
            <a:xfrm>
              <a:off x="3162300" y="4070350"/>
              <a:ext cx="3098800" cy="1096963"/>
            </a:xfrm>
            <a:custGeom>
              <a:avLst/>
              <a:gdLst>
                <a:gd name="T0" fmla="*/ 0 w 2084"/>
                <a:gd name="T1" fmla="*/ 218 h 792"/>
                <a:gd name="T2" fmla="*/ 13 w 2084"/>
                <a:gd name="T3" fmla="*/ 331 h 792"/>
                <a:gd name="T4" fmla="*/ 27 w 2084"/>
                <a:gd name="T5" fmla="*/ 440 h 792"/>
                <a:gd name="T6" fmla="*/ 53 w 2084"/>
                <a:gd name="T7" fmla="*/ 534 h 792"/>
                <a:gd name="T8" fmla="*/ 73 w 2084"/>
                <a:gd name="T9" fmla="*/ 578 h 792"/>
                <a:gd name="T10" fmla="*/ 93 w 2084"/>
                <a:gd name="T11" fmla="*/ 613 h 792"/>
                <a:gd name="T12" fmla="*/ 120 w 2084"/>
                <a:gd name="T13" fmla="*/ 643 h 792"/>
                <a:gd name="T14" fmla="*/ 153 w 2084"/>
                <a:gd name="T15" fmla="*/ 663 h 792"/>
                <a:gd name="T16" fmla="*/ 226 w 2084"/>
                <a:gd name="T17" fmla="*/ 697 h 792"/>
                <a:gd name="T18" fmla="*/ 319 w 2084"/>
                <a:gd name="T19" fmla="*/ 722 h 792"/>
                <a:gd name="T20" fmla="*/ 419 w 2084"/>
                <a:gd name="T21" fmla="*/ 742 h 792"/>
                <a:gd name="T22" fmla="*/ 479 w 2084"/>
                <a:gd name="T23" fmla="*/ 751 h 792"/>
                <a:gd name="T24" fmla="*/ 546 w 2084"/>
                <a:gd name="T25" fmla="*/ 761 h 792"/>
                <a:gd name="T26" fmla="*/ 692 w 2084"/>
                <a:gd name="T27" fmla="*/ 777 h 792"/>
                <a:gd name="T28" fmla="*/ 839 w 2084"/>
                <a:gd name="T29" fmla="*/ 781 h 792"/>
                <a:gd name="T30" fmla="*/ 905 w 2084"/>
                <a:gd name="T31" fmla="*/ 786 h 792"/>
                <a:gd name="T32" fmla="*/ 972 w 2084"/>
                <a:gd name="T33" fmla="*/ 786 h 792"/>
                <a:gd name="T34" fmla="*/ 1091 w 2084"/>
                <a:gd name="T35" fmla="*/ 791 h 792"/>
                <a:gd name="T36" fmla="*/ 1205 w 2084"/>
                <a:gd name="T37" fmla="*/ 791 h 792"/>
                <a:gd name="T38" fmla="*/ 1258 w 2084"/>
                <a:gd name="T39" fmla="*/ 786 h 792"/>
                <a:gd name="T40" fmla="*/ 1304 w 2084"/>
                <a:gd name="T41" fmla="*/ 781 h 792"/>
                <a:gd name="T42" fmla="*/ 1352 w 2084"/>
                <a:gd name="T43" fmla="*/ 767 h 792"/>
                <a:gd name="T44" fmla="*/ 1391 w 2084"/>
                <a:gd name="T45" fmla="*/ 742 h 792"/>
                <a:gd name="T46" fmla="*/ 1424 w 2084"/>
                <a:gd name="T47" fmla="*/ 707 h 792"/>
                <a:gd name="T48" fmla="*/ 1451 w 2084"/>
                <a:gd name="T49" fmla="*/ 663 h 792"/>
                <a:gd name="T50" fmla="*/ 1471 w 2084"/>
                <a:gd name="T51" fmla="*/ 613 h 792"/>
                <a:gd name="T52" fmla="*/ 1484 w 2084"/>
                <a:gd name="T53" fmla="*/ 559 h 792"/>
                <a:gd name="T54" fmla="*/ 1517 w 2084"/>
                <a:gd name="T55" fmla="*/ 450 h 792"/>
                <a:gd name="T56" fmla="*/ 1544 w 2084"/>
                <a:gd name="T57" fmla="*/ 396 h 792"/>
                <a:gd name="T58" fmla="*/ 1571 w 2084"/>
                <a:gd name="T59" fmla="*/ 351 h 792"/>
                <a:gd name="T60" fmla="*/ 1611 w 2084"/>
                <a:gd name="T61" fmla="*/ 311 h 792"/>
                <a:gd name="T62" fmla="*/ 1657 w 2084"/>
                <a:gd name="T63" fmla="*/ 272 h 792"/>
                <a:gd name="T64" fmla="*/ 1757 w 2084"/>
                <a:gd name="T65" fmla="*/ 198 h 792"/>
                <a:gd name="T66" fmla="*/ 1863 w 2084"/>
                <a:gd name="T67" fmla="*/ 134 h 792"/>
                <a:gd name="T68" fmla="*/ 1903 w 2084"/>
                <a:gd name="T69" fmla="*/ 109 h 792"/>
                <a:gd name="T70" fmla="*/ 1943 w 2084"/>
                <a:gd name="T71" fmla="*/ 85 h 792"/>
                <a:gd name="T72" fmla="*/ 1997 w 2084"/>
                <a:gd name="T73" fmla="*/ 50 h 792"/>
                <a:gd name="T74" fmla="*/ 2036 w 2084"/>
                <a:gd name="T75" fmla="*/ 30 h 792"/>
                <a:gd name="T76" fmla="*/ 2063 w 2084"/>
                <a:gd name="T77" fmla="*/ 10 h 792"/>
                <a:gd name="T78" fmla="*/ 2083 w 2084"/>
                <a:gd name="T79" fmla="*/ 0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084" h="792">
                  <a:moveTo>
                    <a:pt x="0" y="218"/>
                  </a:moveTo>
                  <a:lnTo>
                    <a:pt x="13" y="331"/>
                  </a:lnTo>
                  <a:lnTo>
                    <a:pt x="27" y="440"/>
                  </a:lnTo>
                  <a:lnTo>
                    <a:pt x="53" y="534"/>
                  </a:lnTo>
                  <a:lnTo>
                    <a:pt x="73" y="578"/>
                  </a:lnTo>
                  <a:lnTo>
                    <a:pt x="93" y="613"/>
                  </a:lnTo>
                  <a:lnTo>
                    <a:pt x="120" y="643"/>
                  </a:lnTo>
                  <a:lnTo>
                    <a:pt x="153" y="663"/>
                  </a:lnTo>
                  <a:lnTo>
                    <a:pt x="226" y="697"/>
                  </a:lnTo>
                  <a:lnTo>
                    <a:pt x="319" y="722"/>
                  </a:lnTo>
                  <a:lnTo>
                    <a:pt x="419" y="742"/>
                  </a:lnTo>
                  <a:lnTo>
                    <a:pt x="479" y="751"/>
                  </a:lnTo>
                  <a:lnTo>
                    <a:pt x="546" y="761"/>
                  </a:lnTo>
                  <a:lnTo>
                    <a:pt x="692" y="777"/>
                  </a:lnTo>
                  <a:lnTo>
                    <a:pt x="839" y="781"/>
                  </a:lnTo>
                  <a:lnTo>
                    <a:pt x="905" y="786"/>
                  </a:lnTo>
                  <a:lnTo>
                    <a:pt x="972" y="786"/>
                  </a:lnTo>
                  <a:lnTo>
                    <a:pt x="1091" y="791"/>
                  </a:lnTo>
                  <a:lnTo>
                    <a:pt x="1205" y="791"/>
                  </a:lnTo>
                  <a:lnTo>
                    <a:pt x="1258" y="786"/>
                  </a:lnTo>
                  <a:lnTo>
                    <a:pt x="1304" y="781"/>
                  </a:lnTo>
                  <a:lnTo>
                    <a:pt x="1352" y="767"/>
                  </a:lnTo>
                  <a:lnTo>
                    <a:pt x="1391" y="742"/>
                  </a:lnTo>
                  <a:lnTo>
                    <a:pt x="1424" y="707"/>
                  </a:lnTo>
                  <a:lnTo>
                    <a:pt x="1451" y="663"/>
                  </a:lnTo>
                  <a:lnTo>
                    <a:pt x="1471" y="613"/>
                  </a:lnTo>
                  <a:lnTo>
                    <a:pt x="1484" y="559"/>
                  </a:lnTo>
                  <a:lnTo>
                    <a:pt x="1517" y="450"/>
                  </a:lnTo>
                  <a:lnTo>
                    <a:pt x="1544" y="396"/>
                  </a:lnTo>
                  <a:lnTo>
                    <a:pt x="1571" y="351"/>
                  </a:lnTo>
                  <a:lnTo>
                    <a:pt x="1611" y="311"/>
                  </a:lnTo>
                  <a:lnTo>
                    <a:pt x="1657" y="272"/>
                  </a:lnTo>
                  <a:lnTo>
                    <a:pt x="1757" y="198"/>
                  </a:lnTo>
                  <a:lnTo>
                    <a:pt x="1863" y="134"/>
                  </a:lnTo>
                  <a:lnTo>
                    <a:pt x="1903" y="109"/>
                  </a:lnTo>
                  <a:lnTo>
                    <a:pt x="1943" y="85"/>
                  </a:lnTo>
                  <a:lnTo>
                    <a:pt x="1997" y="50"/>
                  </a:lnTo>
                  <a:lnTo>
                    <a:pt x="2036" y="30"/>
                  </a:lnTo>
                  <a:lnTo>
                    <a:pt x="2063" y="10"/>
                  </a:lnTo>
                  <a:lnTo>
                    <a:pt x="2083" y="0"/>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 name="Freeform 166"/>
            <p:cNvSpPr>
              <a:spLocks/>
            </p:cNvSpPr>
            <p:nvPr/>
          </p:nvSpPr>
          <p:spPr bwMode="auto">
            <a:xfrm>
              <a:off x="3238500" y="3386138"/>
              <a:ext cx="3254375" cy="806450"/>
            </a:xfrm>
            <a:custGeom>
              <a:avLst/>
              <a:gdLst>
                <a:gd name="T0" fmla="*/ 2166 w 2188"/>
                <a:gd name="T1" fmla="*/ 362 h 582"/>
                <a:gd name="T2" fmla="*/ 2187 w 2188"/>
                <a:gd name="T3" fmla="*/ 272 h 582"/>
                <a:gd name="T4" fmla="*/ 2187 w 2188"/>
                <a:gd name="T5" fmla="*/ 226 h 582"/>
                <a:gd name="T6" fmla="*/ 2187 w 2188"/>
                <a:gd name="T7" fmla="*/ 185 h 582"/>
                <a:gd name="T8" fmla="*/ 2174 w 2188"/>
                <a:gd name="T9" fmla="*/ 147 h 582"/>
                <a:gd name="T10" fmla="*/ 2153 w 2188"/>
                <a:gd name="T11" fmla="*/ 109 h 582"/>
                <a:gd name="T12" fmla="*/ 2118 w 2188"/>
                <a:gd name="T13" fmla="*/ 79 h 582"/>
                <a:gd name="T14" fmla="*/ 2077 w 2188"/>
                <a:gd name="T15" fmla="*/ 56 h 582"/>
                <a:gd name="T16" fmla="*/ 2014 w 2188"/>
                <a:gd name="T17" fmla="*/ 38 h 582"/>
                <a:gd name="T18" fmla="*/ 1937 w 2188"/>
                <a:gd name="T19" fmla="*/ 26 h 582"/>
                <a:gd name="T20" fmla="*/ 1847 w 2188"/>
                <a:gd name="T21" fmla="*/ 19 h 582"/>
                <a:gd name="T22" fmla="*/ 1750 w 2188"/>
                <a:gd name="T23" fmla="*/ 15 h 582"/>
                <a:gd name="T24" fmla="*/ 1542 w 2188"/>
                <a:gd name="T25" fmla="*/ 15 h 582"/>
                <a:gd name="T26" fmla="*/ 1437 w 2188"/>
                <a:gd name="T27" fmla="*/ 12 h 582"/>
                <a:gd name="T28" fmla="*/ 1340 w 2188"/>
                <a:gd name="T29" fmla="*/ 12 h 582"/>
                <a:gd name="T30" fmla="*/ 1145 w 2188"/>
                <a:gd name="T31" fmla="*/ 4 h 582"/>
                <a:gd name="T32" fmla="*/ 945 w 2188"/>
                <a:gd name="T33" fmla="*/ 0 h 582"/>
                <a:gd name="T34" fmla="*/ 847 w 2188"/>
                <a:gd name="T35" fmla="*/ 0 h 582"/>
                <a:gd name="T36" fmla="*/ 757 w 2188"/>
                <a:gd name="T37" fmla="*/ 4 h 582"/>
                <a:gd name="T38" fmla="*/ 673 w 2188"/>
                <a:gd name="T39" fmla="*/ 7 h 582"/>
                <a:gd name="T40" fmla="*/ 597 w 2188"/>
                <a:gd name="T41" fmla="*/ 12 h 582"/>
                <a:gd name="T42" fmla="*/ 535 w 2188"/>
                <a:gd name="T43" fmla="*/ 19 h 582"/>
                <a:gd name="T44" fmla="*/ 479 w 2188"/>
                <a:gd name="T45" fmla="*/ 30 h 582"/>
                <a:gd name="T46" fmla="*/ 382 w 2188"/>
                <a:gd name="T47" fmla="*/ 49 h 582"/>
                <a:gd name="T48" fmla="*/ 339 w 2188"/>
                <a:gd name="T49" fmla="*/ 68 h 582"/>
                <a:gd name="T50" fmla="*/ 305 w 2188"/>
                <a:gd name="T51" fmla="*/ 87 h 582"/>
                <a:gd name="T52" fmla="*/ 263 w 2188"/>
                <a:gd name="T53" fmla="*/ 114 h 582"/>
                <a:gd name="T54" fmla="*/ 229 w 2188"/>
                <a:gd name="T55" fmla="*/ 144 h 582"/>
                <a:gd name="T56" fmla="*/ 208 w 2188"/>
                <a:gd name="T57" fmla="*/ 162 h 582"/>
                <a:gd name="T58" fmla="*/ 194 w 2188"/>
                <a:gd name="T59" fmla="*/ 185 h 582"/>
                <a:gd name="T60" fmla="*/ 160 w 2188"/>
                <a:gd name="T61" fmla="*/ 242 h 582"/>
                <a:gd name="T62" fmla="*/ 125 w 2188"/>
                <a:gd name="T63" fmla="*/ 302 h 582"/>
                <a:gd name="T64" fmla="*/ 89 w 2188"/>
                <a:gd name="T65" fmla="*/ 370 h 582"/>
                <a:gd name="T66" fmla="*/ 63 w 2188"/>
                <a:gd name="T67" fmla="*/ 434 h 582"/>
                <a:gd name="T68" fmla="*/ 34 w 2188"/>
                <a:gd name="T69" fmla="*/ 495 h 582"/>
                <a:gd name="T70" fmla="*/ 13 w 2188"/>
                <a:gd name="T71" fmla="*/ 544 h 582"/>
                <a:gd name="T72" fmla="*/ 7 w 2188"/>
                <a:gd name="T73" fmla="*/ 566 h 582"/>
                <a:gd name="T74" fmla="*/ 0 w 2188"/>
                <a:gd name="T75" fmla="*/ 581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88" h="582">
                  <a:moveTo>
                    <a:pt x="2166" y="362"/>
                  </a:moveTo>
                  <a:lnTo>
                    <a:pt x="2187" y="272"/>
                  </a:lnTo>
                  <a:lnTo>
                    <a:pt x="2187" y="226"/>
                  </a:lnTo>
                  <a:lnTo>
                    <a:pt x="2187" y="185"/>
                  </a:lnTo>
                  <a:lnTo>
                    <a:pt x="2174" y="147"/>
                  </a:lnTo>
                  <a:lnTo>
                    <a:pt x="2153" y="109"/>
                  </a:lnTo>
                  <a:lnTo>
                    <a:pt x="2118" y="79"/>
                  </a:lnTo>
                  <a:lnTo>
                    <a:pt x="2077" y="56"/>
                  </a:lnTo>
                  <a:lnTo>
                    <a:pt x="2014" y="38"/>
                  </a:lnTo>
                  <a:lnTo>
                    <a:pt x="1937" y="26"/>
                  </a:lnTo>
                  <a:lnTo>
                    <a:pt x="1847" y="19"/>
                  </a:lnTo>
                  <a:lnTo>
                    <a:pt x="1750" y="15"/>
                  </a:lnTo>
                  <a:lnTo>
                    <a:pt x="1542" y="15"/>
                  </a:lnTo>
                  <a:lnTo>
                    <a:pt x="1437" y="12"/>
                  </a:lnTo>
                  <a:lnTo>
                    <a:pt x="1340" y="12"/>
                  </a:lnTo>
                  <a:lnTo>
                    <a:pt x="1145" y="4"/>
                  </a:lnTo>
                  <a:lnTo>
                    <a:pt x="945" y="0"/>
                  </a:lnTo>
                  <a:lnTo>
                    <a:pt x="847" y="0"/>
                  </a:lnTo>
                  <a:lnTo>
                    <a:pt x="757" y="4"/>
                  </a:lnTo>
                  <a:lnTo>
                    <a:pt x="673" y="7"/>
                  </a:lnTo>
                  <a:lnTo>
                    <a:pt x="597" y="12"/>
                  </a:lnTo>
                  <a:lnTo>
                    <a:pt x="535" y="19"/>
                  </a:lnTo>
                  <a:lnTo>
                    <a:pt x="479" y="30"/>
                  </a:lnTo>
                  <a:lnTo>
                    <a:pt x="382" y="49"/>
                  </a:lnTo>
                  <a:lnTo>
                    <a:pt x="339" y="68"/>
                  </a:lnTo>
                  <a:lnTo>
                    <a:pt x="305" y="87"/>
                  </a:lnTo>
                  <a:lnTo>
                    <a:pt x="263" y="114"/>
                  </a:lnTo>
                  <a:lnTo>
                    <a:pt x="229" y="144"/>
                  </a:lnTo>
                  <a:lnTo>
                    <a:pt x="208" y="162"/>
                  </a:lnTo>
                  <a:lnTo>
                    <a:pt x="194" y="185"/>
                  </a:lnTo>
                  <a:lnTo>
                    <a:pt x="160" y="242"/>
                  </a:lnTo>
                  <a:lnTo>
                    <a:pt x="125" y="302"/>
                  </a:lnTo>
                  <a:lnTo>
                    <a:pt x="89" y="370"/>
                  </a:lnTo>
                  <a:lnTo>
                    <a:pt x="63" y="434"/>
                  </a:lnTo>
                  <a:lnTo>
                    <a:pt x="34" y="495"/>
                  </a:lnTo>
                  <a:lnTo>
                    <a:pt x="13" y="544"/>
                  </a:lnTo>
                  <a:lnTo>
                    <a:pt x="7" y="566"/>
                  </a:lnTo>
                  <a:lnTo>
                    <a:pt x="0" y="581"/>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 name="Freeform 167"/>
            <p:cNvSpPr>
              <a:spLocks/>
            </p:cNvSpPr>
            <p:nvPr/>
          </p:nvSpPr>
          <p:spPr bwMode="auto">
            <a:xfrm>
              <a:off x="3101975" y="3633788"/>
              <a:ext cx="3363913" cy="679450"/>
            </a:xfrm>
            <a:custGeom>
              <a:avLst/>
              <a:gdLst>
                <a:gd name="T0" fmla="*/ 2261 w 2262"/>
                <a:gd name="T1" fmla="*/ 357 h 491"/>
                <a:gd name="T2" fmla="*/ 2185 w 2262"/>
                <a:gd name="T3" fmla="*/ 243 h 491"/>
                <a:gd name="T4" fmla="*/ 2145 w 2262"/>
                <a:gd name="T5" fmla="*/ 189 h 491"/>
                <a:gd name="T6" fmla="*/ 2097 w 2262"/>
                <a:gd name="T7" fmla="*/ 138 h 491"/>
                <a:gd name="T8" fmla="*/ 2040 w 2262"/>
                <a:gd name="T9" fmla="*/ 94 h 491"/>
                <a:gd name="T10" fmla="*/ 1986 w 2262"/>
                <a:gd name="T11" fmla="*/ 55 h 491"/>
                <a:gd name="T12" fmla="*/ 1918 w 2262"/>
                <a:gd name="T13" fmla="*/ 27 h 491"/>
                <a:gd name="T14" fmla="*/ 1842 w 2262"/>
                <a:gd name="T15" fmla="*/ 8 h 491"/>
                <a:gd name="T16" fmla="*/ 1752 w 2262"/>
                <a:gd name="T17" fmla="*/ 0 h 491"/>
                <a:gd name="T18" fmla="*/ 1649 w 2262"/>
                <a:gd name="T19" fmla="*/ 5 h 491"/>
                <a:gd name="T20" fmla="*/ 1539 w 2262"/>
                <a:gd name="T21" fmla="*/ 20 h 491"/>
                <a:gd name="T22" fmla="*/ 1422 w 2262"/>
                <a:gd name="T23" fmla="*/ 39 h 491"/>
                <a:gd name="T24" fmla="*/ 1299 w 2262"/>
                <a:gd name="T25" fmla="*/ 63 h 491"/>
                <a:gd name="T26" fmla="*/ 1182 w 2262"/>
                <a:gd name="T27" fmla="*/ 90 h 491"/>
                <a:gd name="T28" fmla="*/ 1072 w 2262"/>
                <a:gd name="T29" fmla="*/ 118 h 491"/>
                <a:gd name="T30" fmla="*/ 969 w 2262"/>
                <a:gd name="T31" fmla="*/ 141 h 491"/>
                <a:gd name="T32" fmla="*/ 873 w 2262"/>
                <a:gd name="T33" fmla="*/ 165 h 491"/>
                <a:gd name="T34" fmla="*/ 783 w 2262"/>
                <a:gd name="T35" fmla="*/ 189 h 491"/>
                <a:gd name="T36" fmla="*/ 611 w 2262"/>
                <a:gd name="T37" fmla="*/ 247 h 491"/>
                <a:gd name="T38" fmla="*/ 454 w 2262"/>
                <a:gd name="T39" fmla="*/ 306 h 491"/>
                <a:gd name="T40" fmla="*/ 385 w 2262"/>
                <a:gd name="T41" fmla="*/ 333 h 491"/>
                <a:gd name="T42" fmla="*/ 322 w 2262"/>
                <a:gd name="T43" fmla="*/ 357 h 491"/>
                <a:gd name="T44" fmla="*/ 213 w 2262"/>
                <a:gd name="T45" fmla="*/ 400 h 491"/>
                <a:gd name="T46" fmla="*/ 116 w 2262"/>
                <a:gd name="T47" fmla="*/ 435 h 491"/>
                <a:gd name="T48" fmla="*/ 49 w 2262"/>
                <a:gd name="T49" fmla="*/ 466 h 491"/>
                <a:gd name="T50" fmla="*/ 0 w 2262"/>
                <a:gd name="T51" fmla="*/ 490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262" h="491">
                  <a:moveTo>
                    <a:pt x="2261" y="357"/>
                  </a:moveTo>
                  <a:lnTo>
                    <a:pt x="2185" y="243"/>
                  </a:lnTo>
                  <a:lnTo>
                    <a:pt x="2145" y="189"/>
                  </a:lnTo>
                  <a:lnTo>
                    <a:pt x="2097" y="138"/>
                  </a:lnTo>
                  <a:lnTo>
                    <a:pt x="2040" y="94"/>
                  </a:lnTo>
                  <a:lnTo>
                    <a:pt x="1986" y="55"/>
                  </a:lnTo>
                  <a:lnTo>
                    <a:pt x="1918" y="27"/>
                  </a:lnTo>
                  <a:lnTo>
                    <a:pt x="1842" y="8"/>
                  </a:lnTo>
                  <a:lnTo>
                    <a:pt x="1752" y="0"/>
                  </a:lnTo>
                  <a:lnTo>
                    <a:pt x="1649" y="5"/>
                  </a:lnTo>
                  <a:lnTo>
                    <a:pt x="1539" y="20"/>
                  </a:lnTo>
                  <a:lnTo>
                    <a:pt x="1422" y="39"/>
                  </a:lnTo>
                  <a:lnTo>
                    <a:pt x="1299" y="63"/>
                  </a:lnTo>
                  <a:lnTo>
                    <a:pt x="1182" y="90"/>
                  </a:lnTo>
                  <a:lnTo>
                    <a:pt x="1072" y="118"/>
                  </a:lnTo>
                  <a:lnTo>
                    <a:pt x="969" y="141"/>
                  </a:lnTo>
                  <a:lnTo>
                    <a:pt x="873" y="165"/>
                  </a:lnTo>
                  <a:lnTo>
                    <a:pt x="783" y="189"/>
                  </a:lnTo>
                  <a:lnTo>
                    <a:pt x="611" y="247"/>
                  </a:lnTo>
                  <a:lnTo>
                    <a:pt x="454" y="306"/>
                  </a:lnTo>
                  <a:lnTo>
                    <a:pt x="385" y="333"/>
                  </a:lnTo>
                  <a:lnTo>
                    <a:pt x="322" y="357"/>
                  </a:lnTo>
                  <a:lnTo>
                    <a:pt x="213" y="400"/>
                  </a:lnTo>
                  <a:lnTo>
                    <a:pt x="116" y="435"/>
                  </a:lnTo>
                  <a:lnTo>
                    <a:pt x="49" y="466"/>
                  </a:lnTo>
                  <a:lnTo>
                    <a:pt x="0" y="490"/>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 name="Freeform 168"/>
            <p:cNvSpPr>
              <a:spLocks/>
            </p:cNvSpPr>
            <p:nvPr/>
          </p:nvSpPr>
          <p:spPr bwMode="auto">
            <a:xfrm>
              <a:off x="966788" y="4006850"/>
              <a:ext cx="5154612" cy="1117600"/>
            </a:xfrm>
            <a:custGeom>
              <a:avLst/>
              <a:gdLst>
                <a:gd name="T0" fmla="*/ 1339 w 3468"/>
                <a:gd name="T1" fmla="*/ 352 h 807"/>
                <a:gd name="T2" fmla="*/ 1249 w 3468"/>
                <a:gd name="T3" fmla="*/ 396 h 807"/>
                <a:gd name="T4" fmla="*/ 1165 w 3468"/>
                <a:gd name="T5" fmla="*/ 435 h 807"/>
                <a:gd name="T6" fmla="*/ 1068 w 3468"/>
                <a:gd name="T7" fmla="*/ 464 h 807"/>
                <a:gd name="T8" fmla="*/ 969 w 3468"/>
                <a:gd name="T9" fmla="*/ 483 h 807"/>
                <a:gd name="T10" fmla="*/ 924 w 3468"/>
                <a:gd name="T11" fmla="*/ 489 h 807"/>
                <a:gd name="T12" fmla="*/ 872 w 3468"/>
                <a:gd name="T13" fmla="*/ 483 h 807"/>
                <a:gd name="T14" fmla="*/ 774 w 3468"/>
                <a:gd name="T15" fmla="*/ 469 h 807"/>
                <a:gd name="T16" fmla="*/ 669 w 3468"/>
                <a:gd name="T17" fmla="*/ 449 h 807"/>
                <a:gd name="T18" fmla="*/ 559 w 3468"/>
                <a:gd name="T19" fmla="*/ 439 h 807"/>
                <a:gd name="T20" fmla="*/ 494 w 3468"/>
                <a:gd name="T21" fmla="*/ 435 h 807"/>
                <a:gd name="T22" fmla="*/ 422 w 3468"/>
                <a:gd name="T23" fmla="*/ 429 h 807"/>
                <a:gd name="T24" fmla="*/ 273 w 3468"/>
                <a:gd name="T25" fmla="*/ 420 h 807"/>
                <a:gd name="T26" fmla="*/ 202 w 3468"/>
                <a:gd name="T27" fmla="*/ 420 h 807"/>
                <a:gd name="T28" fmla="*/ 137 w 3468"/>
                <a:gd name="T29" fmla="*/ 420 h 807"/>
                <a:gd name="T30" fmla="*/ 85 w 3468"/>
                <a:gd name="T31" fmla="*/ 425 h 807"/>
                <a:gd name="T32" fmla="*/ 46 w 3468"/>
                <a:gd name="T33" fmla="*/ 439 h 807"/>
                <a:gd name="T34" fmla="*/ 26 w 3468"/>
                <a:gd name="T35" fmla="*/ 459 h 807"/>
                <a:gd name="T36" fmla="*/ 7 w 3468"/>
                <a:gd name="T37" fmla="*/ 493 h 807"/>
                <a:gd name="T38" fmla="*/ 0 w 3468"/>
                <a:gd name="T39" fmla="*/ 528 h 807"/>
                <a:gd name="T40" fmla="*/ 7 w 3468"/>
                <a:gd name="T41" fmla="*/ 567 h 807"/>
                <a:gd name="T42" fmla="*/ 12 w 3468"/>
                <a:gd name="T43" fmla="*/ 606 h 807"/>
                <a:gd name="T44" fmla="*/ 32 w 3468"/>
                <a:gd name="T45" fmla="*/ 640 h 807"/>
                <a:gd name="T46" fmla="*/ 59 w 3468"/>
                <a:gd name="T47" fmla="*/ 674 h 807"/>
                <a:gd name="T48" fmla="*/ 97 w 3468"/>
                <a:gd name="T49" fmla="*/ 699 h 807"/>
                <a:gd name="T50" fmla="*/ 144 w 3468"/>
                <a:gd name="T51" fmla="*/ 718 h 807"/>
                <a:gd name="T52" fmla="*/ 208 w 3468"/>
                <a:gd name="T53" fmla="*/ 732 h 807"/>
                <a:gd name="T54" fmla="*/ 273 w 3468"/>
                <a:gd name="T55" fmla="*/ 747 h 807"/>
                <a:gd name="T56" fmla="*/ 358 w 3468"/>
                <a:gd name="T57" fmla="*/ 757 h 807"/>
                <a:gd name="T58" fmla="*/ 527 w 3468"/>
                <a:gd name="T59" fmla="*/ 776 h 807"/>
                <a:gd name="T60" fmla="*/ 696 w 3468"/>
                <a:gd name="T61" fmla="*/ 786 h 807"/>
                <a:gd name="T62" fmla="*/ 865 w 3468"/>
                <a:gd name="T63" fmla="*/ 796 h 807"/>
                <a:gd name="T64" fmla="*/ 1041 w 3468"/>
                <a:gd name="T65" fmla="*/ 806 h 807"/>
                <a:gd name="T66" fmla="*/ 1216 w 3468"/>
                <a:gd name="T67" fmla="*/ 806 h 807"/>
                <a:gd name="T68" fmla="*/ 1300 w 3468"/>
                <a:gd name="T69" fmla="*/ 796 h 807"/>
                <a:gd name="T70" fmla="*/ 1386 w 3468"/>
                <a:gd name="T71" fmla="*/ 786 h 807"/>
                <a:gd name="T72" fmla="*/ 1464 w 3468"/>
                <a:gd name="T73" fmla="*/ 772 h 807"/>
                <a:gd name="T74" fmla="*/ 1534 w 3468"/>
                <a:gd name="T75" fmla="*/ 747 h 807"/>
                <a:gd name="T76" fmla="*/ 1678 w 3468"/>
                <a:gd name="T77" fmla="*/ 693 h 807"/>
                <a:gd name="T78" fmla="*/ 1827 w 3468"/>
                <a:gd name="T79" fmla="*/ 635 h 807"/>
                <a:gd name="T80" fmla="*/ 1906 w 3468"/>
                <a:gd name="T81" fmla="*/ 600 h 807"/>
                <a:gd name="T82" fmla="*/ 1990 w 3468"/>
                <a:gd name="T83" fmla="*/ 571 h 807"/>
                <a:gd name="T84" fmla="*/ 2088 w 3468"/>
                <a:gd name="T85" fmla="*/ 537 h 807"/>
                <a:gd name="T86" fmla="*/ 2192 w 3468"/>
                <a:gd name="T87" fmla="*/ 508 h 807"/>
                <a:gd name="T88" fmla="*/ 2302 w 3468"/>
                <a:gd name="T89" fmla="*/ 469 h 807"/>
                <a:gd name="T90" fmla="*/ 2420 w 3468"/>
                <a:gd name="T91" fmla="*/ 435 h 807"/>
                <a:gd name="T92" fmla="*/ 2536 w 3468"/>
                <a:gd name="T93" fmla="*/ 400 h 807"/>
                <a:gd name="T94" fmla="*/ 2641 w 3468"/>
                <a:gd name="T95" fmla="*/ 367 h 807"/>
                <a:gd name="T96" fmla="*/ 2739 w 3468"/>
                <a:gd name="T97" fmla="*/ 338 h 807"/>
                <a:gd name="T98" fmla="*/ 2817 w 3468"/>
                <a:gd name="T99" fmla="*/ 308 h 807"/>
                <a:gd name="T100" fmla="*/ 2882 w 3468"/>
                <a:gd name="T101" fmla="*/ 284 h 807"/>
                <a:gd name="T102" fmla="*/ 2934 w 3468"/>
                <a:gd name="T103" fmla="*/ 259 h 807"/>
                <a:gd name="T104" fmla="*/ 2979 w 3468"/>
                <a:gd name="T105" fmla="*/ 235 h 807"/>
                <a:gd name="T106" fmla="*/ 3012 w 3468"/>
                <a:gd name="T107" fmla="*/ 215 h 807"/>
                <a:gd name="T108" fmla="*/ 3076 w 3468"/>
                <a:gd name="T109" fmla="*/ 171 h 807"/>
                <a:gd name="T110" fmla="*/ 3109 w 3468"/>
                <a:gd name="T111" fmla="*/ 152 h 807"/>
                <a:gd name="T112" fmla="*/ 3142 w 3468"/>
                <a:gd name="T113" fmla="*/ 132 h 807"/>
                <a:gd name="T114" fmla="*/ 3304 w 3468"/>
                <a:gd name="T115" fmla="*/ 64 h 807"/>
                <a:gd name="T116" fmla="*/ 3467 w 3468"/>
                <a:gd name="T117" fmla="*/ 0 h 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468" h="807">
                  <a:moveTo>
                    <a:pt x="1339" y="352"/>
                  </a:moveTo>
                  <a:lnTo>
                    <a:pt x="1249" y="396"/>
                  </a:lnTo>
                  <a:lnTo>
                    <a:pt x="1165" y="435"/>
                  </a:lnTo>
                  <a:lnTo>
                    <a:pt x="1068" y="464"/>
                  </a:lnTo>
                  <a:lnTo>
                    <a:pt x="969" y="483"/>
                  </a:lnTo>
                  <a:lnTo>
                    <a:pt x="924" y="489"/>
                  </a:lnTo>
                  <a:lnTo>
                    <a:pt x="872" y="483"/>
                  </a:lnTo>
                  <a:lnTo>
                    <a:pt x="774" y="469"/>
                  </a:lnTo>
                  <a:lnTo>
                    <a:pt x="669" y="449"/>
                  </a:lnTo>
                  <a:lnTo>
                    <a:pt x="559" y="439"/>
                  </a:lnTo>
                  <a:lnTo>
                    <a:pt x="494" y="435"/>
                  </a:lnTo>
                  <a:lnTo>
                    <a:pt x="422" y="429"/>
                  </a:lnTo>
                  <a:lnTo>
                    <a:pt x="273" y="420"/>
                  </a:lnTo>
                  <a:lnTo>
                    <a:pt x="202" y="420"/>
                  </a:lnTo>
                  <a:lnTo>
                    <a:pt x="137" y="420"/>
                  </a:lnTo>
                  <a:lnTo>
                    <a:pt x="85" y="425"/>
                  </a:lnTo>
                  <a:lnTo>
                    <a:pt x="46" y="439"/>
                  </a:lnTo>
                  <a:lnTo>
                    <a:pt x="26" y="459"/>
                  </a:lnTo>
                  <a:lnTo>
                    <a:pt x="7" y="493"/>
                  </a:lnTo>
                  <a:lnTo>
                    <a:pt x="0" y="528"/>
                  </a:lnTo>
                  <a:lnTo>
                    <a:pt x="7" y="567"/>
                  </a:lnTo>
                  <a:lnTo>
                    <a:pt x="12" y="606"/>
                  </a:lnTo>
                  <a:lnTo>
                    <a:pt x="32" y="640"/>
                  </a:lnTo>
                  <a:lnTo>
                    <a:pt x="59" y="674"/>
                  </a:lnTo>
                  <a:lnTo>
                    <a:pt x="97" y="699"/>
                  </a:lnTo>
                  <a:lnTo>
                    <a:pt x="144" y="718"/>
                  </a:lnTo>
                  <a:lnTo>
                    <a:pt x="208" y="732"/>
                  </a:lnTo>
                  <a:lnTo>
                    <a:pt x="273" y="747"/>
                  </a:lnTo>
                  <a:lnTo>
                    <a:pt x="358" y="757"/>
                  </a:lnTo>
                  <a:lnTo>
                    <a:pt x="527" y="776"/>
                  </a:lnTo>
                  <a:lnTo>
                    <a:pt x="696" y="786"/>
                  </a:lnTo>
                  <a:lnTo>
                    <a:pt x="865" y="796"/>
                  </a:lnTo>
                  <a:lnTo>
                    <a:pt x="1041" y="806"/>
                  </a:lnTo>
                  <a:lnTo>
                    <a:pt x="1216" y="806"/>
                  </a:lnTo>
                  <a:lnTo>
                    <a:pt x="1300" y="796"/>
                  </a:lnTo>
                  <a:lnTo>
                    <a:pt x="1386" y="786"/>
                  </a:lnTo>
                  <a:lnTo>
                    <a:pt x="1464" y="772"/>
                  </a:lnTo>
                  <a:lnTo>
                    <a:pt x="1534" y="747"/>
                  </a:lnTo>
                  <a:lnTo>
                    <a:pt x="1678" y="693"/>
                  </a:lnTo>
                  <a:lnTo>
                    <a:pt x="1827" y="635"/>
                  </a:lnTo>
                  <a:lnTo>
                    <a:pt x="1906" y="600"/>
                  </a:lnTo>
                  <a:lnTo>
                    <a:pt x="1990" y="571"/>
                  </a:lnTo>
                  <a:lnTo>
                    <a:pt x="2088" y="537"/>
                  </a:lnTo>
                  <a:lnTo>
                    <a:pt x="2192" y="508"/>
                  </a:lnTo>
                  <a:lnTo>
                    <a:pt x="2302" y="469"/>
                  </a:lnTo>
                  <a:lnTo>
                    <a:pt x="2420" y="435"/>
                  </a:lnTo>
                  <a:lnTo>
                    <a:pt x="2536" y="400"/>
                  </a:lnTo>
                  <a:lnTo>
                    <a:pt x="2641" y="367"/>
                  </a:lnTo>
                  <a:lnTo>
                    <a:pt x="2739" y="338"/>
                  </a:lnTo>
                  <a:lnTo>
                    <a:pt x="2817" y="308"/>
                  </a:lnTo>
                  <a:lnTo>
                    <a:pt x="2882" y="284"/>
                  </a:lnTo>
                  <a:lnTo>
                    <a:pt x="2934" y="259"/>
                  </a:lnTo>
                  <a:lnTo>
                    <a:pt x="2979" y="235"/>
                  </a:lnTo>
                  <a:lnTo>
                    <a:pt x="3012" y="215"/>
                  </a:lnTo>
                  <a:lnTo>
                    <a:pt x="3076" y="171"/>
                  </a:lnTo>
                  <a:lnTo>
                    <a:pt x="3109" y="152"/>
                  </a:lnTo>
                  <a:lnTo>
                    <a:pt x="3142" y="132"/>
                  </a:lnTo>
                  <a:lnTo>
                    <a:pt x="3304" y="64"/>
                  </a:lnTo>
                  <a:lnTo>
                    <a:pt x="3467" y="0"/>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 name="Freeform 169"/>
            <p:cNvSpPr>
              <a:spLocks/>
            </p:cNvSpPr>
            <p:nvPr/>
          </p:nvSpPr>
          <p:spPr bwMode="auto">
            <a:xfrm>
              <a:off x="3373438" y="3074988"/>
              <a:ext cx="3435350" cy="1298575"/>
            </a:xfrm>
            <a:custGeom>
              <a:avLst/>
              <a:gdLst>
                <a:gd name="T0" fmla="*/ 2310 w 2311"/>
                <a:gd name="T1" fmla="*/ 717 h 937"/>
                <a:gd name="T2" fmla="*/ 2224 w 2311"/>
                <a:gd name="T3" fmla="*/ 549 h 937"/>
                <a:gd name="T4" fmla="*/ 2179 w 2311"/>
                <a:gd name="T5" fmla="*/ 470 h 937"/>
                <a:gd name="T6" fmla="*/ 2129 w 2311"/>
                <a:gd name="T7" fmla="*/ 390 h 937"/>
                <a:gd name="T8" fmla="*/ 2078 w 2311"/>
                <a:gd name="T9" fmla="*/ 318 h 937"/>
                <a:gd name="T10" fmla="*/ 2020 w 2311"/>
                <a:gd name="T11" fmla="*/ 255 h 937"/>
                <a:gd name="T12" fmla="*/ 1955 w 2311"/>
                <a:gd name="T13" fmla="*/ 195 h 937"/>
                <a:gd name="T14" fmla="*/ 1890 w 2311"/>
                <a:gd name="T15" fmla="*/ 147 h 937"/>
                <a:gd name="T16" fmla="*/ 1818 w 2311"/>
                <a:gd name="T17" fmla="*/ 107 h 937"/>
                <a:gd name="T18" fmla="*/ 1738 w 2311"/>
                <a:gd name="T19" fmla="*/ 72 h 937"/>
                <a:gd name="T20" fmla="*/ 1651 w 2311"/>
                <a:gd name="T21" fmla="*/ 40 h 937"/>
                <a:gd name="T22" fmla="*/ 1565 w 2311"/>
                <a:gd name="T23" fmla="*/ 20 h 937"/>
                <a:gd name="T24" fmla="*/ 1470 w 2311"/>
                <a:gd name="T25" fmla="*/ 4 h 937"/>
                <a:gd name="T26" fmla="*/ 1376 w 2311"/>
                <a:gd name="T27" fmla="*/ 0 h 937"/>
                <a:gd name="T28" fmla="*/ 1289 w 2311"/>
                <a:gd name="T29" fmla="*/ 4 h 937"/>
                <a:gd name="T30" fmla="*/ 1202 w 2311"/>
                <a:gd name="T31" fmla="*/ 20 h 937"/>
                <a:gd name="T32" fmla="*/ 1159 w 2311"/>
                <a:gd name="T33" fmla="*/ 32 h 937"/>
                <a:gd name="T34" fmla="*/ 1115 w 2311"/>
                <a:gd name="T35" fmla="*/ 52 h 937"/>
                <a:gd name="T36" fmla="*/ 1079 w 2311"/>
                <a:gd name="T37" fmla="*/ 72 h 937"/>
                <a:gd name="T38" fmla="*/ 1035 w 2311"/>
                <a:gd name="T39" fmla="*/ 96 h 937"/>
                <a:gd name="T40" fmla="*/ 949 w 2311"/>
                <a:gd name="T41" fmla="*/ 156 h 937"/>
                <a:gd name="T42" fmla="*/ 869 w 2311"/>
                <a:gd name="T43" fmla="*/ 223 h 937"/>
                <a:gd name="T44" fmla="*/ 789 w 2311"/>
                <a:gd name="T45" fmla="*/ 295 h 937"/>
                <a:gd name="T46" fmla="*/ 709 w 2311"/>
                <a:gd name="T47" fmla="*/ 367 h 937"/>
                <a:gd name="T48" fmla="*/ 630 w 2311"/>
                <a:gd name="T49" fmla="*/ 438 h 937"/>
                <a:gd name="T50" fmla="*/ 557 w 2311"/>
                <a:gd name="T51" fmla="*/ 498 h 937"/>
                <a:gd name="T52" fmla="*/ 477 w 2311"/>
                <a:gd name="T53" fmla="*/ 558 h 937"/>
                <a:gd name="T54" fmla="*/ 398 w 2311"/>
                <a:gd name="T55" fmla="*/ 621 h 937"/>
                <a:gd name="T56" fmla="*/ 239 w 2311"/>
                <a:gd name="T57" fmla="*/ 749 h 937"/>
                <a:gd name="T58" fmla="*/ 166 w 2311"/>
                <a:gd name="T59" fmla="*/ 809 h 937"/>
                <a:gd name="T60" fmla="*/ 101 w 2311"/>
                <a:gd name="T61" fmla="*/ 861 h 937"/>
                <a:gd name="T62" fmla="*/ 44 w 2311"/>
                <a:gd name="T63" fmla="*/ 904 h 937"/>
                <a:gd name="T64" fmla="*/ 0 w 2311"/>
                <a:gd name="T65" fmla="*/ 936 h 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11" h="937">
                  <a:moveTo>
                    <a:pt x="2310" y="717"/>
                  </a:moveTo>
                  <a:lnTo>
                    <a:pt x="2224" y="549"/>
                  </a:lnTo>
                  <a:lnTo>
                    <a:pt x="2179" y="470"/>
                  </a:lnTo>
                  <a:lnTo>
                    <a:pt x="2129" y="390"/>
                  </a:lnTo>
                  <a:lnTo>
                    <a:pt x="2078" y="318"/>
                  </a:lnTo>
                  <a:lnTo>
                    <a:pt x="2020" y="255"/>
                  </a:lnTo>
                  <a:lnTo>
                    <a:pt x="1955" y="195"/>
                  </a:lnTo>
                  <a:lnTo>
                    <a:pt x="1890" y="147"/>
                  </a:lnTo>
                  <a:lnTo>
                    <a:pt x="1818" y="107"/>
                  </a:lnTo>
                  <a:lnTo>
                    <a:pt x="1738" y="72"/>
                  </a:lnTo>
                  <a:lnTo>
                    <a:pt x="1651" y="40"/>
                  </a:lnTo>
                  <a:lnTo>
                    <a:pt x="1565" y="20"/>
                  </a:lnTo>
                  <a:lnTo>
                    <a:pt x="1470" y="4"/>
                  </a:lnTo>
                  <a:lnTo>
                    <a:pt x="1376" y="0"/>
                  </a:lnTo>
                  <a:lnTo>
                    <a:pt x="1289" y="4"/>
                  </a:lnTo>
                  <a:lnTo>
                    <a:pt x="1202" y="20"/>
                  </a:lnTo>
                  <a:lnTo>
                    <a:pt x="1159" y="32"/>
                  </a:lnTo>
                  <a:lnTo>
                    <a:pt x="1115" y="52"/>
                  </a:lnTo>
                  <a:lnTo>
                    <a:pt x="1079" y="72"/>
                  </a:lnTo>
                  <a:lnTo>
                    <a:pt x="1035" y="96"/>
                  </a:lnTo>
                  <a:lnTo>
                    <a:pt x="949" y="156"/>
                  </a:lnTo>
                  <a:lnTo>
                    <a:pt x="869" y="223"/>
                  </a:lnTo>
                  <a:lnTo>
                    <a:pt x="789" y="295"/>
                  </a:lnTo>
                  <a:lnTo>
                    <a:pt x="709" y="367"/>
                  </a:lnTo>
                  <a:lnTo>
                    <a:pt x="630" y="438"/>
                  </a:lnTo>
                  <a:lnTo>
                    <a:pt x="557" y="498"/>
                  </a:lnTo>
                  <a:lnTo>
                    <a:pt x="477" y="558"/>
                  </a:lnTo>
                  <a:lnTo>
                    <a:pt x="398" y="621"/>
                  </a:lnTo>
                  <a:lnTo>
                    <a:pt x="239" y="749"/>
                  </a:lnTo>
                  <a:lnTo>
                    <a:pt x="166" y="809"/>
                  </a:lnTo>
                  <a:lnTo>
                    <a:pt x="101" y="861"/>
                  </a:lnTo>
                  <a:lnTo>
                    <a:pt x="44" y="904"/>
                  </a:lnTo>
                  <a:lnTo>
                    <a:pt x="0" y="936"/>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 name="Freeform 170"/>
            <p:cNvSpPr>
              <a:spLocks/>
            </p:cNvSpPr>
            <p:nvPr/>
          </p:nvSpPr>
          <p:spPr bwMode="auto">
            <a:xfrm>
              <a:off x="2957513" y="4249738"/>
              <a:ext cx="3373437" cy="484187"/>
            </a:xfrm>
            <a:custGeom>
              <a:avLst/>
              <a:gdLst>
                <a:gd name="T0" fmla="*/ 0 w 2269"/>
                <a:gd name="T1" fmla="*/ 304 h 349"/>
                <a:gd name="T2" fmla="*/ 122 w 2269"/>
                <a:gd name="T3" fmla="*/ 322 h 349"/>
                <a:gd name="T4" fmla="*/ 249 w 2269"/>
                <a:gd name="T5" fmla="*/ 340 h 349"/>
                <a:gd name="T6" fmla="*/ 391 w 2269"/>
                <a:gd name="T7" fmla="*/ 348 h 349"/>
                <a:gd name="T8" fmla="*/ 472 w 2269"/>
                <a:gd name="T9" fmla="*/ 348 h 349"/>
                <a:gd name="T10" fmla="*/ 558 w 2269"/>
                <a:gd name="T11" fmla="*/ 348 h 349"/>
                <a:gd name="T12" fmla="*/ 652 w 2269"/>
                <a:gd name="T13" fmla="*/ 344 h 349"/>
                <a:gd name="T14" fmla="*/ 754 w 2269"/>
                <a:gd name="T15" fmla="*/ 340 h 349"/>
                <a:gd name="T16" fmla="*/ 862 w 2269"/>
                <a:gd name="T17" fmla="*/ 335 h 349"/>
                <a:gd name="T18" fmla="*/ 976 w 2269"/>
                <a:gd name="T19" fmla="*/ 326 h 349"/>
                <a:gd name="T20" fmla="*/ 1212 w 2269"/>
                <a:gd name="T21" fmla="*/ 300 h 349"/>
                <a:gd name="T22" fmla="*/ 1326 w 2269"/>
                <a:gd name="T23" fmla="*/ 283 h 349"/>
                <a:gd name="T24" fmla="*/ 1433 w 2269"/>
                <a:gd name="T25" fmla="*/ 260 h 349"/>
                <a:gd name="T26" fmla="*/ 1649 w 2269"/>
                <a:gd name="T27" fmla="*/ 212 h 349"/>
                <a:gd name="T28" fmla="*/ 1858 w 2269"/>
                <a:gd name="T29" fmla="*/ 145 h 349"/>
                <a:gd name="T30" fmla="*/ 2059 w 2269"/>
                <a:gd name="T31" fmla="*/ 75 h 349"/>
                <a:gd name="T32" fmla="*/ 2268 w 2269"/>
                <a:gd name="T33"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69" h="349">
                  <a:moveTo>
                    <a:pt x="0" y="304"/>
                  </a:moveTo>
                  <a:lnTo>
                    <a:pt x="122" y="322"/>
                  </a:lnTo>
                  <a:lnTo>
                    <a:pt x="249" y="340"/>
                  </a:lnTo>
                  <a:lnTo>
                    <a:pt x="391" y="348"/>
                  </a:lnTo>
                  <a:lnTo>
                    <a:pt x="472" y="348"/>
                  </a:lnTo>
                  <a:lnTo>
                    <a:pt x="558" y="348"/>
                  </a:lnTo>
                  <a:lnTo>
                    <a:pt x="652" y="344"/>
                  </a:lnTo>
                  <a:lnTo>
                    <a:pt x="754" y="340"/>
                  </a:lnTo>
                  <a:lnTo>
                    <a:pt x="862" y="335"/>
                  </a:lnTo>
                  <a:lnTo>
                    <a:pt x="976" y="326"/>
                  </a:lnTo>
                  <a:lnTo>
                    <a:pt x="1212" y="300"/>
                  </a:lnTo>
                  <a:lnTo>
                    <a:pt x="1326" y="283"/>
                  </a:lnTo>
                  <a:lnTo>
                    <a:pt x="1433" y="260"/>
                  </a:lnTo>
                  <a:lnTo>
                    <a:pt x="1649" y="212"/>
                  </a:lnTo>
                  <a:lnTo>
                    <a:pt x="1858" y="145"/>
                  </a:lnTo>
                  <a:lnTo>
                    <a:pt x="2059" y="75"/>
                  </a:lnTo>
                  <a:lnTo>
                    <a:pt x="2268" y="0"/>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5" name="Freeform 171"/>
            <p:cNvSpPr>
              <a:spLocks/>
            </p:cNvSpPr>
            <p:nvPr/>
          </p:nvSpPr>
          <p:spPr bwMode="auto">
            <a:xfrm>
              <a:off x="3030538" y="4373563"/>
              <a:ext cx="3435350" cy="654050"/>
            </a:xfrm>
            <a:custGeom>
              <a:avLst/>
              <a:gdLst>
                <a:gd name="T0" fmla="*/ 0 w 2310"/>
                <a:gd name="T1" fmla="*/ 346 h 472"/>
                <a:gd name="T2" fmla="*/ 433 w 2310"/>
                <a:gd name="T3" fmla="*/ 399 h 472"/>
                <a:gd name="T4" fmla="*/ 652 w 2310"/>
                <a:gd name="T5" fmla="*/ 423 h 472"/>
                <a:gd name="T6" fmla="*/ 879 w 2310"/>
                <a:gd name="T7" fmla="*/ 437 h 472"/>
                <a:gd name="T8" fmla="*/ 995 w 2310"/>
                <a:gd name="T9" fmla="*/ 446 h 472"/>
                <a:gd name="T10" fmla="*/ 1126 w 2310"/>
                <a:gd name="T11" fmla="*/ 452 h 472"/>
                <a:gd name="T12" fmla="*/ 1388 w 2310"/>
                <a:gd name="T13" fmla="*/ 471 h 472"/>
                <a:gd name="T14" fmla="*/ 1518 w 2310"/>
                <a:gd name="T15" fmla="*/ 471 h 472"/>
                <a:gd name="T16" fmla="*/ 1636 w 2310"/>
                <a:gd name="T17" fmla="*/ 471 h 472"/>
                <a:gd name="T18" fmla="*/ 1752 w 2310"/>
                <a:gd name="T19" fmla="*/ 457 h 472"/>
                <a:gd name="T20" fmla="*/ 1848 w 2310"/>
                <a:gd name="T21" fmla="*/ 437 h 472"/>
                <a:gd name="T22" fmla="*/ 1890 w 2310"/>
                <a:gd name="T23" fmla="*/ 423 h 472"/>
                <a:gd name="T24" fmla="*/ 1931 w 2310"/>
                <a:gd name="T25" fmla="*/ 399 h 472"/>
                <a:gd name="T26" fmla="*/ 2007 w 2310"/>
                <a:gd name="T27" fmla="*/ 346 h 472"/>
                <a:gd name="T28" fmla="*/ 2075 w 2310"/>
                <a:gd name="T29" fmla="*/ 283 h 472"/>
                <a:gd name="T30" fmla="*/ 2137 w 2310"/>
                <a:gd name="T31" fmla="*/ 216 h 472"/>
                <a:gd name="T32" fmla="*/ 2193 w 2310"/>
                <a:gd name="T33" fmla="*/ 149 h 472"/>
                <a:gd name="T34" fmla="*/ 2241 w 2310"/>
                <a:gd name="T35" fmla="*/ 87 h 472"/>
                <a:gd name="T36" fmla="*/ 2275 w 2310"/>
                <a:gd name="T37" fmla="*/ 38 h 472"/>
                <a:gd name="T38" fmla="*/ 2296 w 2310"/>
                <a:gd name="T39" fmla="*/ 15 h 472"/>
                <a:gd name="T40" fmla="*/ 2309 w 2310"/>
                <a:gd name="T41" fmla="*/ 0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310" h="472">
                  <a:moveTo>
                    <a:pt x="0" y="346"/>
                  </a:moveTo>
                  <a:lnTo>
                    <a:pt x="433" y="399"/>
                  </a:lnTo>
                  <a:lnTo>
                    <a:pt x="652" y="423"/>
                  </a:lnTo>
                  <a:lnTo>
                    <a:pt x="879" y="437"/>
                  </a:lnTo>
                  <a:lnTo>
                    <a:pt x="995" y="446"/>
                  </a:lnTo>
                  <a:lnTo>
                    <a:pt x="1126" y="452"/>
                  </a:lnTo>
                  <a:lnTo>
                    <a:pt x="1388" y="471"/>
                  </a:lnTo>
                  <a:lnTo>
                    <a:pt x="1518" y="471"/>
                  </a:lnTo>
                  <a:lnTo>
                    <a:pt x="1636" y="471"/>
                  </a:lnTo>
                  <a:lnTo>
                    <a:pt x="1752" y="457"/>
                  </a:lnTo>
                  <a:lnTo>
                    <a:pt x="1848" y="437"/>
                  </a:lnTo>
                  <a:lnTo>
                    <a:pt x="1890" y="423"/>
                  </a:lnTo>
                  <a:lnTo>
                    <a:pt x="1931" y="399"/>
                  </a:lnTo>
                  <a:lnTo>
                    <a:pt x="2007" y="346"/>
                  </a:lnTo>
                  <a:lnTo>
                    <a:pt x="2075" y="283"/>
                  </a:lnTo>
                  <a:lnTo>
                    <a:pt x="2137" y="216"/>
                  </a:lnTo>
                  <a:lnTo>
                    <a:pt x="2193" y="149"/>
                  </a:lnTo>
                  <a:lnTo>
                    <a:pt x="2241" y="87"/>
                  </a:lnTo>
                  <a:lnTo>
                    <a:pt x="2275" y="38"/>
                  </a:lnTo>
                  <a:lnTo>
                    <a:pt x="2296" y="15"/>
                  </a:lnTo>
                  <a:lnTo>
                    <a:pt x="2309" y="0"/>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 name="Freeform 172"/>
            <p:cNvSpPr>
              <a:spLocks/>
            </p:cNvSpPr>
            <p:nvPr/>
          </p:nvSpPr>
          <p:spPr bwMode="auto">
            <a:xfrm>
              <a:off x="2825750" y="4187825"/>
              <a:ext cx="3505200" cy="490538"/>
            </a:xfrm>
            <a:custGeom>
              <a:avLst/>
              <a:gdLst>
                <a:gd name="T0" fmla="*/ 0 w 2357"/>
                <a:gd name="T1" fmla="*/ 349 h 354"/>
                <a:gd name="T2" fmla="*/ 203 w 2357"/>
                <a:gd name="T3" fmla="*/ 353 h 354"/>
                <a:gd name="T4" fmla="*/ 411 w 2357"/>
                <a:gd name="T5" fmla="*/ 353 h 354"/>
                <a:gd name="T6" fmla="*/ 526 w 2357"/>
                <a:gd name="T7" fmla="*/ 349 h 354"/>
                <a:gd name="T8" fmla="*/ 653 w 2357"/>
                <a:gd name="T9" fmla="*/ 339 h 354"/>
                <a:gd name="T10" fmla="*/ 781 w 2357"/>
                <a:gd name="T11" fmla="*/ 327 h 354"/>
                <a:gd name="T12" fmla="*/ 922 w 2357"/>
                <a:gd name="T13" fmla="*/ 305 h 354"/>
                <a:gd name="T14" fmla="*/ 1077 w 2357"/>
                <a:gd name="T15" fmla="*/ 278 h 354"/>
                <a:gd name="T16" fmla="*/ 1239 w 2357"/>
                <a:gd name="T17" fmla="*/ 252 h 354"/>
                <a:gd name="T18" fmla="*/ 1414 w 2357"/>
                <a:gd name="T19" fmla="*/ 217 h 354"/>
                <a:gd name="T20" fmla="*/ 1589 w 2357"/>
                <a:gd name="T21" fmla="*/ 178 h 354"/>
                <a:gd name="T22" fmla="*/ 1966 w 2357"/>
                <a:gd name="T23" fmla="*/ 91 h 354"/>
                <a:gd name="T24" fmla="*/ 2356 w 2357"/>
                <a:gd name="T25"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57" h="354">
                  <a:moveTo>
                    <a:pt x="0" y="349"/>
                  </a:moveTo>
                  <a:lnTo>
                    <a:pt x="203" y="353"/>
                  </a:lnTo>
                  <a:lnTo>
                    <a:pt x="411" y="353"/>
                  </a:lnTo>
                  <a:lnTo>
                    <a:pt x="526" y="349"/>
                  </a:lnTo>
                  <a:lnTo>
                    <a:pt x="653" y="339"/>
                  </a:lnTo>
                  <a:lnTo>
                    <a:pt x="781" y="327"/>
                  </a:lnTo>
                  <a:lnTo>
                    <a:pt x="922" y="305"/>
                  </a:lnTo>
                  <a:lnTo>
                    <a:pt x="1077" y="278"/>
                  </a:lnTo>
                  <a:lnTo>
                    <a:pt x="1239" y="252"/>
                  </a:lnTo>
                  <a:lnTo>
                    <a:pt x="1414" y="217"/>
                  </a:lnTo>
                  <a:lnTo>
                    <a:pt x="1589" y="178"/>
                  </a:lnTo>
                  <a:lnTo>
                    <a:pt x="1966" y="91"/>
                  </a:lnTo>
                  <a:lnTo>
                    <a:pt x="2356" y="0"/>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7" name="Freeform 173"/>
            <p:cNvSpPr>
              <a:spLocks/>
            </p:cNvSpPr>
            <p:nvPr/>
          </p:nvSpPr>
          <p:spPr bwMode="auto">
            <a:xfrm>
              <a:off x="3238500" y="3097213"/>
              <a:ext cx="3778250" cy="1276350"/>
            </a:xfrm>
            <a:custGeom>
              <a:avLst/>
              <a:gdLst>
                <a:gd name="T0" fmla="*/ 2540 w 2541"/>
                <a:gd name="T1" fmla="*/ 657 h 921"/>
                <a:gd name="T2" fmla="*/ 2480 w 2541"/>
                <a:gd name="T3" fmla="*/ 546 h 921"/>
                <a:gd name="T4" fmla="*/ 2420 w 2541"/>
                <a:gd name="T5" fmla="*/ 435 h 921"/>
                <a:gd name="T6" fmla="*/ 2361 w 2541"/>
                <a:gd name="T7" fmla="*/ 331 h 921"/>
                <a:gd name="T8" fmla="*/ 2301 w 2541"/>
                <a:gd name="T9" fmla="*/ 235 h 921"/>
                <a:gd name="T10" fmla="*/ 2226 w 2541"/>
                <a:gd name="T11" fmla="*/ 152 h 921"/>
                <a:gd name="T12" fmla="*/ 2197 w 2541"/>
                <a:gd name="T13" fmla="*/ 115 h 921"/>
                <a:gd name="T14" fmla="*/ 2159 w 2541"/>
                <a:gd name="T15" fmla="*/ 84 h 921"/>
                <a:gd name="T16" fmla="*/ 2114 w 2541"/>
                <a:gd name="T17" fmla="*/ 56 h 921"/>
                <a:gd name="T18" fmla="*/ 2077 w 2541"/>
                <a:gd name="T19" fmla="*/ 32 h 921"/>
                <a:gd name="T20" fmla="*/ 2031 w 2541"/>
                <a:gd name="T21" fmla="*/ 16 h 921"/>
                <a:gd name="T22" fmla="*/ 1988 w 2541"/>
                <a:gd name="T23" fmla="*/ 5 h 921"/>
                <a:gd name="T24" fmla="*/ 1942 w 2541"/>
                <a:gd name="T25" fmla="*/ 0 h 921"/>
                <a:gd name="T26" fmla="*/ 1891 w 2541"/>
                <a:gd name="T27" fmla="*/ 0 h 921"/>
                <a:gd name="T28" fmla="*/ 1831 w 2541"/>
                <a:gd name="T29" fmla="*/ 8 h 921"/>
                <a:gd name="T30" fmla="*/ 1771 w 2541"/>
                <a:gd name="T31" fmla="*/ 20 h 921"/>
                <a:gd name="T32" fmla="*/ 1711 w 2541"/>
                <a:gd name="T33" fmla="*/ 36 h 921"/>
                <a:gd name="T34" fmla="*/ 1643 w 2541"/>
                <a:gd name="T35" fmla="*/ 60 h 921"/>
                <a:gd name="T36" fmla="*/ 1517 w 2541"/>
                <a:gd name="T37" fmla="*/ 112 h 921"/>
                <a:gd name="T38" fmla="*/ 1389 w 2541"/>
                <a:gd name="T39" fmla="*/ 172 h 921"/>
                <a:gd name="T40" fmla="*/ 1270 w 2541"/>
                <a:gd name="T41" fmla="*/ 239 h 921"/>
                <a:gd name="T42" fmla="*/ 1158 w 2541"/>
                <a:gd name="T43" fmla="*/ 299 h 921"/>
                <a:gd name="T44" fmla="*/ 1061 w 2541"/>
                <a:gd name="T45" fmla="*/ 351 h 921"/>
                <a:gd name="T46" fmla="*/ 979 w 2541"/>
                <a:gd name="T47" fmla="*/ 398 h 921"/>
                <a:gd name="T48" fmla="*/ 919 w 2541"/>
                <a:gd name="T49" fmla="*/ 450 h 921"/>
                <a:gd name="T50" fmla="*/ 859 w 2541"/>
                <a:gd name="T51" fmla="*/ 506 h 921"/>
                <a:gd name="T52" fmla="*/ 806 w 2541"/>
                <a:gd name="T53" fmla="*/ 557 h 921"/>
                <a:gd name="T54" fmla="*/ 763 w 2541"/>
                <a:gd name="T55" fmla="*/ 609 h 921"/>
                <a:gd name="T56" fmla="*/ 709 w 2541"/>
                <a:gd name="T57" fmla="*/ 661 h 921"/>
                <a:gd name="T58" fmla="*/ 658 w 2541"/>
                <a:gd name="T59" fmla="*/ 706 h 921"/>
                <a:gd name="T60" fmla="*/ 598 w 2541"/>
                <a:gd name="T61" fmla="*/ 745 h 921"/>
                <a:gd name="T62" fmla="*/ 523 w 2541"/>
                <a:gd name="T63" fmla="*/ 776 h 921"/>
                <a:gd name="T64" fmla="*/ 441 w 2541"/>
                <a:gd name="T65" fmla="*/ 808 h 921"/>
                <a:gd name="T66" fmla="*/ 268 w 2541"/>
                <a:gd name="T67" fmla="*/ 856 h 921"/>
                <a:gd name="T68" fmla="*/ 186 w 2541"/>
                <a:gd name="T69" fmla="*/ 876 h 921"/>
                <a:gd name="T70" fmla="*/ 112 w 2541"/>
                <a:gd name="T71" fmla="*/ 892 h 921"/>
                <a:gd name="T72" fmla="*/ 46 w 2541"/>
                <a:gd name="T73" fmla="*/ 908 h 921"/>
                <a:gd name="T74" fmla="*/ 0 w 2541"/>
                <a:gd name="T75" fmla="*/ 920 h 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541" h="921">
                  <a:moveTo>
                    <a:pt x="2540" y="657"/>
                  </a:moveTo>
                  <a:lnTo>
                    <a:pt x="2480" y="546"/>
                  </a:lnTo>
                  <a:lnTo>
                    <a:pt x="2420" y="435"/>
                  </a:lnTo>
                  <a:lnTo>
                    <a:pt x="2361" y="331"/>
                  </a:lnTo>
                  <a:lnTo>
                    <a:pt x="2301" y="235"/>
                  </a:lnTo>
                  <a:lnTo>
                    <a:pt x="2226" y="152"/>
                  </a:lnTo>
                  <a:lnTo>
                    <a:pt x="2197" y="115"/>
                  </a:lnTo>
                  <a:lnTo>
                    <a:pt x="2159" y="84"/>
                  </a:lnTo>
                  <a:lnTo>
                    <a:pt x="2114" y="56"/>
                  </a:lnTo>
                  <a:lnTo>
                    <a:pt x="2077" y="32"/>
                  </a:lnTo>
                  <a:lnTo>
                    <a:pt x="2031" y="16"/>
                  </a:lnTo>
                  <a:lnTo>
                    <a:pt x="1988" y="5"/>
                  </a:lnTo>
                  <a:lnTo>
                    <a:pt x="1942" y="0"/>
                  </a:lnTo>
                  <a:lnTo>
                    <a:pt x="1891" y="0"/>
                  </a:lnTo>
                  <a:lnTo>
                    <a:pt x="1831" y="8"/>
                  </a:lnTo>
                  <a:lnTo>
                    <a:pt x="1771" y="20"/>
                  </a:lnTo>
                  <a:lnTo>
                    <a:pt x="1711" y="36"/>
                  </a:lnTo>
                  <a:lnTo>
                    <a:pt x="1643" y="60"/>
                  </a:lnTo>
                  <a:lnTo>
                    <a:pt x="1517" y="112"/>
                  </a:lnTo>
                  <a:lnTo>
                    <a:pt x="1389" y="172"/>
                  </a:lnTo>
                  <a:lnTo>
                    <a:pt x="1270" y="239"/>
                  </a:lnTo>
                  <a:lnTo>
                    <a:pt x="1158" y="299"/>
                  </a:lnTo>
                  <a:lnTo>
                    <a:pt x="1061" y="351"/>
                  </a:lnTo>
                  <a:lnTo>
                    <a:pt x="979" y="398"/>
                  </a:lnTo>
                  <a:lnTo>
                    <a:pt x="919" y="450"/>
                  </a:lnTo>
                  <a:lnTo>
                    <a:pt x="859" y="506"/>
                  </a:lnTo>
                  <a:lnTo>
                    <a:pt x="806" y="557"/>
                  </a:lnTo>
                  <a:lnTo>
                    <a:pt x="763" y="609"/>
                  </a:lnTo>
                  <a:lnTo>
                    <a:pt x="709" y="661"/>
                  </a:lnTo>
                  <a:lnTo>
                    <a:pt x="658" y="706"/>
                  </a:lnTo>
                  <a:lnTo>
                    <a:pt x="598" y="745"/>
                  </a:lnTo>
                  <a:lnTo>
                    <a:pt x="523" y="776"/>
                  </a:lnTo>
                  <a:lnTo>
                    <a:pt x="441" y="808"/>
                  </a:lnTo>
                  <a:lnTo>
                    <a:pt x="268" y="856"/>
                  </a:lnTo>
                  <a:lnTo>
                    <a:pt x="186" y="876"/>
                  </a:lnTo>
                  <a:lnTo>
                    <a:pt x="112" y="892"/>
                  </a:lnTo>
                  <a:lnTo>
                    <a:pt x="46" y="908"/>
                  </a:lnTo>
                  <a:lnTo>
                    <a:pt x="0" y="920"/>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 name="Freeform 174"/>
            <p:cNvSpPr>
              <a:spLocks/>
            </p:cNvSpPr>
            <p:nvPr/>
          </p:nvSpPr>
          <p:spPr bwMode="auto">
            <a:xfrm>
              <a:off x="2552700" y="4310063"/>
              <a:ext cx="3844925" cy="547687"/>
            </a:xfrm>
            <a:custGeom>
              <a:avLst/>
              <a:gdLst>
                <a:gd name="T0" fmla="*/ 0 w 2586"/>
                <a:gd name="T1" fmla="*/ 395 h 396"/>
                <a:gd name="T2" fmla="*/ 320 w 2586"/>
                <a:gd name="T3" fmla="*/ 290 h 396"/>
                <a:gd name="T4" fmla="*/ 646 w 2586"/>
                <a:gd name="T5" fmla="*/ 190 h 396"/>
                <a:gd name="T6" fmla="*/ 802 w 2586"/>
                <a:gd name="T7" fmla="*/ 145 h 396"/>
                <a:gd name="T8" fmla="*/ 966 w 2586"/>
                <a:gd name="T9" fmla="*/ 108 h 396"/>
                <a:gd name="T10" fmla="*/ 1129 w 2586"/>
                <a:gd name="T11" fmla="*/ 72 h 396"/>
                <a:gd name="T12" fmla="*/ 1292 w 2586"/>
                <a:gd name="T13" fmla="*/ 45 h 396"/>
                <a:gd name="T14" fmla="*/ 1463 w 2586"/>
                <a:gd name="T15" fmla="*/ 23 h 396"/>
                <a:gd name="T16" fmla="*/ 1647 w 2586"/>
                <a:gd name="T17" fmla="*/ 9 h 396"/>
                <a:gd name="T18" fmla="*/ 1830 w 2586"/>
                <a:gd name="T19" fmla="*/ 5 h 396"/>
                <a:gd name="T20" fmla="*/ 2020 w 2586"/>
                <a:gd name="T21" fmla="*/ 0 h 396"/>
                <a:gd name="T22" fmla="*/ 2190 w 2586"/>
                <a:gd name="T23" fmla="*/ 0 h 396"/>
                <a:gd name="T24" fmla="*/ 2354 w 2586"/>
                <a:gd name="T25" fmla="*/ 0 h 396"/>
                <a:gd name="T26" fmla="*/ 2422 w 2586"/>
                <a:gd name="T27" fmla="*/ 0 h 396"/>
                <a:gd name="T28" fmla="*/ 2483 w 2586"/>
                <a:gd name="T29" fmla="*/ 0 h 396"/>
                <a:gd name="T30" fmla="*/ 2537 w 2586"/>
                <a:gd name="T31" fmla="*/ 0 h 396"/>
                <a:gd name="T32" fmla="*/ 2585 w 2586"/>
                <a:gd name="T33" fmla="*/ 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86" h="396">
                  <a:moveTo>
                    <a:pt x="0" y="395"/>
                  </a:moveTo>
                  <a:lnTo>
                    <a:pt x="320" y="290"/>
                  </a:lnTo>
                  <a:lnTo>
                    <a:pt x="646" y="190"/>
                  </a:lnTo>
                  <a:lnTo>
                    <a:pt x="802" y="145"/>
                  </a:lnTo>
                  <a:lnTo>
                    <a:pt x="966" y="108"/>
                  </a:lnTo>
                  <a:lnTo>
                    <a:pt x="1129" y="72"/>
                  </a:lnTo>
                  <a:lnTo>
                    <a:pt x="1292" y="45"/>
                  </a:lnTo>
                  <a:lnTo>
                    <a:pt x="1463" y="23"/>
                  </a:lnTo>
                  <a:lnTo>
                    <a:pt x="1647" y="9"/>
                  </a:lnTo>
                  <a:lnTo>
                    <a:pt x="1830" y="5"/>
                  </a:lnTo>
                  <a:lnTo>
                    <a:pt x="2020" y="0"/>
                  </a:lnTo>
                  <a:lnTo>
                    <a:pt x="2190" y="0"/>
                  </a:lnTo>
                  <a:lnTo>
                    <a:pt x="2354" y="0"/>
                  </a:lnTo>
                  <a:lnTo>
                    <a:pt x="2422" y="0"/>
                  </a:lnTo>
                  <a:lnTo>
                    <a:pt x="2483" y="0"/>
                  </a:lnTo>
                  <a:lnTo>
                    <a:pt x="2537" y="0"/>
                  </a:lnTo>
                  <a:lnTo>
                    <a:pt x="2585" y="0"/>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 name="Freeform 175"/>
            <p:cNvSpPr>
              <a:spLocks/>
            </p:cNvSpPr>
            <p:nvPr/>
          </p:nvSpPr>
          <p:spPr bwMode="auto">
            <a:xfrm>
              <a:off x="561975" y="2308225"/>
              <a:ext cx="6246813" cy="2062163"/>
            </a:xfrm>
            <a:custGeom>
              <a:avLst/>
              <a:gdLst>
                <a:gd name="T0" fmla="*/ 3911 w 4202"/>
                <a:gd name="T1" fmla="*/ 1126 h 1489"/>
                <a:gd name="T2" fmla="*/ 3599 w 4202"/>
                <a:gd name="T3" fmla="*/ 923 h 1489"/>
                <a:gd name="T4" fmla="*/ 3433 w 4202"/>
                <a:gd name="T5" fmla="*/ 805 h 1489"/>
                <a:gd name="T6" fmla="*/ 3078 w 4202"/>
                <a:gd name="T7" fmla="*/ 553 h 1489"/>
                <a:gd name="T8" fmla="*/ 2904 w 4202"/>
                <a:gd name="T9" fmla="*/ 439 h 1489"/>
                <a:gd name="T10" fmla="*/ 2586 w 4202"/>
                <a:gd name="T11" fmla="*/ 240 h 1489"/>
                <a:gd name="T12" fmla="*/ 2420 w 4202"/>
                <a:gd name="T13" fmla="*/ 155 h 1489"/>
                <a:gd name="T14" fmla="*/ 2216 w 4202"/>
                <a:gd name="T15" fmla="*/ 94 h 1489"/>
                <a:gd name="T16" fmla="*/ 1949 w 4202"/>
                <a:gd name="T17" fmla="*/ 45 h 1489"/>
                <a:gd name="T18" fmla="*/ 1637 w 4202"/>
                <a:gd name="T19" fmla="*/ 8 h 1489"/>
                <a:gd name="T20" fmla="*/ 1340 w 4202"/>
                <a:gd name="T21" fmla="*/ 5 h 1489"/>
                <a:gd name="T22" fmla="*/ 1159 w 4202"/>
                <a:gd name="T23" fmla="*/ 33 h 1489"/>
                <a:gd name="T24" fmla="*/ 1072 w 4202"/>
                <a:gd name="T25" fmla="*/ 69 h 1489"/>
                <a:gd name="T26" fmla="*/ 1007 w 4202"/>
                <a:gd name="T27" fmla="*/ 130 h 1489"/>
                <a:gd name="T28" fmla="*/ 949 w 4202"/>
                <a:gd name="T29" fmla="*/ 252 h 1489"/>
                <a:gd name="T30" fmla="*/ 913 w 4202"/>
                <a:gd name="T31" fmla="*/ 443 h 1489"/>
                <a:gd name="T32" fmla="*/ 869 w 4202"/>
                <a:gd name="T33" fmla="*/ 627 h 1489"/>
                <a:gd name="T34" fmla="*/ 825 w 4202"/>
                <a:gd name="T35" fmla="*/ 703 h 1489"/>
                <a:gd name="T36" fmla="*/ 710 w 4202"/>
                <a:gd name="T37" fmla="*/ 850 h 1489"/>
                <a:gd name="T38" fmla="*/ 571 w 4202"/>
                <a:gd name="T39" fmla="*/ 988 h 1489"/>
                <a:gd name="T40" fmla="*/ 433 w 4202"/>
                <a:gd name="T41" fmla="*/ 1093 h 1489"/>
                <a:gd name="T42" fmla="*/ 376 w 4202"/>
                <a:gd name="T43" fmla="*/ 1126 h 1489"/>
                <a:gd name="T44" fmla="*/ 318 w 4202"/>
                <a:gd name="T45" fmla="*/ 1139 h 1489"/>
                <a:gd name="T46" fmla="*/ 267 w 4202"/>
                <a:gd name="T47" fmla="*/ 1131 h 1489"/>
                <a:gd name="T48" fmla="*/ 210 w 4202"/>
                <a:gd name="T49" fmla="*/ 1102 h 1489"/>
                <a:gd name="T50" fmla="*/ 108 w 4202"/>
                <a:gd name="T51" fmla="*/ 1004 h 1489"/>
                <a:gd name="T52" fmla="*/ 29 w 4202"/>
                <a:gd name="T53" fmla="*/ 879 h 1489"/>
                <a:gd name="T54" fmla="*/ 0 w 4202"/>
                <a:gd name="T55" fmla="*/ 749 h 1489"/>
                <a:gd name="T56" fmla="*/ 14 w 4202"/>
                <a:gd name="T57" fmla="*/ 602 h 1489"/>
                <a:gd name="T58" fmla="*/ 66 w 4202"/>
                <a:gd name="T59" fmla="*/ 431 h 1489"/>
                <a:gd name="T60" fmla="*/ 166 w 4202"/>
                <a:gd name="T61" fmla="*/ 277 h 1489"/>
                <a:gd name="T62" fmla="*/ 232 w 4202"/>
                <a:gd name="T63" fmla="*/ 220 h 1489"/>
                <a:gd name="T64" fmla="*/ 318 w 4202"/>
                <a:gd name="T65" fmla="*/ 179 h 1489"/>
                <a:gd name="T66" fmla="*/ 427 w 4202"/>
                <a:gd name="T67" fmla="*/ 163 h 1489"/>
                <a:gd name="T68" fmla="*/ 550 w 4202"/>
                <a:gd name="T69" fmla="*/ 163 h 1489"/>
                <a:gd name="T70" fmla="*/ 848 w 4202"/>
                <a:gd name="T71" fmla="*/ 204 h 1489"/>
                <a:gd name="T72" fmla="*/ 1173 w 4202"/>
                <a:gd name="T73" fmla="*/ 265 h 1489"/>
                <a:gd name="T74" fmla="*/ 1477 w 4202"/>
                <a:gd name="T75" fmla="*/ 309 h 1489"/>
                <a:gd name="T76" fmla="*/ 1789 w 4202"/>
                <a:gd name="T77" fmla="*/ 313 h 1489"/>
                <a:gd name="T78" fmla="*/ 2108 w 4202"/>
                <a:gd name="T79" fmla="*/ 301 h 1489"/>
                <a:gd name="T80" fmla="*/ 2324 w 4202"/>
                <a:gd name="T81" fmla="*/ 309 h 1489"/>
                <a:gd name="T82" fmla="*/ 2448 w 4202"/>
                <a:gd name="T83" fmla="*/ 329 h 1489"/>
                <a:gd name="T84" fmla="*/ 2550 w 4202"/>
                <a:gd name="T85" fmla="*/ 370 h 1489"/>
                <a:gd name="T86" fmla="*/ 2614 w 4202"/>
                <a:gd name="T87" fmla="*/ 435 h 1489"/>
                <a:gd name="T88" fmla="*/ 2650 w 4202"/>
                <a:gd name="T89" fmla="*/ 537 h 1489"/>
                <a:gd name="T90" fmla="*/ 2673 w 4202"/>
                <a:gd name="T91" fmla="*/ 663 h 1489"/>
                <a:gd name="T92" fmla="*/ 2659 w 4202"/>
                <a:gd name="T93" fmla="*/ 874 h 1489"/>
                <a:gd name="T94" fmla="*/ 2614 w 4202"/>
                <a:gd name="T95" fmla="*/ 1090 h 1489"/>
                <a:gd name="T96" fmla="*/ 2571 w 4202"/>
                <a:gd name="T97" fmla="*/ 1215 h 1489"/>
                <a:gd name="T98" fmla="*/ 2521 w 4202"/>
                <a:gd name="T99" fmla="*/ 1317 h 1489"/>
                <a:gd name="T100" fmla="*/ 2456 w 4202"/>
                <a:gd name="T101" fmla="*/ 1391 h 1489"/>
                <a:gd name="T102" fmla="*/ 2361 w 4202"/>
                <a:gd name="T103" fmla="*/ 1435 h 1489"/>
                <a:gd name="T104" fmla="*/ 2181 w 4202"/>
                <a:gd name="T105" fmla="*/ 1475 h 1489"/>
                <a:gd name="T106" fmla="*/ 1912 w 4202"/>
                <a:gd name="T107" fmla="*/ 1488 h 1489"/>
                <a:gd name="T108" fmla="*/ 1738 w 4202"/>
                <a:gd name="T109" fmla="*/ 1484 h 1489"/>
                <a:gd name="T110" fmla="*/ 1645 w 4202"/>
                <a:gd name="T111" fmla="*/ 1484 h 1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02" h="1489">
                  <a:moveTo>
                    <a:pt x="4201" y="1313"/>
                  </a:moveTo>
                  <a:lnTo>
                    <a:pt x="3911" y="1126"/>
                  </a:lnTo>
                  <a:lnTo>
                    <a:pt x="3759" y="1029"/>
                  </a:lnTo>
                  <a:lnTo>
                    <a:pt x="3599" y="923"/>
                  </a:lnTo>
                  <a:lnTo>
                    <a:pt x="3519" y="866"/>
                  </a:lnTo>
                  <a:lnTo>
                    <a:pt x="3433" y="805"/>
                  </a:lnTo>
                  <a:lnTo>
                    <a:pt x="3259" y="679"/>
                  </a:lnTo>
                  <a:lnTo>
                    <a:pt x="3078" y="553"/>
                  </a:lnTo>
                  <a:lnTo>
                    <a:pt x="2992" y="492"/>
                  </a:lnTo>
                  <a:lnTo>
                    <a:pt x="2904" y="439"/>
                  </a:lnTo>
                  <a:lnTo>
                    <a:pt x="2738" y="337"/>
                  </a:lnTo>
                  <a:lnTo>
                    <a:pt x="2586" y="240"/>
                  </a:lnTo>
                  <a:lnTo>
                    <a:pt x="2506" y="196"/>
                  </a:lnTo>
                  <a:lnTo>
                    <a:pt x="2420" y="155"/>
                  </a:lnTo>
                  <a:lnTo>
                    <a:pt x="2324" y="122"/>
                  </a:lnTo>
                  <a:lnTo>
                    <a:pt x="2216" y="94"/>
                  </a:lnTo>
                  <a:lnTo>
                    <a:pt x="2092" y="69"/>
                  </a:lnTo>
                  <a:lnTo>
                    <a:pt x="1949" y="45"/>
                  </a:lnTo>
                  <a:lnTo>
                    <a:pt x="1797" y="21"/>
                  </a:lnTo>
                  <a:lnTo>
                    <a:pt x="1637" y="8"/>
                  </a:lnTo>
                  <a:lnTo>
                    <a:pt x="1477" y="0"/>
                  </a:lnTo>
                  <a:lnTo>
                    <a:pt x="1340" y="5"/>
                  </a:lnTo>
                  <a:lnTo>
                    <a:pt x="1209" y="21"/>
                  </a:lnTo>
                  <a:lnTo>
                    <a:pt x="1159" y="33"/>
                  </a:lnTo>
                  <a:lnTo>
                    <a:pt x="1108" y="49"/>
                  </a:lnTo>
                  <a:lnTo>
                    <a:pt x="1072" y="69"/>
                  </a:lnTo>
                  <a:lnTo>
                    <a:pt x="1035" y="98"/>
                  </a:lnTo>
                  <a:lnTo>
                    <a:pt x="1007" y="130"/>
                  </a:lnTo>
                  <a:lnTo>
                    <a:pt x="985" y="167"/>
                  </a:lnTo>
                  <a:lnTo>
                    <a:pt x="949" y="252"/>
                  </a:lnTo>
                  <a:lnTo>
                    <a:pt x="927" y="346"/>
                  </a:lnTo>
                  <a:lnTo>
                    <a:pt x="913" y="443"/>
                  </a:lnTo>
                  <a:lnTo>
                    <a:pt x="891" y="537"/>
                  </a:lnTo>
                  <a:lnTo>
                    <a:pt x="869" y="627"/>
                  </a:lnTo>
                  <a:lnTo>
                    <a:pt x="848" y="667"/>
                  </a:lnTo>
                  <a:lnTo>
                    <a:pt x="825" y="703"/>
                  </a:lnTo>
                  <a:lnTo>
                    <a:pt x="775" y="777"/>
                  </a:lnTo>
                  <a:lnTo>
                    <a:pt x="710" y="850"/>
                  </a:lnTo>
                  <a:lnTo>
                    <a:pt x="645" y="919"/>
                  </a:lnTo>
                  <a:lnTo>
                    <a:pt x="571" y="988"/>
                  </a:lnTo>
                  <a:lnTo>
                    <a:pt x="507" y="1049"/>
                  </a:lnTo>
                  <a:lnTo>
                    <a:pt x="433" y="1093"/>
                  </a:lnTo>
                  <a:lnTo>
                    <a:pt x="405" y="1114"/>
                  </a:lnTo>
                  <a:lnTo>
                    <a:pt x="376" y="1126"/>
                  </a:lnTo>
                  <a:lnTo>
                    <a:pt x="347" y="1134"/>
                  </a:lnTo>
                  <a:lnTo>
                    <a:pt x="318" y="1139"/>
                  </a:lnTo>
                  <a:lnTo>
                    <a:pt x="290" y="1139"/>
                  </a:lnTo>
                  <a:lnTo>
                    <a:pt x="267" y="1131"/>
                  </a:lnTo>
                  <a:lnTo>
                    <a:pt x="239" y="1118"/>
                  </a:lnTo>
                  <a:lnTo>
                    <a:pt x="210" y="1102"/>
                  </a:lnTo>
                  <a:lnTo>
                    <a:pt x="159" y="1061"/>
                  </a:lnTo>
                  <a:lnTo>
                    <a:pt x="108" y="1004"/>
                  </a:lnTo>
                  <a:lnTo>
                    <a:pt x="66" y="943"/>
                  </a:lnTo>
                  <a:lnTo>
                    <a:pt x="29" y="879"/>
                  </a:lnTo>
                  <a:lnTo>
                    <a:pt x="7" y="810"/>
                  </a:lnTo>
                  <a:lnTo>
                    <a:pt x="0" y="749"/>
                  </a:lnTo>
                  <a:lnTo>
                    <a:pt x="7" y="679"/>
                  </a:lnTo>
                  <a:lnTo>
                    <a:pt x="14" y="602"/>
                  </a:lnTo>
                  <a:lnTo>
                    <a:pt x="35" y="517"/>
                  </a:lnTo>
                  <a:lnTo>
                    <a:pt x="66" y="431"/>
                  </a:lnTo>
                  <a:lnTo>
                    <a:pt x="108" y="350"/>
                  </a:lnTo>
                  <a:lnTo>
                    <a:pt x="166" y="277"/>
                  </a:lnTo>
                  <a:lnTo>
                    <a:pt x="195" y="244"/>
                  </a:lnTo>
                  <a:lnTo>
                    <a:pt x="232" y="220"/>
                  </a:lnTo>
                  <a:lnTo>
                    <a:pt x="275" y="196"/>
                  </a:lnTo>
                  <a:lnTo>
                    <a:pt x="318" y="179"/>
                  </a:lnTo>
                  <a:lnTo>
                    <a:pt x="370" y="167"/>
                  </a:lnTo>
                  <a:lnTo>
                    <a:pt x="427" y="163"/>
                  </a:lnTo>
                  <a:lnTo>
                    <a:pt x="485" y="163"/>
                  </a:lnTo>
                  <a:lnTo>
                    <a:pt x="550" y="163"/>
                  </a:lnTo>
                  <a:lnTo>
                    <a:pt x="695" y="179"/>
                  </a:lnTo>
                  <a:lnTo>
                    <a:pt x="848" y="204"/>
                  </a:lnTo>
                  <a:lnTo>
                    <a:pt x="1014" y="232"/>
                  </a:lnTo>
                  <a:lnTo>
                    <a:pt x="1173" y="265"/>
                  </a:lnTo>
                  <a:lnTo>
                    <a:pt x="1333" y="289"/>
                  </a:lnTo>
                  <a:lnTo>
                    <a:pt x="1477" y="309"/>
                  </a:lnTo>
                  <a:lnTo>
                    <a:pt x="1630" y="317"/>
                  </a:lnTo>
                  <a:lnTo>
                    <a:pt x="1789" y="313"/>
                  </a:lnTo>
                  <a:lnTo>
                    <a:pt x="1949" y="309"/>
                  </a:lnTo>
                  <a:lnTo>
                    <a:pt x="2108" y="301"/>
                  </a:lnTo>
                  <a:lnTo>
                    <a:pt x="2259" y="305"/>
                  </a:lnTo>
                  <a:lnTo>
                    <a:pt x="2324" y="309"/>
                  </a:lnTo>
                  <a:lnTo>
                    <a:pt x="2390" y="317"/>
                  </a:lnTo>
                  <a:lnTo>
                    <a:pt x="2448" y="329"/>
                  </a:lnTo>
                  <a:lnTo>
                    <a:pt x="2506" y="346"/>
                  </a:lnTo>
                  <a:lnTo>
                    <a:pt x="2550" y="370"/>
                  </a:lnTo>
                  <a:lnTo>
                    <a:pt x="2586" y="398"/>
                  </a:lnTo>
                  <a:lnTo>
                    <a:pt x="2614" y="435"/>
                  </a:lnTo>
                  <a:lnTo>
                    <a:pt x="2636" y="484"/>
                  </a:lnTo>
                  <a:lnTo>
                    <a:pt x="2650" y="537"/>
                  </a:lnTo>
                  <a:lnTo>
                    <a:pt x="2666" y="598"/>
                  </a:lnTo>
                  <a:lnTo>
                    <a:pt x="2673" y="663"/>
                  </a:lnTo>
                  <a:lnTo>
                    <a:pt x="2673" y="732"/>
                  </a:lnTo>
                  <a:lnTo>
                    <a:pt x="2659" y="874"/>
                  </a:lnTo>
                  <a:lnTo>
                    <a:pt x="2636" y="1021"/>
                  </a:lnTo>
                  <a:lnTo>
                    <a:pt x="2614" y="1090"/>
                  </a:lnTo>
                  <a:lnTo>
                    <a:pt x="2600" y="1154"/>
                  </a:lnTo>
                  <a:lnTo>
                    <a:pt x="2571" y="1215"/>
                  </a:lnTo>
                  <a:lnTo>
                    <a:pt x="2550" y="1273"/>
                  </a:lnTo>
                  <a:lnTo>
                    <a:pt x="2521" y="1317"/>
                  </a:lnTo>
                  <a:lnTo>
                    <a:pt x="2491" y="1358"/>
                  </a:lnTo>
                  <a:lnTo>
                    <a:pt x="2456" y="1391"/>
                  </a:lnTo>
                  <a:lnTo>
                    <a:pt x="2412" y="1414"/>
                  </a:lnTo>
                  <a:lnTo>
                    <a:pt x="2361" y="1435"/>
                  </a:lnTo>
                  <a:lnTo>
                    <a:pt x="2310" y="1452"/>
                  </a:lnTo>
                  <a:lnTo>
                    <a:pt x="2181" y="1475"/>
                  </a:lnTo>
                  <a:lnTo>
                    <a:pt x="2050" y="1484"/>
                  </a:lnTo>
                  <a:lnTo>
                    <a:pt x="1912" y="1488"/>
                  </a:lnTo>
                  <a:lnTo>
                    <a:pt x="1789" y="1484"/>
                  </a:lnTo>
                  <a:lnTo>
                    <a:pt x="1738" y="1484"/>
                  </a:lnTo>
                  <a:lnTo>
                    <a:pt x="1687" y="1484"/>
                  </a:lnTo>
                  <a:lnTo>
                    <a:pt x="1645" y="1484"/>
                  </a:lnTo>
                  <a:lnTo>
                    <a:pt x="1615" y="1488"/>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 name="Freeform 176"/>
            <p:cNvSpPr>
              <a:spLocks/>
            </p:cNvSpPr>
            <p:nvPr/>
          </p:nvSpPr>
          <p:spPr bwMode="auto">
            <a:xfrm>
              <a:off x="2887663" y="3098800"/>
              <a:ext cx="4948237" cy="2074863"/>
            </a:xfrm>
            <a:custGeom>
              <a:avLst/>
              <a:gdLst>
                <a:gd name="T0" fmla="*/ 0 w 3329"/>
                <a:gd name="T1" fmla="*/ 919 h 1498"/>
                <a:gd name="T2" fmla="*/ 153 w 3329"/>
                <a:gd name="T3" fmla="*/ 1080 h 1498"/>
                <a:gd name="T4" fmla="*/ 239 w 3329"/>
                <a:gd name="T5" fmla="*/ 1155 h 1498"/>
                <a:gd name="T6" fmla="*/ 323 w 3329"/>
                <a:gd name="T7" fmla="*/ 1230 h 1498"/>
                <a:gd name="T8" fmla="*/ 409 w 3329"/>
                <a:gd name="T9" fmla="*/ 1296 h 1498"/>
                <a:gd name="T10" fmla="*/ 510 w 3329"/>
                <a:gd name="T11" fmla="*/ 1356 h 1498"/>
                <a:gd name="T12" fmla="*/ 622 w 3329"/>
                <a:gd name="T13" fmla="*/ 1402 h 1498"/>
                <a:gd name="T14" fmla="*/ 740 w 3329"/>
                <a:gd name="T15" fmla="*/ 1442 h 1498"/>
                <a:gd name="T16" fmla="*/ 885 w 3329"/>
                <a:gd name="T17" fmla="*/ 1467 h 1498"/>
                <a:gd name="T18" fmla="*/ 1038 w 3329"/>
                <a:gd name="T19" fmla="*/ 1482 h 1498"/>
                <a:gd name="T20" fmla="*/ 1208 w 3329"/>
                <a:gd name="T21" fmla="*/ 1482 h 1498"/>
                <a:gd name="T22" fmla="*/ 1388 w 3329"/>
                <a:gd name="T23" fmla="*/ 1477 h 1498"/>
                <a:gd name="T24" fmla="*/ 1744 w 3329"/>
                <a:gd name="T25" fmla="*/ 1457 h 1498"/>
                <a:gd name="T26" fmla="*/ 1923 w 3329"/>
                <a:gd name="T27" fmla="*/ 1447 h 1498"/>
                <a:gd name="T28" fmla="*/ 2085 w 3329"/>
                <a:gd name="T29" fmla="*/ 1442 h 1498"/>
                <a:gd name="T30" fmla="*/ 2246 w 3329"/>
                <a:gd name="T31" fmla="*/ 1447 h 1498"/>
                <a:gd name="T32" fmla="*/ 2408 w 3329"/>
                <a:gd name="T33" fmla="*/ 1462 h 1498"/>
                <a:gd name="T34" fmla="*/ 2579 w 3329"/>
                <a:gd name="T35" fmla="*/ 1477 h 1498"/>
                <a:gd name="T36" fmla="*/ 2741 w 3329"/>
                <a:gd name="T37" fmla="*/ 1487 h 1498"/>
                <a:gd name="T38" fmla="*/ 2895 w 3329"/>
                <a:gd name="T39" fmla="*/ 1497 h 1498"/>
                <a:gd name="T40" fmla="*/ 3030 w 3329"/>
                <a:gd name="T41" fmla="*/ 1497 h 1498"/>
                <a:gd name="T42" fmla="*/ 3149 w 3329"/>
                <a:gd name="T43" fmla="*/ 1477 h 1498"/>
                <a:gd name="T44" fmla="*/ 3191 w 3329"/>
                <a:gd name="T45" fmla="*/ 1462 h 1498"/>
                <a:gd name="T46" fmla="*/ 3235 w 3329"/>
                <a:gd name="T47" fmla="*/ 1442 h 1498"/>
                <a:gd name="T48" fmla="*/ 3268 w 3329"/>
                <a:gd name="T49" fmla="*/ 1416 h 1498"/>
                <a:gd name="T50" fmla="*/ 3294 w 3329"/>
                <a:gd name="T51" fmla="*/ 1386 h 1498"/>
                <a:gd name="T52" fmla="*/ 3319 w 3329"/>
                <a:gd name="T53" fmla="*/ 1311 h 1498"/>
                <a:gd name="T54" fmla="*/ 3328 w 3329"/>
                <a:gd name="T55" fmla="*/ 1216 h 1498"/>
                <a:gd name="T56" fmla="*/ 3311 w 3329"/>
                <a:gd name="T57" fmla="*/ 1115 h 1498"/>
                <a:gd name="T58" fmla="*/ 3294 w 3329"/>
                <a:gd name="T59" fmla="*/ 1009 h 1498"/>
                <a:gd name="T60" fmla="*/ 3268 w 3329"/>
                <a:gd name="T61" fmla="*/ 899 h 1498"/>
                <a:gd name="T62" fmla="*/ 3251 w 3329"/>
                <a:gd name="T63" fmla="*/ 794 h 1498"/>
                <a:gd name="T64" fmla="*/ 3235 w 3329"/>
                <a:gd name="T65" fmla="*/ 698 h 1498"/>
                <a:gd name="T66" fmla="*/ 3226 w 3329"/>
                <a:gd name="T67" fmla="*/ 602 h 1498"/>
                <a:gd name="T68" fmla="*/ 3226 w 3329"/>
                <a:gd name="T69" fmla="*/ 492 h 1498"/>
                <a:gd name="T70" fmla="*/ 3218 w 3329"/>
                <a:gd name="T71" fmla="*/ 382 h 1498"/>
                <a:gd name="T72" fmla="*/ 3208 w 3329"/>
                <a:gd name="T73" fmla="*/ 271 h 1498"/>
                <a:gd name="T74" fmla="*/ 3200 w 3329"/>
                <a:gd name="T75" fmla="*/ 171 h 1498"/>
                <a:gd name="T76" fmla="*/ 3191 w 3329"/>
                <a:gd name="T77" fmla="*/ 131 h 1498"/>
                <a:gd name="T78" fmla="*/ 3183 w 3329"/>
                <a:gd name="T79" fmla="*/ 91 h 1498"/>
                <a:gd name="T80" fmla="*/ 3175 w 3329"/>
                <a:gd name="T81" fmla="*/ 56 h 1498"/>
                <a:gd name="T82" fmla="*/ 3166 w 3329"/>
                <a:gd name="T83" fmla="*/ 30 h 1498"/>
                <a:gd name="T84" fmla="*/ 3158 w 3329"/>
                <a:gd name="T85" fmla="*/ 10 h 1498"/>
                <a:gd name="T86" fmla="*/ 3141 w 3329"/>
                <a:gd name="T87" fmla="*/ 0 h 1498"/>
                <a:gd name="T88" fmla="*/ 3124 w 3329"/>
                <a:gd name="T89" fmla="*/ 0 h 1498"/>
                <a:gd name="T90" fmla="*/ 3107 w 3329"/>
                <a:gd name="T91" fmla="*/ 5 h 1498"/>
                <a:gd name="T92" fmla="*/ 3081 w 3329"/>
                <a:gd name="T93" fmla="*/ 20 h 1498"/>
                <a:gd name="T94" fmla="*/ 3056 w 3329"/>
                <a:gd name="T95" fmla="*/ 46 h 1498"/>
                <a:gd name="T96" fmla="*/ 3030 w 3329"/>
                <a:gd name="T97" fmla="*/ 71 h 1498"/>
                <a:gd name="T98" fmla="*/ 3005 w 3329"/>
                <a:gd name="T99" fmla="*/ 106 h 1498"/>
                <a:gd name="T100" fmla="*/ 2945 w 3329"/>
                <a:gd name="T101" fmla="*/ 181 h 1498"/>
                <a:gd name="T102" fmla="*/ 2885 w 3329"/>
                <a:gd name="T103" fmla="*/ 267 h 1498"/>
                <a:gd name="T104" fmla="*/ 2843 w 3329"/>
                <a:gd name="T105" fmla="*/ 352 h 1498"/>
                <a:gd name="T106" fmla="*/ 2799 w 3329"/>
                <a:gd name="T107" fmla="*/ 422 h 1498"/>
                <a:gd name="T108" fmla="*/ 2783 w 3329"/>
                <a:gd name="T109" fmla="*/ 457 h 1498"/>
                <a:gd name="T110" fmla="*/ 2775 w 3329"/>
                <a:gd name="T111" fmla="*/ 482 h 1498"/>
                <a:gd name="T112" fmla="*/ 2766 w 3329"/>
                <a:gd name="T113" fmla="*/ 528 h 1498"/>
                <a:gd name="T114" fmla="*/ 2766 w 3329"/>
                <a:gd name="T115" fmla="*/ 568 h 1498"/>
                <a:gd name="T116" fmla="*/ 2783 w 3329"/>
                <a:gd name="T117" fmla="*/ 608 h 1498"/>
                <a:gd name="T118" fmla="*/ 2799 w 3329"/>
                <a:gd name="T119" fmla="*/ 643 h 1498"/>
                <a:gd name="T120" fmla="*/ 2843 w 3329"/>
                <a:gd name="T121" fmla="*/ 698 h 1498"/>
                <a:gd name="T122" fmla="*/ 2859 w 3329"/>
                <a:gd name="T123" fmla="*/ 724 h 1498"/>
                <a:gd name="T124" fmla="*/ 2868 w 3329"/>
                <a:gd name="T125" fmla="*/ 744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29" h="1498">
                  <a:moveTo>
                    <a:pt x="0" y="919"/>
                  </a:moveTo>
                  <a:lnTo>
                    <a:pt x="153" y="1080"/>
                  </a:lnTo>
                  <a:lnTo>
                    <a:pt x="239" y="1155"/>
                  </a:lnTo>
                  <a:lnTo>
                    <a:pt x="323" y="1230"/>
                  </a:lnTo>
                  <a:lnTo>
                    <a:pt x="409" y="1296"/>
                  </a:lnTo>
                  <a:lnTo>
                    <a:pt x="510" y="1356"/>
                  </a:lnTo>
                  <a:lnTo>
                    <a:pt x="622" y="1402"/>
                  </a:lnTo>
                  <a:lnTo>
                    <a:pt x="740" y="1442"/>
                  </a:lnTo>
                  <a:lnTo>
                    <a:pt x="885" y="1467"/>
                  </a:lnTo>
                  <a:lnTo>
                    <a:pt x="1038" y="1482"/>
                  </a:lnTo>
                  <a:lnTo>
                    <a:pt x="1208" y="1482"/>
                  </a:lnTo>
                  <a:lnTo>
                    <a:pt x="1388" y="1477"/>
                  </a:lnTo>
                  <a:lnTo>
                    <a:pt x="1744" y="1457"/>
                  </a:lnTo>
                  <a:lnTo>
                    <a:pt x="1923" y="1447"/>
                  </a:lnTo>
                  <a:lnTo>
                    <a:pt x="2085" y="1442"/>
                  </a:lnTo>
                  <a:lnTo>
                    <a:pt x="2246" y="1447"/>
                  </a:lnTo>
                  <a:lnTo>
                    <a:pt x="2408" y="1462"/>
                  </a:lnTo>
                  <a:lnTo>
                    <a:pt x="2579" y="1477"/>
                  </a:lnTo>
                  <a:lnTo>
                    <a:pt x="2741" y="1487"/>
                  </a:lnTo>
                  <a:lnTo>
                    <a:pt x="2895" y="1497"/>
                  </a:lnTo>
                  <a:lnTo>
                    <a:pt x="3030" y="1497"/>
                  </a:lnTo>
                  <a:lnTo>
                    <a:pt x="3149" y="1477"/>
                  </a:lnTo>
                  <a:lnTo>
                    <a:pt x="3191" y="1462"/>
                  </a:lnTo>
                  <a:lnTo>
                    <a:pt x="3235" y="1442"/>
                  </a:lnTo>
                  <a:lnTo>
                    <a:pt x="3268" y="1416"/>
                  </a:lnTo>
                  <a:lnTo>
                    <a:pt x="3294" y="1386"/>
                  </a:lnTo>
                  <a:lnTo>
                    <a:pt x="3319" y="1311"/>
                  </a:lnTo>
                  <a:lnTo>
                    <a:pt x="3328" y="1216"/>
                  </a:lnTo>
                  <a:lnTo>
                    <a:pt x="3311" y="1115"/>
                  </a:lnTo>
                  <a:lnTo>
                    <a:pt x="3294" y="1009"/>
                  </a:lnTo>
                  <a:lnTo>
                    <a:pt x="3268" y="899"/>
                  </a:lnTo>
                  <a:lnTo>
                    <a:pt x="3251" y="794"/>
                  </a:lnTo>
                  <a:lnTo>
                    <a:pt x="3235" y="698"/>
                  </a:lnTo>
                  <a:lnTo>
                    <a:pt x="3226" y="602"/>
                  </a:lnTo>
                  <a:lnTo>
                    <a:pt x="3226" y="492"/>
                  </a:lnTo>
                  <a:lnTo>
                    <a:pt x="3218" y="382"/>
                  </a:lnTo>
                  <a:lnTo>
                    <a:pt x="3208" y="271"/>
                  </a:lnTo>
                  <a:lnTo>
                    <a:pt x="3200" y="171"/>
                  </a:lnTo>
                  <a:lnTo>
                    <a:pt x="3191" y="131"/>
                  </a:lnTo>
                  <a:lnTo>
                    <a:pt x="3183" y="91"/>
                  </a:lnTo>
                  <a:lnTo>
                    <a:pt x="3175" y="56"/>
                  </a:lnTo>
                  <a:lnTo>
                    <a:pt x="3166" y="30"/>
                  </a:lnTo>
                  <a:lnTo>
                    <a:pt x="3158" y="10"/>
                  </a:lnTo>
                  <a:lnTo>
                    <a:pt x="3141" y="0"/>
                  </a:lnTo>
                  <a:lnTo>
                    <a:pt x="3124" y="0"/>
                  </a:lnTo>
                  <a:lnTo>
                    <a:pt x="3107" y="5"/>
                  </a:lnTo>
                  <a:lnTo>
                    <a:pt x="3081" y="20"/>
                  </a:lnTo>
                  <a:lnTo>
                    <a:pt x="3056" y="46"/>
                  </a:lnTo>
                  <a:lnTo>
                    <a:pt x="3030" y="71"/>
                  </a:lnTo>
                  <a:lnTo>
                    <a:pt x="3005" y="106"/>
                  </a:lnTo>
                  <a:lnTo>
                    <a:pt x="2945" y="181"/>
                  </a:lnTo>
                  <a:lnTo>
                    <a:pt x="2885" y="267"/>
                  </a:lnTo>
                  <a:lnTo>
                    <a:pt x="2843" y="352"/>
                  </a:lnTo>
                  <a:lnTo>
                    <a:pt x="2799" y="422"/>
                  </a:lnTo>
                  <a:lnTo>
                    <a:pt x="2783" y="457"/>
                  </a:lnTo>
                  <a:lnTo>
                    <a:pt x="2775" y="482"/>
                  </a:lnTo>
                  <a:lnTo>
                    <a:pt x="2766" y="528"/>
                  </a:lnTo>
                  <a:lnTo>
                    <a:pt x="2766" y="568"/>
                  </a:lnTo>
                  <a:lnTo>
                    <a:pt x="2783" y="608"/>
                  </a:lnTo>
                  <a:lnTo>
                    <a:pt x="2799" y="643"/>
                  </a:lnTo>
                  <a:lnTo>
                    <a:pt x="2843" y="698"/>
                  </a:lnTo>
                  <a:lnTo>
                    <a:pt x="2859" y="724"/>
                  </a:lnTo>
                  <a:lnTo>
                    <a:pt x="2868" y="744"/>
                  </a:lnTo>
                </a:path>
              </a:pathLst>
            </a:custGeom>
            <a:noFill/>
            <a:ln w="25400" cap="rnd" cmpd="sng">
              <a:solidFill>
                <a:srgbClr val="A5002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 name="Line 177"/>
            <p:cNvSpPr>
              <a:spLocks noChangeShapeType="1"/>
            </p:cNvSpPr>
            <p:nvPr/>
          </p:nvSpPr>
          <p:spPr bwMode="auto">
            <a:xfrm>
              <a:off x="7158038" y="4137025"/>
              <a:ext cx="60325" cy="52388"/>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 name="Line 178"/>
            <p:cNvSpPr>
              <a:spLocks noChangeShapeType="1"/>
            </p:cNvSpPr>
            <p:nvPr/>
          </p:nvSpPr>
          <p:spPr bwMode="auto">
            <a:xfrm flipV="1">
              <a:off x="6124575" y="3952875"/>
              <a:ext cx="130175" cy="52388"/>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 name="Line 179"/>
            <p:cNvSpPr>
              <a:spLocks noChangeShapeType="1"/>
            </p:cNvSpPr>
            <p:nvPr/>
          </p:nvSpPr>
          <p:spPr bwMode="auto">
            <a:xfrm flipV="1">
              <a:off x="6262688" y="4011613"/>
              <a:ext cx="128587" cy="52387"/>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 name="Line 180"/>
            <p:cNvSpPr>
              <a:spLocks noChangeShapeType="1"/>
            </p:cNvSpPr>
            <p:nvPr/>
          </p:nvSpPr>
          <p:spPr bwMode="auto">
            <a:xfrm flipV="1">
              <a:off x="6330950" y="4133850"/>
              <a:ext cx="265113" cy="52388"/>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 name="Line 181"/>
            <p:cNvSpPr>
              <a:spLocks noChangeShapeType="1"/>
            </p:cNvSpPr>
            <p:nvPr/>
          </p:nvSpPr>
          <p:spPr bwMode="auto">
            <a:xfrm flipV="1">
              <a:off x="6330950" y="4192588"/>
              <a:ext cx="195263" cy="53975"/>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 name="Line 182"/>
            <p:cNvSpPr>
              <a:spLocks noChangeShapeType="1"/>
            </p:cNvSpPr>
            <p:nvPr/>
          </p:nvSpPr>
          <p:spPr bwMode="auto">
            <a:xfrm flipV="1">
              <a:off x="6332538" y="4314825"/>
              <a:ext cx="127000" cy="52388"/>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 name="Line 183"/>
            <p:cNvSpPr>
              <a:spLocks noChangeShapeType="1"/>
            </p:cNvSpPr>
            <p:nvPr/>
          </p:nvSpPr>
          <p:spPr bwMode="auto">
            <a:xfrm flipV="1">
              <a:off x="6469063" y="4314825"/>
              <a:ext cx="58737" cy="52388"/>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 name="Line 184"/>
            <p:cNvSpPr>
              <a:spLocks noChangeShapeType="1"/>
            </p:cNvSpPr>
            <p:nvPr/>
          </p:nvSpPr>
          <p:spPr bwMode="auto">
            <a:xfrm>
              <a:off x="6402388" y="4311650"/>
              <a:ext cx="403225" cy="0"/>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 name="Line 185"/>
            <p:cNvSpPr>
              <a:spLocks noChangeShapeType="1"/>
            </p:cNvSpPr>
            <p:nvPr/>
          </p:nvSpPr>
          <p:spPr bwMode="auto">
            <a:xfrm flipH="1">
              <a:off x="3106738" y="4137025"/>
              <a:ext cx="128587" cy="52388"/>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 name="Line 186"/>
            <p:cNvSpPr>
              <a:spLocks noChangeShapeType="1"/>
            </p:cNvSpPr>
            <p:nvPr/>
          </p:nvSpPr>
          <p:spPr bwMode="auto">
            <a:xfrm flipH="1">
              <a:off x="3175000" y="4197350"/>
              <a:ext cx="60325" cy="114300"/>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 name="Line 187"/>
            <p:cNvSpPr>
              <a:spLocks noChangeShapeType="1"/>
            </p:cNvSpPr>
            <p:nvPr/>
          </p:nvSpPr>
          <p:spPr bwMode="auto">
            <a:xfrm flipH="1">
              <a:off x="2832100" y="4318000"/>
              <a:ext cx="266700" cy="114300"/>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 name="Line 188"/>
            <p:cNvSpPr>
              <a:spLocks noChangeShapeType="1"/>
            </p:cNvSpPr>
            <p:nvPr/>
          </p:nvSpPr>
          <p:spPr bwMode="auto">
            <a:xfrm flipH="1">
              <a:off x="3243263" y="4318000"/>
              <a:ext cx="130175" cy="174625"/>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 name="Line 189"/>
            <p:cNvSpPr>
              <a:spLocks noChangeShapeType="1"/>
            </p:cNvSpPr>
            <p:nvPr/>
          </p:nvSpPr>
          <p:spPr bwMode="auto">
            <a:xfrm flipH="1">
              <a:off x="3038475" y="4378325"/>
              <a:ext cx="196850" cy="53975"/>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 name="Line 190"/>
            <p:cNvSpPr>
              <a:spLocks noChangeShapeType="1"/>
            </p:cNvSpPr>
            <p:nvPr/>
          </p:nvSpPr>
          <p:spPr bwMode="auto">
            <a:xfrm flipH="1">
              <a:off x="3106738" y="4378325"/>
              <a:ext cx="266700" cy="114300"/>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 name="Line 191"/>
            <p:cNvSpPr>
              <a:spLocks noChangeShapeType="1"/>
            </p:cNvSpPr>
            <p:nvPr/>
          </p:nvSpPr>
          <p:spPr bwMode="auto">
            <a:xfrm flipH="1">
              <a:off x="3449638" y="4440238"/>
              <a:ext cx="198437" cy="111125"/>
            </a:xfrm>
            <a:prstGeom prst="line">
              <a:avLst/>
            </a:prstGeom>
            <a:noFill/>
            <a:ln w="25400">
              <a:solidFill>
                <a:srgbClr val="A5002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 name="Rectangle 192"/>
            <p:cNvSpPr>
              <a:spLocks noChangeArrowheads="1"/>
            </p:cNvSpPr>
            <p:nvPr/>
          </p:nvSpPr>
          <p:spPr bwMode="auto">
            <a:xfrm>
              <a:off x="1057275" y="1041400"/>
              <a:ext cx="8556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l">
                <a:spcBef>
                  <a:spcPct val="50000"/>
                </a:spcBef>
              </a:pPr>
              <a:r>
                <a:rPr lang="en-US" sz="800" b="1" dirty="0">
                  <a:solidFill>
                    <a:srgbClr val="A50021"/>
                  </a:solidFill>
                </a:rPr>
                <a:t>Write on Board</a:t>
              </a:r>
            </a:p>
          </p:txBody>
        </p:sp>
        <p:sp>
          <p:nvSpPr>
            <p:cNvPr id="117" name="Rectangle 193"/>
            <p:cNvSpPr>
              <a:spLocks noChangeArrowheads="1"/>
            </p:cNvSpPr>
            <p:nvPr/>
          </p:nvSpPr>
          <p:spPr bwMode="auto">
            <a:xfrm>
              <a:off x="3697288" y="1649413"/>
              <a:ext cx="801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l">
                <a:spcBef>
                  <a:spcPct val="50000"/>
                </a:spcBef>
              </a:pPr>
              <a:r>
                <a:rPr lang="en-US" sz="1200" b="1">
                  <a:solidFill>
                    <a:srgbClr val="008000"/>
                  </a:solidFill>
                </a:rPr>
                <a:t>Step 7</a:t>
              </a:r>
            </a:p>
          </p:txBody>
        </p:sp>
        <p:sp>
          <p:nvSpPr>
            <p:cNvPr id="118" name="Rectangle 194"/>
            <p:cNvSpPr>
              <a:spLocks noChangeArrowheads="1"/>
            </p:cNvSpPr>
            <p:nvPr/>
          </p:nvSpPr>
          <p:spPr bwMode="auto">
            <a:xfrm>
              <a:off x="3697288" y="1382713"/>
              <a:ext cx="7874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l">
                <a:spcBef>
                  <a:spcPct val="50000"/>
                </a:spcBef>
              </a:pPr>
              <a:r>
                <a:rPr lang="en-US" sz="1200" b="1">
                  <a:solidFill>
                    <a:schemeClr val="accent2"/>
                  </a:solidFill>
                </a:rPr>
                <a:t>Step 1</a:t>
              </a:r>
            </a:p>
          </p:txBody>
        </p:sp>
        <p:sp>
          <p:nvSpPr>
            <p:cNvPr id="119" name="Rectangle 195"/>
            <p:cNvSpPr>
              <a:spLocks noChangeArrowheads="1"/>
            </p:cNvSpPr>
            <p:nvPr/>
          </p:nvSpPr>
          <p:spPr bwMode="auto">
            <a:xfrm>
              <a:off x="7307263" y="1116013"/>
              <a:ext cx="12366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l">
                <a:spcBef>
                  <a:spcPct val="50000"/>
                </a:spcBef>
              </a:pPr>
              <a:r>
                <a:rPr lang="en-US" sz="1200" b="1">
                  <a:solidFill>
                    <a:srgbClr val="CC0099"/>
                  </a:solidFill>
                </a:rPr>
                <a:t>May 20  03</a:t>
              </a:r>
            </a:p>
          </p:txBody>
        </p:sp>
        <p:sp>
          <p:nvSpPr>
            <p:cNvPr id="120" name="Rectangle 196"/>
            <p:cNvSpPr>
              <a:spLocks noChangeArrowheads="1"/>
            </p:cNvSpPr>
            <p:nvPr/>
          </p:nvSpPr>
          <p:spPr bwMode="auto">
            <a:xfrm>
              <a:off x="6694488" y="4043363"/>
              <a:ext cx="642937" cy="598487"/>
            </a:xfrm>
            <a:prstGeom prst="rect">
              <a:avLst/>
            </a:prstGeom>
            <a:noFill/>
            <a:ln w="38100">
              <a:solidFill>
                <a:srgbClr val="FF66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 name="Text Box 197"/>
            <p:cNvSpPr txBox="1">
              <a:spLocks noChangeArrowheads="1"/>
            </p:cNvSpPr>
            <p:nvPr/>
          </p:nvSpPr>
          <p:spPr bwMode="auto">
            <a:xfrm>
              <a:off x="6680200" y="4275138"/>
              <a:ext cx="768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b="1">
                  <a:solidFill>
                    <a:srgbClr val="FF3300"/>
                  </a:solidFill>
                </a:rPr>
                <a:t>Chair</a:t>
              </a:r>
              <a:endParaRPr lang="en-US" b="1"/>
            </a:p>
          </p:txBody>
        </p:sp>
        <p:sp>
          <p:nvSpPr>
            <p:cNvPr id="122" name="Rectangle 198"/>
            <p:cNvSpPr>
              <a:spLocks noChangeArrowheads="1"/>
            </p:cNvSpPr>
            <p:nvPr/>
          </p:nvSpPr>
          <p:spPr bwMode="auto">
            <a:xfrm>
              <a:off x="2555875" y="3378200"/>
              <a:ext cx="355600" cy="1530350"/>
            </a:xfrm>
            <a:prstGeom prst="rect">
              <a:avLst/>
            </a:prstGeom>
            <a:noFill/>
            <a:ln w="28575">
              <a:solidFill>
                <a:srgbClr val="0080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 name="Text Box 199"/>
            <p:cNvSpPr txBox="1">
              <a:spLocks noChangeArrowheads="1"/>
            </p:cNvSpPr>
            <p:nvPr/>
          </p:nvSpPr>
          <p:spPr bwMode="auto">
            <a:xfrm rot="-5400000">
              <a:off x="2477294" y="3785394"/>
              <a:ext cx="7985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a:solidFill>
                    <a:srgbClr val="008000"/>
                  </a:solidFill>
                </a:rPr>
                <a:t>Board</a:t>
              </a:r>
              <a:endParaRPr lang="en-US" sz="1600" b="1"/>
            </a:p>
          </p:txBody>
        </p:sp>
        <p:sp>
          <p:nvSpPr>
            <p:cNvPr id="124" name="Text Box 200"/>
            <p:cNvSpPr txBox="1">
              <a:spLocks noChangeArrowheads="1"/>
            </p:cNvSpPr>
            <p:nvPr/>
          </p:nvSpPr>
          <p:spPr bwMode="auto">
            <a:xfrm>
              <a:off x="6551613" y="6030913"/>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200" b="1">
                  <a:solidFill>
                    <a:srgbClr val="FF3300"/>
                  </a:solidFill>
                </a:rPr>
                <a:t>26 sec</a:t>
              </a:r>
            </a:p>
          </p:txBody>
        </p:sp>
        <p:sp>
          <p:nvSpPr>
            <p:cNvPr id="125" name="Text Box 201"/>
            <p:cNvSpPr txBox="1">
              <a:spLocks noChangeArrowheads="1"/>
            </p:cNvSpPr>
            <p:nvPr/>
          </p:nvSpPr>
          <p:spPr bwMode="auto">
            <a:xfrm>
              <a:off x="5980113" y="6030913"/>
              <a:ext cx="2682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200" b="1">
                  <a:solidFill>
                    <a:srgbClr val="FF3300"/>
                  </a:solidFill>
                </a:rPr>
                <a:t>1</a:t>
              </a:r>
            </a:p>
          </p:txBody>
        </p:sp>
        <p:sp>
          <p:nvSpPr>
            <p:cNvPr id="126" name="Text Box 202"/>
            <p:cNvSpPr txBox="1">
              <a:spLocks noChangeArrowheads="1"/>
            </p:cNvSpPr>
            <p:nvPr/>
          </p:nvSpPr>
          <p:spPr bwMode="auto">
            <a:xfrm>
              <a:off x="7123113" y="6030913"/>
              <a:ext cx="647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200" b="1">
                  <a:solidFill>
                    <a:srgbClr val="FF3300"/>
                  </a:solidFill>
                </a:rPr>
                <a:t>30 sec</a:t>
              </a:r>
            </a:p>
          </p:txBody>
        </p:sp>
        <p:sp>
          <p:nvSpPr>
            <p:cNvPr id="127" name="Text Box 203"/>
            <p:cNvSpPr txBox="1">
              <a:spLocks noChangeArrowheads="1"/>
            </p:cNvSpPr>
            <p:nvPr/>
          </p:nvSpPr>
          <p:spPr bwMode="auto">
            <a:xfrm>
              <a:off x="7764463" y="6030913"/>
              <a:ext cx="2682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200" b="1">
                  <a:solidFill>
                    <a:srgbClr val="FF3300"/>
                  </a:solidFill>
                </a:rPr>
                <a:t>1</a:t>
              </a:r>
            </a:p>
          </p:txBody>
        </p:sp>
        <p:sp>
          <p:nvSpPr>
            <p:cNvPr id="128" name="Text Box 204"/>
            <p:cNvSpPr txBox="1">
              <a:spLocks noChangeArrowheads="1"/>
            </p:cNvSpPr>
            <p:nvPr/>
          </p:nvSpPr>
          <p:spPr bwMode="auto">
            <a:xfrm>
              <a:off x="5338763" y="2201863"/>
              <a:ext cx="69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a:r>
                <a:rPr lang="en-US" sz="2000"/>
                <a:t> </a:t>
              </a:r>
            </a:p>
          </p:txBody>
        </p:sp>
      </p:grpSp>
    </p:spTree>
    <p:extLst>
      <p:ext uri="{BB962C8B-B14F-4D97-AF65-F5344CB8AC3E}">
        <p14:creationId xmlns:p14="http://schemas.microsoft.com/office/powerpoint/2010/main" val="18406248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mj-lt"/>
              </a:rPr>
              <a:t>Summary</a:t>
            </a:r>
            <a:endParaRPr lang="en-US" b="1" dirty="0">
              <a:solidFill>
                <a:schemeClr val="bg1"/>
              </a:solidFill>
              <a:latin typeface="+mj-lt"/>
            </a:endParaRPr>
          </a:p>
        </p:txBody>
      </p:sp>
      <p:sp>
        <p:nvSpPr>
          <p:cNvPr id="3" name="TextBox 2"/>
          <p:cNvSpPr txBox="1"/>
          <p:nvPr/>
        </p:nvSpPr>
        <p:spPr>
          <a:xfrm>
            <a:off x="685800" y="914400"/>
            <a:ext cx="7772400" cy="5262979"/>
          </a:xfrm>
          <a:prstGeom prst="rect">
            <a:avLst/>
          </a:prstGeom>
          <a:noFill/>
        </p:spPr>
        <p:txBody>
          <a:bodyPr wrap="square" rtlCol="0">
            <a:spAutoFit/>
          </a:bodyPr>
          <a:lstStyle/>
          <a:p>
            <a:pPr marL="342900" indent="-342900">
              <a:buFont typeface="Wingdings" pitchFamily="2" charset="2"/>
              <a:buChar char="q"/>
            </a:pPr>
            <a:r>
              <a:rPr lang="en-US" sz="2400" dirty="0" smtClean="0"/>
              <a:t>Value steam </a:t>
            </a:r>
            <a:r>
              <a:rPr lang="en-US" sz="2400" dirty="0"/>
              <a:t>mapping is a pictorial representation of the </a:t>
            </a:r>
            <a:r>
              <a:rPr lang="en-US" sz="2400" dirty="0" smtClean="0"/>
              <a:t>flow </a:t>
            </a:r>
            <a:r>
              <a:rPr lang="en-US" sz="2400" dirty="0"/>
              <a:t>of material, people and processes information.</a:t>
            </a:r>
          </a:p>
          <a:p>
            <a:pPr marL="342900" indent="-342900">
              <a:buFont typeface="Wingdings" pitchFamily="2" charset="2"/>
              <a:buChar char="q"/>
            </a:pPr>
            <a:r>
              <a:rPr lang="en-US" sz="2400" dirty="0"/>
              <a:t>Value </a:t>
            </a:r>
            <a:r>
              <a:rPr lang="en-US" sz="2400" dirty="0" smtClean="0"/>
              <a:t>stream mapping </a:t>
            </a:r>
            <a:r>
              <a:rPr lang="en-US" sz="2400" dirty="0"/>
              <a:t>important for assessing current </a:t>
            </a:r>
            <a:r>
              <a:rPr lang="en-US" sz="2400" dirty="0" smtClean="0"/>
              <a:t>state.</a:t>
            </a:r>
          </a:p>
          <a:p>
            <a:pPr marL="342900" indent="-342900">
              <a:buFont typeface="Wingdings" pitchFamily="2" charset="2"/>
              <a:buChar char="q"/>
            </a:pPr>
            <a:r>
              <a:rPr lang="en-US" sz="2400" dirty="0"/>
              <a:t>Spaghetti diagrams can clearly illustrate the inefficiencies in a process related to physical movement.</a:t>
            </a:r>
          </a:p>
          <a:p>
            <a:pPr marL="342900" indent="-342900">
              <a:buFont typeface="Wingdings" pitchFamily="2" charset="2"/>
              <a:buChar char="q"/>
            </a:pPr>
            <a:r>
              <a:rPr lang="en-US" sz="2400" b="1" dirty="0"/>
              <a:t>Five Step Process For Removing Waste </a:t>
            </a:r>
            <a:endParaRPr lang="en-US" sz="2400" b="1" dirty="0" smtClean="0"/>
          </a:p>
          <a:p>
            <a:pPr marL="800100" lvl="1" indent="-342900">
              <a:buFont typeface="Wingdings" pitchFamily="2" charset="2"/>
              <a:buChar char="ü"/>
            </a:pPr>
            <a:r>
              <a:rPr lang="en-US" sz="2400" dirty="0" smtClean="0"/>
              <a:t>1</a:t>
            </a:r>
            <a:r>
              <a:rPr lang="en-US" sz="2400" dirty="0"/>
              <a:t>. Map the “As Is” State</a:t>
            </a:r>
          </a:p>
          <a:p>
            <a:pPr marL="800100" lvl="1" indent="-342900">
              <a:buFont typeface="Wingdings" pitchFamily="2" charset="2"/>
              <a:buChar char="ü"/>
            </a:pPr>
            <a:r>
              <a:rPr lang="en-US" sz="2400" dirty="0" smtClean="0"/>
              <a:t>2. </a:t>
            </a:r>
            <a:r>
              <a:rPr lang="en-US" sz="2400" dirty="0"/>
              <a:t>Map the “Ideal Future” State</a:t>
            </a:r>
          </a:p>
          <a:p>
            <a:pPr marL="800100" lvl="1" indent="-342900">
              <a:buFont typeface="Wingdings" pitchFamily="2" charset="2"/>
              <a:buChar char="ü"/>
            </a:pPr>
            <a:r>
              <a:rPr lang="en-US" sz="2400" dirty="0"/>
              <a:t>3. Identify gaps between “As Is” State and “Ideal Future” State</a:t>
            </a:r>
          </a:p>
          <a:p>
            <a:pPr marL="800100" lvl="1" indent="-342900">
              <a:buFont typeface="Wingdings" pitchFamily="2" charset="2"/>
              <a:buChar char="ü"/>
            </a:pPr>
            <a:r>
              <a:rPr lang="en-US" sz="2400" dirty="0"/>
              <a:t>4. Make the selected changes.  Evaluate the improvement.  This is the “Target State”</a:t>
            </a:r>
          </a:p>
          <a:p>
            <a:pPr marL="800100" lvl="1" indent="-342900">
              <a:buFont typeface="Wingdings" pitchFamily="2" charset="2"/>
              <a:buChar char="ü"/>
            </a:pPr>
            <a:r>
              <a:rPr lang="en-US" sz="2400" dirty="0"/>
              <a:t>5. Design continuous improvement </a:t>
            </a:r>
            <a:r>
              <a:rPr lang="en-US" sz="2400" dirty="0" smtClean="0"/>
              <a:t>process</a:t>
            </a:r>
            <a:endParaRPr lang="en-US" sz="2400" dirty="0"/>
          </a:p>
        </p:txBody>
      </p:sp>
    </p:spTree>
    <p:extLst>
      <p:ext uri="{BB962C8B-B14F-4D97-AF65-F5344CB8AC3E}">
        <p14:creationId xmlns:p14="http://schemas.microsoft.com/office/powerpoint/2010/main" val="34625928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97740" y="1447800"/>
            <a:ext cx="8229600" cy="1528763"/>
          </a:xfrm>
        </p:spPr>
        <p:txBody>
          <a:bodyPr/>
          <a:lstStyle/>
          <a:p>
            <a:pPr algn="ctr" eaLnBrk="1" hangingPunct="1"/>
            <a:r>
              <a:rPr sz="2800" dirty="0" smtClean="0">
                <a:solidFill>
                  <a:schemeClr val="bg1"/>
                </a:solidFill>
                <a:latin typeface="Calibri" pitchFamily="34" charset="0"/>
                <a:ea typeface="Slackey"/>
              </a:rPr>
              <a:t/>
            </a:r>
            <a:br>
              <a:rPr sz="2800" dirty="0" smtClean="0">
                <a:solidFill>
                  <a:schemeClr val="bg1"/>
                </a:solidFill>
                <a:latin typeface="Calibri" pitchFamily="34" charset="0"/>
                <a:ea typeface="Slackey"/>
              </a:rPr>
            </a:br>
            <a:r>
              <a:rPr sz="2800" dirty="0" smtClean="0">
                <a:solidFill>
                  <a:schemeClr val="bg1"/>
                </a:solidFill>
                <a:latin typeface="Calibri" pitchFamily="34" charset="0"/>
                <a:ea typeface="Slackey"/>
              </a:rPr>
              <a:t/>
            </a:r>
            <a:br>
              <a:rPr sz="2800" dirty="0" smtClean="0">
                <a:solidFill>
                  <a:schemeClr val="bg1"/>
                </a:solidFill>
                <a:latin typeface="Calibri" pitchFamily="34" charset="0"/>
                <a:ea typeface="Slackey"/>
              </a:rPr>
            </a:br>
            <a:r>
              <a:rPr sz="3600" b="1" dirty="0" smtClean="0">
                <a:solidFill>
                  <a:schemeClr val="bg1"/>
                </a:solidFill>
                <a:latin typeface="Calibri" pitchFamily="34" charset="0"/>
                <a:ea typeface="Slackey"/>
              </a:rPr>
              <a:t>Thank You</a:t>
            </a:r>
            <a:endParaRPr sz="3600" dirty="0" smtClean="0">
              <a:latin typeface="Bevan"/>
              <a:ea typeface="Slackey"/>
            </a:endParaRPr>
          </a:p>
        </p:txBody>
      </p:sp>
      <p:pic>
        <p:nvPicPr>
          <p:cNvPr id="14340" name="Picture 5"/>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590800" y="3505200"/>
            <a:ext cx="3733800" cy="1569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6267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838200" y="1447800"/>
            <a:ext cx="7391400" cy="3505200"/>
          </a:xfrm>
        </p:spPr>
        <p:txBody>
          <a:bodyPr/>
          <a:lstStyle/>
          <a:p>
            <a:pPr marL="0" indent="0" defTabSz="1019175" eaLnBrk="0" hangingPunct="0">
              <a:spcBef>
                <a:spcPct val="50000"/>
              </a:spcBef>
              <a:buNone/>
            </a:pPr>
            <a:r>
              <a:rPr lang="en-US" sz="2400" b="1" dirty="0">
                <a:solidFill>
                  <a:schemeClr val="tx2"/>
                </a:solidFill>
              </a:rPr>
              <a:t>By the end of this module participants should be able to:</a:t>
            </a:r>
          </a:p>
          <a:p>
            <a:pPr marL="166688" indent="-166688" defTabSz="1019175" eaLnBrk="0" hangingPunct="0">
              <a:spcBef>
                <a:spcPct val="50000"/>
              </a:spcBef>
              <a:buFontTx/>
              <a:buChar char="•"/>
            </a:pPr>
            <a:r>
              <a:rPr lang="en-US" sz="2400" dirty="0" smtClean="0">
                <a:solidFill>
                  <a:schemeClr val="tx2"/>
                </a:solidFill>
              </a:rPr>
              <a:t>Identify the definition of value stream mapping</a:t>
            </a:r>
          </a:p>
          <a:p>
            <a:pPr marL="166688" indent="-166688" defTabSz="1019175" eaLnBrk="0" hangingPunct="0">
              <a:spcBef>
                <a:spcPct val="50000"/>
              </a:spcBef>
              <a:buFontTx/>
              <a:buChar char="•"/>
            </a:pPr>
            <a:r>
              <a:rPr lang="en-US" sz="2400" dirty="0" smtClean="0">
                <a:solidFill>
                  <a:schemeClr val="tx2"/>
                </a:solidFill>
              </a:rPr>
              <a:t>List the importance </a:t>
            </a:r>
            <a:r>
              <a:rPr lang="en-US" sz="2400" dirty="0">
                <a:solidFill>
                  <a:schemeClr val="tx2"/>
                </a:solidFill>
              </a:rPr>
              <a:t>of </a:t>
            </a:r>
            <a:r>
              <a:rPr lang="en-US" sz="2400" dirty="0" smtClean="0">
                <a:solidFill>
                  <a:schemeClr val="tx2"/>
                </a:solidFill>
              </a:rPr>
              <a:t>value stream mapping</a:t>
            </a:r>
            <a:endParaRPr lang="en-US" sz="2400" dirty="0">
              <a:solidFill>
                <a:schemeClr val="tx2"/>
              </a:solidFill>
            </a:endParaRPr>
          </a:p>
          <a:p>
            <a:pPr marL="166688" indent="-166688" defTabSz="1019175" eaLnBrk="0" hangingPunct="0">
              <a:spcBef>
                <a:spcPct val="50000"/>
              </a:spcBef>
              <a:buFontTx/>
              <a:buChar char="•"/>
            </a:pPr>
            <a:r>
              <a:rPr lang="en-GB" sz="2400" dirty="0" smtClean="0">
                <a:solidFill>
                  <a:schemeClr val="tx2"/>
                </a:solidFill>
              </a:rPr>
              <a:t>Develop the value stream mapping based on the five step process for removing waste</a:t>
            </a:r>
            <a:endParaRPr lang="en-GB" sz="2400" dirty="0">
              <a:solidFill>
                <a:schemeClr val="tx2"/>
              </a:solidFill>
            </a:endParaRPr>
          </a:p>
          <a:p>
            <a:endParaRPr lang="en-US" dirty="0"/>
          </a:p>
        </p:txBody>
      </p:sp>
      <p:sp>
        <p:nvSpPr>
          <p:cNvPr id="4" name="Title 3"/>
          <p:cNvSpPr>
            <a:spLocks noGrp="1"/>
          </p:cNvSpPr>
          <p:nvPr>
            <p:ph type="title"/>
          </p:nvPr>
        </p:nvSpPr>
        <p:spPr>
          <a:xfrm>
            <a:off x="609600" y="115669"/>
            <a:ext cx="7924800" cy="584775"/>
          </a:xfrm>
        </p:spPr>
        <p:txBody>
          <a:bodyPr/>
          <a:lstStyle/>
          <a:p>
            <a:r>
              <a:rPr lang="en-US" b="1" dirty="0">
                <a:solidFill>
                  <a:schemeClr val="bg1"/>
                </a:solidFill>
                <a:latin typeface="+mj-lt"/>
              </a:rPr>
              <a:t>Learning Objectives</a:t>
            </a:r>
          </a:p>
        </p:txBody>
      </p:sp>
    </p:spTree>
    <p:extLst>
      <p:ext uri="{BB962C8B-B14F-4D97-AF65-F5344CB8AC3E}">
        <p14:creationId xmlns:p14="http://schemas.microsoft.com/office/powerpoint/2010/main" val="134507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838200" y="1676400"/>
            <a:ext cx="1619324" cy="685800"/>
          </a:xfrm>
          <a:custGeom>
            <a:avLst/>
            <a:gdLst>
              <a:gd name="connsiteX0" fmla="*/ 0 w 1619324"/>
              <a:gd name="connsiteY0" fmla="*/ 0 h 647729"/>
              <a:gd name="connsiteX1" fmla="*/ 1619324 w 1619324"/>
              <a:gd name="connsiteY1" fmla="*/ 0 h 647729"/>
              <a:gd name="connsiteX2" fmla="*/ 1619324 w 1619324"/>
              <a:gd name="connsiteY2" fmla="*/ 647729 h 647729"/>
              <a:gd name="connsiteX3" fmla="*/ 0 w 1619324"/>
              <a:gd name="connsiteY3" fmla="*/ 647729 h 647729"/>
              <a:gd name="connsiteX4" fmla="*/ 0 w 1619324"/>
              <a:gd name="connsiteY4" fmla="*/ 0 h 6477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324" h="647729">
                <a:moveTo>
                  <a:pt x="0" y="0"/>
                </a:moveTo>
                <a:lnTo>
                  <a:pt x="1619324" y="0"/>
                </a:lnTo>
                <a:lnTo>
                  <a:pt x="1619324" y="647729"/>
                </a:lnTo>
                <a:lnTo>
                  <a:pt x="0" y="647729"/>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2">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txBody>
          <a:bodyPr lIns="206248" tIns="117856" rIns="206248" bIns="117856" spcCol="1270" anchor="ctr"/>
          <a:lstStyle/>
          <a:p>
            <a:pPr algn="ctr" defTabSz="1289050">
              <a:lnSpc>
                <a:spcPct val="90000"/>
              </a:lnSpc>
              <a:spcAft>
                <a:spcPct val="35000"/>
              </a:spcAft>
              <a:defRPr/>
            </a:pPr>
            <a:r>
              <a:rPr lang="en-US" sz="2400" b="1" dirty="0"/>
              <a:t>Define</a:t>
            </a:r>
            <a:endParaRPr lang="en-US" sz="1400" b="1" dirty="0"/>
          </a:p>
        </p:txBody>
      </p:sp>
      <p:sp>
        <p:nvSpPr>
          <p:cNvPr id="5" name="Freeform 4"/>
          <p:cNvSpPr/>
          <p:nvPr/>
        </p:nvSpPr>
        <p:spPr>
          <a:xfrm>
            <a:off x="838200" y="2590800"/>
            <a:ext cx="1619324" cy="647729"/>
          </a:xfrm>
          <a:custGeom>
            <a:avLst/>
            <a:gdLst>
              <a:gd name="connsiteX0" fmla="*/ 0 w 1619324"/>
              <a:gd name="connsiteY0" fmla="*/ 0 h 647729"/>
              <a:gd name="connsiteX1" fmla="*/ 1619324 w 1619324"/>
              <a:gd name="connsiteY1" fmla="*/ 0 h 647729"/>
              <a:gd name="connsiteX2" fmla="*/ 1619324 w 1619324"/>
              <a:gd name="connsiteY2" fmla="*/ 647729 h 647729"/>
              <a:gd name="connsiteX3" fmla="*/ 0 w 1619324"/>
              <a:gd name="connsiteY3" fmla="*/ 647729 h 647729"/>
              <a:gd name="connsiteX4" fmla="*/ 0 w 1619324"/>
              <a:gd name="connsiteY4" fmla="*/ 0 h 6477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324" h="647729">
                <a:moveTo>
                  <a:pt x="0" y="0"/>
                </a:moveTo>
                <a:lnTo>
                  <a:pt x="1619324" y="0"/>
                </a:lnTo>
                <a:lnTo>
                  <a:pt x="1619324" y="647729"/>
                </a:lnTo>
                <a:lnTo>
                  <a:pt x="0" y="647729"/>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2">
              <a:hueOff val="1560506"/>
              <a:satOff val="-1946"/>
              <a:lumOff val="458"/>
              <a:alphaOff val="0"/>
            </a:schemeClr>
          </a:lnRef>
          <a:fillRef idx="1">
            <a:schemeClr val="accent2">
              <a:hueOff val="1560506"/>
              <a:satOff val="-1946"/>
              <a:lumOff val="458"/>
              <a:alphaOff val="0"/>
            </a:schemeClr>
          </a:fillRef>
          <a:effectRef idx="2">
            <a:schemeClr val="accent2">
              <a:hueOff val="1560506"/>
              <a:satOff val="-1946"/>
              <a:lumOff val="458"/>
              <a:alphaOff val="0"/>
            </a:schemeClr>
          </a:effectRef>
          <a:fontRef idx="minor">
            <a:schemeClr val="lt1"/>
          </a:fontRef>
        </p:style>
        <p:txBody>
          <a:bodyPr lIns="206248" tIns="117856" rIns="206248" bIns="117856" spcCol="1270" anchor="ctr"/>
          <a:lstStyle/>
          <a:p>
            <a:pPr algn="ctr" defTabSz="1289050">
              <a:lnSpc>
                <a:spcPct val="90000"/>
              </a:lnSpc>
              <a:spcAft>
                <a:spcPct val="35000"/>
              </a:spcAft>
              <a:defRPr/>
            </a:pPr>
            <a:r>
              <a:rPr lang="en-US" sz="2400" b="1" dirty="0"/>
              <a:t>Measure</a:t>
            </a:r>
          </a:p>
        </p:txBody>
      </p:sp>
      <p:sp>
        <p:nvSpPr>
          <p:cNvPr id="6" name="Freeform 5"/>
          <p:cNvSpPr/>
          <p:nvPr/>
        </p:nvSpPr>
        <p:spPr>
          <a:xfrm>
            <a:off x="838200" y="3505200"/>
            <a:ext cx="1619324" cy="647729"/>
          </a:xfrm>
          <a:custGeom>
            <a:avLst/>
            <a:gdLst>
              <a:gd name="connsiteX0" fmla="*/ 0 w 1619324"/>
              <a:gd name="connsiteY0" fmla="*/ 0 h 647729"/>
              <a:gd name="connsiteX1" fmla="*/ 1619324 w 1619324"/>
              <a:gd name="connsiteY1" fmla="*/ 0 h 647729"/>
              <a:gd name="connsiteX2" fmla="*/ 1619324 w 1619324"/>
              <a:gd name="connsiteY2" fmla="*/ 647729 h 647729"/>
              <a:gd name="connsiteX3" fmla="*/ 0 w 1619324"/>
              <a:gd name="connsiteY3" fmla="*/ 647729 h 647729"/>
              <a:gd name="connsiteX4" fmla="*/ 0 w 1619324"/>
              <a:gd name="connsiteY4" fmla="*/ 0 h 6477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324" h="647729">
                <a:moveTo>
                  <a:pt x="0" y="0"/>
                </a:moveTo>
                <a:lnTo>
                  <a:pt x="1619324" y="0"/>
                </a:lnTo>
                <a:lnTo>
                  <a:pt x="1619324" y="647729"/>
                </a:lnTo>
                <a:lnTo>
                  <a:pt x="0" y="647729"/>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2">
              <a:hueOff val="3121013"/>
              <a:satOff val="-3893"/>
              <a:lumOff val="915"/>
              <a:alphaOff val="0"/>
            </a:schemeClr>
          </a:lnRef>
          <a:fillRef idx="1">
            <a:schemeClr val="accent2">
              <a:hueOff val="3121013"/>
              <a:satOff val="-3893"/>
              <a:lumOff val="915"/>
              <a:alphaOff val="0"/>
            </a:schemeClr>
          </a:fillRef>
          <a:effectRef idx="2">
            <a:schemeClr val="accent2">
              <a:hueOff val="3121013"/>
              <a:satOff val="-3893"/>
              <a:lumOff val="915"/>
              <a:alphaOff val="0"/>
            </a:schemeClr>
          </a:effectRef>
          <a:fontRef idx="minor">
            <a:schemeClr val="lt1"/>
          </a:fontRef>
        </p:style>
        <p:txBody>
          <a:bodyPr lIns="206248" tIns="117856" rIns="206248" bIns="117856" spcCol="1270" anchor="ctr"/>
          <a:lstStyle/>
          <a:p>
            <a:pPr algn="ctr" defTabSz="1289050">
              <a:lnSpc>
                <a:spcPct val="90000"/>
              </a:lnSpc>
              <a:spcAft>
                <a:spcPct val="35000"/>
              </a:spcAft>
              <a:defRPr/>
            </a:pPr>
            <a:r>
              <a:rPr lang="en-US" sz="2400" b="1" dirty="0"/>
              <a:t>Analyze</a:t>
            </a:r>
          </a:p>
        </p:txBody>
      </p:sp>
      <p:sp>
        <p:nvSpPr>
          <p:cNvPr id="7" name="Freeform 6"/>
          <p:cNvSpPr/>
          <p:nvPr/>
        </p:nvSpPr>
        <p:spPr>
          <a:xfrm>
            <a:off x="838200" y="4419600"/>
            <a:ext cx="1619324" cy="647729"/>
          </a:xfrm>
          <a:custGeom>
            <a:avLst/>
            <a:gdLst>
              <a:gd name="connsiteX0" fmla="*/ 0 w 1619324"/>
              <a:gd name="connsiteY0" fmla="*/ 0 h 647729"/>
              <a:gd name="connsiteX1" fmla="*/ 1619324 w 1619324"/>
              <a:gd name="connsiteY1" fmla="*/ 0 h 647729"/>
              <a:gd name="connsiteX2" fmla="*/ 1619324 w 1619324"/>
              <a:gd name="connsiteY2" fmla="*/ 647729 h 647729"/>
              <a:gd name="connsiteX3" fmla="*/ 0 w 1619324"/>
              <a:gd name="connsiteY3" fmla="*/ 647729 h 647729"/>
              <a:gd name="connsiteX4" fmla="*/ 0 w 1619324"/>
              <a:gd name="connsiteY4" fmla="*/ 0 h 6477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324" h="647729">
                <a:moveTo>
                  <a:pt x="0" y="0"/>
                </a:moveTo>
                <a:lnTo>
                  <a:pt x="1619324" y="0"/>
                </a:lnTo>
                <a:lnTo>
                  <a:pt x="1619324" y="647729"/>
                </a:lnTo>
                <a:lnTo>
                  <a:pt x="0" y="647729"/>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2">
              <a:hueOff val="4681519"/>
              <a:satOff val="-5839"/>
              <a:lumOff val="1373"/>
              <a:alphaOff val="0"/>
            </a:schemeClr>
          </a:lnRef>
          <a:fillRef idx="1">
            <a:schemeClr val="accent2">
              <a:hueOff val="4681519"/>
              <a:satOff val="-5839"/>
              <a:lumOff val="1373"/>
              <a:alphaOff val="0"/>
            </a:schemeClr>
          </a:fillRef>
          <a:effectRef idx="2">
            <a:schemeClr val="accent2">
              <a:hueOff val="4681519"/>
              <a:satOff val="-5839"/>
              <a:lumOff val="1373"/>
              <a:alphaOff val="0"/>
            </a:schemeClr>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n-US" sz="2400" b="1" dirty="0" smtClean="0"/>
          </a:p>
          <a:p>
            <a:pPr algn="ctr" defTabSz="1289050">
              <a:lnSpc>
                <a:spcPct val="90000"/>
              </a:lnSpc>
              <a:spcAft>
                <a:spcPct val="35000"/>
              </a:spcAft>
              <a:defRPr/>
            </a:pPr>
            <a:r>
              <a:rPr lang="en-US" sz="2400" b="1" dirty="0" smtClean="0"/>
              <a:t>Improve</a:t>
            </a:r>
            <a:endParaRPr lang="en-US" sz="2400" b="1" dirty="0"/>
          </a:p>
          <a:p>
            <a:pPr algn="ctr" defTabSz="1289050">
              <a:lnSpc>
                <a:spcPct val="90000"/>
              </a:lnSpc>
              <a:spcAft>
                <a:spcPct val="35000"/>
              </a:spcAft>
              <a:defRPr/>
            </a:pPr>
            <a:endParaRPr lang="en-US" sz="1200" b="1" dirty="0"/>
          </a:p>
        </p:txBody>
      </p:sp>
      <p:sp>
        <p:nvSpPr>
          <p:cNvPr id="9" name="Freeform 8"/>
          <p:cNvSpPr/>
          <p:nvPr/>
        </p:nvSpPr>
        <p:spPr>
          <a:xfrm>
            <a:off x="838200" y="5257800"/>
            <a:ext cx="1619324" cy="647729"/>
          </a:xfrm>
          <a:custGeom>
            <a:avLst/>
            <a:gdLst>
              <a:gd name="connsiteX0" fmla="*/ 0 w 1619324"/>
              <a:gd name="connsiteY0" fmla="*/ 0 h 647729"/>
              <a:gd name="connsiteX1" fmla="*/ 1619324 w 1619324"/>
              <a:gd name="connsiteY1" fmla="*/ 0 h 647729"/>
              <a:gd name="connsiteX2" fmla="*/ 1619324 w 1619324"/>
              <a:gd name="connsiteY2" fmla="*/ 647729 h 647729"/>
              <a:gd name="connsiteX3" fmla="*/ 0 w 1619324"/>
              <a:gd name="connsiteY3" fmla="*/ 647729 h 647729"/>
              <a:gd name="connsiteX4" fmla="*/ 0 w 1619324"/>
              <a:gd name="connsiteY4" fmla="*/ 0 h 6477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324" h="647729">
                <a:moveTo>
                  <a:pt x="0" y="0"/>
                </a:moveTo>
                <a:lnTo>
                  <a:pt x="1619324" y="0"/>
                </a:lnTo>
                <a:lnTo>
                  <a:pt x="1619324" y="647729"/>
                </a:lnTo>
                <a:lnTo>
                  <a:pt x="0" y="647729"/>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2">
              <a:hueOff val="1560506"/>
              <a:satOff val="-1946"/>
              <a:lumOff val="458"/>
              <a:alphaOff val="0"/>
            </a:schemeClr>
          </a:lnRef>
          <a:fillRef idx="1">
            <a:schemeClr val="accent2">
              <a:hueOff val="1560506"/>
              <a:satOff val="-1946"/>
              <a:lumOff val="458"/>
              <a:alphaOff val="0"/>
            </a:schemeClr>
          </a:fillRef>
          <a:effectRef idx="2">
            <a:schemeClr val="accent2">
              <a:hueOff val="1560506"/>
              <a:satOff val="-1946"/>
              <a:lumOff val="458"/>
              <a:alphaOff val="0"/>
            </a:schemeClr>
          </a:effectRef>
          <a:fontRef idx="minor">
            <a:schemeClr val="lt1"/>
          </a:fontRef>
        </p:style>
        <p:txBody>
          <a:bodyPr lIns="206248" tIns="117856" rIns="206248" bIns="117856" spcCol="1270" anchor="ctr"/>
          <a:lstStyle/>
          <a:p>
            <a:pPr algn="ctr" defTabSz="1289050">
              <a:lnSpc>
                <a:spcPct val="90000"/>
              </a:lnSpc>
              <a:spcAft>
                <a:spcPct val="35000"/>
              </a:spcAft>
              <a:defRPr/>
            </a:pPr>
            <a:r>
              <a:rPr lang="en-US" sz="2400" b="1" dirty="0"/>
              <a:t>Control</a:t>
            </a:r>
          </a:p>
        </p:txBody>
      </p:sp>
      <p:grpSp>
        <p:nvGrpSpPr>
          <p:cNvPr id="13" name="Group 12"/>
          <p:cNvGrpSpPr/>
          <p:nvPr/>
        </p:nvGrpSpPr>
        <p:grpSpPr>
          <a:xfrm>
            <a:off x="3048000" y="1905000"/>
            <a:ext cx="4267200" cy="3042841"/>
            <a:chOff x="381000" y="1254868"/>
            <a:chExt cx="4267200" cy="3042841"/>
          </a:xfrm>
        </p:grpSpPr>
        <p:sp>
          <p:nvSpPr>
            <p:cNvPr id="14" name="Rectangle 13"/>
            <p:cNvSpPr/>
            <p:nvPr/>
          </p:nvSpPr>
          <p:spPr>
            <a:xfrm>
              <a:off x="381000" y="1295400"/>
              <a:ext cx="4267200" cy="25908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5" name="Rectangle 14"/>
            <p:cNvSpPr/>
            <p:nvPr/>
          </p:nvSpPr>
          <p:spPr>
            <a:xfrm>
              <a:off x="2641320" y="1254868"/>
              <a:ext cx="147348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1&amp;2</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6" name="Rectangle 15"/>
            <p:cNvSpPr/>
            <p:nvPr/>
          </p:nvSpPr>
          <p:spPr>
            <a:xfrm>
              <a:off x="435873" y="1369724"/>
              <a:ext cx="2129109" cy="76944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smtClean="0">
                  <a:ln w="0"/>
                  <a:solidFill>
                    <a:schemeClr val="accent2"/>
                  </a:solidFill>
                  <a:effectLst>
                    <a:reflection blurRad="12700" stA="50000" endPos="50000" dist="5000" dir="5400000" sy="-100000" rotWithShape="0"/>
                  </a:effectLst>
                </a:rPr>
                <a:t>Phase</a:t>
              </a:r>
              <a:endParaRPr lang="en-US" sz="4400" b="1" cap="all" spc="0" dirty="0">
                <a:ln w="0"/>
                <a:solidFill>
                  <a:schemeClr val="accent2"/>
                </a:solidFill>
                <a:effectLst>
                  <a:reflection blurRad="12700" stA="50000" endPos="50000" dist="5000" dir="5400000" sy="-100000" rotWithShape="0"/>
                </a:effectLst>
              </a:endParaRPr>
            </a:p>
          </p:txBody>
        </p:sp>
        <p:sp>
          <p:nvSpPr>
            <p:cNvPr id="17" name="TextBox 16"/>
            <p:cNvSpPr txBox="1"/>
            <p:nvPr/>
          </p:nvSpPr>
          <p:spPr>
            <a:xfrm>
              <a:off x="435873" y="2266384"/>
              <a:ext cx="4136127" cy="2031325"/>
            </a:xfrm>
            <a:prstGeom prst="rect">
              <a:avLst/>
            </a:prstGeom>
            <a:noFill/>
          </p:spPr>
          <p:txBody>
            <a:bodyPr wrap="square" rtlCol="0">
              <a:spAutoFit/>
            </a:bodyPr>
            <a:lstStyle/>
            <a:p>
              <a:r>
                <a:rPr lang="en-US" dirty="0" smtClean="0"/>
                <a:t>Tools</a:t>
              </a:r>
              <a:r>
                <a:rPr lang="en-US" dirty="0"/>
                <a:t>:</a:t>
              </a:r>
            </a:p>
            <a:p>
              <a:pPr marL="285750" indent="-285750">
                <a:buFont typeface="Arial" pitchFamily="34" charset="0"/>
                <a:buChar char="•"/>
              </a:pPr>
              <a:r>
                <a:rPr lang="en-US" dirty="0"/>
                <a:t>Voice of Customer (VOC) Analysis</a:t>
              </a:r>
            </a:p>
            <a:p>
              <a:pPr marL="285750" indent="-285750">
                <a:buFont typeface="Arial" pitchFamily="34" charset="0"/>
                <a:buChar char="•"/>
              </a:pPr>
              <a:r>
                <a:rPr lang="en-US" dirty="0"/>
                <a:t>Process Mapping</a:t>
              </a:r>
            </a:p>
            <a:p>
              <a:pPr marL="285750" indent="-285750">
                <a:buFont typeface="Arial" pitchFamily="34" charset="0"/>
                <a:buChar char="•"/>
              </a:pPr>
              <a:r>
                <a:rPr lang="en-US" dirty="0" smtClean="0"/>
                <a:t>Value </a:t>
              </a:r>
              <a:r>
                <a:rPr lang="en-US" dirty="0"/>
                <a:t>Stream Mapping</a:t>
              </a:r>
            </a:p>
            <a:p>
              <a:pPr marL="285750" indent="-285750">
                <a:buFont typeface="Arial" pitchFamily="34" charset="0"/>
                <a:buChar char="•"/>
              </a:pPr>
              <a:endParaRPr lang="en-US" dirty="0" smtClean="0"/>
            </a:p>
            <a:p>
              <a:endParaRPr lang="en-US" dirty="0"/>
            </a:p>
            <a:p>
              <a:endParaRPr lang="en-US" dirty="0"/>
            </a:p>
          </p:txBody>
        </p:sp>
      </p:grpSp>
      <p:sp>
        <p:nvSpPr>
          <p:cNvPr id="23" name="Rectangle 2"/>
          <p:cNvSpPr>
            <a:spLocks noGrp="1" noChangeArrowheads="1"/>
          </p:cNvSpPr>
          <p:nvPr>
            <p:ph type="ctrTitle"/>
          </p:nvPr>
        </p:nvSpPr>
        <p:spPr>
          <a:xfrm>
            <a:off x="685800" y="228600"/>
            <a:ext cx="8382000" cy="646331"/>
          </a:xfrm>
        </p:spPr>
        <p:txBody>
          <a:bodyPr anchor="t"/>
          <a:lstStyle/>
          <a:p>
            <a:pPr>
              <a:defRPr/>
            </a:pPr>
            <a:r>
              <a:rPr lang="en-US" sz="3600" b="1" dirty="0" smtClean="0">
                <a:solidFill>
                  <a:schemeClr val="bg1"/>
                </a:solidFill>
                <a:latin typeface="+mj-lt"/>
              </a:rPr>
              <a:t>The DMAIC Process with Tools</a:t>
            </a:r>
            <a:endParaRPr lang="en-US" sz="3600" b="1" baseline="30000" dirty="0" smtClean="0">
              <a:solidFill>
                <a:schemeClr val="bg1"/>
              </a:solidFill>
              <a:latin typeface="+mj-lt"/>
            </a:endParaRPr>
          </a:p>
        </p:txBody>
      </p:sp>
      <p:sp>
        <p:nvSpPr>
          <p:cNvPr id="19" name="TextBox 18"/>
          <p:cNvSpPr txBox="1"/>
          <p:nvPr/>
        </p:nvSpPr>
        <p:spPr>
          <a:xfrm>
            <a:off x="3933520" y="1107036"/>
            <a:ext cx="1348190" cy="584775"/>
          </a:xfrm>
          <a:prstGeom prst="rect">
            <a:avLst/>
          </a:prstGeom>
          <a:noFill/>
        </p:spPr>
        <p:txBody>
          <a:bodyPr wrap="none" rtlCol="0">
            <a:spAutoFit/>
          </a:bodyPr>
          <a:lstStyle/>
          <a:p>
            <a:r>
              <a:rPr lang="en-US" sz="3200" b="1" dirty="0" smtClean="0">
                <a:solidFill>
                  <a:schemeClr val="tx2"/>
                </a:solidFill>
              </a:rPr>
              <a:t>DAY 1</a:t>
            </a:r>
            <a:endParaRPr lang="en-US" sz="3200" b="1" dirty="0">
              <a:solidFill>
                <a:schemeClr val="tx2"/>
              </a:solidFill>
            </a:endParaRPr>
          </a:p>
        </p:txBody>
      </p:sp>
      <p:sp>
        <p:nvSpPr>
          <p:cNvPr id="20" name="Rectangle 19"/>
          <p:cNvSpPr/>
          <p:nvPr/>
        </p:nvSpPr>
        <p:spPr>
          <a:xfrm>
            <a:off x="685800" y="1524000"/>
            <a:ext cx="1905000" cy="1828800"/>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cxnSp>
        <p:nvCxnSpPr>
          <p:cNvPr id="18" name="Straight Connector 17"/>
          <p:cNvCxnSpPr/>
          <p:nvPr/>
        </p:nvCxnSpPr>
        <p:spPr>
          <a:xfrm>
            <a:off x="3468624" y="4038600"/>
            <a:ext cx="2133600"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83864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heel(1)">
                                      <p:cBhvr>
                                        <p:cTn id="7" dur="2000"/>
                                        <p:tgtEl>
                                          <p:spTgt spid="20"/>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2500"/>
                            </p:stCondLst>
                            <p:childTnLst>
                              <p:par>
                                <p:cTn id="13" presetID="1"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solidFill>
                  <a:schemeClr val="bg1"/>
                </a:solidFill>
                <a:latin typeface="+mj-lt"/>
              </a:rPr>
              <a:t>Value </a:t>
            </a:r>
            <a:r>
              <a:rPr lang="en-GB" b="1" dirty="0">
                <a:solidFill>
                  <a:schemeClr val="bg1"/>
                </a:solidFill>
                <a:latin typeface="+mj-lt"/>
              </a:rPr>
              <a:t>Stream Map</a:t>
            </a:r>
            <a:endParaRPr lang="en-US" b="1" dirty="0">
              <a:solidFill>
                <a:schemeClr val="bg1"/>
              </a:solidFill>
              <a:latin typeface="+mj-lt"/>
            </a:endParaRPr>
          </a:p>
        </p:txBody>
      </p:sp>
      <p:sp>
        <p:nvSpPr>
          <p:cNvPr id="2" name="Text Placeholder 1"/>
          <p:cNvSpPr>
            <a:spLocks noGrp="1"/>
          </p:cNvSpPr>
          <p:nvPr>
            <p:ph type="body" sz="quarter" idx="3"/>
          </p:nvPr>
        </p:nvSpPr>
        <p:spPr>
          <a:xfrm>
            <a:off x="577849" y="1066800"/>
            <a:ext cx="3886200" cy="639762"/>
          </a:xfrm>
        </p:spPr>
        <p:txBody>
          <a:bodyPr/>
          <a:lstStyle/>
          <a:p>
            <a:r>
              <a:rPr lang="en-US" sz="2800" dirty="0">
                <a:solidFill>
                  <a:schemeClr val="tx2"/>
                </a:solidFill>
                <a:latin typeface="+mn-lt"/>
              </a:rPr>
              <a:t>What is Value Stream Mapping?</a:t>
            </a:r>
          </a:p>
        </p:txBody>
      </p:sp>
      <p:sp>
        <p:nvSpPr>
          <p:cNvPr id="3" name="Content Placeholder 2"/>
          <p:cNvSpPr>
            <a:spLocks noGrp="1"/>
          </p:cNvSpPr>
          <p:nvPr>
            <p:ph sz="quarter" idx="4"/>
          </p:nvPr>
        </p:nvSpPr>
        <p:spPr>
          <a:xfrm>
            <a:off x="457200" y="2072416"/>
            <a:ext cx="3886200" cy="4480783"/>
          </a:xfrm>
        </p:spPr>
        <p:txBody>
          <a:bodyPr/>
          <a:lstStyle/>
          <a:p>
            <a:pPr defTabSz="1019175" eaLnBrk="0" hangingPunct="0"/>
            <a:r>
              <a:rPr lang="en-US" dirty="0"/>
              <a:t>A pictorial representation of the </a:t>
            </a:r>
            <a:r>
              <a:rPr lang="en-US" dirty="0" smtClean="0"/>
              <a:t>Flow </a:t>
            </a:r>
            <a:r>
              <a:rPr lang="en-US" dirty="0"/>
              <a:t>of </a:t>
            </a:r>
            <a:r>
              <a:rPr lang="en-US" dirty="0" smtClean="0"/>
              <a:t>Material,</a:t>
            </a:r>
            <a:r>
              <a:rPr lang="en-US" dirty="0"/>
              <a:t/>
            </a:r>
            <a:br>
              <a:rPr lang="en-US" dirty="0"/>
            </a:br>
            <a:r>
              <a:rPr lang="en-US" dirty="0"/>
              <a:t>People and </a:t>
            </a:r>
            <a:r>
              <a:rPr lang="en-US" dirty="0" smtClean="0"/>
              <a:t>Processes </a:t>
            </a:r>
            <a:r>
              <a:rPr lang="en-US" dirty="0"/>
              <a:t>Information</a:t>
            </a:r>
          </a:p>
          <a:p>
            <a:pPr defTabSz="1019175" eaLnBrk="0" hangingPunct="0"/>
            <a:r>
              <a:rPr lang="en-US" dirty="0"/>
              <a:t>Specific data associated with each step</a:t>
            </a:r>
          </a:p>
          <a:p>
            <a:pPr marL="687387" lvl="2" indent="-285750" defTabSz="1019175" eaLnBrk="0" hangingPunct="0">
              <a:buClr>
                <a:schemeClr val="tx1"/>
              </a:buClr>
              <a:buFont typeface="Wingdings" pitchFamily="2" charset="2"/>
              <a:buChar char="§"/>
            </a:pPr>
            <a:r>
              <a:rPr lang="en-US" dirty="0"/>
              <a:t>Touch Time and Cycle Time</a:t>
            </a:r>
          </a:p>
          <a:p>
            <a:pPr marL="687387" lvl="2" indent="-285750" defTabSz="1019175" eaLnBrk="0" hangingPunct="0">
              <a:buClr>
                <a:schemeClr val="tx1"/>
              </a:buClr>
              <a:buFont typeface="Wingdings" pitchFamily="2" charset="2"/>
              <a:buChar char="§"/>
            </a:pPr>
            <a:r>
              <a:rPr lang="en-US" dirty="0"/>
              <a:t>Volume</a:t>
            </a:r>
          </a:p>
          <a:p>
            <a:pPr marL="687387" lvl="2" indent="-285750" defTabSz="1019175" eaLnBrk="0" hangingPunct="0">
              <a:buClr>
                <a:schemeClr val="tx1"/>
              </a:buClr>
              <a:buFont typeface="Wingdings" pitchFamily="2" charset="2"/>
              <a:buChar char="§"/>
            </a:pPr>
            <a:r>
              <a:rPr lang="en-US" dirty="0"/>
              <a:t>Resources</a:t>
            </a:r>
          </a:p>
          <a:p>
            <a:pPr marL="687387" lvl="2" indent="-285750" defTabSz="1019175" eaLnBrk="0" hangingPunct="0">
              <a:buClr>
                <a:schemeClr val="tx1"/>
              </a:buClr>
              <a:buFont typeface="Wingdings" pitchFamily="2" charset="2"/>
              <a:buChar char="§"/>
            </a:pPr>
            <a:r>
              <a:rPr lang="en-US" dirty="0"/>
              <a:t>Errors/rework</a:t>
            </a:r>
          </a:p>
          <a:p>
            <a:pPr marL="279400" indent="-279400">
              <a:tabLst>
                <a:tab pos="1831975" algn="l"/>
              </a:tabLst>
            </a:pPr>
            <a:endParaRPr lang="en-US" dirty="0"/>
          </a:p>
        </p:txBody>
      </p:sp>
      <p:grpSp>
        <p:nvGrpSpPr>
          <p:cNvPr id="5" name="Group 6"/>
          <p:cNvGrpSpPr>
            <a:grpSpLocks/>
          </p:cNvGrpSpPr>
          <p:nvPr/>
        </p:nvGrpSpPr>
        <p:grpSpPr bwMode="auto">
          <a:xfrm>
            <a:off x="4968506" y="3869973"/>
            <a:ext cx="3873500" cy="1708150"/>
            <a:chOff x="2984" y="2704"/>
            <a:chExt cx="2440" cy="1312"/>
          </a:xfrm>
        </p:grpSpPr>
        <p:sp>
          <p:nvSpPr>
            <p:cNvPr id="6" name="Rectangle 7"/>
            <p:cNvSpPr>
              <a:spLocks noChangeArrowheads="1"/>
            </p:cNvSpPr>
            <p:nvPr/>
          </p:nvSpPr>
          <p:spPr bwMode="invGray">
            <a:xfrm>
              <a:off x="2984" y="2704"/>
              <a:ext cx="2440" cy="1312"/>
            </a:xfrm>
            <a:prstGeom prst="rect">
              <a:avLst/>
            </a:prstGeom>
            <a:noFill/>
            <a:ln w="38100">
              <a:solidFill>
                <a:schemeClr val="accent1">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8"/>
            <p:cNvSpPr>
              <a:spLocks noChangeArrowheads="1"/>
            </p:cNvSpPr>
            <p:nvPr>
              <p:custDataLst>
                <p:tags r:id="rId1"/>
              </p:custDataLst>
            </p:nvPr>
          </p:nvSpPr>
          <p:spPr bwMode="invGray">
            <a:xfrm>
              <a:off x="3070" y="2772"/>
              <a:ext cx="2346" cy="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defTabSz="1019175" eaLnBrk="0" hangingPunct="0"/>
              <a:r>
                <a:rPr lang="en-US" sz="1600" b="1" dirty="0"/>
                <a:t>Value Stream Map</a:t>
              </a:r>
            </a:p>
          </p:txBody>
        </p:sp>
        <p:sp>
          <p:nvSpPr>
            <p:cNvPr id="8" name="Rectangle 9"/>
            <p:cNvSpPr>
              <a:spLocks noChangeArrowheads="1"/>
            </p:cNvSpPr>
            <p:nvPr>
              <p:custDataLst>
                <p:tags r:id="rId2"/>
              </p:custDataLst>
            </p:nvPr>
          </p:nvSpPr>
          <p:spPr bwMode="invGray">
            <a:xfrm>
              <a:off x="3070" y="3547"/>
              <a:ext cx="1008" cy="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166688" indent="-166688" algn="l" defTabSz="1019175" eaLnBrk="0" hangingPunct="0"/>
              <a:r>
                <a:rPr lang="en-US" sz="1600"/>
                <a:t>FTEs</a:t>
              </a:r>
            </a:p>
            <a:p>
              <a:pPr marL="166688" indent="-166688" algn="l" defTabSz="1019175" eaLnBrk="0" hangingPunct="0"/>
              <a:r>
                <a:rPr lang="en-US" sz="1600"/>
                <a:t>Cycle Time</a:t>
              </a:r>
            </a:p>
          </p:txBody>
        </p:sp>
        <p:sp>
          <p:nvSpPr>
            <p:cNvPr id="9" name="Rectangle 10"/>
            <p:cNvSpPr>
              <a:spLocks noChangeArrowheads="1"/>
            </p:cNvSpPr>
            <p:nvPr>
              <p:custDataLst>
                <p:tags r:id="rId3"/>
              </p:custDataLst>
            </p:nvPr>
          </p:nvSpPr>
          <p:spPr bwMode="invGray">
            <a:xfrm>
              <a:off x="3985" y="3547"/>
              <a:ext cx="1008" cy="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marL="166688" indent="-166688" algn="l" defTabSz="1019175" eaLnBrk="0" hangingPunct="0"/>
              <a:r>
                <a:rPr lang="en-US" sz="1600"/>
                <a:t>Volume</a:t>
              </a:r>
            </a:p>
          </p:txBody>
        </p:sp>
        <p:sp>
          <p:nvSpPr>
            <p:cNvPr id="10" name="AutoShape 11"/>
            <p:cNvSpPr>
              <a:spLocks noChangeArrowheads="1"/>
            </p:cNvSpPr>
            <p:nvPr/>
          </p:nvSpPr>
          <p:spPr bwMode="invGray">
            <a:xfrm>
              <a:off x="3272" y="3011"/>
              <a:ext cx="350" cy="470"/>
            </a:xfrm>
            <a:prstGeom prst="can">
              <a:avLst>
                <a:gd name="adj" fmla="val 33571"/>
              </a:avLst>
            </a:prstGeom>
            <a:solidFill>
              <a:schemeClr val="accent3"/>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AutoShape 12"/>
            <p:cNvSpPr>
              <a:spLocks noChangeArrowheads="1"/>
            </p:cNvSpPr>
            <p:nvPr/>
          </p:nvSpPr>
          <p:spPr bwMode="invGray">
            <a:xfrm>
              <a:off x="4900" y="3011"/>
              <a:ext cx="350" cy="470"/>
            </a:xfrm>
            <a:prstGeom prst="can">
              <a:avLst>
                <a:gd name="adj" fmla="val 33571"/>
              </a:avLst>
            </a:prstGeom>
            <a:solidFill>
              <a:srgbClr val="00B0F0"/>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13"/>
            <p:cNvSpPr>
              <a:spLocks noChangeShapeType="1"/>
            </p:cNvSpPr>
            <p:nvPr/>
          </p:nvSpPr>
          <p:spPr bwMode="invGray">
            <a:xfrm>
              <a:off x="3659" y="3219"/>
              <a:ext cx="309" cy="0"/>
            </a:xfrm>
            <a:prstGeom prst="line">
              <a:avLst/>
            </a:prstGeom>
            <a:noFill/>
            <a:ln w="190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14"/>
            <p:cNvSpPr>
              <a:spLocks noChangeShapeType="1"/>
            </p:cNvSpPr>
            <p:nvPr/>
          </p:nvSpPr>
          <p:spPr bwMode="invGray">
            <a:xfrm>
              <a:off x="4565" y="3219"/>
              <a:ext cx="309" cy="0"/>
            </a:xfrm>
            <a:prstGeom prst="line">
              <a:avLst/>
            </a:prstGeom>
            <a:noFill/>
            <a:ln w="190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 name="Group 15"/>
            <p:cNvGrpSpPr>
              <a:grpSpLocks/>
            </p:cNvGrpSpPr>
            <p:nvPr/>
          </p:nvGrpSpPr>
          <p:grpSpPr bwMode="auto">
            <a:xfrm>
              <a:off x="3999" y="3040"/>
              <a:ext cx="480" cy="436"/>
              <a:chOff x="3943" y="3032"/>
              <a:chExt cx="400" cy="380"/>
            </a:xfrm>
          </p:grpSpPr>
          <p:sp>
            <p:nvSpPr>
              <p:cNvPr id="15" name="Rectangle 16"/>
              <p:cNvSpPr>
                <a:spLocks noChangeArrowheads="1"/>
              </p:cNvSpPr>
              <p:nvPr/>
            </p:nvSpPr>
            <p:spPr bwMode="invGray">
              <a:xfrm>
                <a:off x="3943" y="3032"/>
                <a:ext cx="400" cy="137"/>
              </a:xfrm>
              <a:prstGeom prst="rect">
                <a:avLst/>
              </a:prstGeom>
              <a:solidFill>
                <a:schemeClr val="accent6">
                  <a:lumMod val="75000"/>
                </a:schemeClr>
              </a:solidFill>
              <a:ln w="190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17"/>
              <p:cNvSpPr>
                <a:spLocks noChangeArrowheads="1"/>
              </p:cNvSpPr>
              <p:nvPr/>
            </p:nvSpPr>
            <p:spPr bwMode="invGray">
              <a:xfrm>
                <a:off x="3943" y="3180"/>
                <a:ext cx="400" cy="232"/>
              </a:xfrm>
              <a:prstGeom prst="rect">
                <a:avLst/>
              </a:prstGeom>
              <a:solidFill>
                <a:schemeClr val="accent6">
                  <a:lumMod val="75000"/>
                </a:schemeClr>
              </a:solidFill>
              <a:ln w="190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3784457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648200" y="1143000"/>
            <a:ext cx="4191000" cy="990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9" name="Rectangle 8"/>
          <p:cNvSpPr/>
          <p:nvPr/>
        </p:nvSpPr>
        <p:spPr>
          <a:xfrm>
            <a:off x="304800" y="1143000"/>
            <a:ext cx="4191000" cy="990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39707"/>
            <a:ext cx="7924800" cy="954107"/>
          </a:xfrm>
        </p:spPr>
        <p:txBody>
          <a:bodyPr/>
          <a:lstStyle/>
          <a:p>
            <a:pPr algn="ctr"/>
            <a:r>
              <a:rPr lang="en-US" sz="2800" b="1" dirty="0" smtClean="0">
                <a:solidFill>
                  <a:schemeClr val="bg1"/>
                </a:solidFill>
                <a:latin typeface="+mj-lt"/>
              </a:rPr>
              <a:t>Why </a:t>
            </a:r>
            <a:r>
              <a:rPr lang="en-US" sz="2800" b="1" dirty="0">
                <a:solidFill>
                  <a:schemeClr val="bg1"/>
                </a:solidFill>
                <a:latin typeface="+mj-lt"/>
              </a:rPr>
              <a:t>is Value Stream Mapping important for assessing current state</a:t>
            </a:r>
            <a:r>
              <a:rPr lang="en-US" sz="2800" b="1" dirty="0" smtClean="0">
                <a:solidFill>
                  <a:schemeClr val="bg1"/>
                </a:solidFill>
                <a:latin typeface="+mj-lt"/>
              </a:rPr>
              <a:t>?</a:t>
            </a:r>
            <a:endParaRPr lang="en-US" sz="2800" b="1" dirty="0">
              <a:solidFill>
                <a:schemeClr val="bg1"/>
              </a:solidFill>
              <a:latin typeface="+mj-lt"/>
            </a:endParaRPr>
          </a:p>
        </p:txBody>
      </p:sp>
      <p:sp>
        <p:nvSpPr>
          <p:cNvPr id="5" name="Text Placeholder 4"/>
          <p:cNvSpPr>
            <a:spLocks noGrp="1"/>
          </p:cNvSpPr>
          <p:nvPr>
            <p:ph type="body" idx="1"/>
          </p:nvPr>
        </p:nvSpPr>
        <p:spPr>
          <a:xfrm>
            <a:off x="304800" y="1143000"/>
            <a:ext cx="4192588" cy="944562"/>
          </a:xfrm>
        </p:spPr>
        <p:txBody>
          <a:bodyPr/>
          <a:lstStyle/>
          <a:p>
            <a:pPr algn="ctr" defTabSz="1019175" eaLnBrk="0" hangingPunct="0"/>
            <a:r>
              <a:rPr lang="en-US" dirty="0">
                <a:solidFill>
                  <a:schemeClr val="bg1"/>
                </a:solidFill>
                <a:latin typeface="+mn-lt"/>
              </a:rPr>
              <a:t>Characteristics of </a:t>
            </a:r>
          </a:p>
          <a:p>
            <a:pPr algn="ctr" defTabSz="1019175" eaLnBrk="0" hangingPunct="0"/>
            <a:r>
              <a:rPr lang="en-US" dirty="0">
                <a:solidFill>
                  <a:schemeClr val="bg1"/>
                </a:solidFill>
                <a:latin typeface="+mn-lt"/>
              </a:rPr>
              <a:t>Value Stream Map</a:t>
            </a:r>
          </a:p>
        </p:txBody>
      </p:sp>
      <p:sp>
        <p:nvSpPr>
          <p:cNvPr id="6" name="Content Placeholder 5"/>
          <p:cNvSpPr>
            <a:spLocks noGrp="1"/>
          </p:cNvSpPr>
          <p:nvPr>
            <p:ph sz="half" idx="2"/>
          </p:nvPr>
        </p:nvSpPr>
        <p:spPr>
          <a:xfrm>
            <a:off x="457200" y="2373312"/>
            <a:ext cx="4040188" cy="3951288"/>
          </a:xfrm>
        </p:spPr>
        <p:txBody>
          <a:bodyPr/>
          <a:lstStyle/>
          <a:p>
            <a:r>
              <a:rPr lang="en-US" dirty="0"/>
              <a:t>Delineation of Process Steps and sequence of steps</a:t>
            </a:r>
          </a:p>
          <a:p>
            <a:r>
              <a:rPr lang="en-US" dirty="0"/>
              <a:t>Description of bottlenecks and queues within process</a:t>
            </a:r>
          </a:p>
          <a:p>
            <a:r>
              <a:rPr lang="en-US" dirty="0"/>
              <a:t>Match of specific resources and costs to each Process Step</a:t>
            </a:r>
          </a:p>
          <a:p>
            <a:endParaRPr lang="en-US" dirty="0"/>
          </a:p>
        </p:txBody>
      </p:sp>
      <p:sp>
        <p:nvSpPr>
          <p:cNvPr id="7" name="Text Placeholder 6"/>
          <p:cNvSpPr>
            <a:spLocks noGrp="1"/>
          </p:cNvSpPr>
          <p:nvPr>
            <p:ph type="body" sz="quarter" idx="3"/>
          </p:nvPr>
        </p:nvSpPr>
        <p:spPr>
          <a:xfrm>
            <a:off x="4800600" y="1265238"/>
            <a:ext cx="3886200" cy="639762"/>
          </a:xfrm>
        </p:spPr>
        <p:txBody>
          <a:bodyPr/>
          <a:lstStyle/>
          <a:p>
            <a:pPr algn="ctr"/>
            <a:r>
              <a:rPr lang="en-US" dirty="0">
                <a:solidFill>
                  <a:schemeClr val="bg1"/>
                </a:solidFill>
                <a:latin typeface="+mn-lt"/>
              </a:rPr>
              <a:t>Possible </a:t>
            </a:r>
            <a:r>
              <a:rPr lang="en-US" dirty="0" smtClean="0">
                <a:solidFill>
                  <a:schemeClr val="bg1"/>
                </a:solidFill>
                <a:latin typeface="+mn-lt"/>
              </a:rPr>
              <a:t>benefits</a:t>
            </a:r>
            <a:endParaRPr lang="en-US" dirty="0">
              <a:solidFill>
                <a:schemeClr val="bg1"/>
              </a:solidFill>
              <a:latin typeface="+mn-lt"/>
            </a:endParaRPr>
          </a:p>
        </p:txBody>
      </p:sp>
      <p:sp>
        <p:nvSpPr>
          <p:cNvPr id="8" name="Content Placeholder 7"/>
          <p:cNvSpPr>
            <a:spLocks noGrp="1"/>
          </p:cNvSpPr>
          <p:nvPr>
            <p:ph sz="quarter" idx="4"/>
          </p:nvPr>
        </p:nvSpPr>
        <p:spPr>
          <a:xfrm>
            <a:off x="4800600" y="2373312"/>
            <a:ext cx="4038600" cy="3951288"/>
          </a:xfrm>
        </p:spPr>
        <p:txBody>
          <a:bodyPr/>
          <a:lstStyle/>
          <a:p>
            <a:r>
              <a:rPr lang="en-US" dirty="0"/>
              <a:t>Root causes identified and linked to specific Process Steps</a:t>
            </a:r>
          </a:p>
          <a:p>
            <a:r>
              <a:rPr lang="en-US" dirty="0"/>
              <a:t>Root causes of lengthy Throughput times diagnosed</a:t>
            </a:r>
          </a:p>
          <a:p>
            <a:r>
              <a:rPr lang="en-US" dirty="0"/>
              <a:t>Prioritized </a:t>
            </a:r>
            <a:r>
              <a:rPr lang="en-US" dirty="0" smtClean="0"/>
              <a:t>process </a:t>
            </a:r>
            <a:r>
              <a:rPr lang="en-US" dirty="0"/>
              <a:t>improvements</a:t>
            </a:r>
          </a:p>
          <a:p>
            <a:endParaRPr lang="en-US" dirty="0"/>
          </a:p>
        </p:txBody>
      </p:sp>
    </p:spTree>
    <p:extLst>
      <p:ext uri="{BB962C8B-B14F-4D97-AF65-F5344CB8AC3E}">
        <p14:creationId xmlns:p14="http://schemas.microsoft.com/office/powerpoint/2010/main" val="358267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c 3"/>
          <p:cNvSpPr/>
          <p:nvPr/>
        </p:nvSpPr>
        <p:spPr>
          <a:xfrm>
            <a:off x="-3505200" y="685799"/>
            <a:ext cx="6858002" cy="6172201"/>
          </a:xfrm>
          <a:prstGeom prst="arc">
            <a:avLst>
              <a:gd name="adj1" fmla="val 16200000"/>
              <a:gd name="adj2" fmla="val 5370932"/>
            </a:avLst>
          </a:prstGeom>
          <a:solidFill>
            <a:schemeClr val="bg1"/>
          </a:solidFill>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 name="TextBox 4"/>
          <p:cNvSpPr txBox="1"/>
          <p:nvPr/>
        </p:nvSpPr>
        <p:spPr>
          <a:xfrm flipH="1">
            <a:off x="3138051" y="1279566"/>
            <a:ext cx="5777348" cy="424732"/>
          </a:xfrm>
          <a:prstGeom prst="rect">
            <a:avLst/>
          </a:prstGeom>
          <a:noFill/>
        </p:spPr>
        <p:txBody>
          <a:bodyPr wrap="square" rtlCol="0">
            <a:spAutoFit/>
          </a:bodyPr>
          <a:lstStyle/>
          <a:p>
            <a:pPr marL="457200" indent="-457200">
              <a:lnSpc>
                <a:spcPct val="90000"/>
              </a:lnSpc>
              <a:buFont typeface="Wingdings" pitchFamily="2" charset="2"/>
              <a:buAutoNum type="arabicPeriod"/>
              <a:tabLst>
                <a:tab pos="1831975" algn="l"/>
              </a:tabLst>
            </a:pPr>
            <a:r>
              <a:rPr lang="en-US" sz="2400" b="1" dirty="0">
                <a:solidFill>
                  <a:schemeClr val="accent6">
                    <a:lumMod val="75000"/>
                  </a:schemeClr>
                </a:solidFill>
              </a:rPr>
              <a:t>Map the </a:t>
            </a:r>
            <a:r>
              <a:rPr lang="en-US" sz="2400" b="1" dirty="0" smtClean="0">
                <a:solidFill>
                  <a:schemeClr val="accent6">
                    <a:lumMod val="75000"/>
                  </a:schemeClr>
                </a:solidFill>
              </a:rPr>
              <a:t>“As Is” State</a:t>
            </a:r>
            <a:endParaRPr lang="en-US" sz="2400" b="1" dirty="0">
              <a:solidFill>
                <a:schemeClr val="accent6">
                  <a:lumMod val="75000"/>
                </a:schemeClr>
              </a:solidFill>
            </a:endParaRPr>
          </a:p>
        </p:txBody>
      </p:sp>
      <p:sp>
        <p:nvSpPr>
          <p:cNvPr id="6" name="TextBox 5"/>
          <p:cNvSpPr txBox="1"/>
          <p:nvPr/>
        </p:nvSpPr>
        <p:spPr>
          <a:xfrm flipH="1">
            <a:off x="3704110" y="2133600"/>
            <a:ext cx="5668490" cy="461665"/>
          </a:xfrm>
          <a:prstGeom prst="rect">
            <a:avLst/>
          </a:prstGeom>
          <a:noFill/>
        </p:spPr>
        <p:txBody>
          <a:bodyPr wrap="square" rtlCol="0">
            <a:spAutoFit/>
          </a:bodyPr>
          <a:lstStyle/>
          <a:p>
            <a:pPr defTabSz="1114425"/>
            <a:r>
              <a:rPr lang="en-US" sz="2400" b="1" dirty="0">
                <a:solidFill>
                  <a:schemeClr val="accent6">
                    <a:lumMod val="75000"/>
                  </a:schemeClr>
                </a:solidFill>
              </a:rPr>
              <a:t>2. Map the “Ideal </a:t>
            </a:r>
            <a:r>
              <a:rPr lang="en-US" sz="2400" b="1" dirty="0" smtClean="0">
                <a:solidFill>
                  <a:schemeClr val="accent6">
                    <a:lumMod val="75000"/>
                  </a:schemeClr>
                </a:solidFill>
              </a:rPr>
              <a:t>Future” State</a:t>
            </a:r>
            <a:endParaRPr lang="en-US" sz="2400" b="1" dirty="0">
              <a:solidFill>
                <a:schemeClr val="accent6">
                  <a:lumMod val="75000"/>
                </a:schemeClr>
              </a:solidFill>
            </a:endParaRPr>
          </a:p>
        </p:txBody>
      </p:sp>
      <p:sp>
        <p:nvSpPr>
          <p:cNvPr id="7" name="TextBox 6"/>
          <p:cNvSpPr txBox="1"/>
          <p:nvPr/>
        </p:nvSpPr>
        <p:spPr>
          <a:xfrm flipH="1">
            <a:off x="3856512" y="3281470"/>
            <a:ext cx="5363688" cy="757130"/>
          </a:xfrm>
          <a:prstGeom prst="rect">
            <a:avLst/>
          </a:prstGeom>
          <a:noFill/>
        </p:spPr>
        <p:txBody>
          <a:bodyPr wrap="square" rtlCol="0">
            <a:spAutoFit/>
          </a:bodyPr>
          <a:lstStyle/>
          <a:p>
            <a:pPr>
              <a:lnSpc>
                <a:spcPct val="90000"/>
              </a:lnSpc>
              <a:tabLst>
                <a:tab pos="1831975" algn="l"/>
              </a:tabLst>
            </a:pPr>
            <a:r>
              <a:rPr lang="en-US" sz="2400" b="1" dirty="0">
                <a:solidFill>
                  <a:schemeClr val="accent6">
                    <a:lumMod val="75000"/>
                  </a:schemeClr>
                </a:solidFill>
              </a:rPr>
              <a:t>3. </a:t>
            </a:r>
            <a:r>
              <a:rPr lang="en-US" sz="2400" b="1" dirty="0" smtClean="0">
                <a:solidFill>
                  <a:schemeClr val="accent6">
                    <a:lumMod val="75000"/>
                  </a:schemeClr>
                </a:solidFill>
              </a:rPr>
              <a:t>Identify gaps </a:t>
            </a:r>
            <a:r>
              <a:rPr lang="en-US" sz="2400" b="1" dirty="0">
                <a:solidFill>
                  <a:schemeClr val="accent6">
                    <a:lumMod val="75000"/>
                  </a:schemeClr>
                </a:solidFill>
              </a:rPr>
              <a:t>between “As Is</a:t>
            </a:r>
            <a:r>
              <a:rPr lang="en-US" sz="2400" b="1" dirty="0" smtClean="0">
                <a:solidFill>
                  <a:schemeClr val="accent6">
                    <a:lumMod val="75000"/>
                  </a:schemeClr>
                </a:solidFill>
              </a:rPr>
              <a:t>”</a:t>
            </a:r>
            <a:r>
              <a:rPr lang="en-US" sz="2400" b="1" dirty="0">
                <a:solidFill>
                  <a:schemeClr val="accent6">
                    <a:lumMod val="75000"/>
                  </a:schemeClr>
                </a:solidFill>
              </a:rPr>
              <a:t> State</a:t>
            </a:r>
          </a:p>
          <a:p>
            <a:pPr>
              <a:lnSpc>
                <a:spcPct val="90000"/>
              </a:lnSpc>
              <a:tabLst>
                <a:tab pos="1831975" algn="l"/>
              </a:tabLst>
            </a:pPr>
            <a:r>
              <a:rPr lang="en-US" sz="2400" b="1" dirty="0" smtClean="0">
                <a:solidFill>
                  <a:schemeClr val="accent6">
                    <a:lumMod val="75000"/>
                  </a:schemeClr>
                </a:solidFill>
              </a:rPr>
              <a:t> </a:t>
            </a:r>
            <a:r>
              <a:rPr lang="en-US" sz="2400" b="1" dirty="0">
                <a:solidFill>
                  <a:schemeClr val="accent6">
                    <a:lumMod val="75000"/>
                  </a:schemeClr>
                </a:solidFill>
              </a:rPr>
              <a:t>and “Ideal </a:t>
            </a:r>
            <a:r>
              <a:rPr lang="en-US" sz="2400" b="1" dirty="0" smtClean="0">
                <a:solidFill>
                  <a:schemeClr val="accent6">
                    <a:lumMod val="75000"/>
                  </a:schemeClr>
                </a:solidFill>
              </a:rPr>
              <a:t>Future” State</a:t>
            </a:r>
            <a:endParaRPr lang="en-US" sz="2400" b="1" dirty="0">
              <a:solidFill>
                <a:schemeClr val="accent6">
                  <a:lumMod val="75000"/>
                </a:schemeClr>
              </a:solidFill>
            </a:endParaRPr>
          </a:p>
        </p:txBody>
      </p:sp>
      <p:sp>
        <p:nvSpPr>
          <p:cNvPr id="8" name="TextBox 7"/>
          <p:cNvSpPr txBox="1"/>
          <p:nvPr/>
        </p:nvSpPr>
        <p:spPr>
          <a:xfrm flipH="1">
            <a:off x="3726873" y="4419600"/>
            <a:ext cx="5721927" cy="830997"/>
          </a:xfrm>
          <a:prstGeom prst="rect">
            <a:avLst/>
          </a:prstGeom>
          <a:noFill/>
        </p:spPr>
        <p:txBody>
          <a:bodyPr wrap="square" rtlCol="0">
            <a:spAutoFit/>
          </a:bodyPr>
          <a:lstStyle/>
          <a:p>
            <a:pPr defTabSz="1114425">
              <a:buClrTx/>
            </a:pPr>
            <a:r>
              <a:rPr lang="en-US" sz="2400" b="1" dirty="0" smtClean="0">
                <a:solidFill>
                  <a:schemeClr val="accent6">
                    <a:lumMod val="75000"/>
                  </a:schemeClr>
                </a:solidFill>
              </a:rPr>
              <a:t>4. Make </a:t>
            </a:r>
            <a:r>
              <a:rPr lang="en-US" sz="2400" b="1" dirty="0">
                <a:solidFill>
                  <a:schemeClr val="accent6">
                    <a:lumMod val="75000"/>
                  </a:schemeClr>
                </a:solidFill>
              </a:rPr>
              <a:t>the selected changes.  Evaluate the improvement.  </a:t>
            </a:r>
            <a:r>
              <a:rPr lang="en-US" sz="2400" b="1" dirty="0" smtClean="0">
                <a:solidFill>
                  <a:schemeClr val="accent6">
                    <a:lumMod val="75000"/>
                  </a:schemeClr>
                </a:solidFill>
              </a:rPr>
              <a:t>This </a:t>
            </a:r>
            <a:r>
              <a:rPr lang="en-US" sz="2400" b="1" dirty="0">
                <a:solidFill>
                  <a:schemeClr val="accent6">
                    <a:lumMod val="75000"/>
                  </a:schemeClr>
                </a:solidFill>
              </a:rPr>
              <a:t>is the “Target </a:t>
            </a:r>
            <a:r>
              <a:rPr lang="en-US" sz="2400" b="1" dirty="0" smtClean="0">
                <a:solidFill>
                  <a:schemeClr val="accent6">
                    <a:lumMod val="75000"/>
                  </a:schemeClr>
                </a:solidFill>
              </a:rPr>
              <a:t>State”</a:t>
            </a:r>
            <a:endParaRPr lang="en-US" sz="2400" b="1" dirty="0">
              <a:solidFill>
                <a:schemeClr val="accent6">
                  <a:lumMod val="75000"/>
                </a:schemeClr>
              </a:solidFill>
            </a:endParaRPr>
          </a:p>
        </p:txBody>
      </p:sp>
      <p:sp>
        <p:nvSpPr>
          <p:cNvPr id="9" name="Oval 8"/>
          <p:cNvSpPr/>
          <p:nvPr/>
        </p:nvSpPr>
        <p:spPr>
          <a:xfrm>
            <a:off x="2721676" y="1370363"/>
            <a:ext cx="311727" cy="31172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3296393" y="2334079"/>
            <a:ext cx="311727" cy="31172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3450775" y="3500995"/>
            <a:ext cx="311727" cy="31172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Oval 11"/>
          <p:cNvSpPr/>
          <p:nvPr/>
        </p:nvSpPr>
        <p:spPr>
          <a:xfrm>
            <a:off x="3343153" y="4482193"/>
            <a:ext cx="311727" cy="31172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13" name="Group 24"/>
          <p:cNvGrpSpPr/>
          <p:nvPr/>
        </p:nvGrpSpPr>
        <p:grpSpPr>
          <a:xfrm rot="5400000">
            <a:off x="-3129150" y="3314700"/>
            <a:ext cx="6246420" cy="228600"/>
            <a:chOff x="-3200400" y="3314700"/>
            <a:chExt cx="6246420" cy="228600"/>
          </a:xfrm>
        </p:grpSpPr>
        <p:sp>
          <p:nvSpPr>
            <p:cNvPr id="14" name="Rounded Rectangle 13"/>
            <p:cNvSpPr/>
            <p:nvPr/>
          </p:nvSpPr>
          <p:spPr>
            <a:xfrm rot="5400000">
              <a:off x="1331520" y="1828800"/>
              <a:ext cx="228600" cy="3200400"/>
            </a:xfrm>
            <a:prstGeom prst="roundRect">
              <a:avLst>
                <a:gd name="adj" fmla="val 35051"/>
              </a:avLst>
            </a:prstGeom>
            <a:solidFill>
              <a:schemeClr val="bg1">
                <a:lumMod val="8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ounded Rectangle 14"/>
            <p:cNvSpPr/>
            <p:nvPr/>
          </p:nvSpPr>
          <p:spPr>
            <a:xfrm rot="5400000">
              <a:off x="-1714500" y="1828800"/>
              <a:ext cx="228600" cy="3200400"/>
            </a:xfrm>
            <a:prstGeom prst="roundRect">
              <a:avLst>
                <a:gd name="adj" fmla="val 35051"/>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6" name="Title 1"/>
          <p:cNvSpPr txBox="1">
            <a:spLocks/>
          </p:cNvSpPr>
          <p:nvPr/>
        </p:nvSpPr>
        <p:spPr>
          <a:xfrm>
            <a:off x="609600" y="115669"/>
            <a:ext cx="7924800" cy="584775"/>
          </a:xfrm>
          <a:prstGeom prst="rect">
            <a:avLst/>
          </a:prstGeom>
          <a:noFill/>
        </p:spPr>
        <p:txBody>
          <a:bodyPr wrap="square" rtlCol="0" anchor="b">
            <a:spAutoFit/>
          </a:bodyPr>
          <a:lstStyle>
            <a:lvl1pPr algn="l" defTabSz="914400" rtl="0" eaLnBrk="1" latinLnBrk="0" hangingPunct="1">
              <a:spcBef>
                <a:spcPct val="0"/>
              </a:spcBef>
              <a:buNone/>
              <a:defRPr lang="en-US" sz="3200" kern="1200">
                <a:solidFill>
                  <a:srgbClr val="FFFFFF"/>
                </a:solidFill>
                <a:latin typeface="Bevan" pitchFamily="2" charset="0"/>
                <a:ea typeface="Slackey" pitchFamily="2" charset="0"/>
                <a:cs typeface="+mn-cs"/>
              </a:defRPr>
            </a:lvl1pPr>
          </a:lstStyle>
          <a:p>
            <a:pPr algn="ctr"/>
            <a:r>
              <a:rPr lang="en-US" b="1" dirty="0" smtClean="0">
                <a:solidFill>
                  <a:schemeClr val="bg1"/>
                </a:solidFill>
                <a:latin typeface="+mj-lt"/>
                <a:cs typeface="Arial" charset="0"/>
              </a:rPr>
              <a:t>Five Step Process For Removing Waste </a:t>
            </a:r>
            <a:endParaRPr lang="en-US" b="1" dirty="0">
              <a:solidFill>
                <a:schemeClr val="bg1"/>
              </a:solidFill>
              <a:latin typeface="+mj-lt"/>
            </a:endParaRPr>
          </a:p>
        </p:txBody>
      </p:sp>
      <p:sp>
        <p:nvSpPr>
          <p:cNvPr id="21" name="TextBox 20"/>
          <p:cNvSpPr txBox="1"/>
          <p:nvPr/>
        </p:nvSpPr>
        <p:spPr>
          <a:xfrm flipH="1">
            <a:off x="3399310" y="5318069"/>
            <a:ext cx="5668490" cy="461665"/>
          </a:xfrm>
          <a:prstGeom prst="rect">
            <a:avLst/>
          </a:prstGeom>
          <a:noFill/>
        </p:spPr>
        <p:txBody>
          <a:bodyPr wrap="square" rtlCol="0">
            <a:spAutoFit/>
          </a:bodyPr>
          <a:lstStyle/>
          <a:p>
            <a:pPr defTabSz="1114425">
              <a:buClrTx/>
            </a:pPr>
            <a:r>
              <a:rPr lang="en-US" sz="2400" b="1" dirty="0" smtClean="0">
                <a:solidFill>
                  <a:schemeClr val="accent6">
                    <a:lumMod val="75000"/>
                  </a:schemeClr>
                </a:solidFill>
              </a:rPr>
              <a:t>5. Design continuous improvement</a:t>
            </a:r>
            <a:r>
              <a:rPr lang="en-US" sz="2400" b="1" dirty="0">
                <a:solidFill>
                  <a:schemeClr val="accent6">
                    <a:lumMod val="75000"/>
                  </a:schemeClr>
                </a:solidFill>
              </a:rPr>
              <a:t> </a:t>
            </a:r>
            <a:r>
              <a:rPr lang="en-US" sz="2400" b="1" dirty="0" smtClean="0">
                <a:solidFill>
                  <a:schemeClr val="accent6">
                    <a:lumMod val="75000"/>
                  </a:schemeClr>
                </a:solidFill>
              </a:rPr>
              <a:t>process</a:t>
            </a:r>
            <a:endParaRPr lang="en-US" sz="2400" b="1" dirty="0">
              <a:solidFill>
                <a:schemeClr val="accent6">
                  <a:lumMod val="75000"/>
                </a:schemeClr>
              </a:solidFill>
            </a:endParaRPr>
          </a:p>
        </p:txBody>
      </p:sp>
      <p:sp>
        <p:nvSpPr>
          <p:cNvPr id="22" name="Oval 21"/>
          <p:cNvSpPr/>
          <p:nvPr/>
        </p:nvSpPr>
        <p:spPr>
          <a:xfrm>
            <a:off x="2991593" y="5442348"/>
            <a:ext cx="311727" cy="31172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33078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7380000">
                                      <p:cBhvr>
                                        <p:cTn id="6" dur="500" fill="hold"/>
                                        <p:tgtEl>
                                          <p:spTgt spid="13"/>
                                        </p:tgtEl>
                                        <p:attrNameLst>
                                          <p:attrName>r</p:attrName>
                                        </p:attrNameLst>
                                      </p:cBhvr>
                                    </p:animRot>
                                  </p:childTnLst>
                                </p:cTn>
                              </p:par>
                              <p:par>
                                <p:cTn id="7" presetID="10"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fade">
                                      <p:cBhvr>
                                        <p:cTn id="9" dur="500"/>
                                        <p:tgtEl>
                                          <p:spTgt spid="9"/>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1380000">
                                      <p:cBhvr>
                                        <p:cTn id="16" dur="500" fill="hold"/>
                                        <p:tgtEl>
                                          <p:spTgt spid="13"/>
                                        </p:tgtEl>
                                        <p:attrNameLst>
                                          <p:attrName>r</p:attrName>
                                        </p:attrNameLst>
                                      </p:cBhvr>
                                    </p:animRot>
                                  </p:childTnLst>
                                </p:cTn>
                              </p:par>
                              <p:par>
                                <p:cTn id="17" presetID="10"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1200000">
                                      <p:cBhvr>
                                        <p:cTn id="26" dur="500" fill="hold"/>
                                        <p:tgtEl>
                                          <p:spTgt spid="13"/>
                                        </p:tgtEl>
                                        <p:attrNameLst>
                                          <p:attrName>r</p:attrName>
                                        </p:attrNameLst>
                                      </p:cBhvr>
                                    </p:animRo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par>
                          <p:cTn id="31" fill="hold">
                            <p:stCondLst>
                              <p:cond delay="1000"/>
                            </p:stCondLst>
                            <p:childTnLst>
                              <p:par>
                                <p:cTn id="32" presetID="10" presetClass="entr" presetSubtype="0"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mph" presetSubtype="0" fill="hold" nodeType="clickEffect">
                                  <p:stCondLst>
                                    <p:cond delay="0"/>
                                  </p:stCondLst>
                                  <p:childTnLst>
                                    <p:animRot by="900000">
                                      <p:cBhvr>
                                        <p:cTn id="38" dur="500" fill="hold"/>
                                        <p:tgtEl>
                                          <p:spTgt spid="13"/>
                                        </p:tgtEl>
                                        <p:attrNameLst>
                                          <p:attrName>r</p:attrName>
                                        </p:attrNameLst>
                                      </p:cBhvr>
                                    </p:animRot>
                                  </p:childTnLst>
                                </p:cTn>
                              </p:par>
                              <p:par>
                                <p:cTn id="39" presetID="10"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mph" presetSubtype="0" fill="hold" nodeType="clickEffect">
                                  <p:stCondLst>
                                    <p:cond delay="0"/>
                                  </p:stCondLst>
                                  <p:childTnLst>
                                    <p:animRot by="900000">
                                      <p:cBhvr>
                                        <p:cTn id="48" dur="500" fill="hold"/>
                                        <p:tgtEl>
                                          <p:spTgt spid="13"/>
                                        </p:tgtEl>
                                        <p:attrNameLst>
                                          <p:attrName>r</p:attrName>
                                        </p:attrNameLst>
                                      </p:cBhvr>
                                    </p:animRot>
                                  </p:childTnLst>
                                </p:cTn>
                              </p:par>
                              <p:par>
                                <p:cTn id="49" presetID="10"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animBg="1"/>
      <p:bldP spid="10" grpId="0" animBg="1"/>
      <p:bldP spid="11" grpId="0" animBg="1"/>
      <p:bldP spid="12" grpId="0" animBg="1"/>
      <p:bldP spid="21" grpId="0"/>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602"/>
            <a:ext cx="7924800" cy="547842"/>
          </a:xfrm>
        </p:spPr>
        <p:txBody>
          <a:bodyPr/>
          <a:lstStyle/>
          <a:p>
            <a:pPr marL="457200" indent="-457200">
              <a:lnSpc>
                <a:spcPct val="90000"/>
              </a:lnSpc>
              <a:tabLst>
                <a:tab pos="1831975" algn="l"/>
              </a:tabLst>
            </a:pPr>
            <a:r>
              <a:rPr lang="en-US" b="1" dirty="0">
                <a:solidFill>
                  <a:schemeClr val="bg1"/>
                </a:solidFill>
                <a:latin typeface="+mj-lt"/>
              </a:rPr>
              <a:t>Step 1 – Map the “As Is” State</a:t>
            </a:r>
          </a:p>
        </p:txBody>
      </p:sp>
      <p:sp>
        <p:nvSpPr>
          <p:cNvPr id="5" name="Rectangle 4"/>
          <p:cNvSpPr/>
          <p:nvPr/>
        </p:nvSpPr>
        <p:spPr>
          <a:xfrm>
            <a:off x="381000" y="972234"/>
            <a:ext cx="8077200" cy="369332"/>
          </a:xfrm>
          <a:prstGeom prst="rect">
            <a:avLst/>
          </a:prstGeom>
        </p:spPr>
        <p:txBody>
          <a:bodyPr wrap="square">
            <a:spAutoFit/>
          </a:bodyPr>
          <a:lstStyle/>
          <a:p>
            <a:r>
              <a:rPr lang="en-US" b="1" dirty="0">
                <a:solidFill>
                  <a:schemeClr val="accent2">
                    <a:lumMod val="40000"/>
                    <a:lumOff val="60000"/>
                  </a:schemeClr>
                </a:solidFill>
              </a:rPr>
              <a:t>Case Example – Sales Order Processing </a:t>
            </a:r>
            <a:r>
              <a:rPr lang="en-US" b="1" dirty="0" smtClean="0">
                <a:solidFill>
                  <a:schemeClr val="accent2">
                    <a:lumMod val="40000"/>
                    <a:lumOff val="60000"/>
                  </a:schemeClr>
                </a:solidFill>
              </a:rPr>
              <a:t> For </a:t>
            </a:r>
            <a:r>
              <a:rPr lang="en-US" b="1" dirty="0">
                <a:solidFill>
                  <a:schemeClr val="accent2">
                    <a:lumMod val="40000"/>
                    <a:lumOff val="60000"/>
                  </a:schemeClr>
                </a:solidFill>
              </a:rPr>
              <a:t>A PC Retailer</a:t>
            </a:r>
          </a:p>
        </p:txBody>
      </p:sp>
      <p:sp>
        <p:nvSpPr>
          <p:cNvPr id="4" name="Line 4"/>
          <p:cNvSpPr>
            <a:spLocks noChangeShapeType="1"/>
          </p:cNvSpPr>
          <p:nvPr/>
        </p:nvSpPr>
        <p:spPr bwMode="auto">
          <a:xfrm rot="-7137">
            <a:off x="1747838" y="2898775"/>
            <a:ext cx="2222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Rectangle 5"/>
          <p:cNvSpPr>
            <a:spLocks noChangeArrowheads="1"/>
          </p:cNvSpPr>
          <p:nvPr/>
        </p:nvSpPr>
        <p:spPr bwMode="auto">
          <a:xfrm>
            <a:off x="6007100" y="2401888"/>
            <a:ext cx="1119188" cy="91440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6"/>
          <p:cNvSpPr>
            <a:spLocks noChangeArrowheads="1"/>
          </p:cNvSpPr>
          <p:nvPr/>
        </p:nvSpPr>
        <p:spPr bwMode="auto">
          <a:xfrm>
            <a:off x="4665663" y="2401888"/>
            <a:ext cx="1119187" cy="91440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7"/>
          <p:cNvSpPr>
            <a:spLocks noChangeArrowheads="1"/>
          </p:cNvSpPr>
          <p:nvPr/>
        </p:nvSpPr>
        <p:spPr bwMode="auto">
          <a:xfrm>
            <a:off x="3322638" y="2401888"/>
            <a:ext cx="1119187" cy="91440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p:nvSpPr>
        <p:spPr bwMode="auto">
          <a:xfrm>
            <a:off x="1976438" y="2401888"/>
            <a:ext cx="1119187" cy="91440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9"/>
          <p:cNvSpPr>
            <a:spLocks noChangeArrowheads="1"/>
          </p:cNvSpPr>
          <p:nvPr/>
        </p:nvSpPr>
        <p:spPr bwMode="auto">
          <a:xfrm>
            <a:off x="620713" y="2401888"/>
            <a:ext cx="1119187" cy="91440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10"/>
          <p:cNvSpPr>
            <a:spLocks noChangeArrowheads="1"/>
          </p:cNvSpPr>
          <p:nvPr/>
        </p:nvSpPr>
        <p:spPr bwMode="auto">
          <a:xfrm>
            <a:off x="5894388" y="4184650"/>
            <a:ext cx="1117600" cy="91440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11"/>
          <p:cNvSpPr>
            <a:spLocks noChangeArrowheads="1"/>
          </p:cNvSpPr>
          <p:nvPr/>
        </p:nvSpPr>
        <p:spPr bwMode="auto">
          <a:xfrm>
            <a:off x="7335838" y="4184650"/>
            <a:ext cx="1108075" cy="911225"/>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12"/>
          <p:cNvSpPr>
            <a:spLocks noChangeArrowheads="1"/>
          </p:cNvSpPr>
          <p:nvPr/>
        </p:nvSpPr>
        <p:spPr bwMode="auto">
          <a:xfrm>
            <a:off x="2070100" y="4184650"/>
            <a:ext cx="1150938" cy="938213"/>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Text Box 13"/>
          <p:cNvSpPr txBox="1">
            <a:spLocks noChangeArrowheads="1"/>
          </p:cNvSpPr>
          <p:nvPr/>
        </p:nvSpPr>
        <p:spPr bwMode="auto">
          <a:xfrm rot="-7137">
            <a:off x="1941513" y="2411413"/>
            <a:ext cx="1168400"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Wait for Available</a:t>
            </a:r>
          </a:p>
          <a:p>
            <a:pPr algn="ctr"/>
            <a:r>
              <a:rPr lang="en-US" sz="1000">
                <a:solidFill>
                  <a:srgbClr val="000000"/>
                </a:solidFill>
              </a:rPr>
              <a:t>Sales Person</a:t>
            </a:r>
          </a:p>
        </p:txBody>
      </p:sp>
      <p:sp>
        <p:nvSpPr>
          <p:cNvPr id="15" name="Text Box 14"/>
          <p:cNvSpPr txBox="1">
            <a:spLocks noChangeArrowheads="1"/>
          </p:cNvSpPr>
          <p:nvPr/>
        </p:nvSpPr>
        <p:spPr bwMode="auto">
          <a:xfrm rot="-7137">
            <a:off x="744538" y="2411413"/>
            <a:ext cx="877887"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Initial Phone</a:t>
            </a:r>
          </a:p>
          <a:p>
            <a:pPr algn="ctr"/>
            <a:r>
              <a:rPr lang="en-US" sz="1000">
                <a:solidFill>
                  <a:srgbClr val="000000"/>
                </a:solidFill>
              </a:rPr>
              <a:t>Contact</a:t>
            </a:r>
          </a:p>
        </p:txBody>
      </p:sp>
      <p:sp>
        <p:nvSpPr>
          <p:cNvPr id="16" name="Text Box 15"/>
          <p:cNvSpPr txBox="1">
            <a:spLocks noChangeArrowheads="1"/>
          </p:cNvSpPr>
          <p:nvPr/>
        </p:nvSpPr>
        <p:spPr bwMode="auto">
          <a:xfrm rot="-7137">
            <a:off x="791646" y="2911701"/>
            <a:ext cx="808235" cy="30777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400" dirty="0" smtClean="0">
                <a:solidFill>
                  <a:srgbClr val="000000"/>
                </a:solidFill>
              </a:rPr>
              <a:t>Time = 0</a:t>
            </a:r>
            <a:endParaRPr lang="en-US" sz="1000" dirty="0">
              <a:solidFill>
                <a:srgbClr val="000000"/>
              </a:solidFill>
            </a:endParaRPr>
          </a:p>
        </p:txBody>
      </p:sp>
      <p:sp>
        <p:nvSpPr>
          <p:cNvPr id="17" name="Text Box 16"/>
          <p:cNvSpPr txBox="1">
            <a:spLocks noChangeArrowheads="1"/>
          </p:cNvSpPr>
          <p:nvPr/>
        </p:nvSpPr>
        <p:spPr bwMode="auto">
          <a:xfrm rot="-7137">
            <a:off x="1974850" y="2782888"/>
            <a:ext cx="1081088" cy="549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5 minutes</a:t>
            </a:r>
          </a:p>
          <a:p>
            <a:pPr algn="l"/>
            <a:r>
              <a:rPr lang="en-US" sz="1000">
                <a:solidFill>
                  <a:srgbClr val="000000"/>
                </a:solidFill>
              </a:rPr>
              <a:t>W/T = 0</a:t>
            </a:r>
          </a:p>
          <a:p>
            <a:pPr algn="l"/>
            <a:r>
              <a:rPr lang="en-US" sz="1000">
                <a:solidFill>
                  <a:srgbClr val="000000"/>
                </a:solidFill>
              </a:rPr>
              <a:t>VA/T = 0</a:t>
            </a:r>
          </a:p>
        </p:txBody>
      </p:sp>
      <p:sp>
        <p:nvSpPr>
          <p:cNvPr id="18" name="Line 17"/>
          <p:cNvSpPr>
            <a:spLocks noChangeShapeType="1"/>
          </p:cNvSpPr>
          <p:nvPr/>
        </p:nvSpPr>
        <p:spPr bwMode="auto">
          <a:xfrm rot="-7137">
            <a:off x="3100388" y="2897188"/>
            <a:ext cx="2222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Text Box 18"/>
          <p:cNvSpPr txBox="1">
            <a:spLocks noChangeArrowheads="1"/>
          </p:cNvSpPr>
          <p:nvPr/>
        </p:nvSpPr>
        <p:spPr bwMode="auto">
          <a:xfrm rot="-7137">
            <a:off x="3449638" y="2487613"/>
            <a:ext cx="815975" cy="2444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Sales Pitch</a:t>
            </a:r>
          </a:p>
        </p:txBody>
      </p:sp>
      <p:sp>
        <p:nvSpPr>
          <p:cNvPr id="20" name="Text Box 19"/>
          <p:cNvSpPr txBox="1">
            <a:spLocks noChangeArrowheads="1"/>
          </p:cNvSpPr>
          <p:nvPr/>
        </p:nvSpPr>
        <p:spPr bwMode="auto">
          <a:xfrm rot="-7137">
            <a:off x="3278188" y="2782888"/>
            <a:ext cx="1227137" cy="549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10 minutes</a:t>
            </a:r>
          </a:p>
          <a:p>
            <a:pPr algn="l"/>
            <a:r>
              <a:rPr lang="en-US" sz="1000">
                <a:solidFill>
                  <a:srgbClr val="000000"/>
                </a:solidFill>
              </a:rPr>
              <a:t>W/T = 10 minutes</a:t>
            </a:r>
          </a:p>
          <a:p>
            <a:pPr algn="l"/>
            <a:r>
              <a:rPr lang="en-US" sz="1000">
                <a:solidFill>
                  <a:srgbClr val="000000"/>
                </a:solidFill>
              </a:rPr>
              <a:t>VA/T = 10 minutes</a:t>
            </a:r>
          </a:p>
        </p:txBody>
      </p:sp>
      <p:sp>
        <p:nvSpPr>
          <p:cNvPr id="21" name="Text Box 20"/>
          <p:cNvSpPr txBox="1">
            <a:spLocks noChangeArrowheads="1"/>
          </p:cNvSpPr>
          <p:nvPr/>
        </p:nvSpPr>
        <p:spPr bwMode="auto">
          <a:xfrm rot="-7137">
            <a:off x="4613275" y="2487613"/>
            <a:ext cx="1189038" cy="2444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dirty="0">
                <a:solidFill>
                  <a:srgbClr val="000000"/>
                </a:solidFill>
              </a:rPr>
              <a:t>Configure System</a:t>
            </a:r>
          </a:p>
        </p:txBody>
      </p:sp>
      <p:sp>
        <p:nvSpPr>
          <p:cNvPr id="22" name="Text Box 21"/>
          <p:cNvSpPr txBox="1">
            <a:spLocks noChangeArrowheads="1"/>
          </p:cNvSpPr>
          <p:nvPr/>
        </p:nvSpPr>
        <p:spPr bwMode="auto">
          <a:xfrm rot="-7137">
            <a:off x="4654550" y="2782888"/>
            <a:ext cx="1179513" cy="549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30 minutes</a:t>
            </a:r>
          </a:p>
          <a:p>
            <a:pPr algn="l"/>
            <a:r>
              <a:rPr lang="en-US" sz="1000">
                <a:solidFill>
                  <a:srgbClr val="000000"/>
                </a:solidFill>
              </a:rPr>
              <a:t>W/T = 30 minutes</a:t>
            </a:r>
          </a:p>
          <a:p>
            <a:pPr algn="l"/>
            <a:r>
              <a:rPr lang="en-US" sz="1000">
                <a:solidFill>
                  <a:srgbClr val="000000"/>
                </a:solidFill>
              </a:rPr>
              <a:t>VA/T = 5 minutes</a:t>
            </a:r>
          </a:p>
        </p:txBody>
      </p:sp>
      <p:sp>
        <p:nvSpPr>
          <p:cNvPr id="23" name="Text Box 22"/>
          <p:cNvSpPr txBox="1">
            <a:spLocks noChangeArrowheads="1"/>
          </p:cNvSpPr>
          <p:nvPr/>
        </p:nvSpPr>
        <p:spPr bwMode="auto">
          <a:xfrm rot="-7137">
            <a:off x="6022975" y="2413000"/>
            <a:ext cx="1095375"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000">
                <a:solidFill>
                  <a:srgbClr val="000000"/>
                </a:solidFill>
              </a:rPr>
              <a:t>Fill Out Order Form</a:t>
            </a:r>
          </a:p>
        </p:txBody>
      </p:sp>
      <p:sp>
        <p:nvSpPr>
          <p:cNvPr id="24" name="Text Box 23"/>
          <p:cNvSpPr txBox="1">
            <a:spLocks noChangeArrowheads="1"/>
          </p:cNvSpPr>
          <p:nvPr/>
        </p:nvSpPr>
        <p:spPr bwMode="auto">
          <a:xfrm rot="-7137">
            <a:off x="6015038" y="2782888"/>
            <a:ext cx="1179512" cy="549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10 minutes</a:t>
            </a:r>
          </a:p>
          <a:p>
            <a:pPr algn="l"/>
            <a:r>
              <a:rPr lang="en-US" sz="1000">
                <a:solidFill>
                  <a:srgbClr val="000000"/>
                </a:solidFill>
              </a:rPr>
              <a:t>W/T = 10 minutes</a:t>
            </a:r>
          </a:p>
          <a:p>
            <a:pPr algn="l"/>
            <a:r>
              <a:rPr lang="en-US" sz="1000">
                <a:solidFill>
                  <a:srgbClr val="000000"/>
                </a:solidFill>
              </a:rPr>
              <a:t>VA/T = 5 minutes</a:t>
            </a:r>
          </a:p>
        </p:txBody>
      </p:sp>
      <p:sp>
        <p:nvSpPr>
          <p:cNvPr id="25" name="Rectangle 24"/>
          <p:cNvSpPr>
            <a:spLocks noChangeArrowheads="1"/>
          </p:cNvSpPr>
          <p:nvPr/>
        </p:nvSpPr>
        <p:spPr bwMode="auto">
          <a:xfrm rot="-7137">
            <a:off x="7353300" y="2401888"/>
            <a:ext cx="1109663" cy="91440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Text Box 25"/>
          <p:cNvSpPr txBox="1">
            <a:spLocks noChangeArrowheads="1"/>
          </p:cNvSpPr>
          <p:nvPr/>
        </p:nvSpPr>
        <p:spPr bwMode="auto">
          <a:xfrm rot="-7137">
            <a:off x="7356475" y="2487613"/>
            <a:ext cx="1076325" cy="2444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Promise to Ship</a:t>
            </a:r>
          </a:p>
        </p:txBody>
      </p:sp>
      <p:sp>
        <p:nvSpPr>
          <p:cNvPr id="27" name="Text Box 26"/>
          <p:cNvSpPr txBox="1">
            <a:spLocks noChangeArrowheads="1"/>
          </p:cNvSpPr>
          <p:nvPr/>
        </p:nvSpPr>
        <p:spPr bwMode="auto">
          <a:xfrm rot="-7137">
            <a:off x="7367588" y="2782888"/>
            <a:ext cx="1109662" cy="549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5 minutes</a:t>
            </a:r>
          </a:p>
          <a:p>
            <a:pPr algn="l"/>
            <a:r>
              <a:rPr lang="en-US" sz="1000">
                <a:solidFill>
                  <a:srgbClr val="000000"/>
                </a:solidFill>
              </a:rPr>
              <a:t>W/T = 5 minutes</a:t>
            </a:r>
          </a:p>
          <a:p>
            <a:pPr algn="l"/>
            <a:r>
              <a:rPr lang="en-US" sz="1000">
                <a:solidFill>
                  <a:srgbClr val="000000"/>
                </a:solidFill>
              </a:rPr>
              <a:t>VA/T = 0</a:t>
            </a:r>
          </a:p>
        </p:txBody>
      </p:sp>
      <p:sp>
        <p:nvSpPr>
          <p:cNvPr id="28" name="Rectangle 27"/>
          <p:cNvSpPr>
            <a:spLocks noChangeArrowheads="1"/>
          </p:cNvSpPr>
          <p:nvPr/>
        </p:nvSpPr>
        <p:spPr bwMode="auto">
          <a:xfrm>
            <a:off x="333375" y="2165350"/>
            <a:ext cx="8210550" cy="1466850"/>
          </a:xfrm>
          <a:prstGeom prst="rect">
            <a:avLst/>
          </a:prstGeom>
          <a:noFill/>
          <a:ln w="12700" cap="rnd">
            <a:solidFill>
              <a:srgbClr val="000000"/>
            </a:solidFill>
            <a:prstDash val="sysDot"/>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29" name="Text Box 28"/>
          <p:cNvSpPr txBox="1">
            <a:spLocks noChangeArrowheads="1"/>
          </p:cNvSpPr>
          <p:nvPr/>
        </p:nvSpPr>
        <p:spPr bwMode="auto">
          <a:xfrm rot="-7137">
            <a:off x="7356475" y="4191000"/>
            <a:ext cx="1039813"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Pending Order </a:t>
            </a:r>
          </a:p>
          <a:p>
            <a:pPr algn="ctr"/>
            <a:r>
              <a:rPr lang="en-US" sz="1000">
                <a:solidFill>
                  <a:srgbClr val="000000"/>
                </a:solidFill>
              </a:rPr>
              <a:t>“FIFO” Queue</a:t>
            </a:r>
          </a:p>
        </p:txBody>
      </p:sp>
      <p:sp>
        <p:nvSpPr>
          <p:cNvPr id="30" name="Text Box 29"/>
          <p:cNvSpPr txBox="1">
            <a:spLocks noChangeArrowheads="1"/>
          </p:cNvSpPr>
          <p:nvPr/>
        </p:nvSpPr>
        <p:spPr bwMode="auto">
          <a:xfrm rot="-7137">
            <a:off x="7335838" y="4576763"/>
            <a:ext cx="927100" cy="549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7 Days</a:t>
            </a:r>
          </a:p>
          <a:p>
            <a:pPr algn="l"/>
            <a:r>
              <a:rPr lang="en-US" sz="1000">
                <a:solidFill>
                  <a:srgbClr val="000000"/>
                </a:solidFill>
              </a:rPr>
              <a:t>W/T = 0</a:t>
            </a:r>
          </a:p>
          <a:p>
            <a:pPr algn="l"/>
            <a:r>
              <a:rPr lang="en-US" sz="1000">
                <a:solidFill>
                  <a:srgbClr val="000000"/>
                </a:solidFill>
              </a:rPr>
              <a:t>VA/T = 0</a:t>
            </a:r>
          </a:p>
        </p:txBody>
      </p:sp>
      <p:sp>
        <p:nvSpPr>
          <p:cNvPr id="31" name="Text Box 30"/>
          <p:cNvSpPr txBox="1">
            <a:spLocks noChangeArrowheads="1"/>
          </p:cNvSpPr>
          <p:nvPr/>
        </p:nvSpPr>
        <p:spPr bwMode="auto">
          <a:xfrm rot="-7137">
            <a:off x="5894388" y="4191000"/>
            <a:ext cx="1093787"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Batch Together</a:t>
            </a:r>
          </a:p>
          <a:p>
            <a:pPr algn="ctr"/>
            <a:r>
              <a:rPr lang="en-US" sz="1000">
                <a:solidFill>
                  <a:srgbClr val="000000"/>
                </a:solidFill>
              </a:rPr>
              <a:t>Similar Systems</a:t>
            </a:r>
          </a:p>
        </p:txBody>
      </p:sp>
      <p:sp>
        <p:nvSpPr>
          <p:cNvPr id="32" name="Text Box 31"/>
          <p:cNvSpPr txBox="1">
            <a:spLocks noChangeArrowheads="1"/>
          </p:cNvSpPr>
          <p:nvPr/>
        </p:nvSpPr>
        <p:spPr bwMode="auto">
          <a:xfrm rot="-7137">
            <a:off x="5900738" y="4576763"/>
            <a:ext cx="927100" cy="549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6 Days</a:t>
            </a:r>
          </a:p>
          <a:p>
            <a:pPr algn="l"/>
            <a:r>
              <a:rPr lang="en-US" sz="1000">
                <a:solidFill>
                  <a:srgbClr val="000000"/>
                </a:solidFill>
              </a:rPr>
              <a:t>W/T = 1 Day</a:t>
            </a:r>
          </a:p>
          <a:p>
            <a:pPr algn="l"/>
            <a:r>
              <a:rPr lang="en-US" sz="1000">
                <a:solidFill>
                  <a:srgbClr val="000000"/>
                </a:solidFill>
              </a:rPr>
              <a:t>VA/T = 0</a:t>
            </a:r>
          </a:p>
        </p:txBody>
      </p:sp>
      <p:sp>
        <p:nvSpPr>
          <p:cNvPr id="33" name="Line 32"/>
          <p:cNvSpPr>
            <a:spLocks noChangeShapeType="1"/>
          </p:cNvSpPr>
          <p:nvPr/>
        </p:nvSpPr>
        <p:spPr bwMode="auto">
          <a:xfrm flipH="1">
            <a:off x="7007225" y="4641850"/>
            <a:ext cx="328613"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34" name="Line 33"/>
          <p:cNvSpPr>
            <a:spLocks noChangeShapeType="1"/>
          </p:cNvSpPr>
          <p:nvPr/>
        </p:nvSpPr>
        <p:spPr bwMode="auto">
          <a:xfrm>
            <a:off x="8007350" y="3333750"/>
            <a:ext cx="0" cy="855663"/>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35" name="Rectangle 34"/>
          <p:cNvSpPr>
            <a:spLocks noChangeArrowheads="1"/>
          </p:cNvSpPr>
          <p:nvPr/>
        </p:nvSpPr>
        <p:spPr bwMode="auto">
          <a:xfrm rot="-7137">
            <a:off x="4467225" y="4184650"/>
            <a:ext cx="1109663" cy="91440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Text Box 35"/>
          <p:cNvSpPr txBox="1">
            <a:spLocks noChangeArrowheads="1"/>
          </p:cNvSpPr>
          <p:nvPr/>
        </p:nvSpPr>
        <p:spPr bwMode="auto">
          <a:xfrm rot="-7137">
            <a:off x="4421188" y="4191000"/>
            <a:ext cx="1176337"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Check Availability</a:t>
            </a:r>
          </a:p>
          <a:p>
            <a:pPr algn="ctr"/>
            <a:r>
              <a:rPr lang="en-US" sz="1000">
                <a:solidFill>
                  <a:srgbClr val="000000"/>
                </a:solidFill>
              </a:rPr>
              <a:t>of Materials</a:t>
            </a:r>
          </a:p>
        </p:txBody>
      </p:sp>
      <p:sp>
        <p:nvSpPr>
          <p:cNvPr id="37" name="Text Box 36"/>
          <p:cNvSpPr txBox="1">
            <a:spLocks noChangeArrowheads="1"/>
          </p:cNvSpPr>
          <p:nvPr/>
        </p:nvSpPr>
        <p:spPr bwMode="auto">
          <a:xfrm rot="-7137">
            <a:off x="4470400" y="4576763"/>
            <a:ext cx="927100" cy="549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3 Days</a:t>
            </a:r>
          </a:p>
          <a:p>
            <a:pPr algn="l"/>
            <a:r>
              <a:rPr lang="en-US" sz="1000">
                <a:solidFill>
                  <a:srgbClr val="000000"/>
                </a:solidFill>
              </a:rPr>
              <a:t>W/T = 1 hour</a:t>
            </a:r>
          </a:p>
          <a:p>
            <a:pPr algn="l"/>
            <a:r>
              <a:rPr lang="en-US" sz="1000">
                <a:solidFill>
                  <a:srgbClr val="000000"/>
                </a:solidFill>
              </a:rPr>
              <a:t>VA/T = 0</a:t>
            </a:r>
          </a:p>
        </p:txBody>
      </p:sp>
      <p:sp>
        <p:nvSpPr>
          <p:cNvPr id="38" name="Text Box 37"/>
          <p:cNvSpPr txBox="1">
            <a:spLocks noChangeArrowheads="1"/>
          </p:cNvSpPr>
          <p:nvPr/>
        </p:nvSpPr>
        <p:spPr bwMode="auto">
          <a:xfrm rot="-7137">
            <a:off x="2066925" y="4191000"/>
            <a:ext cx="1176338"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Issue Work Order</a:t>
            </a:r>
          </a:p>
          <a:p>
            <a:pPr algn="ctr"/>
            <a:r>
              <a:rPr lang="en-US" sz="1000">
                <a:solidFill>
                  <a:srgbClr val="000000"/>
                </a:solidFill>
              </a:rPr>
              <a:t>to Factory Floor</a:t>
            </a:r>
          </a:p>
        </p:txBody>
      </p:sp>
      <p:sp>
        <p:nvSpPr>
          <p:cNvPr id="39" name="Text Box 38"/>
          <p:cNvSpPr txBox="1">
            <a:spLocks noChangeArrowheads="1"/>
          </p:cNvSpPr>
          <p:nvPr/>
        </p:nvSpPr>
        <p:spPr bwMode="auto">
          <a:xfrm rot="-7137">
            <a:off x="2111375" y="4576763"/>
            <a:ext cx="989013" cy="549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1 Day</a:t>
            </a:r>
          </a:p>
          <a:p>
            <a:pPr algn="l"/>
            <a:r>
              <a:rPr lang="en-US" sz="1000">
                <a:solidFill>
                  <a:srgbClr val="000000"/>
                </a:solidFill>
              </a:rPr>
              <a:t>W/T = 1 hour</a:t>
            </a:r>
          </a:p>
          <a:p>
            <a:pPr algn="l"/>
            <a:r>
              <a:rPr lang="en-US" sz="1000">
                <a:solidFill>
                  <a:srgbClr val="000000"/>
                </a:solidFill>
              </a:rPr>
              <a:t>VA/T = 15 min</a:t>
            </a:r>
          </a:p>
        </p:txBody>
      </p:sp>
      <p:sp>
        <p:nvSpPr>
          <p:cNvPr id="40" name="AutoShape 39"/>
          <p:cNvSpPr>
            <a:spLocks noChangeArrowheads="1"/>
          </p:cNvSpPr>
          <p:nvPr/>
        </p:nvSpPr>
        <p:spPr bwMode="auto">
          <a:xfrm>
            <a:off x="3449638" y="4270375"/>
            <a:ext cx="784225" cy="754063"/>
          </a:xfrm>
          <a:prstGeom prst="diamond">
            <a:avLst/>
          </a:prstGeom>
          <a:solidFill>
            <a:srgbClr val="DDDDDD"/>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r>
              <a:rPr lang="en-US" sz="1200">
                <a:solidFill>
                  <a:srgbClr val="000000"/>
                </a:solidFill>
              </a:rPr>
              <a:t>Mtl.</a:t>
            </a:r>
          </a:p>
          <a:p>
            <a:pPr algn="ctr" eaLnBrk="0" hangingPunct="0"/>
            <a:r>
              <a:rPr lang="en-US" sz="1200">
                <a:solidFill>
                  <a:srgbClr val="000000"/>
                </a:solidFill>
              </a:rPr>
              <a:t>Available</a:t>
            </a:r>
          </a:p>
          <a:p>
            <a:pPr algn="ctr" eaLnBrk="0" hangingPunct="0"/>
            <a:r>
              <a:rPr lang="en-US" sz="1200">
                <a:solidFill>
                  <a:srgbClr val="000000"/>
                </a:solidFill>
              </a:rPr>
              <a:t>?</a:t>
            </a:r>
          </a:p>
        </p:txBody>
      </p:sp>
      <p:sp>
        <p:nvSpPr>
          <p:cNvPr id="41" name="Line 40"/>
          <p:cNvSpPr>
            <a:spLocks noChangeShapeType="1"/>
          </p:cNvSpPr>
          <p:nvPr/>
        </p:nvSpPr>
        <p:spPr bwMode="auto">
          <a:xfrm flipH="1">
            <a:off x="5583238" y="4641850"/>
            <a:ext cx="312737"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42" name="Line 41"/>
          <p:cNvSpPr>
            <a:spLocks noChangeShapeType="1"/>
          </p:cNvSpPr>
          <p:nvPr/>
        </p:nvSpPr>
        <p:spPr bwMode="auto">
          <a:xfrm flipH="1" flipV="1">
            <a:off x="4219575" y="4641850"/>
            <a:ext cx="250825"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43" name="Line 42"/>
          <p:cNvSpPr>
            <a:spLocks noChangeShapeType="1"/>
          </p:cNvSpPr>
          <p:nvPr/>
        </p:nvSpPr>
        <p:spPr bwMode="auto">
          <a:xfrm flipH="1">
            <a:off x="3232150" y="4641850"/>
            <a:ext cx="217488"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44" name="Line 43"/>
          <p:cNvSpPr>
            <a:spLocks noChangeShapeType="1"/>
          </p:cNvSpPr>
          <p:nvPr/>
        </p:nvSpPr>
        <p:spPr bwMode="auto">
          <a:xfrm flipV="1">
            <a:off x="3841750" y="3878263"/>
            <a:ext cx="0" cy="3921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45" name="Line 44"/>
          <p:cNvSpPr>
            <a:spLocks noChangeShapeType="1"/>
          </p:cNvSpPr>
          <p:nvPr/>
        </p:nvSpPr>
        <p:spPr bwMode="auto">
          <a:xfrm>
            <a:off x="3841750" y="3878263"/>
            <a:ext cx="38608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46" name="Line 45"/>
          <p:cNvSpPr>
            <a:spLocks noChangeShapeType="1"/>
          </p:cNvSpPr>
          <p:nvPr/>
        </p:nvSpPr>
        <p:spPr bwMode="auto">
          <a:xfrm flipV="1">
            <a:off x="7699375" y="3336925"/>
            <a:ext cx="0" cy="550863"/>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47" name="Arc 46"/>
          <p:cNvSpPr>
            <a:spLocks/>
          </p:cNvSpPr>
          <p:nvPr/>
        </p:nvSpPr>
        <p:spPr bwMode="auto">
          <a:xfrm rot="-7137">
            <a:off x="8081963" y="3695700"/>
            <a:ext cx="363537" cy="346075"/>
          </a:xfrm>
          <a:custGeom>
            <a:avLst/>
            <a:gdLst>
              <a:gd name="G0" fmla="+- 21600 0 0"/>
              <a:gd name="G1" fmla="+- 21585 0 0"/>
              <a:gd name="G2" fmla="+- 21600 0 0"/>
              <a:gd name="T0" fmla="*/ 37538 w 43200"/>
              <a:gd name="T1" fmla="*/ 7007 h 43185"/>
              <a:gd name="T2" fmla="*/ 20807 w 43200"/>
              <a:gd name="T3" fmla="*/ 0 h 43185"/>
              <a:gd name="T4" fmla="*/ 21600 w 43200"/>
              <a:gd name="T5" fmla="*/ 21585 h 43185"/>
            </a:gdLst>
            <a:ahLst/>
            <a:cxnLst>
              <a:cxn ang="0">
                <a:pos x="T0" y="T1"/>
              </a:cxn>
              <a:cxn ang="0">
                <a:pos x="T2" y="T3"/>
              </a:cxn>
              <a:cxn ang="0">
                <a:pos x="T4" y="T5"/>
              </a:cxn>
            </a:cxnLst>
            <a:rect l="0" t="0" r="r" b="b"/>
            <a:pathLst>
              <a:path w="43200" h="43185" fill="none" extrusionOk="0">
                <a:moveTo>
                  <a:pt x="37538" y="7006"/>
                </a:moveTo>
                <a:cubicBezTo>
                  <a:pt x="41180" y="10988"/>
                  <a:pt x="43200" y="16188"/>
                  <a:pt x="43200" y="21585"/>
                </a:cubicBezTo>
                <a:cubicBezTo>
                  <a:pt x="43200" y="33514"/>
                  <a:pt x="33529" y="43185"/>
                  <a:pt x="21600" y="43185"/>
                </a:cubicBezTo>
                <a:cubicBezTo>
                  <a:pt x="9670" y="43185"/>
                  <a:pt x="0" y="33514"/>
                  <a:pt x="0" y="21585"/>
                </a:cubicBezTo>
                <a:cubicBezTo>
                  <a:pt x="-1" y="9964"/>
                  <a:pt x="9194" y="426"/>
                  <a:pt x="20806" y="-1"/>
                </a:cubicBezTo>
              </a:path>
              <a:path w="43200" h="43185" stroke="0" extrusionOk="0">
                <a:moveTo>
                  <a:pt x="37538" y="7006"/>
                </a:moveTo>
                <a:cubicBezTo>
                  <a:pt x="41180" y="10988"/>
                  <a:pt x="43200" y="16188"/>
                  <a:pt x="43200" y="21585"/>
                </a:cubicBezTo>
                <a:cubicBezTo>
                  <a:pt x="43200" y="33514"/>
                  <a:pt x="33529" y="43185"/>
                  <a:pt x="21600" y="43185"/>
                </a:cubicBezTo>
                <a:cubicBezTo>
                  <a:pt x="9670" y="43185"/>
                  <a:pt x="0" y="33514"/>
                  <a:pt x="0" y="21585"/>
                </a:cubicBezTo>
                <a:cubicBezTo>
                  <a:pt x="-1" y="9964"/>
                  <a:pt x="9194" y="426"/>
                  <a:pt x="20806" y="-1"/>
                </a:cubicBezTo>
                <a:lnTo>
                  <a:pt x="21600" y="21585"/>
                </a:lnTo>
                <a:close/>
              </a:path>
            </a:pathLst>
          </a:custGeom>
          <a:noFill/>
          <a:ln w="9525">
            <a:solidFill>
              <a:srgbClr val="000000"/>
            </a:solidFill>
            <a:round/>
            <a:headEnd/>
            <a:tailEnd type="triangle" w="med" len="me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 name="Text Box 47"/>
          <p:cNvSpPr txBox="1">
            <a:spLocks noChangeArrowheads="1"/>
          </p:cNvSpPr>
          <p:nvPr/>
        </p:nvSpPr>
        <p:spPr bwMode="auto">
          <a:xfrm>
            <a:off x="3213100" y="4249738"/>
            <a:ext cx="442913" cy="2714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200">
                <a:solidFill>
                  <a:srgbClr val="000000"/>
                </a:solidFill>
              </a:rPr>
              <a:t>Yes</a:t>
            </a:r>
          </a:p>
        </p:txBody>
      </p:sp>
      <p:sp>
        <p:nvSpPr>
          <p:cNvPr id="49" name="Text Box 48"/>
          <p:cNvSpPr txBox="1">
            <a:spLocks noChangeArrowheads="1"/>
          </p:cNvSpPr>
          <p:nvPr/>
        </p:nvSpPr>
        <p:spPr bwMode="auto">
          <a:xfrm>
            <a:off x="3840163" y="3930650"/>
            <a:ext cx="374650" cy="271463"/>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200">
                <a:solidFill>
                  <a:srgbClr val="000000"/>
                </a:solidFill>
              </a:rPr>
              <a:t>No</a:t>
            </a:r>
          </a:p>
        </p:txBody>
      </p:sp>
      <p:sp>
        <p:nvSpPr>
          <p:cNvPr id="50" name="Text Box 49"/>
          <p:cNvSpPr txBox="1">
            <a:spLocks noChangeArrowheads="1"/>
          </p:cNvSpPr>
          <p:nvPr/>
        </p:nvSpPr>
        <p:spPr bwMode="auto">
          <a:xfrm>
            <a:off x="5173663" y="3640138"/>
            <a:ext cx="1420812" cy="2714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200">
                <a:solidFill>
                  <a:srgbClr val="000000"/>
                </a:solidFill>
              </a:rPr>
              <a:t>Change Ship Date</a:t>
            </a:r>
          </a:p>
        </p:txBody>
      </p:sp>
      <p:sp>
        <p:nvSpPr>
          <p:cNvPr id="51" name="Text Box 50"/>
          <p:cNvSpPr txBox="1">
            <a:spLocks noChangeArrowheads="1"/>
          </p:cNvSpPr>
          <p:nvPr/>
        </p:nvSpPr>
        <p:spPr bwMode="auto">
          <a:xfrm>
            <a:off x="2662238" y="1878013"/>
            <a:ext cx="3116262" cy="3333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600">
                <a:solidFill>
                  <a:srgbClr val="000000"/>
                </a:solidFill>
              </a:rPr>
              <a:t>Time Customer is On Telephone</a:t>
            </a:r>
          </a:p>
        </p:txBody>
      </p:sp>
      <p:sp>
        <p:nvSpPr>
          <p:cNvPr id="52" name="Line 51"/>
          <p:cNvSpPr>
            <a:spLocks noChangeShapeType="1"/>
          </p:cNvSpPr>
          <p:nvPr/>
        </p:nvSpPr>
        <p:spPr bwMode="auto">
          <a:xfrm>
            <a:off x="6048375" y="2047875"/>
            <a:ext cx="550863"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53" name="Line 52"/>
          <p:cNvSpPr>
            <a:spLocks noChangeShapeType="1"/>
          </p:cNvSpPr>
          <p:nvPr/>
        </p:nvSpPr>
        <p:spPr bwMode="auto">
          <a:xfrm flipH="1">
            <a:off x="2043113" y="2033588"/>
            <a:ext cx="579437"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54" name="Text Box 53"/>
          <p:cNvSpPr txBox="1">
            <a:spLocks noChangeArrowheads="1"/>
          </p:cNvSpPr>
          <p:nvPr/>
        </p:nvSpPr>
        <p:spPr bwMode="auto">
          <a:xfrm>
            <a:off x="258763" y="3790950"/>
            <a:ext cx="977900" cy="5143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400">
                <a:solidFill>
                  <a:srgbClr val="000000"/>
                </a:solidFill>
              </a:rPr>
              <a:t>Triggering</a:t>
            </a:r>
          </a:p>
          <a:p>
            <a:pPr algn="ctr" eaLnBrk="0" hangingPunct="0"/>
            <a:r>
              <a:rPr lang="en-US" sz="1400">
                <a:solidFill>
                  <a:srgbClr val="000000"/>
                </a:solidFill>
              </a:rPr>
              <a:t>Event</a:t>
            </a:r>
          </a:p>
        </p:txBody>
      </p:sp>
      <p:sp>
        <p:nvSpPr>
          <p:cNvPr id="55" name="Line 54"/>
          <p:cNvSpPr>
            <a:spLocks noChangeShapeType="1"/>
          </p:cNvSpPr>
          <p:nvPr/>
        </p:nvSpPr>
        <p:spPr bwMode="auto">
          <a:xfrm flipV="1">
            <a:off x="698500" y="3367088"/>
            <a:ext cx="288925" cy="43815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56" name="Text Box 55"/>
          <p:cNvSpPr txBox="1">
            <a:spLocks noChangeArrowheads="1"/>
          </p:cNvSpPr>
          <p:nvPr/>
        </p:nvSpPr>
        <p:spPr bwMode="auto">
          <a:xfrm>
            <a:off x="565150" y="4430713"/>
            <a:ext cx="1106488" cy="5143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400">
                <a:solidFill>
                  <a:srgbClr val="000000"/>
                </a:solidFill>
              </a:rPr>
              <a:t>Measurable</a:t>
            </a:r>
          </a:p>
          <a:p>
            <a:pPr algn="ctr" eaLnBrk="0" hangingPunct="0"/>
            <a:r>
              <a:rPr lang="en-US" sz="1400">
                <a:solidFill>
                  <a:srgbClr val="000000"/>
                </a:solidFill>
              </a:rPr>
              <a:t>Deliverable</a:t>
            </a:r>
          </a:p>
        </p:txBody>
      </p:sp>
      <p:sp>
        <p:nvSpPr>
          <p:cNvPr id="57" name="Line 56"/>
          <p:cNvSpPr>
            <a:spLocks noChangeShapeType="1"/>
          </p:cNvSpPr>
          <p:nvPr/>
        </p:nvSpPr>
        <p:spPr bwMode="auto">
          <a:xfrm flipV="1">
            <a:off x="1708150" y="4575175"/>
            <a:ext cx="290513" cy="130175"/>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58" name="Text Box 57"/>
          <p:cNvSpPr txBox="1">
            <a:spLocks noChangeArrowheads="1"/>
          </p:cNvSpPr>
          <p:nvPr/>
        </p:nvSpPr>
        <p:spPr bwMode="auto">
          <a:xfrm>
            <a:off x="254000" y="5378450"/>
            <a:ext cx="1651000" cy="59055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600">
                <a:solidFill>
                  <a:srgbClr val="000000"/>
                </a:solidFill>
              </a:rPr>
              <a:t>While customer </a:t>
            </a:r>
            <a:br>
              <a:rPr lang="en-US" sz="1600">
                <a:solidFill>
                  <a:srgbClr val="000000"/>
                </a:solidFill>
              </a:rPr>
            </a:br>
            <a:r>
              <a:rPr lang="en-US" sz="1600">
                <a:solidFill>
                  <a:srgbClr val="000000"/>
                </a:solidFill>
              </a:rPr>
              <a:t>is on telephone:</a:t>
            </a:r>
          </a:p>
        </p:txBody>
      </p:sp>
      <p:sp>
        <p:nvSpPr>
          <p:cNvPr id="59" name="Text Box 58"/>
          <p:cNvSpPr txBox="1">
            <a:spLocks noChangeArrowheads="1"/>
          </p:cNvSpPr>
          <p:nvPr/>
        </p:nvSpPr>
        <p:spPr bwMode="auto">
          <a:xfrm>
            <a:off x="2417763" y="5378450"/>
            <a:ext cx="1538287" cy="8223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gn="l">
              <a:tabLst>
                <a:tab pos="514350" algn="l"/>
              </a:tabLst>
              <a:defRPr>
                <a:solidFill>
                  <a:schemeClr val="tx1"/>
                </a:solidFill>
                <a:latin typeface="Arial" charset="0"/>
              </a:defRPr>
            </a:lvl1pPr>
            <a:lvl2pPr algn="l">
              <a:tabLst>
                <a:tab pos="514350" algn="l"/>
              </a:tabLst>
              <a:defRPr>
                <a:solidFill>
                  <a:schemeClr val="tx1"/>
                </a:solidFill>
                <a:latin typeface="Arial" charset="0"/>
              </a:defRPr>
            </a:lvl2pPr>
            <a:lvl3pPr algn="l">
              <a:tabLst>
                <a:tab pos="514350" algn="l"/>
              </a:tabLst>
              <a:defRPr>
                <a:solidFill>
                  <a:schemeClr val="tx1"/>
                </a:solidFill>
                <a:latin typeface="Arial" charset="0"/>
              </a:defRPr>
            </a:lvl3pPr>
            <a:lvl4pPr algn="l">
              <a:tabLst>
                <a:tab pos="514350" algn="l"/>
              </a:tabLst>
              <a:defRPr>
                <a:solidFill>
                  <a:schemeClr val="tx1"/>
                </a:solidFill>
                <a:latin typeface="Arial" charset="0"/>
              </a:defRPr>
            </a:lvl4pPr>
            <a:lvl5pPr algn="l">
              <a:tabLst>
                <a:tab pos="514350" algn="l"/>
              </a:tabLst>
              <a:defRPr>
                <a:solidFill>
                  <a:schemeClr val="tx1"/>
                </a:solidFill>
                <a:latin typeface="Arial" charset="0"/>
              </a:defRPr>
            </a:lvl5pPr>
            <a:lvl6pPr fontAlgn="base">
              <a:spcBef>
                <a:spcPct val="0"/>
              </a:spcBef>
              <a:spcAft>
                <a:spcPct val="0"/>
              </a:spcAft>
              <a:tabLst>
                <a:tab pos="514350" algn="l"/>
              </a:tabLst>
              <a:defRPr>
                <a:solidFill>
                  <a:schemeClr val="tx1"/>
                </a:solidFill>
                <a:latin typeface="Arial" charset="0"/>
              </a:defRPr>
            </a:lvl6pPr>
            <a:lvl7pPr fontAlgn="base">
              <a:spcBef>
                <a:spcPct val="0"/>
              </a:spcBef>
              <a:spcAft>
                <a:spcPct val="0"/>
              </a:spcAft>
              <a:tabLst>
                <a:tab pos="514350" algn="l"/>
              </a:tabLst>
              <a:defRPr>
                <a:solidFill>
                  <a:schemeClr val="tx1"/>
                </a:solidFill>
                <a:latin typeface="Arial" charset="0"/>
              </a:defRPr>
            </a:lvl7pPr>
            <a:lvl8pPr fontAlgn="base">
              <a:spcBef>
                <a:spcPct val="0"/>
              </a:spcBef>
              <a:spcAft>
                <a:spcPct val="0"/>
              </a:spcAft>
              <a:tabLst>
                <a:tab pos="514350" algn="l"/>
              </a:tabLst>
              <a:defRPr>
                <a:solidFill>
                  <a:schemeClr val="tx1"/>
                </a:solidFill>
                <a:latin typeface="Arial" charset="0"/>
              </a:defRPr>
            </a:lvl8pPr>
            <a:lvl9pPr fontAlgn="base">
              <a:spcBef>
                <a:spcPct val="0"/>
              </a:spcBef>
              <a:spcAft>
                <a:spcPct val="0"/>
              </a:spcAft>
              <a:tabLst>
                <a:tab pos="514350" algn="l"/>
              </a:tabLst>
              <a:defRPr>
                <a:solidFill>
                  <a:schemeClr val="tx1"/>
                </a:solidFill>
                <a:latin typeface="Arial" charset="0"/>
              </a:defRPr>
            </a:lvl9pPr>
          </a:lstStyle>
          <a:p>
            <a:pPr eaLnBrk="0" hangingPunct="0"/>
            <a:r>
              <a:rPr lang="en-US" sz="1600">
                <a:solidFill>
                  <a:srgbClr val="000000"/>
                </a:solidFill>
              </a:rPr>
              <a:t>C/T	= 60 min.</a:t>
            </a:r>
          </a:p>
          <a:p>
            <a:pPr eaLnBrk="0" hangingPunct="0"/>
            <a:r>
              <a:rPr lang="en-US" sz="1600">
                <a:solidFill>
                  <a:srgbClr val="000000"/>
                </a:solidFill>
              </a:rPr>
              <a:t>W/T	= 55 min.</a:t>
            </a:r>
          </a:p>
          <a:p>
            <a:pPr eaLnBrk="0" hangingPunct="0"/>
            <a:r>
              <a:rPr lang="en-US" sz="1600">
                <a:solidFill>
                  <a:srgbClr val="000000"/>
                </a:solidFill>
              </a:rPr>
              <a:t>VA/T	= 20 min.</a:t>
            </a:r>
          </a:p>
        </p:txBody>
      </p:sp>
      <p:sp>
        <p:nvSpPr>
          <p:cNvPr id="60" name="Text Box 59"/>
          <p:cNvSpPr txBox="1">
            <a:spLocks noChangeArrowheads="1"/>
          </p:cNvSpPr>
          <p:nvPr/>
        </p:nvSpPr>
        <p:spPr bwMode="auto">
          <a:xfrm>
            <a:off x="4273550" y="5378450"/>
            <a:ext cx="1708150" cy="5778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600">
                <a:solidFill>
                  <a:srgbClr val="000000"/>
                </a:solidFill>
              </a:rPr>
              <a:t>From Contact </a:t>
            </a:r>
          </a:p>
          <a:p>
            <a:pPr algn="l" eaLnBrk="0" hangingPunct="0"/>
            <a:r>
              <a:rPr lang="en-US" sz="1600">
                <a:solidFill>
                  <a:srgbClr val="000000"/>
                </a:solidFill>
              </a:rPr>
              <a:t>to Order Launch:</a:t>
            </a:r>
          </a:p>
        </p:txBody>
      </p:sp>
      <p:sp>
        <p:nvSpPr>
          <p:cNvPr id="61" name="Text Box 60"/>
          <p:cNvSpPr txBox="1">
            <a:spLocks noChangeArrowheads="1"/>
          </p:cNvSpPr>
          <p:nvPr/>
        </p:nvSpPr>
        <p:spPr bwMode="auto">
          <a:xfrm>
            <a:off x="6710363" y="5378450"/>
            <a:ext cx="1582737" cy="8223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gn="l">
              <a:tabLst>
                <a:tab pos="514350" algn="l"/>
              </a:tabLst>
              <a:defRPr>
                <a:solidFill>
                  <a:schemeClr val="tx1"/>
                </a:solidFill>
                <a:latin typeface="Arial" charset="0"/>
              </a:defRPr>
            </a:lvl1pPr>
            <a:lvl2pPr algn="l">
              <a:tabLst>
                <a:tab pos="514350" algn="l"/>
              </a:tabLst>
              <a:defRPr>
                <a:solidFill>
                  <a:schemeClr val="tx1"/>
                </a:solidFill>
                <a:latin typeface="Arial" charset="0"/>
              </a:defRPr>
            </a:lvl2pPr>
            <a:lvl3pPr algn="l">
              <a:tabLst>
                <a:tab pos="514350" algn="l"/>
              </a:tabLst>
              <a:defRPr>
                <a:solidFill>
                  <a:schemeClr val="tx1"/>
                </a:solidFill>
                <a:latin typeface="Arial" charset="0"/>
              </a:defRPr>
            </a:lvl3pPr>
            <a:lvl4pPr algn="l">
              <a:tabLst>
                <a:tab pos="514350" algn="l"/>
              </a:tabLst>
              <a:defRPr>
                <a:solidFill>
                  <a:schemeClr val="tx1"/>
                </a:solidFill>
                <a:latin typeface="Arial" charset="0"/>
              </a:defRPr>
            </a:lvl4pPr>
            <a:lvl5pPr algn="l">
              <a:tabLst>
                <a:tab pos="514350" algn="l"/>
              </a:tabLst>
              <a:defRPr>
                <a:solidFill>
                  <a:schemeClr val="tx1"/>
                </a:solidFill>
                <a:latin typeface="Arial" charset="0"/>
              </a:defRPr>
            </a:lvl5pPr>
            <a:lvl6pPr fontAlgn="base">
              <a:spcBef>
                <a:spcPct val="0"/>
              </a:spcBef>
              <a:spcAft>
                <a:spcPct val="0"/>
              </a:spcAft>
              <a:tabLst>
                <a:tab pos="514350" algn="l"/>
              </a:tabLst>
              <a:defRPr>
                <a:solidFill>
                  <a:schemeClr val="tx1"/>
                </a:solidFill>
                <a:latin typeface="Arial" charset="0"/>
              </a:defRPr>
            </a:lvl6pPr>
            <a:lvl7pPr fontAlgn="base">
              <a:spcBef>
                <a:spcPct val="0"/>
              </a:spcBef>
              <a:spcAft>
                <a:spcPct val="0"/>
              </a:spcAft>
              <a:tabLst>
                <a:tab pos="514350" algn="l"/>
              </a:tabLst>
              <a:defRPr>
                <a:solidFill>
                  <a:schemeClr val="tx1"/>
                </a:solidFill>
                <a:latin typeface="Arial" charset="0"/>
              </a:defRPr>
            </a:lvl7pPr>
            <a:lvl8pPr fontAlgn="base">
              <a:spcBef>
                <a:spcPct val="0"/>
              </a:spcBef>
              <a:spcAft>
                <a:spcPct val="0"/>
              </a:spcAft>
              <a:tabLst>
                <a:tab pos="514350" algn="l"/>
              </a:tabLst>
              <a:defRPr>
                <a:solidFill>
                  <a:schemeClr val="tx1"/>
                </a:solidFill>
                <a:latin typeface="Arial" charset="0"/>
              </a:defRPr>
            </a:lvl8pPr>
            <a:lvl9pPr fontAlgn="base">
              <a:spcBef>
                <a:spcPct val="0"/>
              </a:spcBef>
              <a:spcAft>
                <a:spcPct val="0"/>
              </a:spcAft>
              <a:tabLst>
                <a:tab pos="514350" algn="l"/>
              </a:tabLst>
              <a:defRPr>
                <a:solidFill>
                  <a:schemeClr val="tx1"/>
                </a:solidFill>
                <a:latin typeface="Arial" charset="0"/>
              </a:defRPr>
            </a:lvl9pPr>
          </a:lstStyle>
          <a:p>
            <a:pPr eaLnBrk="0" hangingPunct="0"/>
            <a:r>
              <a:rPr lang="en-US" sz="1600">
                <a:solidFill>
                  <a:srgbClr val="000000"/>
                </a:solidFill>
              </a:rPr>
              <a:t>C/T	= 17 days</a:t>
            </a:r>
          </a:p>
          <a:p>
            <a:pPr eaLnBrk="0" hangingPunct="0"/>
            <a:r>
              <a:rPr lang="en-US" sz="1600">
                <a:solidFill>
                  <a:srgbClr val="000000"/>
                </a:solidFill>
              </a:rPr>
              <a:t>W/T	= ~1 day</a:t>
            </a:r>
          </a:p>
          <a:p>
            <a:pPr eaLnBrk="0" hangingPunct="0"/>
            <a:r>
              <a:rPr lang="en-US" sz="1600">
                <a:solidFill>
                  <a:srgbClr val="000000"/>
                </a:solidFill>
              </a:rPr>
              <a:t>VA/T	= 15 Min</a:t>
            </a:r>
          </a:p>
        </p:txBody>
      </p:sp>
      <p:sp>
        <p:nvSpPr>
          <p:cNvPr id="62" name="Line 61"/>
          <p:cNvSpPr>
            <a:spLocks noChangeShapeType="1"/>
          </p:cNvSpPr>
          <p:nvPr/>
        </p:nvSpPr>
        <p:spPr bwMode="auto">
          <a:xfrm>
            <a:off x="620713" y="2813050"/>
            <a:ext cx="1120775"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3" name="Line 62"/>
          <p:cNvSpPr>
            <a:spLocks noChangeShapeType="1"/>
          </p:cNvSpPr>
          <p:nvPr/>
        </p:nvSpPr>
        <p:spPr bwMode="auto">
          <a:xfrm>
            <a:off x="1987550" y="2813050"/>
            <a:ext cx="1103313"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4" name="Line 63"/>
          <p:cNvSpPr>
            <a:spLocks noChangeShapeType="1"/>
          </p:cNvSpPr>
          <p:nvPr/>
        </p:nvSpPr>
        <p:spPr bwMode="auto">
          <a:xfrm>
            <a:off x="3322638" y="2813050"/>
            <a:ext cx="1119187"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5" name="Line 64"/>
          <p:cNvSpPr>
            <a:spLocks noChangeShapeType="1"/>
          </p:cNvSpPr>
          <p:nvPr/>
        </p:nvSpPr>
        <p:spPr bwMode="auto">
          <a:xfrm>
            <a:off x="4670425" y="2813050"/>
            <a:ext cx="1116013"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6" name="Line 65"/>
          <p:cNvSpPr>
            <a:spLocks noChangeShapeType="1"/>
          </p:cNvSpPr>
          <p:nvPr/>
        </p:nvSpPr>
        <p:spPr bwMode="auto">
          <a:xfrm>
            <a:off x="6015038" y="2813050"/>
            <a:ext cx="1122362"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7" name="Line 66"/>
          <p:cNvSpPr>
            <a:spLocks noChangeShapeType="1"/>
          </p:cNvSpPr>
          <p:nvPr/>
        </p:nvSpPr>
        <p:spPr bwMode="auto">
          <a:xfrm>
            <a:off x="7356475" y="2813050"/>
            <a:ext cx="1103313"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 name="Line 67"/>
          <p:cNvSpPr>
            <a:spLocks noChangeShapeType="1"/>
          </p:cNvSpPr>
          <p:nvPr/>
        </p:nvSpPr>
        <p:spPr bwMode="auto">
          <a:xfrm>
            <a:off x="2070100" y="4576763"/>
            <a:ext cx="1139825"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9" name="Line 68"/>
          <p:cNvSpPr>
            <a:spLocks noChangeShapeType="1"/>
          </p:cNvSpPr>
          <p:nvPr/>
        </p:nvSpPr>
        <p:spPr bwMode="auto">
          <a:xfrm>
            <a:off x="4478338" y="4576763"/>
            <a:ext cx="1098550"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0" name="Line 69"/>
          <p:cNvSpPr>
            <a:spLocks noChangeShapeType="1"/>
          </p:cNvSpPr>
          <p:nvPr/>
        </p:nvSpPr>
        <p:spPr bwMode="auto">
          <a:xfrm>
            <a:off x="5907088" y="4576763"/>
            <a:ext cx="1103312"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 name="Line 70"/>
          <p:cNvSpPr>
            <a:spLocks noChangeShapeType="1"/>
          </p:cNvSpPr>
          <p:nvPr/>
        </p:nvSpPr>
        <p:spPr bwMode="auto">
          <a:xfrm>
            <a:off x="7340600" y="4576763"/>
            <a:ext cx="1103313"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2" name="Line 72"/>
          <p:cNvSpPr>
            <a:spLocks noChangeShapeType="1"/>
          </p:cNvSpPr>
          <p:nvPr/>
        </p:nvSpPr>
        <p:spPr bwMode="auto">
          <a:xfrm rot="-7137">
            <a:off x="4441825" y="2898775"/>
            <a:ext cx="2222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 name="Line 73"/>
          <p:cNvSpPr>
            <a:spLocks noChangeShapeType="1"/>
          </p:cNvSpPr>
          <p:nvPr/>
        </p:nvSpPr>
        <p:spPr bwMode="auto">
          <a:xfrm rot="-7137">
            <a:off x="5788025" y="2898775"/>
            <a:ext cx="2222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 name="Line 74"/>
          <p:cNvSpPr>
            <a:spLocks noChangeShapeType="1"/>
          </p:cNvSpPr>
          <p:nvPr/>
        </p:nvSpPr>
        <p:spPr bwMode="auto">
          <a:xfrm rot="-7137">
            <a:off x="7127875" y="2898775"/>
            <a:ext cx="22225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779024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5669"/>
            <a:ext cx="7924800" cy="584775"/>
          </a:xfrm>
        </p:spPr>
        <p:txBody>
          <a:bodyPr/>
          <a:lstStyle/>
          <a:p>
            <a:r>
              <a:rPr lang="en-US" b="1" dirty="0">
                <a:solidFill>
                  <a:schemeClr val="bg1"/>
                </a:solidFill>
                <a:latin typeface="+mj-lt"/>
              </a:rPr>
              <a:t>Step 2 – Map the “Ideal Future” State</a:t>
            </a:r>
          </a:p>
        </p:txBody>
      </p:sp>
      <p:sp>
        <p:nvSpPr>
          <p:cNvPr id="6" name="Text Box 3"/>
          <p:cNvSpPr txBox="1">
            <a:spLocks noChangeArrowheads="1"/>
          </p:cNvSpPr>
          <p:nvPr/>
        </p:nvSpPr>
        <p:spPr bwMode="auto">
          <a:xfrm>
            <a:off x="838200" y="990600"/>
            <a:ext cx="7808913" cy="30777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hangingPunct="0"/>
            <a:r>
              <a:rPr lang="en-US" sz="2000" b="1" dirty="0" smtClean="0">
                <a:solidFill>
                  <a:schemeClr val="bg1"/>
                </a:solidFill>
              </a:rPr>
              <a:t>Case </a:t>
            </a:r>
            <a:r>
              <a:rPr lang="en-US" sz="2000" b="1" dirty="0">
                <a:solidFill>
                  <a:schemeClr val="bg1"/>
                </a:solidFill>
              </a:rPr>
              <a:t>Example – Sales Order Processing </a:t>
            </a:r>
            <a:r>
              <a:rPr lang="en-US" sz="2000" b="1" dirty="0" smtClean="0">
                <a:solidFill>
                  <a:schemeClr val="bg1"/>
                </a:solidFill>
              </a:rPr>
              <a:t> For </a:t>
            </a:r>
            <a:r>
              <a:rPr lang="en-US" sz="2000" b="1" dirty="0">
                <a:solidFill>
                  <a:schemeClr val="bg1"/>
                </a:solidFill>
              </a:rPr>
              <a:t>A PC Retailer (Cont’d)</a:t>
            </a:r>
          </a:p>
        </p:txBody>
      </p:sp>
      <p:grpSp>
        <p:nvGrpSpPr>
          <p:cNvPr id="7" name="Group 4"/>
          <p:cNvGrpSpPr>
            <a:grpSpLocks/>
          </p:cNvGrpSpPr>
          <p:nvPr/>
        </p:nvGrpSpPr>
        <p:grpSpPr bwMode="auto">
          <a:xfrm>
            <a:off x="576263" y="2063750"/>
            <a:ext cx="8101012" cy="3281363"/>
            <a:chOff x="363" y="1300"/>
            <a:chExt cx="5103" cy="2067"/>
          </a:xfrm>
        </p:grpSpPr>
        <p:sp>
          <p:nvSpPr>
            <p:cNvPr id="8" name="Rectangle 5"/>
            <p:cNvSpPr>
              <a:spLocks noChangeArrowheads="1"/>
            </p:cNvSpPr>
            <p:nvPr/>
          </p:nvSpPr>
          <p:spPr bwMode="auto">
            <a:xfrm>
              <a:off x="4620" y="1639"/>
              <a:ext cx="698" cy="58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6"/>
            <p:cNvSpPr>
              <a:spLocks noChangeArrowheads="1"/>
            </p:cNvSpPr>
            <p:nvPr/>
          </p:nvSpPr>
          <p:spPr bwMode="auto">
            <a:xfrm>
              <a:off x="3768" y="1661"/>
              <a:ext cx="698" cy="580"/>
            </a:xfrm>
            <a:prstGeom prst="rect">
              <a:avLst/>
            </a:prstGeom>
            <a:solidFill>
              <a:srgbClr val="728A98"/>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7"/>
            <p:cNvSpPr>
              <a:spLocks noChangeArrowheads="1"/>
            </p:cNvSpPr>
            <p:nvPr/>
          </p:nvSpPr>
          <p:spPr bwMode="auto">
            <a:xfrm>
              <a:off x="2071" y="1665"/>
              <a:ext cx="698" cy="580"/>
            </a:xfrm>
            <a:prstGeom prst="rect">
              <a:avLst/>
            </a:prstGeom>
            <a:solidFill>
              <a:srgbClr val="728A98"/>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20" y="1654"/>
              <a:ext cx="698" cy="580"/>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9"/>
            <p:cNvSpPr>
              <a:spLocks noChangeArrowheads="1"/>
            </p:cNvSpPr>
            <p:nvPr/>
          </p:nvSpPr>
          <p:spPr bwMode="auto">
            <a:xfrm>
              <a:off x="370" y="1661"/>
              <a:ext cx="698" cy="580"/>
            </a:xfrm>
            <a:prstGeom prst="rect">
              <a:avLst/>
            </a:prstGeom>
            <a:solidFill>
              <a:srgbClr val="728A98"/>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Text Box 10"/>
            <p:cNvSpPr txBox="1">
              <a:spLocks noChangeArrowheads="1"/>
            </p:cNvSpPr>
            <p:nvPr/>
          </p:nvSpPr>
          <p:spPr bwMode="auto">
            <a:xfrm rot="-7137">
              <a:off x="1192" y="1638"/>
              <a:ext cx="7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Wait for Available</a:t>
              </a:r>
            </a:p>
            <a:p>
              <a:pPr algn="ctr"/>
              <a:r>
                <a:rPr lang="en-US" sz="1000">
                  <a:solidFill>
                    <a:srgbClr val="000000"/>
                  </a:solidFill>
                </a:rPr>
                <a:t>Sales Person</a:t>
              </a:r>
            </a:p>
          </p:txBody>
        </p:sp>
        <p:sp>
          <p:nvSpPr>
            <p:cNvPr id="14" name="Line 11"/>
            <p:cNvSpPr>
              <a:spLocks noChangeShapeType="1"/>
            </p:cNvSpPr>
            <p:nvPr/>
          </p:nvSpPr>
          <p:spPr bwMode="auto">
            <a:xfrm rot="-7137">
              <a:off x="1227" y="1872"/>
              <a:ext cx="69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Text Box 12"/>
            <p:cNvSpPr txBox="1">
              <a:spLocks noChangeArrowheads="1"/>
            </p:cNvSpPr>
            <p:nvPr/>
          </p:nvSpPr>
          <p:spPr bwMode="auto">
            <a:xfrm rot="-7137">
              <a:off x="522" y="1638"/>
              <a:ext cx="39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A</a:t>
              </a:r>
            </a:p>
            <a:p>
              <a:pPr algn="ctr"/>
              <a:r>
                <a:rPr lang="en-US" sz="1000">
                  <a:solidFill>
                    <a:srgbClr val="000000"/>
                  </a:solidFill>
                </a:rPr>
                <a:t>Contact</a:t>
              </a:r>
            </a:p>
          </p:txBody>
        </p:sp>
        <p:sp>
          <p:nvSpPr>
            <p:cNvPr id="16" name="Line 13"/>
            <p:cNvSpPr>
              <a:spLocks noChangeShapeType="1"/>
            </p:cNvSpPr>
            <p:nvPr/>
          </p:nvSpPr>
          <p:spPr bwMode="auto">
            <a:xfrm rot="-7137">
              <a:off x="374" y="1868"/>
              <a:ext cx="691"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Text Box 14"/>
            <p:cNvSpPr txBox="1">
              <a:spLocks noChangeArrowheads="1"/>
            </p:cNvSpPr>
            <p:nvPr/>
          </p:nvSpPr>
          <p:spPr bwMode="auto">
            <a:xfrm rot="-7137">
              <a:off x="363" y="1906"/>
              <a:ext cx="45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0</a:t>
              </a:r>
            </a:p>
            <a:p>
              <a:pPr algn="l"/>
              <a:r>
                <a:rPr lang="en-US" sz="1000">
                  <a:solidFill>
                    <a:srgbClr val="000000"/>
                  </a:solidFill>
                </a:rPr>
                <a:t>W/T = 0</a:t>
              </a:r>
            </a:p>
            <a:p>
              <a:pPr algn="l"/>
              <a:r>
                <a:rPr lang="en-US" sz="1000">
                  <a:solidFill>
                    <a:srgbClr val="000000"/>
                  </a:solidFill>
                </a:rPr>
                <a:t>VA/T = 0 </a:t>
              </a:r>
            </a:p>
          </p:txBody>
        </p:sp>
        <p:sp>
          <p:nvSpPr>
            <p:cNvPr id="18" name="Line 15"/>
            <p:cNvSpPr>
              <a:spLocks noChangeShapeType="1"/>
            </p:cNvSpPr>
            <p:nvPr/>
          </p:nvSpPr>
          <p:spPr bwMode="auto">
            <a:xfrm rot="-7137">
              <a:off x="1223" y="1872"/>
              <a:ext cx="69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Text Box 16"/>
            <p:cNvSpPr txBox="1">
              <a:spLocks noChangeArrowheads="1"/>
            </p:cNvSpPr>
            <p:nvPr/>
          </p:nvSpPr>
          <p:spPr bwMode="auto">
            <a:xfrm rot="-7137">
              <a:off x="1230" y="1915"/>
              <a:ext cx="681"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5 minutes</a:t>
              </a:r>
            </a:p>
            <a:p>
              <a:pPr algn="l"/>
              <a:r>
                <a:rPr lang="en-US" sz="1000">
                  <a:solidFill>
                    <a:srgbClr val="000000"/>
                  </a:solidFill>
                </a:rPr>
                <a:t>W/T = 0</a:t>
              </a:r>
            </a:p>
            <a:p>
              <a:pPr algn="l"/>
              <a:r>
                <a:rPr lang="en-US" sz="1000">
                  <a:solidFill>
                    <a:srgbClr val="000000"/>
                  </a:solidFill>
                </a:rPr>
                <a:t>VA/T = 0</a:t>
              </a:r>
            </a:p>
          </p:txBody>
        </p:sp>
        <p:sp>
          <p:nvSpPr>
            <p:cNvPr id="20" name="Text Box 17"/>
            <p:cNvSpPr txBox="1">
              <a:spLocks noChangeArrowheads="1"/>
            </p:cNvSpPr>
            <p:nvPr/>
          </p:nvSpPr>
          <p:spPr bwMode="auto">
            <a:xfrm rot="-7137">
              <a:off x="2153" y="1686"/>
              <a:ext cx="51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Sales Pitch</a:t>
              </a:r>
            </a:p>
          </p:txBody>
        </p:sp>
        <p:sp>
          <p:nvSpPr>
            <p:cNvPr id="21" name="Line 18"/>
            <p:cNvSpPr>
              <a:spLocks noChangeShapeType="1"/>
            </p:cNvSpPr>
            <p:nvPr/>
          </p:nvSpPr>
          <p:spPr bwMode="auto">
            <a:xfrm rot="-7137">
              <a:off x="2079" y="1885"/>
              <a:ext cx="691"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19"/>
            <p:cNvSpPr>
              <a:spLocks noChangeShapeType="1"/>
            </p:cNvSpPr>
            <p:nvPr/>
          </p:nvSpPr>
          <p:spPr bwMode="auto">
            <a:xfrm rot="-7137">
              <a:off x="2075" y="1885"/>
              <a:ext cx="691"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Text Box 20"/>
            <p:cNvSpPr txBox="1">
              <a:spLocks noChangeArrowheads="1"/>
            </p:cNvSpPr>
            <p:nvPr/>
          </p:nvSpPr>
          <p:spPr bwMode="auto">
            <a:xfrm rot="-7137">
              <a:off x="2064" y="1906"/>
              <a:ext cx="773"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dirty="0">
                  <a:solidFill>
                    <a:srgbClr val="000000"/>
                  </a:solidFill>
                </a:rPr>
                <a:t>C/T = 10 minutes</a:t>
              </a:r>
            </a:p>
            <a:p>
              <a:pPr algn="l"/>
              <a:r>
                <a:rPr lang="en-US" sz="1000" dirty="0">
                  <a:solidFill>
                    <a:srgbClr val="000000"/>
                  </a:solidFill>
                </a:rPr>
                <a:t>W/T = 10 minutes</a:t>
              </a:r>
            </a:p>
            <a:p>
              <a:pPr algn="l"/>
              <a:r>
                <a:rPr lang="en-US" sz="1000" dirty="0">
                  <a:solidFill>
                    <a:srgbClr val="000000"/>
                  </a:solidFill>
                </a:rPr>
                <a:t>VA/T = 10 minutes</a:t>
              </a:r>
            </a:p>
          </p:txBody>
        </p:sp>
        <p:sp>
          <p:nvSpPr>
            <p:cNvPr id="24" name="Rectangle 21"/>
            <p:cNvSpPr>
              <a:spLocks noChangeArrowheads="1"/>
            </p:cNvSpPr>
            <p:nvPr/>
          </p:nvSpPr>
          <p:spPr bwMode="auto">
            <a:xfrm rot="-7137">
              <a:off x="2920" y="1661"/>
              <a:ext cx="698" cy="576"/>
            </a:xfrm>
            <a:prstGeom prst="rect">
              <a:avLst/>
            </a:prstGeom>
            <a:solidFill>
              <a:srgbClr val="9999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Rectangle 22"/>
            <p:cNvSpPr>
              <a:spLocks noChangeArrowheads="1"/>
            </p:cNvSpPr>
            <p:nvPr/>
          </p:nvSpPr>
          <p:spPr bwMode="auto">
            <a:xfrm rot="-7137">
              <a:off x="2920" y="1665"/>
              <a:ext cx="698" cy="576"/>
            </a:xfrm>
            <a:prstGeom prst="rect">
              <a:avLst/>
            </a:prstGeom>
            <a:solidFill>
              <a:srgbClr val="BCAD75"/>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Text Box 23"/>
            <p:cNvSpPr txBox="1">
              <a:spLocks noChangeArrowheads="1"/>
            </p:cNvSpPr>
            <p:nvPr/>
          </p:nvSpPr>
          <p:spPr bwMode="auto">
            <a:xfrm rot="-7137">
              <a:off x="2887" y="1686"/>
              <a:ext cx="74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Configure System</a:t>
              </a:r>
            </a:p>
          </p:txBody>
        </p:sp>
        <p:sp>
          <p:nvSpPr>
            <p:cNvPr id="27" name="Line 24"/>
            <p:cNvSpPr>
              <a:spLocks noChangeShapeType="1"/>
            </p:cNvSpPr>
            <p:nvPr/>
          </p:nvSpPr>
          <p:spPr bwMode="auto">
            <a:xfrm rot="-7137">
              <a:off x="2928" y="1881"/>
              <a:ext cx="691"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Line 25"/>
            <p:cNvSpPr>
              <a:spLocks noChangeShapeType="1"/>
            </p:cNvSpPr>
            <p:nvPr/>
          </p:nvSpPr>
          <p:spPr bwMode="auto">
            <a:xfrm rot="-7137">
              <a:off x="2924" y="1881"/>
              <a:ext cx="691"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Text Box 26"/>
            <p:cNvSpPr txBox="1">
              <a:spLocks noChangeArrowheads="1"/>
            </p:cNvSpPr>
            <p:nvPr/>
          </p:nvSpPr>
          <p:spPr bwMode="auto">
            <a:xfrm rot="-7137">
              <a:off x="2913" y="1906"/>
              <a:ext cx="743"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30 minutes</a:t>
              </a:r>
            </a:p>
            <a:p>
              <a:pPr algn="l"/>
              <a:r>
                <a:rPr lang="en-US" sz="1000">
                  <a:solidFill>
                    <a:srgbClr val="000000"/>
                  </a:solidFill>
                </a:rPr>
                <a:t>W/T = 30 minutes</a:t>
              </a:r>
            </a:p>
            <a:p>
              <a:pPr algn="l"/>
              <a:r>
                <a:rPr lang="en-US" sz="1000">
                  <a:solidFill>
                    <a:srgbClr val="000000"/>
                  </a:solidFill>
                </a:rPr>
                <a:t>VA/T = 5 minutes</a:t>
              </a:r>
            </a:p>
          </p:txBody>
        </p:sp>
        <p:sp>
          <p:nvSpPr>
            <p:cNvPr id="30" name="Text Box 27"/>
            <p:cNvSpPr txBox="1">
              <a:spLocks noChangeArrowheads="1"/>
            </p:cNvSpPr>
            <p:nvPr/>
          </p:nvSpPr>
          <p:spPr bwMode="auto">
            <a:xfrm rot="-7137">
              <a:off x="3715" y="1686"/>
              <a:ext cx="80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Fill Out Order Form</a:t>
              </a:r>
            </a:p>
          </p:txBody>
        </p:sp>
        <p:sp>
          <p:nvSpPr>
            <p:cNvPr id="31" name="Line 28"/>
            <p:cNvSpPr>
              <a:spLocks noChangeShapeType="1"/>
            </p:cNvSpPr>
            <p:nvPr/>
          </p:nvSpPr>
          <p:spPr bwMode="auto">
            <a:xfrm rot="-7137">
              <a:off x="3774" y="1876"/>
              <a:ext cx="69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Line 29"/>
            <p:cNvSpPr>
              <a:spLocks noChangeShapeType="1"/>
            </p:cNvSpPr>
            <p:nvPr/>
          </p:nvSpPr>
          <p:spPr bwMode="auto">
            <a:xfrm rot="-7137">
              <a:off x="3774" y="1876"/>
              <a:ext cx="69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Text Box 30"/>
            <p:cNvSpPr txBox="1">
              <a:spLocks noChangeArrowheads="1"/>
            </p:cNvSpPr>
            <p:nvPr/>
          </p:nvSpPr>
          <p:spPr bwMode="auto">
            <a:xfrm rot="-7137">
              <a:off x="3759" y="1915"/>
              <a:ext cx="743"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10 minutes</a:t>
              </a:r>
            </a:p>
            <a:p>
              <a:pPr algn="l"/>
              <a:r>
                <a:rPr lang="en-US" sz="1000">
                  <a:solidFill>
                    <a:srgbClr val="000000"/>
                  </a:solidFill>
                </a:rPr>
                <a:t>W/T = 10 minutes</a:t>
              </a:r>
            </a:p>
            <a:p>
              <a:pPr algn="l"/>
              <a:r>
                <a:rPr lang="en-US" sz="1000">
                  <a:solidFill>
                    <a:srgbClr val="000000"/>
                  </a:solidFill>
                </a:rPr>
                <a:t>VA/T = 5 minutes</a:t>
              </a:r>
            </a:p>
          </p:txBody>
        </p:sp>
        <p:sp>
          <p:nvSpPr>
            <p:cNvPr id="34" name="Text Box 31"/>
            <p:cNvSpPr txBox="1">
              <a:spLocks noChangeArrowheads="1"/>
            </p:cNvSpPr>
            <p:nvPr/>
          </p:nvSpPr>
          <p:spPr bwMode="auto">
            <a:xfrm rot="-7137">
              <a:off x="4620" y="1686"/>
              <a:ext cx="67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Promise to Ship</a:t>
              </a:r>
            </a:p>
          </p:txBody>
        </p:sp>
        <p:sp>
          <p:nvSpPr>
            <p:cNvPr id="35" name="Line 32"/>
            <p:cNvSpPr>
              <a:spLocks noChangeShapeType="1"/>
            </p:cNvSpPr>
            <p:nvPr/>
          </p:nvSpPr>
          <p:spPr bwMode="auto">
            <a:xfrm rot="-7137">
              <a:off x="4625" y="1863"/>
              <a:ext cx="69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Line 33"/>
            <p:cNvSpPr>
              <a:spLocks noChangeShapeType="1"/>
            </p:cNvSpPr>
            <p:nvPr/>
          </p:nvSpPr>
          <p:spPr bwMode="auto">
            <a:xfrm rot="-7137">
              <a:off x="4625" y="1863"/>
              <a:ext cx="69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Text Box 34"/>
            <p:cNvSpPr txBox="1">
              <a:spLocks noChangeArrowheads="1"/>
            </p:cNvSpPr>
            <p:nvPr/>
          </p:nvSpPr>
          <p:spPr bwMode="auto">
            <a:xfrm rot="-7137">
              <a:off x="4610" y="1906"/>
              <a:ext cx="69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5 minutes</a:t>
              </a:r>
            </a:p>
            <a:p>
              <a:pPr algn="l"/>
              <a:r>
                <a:rPr lang="en-US" sz="1000">
                  <a:solidFill>
                    <a:srgbClr val="000000"/>
                  </a:solidFill>
                </a:rPr>
                <a:t>W/T = 5 minutes</a:t>
              </a:r>
            </a:p>
            <a:p>
              <a:pPr algn="l"/>
              <a:r>
                <a:rPr lang="en-US" sz="1000">
                  <a:solidFill>
                    <a:srgbClr val="000000"/>
                  </a:solidFill>
                </a:rPr>
                <a:t>VA/T = 0</a:t>
              </a:r>
            </a:p>
          </p:txBody>
        </p:sp>
        <p:sp>
          <p:nvSpPr>
            <p:cNvPr id="39" name="Rectangle 36"/>
            <p:cNvSpPr>
              <a:spLocks noChangeArrowheads="1"/>
            </p:cNvSpPr>
            <p:nvPr/>
          </p:nvSpPr>
          <p:spPr bwMode="auto">
            <a:xfrm rot="-7137">
              <a:off x="4766" y="2763"/>
              <a:ext cx="699" cy="576"/>
            </a:xfrm>
            <a:prstGeom prst="rect">
              <a:avLst/>
            </a:prstGeom>
            <a:solidFill>
              <a:srgbClr val="BCAD75"/>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Text Box 37"/>
            <p:cNvSpPr txBox="1">
              <a:spLocks noChangeArrowheads="1"/>
            </p:cNvSpPr>
            <p:nvPr/>
          </p:nvSpPr>
          <p:spPr bwMode="auto">
            <a:xfrm rot="-7137">
              <a:off x="4781" y="2751"/>
              <a:ext cx="65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Pending Order </a:t>
              </a:r>
            </a:p>
            <a:p>
              <a:pPr algn="ctr"/>
              <a:r>
                <a:rPr lang="en-US" sz="1000">
                  <a:solidFill>
                    <a:srgbClr val="000000"/>
                  </a:solidFill>
                </a:rPr>
                <a:t>“FIFO” Queue</a:t>
              </a:r>
            </a:p>
          </p:txBody>
        </p:sp>
        <p:sp>
          <p:nvSpPr>
            <p:cNvPr id="41" name="Line 38"/>
            <p:cNvSpPr>
              <a:spLocks noChangeShapeType="1"/>
            </p:cNvSpPr>
            <p:nvPr/>
          </p:nvSpPr>
          <p:spPr bwMode="auto">
            <a:xfrm rot="-7137">
              <a:off x="4774" y="2983"/>
              <a:ext cx="69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Line 39"/>
            <p:cNvSpPr>
              <a:spLocks noChangeShapeType="1"/>
            </p:cNvSpPr>
            <p:nvPr/>
          </p:nvSpPr>
          <p:spPr bwMode="auto">
            <a:xfrm rot="-7137">
              <a:off x="4768" y="2983"/>
              <a:ext cx="69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Text Box 40"/>
            <p:cNvSpPr txBox="1">
              <a:spLocks noChangeArrowheads="1"/>
            </p:cNvSpPr>
            <p:nvPr/>
          </p:nvSpPr>
          <p:spPr bwMode="auto">
            <a:xfrm rot="-7137">
              <a:off x="4768" y="3007"/>
              <a:ext cx="58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7 Days</a:t>
              </a:r>
            </a:p>
            <a:p>
              <a:pPr algn="l"/>
              <a:r>
                <a:rPr lang="en-US" sz="1000">
                  <a:solidFill>
                    <a:srgbClr val="000000"/>
                  </a:solidFill>
                </a:rPr>
                <a:t>W/T = 0</a:t>
              </a:r>
            </a:p>
            <a:p>
              <a:pPr algn="l"/>
              <a:r>
                <a:rPr lang="en-US" sz="1000">
                  <a:solidFill>
                    <a:srgbClr val="000000"/>
                  </a:solidFill>
                </a:rPr>
                <a:t>VA/T = 0</a:t>
              </a:r>
            </a:p>
          </p:txBody>
        </p:sp>
        <p:sp>
          <p:nvSpPr>
            <p:cNvPr id="44" name="Rectangle 41"/>
            <p:cNvSpPr>
              <a:spLocks noChangeArrowheads="1"/>
            </p:cNvSpPr>
            <p:nvPr/>
          </p:nvSpPr>
          <p:spPr bwMode="auto">
            <a:xfrm rot="-7137">
              <a:off x="3820" y="2767"/>
              <a:ext cx="699" cy="576"/>
            </a:xfrm>
            <a:prstGeom prst="rect">
              <a:avLst/>
            </a:prstGeom>
            <a:solidFill>
              <a:srgbClr val="BCAD75"/>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 name="Text Box 42"/>
            <p:cNvSpPr txBox="1">
              <a:spLocks noChangeArrowheads="1"/>
            </p:cNvSpPr>
            <p:nvPr/>
          </p:nvSpPr>
          <p:spPr bwMode="auto">
            <a:xfrm rot="-7137">
              <a:off x="3818" y="2755"/>
              <a:ext cx="6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Batch Together</a:t>
              </a:r>
            </a:p>
            <a:p>
              <a:pPr algn="ctr"/>
              <a:r>
                <a:rPr lang="en-US" sz="1000">
                  <a:solidFill>
                    <a:srgbClr val="000000"/>
                  </a:solidFill>
                </a:rPr>
                <a:t>Similar Systems</a:t>
              </a:r>
            </a:p>
          </p:txBody>
        </p:sp>
        <p:sp>
          <p:nvSpPr>
            <p:cNvPr id="46" name="Line 43"/>
            <p:cNvSpPr>
              <a:spLocks noChangeShapeType="1"/>
            </p:cNvSpPr>
            <p:nvPr/>
          </p:nvSpPr>
          <p:spPr bwMode="auto">
            <a:xfrm rot="-7137">
              <a:off x="3828" y="2987"/>
              <a:ext cx="69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Line 44"/>
            <p:cNvSpPr>
              <a:spLocks noChangeShapeType="1"/>
            </p:cNvSpPr>
            <p:nvPr/>
          </p:nvSpPr>
          <p:spPr bwMode="auto">
            <a:xfrm rot="-7137">
              <a:off x="3822" y="2987"/>
              <a:ext cx="69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Text Box 45"/>
            <p:cNvSpPr txBox="1">
              <a:spLocks noChangeArrowheads="1"/>
            </p:cNvSpPr>
            <p:nvPr/>
          </p:nvSpPr>
          <p:spPr bwMode="auto">
            <a:xfrm rot="-7137">
              <a:off x="3822" y="3011"/>
              <a:ext cx="58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6 Days</a:t>
              </a:r>
            </a:p>
            <a:p>
              <a:pPr algn="l"/>
              <a:r>
                <a:rPr lang="en-US" sz="1000">
                  <a:solidFill>
                    <a:srgbClr val="000000"/>
                  </a:solidFill>
                </a:rPr>
                <a:t>W/T = 1 Day</a:t>
              </a:r>
            </a:p>
            <a:p>
              <a:pPr algn="l"/>
              <a:r>
                <a:rPr lang="en-US" sz="1000">
                  <a:solidFill>
                    <a:srgbClr val="000000"/>
                  </a:solidFill>
                </a:rPr>
                <a:t>VA/T = 0</a:t>
              </a:r>
            </a:p>
          </p:txBody>
        </p:sp>
        <p:sp>
          <p:nvSpPr>
            <p:cNvPr id="49" name="Line 46"/>
            <p:cNvSpPr>
              <a:spLocks noChangeShapeType="1"/>
            </p:cNvSpPr>
            <p:nvPr/>
          </p:nvSpPr>
          <p:spPr bwMode="auto">
            <a:xfrm flipH="1">
              <a:off x="4528" y="3045"/>
              <a:ext cx="229"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50" name="Line 47"/>
            <p:cNvSpPr>
              <a:spLocks noChangeShapeType="1"/>
            </p:cNvSpPr>
            <p:nvPr/>
          </p:nvSpPr>
          <p:spPr bwMode="auto">
            <a:xfrm>
              <a:off x="5095" y="2219"/>
              <a:ext cx="0" cy="542"/>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51" name="Rectangle 48"/>
            <p:cNvSpPr>
              <a:spLocks noChangeArrowheads="1"/>
            </p:cNvSpPr>
            <p:nvPr/>
          </p:nvSpPr>
          <p:spPr bwMode="auto">
            <a:xfrm rot="-7137">
              <a:off x="2863" y="2760"/>
              <a:ext cx="699" cy="595"/>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Text Box 49"/>
            <p:cNvSpPr txBox="1">
              <a:spLocks noChangeArrowheads="1"/>
            </p:cNvSpPr>
            <p:nvPr/>
          </p:nvSpPr>
          <p:spPr bwMode="auto">
            <a:xfrm rot="-7137">
              <a:off x="2836" y="2759"/>
              <a:ext cx="74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Check Availability</a:t>
              </a:r>
            </a:p>
            <a:p>
              <a:pPr algn="ctr"/>
              <a:r>
                <a:rPr lang="en-US" sz="1000">
                  <a:solidFill>
                    <a:srgbClr val="000000"/>
                  </a:solidFill>
                </a:rPr>
                <a:t>of Materials</a:t>
              </a:r>
            </a:p>
          </p:txBody>
        </p:sp>
        <p:sp>
          <p:nvSpPr>
            <p:cNvPr id="53" name="Line 50"/>
            <p:cNvSpPr>
              <a:spLocks noChangeShapeType="1"/>
            </p:cNvSpPr>
            <p:nvPr/>
          </p:nvSpPr>
          <p:spPr bwMode="auto">
            <a:xfrm rot="-7137">
              <a:off x="2873" y="2991"/>
              <a:ext cx="69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Line 51"/>
            <p:cNvSpPr>
              <a:spLocks noChangeShapeType="1"/>
            </p:cNvSpPr>
            <p:nvPr/>
          </p:nvSpPr>
          <p:spPr bwMode="auto">
            <a:xfrm rot="-7137">
              <a:off x="2855" y="2991"/>
              <a:ext cx="71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Text Box 52"/>
            <p:cNvSpPr txBox="1">
              <a:spLocks noChangeArrowheads="1"/>
            </p:cNvSpPr>
            <p:nvPr/>
          </p:nvSpPr>
          <p:spPr bwMode="auto">
            <a:xfrm rot="-7137">
              <a:off x="2867" y="3015"/>
              <a:ext cx="58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3 Days</a:t>
              </a:r>
            </a:p>
            <a:p>
              <a:pPr algn="l"/>
              <a:r>
                <a:rPr lang="en-US" sz="1000">
                  <a:solidFill>
                    <a:srgbClr val="000000"/>
                  </a:solidFill>
                </a:rPr>
                <a:t>W/T = 1 hour</a:t>
              </a:r>
            </a:p>
            <a:p>
              <a:pPr algn="l"/>
              <a:r>
                <a:rPr lang="en-US" sz="1000">
                  <a:solidFill>
                    <a:srgbClr val="000000"/>
                  </a:solidFill>
                </a:rPr>
                <a:t>VA/T = 0</a:t>
              </a:r>
            </a:p>
          </p:txBody>
        </p:sp>
        <p:sp>
          <p:nvSpPr>
            <p:cNvPr id="56" name="Rectangle 53"/>
            <p:cNvSpPr>
              <a:spLocks noChangeArrowheads="1"/>
            </p:cNvSpPr>
            <p:nvPr/>
          </p:nvSpPr>
          <p:spPr bwMode="auto">
            <a:xfrm rot="-7137">
              <a:off x="1378" y="2774"/>
              <a:ext cx="699" cy="584"/>
            </a:xfrm>
            <a:prstGeom prst="rect">
              <a:avLst/>
            </a:prstGeom>
            <a:solidFill>
              <a:srgbClr val="728A98"/>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Text Box 54"/>
            <p:cNvSpPr txBox="1">
              <a:spLocks noChangeArrowheads="1"/>
            </p:cNvSpPr>
            <p:nvPr/>
          </p:nvSpPr>
          <p:spPr bwMode="auto">
            <a:xfrm rot="-7137">
              <a:off x="1353" y="2763"/>
              <a:ext cx="74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000">
                  <a:solidFill>
                    <a:srgbClr val="000000"/>
                  </a:solidFill>
                </a:rPr>
                <a:t>Issue Work Order</a:t>
              </a:r>
            </a:p>
            <a:p>
              <a:pPr algn="ctr"/>
              <a:r>
                <a:rPr lang="en-US" sz="1000">
                  <a:solidFill>
                    <a:srgbClr val="000000"/>
                  </a:solidFill>
                </a:rPr>
                <a:t>to Factory Floor</a:t>
              </a:r>
            </a:p>
          </p:txBody>
        </p:sp>
        <p:sp>
          <p:nvSpPr>
            <p:cNvPr id="58" name="Line 55"/>
            <p:cNvSpPr>
              <a:spLocks noChangeShapeType="1"/>
            </p:cNvSpPr>
            <p:nvPr/>
          </p:nvSpPr>
          <p:spPr bwMode="auto">
            <a:xfrm rot="-7137">
              <a:off x="1387" y="2995"/>
              <a:ext cx="69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9" name="Line 56"/>
            <p:cNvSpPr>
              <a:spLocks noChangeShapeType="1"/>
            </p:cNvSpPr>
            <p:nvPr/>
          </p:nvSpPr>
          <p:spPr bwMode="auto">
            <a:xfrm rot="-7137">
              <a:off x="1378" y="2995"/>
              <a:ext cx="701"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 name="Text Box 57"/>
            <p:cNvSpPr txBox="1">
              <a:spLocks noChangeArrowheads="1"/>
            </p:cNvSpPr>
            <p:nvPr/>
          </p:nvSpPr>
          <p:spPr bwMode="auto">
            <a:xfrm rot="-7137">
              <a:off x="1381" y="3019"/>
              <a:ext cx="623"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000">
                  <a:solidFill>
                    <a:srgbClr val="000000"/>
                  </a:solidFill>
                </a:rPr>
                <a:t>C/T = 1 Day</a:t>
              </a:r>
            </a:p>
            <a:p>
              <a:pPr algn="l"/>
              <a:r>
                <a:rPr lang="en-US" sz="1000">
                  <a:solidFill>
                    <a:srgbClr val="000000"/>
                  </a:solidFill>
                </a:rPr>
                <a:t>W/T = 1 hour</a:t>
              </a:r>
            </a:p>
            <a:p>
              <a:pPr algn="l"/>
              <a:r>
                <a:rPr lang="en-US" sz="1000">
                  <a:solidFill>
                    <a:srgbClr val="000000"/>
                  </a:solidFill>
                </a:rPr>
                <a:t>VA/T = 15 min</a:t>
              </a:r>
            </a:p>
          </p:txBody>
        </p:sp>
        <p:sp>
          <p:nvSpPr>
            <p:cNvPr id="61" name="AutoShape 58"/>
            <p:cNvSpPr>
              <a:spLocks noChangeArrowheads="1"/>
            </p:cNvSpPr>
            <p:nvPr/>
          </p:nvSpPr>
          <p:spPr bwMode="auto">
            <a:xfrm rot="13574">
              <a:off x="2224" y="2807"/>
              <a:ext cx="494" cy="475"/>
            </a:xfrm>
            <a:prstGeom prst="diamond">
              <a:avLst/>
            </a:prstGeom>
            <a:solidFill>
              <a:srgbClr val="728A98"/>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r>
                <a:rPr lang="en-US" sz="1200">
                  <a:solidFill>
                    <a:srgbClr val="000000"/>
                  </a:solidFill>
                </a:rPr>
                <a:t>Mtl.</a:t>
              </a:r>
            </a:p>
            <a:p>
              <a:pPr algn="ctr" eaLnBrk="0" hangingPunct="0"/>
              <a:r>
                <a:rPr lang="en-US" sz="1200">
                  <a:solidFill>
                    <a:srgbClr val="000000"/>
                  </a:solidFill>
                </a:rPr>
                <a:t>Available</a:t>
              </a:r>
            </a:p>
            <a:p>
              <a:pPr algn="ctr" eaLnBrk="0" hangingPunct="0"/>
              <a:r>
                <a:rPr lang="en-US" sz="1200">
                  <a:solidFill>
                    <a:srgbClr val="000000"/>
                  </a:solidFill>
                </a:rPr>
                <a:t>?</a:t>
              </a:r>
            </a:p>
          </p:txBody>
        </p:sp>
        <p:sp>
          <p:nvSpPr>
            <p:cNvPr id="62" name="Line 59"/>
            <p:cNvSpPr>
              <a:spLocks noChangeShapeType="1"/>
            </p:cNvSpPr>
            <p:nvPr/>
          </p:nvSpPr>
          <p:spPr bwMode="auto">
            <a:xfrm flipH="1">
              <a:off x="3568" y="3045"/>
              <a:ext cx="247"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3" name="Line 60"/>
            <p:cNvSpPr>
              <a:spLocks noChangeShapeType="1"/>
            </p:cNvSpPr>
            <p:nvPr/>
          </p:nvSpPr>
          <p:spPr bwMode="auto">
            <a:xfrm flipH="1" flipV="1">
              <a:off x="2709" y="3045"/>
              <a:ext cx="146"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4" name="Line 61"/>
            <p:cNvSpPr>
              <a:spLocks noChangeShapeType="1"/>
            </p:cNvSpPr>
            <p:nvPr/>
          </p:nvSpPr>
          <p:spPr bwMode="auto">
            <a:xfrm flipH="1">
              <a:off x="2087" y="3045"/>
              <a:ext cx="137"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5" name="Line 62"/>
            <p:cNvSpPr>
              <a:spLocks noChangeShapeType="1"/>
            </p:cNvSpPr>
            <p:nvPr/>
          </p:nvSpPr>
          <p:spPr bwMode="auto">
            <a:xfrm flipV="1">
              <a:off x="2471" y="2560"/>
              <a:ext cx="0" cy="24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6" name="Line 63"/>
            <p:cNvSpPr>
              <a:spLocks noChangeShapeType="1"/>
            </p:cNvSpPr>
            <p:nvPr/>
          </p:nvSpPr>
          <p:spPr bwMode="auto">
            <a:xfrm>
              <a:off x="2471" y="2560"/>
              <a:ext cx="243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7" name="Line 64"/>
            <p:cNvSpPr>
              <a:spLocks noChangeShapeType="1"/>
            </p:cNvSpPr>
            <p:nvPr/>
          </p:nvSpPr>
          <p:spPr bwMode="auto">
            <a:xfrm flipV="1">
              <a:off x="4903" y="2219"/>
              <a:ext cx="0" cy="347"/>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68" name="Arc 65"/>
            <p:cNvSpPr>
              <a:spLocks/>
            </p:cNvSpPr>
            <p:nvPr/>
          </p:nvSpPr>
          <p:spPr bwMode="auto">
            <a:xfrm rot="-7137">
              <a:off x="5142" y="2445"/>
              <a:ext cx="229" cy="218"/>
            </a:xfrm>
            <a:custGeom>
              <a:avLst/>
              <a:gdLst>
                <a:gd name="G0" fmla="+- 21600 0 0"/>
                <a:gd name="G1" fmla="+- 21585 0 0"/>
                <a:gd name="G2" fmla="+- 21600 0 0"/>
                <a:gd name="T0" fmla="*/ 37538 w 43200"/>
                <a:gd name="T1" fmla="*/ 7007 h 43185"/>
                <a:gd name="T2" fmla="*/ 20807 w 43200"/>
                <a:gd name="T3" fmla="*/ 0 h 43185"/>
                <a:gd name="T4" fmla="*/ 21600 w 43200"/>
                <a:gd name="T5" fmla="*/ 21585 h 43185"/>
              </a:gdLst>
              <a:ahLst/>
              <a:cxnLst>
                <a:cxn ang="0">
                  <a:pos x="T0" y="T1"/>
                </a:cxn>
                <a:cxn ang="0">
                  <a:pos x="T2" y="T3"/>
                </a:cxn>
                <a:cxn ang="0">
                  <a:pos x="T4" y="T5"/>
                </a:cxn>
              </a:cxnLst>
              <a:rect l="0" t="0" r="r" b="b"/>
              <a:pathLst>
                <a:path w="43200" h="43185" fill="none" extrusionOk="0">
                  <a:moveTo>
                    <a:pt x="37538" y="7006"/>
                  </a:moveTo>
                  <a:cubicBezTo>
                    <a:pt x="41180" y="10988"/>
                    <a:pt x="43200" y="16188"/>
                    <a:pt x="43200" y="21585"/>
                  </a:cubicBezTo>
                  <a:cubicBezTo>
                    <a:pt x="43200" y="33514"/>
                    <a:pt x="33529" y="43185"/>
                    <a:pt x="21600" y="43185"/>
                  </a:cubicBezTo>
                  <a:cubicBezTo>
                    <a:pt x="9670" y="43185"/>
                    <a:pt x="0" y="33514"/>
                    <a:pt x="0" y="21585"/>
                  </a:cubicBezTo>
                  <a:cubicBezTo>
                    <a:pt x="-1" y="9964"/>
                    <a:pt x="9194" y="426"/>
                    <a:pt x="20806" y="-1"/>
                  </a:cubicBezTo>
                </a:path>
                <a:path w="43200" h="43185" stroke="0" extrusionOk="0">
                  <a:moveTo>
                    <a:pt x="37538" y="7006"/>
                  </a:moveTo>
                  <a:cubicBezTo>
                    <a:pt x="41180" y="10988"/>
                    <a:pt x="43200" y="16188"/>
                    <a:pt x="43200" y="21585"/>
                  </a:cubicBezTo>
                  <a:cubicBezTo>
                    <a:pt x="43200" y="33514"/>
                    <a:pt x="33529" y="43185"/>
                    <a:pt x="21600" y="43185"/>
                  </a:cubicBezTo>
                  <a:cubicBezTo>
                    <a:pt x="9670" y="43185"/>
                    <a:pt x="0" y="33514"/>
                    <a:pt x="0" y="21585"/>
                  </a:cubicBezTo>
                  <a:cubicBezTo>
                    <a:pt x="-1" y="9964"/>
                    <a:pt x="9194" y="426"/>
                    <a:pt x="20806" y="-1"/>
                  </a:cubicBezTo>
                  <a:lnTo>
                    <a:pt x="21600" y="21585"/>
                  </a:lnTo>
                  <a:close/>
                </a:path>
              </a:pathLst>
            </a:custGeom>
            <a:noFill/>
            <a:ln w="9525">
              <a:solidFill>
                <a:srgbClr val="00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 name="Text Box 66"/>
            <p:cNvSpPr txBox="1">
              <a:spLocks noChangeArrowheads="1"/>
            </p:cNvSpPr>
            <p:nvPr/>
          </p:nvSpPr>
          <p:spPr bwMode="auto">
            <a:xfrm>
              <a:off x="2075" y="2794"/>
              <a:ext cx="279" cy="171"/>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200">
                  <a:solidFill>
                    <a:srgbClr val="000000"/>
                  </a:solidFill>
                </a:rPr>
                <a:t>Yes</a:t>
              </a:r>
            </a:p>
          </p:txBody>
        </p:sp>
        <p:sp>
          <p:nvSpPr>
            <p:cNvPr id="70" name="Text Box 67"/>
            <p:cNvSpPr txBox="1">
              <a:spLocks noChangeArrowheads="1"/>
            </p:cNvSpPr>
            <p:nvPr/>
          </p:nvSpPr>
          <p:spPr bwMode="auto">
            <a:xfrm>
              <a:off x="2470" y="2593"/>
              <a:ext cx="244" cy="179"/>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200">
                  <a:solidFill>
                    <a:srgbClr val="000000"/>
                  </a:solidFill>
                </a:rPr>
                <a:t>No</a:t>
              </a:r>
            </a:p>
          </p:txBody>
        </p:sp>
        <p:sp>
          <p:nvSpPr>
            <p:cNvPr id="71" name="Text Box 68"/>
            <p:cNvSpPr txBox="1">
              <a:spLocks noChangeArrowheads="1"/>
            </p:cNvSpPr>
            <p:nvPr/>
          </p:nvSpPr>
          <p:spPr bwMode="auto">
            <a:xfrm>
              <a:off x="3310" y="2410"/>
              <a:ext cx="895" cy="171"/>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200">
                  <a:solidFill>
                    <a:srgbClr val="000000"/>
                  </a:solidFill>
                </a:rPr>
                <a:t>Change Ship Date</a:t>
              </a:r>
            </a:p>
          </p:txBody>
        </p:sp>
        <p:sp>
          <p:nvSpPr>
            <p:cNvPr id="72" name="Text Box 69"/>
            <p:cNvSpPr txBox="1">
              <a:spLocks noChangeArrowheads="1"/>
            </p:cNvSpPr>
            <p:nvPr/>
          </p:nvSpPr>
          <p:spPr bwMode="auto">
            <a:xfrm>
              <a:off x="1728" y="1300"/>
              <a:ext cx="1963" cy="21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eaLnBrk="0" hangingPunct="0"/>
              <a:r>
                <a:rPr lang="en-US" sz="1600">
                  <a:solidFill>
                    <a:srgbClr val="000000"/>
                  </a:solidFill>
                </a:rPr>
                <a:t>Time Customer is On Telephone</a:t>
              </a:r>
            </a:p>
          </p:txBody>
        </p:sp>
        <p:sp>
          <p:nvSpPr>
            <p:cNvPr id="73" name="Line 70"/>
            <p:cNvSpPr>
              <a:spLocks noChangeShapeType="1"/>
            </p:cNvSpPr>
            <p:nvPr/>
          </p:nvSpPr>
          <p:spPr bwMode="auto">
            <a:xfrm>
              <a:off x="3753" y="1407"/>
              <a:ext cx="347"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74" name="Line 71"/>
            <p:cNvSpPr>
              <a:spLocks noChangeShapeType="1"/>
            </p:cNvSpPr>
            <p:nvPr/>
          </p:nvSpPr>
          <p:spPr bwMode="auto">
            <a:xfrm flipH="1">
              <a:off x="1338" y="1398"/>
              <a:ext cx="365"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en-US"/>
            </a:p>
          </p:txBody>
        </p:sp>
        <p:sp>
          <p:nvSpPr>
            <p:cNvPr id="75" name="Line 72"/>
            <p:cNvSpPr>
              <a:spLocks noChangeShapeType="1"/>
            </p:cNvSpPr>
            <p:nvPr/>
          </p:nvSpPr>
          <p:spPr bwMode="auto">
            <a:xfrm rot="-7137">
              <a:off x="1077" y="1983"/>
              <a:ext cx="1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 name="Line 73"/>
            <p:cNvSpPr>
              <a:spLocks noChangeShapeType="1"/>
            </p:cNvSpPr>
            <p:nvPr/>
          </p:nvSpPr>
          <p:spPr bwMode="auto">
            <a:xfrm rot="-7137">
              <a:off x="1919" y="1983"/>
              <a:ext cx="1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 name="Line 74"/>
            <p:cNvSpPr>
              <a:spLocks noChangeShapeType="1"/>
            </p:cNvSpPr>
            <p:nvPr/>
          </p:nvSpPr>
          <p:spPr bwMode="auto">
            <a:xfrm rot="-7137">
              <a:off x="2770" y="1983"/>
              <a:ext cx="1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 name="Line 75"/>
            <p:cNvSpPr>
              <a:spLocks noChangeShapeType="1"/>
            </p:cNvSpPr>
            <p:nvPr/>
          </p:nvSpPr>
          <p:spPr bwMode="auto">
            <a:xfrm rot="-7137">
              <a:off x="3623" y="1986"/>
              <a:ext cx="1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 name="Line 76"/>
            <p:cNvSpPr>
              <a:spLocks noChangeShapeType="1"/>
            </p:cNvSpPr>
            <p:nvPr/>
          </p:nvSpPr>
          <p:spPr bwMode="auto">
            <a:xfrm rot="-7137">
              <a:off x="4472" y="1983"/>
              <a:ext cx="1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0" name="Line 77"/>
            <p:cNvSpPr>
              <a:spLocks noChangeShapeType="1"/>
            </p:cNvSpPr>
            <p:nvPr/>
          </p:nvSpPr>
          <p:spPr bwMode="auto">
            <a:xfrm flipV="1">
              <a:off x="1220" y="1639"/>
              <a:ext cx="731" cy="609"/>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81" name="Line 78"/>
            <p:cNvSpPr>
              <a:spLocks noChangeShapeType="1"/>
            </p:cNvSpPr>
            <p:nvPr/>
          </p:nvSpPr>
          <p:spPr bwMode="auto">
            <a:xfrm flipV="1">
              <a:off x="4766" y="2766"/>
              <a:ext cx="700" cy="576"/>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82" name="Line 79"/>
            <p:cNvSpPr>
              <a:spLocks noChangeShapeType="1"/>
            </p:cNvSpPr>
            <p:nvPr/>
          </p:nvSpPr>
          <p:spPr bwMode="auto">
            <a:xfrm flipV="1">
              <a:off x="2346" y="2932"/>
              <a:ext cx="239" cy="278"/>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83" name="Line 80"/>
            <p:cNvSpPr>
              <a:spLocks noChangeShapeType="1"/>
            </p:cNvSpPr>
            <p:nvPr/>
          </p:nvSpPr>
          <p:spPr bwMode="auto">
            <a:xfrm flipV="1">
              <a:off x="3829" y="2783"/>
              <a:ext cx="707" cy="567"/>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84" name="Line 81"/>
            <p:cNvSpPr>
              <a:spLocks noChangeShapeType="1"/>
            </p:cNvSpPr>
            <p:nvPr/>
          </p:nvSpPr>
          <p:spPr bwMode="auto">
            <a:xfrm flipV="1">
              <a:off x="2874" y="2767"/>
              <a:ext cx="691" cy="567"/>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85" name="Line 82"/>
            <p:cNvSpPr>
              <a:spLocks noChangeShapeType="1"/>
            </p:cNvSpPr>
            <p:nvPr/>
          </p:nvSpPr>
          <p:spPr bwMode="auto">
            <a:xfrm flipH="1" flipV="1">
              <a:off x="1228" y="1681"/>
              <a:ext cx="683" cy="551"/>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86" name="Line 83"/>
            <p:cNvSpPr>
              <a:spLocks noChangeShapeType="1"/>
            </p:cNvSpPr>
            <p:nvPr/>
          </p:nvSpPr>
          <p:spPr bwMode="auto">
            <a:xfrm flipH="1" flipV="1">
              <a:off x="2866" y="2784"/>
              <a:ext cx="691" cy="583"/>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87" name="Line 84"/>
            <p:cNvSpPr>
              <a:spLocks noChangeShapeType="1"/>
            </p:cNvSpPr>
            <p:nvPr/>
          </p:nvSpPr>
          <p:spPr bwMode="auto">
            <a:xfrm flipH="1" flipV="1">
              <a:off x="2329" y="2940"/>
              <a:ext cx="288" cy="239"/>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88" name="Line 85"/>
            <p:cNvSpPr>
              <a:spLocks noChangeShapeType="1"/>
            </p:cNvSpPr>
            <p:nvPr/>
          </p:nvSpPr>
          <p:spPr bwMode="auto">
            <a:xfrm flipH="1" flipV="1">
              <a:off x="3820" y="2776"/>
              <a:ext cx="691" cy="567"/>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89" name="Line 86"/>
            <p:cNvSpPr>
              <a:spLocks noChangeShapeType="1"/>
            </p:cNvSpPr>
            <p:nvPr/>
          </p:nvSpPr>
          <p:spPr bwMode="auto">
            <a:xfrm flipH="1" flipV="1">
              <a:off x="4766" y="2751"/>
              <a:ext cx="699" cy="608"/>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90" name="Line 87"/>
            <p:cNvSpPr>
              <a:spLocks noChangeShapeType="1"/>
            </p:cNvSpPr>
            <p:nvPr/>
          </p:nvSpPr>
          <p:spPr bwMode="auto">
            <a:xfrm flipV="1">
              <a:off x="3450" y="2363"/>
              <a:ext cx="543" cy="263"/>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91" name="Line 88"/>
            <p:cNvSpPr>
              <a:spLocks noChangeShapeType="1"/>
            </p:cNvSpPr>
            <p:nvPr/>
          </p:nvSpPr>
          <p:spPr bwMode="auto">
            <a:xfrm flipH="1" flipV="1">
              <a:off x="3508" y="2355"/>
              <a:ext cx="551" cy="279"/>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92" name="Line 89"/>
            <p:cNvSpPr>
              <a:spLocks noChangeShapeType="1"/>
            </p:cNvSpPr>
            <p:nvPr/>
          </p:nvSpPr>
          <p:spPr bwMode="auto">
            <a:xfrm flipH="1">
              <a:off x="2075" y="2247"/>
              <a:ext cx="1901" cy="503"/>
            </a:xfrm>
            <a:prstGeom prst="line">
              <a:avLst/>
            </a:prstGeom>
            <a:noFill/>
            <a:ln w="57150">
              <a:solidFill>
                <a:srgbClr val="000000"/>
              </a:solidFill>
              <a:prstDash val="dash"/>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93" name="Freeform 90"/>
            <p:cNvSpPr>
              <a:spLocks/>
            </p:cNvSpPr>
            <p:nvPr/>
          </p:nvSpPr>
          <p:spPr bwMode="auto">
            <a:xfrm>
              <a:off x="3252" y="1491"/>
              <a:ext cx="708" cy="206"/>
            </a:xfrm>
            <a:custGeom>
              <a:avLst/>
              <a:gdLst>
                <a:gd name="T0" fmla="*/ 0 w 708"/>
                <a:gd name="T1" fmla="*/ 206 h 206"/>
                <a:gd name="T2" fmla="*/ 165 w 708"/>
                <a:gd name="T3" fmla="*/ 41 h 206"/>
                <a:gd name="T4" fmla="*/ 461 w 708"/>
                <a:gd name="T5" fmla="*/ 25 h 206"/>
                <a:gd name="T6" fmla="*/ 708 w 708"/>
                <a:gd name="T7" fmla="*/ 189 h 206"/>
              </a:gdLst>
              <a:ahLst/>
              <a:cxnLst>
                <a:cxn ang="0">
                  <a:pos x="T0" y="T1"/>
                </a:cxn>
                <a:cxn ang="0">
                  <a:pos x="T2" y="T3"/>
                </a:cxn>
                <a:cxn ang="0">
                  <a:pos x="T4" y="T5"/>
                </a:cxn>
                <a:cxn ang="0">
                  <a:pos x="T6" y="T7"/>
                </a:cxn>
              </a:cxnLst>
              <a:rect l="0" t="0" r="r" b="b"/>
              <a:pathLst>
                <a:path w="708" h="206">
                  <a:moveTo>
                    <a:pt x="0" y="206"/>
                  </a:moveTo>
                  <a:cubicBezTo>
                    <a:pt x="44" y="138"/>
                    <a:pt x="88" y="71"/>
                    <a:pt x="165" y="41"/>
                  </a:cubicBezTo>
                  <a:cubicBezTo>
                    <a:pt x="242" y="11"/>
                    <a:pt x="371" y="0"/>
                    <a:pt x="461" y="25"/>
                  </a:cubicBezTo>
                  <a:cubicBezTo>
                    <a:pt x="551" y="50"/>
                    <a:pt x="629" y="119"/>
                    <a:pt x="708" y="189"/>
                  </a:cubicBezTo>
                </a:path>
              </a:pathLst>
            </a:custGeom>
            <a:noFill/>
            <a:ln w="57150" cap="flat" cmpd="sng">
              <a:solidFill>
                <a:srgbClr val="000000"/>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94" name="Line 91"/>
            <p:cNvSpPr>
              <a:spLocks noChangeShapeType="1"/>
            </p:cNvSpPr>
            <p:nvPr/>
          </p:nvSpPr>
          <p:spPr bwMode="auto">
            <a:xfrm flipH="1" flipV="1">
              <a:off x="2914" y="1648"/>
              <a:ext cx="683" cy="575"/>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95" name="Line 92"/>
            <p:cNvSpPr>
              <a:spLocks noChangeShapeType="1"/>
            </p:cNvSpPr>
            <p:nvPr/>
          </p:nvSpPr>
          <p:spPr bwMode="auto">
            <a:xfrm flipV="1">
              <a:off x="2939" y="1664"/>
              <a:ext cx="667" cy="584"/>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96" name="Line 93"/>
            <p:cNvSpPr>
              <a:spLocks noChangeShapeType="1"/>
            </p:cNvSpPr>
            <p:nvPr/>
          </p:nvSpPr>
          <p:spPr bwMode="auto">
            <a:xfrm flipV="1">
              <a:off x="4667" y="1623"/>
              <a:ext cx="667" cy="584"/>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97" name="Line 94"/>
            <p:cNvSpPr>
              <a:spLocks noChangeShapeType="1"/>
            </p:cNvSpPr>
            <p:nvPr/>
          </p:nvSpPr>
          <p:spPr bwMode="auto">
            <a:xfrm flipH="1" flipV="1">
              <a:off x="4609" y="1607"/>
              <a:ext cx="683" cy="575"/>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98" name="Freeform 95"/>
            <p:cNvSpPr>
              <a:spLocks/>
            </p:cNvSpPr>
            <p:nvPr/>
          </p:nvSpPr>
          <p:spPr bwMode="auto">
            <a:xfrm flipH="1">
              <a:off x="4272" y="1466"/>
              <a:ext cx="708" cy="206"/>
            </a:xfrm>
            <a:custGeom>
              <a:avLst/>
              <a:gdLst>
                <a:gd name="T0" fmla="*/ 0 w 708"/>
                <a:gd name="T1" fmla="*/ 206 h 206"/>
                <a:gd name="T2" fmla="*/ 165 w 708"/>
                <a:gd name="T3" fmla="*/ 41 h 206"/>
                <a:gd name="T4" fmla="*/ 461 w 708"/>
                <a:gd name="T5" fmla="*/ 25 h 206"/>
                <a:gd name="T6" fmla="*/ 708 w 708"/>
                <a:gd name="T7" fmla="*/ 189 h 206"/>
              </a:gdLst>
              <a:ahLst/>
              <a:cxnLst>
                <a:cxn ang="0">
                  <a:pos x="T0" y="T1"/>
                </a:cxn>
                <a:cxn ang="0">
                  <a:pos x="T2" y="T3"/>
                </a:cxn>
                <a:cxn ang="0">
                  <a:pos x="T4" y="T5"/>
                </a:cxn>
                <a:cxn ang="0">
                  <a:pos x="T6" y="T7"/>
                </a:cxn>
              </a:cxnLst>
              <a:rect l="0" t="0" r="r" b="b"/>
              <a:pathLst>
                <a:path w="708" h="206">
                  <a:moveTo>
                    <a:pt x="0" y="206"/>
                  </a:moveTo>
                  <a:cubicBezTo>
                    <a:pt x="44" y="138"/>
                    <a:pt x="88" y="71"/>
                    <a:pt x="165" y="41"/>
                  </a:cubicBezTo>
                  <a:cubicBezTo>
                    <a:pt x="242" y="11"/>
                    <a:pt x="371" y="0"/>
                    <a:pt x="461" y="25"/>
                  </a:cubicBezTo>
                  <a:cubicBezTo>
                    <a:pt x="551" y="50"/>
                    <a:pt x="629" y="119"/>
                    <a:pt x="708" y="189"/>
                  </a:cubicBezTo>
                </a:path>
              </a:pathLst>
            </a:custGeom>
            <a:noFill/>
            <a:ln w="57150" cap="flat" cmpd="sng">
              <a:solidFill>
                <a:srgbClr val="000000"/>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grpSp>
      <p:sp>
        <p:nvSpPr>
          <p:cNvPr id="99" name="Rectangle 96"/>
          <p:cNvSpPr>
            <a:spLocks noChangeArrowheads="1"/>
          </p:cNvSpPr>
          <p:nvPr/>
        </p:nvSpPr>
        <p:spPr bwMode="auto">
          <a:xfrm>
            <a:off x="341313" y="5443538"/>
            <a:ext cx="3333750" cy="5762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anchor="b" anchorCtr="1">
            <a:spAutoFit/>
          </a:bodyPr>
          <a:lstStyle/>
          <a:p>
            <a:pPr algn="l" eaLnBrk="0" hangingPunct="0">
              <a:lnSpc>
                <a:spcPct val="70000"/>
              </a:lnSpc>
            </a:pPr>
            <a:r>
              <a:rPr lang="en-US" sz="1600">
                <a:solidFill>
                  <a:srgbClr val="000000"/>
                </a:solidFill>
              </a:rPr>
              <a:t>Gold – Greatest Potential Impact</a:t>
            </a:r>
          </a:p>
          <a:p>
            <a:pPr algn="l" eaLnBrk="0" hangingPunct="0">
              <a:lnSpc>
                <a:spcPct val="70000"/>
              </a:lnSpc>
            </a:pPr>
            <a:endParaRPr lang="en-US" sz="800">
              <a:solidFill>
                <a:srgbClr val="000000"/>
              </a:solidFill>
            </a:endParaRPr>
          </a:p>
          <a:p>
            <a:pPr algn="l" eaLnBrk="0" hangingPunct="0">
              <a:lnSpc>
                <a:spcPct val="70000"/>
              </a:lnSpc>
            </a:pPr>
            <a:r>
              <a:rPr lang="en-US" sz="1600">
                <a:solidFill>
                  <a:srgbClr val="000000"/>
                </a:solidFill>
              </a:rPr>
              <a:t>Gray – Worthwhile Opportunity</a:t>
            </a:r>
          </a:p>
        </p:txBody>
      </p:sp>
    </p:spTree>
    <p:extLst>
      <p:ext uri="{BB962C8B-B14F-4D97-AF65-F5344CB8AC3E}">
        <p14:creationId xmlns:p14="http://schemas.microsoft.com/office/powerpoint/2010/main" val="25411876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LLEFT" val=" 144"/>
  <p:tag name="LTOP" val=" 208.75"/>
</p:tagLst>
</file>

<file path=ppt/tags/tag11.xml><?xml version="1.0" encoding="utf-8"?>
<p:tagLst xmlns:a="http://schemas.openxmlformats.org/drawingml/2006/main" xmlns:r="http://schemas.openxmlformats.org/officeDocument/2006/relationships" xmlns:p="http://schemas.openxmlformats.org/presentationml/2006/main">
  <p:tag name="LTOP" val=" 208.75"/>
  <p:tag name="LLEFT" val=" 144"/>
</p:tagLst>
</file>

<file path=ppt/tags/tag12.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13.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14.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15.xml><?xml version="1.0" encoding="utf-8"?>
<p:tagLst xmlns:a="http://schemas.openxmlformats.org/drawingml/2006/main" xmlns:r="http://schemas.openxmlformats.org/officeDocument/2006/relationships" xmlns:p="http://schemas.openxmlformats.org/presentationml/2006/main">
  <p:tag name="LLEFT" val=" 144"/>
  <p:tag name="LTOP" val=" 208.75"/>
</p:tagLst>
</file>

<file path=ppt/tags/tag16.xml><?xml version="1.0" encoding="utf-8"?>
<p:tagLst xmlns:a="http://schemas.openxmlformats.org/drawingml/2006/main" xmlns:r="http://schemas.openxmlformats.org/officeDocument/2006/relationships" xmlns:p="http://schemas.openxmlformats.org/presentationml/2006/main">
  <p:tag name="LTOP" val=" 208.75"/>
  <p:tag name="LLEFT" val=" 144"/>
</p:tagLst>
</file>

<file path=ppt/tags/tag17.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18.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19.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2.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20.xml><?xml version="1.0" encoding="utf-8"?>
<p:tagLst xmlns:a="http://schemas.openxmlformats.org/drawingml/2006/main" xmlns:r="http://schemas.openxmlformats.org/officeDocument/2006/relationships" xmlns:p="http://schemas.openxmlformats.org/presentationml/2006/main">
  <p:tag name="LTOP" val=" 208.75"/>
  <p:tag name="LLEFT" val=" 143.125"/>
</p:tagLst>
</file>

<file path=ppt/tags/tag21.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22.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23.xml><?xml version="1.0" encoding="utf-8"?>
<p:tagLst xmlns:a="http://schemas.openxmlformats.org/drawingml/2006/main" xmlns:r="http://schemas.openxmlformats.org/officeDocument/2006/relationships" xmlns:p="http://schemas.openxmlformats.org/presentationml/2006/main">
  <p:tag name="LTOP" val=" 208.75"/>
  <p:tag name="LLEFT" val=" 143.125"/>
</p:tagLst>
</file>

<file path=ppt/tags/tag24.xml><?xml version="1.0" encoding="utf-8"?>
<p:tagLst xmlns:a="http://schemas.openxmlformats.org/drawingml/2006/main" xmlns:r="http://schemas.openxmlformats.org/officeDocument/2006/relationships" xmlns:p="http://schemas.openxmlformats.org/presentationml/2006/main">
  <p:tag name="LTOP" val=" 208.75"/>
  <p:tag name="LLEFT" val=" 143.125"/>
</p:tagLst>
</file>

<file path=ppt/tags/tag25.xml><?xml version="1.0" encoding="utf-8"?>
<p:tagLst xmlns:a="http://schemas.openxmlformats.org/drawingml/2006/main" xmlns:r="http://schemas.openxmlformats.org/officeDocument/2006/relationships" xmlns:p="http://schemas.openxmlformats.org/presentationml/2006/main">
  <p:tag name="LTOP" val=" 208.75"/>
  <p:tag name="LLEFT" val=" 143.125"/>
</p:tagLst>
</file>

<file path=ppt/tags/tag3.xml><?xml version="1.0" encoding="utf-8"?>
<p:tagLst xmlns:a="http://schemas.openxmlformats.org/drawingml/2006/main" xmlns:r="http://schemas.openxmlformats.org/officeDocument/2006/relationships" xmlns:p="http://schemas.openxmlformats.org/presentationml/2006/main">
  <p:tag name="LTOP" val=" 208.75"/>
  <p:tag name="LLEFT" val=" 143.125"/>
</p:tagLst>
</file>

<file path=ppt/tags/tag4.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5.xml><?xml version="1.0" encoding="utf-8"?>
<p:tagLst xmlns:a="http://schemas.openxmlformats.org/drawingml/2006/main" xmlns:r="http://schemas.openxmlformats.org/officeDocument/2006/relationships" xmlns:p="http://schemas.openxmlformats.org/presentationml/2006/main">
  <p:tag name="LTOP" val=" 208.75"/>
  <p:tag name="LLEFT" val=" 143.125"/>
</p:tagLst>
</file>

<file path=ppt/tags/tag6.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7.xml><?xml version="1.0" encoding="utf-8"?>
<p:tagLst xmlns:a="http://schemas.openxmlformats.org/drawingml/2006/main" xmlns:r="http://schemas.openxmlformats.org/officeDocument/2006/relationships" xmlns:p="http://schemas.openxmlformats.org/presentationml/2006/main">
  <p:tag name="LLEFT" val=" 143.125"/>
  <p:tag name="LTOP" val=" 208.75"/>
</p:tagLst>
</file>

<file path=ppt/tags/tag8.xml><?xml version="1.0" encoding="utf-8"?>
<p:tagLst xmlns:a="http://schemas.openxmlformats.org/drawingml/2006/main" xmlns:r="http://schemas.openxmlformats.org/officeDocument/2006/relationships" xmlns:p="http://schemas.openxmlformats.org/presentationml/2006/main">
  <p:tag name="LTOP" val=" 208.75"/>
  <p:tag name="LLEFT" val=" 143.125"/>
</p:tagLst>
</file>

<file path=ppt/tags/tag9.xml><?xml version="1.0" encoding="utf-8"?>
<p:tagLst xmlns:a="http://schemas.openxmlformats.org/drawingml/2006/main" xmlns:r="http://schemas.openxmlformats.org/officeDocument/2006/relationships" xmlns:p="http://schemas.openxmlformats.org/presentationml/2006/main">
  <p:tag name="RESIZE" val="Yes"/>
</p:tagLst>
</file>

<file path=ppt/theme/theme1.xml><?xml version="1.0" encoding="utf-8"?>
<a:theme xmlns:a="http://schemas.openxmlformats.org/drawingml/2006/main" name="blue-work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ue-work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blue-works</Template>
  <TotalTime>3856</TotalTime>
  <Words>2562</Words>
  <Application>Microsoft Office PowerPoint</Application>
  <PresentationFormat>On-screen Show (4:3)</PresentationFormat>
  <Paragraphs>630</Paragraphs>
  <Slides>28</Slides>
  <Notes>27</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blue-works</vt:lpstr>
      <vt:lpstr>1_blue-works</vt:lpstr>
      <vt:lpstr>  </vt:lpstr>
      <vt:lpstr>Project Funding </vt:lpstr>
      <vt:lpstr>Learning Objectives</vt:lpstr>
      <vt:lpstr>The DMAIC Process with Tools</vt:lpstr>
      <vt:lpstr>Value Stream Map</vt:lpstr>
      <vt:lpstr>Why is Value Stream Mapping important for assessing current state?</vt:lpstr>
      <vt:lpstr>PowerPoint Presentation</vt:lpstr>
      <vt:lpstr>Step 1 – Map the “As Is” State</vt:lpstr>
      <vt:lpstr>Step 2 – Map the “Ideal Future” State</vt:lpstr>
      <vt:lpstr>Step 3 – Identify gaps between “As Is” State  and “Ideal Future” State</vt:lpstr>
      <vt:lpstr>Step 4 – Make the selected changes</vt:lpstr>
      <vt:lpstr>Step 4 –  (Cont’d) (Evaluate the improvement)</vt:lpstr>
      <vt:lpstr>Step 5 –  Design continuous improvement process</vt:lpstr>
      <vt:lpstr>How do you create a Value Stream Map?</vt:lpstr>
      <vt:lpstr>Value Stream Mapping Symbols</vt:lpstr>
      <vt:lpstr>Value Stream Map</vt:lpstr>
      <vt:lpstr>Value Stream Map</vt:lpstr>
      <vt:lpstr>PowerPoint Presentation</vt:lpstr>
      <vt:lpstr>PowerPoint Presentation</vt:lpstr>
      <vt:lpstr>PowerPoint Presentation</vt:lpstr>
      <vt:lpstr>PowerPoint Presentation</vt:lpstr>
      <vt:lpstr>PowerPoint Presentation</vt:lpstr>
      <vt:lpstr>PowerPoint Presentation</vt:lpstr>
      <vt:lpstr>Spaghetti Chart</vt:lpstr>
      <vt:lpstr>Spaghetti Chart</vt:lpstr>
      <vt:lpstr>Standard Work Sheet</vt:lpstr>
      <vt:lpstr>Summary</vt:lpstr>
      <vt:lpstr>  Thank You</vt:lpstr>
    </vt:vector>
  </TitlesOfParts>
  <Company>UT School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skwon</dc:creator>
  <cp:lastModifiedBy>Vosburgh, Linda - OSHA</cp:lastModifiedBy>
  <cp:revision>237</cp:revision>
  <cp:lastPrinted>2012-09-14T17:01:56Z</cp:lastPrinted>
  <dcterms:created xsi:type="dcterms:W3CDTF">2012-01-18T16:52:45Z</dcterms:created>
  <dcterms:modified xsi:type="dcterms:W3CDTF">2013-11-06T17:58:02Z</dcterms:modified>
</cp:coreProperties>
</file>