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8" r:id="rId2"/>
    <p:sldMasterId id="2147483669" r:id="rId3"/>
  </p:sldMasterIdLst>
  <p:notesMasterIdLst>
    <p:notesMasterId r:id="rId29"/>
  </p:notesMasterIdLst>
  <p:handoutMasterIdLst>
    <p:handoutMasterId r:id="rId30"/>
  </p:handoutMasterIdLst>
  <p:sldIdLst>
    <p:sldId id="319" r:id="rId4"/>
    <p:sldId id="262" r:id="rId5"/>
    <p:sldId id="317" r:id="rId6"/>
    <p:sldId id="267" r:id="rId7"/>
    <p:sldId id="293" r:id="rId8"/>
    <p:sldId id="312" r:id="rId9"/>
    <p:sldId id="314" r:id="rId10"/>
    <p:sldId id="294" r:id="rId11"/>
    <p:sldId id="295" r:id="rId12"/>
    <p:sldId id="266" r:id="rId13"/>
    <p:sldId id="297" r:id="rId14"/>
    <p:sldId id="315" r:id="rId15"/>
    <p:sldId id="299" r:id="rId16"/>
    <p:sldId id="300" r:id="rId17"/>
    <p:sldId id="316" r:id="rId18"/>
    <p:sldId id="304" r:id="rId19"/>
    <p:sldId id="279" r:id="rId20"/>
    <p:sldId id="305" r:id="rId21"/>
    <p:sldId id="306" r:id="rId22"/>
    <p:sldId id="307" r:id="rId23"/>
    <p:sldId id="308" r:id="rId24"/>
    <p:sldId id="309" r:id="rId25"/>
    <p:sldId id="310" r:id="rId26"/>
    <p:sldId id="311" r:id="rId27"/>
    <p:sldId id="321" r:id="rId28"/>
  </p:sldIdLst>
  <p:sldSz cx="9144000" cy="6858000" type="screen4x3"/>
  <p:notesSz cx="7315200" cy="96012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1834" autoAdjust="0"/>
  </p:normalViewPr>
  <p:slideViewPr>
    <p:cSldViewPr>
      <p:cViewPr varScale="1">
        <p:scale>
          <a:sx n="81" d="100"/>
          <a:sy n="81" d="100"/>
        </p:scale>
        <p:origin x="-1692" y="-90"/>
      </p:cViewPr>
      <p:guideLst>
        <p:guide orient="horz" pos="2187"/>
        <p:guide pos="2880"/>
        <p:guide pos="192"/>
        <p:guide pos="5568"/>
      </p:guideLst>
    </p:cSldViewPr>
  </p:slideViewPr>
  <p:notesTextViewPr>
    <p:cViewPr>
      <p:scale>
        <a:sx n="1" d="1"/>
        <a:sy n="1" d="1"/>
      </p:scale>
      <p:origin x="0" y="0"/>
    </p:cViewPr>
  </p:notesTextViewPr>
  <p:notesViewPr>
    <p:cSldViewPr>
      <p:cViewPr varScale="1">
        <p:scale>
          <a:sx n="81" d="100"/>
          <a:sy n="81" d="100"/>
        </p:scale>
        <p:origin x="-316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764" cy="685800"/>
          </a:xfrm>
          <a:prstGeom prst="rect">
            <a:avLst/>
          </a:prstGeom>
        </p:spPr>
        <p:txBody>
          <a:bodyPr vert="horz" lIns="95610" tIns="47805" rIns="95610" bIns="47805" rtlCol="0"/>
          <a:lstStyle>
            <a:lvl1pPr algn="l">
              <a:defRPr sz="1300"/>
            </a:lvl1pPr>
          </a:lstStyle>
          <a:p>
            <a:endParaRPr lang="en-US" dirty="0"/>
          </a:p>
        </p:txBody>
      </p:sp>
      <p:sp>
        <p:nvSpPr>
          <p:cNvPr id="3" name="Date Placeholder 2"/>
          <p:cNvSpPr>
            <a:spLocks noGrp="1"/>
          </p:cNvSpPr>
          <p:nvPr>
            <p:ph type="dt" sz="quarter" idx="1"/>
          </p:nvPr>
        </p:nvSpPr>
        <p:spPr>
          <a:xfrm>
            <a:off x="4142749" y="0"/>
            <a:ext cx="3170763" cy="480388"/>
          </a:xfrm>
          <a:prstGeom prst="rect">
            <a:avLst/>
          </a:prstGeom>
        </p:spPr>
        <p:txBody>
          <a:bodyPr vert="horz" lIns="95610" tIns="47805" rIns="95610" bIns="47805" rtlCol="0"/>
          <a:lstStyle>
            <a:lvl1pPr algn="r">
              <a:defRPr sz="1300"/>
            </a:lvl1pPr>
          </a:lstStyle>
          <a:p>
            <a:endParaRPr lang="en-US" dirty="0"/>
          </a:p>
        </p:txBody>
      </p:sp>
      <p:sp>
        <p:nvSpPr>
          <p:cNvPr id="4" name="Footer Placeholder 3"/>
          <p:cNvSpPr>
            <a:spLocks noGrp="1"/>
          </p:cNvSpPr>
          <p:nvPr>
            <p:ph type="ftr" sz="quarter" idx="2"/>
          </p:nvPr>
        </p:nvSpPr>
        <p:spPr>
          <a:xfrm>
            <a:off x="1" y="9119173"/>
            <a:ext cx="3170764" cy="480388"/>
          </a:xfrm>
          <a:prstGeom prst="rect">
            <a:avLst/>
          </a:prstGeom>
        </p:spPr>
        <p:txBody>
          <a:bodyPr vert="horz" lIns="95610" tIns="47805" rIns="95610" bIns="47805" rtlCol="0" anchor="b"/>
          <a:lstStyle>
            <a:lvl1pPr algn="l">
              <a:defRPr sz="1300"/>
            </a:lvl1pPr>
          </a:lstStyle>
          <a:p>
            <a:endParaRPr lang="en-US"/>
          </a:p>
        </p:txBody>
      </p:sp>
      <p:sp>
        <p:nvSpPr>
          <p:cNvPr id="5" name="Slide Number Placeholder 4"/>
          <p:cNvSpPr>
            <a:spLocks noGrp="1"/>
          </p:cNvSpPr>
          <p:nvPr>
            <p:ph type="sldNum" sz="quarter" idx="3"/>
          </p:nvPr>
        </p:nvSpPr>
        <p:spPr>
          <a:xfrm>
            <a:off x="4142749" y="9119173"/>
            <a:ext cx="3170763" cy="480388"/>
          </a:xfrm>
          <a:prstGeom prst="rect">
            <a:avLst/>
          </a:prstGeom>
        </p:spPr>
        <p:txBody>
          <a:bodyPr vert="horz" lIns="95610" tIns="47805" rIns="95610" bIns="47805" rtlCol="0" anchor="b"/>
          <a:lstStyle>
            <a:lvl1pPr algn="r">
              <a:defRPr sz="1300"/>
            </a:lvl1pPr>
          </a:lstStyle>
          <a:p>
            <a:fld id="{586F4049-9BBA-4C77-84ED-F78EE69BCC77}" type="slidenum">
              <a:rPr lang="en-US" smtClean="0"/>
              <a:t>‹#›</a:t>
            </a:fld>
            <a:endParaRPr lang="en-US"/>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04846" y="66252"/>
            <a:ext cx="1218697" cy="512304"/>
          </a:xfrm>
          <a:prstGeom prst="rect">
            <a:avLst/>
          </a:prstGeom>
        </p:spPr>
      </p:pic>
    </p:spTree>
    <p:extLst>
      <p:ext uri="{BB962C8B-B14F-4D97-AF65-F5344CB8AC3E}">
        <p14:creationId xmlns:p14="http://schemas.microsoft.com/office/powerpoint/2010/main" val="471012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0060"/>
          </a:xfrm>
          <a:prstGeom prst="rect">
            <a:avLst/>
          </a:prstGeom>
        </p:spPr>
        <p:txBody>
          <a:bodyPr vert="horz" lIns="96662" tIns="48331" rIns="96662" bIns="48331" rtlCol="0"/>
          <a:lstStyle>
            <a:lvl1pPr algn="l">
              <a:defRPr sz="1300"/>
            </a:lvl1pPr>
          </a:lstStyle>
          <a:p>
            <a:endParaRPr lang="en-US"/>
          </a:p>
        </p:txBody>
      </p:sp>
      <p:sp>
        <p:nvSpPr>
          <p:cNvPr id="3" name="Date Placeholder 2"/>
          <p:cNvSpPr>
            <a:spLocks noGrp="1"/>
          </p:cNvSpPr>
          <p:nvPr>
            <p:ph type="dt" idx="1"/>
          </p:nvPr>
        </p:nvSpPr>
        <p:spPr>
          <a:xfrm>
            <a:off x="4143588" y="0"/>
            <a:ext cx="3169920" cy="480060"/>
          </a:xfrm>
          <a:prstGeom prst="rect">
            <a:avLst/>
          </a:prstGeom>
        </p:spPr>
        <p:txBody>
          <a:bodyPr vert="horz" lIns="96662" tIns="48331" rIns="96662" bIns="48331" rtlCol="0"/>
          <a:lstStyle>
            <a:lvl1pPr algn="r">
              <a:defRPr sz="1300"/>
            </a:lvl1pPr>
          </a:lstStyle>
          <a:p>
            <a:fld id="{425D5255-902B-49C5-A1B5-7BB79D153DCC}" type="datetimeFigureOut">
              <a:rPr lang="en-US" smtClean="0"/>
              <a:t>11/6/2013</a:t>
            </a:fld>
            <a:endParaRPr lang="en-US"/>
          </a:p>
        </p:txBody>
      </p:sp>
      <p:sp>
        <p:nvSpPr>
          <p:cNvPr id="4" name="Slide Image Placeholder 3"/>
          <p:cNvSpPr>
            <a:spLocks noGrp="1" noRot="1" noChangeAspect="1"/>
          </p:cNvSpPr>
          <p:nvPr>
            <p:ph type="sldImg" idx="2"/>
          </p:nvPr>
        </p:nvSpPr>
        <p:spPr>
          <a:xfrm>
            <a:off x="1257300" y="719138"/>
            <a:ext cx="4802188" cy="3600450"/>
          </a:xfrm>
          <a:prstGeom prst="rect">
            <a:avLst/>
          </a:prstGeom>
          <a:noFill/>
          <a:ln w="12700">
            <a:solidFill>
              <a:prstClr val="black"/>
            </a:solidFill>
          </a:ln>
        </p:spPr>
        <p:txBody>
          <a:bodyPr vert="horz" lIns="96662" tIns="48331" rIns="96662" bIns="48331" rtlCol="0" anchor="ctr"/>
          <a:lstStyle/>
          <a:p>
            <a:endParaRPr lang="en-US"/>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6662" tIns="48331" rIns="96662"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119474"/>
            <a:ext cx="3169920" cy="480060"/>
          </a:xfrm>
          <a:prstGeom prst="rect">
            <a:avLst/>
          </a:prstGeom>
        </p:spPr>
        <p:txBody>
          <a:bodyPr vert="horz" lIns="96662" tIns="48331" rIns="96662"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6662" tIns="48331" rIns="96662" bIns="48331" rtlCol="0" anchor="b"/>
          <a:lstStyle>
            <a:lvl1pPr algn="r">
              <a:defRPr sz="1300"/>
            </a:lvl1pPr>
          </a:lstStyle>
          <a:p>
            <a:fld id="{78B486D7-C98A-4390-87D2-9CE3E6814217}" type="slidenum">
              <a:rPr lang="en-US" smtClean="0"/>
              <a:t>‹#›</a:t>
            </a:fld>
            <a:endParaRPr lang="en-US"/>
          </a:p>
        </p:txBody>
      </p:sp>
    </p:spTree>
    <p:extLst>
      <p:ext uri="{BB962C8B-B14F-4D97-AF65-F5344CB8AC3E}">
        <p14:creationId xmlns:p14="http://schemas.microsoft.com/office/powerpoint/2010/main" val="307054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0000"/>
                </a:solidFill>
              </a:rPr>
              <a:t>LP:  Tailor examples</a:t>
            </a:r>
            <a:r>
              <a:rPr lang="en-US" baseline="0" dirty="0" smtClean="0">
                <a:solidFill>
                  <a:srgbClr val="FF0000"/>
                </a:solidFill>
              </a:rPr>
              <a:t> of the “types of customers”</a:t>
            </a:r>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10</a:t>
            </a:fld>
            <a:endParaRPr lang="en-US"/>
          </a:p>
        </p:txBody>
      </p:sp>
    </p:spTree>
    <p:extLst>
      <p:ext uri="{BB962C8B-B14F-4D97-AF65-F5344CB8AC3E}">
        <p14:creationId xmlns:p14="http://schemas.microsoft.com/office/powerpoint/2010/main" val="2668999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a 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11</a:t>
            </a:fld>
            <a:endParaRPr lang="en-US"/>
          </a:p>
        </p:txBody>
      </p:sp>
    </p:spTree>
    <p:extLst>
      <p:ext uri="{BB962C8B-B14F-4D97-AF65-F5344CB8AC3E}">
        <p14:creationId xmlns:p14="http://schemas.microsoft.com/office/powerpoint/2010/main" val="1380164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Bob to replace this with a 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12</a:t>
            </a:fld>
            <a:endParaRPr lang="en-US"/>
          </a:p>
        </p:txBody>
      </p:sp>
    </p:spTree>
    <p:extLst>
      <p:ext uri="{BB962C8B-B14F-4D97-AF65-F5344CB8AC3E}">
        <p14:creationId xmlns:p14="http://schemas.microsoft.com/office/powerpoint/2010/main" val="3438416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13</a:t>
            </a:fld>
            <a:endParaRPr lang="en-US"/>
          </a:p>
        </p:txBody>
      </p:sp>
    </p:spTree>
    <p:extLst>
      <p:ext uri="{BB962C8B-B14F-4D97-AF65-F5344CB8AC3E}">
        <p14:creationId xmlns:p14="http://schemas.microsoft.com/office/powerpoint/2010/main" val="2084581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14</a:t>
            </a:fld>
            <a:endParaRPr lang="en-US"/>
          </a:p>
        </p:txBody>
      </p:sp>
    </p:spTree>
    <p:extLst>
      <p:ext uri="{BB962C8B-B14F-4D97-AF65-F5344CB8AC3E}">
        <p14:creationId xmlns:p14="http://schemas.microsoft.com/office/powerpoint/2010/main" val="3446916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15</a:t>
            </a:fld>
            <a:endParaRPr lang="en-US"/>
          </a:p>
        </p:txBody>
      </p:sp>
    </p:spTree>
    <p:extLst>
      <p:ext uri="{BB962C8B-B14F-4D97-AF65-F5344CB8AC3E}">
        <p14:creationId xmlns:p14="http://schemas.microsoft.com/office/powerpoint/2010/main" val="3446916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16</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17</a:t>
            </a:fld>
            <a:endParaRPr lang="en-US"/>
          </a:p>
        </p:txBody>
      </p:sp>
    </p:spTree>
    <p:extLst>
      <p:ext uri="{BB962C8B-B14F-4D97-AF65-F5344CB8AC3E}">
        <p14:creationId xmlns:p14="http://schemas.microsoft.com/office/powerpoint/2010/main" val="3941790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18</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19</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78B486D7-C98A-4390-87D2-9CE3E6814217}" type="slidenum">
              <a:rPr lang="en-US" smtClean="0"/>
              <a:t>2</a:t>
            </a:fld>
            <a:endParaRPr lang="en-US"/>
          </a:p>
        </p:txBody>
      </p:sp>
    </p:spTree>
    <p:extLst>
      <p:ext uri="{BB962C8B-B14F-4D97-AF65-F5344CB8AC3E}">
        <p14:creationId xmlns:p14="http://schemas.microsoft.com/office/powerpoint/2010/main" val="2748303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20</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21</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Lisa I believe</a:t>
            </a:r>
            <a:r>
              <a:rPr lang="en-US" baseline="0" dirty="0" smtClean="0"/>
              <a:t> was going to replace Y=f(x) with systems theory?</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22</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23</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24</a:t>
            </a:fld>
            <a:endParaRPr lang="en-US"/>
          </a:p>
        </p:txBody>
      </p:sp>
    </p:spTree>
    <p:extLst>
      <p:ext uri="{BB962C8B-B14F-4D97-AF65-F5344CB8AC3E}">
        <p14:creationId xmlns:p14="http://schemas.microsoft.com/office/powerpoint/2010/main" val="26283639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25</a:t>
            </a:fld>
            <a:endParaRPr 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866517ED-4CC6-46B8-BA7F-66BF71C6CEDF}" type="slidenum">
              <a:rPr lang="en-US" smtClean="0">
                <a:latin typeface="Calibri" pitchFamily="34" charset="0"/>
              </a:rPr>
              <a:pPr eaLnBrk="1" hangingPunct="1"/>
              <a:t>3</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4</a:t>
            </a:fld>
            <a:endParaRPr lang="en-US"/>
          </a:p>
        </p:txBody>
      </p:sp>
    </p:spTree>
    <p:extLst>
      <p:ext uri="{BB962C8B-B14F-4D97-AF65-F5344CB8AC3E}">
        <p14:creationId xmlns:p14="http://schemas.microsoft.com/office/powerpoint/2010/main" val="773949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5</a:t>
            </a:fld>
            <a:endParaRPr lang="en-US"/>
          </a:p>
        </p:txBody>
      </p:sp>
    </p:spTree>
    <p:extLst>
      <p:ext uri="{BB962C8B-B14F-4D97-AF65-F5344CB8AC3E}">
        <p14:creationId xmlns:p14="http://schemas.microsoft.com/office/powerpoint/2010/main" val="773949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6</a:t>
            </a:fld>
            <a:endParaRPr lang="en-US"/>
          </a:p>
        </p:txBody>
      </p:sp>
    </p:spTree>
    <p:extLst>
      <p:ext uri="{BB962C8B-B14F-4D97-AF65-F5344CB8AC3E}">
        <p14:creationId xmlns:p14="http://schemas.microsoft.com/office/powerpoint/2010/main" val="773949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7</a:t>
            </a:fld>
            <a:endParaRPr lang="en-US"/>
          </a:p>
        </p:txBody>
      </p:sp>
    </p:spTree>
    <p:extLst>
      <p:ext uri="{BB962C8B-B14F-4D97-AF65-F5344CB8AC3E}">
        <p14:creationId xmlns:p14="http://schemas.microsoft.com/office/powerpoint/2010/main" val="2910983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8</a:t>
            </a:fld>
            <a:endParaRPr lang="en-US"/>
          </a:p>
        </p:txBody>
      </p:sp>
    </p:spTree>
    <p:extLst>
      <p:ext uri="{BB962C8B-B14F-4D97-AF65-F5344CB8AC3E}">
        <p14:creationId xmlns:p14="http://schemas.microsoft.com/office/powerpoint/2010/main" val="773949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9</a:t>
            </a:fld>
            <a:endParaRPr lang="en-US"/>
          </a:p>
        </p:txBody>
      </p:sp>
    </p:spTree>
    <p:extLst>
      <p:ext uri="{BB962C8B-B14F-4D97-AF65-F5344CB8AC3E}">
        <p14:creationId xmlns:p14="http://schemas.microsoft.com/office/powerpoint/2010/main" val="1551287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17526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381221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24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1676399"/>
            <a:ext cx="4178300" cy="48683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1676399"/>
            <a:ext cx="4178300" cy="4868334"/>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959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032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82479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77271631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24384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0103270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17526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1031286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3 gray columns">
    <p:spTree>
      <p:nvGrpSpPr>
        <p:cNvPr id="1" name=""/>
        <p:cNvGrpSpPr/>
        <p:nvPr/>
      </p:nvGrpSpPr>
      <p:grpSpPr>
        <a:xfrm>
          <a:off x="0" y="0"/>
          <a:ext cx="0" cy="0"/>
          <a:chOff x="0" y="0"/>
          <a:chExt cx="0" cy="0"/>
        </a:xfrm>
      </p:grpSpPr>
      <p:grpSp>
        <p:nvGrpSpPr>
          <p:cNvPr id="6" name="Group 5"/>
          <p:cNvGrpSpPr>
            <a:grpSpLocks/>
          </p:cNvGrpSpPr>
          <p:nvPr userDrawn="1"/>
        </p:nvGrpSpPr>
        <p:grpSpPr bwMode="auto">
          <a:xfrm>
            <a:off x="228600" y="1487488"/>
            <a:ext cx="2227262" cy="5294312"/>
            <a:chOff x="241519" y="620688"/>
            <a:chExt cx="3034337" cy="6120680"/>
          </a:xfrm>
        </p:grpSpPr>
        <p:sp>
          <p:nvSpPr>
            <p:cNvPr id="7" name="Rectangle 6"/>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8" name="Oval 7"/>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sp>
        <p:nvSpPr>
          <p:cNvPr id="2" name="Title 1"/>
          <p:cNvSpPr>
            <a:spLocks noGrp="1"/>
          </p:cNvSpPr>
          <p:nvPr>
            <p:ph type="title"/>
          </p:nvPr>
        </p:nvSpPr>
        <p:spPr>
          <a:xfrm>
            <a:off x="457200" y="-1170384"/>
            <a:ext cx="8229600" cy="1143000"/>
          </a:xfrm>
        </p:spPr>
        <p:txBody>
          <a:bodyPr/>
          <a:lstStyle/>
          <a:p>
            <a:r>
              <a:rPr lang="en-US" smtClean="0"/>
              <a:t>Click to edit Master title style</a:t>
            </a:r>
            <a:endParaRPr lang="en-US"/>
          </a:p>
        </p:txBody>
      </p:sp>
      <p:sp>
        <p:nvSpPr>
          <p:cNvPr id="17" name="Text Placeholder 16"/>
          <p:cNvSpPr>
            <a:spLocks noGrp="1"/>
          </p:cNvSpPr>
          <p:nvPr>
            <p:ph type="body" sz="quarter" idx="10"/>
          </p:nvPr>
        </p:nvSpPr>
        <p:spPr>
          <a:xfrm>
            <a:off x="417512" y="1447801"/>
            <a:ext cx="1902057" cy="4933949"/>
          </a:xfrm>
        </p:spPr>
        <p:txBody>
          <a:bodyPr/>
          <a:lstStyle/>
          <a:p>
            <a:pPr lvl="0"/>
            <a:r>
              <a:rPr lang="en-US" dirty="0" smtClean="0"/>
              <a:t>Click to edit Master text styles</a:t>
            </a:r>
            <a:endParaRPr lang="en-US" dirty="0"/>
          </a:p>
        </p:txBody>
      </p:sp>
      <p:grpSp>
        <p:nvGrpSpPr>
          <p:cNvPr id="15" name="Group 14"/>
          <p:cNvGrpSpPr>
            <a:grpSpLocks/>
          </p:cNvGrpSpPr>
          <p:nvPr userDrawn="1"/>
        </p:nvGrpSpPr>
        <p:grpSpPr bwMode="auto">
          <a:xfrm>
            <a:off x="2362200" y="1487488"/>
            <a:ext cx="2227262" cy="5294312"/>
            <a:chOff x="241519" y="620688"/>
            <a:chExt cx="3034337" cy="6120680"/>
          </a:xfrm>
        </p:grpSpPr>
        <p:sp>
          <p:nvSpPr>
            <p:cNvPr id="16" name="Rectangle 15"/>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0" name="Oval 19"/>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grpSp>
        <p:nvGrpSpPr>
          <p:cNvPr id="21" name="Group 20"/>
          <p:cNvGrpSpPr>
            <a:grpSpLocks/>
          </p:cNvGrpSpPr>
          <p:nvPr userDrawn="1"/>
        </p:nvGrpSpPr>
        <p:grpSpPr bwMode="auto">
          <a:xfrm>
            <a:off x="4495800" y="1487488"/>
            <a:ext cx="2227262" cy="5294312"/>
            <a:chOff x="241519" y="620688"/>
            <a:chExt cx="3034337" cy="6120680"/>
          </a:xfrm>
        </p:grpSpPr>
        <p:sp>
          <p:nvSpPr>
            <p:cNvPr id="22" name="Rectangle 21"/>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3" name="Oval 22"/>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grpSp>
        <p:nvGrpSpPr>
          <p:cNvPr id="24" name="Group 23"/>
          <p:cNvGrpSpPr>
            <a:grpSpLocks/>
          </p:cNvGrpSpPr>
          <p:nvPr userDrawn="1"/>
        </p:nvGrpSpPr>
        <p:grpSpPr bwMode="auto">
          <a:xfrm>
            <a:off x="6629400" y="1487488"/>
            <a:ext cx="2227262" cy="5294312"/>
            <a:chOff x="241519" y="620688"/>
            <a:chExt cx="3034337" cy="6120680"/>
          </a:xfrm>
        </p:grpSpPr>
        <p:sp>
          <p:nvSpPr>
            <p:cNvPr id="25" name="Rectangle 24"/>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6" name="Oval 25"/>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spTree>
    <p:extLst>
      <p:ext uri="{BB962C8B-B14F-4D97-AF65-F5344CB8AC3E}">
        <p14:creationId xmlns:p14="http://schemas.microsoft.com/office/powerpoint/2010/main" val="688444525"/>
      </p:ext>
    </p:extLst>
  </p:cSld>
  <p:clrMapOvr>
    <a:masterClrMapping/>
  </p:clrMapOvr>
  <p:transition>
    <p:pu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p:nvPr userDrawn="1"/>
        </p:nvSpPr>
        <p:spPr>
          <a:xfrm>
            <a:off x="-25400" y="838200"/>
            <a:ext cx="9169400" cy="59842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25399" y="-11853"/>
            <a:ext cx="9181252" cy="100245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894709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1CD0EBA-555A-47EE-A7A1-1412E4385647}" type="datetime1">
              <a:rPr lang="en-US"/>
              <a:pPr>
                <a:defRPr/>
              </a:pPr>
              <a:t>11/6/2013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749D94-AFEF-4722-8FCB-343CAC3C7D6B}" type="slidenum">
              <a:rPr lang="en-US"/>
              <a:pPr>
                <a:defRPr/>
              </a:pPr>
              <a:t>‹#›</a:t>
            </a:fld>
            <a:endParaRPr lang="en-US"/>
          </a:p>
        </p:txBody>
      </p:sp>
    </p:spTree>
    <p:extLst>
      <p:ext uri="{BB962C8B-B14F-4D97-AF65-F5344CB8AC3E}">
        <p14:creationId xmlns:p14="http://schemas.microsoft.com/office/powerpoint/2010/main" val="40938308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17526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50686624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6616908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340599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5612928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047750"/>
            <a:ext cx="8839200" cy="573405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8382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9912961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6911144"/>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62081841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496963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1243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415453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1676399"/>
            <a:ext cx="4178300" cy="48683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1676399"/>
            <a:ext cx="4178300" cy="4868334"/>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76576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9645913"/>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1981199"/>
            <a:ext cx="3873500" cy="4563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839480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21144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453797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70303244"/>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24384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09875317"/>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17526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299487837"/>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3 gray columns">
    <p:spTree>
      <p:nvGrpSpPr>
        <p:cNvPr id="1" name=""/>
        <p:cNvGrpSpPr/>
        <p:nvPr/>
      </p:nvGrpSpPr>
      <p:grpSpPr>
        <a:xfrm>
          <a:off x="0" y="0"/>
          <a:ext cx="0" cy="0"/>
          <a:chOff x="0" y="0"/>
          <a:chExt cx="0" cy="0"/>
        </a:xfrm>
      </p:grpSpPr>
      <p:grpSp>
        <p:nvGrpSpPr>
          <p:cNvPr id="6" name="Group 5"/>
          <p:cNvGrpSpPr>
            <a:grpSpLocks/>
          </p:cNvGrpSpPr>
          <p:nvPr userDrawn="1"/>
        </p:nvGrpSpPr>
        <p:grpSpPr bwMode="auto">
          <a:xfrm>
            <a:off x="228600" y="1487488"/>
            <a:ext cx="2227262" cy="5294312"/>
            <a:chOff x="241519" y="620688"/>
            <a:chExt cx="3034337" cy="6120680"/>
          </a:xfrm>
        </p:grpSpPr>
        <p:sp>
          <p:nvSpPr>
            <p:cNvPr id="7" name="Rectangle 6"/>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8" name="Oval 7"/>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sp>
        <p:nvSpPr>
          <p:cNvPr id="2" name="Title 1"/>
          <p:cNvSpPr>
            <a:spLocks noGrp="1"/>
          </p:cNvSpPr>
          <p:nvPr>
            <p:ph type="title"/>
          </p:nvPr>
        </p:nvSpPr>
        <p:spPr>
          <a:xfrm>
            <a:off x="457200" y="-1170384"/>
            <a:ext cx="8229600" cy="1143000"/>
          </a:xfrm>
        </p:spPr>
        <p:txBody>
          <a:bodyPr/>
          <a:lstStyle/>
          <a:p>
            <a:r>
              <a:rPr lang="en-US" smtClean="0"/>
              <a:t>Click to edit Master title style</a:t>
            </a:r>
            <a:endParaRPr lang="en-US"/>
          </a:p>
        </p:txBody>
      </p:sp>
      <p:sp>
        <p:nvSpPr>
          <p:cNvPr id="17" name="Text Placeholder 16"/>
          <p:cNvSpPr>
            <a:spLocks noGrp="1"/>
          </p:cNvSpPr>
          <p:nvPr>
            <p:ph type="body" sz="quarter" idx="10"/>
          </p:nvPr>
        </p:nvSpPr>
        <p:spPr>
          <a:xfrm>
            <a:off x="417512" y="1447801"/>
            <a:ext cx="1902057" cy="4933949"/>
          </a:xfrm>
        </p:spPr>
        <p:txBody>
          <a:bodyPr/>
          <a:lstStyle/>
          <a:p>
            <a:pPr lvl="0"/>
            <a:r>
              <a:rPr lang="en-US" dirty="0" smtClean="0"/>
              <a:t>Click to edit Master text styles</a:t>
            </a:r>
            <a:endParaRPr lang="en-US" dirty="0"/>
          </a:p>
        </p:txBody>
      </p:sp>
      <p:grpSp>
        <p:nvGrpSpPr>
          <p:cNvPr id="15" name="Group 14"/>
          <p:cNvGrpSpPr>
            <a:grpSpLocks/>
          </p:cNvGrpSpPr>
          <p:nvPr userDrawn="1"/>
        </p:nvGrpSpPr>
        <p:grpSpPr bwMode="auto">
          <a:xfrm>
            <a:off x="2362200" y="1487488"/>
            <a:ext cx="2227262" cy="5294312"/>
            <a:chOff x="241519" y="620688"/>
            <a:chExt cx="3034337" cy="6120680"/>
          </a:xfrm>
        </p:grpSpPr>
        <p:sp>
          <p:nvSpPr>
            <p:cNvPr id="16" name="Rectangle 15"/>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0" name="Oval 19"/>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grpSp>
        <p:nvGrpSpPr>
          <p:cNvPr id="21" name="Group 20"/>
          <p:cNvGrpSpPr>
            <a:grpSpLocks/>
          </p:cNvGrpSpPr>
          <p:nvPr userDrawn="1"/>
        </p:nvGrpSpPr>
        <p:grpSpPr bwMode="auto">
          <a:xfrm>
            <a:off x="4495800" y="1487488"/>
            <a:ext cx="2227262" cy="5294312"/>
            <a:chOff x="241519" y="620688"/>
            <a:chExt cx="3034337" cy="6120680"/>
          </a:xfrm>
        </p:grpSpPr>
        <p:sp>
          <p:nvSpPr>
            <p:cNvPr id="22" name="Rectangle 21"/>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3" name="Oval 22"/>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grpSp>
        <p:nvGrpSpPr>
          <p:cNvPr id="24" name="Group 23"/>
          <p:cNvGrpSpPr>
            <a:grpSpLocks/>
          </p:cNvGrpSpPr>
          <p:nvPr userDrawn="1"/>
        </p:nvGrpSpPr>
        <p:grpSpPr bwMode="auto">
          <a:xfrm>
            <a:off x="6629400" y="1487488"/>
            <a:ext cx="2227262" cy="5294312"/>
            <a:chOff x="241519" y="620688"/>
            <a:chExt cx="3034337" cy="6120680"/>
          </a:xfrm>
        </p:grpSpPr>
        <p:sp>
          <p:nvSpPr>
            <p:cNvPr id="25" name="Rectangle 24"/>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6" name="Oval 25"/>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spTree>
    <p:extLst>
      <p:ext uri="{BB962C8B-B14F-4D97-AF65-F5344CB8AC3E}">
        <p14:creationId xmlns:p14="http://schemas.microsoft.com/office/powerpoint/2010/main" val="2557088772"/>
      </p:ext>
    </p:extLst>
  </p:cSld>
  <p:clrMapOvr>
    <a:masterClrMapping/>
  </p:clrMapOvr>
  <p:transition>
    <p:push/>
  </p:transition>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4445454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7960644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1864127"/>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762000" y="5105399"/>
            <a:ext cx="8229600" cy="1477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a:prstGeom prst="rect">
            <a:avLst/>
          </a:prstGeo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34481595"/>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762000" y="5105399"/>
            <a:ext cx="8229600" cy="1477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a:prstGeom prst="rect">
            <a:avLst/>
          </a:prstGeo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522033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2887756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8737484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162655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8038199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77983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82361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a:prstGeom prst="rect">
            <a:avLst/>
          </a:prstGeo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5624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0081044"/>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prstGeom prst="rect">
            <a:avLst/>
          </a:prstGeo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1758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047750"/>
            <a:ext cx="8839200" cy="573405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8382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008585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919817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519013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07790708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theme" Target="../theme/theme2.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theme" Target="../theme/theme3.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2590800"/>
            <a:ext cx="9169400" cy="42316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1853"/>
            <a:ext cx="9181252" cy="3200400"/>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5399" y="-11853"/>
            <a:ext cx="9181252" cy="3200400"/>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3803246500"/>
      </p:ext>
    </p:extLst>
  </p:cSld>
  <p:clrMap bg1="lt1" tx1="dk1" bg2="lt2" tx2="dk2" accent1="accent1" accent2="accent2" accent3="accent3" accent4="accent4" accent5="accent5" accent6="accent6" hlink="hlink" folHlink="folHlink"/>
  <p:sldLayoutIdLst>
    <p:sldLayoutId id="2147483687" r:id="rId1"/>
    <p:sldLayoutId id="2147483707" r:id="rId2"/>
    <p:sldLayoutId id="2147483649" r:id="rId3"/>
    <p:sldLayoutId id="2147483668" r:id="rId4"/>
    <p:sldLayoutId id="2147483667" r:id="rId5"/>
    <p:sldLayoutId id="2147483682" r:id="rId6"/>
    <p:sldLayoutId id="2147483650" r:id="rId7"/>
    <p:sldLayoutId id="2147483708" r:id="rId8"/>
    <p:sldLayoutId id="2147483651" r:id="rId9"/>
    <p:sldLayoutId id="2147483653" r:id="rId10"/>
    <p:sldLayoutId id="2147483665" r:id="rId11"/>
    <p:sldLayoutId id="2147483666" r:id="rId12"/>
    <p:sldLayoutId id="2147483663" r:id="rId13"/>
    <p:sldLayoutId id="2147483664" r:id="rId14"/>
    <p:sldLayoutId id="2147483662" r:id="rId15"/>
    <p:sldLayoutId id="2147483661" r:id="rId16"/>
    <p:sldLayoutId id="2147483685" r:id="rId17"/>
    <p:sldLayoutId id="2147483686" r:id="rId18"/>
    <p:sldLayoutId id="2147483684" r:id="rId19"/>
    <p:sldLayoutId id="2147483709" r:id="rId20"/>
  </p:sldLayoutIdLst>
  <p:timing>
    <p:tnLst>
      <p:par>
        <p:cTn id="1" dur="indefinite" restart="never" nodeType="tmRoot"/>
      </p:par>
    </p:tnLst>
  </p:timing>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25399" y="-11853"/>
            <a:ext cx="9181252" cy="2374053"/>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5399" y="-11853"/>
            <a:ext cx="9181252" cy="237405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170964001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6" r:id="rId12"/>
    <p:sldLayoutId id="2147483700" r:id="rId13"/>
    <p:sldLayoutId id="2147483701" r:id="rId14"/>
    <p:sldLayoutId id="2147483702" r:id="rId15"/>
    <p:sldLayoutId id="2147483703" r:id="rId16"/>
    <p:sldLayoutId id="2147483704" r:id="rId17"/>
    <p:sldLayoutId id="2147483705" r:id="rId18"/>
  </p:sldLayoutIdLst>
  <p:timing>
    <p:tnLst>
      <p:par>
        <p:cTn id="1" dur="indefinite" restart="never" nodeType="tmRoot"/>
      </p:par>
    </p:tnLst>
  </p:timing>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152400"/>
            <a:ext cx="9169400" cy="69748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grpSp>
        <p:nvGrpSpPr>
          <p:cNvPr id="6" name="Group 5"/>
          <p:cNvGrpSpPr>
            <a:grpSpLocks/>
          </p:cNvGrpSpPr>
          <p:nvPr userDrawn="1"/>
        </p:nvGrpSpPr>
        <p:grpSpPr bwMode="auto">
          <a:xfrm>
            <a:off x="287338" y="1487488"/>
            <a:ext cx="2227262" cy="5294312"/>
            <a:chOff x="241519" y="620688"/>
            <a:chExt cx="3034337" cy="6120680"/>
          </a:xfrm>
        </p:grpSpPr>
        <p:sp>
          <p:nvSpPr>
            <p:cNvPr id="9" name="Rectangle 8"/>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0" name="Oval 9"/>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sp>
        <p:nvSpPr>
          <p:cNvPr id="11" name="Text Placeholder 16"/>
          <p:cNvSpPr txBox="1">
            <a:spLocks/>
          </p:cNvSpPr>
          <p:nvPr userDrawn="1"/>
        </p:nvSpPr>
        <p:spPr>
          <a:xfrm>
            <a:off x="476250" y="1447801"/>
            <a:ext cx="1902057" cy="4933949"/>
          </a:xfrm>
          <a:prstGeom prst="rect">
            <a:avLst/>
          </a:prstGeom>
        </p:spPr>
        <p:txBody>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p>
        </p:txBody>
      </p:sp>
      <p:grpSp>
        <p:nvGrpSpPr>
          <p:cNvPr id="12" name="Group 11"/>
          <p:cNvGrpSpPr>
            <a:grpSpLocks/>
          </p:cNvGrpSpPr>
          <p:nvPr userDrawn="1"/>
        </p:nvGrpSpPr>
        <p:grpSpPr bwMode="auto">
          <a:xfrm>
            <a:off x="2420938" y="1487488"/>
            <a:ext cx="2227262" cy="5294312"/>
            <a:chOff x="241519" y="620688"/>
            <a:chExt cx="3034337" cy="6120680"/>
          </a:xfrm>
        </p:grpSpPr>
        <p:sp>
          <p:nvSpPr>
            <p:cNvPr id="13" name="Rectangle 12"/>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4" name="Oval 13"/>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grpSp>
        <p:nvGrpSpPr>
          <p:cNvPr id="15" name="Group 14"/>
          <p:cNvGrpSpPr>
            <a:grpSpLocks/>
          </p:cNvGrpSpPr>
          <p:nvPr userDrawn="1"/>
        </p:nvGrpSpPr>
        <p:grpSpPr bwMode="auto">
          <a:xfrm>
            <a:off x="4554538" y="1487488"/>
            <a:ext cx="2227262" cy="5294312"/>
            <a:chOff x="241519" y="620688"/>
            <a:chExt cx="3034337" cy="6120680"/>
          </a:xfrm>
        </p:grpSpPr>
        <p:sp>
          <p:nvSpPr>
            <p:cNvPr id="16" name="Rectangle 15"/>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7" name="Oval 16"/>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grpSp>
        <p:nvGrpSpPr>
          <p:cNvPr id="18" name="Group 17"/>
          <p:cNvGrpSpPr>
            <a:grpSpLocks/>
          </p:cNvGrpSpPr>
          <p:nvPr userDrawn="1"/>
        </p:nvGrpSpPr>
        <p:grpSpPr bwMode="auto">
          <a:xfrm>
            <a:off x="6688138" y="1487488"/>
            <a:ext cx="2227262" cy="5294312"/>
            <a:chOff x="241519" y="620688"/>
            <a:chExt cx="3034337" cy="6120680"/>
          </a:xfrm>
        </p:grpSpPr>
        <p:sp>
          <p:nvSpPr>
            <p:cNvPr id="19" name="Rectangle 18"/>
            <p:cNvSpPr/>
            <p:nvPr/>
          </p:nvSpPr>
          <p:spPr>
            <a:xfrm>
              <a:off x="427197" y="620688"/>
              <a:ext cx="2662980" cy="5760359"/>
            </a:xfrm>
            <a:prstGeom prst="rect">
              <a:avLst/>
            </a:prstGeom>
            <a:solidFill>
              <a:schemeClr val="tx1">
                <a:lumMod val="50000"/>
                <a:lumOff val="50000"/>
              </a:schemeClr>
            </a:solidFill>
            <a:ln/>
            <a:effectLst/>
          </p:spPr>
          <p:style>
            <a:lnRef idx="3">
              <a:schemeClr val="lt1"/>
            </a:lnRef>
            <a:fillRef idx="1">
              <a:schemeClr val="accent1"/>
            </a:fillRef>
            <a:effectRef idx="1">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0" name="Oval 19"/>
            <p:cNvSpPr/>
            <p:nvPr/>
          </p:nvSpPr>
          <p:spPr>
            <a:xfrm>
              <a:off x="241519" y="6381328"/>
              <a:ext cx="3034337" cy="360040"/>
            </a:xfrm>
            <a:prstGeom prst="ellipse">
              <a:avLst/>
            </a:prstGeom>
            <a:solidFill>
              <a:schemeClr val="tx1">
                <a:lumMod val="65000"/>
                <a:lumOff val="35000"/>
                <a:alpha val="6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sp>
        <p:nvSpPr>
          <p:cNvPr id="21" name="Rectangle 20"/>
          <p:cNvSpPr/>
          <p:nvPr userDrawn="1"/>
        </p:nvSpPr>
        <p:spPr>
          <a:xfrm>
            <a:off x="-76200" y="-304800"/>
            <a:ext cx="9296400" cy="1295400"/>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840964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iming>
    <p:tnLst>
      <p:par>
        <p:cTn id="1" dur="indefinite" restart="never" nodeType="tmRoot"/>
      </p:par>
    </p:tnLst>
  </p:timing>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28685" y="3733800"/>
            <a:ext cx="4391430" cy="1845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2864" y="5903893"/>
            <a:ext cx="8686800" cy="954107"/>
          </a:xfrm>
          <a:prstGeom prst="rect">
            <a:avLst/>
          </a:prstGeom>
        </p:spPr>
        <p:txBody>
          <a:bodyPr wrap="square">
            <a:spAutoFit/>
          </a:bodyPr>
          <a:lstStyle/>
          <a:p>
            <a:pPr algn="ctr"/>
            <a:r>
              <a:rPr lang="en-US" sz="1400" dirty="0">
                <a:solidFill>
                  <a:schemeClr val="tx1">
                    <a:lumMod val="50000"/>
                    <a:lumOff val="50000"/>
                  </a:schemeClr>
                </a:solidFill>
              </a:rPr>
              <a:t>This material was produced under grant number SH-22316-SH-1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8" name="Title 1"/>
          <p:cNvSpPr txBox="1">
            <a:spLocks/>
          </p:cNvSpPr>
          <p:nvPr/>
        </p:nvSpPr>
        <p:spPr bwMode="auto">
          <a:xfrm>
            <a:off x="609600" y="858858"/>
            <a:ext cx="82296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lang="en-US" sz="3200" kern="1200" dirty="0">
                <a:solidFill>
                  <a:srgbClr val="8EB4E3"/>
                </a:solidFill>
                <a:latin typeface="Bevan" pitchFamily="2" charset="0"/>
                <a:ea typeface="Slackey" pitchFamily="2" charset="0"/>
                <a:cs typeface="Slackey"/>
              </a:defRPr>
            </a:lvl1pPr>
            <a:lvl2pPr algn="l" rtl="0" eaLnBrk="0" fontAlgn="base" hangingPunct="0">
              <a:spcBef>
                <a:spcPct val="0"/>
              </a:spcBef>
              <a:spcAft>
                <a:spcPct val="0"/>
              </a:spcAft>
              <a:defRPr sz="3200">
                <a:solidFill>
                  <a:srgbClr val="8EB4E3"/>
                </a:solidFill>
                <a:latin typeface="Bevan"/>
                <a:ea typeface="Slackey"/>
                <a:cs typeface="Slackey"/>
              </a:defRPr>
            </a:lvl2pPr>
            <a:lvl3pPr algn="l" rtl="0" eaLnBrk="0" fontAlgn="base" hangingPunct="0">
              <a:spcBef>
                <a:spcPct val="0"/>
              </a:spcBef>
              <a:spcAft>
                <a:spcPct val="0"/>
              </a:spcAft>
              <a:defRPr sz="3200">
                <a:solidFill>
                  <a:srgbClr val="8EB4E3"/>
                </a:solidFill>
                <a:latin typeface="Bevan"/>
                <a:ea typeface="Slackey"/>
                <a:cs typeface="Slackey"/>
              </a:defRPr>
            </a:lvl3pPr>
            <a:lvl4pPr algn="l" rtl="0" eaLnBrk="0" fontAlgn="base" hangingPunct="0">
              <a:spcBef>
                <a:spcPct val="0"/>
              </a:spcBef>
              <a:spcAft>
                <a:spcPct val="0"/>
              </a:spcAft>
              <a:defRPr sz="3200">
                <a:solidFill>
                  <a:srgbClr val="8EB4E3"/>
                </a:solidFill>
                <a:latin typeface="Bevan"/>
                <a:ea typeface="Slackey"/>
                <a:cs typeface="Slackey"/>
              </a:defRPr>
            </a:lvl4pPr>
            <a:lvl5pPr algn="l" rtl="0" eaLnBrk="0" fontAlgn="base" hangingPunct="0">
              <a:spcBef>
                <a:spcPct val="0"/>
              </a:spcBef>
              <a:spcAft>
                <a:spcPct val="0"/>
              </a:spcAft>
              <a:defRPr sz="3200">
                <a:solidFill>
                  <a:srgbClr val="8EB4E3"/>
                </a:solidFill>
                <a:latin typeface="Bevan"/>
                <a:ea typeface="Slackey"/>
                <a:cs typeface="Slackey"/>
              </a:defRPr>
            </a:lvl5pPr>
            <a:lvl6pPr marL="457200" algn="l" rtl="0" fontAlgn="base">
              <a:spcBef>
                <a:spcPct val="0"/>
              </a:spcBef>
              <a:spcAft>
                <a:spcPct val="0"/>
              </a:spcAft>
              <a:defRPr sz="3200">
                <a:solidFill>
                  <a:srgbClr val="8EB4E3"/>
                </a:solidFill>
                <a:latin typeface="Bevan"/>
                <a:ea typeface="Slackey"/>
                <a:cs typeface="Slackey"/>
              </a:defRPr>
            </a:lvl6pPr>
            <a:lvl7pPr marL="914400" algn="l" rtl="0" fontAlgn="base">
              <a:spcBef>
                <a:spcPct val="0"/>
              </a:spcBef>
              <a:spcAft>
                <a:spcPct val="0"/>
              </a:spcAft>
              <a:defRPr sz="3200">
                <a:solidFill>
                  <a:srgbClr val="8EB4E3"/>
                </a:solidFill>
                <a:latin typeface="Bevan"/>
                <a:ea typeface="Slackey"/>
                <a:cs typeface="Slackey"/>
              </a:defRPr>
            </a:lvl7pPr>
            <a:lvl8pPr marL="1371600" algn="l" rtl="0" fontAlgn="base">
              <a:spcBef>
                <a:spcPct val="0"/>
              </a:spcBef>
              <a:spcAft>
                <a:spcPct val="0"/>
              </a:spcAft>
              <a:defRPr sz="3200">
                <a:solidFill>
                  <a:srgbClr val="8EB4E3"/>
                </a:solidFill>
                <a:latin typeface="Bevan"/>
                <a:ea typeface="Slackey"/>
                <a:cs typeface="Slackey"/>
              </a:defRPr>
            </a:lvl8pPr>
            <a:lvl9pPr marL="1828800" algn="l" rtl="0" fontAlgn="base">
              <a:spcBef>
                <a:spcPct val="0"/>
              </a:spcBef>
              <a:spcAft>
                <a:spcPct val="0"/>
              </a:spcAft>
              <a:defRPr sz="3200">
                <a:solidFill>
                  <a:srgbClr val="8EB4E3"/>
                </a:solidFill>
                <a:latin typeface="Bevan"/>
                <a:ea typeface="Slackey"/>
                <a:cs typeface="Slackey"/>
              </a:defRPr>
            </a:lvl9pPr>
          </a:lstStyle>
          <a:p>
            <a:pPr algn="ctr" eaLnBrk="1" hangingPunct="1"/>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3600" b="1" dirty="0" smtClean="0">
                <a:solidFill>
                  <a:schemeClr val="bg1"/>
                </a:solidFill>
                <a:latin typeface="Calibri" pitchFamily="34" charset="0"/>
                <a:ea typeface="Slackey"/>
              </a:rPr>
              <a:t> Process Mapping</a:t>
            </a:r>
            <a:endParaRPr lang="en-US" sz="3600" dirty="0" smtClean="0">
              <a:latin typeface="Bevan"/>
              <a:ea typeface="Slackey"/>
            </a:endParaRPr>
          </a:p>
        </p:txBody>
      </p:sp>
      <p:sp>
        <p:nvSpPr>
          <p:cNvPr id="9" name="Rectangle 8"/>
          <p:cNvSpPr/>
          <p:nvPr/>
        </p:nvSpPr>
        <p:spPr>
          <a:xfrm>
            <a:off x="661555" y="3200400"/>
            <a:ext cx="7848600" cy="707886"/>
          </a:xfrm>
          <a:prstGeom prst="rect">
            <a:avLst/>
          </a:prstGeom>
        </p:spPr>
        <p:txBody>
          <a:bodyPr wrap="square">
            <a:spAutoFit/>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ctr" fontAlgn="auto">
              <a:spcBef>
                <a:spcPts val="0"/>
              </a:spcBef>
              <a:spcAft>
                <a:spcPts val="0"/>
              </a:spcAft>
              <a:defRPr/>
            </a:pPr>
            <a:r>
              <a:rPr lang="en-US" sz="2000" i="1" cap="all" dirty="0">
                <a:solidFill>
                  <a:srgbClr val="B24C30"/>
                </a:solidFill>
                <a:latin typeface="+mn-lt"/>
              </a:rPr>
              <a:t>Presented </a:t>
            </a:r>
            <a:r>
              <a:rPr lang="en-US" sz="2000" i="1" cap="all" dirty="0" smtClean="0">
                <a:solidFill>
                  <a:srgbClr val="B24C30"/>
                </a:solidFill>
                <a:latin typeface="+mn-lt"/>
              </a:rPr>
              <a:t>By The University of Texas-School of Public </a:t>
            </a:r>
            <a:r>
              <a:rPr lang="en-US" sz="2000" i="1" cap="all" dirty="0" smtClean="0">
                <a:solidFill>
                  <a:srgbClr val="B24C30"/>
                </a:solidFill>
                <a:latin typeface="+mn-lt"/>
              </a:rPr>
              <a:t>Health</a:t>
            </a:r>
            <a:r>
              <a:rPr lang="en-US" sz="2000" dirty="0">
                <a:latin typeface="+mj-lt"/>
              </a:rPr>
              <a:t/>
            </a:r>
            <a:br>
              <a:rPr lang="en-US" sz="2000" dirty="0">
                <a:latin typeface="+mj-lt"/>
              </a:rPr>
            </a:br>
            <a:endParaRPr lang="en-US" sz="2000" dirty="0">
              <a:latin typeface="+mj-lt"/>
            </a:endParaRPr>
          </a:p>
        </p:txBody>
      </p:sp>
    </p:spTree>
    <p:extLst>
      <p:ext uri="{BB962C8B-B14F-4D97-AF65-F5344CB8AC3E}">
        <p14:creationId xmlns:p14="http://schemas.microsoft.com/office/powerpoint/2010/main" val="674740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5257800" y="3505201"/>
            <a:ext cx="3467100" cy="304799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SIPOC </a:t>
            </a:r>
            <a:r>
              <a:rPr lang="en-US" b="1" dirty="0">
                <a:solidFill>
                  <a:schemeClr val="bg1"/>
                </a:solidFill>
                <a:latin typeface="+mj-lt"/>
              </a:rPr>
              <a:t>– A High-level Process </a:t>
            </a:r>
            <a:r>
              <a:rPr lang="en-US" b="1" dirty="0" smtClean="0">
                <a:solidFill>
                  <a:schemeClr val="bg1"/>
                </a:solidFill>
                <a:latin typeface="+mj-lt"/>
              </a:rPr>
              <a:t>Map</a:t>
            </a:r>
            <a:endParaRPr lang="en-US" b="1" dirty="0">
              <a:solidFill>
                <a:schemeClr val="bg1"/>
              </a:solidFill>
              <a:latin typeface="+mj-lt"/>
            </a:endParaRPr>
          </a:p>
        </p:txBody>
      </p:sp>
      <p:sp>
        <p:nvSpPr>
          <p:cNvPr id="3" name="Content Placeholder 2"/>
          <p:cNvSpPr>
            <a:spLocks noGrp="1"/>
          </p:cNvSpPr>
          <p:nvPr>
            <p:ph sz="quarter" idx="4"/>
          </p:nvPr>
        </p:nvSpPr>
        <p:spPr>
          <a:xfrm>
            <a:off x="457200" y="838200"/>
            <a:ext cx="3886200" cy="5638800"/>
          </a:xfrm>
        </p:spPr>
        <p:txBody>
          <a:bodyPr/>
          <a:lstStyle/>
          <a:p>
            <a:pPr marL="0" indent="0">
              <a:buFontTx/>
              <a:buNone/>
            </a:pPr>
            <a:r>
              <a:rPr lang="en-US" b="1" dirty="0"/>
              <a:t>A High-level Process Map should describe:</a:t>
            </a:r>
          </a:p>
          <a:p>
            <a:pPr marL="287338" lvl="1" indent="-173038">
              <a:buFontTx/>
              <a:buChar char="•"/>
            </a:pPr>
            <a:r>
              <a:rPr lang="en-US" dirty="0"/>
              <a:t>Major tasks and activities </a:t>
            </a:r>
          </a:p>
          <a:p>
            <a:pPr marL="287338" lvl="1" indent="-173038">
              <a:buFontTx/>
              <a:buChar char="•"/>
            </a:pPr>
            <a:r>
              <a:rPr lang="en-US" dirty="0"/>
              <a:t>The boundaries of the process</a:t>
            </a:r>
          </a:p>
          <a:p>
            <a:pPr marL="287338" lvl="1" indent="-173038">
              <a:buFontTx/>
              <a:buChar char="•"/>
            </a:pPr>
            <a:r>
              <a:rPr lang="en-US" dirty="0"/>
              <a:t>The Process Output Variables (POV)</a:t>
            </a:r>
          </a:p>
          <a:p>
            <a:pPr marL="287338" lvl="1" indent="-173038">
              <a:buFontTx/>
              <a:buChar char="•"/>
            </a:pPr>
            <a:r>
              <a:rPr lang="en-US" dirty="0"/>
              <a:t>Who receives the outputs (customers)</a:t>
            </a:r>
          </a:p>
          <a:p>
            <a:pPr marL="287338" lvl="1" indent="-173038">
              <a:buFontTx/>
              <a:buChar char="•"/>
            </a:pPr>
            <a:r>
              <a:rPr lang="en-US" dirty="0"/>
              <a:t>What does the customer require of the outputs</a:t>
            </a:r>
          </a:p>
          <a:p>
            <a:pPr marL="287338" lvl="1" indent="-173038">
              <a:buFontTx/>
              <a:buChar char="•"/>
            </a:pPr>
            <a:r>
              <a:rPr lang="en-US" dirty="0"/>
              <a:t>The Process Input Variables (PIV)</a:t>
            </a:r>
          </a:p>
          <a:p>
            <a:pPr marL="287338" lvl="1" indent="-173038">
              <a:buFontTx/>
              <a:buChar char="•"/>
            </a:pPr>
            <a:r>
              <a:rPr lang="en-US" dirty="0"/>
              <a:t>Who supplies the inputs (suppliers)</a:t>
            </a:r>
          </a:p>
          <a:p>
            <a:pPr marL="287338" lvl="1" indent="-173038">
              <a:buFontTx/>
              <a:buChar char="•"/>
            </a:pPr>
            <a:r>
              <a:rPr lang="en-US" dirty="0"/>
              <a:t>What does the process require of the inputs</a:t>
            </a:r>
          </a:p>
          <a:p>
            <a:pPr marL="279400" indent="-279400">
              <a:tabLst>
                <a:tab pos="1831975" algn="l"/>
              </a:tabLst>
            </a:pPr>
            <a:endParaRPr lang="en-US" dirty="0"/>
          </a:p>
        </p:txBody>
      </p:sp>
      <p:sp>
        <p:nvSpPr>
          <p:cNvPr id="18" name="Rectangle 7"/>
          <p:cNvSpPr>
            <a:spLocks noChangeArrowheads="1"/>
          </p:cNvSpPr>
          <p:nvPr/>
        </p:nvSpPr>
        <p:spPr bwMode="auto">
          <a:xfrm>
            <a:off x="4724400" y="1868269"/>
            <a:ext cx="4191000" cy="646331"/>
          </a:xfrm>
          <a:prstGeom prst="rect">
            <a:avLst/>
          </a:prstGeom>
          <a:ln>
            <a:headEnd/>
            <a:tailEnd/>
          </a:ln>
          <a:extLst/>
        </p:spPr>
        <p:style>
          <a:lnRef idx="1">
            <a:schemeClr val="accent1"/>
          </a:lnRef>
          <a:fillRef idx="2">
            <a:schemeClr val="accent1"/>
          </a:fillRef>
          <a:effectRef idx="1">
            <a:schemeClr val="accent1"/>
          </a:effectRef>
          <a:fontRef idx="minor">
            <a:schemeClr val="dk1"/>
          </a:fontRef>
        </p:style>
        <p:txBody>
          <a:bodyPr wrap="square" lIns="45720" rIns="45720">
            <a:spAutoFit/>
          </a:bodyPr>
          <a:lstStyle/>
          <a:p>
            <a:pPr>
              <a:spcBef>
                <a:spcPct val="50000"/>
              </a:spcBef>
            </a:pPr>
            <a:r>
              <a:rPr lang="en-US" dirty="0" smtClean="0"/>
              <a:t>  </a:t>
            </a:r>
            <a:r>
              <a:rPr lang="en-US" b="1" dirty="0" smtClean="0"/>
              <a:t>SIPOC</a:t>
            </a:r>
            <a:r>
              <a:rPr lang="en-US" b="1" dirty="0"/>
              <a:t>:  Supplier, Inputs, Process, Outputs</a:t>
            </a:r>
            <a:r>
              <a:rPr lang="en-US" b="1" dirty="0" smtClean="0"/>
              <a:t>,   </a:t>
            </a:r>
            <a:br>
              <a:rPr lang="en-US" b="1" dirty="0" smtClean="0"/>
            </a:br>
            <a:r>
              <a:rPr lang="en-US" b="1" dirty="0" smtClean="0"/>
              <a:t>  </a:t>
            </a:r>
            <a:r>
              <a:rPr lang="en-US" b="1" dirty="0"/>
              <a:t>Customers.</a:t>
            </a:r>
          </a:p>
        </p:txBody>
      </p:sp>
      <p:sp>
        <p:nvSpPr>
          <p:cNvPr id="19" name="Rectangle 18"/>
          <p:cNvSpPr/>
          <p:nvPr/>
        </p:nvSpPr>
        <p:spPr>
          <a:xfrm>
            <a:off x="4572000" y="685800"/>
            <a:ext cx="3813032" cy="369332"/>
          </a:xfrm>
          <a:prstGeom prst="rect">
            <a:avLst/>
          </a:prstGeom>
        </p:spPr>
        <p:txBody>
          <a:bodyPr wrap="none">
            <a:spAutoFit/>
          </a:bodyPr>
          <a:lstStyle/>
          <a:p>
            <a:r>
              <a:rPr lang="en-US" dirty="0">
                <a:solidFill>
                  <a:schemeClr val="bg1"/>
                </a:solidFill>
              </a:rPr>
              <a:t>(Covered In Project Definition Module)</a:t>
            </a:r>
          </a:p>
        </p:txBody>
      </p:sp>
      <p:sp>
        <p:nvSpPr>
          <p:cNvPr id="2" name="TextBox 1"/>
          <p:cNvSpPr txBox="1"/>
          <p:nvPr/>
        </p:nvSpPr>
        <p:spPr>
          <a:xfrm>
            <a:off x="5497796" y="3642703"/>
            <a:ext cx="2646878" cy="584775"/>
          </a:xfrm>
          <a:prstGeom prst="rect">
            <a:avLst/>
          </a:prstGeom>
          <a:noFill/>
        </p:spPr>
        <p:txBody>
          <a:bodyPr wrap="none" rtlCol="0">
            <a:spAutoFit/>
          </a:bodyPr>
          <a:lstStyle/>
          <a:p>
            <a:r>
              <a:rPr lang="en-US" sz="3200" b="1" dirty="0" smtClean="0">
                <a:solidFill>
                  <a:schemeClr val="accent6">
                    <a:lumMod val="75000"/>
                  </a:schemeClr>
                </a:solidFill>
                <a:effectLst>
                  <a:outerShdw blurRad="38100" dist="38100" dir="2700000" algn="tl">
                    <a:srgbClr val="000000">
                      <a:alpha val="43137"/>
                    </a:srgbClr>
                  </a:outerShdw>
                </a:effectLst>
              </a:rPr>
              <a:t>S</a:t>
            </a:r>
            <a:r>
              <a:rPr lang="en-US" sz="3200" b="1" dirty="0" smtClean="0">
                <a:effectLst>
                  <a:outerShdw blurRad="38100" dist="38100" dir="2700000" algn="tl">
                    <a:srgbClr val="000000">
                      <a:alpha val="43137"/>
                    </a:srgbClr>
                  </a:outerShdw>
                </a:effectLst>
              </a:rPr>
              <a:t> </a:t>
            </a:r>
            <a:r>
              <a:rPr lang="en-US" sz="2400" b="1" dirty="0" smtClean="0"/>
              <a:t>    :           </a:t>
            </a:r>
            <a:r>
              <a:rPr lang="en-US" sz="2400" b="1" dirty="0" smtClean="0">
                <a:solidFill>
                  <a:schemeClr val="accent6">
                    <a:lumMod val="75000"/>
                  </a:schemeClr>
                </a:solidFill>
              </a:rPr>
              <a:t>S</a:t>
            </a:r>
            <a:r>
              <a:rPr lang="en-US" sz="2400" b="1" dirty="0" smtClean="0"/>
              <a:t>upplier</a:t>
            </a:r>
            <a:endParaRPr lang="en-US" sz="2400" b="1" dirty="0"/>
          </a:p>
        </p:txBody>
      </p:sp>
      <p:sp>
        <p:nvSpPr>
          <p:cNvPr id="5" name="TextBox 4"/>
          <p:cNvSpPr txBox="1"/>
          <p:nvPr/>
        </p:nvSpPr>
        <p:spPr>
          <a:xfrm>
            <a:off x="5513017" y="4112008"/>
            <a:ext cx="2406428" cy="584775"/>
          </a:xfrm>
          <a:prstGeom prst="rect">
            <a:avLst/>
          </a:prstGeom>
          <a:noFill/>
        </p:spPr>
        <p:txBody>
          <a:bodyPr wrap="none" rtlCol="0">
            <a:spAutoFit/>
          </a:bodyPr>
          <a:lstStyle/>
          <a:p>
            <a:r>
              <a:rPr lang="en-US" sz="3200" b="1" dirty="0" smtClean="0">
                <a:solidFill>
                  <a:schemeClr val="accent5">
                    <a:lumMod val="50000"/>
                  </a:schemeClr>
                </a:solidFill>
                <a:effectLst>
                  <a:outerShdw blurRad="38100" dist="38100" dir="2700000" algn="tl">
                    <a:srgbClr val="000000">
                      <a:alpha val="43137"/>
                    </a:srgbClr>
                  </a:outerShdw>
                </a:effectLst>
              </a:rPr>
              <a:t>I  </a:t>
            </a:r>
            <a:r>
              <a:rPr lang="en-US" sz="2400" b="1" dirty="0" smtClean="0"/>
              <a:t>    :           </a:t>
            </a:r>
            <a:r>
              <a:rPr lang="en-US" sz="2400" b="1" dirty="0" smtClean="0">
                <a:solidFill>
                  <a:schemeClr val="accent5">
                    <a:lumMod val="50000"/>
                  </a:schemeClr>
                </a:solidFill>
              </a:rPr>
              <a:t>I</a:t>
            </a:r>
            <a:r>
              <a:rPr lang="en-US" sz="2400" b="1" dirty="0" smtClean="0"/>
              <a:t>nputs</a:t>
            </a:r>
            <a:endParaRPr lang="en-US" sz="2400" b="1" dirty="0"/>
          </a:p>
        </p:txBody>
      </p:sp>
      <p:sp>
        <p:nvSpPr>
          <p:cNvPr id="6" name="TextBox 5"/>
          <p:cNvSpPr txBox="1"/>
          <p:nvPr/>
        </p:nvSpPr>
        <p:spPr>
          <a:xfrm>
            <a:off x="5497796" y="4625178"/>
            <a:ext cx="2554930" cy="584775"/>
          </a:xfrm>
          <a:prstGeom prst="rect">
            <a:avLst/>
          </a:prstGeom>
          <a:noFill/>
        </p:spPr>
        <p:txBody>
          <a:bodyPr wrap="none" rtlCol="0">
            <a:spAutoFit/>
          </a:bodyPr>
          <a:lstStyle/>
          <a:p>
            <a:r>
              <a:rPr lang="en-US" sz="3200" b="1" dirty="0" smtClean="0">
                <a:solidFill>
                  <a:schemeClr val="accent3">
                    <a:lumMod val="50000"/>
                  </a:schemeClr>
                </a:solidFill>
                <a:effectLst>
                  <a:outerShdw blurRad="38100" dist="38100" dir="2700000" algn="tl">
                    <a:srgbClr val="000000">
                      <a:alpha val="43137"/>
                    </a:srgbClr>
                  </a:outerShdw>
                </a:effectLst>
              </a:rPr>
              <a:t>P</a:t>
            </a:r>
            <a:r>
              <a:rPr lang="en-US" sz="2400" b="1" dirty="0" smtClean="0"/>
              <a:t>     :           </a:t>
            </a:r>
            <a:r>
              <a:rPr lang="en-US" sz="2400" b="1" dirty="0" smtClean="0">
                <a:solidFill>
                  <a:schemeClr val="accent3">
                    <a:lumMod val="50000"/>
                  </a:schemeClr>
                </a:solidFill>
              </a:rPr>
              <a:t>P</a:t>
            </a:r>
            <a:r>
              <a:rPr lang="en-US" sz="2400" b="1" dirty="0" smtClean="0"/>
              <a:t>rocess</a:t>
            </a:r>
            <a:endParaRPr lang="en-US" sz="2400" b="1" dirty="0"/>
          </a:p>
        </p:txBody>
      </p:sp>
      <p:sp>
        <p:nvSpPr>
          <p:cNvPr id="7" name="TextBox 6"/>
          <p:cNvSpPr txBox="1"/>
          <p:nvPr/>
        </p:nvSpPr>
        <p:spPr>
          <a:xfrm>
            <a:off x="5453748" y="5160350"/>
            <a:ext cx="2646878" cy="584775"/>
          </a:xfrm>
          <a:prstGeom prst="rect">
            <a:avLst/>
          </a:prstGeom>
          <a:noFill/>
        </p:spPr>
        <p:txBody>
          <a:bodyPr wrap="none" rtlCol="0">
            <a:spAutoFit/>
          </a:bodyPr>
          <a:lstStyle/>
          <a:p>
            <a:r>
              <a:rPr lang="en-US" sz="3200" b="1" dirty="0" smtClean="0">
                <a:solidFill>
                  <a:schemeClr val="accent4">
                    <a:lumMod val="75000"/>
                  </a:schemeClr>
                </a:solidFill>
                <a:effectLst>
                  <a:outerShdw blurRad="38100" dist="38100" dir="2700000" algn="tl">
                    <a:srgbClr val="000000">
                      <a:alpha val="43137"/>
                    </a:srgbClr>
                  </a:outerShdw>
                </a:effectLst>
              </a:rPr>
              <a:t>O </a:t>
            </a:r>
            <a:r>
              <a:rPr lang="en-US" sz="2400" b="1" dirty="0" smtClean="0"/>
              <a:t>    :          </a:t>
            </a:r>
            <a:r>
              <a:rPr lang="en-US" sz="2400" b="1" dirty="0" smtClean="0">
                <a:solidFill>
                  <a:schemeClr val="accent4">
                    <a:lumMod val="75000"/>
                  </a:schemeClr>
                </a:solidFill>
              </a:rPr>
              <a:t>O</a:t>
            </a:r>
            <a:r>
              <a:rPr lang="en-US" sz="2400" b="1" dirty="0" smtClean="0"/>
              <a:t>utputs</a:t>
            </a:r>
            <a:endParaRPr lang="en-US" sz="2400" b="1" dirty="0"/>
          </a:p>
        </p:txBody>
      </p:sp>
      <p:sp>
        <p:nvSpPr>
          <p:cNvPr id="8" name="TextBox 7"/>
          <p:cNvSpPr txBox="1"/>
          <p:nvPr/>
        </p:nvSpPr>
        <p:spPr>
          <a:xfrm>
            <a:off x="5453748" y="5663625"/>
            <a:ext cx="2942793" cy="584775"/>
          </a:xfrm>
          <a:prstGeom prst="rect">
            <a:avLst/>
          </a:prstGeom>
          <a:noFill/>
        </p:spPr>
        <p:txBody>
          <a:bodyPr wrap="none" rtlCol="0">
            <a:spAutoFit/>
          </a:bodyPr>
          <a:lstStyle/>
          <a:p>
            <a:r>
              <a:rPr lang="en-US" sz="3200" b="1" dirty="0" smtClean="0">
                <a:solidFill>
                  <a:schemeClr val="accent2">
                    <a:lumMod val="75000"/>
                  </a:schemeClr>
                </a:solidFill>
                <a:effectLst>
                  <a:outerShdw blurRad="38100" dist="38100" dir="2700000" algn="tl">
                    <a:srgbClr val="000000">
                      <a:alpha val="43137"/>
                    </a:srgbClr>
                  </a:outerShdw>
                </a:effectLst>
              </a:rPr>
              <a:t>C</a:t>
            </a:r>
            <a:r>
              <a:rPr lang="en-US" sz="2400" b="1" dirty="0" smtClean="0"/>
              <a:t>      :          </a:t>
            </a:r>
            <a:r>
              <a:rPr lang="en-US" sz="2400" b="1" dirty="0" smtClean="0">
                <a:solidFill>
                  <a:schemeClr val="accent2">
                    <a:lumMod val="75000"/>
                  </a:schemeClr>
                </a:solidFill>
              </a:rPr>
              <a:t>C</a:t>
            </a:r>
            <a:r>
              <a:rPr lang="en-US" sz="2400" b="1" dirty="0" smtClean="0"/>
              <a:t>ustomers</a:t>
            </a:r>
            <a:endParaRPr lang="en-US" sz="2400" b="1" dirty="0"/>
          </a:p>
        </p:txBody>
      </p:sp>
    </p:spTree>
    <p:extLst>
      <p:ext uri="{BB962C8B-B14F-4D97-AF65-F5344CB8AC3E}">
        <p14:creationId xmlns:p14="http://schemas.microsoft.com/office/powerpoint/2010/main" val="3784457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latin typeface="+mj-lt"/>
              </a:rPr>
              <a:t>Common Process Map</a:t>
            </a:r>
          </a:p>
        </p:txBody>
      </p:sp>
      <p:sp>
        <p:nvSpPr>
          <p:cNvPr id="3" name="Content Placeholder 2"/>
          <p:cNvSpPr>
            <a:spLocks noGrp="1"/>
          </p:cNvSpPr>
          <p:nvPr>
            <p:ph idx="1"/>
          </p:nvPr>
        </p:nvSpPr>
        <p:spPr>
          <a:xfrm>
            <a:off x="381000" y="1676400"/>
            <a:ext cx="8458200" cy="4572000"/>
          </a:xfrm>
        </p:spPr>
        <p:txBody>
          <a:bodyPr/>
          <a:lstStyle/>
          <a:p>
            <a:pPr marL="0" indent="0">
              <a:buFontTx/>
              <a:buNone/>
            </a:pPr>
            <a:r>
              <a:rPr lang="en-US" sz="2400" b="1" dirty="0"/>
              <a:t>A common Process Map should describe:</a:t>
            </a:r>
          </a:p>
          <a:p>
            <a:pPr marL="346075" lvl="1" indent="-231775">
              <a:buFontTx/>
              <a:buChar char="•"/>
            </a:pPr>
            <a:r>
              <a:rPr lang="en-US" sz="2400" dirty="0"/>
              <a:t>All of the steps within the bounded process</a:t>
            </a:r>
          </a:p>
          <a:p>
            <a:pPr marL="346075" lvl="1" indent="-231775">
              <a:buFontTx/>
              <a:buChar char="•"/>
            </a:pPr>
            <a:r>
              <a:rPr lang="en-US" sz="2400" dirty="0"/>
              <a:t>The flow relationship between the steps including loops</a:t>
            </a:r>
            <a:br>
              <a:rPr lang="en-US" sz="2400" dirty="0"/>
            </a:br>
            <a:r>
              <a:rPr lang="en-US" sz="2400" dirty="0"/>
              <a:t>and\decision points</a:t>
            </a:r>
          </a:p>
          <a:p>
            <a:pPr marL="346075" lvl="1" indent="-231775">
              <a:buFontTx/>
              <a:buChar char="•"/>
            </a:pPr>
            <a:r>
              <a:rPr lang="en-US" sz="2400" dirty="0"/>
              <a:t>Distribution of material </a:t>
            </a:r>
            <a:r>
              <a:rPr lang="en-US" sz="2400" dirty="0" smtClean="0"/>
              <a:t>flow</a:t>
            </a:r>
            <a:endParaRPr lang="en-US" sz="2400" dirty="0"/>
          </a:p>
          <a:p>
            <a:pPr marL="346075" lvl="1" indent="-231775">
              <a:buFontTx/>
              <a:buChar char="•"/>
            </a:pPr>
            <a:r>
              <a:rPr lang="en-US" sz="2400" dirty="0"/>
              <a:t>This is a first step in building a detailed Process Map</a:t>
            </a:r>
          </a:p>
        </p:txBody>
      </p:sp>
      <p:sp>
        <p:nvSpPr>
          <p:cNvPr id="5" name="Rectangle 4"/>
          <p:cNvSpPr>
            <a:spLocks noChangeArrowheads="1"/>
          </p:cNvSpPr>
          <p:nvPr/>
        </p:nvSpPr>
        <p:spPr bwMode="auto">
          <a:xfrm>
            <a:off x="1368425" y="5319823"/>
            <a:ext cx="6099175" cy="369332"/>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lIns="45720" rIns="45720">
            <a:spAutoFit/>
          </a:bodyPr>
          <a:lstStyle/>
          <a:p>
            <a:pPr>
              <a:spcBef>
                <a:spcPct val="50000"/>
              </a:spcBef>
            </a:pPr>
            <a:r>
              <a:rPr lang="en-US" b="1" dirty="0" smtClean="0"/>
              <a:t>   This </a:t>
            </a:r>
            <a:r>
              <a:rPr lang="en-US" b="1" dirty="0"/>
              <a:t>is sometimes referred to as a simple Flowchart.</a:t>
            </a:r>
          </a:p>
        </p:txBody>
      </p:sp>
    </p:spTree>
    <p:extLst>
      <p:ext uri="{BB962C8B-B14F-4D97-AF65-F5344CB8AC3E}">
        <p14:creationId xmlns:p14="http://schemas.microsoft.com/office/powerpoint/2010/main" val="2761236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34391" y="1600200"/>
            <a:ext cx="7696200" cy="4876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b="1" dirty="0" smtClean="0">
                <a:solidFill>
                  <a:schemeClr val="bg1"/>
                </a:solidFill>
                <a:latin typeface="+mj-lt"/>
              </a:rPr>
              <a:t>Common </a:t>
            </a:r>
            <a:r>
              <a:rPr lang="en-US" b="1" dirty="0">
                <a:solidFill>
                  <a:schemeClr val="bg1"/>
                </a:solidFill>
                <a:latin typeface="+mj-lt"/>
              </a:rPr>
              <a:t>Process Map Example </a:t>
            </a:r>
          </a:p>
        </p:txBody>
      </p:sp>
      <p:sp>
        <p:nvSpPr>
          <p:cNvPr id="3" name="AutoShape 4" descr="https://www.createasoft.com/newCreateasoftSiteDec2008/site/images/pictures/ProcessMap.jp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https://www.createasoft.com/newCreateasoftSiteDec2008/site/images/pictures/ProcessMap.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https://www.createasoft.com/newCreateasoftSiteDec2008/site/images/pictures/ProcessMap.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https://www.createasoft.com/newCreateasoftSiteDec2008/site/images/pictures/ProcessMap.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61" name="Picture 1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914400" y="1822704"/>
            <a:ext cx="7285531" cy="4372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163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latin typeface="+mj-lt"/>
              </a:rPr>
              <a:t>Detailed </a:t>
            </a:r>
            <a:r>
              <a:rPr lang="en-US" b="1" dirty="0">
                <a:solidFill>
                  <a:schemeClr val="bg1"/>
                </a:solidFill>
                <a:latin typeface="+mj-lt"/>
              </a:rPr>
              <a:t>Process Map</a:t>
            </a:r>
          </a:p>
        </p:txBody>
      </p:sp>
      <p:sp>
        <p:nvSpPr>
          <p:cNvPr id="3" name="Content Placeholder 2"/>
          <p:cNvSpPr>
            <a:spLocks noGrp="1"/>
          </p:cNvSpPr>
          <p:nvPr>
            <p:ph idx="1"/>
          </p:nvPr>
        </p:nvSpPr>
        <p:spPr>
          <a:xfrm>
            <a:off x="381000" y="1524000"/>
            <a:ext cx="8458200" cy="4572000"/>
          </a:xfrm>
        </p:spPr>
        <p:txBody>
          <a:bodyPr/>
          <a:lstStyle/>
          <a:p>
            <a:pPr marL="0" indent="0">
              <a:buFontTx/>
              <a:buNone/>
            </a:pPr>
            <a:r>
              <a:rPr lang="en-US" sz="2000" b="1" dirty="0"/>
              <a:t>A detailed Process Map should describe:</a:t>
            </a:r>
          </a:p>
          <a:p>
            <a:pPr marL="287338" lvl="1" indent="-173038">
              <a:buFontTx/>
              <a:buChar char="•"/>
            </a:pPr>
            <a:r>
              <a:rPr lang="en-US" sz="2000" dirty="0"/>
              <a:t>All of the steps within the scope of the project (frequently a subset of what was mapped in the common Process Map)</a:t>
            </a:r>
          </a:p>
          <a:p>
            <a:pPr marL="287338" lvl="1" indent="-173038">
              <a:buFontTx/>
              <a:buChar char="•"/>
            </a:pPr>
            <a:r>
              <a:rPr lang="en-US" sz="2000" dirty="0"/>
              <a:t>The flow relationship between the steps including loops and </a:t>
            </a:r>
            <a:br>
              <a:rPr lang="en-US" sz="2000" dirty="0"/>
            </a:br>
            <a:r>
              <a:rPr lang="en-US" sz="2000" dirty="0"/>
              <a:t>decision points</a:t>
            </a:r>
          </a:p>
          <a:p>
            <a:pPr marL="287338" lvl="1" indent="-173038">
              <a:buFontTx/>
              <a:buChar char="•"/>
            </a:pPr>
            <a:r>
              <a:rPr lang="en-US" sz="2000" dirty="0"/>
              <a:t>Distribution of material </a:t>
            </a:r>
            <a:r>
              <a:rPr lang="en-US" sz="2000" dirty="0" smtClean="0"/>
              <a:t>flow </a:t>
            </a:r>
            <a:endParaRPr lang="en-US" sz="2000" dirty="0"/>
          </a:p>
          <a:p>
            <a:pPr marL="287338" lvl="1" indent="-173038">
              <a:buFontTx/>
              <a:buChar char="•"/>
            </a:pPr>
            <a:r>
              <a:rPr lang="en-US" sz="2000" dirty="0"/>
              <a:t>All inputs and outputs by </a:t>
            </a:r>
            <a:r>
              <a:rPr lang="en-US" sz="2000" dirty="0" smtClean="0"/>
              <a:t>step</a:t>
            </a:r>
            <a:endParaRPr lang="en-US" sz="2000" dirty="0"/>
          </a:p>
          <a:p>
            <a:pPr marL="287338" lvl="1" indent="-173038">
              <a:buFontTx/>
              <a:buChar char="•"/>
            </a:pPr>
            <a:r>
              <a:rPr lang="en-US" sz="2000" dirty="0"/>
              <a:t>The Value-Add status of each step </a:t>
            </a:r>
            <a:r>
              <a:rPr lang="en-US" sz="2000" dirty="0">
                <a:cs typeface="Arial" charset="0"/>
              </a:rPr>
              <a:t>–</a:t>
            </a:r>
            <a:r>
              <a:rPr lang="en-US" sz="2000" dirty="0"/>
              <a:t> VA, BVA, or </a:t>
            </a:r>
            <a:r>
              <a:rPr lang="en-US" sz="2000" dirty="0" smtClean="0"/>
              <a:t>NVA</a:t>
            </a:r>
            <a:endParaRPr lang="en-US" sz="2000" dirty="0"/>
          </a:p>
        </p:txBody>
      </p:sp>
      <p:sp>
        <p:nvSpPr>
          <p:cNvPr id="6" name="Rectangle 4"/>
          <p:cNvSpPr>
            <a:spLocks noChangeArrowheads="1"/>
          </p:cNvSpPr>
          <p:nvPr/>
        </p:nvSpPr>
        <p:spPr bwMode="auto">
          <a:xfrm>
            <a:off x="1600200" y="5867400"/>
            <a:ext cx="5451475" cy="369332"/>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lIns="45720" rIns="45720">
            <a:spAutoFit/>
          </a:bodyPr>
          <a:lstStyle/>
          <a:p>
            <a:pPr>
              <a:spcBef>
                <a:spcPct val="50000"/>
              </a:spcBef>
            </a:pPr>
            <a:r>
              <a:rPr lang="en-US" dirty="0" smtClean="0"/>
              <a:t>    One </a:t>
            </a:r>
            <a:r>
              <a:rPr lang="en-US" dirty="0"/>
              <a:t>of the best tools to develop the list of PIVs.</a:t>
            </a:r>
          </a:p>
        </p:txBody>
      </p:sp>
    </p:spTree>
    <p:extLst>
      <p:ext uri="{BB962C8B-B14F-4D97-AF65-F5344CB8AC3E}">
        <p14:creationId xmlns:p14="http://schemas.microsoft.com/office/powerpoint/2010/main" val="2611610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475026"/>
            <a:ext cx="7924800" cy="52305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b="1" dirty="0" smtClean="0">
                <a:solidFill>
                  <a:schemeClr val="bg1"/>
                </a:solidFill>
                <a:latin typeface="+mj-lt"/>
              </a:rPr>
              <a:t>Detailed </a:t>
            </a:r>
            <a:r>
              <a:rPr lang="en-US" b="1" dirty="0">
                <a:solidFill>
                  <a:schemeClr val="bg1"/>
                </a:solidFill>
                <a:latin typeface="+mj-lt"/>
              </a:rPr>
              <a:t>Process Map Example</a:t>
            </a:r>
          </a:p>
        </p:txBody>
      </p:sp>
      <p:pic>
        <p:nvPicPr>
          <p:cNvPr id="3084" name="Picture 1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914400" y="1600200"/>
            <a:ext cx="7391400" cy="5001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16106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315482"/>
            <a:ext cx="8305800" cy="539011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b="1" dirty="0" smtClean="0">
                <a:solidFill>
                  <a:schemeClr val="bg1"/>
                </a:solidFill>
                <a:latin typeface="+mj-lt"/>
              </a:rPr>
              <a:t>Detailed </a:t>
            </a:r>
            <a:r>
              <a:rPr lang="en-US" b="1" dirty="0">
                <a:solidFill>
                  <a:schemeClr val="bg1"/>
                </a:solidFill>
                <a:latin typeface="+mj-lt"/>
              </a:rPr>
              <a:t>Process Map Example</a:t>
            </a:r>
          </a:p>
        </p:txBody>
      </p:sp>
      <p:pic>
        <p:nvPicPr>
          <p:cNvPr id="5123" name="Picture 3"/>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533399" y="1524000"/>
            <a:ext cx="7980487"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59908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smtClean="0">
                <a:solidFill>
                  <a:schemeClr val="bg1"/>
                </a:solidFill>
                <a:latin typeface="+mj-lt"/>
              </a:rPr>
              <a:t>Tips </a:t>
            </a:r>
            <a:r>
              <a:rPr lang="en-US" b="1" dirty="0">
                <a:solidFill>
                  <a:schemeClr val="bg1"/>
                </a:solidFill>
                <a:latin typeface="+mj-lt"/>
              </a:rPr>
              <a:t>In Process Mapping</a:t>
            </a:r>
          </a:p>
        </p:txBody>
      </p:sp>
      <p:sp>
        <p:nvSpPr>
          <p:cNvPr id="211" name="Rectangle 6"/>
          <p:cNvSpPr>
            <a:spLocks noChangeArrowheads="1"/>
          </p:cNvSpPr>
          <p:nvPr/>
        </p:nvSpPr>
        <p:spPr bwMode="auto">
          <a:xfrm>
            <a:off x="2355850" y="1530350"/>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747712" y="1557040"/>
            <a:ext cx="7329488"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marL="381000" indent="-381000">
              <a:spcBef>
                <a:spcPct val="35000"/>
              </a:spcBef>
              <a:buFontTx/>
              <a:buAutoNum type="arabicPeriod"/>
            </a:pPr>
            <a:r>
              <a:rPr lang="en-US" sz="2000" dirty="0" smtClean="0"/>
              <a:t>Clarify </a:t>
            </a:r>
            <a:r>
              <a:rPr lang="en-US" sz="2000" dirty="0"/>
              <a:t>process boundaries</a:t>
            </a:r>
          </a:p>
          <a:p>
            <a:pPr marL="381000" indent="-381000">
              <a:spcBef>
                <a:spcPct val="35000"/>
              </a:spcBef>
              <a:buFontTx/>
              <a:buAutoNum type="arabicPeriod"/>
            </a:pPr>
            <a:r>
              <a:rPr lang="en-US" sz="2000" dirty="0"/>
              <a:t>Use verbs to describe steps</a:t>
            </a:r>
          </a:p>
          <a:p>
            <a:pPr marL="381000" indent="-381000">
              <a:spcBef>
                <a:spcPct val="35000"/>
              </a:spcBef>
              <a:buFontTx/>
              <a:buAutoNum type="arabicPeriod"/>
            </a:pPr>
            <a:r>
              <a:rPr lang="en-US" sz="2000" dirty="0"/>
              <a:t>Do not include “who” in step description</a:t>
            </a:r>
          </a:p>
          <a:p>
            <a:pPr marL="381000" indent="-381000">
              <a:spcBef>
                <a:spcPct val="35000"/>
              </a:spcBef>
              <a:buFontTx/>
              <a:buAutoNum type="arabicPeriod"/>
            </a:pPr>
            <a:r>
              <a:rPr lang="en-US" sz="2000" dirty="0"/>
              <a:t>Combine, eliminate duplicates, clarify steps</a:t>
            </a:r>
          </a:p>
          <a:p>
            <a:pPr marL="381000" indent="-381000">
              <a:spcBef>
                <a:spcPct val="35000"/>
              </a:spcBef>
              <a:buFontTx/>
              <a:buAutoNum type="arabicPeriod"/>
            </a:pPr>
            <a:r>
              <a:rPr lang="en-US" sz="2000" dirty="0"/>
              <a:t>Analyze/review from finish to start</a:t>
            </a:r>
          </a:p>
          <a:p>
            <a:pPr marL="381000" indent="-381000">
              <a:spcBef>
                <a:spcPct val="35000"/>
              </a:spcBef>
              <a:buFontTx/>
              <a:buAutoNum type="arabicPeriod"/>
            </a:pPr>
            <a:r>
              <a:rPr lang="en-US" sz="2000" dirty="0"/>
              <a:t>Process Mapping is best done as a team</a:t>
            </a:r>
          </a:p>
          <a:p>
            <a:pPr marL="381000" indent="-381000">
              <a:spcBef>
                <a:spcPct val="35000"/>
              </a:spcBef>
              <a:buFontTx/>
              <a:buAutoNum type="arabicPeriod"/>
            </a:pPr>
            <a:r>
              <a:rPr lang="en-US" sz="2000" dirty="0"/>
              <a:t>Involve stakeholders</a:t>
            </a:r>
          </a:p>
          <a:p>
            <a:pPr marL="381000" indent="-381000">
              <a:spcBef>
                <a:spcPct val="35000"/>
              </a:spcBef>
              <a:buFontTx/>
              <a:buAutoNum type="arabicPeriod"/>
            </a:pPr>
            <a:r>
              <a:rPr lang="en-US" sz="2000" dirty="0"/>
              <a:t>Cross-functional teams are generally recommended</a:t>
            </a:r>
          </a:p>
          <a:p>
            <a:pPr marL="381000" indent="-381000">
              <a:spcBef>
                <a:spcPct val="35000"/>
              </a:spcBef>
              <a:buFontTx/>
              <a:buAutoNum type="arabicPeriod"/>
            </a:pPr>
            <a:r>
              <a:rPr lang="en-US" sz="2000" dirty="0"/>
              <a:t>“Walk the process”, repeatedly</a:t>
            </a:r>
          </a:p>
          <a:p>
            <a:pPr marL="381000" indent="-381000">
              <a:spcBef>
                <a:spcPct val="35000"/>
              </a:spcBef>
              <a:buFontTx/>
              <a:buAutoNum type="arabicPeriod"/>
            </a:pPr>
            <a:r>
              <a:rPr lang="en-US" sz="2000" dirty="0"/>
              <a:t>Ask lots of questions</a:t>
            </a:r>
          </a:p>
          <a:p>
            <a:pPr marL="381000" indent="-381000">
              <a:spcBef>
                <a:spcPct val="35000"/>
              </a:spcBef>
              <a:buFontTx/>
              <a:buAutoNum type="arabicPeriod"/>
            </a:pPr>
            <a:r>
              <a:rPr lang="en-US" sz="2000" dirty="0"/>
              <a:t>Map the process at the “right” level</a:t>
            </a:r>
          </a:p>
        </p:txBody>
      </p:sp>
    </p:spTree>
    <p:extLst>
      <p:ext uri="{BB962C8B-B14F-4D97-AF65-F5344CB8AC3E}">
        <p14:creationId xmlns:p14="http://schemas.microsoft.com/office/powerpoint/2010/main" val="8982526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Exercise # 1: Process Mapping</a:t>
            </a:r>
            <a:endParaRPr lang="en-US" b="1" dirty="0">
              <a:solidFill>
                <a:schemeClr val="bg1"/>
              </a:solidFill>
              <a:latin typeface="+mj-lt"/>
            </a:endParaRPr>
          </a:p>
        </p:txBody>
      </p:sp>
    </p:spTree>
    <p:extLst>
      <p:ext uri="{BB962C8B-B14F-4D97-AF65-F5344CB8AC3E}">
        <p14:creationId xmlns:p14="http://schemas.microsoft.com/office/powerpoint/2010/main" val="37252475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smtClean="0">
                <a:solidFill>
                  <a:schemeClr val="bg1"/>
                </a:solidFill>
                <a:latin typeface="+mj-lt"/>
              </a:rPr>
              <a:t>What </a:t>
            </a:r>
            <a:r>
              <a:rPr lang="en-US" b="1" dirty="0">
                <a:solidFill>
                  <a:schemeClr val="bg1"/>
                </a:solidFill>
                <a:latin typeface="+mj-lt"/>
              </a:rPr>
              <a:t>Level Of </a:t>
            </a:r>
            <a:r>
              <a:rPr lang="en-US" b="1" dirty="0" smtClean="0">
                <a:solidFill>
                  <a:schemeClr val="bg1"/>
                </a:solidFill>
                <a:latin typeface="+mj-lt"/>
              </a:rPr>
              <a:t>Magnification Is </a:t>
            </a:r>
            <a:r>
              <a:rPr lang="en-US" b="1" dirty="0">
                <a:solidFill>
                  <a:schemeClr val="bg1"/>
                </a:solidFill>
                <a:latin typeface="+mj-lt"/>
              </a:rPr>
              <a:t>Required?</a:t>
            </a:r>
          </a:p>
        </p:txBody>
      </p:sp>
      <p:sp>
        <p:nvSpPr>
          <p:cNvPr id="211" name="Rectangle 6"/>
          <p:cNvSpPr>
            <a:spLocks noChangeArrowheads="1"/>
          </p:cNvSpPr>
          <p:nvPr/>
        </p:nvSpPr>
        <p:spPr bwMode="auto">
          <a:xfrm>
            <a:off x="2355850" y="1530350"/>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747712" y="1557040"/>
            <a:ext cx="7329488"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marL="342900" indent="-342900">
              <a:buFont typeface="Wingdings" pitchFamily="2" charset="2"/>
              <a:buChar char="q"/>
            </a:pPr>
            <a:r>
              <a:rPr lang="en-US" sz="2000" b="1" dirty="0"/>
              <a:t>High-level Maps </a:t>
            </a:r>
            <a:r>
              <a:rPr lang="en-US" sz="2000" b="1" dirty="0" smtClean="0"/>
              <a:t>provide:</a:t>
            </a:r>
          </a:p>
          <a:p>
            <a:pPr marL="800100" lvl="1" indent="-342900">
              <a:buFont typeface="Wingdings" pitchFamily="2" charset="2"/>
              <a:buChar char="ü"/>
            </a:pPr>
            <a:r>
              <a:rPr lang="en-US" sz="2000" dirty="0"/>
              <a:t>60,000 foot view of the </a:t>
            </a:r>
            <a:r>
              <a:rPr lang="en-US" sz="2000" dirty="0" smtClean="0"/>
              <a:t>process</a:t>
            </a:r>
          </a:p>
          <a:p>
            <a:pPr marL="800100" lvl="1" indent="-342900">
              <a:buFont typeface="Wingdings" pitchFamily="2" charset="2"/>
              <a:buChar char="ü"/>
            </a:pPr>
            <a:r>
              <a:rPr lang="en-US" sz="2000" dirty="0" smtClean="0"/>
              <a:t>Inputs</a:t>
            </a:r>
            <a:r>
              <a:rPr lang="en-US" sz="2000" dirty="0"/>
              <a:t>, outputs, customers, suppliers (at macro level</a:t>
            </a:r>
            <a:r>
              <a:rPr lang="en-US" sz="2000" dirty="0" smtClean="0"/>
              <a:t>)</a:t>
            </a:r>
          </a:p>
          <a:p>
            <a:pPr marL="800100" lvl="1" indent="-342900">
              <a:buFont typeface="Wingdings" pitchFamily="2" charset="2"/>
              <a:buChar char="ü"/>
            </a:pPr>
            <a:endParaRPr lang="en-US" sz="2000" b="1" dirty="0"/>
          </a:p>
          <a:p>
            <a:pPr marL="342900" indent="-342900">
              <a:buFont typeface="Wingdings" pitchFamily="2" charset="2"/>
              <a:buChar char="q"/>
            </a:pPr>
            <a:r>
              <a:rPr lang="en-US" sz="2000" b="1" dirty="0"/>
              <a:t>Mid-Level Maps </a:t>
            </a:r>
            <a:r>
              <a:rPr lang="en-US" sz="2000" b="1" dirty="0" smtClean="0"/>
              <a:t>provide:</a:t>
            </a:r>
            <a:endParaRPr lang="en-US" sz="2000" b="1" dirty="0"/>
          </a:p>
          <a:p>
            <a:pPr marL="627062" lvl="1" indent="-342900">
              <a:buFont typeface="Wingdings" pitchFamily="2" charset="2"/>
              <a:buChar char="ü"/>
            </a:pPr>
            <a:r>
              <a:rPr lang="en-US" sz="2000" dirty="0"/>
              <a:t>Clear view of all steps in the </a:t>
            </a:r>
            <a:r>
              <a:rPr lang="en-US" sz="2000" dirty="0" smtClean="0"/>
              <a:t>process</a:t>
            </a:r>
          </a:p>
          <a:p>
            <a:pPr marL="627062" lvl="1" indent="-342900">
              <a:buFont typeface="Wingdings" pitchFamily="2" charset="2"/>
              <a:buChar char="ü"/>
            </a:pPr>
            <a:r>
              <a:rPr lang="en-US" sz="2000" dirty="0" smtClean="0"/>
              <a:t>Sequence </a:t>
            </a:r>
            <a:r>
              <a:rPr lang="en-US" sz="2000" dirty="0"/>
              <a:t>of steps, loops, </a:t>
            </a:r>
            <a:r>
              <a:rPr lang="en-US" sz="2000" dirty="0" err="1" smtClean="0"/>
              <a:t>etc</a:t>
            </a:r>
            <a:endParaRPr lang="en-US" sz="2000" dirty="0" smtClean="0"/>
          </a:p>
          <a:p>
            <a:pPr marL="627062" lvl="1" indent="-342900">
              <a:buFont typeface="Wingdings" pitchFamily="2" charset="2"/>
              <a:buChar char="ü"/>
            </a:pPr>
            <a:endParaRPr lang="en-US" sz="2000" dirty="0" smtClean="0"/>
          </a:p>
          <a:p>
            <a:pPr marL="342900" indent="-342900">
              <a:buFont typeface="Wingdings" pitchFamily="2" charset="2"/>
              <a:buChar char="q"/>
            </a:pPr>
            <a:r>
              <a:rPr lang="en-US" sz="2000" b="1" dirty="0" smtClean="0"/>
              <a:t>Detailed </a:t>
            </a:r>
            <a:r>
              <a:rPr lang="en-US" sz="2000" b="1" dirty="0"/>
              <a:t>Maps </a:t>
            </a:r>
            <a:r>
              <a:rPr lang="en-US" sz="2000" b="1" dirty="0" smtClean="0"/>
              <a:t>provide:</a:t>
            </a:r>
          </a:p>
          <a:p>
            <a:pPr marL="800100" lvl="1" indent="-342900">
              <a:buFont typeface="Wingdings" pitchFamily="2" charset="2"/>
              <a:buChar char="ü"/>
            </a:pPr>
            <a:r>
              <a:rPr lang="en-US" sz="2000" dirty="0" smtClean="0"/>
              <a:t>Evaluation </a:t>
            </a:r>
            <a:r>
              <a:rPr lang="en-US" sz="2000" dirty="0"/>
              <a:t>of Value-Add status for all steps within the bounded or confined area of the </a:t>
            </a:r>
            <a:r>
              <a:rPr lang="en-US" sz="2000" dirty="0" smtClean="0"/>
              <a:t>process</a:t>
            </a:r>
          </a:p>
          <a:p>
            <a:pPr marL="800100" lvl="1" indent="-342900">
              <a:buFont typeface="Wingdings" pitchFamily="2" charset="2"/>
              <a:buChar char="ü"/>
            </a:pPr>
            <a:r>
              <a:rPr lang="en-US" sz="2000" dirty="0" smtClean="0"/>
              <a:t>Inputs</a:t>
            </a:r>
            <a:r>
              <a:rPr lang="en-US" sz="2000" dirty="0"/>
              <a:t>, outputs for all steps within confined area of the process</a:t>
            </a:r>
          </a:p>
        </p:txBody>
      </p:sp>
    </p:spTree>
    <p:extLst>
      <p:ext uri="{BB962C8B-B14F-4D97-AF65-F5344CB8AC3E}">
        <p14:creationId xmlns:p14="http://schemas.microsoft.com/office/powerpoint/2010/main" val="28594201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smtClean="0">
                <a:solidFill>
                  <a:schemeClr val="bg1"/>
                </a:solidFill>
                <a:latin typeface="+mj-lt"/>
              </a:rPr>
              <a:t>Definitions </a:t>
            </a:r>
            <a:r>
              <a:rPr lang="en-US" b="1" dirty="0">
                <a:solidFill>
                  <a:schemeClr val="bg1"/>
                </a:solidFill>
                <a:latin typeface="+mj-lt"/>
              </a:rPr>
              <a:t>– Activity Types</a:t>
            </a:r>
          </a:p>
        </p:txBody>
      </p:sp>
      <p:sp>
        <p:nvSpPr>
          <p:cNvPr id="211" name="Rectangle 6"/>
          <p:cNvSpPr>
            <a:spLocks noChangeArrowheads="1"/>
          </p:cNvSpPr>
          <p:nvPr/>
        </p:nvSpPr>
        <p:spPr bwMode="auto">
          <a:xfrm>
            <a:off x="2355850" y="1530350"/>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747712" y="1447800"/>
            <a:ext cx="7329488"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marL="171450" indent="-171450">
              <a:spcBef>
                <a:spcPct val="20000"/>
              </a:spcBef>
              <a:buFontTx/>
              <a:buNone/>
            </a:pPr>
            <a:r>
              <a:rPr lang="en-US" sz="2000" b="1" dirty="0">
                <a:solidFill>
                  <a:srgbClr val="C00000"/>
                </a:solidFill>
              </a:rPr>
              <a:t>Value-Added</a:t>
            </a:r>
          </a:p>
          <a:p>
            <a:pPr marL="342900" indent="-342900">
              <a:spcBef>
                <a:spcPct val="20000"/>
              </a:spcBef>
              <a:buFont typeface="Wingdings" pitchFamily="2" charset="2"/>
              <a:buChar char="q"/>
            </a:pPr>
            <a:r>
              <a:rPr lang="en-US" sz="2000" dirty="0"/>
              <a:t>Any activity or task that transforms the deliverables of a process in such a way that the client is aware of it and is willing to pay for it </a:t>
            </a:r>
          </a:p>
          <a:p>
            <a:pPr marL="628650" lvl="1" indent="-342900">
              <a:spcBef>
                <a:spcPct val="20000"/>
              </a:spcBef>
              <a:buFont typeface="Wingdings" pitchFamily="2" charset="2"/>
              <a:buChar char="ü"/>
            </a:pPr>
            <a:r>
              <a:rPr lang="en-US" sz="2000" dirty="0"/>
              <a:t>Any activity that, when left out, would impact product performance and/or customer satisfaction</a:t>
            </a:r>
          </a:p>
          <a:p>
            <a:pPr marL="171450" indent="-171450">
              <a:spcBef>
                <a:spcPct val="20000"/>
              </a:spcBef>
              <a:buFontTx/>
              <a:buNone/>
            </a:pPr>
            <a:r>
              <a:rPr lang="en-US" sz="2000" b="1" dirty="0">
                <a:solidFill>
                  <a:srgbClr val="C00000"/>
                </a:solidFill>
              </a:rPr>
              <a:t>Business-Value-Added</a:t>
            </a:r>
          </a:p>
          <a:p>
            <a:pPr marL="342900" indent="-342900">
              <a:spcBef>
                <a:spcPct val="20000"/>
              </a:spcBef>
              <a:buFont typeface="Wingdings" pitchFamily="2" charset="2"/>
              <a:buChar char="q"/>
            </a:pPr>
            <a:r>
              <a:rPr lang="en-US" sz="2000" dirty="0"/>
              <a:t>Necessary to support Value-Added steps in the current process</a:t>
            </a:r>
          </a:p>
          <a:p>
            <a:pPr marL="628650" lvl="1" indent="-342900">
              <a:spcBef>
                <a:spcPct val="20000"/>
              </a:spcBef>
              <a:buFont typeface="Wingdings" pitchFamily="2" charset="2"/>
              <a:buChar char="ü"/>
            </a:pPr>
            <a:r>
              <a:rPr lang="en-US" sz="2000" dirty="0"/>
              <a:t>Includes those activities that do not add value but are currently required by regulation or law</a:t>
            </a:r>
          </a:p>
          <a:p>
            <a:pPr marL="628650" lvl="1" indent="-342900">
              <a:spcBef>
                <a:spcPct val="20000"/>
              </a:spcBef>
              <a:buFont typeface="Wingdings" pitchFamily="2" charset="2"/>
              <a:buChar char="ü"/>
            </a:pPr>
            <a:r>
              <a:rPr lang="en-US" sz="2000" dirty="0"/>
              <a:t>When left out, may not directly impact the customer or </a:t>
            </a:r>
            <a:br>
              <a:rPr lang="en-US" sz="2000" dirty="0"/>
            </a:br>
            <a:r>
              <a:rPr lang="en-US" sz="2000" dirty="0"/>
              <a:t>incur dissatisfaction</a:t>
            </a:r>
          </a:p>
          <a:p>
            <a:pPr marL="171450" indent="-171450">
              <a:spcBef>
                <a:spcPct val="20000"/>
              </a:spcBef>
              <a:buFontTx/>
              <a:buNone/>
            </a:pPr>
            <a:r>
              <a:rPr lang="en-US" sz="2000" b="1" dirty="0">
                <a:solidFill>
                  <a:srgbClr val="C00000"/>
                </a:solidFill>
              </a:rPr>
              <a:t>Non-Value-Added</a:t>
            </a:r>
          </a:p>
          <a:p>
            <a:pPr marL="342900" indent="-342900">
              <a:spcBef>
                <a:spcPct val="20000"/>
              </a:spcBef>
              <a:buFont typeface="Wingdings" pitchFamily="2" charset="2"/>
              <a:buChar char="q"/>
            </a:pPr>
            <a:r>
              <a:rPr lang="en-US" sz="2000" dirty="0"/>
              <a:t>Any activity that, when left out, does not directly impact the customer or the business</a:t>
            </a:r>
          </a:p>
        </p:txBody>
      </p:sp>
    </p:spTree>
    <p:extLst>
      <p:ext uri="{BB962C8B-B14F-4D97-AF65-F5344CB8AC3E}">
        <p14:creationId xmlns:p14="http://schemas.microsoft.com/office/powerpoint/2010/main" val="2859420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838200" y="1295400"/>
            <a:ext cx="7391400" cy="4953000"/>
          </a:xfrm>
        </p:spPr>
        <p:txBody>
          <a:bodyPr/>
          <a:lstStyle/>
          <a:p>
            <a:pPr marL="0" indent="0" defTabSz="1019175" eaLnBrk="0" hangingPunct="0">
              <a:spcBef>
                <a:spcPct val="50000"/>
              </a:spcBef>
              <a:buNone/>
            </a:pPr>
            <a:r>
              <a:rPr lang="en-US" sz="2800" b="1" dirty="0">
                <a:solidFill>
                  <a:schemeClr val="tx2"/>
                </a:solidFill>
              </a:rPr>
              <a:t>By the end of this module participants should be able to:</a:t>
            </a:r>
          </a:p>
          <a:p>
            <a:pPr marL="280988" lvl="1">
              <a:buFontTx/>
              <a:buChar char="•"/>
            </a:pPr>
            <a:r>
              <a:rPr lang="en-US" sz="2400" dirty="0" smtClean="0">
                <a:solidFill>
                  <a:schemeClr val="tx2"/>
                </a:solidFill>
              </a:rPr>
              <a:t>Identify the importance of process mapping</a:t>
            </a:r>
            <a:endParaRPr lang="en-US" sz="2400" dirty="0">
              <a:solidFill>
                <a:schemeClr val="tx2"/>
              </a:solidFill>
            </a:endParaRPr>
          </a:p>
          <a:p>
            <a:pPr marL="280988" lvl="1">
              <a:buFontTx/>
              <a:buChar char="•"/>
            </a:pPr>
            <a:r>
              <a:rPr lang="en-US" sz="2400" dirty="0" smtClean="0">
                <a:solidFill>
                  <a:schemeClr val="tx2"/>
                </a:solidFill>
              </a:rPr>
              <a:t>Identify the four different types of process mapping</a:t>
            </a:r>
            <a:endParaRPr lang="en-US" sz="2400" dirty="0">
              <a:solidFill>
                <a:schemeClr val="tx2"/>
              </a:solidFill>
            </a:endParaRPr>
          </a:p>
          <a:p>
            <a:pPr marL="280988" lvl="1">
              <a:buFontTx/>
              <a:buChar char="•"/>
            </a:pPr>
            <a:r>
              <a:rPr lang="en-US" sz="2400" dirty="0">
                <a:solidFill>
                  <a:schemeClr val="tx2"/>
                </a:solidFill>
              </a:rPr>
              <a:t>Develop a </a:t>
            </a:r>
            <a:r>
              <a:rPr lang="en-US" sz="2400" dirty="0" smtClean="0">
                <a:solidFill>
                  <a:schemeClr val="tx2"/>
                </a:solidFill>
              </a:rPr>
              <a:t>detailed process map</a:t>
            </a:r>
            <a:endParaRPr lang="en-US" sz="2400" dirty="0">
              <a:solidFill>
                <a:schemeClr val="tx2"/>
              </a:solidFill>
            </a:endParaRPr>
          </a:p>
          <a:p>
            <a:pPr marL="280988" lvl="1">
              <a:buFontTx/>
              <a:buChar char="•"/>
            </a:pPr>
            <a:r>
              <a:rPr lang="en-US" sz="2400" dirty="0">
                <a:solidFill>
                  <a:schemeClr val="tx2"/>
                </a:solidFill>
              </a:rPr>
              <a:t>Explain the value of Functional Process Maps</a:t>
            </a:r>
          </a:p>
          <a:p>
            <a:endParaRPr lang="en-US" sz="2400" dirty="0">
              <a:solidFill>
                <a:schemeClr val="tx2"/>
              </a:solidFill>
            </a:endParaRPr>
          </a:p>
        </p:txBody>
      </p:sp>
      <p:sp>
        <p:nvSpPr>
          <p:cNvPr id="4" name="Title 3"/>
          <p:cNvSpPr>
            <a:spLocks noGrp="1"/>
          </p:cNvSpPr>
          <p:nvPr>
            <p:ph type="title"/>
          </p:nvPr>
        </p:nvSpPr>
        <p:spPr>
          <a:xfrm>
            <a:off x="609600" y="115669"/>
            <a:ext cx="7924800" cy="584775"/>
          </a:xfrm>
        </p:spPr>
        <p:txBody>
          <a:bodyPr/>
          <a:lstStyle/>
          <a:p>
            <a:r>
              <a:rPr lang="en-US" b="1" dirty="0">
                <a:solidFill>
                  <a:schemeClr val="bg1"/>
                </a:solidFill>
                <a:latin typeface="+mj-lt"/>
              </a:rPr>
              <a:t>Learning Objectives</a:t>
            </a:r>
          </a:p>
        </p:txBody>
      </p:sp>
    </p:spTree>
    <p:extLst>
      <p:ext uri="{BB962C8B-B14F-4D97-AF65-F5344CB8AC3E}">
        <p14:creationId xmlns:p14="http://schemas.microsoft.com/office/powerpoint/2010/main" val="1345075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smtClean="0">
                <a:solidFill>
                  <a:schemeClr val="bg1"/>
                </a:solidFill>
                <a:latin typeface="+mj-lt"/>
              </a:rPr>
              <a:t>Definitions </a:t>
            </a:r>
            <a:r>
              <a:rPr lang="en-US" b="1" dirty="0">
                <a:solidFill>
                  <a:schemeClr val="bg1"/>
                </a:solidFill>
                <a:latin typeface="+mj-lt"/>
              </a:rPr>
              <a:t>– Input Types</a:t>
            </a:r>
          </a:p>
        </p:txBody>
      </p:sp>
      <p:sp>
        <p:nvSpPr>
          <p:cNvPr id="211" name="Rectangle 6"/>
          <p:cNvSpPr>
            <a:spLocks noChangeArrowheads="1"/>
          </p:cNvSpPr>
          <p:nvPr/>
        </p:nvSpPr>
        <p:spPr bwMode="auto">
          <a:xfrm>
            <a:off x="2355850" y="1530350"/>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747712" y="1557040"/>
            <a:ext cx="7329488"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buFontTx/>
              <a:buNone/>
            </a:pPr>
            <a:r>
              <a:rPr lang="en-US" sz="2000" b="1" dirty="0">
                <a:solidFill>
                  <a:srgbClr val="C00000"/>
                </a:solidFill>
              </a:rPr>
              <a:t>Controllable (C) </a:t>
            </a:r>
          </a:p>
          <a:p>
            <a:r>
              <a:rPr lang="en-US" sz="2000" dirty="0"/>
              <a:t>These are inputs that you can adjust or control while the process is being setup or running, e.g., speed, feed rate, temperature, pressure.  These are sometime referred to as “knob” variables</a:t>
            </a:r>
          </a:p>
          <a:p>
            <a:pPr>
              <a:spcBef>
                <a:spcPct val="80000"/>
              </a:spcBef>
              <a:buFontTx/>
              <a:buNone/>
            </a:pPr>
            <a:r>
              <a:rPr lang="en-US" sz="2000" b="1" dirty="0">
                <a:solidFill>
                  <a:srgbClr val="C00000"/>
                </a:solidFill>
              </a:rPr>
              <a:t>Standard Operating Procedures (S)</a:t>
            </a:r>
          </a:p>
          <a:p>
            <a:r>
              <a:rPr lang="en-US" sz="2000" dirty="0"/>
              <a:t>These are procedures that are part of the process and have been defined and documented.  The goal here is to make sure that we document the true procedure, e.g., cleaning, safety, loading of components, setup</a:t>
            </a:r>
          </a:p>
          <a:p>
            <a:pPr>
              <a:spcBef>
                <a:spcPct val="80000"/>
              </a:spcBef>
              <a:buFontTx/>
              <a:buNone/>
            </a:pPr>
            <a:r>
              <a:rPr lang="en-US" sz="2000" b="1" dirty="0">
                <a:solidFill>
                  <a:srgbClr val="C00000"/>
                </a:solidFill>
              </a:rPr>
              <a:t>Noise (N)</a:t>
            </a:r>
          </a:p>
          <a:p>
            <a:r>
              <a:rPr lang="en-US" sz="2000" dirty="0"/>
              <a:t>These are things you cannot control or choose not to control due to cost or difficulty, e.g., ambient temperature or humidity, operator training</a:t>
            </a:r>
          </a:p>
        </p:txBody>
      </p:sp>
    </p:spTree>
    <p:extLst>
      <p:ext uri="{BB962C8B-B14F-4D97-AF65-F5344CB8AC3E}">
        <p14:creationId xmlns:p14="http://schemas.microsoft.com/office/powerpoint/2010/main" val="28594201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a:solidFill>
                  <a:schemeClr val="bg1"/>
                </a:solidFill>
                <a:latin typeface="+mj-lt"/>
              </a:rPr>
              <a:t>Process </a:t>
            </a:r>
            <a:r>
              <a:rPr lang="en-US" b="1" dirty="0" smtClean="0">
                <a:solidFill>
                  <a:schemeClr val="bg1"/>
                </a:solidFill>
                <a:latin typeface="+mj-lt"/>
              </a:rPr>
              <a:t>Mapping The </a:t>
            </a:r>
            <a:r>
              <a:rPr lang="en-US" b="1" dirty="0">
                <a:solidFill>
                  <a:schemeClr val="bg1"/>
                </a:solidFill>
                <a:latin typeface="+mj-lt"/>
              </a:rPr>
              <a:t>8 Step Methodology</a:t>
            </a:r>
          </a:p>
        </p:txBody>
      </p:sp>
      <p:sp>
        <p:nvSpPr>
          <p:cNvPr id="211" name="Rectangle 6"/>
          <p:cNvSpPr>
            <a:spLocks noChangeArrowheads="1"/>
          </p:cNvSpPr>
          <p:nvPr/>
        </p:nvSpPr>
        <p:spPr bwMode="auto">
          <a:xfrm>
            <a:off x="2355850" y="1530350"/>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533400" y="1557040"/>
            <a:ext cx="8077200"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marL="347663" indent="-347663">
              <a:buFontTx/>
              <a:buAutoNum type="arabicPeriod"/>
            </a:pPr>
            <a:r>
              <a:rPr lang="en-US" sz="2400" dirty="0"/>
              <a:t>Create the Top Level SIPOC, defining the scope of the process </a:t>
            </a:r>
            <a:r>
              <a:rPr lang="en-US" sz="2400" dirty="0" smtClean="0"/>
              <a:t>(</a:t>
            </a:r>
            <a:r>
              <a:rPr lang="en-US" sz="2400" dirty="0"/>
              <a:t>start and end)</a:t>
            </a:r>
          </a:p>
          <a:p>
            <a:pPr marL="347663" indent="-347663">
              <a:buFontTx/>
              <a:buAutoNum type="arabicPeriod"/>
            </a:pPr>
            <a:r>
              <a:rPr lang="en-US" sz="2400" dirty="0"/>
              <a:t>Map all activities needed in the production of a “good” product or service within the scope from Step 1</a:t>
            </a:r>
          </a:p>
          <a:p>
            <a:pPr marL="347663" indent="-347663">
              <a:buFontTx/>
              <a:buAutoNum type="arabicPeriod"/>
            </a:pPr>
            <a:r>
              <a:rPr lang="en-US" sz="2400" dirty="0"/>
              <a:t>If desired narrow the focus to that portion of the map that is critical to the project </a:t>
            </a:r>
          </a:p>
          <a:p>
            <a:pPr marL="347663" indent="-347663">
              <a:buFontTx/>
              <a:buAutoNum type="arabicPeriod"/>
            </a:pPr>
            <a:r>
              <a:rPr lang="en-US" sz="2400" dirty="0"/>
              <a:t>For the activities from Step 3, designate as VA, BVA, or NVA</a:t>
            </a:r>
          </a:p>
          <a:p>
            <a:pPr marL="347663" indent="-347663">
              <a:buFontTx/>
              <a:buAutoNum type="arabicPeriod"/>
            </a:pPr>
            <a:r>
              <a:rPr lang="en-US" sz="2400" dirty="0"/>
              <a:t>List outputs for each activity from Step 3</a:t>
            </a:r>
          </a:p>
          <a:p>
            <a:pPr marL="347663" indent="-347663">
              <a:buFontTx/>
              <a:buAutoNum type="arabicPeriod"/>
            </a:pPr>
            <a:r>
              <a:rPr lang="en-US" sz="2400" dirty="0"/>
              <a:t>List inputs for each activity from Step 3</a:t>
            </a:r>
          </a:p>
          <a:p>
            <a:pPr marL="347663" indent="-347663">
              <a:buFontTx/>
              <a:buAutoNum type="arabicPeriod"/>
            </a:pPr>
            <a:r>
              <a:rPr lang="en-US" sz="2400" dirty="0"/>
              <a:t>Classify all inputs as C, S, or N</a:t>
            </a:r>
          </a:p>
          <a:p>
            <a:pPr marL="347663" indent="-347663">
              <a:buFontTx/>
              <a:buAutoNum type="arabicPeriod"/>
            </a:pPr>
            <a:r>
              <a:rPr lang="en-US" sz="2400" dirty="0"/>
              <a:t>Clearly identify all data collection points</a:t>
            </a:r>
          </a:p>
        </p:txBody>
      </p:sp>
    </p:spTree>
    <p:extLst>
      <p:ext uri="{BB962C8B-B14F-4D97-AF65-F5344CB8AC3E}">
        <p14:creationId xmlns:p14="http://schemas.microsoft.com/office/powerpoint/2010/main" val="28594201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smtClean="0">
                <a:solidFill>
                  <a:schemeClr val="bg1"/>
                </a:solidFill>
                <a:latin typeface="+mj-lt"/>
              </a:rPr>
              <a:t>Why </a:t>
            </a:r>
            <a:r>
              <a:rPr lang="en-US" b="1" dirty="0">
                <a:solidFill>
                  <a:schemeClr val="bg1"/>
                </a:solidFill>
                <a:latin typeface="+mj-lt"/>
              </a:rPr>
              <a:t>List The Inputs And Outputs?</a:t>
            </a:r>
          </a:p>
        </p:txBody>
      </p:sp>
      <p:sp>
        <p:nvSpPr>
          <p:cNvPr id="211" name="Rectangle 6"/>
          <p:cNvSpPr>
            <a:spLocks noChangeArrowheads="1"/>
          </p:cNvSpPr>
          <p:nvPr/>
        </p:nvSpPr>
        <p:spPr bwMode="auto">
          <a:xfrm>
            <a:off x="2355850" y="1515177"/>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533400" y="1557040"/>
            <a:ext cx="7329488"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marL="342900" indent="-342900">
              <a:buFont typeface="Arial" pitchFamily="34" charset="0"/>
              <a:buChar char="•"/>
            </a:pPr>
            <a:r>
              <a:rPr lang="en-US" sz="2400" dirty="0"/>
              <a:t>Project improvements are based on finding Y = f(X)</a:t>
            </a:r>
          </a:p>
          <a:p>
            <a:pPr marL="342900" indent="-342900">
              <a:buFont typeface="Arial" pitchFamily="34" charset="0"/>
              <a:buChar char="•"/>
            </a:pPr>
            <a:r>
              <a:rPr lang="en-US" sz="2400" dirty="0"/>
              <a:t>Must have a list of potential </a:t>
            </a:r>
            <a:r>
              <a:rPr lang="en-US" sz="2400" dirty="0" err="1"/>
              <a:t>Xs</a:t>
            </a:r>
            <a:r>
              <a:rPr lang="en-US" sz="2400" dirty="0"/>
              <a:t> to start the investigation</a:t>
            </a:r>
          </a:p>
          <a:p>
            <a:pPr marL="342900" indent="-342900">
              <a:buFont typeface="Arial" pitchFamily="34" charset="0"/>
              <a:buChar char="•"/>
            </a:pPr>
            <a:r>
              <a:rPr lang="en-US" sz="2400" dirty="0"/>
              <a:t>The Process Map is an excellent tool for identifying potential </a:t>
            </a:r>
            <a:r>
              <a:rPr lang="en-US" sz="2400" dirty="0" err="1"/>
              <a:t>Xs</a:t>
            </a:r>
            <a:endParaRPr lang="en-US" sz="2400" dirty="0"/>
          </a:p>
          <a:p>
            <a:pPr marL="342900" indent="-342900">
              <a:buFont typeface="Arial" pitchFamily="34" charset="0"/>
              <a:buChar char="•"/>
            </a:pPr>
            <a:r>
              <a:rPr lang="en-US" sz="2400" dirty="0"/>
              <a:t>Outputs from one Process Step are usually the inputs for the next</a:t>
            </a:r>
            <a:br>
              <a:rPr lang="en-US" sz="2400" dirty="0"/>
            </a:br>
            <a:r>
              <a:rPr lang="en-US" sz="2400" dirty="0"/>
              <a:t>Process Step</a:t>
            </a:r>
          </a:p>
        </p:txBody>
      </p:sp>
      <p:sp>
        <p:nvSpPr>
          <p:cNvPr id="5" name="Rectangle 7"/>
          <p:cNvSpPr>
            <a:spLocks noChangeArrowheads="1"/>
          </p:cNvSpPr>
          <p:nvPr/>
        </p:nvSpPr>
        <p:spPr bwMode="auto">
          <a:xfrm>
            <a:off x="879475" y="4765255"/>
            <a:ext cx="7426325" cy="568745"/>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lIns="45720" rIns="45720">
            <a:spAutoFit/>
          </a:bodyPr>
          <a:lstStyle/>
          <a:p>
            <a:pPr>
              <a:lnSpc>
                <a:spcPct val="200000"/>
              </a:lnSpc>
              <a:spcBef>
                <a:spcPct val="50000"/>
              </a:spcBef>
            </a:pPr>
            <a:r>
              <a:rPr lang="en-US" dirty="0" smtClean="0"/>
              <a:t>   To </a:t>
            </a:r>
            <a:r>
              <a:rPr lang="en-US" dirty="0"/>
              <a:t>identify the list of potential </a:t>
            </a:r>
            <a:r>
              <a:rPr lang="en-US" dirty="0" err="1"/>
              <a:t>Xs</a:t>
            </a:r>
            <a:r>
              <a:rPr lang="en-US" dirty="0"/>
              <a:t> or PIVs, fill the top of the funnel</a:t>
            </a:r>
            <a:r>
              <a:rPr lang="en-US" dirty="0" smtClean="0"/>
              <a:t>.</a:t>
            </a:r>
          </a:p>
        </p:txBody>
      </p:sp>
    </p:spTree>
    <p:extLst>
      <p:ext uri="{BB962C8B-B14F-4D97-AF65-F5344CB8AC3E}">
        <p14:creationId xmlns:p14="http://schemas.microsoft.com/office/powerpoint/2010/main" val="28594201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smtClean="0">
                <a:solidFill>
                  <a:schemeClr val="bg1"/>
                </a:solidFill>
                <a:latin typeface="+mj-lt"/>
              </a:rPr>
              <a:t>Links </a:t>
            </a:r>
            <a:r>
              <a:rPr lang="en-US" b="1" dirty="0">
                <a:solidFill>
                  <a:schemeClr val="bg1"/>
                </a:solidFill>
                <a:latin typeface="+mj-lt"/>
              </a:rPr>
              <a:t>To Other Tools</a:t>
            </a:r>
          </a:p>
        </p:txBody>
      </p:sp>
      <p:sp>
        <p:nvSpPr>
          <p:cNvPr id="211" name="Rectangle 6"/>
          <p:cNvSpPr>
            <a:spLocks noChangeArrowheads="1"/>
          </p:cNvSpPr>
          <p:nvPr/>
        </p:nvSpPr>
        <p:spPr bwMode="auto">
          <a:xfrm>
            <a:off x="2355850" y="1530350"/>
            <a:ext cx="6484938" cy="504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 name="Rectangle 8"/>
          <p:cNvSpPr>
            <a:spLocks noChangeArrowheads="1"/>
          </p:cNvSpPr>
          <p:nvPr/>
        </p:nvSpPr>
        <p:spPr bwMode="auto">
          <a:xfrm>
            <a:off x="747712" y="1557040"/>
            <a:ext cx="7329488"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US" sz="2400" dirty="0"/>
              <a:t>The detailed Process Map provides input to:</a:t>
            </a:r>
          </a:p>
          <a:p>
            <a:pPr marL="280988" lvl="1">
              <a:buFontTx/>
              <a:buChar char="•"/>
            </a:pPr>
            <a:r>
              <a:rPr lang="en-US" sz="2400" dirty="0" smtClean="0"/>
              <a:t>  Cause </a:t>
            </a:r>
            <a:r>
              <a:rPr lang="en-US" sz="2400" dirty="0"/>
              <a:t>and Effects Matrix</a:t>
            </a:r>
          </a:p>
          <a:p>
            <a:pPr marL="280988" lvl="1">
              <a:buFontTx/>
              <a:buChar char="•"/>
            </a:pPr>
            <a:r>
              <a:rPr lang="en-US" sz="2400" dirty="0" smtClean="0"/>
              <a:t>  Failure </a:t>
            </a:r>
            <a:r>
              <a:rPr lang="en-US" sz="2400" dirty="0"/>
              <a:t>Mode and Effects Analysis (FMEA)</a:t>
            </a:r>
          </a:p>
          <a:p>
            <a:pPr marL="280988" lvl="1">
              <a:buFontTx/>
              <a:buChar char="•"/>
            </a:pPr>
            <a:r>
              <a:rPr lang="en-US" sz="2400" dirty="0" smtClean="0"/>
              <a:t>  Control </a:t>
            </a:r>
            <a:r>
              <a:rPr lang="en-US" sz="2400" dirty="0"/>
              <a:t>Plan </a:t>
            </a:r>
          </a:p>
          <a:p>
            <a:pPr marL="280988" lvl="1">
              <a:buFontTx/>
              <a:buChar char="•"/>
            </a:pPr>
            <a:r>
              <a:rPr lang="en-US" sz="2400" dirty="0" smtClean="0"/>
              <a:t>  Multi-Varied </a:t>
            </a:r>
            <a:r>
              <a:rPr lang="en-US" sz="2400" dirty="0"/>
              <a:t>Studies</a:t>
            </a:r>
          </a:p>
          <a:p>
            <a:pPr marL="280988" lvl="1">
              <a:buFontTx/>
              <a:buChar char="•"/>
            </a:pPr>
            <a:r>
              <a:rPr lang="en-US" sz="2400" dirty="0" smtClean="0"/>
              <a:t>  DOE </a:t>
            </a:r>
            <a:r>
              <a:rPr lang="en-US" sz="2400" dirty="0"/>
              <a:t>planning</a:t>
            </a:r>
          </a:p>
        </p:txBody>
      </p:sp>
    </p:spTree>
    <p:extLst>
      <p:ext uri="{BB962C8B-B14F-4D97-AF65-F5344CB8AC3E}">
        <p14:creationId xmlns:p14="http://schemas.microsoft.com/office/powerpoint/2010/main" val="9188116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latin typeface="+mj-lt"/>
              </a:rPr>
              <a:t>Summary</a:t>
            </a:r>
            <a:endParaRPr lang="en-US" b="1" dirty="0">
              <a:solidFill>
                <a:schemeClr val="bg1"/>
              </a:solidFill>
              <a:latin typeface="+mj-lt"/>
            </a:endParaRPr>
          </a:p>
        </p:txBody>
      </p:sp>
      <p:sp>
        <p:nvSpPr>
          <p:cNvPr id="3" name="TextBox 2"/>
          <p:cNvSpPr txBox="1"/>
          <p:nvPr/>
        </p:nvSpPr>
        <p:spPr>
          <a:xfrm>
            <a:off x="762000" y="990600"/>
            <a:ext cx="7772400" cy="4247317"/>
          </a:xfrm>
          <a:prstGeom prst="rect">
            <a:avLst/>
          </a:prstGeom>
          <a:noFill/>
        </p:spPr>
        <p:txBody>
          <a:bodyPr wrap="square" rtlCol="0">
            <a:spAutoFit/>
          </a:bodyPr>
          <a:lstStyle/>
          <a:p>
            <a:pPr marL="342900" indent="-342900">
              <a:buFont typeface="Wingdings" pitchFamily="2" charset="2"/>
              <a:buChar char="q"/>
            </a:pPr>
            <a:r>
              <a:rPr lang="en-US" sz="2400" dirty="0"/>
              <a:t>Process mapping shows the relationship of process </a:t>
            </a:r>
            <a:r>
              <a:rPr lang="en-US" sz="2400" dirty="0" smtClean="0"/>
              <a:t>steps.</a:t>
            </a:r>
          </a:p>
          <a:p>
            <a:pPr marL="342900" indent="-342900">
              <a:buFont typeface="Wingdings" pitchFamily="2" charset="2"/>
              <a:buChar char="q"/>
            </a:pPr>
            <a:r>
              <a:rPr lang="en-US" sz="2400" dirty="0"/>
              <a:t>There are </a:t>
            </a:r>
            <a:r>
              <a:rPr lang="en-US" sz="2400" dirty="0" smtClean="0"/>
              <a:t>4 different types </a:t>
            </a:r>
            <a:r>
              <a:rPr lang="en-US" sz="2400" dirty="0"/>
              <a:t>of </a:t>
            </a:r>
            <a:r>
              <a:rPr lang="en-US" sz="2400" dirty="0" smtClean="0"/>
              <a:t>process maps such as; </a:t>
            </a:r>
          </a:p>
          <a:p>
            <a:pPr marL="800100" lvl="1" indent="-342900">
              <a:buFont typeface="Wingdings" pitchFamily="2" charset="2"/>
              <a:buChar char="ü"/>
            </a:pPr>
            <a:r>
              <a:rPr lang="en-US" sz="2400" dirty="0" smtClean="0"/>
              <a:t>high-level,</a:t>
            </a:r>
          </a:p>
          <a:p>
            <a:pPr marL="800100" lvl="1" indent="-342900">
              <a:buFont typeface="Wingdings" pitchFamily="2" charset="2"/>
              <a:buChar char="ü"/>
            </a:pPr>
            <a:r>
              <a:rPr lang="en-US" sz="2400" dirty="0" smtClean="0"/>
              <a:t>common,</a:t>
            </a:r>
          </a:p>
          <a:p>
            <a:pPr marL="800100" lvl="1" indent="-342900">
              <a:buFont typeface="Wingdings" pitchFamily="2" charset="2"/>
              <a:buChar char="ü"/>
            </a:pPr>
            <a:r>
              <a:rPr lang="en-US" sz="2400" dirty="0" smtClean="0"/>
              <a:t>detailed, and </a:t>
            </a:r>
          </a:p>
          <a:p>
            <a:pPr marL="800100" lvl="1" indent="-342900">
              <a:buFont typeface="Wingdings" pitchFamily="2" charset="2"/>
              <a:buChar char="ü"/>
            </a:pPr>
            <a:r>
              <a:rPr lang="en-US" sz="2400" dirty="0" smtClean="0"/>
              <a:t>functional </a:t>
            </a:r>
          </a:p>
          <a:p>
            <a:pPr marL="342900" indent="-342900">
              <a:buFont typeface="Wingdings" pitchFamily="2" charset="2"/>
              <a:buChar char="q"/>
            </a:pPr>
            <a:r>
              <a:rPr lang="en-US" sz="2400" dirty="0"/>
              <a:t>A functional </a:t>
            </a:r>
            <a:r>
              <a:rPr lang="en-US" sz="2400" dirty="0" smtClean="0"/>
              <a:t>process map </a:t>
            </a:r>
            <a:r>
              <a:rPr lang="en-US" sz="2400" dirty="0"/>
              <a:t>describes the steps in the bounded process, separated into functional </a:t>
            </a:r>
            <a:r>
              <a:rPr lang="en-US" sz="2400" dirty="0" smtClean="0"/>
              <a:t>areas and </a:t>
            </a:r>
            <a:r>
              <a:rPr lang="en-US" sz="2400" dirty="0"/>
              <a:t>internal customer-supplier </a:t>
            </a:r>
            <a:r>
              <a:rPr lang="en-US" sz="2400" dirty="0" smtClean="0"/>
              <a:t>relationships. </a:t>
            </a:r>
            <a:endParaRPr lang="en-US" sz="2400" dirty="0"/>
          </a:p>
          <a:p>
            <a:endParaRPr lang="en-US" dirty="0" smtClean="0"/>
          </a:p>
          <a:p>
            <a:endParaRPr lang="en-US" dirty="0"/>
          </a:p>
          <a:p>
            <a:endParaRPr lang="en-US" dirty="0"/>
          </a:p>
        </p:txBody>
      </p:sp>
    </p:spTree>
    <p:extLst>
      <p:ext uri="{BB962C8B-B14F-4D97-AF65-F5344CB8AC3E}">
        <p14:creationId xmlns:p14="http://schemas.microsoft.com/office/powerpoint/2010/main" val="3153373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7740" y="1447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3600" b="1" dirty="0" smtClean="0">
                <a:solidFill>
                  <a:schemeClr val="bg1"/>
                </a:solidFill>
                <a:latin typeface="Calibri" pitchFamily="34" charset="0"/>
                <a:ea typeface="Slackey"/>
              </a:rPr>
              <a:t>Thank You</a:t>
            </a: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90800" y="3505200"/>
            <a:ext cx="3733800" cy="156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6267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Define</a:t>
            </a:r>
            <a:endParaRPr lang="en-US" sz="1400" b="1" dirty="0"/>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endParaRPr lang="en-US" sz="2400" b="1" dirty="0" smtClean="0"/>
          </a:p>
          <a:p>
            <a:pPr algn="ctr" defTabSz="1289050">
              <a:lnSpc>
                <a:spcPct val="90000"/>
              </a:lnSpc>
              <a:spcAft>
                <a:spcPct val="35000"/>
              </a:spcAft>
              <a:defRPr/>
            </a:pPr>
            <a:r>
              <a:rPr lang="en-US" sz="2400" b="1" dirty="0" smtClean="0"/>
              <a:t>Improve</a:t>
            </a:r>
            <a:endParaRPr lang="en-US" sz="2400" b="1" dirty="0"/>
          </a:p>
          <a:p>
            <a:pPr algn="ctr" defTabSz="1289050">
              <a:lnSpc>
                <a:spcPct val="90000"/>
              </a:lnSpc>
              <a:spcAft>
                <a:spcPct val="35000"/>
              </a:spcAft>
              <a:defRPr/>
            </a:pPr>
            <a:endParaRPr lang="en-US" sz="1200" b="1" dirty="0"/>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p:nvPr/>
        </p:nvGrpSpPr>
        <p:grpSpPr>
          <a:xfrm>
            <a:off x="3048000" y="1905000"/>
            <a:ext cx="4267200" cy="3042841"/>
            <a:chOff x="381000" y="1254868"/>
            <a:chExt cx="4267200" cy="3042841"/>
          </a:xfrm>
        </p:grpSpPr>
        <p:sp>
          <p:nvSpPr>
            <p:cNvPr id="14" name="Rectangle 13"/>
            <p:cNvSpPr/>
            <p:nvPr/>
          </p:nvSpPr>
          <p:spPr>
            <a:xfrm>
              <a:off x="381000" y="12954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5" name="Rectangle 14"/>
            <p:cNvSpPr/>
            <p:nvPr/>
          </p:nvSpPr>
          <p:spPr>
            <a:xfrm>
              <a:off x="2641320" y="1254868"/>
              <a:ext cx="147348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1&amp;2</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6" name="Rectangle 15"/>
            <p:cNvSpPr/>
            <p:nvPr/>
          </p:nvSpPr>
          <p:spPr>
            <a:xfrm>
              <a:off x="435873" y="1369724"/>
              <a:ext cx="2129109" cy="76944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cap="all" spc="0" dirty="0" smtClean="0">
                  <a:ln w="0"/>
                  <a:solidFill>
                    <a:schemeClr val="accent2"/>
                  </a:solidFill>
                  <a:effectLst>
                    <a:reflection blurRad="12700" stA="50000" endPos="50000" dist="5000" dir="5400000" sy="-100000" rotWithShape="0"/>
                  </a:effectLst>
                </a:rPr>
                <a:t>Phase</a:t>
              </a:r>
              <a:endParaRPr lang="en-US" sz="4400" b="1" cap="all" spc="0" dirty="0">
                <a:ln w="0"/>
                <a:solidFill>
                  <a:schemeClr val="accent2"/>
                </a:solidFill>
                <a:effectLst>
                  <a:reflection blurRad="12700" stA="50000" endPos="50000" dist="5000" dir="5400000" sy="-100000" rotWithShape="0"/>
                </a:effectLst>
              </a:endParaRPr>
            </a:p>
          </p:txBody>
        </p:sp>
        <p:sp>
          <p:nvSpPr>
            <p:cNvPr id="17" name="TextBox 16"/>
            <p:cNvSpPr txBox="1"/>
            <p:nvPr/>
          </p:nvSpPr>
          <p:spPr>
            <a:xfrm>
              <a:off x="435873" y="2266384"/>
              <a:ext cx="4136127" cy="2031325"/>
            </a:xfrm>
            <a:prstGeom prst="rect">
              <a:avLst/>
            </a:prstGeom>
            <a:noFill/>
          </p:spPr>
          <p:txBody>
            <a:bodyPr wrap="square" rtlCol="0">
              <a:spAutoFit/>
            </a:bodyPr>
            <a:lstStyle/>
            <a:p>
              <a:r>
                <a:rPr lang="en-US" dirty="0" smtClean="0"/>
                <a:t>Tools</a:t>
              </a:r>
              <a:r>
                <a:rPr lang="en-US" dirty="0"/>
                <a:t>:</a:t>
              </a:r>
            </a:p>
            <a:p>
              <a:pPr marL="285750" indent="-285750">
                <a:buFont typeface="Arial" pitchFamily="34" charset="0"/>
                <a:buChar char="•"/>
              </a:pPr>
              <a:r>
                <a:rPr lang="en-US" dirty="0"/>
                <a:t>Voice of Customer (VOC) Analysis</a:t>
              </a:r>
            </a:p>
            <a:p>
              <a:pPr marL="285750" indent="-285750">
                <a:buFont typeface="Arial" pitchFamily="34" charset="0"/>
                <a:buChar char="•"/>
              </a:pPr>
              <a:r>
                <a:rPr lang="en-US" dirty="0"/>
                <a:t>Process Mapping</a:t>
              </a:r>
            </a:p>
            <a:p>
              <a:pPr marL="285750" indent="-285750">
                <a:buFont typeface="Arial" pitchFamily="34" charset="0"/>
                <a:buChar char="•"/>
              </a:pPr>
              <a:r>
                <a:rPr lang="en-US" dirty="0" smtClean="0"/>
                <a:t>Value </a:t>
              </a:r>
              <a:r>
                <a:rPr lang="en-US" dirty="0"/>
                <a:t>Stream Mapping</a:t>
              </a:r>
            </a:p>
            <a:p>
              <a:pPr marL="285750" indent="-285750">
                <a:buFont typeface="Arial" pitchFamily="34" charset="0"/>
                <a:buChar char="•"/>
              </a:pPr>
              <a:endParaRPr lang="en-US" dirty="0" smtClean="0"/>
            </a:p>
            <a:p>
              <a:endParaRPr lang="en-US" dirty="0"/>
            </a:p>
            <a:p>
              <a:endParaRPr lang="en-US" dirty="0"/>
            </a:p>
          </p:txBody>
        </p:sp>
      </p:grpSp>
      <p:sp>
        <p:nvSpPr>
          <p:cNvPr id="23" name="Rectangle 2"/>
          <p:cNvSpPr>
            <a:spLocks noGrp="1" noChangeArrowheads="1"/>
          </p:cNvSpPr>
          <p:nvPr>
            <p:ph type="ctrTitle"/>
          </p:nvPr>
        </p:nvSpPr>
        <p:spPr>
          <a:xfrm>
            <a:off x="685800" y="228600"/>
            <a:ext cx="8382000" cy="646331"/>
          </a:xfrm>
        </p:spPr>
        <p:txBody>
          <a:bodyPr anchor="t"/>
          <a:lstStyle/>
          <a:p>
            <a:pPr>
              <a:defRPr/>
            </a:pPr>
            <a:r>
              <a:rPr lang="en-US" sz="3600" b="1" dirty="0" smtClean="0">
                <a:solidFill>
                  <a:schemeClr val="bg1"/>
                </a:solidFill>
                <a:latin typeface="+mj-lt"/>
              </a:rPr>
              <a:t>The DMAIC Process with Tools</a:t>
            </a:r>
            <a:endParaRPr lang="en-US" sz="3600" b="1" baseline="30000" dirty="0" smtClean="0">
              <a:solidFill>
                <a:schemeClr val="bg1"/>
              </a:solidFill>
              <a:latin typeface="+mj-lt"/>
            </a:endParaRPr>
          </a:p>
        </p:txBody>
      </p:sp>
      <p:sp>
        <p:nvSpPr>
          <p:cNvPr id="19" name="TextBox 18"/>
          <p:cNvSpPr txBox="1"/>
          <p:nvPr/>
        </p:nvSpPr>
        <p:spPr>
          <a:xfrm>
            <a:off x="3933520" y="1107036"/>
            <a:ext cx="1348190" cy="584775"/>
          </a:xfrm>
          <a:prstGeom prst="rect">
            <a:avLst/>
          </a:prstGeom>
          <a:noFill/>
        </p:spPr>
        <p:txBody>
          <a:bodyPr wrap="none" rtlCol="0">
            <a:spAutoFit/>
          </a:bodyPr>
          <a:lstStyle/>
          <a:p>
            <a:r>
              <a:rPr lang="en-US" sz="3200" b="1" dirty="0" smtClean="0">
                <a:solidFill>
                  <a:schemeClr val="tx2"/>
                </a:solidFill>
              </a:rPr>
              <a:t>DAY 1</a:t>
            </a:r>
            <a:endParaRPr lang="en-US" sz="3200" b="1" dirty="0">
              <a:solidFill>
                <a:schemeClr val="tx2"/>
              </a:solidFill>
            </a:endParaRPr>
          </a:p>
        </p:txBody>
      </p:sp>
      <p:sp>
        <p:nvSpPr>
          <p:cNvPr id="20" name="Rectangle 19"/>
          <p:cNvSpPr/>
          <p:nvPr/>
        </p:nvSpPr>
        <p:spPr>
          <a:xfrm>
            <a:off x="685800" y="1524000"/>
            <a:ext cx="1905000" cy="18288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8" name="Straight Connector 7"/>
          <p:cNvCxnSpPr/>
          <p:nvPr/>
        </p:nvCxnSpPr>
        <p:spPr>
          <a:xfrm>
            <a:off x="3505200" y="3810000"/>
            <a:ext cx="1600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8642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heel(1)">
                                      <p:cBhvr>
                                        <p:cTn id="7" dur="2000"/>
                                        <p:tgtEl>
                                          <p:spTgt spid="20"/>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53425"/>
            <a:ext cx="7924800" cy="584775"/>
          </a:xfrm>
        </p:spPr>
        <p:txBody>
          <a:bodyPr/>
          <a:lstStyle/>
          <a:p>
            <a:pPr marL="280988" lvl="1"/>
            <a:r>
              <a:rPr lang="en-US" sz="3200" b="1" dirty="0" smtClean="0">
                <a:solidFill>
                  <a:schemeClr val="bg1"/>
                </a:solidFill>
                <a:latin typeface="+mj-lt"/>
              </a:rPr>
              <a:t>Importance of Process Mapping</a:t>
            </a:r>
            <a:endParaRPr lang="en-US" sz="3200" b="1" dirty="0">
              <a:solidFill>
                <a:schemeClr val="bg1"/>
              </a:solidFill>
              <a:latin typeface="+mj-lt"/>
            </a:endParaRPr>
          </a:p>
        </p:txBody>
      </p:sp>
      <p:sp>
        <p:nvSpPr>
          <p:cNvPr id="6" name="Content Placeholder 5"/>
          <p:cNvSpPr>
            <a:spLocks noGrp="1"/>
          </p:cNvSpPr>
          <p:nvPr>
            <p:ph idx="1"/>
          </p:nvPr>
        </p:nvSpPr>
        <p:spPr>
          <a:xfrm>
            <a:off x="457200" y="1600200"/>
            <a:ext cx="8229600" cy="4038600"/>
          </a:xfrm>
        </p:spPr>
        <p:txBody>
          <a:bodyPr/>
          <a:lstStyle/>
          <a:p>
            <a:r>
              <a:rPr lang="en-US" sz="2400" dirty="0"/>
              <a:t>Document and understand the actual process</a:t>
            </a:r>
          </a:p>
          <a:p>
            <a:r>
              <a:rPr lang="en-US" sz="2400" dirty="0"/>
              <a:t>Show the relationship of Process Steps</a:t>
            </a:r>
          </a:p>
          <a:p>
            <a:r>
              <a:rPr lang="en-US" sz="2400" dirty="0"/>
              <a:t>Develop a list of potential </a:t>
            </a:r>
            <a:r>
              <a:rPr lang="en-US" sz="2400" dirty="0" err="1"/>
              <a:t>Xs</a:t>
            </a:r>
            <a:r>
              <a:rPr lang="en-US" sz="2400" dirty="0"/>
              <a:t> to assist in building Y = f(X)</a:t>
            </a:r>
          </a:p>
          <a:p>
            <a:r>
              <a:rPr lang="en-US" sz="2400" dirty="0"/>
              <a:t>Determine Value-Added (VA), Business-Value-Added (BVA),</a:t>
            </a:r>
            <a:br>
              <a:rPr lang="en-US" sz="2400" dirty="0"/>
            </a:br>
            <a:r>
              <a:rPr lang="en-US" sz="2400" dirty="0"/>
              <a:t>and Non-Value-Added (NVA) steps of a process</a:t>
            </a:r>
          </a:p>
          <a:p>
            <a:r>
              <a:rPr lang="en-US" sz="2400" dirty="0"/>
              <a:t>Communicate information</a:t>
            </a:r>
          </a:p>
          <a:p>
            <a:r>
              <a:rPr lang="en-US" sz="2400" dirty="0"/>
              <a:t>Train employees on the process</a:t>
            </a:r>
          </a:p>
          <a:p>
            <a:endParaRPr lang="en-US" dirty="0"/>
          </a:p>
        </p:txBody>
      </p:sp>
      <p:sp>
        <p:nvSpPr>
          <p:cNvPr id="5" name="Text Placeholder 4"/>
          <p:cNvSpPr>
            <a:spLocks noGrp="1"/>
          </p:cNvSpPr>
          <p:nvPr>
            <p:ph type="body" sz="quarter" idx="10"/>
          </p:nvPr>
        </p:nvSpPr>
        <p:spPr/>
        <p:txBody>
          <a:bodyPr/>
          <a:lstStyle/>
          <a:p>
            <a:pPr algn="ctr" defTabSz="1019175" eaLnBrk="0" hangingPunct="0"/>
            <a:r>
              <a:rPr lang="en-US" dirty="0">
                <a:solidFill>
                  <a:schemeClr val="bg1"/>
                </a:solidFill>
                <a:latin typeface="+mn-lt"/>
              </a:rPr>
              <a:t>Characteristics of </a:t>
            </a:r>
          </a:p>
          <a:p>
            <a:pPr algn="ctr" defTabSz="1019175" eaLnBrk="0" hangingPunct="0"/>
            <a:r>
              <a:rPr lang="en-US" dirty="0">
                <a:solidFill>
                  <a:schemeClr val="bg1"/>
                </a:solidFill>
                <a:latin typeface="+mn-lt"/>
              </a:rPr>
              <a:t>Value Stream Map</a:t>
            </a:r>
          </a:p>
        </p:txBody>
      </p:sp>
      <p:sp>
        <p:nvSpPr>
          <p:cNvPr id="7" name="Text Placeholder 6"/>
          <p:cNvSpPr>
            <a:spLocks noGrp="1"/>
          </p:cNvSpPr>
          <p:nvPr>
            <p:ph type="body" sz="quarter" idx="4294967295"/>
          </p:nvPr>
        </p:nvSpPr>
        <p:spPr>
          <a:xfrm>
            <a:off x="5257800" y="1265238"/>
            <a:ext cx="3886200" cy="639762"/>
          </a:xfrm>
        </p:spPr>
        <p:txBody>
          <a:bodyPr/>
          <a:lstStyle/>
          <a:p>
            <a:pPr algn="ctr"/>
            <a:r>
              <a:rPr lang="en-US" dirty="0">
                <a:solidFill>
                  <a:schemeClr val="bg1"/>
                </a:solidFill>
                <a:latin typeface="+mn-lt"/>
              </a:rPr>
              <a:t>Possible </a:t>
            </a:r>
            <a:r>
              <a:rPr lang="en-US" dirty="0" smtClean="0">
                <a:solidFill>
                  <a:schemeClr val="bg1"/>
                </a:solidFill>
                <a:latin typeface="+mn-lt"/>
              </a:rPr>
              <a:t>benefits</a:t>
            </a:r>
            <a:endParaRPr lang="en-US" dirty="0">
              <a:solidFill>
                <a:schemeClr val="bg1"/>
              </a:solidFill>
              <a:latin typeface="+mn-lt"/>
            </a:endParaRPr>
          </a:p>
        </p:txBody>
      </p:sp>
    </p:spTree>
    <p:extLst>
      <p:ext uri="{BB962C8B-B14F-4D97-AF65-F5344CB8AC3E}">
        <p14:creationId xmlns:p14="http://schemas.microsoft.com/office/powerpoint/2010/main" val="358267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295400"/>
            <a:ext cx="4572000" cy="584775"/>
          </a:xfrm>
        </p:spPr>
        <p:txBody>
          <a:bodyPr/>
          <a:lstStyle/>
          <a:p>
            <a:pPr algn="ctr"/>
            <a:r>
              <a:rPr lang="en-US" sz="3400" b="1" dirty="0" smtClean="0">
                <a:solidFill>
                  <a:schemeClr val="bg1"/>
                </a:solidFill>
                <a:latin typeface="+mj-lt"/>
              </a:rPr>
              <a:t>What </a:t>
            </a:r>
            <a:r>
              <a:rPr lang="en-US" sz="3400" b="1" dirty="0">
                <a:solidFill>
                  <a:schemeClr val="bg1"/>
                </a:solidFill>
                <a:latin typeface="+mj-lt"/>
              </a:rPr>
              <a:t>Is A Process Map?</a:t>
            </a:r>
          </a:p>
        </p:txBody>
      </p:sp>
      <p:sp>
        <p:nvSpPr>
          <p:cNvPr id="6" name="Content Placeholder 5"/>
          <p:cNvSpPr>
            <a:spLocks noGrp="1"/>
          </p:cNvSpPr>
          <p:nvPr>
            <p:ph type="body" idx="1"/>
          </p:nvPr>
        </p:nvSpPr>
        <p:spPr>
          <a:xfrm>
            <a:off x="4800600" y="2438400"/>
            <a:ext cx="3581400" cy="3352800"/>
          </a:xfrm>
        </p:spPr>
        <p:txBody>
          <a:bodyPr/>
          <a:lstStyle/>
          <a:p>
            <a:pPr marL="0" indent="0">
              <a:buNone/>
            </a:pPr>
            <a:r>
              <a:rPr lang="en-US" sz="2800" b="1" dirty="0">
                <a:solidFill>
                  <a:schemeClr val="tx2"/>
                </a:solidFill>
                <a:latin typeface="+mn-lt"/>
              </a:rPr>
              <a:t>A Process Map is a graphical representation of the steps involved in a process or portion of a process</a:t>
            </a:r>
          </a:p>
          <a:p>
            <a:endParaRPr lang="en-US" sz="2000" b="1" dirty="0"/>
          </a:p>
        </p:txBody>
      </p:sp>
      <p:pic>
        <p:nvPicPr>
          <p:cNvPr id="1033" name="Picture 103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04799" y="3200400"/>
            <a:ext cx="4038819" cy="2895600"/>
          </a:xfrm>
          <a:prstGeom prst="rect">
            <a:avLst/>
          </a:prstGeom>
        </p:spPr>
      </p:pic>
    </p:spTree>
    <p:extLst>
      <p:ext uri="{BB962C8B-B14F-4D97-AF65-F5344CB8AC3E}">
        <p14:creationId xmlns:p14="http://schemas.microsoft.com/office/powerpoint/2010/main" val="25647935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6446"/>
            <a:ext cx="9144000" cy="553998"/>
          </a:xfrm>
        </p:spPr>
        <p:txBody>
          <a:bodyPr/>
          <a:lstStyle/>
          <a:p>
            <a:pPr algn="ctr"/>
            <a:r>
              <a:rPr lang="en-US" sz="3000" b="1" dirty="0" smtClean="0">
                <a:solidFill>
                  <a:schemeClr val="bg1"/>
                </a:solidFill>
                <a:latin typeface="+mj-lt"/>
              </a:rPr>
              <a:t>What is different between Process Mapping and VSM? </a:t>
            </a:r>
            <a:endParaRPr lang="en-US" sz="3000" b="1" dirty="0">
              <a:solidFill>
                <a:schemeClr val="bg1"/>
              </a:solidFill>
              <a:latin typeface="+mj-lt"/>
            </a:endParaRPr>
          </a:p>
        </p:txBody>
      </p:sp>
      <p:sp>
        <p:nvSpPr>
          <p:cNvPr id="6" name="Content Placeholder 5"/>
          <p:cNvSpPr>
            <a:spLocks noGrp="1"/>
          </p:cNvSpPr>
          <p:nvPr>
            <p:ph sz="half" idx="2"/>
          </p:nvPr>
        </p:nvSpPr>
        <p:spPr>
          <a:xfrm>
            <a:off x="381000" y="2220912"/>
            <a:ext cx="4040188" cy="3951288"/>
          </a:xfrm>
        </p:spPr>
        <p:txBody>
          <a:bodyPr/>
          <a:lstStyle/>
          <a:p>
            <a:r>
              <a:rPr lang="en-US" sz="2400" dirty="0"/>
              <a:t>A Process Map is a graphical representation of the steps involved in a process or portion of a process</a:t>
            </a:r>
          </a:p>
          <a:p>
            <a:r>
              <a:rPr lang="en-US" sz="2400" dirty="0"/>
              <a:t>There are many types of Process Maps at different levels of detail and used for different purposes.  Some of the more typical are:</a:t>
            </a:r>
          </a:p>
          <a:p>
            <a:endParaRPr lang="en-US" dirty="0"/>
          </a:p>
        </p:txBody>
      </p:sp>
      <p:sp>
        <p:nvSpPr>
          <p:cNvPr id="7" name="Text Placeholder 6"/>
          <p:cNvSpPr>
            <a:spLocks noGrp="1"/>
          </p:cNvSpPr>
          <p:nvPr>
            <p:ph type="body" sz="quarter" idx="3"/>
          </p:nvPr>
        </p:nvSpPr>
        <p:spPr/>
        <p:txBody>
          <a:bodyPr/>
          <a:lstStyle/>
          <a:p>
            <a:pPr algn="ctr"/>
            <a:r>
              <a:rPr lang="en-US" dirty="0">
                <a:solidFill>
                  <a:schemeClr val="bg1"/>
                </a:solidFill>
                <a:latin typeface="+mn-lt"/>
              </a:rPr>
              <a:t>Possible </a:t>
            </a:r>
            <a:r>
              <a:rPr lang="en-US" dirty="0" smtClean="0">
                <a:solidFill>
                  <a:schemeClr val="bg1"/>
                </a:solidFill>
                <a:latin typeface="+mn-lt"/>
              </a:rPr>
              <a:t>benefits</a:t>
            </a:r>
            <a:endParaRPr lang="en-US" dirty="0">
              <a:solidFill>
                <a:schemeClr val="bg1"/>
              </a:solidFill>
              <a:latin typeface="+mn-lt"/>
            </a:endParaRPr>
          </a:p>
        </p:txBody>
      </p:sp>
      <p:sp>
        <p:nvSpPr>
          <p:cNvPr id="3" name="Content Placeholder 2"/>
          <p:cNvSpPr>
            <a:spLocks noGrp="1"/>
          </p:cNvSpPr>
          <p:nvPr>
            <p:ph sz="quarter" idx="4"/>
          </p:nvPr>
        </p:nvSpPr>
        <p:spPr>
          <a:xfrm>
            <a:off x="4800600" y="2220912"/>
            <a:ext cx="3886200" cy="3951288"/>
          </a:xfrm>
        </p:spPr>
        <p:txBody>
          <a:bodyPr/>
          <a:lstStyle/>
          <a:p>
            <a:pPr defTabSz="1019175" eaLnBrk="0" hangingPunct="0"/>
            <a:r>
              <a:rPr lang="en-US" dirty="0"/>
              <a:t>A pictorial representation of the Flow of Material</a:t>
            </a:r>
            <a:br>
              <a:rPr lang="en-US" dirty="0"/>
            </a:br>
            <a:r>
              <a:rPr lang="en-US" dirty="0"/>
              <a:t>People and Processes Information</a:t>
            </a:r>
          </a:p>
          <a:p>
            <a:pPr defTabSz="1019175" eaLnBrk="0" hangingPunct="0"/>
            <a:r>
              <a:rPr lang="en-US" dirty="0"/>
              <a:t>Specific data associated with each step</a:t>
            </a:r>
          </a:p>
          <a:p>
            <a:pPr marL="687387" lvl="2" indent="-285750" defTabSz="1019175" eaLnBrk="0" hangingPunct="0">
              <a:buClr>
                <a:schemeClr val="tx1"/>
              </a:buClr>
              <a:buFont typeface="Wingdings" pitchFamily="2" charset="2"/>
              <a:buChar char="§"/>
            </a:pPr>
            <a:r>
              <a:rPr lang="en-US" dirty="0"/>
              <a:t>Touch Time and Cycle Time</a:t>
            </a:r>
          </a:p>
          <a:p>
            <a:pPr marL="687387" lvl="2" indent="-285750" defTabSz="1019175" eaLnBrk="0" hangingPunct="0">
              <a:buClr>
                <a:schemeClr val="tx1"/>
              </a:buClr>
              <a:buFont typeface="Wingdings" pitchFamily="2" charset="2"/>
              <a:buChar char="§"/>
            </a:pPr>
            <a:r>
              <a:rPr lang="en-US" dirty="0"/>
              <a:t>Volume</a:t>
            </a:r>
          </a:p>
          <a:p>
            <a:pPr marL="687387" lvl="2" indent="-285750" defTabSz="1019175" eaLnBrk="0" hangingPunct="0">
              <a:buClr>
                <a:schemeClr val="tx1"/>
              </a:buClr>
              <a:buFont typeface="Wingdings" pitchFamily="2" charset="2"/>
              <a:buChar char="§"/>
            </a:pPr>
            <a:r>
              <a:rPr lang="en-US" dirty="0"/>
              <a:t>Resources</a:t>
            </a:r>
          </a:p>
          <a:p>
            <a:pPr marL="687387" lvl="2" indent="-285750" defTabSz="1019175" eaLnBrk="0" hangingPunct="0">
              <a:buClr>
                <a:schemeClr val="tx1"/>
              </a:buClr>
              <a:buFont typeface="Wingdings" pitchFamily="2" charset="2"/>
              <a:buChar char="§"/>
            </a:pPr>
            <a:r>
              <a:rPr lang="en-US" dirty="0"/>
              <a:t>Errors/rework</a:t>
            </a:r>
          </a:p>
          <a:p>
            <a:endParaRPr lang="en-US" dirty="0"/>
          </a:p>
        </p:txBody>
      </p:sp>
      <p:sp>
        <p:nvSpPr>
          <p:cNvPr id="4" name="Rectangle 3"/>
          <p:cNvSpPr/>
          <p:nvPr/>
        </p:nvSpPr>
        <p:spPr>
          <a:xfrm>
            <a:off x="304800" y="1143000"/>
            <a:ext cx="4191000" cy="9144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b="1" dirty="0" smtClean="0">
                <a:solidFill>
                  <a:schemeClr val="bg1"/>
                </a:solidFill>
              </a:rPr>
              <a:t>Process Mapping</a:t>
            </a:r>
            <a:endParaRPr lang="en-US" sz="4800" dirty="0"/>
          </a:p>
        </p:txBody>
      </p:sp>
      <p:sp>
        <p:nvSpPr>
          <p:cNvPr id="9" name="Rectangle 8"/>
          <p:cNvSpPr/>
          <p:nvPr/>
        </p:nvSpPr>
        <p:spPr>
          <a:xfrm>
            <a:off x="4648200" y="1143000"/>
            <a:ext cx="4191000" cy="9144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b="1" dirty="0">
                <a:solidFill>
                  <a:schemeClr val="bg1"/>
                </a:solidFill>
              </a:rPr>
              <a:t>Value Stream Mapping</a:t>
            </a:r>
            <a:endParaRPr lang="en-US" sz="4800" dirty="0"/>
          </a:p>
        </p:txBody>
      </p:sp>
    </p:spTree>
    <p:extLst>
      <p:ext uri="{BB962C8B-B14F-4D97-AF65-F5344CB8AC3E}">
        <p14:creationId xmlns:p14="http://schemas.microsoft.com/office/powerpoint/2010/main" val="1064288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p:nvPr/>
        </p:nvSpPr>
        <p:spPr>
          <a:xfrm>
            <a:off x="6781800" y="1905000"/>
            <a:ext cx="1981200" cy="4572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3" name="Rectangle 42"/>
          <p:cNvSpPr/>
          <p:nvPr/>
        </p:nvSpPr>
        <p:spPr>
          <a:xfrm>
            <a:off x="4648200" y="1905000"/>
            <a:ext cx="1981200" cy="4572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2" name="Rectangle 41"/>
          <p:cNvSpPr/>
          <p:nvPr/>
        </p:nvSpPr>
        <p:spPr>
          <a:xfrm>
            <a:off x="2514600" y="1905000"/>
            <a:ext cx="1981200" cy="4572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1" name="Rectangle 40"/>
          <p:cNvSpPr/>
          <p:nvPr/>
        </p:nvSpPr>
        <p:spPr>
          <a:xfrm>
            <a:off x="419100" y="1905000"/>
            <a:ext cx="1981200" cy="4572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 name="TextBox 5"/>
          <p:cNvSpPr txBox="1"/>
          <p:nvPr/>
        </p:nvSpPr>
        <p:spPr>
          <a:xfrm>
            <a:off x="514927" y="2133600"/>
            <a:ext cx="1752600" cy="1938992"/>
          </a:xfrm>
          <a:prstGeom prst="rect">
            <a:avLst/>
          </a:prstGeom>
          <a:noFill/>
        </p:spPr>
        <p:txBody>
          <a:bodyPr wrap="square" rtlCol="0">
            <a:spAutoFit/>
          </a:bodyPr>
          <a:lstStyle/>
          <a:p>
            <a:r>
              <a:rPr lang="en-US" sz="2400" dirty="0" smtClean="0"/>
              <a:t>Used in project definition and scoping</a:t>
            </a:r>
          </a:p>
          <a:p>
            <a:r>
              <a:rPr lang="en-US" sz="2400" dirty="0" smtClean="0"/>
              <a:t>- e.g., SIPOC</a:t>
            </a:r>
            <a:endParaRPr lang="en-US" sz="2400" dirty="0"/>
          </a:p>
        </p:txBody>
      </p:sp>
      <p:sp>
        <p:nvSpPr>
          <p:cNvPr id="7" name="TextBox 6"/>
          <p:cNvSpPr txBox="1"/>
          <p:nvPr/>
        </p:nvSpPr>
        <p:spPr>
          <a:xfrm>
            <a:off x="2590800" y="2133600"/>
            <a:ext cx="1905000" cy="3046988"/>
          </a:xfrm>
          <a:prstGeom prst="rect">
            <a:avLst/>
          </a:prstGeom>
          <a:noFill/>
        </p:spPr>
        <p:txBody>
          <a:bodyPr wrap="square" rtlCol="0">
            <a:spAutoFit/>
          </a:bodyPr>
          <a:lstStyle/>
          <a:p>
            <a:r>
              <a:rPr lang="en-US" sz="2400" dirty="0" smtClean="0"/>
              <a:t>Used to display the steps in the process. </a:t>
            </a:r>
          </a:p>
          <a:p>
            <a:r>
              <a:rPr lang="en-US" sz="2400" dirty="0" smtClean="0"/>
              <a:t>First step in constructing a Detailed Map</a:t>
            </a:r>
            <a:endParaRPr lang="en-US" sz="2400" dirty="0"/>
          </a:p>
        </p:txBody>
      </p:sp>
      <p:sp>
        <p:nvSpPr>
          <p:cNvPr id="8" name="TextBox 7"/>
          <p:cNvSpPr txBox="1"/>
          <p:nvPr/>
        </p:nvSpPr>
        <p:spPr>
          <a:xfrm>
            <a:off x="4724400" y="2133600"/>
            <a:ext cx="1828800" cy="4031873"/>
          </a:xfrm>
          <a:prstGeom prst="rect">
            <a:avLst/>
          </a:prstGeom>
          <a:noFill/>
        </p:spPr>
        <p:txBody>
          <a:bodyPr wrap="square" rtlCol="0">
            <a:spAutoFit/>
          </a:bodyPr>
          <a:lstStyle/>
          <a:p>
            <a:r>
              <a:rPr lang="en-US" sz="2400" dirty="0" smtClean="0"/>
              <a:t>Adds inputs/</a:t>
            </a:r>
          </a:p>
          <a:p>
            <a:r>
              <a:rPr lang="en-US" sz="2400" dirty="0" smtClean="0"/>
              <a:t>outputs, VA/</a:t>
            </a:r>
          </a:p>
          <a:p>
            <a:r>
              <a:rPr lang="en-US" sz="2400" dirty="0" smtClean="0"/>
              <a:t>BVA/NVA, and classification of inputs to the Common Process Map</a:t>
            </a:r>
          </a:p>
          <a:p>
            <a:r>
              <a:rPr lang="en-US" sz="2400" dirty="0" smtClean="0"/>
              <a:t>-</a:t>
            </a:r>
            <a:r>
              <a:rPr lang="en-US" dirty="0" err="1" smtClean="0"/>
              <a:t>eg</a:t>
            </a:r>
            <a:r>
              <a:rPr lang="en-US" dirty="0" smtClean="0"/>
              <a:t>., Value Stream/Detailed Process Map</a:t>
            </a:r>
            <a:endParaRPr lang="en-US" dirty="0"/>
          </a:p>
        </p:txBody>
      </p:sp>
      <p:sp>
        <p:nvSpPr>
          <p:cNvPr id="9" name="TextBox 8"/>
          <p:cNvSpPr txBox="1"/>
          <p:nvPr/>
        </p:nvSpPr>
        <p:spPr>
          <a:xfrm>
            <a:off x="6781800" y="2133600"/>
            <a:ext cx="1905000" cy="3046988"/>
          </a:xfrm>
          <a:prstGeom prst="rect">
            <a:avLst/>
          </a:prstGeom>
          <a:noFill/>
        </p:spPr>
        <p:txBody>
          <a:bodyPr wrap="square" rtlCol="0">
            <a:spAutoFit/>
          </a:bodyPr>
          <a:lstStyle/>
          <a:p>
            <a:r>
              <a:rPr lang="en-US" sz="2400" dirty="0" smtClean="0"/>
              <a:t>Breaks the steps into functional areas, frequently mapped against a time line</a:t>
            </a:r>
            <a:endParaRPr lang="en-US" sz="2400" dirty="0"/>
          </a:p>
        </p:txBody>
      </p:sp>
      <p:sp>
        <p:nvSpPr>
          <p:cNvPr id="11" name="Rectangle 10"/>
          <p:cNvSpPr/>
          <p:nvPr/>
        </p:nvSpPr>
        <p:spPr>
          <a:xfrm>
            <a:off x="419100" y="1371600"/>
            <a:ext cx="1981200" cy="6858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t>High-Level</a:t>
            </a:r>
            <a:endParaRPr lang="en-US" b="1" dirty="0"/>
          </a:p>
        </p:txBody>
      </p:sp>
      <p:sp>
        <p:nvSpPr>
          <p:cNvPr id="12" name="Rectangle 11"/>
          <p:cNvSpPr/>
          <p:nvPr/>
        </p:nvSpPr>
        <p:spPr>
          <a:xfrm>
            <a:off x="2514600" y="1371600"/>
            <a:ext cx="1981200" cy="6858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t>Common</a:t>
            </a:r>
            <a:endParaRPr lang="en-US" b="1" dirty="0"/>
          </a:p>
        </p:txBody>
      </p:sp>
      <p:sp>
        <p:nvSpPr>
          <p:cNvPr id="13" name="Rectangle 12"/>
          <p:cNvSpPr/>
          <p:nvPr/>
        </p:nvSpPr>
        <p:spPr>
          <a:xfrm>
            <a:off x="4648200" y="1371600"/>
            <a:ext cx="1981200" cy="6858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t>Detailed </a:t>
            </a:r>
            <a:endParaRPr lang="en-US" sz="2400" b="1" dirty="0"/>
          </a:p>
        </p:txBody>
      </p:sp>
      <p:sp>
        <p:nvSpPr>
          <p:cNvPr id="14" name="Rectangle 13"/>
          <p:cNvSpPr/>
          <p:nvPr/>
        </p:nvSpPr>
        <p:spPr>
          <a:xfrm>
            <a:off x="6781800" y="1371600"/>
            <a:ext cx="1981200" cy="6858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t>Functional</a:t>
            </a:r>
            <a:endParaRPr lang="en-US" sz="2400" b="1" dirty="0"/>
          </a:p>
        </p:txBody>
      </p:sp>
      <p:sp>
        <p:nvSpPr>
          <p:cNvPr id="15" name="Title 1"/>
          <p:cNvSpPr txBox="1">
            <a:spLocks/>
          </p:cNvSpPr>
          <p:nvPr/>
        </p:nvSpPr>
        <p:spPr>
          <a:xfrm>
            <a:off x="609600" y="152400"/>
            <a:ext cx="7924800" cy="584775"/>
          </a:xfrm>
          <a:prstGeom prst="rect">
            <a:avLst/>
          </a:prstGeom>
        </p:spPr>
        <p:txBody>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pPr algn="ctr"/>
            <a:r>
              <a:rPr lang="en-US" sz="3600" b="1" dirty="0" smtClean="0">
                <a:solidFill>
                  <a:schemeClr val="bg1"/>
                </a:solidFill>
                <a:effectLst>
                  <a:outerShdw blurRad="38100" dist="38100" dir="2700000" algn="tl">
                    <a:srgbClr val="000000">
                      <a:alpha val="43137"/>
                    </a:srgbClr>
                  </a:outerShdw>
                </a:effectLst>
                <a:latin typeface="+mj-lt"/>
              </a:rPr>
              <a:t>4 Types of the Process Map</a:t>
            </a:r>
            <a:endParaRPr lang="en-US" sz="3600" b="1" dirty="0">
              <a:solidFill>
                <a:schemeClr val="bg1"/>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495897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ectangle 78"/>
          <p:cNvSpPr/>
          <p:nvPr/>
        </p:nvSpPr>
        <p:spPr>
          <a:xfrm>
            <a:off x="6400800" y="2362200"/>
            <a:ext cx="2448515" cy="363472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8" name="Rectangle 77"/>
          <p:cNvSpPr/>
          <p:nvPr/>
        </p:nvSpPr>
        <p:spPr>
          <a:xfrm>
            <a:off x="3330575" y="2362200"/>
            <a:ext cx="2873670" cy="363472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b="1" dirty="0"/>
          </a:p>
        </p:txBody>
      </p:sp>
      <p:sp>
        <p:nvSpPr>
          <p:cNvPr id="77" name="Rectangle 76"/>
          <p:cNvSpPr/>
          <p:nvPr/>
        </p:nvSpPr>
        <p:spPr>
          <a:xfrm>
            <a:off x="456905" y="2362200"/>
            <a:ext cx="2743495" cy="363472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b="1" dirty="0" smtClean="0">
                <a:solidFill>
                  <a:schemeClr val="bg1"/>
                </a:solidFill>
                <a:latin typeface="+mj-lt"/>
              </a:rPr>
              <a:t>Versions </a:t>
            </a:r>
            <a:r>
              <a:rPr lang="en-US" b="1" dirty="0">
                <a:solidFill>
                  <a:schemeClr val="bg1"/>
                </a:solidFill>
                <a:latin typeface="+mj-lt"/>
              </a:rPr>
              <a:t>Of A Process</a:t>
            </a:r>
          </a:p>
        </p:txBody>
      </p:sp>
      <p:sp>
        <p:nvSpPr>
          <p:cNvPr id="7" name="Text Placeholder 6"/>
          <p:cNvSpPr>
            <a:spLocks noGrp="1"/>
          </p:cNvSpPr>
          <p:nvPr>
            <p:ph type="body" sz="quarter" idx="4294967295"/>
          </p:nvPr>
        </p:nvSpPr>
        <p:spPr>
          <a:xfrm>
            <a:off x="5257800" y="1265238"/>
            <a:ext cx="3886200" cy="639762"/>
          </a:xfrm>
        </p:spPr>
        <p:txBody>
          <a:bodyPr/>
          <a:lstStyle/>
          <a:p>
            <a:pPr algn="ctr"/>
            <a:r>
              <a:rPr lang="en-US" dirty="0">
                <a:solidFill>
                  <a:schemeClr val="bg1"/>
                </a:solidFill>
                <a:latin typeface="+mn-lt"/>
              </a:rPr>
              <a:t>Possible </a:t>
            </a:r>
            <a:r>
              <a:rPr lang="en-US" dirty="0" smtClean="0">
                <a:solidFill>
                  <a:schemeClr val="bg1"/>
                </a:solidFill>
                <a:latin typeface="+mn-lt"/>
              </a:rPr>
              <a:t>benefits</a:t>
            </a:r>
            <a:endParaRPr lang="en-US" dirty="0">
              <a:solidFill>
                <a:schemeClr val="bg1"/>
              </a:solidFill>
              <a:latin typeface="+mn-lt"/>
            </a:endParaRPr>
          </a:p>
        </p:txBody>
      </p:sp>
      <p:sp>
        <p:nvSpPr>
          <p:cNvPr id="8" name="Rectangle 2"/>
          <p:cNvSpPr>
            <a:spLocks noChangeArrowheads="1"/>
          </p:cNvSpPr>
          <p:nvPr/>
        </p:nvSpPr>
        <p:spPr bwMode="auto">
          <a:xfrm>
            <a:off x="3330575" y="1549400"/>
            <a:ext cx="247554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54337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812925" eaLnBrk="0" hangingPunct="0"/>
            <a:r>
              <a:rPr lang="en-US" sz="2000" b="1" dirty="0"/>
              <a:t>At Least Three Versions</a:t>
            </a:r>
          </a:p>
        </p:txBody>
      </p:sp>
      <p:sp>
        <p:nvSpPr>
          <p:cNvPr id="9" name="Rectangle 3"/>
          <p:cNvSpPr>
            <a:spLocks noChangeArrowheads="1"/>
          </p:cNvSpPr>
          <p:nvPr/>
        </p:nvSpPr>
        <p:spPr bwMode="auto">
          <a:xfrm>
            <a:off x="515938" y="2359025"/>
            <a:ext cx="2368550"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54337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175" tIns="65088" rIns="130175" bIns="65088">
            <a:spAutoFit/>
          </a:bodyPr>
          <a:lstStyle/>
          <a:p>
            <a:pPr algn="l" defTabSz="1812925" eaLnBrk="0" hangingPunct="0"/>
            <a:r>
              <a:rPr lang="en-US" sz="1800" b="1" dirty="0"/>
              <a:t>What you think it is...</a:t>
            </a:r>
          </a:p>
        </p:txBody>
      </p:sp>
      <p:sp>
        <p:nvSpPr>
          <p:cNvPr id="10" name="Rectangle 25"/>
          <p:cNvSpPr>
            <a:spLocks noChangeArrowheads="1"/>
          </p:cNvSpPr>
          <p:nvPr/>
        </p:nvSpPr>
        <p:spPr bwMode="auto">
          <a:xfrm>
            <a:off x="6337300" y="2286000"/>
            <a:ext cx="2286000" cy="67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54337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175" tIns="65088" rIns="130175" bIns="65088" anchorCtr="1">
            <a:spAutoFit/>
          </a:bodyPr>
          <a:lstStyle/>
          <a:p>
            <a:pPr defTabSz="1812925" eaLnBrk="0" hangingPunct="0"/>
            <a:r>
              <a:rPr lang="en-US" sz="1800" b="1" dirty="0"/>
              <a:t>What you would </a:t>
            </a:r>
          </a:p>
          <a:p>
            <a:pPr defTabSz="1812925" eaLnBrk="0" hangingPunct="0"/>
            <a:r>
              <a:rPr lang="en-US" sz="1800" b="1" dirty="0"/>
              <a:t>like it to be...</a:t>
            </a:r>
          </a:p>
        </p:txBody>
      </p:sp>
      <p:sp>
        <p:nvSpPr>
          <p:cNvPr id="11" name="Rectangle 32"/>
          <p:cNvSpPr>
            <a:spLocks noChangeArrowheads="1"/>
          </p:cNvSpPr>
          <p:nvPr/>
        </p:nvSpPr>
        <p:spPr bwMode="auto">
          <a:xfrm>
            <a:off x="3563938" y="2359025"/>
            <a:ext cx="2228850"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54337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175" tIns="65088" rIns="130175" bIns="65088" anchorCtr="1">
            <a:spAutoFit/>
          </a:bodyPr>
          <a:lstStyle/>
          <a:p>
            <a:pPr algn="l" defTabSz="1812925" eaLnBrk="0" hangingPunct="0"/>
            <a:r>
              <a:rPr lang="en-US" sz="1800" b="1" dirty="0"/>
              <a:t>What it actually is...</a:t>
            </a:r>
          </a:p>
        </p:txBody>
      </p:sp>
      <p:cxnSp>
        <p:nvCxnSpPr>
          <p:cNvPr id="12" name="AutoShape 98"/>
          <p:cNvCxnSpPr>
            <a:cxnSpLocks noChangeShapeType="1"/>
            <a:stCxn id="9" idx="0"/>
            <a:endCxn id="10" idx="0"/>
          </p:cNvCxnSpPr>
          <p:nvPr/>
        </p:nvCxnSpPr>
        <p:spPr bwMode="auto">
          <a:xfrm rot="5400000" flipH="1" flipV="1">
            <a:off x="4553744" y="-567530"/>
            <a:ext cx="73025" cy="5780087"/>
          </a:xfrm>
          <a:prstGeom prst="bentConnector3">
            <a:avLst>
              <a:gd name="adj1" fmla="val 413043"/>
            </a:avLst>
          </a:prstGeom>
          <a:ln>
            <a:headEnd/>
            <a:tailEnd/>
          </a:ln>
          <a:extLst/>
        </p:spPr>
        <p:style>
          <a:lnRef idx="3">
            <a:schemeClr val="dk1"/>
          </a:lnRef>
          <a:fillRef idx="0">
            <a:schemeClr val="dk1"/>
          </a:fillRef>
          <a:effectRef idx="2">
            <a:schemeClr val="dk1"/>
          </a:effectRef>
          <a:fontRef idx="minor">
            <a:schemeClr val="tx1"/>
          </a:fontRef>
        </p:style>
      </p:cxnSp>
      <p:cxnSp>
        <p:nvCxnSpPr>
          <p:cNvPr id="13" name="AutoShape 99"/>
          <p:cNvCxnSpPr>
            <a:cxnSpLocks noChangeShapeType="1"/>
            <a:stCxn id="11" idx="0"/>
            <a:endCxn id="11" idx="0"/>
          </p:cNvCxnSpPr>
          <p:nvPr/>
        </p:nvCxnSpPr>
        <p:spPr bwMode="auto">
          <a:xfrm>
            <a:off x="4678363" y="2359025"/>
            <a:ext cx="0" cy="0"/>
          </a:xfrm>
          <a:prstGeom prst="straightConnector1">
            <a:avLst/>
          </a:prstGeom>
          <a:noFill/>
          <a:ln w="9525">
            <a:solidFill>
              <a:srgbClr val="54337D"/>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AutoShape 132"/>
          <p:cNvCxnSpPr>
            <a:cxnSpLocks noChangeShapeType="1"/>
            <a:stCxn id="30" idx="3"/>
            <a:endCxn id="40" idx="2"/>
          </p:cNvCxnSpPr>
          <p:nvPr/>
        </p:nvCxnSpPr>
        <p:spPr bwMode="auto">
          <a:xfrm flipV="1">
            <a:off x="4046538" y="5656263"/>
            <a:ext cx="609600" cy="31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AutoShape 133"/>
          <p:cNvCxnSpPr>
            <a:cxnSpLocks noChangeShapeType="1"/>
            <a:stCxn id="21" idx="6"/>
            <a:endCxn id="23" idx="2"/>
          </p:cNvCxnSpPr>
          <p:nvPr/>
        </p:nvCxnSpPr>
        <p:spPr bwMode="auto">
          <a:xfrm>
            <a:off x="7010400" y="3219450"/>
            <a:ext cx="620713"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AutoShape 134"/>
          <p:cNvCxnSpPr>
            <a:cxnSpLocks noChangeShapeType="1"/>
            <a:stCxn id="39" idx="6"/>
            <a:endCxn id="41" idx="1"/>
          </p:cNvCxnSpPr>
          <p:nvPr/>
        </p:nvCxnSpPr>
        <p:spPr bwMode="auto">
          <a:xfrm>
            <a:off x="4043363" y="5073650"/>
            <a:ext cx="1144587"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AutoShape 135"/>
          <p:cNvCxnSpPr>
            <a:cxnSpLocks noChangeShapeType="1"/>
            <a:stCxn id="33" idx="2"/>
            <a:endCxn id="34" idx="5"/>
          </p:cNvCxnSpPr>
          <p:nvPr/>
        </p:nvCxnSpPr>
        <p:spPr bwMode="auto">
          <a:xfrm flipH="1">
            <a:off x="3636963" y="3848100"/>
            <a:ext cx="858837"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AutoShape 136"/>
          <p:cNvCxnSpPr>
            <a:cxnSpLocks noChangeShapeType="1"/>
            <a:stCxn id="24" idx="6"/>
            <a:endCxn id="27" idx="2"/>
          </p:cNvCxnSpPr>
          <p:nvPr/>
        </p:nvCxnSpPr>
        <p:spPr bwMode="auto">
          <a:xfrm>
            <a:off x="3697288" y="3240088"/>
            <a:ext cx="1838325"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AutoShape 137"/>
          <p:cNvCxnSpPr>
            <a:cxnSpLocks noChangeShapeType="1"/>
            <a:stCxn id="47" idx="3"/>
            <a:endCxn id="48" idx="1"/>
          </p:cNvCxnSpPr>
          <p:nvPr/>
        </p:nvCxnSpPr>
        <p:spPr bwMode="auto">
          <a:xfrm>
            <a:off x="757238" y="3846513"/>
            <a:ext cx="792162"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Line 138"/>
          <p:cNvSpPr>
            <a:spLocks noChangeShapeType="1"/>
          </p:cNvSpPr>
          <p:nvPr/>
        </p:nvSpPr>
        <p:spPr bwMode="auto">
          <a:xfrm>
            <a:off x="757238" y="3236913"/>
            <a:ext cx="2398712" cy="31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Oval 139"/>
          <p:cNvSpPr>
            <a:spLocks noChangeArrowheads="1"/>
          </p:cNvSpPr>
          <p:nvPr/>
        </p:nvSpPr>
        <p:spPr bwMode="auto">
          <a:xfrm>
            <a:off x="6761163" y="3094038"/>
            <a:ext cx="249237"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Oval 140"/>
          <p:cNvSpPr>
            <a:spLocks noChangeArrowheads="1"/>
          </p:cNvSpPr>
          <p:nvPr/>
        </p:nvSpPr>
        <p:spPr bwMode="auto">
          <a:xfrm>
            <a:off x="7196138" y="3094038"/>
            <a:ext cx="247650"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Oval 141"/>
          <p:cNvSpPr>
            <a:spLocks noChangeArrowheads="1"/>
          </p:cNvSpPr>
          <p:nvPr/>
        </p:nvSpPr>
        <p:spPr bwMode="auto">
          <a:xfrm>
            <a:off x="7631113" y="3094038"/>
            <a:ext cx="247650"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Oval 142"/>
          <p:cNvSpPr>
            <a:spLocks noChangeArrowheads="1"/>
          </p:cNvSpPr>
          <p:nvPr/>
        </p:nvSpPr>
        <p:spPr bwMode="auto">
          <a:xfrm>
            <a:off x="3448050" y="3116263"/>
            <a:ext cx="249238" cy="24765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Oval 143"/>
          <p:cNvSpPr>
            <a:spLocks noChangeArrowheads="1"/>
          </p:cNvSpPr>
          <p:nvPr/>
        </p:nvSpPr>
        <p:spPr bwMode="auto">
          <a:xfrm>
            <a:off x="3797300" y="3722688"/>
            <a:ext cx="247650"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Oval 144"/>
          <p:cNvSpPr>
            <a:spLocks noChangeArrowheads="1"/>
          </p:cNvSpPr>
          <p:nvPr/>
        </p:nvSpPr>
        <p:spPr bwMode="auto">
          <a:xfrm>
            <a:off x="4838700" y="3116263"/>
            <a:ext cx="249238" cy="24765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Oval 145"/>
          <p:cNvSpPr>
            <a:spLocks noChangeArrowheads="1"/>
          </p:cNvSpPr>
          <p:nvPr/>
        </p:nvSpPr>
        <p:spPr bwMode="auto">
          <a:xfrm>
            <a:off x="5535613" y="3116263"/>
            <a:ext cx="246062" cy="24765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AutoShape 146"/>
          <p:cNvSpPr>
            <a:spLocks noChangeArrowheads="1"/>
          </p:cNvSpPr>
          <p:nvPr/>
        </p:nvSpPr>
        <p:spPr bwMode="auto">
          <a:xfrm>
            <a:off x="4491038" y="3116263"/>
            <a:ext cx="249237" cy="247650"/>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AutoShape 147"/>
          <p:cNvSpPr>
            <a:spLocks noChangeArrowheads="1"/>
          </p:cNvSpPr>
          <p:nvPr/>
        </p:nvSpPr>
        <p:spPr bwMode="auto">
          <a:xfrm>
            <a:off x="3797300" y="4327525"/>
            <a:ext cx="247650" cy="249238"/>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AutoShape 148"/>
          <p:cNvSpPr>
            <a:spLocks noChangeArrowheads="1"/>
          </p:cNvSpPr>
          <p:nvPr/>
        </p:nvSpPr>
        <p:spPr bwMode="auto">
          <a:xfrm>
            <a:off x="3797300" y="5535613"/>
            <a:ext cx="249238" cy="247650"/>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Rectangle 149"/>
          <p:cNvSpPr>
            <a:spLocks noChangeArrowheads="1"/>
          </p:cNvSpPr>
          <p:nvPr/>
        </p:nvSpPr>
        <p:spPr bwMode="auto">
          <a:xfrm>
            <a:off x="4143375" y="3116263"/>
            <a:ext cx="249238" cy="2476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AutoShape 150"/>
          <p:cNvSpPr>
            <a:spLocks noChangeArrowheads="1"/>
          </p:cNvSpPr>
          <p:nvPr/>
        </p:nvSpPr>
        <p:spPr bwMode="auto">
          <a:xfrm rot="10800000">
            <a:off x="5186363" y="3116263"/>
            <a:ext cx="246062" cy="247650"/>
          </a:xfrm>
          <a:prstGeom prst="triangle">
            <a:avLst>
              <a:gd name="adj" fmla="val 49940"/>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Oval 152"/>
          <p:cNvSpPr>
            <a:spLocks noChangeArrowheads="1"/>
          </p:cNvSpPr>
          <p:nvPr/>
        </p:nvSpPr>
        <p:spPr bwMode="auto">
          <a:xfrm>
            <a:off x="4495800" y="3722688"/>
            <a:ext cx="246063"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AutoShape 153"/>
          <p:cNvSpPr>
            <a:spLocks noChangeArrowheads="1"/>
          </p:cNvSpPr>
          <p:nvPr/>
        </p:nvSpPr>
        <p:spPr bwMode="auto">
          <a:xfrm rot="10800000" flipH="1">
            <a:off x="3452813" y="3722688"/>
            <a:ext cx="246062" cy="249237"/>
          </a:xfrm>
          <a:prstGeom prst="triangle">
            <a:avLst>
              <a:gd name="adj" fmla="val 49940"/>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Rectangle 154"/>
          <p:cNvSpPr>
            <a:spLocks noChangeArrowheads="1"/>
          </p:cNvSpPr>
          <p:nvPr/>
        </p:nvSpPr>
        <p:spPr bwMode="auto">
          <a:xfrm>
            <a:off x="5191125" y="4337050"/>
            <a:ext cx="247650" cy="2476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Rectangle 155"/>
          <p:cNvSpPr>
            <a:spLocks noChangeArrowheads="1"/>
          </p:cNvSpPr>
          <p:nvPr/>
        </p:nvSpPr>
        <p:spPr bwMode="auto">
          <a:xfrm>
            <a:off x="4760913" y="4948238"/>
            <a:ext cx="249237" cy="249237"/>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Rectangle 156"/>
          <p:cNvSpPr>
            <a:spLocks noChangeArrowheads="1"/>
          </p:cNvSpPr>
          <p:nvPr/>
        </p:nvSpPr>
        <p:spPr bwMode="auto">
          <a:xfrm>
            <a:off x="4265613" y="4948238"/>
            <a:ext cx="247650" cy="249237"/>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Rectangle 157"/>
          <p:cNvSpPr>
            <a:spLocks noChangeArrowheads="1"/>
          </p:cNvSpPr>
          <p:nvPr/>
        </p:nvSpPr>
        <p:spPr bwMode="auto">
          <a:xfrm>
            <a:off x="4211638" y="5532438"/>
            <a:ext cx="249237" cy="249237"/>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Oval 158"/>
          <p:cNvSpPr>
            <a:spLocks noChangeArrowheads="1"/>
          </p:cNvSpPr>
          <p:nvPr/>
        </p:nvSpPr>
        <p:spPr bwMode="auto">
          <a:xfrm>
            <a:off x="3797300" y="4948238"/>
            <a:ext cx="246063"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Oval 159"/>
          <p:cNvSpPr>
            <a:spLocks noChangeArrowheads="1"/>
          </p:cNvSpPr>
          <p:nvPr/>
        </p:nvSpPr>
        <p:spPr bwMode="auto">
          <a:xfrm>
            <a:off x="4656138" y="5532438"/>
            <a:ext cx="246062" cy="247650"/>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AutoShape 160"/>
          <p:cNvSpPr>
            <a:spLocks noChangeArrowheads="1"/>
          </p:cNvSpPr>
          <p:nvPr/>
        </p:nvSpPr>
        <p:spPr bwMode="auto">
          <a:xfrm>
            <a:off x="5187950" y="4948238"/>
            <a:ext cx="249238" cy="249237"/>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Oval 161"/>
          <p:cNvSpPr>
            <a:spLocks noChangeArrowheads="1"/>
          </p:cNvSpPr>
          <p:nvPr/>
        </p:nvSpPr>
        <p:spPr bwMode="auto">
          <a:xfrm>
            <a:off x="508000" y="3113088"/>
            <a:ext cx="249238"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Oval 162"/>
          <p:cNvSpPr>
            <a:spLocks noChangeArrowheads="1"/>
          </p:cNvSpPr>
          <p:nvPr/>
        </p:nvSpPr>
        <p:spPr bwMode="auto">
          <a:xfrm>
            <a:off x="857250" y="3721100"/>
            <a:ext cx="246063" cy="249238"/>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Oval 163"/>
          <p:cNvSpPr>
            <a:spLocks noChangeArrowheads="1"/>
          </p:cNvSpPr>
          <p:nvPr/>
        </p:nvSpPr>
        <p:spPr bwMode="auto">
          <a:xfrm>
            <a:off x="1898650" y="3113088"/>
            <a:ext cx="249238"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Oval 164"/>
          <p:cNvSpPr>
            <a:spLocks noChangeArrowheads="1"/>
          </p:cNvSpPr>
          <p:nvPr/>
        </p:nvSpPr>
        <p:spPr bwMode="auto">
          <a:xfrm>
            <a:off x="2606675" y="3113088"/>
            <a:ext cx="247650" cy="249237"/>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AutoShape 165"/>
          <p:cNvSpPr>
            <a:spLocks noChangeArrowheads="1"/>
          </p:cNvSpPr>
          <p:nvPr/>
        </p:nvSpPr>
        <p:spPr bwMode="auto">
          <a:xfrm>
            <a:off x="1549400" y="3113088"/>
            <a:ext cx="249238" cy="249237"/>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AutoShape 166"/>
          <p:cNvSpPr>
            <a:spLocks noChangeArrowheads="1"/>
          </p:cNvSpPr>
          <p:nvPr/>
        </p:nvSpPr>
        <p:spPr bwMode="auto">
          <a:xfrm>
            <a:off x="508000" y="3721100"/>
            <a:ext cx="249238" cy="249238"/>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AutoShape 167"/>
          <p:cNvSpPr>
            <a:spLocks noChangeArrowheads="1"/>
          </p:cNvSpPr>
          <p:nvPr/>
        </p:nvSpPr>
        <p:spPr bwMode="auto">
          <a:xfrm>
            <a:off x="1549400" y="3721100"/>
            <a:ext cx="249238" cy="249238"/>
          </a:xfrm>
          <a:prstGeom prst="diamond">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Rectangle 168"/>
          <p:cNvSpPr>
            <a:spLocks noChangeArrowheads="1"/>
          </p:cNvSpPr>
          <p:nvPr/>
        </p:nvSpPr>
        <p:spPr bwMode="auto">
          <a:xfrm>
            <a:off x="1203325" y="3113088"/>
            <a:ext cx="249238" cy="249237"/>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AutoShape 169"/>
          <p:cNvSpPr>
            <a:spLocks noChangeArrowheads="1"/>
          </p:cNvSpPr>
          <p:nvPr/>
        </p:nvSpPr>
        <p:spPr bwMode="auto">
          <a:xfrm rot="10800000">
            <a:off x="2259013" y="3113088"/>
            <a:ext cx="246062" cy="249237"/>
          </a:xfrm>
          <a:prstGeom prst="triangle">
            <a:avLst>
              <a:gd name="adj" fmla="val 49940"/>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1" name="Group 170"/>
          <p:cNvGrpSpPr>
            <a:grpSpLocks/>
          </p:cNvGrpSpPr>
          <p:nvPr/>
        </p:nvGrpSpPr>
        <p:grpSpPr bwMode="auto">
          <a:xfrm>
            <a:off x="847725" y="3119438"/>
            <a:ext cx="247650" cy="249237"/>
            <a:chOff x="646" y="1727"/>
            <a:chExt cx="156" cy="157"/>
          </a:xfrm>
        </p:grpSpPr>
        <p:sp>
          <p:nvSpPr>
            <p:cNvPr id="52" name="AutoShape 171"/>
            <p:cNvSpPr>
              <a:spLocks noChangeArrowheads="1"/>
            </p:cNvSpPr>
            <p:nvPr/>
          </p:nvSpPr>
          <p:spPr bwMode="auto">
            <a:xfrm>
              <a:off x="646" y="1727"/>
              <a:ext cx="134" cy="157"/>
            </a:xfrm>
            <a:prstGeom prst="homePlate">
              <a:avLst>
                <a:gd name="adj" fmla="val 33333"/>
              </a:avLst>
            </a:prstGeom>
            <a:solidFill>
              <a:schemeClr va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Arc 172"/>
            <p:cNvSpPr>
              <a:spLocks/>
            </p:cNvSpPr>
            <p:nvPr/>
          </p:nvSpPr>
          <p:spPr bwMode="auto">
            <a:xfrm>
              <a:off x="730" y="1727"/>
              <a:ext cx="72" cy="157"/>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solidFill>
              <a:schemeClr val="hlink"/>
            </a:solidFill>
            <a:ln w="12700" cap="rnd">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cxnSp>
        <p:nvCxnSpPr>
          <p:cNvPr id="54" name="AutoShape 173"/>
          <p:cNvCxnSpPr>
            <a:cxnSpLocks noChangeShapeType="1"/>
            <a:stCxn id="46" idx="2"/>
            <a:endCxn id="48" idx="0"/>
          </p:cNvCxnSpPr>
          <p:nvPr/>
        </p:nvCxnSpPr>
        <p:spPr bwMode="auto">
          <a:xfrm>
            <a:off x="1674813" y="3362325"/>
            <a:ext cx="0" cy="3587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55" name="Group 174"/>
          <p:cNvGrpSpPr>
            <a:grpSpLocks/>
          </p:cNvGrpSpPr>
          <p:nvPr/>
        </p:nvGrpSpPr>
        <p:grpSpPr bwMode="auto">
          <a:xfrm>
            <a:off x="1222375" y="3724275"/>
            <a:ext cx="247650" cy="249238"/>
            <a:chOff x="646" y="1727"/>
            <a:chExt cx="156" cy="157"/>
          </a:xfrm>
        </p:grpSpPr>
        <p:sp>
          <p:nvSpPr>
            <p:cNvPr id="56" name="AutoShape 175"/>
            <p:cNvSpPr>
              <a:spLocks noChangeArrowheads="1"/>
            </p:cNvSpPr>
            <p:nvPr/>
          </p:nvSpPr>
          <p:spPr bwMode="auto">
            <a:xfrm>
              <a:off x="646" y="1727"/>
              <a:ext cx="134" cy="157"/>
            </a:xfrm>
            <a:prstGeom prst="homePlate">
              <a:avLst>
                <a:gd name="adj" fmla="val 33333"/>
              </a:avLst>
            </a:prstGeom>
            <a:solidFill>
              <a:schemeClr va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Arc 176"/>
            <p:cNvSpPr>
              <a:spLocks/>
            </p:cNvSpPr>
            <p:nvPr/>
          </p:nvSpPr>
          <p:spPr bwMode="auto">
            <a:xfrm>
              <a:off x="730" y="1727"/>
              <a:ext cx="72" cy="157"/>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solidFill>
              <a:schemeClr val="hlink"/>
            </a:solidFill>
            <a:ln w="12700" cap="rnd">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8" name="Group 177"/>
          <p:cNvGrpSpPr>
            <a:grpSpLocks/>
          </p:cNvGrpSpPr>
          <p:nvPr/>
        </p:nvGrpSpPr>
        <p:grpSpPr bwMode="auto">
          <a:xfrm>
            <a:off x="3803650" y="3113088"/>
            <a:ext cx="247650" cy="249237"/>
            <a:chOff x="646" y="1727"/>
            <a:chExt cx="156" cy="157"/>
          </a:xfrm>
        </p:grpSpPr>
        <p:sp>
          <p:nvSpPr>
            <p:cNvPr id="59" name="AutoShape 178"/>
            <p:cNvSpPr>
              <a:spLocks noChangeArrowheads="1"/>
            </p:cNvSpPr>
            <p:nvPr/>
          </p:nvSpPr>
          <p:spPr bwMode="auto">
            <a:xfrm>
              <a:off x="646" y="1727"/>
              <a:ext cx="134" cy="157"/>
            </a:xfrm>
            <a:prstGeom prst="homePlate">
              <a:avLst>
                <a:gd name="adj" fmla="val 33333"/>
              </a:avLst>
            </a:prstGeom>
            <a:solidFill>
              <a:schemeClr va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Arc 179"/>
            <p:cNvSpPr>
              <a:spLocks/>
            </p:cNvSpPr>
            <p:nvPr/>
          </p:nvSpPr>
          <p:spPr bwMode="auto">
            <a:xfrm>
              <a:off x="730" y="1727"/>
              <a:ext cx="72" cy="157"/>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solidFill>
              <a:schemeClr val="hlink"/>
            </a:solidFill>
            <a:ln w="12700" cap="rnd">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1" name="Group 180"/>
          <p:cNvGrpSpPr>
            <a:grpSpLocks/>
          </p:cNvGrpSpPr>
          <p:nvPr/>
        </p:nvGrpSpPr>
        <p:grpSpPr bwMode="auto">
          <a:xfrm>
            <a:off x="4143375" y="3722688"/>
            <a:ext cx="247650" cy="249237"/>
            <a:chOff x="646" y="1727"/>
            <a:chExt cx="156" cy="157"/>
          </a:xfrm>
        </p:grpSpPr>
        <p:sp>
          <p:nvSpPr>
            <p:cNvPr id="62" name="AutoShape 181"/>
            <p:cNvSpPr>
              <a:spLocks noChangeArrowheads="1"/>
            </p:cNvSpPr>
            <p:nvPr/>
          </p:nvSpPr>
          <p:spPr bwMode="auto">
            <a:xfrm>
              <a:off x="646" y="1727"/>
              <a:ext cx="134" cy="157"/>
            </a:xfrm>
            <a:prstGeom prst="homePlate">
              <a:avLst>
                <a:gd name="adj" fmla="val 33333"/>
              </a:avLst>
            </a:prstGeom>
            <a:solidFill>
              <a:schemeClr va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 name="Arc 182"/>
            <p:cNvSpPr>
              <a:spLocks/>
            </p:cNvSpPr>
            <p:nvPr/>
          </p:nvSpPr>
          <p:spPr bwMode="auto">
            <a:xfrm>
              <a:off x="730" y="1727"/>
              <a:ext cx="72" cy="157"/>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solidFill>
              <a:schemeClr val="hlink"/>
            </a:solidFill>
            <a:ln w="12700" cap="rnd">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cxnSp>
        <p:nvCxnSpPr>
          <p:cNvPr id="64" name="AutoShape 183"/>
          <p:cNvCxnSpPr>
            <a:cxnSpLocks noChangeShapeType="1"/>
            <a:stCxn id="47" idx="0"/>
            <a:endCxn id="42" idx="4"/>
          </p:cNvCxnSpPr>
          <p:nvPr/>
        </p:nvCxnSpPr>
        <p:spPr bwMode="auto">
          <a:xfrm flipV="1">
            <a:off x="633413" y="3362325"/>
            <a:ext cx="0" cy="3587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AutoShape 184"/>
          <p:cNvCxnSpPr>
            <a:cxnSpLocks noChangeShapeType="1"/>
            <a:stCxn id="34" idx="3"/>
            <a:endCxn id="24" idx="4"/>
          </p:cNvCxnSpPr>
          <p:nvPr/>
        </p:nvCxnSpPr>
        <p:spPr bwMode="auto">
          <a:xfrm flipH="1" flipV="1">
            <a:off x="3573463" y="3363913"/>
            <a:ext cx="1587" cy="36036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6" name="Line 185"/>
          <p:cNvSpPr>
            <a:spLocks noChangeShapeType="1"/>
          </p:cNvSpPr>
          <p:nvPr/>
        </p:nvSpPr>
        <p:spPr bwMode="auto">
          <a:xfrm>
            <a:off x="5781675" y="3236913"/>
            <a:ext cx="2762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7" name="AutoShape 186"/>
          <p:cNvCxnSpPr>
            <a:cxnSpLocks noChangeShapeType="1"/>
            <a:stCxn id="25" idx="4"/>
            <a:endCxn id="29" idx="0"/>
          </p:cNvCxnSpPr>
          <p:nvPr/>
        </p:nvCxnSpPr>
        <p:spPr bwMode="auto">
          <a:xfrm>
            <a:off x="3921125" y="3971925"/>
            <a:ext cx="0" cy="3556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8" name="AutoShape 187"/>
          <p:cNvCxnSpPr>
            <a:cxnSpLocks noChangeShapeType="1"/>
            <a:stCxn id="29" idx="2"/>
            <a:endCxn id="39" idx="0"/>
          </p:cNvCxnSpPr>
          <p:nvPr/>
        </p:nvCxnSpPr>
        <p:spPr bwMode="auto">
          <a:xfrm>
            <a:off x="3921125" y="4576763"/>
            <a:ext cx="0" cy="3714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AutoShape 188"/>
          <p:cNvCxnSpPr>
            <a:cxnSpLocks noChangeShapeType="1"/>
            <a:stCxn id="39" idx="4"/>
            <a:endCxn id="30" idx="0"/>
          </p:cNvCxnSpPr>
          <p:nvPr/>
        </p:nvCxnSpPr>
        <p:spPr bwMode="auto">
          <a:xfrm>
            <a:off x="3921125" y="5197475"/>
            <a:ext cx="1588" cy="33813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0" name="AutoShape 189"/>
          <p:cNvCxnSpPr>
            <a:cxnSpLocks noChangeShapeType="1"/>
            <a:stCxn id="29" idx="3"/>
            <a:endCxn id="26" idx="4"/>
          </p:cNvCxnSpPr>
          <p:nvPr/>
        </p:nvCxnSpPr>
        <p:spPr bwMode="auto">
          <a:xfrm flipV="1">
            <a:off x="4044950" y="3363913"/>
            <a:ext cx="919163" cy="1089025"/>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1" name="Line 190"/>
          <p:cNvSpPr>
            <a:spLocks noChangeShapeType="1"/>
          </p:cNvSpPr>
          <p:nvPr/>
        </p:nvSpPr>
        <p:spPr bwMode="auto">
          <a:xfrm>
            <a:off x="7878763" y="3219450"/>
            <a:ext cx="2587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72" name="AutoShape 191"/>
          <p:cNvCxnSpPr>
            <a:cxnSpLocks noChangeShapeType="1"/>
            <a:stCxn id="40" idx="6"/>
            <a:endCxn id="41" idx="2"/>
          </p:cNvCxnSpPr>
          <p:nvPr/>
        </p:nvCxnSpPr>
        <p:spPr bwMode="auto">
          <a:xfrm flipV="1">
            <a:off x="4902200" y="5197475"/>
            <a:ext cx="411163" cy="458788"/>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3" name="AutoShape 192"/>
          <p:cNvCxnSpPr>
            <a:cxnSpLocks noChangeShapeType="1"/>
            <a:stCxn id="41" idx="0"/>
            <a:endCxn id="35" idx="2"/>
          </p:cNvCxnSpPr>
          <p:nvPr/>
        </p:nvCxnSpPr>
        <p:spPr bwMode="auto">
          <a:xfrm flipV="1">
            <a:off x="5313363" y="4584700"/>
            <a:ext cx="1587" cy="36353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AutoShape 193"/>
          <p:cNvCxnSpPr>
            <a:cxnSpLocks noChangeShapeType="1"/>
            <a:stCxn id="35" idx="0"/>
            <a:endCxn id="32" idx="0"/>
          </p:cNvCxnSpPr>
          <p:nvPr/>
        </p:nvCxnSpPr>
        <p:spPr bwMode="auto">
          <a:xfrm flipH="1" flipV="1">
            <a:off x="5310188" y="3363913"/>
            <a:ext cx="4762" cy="9731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5" name="AutoShape 195"/>
          <p:cNvCxnSpPr>
            <a:cxnSpLocks noChangeShapeType="1"/>
          </p:cNvCxnSpPr>
          <p:nvPr/>
        </p:nvCxnSpPr>
        <p:spPr bwMode="auto">
          <a:xfrm flipV="1">
            <a:off x="4564063" y="1858963"/>
            <a:ext cx="0" cy="423862"/>
          </a:xfrm>
          <a:prstGeom prst="straightConnector1">
            <a:avLst/>
          </a:prstGeom>
          <a:ln>
            <a:headEnd/>
            <a:tailEnd/>
          </a:ln>
          <a:extLst/>
        </p:spPr>
        <p:style>
          <a:lnRef idx="3">
            <a:schemeClr val="dk1"/>
          </a:lnRef>
          <a:fillRef idx="0">
            <a:schemeClr val="dk1"/>
          </a:fillRef>
          <a:effectRef idx="2">
            <a:schemeClr val="dk1"/>
          </a:effectRef>
          <a:fontRef idx="minor">
            <a:schemeClr val="tx1"/>
          </a:fontRef>
        </p:style>
      </p:cxnSp>
      <p:cxnSp>
        <p:nvCxnSpPr>
          <p:cNvPr id="76" name="AutoShape 196"/>
          <p:cNvCxnSpPr>
            <a:cxnSpLocks noChangeShapeType="1"/>
            <a:stCxn id="28" idx="2"/>
            <a:endCxn id="33" idx="0"/>
          </p:cNvCxnSpPr>
          <p:nvPr/>
        </p:nvCxnSpPr>
        <p:spPr bwMode="auto">
          <a:xfrm>
            <a:off x="4616450" y="3363913"/>
            <a:ext cx="3175" cy="3587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564793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9"/>
                                        </p:tgtEl>
                                        <p:attrNameLst>
                                          <p:attrName>style.visibility</p:attrName>
                                        </p:attrNameLst>
                                      </p:cBhvr>
                                      <p:to>
                                        <p:strVal val="visible"/>
                                      </p:to>
                                    </p:set>
                                    <p:animEffect transition="in" filter="fade">
                                      <p:cBhvr>
                                        <p:cTn id="17"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78" grpId="0" animBg="1"/>
      <p:bldP spid="7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angle 80"/>
          <p:cNvSpPr/>
          <p:nvPr/>
        </p:nvSpPr>
        <p:spPr>
          <a:xfrm>
            <a:off x="1606550" y="5190932"/>
            <a:ext cx="7086600" cy="141605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0" name="Rectangle 79"/>
          <p:cNvSpPr/>
          <p:nvPr/>
        </p:nvSpPr>
        <p:spPr>
          <a:xfrm>
            <a:off x="1600200" y="3613150"/>
            <a:ext cx="7086600" cy="149225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 name="Title 7"/>
          <p:cNvSpPr>
            <a:spLocks noGrp="1"/>
          </p:cNvSpPr>
          <p:nvPr>
            <p:ph type="title"/>
          </p:nvPr>
        </p:nvSpPr>
        <p:spPr>
          <a:xfrm>
            <a:off x="609600" y="54113"/>
            <a:ext cx="7924800" cy="646331"/>
          </a:xfrm>
        </p:spPr>
        <p:txBody>
          <a:bodyPr/>
          <a:lstStyle/>
          <a:p>
            <a:r>
              <a:rPr lang="en-US" sz="3600" b="1" dirty="0">
                <a:solidFill>
                  <a:schemeClr val="bg1"/>
                </a:solidFill>
                <a:latin typeface="+mj-lt"/>
              </a:rPr>
              <a:t>Levels Of A Process</a:t>
            </a:r>
          </a:p>
        </p:txBody>
      </p:sp>
      <p:sp>
        <p:nvSpPr>
          <p:cNvPr id="11" name="Rectangle 4"/>
          <p:cNvSpPr>
            <a:spLocks noChangeArrowheads="1"/>
          </p:cNvSpPr>
          <p:nvPr/>
        </p:nvSpPr>
        <p:spPr bwMode="auto">
          <a:xfrm>
            <a:off x="3527425" y="4170362"/>
            <a:ext cx="593725" cy="366713"/>
          </a:xfrm>
          <a:prstGeom prst="rect">
            <a:avLst/>
          </a:prstGeom>
          <a:solidFill>
            <a:srgbClr val="DADADA"/>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100" b="1"/>
              <a:t>Terms</a:t>
            </a:r>
          </a:p>
        </p:txBody>
      </p:sp>
      <p:sp>
        <p:nvSpPr>
          <p:cNvPr id="12" name="Rectangle 6"/>
          <p:cNvSpPr>
            <a:spLocks noChangeArrowheads="1"/>
          </p:cNvSpPr>
          <p:nvPr/>
        </p:nvSpPr>
        <p:spPr bwMode="auto">
          <a:xfrm>
            <a:off x="590550" y="1816100"/>
            <a:ext cx="148907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54" tIns="46126" rIns="92254" bIns="46126">
            <a:spAutoFit/>
          </a:bodyPr>
          <a:lstStyle/>
          <a:p>
            <a:pPr defTabSz="915988" eaLnBrk="0" hangingPunct="0"/>
            <a:r>
              <a:rPr lang="en-US" sz="1800" dirty="0"/>
              <a:t>Business</a:t>
            </a:r>
          </a:p>
          <a:p>
            <a:pPr defTabSz="915988" eaLnBrk="0" hangingPunct="0"/>
            <a:r>
              <a:rPr lang="en-US" sz="1800" dirty="0"/>
              <a:t>Process</a:t>
            </a:r>
          </a:p>
          <a:p>
            <a:pPr defTabSz="915988" eaLnBrk="0" hangingPunct="0"/>
            <a:r>
              <a:rPr lang="en-US" sz="1800" dirty="0"/>
              <a:t>(“Strategic”)</a:t>
            </a:r>
          </a:p>
        </p:txBody>
      </p:sp>
      <p:sp>
        <p:nvSpPr>
          <p:cNvPr id="13" name="Rectangle 7"/>
          <p:cNvSpPr>
            <a:spLocks noChangeArrowheads="1"/>
          </p:cNvSpPr>
          <p:nvPr/>
        </p:nvSpPr>
        <p:spPr bwMode="auto">
          <a:xfrm>
            <a:off x="590550" y="2844800"/>
            <a:ext cx="150653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54" tIns="46126" rIns="92254" bIns="46126">
            <a:spAutoFit/>
          </a:bodyPr>
          <a:lstStyle/>
          <a:p>
            <a:pPr defTabSz="915988" eaLnBrk="0" hangingPunct="0"/>
            <a:r>
              <a:rPr lang="en-US" sz="1600" b="1" dirty="0"/>
              <a:t>Business</a:t>
            </a:r>
            <a:br>
              <a:rPr lang="en-US" sz="1600" b="1" dirty="0"/>
            </a:br>
            <a:r>
              <a:rPr lang="en-US" sz="1600" b="1" dirty="0"/>
              <a:t>Processes</a:t>
            </a:r>
          </a:p>
        </p:txBody>
      </p:sp>
      <p:grpSp>
        <p:nvGrpSpPr>
          <p:cNvPr id="83" name="Group 82"/>
          <p:cNvGrpSpPr/>
          <p:nvPr/>
        </p:nvGrpSpPr>
        <p:grpSpPr>
          <a:xfrm>
            <a:off x="206376" y="3962400"/>
            <a:ext cx="1622424" cy="735012"/>
            <a:chOff x="206376" y="3962400"/>
            <a:chExt cx="1622424" cy="735012"/>
          </a:xfrm>
        </p:grpSpPr>
        <p:sp>
          <p:nvSpPr>
            <p:cNvPr id="2" name="Rectangle 1"/>
            <p:cNvSpPr/>
            <p:nvPr/>
          </p:nvSpPr>
          <p:spPr>
            <a:xfrm>
              <a:off x="206376" y="3962400"/>
              <a:ext cx="1622424" cy="73501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4" name="Rectangle 8"/>
            <p:cNvSpPr>
              <a:spLocks noChangeArrowheads="1"/>
            </p:cNvSpPr>
            <p:nvPr/>
          </p:nvSpPr>
          <p:spPr bwMode="auto">
            <a:xfrm>
              <a:off x="228600" y="4038600"/>
              <a:ext cx="149701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54" tIns="46126" rIns="92254" bIns="46126">
              <a:spAutoFit/>
            </a:bodyPr>
            <a:lstStyle/>
            <a:p>
              <a:pPr defTabSz="915988" eaLnBrk="0" hangingPunct="0"/>
              <a:r>
                <a:rPr lang="en-US" sz="1600" b="1" dirty="0">
                  <a:solidFill>
                    <a:schemeClr val="bg1"/>
                  </a:solidFill>
                </a:rPr>
                <a:t>High-level Process Map</a:t>
              </a:r>
            </a:p>
          </p:txBody>
        </p:sp>
      </p:grpSp>
      <p:grpSp>
        <p:nvGrpSpPr>
          <p:cNvPr id="84" name="Group 83"/>
          <p:cNvGrpSpPr/>
          <p:nvPr/>
        </p:nvGrpSpPr>
        <p:grpSpPr>
          <a:xfrm>
            <a:off x="206376" y="5259423"/>
            <a:ext cx="1890711" cy="735012"/>
            <a:chOff x="206376" y="5259423"/>
            <a:chExt cx="1890711" cy="735012"/>
          </a:xfrm>
        </p:grpSpPr>
        <p:sp>
          <p:nvSpPr>
            <p:cNvPr id="79" name="Rectangle 78"/>
            <p:cNvSpPr/>
            <p:nvPr/>
          </p:nvSpPr>
          <p:spPr>
            <a:xfrm>
              <a:off x="206376" y="5259423"/>
              <a:ext cx="1622424" cy="73501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5" name="Rectangle 9"/>
            <p:cNvSpPr>
              <a:spLocks noChangeArrowheads="1"/>
            </p:cNvSpPr>
            <p:nvPr/>
          </p:nvSpPr>
          <p:spPr bwMode="auto">
            <a:xfrm>
              <a:off x="228600" y="5313362"/>
              <a:ext cx="1868487" cy="585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254" tIns="46126" rIns="92254" bIns="46126">
              <a:spAutoFit/>
            </a:bodyPr>
            <a:lstStyle/>
            <a:p>
              <a:pPr defTabSz="915988" eaLnBrk="0" hangingPunct="0"/>
              <a:r>
                <a:rPr lang="en-US" sz="1600" b="1" dirty="0">
                  <a:solidFill>
                    <a:schemeClr val="bg1"/>
                  </a:solidFill>
                </a:rPr>
                <a:t>Detailed </a:t>
              </a:r>
            </a:p>
            <a:p>
              <a:pPr defTabSz="915988" eaLnBrk="0" hangingPunct="0"/>
              <a:r>
                <a:rPr lang="en-US" sz="1600" b="1" dirty="0">
                  <a:solidFill>
                    <a:schemeClr val="bg1"/>
                  </a:solidFill>
                </a:rPr>
                <a:t>Sub-process Map</a:t>
              </a:r>
            </a:p>
          </p:txBody>
        </p:sp>
      </p:grpSp>
      <p:sp>
        <p:nvSpPr>
          <p:cNvPr id="16" name="Rectangle 10"/>
          <p:cNvSpPr>
            <a:spLocks noChangeArrowheads="1"/>
          </p:cNvSpPr>
          <p:nvPr/>
        </p:nvSpPr>
        <p:spPr bwMode="auto">
          <a:xfrm>
            <a:off x="3497262" y="1752600"/>
            <a:ext cx="1428750" cy="6794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400" dirty="0"/>
              <a:t>Business</a:t>
            </a:r>
            <a:br>
              <a:rPr lang="en-US" sz="1400" dirty="0"/>
            </a:br>
            <a:r>
              <a:rPr lang="en-US" sz="1400" dirty="0"/>
              <a:t>Development</a:t>
            </a:r>
          </a:p>
        </p:txBody>
      </p:sp>
      <p:sp>
        <p:nvSpPr>
          <p:cNvPr id="17" name="Rectangle 11"/>
          <p:cNvSpPr>
            <a:spLocks noChangeArrowheads="1"/>
          </p:cNvSpPr>
          <p:nvPr/>
        </p:nvSpPr>
        <p:spPr bwMode="auto">
          <a:xfrm>
            <a:off x="2027237" y="2836862"/>
            <a:ext cx="1427163" cy="5397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400"/>
              <a:t>Sales</a:t>
            </a:r>
          </a:p>
        </p:txBody>
      </p:sp>
      <p:sp>
        <p:nvSpPr>
          <p:cNvPr id="18" name="Rectangle 12"/>
          <p:cNvSpPr>
            <a:spLocks noChangeArrowheads="1"/>
          </p:cNvSpPr>
          <p:nvPr/>
        </p:nvSpPr>
        <p:spPr bwMode="auto">
          <a:xfrm>
            <a:off x="3590925" y="2836862"/>
            <a:ext cx="1428750" cy="5397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400"/>
              <a:t>Underwriting</a:t>
            </a:r>
          </a:p>
        </p:txBody>
      </p:sp>
      <p:sp>
        <p:nvSpPr>
          <p:cNvPr id="19" name="Rectangle 13"/>
          <p:cNvSpPr>
            <a:spLocks noChangeArrowheads="1"/>
          </p:cNvSpPr>
          <p:nvPr/>
        </p:nvSpPr>
        <p:spPr bwMode="auto">
          <a:xfrm>
            <a:off x="5143500" y="2836862"/>
            <a:ext cx="1427162" cy="539750"/>
          </a:xfrm>
          <a:prstGeom prst="rect">
            <a:avLst/>
          </a:prstGeom>
          <a:ln>
            <a:headEnd/>
            <a:tailEnd/>
          </a:ln>
          <a:extLst/>
        </p:spPr>
        <p:style>
          <a:lnRef idx="2">
            <a:schemeClr val="accent2">
              <a:shade val="50000"/>
            </a:schemeClr>
          </a:lnRef>
          <a:fillRef idx="1">
            <a:schemeClr val="accent2"/>
          </a:fillRef>
          <a:effectRef idx="0">
            <a:schemeClr val="accent2"/>
          </a:effectRef>
          <a:fontRef idx="minor">
            <a:schemeClr val="lt1"/>
          </a:fontRef>
        </p:style>
        <p:txBody>
          <a:bodyPr wrap="none" lIns="86302" tIns="43151" rIns="86302" bIns="43151" anchor="ctr"/>
          <a:lstStyle/>
          <a:p>
            <a:pPr defTabSz="857250" eaLnBrk="0" hangingPunct="0"/>
            <a:r>
              <a:rPr lang="en-US" sz="1400"/>
              <a:t>Contracting</a:t>
            </a:r>
          </a:p>
        </p:txBody>
      </p:sp>
      <p:sp>
        <p:nvSpPr>
          <p:cNvPr id="20" name="Rectangle 14"/>
          <p:cNvSpPr>
            <a:spLocks noChangeArrowheads="1"/>
          </p:cNvSpPr>
          <p:nvPr/>
        </p:nvSpPr>
        <p:spPr bwMode="auto">
          <a:xfrm>
            <a:off x="6680200" y="2836862"/>
            <a:ext cx="1428750" cy="5397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400"/>
              <a:t>Customer </a:t>
            </a:r>
          </a:p>
          <a:p>
            <a:pPr defTabSz="857250" eaLnBrk="0" hangingPunct="0"/>
            <a:r>
              <a:rPr lang="en-US" sz="1400"/>
              <a:t>Service</a:t>
            </a:r>
          </a:p>
        </p:txBody>
      </p:sp>
      <p:sp>
        <p:nvSpPr>
          <p:cNvPr id="21" name="Line 15"/>
          <p:cNvSpPr>
            <a:spLocks noChangeShapeType="1"/>
          </p:cNvSpPr>
          <p:nvPr/>
        </p:nvSpPr>
        <p:spPr bwMode="auto">
          <a:xfrm flipH="1">
            <a:off x="2027237" y="2151062"/>
            <a:ext cx="1470025" cy="6858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16"/>
          <p:cNvSpPr>
            <a:spLocks noChangeShapeType="1"/>
          </p:cNvSpPr>
          <p:nvPr/>
        </p:nvSpPr>
        <p:spPr bwMode="auto">
          <a:xfrm>
            <a:off x="4943475" y="2151062"/>
            <a:ext cx="3165475" cy="6858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18"/>
          <p:cNvSpPr>
            <a:spLocks noChangeShapeType="1"/>
          </p:cNvSpPr>
          <p:nvPr/>
        </p:nvSpPr>
        <p:spPr bwMode="auto">
          <a:xfrm>
            <a:off x="2560637" y="4373562"/>
            <a:ext cx="552450" cy="0"/>
          </a:xfrm>
          <a:prstGeom prst="line">
            <a:avLst/>
          </a:prstGeom>
          <a:noFill/>
          <a:ln w="12700">
            <a:solidFill>
              <a:schemeClr val="bg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19"/>
          <p:cNvSpPr>
            <a:spLocks noChangeArrowheads="1"/>
          </p:cNvSpPr>
          <p:nvPr/>
        </p:nvSpPr>
        <p:spPr bwMode="auto">
          <a:xfrm>
            <a:off x="3048000" y="4044950"/>
            <a:ext cx="3949700" cy="654050"/>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0"/>
          <p:cNvSpPr>
            <a:spLocks noChangeShapeType="1"/>
          </p:cNvSpPr>
          <p:nvPr/>
        </p:nvSpPr>
        <p:spPr bwMode="auto">
          <a:xfrm>
            <a:off x="3784600" y="4371975"/>
            <a:ext cx="365125"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1"/>
          <p:cNvSpPr>
            <a:spLocks noChangeShapeType="1"/>
          </p:cNvSpPr>
          <p:nvPr/>
        </p:nvSpPr>
        <p:spPr bwMode="auto">
          <a:xfrm>
            <a:off x="4748212" y="4371975"/>
            <a:ext cx="365125"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Line 22"/>
          <p:cNvSpPr>
            <a:spLocks noChangeShapeType="1"/>
          </p:cNvSpPr>
          <p:nvPr/>
        </p:nvSpPr>
        <p:spPr bwMode="auto">
          <a:xfrm>
            <a:off x="5870575" y="4371975"/>
            <a:ext cx="365125"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Rectangle 23"/>
          <p:cNvSpPr>
            <a:spLocks noChangeArrowheads="1"/>
          </p:cNvSpPr>
          <p:nvPr/>
        </p:nvSpPr>
        <p:spPr bwMode="auto">
          <a:xfrm>
            <a:off x="4149725" y="4189412"/>
            <a:ext cx="593725" cy="366713"/>
          </a:xfrm>
          <a:prstGeom prst="rect">
            <a:avLst/>
          </a:prstGeom>
          <a:solidFill>
            <a:srgbClr val="CFE7FF"/>
          </a:solidFill>
          <a:ln w="12700">
            <a:solidFill>
              <a:srgbClr val="9966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100"/>
              <a:t>Docs</a:t>
            </a:r>
          </a:p>
        </p:txBody>
      </p:sp>
      <p:sp>
        <p:nvSpPr>
          <p:cNvPr id="30" name="Rectangle 24"/>
          <p:cNvSpPr>
            <a:spLocks noChangeArrowheads="1"/>
          </p:cNvSpPr>
          <p:nvPr/>
        </p:nvSpPr>
        <p:spPr bwMode="auto">
          <a:xfrm>
            <a:off x="5119687" y="4189412"/>
            <a:ext cx="744538" cy="366713"/>
          </a:xfrm>
          <a:prstGeom prst="rect">
            <a:avLst/>
          </a:prstGeom>
          <a:solidFill>
            <a:srgbClr val="CFE7FF"/>
          </a:solidFill>
          <a:ln w="12700">
            <a:solidFill>
              <a:srgbClr val="9966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100"/>
              <a:t>Negotiate</a:t>
            </a:r>
          </a:p>
        </p:txBody>
      </p:sp>
      <p:sp>
        <p:nvSpPr>
          <p:cNvPr id="31" name="Rectangle 25"/>
          <p:cNvSpPr>
            <a:spLocks noChangeArrowheads="1"/>
          </p:cNvSpPr>
          <p:nvPr/>
        </p:nvSpPr>
        <p:spPr bwMode="auto">
          <a:xfrm>
            <a:off x="6254750" y="4189412"/>
            <a:ext cx="593725" cy="366713"/>
          </a:xfrm>
          <a:prstGeom prst="rect">
            <a:avLst/>
          </a:prstGeom>
          <a:solidFill>
            <a:srgbClr val="CFE7FF"/>
          </a:solidFill>
          <a:ln w="12700">
            <a:solidFill>
              <a:srgbClr val="9966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100"/>
              <a:t>Close</a:t>
            </a:r>
          </a:p>
        </p:txBody>
      </p:sp>
      <p:sp>
        <p:nvSpPr>
          <p:cNvPr id="32" name="Rectangle 26"/>
          <p:cNvSpPr>
            <a:spLocks noChangeArrowheads="1"/>
          </p:cNvSpPr>
          <p:nvPr/>
        </p:nvSpPr>
        <p:spPr bwMode="auto">
          <a:xfrm>
            <a:off x="1781175" y="4773612"/>
            <a:ext cx="10445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254" tIns="46126" rIns="92254" bIns="46126">
            <a:spAutoFit/>
          </a:bodyPr>
          <a:lstStyle/>
          <a:p>
            <a:pPr algn="r" defTabSz="915988" eaLnBrk="0" hangingPunct="0"/>
            <a:r>
              <a:rPr lang="en-US" sz="1200"/>
              <a:t>Underwriters</a:t>
            </a:r>
          </a:p>
        </p:txBody>
      </p:sp>
      <p:sp>
        <p:nvSpPr>
          <p:cNvPr id="33" name="Rectangle 27"/>
          <p:cNvSpPr>
            <a:spLocks noChangeArrowheads="1"/>
          </p:cNvSpPr>
          <p:nvPr/>
        </p:nvSpPr>
        <p:spPr bwMode="auto">
          <a:xfrm>
            <a:off x="7543800" y="4534449"/>
            <a:ext cx="1219200" cy="64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254" tIns="46126" rIns="92254" bIns="46126">
            <a:spAutoFit/>
          </a:bodyPr>
          <a:lstStyle/>
          <a:p>
            <a:pPr algn="l" defTabSz="915988" eaLnBrk="0" hangingPunct="0"/>
            <a:r>
              <a:rPr lang="en-US" sz="1200" dirty="0"/>
              <a:t>(ext.) Customers</a:t>
            </a:r>
          </a:p>
          <a:p>
            <a:pPr algn="l" defTabSz="915988" eaLnBrk="0" hangingPunct="0"/>
            <a:r>
              <a:rPr lang="en-US" sz="1200" dirty="0"/>
              <a:t>(int.) </a:t>
            </a:r>
            <a:r>
              <a:rPr lang="en-US" sz="1200" dirty="0" err="1"/>
              <a:t>Cust</a:t>
            </a:r>
            <a:r>
              <a:rPr lang="en-US" sz="1200" dirty="0"/>
              <a:t>. Service Dept.</a:t>
            </a:r>
          </a:p>
        </p:txBody>
      </p:sp>
      <p:sp>
        <p:nvSpPr>
          <p:cNvPr id="34" name="Oval 28"/>
          <p:cNvSpPr>
            <a:spLocks noChangeArrowheads="1"/>
          </p:cNvSpPr>
          <p:nvPr/>
        </p:nvSpPr>
        <p:spPr bwMode="auto">
          <a:xfrm>
            <a:off x="7086600" y="3810000"/>
            <a:ext cx="838200" cy="838200"/>
          </a:xfrm>
          <a:prstGeom prst="ellipse">
            <a:avLst/>
          </a:prstGeom>
          <a:solidFill>
            <a:srgbClr val="DDDDDD"/>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endParaRPr lang="en-US" sz="1300" dirty="0"/>
          </a:p>
        </p:txBody>
      </p:sp>
      <p:sp>
        <p:nvSpPr>
          <p:cNvPr id="35" name="Line 29"/>
          <p:cNvSpPr>
            <a:spLocks noChangeShapeType="1"/>
          </p:cNvSpPr>
          <p:nvPr/>
        </p:nvSpPr>
        <p:spPr bwMode="auto">
          <a:xfrm flipH="1">
            <a:off x="3176587" y="3375025"/>
            <a:ext cx="1966913" cy="6699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Line 30"/>
          <p:cNvSpPr>
            <a:spLocks noChangeShapeType="1"/>
          </p:cNvSpPr>
          <p:nvPr/>
        </p:nvSpPr>
        <p:spPr bwMode="auto">
          <a:xfrm>
            <a:off x="6437312" y="3375025"/>
            <a:ext cx="560388" cy="67863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Line 31"/>
          <p:cNvSpPr>
            <a:spLocks noChangeShapeType="1"/>
          </p:cNvSpPr>
          <p:nvPr/>
        </p:nvSpPr>
        <p:spPr bwMode="auto">
          <a:xfrm>
            <a:off x="3176587" y="4697412"/>
            <a:ext cx="0" cy="71278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Line 32"/>
          <p:cNvSpPr>
            <a:spLocks noChangeShapeType="1"/>
          </p:cNvSpPr>
          <p:nvPr/>
        </p:nvSpPr>
        <p:spPr bwMode="auto">
          <a:xfrm>
            <a:off x="6764337" y="4699000"/>
            <a:ext cx="215900" cy="7112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Freeform 33"/>
          <p:cNvSpPr>
            <a:spLocks/>
          </p:cNvSpPr>
          <p:nvPr/>
        </p:nvSpPr>
        <p:spPr bwMode="auto">
          <a:xfrm>
            <a:off x="5741987" y="5753100"/>
            <a:ext cx="601663" cy="371475"/>
          </a:xfrm>
          <a:custGeom>
            <a:avLst/>
            <a:gdLst>
              <a:gd name="T0" fmla="*/ 0 w 404"/>
              <a:gd name="T1" fmla="*/ 249 h 250"/>
              <a:gd name="T2" fmla="*/ 403 w 404"/>
              <a:gd name="T3" fmla="*/ 249 h 250"/>
              <a:gd name="T4" fmla="*/ 403 w 404"/>
              <a:gd name="T5" fmla="*/ 0 h 250"/>
            </a:gdLst>
            <a:ahLst/>
            <a:cxnLst>
              <a:cxn ang="0">
                <a:pos x="T0" y="T1"/>
              </a:cxn>
              <a:cxn ang="0">
                <a:pos x="T2" y="T3"/>
              </a:cxn>
              <a:cxn ang="0">
                <a:pos x="T4" y="T5"/>
              </a:cxn>
            </a:cxnLst>
            <a:rect l="0" t="0" r="r" b="b"/>
            <a:pathLst>
              <a:path w="404" h="250">
                <a:moveTo>
                  <a:pt x="0" y="249"/>
                </a:moveTo>
                <a:lnTo>
                  <a:pt x="403" y="249"/>
                </a:lnTo>
                <a:lnTo>
                  <a:pt x="403" y="0"/>
                </a:lnTo>
              </a:path>
            </a:pathLst>
          </a:custGeom>
          <a:noFill/>
          <a:ln w="12700" cap="rnd" cmpd="sng">
            <a:solidFill>
              <a:srgbClr val="9B3018"/>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0" name="Freeform 34"/>
          <p:cNvSpPr>
            <a:spLocks/>
          </p:cNvSpPr>
          <p:nvPr/>
        </p:nvSpPr>
        <p:spPr bwMode="auto">
          <a:xfrm>
            <a:off x="5741987" y="5543550"/>
            <a:ext cx="601663" cy="239712"/>
          </a:xfrm>
          <a:custGeom>
            <a:avLst/>
            <a:gdLst>
              <a:gd name="T0" fmla="*/ 0 w 404"/>
              <a:gd name="T1" fmla="*/ 160 h 161"/>
              <a:gd name="T2" fmla="*/ 403 w 404"/>
              <a:gd name="T3" fmla="*/ 160 h 161"/>
              <a:gd name="T4" fmla="*/ 403 w 404"/>
              <a:gd name="T5" fmla="*/ 0 h 161"/>
            </a:gdLst>
            <a:ahLst/>
            <a:cxnLst>
              <a:cxn ang="0">
                <a:pos x="T0" y="T1"/>
              </a:cxn>
              <a:cxn ang="0">
                <a:pos x="T2" y="T3"/>
              </a:cxn>
              <a:cxn ang="0">
                <a:pos x="T4" y="T5"/>
              </a:cxn>
            </a:cxnLst>
            <a:rect l="0" t="0" r="r" b="b"/>
            <a:pathLst>
              <a:path w="404" h="161">
                <a:moveTo>
                  <a:pt x="0" y="160"/>
                </a:moveTo>
                <a:lnTo>
                  <a:pt x="403" y="160"/>
                </a:lnTo>
                <a:lnTo>
                  <a:pt x="403" y="0"/>
                </a:lnTo>
              </a:path>
            </a:pathLst>
          </a:custGeom>
          <a:noFill/>
          <a:ln w="12700" cap="rnd" cmpd="sng">
            <a:solidFill>
              <a:srgbClr val="9B3018"/>
            </a:solidFill>
            <a:prstDash val="solid"/>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1" name="Freeform 35"/>
          <p:cNvSpPr>
            <a:spLocks/>
          </p:cNvSpPr>
          <p:nvPr/>
        </p:nvSpPr>
        <p:spPr bwMode="auto">
          <a:xfrm>
            <a:off x="4770437" y="5105400"/>
            <a:ext cx="582613" cy="287337"/>
          </a:xfrm>
          <a:custGeom>
            <a:avLst/>
            <a:gdLst>
              <a:gd name="T0" fmla="*/ 391 w 392"/>
              <a:gd name="T1" fmla="*/ 192 h 193"/>
              <a:gd name="T2" fmla="*/ 391 w 392"/>
              <a:gd name="T3" fmla="*/ 0 h 193"/>
              <a:gd name="T4" fmla="*/ 0 w 392"/>
              <a:gd name="T5" fmla="*/ 0 h 193"/>
              <a:gd name="T6" fmla="*/ 0 w 392"/>
              <a:gd name="T7" fmla="*/ 140 h 193"/>
            </a:gdLst>
            <a:ahLst/>
            <a:cxnLst>
              <a:cxn ang="0">
                <a:pos x="T0" y="T1"/>
              </a:cxn>
              <a:cxn ang="0">
                <a:pos x="T2" y="T3"/>
              </a:cxn>
              <a:cxn ang="0">
                <a:pos x="T4" y="T5"/>
              </a:cxn>
              <a:cxn ang="0">
                <a:pos x="T6" y="T7"/>
              </a:cxn>
            </a:cxnLst>
            <a:rect l="0" t="0" r="r" b="b"/>
            <a:pathLst>
              <a:path w="392" h="193">
                <a:moveTo>
                  <a:pt x="391" y="192"/>
                </a:moveTo>
                <a:lnTo>
                  <a:pt x="391" y="0"/>
                </a:lnTo>
                <a:lnTo>
                  <a:pt x="0" y="0"/>
                </a:lnTo>
                <a:lnTo>
                  <a:pt x="0" y="140"/>
                </a:lnTo>
              </a:path>
            </a:pathLst>
          </a:custGeom>
          <a:noFill/>
          <a:ln w="12700" cap="rnd" cmpd="sng">
            <a:solidFill>
              <a:schemeClr val="bg1"/>
            </a:solidFill>
            <a:prstDash val="solid"/>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2" name="Freeform 36"/>
          <p:cNvSpPr>
            <a:spLocks/>
          </p:cNvSpPr>
          <p:nvPr/>
        </p:nvSpPr>
        <p:spPr bwMode="auto">
          <a:xfrm>
            <a:off x="4294187" y="5419725"/>
            <a:ext cx="344488" cy="363537"/>
          </a:xfrm>
          <a:custGeom>
            <a:avLst/>
            <a:gdLst>
              <a:gd name="T0" fmla="*/ 0 w 232"/>
              <a:gd name="T1" fmla="*/ 0 h 244"/>
              <a:gd name="T2" fmla="*/ 0 w 232"/>
              <a:gd name="T3" fmla="*/ 243 h 244"/>
              <a:gd name="T4" fmla="*/ 231 w 232"/>
              <a:gd name="T5" fmla="*/ 243 h 244"/>
            </a:gdLst>
            <a:ahLst/>
            <a:cxnLst>
              <a:cxn ang="0">
                <a:pos x="T0" y="T1"/>
              </a:cxn>
              <a:cxn ang="0">
                <a:pos x="T2" y="T3"/>
              </a:cxn>
              <a:cxn ang="0">
                <a:pos x="T4" y="T5"/>
              </a:cxn>
            </a:cxnLst>
            <a:rect l="0" t="0" r="r" b="b"/>
            <a:pathLst>
              <a:path w="232" h="244">
                <a:moveTo>
                  <a:pt x="0" y="0"/>
                </a:moveTo>
                <a:lnTo>
                  <a:pt x="0" y="243"/>
                </a:lnTo>
                <a:lnTo>
                  <a:pt x="231" y="243"/>
                </a:lnTo>
              </a:path>
            </a:pathLst>
          </a:custGeom>
          <a:noFill/>
          <a:ln w="12700" cap="rnd" cmpd="sng">
            <a:solidFill>
              <a:srgbClr val="9B3018"/>
            </a:solidFill>
            <a:prstDash val="solid"/>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3" name="Freeform 37"/>
          <p:cNvSpPr>
            <a:spLocks/>
          </p:cNvSpPr>
          <p:nvPr/>
        </p:nvSpPr>
        <p:spPr bwMode="auto">
          <a:xfrm>
            <a:off x="4760912" y="5762625"/>
            <a:ext cx="365125" cy="363537"/>
          </a:xfrm>
          <a:custGeom>
            <a:avLst/>
            <a:gdLst>
              <a:gd name="T0" fmla="*/ 0 w 245"/>
              <a:gd name="T1" fmla="*/ 0 h 244"/>
              <a:gd name="T2" fmla="*/ 0 w 245"/>
              <a:gd name="T3" fmla="*/ 243 h 244"/>
              <a:gd name="T4" fmla="*/ 244 w 245"/>
              <a:gd name="T5" fmla="*/ 243 h 244"/>
            </a:gdLst>
            <a:ahLst/>
            <a:cxnLst>
              <a:cxn ang="0">
                <a:pos x="T0" y="T1"/>
              </a:cxn>
              <a:cxn ang="0">
                <a:pos x="T2" y="T3"/>
              </a:cxn>
              <a:cxn ang="0">
                <a:pos x="T4" y="T5"/>
              </a:cxn>
            </a:cxnLst>
            <a:rect l="0" t="0" r="r" b="b"/>
            <a:pathLst>
              <a:path w="245" h="244">
                <a:moveTo>
                  <a:pt x="0" y="0"/>
                </a:moveTo>
                <a:lnTo>
                  <a:pt x="0" y="243"/>
                </a:lnTo>
                <a:lnTo>
                  <a:pt x="244" y="243"/>
                </a:lnTo>
              </a:path>
            </a:pathLst>
          </a:custGeom>
          <a:noFill/>
          <a:ln w="12700" cap="rnd" cmpd="sng">
            <a:solidFill>
              <a:srgbClr val="9B3018"/>
            </a:solidFill>
            <a:prstDash val="solid"/>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4" name="Line 38"/>
          <p:cNvSpPr>
            <a:spLocks noChangeShapeType="1"/>
          </p:cNvSpPr>
          <p:nvPr/>
        </p:nvSpPr>
        <p:spPr bwMode="auto">
          <a:xfrm>
            <a:off x="3379787" y="5429250"/>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5" name="Line 39"/>
          <p:cNvSpPr>
            <a:spLocks noChangeShapeType="1"/>
          </p:cNvSpPr>
          <p:nvPr/>
        </p:nvSpPr>
        <p:spPr bwMode="auto">
          <a:xfrm>
            <a:off x="3875087" y="5429250"/>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6" name="Line 40"/>
          <p:cNvSpPr>
            <a:spLocks noChangeShapeType="1"/>
          </p:cNvSpPr>
          <p:nvPr/>
        </p:nvSpPr>
        <p:spPr bwMode="auto">
          <a:xfrm>
            <a:off x="4351337" y="5429250"/>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7" name="Line 41"/>
          <p:cNvSpPr>
            <a:spLocks noChangeShapeType="1"/>
          </p:cNvSpPr>
          <p:nvPr/>
        </p:nvSpPr>
        <p:spPr bwMode="auto">
          <a:xfrm>
            <a:off x="4884737" y="5429250"/>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8" name="Line 42"/>
          <p:cNvSpPr>
            <a:spLocks noChangeShapeType="1"/>
          </p:cNvSpPr>
          <p:nvPr/>
        </p:nvSpPr>
        <p:spPr bwMode="auto">
          <a:xfrm>
            <a:off x="5418137" y="5429250"/>
            <a:ext cx="306388"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49" name="Line 43"/>
          <p:cNvSpPr>
            <a:spLocks noChangeShapeType="1"/>
          </p:cNvSpPr>
          <p:nvPr/>
        </p:nvSpPr>
        <p:spPr bwMode="auto">
          <a:xfrm>
            <a:off x="5915025" y="5429250"/>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0" name="Line 44"/>
          <p:cNvSpPr>
            <a:spLocks noChangeShapeType="1"/>
          </p:cNvSpPr>
          <p:nvPr/>
        </p:nvSpPr>
        <p:spPr bwMode="auto">
          <a:xfrm>
            <a:off x="6437312" y="5429250"/>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1" name="Line 45"/>
          <p:cNvSpPr>
            <a:spLocks noChangeShapeType="1"/>
          </p:cNvSpPr>
          <p:nvPr/>
        </p:nvSpPr>
        <p:spPr bwMode="auto">
          <a:xfrm>
            <a:off x="4808537" y="5783262"/>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2" name="Line 46"/>
          <p:cNvSpPr>
            <a:spLocks noChangeShapeType="1"/>
          </p:cNvSpPr>
          <p:nvPr/>
        </p:nvSpPr>
        <p:spPr bwMode="auto">
          <a:xfrm>
            <a:off x="5265737" y="5783262"/>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3" name="Line 47"/>
          <p:cNvSpPr>
            <a:spLocks noChangeShapeType="1"/>
          </p:cNvSpPr>
          <p:nvPr/>
        </p:nvSpPr>
        <p:spPr bwMode="auto">
          <a:xfrm>
            <a:off x="5284787" y="6126162"/>
            <a:ext cx="304800"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4" name="Oval 48"/>
          <p:cNvSpPr>
            <a:spLocks noChangeArrowheads="1"/>
          </p:cNvSpPr>
          <p:nvPr/>
        </p:nvSpPr>
        <p:spPr bwMode="auto">
          <a:xfrm>
            <a:off x="3214687" y="5314950"/>
            <a:ext cx="217488" cy="217487"/>
          </a:xfrm>
          <a:prstGeom prst="ellipse">
            <a:avLst/>
          </a:prstGeom>
          <a:solidFill>
            <a:srgbClr val="DDDDDD"/>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5" name="Rectangle 49"/>
          <p:cNvSpPr>
            <a:spLocks noChangeArrowheads="1"/>
          </p:cNvSpPr>
          <p:nvPr/>
        </p:nvSpPr>
        <p:spPr bwMode="auto">
          <a:xfrm>
            <a:off x="3709987" y="5321300"/>
            <a:ext cx="207963"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6" name="AutoShape 50"/>
          <p:cNvSpPr>
            <a:spLocks noChangeArrowheads="1"/>
          </p:cNvSpPr>
          <p:nvPr/>
        </p:nvSpPr>
        <p:spPr bwMode="auto">
          <a:xfrm>
            <a:off x="5227637" y="5310187"/>
            <a:ext cx="227013" cy="227013"/>
          </a:xfrm>
          <a:prstGeom prst="diamond">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7" name="Rectangle 51"/>
          <p:cNvSpPr>
            <a:spLocks noChangeArrowheads="1"/>
          </p:cNvSpPr>
          <p:nvPr/>
        </p:nvSpPr>
        <p:spPr bwMode="auto">
          <a:xfrm>
            <a:off x="4194175" y="5321300"/>
            <a:ext cx="206375"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8" name="Rectangle 52"/>
          <p:cNvSpPr>
            <a:spLocks noChangeArrowheads="1"/>
          </p:cNvSpPr>
          <p:nvPr/>
        </p:nvSpPr>
        <p:spPr bwMode="auto">
          <a:xfrm>
            <a:off x="4668837" y="5321300"/>
            <a:ext cx="206375"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59" name="Rectangle 53"/>
          <p:cNvSpPr>
            <a:spLocks noChangeArrowheads="1"/>
          </p:cNvSpPr>
          <p:nvPr/>
        </p:nvSpPr>
        <p:spPr bwMode="auto">
          <a:xfrm>
            <a:off x="5761037" y="5321300"/>
            <a:ext cx="206375"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0" name="Rectangle 54"/>
          <p:cNvSpPr>
            <a:spLocks noChangeArrowheads="1"/>
          </p:cNvSpPr>
          <p:nvPr/>
        </p:nvSpPr>
        <p:spPr bwMode="auto">
          <a:xfrm>
            <a:off x="6235700" y="5321300"/>
            <a:ext cx="206375"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1" name="Oval 55"/>
          <p:cNvSpPr>
            <a:spLocks noChangeArrowheads="1"/>
          </p:cNvSpPr>
          <p:nvPr/>
        </p:nvSpPr>
        <p:spPr bwMode="auto">
          <a:xfrm>
            <a:off x="6764337" y="5314950"/>
            <a:ext cx="217488" cy="217487"/>
          </a:xfrm>
          <a:prstGeom prst="ellipse">
            <a:avLst/>
          </a:prstGeom>
          <a:solidFill>
            <a:srgbClr val="DDDDDD"/>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2" name="Rectangle 56"/>
          <p:cNvSpPr>
            <a:spLocks noChangeArrowheads="1"/>
          </p:cNvSpPr>
          <p:nvPr/>
        </p:nvSpPr>
        <p:spPr bwMode="auto">
          <a:xfrm>
            <a:off x="4648200" y="5673725"/>
            <a:ext cx="206375" cy="207962"/>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3" name="Rectangle 57"/>
          <p:cNvSpPr>
            <a:spLocks noChangeArrowheads="1"/>
          </p:cNvSpPr>
          <p:nvPr/>
        </p:nvSpPr>
        <p:spPr bwMode="auto">
          <a:xfrm>
            <a:off x="5132387" y="5673725"/>
            <a:ext cx="206375" cy="207962"/>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4" name="Rectangle 58"/>
          <p:cNvSpPr>
            <a:spLocks noChangeArrowheads="1"/>
          </p:cNvSpPr>
          <p:nvPr/>
        </p:nvSpPr>
        <p:spPr bwMode="auto">
          <a:xfrm>
            <a:off x="5607050" y="5673725"/>
            <a:ext cx="206375" cy="207962"/>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5" name="Rectangle 59"/>
          <p:cNvSpPr>
            <a:spLocks noChangeArrowheads="1"/>
          </p:cNvSpPr>
          <p:nvPr/>
        </p:nvSpPr>
        <p:spPr bwMode="auto">
          <a:xfrm>
            <a:off x="5130800" y="6018212"/>
            <a:ext cx="206375"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6" name="Rectangle 60"/>
          <p:cNvSpPr>
            <a:spLocks noChangeArrowheads="1"/>
          </p:cNvSpPr>
          <p:nvPr/>
        </p:nvSpPr>
        <p:spPr bwMode="auto">
          <a:xfrm>
            <a:off x="5605462" y="6018212"/>
            <a:ext cx="206375" cy="206375"/>
          </a:xfrm>
          <a:prstGeom prst="rect">
            <a:avLst/>
          </a:prstGeom>
          <a:solidFill>
            <a:srgbClr val="DDDDDD"/>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67" name="Rectangle 61"/>
          <p:cNvSpPr>
            <a:spLocks noChangeArrowheads="1"/>
          </p:cNvSpPr>
          <p:nvPr/>
        </p:nvSpPr>
        <p:spPr bwMode="auto">
          <a:xfrm>
            <a:off x="3817937" y="6040437"/>
            <a:ext cx="57785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pPr algn="r" defTabSz="915988" eaLnBrk="0" hangingPunct="0"/>
            <a:r>
              <a:rPr lang="en-US" sz="1200"/>
              <a:t>Tasks</a:t>
            </a:r>
          </a:p>
        </p:txBody>
      </p:sp>
      <p:sp>
        <p:nvSpPr>
          <p:cNvPr id="68" name="Rectangle 62"/>
          <p:cNvSpPr>
            <a:spLocks noChangeArrowheads="1"/>
          </p:cNvSpPr>
          <p:nvPr/>
        </p:nvSpPr>
        <p:spPr bwMode="auto">
          <a:xfrm>
            <a:off x="6553200" y="6040437"/>
            <a:ext cx="947737"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pPr algn="r" defTabSz="915988" eaLnBrk="0" hangingPunct="0"/>
            <a:r>
              <a:rPr lang="en-US" sz="1200"/>
              <a:t>Procedures</a:t>
            </a:r>
          </a:p>
        </p:txBody>
      </p:sp>
      <p:sp>
        <p:nvSpPr>
          <p:cNvPr id="69" name="Line 63"/>
          <p:cNvSpPr>
            <a:spLocks noChangeShapeType="1"/>
          </p:cNvSpPr>
          <p:nvPr/>
        </p:nvSpPr>
        <p:spPr bwMode="auto">
          <a:xfrm>
            <a:off x="3768725" y="5972175"/>
            <a:ext cx="0" cy="30480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70" name="Line 64"/>
          <p:cNvSpPr>
            <a:spLocks noChangeShapeType="1"/>
          </p:cNvSpPr>
          <p:nvPr/>
        </p:nvSpPr>
        <p:spPr bwMode="auto">
          <a:xfrm>
            <a:off x="6537325" y="5972175"/>
            <a:ext cx="0" cy="30480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470" tIns="43234" rIns="86470" bIns="43234">
            <a:spAutoFit/>
          </a:bodyPr>
          <a:lstStyle/>
          <a:p>
            <a:endParaRPr lang="en-US"/>
          </a:p>
        </p:txBody>
      </p:sp>
      <p:sp>
        <p:nvSpPr>
          <p:cNvPr id="71" name="Oval 65"/>
          <p:cNvSpPr>
            <a:spLocks noChangeArrowheads="1"/>
          </p:cNvSpPr>
          <p:nvPr/>
        </p:nvSpPr>
        <p:spPr bwMode="auto">
          <a:xfrm>
            <a:off x="1889125" y="3935412"/>
            <a:ext cx="838200" cy="838200"/>
          </a:xfrm>
          <a:prstGeom prst="ellipse">
            <a:avLst/>
          </a:prstGeom>
          <a:solidFill>
            <a:srgbClr val="DDDDDD"/>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300" dirty="0"/>
              <a:t>Supplier</a:t>
            </a:r>
          </a:p>
        </p:txBody>
      </p:sp>
      <p:sp>
        <p:nvSpPr>
          <p:cNvPr id="72" name="Text Box 66"/>
          <p:cNvSpPr txBox="1">
            <a:spLocks noChangeArrowheads="1"/>
          </p:cNvSpPr>
          <p:nvPr/>
        </p:nvSpPr>
        <p:spPr bwMode="auto">
          <a:xfrm>
            <a:off x="6986587" y="1758950"/>
            <a:ext cx="14922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rgbClr val="CECECE"/>
                  </a:outerShdw>
                </a:effectLst>
              </a14:hiddenEffects>
            </a:ext>
          </a:extLst>
        </p:spPr>
        <p:txBody>
          <a:bodyPr wrap="none">
            <a:spAutoFit/>
          </a:bodyPr>
          <a:lstStyle/>
          <a:p>
            <a:pPr>
              <a:lnSpc>
                <a:spcPct val="90000"/>
              </a:lnSpc>
            </a:pPr>
            <a:r>
              <a:rPr lang="en-US" sz="1800" dirty="0">
                <a:solidFill>
                  <a:schemeClr val="tx2"/>
                </a:solidFill>
              </a:rPr>
              <a:t>Core</a:t>
            </a:r>
          </a:p>
          <a:p>
            <a:pPr>
              <a:lnSpc>
                <a:spcPct val="90000"/>
              </a:lnSpc>
            </a:pPr>
            <a:r>
              <a:rPr lang="en-US" sz="1800" dirty="0">
                <a:solidFill>
                  <a:schemeClr val="tx2"/>
                </a:solidFill>
              </a:rPr>
              <a:t>Functional</a:t>
            </a:r>
          </a:p>
          <a:p>
            <a:pPr>
              <a:lnSpc>
                <a:spcPct val="90000"/>
              </a:lnSpc>
            </a:pPr>
            <a:r>
              <a:rPr lang="en-US" sz="1800" dirty="0">
                <a:solidFill>
                  <a:schemeClr val="tx2"/>
                </a:solidFill>
              </a:rPr>
              <a:t>Departments</a:t>
            </a:r>
          </a:p>
        </p:txBody>
      </p:sp>
      <p:sp>
        <p:nvSpPr>
          <p:cNvPr id="73" name="Text Box 67"/>
          <p:cNvSpPr txBox="1">
            <a:spLocks noChangeArrowheads="1"/>
          </p:cNvSpPr>
          <p:nvPr/>
        </p:nvSpPr>
        <p:spPr bwMode="auto">
          <a:xfrm>
            <a:off x="4931180" y="3639184"/>
            <a:ext cx="1331198" cy="34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rgbClr val="CECECE"/>
                  </a:outerShdw>
                </a:effectLst>
              </a14:hiddenEffects>
            </a:ext>
          </a:extLst>
        </p:spPr>
        <p:txBody>
          <a:bodyPr wrap="none">
            <a:spAutoFit/>
          </a:bodyPr>
          <a:lstStyle/>
          <a:p>
            <a:pPr>
              <a:lnSpc>
                <a:spcPct val="90000"/>
              </a:lnSpc>
            </a:pPr>
            <a:r>
              <a:rPr lang="en-US" sz="1800" b="1" dirty="0">
                <a:solidFill>
                  <a:schemeClr val="tx2"/>
                </a:solidFill>
              </a:rPr>
              <a:t>Sub-process</a:t>
            </a:r>
          </a:p>
        </p:txBody>
      </p:sp>
      <p:sp>
        <p:nvSpPr>
          <p:cNvPr id="74" name="Text Box 68"/>
          <p:cNvSpPr txBox="1">
            <a:spLocks noChangeArrowheads="1"/>
          </p:cNvSpPr>
          <p:nvPr/>
        </p:nvSpPr>
        <p:spPr bwMode="auto">
          <a:xfrm>
            <a:off x="7020496" y="5438627"/>
            <a:ext cx="1458341" cy="565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rgbClr val="CECECE"/>
                  </a:outerShdw>
                </a:effectLst>
              </a14:hiddenEffects>
            </a:ext>
          </a:extLst>
        </p:spPr>
        <p:txBody>
          <a:bodyPr wrap="square">
            <a:spAutoFit/>
          </a:bodyPr>
          <a:lstStyle/>
          <a:p>
            <a:pPr algn="l">
              <a:lnSpc>
                <a:spcPct val="85000"/>
              </a:lnSpc>
            </a:pPr>
            <a:r>
              <a:rPr lang="en-US" sz="1800" b="1" dirty="0" smtClean="0">
                <a:solidFill>
                  <a:schemeClr val="tx2"/>
                </a:solidFill>
              </a:rPr>
              <a:t>Detailed </a:t>
            </a:r>
          </a:p>
          <a:p>
            <a:pPr algn="l">
              <a:lnSpc>
                <a:spcPct val="85000"/>
              </a:lnSpc>
            </a:pPr>
            <a:r>
              <a:rPr lang="en-US" sz="1800" b="1" dirty="0" smtClean="0">
                <a:solidFill>
                  <a:schemeClr val="tx2"/>
                </a:solidFill>
              </a:rPr>
              <a:t>Sub-process</a:t>
            </a:r>
            <a:endParaRPr lang="en-US" sz="1800" b="1" dirty="0">
              <a:solidFill>
                <a:schemeClr val="tx2"/>
              </a:solidFill>
            </a:endParaRPr>
          </a:p>
        </p:txBody>
      </p:sp>
      <p:sp>
        <p:nvSpPr>
          <p:cNvPr id="75" name="Rectangle 69"/>
          <p:cNvSpPr>
            <a:spLocks noChangeArrowheads="1"/>
          </p:cNvSpPr>
          <p:nvPr/>
        </p:nvSpPr>
        <p:spPr bwMode="auto">
          <a:xfrm>
            <a:off x="3197225" y="4189412"/>
            <a:ext cx="593725" cy="366713"/>
          </a:xfrm>
          <a:prstGeom prst="rect">
            <a:avLst/>
          </a:prstGeom>
          <a:solidFill>
            <a:srgbClr val="CFE7FF"/>
          </a:solidFill>
          <a:ln w="12700">
            <a:solidFill>
              <a:srgbClr val="9966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302" tIns="43151" rIns="86302" bIns="43151" anchor="ctr"/>
          <a:lstStyle/>
          <a:p>
            <a:pPr defTabSz="857250" eaLnBrk="0" hangingPunct="0"/>
            <a:r>
              <a:rPr lang="en-US" sz="1100"/>
              <a:t>Terms</a:t>
            </a:r>
          </a:p>
        </p:txBody>
      </p:sp>
      <p:cxnSp>
        <p:nvCxnSpPr>
          <p:cNvPr id="76" name="AutoShape 71"/>
          <p:cNvCxnSpPr>
            <a:cxnSpLocks noChangeShapeType="1"/>
            <a:stCxn id="56" idx="0"/>
            <a:endCxn id="58" idx="0"/>
          </p:cNvCxnSpPr>
          <p:nvPr/>
        </p:nvCxnSpPr>
        <p:spPr bwMode="auto">
          <a:xfrm rot="16200000" flipH="1" flipV="1">
            <a:off x="5051424" y="5030788"/>
            <a:ext cx="11113" cy="569912"/>
          </a:xfrm>
          <a:prstGeom prst="bentConnector3">
            <a:avLst>
              <a:gd name="adj1" fmla="val -2057144"/>
            </a:avLst>
          </a:prstGeom>
          <a:ln>
            <a:headEnd/>
            <a:tailEnd type="triangle" w="med" len="med"/>
          </a:ln>
          <a:extLst/>
        </p:spPr>
        <p:style>
          <a:lnRef idx="2">
            <a:schemeClr val="accent2"/>
          </a:lnRef>
          <a:fillRef idx="0">
            <a:schemeClr val="accent2"/>
          </a:fillRef>
          <a:effectRef idx="1">
            <a:schemeClr val="accent2"/>
          </a:effectRef>
          <a:fontRef idx="minor">
            <a:schemeClr val="tx1"/>
          </a:fontRef>
        </p:style>
      </p:cxnSp>
      <p:sp>
        <p:nvSpPr>
          <p:cNvPr id="77" name="Line 72"/>
          <p:cNvSpPr>
            <a:spLocks noChangeShapeType="1"/>
          </p:cNvSpPr>
          <p:nvPr/>
        </p:nvSpPr>
        <p:spPr bwMode="auto">
          <a:xfrm>
            <a:off x="2732087" y="4391025"/>
            <a:ext cx="315913"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TextBox 2"/>
          <p:cNvSpPr txBox="1"/>
          <p:nvPr/>
        </p:nvSpPr>
        <p:spPr>
          <a:xfrm>
            <a:off x="7124581" y="4066401"/>
            <a:ext cx="800219" cy="276999"/>
          </a:xfrm>
          <a:prstGeom prst="rect">
            <a:avLst/>
          </a:prstGeom>
          <a:noFill/>
        </p:spPr>
        <p:txBody>
          <a:bodyPr wrap="none" rtlCol="0">
            <a:spAutoFit/>
          </a:bodyPr>
          <a:lstStyle/>
          <a:p>
            <a:r>
              <a:rPr lang="en-US" sz="1200" b="1" dirty="0" smtClean="0"/>
              <a:t>Customer</a:t>
            </a:r>
            <a:endParaRPr lang="en-US" b="1" dirty="0"/>
          </a:p>
        </p:txBody>
      </p:sp>
      <p:sp>
        <p:nvSpPr>
          <p:cNvPr id="82" name="Line 72"/>
          <p:cNvSpPr>
            <a:spLocks noChangeShapeType="1"/>
          </p:cNvSpPr>
          <p:nvPr/>
        </p:nvSpPr>
        <p:spPr bwMode="auto">
          <a:xfrm>
            <a:off x="6862540" y="4353718"/>
            <a:ext cx="315913" cy="0"/>
          </a:xfrm>
          <a:prstGeom prst="line">
            <a:avLst/>
          </a:prstGeom>
          <a:noFill/>
          <a:ln w="12700">
            <a:solidFill>
              <a:srgbClr val="9B3018"/>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935604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
                                        </p:tgtEl>
                                        <p:attrNameLst>
                                          <p:attrName>style.visibility</p:attrName>
                                        </p:attrNameLst>
                                      </p:cBhvr>
                                      <p:to>
                                        <p:strVal val="visible"/>
                                      </p:to>
                                    </p:set>
                                  </p:childTnLst>
                                </p:cTn>
                              </p:par>
                              <p:par>
                                <p:cTn id="7" presetID="10" presetClass="entr" presetSubtype="0" fill="hold" grpId="0" nodeType="withEffect">
                                  <p:stCondLst>
                                    <p:cond delay="0"/>
                                  </p:stCondLst>
                                  <p:childTnLst>
                                    <p:set>
                                      <p:cBhvr>
                                        <p:cTn id="8" dur="1" fill="hold">
                                          <p:stCondLst>
                                            <p:cond delay="0"/>
                                          </p:stCondLst>
                                        </p:cTn>
                                        <p:tgtEl>
                                          <p:spTgt spid="80"/>
                                        </p:tgtEl>
                                        <p:attrNameLst>
                                          <p:attrName>style.visibility</p:attrName>
                                        </p:attrNameLst>
                                      </p:cBhvr>
                                      <p:to>
                                        <p:strVal val="visible"/>
                                      </p:to>
                                    </p:set>
                                    <p:animEffect transition="in" filter="fade">
                                      <p:cBhvr>
                                        <p:cTn id="9" dur="500"/>
                                        <p:tgtEl>
                                          <p:spTgt spid="8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3"/>
                                        </p:tgtEl>
                                        <p:attrNameLst>
                                          <p:attrName>style.visibility</p:attrName>
                                        </p:attrNameLst>
                                      </p:cBhvr>
                                      <p:to>
                                        <p:strVal val="visible"/>
                                      </p:to>
                                    </p:set>
                                    <p:animEffect transition="in" filter="fade">
                                      <p:cBhvr>
                                        <p:cTn id="14" dur="500"/>
                                        <p:tgtEl>
                                          <p:spTgt spid="73"/>
                                        </p:tgtEl>
                                      </p:cBhvr>
                                    </p:animEffect>
                                  </p:childTnLst>
                                </p:cTn>
                              </p:par>
                            </p:childTnLst>
                          </p:cTn>
                        </p:par>
                        <p:par>
                          <p:cTn id="15" fill="hold">
                            <p:stCondLst>
                              <p:cond delay="500"/>
                            </p:stCondLst>
                            <p:childTnLst>
                              <p:par>
                                <p:cTn id="16" presetID="10" presetClass="entr" presetSubtype="0" fill="hold" nodeType="afterEffect">
                                  <p:stCondLst>
                                    <p:cond delay="0"/>
                                  </p:stCondLst>
                                  <p:childTnLst>
                                    <p:set>
                                      <p:cBhvr>
                                        <p:cTn id="17" dur="1" fill="hold">
                                          <p:stCondLst>
                                            <p:cond delay="0"/>
                                          </p:stCondLst>
                                        </p:cTn>
                                        <p:tgtEl>
                                          <p:spTgt spid="84"/>
                                        </p:tgtEl>
                                        <p:attrNameLst>
                                          <p:attrName>style.visibility</p:attrName>
                                        </p:attrNameLst>
                                      </p:cBhvr>
                                      <p:to>
                                        <p:strVal val="visible"/>
                                      </p:to>
                                    </p:set>
                                    <p:animEffect transition="in" filter="fade">
                                      <p:cBhvr>
                                        <p:cTn id="18" dur="500"/>
                                        <p:tgtEl>
                                          <p:spTgt spid="8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1"/>
                                        </p:tgtEl>
                                        <p:attrNameLst>
                                          <p:attrName>style.visibility</p:attrName>
                                        </p:attrNameLst>
                                      </p:cBhvr>
                                      <p:to>
                                        <p:strVal val="visible"/>
                                      </p:to>
                                    </p:set>
                                    <p:animEffect transition="in" filter="fade">
                                      <p:cBhvr>
                                        <p:cTn id="21" dur="500"/>
                                        <p:tgtEl>
                                          <p:spTgt spid="81"/>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74"/>
                                        </p:tgtEl>
                                        <p:attrNameLst>
                                          <p:attrName>style.visibility</p:attrName>
                                        </p:attrNameLst>
                                      </p:cBhvr>
                                      <p:to>
                                        <p:strVal val="visible"/>
                                      </p:to>
                                    </p:set>
                                    <p:animEffect transition="in" filter="fade">
                                      <p:cBhvr>
                                        <p:cTn id="25"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animBg="1"/>
      <p:bldP spid="80" grpId="0" animBg="1"/>
      <p:bldP spid="73" grpId="0"/>
      <p:bldP spid="74"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blue-works</Template>
  <TotalTime>4022</TotalTime>
  <Words>1324</Words>
  <Application>Microsoft Office PowerPoint</Application>
  <PresentationFormat>On-screen Show (4:3)</PresentationFormat>
  <Paragraphs>243</Paragraphs>
  <Slides>25</Slides>
  <Notes>25</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blue-works</vt:lpstr>
      <vt:lpstr>2_blue-works</vt:lpstr>
      <vt:lpstr>1_blue-works</vt:lpstr>
      <vt:lpstr>  </vt:lpstr>
      <vt:lpstr>Learning Objectives</vt:lpstr>
      <vt:lpstr>The DMAIC Process with Tools</vt:lpstr>
      <vt:lpstr>Importance of Process Mapping</vt:lpstr>
      <vt:lpstr>What Is A Process Map?</vt:lpstr>
      <vt:lpstr>What is different between Process Mapping and VSM? </vt:lpstr>
      <vt:lpstr>PowerPoint Presentation</vt:lpstr>
      <vt:lpstr>Versions Of A Process</vt:lpstr>
      <vt:lpstr>Levels Of A Process</vt:lpstr>
      <vt:lpstr>SIPOC – A High-level Process Map</vt:lpstr>
      <vt:lpstr>Common Process Map</vt:lpstr>
      <vt:lpstr>Common Process Map Example </vt:lpstr>
      <vt:lpstr>Detailed Process Map</vt:lpstr>
      <vt:lpstr>Detailed Process Map Example</vt:lpstr>
      <vt:lpstr>Detailed Process Map Example</vt:lpstr>
      <vt:lpstr>Tips In Process Mapping</vt:lpstr>
      <vt:lpstr>Exercise # 1: Process Mapping</vt:lpstr>
      <vt:lpstr>What Level Of Magnification Is Required?</vt:lpstr>
      <vt:lpstr>Definitions – Activity Types</vt:lpstr>
      <vt:lpstr>Definitions – Input Types</vt:lpstr>
      <vt:lpstr>Process Mapping The 8 Step Methodology</vt:lpstr>
      <vt:lpstr>Why List The Inputs And Outputs?</vt:lpstr>
      <vt:lpstr>Links To Other Tools</vt:lpstr>
      <vt:lpstr>Summary</vt:lpstr>
      <vt:lpstr>  Thank You</vt:lpstr>
    </vt:vector>
  </TitlesOfParts>
  <Company>UT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skwon</dc:creator>
  <cp:lastModifiedBy>Vosburgh, Linda - OSHA</cp:lastModifiedBy>
  <cp:revision>315</cp:revision>
  <cp:lastPrinted>2012-09-14T13:59:19Z</cp:lastPrinted>
  <dcterms:created xsi:type="dcterms:W3CDTF">2012-01-18T16:52:45Z</dcterms:created>
  <dcterms:modified xsi:type="dcterms:W3CDTF">2013-11-06T18:03:33Z</dcterms:modified>
</cp:coreProperties>
</file>