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9" r:id="rId2"/>
  </p:sldMasterIdLst>
  <p:notesMasterIdLst>
    <p:notesMasterId r:id="rId51"/>
  </p:notesMasterIdLst>
  <p:handoutMasterIdLst>
    <p:handoutMasterId r:id="rId52"/>
  </p:handoutMasterIdLst>
  <p:sldIdLst>
    <p:sldId id="338" r:id="rId3"/>
    <p:sldId id="262" r:id="rId4"/>
    <p:sldId id="330" r:id="rId5"/>
    <p:sldId id="336" r:id="rId6"/>
    <p:sldId id="335" r:id="rId7"/>
    <p:sldId id="334" r:id="rId8"/>
    <p:sldId id="266" r:id="rId9"/>
    <p:sldId id="267" r:id="rId10"/>
    <p:sldId id="268" r:id="rId11"/>
    <p:sldId id="273" r:id="rId12"/>
    <p:sldId id="275" r:id="rId13"/>
    <p:sldId id="269" r:id="rId14"/>
    <p:sldId id="326" r:id="rId15"/>
    <p:sldId id="276" r:id="rId16"/>
    <p:sldId id="278" r:id="rId17"/>
    <p:sldId id="322" r:id="rId18"/>
    <p:sldId id="327" r:id="rId19"/>
    <p:sldId id="282" r:id="rId20"/>
    <p:sldId id="280" r:id="rId21"/>
    <p:sldId id="285" r:id="rId22"/>
    <p:sldId id="286" r:id="rId23"/>
    <p:sldId id="311" r:id="rId24"/>
    <p:sldId id="329" r:id="rId25"/>
    <p:sldId id="287" r:id="rId26"/>
    <p:sldId id="289" r:id="rId27"/>
    <p:sldId id="291" r:id="rId28"/>
    <p:sldId id="312" r:id="rId29"/>
    <p:sldId id="288" r:id="rId30"/>
    <p:sldId id="292" r:id="rId31"/>
    <p:sldId id="293" r:id="rId32"/>
    <p:sldId id="295" r:id="rId33"/>
    <p:sldId id="296" r:id="rId34"/>
    <p:sldId id="313" r:id="rId35"/>
    <p:sldId id="299" r:id="rId36"/>
    <p:sldId id="297" r:id="rId37"/>
    <p:sldId id="323" r:id="rId38"/>
    <p:sldId id="300" r:id="rId39"/>
    <p:sldId id="301" r:id="rId40"/>
    <p:sldId id="314" r:id="rId41"/>
    <p:sldId id="302" r:id="rId42"/>
    <p:sldId id="303" r:id="rId43"/>
    <p:sldId id="304" r:id="rId44"/>
    <p:sldId id="305" r:id="rId45"/>
    <p:sldId id="306" r:id="rId46"/>
    <p:sldId id="316" r:id="rId47"/>
    <p:sldId id="310" r:id="rId48"/>
    <p:sldId id="331" r:id="rId49"/>
    <p:sldId id="340" r:id="rId50"/>
  </p:sldIdLst>
  <p:sldSz cx="9144000" cy="6858000" type="screen4x3"/>
  <p:notesSz cx="6881813" cy="9296400"/>
  <p:custDataLst>
    <p:tags r:id="rId5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227" autoAdjust="0"/>
  </p:normalViewPr>
  <p:slideViewPr>
    <p:cSldViewPr>
      <p:cViewPr varScale="1">
        <p:scale>
          <a:sx n="81" d="100"/>
          <a:sy n="81" d="100"/>
        </p:scale>
        <p:origin x="-1644" y="-96"/>
      </p:cViewPr>
      <p:guideLst>
        <p:guide orient="horz" pos="2187"/>
        <p:guide pos="2880"/>
        <p:guide pos="192"/>
        <p:guide pos="5568"/>
      </p:guideLst>
    </p:cSldViewPr>
  </p:slideViewPr>
  <p:notesTextViewPr>
    <p:cViewPr>
      <p:scale>
        <a:sx n="1" d="1"/>
        <a:sy n="1" d="1"/>
      </p:scale>
      <p:origin x="0" y="0"/>
    </p:cViewPr>
  </p:notesTextViewPr>
  <p:notesViewPr>
    <p:cSldViewPr>
      <p:cViewPr varScale="1">
        <p:scale>
          <a:sx n="84" d="100"/>
          <a:sy n="84" d="100"/>
        </p:scale>
        <p:origin x="-3162" y="-78"/>
      </p:cViewPr>
      <p:guideLst>
        <p:guide orient="horz" pos="2928"/>
        <p:guide pos="216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pPr>
        <a:effectLst>
          <a:outerShdw blurRad="50800" dist="50800" dir="5400000" algn="ctr" rotWithShape="0">
            <a:schemeClr val="accent6">
              <a:lumMod val="75000"/>
            </a:schemeClr>
          </a:outerShdw>
        </a:effectLst>
      </c:spPr>
    </c:sideWall>
    <c:backWall>
      <c:thickness val="0"/>
      <c:spPr>
        <a:effectLst>
          <a:outerShdw blurRad="50800" dist="50800" dir="5400000" algn="ctr" rotWithShape="0">
            <a:schemeClr val="accent6">
              <a:lumMod val="75000"/>
            </a:schemeClr>
          </a:outerShdw>
        </a:effectLst>
      </c:spPr>
    </c:backWall>
    <c:plotArea>
      <c:layout/>
      <c:bar3DChart>
        <c:barDir val="col"/>
        <c:grouping val="percentStacked"/>
        <c:varyColors val="0"/>
        <c:ser>
          <c:idx val="0"/>
          <c:order val="0"/>
          <c:tx>
            <c:strRef>
              <c:f>Sheet1!$B$1</c:f>
              <c:strCache>
                <c:ptCount val="1"/>
                <c:pt idx="0">
                  <c:v>Price</c:v>
                </c:pt>
              </c:strCache>
            </c:strRef>
          </c:tx>
          <c:invertIfNegative val="0"/>
          <c:cat>
            <c:strRef>
              <c:f>Sheet1!$A$2:$A$5</c:f>
              <c:strCache>
                <c:ptCount val="1"/>
                <c:pt idx="0">
                  <c:v># of Customers</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Service</c:v>
                </c:pt>
              </c:strCache>
            </c:strRef>
          </c:tx>
          <c:invertIfNegative val="0"/>
          <c:cat>
            <c:strRef>
              <c:f>Sheet1!$A$2:$A$5</c:f>
              <c:strCache>
                <c:ptCount val="1"/>
                <c:pt idx="0">
                  <c:v># of Customers</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Column1</c:v>
                </c:pt>
              </c:strCache>
            </c:strRef>
          </c:tx>
          <c:invertIfNegative val="0"/>
          <c:cat>
            <c:strRef>
              <c:f>Sheet1!$A$2:$A$5</c:f>
              <c:strCache>
                <c:ptCount val="1"/>
                <c:pt idx="0">
                  <c:v># of Customers</c:v>
                </c:pt>
              </c:strCache>
            </c:strRef>
          </c:cat>
          <c:val>
            <c:numRef>
              <c:f>Sheet1!$D$2:$D$5</c:f>
              <c:numCache>
                <c:formatCode>General</c:formatCode>
                <c:ptCount val="4"/>
              </c:numCache>
            </c:numRef>
          </c:val>
        </c:ser>
        <c:dLbls>
          <c:showLegendKey val="0"/>
          <c:showVal val="0"/>
          <c:showCatName val="0"/>
          <c:showSerName val="0"/>
          <c:showPercent val="0"/>
          <c:showBubbleSize val="0"/>
        </c:dLbls>
        <c:gapWidth val="150"/>
        <c:shape val="box"/>
        <c:axId val="136178304"/>
        <c:axId val="136384896"/>
        <c:axId val="0"/>
      </c:bar3DChart>
      <c:catAx>
        <c:axId val="136178304"/>
        <c:scaling>
          <c:orientation val="minMax"/>
        </c:scaling>
        <c:delete val="0"/>
        <c:axPos val="b"/>
        <c:majorTickMark val="out"/>
        <c:minorTickMark val="none"/>
        <c:tickLblPos val="nextTo"/>
        <c:crossAx val="136384896"/>
        <c:crosses val="autoZero"/>
        <c:auto val="1"/>
        <c:lblAlgn val="ctr"/>
        <c:lblOffset val="100"/>
        <c:noMultiLvlLbl val="0"/>
      </c:catAx>
      <c:valAx>
        <c:axId val="136384896"/>
        <c:scaling>
          <c:orientation val="minMax"/>
        </c:scaling>
        <c:delete val="0"/>
        <c:axPos val="l"/>
        <c:majorGridlines/>
        <c:numFmt formatCode="0%" sourceLinked="1"/>
        <c:majorTickMark val="out"/>
        <c:minorTickMark val="none"/>
        <c:tickLblPos val="nextTo"/>
        <c:crossAx val="136178304"/>
        <c:crosses val="autoZero"/>
        <c:crossBetween val="between"/>
      </c:valAx>
    </c:plotArea>
    <c:legend>
      <c:legendPos val="r"/>
      <c:legendEntry>
        <c:idx val="0"/>
        <c:delete val="1"/>
      </c:legendEntry>
      <c:layout>
        <c:manualLayout>
          <c:xMode val="edge"/>
          <c:yMode val="edge"/>
          <c:x val="0.41360389326334207"/>
          <c:y val="0.74547127546900294"/>
          <c:w val="0.26972944006999128"/>
          <c:h val="0.25452872453099701"/>
        </c:manualLayout>
      </c:layout>
      <c:overlay val="0"/>
    </c:legend>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734493-71D8-4AA1-8F43-D8B34035E8C5}" type="doc">
      <dgm:prSet loTypeId="urn:microsoft.com/office/officeart/2005/8/layout/radial5" loCatId="cycle" qsTypeId="urn:microsoft.com/office/officeart/2005/8/quickstyle/simple5" qsCatId="simple" csTypeId="urn:microsoft.com/office/officeart/2005/8/colors/colorful1" csCatId="colorful" phldr="1"/>
      <dgm:spPr/>
      <dgm:t>
        <a:bodyPr/>
        <a:lstStyle/>
        <a:p>
          <a:endParaRPr lang="en-US"/>
        </a:p>
      </dgm:t>
    </dgm:pt>
    <dgm:pt modelId="{9CC7CC31-8298-4C5C-A5A4-E2B77ADB54F3}">
      <dgm:prSet phldrT="[Text]" custT="1"/>
      <dgm:spPr/>
      <dgm:t>
        <a:bodyPr/>
        <a:lstStyle/>
        <a:p>
          <a:endParaRPr lang="en-US" sz="1600" dirty="0"/>
        </a:p>
      </dgm:t>
    </dgm:pt>
    <dgm:pt modelId="{5A5E093A-E366-4ED1-A0D2-20F49332A77A}" type="parTrans" cxnId="{A043F39B-6241-4378-94A2-272B5831769A}">
      <dgm:prSet/>
      <dgm:spPr/>
      <dgm:t>
        <a:bodyPr/>
        <a:lstStyle/>
        <a:p>
          <a:endParaRPr lang="en-US"/>
        </a:p>
      </dgm:t>
    </dgm:pt>
    <dgm:pt modelId="{F1E93405-E139-4654-9C44-67EDB4502A96}" type="sibTrans" cxnId="{A043F39B-6241-4378-94A2-272B5831769A}">
      <dgm:prSet/>
      <dgm:spPr/>
      <dgm:t>
        <a:bodyPr/>
        <a:lstStyle/>
        <a:p>
          <a:endParaRPr lang="en-US"/>
        </a:p>
      </dgm:t>
    </dgm:pt>
    <dgm:pt modelId="{8CB53F7D-BF2F-4BF2-9A4A-E02739E20AE6}">
      <dgm:prSet phldrT="[Text]" custT="1"/>
      <dgm:spPr>
        <a:solidFill>
          <a:schemeClr val="accent6">
            <a:lumMod val="75000"/>
          </a:schemeClr>
        </a:solidFill>
      </dgm:spPr>
      <dgm:t>
        <a:bodyPr/>
        <a:lstStyle/>
        <a:p>
          <a:r>
            <a:rPr lang="en-US" sz="1400" b="1" dirty="0" smtClean="0">
              <a:solidFill>
                <a:srgbClr val="FFFFFF"/>
              </a:solidFill>
              <a:effectLst>
                <a:outerShdw blurRad="38100" dist="38100" dir="2700000" algn="tl">
                  <a:srgbClr val="000000"/>
                </a:outerShdw>
              </a:effectLst>
              <a:latin typeface="Tahoma" pitchFamily="34" charset="0"/>
            </a:rPr>
            <a:t>Patient Behavior</a:t>
          </a:r>
          <a:endParaRPr lang="en-US" sz="1400" dirty="0"/>
        </a:p>
      </dgm:t>
    </dgm:pt>
    <dgm:pt modelId="{C1AFD708-1E90-4D2A-A9E8-13ED6F5B4A6F}" type="parTrans" cxnId="{B477DB44-57A4-45A5-B97D-57EA510DFA9F}">
      <dgm:prSet/>
      <dgm:spPr/>
      <dgm:t>
        <a:bodyPr/>
        <a:lstStyle/>
        <a:p>
          <a:endParaRPr lang="en-US"/>
        </a:p>
      </dgm:t>
    </dgm:pt>
    <dgm:pt modelId="{7890D640-B207-49D9-A698-50AE341C950B}" type="sibTrans" cxnId="{B477DB44-57A4-45A5-B97D-57EA510DFA9F}">
      <dgm:prSet/>
      <dgm:spPr/>
      <dgm:t>
        <a:bodyPr/>
        <a:lstStyle/>
        <a:p>
          <a:endParaRPr lang="en-US"/>
        </a:p>
      </dgm:t>
    </dgm:pt>
    <dgm:pt modelId="{F2F5CA52-F4AB-4EBA-B918-CB13CB358C44}">
      <dgm:prSet phldrT="[Text]" custT="1"/>
      <dgm:spPr/>
      <dgm:t>
        <a:bodyPr/>
        <a:lstStyle/>
        <a:p>
          <a:r>
            <a:rPr lang="en-US" sz="1400" b="1" dirty="0" smtClean="0">
              <a:solidFill>
                <a:srgbClr val="FFFFFF"/>
              </a:solidFill>
              <a:effectLst>
                <a:outerShdw blurRad="38100" dist="38100" dir="2700000" algn="tl">
                  <a:srgbClr val="000000"/>
                </a:outerShdw>
              </a:effectLst>
              <a:latin typeface="Tahoma" pitchFamily="34" charset="0"/>
            </a:rPr>
            <a:t>Research</a:t>
          </a:r>
        </a:p>
        <a:p>
          <a:r>
            <a:rPr lang="en-US" sz="1400" b="1" dirty="0" smtClean="0">
              <a:solidFill>
                <a:srgbClr val="FFFFFF"/>
              </a:solidFill>
              <a:effectLst>
                <a:outerShdw blurRad="38100" dist="38100" dir="2700000" algn="tl">
                  <a:srgbClr val="000000"/>
                </a:outerShdw>
              </a:effectLst>
              <a:latin typeface="Tahoma" pitchFamily="34" charset="0"/>
            </a:rPr>
            <a:t>Market</a:t>
          </a:r>
        </a:p>
        <a:p>
          <a:r>
            <a:rPr lang="en-US" sz="1400" b="1" dirty="0" smtClean="0">
              <a:solidFill>
                <a:srgbClr val="FFFFFF"/>
              </a:solidFill>
              <a:effectLst>
                <a:outerShdw blurRad="38100" dist="38100" dir="2700000" algn="tl">
                  <a:srgbClr val="000000"/>
                </a:outerShdw>
              </a:effectLst>
              <a:latin typeface="Tahoma" pitchFamily="34" charset="0"/>
            </a:rPr>
            <a:t>Intelligence</a:t>
          </a:r>
          <a:endParaRPr lang="en-US" sz="1400" dirty="0"/>
        </a:p>
      </dgm:t>
    </dgm:pt>
    <dgm:pt modelId="{8AC532F2-C630-446F-B4B6-015EFAA981C9}" type="parTrans" cxnId="{DBF8139D-3025-4336-BF3E-71C37F9153A2}">
      <dgm:prSet/>
      <dgm:spPr/>
      <dgm:t>
        <a:bodyPr/>
        <a:lstStyle/>
        <a:p>
          <a:endParaRPr lang="en-US"/>
        </a:p>
      </dgm:t>
    </dgm:pt>
    <dgm:pt modelId="{4D1CE50C-9170-43C3-A9A3-A470EACC7551}" type="sibTrans" cxnId="{DBF8139D-3025-4336-BF3E-71C37F9153A2}">
      <dgm:prSet/>
      <dgm:spPr/>
      <dgm:t>
        <a:bodyPr/>
        <a:lstStyle/>
        <a:p>
          <a:endParaRPr lang="en-US"/>
        </a:p>
      </dgm:t>
    </dgm:pt>
    <dgm:pt modelId="{C4FFBB83-EE3A-4007-AFA0-9117EA5626D3}">
      <dgm:prSet phldrT="[Text]" custT="1"/>
      <dgm:spPr/>
      <dgm:t>
        <a:bodyPr/>
        <a:lstStyle/>
        <a:p>
          <a:r>
            <a:rPr lang="en-US" sz="1400" b="1" dirty="0" smtClean="0">
              <a:solidFill>
                <a:srgbClr val="FFFFFF"/>
              </a:solidFill>
              <a:effectLst>
                <a:outerShdw blurRad="38100" dist="38100" dir="2700000" algn="tl">
                  <a:srgbClr val="000000"/>
                </a:outerShdw>
              </a:effectLst>
              <a:latin typeface="Tahoma" pitchFamily="34" charset="0"/>
            </a:rPr>
            <a:t>Inbound</a:t>
          </a:r>
        </a:p>
        <a:p>
          <a:r>
            <a:rPr lang="en-US" sz="1400" b="1" dirty="0" smtClean="0">
              <a:solidFill>
                <a:srgbClr val="FFFFFF"/>
              </a:solidFill>
              <a:effectLst>
                <a:outerShdw blurRad="38100" dist="38100" dir="2700000" algn="tl">
                  <a:srgbClr val="000000"/>
                </a:outerShdw>
              </a:effectLst>
              <a:latin typeface="Tahoma" pitchFamily="34" charset="0"/>
            </a:rPr>
            <a:t>Communications</a:t>
          </a:r>
          <a:endParaRPr lang="en-US" sz="1400" dirty="0"/>
        </a:p>
      </dgm:t>
    </dgm:pt>
    <dgm:pt modelId="{452B67A0-315A-464A-A2DF-656BE368B3DF}" type="parTrans" cxnId="{4FBF893C-CB13-49FF-93EF-A496B1C10932}">
      <dgm:prSet/>
      <dgm:spPr/>
      <dgm:t>
        <a:bodyPr/>
        <a:lstStyle/>
        <a:p>
          <a:endParaRPr lang="en-US"/>
        </a:p>
      </dgm:t>
    </dgm:pt>
    <dgm:pt modelId="{7A601985-75CF-44A4-AD5F-D65E58796735}" type="sibTrans" cxnId="{4FBF893C-CB13-49FF-93EF-A496B1C10932}">
      <dgm:prSet/>
      <dgm:spPr/>
      <dgm:t>
        <a:bodyPr/>
        <a:lstStyle/>
        <a:p>
          <a:endParaRPr lang="en-US"/>
        </a:p>
      </dgm:t>
    </dgm:pt>
    <dgm:pt modelId="{6BEEB23D-117F-4A48-8B0A-DACCAA64073B}">
      <dgm:prSet phldrT="[Text]" custT="1"/>
      <dgm:spPr/>
      <dgm:t>
        <a:bodyPr/>
        <a:lstStyle/>
        <a:p>
          <a:r>
            <a:rPr lang="en-US" sz="1400" b="1" dirty="0" smtClean="0">
              <a:solidFill>
                <a:srgbClr val="FFFFFF"/>
              </a:solidFill>
              <a:effectLst>
                <a:outerShdw blurRad="38100" dist="38100" dir="2700000" algn="tl">
                  <a:srgbClr val="000000"/>
                </a:outerShdw>
              </a:effectLst>
              <a:latin typeface="Tahoma" pitchFamily="34" charset="0"/>
            </a:rPr>
            <a:t>Casual</a:t>
          </a:r>
        </a:p>
        <a:p>
          <a:r>
            <a:rPr lang="en-US" sz="1400" b="1" dirty="0" smtClean="0">
              <a:solidFill>
                <a:srgbClr val="FFFFFF"/>
              </a:solidFill>
              <a:effectLst>
                <a:outerShdw blurRad="38100" dist="38100" dir="2700000" algn="tl">
                  <a:srgbClr val="000000"/>
                </a:outerShdw>
              </a:effectLst>
              <a:latin typeface="Tahoma" pitchFamily="34" charset="0"/>
            </a:rPr>
            <a:t>Contact</a:t>
          </a:r>
          <a:endParaRPr lang="en-US" sz="1400" dirty="0"/>
        </a:p>
      </dgm:t>
    </dgm:pt>
    <dgm:pt modelId="{DA2D33D8-D52A-496C-9E3D-428D25D2E041}" type="parTrans" cxnId="{7ED44185-AE02-448A-A1A1-C3A779468C8C}">
      <dgm:prSet/>
      <dgm:spPr/>
      <dgm:t>
        <a:bodyPr/>
        <a:lstStyle/>
        <a:p>
          <a:endParaRPr lang="en-US"/>
        </a:p>
      </dgm:t>
    </dgm:pt>
    <dgm:pt modelId="{DC999939-223C-486C-A378-96064BB3AF8C}" type="sibTrans" cxnId="{7ED44185-AE02-448A-A1A1-C3A779468C8C}">
      <dgm:prSet/>
      <dgm:spPr/>
      <dgm:t>
        <a:bodyPr/>
        <a:lstStyle/>
        <a:p>
          <a:endParaRPr lang="en-US"/>
        </a:p>
      </dgm:t>
    </dgm:pt>
    <dgm:pt modelId="{6C52C4A0-5718-45C7-9059-B58F601A3A33}">
      <dgm:prSet phldrT="[Text]" custT="1"/>
      <dgm:spPr/>
      <dgm:t>
        <a:bodyPr/>
        <a:lstStyle/>
        <a:p>
          <a:endParaRPr lang="en-US" sz="1400" dirty="0"/>
        </a:p>
      </dgm:t>
    </dgm:pt>
    <dgm:pt modelId="{F4776CD7-DC67-45AC-BD6E-17292BE9958A}" type="parTrans" cxnId="{BC92CEF0-7D54-4FF0-8F25-1994F45B75E1}">
      <dgm:prSet/>
      <dgm:spPr/>
      <dgm:t>
        <a:bodyPr/>
        <a:lstStyle/>
        <a:p>
          <a:endParaRPr lang="en-US"/>
        </a:p>
      </dgm:t>
    </dgm:pt>
    <dgm:pt modelId="{6DCA847C-2C5F-4367-BD97-7B816EBC2E80}" type="sibTrans" cxnId="{BC92CEF0-7D54-4FF0-8F25-1994F45B75E1}">
      <dgm:prSet/>
      <dgm:spPr/>
      <dgm:t>
        <a:bodyPr/>
        <a:lstStyle/>
        <a:p>
          <a:endParaRPr lang="en-US"/>
        </a:p>
      </dgm:t>
    </dgm:pt>
    <dgm:pt modelId="{DFC1EC52-386A-4510-8156-C73E5D40DC88}">
      <dgm:prSet phldrT="[Text]" custT="1"/>
      <dgm:spPr/>
      <dgm:t>
        <a:bodyPr/>
        <a:lstStyle/>
        <a:p>
          <a:r>
            <a:rPr lang="en-US" sz="1400" b="1" dirty="0" smtClean="0">
              <a:solidFill>
                <a:srgbClr val="FFFFFF"/>
              </a:solidFill>
              <a:effectLst>
                <a:outerShdw blurRad="38100" dist="38100" dir="2700000" algn="tl">
                  <a:srgbClr val="000000"/>
                </a:outerShdw>
              </a:effectLst>
              <a:latin typeface="Tahoma" pitchFamily="34" charset="0"/>
            </a:rPr>
            <a:t>Informal/Formal Transactions</a:t>
          </a:r>
          <a:endParaRPr lang="en-US" sz="1400" b="1" dirty="0"/>
        </a:p>
      </dgm:t>
    </dgm:pt>
    <dgm:pt modelId="{B3CB36D8-3D88-4F8E-A48F-C64B10969F9D}" type="parTrans" cxnId="{0B698B40-E08C-4452-BB2C-C2C92AC59374}">
      <dgm:prSet/>
      <dgm:spPr/>
      <dgm:t>
        <a:bodyPr/>
        <a:lstStyle/>
        <a:p>
          <a:endParaRPr lang="en-US"/>
        </a:p>
      </dgm:t>
    </dgm:pt>
    <dgm:pt modelId="{F4DF29C3-033E-46DB-8392-11C38184B340}" type="sibTrans" cxnId="{0B698B40-E08C-4452-BB2C-C2C92AC59374}">
      <dgm:prSet/>
      <dgm:spPr/>
      <dgm:t>
        <a:bodyPr/>
        <a:lstStyle/>
        <a:p>
          <a:endParaRPr lang="en-US"/>
        </a:p>
      </dgm:t>
    </dgm:pt>
    <dgm:pt modelId="{EB6EF885-C088-4D7B-8DEE-57657133EE26}" type="pres">
      <dgm:prSet presAssocID="{6C734493-71D8-4AA1-8F43-D8B34035E8C5}" presName="Name0" presStyleCnt="0">
        <dgm:presLayoutVars>
          <dgm:chMax val="1"/>
          <dgm:dir/>
          <dgm:animLvl val="ctr"/>
          <dgm:resizeHandles val="exact"/>
        </dgm:presLayoutVars>
      </dgm:prSet>
      <dgm:spPr/>
      <dgm:t>
        <a:bodyPr/>
        <a:lstStyle/>
        <a:p>
          <a:endParaRPr lang="en-US"/>
        </a:p>
      </dgm:t>
    </dgm:pt>
    <dgm:pt modelId="{A40E2939-2388-418E-A492-A293EAF34424}" type="pres">
      <dgm:prSet presAssocID="{9CC7CC31-8298-4C5C-A5A4-E2B77ADB54F3}" presName="centerShape" presStyleLbl="node0" presStyleIdx="0" presStyleCnt="1"/>
      <dgm:spPr/>
      <dgm:t>
        <a:bodyPr/>
        <a:lstStyle/>
        <a:p>
          <a:endParaRPr lang="en-US"/>
        </a:p>
      </dgm:t>
    </dgm:pt>
    <dgm:pt modelId="{90F752BE-0483-46D9-94ED-B51C06496044}" type="pres">
      <dgm:prSet presAssocID="{C1AFD708-1E90-4D2A-A9E8-13ED6F5B4A6F}" presName="parTrans" presStyleLbl="sibTrans2D1" presStyleIdx="0" presStyleCnt="6"/>
      <dgm:spPr/>
      <dgm:t>
        <a:bodyPr/>
        <a:lstStyle/>
        <a:p>
          <a:endParaRPr lang="en-US"/>
        </a:p>
      </dgm:t>
    </dgm:pt>
    <dgm:pt modelId="{21827FBC-444C-4A70-A824-FC6AEE72459A}" type="pres">
      <dgm:prSet presAssocID="{C1AFD708-1E90-4D2A-A9E8-13ED6F5B4A6F}" presName="connectorText" presStyleLbl="sibTrans2D1" presStyleIdx="0" presStyleCnt="6"/>
      <dgm:spPr/>
      <dgm:t>
        <a:bodyPr/>
        <a:lstStyle/>
        <a:p>
          <a:endParaRPr lang="en-US"/>
        </a:p>
      </dgm:t>
    </dgm:pt>
    <dgm:pt modelId="{7D7318D2-5B49-49D2-9EA5-1FD0BE7AD552}" type="pres">
      <dgm:prSet presAssocID="{8CB53F7D-BF2F-4BF2-9A4A-E02739E20AE6}" presName="node" presStyleLbl="node1" presStyleIdx="0" presStyleCnt="6">
        <dgm:presLayoutVars>
          <dgm:bulletEnabled val="1"/>
        </dgm:presLayoutVars>
      </dgm:prSet>
      <dgm:spPr/>
      <dgm:t>
        <a:bodyPr/>
        <a:lstStyle/>
        <a:p>
          <a:endParaRPr lang="en-US"/>
        </a:p>
      </dgm:t>
    </dgm:pt>
    <dgm:pt modelId="{E3A81BE7-8621-45F8-B609-72943E0F89A4}" type="pres">
      <dgm:prSet presAssocID="{8AC532F2-C630-446F-B4B6-015EFAA981C9}" presName="parTrans" presStyleLbl="sibTrans2D1" presStyleIdx="1" presStyleCnt="6"/>
      <dgm:spPr/>
      <dgm:t>
        <a:bodyPr/>
        <a:lstStyle/>
        <a:p>
          <a:endParaRPr lang="en-US"/>
        </a:p>
      </dgm:t>
    </dgm:pt>
    <dgm:pt modelId="{F25738D6-114C-4368-B878-AAFCDAF26B5C}" type="pres">
      <dgm:prSet presAssocID="{8AC532F2-C630-446F-B4B6-015EFAA981C9}" presName="connectorText" presStyleLbl="sibTrans2D1" presStyleIdx="1" presStyleCnt="6"/>
      <dgm:spPr/>
      <dgm:t>
        <a:bodyPr/>
        <a:lstStyle/>
        <a:p>
          <a:endParaRPr lang="en-US"/>
        </a:p>
      </dgm:t>
    </dgm:pt>
    <dgm:pt modelId="{01472904-0E2A-457A-BB6D-3D2D7E3926CE}" type="pres">
      <dgm:prSet presAssocID="{F2F5CA52-F4AB-4EBA-B918-CB13CB358C44}" presName="node" presStyleLbl="node1" presStyleIdx="1" presStyleCnt="6">
        <dgm:presLayoutVars>
          <dgm:bulletEnabled val="1"/>
        </dgm:presLayoutVars>
      </dgm:prSet>
      <dgm:spPr/>
      <dgm:t>
        <a:bodyPr/>
        <a:lstStyle/>
        <a:p>
          <a:endParaRPr lang="en-US"/>
        </a:p>
      </dgm:t>
    </dgm:pt>
    <dgm:pt modelId="{D52E4D5F-EDA3-4B06-82D3-F016F4AE017E}" type="pres">
      <dgm:prSet presAssocID="{452B67A0-315A-464A-A2DF-656BE368B3DF}" presName="parTrans" presStyleLbl="sibTrans2D1" presStyleIdx="2" presStyleCnt="6"/>
      <dgm:spPr/>
      <dgm:t>
        <a:bodyPr/>
        <a:lstStyle/>
        <a:p>
          <a:endParaRPr lang="en-US"/>
        </a:p>
      </dgm:t>
    </dgm:pt>
    <dgm:pt modelId="{887BC1D2-8B65-45DF-816B-F6281C659A7C}" type="pres">
      <dgm:prSet presAssocID="{452B67A0-315A-464A-A2DF-656BE368B3DF}" presName="connectorText" presStyleLbl="sibTrans2D1" presStyleIdx="2" presStyleCnt="6"/>
      <dgm:spPr/>
      <dgm:t>
        <a:bodyPr/>
        <a:lstStyle/>
        <a:p>
          <a:endParaRPr lang="en-US"/>
        </a:p>
      </dgm:t>
    </dgm:pt>
    <dgm:pt modelId="{39B73D29-0FFB-4CE4-A3DE-ACB1BA979045}" type="pres">
      <dgm:prSet presAssocID="{C4FFBB83-EE3A-4007-AFA0-9117EA5626D3}" presName="node" presStyleLbl="node1" presStyleIdx="2" presStyleCnt="6">
        <dgm:presLayoutVars>
          <dgm:bulletEnabled val="1"/>
        </dgm:presLayoutVars>
      </dgm:prSet>
      <dgm:spPr/>
      <dgm:t>
        <a:bodyPr/>
        <a:lstStyle/>
        <a:p>
          <a:endParaRPr lang="en-US"/>
        </a:p>
      </dgm:t>
    </dgm:pt>
    <dgm:pt modelId="{ED8CF98F-F7B9-4BDB-AB79-779A7950A4FC}" type="pres">
      <dgm:prSet presAssocID="{DA2D33D8-D52A-496C-9E3D-428D25D2E041}" presName="parTrans" presStyleLbl="sibTrans2D1" presStyleIdx="3" presStyleCnt="6"/>
      <dgm:spPr/>
      <dgm:t>
        <a:bodyPr/>
        <a:lstStyle/>
        <a:p>
          <a:endParaRPr lang="en-US"/>
        </a:p>
      </dgm:t>
    </dgm:pt>
    <dgm:pt modelId="{99233BF0-D628-4D3B-A829-9AFF1686E985}" type="pres">
      <dgm:prSet presAssocID="{DA2D33D8-D52A-496C-9E3D-428D25D2E041}" presName="connectorText" presStyleLbl="sibTrans2D1" presStyleIdx="3" presStyleCnt="6"/>
      <dgm:spPr/>
      <dgm:t>
        <a:bodyPr/>
        <a:lstStyle/>
        <a:p>
          <a:endParaRPr lang="en-US"/>
        </a:p>
      </dgm:t>
    </dgm:pt>
    <dgm:pt modelId="{138FF8CC-7A53-4CB2-AD54-9C5104C42421}" type="pres">
      <dgm:prSet presAssocID="{6BEEB23D-117F-4A48-8B0A-DACCAA64073B}" presName="node" presStyleLbl="node1" presStyleIdx="3" presStyleCnt="6">
        <dgm:presLayoutVars>
          <dgm:bulletEnabled val="1"/>
        </dgm:presLayoutVars>
      </dgm:prSet>
      <dgm:spPr/>
      <dgm:t>
        <a:bodyPr/>
        <a:lstStyle/>
        <a:p>
          <a:endParaRPr lang="en-US"/>
        </a:p>
      </dgm:t>
    </dgm:pt>
    <dgm:pt modelId="{922A7176-2A97-4E0D-B091-BC671D8A5E8A}" type="pres">
      <dgm:prSet presAssocID="{B3CB36D8-3D88-4F8E-A48F-C64B10969F9D}" presName="parTrans" presStyleLbl="sibTrans2D1" presStyleIdx="4" presStyleCnt="6"/>
      <dgm:spPr/>
      <dgm:t>
        <a:bodyPr/>
        <a:lstStyle/>
        <a:p>
          <a:endParaRPr lang="en-US"/>
        </a:p>
      </dgm:t>
    </dgm:pt>
    <dgm:pt modelId="{EBC3CBC1-8AAE-4604-8764-E7AAF17B4888}" type="pres">
      <dgm:prSet presAssocID="{B3CB36D8-3D88-4F8E-A48F-C64B10969F9D}" presName="connectorText" presStyleLbl="sibTrans2D1" presStyleIdx="4" presStyleCnt="6"/>
      <dgm:spPr/>
      <dgm:t>
        <a:bodyPr/>
        <a:lstStyle/>
        <a:p>
          <a:endParaRPr lang="en-US"/>
        </a:p>
      </dgm:t>
    </dgm:pt>
    <dgm:pt modelId="{7A2E4D44-A13D-4BDD-93D5-5131A704BBDB}" type="pres">
      <dgm:prSet presAssocID="{DFC1EC52-386A-4510-8156-C73E5D40DC88}" presName="node" presStyleLbl="node1" presStyleIdx="4" presStyleCnt="6">
        <dgm:presLayoutVars>
          <dgm:bulletEnabled val="1"/>
        </dgm:presLayoutVars>
      </dgm:prSet>
      <dgm:spPr/>
      <dgm:t>
        <a:bodyPr/>
        <a:lstStyle/>
        <a:p>
          <a:endParaRPr lang="en-US"/>
        </a:p>
      </dgm:t>
    </dgm:pt>
    <dgm:pt modelId="{D607F844-4336-4BF4-BF62-EE3475C1B10D}" type="pres">
      <dgm:prSet presAssocID="{F4776CD7-DC67-45AC-BD6E-17292BE9958A}" presName="parTrans" presStyleLbl="sibTrans2D1" presStyleIdx="5" presStyleCnt="6"/>
      <dgm:spPr/>
      <dgm:t>
        <a:bodyPr/>
        <a:lstStyle/>
        <a:p>
          <a:endParaRPr lang="en-US"/>
        </a:p>
      </dgm:t>
    </dgm:pt>
    <dgm:pt modelId="{3862F96A-541F-4AE1-B7DB-66D90732F1E6}" type="pres">
      <dgm:prSet presAssocID="{F4776CD7-DC67-45AC-BD6E-17292BE9958A}" presName="connectorText" presStyleLbl="sibTrans2D1" presStyleIdx="5" presStyleCnt="6"/>
      <dgm:spPr/>
      <dgm:t>
        <a:bodyPr/>
        <a:lstStyle/>
        <a:p>
          <a:endParaRPr lang="en-US"/>
        </a:p>
      </dgm:t>
    </dgm:pt>
    <dgm:pt modelId="{C19A2D26-7BF8-4CCC-AE1A-5ED248D8D294}" type="pres">
      <dgm:prSet presAssocID="{6C52C4A0-5718-45C7-9059-B58F601A3A33}" presName="node" presStyleLbl="node1" presStyleIdx="5" presStyleCnt="6">
        <dgm:presLayoutVars>
          <dgm:bulletEnabled val="1"/>
        </dgm:presLayoutVars>
      </dgm:prSet>
      <dgm:spPr/>
      <dgm:t>
        <a:bodyPr/>
        <a:lstStyle/>
        <a:p>
          <a:endParaRPr lang="en-US"/>
        </a:p>
      </dgm:t>
    </dgm:pt>
  </dgm:ptLst>
  <dgm:cxnLst>
    <dgm:cxn modelId="{CD1B0C52-F7AE-42D6-8EF7-BFA91D9A0A0C}" type="presOf" srcId="{B3CB36D8-3D88-4F8E-A48F-C64B10969F9D}" destId="{922A7176-2A97-4E0D-B091-BC671D8A5E8A}" srcOrd="0" destOrd="0" presId="urn:microsoft.com/office/officeart/2005/8/layout/radial5"/>
    <dgm:cxn modelId="{DBF8139D-3025-4336-BF3E-71C37F9153A2}" srcId="{9CC7CC31-8298-4C5C-A5A4-E2B77ADB54F3}" destId="{F2F5CA52-F4AB-4EBA-B918-CB13CB358C44}" srcOrd="1" destOrd="0" parTransId="{8AC532F2-C630-446F-B4B6-015EFAA981C9}" sibTransId="{4D1CE50C-9170-43C3-A9A3-A470EACC7551}"/>
    <dgm:cxn modelId="{7ED44185-AE02-448A-A1A1-C3A779468C8C}" srcId="{9CC7CC31-8298-4C5C-A5A4-E2B77ADB54F3}" destId="{6BEEB23D-117F-4A48-8B0A-DACCAA64073B}" srcOrd="3" destOrd="0" parTransId="{DA2D33D8-D52A-496C-9E3D-428D25D2E041}" sibTransId="{DC999939-223C-486C-A378-96064BB3AF8C}"/>
    <dgm:cxn modelId="{DEA41597-0CD2-4BDE-BF08-F04E8A460473}" type="presOf" srcId="{8CB53F7D-BF2F-4BF2-9A4A-E02739E20AE6}" destId="{7D7318D2-5B49-49D2-9EA5-1FD0BE7AD552}" srcOrd="0" destOrd="0" presId="urn:microsoft.com/office/officeart/2005/8/layout/radial5"/>
    <dgm:cxn modelId="{20902266-4E96-4467-B10C-EF92414B5967}" type="presOf" srcId="{8AC532F2-C630-446F-B4B6-015EFAA981C9}" destId="{F25738D6-114C-4368-B878-AAFCDAF26B5C}" srcOrd="1" destOrd="0" presId="urn:microsoft.com/office/officeart/2005/8/layout/radial5"/>
    <dgm:cxn modelId="{5CC2D547-72BF-469C-BF9D-2430E7439C71}" type="presOf" srcId="{C4FFBB83-EE3A-4007-AFA0-9117EA5626D3}" destId="{39B73D29-0FFB-4CE4-A3DE-ACB1BA979045}" srcOrd="0" destOrd="0" presId="urn:microsoft.com/office/officeart/2005/8/layout/radial5"/>
    <dgm:cxn modelId="{78537C36-442A-4D46-8127-AED4755D089E}" type="presOf" srcId="{9CC7CC31-8298-4C5C-A5A4-E2B77ADB54F3}" destId="{A40E2939-2388-418E-A492-A293EAF34424}" srcOrd="0" destOrd="0" presId="urn:microsoft.com/office/officeart/2005/8/layout/radial5"/>
    <dgm:cxn modelId="{4FBF893C-CB13-49FF-93EF-A496B1C10932}" srcId="{9CC7CC31-8298-4C5C-A5A4-E2B77ADB54F3}" destId="{C4FFBB83-EE3A-4007-AFA0-9117EA5626D3}" srcOrd="2" destOrd="0" parTransId="{452B67A0-315A-464A-A2DF-656BE368B3DF}" sibTransId="{7A601985-75CF-44A4-AD5F-D65E58796735}"/>
    <dgm:cxn modelId="{8BA42B88-3308-4121-839E-FB9BC6CAA838}" type="presOf" srcId="{F4776CD7-DC67-45AC-BD6E-17292BE9958A}" destId="{D607F844-4336-4BF4-BF62-EE3475C1B10D}" srcOrd="0" destOrd="0" presId="urn:microsoft.com/office/officeart/2005/8/layout/radial5"/>
    <dgm:cxn modelId="{68AAE49E-08DB-438C-94FF-2710EE227C6C}" type="presOf" srcId="{C1AFD708-1E90-4D2A-A9E8-13ED6F5B4A6F}" destId="{21827FBC-444C-4A70-A824-FC6AEE72459A}" srcOrd="1" destOrd="0" presId="urn:microsoft.com/office/officeart/2005/8/layout/radial5"/>
    <dgm:cxn modelId="{7972AF3A-7D55-4C96-9E40-AC4C498ABAA4}" type="presOf" srcId="{F4776CD7-DC67-45AC-BD6E-17292BE9958A}" destId="{3862F96A-541F-4AE1-B7DB-66D90732F1E6}" srcOrd="1" destOrd="0" presId="urn:microsoft.com/office/officeart/2005/8/layout/radial5"/>
    <dgm:cxn modelId="{0B698B40-E08C-4452-BB2C-C2C92AC59374}" srcId="{9CC7CC31-8298-4C5C-A5A4-E2B77ADB54F3}" destId="{DFC1EC52-386A-4510-8156-C73E5D40DC88}" srcOrd="4" destOrd="0" parTransId="{B3CB36D8-3D88-4F8E-A48F-C64B10969F9D}" sibTransId="{F4DF29C3-033E-46DB-8392-11C38184B340}"/>
    <dgm:cxn modelId="{F4A1E45D-8C78-4604-A1F9-DCEB93F06298}" type="presOf" srcId="{DA2D33D8-D52A-496C-9E3D-428D25D2E041}" destId="{99233BF0-D628-4D3B-A829-9AFF1686E985}" srcOrd="1" destOrd="0" presId="urn:microsoft.com/office/officeart/2005/8/layout/radial5"/>
    <dgm:cxn modelId="{0E2AF399-6934-439E-B6B2-0D3355F1742D}" type="presOf" srcId="{F2F5CA52-F4AB-4EBA-B918-CB13CB358C44}" destId="{01472904-0E2A-457A-BB6D-3D2D7E3926CE}" srcOrd="0" destOrd="0" presId="urn:microsoft.com/office/officeart/2005/8/layout/radial5"/>
    <dgm:cxn modelId="{3FBC4CE0-280E-421A-90B2-5FAAAB1169DC}" type="presOf" srcId="{6C734493-71D8-4AA1-8F43-D8B34035E8C5}" destId="{EB6EF885-C088-4D7B-8DEE-57657133EE26}" srcOrd="0" destOrd="0" presId="urn:microsoft.com/office/officeart/2005/8/layout/radial5"/>
    <dgm:cxn modelId="{D015D60F-C7F6-4F01-90C7-E6A0301892D9}" type="presOf" srcId="{452B67A0-315A-464A-A2DF-656BE368B3DF}" destId="{D52E4D5F-EDA3-4B06-82D3-F016F4AE017E}" srcOrd="0" destOrd="0" presId="urn:microsoft.com/office/officeart/2005/8/layout/radial5"/>
    <dgm:cxn modelId="{B477DB44-57A4-45A5-B97D-57EA510DFA9F}" srcId="{9CC7CC31-8298-4C5C-A5A4-E2B77ADB54F3}" destId="{8CB53F7D-BF2F-4BF2-9A4A-E02739E20AE6}" srcOrd="0" destOrd="0" parTransId="{C1AFD708-1E90-4D2A-A9E8-13ED6F5B4A6F}" sibTransId="{7890D640-B207-49D9-A698-50AE341C950B}"/>
    <dgm:cxn modelId="{FC6CC9B3-EC16-4352-9821-E7A88565A60C}" type="presOf" srcId="{6C52C4A0-5718-45C7-9059-B58F601A3A33}" destId="{C19A2D26-7BF8-4CCC-AE1A-5ED248D8D294}" srcOrd="0" destOrd="0" presId="urn:microsoft.com/office/officeart/2005/8/layout/radial5"/>
    <dgm:cxn modelId="{E7369143-A233-40A1-A9F6-09912DC782CB}" type="presOf" srcId="{DFC1EC52-386A-4510-8156-C73E5D40DC88}" destId="{7A2E4D44-A13D-4BDD-93D5-5131A704BBDB}" srcOrd="0" destOrd="0" presId="urn:microsoft.com/office/officeart/2005/8/layout/radial5"/>
    <dgm:cxn modelId="{4F57F9C3-5249-483A-9882-A365EC076C87}" type="presOf" srcId="{452B67A0-315A-464A-A2DF-656BE368B3DF}" destId="{887BC1D2-8B65-45DF-816B-F6281C659A7C}" srcOrd="1" destOrd="0" presId="urn:microsoft.com/office/officeart/2005/8/layout/radial5"/>
    <dgm:cxn modelId="{9BD861EA-87F1-491D-9AFA-3716E1DBDF00}" type="presOf" srcId="{C1AFD708-1E90-4D2A-A9E8-13ED6F5B4A6F}" destId="{90F752BE-0483-46D9-94ED-B51C06496044}" srcOrd="0" destOrd="0" presId="urn:microsoft.com/office/officeart/2005/8/layout/radial5"/>
    <dgm:cxn modelId="{C35201AC-1754-4557-8710-19AB5386C567}" type="presOf" srcId="{8AC532F2-C630-446F-B4B6-015EFAA981C9}" destId="{E3A81BE7-8621-45F8-B609-72943E0F89A4}" srcOrd="0" destOrd="0" presId="urn:microsoft.com/office/officeart/2005/8/layout/radial5"/>
    <dgm:cxn modelId="{CB13C307-0AD8-469A-96BA-249217A8DAB9}" type="presOf" srcId="{6BEEB23D-117F-4A48-8B0A-DACCAA64073B}" destId="{138FF8CC-7A53-4CB2-AD54-9C5104C42421}" srcOrd="0" destOrd="0" presId="urn:microsoft.com/office/officeart/2005/8/layout/radial5"/>
    <dgm:cxn modelId="{BC92CEF0-7D54-4FF0-8F25-1994F45B75E1}" srcId="{9CC7CC31-8298-4C5C-A5A4-E2B77ADB54F3}" destId="{6C52C4A0-5718-45C7-9059-B58F601A3A33}" srcOrd="5" destOrd="0" parTransId="{F4776CD7-DC67-45AC-BD6E-17292BE9958A}" sibTransId="{6DCA847C-2C5F-4367-BD97-7B816EBC2E80}"/>
    <dgm:cxn modelId="{A043F39B-6241-4378-94A2-272B5831769A}" srcId="{6C734493-71D8-4AA1-8F43-D8B34035E8C5}" destId="{9CC7CC31-8298-4C5C-A5A4-E2B77ADB54F3}" srcOrd="0" destOrd="0" parTransId="{5A5E093A-E366-4ED1-A0D2-20F49332A77A}" sibTransId="{F1E93405-E139-4654-9C44-67EDB4502A96}"/>
    <dgm:cxn modelId="{6B602667-CAE1-4CAC-A623-FE570479B7BC}" type="presOf" srcId="{DA2D33D8-D52A-496C-9E3D-428D25D2E041}" destId="{ED8CF98F-F7B9-4BDB-AB79-779A7950A4FC}" srcOrd="0" destOrd="0" presId="urn:microsoft.com/office/officeart/2005/8/layout/radial5"/>
    <dgm:cxn modelId="{F7B89A9A-FDC5-4DFB-A916-ADB5F5A91DAA}" type="presOf" srcId="{B3CB36D8-3D88-4F8E-A48F-C64B10969F9D}" destId="{EBC3CBC1-8AAE-4604-8764-E7AAF17B4888}" srcOrd="1" destOrd="0" presId="urn:microsoft.com/office/officeart/2005/8/layout/radial5"/>
    <dgm:cxn modelId="{73495CFE-40AF-44D4-B7D5-CDEE65BFF9AC}" type="presParOf" srcId="{EB6EF885-C088-4D7B-8DEE-57657133EE26}" destId="{A40E2939-2388-418E-A492-A293EAF34424}" srcOrd="0" destOrd="0" presId="urn:microsoft.com/office/officeart/2005/8/layout/radial5"/>
    <dgm:cxn modelId="{3D598F4F-CFED-4007-8F16-60C200FF4D17}" type="presParOf" srcId="{EB6EF885-C088-4D7B-8DEE-57657133EE26}" destId="{90F752BE-0483-46D9-94ED-B51C06496044}" srcOrd="1" destOrd="0" presId="urn:microsoft.com/office/officeart/2005/8/layout/radial5"/>
    <dgm:cxn modelId="{A2F6FF6A-EDD3-4E03-B24C-A21F87E924B7}" type="presParOf" srcId="{90F752BE-0483-46D9-94ED-B51C06496044}" destId="{21827FBC-444C-4A70-A824-FC6AEE72459A}" srcOrd="0" destOrd="0" presId="urn:microsoft.com/office/officeart/2005/8/layout/radial5"/>
    <dgm:cxn modelId="{B23EF77C-60CD-46CA-B106-765FAF94C538}" type="presParOf" srcId="{EB6EF885-C088-4D7B-8DEE-57657133EE26}" destId="{7D7318D2-5B49-49D2-9EA5-1FD0BE7AD552}" srcOrd="2" destOrd="0" presId="urn:microsoft.com/office/officeart/2005/8/layout/radial5"/>
    <dgm:cxn modelId="{9C3E02E4-5B41-427B-80C8-43FF197ABA23}" type="presParOf" srcId="{EB6EF885-C088-4D7B-8DEE-57657133EE26}" destId="{E3A81BE7-8621-45F8-B609-72943E0F89A4}" srcOrd="3" destOrd="0" presId="urn:microsoft.com/office/officeart/2005/8/layout/radial5"/>
    <dgm:cxn modelId="{7A8D2ABD-DE39-461B-AD66-994CC0E6CBD0}" type="presParOf" srcId="{E3A81BE7-8621-45F8-B609-72943E0F89A4}" destId="{F25738D6-114C-4368-B878-AAFCDAF26B5C}" srcOrd="0" destOrd="0" presId="urn:microsoft.com/office/officeart/2005/8/layout/radial5"/>
    <dgm:cxn modelId="{D66037B0-6B98-4227-933A-DDEC3B9F2FA3}" type="presParOf" srcId="{EB6EF885-C088-4D7B-8DEE-57657133EE26}" destId="{01472904-0E2A-457A-BB6D-3D2D7E3926CE}" srcOrd="4" destOrd="0" presId="urn:microsoft.com/office/officeart/2005/8/layout/radial5"/>
    <dgm:cxn modelId="{ECCDA9B4-1768-44F0-9513-6D7026A1CA19}" type="presParOf" srcId="{EB6EF885-C088-4D7B-8DEE-57657133EE26}" destId="{D52E4D5F-EDA3-4B06-82D3-F016F4AE017E}" srcOrd="5" destOrd="0" presId="urn:microsoft.com/office/officeart/2005/8/layout/radial5"/>
    <dgm:cxn modelId="{6A286D76-B840-4F1D-8884-2870DAA2C610}" type="presParOf" srcId="{D52E4D5F-EDA3-4B06-82D3-F016F4AE017E}" destId="{887BC1D2-8B65-45DF-816B-F6281C659A7C}" srcOrd="0" destOrd="0" presId="urn:microsoft.com/office/officeart/2005/8/layout/radial5"/>
    <dgm:cxn modelId="{D4E16588-053F-4379-8913-F9A6778CAFE8}" type="presParOf" srcId="{EB6EF885-C088-4D7B-8DEE-57657133EE26}" destId="{39B73D29-0FFB-4CE4-A3DE-ACB1BA979045}" srcOrd="6" destOrd="0" presId="urn:microsoft.com/office/officeart/2005/8/layout/radial5"/>
    <dgm:cxn modelId="{0ECD3708-7823-4A13-AB81-645800F71DBD}" type="presParOf" srcId="{EB6EF885-C088-4D7B-8DEE-57657133EE26}" destId="{ED8CF98F-F7B9-4BDB-AB79-779A7950A4FC}" srcOrd="7" destOrd="0" presId="urn:microsoft.com/office/officeart/2005/8/layout/radial5"/>
    <dgm:cxn modelId="{69850401-BF42-4131-AE04-18B94C026215}" type="presParOf" srcId="{ED8CF98F-F7B9-4BDB-AB79-779A7950A4FC}" destId="{99233BF0-D628-4D3B-A829-9AFF1686E985}" srcOrd="0" destOrd="0" presId="urn:microsoft.com/office/officeart/2005/8/layout/radial5"/>
    <dgm:cxn modelId="{E1A175EF-831A-448B-B862-A70EF6BFF68E}" type="presParOf" srcId="{EB6EF885-C088-4D7B-8DEE-57657133EE26}" destId="{138FF8CC-7A53-4CB2-AD54-9C5104C42421}" srcOrd="8" destOrd="0" presId="urn:microsoft.com/office/officeart/2005/8/layout/radial5"/>
    <dgm:cxn modelId="{E330D4AE-B46A-41D6-B2EF-EB0B55DA4CD1}" type="presParOf" srcId="{EB6EF885-C088-4D7B-8DEE-57657133EE26}" destId="{922A7176-2A97-4E0D-B091-BC671D8A5E8A}" srcOrd="9" destOrd="0" presId="urn:microsoft.com/office/officeart/2005/8/layout/radial5"/>
    <dgm:cxn modelId="{19BB85F5-0C25-4F64-A52E-8A0B30BEE414}" type="presParOf" srcId="{922A7176-2A97-4E0D-B091-BC671D8A5E8A}" destId="{EBC3CBC1-8AAE-4604-8764-E7AAF17B4888}" srcOrd="0" destOrd="0" presId="urn:microsoft.com/office/officeart/2005/8/layout/radial5"/>
    <dgm:cxn modelId="{74032EBE-F86B-4469-B2AB-4E2196296720}" type="presParOf" srcId="{EB6EF885-C088-4D7B-8DEE-57657133EE26}" destId="{7A2E4D44-A13D-4BDD-93D5-5131A704BBDB}" srcOrd="10" destOrd="0" presId="urn:microsoft.com/office/officeart/2005/8/layout/radial5"/>
    <dgm:cxn modelId="{6A4E638C-7C77-4ADE-B1F8-2A241342D894}" type="presParOf" srcId="{EB6EF885-C088-4D7B-8DEE-57657133EE26}" destId="{D607F844-4336-4BF4-BF62-EE3475C1B10D}" srcOrd="11" destOrd="0" presId="urn:microsoft.com/office/officeart/2005/8/layout/radial5"/>
    <dgm:cxn modelId="{E4996657-F0C4-4561-9A8C-BD6E65448D4D}" type="presParOf" srcId="{D607F844-4336-4BF4-BF62-EE3475C1B10D}" destId="{3862F96A-541F-4AE1-B7DB-66D90732F1E6}" srcOrd="0" destOrd="0" presId="urn:microsoft.com/office/officeart/2005/8/layout/radial5"/>
    <dgm:cxn modelId="{BC6EF583-0060-4746-92BA-1CF887257904}" type="presParOf" srcId="{EB6EF885-C088-4D7B-8DEE-57657133EE26}" destId="{C19A2D26-7BF8-4CCC-AE1A-5ED248D8D294}" srcOrd="12"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C734493-71D8-4AA1-8F43-D8B34035E8C5}" type="doc">
      <dgm:prSet loTypeId="urn:microsoft.com/office/officeart/2005/8/layout/radial5" loCatId="cycle" qsTypeId="urn:microsoft.com/office/officeart/2005/8/quickstyle/simple5" qsCatId="simple" csTypeId="urn:microsoft.com/office/officeart/2005/8/colors/colorful1" csCatId="colorful" phldr="1"/>
      <dgm:spPr/>
      <dgm:t>
        <a:bodyPr/>
        <a:lstStyle/>
        <a:p>
          <a:endParaRPr lang="en-US"/>
        </a:p>
      </dgm:t>
    </dgm:pt>
    <dgm:pt modelId="{9CC7CC31-8298-4C5C-A5A4-E2B77ADB54F3}">
      <dgm:prSet phldrT="[Text]" custT="1"/>
      <dgm:spPr/>
      <dgm:t>
        <a:bodyPr/>
        <a:lstStyle/>
        <a:p>
          <a:endParaRPr lang="en-US" sz="1600" dirty="0"/>
        </a:p>
      </dgm:t>
    </dgm:pt>
    <dgm:pt modelId="{5A5E093A-E366-4ED1-A0D2-20F49332A77A}" type="parTrans" cxnId="{A043F39B-6241-4378-94A2-272B5831769A}">
      <dgm:prSet/>
      <dgm:spPr/>
      <dgm:t>
        <a:bodyPr/>
        <a:lstStyle/>
        <a:p>
          <a:endParaRPr lang="en-US"/>
        </a:p>
      </dgm:t>
    </dgm:pt>
    <dgm:pt modelId="{F1E93405-E139-4654-9C44-67EDB4502A96}" type="sibTrans" cxnId="{A043F39B-6241-4378-94A2-272B5831769A}">
      <dgm:prSet/>
      <dgm:spPr/>
      <dgm:t>
        <a:bodyPr/>
        <a:lstStyle/>
        <a:p>
          <a:endParaRPr lang="en-US"/>
        </a:p>
      </dgm:t>
    </dgm:pt>
    <dgm:pt modelId="{8CB53F7D-BF2F-4BF2-9A4A-E02739E20AE6}">
      <dgm:prSet phldrT="[Text]" custT="1"/>
      <dgm:spPr>
        <a:solidFill>
          <a:schemeClr val="bg2">
            <a:lumMod val="50000"/>
          </a:schemeClr>
        </a:solidFill>
      </dgm:spPr>
      <dgm:t>
        <a:bodyPr/>
        <a:lstStyle/>
        <a:p>
          <a:endParaRPr lang="en-US" sz="1800" b="1" dirty="0"/>
        </a:p>
      </dgm:t>
    </dgm:pt>
    <dgm:pt modelId="{C1AFD708-1E90-4D2A-A9E8-13ED6F5B4A6F}" type="parTrans" cxnId="{B477DB44-57A4-45A5-B97D-57EA510DFA9F}">
      <dgm:prSet/>
      <dgm:spPr/>
      <dgm:t>
        <a:bodyPr/>
        <a:lstStyle/>
        <a:p>
          <a:endParaRPr lang="en-US"/>
        </a:p>
      </dgm:t>
    </dgm:pt>
    <dgm:pt modelId="{7890D640-B207-49D9-A698-50AE341C950B}" type="sibTrans" cxnId="{B477DB44-57A4-45A5-B97D-57EA510DFA9F}">
      <dgm:prSet/>
      <dgm:spPr/>
      <dgm:t>
        <a:bodyPr/>
        <a:lstStyle/>
        <a:p>
          <a:endParaRPr lang="en-US"/>
        </a:p>
      </dgm:t>
    </dgm:pt>
    <dgm:pt modelId="{F2F5CA52-F4AB-4EBA-B918-CB13CB358C44}">
      <dgm:prSet phldrT="[Text]" custT="1"/>
      <dgm:spPr/>
      <dgm:t>
        <a:bodyPr/>
        <a:lstStyle/>
        <a:p>
          <a:endParaRPr lang="en-US" sz="1600" b="1" dirty="0"/>
        </a:p>
      </dgm:t>
    </dgm:pt>
    <dgm:pt modelId="{8AC532F2-C630-446F-B4B6-015EFAA981C9}" type="parTrans" cxnId="{DBF8139D-3025-4336-BF3E-71C37F9153A2}">
      <dgm:prSet/>
      <dgm:spPr/>
      <dgm:t>
        <a:bodyPr/>
        <a:lstStyle/>
        <a:p>
          <a:endParaRPr lang="en-US"/>
        </a:p>
      </dgm:t>
    </dgm:pt>
    <dgm:pt modelId="{4D1CE50C-9170-43C3-A9A3-A470EACC7551}" type="sibTrans" cxnId="{DBF8139D-3025-4336-BF3E-71C37F9153A2}">
      <dgm:prSet/>
      <dgm:spPr/>
      <dgm:t>
        <a:bodyPr/>
        <a:lstStyle/>
        <a:p>
          <a:endParaRPr lang="en-US"/>
        </a:p>
      </dgm:t>
    </dgm:pt>
    <dgm:pt modelId="{C4FFBB83-EE3A-4007-AFA0-9117EA5626D3}">
      <dgm:prSet phldrT="[Text]" custT="1"/>
      <dgm:spPr/>
      <dgm:t>
        <a:bodyPr/>
        <a:lstStyle/>
        <a:p>
          <a:endParaRPr lang="en-US" sz="1400" b="1" dirty="0"/>
        </a:p>
      </dgm:t>
    </dgm:pt>
    <dgm:pt modelId="{452B67A0-315A-464A-A2DF-656BE368B3DF}" type="parTrans" cxnId="{4FBF893C-CB13-49FF-93EF-A496B1C10932}">
      <dgm:prSet/>
      <dgm:spPr/>
      <dgm:t>
        <a:bodyPr/>
        <a:lstStyle/>
        <a:p>
          <a:endParaRPr lang="en-US"/>
        </a:p>
      </dgm:t>
    </dgm:pt>
    <dgm:pt modelId="{7A601985-75CF-44A4-AD5F-D65E58796735}" type="sibTrans" cxnId="{4FBF893C-CB13-49FF-93EF-A496B1C10932}">
      <dgm:prSet/>
      <dgm:spPr/>
      <dgm:t>
        <a:bodyPr/>
        <a:lstStyle/>
        <a:p>
          <a:endParaRPr lang="en-US"/>
        </a:p>
      </dgm:t>
    </dgm:pt>
    <dgm:pt modelId="{6BEEB23D-117F-4A48-8B0A-DACCAA64073B}">
      <dgm:prSet phldrT="[Text]" custT="1"/>
      <dgm:spPr/>
      <dgm:t>
        <a:bodyPr/>
        <a:lstStyle/>
        <a:p>
          <a:r>
            <a:rPr lang="en-US" sz="1600" b="1" dirty="0" smtClean="0">
              <a:solidFill>
                <a:srgbClr val="FFFFFF"/>
              </a:solidFill>
              <a:effectLst>
                <a:outerShdw blurRad="38100" dist="38100" dir="2700000" algn="tl">
                  <a:srgbClr val="000000"/>
                </a:outerShdw>
              </a:effectLst>
              <a:latin typeface="Tahoma" pitchFamily="34" charset="0"/>
            </a:rPr>
            <a:t>Price and Cost</a:t>
          </a:r>
          <a:endParaRPr lang="en-US" sz="1600" b="1" dirty="0"/>
        </a:p>
      </dgm:t>
    </dgm:pt>
    <dgm:pt modelId="{DA2D33D8-D52A-496C-9E3D-428D25D2E041}" type="parTrans" cxnId="{7ED44185-AE02-448A-A1A1-C3A779468C8C}">
      <dgm:prSet/>
      <dgm:spPr/>
      <dgm:t>
        <a:bodyPr/>
        <a:lstStyle/>
        <a:p>
          <a:endParaRPr lang="en-US"/>
        </a:p>
      </dgm:t>
    </dgm:pt>
    <dgm:pt modelId="{DC999939-223C-486C-A378-96064BB3AF8C}" type="sibTrans" cxnId="{7ED44185-AE02-448A-A1A1-C3A779468C8C}">
      <dgm:prSet/>
      <dgm:spPr/>
      <dgm:t>
        <a:bodyPr/>
        <a:lstStyle/>
        <a:p>
          <a:endParaRPr lang="en-US"/>
        </a:p>
      </dgm:t>
    </dgm:pt>
    <dgm:pt modelId="{6C52C4A0-5718-45C7-9059-B58F601A3A33}">
      <dgm:prSet phldrT="[Text]" custT="1"/>
      <dgm:spPr/>
      <dgm:t>
        <a:bodyPr/>
        <a:lstStyle/>
        <a:p>
          <a:endParaRPr lang="en-US" sz="1600" b="1" dirty="0"/>
        </a:p>
      </dgm:t>
    </dgm:pt>
    <dgm:pt modelId="{F4776CD7-DC67-45AC-BD6E-17292BE9958A}" type="parTrans" cxnId="{BC92CEF0-7D54-4FF0-8F25-1994F45B75E1}">
      <dgm:prSet/>
      <dgm:spPr/>
      <dgm:t>
        <a:bodyPr/>
        <a:lstStyle/>
        <a:p>
          <a:endParaRPr lang="en-US"/>
        </a:p>
      </dgm:t>
    </dgm:pt>
    <dgm:pt modelId="{6DCA847C-2C5F-4367-BD97-7B816EBC2E80}" type="sibTrans" cxnId="{BC92CEF0-7D54-4FF0-8F25-1994F45B75E1}">
      <dgm:prSet/>
      <dgm:spPr/>
      <dgm:t>
        <a:bodyPr/>
        <a:lstStyle/>
        <a:p>
          <a:endParaRPr lang="en-US"/>
        </a:p>
      </dgm:t>
    </dgm:pt>
    <dgm:pt modelId="{179D5ACC-86AD-4DDF-833A-8306B19D80D1}">
      <dgm:prSet phldrT="[Text]" custT="1"/>
      <dgm:spPr/>
      <dgm:t>
        <a:bodyPr/>
        <a:lstStyle/>
        <a:p>
          <a:endParaRPr lang="en-US" sz="1600" b="1" dirty="0"/>
        </a:p>
      </dgm:t>
    </dgm:pt>
    <dgm:pt modelId="{D1E72015-F1B7-4271-99B5-3424319C5F11}" type="parTrans" cxnId="{71980109-FE6F-40CF-A96E-17B3DF303DCE}">
      <dgm:prSet/>
      <dgm:spPr/>
      <dgm:t>
        <a:bodyPr/>
        <a:lstStyle/>
        <a:p>
          <a:endParaRPr lang="en-US"/>
        </a:p>
      </dgm:t>
    </dgm:pt>
    <dgm:pt modelId="{F90BA929-0AC2-4C62-9A20-D867A21026AE}" type="sibTrans" cxnId="{71980109-FE6F-40CF-A96E-17B3DF303DCE}">
      <dgm:prSet/>
      <dgm:spPr/>
      <dgm:t>
        <a:bodyPr/>
        <a:lstStyle/>
        <a:p>
          <a:endParaRPr lang="en-US"/>
        </a:p>
      </dgm:t>
    </dgm:pt>
    <dgm:pt modelId="{EB6EF885-C088-4D7B-8DEE-57657133EE26}" type="pres">
      <dgm:prSet presAssocID="{6C734493-71D8-4AA1-8F43-D8B34035E8C5}" presName="Name0" presStyleCnt="0">
        <dgm:presLayoutVars>
          <dgm:chMax val="1"/>
          <dgm:dir/>
          <dgm:animLvl val="ctr"/>
          <dgm:resizeHandles val="exact"/>
        </dgm:presLayoutVars>
      </dgm:prSet>
      <dgm:spPr/>
      <dgm:t>
        <a:bodyPr/>
        <a:lstStyle/>
        <a:p>
          <a:endParaRPr lang="en-US"/>
        </a:p>
      </dgm:t>
    </dgm:pt>
    <dgm:pt modelId="{A40E2939-2388-418E-A492-A293EAF34424}" type="pres">
      <dgm:prSet presAssocID="{9CC7CC31-8298-4C5C-A5A4-E2B77ADB54F3}" presName="centerShape" presStyleLbl="node0" presStyleIdx="0" presStyleCnt="1" custLinFactNeighborX="-826" custLinFactNeighborY="-456"/>
      <dgm:spPr/>
      <dgm:t>
        <a:bodyPr/>
        <a:lstStyle/>
        <a:p>
          <a:endParaRPr lang="en-US"/>
        </a:p>
      </dgm:t>
    </dgm:pt>
    <dgm:pt modelId="{90F752BE-0483-46D9-94ED-B51C06496044}" type="pres">
      <dgm:prSet presAssocID="{C1AFD708-1E90-4D2A-A9E8-13ED6F5B4A6F}" presName="parTrans" presStyleLbl="sibTrans2D1" presStyleIdx="0" presStyleCnt="6"/>
      <dgm:spPr/>
      <dgm:t>
        <a:bodyPr/>
        <a:lstStyle/>
        <a:p>
          <a:endParaRPr lang="en-US"/>
        </a:p>
      </dgm:t>
    </dgm:pt>
    <dgm:pt modelId="{21827FBC-444C-4A70-A824-FC6AEE72459A}" type="pres">
      <dgm:prSet presAssocID="{C1AFD708-1E90-4D2A-A9E8-13ED6F5B4A6F}" presName="connectorText" presStyleLbl="sibTrans2D1" presStyleIdx="0" presStyleCnt="6"/>
      <dgm:spPr/>
      <dgm:t>
        <a:bodyPr/>
        <a:lstStyle/>
        <a:p>
          <a:endParaRPr lang="en-US"/>
        </a:p>
      </dgm:t>
    </dgm:pt>
    <dgm:pt modelId="{7D7318D2-5B49-49D2-9EA5-1FD0BE7AD552}" type="pres">
      <dgm:prSet presAssocID="{8CB53F7D-BF2F-4BF2-9A4A-E02739E20AE6}" presName="node" presStyleLbl="node1" presStyleIdx="0" presStyleCnt="6">
        <dgm:presLayoutVars>
          <dgm:bulletEnabled val="1"/>
        </dgm:presLayoutVars>
      </dgm:prSet>
      <dgm:spPr/>
      <dgm:t>
        <a:bodyPr/>
        <a:lstStyle/>
        <a:p>
          <a:endParaRPr lang="en-US"/>
        </a:p>
      </dgm:t>
    </dgm:pt>
    <dgm:pt modelId="{E3A81BE7-8621-45F8-B609-72943E0F89A4}" type="pres">
      <dgm:prSet presAssocID="{8AC532F2-C630-446F-B4B6-015EFAA981C9}" presName="parTrans" presStyleLbl="sibTrans2D1" presStyleIdx="1" presStyleCnt="6"/>
      <dgm:spPr/>
      <dgm:t>
        <a:bodyPr/>
        <a:lstStyle/>
        <a:p>
          <a:endParaRPr lang="en-US"/>
        </a:p>
      </dgm:t>
    </dgm:pt>
    <dgm:pt modelId="{F25738D6-114C-4368-B878-AAFCDAF26B5C}" type="pres">
      <dgm:prSet presAssocID="{8AC532F2-C630-446F-B4B6-015EFAA981C9}" presName="connectorText" presStyleLbl="sibTrans2D1" presStyleIdx="1" presStyleCnt="6"/>
      <dgm:spPr/>
      <dgm:t>
        <a:bodyPr/>
        <a:lstStyle/>
        <a:p>
          <a:endParaRPr lang="en-US"/>
        </a:p>
      </dgm:t>
    </dgm:pt>
    <dgm:pt modelId="{01472904-0E2A-457A-BB6D-3D2D7E3926CE}" type="pres">
      <dgm:prSet presAssocID="{F2F5CA52-F4AB-4EBA-B918-CB13CB358C44}" presName="node" presStyleLbl="node1" presStyleIdx="1" presStyleCnt="6">
        <dgm:presLayoutVars>
          <dgm:bulletEnabled val="1"/>
        </dgm:presLayoutVars>
      </dgm:prSet>
      <dgm:spPr/>
      <dgm:t>
        <a:bodyPr/>
        <a:lstStyle/>
        <a:p>
          <a:endParaRPr lang="en-US"/>
        </a:p>
      </dgm:t>
    </dgm:pt>
    <dgm:pt modelId="{D52E4D5F-EDA3-4B06-82D3-F016F4AE017E}" type="pres">
      <dgm:prSet presAssocID="{452B67A0-315A-464A-A2DF-656BE368B3DF}" presName="parTrans" presStyleLbl="sibTrans2D1" presStyleIdx="2" presStyleCnt="6"/>
      <dgm:spPr/>
      <dgm:t>
        <a:bodyPr/>
        <a:lstStyle/>
        <a:p>
          <a:endParaRPr lang="en-US"/>
        </a:p>
      </dgm:t>
    </dgm:pt>
    <dgm:pt modelId="{887BC1D2-8B65-45DF-816B-F6281C659A7C}" type="pres">
      <dgm:prSet presAssocID="{452B67A0-315A-464A-A2DF-656BE368B3DF}" presName="connectorText" presStyleLbl="sibTrans2D1" presStyleIdx="2" presStyleCnt="6"/>
      <dgm:spPr/>
      <dgm:t>
        <a:bodyPr/>
        <a:lstStyle/>
        <a:p>
          <a:endParaRPr lang="en-US"/>
        </a:p>
      </dgm:t>
    </dgm:pt>
    <dgm:pt modelId="{39B73D29-0FFB-4CE4-A3DE-ACB1BA979045}" type="pres">
      <dgm:prSet presAssocID="{C4FFBB83-EE3A-4007-AFA0-9117EA5626D3}" presName="node" presStyleLbl="node1" presStyleIdx="2" presStyleCnt="6">
        <dgm:presLayoutVars>
          <dgm:bulletEnabled val="1"/>
        </dgm:presLayoutVars>
      </dgm:prSet>
      <dgm:spPr/>
      <dgm:t>
        <a:bodyPr/>
        <a:lstStyle/>
        <a:p>
          <a:endParaRPr lang="en-US"/>
        </a:p>
      </dgm:t>
    </dgm:pt>
    <dgm:pt modelId="{ED8CF98F-F7B9-4BDB-AB79-779A7950A4FC}" type="pres">
      <dgm:prSet presAssocID="{DA2D33D8-D52A-496C-9E3D-428D25D2E041}" presName="parTrans" presStyleLbl="sibTrans2D1" presStyleIdx="3" presStyleCnt="6"/>
      <dgm:spPr/>
      <dgm:t>
        <a:bodyPr/>
        <a:lstStyle/>
        <a:p>
          <a:endParaRPr lang="en-US"/>
        </a:p>
      </dgm:t>
    </dgm:pt>
    <dgm:pt modelId="{99233BF0-D628-4D3B-A829-9AFF1686E985}" type="pres">
      <dgm:prSet presAssocID="{DA2D33D8-D52A-496C-9E3D-428D25D2E041}" presName="connectorText" presStyleLbl="sibTrans2D1" presStyleIdx="3" presStyleCnt="6"/>
      <dgm:spPr/>
      <dgm:t>
        <a:bodyPr/>
        <a:lstStyle/>
        <a:p>
          <a:endParaRPr lang="en-US"/>
        </a:p>
      </dgm:t>
    </dgm:pt>
    <dgm:pt modelId="{138FF8CC-7A53-4CB2-AD54-9C5104C42421}" type="pres">
      <dgm:prSet presAssocID="{6BEEB23D-117F-4A48-8B0A-DACCAA64073B}" presName="node" presStyleLbl="node1" presStyleIdx="3" presStyleCnt="6">
        <dgm:presLayoutVars>
          <dgm:bulletEnabled val="1"/>
        </dgm:presLayoutVars>
      </dgm:prSet>
      <dgm:spPr/>
      <dgm:t>
        <a:bodyPr/>
        <a:lstStyle/>
        <a:p>
          <a:endParaRPr lang="en-US"/>
        </a:p>
      </dgm:t>
    </dgm:pt>
    <dgm:pt modelId="{D607F844-4336-4BF4-BF62-EE3475C1B10D}" type="pres">
      <dgm:prSet presAssocID="{F4776CD7-DC67-45AC-BD6E-17292BE9958A}" presName="parTrans" presStyleLbl="sibTrans2D1" presStyleIdx="4" presStyleCnt="6"/>
      <dgm:spPr/>
      <dgm:t>
        <a:bodyPr/>
        <a:lstStyle/>
        <a:p>
          <a:endParaRPr lang="en-US"/>
        </a:p>
      </dgm:t>
    </dgm:pt>
    <dgm:pt modelId="{3862F96A-541F-4AE1-B7DB-66D90732F1E6}" type="pres">
      <dgm:prSet presAssocID="{F4776CD7-DC67-45AC-BD6E-17292BE9958A}" presName="connectorText" presStyleLbl="sibTrans2D1" presStyleIdx="4" presStyleCnt="6"/>
      <dgm:spPr/>
      <dgm:t>
        <a:bodyPr/>
        <a:lstStyle/>
        <a:p>
          <a:endParaRPr lang="en-US"/>
        </a:p>
      </dgm:t>
    </dgm:pt>
    <dgm:pt modelId="{C19A2D26-7BF8-4CCC-AE1A-5ED248D8D294}" type="pres">
      <dgm:prSet presAssocID="{6C52C4A0-5718-45C7-9059-B58F601A3A33}" presName="node" presStyleLbl="node1" presStyleIdx="4" presStyleCnt="6">
        <dgm:presLayoutVars>
          <dgm:bulletEnabled val="1"/>
        </dgm:presLayoutVars>
      </dgm:prSet>
      <dgm:spPr/>
      <dgm:t>
        <a:bodyPr/>
        <a:lstStyle/>
        <a:p>
          <a:endParaRPr lang="en-US"/>
        </a:p>
      </dgm:t>
    </dgm:pt>
    <dgm:pt modelId="{669614F8-01DB-4269-A872-4786B08F5F15}" type="pres">
      <dgm:prSet presAssocID="{D1E72015-F1B7-4271-99B5-3424319C5F11}" presName="parTrans" presStyleLbl="sibTrans2D1" presStyleIdx="5" presStyleCnt="6"/>
      <dgm:spPr/>
      <dgm:t>
        <a:bodyPr/>
        <a:lstStyle/>
        <a:p>
          <a:endParaRPr lang="en-US"/>
        </a:p>
      </dgm:t>
    </dgm:pt>
    <dgm:pt modelId="{5989E4EC-F521-4E3F-BCC0-66F2C700D49D}" type="pres">
      <dgm:prSet presAssocID="{D1E72015-F1B7-4271-99B5-3424319C5F11}" presName="connectorText" presStyleLbl="sibTrans2D1" presStyleIdx="5" presStyleCnt="6"/>
      <dgm:spPr/>
      <dgm:t>
        <a:bodyPr/>
        <a:lstStyle/>
        <a:p>
          <a:endParaRPr lang="en-US"/>
        </a:p>
      </dgm:t>
    </dgm:pt>
    <dgm:pt modelId="{8E642515-E166-40F4-831E-600D976BD06E}" type="pres">
      <dgm:prSet presAssocID="{179D5ACC-86AD-4DDF-833A-8306B19D80D1}" presName="node" presStyleLbl="node1" presStyleIdx="5" presStyleCnt="6">
        <dgm:presLayoutVars>
          <dgm:bulletEnabled val="1"/>
        </dgm:presLayoutVars>
      </dgm:prSet>
      <dgm:spPr/>
      <dgm:t>
        <a:bodyPr/>
        <a:lstStyle/>
        <a:p>
          <a:endParaRPr lang="en-US"/>
        </a:p>
      </dgm:t>
    </dgm:pt>
  </dgm:ptLst>
  <dgm:cxnLst>
    <dgm:cxn modelId="{289DD5C0-6B89-42EC-8B5A-4FC87645341E}" type="presOf" srcId="{8AC532F2-C630-446F-B4B6-015EFAA981C9}" destId="{F25738D6-114C-4368-B878-AAFCDAF26B5C}" srcOrd="1" destOrd="0" presId="urn:microsoft.com/office/officeart/2005/8/layout/radial5"/>
    <dgm:cxn modelId="{DBF8139D-3025-4336-BF3E-71C37F9153A2}" srcId="{9CC7CC31-8298-4C5C-A5A4-E2B77ADB54F3}" destId="{F2F5CA52-F4AB-4EBA-B918-CB13CB358C44}" srcOrd="1" destOrd="0" parTransId="{8AC532F2-C630-446F-B4B6-015EFAA981C9}" sibTransId="{4D1CE50C-9170-43C3-A9A3-A470EACC7551}"/>
    <dgm:cxn modelId="{E292E76C-2D2A-454B-B34D-80412B01F473}" type="presOf" srcId="{F4776CD7-DC67-45AC-BD6E-17292BE9958A}" destId="{D607F844-4336-4BF4-BF62-EE3475C1B10D}" srcOrd="0" destOrd="0" presId="urn:microsoft.com/office/officeart/2005/8/layout/radial5"/>
    <dgm:cxn modelId="{B4D8FDA3-CB7A-4D47-A28B-932A8E75815A}" type="presOf" srcId="{6C734493-71D8-4AA1-8F43-D8B34035E8C5}" destId="{EB6EF885-C088-4D7B-8DEE-57657133EE26}" srcOrd="0" destOrd="0" presId="urn:microsoft.com/office/officeart/2005/8/layout/radial5"/>
    <dgm:cxn modelId="{641CDB60-7209-4CCF-BEDC-6B2D4C0990E5}" type="presOf" srcId="{6BEEB23D-117F-4A48-8B0A-DACCAA64073B}" destId="{138FF8CC-7A53-4CB2-AD54-9C5104C42421}" srcOrd="0" destOrd="0" presId="urn:microsoft.com/office/officeart/2005/8/layout/radial5"/>
    <dgm:cxn modelId="{9DB4266B-D6A1-4D0D-84DA-15029DDA09B2}" type="presOf" srcId="{C1AFD708-1E90-4D2A-A9E8-13ED6F5B4A6F}" destId="{90F752BE-0483-46D9-94ED-B51C06496044}" srcOrd="0" destOrd="0" presId="urn:microsoft.com/office/officeart/2005/8/layout/radial5"/>
    <dgm:cxn modelId="{A043F39B-6241-4378-94A2-272B5831769A}" srcId="{6C734493-71D8-4AA1-8F43-D8B34035E8C5}" destId="{9CC7CC31-8298-4C5C-A5A4-E2B77ADB54F3}" srcOrd="0" destOrd="0" parTransId="{5A5E093A-E366-4ED1-A0D2-20F49332A77A}" sibTransId="{F1E93405-E139-4654-9C44-67EDB4502A96}"/>
    <dgm:cxn modelId="{0FDDD3B1-31F2-4946-B1F6-FEE0B231A762}" type="presOf" srcId="{8AC532F2-C630-446F-B4B6-015EFAA981C9}" destId="{E3A81BE7-8621-45F8-B609-72943E0F89A4}" srcOrd="0" destOrd="0" presId="urn:microsoft.com/office/officeart/2005/8/layout/radial5"/>
    <dgm:cxn modelId="{BD6D7D80-C10E-4767-B2C5-EAC8FAA8B863}" type="presOf" srcId="{6C52C4A0-5718-45C7-9059-B58F601A3A33}" destId="{C19A2D26-7BF8-4CCC-AE1A-5ED248D8D294}" srcOrd="0" destOrd="0" presId="urn:microsoft.com/office/officeart/2005/8/layout/radial5"/>
    <dgm:cxn modelId="{19B46597-53B2-4C58-9BAB-78422729C12B}" type="presOf" srcId="{452B67A0-315A-464A-A2DF-656BE368B3DF}" destId="{D52E4D5F-EDA3-4B06-82D3-F016F4AE017E}" srcOrd="0" destOrd="0" presId="urn:microsoft.com/office/officeart/2005/8/layout/radial5"/>
    <dgm:cxn modelId="{B477DB44-57A4-45A5-B97D-57EA510DFA9F}" srcId="{9CC7CC31-8298-4C5C-A5A4-E2B77ADB54F3}" destId="{8CB53F7D-BF2F-4BF2-9A4A-E02739E20AE6}" srcOrd="0" destOrd="0" parTransId="{C1AFD708-1E90-4D2A-A9E8-13ED6F5B4A6F}" sibTransId="{7890D640-B207-49D9-A698-50AE341C950B}"/>
    <dgm:cxn modelId="{BC92CEF0-7D54-4FF0-8F25-1994F45B75E1}" srcId="{9CC7CC31-8298-4C5C-A5A4-E2B77ADB54F3}" destId="{6C52C4A0-5718-45C7-9059-B58F601A3A33}" srcOrd="4" destOrd="0" parTransId="{F4776CD7-DC67-45AC-BD6E-17292BE9958A}" sibTransId="{6DCA847C-2C5F-4367-BD97-7B816EBC2E80}"/>
    <dgm:cxn modelId="{241FB308-4BB8-422C-BE1B-192EC31290CD}" type="presOf" srcId="{D1E72015-F1B7-4271-99B5-3424319C5F11}" destId="{5989E4EC-F521-4E3F-BCC0-66F2C700D49D}" srcOrd="1" destOrd="0" presId="urn:microsoft.com/office/officeart/2005/8/layout/radial5"/>
    <dgm:cxn modelId="{4FBF893C-CB13-49FF-93EF-A496B1C10932}" srcId="{9CC7CC31-8298-4C5C-A5A4-E2B77ADB54F3}" destId="{C4FFBB83-EE3A-4007-AFA0-9117EA5626D3}" srcOrd="2" destOrd="0" parTransId="{452B67A0-315A-464A-A2DF-656BE368B3DF}" sibTransId="{7A601985-75CF-44A4-AD5F-D65E58796735}"/>
    <dgm:cxn modelId="{06E97E7B-DF93-4508-9F74-7B98B8DB7438}" type="presOf" srcId="{179D5ACC-86AD-4DDF-833A-8306B19D80D1}" destId="{8E642515-E166-40F4-831E-600D976BD06E}" srcOrd="0" destOrd="0" presId="urn:microsoft.com/office/officeart/2005/8/layout/radial5"/>
    <dgm:cxn modelId="{DB30E54E-9D52-473B-BD4E-E526783865E5}" type="presOf" srcId="{9CC7CC31-8298-4C5C-A5A4-E2B77ADB54F3}" destId="{A40E2939-2388-418E-A492-A293EAF34424}" srcOrd="0" destOrd="0" presId="urn:microsoft.com/office/officeart/2005/8/layout/radial5"/>
    <dgm:cxn modelId="{8C1DA478-CC7D-4EE1-8F13-EEB796707032}" type="presOf" srcId="{F2F5CA52-F4AB-4EBA-B918-CB13CB358C44}" destId="{01472904-0E2A-457A-BB6D-3D2D7E3926CE}" srcOrd="0" destOrd="0" presId="urn:microsoft.com/office/officeart/2005/8/layout/radial5"/>
    <dgm:cxn modelId="{1AF37313-AAEB-4EB4-B931-B5823B67179A}" type="presOf" srcId="{DA2D33D8-D52A-496C-9E3D-428D25D2E041}" destId="{ED8CF98F-F7B9-4BDB-AB79-779A7950A4FC}" srcOrd="0" destOrd="0" presId="urn:microsoft.com/office/officeart/2005/8/layout/radial5"/>
    <dgm:cxn modelId="{7ED44185-AE02-448A-A1A1-C3A779468C8C}" srcId="{9CC7CC31-8298-4C5C-A5A4-E2B77ADB54F3}" destId="{6BEEB23D-117F-4A48-8B0A-DACCAA64073B}" srcOrd="3" destOrd="0" parTransId="{DA2D33D8-D52A-496C-9E3D-428D25D2E041}" sibTransId="{DC999939-223C-486C-A378-96064BB3AF8C}"/>
    <dgm:cxn modelId="{161DDA87-557F-41D7-ACA9-C1A3019EEFDD}" type="presOf" srcId="{C4FFBB83-EE3A-4007-AFA0-9117EA5626D3}" destId="{39B73D29-0FFB-4CE4-A3DE-ACB1BA979045}" srcOrd="0" destOrd="0" presId="urn:microsoft.com/office/officeart/2005/8/layout/radial5"/>
    <dgm:cxn modelId="{181A3B05-687E-428D-AF0E-EA105B5E658F}" type="presOf" srcId="{D1E72015-F1B7-4271-99B5-3424319C5F11}" destId="{669614F8-01DB-4269-A872-4786B08F5F15}" srcOrd="0" destOrd="0" presId="urn:microsoft.com/office/officeart/2005/8/layout/radial5"/>
    <dgm:cxn modelId="{F479190B-191C-4C49-A88A-58B5FE0E48C1}" type="presOf" srcId="{DA2D33D8-D52A-496C-9E3D-428D25D2E041}" destId="{99233BF0-D628-4D3B-A829-9AFF1686E985}" srcOrd="1" destOrd="0" presId="urn:microsoft.com/office/officeart/2005/8/layout/radial5"/>
    <dgm:cxn modelId="{3B612E9E-6340-44BB-B644-3F4E39582AAA}" type="presOf" srcId="{452B67A0-315A-464A-A2DF-656BE368B3DF}" destId="{887BC1D2-8B65-45DF-816B-F6281C659A7C}" srcOrd="1" destOrd="0" presId="urn:microsoft.com/office/officeart/2005/8/layout/radial5"/>
    <dgm:cxn modelId="{2C5284B0-71FA-41E0-B693-62BF1537AEB4}" type="presOf" srcId="{F4776CD7-DC67-45AC-BD6E-17292BE9958A}" destId="{3862F96A-541F-4AE1-B7DB-66D90732F1E6}" srcOrd="1" destOrd="0" presId="urn:microsoft.com/office/officeart/2005/8/layout/radial5"/>
    <dgm:cxn modelId="{17BDA3F6-8785-43A9-BB92-FFFB1BB26E04}" type="presOf" srcId="{8CB53F7D-BF2F-4BF2-9A4A-E02739E20AE6}" destId="{7D7318D2-5B49-49D2-9EA5-1FD0BE7AD552}" srcOrd="0" destOrd="0" presId="urn:microsoft.com/office/officeart/2005/8/layout/radial5"/>
    <dgm:cxn modelId="{71980109-FE6F-40CF-A96E-17B3DF303DCE}" srcId="{9CC7CC31-8298-4C5C-A5A4-E2B77ADB54F3}" destId="{179D5ACC-86AD-4DDF-833A-8306B19D80D1}" srcOrd="5" destOrd="0" parTransId="{D1E72015-F1B7-4271-99B5-3424319C5F11}" sibTransId="{F90BA929-0AC2-4C62-9A20-D867A21026AE}"/>
    <dgm:cxn modelId="{0E67A0B3-A4BB-4F38-9957-8A1023AFB3A6}" type="presOf" srcId="{C1AFD708-1E90-4D2A-A9E8-13ED6F5B4A6F}" destId="{21827FBC-444C-4A70-A824-FC6AEE72459A}" srcOrd="1" destOrd="0" presId="urn:microsoft.com/office/officeart/2005/8/layout/radial5"/>
    <dgm:cxn modelId="{23A9F886-8CF6-4F6D-A162-D66937D10331}" type="presParOf" srcId="{EB6EF885-C088-4D7B-8DEE-57657133EE26}" destId="{A40E2939-2388-418E-A492-A293EAF34424}" srcOrd="0" destOrd="0" presId="urn:microsoft.com/office/officeart/2005/8/layout/radial5"/>
    <dgm:cxn modelId="{7613F4E6-185D-461E-85D6-3AB90928D640}" type="presParOf" srcId="{EB6EF885-C088-4D7B-8DEE-57657133EE26}" destId="{90F752BE-0483-46D9-94ED-B51C06496044}" srcOrd="1" destOrd="0" presId="urn:microsoft.com/office/officeart/2005/8/layout/radial5"/>
    <dgm:cxn modelId="{90B08D99-6A4C-41EA-8878-FCFA5A6808A8}" type="presParOf" srcId="{90F752BE-0483-46D9-94ED-B51C06496044}" destId="{21827FBC-444C-4A70-A824-FC6AEE72459A}" srcOrd="0" destOrd="0" presId="urn:microsoft.com/office/officeart/2005/8/layout/radial5"/>
    <dgm:cxn modelId="{BD2CC5C8-1038-4B3D-8F84-7DF8D60B0FEB}" type="presParOf" srcId="{EB6EF885-C088-4D7B-8DEE-57657133EE26}" destId="{7D7318D2-5B49-49D2-9EA5-1FD0BE7AD552}" srcOrd="2" destOrd="0" presId="urn:microsoft.com/office/officeart/2005/8/layout/radial5"/>
    <dgm:cxn modelId="{72DCCF97-F114-4B6E-8EB4-CA4CC0B12967}" type="presParOf" srcId="{EB6EF885-C088-4D7B-8DEE-57657133EE26}" destId="{E3A81BE7-8621-45F8-B609-72943E0F89A4}" srcOrd="3" destOrd="0" presId="urn:microsoft.com/office/officeart/2005/8/layout/radial5"/>
    <dgm:cxn modelId="{45A0D521-8967-46E8-BC97-398E90E54531}" type="presParOf" srcId="{E3A81BE7-8621-45F8-B609-72943E0F89A4}" destId="{F25738D6-114C-4368-B878-AAFCDAF26B5C}" srcOrd="0" destOrd="0" presId="urn:microsoft.com/office/officeart/2005/8/layout/radial5"/>
    <dgm:cxn modelId="{E8951B48-65DD-49CF-B855-1C05367B870E}" type="presParOf" srcId="{EB6EF885-C088-4D7B-8DEE-57657133EE26}" destId="{01472904-0E2A-457A-BB6D-3D2D7E3926CE}" srcOrd="4" destOrd="0" presId="urn:microsoft.com/office/officeart/2005/8/layout/radial5"/>
    <dgm:cxn modelId="{331DFF28-6AE7-4DB4-BCF2-22E3EA337107}" type="presParOf" srcId="{EB6EF885-C088-4D7B-8DEE-57657133EE26}" destId="{D52E4D5F-EDA3-4B06-82D3-F016F4AE017E}" srcOrd="5" destOrd="0" presId="urn:microsoft.com/office/officeart/2005/8/layout/radial5"/>
    <dgm:cxn modelId="{2354ABEF-BAB3-4786-AFD6-F5EA4B244AB3}" type="presParOf" srcId="{D52E4D5F-EDA3-4B06-82D3-F016F4AE017E}" destId="{887BC1D2-8B65-45DF-816B-F6281C659A7C}" srcOrd="0" destOrd="0" presId="urn:microsoft.com/office/officeart/2005/8/layout/radial5"/>
    <dgm:cxn modelId="{DACF2BCF-E124-457A-B44D-792C88AA66D7}" type="presParOf" srcId="{EB6EF885-C088-4D7B-8DEE-57657133EE26}" destId="{39B73D29-0FFB-4CE4-A3DE-ACB1BA979045}" srcOrd="6" destOrd="0" presId="urn:microsoft.com/office/officeart/2005/8/layout/radial5"/>
    <dgm:cxn modelId="{03226A7D-C7AC-4033-BBB5-EF2E287F877C}" type="presParOf" srcId="{EB6EF885-C088-4D7B-8DEE-57657133EE26}" destId="{ED8CF98F-F7B9-4BDB-AB79-779A7950A4FC}" srcOrd="7" destOrd="0" presId="urn:microsoft.com/office/officeart/2005/8/layout/radial5"/>
    <dgm:cxn modelId="{F9A4D59A-671D-4900-B91C-E329EDE66EA2}" type="presParOf" srcId="{ED8CF98F-F7B9-4BDB-AB79-779A7950A4FC}" destId="{99233BF0-D628-4D3B-A829-9AFF1686E985}" srcOrd="0" destOrd="0" presId="urn:microsoft.com/office/officeart/2005/8/layout/radial5"/>
    <dgm:cxn modelId="{1A3EE5C6-2275-4C80-B459-1C0C9C988462}" type="presParOf" srcId="{EB6EF885-C088-4D7B-8DEE-57657133EE26}" destId="{138FF8CC-7A53-4CB2-AD54-9C5104C42421}" srcOrd="8" destOrd="0" presId="urn:microsoft.com/office/officeart/2005/8/layout/radial5"/>
    <dgm:cxn modelId="{99A06AD1-4040-43E4-B3E1-B8A6CD39DBEE}" type="presParOf" srcId="{EB6EF885-C088-4D7B-8DEE-57657133EE26}" destId="{D607F844-4336-4BF4-BF62-EE3475C1B10D}" srcOrd="9" destOrd="0" presId="urn:microsoft.com/office/officeart/2005/8/layout/radial5"/>
    <dgm:cxn modelId="{1B45F0E0-755C-4307-B018-CD9AC170A290}" type="presParOf" srcId="{D607F844-4336-4BF4-BF62-EE3475C1B10D}" destId="{3862F96A-541F-4AE1-B7DB-66D90732F1E6}" srcOrd="0" destOrd="0" presId="urn:microsoft.com/office/officeart/2005/8/layout/radial5"/>
    <dgm:cxn modelId="{3E238505-9E13-4043-B591-4EE9B8322B56}" type="presParOf" srcId="{EB6EF885-C088-4D7B-8DEE-57657133EE26}" destId="{C19A2D26-7BF8-4CCC-AE1A-5ED248D8D294}" srcOrd="10" destOrd="0" presId="urn:microsoft.com/office/officeart/2005/8/layout/radial5"/>
    <dgm:cxn modelId="{FD070E92-0F3B-42BE-833E-DDD44C9EF7E5}" type="presParOf" srcId="{EB6EF885-C088-4D7B-8DEE-57657133EE26}" destId="{669614F8-01DB-4269-A872-4786B08F5F15}" srcOrd="11" destOrd="0" presId="urn:microsoft.com/office/officeart/2005/8/layout/radial5"/>
    <dgm:cxn modelId="{5FF4E627-18B2-4AE4-94BB-EF4567A487A1}" type="presParOf" srcId="{669614F8-01DB-4269-A872-4786B08F5F15}" destId="{5989E4EC-F521-4E3F-BCC0-66F2C700D49D}" srcOrd="0" destOrd="0" presId="urn:microsoft.com/office/officeart/2005/8/layout/radial5"/>
    <dgm:cxn modelId="{A33D9EBC-12C6-4FA9-A218-9389C8AD4B82}" type="presParOf" srcId="{EB6EF885-C088-4D7B-8DEE-57657133EE26}" destId="{8E642515-E166-40F4-831E-600D976BD06E}" srcOrd="12"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6096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97313" y="0"/>
            <a:ext cx="2982912" cy="465138"/>
          </a:xfrm>
          <a:prstGeom prst="rect">
            <a:avLst/>
          </a:prstGeom>
        </p:spPr>
        <p:txBody>
          <a:bodyPr vert="horz" lIns="91440" tIns="45720" rIns="91440" bIns="45720" rtlCol="0"/>
          <a:lstStyle>
            <a:lvl1pPr algn="r">
              <a:defRPr sz="1200"/>
            </a:lvl1pPr>
          </a:lstStyle>
          <a:p>
            <a:endParaRPr lang="en-US" dirty="0"/>
          </a:p>
        </p:txBody>
      </p:sp>
      <p:sp>
        <p:nvSpPr>
          <p:cNvPr id="4" name="Footer Placeholder 3"/>
          <p:cNvSpPr>
            <a:spLocks noGrp="1"/>
          </p:cNvSpPr>
          <p:nvPr>
            <p:ph type="ftr" sz="quarter" idx="2"/>
          </p:nvPr>
        </p:nvSpPr>
        <p:spPr>
          <a:xfrm>
            <a:off x="0" y="8829675"/>
            <a:ext cx="2982913"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97313" y="8829675"/>
            <a:ext cx="2982912" cy="465138"/>
          </a:xfrm>
          <a:prstGeom prst="rect">
            <a:avLst/>
          </a:prstGeom>
        </p:spPr>
        <p:txBody>
          <a:bodyPr vert="horz" lIns="91440" tIns="45720" rIns="91440" bIns="45720" rtlCol="0" anchor="b"/>
          <a:lstStyle>
            <a:lvl1pPr algn="r">
              <a:defRPr sz="1200"/>
            </a:lvl1pPr>
          </a:lstStyle>
          <a:p>
            <a:fld id="{586F4049-9BBA-4C77-84ED-F78EE69BCC77}" type="slidenum">
              <a:rPr lang="en-US" smtClean="0"/>
              <a:t>‹#›</a:t>
            </a:fld>
            <a:endParaRPr lang="en-US"/>
          </a:p>
        </p:txBody>
      </p:sp>
      <p:pic>
        <p:nvPicPr>
          <p:cNvPr id="7" name="Picture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69106" y="30263"/>
            <a:ext cx="1307306" cy="549552"/>
          </a:xfrm>
          <a:prstGeom prst="rect">
            <a:avLst/>
          </a:prstGeom>
        </p:spPr>
      </p:pic>
    </p:spTree>
    <p:extLst>
      <p:ext uri="{BB962C8B-B14F-4D97-AF65-F5344CB8AC3E}">
        <p14:creationId xmlns:p14="http://schemas.microsoft.com/office/powerpoint/2010/main" val="4710122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425D5255-902B-49C5-A1B5-7BB79D153DCC}" type="datetimeFigureOut">
              <a:rPr lang="en-US" smtClean="0"/>
              <a:t>11/6/2013</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78B486D7-C98A-4390-87D2-9CE3E6814217}" type="slidenum">
              <a:rPr lang="en-US" smtClean="0"/>
              <a:t>‹#›</a:t>
            </a:fld>
            <a:endParaRPr lang="en-US"/>
          </a:p>
        </p:txBody>
      </p:sp>
    </p:spTree>
    <p:extLst>
      <p:ext uri="{BB962C8B-B14F-4D97-AF65-F5344CB8AC3E}">
        <p14:creationId xmlns:p14="http://schemas.microsoft.com/office/powerpoint/2010/main" val="3070544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882" indent="-285723" eaLnBrk="0" hangingPunct="0">
              <a:defRPr>
                <a:solidFill>
                  <a:schemeClr val="tx1"/>
                </a:solidFill>
                <a:latin typeface="Arial" pitchFamily="34" charset="0"/>
              </a:defRPr>
            </a:lvl2pPr>
            <a:lvl3pPr marL="1142894" indent="-228579" eaLnBrk="0" hangingPunct="0">
              <a:defRPr>
                <a:solidFill>
                  <a:schemeClr val="tx1"/>
                </a:solidFill>
                <a:latin typeface="Arial" pitchFamily="34" charset="0"/>
              </a:defRPr>
            </a:lvl3pPr>
            <a:lvl4pPr marL="1600052" indent="-228579" eaLnBrk="0" hangingPunct="0">
              <a:defRPr>
                <a:solidFill>
                  <a:schemeClr val="tx1"/>
                </a:solidFill>
                <a:latin typeface="Arial" pitchFamily="34" charset="0"/>
              </a:defRPr>
            </a:lvl4pPr>
            <a:lvl5pPr marL="2057209" indent="-228579" eaLnBrk="0" hangingPunct="0">
              <a:defRPr>
                <a:solidFill>
                  <a:schemeClr val="tx1"/>
                </a:solidFill>
                <a:latin typeface="Arial" pitchFamily="34" charset="0"/>
              </a:defRPr>
            </a:lvl5pPr>
            <a:lvl6pPr marL="2514367" indent="-228579" eaLnBrk="0" fontAlgn="base" hangingPunct="0">
              <a:spcBef>
                <a:spcPct val="0"/>
              </a:spcBef>
              <a:spcAft>
                <a:spcPct val="0"/>
              </a:spcAft>
              <a:defRPr>
                <a:solidFill>
                  <a:schemeClr val="tx1"/>
                </a:solidFill>
                <a:latin typeface="Arial" pitchFamily="34" charset="0"/>
              </a:defRPr>
            </a:lvl6pPr>
            <a:lvl7pPr marL="2971524" indent="-228579" eaLnBrk="0" fontAlgn="base" hangingPunct="0">
              <a:spcBef>
                <a:spcPct val="0"/>
              </a:spcBef>
              <a:spcAft>
                <a:spcPct val="0"/>
              </a:spcAft>
              <a:defRPr>
                <a:solidFill>
                  <a:schemeClr val="tx1"/>
                </a:solidFill>
                <a:latin typeface="Arial" pitchFamily="34" charset="0"/>
              </a:defRPr>
            </a:lvl7pPr>
            <a:lvl8pPr marL="3428682" indent="-228579" eaLnBrk="0" fontAlgn="base" hangingPunct="0">
              <a:spcBef>
                <a:spcPct val="0"/>
              </a:spcBef>
              <a:spcAft>
                <a:spcPct val="0"/>
              </a:spcAft>
              <a:defRPr>
                <a:solidFill>
                  <a:schemeClr val="tx1"/>
                </a:solidFill>
                <a:latin typeface="Arial" pitchFamily="34" charset="0"/>
              </a:defRPr>
            </a:lvl8pPr>
            <a:lvl9pPr marL="3885840" indent="-228579" eaLnBrk="0" fontAlgn="base" hangingPunct="0">
              <a:spcBef>
                <a:spcPct val="0"/>
              </a:spcBef>
              <a:spcAft>
                <a:spcPct val="0"/>
              </a:spcAft>
              <a:defRPr>
                <a:solidFill>
                  <a:schemeClr val="tx1"/>
                </a:solidFill>
                <a:latin typeface="Arial" pitchFamily="34" charset="0"/>
              </a:defRPr>
            </a:lvl9pPr>
          </a:lstStyle>
          <a:p>
            <a:pPr eaLnBrk="1" hangingPunct="1"/>
            <a:fld id="{9197AFF9-CD5E-4F89-8E78-372415635CD5}" type="slidenum">
              <a:rPr lang="en-US">
                <a:latin typeface="Calibri" pitchFamily="34" charset="0"/>
              </a:rPr>
              <a:pPr eaLnBrk="1" hangingPunct="1"/>
              <a:t>1</a:t>
            </a:fld>
            <a:endParaRPr lang="en-US">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B486D7-C98A-4390-87D2-9CE3E6814217}" type="slidenum">
              <a:rPr lang="en-US" smtClean="0"/>
              <a:t>10</a:t>
            </a:fld>
            <a:endParaRPr lang="en-US"/>
          </a:p>
        </p:txBody>
      </p:sp>
    </p:spTree>
    <p:extLst>
      <p:ext uri="{BB962C8B-B14F-4D97-AF65-F5344CB8AC3E}">
        <p14:creationId xmlns:p14="http://schemas.microsoft.com/office/powerpoint/2010/main" val="37139552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B486D7-C98A-4390-87D2-9CE3E6814217}" type="slidenum">
              <a:rPr lang="en-US" smtClean="0"/>
              <a:t>11</a:t>
            </a:fld>
            <a:endParaRPr lang="en-US"/>
          </a:p>
        </p:txBody>
      </p:sp>
    </p:spTree>
    <p:extLst>
      <p:ext uri="{BB962C8B-B14F-4D97-AF65-F5344CB8AC3E}">
        <p14:creationId xmlns:p14="http://schemas.microsoft.com/office/powerpoint/2010/main" val="8308962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B486D7-C98A-4390-87D2-9CE3E6814217}" type="slidenum">
              <a:rPr lang="en-US" smtClean="0"/>
              <a:t>12</a:t>
            </a:fld>
            <a:endParaRPr lang="en-US"/>
          </a:p>
        </p:txBody>
      </p:sp>
    </p:spTree>
    <p:extLst>
      <p:ext uri="{BB962C8B-B14F-4D97-AF65-F5344CB8AC3E}">
        <p14:creationId xmlns:p14="http://schemas.microsoft.com/office/powerpoint/2010/main" val="1728956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B486D7-C98A-4390-87D2-9CE3E6814217}" type="slidenum">
              <a:rPr lang="en-US" smtClean="0"/>
              <a:t>13</a:t>
            </a:fld>
            <a:endParaRPr lang="en-US"/>
          </a:p>
        </p:txBody>
      </p:sp>
    </p:spTree>
    <p:extLst>
      <p:ext uri="{BB962C8B-B14F-4D97-AF65-F5344CB8AC3E}">
        <p14:creationId xmlns:p14="http://schemas.microsoft.com/office/powerpoint/2010/main" val="1978092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200" kern="1200" dirty="0" smtClean="0">
                <a:solidFill>
                  <a:schemeClr val="tx1"/>
                </a:solidFill>
                <a:effectLst/>
                <a:latin typeface="Arial" pitchFamily="34" charset="0"/>
                <a:ea typeface="Calibri"/>
                <a:cs typeface="Arial" pitchFamily="34" charset="0"/>
              </a:rPr>
              <a:t>*** Corresponding Worksheets</a:t>
            </a:r>
          </a:p>
          <a:p>
            <a:endParaRPr lang="en-US" dirty="0" smtClean="0"/>
          </a:p>
          <a:p>
            <a:r>
              <a:rPr lang="en-US" dirty="0" smtClean="0"/>
              <a:t>Let’s jazz up this slide,</a:t>
            </a:r>
            <a:r>
              <a:rPr lang="en-US" baseline="0" dirty="0" smtClean="0"/>
              <a:t> using photos or video</a:t>
            </a:r>
          </a:p>
          <a:p>
            <a:endParaRPr lang="en-US" baseline="0" dirty="0" smtClean="0"/>
          </a:p>
          <a:p>
            <a:r>
              <a:rPr lang="en-US" baseline="0" dirty="0" smtClean="0"/>
              <a:t>NOTES:  This exercise will involve asking the participants “what is the process” and “who’s the customer in this process?”</a:t>
            </a:r>
          </a:p>
          <a:p>
            <a:r>
              <a:rPr lang="en-US" baseline="0" dirty="0" smtClean="0"/>
              <a:t>They will break into groups and then come back and share their details.</a:t>
            </a:r>
          </a:p>
          <a:p>
            <a:endParaRPr lang="en-US" baseline="0" dirty="0" smtClean="0"/>
          </a:p>
          <a:p>
            <a:r>
              <a:rPr lang="en-US" baseline="0" dirty="0" smtClean="0"/>
              <a:t>The point of this exercise is to:</a:t>
            </a:r>
          </a:p>
          <a:p>
            <a:r>
              <a:rPr lang="en-US" baseline="0" dirty="0" smtClean="0"/>
              <a:t>A.  have the participants recognize that everyone will come up with a different process and customer scenario.</a:t>
            </a:r>
          </a:p>
          <a:p>
            <a:r>
              <a:rPr lang="en-US" baseline="0" dirty="0" smtClean="0"/>
              <a:t>Because of these differences, it is important to have shared knowledge and input about the re-designed process.  </a:t>
            </a:r>
          </a:p>
          <a:p>
            <a:r>
              <a:rPr lang="en-US" baseline="0" dirty="0" smtClean="0"/>
              <a:t>Ask the workers “Have you ever had a process implemented at work and wondered why it was done that way?”  This is the disadvantage</a:t>
            </a:r>
          </a:p>
          <a:p>
            <a:r>
              <a:rPr lang="en-US" baseline="0" dirty="0" smtClean="0"/>
              <a:t>To not getting input from all involved first to design the process.  </a:t>
            </a:r>
          </a:p>
          <a:p>
            <a:endParaRPr lang="en-US" baseline="0" dirty="0" smtClean="0"/>
          </a:p>
          <a:p>
            <a:r>
              <a:rPr lang="en-US" baseline="0" dirty="0" smtClean="0"/>
              <a:t>B.  This process helps participants to start linking the customer needs with their process</a:t>
            </a:r>
          </a:p>
          <a:p>
            <a:endParaRPr lang="en-US" dirty="0"/>
          </a:p>
        </p:txBody>
      </p:sp>
      <p:sp>
        <p:nvSpPr>
          <p:cNvPr id="4" name="Slide Number Placeholder 3"/>
          <p:cNvSpPr>
            <a:spLocks noGrp="1"/>
          </p:cNvSpPr>
          <p:nvPr>
            <p:ph type="sldNum" sz="quarter" idx="10"/>
          </p:nvPr>
        </p:nvSpPr>
        <p:spPr/>
        <p:txBody>
          <a:bodyPr/>
          <a:lstStyle/>
          <a:p>
            <a:fld id="{78B486D7-C98A-4390-87D2-9CE3E6814217}" type="slidenum">
              <a:rPr lang="en-US" smtClean="0"/>
              <a:t>14</a:t>
            </a:fld>
            <a:endParaRPr lang="en-US"/>
          </a:p>
        </p:txBody>
      </p:sp>
    </p:spTree>
    <p:extLst>
      <p:ext uri="{BB962C8B-B14F-4D97-AF65-F5344CB8AC3E}">
        <p14:creationId xmlns:p14="http://schemas.microsoft.com/office/powerpoint/2010/main" val="39417907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B486D7-C98A-4390-87D2-9CE3E6814217}" type="slidenum">
              <a:rPr lang="en-US" smtClean="0"/>
              <a:t>15</a:t>
            </a:fld>
            <a:endParaRPr lang="en-US"/>
          </a:p>
        </p:txBody>
      </p:sp>
    </p:spTree>
    <p:extLst>
      <p:ext uri="{BB962C8B-B14F-4D97-AF65-F5344CB8AC3E}">
        <p14:creationId xmlns:p14="http://schemas.microsoft.com/office/powerpoint/2010/main" val="4864784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B486D7-C98A-4390-87D2-9CE3E6814217}" type="slidenum">
              <a:rPr lang="en-US" smtClean="0"/>
              <a:t>16</a:t>
            </a:fld>
            <a:endParaRPr lang="en-US"/>
          </a:p>
        </p:txBody>
      </p:sp>
    </p:spTree>
    <p:extLst>
      <p:ext uri="{BB962C8B-B14F-4D97-AF65-F5344CB8AC3E}">
        <p14:creationId xmlns:p14="http://schemas.microsoft.com/office/powerpoint/2010/main" val="4864784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B486D7-C98A-4390-87D2-9CE3E6814217}" type="slidenum">
              <a:rPr lang="en-US" smtClean="0"/>
              <a:t>17</a:t>
            </a:fld>
            <a:endParaRPr lang="en-US"/>
          </a:p>
        </p:txBody>
      </p:sp>
    </p:spTree>
    <p:extLst>
      <p:ext uri="{BB962C8B-B14F-4D97-AF65-F5344CB8AC3E}">
        <p14:creationId xmlns:p14="http://schemas.microsoft.com/office/powerpoint/2010/main" val="29760469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en-US" b="1" dirty="0"/>
          </a:p>
        </p:txBody>
      </p:sp>
      <p:sp>
        <p:nvSpPr>
          <p:cNvPr id="6" name="Slide Image Placeholder 5"/>
          <p:cNvSpPr>
            <a:spLocks noGrp="1" noRot="1" noChangeAspect="1"/>
          </p:cNvSpPr>
          <p:nvPr>
            <p:ph type="sldImg"/>
          </p:nvPr>
        </p:nvSpPr>
        <p:spPr>
          <a:xfrm>
            <a:off x="514350" y="468313"/>
            <a:ext cx="3197225" cy="2398712"/>
          </a:xfr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B486D7-C98A-4390-87D2-9CE3E6814217}" type="slidenum">
              <a:rPr lang="en-US" smtClean="0"/>
              <a:t>19</a:t>
            </a:fld>
            <a:endParaRPr lang="en-US"/>
          </a:p>
        </p:txBody>
      </p:sp>
    </p:spTree>
    <p:extLst>
      <p:ext uri="{BB962C8B-B14F-4D97-AF65-F5344CB8AC3E}">
        <p14:creationId xmlns:p14="http://schemas.microsoft.com/office/powerpoint/2010/main" val="404209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B486D7-C98A-4390-87D2-9CE3E6814217}" type="slidenum">
              <a:rPr lang="en-US" smtClean="0"/>
              <a:t>2</a:t>
            </a:fld>
            <a:endParaRPr lang="en-US"/>
          </a:p>
        </p:txBody>
      </p:sp>
    </p:spTree>
    <p:extLst>
      <p:ext uri="{BB962C8B-B14F-4D97-AF65-F5344CB8AC3E}">
        <p14:creationId xmlns:p14="http://schemas.microsoft.com/office/powerpoint/2010/main" val="27483033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78B486D7-C98A-4390-87D2-9CE3E6814217}" type="slidenum">
              <a:rPr lang="en-US" smtClean="0"/>
              <a:t>20</a:t>
            </a:fld>
            <a:endParaRPr lang="en-US"/>
          </a:p>
        </p:txBody>
      </p:sp>
    </p:spTree>
    <p:extLst>
      <p:ext uri="{BB962C8B-B14F-4D97-AF65-F5344CB8AC3E}">
        <p14:creationId xmlns:p14="http://schemas.microsoft.com/office/powerpoint/2010/main" val="42320040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B486D7-C98A-4390-87D2-9CE3E6814217}" type="slidenum">
              <a:rPr lang="en-US" smtClean="0"/>
              <a:t>21</a:t>
            </a:fld>
            <a:endParaRPr lang="en-US"/>
          </a:p>
        </p:txBody>
      </p:sp>
    </p:spTree>
    <p:extLst>
      <p:ext uri="{BB962C8B-B14F-4D97-AF65-F5344CB8AC3E}">
        <p14:creationId xmlns:p14="http://schemas.microsoft.com/office/powerpoint/2010/main" val="38186801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Lisa:</a:t>
            </a:r>
            <a:r>
              <a:rPr lang="en-US" baseline="0" dirty="0" smtClean="0"/>
              <a:t> Need to write this table.</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effectLst/>
                <a:latin typeface="Arial" pitchFamily="34" charset="0"/>
                <a:ea typeface="Calibri"/>
                <a:cs typeface="Arial" pitchFamily="34" charset="0"/>
              </a:rPr>
              <a:t>*** Use 3M flip chart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Exercise 2 – Buckets!  (I’m having a hard time with</a:t>
            </a:r>
            <a:r>
              <a:rPr lang="en-US" baseline="0" dirty="0" smtClean="0"/>
              <a:t> this table.  Can we accomplish the same thing by making it look more fun or</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More intuitive?)</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Create slide to generate discussion of the variability between/within customers </a:t>
            </a:r>
          </a:p>
          <a:p>
            <a:r>
              <a:rPr lang="en-US" dirty="0" smtClean="0"/>
              <a:t>Perhaps introduce or</a:t>
            </a:r>
            <a:r>
              <a:rPr lang="en-US" baseline="0" dirty="0" smtClean="0"/>
              <a:t> incorporate patient handling algorithms here</a:t>
            </a:r>
            <a:endParaRPr lang="en-US" dirty="0" smtClean="0"/>
          </a:p>
          <a:p>
            <a:endParaRPr lang="en-US" dirty="0" smtClean="0"/>
          </a:p>
          <a:p>
            <a:r>
              <a:rPr lang="en-US" dirty="0" smtClean="0"/>
              <a:t>The “AHA Moment” here is that one size does not fit all.  So one-size</a:t>
            </a:r>
            <a:r>
              <a:rPr lang="en-US" baseline="0" dirty="0" smtClean="0"/>
              <a:t> fits-all patient handling programs don’t work and this is why, because</a:t>
            </a:r>
          </a:p>
          <a:p>
            <a:r>
              <a:rPr lang="en-US" baseline="0" dirty="0" smtClean="0"/>
              <a:t>Patients vary by unit and within unit.  Therefore, programs need to be tailored to the customer’s needs (both nurses and patients).  This exercise will help them gain an understanding that because the customers needs vary, they need to tailor their process. </a:t>
            </a:r>
            <a:endParaRPr lang="en-US" dirty="0"/>
          </a:p>
        </p:txBody>
      </p:sp>
      <p:sp>
        <p:nvSpPr>
          <p:cNvPr id="4" name="Slide Number Placeholder 3"/>
          <p:cNvSpPr>
            <a:spLocks noGrp="1"/>
          </p:cNvSpPr>
          <p:nvPr>
            <p:ph type="sldNum" sz="quarter" idx="10"/>
          </p:nvPr>
        </p:nvSpPr>
        <p:spPr/>
        <p:txBody>
          <a:bodyPr/>
          <a:lstStyle/>
          <a:p>
            <a:fld id="{78B486D7-C98A-4390-87D2-9CE3E6814217}" type="slidenum">
              <a:rPr lang="en-US" smtClean="0"/>
              <a:t>22</a:t>
            </a:fld>
            <a:endParaRPr lang="en-US"/>
          </a:p>
        </p:txBody>
      </p:sp>
    </p:spTree>
    <p:extLst>
      <p:ext uri="{BB962C8B-B14F-4D97-AF65-F5344CB8AC3E}">
        <p14:creationId xmlns:p14="http://schemas.microsoft.com/office/powerpoint/2010/main" val="30229992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B486D7-C98A-4390-87D2-9CE3E6814217}" type="slidenum">
              <a:rPr lang="en-US" smtClean="0"/>
              <a:t>23</a:t>
            </a:fld>
            <a:endParaRPr lang="en-US"/>
          </a:p>
        </p:txBody>
      </p:sp>
    </p:spTree>
    <p:extLst>
      <p:ext uri="{BB962C8B-B14F-4D97-AF65-F5344CB8AC3E}">
        <p14:creationId xmlns:p14="http://schemas.microsoft.com/office/powerpoint/2010/main" val="30229992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Learning</a:t>
            </a:r>
            <a:r>
              <a:rPr lang="en-US" baseline="0" dirty="0" smtClean="0"/>
              <a:t> what the customer things/feels about the process</a:t>
            </a:r>
          </a:p>
          <a:p>
            <a:r>
              <a:rPr lang="en-US" baseline="0" dirty="0" smtClean="0"/>
              <a:t>Perhaps include “Needs Assessment” data here…(not sure if this is feasible since the NA is done after Day 1 and we will instruct them on how to do it on Day 1) </a:t>
            </a:r>
            <a:endParaRPr lang="en-US" dirty="0" smtClean="0"/>
          </a:p>
          <a:p>
            <a:endParaRPr lang="en-US" dirty="0" smtClean="0"/>
          </a:p>
          <a:p>
            <a:r>
              <a:rPr lang="en-US" dirty="0" smtClean="0"/>
              <a:t>Provide</a:t>
            </a:r>
            <a:r>
              <a:rPr lang="en-US" baseline="0" dirty="0" smtClean="0"/>
              <a:t> different examples on this slide</a:t>
            </a:r>
          </a:p>
          <a:p>
            <a:r>
              <a:rPr lang="en-US" baseline="0" dirty="0" smtClean="0"/>
              <a:t>For example, under internal and external data, incorporate NIOSH, OSHA, Academic data </a:t>
            </a:r>
          </a:p>
          <a:p>
            <a:endParaRPr lang="en-US" dirty="0"/>
          </a:p>
        </p:txBody>
      </p:sp>
      <p:sp>
        <p:nvSpPr>
          <p:cNvPr id="4" name="Slide Number Placeholder 3"/>
          <p:cNvSpPr>
            <a:spLocks noGrp="1"/>
          </p:cNvSpPr>
          <p:nvPr>
            <p:ph type="sldNum" sz="quarter" idx="10"/>
          </p:nvPr>
        </p:nvSpPr>
        <p:spPr/>
        <p:txBody>
          <a:bodyPr/>
          <a:lstStyle/>
          <a:p>
            <a:fld id="{78B486D7-C98A-4390-87D2-9CE3E6814217}" type="slidenum">
              <a:rPr lang="en-US" smtClean="0"/>
              <a:t>24</a:t>
            </a:fld>
            <a:endParaRPr lang="en-US"/>
          </a:p>
        </p:txBody>
      </p:sp>
    </p:spTree>
    <p:extLst>
      <p:ext uri="{BB962C8B-B14F-4D97-AF65-F5344CB8AC3E}">
        <p14:creationId xmlns:p14="http://schemas.microsoft.com/office/powerpoint/2010/main" val="30187114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B486D7-C98A-4390-87D2-9CE3E6814217}" type="slidenum">
              <a:rPr lang="en-US" smtClean="0"/>
              <a:t>25</a:t>
            </a:fld>
            <a:endParaRPr lang="en-US"/>
          </a:p>
        </p:txBody>
      </p:sp>
    </p:spTree>
    <p:extLst>
      <p:ext uri="{BB962C8B-B14F-4D97-AF65-F5344CB8AC3E}">
        <p14:creationId xmlns:p14="http://schemas.microsoft.com/office/powerpoint/2010/main" val="25491134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B486D7-C98A-4390-87D2-9CE3E6814217}" type="slidenum">
              <a:rPr lang="en-US" smtClean="0"/>
              <a:t>26</a:t>
            </a:fld>
            <a:endParaRPr lang="en-US"/>
          </a:p>
        </p:txBody>
      </p:sp>
    </p:spTree>
    <p:extLst>
      <p:ext uri="{BB962C8B-B14F-4D97-AF65-F5344CB8AC3E}">
        <p14:creationId xmlns:p14="http://schemas.microsoft.com/office/powerpoint/2010/main" val="4711537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Corresponding Worksheets</a:t>
            </a:r>
            <a:endParaRPr lang="en-US" dirty="0"/>
          </a:p>
        </p:txBody>
      </p:sp>
      <p:sp>
        <p:nvSpPr>
          <p:cNvPr id="4" name="Slide Number Placeholder 3"/>
          <p:cNvSpPr>
            <a:spLocks noGrp="1"/>
          </p:cNvSpPr>
          <p:nvPr>
            <p:ph type="sldNum" sz="quarter" idx="10"/>
          </p:nvPr>
        </p:nvSpPr>
        <p:spPr/>
        <p:txBody>
          <a:bodyPr/>
          <a:lstStyle/>
          <a:p>
            <a:fld id="{78B486D7-C98A-4390-87D2-9CE3E6814217}" type="slidenum">
              <a:rPr lang="en-US" smtClean="0"/>
              <a:t>27</a:t>
            </a:fld>
            <a:endParaRPr lang="en-US"/>
          </a:p>
        </p:txBody>
      </p:sp>
    </p:spTree>
    <p:extLst>
      <p:ext uri="{BB962C8B-B14F-4D97-AF65-F5344CB8AC3E}">
        <p14:creationId xmlns:p14="http://schemas.microsoft.com/office/powerpoint/2010/main" val="30039853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marL="231115" indent="-231115" defTabSz="924458">
              <a:defRPr/>
            </a:pPr>
            <a:endParaRPr lang="en-US" dirty="0"/>
          </a:p>
        </p:txBody>
      </p:sp>
      <p:sp>
        <p:nvSpPr>
          <p:cNvPr id="6" name="Slide Image Placeholder 5"/>
          <p:cNvSpPr>
            <a:spLocks noGrp="1" noRot="1" noChangeAspect="1"/>
          </p:cNvSpPr>
          <p:nvPr>
            <p:ph type="sldImg"/>
          </p:nvPr>
        </p:nvSpPr>
        <p:spPr>
          <a:xfrm>
            <a:off x="514350" y="468313"/>
            <a:ext cx="3197225" cy="2398712"/>
          </a:xfr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B486D7-C98A-4390-87D2-9CE3E6814217}" type="slidenum">
              <a:rPr lang="en-US" smtClean="0"/>
              <a:t>29</a:t>
            </a:fld>
            <a:endParaRPr lang="en-US"/>
          </a:p>
        </p:txBody>
      </p:sp>
    </p:spTree>
    <p:extLst>
      <p:ext uri="{BB962C8B-B14F-4D97-AF65-F5344CB8AC3E}">
        <p14:creationId xmlns:p14="http://schemas.microsoft.com/office/powerpoint/2010/main" val="13757065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66517ED-4CC6-46B8-BA7F-66BF71C6CEDF}" type="slidenum">
              <a:rPr lang="en-US" smtClean="0">
                <a:latin typeface="Calibri" pitchFamily="34" charset="0"/>
              </a:rPr>
              <a:pPr eaLnBrk="1" hangingPunct="1"/>
              <a:t>3</a:t>
            </a:fld>
            <a:endParaRPr lang="en-US" smtClean="0">
              <a:latin typeface="Calibri"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B486D7-C98A-4390-87D2-9CE3E6814217}" type="slidenum">
              <a:rPr lang="en-US" smtClean="0"/>
              <a:t>30</a:t>
            </a:fld>
            <a:endParaRPr lang="en-US"/>
          </a:p>
        </p:txBody>
      </p:sp>
    </p:spTree>
    <p:extLst>
      <p:ext uri="{BB962C8B-B14F-4D97-AF65-F5344CB8AC3E}">
        <p14:creationId xmlns:p14="http://schemas.microsoft.com/office/powerpoint/2010/main" val="18865129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B486D7-C98A-4390-87D2-9CE3E6814217}" type="slidenum">
              <a:rPr lang="en-US" smtClean="0"/>
              <a:t>31</a:t>
            </a:fld>
            <a:endParaRPr lang="en-US"/>
          </a:p>
        </p:txBody>
      </p:sp>
    </p:spTree>
    <p:extLst>
      <p:ext uri="{BB962C8B-B14F-4D97-AF65-F5344CB8AC3E}">
        <p14:creationId xmlns:p14="http://schemas.microsoft.com/office/powerpoint/2010/main" val="33517633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B486D7-C98A-4390-87D2-9CE3E6814217}" type="slidenum">
              <a:rPr lang="en-US" smtClean="0"/>
              <a:t>32</a:t>
            </a:fld>
            <a:endParaRPr lang="en-US"/>
          </a:p>
        </p:txBody>
      </p:sp>
    </p:spTree>
    <p:extLst>
      <p:ext uri="{BB962C8B-B14F-4D97-AF65-F5344CB8AC3E}">
        <p14:creationId xmlns:p14="http://schemas.microsoft.com/office/powerpoint/2010/main" val="19335729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65113" marR="0" indent="-265113" algn="l" defTabSz="914400" rtl="0" eaLnBrk="1" fontAlgn="auto" latinLnBrk="0" hangingPunct="1">
              <a:lnSpc>
                <a:spcPct val="100000"/>
              </a:lnSpc>
              <a:spcBef>
                <a:spcPts val="0"/>
              </a:spcBef>
              <a:spcAft>
                <a:spcPts val="0"/>
              </a:spcAft>
              <a:buClrTx/>
              <a:buSzTx/>
              <a:buFont typeface="Arial" pitchFamily="34" charset="0"/>
              <a:buChar char="•"/>
              <a:tabLst>
                <a:tab pos="1831975" algn="l"/>
              </a:tabLst>
              <a:defRPr/>
            </a:pPr>
            <a:r>
              <a:rPr lang="en-US" sz="1200" kern="1200" dirty="0" smtClean="0">
                <a:solidFill>
                  <a:schemeClr val="tx1"/>
                </a:solidFill>
                <a:effectLst/>
                <a:latin typeface="Arial" pitchFamily="34" charset="0"/>
                <a:ea typeface="Calibri"/>
                <a:cs typeface="Arial" pitchFamily="34" charset="0"/>
              </a:rPr>
              <a:t>*** Bob will tie with</a:t>
            </a:r>
            <a:r>
              <a:rPr lang="en-US" sz="1200" kern="1200" baseline="0" dirty="0" smtClean="0">
                <a:solidFill>
                  <a:schemeClr val="tx1"/>
                </a:solidFill>
                <a:effectLst/>
                <a:latin typeface="Arial" pitchFamily="34" charset="0"/>
                <a:ea typeface="Calibri"/>
                <a:cs typeface="Arial" pitchFamily="34" charset="0"/>
              </a:rPr>
              <a:t> Exercise #2 (coffee)</a:t>
            </a:r>
            <a:endParaRPr lang="en-US" sz="1200" dirty="0" smtClean="0">
              <a:effectLst/>
              <a:latin typeface="Arial" pitchFamily="34" charset="0"/>
              <a:ea typeface="Calibri"/>
              <a:cs typeface="Arial" pitchFamily="34" charset="0"/>
            </a:endParaRPr>
          </a:p>
          <a:p>
            <a:pPr marL="265113" indent="-265113">
              <a:buFont typeface="Arial" pitchFamily="34" charset="0"/>
              <a:buChar char="•"/>
              <a:tabLst>
                <a:tab pos="1831975" algn="l"/>
              </a:tabLst>
            </a:pPr>
            <a:r>
              <a:rPr lang="en-US" sz="1200" dirty="0" smtClean="0"/>
              <a:t>Compare their voices vs. customer voice</a:t>
            </a:r>
          </a:p>
          <a:p>
            <a:pPr marL="265113" indent="-265113">
              <a:buFont typeface="Arial" pitchFamily="34" charset="0"/>
              <a:buChar char="•"/>
              <a:tabLst>
                <a:tab pos="1831975" algn="l"/>
              </a:tabLst>
            </a:pPr>
            <a:r>
              <a:rPr lang="en-US" sz="1200" dirty="0" smtClean="0"/>
              <a:t>Bucket excise to be prioritized their needs on more focused issues.</a:t>
            </a:r>
          </a:p>
          <a:p>
            <a:endParaRPr lang="en-US" dirty="0"/>
          </a:p>
        </p:txBody>
      </p:sp>
      <p:sp>
        <p:nvSpPr>
          <p:cNvPr id="4" name="Slide Number Placeholder 3"/>
          <p:cNvSpPr>
            <a:spLocks noGrp="1"/>
          </p:cNvSpPr>
          <p:nvPr>
            <p:ph type="sldNum" sz="quarter" idx="10"/>
          </p:nvPr>
        </p:nvSpPr>
        <p:spPr/>
        <p:txBody>
          <a:bodyPr/>
          <a:lstStyle/>
          <a:p>
            <a:fld id="{78B486D7-C98A-4390-87D2-9CE3E6814217}" type="slidenum">
              <a:rPr lang="en-US" smtClean="0"/>
              <a:t>33</a:t>
            </a:fld>
            <a:endParaRPr lang="en-US"/>
          </a:p>
        </p:txBody>
      </p:sp>
    </p:spTree>
    <p:extLst>
      <p:ext uri="{BB962C8B-B14F-4D97-AF65-F5344CB8AC3E}">
        <p14:creationId xmlns:p14="http://schemas.microsoft.com/office/powerpoint/2010/main" val="3348812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marL="231115" indent="-231115" defTabSz="924458">
              <a:defRPr/>
            </a:pPr>
            <a:endParaRPr lang="en-US" dirty="0"/>
          </a:p>
        </p:txBody>
      </p:sp>
      <p:sp>
        <p:nvSpPr>
          <p:cNvPr id="6" name="Slide Image Placeholder 5"/>
          <p:cNvSpPr>
            <a:spLocks noGrp="1" noRot="1" noChangeAspect="1"/>
          </p:cNvSpPr>
          <p:nvPr>
            <p:ph type="sldImg"/>
          </p:nvPr>
        </p:nvSpPr>
        <p:spPr>
          <a:xfrm>
            <a:off x="514350" y="468313"/>
            <a:ext cx="3197225" cy="2398712"/>
          </a:xfr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B486D7-C98A-4390-87D2-9CE3E6814217}" type="slidenum">
              <a:rPr lang="en-US" smtClean="0"/>
              <a:t>35</a:t>
            </a:fld>
            <a:endParaRPr lang="en-US"/>
          </a:p>
        </p:txBody>
      </p:sp>
    </p:spTree>
    <p:extLst>
      <p:ext uri="{BB962C8B-B14F-4D97-AF65-F5344CB8AC3E}">
        <p14:creationId xmlns:p14="http://schemas.microsoft.com/office/powerpoint/2010/main" val="33355223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B486D7-C98A-4390-87D2-9CE3E6814217}" type="slidenum">
              <a:rPr lang="en-US" smtClean="0"/>
              <a:t>36</a:t>
            </a:fld>
            <a:endParaRPr lang="en-US"/>
          </a:p>
        </p:txBody>
      </p:sp>
    </p:spTree>
    <p:extLst>
      <p:ext uri="{BB962C8B-B14F-4D97-AF65-F5344CB8AC3E}">
        <p14:creationId xmlns:p14="http://schemas.microsoft.com/office/powerpoint/2010/main" val="951872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B486D7-C98A-4390-87D2-9CE3E6814217}" type="slidenum">
              <a:rPr lang="en-US" smtClean="0"/>
              <a:t>37</a:t>
            </a:fld>
            <a:endParaRPr lang="en-US"/>
          </a:p>
        </p:txBody>
      </p:sp>
    </p:spTree>
    <p:extLst>
      <p:ext uri="{BB962C8B-B14F-4D97-AF65-F5344CB8AC3E}">
        <p14:creationId xmlns:p14="http://schemas.microsoft.com/office/powerpoint/2010/main" val="35914161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B486D7-C98A-4390-87D2-9CE3E6814217}" type="slidenum">
              <a:rPr lang="en-US" smtClean="0"/>
              <a:t>38</a:t>
            </a:fld>
            <a:endParaRPr lang="en-US"/>
          </a:p>
        </p:txBody>
      </p:sp>
    </p:spTree>
    <p:extLst>
      <p:ext uri="{BB962C8B-B14F-4D97-AF65-F5344CB8AC3E}">
        <p14:creationId xmlns:p14="http://schemas.microsoft.com/office/powerpoint/2010/main" val="33217081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200" dirty="0" smtClean="0">
                <a:effectLst/>
                <a:latin typeface="Arial" pitchFamily="34" charset="0"/>
                <a:ea typeface="Calibri"/>
                <a:cs typeface="Arial" pitchFamily="34" charset="0"/>
              </a:rPr>
              <a:t>*** Bucket exercise</a:t>
            </a:r>
          </a:p>
          <a:p>
            <a:pPr marL="0" marR="0" indent="0" algn="l" defTabSz="914400" rtl="0" eaLnBrk="1" fontAlgn="auto" latinLnBrk="0" hangingPunct="1">
              <a:lnSpc>
                <a:spcPct val="115000"/>
              </a:lnSpc>
              <a:spcBef>
                <a:spcPts val="0"/>
              </a:spcBef>
              <a:spcAft>
                <a:spcPts val="0"/>
              </a:spcAft>
              <a:buClrTx/>
              <a:buSzTx/>
              <a:buFontTx/>
              <a:buNone/>
              <a:tabLst/>
              <a:defRPr/>
            </a:pPr>
            <a:r>
              <a:rPr lang="en-US" sz="1200" dirty="0" smtClean="0">
                <a:effectLst/>
                <a:latin typeface="Arial" pitchFamily="34" charset="0"/>
                <a:ea typeface="Calibri"/>
                <a:cs typeface="Arial" pitchFamily="34" charset="0"/>
              </a:rPr>
              <a:t>*** Use 3M flip chart </a:t>
            </a:r>
          </a:p>
          <a:p>
            <a:endParaRPr lang="en-US" dirty="0"/>
          </a:p>
        </p:txBody>
      </p:sp>
      <p:sp>
        <p:nvSpPr>
          <p:cNvPr id="4" name="Slide Number Placeholder 3"/>
          <p:cNvSpPr>
            <a:spLocks noGrp="1"/>
          </p:cNvSpPr>
          <p:nvPr>
            <p:ph type="sldNum" sz="quarter" idx="10"/>
          </p:nvPr>
        </p:nvSpPr>
        <p:spPr/>
        <p:txBody>
          <a:bodyPr/>
          <a:lstStyle/>
          <a:p>
            <a:fld id="{78B486D7-C98A-4390-87D2-9CE3E6814217}" type="slidenum">
              <a:rPr lang="en-US" smtClean="0"/>
              <a:t>39</a:t>
            </a:fld>
            <a:endParaRPr lang="en-US"/>
          </a:p>
        </p:txBody>
      </p:sp>
    </p:spTree>
    <p:extLst>
      <p:ext uri="{BB962C8B-B14F-4D97-AF65-F5344CB8AC3E}">
        <p14:creationId xmlns:p14="http://schemas.microsoft.com/office/powerpoint/2010/main" val="27684090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B486D7-C98A-4390-87D2-9CE3E6814217}" type="slidenum">
              <a:rPr lang="en-US" smtClean="0"/>
              <a:t>4</a:t>
            </a:fld>
            <a:endParaRPr lang="en-US"/>
          </a:p>
        </p:txBody>
      </p:sp>
    </p:spTree>
    <p:extLst>
      <p:ext uri="{BB962C8B-B14F-4D97-AF65-F5344CB8AC3E}">
        <p14:creationId xmlns:p14="http://schemas.microsoft.com/office/powerpoint/2010/main" val="173902676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marL="231115" marR="0" indent="-231115" algn="l" defTabSz="924458" rtl="0" eaLnBrk="1" fontAlgn="auto" latinLnBrk="0" hangingPunct="1">
              <a:lnSpc>
                <a:spcPct val="100000"/>
              </a:lnSpc>
              <a:spcBef>
                <a:spcPts val="0"/>
              </a:spcBef>
              <a:spcAft>
                <a:spcPts val="0"/>
              </a:spcAft>
              <a:buClrTx/>
              <a:buSzTx/>
              <a:buFontTx/>
              <a:buNone/>
              <a:tabLst/>
              <a:defRPr/>
            </a:pPr>
            <a:r>
              <a:rPr lang="en-US" sz="1200" dirty="0" smtClean="0"/>
              <a:t>Animated pointer for 4 steps of VOC</a:t>
            </a:r>
            <a:endParaRPr lang="en-US" dirty="0" smtClean="0"/>
          </a:p>
          <a:p>
            <a:pPr marL="231115" indent="-231115" defTabSz="924458">
              <a:defRPr/>
            </a:pPr>
            <a:endParaRPr lang="en-US" dirty="0"/>
          </a:p>
        </p:txBody>
      </p:sp>
      <p:sp>
        <p:nvSpPr>
          <p:cNvPr id="6" name="Slide Image Placeholder 5"/>
          <p:cNvSpPr>
            <a:spLocks noGrp="1" noRot="1" noChangeAspect="1"/>
          </p:cNvSpPr>
          <p:nvPr>
            <p:ph type="sldImg"/>
          </p:nvPr>
        </p:nvSpPr>
        <p:spPr>
          <a:xfrm>
            <a:off x="514350" y="468313"/>
            <a:ext cx="3197225" cy="2398712"/>
          </a:xfr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B486D7-C98A-4390-87D2-9CE3E6814217}" type="slidenum">
              <a:rPr lang="en-US" smtClean="0"/>
              <a:t>41</a:t>
            </a:fld>
            <a:endParaRPr lang="en-US"/>
          </a:p>
        </p:txBody>
      </p:sp>
    </p:spTree>
    <p:extLst>
      <p:ext uri="{BB962C8B-B14F-4D97-AF65-F5344CB8AC3E}">
        <p14:creationId xmlns:p14="http://schemas.microsoft.com/office/powerpoint/2010/main" val="182224218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B486D7-C98A-4390-87D2-9CE3E6814217}" type="slidenum">
              <a:rPr lang="en-US" smtClean="0"/>
              <a:t>42</a:t>
            </a:fld>
            <a:endParaRPr lang="en-US"/>
          </a:p>
        </p:txBody>
      </p:sp>
    </p:spTree>
    <p:extLst>
      <p:ext uri="{BB962C8B-B14F-4D97-AF65-F5344CB8AC3E}">
        <p14:creationId xmlns:p14="http://schemas.microsoft.com/office/powerpoint/2010/main" val="173902676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B486D7-C98A-4390-87D2-9CE3E6814217}" type="slidenum">
              <a:rPr lang="en-US" smtClean="0"/>
              <a:t>43</a:t>
            </a:fld>
            <a:endParaRPr lang="en-US"/>
          </a:p>
        </p:txBody>
      </p:sp>
    </p:spTree>
    <p:extLst>
      <p:ext uri="{BB962C8B-B14F-4D97-AF65-F5344CB8AC3E}">
        <p14:creationId xmlns:p14="http://schemas.microsoft.com/office/powerpoint/2010/main" val="200099944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B486D7-C98A-4390-87D2-9CE3E6814217}" type="slidenum">
              <a:rPr lang="en-US" smtClean="0"/>
              <a:t>44</a:t>
            </a:fld>
            <a:endParaRPr lang="en-US"/>
          </a:p>
        </p:txBody>
      </p:sp>
    </p:spTree>
    <p:extLst>
      <p:ext uri="{BB962C8B-B14F-4D97-AF65-F5344CB8AC3E}">
        <p14:creationId xmlns:p14="http://schemas.microsoft.com/office/powerpoint/2010/main" val="49963187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Arial" pitchFamily="34" charset="0"/>
                <a:ea typeface="Calibri"/>
                <a:cs typeface="Arial" pitchFamily="34" charset="0"/>
              </a:rPr>
              <a:t>*** Corresponding Worksheets</a:t>
            </a:r>
          </a:p>
          <a:p>
            <a:endParaRPr lang="en-US" dirty="0"/>
          </a:p>
        </p:txBody>
      </p:sp>
      <p:sp>
        <p:nvSpPr>
          <p:cNvPr id="4" name="Slide Number Placeholder 3"/>
          <p:cNvSpPr>
            <a:spLocks noGrp="1"/>
          </p:cNvSpPr>
          <p:nvPr>
            <p:ph type="sldNum" sz="quarter" idx="10"/>
          </p:nvPr>
        </p:nvSpPr>
        <p:spPr/>
        <p:txBody>
          <a:bodyPr/>
          <a:lstStyle/>
          <a:p>
            <a:fld id="{78B486D7-C98A-4390-87D2-9CE3E6814217}" type="slidenum">
              <a:rPr lang="en-US" smtClean="0"/>
              <a:t>45</a:t>
            </a:fld>
            <a:endParaRPr lang="en-US"/>
          </a:p>
        </p:txBody>
      </p:sp>
    </p:spTree>
    <p:extLst>
      <p:ext uri="{BB962C8B-B14F-4D97-AF65-F5344CB8AC3E}">
        <p14:creationId xmlns:p14="http://schemas.microsoft.com/office/powerpoint/2010/main" val="314146503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B486D7-C98A-4390-87D2-9CE3E6814217}" type="slidenum">
              <a:rPr lang="en-US" smtClean="0"/>
              <a:t>46</a:t>
            </a:fld>
            <a:endParaRPr lang="en-US"/>
          </a:p>
        </p:txBody>
      </p:sp>
    </p:spTree>
    <p:extLst>
      <p:ext uri="{BB962C8B-B14F-4D97-AF65-F5344CB8AC3E}">
        <p14:creationId xmlns:p14="http://schemas.microsoft.com/office/powerpoint/2010/main" val="133501992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B486D7-C98A-4390-87D2-9CE3E6814217}" type="slidenum">
              <a:rPr lang="en-US" smtClean="0"/>
              <a:t>47</a:t>
            </a:fld>
            <a:endParaRPr lang="en-US"/>
          </a:p>
        </p:txBody>
      </p:sp>
    </p:spTree>
    <p:extLst>
      <p:ext uri="{BB962C8B-B14F-4D97-AF65-F5344CB8AC3E}">
        <p14:creationId xmlns:p14="http://schemas.microsoft.com/office/powerpoint/2010/main" val="262836397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882" indent="-285723" eaLnBrk="0" hangingPunct="0">
              <a:defRPr>
                <a:solidFill>
                  <a:schemeClr val="tx1"/>
                </a:solidFill>
                <a:latin typeface="Arial" pitchFamily="34" charset="0"/>
              </a:defRPr>
            </a:lvl2pPr>
            <a:lvl3pPr marL="1142894" indent="-228579" eaLnBrk="0" hangingPunct="0">
              <a:defRPr>
                <a:solidFill>
                  <a:schemeClr val="tx1"/>
                </a:solidFill>
                <a:latin typeface="Arial" pitchFamily="34" charset="0"/>
              </a:defRPr>
            </a:lvl3pPr>
            <a:lvl4pPr marL="1600052" indent="-228579" eaLnBrk="0" hangingPunct="0">
              <a:defRPr>
                <a:solidFill>
                  <a:schemeClr val="tx1"/>
                </a:solidFill>
                <a:latin typeface="Arial" pitchFamily="34" charset="0"/>
              </a:defRPr>
            </a:lvl4pPr>
            <a:lvl5pPr marL="2057209" indent="-228579" eaLnBrk="0" hangingPunct="0">
              <a:defRPr>
                <a:solidFill>
                  <a:schemeClr val="tx1"/>
                </a:solidFill>
                <a:latin typeface="Arial" pitchFamily="34" charset="0"/>
              </a:defRPr>
            </a:lvl5pPr>
            <a:lvl6pPr marL="2514367" indent="-228579" eaLnBrk="0" fontAlgn="base" hangingPunct="0">
              <a:spcBef>
                <a:spcPct val="0"/>
              </a:spcBef>
              <a:spcAft>
                <a:spcPct val="0"/>
              </a:spcAft>
              <a:defRPr>
                <a:solidFill>
                  <a:schemeClr val="tx1"/>
                </a:solidFill>
                <a:latin typeface="Arial" pitchFamily="34" charset="0"/>
              </a:defRPr>
            </a:lvl6pPr>
            <a:lvl7pPr marL="2971524" indent="-228579" eaLnBrk="0" fontAlgn="base" hangingPunct="0">
              <a:spcBef>
                <a:spcPct val="0"/>
              </a:spcBef>
              <a:spcAft>
                <a:spcPct val="0"/>
              </a:spcAft>
              <a:defRPr>
                <a:solidFill>
                  <a:schemeClr val="tx1"/>
                </a:solidFill>
                <a:latin typeface="Arial" pitchFamily="34" charset="0"/>
              </a:defRPr>
            </a:lvl7pPr>
            <a:lvl8pPr marL="3428682" indent="-228579" eaLnBrk="0" fontAlgn="base" hangingPunct="0">
              <a:spcBef>
                <a:spcPct val="0"/>
              </a:spcBef>
              <a:spcAft>
                <a:spcPct val="0"/>
              </a:spcAft>
              <a:defRPr>
                <a:solidFill>
                  <a:schemeClr val="tx1"/>
                </a:solidFill>
                <a:latin typeface="Arial" pitchFamily="34" charset="0"/>
              </a:defRPr>
            </a:lvl8pPr>
            <a:lvl9pPr marL="3885840" indent="-228579" eaLnBrk="0" fontAlgn="base" hangingPunct="0">
              <a:spcBef>
                <a:spcPct val="0"/>
              </a:spcBef>
              <a:spcAft>
                <a:spcPct val="0"/>
              </a:spcAft>
              <a:defRPr>
                <a:solidFill>
                  <a:schemeClr val="tx1"/>
                </a:solidFill>
                <a:latin typeface="Arial" pitchFamily="34" charset="0"/>
              </a:defRPr>
            </a:lvl9pPr>
          </a:lstStyle>
          <a:p>
            <a:pPr eaLnBrk="1" hangingPunct="1"/>
            <a:fld id="{9197AFF9-CD5E-4F89-8E78-372415635CD5}" type="slidenum">
              <a:rPr lang="en-US">
                <a:latin typeface="Calibri" pitchFamily="34" charset="0"/>
              </a:rPr>
              <a:pPr eaLnBrk="1" hangingPunct="1"/>
              <a:t>48</a:t>
            </a:fld>
            <a:endParaRPr lang="en-US">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Arial" pitchFamily="34" charset="0"/>
                <a:ea typeface="Calibri"/>
                <a:cs typeface="Arial" pitchFamily="34" charset="0"/>
              </a:rPr>
              <a:t>*** Corresponding Worksheets</a:t>
            </a:r>
          </a:p>
          <a:p>
            <a:endParaRPr lang="en-US" dirty="0"/>
          </a:p>
        </p:txBody>
      </p:sp>
      <p:sp>
        <p:nvSpPr>
          <p:cNvPr id="4" name="Slide Number Placeholder 3"/>
          <p:cNvSpPr>
            <a:spLocks noGrp="1"/>
          </p:cNvSpPr>
          <p:nvPr>
            <p:ph type="sldNum" sz="quarter" idx="10"/>
          </p:nvPr>
        </p:nvSpPr>
        <p:spPr/>
        <p:txBody>
          <a:bodyPr/>
          <a:lstStyle/>
          <a:p>
            <a:fld id="{78B486D7-C98A-4390-87D2-9CE3E6814217}" type="slidenum">
              <a:rPr lang="en-US" smtClean="0"/>
              <a:t>5</a:t>
            </a:fld>
            <a:endParaRPr lang="en-US"/>
          </a:p>
        </p:txBody>
      </p:sp>
    </p:spTree>
    <p:extLst>
      <p:ext uri="{BB962C8B-B14F-4D97-AF65-F5344CB8AC3E}">
        <p14:creationId xmlns:p14="http://schemas.microsoft.com/office/powerpoint/2010/main" val="31414650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66517ED-4CC6-46B8-BA7F-66BF71C6CEDF}" type="slidenum">
              <a:rPr lang="en-US" smtClean="0">
                <a:latin typeface="Calibri" pitchFamily="34" charset="0"/>
              </a:rPr>
              <a:pPr eaLnBrk="1" hangingPunct="1"/>
              <a:t>6</a:t>
            </a:fld>
            <a:endParaRPr lang="en-US" smtClean="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B486D7-C98A-4390-87D2-9CE3E6814217}" type="slidenum">
              <a:rPr lang="en-US" smtClean="0"/>
              <a:t>7</a:t>
            </a:fld>
            <a:endParaRPr lang="en-US"/>
          </a:p>
        </p:txBody>
      </p:sp>
    </p:spTree>
    <p:extLst>
      <p:ext uri="{BB962C8B-B14F-4D97-AF65-F5344CB8AC3E}">
        <p14:creationId xmlns:p14="http://schemas.microsoft.com/office/powerpoint/2010/main" val="26689993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B486D7-C98A-4390-87D2-9CE3E6814217}" type="slidenum">
              <a:rPr lang="en-US" smtClean="0"/>
              <a:t>8</a:t>
            </a:fld>
            <a:endParaRPr lang="en-US"/>
          </a:p>
        </p:txBody>
      </p:sp>
    </p:spTree>
    <p:extLst>
      <p:ext uri="{BB962C8B-B14F-4D97-AF65-F5344CB8AC3E}">
        <p14:creationId xmlns:p14="http://schemas.microsoft.com/office/powerpoint/2010/main" val="35977567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B486D7-C98A-4390-87D2-9CE3E6814217}" type="slidenum">
              <a:rPr lang="en-US" smtClean="0"/>
              <a:t>9</a:t>
            </a:fld>
            <a:endParaRPr lang="en-US"/>
          </a:p>
        </p:txBody>
      </p:sp>
    </p:spTree>
    <p:extLst>
      <p:ext uri="{BB962C8B-B14F-4D97-AF65-F5344CB8AC3E}">
        <p14:creationId xmlns:p14="http://schemas.microsoft.com/office/powerpoint/2010/main" val="26108538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584775"/>
          </a:xfrm>
        </p:spPr>
        <p:txBody>
          <a:bodyPr/>
          <a:lstStyle>
            <a:lvl1pPr>
              <a:defRPr>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Rectangle 3"/>
          <p:cNvSpPr/>
          <p:nvPr userDrawn="1"/>
        </p:nvSpPr>
        <p:spPr>
          <a:xfrm>
            <a:off x="-25400" y="838200"/>
            <a:ext cx="9169400" cy="5984240"/>
          </a:xfrm>
          <a:prstGeom prst="rect">
            <a:avLst/>
          </a:prstGeom>
          <a:gradFill>
            <a:gsLst>
              <a:gs pos="0">
                <a:schemeClr val="tx2">
                  <a:lumMod val="40000"/>
                  <a:lumOff val="60000"/>
                </a:schemeClr>
              </a:gs>
              <a:gs pos="100000">
                <a:srgbClr val="FFFFFF"/>
              </a:gs>
              <a:gs pos="29000">
                <a:srgbClr val="FFFFF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userDrawn="1"/>
        </p:nvSpPr>
        <p:spPr>
          <a:xfrm>
            <a:off x="-25399" y="-11853"/>
            <a:ext cx="9181252" cy="1002453"/>
          </a:xfrm>
          <a:prstGeom prst="rect">
            <a:avLst/>
          </a:prstGeom>
          <a:gradFill>
            <a:gsLst>
              <a:gs pos="0">
                <a:schemeClr val="tx2">
                  <a:lumMod val="50000"/>
                  <a:alpha val="90000"/>
                </a:schemeClr>
              </a:gs>
              <a:gs pos="100000">
                <a:schemeClr val="tx2">
                  <a:lumMod val="50000"/>
                </a:schemeClr>
              </a:gs>
              <a:gs pos="46000">
                <a:schemeClr val="tx2">
                  <a:alpha val="9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224890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11" name="Rounded Rectangle 10"/>
          <p:cNvSpPr/>
          <p:nvPr userDrawn="1"/>
        </p:nvSpPr>
        <p:spPr>
          <a:xfrm>
            <a:off x="4660900" y="753533"/>
            <a:ext cx="4178300" cy="5791200"/>
          </a:xfrm>
          <a:prstGeom prst="roundRect">
            <a:avLst>
              <a:gd name="adj" fmla="val 1908"/>
            </a:avLst>
          </a:prstGeom>
          <a:gradFill>
            <a:gsLst>
              <a:gs pos="100000">
                <a:schemeClr val="tx2">
                  <a:lumMod val="40000"/>
                  <a:lumOff val="60000"/>
                </a:schemeClr>
              </a:gs>
              <a:gs pos="70000">
                <a:srgbClr val="FFFFFF"/>
              </a:gs>
            </a:gsLst>
            <a:lin ang="5400000" scaled="0"/>
          </a:gradFill>
          <a:ln>
            <a:solidFill>
              <a:schemeClr val="tx2">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3581400"/>
            <a:ext cx="4040188" cy="639762"/>
          </a:xfrm>
        </p:spPr>
        <p:txBody>
          <a:bodyPr anchor="b"/>
          <a:lstStyle>
            <a:lvl1pPr marL="0" indent="0">
              <a:buNone/>
              <a:defRPr sz="2400" b="1">
                <a:solidFill>
                  <a:schemeClr val="accent2"/>
                </a:solidFill>
                <a:latin typeface="Bevan"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4221162"/>
            <a:ext cx="4040188" cy="24844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529591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11" name="Rounded Rectangle 10"/>
          <p:cNvSpPr/>
          <p:nvPr userDrawn="1"/>
        </p:nvSpPr>
        <p:spPr>
          <a:xfrm>
            <a:off x="3200400" y="1219199"/>
            <a:ext cx="5638800" cy="5325533"/>
          </a:xfrm>
          <a:prstGeom prst="roundRect">
            <a:avLst>
              <a:gd name="adj" fmla="val 1908"/>
            </a:avLst>
          </a:prstGeom>
          <a:gradFill>
            <a:gsLst>
              <a:gs pos="100000">
                <a:schemeClr val="tx2">
                  <a:lumMod val="40000"/>
                  <a:lumOff val="60000"/>
                </a:schemeClr>
              </a:gs>
              <a:gs pos="70000">
                <a:srgbClr val="FFFFFF"/>
              </a:gs>
            </a:gsLst>
            <a:lin ang="5400000" scaled="0"/>
          </a:gradFill>
          <a:ln>
            <a:solidFill>
              <a:schemeClr val="tx2">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3581400"/>
            <a:ext cx="2590800" cy="639762"/>
          </a:xfrm>
        </p:spPr>
        <p:txBody>
          <a:bodyPr anchor="b"/>
          <a:lstStyle>
            <a:lvl1pPr marL="0" indent="0">
              <a:buNone/>
              <a:defRPr sz="2400" b="1">
                <a:solidFill>
                  <a:schemeClr val="accent2"/>
                </a:solidFill>
                <a:latin typeface="Bevan"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4221162"/>
            <a:ext cx="2590800" cy="24844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980321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10" name="Rounded Rectangle 9"/>
          <p:cNvSpPr/>
          <p:nvPr userDrawn="1"/>
        </p:nvSpPr>
        <p:spPr>
          <a:xfrm>
            <a:off x="304800" y="753533"/>
            <a:ext cx="4178300" cy="5791200"/>
          </a:xfrm>
          <a:prstGeom prst="roundRect">
            <a:avLst>
              <a:gd name="adj" fmla="val 1908"/>
            </a:avLst>
          </a:prstGeom>
          <a:gradFill>
            <a:gsLst>
              <a:gs pos="100000">
                <a:schemeClr val="tx2">
                  <a:lumMod val="40000"/>
                  <a:lumOff val="60000"/>
                </a:schemeClr>
              </a:gs>
              <a:gs pos="70000">
                <a:srgbClr val="FFFFFF"/>
              </a:gs>
            </a:gsLst>
            <a:lin ang="5400000" scaled="0"/>
          </a:gradFill>
          <a:ln>
            <a:solidFill>
              <a:schemeClr val="tx2">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p:cNvSpPr>
            <a:spLocks noGrp="1"/>
          </p:cNvSpPr>
          <p:nvPr>
            <p:ph type="body" sz="quarter" idx="3"/>
          </p:nvPr>
        </p:nvSpPr>
        <p:spPr>
          <a:xfrm>
            <a:off x="4800600" y="3581400"/>
            <a:ext cx="3886200" cy="639762"/>
          </a:xfrm>
        </p:spPr>
        <p:txBody>
          <a:bodyPr anchor="b"/>
          <a:lstStyle>
            <a:lvl1pPr marL="0" indent="0">
              <a:buNone/>
              <a:defRPr sz="2400" b="1">
                <a:solidFill>
                  <a:schemeClr val="accent2"/>
                </a:solidFill>
                <a:latin typeface="Bevan"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00600" y="4221162"/>
            <a:ext cx="3886200" cy="22558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824790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6" name="Rounded Rectangle 5"/>
          <p:cNvSpPr/>
          <p:nvPr userDrawn="1"/>
        </p:nvSpPr>
        <p:spPr>
          <a:xfrm>
            <a:off x="609600" y="990600"/>
            <a:ext cx="7924800" cy="5257800"/>
          </a:xfrm>
          <a:prstGeom prst="roundRect">
            <a:avLst>
              <a:gd name="adj" fmla="val 0"/>
            </a:avLst>
          </a:prstGeom>
          <a:gradFill>
            <a:gsLst>
              <a:gs pos="100000">
                <a:schemeClr val="tx2">
                  <a:lumMod val="20000"/>
                  <a:lumOff val="80000"/>
                </a:schemeClr>
              </a:gs>
              <a:gs pos="0">
                <a:srgbClr val="DAE6F6"/>
              </a:gs>
              <a:gs pos="83000">
                <a:srgbClr val="EEF3FB"/>
              </a:gs>
              <a:gs pos="25000">
                <a:srgbClr val="FFFFFF"/>
              </a:gs>
            </a:gsLst>
            <a:lin ang="5400000" scaled="0"/>
          </a:gradFill>
          <a:ln>
            <a:solidFill>
              <a:schemeClr val="tx2">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userDrawn="1"/>
        </p:nvGrpSpPr>
        <p:grpSpPr>
          <a:xfrm>
            <a:off x="457200" y="876300"/>
            <a:ext cx="8229600" cy="419100"/>
            <a:chOff x="457200" y="876300"/>
            <a:chExt cx="8229600" cy="419100"/>
          </a:xfrm>
        </p:grpSpPr>
        <p:sp>
          <p:nvSpPr>
            <p:cNvPr id="10" name="Rectangle 9"/>
            <p:cNvSpPr/>
            <p:nvPr/>
          </p:nvSpPr>
          <p:spPr>
            <a:xfrm>
              <a:off x="609600" y="906236"/>
              <a:ext cx="7924800" cy="359229"/>
            </a:xfrm>
            <a:prstGeom prst="rect">
              <a:avLst/>
            </a:prstGeom>
            <a:gradFill>
              <a:gsLst>
                <a:gs pos="100000">
                  <a:schemeClr val="tx2">
                    <a:lumMod val="50000"/>
                  </a:schemeClr>
                </a:gs>
                <a:gs pos="28000">
                  <a:schemeClr val="tx2">
                    <a:lumMod val="60000"/>
                    <a:lumOff val="40000"/>
                  </a:schemeClr>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57200" y="876300"/>
              <a:ext cx="228600" cy="419100"/>
            </a:xfrm>
            <a:prstGeom prst="rect">
              <a:avLst/>
            </a:prstGeom>
            <a:gradFill>
              <a:gsLst>
                <a:gs pos="100000">
                  <a:schemeClr val="tx2">
                    <a:lumMod val="50000"/>
                  </a:schemeClr>
                </a:gs>
                <a:gs pos="28000">
                  <a:schemeClr val="tx2">
                    <a:lumMod val="60000"/>
                    <a:lumOff val="40000"/>
                  </a:schemeClr>
                </a:gs>
              </a:gsLst>
              <a:lin ang="5400000" scaled="0"/>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8458200" y="876300"/>
              <a:ext cx="228600" cy="419100"/>
            </a:xfrm>
            <a:prstGeom prst="rect">
              <a:avLst/>
            </a:prstGeom>
            <a:gradFill>
              <a:gsLst>
                <a:gs pos="100000">
                  <a:schemeClr val="tx2">
                    <a:lumMod val="50000"/>
                  </a:schemeClr>
                </a:gs>
                <a:gs pos="28000">
                  <a:schemeClr val="tx2">
                    <a:lumMod val="60000"/>
                    <a:lumOff val="40000"/>
                  </a:schemeClr>
                </a:gs>
              </a:gsLst>
              <a:lin ang="5400000" scaled="0"/>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 Placeholder 2"/>
          <p:cNvSpPr>
            <a:spLocks noGrp="1"/>
          </p:cNvSpPr>
          <p:nvPr>
            <p:ph type="body" sz="quarter" idx="10" hasCustomPrompt="1"/>
          </p:nvPr>
        </p:nvSpPr>
        <p:spPr>
          <a:xfrm>
            <a:off x="838200" y="1447800"/>
            <a:ext cx="7391400" cy="457200"/>
          </a:xfrm>
          <a:noFill/>
        </p:spPr>
        <p:txBody>
          <a:bodyPr wrap="square" rtlCol="0">
            <a:spAutoFit/>
          </a:bodyPr>
          <a:lstStyle>
            <a:lvl1pPr marL="0" indent="0">
              <a:buNone/>
              <a:defRPr lang="en-US" sz="2400" dirty="0">
                <a:solidFill>
                  <a:schemeClr val="accent2"/>
                </a:solidFill>
                <a:latin typeface="Bevan" pitchFamily="2" charset="0"/>
              </a:defRPr>
            </a:lvl1pPr>
          </a:lstStyle>
          <a:p>
            <a:pPr marL="0" lvl="0"/>
            <a:r>
              <a:rPr lang="en-US" dirty="0" smtClean="0"/>
              <a:t>Add your title here</a:t>
            </a:r>
            <a:endParaRPr lang="en-US" dirty="0"/>
          </a:p>
        </p:txBody>
      </p:sp>
      <p:sp>
        <p:nvSpPr>
          <p:cNvPr id="5" name="Content Placeholder 4"/>
          <p:cNvSpPr>
            <a:spLocks noGrp="1"/>
          </p:cNvSpPr>
          <p:nvPr>
            <p:ph sz="quarter" idx="11"/>
          </p:nvPr>
        </p:nvSpPr>
        <p:spPr>
          <a:xfrm>
            <a:off x="838200" y="1981200"/>
            <a:ext cx="73914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77271631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ext Placeholder 7"/>
          <p:cNvSpPr>
            <a:spLocks noGrp="1"/>
          </p:cNvSpPr>
          <p:nvPr>
            <p:ph type="body" sz="quarter" idx="10" hasCustomPrompt="1"/>
          </p:nvPr>
        </p:nvSpPr>
        <p:spPr>
          <a:xfrm>
            <a:off x="762000" y="4572000"/>
            <a:ext cx="7620000" cy="457200"/>
          </a:xfrm>
        </p:spPr>
        <p:txBody>
          <a:bodyPr/>
          <a:lstStyle>
            <a:lvl1pPr marL="0" indent="0">
              <a:buFontTx/>
              <a:buNone/>
              <a:defRPr baseline="0">
                <a:solidFill>
                  <a:schemeClr val="accent2"/>
                </a:solidFill>
                <a:latin typeface="Bevan" pitchFamily="2" charset="0"/>
              </a:defRPr>
            </a:lvl1pPr>
            <a:lvl2pPr>
              <a:defRPr>
                <a:solidFill>
                  <a:schemeClr val="accent2"/>
                </a:solidFill>
                <a:latin typeface="Bevan" pitchFamily="2" charset="0"/>
              </a:defRPr>
            </a:lvl2pPr>
            <a:lvl3pPr>
              <a:defRPr>
                <a:solidFill>
                  <a:schemeClr val="accent2"/>
                </a:solidFill>
                <a:latin typeface="Bevan" pitchFamily="2" charset="0"/>
              </a:defRPr>
            </a:lvl3pPr>
            <a:lvl4pPr>
              <a:defRPr>
                <a:solidFill>
                  <a:schemeClr val="accent2"/>
                </a:solidFill>
                <a:latin typeface="Bevan" pitchFamily="2" charset="0"/>
              </a:defRPr>
            </a:lvl4pPr>
            <a:lvl5pPr>
              <a:defRPr>
                <a:solidFill>
                  <a:schemeClr val="accent2"/>
                </a:solidFill>
                <a:latin typeface="Bevan" pitchFamily="2" charset="0"/>
              </a:defRPr>
            </a:lvl5pPr>
          </a:lstStyle>
          <a:p>
            <a:pPr lvl="0"/>
            <a:r>
              <a:rPr lang="en-US" dirty="0" smtClean="0"/>
              <a:t>Add title here</a:t>
            </a:r>
            <a:endParaRPr lang="en-US" dirty="0"/>
          </a:p>
        </p:txBody>
      </p:sp>
      <p:sp>
        <p:nvSpPr>
          <p:cNvPr id="9" name="Rounded Rectangle 8"/>
          <p:cNvSpPr/>
          <p:nvPr userDrawn="1"/>
        </p:nvSpPr>
        <p:spPr>
          <a:xfrm>
            <a:off x="609600" y="762000"/>
            <a:ext cx="7924800" cy="5791200"/>
          </a:xfrm>
          <a:prstGeom prst="roundRect">
            <a:avLst>
              <a:gd name="adj" fmla="val 1908"/>
            </a:avLst>
          </a:prstGeom>
          <a:gradFill>
            <a:gsLst>
              <a:gs pos="100000">
                <a:schemeClr val="tx2">
                  <a:lumMod val="40000"/>
                  <a:lumOff val="60000"/>
                </a:schemeClr>
              </a:gs>
              <a:gs pos="70000">
                <a:srgbClr val="FFFFFF"/>
              </a:gs>
            </a:gsLst>
            <a:lin ang="5400000" scaled="0"/>
          </a:gradFill>
          <a:ln>
            <a:solidFill>
              <a:schemeClr val="tx2">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698617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61CD0EBA-555A-47EE-A7A1-1412E4385647}" type="datetime1">
              <a:rPr lang="en-US"/>
              <a:pPr>
                <a:defRPr/>
              </a:pPr>
              <a:t>11/6/2013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B6749D94-AFEF-4722-8FCB-343CAC3C7D6B}" type="slidenum">
              <a:rPr lang="en-US"/>
              <a:pPr>
                <a:defRPr/>
              </a:pPr>
              <a:t>‹#›</a:t>
            </a:fld>
            <a:endParaRPr lang="en-US"/>
          </a:p>
        </p:txBody>
      </p:sp>
    </p:spTree>
    <p:extLst>
      <p:ext uri="{BB962C8B-B14F-4D97-AF65-F5344CB8AC3E}">
        <p14:creationId xmlns:p14="http://schemas.microsoft.com/office/powerpoint/2010/main" val="14239174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584775"/>
          </a:xfrm>
        </p:spPr>
        <p:txBody>
          <a:bodyPr/>
          <a:lstStyle>
            <a:lvl1pPr>
              <a:defRPr>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25444545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584775"/>
          </a:xfrm>
        </p:spPr>
        <p:txBody>
          <a:bodyPr/>
          <a:lstStyle>
            <a:lvl1pPr>
              <a:defRPr>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25518641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ext Placeholder 7"/>
          <p:cNvSpPr>
            <a:spLocks noGrp="1"/>
          </p:cNvSpPr>
          <p:nvPr>
            <p:ph type="body" sz="quarter" idx="10" hasCustomPrompt="1"/>
          </p:nvPr>
        </p:nvSpPr>
        <p:spPr>
          <a:xfrm>
            <a:off x="762000" y="4572000"/>
            <a:ext cx="7620000" cy="457200"/>
          </a:xfrm>
        </p:spPr>
        <p:txBody>
          <a:bodyPr/>
          <a:lstStyle>
            <a:lvl1pPr marL="0" indent="0">
              <a:buFontTx/>
              <a:buNone/>
              <a:defRPr baseline="0">
                <a:solidFill>
                  <a:schemeClr val="accent2"/>
                </a:solidFill>
                <a:latin typeface="Bevan" pitchFamily="2" charset="0"/>
              </a:defRPr>
            </a:lvl1pPr>
            <a:lvl2pPr>
              <a:defRPr>
                <a:solidFill>
                  <a:schemeClr val="accent2"/>
                </a:solidFill>
                <a:latin typeface="Bevan" pitchFamily="2" charset="0"/>
              </a:defRPr>
            </a:lvl2pPr>
            <a:lvl3pPr>
              <a:defRPr>
                <a:solidFill>
                  <a:schemeClr val="accent2"/>
                </a:solidFill>
                <a:latin typeface="Bevan" pitchFamily="2" charset="0"/>
              </a:defRPr>
            </a:lvl3pPr>
            <a:lvl4pPr>
              <a:defRPr>
                <a:solidFill>
                  <a:schemeClr val="accent2"/>
                </a:solidFill>
                <a:latin typeface="Bevan" pitchFamily="2" charset="0"/>
              </a:defRPr>
            </a:lvl4pPr>
            <a:lvl5pPr>
              <a:defRPr>
                <a:solidFill>
                  <a:schemeClr val="accent2"/>
                </a:solidFill>
                <a:latin typeface="Bevan" pitchFamily="2" charset="0"/>
              </a:defRPr>
            </a:lvl5pPr>
          </a:lstStyle>
          <a:p>
            <a:pPr lvl="0"/>
            <a:r>
              <a:rPr lang="en-US" dirty="0" smtClean="0"/>
              <a:t>Add title here</a:t>
            </a:r>
            <a:endParaRPr lang="en-US" dirty="0"/>
          </a:p>
        </p:txBody>
      </p:sp>
      <p:sp>
        <p:nvSpPr>
          <p:cNvPr id="9" name="Rounded Rectangle 8"/>
          <p:cNvSpPr/>
          <p:nvPr userDrawn="1"/>
        </p:nvSpPr>
        <p:spPr>
          <a:xfrm>
            <a:off x="152400" y="1295400"/>
            <a:ext cx="8839200" cy="5181600"/>
          </a:xfrm>
          <a:prstGeom prst="roundRect">
            <a:avLst>
              <a:gd name="adj" fmla="val 1908"/>
            </a:avLst>
          </a:prstGeom>
          <a:gradFill>
            <a:gsLst>
              <a:gs pos="100000">
                <a:schemeClr val="tx2">
                  <a:lumMod val="40000"/>
                  <a:lumOff val="60000"/>
                </a:schemeClr>
              </a:gs>
              <a:gs pos="70000">
                <a:srgbClr val="FFFFFF"/>
              </a:gs>
            </a:gsLst>
            <a:lin ang="5400000" scaled="0"/>
          </a:gradFill>
          <a:ln>
            <a:solidFill>
              <a:schemeClr val="tx2">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userDrawn="1"/>
        </p:nvGrpSpPr>
        <p:grpSpPr>
          <a:xfrm>
            <a:off x="125942" y="952500"/>
            <a:ext cx="8941858" cy="419100"/>
            <a:chOff x="457200" y="876300"/>
            <a:chExt cx="8229600" cy="419100"/>
          </a:xfrm>
        </p:grpSpPr>
        <p:sp>
          <p:nvSpPr>
            <p:cNvPr id="7" name="Rectangle 6"/>
            <p:cNvSpPr/>
            <p:nvPr/>
          </p:nvSpPr>
          <p:spPr>
            <a:xfrm>
              <a:off x="609600" y="906236"/>
              <a:ext cx="7924800" cy="359229"/>
            </a:xfrm>
            <a:prstGeom prst="rect">
              <a:avLst/>
            </a:prstGeom>
            <a:gradFill>
              <a:gsLst>
                <a:gs pos="100000">
                  <a:schemeClr val="tx2">
                    <a:lumMod val="50000"/>
                  </a:schemeClr>
                </a:gs>
                <a:gs pos="28000">
                  <a:schemeClr val="tx2">
                    <a:lumMod val="60000"/>
                    <a:lumOff val="40000"/>
                  </a:schemeClr>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57200" y="876300"/>
              <a:ext cx="228600" cy="419100"/>
            </a:xfrm>
            <a:prstGeom prst="rect">
              <a:avLst/>
            </a:prstGeom>
            <a:gradFill>
              <a:gsLst>
                <a:gs pos="100000">
                  <a:schemeClr val="tx2">
                    <a:lumMod val="50000"/>
                  </a:schemeClr>
                </a:gs>
                <a:gs pos="28000">
                  <a:schemeClr val="tx2">
                    <a:lumMod val="60000"/>
                    <a:lumOff val="40000"/>
                  </a:schemeClr>
                </a:gs>
              </a:gsLst>
              <a:lin ang="5400000" scaled="0"/>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458200" y="876300"/>
              <a:ext cx="228600" cy="419100"/>
            </a:xfrm>
            <a:prstGeom prst="rect">
              <a:avLst/>
            </a:prstGeom>
            <a:gradFill>
              <a:gsLst>
                <a:gs pos="100000">
                  <a:schemeClr val="tx2">
                    <a:lumMod val="50000"/>
                  </a:schemeClr>
                </a:gs>
                <a:gs pos="28000">
                  <a:schemeClr val="tx2">
                    <a:lumMod val="60000"/>
                    <a:lumOff val="40000"/>
                  </a:schemeClr>
                </a:gs>
              </a:gsLst>
              <a:lin ang="5400000" scaled="0"/>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344815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ext Placeholder 7"/>
          <p:cNvSpPr>
            <a:spLocks noGrp="1"/>
          </p:cNvSpPr>
          <p:nvPr>
            <p:ph type="body" sz="quarter" idx="10" hasCustomPrompt="1"/>
          </p:nvPr>
        </p:nvSpPr>
        <p:spPr>
          <a:xfrm>
            <a:off x="762000" y="4572000"/>
            <a:ext cx="7620000" cy="457200"/>
          </a:xfrm>
        </p:spPr>
        <p:txBody>
          <a:bodyPr/>
          <a:lstStyle>
            <a:lvl1pPr marL="0" indent="0">
              <a:buFontTx/>
              <a:buNone/>
              <a:defRPr baseline="0">
                <a:solidFill>
                  <a:schemeClr val="accent2"/>
                </a:solidFill>
                <a:latin typeface="Bevan" pitchFamily="2" charset="0"/>
              </a:defRPr>
            </a:lvl1pPr>
            <a:lvl2pPr>
              <a:defRPr>
                <a:solidFill>
                  <a:schemeClr val="accent2"/>
                </a:solidFill>
                <a:latin typeface="Bevan" pitchFamily="2" charset="0"/>
              </a:defRPr>
            </a:lvl2pPr>
            <a:lvl3pPr>
              <a:defRPr>
                <a:solidFill>
                  <a:schemeClr val="accent2"/>
                </a:solidFill>
                <a:latin typeface="Bevan" pitchFamily="2" charset="0"/>
              </a:defRPr>
            </a:lvl3pPr>
            <a:lvl4pPr>
              <a:defRPr>
                <a:solidFill>
                  <a:schemeClr val="accent2"/>
                </a:solidFill>
                <a:latin typeface="Bevan" pitchFamily="2" charset="0"/>
              </a:defRPr>
            </a:lvl4pPr>
            <a:lvl5pPr>
              <a:defRPr>
                <a:solidFill>
                  <a:schemeClr val="accent2"/>
                </a:solidFill>
                <a:latin typeface="Bevan" pitchFamily="2" charset="0"/>
              </a:defRPr>
            </a:lvl5pPr>
          </a:lstStyle>
          <a:p>
            <a:pPr lvl="0"/>
            <a:r>
              <a:rPr lang="en-US" dirty="0" smtClean="0"/>
              <a:t>Add title here</a:t>
            </a:r>
            <a:endParaRPr lang="en-US" dirty="0"/>
          </a:p>
        </p:txBody>
      </p:sp>
      <p:sp>
        <p:nvSpPr>
          <p:cNvPr id="9" name="Rounded Rectangle 8"/>
          <p:cNvSpPr/>
          <p:nvPr userDrawn="1"/>
        </p:nvSpPr>
        <p:spPr>
          <a:xfrm>
            <a:off x="609600" y="762000"/>
            <a:ext cx="7924800" cy="3657600"/>
          </a:xfrm>
          <a:prstGeom prst="roundRect">
            <a:avLst>
              <a:gd name="adj" fmla="val 1908"/>
            </a:avLst>
          </a:prstGeom>
          <a:gradFill>
            <a:gsLst>
              <a:gs pos="100000">
                <a:schemeClr val="tx2">
                  <a:lumMod val="40000"/>
                  <a:lumOff val="60000"/>
                </a:schemeClr>
              </a:gs>
              <a:gs pos="70000">
                <a:srgbClr val="FFFFFF"/>
              </a:gs>
            </a:gsLst>
            <a:lin ang="5400000" scaled="0"/>
          </a:gradFill>
          <a:ln>
            <a:solidFill>
              <a:schemeClr val="tx2">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5220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584775"/>
          </a:xfrm>
        </p:spPr>
        <p:txBody>
          <a:bodyPr/>
          <a:lstStyle>
            <a:lvl1pPr>
              <a:defRPr>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415453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2">
                    <a:lumMod val="7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8288775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10" name="Rounded Rectangle 9"/>
          <p:cNvSpPr/>
          <p:nvPr userDrawn="1"/>
        </p:nvSpPr>
        <p:spPr>
          <a:xfrm>
            <a:off x="304800" y="753533"/>
            <a:ext cx="3505200" cy="5791200"/>
          </a:xfrm>
          <a:prstGeom prst="roundRect">
            <a:avLst>
              <a:gd name="adj" fmla="val 1908"/>
            </a:avLst>
          </a:prstGeom>
          <a:gradFill>
            <a:gsLst>
              <a:gs pos="100000">
                <a:schemeClr val="tx2">
                  <a:lumMod val="40000"/>
                  <a:lumOff val="60000"/>
                </a:schemeClr>
              </a:gs>
              <a:gs pos="70000">
                <a:srgbClr val="FFFFFF"/>
              </a:gs>
            </a:gsLst>
            <a:lin ang="5400000" scaled="0"/>
          </a:gradFill>
          <a:ln>
            <a:solidFill>
              <a:schemeClr val="tx2">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userDrawn="1"/>
        </p:nvSpPr>
        <p:spPr>
          <a:xfrm>
            <a:off x="3962400" y="753533"/>
            <a:ext cx="4876800" cy="5791200"/>
          </a:xfrm>
          <a:prstGeom prst="roundRect">
            <a:avLst>
              <a:gd name="adj" fmla="val 1908"/>
            </a:avLst>
          </a:prstGeom>
          <a:gradFill>
            <a:gsLst>
              <a:gs pos="100000">
                <a:schemeClr val="tx2">
                  <a:lumMod val="40000"/>
                  <a:lumOff val="60000"/>
                </a:schemeClr>
              </a:gs>
              <a:gs pos="70000">
                <a:srgbClr val="FFFFFF"/>
              </a:gs>
            </a:gsLst>
            <a:lin ang="5400000" scaled="0"/>
          </a:gradFill>
          <a:ln>
            <a:solidFill>
              <a:schemeClr val="tx2">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066800"/>
            <a:ext cx="4040188" cy="639762"/>
          </a:xfrm>
        </p:spPr>
        <p:txBody>
          <a:bodyPr anchor="b"/>
          <a:lstStyle>
            <a:lvl1pPr marL="0" indent="0">
              <a:buNone/>
              <a:defRPr sz="2400" b="1">
                <a:solidFill>
                  <a:schemeClr val="accent2"/>
                </a:solidFill>
                <a:latin typeface="Bevan"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70656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800600" y="1066800"/>
            <a:ext cx="3886200" cy="639762"/>
          </a:xfrm>
        </p:spPr>
        <p:txBody>
          <a:bodyPr anchor="b"/>
          <a:lstStyle>
            <a:lvl1pPr marL="0" indent="0">
              <a:buNone/>
              <a:defRPr sz="2400" b="1">
                <a:solidFill>
                  <a:schemeClr val="accent2"/>
                </a:solidFill>
                <a:latin typeface="Bevan"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00600" y="1706562"/>
            <a:ext cx="38862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873748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4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10" name="Rounded Rectangle 9"/>
          <p:cNvSpPr/>
          <p:nvPr userDrawn="1"/>
        </p:nvSpPr>
        <p:spPr>
          <a:xfrm>
            <a:off x="304800" y="753533"/>
            <a:ext cx="4178300" cy="5791200"/>
          </a:xfrm>
          <a:prstGeom prst="roundRect">
            <a:avLst>
              <a:gd name="adj" fmla="val 1908"/>
            </a:avLst>
          </a:prstGeom>
          <a:gradFill>
            <a:gsLst>
              <a:gs pos="100000">
                <a:schemeClr val="tx2">
                  <a:lumMod val="40000"/>
                  <a:lumOff val="60000"/>
                </a:schemeClr>
              </a:gs>
              <a:gs pos="70000">
                <a:srgbClr val="FFFFFF"/>
              </a:gs>
            </a:gsLst>
            <a:lin ang="5400000" scaled="0"/>
          </a:gradFill>
          <a:ln>
            <a:solidFill>
              <a:schemeClr val="tx2">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userDrawn="1"/>
        </p:nvSpPr>
        <p:spPr>
          <a:xfrm>
            <a:off x="4660900" y="753533"/>
            <a:ext cx="4178300" cy="5791200"/>
          </a:xfrm>
          <a:prstGeom prst="roundRect">
            <a:avLst>
              <a:gd name="adj" fmla="val 1908"/>
            </a:avLst>
          </a:prstGeom>
          <a:gradFill>
            <a:gsLst>
              <a:gs pos="100000">
                <a:schemeClr val="tx2">
                  <a:lumMod val="40000"/>
                  <a:lumOff val="60000"/>
                </a:schemeClr>
              </a:gs>
              <a:gs pos="70000">
                <a:srgbClr val="FFFFFF"/>
              </a:gs>
            </a:gsLst>
            <a:lin ang="5400000" scaled="0"/>
          </a:gradFill>
          <a:ln>
            <a:solidFill>
              <a:schemeClr val="tx2">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066800"/>
            <a:ext cx="4040188" cy="639762"/>
          </a:xfrm>
        </p:spPr>
        <p:txBody>
          <a:bodyPr anchor="b"/>
          <a:lstStyle>
            <a:lvl1pPr marL="0" indent="0">
              <a:buNone/>
              <a:defRPr sz="2400" b="1">
                <a:solidFill>
                  <a:schemeClr val="accent2"/>
                </a:solidFill>
                <a:latin typeface="Bevan"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70656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800600" y="1066800"/>
            <a:ext cx="3886200" cy="639762"/>
          </a:xfrm>
        </p:spPr>
        <p:txBody>
          <a:bodyPr anchor="b"/>
          <a:lstStyle>
            <a:lvl1pPr marL="0" indent="0">
              <a:buNone/>
              <a:defRPr sz="2400" b="1">
                <a:solidFill>
                  <a:schemeClr val="accent2"/>
                </a:solidFill>
                <a:latin typeface="Bevan"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00600" y="1706562"/>
            <a:ext cx="38862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162655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5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10" name="Rounded Rectangle 9"/>
          <p:cNvSpPr/>
          <p:nvPr userDrawn="1"/>
        </p:nvSpPr>
        <p:spPr>
          <a:xfrm>
            <a:off x="304800" y="753533"/>
            <a:ext cx="4178300" cy="5791200"/>
          </a:xfrm>
          <a:prstGeom prst="roundRect">
            <a:avLst>
              <a:gd name="adj" fmla="val 1908"/>
            </a:avLst>
          </a:prstGeom>
          <a:gradFill>
            <a:gsLst>
              <a:gs pos="100000">
                <a:schemeClr val="tx2">
                  <a:lumMod val="40000"/>
                  <a:lumOff val="60000"/>
                </a:schemeClr>
              </a:gs>
              <a:gs pos="70000">
                <a:srgbClr val="FFFFFF"/>
              </a:gs>
            </a:gsLst>
            <a:lin ang="5400000" scaled="0"/>
          </a:gradFill>
          <a:ln>
            <a:solidFill>
              <a:schemeClr val="tx2">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userDrawn="1"/>
        </p:nvSpPr>
        <p:spPr>
          <a:xfrm>
            <a:off x="4660900" y="753533"/>
            <a:ext cx="4178300" cy="5791200"/>
          </a:xfrm>
          <a:prstGeom prst="roundRect">
            <a:avLst>
              <a:gd name="adj" fmla="val 1908"/>
            </a:avLst>
          </a:prstGeom>
          <a:gradFill>
            <a:gsLst>
              <a:gs pos="100000">
                <a:schemeClr val="tx2">
                  <a:lumMod val="40000"/>
                  <a:lumOff val="60000"/>
                </a:schemeClr>
              </a:gs>
              <a:gs pos="70000">
                <a:srgbClr val="FFFFFF"/>
              </a:gs>
            </a:gsLst>
            <a:lin ang="5400000" scaled="0"/>
          </a:gradFill>
          <a:ln>
            <a:solidFill>
              <a:schemeClr val="tx2">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066800"/>
            <a:ext cx="4040188" cy="639762"/>
          </a:xfrm>
        </p:spPr>
        <p:txBody>
          <a:bodyPr anchor="b"/>
          <a:lstStyle>
            <a:lvl1pPr marL="0" indent="0">
              <a:buNone/>
              <a:defRPr sz="2400" b="1">
                <a:solidFill>
                  <a:schemeClr val="accent2"/>
                </a:solidFill>
                <a:latin typeface="Bevan"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70656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800600" y="1066800"/>
            <a:ext cx="3886200" cy="639762"/>
          </a:xfrm>
        </p:spPr>
        <p:txBody>
          <a:bodyPr anchor="b"/>
          <a:lstStyle>
            <a:lvl1pPr marL="0" indent="0">
              <a:buNone/>
              <a:defRPr sz="2400" b="1">
                <a:solidFill>
                  <a:schemeClr val="accent2"/>
                </a:solidFill>
                <a:latin typeface="Bevan"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00600" y="1706562"/>
            <a:ext cx="38862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803819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11" name="Rounded Rectangle 10"/>
          <p:cNvSpPr/>
          <p:nvPr userDrawn="1"/>
        </p:nvSpPr>
        <p:spPr>
          <a:xfrm>
            <a:off x="4660900" y="753533"/>
            <a:ext cx="4178300" cy="5791200"/>
          </a:xfrm>
          <a:prstGeom prst="roundRect">
            <a:avLst>
              <a:gd name="adj" fmla="val 1908"/>
            </a:avLst>
          </a:prstGeom>
          <a:gradFill>
            <a:gsLst>
              <a:gs pos="100000">
                <a:schemeClr val="tx2">
                  <a:lumMod val="40000"/>
                  <a:lumOff val="60000"/>
                </a:schemeClr>
              </a:gs>
              <a:gs pos="70000">
                <a:srgbClr val="FFFFFF"/>
              </a:gs>
            </a:gsLst>
            <a:lin ang="5400000" scaled="0"/>
          </a:gradFill>
          <a:ln>
            <a:solidFill>
              <a:schemeClr val="tx2">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3581400"/>
            <a:ext cx="4040188" cy="639762"/>
          </a:xfrm>
        </p:spPr>
        <p:txBody>
          <a:bodyPr anchor="b"/>
          <a:lstStyle>
            <a:lvl1pPr marL="0" indent="0">
              <a:buNone/>
              <a:defRPr sz="2400" b="1">
                <a:solidFill>
                  <a:schemeClr val="accent2"/>
                </a:solidFill>
                <a:latin typeface="Bevan"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4221162"/>
            <a:ext cx="4040188" cy="24844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007798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11" name="Rounded Rectangle 10"/>
          <p:cNvSpPr/>
          <p:nvPr userDrawn="1"/>
        </p:nvSpPr>
        <p:spPr>
          <a:xfrm>
            <a:off x="3200400" y="1219199"/>
            <a:ext cx="5638800" cy="5325533"/>
          </a:xfrm>
          <a:prstGeom prst="roundRect">
            <a:avLst>
              <a:gd name="adj" fmla="val 1908"/>
            </a:avLst>
          </a:prstGeom>
          <a:gradFill>
            <a:gsLst>
              <a:gs pos="100000">
                <a:schemeClr val="tx2">
                  <a:lumMod val="40000"/>
                  <a:lumOff val="60000"/>
                </a:schemeClr>
              </a:gs>
              <a:gs pos="70000">
                <a:srgbClr val="FFFFFF"/>
              </a:gs>
            </a:gsLst>
            <a:lin ang="5400000" scaled="0"/>
          </a:gradFill>
          <a:ln>
            <a:solidFill>
              <a:schemeClr val="tx2">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3581400"/>
            <a:ext cx="2590800" cy="639762"/>
          </a:xfrm>
        </p:spPr>
        <p:txBody>
          <a:bodyPr anchor="b"/>
          <a:lstStyle>
            <a:lvl1pPr marL="0" indent="0">
              <a:buNone/>
              <a:defRPr sz="2400" b="1">
                <a:solidFill>
                  <a:schemeClr val="accent2"/>
                </a:solidFill>
                <a:latin typeface="Bevan"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4221162"/>
            <a:ext cx="2590800" cy="24844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282361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10" name="Rounded Rectangle 9"/>
          <p:cNvSpPr/>
          <p:nvPr userDrawn="1"/>
        </p:nvSpPr>
        <p:spPr>
          <a:xfrm>
            <a:off x="304800" y="753533"/>
            <a:ext cx="4178300" cy="5791200"/>
          </a:xfrm>
          <a:prstGeom prst="roundRect">
            <a:avLst>
              <a:gd name="adj" fmla="val 1908"/>
            </a:avLst>
          </a:prstGeom>
          <a:gradFill>
            <a:gsLst>
              <a:gs pos="100000">
                <a:schemeClr val="tx2">
                  <a:lumMod val="40000"/>
                  <a:lumOff val="60000"/>
                </a:schemeClr>
              </a:gs>
              <a:gs pos="70000">
                <a:srgbClr val="FFFFFF"/>
              </a:gs>
            </a:gsLst>
            <a:lin ang="5400000" scaled="0"/>
          </a:gradFill>
          <a:ln>
            <a:solidFill>
              <a:schemeClr val="tx2">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p:cNvSpPr>
            <a:spLocks noGrp="1"/>
          </p:cNvSpPr>
          <p:nvPr>
            <p:ph type="body" sz="quarter" idx="3"/>
          </p:nvPr>
        </p:nvSpPr>
        <p:spPr>
          <a:xfrm>
            <a:off x="4800600" y="3581400"/>
            <a:ext cx="3886200" cy="639762"/>
          </a:xfrm>
        </p:spPr>
        <p:txBody>
          <a:bodyPr anchor="b"/>
          <a:lstStyle>
            <a:lvl1pPr marL="0" indent="0">
              <a:buNone/>
              <a:defRPr sz="2400" b="1">
                <a:solidFill>
                  <a:schemeClr val="accent2"/>
                </a:solidFill>
                <a:latin typeface="Bevan"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00600" y="4221162"/>
            <a:ext cx="3886200" cy="22558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562411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6" name="Rounded Rectangle 5"/>
          <p:cNvSpPr/>
          <p:nvPr userDrawn="1"/>
        </p:nvSpPr>
        <p:spPr>
          <a:xfrm>
            <a:off x="609600" y="990600"/>
            <a:ext cx="7924800" cy="5257800"/>
          </a:xfrm>
          <a:prstGeom prst="roundRect">
            <a:avLst>
              <a:gd name="adj" fmla="val 0"/>
            </a:avLst>
          </a:prstGeom>
          <a:gradFill>
            <a:gsLst>
              <a:gs pos="100000">
                <a:schemeClr val="tx2">
                  <a:lumMod val="20000"/>
                  <a:lumOff val="80000"/>
                </a:schemeClr>
              </a:gs>
              <a:gs pos="0">
                <a:srgbClr val="DAE6F6"/>
              </a:gs>
              <a:gs pos="83000">
                <a:srgbClr val="EEF3FB"/>
              </a:gs>
              <a:gs pos="25000">
                <a:srgbClr val="FFFFFF"/>
              </a:gs>
            </a:gsLst>
            <a:lin ang="5400000" scaled="0"/>
          </a:gradFill>
          <a:ln>
            <a:solidFill>
              <a:schemeClr val="tx2">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userDrawn="1"/>
        </p:nvGrpSpPr>
        <p:grpSpPr>
          <a:xfrm>
            <a:off x="457200" y="876300"/>
            <a:ext cx="8229600" cy="419100"/>
            <a:chOff x="457200" y="876300"/>
            <a:chExt cx="8229600" cy="419100"/>
          </a:xfrm>
        </p:grpSpPr>
        <p:sp>
          <p:nvSpPr>
            <p:cNvPr id="10" name="Rectangle 9"/>
            <p:cNvSpPr/>
            <p:nvPr/>
          </p:nvSpPr>
          <p:spPr>
            <a:xfrm>
              <a:off x="609600" y="906236"/>
              <a:ext cx="7924800" cy="359229"/>
            </a:xfrm>
            <a:prstGeom prst="rect">
              <a:avLst/>
            </a:prstGeom>
            <a:gradFill>
              <a:gsLst>
                <a:gs pos="100000">
                  <a:schemeClr val="tx2">
                    <a:lumMod val="50000"/>
                  </a:schemeClr>
                </a:gs>
                <a:gs pos="28000">
                  <a:schemeClr val="tx2">
                    <a:lumMod val="60000"/>
                    <a:lumOff val="40000"/>
                  </a:schemeClr>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57200" y="876300"/>
              <a:ext cx="228600" cy="419100"/>
            </a:xfrm>
            <a:prstGeom prst="rect">
              <a:avLst/>
            </a:prstGeom>
            <a:gradFill>
              <a:gsLst>
                <a:gs pos="100000">
                  <a:schemeClr val="tx2">
                    <a:lumMod val="50000"/>
                  </a:schemeClr>
                </a:gs>
                <a:gs pos="28000">
                  <a:schemeClr val="tx2">
                    <a:lumMod val="60000"/>
                    <a:lumOff val="40000"/>
                  </a:schemeClr>
                </a:gs>
              </a:gsLst>
              <a:lin ang="5400000" scaled="0"/>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8458200" y="876300"/>
              <a:ext cx="228600" cy="419100"/>
            </a:xfrm>
            <a:prstGeom prst="rect">
              <a:avLst/>
            </a:prstGeom>
            <a:gradFill>
              <a:gsLst>
                <a:gs pos="100000">
                  <a:schemeClr val="tx2">
                    <a:lumMod val="50000"/>
                  </a:schemeClr>
                </a:gs>
                <a:gs pos="28000">
                  <a:schemeClr val="tx2">
                    <a:lumMod val="60000"/>
                    <a:lumOff val="40000"/>
                  </a:schemeClr>
                </a:gs>
              </a:gsLst>
              <a:lin ang="5400000" scaled="0"/>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 Placeholder 2"/>
          <p:cNvSpPr>
            <a:spLocks noGrp="1"/>
          </p:cNvSpPr>
          <p:nvPr>
            <p:ph type="body" sz="quarter" idx="10" hasCustomPrompt="1"/>
          </p:nvPr>
        </p:nvSpPr>
        <p:spPr>
          <a:xfrm>
            <a:off x="838200" y="1447800"/>
            <a:ext cx="7391400" cy="457200"/>
          </a:xfrm>
          <a:noFill/>
        </p:spPr>
        <p:txBody>
          <a:bodyPr wrap="square" rtlCol="0">
            <a:spAutoFit/>
          </a:bodyPr>
          <a:lstStyle>
            <a:lvl1pPr marL="0" indent="0">
              <a:buNone/>
              <a:defRPr lang="en-US" sz="2400" dirty="0">
                <a:solidFill>
                  <a:schemeClr val="accent2"/>
                </a:solidFill>
                <a:latin typeface="Bevan" pitchFamily="2" charset="0"/>
              </a:defRPr>
            </a:lvl1pPr>
          </a:lstStyle>
          <a:p>
            <a:pPr marL="0" lvl="0"/>
            <a:r>
              <a:rPr lang="en-US" dirty="0" smtClean="0"/>
              <a:t>Add your title here</a:t>
            </a:r>
            <a:endParaRPr lang="en-US" dirty="0"/>
          </a:p>
        </p:txBody>
      </p:sp>
      <p:sp>
        <p:nvSpPr>
          <p:cNvPr id="5" name="Content Placeholder 4"/>
          <p:cNvSpPr>
            <a:spLocks noGrp="1"/>
          </p:cNvSpPr>
          <p:nvPr>
            <p:ph sz="quarter" idx="11"/>
          </p:nvPr>
        </p:nvSpPr>
        <p:spPr>
          <a:xfrm>
            <a:off x="838200" y="1981200"/>
            <a:ext cx="73914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617581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584775"/>
          </a:xfrm>
        </p:spPr>
        <p:txBody>
          <a:bodyPr/>
          <a:lstStyle>
            <a:lvl1pPr>
              <a:defRPr>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796064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ext Placeholder 7"/>
          <p:cNvSpPr>
            <a:spLocks noGrp="1"/>
          </p:cNvSpPr>
          <p:nvPr>
            <p:ph type="body" sz="quarter" idx="10" hasCustomPrompt="1"/>
          </p:nvPr>
        </p:nvSpPr>
        <p:spPr>
          <a:xfrm>
            <a:off x="762000" y="4572000"/>
            <a:ext cx="7620000" cy="457200"/>
          </a:xfrm>
        </p:spPr>
        <p:txBody>
          <a:bodyPr/>
          <a:lstStyle>
            <a:lvl1pPr marL="0" indent="0">
              <a:buFontTx/>
              <a:buNone/>
              <a:defRPr baseline="0">
                <a:solidFill>
                  <a:schemeClr val="accent2"/>
                </a:solidFill>
                <a:latin typeface="Bevan" pitchFamily="2" charset="0"/>
              </a:defRPr>
            </a:lvl1pPr>
            <a:lvl2pPr>
              <a:defRPr>
                <a:solidFill>
                  <a:schemeClr val="accent2"/>
                </a:solidFill>
                <a:latin typeface="Bevan" pitchFamily="2" charset="0"/>
              </a:defRPr>
            </a:lvl2pPr>
            <a:lvl3pPr>
              <a:defRPr>
                <a:solidFill>
                  <a:schemeClr val="accent2"/>
                </a:solidFill>
                <a:latin typeface="Bevan" pitchFamily="2" charset="0"/>
              </a:defRPr>
            </a:lvl3pPr>
            <a:lvl4pPr>
              <a:defRPr>
                <a:solidFill>
                  <a:schemeClr val="accent2"/>
                </a:solidFill>
                <a:latin typeface="Bevan" pitchFamily="2" charset="0"/>
              </a:defRPr>
            </a:lvl4pPr>
            <a:lvl5pPr>
              <a:defRPr>
                <a:solidFill>
                  <a:schemeClr val="accent2"/>
                </a:solidFill>
                <a:latin typeface="Bevan" pitchFamily="2" charset="0"/>
              </a:defRPr>
            </a:lvl5pPr>
          </a:lstStyle>
          <a:p>
            <a:pPr lvl="0"/>
            <a:r>
              <a:rPr lang="en-US" dirty="0" smtClean="0"/>
              <a:t>Add title here</a:t>
            </a:r>
            <a:endParaRPr lang="en-US" dirty="0"/>
          </a:p>
        </p:txBody>
      </p:sp>
      <p:sp>
        <p:nvSpPr>
          <p:cNvPr id="9" name="Rounded Rectangle 8"/>
          <p:cNvSpPr/>
          <p:nvPr userDrawn="1"/>
        </p:nvSpPr>
        <p:spPr>
          <a:xfrm>
            <a:off x="152400" y="1295400"/>
            <a:ext cx="8839200" cy="5181600"/>
          </a:xfrm>
          <a:prstGeom prst="roundRect">
            <a:avLst>
              <a:gd name="adj" fmla="val 1908"/>
            </a:avLst>
          </a:prstGeom>
          <a:gradFill>
            <a:gsLst>
              <a:gs pos="100000">
                <a:schemeClr val="tx2">
                  <a:lumMod val="40000"/>
                  <a:lumOff val="60000"/>
                </a:schemeClr>
              </a:gs>
              <a:gs pos="70000">
                <a:srgbClr val="FFFFFF"/>
              </a:gs>
            </a:gsLst>
            <a:lin ang="5400000" scaled="0"/>
          </a:gradFill>
          <a:ln>
            <a:solidFill>
              <a:schemeClr val="tx2">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userDrawn="1"/>
        </p:nvGrpSpPr>
        <p:grpSpPr>
          <a:xfrm>
            <a:off x="125942" y="952500"/>
            <a:ext cx="8941858" cy="419100"/>
            <a:chOff x="457200" y="876300"/>
            <a:chExt cx="8229600" cy="419100"/>
          </a:xfrm>
        </p:grpSpPr>
        <p:sp>
          <p:nvSpPr>
            <p:cNvPr id="7" name="Rectangle 6"/>
            <p:cNvSpPr/>
            <p:nvPr/>
          </p:nvSpPr>
          <p:spPr>
            <a:xfrm>
              <a:off x="609600" y="906236"/>
              <a:ext cx="7924800" cy="359229"/>
            </a:xfrm>
            <a:prstGeom prst="rect">
              <a:avLst/>
            </a:prstGeom>
            <a:gradFill>
              <a:gsLst>
                <a:gs pos="100000">
                  <a:schemeClr val="tx2">
                    <a:lumMod val="50000"/>
                  </a:schemeClr>
                </a:gs>
                <a:gs pos="28000">
                  <a:schemeClr val="tx2">
                    <a:lumMod val="60000"/>
                    <a:lumOff val="40000"/>
                  </a:schemeClr>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57200" y="876300"/>
              <a:ext cx="228600" cy="419100"/>
            </a:xfrm>
            <a:prstGeom prst="rect">
              <a:avLst/>
            </a:prstGeom>
            <a:gradFill>
              <a:gsLst>
                <a:gs pos="100000">
                  <a:schemeClr val="tx2">
                    <a:lumMod val="50000"/>
                  </a:schemeClr>
                </a:gs>
                <a:gs pos="28000">
                  <a:schemeClr val="tx2">
                    <a:lumMod val="60000"/>
                    <a:lumOff val="40000"/>
                  </a:schemeClr>
                </a:gs>
              </a:gsLst>
              <a:lin ang="5400000" scaled="0"/>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458200" y="876300"/>
              <a:ext cx="228600" cy="419100"/>
            </a:xfrm>
            <a:prstGeom prst="rect">
              <a:avLst/>
            </a:prstGeom>
            <a:gradFill>
              <a:gsLst>
                <a:gs pos="100000">
                  <a:schemeClr val="tx2">
                    <a:lumMod val="50000"/>
                  </a:schemeClr>
                </a:gs>
                <a:gs pos="28000">
                  <a:schemeClr val="tx2">
                    <a:lumMod val="60000"/>
                    <a:lumOff val="40000"/>
                  </a:schemeClr>
                </a:gs>
              </a:gsLst>
              <a:lin ang="5400000" scaled="0"/>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9008104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ext Placeholder 7"/>
          <p:cNvSpPr>
            <a:spLocks noGrp="1"/>
          </p:cNvSpPr>
          <p:nvPr>
            <p:ph type="body" sz="quarter" idx="10" hasCustomPrompt="1"/>
          </p:nvPr>
        </p:nvSpPr>
        <p:spPr>
          <a:xfrm>
            <a:off x="762000" y="4572000"/>
            <a:ext cx="7620000" cy="457200"/>
          </a:xfrm>
        </p:spPr>
        <p:txBody>
          <a:bodyPr/>
          <a:lstStyle>
            <a:lvl1pPr marL="0" indent="0">
              <a:buFontTx/>
              <a:buNone/>
              <a:defRPr baseline="0">
                <a:solidFill>
                  <a:schemeClr val="accent2"/>
                </a:solidFill>
                <a:latin typeface="Bevan" pitchFamily="2" charset="0"/>
              </a:defRPr>
            </a:lvl1pPr>
            <a:lvl2pPr>
              <a:defRPr>
                <a:solidFill>
                  <a:schemeClr val="accent2"/>
                </a:solidFill>
                <a:latin typeface="Bevan" pitchFamily="2" charset="0"/>
              </a:defRPr>
            </a:lvl2pPr>
            <a:lvl3pPr>
              <a:defRPr>
                <a:solidFill>
                  <a:schemeClr val="accent2"/>
                </a:solidFill>
                <a:latin typeface="Bevan" pitchFamily="2" charset="0"/>
              </a:defRPr>
            </a:lvl3pPr>
            <a:lvl4pPr>
              <a:defRPr>
                <a:solidFill>
                  <a:schemeClr val="accent2"/>
                </a:solidFill>
                <a:latin typeface="Bevan" pitchFamily="2" charset="0"/>
              </a:defRPr>
            </a:lvl4pPr>
            <a:lvl5pPr>
              <a:defRPr>
                <a:solidFill>
                  <a:schemeClr val="accent2"/>
                </a:solidFill>
                <a:latin typeface="Bevan" pitchFamily="2" charset="0"/>
              </a:defRPr>
            </a:lvl5pPr>
          </a:lstStyle>
          <a:p>
            <a:pPr lvl="0"/>
            <a:r>
              <a:rPr lang="en-US" dirty="0" smtClean="0"/>
              <a:t>Add title here</a:t>
            </a:r>
            <a:endParaRPr lang="en-US" dirty="0"/>
          </a:p>
        </p:txBody>
      </p:sp>
      <p:sp>
        <p:nvSpPr>
          <p:cNvPr id="9" name="Rounded Rectangle 8"/>
          <p:cNvSpPr/>
          <p:nvPr userDrawn="1"/>
        </p:nvSpPr>
        <p:spPr>
          <a:xfrm>
            <a:off x="609600" y="762000"/>
            <a:ext cx="7924800" cy="3657600"/>
          </a:xfrm>
          <a:prstGeom prst="roundRect">
            <a:avLst>
              <a:gd name="adj" fmla="val 1908"/>
            </a:avLst>
          </a:prstGeom>
          <a:gradFill>
            <a:gsLst>
              <a:gs pos="100000">
                <a:schemeClr val="tx2">
                  <a:lumMod val="40000"/>
                  <a:lumOff val="60000"/>
                </a:schemeClr>
              </a:gs>
              <a:gs pos="70000">
                <a:srgbClr val="FFFFFF"/>
              </a:gs>
            </a:gsLst>
            <a:lin ang="5400000" scaled="0"/>
          </a:gradFill>
          <a:ln>
            <a:solidFill>
              <a:schemeClr val="tx2">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91981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2">
                    <a:lumMod val="7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0779070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10" name="Rounded Rectangle 9"/>
          <p:cNvSpPr/>
          <p:nvPr userDrawn="1"/>
        </p:nvSpPr>
        <p:spPr>
          <a:xfrm>
            <a:off x="304800" y="753533"/>
            <a:ext cx="3505200" cy="5791200"/>
          </a:xfrm>
          <a:prstGeom prst="roundRect">
            <a:avLst>
              <a:gd name="adj" fmla="val 1908"/>
            </a:avLst>
          </a:prstGeom>
          <a:gradFill>
            <a:gsLst>
              <a:gs pos="100000">
                <a:schemeClr val="tx2">
                  <a:lumMod val="40000"/>
                  <a:lumOff val="60000"/>
                </a:schemeClr>
              </a:gs>
              <a:gs pos="70000">
                <a:srgbClr val="FFFFFF"/>
              </a:gs>
            </a:gsLst>
            <a:lin ang="5400000" scaled="0"/>
          </a:gradFill>
          <a:ln>
            <a:solidFill>
              <a:schemeClr val="tx2">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userDrawn="1"/>
        </p:nvSpPr>
        <p:spPr>
          <a:xfrm>
            <a:off x="3962400" y="753533"/>
            <a:ext cx="4876800" cy="5791200"/>
          </a:xfrm>
          <a:prstGeom prst="roundRect">
            <a:avLst>
              <a:gd name="adj" fmla="val 1908"/>
            </a:avLst>
          </a:prstGeom>
          <a:gradFill>
            <a:gsLst>
              <a:gs pos="100000">
                <a:schemeClr val="tx2">
                  <a:lumMod val="40000"/>
                  <a:lumOff val="60000"/>
                </a:schemeClr>
              </a:gs>
              <a:gs pos="70000">
                <a:srgbClr val="FFFFFF"/>
              </a:gs>
            </a:gsLst>
            <a:lin ang="5400000" scaled="0"/>
          </a:gradFill>
          <a:ln>
            <a:solidFill>
              <a:schemeClr val="tx2">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066800"/>
            <a:ext cx="4040188" cy="639762"/>
          </a:xfrm>
        </p:spPr>
        <p:txBody>
          <a:bodyPr anchor="b"/>
          <a:lstStyle>
            <a:lvl1pPr marL="0" indent="0">
              <a:buNone/>
              <a:defRPr sz="2400" b="1">
                <a:solidFill>
                  <a:schemeClr val="accent2"/>
                </a:solidFill>
                <a:latin typeface="Bevan"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70656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800600" y="1066800"/>
            <a:ext cx="3886200" cy="639762"/>
          </a:xfrm>
        </p:spPr>
        <p:txBody>
          <a:bodyPr anchor="b"/>
          <a:lstStyle>
            <a:lvl1pPr marL="0" indent="0">
              <a:buNone/>
              <a:defRPr sz="2400" b="1">
                <a:solidFill>
                  <a:schemeClr val="accent2"/>
                </a:solidFill>
                <a:latin typeface="Bevan"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00600" y="1706562"/>
            <a:ext cx="38862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240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4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10" name="Rounded Rectangle 9"/>
          <p:cNvSpPr/>
          <p:nvPr userDrawn="1"/>
        </p:nvSpPr>
        <p:spPr>
          <a:xfrm>
            <a:off x="304800" y="753533"/>
            <a:ext cx="4178300" cy="5791200"/>
          </a:xfrm>
          <a:prstGeom prst="roundRect">
            <a:avLst>
              <a:gd name="adj" fmla="val 1908"/>
            </a:avLst>
          </a:prstGeom>
          <a:gradFill>
            <a:gsLst>
              <a:gs pos="100000">
                <a:schemeClr val="tx2">
                  <a:lumMod val="40000"/>
                  <a:lumOff val="60000"/>
                </a:schemeClr>
              </a:gs>
              <a:gs pos="70000">
                <a:srgbClr val="FFFFFF"/>
              </a:gs>
            </a:gsLst>
            <a:lin ang="5400000" scaled="0"/>
          </a:gradFill>
          <a:ln>
            <a:solidFill>
              <a:schemeClr val="tx2">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userDrawn="1"/>
        </p:nvSpPr>
        <p:spPr>
          <a:xfrm>
            <a:off x="4660900" y="753533"/>
            <a:ext cx="4178300" cy="5791200"/>
          </a:xfrm>
          <a:prstGeom prst="roundRect">
            <a:avLst>
              <a:gd name="adj" fmla="val 1908"/>
            </a:avLst>
          </a:prstGeom>
          <a:gradFill>
            <a:gsLst>
              <a:gs pos="100000">
                <a:schemeClr val="tx2">
                  <a:lumMod val="40000"/>
                  <a:lumOff val="60000"/>
                </a:schemeClr>
              </a:gs>
              <a:gs pos="70000">
                <a:srgbClr val="FFFFFF"/>
              </a:gs>
            </a:gsLst>
            <a:lin ang="5400000" scaled="0"/>
          </a:gradFill>
          <a:ln>
            <a:solidFill>
              <a:schemeClr val="tx2">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066800"/>
            <a:ext cx="4040188" cy="639762"/>
          </a:xfrm>
        </p:spPr>
        <p:txBody>
          <a:bodyPr anchor="b"/>
          <a:lstStyle>
            <a:lvl1pPr marL="0" indent="0">
              <a:buNone/>
              <a:defRPr sz="2400" b="1">
                <a:solidFill>
                  <a:schemeClr val="accent2"/>
                </a:solidFill>
                <a:latin typeface="Bevan"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70656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800600" y="1066800"/>
            <a:ext cx="3886200" cy="639762"/>
          </a:xfrm>
        </p:spPr>
        <p:txBody>
          <a:bodyPr anchor="b"/>
          <a:lstStyle>
            <a:lvl1pPr marL="0" indent="0">
              <a:buNone/>
              <a:defRPr sz="2400" b="1">
                <a:solidFill>
                  <a:schemeClr val="accent2"/>
                </a:solidFill>
                <a:latin typeface="Bevan"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00600" y="1706562"/>
            <a:ext cx="38862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8245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5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10" name="Rounded Rectangle 9"/>
          <p:cNvSpPr/>
          <p:nvPr userDrawn="1"/>
        </p:nvSpPr>
        <p:spPr>
          <a:xfrm>
            <a:off x="304800" y="753533"/>
            <a:ext cx="4178300" cy="5791200"/>
          </a:xfrm>
          <a:prstGeom prst="roundRect">
            <a:avLst>
              <a:gd name="adj" fmla="val 1908"/>
            </a:avLst>
          </a:prstGeom>
          <a:gradFill>
            <a:gsLst>
              <a:gs pos="100000">
                <a:schemeClr val="tx2">
                  <a:lumMod val="40000"/>
                  <a:lumOff val="60000"/>
                </a:schemeClr>
              </a:gs>
              <a:gs pos="70000">
                <a:srgbClr val="FFFFFF"/>
              </a:gs>
            </a:gsLst>
            <a:lin ang="5400000" scaled="0"/>
          </a:gradFill>
          <a:ln>
            <a:solidFill>
              <a:schemeClr val="tx2">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userDrawn="1"/>
        </p:nvSpPr>
        <p:spPr>
          <a:xfrm>
            <a:off x="4660900" y="753533"/>
            <a:ext cx="4178300" cy="5791200"/>
          </a:xfrm>
          <a:prstGeom prst="roundRect">
            <a:avLst>
              <a:gd name="adj" fmla="val 1908"/>
            </a:avLst>
          </a:prstGeom>
          <a:gradFill>
            <a:gsLst>
              <a:gs pos="100000">
                <a:schemeClr val="tx2">
                  <a:lumMod val="40000"/>
                  <a:lumOff val="60000"/>
                </a:schemeClr>
              </a:gs>
              <a:gs pos="70000">
                <a:srgbClr val="FFFFFF"/>
              </a:gs>
            </a:gsLst>
            <a:lin ang="5400000" scaled="0"/>
          </a:gradFill>
          <a:ln>
            <a:solidFill>
              <a:schemeClr val="tx2">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066800"/>
            <a:ext cx="4040188" cy="639762"/>
          </a:xfrm>
        </p:spPr>
        <p:txBody>
          <a:bodyPr anchor="b"/>
          <a:lstStyle>
            <a:lvl1pPr marL="0" indent="0">
              <a:buNone/>
              <a:defRPr sz="2400" b="1">
                <a:solidFill>
                  <a:schemeClr val="accent2"/>
                </a:solidFill>
                <a:latin typeface="Bevan"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70656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800600" y="1066800"/>
            <a:ext cx="3886200" cy="639762"/>
          </a:xfrm>
        </p:spPr>
        <p:txBody>
          <a:bodyPr anchor="b"/>
          <a:lstStyle>
            <a:lvl1pPr marL="0" indent="0">
              <a:buNone/>
              <a:defRPr sz="2400" b="1">
                <a:solidFill>
                  <a:schemeClr val="accent2"/>
                </a:solidFill>
                <a:latin typeface="Bevan"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00600" y="1706562"/>
            <a:ext cx="38862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8245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3547" y="2590800"/>
            <a:ext cx="9169400" cy="4231640"/>
          </a:xfrm>
          <a:prstGeom prst="rect">
            <a:avLst/>
          </a:prstGeom>
          <a:gradFill>
            <a:gsLst>
              <a:gs pos="0">
                <a:schemeClr val="tx2">
                  <a:lumMod val="40000"/>
                  <a:lumOff val="60000"/>
                </a:schemeClr>
              </a:gs>
              <a:gs pos="100000">
                <a:srgbClr val="FFFFFF"/>
              </a:gs>
              <a:gs pos="29000">
                <a:srgbClr val="FFFFF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5399" y="-11853"/>
            <a:ext cx="9181252" cy="3200400"/>
          </a:xfrm>
          <a:prstGeom prst="rect">
            <a:avLst/>
          </a:prstGeom>
          <a:pattFill prst="openDmnd">
            <a:fgClr>
              <a:schemeClr val="tx2">
                <a:lumMod val="50000"/>
              </a:schemeClr>
            </a:fgClr>
            <a:bgClr>
              <a:schemeClr val="tx2">
                <a:lumMod val="60000"/>
                <a:lumOff val="4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25399" y="-11853"/>
            <a:ext cx="9181252" cy="3200400"/>
          </a:xfrm>
          <a:prstGeom prst="rect">
            <a:avLst/>
          </a:prstGeom>
          <a:gradFill>
            <a:gsLst>
              <a:gs pos="0">
                <a:schemeClr val="tx2">
                  <a:lumMod val="50000"/>
                  <a:alpha val="90000"/>
                </a:schemeClr>
              </a:gs>
              <a:gs pos="100000">
                <a:schemeClr val="tx2">
                  <a:lumMod val="50000"/>
                </a:schemeClr>
              </a:gs>
              <a:gs pos="46000">
                <a:schemeClr val="tx2">
                  <a:alpha val="9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09600" y="115669"/>
            <a:ext cx="7924800" cy="584775"/>
          </a:xfrm>
          <a:prstGeom prst="rect">
            <a:avLst/>
          </a:prstGeom>
          <a:noFill/>
        </p:spPr>
        <p:txBody>
          <a:bodyPr wrap="square" rtlCol="0" anchor="b">
            <a:spAutoFit/>
          </a:bodyPr>
          <a:lstStyle/>
          <a:p>
            <a:pPr marL="0" lvl="0" algn="l"/>
            <a:r>
              <a:rPr lang="en-US" smtClean="0"/>
              <a:t>Click to edit Master title style</a:t>
            </a:r>
            <a:endParaRPr lang="en-US" dirty="0"/>
          </a:p>
        </p:txBody>
      </p:sp>
      <p:sp>
        <p:nvSpPr>
          <p:cNvPr id="3" name="Text Placeholder 2"/>
          <p:cNvSpPr>
            <a:spLocks noGrp="1"/>
          </p:cNvSpPr>
          <p:nvPr>
            <p:ph type="body" idx="1"/>
          </p:nvPr>
        </p:nvSpPr>
        <p:spPr>
          <a:xfrm>
            <a:off x="762000" y="5105399"/>
            <a:ext cx="8229600" cy="1477963"/>
          </a:xfrm>
          <a:prstGeom prst="rect">
            <a:avLst/>
          </a:prstGeom>
        </p:spPr>
        <p:txBody>
          <a:bodyPr vert="horz" lIns="91440" tIns="45720" rIns="91440" bIns="45720" rtlCol="0">
            <a:noAutofit/>
          </a:bodyPr>
          <a:lstStyle/>
          <a:p>
            <a:pPr lvl="0"/>
            <a:r>
              <a:rPr lang="en-US" dirty="0" smtClean="0"/>
              <a:t>Click to edit Master text styles</a:t>
            </a:r>
          </a:p>
        </p:txBody>
      </p:sp>
    </p:spTree>
    <p:extLst>
      <p:ext uri="{BB962C8B-B14F-4D97-AF65-F5344CB8AC3E}">
        <p14:creationId xmlns:p14="http://schemas.microsoft.com/office/powerpoint/2010/main" val="3803246500"/>
      </p:ext>
    </p:extLst>
  </p:cSld>
  <p:clrMap bg1="lt1" tx1="dk1" bg2="lt2" tx2="dk2" accent1="accent1" accent2="accent2" accent3="accent3" accent4="accent4" accent5="accent5" accent6="accent6" hlink="hlink" folHlink="folHlink"/>
  <p:sldLayoutIdLst>
    <p:sldLayoutId id="2147483682" r:id="rId1"/>
    <p:sldLayoutId id="2147483649" r:id="rId2"/>
    <p:sldLayoutId id="2147483668" r:id="rId3"/>
    <p:sldLayoutId id="2147483667" r:id="rId4"/>
    <p:sldLayoutId id="2147483650" r:id="rId5"/>
    <p:sldLayoutId id="2147483651" r:id="rId6"/>
    <p:sldLayoutId id="2147483653" r:id="rId7"/>
    <p:sldLayoutId id="2147483665" r:id="rId8"/>
    <p:sldLayoutId id="2147483666" r:id="rId9"/>
    <p:sldLayoutId id="2147483663" r:id="rId10"/>
    <p:sldLayoutId id="2147483664" r:id="rId11"/>
    <p:sldLayoutId id="2147483662" r:id="rId12"/>
    <p:sldLayoutId id="2147483661" r:id="rId13"/>
    <p:sldLayoutId id="2147483683" r:id="rId14"/>
    <p:sldLayoutId id="2147483684" r:id="rId15"/>
  </p:sldLayoutIdLst>
  <p:timing>
    <p:tnLst>
      <p:par>
        <p:cTn id="1" dur="indefinite" restart="never" nodeType="tmRoot"/>
      </p:par>
    </p:tnLst>
  </p:timing>
  <p:txStyles>
    <p:titleStyle>
      <a:lvl1pPr algn="l" defTabSz="914400" rtl="0" eaLnBrk="1" latinLnBrk="0" hangingPunct="1">
        <a:spcBef>
          <a:spcPct val="0"/>
        </a:spcBef>
        <a:buNone/>
        <a:defRPr lang="en-US" sz="3200" kern="1200" dirty="0" smtClean="0">
          <a:solidFill>
            <a:schemeClr val="tx2">
              <a:lumMod val="40000"/>
              <a:lumOff val="60000"/>
            </a:schemeClr>
          </a:solidFill>
          <a:latin typeface="Bevan" pitchFamily="2" charset="0"/>
          <a:ea typeface="Slackey" pitchFamily="2" charset="0"/>
          <a:cs typeface="+mn-cs"/>
        </a:defRPr>
      </a:lvl1pPr>
    </p:titleStyle>
    <p:bodyStyle>
      <a:lvl1pPr marL="233363" indent="-233363"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3547" y="-152400"/>
            <a:ext cx="9169400" cy="6974840"/>
          </a:xfrm>
          <a:prstGeom prst="rect">
            <a:avLst/>
          </a:prstGeom>
          <a:gradFill>
            <a:gsLst>
              <a:gs pos="0">
                <a:schemeClr val="tx2">
                  <a:lumMod val="40000"/>
                  <a:lumOff val="60000"/>
                </a:schemeClr>
              </a:gs>
              <a:gs pos="100000">
                <a:srgbClr val="FFFFFF"/>
              </a:gs>
              <a:gs pos="29000">
                <a:srgbClr val="FFFFF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5399" y="-198120"/>
            <a:ext cx="9181252" cy="45719"/>
          </a:xfrm>
          <a:prstGeom prst="rect">
            <a:avLst/>
          </a:prstGeom>
          <a:pattFill prst="openDmnd">
            <a:fgClr>
              <a:schemeClr val="tx2">
                <a:lumMod val="50000"/>
              </a:schemeClr>
            </a:fgClr>
            <a:bgClr>
              <a:schemeClr val="tx2">
                <a:lumMod val="60000"/>
                <a:lumOff val="4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09600" y="115669"/>
            <a:ext cx="7924800" cy="584775"/>
          </a:xfrm>
          <a:prstGeom prst="rect">
            <a:avLst/>
          </a:prstGeom>
          <a:noFill/>
        </p:spPr>
        <p:txBody>
          <a:bodyPr wrap="square" rtlCol="0" anchor="b">
            <a:spAutoFit/>
          </a:bodyPr>
          <a:lstStyle/>
          <a:p>
            <a:pPr marL="0" lvl="0" algn="l"/>
            <a:r>
              <a:rPr lang="en-US" smtClean="0"/>
              <a:t>Click to edit Master title style</a:t>
            </a:r>
            <a:endParaRPr lang="en-US" dirty="0"/>
          </a:p>
        </p:txBody>
      </p:sp>
      <p:sp>
        <p:nvSpPr>
          <p:cNvPr id="3" name="Text Placeholder 2"/>
          <p:cNvSpPr>
            <a:spLocks noGrp="1"/>
          </p:cNvSpPr>
          <p:nvPr>
            <p:ph type="body" idx="1"/>
          </p:nvPr>
        </p:nvSpPr>
        <p:spPr>
          <a:xfrm>
            <a:off x="762000" y="5105399"/>
            <a:ext cx="8229600" cy="1477963"/>
          </a:xfrm>
          <a:prstGeom prst="rect">
            <a:avLst/>
          </a:prstGeom>
        </p:spPr>
        <p:txBody>
          <a:bodyPr vert="horz" lIns="91440" tIns="45720" rIns="91440" bIns="45720" rtlCol="0">
            <a:noAutofit/>
          </a:bodyPr>
          <a:lstStyle/>
          <a:p>
            <a:pPr lvl="0"/>
            <a:r>
              <a:rPr lang="en-US" dirty="0" smtClean="0"/>
              <a:t>Click to edit Master text styles</a:t>
            </a:r>
          </a:p>
        </p:txBody>
      </p:sp>
    </p:spTree>
    <p:extLst>
      <p:ext uri="{BB962C8B-B14F-4D97-AF65-F5344CB8AC3E}">
        <p14:creationId xmlns:p14="http://schemas.microsoft.com/office/powerpoint/2010/main" val="998409642"/>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Lst>
  <p:txStyles>
    <p:titleStyle>
      <a:lvl1pPr algn="l" defTabSz="914400" rtl="0" eaLnBrk="1" latinLnBrk="0" hangingPunct="1">
        <a:spcBef>
          <a:spcPct val="0"/>
        </a:spcBef>
        <a:buNone/>
        <a:defRPr lang="en-US" sz="3200" kern="1200" dirty="0" smtClean="0">
          <a:solidFill>
            <a:schemeClr val="tx2">
              <a:lumMod val="40000"/>
              <a:lumOff val="60000"/>
            </a:schemeClr>
          </a:solidFill>
          <a:latin typeface="Bevan" pitchFamily="2" charset="0"/>
          <a:ea typeface="Slackey" pitchFamily="2" charset="0"/>
          <a:cs typeface="+mn-cs"/>
        </a:defRPr>
      </a:lvl1pPr>
    </p:titleStyle>
    <p:bodyStyle>
      <a:lvl1pPr marL="233363" indent="-233363"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chart" Target="../charts/chart1.xml"/><Relationship Id="rId4" Type="http://schemas.openxmlformats.org/officeDocument/2006/relationships/image" Target="../media/image5.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37.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15.emf"/><Relationship Id="rId5" Type="http://schemas.openxmlformats.org/officeDocument/2006/relationships/oleObject" Target="../embeddings/Microsoft_Word_97_-_2003_Document1.doc"/><Relationship Id="rId4" Type="http://schemas.openxmlformats.org/officeDocument/2006/relationships/oleObject" Target="../embeddings/oleObject1.bin"/></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8.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685800"/>
            <a:ext cx="8229600" cy="1528763"/>
          </a:xfrm>
        </p:spPr>
        <p:txBody>
          <a:bodyPr/>
          <a:lstStyle/>
          <a:p>
            <a:pPr algn="ctr" eaLnBrk="1" hangingPunct="1"/>
            <a:r>
              <a:rPr sz="2800" dirty="0" smtClean="0">
                <a:solidFill>
                  <a:schemeClr val="bg1"/>
                </a:solidFill>
                <a:latin typeface="Calibri" pitchFamily="34" charset="0"/>
                <a:ea typeface="Slackey"/>
              </a:rPr>
              <a:t/>
            </a:r>
            <a:br>
              <a:rPr sz="2800" dirty="0" smtClean="0">
                <a:solidFill>
                  <a:schemeClr val="bg1"/>
                </a:solidFill>
                <a:latin typeface="Calibri" pitchFamily="34" charset="0"/>
                <a:ea typeface="Slackey"/>
              </a:rPr>
            </a:br>
            <a:r>
              <a:rPr sz="2800" dirty="0" smtClean="0">
                <a:solidFill>
                  <a:schemeClr val="bg1"/>
                </a:solidFill>
                <a:latin typeface="Calibri" pitchFamily="34" charset="0"/>
                <a:ea typeface="Slackey"/>
              </a:rPr>
              <a:t/>
            </a:r>
            <a:br>
              <a:rPr sz="2800" dirty="0" smtClean="0">
                <a:solidFill>
                  <a:schemeClr val="bg1"/>
                </a:solidFill>
                <a:latin typeface="Calibri" pitchFamily="34" charset="0"/>
                <a:ea typeface="Slackey"/>
              </a:rPr>
            </a:br>
            <a:endParaRPr sz="3600" dirty="0" smtClean="0">
              <a:latin typeface="Bevan"/>
              <a:ea typeface="Slackey"/>
            </a:endParaRPr>
          </a:p>
        </p:txBody>
      </p:sp>
      <p:pic>
        <p:nvPicPr>
          <p:cNvPr id="14340" name="Picture 5"/>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250456" y="3657600"/>
            <a:ext cx="4643087" cy="195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302864" y="5903893"/>
            <a:ext cx="8686800" cy="954107"/>
          </a:xfrm>
          <a:prstGeom prst="rect">
            <a:avLst/>
          </a:prstGeom>
        </p:spPr>
        <p:txBody>
          <a:bodyPr wrap="square">
            <a:spAutoFit/>
          </a:bodyPr>
          <a:lstStyle/>
          <a:p>
            <a:pPr algn="ctr"/>
            <a:r>
              <a:rPr lang="en-US" sz="1400" dirty="0">
                <a:solidFill>
                  <a:schemeClr val="tx1">
                    <a:lumMod val="50000"/>
                    <a:lumOff val="50000"/>
                  </a:schemeClr>
                </a:solidFill>
              </a:rPr>
              <a:t>This material was produced under grant number SH-22316-SH-1 from the Occupational Safety and Health Administration, U.S. Department of Labor. It does not necessarily reflect the views or policies of the U.S. Department of Labor, nor does mention of trade names, commercial products, or organizations imply endorsement by the U.S. Government.</a:t>
            </a:r>
          </a:p>
        </p:txBody>
      </p:sp>
      <p:sp>
        <p:nvSpPr>
          <p:cNvPr id="8" name="Title 1"/>
          <p:cNvSpPr txBox="1">
            <a:spLocks/>
          </p:cNvSpPr>
          <p:nvPr/>
        </p:nvSpPr>
        <p:spPr bwMode="auto">
          <a:xfrm>
            <a:off x="609600" y="858858"/>
            <a:ext cx="8229600"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lvl1pPr algn="l" rtl="0" eaLnBrk="0" fontAlgn="base" hangingPunct="0">
              <a:spcBef>
                <a:spcPct val="0"/>
              </a:spcBef>
              <a:spcAft>
                <a:spcPct val="0"/>
              </a:spcAft>
              <a:defRPr lang="en-US" sz="3200" kern="1200" dirty="0">
                <a:solidFill>
                  <a:srgbClr val="8EB4E3"/>
                </a:solidFill>
                <a:latin typeface="Bevan" pitchFamily="2" charset="0"/>
                <a:ea typeface="Slackey" pitchFamily="2" charset="0"/>
                <a:cs typeface="Slackey"/>
              </a:defRPr>
            </a:lvl1pPr>
            <a:lvl2pPr algn="l" rtl="0" eaLnBrk="0" fontAlgn="base" hangingPunct="0">
              <a:spcBef>
                <a:spcPct val="0"/>
              </a:spcBef>
              <a:spcAft>
                <a:spcPct val="0"/>
              </a:spcAft>
              <a:defRPr sz="3200">
                <a:solidFill>
                  <a:srgbClr val="8EB4E3"/>
                </a:solidFill>
                <a:latin typeface="Bevan"/>
                <a:ea typeface="Slackey"/>
                <a:cs typeface="Slackey"/>
              </a:defRPr>
            </a:lvl2pPr>
            <a:lvl3pPr algn="l" rtl="0" eaLnBrk="0" fontAlgn="base" hangingPunct="0">
              <a:spcBef>
                <a:spcPct val="0"/>
              </a:spcBef>
              <a:spcAft>
                <a:spcPct val="0"/>
              </a:spcAft>
              <a:defRPr sz="3200">
                <a:solidFill>
                  <a:srgbClr val="8EB4E3"/>
                </a:solidFill>
                <a:latin typeface="Bevan"/>
                <a:ea typeface="Slackey"/>
                <a:cs typeface="Slackey"/>
              </a:defRPr>
            </a:lvl3pPr>
            <a:lvl4pPr algn="l" rtl="0" eaLnBrk="0" fontAlgn="base" hangingPunct="0">
              <a:spcBef>
                <a:spcPct val="0"/>
              </a:spcBef>
              <a:spcAft>
                <a:spcPct val="0"/>
              </a:spcAft>
              <a:defRPr sz="3200">
                <a:solidFill>
                  <a:srgbClr val="8EB4E3"/>
                </a:solidFill>
                <a:latin typeface="Bevan"/>
                <a:ea typeface="Slackey"/>
                <a:cs typeface="Slackey"/>
              </a:defRPr>
            </a:lvl4pPr>
            <a:lvl5pPr algn="l" rtl="0" eaLnBrk="0" fontAlgn="base" hangingPunct="0">
              <a:spcBef>
                <a:spcPct val="0"/>
              </a:spcBef>
              <a:spcAft>
                <a:spcPct val="0"/>
              </a:spcAft>
              <a:defRPr sz="3200">
                <a:solidFill>
                  <a:srgbClr val="8EB4E3"/>
                </a:solidFill>
                <a:latin typeface="Bevan"/>
                <a:ea typeface="Slackey"/>
                <a:cs typeface="Slackey"/>
              </a:defRPr>
            </a:lvl5pPr>
            <a:lvl6pPr marL="457200" algn="l" rtl="0" fontAlgn="base">
              <a:spcBef>
                <a:spcPct val="0"/>
              </a:spcBef>
              <a:spcAft>
                <a:spcPct val="0"/>
              </a:spcAft>
              <a:defRPr sz="3200">
                <a:solidFill>
                  <a:srgbClr val="8EB4E3"/>
                </a:solidFill>
                <a:latin typeface="Bevan"/>
                <a:ea typeface="Slackey"/>
                <a:cs typeface="Slackey"/>
              </a:defRPr>
            </a:lvl6pPr>
            <a:lvl7pPr marL="914400" algn="l" rtl="0" fontAlgn="base">
              <a:spcBef>
                <a:spcPct val="0"/>
              </a:spcBef>
              <a:spcAft>
                <a:spcPct val="0"/>
              </a:spcAft>
              <a:defRPr sz="3200">
                <a:solidFill>
                  <a:srgbClr val="8EB4E3"/>
                </a:solidFill>
                <a:latin typeface="Bevan"/>
                <a:ea typeface="Slackey"/>
                <a:cs typeface="Slackey"/>
              </a:defRPr>
            </a:lvl7pPr>
            <a:lvl8pPr marL="1371600" algn="l" rtl="0" fontAlgn="base">
              <a:spcBef>
                <a:spcPct val="0"/>
              </a:spcBef>
              <a:spcAft>
                <a:spcPct val="0"/>
              </a:spcAft>
              <a:defRPr sz="3200">
                <a:solidFill>
                  <a:srgbClr val="8EB4E3"/>
                </a:solidFill>
                <a:latin typeface="Bevan"/>
                <a:ea typeface="Slackey"/>
                <a:cs typeface="Slackey"/>
              </a:defRPr>
            </a:lvl8pPr>
            <a:lvl9pPr marL="1828800" algn="l" rtl="0" fontAlgn="base">
              <a:spcBef>
                <a:spcPct val="0"/>
              </a:spcBef>
              <a:spcAft>
                <a:spcPct val="0"/>
              </a:spcAft>
              <a:defRPr sz="3200">
                <a:solidFill>
                  <a:srgbClr val="8EB4E3"/>
                </a:solidFill>
                <a:latin typeface="Bevan"/>
                <a:ea typeface="Slackey"/>
                <a:cs typeface="Slackey"/>
              </a:defRPr>
            </a:lvl9pPr>
          </a:lstStyle>
          <a:p>
            <a:pPr algn="ctr" eaLnBrk="1" hangingPunct="1"/>
            <a:r>
              <a:rPr lang="en-US" sz="2800" dirty="0" smtClean="0">
                <a:solidFill>
                  <a:schemeClr val="bg1"/>
                </a:solidFill>
                <a:latin typeface="Calibri" pitchFamily="34" charset="0"/>
                <a:ea typeface="Slackey"/>
              </a:rPr>
              <a:t/>
            </a:r>
            <a:br>
              <a:rPr lang="en-US" sz="2800" dirty="0" smtClean="0">
                <a:solidFill>
                  <a:schemeClr val="bg1"/>
                </a:solidFill>
                <a:latin typeface="Calibri" pitchFamily="34" charset="0"/>
                <a:ea typeface="Slackey"/>
              </a:rPr>
            </a:br>
            <a:r>
              <a:rPr lang="en-US" sz="2800" dirty="0" smtClean="0">
                <a:solidFill>
                  <a:schemeClr val="bg1"/>
                </a:solidFill>
                <a:latin typeface="Calibri" pitchFamily="34" charset="0"/>
                <a:ea typeface="Slackey"/>
              </a:rPr>
              <a:t/>
            </a:r>
            <a:br>
              <a:rPr lang="en-US" sz="2800" dirty="0" smtClean="0">
                <a:solidFill>
                  <a:schemeClr val="bg1"/>
                </a:solidFill>
                <a:latin typeface="Calibri" pitchFamily="34" charset="0"/>
                <a:ea typeface="Slackey"/>
              </a:rPr>
            </a:br>
            <a:r>
              <a:rPr lang="en-US" sz="3600" b="1" dirty="0" smtClean="0">
                <a:solidFill>
                  <a:schemeClr val="bg1"/>
                </a:solidFill>
                <a:latin typeface="Calibri" pitchFamily="34" charset="0"/>
                <a:ea typeface="Slackey"/>
              </a:rPr>
              <a:t>Voice of the Customer</a:t>
            </a:r>
            <a:endParaRPr lang="en-US" sz="3600" dirty="0" smtClean="0">
              <a:latin typeface="Bevan"/>
              <a:ea typeface="Slackey"/>
            </a:endParaRPr>
          </a:p>
        </p:txBody>
      </p:sp>
      <p:sp>
        <p:nvSpPr>
          <p:cNvPr id="9" name="Rectangle 8"/>
          <p:cNvSpPr/>
          <p:nvPr/>
        </p:nvSpPr>
        <p:spPr>
          <a:xfrm>
            <a:off x="647700" y="3122756"/>
            <a:ext cx="7848600" cy="707886"/>
          </a:xfrm>
          <a:prstGeom prst="rect">
            <a:avLst/>
          </a:prstGeom>
        </p:spPr>
        <p:txBody>
          <a:bodyPr wrap="square">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fontAlgn="auto">
              <a:spcBef>
                <a:spcPts val="0"/>
              </a:spcBef>
              <a:spcAft>
                <a:spcPts val="0"/>
              </a:spcAft>
              <a:defRPr/>
            </a:pPr>
            <a:r>
              <a:rPr lang="en-US" sz="2000" i="1" cap="all" dirty="0">
                <a:solidFill>
                  <a:srgbClr val="B24C30"/>
                </a:solidFill>
                <a:latin typeface="+mn-lt"/>
              </a:rPr>
              <a:t>Presented </a:t>
            </a:r>
            <a:r>
              <a:rPr lang="en-US" sz="2000" i="1" cap="all" dirty="0" smtClean="0">
                <a:solidFill>
                  <a:srgbClr val="B24C30"/>
                </a:solidFill>
                <a:latin typeface="+mn-lt"/>
              </a:rPr>
              <a:t>By The University of Texas-School of Public Health</a:t>
            </a:r>
            <a:r>
              <a:rPr lang="en-US" sz="2000" dirty="0">
                <a:latin typeface="+mj-lt"/>
              </a:rPr>
              <a:t/>
            </a:r>
            <a:br>
              <a:rPr lang="en-US" sz="2000" dirty="0">
                <a:latin typeface="+mj-lt"/>
              </a:rPr>
            </a:br>
            <a:endParaRPr lang="en-US" sz="2000" dirty="0">
              <a:latin typeface="+mj-lt"/>
            </a:endParaRPr>
          </a:p>
        </p:txBody>
      </p:sp>
    </p:spTree>
    <p:extLst>
      <p:ext uri="{BB962C8B-B14F-4D97-AF65-F5344CB8AC3E}">
        <p14:creationId xmlns:p14="http://schemas.microsoft.com/office/powerpoint/2010/main" val="9424571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76774"/>
            <a:ext cx="8305800" cy="1077218"/>
          </a:xfrm>
        </p:spPr>
        <p:txBody>
          <a:bodyPr/>
          <a:lstStyle/>
          <a:p>
            <a:r>
              <a:rPr lang="en-US" b="1" dirty="0">
                <a:solidFill>
                  <a:schemeClr val="bg1"/>
                </a:solidFill>
                <a:latin typeface="+mj-lt"/>
                <a:cs typeface="Angsana New" pitchFamily="18" charset="-34"/>
              </a:rPr>
              <a:t>How Do Our Customers </a:t>
            </a:r>
            <a:r>
              <a:rPr lang="en-US" b="1" dirty="0" smtClean="0">
                <a:solidFill>
                  <a:schemeClr val="bg1"/>
                </a:solidFill>
                <a:latin typeface="+mj-lt"/>
                <a:cs typeface="Angsana New" pitchFamily="18" charset="-34"/>
              </a:rPr>
              <a:t>Communicate </a:t>
            </a:r>
            <a:r>
              <a:rPr lang="en-US" b="1" dirty="0">
                <a:solidFill>
                  <a:schemeClr val="bg1"/>
                </a:solidFill>
                <a:latin typeface="+mj-lt"/>
                <a:cs typeface="Angsana New" pitchFamily="18" charset="-34"/>
              </a:rPr>
              <a:t>with Us?</a:t>
            </a:r>
          </a:p>
        </p:txBody>
      </p:sp>
      <p:sp>
        <p:nvSpPr>
          <p:cNvPr id="3" name="Text Placeholder 2"/>
          <p:cNvSpPr>
            <a:spLocks noGrp="1"/>
          </p:cNvSpPr>
          <p:nvPr>
            <p:ph type="body" idx="1"/>
          </p:nvPr>
        </p:nvSpPr>
        <p:spPr>
          <a:xfrm>
            <a:off x="533400" y="762000"/>
            <a:ext cx="2590800" cy="487362"/>
          </a:xfrm>
        </p:spPr>
        <p:txBody>
          <a:bodyPr/>
          <a:lstStyle/>
          <a:p>
            <a:r>
              <a:rPr lang="en-US" dirty="0">
                <a:latin typeface="+mj-lt"/>
              </a:rPr>
              <a:t>Types of </a:t>
            </a:r>
            <a:r>
              <a:rPr lang="en-US" dirty="0" smtClean="0">
                <a:latin typeface="+mj-lt"/>
              </a:rPr>
              <a:t>Voices</a:t>
            </a:r>
            <a:endParaRPr lang="en-US" dirty="0">
              <a:latin typeface="+mj-lt"/>
            </a:endParaRPr>
          </a:p>
        </p:txBody>
      </p:sp>
      <p:sp>
        <p:nvSpPr>
          <p:cNvPr id="4" name="Content Placeholder 3"/>
          <p:cNvSpPr>
            <a:spLocks noGrp="1"/>
          </p:cNvSpPr>
          <p:nvPr>
            <p:ph sz="half" idx="2"/>
          </p:nvPr>
        </p:nvSpPr>
        <p:spPr>
          <a:xfrm>
            <a:off x="457200" y="1371600"/>
            <a:ext cx="3276600" cy="5105400"/>
          </a:xfrm>
        </p:spPr>
        <p:txBody>
          <a:bodyPr/>
          <a:lstStyle/>
          <a:p>
            <a:pPr marL="234950" indent="-234950">
              <a:tabLst>
                <a:tab pos="1831975" algn="l"/>
              </a:tabLst>
            </a:pPr>
            <a:r>
              <a:rPr lang="en-US" sz="2000" dirty="0" smtClean="0"/>
              <a:t>Complaints </a:t>
            </a:r>
            <a:endParaRPr lang="en-US" sz="2000" dirty="0"/>
          </a:p>
          <a:p>
            <a:pPr marL="234950" indent="-234950">
              <a:spcBef>
                <a:spcPct val="50000"/>
              </a:spcBef>
              <a:tabLst>
                <a:tab pos="1831975" algn="l"/>
              </a:tabLst>
            </a:pPr>
            <a:r>
              <a:rPr lang="en-US" sz="2000" dirty="0"/>
              <a:t>Compliments</a:t>
            </a:r>
          </a:p>
          <a:p>
            <a:pPr marL="234950" indent="-234950">
              <a:tabLst>
                <a:tab pos="1831975" algn="l"/>
              </a:tabLst>
            </a:pPr>
            <a:r>
              <a:rPr lang="en-US" sz="2000" dirty="0"/>
              <a:t>Surveys</a:t>
            </a:r>
          </a:p>
          <a:p>
            <a:pPr marL="234950" indent="-234950">
              <a:tabLst>
                <a:tab pos="1831975" algn="l"/>
              </a:tabLst>
            </a:pPr>
            <a:r>
              <a:rPr lang="en-US" sz="2000" dirty="0"/>
              <a:t>Face to Face</a:t>
            </a:r>
          </a:p>
          <a:p>
            <a:pPr marL="234950" indent="-234950">
              <a:tabLst>
                <a:tab pos="1831975" algn="l"/>
              </a:tabLst>
            </a:pPr>
            <a:r>
              <a:rPr lang="en-US" sz="2000" dirty="0"/>
              <a:t>Market share changes</a:t>
            </a:r>
          </a:p>
          <a:p>
            <a:pPr marL="234950" indent="-234950">
              <a:tabLst>
                <a:tab pos="1831975" algn="l"/>
              </a:tabLst>
            </a:pPr>
            <a:r>
              <a:rPr lang="en-US" sz="2000" dirty="0"/>
              <a:t>Customer </a:t>
            </a:r>
            <a:r>
              <a:rPr lang="en-US" sz="2000" dirty="0" smtClean="0"/>
              <a:t>defections</a:t>
            </a:r>
            <a:endParaRPr lang="en-US" sz="2000" dirty="0"/>
          </a:p>
          <a:p>
            <a:pPr marL="234950" indent="-234950">
              <a:tabLst>
                <a:tab pos="1831975" algn="l"/>
              </a:tabLst>
            </a:pPr>
            <a:r>
              <a:rPr lang="en-US" sz="2000" dirty="0"/>
              <a:t>Customer referrals</a:t>
            </a:r>
          </a:p>
          <a:p>
            <a:pPr marL="234950" indent="-234950">
              <a:tabLst>
                <a:tab pos="1831975" algn="l"/>
              </a:tabLst>
            </a:pPr>
            <a:r>
              <a:rPr lang="en-US" sz="2000" dirty="0"/>
              <a:t>Through their attorneys</a:t>
            </a:r>
          </a:p>
          <a:p>
            <a:pPr marL="234950" indent="-234950">
              <a:tabLst>
                <a:tab pos="1831975" algn="l"/>
              </a:tabLst>
            </a:pPr>
            <a:r>
              <a:rPr lang="en-US" sz="2000" dirty="0"/>
              <a:t>Staff </a:t>
            </a:r>
            <a:r>
              <a:rPr lang="en-US" sz="2000" dirty="0" smtClean="0"/>
              <a:t>Meetings</a:t>
            </a:r>
          </a:p>
          <a:p>
            <a:pPr marL="234950" indent="-234950">
              <a:tabLst>
                <a:tab pos="1831975" algn="l"/>
              </a:tabLst>
            </a:pPr>
            <a:r>
              <a:rPr lang="en-US" sz="2000" dirty="0" smtClean="0"/>
              <a:t>What </a:t>
            </a:r>
            <a:r>
              <a:rPr lang="en-US" sz="2000" dirty="0"/>
              <a:t>other customer voices </a:t>
            </a:r>
            <a:r>
              <a:rPr lang="en-US" sz="2000" dirty="0" smtClean="0"/>
              <a:t>do you use in your business?</a:t>
            </a:r>
          </a:p>
          <a:p>
            <a:pPr marL="234950" indent="-234950">
              <a:tabLst>
                <a:tab pos="1831975" algn="l"/>
              </a:tabLst>
            </a:pPr>
            <a:endParaRPr lang="en-US" sz="2000" dirty="0" smtClean="0"/>
          </a:p>
          <a:p>
            <a:pPr marL="744537" lvl="1" indent="-234950">
              <a:tabLst>
                <a:tab pos="1831975" algn="l"/>
              </a:tabLst>
            </a:pPr>
            <a:endParaRPr lang="en-US" sz="1600" dirty="0"/>
          </a:p>
          <a:p>
            <a:endParaRPr lang="en-US" dirty="0"/>
          </a:p>
        </p:txBody>
      </p:sp>
      <p:sp>
        <p:nvSpPr>
          <p:cNvPr id="5" name="Text Placeholder 4"/>
          <p:cNvSpPr>
            <a:spLocks noGrp="1"/>
          </p:cNvSpPr>
          <p:nvPr>
            <p:ph type="body" sz="quarter" idx="3"/>
          </p:nvPr>
        </p:nvSpPr>
        <p:spPr>
          <a:xfrm>
            <a:off x="4495800" y="808038"/>
            <a:ext cx="3886200" cy="487362"/>
          </a:xfrm>
        </p:spPr>
        <p:txBody>
          <a:bodyPr/>
          <a:lstStyle/>
          <a:p>
            <a:r>
              <a:rPr lang="en-US" dirty="0">
                <a:latin typeface="+mj-lt"/>
              </a:rPr>
              <a:t>Sources of Customer </a:t>
            </a:r>
            <a:r>
              <a:rPr lang="en-US" dirty="0" smtClean="0">
                <a:latin typeface="+mj-lt"/>
              </a:rPr>
              <a:t>Voices</a:t>
            </a:r>
            <a:endParaRPr lang="en-US" dirty="0">
              <a:latin typeface="+mj-lt"/>
            </a:endParaRPr>
          </a:p>
        </p:txBody>
      </p:sp>
      <p:graphicFrame>
        <p:nvGraphicFramePr>
          <p:cNvPr id="22" name="Content Placeholder 4"/>
          <p:cNvGraphicFramePr>
            <a:graphicFrameLocks noGrp="1"/>
          </p:cNvGraphicFramePr>
          <p:nvPr>
            <p:ph sz="quarter" idx="4294967295"/>
            <p:extLst>
              <p:ext uri="{D42A27DB-BD31-4B8C-83A1-F6EECF244321}">
                <p14:modId xmlns:p14="http://schemas.microsoft.com/office/powerpoint/2010/main" val="3532128302"/>
              </p:ext>
            </p:extLst>
          </p:nvPr>
        </p:nvGraphicFramePr>
        <p:xfrm>
          <a:off x="2819399" y="1430300"/>
          <a:ext cx="7239001" cy="4894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5791200" y="3638490"/>
            <a:ext cx="1311065" cy="400110"/>
          </a:xfrm>
          <a:prstGeom prst="rect">
            <a:avLst/>
          </a:prstGeom>
          <a:noFill/>
        </p:spPr>
        <p:txBody>
          <a:bodyPr wrap="none" rtlCol="0">
            <a:spAutoFit/>
          </a:bodyPr>
          <a:lstStyle/>
          <a:p>
            <a:r>
              <a:rPr lang="en-US" sz="2000" b="1" dirty="0" smtClean="0">
                <a:solidFill>
                  <a:schemeClr val="bg1"/>
                </a:solidFill>
                <a:effectLst>
                  <a:outerShdw blurRad="38100" dist="38100" dir="2700000" algn="tl">
                    <a:srgbClr val="000000">
                      <a:alpha val="43137"/>
                    </a:srgbClr>
                  </a:outerShdw>
                </a:effectLst>
              </a:rPr>
              <a:t>Customers</a:t>
            </a:r>
            <a:endParaRPr lang="en-US" sz="2000" b="1" dirty="0">
              <a:solidFill>
                <a:schemeClr val="bg1"/>
              </a:solidFill>
              <a:effectLst>
                <a:outerShdw blurRad="38100" dist="38100" dir="2700000" algn="tl">
                  <a:srgbClr val="000000">
                    <a:alpha val="43137"/>
                  </a:srgbClr>
                </a:outerShdw>
              </a:effectLst>
            </a:endParaRPr>
          </a:p>
        </p:txBody>
      </p:sp>
      <p:sp>
        <p:nvSpPr>
          <p:cNvPr id="7" name="TextBox 6"/>
          <p:cNvSpPr txBox="1"/>
          <p:nvPr/>
        </p:nvSpPr>
        <p:spPr>
          <a:xfrm>
            <a:off x="4343400" y="2590800"/>
            <a:ext cx="1143000" cy="1015663"/>
          </a:xfrm>
          <a:prstGeom prst="rect">
            <a:avLst/>
          </a:prstGeom>
          <a:noFill/>
        </p:spPr>
        <p:txBody>
          <a:bodyPr wrap="square" rtlCol="0">
            <a:spAutoFit/>
          </a:bodyPr>
          <a:lstStyle/>
          <a:p>
            <a:pPr lvl="0"/>
            <a:r>
              <a:rPr lang="en-US" sz="1400" b="1" dirty="0">
                <a:solidFill>
                  <a:srgbClr val="FFFFFF"/>
                </a:solidFill>
                <a:effectLst>
                  <a:outerShdw blurRad="38100" dist="38100" dir="2700000" algn="tl">
                    <a:srgbClr val="000000"/>
                  </a:outerShdw>
                </a:effectLst>
                <a:latin typeface="Tahoma" pitchFamily="34" charset="0"/>
              </a:rPr>
              <a:t>Outbound Communications</a:t>
            </a:r>
            <a:endParaRPr lang="en-US" sz="1400" dirty="0"/>
          </a:p>
          <a:p>
            <a:endParaRPr lang="en-US" dirty="0"/>
          </a:p>
        </p:txBody>
      </p:sp>
    </p:spTree>
    <p:extLst>
      <p:ext uri="{BB962C8B-B14F-4D97-AF65-F5344CB8AC3E}">
        <p14:creationId xmlns:p14="http://schemas.microsoft.com/office/powerpoint/2010/main" val="18731572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1"/>
                </a:solidFill>
                <a:latin typeface="+mj-lt"/>
              </a:rPr>
              <a:t>Customers Define “Quality”</a:t>
            </a:r>
          </a:p>
        </p:txBody>
      </p:sp>
      <p:sp>
        <p:nvSpPr>
          <p:cNvPr id="4" name="Content Placeholder 3"/>
          <p:cNvSpPr>
            <a:spLocks noGrp="1"/>
          </p:cNvSpPr>
          <p:nvPr>
            <p:ph sz="half" idx="2"/>
          </p:nvPr>
        </p:nvSpPr>
        <p:spPr/>
        <p:txBody>
          <a:bodyPr/>
          <a:lstStyle/>
          <a:p>
            <a:pPr marL="0" indent="0">
              <a:buNone/>
            </a:pPr>
            <a:r>
              <a:rPr lang="en-US" dirty="0"/>
              <a:t>You must understand what  the customers </a:t>
            </a:r>
            <a:r>
              <a:rPr lang="en-US" b="1" u="sng" dirty="0" smtClean="0"/>
              <a:t>care</a:t>
            </a:r>
            <a:r>
              <a:rPr lang="en-US" dirty="0" smtClean="0"/>
              <a:t> about as it relates to your process.</a:t>
            </a:r>
            <a:endParaRPr lang="en-US" dirty="0"/>
          </a:p>
          <a:p>
            <a:endParaRPr lang="en-US" dirty="0"/>
          </a:p>
        </p:txBody>
      </p:sp>
      <p:graphicFrame>
        <p:nvGraphicFramePr>
          <p:cNvPr id="19" name="Content Placeholder 4"/>
          <p:cNvGraphicFramePr>
            <a:graphicFrameLocks/>
          </p:cNvGraphicFramePr>
          <p:nvPr>
            <p:extLst>
              <p:ext uri="{D42A27DB-BD31-4B8C-83A1-F6EECF244321}">
                <p14:modId xmlns:p14="http://schemas.microsoft.com/office/powerpoint/2010/main" val="931603404"/>
              </p:ext>
            </p:extLst>
          </p:nvPr>
        </p:nvGraphicFramePr>
        <p:xfrm>
          <a:off x="2438400" y="1430300"/>
          <a:ext cx="7239001" cy="4894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 name="TextBox 19"/>
          <p:cNvSpPr txBox="1"/>
          <p:nvPr/>
        </p:nvSpPr>
        <p:spPr>
          <a:xfrm>
            <a:off x="5394535" y="3638490"/>
            <a:ext cx="1311065" cy="400110"/>
          </a:xfrm>
          <a:prstGeom prst="rect">
            <a:avLst/>
          </a:prstGeom>
          <a:noFill/>
        </p:spPr>
        <p:txBody>
          <a:bodyPr wrap="none" rtlCol="0">
            <a:spAutoFit/>
          </a:bodyPr>
          <a:lstStyle/>
          <a:p>
            <a:r>
              <a:rPr lang="en-US" sz="2000" b="1" dirty="0" smtClean="0">
                <a:solidFill>
                  <a:schemeClr val="bg1"/>
                </a:solidFill>
                <a:effectLst>
                  <a:outerShdw blurRad="38100" dist="38100" dir="2700000" algn="tl">
                    <a:srgbClr val="000000">
                      <a:alpha val="43137"/>
                    </a:srgbClr>
                  </a:outerShdw>
                </a:effectLst>
              </a:rPr>
              <a:t>Customers</a:t>
            </a:r>
            <a:endParaRPr lang="en-US" sz="2000" b="1" dirty="0">
              <a:solidFill>
                <a:schemeClr val="bg1"/>
              </a:solidFill>
              <a:effectLst>
                <a:outerShdw blurRad="38100" dist="38100" dir="2700000" algn="tl">
                  <a:srgbClr val="000000">
                    <a:alpha val="43137"/>
                  </a:srgbClr>
                </a:outerShdw>
              </a:effectLst>
            </a:endParaRPr>
          </a:p>
        </p:txBody>
      </p:sp>
      <p:sp>
        <p:nvSpPr>
          <p:cNvPr id="21" name="TextBox 20"/>
          <p:cNvSpPr txBox="1"/>
          <p:nvPr/>
        </p:nvSpPr>
        <p:spPr>
          <a:xfrm>
            <a:off x="7010400" y="2743200"/>
            <a:ext cx="1134413" cy="400110"/>
          </a:xfrm>
          <a:prstGeom prst="rect">
            <a:avLst/>
          </a:prstGeom>
          <a:noFill/>
        </p:spPr>
        <p:txBody>
          <a:bodyPr wrap="none" rtlCol="0">
            <a:spAutoFit/>
          </a:bodyPr>
          <a:lstStyle/>
          <a:p>
            <a:pPr lvl="0"/>
            <a:r>
              <a:rPr lang="en-US" sz="2000" b="1" dirty="0" smtClean="0">
                <a:solidFill>
                  <a:srgbClr val="FFFFFF"/>
                </a:solidFill>
                <a:effectLst>
                  <a:outerShdw blurRad="38100" dist="38100" dir="2700000" algn="tl">
                    <a:srgbClr val="000000"/>
                  </a:outerShdw>
                </a:effectLst>
                <a:latin typeface="+mj-lt"/>
              </a:rPr>
              <a:t>Accuracy</a:t>
            </a:r>
            <a:endParaRPr lang="en-US" sz="2000" b="1" dirty="0">
              <a:solidFill>
                <a:schemeClr val="bg1"/>
              </a:solidFill>
              <a:effectLst>
                <a:outerShdw blurRad="38100" dist="38100" dir="2700000" algn="tl">
                  <a:srgbClr val="000000">
                    <a:alpha val="43137"/>
                  </a:srgbClr>
                </a:outerShdw>
              </a:effectLst>
              <a:latin typeface="+mj-lt"/>
            </a:endParaRPr>
          </a:p>
        </p:txBody>
      </p:sp>
      <p:sp>
        <p:nvSpPr>
          <p:cNvPr id="22" name="TextBox 21"/>
          <p:cNvSpPr txBox="1"/>
          <p:nvPr/>
        </p:nvSpPr>
        <p:spPr>
          <a:xfrm>
            <a:off x="5486400" y="1600199"/>
            <a:ext cx="1158665" cy="1231106"/>
          </a:xfrm>
          <a:prstGeom prst="rect">
            <a:avLst/>
          </a:prstGeom>
          <a:noFill/>
        </p:spPr>
        <p:txBody>
          <a:bodyPr wrap="square" rtlCol="0">
            <a:spAutoFit/>
          </a:bodyPr>
          <a:lstStyle/>
          <a:p>
            <a:pPr algn="ctr"/>
            <a:r>
              <a:rPr lang="en-US" b="1" dirty="0">
                <a:solidFill>
                  <a:srgbClr val="FFFFFF"/>
                </a:solidFill>
                <a:effectLst>
                  <a:outerShdw blurRad="38100" dist="38100" dir="2700000" algn="tl">
                    <a:srgbClr val="000000"/>
                  </a:outerShdw>
                </a:effectLst>
                <a:latin typeface="+mj-lt"/>
              </a:rPr>
              <a:t>Flexibility and Options</a:t>
            </a:r>
            <a:endParaRPr lang="en-US" b="1" dirty="0">
              <a:latin typeface="+mj-lt"/>
            </a:endParaRPr>
          </a:p>
          <a:p>
            <a:pPr lvl="0"/>
            <a:endParaRPr lang="en-US" sz="2000" b="1" dirty="0">
              <a:solidFill>
                <a:schemeClr val="bg1"/>
              </a:solidFill>
              <a:effectLst>
                <a:outerShdw blurRad="38100" dist="38100" dir="2700000" algn="tl">
                  <a:srgbClr val="000000">
                    <a:alpha val="43137"/>
                  </a:srgbClr>
                </a:outerShdw>
              </a:effectLst>
            </a:endParaRPr>
          </a:p>
        </p:txBody>
      </p:sp>
      <p:sp>
        <p:nvSpPr>
          <p:cNvPr id="26" name="TextBox 25"/>
          <p:cNvSpPr txBox="1"/>
          <p:nvPr/>
        </p:nvSpPr>
        <p:spPr>
          <a:xfrm>
            <a:off x="6945081" y="4552890"/>
            <a:ext cx="1284519" cy="400110"/>
          </a:xfrm>
          <a:prstGeom prst="rect">
            <a:avLst/>
          </a:prstGeom>
          <a:noFill/>
        </p:spPr>
        <p:txBody>
          <a:bodyPr wrap="none" rtlCol="0">
            <a:spAutoFit/>
          </a:bodyPr>
          <a:lstStyle/>
          <a:p>
            <a:r>
              <a:rPr lang="en-US" sz="2000" b="1" dirty="0" smtClean="0">
                <a:solidFill>
                  <a:srgbClr val="FFFFFF"/>
                </a:solidFill>
                <a:effectLst>
                  <a:outerShdw blurRad="38100" dist="38100" dir="2700000" algn="tl">
                    <a:srgbClr val="000000"/>
                  </a:outerShdw>
                </a:effectLst>
                <a:latin typeface="+mj-lt"/>
              </a:rPr>
              <a:t>Aesthetics</a:t>
            </a:r>
            <a:endParaRPr lang="en-US" sz="2000" b="1" dirty="0">
              <a:solidFill>
                <a:schemeClr val="bg1"/>
              </a:solidFill>
              <a:effectLst>
                <a:outerShdw blurRad="38100" dist="38100" dir="2700000" algn="tl">
                  <a:srgbClr val="000000">
                    <a:alpha val="43137"/>
                  </a:srgbClr>
                </a:outerShdw>
              </a:effectLst>
              <a:latin typeface="+mj-lt"/>
            </a:endParaRPr>
          </a:p>
        </p:txBody>
      </p:sp>
      <p:sp>
        <p:nvSpPr>
          <p:cNvPr id="3" name="Rectangle 2"/>
          <p:cNvSpPr/>
          <p:nvPr/>
        </p:nvSpPr>
        <p:spPr>
          <a:xfrm>
            <a:off x="3886200" y="2743200"/>
            <a:ext cx="1309974" cy="646331"/>
          </a:xfrm>
          <a:prstGeom prst="rect">
            <a:avLst/>
          </a:prstGeom>
        </p:spPr>
        <p:txBody>
          <a:bodyPr wrap="none">
            <a:spAutoFit/>
          </a:bodyPr>
          <a:lstStyle/>
          <a:p>
            <a:r>
              <a:rPr lang="en-US" sz="2000" b="1" dirty="0">
                <a:solidFill>
                  <a:srgbClr val="FFFFFF"/>
                </a:solidFill>
                <a:effectLst>
                  <a:outerShdw blurRad="38100" dist="38100" dir="2700000" algn="tl">
                    <a:srgbClr val="000000"/>
                  </a:outerShdw>
                </a:effectLst>
                <a:latin typeface="+mj-lt"/>
              </a:rPr>
              <a:t>Timeliness</a:t>
            </a:r>
            <a:endParaRPr lang="en-US" dirty="0">
              <a:latin typeface="+mj-lt"/>
            </a:endParaRPr>
          </a:p>
          <a:p>
            <a:pPr lvl="0"/>
            <a:endParaRPr lang="en-US" sz="1600" b="1" dirty="0"/>
          </a:p>
        </p:txBody>
      </p:sp>
      <p:sp>
        <p:nvSpPr>
          <p:cNvPr id="18" name="Rectangle 17"/>
          <p:cNvSpPr/>
          <p:nvPr/>
        </p:nvSpPr>
        <p:spPr>
          <a:xfrm>
            <a:off x="4038600" y="4394537"/>
            <a:ext cx="861133" cy="1015663"/>
          </a:xfrm>
          <a:prstGeom prst="rect">
            <a:avLst/>
          </a:prstGeom>
        </p:spPr>
        <p:txBody>
          <a:bodyPr wrap="none">
            <a:spAutoFit/>
          </a:bodyPr>
          <a:lstStyle/>
          <a:p>
            <a:pPr algn="ctr"/>
            <a:r>
              <a:rPr lang="en-US" sz="2000" b="1" dirty="0">
                <a:solidFill>
                  <a:srgbClr val="FFFFFF"/>
                </a:solidFill>
                <a:effectLst>
                  <a:outerShdw blurRad="38100" dist="38100" dir="2700000" algn="tl">
                    <a:srgbClr val="000000"/>
                  </a:outerShdw>
                </a:effectLst>
                <a:latin typeface="+mj-lt"/>
              </a:rPr>
              <a:t>Ease</a:t>
            </a:r>
            <a:br>
              <a:rPr lang="en-US" sz="2000" b="1" dirty="0">
                <a:solidFill>
                  <a:srgbClr val="FFFFFF"/>
                </a:solidFill>
                <a:effectLst>
                  <a:outerShdw blurRad="38100" dist="38100" dir="2700000" algn="tl">
                    <a:srgbClr val="000000"/>
                  </a:outerShdw>
                </a:effectLst>
                <a:latin typeface="+mj-lt"/>
              </a:rPr>
            </a:br>
            <a:r>
              <a:rPr lang="en-US" sz="2000" b="1" dirty="0">
                <a:solidFill>
                  <a:srgbClr val="FFFFFF"/>
                </a:solidFill>
                <a:effectLst>
                  <a:outerShdw blurRad="38100" dist="38100" dir="2700000" algn="tl">
                    <a:srgbClr val="000000"/>
                  </a:outerShdw>
                </a:effectLst>
                <a:latin typeface="+mj-lt"/>
              </a:rPr>
              <a:t>of Use</a:t>
            </a:r>
            <a:endParaRPr lang="en-US" sz="2000" b="1" dirty="0">
              <a:latin typeface="+mj-lt"/>
            </a:endParaRPr>
          </a:p>
          <a:p>
            <a:pPr lvl="0"/>
            <a:endParaRPr lang="en-US" sz="2000" dirty="0">
              <a:latin typeface="+mj-lt"/>
            </a:endParaRPr>
          </a:p>
        </p:txBody>
      </p:sp>
    </p:spTree>
    <p:extLst>
      <p:ext uri="{BB962C8B-B14F-4D97-AF65-F5344CB8AC3E}">
        <p14:creationId xmlns:p14="http://schemas.microsoft.com/office/powerpoint/2010/main" val="13391020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838200" y="1600200"/>
            <a:ext cx="7391400" cy="4114800"/>
          </a:xfrm>
        </p:spPr>
        <p:txBody>
          <a:bodyPr/>
          <a:lstStyle/>
          <a:p>
            <a:pPr marL="0" indent="0">
              <a:buNone/>
              <a:tabLst>
                <a:tab pos="1831975" algn="l"/>
              </a:tabLst>
            </a:pPr>
            <a:r>
              <a:rPr lang="en-US" sz="2400" b="1" dirty="0"/>
              <a:t>Where do </a:t>
            </a:r>
            <a:r>
              <a:rPr lang="en-US" sz="2400" b="1" dirty="0" smtClean="0"/>
              <a:t>Process </a:t>
            </a:r>
            <a:r>
              <a:rPr lang="en-US" sz="2400" b="1" dirty="0"/>
              <a:t>Design Requirements come from?</a:t>
            </a:r>
          </a:p>
          <a:p>
            <a:pPr marL="622300" lvl="1" indent="-228600">
              <a:tabLst>
                <a:tab pos="1831975" algn="l"/>
              </a:tabLst>
            </a:pPr>
            <a:r>
              <a:rPr lang="en-US" dirty="0"/>
              <a:t>Customers (Voice of the Customer – VOC)</a:t>
            </a:r>
          </a:p>
          <a:p>
            <a:pPr marL="622300" lvl="1" indent="-228600">
              <a:tabLst>
                <a:tab pos="1831975" algn="l"/>
              </a:tabLst>
            </a:pPr>
            <a:r>
              <a:rPr lang="en-US" dirty="0"/>
              <a:t>Business (Voice of the Business – VOB)</a:t>
            </a:r>
          </a:p>
          <a:p>
            <a:pPr marL="622300" lvl="1" indent="-228600">
              <a:tabLst>
                <a:tab pos="1831975" algn="l"/>
              </a:tabLst>
            </a:pPr>
            <a:r>
              <a:rPr lang="en-US" dirty="0"/>
              <a:t>Stakeholders</a:t>
            </a:r>
          </a:p>
          <a:p>
            <a:pPr marL="622300" lvl="1" indent="-228600">
              <a:tabLst>
                <a:tab pos="1831975" algn="l"/>
              </a:tabLst>
            </a:pPr>
            <a:r>
              <a:rPr lang="en-US" dirty="0"/>
              <a:t>Regulatory Agencies</a:t>
            </a:r>
          </a:p>
          <a:p>
            <a:pPr marL="622300" lvl="1" indent="-228600">
              <a:tabLst>
                <a:tab pos="1831975" algn="l"/>
              </a:tabLst>
            </a:pPr>
            <a:r>
              <a:rPr lang="en-US" dirty="0"/>
              <a:t>Suppliers</a:t>
            </a:r>
          </a:p>
          <a:p>
            <a:pPr marL="622300" lvl="1" indent="-228600">
              <a:tabLst>
                <a:tab pos="1831975" algn="l"/>
              </a:tabLst>
            </a:pPr>
            <a:r>
              <a:rPr lang="en-US" dirty="0"/>
              <a:t>Others</a:t>
            </a:r>
          </a:p>
        </p:txBody>
      </p:sp>
      <p:sp>
        <p:nvSpPr>
          <p:cNvPr id="4" name="Title 3"/>
          <p:cNvSpPr>
            <a:spLocks noGrp="1"/>
          </p:cNvSpPr>
          <p:nvPr>
            <p:ph type="title"/>
          </p:nvPr>
        </p:nvSpPr>
        <p:spPr>
          <a:xfrm>
            <a:off x="609600" y="115669"/>
            <a:ext cx="7924800" cy="584775"/>
          </a:xfrm>
        </p:spPr>
        <p:txBody>
          <a:bodyPr/>
          <a:lstStyle/>
          <a:p>
            <a:r>
              <a:rPr lang="en-US" b="1" dirty="0" smtClean="0">
                <a:solidFill>
                  <a:schemeClr val="bg1"/>
                </a:solidFill>
                <a:latin typeface="+mj-lt"/>
              </a:rPr>
              <a:t>Process </a:t>
            </a:r>
            <a:r>
              <a:rPr lang="en-US" b="1" dirty="0">
                <a:solidFill>
                  <a:schemeClr val="bg1"/>
                </a:solidFill>
                <a:latin typeface="+mj-lt"/>
              </a:rPr>
              <a:t>Design Requirements</a:t>
            </a:r>
          </a:p>
        </p:txBody>
      </p:sp>
    </p:spTree>
    <p:extLst>
      <p:ext uri="{BB962C8B-B14F-4D97-AF65-F5344CB8AC3E}">
        <p14:creationId xmlns:p14="http://schemas.microsoft.com/office/powerpoint/2010/main" val="12632793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Flowchart: Process 120"/>
          <p:cNvSpPr/>
          <p:nvPr/>
        </p:nvSpPr>
        <p:spPr>
          <a:xfrm>
            <a:off x="0" y="1251585"/>
            <a:ext cx="9144000" cy="6172200"/>
          </a:xfrm>
          <a:prstGeom prst="flowChart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119"/>
          <p:cNvSpPr/>
          <p:nvPr/>
        </p:nvSpPr>
        <p:spPr>
          <a:xfrm>
            <a:off x="5715000" y="4136286"/>
            <a:ext cx="1404979" cy="1654914"/>
          </a:xfrm>
          <a:custGeom>
            <a:avLst/>
            <a:gdLst>
              <a:gd name="connsiteX0" fmla="*/ 0 w 1934765"/>
              <a:gd name="connsiteY0" fmla="*/ 193477 h 4063999"/>
              <a:gd name="connsiteX1" fmla="*/ 193477 w 1934765"/>
              <a:gd name="connsiteY1" fmla="*/ 0 h 4063999"/>
              <a:gd name="connsiteX2" fmla="*/ 1741289 w 1934765"/>
              <a:gd name="connsiteY2" fmla="*/ 0 h 4063999"/>
              <a:gd name="connsiteX3" fmla="*/ 1934766 w 1934765"/>
              <a:gd name="connsiteY3" fmla="*/ 193477 h 4063999"/>
              <a:gd name="connsiteX4" fmla="*/ 1934765 w 1934765"/>
              <a:gd name="connsiteY4" fmla="*/ 3870523 h 4063999"/>
              <a:gd name="connsiteX5" fmla="*/ 1741288 w 1934765"/>
              <a:gd name="connsiteY5" fmla="*/ 4064000 h 4063999"/>
              <a:gd name="connsiteX6" fmla="*/ 193477 w 1934765"/>
              <a:gd name="connsiteY6" fmla="*/ 4063999 h 4063999"/>
              <a:gd name="connsiteX7" fmla="*/ 0 w 1934765"/>
              <a:gd name="connsiteY7" fmla="*/ 3870522 h 4063999"/>
              <a:gd name="connsiteX8" fmla="*/ 0 w 1934765"/>
              <a:gd name="connsiteY8" fmla="*/ 193477 h 4063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4765" h="4063999">
                <a:moveTo>
                  <a:pt x="0" y="193477"/>
                </a:moveTo>
                <a:cubicBezTo>
                  <a:pt x="0" y="86623"/>
                  <a:pt x="86623" y="0"/>
                  <a:pt x="193477" y="0"/>
                </a:cubicBezTo>
                <a:lnTo>
                  <a:pt x="1741289" y="0"/>
                </a:lnTo>
                <a:cubicBezTo>
                  <a:pt x="1848143" y="0"/>
                  <a:pt x="1934766" y="86623"/>
                  <a:pt x="1934766" y="193477"/>
                </a:cubicBezTo>
                <a:cubicBezTo>
                  <a:pt x="1934766" y="1419159"/>
                  <a:pt x="1934765" y="2644841"/>
                  <a:pt x="1934765" y="3870523"/>
                </a:cubicBezTo>
                <a:cubicBezTo>
                  <a:pt x="1934765" y="3977377"/>
                  <a:pt x="1848142" y="4064000"/>
                  <a:pt x="1741288" y="4064000"/>
                </a:cubicBezTo>
                <a:lnTo>
                  <a:pt x="193477" y="4063999"/>
                </a:lnTo>
                <a:cubicBezTo>
                  <a:pt x="86623" y="4063999"/>
                  <a:pt x="0" y="3977376"/>
                  <a:pt x="0" y="3870522"/>
                </a:cubicBezTo>
                <a:lnTo>
                  <a:pt x="0" y="193477"/>
                </a:lnTo>
                <a:close/>
              </a:path>
            </a:pathLst>
          </a:custGeom>
          <a:solidFill>
            <a:schemeClr val="accent4">
              <a:lumMod val="40000"/>
              <a:lumOff val="60000"/>
            </a:schemeClr>
          </a:solidFill>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spcFirstLastPara="0" vert="horz" wrap="square" lIns="201930" tIns="201930" rIns="201930" bIns="3046729" numCol="1" spcCol="1270" anchor="ctr" anchorCtr="0">
            <a:noAutofit/>
          </a:bodyPr>
          <a:lstStyle/>
          <a:p>
            <a:pPr lvl="0" algn="ctr" defTabSz="2355850">
              <a:lnSpc>
                <a:spcPct val="90000"/>
              </a:lnSpc>
              <a:spcBef>
                <a:spcPct val="0"/>
              </a:spcBef>
              <a:spcAft>
                <a:spcPct val="35000"/>
              </a:spcAft>
            </a:pPr>
            <a:endParaRPr lang="en-US" sz="5300" kern="1200"/>
          </a:p>
        </p:txBody>
      </p:sp>
      <p:cxnSp>
        <p:nvCxnSpPr>
          <p:cNvPr id="115" name="Straight Arrow Connector 114"/>
          <p:cNvCxnSpPr/>
          <p:nvPr/>
        </p:nvCxnSpPr>
        <p:spPr>
          <a:xfrm flipH="1">
            <a:off x="7219895" y="2357859"/>
            <a:ext cx="344016"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75" name="Freeform 74"/>
          <p:cNvSpPr/>
          <p:nvPr/>
        </p:nvSpPr>
        <p:spPr>
          <a:xfrm>
            <a:off x="7543800" y="1752600"/>
            <a:ext cx="1371600" cy="4078605"/>
          </a:xfrm>
          <a:custGeom>
            <a:avLst/>
            <a:gdLst>
              <a:gd name="connsiteX0" fmla="*/ 0 w 2030015"/>
              <a:gd name="connsiteY0" fmla="*/ 0 h 1218009"/>
              <a:gd name="connsiteX1" fmla="*/ 2030015 w 2030015"/>
              <a:gd name="connsiteY1" fmla="*/ 0 h 1218009"/>
              <a:gd name="connsiteX2" fmla="*/ 2030015 w 2030015"/>
              <a:gd name="connsiteY2" fmla="*/ 1218009 h 1218009"/>
              <a:gd name="connsiteX3" fmla="*/ 0 w 2030015"/>
              <a:gd name="connsiteY3" fmla="*/ 1218009 h 1218009"/>
              <a:gd name="connsiteX4" fmla="*/ 0 w 2030015"/>
              <a:gd name="connsiteY4" fmla="*/ 0 h 1218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0015" h="1218009">
                <a:moveTo>
                  <a:pt x="0" y="0"/>
                </a:moveTo>
                <a:lnTo>
                  <a:pt x="2030015" y="0"/>
                </a:lnTo>
                <a:lnTo>
                  <a:pt x="2030015" y="1218009"/>
                </a:lnTo>
                <a:lnTo>
                  <a:pt x="0" y="1218009"/>
                </a:lnTo>
                <a:lnTo>
                  <a:pt x="0" y="0"/>
                </a:lnTo>
                <a:close/>
              </a:path>
            </a:pathLst>
          </a:custGeom>
          <a:solidFill>
            <a:schemeClr val="bg2">
              <a:lumMod val="90000"/>
            </a:schemeClr>
          </a:solidFill>
        </p:spPr>
        <p:style>
          <a:lnRef idx="0">
            <a:schemeClr val="lt1">
              <a:hueOff val="0"/>
              <a:satOff val="0"/>
              <a:lumOff val="0"/>
              <a:alphaOff val="0"/>
            </a:schemeClr>
          </a:lnRef>
          <a:fillRef idx="3">
            <a:schemeClr val="accent2">
              <a:hueOff val="1170380"/>
              <a:satOff val="-1460"/>
              <a:lumOff val="343"/>
              <a:alphaOff val="0"/>
            </a:schemeClr>
          </a:fillRef>
          <a:effectRef idx="3">
            <a:schemeClr val="accent2">
              <a:hueOff val="1170380"/>
              <a:satOff val="-1460"/>
              <a:lumOff val="343"/>
              <a:alphaOff val="0"/>
            </a:schemeClr>
          </a:effectRef>
          <a:fontRef idx="minor">
            <a:schemeClr val="lt1"/>
          </a:fontRef>
        </p:style>
        <p:txBody>
          <a:bodyPr spcFirstLastPara="0" vert="horz" wrap="square" lIns="209550" tIns="209550" rIns="209550" bIns="209550" numCol="1" spcCol="1270" anchor="ctr" anchorCtr="0">
            <a:noAutofit/>
          </a:bodyPr>
          <a:lstStyle/>
          <a:p>
            <a:pPr lvl="0" algn="ctr" defTabSz="2444750">
              <a:lnSpc>
                <a:spcPct val="90000"/>
              </a:lnSpc>
              <a:spcBef>
                <a:spcPct val="0"/>
              </a:spcBef>
              <a:spcAft>
                <a:spcPct val="35000"/>
              </a:spcAft>
            </a:pPr>
            <a:endParaRPr lang="en-US" sz="5500" kern="1200"/>
          </a:p>
        </p:txBody>
      </p:sp>
      <p:sp>
        <p:nvSpPr>
          <p:cNvPr id="92" name="Freeform 91"/>
          <p:cNvSpPr/>
          <p:nvPr/>
        </p:nvSpPr>
        <p:spPr>
          <a:xfrm>
            <a:off x="5715000" y="1828801"/>
            <a:ext cx="1404979" cy="1654914"/>
          </a:xfrm>
          <a:custGeom>
            <a:avLst/>
            <a:gdLst>
              <a:gd name="connsiteX0" fmla="*/ 0 w 1934765"/>
              <a:gd name="connsiteY0" fmla="*/ 193477 h 4063999"/>
              <a:gd name="connsiteX1" fmla="*/ 193477 w 1934765"/>
              <a:gd name="connsiteY1" fmla="*/ 0 h 4063999"/>
              <a:gd name="connsiteX2" fmla="*/ 1741289 w 1934765"/>
              <a:gd name="connsiteY2" fmla="*/ 0 h 4063999"/>
              <a:gd name="connsiteX3" fmla="*/ 1934766 w 1934765"/>
              <a:gd name="connsiteY3" fmla="*/ 193477 h 4063999"/>
              <a:gd name="connsiteX4" fmla="*/ 1934765 w 1934765"/>
              <a:gd name="connsiteY4" fmla="*/ 3870523 h 4063999"/>
              <a:gd name="connsiteX5" fmla="*/ 1741288 w 1934765"/>
              <a:gd name="connsiteY5" fmla="*/ 4064000 h 4063999"/>
              <a:gd name="connsiteX6" fmla="*/ 193477 w 1934765"/>
              <a:gd name="connsiteY6" fmla="*/ 4063999 h 4063999"/>
              <a:gd name="connsiteX7" fmla="*/ 0 w 1934765"/>
              <a:gd name="connsiteY7" fmla="*/ 3870522 h 4063999"/>
              <a:gd name="connsiteX8" fmla="*/ 0 w 1934765"/>
              <a:gd name="connsiteY8" fmla="*/ 193477 h 4063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4765" h="4063999">
                <a:moveTo>
                  <a:pt x="0" y="193477"/>
                </a:moveTo>
                <a:cubicBezTo>
                  <a:pt x="0" y="86623"/>
                  <a:pt x="86623" y="0"/>
                  <a:pt x="193477" y="0"/>
                </a:cubicBezTo>
                <a:lnTo>
                  <a:pt x="1741289" y="0"/>
                </a:lnTo>
                <a:cubicBezTo>
                  <a:pt x="1848143" y="0"/>
                  <a:pt x="1934766" y="86623"/>
                  <a:pt x="1934766" y="193477"/>
                </a:cubicBezTo>
                <a:cubicBezTo>
                  <a:pt x="1934766" y="1419159"/>
                  <a:pt x="1934765" y="2644841"/>
                  <a:pt x="1934765" y="3870523"/>
                </a:cubicBezTo>
                <a:cubicBezTo>
                  <a:pt x="1934765" y="3977377"/>
                  <a:pt x="1848142" y="4064000"/>
                  <a:pt x="1741288" y="4064000"/>
                </a:cubicBezTo>
                <a:lnTo>
                  <a:pt x="193477" y="4063999"/>
                </a:lnTo>
                <a:cubicBezTo>
                  <a:pt x="86623" y="4063999"/>
                  <a:pt x="0" y="3977376"/>
                  <a:pt x="0" y="3870522"/>
                </a:cubicBezTo>
                <a:lnTo>
                  <a:pt x="0" y="193477"/>
                </a:lnTo>
                <a:close/>
              </a:path>
            </a:pathLst>
          </a:custGeom>
          <a:solidFill>
            <a:schemeClr val="accent4">
              <a:lumMod val="40000"/>
              <a:lumOff val="60000"/>
            </a:schemeClr>
          </a:solidFill>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spcFirstLastPara="0" vert="horz" wrap="square" lIns="201930" tIns="201930" rIns="201930" bIns="3046729" numCol="1" spcCol="1270" anchor="ctr" anchorCtr="0">
            <a:noAutofit/>
          </a:bodyPr>
          <a:lstStyle/>
          <a:p>
            <a:pPr lvl="0" algn="ctr" defTabSz="2355850">
              <a:lnSpc>
                <a:spcPct val="90000"/>
              </a:lnSpc>
              <a:spcBef>
                <a:spcPct val="0"/>
              </a:spcBef>
              <a:spcAft>
                <a:spcPct val="35000"/>
              </a:spcAft>
            </a:pPr>
            <a:endParaRPr lang="en-US" sz="5300" kern="1200"/>
          </a:p>
        </p:txBody>
      </p:sp>
      <p:cxnSp>
        <p:nvCxnSpPr>
          <p:cNvPr id="66" name="Straight Arrow Connector 65"/>
          <p:cNvCxnSpPr/>
          <p:nvPr/>
        </p:nvCxnSpPr>
        <p:spPr>
          <a:xfrm flipV="1">
            <a:off x="5486400" y="2362200"/>
            <a:ext cx="401207" cy="114863"/>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06" name="Straight Arrow Connector 105"/>
          <p:cNvCxnSpPr/>
          <p:nvPr/>
        </p:nvCxnSpPr>
        <p:spPr>
          <a:xfrm>
            <a:off x="5486400" y="2846004"/>
            <a:ext cx="378768" cy="13696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04" name="Freeform 103"/>
          <p:cNvSpPr/>
          <p:nvPr/>
        </p:nvSpPr>
        <p:spPr>
          <a:xfrm>
            <a:off x="5919884" y="5029200"/>
            <a:ext cx="1014316" cy="583074"/>
          </a:xfrm>
          <a:custGeom>
            <a:avLst/>
            <a:gdLst>
              <a:gd name="connsiteX0" fmla="*/ 0 w 1547812"/>
              <a:gd name="connsiteY0" fmla="*/ 122535 h 1225351"/>
              <a:gd name="connsiteX1" fmla="*/ 122535 w 1547812"/>
              <a:gd name="connsiteY1" fmla="*/ 0 h 1225351"/>
              <a:gd name="connsiteX2" fmla="*/ 1425277 w 1547812"/>
              <a:gd name="connsiteY2" fmla="*/ 0 h 1225351"/>
              <a:gd name="connsiteX3" fmla="*/ 1547812 w 1547812"/>
              <a:gd name="connsiteY3" fmla="*/ 122535 h 1225351"/>
              <a:gd name="connsiteX4" fmla="*/ 1547812 w 1547812"/>
              <a:gd name="connsiteY4" fmla="*/ 1102816 h 1225351"/>
              <a:gd name="connsiteX5" fmla="*/ 1425277 w 1547812"/>
              <a:gd name="connsiteY5" fmla="*/ 1225351 h 1225351"/>
              <a:gd name="connsiteX6" fmla="*/ 122535 w 1547812"/>
              <a:gd name="connsiteY6" fmla="*/ 1225351 h 1225351"/>
              <a:gd name="connsiteX7" fmla="*/ 0 w 1547812"/>
              <a:gd name="connsiteY7" fmla="*/ 1102816 h 1225351"/>
              <a:gd name="connsiteX8" fmla="*/ 0 w 1547812"/>
              <a:gd name="connsiteY8" fmla="*/ 122535 h 1225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7812" h="1225351">
                <a:moveTo>
                  <a:pt x="0" y="122535"/>
                </a:moveTo>
                <a:cubicBezTo>
                  <a:pt x="0" y="54861"/>
                  <a:pt x="54861" y="0"/>
                  <a:pt x="122535" y="0"/>
                </a:cubicBezTo>
                <a:lnTo>
                  <a:pt x="1425277" y="0"/>
                </a:lnTo>
                <a:cubicBezTo>
                  <a:pt x="1492951" y="0"/>
                  <a:pt x="1547812" y="54861"/>
                  <a:pt x="1547812" y="122535"/>
                </a:cubicBezTo>
                <a:lnTo>
                  <a:pt x="1547812" y="1102816"/>
                </a:lnTo>
                <a:cubicBezTo>
                  <a:pt x="1547812" y="1170490"/>
                  <a:pt x="1492951" y="1225351"/>
                  <a:pt x="1425277" y="1225351"/>
                </a:cubicBezTo>
                <a:lnTo>
                  <a:pt x="122535" y="1225351"/>
                </a:lnTo>
                <a:cubicBezTo>
                  <a:pt x="54861" y="1225351"/>
                  <a:pt x="0" y="1170490"/>
                  <a:pt x="0" y="1102816"/>
                </a:cubicBezTo>
                <a:lnTo>
                  <a:pt x="0" y="122535"/>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45109" tIns="117804" rIns="145109" bIns="117804" numCol="1" spcCol="1270" anchor="ctr" anchorCtr="0">
            <a:noAutofit/>
          </a:bodyPr>
          <a:lstStyle/>
          <a:p>
            <a:pPr lvl="0" algn="ctr" defTabSz="1911350">
              <a:lnSpc>
                <a:spcPct val="90000"/>
              </a:lnSpc>
              <a:spcBef>
                <a:spcPct val="0"/>
              </a:spcBef>
              <a:spcAft>
                <a:spcPct val="35000"/>
              </a:spcAft>
            </a:pPr>
            <a:endParaRPr lang="en-US" sz="4300" kern="1200"/>
          </a:p>
        </p:txBody>
      </p:sp>
      <p:sp>
        <p:nvSpPr>
          <p:cNvPr id="101" name="Freeform 100"/>
          <p:cNvSpPr/>
          <p:nvPr/>
        </p:nvSpPr>
        <p:spPr>
          <a:xfrm>
            <a:off x="5918731" y="2802250"/>
            <a:ext cx="1014316" cy="570061"/>
          </a:xfrm>
          <a:custGeom>
            <a:avLst/>
            <a:gdLst>
              <a:gd name="connsiteX0" fmla="*/ 0 w 1547812"/>
              <a:gd name="connsiteY0" fmla="*/ 122535 h 1225351"/>
              <a:gd name="connsiteX1" fmla="*/ 122535 w 1547812"/>
              <a:gd name="connsiteY1" fmla="*/ 0 h 1225351"/>
              <a:gd name="connsiteX2" fmla="*/ 1425277 w 1547812"/>
              <a:gd name="connsiteY2" fmla="*/ 0 h 1225351"/>
              <a:gd name="connsiteX3" fmla="*/ 1547812 w 1547812"/>
              <a:gd name="connsiteY3" fmla="*/ 122535 h 1225351"/>
              <a:gd name="connsiteX4" fmla="*/ 1547812 w 1547812"/>
              <a:gd name="connsiteY4" fmla="*/ 1102816 h 1225351"/>
              <a:gd name="connsiteX5" fmla="*/ 1425277 w 1547812"/>
              <a:gd name="connsiteY5" fmla="*/ 1225351 h 1225351"/>
              <a:gd name="connsiteX6" fmla="*/ 122535 w 1547812"/>
              <a:gd name="connsiteY6" fmla="*/ 1225351 h 1225351"/>
              <a:gd name="connsiteX7" fmla="*/ 0 w 1547812"/>
              <a:gd name="connsiteY7" fmla="*/ 1102816 h 1225351"/>
              <a:gd name="connsiteX8" fmla="*/ 0 w 1547812"/>
              <a:gd name="connsiteY8" fmla="*/ 122535 h 1225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7812" h="1225351">
                <a:moveTo>
                  <a:pt x="0" y="122535"/>
                </a:moveTo>
                <a:cubicBezTo>
                  <a:pt x="0" y="54861"/>
                  <a:pt x="54861" y="0"/>
                  <a:pt x="122535" y="0"/>
                </a:cubicBezTo>
                <a:lnTo>
                  <a:pt x="1425277" y="0"/>
                </a:lnTo>
                <a:cubicBezTo>
                  <a:pt x="1492951" y="0"/>
                  <a:pt x="1547812" y="54861"/>
                  <a:pt x="1547812" y="122535"/>
                </a:cubicBezTo>
                <a:lnTo>
                  <a:pt x="1547812" y="1102816"/>
                </a:lnTo>
                <a:cubicBezTo>
                  <a:pt x="1547812" y="1170490"/>
                  <a:pt x="1492951" y="1225351"/>
                  <a:pt x="1425277" y="1225351"/>
                </a:cubicBezTo>
                <a:lnTo>
                  <a:pt x="122535" y="1225351"/>
                </a:lnTo>
                <a:cubicBezTo>
                  <a:pt x="54861" y="1225351"/>
                  <a:pt x="0" y="1170490"/>
                  <a:pt x="0" y="1102816"/>
                </a:cubicBezTo>
                <a:lnTo>
                  <a:pt x="0" y="122535"/>
                </a:lnTo>
                <a:close/>
              </a:path>
            </a:pathLst>
          </a:custGeom>
          <a:solidFill>
            <a:schemeClr val="tx2">
              <a:lumMod val="40000"/>
              <a:lumOff val="60000"/>
            </a:schemeClr>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45109" tIns="117804" rIns="145109" bIns="117804" numCol="1" spcCol="1270" anchor="ctr" anchorCtr="0">
            <a:noAutofit/>
          </a:bodyPr>
          <a:lstStyle/>
          <a:p>
            <a:pPr lvl="0" algn="ctr" defTabSz="1911350">
              <a:lnSpc>
                <a:spcPct val="90000"/>
              </a:lnSpc>
              <a:spcBef>
                <a:spcPct val="0"/>
              </a:spcBef>
              <a:spcAft>
                <a:spcPct val="35000"/>
              </a:spcAft>
            </a:pPr>
            <a:endParaRPr lang="en-US" sz="4300" kern="1200"/>
          </a:p>
        </p:txBody>
      </p:sp>
      <p:sp>
        <p:nvSpPr>
          <p:cNvPr id="93" name="Freeform 92"/>
          <p:cNvSpPr/>
          <p:nvPr/>
        </p:nvSpPr>
        <p:spPr>
          <a:xfrm>
            <a:off x="5910331" y="2011148"/>
            <a:ext cx="1014316" cy="570061"/>
          </a:xfrm>
          <a:custGeom>
            <a:avLst/>
            <a:gdLst>
              <a:gd name="connsiteX0" fmla="*/ 0 w 1547812"/>
              <a:gd name="connsiteY0" fmla="*/ 122535 h 1225351"/>
              <a:gd name="connsiteX1" fmla="*/ 122535 w 1547812"/>
              <a:gd name="connsiteY1" fmla="*/ 0 h 1225351"/>
              <a:gd name="connsiteX2" fmla="*/ 1425277 w 1547812"/>
              <a:gd name="connsiteY2" fmla="*/ 0 h 1225351"/>
              <a:gd name="connsiteX3" fmla="*/ 1547812 w 1547812"/>
              <a:gd name="connsiteY3" fmla="*/ 122535 h 1225351"/>
              <a:gd name="connsiteX4" fmla="*/ 1547812 w 1547812"/>
              <a:gd name="connsiteY4" fmla="*/ 1102816 h 1225351"/>
              <a:gd name="connsiteX5" fmla="*/ 1425277 w 1547812"/>
              <a:gd name="connsiteY5" fmla="*/ 1225351 h 1225351"/>
              <a:gd name="connsiteX6" fmla="*/ 122535 w 1547812"/>
              <a:gd name="connsiteY6" fmla="*/ 1225351 h 1225351"/>
              <a:gd name="connsiteX7" fmla="*/ 0 w 1547812"/>
              <a:gd name="connsiteY7" fmla="*/ 1102816 h 1225351"/>
              <a:gd name="connsiteX8" fmla="*/ 0 w 1547812"/>
              <a:gd name="connsiteY8" fmla="*/ 122535 h 1225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7812" h="1225351">
                <a:moveTo>
                  <a:pt x="0" y="122535"/>
                </a:moveTo>
                <a:cubicBezTo>
                  <a:pt x="0" y="54861"/>
                  <a:pt x="54861" y="0"/>
                  <a:pt x="122535" y="0"/>
                </a:cubicBezTo>
                <a:lnTo>
                  <a:pt x="1425277" y="0"/>
                </a:lnTo>
                <a:cubicBezTo>
                  <a:pt x="1492951" y="0"/>
                  <a:pt x="1547812" y="54861"/>
                  <a:pt x="1547812" y="122535"/>
                </a:cubicBezTo>
                <a:lnTo>
                  <a:pt x="1547812" y="1102816"/>
                </a:lnTo>
                <a:cubicBezTo>
                  <a:pt x="1547812" y="1170490"/>
                  <a:pt x="1492951" y="1225351"/>
                  <a:pt x="1425277" y="1225351"/>
                </a:cubicBezTo>
                <a:lnTo>
                  <a:pt x="122535" y="1225351"/>
                </a:lnTo>
                <a:cubicBezTo>
                  <a:pt x="54861" y="1225351"/>
                  <a:pt x="0" y="1170490"/>
                  <a:pt x="0" y="1102816"/>
                </a:cubicBezTo>
                <a:lnTo>
                  <a:pt x="0" y="122535"/>
                </a:lnTo>
                <a:close/>
              </a:path>
            </a:pathLst>
          </a:custGeom>
          <a:solidFill>
            <a:schemeClr val="accent1">
              <a:lumMod val="60000"/>
              <a:lumOff val="40000"/>
            </a:schemeClr>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45109" tIns="117804" rIns="145109" bIns="117804" numCol="1" spcCol="1270" anchor="ctr" anchorCtr="0">
            <a:noAutofit/>
          </a:bodyPr>
          <a:lstStyle/>
          <a:p>
            <a:pPr lvl="0" algn="ctr" defTabSz="1911350">
              <a:lnSpc>
                <a:spcPct val="90000"/>
              </a:lnSpc>
              <a:spcBef>
                <a:spcPct val="0"/>
              </a:spcBef>
              <a:spcAft>
                <a:spcPct val="35000"/>
              </a:spcAft>
            </a:pPr>
            <a:endParaRPr lang="en-US" sz="4300" kern="1200"/>
          </a:p>
        </p:txBody>
      </p:sp>
      <p:sp>
        <p:nvSpPr>
          <p:cNvPr id="88" name="Left Arrow 87"/>
          <p:cNvSpPr/>
          <p:nvPr/>
        </p:nvSpPr>
        <p:spPr>
          <a:xfrm rot="10800000">
            <a:off x="1452541" y="5253173"/>
            <a:ext cx="610083" cy="364862"/>
          </a:xfrm>
          <a:prstGeom prst="leftArrow">
            <a:avLst>
              <a:gd name="adj1" fmla="val 60000"/>
              <a:gd name="adj2" fmla="val 50000"/>
            </a:avLst>
          </a:prstGeom>
          <a:solidFill>
            <a:schemeClr val="accent6">
              <a:lumMod val="75000"/>
            </a:schemeClr>
          </a:solidFill>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hueOff val="0"/>
              <a:satOff val="0"/>
              <a:lumOff val="0"/>
              <a:alphaOff val="0"/>
            </a:schemeClr>
          </a:fontRef>
        </p:style>
      </p:sp>
      <p:sp>
        <p:nvSpPr>
          <p:cNvPr id="85" name="Freeform 84"/>
          <p:cNvSpPr/>
          <p:nvPr/>
        </p:nvSpPr>
        <p:spPr>
          <a:xfrm>
            <a:off x="4664319" y="2362200"/>
            <a:ext cx="877783" cy="609005"/>
          </a:xfrm>
          <a:custGeom>
            <a:avLst/>
            <a:gdLst>
              <a:gd name="connsiteX0" fmla="*/ 0 w 2030015"/>
              <a:gd name="connsiteY0" fmla="*/ 0 h 1218009"/>
              <a:gd name="connsiteX1" fmla="*/ 2030015 w 2030015"/>
              <a:gd name="connsiteY1" fmla="*/ 0 h 1218009"/>
              <a:gd name="connsiteX2" fmla="*/ 2030015 w 2030015"/>
              <a:gd name="connsiteY2" fmla="*/ 1218009 h 1218009"/>
              <a:gd name="connsiteX3" fmla="*/ 0 w 2030015"/>
              <a:gd name="connsiteY3" fmla="*/ 1218009 h 1218009"/>
              <a:gd name="connsiteX4" fmla="*/ 0 w 2030015"/>
              <a:gd name="connsiteY4" fmla="*/ 0 h 1218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0015" h="1218009">
                <a:moveTo>
                  <a:pt x="0" y="0"/>
                </a:moveTo>
                <a:lnTo>
                  <a:pt x="2030015" y="0"/>
                </a:lnTo>
                <a:lnTo>
                  <a:pt x="2030015" y="1218009"/>
                </a:lnTo>
                <a:lnTo>
                  <a:pt x="0" y="1218009"/>
                </a:lnTo>
                <a:lnTo>
                  <a:pt x="0" y="0"/>
                </a:lnTo>
                <a:close/>
              </a:path>
            </a:pathLst>
          </a:custGeom>
          <a:solidFill>
            <a:schemeClr val="accent6">
              <a:lumMod val="60000"/>
              <a:lumOff val="40000"/>
            </a:schemeClr>
          </a:solidFill>
        </p:spPr>
        <p:style>
          <a:lnRef idx="0">
            <a:schemeClr val="lt1">
              <a:hueOff val="0"/>
              <a:satOff val="0"/>
              <a:lumOff val="0"/>
              <a:alphaOff val="0"/>
            </a:schemeClr>
          </a:lnRef>
          <a:fillRef idx="3">
            <a:schemeClr val="accent2">
              <a:hueOff val="2340759"/>
              <a:satOff val="-2919"/>
              <a:lumOff val="686"/>
              <a:alphaOff val="0"/>
            </a:schemeClr>
          </a:fillRef>
          <a:effectRef idx="3">
            <a:schemeClr val="accent2">
              <a:hueOff val="2340759"/>
              <a:satOff val="-2919"/>
              <a:lumOff val="686"/>
              <a:alphaOff val="0"/>
            </a:schemeClr>
          </a:effectRef>
          <a:fontRef idx="minor">
            <a:schemeClr val="lt1"/>
          </a:fontRef>
        </p:style>
        <p:txBody>
          <a:bodyPr spcFirstLastPara="0" vert="horz" wrap="square" lIns="209550" tIns="209550" rIns="209550" bIns="209550" numCol="1" spcCol="1270" anchor="ctr" anchorCtr="0">
            <a:noAutofit/>
          </a:bodyPr>
          <a:lstStyle/>
          <a:p>
            <a:pPr lvl="0" algn="ctr" defTabSz="2444750">
              <a:lnSpc>
                <a:spcPct val="90000"/>
              </a:lnSpc>
              <a:spcBef>
                <a:spcPct val="0"/>
              </a:spcBef>
              <a:spcAft>
                <a:spcPct val="35000"/>
              </a:spcAft>
            </a:pPr>
            <a:endParaRPr lang="en-US" sz="5500" kern="1200"/>
          </a:p>
        </p:txBody>
      </p:sp>
      <p:sp>
        <p:nvSpPr>
          <p:cNvPr id="83" name="Left Arrow 82"/>
          <p:cNvSpPr/>
          <p:nvPr/>
        </p:nvSpPr>
        <p:spPr>
          <a:xfrm rot="10800000">
            <a:off x="1294917" y="2481141"/>
            <a:ext cx="462666" cy="364862"/>
          </a:xfrm>
          <a:prstGeom prst="leftArrow">
            <a:avLst>
              <a:gd name="adj1" fmla="val 60000"/>
              <a:gd name="adj2" fmla="val 50000"/>
            </a:avLst>
          </a:prstGeom>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hueOff val="0"/>
              <a:satOff val="0"/>
              <a:lumOff val="0"/>
              <a:alphaOff val="0"/>
            </a:schemeClr>
          </a:fontRef>
        </p:style>
      </p:sp>
      <p:sp>
        <p:nvSpPr>
          <p:cNvPr id="76" name="Freeform 75"/>
          <p:cNvSpPr/>
          <p:nvPr/>
        </p:nvSpPr>
        <p:spPr>
          <a:xfrm>
            <a:off x="228600" y="2321054"/>
            <a:ext cx="1144025" cy="609005"/>
          </a:xfrm>
          <a:custGeom>
            <a:avLst/>
            <a:gdLst>
              <a:gd name="connsiteX0" fmla="*/ 0 w 2030015"/>
              <a:gd name="connsiteY0" fmla="*/ 0 h 1218009"/>
              <a:gd name="connsiteX1" fmla="*/ 2030015 w 2030015"/>
              <a:gd name="connsiteY1" fmla="*/ 0 h 1218009"/>
              <a:gd name="connsiteX2" fmla="*/ 2030015 w 2030015"/>
              <a:gd name="connsiteY2" fmla="*/ 1218009 h 1218009"/>
              <a:gd name="connsiteX3" fmla="*/ 0 w 2030015"/>
              <a:gd name="connsiteY3" fmla="*/ 1218009 h 1218009"/>
              <a:gd name="connsiteX4" fmla="*/ 0 w 2030015"/>
              <a:gd name="connsiteY4" fmla="*/ 0 h 1218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0015" h="1218009">
                <a:moveTo>
                  <a:pt x="0" y="0"/>
                </a:moveTo>
                <a:lnTo>
                  <a:pt x="2030015" y="0"/>
                </a:lnTo>
                <a:lnTo>
                  <a:pt x="2030015" y="1218009"/>
                </a:lnTo>
                <a:lnTo>
                  <a:pt x="0" y="1218009"/>
                </a:lnTo>
                <a:lnTo>
                  <a:pt x="0" y="0"/>
                </a:lnTo>
                <a:close/>
              </a:path>
            </a:pathLst>
          </a:custGeom>
          <a:solidFill>
            <a:schemeClr val="accent6">
              <a:lumMod val="60000"/>
              <a:lumOff val="40000"/>
            </a:schemeClr>
          </a:solidFill>
        </p:spPr>
        <p:style>
          <a:lnRef idx="0">
            <a:schemeClr val="lt1">
              <a:hueOff val="0"/>
              <a:satOff val="0"/>
              <a:lumOff val="0"/>
              <a:alphaOff val="0"/>
            </a:schemeClr>
          </a:lnRef>
          <a:fillRef idx="3">
            <a:schemeClr val="accent2">
              <a:hueOff val="2340759"/>
              <a:satOff val="-2919"/>
              <a:lumOff val="686"/>
              <a:alphaOff val="0"/>
            </a:schemeClr>
          </a:fillRef>
          <a:effectRef idx="3">
            <a:schemeClr val="accent2">
              <a:hueOff val="2340759"/>
              <a:satOff val="-2919"/>
              <a:lumOff val="686"/>
              <a:alphaOff val="0"/>
            </a:schemeClr>
          </a:effectRef>
          <a:fontRef idx="minor">
            <a:schemeClr val="lt1"/>
          </a:fontRef>
        </p:style>
        <p:txBody>
          <a:bodyPr spcFirstLastPara="0" vert="horz" wrap="square" lIns="209550" tIns="209550" rIns="209550" bIns="209550" numCol="1" spcCol="1270" anchor="ctr" anchorCtr="0">
            <a:noAutofit/>
          </a:bodyPr>
          <a:lstStyle/>
          <a:p>
            <a:pPr lvl="0" algn="ctr" defTabSz="2444750">
              <a:lnSpc>
                <a:spcPct val="90000"/>
              </a:lnSpc>
              <a:spcBef>
                <a:spcPct val="0"/>
              </a:spcBef>
              <a:spcAft>
                <a:spcPct val="35000"/>
              </a:spcAft>
            </a:pPr>
            <a:endParaRPr lang="en-US" sz="5500" kern="1200"/>
          </a:p>
        </p:txBody>
      </p:sp>
      <p:sp>
        <p:nvSpPr>
          <p:cNvPr id="68" name="Flowchart: Process 67"/>
          <p:cNvSpPr/>
          <p:nvPr/>
        </p:nvSpPr>
        <p:spPr>
          <a:xfrm>
            <a:off x="1820167" y="2138064"/>
            <a:ext cx="2370833" cy="995441"/>
          </a:xfrm>
          <a:prstGeom prst="flowChartProcess">
            <a:avLst/>
          </a:prstGeom>
          <a:solidFill>
            <a:schemeClr val="bg1"/>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b="1" dirty="0" smtClean="0">
                <a:solidFill>
                  <a:schemeClr val="bg1"/>
                </a:solidFill>
                <a:latin typeface="+mj-lt"/>
              </a:rPr>
              <a:t>Process </a:t>
            </a:r>
            <a:r>
              <a:rPr lang="en-US" b="1" dirty="0">
                <a:solidFill>
                  <a:schemeClr val="bg1"/>
                </a:solidFill>
                <a:latin typeface="+mj-lt"/>
              </a:rPr>
              <a:t>Design Requirements</a:t>
            </a:r>
            <a:endParaRPr lang="en-US" dirty="0">
              <a:latin typeface="+mj-lt"/>
            </a:endParaRPr>
          </a:p>
        </p:txBody>
      </p:sp>
      <p:grpSp>
        <p:nvGrpSpPr>
          <p:cNvPr id="4" name="Group 3"/>
          <p:cNvGrpSpPr/>
          <p:nvPr/>
        </p:nvGrpSpPr>
        <p:grpSpPr>
          <a:xfrm>
            <a:off x="1901591" y="2286000"/>
            <a:ext cx="2237259" cy="644059"/>
            <a:chOff x="1907611" y="2217970"/>
            <a:chExt cx="2966576" cy="644059"/>
          </a:xfrm>
        </p:grpSpPr>
        <p:sp>
          <p:nvSpPr>
            <p:cNvPr id="5" name="Freeform 4"/>
            <p:cNvSpPr/>
            <p:nvPr/>
          </p:nvSpPr>
          <p:spPr>
            <a:xfrm>
              <a:off x="1907611" y="2217970"/>
              <a:ext cx="780677" cy="644059"/>
            </a:xfrm>
            <a:custGeom>
              <a:avLst/>
              <a:gdLst>
                <a:gd name="connsiteX0" fmla="*/ 0 w 780677"/>
                <a:gd name="connsiteY0" fmla="*/ 64406 h 644059"/>
                <a:gd name="connsiteX1" fmla="*/ 64406 w 780677"/>
                <a:gd name="connsiteY1" fmla="*/ 0 h 644059"/>
                <a:gd name="connsiteX2" fmla="*/ 716271 w 780677"/>
                <a:gd name="connsiteY2" fmla="*/ 0 h 644059"/>
                <a:gd name="connsiteX3" fmla="*/ 780677 w 780677"/>
                <a:gd name="connsiteY3" fmla="*/ 64406 h 644059"/>
                <a:gd name="connsiteX4" fmla="*/ 780677 w 780677"/>
                <a:gd name="connsiteY4" fmla="*/ 579653 h 644059"/>
                <a:gd name="connsiteX5" fmla="*/ 716271 w 780677"/>
                <a:gd name="connsiteY5" fmla="*/ 644059 h 644059"/>
                <a:gd name="connsiteX6" fmla="*/ 64406 w 780677"/>
                <a:gd name="connsiteY6" fmla="*/ 644059 h 644059"/>
                <a:gd name="connsiteX7" fmla="*/ 0 w 780677"/>
                <a:gd name="connsiteY7" fmla="*/ 579653 h 644059"/>
                <a:gd name="connsiteX8" fmla="*/ 0 w 780677"/>
                <a:gd name="connsiteY8" fmla="*/ 64406 h 644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0677" h="644059">
                  <a:moveTo>
                    <a:pt x="0" y="64406"/>
                  </a:moveTo>
                  <a:cubicBezTo>
                    <a:pt x="0" y="28836"/>
                    <a:pt x="28836" y="0"/>
                    <a:pt x="64406" y="0"/>
                  </a:cubicBezTo>
                  <a:lnTo>
                    <a:pt x="716271" y="0"/>
                  </a:lnTo>
                  <a:cubicBezTo>
                    <a:pt x="751841" y="0"/>
                    <a:pt x="780677" y="28836"/>
                    <a:pt x="780677" y="64406"/>
                  </a:cubicBezTo>
                  <a:lnTo>
                    <a:pt x="780677" y="579653"/>
                  </a:lnTo>
                  <a:cubicBezTo>
                    <a:pt x="780677" y="615223"/>
                    <a:pt x="751841" y="644059"/>
                    <a:pt x="716271" y="644059"/>
                  </a:cubicBezTo>
                  <a:lnTo>
                    <a:pt x="64406" y="644059"/>
                  </a:lnTo>
                  <a:cubicBezTo>
                    <a:pt x="28836" y="644059"/>
                    <a:pt x="0" y="615223"/>
                    <a:pt x="0" y="579653"/>
                  </a:cubicBezTo>
                  <a:lnTo>
                    <a:pt x="0" y="64406"/>
                  </a:lnTo>
                  <a:close/>
                </a:path>
              </a:pathLst>
            </a:custGeom>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txBody>
            <a:bodyPr spcFirstLastPara="0" vert="horz" wrap="square" lIns="125544" tIns="125544" rIns="125544" bIns="125544" numCol="1" spcCol="1270" anchor="ctr" anchorCtr="0">
              <a:noAutofit/>
            </a:bodyPr>
            <a:lstStyle/>
            <a:p>
              <a:pPr lvl="0" algn="ctr" defTabSz="1244600">
                <a:lnSpc>
                  <a:spcPct val="90000"/>
                </a:lnSpc>
                <a:spcBef>
                  <a:spcPct val="0"/>
                </a:spcBef>
                <a:spcAft>
                  <a:spcPct val="35000"/>
                </a:spcAft>
              </a:pPr>
              <a:r>
                <a:rPr lang="en-US" sz="2800" b="1" kern="1200" dirty="0" smtClean="0"/>
                <a:t>A</a:t>
              </a:r>
              <a:endParaRPr lang="en-US" sz="2000" b="1" kern="1200" dirty="0"/>
            </a:p>
          </p:txBody>
        </p:sp>
        <p:sp>
          <p:nvSpPr>
            <p:cNvPr id="47" name="Freeform 46"/>
            <p:cNvSpPr/>
            <p:nvPr/>
          </p:nvSpPr>
          <p:spPr>
            <a:xfrm>
              <a:off x="2766357" y="2443195"/>
              <a:ext cx="165503" cy="193608"/>
            </a:xfrm>
            <a:custGeom>
              <a:avLst/>
              <a:gdLst>
                <a:gd name="connsiteX0" fmla="*/ 0 w 165503"/>
                <a:gd name="connsiteY0" fmla="*/ 38722 h 193608"/>
                <a:gd name="connsiteX1" fmla="*/ 82752 w 165503"/>
                <a:gd name="connsiteY1" fmla="*/ 38722 h 193608"/>
                <a:gd name="connsiteX2" fmla="*/ 82752 w 165503"/>
                <a:gd name="connsiteY2" fmla="*/ 0 h 193608"/>
                <a:gd name="connsiteX3" fmla="*/ 165503 w 165503"/>
                <a:gd name="connsiteY3" fmla="*/ 96804 h 193608"/>
                <a:gd name="connsiteX4" fmla="*/ 82752 w 165503"/>
                <a:gd name="connsiteY4" fmla="*/ 193608 h 193608"/>
                <a:gd name="connsiteX5" fmla="*/ 82752 w 165503"/>
                <a:gd name="connsiteY5" fmla="*/ 154886 h 193608"/>
                <a:gd name="connsiteX6" fmla="*/ 0 w 165503"/>
                <a:gd name="connsiteY6" fmla="*/ 154886 h 193608"/>
                <a:gd name="connsiteX7" fmla="*/ 0 w 165503"/>
                <a:gd name="connsiteY7" fmla="*/ 38722 h 193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5503" h="193608">
                  <a:moveTo>
                    <a:pt x="0" y="38722"/>
                  </a:moveTo>
                  <a:lnTo>
                    <a:pt x="82752" y="38722"/>
                  </a:lnTo>
                  <a:lnTo>
                    <a:pt x="82752" y="0"/>
                  </a:lnTo>
                  <a:lnTo>
                    <a:pt x="165503" y="96804"/>
                  </a:lnTo>
                  <a:lnTo>
                    <a:pt x="82752" y="193608"/>
                  </a:lnTo>
                  <a:lnTo>
                    <a:pt x="82752" y="154886"/>
                  </a:lnTo>
                  <a:lnTo>
                    <a:pt x="0" y="154886"/>
                  </a:lnTo>
                  <a:lnTo>
                    <a:pt x="0" y="38722"/>
                  </a:lnTo>
                  <a:close/>
                </a:path>
              </a:pathLst>
            </a:custGeom>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txBody>
            <a:bodyPr spcFirstLastPara="0" vert="horz" wrap="square" lIns="0" tIns="38722" rIns="49651" bIns="38722" numCol="1" spcCol="1270" anchor="ctr" anchorCtr="0">
              <a:noAutofit/>
            </a:bodyPr>
            <a:lstStyle/>
            <a:p>
              <a:pPr lvl="0" algn="ctr" defTabSz="355600">
                <a:lnSpc>
                  <a:spcPct val="90000"/>
                </a:lnSpc>
                <a:spcBef>
                  <a:spcPct val="0"/>
                </a:spcBef>
                <a:spcAft>
                  <a:spcPct val="35000"/>
                </a:spcAft>
              </a:pPr>
              <a:endParaRPr lang="en-US" sz="800" kern="1200"/>
            </a:p>
          </p:txBody>
        </p:sp>
        <p:sp>
          <p:nvSpPr>
            <p:cNvPr id="48" name="Freeform 47"/>
            <p:cNvSpPr/>
            <p:nvPr/>
          </p:nvSpPr>
          <p:spPr>
            <a:xfrm>
              <a:off x="3000561" y="2217970"/>
              <a:ext cx="780677" cy="644059"/>
            </a:xfrm>
            <a:custGeom>
              <a:avLst/>
              <a:gdLst>
                <a:gd name="connsiteX0" fmla="*/ 0 w 780677"/>
                <a:gd name="connsiteY0" fmla="*/ 64406 h 644059"/>
                <a:gd name="connsiteX1" fmla="*/ 64406 w 780677"/>
                <a:gd name="connsiteY1" fmla="*/ 0 h 644059"/>
                <a:gd name="connsiteX2" fmla="*/ 716271 w 780677"/>
                <a:gd name="connsiteY2" fmla="*/ 0 h 644059"/>
                <a:gd name="connsiteX3" fmla="*/ 780677 w 780677"/>
                <a:gd name="connsiteY3" fmla="*/ 64406 h 644059"/>
                <a:gd name="connsiteX4" fmla="*/ 780677 w 780677"/>
                <a:gd name="connsiteY4" fmla="*/ 579653 h 644059"/>
                <a:gd name="connsiteX5" fmla="*/ 716271 w 780677"/>
                <a:gd name="connsiteY5" fmla="*/ 644059 h 644059"/>
                <a:gd name="connsiteX6" fmla="*/ 64406 w 780677"/>
                <a:gd name="connsiteY6" fmla="*/ 644059 h 644059"/>
                <a:gd name="connsiteX7" fmla="*/ 0 w 780677"/>
                <a:gd name="connsiteY7" fmla="*/ 579653 h 644059"/>
                <a:gd name="connsiteX8" fmla="*/ 0 w 780677"/>
                <a:gd name="connsiteY8" fmla="*/ 64406 h 644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0677" h="644059">
                  <a:moveTo>
                    <a:pt x="0" y="64406"/>
                  </a:moveTo>
                  <a:cubicBezTo>
                    <a:pt x="0" y="28836"/>
                    <a:pt x="28836" y="0"/>
                    <a:pt x="64406" y="0"/>
                  </a:cubicBezTo>
                  <a:lnTo>
                    <a:pt x="716271" y="0"/>
                  </a:lnTo>
                  <a:cubicBezTo>
                    <a:pt x="751841" y="0"/>
                    <a:pt x="780677" y="28836"/>
                    <a:pt x="780677" y="64406"/>
                  </a:cubicBezTo>
                  <a:lnTo>
                    <a:pt x="780677" y="579653"/>
                  </a:lnTo>
                  <a:cubicBezTo>
                    <a:pt x="780677" y="615223"/>
                    <a:pt x="751841" y="644059"/>
                    <a:pt x="716271" y="644059"/>
                  </a:cubicBezTo>
                  <a:lnTo>
                    <a:pt x="64406" y="644059"/>
                  </a:lnTo>
                  <a:cubicBezTo>
                    <a:pt x="28836" y="644059"/>
                    <a:pt x="0" y="615223"/>
                    <a:pt x="0" y="579653"/>
                  </a:cubicBezTo>
                  <a:lnTo>
                    <a:pt x="0" y="64406"/>
                  </a:lnTo>
                  <a:close/>
                </a:path>
              </a:pathLst>
            </a:custGeom>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txBody>
            <a:bodyPr spcFirstLastPara="0" vert="horz" wrap="square" lIns="125544" tIns="125544" rIns="125544" bIns="125544" numCol="1" spcCol="1270" anchor="ctr" anchorCtr="0">
              <a:noAutofit/>
            </a:bodyPr>
            <a:lstStyle/>
            <a:p>
              <a:pPr lvl="0" algn="ctr" defTabSz="1244600">
                <a:lnSpc>
                  <a:spcPct val="90000"/>
                </a:lnSpc>
                <a:spcBef>
                  <a:spcPct val="0"/>
                </a:spcBef>
                <a:spcAft>
                  <a:spcPct val="35000"/>
                </a:spcAft>
              </a:pPr>
              <a:r>
                <a:rPr lang="en-US" sz="2800" kern="1200" dirty="0" smtClean="0"/>
                <a:t>B</a:t>
              </a:r>
              <a:endParaRPr lang="en-US" sz="2800" kern="1200" dirty="0"/>
            </a:p>
          </p:txBody>
        </p:sp>
        <p:sp>
          <p:nvSpPr>
            <p:cNvPr id="49" name="Freeform 48"/>
            <p:cNvSpPr/>
            <p:nvPr/>
          </p:nvSpPr>
          <p:spPr>
            <a:xfrm>
              <a:off x="3859306" y="2443195"/>
              <a:ext cx="165503" cy="193608"/>
            </a:xfrm>
            <a:custGeom>
              <a:avLst/>
              <a:gdLst>
                <a:gd name="connsiteX0" fmla="*/ 0 w 165503"/>
                <a:gd name="connsiteY0" fmla="*/ 38722 h 193608"/>
                <a:gd name="connsiteX1" fmla="*/ 82752 w 165503"/>
                <a:gd name="connsiteY1" fmla="*/ 38722 h 193608"/>
                <a:gd name="connsiteX2" fmla="*/ 82752 w 165503"/>
                <a:gd name="connsiteY2" fmla="*/ 0 h 193608"/>
                <a:gd name="connsiteX3" fmla="*/ 165503 w 165503"/>
                <a:gd name="connsiteY3" fmla="*/ 96804 h 193608"/>
                <a:gd name="connsiteX4" fmla="*/ 82752 w 165503"/>
                <a:gd name="connsiteY4" fmla="*/ 193608 h 193608"/>
                <a:gd name="connsiteX5" fmla="*/ 82752 w 165503"/>
                <a:gd name="connsiteY5" fmla="*/ 154886 h 193608"/>
                <a:gd name="connsiteX6" fmla="*/ 0 w 165503"/>
                <a:gd name="connsiteY6" fmla="*/ 154886 h 193608"/>
                <a:gd name="connsiteX7" fmla="*/ 0 w 165503"/>
                <a:gd name="connsiteY7" fmla="*/ 38722 h 193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5503" h="193608">
                  <a:moveTo>
                    <a:pt x="0" y="38722"/>
                  </a:moveTo>
                  <a:lnTo>
                    <a:pt x="82752" y="38722"/>
                  </a:lnTo>
                  <a:lnTo>
                    <a:pt x="82752" y="0"/>
                  </a:lnTo>
                  <a:lnTo>
                    <a:pt x="165503" y="96804"/>
                  </a:lnTo>
                  <a:lnTo>
                    <a:pt x="82752" y="193608"/>
                  </a:lnTo>
                  <a:lnTo>
                    <a:pt x="82752" y="154886"/>
                  </a:lnTo>
                  <a:lnTo>
                    <a:pt x="0" y="154886"/>
                  </a:lnTo>
                  <a:lnTo>
                    <a:pt x="0" y="38722"/>
                  </a:lnTo>
                  <a:close/>
                </a:path>
              </a:pathLst>
            </a:custGeom>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txBody>
            <a:bodyPr spcFirstLastPara="0" vert="horz" wrap="square" lIns="0" tIns="38722" rIns="49651" bIns="38722" numCol="1" spcCol="1270" anchor="ctr" anchorCtr="0">
              <a:noAutofit/>
            </a:bodyPr>
            <a:lstStyle/>
            <a:p>
              <a:pPr lvl="0" algn="ctr" defTabSz="355600">
                <a:lnSpc>
                  <a:spcPct val="90000"/>
                </a:lnSpc>
                <a:spcBef>
                  <a:spcPct val="0"/>
                </a:spcBef>
                <a:spcAft>
                  <a:spcPct val="35000"/>
                </a:spcAft>
              </a:pPr>
              <a:endParaRPr lang="en-US" sz="800" kern="1200"/>
            </a:p>
          </p:txBody>
        </p:sp>
        <p:sp>
          <p:nvSpPr>
            <p:cNvPr id="50" name="Freeform 49"/>
            <p:cNvSpPr/>
            <p:nvPr/>
          </p:nvSpPr>
          <p:spPr>
            <a:xfrm>
              <a:off x="4093510" y="2217970"/>
              <a:ext cx="780677" cy="644059"/>
            </a:xfrm>
            <a:custGeom>
              <a:avLst/>
              <a:gdLst>
                <a:gd name="connsiteX0" fmla="*/ 0 w 780677"/>
                <a:gd name="connsiteY0" fmla="*/ 64406 h 644059"/>
                <a:gd name="connsiteX1" fmla="*/ 64406 w 780677"/>
                <a:gd name="connsiteY1" fmla="*/ 0 h 644059"/>
                <a:gd name="connsiteX2" fmla="*/ 716271 w 780677"/>
                <a:gd name="connsiteY2" fmla="*/ 0 h 644059"/>
                <a:gd name="connsiteX3" fmla="*/ 780677 w 780677"/>
                <a:gd name="connsiteY3" fmla="*/ 64406 h 644059"/>
                <a:gd name="connsiteX4" fmla="*/ 780677 w 780677"/>
                <a:gd name="connsiteY4" fmla="*/ 579653 h 644059"/>
                <a:gd name="connsiteX5" fmla="*/ 716271 w 780677"/>
                <a:gd name="connsiteY5" fmla="*/ 644059 h 644059"/>
                <a:gd name="connsiteX6" fmla="*/ 64406 w 780677"/>
                <a:gd name="connsiteY6" fmla="*/ 644059 h 644059"/>
                <a:gd name="connsiteX7" fmla="*/ 0 w 780677"/>
                <a:gd name="connsiteY7" fmla="*/ 579653 h 644059"/>
                <a:gd name="connsiteX8" fmla="*/ 0 w 780677"/>
                <a:gd name="connsiteY8" fmla="*/ 64406 h 644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0677" h="644059">
                  <a:moveTo>
                    <a:pt x="0" y="64406"/>
                  </a:moveTo>
                  <a:cubicBezTo>
                    <a:pt x="0" y="28836"/>
                    <a:pt x="28836" y="0"/>
                    <a:pt x="64406" y="0"/>
                  </a:cubicBezTo>
                  <a:lnTo>
                    <a:pt x="716271" y="0"/>
                  </a:lnTo>
                  <a:cubicBezTo>
                    <a:pt x="751841" y="0"/>
                    <a:pt x="780677" y="28836"/>
                    <a:pt x="780677" y="64406"/>
                  </a:cubicBezTo>
                  <a:lnTo>
                    <a:pt x="780677" y="579653"/>
                  </a:lnTo>
                  <a:cubicBezTo>
                    <a:pt x="780677" y="615223"/>
                    <a:pt x="751841" y="644059"/>
                    <a:pt x="716271" y="644059"/>
                  </a:cubicBezTo>
                  <a:lnTo>
                    <a:pt x="64406" y="644059"/>
                  </a:lnTo>
                  <a:cubicBezTo>
                    <a:pt x="28836" y="644059"/>
                    <a:pt x="0" y="615223"/>
                    <a:pt x="0" y="579653"/>
                  </a:cubicBezTo>
                  <a:lnTo>
                    <a:pt x="0" y="64406"/>
                  </a:lnTo>
                  <a:close/>
                </a:path>
              </a:pathLst>
            </a:custGeom>
          </p:spPr>
          <p:style>
            <a:lnRef idx="0">
              <a:schemeClr val="lt1">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txBody>
            <a:bodyPr spcFirstLastPara="0" vert="horz" wrap="square" lIns="125544" tIns="125544" rIns="125544" bIns="125544" numCol="1" spcCol="1270" anchor="ctr" anchorCtr="0">
              <a:noAutofit/>
            </a:bodyPr>
            <a:lstStyle/>
            <a:p>
              <a:pPr lvl="0" algn="ctr" defTabSz="1244600">
                <a:lnSpc>
                  <a:spcPct val="90000"/>
                </a:lnSpc>
                <a:spcBef>
                  <a:spcPct val="0"/>
                </a:spcBef>
                <a:spcAft>
                  <a:spcPct val="35000"/>
                </a:spcAft>
              </a:pPr>
              <a:r>
                <a:rPr lang="en-US" sz="2800" kern="1200" dirty="0" smtClean="0"/>
                <a:t>C</a:t>
              </a:r>
              <a:endParaRPr lang="en-US" sz="2800" kern="1200" dirty="0"/>
            </a:p>
          </p:txBody>
        </p:sp>
      </p:grpSp>
      <p:sp>
        <p:nvSpPr>
          <p:cNvPr id="54" name="Left Arrow 53"/>
          <p:cNvSpPr/>
          <p:nvPr/>
        </p:nvSpPr>
        <p:spPr>
          <a:xfrm rot="10800000">
            <a:off x="4229756" y="2473999"/>
            <a:ext cx="418444" cy="364862"/>
          </a:xfrm>
          <a:prstGeom prst="leftArrow">
            <a:avLst>
              <a:gd name="adj1" fmla="val 60000"/>
              <a:gd name="adj2" fmla="val 50000"/>
            </a:avLst>
          </a:prstGeom>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hueOff val="0"/>
              <a:satOff val="0"/>
              <a:lumOff val="0"/>
              <a:alphaOff val="0"/>
            </a:schemeClr>
          </a:fontRef>
        </p:style>
      </p:sp>
      <p:sp>
        <p:nvSpPr>
          <p:cNvPr id="56" name="Left Arrow 55"/>
          <p:cNvSpPr/>
          <p:nvPr/>
        </p:nvSpPr>
        <p:spPr>
          <a:xfrm rot="5400000">
            <a:off x="57433" y="3486433"/>
            <a:ext cx="1510013" cy="508720"/>
          </a:xfrm>
          <a:prstGeom prst="leftArrow">
            <a:avLst>
              <a:gd name="adj1" fmla="val 60000"/>
              <a:gd name="adj2" fmla="val 50000"/>
            </a:avLst>
          </a:prstGeom>
          <a:solidFill>
            <a:schemeClr val="accent6">
              <a:lumMod val="75000"/>
            </a:schemeClr>
          </a:solidFill>
        </p:spPr>
        <p:style>
          <a:lnRef idx="0">
            <a:schemeClr val="lt1">
              <a:hueOff val="0"/>
              <a:satOff val="0"/>
              <a:lumOff val="0"/>
              <a:alphaOff val="0"/>
            </a:schemeClr>
          </a:lnRef>
          <a:fillRef idx="3">
            <a:schemeClr val="accent2">
              <a:hueOff val="2340759"/>
              <a:satOff val="-2919"/>
              <a:lumOff val="686"/>
              <a:alphaOff val="0"/>
            </a:schemeClr>
          </a:fillRef>
          <a:effectRef idx="3">
            <a:schemeClr val="accent2">
              <a:hueOff val="2340759"/>
              <a:satOff val="-2919"/>
              <a:lumOff val="686"/>
              <a:alphaOff val="0"/>
            </a:schemeClr>
          </a:effectRef>
          <a:fontRef idx="minor">
            <a:schemeClr val="lt1">
              <a:hueOff val="0"/>
              <a:satOff val="0"/>
              <a:lumOff val="0"/>
              <a:alphaOff val="0"/>
            </a:schemeClr>
          </a:fontRef>
        </p:style>
      </p:sp>
      <p:sp>
        <p:nvSpPr>
          <p:cNvPr id="57" name="Freeform 56"/>
          <p:cNvSpPr/>
          <p:nvPr/>
        </p:nvSpPr>
        <p:spPr>
          <a:xfrm rot="10800000">
            <a:off x="228601" y="3748332"/>
            <a:ext cx="1463692" cy="2220194"/>
          </a:xfrm>
          <a:custGeom>
            <a:avLst/>
            <a:gdLst>
              <a:gd name="connsiteX0" fmla="*/ 0 w 1695735"/>
              <a:gd name="connsiteY0" fmla="*/ 135659 h 1356588"/>
              <a:gd name="connsiteX1" fmla="*/ 135659 w 1695735"/>
              <a:gd name="connsiteY1" fmla="*/ 0 h 1356588"/>
              <a:gd name="connsiteX2" fmla="*/ 1560076 w 1695735"/>
              <a:gd name="connsiteY2" fmla="*/ 0 h 1356588"/>
              <a:gd name="connsiteX3" fmla="*/ 1695735 w 1695735"/>
              <a:gd name="connsiteY3" fmla="*/ 135659 h 1356588"/>
              <a:gd name="connsiteX4" fmla="*/ 1695735 w 1695735"/>
              <a:gd name="connsiteY4" fmla="*/ 1220929 h 1356588"/>
              <a:gd name="connsiteX5" fmla="*/ 1560076 w 1695735"/>
              <a:gd name="connsiteY5" fmla="*/ 1356588 h 1356588"/>
              <a:gd name="connsiteX6" fmla="*/ 135659 w 1695735"/>
              <a:gd name="connsiteY6" fmla="*/ 1356588 h 1356588"/>
              <a:gd name="connsiteX7" fmla="*/ 0 w 1695735"/>
              <a:gd name="connsiteY7" fmla="*/ 1220929 h 1356588"/>
              <a:gd name="connsiteX8" fmla="*/ 0 w 1695735"/>
              <a:gd name="connsiteY8" fmla="*/ 135659 h 1356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5735" h="1356588">
                <a:moveTo>
                  <a:pt x="0" y="135659"/>
                </a:moveTo>
                <a:cubicBezTo>
                  <a:pt x="0" y="60737"/>
                  <a:pt x="60737" y="0"/>
                  <a:pt x="135659" y="0"/>
                </a:cubicBezTo>
                <a:lnTo>
                  <a:pt x="1560076" y="0"/>
                </a:lnTo>
                <a:cubicBezTo>
                  <a:pt x="1634998" y="0"/>
                  <a:pt x="1695735" y="60737"/>
                  <a:pt x="1695735" y="135659"/>
                </a:cubicBezTo>
                <a:lnTo>
                  <a:pt x="1695735" y="1220929"/>
                </a:lnTo>
                <a:cubicBezTo>
                  <a:pt x="1695735" y="1295851"/>
                  <a:pt x="1634998" y="1356588"/>
                  <a:pt x="1560076" y="1356588"/>
                </a:cubicBezTo>
                <a:lnTo>
                  <a:pt x="135659" y="1356588"/>
                </a:lnTo>
                <a:cubicBezTo>
                  <a:pt x="60737" y="1356588"/>
                  <a:pt x="0" y="1295851"/>
                  <a:pt x="0" y="1220929"/>
                </a:cubicBezTo>
                <a:lnTo>
                  <a:pt x="0" y="135659"/>
                </a:lnTo>
                <a:close/>
              </a:path>
            </a:pathLst>
          </a:custGeom>
          <a:solidFill>
            <a:schemeClr val="accent6">
              <a:lumMod val="60000"/>
              <a:lumOff val="40000"/>
            </a:schemeClr>
          </a:solidFill>
        </p:spPr>
        <p:style>
          <a:lnRef idx="0">
            <a:schemeClr val="lt1">
              <a:hueOff val="0"/>
              <a:satOff val="0"/>
              <a:lumOff val="0"/>
              <a:alphaOff val="0"/>
            </a:schemeClr>
          </a:lnRef>
          <a:fillRef idx="3">
            <a:schemeClr val="accent2">
              <a:hueOff val="2340759"/>
              <a:satOff val="-2919"/>
              <a:lumOff val="686"/>
              <a:alphaOff val="0"/>
            </a:schemeClr>
          </a:fillRef>
          <a:effectRef idx="3">
            <a:schemeClr val="accent2">
              <a:hueOff val="2340759"/>
              <a:satOff val="-2919"/>
              <a:lumOff val="686"/>
              <a:alphaOff val="0"/>
            </a:schemeClr>
          </a:effectRef>
          <a:fontRef idx="minor">
            <a:schemeClr val="lt1"/>
          </a:fontRef>
        </p:style>
        <p:txBody>
          <a:bodyPr spcFirstLastPara="0" vert="horz" wrap="square" lIns="133078" tIns="133078" rIns="133078" bIns="133078" numCol="1" spcCol="1270" anchor="ctr" anchorCtr="0">
            <a:noAutofit/>
          </a:bodyPr>
          <a:lstStyle/>
          <a:p>
            <a:pPr lvl="0" algn="ctr" defTabSz="2178050">
              <a:lnSpc>
                <a:spcPct val="90000"/>
              </a:lnSpc>
              <a:spcBef>
                <a:spcPct val="0"/>
              </a:spcBef>
              <a:spcAft>
                <a:spcPct val="35000"/>
              </a:spcAft>
            </a:pPr>
            <a:endParaRPr lang="en-US" sz="4900" kern="1200" dirty="0"/>
          </a:p>
        </p:txBody>
      </p:sp>
      <p:sp>
        <p:nvSpPr>
          <p:cNvPr id="58" name="Left Arrow 57"/>
          <p:cNvSpPr/>
          <p:nvPr/>
        </p:nvSpPr>
        <p:spPr>
          <a:xfrm rot="19500000">
            <a:off x="12401336" y="3520560"/>
            <a:ext cx="1510013" cy="508720"/>
          </a:xfrm>
          <a:prstGeom prst="leftArrow">
            <a:avLst>
              <a:gd name="adj1" fmla="val 60000"/>
              <a:gd name="adj2" fmla="val 50000"/>
            </a:avLst>
          </a:prstGeom>
        </p:spPr>
        <p:style>
          <a:lnRef idx="0">
            <a:schemeClr val="lt1">
              <a:hueOff val="0"/>
              <a:satOff val="0"/>
              <a:lumOff val="0"/>
              <a:alphaOff val="0"/>
            </a:schemeClr>
          </a:lnRef>
          <a:fillRef idx="3">
            <a:schemeClr val="accent2">
              <a:hueOff val="4681519"/>
              <a:satOff val="-5839"/>
              <a:lumOff val="1373"/>
              <a:alphaOff val="0"/>
            </a:schemeClr>
          </a:fillRef>
          <a:effectRef idx="3">
            <a:schemeClr val="accent2">
              <a:hueOff val="4681519"/>
              <a:satOff val="-5839"/>
              <a:lumOff val="1373"/>
              <a:alphaOff val="0"/>
            </a:schemeClr>
          </a:effectRef>
          <a:fontRef idx="minor">
            <a:schemeClr val="lt1">
              <a:hueOff val="0"/>
              <a:satOff val="0"/>
              <a:lumOff val="0"/>
              <a:alphaOff val="0"/>
            </a:schemeClr>
          </a:fontRef>
        </p:style>
      </p:sp>
      <p:sp>
        <p:nvSpPr>
          <p:cNvPr id="60" name="TextBox 59"/>
          <p:cNvSpPr txBox="1"/>
          <p:nvPr/>
        </p:nvSpPr>
        <p:spPr>
          <a:xfrm>
            <a:off x="2347470" y="1676400"/>
            <a:ext cx="1149097" cy="461665"/>
          </a:xfrm>
          <a:prstGeom prst="rect">
            <a:avLst/>
          </a:prstGeom>
          <a:noFill/>
        </p:spPr>
        <p:txBody>
          <a:bodyPr wrap="none" rtlCol="0">
            <a:spAutoFit/>
          </a:bodyPr>
          <a:lstStyle/>
          <a:p>
            <a:r>
              <a:rPr lang="en-US" sz="2400" b="1" dirty="0" smtClean="0"/>
              <a:t>Process</a:t>
            </a:r>
            <a:endParaRPr lang="en-US" b="1" dirty="0"/>
          </a:p>
        </p:txBody>
      </p:sp>
      <p:sp>
        <p:nvSpPr>
          <p:cNvPr id="61" name="TextBox 60"/>
          <p:cNvSpPr txBox="1"/>
          <p:nvPr/>
        </p:nvSpPr>
        <p:spPr>
          <a:xfrm>
            <a:off x="228600" y="2438400"/>
            <a:ext cx="1066318" cy="400110"/>
          </a:xfrm>
          <a:prstGeom prst="rect">
            <a:avLst/>
          </a:prstGeom>
          <a:noFill/>
        </p:spPr>
        <p:txBody>
          <a:bodyPr wrap="none" rtlCol="0">
            <a:spAutoFit/>
          </a:bodyPr>
          <a:lstStyle/>
          <a:p>
            <a:r>
              <a:rPr lang="en-US" sz="2000" b="1" dirty="0" smtClean="0"/>
              <a:t>Supplier</a:t>
            </a:r>
            <a:endParaRPr lang="en-US" b="1" dirty="0"/>
          </a:p>
        </p:txBody>
      </p:sp>
      <p:sp>
        <p:nvSpPr>
          <p:cNvPr id="69" name="TextBox 68"/>
          <p:cNvSpPr txBox="1"/>
          <p:nvPr/>
        </p:nvSpPr>
        <p:spPr>
          <a:xfrm>
            <a:off x="228600" y="3733800"/>
            <a:ext cx="1428420" cy="1526165"/>
          </a:xfrm>
          <a:prstGeom prst="rect">
            <a:avLst/>
          </a:prstGeom>
          <a:noFill/>
        </p:spPr>
        <p:txBody>
          <a:bodyPr wrap="square" rtlCol="0">
            <a:spAutoFit/>
          </a:bodyPr>
          <a:lstStyle/>
          <a:p>
            <a:r>
              <a:rPr lang="en-US" b="1" dirty="0" smtClean="0"/>
              <a:t>Stakeholders</a:t>
            </a:r>
          </a:p>
          <a:p>
            <a:r>
              <a:rPr lang="en-US" sz="1600" dirty="0">
                <a:latin typeface="Arial Narrow" pitchFamily="34" charset="0"/>
              </a:rPr>
              <a:t>Those who have some “stake” in the </a:t>
            </a:r>
            <a:r>
              <a:rPr lang="en-US" sz="1600" dirty="0" smtClean="0">
                <a:latin typeface="Arial Narrow" pitchFamily="34" charset="0"/>
              </a:rPr>
              <a:t>product/</a:t>
            </a:r>
          </a:p>
          <a:p>
            <a:r>
              <a:rPr lang="en-US" sz="1600" dirty="0" smtClean="0">
                <a:latin typeface="Arial Narrow" pitchFamily="34" charset="0"/>
              </a:rPr>
              <a:t>service </a:t>
            </a:r>
            <a:r>
              <a:rPr lang="en-US" sz="1600" dirty="0">
                <a:latin typeface="Arial Narrow" pitchFamily="34" charset="0"/>
              </a:rPr>
              <a:t>process success or </a:t>
            </a:r>
            <a:r>
              <a:rPr lang="en-US" sz="1600" dirty="0" smtClean="0">
                <a:latin typeface="Arial Narrow" pitchFamily="34" charset="0"/>
              </a:rPr>
              <a:t>failure.</a:t>
            </a:r>
            <a:endParaRPr lang="en-US" sz="1600" dirty="0"/>
          </a:p>
        </p:txBody>
      </p:sp>
      <p:sp>
        <p:nvSpPr>
          <p:cNvPr id="70" name="TextBox 69"/>
          <p:cNvSpPr txBox="1"/>
          <p:nvPr/>
        </p:nvSpPr>
        <p:spPr>
          <a:xfrm>
            <a:off x="5918731" y="2101483"/>
            <a:ext cx="1005916" cy="338554"/>
          </a:xfrm>
          <a:prstGeom prst="rect">
            <a:avLst/>
          </a:prstGeom>
          <a:noFill/>
        </p:spPr>
        <p:txBody>
          <a:bodyPr wrap="none" rtlCol="0">
            <a:spAutoFit/>
          </a:bodyPr>
          <a:lstStyle/>
          <a:p>
            <a:r>
              <a:rPr lang="en-US" sz="1600" b="1" dirty="0" smtClean="0"/>
              <a:t>Customer</a:t>
            </a:r>
            <a:endParaRPr lang="en-US" b="1" dirty="0"/>
          </a:p>
        </p:txBody>
      </p:sp>
      <p:sp>
        <p:nvSpPr>
          <p:cNvPr id="79" name="TextBox 78"/>
          <p:cNvSpPr txBox="1"/>
          <p:nvPr/>
        </p:nvSpPr>
        <p:spPr>
          <a:xfrm>
            <a:off x="7620000" y="1786176"/>
            <a:ext cx="1219200" cy="3816429"/>
          </a:xfrm>
          <a:prstGeom prst="rect">
            <a:avLst/>
          </a:prstGeom>
          <a:noFill/>
        </p:spPr>
        <p:txBody>
          <a:bodyPr wrap="square" rtlCol="0">
            <a:spAutoFit/>
          </a:bodyPr>
          <a:lstStyle/>
          <a:p>
            <a:pPr eaLnBrk="0" hangingPunct="0"/>
            <a:r>
              <a:rPr lang="en-US" b="1" dirty="0" smtClean="0">
                <a:latin typeface="Arial Narrow" pitchFamily="34" charset="0"/>
              </a:rPr>
              <a:t>External</a:t>
            </a:r>
            <a:endParaRPr lang="en-US" b="1" dirty="0">
              <a:latin typeface="Arial Narrow" pitchFamily="34" charset="0"/>
            </a:endParaRPr>
          </a:p>
          <a:p>
            <a:pPr eaLnBrk="0" hangingPunct="0"/>
            <a:r>
              <a:rPr lang="en-US" sz="1600" dirty="0">
                <a:latin typeface="Arial Narrow" pitchFamily="34" charset="0"/>
              </a:rPr>
              <a:t>Those who receive/use the process outside your organization</a:t>
            </a:r>
          </a:p>
          <a:p>
            <a:pPr eaLnBrk="0" hangingPunct="0"/>
            <a:endParaRPr lang="en-US" sz="1600" dirty="0">
              <a:latin typeface="Arial Narrow" pitchFamily="34" charset="0"/>
            </a:endParaRPr>
          </a:p>
          <a:p>
            <a:pPr eaLnBrk="0" hangingPunct="0"/>
            <a:r>
              <a:rPr lang="en-US" sz="1600" dirty="0">
                <a:latin typeface="Arial Narrow" pitchFamily="34" charset="0"/>
              </a:rPr>
              <a:t>Those who may be affected by production use of the product</a:t>
            </a:r>
            <a:r>
              <a:rPr lang="en-US" sz="1600" dirty="0" smtClean="0">
                <a:latin typeface="Arial Narrow" pitchFamily="34" charset="0"/>
              </a:rPr>
              <a:t>/</a:t>
            </a:r>
          </a:p>
          <a:p>
            <a:pPr eaLnBrk="0" hangingPunct="0"/>
            <a:r>
              <a:rPr lang="en-US" sz="1600" dirty="0" smtClean="0">
                <a:latin typeface="Arial Narrow" pitchFamily="34" charset="0"/>
              </a:rPr>
              <a:t>process </a:t>
            </a:r>
            <a:r>
              <a:rPr lang="en-US" sz="1600" dirty="0">
                <a:latin typeface="Arial Narrow" pitchFamily="34" charset="0"/>
              </a:rPr>
              <a:t>(e.g. </a:t>
            </a:r>
            <a:r>
              <a:rPr lang="en-US" sz="1600" dirty="0" smtClean="0">
                <a:latin typeface="Arial Narrow" pitchFamily="34" charset="0"/>
              </a:rPr>
              <a:t>pollution)</a:t>
            </a:r>
            <a:endParaRPr lang="en-US" sz="1600" dirty="0"/>
          </a:p>
        </p:txBody>
      </p:sp>
      <p:sp>
        <p:nvSpPr>
          <p:cNvPr id="81" name="TextBox 80"/>
          <p:cNvSpPr txBox="1"/>
          <p:nvPr/>
        </p:nvSpPr>
        <p:spPr>
          <a:xfrm>
            <a:off x="4625761" y="2400270"/>
            <a:ext cx="916341" cy="584775"/>
          </a:xfrm>
          <a:prstGeom prst="rect">
            <a:avLst/>
          </a:prstGeom>
          <a:noFill/>
        </p:spPr>
        <p:txBody>
          <a:bodyPr wrap="none" rtlCol="0">
            <a:spAutoFit/>
          </a:bodyPr>
          <a:lstStyle/>
          <a:p>
            <a:r>
              <a:rPr lang="en-US" sz="1600" b="1" dirty="0" smtClean="0"/>
              <a:t>Process/</a:t>
            </a:r>
          </a:p>
          <a:p>
            <a:r>
              <a:rPr lang="en-US" sz="1600" b="1" dirty="0" smtClean="0"/>
              <a:t>Service</a:t>
            </a:r>
            <a:endParaRPr lang="en-US" sz="1200" b="1" dirty="0"/>
          </a:p>
        </p:txBody>
      </p:sp>
      <p:sp>
        <p:nvSpPr>
          <p:cNvPr id="89" name="Text Box 33"/>
          <p:cNvSpPr txBox="1">
            <a:spLocks noChangeArrowheads="1"/>
          </p:cNvSpPr>
          <p:nvPr/>
        </p:nvSpPr>
        <p:spPr bwMode="auto">
          <a:xfrm>
            <a:off x="2053820" y="5027341"/>
            <a:ext cx="1986004" cy="912953"/>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302" tIns="86302" rIns="86302" bIns="86302">
            <a:spAutoFit/>
          </a:bodyPr>
          <a:lstStyle/>
          <a:p>
            <a:pPr marL="285750" indent="-285750" algn="l" eaLnBrk="0" hangingPunct="0">
              <a:buFont typeface="Arial" pitchFamily="34" charset="0"/>
              <a:buChar char="•"/>
            </a:pPr>
            <a:r>
              <a:rPr lang="en-US" sz="1600" b="1" dirty="0">
                <a:latin typeface="Arial Narrow" pitchFamily="34" charset="0"/>
              </a:rPr>
              <a:t>Management</a:t>
            </a:r>
          </a:p>
          <a:p>
            <a:pPr marL="285750" indent="-285750" algn="l" eaLnBrk="0" hangingPunct="0">
              <a:buFont typeface="Arial" pitchFamily="34" charset="0"/>
              <a:buChar char="•"/>
            </a:pPr>
            <a:r>
              <a:rPr lang="en-US" sz="1600" b="1" dirty="0">
                <a:latin typeface="Arial Narrow" pitchFamily="34" charset="0"/>
              </a:rPr>
              <a:t>Shareholder</a:t>
            </a:r>
          </a:p>
          <a:p>
            <a:pPr marL="285750" indent="-285750" algn="l" eaLnBrk="0" hangingPunct="0">
              <a:buFont typeface="Arial" pitchFamily="34" charset="0"/>
              <a:buChar char="•"/>
            </a:pPr>
            <a:r>
              <a:rPr lang="en-US" sz="1600" b="1" dirty="0">
                <a:latin typeface="Arial Narrow" pitchFamily="34" charset="0"/>
              </a:rPr>
              <a:t>Regulatory Agency</a:t>
            </a:r>
          </a:p>
        </p:txBody>
      </p:sp>
      <p:sp>
        <p:nvSpPr>
          <p:cNvPr id="94" name="Freeform 93"/>
          <p:cNvSpPr/>
          <p:nvPr/>
        </p:nvSpPr>
        <p:spPr>
          <a:xfrm>
            <a:off x="5919884" y="4289093"/>
            <a:ext cx="1014316" cy="583074"/>
          </a:xfrm>
          <a:custGeom>
            <a:avLst/>
            <a:gdLst>
              <a:gd name="connsiteX0" fmla="*/ 0 w 1547812"/>
              <a:gd name="connsiteY0" fmla="*/ 122535 h 1225351"/>
              <a:gd name="connsiteX1" fmla="*/ 122535 w 1547812"/>
              <a:gd name="connsiteY1" fmla="*/ 0 h 1225351"/>
              <a:gd name="connsiteX2" fmla="*/ 1425277 w 1547812"/>
              <a:gd name="connsiteY2" fmla="*/ 0 h 1225351"/>
              <a:gd name="connsiteX3" fmla="*/ 1547812 w 1547812"/>
              <a:gd name="connsiteY3" fmla="*/ 122535 h 1225351"/>
              <a:gd name="connsiteX4" fmla="*/ 1547812 w 1547812"/>
              <a:gd name="connsiteY4" fmla="*/ 1102816 h 1225351"/>
              <a:gd name="connsiteX5" fmla="*/ 1425277 w 1547812"/>
              <a:gd name="connsiteY5" fmla="*/ 1225351 h 1225351"/>
              <a:gd name="connsiteX6" fmla="*/ 122535 w 1547812"/>
              <a:gd name="connsiteY6" fmla="*/ 1225351 h 1225351"/>
              <a:gd name="connsiteX7" fmla="*/ 0 w 1547812"/>
              <a:gd name="connsiteY7" fmla="*/ 1102816 h 1225351"/>
              <a:gd name="connsiteX8" fmla="*/ 0 w 1547812"/>
              <a:gd name="connsiteY8" fmla="*/ 122535 h 1225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7812" h="1225351">
                <a:moveTo>
                  <a:pt x="0" y="122535"/>
                </a:moveTo>
                <a:cubicBezTo>
                  <a:pt x="0" y="54861"/>
                  <a:pt x="54861" y="0"/>
                  <a:pt x="122535" y="0"/>
                </a:cubicBezTo>
                <a:lnTo>
                  <a:pt x="1425277" y="0"/>
                </a:lnTo>
                <a:cubicBezTo>
                  <a:pt x="1492951" y="0"/>
                  <a:pt x="1547812" y="54861"/>
                  <a:pt x="1547812" y="122535"/>
                </a:cubicBezTo>
                <a:lnTo>
                  <a:pt x="1547812" y="1102816"/>
                </a:lnTo>
                <a:cubicBezTo>
                  <a:pt x="1547812" y="1170490"/>
                  <a:pt x="1492951" y="1225351"/>
                  <a:pt x="1425277" y="1225351"/>
                </a:cubicBezTo>
                <a:lnTo>
                  <a:pt x="122535" y="1225351"/>
                </a:lnTo>
                <a:cubicBezTo>
                  <a:pt x="54861" y="1225351"/>
                  <a:pt x="0" y="1170490"/>
                  <a:pt x="0" y="1102816"/>
                </a:cubicBezTo>
                <a:lnTo>
                  <a:pt x="0" y="122535"/>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45109" tIns="117804" rIns="145109" bIns="117804" numCol="1" spcCol="1270" anchor="ctr" anchorCtr="0">
            <a:noAutofit/>
          </a:bodyPr>
          <a:lstStyle/>
          <a:p>
            <a:pPr lvl="0" algn="ctr" defTabSz="1911350">
              <a:lnSpc>
                <a:spcPct val="90000"/>
              </a:lnSpc>
              <a:spcBef>
                <a:spcPct val="0"/>
              </a:spcBef>
              <a:spcAft>
                <a:spcPct val="35000"/>
              </a:spcAft>
            </a:pPr>
            <a:endParaRPr lang="en-US" sz="4300" kern="1200"/>
          </a:p>
        </p:txBody>
      </p:sp>
      <p:sp>
        <p:nvSpPr>
          <p:cNvPr id="71" name="TextBox 70"/>
          <p:cNvSpPr txBox="1"/>
          <p:nvPr/>
        </p:nvSpPr>
        <p:spPr>
          <a:xfrm>
            <a:off x="5917291" y="2901851"/>
            <a:ext cx="1050288" cy="338554"/>
          </a:xfrm>
          <a:prstGeom prst="rect">
            <a:avLst/>
          </a:prstGeom>
          <a:noFill/>
        </p:spPr>
        <p:txBody>
          <a:bodyPr wrap="none" rtlCol="0">
            <a:spAutoFit/>
          </a:bodyPr>
          <a:lstStyle/>
          <a:p>
            <a:r>
              <a:rPr lang="en-US" sz="1600" b="1" dirty="0" smtClean="0"/>
              <a:t>Consumer</a:t>
            </a:r>
            <a:endParaRPr lang="en-US" b="1" dirty="0"/>
          </a:p>
        </p:txBody>
      </p:sp>
      <p:sp>
        <p:nvSpPr>
          <p:cNvPr id="102" name="Text Box 26"/>
          <p:cNvSpPr txBox="1">
            <a:spLocks noChangeArrowheads="1"/>
          </p:cNvSpPr>
          <p:nvPr/>
        </p:nvSpPr>
        <p:spPr bwMode="auto">
          <a:xfrm>
            <a:off x="5901932" y="4337685"/>
            <a:ext cx="995027" cy="420511"/>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302" tIns="86302" rIns="86302" bIns="86302">
            <a:spAutoFit/>
          </a:bodyPr>
          <a:lstStyle/>
          <a:p>
            <a:pPr algn="l" eaLnBrk="0" hangingPunct="0"/>
            <a:r>
              <a:rPr lang="en-US" sz="1600" b="1" dirty="0">
                <a:latin typeface="Arial Narrow" pitchFamily="34" charset="0"/>
              </a:rPr>
              <a:t>Bystander</a:t>
            </a:r>
          </a:p>
        </p:txBody>
      </p:sp>
      <p:sp>
        <p:nvSpPr>
          <p:cNvPr id="103" name="Rectangle 42"/>
          <p:cNvSpPr>
            <a:spLocks noChangeArrowheads="1"/>
          </p:cNvSpPr>
          <p:nvPr/>
        </p:nvSpPr>
        <p:spPr bwMode="auto">
          <a:xfrm>
            <a:off x="5978132" y="5105400"/>
            <a:ext cx="79060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sz="1600" b="1" dirty="0">
                <a:latin typeface="Arial Narrow" pitchFamily="34" charset="0"/>
              </a:rPr>
              <a:t>Dealers</a:t>
            </a:r>
            <a:endParaRPr lang="en-US" sz="1400" b="1" dirty="0">
              <a:latin typeface="Arial Narrow" pitchFamily="34" charset="0"/>
            </a:endParaRPr>
          </a:p>
        </p:txBody>
      </p:sp>
      <p:cxnSp>
        <p:nvCxnSpPr>
          <p:cNvPr id="117" name="Straight Arrow Connector 116"/>
          <p:cNvCxnSpPr/>
          <p:nvPr/>
        </p:nvCxnSpPr>
        <p:spPr>
          <a:xfrm flipH="1">
            <a:off x="7199784" y="3124200"/>
            <a:ext cx="344016"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18" name="Straight Arrow Connector 117"/>
          <p:cNvCxnSpPr/>
          <p:nvPr/>
        </p:nvCxnSpPr>
        <p:spPr>
          <a:xfrm flipH="1">
            <a:off x="7199784" y="4572000"/>
            <a:ext cx="344016"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19" name="Straight Arrow Connector 118"/>
          <p:cNvCxnSpPr/>
          <p:nvPr/>
        </p:nvCxnSpPr>
        <p:spPr>
          <a:xfrm flipH="1">
            <a:off x="7199784" y="5334000"/>
            <a:ext cx="344016"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22" name="Flowchart: Process 121"/>
          <p:cNvSpPr/>
          <p:nvPr/>
        </p:nvSpPr>
        <p:spPr>
          <a:xfrm>
            <a:off x="76200" y="1451715"/>
            <a:ext cx="8961120" cy="5253885"/>
          </a:xfrm>
          <a:prstGeom prst="flowChartProcess">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38100">
                <a:solidFill>
                  <a:schemeClr val="tx1"/>
                </a:solidFill>
              </a:ln>
            </a:endParaRPr>
          </a:p>
        </p:txBody>
      </p:sp>
      <p:cxnSp>
        <p:nvCxnSpPr>
          <p:cNvPr id="123" name="Straight Arrow Connector 122"/>
          <p:cNvCxnSpPr/>
          <p:nvPr/>
        </p:nvCxnSpPr>
        <p:spPr>
          <a:xfrm flipV="1">
            <a:off x="3007606" y="3149218"/>
            <a:ext cx="1" cy="62570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28" name="Straight Arrow Connector 127"/>
          <p:cNvCxnSpPr/>
          <p:nvPr/>
        </p:nvCxnSpPr>
        <p:spPr>
          <a:xfrm flipH="1" flipV="1">
            <a:off x="1372625" y="2971206"/>
            <a:ext cx="974845" cy="92625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31" name="TextBox 130"/>
          <p:cNvSpPr txBox="1"/>
          <p:nvPr/>
        </p:nvSpPr>
        <p:spPr>
          <a:xfrm>
            <a:off x="1972567" y="3862626"/>
            <a:ext cx="2370833" cy="861774"/>
          </a:xfrm>
          <a:prstGeom prst="rect">
            <a:avLst/>
          </a:prstGeom>
          <a:noFill/>
        </p:spPr>
        <p:txBody>
          <a:bodyPr wrap="square" rtlCol="0">
            <a:spAutoFit/>
          </a:bodyPr>
          <a:lstStyle/>
          <a:p>
            <a:pPr eaLnBrk="0" hangingPunct="0"/>
            <a:r>
              <a:rPr lang="en-US" b="1" dirty="0">
                <a:latin typeface="Arial Narrow" pitchFamily="34" charset="0"/>
              </a:rPr>
              <a:t>Internal</a:t>
            </a:r>
          </a:p>
          <a:p>
            <a:pPr eaLnBrk="0" hangingPunct="0"/>
            <a:r>
              <a:rPr lang="en-US" sz="1600" dirty="0">
                <a:latin typeface="Arial Narrow" pitchFamily="34" charset="0"/>
              </a:rPr>
              <a:t>“The Next Process is Your </a:t>
            </a:r>
            <a:r>
              <a:rPr lang="en-US" sz="1600" dirty="0" smtClean="0">
                <a:latin typeface="Arial Narrow" pitchFamily="34" charset="0"/>
              </a:rPr>
              <a:t>Customer”</a:t>
            </a:r>
            <a:endParaRPr lang="en-US" sz="1600" dirty="0"/>
          </a:p>
        </p:txBody>
      </p:sp>
      <p:sp>
        <p:nvSpPr>
          <p:cNvPr id="77" name="Freeform 76"/>
          <p:cNvSpPr/>
          <p:nvPr/>
        </p:nvSpPr>
        <p:spPr>
          <a:xfrm>
            <a:off x="1896367" y="3799470"/>
            <a:ext cx="2370833" cy="912747"/>
          </a:xfrm>
          <a:custGeom>
            <a:avLst/>
            <a:gdLst>
              <a:gd name="connsiteX0" fmla="*/ 0 w 2030015"/>
              <a:gd name="connsiteY0" fmla="*/ 0 h 1218009"/>
              <a:gd name="connsiteX1" fmla="*/ 2030015 w 2030015"/>
              <a:gd name="connsiteY1" fmla="*/ 0 h 1218009"/>
              <a:gd name="connsiteX2" fmla="*/ 2030015 w 2030015"/>
              <a:gd name="connsiteY2" fmla="*/ 1218009 h 1218009"/>
              <a:gd name="connsiteX3" fmla="*/ 0 w 2030015"/>
              <a:gd name="connsiteY3" fmla="*/ 1218009 h 1218009"/>
              <a:gd name="connsiteX4" fmla="*/ 0 w 2030015"/>
              <a:gd name="connsiteY4" fmla="*/ 0 h 1218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0015" h="1218009">
                <a:moveTo>
                  <a:pt x="0" y="0"/>
                </a:moveTo>
                <a:lnTo>
                  <a:pt x="2030015" y="0"/>
                </a:lnTo>
                <a:lnTo>
                  <a:pt x="2030015" y="1218009"/>
                </a:lnTo>
                <a:lnTo>
                  <a:pt x="0" y="1218009"/>
                </a:lnTo>
                <a:lnTo>
                  <a:pt x="0" y="0"/>
                </a:lnTo>
                <a:close/>
              </a:path>
            </a:pathLst>
          </a:custGeom>
          <a:solidFill>
            <a:schemeClr val="bg2">
              <a:lumMod val="75000"/>
            </a:schemeClr>
          </a:solidFill>
        </p:spPr>
        <p:style>
          <a:lnRef idx="0">
            <a:schemeClr val="lt1">
              <a:hueOff val="0"/>
              <a:satOff val="0"/>
              <a:lumOff val="0"/>
              <a:alphaOff val="0"/>
            </a:schemeClr>
          </a:lnRef>
          <a:fillRef idx="3">
            <a:schemeClr val="accent2">
              <a:hueOff val="3511139"/>
              <a:satOff val="-4379"/>
              <a:lumOff val="1030"/>
              <a:alphaOff val="0"/>
            </a:schemeClr>
          </a:fillRef>
          <a:effectRef idx="3">
            <a:schemeClr val="accent2">
              <a:hueOff val="3511139"/>
              <a:satOff val="-4379"/>
              <a:lumOff val="1030"/>
              <a:alphaOff val="0"/>
            </a:schemeClr>
          </a:effectRef>
          <a:fontRef idx="minor">
            <a:schemeClr val="lt1"/>
          </a:fontRef>
        </p:style>
        <p:txBody>
          <a:bodyPr spcFirstLastPara="0" vert="horz" wrap="square" lIns="209550" tIns="209550" rIns="209550" bIns="209550" numCol="1" spcCol="1270" anchor="ctr" anchorCtr="0">
            <a:noAutofit/>
          </a:bodyPr>
          <a:lstStyle/>
          <a:p>
            <a:pPr lvl="0" algn="ctr" defTabSz="2444750">
              <a:lnSpc>
                <a:spcPct val="90000"/>
              </a:lnSpc>
              <a:spcBef>
                <a:spcPct val="0"/>
              </a:spcBef>
              <a:spcAft>
                <a:spcPct val="35000"/>
              </a:spcAft>
            </a:pPr>
            <a:endParaRPr lang="en-US" sz="5500" kern="1200" dirty="0"/>
          </a:p>
        </p:txBody>
      </p:sp>
      <p:sp>
        <p:nvSpPr>
          <p:cNvPr id="132" name="TextBox 131"/>
          <p:cNvSpPr txBox="1"/>
          <p:nvPr/>
        </p:nvSpPr>
        <p:spPr>
          <a:xfrm>
            <a:off x="1896366" y="3850443"/>
            <a:ext cx="2370833" cy="861774"/>
          </a:xfrm>
          <a:prstGeom prst="rect">
            <a:avLst/>
          </a:prstGeom>
          <a:noFill/>
        </p:spPr>
        <p:txBody>
          <a:bodyPr wrap="square" rtlCol="0">
            <a:spAutoFit/>
          </a:bodyPr>
          <a:lstStyle/>
          <a:p>
            <a:pPr eaLnBrk="0" hangingPunct="0"/>
            <a:r>
              <a:rPr lang="en-US" b="1" dirty="0">
                <a:latin typeface="Arial Narrow" pitchFamily="34" charset="0"/>
              </a:rPr>
              <a:t>Internal</a:t>
            </a:r>
          </a:p>
          <a:p>
            <a:pPr eaLnBrk="0" hangingPunct="0"/>
            <a:r>
              <a:rPr lang="en-US" sz="1600" dirty="0">
                <a:latin typeface="Arial Narrow" pitchFamily="34" charset="0"/>
              </a:rPr>
              <a:t>“The Next Process is Your </a:t>
            </a:r>
            <a:r>
              <a:rPr lang="en-US" sz="1600" dirty="0" smtClean="0">
                <a:latin typeface="Arial Narrow" pitchFamily="34" charset="0"/>
              </a:rPr>
              <a:t>Customer”</a:t>
            </a:r>
            <a:endParaRPr lang="en-US" sz="1600" dirty="0"/>
          </a:p>
        </p:txBody>
      </p:sp>
    </p:spTree>
    <p:extLst>
      <p:ext uri="{BB962C8B-B14F-4D97-AF65-F5344CB8AC3E}">
        <p14:creationId xmlns:p14="http://schemas.microsoft.com/office/powerpoint/2010/main" val="21338416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115669"/>
            <a:ext cx="7924800" cy="584775"/>
          </a:xfrm>
        </p:spPr>
        <p:txBody>
          <a:bodyPr/>
          <a:lstStyle/>
          <a:p>
            <a:r>
              <a:rPr lang="en-US" b="1" dirty="0" smtClean="0">
                <a:solidFill>
                  <a:schemeClr val="bg1"/>
                </a:solidFill>
                <a:latin typeface="+mj-lt"/>
              </a:rPr>
              <a:t>Exercise # 1: </a:t>
            </a:r>
            <a:r>
              <a:rPr lang="en-US" b="1" dirty="0">
                <a:solidFill>
                  <a:schemeClr val="bg1"/>
                </a:solidFill>
                <a:latin typeface="+mj-lt"/>
              </a:rPr>
              <a:t>Making it Real</a:t>
            </a:r>
          </a:p>
        </p:txBody>
      </p:sp>
      <p:sp>
        <p:nvSpPr>
          <p:cNvPr id="6" name="Flowchart: Process 5"/>
          <p:cNvSpPr/>
          <p:nvPr/>
        </p:nvSpPr>
        <p:spPr>
          <a:xfrm>
            <a:off x="1905000" y="2138148"/>
            <a:ext cx="5371676" cy="1595652"/>
          </a:xfrm>
          <a:prstGeom prst="flowChartProcess">
            <a:avLst/>
          </a:prstGeom>
          <a:solidFill>
            <a:schemeClr val="bg1"/>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2102300" y="2371717"/>
            <a:ext cx="4869576" cy="1200329"/>
            <a:chOff x="1907611" y="2217970"/>
            <a:chExt cx="2966576" cy="644059"/>
          </a:xfrm>
        </p:grpSpPr>
        <p:sp>
          <p:nvSpPr>
            <p:cNvPr id="8" name="Freeform 7"/>
            <p:cNvSpPr/>
            <p:nvPr/>
          </p:nvSpPr>
          <p:spPr>
            <a:xfrm>
              <a:off x="1907611" y="2217970"/>
              <a:ext cx="780677" cy="644059"/>
            </a:xfrm>
            <a:custGeom>
              <a:avLst/>
              <a:gdLst>
                <a:gd name="connsiteX0" fmla="*/ 0 w 780677"/>
                <a:gd name="connsiteY0" fmla="*/ 64406 h 644059"/>
                <a:gd name="connsiteX1" fmla="*/ 64406 w 780677"/>
                <a:gd name="connsiteY1" fmla="*/ 0 h 644059"/>
                <a:gd name="connsiteX2" fmla="*/ 716271 w 780677"/>
                <a:gd name="connsiteY2" fmla="*/ 0 h 644059"/>
                <a:gd name="connsiteX3" fmla="*/ 780677 w 780677"/>
                <a:gd name="connsiteY3" fmla="*/ 64406 h 644059"/>
                <a:gd name="connsiteX4" fmla="*/ 780677 w 780677"/>
                <a:gd name="connsiteY4" fmla="*/ 579653 h 644059"/>
                <a:gd name="connsiteX5" fmla="*/ 716271 w 780677"/>
                <a:gd name="connsiteY5" fmla="*/ 644059 h 644059"/>
                <a:gd name="connsiteX6" fmla="*/ 64406 w 780677"/>
                <a:gd name="connsiteY6" fmla="*/ 644059 h 644059"/>
                <a:gd name="connsiteX7" fmla="*/ 0 w 780677"/>
                <a:gd name="connsiteY7" fmla="*/ 579653 h 644059"/>
                <a:gd name="connsiteX8" fmla="*/ 0 w 780677"/>
                <a:gd name="connsiteY8" fmla="*/ 64406 h 644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0677" h="644059">
                  <a:moveTo>
                    <a:pt x="0" y="64406"/>
                  </a:moveTo>
                  <a:cubicBezTo>
                    <a:pt x="0" y="28836"/>
                    <a:pt x="28836" y="0"/>
                    <a:pt x="64406" y="0"/>
                  </a:cubicBezTo>
                  <a:lnTo>
                    <a:pt x="716271" y="0"/>
                  </a:lnTo>
                  <a:cubicBezTo>
                    <a:pt x="751841" y="0"/>
                    <a:pt x="780677" y="28836"/>
                    <a:pt x="780677" y="64406"/>
                  </a:cubicBezTo>
                  <a:lnTo>
                    <a:pt x="780677" y="579653"/>
                  </a:lnTo>
                  <a:cubicBezTo>
                    <a:pt x="780677" y="615223"/>
                    <a:pt x="751841" y="644059"/>
                    <a:pt x="716271" y="644059"/>
                  </a:cubicBezTo>
                  <a:lnTo>
                    <a:pt x="64406" y="644059"/>
                  </a:lnTo>
                  <a:cubicBezTo>
                    <a:pt x="28836" y="644059"/>
                    <a:pt x="0" y="615223"/>
                    <a:pt x="0" y="579653"/>
                  </a:cubicBezTo>
                  <a:lnTo>
                    <a:pt x="0" y="64406"/>
                  </a:lnTo>
                  <a:close/>
                </a:path>
              </a:pathLst>
            </a:custGeom>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txBody>
            <a:bodyPr spcFirstLastPara="0" vert="horz" wrap="square" lIns="125544" tIns="125544" rIns="125544" bIns="125544" numCol="1" spcCol="1270" anchor="ctr" anchorCtr="0">
              <a:noAutofit/>
            </a:bodyPr>
            <a:lstStyle/>
            <a:p>
              <a:pPr lvl="0" algn="ctr" defTabSz="1244600">
                <a:lnSpc>
                  <a:spcPct val="90000"/>
                </a:lnSpc>
                <a:spcBef>
                  <a:spcPct val="0"/>
                </a:spcBef>
                <a:spcAft>
                  <a:spcPct val="35000"/>
                </a:spcAft>
              </a:pPr>
              <a:endParaRPr lang="en-US" sz="2000" b="1" kern="1200" dirty="0"/>
            </a:p>
          </p:txBody>
        </p:sp>
        <p:sp>
          <p:nvSpPr>
            <p:cNvPr id="9" name="Freeform 8"/>
            <p:cNvSpPr/>
            <p:nvPr/>
          </p:nvSpPr>
          <p:spPr>
            <a:xfrm>
              <a:off x="2766357" y="2443195"/>
              <a:ext cx="165503" cy="193608"/>
            </a:xfrm>
            <a:custGeom>
              <a:avLst/>
              <a:gdLst>
                <a:gd name="connsiteX0" fmla="*/ 0 w 165503"/>
                <a:gd name="connsiteY0" fmla="*/ 38722 h 193608"/>
                <a:gd name="connsiteX1" fmla="*/ 82752 w 165503"/>
                <a:gd name="connsiteY1" fmla="*/ 38722 h 193608"/>
                <a:gd name="connsiteX2" fmla="*/ 82752 w 165503"/>
                <a:gd name="connsiteY2" fmla="*/ 0 h 193608"/>
                <a:gd name="connsiteX3" fmla="*/ 165503 w 165503"/>
                <a:gd name="connsiteY3" fmla="*/ 96804 h 193608"/>
                <a:gd name="connsiteX4" fmla="*/ 82752 w 165503"/>
                <a:gd name="connsiteY4" fmla="*/ 193608 h 193608"/>
                <a:gd name="connsiteX5" fmla="*/ 82752 w 165503"/>
                <a:gd name="connsiteY5" fmla="*/ 154886 h 193608"/>
                <a:gd name="connsiteX6" fmla="*/ 0 w 165503"/>
                <a:gd name="connsiteY6" fmla="*/ 154886 h 193608"/>
                <a:gd name="connsiteX7" fmla="*/ 0 w 165503"/>
                <a:gd name="connsiteY7" fmla="*/ 38722 h 193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5503" h="193608">
                  <a:moveTo>
                    <a:pt x="0" y="38722"/>
                  </a:moveTo>
                  <a:lnTo>
                    <a:pt x="82752" y="38722"/>
                  </a:lnTo>
                  <a:lnTo>
                    <a:pt x="82752" y="0"/>
                  </a:lnTo>
                  <a:lnTo>
                    <a:pt x="165503" y="96804"/>
                  </a:lnTo>
                  <a:lnTo>
                    <a:pt x="82752" y="193608"/>
                  </a:lnTo>
                  <a:lnTo>
                    <a:pt x="82752" y="154886"/>
                  </a:lnTo>
                  <a:lnTo>
                    <a:pt x="0" y="154886"/>
                  </a:lnTo>
                  <a:lnTo>
                    <a:pt x="0" y="38722"/>
                  </a:lnTo>
                  <a:close/>
                </a:path>
              </a:pathLst>
            </a:custGeom>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txBody>
            <a:bodyPr spcFirstLastPara="0" vert="horz" wrap="square" lIns="0" tIns="38722" rIns="49651" bIns="38722" numCol="1" spcCol="1270" anchor="ctr" anchorCtr="0">
              <a:noAutofit/>
            </a:bodyPr>
            <a:lstStyle/>
            <a:p>
              <a:pPr lvl="0" algn="ctr" defTabSz="355600">
                <a:lnSpc>
                  <a:spcPct val="90000"/>
                </a:lnSpc>
                <a:spcBef>
                  <a:spcPct val="0"/>
                </a:spcBef>
                <a:spcAft>
                  <a:spcPct val="35000"/>
                </a:spcAft>
              </a:pPr>
              <a:endParaRPr lang="en-US" sz="800" kern="1200"/>
            </a:p>
          </p:txBody>
        </p:sp>
        <p:sp>
          <p:nvSpPr>
            <p:cNvPr id="10" name="Freeform 9"/>
            <p:cNvSpPr/>
            <p:nvPr/>
          </p:nvSpPr>
          <p:spPr>
            <a:xfrm>
              <a:off x="3000561" y="2217970"/>
              <a:ext cx="780677" cy="644059"/>
            </a:xfrm>
            <a:custGeom>
              <a:avLst/>
              <a:gdLst>
                <a:gd name="connsiteX0" fmla="*/ 0 w 780677"/>
                <a:gd name="connsiteY0" fmla="*/ 64406 h 644059"/>
                <a:gd name="connsiteX1" fmla="*/ 64406 w 780677"/>
                <a:gd name="connsiteY1" fmla="*/ 0 h 644059"/>
                <a:gd name="connsiteX2" fmla="*/ 716271 w 780677"/>
                <a:gd name="connsiteY2" fmla="*/ 0 h 644059"/>
                <a:gd name="connsiteX3" fmla="*/ 780677 w 780677"/>
                <a:gd name="connsiteY3" fmla="*/ 64406 h 644059"/>
                <a:gd name="connsiteX4" fmla="*/ 780677 w 780677"/>
                <a:gd name="connsiteY4" fmla="*/ 579653 h 644059"/>
                <a:gd name="connsiteX5" fmla="*/ 716271 w 780677"/>
                <a:gd name="connsiteY5" fmla="*/ 644059 h 644059"/>
                <a:gd name="connsiteX6" fmla="*/ 64406 w 780677"/>
                <a:gd name="connsiteY6" fmla="*/ 644059 h 644059"/>
                <a:gd name="connsiteX7" fmla="*/ 0 w 780677"/>
                <a:gd name="connsiteY7" fmla="*/ 579653 h 644059"/>
                <a:gd name="connsiteX8" fmla="*/ 0 w 780677"/>
                <a:gd name="connsiteY8" fmla="*/ 64406 h 644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0677" h="644059">
                  <a:moveTo>
                    <a:pt x="0" y="64406"/>
                  </a:moveTo>
                  <a:cubicBezTo>
                    <a:pt x="0" y="28836"/>
                    <a:pt x="28836" y="0"/>
                    <a:pt x="64406" y="0"/>
                  </a:cubicBezTo>
                  <a:lnTo>
                    <a:pt x="716271" y="0"/>
                  </a:lnTo>
                  <a:cubicBezTo>
                    <a:pt x="751841" y="0"/>
                    <a:pt x="780677" y="28836"/>
                    <a:pt x="780677" y="64406"/>
                  </a:cubicBezTo>
                  <a:lnTo>
                    <a:pt x="780677" y="579653"/>
                  </a:lnTo>
                  <a:cubicBezTo>
                    <a:pt x="780677" y="615223"/>
                    <a:pt x="751841" y="644059"/>
                    <a:pt x="716271" y="644059"/>
                  </a:cubicBezTo>
                  <a:lnTo>
                    <a:pt x="64406" y="644059"/>
                  </a:lnTo>
                  <a:cubicBezTo>
                    <a:pt x="28836" y="644059"/>
                    <a:pt x="0" y="615223"/>
                    <a:pt x="0" y="579653"/>
                  </a:cubicBezTo>
                  <a:lnTo>
                    <a:pt x="0" y="64406"/>
                  </a:lnTo>
                  <a:close/>
                </a:path>
              </a:pathLst>
            </a:custGeom>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txBody>
            <a:bodyPr spcFirstLastPara="0" vert="horz" wrap="square" lIns="125544" tIns="125544" rIns="125544" bIns="125544" numCol="1" spcCol="1270" anchor="ctr" anchorCtr="0">
              <a:noAutofit/>
            </a:bodyPr>
            <a:lstStyle/>
            <a:p>
              <a:pPr lvl="0" algn="ctr" defTabSz="1244600">
                <a:lnSpc>
                  <a:spcPct val="90000"/>
                </a:lnSpc>
                <a:spcBef>
                  <a:spcPct val="0"/>
                </a:spcBef>
                <a:spcAft>
                  <a:spcPct val="35000"/>
                </a:spcAft>
              </a:pPr>
              <a:endParaRPr lang="en-US" sz="2800" kern="1200" dirty="0"/>
            </a:p>
          </p:txBody>
        </p:sp>
        <p:sp>
          <p:nvSpPr>
            <p:cNvPr id="11" name="Freeform 10"/>
            <p:cNvSpPr/>
            <p:nvPr/>
          </p:nvSpPr>
          <p:spPr>
            <a:xfrm>
              <a:off x="3859306" y="2443195"/>
              <a:ext cx="165503" cy="193608"/>
            </a:xfrm>
            <a:custGeom>
              <a:avLst/>
              <a:gdLst>
                <a:gd name="connsiteX0" fmla="*/ 0 w 165503"/>
                <a:gd name="connsiteY0" fmla="*/ 38722 h 193608"/>
                <a:gd name="connsiteX1" fmla="*/ 82752 w 165503"/>
                <a:gd name="connsiteY1" fmla="*/ 38722 h 193608"/>
                <a:gd name="connsiteX2" fmla="*/ 82752 w 165503"/>
                <a:gd name="connsiteY2" fmla="*/ 0 h 193608"/>
                <a:gd name="connsiteX3" fmla="*/ 165503 w 165503"/>
                <a:gd name="connsiteY3" fmla="*/ 96804 h 193608"/>
                <a:gd name="connsiteX4" fmla="*/ 82752 w 165503"/>
                <a:gd name="connsiteY4" fmla="*/ 193608 h 193608"/>
                <a:gd name="connsiteX5" fmla="*/ 82752 w 165503"/>
                <a:gd name="connsiteY5" fmla="*/ 154886 h 193608"/>
                <a:gd name="connsiteX6" fmla="*/ 0 w 165503"/>
                <a:gd name="connsiteY6" fmla="*/ 154886 h 193608"/>
                <a:gd name="connsiteX7" fmla="*/ 0 w 165503"/>
                <a:gd name="connsiteY7" fmla="*/ 38722 h 193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5503" h="193608">
                  <a:moveTo>
                    <a:pt x="0" y="38722"/>
                  </a:moveTo>
                  <a:lnTo>
                    <a:pt x="82752" y="38722"/>
                  </a:lnTo>
                  <a:lnTo>
                    <a:pt x="82752" y="0"/>
                  </a:lnTo>
                  <a:lnTo>
                    <a:pt x="165503" y="96804"/>
                  </a:lnTo>
                  <a:lnTo>
                    <a:pt x="82752" y="193608"/>
                  </a:lnTo>
                  <a:lnTo>
                    <a:pt x="82752" y="154886"/>
                  </a:lnTo>
                  <a:lnTo>
                    <a:pt x="0" y="154886"/>
                  </a:lnTo>
                  <a:lnTo>
                    <a:pt x="0" y="38722"/>
                  </a:lnTo>
                  <a:close/>
                </a:path>
              </a:pathLst>
            </a:custGeom>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txBody>
            <a:bodyPr spcFirstLastPara="0" vert="horz" wrap="square" lIns="0" tIns="38722" rIns="49651" bIns="38722" numCol="1" spcCol="1270" anchor="ctr" anchorCtr="0">
              <a:noAutofit/>
            </a:bodyPr>
            <a:lstStyle/>
            <a:p>
              <a:pPr lvl="0" algn="ctr" defTabSz="355600">
                <a:lnSpc>
                  <a:spcPct val="90000"/>
                </a:lnSpc>
                <a:spcBef>
                  <a:spcPct val="0"/>
                </a:spcBef>
                <a:spcAft>
                  <a:spcPct val="35000"/>
                </a:spcAft>
              </a:pPr>
              <a:endParaRPr lang="en-US" sz="800" kern="1200"/>
            </a:p>
          </p:txBody>
        </p:sp>
        <p:sp>
          <p:nvSpPr>
            <p:cNvPr id="12" name="Freeform 11"/>
            <p:cNvSpPr/>
            <p:nvPr/>
          </p:nvSpPr>
          <p:spPr>
            <a:xfrm>
              <a:off x="4093510" y="2217970"/>
              <a:ext cx="780677" cy="644059"/>
            </a:xfrm>
            <a:custGeom>
              <a:avLst/>
              <a:gdLst>
                <a:gd name="connsiteX0" fmla="*/ 0 w 780677"/>
                <a:gd name="connsiteY0" fmla="*/ 64406 h 644059"/>
                <a:gd name="connsiteX1" fmla="*/ 64406 w 780677"/>
                <a:gd name="connsiteY1" fmla="*/ 0 h 644059"/>
                <a:gd name="connsiteX2" fmla="*/ 716271 w 780677"/>
                <a:gd name="connsiteY2" fmla="*/ 0 h 644059"/>
                <a:gd name="connsiteX3" fmla="*/ 780677 w 780677"/>
                <a:gd name="connsiteY3" fmla="*/ 64406 h 644059"/>
                <a:gd name="connsiteX4" fmla="*/ 780677 w 780677"/>
                <a:gd name="connsiteY4" fmla="*/ 579653 h 644059"/>
                <a:gd name="connsiteX5" fmla="*/ 716271 w 780677"/>
                <a:gd name="connsiteY5" fmla="*/ 644059 h 644059"/>
                <a:gd name="connsiteX6" fmla="*/ 64406 w 780677"/>
                <a:gd name="connsiteY6" fmla="*/ 644059 h 644059"/>
                <a:gd name="connsiteX7" fmla="*/ 0 w 780677"/>
                <a:gd name="connsiteY7" fmla="*/ 579653 h 644059"/>
                <a:gd name="connsiteX8" fmla="*/ 0 w 780677"/>
                <a:gd name="connsiteY8" fmla="*/ 64406 h 644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0677" h="644059">
                  <a:moveTo>
                    <a:pt x="0" y="64406"/>
                  </a:moveTo>
                  <a:cubicBezTo>
                    <a:pt x="0" y="28836"/>
                    <a:pt x="28836" y="0"/>
                    <a:pt x="64406" y="0"/>
                  </a:cubicBezTo>
                  <a:lnTo>
                    <a:pt x="716271" y="0"/>
                  </a:lnTo>
                  <a:cubicBezTo>
                    <a:pt x="751841" y="0"/>
                    <a:pt x="780677" y="28836"/>
                    <a:pt x="780677" y="64406"/>
                  </a:cubicBezTo>
                  <a:lnTo>
                    <a:pt x="780677" y="579653"/>
                  </a:lnTo>
                  <a:cubicBezTo>
                    <a:pt x="780677" y="615223"/>
                    <a:pt x="751841" y="644059"/>
                    <a:pt x="716271" y="644059"/>
                  </a:cubicBezTo>
                  <a:lnTo>
                    <a:pt x="64406" y="644059"/>
                  </a:lnTo>
                  <a:cubicBezTo>
                    <a:pt x="28836" y="644059"/>
                    <a:pt x="0" y="615223"/>
                    <a:pt x="0" y="579653"/>
                  </a:cubicBezTo>
                  <a:lnTo>
                    <a:pt x="0" y="64406"/>
                  </a:lnTo>
                  <a:close/>
                </a:path>
              </a:pathLst>
            </a:custGeom>
          </p:spPr>
          <p:style>
            <a:lnRef idx="0">
              <a:schemeClr val="lt1">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txBody>
            <a:bodyPr spcFirstLastPara="0" vert="horz" wrap="square" lIns="125544" tIns="125544" rIns="125544" bIns="125544" numCol="1" spcCol="1270" anchor="ctr" anchorCtr="0">
              <a:noAutofit/>
            </a:bodyPr>
            <a:lstStyle/>
            <a:p>
              <a:pPr lvl="0" algn="ctr" defTabSz="1244600">
                <a:lnSpc>
                  <a:spcPct val="90000"/>
                </a:lnSpc>
                <a:spcBef>
                  <a:spcPct val="0"/>
                </a:spcBef>
                <a:spcAft>
                  <a:spcPct val="35000"/>
                </a:spcAft>
              </a:pPr>
              <a:endParaRPr lang="en-US" sz="2800" kern="1200" dirty="0"/>
            </a:p>
          </p:txBody>
        </p:sp>
      </p:grpSp>
      <p:sp>
        <p:nvSpPr>
          <p:cNvPr id="13" name="TextBox 12"/>
          <p:cNvSpPr txBox="1"/>
          <p:nvPr/>
        </p:nvSpPr>
        <p:spPr>
          <a:xfrm>
            <a:off x="3490145" y="1548057"/>
            <a:ext cx="1470082" cy="584775"/>
          </a:xfrm>
          <a:prstGeom prst="rect">
            <a:avLst/>
          </a:prstGeom>
          <a:noFill/>
        </p:spPr>
        <p:txBody>
          <a:bodyPr wrap="none" rtlCol="0">
            <a:spAutoFit/>
          </a:bodyPr>
          <a:lstStyle/>
          <a:p>
            <a:r>
              <a:rPr lang="en-US" sz="3200" b="1" dirty="0" smtClean="0"/>
              <a:t>Process</a:t>
            </a:r>
            <a:endParaRPr lang="en-US" b="1" dirty="0"/>
          </a:p>
        </p:txBody>
      </p:sp>
      <p:sp>
        <p:nvSpPr>
          <p:cNvPr id="2" name="TextBox 1"/>
          <p:cNvSpPr txBox="1"/>
          <p:nvPr/>
        </p:nvSpPr>
        <p:spPr>
          <a:xfrm>
            <a:off x="2091063" y="2457355"/>
            <a:ext cx="1292703" cy="1200329"/>
          </a:xfrm>
          <a:prstGeom prst="rect">
            <a:avLst/>
          </a:prstGeom>
          <a:noFill/>
        </p:spPr>
        <p:txBody>
          <a:bodyPr wrap="square" rtlCol="0">
            <a:spAutoFit/>
          </a:bodyPr>
          <a:lstStyle/>
          <a:p>
            <a:pPr algn="ctr"/>
            <a:r>
              <a:rPr lang="en-US" b="1" dirty="0">
                <a:solidFill>
                  <a:schemeClr val="bg1"/>
                </a:solidFill>
                <a:effectLst>
                  <a:outerShdw blurRad="38100" dist="38100" dir="2700000" algn="tl">
                    <a:srgbClr val="000000">
                      <a:alpha val="43137"/>
                    </a:srgbClr>
                  </a:outerShdw>
                </a:effectLst>
              </a:rPr>
              <a:t>Decision to move patient</a:t>
            </a:r>
          </a:p>
          <a:p>
            <a:endParaRPr lang="en-US" dirty="0"/>
          </a:p>
        </p:txBody>
      </p:sp>
      <p:sp>
        <p:nvSpPr>
          <p:cNvPr id="15" name="TextBox 14"/>
          <p:cNvSpPr txBox="1"/>
          <p:nvPr/>
        </p:nvSpPr>
        <p:spPr>
          <a:xfrm>
            <a:off x="3920561" y="2510216"/>
            <a:ext cx="1292703" cy="923330"/>
          </a:xfrm>
          <a:prstGeom prst="rect">
            <a:avLst/>
          </a:prstGeom>
          <a:noFill/>
        </p:spPr>
        <p:txBody>
          <a:bodyPr wrap="square" rtlCol="0">
            <a:spAutoFit/>
          </a:bodyPr>
          <a:lstStyle/>
          <a:p>
            <a:pPr algn="ctr"/>
            <a:r>
              <a:rPr lang="en-US" b="1" dirty="0">
                <a:solidFill>
                  <a:schemeClr val="bg1"/>
                </a:solidFill>
                <a:effectLst>
                  <a:outerShdw blurRad="38100" dist="38100" dir="2700000" algn="tl">
                    <a:srgbClr val="000000">
                      <a:alpha val="43137"/>
                    </a:srgbClr>
                  </a:outerShdw>
                </a:effectLst>
              </a:rPr>
              <a:t>Selection of lifting </a:t>
            </a:r>
            <a:r>
              <a:rPr lang="en-US" b="1" dirty="0" smtClean="0">
                <a:solidFill>
                  <a:schemeClr val="bg1"/>
                </a:solidFill>
                <a:effectLst>
                  <a:outerShdw blurRad="38100" dist="38100" dir="2700000" algn="tl">
                    <a:srgbClr val="000000">
                      <a:alpha val="43137"/>
                    </a:srgbClr>
                  </a:outerShdw>
                </a:effectLst>
              </a:rPr>
              <a:t>equipment</a:t>
            </a:r>
            <a:endParaRPr lang="en-US" b="1" dirty="0">
              <a:solidFill>
                <a:schemeClr val="bg1"/>
              </a:solidFill>
              <a:effectLst>
                <a:outerShdw blurRad="38100" dist="38100" dir="2700000" algn="tl">
                  <a:srgbClr val="000000">
                    <a:alpha val="43137"/>
                  </a:srgbClr>
                </a:outerShdw>
              </a:effectLst>
            </a:endParaRPr>
          </a:p>
        </p:txBody>
      </p:sp>
      <p:sp>
        <p:nvSpPr>
          <p:cNvPr id="16" name="TextBox 15"/>
          <p:cNvSpPr txBox="1"/>
          <p:nvPr/>
        </p:nvSpPr>
        <p:spPr>
          <a:xfrm>
            <a:off x="5663224" y="2712082"/>
            <a:ext cx="1292703" cy="369332"/>
          </a:xfrm>
          <a:prstGeom prst="rect">
            <a:avLst/>
          </a:prstGeom>
          <a:noFill/>
        </p:spPr>
        <p:txBody>
          <a:bodyPr wrap="square" rtlCol="0">
            <a:spAutoFit/>
          </a:bodyPr>
          <a:lstStyle/>
          <a:p>
            <a:pPr algn="ctr"/>
            <a:r>
              <a:rPr lang="en-US" b="1" dirty="0">
                <a:solidFill>
                  <a:schemeClr val="bg1"/>
                </a:solidFill>
                <a:effectLst>
                  <a:outerShdw blurRad="38100" dist="38100" dir="2700000" algn="tl">
                    <a:srgbClr val="000000">
                      <a:alpha val="43137"/>
                    </a:srgbClr>
                  </a:outerShdw>
                </a:effectLst>
              </a:rPr>
              <a:t>Lift Patient</a:t>
            </a:r>
          </a:p>
        </p:txBody>
      </p:sp>
    </p:spTree>
    <p:extLst>
      <p:ext uri="{BB962C8B-B14F-4D97-AF65-F5344CB8AC3E}">
        <p14:creationId xmlns:p14="http://schemas.microsoft.com/office/powerpoint/2010/main" val="27967507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6446"/>
            <a:ext cx="9067800" cy="553998"/>
          </a:xfrm>
        </p:spPr>
        <p:txBody>
          <a:bodyPr/>
          <a:lstStyle/>
          <a:p>
            <a:r>
              <a:rPr lang="en-US" sz="3000" b="1" dirty="0" smtClean="0">
                <a:solidFill>
                  <a:schemeClr val="bg1"/>
                </a:solidFill>
                <a:latin typeface="+mj-lt"/>
              </a:rPr>
              <a:t>    Performance </a:t>
            </a:r>
            <a:r>
              <a:rPr lang="en-US" sz="3000" b="1" dirty="0">
                <a:solidFill>
                  <a:schemeClr val="bg1"/>
                </a:solidFill>
                <a:latin typeface="+mj-lt"/>
              </a:rPr>
              <a:t>Needs </a:t>
            </a:r>
            <a:r>
              <a:rPr lang="en-US" sz="3000" b="1" dirty="0" smtClean="0">
                <a:solidFill>
                  <a:schemeClr val="bg1"/>
                </a:solidFill>
                <a:latin typeface="+mj-lt"/>
              </a:rPr>
              <a:t>      vs</a:t>
            </a:r>
            <a:r>
              <a:rPr lang="en-US" sz="3000" b="1" dirty="0">
                <a:solidFill>
                  <a:schemeClr val="bg1"/>
                </a:solidFill>
                <a:latin typeface="+mj-lt"/>
              </a:rPr>
              <a:t>. </a:t>
            </a:r>
            <a:r>
              <a:rPr lang="en-US" sz="3000" b="1" dirty="0" smtClean="0">
                <a:solidFill>
                  <a:schemeClr val="bg1"/>
                </a:solidFill>
                <a:latin typeface="+mj-lt"/>
              </a:rPr>
              <a:t>    Business </a:t>
            </a:r>
            <a:r>
              <a:rPr lang="en-US" sz="3000" b="1" dirty="0">
                <a:solidFill>
                  <a:schemeClr val="bg1"/>
                </a:solidFill>
                <a:latin typeface="+mj-lt"/>
              </a:rPr>
              <a:t>Requirements</a:t>
            </a:r>
          </a:p>
        </p:txBody>
      </p:sp>
      <p:sp>
        <p:nvSpPr>
          <p:cNvPr id="3" name="Text Placeholder 2"/>
          <p:cNvSpPr>
            <a:spLocks noGrp="1"/>
          </p:cNvSpPr>
          <p:nvPr>
            <p:ph type="body" idx="1"/>
          </p:nvPr>
        </p:nvSpPr>
        <p:spPr>
          <a:xfrm>
            <a:off x="304800" y="838200"/>
            <a:ext cx="4116388" cy="715962"/>
          </a:xfrm>
        </p:spPr>
        <p:txBody>
          <a:bodyPr/>
          <a:lstStyle/>
          <a:p>
            <a:pPr algn="ctr"/>
            <a:r>
              <a:rPr lang="en-US" sz="2000" dirty="0" smtClean="0">
                <a:latin typeface="+mj-lt"/>
              </a:rPr>
              <a:t>Define </a:t>
            </a:r>
            <a:r>
              <a:rPr lang="en-US" sz="2000" dirty="0">
                <a:latin typeface="+mj-lt"/>
              </a:rPr>
              <a:t>how the process </a:t>
            </a:r>
            <a:endParaRPr lang="en-US" sz="2000" dirty="0" smtClean="0">
              <a:latin typeface="+mj-lt"/>
            </a:endParaRPr>
          </a:p>
          <a:p>
            <a:pPr algn="ctr"/>
            <a:r>
              <a:rPr lang="en-US" sz="2000" dirty="0" smtClean="0">
                <a:latin typeface="+mj-lt"/>
              </a:rPr>
              <a:t>must perform</a:t>
            </a:r>
            <a:r>
              <a:rPr lang="en-US" sz="2000" dirty="0">
                <a:latin typeface="+mj-lt"/>
              </a:rPr>
              <a:t>.  </a:t>
            </a:r>
            <a:endParaRPr lang="en-US" sz="2000" dirty="0"/>
          </a:p>
        </p:txBody>
      </p:sp>
      <p:sp>
        <p:nvSpPr>
          <p:cNvPr id="4" name="Content Placeholder 3"/>
          <p:cNvSpPr>
            <a:spLocks noGrp="1"/>
          </p:cNvSpPr>
          <p:nvPr>
            <p:ph sz="half" idx="2"/>
          </p:nvPr>
        </p:nvSpPr>
        <p:spPr/>
        <p:txBody>
          <a:bodyPr/>
          <a:lstStyle/>
          <a:p>
            <a:pPr>
              <a:lnSpc>
                <a:spcPct val="90000"/>
              </a:lnSpc>
              <a:tabLst>
                <a:tab pos="1831975" algn="l"/>
              </a:tabLst>
            </a:pPr>
            <a:r>
              <a:rPr lang="en-US" sz="1800" dirty="0"/>
              <a:t>These primarily </a:t>
            </a:r>
            <a:r>
              <a:rPr lang="en-US" sz="1800" dirty="0" smtClean="0"/>
              <a:t>comes </a:t>
            </a:r>
            <a:r>
              <a:rPr lang="en-US" sz="1800" dirty="0"/>
              <a:t>from our </a:t>
            </a:r>
            <a:r>
              <a:rPr lang="en-US" sz="1800" dirty="0" smtClean="0"/>
              <a:t>internal/external customers</a:t>
            </a:r>
          </a:p>
          <a:p>
            <a:pPr marL="0" indent="0">
              <a:lnSpc>
                <a:spcPct val="90000"/>
              </a:lnSpc>
              <a:buNone/>
              <a:tabLst>
                <a:tab pos="1831975" algn="l"/>
              </a:tabLst>
            </a:pPr>
            <a:endParaRPr lang="en-US" sz="1200" dirty="0"/>
          </a:p>
          <a:p>
            <a:pPr>
              <a:lnSpc>
                <a:spcPct val="90000"/>
              </a:lnSpc>
              <a:tabLst>
                <a:tab pos="1831975" algn="l"/>
              </a:tabLst>
            </a:pPr>
            <a:r>
              <a:rPr lang="en-US" sz="1800" dirty="0"/>
              <a:t>Examples: </a:t>
            </a:r>
            <a:r>
              <a:rPr lang="en-US" sz="1800" dirty="0" smtClean="0"/>
              <a:t>Lead </a:t>
            </a:r>
            <a:r>
              <a:rPr lang="en-US" sz="1800" dirty="0"/>
              <a:t>time (e.g., time to get equipment), </a:t>
            </a:r>
            <a:r>
              <a:rPr lang="en-US" sz="1800" dirty="0" smtClean="0"/>
              <a:t>Defect </a:t>
            </a:r>
            <a:r>
              <a:rPr lang="en-US" sz="1800" dirty="0"/>
              <a:t>free (e.g., injury free, pain </a:t>
            </a:r>
            <a:r>
              <a:rPr lang="en-US" sz="1800" dirty="0" smtClean="0"/>
              <a:t>free) Low cost </a:t>
            </a:r>
            <a:r>
              <a:rPr lang="en-US" sz="1800" dirty="0"/>
              <a:t>etc</a:t>
            </a:r>
            <a:r>
              <a:rPr lang="en-US" sz="1800" dirty="0" smtClean="0"/>
              <a:t>.</a:t>
            </a:r>
          </a:p>
          <a:p>
            <a:pPr marL="0" indent="0">
              <a:lnSpc>
                <a:spcPct val="90000"/>
              </a:lnSpc>
              <a:buNone/>
              <a:tabLst>
                <a:tab pos="1831975" algn="l"/>
              </a:tabLst>
            </a:pPr>
            <a:endParaRPr lang="en-US" sz="1200" dirty="0"/>
          </a:p>
          <a:p>
            <a:pPr>
              <a:lnSpc>
                <a:spcPct val="90000"/>
              </a:lnSpc>
              <a:tabLst>
                <a:tab pos="1831975" algn="l"/>
              </a:tabLst>
            </a:pPr>
            <a:r>
              <a:rPr lang="en-US" sz="1800" dirty="0" smtClean="0"/>
              <a:t>Don’t </a:t>
            </a:r>
            <a:r>
              <a:rPr lang="en-US" sz="1800" dirty="0"/>
              <a:t>be </a:t>
            </a:r>
            <a:r>
              <a:rPr lang="en-US" sz="1800" dirty="0" smtClean="0"/>
              <a:t>distracted or wowed by </a:t>
            </a:r>
            <a:r>
              <a:rPr lang="en-US" sz="1800" b="1" dirty="0" smtClean="0"/>
              <a:t>‘features</a:t>
            </a:r>
            <a:r>
              <a:rPr lang="en-US" sz="1800" b="1" dirty="0"/>
              <a:t>’</a:t>
            </a:r>
            <a:r>
              <a:rPr lang="en-US" sz="1800" dirty="0"/>
              <a:t> </a:t>
            </a:r>
            <a:r>
              <a:rPr lang="en-US" sz="1800" dirty="0" smtClean="0"/>
              <a:t>(e.g., bells and whistles) asked </a:t>
            </a:r>
            <a:r>
              <a:rPr lang="en-US" sz="1800" dirty="0"/>
              <a:t>for by </a:t>
            </a:r>
            <a:r>
              <a:rPr lang="en-US" sz="1800" dirty="0" smtClean="0"/>
              <a:t>the </a:t>
            </a:r>
            <a:r>
              <a:rPr lang="en-US" sz="1800" dirty="0"/>
              <a:t>Customers.  </a:t>
            </a:r>
            <a:r>
              <a:rPr lang="en-US" sz="1800" dirty="0" smtClean="0"/>
              <a:t>Features </a:t>
            </a:r>
            <a:r>
              <a:rPr lang="en-US" sz="1800" dirty="0"/>
              <a:t>are often, though not always, just solutions to Performance </a:t>
            </a:r>
            <a:r>
              <a:rPr lang="en-US" sz="1800" dirty="0" smtClean="0"/>
              <a:t>Needs </a:t>
            </a:r>
            <a:r>
              <a:rPr lang="en-US" sz="1800" dirty="0" smtClean="0">
                <a:solidFill>
                  <a:srgbClr val="FF0000"/>
                </a:solidFill>
              </a:rPr>
              <a:t>(and not business requirements?).  </a:t>
            </a:r>
          </a:p>
          <a:p>
            <a:pPr marL="0" indent="0">
              <a:lnSpc>
                <a:spcPct val="90000"/>
              </a:lnSpc>
              <a:buNone/>
              <a:tabLst>
                <a:tab pos="1831975" algn="l"/>
              </a:tabLst>
            </a:pPr>
            <a:endParaRPr lang="en-US" sz="1200" dirty="0" smtClean="0">
              <a:solidFill>
                <a:srgbClr val="FF0000"/>
              </a:solidFill>
            </a:endParaRPr>
          </a:p>
          <a:p>
            <a:pPr>
              <a:lnSpc>
                <a:spcPct val="90000"/>
              </a:lnSpc>
              <a:tabLst>
                <a:tab pos="1831975" algn="l"/>
              </a:tabLst>
            </a:pPr>
            <a:r>
              <a:rPr lang="en-US" sz="1800" dirty="0" smtClean="0"/>
              <a:t>Validate </a:t>
            </a:r>
            <a:r>
              <a:rPr lang="en-US" sz="1800" dirty="0"/>
              <a:t>the need for the feature or, better yet, gather the base need</a:t>
            </a:r>
            <a:r>
              <a:rPr lang="en-US" sz="1800" dirty="0" smtClean="0"/>
              <a:t>.</a:t>
            </a:r>
          </a:p>
          <a:p>
            <a:pPr marL="0" indent="0">
              <a:lnSpc>
                <a:spcPct val="90000"/>
              </a:lnSpc>
              <a:buNone/>
              <a:tabLst>
                <a:tab pos="1831975" algn="l"/>
              </a:tabLst>
            </a:pPr>
            <a:endParaRPr lang="en-US" sz="1200" dirty="0" smtClean="0"/>
          </a:p>
          <a:p>
            <a:pPr>
              <a:lnSpc>
                <a:spcPct val="90000"/>
              </a:lnSpc>
              <a:tabLst>
                <a:tab pos="1831975" algn="l"/>
              </a:tabLst>
            </a:pPr>
            <a:r>
              <a:rPr lang="en-US" sz="1800" dirty="0" smtClean="0"/>
              <a:t>Avoid </a:t>
            </a:r>
            <a:r>
              <a:rPr lang="en-US" sz="1800" dirty="0"/>
              <a:t>solutions until the Improve phase.</a:t>
            </a:r>
          </a:p>
          <a:p>
            <a:pPr marL="0" indent="0">
              <a:buNone/>
            </a:pPr>
            <a:endParaRPr lang="en-US" dirty="0"/>
          </a:p>
        </p:txBody>
      </p:sp>
      <p:sp>
        <p:nvSpPr>
          <p:cNvPr id="5" name="Text Placeholder 4"/>
          <p:cNvSpPr>
            <a:spLocks noGrp="1"/>
          </p:cNvSpPr>
          <p:nvPr>
            <p:ph type="body" sz="quarter" idx="3"/>
          </p:nvPr>
        </p:nvSpPr>
        <p:spPr>
          <a:xfrm>
            <a:off x="4800600" y="838200"/>
            <a:ext cx="3886200" cy="639762"/>
          </a:xfrm>
        </p:spPr>
        <p:txBody>
          <a:bodyPr/>
          <a:lstStyle/>
          <a:p>
            <a:pPr algn="ctr"/>
            <a:r>
              <a:rPr lang="en-US" sz="2000" dirty="0" smtClean="0">
                <a:latin typeface="+mj-lt"/>
              </a:rPr>
              <a:t>Define the </a:t>
            </a:r>
            <a:r>
              <a:rPr lang="en-US" sz="2000" dirty="0">
                <a:latin typeface="+mj-lt"/>
              </a:rPr>
              <a:t>operating parameters around the process.  </a:t>
            </a:r>
          </a:p>
        </p:txBody>
      </p:sp>
      <p:sp>
        <p:nvSpPr>
          <p:cNvPr id="6" name="Content Placeholder 5"/>
          <p:cNvSpPr>
            <a:spLocks noGrp="1"/>
          </p:cNvSpPr>
          <p:nvPr>
            <p:ph sz="quarter" idx="4"/>
          </p:nvPr>
        </p:nvSpPr>
        <p:spPr/>
        <p:txBody>
          <a:bodyPr/>
          <a:lstStyle/>
          <a:p>
            <a:pPr>
              <a:lnSpc>
                <a:spcPct val="90000"/>
              </a:lnSpc>
              <a:tabLst>
                <a:tab pos="1831975" algn="l"/>
              </a:tabLst>
            </a:pPr>
            <a:r>
              <a:rPr lang="en-US" sz="1900" dirty="0"/>
              <a:t>These primarily come from </a:t>
            </a:r>
            <a:r>
              <a:rPr lang="en-US" sz="1900" dirty="0" smtClean="0"/>
              <a:t>the   </a:t>
            </a:r>
            <a:r>
              <a:rPr lang="en-US" sz="1900" dirty="0" smtClean="0">
                <a:solidFill>
                  <a:srgbClr val="FF0000"/>
                </a:solidFill>
              </a:rPr>
              <a:t>value </a:t>
            </a:r>
            <a:r>
              <a:rPr lang="en-US" sz="1900" dirty="0">
                <a:solidFill>
                  <a:srgbClr val="FF0000"/>
                </a:solidFill>
              </a:rPr>
              <a:t>chain </a:t>
            </a:r>
            <a:r>
              <a:rPr lang="en-US" sz="1900" dirty="0" smtClean="0">
                <a:solidFill>
                  <a:srgbClr val="FF0000"/>
                </a:solidFill>
              </a:rPr>
              <a:t>partners</a:t>
            </a:r>
            <a:endParaRPr lang="en-US" sz="1900" dirty="0"/>
          </a:p>
          <a:p>
            <a:pPr marL="0" indent="0">
              <a:lnSpc>
                <a:spcPct val="90000"/>
              </a:lnSpc>
              <a:buNone/>
              <a:tabLst>
                <a:tab pos="1831975" algn="l"/>
              </a:tabLst>
            </a:pPr>
            <a:endParaRPr lang="en-US" sz="1200" dirty="0" smtClean="0"/>
          </a:p>
          <a:p>
            <a:pPr>
              <a:lnSpc>
                <a:spcPct val="90000"/>
              </a:lnSpc>
              <a:tabLst>
                <a:tab pos="1831975" algn="l"/>
              </a:tabLst>
            </a:pPr>
            <a:r>
              <a:rPr lang="en-US" sz="1800" dirty="0" smtClean="0"/>
              <a:t>Examples</a:t>
            </a:r>
            <a:r>
              <a:rPr lang="en-US" sz="1800" dirty="0"/>
              <a:t>: Cost reduction, capital limitations, space limitations, development time limitations, supplier </a:t>
            </a:r>
            <a:r>
              <a:rPr lang="en-US" sz="1800" dirty="0" smtClean="0"/>
              <a:t>capability </a:t>
            </a:r>
            <a:r>
              <a:rPr lang="en-US" sz="1800" dirty="0"/>
              <a:t>etc</a:t>
            </a:r>
            <a:r>
              <a:rPr lang="en-US" sz="1800" dirty="0" smtClean="0"/>
              <a:t>.</a:t>
            </a:r>
            <a:endParaRPr lang="en-US" sz="1800" dirty="0"/>
          </a:p>
          <a:p>
            <a:endParaRPr lang="en-US" dirty="0"/>
          </a:p>
        </p:txBody>
      </p:sp>
    </p:spTree>
    <p:extLst>
      <p:ext uri="{BB962C8B-B14F-4D97-AF65-F5344CB8AC3E}">
        <p14:creationId xmlns:p14="http://schemas.microsoft.com/office/powerpoint/2010/main" val="16055628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6446"/>
            <a:ext cx="9067800" cy="553998"/>
          </a:xfrm>
        </p:spPr>
        <p:txBody>
          <a:bodyPr/>
          <a:lstStyle/>
          <a:p>
            <a:r>
              <a:rPr lang="en-US" sz="3000" b="1" dirty="0" smtClean="0">
                <a:solidFill>
                  <a:schemeClr val="bg1"/>
                </a:solidFill>
                <a:latin typeface="+mj-lt"/>
              </a:rPr>
              <a:t>    Performance </a:t>
            </a:r>
            <a:r>
              <a:rPr lang="en-US" sz="3000" b="1" dirty="0">
                <a:solidFill>
                  <a:schemeClr val="bg1"/>
                </a:solidFill>
                <a:latin typeface="+mj-lt"/>
              </a:rPr>
              <a:t>Needs </a:t>
            </a:r>
            <a:r>
              <a:rPr lang="en-US" sz="3000" b="1" dirty="0" smtClean="0">
                <a:solidFill>
                  <a:schemeClr val="bg1"/>
                </a:solidFill>
                <a:latin typeface="+mj-lt"/>
              </a:rPr>
              <a:t>      vs</a:t>
            </a:r>
            <a:r>
              <a:rPr lang="en-US" sz="3000" b="1" dirty="0">
                <a:solidFill>
                  <a:schemeClr val="bg1"/>
                </a:solidFill>
                <a:latin typeface="+mj-lt"/>
              </a:rPr>
              <a:t>. </a:t>
            </a:r>
            <a:r>
              <a:rPr lang="en-US" sz="3000" b="1" dirty="0" smtClean="0">
                <a:solidFill>
                  <a:schemeClr val="bg1"/>
                </a:solidFill>
                <a:latin typeface="+mj-lt"/>
              </a:rPr>
              <a:t>    Business </a:t>
            </a:r>
            <a:r>
              <a:rPr lang="en-US" sz="3000" b="1" dirty="0">
                <a:solidFill>
                  <a:schemeClr val="bg1"/>
                </a:solidFill>
                <a:latin typeface="+mj-lt"/>
              </a:rPr>
              <a:t>Requirements</a:t>
            </a:r>
          </a:p>
        </p:txBody>
      </p:sp>
      <p:sp>
        <p:nvSpPr>
          <p:cNvPr id="3" name="Text Placeholder 2"/>
          <p:cNvSpPr>
            <a:spLocks noGrp="1"/>
          </p:cNvSpPr>
          <p:nvPr>
            <p:ph type="body" idx="1"/>
          </p:nvPr>
        </p:nvSpPr>
        <p:spPr>
          <a:xfrm>
            <a:off x="304800" y="838200"/>
            <a:ext cx="4116388" cy="715962"/>
          </a:xfrm>
        </p:spPr>
        <p:txBody>
          <a:bodyPr/>
          <a:lstStyle/>
          <a:p>
            <a:pPr algn="ctr"/>
            <a:r>
              <a:rPr lang="en-US" sz="2000" dirty="0" smtClean="0">
                <a:latin typeface="+mj-lt"/>
              </a:rPr>
              <a:t>Define </a:t>
            </a:r>
            <a:r>
              <a:rPr lang="en-US" sz="2000" dirty="0">
                <a:latin typeface="+mj-lt"/>
              </a:rPr>
              <a:t>how the process </a:t>
            </a:r>
            <a:endParaRPr lang="en-US" sz="2000" dirty="0" smtClean="0">
              <a:latin typeface="+mj-lt"/>
            </a:endParaRPr>
          </a:p>
          <a:p>
            <a:pPr algn="ctr"/>
            <a:r>
              <a:rPr lang="en-US" sz="2000" dirty="0" smtClean="0">
                <a:latin typeface="+mj-lt"/>
              </a:rPr>
              <a:t>must perform</a:t>
            </a:r>
            <a:r>
              <a:rPr lang="en-US" sz="2000" dirty="0">
                <a:latin typeface="+mj-lt"/>
              </a:rPr>
              <a:t>.  </a:t>
            </a:r>
            <a:endParaRPr lang="en-US" sz="2000" dirty="0"/>
          </a:p>
        </p:txBody>
      </p:sp>
      <p:sp>
        <p:nvSpPr>
          <p:cNvPr id="4" name="Content Placeholder 3"/>
          <p:cNvSpPr>
            <a:spLocks noGrp="1"/>
          </p:cNvSpPr>
          <p:nvPr>
            <p:ph sz="half" idx="2"/>
          </p:nvPr>
        </p:nvSpPr>
        <p:spPr/>
        <p:txBody>
          <a:bodyPr/>
          <a:lstStyle/>
          <a:p>
            <a:pPr>
              <a:lnSpc>
                <a:spcPct val="90000"/>
              </a:lnSpc>
              <a:tabLst>
                <a:tab pos="1831975" algn="l"/>
              </a:tabLst>
            </a:pPr>
            <a:r>
              <a:rPr lang="en-US" sz="1800" dirty="0"/>
              <a:t>These primarily </a:t>
            </a:r>
            <a:r>
              <a:rPr lang="en-US" sz="1800" dirty="0" smtClean="0"/>
              <a:t>comes </a:t>
            </a:r>
            <a:r>
              <a:rPr lang="en-US" sz="1800" dirty="0"/>
              <a:t>from our </a:t>
            </a:r>
            <a:r>
              <a:rPr lang="en-US" sz="1800" dirty="0" smtClean="0"/>
              <a:t>internal/external customers</a:t>
            </a:r>
          </a:p>
          <a:p>
            <a:pPr marL="0" indent="0">
              <a:lnSpc>
                <a:spcPct val="90000"/>
              </a:lnSpc>
              <a:buNone/>
              <a:tabLst>
                <a:tab pos="1831975" algn="l"/>
              </a:tabLst>
            </a:pPr>
            <a:endParaRPr lang="en-US" sz="1200" dirty="0"/>
          </a:p>
          <a:p>
            <a:pPr>
              <a:lnSpc>
                <a:spcPct val="90000"/>
              </a:lnSpc>
              <a:tabLst>
                <a:tab pos="1831975" algn="l"/>
              </a:tabLst>
            </a:pPr>
            <a:r>
              <a:rPr lang="en-US" sz="1800" dirty="0"/>
              <a:t>Examples: </a:t>
            </a:r>
            <a:r>
              <a:rPr lang="en-US" sz="1800" dirty="0" smtClean="0"/>
              <a:t>Lead </a:t>
            </a:r>
            <a:r>
              <a:rPr lang="en-US" sz="1800" dirty="0"/>
              <a:t>time (e.g., time to get equipment), </a:t>
            </a:r>
            <a:r>
              <a:rPr lang="en-US" sz="1800" dirty="0" smtClean="0"/>
              <a:t>Defect </a:t>
            </a:r>
            <a:r>
              <a:rPr lang="en-US" sz="1800" dirty="0"/>
              <a:t>free (e.g., injury free, pain </a:t>
            </a:r>
            <a:r>
              <a:rPr lang="en-US" sz="1800" dirty="0" smtClean="0"/>
              <a:t>free) Low cost </a:t>
            </a:r>
            <a:r>
              <a:rPr lang="en-US" sz="1800" dirty="0"/>
              <a:t>etc</a:t>
            </a:r>
            <a:r>
              <a:rPr lang="en-US" sz="1800" dirty="0" smtClean="0"/>
              <a:t>.</a:t>
            </a:r>
          </a:p>
          <a:p>
            <a:pPr marL="0" indent="0">
              <a:lnSpc>
                <a:spcPct val="90000"/>
              </a:lnSpc>
              <a:buNone/>
              <a:tabLst>
                <a:tab pos="1831975" algn="l"/>
              </a:tabLst>
            </a:pPr>
            <a:endParaRPr lang="en-US" sz="1200" dirty="0"/>
          </a:p>
          <a:p>
            <a:pPr>
              <a:lnSpc>
                <a:spcPct val="90000"/>
              </a:lnSpc>
              <a:tabLst>
                <a:tab pos="1831975" algn="l"/>
              </a:tabLst>
            </a:pPr>
            <a:r>
              <a:rPr lang="en-US" sz="1800" dirty="0" smtClean="0"/>
              <a:t>Don’t </a:t>
            </a:r>
            <a:r>
              <a:rPr lang="en-US" sz="1800" dirty="0"/>
              <a:t>be </a:t>
            </a:r>
            <a:r>
              <a:rPr lang="en-US" sz="1800" dirty="0" smtClean="0"/>
              <a:t>distracted or wowed by </a:t>
            </a:r>
            <a:r>
              <a:rPr lang="en-US" sz="1800" b="1" dirty="0" smtClean="0"/>
              <a:t>‘features</a:t>
            </a:r>
            <a:r>
              <a:rPr lang="en-US" sz="1800" b="1" dirty="0"/>
              <a:t>’</a:t>
            </a:r>
            <a:r>
              <a:rPr lang="en-US" sz="1800" dirty="0"/>
              <a:t> </a:t>
            </a:r>
            <a:r>
              <a:rPr lang="en-US" sz="1800" dirty="0" smtClean="0"/>
              <a:t>(e.g., bells and whistles) asked </a:t>
            </a:r>
            <a:r>
              <a:rPr lang="en-US" sz="1800" dirty="0"/>
              <a:t>for by </a:t>
            </a:r>
            <a:r>
              <a:rPr lang="en-US" sz="1800" dirty="0" smtClean="0"/>
              <a:t>the </a:t>
            </a:r>
            <a:r>
              <a:rPr lang="en-US" sz="1800" dirty="0"/>
              <a:t>Customers.  </a:t>
            </a:r>
            <a:r>
              <a:rPr lang="en-US" sz="1800" dirty="0" smtClean="0"/>
              <a:t>Features </a:t>
            </a:r>
            <a:r>
              <a:rPr lang="en-US" sz="1800" dirty="0"/>
              <a:t>are often, though not always, just solutions to Performance </a:t>
            </a:r>
            <a:r>
              <a:rPr lang="en-US" sz="1800" dirty="0" smtClean="0"/>
              <a:t>Needs </a:t>
            </a:r>
            <a:r>
              <a:rPr lang="en-US" sz="1800" dirty="0" smtClean="0">
                <a:solidFill>
                  <a:srgbClr val="FF0000"/>
                </a:solidFill>
              </a:rPr>
              <a:t>(and not business requirements?).  </a:t>
            </a:r>
          </a:p>
          <a:p>
            <a:pPr marL="0" indent="0">
              <a:lnSpc>
                <a:spcPct val="90000"/>
              </a:lnSpc>
              <a:buNone/>
              <a:tabLst>
                <a:tab pos="1831975" algn="l"/>
              </a:tabLst>
            </a:pPr>
            <a:endParaRPr lang="en-US" sz="1200" dirty="0" smtClean="0">
              <a:solidFill>
                <a:srgbClr val="FF0000"/>
              </a:solidFill>
            </a:endParaRPr>
          </a:p>
          <a:p>
            <a:pPr>
              <a:lnSpc>
                <a:spcPct val="90000"/>
              </a:lnSpc>
              <a:tabLst>
                <a:tab pos="1831975" algn="l"/>
              </a:tabLst>
            </a:pPr>
            <a:r>
              <a:rPr lang="en-US" sz="1800" dirty="0" smtClean="0"/>
              <a:t>Validate </a:t>
            </a:r>
            <a:r>
              <a:rPr lang="en-US" sz="1800" dirty="0"/>
              <a:t>the need for the feature or, better yet, gather the base need</a:t>
            </a:r>
            <a:r>
              <a:rPr lang="en-US" sz="1800" dirty="0" smtClean="0"/>
              <a:t>.</a:t>
            </a:r>
          </a:p>
          <a:p>
            <a:pPr marL="0" indent="0">
              <a:lnSpc>
                <a:spcPct val="90000"/>
              </a:lnSpc>
              <a:buNone/>
              <a:tabLst>
                <a:tab pos="1831975" algn="l"/>
              </a:tabLst>
            </a:pPr>
            <a:endParaRPr lang="en-US" sz="1200" dirty="0" smtClean="0"/>
          </a:p>
          <a:p>
            <a:pPr>
              <a:lnSpc>
                <a:spcPct val="90000"/>
              </a:lnSpc>
              <a:tabLst>
                <a:tab pos="1831975" algn="l"/>
              </a:tabLst>
            </a:pPr>
            <a:r>
              <a:rPr lang="en-US" sz="1800" dirty="0" smtClean="0"/>
              <a:t>Avoid </a:t>
            </a:r>
            <a:r>
              <a:rPr lang="en-US" sz="1800" dirty="0"/>
              <a:t>solutions until the Improve phase.</a:t>
            </a:r>
          </a:p>
          <a:p>
            <a:pPr marL="0" indent="0">
              <a:buNone/>
            </a:pPr>
            <a:endParaRPr lang="en-US" dirty="0"/>
          </a:p>
        </p:txBody>
      </p:sp>
      <p:sp>
        <p:nvSpPr>
          <p:cNvPr id="5" name="Text Placeholder 4"/>
          <p:cNvSpPr>
            <a:spLocks noGrp="1"/>
          </p:cNvSpPr>
          <p:nvPr>
            <p:ph type="body" sz="quarter" idx="3"/>
          </p:nvPr>
        </p:nvSpPr>
        <p:spPr>
          <a:xfrm>
            <a:off x="4800600" y="838200"/>
            <a:ext cx="3886200" cy="639762"/>
          </a:xfrm>
        </p:spPr>
        <p:txBody>
          <a:bodyPr/>
          <a:lstStyle/>
          <a:p>
            <a:pPr algn="ctr"/>
            <a:r>
              <a:rPr lang="en-US" sz="2000" dirty="0" smtClean="0">
                <a:latin typeface="+mj-lt"/>
              </a:rPr>
              <a:t>Define the </a:t>
            </a:r>
            <a:r>
              <a:rPr lang="en-US" sz="2000" dirty="0">
                <a:latin typeface="+mj-lt"/>
              </a:rPr>
              <a:t>operating parameters around the process.  </a:t>
            </a:r>
          </a:p>
        </p:txBody>
      </p:sp>
      <p:sp>
        <p:nvSpPr>
          <p:cNvPr id="6" name="Content Placeholder 5"/>
          <p:cNvSpPr>
            <a:spLocks noGrp="1"/>
          </p:cNvSpPr>
          <p:nvPr>
            <p:ph sz="quarter" idx="4"/>
          </p:nvPr>
        </p:nvSpPr>
        <p:spPr/>
        <p:txBody>
          <a:bodyPr/>
          <a:lstStyle/>
          <a:p>
            <a:pPr>
              <a:lnSpc>
                <a:spcPct val="90000"/>
              </a:lnSpc>
              <a:tabLst>
                <a:tab pos="1831975" algn="l"/>
              </a:tabLst>
            </a:pPr>
            <a:r>
              <a:rPr lang="en-US" sz="1900" dirty="0"/>
              <a:t>These primarily come from </a:t>
            </a:r>
            <a:r>
              <a:rPr lang="en-US" sz="1900" dirty="0" smtClean="0"/>
              <a:t>the   </a:t>
            </a:r>
            <a:r>
              <a:rPr lang="en-US" sz="1900" dirty="0" smtClean="0">
                <a:solidFill>
                  <a:srgbClr val="FF0000"/>
                </a:solidFill>
              </a:rPr>
              <a:t>value </a:t>
            </a:r>
            <a:r>
              <a:rPr lang="en-US" sz="1900" dirty="0">
                <a:solidFill>
                  <a:srgbClr val="FF0000"/>
                </a:solidFill>
              </a:rPr>
              <a:t>chain </a:t>
            </a:r>
            <a:r>
              <a:rPr lang="en-US" sz="1900" dirty="0" smtClean="0">
                <a:solidFill>
                  <a:srgbClr val="FF0000"/>
                </a:solidFill>
              </a:rPr>
              <a:t>partners</a:t>
            </a:r>
            <a:endParaRPr lang="en-US" sz="1900" dirty="0"/>
          </a:p>
          <a:p>
            <a:pPr marL="0" indent="0">
              <a:lnSpc>
                <a:spcPct val="90000"/>
              </a:lnSpc>
              <a:buNone/>
              <a:tabLst>
                <a:tab pos="1831975" algn="l"/>
              </a:tabLst>
            </a:pPr>
            <a:endParaRPr lang="en-US" sz="1200" dirty="0" smtClean="0"/>
          </a:p>
          <a:p>
            <a:pPr>
              <a:lnSpc>
                <a:spcPct val="90000"/>
              </a:lnSpc>
              <a:tabLst>
                <a:tab pos="1831975" algn="l"/>
              </a:tabLst>
            </a:pPr>
            <a:r>
              <a:rPr lang="en-US" sz="1800" dirty="0" smtClean="0"/>
              <a:t>Examples</a:t>
            </a:r>
            <a:r>
              <a:rPr lang="en-US" sz="1800" dirty="0"/>
              <a:t>: Cost reduction, capital limitations, space limitations, development time limitations, supplier </a:t>
            </a:r>
            <a:r>
              <a:rPr lang="en-US" sz="1800" dirty="0" smtClean="0"/>
              <a:t>capability </a:t>
            </a:r>
            <a:r>
              <a:rPr lang="en-US" sz="1800" dirty="0"/>
              <a:t>etc</a:t>
            </a:r>
            <a:r>
              <a:rPr lang="en-US" sz="1800" dirty="0" smtClean="0"/>
              <a:t>.</a:t>
            </a:r>
            <a:endParaRPr lang="en-US" sz="1800" dirty="0"/>
          </a:p>
          <a:p>
            <a:endParaRPr lang="en-US" dirty="0"/>
          </a:p>
        </p:txBody>
      </p:sp>
      <p:grpSp>
        <p:nvGrpSpPr>
          <p:cNvPr id="7" name="Notecard"/>
          <p:cNvGrpSpPr/>
          <p:nvPr/>
        </p:nvGrpSpPr>
        <p:grpSpPr>
          <a:xfrm>
            <a:off x="1648434" y="3124200"/>
            <a:ext cx="7070776" cy="5406705"/>
            <a:chOff x="-488555" y="6875227"/>
            <a:chExt cx="7070776" cy="5406705"/>
          </a:xfrm>
        </p:grpSpPr>
        <p:pic>
          <p:nvPicPr>
            <p:cNvPr id="8" name="Picture 7" descr="notecard.png"/>
            <p:cNvPicPr>
              <a:picLocks noChangeAspect="1"/>
            </p:cNvPicPr>
            <p:nvPr/>
          </p:nvPicPr>
          <p:blipFill>
            <a:blip r:embed="rId3" cstate="print"/>
            <a:stretch>
              <a:fillRect/>
            </a:stretch>
          </p:blipFill>
          <p:spPr>
            <a:xfrm flipH="1">
              <a:off x="-488555" y="6875227"/>
              <a:ext cx="7070776" cy="5406705"/>
            </a:xfrm>
            <a:prstGeom prst="rect">
              <a:avLst/>
            </a:prstGeom>
            <a:noFill/>
            <a:ln>
              <a:noFill/>
            </a:ln>
          </p:spPr>
        </p:pic>
        <p:sp>
          <p:nvSpPr>
            <p:cNvPr id="9" name="TextBox 38"/>
            <p:cNvSpPr txBox="1"/>
            <p:nvPr/>
          </p:nvSpPr>
          <p:spPr>
            <a:xfrm rot="20919305">
              <a:off x="1499680" y="7573802"/>
              <a:ext cx="4562374" cy="18097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65113" indent="-265113">
                <a:lnSpc>
                  <a:spcPct val="90000"/>
                </a:lnSpc>
                <a:tabLst>
                  <a:tab pos="1831975" algn="l"/>
                </a:tabLst>
              </a:pPr>
              <a:r>
                <a:rPr lang="en-US" sz="2400" dirty="0">
                  <a:solidFill>
                    <a:schemeClr val="accent2"/>
                  </a:solidFill>
                </a:rPr>
                <a:t>Both are </a:t>
              </a:r>
              <a:r>
                <a:rPr lang="en-US" sz="2400" dirty="0" smtClean="0">
                  <a:solidFill>
                    <a:schemeClr val="accent2"/>
                  </a:solidFill>
                </a:rPr>
                <a:t>important!</a:t>
              </a:r>
            </a:p>
            <a:p>
              <a:pPr marL="265113" indent="-265113">
                <a:lnSpc>
                  <a:spcPct val="90000"/>
                </a:lnSpc>
                <a:tabLst>
                  <a:tab pos="1831975" algn="l"/>
                </a:tabLst>
              </a:pPr>
              <a:r>
                <a:rPr lang="en-US" sz="2400" dirty="0" smtClean="0">
                  <a:solidFill>
                    <a:schemeClr val="accent2"/>
                  </a:solidFill>
                </a:rPr>
                <a:t>The </a:t>
              </a:r>
              <a:r>
                <a:rPr lang="en-US" sz="2400" dirty="0">
                  <a:solidFill>
                    <a:schemeClr val="accent2"/>
                  </a:solidFill>
                </a:rPr>
                <a:t>revised process must </a:t>
              </a:r>
              <a:endParaRPr lang="en-US" sz="2400" dirty="0" smtClean="0">
                <a:solidFill>
                  <a:schemeClr val="accent2"/>
                </a:solidFill>
              </a:endParaRPr>
            </a:p>
            <a:p>
              <a:pPr marL="265113" indent="-265113">
                <a:lnSpc>
                  <a:spcPct val="90000"/>
                </a:lnSpc>
                <a:tabLst>
                  <a:tab pos="1831975" algn="l"/>
                </a:tabLst>
              </a:pPr>
              <a:r>
                <a:rPr lang="en-US" sz="2400" dirty="0" smtClean="0">
                  <a:solidFill>
                    <a:schemeClr val="accent2"/>
                  </a:solidFill>
                </a:rPr>
                <a:t>meet </a:t>
              </a:r>
              <a:r>
                <a:rPr lang="en-US" sz="2400" dirty="0">
                  <a:solidFill>
                    <a:schemeClr val="accent2"/>
                  </a:solidFill>
                </a:rPr>
                <a:t>the Performance Needs </a:t>
              </a:r>
              <a:endParaRPr lang="en-US" sz="2400" dirty="0" smtClean="0">
                <a:solidFill>
                  <a:schemeClr val="accent2"/>
                </a:solidFill>
              </a:endParaRPr>
            </a:p>
            <a:p>
              <a:pPr marL="265113" indent="-265113">
                <a:lnSpc>
                  <a:spcPct val="90000"/>
                </a:lnSpc>
                <a:tabLst>
                  <a:tab pos="1831975" algn="l"/>
                </a:tabLst>
              </a:pPr>
              <a:r>
                <a:rPr lang="en-US" sz="2400" dirty="0" smtClean="0">
                  <a:solidFill>
                    <a:schemeClr val="accent2"/>
                  </a:solidFill>
                </a:rPr>
                <a:t>within </a:t>
              </a:r>
              <a:r>
                <a:rPr lang="en-US" sz="2400" dirty="0">
                  <a:solidFill>
                    <a:schemeClr val="accent2"/>
                  </a:solidFill>
                </a:rPr>
                <a:t>the framework of </a:t>
              </a:r>
              <a:r>
                <a:rPr lang="en-US" sz="2400" dirty="0" smtClean="0">
                  <a:solidFill>
                    <a:schemeClr val="accent2"/>
                  </a:solidFill>
                </a:rPr>
                <a:t>the</a:t>
              </a:r>
            </a:p>
            <a:p>
              <a:pPr marL="265113" indent="-265113">
                <a:lnSpc>
                  <a:spcPct val="90000"/>
                </a:lnSpc>
                <a:tabLst>
                  <a:tab pos="1831975" algn="l"/>
                </a:tabLst>
              </a:pPr>
              <a:r>
                <a:rPr lang="en-US" sz="2400" dirty="0" smtClean="0">
                  <a:solidFill>
                    <a:schemeClr val="accent2"/>
                  </a:solidFill>
                </a:rPr>
                <a:t> </a:t>
              </a:r>
              <a:r>
                <a:rPr lang="en-US" sz="2400" dirty="0">
                  <a:solidFill>
                    <a:schemeClr val="accent2"/>
                  </a:solidFill>
                </a:rPr>
                <a:t>Business Requirements</a:t>
              </a:r>
              <a:r>
                <a:rPr lang="en-US" sz="2800" dirty="0">
                  <a:solidFill>
                    <a:schemeClr val="accent2"/>
                  </a:solidFill>
                </a:rPr>
                <a:t>.</a:t>
              </a:r>
            </a:p>
          </p:txBody>
        </p:sp>
      </p:grpSp>
    </p:spTree>
    <p:extLst>
      <p:ext uri="{BB962C8B-B14F-4D97-AF65-F5344CB8AC3E}">
        <p14:creationId xmlns:p14="http://schemas.microsoft.com/office/powerpoint/2010/main" val="40731076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1"/>
                </a:solidFill>
                <a:latin typeface="+mj-lt"/>
              </a:rPr>
              <a:t>Performance Need Categories</a:t>
            </a:r>
          </a:p>
        </p:txBody>
      </p:sp>
      <p:sp>
        <p:nvSpPr>
          <p:cNvPr id="22" name="Right Arrow 21"/>
          <p:cNvSpPr/>
          <p:nvPr/>
        </p:nvSpPr>
        <p:spPr>
          <a:xfrm>
            <a:off x="1402079" y="1371601"/>
            <a:ext cx="7481571" cy="1095948"/>
          </a:xfrm>
          <a:prstGeom prst="rightArrow">
            <a:avLst>
              <a:gd name="adj1" fmla="val 75000"/>
              <a:gd name="adj2" fmla="val 50000"/>
            </a:avLst>
          </a:prstGeom>
          <a:scene3d>
            <a:camera prst="orthographicFront"/>
            <a:lightRig rig="flat" dir="t"/>
          </a:scene3d>
          <a:sp3d z="-190500" extrusionH="12700" prstMaterial="plastic">
            <a:bevelT w="50800" h="50800"/>
          </a:sp3d>
        </p:spPr>
        <p:style>
          <a:lnRef idx="1">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2">
            <a:schemeClr val="accent2">
              <a:tint val="40000"/>
              <a:alpha val="90000"/>
              <a:hueOff val="0"/>
              <a:satOff val="0"/>
              <a:lumOff val="0"/>
              <a:alphaOff val="0"/>
            </a:schemeClr>
          </a:effectRef>
          <a:fontRef idx="minor">
            <a:schemeClr val="dk1">
              <a:hueOff val="0"/>
              <a:satOff val="0"/>
              <a:lumOff val="0"/>
              <a:alphaOff val="0"/>
            </a:schemeClr>
          </a:fontRef>
        </p:style>
      </p:sp>
      <p:sp>
        <p:nvSpPr>
          <p:cNvPr id="23" name="Freeform 22"/>
          <p:cNvSpPr/>
          <p:nvPr/>
        </p:nvSpPr>
        <p:spPr>
          <a:xfrm>
            <a:off x="304800" y="1461800"/>
            <a:ext cx="1522096" cy="914316"/>
          </a:xfrm>
          <a:custGeom>
            <a:avLst/>
            <a:gdLst>
              <a:gd name="connsiteX0" fmla="*/ 0 w 2038350"/>
              <a:gd name="connsiteY0" fmla="*/ 152389 h 914316"/>
              <a:gd name="connsiteX1" fmla="*/ 152389 w 2038350"/>
              <a:gd name="connsiteY1" fmla="*/ 0 h 914316"/>
              <a:gd name="connsiteX2" fmla="*/ 1885961 w 2038350"/>
              <a:gd name="connsiteY2" fmla="*/ 0 h 914316"/>
              <a:gd name="connsiteX3" fmla="*/ 2038350 w 2038350"/>
              <a:gd name="connsiteY3" fmla="*/ 152389 h 914316"/>
              <a:gd name="connsiteX4" fmla="*/ 2038350 w 2038350"/>
              <a:gd name="connsiteY4" fmla="*/ 761927 h 914316"/>
              <a:gd name="connsiteX5" fmla="*/ 1885961 w 2038350"/>
              <a:gd name="connsiteY5" fmla="*/ 914316 h 914316"/>
              <a:gd name="connsiteX6" fmla="*/ 152389 w 2038350"/>
              <a:gd name="connsiteY6" fmla="*/ 914316 h 914316"/>
              <a:gd name="connsiteX7" fmla="*/ 0 w 2038350"/>
              <a:gd name="connsiteY7" fmla="*/ 761927 h 914316"/>
              <a:gd name="connsiteX8" fmla="*/ 0 w 2038350"/>
              <a:gd name="connsiteY8" fmla="*/ 152389 h 914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8350" h="914316">
                <a:moveTo>
                  <a:pt x="0" y="152389"/>
                </a:moveTo>
                <a:cubicBezTo>
                  <a:pt x="0" y="68227"/>
                  <a:pt x="68227" y="0"/>
                  <a:pt x="152389" y="0"/>
                </a:cubicBezTo>
                <a:lnTo>
                  <a:pt x="1885961" y="0"/>
                </a:lnTo>
                <a:cubicBezTo>
                  <a:pt x="1970123" y="0"/>
                  <a:pt x="2038350" y="68227"/>
                  <a:pt x="2038350" y="152389"/>
                </a:cubicBezTo>
                <a:lnTo>
                  <a:pt x="2038350" y="761927"/>
                </a:lnTo>
                <a:cubicBezTo>
                  <a:pt x="2038350" y="846089"/>
                  <a:pt x="1970123" y="914316"/>
                  <a:pt x="1885961" y="914316"/>
                </a:cubicBezTo>
                <a:lnTo>
                  <a:pt x="152389" y="914316"/>
                </a:lnTo>
                <a:cubicBezTo>
                  <a:pt x="68227" y="914316"/>
                  <a:pt x="0" y="846089"/>
                  <a:pt x="0" y="761927"/>
                </a:cubicBezTo>
                <a:lnTo>
                  <a:pt x="0" y="152389"/>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120833" tIns="82733" rIns="120833" bIns="82733" numCol="1" spcCol="1270" anchor="ctr" anchorCtr="0">
            <a:noAutofit/>
          </a:bodyPr>
          <a:lstStyle/>
          <a:p>
            <a:pPr lvl="0" algn="ctr" defTabSz="889000">
              <a:lnSpc>
                <a:spcPct val="90000"/>
              </a:lnSpc>
              <a:spcBef>
                <a:spcPct val="0"/>
              </a:spcBef>
              <a:spcAft>
                <a:spcPct val="35000"/>
              </a:spcAft>
            </a:pPr>
            <a:r>
              <a:rPr lang="en-US" sz="2000" b="1" kern="1200" dirty="0" smtClean="0">
                <a:effectLst>
                  <a:outerShdw blurRad="38100" dist="38100" dir="2700000" algn="tl">
                    <a:srgbClr val="000000">
                      <a:alpha val="43137"/>
                    </a:srgbClr>
                  </a:outerShdw>
                </a:effectLst>
              </a:rPr>
              <a:t>Quality</a:t>
            </a:r>
            <a:endParaRPr lang="en-US" sz="1600" b="1" kern="1200" dirty="0">
              <a:effectLst>
                <a:outerShdw blurRad="38100" dist="38100" dir="2700000" algn="tl">
                  <a:srgbClr val="000000">
                    <a:alpha val="43137"/>
                  </a:srgbClr>
                </a:outerShdw>
              </a:effectLst>
            </a:endParaRPr>
          </a:p>
        </p:txBody>
      </p:sp>
      <p:sp>
        <p:nvSpPr>
          <p:cNvPr id="24" name="Right Arrow 23"/>
          <p:cNvSpPr/>
          <p:nvPr/>
        </p:nvSpPr>
        <p:spPr>
          <a:xfrm>
            <a:off x="1752600" y="2376116"/>
            <a:ext cx="7131050" cy="1097181"/>
          </a:xfrm>
          <a:prstGeom prst="rightArrow">
            <a:avLst>
              <a:gd name="adj1" fmla="val 75000"/>
              <a:gd name="adj2" fmla="val 50000"/>
            </a:avLst>
          </a:prstGeom>
          <a:scene3d>
            <a:camera prst="orthographicFront"/>
            <a:lightRig rig="flat" dir="t"/>
          </a:scene3d>
          <a:sp3d z="-190500" extrusionH="12700" prstMaterial="plastic">
            <a:bevelT w="50800" h="50800"/>
          </a:sp3d>
        </p:spPr>
        <p:style>
          <a:lnRef idx="1">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2">
            <a:schemeClr val="accent3">
              <a:tint val="40000"/>
              <a:alpha val="90000"/>
              <a:hueOff val="0"/>
              <a:satOff val="0"/>
              <a:lumOff val="0"/>
              <a:alphaOff val="0"/>
            </a:schemeClr>
          </a:effectRef>
          <a:fontRef idx="minor">
            <a:schemeClr val="dk1">
              <a:hueOff val="0"/>
              <a:satOff val="0"/>
              <a:lumOff val="0"/>
              <a:alphaOff val="0"/>
            </a:schemeClr>
          </a:fontRef>
        </p:style>
      </p:sp>
      <p:sp>
        <p:nvSpPr>
          <p:cNvPr id="25" name="Freeform 24"/>
          <p:cNvSpPr/>
          <p:nvPr/>
        </p:nvSpPr>
        <p:spPr>
          <a:xfrm>
            <a:off x="304800" y="2467549"/>
            <a:ext cx="1522096" cy="914316"/>
          </a:xfrm>
          <a:custGeom>
            <a:avLst/>
            <a:gdLst>
              <a:gd name="connsiteX0" fmla="*/ 0 w 2038350"/>
              <a:gd name="connsiteY0" fmla="*/ 152389 h 914316"/>
              <a:gd name="connsiteX1" fmla="*/ 152389 w 2038350"/>
              <a:gd name="connsiteY1" fmla="*/ 0 h 914316"/>
              <a:gd name="connsiteX2" fmla="*/ 1885961 w 2038350"/>
              <a:gd name="connsiteY2" fmla="*/ 0 h 914316"/>
              <a:gd name="connsiteX3" fmla="*/ 2038350 w 2038350"/>
              <a:gd name="connsiteY3" fmla="*/ 152389 h 914316"/>
              <a:gd name="connsiteX4" fmla="*/ 2038350 w 2038350"/>
              <a:gd name="connsiteY4" fmla="*/ 761927 h 914316"/>
              <a:gd name="connsiteX5" fmla="*/ 1885961 w 2038350"/>
              <a:gd name="connsiteY5" fmla="*/ 914316 h 914316"/>
              <a:gd name="connsiteX6" fmla="*/ 152389 w 2038350"/>
              <a:gd name="connsiteY6" fmla="*/ 914316 h 914316"/>
              <a:gd name="connsiteX7" fmla="*/ 0 w 2038350"/>
              <a:gd name="connsiteY7" fmla="*/ 761927 h 914316"/>
              <a:gd name="connsiteX8" fmla="*/ 0 w 2038350"/>
              <a:gd name="connsiteY8" fmla="*/ 152389 h 914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8350" h="914316">
                <a:moveTo>
                  <a:pt x="0" y="152389"/>
                </a:moveTo>
                <a:cubicBezTo>
                  <a:pt x="0" y="68227"/>
                  <a:pt x="68227" y="0"/>
                  <a:pt x="152389" y="0"/>
                </a:cubicBezTo>
                <a:lnTo>
                  <a:pt x="1885961" y="0"/>
                </a:lnTo>
                <a:cubicBezTo>
                  <a:pt x="1970123" y="0"/>
                  <a:pt x="2038350" y="68227"/>
                  <a:pt x="2038350" y="152389"/>
                </a:cubicBezTo>
                <a:lnTo>
                  <a:pt x="2038350" y="761927"/>
                </a:lnTo>
                <a:cubicBezTo>
                  <a:pt x="2038350" y="846089"/>
                  <a:pt x="1970123" y="914316"/>
                  <a:pt x="1885961" y="914316"/>
                </a:cubicBezTo>
                <a:lnTo>
                  <a:pt x="152389" y="914316"/>
                </a:lnTo>
                <a:cubicBezTo>
                  <a:pt x="68227" y="914316"/>
                  <a:pt x="0" y="846089"/>
                  <a:pt x="0" y="761927"/>
                </a:cubicBezTo>
                <a:lnTo>
                  <a:pt x="0" y="152389"/>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120833" tIns="82733" rIns="120833" bIns="82733" numCol="1" spcCol="1270" anchor="ctr" anchorCtr="0">
            <a:noAutofit/>
          </a:bodyPr>
          <a:lstStyle/>
          <a:p>
            <a:pPr lvl="0" algn="ctr" defTabSz="889000">
              <a:lnSpc>
                <a:spcPct val="90000"/>
              </a:lnSpc>
              <a:spcBef>
                <a:spcPct val="0"/>
              </a:spcBef>
              <a:spcAft>
                <a:spcPct val="35000"/>
              </a:spcAft>
            </a:pPr>
            <a:r>
              <a:rPr lang="en-US" sz="2000" b="1" kern="1200" dirty="0" smtClean="0">
                <a:effectLst>
                  <a:outerShdw blurRad="38100" dist="38100" dir="2700000" algn="tl">
                    <a:srgbClr val="000000">
                      <a:alpha val="43137"/>
                    </a:srgbClr>
                  </a:outerShdw>
                </a:effectLst>
              </a:rPr>
              <a:t>Cost</a:t>
            </a:r>
            <a:endParaRPr lang="en-US" sz="1600" b="1" kern="1200" dirty="0">
              <a:effectLst>
                <a:outerShdw blurRad="38100" dist="38100" dir="2700000" algn="tl">
                  <a:srgbClr val="000000">
                    <a:alpha val="43137"/>
                  </a:srgbClr>
                </a:outerShdw>
              </a:effectLst>
            </a:endParaRPr>
          </a:p>
        </p:txBody>
      </p:sp>
      <p:sp>
        <p:nvSpPr>
          <p:cNvPr id="26" name="Right Arrow 25"/>
          <p:cNvSpPr/>
          <p:nvPr/>
        </p:nvSpPr>
        <p:spPr>
          <a:xfrm>
            <a:off x="1752600" y="3381865"/>
            <a:ext cx="7131050" cy="1097182"/>
          </a:xfrm>
          <a:prstGeom prst="rightArrow">
            <a:avLst>
              <a:gd name="adj1" fmla="val 75000"/>
              <a:gd name="adj2" fmla="val 50000"/>
            </a:avLst>
          </a:prstGeom>
          <a:scene3d>
            <a:camera prst="orthographicFront"/>
            <a:lightRig rig="flat" dir="t"/>
          </a:scene3d>
          <a:sp3d z="-190500" extrusionH="12700" prstMaterial="plastic">
            <a:bevelT w="50800" h="50800"/>
          </a:sp3d>
        </p:spPr>
        <p:style>
          <a:lnRef idx="1">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2">
            <a:schemeClr val="accent4">
              <a:tint val="40000"/>
              <a:alpha val="90000"/>
              <a:hueOff val="0"/>
              <a:satOff val="0"/>
              <a:lumOff val="0"/>
              <a:alphaOff val="0"/>
            </a:schemeClr>
          </a:effectRef>
          <a:fontRef idx="minor">
            <a:schemeClr val="dk1">
              <a:hueOff val="0"/>
              <a:satOff val="0"/>
              <a:lumOff val="0"/>
              <a:alphaOff val="0"/>
            </a:schemeClr>
          </a:fontRef>
        </p:style>
      </p:sp>
      <p:sp>
        <p:nvSpPr>
          <p:cNvPr id="27" name="Freeform 26"/>
          <p:cNvSpPr/>
          <p:nvPr/>
        </p:nvSpPr>
        <p:spPr>
          <a:xfrm>
            <a:off x="304800" y="3473297"/>
            <a:ext cx="1524000" cy="914316"/>
          </a:xfrm>
          <a:custGeom>
            <a:avLst/>
            <a:gdLst>
              <a:gd name="connsiteX0" fmla="*/ 0 w 2038350"/>
              <a:gd name="connsiteY0" fmla="*/ 152389 h 914316"/>
              <a:gd name="connsiteX1" fmla="*/ 152389 w 2038350"/>
              <a:gd name="connsiteY1" fmla="*/ 0 h 914316"/>
              <a:gd name="connsiteX2" fmla="*/ 1885961 w 2038350"/>
              <a:gd name="connsiteY2" fmla="*/ 0 h 914316"/>
              <a:gd name="connsiteX3" fmla="*/ 2038350 w 2038350"/>
              <a:gd name="connsiteY3" fmla="*/ 152389 h 914316"/>
              <a:gd name="connsiteX4" fmla="*/ 2038350 w 2038350"/>
              <a:gd name="connsiteY4" fmla="*/ 761927 h 914316"/>
              <a:gd name="connsiteX5" fmla="*/ 1885961 w 2038350"/>
              <a:gd name="connsiteY5" fmla="*/ 914316 h 914316"/>
              <a:gd name="connsiteX6" fmla="*/ 152389 w 2038350"/>
              <a:gd name="connsiteY6" fmla="*/ 914316 h 914316"/>
              <a:gd name="connsiteX7" fmla="*/ 0 w 2038350"/>
              <a:gd name="connsiteY7" fmla="*/ 761927 h 914316"/>
              <a:gd name="connsiteX8" fmla="*/ 0 w 2038350"/>
              <a:gd name="connsiteY8" fmla="*/ 152389 h 914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8350" h="914316">
                <a:moveTo>
                  <a:pt x="0" y="152389"/>
                </a:moveTo>
                <a:cubicBezTo>
                  <a:pt x="0" y="68227"/>
                  <a:pt x="68227" y="0"/>
                  <a:pt x="152389" y="0"/>
                </a:cubicBezTo>
                <a:lnTo>
                  <a:pt x="1885961" y="0"/>
                </a:lnTo>
                <a:cubicBezTo>
                  <a:pt x="1970123" y="0"/>
                  <a:pt x="2038350" y="68227"/>
                  <a:pt x="2038350" y="152389"/>
                </a:cubicBezTo>
                <a:lnTo>
                  <a:pt x="2038350" y="761927"/>
                </a:lnTo>
                <a:cubicBezTo>
                  <a:pt x="2038350" y="846089"/>
                  <a:pt x="1970123" y="914316"/>
                  <a:pt x="1885961" y="914316"/>
                </a:cubicBezTo>
                <a:lnTo>
                  <a:pt x="152389" y="914316"/>
                </a:lnTo>
                <a:cubicBezTo>
                  <a:pt x="68227" y="914316"/>
                  <a:pt x="0" y="846089"/>
                  <a:pt x="0" y="761927"/>
                </a:cubicBezTo>
                <a:lnTo>
                  <a:pt x="0" y="152389"/>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120833" tIns="82733" rIns="120833" bIns="82733" numCol="1" spcCol="1270" anchor="ctr" anchorCtr="0">
            <a:noAutofit/>
          </a:bodyPr>
          <a:lstStyle/>
          <a:p>
            <a:pPr lvl="0" algn="ctr" defTabSz="889000">
              <a:lnSpc>
                <a:spcPct val="90000"/>
              </a:lnSpc>
              <a:spcBef>
                <a:spcPct val="0"/>
              </a:spcBef>
              <a:spcAft>
                <a:spcPct val="35000"/>
              </a:spcAft>
            </a:pPr>
            <a:r>
              <a:rPr lang="en-US" sz="2000" b="1" kern="1200" dirty="0" smtClean="0">
                <a:effectLst>
                  <a:outerShdw blurRad="38100" dist="38100" dir="2700000" algn="tl">
                    <a:srgbClr val="000000">
                      <a:alpha val="43137"/>
                    </a:srgbClr>
                  </a:outerShdw>
                </a:effectLst>
              </a:rPr>
              <a:t>Speed</a:t>
            </a:r>
            <a:endParaRPr lang="en-US" sz="1600" b="1" kern="1200" dirty="0">
              <a:effectLst>
                <a:outerShdw blurRad="38100" dist="38100" dir="2700000" algn="tl">
                  <a:srgbClr val="000000">
                    <a:alpha val="43137"/>
                  </a:srgbClr>
                </a:outerShdw>
              </a:effectLst>
            </a:endParaRPr>
          </a:p>
        </p:txBody>
      </p:sp>
      <p:sp>
        <p:nvSpPr>
          <p:cNvPr id="28" name="Freeform 27"/>
          <p:cNvSpPr/>
          <p:nvPr/>
        </p:nvSpPr>
        <p:spPr>
          <a:xfrm>
            <a:off x="1295400" y="4343400"/>
            <a:ext cx="7588250" cy="1141394"/>
          </a:xfrm>
          <a:custGeom>
            <a:avLst/>
            <a:gdLst>
              <a:gd name="connsiteX0" fmla="*/ 0 w 4892040"/>
              <a:gd name="connsiteY0" fmla="*/ 114290 h 914316"/>
              <a:gd name="connsiteX1" fmla="*/ 4434882 w 4892040"/>
              <a:gd name="connsiteY1" fmla="*/ 114290 h 914316"/>
              <a:gd name="connsiteX2" fmla="*/ 4434882 w 4892040"/>
              <a:gd name="connsiteY2" fmla="*/ 0 h 914316"/>
              <a:gd name="connsiteX3" fmla="*/ 4892040 w 4892040"/>
              <a:gd name="connsiteY3" fmla="*/ 457158 h 914316"/>
              <a:gd name="connsiteX4" fmla="*/ 4434882 w 4892040"/>
              <a:gd name="connsiteY4" fmla="*/ 914316 h 914316"/>
              <a:gd name="connsiteX5" fmla="*/ 4434882 w 4892040"/>
              <a:gd name="connsiteY5" fmla="*/ 800027 h 914316"/>
              <a:gd name="connsiteX6" fmla="*/ 0 w 4892040"/>
              <a:gd name="connsiteY6" fmla="*/ 800027 h 914316"/>
              <a:gd name="connsiteX7" fmla="*/ 0 w 4892040"/>
              <a:gd name="connsiteY7" fmla="*/ 114290 h 914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2040" h="914316">
                <a:moveTo>
                  <a:pt x="0" y="114290"/>
                </a:moveTo>
                <a:lnTo>
                  <a:pt x="4434882" y="114290"/>
                </a:lnTo>
                <a:lnTo>
                  <a:pt x="4434882" y="0"/>
                </a:lnTo>
                <a:lnTo>
                  <a:pt x="4892040" y="457158"/>
                </a:lnTo>
                <a:lnTo>
                  <a:pt x="4434882" y="914316"/>
                </a:lnTo>
                <a:lnTo>
                  <a:pt x="4434882" y="800027"/>
                </a:lnTo>
                <a:lnTo>
                  <a:pt x="0" y="800027"/>
                </a:lnTo>
                <a:lnTo>
                  <a:pt x="0" y="114290"/>
                </a:lnTo>
                <a:close/>
              </a:path>
            </a:pathLst>
          </a:custGeom>
          <a:scene3d>
            <a:camera prst="orthographicFront"/>
            <a:lightRig rig="flat" dir="t"/>
          </a:scene3d>
          <a:sp3d z="-190500" extrusionH="12700" prstMaterial="plastic">
            <a:bevelT w="50800" h="50800"/>
          </a:sp3d>
        </p:spPr>
        <p:style>
          <a:lnRef idx="1">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2">
            <a:schemeClr val="accent5">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8575" tIns="142865" rIns="371443" bIns="142864" numCol="1" spcCol="1270" anchor="t" anchorCtr="0">
            <a:noAutofit/>
          </a:bodyPr>
          <a:lstStyle/>
          <a:p>
            <a:pPr marL="285750" lvl="1" indent="-285750" algn="l" defTabSz="2000250">
              <a:lnSpc>
                <a:spcPct val="90000"/>
              </a:lnSpc>
              <a:spcBef>
                <a:spcPct val="0"/>
              </a:spcBef>
              <a:spcAft>
                <a:spcPct val="15000"/>
              </a:spcAft>
              <a:buChar char="••"/>
            </a:pPr>
            <a:endParaRPr lang="en-US" sz="4500" kern="1200" dirty="0"/>
          </a:p>
        </p:txBody>
      </p:sp>
      <p:sp>
        <p:nvSpPr>
          <p:cNvPr id="29" name="Freeform 28"/>
          <p:cNvSpPr/>
          <p:nvPr/>
        </p:nvSpPr>
        <p:spPr>
          <a:xfrm>
            <a:off x="304800" y="4479046"/>
            <a:ext cx="1524000" cy="914316"/>
          </a:xfrm>
          <a:custGeom>
            <a:avLst/>
            <a:gdLst>
              <a:gd name="connsiteX0" fmla="*/ 0 w 2038350"/>
              <a:gd name="connsiteY0" fmla="*/ 152389 h 914316"/>
              <a:gd name="connsiteX1" fmla="*/ 152389 w 2038350"/>
              <a:gd name="connsiteY1" fmla="*/ 0 h 914316"/>
              <a:gd name="connsiteX2" fmla="*/ 1885961 w 2038350"/>
              <a:gd name="connsiteY2" fmla="*/ 0 h 914316"/>
              <a:gd name="connsiteX3" fmla="*/ 2038350 w 2038350"/>
              <a:gd name="connsiteY3" fmla="*/ 152389 h 914316"/>
              <a:gd name="connsiteX4" fmla="*/ 2038350 w 2038350"/>
              <a:gd name="connsiteY4" fmla="*/ 761927 h 914316"/>
              <a:gd name="connsiteX5" fmla="*/ 1885961 w 2038350"/>
              <a:gd name="connsiteY5" fmla="*/ 914316 h 914316"/>
              <a:gd name="connsiteX6" fmla="*/ 152389 w 2038350"/>
              <a:gd name="connsiteY6" fmla="*/ 914316 h 914316"/>
              <a:gd name="connsiteX7" fmla="*/ 0 w 2038350"/>
              <a:gd name="connsiteY7" fmla="*/ 761927 h 914316"/>
              <a:gd name="connsiteX8" fmla="*/ 0 w 2038350"/>
              <a:gd name="connsiteY8" fmla="*/ 152389 h 914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8350" h="914316">
                <a:moveTo>
                  <a:pt x="0" y="152389"/>
                </a:moveTo>
                <a:cubicBezTo>
                  <a:pt x="0" y="68227"/>
                  <a:pt x="68227" y="0"/>
                  <a:pt x="152389" y="0"/>
                </a:cubicBezTo>
                <a:lnTo>
                  <a:pt x="1885961" y="0"/>
                </a:lnTo>
                <a:cubicBezTo>
                  <a:pt x="1970123" y="0"/>
                  <a:pt x="2038350" y="68227"/>
                  <a:pt x="2038350" y="152389"/>
                </a:cubicBezTo>
                <a:lnTo>
                  <a:pt x="2038350" y="761927"/>
                </a:lnTo>
                <a:cubicBezTo>
                  <a:pt x="2038350" y="846089"/>
                  <a:pt x="1970123" y="914316"/>
                  <a:pt x="1885961" y="914316"/>
                </a:cubicBezTo>
                <a:lnTo>
                  <a:pt x="152389" y="914316"/>
                </a:lnTo>
                <a:cubicBezTo>
                  <a:pt x="68227" y="914316"/>
                  <a:pt x="0" y="846089"/>
                  <a:pt x="0" y="761927"/>
                </a:cubicBezTo>
                <a:lnTo>
                  <a:pt x="0" y="152389"/>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120833" tIns="82733" rIns="120833" bIns="82733" numCol="1" spcCol="1270" anchor="ctr" anchorCtr="0">
            <a:noAutofit/>
          </a:bodyPr>
          <a:lstStyle/>
          <a:p>
            <a:pPr lvl="0" algn="ctr" defTabSz="889000">
              <a:lnSpc>
                <a:spcPct val="90000"/>
              </a:lnSpc>
              <a:spcBef>
                <a:spcPct val="0"/>
              </a:spcBef>
              <a:spcAft>
                <a:spcPct val="35000"/>
              </a:spcAft>
            </a:pPr>
            <a:r>
              <a:rPr lang="en-US" sz="2000" b="1" kern="1200" dirty="0" smtClean="0">
                <a:effectLst>
                  <a:outerShdw blurRad="38100" dist="38100" dir="2700000" algn="tl">
                    <a:srgbClr val="000000">
                      <a:alpha val="43137"/>
                    </a:srgbClr>
                  </a:outerShdw>
                </a:effectLst>
              </a:rPr>
              <a:t>Service and Safety</a:t>
            </a:r>
            <a:endParaRPr lang="en-US" sz="2000" b="1" kern="1200" dirty="0">
              <a:effectLst>
                <a:outerShdw blurRad="38100" dist="38100" dir="2700000" algn="tl">
                  <a:srgbClr val="000000">
                    <a:alpha val="43137"/>
                  </a:srgbClr>
                </a:outerShdw>
              </a:effectLst>
            </a:endParaRPr>
          </a:p>
        </p:txBody>
      </p:sp>
      <p:sp>
        <p:nvSpPr>
          <p:cNvPr id="30" name="Freeform 29"/>
          <p:cNvSpPr/>
          <p:nvPr/>
        </p:nvSpPr>
        <p:spPr>
          <a:xfrm>
            <a:off x="1600200" y="5391150"/>
            <a:ext cx="7283450" cy="1162050"/>
          </a:xfrm>
          <a:custGeom>
            <a:avLst/>
            <a:gdLst>
              <a:gd name="connsiteX0" fmla="*/ 0 w 4892040"/>
              <a:gd name="connsiteY0" fmla="*/ 114290 h 914316"/>
              <a:gd name="connsiteX1" fmla="*/ 4434882 w 4892040"/>
              <a:gd name="connsiteY1" fmla="*/ 114290 h 914316"/>
              <a:gd name="connsiteX2" fmla="*/ 4434882 w 4892040"/>
              <a:gd name="connsiteY2" fmla="*/ 0 h 914316"/>
              <a:gd name="connsiteX3" fmla="*/ 4892040 w 4892040"/>
              <a:gd name="connsiteY3" fmla="*/ 457158 h 914316"/>
              <a:gd name="connsiteX4" fmla="*/ 4434882 w 4892040"/>
              <a:gd name="connsiteY4" fmla="*/ 914316 h 914316"/>
              <a:gd name="connsiteX5" fmla="*/ 4434882 w 4892040"/>
              <a:gd name="connsiteY5" fmla="*/ 800027 h 914316"/>
              <a:gd name="connsiteX6" fmla="*/ 0 w 4892040"/>
              <a:gd name="connsiteY6" fmla="*/ 800027 h 914316"/>
              <a:gd name="connsiteX7" fmla="*/ 0 w 4892040"/>
              <a:gd name="connsiteY7" fmla="*/ 114290 h 914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2040" h="914316">
                <a:moveTo>
                  <a:pt x="0" y="114290"/>
                </a:moveTo>
                <a:lnTo>
                  <a:pt x="4434882" y="114290"/>
                </a:lnTo>
                <a:lnTo>
                  <a:pt x="4434882" y="0"/>
                </a:lnTo>
                <a:lnTo>
                  <a:pt x="4892040" y="457158"/>
                </a:lnTo>
                <a:lnTo>
                  <a:pt x="4434882" y="914316"/>
                </a:lnTo>
                <a:lnTo>
                  <a:pt x="4434882" y="800027"/>
                </a:lnTo>
                <a:lnTo>
                  <a:pt x="0" y="800027"/>
                </a:lnTo>
                <a:lnTo>
                  <a:pt x="0" y="114290"/>
                </a:lnTo>
                <a:close/>
              </a:path>
            </a:pathLst>
          </a:custGeom>
          <a:scene3d>
            <a:camera prst="orthographicFront"/>
            <a:lightRig rig="flat" dir="t"/>
          </a:scene3d>
          <a:sp3d z="-190500" extrusionH="12700" prstMaterial="plastic">
            <a:bevelT w="50800" h="50800"/>
          </a:sp3d>
        </p:spPr>
        <p:style>
          <a:lnRef idx="1">
            <a:schemeClr val="accent6">
              <a:tint val="40000"/>
              <a:alpha val="90000"/>
              <a:hueOff val="0"/>
              <a:satOff val="0"/>
              <a:lumOff val="0"/>
              <a:alphaOff val="0"/>
            </a:schemeClr>
          </a:lnRef>
          <a:fillRef idx="1">
            <a:schemeClr val="accent6">
              <a:tint val="40000"/>
              <a:alpha val="90000"/>
              <a:hueOff val="0"/>
              <a:satOff val="0"/>
              <a:lumOff val="0"/>
              <a:alphaOff val="0"/>
            </a:schemeClr>
          </a:fillRef>
          <a:effectRef idx="2">
            <a:schemeClr val="accent6">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3335" tIns="127625" rIns="356203" bIns="127624" numCol="1" spcCol="1270" anchor="t" anchorCtr="0">
            <a:noAutofit/>
          </a:bodyPr>
          <a:lstStyle/>
          <a:p>
            <a:pPr marL="228600" lvl="1" indent="-228600" algn="l" defTabSz="933450">
              <a:lnSpc>
                <a:spcPct val="90000"/>
              </a:lnSpc>
              <a:spcBef>
                <a:spcPct val="0"/>
              </a:spcBef>
              <a:spcAft>
                <a:spcPct val="15000"/>
              </a:spcAft>
              <a:buChar char="••"/>
            </a:pPr>
            <a:endParaRPr lang="en-US" sz="2100" kern="1200" dirty="0"/>
          </a:p>
          <a:p>
            <a:pPr marL="228600" lvl="1" indent="-228600" algn="l" defTabSz="933450">
              <a:lnSpc>
                <a:spcPct val="90000"/>
              </a:lnSpc>
              <a:spcBef>
                <a:spcPct val="0"/>
              </a:spcBef>
              <a:spcAft>
                <a:spcPct val="15000"/>
              </a:spcAft>
              <a:buChar char="••"/>
            </a:pPr>
            <a:endParaRPr lang="en-US" sz="2100" kern="1200" dirty="0"/>
          </a:p>
        </p:txBody>
      </p:sp>
      <p:sp>
        <p:nvSpPr>
          <p:cNvPr id="31" name="Freeform 30"/>
          <p:cNvSpPr/>
          <p:nvPr/>
        </p:nvSpPr>
        <p:spPr>
          <a:xfrm>
            <a:off x="304800" y="5486400"/>
            <a:ext cx="1509158" cy="914316"/>
          </a:xfrm>
          <a:custGeom>
            <a:avLst/>
            <a:gdLst>
              <a:gd name="connsiteX0" fmla="*/ 0 w 2038350"/>
              <a:gd name="connsiteY0" fmla="*/ 152389 h 914316"/>
              <a:gd name="connsiteX1" fmla="*/ 152389 w 2038350"/>
              <a:gd name="connsiteY1" fmla="*/ 0 h 914316"/>
              <a:gd name="connsiteX2" fmla="*/ 1885961 w 2038350"/>
              <a:gd name="connsiteY2" fmla="*/ 0 h 914316"/>
              <a:gd name="connsiteX3" fmla="*/ 2038350 w 2038350"/>
              <a:gd name="connsiteY3" fmla="*/ 152389 h 914316"/>
              <a:gd name="connsiteX4" fmla="*/ 2038350 w 2038350"/>
              <a:gd name="connsiteY4" fmla="*/ 761927 h 914316"/>
              <a:gd name="connsiteX5" fmla="*/ 1885961 w 2038350"/>
              <a:gd name="connsiteY5" fmla="*/ 914316 h 914316"/>
              <a:gd name="connsiteX6" fmla="*/ 152389 w 2038350"/>
              <a:gd name="connsiteY6" fmla="*/ 914316 h 914316"/>
              <a:gd name="connsiteX7" fmla="*/ 0 w 2038350"/>
              <a:gd name="connsiteY7" fmla="*/ 761927 h 914316"/>
              <a:gd name="connsiteX8" fmla="*/ 0 w 2038350"/>
              <a:gd name="connsiteY8" fmla="*/ 152389 h 914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8350" h="914316">
                <a:moveTo>
                  <a:pt x="0" y="152389"/>
                </a:moveTo>
                <a:cubicBezTo>
                  <a:pt x="0" y="68227"/>
                  <a:pt x="68227" y="0"/>
                  <a:pt x="152389" y="0"/>
                </a:cubicBezTo>
                <a:lnTo>
                  <a:pt x="1885961" y="0"/>
                </a:lnTo>
                <a:cubicBezTo>
                  <a:pt x="1970123" y="0"/>
                  <a:pt x="2038350" y="68227"/>
                  <a:pt x="2038350" y="152389"/>
                </a:cubicBezTo>
                <a:lnTo>
                  <a:pt x="2038350" y="761927"/>
                </a:lnTo>
                <a:cubicBezTo>
                  <a:pt x="2038350" y="846089"/>
                  <a:pt x="1970123" y="914316"/>
                  <a:pt x="1885961" y="914316"/>
                </a:cubicBezTo>
                <a:lnTo>
                  <a:pt x="152389" y="914316"/>
                </a:lnTo>
                <a:cubicBezTo>
                  <a:pt x="68227" y="914316"/>
                  <a:pt x="0" y="846089"/>
                  <a:pt x="0" y="761927"/>
                </a:cubicBezTo>
                <a:lnTo>
                  <a:pt x="0" y="152389"/>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txBody>
          <a:bodyPr spcFirstLastPara="0" vert="horz" wrap="square" lIns="120833" tIns="82733" rIns="120833" bIns="82733" numCol="1" spcCol="1270" anchor="ctr" anchorCtr="0">
            <a:noAutofit/>
          </a:bodyPr>
          <a:lstStyle/>
          <a:p>
            <a:pPr lvl="0" algn="ctr" defTabSz="889000">
              <a:lnSpc>
                <a:spcPct val="90000"/>
              </a:lnSpc>
              <a:spcBef>
                <a:spcPct val="0"/>
              </a:spcBef>
              <a:spcAft>
                <a:spcPct val="35000"/>
              </a:spcAft>
            </a:pPr>
            <a:r>
              <a:rPr lang="en-US" sz="1700" b="1" kern="1200" dirty="0" smtClean="0">
                <a:effectLst>
                  <a:outerShdw blurRad="38100" dist="38100" dir="2700000" algn="tl">
                    <a:srgbClr val="000000">
                      <a:alpha val="43137"/>
                    </a:srgbClr>
                  </a:outerShdw>
                </a:effectLst>
              </a:rPr>
              <a:t>Corporate Responsibility</a:t>
            </a:r>
            <a:endParaRPr lang="en-US" sz="1700" b="1" kern="1200" dirty="0">
              <a:effectLst>
                <a:outerShdw blurRad="38100" dist="38100" dir="2700000" algn="tl">
                  <a:srgbClr val="000000">
                    <a:alpha val="43137"/>
                  </a:srgbClr>
                </a:outerShdw>
              </a:effectLst>
            </a:endParaRPr>
          </a:p>
        </p:txBody>
      </p:sp>
      <p:sp>
        <p:nvSpPr>
          <p:cNvPr id="21" name="Text Box 6"/>
          <p:cNvSpPr txBox="1">
            <a:spLocks noChangeArrowheads="1"/>
          </p:cNvSpPr>
          <p:nvPr/>
        </p:nvSpPr>
        <p:spPr bwMode="auto">
          <a:xfrm>
            <a:off x="1828800" y="1554034"/>
            <a:ext cx="6978650" cy="73866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l" eaLnBrk="0" hangingPunct="0"/>
            <a:r>
              <a:rPr lang="en-US" sz="1400" dirty="0">
                <a:latin typeface="Tahoma" pitchFamily="34" charset="0"/>
              </a:rPr>
              <a:t>Product or Service Features, </a:t>
            </a:r>
            <a:r>
              <a:rPr lang="en-US" sz="1400" dirty="0" smtClean="0">
                <a:latin typeface="Tahoma" pitchFamily="34" charset="0"/>
              </a:rPr>
              <a:t>Characteristics </a:t>
            </a:r>
            <a:r>
              <a:rPr lang="en-US" sz="1400" dirty="0">
                <a:latin typeface="Tahoma" pitchFamily="34" charset="0"/>
              </a:rPr>
              <a:t>Relating to the Function of the Product or Service, Reliability, Availability, Effectiveness, Recovery, Customer Returns, Defects, Rework or Scrap </a:t>
            </a:r>
            <a:r>
              <a:rPr lang="en-US" sz="1400" b="1" u="sng" dirty="0">
                <a:latin typeface="Tahoma" pitchFamily="34" charset="0"/>
              </a:rPr>
              <a:t>(Derived Primarily from the Customer – VOC)</a:t>
            </a:r>
          </a:p>
        </p:txBody>
      </p:sp>
      <p:sp>
        <p:nvSpPr>
          <p:cNvPr id="11" name="Text Box 9"/>
          <p:cNvSpPr txBox="1">
            <a:spLocks noChangeArrowheads="1"/>
          </p:cNvSpPr>
          <p:nvPr/>
        </p:nvSpPr>
        <p:spPr bwMode="auto">
          <a:xfrm>
            <a:off x="1828800" y="2647708"/>
            <a:ext cx="6870700" cy="55399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l" eaLnBrk="0" hangingPunct="0"/>
            <a:r>
              <a:rPr lang="en-US" sz="1500" dirty="0">
                <a:latin typeface="Tahoma" pitchFamily="34" charset="0"/>
              </a:rPr>
              <a:t>Process Cost Efficiency, </a:t>
            </a:r>
            <a:r>
              <a:rPr lang="en-US" sz="1500" dirty="0" smtClean="0">
                <a:latin typeface="Tahoma" pitchFamily="34" charset="0"/>
              </a:rPr>
              <a:t>Purchase Price, Repair Costs, Maintenance Costs.</a:t>
            </a:r>
          </a:p>
          <a:p>
            <a:pPr algn="l" eaLnBrk="0" hangingPunct="0"/>
            <a:r>
              <a:rPr lang="en-US" sz="1400" b="1" u="sng" dirty="0" smtClean="0">
                <a:latin typeface="Tahoma" pitchFamily="34" charset="0"/>
              </a:rPr>
              <a:t>(</a:t>
            </a:r>
            <a:r>
              <a:rPr lang="en-US" sz="1400" b="1" u="sng" dirty="0">
                <a:latin typeface="Tahoma" pitchFamily="34" charset="0"/>
              </a:rPr>
              <a:t>Derived Primarily from the Business – </a:t>
            </a:r>
            <a:r>
              <a:rPr lang="en-US" sz="1400" b="1" u="sng" dirty="0" smtClean="0">
                <a:latin typeface="Tahoma" pitchFamily="34" charset="0"/>
              </a:rPr>
              <a:t>VOB)0</a:t>
            </a:r>
            <a:endParaRPr lang="en-US" sz="1400" b="1" u="sng" dirty="0">
              <a:latin typeface="Tahoma" pitchFamily="34" charset="0"/>
            </a:endParaRPr>
          </a:p>
        </p:txBody>
      </p:sp>
      <p:sp>
        <p:nvSpPr>
          <p:cNvPr id="32" name="Text Box 12"/>
          <p:cNvSpPr txBox="1">
            <a:spLocks noChangeArrowheads="1"/>
          </p:cNvSpPr>
          <p:nvPr/>
        </p:nvSpPr>
        <p:spPr bwMode="auto">
          <a:xfrm>
            <a:off x="1813958" y="3558570"/>
            <a:ext cx="6521450" cy="78483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eaLnBrk="0" hangingPunct="0"/>
            <a:r>
              <a:rPr lang="en-US" sz="1500" dirty="0">
                <a:latin typeface="Tahoma" pitchFamily="34" charset="0"/>
              </a:rPr>
              <a:t>Lead Times, Delivery Times, Turnaround Times, Setup Times, Delays, Up Time, Equipment Availability,</a:t>
            </a:r>
            <a:r>
              <a:rPr lang="en-US" sz="1400" dirty="0">
                <a:latin typeface="Tahoma" pitchFamily="34" charset="0"/>
              </a:rPr>
              <a:t> </a:t>
            </a:r>
            <a:r>
              <a:rPr lang="en-US" sz="1400" b="1" u="sng" dirty="0" smtClean="0">
                <a:latin typeface="Tahoma" pitchFamily="34" charset="0"/>
              </a:rPr>
              <a:t>(</a:t>
            </a:r>
            <a:r>
              <a:rPr lang="en-US" sz="1400" b="1" u="sng" dirty="0">
                <a:latin typeface="Tahoma" pitchFamily="34" charset="0"/>
              </a:rPr>
              <a:t>Derived equally from the Customer or the Business – VOC/VOB)</a:t>
            </a:r>
          </a:p>
        </p:txBody>
      </p:sp>
      <p:sp>
        <p:nvSpPr>
          <p:cNvPr id="33" name="Text Box 15"/>
          <p:cNvSpPr txBox="1">
            <a:spLocks noChangeArrowheads="1"/>
          </p:cNvSpPr>
          <p:nvPr/>
        </p:nvSpPr>
        <p:spPr bwMode="auto">
          <a:xfrm>
            <a:off x="1882138" y="4437043"/>
            <a:ext cx="6817361" cy="95410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l" eaLnBrk="0" hangingPunct="0"/>
            <a:r>
              <a:rPr lang="en-US" sz="1400" dirty="0">
                <a:latin typeface="Tahoma" pitchFamily="34" charset="0"/>
              </a:rPr>
              <a:t>Environment, Health and Safety Policy,</a:t>
            </a:r>
            <a:r>
              <a:rPr lang="en-US" sz="1400" i="1" dirty="0">
                <a:latin typeface="Tahoma" pitchFamily="34" charset="0"/>
              </a:rPr>
              <a:t> </a:t>
            </a:r>
            <a:r>
              <a:rPr lang="en-US" sz="1400" dirty="0">
                <a:latin typeface="Tahoma" pitchFamily="34" charset="0"/>
              </a:rPr>
              <a:t>Service Requirements, After-Purchase Reliability, Parts Availability, Service, Warranties, Maintainability, Customer-Required Maintenance, Product Liability, Product/Service Safety, Recordable Injuries, Lost </a:t>
            </a:r>
            <a:r>
              <a:rPr lang="en-US" sz="1400" dirty="0" smtClean="0">
                <a:latin typeface="Tahoma" pitchFamily="34" charset="0"/>
              </a:rPr>
              <a:t>Time. </a:t>
            </a:r>
            <a:endParaRPr lang="en-US" sz="1400" dirty="0">
              <a:latin typeface="Tahoma" pitchFamily="34" charset="0"/>
            </a:endParaRPr>
          </a:p>
        </p:txBody>
      </p:sp>
      <p:sp>
        <p:nvSpPr>
          <p:cNvPr id="20" name="Text Box 18"/>
          <p:cNvSpPr txBox="1">
            <a:spLocks noChangeArrowheads="1"/>
          </p:cNvSpPr>
          <p:nvPr/>
        </p:nvSpPr>
        <p:spPr bwMode="auto">
          <a:xfrm>
            <a:off x="1828800" y="5681948"/>
            <a:ext cx="6521450" cy="52322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eaLnBrk="0" hangingPunct="0"/>
            <a:r>
              <a:rPr lang="en-US" sz="1400" dirty="0">
                <a:latin typeface="Tahoma" pitchFamily="34" charset="0"/>
              </a:rPr>
              <a:t>Ethical Business Conduct, Business Risk Management, Environment, Health and Safety Policy, Code of Conduct</a:t>
            </a:r>
          </a:p>
        </p:txBody>
      </p:sp>
    </p:spTree>
    <p:extLst>
      <p:ext uri="{BB962C8B-B14F-4D97-AF65-F5344CB8AC3E}">
        <p14:creationId xmlns:p14="http://schemas.microsoft.com/office/powerpoint/2010/main" val="20144061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rc 13"/>
          <p:cNvSpPr/>
          <p:nvPr/>
        </p:nvSpPr>
        <p:spPr>
          <a:xfrm>
            <a:off x="-3505200" y="685799"/>
            <a:ext cx="6858002" cy="6172201"/>
          </a:xfrm>
          <a:prstGeom prst="arc">
            <a:avLst>
              <a:gd name="adj1" fmla="val 16200000"/>
              <a:gd name="adj2" fmla="val 5370932"/>
            </a:avLst>
          </a:prstGeom>
          <a:solidFill>
            <a:schemeClr val="bg1"/>
          </a:solidFill>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8" name="TextBox 7"/>
          <p:cNvSpPr txBox="1"/>
          <p:nvPr/>
        </p:nvSpPr>
        <p:spPr>
          <a:xfrm flipH="1">
            <a:off x="3138051" y="1279566"/>
            <a:ext cx="5777348" cy="397032"/>
          </a:xfrm>
          <a:prstGeom prst="rect">
            <a:avLst/>
          </a:prstGeom>
          <a:noFill/>
        </p:spPr>
        <p:txBody>
          <a:bodyPr wrap="square" rtlCol="0">
            <a:spAutoFit/>
          </a:bodyPr>
          <a:lstStyle/>
          <a:p>
            <a:pPr marL="457200" indent="-457200">
              <a:lnSpc>
                <a:spcPct val="90000"/>
              </a:lnSpc>
              <a:buFont typeface="Wingdings" pitchFamily="2" charset="2"/>
              <a:buAutoNum type="arabicPeriod"/>
              <a:tabLst>
                <a:tab pos="1831975" algn="l"/>
              </a:tabLst>
            </a:pPr>
            <a:r>
              <a:rPr lang="en-US" sz="2200" b="1" dirty="0">
                <a:solidFill>
                  <a:schemeClr val="accent6">
                    <a:lumMod val="75000"/>
                  </a:schemeClr>
                </a:solidFill>
              </a:rPr>
              <a:t>Gather the Voice of the Customer (VOC) </a:t>
            </a:r>
          </a:p>
        </p:txBody>
      </p:sp>
      <p:sp>
        <p:nvSpPr>
          <p:cNvPr id="9" name="TextBox 8"/>
          <p:cNvSpPr txBox="1"/>
          <p:nvPr/>
        </p:nvSpPr>
        <p:spPr>
          <a:xfrm flipH="1">
            <a:off x="3627909" y="2438400"/>
            <a:ext cx="5668490" cy="701731"/>
          </a:xfrm>
          <a:prstGeom prst="rect">
            <a:avLst/>
          </a:prstGeom>
          <a:noFill/>
        </p:spPr>
        <p:txBody>
          <a:bodyPr wrap="square" rtlCol="0">
            <a:spAutoFit/>
          </a:bodyPr>
          <a:lstStyle/>
          <a:p>
            <a:pPr>
              <a:lnSpc>
                <a:spcPct val="90000"/>
              </a:lnSpc>
              <a:tabLst>
                <a:tab pos="1831975" algn="l"/>
              </a:tabLst>
            </a:pPr>
            <a:r>
              <a:rPr lang="en-US" sz="2200" b="1" dirty="0">
                <a:solidFill>
                  <a:schemeClr val="accent6">
                    <a:lumMod val="75000"/>
                  </a:schemeClr>
                </a:solidFill>
              </a:rPr>
              <a:t>2. Translate the VOC into Critical Customer Requirements (CCRs)</a:t>
            </a:r>
          </a:p>
        </p:txBody>
      </p:sp>
      <p:sp>
        <p:nvSpPr>
          <p:cNvPr id="10" name="TextBox 9"/>
          <p:cNvSpPr txBox="1"/>
          <p:nvPr/>
        </p:nvSpPr>
        <p:spPr>
          <a:xfrm flipH="1">
            <a:off x="3627911" y="3835400"/>
            <a:ext cx="5363688" cy="701731"/>
          </a:xfrm>
          <a:prstGeom prst="rect">
            <a:avLst/>
          </a:prstGeom>
          <a:noFill/>
        </p:spPr>
        <p:txBody>
          <a:bodyPr wrap="square" rtlCol="0">
            <a:spAutoFit/>
          </a:bodyPr>
          <a:lstStyle/>
          <a:p>
            <a:pPr>
              <a:lnSpc>
                <a:spcPct val="90000"/>
              </a:lnSpc>
              <a:tabLst>
                <a:tab pos="1831975" algn="l"/>
              </a:tabLst>
            </a:pPr>
            <a:r>
              <a:rPr lang="en-US" sz="2200" b="1" dirty="0">
                <a:solidFill>
                  <a:schemeClr val="accent6">
                    <a:lumMod val="75000"/>
                  </a:schemeClr>
                </a:solidFill>
              </a:rPr>
              <a:t>3. Convert the CCRs into Key Process Output Variables (KPOVs)</a:t>
            </a:r>
          </a:p>
        </p:txBody>
      </p:sp>
      <p:sp>
        <p:nvSpPr>
          <p:cNvPr id="12" name="TextBox 11"/>
          <p:cNvSpPr txBox="1"/>
          <p:nvPr/>
        </p:nvSpPr>
        <p:spPr>
          <a:xfrm flipH="1">
            <a:off x="3193471" y="5113317"/>
            <a:ext cx="5721927" cy="701731"/>
          </a:xfrm>
          <a:prstGeom prst="rect">
            <a:avLst/>
          </a:prstGeom>
          <a:noFill/>
        </p:spPr>
        <p:txBody>
          <a:bodyPr wrap="square" rtlCol="0">
            <a:spAutoFit/>
          </a:bodyPr>
          <a:lstStyle/>
          <a:p>
            <a:pPr>
              <a:lnSpc>
                <a:spcPct val="90000"/>
              </a:lnSpc>
              <a:tabLst>
                <a:tab pos="1831975" algn="l"/>
              </a:tabLst>
            </a:pPr>
            <a:r>
              <a:rPr lang="en-US" sz="2200" b="1" dirty="0">
                <a:solidFill>
                  <a:schemeClr val="accent6">
                    <a:lumMod val="75000"/>
                  </a:schemeClr>
                </a:solidFill>
              </a:rPr>
              <a:t>4. Create a tactical Supplier Input Process Output Customer (SIPOC) chart</a:t>
            </a:r>
          </a:p>
        </p:txBody>
      </p:sp>
      <p:sp>
        <p:nvSpPr>
          <p:cNvPr id="15" name="Oval 14"/>
          <p:cNvSpPr/>
          <p:nvPr/>
        </p:nvSpPr>
        <p:spPr>
          <a:xfrm>
            <a:off x="2721676" y="1370363"/>
            <a:ext cx="311727" cy="311727"/>
          </a:xfrm>
          <a:prstGeom prst="ellipse">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Oval 15"/>
          <p:cNvSpPr/>
          <p:nvPr/>
        </p:nvSpPr>
        <p:spPr>
          <a:xfrm>
            <a:off x="3220192" y="2638879"/>
            <a:ext cx="311727" cy="311727"/>
          </a:xfrm>
          <a:prstGeom prst="ellipse">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Oval 16"/>
          <p:cNvSpPr/>
          <p:nvPr/>
        </p:nvSpPr>
        <p:spPr>
          <a:xfrm>
            <a:off x="3222174" y="3907395"/>
            <a:ext cx="311727" cy="311727"/>
          </a:xfrm>
          <a:prstGeom prst="ellipse">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Oval 17"/>
          <p:cNvSpPr/>
          <p:nvPr/>
        </p:nvSpPr>
        <p:spPr>
          <a:xfrm>
            <a:off x="2733551" y="5175910"/>
            <a:ext cx="311727" cy="311727"/>
          </a:xfrm>
          <a:prstGeom prst="ellipse">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Arc 18"/>
          <p:cNvSpPr/>
          <p:nvPr/>
        </p:nvSpPr>
        <p:spPr>
          <a:xfrm>
            <a:off x="-1524000" y="1905000"/>
            <a:ext cx="3048000" cy="3048000"/>
          </a:xfrm>
          <a:prstGeom prst="arc">
            <a:avLst>
              <a:gd name="adj1" fmla="val 16200000"/>
              <a:gd name="adj2" fmla="val 5359794"/>
            </a:avLst>
          </a:prstGeom>
          <a:solidFill>
            <a:schemeClr val="bg1">
              <a:lumMod val="95000"/>
            </a:schemeClr>
          </a:solidFill>
          <a:ln>
            <a:noFill/>
          </a:ln>
          <a:effectLst>
            <a:innerShdw blurRad="304800" dist="50800" dir="18900000">
              <a:prstClr val="black">
                <a:alpha val="14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2" name="Group 24"/>
          <p:cNvGrpSpPr/>
          <p:nvPr/>
        </p:nvGrpSpPr>
        <p:grpSpPr>
          <a:xfrm rot="5400000">
            <a:off x="-3129150" y="3314700"/>
            <a:ext cx="6246420" cy="228600"/>
            <a:chOff x="-3200400" y="3314700"/>
            <a:chExt cx="6246420" cy="228600"/>
          </a:xfrm>
        </p:grpSpPr>
        <p:sp>
          <p:nvSpPr>
            <p:cNvPr id="13" name="Rounded Rectangle 12"/>
            <p:cNvSpPr/>
            <p:nvPr/>
          </p:nvSpPr>
          <p:spPr>
            <a:xfrm rot="5400000">
              <a:off x="1331520" y="1828800"/>
              <a:ext cx="228600" cy="3200400"/>
            </a:xfrm>
            <a:prstGeom prst="roundRect">
              <a:avLst>
                <a:gd name="adj" fmla="val 35051"/>
              </a:avLst>
            </a:prstGeom>
            <a:solidFill>
              <a:schemeClr val="bg1">
                <a:lumMod val="8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Rounded Rectangle 23"/>
            <p:cNvSpPr/>
            <p:nvPr/>
          </p:nvSpPr>
          <p:spPr>
            <a:xfrm rot="5400000">
              <a:off x="-1714500" y="1828800"/>
              <a:ext cx="228600" cy="3200400"/>
            </a:xfrm>
            <a:prstGeom prst="roundRect">
              <a:avLst>
                <a:gd name="adj" fmla="val 35051"/>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20" name="Title 3"/>
          <p:cNvSpPr txBox="1">
            <a:spLocks/>
          </p:cNvSpPr>
          <p:nvPr/>
        </p:nvSpPr>
        <p:spPr>
          <a:xfrm>
            <a:off x="838200" y="115669"/>
            <a:ext cx="7924800" cy="584775"/>
          </a:xfrm>
          <a:prstGeom prst="rect">
            <a:avLst/>
          </a:prstGeom>
          <a:noFill/>
        </p:spPr>
        <p:txBody>
          <a:bodyPr wrap="square" rtlCol="0" anchor="b">
            <a:spAutoFit/>
          </a:bodyPr>
          <a:lstStyle>
            <a:lvl1pPr algn="l" defTabSz="914400" rtl="0" eaLnBrk="1" latinLnBrk="0" hangingPunct="1">
              <a:spcBef>
                <a:spcPct val="0"/>
              </a:spcBef>
              <a:buNone/>
              <a:defRPr lang="en-US" sz="3200" kern="1200">
                <a:solidFill>
                  <a:srgbClr val="FFFFFF"/>
                </a:solidFill>
                <a:latin typeface="Bevan" pitchFamily="2" charset="0"/>
                <a:ea typeface="Slackey" pitchFamily="2" charset="0"/>
                <a:cs typeface="+mn-cs"/>
              </a:defRPr>
            </a:lvl1pPr>
          </a:lstStyle>
          <a:p>
            <a:r>
              <a:rPr lang="en-US" b="1" dirty="0" smtClean="0">
                <a:solidFill>
                  <a:schemeClr val="bg1"/>
                </a:solidFill>
                <a:latin typeface="+mj-lt"/>
              </a:rPr>
              <a:t>4 Steps </a:t>
            </a:r>
            <a:r>
              <a:rPr lang="en-US" b="1" dirty="0">
                <a:solidFill>
                  <a:schemeClr val="bg1"/>
                </a:solidFill>
                <a:latin typeface="+mj-lt"/>
              </a:rPr>
              <a:t>to Validating </a:t>
            </a:r>
            <a:r>
              <a:rPr lang="en-US" b="1" dirty="0" smtClean="0">
                <a:solidFill>
                  <a:schemeClr val="bg1"/>
                </a:solidFill>
                <a:latin typeface="+mj-lt"/>
              </a:rPr>
              <a:t>the Project </a:t>
            </a:r>
            <a:r>
              <a:rPr lang="en-US" b="1" dirty="0">
                <a:solidFill>
                  <a:schemeClr val="bg1"/>
                </a:solidFill>
                <a:latin typeface="+mj-lt"/>
              </a:rPr>
              <a:t>through VOC</a:t>
            </a:r>
          </a:p>
        </p:txBody>
      </p:sp>
    </p:spTree>
    <p:extLst>
      <p:ext uri="{BB962C8B-B14F-4D97-AF65-F5344CB8AC3E}">
        <p14:creationId xmlns:p14="http://schemas.microsoft.com/office/powerpoint/2010/main" val="34576264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7380000">
                                      <p:cBhvr>
                                        <p:cTn id="6" dur="1000" fill="hold"/>
                                        <p:tgtEl>
                                          <p:spTgt spid="2"/>
                                        </p:tgtEl>
                                        <p:attrNameLst>
                                          <p:attrName>r</p:attrName>
                                        </p:attrNameLst>
                                      </p:cBhvr>
                                    </p:animRot>
                                  </p:childTnLst>
                                </p:cTn>
                              </p:par>
                            </p:childTnLst>
                          </p:cTn>
                        </p:par>
                        <p:par>
                          <p:cTn id="7" fill="hold">
                            <p:stCondLst>
                              <p:cond delay="1000"/>
                            </p:stCondLst>
                            <p:childTnLst>
                              <p:par>
                                <p:cTn id="8" presetID="1" presetClass="emph" presetSubtype="2" fill="hold" nodeType="afterEffect">
                                  <p:stCondLst>
                                    <p:cond delay="0"/>
                                  </p:stCondLst>
                                  <p:childTnLst>
                                    <p:animClr clrSpc="rgb" dir="cw">
                                      <p:cBhvr>
                                        <p:cTn id="9" dur="500" fill="hold"/>
                                        <p:tgtEl>
                                          <p:spTgt spid="15"/>
                                        </p:tgtEl>
                                        <p:attrNameLst>
                                          <p:attrName>fillcolor</p:attrName>
                                        </p:attrNameLst>
                                      </p:cBhvr>
                                      <p:to>
                                        <a:srgbClr val="829975"/>
                                      </p:to>
                                    </p:animClr>
                                    <p:set>
                                      <p:cBhvr>
                                        <p:cTn id="10" dur="500" fill="hold"/>
                                        <p:tgtEl>
                                          <p:spTgt spid="15"/>
                                        </p:tgtEl>
                                        <p:attrNameLst>
                                          <p:attrName>fill.type</p:attrName>
                                        </p:attrNameLst>
                                      </p:cBhvr>
                                      <p:to>
                                        <p:strVal val="solid"/>
                                      </p:to>
                                    </p:set>
                                    <p:set>
                                      <p:cBhvr>
                                        <p:cTn id="11" dur="500" fill="hold"/>
                                        <p:tgtEl>
                                          <p:spTgt spid="15"/>
                                        </p:tgtEl>
                                        <p:attrNameLst>
                                          <p:attrName>fill.on</p:attrName>
                                        </p:attrNameLst>
                                      </p:cBhvr>
                                      <p:to>
                                        <p:strVal val="true"/>
                                      </p:to>
                                    </p:set>
                                  </p:childTnLst>
                                </p:cTn>
                              </p:par>
                              <p:par>
                                <p:cTn id="12" presetID="10" presetClass="entr" presetSubtype="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mph" presetSubtype="0" fill="hold" nodeType="clickEffect">
                                  <p:stCondLst>
                                    <p:cond delay="0"/>
                                  </p:stCondLst>
                                  <p:childTnLst>
                                    <p:animRot by="1320000">
                                      <p:cBhvr>
                                        <p:cTn id="18" dur="500" fill="hold"/>
                                        <p:tgtEl>
                                          <p:spTgt spid="2"/>
                                        </p:tgtEl>
                                        <p:attrNameLst>
                                          <p:attrName>r</p:attrName>
                                        </p:attrNameLst>
                                      </p:cBhvr>
                                    </p:animRot>
                                  </p:childTnLst>
                                </p:cTn>
                              </p:par>
                            </p:childTnLst>
                          </p:cTn>
                        </p:par>
                        <p:par>
                          <p:cTn id="19" fill="hold">
                            <p:stCondLst>
                              <p:cond delay="500"/>
                            </p:stCondLst>
                            <p:childTnLst>
                              <p:par>
                                <p:cTn id="20" presetID="1" presetClass="emph" presetSubtype="2" fill="hold" nodeType="afterEffect">
                                  <p:stCondLst>
                                    <p:cond delay="0"/>
                                  </p:stCondLst>
                                  <p:childTnLst>
                                    <p:animClr clrSpc="rgb" dir="cw">
                                      <p:cBhvr>
                                        <p:cTn id="21" dur="500" fill="hold"/>
                                        <p:tgtEl>
                                          <p:spTgt spid="16"/>
                                        </p:tgtEl>
                                        <p:attrNameLst>
                                          <p:attrName>fillcolor</p:attrName>
                                        </p:attrNameLst>
                                      </p:cBhvr>
                                      <p:to>
                                        <a:srgbClr val="829975"/>
                                      </p:to>
                                    </p:animClr>
                                    <p:set>
                                      <p:cBhvr>
                                        <p:cTn id="22" dur="500" fill="hold"/>
                                        <p:tgtEl>
                                          <p:spTgt spid="16"/>
                                        </p:tgtEl>
                                        <p:attrNameLst>
                                          <p:attrName>fill.type</p:attrName>
                                        </p:attrNameLst>
                                      </p:cBhvr>
                                      <p:to>
                                        <p:strVal val="solid"/>
                                      </p:to>
                                    </p:set>
                                    <p:set>
                                      <p:cBhvr>
                                        <p:cTn id="23" dur="500" fill="hold"/>
                                        <p:tgtEl>
                                          <p:spTgt spid="16"/>
                                        </p:tgtEl>
                                        <p:attrNameLst>
                                          <p:attrName>fill.on</p:attrName>
                                        </p:attrNameLst>
                                      </p:cBhvr>
                                      <p:to>
                                        <p:strVal val="true"/>
                                      </p:to>
                                    </p:set>
                                  </p:childTnLst>
                                </p:cTn>
                              </p:par>
                              <p:par>
                                <p:cTn id="24" presetID="1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fill="hold" nodeType="clickEffect">
                                  <p:stCondLst>
                                    <p:cond delay="0"/>
                                  </p:stCondLst>
                                  <p:childTnLst>
                                    <p:animRot by="1320000">
                                      <p:cBhvr>
                                        <p:cTn id="30" dur="500" fill="hold"/>
                                        <p:tgtEl>
                                          <p:spTgt spid="2"/>
                                        </p:tgtEl>
                                        <p:attrNameLst>
                                          <p:attrName>r</p:attrName>
                                        </p:attrNameLst>
                                      </p:cBhvr>
                                    </p:animRot>
                                  </p:childTnLst>
                                </p:cTn>
                              </p:par>
                            </p:childTnLst>
                          </p:cTn>
                        </p:par>
                        <p:par>
                          <p:cTn id="31" fill="hold">
                            <p:stCondLst>
                              <p:cond delay="500"/>
                            </p:stCondLst>
                            <p:childTnLst>
                              <p:par>
                                <p:cTn id="32" presetID="1" presetClass="emph" presetSubtype="2" fill="hold" nodeType="afterEffect">
                                  <p:stCondLst>
                                    <p:cond delay="0"/>
                                  </p:stCondLst>
                                  <p:childTnLst>
                                    <p:animClr clrSpc="rgb" dir="cw">
                                      <p:cBhvr>
                                        <p:cTn id="33" dur="500" fill="hold"/>
                                        <p:tgtEl>
                                          <p:spTgt spid="17"/>
                                        </p:tgtEl>
                                        <p:attrNameLst>
                                          <p:attrName>fillcolor</p:attrName>
                                        </p:attrNameLst>
                                      </p:cBhvr>
                                      <p:to>
                                        <a:srgbClr val="829975"/>
                                      </p:to>
                                    </p:animClr>
                                    <p:set>
                                      <p:cBhvr>
                                        <p:cTn id="34" dur="500" fill="hold"/>
                                        <p:tgtEl>
                                          <p:spTgt spid="17"/>
                                        </p:tgtEl>
                                        <p:attrNameLst>
                                          <p:attrName>fill.type</p:attrName>
                                        </p:attrNameLst>
                                      </p:cBhvr>
                                      <p:to>
                                        <p:strVal val="solid"/>
                                      </p:to>
                                    </p:set>
                                    <p:set>
                                      <p:cBhvr>
                                        <p:cTn id="35" dur="500" fill="hold"/>
                                        <p:tgtEl>
                                          <p:spTgt spid="17"/>
                                        </p:tgtEl>
                                        <p:attrNameLst>
                                          <p:attrName>fill.on</p:attrName>
                                        </p:attrNameLst>
                                      </p:cBhvr>
                                      <p:to>
                                        <p:strVal val="true"/>
                                      </p:to>
                                    </p:set>
                                  </p:childTnLst>
                                </p:cTn>
                              </p:par>
                              <p:par>
                                <p:cTn id="36" presetID="10" presetClass="entr" presetSubtype="0"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8" presetClass="emph" presetSubtype="0" fill="hold" nodeType="clickEffect">
                                  <p:stCondLst>
                                    <p:cond delay="0"/>
                                  </p:stCondLst>
                                  <p:childTnLst>
                                    <p:animRot by="1320000">
                                      <p:cBhvr>
                                        <p:cTn id="42" dur="500" fill="hold"/>
                                        <p:tgtEl>
                                          <p:spTgt spid="2"/>
                                        </p:tgtEl>
                                        <p:attrNameLst>
                                          <p:attrName>r</p:attrName>
                                        </p:attrNameLst>
                                      </p:cBhvr>
                                    </p:animRot>
                                  </p:childTnLst>
                                </p:cTn>
                              </p:par>
                            </p:childTnLst>
                          </p:cTn>
                        </p:par>
                        <p:par>
                          <p:cTn id="43" fill="hold">
                            <p:stCondLst>
                              <p:cond delay="500"/>
                            </p:stCondLst>
                            <p:childTnLst>
                              <p:par>
                                <p:cTn id="44" presetID="1" presetClass="emph" presetSubtype="2" fill="hold" nodeType="afterEffect">
                                  <p:stCondLst>
                                    <p:cond delay="0"/>
                                  </p:stCondLst>
                                  <p:childTnLst>
                                    <p:animClr clrSpc="rgb" dir="cw">
                                      <p:cBhvr>
                                        <p:cTn id="45" dur="500" fill="hold"/>
                                        <p:tgtEl>
                                          <p:spTgt spid="18"/>
                                        </p:tgtEl>
                                        <p:attrNameLst>
                                          <p:attrName>fillcolor</p:attrName>
                                        </p:attrNameLst>
                                      </p:cBhvr>
                                      <p:to>
                                        <a:srgbClr val="829975"/>
                                      </p:to>
                                    </p:animClr>
                                    <p:set>
                                      <p:cBhvr>
                                        <p:cTn id="46" dur="500" fill="hold"/>
                                        <p:tgtEl>
                                          <p:spTgt spid="18"/>
                                        </p:tgtEl>
                                        <p:attrNameLst>
                                          <p:attrName>fill.type</p:attrName>
                                        </p:attrNameLst>
                                      </p:cBhvr>
                                      <p:to>
                                        <p:strVal val="solid"/>
                                      </p:to>
                                    </p:set>
                                    <p:set>
                                      <p:cBhvr>
                                        <p:cTn id="47" dur="500" fill="hold"/>
                                        <p:tgtEl>
                                          <p:spTgt spid="18"/>
                                        </p:tgtEl>
                                        <p:attrNameLst>
                                          <p:attrName>fill.on</p:attrName>
                                        </p:attrNameLst>
                                      </p:cBhvr>
                                      <p:to>
                                        <p:strVal val="true"/>
                                      </p:to>
                                    </p:set>
                                  </p:childTnLst>
                                </p:cTn>
                              </p:par>
                              <p:par>
                                <p:cTn id="48" presetID="10" presetClass="entr" presetSubtype="0"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lowchart: Process 25"/>
          <p:cNvSpPr/>
          <p:nvPr/>
        </p:nvSpPr>
        <p:spPr>
          <a:xfrm>
            <a:off x="1878225" y="4191000"/>
            <a:ext cx="5371676" cy="2743199"/>
          </a:xfrm>
          <a:prstGeom prst="flowChartProcess">
            <a:avLst/>
          </a:prstGeom>
          <a:solidFill>
            <a:schemeClr val="bg1"/>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9600" y="115669"/>
            <a:ext cx="7924800" cy="584775"/>
          </a:xfrm>
        </p:spPr>
        <p:txBody>
          <a:bodyPr/>
          <a:lstStyle/>
          <a:p>
            <a:r>
              <a:rPr lang="en-US" b="1" dirty="0">
                <a:solidFill>
                  <a:schemeClr val="bg1"/>
                </a:solidFill>
                <a:latin typeface="+mj-lt"/>
              </a:rPr>
              <a:t>1. Gather the Voice of the Customer (VOC</a:t>
            </a:r>
            <a:r>
              <a:rPr lang="en-US" b="1" dirty="0" smtClean="0">
                <a:solidFill>
                  <a:schemeClr val="bg1"/>
                </a:solidFill>
                <a:latin typeface="+mj-lt"/>
              </a:rPr>
              <a:t>):</a:t>
            </a:r>
            <a:endParaRPr lang="en-US" b="1" dirty="0">
              <a:solidFill>
                <a:schemeClr val="bg1"/>
              </a:solidFill>
              <a:latin typeface="+mj-lt"/>
            </a:endParaRPr>
          </a:p>
        </p:txBody>
      </p:sp>
      <p:sp>
        <p:nvSpPr>
          <p:cNvPr id="3" name="Content Placeholder 2"/>
          <p:cNvSpPr>
            <a:spLocks noGrp="1"/>
          </p:cNvSpPr>
          <p:nvPr>
            <p:ph idx="1"/>
          </p:nvPr>
        </p:nvSpPr>
        <p:spPr>
          <a:xfrm>
            <a:off x="457200" y="1447800"/>
            <a:ext cx="8229600" cy="2163886"/>
          </a:xfrm>
        </p:spPr>
        <p:txBody>
          <a:bodyPr/>
          <a:lstStyle/>
          <a:p>
            <a:pPr marL="250825" indent="-250825">
              <a:lnSpc>
                <a:spcPct val="90000"/>
              </a:lnSpc>
              <a:spcBef>
                <a:spcPct val="50000"/>
              </a:spcBef>
            </a:pPr>
            <a:r>
              <a:rPr lang="en-US" sz="2000" dirty="0"/>
              <a:t>The first step in gathering the VOC, is customer segmentation.</a:t>
            </a:r>
          </a:p>
          <a:p>
            <a:pPr marL="568325" lvl="1" indent="-203200">
              <a:lnSpc>
                <a:spcPct val="90000"/>
              </a:lnSpc>
            </a:pPr>
            <a:r>
              <a:rPr lang="en-US" sz="1600" b="1" dirty="0"/>
              <a:t>All customers are not created equal, and do not create equal value</a:t>
            </a:r>
          </a:p>
          <a:p>
            <a:pPr marL="568325" lvl="1" indent="-203200">
              <a:lnSpc>
                <a:spcPct val="90000"/>
              </a:lnSpc>
            </a:pPr>
            <a:r>
              <a:rPr lang="en-US" sz="1600" b="1" dirty="0"/>
              <a:t>Avoid “squeaky wheel” syndrome</a:t>
            </a:r>
          </a:p>
          <a:p>
            <a:pPr marL="250825" indent="-250825">
              <a:lnSpc>
                <a:spcPct val="90000"/>
              </a:lnSpc>
              <a:spcBef>
                <a:spcPct val="50000"/>
              </a:spcBef>
            </a:pPr>
            <a:r>
              <a:rPr lang="en-US" sz="2000" dirty="0"/>
              <a:t>If customers aren’t segmented, it may prove impossible to get a single “voice,” and the multiple voices may lead in opposite directions.</a:t>
            </a:r>
          </a:p>
          <a:p>
            <a:pPr marL="250825" indent="-250825">
              <a:lnSpc>
                <a:spcPct val="90000"/>
              </a:lnSpc>
              <a:spcBef>
                <a:spcPct val="50000"/>
              </a:spcBef>
            </a:pPr>
            <a:r>
              <a:rPr lang="en-US" sz="2000" dirty="0"/>
              <a:t>Customers should be segmented or grouped according to their similar need for products and services</a:t>
            </a:r>
          </a:p>
          <a:p>
            <a:pPr marL="250825" indent="-250825">
              <a:lnSpc>
                <a:spcPct val="90000"/>
              </a:lnSpc>
              <a:spcBef>
                <a:spcPct val="50000"/>
              </a:spcBef>
            </a:pPr>
            <a:r>
              <a:rPr lang="en-US" sz="2000" dirty="0"/>
              <a:t>Identify and focus on the most important segments</a:t>
            </a:r>
          </a:p>
          <a:p>
            <a:endParaRPr lang="en-US" dirty="0"/>
          </a:p>
        </p:txBody>
      </p:sp>
      <p:sp>
        <p:nvSpPr>
          <p:cNvPr id="4" name="Text Placeholder 3"/>
          <p:cNvSpPr>
            <a:spLocks noGrp="1"/>
          </p:cNvSpPr>
          <p:nvPr>
            <p:ph type="body" sz="quarter" idx="10"/>
          </p:nvPr>
        </p:nvSpPr>
        <p:spPr>
          <a:xfrm>
            <a:off x="533400" y="914400"/>
            <a:ext cx="7620000" cy="669386"/>
          </a:xfrm>
        </p:spPr>
        <p:txBody>
          <a:bodyPr/>
          <a:lstStyle/>
          <a:p>
            <a:r>
              <a:rPr lang="en-US" sz="2400" b="1" dirty="0">
                <a:solidFill>
                  <a:schemeClr val="accent6">
                    <a:lumMod val="60000"/>
                    <a:lumOff val="40000"/>
                  </a:schemeClr>
                </a:solidFill>
                <a:latin typeface="+mj-lt"/>
              </a:rPr>
              <a:t>Customer Segmentation</a:t>
            </a:r>
          </a:p>
          <a:p>
            <a:endParaRPr lang="en-US" dirty="0"/>
          </a:p>
        </p:txBody>
      </p:sp>
      <p:grpSp>
        <p:nvGrpSpPr>
          <p:cNvPr id="5" name="Group 4"/>
          <p:cNvGrpSpPr/>
          <p:nvPr/>
        </p:nvGrpSpPr>
        <p:grpSpPr>
          <a:xfrm>
            <a:off x="2327275" y="4343400"/>
            <a:ext cx="4259263" cy="2514600"/>
            <a:chOff x="2327275" y="4110038"/>
            <a:chExt cx="4259263" cy="2514600"/>
          </a:xfrm>
        </p:grpSpPr>
        <p:sp>
          <p:nvSpPr>
            <p:cNvPr id="6" name="Rectangle 2"/>
            <p:cNvSpPr>
              <a:spLocks noChangeArrowheads="1"/>
            </p:cNvSpPr>
            <p:nvPr/>
          </p:nvSpPr>
          <p:spPr bwMode="gray">
            <a:xfrm>
              <a:off x="5564188" y="4695825"/>
              <a:ext cx="946150" cy="1662113"/>
            </a:xfrm>
            <a:prstGeom prst="rect">
              <a:avLst/>
            </a:prstGeom>
            <a:gradFill rotWithShape="0">
              <a:gsLst>
                <a:gs pos="0">
                  <a:srgbClr val="CC9900"/>
                </a:gs>
                <a:gs pos="50000">
                  <a:srgbClr val="CC9900">
                    <a:gamma/>
                    <a:tint val="49804"/>
                    <a:invGamma/>
                  </a:srgbClr>
                </a:gs>
                <a:gs pos="100000">
                  <a:srgbClr val="CC9900"/>
                </a:gs>
              </a:gsLst>
              <a:lin ang="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latin typeface="Times New Roman" pitchFamily="18" charset="0"/>
              </a:endParaRPr>
            </a:p>
          </p:txBody>
        </p:sp>
        <p:sp>
          <p:nvSpPr>
            <p:cNvPr id="7" name="Rectangle 3"/>
            <p:cNvSpPr>
              <a:spLocks noChangeArrowheads="1"/>
            </p:cNvSpPr>
            <p:nvPr/>
          </p:nvSpPr>
          <p:spPr bwMode="gray">
            <a:xfrm>
              <a:off x="5564188" y="5195888"/>
              <a:ext cx="946150" cy="1162050"/>
            </a:xfrm>
            <a:prstGeom prst="rect">
              <a:avLst/>
            </a:prstGeom>
            <a:gradFill rotWithShape="0">
              <a:gsLst>
                <a:gs pos="0">
                  <a:srgbClr val="006600"/>
                </a:gs>
                <a:gs pos="50000">
                  <a:srgbClr val="006600">
                    <a:gamma/>
                    <a:tint val="49804"/>
                    <a:invGamma/>
                  </a:srgbClr>
                </a:gs>
                <a:gs pos="100000">
                  <a:srgbClr val="006600"/>
                </a:gs>
              </a:gsLst>
              <a:lin ang="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latin typeface="Times New Roman" pitchFamily="18" charset="0"/>
              </a:endParaRPr>
            </a:p>
          </p:txBody>
        </p:sp>
        <p:sp>
          <p:nvSpPr>
            <p:cNvPr id="8" name="Rectangle 4"/>
            <p:cNvSpPr>
              <a:spLocks noChangeArrowheads="1"/>
            </p:cNvSpPr>
            <p:nvPr/>
          </p:nvSpPr>
          <p:spPr bwMode="gray">
            <a:xfrm>
              <a:off x="2617788" y="4695825"/>
              <a:ext cx="946150" cy="1662113"/>
            </a:xfrm>
            <a:prstGeom prst="rect">
              <a:avLst/>
            </a:prstGeom>
            <a:gradFill rotWithShape="0">
              <a:gsLst>
                <a:gs pos="0">
                  <a:srgbClr val="006600"/>
                </a:gs>
                <a:gs pos="50000">
                  <a:srgbClr val="006600">
                    <a:gamma/>
                    <a:tint val="49804"/>
                    <a:invGamma/>
                  </a:srgbClr>
                </a:gs>
                <a:gs pos="100000">
                  <a:srgbClr val="006600"/>
                </a:gs>
              </a:gsLst>
              <a:lin ang="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latin typeface="Times New Roman" pitchFamily="18" charset="0"/>
              </a:endParaRPr>
            </a:p>
          </p:txBody>
        </p:sp>
        <p:sp>
          <p:nvSpPr>
            <p:cNvPr id="9" name="Rectangle 5"/>
            <p:cNvSpPr>
              <a:spLocks noChangeArrowheads="1"/>
            </p:cNvSpPr>
            <p:nvPr/>
          </p:nvSpPr>
          <p:spPr bwMode="gray">
            <a:xfrm>
              <a:off x="2617788" y="4691063"/>
              <a:ext cx="946150" cy="1252537"/>
            </a:xfrm>
            <a:prstGeom prst="rect">
              <a:avLst/>
            </a:prstGeom>
            <a:gradFill rotWithShape="0">
              <a:gsLst>
                <a:gs pos="0">
                  <a:srgbClr val="CC9900"/>
                </a:gs>
                <a:gs pos="50000">
                  <a:srgbClr val="CC9900">
                    <a:gamma/>
                    <a:tint val="49804"/>
                    <a:invGamma/>
                  </a:srgbClr>
                </a:gs>
                <a:gs pos="100000">
                  <a:srgbClr val="CC9900"/>
                </a:gs>
              </a:gsLst>
              <a:lin ang="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latin typeface="Times New Roman" pitchFamily="18" charset="0"/>
              </a:endParaRPr>
            </a:p>
          </p:txBody>
        </p:sp>
        <p:sp>
          <p:nvSpPr>
            <p:cNvPr id="10" name="Line 8"/>
            <p:cNvSpPr>
              <a:spLocks noChangeShapeType="1"/>
            </p:cNvSpPr>
            <p:nvPr/>
          </p:nvSpPr>
          <p:spPr bwMode="auto">
            <a:xfrm>
              <a:off x="5564188" y="5194300"/>
              <a:ext cx="946150" cy="0"/>
            </a:xfrm>
            <a:prstGeom prst="line">
              <a:avLst/>
            </a:prstGeom>
            <a:noFill/>
            <a:ln w="25400">
              <a:solidFill>
                <a:srgbClr val="CC99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Line 9"/>
            <p:cNvSpPr>
              <a:spLocks noChangeShapeType="1"/>
            </p:cNvSpPr>
            <p:nvPr/>
          </p:nvSpPr>
          <p:spPr bwMode="auto">
            <a:xfrm>
              <a:off x="3563938" y="4695825"/>
              <a:ext cx="2000250" cy="0"/>
            </a:xfrm>
            <a:prstGeom prst="line">
              <a:avLst/>
            </a:prstGeom>
            <a:ln>
              <a:prstDash val="sysDash"/>
              <a:headEnd/>
              <a:tailEnd/>
            </a:ln>
            <a:extLst/>
          </p:spPr>
          <p:style>
            <a:lnRef idx="3">
              <a:schemeClr val="dk1"/>
            </a:lnRef>
            <a:fillRef idx="0">
              <a:schemeClr val="dk1"/>
            </a:fillRef>
            <a:effectRef idx="2">
              <a:schemeClr val="dk1"/>
            </a:effectRef>
            <a:fontRef idx="minor">
              <a:schemeClr val="tx1"/>
            </a:fontRef>
          </p:style>
          <p:txBody>
            <a:bodyPr wrap="none" anchor="ctr"/>
            <a:lstStyle/>
            <a:p>
              <a:endParaRPr lang="en-US"/>
            </a:p>
          </p:txBody>
        </p:sp>
        <p:sp>
          <p:nvSpPr>
            <p:cNvPr id="12" name="Line 10"/>
            <p:cNvSpPr>
              <a:spLocks noChangeShapeType="1"/>
            </p:cNvSpPr>
            <p:nvPr/>
          </p:nvSpPr>
          <p:spPr bwMode="auto">
            <a:xfrm>
              <a:off x="3563938" y="6357938"/>
              <a:ext cx="2000250" cy="0"/>
            </a:xfrm>
            <a:prstGeom prst="line">
              <a:avLst/>
            </a:prstGeom>
            <a:ln>
              <a:prstDash val="sysDash"/>
              <a:headEnd/>
              <a:tailEnd/>
            </a:ln>
            <a:extLst/>
          </p:spPr>
          <p:style>
            <a:lnRef idx="2">
              <a:schemeClr val="dk1"/>
            </a:lnRef>
            <a:fillRef idx="0">
              <a:schemeClr val="dk1"/>
            </a:fillRef>
            <a:effectRef idx="1">
              <a:schemeClr val="dk1"/>
            </a:effectRef>
            <a:fontRef idx="minor">
              <a:schemeClr val="tx1"/>
            </a:fontRef>
          </p:style>
          <p:txBody>
            <a:bodyPr wrap="none" anchor="ctr"/>
            <a:lstStyle/>
            <a:p>
              <a:endParaRPr lang="en-US"/>
            </a:p>
          </p:txBody>
        </p:sp>
        <p:sp>
          <p:nvSpPr>
            <p:cNvPr id="13" name="Line 11"/>
            <p:cNvSpPr>
              <a:spLocks noChangeShapeType="1"/>
            </p:cNvSpPr>
            <p:nvPr/>
          </p:nvSpPr>
          <p:spPr bwMode="auto">
            <a:xfrm flipV="1">
              <a:off x="3563938" y="5194300"/>
              <a:ext cx="2000250" cy="747713"/>
            </a:xfrm>
            <a:prstGeom prst="line">
              <a:avLst/>
            </a:prstGeom>
            <a:ln>
              <a:prstDash val="sysDash"/>
              <a:headEnd/>
              <a:tailEnd/>
            </a:ln>
            <a:extLst/>
          </p:spPr>
          <p:style>
            <a:lnRef idx="3">
              <a:schemeClr val="dk1"/>
            </a:lnRef>
            <a:fillRef idx="0">
              <a:schemeClr val="dk1"/>
            </a:fillRef>
            <a:effectRef idx="2">
              <a:schemeClr val="dk1"/>
            </a:effectRef>
            <a:fontRef idx="minor">
              <a:schemeClr val="tx1"/>
            </a:fontRef>
          </p:style>
          <p:txBody>
            <a:bodyPr wrap="none" anchor="ctr"/>
            <a:lstStyle/>
            <a:p>
              <a:endParaRPr lang="en-US"/>
            </a:p>
          </p:txBody>
        </p:sp>
        <p:sp>
          <p:nvSpPr>
            <p:cNvPr id="14" name="Line 12"/>
            <p:cNvSpPr>
              <a:spLocks noChangeShapeType="1"/>
            </p:cNvSpPr>
            <p:nvPr/>
          </p:nvSpPr>
          <p:spPr bwMode="auto">
            <a:xfrm flipH="1">
              <a:off x="2617788" y="5942013"/>
              <a:ext cx="946150" cy="0"/>
            </a:xfrm>
            <a:prstGeom prst="line">
              <a:avLst/>
            </a:prstGeom>
            <a:noFill/>
            <a:ln w="25400">
              <a:solidFill>
                <a:srgbClr val="CC99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Text Box 13"/>
            <p:cNvSpPr txBox="1">
              <a:spLocks noChangeArrowheads="1"/>
            </p:cNvSpPr>
            <p:nvPr/>
          </p:nvSpPr>
          <p:spPr bwMode="auto">
            <a:xfrm>
              <a:off x="2327275" y="6350000"/>
              <a:ext cx="1430338" cy="274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0" hangingPunct="0"/>
              <a:r>
                <a:rPr lang="en-US" sz="1200" b="1">
                  <a:latin typeface="Tahoma" pitchFamily="34" charset="0"/>
                </a:rPr>
                <a:t>Total Customers</a:t>
              </a:r>
            </a:p>
          </p:txBody>
        </p:sp>
        <p:sp>
          <p:nvSpPr>
            <p:cNvPr id="16" name="Text Box 14"/>
            <p:cNvSpPr txBox="1">
              <a:spLocks noChangeArrowheads="1"/>
            </p:cNvSpPr>
            <p:nvPr/>
          </p:nvSpPr>
          <p:spPr bwMode="auto">
            <a:xfrm>
              <a:off x="5543550" y="6350000"/>
              <a:ext cx="1042988" cy="274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0" hangingPunct="0"/>
              <a:r>
                <a:rPr lang="en-US" sz="1200" b="1">
                  <a:latin typeface="Tahoma" pitchFamily="34" charset="0"/>
                </a:rPr>
                <a:t>Total Value</a:t>
              </a:r>
            </a:p>
          </p:txBody>
        </p:sp>
        <p:sp>
          <p:nvSpPr>
            <p:cNvPr id="17" name="Text Box 15"/>
            <p:cNvSpPr txBox="1">
              <a:spLocks noChangeArrowheads="1"/>
            </p:cNvSpPr>
            <p:nvPr/>
          </p:nvSpPr>
          <p:spPr bwMode="auto">
            <a:xfrm>
              <a:off x="3068638" y="4110038"/>
              <a:ext cx="306705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0" hangingPunct="0"/>
              <a:r>
                <a:rPr lang="en-US" sz="1200" b="1" dirty="0">
                  <a:latin typeface="Tahoma" pitchFamily="34" charset="0"/>
                </a:rPr>
                <a:t>The Greatest Value Can Come From a </a:t>
              </a:r>
            </a:p>
            <a:p>
              <a:pPr algn="ctr" eaLnBrk="0" hangingPunct="0"/>
              <a:r>
                <a:rPr lang="en-US" sz="1200" b="1" dirty="0">
                  <a:latin typeface="Tahoma" pitchFamily="34" charset="0"/>
                </a:rPr>
                <a:t>Small Portion of Your Customer Base</a:t>
              </a:r>
            </a:p>
          </p:txBody>
        </p:sp>
      </p:grpSp>
      <p:sp>
        <p:nvSpPr>
          <p:cNvPr id="21" name="Freeform 20"/>
          <p:cNvSpPr/>
          <p:nvPr/>
        </p:nvSpPr>
        <p:spPr>
          <a:xfrm rot="16200000">
            <a:off x="-4630225" y="5151040"/>
            <a:ext cx="1871265" cy="374253"/>
          </a:xfrm>
          <a:custGeom>
            <a:avLst/>
            <a:gdLst>
              <a:gd name="connsiteX0" fmla="*/ 0 w 1871265"/>
              <a:gd name="connsiteY0" fmla="*/ 0 h 374253"/>
              <a:gd name="connsiteX1" fmla="*/ 1871265 w 1871265"/>
              <a:gd name="connsiteY1" fmla="*/ 0 h 374253"/>
              <a:gd name="connsiteX2" fmla="*/ 1871265 w 1871265"/>
              <a:gd name="connsiteY2" fmla="*/ 374253 h 374253"/>
              <a:gd name="connsiteX3" fmla="*/ 0 w 1871265"/>
              <a:gd name="connsiteY3" fmla="*/ 374253 h 374253"/>
              <a:gd name="connsiteX4" fmla="*/ 0 w 1871265"/>
              <a:gd name="connsiteY4" fmla="*/ 0 h 374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1265" h="374253">
                <a:moveTo>
                  <a:pt x="0" y="0"/>
                </a:moveTo>
                <a:lnTo>
                  <a:pt x="1871265" y="0"/>
                </a:lnTo>
                <a:lnTo>
                  <a:pt x="1871265" y="374253"/>
                </a:lnTo>
                <a:lnTo>
                  <a:pt x="0" y="37425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5239" tIns="15240" rIns="15241" bIns="15240" numCol="1" spcCol="1270" anchor="b" anchorCtr="0">
            <a:noAutofit/>
          </a:bodyPr>
          <a:lstStyle/>
          <a:p>
            <a:pPr lvl="0" algn="l" defTabSz="1066800">
              <a:lnSpc>
                <a:spcPct val="90000"/>
              </a:lnSpc>
              <a:spcBef>
                <a:spcPct val="0"/>
              </a:spcBef>
              <a:spcAft>
                <a:spcPct val="35000"/>
              </a:spcAft>
            </a:pPr>
            <a:endParaRPr lang="en-US" sz="2400" kern="1200"/>
          </a:p>
        </p:txBody>
      </p:sp>
      <p:sp>
        <p:nvSpPr>
          <p:cNvPr id="22" name="Rectangle 21"/>
          <p:cNvSpPr/>
          <p:nvPr/>
        </p:nvSpPr>
        <p:spPr>
          <a:xfrm>
            <a:off x="2590800" y="6172200"/>
            <a:ext cx="973138" cy="390325"/>
          </a:xfrm>
          <a:prstGeom prst="rect">
            <a:avLst/>
          </a:prstGeom>
          <a:scene3d>
            <a:camera prst="orthographicFront"/>
            <a:lightRig rig="flat" dir="t"/>
          </a:scene3d>
          <a:sp3d prstMaterial="plastic">
            <a:bevelT w="120900" h="88900"/>
            <a:bevelB w="88900" h="31750" prst="angle"/>
          </a:sp3d>
        </p:spPr>
        <p:style>
          <a:lnRef idx="1">
            <a:schemeClr val="accent3">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23" name="Freeform 22"/>
          <p:cNvSpPr/>
          <p:nvPr/>
        </p:nvSpPr>
        <p:spPr>
          <a:xfrm rot="16200000">
            <a:off x="-2384425" y="5151040"/>
            <a:ext cx="1871265" cy="374253"/>
          </a:xfrm>
          <a:custGeom>
            <a:avLst/>
            <a:gdLst>
              <a:gd name="connsiteX0" fmla="*/ 0 w 1871265"/>
              <a:gd name="connsiteY0" fmla="*/ 0 h 374253"/>
              <a:gd name="connsiteX1" fmla="*/ 1871265 w 1871265"/>
              <a:gd name="connsiteY1" fmla="*/ 0 h 374253"/>
              <a:gd name="connsiteX2" fmla="*/ 1871265 w 1871265"/>
              <a:gd name="connsiteY2" fmla="*/ 374253 h 374253"/>
              <a:gd name="connsiteX3" fmla="*/ 0 w 1871265"/>
              <a:gd name="connsiteY3" fmla="*/ 374253 h 374253"/>
              <a:gd name="connsiteX4" fmla="*/ 0 w 1871265"/>
              <a:gd name="connsiteY4" fmla="*/ 0 h 374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1265" h="374253">
                <a:moveTo>
                  <a:pt x="0" y="0"/>
                </a:moveTo>
                <a:lnTo>
                  <a:pt x="1871265" y="0"/>
                </a:lnTo>
                <a:lnTo>
                  <a:pt x="1871265" y="374253"/>
                </a:lnTo>
                <a:lnTo>
                  <a:pt x="0" y="37425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5239" tIns="15240" rIns="15240" bIns="15240" numCol="1" spcCol="1270" anchor="b" anchorCtr="0">
            <a:noAutofit/>
          </a:bodyPr>
          <a:lstStyle/>
          <a:p>
            <a:pPr lvl="0" algn="l" defTabSz="1066800">
              <a:lnSpc>
                <a:spcPct val="90000"/>
              </a:lnSpc>
              <a:spcBef>
                <a:spcPct val="0"/>
              </a:spcBef>
              <a:spcAft>
                <a:spcPct val="35000"/>
              </a:spcAft>
            </a:pPr>
            <a:endParaRPr lang="en-US" sz="2400" kern="1200"/>
          </a:p>
        </p:txBody>
      </p:sp>
      <p:sp>
        <p:nvSpPr>
          <p:cNvPr id="24" name="Rectangle 23"/>
          <p:cNvSpPr/>
          <p:nvPr/>
        </p:nvSpPr>
        <p:spPr>
          <a:xfrm>
            <a:off x="2590800" y="4876799"/>
            <a:ext cx="973138" cy="1298575"/>
          </a:xfrm>
          <a:prstGeom prst="rect">
            <a:avLst/>
          </a:prstGeom>
          <a:scene3d>
            <a:camera prst="orthographicFront"/>
            <a:lightRig rig="flat" dir="t"/>
          </a:scene3d>
          <a:sp3d prstMaterial="plastic">
            <a:bevelT w="120900" h="88900"/>
            <a:bevelB w="88900" h="31750" prst="angle"/>
          </a:sp3d>
        </p:spPr>
        <p:style>
          <a:lnRef idx="1">
            <a:schemeClr val="accent4">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25" name="Freeform 24"/>
          <p:cNvSpPr/>
          <p:nvPr/>
        </p:nvSpPr>
        <p:spPr>
          <a:xfrm rot="16200000">
            <a:off x="-2384425" y="3026031"/>
            <a:ext cx="1871265" cy="374253"/>
          </a:xfrm>
          <a:custGeom>
            <a:avLst/>
            <a:gdLst>
              <a:gd name="connsiteX0" fmla="*/ 0 w 1871265"/>
              <a:gd name="connsiteY0" fmla="*/ 0 h 374253"/>
              <a:gd name="connsiteX1" fmla="*/ 1871265 w 1871265"/>
              <a:gd name="connsiteY1" fmla="*/ 0 h 374253"/>
              <a:gd name="connsiteX2" fmla="*/ 1871265 w 1871265"/>
              <a:gd name="connsiteY2" fmla="*/ 374253 h 374253"/>
              <a:gd name="connsiteX3" fmla="*/ 0 w 1871265"/>
              <a:gd name="connsiteY3" fmla="*/ 374253 h 374253"/>
              <a:gd name="connsiteX4" fmla="*/ 0 w 1871265"/>
              <a:gd name="connsiteY4" fmla="*/ 0 h 374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1265" h="374253">
                <a:moveTo>
                  <a:pt x="0" y="0"/>
                </a:moveTo>
                <a:lnTo>
                  <a:pt x="1871265" y="0"/>
                </a:lnTo>
                <a:lnTo>
                  <a:pt x="1871265" y="374253"/>
                </a:lnTo>
                <a:lnTo>
                  <a:pt x="0" y="37425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5239" tIns="15240" rIns="15241" bIns="15240" numCol="1" spcCol="1270" anchor="b" anchorCtr="0">
            <a:noAutofit/>
          </a:bodyPr>
          <a:lstStyle/>
          <a:p>
            <a:pPr lvl="0" algn="l" defTabSz="1066800">
              <a:lnSpc>
                <a:spcPct val="90000"/>
              </a:lnSpc>
              <a:spcBef>
                <a:spcPct val="0"/>
              </a:spcBef>
              <a:spcAft>
                <a:spcPct val="35000"/>
              </a:spcAft>
            </a:pPr>
            <a:endParaRPr lang="en-US" sz="2400" kern="1200"/>
          </a:p>
        </p:txBody>
      </p:sp>
      <p:sp>
        <p:nvSpPr>
          <p:cNvPr id="27" name="Rectangle 26"/>
          <p:cNvSpPr/>
          <p:nvPr/>
        </p:nvSpPr>
        <p:spPr>
          <a:xfrm>
            <a:off x="5562600" y="4930959"/>
            <a:ext cx="973138" cy="496703"/>
          </a:xfrm>
          <a:prstGeom prst="rect">
            <a:avLst/>
          </a:prstGeom>
          <a:scene3d>
            <a:camera prst="orthographicFront"/>
            <a:lightRig rig="flat" dir="t"/>
          </a:scene3d>
          <a:sp3d prstMaterial="plastic">
            <a:bevelT w="120900" h="88900"/>
            <a:bevelB w="88900" h="31750" prst="angle"/>
          </a:sp3d>
        </p:spPr>
        <p:style>
          <a:lnRef idx="1">
            <a:schemeClr val="accent4">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28" name="Rectangle 27"/>
          <p:cNvSpPr/>
          <p:nvPr/>
        </p:nvSpPr>
        <p:spPr>
          <a:xfrm>
            <a:off x="5562600" y="5410200"/>
            <a:ext cx="973138" cy="1152325"/>
          </a:xfrm>
          <a:prstGeom prst="rect">
            <a:avLst/>
          </a:prstGeom>
          <a:scene3d>
            <a:camera prst="orthographicFront"/>
            <a:lightRig rig="flat" dir="t"/>
          </a:scene3d>
          <a:sp3d prstMaterial="plastic">
            <a:bevelT w="120900" h="88900"/>
            <a:bevelB w="88900" h="31750" prst="angle"/>
          </a:sp3d>
        </p:spPr>
        <p:style>
          <a:lnRef idx="1">
            <a:schemeClr val="accent3">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Tree>
    <p:extLst>
      <p:ext uri="{BB962C8B-B14F-4D97-AF65-F5344CB8AC3E}">
        <p14:creationId xmlns:p14="http://schemas.microsoft.com/office/powerpoint/2010/main" val="40454961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685800" y="1295400"/>
            <a:ext cx="7696200" cy="4114800"/>
          </a:xfrm>
        </p:spPr>
        <p:txBody>
          <a:bodyPr/>
          <a:lstStyle/>
          <a:p>
            <a:pPr marL="0" indent="0">
              <a:buNone/>
            </a:pPr>
            <a:r>
              <a:rPr lang="en-US" sz="2800" b="1" dirty="0">
                <a:solidFill>
                  <a:schemeClr val="tx2"/>
                </a:solidFill>
              </a:rPr>
              <a:t>By the end of this module participants should be able to</a:t>
            </a:r>
            <a:r>
              <a:rPr lang="en-US" sz="2800" b="1" dirty="0" smtClean="0">
                <a:solidFill>
                  <a:schemeClr val="tx2"/>
                </a:solidFill>
              </a:rPr>
              <a:t>:</a:t>
            </a:r>
          </a:p>
          <a:p>
            <a:r>
              <a:rPr lang="en-US" sz="2400" dirty="0" smtClean="0"/>
              <a:t>Identify the definition of the </a:t>
            </a:r>
            <a:r>
              <a:rPr lang="en-US" sz="2400" dirty="0"/>
              <a:t>voice of the </a:t>
            </a:r>
            <a:r>
              <a:rPr lang="en-US" sz="2400" dirty="0" smtClean="0"/>
              <a:t>customer (VOC)</a:t>
            </a:r>
          </a:p>
          <a:p>
            <a:r>
              <a:rPr lang="en-US" sz="2400" dirty="0" smtClean="0"/>
              <a:t>List the importance of </a:t>
            </a:r>
            <a:r>
              <a:rPr lang="en-US" sz="2400" dirty="0"/>
              <a:t>the voice of the customer (VOC)</a:t>
            </a:r>
          </a:p>
          <a:p>
            <a:r>
              <a:rPr lang="en-US" sz="2400" dirty="0" smtClean="0"/>
              <a:t>Analyze the </a:t>
            </a:r>
            <a:r>
              <a:rPr lang="en-US" sz="2400" dirty="0"/>
              <a:t>customers’ needs using  four steps of the voice of the customer (VOC) analysis </a:t>
            </a:r>
          </a:p>
          <a:p>
            <a:r>
              <a:rPr lang="en-US" sz="2400" dirty="0"/>
              <a:t>Develop a tactical Supplier Input Process </a:t>
            </a:r>
            <a:r>
              <a:rPr lang="en-US" sz="2400" dirty="0" smtClean="0"/>
              <a:t>Output Customer </a:t>
            </a:r>
            <a:r>
              <a:rPr lang="en-US" sz="2400" dirty="0"/>
              <a:t>(SIPOC) chart based on the voice of the customer (VOC) analysis </a:t>
            </a:r>
          </a:p>
          <a:p>
            <a:endParaRPr lang="en-US" sz="2400" dirty="0"/>
          </a:p>
          <a:p>
            <a:endParaRPr lang="en-US" sz="2400" dirty="0"/>
          </a:p>
        </p:txBody>
      </p:sp>
      <p:sp>
        <p:nvSpPr>
          <p:cNvPr id="4" name="Title 3"/>
          <p:cNvSpPr>
            <a:spLocks noGrp="1"/>
          </p:cNvSpPr>
          <p:nvPr>
            <p:ph type="title"/>
          </p:nvPr>
        </p:nvSpPr>
        <p:spPr>
          <a:xfrm>
            <a:off x="609600" y="115669"/>
            <a:ext cx="7924800" cy="584775"/>
          </a:xfrm>
        </p:spPr>
        <p:txBody>
          <a:bodyPr/>
          <a:lstStyle/>
          <a:p>
            <a:r>
              <a:rPr lang="en-US" b="1" dirty="0">
                <a:solidFill>
                  <a:schemeClr val="bg1"/>
                </a:solidFill>
                <a:latin typeface="+mj-lt"/>
              </a:rPr>
              <a:t>Learning Objectives</a:t>
            </a:r>
          </a:p>
        </p:txBody>
      </p:sp>
    </p:spTree>
    <p:extLst>
      <p:ext uri="{BB962C8B-B14F-4D97-AF65-F5344CB8AC3E}">
        <p14:creationId xmlns:p14="http://schemas.microsoft.com/office/powerpoint/2010/main" val="1345075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15669"/>
            <a:ext cx="7924800" cy="584775"/>
          </a:xfrm>
        </p:spPr>
        <p:txBody>
          <a:bodyPr/>
          <a:lstStyle/>
          <a:p>
            <a:r>
              <a:rPr lang="en-US" b="1" dirty="0">
                <a:solidFill>
                  <a:schemeClr val="bg1"/>
                </a:solidFill>
                <a:latin typeface="+mj-lt"/>
              </a:rPr>
              <a:t>1. Gather the Voice of the Customer (VOC</a:t>
            </a:r>
            <a:r>
              <a:rPr lang="en-US" b="1" dirty="0" smtClean="0">
                <a:solidFill>
                  <a:schemeClr val="bg1"/>
                </a:solidFill>
                <a:latin typeface="+mj-lt"/>
              </a:rPr>
              <a:t>):</a:t>
            </a:r>
            <a:endParaRPr lang="en-US" b="1" dirty="0">
              <a:solidFill>
                <a:schemeClr val="bg1"/>
              </a:solidFill>
              <a:latin typeface="+mj-lt"/>
            </a:endParaRPr>
          </a:p>
        </p:txBody>
      </p:sp>
      <p:sp>
        <p:nvSpPr>
          <p:cNvPr id="4" name="Text Placeholder 3"/>
          <p:cNvSpPr>
            <a:spLocks noGrp="1"/>
          </p:cNvSpPr>
          <p:nvPr>
            <p:ph type="body" sz="quarter" idx="10"/>
          </p:nvPr>
        </p:nvSpPr>
        <p:spPr>
          <a:xfrm>
            <a:off x="533400" y="914400"/>
            <a:ext cx="7620000" cy="669386"/>
          </a:xfrm>
        </p:spPr>
        <p:txBody>
          <a:bodyPr/>
          <a:lstStyle/>
          <a:p>
            <a:r>
              <a:rPr lang="en-US" sz="2400" b="1" dirty="0" smtClean="0">
                <a:solidFill>
                  <a:schemeClr val="accent6">
                    <a:lumMod val="60000"/>
                    <a:lumOff val="40000"/>
                  </a:schemeClr>
                </a:solidFill>
                <a:latin typeface="+mj-lt"/>
              </a:rPr>
              <a:t>Identify </a:t>
            </a:r>
            <a:r>
              <a:rPr lang="en-US" sz="2400" b="1" dirty="0">
                <a:solidFill>
                  <a:schemeClr val="accent6">
                    <a:lumMod val="60000"/>
                    <a:lumOff val="40000"/>
                  </a:schemeClr>
                </a:solidFill>
                <a:latin typeface="+mj-lt"/>
              </a:rPr>
              <a:t>Your Customer Segments</a:t>
            </a:r>
          </a:p>
        </p:txBody>
      </p:sp>
      <p:sp>
        <p:nvSpPr>
          <p:cNvPr id="19" name="Rectangle 3"/>
          <p:cNvSpPr txBox="1">
            <a:spLocks noChangeArrowheads="1"/>
          </p:cNvSpPr>
          <p:nvPr/>
        </p:nvSpPr>
        <p:spPr>
          <a:xfrm>
            <a:off x="425450" y="1617663"/>
            <a:ext cx="8456613" cy="4751387"/>
          </a:xfrm>
          <a:prstGeom prst="rect">
            <a:avLst/>
          </a:prstGeom>
        </p:spPr>
        <p:txBody>
          <a:bodyPr vert="horz" lIns="91440" tIns="45720" rIns="91440" bIns="45720" rtlCol="0">
            <a:noAutofit/>
          </a:bodyPr>
          <a:lstStyle>
            <a:lvl1pPr marL="233363" indent="-233363"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55600" lvl="1" indent="-228600">
              <a:lnSpc>
                <a:spcPct val="90000"/>
              </a:lnSpc>
              <a:tabLst>
                <a:tab pos="627063" algn="l"/>
              </a:tabLst>
            </a:pPr>
            <a:r>
              <a:rPr lang="en-US" b="1" dirty="0" smtClean="0"/>
              <a:t>Economic</a:t>
            </a:r>
          </a:p>
          <a:p>
            <a:pPr marL="673100" lvl="2" indent="-203200">
              <a:lnSpc>
                <a:spcPct val="90000"/>
              </a:lnSpc>
              <a:tabLst>
                <a:tab pos="627063" algn="l"/>
              </a:tabLst>
            </a:pPr>
            <a:r>
              <a:rPr lang="en-US" sz="1600" dirty="0" smtClean="0"/>
              <a:t>Revenue</a:t>
            </a:r>
          </a:p>
          <a:p>
            <a:pPr marL="673100" lvl="2" indent="-203200">
              <a:lnSpc>
                <a:spcPct val="90000"/>
              </a:lnSpc>
              <a:tabLst>
                <a:tab pos="627063" algn="l"/>
              </a:tabLst>
            </a:pPr>
            <a:r>
              <a:rPr lang="en-US" sz="1600" dirty="0" smtClean="0"/>
              <a:t>Frequency</a:t>
            </a:r>
          </a:p>
          <a:p>
            <a:pPr marL="673100" lvl="2" indent="-203200">
              <a:lnSpc>
                <a:spcPct val="90000"/>
              </a:lnSpc>
              <a:tabLst>
                <a:tab pos="627063" algn="l"/>
              </a:tabLst>
            </a:pPr>
            <a:r>
              <a:rPr lang="en-US" sz="1600" dirty="0" smtClean="0"/>
              <a:t>Size of Customer</a:t>
            </a:r>
          </a:p>
          <a:p>
            <a:pPr marL="673100" lvl="2" indent="-203200">
              <a:lnSpc>
                <a:spcPct val="90000"/>
              </a:lnSpc>
              <a:tabLst>
                <a:tab pos="627063" algn="l"/>
              </a:tabLst>
            </a:pPr>
            <a:r>
              <a:rPr lang="en-US" sz="1600" dirty="0" smtClean="0"/>
              <a:t>Cost</a:t>
            </a:r>
          </a:p>
          <a:p>
            <a:pPr marL="673100" lvl="2" indent="-203200">
              <a:lnSpc>
                <a:spcPct val="90000"/>
              </a:lnSpc>
              <a:tabLst>
                <a:tab pos="627063" algn="l"/>
              </a:tabLst>
            </a:pPr>
            <a:r>
              <a:rPr lang="en-US" sz="1600" dirty="0" smtClean="0"/>
              <a:t>Strategic goals</a:t>
            </a:r>
          </a:p>
          <a:p>
            <a:pPr marL="355600" lvl="1" indent="-228600">
              <a:lnSpc>
                <a:spcPct val="90000"/>
              </a:lnSpc>
              <a:spcBef>
                <a:spcPts val="2000"/>
              </a:spcBef>
              <a:tabLst>
                <a:tab pos="627063" algn="l"/>
              </a:tabLst>
            </a:pPr>
            <a:r>
              <a:rPr lang="en-US" b="1" dirty="0" smtClean="0"/>
              <a:t>Descriptive</a:t>
            </a:r>
          </a:p>
          <a:p>
            <a:pPr marL="673100" lvl="2" indent="-203200">
              <a:lnSpc>
                <a:spcPct val="90000"/>
              </a:lnSpc>
              <a:tabLst>
                <a:tab pos="627063" algn="l"/>
              </a:tabLst>
            </a:pPr>
            <a:r>
              <a:rPr lang="en-US" sz="1600" dirty="0" smtClean="0"/>
              <a:t>Geographic</a:t>
            </a:r>
          </a:p>
          <a:p>
            <a:pPr marL="673100" lvl="2" indent="-203200">
              <a:lnSpc>
                <a:spcPct val="90000"/>
              </a:lnSpc>
              <a:tabLst>
                <a:tab pos="627063" algn="l"/>
              </a:tabLst>
            </a:pPr>
            <a:r>
              <a:rPr lang="en-US" sz="1600" dirty="0" smtClean="0"/>
              <a:t>Demographic</a:t>
            </a:r>
          </a:p>
          <a:p>
            <a:pPr marL="673100" lvl="2" indent="-203200">
              <a:lnSpc>
                <a:spcPct val="90000"/>
              </a:lnSpc>
              <a:tabLst>
                <a:tab pos="627063" algn="l"/>
              </a:tabLst>
            </a:pPr>
            <a:r>
              <a:rPr lang="en-US" sz="1600" dirty="0" smtClean="0"/>
              <a:t>Product feature</a:t>
            </a:r>
          </a:p>
          <a:p>
            <a:pPr marL="673100" lvl="2" indent="-203200">
              <a:lnSpc>
                <a:spcPct val="90000"/>
              </a:lnSpc>
              <a:tabLst>
                <a:tab pos="627063" algn="l"/>
              </a:tabLst>
            </a:pPr>
            <a:r>
              <a:rPr lang="en-US" sz="1600" dirty="0" smtClean="0"/>
              <a:t>Industry</a:t>
            </a:r>
          </a:p>
          <a:p>
            <a:pPr marL="355600" lvl="1" indent="-228600">
              <a:lnSpc>
                <a:spcPct val="90000"/>
              </a:lnSpc>
              <a:spcBef>
                <a:spcPts val="2000"/>
              </a:spcBef>
              <a:tabLst>
                <a:tab pos="627063" algn="l"/>
              </a:tabLst>
            </a:pPr>
            <a:r>
              <a:rPr lang="en-US" b="1" dirty="0" smtClean="0"/>
              <a:t>Attitudinal</a:t>
            </a:r>
          </a:p>
          <a:p>
            <a:pPr marL="673100" lvl="2" indent="-203200">
              <a:lnSpc>
                <a:spcPct val="90000"/>
              </a:lnSpc>
              <a:tabLst>
                <a:tab pos="627063" algn="l"/>
              </a:tabLst>
            </a:pPr>
            <a:r>
              <a:rPr lang="en-US" sz="1600" dirty="0" smtClean="0"/>
              <a:t>Price</a:t>
            </a:r>
          </a:p>
          <a:p>
            <a:pPr marL="673100" lvl="2" indent="-203200">
              <a:lnSpc>
                <a:spcPct val="90000"/>
              </a:lnSpc>
              <a:tabLst>
                <a:tab pos="627063" algn="l"/>
              </a:tabLst>
            </a:pPr>
            <a:r>
              <a:rPr lang="en-US" sz="1600" dirty="0" smtClean="0"/>
              <a:t>Value</a:t>
            </a:r>
          </a:p>
          <a:p>
            <a:pPr marL="673100" lvl="2" indent="-203200">
              <a:lnSpc>
                <a:spcPct val="90000"/>
              </a:lnSpc>
              <a:tabLst>
                <a:tab pos="627063" algn="l"/>
              </a:tabLst>
            </a:pPr>
            <a:r>
              <a:rPr lang="en-US" sz="1600" dirty="0" smtClean="0"/>
              <a:t>Service</a:t>
            </a:r>
          </a:p>
          <a:p>
            <a:pPr marL="673100" lvl="2" indent="-203200">
              <a:lnSpc>
                <a:spcPct val="90000"/>
              </a:lnSpc>
              <a:buFont typeface="Webdings" pitchFamily="18" charset="2"/>
              <a:buNone/>
              <a:tabLst>
                <a:tab pos="627063" algn="l"/>
              </a:tabLst>
            </a:pPr>
            <a:endParaRPr lang="en-US" sz="1200" dirty="0"/>
          </a:p>
        </p:txBody>
      </p:sp>
      <p:sp>
        <p:nvSpPr>
          <p:cNvPr id="20" name="Text Box 4"/>
          <p:cNvSpPr txBox="1">
            <a:spLocks noChangeArrowheads="1"/>
          </p:cNvSpPr>
          <p:nvPr/>
        </p:nvSpPr>
        <p:spPr bwMode="auto">
          <a:xfrm>
            <a:off x="5949950" y="2157413"/>
            <a:ext cx="250190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sz="2000" b="1">
                <a:solidFill>
                  <a:schemeClr val="tx2"/>
                </a:solidFill>
                <a:latin typeface="Tahoma" pitchFamily="34" charset="0"/>
              </a:rPr>
              <a:t>Revenue</a:t>
            </a:r>
          </a:p>
        </p:txBody>
      </p:sp>
      <p:sp>
        <p:nvSpPr>
          <p:cNvPr id="47" name="Rectangle 31"/>
          <p:cNvSpPr>
            <a:spLocks noChangeArrowheads="1"/>
          </p:cNvSpPr>
          <p:nvPr/>
        </p:nvSpPr>
        <p:spPr bwMode="auto">
          <a:xfrm>
            <a:off x="5949950" y="3698875"/>
            <a:ext cx="16351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2000" b="1">
                <a:solidFill>
                  <a:schemeClr val="tx2"/>
                </a:solidFill>
                <a:latin typeface="Tahoma" pitchFamily="34" charset="0"/>
              </a:rPr>
              <a:t>Geographic</a:t>
            </a:r>
          </a:p>
        </p:txBody>
      </p:sp>
      <p:sp>
        <p:nvSpPr>
          <p:cNvPr id="48" name="Rectangle 32"/>
          <p:cNvSpPr>
            <a:spLocks noChangeArrowheads="1"/>
          </p:cNvSpPr>
          <p:nvPr/>
        </p:nvSpPr>
        <p:spPr bwMode="auto">
          <a:xfrm>
            <a:off x="5949950" y="5403850"/>
            <a:ext cx="23733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2000" b="1">
                <a:solidFill>
                  <a:schemeClr val="tx2"/>
                </a:solidFill>
                <a:latin typeface="Tahoma" pitchFamily="34" charset="0"/>
              </a:rPr>
              <a:t>Price and Service</a:t>
            </a:r>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3505200" y="3200400"/>
            <a:ext cx="2444750" cy="1371601"/>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657600" y="1662608"/>
            <a:ext cx="1851026" cy="1386483"/>
          </a:xfrm>
          <a:prstGeom prst="rect">
            <a:avLst/>
          </a:prstGeom>
        </p:spPr>
      </p:pic>
      <p:graphicFrame>
        <p:nvGraphicFramePr>
          <p:cNvPr id="8" name="Chart 7"/>
          <p:cNvGraphicFramePr/>
          <p:nvPr>
            <p:extLst>
              <p:ext uri="{D42A27DB-BD31-4B8C-83A1-F6EECF244321}">
                <p14:modId xmlns:p14="http://schemas.microsoft.com/office/powerpoint/2010/main" val="1076827674"/>
              </p:ext>
            </p:extLst>
          </p:nvPr>
        </p:nvGraphicFramePr>
        <p:xfrm>
          <a:off x="2819400" y="4461430"/>
          <a:ext cx="4572000" cy="197141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993273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15669"/>
            <a:ext cx="7924800" cy="584775"/>
          </a:xfrm>
        </p:spPr>
        <p:txBody>
          <a:bodyPr/>
          <a:lstStyle/>
          <a:p>
            <a:r>
              <a:rPr lang="en-US" b="1" dirty="0">
                <a:solidFill>
                  <a:schemeClr val="bg1"/>
                </a:solidFill>
                <a:latin typeface="+mj-lt"/>
              </a:rPr>
              <a:t>1. Gather the Voice of the Customer (VOC</a:t>
            </a:r>
            <a:r>
              <a:rPr lang="en-US" b="1" dirty="0" smtClean="0">
                <a:solidFill>
                  <a:schemeClr val="bg1"/>
                </a:solidFill>
                <a:latin typeface="+mj-lt"/>
              </a:rPr>
              <a:t>):</a:t>
            </a:r>
            <a:endParaRPr lang="en-US" b="1" dirty="0">
              <a:solidFill>
                <a:schemeClr val="bg1"/>
              </a:solidFill>
              <a:latin typeface="+mj-lt"/>
            </a:endParaRPr>
          </a:p>
        </p:txBody>
      </p:sp>
      <p:sp>
        <p:nvSpPr>
          <p:cNvPr id="3" name="Content Placeholder 2"/>
          <p:cNvSpPr>
            <a:spLocks noGrp="1"/>
          </p:cNvSpPr>
          <p:nvPr>
            <p:ph idx="1"/>
          </p:nvPr>
        </p:nvSpPr>
        <p:spPr>
          <a:xfrm>
            <a:off x="533400" y="1493714"/>
            <a:ext cx="8229600" cy="2163886"/>
          </a:xfrm>
        </p:spPr>
        <p:txBody>
          <a:bodyPr/>
          <a:lstStyle/>
          <a:p>
            <a:pPr marL="223838" indent="-223838">
              <a:spcBef>
                <a:spcPct val="25000"/>
              </a:spcBef>
              <a:buFont typeface="Wingdings 2" pitchFamily="18" charset="2"/>
              <a:buNone/>
              <a:tabLst>
                <a:tab pos="1831975" algn="l"/>
              </a:tabLst>
            </a:pPr>
            <a:r>
              <a:rPr lang="en-US" sz="1600" b="1" dirty="0"/>
              <a:t>Objective</a:t>
            </a:r>
          </a:p>
          <a:p>
            <a:pPr marL="223838" indent="-223838">
              <a:spcBef>
                <a:spcPct val="25000"/>
              </a:spcBef>
              <a:tabLst>
                <a:tab pos="1831975" algn="l"/>
              </a:tabLst>
            </a:pPr>
            <a:r>
              <a:rPr lang="en-US" sz="1600" dirty="0"/>
              <a:t>Identifying customer </a:t>
            </a:r>
            <a:r>
              <a:rPr lang="en-US" sz="1600" dirty="0" smtClean="0"/>
              <a:t>segments using “buckets”</a:t>
            </a:r>
            <a:endParaRPr lang="en-US" sz="1600" dirty="0"/>
          </a:p>
          <a:p>
            <a:pPr marL="223838" indent="-223838">
              <a:spcBef>
                <a:spcPct val="25000"/>
              </a:spcBef>
              <a:buFont typeface="Wingdings 2" pitchFamily="18" charset="2"/>
              <a:buNone/>
              <a:tabLst>
                <a:tab pos="1831975" algn="l"/>
              </a:tabLst>
            </a:pPr>
            <a:r>
              <a:rPr lang="en-US" sz="1600" b="1" dirty="0"/>
              <a:t>Instructions</a:t>
            </a:r>
          </a:p>
          <a:p>
            <a:pPr marL="223838" indent="-223838">
              <a:spcBef>
                <a:spcPct val="25000"/>
              </a:spcBef>
              <a:buFont typeface="Wingdings 2" pitchFamily="18" charset="2"/>
              <a:buNone/>
              <a:tabLst>
                <a:tab pos="1831975" algn="l"/>
              </a:tabLst>
            </a:pPr>
            <a:r>
              <a:rPr lang="en-US" sz="1600" dirty="0"/>
              <a:t>1.	Select a specific process output (product or service) from your division.</a:t>
            </a:r>
          </a:p>
          <a:p>
            <a:pPr marL="223838" indent="-223838">
              <a:spcBef>
                <a:spcPct val="25000"/>
              </a:spcBef>
              <a:buFont typeface="Wingdings 2" pitchFamily="18" charset="2"/>
              <a:buNone/>
              <a:tabLst>
                <a:tab pos="1831975" algn="l"/>
              </a:tabLst>
            </a:pPr>
            <a:r>
              <a:rPr lang="en-US" sz="1600" dirty="0"/>
              <a:t>2.	List customers of the product or service.</a:t>
            </a:r>
          </a:p>
          <a:p>
            <a:pPr marL="223838" indent="-223838">
              <a:spcBef>
                <a:spcPct val="25000"/>
              </a:spcBef>
              <a:buFont typeface="Wingdings 2" pitchFamily="18" charset="2"/>
              <a:buNone/>
              <a:tabLst>
                <a:tab pos="1831975" algn="l"/>
              </a:tabLst>
            </a:pPr>
            <a:r>
              <a:rPr lang="en-US" sz="1600" dirty="0"/>
              <a:t>3.	Identify ways to segment each customer.</a:t>
            </a:r>
          </a:p>
          <a:p>
            <a:pPr marL="223838" indent="-223838">
              <a:spcBef>
                <a:spcPct val="25000"/>
              </a:spcBef>
              <a:buFont typeface="Wingdings 2" pitchFamily="18" charset="2"/>
              <a:buNone/>
              <a:tabLst>
                <a:tab pos="1831975" algn="l"/>
              </a:tabLst>
            </a:pPr>
            <a:r>
              <a:rPr lang="en-US" sz="1600" dirty="0"/>
              <a:t>4.	Present findings to participants.</a:t>
            </a:r>
          </a:p>
          <a:p>
            <a:endParaRPr lang="en-US" dirty="0"/>
          </a:p>
        </p:txBody>
      </p:sp>
      <p:sp>
        <p:nvSpPr>
          <p:cNvPr id="4" name="Text Placeholder 3"/>
          <p:cNvSpPr>
            <a:spLocks noGrp="1"/>
          </p:cNvSpPr>
          <p:nvPr>
            <p:ph type="body" sz="quarter" idx="10"/>
          </p:nvPr>
        </p:nvSpPr>
        <p:spPr>
          <a:xfrm>
            <a:off x="533400" y="914400"/>
            <a:ext cx="7620000" cy="669386"/>
          </a:xfrm>
        </p:spPr>
        <p:txBody>
          <a:bodyPr/>
          <a:lstStyle/>
          <a:p>
            <a:r>
              <a:rPr lang="en-US" sz="2400" b="1" dirty="0">
                <a:solidFill>
                  <a:schemeClr val="accent6">
                    <a:lumMod val="60000"/>
                    <a:lumOff val="40000"/>
                  </a:schemeClr>
                </a:solidFill>
                <a:latin typeface="+mj-lt"/>
              </a:rPr>
              <a:t>Customer </a:t>
            </a:r>
            <a:r>
              <a:rPr lang="en-US" sz="2400" b="1" dirty="0" smtClean="0">
                <a:solidFill>
                  <a:schemeClr val="accent6">
                    <a:lumMod val="60000"/>
                    <a:lumOff val="40000"/>
                  </a:schemeClr>
                </a:solidFill>
                <a:latin typeface="+mj-lt"/>
              </a:rPr>
              <a:t>Segment Matrix</a:t>
            </a:r>
            <a:endParaRPr lang="en-US" sz="2400" b="1" dirty="0">
              <a:solidFill>
                <a:schemeClr val="accent6">
                  <a:lumMod val="60000"/>
                  <a:lumOff val="40000"/>
                </a:schemeClr>
              </a:solidFill>
              <a:latin typeface="+mj-lt"/>
            </a:endParaRPr>
          </a:p>
        </p:txBody>
      </p:sp>
      <p:grpSp>
        <p:nvGrpSpPr>
          <p:cNvPr id="7" name="Group 6"/>
          <p:cNvGrpSpPr/>
          <p:nvPr/>
        </p:nvGrpSpPr>
        <p:grpSpPr>
          <a:xfrm>
            <a:off x="679231" y="3886200"/>
            <a:ext cx="7474169" cy="4191000"/>
            <a:chOff x="603030" y="3505200"/>
            <a:chExt cx="7474169" cy="4191000"/>
          </a:xfrm>
        </p:grpSpPr>
        <p:sp>
          <p:nvSpPr>
            <p:cNvPr id="32" name="Flowchart: Process 31"/>
            <p:cNvSpPr/>
            <p:nvPr/>
          </p:nvSpPr>
          <p:spPr>
            <a:xfrm>
              <a:off x="603030" y="3786188"/>
              <a:ext cx="7474169" cy="3910012"/>
            </a:xfrm>
            <a:prstGeom prst="flowChartProcess">
              <a:avLst/>
            </a:prstGeom>
            <a:solidFill>
              <a:schemeClr val="bg1"/>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2"/>
            <p:cNvGrpSpPr>
              <a:grpSpLocks/>
            </p:cNvGrpSpPr>
            <p:nvPr/>
          </p:nvGrpSpPr>
          <p:grpSpPr bwMode="auto">
            <a:xfrm>
              <a:off x="1295400" y="4198938"/>
              <a:ext cx="6219825" cy="3116262"/>
              <a:chOff x="1344" y="2304"/>
              <a:chExt cx="3312" cy="1872"/>
            </a:xfrm>
          </p:grpSpPr>
          <p:sp>
            <p:nvSpPr>
              <p:cNvPr id="19" name="Rectangle 3"/>
              <p:cNvSpPr>
                <a:spLocks noChangeArrowheads="1"/>
              </p:cNvSpPr>
              <p:nvPr/>
            </p:nvSpPr>
            <p:spPr bwMode="auto">
              <a:xfrm>
                <a:off x="1344" y="2304"/>
                <a:ext cx="3312" cy="1872"/>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Rectangle 4"/>
              <p:cNvSpPr>
                <a:spLocks noChangeArrowheads="1"/>
              </p:cNvSpPr>
              <p:nvPr/>
            </p:nvSpPr>
            <p:spPr bwMode="auto">
              <a:xfrm>
                <a:off x="1344" y="2304"/>
                <a:ext cx="3312" cy="192"/>
              </a:xfrm>
              <a:prstGeom prst="rect">
                <a:avLst/>
              </a:prstGeom>
              <a:solidFill>
                <a:schemeClr val="accent3">
                  <a:lumMod val="40000"/>
                  <a:lumOff val="60000"/>
                </a:schemeClr>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Line 5"/>
              <p:cNvSpPr>
                <a:spLocks noChangeShapeType="1"/>
              </p:cNvSpPr>
              <p:nvPr/>
            </p:nvSpPr>
            <p:spPr bwMode="auto">
              <a:xfrm>
                <a:off x="2448" y="2304"/>
                <a:ext cx="0" cy="187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 name="Line 6"/>
              <p:cNvSpPr>
                <a:spLocks noChangeShapeType="1"/>
              </p:cNvSpPr>
              <p:nvPr/>
            </p:nvSpPr>
            <p:spPr bwMode="auto">
              <a:xfrm>
                <a:off x="3696" y="2304"/>
                <a:ext cx="0" cy="187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Line 7"/>
              <p:cNvSpPr>
                <a:spLocks noChangeShapeType="1"/>
              </p:cNvSpPr>
              <p:nvPr/>
            </p:nvSpPr>
            <p:spPr bwMode="auto">
              <a:xfrm flipH="1">
                <a:off x="1344" y="3312"/>
                <a:ext cx="331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 name="Line 8"/>
              <p:cNvSpPr>
                <a:spLocks noChangeShapeType="1"/>
              </p:cNvSpPr>
              <p:nvPr/>
            </p:nvSpPr>
            <p:spPr bwMode="auto">
              <a:xfrm flipH="1">
                <a:off x="2448" y="2880"/>
                <a:ext cx="220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Line 9"/>
              <p:cNvSpPr>
                <a:spLocks noChangeShapeType="1"/>
              </p:cNvSpPr>
              <p:nvPr/>
            </p:nvSpPr>
            <p:spPr bwMode="auto">
              <a:xfrm flipH="1">
                <a:off x="3696" y="2688"/>
                <a:ext cx="96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 name="Line 10"/>
              <p:cNvSpPr>
                <a:spLocks noChangeShapeType="1"/>
              </p:cNvSpPr>
              <p:nvPr/>
            </p:nvSpPr>
            <p:spPr bwMode="auto">
              <a:xfrm flipH="1">
                <a:off x="3696" y="3120"/>
                <a:ext cx="96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 name="Line 11"/>
              <p:cNvSpPr>
                <a:spLocks noChangeShapeType="1"/>
              </p:cNvSpPr>
              <p:nvPr/>
            </p:nvSpPr>
            <p:spPr bwMode="auto">
              <a:xfrm flipH="1">
                <a:off x="3696" y="3600"/>
                <a:ext cx="96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 name="Line 12"/>
              <p:cNvSpPr>
                <a:spLocks noChangeShapeType="1"/>
              </p:cNvSpPr>
              <p:nvPr/>
            </p:nvSpPr>
            <p:spPr bwMode="auto">
              <a:xfrm flipH="1">
                <a:off x="3696" y="3888"/>
                <a:ext cx="96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 name="Text Box 13"/>
              <p:cNvSpPr txBox="1">
                <a:spLocks noChangeArrowheads="1"/>
              </p:cNvSpPr>
              <p:nvPr/>
            </p:nvSpPr>
            <p:spPr bwMode="auto">
              <a:xfrm>
                <a:off x="1392" y="2308"/>
                <a:ext cx="1008" cy="1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0" hangingPunct="0"/>
                <a:r>
                  <a:rPr lang="en-US" sz="1200" b="1">
                    <a:latin typeface="Tahoma" pitchFamily="34" charset="0"/>
                  </a:rPr>
                  <a:t>Product/Service</a:t>
                </a:r>
              </a:p>
            </p:txBody>
          </p:sp>
          <p:sp>
            <p:nvSpPr>
              <p:cNvPr id="30" name="Text Box 14"/>
              <p:cNvSpPr txBox="1">
                <a:spLocks noChangeArrowheads="1"/>
              </p:cNvSpPr>
              <p:nvPr/>
            </p:nvSpPr>
            <p:spPr bwMode="auto">
              <a:xfrm>
                <a:off x="2544" y="2308"/>
                <a:ext cx="1008" cy="1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0" hangingPunct="0"/>
                <a:r>
                  <a:rPr lang="en-US" sz="1200" b="1">
                    <a:latin typeface="Tahoma" pitchFamily="34" charset="0"/>
                  </a:rPr>
                  <a:t>Customers</a:t>
                </a:r>
              </a:p>
            </p:txBody>
          </p:sp>
          <p:sp>
            <p:nvSpPr>
              <p:cNvPr id="31" name="Text Box 15"/>
              <p:cNvSpPr txBox="1">
                <a:spLocks noChangeArrowheads="1"/>
              </p:cNvSpPr>
              <p:nvPr/>
            </p:nvSpPr>
            <p:spPr bwMode="auto">
              <a:xfrm>
                <a:off x="3744" y="2307"/>
                <a:ext cx="912" cy="1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0" hangingPunct="0"/>
                <a:r>
                  <a:rPr lang="en-US" sz="1200" b="1">
                    <a:latin typeface="Tahoma" pitchFamily="34" charset="0"/>
                  </a:rPr>
                  <a:t>Potential Segments</a:t>
                </a:r>
              </a:p>
            </p:txBody>
          </p:sp>
        </p:grpSp>
        <p:sp>
          <p:nvSpPr>
            <p:cNvPr id="6" name="Rectangle 5"/>
            <p:cNvSpPr/>
            <p:nvPr/>
          </p:nvSpPr>
          <p:spPr>
            <a:xfrm>
              <a:off x="3581400" y="3505200"/>
              <a:ext cx="1749977" cy="457200"/>
            </a:xfrm>
            <a:prstGeom prst="rect">
              <a:avLst/>
            </a:prstGeom>
            <a:solidFill>
              <a:schemeClr val="bg1">
                <a:lumMod val="9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591539" y="3540680"/>
              <a:ext cx="1685461" cy="369332"/>
            </a:xfrm>
            <a:prstGeom prst="rect">
              <a:avLst/>
            </a:prstGeom>
            <a:noFill/>
          </p:spPr>
          <p:txBody>
            <a:bodyPr wrap="none" rtlCol="0">
              <a:spAutoFit/>
            </a:bodyPr>
            <a:lstStyle/>
            <a:p>
              <a:r>
                <a:rPr lang="en-US" b="1" dirty="0" smtClean="0">
                  <a:solidFill>
                    <a:schemeClr val="accent3">
                      <a:lumMod val="50000"/>
                    </a:schemeClr>
                  </a:solidFill>
                </a:rPr>
                <a:t>- Sample Form -</a:t>
              </a:r>
              <a:endParaRPr lang="en-US" b="1" dirty="0">
                <a:solidFill>
                  <a:schemeClr val="accent3">
                    <a:lumMod val="50000"/>
                  </a:schemeClr>
                </a:solidFill>
              </a:endParaRPr>
            </a:p>
          </p:txBody>
        </p:sp>
      </p:grpSp>
    </p:spTree>
    <p:extLst>
      <p:ext uri="{BB962C8B-B14F-4D97-AF65-F5344CB8AC3E}">
        <p14:creationId xmlns:p14="http://schemas.microsoft.com/office/powerpoint/2010/main" val="2993273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15669"/>
            <a:ext cx="7924800" cy="584775"/>
          </a:xfrm>
        </p:spPr>
        <p:txBody>
          <a:bodyPr/>
          <a:lstStyle/>
          <a:p>
            <a:r>
              <a:rPr lang="en-US" b="1" dirty="0" smtClean="0">
                <a:solidFill>
                  <a:schemeClr val="bg1"/>
                </a:solidFill>
                <a:latin typeface="+mj-lt"/>
              </a:rPr>
              <a:t>Sample – Making Coffee</a:t>
            </a:r>
            <a:endParaRPr lang="en-US" b="1" dirty="0">
              <a:solidFill>
                <a:schemeClr val="bg1"/>
              </a:solidFill>
              <a:latin typeface="+mj-lt"/>
            </a:endParaRPr>
          </a:p>
        </p:txBody>
      </p:sp>
      <p:sp>
        <p:nvSpPr>
          <p:cNvPr id="4" name="Text Placeholder 3"/>
          <p:cNvSpPr>
            <a:spLocks noGrp="1"/>
          </p:cNvSpPr>
          <p:nvPr>
            <p:ph type="body" sz="quarter" idx="10"/>
          </p:nvPr>
        </p:nvSpPr>
        <p:spPr>
          <a:xfrm>
            <a:off x="533400" y="914400"/>
            <a:ext cx="7620000" cy="669386"/>
          </a:xfrm>
        </p:spPr>
        <p:txBody>
          <a:bodyPr/>
          <a:lstStyle/>
          <a:p>
            <a:r>
              <a:rPr lang="en-US" sz="2400" b="1" dirty="0">
                <a:solidFill>
                  <a:schemeClr val="accent6">
                    <a:lumMod val="60000"/>
                    <a:lumOff val="40000"/>
                  </a:schemeClr>
                </a:solidFill>
                <a:latin typeface="+mj-lt"/>
              </a:rPr>
              <a:t>Customer </a:t>
            </a:r>
            <a:r>
              <a:rPr lang="en-US" sz="2400" b="1" dirty="0" smtClean="0">
                <a:solidFill>
                  <a:schemeClr val="accent6">
                    <a:lumMod val="60000"/>
                    <a:lumOff val="40000"/>
                  </a:schemeClr>
                </a:solidFill>
                <a:latin typeface="+mj-lt"/>
              </a:rPr>
              <a:t>Segmentation </a:t>
            </a:r>
            <a:r>
              <a:rPr lang="en-US" sz="2400" b="1" dirty="0">
                <a:solidFill>
                  <a:schemeClr val="accent6">
                    <a:lumMod val="60000"/>
                    <a:lumOff val="40000"/>
                  </a:schemeClr>
                </a:solidFill>
                <a:latin typeface="+mj-lt"/>
              </a:rPr>
              <a:t>Worksheet</a:t>
            </a:r>
          </a:p>
        </p:txBody>
      </p:sp>
      <p:graphicFrame>
        <p:nvGraphicFramePr>
          <p:cNvPr id="5" name="Group 3"/>
          <p:cNvGraphicFramePr>
            <a:graphicFrameLocks noGrp="1"/>
          </p:cNvGraphicFramePr>
          <p:nvPr>
            <p:extLst>
              <p:ext uri="{D42A27DB-BD31-4B8C-83A1-F6EECF244321}">
                <p14:modId xmlns:p14="http://schemas.microsoft.com/office/powerpoint/2010/main" val="676686426"/>
              </p:ext>
            </p:extLst>
          </p:nvPr>
        </p:nvGraphicFramePr>
        <p:xfrm>
          <a:off x="463550" y="2243138"/>
          <a:ext cx="8234363" cy="3884613"/>
        </p:xfrm>
        <a:graphic>
          <a:graphicData uri="http://schemas.openxmlformats.org/drawingml/2006/table">
            <a:tbl>
              <a:tblPr/>
              <a:tblGrid>
                <a:gridCol w="1419225"/>
                <a:gridCol w="1160463"/>
                <a:gridCol w="4503737"/>
                <a:gridCol w="1150938"/>
              </a:tblGrid>
              <a:tr h="3884613">
                <a:tc>
                  <a:txBody>
                    <a:bodyPr/>
                    <a:lstStyle/>
                    <a:p>
                      <a:pPr marL="0" marR="0" lvl="0" indent="0" algn="l" defTabSz="914400" rtl="0" eaLnBrk="1" fontAlgn="base" latinLnBrk="0" hangingPunct="1">
                        <a:lnSpc>
                          <a:spcPct val="100000"/>
                        </a:lnSpc>
                        <a:spcBef>
                          <a:spcPct val="20000"/>
                        </a:spcBef>
                        <a:spcAft>
                          <a:spcPct val="0"/>
                        </a:spcAft>
                        <a:buClr>
                          <a:srgbClr val="404080"/>
                        </a:buClr>
                        <a:buSzTx/>
                        <a:buFont typeface="Wingdings 2" pitchFamily="18" charset="2"/>
                        <a:buNone/>
                        <a:tabLst>
                          <a:tab pos="1831975" algn="l"/>
                        </a:tabLst>
                      </a:pPr>
                      <a:r>
                        <a:rPr kumimoji="0" lang="en-US" sz="1800" b="0" i="0" u="none" strike="noStrike" cap="none" normalizeH="0" baseline="0" dirty="0" smtClean="0">
                          <a:ln>
                            <a:noFill/>
                          </a:ln>
                          <a:solidFill>
                            <a:schemeClr val="tx1"/>
                          </a:solidFill>
                          <a:effectLst/>
                          <a:latin typeface="Arial" charset="0"/>
                        </a:rPr>
                        <a:t>Husband</a:t>
                      </a:r>
                    </a:p>
                    <a:p>
                      <a:pPr marL="0" marR="0" lvl="0" indent="0" algn="l" defTabSz="914400" rtl="0" eaLnBrk="1" fontAlgn="base" latinLnBrk="0" hangingPunct="1">
                        <a:lnSpc>
                          <a:spcPct val="100000"/>
                        </a:lnSpc>
                        <a:spcBef>
                          <a:spcPct val="20000"/>
                        </a:spcBef>
                        <a:spcAft>
                          <a:spcPct val="0"/>
                        </a:spcAft>
                        <a:buClr>
                          <a:srgbClr val="404080"/>
                        </a:buClr>
                        <a:buSzTx/>
                        <a:buFont typeface="Wingdings 2" pitchFamily="18" charset="2"/>
                        <a:buNone/>
                        <a:tabLst>
                          <a:tab pos="1831975" algn="l"/>
                        </a:tabLst>
                      </a:pPr>
                      <a:endParaRPr kumimoji="0" lang="en-US" sz="1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404080"/>
                        </a:buClr>
                        <a:buSzTx/>
                        <a:buFont typeface="Wingdings 2" pitchFamily="18" charset="2"/>
                        <a:buNone/>
                        <a:tabLst>
                          <a:tab pos="1831975" algn="l"/>
                        </a:tabLst>
                      </a:pPr>
                      <a:r>
                        <a:rPr kumimoji="0" lang="en-US" sz="1800" b="0" i="0" u="none" strike="noStrike" cap="none" normalizeH="0" baseline="0" dirty="0" smtClean="0">
                          <a:ln>
                            <a:noFill/>
                          </a:ln>
                          <a:solidFill>
                            <a:schemeClr val="tx1"/>
                          </a:solidFill>
                          <a:effectLst/>
                          <a:latin typeface="Arial" charset="0"/>
                        </a:rPr>
                        <a:t>Internal</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404080"/>
                        </a:buClr>
                        <a:buSzTx/>
                        <a:buFont typeface="Wingdings 2" pitchFamily="18" charset="2"/>
                        <a:buNone/>
                        <a:tabLst>
                          <a:tab pos="1831975" algn="l"/>
                        </a:tabLst>
                      </a:pPr>
                      <a:r>
                        <a:rPr kumimoji="0" lang="en-US" sz="1800" b="0" i="0" u="none" strike="noStrike" cap="none" normalizeH="0" baseline="0" dirty="0" smtClean="0">
                          <a:ln>
                            <a:noFill/>
                          </a:ln>
                          <a:solidFill>
                            <a:schemeClr val="tx1"/>
                          </a:solidFill>
                          <a:effectLst/>
                          <a:latin typeface="Arial" charset="0"/>
                        </a:rPr>
                        <a:t>Get the coffee filter and pull out the coffee, </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404080"/>
                        </a:buClr>
                        <a:buSzTx/>
                        <a:buFont typeface="Wingdings 2" pitchFamily="18" charset="2"/>
                        <a:buNone/>
                        <a:tabLst>
                          <a:tab pos="1831975" algn="l"/>
                        </a:tabLst>
                      </a:pPr>
                      <a:endParaRPr kumimoji="0" lang="en-US" sz="1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19" name="Freeform 18"/>
          <p:cNvSpPr/>
          <p:nvPr/>
        </p:nvSpPr>
        <p:spPr>
          <a:xfrm>
            <a:off x="434514" y="1614488"/>
            <a:ext cx="1448261" cy="628650"/>
          </a:xfrm>
          <a:custGeom>
            <a:avLst/>
            <a:gdLst>
              <a:gd name="connsiteX0" fmla="*/ 0 w 1782216"/>
              <a:gd name="connsiteY0" fmla="*/ 0 h 891108"/>
              <a:gd name="connsiteX1" fmla="*/ 1782216 w 1782216"/>
              <a:gd name="connsiteY1" fmla="*/ 0 h 891108"/>
              <a:gd name="connsiteX2" fmla="*/ 1782216 w 1782216"/>
              <a:gd name="connsiteY2" fmla="*/ 891108 h 891108"/>
              <a:gd name="connsiteX3" fmla="*/ 0 w 1782216"/>
              <a:gd name="connsiteY3" fmla="*/ 891108 h 891108"/>
              <a:gd name="connsiteX4" fmla="*/ 0 w 1782216"/>
              <a:gd name="connsiteY4" fmla="*/ 0 h 891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2216" h="891108">
                <a:moveTo>
                  <a:pt x="0" y="0"/>
                </a:moveTo>
                <a:lnTo>
                  <a:pt x="1782216" y="0"/>
                </a:lnTo>
                <a:lnTo>
                  <a:pt x="1782216" y="891108"/>
                </a:lnTo>
                <a:lnTo>
                  <a:pt x="0" y="891108"/>
                </a:lnTo>
                <a:lnTo>
                  <a:pt x="0" y="0"/>
                </a:lnTo>
                <a:close/>
              </a:path>
            </a:pathLst>
          </a:custGeom>
          <a:solidFill>
            <a:schemeClr val="bg2">
              <a:lumMod val="50000"/>
            </a:schemeClr>
          </a:solidFill>
        </p:spPr>
        <p:style>
          <a:lnRef idx="0">
            <a:schemeClr val="lt1">
              <a:hueOff val="0"/>
              <a:satOff val="0"/>
              <a:lumOff val="0"/>
              <a:alphaOff val="0"/>
            </a:schemeClr>
          </a:lnRef>
          <a:fillRef idx="3">
            <a:schemeClr val="accent6">
              <a:shade val="80000"/>
              <a:hueOff val="0"/>
              <a:satOff val="0"/>
              <a:lumOff val="0"/>
              <a:alphaOff val="0"/>
            </a:schemeClr>
          </a:fillRef>
          <a:effectRef idx="3">
            <a:schemeClr val="accent6">
              <a:shade val="80000"/>
              <a:hueOff val="0"/>
              <a:satOff val="0"/>
              <a:lumOff val="0"/>
              <a:alphaOff val="0"/>
            </a:schemeClr>
          </a:effectRef>
          <a:fontRef idx="minor">
            <a:schemeClr val="lt1"/>
          </a:fontRef>
        </p:style>
        <p:txBody>
          <a:bodyPr spcFirstLastPara="0" vert="horz" wrap="square" lIns="36830" tIns="36830" rIns="36830" bIns="36830" numCol="1" spcCol="1270" anchor="ctr" anchorCtr="0">
            <a:noAutofit/>
          </a:bodyPr>
          <a:lstStyle/>
          <a:p>
            <a:pPr lvl="0" algn="ctr" defTabSz="2578100">
              <a:lnSpc>
                <a:spcPct val="90000"/>
              </a:lnSpc>
              <a:spcBef>
                <a:spcPct val="0"/>
              </a:spcBef>
              <a:spcAft>
                <a:spcPct val="35000"/>
              </a:spcAft>
            </a:pPr>
            <a:endParaRPr lang="en-US" sz="5800" kern="1200" dirty="0"/>
          </a:p>
        </p:txBody>
      </p:sp>
      <p:sp>
        <p:nvSpPr>
          <p:cNvPr id="3" name="TextBox 2"/>
          <p:cNvSpPr txBox="1"/>
          <p:nvPr/>
        </p:nvSpPr>
        <p:spPr>
          <a:xfrm>
            <a:off x="449988" y="1697980"/>
            <a:ext cx="1211614" cy="400110"/>
          </a:xfrm>
          <a:prstGeom prst="rect">
            <a:avLst/>
          </a:prstGeom>
          <a:noFill/>
        </p:spPr>
        <p:txBody>
          <a:bodyPr wrap="none" rtlCol="0">
            <a:spAutoFit/>
          </a:bodyPr>
          <a:lstStyle/>
          <a:p>
            <a:r>
              <a:rPr lang="en-US" sz="2000" b="1" dirty="0" smtClean="0">
                <a:solidFill>
                  <a:schemeClr val="bg1"/>
                </a:solidFill>
                <a:effectLst>
                  <a:outerShdw blurRad="38100" dist="38100" dir="2700000" algn="tl">
                    <a:srgbClr val="000000">
                      <a:alpha val="43137"/>
                    </a:srgbClr>
                  </a:outerShdw>
                </a:effectLst>
              </a:rPr>
              <a:t>Customer</a:t>
            </a:r>
            <a:endParaRPr lang="en-US" b="1" dirty="0">
              <a:solidFill>
                <a:schemeClr val="bg1"/>
              </a:solidFill>
              <a:effectLst>
                <a:outerShdw blurRad="38100" dist="38100" dir="2700000" algn="tl">
                  <a:srgbClr val="000000">
                    <a:alpha val="43137"/>
                  </a:srgbClr>
                </a:outerShdw>
              </a:effectLst>
            </a:endParaRPr>
          </a:p>
        </p:txBody>
      </p:sp>
      <p:sp>
        <p:nvSpPr>
          <p:cNvPr id="21" name="Freeform 20"/>
          <p:cNvSpPr/>
          <p:nvPr/>
        </p:nvSpPr>
        <p:spPr>
          <a:xfrm>
            <a:off x="1882775" y="1614488"/>
            <a:ext cx="1160463" cy="628650"/>
          </a:xfrm>
          <a:custGeom>
            <a:avLst/>
            <a:gdLst>
              <a:gd name="connsiteX0" fmla="*/ 0 w 1782216"/>
              <a:gd name="connsiteY0" fmla="*/ 0 h 891108"/>
              <a:gd name="connsiteX1" fmla="*/ 1782216 w 1782216"/>
              <a:gd name="connsiteY1" fmla="*/ 0 h 891108"/>
              <a:gd name="connsiteX2" fmla="*/ 1782216 w 1782216"/>
              <a:gd name="connsiteY2" fmla="*/ 891108 h 891108"/>
              <a:gd name="connsiteX3" fmla="*/ 0 w 1782216"/>
              <a:gd name="connsiteY3" fmla="*/ 891108 h 891108"/>
              <a:gd name="connsiteX4" fmla="*/ 0 w 1782216"/>
              <a:gd name="connsiteY4" fmla="*/ 0 h 891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2216" h="891108">
                <a:moveTo>
                  <a:pt x="0" y="0"/>
                </a:moveTo>
                <a:lnTo>
                  <a:pt x="1782216" y="0"/>
                </a:lnTo>
                <a:lnTo>
                  <a:pt x="1782216" y="891108"/>
                </a:lnTo>
                <a:lnTo>
                  <a:pt x="0" y="891108"/>
                </a:lnTo>
                <a:lnTo>
                  <a:pt x="0" y="0"/>
                </a:lnTo>
                <a:close/>
              </a:path>
            </a:pathLst>
          </a:custGeom>
          <a:solidFill>
            <a:schemeClr val="bg2">
              <a:lumMod val="50000"/>
            </a:schemeClr>
          </a:solidFill>
        </p:spPr>
        <p:style>
          <a:lnRef idx="0">
            <a:schemeClr val="lt1">
              <a:hueOff val="0"/>
              <a:satOff val="0"/>
              <a:lumOff val="0"/>
              <a:alphaOff val="0"/>
            </a:schemeClr>
          </a:lnRef>
          <a:fillRef idx="3">
            <a:schemeClr val="accent6">
              <a:shade val="80000"/>
              <a:hueOff val="0"/>
              <a:satOff val="0"/>
              <a:lumOff val="0"/>
              <a:alphaOff val="0"/>
            </a:schemeClr>
          </a:fillRef>
          <a:effectRef idx="3">
            <a:schemeClr val="accent6">
              <a:shade val="80000"/>
              <a:hueOff val="0"/>
              <a:satOff val="0"/>
              <a:lumOff val="0"/>
              <a:alphaOff val="0"/>
            </a:schemeClr>
          </a:effectRef>
          <a:fontRef idx="minor">
            <a:schemeClr val="lt1"/>
          </a:fontRef>
        </p:style>
        <p:txBody>
          <a:bodyPr spcFirstLastPara="0" vert="horz" wrap="square" lIns="36830" tIns="36830" rIns="36830" bIns="36830" numCol="1" spcCol="1270" anchor="ctr" anchorCtr="0">
            <a:noAutofit/>
          </a:bodyPr>
          <a:lstStyle/>
          <a:p>
            <a:pPr lvl="0" algn="ctr" defTabSz="2578100">
              <a:lnSpc>
                <a:spcPct val="90000"/>
              </a:lnSpc>
              <a:spcBef>
                <a:spcPct val="0"/>
              </a:spcBef>
              <a:spcAft>
                <a:spcPct val="35000"/>
              </a:spcAft>
            </a:pPr>
            <a:endParaRPr lang="en-US" sz="5800" kern="1200" dirty="0"/>
          </a:p>
        </p:txBody>
      </p:sp>
      <p:sp>
        <p:nvSpPr>
          <p:cNvPr id="22" name="TextBox 21"/>
          <p:cNvSpPr txBox="1"/>
          <p:nvPr/>
        </p:nvSpPr>
        <p:spPr>
          <a:xfrm>
            <a:off x="1885669" y="1636425"/>
            <a:ext cx="1175939" cy="584775"/>
          </a:xfrm>
          <a:prstGeom prst="rect">
            <a:avLst/>
          </a:prstGeom>
          <a:noFill/>
        </p:spPr>
        <p:txBody>
          <a:bodyPr wrap="square" rtlCol="0">
            <a:spAutoFit/>
          </a:bodyPr>
          <a:lstStyle/>
          <a:p>
            <a:r>
              <a:rPr lang="en-US" sz="1600" b="1" dirty="0" smtClean="0">
                <a:solidFill>
                  <a:schemeClr val="bg1"/>
                </a:solidFill>
                <a:effectLst>
                  <a:outerShdw blurRad="38100" dist="38100" dir="2700000" algn="tl">
                    <a:srgbClr val="000000">
                      <a:alpha val="43137"/>
                    </a:srgbClr>
                  </a:outerShdw>
                </a:effectLst>
              </a:rPr>
              <a:t>Internal or External?</a:t>
            </a:r>
            <a:endParaRPr lang="en-US" sz="1200" b="1" dirty="0">
              <a:solidFill>
                <a:schemeClr val="bg1"/>
              </a:solidFill>
              <a:effectLst>
                <a:outerShdw blurRad="38100" dist="38100" dir="2700000" algn="tl">
                  <a:srgbClr val="000000">
                    <a:alpha val="43137"/>
                  </a:srgbClr>
                </a:outerShdw>
              </a:effectLst>
            </a:endParaRPr>
          </a:p>
        </p:txBody>
      </p:sp>
      <p:sp>
        <p:nvSpPr>
          <p:cNvPr id="23" name="Freeform 22"/>
          <p:cNvSpPr/>
          <p:nvPr/>
        </p:nvSpPr>
        <p:spPr>
          <a:xfrm>
            <a:off x="3043238" y="1614488"/>
            <a:ext cx="4503737" cy="628650"/>
          </a:xfrm>
          <a:custGeom>
            <a:avLst/>
            <a:gdLst>
              <a:gd name="connsiteX0" fmla="*/ 0 w 1782216"/>
              <a:gd name="connsiteY0" fmla="*/ 0 h 891108"/>
              <a:gd name="connsiteX1" fmla="*/ 1782216 w 1782216"/>
              <a:gd name="connsiteY1" fmla="*/ 0 h 891108"/>
              <a:gd name="connsiteX2" fmla="*/ 1782216 w 1782216"/>
              <a:gd name="connsiteY2" fmla="*/ 891108 h 891108"/>
              <a:gd name="connsiteX3" fmla="*/ 0 w 1782216"/>
              <a:gd name="connsiteY3" fmla="*/ 891108 h 891108"/>
              <a:gd name="connsiteX4" fmla="*/ 0 w 1782216"/>
              <a:gd name="connsiteY4" fmla="*/ 0 h 891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2216" h="891108">
                <a:moveTo>
                  <a:pt x="0" y="0"/>
                </a:moveTo>
                <a:lnTo>
                  <a:pt x="1782216" y="0"/>
                </a:lnTo>
                <a:lnTo>
                  <a:pt x="1782216" y="891108"/>
                </a:lnTo>
                <a:lnTo>
                  <a:pt x="0" y="891108"/>
                </a:lnTo>
                <a:lnTo>
                  <a:pt x="0" y="0"/>
                </a:lnTo>
                <a:close/>
              </a:path>
            </a:pathLst>
          </a:custGeom>
          <a:solidFill>
            <a:schemeClr val="bg2">
              <a:lumMod val="50000"/>
            </a:schemeClr>
          </a:solidFill>
        </p:spPr>
        <p:style>
          <a:lnRef idx="0">
            <a:schemeClr val="lt1">
              <a:hueOff val="0"/>
              <a:satOff val="0"/>
              <a:lumOff val="0"/>
              <a:alphaOff val="0"/>
            </a:schemeClr>
          </a:lnRef>
          <a:fillRef idx="3">
            <a:schemeClr val="accent6">
              <a:shade val="80000"/>
              <a:hueOff val="0"/>
              <a:satOff val="0"/>
              <a:lumOff val="0"/>
              <a:alphaOff val="0"/>
            </a:schemeClr>
          </a:fillRef>
          <a:effectRef idx="3">
            <a:schemeClr val="accent6">
              <a:shade val="80000"/>
              <a:hueOff val="0"/>
              <a:satOff val="0"/>
              <a:lumOff val="0"/>
              <a:alphaOff val="0"/>
            </a:schemeClr>
          </a:effectRef>
          <a:fontRef idx="minor">
            <a:schemeClr val="lt1"/>
          </a:fontRef>
        </p:style>
        <p:txBody>
          <a:bodyPr spcFirstLastPara="0" vert="horz" wrap="square" lIns="36830" tIns="36830" rIns="36830" bIns="36830" numCol="1" spcCol="1270" anchor="ctr" anchorCtr="0">
            <a:noAutofit/>
          </a:bodyPr>
          <a:lstStyle/>
          <a:p>
            <a:pPr lvl="0" algn="ctr" defTabSz="2578100">
              <a:lnSpc>
                <a:spcPct val="90000"/>
              </a:lnSpc>
              <a:spcBef>
                <a:spcPct val="0"/>
              </a:spcBef>
              <a:spcAft>
                <a:spcPct val="35000"/>
              </a:spcAft>
            </a:pPr>
            <a:endParaRPr lang="en-US" sz="5800" kern="1200" dirty="0"/>
          </a:p>
        </p:txBody>
      </p:sp>
      <p:sp>
        <p:nvSpPr>
          <p:cNvPr id="24" name="Freeform 23"/>
          <p:cNvSpPr/>
          <p:nvPr/>
        </p:nvSpPr>
        <p:spPr>
          <a:xfrm>
            <a:off x="7546975" y="1614488"/>
            <a:ext cx="1139825" cy="628650"/>
          </a:xfrm>
          <a:custGeom>
            <a:avLst/>
            <a:gdLst>
              <a:gd name="connsiteX0" fmla="*/ 0 w 1782216"/>
              <a:gd name="connsiteY0" fmla="*/ 0 h 891108"/>
              <a:gd name="connsiteX1" fmla="*/ 1782216 w 1782216"/>
              <a:gd name="connsiteY1" fmla="*/ 0 h 891108"/>
              <a:gd name="connsiteX2" fmla="*/ 1782216 w 1782216"/>
              <a:gd name="connsiteY2" fmla="*/ 891108 h 891108"/>
              <a:gd name="connsiteX3" fmla="*/ 0 w 1782216"/>
              <a:gd name="connsiteY3" fmla="*/ 891108 h 891108"/>
              <a:gd name="connsiteX4" fmla="*/ 0 w 1782216"/>
              <a:gd name="connsiteY4" fmla="*/ 0 h 891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2216" h="891108">
                <a:moveTo>
                  <a:pt x="0" y="0"/>
                </a:moveTo>
                <a:lnTo>
                  <a:pt x="1782216" y="0"/>
                </a:lnTo>
                <a:lnTo>
                  <a:pt x="1782216" y="891108"/>
                </a:lnTo>
                <a:lnTo>
                  <a:pt x="0" y="891108"/>
                </a:lnTo>
                <a:lnTo>
                  <a:pt x="0" y="0"/>
                </a:lnTo>
                <a:close/>
              </a:path>
            </a:pathLst>
          </a:custGeom>
          <a:solidFill>
            <a:schemeClr val="bg2">
              <a:lumMod val="50000"/>
            </a:schemeClr>
          </a:solidFill>
        </p:spPr>
        <p:style>
          <a:lnRef idx="0">
            <a:schemeClr val="lt1">
              <a:hueOff val="0"/>
              <a:satOff val="0"/>
              <a:lumOff val="0"/>
              <a:alphaOff val="0"/>
            </a:schemeClr>
          </a:lnRef>
          <a:fillRef idx="3">
            <a:schemeClr val="accent6">
              <a:shade val="80000"/>
              <a:hueOff val="0"/>
              <a:satOff val="0"/>
              <a:lumOff val="0"/>
              <a:alphaOff val="0"/>
            </a:schemeClr>
          </a:fillRef>
          <a:effectRef idx="3">
            <a:schemeClr val="accent6">
              <a:shade val="80000"/>
              <a:hueOff val="0"/>
              <a:satOff val="0"/>
              <a:lumOff val="0"/>
              <a:alphaOff val="0"/>
            </a:schemeClr>
          </a:effectRef>
          <a:fontRef idx="minor">
            <a:schemeClr val="lt1"/>
          </a:fontRef>
        </p:style>
        <p:txBody>
          <a:bodyPr spcFirstLastPara="0" vert="horz" wrap="square" lIns="36830" tIns="36830" rIns="36830" bIns="36830" numCol="1" spcCol="1270" anchor="ctr" anchorCtr="0">
            <a:noAutofit/>
          </a:bodyPr>
          <a:lstStyle/>
          <a:p>
            <a:pPr lvl="0" algn="ctr" defTabSz="2578100">
              <a:lnSpc>
                <a:spcPct val="90000"/>
              </a:lnSpc>
              <a:spcBef>
                <a:spcPct val="0"/>
              </a:spcBef>
              <a:spcAft>
                <a:spcPct val="35000"/>
              </a:spcAft>
            </a:pPr>
            <a:endParaRPr lang="en-US" sz="5800" kern="1200" dirty="0"/>
          </a:p>
        </p:txBody>
      </p:sp>
      <p:sp>
        <p:nvSpPr>
          <p:cNvPr id="25" name="TextBox 24"/>
          <p:cNvSpPr txBox="1"/>
          <p:nvPr/>
        </p:nvSpPr>
        <p:spPr>
          <a:xfrm>
            <a:off x="3962400" y="1676400"/>
            <a:ext cx="3094822" cy="461665"/>
          </a:xfrm>
          <a:prstGeom prst="rect">
            <a:avLst/>
          </a:prstGeom>
          <a:noFill/>
        </p:spPr>
        <p:txBody>
          <a:bodyPr wrap="none" rtlCol="0">
            <a:spAutoFit/>
          </a:bodyPr>
          <a:lstStyle/>
          <a:p>
            <a:r>
              <a:rPr lang="en-US" sz="2400" b="1" dirty="0" smtClean="0">
                <a:solidFill>
                  <a:schemeClr val="bg1"/>
                </a:solidFill>
                <a:effectLst>
                  <a:outerShdw blurRad="38100" dist="38100" dir="2700000" algn="tl">
                    <a:srgbClr val="000000">
                      <a:alpha val="43137"/>
                    </a:srgbClr>
                  </a:outerShdw>
                </a:effectLst>
              </a:rPr>
              <a:t>Segments/ Description</a:t>
            </a:r>
            <a:endParaRPr lang="en-US" sz="2000" b="1" dirty="0">
              <a:solidFill>
                <a:schemeClr val="bg1"/>
              </a:solidFill>
              <a:effectLst>
                <a:outerShdw blurRad="38100" dist="38100" dir="2700000" algn="tl">
                  <a:srgbClr val="000000">
                    <a:alpha val="43137"/>
                  </a:srgbClr>
                </a:outerShdw>
              </a:effectLst>
            </a:endParaRPr>
          </a:p>
        </p:txBody>
      </p:sp>
      <p:sp>
        <p:nvSpPr>
          <p:cNvPr id="26" name="TextBox 25"/>
          <p:cNvSpPr txBox="1"/>
          <p:nvPr/>
        </p:nvSpPr>
        <p:spPr>
          <a:xfrm>
            <a:off x="7587061" y="1676400"/>
            <a:ext cx="1099739" cy="400110"/>
          </a:xfrm>
          <a:prstGeom prst="rect">
            <a:avLst/>
          </a:prstGeom>
          <a:noFill/>
        </p:spPr>
        <p:txBody>
          <a:bodyPr wrap="square" rtlCol="0">
            <a:spAutoFit/>
          </a:bodyPr>
          <a:lstStyle/>
          <a:p>
            <a:r>
              <a:rPr lang="en-US" sz="2000" b="1" dirty="0" smtClean="0">
                <a:solidFill>
                  <a:schemeClr val="bg1"/>
                </a:solidFill>
                <a:effectLst>
                  <a:outerShdw blurRad="38100" dist="38100" dir="2700000" algn="tl">
                    <a:srgbClr val="000000">
                      <a:alpha val="43137"/>
                    </a:srgbClr>
                  </a:outerShdw>
                </a:effectLst>
              </a:rPr>
              <a:t>Priority</a:t>
            </a:r>
            <a:endParaRPr lang="en-US" sz="2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727343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15669"/>
            <a:ext cx="7924800" cy="584775"/>
          </a:xfrm>
        </p:spPr>
        <p:txBody>
          <a:bodyPr/>
          <a:lstStyle/>
          <a:p>
            <a:r>
              <a:rPr lang="en-US" b="1" dirty="0">
                <a:solidFill>
                  <a:schemeClr val="bg1"/>
                </a:solidFill>
                <a:latin typeface="+mj-lt"/>
              </a:rPr>
              <a:t>Exercise # </a:t>
            </a:r>
            <a:r>
              <a:rPr lang="en-US" b="1" dirty="0" smtClean="0">
                <a:solidFill>
                  <a:schemeClr val="bg1"/>
                </a:solidFill>
                <a:latin typeface="+mj-lt"/>
              </a:rPr>
              <a:t>2</a:t>
            </a:r>
            <a:endParaRPr lang="en-US" b="1" dirty="0">
              <a:solidFill>
                <a:schemeClr val="bg1"/>
              </a:solidFill>
              <a:latin typeface="+mj-lt"/>
            </a:endParaRPr>
          </a:p>
        </p:txBody>
      </p:sp>
      <p:sp>
        <p:nvSpPr>
          <p:cNvPr id="4" name="Text Placeholder 3"/>
          <p:cNvSpPr>
            <a:spLocks noGrp="1"/>
          </p:cNvSpPr>
          <p:nvPr>
            <p:ph type="body" sz="quarter" idx="10"/>
          </p:nvPr>
        </p:nvSpPr>
        <p:spPr>
          <a:xfrm>
            <a:off x="533400" y="914400"/>
            <a:ext cx="7620000" cy="669386"/>
          </a:xfrm>
        </p:spPr>
        <p:txBody>
          <a:bodyPr/>
          <a:lstStyle/>
          <a:p>
            <a:r>
              <a:rPr lang="en-US" sz="2400" b="1" dirty="0">
                <a:solidFill>
                  <a:schemeClr val="accent6">
                    <a:lumMod val="60000"/>
                    <a:lumOff val="40000"/>
                  </a:schemeClr>
                </a:solidFill>
                <a:latin typeface="+mj-lt"/>
              </a:rPr>
              <a:t>Customer </a:t>
            </a:r>
            <a:r>
              <a:rPr lang="en-US" sz="2400" b="1" dirty="0" smtClean="0">
                <a:solidFill>
                  <a:schemeClr val="accent6">
                    <a:lumMod val="60000"/>
                    <a:lumOff val="40000"/>
                  </a:schemeClr>
                </a:solidFill>
                <a:latin typeface="+mj-lt"/>
              </a:rPr>
              <a:t>Segmentation </a:t>
            </a:r>
            <a:r>
              <a:rPr lang="en-US" sz="2400" b="1" dirty="0">
                <a:solidFill>
                  <a:schemeClr val="accent6">
                    <a:lumMod val="60000"/>
                    <a:lumOff val="40000"/>
                  </a:schemeClr>
                </a:solidFill>
                <a:latin typeface="+mj-lt"/>
              </a:rPr>
              <a:t>Worksheet</a:t>
            </a:r>
          </a:p>
        </p:txBody>
      </p:sp>
      <p:graphicFrame>
        <p:nvGraphicFramePr>
          <p:cNvPr id="5" name="Group 3"/>
          <p:cNvGraphicFramePr>
            <a:graphicFrameLocks noGrp="1"/>
          </p:cNvGraphicFramePr>
          <p:nvPr/>
        </p:nvGraphicFramePr>
        <p:xfrm>
          <a:off x="463550" y="2243138"/>
          <a:ext cx="8234363" cy="3884613"/>
        </p:xfrm>
        <a:graphic>
          <a:graphicData uri="http://schemas.openxmlformats.org/drawingml/2006/table">
            <a:tbl>
              <a:tblPr/>
              <a:tblGrid>
                <a:gridCol w="1419225"/>
                <a:gridCol w="1160463"/>
                <a:gridCol w="4503737"/>
                <a:gridCol w="1150938"/>
              </a:tblGrid>
              <a:tr h="3884613">
                <a:tc>
                  <a:txBody>
                    <a:bodyPr/>
                    <a:lstStyle/>
                    <a:p>
                      <a:pPr marL="0" marR="0" lvl="0" indent="0" algn="l" defTabSz="914400" rtl="0" eaLnBrk="1" fontAlgn="base" latinLnBrk="0" hangingPunct="1">
                        <a:lnSpc>
                          <a:spcPct val="100000"/>
                        </a:lnSpc>
                        <a:spcBef>
                          <a:spcPct val="20000"/>
                        </a:spcBef>
                        <a:spcAft>
                          <a:spcPct val="0"/>
                        </a:spcAft>
                        <a:buClr>
                          <a:srgbClr val="404080"/>
                        </a:buClr>
                        <a:buSzTx/>
                        <a:buFont typeface="Wingdings 2" pitchFamily="18" charset="2"/>
                        <a:buNone/>
                        <a:tabLst>
                          <a:tab pos="1831975" algn="l"/>
                        </a:tabLst>
                      </a:pPr>
                      <a:endParaRPr kumimoji="0" lang="en-US" sz="1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404080"/>
                        </a:buClr>
                        <a:buSzTx/>
                        <a:buFont typeface="Wingdings 2" pitchFamily="18" charset="2"/>
                        <a:buNone/>
                        <a:tabLst>
                          <a:tab pos="1831975" algn="l"/>
                        </a:tabLst>
                      </a:pPr>
                      <a:endParaRPr kumimoji="0" lang="en-US" sz="1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404080"/>
                        </a:buClr>
                        <a:buSzTx/>
                        <a:buFont typeface="Wingdings 2" pitchFamily="18" charset="2"/>
                        <a:buNone/>
                        <a:tabLst>
                          <a:tab pos="1831975" algn="l"/>
                        </a:tabLst>
                      </a:pPr>
                      <a:endParaRPr kumimoji="0" lang="en-US" sz="1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404080"/>
                        </a:buClr>
                        <a:buSzTx/>
                        <a:buFont typeface="Wingdings 2" pitchFamily="18" charset="2"/>
                        <a:buNone/>
                        <a:tabLst>
                          <a:tab pos="1831975" algn="l"/>
                        </a:tabLst>
                      </a:pP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19" name="Freeform 18"/>
          <p:cNvSpPr/>
          <p:nvPr/>
        </p:nvSpPr>
        <p:spPr>
          <a:xfrm>
            <a:off x="434514" y="1614488"/>
            <a:ext cx="1448261" cy="628650"/>
          </a:xfrm>
          <a:custGeom>
            <a:avLst/>
            <a:gdLst>
              <a:gd name="connsiteX0" fmla="*/ 0 w 1782216"/>
              <a:gd name="connsiteY0" fmla="*/ 0 h 891108"/>
              <a:gd name="connsiteX1" fmla="*/ 1782216 w 1782216"/>
              <a:gd name="connsiteY1" fmla="*/ 0 h 891108"/>
              <a:gd name="connsiteX2" fmla="*/ 1782216 w 1782216"/>
              <a:gd name="connsiteY2" fmla="*/ 891108 h 891108"/>
              <a:gd name="connsiteX3" fmla="*/ 0 w 1782216"/>
              <a:gd name="connsiteY3" fmla="*/ 891108 h 891108"/>
              <a:gd name="connsiteX4" fmla="*/ 0 w 1782216"/>
              <a:gd name="connsiteY4" fmla="*/ 0 h 891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2216" h="891108">
                <a:moveTo>
                  <a:pt x="0" y="0"/>
                </a:moveTo>
                <a:lnTo>
                  <a:pt x="1782216" y="0"/>
                </a:lnTo>
                <a:lnTo>
                  <a:pt x="1782216" y="891108"/>
                </a:lnTo>
                <a:lnTo>
                  <a:pt x="0" y="891108"/>
                </a:lnTo>
                <a:lnTo>
                  <a:pt x="0" y="0"/>
                </a:lnTo>
                <a:close/>
              </a:path>
            </a:pathLst>
          </a:custGeom>
          <a:solidFill>
            <a:schemeClr val="bg2">
              <a:lumMod val="50000"/>
            </a:schemeClr>
          </a:solidFill>
        </p:spPr>
        <p:style>
          <a:lnRef idx="0">
            <a:schemeClr val="lt1">
              <a:hueOff val="0"/>
              <a:satOff val="0"/>
              <a:lumOff val="0"/>
              <a:alphaOff val="0"/>
            </a:schemeClr>
          </a:lnRef>
          <a:fillRef idx="3">
            <a:schemeClr val="accent6">
              <a:shade val="80000"/>
              <a:hueOff val="0"/>
              <a:satOff val="0"/>
              <a:lumOff val="0"/>
              <a:alphaOff val="0"/>
            </a:schemeClr>
          </a:fillRef>
          <a:effectRef idx="3">
            <a:schemeClr val="accent6">
              <a:shade val="80000"/>
              <a:hueOff val="0"/>
              <a:satOff val="0"/>
              <a:lumOff val="0"/>
              <a:alphaOff val="0"/>
            </a:schemeClr>
          </a:effectRef>
          <a:fontRef idx="minor">
            <a:schemeClr val="lt1"/>
          </a:fontRef>
        </p:style>
        <p:txBody>
          <a:bodyPr spcFirstLastPara="0" vert="horz" wrap="square" lIns="36830" tIns="36830" rIns="36830" bIns="36830" numCol="1" spcCol="1270" anchor="ctr" anchorCtr="0">
            <a:noAutofit/>
          </a:bodyPr>
          <a:lstStyle/>
          <a:p>
            <a:pPr lvl="0" algn="ctr" defTabSz="2578100">
              <a:lnSpc>
                <a:spcPct val="90000"/>
              </a:lnSpc>
              <a:spcBef>
                <a:spcPct val="0"/>
              </a:spcBef>
              <a:spcAft>
                <a:spcPct val="35000"/>
              </a:spcAft>
            </a:pPr>
            <a:endParaRPr lang="en-US" sz="5800" kern="1200" dirty="0"/>
          </a:p>
        </p:txBody>
      </p:sp>
      <p:sp>
        <p:nvSpPr>
          <p:cNvPr id="3" name="TextBox 2"/>
          <p:cNvSpPr txBox="1"/>
          <p:nvPr/>
        </p:nvSpPr>
        <p:spPr>
          <a:xfrm>
            <a:off x="449988" y="1697980"/>
            <a:ext cx="1211614" cy="400110"/>
          </a:xfrm>
          <a:prstGeom prst="rect">
            <a:avLst/>
          </a:prstGeom>
          <a:noFill/>
        </p:spPr>
        <p:txBody>
          <a:bodyPr wrap="none" rtlCol="0">
            <a:spAutoFit/>
          </a:bodyPr>
          <a:lstStyle/>
          <a:p>
            <a:r>
              <a:rPr lang="en-US" sz="2000" b="1" dirty="0" smtClean="0">
                <a:solidFill>
                  <a:schemeClr val="bg1"/>
                </a:solidFill>
                <a:effectLst>
                  <a:outerShdw blurRad="38100" dist="38100" dir="2700000" algn="tl">
                    <a:srgbClr val="000000">
                      <a:alpha val="43137"/>
                    </a:srgbClr>
                  </a:outerShdw>
                </a:effectLst>
              </a:rPr>
              <a:t>Customer</a:t>
            </a:r>
            <a:endParaRPr lang="en-US" b="1" dirty="0">
              <a:solidFill>
                <a:schemeClr val="bg1"/>
              </a:solidFill>
              <a:effectLst>
                <a:outerShdw blurRad="38100" dist="38100" dir="2700000" algn="tl">
                  <a:srgbClr val="000000">
                    <a:alpha val="43137"/>
                  </a:srgbClr>
                </a:outerShdw>
              </a:effectLst>
            </a:endParaRPr>
          </a:p>
        </p:txBody>
      </p:sp>
      <p:sp>
        <p:nvSpPr>
          <p:cNvPr id="21" name="Freeform 20"/>
          <p:cNvSpPr/>
          <p:nvPr/>
        </p:nvSpPr>
        <p:spPr>
          <a:xfrm>
            <a:off x="1882775" y="1614488"/>
            <a:ext cx="1160463" cy="628650"/>
          </a:xfrm>
          <a:custGeom>
            <a:avLst/>
            <a:gdLst>
              <a:gd name="connsiteX0" fmla="*/ 0 w 1782216"/>
              <a:gd name="connsiteY0" fmla="*/ 0 h 891108"/>
              <a:gd name="connsiteX1" fmla="*/ 1782216 w 1782216"/>
              <a:gd name="connsiteY1" fmla="*/ 0 h 891108"/>
              <a:gd name="connsiteX2" fmla="*/ 1782216 w 1782216"/>
              <a:gd name="connsiteY2" fmla="*/ 891108 h 891108"/>
              <a:gd name="connsiteX3" fmla="*/ 0 w 1782216"/>
              <a:gd name="connsiteY3" fmla="*/ 891108 h 891108"/>
              <a:gd name="connsiteX4" fmla="*/ 0 w 1782216"/>
              <a:gd name="connsiteY4" fmla="*/ 0 h 891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2216" h="891108">
                <a:moveTo>
                  <a:pt x="0" y="0"/>
                </a:moveTo>
                <a:lnTo>
                  <a:pt x="1782216" y="0"/>
                </a:lnTo>
                <a:lnTo>
                  <a:pt x="1782216" y="891108"/>
                </a:lnTo>
                <a:lnTo>
                  <a:pt x="0" y="891108"/>
                </a:lnTo>
                <a:lnTo>
                  <a:pt x="0" y="0"/>
                </a:lnTo>
                <a:close/>
              </a:path>
            </a:pathLst>
          </a:custGeom>
          <a:solidFill>
            <a:schemeClr val="bg2">
              <a:lumMod val="50000"/>
            </a:schemeClr>
          </a:solidFill>
        </p:spPr>
        <p:style>
          <a:lnRef idx="0">
            <a:schemeClr val="lt1">
              <a:hueOff val="0"/>
              <a:satOff val="0"/>
              <a:lumOff val="0"/>
              <a:alphaOff val="0"/>
            </a:schemeClr>
          </a:lnRef>
          <a:fillRef idx="3">
            <a:schemeClr val="accent6">
              <a:shade val="80000"/>
              <a:hueOff val="0"/>
              <a:satOff val="0"/>
              <a:lumOff val="0"/>
              <a:alphaOff val="0"/>
            </a:schemeClr>
          </a:fillRef>
          <a:effectRef idx="3">
            <a:schemeClr val="accent6">
              <a:shade val="80000"/>
              <a:hueOff val="0"/>
              <a:satOff val="0"/>
              <a:lumOff val="0"/>
              <a:alphaOff val="0"/>
            </a:schemeClr>
          </a:effectRef>
          <a:fontRef idx="minor">
            <a:schemeClr val="lt1"/>
          </a:fontRef>
        </p:style>
        <p:txBody>
          <a:bodyPr spcFirstLastPara="0" vert="horz" wrap="square" lIns="36830" tIns="36830" rIns="36830" bIns="36830" numCol="1" spcCol="1270" anchor="ctr" anchorCtr="0">
            <a:noAutofit/>
          </a:bodyPr>
          <a:lstStyle/>
          <a:p>
            <a:pPr lvl="0" algn="ctr" defTabSz="2578100">
              <a:lnSpc>
                <a:spcPct val="90000"/>
              </a:lnSpc>
              <a:spcBef>
                <a:spcPct val="0"/>
              </a:spcBef>
              <a:spcAft>
                <a:spcPct val="35000"/>
              </a:spcAft>
            </a:pPr>
            <a:endParaRPr lang="en-US" sz="5800" kern="1200" dirty="0"/>
          </a:p>
        </p:txBody>
      </p:sp>
      <p:sp>
        <p:nvSpPr>
          <p:cNvPr id="22" name="TextBox 21"/>
          <p:cNvSpPr txBox="1"/>
          <p:nvPr/>
        </p:nvSpPr>
        <p:spPr>
          <a:xfrm>
            <a:off x="1885669" y="1636425"/>
            <a:ext cx="1175939" cy="584775"/>
          </a:xfrm>
          <a:prstGeom prst="rect">
            <a:avLst/>
          </a:prstGeom>
          <a:noFill/>
        </p:spPr>
        <p:txBody>
          <a:bodyPr wrap="square" rtlCol="0">
            <a:spAutoFit/>
          </a:bodyPr>
          <a:lstStyle/>
          <a:p>
            <a:r>
              <a:rPr lang="en-US" sz="1600" b="1" dirty="0" smtClean="0">
                <a:solidFill>
                  <a:schemeClr val="bg1"/>
                </a:solidFill>
                <a:effectLst>
                  <a:outerShdw blurRad="38100" dist="38100" dir="2700000" algn="tl">
                    <a:srgbClr val="000000">
                      <a:alpha val="43137"/>
                    </a:srgbClr>
                  </a:outerShdw>
                </a:effectLst>
              </a:rPr>
              <a:t>Internal or External?</a:t>
            </a:r>
            <a:endParaRPr lang="en-US" sz="1200" b="1" dirty="0">
              <a:solidFill>
                <a:schemeClr val="bg1"/>
              </a:solidFill>
              <a:effectLst>
                <a:outerShdw blurRad="38100" dist="38100" dir="2700000" algn="tl">
                  <a:srgbClr val="000000">
                    <a:alpha val="43137"/>
                  </a:srgbClr>
                </a:outerShdw>
              </a:effectLst>
            </a:endParaRPr>
          </a:p>
        </p:txBody>
      </p:sp>
      <p:sp>
        <p:nvSpPr>
          <p:cNvPr id="23" name="Freeform 22"/>
          <p:cNvSpPr/>
          <p:nvPr/>
        </p:nvSpPr>
        <p:spPr>
          <a:xfrm>
            <a:off x="3043238" y="1614488"/>
            <a:ext cx="4503737" cy="628650"/>
          </a:xfrm>
          <a:custGeom>
            <a:avLst/>
            <a:gdLst>
              <a:gd name="connsiteX0" fmla="*/ 0 w 1782216"/>
              <a:gd name="connsiteY0" fmla="*/ 0 h 891108"/>
              <a:gd name="connsiteX1" fmla="*/ 1782216 w 1782216"/>
              <a:gd name="connsiteY1" fmla="*/ 0 h 891108"/>
              <a:gd name="connsiteX2" fmla="*/ 1782216 w 1782216"/>
              <a:gd name="connsiteY2" fmla="*/ 891108 h 891108"/>
              <a:gd name="connsiteX3" fmla="*/ 0 w 1782216"/>
              <a:gd name="connsiteY3" fmla="*/ 891108 h 891108"/>
              <a:gd name="connsiteX4" fmla="*/ 0 w 1782216"/>
              <a:gd name="connsiteY4" fmla="*/ 0 h 891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2216" h="891108">
                <a:moveTo>
                  <a:pt x="0" y="0"/>
                </a:moveTo>
                <a:lnTo>
                  <a:pt x="1782216" y="0"/>
                </a:lnTo>
                <a:lnTo>
                  <a:pt x="1782216" y="891108"/>
                </a:lnTo>
                <a:lnTo>
                  <a:pt x="0" y="891108"/>
                </a:lnTo>
                <a:lnTo>
                  <a:pt x="0" y="0"/>
                </a:lnTo>
                <a:close/>
              </a:path>
            </a:pathLst>
          </a:custGeom>
          <a:solidFill>
            <a:schemeClr val="bg2">
              <a:lumMod val="50000"/>
            </a:schemeClr>
          </a:solidFill>
        </p:spPr>
        <p:style>
          <a:lnRef idx="0">
            <a:schemeClr val="lt1">
              <a:hueOff val="0"/>
              <a:satOff val="0"/>
              <a:lumOff val="0"/>
              <a:alphaOff val="0"/>
            </a:schemeClr>
          </a:lnRef>
          <a:fillRef idx="3">
            <a:schemeClr val="accent6">
              <a:shade val="80000"/>
              <a:hueOff val="0"/>
              <a:satOff val="0"/>
              <a:lumOff val="0"/>
              <a:alphaOff val="0"/>
            </a:schemeClr>
          </a:fillRef>
          <a:effectRef idx="3">
            <a:schemeClr val="accent6">
              <a:shade val="80000"/>
              <a:hueOff val="0"/>
              <a:satOff val="0"/>
              <a:lumOff val="0"/>
              <a:alphaOff val="0"/>
            </a:schemeClr>
          </a:effectRef>
          <a:fontRef idx="minor">
            <a:schemeClr val="lt1"/>
          </a:fontRef>
        </p:style>
        <p:txBody>
          <a:bodyPr spcFirstLastPara="0" vert="horz" wrap="square" lIns="36830" tIns="36830" rIns="36830" bIns="36830" numCol="1" spcCol="1270" anchor="ctr" anchorCtr="0">
            <a:noAutofit/>
          </a:bodyPr>
          <a:lstStyle/>
          <a:p>
            <a:pPr lvl="0" algn="ctr" defTabSz="2578100">
              <a:lnSpc>
                <a:spcPct val="90000"/>
              </a:lnSpc>
              <a:spcBef>
                <a:spcPct val="0"/>
              </a:spcBef>
              <a:spcAft>
                <a:spcPct val="35000"/>
              </a:spcAft>
            </a:pPr>
            <a:endParaRPr lang="en-US" sz="5800" kern="1200" dirty="0"/>
          </a:p>
        </p:txBody>
      </p:sp>
      <p:sp>
        <p:nvSpPr>
          <p:cNvPr id="24" name="Freeform 23"/>
          <p:cNvSpPr/>
          <p:nvPr/>
        </p:nvSpPr>
        <p:spPr>
          <a:xfrm>
            <a:off x="7546975" y="1614488"/>
            <a:ext cx="1139825" cy="628650"/>
          </a:xfrm>
          <a:custGeom>
            <a:avLst/>
            <a:gdLst>
              <a:gd name="connsiteX0" fmla="*/ 0 w 1782216"/>
              <a:gd name="connsiteY0" fmla="*/ 0 h 891108"/>
              <a:gd name="connsiteX1" fmla="*/ 1782216 w 1782216"/>
              <a:gd name="connsiteY1" fmla="*/ 0 h 891108"/>
              <a:gd name="connsiteX2" fmla="*/ 1782216 w 1782216"/>
              <a:gd name="connsiteY2" fmla="*/ 891108 h 891108"/>
              <a:gd name="connsiteX3" fmla="*/ 0 w 1782216"/>
              <a:gd name="connsiteY3" fmla="*/ 891108 h 891108"/>
              <a:gd name="connsiteX4" fmla="*/ 0 w 1782216"/>
              <a:gd name="connsiteY4" fmla="*/ 0 h 891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2216" h="891108">
                <a:moveTo>
                  <a:pt x="0" y="0"/>
                </a:moveTo>
                <a:lnTo>
                  <a:pt x="1782216" y="0"/>
                </a:lnTo>
                <a:lnTo>
                  <a:pt x="1782216" y="891108"/>
                </a:lnTo>
                <a:lnTo>
                  <a:pt x="0" y="891108"/>
                </a:lnTo>
                <a:lnTo>
                  <a:pt x="0" y="0"/>
                </a:lnTo>
                <a:close/>
              </a:path>
            </a:pathLst>
          </a:custGeom>
          <a:solidFill>
            <a:schemeClr val="bg2">
              <a:lumMod val="50000"/>
            </a:schemeClr>
          </a:solidFill>
        </p:spPr>
        <p:style>
          <a:lnRef idx="0">
            <a:schemeClr val="lt1">
              <a:hueOff val="0"/>
              <a:satOff val="0"/>
              <a:lumOff val="0"/>
              <a:alphaOff val="0"/>
            </a:schemeClr>
          </a:lnRef>
          <a:fillRef idx="3">
            <a:schemeClr val="accent6">
              <a:shade val="80000"/>
              <a:hueOff val="0"/>
              <a:satOff val="0"/>
              <a:lumOff val="0"/>
              <a:alphaOff val="0"/>
            </a:schemeClr>
          </a:fillRef>
          <a:effectRef idx="3">
            <a:schemeClr val="accent6">
              <a:shade val="80000"/>
              <a:hueOff val="0"/>
              <a:satOff val="0"/>
              <a:lumOff val="0"/>
              <a:alphaOff val="0"/>
            </a:schemeClr>
          </a:effectRef>
          <a:fontRef idx="minor">
            <a:schemeClr val="lt1"/>
          </a:fontRef>
        </p:style>
        <p:txBody>
          <a:bodyPr spcFirstLastPara="0" vert="horz" wrap="square" lIns="36830" tIns="36830" rIns="36830" bIns="36830" numCol="1" spcCol="1270" anchor="ctr" anchorCtr="0">
            <a:noAutofit/>
          </a:bodyPr>
          <a:lstStyle/>
          <a:p>
            <a:pPr lvl="0" algn="ctr" defTabSz="2578100">
              <a:lnSpc>
                <a:spcPct val="90000"/>
              </a:lnSpc>
              <a:spcBef>
                <a:spcPct val="0"/>
              </a:spcBef>
              <a:spcAft>
                <a:spcPct val="35000"/>
              </a:spcAft>
            </a:pPr>
            <a:endParaRPr lang="en-US" sz="5800" kern="1200" dirty="0"/>
          </a:p>
        </p:txBody>
      </p:sp>
      <p:sp>
        <p:nvSpPr>
          <p:cNvPr id="25" name="TextBox 24"/>
          <p:cNvSpPr txBox="1"/>
          <p:nvPr/>
        </p:nvSpPr>
        <p:spPr>
          <a:xfrm>
            <a:off x="3962400" y="1676400"/>
            <a:ext cx="3094822" cy="461665"/>
          </a:xfrm>
          <a:prstGeom prst="rect">
            <a:avLst/>
          </a:prstGeom>
          <a:noFill/>
        </p:spPr>
        <p:txBody>
          <a:bodyPr wrap="none" rtlCol="0">
            <a:spAutoFit/>
          </a:bodyPr>
          <a:lstStyle/>
          <a:p>
            <a:r>
              <a:rPr lang="en-US" sz="2400" b="1" dirty="0" smtClean="0">
                <a:solidFill>
                  <a:schemeClr val="bg1"/>
                </a:solidFill>
                <a:effectLst>
                  <a:outerShdw blurRad="38100" dist="38100" dir="2700000" algn="tl">
                    <a:srgbClr val="000000">
                      <a:alpha val="43137"/>
                    </a:srgbClr>
                  </a:outerShdw>
                </a:effectLst>
              </a:rPr>
              <a:t>Segments/ Description</a:t>
            </a:r>
            <a:endParaRPr lang="en-US" sz="2000" b="1" dirty="0">
              <a:solidFill>
                <a:schemeClr val="bg1"/>
              </a:solidFill>
              <a:effectLst>
                <a:outerShdw blurRad="38100" dist="38100" dir="2700000" algn="tl">
                  <a:srgbClr val="000000">
                    <a:alpha val="43137"/>
                  </a:srgbClr>
                </a:outerShdw>
              </a:effectLst>
            </a:endParaRPr>
          </a:p>
        </p:txBody>
      </p:sp>
      <p:sp>
        <p:nvSpPr>
          <p:cNvPr id="26" name="TextBox 25"/>
          <p:cNvSpPr txBox="1"/>
          <p:nvPr/>
        </p:nvSpPr>
        <p:spPr>
          <a:xfrm>
            <a:off x="7587061" y="1676400"/>
            <a:ext cx="1099739" cy="400110"/>
          </a:xfrm>
          <a:prstGeom prst="rect">
            <a:avLst/>
          </a:prstGeom>
          <a:noFill/>
        </p:spPr>
        <p:txBody>
          <a:bodyPr wrap="square" rtlCol="0">
            <a:spAutoFit/>
          </a:bodyPr>
          <a:lstStyle/>
          <a:p>
            <a:r>
              <a:rPr lang="en-US" sz="2000" b="1" dirty="0" smtClean="0">
                <a:solidFill>
                  <a:schemeClr val="bg1"/>
                </a:solidFill>
                <a:effectLst>
                  <a:outerShdw blurRad="38100" dist="38100" dir="2700000" algn="tl">
                    <a:srgbClr val="000000">
                      <a:alpha val="43137"/>
                    </a:srgbClr>
                  </a:outerShdw>
                </a:effectLst>
              </a:rPr>
              <a:t>Priority</a:t>
            </a:r>
            <a:endParaRPr lang="en-US" sz="2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52144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ight Arrow 48"/>
          <p:cNvSpPr/>
          <p:nvPr/>
        </p:nvSpPr>
        <p:spPr>
          <a:xfrm rot="5400000">
            <a:off x="5780088" y="3875088"/>
            <a:ext cx="3276600" cy="2689224"/>
          </a:xfrm>
          <a:prstGeom prst="rightArrow">
            <a:avLst>
              <a:gd name="adj1" fmla="val 75000"/>
              <a:gd name="adj2" fmla="val 50000"/>
            </a:avLst>
          </a:prstGeom>
          <a:solidFill>
            <a:schemeClr val="accent2">
              <a:lumMod val="20000"/>
              <a:lumOff val="80000"/>
              <a:alpha val="90000"/>
            </a:schemeClr>
          </a:solidFill>
          <a:scene3d>
            <a:camera prst="orthographicFront"/>
            <a:lightRig rig="flat" dir="t"/>
          </a:scene3d>
          <a:sp3d z="-190500" extrusionH="12700" prstMaterial="plastic">
            <a:bevelT w="50800" h="50800"/>
          </a:sp3d>
        </p:spPr>
        <p:style>
          <a:lnRef idx="1">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2">
            <a:schemeClr val="accent2">
              <a:tint val="40000"/>
              <a:alpha val="90000"/>
              <a:hueOff val="0"/>
              <a:satOff val="0"/>
              <a:lumOff val="0"/>
              <a:alphaOff val="0"/>
            </a:schemeClr>
          </a:effectRef>
          <a:fontRef idx="minor">
            <a:schemeClr val="dk1">
              <a:hueOff val="0"/>
              <a:satOff val="0"/>
              <a:lumOff val="0"/>
              <a:alphaOff val="0"/>
            </a:schemeClr>
          </a:fontRef>
        </p:style>
      </p:sp>
      <p:sp>
        <p:nvSpPr>
          <p:cNvPr id="48" name="Right Arrow 47"/>
          <p:cNvSpPr/>
          <p:nvPr/>
        </p:nvSpPr>
        <p:spPr>
          <a:xfrm rot="5400000">
            <a:off x="2906712" y="3875088"/>
            <a:ext cx="3276600" cy="2689224"/>
          </a:xfrm>
          <a:prstGeom prst="rightArrow">
            <a:avLst>
              <a:gd name="adj1" fmla="val 75000"/>
              <a:gd name="adj2" fmla="val 50000"/>
            </a:avLst>
          </a:prstGeom>
          <a:solidFill>
            <a:schemeClr val="accent4">
              <a:lumMod val="20000"/>
              <a:lumOff val="80000"/>
              <a:alpha val="90000"/>
            </a:schemeClr>
          </a:solidFill>
          <a:scene3d>
            <a:camera prst="orthographicFront"/>
            <a:lightRig rig="flat" dir="t"/>
          </a:scene3d>
          <a:sp3d z="-190500" extrusionH="12700" prstMaterial="plastic">
            <a:bevelT w="50800" h="50800"/>
          </a:sp3d>
        </p:spPr>
        <p:style>
          <a:lnRef idx="1">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2">
            <a:schemeClr val="accent2">
              <a:tint val="40000"/>
              <a:alpha val="90000"/>
              <a:hueOff val="0"/>
              <a:satOff val="0"/>
              <a:lumOff val="0"/>
              <a:alphaOff val="0"/>
            </a:schemeClr>
          </a:effectRef>
          <a:fontRef idx="minor">
            <a:schemeClr val="dk1">
              <a:hueOff val="0"/>
              <a:satOff val="0"/>
              <a:lumOff val="0"/>
              <a:alphaOff val="0"/>
            </a:schemeClr>
          </a:fontRef>
        </p:style>
      </p:sp>
      <p:sp>
        <p:nvSpPr>
          <p:cNvPr id="46" name="Right Arrow 45"/>
          <p:cNvSpPr/>
          <p:nvPr/>
        </p:nvSpPr>
        <p:spPr>
          <a:xfrm rot="5400000">
            <a:off x="87313" y="3875090"/>
            <a:ext cx="3276600" cy="2689224"/>
          </a:xfrm>
          <a:prstGeom prst="rightArrow">
            <a:avLst>
              <a:gd name="adj1" fmla="val 75000"/>
              <a:gd name="adj2" fmla="val 50000"/>
            </a:avLst>
          </a:prstGeom>
          <a:solidFill>
            <a:schemeClr val="accent3">
              <a:lumMod val="40000"/>
              <a:lumOff val="60000"/>
              <a:alpha val="90000"/>
            </a:schemeClr>
          </a:solidFill>
          <a:scene3d>
            <a:camera prst="orthographicFront"/>
            <a:lightRig rig="flat" dir="t"/>
          </a:scene3d>
          <a:sp3d z="-190500" extrusionH="12700" prstMaterial="plastic">
            <a:bevelT w="50800" h="50800"/>
          </a:sp3d>
        </p:spPr>
        <p:style>
          <a:lnRef idx="1">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2">
            <a:schemeClr val="accent2">
              <a:tint val="40000"/>
              <a:alpha val="90000"/>
              <a:hueOff val="0"/>
              <a:satOff val="0"/>
              <a:lumOff val="0"/>
              <a:alphaOff val="0"/>
            </a:schemeClr>
          </a:effectRef>
          <a:fontRef idx="minor">
            <a:schemeClr val="dk1">
              <a:hueOff val="0"/>
              <a:satOff val="0"/>
              <a:lumOff val="0"/>
              <a:alphaOff val="0"/>
            </a:schemeClr>
          </a:fontRef>
        </p:style>
      </p:sp>
      <p:sp>
        <p:nvSpPr>
          <p:cNvPr id="2" name="Title 1"/>
          <p:cNvSpPr>
            <a:spLocks noGrp="1"/>
          </p:cNvSpPr>
          <p:nvPr>
            <p:ph type="title"/>
          </p:nvPr>
        </p:nvSpPr>
        <p:spPr>
          <a:xfrm>
            <a:off x="609600" y="115669"/>
            <a:ext cx="7924800" cy="584775"/>
          </a:xfrm>
        </p:spPr>
        <p:txBody>
          <a:bodyPr/>
          <a:lstStyle/>
          <a:p>
            <a:r>
              <a:rPr lang="en-US" b="1" dirty="0">
                <a:solidFill>
                  <a:schemeClr val="bg1"/>
                </a:solidFill>
                <a:latin typeface="+mj-lt"/>
              </a:rPr>
              <a:t>1. Gather the Voice of the Customer (VOC</a:t>
            </a:r>
            <a:r>
              <a:rPr lang="en-US" b="1" dirty="0" smtClean="0">
                <a:solidFill>
                  <a:schemeClr val="bg1"/>
                </a:solidFill>
                <a:latin typeface="+mj-lt"/>
              </a:rPr>
              <a:t>):</a:t>
            </a:r>
            <a:endParaRPr lang="en-US" b="1" dirty="0">
              <a:solidFill>
                <a:schemeClr val="bg1"/>
              </a:solidFill>
              <a:latin typeface="+mj-lt"/>
            </a:endParaRPr>
          </a:p>
        </p:txBody>
      </p:sp>
      <p:sp>
        <p:nvSpPr>
          <p:cNvPr id="4" name="Text Placeholder 3"/>
          <p:cNvSpPr>
            <a:spLocks noGrp="1"/>
          </p:cNvSpPr>
          <p:nvPr>
            <p:ph type="body" sz="quarter" idx="10"/>
          </p:nvPr>
        </p:nvSpPr>
        <p:spPr>
          <a:xfrm>
            <a:off x="533400" y="914400"/>
            <a:ext cx="7620000" cy="669386"/>
          </a:xfrm>
        </p:spPr>
        <p:txBody>
          <a:bodyPr/>
          <a:lstStyle/>
          <a:p>
            <a:r>
              <a:rPr lang="en-US" sz="2400" b="1" dirty="0" smtClean="0">
                <a:solidFill>
                  <a:schemeClr val="accent6">
                    <a:lumMod val="60000"/>
                    <a:lumOff val="40000"/>
                  </a:schemeClr>
                </a:solidFill>
                <a:latin typeface="+mj-lt"/>
              </a:rPr>
              <a:t>Listening </a:t>
            </a:r>
            <a:r>
              <a:rPr lang="en-US" sz="2400" b="1" dirty="0">
                <a:solidFill>
                  <a:schemeClr val="accent6">
                    <a:lumMod val="60000"/>
                    <a:lumOff val="40000"/>
                  </a:schemeClr>
                </a:solidFill>
                <a:latin typeface="+mj-lt"/>
              </a:rPr>
              <a:t>to the VOC</a:t>
            </a:r>
          </a:p>
        </p:txBody>
      </p:sp>
      <p:sp>
        <p:nvSpPr>
          <p:cNvPr id="43" name="Rectangle 14"/>
          <p:cNvSpPr>
            <a:spLocks noChangeArrowheads="1"/>
          </p:cNvSpPr>
          <p:nvPr/>
        </p:nvSpPr>
        <p:spPr bwMode="auto">
          <a:xfrm>
            <a:off x="1439862" y="1371600"/>
            <a:ext cx="56991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34950" indent="-234950" algn="ctr">
              <a:spcBef>
                <a:spcPct val="15000"/>
              </a:spcBef>
              <a:buClr>
                <a:schemeClr val="tx2"/>
              </a:buClr>
              <a:buSzPct val="80000"/>
              <a:buFont typeface="Wingdings" pitchFamily="2" charset="2"/>
              <a:buNone/>
              <a:tabLst>
                <a:tab pos="1831975" algn="l"/>
              </a:tabLst>
            </a:pPr>
            <a:r>
              <a:rPr lang="en-US" b="1" dirty="0">
                <a:latin typeface="Tahoma" pitchFamily="34" charset="0"/>
              </a:rPr>
              <a:t>Select Sources of Customer Information</a:t>
            </a:r>
          </a:p>
        </p:txBody>
      </p:sp>
      <p:sp>
        <p:nvSpPr>
          <p:cNvPr id="7" name="Freeform 6"/>
          <p:cNvSpPr/>
          <p:nvPr/>
        </p:nvSpPr>
        <p:spPr>
          <a:xfrm>
            <a:off x="4526280" y="2519065"/>
            <a:ext cx="45720" cy="575109"/>
          </a:xfrm>
          <a:custGeom>
            <a:avLst/>
            <a:gdLst/>
            <a:ahLst/>
            <a:cxnLst/>
            <a:rect l="0" t="0" r="0" b="0"/>
            <a:pathLst>
              <a:path>
                <a:moveTo>
                  <a:pt x="45720" y="0"/>
                </a:moveTo>
                <a:lnTo>
                  <a:pt x="45720" y="374265"/>
                </a:lnTo>
              </a:path>
            </a:pathLst>
          </a:custGeom>
          <a:noFill/>
          <a:ln>
            <a:solidFill>
              <a:schemeClr val="tx1"/>
            </a:solidFill>
          </a:ln>
        </p:spPr>
        <p:style>
          <a:lnRef idx="2">
            <a:schemeClr val="accent6">
              <a:tint val="90000"/>
              <a:hueOff val="0"/>
              <a:satOff val="0"/>
              <a:lumOff val="0"/>
              <a:alphaOff val="0"/>
            </a:schemeClr>
          </a:lnRef>
          <a:fillRef idx="0">
            <a:scrgbClr r="0" g="0" b="0"/>
          </a:fillRef>
          <a:effectRef idx="0">
            <a:schemeClr val="accent6">
              <a:tint val="90000"/>
              <a:hueOff val="0"/>
              <a:satOff val="0"/>
              <a:lumOff val="0"/>
              <a:alphaOff val="0"/>
            </a:schemeClr>
          </a:effectRef>
          <a:fontRef idx="minor">
            <a:schemeClr val="tx1">
              <a:hueOff val="0"/>
              <a:satOff val="0"/>
              <a:lumOff val="0"/>
              <a:alphaOff val="0"/>
            </a:schemeClr>
          </a:fontRef>
        </p:style>
      </p:sp>
      <p:sp>
        <p:nvSpPr>
          <p:cNvPr id="9" name="Freeform 8"/>
          <p:cNvSpPr/>
          <p:nvPr/>
        </p:nvSpPr>
        <p:spPr>
          <a:xfrm>
            <a:off x="762000" y="1828800"/>
            <a:ext cx="7696200" cy="690265"/>
          </a:xfrm>
          <a:custGeom>
            <a:avLst/>
            <a:gdLst>
              <a:gd name="connsiteX0" fmla="*/ 0 w 5943603"/>
              <a:gd name="connsiteY0" fmla="*/ 0 h 891108"/>
              <a:gd name="connsiteX1" fmla="*/ 5943603 w 5943603"/>
              <a:gd name="connsiteY1" fmla="*/ 0 h 891108"/>
              <a:gd name="connsiteX2" fmla="*/ 5943603 w 5943603"/>
              <a:gd name="connsiteY2" fmla="*/ 891108 h 891108"/>
              <a:gd name="connsiteX3" fmla="*/ 0 w 5943603"/>
              <a:gd name="connsiteY3" fmla="*/ 891108 h 891108"/>
              <a:gd name="connsiteX4" fmla="*/ 0 w 5943603"/>
              <a:gd name="connsiteY4" fmla="*/ 0 h 891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3603" h="891108">
                <a:moveTo>
                  <a:pt x="0" y="0"/>
                </a:moveTo>
                <a:lnTo>
                  <a:pt x="5943603" y="0"/>
                </a:lnTo>
                <a:lnTo>
                  <a:pt x="5943603" y="891108"/>
                </a:lnTo>
                <a:lnTo>
                  <a:pt x="0" y="891108"/>
                </a:lnTo>
                <a:lnTo>
                  <a:pt x="0" y="0"/>
                </a:lnTo>
                <a:close/>
              </a:path>
            </a:pathLst>
          </a:custGeom>
          <a:solidFill>
            <a:schemeClr val="accent2">
              <a:lumMod val="75000"/>
            </a:schemeClr>
          </a:solidFill>
        </p:spPr>
        <p:style>
          <a:lnRef idx="0">
            <a:schemeClr val="lt1">
              <a:hueOff val="0"/>
              <a:satOff val="0"/>
              <a:lumOff val="0"/>
              <a:alphaOff val="0"/>
            </a:schemeClr>
          </a:lnRef>
          <a:fillRef idx="3">
            <a:schemeClr val="accent6">
              <a:shade val="60000"/>
              <a:hueOff val="0"/>
              <a:satOff val="0"/>
              <a:lumOff val="0"/>
              <a:alphaOff val="0"/>
            </a:schemeClr>
          </a:fillRef>
          <a:effectRef idx="3">
            <a:schemeClr val="accent6">
              <a:shade val="60000"/>
              <a:hueOff val="0"/>
              <a:satOff val="0"/>
              <a:lumOff val="0"/>
              <a:alphaOff val="0"/>
            </a:schemeClr>
          </a:effectRef>
          <a:fontRef idx="minor">
            <a:schemeClr val="lt1"/>
          </a:fontRef>
        </p:style>
        <p:txBody>
          <a:bodyPr spcFirstLastPara="0" vert="horz" wrap="square" lIns="36830" tIns="36830" rIns="36830" bIns="36830" numCol="1" spcCol="1270" anchor="ctr" anchorCtr="0">
            <a:noAutofit/>
          </a:bodyPr>
          <a:lstStyle/>
          <a:p>
            <a:pPr lvl="0" algn="ctr" defTabSz="2578100">
              <a:lnSpc>
                <a:spcPct val="90000"/>
              </a:lnSpc>
              <a:spcBef>
                <a:spcPct val="0"/>
              </a:spcBef>
              <a:spcAft>
                <a:spcPct val="35000"/>
              </a:spcAft>
            </a:pPr>
            <a:endParaRPr lang="en-US" sz="5800" kern="1200" dirty="0"/>
          </a:p>
        </p:txBody>
      </p:sp>
      <p:sp>
        <p:nvSpPr>
          <p:cNvPr id="10" name="Freeform 9"/>
          <p:cNvSpPr/>
          <p:nvPr/>
        </p:nvSpPr>
        <p:spPr>
          <a:xfrm>
            <a:off x="685800" y="2895600"/>
            <a:ext cx="2057400" cy="685800"/>
          </a:xfrm>
          <a:custGeom>
            <a:avLst/>
            <a:gdLst>
              <a:gd name="connsiteX0" fmla="*/ 0 w 1782216"/>
              <a:gd name="connsiteY0" fmla="*/ 0 h 891108"/>
              <a:gd name="connsiteX1" fmla="*/ 1782216 w 1782216"/>
              <a:gd name="connsiteY1" fmla="*/ 0 h 891108"/>
              <a:gd name="connsiteX2" fmla="*/ 1782216 w 1782216"/>
              <a:gd name="connsiteY2" fmla="*/ 891108 h 891108"/>
              <a:gd name="connsiteX3" fmla="*/ 0 w 1782216"/>
              <a:gd name="connsiteY3" fmla="*/ 891108 h 891108"/>
              <a:gd name="connsiteX4" fmla="*/ 0 w 1782216"/>
              <a:gd name="connsiteY4" fmla="*/ 0 h 891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2216" h="891108">
                <a:moveTo>
                  <a:pt x="0" y="0"/>
                </a:moveTo>
                <a:lnTo>
                  <a:pt x="1782216" y="0"/>
                </a:lnTo>
                <a:lnTo>
                  <a:pt x="1782216" y="891108"/>
                </a:lnTo>
                <a:lnTo>
                  <a:pt x="0" y="891108"/>
                </a:lnTo>
                <a:lnTo>
                  <a:pt x="0" y="0"/>
                </a:lnTo>
                <a:close/>
              </a:path>
            </a:pathLst>
          </a:custGeom>
        </p:spPr>
        <p:style>
          <a:lnRef idx="0">
            <a:schemeClr val="lt1">
              <a:hueOff val="0"/>
              <a:satOff val="0"/>
              <a:lumOff val="0"/>
              <a:alphaOff val="0"/>
            </a:schemeClr>
          </a:lnRef>
          <a:fillRef idx="3">
            <a:schemeClr val="accent6">
              <a:shade val="80000"/>
              <a:hueOff val="0"/>
              <a:satOff val="0"/>
              <a:lumOff val="0"/>
              <a:alphaOff val="0"/>
            </a:schemeClr>
          </a:fillRef>
          <a:effectRef idx="3">
            <a:schemeClr val="accent6">
              <a:shade val="80000"/>
              <a:hueOff val="0"/>
              <a:satOff val="0"/>
              <a:lumOff val="0"/>
              <a:alphaOff val="0"/>
            </a:schemeClr>
          </a:effectRef>
          <a:fontRef idx="minor">
            <a:schemeClr val="lt1"/>
          </a:fontRef>
        </p:style>
        <p:txBody>
          <a:bodyPr spcFirstLastPara="0" vert="horz" wrap="square" lIns="36830" tIns="36830" rIns="36830" bIns="36830" numCol="1" spcCol="1270" anchor="ctr" anchorCtr="0">
            <a:noAutofit/>
          </a:bodyPr>
          <a:lstStyle/>
          <a:p>
            <a:pPr lvl="0" algn="ctr" defTabSz="2578100">
              <a:lnSpc>
                <a:spcPct val="90000"/>
              </a:lnSpc>
              <a:spcBef>
                <a:spcPct val="0"/>
              </a:spcBef>
              <a:spcAft>
                <a:spcPct val="35000"/>
              </a:spcAft>
            </a:pPr>
            <a:endParaRPr lang="en-US" sz="5800" kern="1200"/>
          </a:p>
        </p:txBody>
      </p:sp>
      <p:sp>
        <p:nvSpPr>
          <p:cNvPr id="11" name="Freeform 10"/>
          <p:cNvSpPr/>
          <p:nvPr/>
        </p:nvSpPr>
        <p:spPr>
          <a:xfrm>
            <a:off x="3500438" y="2895601"/>
            <a:ext cx="2062162" cy="685800"/>
          </a:xfrm>
          <a:custGeom>
            <a:avLst/>
            <a:gdLst>
              <a:gd name="connsiteX0" fmla="*/ 0 w 1782216"/>
              <a:gd name="connsiteY0" fmla="*/ 0 h 891108"/>
              <a:gd name="connsiteX1" fmla="*/ 1782216 w 1782216"/>
              <a:gd name="connsiteY1" fmla="*/ 0 h 891108"/>
              <a:gd name="connsiteX2" fmla="*/ 1782216 w 1782216"/>
              <a:gd name="connsiteY2" fmla="*/ 891108 h 891108"/>
              <a:gd name="connsiteX3" fmla="*/ 0 w 1782216"/>
              <a:gd name="connsiteY3" fmla="*/ 891108 h 891108"/>
              <a:gd name="connsiteX4" fmla="*/ 0 w 1782216"/>
              <a:gd name="connsiteY4" fmla="*/ 0 h 891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2216" h="891108">
                <a:moveTo>
                  <a:pt x="0" y="0"/>
                </a:moveTo>
                <a:lnTo>
                  <a:pt x="1782216" y="0"/>
                </a:lnTo>
                <a:lnTo>
                  <a:pt x="1782216" y="891108"/>
                </a:lnTo>
                <a:lnTo>
                  <a:pt x="0" y="891108"/>
                </a:lnTo>
                <a:lnTo>
                  <a:pt x="0" y="0"/>
                </a:lnTo>
                <a:close/>
              </a:path>
            </a:pathLst>
          </a:custGeom>
        </p:spPr>
        <p:style>
          <a:lnRef idx="0">
            <a:schemeClr val="lt1">
              <a:hueOff val="0"/>
              <a:satOff val="0"/>
              <a:lumOff val="0"/>
              <a:alphaOff val="0"/>
            </a:schemeClr>
          </a:lnRef>
          <a:fillRef idx="3">
            <a:schemeClr val="accent6">
              <a:shade val="80000"/>
              <a:hueOff val="0"/>
              <a:satOff val="0"/>
              <a:lumOff val="0"/>
              <a:alphaOff val="0"/>
            </a:schemeClr>
          </a:fillRef>
          <a:effectRef idx="3">
            <a:schemeClr val="accent6">
              <a:shade val="80000"/>
              <a:hueOff val="0"/>
              <a:satOff val="0"/>
              <a:lumOff val="0"/>
              <a:alphaOff val="0"/>
            </a:schemeClr>
          </a:effectRef>
          <a:fontRef idx="minor">
            <a:schemeClr val="lt1"/>
          </a:fontRef>
        </p:style>
        <p:txBody>
          <a:bodyPr spcFirstLastPara="0" vert="horz" wrap="square" lIns="36830" tIns="36830" rIns="36830" bIns="36830" numCol="1" spcCol="1270" anchor="ctr" anchorCtr="0">
            <a:noAutofit/>
          </a:bodyPr>
          <a:lstStyle/>
          <a:p>
            <a:pPr lvl="0" algn="ctr" defTabSz="2578100">
              <a:lnSpc>
                <a:spcPct val="90000"/>
              </a:lnSpc>
              <a:spcBef>
                <a:spcPct val="0"/>
              </a:spcBef>
              <a:spcAft>
                <a:spcPct val="35000"/>
              </a:spcAft>
            </a:pPr>
            <a:endParaRPr lang="en-US" sz="5800" kern="1200" dirty="0"/>
          </a:p>
        </p:txBody>
      </p:sp>
      <p:sp>
        <p:nvSpPr>
          <p:cNvPr id="12" name="Freeform 11"/>
          <p:cNvSpPr/>
          <p:nvPr/>
        </p:nvSpPr>
        <p:spPr>
          <a:xfrm>
            <a:off x="6400800" y="2895600"/>
            <a:ext cx="2057400" cy="685801"/>
          </a:xfrm>
          <a:custGeom>
            <a:avLst/>
            <a:gdLst>
              <a:gd name="connsiteX0" fmla="*/ 0 w 1782216"/>
              <a:gd name="connsiteY0" fmla="*/ 0 h 891108"/>
              <a:gd name="connsiteX1" fmla="*/ 1782216 w 1782216"/>
              <a:gd name="connsiteY1" fmla="*/ 0 h 891108"/>
              <a:gd name="connsiteX2" fmla="*/ 1782216 w 1782216"/>
              <a:gd name="connsiteY2" fmla="*/ 891108 h 891108"/>
              <a:gd name="connsiteX3" fmla="*/ 0 w 1782216"/>
              <a:gd name="connsiteY3" fmla="*/ 891108 h 891108"/>
              <a:gd name="connsiteX4" fmla="*/ 0 w 1782216"/>
              <a:gd name="connsiteY4" fmla="*/ 0 h 891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2216" h="891108">
                <a:moveTo>
                  <a:pt x="0" y="0"/>
                </a:moveTo>
                <a:lnTo>
                  <a:pt x="1782216" y="0"/>
                </a:lnTo>
                <a:lnTo>
                  <a:pt x="1782216" y="891108"/>
                </a:lnTo>
                <a:lnTo>
                  <a:pt x="0" y="891108"/>
                </a:lnTo>
                <a:lnTo>
                  <a:pt x="0" y="0"/>
                </a:lnTo>
                <a:close/>
              </a:path>
            </a:pathLst>
          </a:custGeom>
        </p:spPr>
        <p:style>
          <a:lnRef idx="0">
            <a:schemeClr val="lt1">
              <a:hueOff val="0"/>
              <a:satOff val="0"/>
              <a:lumOff val="0"/>
              <a:alphaOff val="0"/>
            </a:schemeClr>
          </a:lnRef>
          <a:fillRef idx="3">
            <a:schemeClr val="accent6">
              <a:shade val="80000"/>
              <a:hueOff val="0"/>
              <a:satOff val="0"/>
              <a:lumOff val="0"/>
              <a:alphaOff val="0"/>
            </a:schemeClr>
          </a:fillRef>
          <a:effectRef idx="3">
            <a:schemeClr val="accent6">
              <a:shade val="80000"/>
              <a:hueOff val="0"/>
              <a:satOff val="0"/>
              <a:lumOff val="0"/>
              <a:alphaOff val="0"/>
            </a:schemeClr>
          </a:effectRef>
          <a:fontRef idx="minor">
            <a:schemeClr val="lt1"/>
          </a:fontRef>
        </p:style>
        <p:txBody>
          <a:bodyPr spcFirstLastPara="0" vert="horz" wrap="square" lIns="36830" tIns="36830" rIns="36830" bIns="36830" numCol="1" spcCol="1270" anchor="ctr" anchorCtr="0">
            <a:noAutofit/>
          </a:bodyPr>
          <a:lstStyle/>
          <a:p>
            <a:pPr lvl="0" algn="ctr" defTabSz="2578100">
              <a:lnSpc>
                <a:spcPct val="90000"/>
              </a:lnSpc>
              <a:spcBef>
                <a:spcPct val="0"/>
              </a:spcBef>
              <a:spcAft>
                <a:spcPct val="35000"/>
              </a:spcAft>
            </a:pPr>
            <a:endParaRPr lang="en-US" sz="5800" kern="1200"/>
          </a:p>
        </p:txBody>
      </p:sp>
      <p:sp>
        <p:nvSpPr>
          <p:cNvPr id="13" name="TextBox 12"/>
          <p:cNvSpPr txBox="1"/>
          <p:nvPr/>
        </p:nvSpPr>
        <p:spPr>
          <a:xfrm>
            <a:off x="1970467" y="1905000"/>
            <a:ext cx="5344733" cy="461665"/>
          </a:xfrm>
          <a:prstGeom prst="rect">
            <a:avLst/>
          </a:prstGeom>
          <a:noFill/>
        </p:spPr>
        <p:txBody>
          <a:bodyPr wrap="none" rtlCol="0">
            <a:spAutoFit/>
          </a:bodyPr>
          <a:lstStyle/>
          <a:p>
            <a:pPr algn="r" eaLnBrk="0" hangingPunct="0"/>
            <a:r>
              <a:rPr lang="en-US" sz="2400" b="1" dirty="0">
                <a:solidFill>
                  <a:srgbClr val="FFFFFF"/>
                </a:solidFill>
                <a:effectLst>
                  <a:outerShdw blurRad="38100" dist="38100" dir="2700000" algn="tl">
                    <a:srgbClr val="000000"/>
                  </a:outerShdw>
                </a:effectLst>
                <a:latin typeface="Tahoma" pitchFamily="34" charset="0"/>
              </a:rPr>
              <a:t>Sources of Customer Information</a:t>
            </a:r>
          </a:p>
        </p:txBody>
      </p:sp>
      <p:sp>
        <p:nvSpPr>
          <p:cNvPr id="14" name="TextBox 13"/>
          <p:cNvSpPr txBox="1"/>
          <p:nvPr/>
        </p:nvSpPr>
        <p:spPr>
          <a:xfrm>
            <a:off x="685800" y="2895600"/>
            <a:ext cx="2057400" cy="646331"/>
          </a:xfrm>
          <a:prstGeom prst="rect">
            <a:avLst/>
          </a:prstGeom>
          <a:noFill/>
        </p:spPr>
        <p:txBody>
          <a:bodyPr wrap="square" rtlCol="0">
            <a:spAutoFit/>
          </a:bodyPr>
          <a:lstStyle/>
          <a:p>
            <a:pPr algn="ctr" eaLnBrk="0" hangingPunct="0"/>
            <a:r>
              <a:rPr lang="en-US" b="1" dirty="0" smtClean="0">
                <a:solidFill>
                  <a:srgbClr val="FFFFFF"/>
                </a:solidFill>
                <a:effectLst>
                  <a:outerShdw blurRad="38100" dist="38100" dir="2700000" algn="tl">
                    <a:srgbClr val="000000"/>
                  </a:outerShdw>
                </a:effectLst>
                <a:latin typeface="Tahoma" pitchFamily="34" charset="0"/>
              </a:rPr>
              <a:t>Internal </a:t>
            </a:r>
            <a:r>
              <a:rPr lang="en-US" b="1" dirty="0">
                <a:solidFill>
                  <a:srgbClr val="FFFFFF"/>
                </a:solidFill>
                <a:effectLst>
                  <a:outerShdw blurRad="38100" dist="38100" dir="2700000" algn="tl">
                    <a:srgbClr val="000000"/>
                  </a:outerShdw>
                </a:effectLst>
                <a:latin typeface="Tahoma" pitchFamily="34" charset="0"/>
              </a:rPr>
              <a:t>and</a:t>
            </a:r>
          </a:p>
          <a:p>
            <a:pPr algn="ctr" eaLnBrk="0" hangingPunct="0"/>
            <a:r>
              <a:rPr lang="en-US" b="1" dirty="0">
                <a:solidFill>
                  <a:srgbClr val="FFFFFF"/>
                </a:solidFill>
                <a:effectLst>
                  <a:outerShdw blurRad="38100" dist="38100" dir="2700000" algn="tl">
                    <a:srgbClr val="000000"/>
                  </a:outerShdw>
                </a:effectLst>
                <a:latin typeface="Tahoma" pitchFamily="34" charset="0"/>
              </a:rPr>
              <a:t>External </a:t>
            </a:r>
            <a:r>
              <a:rPr lang="en-US" b="1" dirty="0" smtClean="0">
                <a:solidFill>
                  <a:srgbClr val="FFFFFF"/>
                </a:solidFill>
                <a:effectLst>
                  <a:outerShdw blurRad="38100" dist="38100" dir="2700000" algn="tl">
                    <a:srgbClr val="000000"/>
                  </a:outerShdw>
                </a:effectLst>
                <a:latin typeface="Tahoma" pitchFamily="34" charset="0"/>
              </a:rPr>
              <a:t>Data</a:t>
            </a:r>
            <a:endParaRPr lang="en-US" dirty="0"/>
          </a:p>
        </p:txBody>
      </p:sp>
      <p:sp>
        <p:nvSpPr>
          <p:cNvPr id="15" name="TextBox 14"/>
          <p:cNvSpPr txBox="1"/>
          <p:nvPr/>
        </p:nvSpPr>
        <p:spPr>
          <a:xfrm>
            <a:off x="3500438" y="2935069"/>
            <a:ext cx="2062161" cy="646331"/>
          </a:xfrm>
          <a:prstGeom prst="rect">
            <a:avLst/>
          </a:prstGeom>
          <a:noFill/>
        </p:spPr>
        <p:txBody>
          <a:bodyPr wrap="square" rtlCol="0">
            <a:spAutoFit/>
          </a:bodyPr>
          <a:lstStyle/>
          <a:p>
            <a:pPr algn="ctr" eaLnBrk="0" hangingPunct="0"/>
            <a:r>
              <a:rPr lang="en-US" b="1" dirty="0" smtClean="0">
                <a:solidFill>
                  <a:srgbClr val="FFFFFF"/>
                </a:solidFill>
                <a:effectLst>
                  <a:outerShdw blurRad="38100" dist="38100" dir="2700000" algn="tl">
                    <a:srgbClr val="000000"/>
                  </a:outerShdw>
                </a:effectLst>
                <a:latin typeface="Tahoma" pitchFamily="34" charset="0"/>
              </a:rPr>
              <a:t>Listening</a:t>
            </a:r>
            <a:endParaRPr lang="en-US" b="1" dirty="0">
              <a:solidFill>
                <a:srgbClr val="FFFFFF"/>
              </a:solidFill>
              <a:effectLst>
                <a:outerShdw blurRad="38100" dist="38100" dir="2700000" algn="tl">
                  <a:srgbClr val="000000"/>
                </a:outerShdw>
              </a:effectLst>
              <a:latin typeface="Tahoma" pitchFamily="34" charset="0"/>
            </a:endParaRPr>
          </a:p>
          <a:p>
            <a:pPr algn="ctr" eaLnBrk="0" hangingPunct="0"/>
            <a:r>
              <a:rPr lang="en-US" b="1" dirty="0" smtClean="0">
                <a:solidFill>
                  <a:srgbClr val="FFFFFF"/>
                </a:solidFill>
                <a:effectLst>
                  <a:outerShdw blurRad="38100" dist="38100" dir="2700000" algn="tl">
                    <a:srgbClr val="000000"/>
                  </a:outerShdw>
                </a:effectLst>
                <a:latin typeface="Tahoma" pitchFamily="34" charset="0"/>
              </a:rPr>
              <a:t>Post</a:t>
            </a:r>
            <a:endParaRPr lang="en-US" dirty="0"/>
          </a:p>
        </p:txBody>
      </p:sp>
      <p:sp>
        <p:nvSpPr>
          <p:cNvPr id="16" name="TextBox 15"/>
          <p:cNvSpPr txBox="1"/>
          <p:nvPr/>
        </p:nvSpPr>
        <p:spPr>
          <a:xfrm>
            <a:off x="6518531" y="2935069"/>
            <a:ext cx="1939669" cy="646331"/>
          </a:xfrm>
          <a:prstGeom prst="rect">
            <a:avLst/>
          </a:prstGeom>
          <a:noFill/>
        </p:spPr>
        <p:txBody>
          <a:bodyPr wrap="square" rtlCol="0">
            <a:spAutoFit/>
          </a:bodyPr>
          <a:lstStyle/>
          <a:p>
            <a:pPr algn="ctr" eaLnBrk="0" hangingPunct="0"/>
            <a:r>
              <a:rPr lang="en-US" b="1" dirty="0" smtClean="0">
                <a:solidFill>
                  <a:srgbClr val="FFFFFF"/>
                </a:solidFill>
                <a:effectLst>
                  <a:outerShdw blurRad="38100" dist="38100" dir="2700000" algn="tl">
                    <a:srgbClr val="000000"/>
                  </a:outerShdw>
                </a:effectLst>
                <a:latin typeface="Tahoma" pitchFamily="34" charset="0"/>
              </a:rPr>
              <a:t>Research</a:t>
            </a:r>
            <a:endParaRPr lang="en-US" b="1" dirty="0">
              <a:solidFill>
                <a:srgbClr val="FFFFFF"/>
              </a:solidFill>
              <a:effectLst>
                <a:outerShdw blurRad="38100" dist="38100" dir="2700000" algn="tl">
                  <a:srgbClr val="000000"/>
                </a:outerShdw>
              </a:effectLst>
              <a:latin typeface="Tahoma" pitchFamily="34" charset="0"/>
            </a:endParaRPr>
          </a:p>
          <a:p>
            <a:pPr algn="ctr" eaLnBrk="0" hangingPunct="0"/>
            <a:r>
              <a:rPr lang="en-US" b="1" dirty="0" smtClean="0">
                <a:solidFill>
                  <a:srgbClr val="FFFFFF"/>
                </a:solidFill>
                <a:effectLst>
                  <a:outerShdw blurRad="38100" dist="38100" dir="2700000" algn="tl">
                    <a:srgbClr val="000000"/>
                  </a:outerShdw>
                </a:effectLst>
                <a:latin typeface="Tahoma" pitchFamily="34" charset="0"/>
              </a:rPr>
              <a:t>Methods</a:t>
            </a:r>
            <a:endParaRPr lang="en-US" dirty="0"/>
          </a:p>
        </p:txBody>
      </p:sp>
      <p:sp>
        <p:nvSpPr>
          <p:cNvPr id="44" name="Freeform 43"/>
          <p:cNvSpPr/>
          <p:nvPr/>
        </p:nvSpPr>
        <p:spPr>
          <a:xfrm>
            <a:off x="7345680" y="2514600"/>
            <a:ext cx="45720" cy="575109"/>
          </a:xfrm>
          <a:custGeom>
            <a:avLst/>
            <a:gdLst/>
            <a:ahLst/>
            <a:cxnLst/>
            <a:rect l="0" t="0" r="0" b="0"/>
            <a:pathLst>
              <a:path>
                <a:moveTo>
                  <a:pt x="45720" y="0"/>
                </a:moveTo>
                <a:lnTo>
                  <a:pt x="45720" y="374265"/>
                </a:lnTo>
              </a:path>
            </a:pathLst>
          </a:custGeom>
          <a:noFill/>
          <a:ln>
            <a:solidFill>
              <a:schemeClr val="tx1"/>
            </a:solidFill>
          </a:ln>
        </p:spPr>
        <p:style>
          <a:lnRef idx="2">
            <a:schemeClr val="accent6">
              <a:tint val="90000"/>
              <a:hueOff val="0"/>
              <a:satOff val="0"/>
              <a:lumOff val="0"/>
              <a:alphaOff val="0"/>
            </a:schemeClr>
          </a:lnRef>
          <a:fillRef idx="0">
            <a:scrgbClr r="0" g="0" b="0"/>
          </a:fillRef>
          <a:effectRef idx="0">
            <a:schemeClr val="accent6">
              <a:tint val="90000"/>
              <a:hueOff val="0"/>
              <a:satOff val="0"/>
              <a:lumOff val="0"/>
              <a:alphaOff val="0"/>
            </a:schemeClr>
          </a:effectRef>
          <a:fontRef idx="minor">
            <a:schemeClr val="tx1">
              <a:hueOff val="0"/>
              <a:satOff val="0"/>
              <a:lumOff val="0"/>
              <a:alphaOff val="0"/>
            </a:schemeClr>
          </a:fontRef>
        </p:style>
      </p:sp>
      <p:sp>
        <p:nvSpPr>
          <p:cNvPr id="45" name="Freeform 44"/>
          <p:cNvSpPr/>
          <p:nvPr/>
        </p:nvSpPr>
        <p:spPr>
          <a:xfrm>
            <a:off x="1676400" y="2514600"/>
            <a:ext cx="45720" cy="575109"/>
          </a:xfrm>
          <a:custGeom>
            <a:avLst/>
            <a:gdLst/>
            <a:ahLst/>
            <a:cxnLst/>
            <a:rect l="0" t="0" r="0" b="0"/>
            <a:pathLst>
              <a:path>
                <a:moveTo>
                  <a:pt x="45720" y="0"/>
                </a:moveTo>
                <a:lnTo>
                  <a:pt x="45720" y="374265"/>
                </a:lnTo>
              </a:path>
            </a:pathLst>
          </a:custGeom>
          <a:noFill/>
          <a:ln>
            <a:solidFill>
              <a:schemeClr val="tx1"/>
            </a:solidFill>
          </a:ln>
        </p:spPr>
        <p:style>
          <a:lnRef idx="2">
            <a:schemeClr val="accent6">
              <a:tint val="90000"/>
              <a:hueOff val="0"/>
              <a:satOff val="0"/>
              <a:lumOff val="0"/>
              <a:alphaOff val="0"/>
            </a:schemeClr>
          </a:lnRef>
          <a:fillRef idx="0">
            <a:scrgbClr r="0" g="0" b="0"/>
          </a:fillRef>
          <a:effectRef idx="0">
            <a:schemeClr val="accent6">
              <a:tint val="90000"/>
              <a:hueOff val="0"/>
              <a:satOff val="0"/>
              <a:lumOff val="0"/>
              <a:alphaOff val="0"/>
            </a:schemeClr>
          </a:effectRef>
          <a:fontRef idx="minor">
            <a:schemeClr val="tx1">
              <a:hueOff val="0"/>
              <a:satOff val="0"/>
              <a:lumOff val="0"/>
              <a:alphaOff val="0"/>
            </a:schemeClr>
          </a:fontRef>
        </p:style>
      </p:sp>
      <p:sp>
        <p:nvSpPr>
          <p:cNvPr id="47" name="Text Box 8"/>
          <p:cNvSpPr txBox="1">
            <a:spLocks noChangeArrowheads="1"/>
          </p:cNvSpPr>
          <p:nvPr/>
        </p:nvSpPr>
        <p:spPr bwMode="auto">
          <a:xfrm>
            <a:off x="685801" y="3656012"/>
            <a:ext cx="2057400" cy="2516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95263" indent="-195263" algn="l">
              <a:tabLst>
                <a:tab pos="1831975" algn="l"/>
              </a:tabLst>
              <a:defRPr>
                <a:solidFill>
                  <a:schemeClr val="tx1"/>
                </a:solidFill>
                <a:latin typeface="Arial" charset="0"/>
              </a:defRPr>
            </a:lvl1pPr>
            <a:lvl2pPr marL="738188" indent="-279400" algn="l">
              <a:tabLst>
                <a:tab pos="1831975" algn="l"/>
              </a:tabLst>
              <a:defRPr>
                <a:solidFill>
                  <a:schemeClr val="tx1"/>
                </a:solidFill>
                <a:latin typeface="Arial" charset="0"/>
              </a:defRPr>
            </a:lvl2pPr>
            <a:lvl3pPr marL="1143000" indent="-290513" algn="l">
              <a:tabLst>
                <a:tab pos="1831975" algn="l"/>
              </a:tabLst>
              <a:defRPr>
                <a:solidFill>
                  <a:schemeClr val="tx1"/>
                </a:solidFill>
                <a:latin typeface="Arial" charset="0"/>
              </a:defRPr>
            </a:lvl3pPr>
            <a:lvl4pPr marL="1547813" indent="-290513" algn="l">
              <a:tabLst>
                <a:tab pos="1831975" algn="l"/>
              </a:tabLst>
              <a:defRPr>
                <a:solidFill>
                  <a:schemeClr val="tx1"/>
                </a:solidFill>
                <a:latin typeface="Arial" charset="0"/>
              </a:defRPr>
            </a:lvl4pPr>
            <a:lvl5pPr marL="1941513" indent="-279400" algn="l">
              <a:tabLst>
                <a:tab pos="1831975" algn="l"/>
              </a:tabLst>
              <a:defRPr>
                <a:solidFill>
                  <a:schemeClr val="tx1"/>
                </a:solidFill>
                <a:latin typeface="Arial" charset="0"/>
              </a:defRPr>
            </a:lvl5pPr>
            <a:lvl6pPr marL="2398713" indent="-279400" fontAlgn="base">
              <a:spcBef>
                <a:spcPct val="0"/>
              </a:spcBef>
              <a:spcAft>
                <a:spcPct val="0"/>
              </a:spcAft>
              <a:tabLst>
                <a:tab pos="1831975" algn="l"/>
              </a:tabLst>
              <a:defRPr>
                <a:solidFill>
                  <a:schemeClr val="tx1"/>
                </a:solidFill>
                <a:latin typeface="Arial" charset="0"/>
              </a:defRPr>
            </a:lvl6pPr>
            <a:lvl7pPr marL="2855913" indent="-279400" fontAlgn="base">
              <a:spcBef>
                <a:spcPct val="0"/>
              </a:spcBef>
              <a:spcAft>
                <a:spcPct val="0"/>
              </a:spcAft>
              <a:tabLst>
                <a:tab pos="1831975" algn="l"/>
              </a:tabLst>
              <a:defRPr>
                <a:solidFill>
                  <a:schemeClr val="tx1"/>
                </a:solidFill>
                <a:latin typeface="Arial" charset="0"/>
              </a:defRPr>
            </a:lvl7pPr>
            <a:lvl8pPr marL="3313113" indent="-279400" fontAlgn="base">
              <a:spcBef>
                <a:spcPct val="0"/>
              </a:spcBef>
              <a:spcAft>
                <a:spcPct val="0"/>
              </a:spcAft>
              <a:tabLst>
                <a:tab pos="1831975" algn="l"/>
              </a:tabLst>
              <a:defRPr>
                <a:solidFill>
                  <a:schemeClr val="tx1"/>
                </a:solidFill>
                <a:latin typeface="Arial" charset="0"/>
              </a:defRPr>
            </a:lvl8pPr>
            <a:lvl9pPr marL="3770313" indent="-279400" fontAlgn="base">
              <a:spcBef>
                <a:spcPct val="0"/>
              </a:spcBef>
              <a:spcAft>
                <a:spcPct val="0"/>
              </a:spcAft>
              <a:tabLst>
                <a:tab pos="1831975" algn="l"/>
              </a:tabLst>
              <a:defRPr>
                <a:solidFill>
                  <a:schemeClr val="tx1"/>
                </a:solidFill>
                <a:latin typeface="Arial" charset="0"/>
              </a:defRPr>
            </a:lvl9pPr>
          </a:lstStyle>
          <a:p>
            <a:pPr marL="285750" indent="-285750">
              <a:spcBef>
                <a:spcPct val="50000"/>
              </a:spcBef>
              <a:buClr>
                <a:schemeClr val="tx2"/>
              </a:buClr>
              <a:buSzPct val="80000"/>
              <a:buFont typeface="Wingdings" pitchFamily="2" charset="2"/>
              <a:buChar char="Ø"/>
            </a:pPr>
            <a:r>
              <a:rPr lang="en-US" sz="1400" dirty="0">
                <a:latin typeface="Tahoma" pitchFamily="34" charset="0"/>
              </a:rPr>
              <a:t>Existing Company Information i.e. product returns, market share, etc.</a:t>
            </a:r>
          </a:p>
          <a:p>
            <a:pPr marL="285750" indent="-285750">
              <a:spcBef>
                <a:spcPct val="50000"/>
              </a:spcBef>
              <a:buClr>
                <a:schemeClr val="tx2"/>
              </a:buClr>
              <a:buSzPct val="80000"/>
              <a:buFont typeface="Wingdings" pitchFamily="2" charset="2"/>
              <a:buChar char="Ø"/>
            </a:pPr>
            <a:r>
              <a:rPr lang="en-US" sz="1400" dirty="0">
                <a:latin typeface="Tahoma" pitchFamily="34" charset="0"/>
              </a:rPr>
              <a:t>Industry Experts</a:t>
            </a:r>
          </a:p>
          <a:p>
            <a:pPr marL="285750" indent="-285750">
              <a:spcBef>
                <a:spcPct val="50000"/>
              </a:spcBef>
              <a:buClr>
                <a:schemeClr val="tx2"/>
              </a:buClr>
              <a:buSzPct val="80000"/>
              <a:buFont typeface="Wingdings" pitchFamily="2" charset="2"/>
              <a:buChar char="Ø"/>
            </a:pPr>
            <a:r>
              <a:rPr lang="en-US" sz="1400" dirty="0">
                <a:latin typeface="Tahoma" pitchFamily="34" charset="0"/>
              </a:rPr>
              <a:t>Secondary Data</a:t>
            </a:r>
          </a:p>
          <a:p>
            <a:pPr marL="285750" indent="-285750">
              <a:spcBef>
                <a:spcPct val="50000"/>
              </a:spcBef>
              <a:buClr>
                <a:schemeClr val="tx2"/>
              </a:buClr>
              <a:buSzPct val="80000"/>
              <a:buFont typeface="Wingdings" pitchFamily="2" charset="2"/>
              <a:buChar char="Ø"/>
            </a:pPr>
            <a:r>
              <a:rPr lang="en-US" sz="1400" dirty="0">
                <a:latin typeface="Tahoma" pitchFamily="34" charset="0"/>
              </a:rPr>
              <a:t>Competitors</a:t>
            </a:r>
          </a:p>
        </p:txBody>
      </p:sp>
      <p:sp>
        <p:nvSpPr>
          <p:cNvPr id="50" name="Text Box 6"/>
          <p:cNvSpPr txBox="1">
            <a:spLocks noChangeArrowheads="1"/>
          </p:cNvSpPr>
          <p:nvPr/>
        </p:nvSpPr>
        <p:spPr bwMode="auto">
          <a:xfrm>
            <a:off x="3500438" y="3656012"/>
            <a:ext cx="2062161" cy="2744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95263" indent="-195263" algn="l">
              <a:tabLst>
                <a:tab pos="1831975" algn="l"/>
              </a:tabLst>
              <a:defRPr>
                <a:solidFill>
                  <a:schemeClr val="tx1"/>
                </a:solidFill>
                <a:latin typeface="Arial" charset="0"/>
              </a:defRPr>
            </a:lvl1pPr>
            <a:lvl2pPr marL="738188" indent="-279400" algn="l">
              <a:tabLst>
                <a:tab pos="1831975" algn="l"/>
              </a:tabLst>
              <a:defRPr>
                <a:solidFill>
                  <a:schemeClr val="tx1"/>
                </a:solidFill>
                <a:latin typeface="Arial" charset="0"/>
              </a:defRPr>
            </a:lvl2pPr>
            <a:lvl3pPr marL="1143000" indent="-290513" algn="l">
              <a:tabLst>
                <a:tab pos="1831975" algn="l"/>
              </a:tabLst>
              <a:defRPr>
                <a:solidFill>
                  <a:schemeClr val="tx1"/>
                </a:solidFill>
                <a:latin typeface="Arial" charset="0"/>
              </a:defRPr>
            </a:lvl3pPr>
            <a:lvl4pPr marL="1547813" indent="-290513" algn="l">
              <a:tabLst>
                <a:tab pos="1831975" algn="l"/>
              </a:tabLst>
              <a:defRPr>
                <a:solidFill>
                  <a:schemeClr val="tx1"/>
                </a:solidFill>
                <a:latin typeface="Arial" charset="0"/>
              </a:defRPr>
            </a:lvl4pPr>
            <a:lvl5pPr marL="1941513" indent="-279400" algn="l">
              <a:tabLst>
                <a:tab pos="1831975" algn="l"/>
              </a:tabLst>
              <a:defRPr>
                <a:solidFill>
                  <a:schemeClr val="tx1"/>
                </a:solidFill>
                <a:latin typeface="Arial" charset="0"/>
              </a:defRPr>
            </a:lvl5pPr>
            <a:lvl6pPr marL="2398713" indent="-279400" fontAlgn="base">
              <a:spcBef>
                <a:spcPct val="0"/>
              </a:spcBef>
              <a:spcAft>
                <a:spcPct val="0"/>
              </a:spcAft>
              <a:tabLst>
                <a:tab pos="1831975" algn="l"/>
              </a:tabLst>
              <a:defRPr>
                <a:solidFill>
                  <a:schemeClr val="tx1"/>
                </a:solidFill>
                <a:latin typeface="Arial" charset="0"/>
              </a:defRPr>
            </a:lvl6pPr>
            <a:lvl7pPr marL="2855913" indent="-279400" fontAlgn="base">
              <a:spcBef>
                <a:spcPct val="0"/>
              </a:spcBef>
              <a:spcAft>
                <a:spcPct val="0"/>
              </a:spcAft>
              <a:tabLst>
                <a:tab pos="1831975" algn="l"/>
              </a:tabLst>
              <a:defRPr>
                <a:solidFill>
                  <a:schemeClr val="tx1"/>
                </a:solidFill>
                <a:latin typeface="Arial" charset="0"/>
              </a:defRPr>
            </a:lvl7pPr>
            <a:lvl8pPr marL="3313113" indent="-279400" fontAlgn="base">
              <a:spcBef>
                <a:spcPct val="0"/>
              </a:spcBef>
              <a:spcAft>
                <a:spcPct val="0"/>
              </a:spcAft>
              <a:tabLst>
                <a:tab pos="1831975" algn="l"/>
              </a:tabLst>
              <a:defRPr>
                <a:solidFill>
                  <a:schemeClr val="tx1"/>
                </a:solidFill>
                <a:latin typeface="Arial" charset="0"/>
              </a:defRPr>
            </a:lvl8pPr>
            <a:lvl9pPr marL="3770313" indent="-279400" fontAlgn="base">
              <a:spcBef>
                <a:spcPct val="0"/>
              </a:spcBef>
              <a:spcAft>
                <a:spcPct val="0"/>
              </a:spcAft>
              <a:tabLst>
                <a:tab pos="1831975" algn="l"/>
              </a:tabLst>
              <a:defRPr>
                <a:solidFill>
                  <a:schemeClr val="tx1"/>
                </a:solidFill>
                <a:latin typeface="Arial" charset="0"/>
              </a:defRPr>
            </a:lvl9pPr>
          </a:lstStyle>
          <a:p>
            <a:pPr marL="285750" indent="-285750">
              <a:spcBef>
                <a:spcPct val="50000"/>
              </a:spcBef>
              <a:buClr>
                <a:schemeClr val="tx2"/>
              </a:buClr>
              <a:buSzPct val="80000"/>
              <a:buFont typeface="Wingdings" pitchFamily="2" charset="2"/>
              <a:buChar char="Ø"/>
            </a:pPr>
            <a:r>
              <a:rPr lang="en-US" sz="1400" dirty="0">
                <a:latin typeface="Tahoma" pitchFamily="34" charset="0"/>
              </a:rPr>
              <a:t>Complaints</a:t>
            </a:r>
          </a:p>
          <a:p>
            <a:pPr marL="285750" indent="-285750">
              <a:spcBef>
                <a:spcPct val="50000"/>
              </a:spcBef>
              <a:buClr>
                <a:schemeClr val="tx2"/>
              </a:buClr>
              <a:buSzPct val="80000"/>
              <a:buFont typeface="Wingdings" pitchFamily="2" charset="2"/>
              <a:buChar char="Ø"/>
            </a:pPr>
            <a:r>
              <a:rPr lang="en-US" sz="1400" dirty="0">
                <a:latin typeface="Tahoma" pitchFamily="34" charset="0"/>
              </a:rPr>
              <a:t>Customer Service Representatives</a:t>
            </a:r>
          </a:p>
          <a:p>
            <a:pPr marL="285750" indent="-285750">
              <a:spcBef>
                <a:spcPct val="50000"/>
              </a:spcBef>
              <a:buClr>
                <a:schemeClr val="tx2"/>
              </a:buClr>
              <a:buSzPct val="80000"/>
              <a:buFont typeface="Wingdings" pitchFamily="2" charset="2"/>
              <a:buChar char="Ø"/>
            </a:pPr>
            <a:r>
              <a:rPr lang="en-US" sz="1400" dirty="0">
                <a:latin typeface="Tahoma" pitchFamily="34" charset="0"/>
              </a:rPr>
              <a:t>Sales Representatives</a:t>
            </a:r>
          </a:p>
          <a:p>
            <a:pPr marL="285750" indent="-285750">
              <a:spcBef>
                <a:spcPct val="50000"/>
              </a:spcBef>
              <a:buClr>
                <a:schemeClr val="tx2"/>
              </a:buClr>
              <a:buSzPct val="80000"/>
              <a:buFont typeface="Wingdings" pitchFamily="2" charset="2"/>
              <a:buChar char="Ø"/>
            </a:pPr>
            <a:r>
              <a:rPr lang="en-US" sz="1400" dirty="0">
                <a:latin typeface="Tahoma" pitchFamily="34" charset="0"/>
              </a:rPr>
              <a:t>Billing</a:t>
            </a:r>
          </a:p>
          <a:p>
            <a:pPr marL="285750" indent="-285750">
              <a:spcBef>
                <a:spcPct val="50000"/>
              </a:spcBef>
              <a:buClr>
                <a:schemeClr val="tx2"/>
              </a:buClr>
              <a:buSzPct val="80000"/>
              <a:buFont typeface="Wingdings" pitchFamily="2" charset="2"/>
              <a:buChar char="Ø"/>
            </a:pPr>
            <a:r>
              <a:rPr lang="en-US" sz="1400" dirty="0">
                <a:latin typeface="Tahoma" pitchFamily="34" charset="0"/>
              </a:rPr>
              <a:t>Accounts Receivable</a:t>
            </a:r>
          </a:p>
          <a:p>
            <a:pPr marL="285750" indent="-285750">
              <a:spcBef>
                <a:spcPct val="50000"/>
              </a:spcBef>
              <a:buClr>
                <a:schemeClr val="tx2"/>
              </a:buClr>
              <a:buSzPct val="80000"/>
              <a:buFont typeface="Wingdings" pitchFamily="2" charset="2"/>
              <a:buChar char="Ø"/>
            </a:pPr>
            <a:r>
              <a:rPr lang="en-US" sz="1400" dirty="0">
                <a:latin typeface="Tahoma" pitchFamily="34" charset="0"/>
              </a:rPr>
              <a:t>Collection</a:t>
            </a:r>
          </a:p>
        </p:txBody>
      </p:sp>
      <p:sp>
        <p:nvSpPr>
          <p:cNvPr id="51" name="Text Box 7"/>
          <p:cNvSpPr txBox="1">
            <a:spLocks noChangeArrowheads="1"/>
          </p:cNvSpPr>
          <p:nvPr/>
        </p:nvSpPr>
        <p:spPr bwMode="auto">
          <a:xfrm>
            <a:off x="6505575" y="3656012"/>
            <a:ext cx="1876425" cy="2363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95263" indent="-195263" algn="l">
              <a:tabLst>
                <a:tab pos="1831975" algn="l"/>
              </a:tabLst>
              <a:defRPr>
                <a:solidFill>
                  <a:schemeClr val="tx1"/>
                </a:solidFill>
                <a:latin typeface="Arial" charset="0"/>
              </a:defRPr>
            </a:lvl1pPr>
            <a:lvl2pPr marL="738188" indent="-279400" algn="l">
              <a:tabLst>
                <a:tab pos="1831975" algn="l"/>
              </a:tabLst>
              <a:defRPr>
                <a:solidFill>
                  <a:schemeClr val="tx1"/>
                </a:solidFill>
                <a:latin typeface="Arial" charset="0"/>
              </a:defRPr>
            </a:lvl2pPr>
            <a:lvl3pPr marL="1143000" indent="-290513" algn="l">
              <a:tabLst>
                <a:tab pos="1831975" algn="l"/>
              </a:tabLst>
              <a:defRPr>
                <a:solidFill>
                  <a:schemeClr val="tx1"/>
                </a:solidFill>
                <a:latin typeface="Arial" charset="0"/>
              </a:defRPr>
            </a:lvl3pPr>
            <a:lvl4pPr marL="1547813" indent="-290513" algn="l">
              <a:tabLst>
                <a:tab pos="1831975" algn="l"/>
              </a:tabLst>
              <a:defRPr>
                <a:solidFill>
                  <a:schemeClr val="tx1"/>
                </a:solidFill>
                <a:latin typeface="Arial" charset="0"/>
              </a:defRPr>
            </a:lvl4pPr>
            <a:lvl5pPr marL="1941513" indent="-279400" algn="l">
              <a:tabLst>
                <a:tab pos="1831975" algn="l"/>
              </a:tabLst>
              <a:defRPr>
                <a:solidFill>
                  <a:schemeClr val="tx1"/>
                </a:solidFill>
                <a:latin typeface="Arial" charset="0"/>
              </a:defRPr>
            </a:lvl5pPr>
            <a:lvl6pPr marL="2398713" indent="-279400" fontAlgn="base">
              <a:spcBef>
                <a:spcPct val="0"/>
              </a:spcBef>
              <a:spcAft>
                <a:spcPct val="0"/>
              </a:spcAft>
              <a:tabLst>
                <a:tab pos="1831975" algn="l"/>
              </a:tabLst>
              <a:defRPr>
                <a:solidFill>
                  <a:schemeClr val="tx1"/>
                </a:solidFill>
                <a:latin typeface="Arial" charset="0"/>
              </a:defRPr>
            </a:lvl6pPr>
            <a:lvl7pPr marL="2855913" indent="-279400" fontAlgn="base">
              <a:spcBef>
                <a:spcPct val="0"/>
              </a:spcBef>
              <a:spcAft>
                <a:spcPct val="0"/>
              </a:spcAft>
              <a:tabLst>
                <a:tab pos="1831975" algn="l"/>
              </a:tabLst>
              <a:defRPr>
                <a:solidFill>
                  <a:schemeClr val="tx1"/>
                </a:solidFill>
                <a:latin typeface="Arial" charset="0"/>
              </a:defRPr>
            </a:lvl7pPr>
            <a:lvl8pPr marL="3313113" indent="-279400" fontAlgn="base">
              <a:spcBef>
                <a:spcPct val="0"/>
              </a:spcBef>
              <a:spcAft>
                <a:spcPct val="0"/>
              </a:spcAft>
              <a:tabLst>
                <a:tab pos="1831975" algn="l"/>
              </a:tabLst>
              <a:defRPr>
                <a:solidFill>
                  <a:schemeClr val="tx1"/>
                </a:solidFill>
                <a:latin typeface="Arial" charset="0"/>
              </a:defRPr>
            </a:lvl8pPr>
            <a:lvl9pPr marL="3770313" indent="-279400" fontAlgn="base">
              <a:spcBef>
                <a:spcPct val="0"/>
              </a:spcBef>
              <a:spcAft>
                <a:spcPct val="0"/>
              </a:spcAft>
              <a:tabLst>
                <a:tab pos="1831975" algn="l"/>
              </a:tabLst>
              <a:defRPr>
                <a:solidFill>
                  <a:schemeClr val="tx1"/>
                </a:solidFill>
                <a:latin typeface="Arial" charset="0"/>
              </a:defRPr>
            </a:lvl9pPr>
          </a:lstStyle>
          <a:p>
            <a:pPr marL="285750" indent="-285750">
              <a:spcBef>
                <a:spcPct val="50000"/>
              </a:spcBef>
              <a:buClr>
                <a:schemeClr val="tx2"/>
              </a:buClr>
              <a:buSzPct val="80000"/>
              <a:buFont typeface="Wingdings" pitchFamily="2" charset="2"/>
              <a:buChar char="Ø"/>
            </a:pPr>
            <a:r>
              <a:rPr lang="en-US" sz="1400" dirty="0">
                <a:latin typeface="Tahoma" pitchFamily="34" charset="0"/>
              </a:rPr>
              <a:t>Interviews</a:t>
            </a:r>
          </a:p>
          <a:p>
            <a:pPr marL="285750" indent="-285750">
              <a:spcBef>
                <a:spcPct val="50000"/>
              </a:spcBef>
              <a:buClr>
                <a:schemeClr val="tx2"/>
              </a:buClr>
              <a:buSzPct val="80000"/>
              <a:buFont typeface="Wingdings" pitchFamily="2" charset="2"/>
              <a:buChar char="Ø"/>
            </a:pPr>
            <a:r>
              <a:rPr lang="en-US" sz="1400" dirty="0" smtClean="0">
                <a:latin typeface="Tahoma" pitchFamily="34" charset="0"/>
              </a:rPr>
              <a:t>Surveys</a:t>
            </a:r>
            <a:endParaRPr lang="en-US" sz="1400" dirty="0">
              <a:latin typeface="Tahoma" pitchFamily="34" charset="0"/>
            </a:endParaRPr>
          </a:p>
          <a:p>
            <a:pPr marL="285750" indent="-285750">
              <a:spcBef>
                <a:spcPct val="50000"/>
              </a:spcBef>
              <a:buClr>
                <a:schemeClr val="tx2"/>
              </a:buClr>
              <a:buSzPct val="80000"/>
              <a:buFont typeface="Wingdings" pitchFamily="2" charset="2"/>
              <a:buChar char="Ø"/>
            </a:pPr>
            <a:r>
              <a:rPr lang="en-US" sz="1400" dirty="0">
                <a:latin typeface="Tahoma" pitchFamily="34" charset="0"/>
              </a:rPr>
              <a:t>Focus Groups</a:t>
            </a:r>
          </a:p>
          <a:p>
            <a:pPr marL="285750" indent="-285750">
              <a:spcBef>
                <a:spcPct val="50000"/>
              </a:spcBef>
              <a:buClr>
                <a:schemeClr val="tx2"/>
              </a:buClr>
              <a:buSzPct val="80000"/>
              <a:buFont typeface="Wingdings" pitchFamily="2" charset="2"/>
              <a:buChar char="Ø"/>
            </a:pPr>
            <a:r>
              <a:rPr lang="en-US" sz="1400" dirty="0">
                <a:latin typeface="Tahoma" pitchFamily="34" charset="0"/>
              </a:rPr>
              <a:t>Observations</a:t>
            </a:r>
          </a:p>
        </p:txBody>
      </p:sp>
    </p:spTree>
    <p:extLst>
      <p:ext uri="{BB962C8B-B14F-4D97-AF65-F5344CB8AC3E}">
        <p14:creationId xmlns:p14="http://schemas.microsoft.com/office/powerpoint/2010/main" val="29571235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15669"/>
            <a:ext cx="7924800" cy="584775"/>
          </a:xfrm>
        </p:spPr>
        <p:txBody>
          <a:bodyPr/>
          <a:lstStyle/>
          <a:p>
            <a:r>
              <a:rPr lang="en-US" b="1" dirty="0">
                <a:solidFill>
                  <a:schemeClr val="bg1"/>
                </a:solidFill>
                <a:latin typeface="+mj-lt"/>
              </a:rPr>
              <a:t>1. Gather the Voice of the Customer (VOC</a:t>
            </a:r>
            <a:r>
              <a:rPr lang="en-US" b="1" dirty="0" smtClean="0">
                <a:solidFill>
                  <a:schemeClr val="bg1"/>
                </a:solidFill>
                <a:latin typeface="+mj-lt"/>
              </a:rPr>
              <a:t>):</a:t>
            </a:r>
            <a:endParaRPr lang="en-US" b="1" dirty="0">
              <a:solidFill>
                <a:schemeClr val="bg1"/>
              </a:solidFill>
              <a:latin typeface="+mj-lt"/>
            </a:endParaRPr>
          </a:p>
        </p:txBody>
      </p:sp>
      <p:sp>
        <p:nvSpPr>
          <p:cNvPr id="4" name="Text Placeholder 3"/>
          <p:cNvSpPr>
            <a:spLocks noGrp="1"/>
          </p:cNvSpPr>
          <p:nvPr>
            <p:ph type="body" sz="quarter" idx="10"/>
          </p:nvPr>
        </p:nvSpPr>
        <p:spPr>
          <a:xfrm>
            <a:off x="533400" y="914400"/>
            <a:ext cx="7620000" cy="669386"/>
          </a:xfrm>
        </p:spPr>
        <p:txBody>
          <a:bodyPr/>
          <a:lstStyle/>
          <a:p>
            <a:r>
              <a:rPr lang="en-US" sz="2400" b="1" dirty="0" smtClean="0">
                <a:solidFill>
                  <a:schemeClr val="accent6">
                    <a:lumMod val="60000"/>
                    <a:lumOff val="40000"/>
                  </a:schemeClr>
                </a:solidFill>
                <a:latin typeface="+mj-lt"/>
              </a:rPr>
              <a:t>Communicating </a:t>
            </a:r>
            <a:r>
              <a:rPr lang="en-US" sz="2400" b="1" dirty="0">
                <a:solidFill>
                  <a:schemeClr val="accent6">
                    <a:lumMod val="60000"/>
                    <a:lumOff val="40000"/>
                  </a:schemeClr>
                </a:solidFill>
                <a:latin typeface="+mj-lt"/>
              </a:rPr>
              <a:t>with Customers</a:t>
            </a:r>
          </a:p>
        </p:txBody>
      </p:sp>
      <p:sp>
        <p:nvSpPr>
          <p:cNvPr id="16" name="Content Placeholder 2"/>
          <p:cNvSpPr>
            <a:spLocks noGrp="1"/>
          </p:cNvSpPr>
          <p:nvPr>
            <p:ph idx="1"/>
          </p:nvPr>
        </p:nvSpPr>
        <p:spPr>
          <a:xfrm>
            <a:off x="533400" y="1493714"/>
            <a:ext cx="8229600" cy="2163886"/>
          </a:xfrm>
        </p:spPr>
        <p:txBody>
          <a:bodyPr/>
          <a:lstStyle/>
          <a:p>
            <a:pPr marL="7938" indent="0">
              <a:buNone/>
              <a:tabLst>
                <a:tab pos="1831975" algn="l"/>
              </a:tabLst>
            </a:pPr>
            <a:r>
              <a:rPr lang="en-US" sz="2400" b="1" dirty="0"/>
              <a:t>Possible sources of receiving information from your customers:</a:t>
            </a:r>
          </a:p>
          <a:p>
            <a:pPr marL="457200" indent="-457200">
              <a:spcBef>
                <a:spcPct val="50000"/>
              </a:spcBef>
              <a:buFont typeface="Wingdings 2" pitchFamily="18" charset="2"/>
              <a:buAutoNum type="arabicPeriod"/>
            </a:pPr>
            <a:r>
              <a:rPr lang="en-US" sz="2000" dirty="0"/>
              <a:t>Interviews</a:t>
            </a:r>
          </a:p>
          <a:p>
            <a:pPr marL="514350" indent="-514350">
              <a:spcBef>
                <a:spcPct val="50000"/>
              </a:spcBef>
              <a:buFont typeface="Wingdings 2" pitchFamily="18" charset="2"/>
              <a:buAutoNum type="arabicPeriod"/>
            </a:pPr>
            <a:r>
              <a:rPr lang="en-US" sz="2000" dirty="0"/>
              <a:t>Surveys</a:t>
            </a:r>
          </a:p>
          <a:p>
            <a:pPr marL="514350" indent="-514350">
              <a:spcBef>
                <a:spcPct val="50000"/>
              </a:spcBef>
              <a:buFont typeface="Wingdings 2" pitchFamily="18" charset="2"/>
              <a:buAutoNum type="arabicPeriod"/>
            </a:pPr>
            <a:r>
              <a:rPr lang="en-US" sz="2000" dirty="0"/>
              <a:t>Focus Groups</a:t>
            </a:r>
          </a:p>
          <a:p>
            <a:pPr marL="514350" indent="-514350">
              <a:spcBef>
                <a:spcPct val="50000"/>
              </a:spcBef>
              <a:buFont typeface="Wingdings 2" pitchFamily="18" charset="2"/>
              <a:buAutoNum type="arabicPeriod"/>
            </a:pPr>
            <a:r>
              <a:rPr lang="en-US" sz="2000" dirty="0"/>
              <a:t>Informal Grape Vine</a:t>
            </a:r>
            <a:endParaRPr lang="en-US" sz="2800" dirty="0"/>
          </a:p>
        </p:txBody>
      </p:sp>
    </p:spTree>
    <p:extLst>
      <p:ext uri="{BB962C8B-B14F-4D97-AF65-F5344CB8AC3E}">
        <p14:creationId xmlns:p14="http://schemas.microsoft.com/office/powerpoint/2010/main" val="10293179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15669"/>
            <a:ext cx="7924800" cy="584775"/>
          </a:xfrm>
        </p:spPr>
        <p:txBody>
          <a:bodyPr/>
          <a:lstStyle/>
          <a:p>
            <a:r>
              <a:rPr lang="en-US" b="1" dirty="0">
                <a:solidFill>
                  <a:schemeClr val="bg1"/>
                </a:solidFill>
                <a:latin typeface="+mj-lt"/>
              </a:rPr>
              <a:t>1. Gather the Voice of the Customer (VOC</a:t>
            </a:r>
            <a:r>
              <a:rPr lang="en-US" b="1" dirty="0" smtClean="0">
                <a:solidFill>
                  <a:schemeClr val="bg1"/>
                </a:solidFill>
                <a:latin typeface="+mj-lt"/>
              </a:rPr>
              <a:t>):</a:t>
            </a:r>
            <a:endParaRPr lang="en-US" b="1" dirty="0">
              <a:solidFill>
                <a:schemeClr val="bg1"/>
              </a:solidFill>
              <a:latin typeface="+mj-lt"/>
            </a:endParaRPr>
          </a:p>
        </p:txBody>
      </p:sp>
      <p:sp>
        <p:nvSpPr>
          <p:cNvPr id="4" name="Text Placeholder 3"/>
          <p:cNvSpPr>
            <a:spLocks noGrp="1"/>
          </p:cNvSpPr>
          <p:nvPr>
            <p:ph type="body" sz="quarter" idx="10"/>
          </p:nvPr>
        </p:nvSpPr>
        <p:spPr>
          <a:xfrm>
            <a:off x="533400" y="914400"/>
            <a:ext cx="7620000" cy="669386"/>
          </a:xfrm>
        </p:spPr>
        <p:txBody>
          <a:bodyPr/>
          <a:lstStyle/>
          <a:p>
            <a:r>
              <a:rPr lang="en-US" sz="2400" b="1" dirty="0" smtClean="0">
                <a:solidFill>
                  <a:schemeClr val="accent6">
                    <a:lumMod val="60000"/>
                    <a:lumOff val="40000"/>
                  </a:schemeClr>
                </a:solidFill>
                <a:latin typeface="+mj-lt"/>
              </a:rPr>
              <a:t>Communicating </a:t>
            </a:r>
            <a:r>
              <a:rPr lang="en-US" sz="2400" b="1" dirty="0">
                <a:solidFill>
                  <a:schemeClr val="accent6">
                    <a:lumMod val="60000"/>
                    <a:lumOff val="40000"/>
                  </a:schemeClr>
                </a:solidFill>
                <a:latin typeface="+mj-lt"/>
              </a:rPr>
              <a:t>with Customers</a:t>
            </a:r>
          </a:p>
        </p:txBody>
      </p:sp>
      <p:sp>
        <p:nvSpPr>
          <p:cNvPr id="16" name="Content Placeholder 2"/>
          <p:cNvSpPr>
            <a:spLocks noGrp="1"/>
          </p:cNvSpPr>
          <p:nvPr>
            <p:ph idx="1"/>
          </p:nvPr>
        </p:nvSpPr>
        <p:spPr>
          <a:xfrm>
            <a:off x="533400" y="1493714"/>
            <a:ext cx="8229600" cy="2163886"/>
          </a:xfrm>
        </p:spPr>
        <p:txBody>
          <a:bodyPr/>
          <a:lstStyle/>
          <a:p>
            <a:pPr marL="7938" indent="0">
              <a:buNone/>
              <a:tabLst>
                <a:tab pos="1831975" algn="l"/>
              </a:tabLst>
            </a:pPr>
            <a:r>
              <a:rPr lang="en-US" sz="2400" b="1" dirty="0"/>
              <a:t>No matter what source of customer information is used, customer communication has three basic parts:</a:t>
            </a:r>
          </a:p>
          <a:p>
            <a:pPr>
              <a:spcBef>
                <a:spcPct val="50000"/>
              </a:spcBef>
              <a:buFont typeface="Wingdings 2" pitchFamily="18" charset="2"/>
              <a:buNone/>
            </a:pPr>
            <a:r>
              <a:rPr lang="en-US" sz="2000" dirty="0"/>
              <a:t>1.  Asking the right questions</a:t>
            </a:r>
          </a:p>
          <a:p>
            <a:pPr>
              <a:spcBef>
                <a:spcPct val="70000"/>
              </a:spcBef>
              <a:buFont typeface="Wingdings 2" pitchFamily="18" charset="2"/>
              <a:buNone/>
            </a:pPr>
            <a:r>
              <a:rPr lang="en-US" sz="2000" dirty="0"/>
              <a:t>2.  Asking questions in the right way</a:t>
            </a:r>
          </a:p>
          <a:p>
            <a:pPr>
              <a:spcBef>
                <a:spcPct val="70000"/>
              </a:spcBef>
              <a:buFont typeface="Wingdings 2" pitchFamily="18" charset="2"/>
              <a:buNone/>
            </a:pPr>
            <a:r>
              <a:rPr lang="en-US" sz="2000" dirty="0"/>
              <a:t>3.  Understanding the answers</a:t>
            </a:r>
            <a:endParaRPr lang="en-US" sz="2800" dirty="0"/>
          </a:p>
        </p:txBody>
      </p:sp>
    </p:spTree>
    <p:extLst>
      <p:ext uri="{BB962C8B-B14F-4D97-AF65-F5344CB8AC3E}">
        <p14:creationId xmlns:p14="http://schemas.microsoft.com/office/powerpoint/2010/main" val="34022803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2"/>
          <p:cNvSpPr>
            <a:spLocks noGrp="1"/>
          </p:cNvSpPr>
          <p:nvPr>
            <p:ph idx="1"/>
          </p:nvPr>
        </p:nvSpPr>
        <p:spPr>
          <a:xfrm>
            <a:off x="533400" y="1493714"/>
            <a:ext cx="8229600" cy="2163886"/>
          </a:xfrm>
        </p:spPr>
        <p:txBody>
          <a:bodyPr/>
          <a:lstStyle/>
          <a:p>
            <a:pPr marL="0" indent="0">
              <a:buNone/>
            </a:pPr>
            <a:r>
              <a:rPr lang="en-US" sz="2400" b="1" dirty="0" smtClean="0"/>
              <a:t>Communicating </a:t>
            </a:r>
            <a:r>
              <a:rPr lang="en-US" sz="2400" b="1" dirty="0"/>
              <a:t>with Customers</a:t>
            </a:r>
          </a:p>
        </p:txBody>
      </p:sp>
      <p:sp>
        <p:nvSpPr>
          <p:cNvPr id="6" name="Title 1"/>
          <p:cNvSpPr txBox="1">
            <a:spLocks/>
          </p:cNvSpPr>
          <p:nvPr/>
        </p:nvSpPr>
        <p:spPr>
          <a:xfrm>
            <a:off x="685800" y="152400"/>
            <a:ext cx="7924800" cy="584775"/>
          </a:xfrm>
          <a:prstGeom prst="rect">
            <a:avLst/>
          </a:prstGeom>
          <a:noFill/>
        </p:spPr>
        <p:txBody>
          <a:bodyPr wrap="square" rtlCol="0" anchor="b">
            <a:spAutoFit/>
          </a:bodyPr>
          <a:lstStyle>
            <a:lvl1pPr algn="l" defTabSz="914400" rtl="0" eaLnBrk="1" latinLnBrk="0" hangingPunct="1">
              <a:spcBef>
                <a:spcPct val="0"/>
              </a:spcBef>
              <a:buNone/>
              <a:defRPr lang="en-US" sz="3200" kern="1200" dirty="0" smtClean="0">
                <a:solidFill>
                  <a:schemeClr val="tx2">
                    <a:lumMod val="40000"/>
                    <a:lumOff val="60000"/>
                  </a:schemeClr>
                </a:solidFill>
                <a:latin typeface="Bevan" pitchFamily="2" charset="0"/>
                <a:ea typeface="Slackey" pitchFamily="2" charset="0"/>
                <a:cs typeface="+mn-cs"/>
              </a:defRPr>
            </a:lvl1pPr>
          </a:lstStyle>
          <a:p>
            <a:r>
              <a:rPr lang="en-US" b="1" dirty="0" smtClean="0">
                <a:solidFill>
                  <a:schemeClr val="bg1"/>
                </a:solidFill>
                <a:latin typeface="+mj-lt"/>
              </a:rPr>
              <a:t>Exercise # 3 : Brainstorming</a:t>
            </a:r>
            <a:endParaRPr lang="en-US" b="1" dirty="0">
              <a:solidFill>
                <a:schemeClr val="bg1"/>
              </a:solidFill>
              <a:latin typeface="+mj-lt"/>
            </a:endParaRPr>
          </a:p>
        </p:txBody>
      </p:sp>
      <p:graphicFrame>
        <p:nvGraphicFramePr>
          <p:cNvPr id="2" name="Table 1"/>
          <p:cNvGraphicFramePr>
            <a:graphicFrameLocks noGrp="1"/>
          </p:cNvGraphicFramePr>
          <p:nvPr>
            <p:extLst>
              <p:ext uri="{D42A27DB-BD31-4B8C-83A1-F6EECF244321}">
                <p14:modId xmlns:p14="http://schemas.microsoft.com/office/powerpoint/2010/main" val="4230794582"/>
              </p:ext>
            </p:extLst>
          </p:nvPr>
        </p:nvGraphicFramePr>
        <p:xfrm>
          <a:off x="533400" y="2133600"/>
          <a:ext cx="7848600" cy="4038598"/>
        </p:xfrm>
        <a:graphic>
          <a:graphicData uri="http://schemas.openxmlformats.org/drawingml/2006/table">
            <a:tbl>
              <a:tblPr firstRow="1" bandRow="1">
                <a:tableStyleId>{0505E3EF-67EA-436B-97B2-0124C06EBD24}</a:tableStyleId>
              </a:tblPr>
              <a:tblGrid>
                <a:gridCol w="3722016"/>
                <a:gridCol w="4126584"/>
              </a:tblGrid>
              <a:tr h="709726">
                <a:tc>
                  <a:txBody>
                    <a:bodyPr/>
                    <a:lstStyle/>
                    <a:p>
                      <a:r>
                        <a:rPr lang="en-US" sz="2000" dirty="0" smtClean="0">
                          <a:solidFill>
                            <a:schemeClr val="bg1"/>
                          </a:solidFill>
                          <a:effectLst>
                            <a:outerShdw blurRad="38100" dist="38100" dir="2700000" algn="tl">
                              <a:srgbClr val="000000">
                                <a:alpha val="43137"/>
                              </a:srgbClr>
                            </a:outerShdw>
                          </a:effectLst>
                        </a:rPr>
                        <a:t>Customer</a:t>
                      </a:r>
                      <a:endParaRPr lang="en-US" sz="2000" dirty="0">
                        <a:solidFill>
                          <a:schemeClr val="bg1"/>
                        </a:solidFill>
                        <a:effectLst>
                          <a:outerShdw blurRad="38100" dist="38100" dir="2700000" algn="tl">
                            <a:srgbClr val="000000">
                              <a:alpha val="43137"/>
                            </a:srgbClr>
                          </a:outerShdw>
                        </a:effectLst>
                      </a:endParaRPr>
                    </a:p>
                  </a:txBody>
                  <a:tcPr>
                    <a:solidFill>
                      <a:schemeClr val="accent3">
                        <a:lumMod val="75000"/>
                      </a:schemeClr>
                    </a:solidFill>
                  </a:tcPr>
                </a:tc>
                <a:tc>
                  <a:txBody>
                    <a:bodyPr/>
                    <a:lstStyle/>
                    <a:p>
                      <a:r>
                        <a:rPr lang="en-US" sz="2000" dirty="0" smtClean="0">
                          <a:solidFill>
                            <a:schemeClr val="bg1"/>
                          </a:solidFill>
                          <a:effectLst>
                            <a:outerShdw blurRad="38100" dist="38100" dir="2700000" algn="tl">
                              <a:srgbClr val="000000">
                                <a:alpha val="43137"/>
                              </a:srgbClr>
                            </a:outerShdw>
                          </a:effectLst>
                        </a:rPr>
                        <a:t>Method for Information Gathering</a:t>
                      </a:r>
                      <a:endParaRPr lang="en-US" sz="2000" dirty="0">
                        <a:solidFill>
                          <a:schemeClr val="bg1"/>
                        </a:solidFill>
                        <a:effectLst>
                          <a:outerShdw blurRad="38100" dist="38100" dir="2700000" algn="tl">
                            <a:srgbClr val="000000">
                              <a:alpha val="43137"/>
                            </a:srgbClr>
                          </a:outerShdw>
                        </a:effectLst>
                      </a:endParaRPr>
                    </a:p>
                  </a:txBody>
                  <a:tcPr>
                    <a:solidFill>
                      <a:schemeClr val="accent3">
                        <a:lumMod val="75000"/>
                      </a:schemeClr>
                    </a:solidFill>
                  </a:tcPr>
                </a:tc>
              </a:tr>
              <a:tr h="832218">
                <a:tc>
                  <a:txBody>
                    <a:bodyPr/>
                    <a:lstStyle/>
                    <a:p>
                      <a:endParaRPr lang="en-US" dirty="0"/>
                    </a:p>
                  </a:txBody>
                  <a:tcPr/>
                </a:tc>
                <a:tc>
                  <a:txBody>
                    <a:bodyPr/>
                    <a:lstStyle/>
                    <a:p>
                      <a:endParaRPr lang="en-US" dirty="0"/>
                    </a:p>
                  </a:txBody>
                  <a:tcPr/>
                </a:tc>
              </a:tr>
              <a:tr h="832218">
                <a:tc>
                  <a:txBody>
                    <a:bodyPr/>
                    <a:lstStyle/>
                    <a:p>
                      <a:endParaRPr lang="en-US" dirty="0"/>
                    </a:p>
                  </a:txBody>
                  <a:tcPr/>
                </a:tc>
                <a:tc>
                  <a:txBody>
                    <a:bodyPr/>
                    <a:lstStyle/>
                    <a:p>
                      <a:endParaRPr lang="en-US"/>
                    </a:p>
                  </a:txBody>
                  <a:tcPr/>
                </a:tc>
              </a:tr>
              <a:tr h="832218">
                <a:tc>
                  <a:txBody>
                    <a:bodyPr/>
                    <a:lstStyle/>
                    <a:p>
                      <a:endParaRPr lang="en-US" dirty="0"/>
                    </a:p>
                  </a:txBody>
                  <a:tcPr/>
                </a:tc>
                <a:tc>
                  <a:txBody>
                    <a:bodyPr/>
                    <a:lstStyle/>
                    <a:p>
                      <a:endParaRPr lang="en-US" dirty="0"/>
                    </a:p>
                  </a:txBody>
                  <a:tcPr/>
                </a:tc>
              </a:tr>
              <a:tr h="832218">
                <a:tc>
                  <a:txBody>
                    <a:bodyPr/>
                    <a:lstStyle/>
                    <a:p>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8982392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rc 13"/>
          <p:cNvSpPr/>
          <p:nvPr/>
        </p:nvSpPr>
        <p:spPr>
          <a:xfrm>
            <a:off x="-3505200" y="685799"/>
            <a:ext cx="6858002" cy="6172201"/>
          </a:xfrm>
          <a:prstGeom prst="arc">
            <a:avLst>
              <a:gd name="adj1" fmla="val 16200000"/>
              <a:gd name="adj2" fmla="val 5370932"/>
            </a:avLst>
          </a:prstGeom>
          <a:solidFill>
            <a:schemeClr val="bg1"/>
          </a:solidFill>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8" name="TextBox 7"/>
          <p:cNvSpPr txBox="1"/>
          <p:nvPr/>
        </p:nvSpPr>
        <p:spPr>
          <a:xfrm flipH="1">
            <a:off x="3138051" y="1279566"/>
            <a:ext cx="5777348" cy="397032"/>
          </a:xfrm>
          <a:prstGeom prst="rect">
            <a:avLst/>
          </a:prstGeom>
          <a:noFill/>
        </p:spPr>
        <p:txBody>
          <a:bodyPr wrap="square" rtlCol="0">
            <a:spAutoFit/>
          </a:bodyPr>
          <a:lstStyle/>
          <a:p>
            <a:pPr marL="457200" indent="-457200">
              <a:lnSpc>
                <a:spcPct val="90000"/>
              </a:lnSpc>
              <a:buFont typeface="Wingdings" pitchFamily="2" charset="2"/>
              <a:buAutoNum type="arabicPeriod"/>
              <a:tabLst>
                <a:tab pos="1831975" algn="l"/>
              </a:tabLst>
            </a:pPr>
            <a:r>
              <a:rPr lang="en-US" sz="2200" b="1" dirty="0">
                <a:solidFill>
                  <a:schemeClr val="bg1">
                    <a:lumMod val="75000"/>
                  </a:schemeClr>
                </a:solidFill>
              </a:rPr>
              <a:t>Gather the Voice of the Customer (VOC) </a:t>
            </a:r>
          </a:p>
        </p:txBody>
      </p:sp>
      <p:sp>
        <p:nvSpPr>
          <p:cNvPr id="9" name="TextBox 8"/>
          <p:cNvSpPr txBox="1"/>
          <p:nvPr/>
        </p:nvSpPr>
        <p:spPr>
          <a:xfrm flipH="1">
            <a:off x="3627909" y="2438400"/>
            <a:ext cx="5668490" cy="701731"/>
          </a:xfrm>
          <a:prstGeom prst="rect">
            <a:avLst/>
          </a:prstGeom>
          <a:noFill/>
        </p:spPr>
        <p:txBody>
          <a:bodyPr wrap="square" rtlCol="0">
            <a:spAutoFit/>
          </a:bodyPr>
          <a:lstStyle/>
          <a:p>
            <a:pPr>
              <a:lnSpc>
                <a:spcPct val="90000"/>
              </a:lnSpc>
              <a:tabLst>
                <a:tab pos="1831975" algn="l"/>
              </a:tabLst>
            </a:pPr>
            <a:r>
              <a:rPr lang="en-US" sz="2200" b="1" dirty="0">
                <a:solidFill>
                  <a:schemeClr val="accent6">
                    <a:lumMod val="75000"/>
                  </a:schemeClr>
                </a:solidFill>
              </a:rPr>
              <a:t>2. Translate the VOC into Critical Customer Requirements (CCRs)</a:t>
            </a:r>
          </a:p>
        </p:txBody>
      </p:sp>
      <p:sp>
        <p:nvSpPr>
          <p:cNvPr id="10" name="TextBox 9"/>
          <p:cNvSpPr txBox="1"/>
          <p:nvPr/>
        </p:nvSpPr>
        <p:spPr>
          <a:xfrm flipH="1">
            <a:off x="3627911" y="3835400"/>
            <a:ext cx="5363688" cy="701731"/>
          </a:xfrm>
          <a:prstGeom prst="rect">
            <a:avLst/>
          </a:prstGeom>
          <a:noFill/>
        </p:spPr>
        <p:txBody>
          <a:bodyPr wrap="square" rtlCol="0">
            <a:spAutoFit/>
          </a:bodyPr>
          <a:lstStyle/>
          <a:p>
            <a:pPr>
              <a:lnSpc>
                <a:spcPct val="90000"/>
              </a:lnSpc>
              <a:tabLst>
                <a:tab pos="1831975" algn="l"/>
              </a:tabLst>
            </a:pPr>
            <a:r>
              <a:rPr lang="en-US" sz="2200" b="1" dirty="0">
                <a:solidFill>
                  <a:schemeClr val="bg1">
                    <a:lumMod val="75000"/>
                  </a:schemeClr>
                </a:solidFill>
              </a:rPr>
              <a:t>3. Convert the CCRs into Key Process Output Variables (KPOVs)</a:t>
            </a:r>
          </a:p>
        </p:txBody>
      </p:sp>
      <p:sp>
        <p:nvSpPr>
          <p:cNvPr id="12" name="TextBox 11"/>
          <p:cNvSpPr txBox="1"/>
          <p:nvPr/>
        </p:nvSpPr>
        <p:spPr>
          <a:xfrm flipH="1">
            <a:off x="3193471" y="5113317"/>
            <a:ext cx="5721927" cy="701731"/>
          </a:xfrm>
          <a:prstGeom prst="rect">
            <a:avLst/>
          </a:prstGeom>
          <a:noFill/>
        </p:spPr>
        <p:txBody>
          <a:bodyPr wrap="square" rtlCol="0">
            <a:spAutoFit/>
          </a:bodyPr>
          <a:lstStyle/>
          <a:p>
            <a:pPr>
              <a:lnSpc>
                <a:spcPct val="90000"/>
              </a:lnSpc>
              <a:tabLst>
                <a:tab pos="1831975" algn="l"/>
              </a:tabLst>
            </a:pPr>
            <a:r>
              <a:rPr lang="en-US" sz="2200" b="1" dirty="0">
                <a:solidFill>
                  <a:schemeClr val="bg1">
                    <a:lumMod val="75000"/>
                  </a:schemeClr>
                </a:solidFill>
              </a:rPr>
              <a:t>4. Create a tactical Supplier Input Process Output Customer (SIPOC) chart</a:t>
            </a:r>
          </a:p>
        </p:txBody>
      </p:sp>
      <p:sp>
        <p:nvSpPr>
          <p:cNvPr id="15" name="Oval 14"/>
          <p:cNvSpPr/>
          <p:nvPr/>
        </p:nvSpPr>
        <p:spPr>
          <a:xfrm>
            <a:off x="2721676" y="1370363"/>
            <a:ext cx="311727" cy="311727"/>
          </a:xfrm>
          <a:prstGeom prst="ellipse">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Oval 15"/>
          <p:cNvSpPr/>
          <p:nvPr/>
        </p:nvSpPr>
        <p:spPr>
          <a:xfrm>
            <a:off x="3220192" y="2638879"/>
            <a:ext cx="311727" cy="311727"/>
          </a:xfrm>
          <a:prstGeom prst="ellipse">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Oval 16"/>
          <p:cNvSpPr/>
          <p:nvPr/>
        </p:nvSpPr>
        <p:spPr>
          <a:xfrm>
            <a:off x="3222174" y="3907395"/>
            <a:ext cx="311727" cy="311727"/>
          </a:xfrm>
          <a:prstGeom prst="ellipse">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Oval 17"/>
          <p:cNvSpPr/>
          <p:nvPr/>
        </p:nvSpPr>
        <p:spPr>
          <a:xfrm>
            <a:off x="2733551" y="5175910"/>
            <a:ext cx="311727" cy="311727"/>
          </a:xfrm>
          <a:prstGeom prst="ellipse">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Arc 18"/>
          <p:cNvSpPr/>
          <p:nvPr/>
        </p:nvSpPr>
        <p:spPr>
          <a:xfrm>
            <a:off x="-1524000" y="1905000"/>
            <a:ext cx="3048000" cy="3048000"/>
          </a:xfrm>
          <a:prstGeom prst="arc">
            <a:avLst>
              <a:gd name="adj1" fmla="val 16200000"/>
              <a:gd name="adj2" fmla="val 5359794"/>
            </a:avLst>
          </a:prstGeom>
          <a:solidFill>
            <a:schemeClr val="bg1">
              <a:lumMod val="95000"/>
            </a:schemeClr>
          </a:solidFill>
          <a:ln>
            <a:noFill/>
          </a:ln>
          <a:effectLst>
            <a:innerShdw blurRad="304800" dist="50800" dir="18900000">
              <a:prstClr val="black">
                <a:alpha val="14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2" name="Group 24"/>
          <p:cNvGrpSpPr/>
          <p:nvPr/>
        </p:nvGrpSpPr>
        <p:grpSpPr>
          <a:xfrm rot="4761390">
            <a:off x="-3129150" y="3314700"/>
            <a:ext cx="6246420" cy="228600"/>
            <a:chOff x="-3200400" y="3314700"/>
            <a:chExt cx="6246420" cy="228600"/>
          </a:xfrm>
        </p:grpSpPr>
        <p:sp>
          <p:nvSpPr>
            <p:cNvPr id="13" name="Rounded Rectangle 12"/>
            <p:cNvSpPr/>
            <p:nvPr/>
          </p:nvSpPr>
          <p:spPr>
            <a:xfrm rot="5400000">
              <a:off x="1331520" y="1828800"/>
              <a:ext cx="228600" cy="3200400"/>
            </a:xfrm>
            <a:prstGeom prst="roundRect">
              <a:avLst>
                <a:gd name="adj" fmla="val 35051"/>
              </a:avLst>
            </a:prstGeom>
            <a:solidFill>
              <a:schemeClr val="bg1">
                <a:lumMod val="8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Rounded Rectangle 23"/>
            <p:cNvSpPr/>
            <p:nvPr/>
          </p:nvSpPr>
          <p:spPr>
            <a:xfrm rot="5400000">
              <a:off x="-1714500" y="1828800"/>
              <a:ext cx="228600" cy="3200400"/>
            </a:xfrm>
            <a:prstGeom prst="roundRect">
              <a:avLst>
                <a:gd name="adj" fmla="val 35051"/>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20" name="Title 3"/>
          <p:cNvSpPr txBox="1">
            <a:spLocks/>
          </p:cNvSpPr>
          <p:nvPr/>
        </p:nvSpPr>
        <p:spPr>
          <a:xfrm>
            <a:off x="838200" y="115669"/>
            <a:ext cx="7924800" cy="584775"/>
          </a:xfrm>
          <a:prstGeom prst="rect">
            <a:avLst/>
          </a:prstGeom>
          <a:noFill/>
        </p:spPr>
        <p:txBody>
          <a:bodyPr wrap="square" rtlCol="0" anchor="b">
            <a:spAutoFit/>
          </a:bodyPr>
          <a:lstStyle>
            <a:lvl1pPr algn="l" defTabSz="914400" rtl="0" eaLnBrk="1" latinLnBrk="0" hangingPunct="1">
              <a:spcBef>
                <a:spcPct val="0"/>
              </a:spcBef>
              <a:buNone/>
              <a:defRPr lang="en-US" sz="3200" kern="1200">
                <a:solidFill>
                  <a:srgbClr val="FFFFFF"/>
                </a:solidFill>
                <a:latin typeface="Bevan" pitchFamily="2" charset="0"/>
                <a:ea typeface="Slackey" pitchFamily="2" charset="0"/>
                <a:cs typeface="+mn-cs"/>
              </a:defRPr>
            </a:lvl1pPr>
          </a:lstStyle>
          <a:p>
            <a:r>
              <a:rPr lang="en-US" b="1" dirty="0" smtClean="0">
                <a:solidFill>
                  <a:schemeClr val="bg1"/>
                </a:solidFill>
                <a:latin typeface="+mj-lt"/>
              </a:rPr>
              <a:t>4 Steps </a:t>
            </a:r>
            <a:r>
              <a:rPr lang="en-US" b="1" dirty="0">
                <a:solidFill>
                  <a:schemeClr val="bg1"/>
                </a:solidFill>
                <a:latin typeface="+mj-lt"/>
              </a:rPr>
              <a:t>to Validating </a:t>
            </a:r>
            <a:r>
              <a:rPr lang="en-US" b="1" dirty="0" smtClean="0">
                <a:solidFill>
                  <a:schemeClr val="bg1"/>
                </a:solidFill>
                <a:latin typeface="+mj-lt"/>
              </a:rPr>
              <a:t>the Project </a:t>
            </a:r>
            <a:r>
              <a:rPr lang="en-US" b="1" dirty="0">
                <a:solidFill>
                  <a:schemeClr val="bg1"/>
                </a:solidFill>
                <a:latin typeface="+mj-lt"/>
              </a:rPr>
              <a:t>through VOC</a:t>
            </a:r>
          </a:p>
        </p:txBody>
      </p:sp>
    </p:spTree>
    <p:extLst>
      <p:ext uri="{BB962C8B-B14F-4D97-AF65-F5344CB8AC3E}">
        <p14:creationId xmlns:p14="http://schemas.microsoft.com/office/powerpoint/2010/main" val="23321192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5400000">
                                      <p:cBhvr>
                                        <p:cTn id="6" dur="500" fill="hold"/>
                                        <p:tgtEl>
                                          <p:spTgt spid="2"/>
                                        </p:tgtEl>
                                        <p:attrNameLst>
                                          <p:attrName>r</p:attrName>
                                        </p:attrNameLst>
                                      </p:cBhvr>
                                    </p:animRot>
                                  </p:childTnLst>
                                </p:cTn>
                              </p:par>
                              <p:par>
                                <p:cTn id="7" presetID="1" presetClass="emph" presetSubtype="2" fill="hold" nodeType="withEffect">
                                  <p:stCondLst>
                                    <p:cond delay="0"/>
                                  </p:stCondLst>
                                  <p:childTnLst>
                                    <p:animClr clrSpc="rgb" dir="cw">
                                      <p:cBhvr>
                                        <p:cTn id="8" dur="500" fill="hold"/>
                                        <p:tgtEl>
                                          <p:spTgt spid="16"/>
                                        </p:tgtEl>
                                        <p:attrNameLst>
                                          <p:attrName>fillcolor</p:attrName>
                                        </p:attrNameLst>
                                      </p:cBhvr>
                                      <p:to>
                                        <a:srgbClr val="829975"/>
                                      </p:to>
                                    </p:animClr>
                                    <p:set>
                                      <p:cBhvr>
                                        <p:cTn id="9" dur="500" fill="hold"/>
                                        <p:tgtEl>
                                          <p:spTgt spid="16"/>
                                        </p:tgtEl>
                                        <p:attrNameLst>
                                          <p:attrName>fill.type</p:attrName>
                                        </p:attrNameLst>
                                      </p:cBhvr>
                                      <p:to>
                                        <p:strVal val="solid"/>
                                      </p:to>
                                    </p:set>
                                    <p:set>
                                      <p:cBhvr>
                                        <p:cTn id="10" dur="500" fill="hold"/>
                                        <p:tgtEl>
                                          <p:spTgt spid="16"/>
                                        </p:tgtEl>
                                        <p:attrNameLst>
                                          <p:attrName>fill.on</p:attrName>
                                        </p:attrNameLst>
                                      </p:cBhvr>
                                      <p:to>
                                        <p:strVal val="true"/>
                                      </p:to>
                                    </p:se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839200" cy="954107"/>
          </a:xfrm>
        </p:spPr>
        <p:txBody>
          <a:bodyPr/>
          <a:lstStyle/>
          <a:p>
            <a:r>
              <a:rPr lang="en-US" sz="2800" b="1" dirty="0" smtClean="0">
                <a:solidFill>
                  <a:schemeClr val="bg1"/>
                </a:solidFill>
                <a:latin typeface="+mj-lt"/>
              </a:rPr>
              <a:t>2. </a:t>
            </a:r>
            <a:r>
              <a:rPr lang="en-US" sz="2800" b="1" dirty="0">
                <a:solidFill>
                  <a:schemeClr val="bg1"/>
                </a:solidFill>
                <a:latin typeface="+mj-lt"/>
              </a:rPr>
              <a:t>Translate the VOC into </a:t>
            </a:r>
            <a:r>
              <a:rPr lang="en-US" sz="2800" b="1" dirty="0" smtClean="0">
                <a:solidFill>
                  <a:schemeClr val="bg1"/>
                </a:solidFill>
                <a:latin typeface="+mj-lt"/>
              </a:rPr>
              <a:t>Critical </a:t>
            </a:r>
            <a:r>
              <a:rPr lang="en-US" sz="2800" b="1" dirty="0">
                <a:solidFill>
                  <a:schemeClr val="bg1"/>
                </a:solidFill>
                <a:latin typeface="+mj-lt"/>
              </a:rPr>
              <a:t>Customer </a:t>
            </a:r>
            <a:r>
              <a:rPr lang="en-US" sz="2800" b="1" dirty="0" smtClean="0">
                <a:solidFill>
                  <a:schemeClr val="bg1"/>
                </a:solidFill>
                <a:latin typeface="+mj-lt"/>
              </a:rPr>
              <a:t/>
            </a:r>
            <a:br>
              <a:rPr lang="en-US" sz="2800" b="1" dirty="0" smtClean="0">
                <a:solidFill>
                  <a:schemeClr val="bg1"/>
                </a:solidFill>
                <a:latin typeface="+mj-lt"/>
              </a:rPr>
            </a:br>
            <a:r>
              <a:rPr lang="en-US" sz="2800" b="1" dirty="0" smtClean="0">
                <a:solidFill>
                  <a:schemeClr val="bg1"/>
                </a:solidFill>
                <a:latin typeface="+mj-lt"/>
              </a:rPr>
              <a:t>Requirements </a:t>
            </a:r>
            <a:r>
              <a:rPr lang="en-US" sz="2800" b="1" dirty="0">
                <a:solidFill>
                  <a:schemeClr val="bg1"/>
                </a:solidFill>
                <a:latin typeface="+mj-lt"/>
              </a:rPr>
              <a:t>(CCRs)</a:t>
            </a:r>
          </a:p>
        </p:txBody>
      </p:sp>
      <p:sp>
        <p:nvSpPr>
          <p:cNvPr id="16" name="Content Placeholder 2"/>
          <p:cNvSpPr>
            <a:spLocks noGrp="1"/>
          </p:cNvSpPr>
          <p:nvPr>
            <p:ph idx="1"/>
          </p:nvPr>
        </p:nvSpPr>
        <p:spPr>
          <a:xfrm>
            <a:off x="381000" y="1341314"/>
            <a:ext cx="8229600" cy="5364286"/>
          </a:xfrm>
        </p:spPr>
        <p:txBody>
          <a:bodyPr/>
          <a:lstStyle/>
          <a:p>
            <a:pPr marL="0" indent="0">
              <a:buNone/>
              <a:tabLst>
                <a:tab pos="1831975" algn="l"/>
              </a:tabLst>
            </a:pPr>
            <a:r>
              <a:rPr lang="en-US" sz="2400" dirty="0"/>
              <a:t>Once the Voice of the Customer has been gathered, that information must be translated into Critical Customer Requirements (CCRs</a:t>
            </a:r>
            <a:r>
              <a:rPr lang="en-US" sz="2400" dirty="0" smtClean="0"/>
              <a:t>).</a:t>
            </a:r>
            <a:br>
              <a:rPr lang="en-US" sz="2400" dirty="0" smtClean="0"/>
            </a:br>
            <a:endParaRPr lang="en-US" sz="2400" dirty="0"/>
          </a:p>
          <a:p>
            <a:pPr marL="320675" indent="-320675">
              <a:tabLst>
                <a:tab pos="1831975" algn="l"/>
              </a:tabLst>
            </a:pPr>
            <a:endParaRPr lang="en-US" sz="2400" dirty="0" smtClean="0"/>
          </a:p>
          <a:p>
            <a:pPr marL="320675" indent="-320675">
              <a:tabLst>
                <a:tab pos="1831975" algn="l"/>
              </a:tabLst>
            </a:pPr>
            <a:endParaRPr lang="en-US" sz="2400" dirty="0"/>
          </a:p>
          <a:p>
            <a:pPr marL="320675" indent="-320675">
              <a:tabLst>
                <a:tab pos="1831975" algn="l"/>
              </a:tabLst>
            </a:pPr>
            <a:endParaRPr lang="en-US" sz="2400" dirty="0" smtClean="0"/>
          </a:p>
          <a:p>
            <a:pPr marL="250825" indent="-250825">
              <a:buClr>
                <a:srgbClr val="404080"/>
              </a:buClr>
              <a:buFont typeface="Wingdings 2" pitchFamily="18" charset="2"/>
              <a:buChar char="¢"/>
              <a:tabLst>
                <a:tab pos="1831975" algn="l"/>
              </a:tabLst>
            </a:pPr>
            <a:r>
              <a:rPr lang="en-US" sz="2400" b="1" dirty="0" smtClean="0"/>
              <a:t>Good </a:t>
            </a:r>
            <a:r>
              <a:rPr lang="en-US" sz="2400" b="1" dirty="0"/>
              <a:t>customer requirements:</a:t>
            </a:r>
          </a:p>
          <a:p>
            <a:pPr marL="568325" lvl="1" indent="-203200">
              <a:buClr>
                <a:srgbClr val="404080"/>
              </a:buClr>
              <a:buFontTx/>
              <a:buChar char="–"/>
              <a:tabLst>
                <a:tab pos="1831975" algn="l"/>
              </a:tabLst>
            </a:pPr>
            <a:r>
              <a:rPr lang="en-US" sz="1700" dirty="0"/>
              <a:t>Are specific and measurable (and the method of measurement is specific)</a:t>
            </a:r>
          </a:p>
          <a:p>
            <a:pPr marL="568325" lvl="1" indent="-203200">
              <a:buClr>
                <a:srgbClr val="404080"/>
              </a:buClr>
              <a:buFontTx/>
              <a:buChar char="–"/>
              <a:tabLst>
                <a:tab pos="1831975" algn="l"/>
              </a:tabLst>
            </a:pPr>
            <a:r>
              <a:rPr lang="en-US" sz="1700" dirty="0"/>
              <a:t>Are related directly to an attribute of the product or service</a:t>
            </a:r>
          </a:p>
          <a:p>
            <a:pPr marL="568325" lvl="1" indent="-203200">
              <a:buClr>
                <a:srgbClr val="404080"/>
              </a:buClr>
              <a:buFontTx/>
              <a:buChar char="–"/>
              <a:tabLst>
                <a:tab pos="1831975" algn="l"/>
              </a:tabLst>
            </a:pPr>
            <a:r>
              <a:rPr lang="en-US" sz="1700" dirty="0"/>
              <a:t>Don’t have alternatives and don’t bias the design toward a particular approach or technology</a:t>
            </a:r>
          </a:p>
          <a:p>
            <a:pPr marL="568325" lvl="1" indent="-203200">
              <a:buClr>
                <a:srgbClr val="404080"/>
              </a:buClr>
              <a:buFontTx/>
              <a:buChar char="–"/>
              <a:tabLst>
                <a:tab pos="1831975" algn="l"/>
              </a:tabLst>
            </a:pPr>
            <a:r>
              <a:rPr lang="en-US" sz="1700" dirty="0"/>
              <a:t>Are complete and unambiguous</a:t>
            </a:r>
          </a:p>
          <a:p>
            <a:pPr marL="568325" lvl="1" indent="-203200">
              <a:buClr>
                <a:srgbClr val="404080"/>
              </a:buClr>
              <a:buFontTx/>
              <a:buChar char="–"/>
              <a:tabLst>
                <a:tab pos="1831975" algn="l"/>
              </a:tabLst>
            </a:pPr>
            <a:r>
              <a:rPr lang="en-US" sz="1700" dirty="0"/>
              <a:t>Describe what, not how</a:t>
            </a:r>
          </a:p>
          <a:p>
            <a:pPr marL="320675" indent="-320675">
              <a:tabLst>
                <a:tab pos="1831975" algn="l"/>
              </a:tabLst>
            </a:pPr>
            <a:endParaRPr lang="en-US" sz="2400" dirty="0"/>
          </a:p>
        </p:txBody>
      </p:sp>
      <p:sp>
        <p:nvSpPr>
          <p:cNvPr id="35" name="Rectangle 16"/>
          <p:cNvSpPr>
            <a:spLocks noChangeArrowheads="1"/>
          </p:cNvSpPr>
          <p:nvPr/>
        </p:nvSpPr>
        <p:spPr bwMode="gray">
          <a:xfrm>
            <a:off x="304800" y="3352800"/>
            <a:ext cx="2482850" cy="600075"/>
          </a:xfrm>
          <a:prstGeom prst="rect">
            <a:avLst/>
          </a:prstGeom>
          <a:ln/>
          <a:extLst/>
        </p:spPr>
        <p:style>
          <a:lnRef idx="2">
            <a:schemeClr val="accent1"/>
          </a:lnRef>
          <a:fillRef idx="1">
            <a:schemeClr val="lt1"/>
          </a:fillRef>
          <a:effectRef idx="0">
            <a:schemeClr val="accent1"/>
          </a:effectRef>
          <a:fontRef idx="minor">
            <a:schemeClr val="dk1"/>
          </a:fontRef>
        </p:style>
        <p:txBody>
          <a:bodyPr lIns="92075" tIns="46038" rIns="92075" bIns="46038" anchor="ctr" anchorCtr="1"/>
          <a:lstStyle/>
          <a:p>
            <a:pPr algn="ctr" eaLnBrk="0" hangingPunct="0">
              <a:spcBef>
                <a:spcPct val="50000"/>
              </a:spcBef>
            </a:pPr>
            <a:endParaRPr lang="en-US" sz="1600" b="1" dirty="0">
              <a:solidFill>
                <a:srgbClr val="FFFFFF"/>
              </a:solidFill>
              <a:effectLst>
                <a:outerShdw blurRad="38100" dist="38100" dir="2700000" algn="tl">
                  <a:srgbClr val="000000"/>
                </a:outerShdw>
              </a:effectLst>
            </a:endParaRPr>
          </a:p>
        </p:txBody>
      </p:sp>
      <p:sp>
        <p:nvSpPr>
          <p:cNvPr id="33" name="Rectangle 19"/>
          <p:cNvSpPr>
            <a:spLocks noChangeArrowheads="1"/>
          </p:cNvSpPr>
          <p:nvPr/>
        </p:nvSpPr>
        <p:spPr bwMode="gray">
          <a:xfrm>
            <a:off x="3276600" y="3362325"/>
            <a:ext cx="2482850" cy="600075"/>
          </a:xfrm>
          <a:prstGeom prst="rect">
            <a:avLst/>
          </a:prstGeom>
          <a:ln/>
          <a:extLst/>
        </p:spPr>
        <p:style>
          <a:lnRef idx="2">
            <a:schemeClr val="accent1"/>
          </a:lnRef>
          <a:fillRef idx="1">
            <a:schemeClr val="lt1"/>
          </a:fillRef>
          <a:effectRef idx="0">
            <a:schemeClr val="accent1"/>
          </a:effectRef>
          <a:fontRef idx="minor">
            <a:schemeClr val="dk1"/>
          </a:fontRef>
        </p:style>
        <p:txBody>
          <a:bodyPr lIns="92075" tIns="46038" rIns="92075" bIns="46038" anchor="ctr" anchorCtr="1"/>
          <a:lstStyle/>
          <a:p>
            <a:pPr algn="ctr" eaLnBrk="0" hangingPunct="0">
              <a:spcBef>
                <a:spcPct val="50000"/>
              </a:spcBef>
            </a:pPr>
            <a:endParaRPr lang="en-US" sz="1600" b="1" dirty="0">
              <a:solidFill>
                <a:srgbClr val="FFFFFF"/>
              </a:solidFill>
              <a:effectLst>
                <a:outerShdw blurRad="38100" dist="38100" dir="2700000" algn="tl">
                  <a:srgbClr val="000000"/>
                </a:outerShdw>
              </a:effectLst>
            </a:endParaRPr>
          </a:p>
        </p:txBody>
      </p:sp>
      <p:sp>
        <p:nvSpPr>
          <p:cNvPr id="31" name="Rectangle 22"/>
          <p:cNvSpPr>
            <a:spLocks noChangeArrowheads="1"/>
          </p:cNvSpPr>
          <p:nvPr/>
        </p:nvSpPr>
        <p:spPr bwMode="gray">
          <a:xfrm>
            <a:off x="6280150" y="3352800"/>
            <a:ext cx="2482850" cy="600075"/>
          </a:xfrm>
          <a:prstGeom prst="rect">
            <a:avLst/>
          </a:prstGeom>
          <a:ln/>
          <a:extLst/>
        </p:spPr>
        <p:style>
          <a:lnRef idx="2">
            <a:schemeClr val="accent1"/>
          </a:lnRef>
          <a:fillRef idx="1">
            <a:schemeClr val="lt1"/>
          </a:fillRef>
          <a:effectRef idx="0">
            <a:schemeClr val="accent1"/>
          </a:effectRef>
          <a:fontRef idx="minor">
            <a:schemeClr val="dk1"/>
          </a:fontRef>
        </p:style>
        <p:txBody>
          <a:bodyPr lIns="92075" tIns="46038" rIns="92075" bIns="46038" anchor="ctr" anchorCtr="1"/>
          <a:lstStyle/>
          <a:p>
            <a:pPr algn="ctr" eaLnBrk="0" hangingPunct="0">
              <a:spcBef>
                <a:spcPct val="50000"/>
              </a:spcBef>
            </a:pPr>
            <a:endParaRPr lang="en-US" sz="1600" b="1" dirty="0">
              <a:solidFill>
                <a:srgbClr val="FFFFFF"/>
              </a:solidFill>
              <a:effectLst>
                <a:outerShdw blurRad="38100" dist="38100" dir="2700000" algn="tl">
                  <a:srgbClr val="000000"/>
                </a:outerShdw>
              </a:effectLst>
            </a:endParaRPr>
          </a:p>
        </p:txBody>
      </p:sp>
      <p:sp>
        <p:nvSpPr>
          <p:cNvPr id="25" name="Rectangle 16"/>
          <p:cNvSpPr>
            <a:spLocks noChangeArrowheads="1"/>
          </p:cNvSpPr>
          <p:nvPr/>
        </p:nvSpPr>
        <p:spPr bwMode="gray">
          <a:xfrm>
            <a:off x="304800" y="2743200"/>
            <a:ext cx="2482850" cy="600075"/>
          </a:xfrm>
          <a:prstGeom prst="rect">
            <a:avLst/>
          </a:prstGeom>
          <a:ln/>
          <a:extLst/>
        </p:spPr>
        <p:style>
          <a:lnRef idx="0">
            <a:schemeClr val="accent1"/>
          </a:lnRef>
          <a:fillRef idx="3">
            <a:schemeClr val="accent1"/>
          </a:fillRef>
          <a:effectRef idx="3">
            <a:schemeClr val="accent1"/>
          </a:effectRef>
          <a:fontRef idx="minor">
            <a:schemeClr val="lt1"/>
          </a:fontRef>
        </p:style>
        <p:txBody>
          <a:bodyPr lIns="92075" tIns="46038" rIns="92075" bIns="46038" anchor="ctr" anchorCtr="1"/>
          <a:lstStyle/>
          <a:p>
            <a:pPr algn="ctr" eaLnBrk="0" hangingPunct="0">
              <a:spcBef>
                <a:spcPct val="50000"/>
              </a:spcBef>
            </a:pPr>
            <a:r>
              <a:rPr lang="en-US" sz="1600" b="1" dirty="0">
                <a:solidFill>
                  <a:srgbClr val="FFFFFF"/>
                </a:solidFill>
                <a:effectLst>
                  <a:outerShdw blurRad="38100" dist="38100" dir="2700000" algn="tl">
                    <a:srgbClr val="000000"/>
                  </a:outerShdw>
                </a:effectLst>
              </a:rPr>
              <a:t>Voice of </a:t>
            </a:r>
            <a:br>
              <a:rPr lang="en-US" sz="1600" b="1" dirty="0">
                <a:solidFill>
                  <a:srgbClr val="FFFFFF"/>
                </a:solidFill>
                <a:effectLst>
                  <a:outerShdw blurRad="38100" dist="38100" dir="2700000" algn="tl">
                    <a:srgbClr val="000000"/>
                  </a:outerShdw>
                </a:effectLst>
              </a:rPr>
            </a:br>
            <a:r>
              <a:rPr lang="en-US" sz="1600" b="1" dirty="0">
                <a:solidFill>
                  <a:srgbClr val="FFFFFF"/>
                </a:solidFill>
                <a:effectLst>
                  <a:outerShdw blurRad="38100" dist="38100" dir="2700000" algn="tl">
                    <a:srgbClr val="000000"/>
                  </a:outerShdw>
                </a:effectLst>
              </a:rPr>
              <a:t>the Customer</a:t>
            </a:r>
          </a:p>
        </p:txBody>
      </p:sp>
      <p:sp>
        <p:nvSpPr>
          <p:cNvPr id="23" name="Rectangle 19"/>
          <p:cNvSpPr>
            <a:spLocks noChangeArrowheads="1"/>
          </p:cNvSpPr>
          <p:nvPr/>
        </p:nvSpPr>
        <p:spPr bwMode="gray">
          <a:xfrm>
            <a:off x="3276600" y="2743200"/>
            <a:ext cx="2482850" cy="600075"/>
          </a:xfrm>
          <a:prstGeom prst="rect">
            <a:avLst/>
          </a:prstGeom>
          <a:ln/>
          <a:extLst/>
        </p:spPr>
        <p:style>
          <a:lnRef idx="0">
            <a:schemeClr val="accent1"/>
          </a:lnRef>
          <a:fillRef idx="3">
            <a:schemeClr val="accent1"/>
          </a:fillRef>
          <a:effectRef idx="3">
            <a:schemeClr val="accent1"/>
          </a:effectRef>
          <a:fontRef idx="minor">
            <a:schemeClr val="lt1"/>
          </a:fontRef>
        </p:style>
        <p:txBody>
          <a:bodyPr lIns="92075" tIns="46038" rIns="92075" bIns="46038" anchor="ctr" anchorCtr="1"/>
          <a:lstStyle/>
          <a:p>
            <a:pPr algn="ctr" eaLnBrk="0" hangingPunct="0">
              <a:spcBef>
                <a:spcPct val="50000"/>
              </a:spcBef>
            </a:pPr>
            <a:r>
              <a:rPr lang="en-US" sz="1600" b="1" dirty="0">
                <a:solidFill>
                  <a:srgbClr val="FFFFFF"/>
                </a:solidFill>
                <a:effectLst>
                  <a:outerShdw blurRad="38100" dist="38100" dir="2700000" algn="tl">
                    <a:srgbClr val="000000"/>
                  </a:outerShdw>
                </a:effectLst>
              </a:rPr>
              <a:t>After Clarifying,</a:t>
            </a:r>
            <a:br>
              <a:rPr lang="en-US" sz="1600" b="1" dirty="0">
                <a:solidFill>
                  <a:srgbClr val="FFFFFF"/>
                </a:solidFill>
                <a:effectLst>
                  <a:outerShdw blurRad="38100" dist="38100" dir="2700000" algn="tl">
                    <a:srgbClr val="000000"/>
                  </a:outerShdw>
                </a:effectLst>
              </a:rPr>
            </a:br>
            <a:r>
              <a:rPr lang="en-US" sz="1600" b="1" dirty="0">
                <a:solidFill>
                  <a:srgbClr val="FFFFFF"/>
                </a:solidFill>
                <a:effectLst>
                  <a:outerShdw blurRad="38100" dist="38100" dir="2700000" algn="tl">
                    <a:srgbClr val="000000"/>
                  </a:outerShdw>
                </a:effectLst>
              </a:rPr>
              <a:t>the Key Issue(s) Is...</a:t>
            </a:r>
          </a:p>
        </p:txBody>
      </p:sp>
      <p:sp>
        <p:nvSpPr>
          <p:cNvPr id="21" name="Rectangle 22"/>
          <p:cNvSpPr>
            <a:spLocks noChangeArrowheads="1"/>
          </p:cNvSpPr>
          <p:nvPr/>
        </p:nvSpPr>
        <p:spPr bwMode="gray">
          <a:xfrm>
            <a:off x="6280150" y="2743200"/>
            <a:ext cx="2482850" cy="600075"/>
          </a:xfrm>
          <a:prstGeom prst="rect">
            <a:avLst/>
          </a:prstGeom>
          <a:ln/>
          <a:extLst/>
        </p:spPr>
        <p:style>
          <a:lnRef idx="0">
            <a:schemeClr val="accent1"/>
          </a:lnRef>
          <a:fillRef idx="3">
            <a:schemeClr val="accent1"/>
          </a:fillRef>
          <a:effectRef idx="3">
            <a:schemeClr val="accent1"/>
          </a:effectRef>
          <a:fontRef idx="minor">
            <a:schemeClr val="lt1"/>
          </a:fontRef>
        </p:style>
        <p:txBody>
          <a:bodyPr lIns="92075" tIns="46038" rIns="92075" bIns="46038" anchor="ctr" anchorCtr="1"/>
          <a:lstStyle/>
          <a:p>
            <a:pPr algn="ctr" eaLnBrk="0" hangingPunct="0">
              <a:spcBef>
                <a:spcPct val="50000"/>
              </a:spcBef>
            </a:pPr>
            <a:r>
              <a:rPr lang="en-US" sz="1600" b="1" dirty="0">
                <a:solidFill>
                  <a:srgbClr val="FFFFFF"/>
                </a:solidFill>
                <a:effectLst>
                  <a:outerShdw blurRad="38100" dist="38100" dir="2700000" algn="tl">
                    <a:srgbClr val="000000"/>
                  </a:outerShdw>
                </a:effectLst>
              </a:rPr>
              <a:t>Critical Customer Requirements</a:t>
            </a:r>
          </a:p>
        </p:txBody>
      </p:sp>
      <p:sp>
        <p:nvSpPr>
          <p:cNvPr id="3" name="Rectangle 2"/>
          <p:cNvSpPr/>
          <p:nvPr/>
        </p:nvSpPr>
        <p:spPr>
          <a:xfrm>
            <a:off x="304800" y="3368675"/>
            <a:ext cx="2349500" cy="646331"/>
          </a:xfrm>
          <a:prstGeom prst="rect">
            <a:avLst/>
          </a:prstGeom>
        </p:spPr>
        <p:txBody>
          <a:bodyPr wrap="square">
            <a:spAutoFit/>
          </a:bodyPr>
          <a:lstStyle/>
          <a:p>
            <a:pPr lvl="0" algn="ctr" fontAlgn="base">
              <a:spcBef>
                <a:spcPct val="20000"/>
              </a:spcBef>
              <a:spcAft>
                <a:spcPct val="0"/>
              </a:spcAft>
              <a:buClr>
                <a:srgbClr val="404080"/>
              </a:buClr>
              <a:tabLst>
                <a:tab pos="1831975" algn="l"/>
              </a:tabLst>
            </a:pPr>
            <a:r>
              <a:rPr lang="en-US" dirty="0">
                <a:latin typeface="Arial" charset="0"/>
              </a:rPr>
              <a:t>“I hate dealing with this company!”</a:t>
            </a:r>
          </a:p>
        </p:txBody>
      </p:sp>
      <p:sp>
        <p:nvSpPr>
          <p:cNvPr id="36" name="Rectangle 35"/>
          <p:cNvSpPr/>
          <p:nvPr/>
        </p:nvSpPr>
        <p:spPr>
          <a:xfrm>
            <a:off x="3416300" y="3368675"/>
            <a:ext cx="2222500" cy="646331"/>
          </a:xfrm>
          <a:prstGeom prst="rect">
            <a:avLst/>
          </a:prstGeom>
        </p:spPr>
        <p:txBody>
          <a:bodyPr wrap="square">
            <a:spAutoFit/>
          </a:bodyPr>
          <a:lstStyle/>
          <a:p>
            <a:pPr lvl="0" fontAlgn="base">
              <a:spcBef>
                <a:spcPct val="20000"/>
              </a:spcBef>
              <a:spcAft>
                <a:spcPct val="0"/>
              </a:spcAft>
              <a:buClr>
                <a:srgbClr val="404080"/>
              </a:buClr>
              <a:tabLst>
                <a:tab pos="1831975" algn="l"/>
              </a:tabLst>
            </a:pPr>
            <a:r>
              <a:rPr lang="en-US" dirty="0">
                <a:latin typeface="Arial" charset="0"/>
              </a:rPr>
              <a:t>Products are not delivered on time</a:t>
            </a:r>
          </a:p>
        </p:txBody>
      </p:sp>
      <p:sp>
        <p:nvSpPr>
          <p:cNvPr id="37" name="Rectangle 36"/>
          <p:cNvSpPr/>
          <p:nvPr/>
        </p:nvSpPr>
        <p:spPr>
          <a:xfrm>
            <a:off x="6289675" y="3316069"/>
            <a:ext cx="2473325" cy="646331"/>
          </a:xfrm>
          <a:prstGeom prst="rect">
            <a:avLst/>
          </a:prstGeom>
        </p:spPr>
        <p:txBody>
          <a:bodyPr wrap="square">
            <a:spAutoFit/>
          </a:bodyPr>
          <a:lstStyle/>
          <a:p>
            <a:pPr lvl="0" algn="ctr" fontAlgn="base">
              <a:spcBef>
                <a:spcPct val="20000"/>
              </a:spcBef>
              <a:spcAft>
                <a:spcPct val="0"/>
              </a:spcAft>
              <a:buClr>
                <a:srgbClr val="404080"/>
              </a:buClr>
              <a:tabLst>
                <a:tab pos="1831975" algn="l"/>
              </a:tabLst>
            </a:pPr>
            <a:r>
              <a:rPr lang="en-US" dirty="0">
                <a:latin typeface="Arial" charset="0"/>
              </a:rPr>
              <a:t>10 day lead time       ±1 day</a:t>
            </a:r>
          </a:p>
        </p:txBody>
      </p:sp>
      <p:sp>
        <p:nvSpPr>
          <p:cNvPr id="5" name="Right Arrow 4"/>
          <p:cNvSpPr/>
          <p:nvPr/>
        </p:nvSpPr>
        <p:spPr>
          <a:xfrm>
            <a:off x="2892425" y="2905125"/>
            <a:ext cx="307975" cy="371475"/>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7" name="Right Arrow 16"/>
          <p:cNvSpPr/>
          <p:nvPr/>
        </p:nvSpPr>
        <p:spPr>
          <a:xfrm>
            <a:off x="5864225" y="2916011"/>
            <a:ext cx="307975" cy="371475"/>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10164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838200" y="1676400"/>
            <a:ext cx="1619324" cy="685800"/>
          </a:xfrm>
          <a:custGeom>
            <a:avLst/>
            <a:gdLst>
              <a:gd name="connsiteX0" fmla="*/ 0 w 1619324"/>
              <a:gd name="connsiteY0" fmla="*/ 0 h 647729"/>
              <a:gd name="connsiteX1" fmla="*/ 1619324 w 1619324"/>
              <a:gd name="connsiteY1" fmla="*/ 0 h 647729"/>
              <a:gd name="connsiteX2" fmla="*/ 1619324 w 1619324"/>
              <a:gd name="connsiteY2" fmla="*/ 647729 h 647729"/>
              <a:gd name="connsiteX3" fmla="*/ 0 w 1619324"/>
              <a:gd name="connsiteY3" fmla="*/ 647729 h 647729"/>
              <a:gd name="connsiteX4" fmla="*/ 0 w 1619324"/>
              <a:gd name="connsiteY4" fmla="*/ 0 h 647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324" h="647729">
                <a:moveTo>
                  <a:pt x="0" y="0"/>
                </a:moveTo>
                <a:lnTo>
                  <a:pt x="1619324" y="0"/>
                </a:lnTo>
                <a:lnTo>
                  <a:pt x="1619324" y="647729"/>
                </a:lnTo>
                <a:lnTo>
                  <a:pt x="0" y="647729"/>
                </a:lnTo>
                <a:lnTo>
                  <a:pt x="0" y="0"/>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accent2">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a:schemeClr val="lt1"/>
          </a:fontRef>
        </p:style>
        <p:txBody>
          <a:bodyPr lIns="206248" tIns="117856" rIns="206248" bIns="117856" spcCol="1270" anchor="ctr"/>
          <a:lstStyle/>
          <a:p>
            <a:pPr algn="ctr" defTabSz="1289050">
              <a:lnSpc>
                <a:spcPct val="90000"/>
              </a:lnSpc>
              <a:spcAft>
                <a:spcPct val="35000"/>
              </a:spcAft>
              <a:defRPr/>
            </a:pPr>
            <a:r>
              <a:rPr lang="en-US" sz="2400" b="1" dirty="0"/>
              <a:t>Define</a:t>
            </a:r>
            <a:endParaRPr lang="en-US" sz="1400" b="1" dirty="0"/>
          </a:p>
        </p:txBody>
      </p:sp>
      <p:sp>
        <p:nvSpPr>
          <p:cNvPr id="5" name="Freeform 4"/>
          <p:cNvSpPr/>
          <p:nvPr/>
        </p:nvSpPr>
        <p:spPr>
          <a:xfrm>
            <a:off x="838200" y="2590800"/>
            <a:ext cx="1619324" cy="647729"/>
          </a:xfrm>
          <a:custGeom>
            <a:avLst/>
            <a:gdLst>
              <a:gd name="connsiteX0" fmla="*/ 0 w 1619324"/>
              <a:gd name="connsiteY0" fmla="*/ 0 h 647729"/>
              <a:gd name="connsiteX1" fmla="*/ 1619324 w 1619324"/>
              <a:gd name="connsiteY1" fmla="*/ 0 h 647729"/>
              <a:gd name="connsiteX2" fmla="*/ 1619324 w 1619324"/>
              <a:gd name="connsiteY2" fmla="*/ 647729 h 647729"/>
              <a:gd name="connsiteX3" fmla="*/ 0 w 1619324"/>
              <a:gd name="connsiteY3" fmla="*/ 647729 h 647729"/>
              <a:gd name="connsiteX4" fmla="*/ 0 w 1619324"/>
              <a:gd name="connsiteY4" fmla="*/ 0 h 647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324" h="647729">
                <a:moveTo>
                  <a:pt x="0" y="0"/>
                </a:moveTo>
                <a:lnTo>
                  <a:pt x="1619324" y="0"/>
                </a:lnTo>
                <a:lnTo>
                  <a:pt x="1619324" y="647729"/>
                </a:lnTo>
                <a:lnTo>
                  <a:pt x="0" y="647729"/>
                </a:lnTo>
                <a:lnTo>
                  <a:pt x="0" y="0"/>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accent2">
              <a:hueOff val="1560506"/>
              <a:satOff val="-1946"/>
              <a:lumOff val="458"/>
              <a:alphaOff val="0"/>
            </a:schemeClr>
          </a:lnRef>
          <a:fillRef idx="1">
            <a:schemeClr val="accent2">
              <a:hueOff val="1560506"/>
              <a:satOff val="-1946"/>
              <a:lumOff val="458"/>
              <a:alphaOff val="0"/>
            </a:schemeClr>
          </a:fillRef>
          <a:effectRef idx="2">
            <a:schemeClr val="accent2">
              <a:hueOff val="1560506"/>
              <a:satOff val="-1946"/>
              <a:lumOff val="458"/>
              <a:alphaOff val="0"/>
            </a:schemeClr>
          </a:effectRef>
          <a:fontRef idx="minor">
            <a:schemeClr val="lt1"/>
          </a:fontRef>
        </p:style>
        <p:txBody>
          <a:bodyPr lIns="206248" tIns="117856" rIns="206248" bIns="117856" spcCol="1270" anchor="ctr"/>
          <a:lstStyle/>
          <a:p>
            <a:pPr algn="ctr" defTabSz="1289050">
              <a:lnSpc>
                <a:spcPct val="90000"/>
              </a:lnSpc>
              <a:spcAft>
                <a:spcPct val="35000"/>
              </a:spcAft>
              <a:defRPr/>
            </a:pPr>
            <a:r>
              <a:rPr lang="en-US" sz="2400" b="1" dirty="0"/>
              <a:t>Measure</a:t>
            </a:r>
          </a:p>
        </p:txBody>
      </p:sp>
      <p:sp>
        <p:nvSpPr>
          <p:cNvPr id="6" name="Freeform 5"/>
          <p:cNvSpPr/>
          <p:nvPr/>
        </p:nvSpPr>
        <p:spPr>
          <a:xfrm>
            <a:off x="838200" y="3505200"/>
            <a:ext cx="1619324" cy="647729"/>
          </a:xfrm>
          <a:custGeom>
            <a:avLst/>
            <a:gdLst>
              <a:gd name="connsiteX0" fmla="*/ 0 w 1619324"/>
              <a:gd name="connsiteY0" fmla="*/ 0 h 647729"/>
              <a:gd name="connsiteX1" fmla="*/ 1619324 w 1619324"/>
              <a:gd name="connsiteY1" fmla="*/ 0 h 647729"/>
              <a:gd name="connsiteX2" fmla="*/ 1619324 w 1619324"/>
              <a:gd name="connsiteY2" fmla="*/ 647729 h 647729"/>
              <a:gd name="connsiteX3" fmla="*/ 0 w 1619324"/>
              <a:gd name="connsiteY3" fmla="*/ 647729 h 647729"/>
              <a:gd name="connsiteX4" fmla="*/ 0 w 1619324"/>
              <a:gd name="connsiteY4" fmla="*/ 0 h 647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324" h="647729">
                <a:moveTo>
                  <a:pt x="0" y="0"/>
                </a:moveTo>
                <a:lnTo>
                  <a:pt x="1619324" y="0"/>
                </a:lnTo>
                <a:lnTo>
                  <a:pt x="1619324" y="647729"/>
                </a:lnTo>
                <a:lnTo>
                  <a:pt x="0" y="647729"/>
                </a:lnTo>
                <a:lnTo>
                  <a:pt x="0" y="0"/>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accent2">
              <a:hueOff val="3121013"/>
              <a:satOff val="-3893"/>
              <a:lumOff val="915"/>
              <a:alphaOff val="0"/>
            </a:schemeClr>
          </a:lnRef>
          <a:fillRef idx="1">
            <a:schemeClr val="accent2">
              <a:hueOff val="3121013"/>
              <a:satOff val="-3893"/>
              <a:lumOff val="915"/>
              <a:alphaOff val="0"/>
            </a:schemeClr>
          </a:fillRef>
          <a:effectRef idx="2">
            <a:schemeClr val="accent2">
              <a:hueOff val="3121013"/>
              <a:satOff val="-3893"/>
              <a:lumOff val="915"/>
              <a:alphaOff val="0"/>
            </a:schemeClr>
          </a:effectRef>
          <a:fontRef idx="minor">
            <a:schemeClr val="lt1"/>
          </a:fontRef>
        </p:style>
        <p:txBody>
          <a:bodyPr lIns="206248" tIns="117856" rIns="206248" bIns="117856" spcCol="1270" anchor="ctr"/>
          <a:lstStyle/>
          <a:p>
            <a:pPr algn="ctr" defTabSz="1289050">
              <a:lnSpc>
                <a:spcPct val="90000"/>
              </a:lnSpc>
              <a:spcAft>
                <a:spcPct val="35000"/>
              </a:spcAft>
              <a:defRPr/>
            </a:pPr>
            <a:r>
              <a:rPr lang="en-US" sz="2400" b="1" dirty="0"/>
              <a:t>Analyze</a:t>
            </a:r>
          </a:p>
        </p:txBody>
      </p:sp>
      <p:sp>
        <p:nvSpPr>
          <p:cNvPr id="7" name="Freeform 6"/>
          <p:cNvSpPr/>
          <p:nvPr/>
        </p:nvSpPr>
        <p:spPr>
          <a:xfrm>
            <a:off x="838200" y="4419600"/>
            <a:ext cx="1619324" cy="647729"/>
          </a:xfrm>
          <a:custGeom>
            <a:avLst/>
            <a:gdLst>
              <a:gd name="connsiteX0" fmla="*/ 0 w 1619324"/>
              <a:gd name="connsiteY0" fmla="*/ 0 h 647729"/>
              <a:gd name="connsiteX1" fmla="*/ 1619324 w 1619324"/>
              <a:gd name="connsiteY1" fmla="*/ 0 h 647729"/>
              <a:gd name="connsiteX2" fmla="*/ 1619324 w 1619324"/>
              <a:gd name="connsiteY2" fmla="*/ 647729 h 647729"/>
              <a:gd name="connsiteX3" fmla="*/ 0 w 1619324"/>
              <a:gd name="connsiteY3" fmla="*/ 647729 h 647729"/>
              <a:gd name="connsiteX4" fmla="*/ 0 w 1619324"/>
              <a:gd name="connsiteY4" fmla="*/ 0 h 647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324" h="647729">
                <a:moveTo>
                  <a:pt x="0" y="0"/>
                </a:moveTo>
                <a:lnTo>
                  <a:pt x="1619324" y="0"/>
                </a:lnTo>
                <a:lnTo>
                  <a:pt x="1619324" y="647729"/>
                </a:lnTo>
                <a:lnTo>
                  <a:pt x="0" y="647729"/>
                </a:lnTo>
                <a:lnTo>
                  <a:pt x="0" y="0"/>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accent2">
              <a:hueOff val="4681519"/>
              <a:satOff val="-5839"/>
              <a:lumOff val="1373"/>
              <a:alphaOff val="0"/>
            </a:schemeClr>
          </a:lnRef>
          <a:fillRef idx="1">
            <a:schemeClr val="accent2">
              <a:hueOff val="4681519"/>
              <a:satOff val="-5839"/>
              <a:lumOff val="1373"/>
              <a:alphaOff val="0"/>
            </a:schemeClr>
          </a:fillRef>
          <a:effectRef idx="2">
            <a:schemeClr val="accent2">
              <a:hueOff val="4681519"/>
              <a:satOff val="-5839"/>
              <a:lumOff val="1373"/>
              <a:alphaOff val="0"/>
            </a:schemeClr>
          </a:effectRef>
          <a:fontRef idx="minor">
            <a:schemeClr val="lt1"/>
          </a:fontRef>
        </p:style>
        <p:txBody>
          <a:bodyPr lIns="206248" tIns="117856" rIns="206248" bIns="117856" spcCol="1270" anchor="ctr"/>
          <a:lstStyle/>
          <a:p>
            <a:pPr algn="ctr" defTabSz="1289050">
              <a:lnSpc>
                <a:spcPct val="90000"/>
              </a:lnSpc>
              <a:spcAft>
                <a:spcPct val="35000"/>
              </a:spcAft>
              <a:defRPr/>
            </a:pPr>
            <a:endParaRPr lang="en-US" sz="2400" b="1" dirty="0" smtClean="0"/>
          </a:p>
          <a:p>
            <a:pPr algn="ctr" defTabSz="1289050">
              <a:lnSpc>
                <a:spcPct val="90000"/>
              </a:lnSpc>
              <a:spcAft>
                <a:spcPct val="35000"/>
              </a:spcAft>
              <a:defRPr/>
            </a:pPr>
            <a:r>
              <a:rPr lang="en-US" sz="2400" b="1" dirty="0" smtClean="0"/>
              <a:t>Improve</a:t>
            </a:r>
            <a:endParaRPr lang="en-US" sz="2400" b="1" dirty="0"/>
          </a:p>
          <a:p>
            <a:pPr algn="ctr" defTabSz="1289050">
              <a:lnSpc>
                <a:spcPct val="90000"/>
              </a:lnSpc>
              <a:spcAft>
                <a:spcPct val="35000"/>
              </a:spcAft>
              <a:defRPr/>
            </a:pPr>
            <a:endParaRPr lang="en-US" sz="1200" b="1" dirty="0"/>
          </a:p>
        </p:txBody>
      </p:sp>
      <p:sp>
        <p:nvSpPr>
          <p:cNvPr id="9" name="Freeform 8"/>
          <p:cNvSpPr/>
          <p:nvPr/>
        </p:nvSpPr>
        <p:spPr>
          <a:xfrm>
            <a:off x="838200" y="5257800"/>
            <a:ext cx="1619324" cy="647729"/>
          </a:xfrm>
          <a:custGeom>
            <a:avLst/>
            <a:gdLst>
              <a:gd name="connsiteX0" fmla="*/ 0 w 1619324"/>
              <a:gd name="connsiteY0" fmla="*/ 0 h 647729"/>
              <a:gd name="connsiteX1" fmla="*/ 1619324 w 1619324"/>
              <a:gd name="connsiteY1" fmla="*/ 0 h 647729"/>
              <a:gd name="connsiteX2" fmla="*/ 1619324 w 1619324"/>
              <a:gd name="connsiteY2" fmla="*/ 647729 h 647729"/>
              <a:gd name="connsiteX3" fmla="*/ 0 w 1619324"/>
              <a:gd name="connsiteY3" fmla="*/ 647729 h 647729"/>
              <a:gd name="connsiteX4" fmla="*/ 0 w 1619324"/>
              <a:gd name="connsiteY4" fmla="*/ 0 h 647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324" h="647729">
                <a:moveTo>
                  <a:pt x="0" y="0"/>
                </a:moveTo>
                <a:lnTo>
                  <a:pt x="1619324" y="0"/>
                </a:lnTo>
                <a:lnTo>
                  <a:pt x="1619324" y="647729"/>
                </a:lnTo>
                <a:lnTo>
                  <a:pt x="0" y="647729"/>
                </a:lnTo>
                <a:lnTo>
                  <a:pt x="0" y="0"/>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accent2">
              <a:hueOff val="1560506"/>
              <a:satOff val="-1946"/>
              <a:lumOff val="458"/>
              <a:alphaOff val="0"/>
            </a:schemeClr>
          </a:lnRef>
          <a:fillRef idx="1">
            <a:schemeClr val="accent2">
              <a:hueOff val="1560506"/>
              <a:satOff val="-1946"/>
              <a:lumOff val="458"/>
              <a:alphaOff val="0"/>
            </a:schemeClr>
          </a:fillRef>
          <a:effectRef idx="2">
            <a:schemeClr val="accent2">
              <a:hueOff val="1560506"/>
              <a:satOff val="-1946"/>
              <a:lumOff val="458"/>
              <a:alphaOff val="0"/>
            </a:schemeClr>
          </a:effectRef>
          <a:fontRef idx="minor">
            <a:schemeClr val="lt1"/>
          </a:fontRef>
        </p:style>
        <p:txBody>
          <a:bodyPr lIns="206248" tIns="117856" rIns="206248" bIns="117856" spcCol="1270" anchor="ctr"/>
          <a:lstStyle/>
          <a:p>
            <a:pPr algn="ctr" defTabSz="1289050">
              <a:lnSpc>
                <a:spcPct val="90000"/>
              </a:lnSpc>
              <a:spcAft>
                <a:spcPct val="35000"/>
              </a:spcAft>
              <a:defRPr/>
            </a:pPr>
            <a:r>
              <a:rPr lang="en-US" sz="2400" b="1" dirty="0"/>
              <a:t>Control</a:t>
            </a:r>
          </a:p>
        </p:txBody>
      </p:sp>
      <p:grpSp>
        <p:nvGrpSpPr>
          <p:cNvPr id="13" name="Group 12"/>
          <p:cNvGrpSpPr/>
          <p:nvPr/>
        </p:nvGrpSpPr>
        <p:grpSpPr>
          <a:xfrm>
            <a:off x="3048000" y="1905000"/>
            <a:ext cx="4267200" cy="3319840"/>
            <a:chOff x="381000" y="1254868"/>
            <a:chExt cx="4267200" cy="3319840"/>
          </a:xfrm>
        </p:grpSpPr>
        <p:sp>
          <p:nvSpPr>
            <p:cNvPr id="14" name="Rectangle 13"/>
            <p:cNvSpPr/>
            <p:nvPr/>
          </p:nvSpPr>
          <p:spPr>
            <a:xfrm>
              <a:off x="381000" y="1295400"/>
              <a:ext cx="4267200" cy="25908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15" name="Rectangle 14"/>
            <p:cNvSpPr/>
            <p:nvPr/>
          </p:nvSpPr>
          <p:spPr>
            <a:xfrm>
              <a:off x="2641320" y="1254868"/>
              <a:ext cx="1473480"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1&amp;2</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6" name="Rectangle 15"/>
            <p:cNvSpPr/>
            <p:nvPr/>
          </p:nvSpPr>
          <p:spPr>
            <a:xfrm>
              <a:off x="435873" y="1369724"/>
              <a:ext cx="2129109" cy="769441"/>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4400" b="1" cap="all" spc="0" dirty="0" smtClean="0">
                  <a:ln w="0"/>
                  <a:solidFill>
                    <a:schemeClr val="accent2"/>
                  </a:solidFill>
                  <a:effectLst>
                    <a:reflection blurRad="12700" stA="50000" endPos="50000" dist="5000" dir="5400000" sy="-100000" rotWithShape="0"/>
                  </a:effectLst>
                </a:rPr>
                <a:t>Phase</a:t>
              </a:r>
              <a:endParaRPr lang="en-US" sz="4400" b="1" cap="all" spc="0" dirty="0">
                <a:ln w="0"/>
                <a:solidFill>
                  <a:schemeClr val="accent2"/>
                </a:solidFill>
                <a:effectLst>
                  <a:reflection blurRad="12700" stA="50000" endPos="50000" dist="5000" dir="5400000" sy="-100000" rotWithShape="0"/>
                </a:effectLst>
              </a:endParaRPr>
            </a:p>
          </p:txBody>
        </p:sp>
        <p:sp>
          <p:nvSpPr>
            <p:cNvPr id="17" name="TextBox 16"/>
            <p:cNvSpPr txBox="1"/>
            <p:nvPr/>
          </p:nvSpPr>
          <p:spPr>
            <a:xfrm>
              <a:off x="435873" y="2266384"/>
              <a:ext cx="4136127" cy="2308324"/>
            </a:xfrm>
            <a:prstGeom prst="rect">
              <a:avLst/>
            </a:prstGeom>
            <a:noFill/>
          </p:spPr>
          <p:txBody>
            <a:bodyPr wrap="square" rtlCol="0">
              <a:spAutoFit/>
            </a:bodyPr>
            <a:lstStyle/>
            <a:p>
              <a:r>
                <a:rPr lang="en-US" dirty="0" smtClean="0"/>
                <a:t>Tools</a:t>
              </a:r>
              <a:r>
                <a:rPr lang="en-US" dirty="0"/>
                <a:t>:</a:t>
              </a:r>
            </a:p>
            <a:p>
              <a:pPr marL="285750" indent="-285750">
                <a:buFont typeface="Arial" pitchFamily="34" charset="0"/>
                <a:buChar char="•"/>
              </a:pPr>
              <a:r>
                <a:rPr lang="en-US" b="1" dirty="0" smtClean="0"/>
                <a:t>SIPOC</a:t>
              </a:r>
            </a:p>
            <a:p>
              <a:pPr marL="742950" lvl="1" indent="-285750">
                <a:buFont typeface="Arial" pitchFamily="34" charset="0"/>
                <a:buChar char="•"/>
              </a:pPr>
              <a:r>
                <a:rPr lang="en-US" b="1" dirty="0" smtClean="0"/>
                <a:t>Voice </a:t>
              </a:r>
              <a:r>
                <a:rPr lang="en-US" b="1" dirty="0"/>
                <a:t>of Customer (VOC) Analysis</a:t>
              </a:r>
            </a:p>
            <a:p>
              <a:pPr marL="742950" lvl="1" indent="-285750">
                <a:buFont typeface="Arial" pitchFamily="34" charset="0"/>
                <a:buChar char="•"/>
              </a:pPr>
              <a:r>
                <a:rPr lang="en-US" dirty="0" smtClean="0"/>
                <a:t>Value </a:t>
              </a:r>
              <a:r>
                <a:rPr lang="en-US" dirty="0"/>
                <a:t>Stream Mapping</a:t>
              </a:r>
            </a:p>
            <a:p>
              <a:pPr marL="742950" lvl="1" indent="-285750">
                <a:buFont typeface="Arial" pitchFamily="34" charset="0"/>
                <a:buChar char="•"/>
              </a:pPr>
              <a:r>
                <a:rPr lang="en-US" dirty="0"/>
                <a:t>Process Mapping</a:t>
              </a:r>
            </a:p>
            <a:p>
              <a:pPr marL="285750" indent="-285750">
                <a:buFont typeface="Arial" pitchFamily="34" charset="0"/>
                <a:buChar char="•"/>
              </a:pPr>
              <a:endParaRPr lang="en-US" dirty="0" smtClean="0"/>
            </a:p>
            <a:p>
              <a:endParaRPr lang="en-US" dirty="0"/>
            </a:p>
            <a:p>
              <a:endParaRPr lang="en-US" dirty="0"/>
            </a:p>
          </p:txBody>
        </p:sp>
      </p:grpSp>
      <p:sp>
        <p:nvSpPr>
          <p:cNvPr id="23" name="Rectangle 2"/>
          <p:cNvSpPr>
            <a:spLocks noGrp="1" noChangeArrowheads="1"/>
          </p:cNvSpPr>
          <p:nvPr>
            <p:ph type="ctrTitle"/>
          </p:nvPr>
        </p:nvSpPr>
        <p:spPr>
          <a:xfrm>
            <a:off x="685800" y="228600"/>
            <a:ext cx="8382000" cy="646331"/>
          </a:xfrm>
        </p:spPr>
        <p:txBody>
          <a:bodyPr anchor="t"/>
          <a:lstStyle/>
          <a:p>
            <a:pPr>
              <a:defRPr/>
            </a:pPr>
            <a:r>
              <a:rPr lang="en-US" sz="3600" b="1" dirty="0" smtClean="0">
                <a:solidFill>
                  <a:schemeClr val="bg1"/>
                </a:solidFill>
                <a:latin typeface="+mj-lt"/>
              </a:rPr>
              <a:t>The DMAIC Process with Tools</a:t>
            </a:r>
            <a:endParaRPr lang="en-US" sz="3600" b="1" baseline="30000" dirty="0" smtClean="0">
              <a:solidFill>
                <a:schemeClr val="bg1"/>
              </a:solidFill>
              <a:latin typeface="+mj-lt"/>
            </a:endParaRPr>
          </a:p>
        </p:txBody>
      </p:sp>
      <p:sp>
        <p:nvSpPr>
          <p:cNvPr id="19" name="TextBox 18"/>
          <p:cNvSpPr txBox="1"/>
          <p:nvPr/>
        </p:nvSpPr>
        <p:spPr>
          <a:xfrm>
            <a:off x="3933520" y="1107036"/>
            <a:ext cx="1348190" cy="584775"/>
          </a:xfrm>
          <a:prstGeom prst="rect">
            <a:avLst/>
          </a:prstGeom>
          <a:noFill/>
        </p:spPr>
        <p:txBody>
          <a:bodyPr wrap="none" rtlCol="0">
            <a:spAutoFit/>
          </a:bodyPr>
          <a:lstStyle/>
          <a:p>
            <a:r>
              <a:rPr lang="en-US" sz="3200" b="1" dirty="0" smtClean="0">
                <a:solidFill>
                  <a:schemeClr val="tx2"/>
                </a:solidFill>
              </a:rPr>
              <a:t>DAY 1</a:t>
            </a:r>
            <a:endParaRPr lang="en-US" sz="3200" b="1" dirty="0">
              <a:solidFill>
                <a:schemeClr val="tx2"/>
              </a:solidFill>
            </a:endParaRPr>
          </a:p>
        </p:txBody>
      </p:sp>
      <p:sp>
        <p:nvSpPr>
          <p:cNvPr id="20" name="Rectangle 19"/>
          <p:cNvSpPr/>
          <p:nvPr/>
        </p:nvSpPr>
        <p:spPr>
          <a:xfrm>
            <a:off x="685800" y="1524000"/>
            <a:ext cx="1905000" cy="1828800"/>
          </a:xfrm>
          <a:prstGeom prst="rect">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cxnSp>
        <p:nvCxnSpPr>
          <p:cNvPr id="18" name="Straight Connector 17"/>
          <p:cNvCxnSpPr/>
          <p:nvPr/>
        </p:nvCxnSpPr>
        <p:spPr>
          <a:xfrm>
            <a:off x="3505200" y="3505200"/>
            <a:ext cx="662227"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861748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heel(1)">
                                      <p:cBhvr>
                                        <p:cTn id="7" dur="2000"/>
                                        <p:tgtEl>
                                          <p:spTgt spid="20"/>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2500"/>
                            </p:stCondLst>
                            <p:childTnLst>
                              <p:par>
                                <p:cTn id="13" presetID="1" presetClass="entr" presetSubtype="0"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850" y="0"/>
            <a:ext cx="7626350" cy="954107"/>
          </a:xfrm>
        </p:spPr>
        <p:txBody>
          <a:bodyPr/>
          <a:lstStyle/>
          <a:p>
            <a:r>
              <a:rPr lang="en-US" sz="2800" b="1" dirty="0">
                <a:solidFill>
                  <a:schemeClr val="bg1"/>
                </a:solidFill>
                <a:latin typeface="+mj-lt"/>
              </a:rPr>
              <a:t>2. Translate the VOC into Critical Customer </a:t>
            </a:r>
            <a:br>
              <a:rPr lang="en-US" sz="2800" b="1" dirty="0">
                <a:solidFill>
                  <a:schemeClr val="bg1"/>
                </a:solidFill>
                <a:latin typeface="+mj-lt"/>
              </a:rPr>
            </a:br>
            <a:r>
              <a:rPr lang="en-US" sz="2800" b="1" dirty="0">
                <a:solidFill>
                  <a:schemeClr val="bg1"/>
                </a:solidFill>
                <a:latin typeface="+mj-lt"/>
              </a:rPr>
              <a:t>Requirements (CCRs)</a:t>
            </a:r>
          </a:p>
        </p:txBody>
      </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22250" y="1447800"/>
            <a:ext cx="8699500" cy="4865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10164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839200" cy="954107"/>
          </a:xfrm>
        </p:spPr>
        <p:txBody>
          <a:bodyPr/>
          <a:lstStyle/>
          <a:p>
            <a:r>
              <a:rPr lang="en-US" sz="2800" b="1" dirty="0" smtClean="0">
                <a:solidFill>
                  <a:schemeClr val="bg1"/>
                </a:solidFill>
                <a:latin typeface="+mj-lt"/>
              </a:rPr>
              <a:t>2. </a:t>
            </a:r>
            <a:r>
              <a:rPr lang="en-US" sz="2800" b="1" dirty="0">
                <a:solidFill>
                  <a:schemeClr val="bg1"/>
                </a:solidFill>
                <a:latin typeface="+mj-lt"/>
              </a:rPr>
              <a:t>Translate the VOC into </a:t>
            </a:r>
            <a:r>
              <a:rPr lang="en-US" sz="2800" b="1" dirty="0" smtClean="0">
                <a:solidFill>
                  <a:schemeClr val="bg1"/>
                </a:solidFill>
                <a:latin typeface="+mj-lt"/>
              </a:rPr>
              <a:t>Critical </a:t>
            </a:r>
            <a:r>
              <a:rPr lang="en-US" sz="2800" b="1" dirty="0">
                <a:solidFill>
                  <a:schemeClr val="bg1"/>
                </a:solidFill>
                <a:latin typeface="+mj-lt"/>
              </a:rPr>
              <a:t>Customer </a:t>
            </a:r>
            <a:r>
              <a:rPr lang="en-US" sz="2800" b="1" dirty="0" smtClean="0">
                <a:solidFill>
                  <a:schemeClr val="bg1"/>
                </a:solidFill>
                <a:latin typeface="+mj-lt"/>
              </a:rPr>
              <a:t/>
            </a:r>
            <a:br>
              <a:rPr lang="en-US" sz="2800" b="1" dirty="0" smtClean="0">
                <a:solidFill>
                  <a:schemeClr val="bg1"/>
                </a:solidFill>
                <a:latin typeface="+mj-lt"/>
              </a:rPr>
            </a:br>
            <a:r>
              <a:rPr lang="en-US" sz="2800" b="1" dirty="0" smtClean="0">
                <a:solidFill>
                  <a:schemeClr val="bg1"/>
                </a:solidFill>
                <a:latin typeface="+mj-lt"/>
              </a:rPr>
              <a:t>Requirements </a:t>
            </a:r>
            <a:r>
              <a:rPr lang="en-US" sz="2800" b="1" dirty="0">
                <a:solidFill>
                  <a:schemeClr val="bg1"/>
                </a:solidFill>
                <a:latin typeface="+mj-lt"/>
              </a:rPr>
              <a:t>(CCRs)</a:t>
            </a:r>
          </a:p>
        </p:txBody>
      </p:sp>
      <p:sp>
        <p:nvSpPr>
          <p:cNvPr id="16" name="Content Placeholder 2"/>
          <p:cNvSpPr>
            <a:spLocks noGrp="1"/>
          </p:cNvSpPr>
          <p:nvPr>
            <p:ph idx="1"/>
          </p:nvPr>
        </p:nvSpPr>
        <p:spPr>
          <a:xfrm>
            <a:off x="533400" y="1493714"/>
            <a:ext cx="8229600" cy="5364286"/>
          </a:xfrm>
        </p:spPr>
        <p:txBody>
          <a:bodyPr/>
          <a:lstStyle/>
          <a:p>
            <a:r>
              <a:rPr lang="en-US" sz="2400" dirty="0"/>
              <a:t>Making sense of qualitative data is an iterative process</a:t>
            </a:r>
          </a:p>
          <a:p>
            <a:r>
              <a:rPr lang="en-US" sz="2400" dirty="0"/>
              <a:t>It involves interpretation and prioritization</a:t>
            </a:r>
          </a:p>
          <a:p>
            <a:r>
              <a:rPr lang="en-US" sz="2400" dirty="0"/>
              <a:t>Often requires follow-up with additional research</a:t>
            </a:r>
          </a:p>
          <a:p>
            <a:r>
              <a:rPr lang="en-US" sz="2400" dirty="0"/>
              <a:t>Useful tools:</a:t>
            </a:r>
          </a:p>
          <a:p>
            <a:pPr lvl="1"/>
            <a:r>
              <a:rPr lang="en-US" sz="2400" dirty="0"/>
              <a:t>Affinity Analysis</a:t>
            </a:r>
          </a:p>
          <a:p>
            <a:pPr lvl="1"/>
            <a:r>
              <a:rPr lang="en-US" sz="2400" dirty="0"/>
              <a:t>Tree Diagrams</a:t>
            </a:r>
          </a:p>
          <a:p>
            <a:pPr marL="320675" indent="-320675">
              <a:tabLst>
                <a:tab pos="1831975" algn="l"/>
              </a:tabLst>
            </a:pPr>
            <a:endParaRPr lang="en-US" sz="2400" dirty="0"/>
          </a:p>
        </p:txBody>
      </p:sp>
      <p:sp>
        <p:nvSpPr>
          <p:cNvPr id="38" name="Text Placeholder 3"/>
          <p:cNvSpPr>
            <a:spLocks noGrp="1"/>
          </p:cNvSpPr>
          <p:nvPr>
            <p:ph type="body" sz="quarter" idx="10"/>
          </p:nvPr>
        </p:nvSpPr>
        <p:spPr>
          <a:xfrm>
            <a:off x="533400" y="914400"/>
            <a:ext cx="7620000" cy="669386"/>
          </a:xfrm>
        </p:spPr>
        <p:txBody>
          <a:bodyPr/>
          <a:lstStyle/>
          <a:p>
            <a:r>
              <a:rPr lang="en-US" sz="2400" b="1" dirty="0" smtClean="0">
                <a:solidFill>
                  <a:schemeClr val="accent6">
                    <a:lumMod val="60000"/>
                    <a:lumOff val="40000"/>
                  </a:schemeClr>
                </a:solidFill>
                <a:latin typeface="+mj-lt"/>
              </a:rPr>
              <a:t>Getting </a:t>
            </a:r>
            <a:r>
              <a:rPr lang="en-US" sz="2400" b="1" dirty="0">
                <a:solidFill>
                  <a:schemeClr val="accent6">
                    <a:lumMod val="60000"/>
                    <a:lumOff val="40000"/>
                  </a:schemeClr>
                </a:solidFill>
                <a:latin typeface="+mj-lt"/>
              </a:rPr>
              <a:t>Value from VOC Data</a:t>
            </a:r>
          </a:p>
        </p:txBody>
      </p:sp>
    </p:spTree>
    <p:extLst>
      <p:ext uri="{BB962C8B-B14F-4D97-AF65-F5344CB8AC3E}">
        <p14:creationId xmlns:p14="http://schemas.microsoft.com/office/powerpoint/2010/main" val="32991570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Arc 64"/>
          <p:cNvSpPr/>
          <p:nvPr/>
        </p:nvSpPr>
        <p:spPr>
          <a:xfrm rot="10800000">
            <a:off x="4076699" y="179784"/>
            <a:ext cx="8915402" cy="8320883"/>
          </a:xfrm>
          <a:prstGeom prst="arc">
            <a:avLst>
              <a:gd name="adj1" fmla="val 10803256"/>
              <a:gd name="adj2" fmla="val 10700151"/>
            </a:avLst>
          </a:prstGeom>
          <a:solidFill>
            <a:schemeClr val="bg1"/>
          </a:solidFill>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2" name="Title 1"/>
          <p:cNvSpPr>
            <a:spLocks noGrp="1"/>
          </p:cNvSpPr>
          <p:nvPr>
            <p:ph type="title"/>
          </p:nvPr>
        </p:nvSpPr>
        <p:spPr>
          <a:xfrm>
            <a:off x="381000" y="0"/>
            <a:ext cx="8839200" cy="954107"/>
          </a:xfrm>
        </p:spPr>
        <p:txBody>
          <a:bodyPr/>
          <a:lstStyle/>
          <a:p>
            <a:r>
              <a:rPr lang="en-US" sz="2800" b="1" dirty="0" smtClean="0">
                <a:solidFill>
                  <a:schemeClr val="bg1"/>
                </a:solidFill>
                <a:latin typeface="+mj-lt"/>
              </a:rPr>
              <a:t>2. </a:t>
            </a:r>
            <a:r>
              <a:rPr lang="en-US" sz="2800" b="1" dirty="0">
                <a:solidFill>
                  <a:schemeClr val="bg1"/>
                </a:solidFill>
                <a:latin typeface="+mj-lt"/>
              </a:rPr>
              <a:t>Translate the VOC into </a:t>
            </a:r>
            <a:r>
              <a:rPr lang="en-US" sz="2800" b="1" dirty="0" smtClean="0">
                <a:solidFill>
                  <a:schemeClr val="bg1"/>
                </a:solidFill>
                <a:latin typeface="+mj-lt"/>
              </a:rPr>
              <a:t>Critical </a:t>
            </a:r>
            <a:r>
              <a:rPr lang="en-US" sz="2800" b="1" dirty="0">
                <a:solidFill>
                  <a:schemeClr val="bg1"/>
                </a:solidFill>
                <a:latin typeface="+mj-lt"/>
              </a:rPr>
              <a:t>Customer </a:t>
            </a:r>
            <a:r>
              <a:rPr lang="en-US" sz="2800" b="1" dirty="0" smtClean="0">
                <a:solidFill>
                  <a:schemeClr val="bg1"/>
                </a:solidFill>
                <a:latin typeface="+mj-lt"/>
              </a:rPr>
              <a:t/>
            </a:r>
            <a:br>
              <a:rPr lang="en-US" sz="2800" b="1" dirty="0" smtClean="0">
                <a:solidFill>
                  <a:schemeClr val="bg1"/>
                </a:solidFill>
                <a:latin typeface="+mj-lt"/>
              </a:rPr>
            </a:br>
            <a:r>
              <a:rPr lang="en-US" sz="2800" b="1" dirty="0" smtClean="0">
                <a:solidFill>
                  <a:schemeClr val="bg1"/>
                </a:solidFill>
                <a:latin typeface="+mj-lt"/>
              </a:rPr>
              <a:t>Requirements </a:t>
            </a:r>
            <a:r>
              <a:rPr lang="en-US" sz="2800" b="1" dirty="0">
                <a:solidFill>
                  <a:schemeClr val="bg1"/>
                </a:solidFill>
                <a:latin typeface="+mj-lt"/>
              </a:rPr>
              <a:t>(CCRs)</a:t>
            </a:r>
          </a:p>
        </p:txBody>
      </p:sp>
      <p:sp>
        <p:nvSpPr>
          <p:cNvPr id="16" name="Content Placeholder 2"/>
          <p:cNvSpPr>
            <a:spLocks noGrp="1"/>
          </p:cNvSpPr>
          <p:nvPr>
            <p:ph idx="1"/>
          </p:nvPr>
        </p:nvSpPr>
        <p:spPr>
          <a:xfrm>
            <a:off x="228600" y="1493714"/>
            <a:ext cx="4267200" cy="4907086"/>
          </a:xfrm>
        </p:spPr>
        <p:txBody>
          <a:bodyPr/>
          <a:lstStyle/>
          <a:p>
            <a:pPr marL="265113" indent="-265113">
              <a:tabLst>
                <a:tab pos="1831975" algn="l"/>
              </a:tabLst>
            </a:pPr>
            <a:r>
              <a:rPr lang="en-US" sz="2000" dirty="0"/>
              <a:t>The first step in getting value from customer data is organizing it in a way that will reveal themes</a:t>
            </a:r>
          </a:p>
          <a:p>
            <a:pPr marL="265113" indent="-265113">
              <a:tabLst>
                <a:tab pos="1831975" algn="l"/>
              </a:tabLst>
            </a:pPr>
            <a:r>
              <a:rPr lang="en-US" sz="2000" dirty="0"/>
              <a:t>An affinity diagram is a good tool for this purpose since it organizes language data into related groups</a:t>
            </a:r>
          </a:p>
          <a:p>
            <a:pPr marL="620713" lvl="1" indent="-241300">
              <a:tabLst>
                <a:tab pos="1831975" algn="l"/>
              </a:tabLst>
            </a:pPr>
            <a:r>
              <a:rPr lang="en-US" dirty="0"/>
              <a:t>Gather ideas from interview transcripts, surveys, etc.</a:t>
            </a:r>
          </a:p>
          <a:p>
            <a:pPr marL="620713" lvl="1" indent="-241300">
              <a:tabLst>
                <a:tab pos="1831975" algn="l"/>
              </a:tabLst>
            </a:pPr>
            <a:r>
              <a:rPr lang="en-US" dirty="0"/>
              <a:t>Generate customer need statements on cards or sticky notes (in the customer’s own language if at all possible)</a:t>
            </a:r>
          </a:p>
          <a:p>
            <a:pPr marL="620713" lvl="1" indent="-241300">
              <a:tabLst>
                <a:tab pos="1831975" algn="l"/>
              </a:tabLst>
            </a:pPr>
            <a:r>
              <a:rPr lang="en-US" dirty="0"/>
              <a:t>Group the cards to find the “affinity”</a:t>
            </a:r>
          </a:p>
          <a:p>
            <a:pPr marL="620713" lvl="1" indent="-241300">
              <a:tabLst>
                <a:tab pos="1831975" algn="l"/>
              </a:tabLst>
            </a:pPr>
            <a:r>
              <a:rPr lang="en-US" dirty="0"/>
              <a:t>Label the groups of cards</a:t>
            </a:r>
          </a:p>
          <a:p>
            <a:pPr marL="320675" indent="-320675">
              <a:tabLst>
                <a:tab pos="1831975" algn="l"/>
              </a:tabLst>
            </a:pPr>
            <a:endParaRPr lang="en-US" sz="2400" dirty="0"/>
          </a:p>
        </p:txBody>
      </p:sp>
      <p:sp>
        <p:nvSpPr>
          <p:cNvPr id="38" name="Text Placeholder 3"/>
          <p:cNvSpPr>
            <a:spLocks noGrp="1"/>
          </p:cNvSpPr>
          <p:nvPr>
            <p:ph type="body" sz="quarter" idx="10"/>
          </p:nvPr>
        </p:nvSpPr>
        <p:spPr>
          <a:xfrm>
            <a:off x="533400" y="914400"/>
            <a:ext cx="7620000" cy="669386"/>
          </a:xfrm>
        </p:spPr>
        <p:txBody>
          <a:bodyPr/>
          <a:lstStyle/>
          <a:p>
            <a:r>
              <a:rPr lang="en-US" sz="2400" b="1" dirty="0" smtClean="0">
                <a:solidFill>
                  <a:schemeClr val="accent6">
                    <a:lumMod val="60000"/>
                    <a:lumOff val="40000"/>
                  </a:schemeClr>
                </a:solidFill>
                <a:latin typeface="+mj-lt"/>
              </a:rPr>
              <a:t>Affinity </a:t>
            </a:r>
            <a:r>
              <a:rPr lang="en-US" sz="2400" b="1" dirty="0">
                <a:solidFill>
                  <a:schemeClr val="accent6">
                    <a:lumMod val="60000"/>
                    <a:lumOff val="40000"/>
                  </a:schemeClr>
                </a:solidFill>
                <a:latin typeface="+mj-lt"/>
              </a:rPr>
              <a:t>Diagrams</a:t>
            </a:r>
          </a:p>
        </p:txBody>
      </p:sp>
      <p:grpSp>
        <p:nvGrpSpPr>
          <p:cNvPr id="5" name="Group 2"/>
          <p:cNvGrpSpPr>
            <a:grpSpLocks/>
          </p:cNvGrpSpPr>
          <p:nvPr/>
        </p:nvGrpSpPr>
        <p:grpSpPr bwMode="auto">
          <a:xfrm>
            <a:off x="4797425" y="1827213"/>
            <a:ext cx="4117975" cy="4116388"/>
            <a:chOff x="2941" y="1135"/>
            <a:chExt cx="2594" cy="2593"/>
          </a:xfrm>
        </p:grpSpPr>
        <p:grpSp>
          <p:nvGrpSpPr>
            <p:cNvPr id="6" name="Group 3"/>
            <p:cNvGrpSpPr>
              <a:grpSpLocks/>
            </p:cNvGrpSpPr>
            <p:nvPr/>
          </p:nvGrpSpPr>
          <p:grpSpPr bwMode="auto">
            <a:xfrm>
              <a:off x="4023" y="1633"/>
              <a:ext cx="387" cy="227"/>
              <a:chOff x="4023" y="1633"/>
              <a:chExt cx="387" cy="227"/>
            </a:xfrm>
          </p:grpSpPr>
          <p:sp>
            <p:nvSpPr>
              <p:cNvPr id="62" name="Rectangle 4"/>
              <p:cNvSpPr>
                <a:spLocks noChangeArrowheads="1"/>
              </p:cNvSpPr>
              <p:nvPr/>
            </p:nvSpPr>
            <p:spPr bwMode="auto">
              <a:xfrm>
                <a:off x="4023" y="1633"/>
                <a:ext cx="347" cy="187"/>
              </a:xfrm>
              <a:prstGeom prst="rect">
                <a:avLst/>
              </a:prstGeom>
              <a:blipFill dpi="0" rotWithShape="0">
                <a:blip r:embed="rId3"/>
                <a:srcRect/>
                <a:tile tx="0" ty="0" sx="100000" sy="100000" flip="none" algn="tl"/>
              </a:blipFill>
              <a:ln w="11113">
                <a:solidFill>
                  <a:srgbClr val="000000"/>
                </a:solidFill>
                <a:miter lim="800000"/>
                <a:headEnd/>
                <a:tailEnd/>
              </a:ln>
            </p:spPr>
            <p:txBody>
              <a:bodyPr/>
              <a:lstStyle/>
              <a:p>
                <a:endParaRPr lang="en-US"/>
              </a:p>
            </p:txBody>
          </p:sp>
          <p:sp>
            <p:nvSpPr>
              <p:cNvPr id="63" name="Rectangle 5"/>
              <p:cNvSpPr>
                <a:spLocks noChangeArrowheads="1"/>
              </p:cNvSpPr>
              <p:nvPr/>
            </p:nvSpPr>
            <p:spPr bwMode="auto">
              <a:xfrm>
                <a:off x="4043" y="1653"/>
                <a:ext cx="347" cy="187"/>
              </a:xfrm>
              <a:prstGeom prst="rect">
                <a:avLst/>
              </a:prstGeom>
              <a:blipFill dpi="0" rotWithShape="0">
                <a:blip r:embed="rId4"/>
                <a:srcRect/>
                <a:tile tx="0" ty="0" sx="100000" sy="100000" flip="none" algn="tl"/>
              </a:blipFill>
              <a:ln w="11113">
                <a:solidFill>
                  <a:srgbClr val="000000"/>
                </a:solidFill>
                <a:miter lim="800000"/>
                <a:headEnd/>
                <a:tailEnd/>
              </a:ln>
            </p:spPr>
            <p:txBody>
              <a:bodyPr/>
              <a:lstStyle/>
              <a:p>
                <a:endParaRPr lang="en-US"/>
              </a:p>
            </p:txBody>
          </p:sp>
          <p:sp>
            <p:nvSpPr>
              <p:cNvPr id="64" name="Rectangle 6"/>
              <p:cNvSpPr>
                <a:spLocks noChangeArrowheads="1"/>
              </p:cNvSpPr>
              <p:nvPr/>
            </p:nvSpPr>
            <p:spPr bwMode="auto">
              <a:xfrm>
                <a:off x="4063" y="1673"/>
                <a:ext cx="347" cy="187"/>
              </a:xfrm>
              <a:prstGeom prst="rect">
                <a:avLst/>
              </a:prstGeom>
              <a:solidFill>
                <a:srgbClr val="FFFFFF"/>
              </a:solidFill>
              <a:ln w="11113">
                <a:solidFill>
                  <a:srgbClr val="000000"/>
                </a:solidFill>
                <a:miter lim="800000"/>
                <a:headEnd/>
                <a:tailEnd/>
              </a:ln>
            </p:spPr>
            <p:txBody>
              <a:bodyPr/>
              <a:lstStyle/>
              <a:p>
                <a:endParaRPr lang="en-US"/>
              </a:p>
            </p:txBody>
          </p:sp>
        </p:grpSp>
        <p:sp>
          <p:nvSpPr>
            <p:cNvPr id="7" name="Rectangle 7"/>
            <p:cNvSpPr>
              <a:spLocks noChangeArrowheads="1"/>
            </p:cNvSpPr>
            <p:nvPr/>
          </p:nvSpPr>
          <p:spPr bwMode="auto">
            <a:xfrm>
              <a:off x="3034" y="1256"/>
              <a:ext cx="1552" cy="841"/>
            </a:xfrm>
            <a:prstGeom prst="rect">
              <a:avLst/>
            </a:prstGeom>
            <a:noFill/>
            <a:ln w="206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 name="Rectangle 8"/>
            <p:cNvSpPr>
              <a:spLocks noChangeArrowheads="1"/>
            </p:cNvSpPr>
            <p:nvPr/>
          </p:nvSpPr>
          <p:spPr bwMode="auto">
            <a:xfrm>
              <a:off x="3923" y="1447"/>
              <a:ext cx="573" cy="499"/>
            </a:xfrm>
            <a:prstGeom prst="rect">
              <a:avLst/>
            </a:prstGeom>
            <a:noFill/>
            <a:ln w="1111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 name="Rectangle 9"/>
            <p:cNvSpPr>
              <a:spLocks noChangeArrowheads="1"/>
            </p:cNvSpPr>
            <p:nvPr/>
          </p:nvSpPr>
          <p:spPr bwMode="auto">
            <a:xfrm>
              <a:off x="3137" y="1440"/>
              <a:ext cx="574" cy="540"/>
            </a:xfrm>
            <a:prstGeom prst="rect">
              <a:avLst/>
            </a:prstGeom>
            <a:noFill/>
            <a:ln w="1111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10" name="Group 10"/>
            <p:cNvGrpSpPr>
              <a:grpSpLocks/>
            </p:cNvGrpSpPr>
            <p:nvPr/>
          </p:nvGrpSpPr>
          <p:grpSpPr bwMode="auto">
            <a:xfrm>
              <a:off x="3224" y="1613"/>
              <a:ext cx="407" cy="247"/>
              <a:chOff x="3224" y="1613"/>
              <a:chExt cx="407" cy="247"/>
            </a:xfrm>
          </p:grpSpPr>
          <p:sp>
            <p:nvSpPr>
              <p:cNvPr id="58" name="Rectangle 11"/>
              <p:cNvSpPr>
                <a:spLocks noChangeArrowheads="1"/>
              </p:cNvSpPr>
              <p:nvPr/>
            </p:nvSpPr>
            <p:spPr bwMode="auto">
              <a:xfrm>
                <a:off x="3224" y="1613"/>
                <a:ext cx="347" cy="187"/>
              </a:xfrm>
              <a:prstGeom prst="rect">
                <a:avLst/>
              </a:prstGeom>
              <a:solidFill>
                <a:srgbClr val="000000"/>
              </a:solidFill>
              <a:ln w="11113">
                <a:solidFill>
                  <a:srgbClr val="000000"/>
                </a:solidFill>
                <a:miter lim="800000"/>
                <a:headEnd/>
                <a:tailEnd/>
              </a:ln>
            </p:spPr>
            <p:txBody>
              <a:bodyPr/>
              <a:lstStyle/>
              <a:p>
                <a:endParaRPr lang="en-US"/>
              </a:p>
            </p:txBody>
          </p:sp>
          <p:sp>
            <p:nvSpPr>
              <p:cNvPr id="59" name="Rectangle 12"/>
              <p:cNvSpPr>
                <a:spLocks noChangeArrowheads="1"/>
              </p:cNvSpPr>
              <p:nvPr/>
            </p:nvSpPr>
            <p:spPr bwMode="auto">
              <a:xfrm>
                <a:off x="3244" y="1633"/>
                <a:ext cx="347" cy="187"/>
              </a:xfrm>
              <a:prstGeom prst="rect">
                <a:avLst/>
              </a:prstGeom>
              <a:blipFill dpi="0" rotWithShape="0">
                <a:blip r:embed="rId3"/>
                <a:srcRect/>
                <a:tile tx="0" ty="0" sx="100000" sy="100000" flip="none" algn="tl"/>
              </a:blipFill>
              <a:ln w="11113">
                <a:solidFill>
                  <a:srgbClr val="000000"/>
                </a:solidFill>
                <a:miter lim="800000"/>
                <a:headEnd/>
                <a:tailEnd/>
              </a:ln>
            </p:spPr>
            <p:txBody>
              <a:bodyPr/>
              <a:lstStyle/>
              <a:p>
                <a:endParaRPr lang="en-US"/>
              </a:p>
            </p:txBody>
          </p:sp>
          <p:sp>
            <p:nvSpPr>
              <p:cNvPr id="60" name="Rectangle 13"/>
              <p:cNvSpPr>
                <a:spLocks noChangeArrowheads="1"/>
              </p:cNvSpPr>
              <p:nvPr/>
            </p:nvSpPr>
            <p:spPr bwMode="auto">
              <a:xfrm>
                <a:off x="3264" y="1653"/>
                <a:ext cx="347" cy="187"/>
              </a:xfrm>
              <a:prstGeom prst="rect">
                <a:avLst/>
              </a:prstGeom>
              <a:blipFill dpi="0" rotWithShape="0">
                <a:blip r:embed="rId4"/>
                <a:srcRect/>
                <a:tile tx="0" ty="0" sx="100000" sy="100000" flip="none" algn="tl"/>
              </a:blipFill>
              <a:ln w="11113">
                <a:solidFill>
                  <a:srgbClr val="000000"/>
                </a:solidFill>
                <a:miter lim="800000"/>
                <a:headEnd/>
                <a:tailEnd/>
              </a:ln>
            </p:spPr>
            <p:txBody>
              <a:bodyPr/>
              <a:lstStyle/>
              <a:p>
                <a:endParaRPr lang="en-US"/>
              </a:p>
            </p:txBody>
          </p:sp>
          <p:sp>
            <p:nvSpPr>
              <p:cNvPr id="61" name="Rectangle 14"/>
              <p:cNvSpPr>
                <a:spLocks noChangeArrowheads="1"/>
              </p:cNvSpPr>
              <p:nvPr/>
            </p:nvSpPr>
            <p:spPr bwMode="auto">
              <a:xfrm>
                <a:off x="3284" y="1673"/>
                <a:ext cx="347" cy="187"/>
              </a:xfrm>
              <a:prstGeom prst="rect">
                <a:avLst/>
              </a:prstGeom>
              <a:solidFill>
                <a:srgbClr val="FFFFFF"/>
              </a:solidFill>
              <a:ln w="11113">
                <a:solidFill>
                  <a:srgbClr val="000000"/>
                </a:solidFill>
                <a:miter lim="800000"/>
                <a:headEnd/>
                <a:tailEnd/>
              </a:ln>
            </p:spPr>
            <p:txBody>
              <a:bodyPr/>
              <a:lstStyle/>
              <a:p>
                <a:endParaRPr lang="en-US"/>
              </a:p>
            </p:txBody>
          </p:sp>
        </p:grpSp>
        <p:sp>
          <p:nvSpPr>
            <p:cNvPr id="11" name="Rectangle 15"/>
            <p:cNvSpPr>
              <a:spLocks noChangeArrowheads="1"/>
            </p:cNvSpPr>
            <p:nvPr/>
          </p:nvSpPr>
          <p:spPr bwMode="auto">
            <a:xfrm>
              <a:off x="3251" y="1360"/>
              <a:ext cx="346" cy="187"/>
            </a:xfrm>
            <a:prstGeom prst="rect">
              <a:avLst/>
            </a:prstGeom>
            <a:solidFill>
              <a:schemeClr val="accent5">
                <a:lumMod val="20000"/>
                <a:lumOff val="80000"/>
              </a:schemeClr>
            </a:solidFill>
            <a:ln w="11113">
              <a:solidFill>
                <a:srgbClr val="000000"/>
              </a:solidFill>
              <a:miter lim="800000"/>
              <a:headEnd/>
              <a:tailEnd/>
            </a:ln>
          </p:spPr>
          <p:txBody>
            <a:bodyPr/>
            <a:lstStyle/>
            <a:p>
              <a:endParaRPr lang="en-US"/>
            </a:p>
          </p:txBody>
        </p:sp>
        <p:sp>
          <p:nvSpPr>
            <p:cNvPr id="12" name="Rectangle 16"/>
            <p:cNvSpPr>
              <a:spLocks noChangeArrowheads="1"/>
            </p:cNvSpPr>
            <p:nvPr/>
          </p:nvSpPr>
          <p:spPr bwMode="auto">
            <a:xfrm>
              <a:off x="4036" y="1373"/>
              <a:ext cx="347" cy="187"/>
            </a:xfrm>
            <a:prstGeom prst="rect">
              <a:avLst/>
            </a:prstGeom>
            <a:solidFill>
              <a:schemeClr val="accent5">
                <a:lumMod val="20000"/>
                <a:lumOff val="80000"/>
              </a:schemeClr>
            </a:solidFill>
            <a:ln w="11113">
              <a:solidFill>
                <a:srgbClr val="000000"/>
              </a:solidFill>
              <a:miter lim="800000"/>
              <a:headEnd/>
              <a:tailEnd/>
            </a:ln>
          </p:spPr>
          <p:txBody>
            <a:bodyPr/>
            <a:lstStyle/>
            <a:p>
              <a:endParaRPr lang="en-US">
                <a:solidFill>
                  <a:schemeClr val="accent5">
                    <a:lumMod val="20000"/>
                    <a:lumOff val="80000"/>
                  </a:schemeClr>
                </a:solidFill>
              </a:endParaRPr>
            </a:p>
          </p:txBody>
        </p:sp>
        <p:sp>
          <p:nvSpPr>
            <p:cNvPr id="13" name="Rectangle 17"/>
            <p:cNvSpPr>
              <a:spLocks noChangeArrowheads="1"/>
            </p:cNvSpPr>
            <p:nvPr/>
          </p:nvSpPr>
          <p:spPr bwMode="auto">
            <a:xfrm>
              <a:off x="3543" y="1135"/>
              <a:ext cx="640" cy="193"/>
            </a:xfrm>
            <a:prstGeom prst="rect">
              <a:avLst/>
            </a:prstGeom>
            <a:solidFill>
              <a:schemeClr val="accent6">
                <a:lumMod val="40000"/>
                <a:lumOff val="60000"/>
              </a:schemeClr>
            </a:solidFill>
            <a:ln w="11113">
              <a:solidFill>
                <a:srgbClr val="000000"/>
              </a:solidFill>
              <a:miter lim="800000"/>
              <a:headEnd/>
              <a:tailEnd/>
            </a:ln>
          </p:spPr>
          <p:txBody>
            <a:bodyPr/>
            <a:lstStyle/>
            <a:p>
              <a:endParaRPr lang="en-US"/>
            </a:p>
          </p:txBody>
        </p:sp>
        <p:sp>
          <p:nvSpPr>
            <p:cNvPr id="14" name="Rectangle 18"/>
            <p:cNvSpPr>
              <a:spLocks noChangeArrowheads="1"/>
            </p:cNvSpPr>
            <p:nvPr/>
          </p:nvSpPr>
          <p:spPr bwMode="auto">
            <a:xfrm>
              <a:off x="3643" y="1157"/>
              <a:ext cx="418"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sz="1400" b="1" dirty="0">
                  <a:solidFill>
                    <a:srgbClr val="000000"/>
                  </a:solidFill>
                  <a:latin typeface="Times New Roman" pitchFamily="18" charset="0"/>
                </a:rPr>
                <a:t>Theme 1</a:t>
              </a:r>
              <a:endParaRPr lang="en-US" sz="2000" b="1" dirty="0">
                <a:latin typeface="Times New Roman" pitchFamily="18" charset="0"/>
              </a:endParaRPr>
            </a:p>
          </p:txBody>
        </p:sp>
        <p:sp>
          <p:nvSpPr>
            <p:cNvPr id="15" name="Rectangle 19"/>
            <p:cNvSpPr>
              <a:spLocks noChangeArrowheads="1"/>
            </p:cNvSpPr>
            <p:nvPr/>
          </p:nvSpPr>
          <p:spPr bwMode="auto">
            <a:xfrm>
              <a:off x="3314" y="1403"/>
              <a:ext cx="26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sz="1100" b="1" dirty="0">
                  <a:solidFill>
                    <a:srgbClr val="000000"/>
                  </a:solidFill>
                  <a:latin typeface="Times New Roman" pitchFamily="18" charset="0"/>
                </a:rPr>
                <a:t>Need 1</a:t>
              </a:r>
              <a:endParaRPr lang="en-US" sz="1100" b="1" dirty="0">
                <a:latin typeface="Times New Roman" pitchFamily="18" charset="0"/>
              </a:endParaRPr>
            </a:p>
          </p:txBody>
        </p:sp>
        <p:sp>
          <p:nvSpPr>
            <p:cNvPr id="17" name="Rectangle 20"/>
            <p:cNvSpPr>
              <a:spLocks noChangeArrowheads="1"/>
            </p:cNvSpPr>
            <p:nvPr/>
          </p:nvSpPr>
          <p:spPr bwMode="auto">
            <a:xfrm>
              <a:off x="4101" y="1417"/>
              <a:ext cx="26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sz="1100" b="1" dirty="0">
                  <a:solidFill>
                    <a:srgbClr val="000000"/>
                  </a:solidFill>
                  <a:latin typeface="Times New Roman" pitchFamily="18" charset="0"/>
                </a:rPr>
                <a:t>Need 2</a:t>
              </a:r>
              <a:endParaRPr lang="en-US" sz="1100" b="1" dirty="0">
                <a:latin typeface="Times New Roman" pitchFamily="18" charset="0"/>
              </a:endParaRPr>
            </a:p>
          </p:txBody>
        </p:sp>
        <p:sp>
          <p:nvSpPr>
            <p:cNvPr id="18" name="Rectangle 21"/>
            <p:cNvSpPr>
              <a:spLocks noChangeArrowheads="1"/>
            </p:cNvSpPr>
            <p:nvPr/>
          </p:nvSpPr>
          <p:spPr bwMode="auto">
            <a:xfrm>
              <a:off x="2941" y="2441"/>
              <a:ext cx="1918" cy="1287"/>
            </a:xfrm>
            <a:prstGeom prst="rect">
              <a:avLst/>
            </a:prstGeom>
            <a:noFill/>
            <a:ln w="206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 name="Rectangle 22"/>
            <p:cNvSpPr>
              <a:spLocks noChangeArrowheads="1"/>
            </p:cNvSpPr>
            <p:nvPr/>
          </p:nvSpPr>
          <p:spPr bwMode="auto">
            <a:xfrm>
              <a:off x="4249" y="2758"/>
              <a:ext cx="567" cy="493"/>
            </a:xfrm>
            <a:prstGeom prst="rect">
              <a:avLst/>
            </a:prstGeom>
            <a:solidFill>
              <a:srgbClr val="FFFFFF"/>
            </a:solidFill>
            <a:ln w="11113">
              <a:solidFill>
                <a:srgbClr val="000000"/>
              </a:solidFill>
              <a:miter lim="800000"/>
              <a:headEnd/>
              <a:tailEnd/>
            </a:ln>
          </p:spPr>
          <p:txBody>
            <a:bodyPr/>
            <a:lstStyle/>
            <a:p>
              <a:endParaRPr lang="en-US"/>
            </a:p>
          </p:txBody>
        </p:sp>
        <p:sp>
          <p:nvSpPr>
            <p:cNvPr id="20" name="Rectangle 23"/>
            <p:cNvSpPr>
              <a:spLocks noChangeArrowheads="1"/>
            </p:cNvSpPr>
            <p:nvPr/>
          </p:nvSpPr>
          <p:spPr bwMode="auto">
            <a:xfrm>
              <a:off x="2998" y="2745"/>
              <a:ext cx="1065" cy="892"/>
            </a:xfrm>
            <a:prstGeom prst="rect">
              <a:avLst/>
            </a:prstGeom>
            <a:solidFill>
              <a:srgbClr val="FFFFFF"/>
            </a:solidFill>
            <a:ln w="11113">
              <a:solidFill>
                <a:srgbClr val="000000"/>
              </a:solidFill>
              <a:miter lim="800000"/>
              <a:headEnd/>
              <a:tailEnd/>
            </a:ln>
          </p:spPr>
          <p:txBody>
            <a:bodyPr/>
            <a:lstStyle/>
            <a:p>
              <a:endParaRPr lang="en-US"/>
            </a:p>
          </p:txBody>
        </p:sp>
        <p:sp>
          <p:nvSpPr>
            <p:cNvPr id="21" name="Rectangle 24"/>
            <p:cNvSpPr>
              <a:spLocks noChangeArrowheads="1"/>
            </p:cNvSpPr>
            <p:nvPr/>
          </p:nvSpPr>
          <p:spPr bwMode="auto">
            <a:xfrm>
              <a:off x="3317" y="2652"/>
              <a:ext cx="347" cy="187"/>
            </a:xfrm>
            <a:prstGeom prst="rect">
              <a:avLst/>
            </a:prstGeom>
            <a:solidFill>
              <a:schemeClr val="accent5">
                <a:lumMod val="20000"/>
                <a:lumOff val="80000"/>
              </a:schemeClr>
            </a:solidFill>
            <a:ln w="11113">
              <a:solidFill>
                <a:srgbClr val="000000"/>
              </a:solidFill>
              <a:miter lim="800000"/>
              <a:headEnd/>
              <a:tailEnd/>
            </a:ln>
          </p:spPr>
          <p:txBody>
            <a:bodyPr/>
            <a:lstStyle/>
            <a:p>
              <a:endParaRPr lang="en-US">
                <a:solidFill>
                  <a:schemeClr val="accent5">
                    <a:lumMod val="20000"/>
                    <a:lumOff val="80000"/>
                  </a:schemeClr>
                </a:solidFill>
              </a:endParaRPr>
            </a:p>
          </p:txBody>
        </p:sp>
        <p:sp>
          <p:nvSpPr>
            <p:cNvPr id="22" name="Rectangle 25"/>
            <p:cNvSpPr>
              <a:spLocks noChangeArrowheads="1"/>
            </p:cNvSpPr>
            <p:nvPr/>
          </p:nvSpPr>
          <p:spPr bwMode="auto">
            <a:xfrm>
              <a:off x="4362" y="2652"/>
              <a:ext cx="347" cy="187"/>
            </a:xfrm>
            <a:prstGeom prst="rect">
              <a:avLst/>
            </a:prstGeom>
            <a:solidFill>
              <a:schemeClr val="accent5">
                <a:lumMod val="20000"/>
                <a:lumOff val="80000"/>
              </a:schemeClr>
            </a:solidFill>
            <a:ln w="11113">
              <a:solidFill>
                <a:srgbClr val="000000"/>
              </a:solidFill>
              <a:miter lim="800000"/>
              <a:headEnd/>
              <a:tailEnd/>
            </a:ln>
          </p:spPr>
          <p:txBody>
            <a:bodyPr/>
            <a:lstStyle/>
            <a:p>
              <a:endParaRPr lang="en-US"/>
            </a:p>
          </p:txBody>
        </p:sp>
        <p:sp>
          <p:nvSpPr>
            <p:cNvPr id="23" name="Rectangle 26"/>
            <p:cNvSpPr>
              <a:spLocks noChangeArrowheads="1"/>
            </p:cNvSpPr>
            <p:nvPr/>
          </p:nvSpPr>
          <p:spPr bwMode="auto">
            <a:xfrm>
              <a:off x="4183" y="3384"/>
              <a:ext cx="346" cy="187"/>
            </a:xfrm>
            <a:prstGeom prst="rect">
              <a:avLst/>
            </a:prstGeom>
            <a:solidFill>
              <a:schemeClr val="accent5">
                <a:lumMod val="20000"/>
                <a:lumOff val="80000"/>
              </a:schemeClr>
            </a:solidFill>
            <a:ln w="11113">
              <a:solidFill>
                <a:srgbClr val="000000"/>
              </a:solidFill>
              <a:miter lim="800000"/>
              <a:headEnd/>
              <a:tailEnd/>
            </a:ln>
          </p:spPr>
          <p:txBody>
            <a:bodyPr/>
            <a:lstStyle/>
            <a:p>
              <a:endParaRPr lang="en-US">
                <a:solidFill>
                  <a:schemeClr val="accent5">
                    <a:lumMod val="20000"/>
                    <a:lumOff val="80000"/>
                  </a:schemeClr>
                </a:solidFill>
              </a:endParaRPr>
            </a:p>
          </p:txBody>
        </p:sp>
        <p:sp>
          <p:nvSpPr>
            <p:cNvPr id="24" name="Rectangle 27"/>
            <p:cNvSpPr>
              <a:spLocks noChangeArrowheads="1"/>
            </p:cNvSpPr>
            <p:nvPr/>
          </p:nvSpPr>
          <p:spPr bwMode="auto">
            <a:xfrm>
              <a:off x="3450" y="2362"/>
              <a:ext cx="833" cy="214"/>
            </a:xfrm>
            <a:prstGeom prst="rect">
              <a:avLst/>
            </a:prstGeom>
            <a:solidFill>
              <a:schemeClr val="accent3">
                <a:lumMod val="40000"/>
                <a:lumOff val="60000"/>
              </a:schemeClr>
            </a:solidFill>
            <a:ln w="11113">
              <a:solidFill>
                <a:srgbClr val="000000"/>
              </a:solidFill>
              <a:miter lim="800000"/>
              <a:headEnd/>
              <a:tailEnd/>
            </a:ln>
          </p:spPr>
          <p:txBody>
            <a:bodyPr/>
            <a:lstStyle/>
            <a:p>
              <a:endParaRPr lang="en-US"/>
            </a:p>
          </p:txBody>
        </p:sp>
        <p:grpSp>
          <p:nvGrpSpPr>
            <p:cNvPr id="25" name="Group 28"/>
            <p:cNvGrpSpPr>
              <a:grpSpLocks/>
            </p:cNvGrpSpPr>
            <p:nvPr/>
          </p:nvGrpSpPr>
          <p:grpSpPr bwMode="auto">
            <a:xfrm>
              <a:off x="4349" y="2918"/>
              <a:ext cx="407" cy="247"/>
              <a:chOff x="4349" y="2918"/>
              <a:chExt cx="407" cy="247"/>
            </a:xfrm>
          </p:grpSpPr>
          <p:sp>
            <p:nvSpPr>
              <p:cNvPr id="54" name="Rectangle 29"/>
              <p:cNvSpPr>
                <a:spLocks noChangeArrowheads="1"/>
              </p:cNvSpPr>
              <p:nvPr/>
            </p:nvSpPr>
            <p:spPr bwMode="auto">
              <a:xfrm>
                <a:off x="4349" y="2918"/>
                <a:ext cx="347" cy="187"/>
              </a:xfrm>
              <a:prstGeom prst="rect">
                <a:avLst/>
              </a:prstGeom>
              <a:solidFill>
                <a:srgbClr val="000000"/>
              </a:solidFill>
              <a:ln w="11113">
                <a:solidFill>
                  <a:srgbClr val="000000"/>
                </a:solidFill>
                <a:miter lim="800000"/>
                <a:headEnd/>
                <a:tailEnd/>
              </a:ln>
            </p:spPr>
            <p:txBody>
              <a:bodyPr/>
              <a:lstStyle/>
              <a:p>
                <a:endParaRPr lang="en-US"/>
              </a:p>
            </p:txBody>
          </p:sp>
          <p:sp>
            <p:nvSpPr>
              <p:cNvPr id="55" name="Rectangle 30"/>
              <p:cNvSpPr>
                <a:spLocks noChangeArrowheads="1"/>
              </p:cNvSpPr>
              <p:nvPr/>
            </p:nvSpPr>
            <p:spPr bwMode="auto">
              <a:xfrm>
                <a:off x="4369" y="2938"/>
                <a:ext cx="347" cy="187"/>
              </a:xfrm>
              <a:prstGeom prst="rect">
                <a:avLst/>
              </a:prstGeom>
              <a:blipFill dpi="0" rotWithShape="0">
                <a:blip r:embed="rId3"/>
                <a:srcRect/>
                <a:tile tx="0" ty="0" sx="100000" sy="100000" flip="none" algn="tl"/>
              </a:blipFill>
              <a:ln w="11113">
                <a:solidFill>
                  <a:srgbClr val="000000"/>
                </a:solidFill>
                <a:miter lim="800000"/>
                <a:headEnd/>
                <a:tailEnd/>
              </a:ln>
            </p:spPr>
            <p:txBody>
              <a:bodyPr/>
              <a:lstStyle/>
              <a:p>
                <a:endParaRPr lang="en-US"/>
              </a:p>
            </p:txBody>
          </p:sp>
          <p:sp>
            <p:nvSpPr>
              <p:cNvPr id="56" name="Rectangle 31"/>
              <p:cNvSpPr>
                <a:spLocks noChangeArrowheads="1"/>
              </p:cNvSpPr>
              <p:nvPr/>
            </p:nvSpPr>
            <p:spPr bwMode="auto">
              <a:xfrm>
                <a:off x="4389" y="2958"/>
                <a:ext cx="347" cy="187"/>
              </a:xfrm>
              <a:prstGeom prst="rect">
                <a:avLst/>
              </a:prstGeom>
              <a:blipFill dpi="0" rotWithShape="0">
                <a:blip r:embed="rId4"/>
                <a:srcRect/>
                <a:tile tx="0" ty="0" sx="100000" sy="100000" flip="none" algn="tl"/>
              </a:blipFill>
              <a:ln w="11113">
                <a:solidFill>
                  <a:srgbClr val="000000"/>
                </a:solidFill>
                <a:miter lim="800000"/>
                <a:headEnd/>
                <a:tailEnd/>
              </a:ln>
            </p:spPr>
            <p:txBody>
              <a:bodyPr/>
              <a:lstStyle/>
              <a:p>
                <a:endParaRPr lang="en-US"/>
              </a:p>
            </p:txBody>
          </p:sp>
          <p:sp>
            <p:nvSpPr>
              <p:cNvPr id="57" name="Rectangle 32"/>
              <p:cNvSpPr>
                <a:spLocks noChangeArrowheads="1"/>
              </p:cNvSpPr>
              <p:nvPr/>
            </p:nvSpPr>
            <p:spPr bwMode="auto">
              <a:xfrm>
                <a:off x="4409" y="2978"/>
                <a:ext cx="347" cy="187"/>
              </a:xfrm>
              <a:prstGeom prst="rect">
                <a:avLst/>
              </a:prstGeom>
              <a:solidFill>
                <a:srgbClr val="FFFFFF"/>
              </a:solidFill>
              <a:ln w="11113">
                <a:solidFill>
                  <a:srgbClr val="000000"/>
                </a:solidFill>
                <a:miter lim="800000"/>
                <a:headEnd/>
                <a:tailEnd/>
              </a:ln>
            </p:spPr>
            <p:txBody>
              <a:bodyPr/>
              <a:lstStyle/>
              <a:p>
                <a:endParaRPr lang="en-US"/>
              </a:p>
            </p:txBody>
          </p:sp>
        </p:grpSp>
        <p:sp>
          <p:nvSpPr>
            <p:cNvPr id="26" name="Rectangle 33"/>
            <p:cNvSpPr>
              <a:spLocks noChangeArrowheads="1"/>
            </p:cNvSpPr>
            <p:nvPr/>
          </p:nvSpPr>
          <p:spPr bwMode="auto">
            <a:xfrm>
              <a:off x="3057" y="2971"/>
              <a:ext cx="347" cy="187"/>
            </a:xfrm>
            <a:prstGeom prst="rect">
              <a:avLst/>
            </a:prstGeom>
            <a:solidFill>
              <a:srgbClr val="FFFFFF"/>
            </a:solidFill>
            <a:ln w="11113">
              <a:solidFill>
                <a:srgbClr val="000000"/>
              </a:solidFill>
              <a:miter lim="800000"/>
              <a:headEnd/>
              <a:tailEnd/>
            </a:ln>
          </p:spPr>
          <p:txBody>
            <a:bodyPr/>
            <a:lstStyle/>
            <a:p>
              <a:endParaRPr lang="en-US"/>
            </a:p>
          </p:txBody>
        </p:sp>
        <p:sp>
          <p:nvSpPr>
            <p:cNvPr id="27" name="Rectangle 34"/>
            <p:cNvSpPr>
              <a:spLocks noChangeArrowheads="1"/>
            </p:cNvSpPr>
            <p:nvPr/>
          </p:nvSpPr>
          <p:spPr bwMode="auto">
            <a:xfrm>
              <a:off x="3603" y="2978"/>
              <a:ext cx="347" cy="187"/>
            </a:xfrm>
            <a:prstGeom prst="rect">
              <a:avLst/>
            </a:prstGeom>
            <a:solidFill>
              <a:srgbClr val="FFFFFF"/>
            </a:solidFill>
            <a:ln w="11113">
              <a:solidFill>
                <a:srgbClr val="000000"/>
              </a:solidFill>
              <a:miter lim="800000"/>
              <a:headEnd/>
              <a:tailEnd/>
            </a:ln>
          </p:spPr>
          <p:txBody>
            <a:bodyPr/>
            <a:lstStyle/>
            <a:p>
              <a:endParaRPr lang="en-US"/>
            </a:p>
          </p:txBody>
        </p:sp>
        <p:grpSp>
          <p:nvGrpSpPr>
            <p:cNvPr id="28" name="Group 35"/>
            <p:cNvGrpSpPr>
              <a:grpSpLocks/>
            </p:cNvGrpSpPr>
            <p:nvPr/>
          </p:nvGrpSpPr>
          <p:grpSpPr bwMode="auto">
            <a:xfrm>
              <a:off x="3543" y="3324"/>
              <a:ext cx="407" cy="247"/>
              <a:chOff x="3543" y="3324"/>
              <a:chExt cx="407" cy="247"/>
            </a:xfrm>
          </p:grpSpPr>
          <p:sp>
            <p:nvSpPr>
              <p:cNvPr id="50" name="Rectangle 36"/>
              <p:cNvSpPr>
                <a:spLocks noChangeArrowheads="1"/>
              </p:cNvSpPr>
              <p:nvPr/>
            </p:nvSpPr>
            <p:spPr bwMode="auto">
              <a:xfrm>
                <a:off x="3543" y="3324"/>
                <a:ext cx="347" cy="187"/>
              </a:xfrm>
              <a:prstGeom prst="rect">
                <a:avLst/>
              </a:prstGeom>
              <a:solidFill>
                <a:srgbClr val="000000"/>
              </a:solidFill>
              <a:ln w="11113">
                <a:solidFill>
                  <a:srgbClr val="000000"/>
                </a:solidFill>
                <a:miter lim="800000"/>
                <a:headEnd/>
                <a:tailEnd/>
              </a:ln>
            </p:spPr>
            <p:txBody>
              <a:bodyPr/>
              <a:lstStyle/>
              <a:p>
                <a:endParaRPr lang="en-US"/>
              </a:p>
            </p:txBody>
          </p:sp>
          <p:sp>
            <p:nvSpPr>
              <p:cNvPr id="51" name="Rectangle 37"/>
              <p:cNvSpPr>
                <a:spLocks noChangeArrowheads="1"/>
              </p:cNvSpPr>
              <p:nvPr/>
            </p:nvSpPr>
            <p:spPr bwMode="auto">
              <a:xfrm>
                <a:off x="3563" y="3344"/>
                <a:ext cx="347" cy="187"/>
              </a:xfrm>
              <a:prstGeom prst="rect">
                <a:avLst/>
              </a:prstGeom>
              <a:blipFill dpi="0" rotWithShape="0">
                <a:blip r:embed="rId3"/>
                <a:srcRect/>
                <a:tile tx="0" ty="0" sx="100000" sy="100000" flip="none" algn="tl"/>
              </a:blipFill>
              <a:ln w="11113">
                <a:solidFill>
                  <a:srgbClr val="000000"/>
                </a:solidFill>
                <a:miter lim="800000"/>
                <a:headEnd/>
                <a:tailEnd/>
              </a:ln>
            </p:spPr>
            <p:txBody>
              <a:bodyPr/>
              <a:lstStyle/>
              <a:p>
                <a:endParaRPr lang="en-US"/>
              </a:p>
            </p:txBody>
          </p:sp>
          <p:sp>
            <p:nvSpPr>
              <p:cNvPr id="52" name="Rectangle 38"/>
              <p:cNvSpPr>
                <a:spLocks noChangeArrowheads="1"/>
              </p:cNvSpPr>
              <p:nvPr/>
            </p:nvSpPr>
            <p:spPr bwMode="auto">
              <a:xfrm>
                <a:off x="3583" y="3364"/>
                <a:ext cx="347" cy="187"/>
              </a:xfrm>
              <a:prstGeom prst="rect">
                <a:avLst/>
              </a:prstGeom>
              <a:blipFill dpi="0" rotWithShape="0">
                <a:blip r:embed="rId4"/>
                <a:srcRect/>
                <a:tile tx="0" ty="0" sx="100000" sy="100000" flip="none" algn="tl"/>
              </a:blipFill>
              <a:ln w="11113">
                <a:solidFill>
                  <a:srgbClr val="000000"/>
                </a:solidFill>
                <a:miter lim="800000"/>
                <a:headEnd/>
                <a:tailEnd/>
              </a:ln>
            </p:spPr>
            <p:txBody>
              <a:bodyPr/>
              <a:lstStyle/>
              <a:p>
                <a:endParaRPr lang="en-US"/>
              </a:p>
            </p:txBody>
          </p:sp>
          <p:sp>
            <p:nvSpPr>
              <p:cNvPr id="53" name="Rectangle 39"/>
              <p:cNvSpPr>
                <a:spLocks noChangeArrowheads="1"/>
              </p:cNvSpPr>
              <p:nvPr/>
            </p:nvSpPr>
            <p:spPr bwMode="auto">
              <a:xfrm>
                <a:off x="3603" y="3384"/>
                <a:ext cx="347" cy="187"/>
              </a:xfrm>
              <a:prstGeom prst="rect">
                <a:avLst/>
              </a:prstGeom>
              <a:solidFill>
                <a:srgbClr val="FFFFFF"/>
              </a:solidFill>
              <a:ln w="11113">
                <a:solidFill>
                  <a:srgbClr val="000000"/>
                </a:solidFill>
                <a:miter lim="800000"/>
                <a:headEnd/>
                <a:tailEnd/>
              </a:ln>
            </p:spPr>
            <p:txBody>
              <a:bodyPr/>
              <a:lstStyle/>
              <a:p>
                <a:endParaRPr lang="en-US"/>
              </a:p>
            </p:txBody>
          </p:sp>
        </p:grpSp>
        <p:sp>
          <p:nvSpPr>
            <p:cNvPr id="29" name="Rectangle 40"/>
            <p:cNvSpPr>
              <a:spLocks noChangeArrowheads="1"/>
            </p:cNvSpPr>
            <p:nvPr/>
          </p:nvSpPr>
          <p:spPr bwMode="auto">
            <a:xfrm>
              <a:off x="3038" y="3364"/>
              <a:ext cx="346" cy="187"/>
            </a:xfrm>
            <a:prstGeom prst="rect">
              <a:avLst/>
            </a:prstGeom>
            <a:blipFill dpi="0" rotWithShape="0">
              <a:blip r:embed="rId4"/>
              <a:srcRect/>
              <a:tile tx="0" ty="0" sx="100000" sy="100000" flip="none" algn="tl"/>
            </a:blipFill>
            <a:ln w="11113">
              <a:solidFill>
                <a:srgbClr val="000000"/>
              </a:solidFill>
              <a:miter lim="800000"/>
              <a:headEnd/>
              <a:tailEnd/>
            </a:ln>
          </p:spPr>
          <p:txBody>
            <a:bodyPr/>
            <a:lstStyle/>
            <a:p>
              <a:endParaRPr lang="en-US"/>
            </a:p>
          </p:txBody>
        </p:sp>
        <p:sp>
          <p:nvSpPr>
            <p:cNvPr id="30" name="Rectangle 41"/>
            <p:cNvSpPr>
              <a:spLocks noChangeArrowheads="1"/>
            </p:cNvSpPr>
            <p:nvPr/>
          </p:nvSpPr>
          <p:spPr bwMode="auto">
            <a:xfrm>
              <a:off x="3057" y="3384"/>
              <a:ext cx="347" cy="187"/>
            </a:xfrm>
            <a:prstGeom prst="rect">
              <a:avLst/>
            </a:prstGeom>
            <a:solidFill>
              <a:srgbClr val="FFFFFF"/>
            </a:solidFill>
            <a:ln w="11113">
              <a:solidFill>
                <a:srgbClr val="000000"/>
              </a:solidFill>
              <a:miter lim="800000"/>
              <a:headEnd/>
              <a:tailEnd/>
            </a:ln>
          </p:spPr>
          <p:txBody>
            <a:bodyPr/>
            <a:lstStyle/>
            <a:p>
              <a:endParaRPr lang="en-US"/>
            </a:p>
          </p:txBody>
        </p:sp>
        <p:sp>
          <p:nvSpPr>
            <p:cNvPr id="31" name="Rectangle 42"/>
            <p:cNvSpPr>
              <a:spLocks noChangeArrowheads="1"/>
            </p:cNvSpPr>
            <p:nvPr/>
          </p:nvSpPr>
          <p:spPr bwMode="auto">
            <a:xfrm>
              <a:off x="3636" y="2389"/>
              <a:ext cx="418"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sz="1400" b="1" dirty="0">
                  <a:solidFill>
                    <a:srgbClr val="000000"/>
                  </a:solidFill>
                  <a:latin typeface="Times New Roman" pitchFamily="18" charset="0"/>
                </a:rPr>
                <a:t>Theme 2</a:t>
              </a:r>
              <a:endParaRPr lang="en-US" sz="2000" b="1" dirty="0">
                <a:latin typeface="Times New Roman" pitchFamily="18" charset="0"/>
              </a:endParaRPr>
            </a:p>
          </p:txBody>
        </p:sp>
        <p:sp>
          <p:nvSpPr>
            <p:cNvPr id="32" name="Rectangle 43"/>
            <p:cNvSpPr>
              <a:spLocks noChangeArrowheads="1"/>
            </p:cNvSpPr>
            <p:nvPr/>
          </p:nvSpPr>
          <p:spPr bwMode="auto">
            <a:xfrm>
              <a:off x="3375" y="2695"/>
              <a:ext cx="26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sz="1100" b="1" dirty="0">
                  <a:solidFill>
                    <a:srgbClr val="000000"/>
                  </a:solidFill>
                  <a:latin typeface="Times New Roman" pitchFamily="18" charset="0"/>
                </a:rPr>
                <a:t>Need 3</a:t>
              </a:r>
              <a:endParaRPr lang="en-US" sz="1600" b="1" dirty="0">
                <a:latin typeface="Times New Roman" pitchFamily="18" charset="0"/>
              </a:endParaRPr>
            </a:p>
          </p:txBody>
        </p:sp>
        <p:sp>
          <p:nvSpPr>
            <p:cNvPr id="33" name="Rectangle 44"/>
            <p:cNvSpPr>
              <a:spLocks noChangeArrowheads="1"/>
            </p:cNvSpPr>
            <p:nvPr/>
          </p:nvSpPr>
          <p:spPr bwMode="auto">
            <a:xfrm>
              <a:off x="4426" y="2695"/>
              <a:ext cx="26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sz="1100" b="1" dirty="0">
                  <a:solidFill>
                    <a:srgbClr val="000000"/>
                  </a:solidFill>
                  <a:latin typeface="Times New Roman" pitchFamily="18" charset="0"/>
                </a:rPr>
                <a:t>Need 4</a:t>
              </a:r>
              <a:endParaRPr lang="en-US" sz="1600" b="1" dirty="0">
                <a:latin typeface="Times New Roman" pitchFamily="18" charset="0"/>
              </a:endParaRPr>
            </a:p>
          </p:txBody>
        </p:sp>
        <p:sp>
          <p:nvSpPr>
            <p:cNvPr id="34" name="Rectangle 45"/>
            <p:cNvSpPr>
              <a:spLocks noChangeArrowheads="1"/>
            </p:cNvSpPr>
            <p:nvPr/>
          </p:nvSpPr>
          <p:spPr bwMode="auto">
            <a:xfrm>
              <a:off x="4233" y="3427"/>
              <a:ext cx="26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sz="1100" b="1" dirty="0">
                  <a:solidFill>
                    <a:srgbClr val="000000"/>
                  </a:solidFill>
                  <a:latin typeface="Times New Roman" pitchFamily="18" charset="0"/>
                </a:rPr>
                <a:t>Need 5</a:t>
              </a:r>
              <a:endParaRPr lang="en-US" sz="1600" b="1" dirty="0">
                <a:latin typeface="Times New Roman" pitchFamily="18" charset="0"/>
              </a:endParaRPr>
            </a:p>
          </p:txBody>
        </p:sp>
        <p:sp>
          <p:nvSpPr>
            <p:cNvPr id="35" name="Rectangle 46"/>
            <p:cNvSpPr>
              <a:spLocks noChangeArrowheads="1"/>
            </p:cNvSpPr>
            <p:nvPr/>
          </p:nvSpPr>
          <p:spPr bwMode="auto">
            <a:xfrm>
              <a:off x="4808" y="1440"/>
              <a:ext cx="567" cy="513"/>
            </a:xfrm>
            <a:prstGeom prst="rect">
              <a:avLst/>
            </a:prstGeom>
            <a:noFill/>
            <a:ln w="1111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 name="Rectangle 47"/>
            <p:cNvSpPr>
              <a:spLocks noChangeArrowheads="1"/>
            </p:cNvSpPr>
            <p:nvPr/>
          </p:nvSpPr>
          <p:spPr bwMode="auto">
            <a:xfrm>
              <a:off x="4895" y="1340"/>
              <a:ext cx="400" cy="167"/>
            </a:xfrm>
            <a:prstGeom prst="rect">
              <a:avLst/>
            </a:prstGeom>
            <a:solidFill>
              <a:schemeClr val="accent2">
                <a:lumMod val="20000"/>
                <a:lumOff val="80000"/>
              </a:schemeClr>
            </a:solidFill>
            <a:ln w="11113">
              <a:solidFill>
                <a:srgbClr val="000000"/>
              </a:solidFill>
              <a:miter lim="800000"/>
              <a:headEnd/>
              <a:tailEnd/>
            </a:ln>
          </p:spPr>
          <p:txBody>
            <a:bodyPr/>
            <a:lstStyle/>
            <a:p>
              <a:endParaRPr lang="en-US"/>
            </a:p>
          </p:txBody>
        </p:sp>
        <p:grpSp>
          <p:nvGrpSpPr>
            <p:cNvPr id="37" name="Group 48"/>
            <p:cNvGrpSpPr>
              <a:grpSpLocks/>
            </p:cNvGrpSpPr>
            <p:nvPr/>
          </p:nvGrpSpPr>
          <p:grpSpPr bwMode="auto">
            <a:xfrm>
              <a:off x="4882" y="1626"/>
              <a:ext cx="406" cy="247"/>
              <a:chOff x="4882" y="1626"/>
              <a:chExt cx="406" cy="247"/>
            </a:xfrm>
          </p:grpSpPr>
          <p:sp>
            <p:nvSpPr>
              <p:cNvPr id="46" name="Rectangle 49"/>
              <p:cNvSpPr>
                <a:spLocks noChangeArrowheads="1"/>
              </p:cNvSpPr>
              <p:nvPr/>
            </p:nvSpPr>
            <p:spPr bwMode="auto">
              <a:xfrm>
                <a:off x="4882" y="1626"/>
                <a:ext cx="346" cy="187"/>
              </a:xfrm>
              <a:prstGeom prst="rect">
                <a:avLst/>
              </a:prstGeom>
              <a:solidFill>
                <a:srgbClr val="000000"/>
              </a:solidFill>
              <a:ln w="11113">
                <a:solidFill>
                  <a:srgbClr val="000000"/>
                </a:solidFill>
                <a:miter lim="800000"/>
                <a:headEnd/>
                <a:tailEnd/>
              </a:ln>
            </p:spPr>
            <p:txBody>
              <a:bodyPr/>
              <a:lstStyle/>
              <a:p>
                <a:endParaRPr lang="en-US"/>
              </a:p>
            </p:txBody>
          </p:sp>
          <p:sp>
            <p:nvSpPr>
              <p:cNvPr id="47" name="Rectangle 50"/>
              <p:cNvSpPr>
                <a:spLocks noChangeArrowheads="1"/>
              </p:cNvSpPr>
              <p:nvPr/>
            </p:nvSpPr>
            <p:spPr bwMode="auto">
              <a:xfrm>
                <a:off x="4902" y="1646"/>
                <a:ext cx="346" cy="187"/>
              </a:xfrm>
              <a:prstGeom prst="rect">
                <a:avLst/>
              </a:prstGeom>
              <a:blipFill dpi="0" rotWithShape="0">
                <a:blip r:embed="rId3"/>
                <a:srcRect/>
                <a:tile tx="0" ty="0" sx="100000" sy="100000" flip="none" algn="tl"/>
              </a:blipFill>
              <a:ln w="11113">
                <a:solidFill>
                  <a:srgbClr val="000000"/>
                </a:solidFill>
                <a:miter lim="800000"/>
                <a:headEnd/>
                <a:tailEnd/>
              </a:ln>
            </p:spPr>
            <p:txBody>
              <a:bodyPr/>
              <a:lstStyle/>
              <a:p>
                <a:endParaRPr lang="en-US"/>
              </a:p>
            </p:txBody>
          </p:sp>
          <p:sp>
            <p:nvSpPr>
              <p:cNvPr id="48" name="Rectangle 51"/>
              <p:cNvSpPr>
                <a:spLocks noChangeArrowheads="1"/>
              </p:cNvSpPr>
              <p:nvPr/>
            </p:nvSpPr>
            <p:spPr bwMode="auto">
              <a:xfrm>
                <a:off x="4922" y="1666"/>
                <a:ext cx="346" cy="187"/>
              </a:xfrm>
              <a:prstGeom prst="rect">
                <a:avLst/>
              </a:prstGeom>
              <a:blipFill dpi="0" rotWithShape="0">
                <a:blip r:embed="rId4"/>
                <a:srcRect/>
                <a:tile tx="0" ty="0" sx="100000" sy="100000" flip="none" algn="tl"/>
              </a:blipFill>
              <a:ln w="11113">
                <a:solidFill>
                  <a:srgbClr val="000000"/>
                </a:solidFill>
                <a:miter lim="800000"/>
                <a:headEnd/>
                <a:tailEnd/>
              </a:ln>
            </p:spPr>
            <p:txBody>
              <a:bodyPr/>
              <a:lstStyle/>
              <a:p>
                <a:endParaRPr lang="en-US"/>
              </a:p>
            </p:txBody>
          </p:sp>
          <p:sp>
            <p:nvSpPr>
              <p:cNvPr id="49" name="Rectangle 52"/>
              <p:cNvSpPr>
                <a:spLocks noChangeArrowheads="1"/>
              </p:cNvSpPr>
              <p:nvPr/>
            </p:nvSpPr>
            <p:spPr bwMode="auto">
              <a:xfrm>
                <a:off x="4942" y="1686"/>
                <a:ext cx="346" cy="187"/>
              </a:xfrm>
              <a:prstGeom prst="rect">
                <a:avLst/>
              </a:prstGeom>
              <a:solidFill>
                <a:srgbClr val="FFFFFF"/>
              </a:solidFill>
              <a:ln w="11113">
                <a:solidFill>
                  <a:srgbClr val="000000"/>
                </a:solidFill>
                <a:miter lim="800000"/>
                <a:headEnd/>
                <a:tailEnd/>
              </a:ln>
            </p:spPr>
            <p:txBody>
              <a:bodyPr/>
              <a:lstStyle/>
              <a:p>
                <a:endParaRPr lang="en-US"/>
              </a:p>
            </p:txBody>
          </p:sp>
        </p:grpSp>
        <p:sp>
          <p:nvSpPr>
            <p:cNvPr id="39" name="Rectangle 53"/>
            <p:cNvSpPr>
              <a:spLocks noChangeArrowheads="1"/>
            </p:cNvSpPr>
            <p:nvPr/>
          </p:nvSpPr>
          <p:spPr bwMode="auto">
            <a:xfrm>
              <a:off x="4946" y="1384"/>
              <a:ext cx="328"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sz="1100" b="1" dirty="0">
                  <a:solidFill>
                    <a:srgbClr val="000000"/>
                  </a:solidFill>
                  <a:latin typeface="Times New Roman" pitchFamily="18" charset="0"/>
                </a:rPr>
                <a:t>Theme 3</a:t>
              </a:r>
              <a:endParaRPr lang="en-US" sz="1600" b="1" dirty="0">
                <a:latin typeface="Times New Roman" pitchFamily="18" charset="0"/>
              </a:endParaRPr>
            </a:p>
          </p:txBody>
        </p:sp>
        <p:grpSp>
          <p:nvGrpSpPr>
            <p:cNvPr id="40" name="Group 54"/>
            <p:cNvGrpSpPr>
              <a:grpSpLocks/>
            </p:cNvGrpSpPr>
            <p:nvPr/>
          </p:nvGrpSpPr>
          <p:grpSpPr bwMode="auto">
            <a:xfrm>
              <a:off x="5021" y="2305"/>
              <a:ext cx="347" cy="187"/>
              <a:chOff x="5021" y="2305"/>
              <a:chExt cx="347" cy="187"/>
            </a:xfrm>
          </p:grpSpPr>
          <p:sp>
            <p:nvSpPr>
              <p:cNvPr id="44" name="Rectangle 55"/>
              <p:cNvSpPr>
                <a:spLocks noChangeArrowheads="1"/>
              </p:cNvSpPr>
              <p:nvPr/>
            </p:nvSpPr>
            <p:spPr bwMode="auto">
              <a:xfrm>
                <a:off x="5021" y="2305"/>
                <a:ext cx="347" cy="187"/>
              </a:xfrm>
              <a:prstGeom prst="rect">
                <a:avLst/>
              </a:prstGeom>
              <a:solidFill>
                <a:srgbClr val="FFFFFF"/>
              </a:solidFill>
              <a:ln w="11113">
                <a:solidFill>
                  <a:srgbClr val="000000"/>
                </a:solidFill>
                <a:miter lim="800000"/>
                <a:headEnd/>
                <a:tailEnd/>
              </a:ln>
            </p:spPr>
            <p:txBody>
              <a:bodyPr/>
              <a:lstStyle/>
              <a:p>
                <a:endParaRPr lang="en-US"/>
              </a:p>
            </p:txBody>
          </p:sp>
          <p:sp>
            <p:nvSpPr>
              <p:cNvPr id="45" name="Rectangle 56"/>
              <p:cNvSpPr>
                <a:spLocks noChangeArrowheads="1"/>
              </p:cNvSpPr>
              <p:nvPr/>
            </p:nvSpPr>
            <p:spPr bwMode="auto">
              <a:xfrm>
                <a:off x="5100" y="2349"/>
                <a:ext cx="23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sz="1000" dirty="0">
                    <a:solidFill>
                      <a:srgbClr val="000000"/>
                    </a:solidFill>
                    <a:latin typeface="Times New Roman" pitchFamily="18" charset="0"/>
                  </a:rPr>
                  <a:t>Need 7</a:t>
                </a:r>
                <a:endParaRPr lang="en-US" sz="1200" dirty="0">
                  <a:latin typeface="Times New Roman" pitchFamily="18" charset="0"/>
                </a:endParaRPr>
              </a:p>
            </p:txBody>
          </p:sp>
        </p:grpSp>
        <p:grpSp>
          <p:nvGrpSpPr>
            <p:cNvPr id="41" name="Group 57"/>
            <p:cNvGrpSpPr>
              <a:grpSpLocks/>
            </p:cNvGrpSpPr>
            <p:nvPr/>
          </p:nvGrpSpPr>
          <p:grpSpPr bwMode="auto">
            <a:xfrm>
              <a:off x="5188" y="2718"/>
              <a:ext cx="347" cy="187"/>
              <a:chOff x="5188" y="2718"/>
              <a:chExt cx="347" cy="187"/>
            </a:xfrm>
          </p:grpSpPr>
          <p:sp>
            <p:nvSpPr>
              <p:cNvPr id="42" name="Rectangle 58"/>
              <p:cNvSpPr>
                <a:spLocks noChangeArrowheads="1"/>
              </p:cNvSpPr>
              <p:nvPr/>
            </p:nvSpPr>
            <p:spPr bwMode="auto">
              <a:xfrm>
                <a:off x="5188" y="2718"/>
                <a:ext cx="347" cy="187"/>
              </a:xfrm>
              <a:prstGeom prst="rect">
                <a:avLst/>
              </a:prstGeom>
              <a:solidFill>
                <a:srgbClr val="FFFFFF"/>
              </a:solidFill>
              <a:ln w="11113">
                <a:solidFill>
                  <a:srgbClr val="000000"/>
                </a:solidFill>
                <a:miter lim="800000"/>
                <a:headEnd/>
                <a:tailEnd/>
              </a:ln>
            </p:spPr>
            <p:txBody>
              <a:bodyPr/>
              <a:lstStyle/>
              <a:p>
                <a:endParaRPr lang="en-US"/>
              </a:p>
            </p:txBody>
          </p:sp>
          <p:sp>
            <p:nvSpPr>
              <p:cNvPr id="43" name="Rectangle 59"/>
              <p:cNvSpPr>
                <a:spLocks noChangeArrowheads="1"/>
              </p:cNvSpPr>
              <p:nvPr/>
            </p:nvSpPr>
            <p:spPr bwMode="auto">
              <a:xfrm>
                <a:off x="5266" y="2762"/>
                <a:ext cx="23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sz="1000">
                    <a:solidFill>
                      <a:srgbClr val="000000"/>
                    </a:solidFill>
                    <a:latin typeface="Times New Roman" pitchFamily="18" charset="0"/>
                  </a:rPr>
                  <a:t>Need 8</a:t>
                </a:r>
                <a:endParaRPr lang="en-US" sz="1200">
                  <a:latin typeface="Times New Roman" pitchFamily="18" charset="0"/>
                </a:endParaRPr>
              </a:p>
            </p:txBody>
          </p:sp>
        </p:grpSp>
      </p:grpSp>
      <p:grpSp>
        <p:nvGrpSpPr>
          <p:cNvPr id="66" name="Group 65"/>
          <p:cNvGrpSpPr/>
          <p:nvPr/>
        </p:nvGrpSpPr>
        <p:grpSpPr>
          <a:xfrm>
            <a:off x="-4020402" y="7391400"/>
            <a:ext cx="8941858" cy="419100"/>
            <a:chOff x="457200" y="876300"/>
            <a:chExt cx="8229600" cy="419100"/>
          </a:xfrm>
        </p:grpSpPr>
        <p:sp>
          <p:nvSpPr>
            <p:cNvPr id="67" name="Rectangle 66"/>
            <p:cNvSpPr/>
            <p:nvPr/>
          </p:nvSpPr>
          <p:spPr>
            <a:xfrm>
              <a:off x="609600" y="906236"/>
              <a:ext cx="7924800" cy="359229"/>
            </a:xfrm>
            <a:prstGeom prst="rect">
              <a:avLst/>
            </a:prstGeom>
            <a:gradFill>
              <a:gsLst>
                <a:gs pos="100000">
                  <a:schemeClr val="tx2">
                    <a:lumMod val="50000"/>
                  </a:schemeClr>
                </a:gs>
                <a:gs pos="28000">
                  <a:schemeClr val="tx2">
                    <a:lumMod val="60000"/>
                    <a:lumOff val="40000"/>
                  </a:schemeClr>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457200" y="876300"/>
              <a:ext cx="228600" cy="419100"/>
            </a:xfrm>
            <a:prstGeom prst="rect">
              <a:avLst/>
            </a:prstGeom>
            <a:gradFill>
              <a:gsLst>
                <a:gs pos="100000">
                  <a:schemeClr val="tx2">
                    <a:lumMod val="50000"/>
                  </a:schemeClr>
                </a:gs>
                <a:gs pos="28000">
                  <a:schemeClr val="tx2">
                    <a:lumMod val="60000"/>
                    <a:lumOff val="40000"/>
                  </a:schemeClr>
                </a:gs>
              </a:gsLst>
              <a:lin ang="5400000" scaled="0"/>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8458200" y="876300"/>
              <a:ext cx="228600" cy="419100"/>
            </a:xfrm>
            <a:prstGeom prst="rect">
              <a:avLst/>
            </a:prstGeom>
            <a:gradFill>
              <a:gsLst>
                <a:gs pos="100000">
                  <a:schemeClr val="tx2">
                    <a:lumMod val="50000"/>
                  </a:schemeClr>
                </a:gs>
                <a:gs pos="28000">
                  <a:schemeClr val="tx2">
                    <a:lumMod val="60000"/>
                    <a:lumOff val="40000"/>
                  </a:schemeClr>
                </a:gs>
              </a:gsLst>
              <a:lin ang="5400000" scaled="0"/>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729380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itle 1"/>
          <p:cNvSpPr txBox="1">
            <a:spLocks/>
          </p:cNvSpPr>
          <p:nvPr/>
        </p:nvSpPr>
        <p:spPr>
          <a:xfrm>
            <a:off x="685800" y="152400"/>
            <a:ext cx="7924800" cy="584775"/>
          </a:xfrm>
          <a:prstGeom prst="rect">
            <a:avLst/>
          </a:prstGeom>
          <a:noFill/>
        </p:spPr>
        <p:txBody>
          <a:bodyPr wrap="square" rtlCol="0" anchor="b">
            <a:spAutoFit/>
          </a:bodyPr>
          <a:lstStyle>
            <a:lvl1pPr algn="l" defTabSz="914400" rtl="0" eaLnBrk="1" latinLnBrk="0" hangingPunct="1">
              <a:spcBef>
                <a:spcPct val="0"/>
              </a:spcBef>
              <a:buNone/>
              <a:defRPr lang="en-US" sz="3200" kern="1200" dirty="0" smtClean="0">
                <a:solidFill>
                  <a:schemeClr val="tx2">
                    <a:lumMod val="40000"/>
                    <a:lumOff val="60000"/>
                  </a:schemeClr>
                </a:solidFill>
                <a:latin typeface="Bevan" pitchFamily="2" charset="0"/>
                <a:ea typeface="Slackey" pitchFamily="2" charset="0"/>
                <a:cs typeface="+mn-cs"/>
              </a:defRPr>
            </a:lvl1pPr>
          </a:lstStyle>
          <a:p>
            <a:r>
              <a:rPr lang="en-US" b="1" dirty="0" smtClean="0">
                <a:solidFill>
                  <a:schemeClr val="bg1"/>
                </a:solidFill>
                <a:latin typeface="+mj-lt"/>
              </a:rPr>
              <a:t>Exercise # </a:t>
            </a:r>
            <a:r>
              <a:rPr lang="en-US" b="1" dirty="0">
                <a:solidFill>
                  <a:schemeClr val="bg1"/>
                </a:solidFill>
                <a:latin typeface="+mj-lt"/>
              </a:rPr>
              <a:t>4 : Affinity Diagrams</a:t>
            </a:r>
          </a:p>
        </p:txBody>
      </p:sp>
      <p:grpSp>
        <p:nvGrpSpPr>
          <p:cNvPr id="2" name="Group 1"/>
          <p:cNvGrpSpPr/>
          <p:nvPr/>
        </p:nvGrpSpPr>
        <p:grpSpPr>
          <a:xfrm>
            <a:off x="609600" y="2057400"/>
            <a:ext cx="7383178" cy="3324683"/>
            <a:chOff x="609600" y="2057400"/>
            <a:chExt cx="7383178" cy="3324683"/>
          </a:xfrm>
        </p:grpSpPr>
        <p:sp>
          <p:nvSpPr>
            <p:cNvPr id="10" name="Freeform 13"/>
            <p:cNvSpPr>
              <a:spLocks/>
            </p:cNvSpPr>
            <p:nvPr/>
          </p:nvSpPr>
          <p:spPr bwMode="auto">
            <a:xfrm>
              <a:off x="1090898" y="4365624"/>
              <a:ext cx="1149350" cy="974420"/>
            </a:xfrm>
            <a:custGeom>
              <a:avLst/>
              <a:gdLst>
                <a:gd name="T0" fmla="*/ 655 w 747"/>
                <a:gd name="T1" fmla="*/ 697 h 832"/>
                <a:gd name="T2" fmla="*/ 747 w 747"/>
                <a:gd name="T3" fmla="*/ 0 h 832"/>
                <a:gd name="T4" fmla="*/ 0 w 747"/>
                <a:gd name="T5" fmla="*/ 0 h 832"/>
                <a:gd name="T6" fmla="*/ 92 w 747"/>
                <a:gd name="T7" fmla="*/ 708 h 832"/>
                <a:gd name="T8" fmla="*/ 92 w 747"/>
                <a:gd name="T9" fmla="*/ 708 h 832"/>
                <a:gd name="T10" fmla="*/ 95 w 747"/>
                <a:gd name="T11" fmla="*/ 708 h 832"/>
                <a:gd name="T12" fmla="*/ 96 w 747"/>
                <a:gd name="T13" fmla="*/ 708 h 832"/>
                <a:gd name="T14" fmla="*/ 96 w 747"/>
                <a:gd name="T15" fmla="*/ 708 h 832"/>
                <a:gd name="T16" fmla="*/ 98 w 747"/>
                <a:gd name="T17" fmla="*/ 721 h 832"/>
                <a:gd name="T18" fmla="*/ 103 w 747"/>
                <a:gd name="T19" fmla="*/ 733 h 832"/>
                <a:gd name="T20" fmla="*/ 112 w 747"/>
                <a:gd name="T21" fmla="*/ 745 h 832"/>
                <a:gd name="T22" fmla="*/ 123 w 747"/>
                <a:gd name="T23" fmla="*/ 756 h 832"/>
                <a:gd name="T24" fmla="*/ 137 w 747"/>
                <a:gd name="T25" fmla="*/ 768 h 832"/>
                <a:gd name="T26" fmla="*/ 155 w 747"/>
                <a:gd name="T27" fmla="*/ 778 h 832"/>
                <a:gd name="T28" fmla="*/ 173 w 747"/>
                <a:gd name="T29" fmla="*/ 788 h 832"/>
                <a:gd name="T30" fmla="*/ 193 w 747"/>
                <a:gd name="T31" fmla="*/ 797 h 832"/>
                <a:gd name="T32" fmla="*/ 215 w 747"/>
                <a:gd name="T33" fmla="*/ 805 h 832"/>
                <a:gd name="T34" fmla="*/ 238 w 747"/>
                <a:gd name="T35" fmla="*/ 812 h 832"/>
                <a:gd name="T36" fmla="*/ 261 w 747"/>
                <a:gd name="T37" fmla="*/ 818 h 832"/>
                <a:gd name="T38" fmla="*/ 284 w 747"/>
                <a:gd name="T39" fmla="*/ 823 h 832"/>
                <a:gd name="T40" fmla="*/ 308 w 747"/>
                <a:gd name="T41" fmla="*/ 828 h 832"/>
                <a:gd name="T42" fmla="*/ 331 w 747"/>
                <a:gd name="T43" fmla="*/ 830 h 832"/>
                <a:gd name="T44" fmla="*/ 354 w 747"/>
                <a:gd name="T45" fmla="*/ 832 h 832"/>
                <a:gd name="T46" fmla="*/ 376 w 747"/>
                <a:gd name="T47" fmla="*/ 832 h 832"/>
                <a:gd name="T48" fmla="*/ 400 w 747"/>
                <a:gd name="T49" fmla="*/ 831 h 832"/>
                <a:gd name="T50" fmla="*/ 424 w 747"/>
                <a:gd name="T51" fmla="*/ 830 h 832"/>
                <a:gd name="T52" fmla="*/ 448 w 747"/>
                <a:gd name="T53" fmla="*/ 827 h 832"/>
                <a:gd name="T54" fmla="*/ 471 w 747"/>
                <a:gd name="T55" fmla="*/ 823 h 832"/>
                <a:gd name="T56" fmla="*/ 496 w 747"/>
                <a:gd name="T57" fmla="*/ 818 h 832"/>
                <a:gd name="T58" fmla="*/ 519 w 747"/>
                <a:gd name="T59" fmla="*/ 812 h 832"/>
                <a:gd name="T60" fmla="*/ 541 w 747"/>
                <a:gd name="T61" fmla="*/ 804 h 832"/>
                <a:gd name="T62" fmla="*/ 561 w 747"/>
                <a:gd name="T63" fmla="*/ 796 h 832"/>
                <a:gd name="T64" fmla="*/ 581 w 747"/>
                <a:gd name="T65" fmla="*/ 788 h 832"/>
                <a:gd name="T66" fmla="*/ 598 w 747"/>
                <a:gd name="T67" fmla="*/ 778 h 832"/>
                <a:gd name="T68" fmla="*/ 613 w 747"/>
                <a:gd name="T69" fmla="*/ 768 h 832"/>
                <a:gd name="T70" fmla="*/ 627 w 747"/>
                <a:gd name="T71" fmla="*/ 756 h 832"/>
                <a:gd name="T72" fmla="*/ 637 w 747"/>
                <a:gd name="T73" fmla="*/ 745 h 832"/>
                <a:gd name="T74" fmla="*/ 645 w 747"/>
                <a:gd name="T75" fmla="*/ 733 h 832"/>
                <a:gd name="T76" fmla="*/ 651 w 747"/>
                <a:gd name="T77" fmla="*/ 721 h 832"/>
                <a:gd name="T78" fmla="*/ 652 w 747"/>
                <a:gd name="T79" fmla="*/ 708 h 832"/>
                <a:gd name="T80" fmla="*/ 652 w 747"/>
                <a:gd name="T81" fmla="*/ 706 h 832"/>
                <a:gd name="T82" fmla="*/ 653 w 747"/>
                <a:gd name="T83" fmla="*/ 702 h 832"/>
                <a:gd name="T84" fmla="*/ 655 w 747"/>
                <a:gd name="T85" fmla="*/ 699 h 832"/>
                <a:gd name="T86" fmla="*/ 655 w 747"/>
                <a:gd name="T87" fmla="*/ 697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47" h="832">
                  <a:moveTo>
                    <a:pt x="655" y="697"/>
                  </a:moveTo>
                  <a:lnTo>
                    <a:pt x="747" y="0"/>
                  </a:lnTo>
                  <a:lnTo>
                    <a:pt x="0" y="0"/>
                  </a:lnTo>
                  <a:lnTo>
                    <a:pt x="92" y="708"/>
                  </a:lnTo>
                  <a:lnTo>
                    <a:pt x="92" y="708"/>
                  </a:lnTo>
                  <a:lnTo>
                    <a:pt x="95" y="708"/>
                  </a:lnTo>
                  <a:lnTo>
                    <a:pt x="96" y="708"/>
                  </a:lnTo>
                  <a:lnTo>
                    <a:pt x="96" y="708"/>
                  </a:lnTo>
                  <a:lnTo>
                    <a:pt x="98" y="721"/>
                  </a:lnTo>
                  <a:lnTo>
                    <a:pt x="103" y="733"/>
                  </a:lnTo>
                  <a:lnTo>
                    <a:pt x="112" y="745"/>
                  </a:lnTo>
                  <a:lnTo>
                    <a:pt x="123" y="756"/>
                  </a:lnTo>
                  <a:lnTo>
                    <a:pt x="137" y="768"/>
                  </a:lnTo>
                  <a:lnTo>
                    <a:pt x="155" y="778"/>
                  </a:lnTo>
                  <a:lnTo>
                    <a:pt x="173" y="788"/>
                  </a:lnTo>
                  <a:lnTo>
                    <a:pt x="193" y="797"/>
                  </a:lnTo>
                  <a:lnTo>
                    <a:pt x="215" y="805"/>
                  </a:lnTo>
                  <a:lnTo>
                    <a:pt x="238" y="812"/>
                  </a:lnTo>
                  <a:lnTo>
                    <a:pt x="261" y="818"/>
                  </a:lnTo>
                  <a:lnTo>
                    <a:pt x="284" y="823"/>
                  </a:lnTo>
                  <a:lnTo>
                    <a:pt x="308" y="828"/>
                  </a:lnTo>
                  <a:lnTo>
                    <a:pt x="331" y="830"/>
                  </a:lnTo>
                  <a:lnTo>
                    <a:pt x="354" y="832"/>
                  </a:lnTo>
                  <a:lnTo>
                    <a:pt x="376" y="832"/>
                  </a:lnTo>
                  <a:lnTo>
                    <a:pt x="400" y="831"/>
                  </a:lnTo>
                  <a:lnTo>
                    <a:pt x="424" y="830"/>
                  </a:lnTo>
                  <a:lnTo>
                    <a:pt x="448" y="827"/>
                  </a:lnTo>
                  <a:lnTo>
                    <a:pt x="471" y="823"/>
                  </a:lnTo>
                  <a:lnTo>
                    <a:pt x="496" y="818"/>
                  </a:lnTo>
                  <a:lnTo>
                    <a:pt x="519" y="812"/>
                  </a:lnTo>
                  <a:lnTo>
                    <a:pt x="541" y="804"/>
                  </a:lnTo>
                  <a:lnTo>
                    <a:pt x="561" y="796"/>
                  </a:lnTo>
                  <a:lnTo>
                    <a:pt x="581" y="788"/>
                  </a:lnTo>
                  <a:lnTo>
                    <a:pt x="598" y="778"/>
                  </a:lnTo>
                  <a:lnTo>
                    <a:pt x="613" y="768"/>
                  </a:lnTo>
                  <a:lnTo>
                    <a:pt x="627" y="756"/>
                  </a:lnTo>
                  <a:lnTo>
                    <a:pt x="637" y="745"/>
                  </a:lnTo>
                  <a:lnTo>
                    <a:pt x="645" y="733"/>
                  </a:lnTo>
                  <a:lnTo>
                    <a:pt x="651" y="721"/>
                  </a:lnTo>
                  <a:lnTo>
                    <a:pt x="652" y="708"/>
                  </a:lnTo>
                  <a:lnTo>
                    <a:pt x="652" y="706"/>
                  </a:lnTo>
                  <a:lnTo>
                    <a:pt x="653" y="702"/>
                  </a:lnTo>
                  <a:lnTo>
                    <a:pt x="655" y="699"/>
                  </a:lnTo>
                  <a:lnTo>
                    <a:pt x="655" y="697"/>
                  </a:lnTo>
                  <a:close/>
                </a:path>
              </a:pathLst>
            </a:custGeom>
            <a:solidFill>
              <a:schemeClr val="accent5">
                <a:lumMod val="75000"/>
              </a:schemeClr>
            </a:solidFill>
            <a:ln>
              <a:solidFill>
                <a:schemeClr val="accent1">
                  <a:lumMod val="75000"/>
                </a:schemeClr>
              </a:solidFill>
            </a:ln>
            <a:effectLst>
              <a:outerShdw blurRad="76200" dir="13500000" sy="23000" kx="1200000" algn="br" rotWithShape="0">
                <a:prstClr val="black">
                  <a:alpha val="2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4"/>
            <p:cNvSpPr>
              <a:spLocks/>
            </p:cNvSpPr>
            <p:nvPr/>
          </p:nvSpPr>
          <p:spPr bwMode="auto">
            <a:xfrm>
              <a:off x="1090898" y="4267200"/>
              <a:ext cx="1146268" cy="290452"/>
            </a:xfrm>
            <a:custGeom>
              <a:avLst/>
              <a:gdLst>
                <a:gd name="T0" fmla="*/ 410 w 744"/>
                <a:gd name="T1" fmla="*/ 247 h 248"/>
                <a:gd name="T2" fmla="*/ 483 w 744"/>
                <a:gd name="T3" fmla="*/ 242 h 248"/>
                <a:gd name="T4" fmla="*/ 550 w 744"/>
                <a:gd name="T5" fmla="*/ 233 h 248"/>
                <a:gd name="T6" fmla="*/ 610 w 744"/>
                <a:gd name="T7" fmla="*/ 219 h 248"/>
                <a:gd name="T8" fmla="*/ 659 w 744"/>
                <a:gd name="T9" fmla="*/ 203 h 248"/>
                <a:gd name="T10" fmla="*/ 699 w 744"/>
                <a:gd name="T11" fmla="*/ 184 h 248"/>
                <a:gd name="T12" fmla="*/ 728 w 744"/>
                <a:gd name="T13" fmla="*/ 160 h 248"/>
                <a:gd name="T14" fmla="*/ 742 w 744"/>
                <a:gd name="T15" fmla="*/ 136 h 248"/>
                <a:gd name="T16" fmla="*/ 742 w 744"/>
                <a:gd name="T17" fmla="*/ 111 h 248"/>
                <a:gd name="T18" fmla="*/ 728 w 744"/>
                <a:gd name="T19" fmla="*/ 87 h 248"/>
                <a:gd name="T20" fmla="*/ 699 w 744"/>
                <a:gd name="T21" fmla="*/ 65 h 248"/>
                <a:gd name="T22" fmla="*/ 659 w 744"/>
                <a:gd name="T23" fmla="*/ 45 h 248"/>
                <a:gd name="T24" fmla="*/ 610 w 744"/>
                <a:gd name="T25" fmla="*/ 28 h 248"/>
                <a:gd name="T26" fmla="*/ 550 w 744"/>
                <a:gd name="T27" fmla="*/ 15 h 248"/>
                <a:gd name="T28" fmla="*/ 483 w 744"/>
                <a:gd name="T29" fmla="*/ 6 h 248"/>
                <a:gd name="T30" fmla="*/ 410 w 744"/>
                <a:gd name="T31" fmla="*/ 1 h 248"/>
                <a:gd name="T32" fmla="*/ 334 w 744"/>
                <a:gd name="T33" fmla="*/ 1 h 248"/>
                <a:gd name="T34" fmla="*/ 262 w 744"/>
                <a:gd name="T35" fmla="*/ 6 h 248"/>
                <a:gd name="T36" fmla="*/ 195 w 744"/>
                <a:gd name="T37" fmla="*/ 15 h 248"/>
                <a:gd name="T38" fmla="*/ 135 w 744"/>
                <a:gd name="T39" fmla="*/ 28 h 248"/>
                <a:gd name="T40" fmla="*/ 85 w 744"/>
                <a:gd name="T41" fmla="*/ 45 h 248"/>
                <a:gd name="T42" fmla="*/ 45 w 744"/>
                <a:gd name="T43" fmla="*/ 65 h 248"/>
                <a:gd name="T44" fmla="*/ 16 w 744"/>
                <a:gd name="T45" fmla="*/ 87 h 248"/>
                <a:gd name="T46" fmla="*/ 3 w 744"/>
                <a:gd name="T47" fmla="*/ 111 h 248"/>
                <a:gd name="T48" fmla="*/ 3 w 744"/>
                <a:gd name="T49" fmla="*/ 136 h 248"/>
                <a:gd name="T50" fmla="*/ 16 w 744"/>
                <a:gd name="T51" fmla="*/ 160 h 248"/>
                <a:gd name="T52" fmla="*/ 45 w 744"/>
                <a:gd name="T53" fmla="*/ 184 h 248"/>
                <a:gd name="T54" fmla="*/ 85 w 744"/>
                <a:gd name="T55" fmla="*/ 203 h 248"/>
                <a:gd name="T56" fmla="*/ 135 w 744"/>
                <a:gd name="T57" fmla="*/ 219 h 248"/>
                <a:gd name="T58" fmla="*/ 195 w 744"/>
                <a:gd name="T59" fmla="*/ 233 h 248"/>
                <a:gd name="T60" fmla="*/ 262 w 744"/>
                <a:gd name="T61" fmla="*/ 242 h 248"/>
                <a:gd name="T62" fmla="*/ 334 w 744"/>
                <a:gd name="T63" fmla="*/ 247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4" h="248">
                  <a:moveTo>
                    <a:pt x="372" y="248"/>
                  </a:moveTo>
                  <a:lnTo>
                    <a:pt x="410" y="247"/>
                  </a:lnTo>
                  <a:lnTo>
                    <a:pt x="447" y="246"/>
                  </a:lnTo>
                  <a:lnTo>
                    <a:pt x="483" y="242"/>
                  </a:lnTo>
                  <a:lnTo>
                    <a:pt x="517" y="239"/>
                  </a:lnTo>
                  <a:lnTo>
                    <a:pt x="550" y="233"/>
                  </a:lnTo>
                  <a:lnTo>
                    <a:pt x="581" y="227"/>
                  </a:lnTo>
                  <a:lnTo>
                    <a:pt x="610" y="219"/>
                  </a:lnTo>
                  <a:lnTo>
                    <a:pt x="636" y="211"/>
                  </a:lnTo>
                  <a:lnTo>
                    <a:pt x="659" y="203"/>
                  </a:lnTo>
                  <a:lnTo>
                    <a:pt x="681" y="194"/>
                  </a:lnTo>
                  <a:lnTo>
                    <a:pt x="699" y="184"/>
                  </a:lnTo>
                  <a:lnTo>
                    <a:pt x="716" y="172"/>
                  </a:lnTo>
                  <a:lnTo>
                    <a:pt x="728" y="160"/>
                  </a:lnTo>
                  <a:lnTo>
                    <a:pt x="736" y="149"/>
                  </a:lnTo>
                  <a:lnTo>
                    <a:pt x="742" y="136"/>
                  </a:lnTo>
                  <a:lnTo>
                    <a:pt x="744" y="124"/>
                  </a:lnTo>
                  <a:lnTo>
                    <a:pt x="742" y="111"/>
                  </a:lnTo>
                  <a:lnTo>
                    <a:pt x="736" y="98"/>
                  </a:lnTo>
                  <a:lnTo>
                    <a:pt x="728" y="87"/>
                  </a:lnTo>
                  <a:lnTo>
                    <a:pt x="716" y="75"/>
                  </a:lnTo>
                  <a:lnTo>
                    <a:pt x="699" y="65"/>
                  </a:lnTo>
                  <a:lnTo>
                    <a:pt x="681" y="54"/>
                  </a:lnTo>
                  <a:lnTo>
                    <a:pt x="659" y="45"/>
                  </a:lnTo>
                  <a:lnTo>
                    <a:pt x="636" y="36"/>
                  </a:lnTo>
                  <a:lnTo>
                    <a:pt x="610" y="28"/>
                  </a:lnTo>
                  <a:lnTo>
                    <a:pt x="581" y="21"/>
                  </a:lnTo>
                  <a:lnTo>
                    <a:pt x="550" y="15"/>
                  </a:lnTo>
                  <a:lnTo>
                    <a:pt x="517" y="10"/>
                  </a:lnTo>
                  <a:lnTo>
                    <a:pt x="483" y="6"/>
                  </a:lnTo>
                  <a:lnTo>
                    <a:pt x="447" y="3"/>
                  </a:lnTo>
                  <a:lnTo>
                    <a:pt x="410" y="1"/>
                  </a:lnTo>
                  <a:lnTo>
                    <a:pt x="372" y="0"/>
                  </a:lnTo>
                  <a:lnTo>
                    <a:pt x="334" y="1"/>
                  </a:lnTo>
                  <a:lnTo>
                    <a:pt x="297" y="3"/>
                  </a:lnTo>
                  <a:lnTo>
                    <a:pt x="262" y="6"/>
                  </a:lnTo>
                  <a:lnTo>
                    <a:pt x="227" y="10"/>
                  </a:lnTo>
                  <a:lnTo>
                    <a:pt x="195" y="15"/>
                  </a:lnTo>
                  <a:lnTo>
                    <a:pt x="164" y="21"/>
                  </a:lnTo>
                  <a:lnTo>
                    <a:pt x="135" y="28"/>
                  </a:lnTo>
                  <a:lnTo>
                    <a:pt x="109" y="36"/>
                  </a:lnTo>
                  <a:lnTo>
                    <a:pt x="85" y="45"/>
                  </a:lnTo>
                  <a:lnTo>
                    <a:pt x="64" y="54"/>
                  </a:lnTo>
                  <a:lnTo>
                    <a:pt x="45" y="65"/>
                  </a:lnTo>
                  <a:lnTo>
                    <a:pt x="29" y="75"/>
                  </a:lnTo>
                  <a:lnTo>
                    <a:pt x="16" y="87"/>
                  </a:lnTo>
                  <a:lnTo>
                    <a:pt x="8" y="98"/>
                  </a:lnTo>
                  <a:lnTo>
                    <a:pt x="3" y="111"/>
                  </a:lnTo>
                  <a:lnTo>
                    <a:pt x="0" y="124"/>
                  </a:lnTo>
                  <a:lnTo>
                    <a:pt x="3" y="136"/>
                  </a:lnTo>
                  <a:lnTo>
                    <a:pt x="8" y="149"/>
                  </a:lnTo>
                  <a:lnTo>
                    <a:pt x="16" y="160"/>
                  </a:lnTo>
                  <a:lnTo>
                    <a:pt x="29" y="172"/>
                  </a:lnTo>
                  <a:lnTo>
                    <a:pt x="45" y="184"/>
                  </a:lnTo>
                  <a:lnTo>
                    <a:pt x="64" y="194"/>
                  </a:lnTo>
                  <a:lnTo>
                    <a:pt x="85" y="203"/>
                  </a:lnTo>
                  <a:lnTo>
                    <a:pt x="109" y="211"/>
                  </a:lnTo>
                  <a:lnTo>
                    <a:pt x="135" y="219"/>
                  </a:lnTo>
                  <a:lnTo>
                    <a:pt x="164" y="227"/>
                  </a:lnTo>
                  <a:lnTo>
                    <a:pt x="195" y="233"/>
                  </a:lnTo>
                  <a:lnTo>
                    <a:pt x="227" y="239"/>
                  </a:lnTo>
                  <a:lnTo>
                    <a:pt x="262" y="242"/>
                  </a:lnTo>
                  <a:lnTo>
                    <a:pt x="297" y="246"/>
                  </a:lnTo>
                  <a:lnTo>
                    <a:pt x="334" y="247"/>
                  </a:lnTo>
                  <a:lnTo>
                    <a:pt x="372" y="248"/>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15"/>
            <p:cNvSpPr>
              <a:spLocks/>
            </p:cNvSpPr>
            <p:nvPr/>
          </p:nvSpPr>
          <p:spPr bwMode="auto">
            <a:xfrm>
              <a:off x="1097248" y="4308475"/>
              <a:ext cx="1118537" cy="229550"/>
            </a:xfrm>
            <a:custGeom>
              <a:avLst/>
              <a:gdLst>
                <a:gd name="T0" fmla="*/ 326 w 725"/>
                <a:gd name="T1" fmla="*/ 0 h 196"/>
                <a:gd name="T2" fmla="*/ 261 w 725"/>
                <a:gd name="T3" fmla="*/ 5 h 196"/>
                <a:gd name="T4" fmla="*/ 201 w 725"/>
                <a:gd name="T5" fmla="*/ 13 h 196"/>
                <a:gd name="T6" fmla="*/ 147 w 725"/>
                <a:gd name="T7" fmla="*/ 24 h 196"/>
                <a:gd name="T8" fmla="*/ 98 w 725"/>
                <a:gd name="T9" fmla="*/ 38 h 196"/>
                <a:gd name="T10" fmla="*/ 59 w 725"/>
                <a:gd name="T11" fmla="*/ 54 h 196"/>
                <a:gd name="T12" fmla="*/ 28 w 725"/>
                <a:gd name="T13" fmla="*/ 74 h 196"/>
                <a:gd name="T14" fmla="*/ 7 w 725"/>
                <a:gd name="T15" fmla="*/ 95 h 196"/>
                <a:gd name="T16" fmla="*/ 10 w 725"/>
                <a:gd name="T17" fmla="*/ 114 h 196"/>
                <a:gd name="T18" fmla="*/ 35 w 725"/>
                <a:gd name="T19" fmla="*/ 133 h 196"/>
                <a:gd name="T20" fmla="*/ 68 w 725"/>
                <a:gd name="T21" fmla="*/ 150 h 196"/>
                <a:gd name="T22" fmla="*/ 110 w 725"/>
                <a:gd name="T23" fmla="*/ 164 h 196"/>
                <a:gd name="T24" fmla="*/ 156 w 725"/>
                <a:gd name="T25" fmla="*/ 176 h 196"/>
                <a:gd name="T26" fmla="*/ 209 w 725"/>
                <a:gd name="T27" fmla="*/ 186 h 196"/>
                <a:gd name="T28" fmla="*/ 267 w 725"/>
                <a:gd name="T29" fmla="*/ 193 h 196"/>
                <a:gd name="T30" fmla="*/ 328 w 725"/>
                <a:gd name="T31" fmla="*/ 196 h 196"/>
                <a:gd name="T32" fmla="*/ 393 w 725"/>
                <a:gd name="T33" fmla="*/ 196 h 196"/>
                <a:gd name="T34" fmla="*/ 458 w 725"/>
                <a:gd name="T35" fmla="*/ 191 h 196"/>
                <a:gd name="T36" fmla="*/ 517 w 725"/>
                <a:gd name="T37" fmla="*/ 184 h 196"/>
                <a:gd name="T38" fmla="*/ 572 w 725"/>
                <a:gd name="T39" fmla="*/ 174 h 196"/>
                <a:gd name="T40" fmla="*/ 620 w 725"/>
                <a:gd name="T41" fmla="*/ 160 h 196"/>
                <a:gd name="T42" fmla="*/ 661 w 725"/>
                <a:gd name="T43" fmla="*/ 145 h 196"/>
                <a:gd name="T44" fmla="*/ 694 w 725"/>
                <a:gd name="T45" fmla="*/ 127 h 196"/>
                <a:gd name="T46" fmla="*/ 717 w 725"/>
                <a:gd name="T47" fmla="*/ 107 h 196"/>
                <a:gd name="T48" fmla="*/ 717 w 725"/>
                <a:gd name="T49" fmla="*/ 87 h 196"/>
                <a:gd name="T50" fmla="*/ 693 w 725"/>
                <a:gd name="T51" fmla="*/ 67 h 196"/>
                <a:gd name="T52" fmla="*/ 659 w 725"/>
                <a:gd name="T53" fmla="*/ 50 h 196"/>
                <a:gd name="T54" fmla="*/ 619 w 725"/>
                <a:gd name="T55" fmla="*/ 35 h 196"/>
                <a:gd name="T56" fmla="*/ 571 w 725"/>
                <a:gd name="T57" fmla="*/ 22 h 196"/>
                <a:gd name="T58" fmla="*/ 517 w 725"/>
                <a:gd name="T59" fmla="*/ 12 h 196"/>
                <a:gd name="T60" fmla="*/ 458 w 725"/>
                <a:gd name="T61" fmla="*/ 5 h 196"/>
                <a:gd name="T62" fmla="*/ 394 w 725"/>
                <a:gd name="T63" fmla="*/ 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25" h="196">
                  <a:moveTo>
                    <a:pt x="361" y="0"/>
                  </a:moveTo>
                  <a:lnTo>
                    <a:pt x="326" y="0"/>
                  </a:lnTo>
                  <a:lnTo>
                    <a:pt x="293" y="2"/>
                  </a:lnTo>
                  <a:lnTo>
                    <a:pt x="261" y="5"/>
                  </a:lnTo>
                  <a:lnTo>
                    <a:pt x="231" y="8"/>
                  </a:lnTo>
                  <a:lnTo>
                    <a:pt x="201" y="13"/>
                  </a:lnTo>
                  <a:lnTo>
                    <a:pt x="173" y="17"/>
                  </a:lnTo>
                  <a:lnTo>
                    <a:pt x="147" y="24"/>
                  </a:lnTo>
                  <a:lnTo>
                    <a:pt x="121" y="30"/>
                  </a:lnTo>
                  <a:lnTo>
                    <a:pt x="98" y="38"/>
                  </a:lnTo>
                  <a:lnTo>
                    <a:pt x="78" y="46"/>
                  </a:lnTo>
                  <a:lnTo>
                    <a:pt x="59" y="54"/>
                  </a:lnTo>
                  <a:lnTo>
                    <a:pt x="42" y="64"/>
                  </a:lnTo>
                  <a:lnTo>
                    <a:pt x="28" y="74"/>
                  </a:lnTo>
                  <a:lnTo>
                    <a:pt x="17" y="83"/>
                  </a:lnTo>
                  <a:lnTo>
                    <a:pt x="7" y="95"/>
                  </a:lnTo>
                  <a:lnTo>
                    <a:pt x="0" y="105"/>
                  </a:lnTo>
                  <a:lnTo>
                    <a:pt x="10" y="114"/>
                  </a:lnTo>
                  <a:lnTo>
                    <a:pt x="21" y="125"/>
                  </a:lnTo>
                  <a:lnTo>
                    <a:pt x="35" y="133"/>
                  </a:lnTo>
                  <a:lnTo>
                    <a:pt x="51" y="142"/>
                  </a:lnTo>
                  <a:lnTo>
                    <a:pt x="68" y="150"/>
                  </a:lnTo>
                  <a:lnTo>
                    <a:pt x="88" y="157"/>
                  </a:lnTo>
                  <a:lnTo>
                    <a:pt x="110" y="164"/>
                  </a:lnTo>
                  <a:lnTo>
                    <a:pt x="132" y="171"/>
                  </a:lnTo>
                  <a:lnTo>
                    <a:pt x="156" y="176"/>
                  </a:lnTo>
                  <a:lnTo>
                    <a:pt x="182" y="181"/>
                  </a:lnTo>
                  <a:lnTo>
                    <a:pt x="209" y="186"/>
                  </a:lnTo>
                  <a:lnTo>
                    <a:pt x="238" y="189"/>
                  </a:lnTo>
                  <a:lnTo>
                    <a:pt x="267" y="193"/>
                  </a:lnTo>
                  <a:lnTo>
                    <a:pt x="297" y="194"/>
                  </a:lnTo>
                  <a:lnTo>
                    <a:pt x="328" y="196"/>
                  </a:lnTo>
                  <a:lnTo>
                    <a:pt x="360" y="196"/>
                  </a:lnTo>
                  <a:lnTo>
                    <a:pt x="393" y="196"/>
                  </a:lnTo>
                  <a:lnTo>
                    <a:pt x="426" y="194"/>
                  </a:lnTo>
                  <a:lnTo>
                    <a:pt x="458" y="191"/>
                  </a:lnTo>
                  <a:lnTo>
                    <a:pt x="488" y="188"/>
                  </a:lnTo>
                  <a:lnTo>
                    <a:pt x="517" y="184"/>
                  </a:lnTo>
                  <a:lnTo>
                    <a:pt x="545" y="180"/>
                  </a:lnTo>
                  <a:lnTo>
                    <a:pt x="572" y="174"/>
                  </a:lnTo>
                  <a:lnTo>
                    <a:pt x="596" y="167"/>
                  </a:lnTo>
                  <a:lnTo>
                    <a:pt x="620" y="160"/>
                  </a:lnTo>
                  <a:lnTo>
                    <a:pt x="641" y="153"/>
                  </a:lnTo>
                  <a:lnTo>
                    <a:pt x="661" y="145"/>
                  </a:lnTo>
                  <a:lnTo>
                    <a:pt x="678" y="136"/>
                  </a:lnTo>
                  <a:lnTo>
                    <a:pt x="694" y="127"/>
                  </a:lnTo>
                  <a:lnTo>
                    <a:pt x="707" y="118"/>
                  </a:lnTo>
                  <a:lnTo>
                    <a:pt x="717" y="107"/>
                  </a:lnTo>
                  <a:lnTo>
                    <a:pt x="725" y="97"/>
                  </a:lnTo>
                  <a:lnTo>
                    <a:pt x="717" y="87"/>
                  </a:lnTo>
                  <a:lnTo>
                    <a:pt x="705" y="77"/>
                  </a:lnTo>
                  <a:lnTo>
                    <a:pt x="693" y="67"/>
                  </a:lnTo>
                  <a:lnTo>
                    <a:pt x="677" y="59"/>
                  </a:lnTo>
                  <a:lnTo>
                    <a:pt x="659" y="50"/>
                  </a:lnTo>
                  <a:lnTo>
                    <a:pt x="640" y="42"/>
                  </a:lnTo>
                  <a:lnTo>
                    <a:pt x="619" y="35"/>
                  </a:lnTo>
                  <a:lnTo>
                    <a:pt x="595" y="28"/>
                  </a:lnTo>
                  <a:lnTo>
                    <a:pt x="571" y="22"/>
                  </a:lnTo>
                  <a:lnTo>
                    <a:pt x="544" y="16"/>
                  </a:lnTo>
                  <a:lnTo>
                    <a:pt x="517" y="12"/>
                  </a:lnTo>
                  <a:lnTo>
                    <a:pt x="488" y="7"/>
                  </a:lnTo>
                  <a:lnTo>
                    <a:pt x="458" y="5"/>
                  </a:lnTo>
                  <a:lnTo>
                    <a:pt x="426" y="2"/>
                  </a:lnTo>
                  <a:lnTo>
                    <a:pt x="394" y="0"/>
                  </a:lnTo>
                  <a:lnTo>
                    <a:pt x="361" y="0"/>
                  </a:lnTo>
                  <a:close/>
                </a:path>
              </a:pathLst>
            </a:cu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16"/>
            <p:cNvSpPr>
              <a:spLocks/>
            </p:cNvSpPr>
            <p:nvPr/>
          </p:nvSpPr>
          <p:spPr bwMode="auto">
            <a:xfrm>
              <a:off x="1075022" y="4370387"/>
              <a:ext cx="1210978" cy="594959"/>
            </a:xfrm>
            <a:custGeom>
              <a:avLst/>
              <a:gdLst>
                <a:gd name="T0" fmla="*/ 784 w 785"/>
                <a:gd name="T1" fmla="*/ 19 h 508"/>
                <a:gd name="T2" fmla="*/ 776 w 785"/>
                <a:gd name="T3" fmla="*/ 3 h 508"/>
                <a:gd name="T4" fmla="*/ 762 w 785"/>
                <a:gd name="T5" fmla="*/ 3 h 508"/>
                <a:gd name="T6" fmla="*/ 753 w 785"/>
                <a:gd name="T7" fmla="*/ 19 h 508"/>
                <a:gd name="T8" fmla="*/ 752 w 785"/>
                <a:gd name="T9" fmla="*/ 35 h 508"/>
                <a:gd name="T10" fmla="*/ 753 w 785"/>
                <a:gd name="T11" fmla="*/ 42 h 508"/>
                <a:gd name="T12" fmla="*/ 752 w 785"/>
                <a:gd name="T13" fmla="*/ 44 h 508"/>
                <a:gd name="T14" fmla="*/ 737 w 785"/>
                <a:gd name="T15" fmla="*/ 124 h 508"/>
                <a:gd name="T16" fmla="*/ 712 w 785"/>
                <a:gd name="T17" fmla="*/ 202 h 508"/>
                <a:gd name="T18" fmla="*/ 676 w 785"/>
                <a:gd name="T19" fmla="*/ 277 h 508"/>
                <a:gd name="T20" fmla="*/ 630 w 785"/>
                <a:gd name="T21" fmla="*/ 344 h 508"/>
                <a:gd name="T22" fmla="*/ 574 w 785"/>
                <a:gd name="T23" fmla="*/ 400 h 508"/>
                <a:gd name="T24" fmla="*/ 509 w 785"/>
                <a:gd name="T25" fmla="*/ 444 h 508"/>
                <a:gd name="T26" fmla="*/ 433 w 785"/>
                <a:gd name="T27" fmla="*/ 470 h 508"/>
                <a:gd name="T28" fmla="*/ 348 w 785"/>
                <a:gd name="T29" fmla="*/ 477 h 508"/>
                <a:gd name="T30" fmla="*/ 321 w 785"/>
                <a:gd name="T31" fmla="*/ 476 h 508"/>
                <a:gd name="T32" fmla="*/ 296 w 785"/>
                <a:gd name="T33" fmla="*/ 473 h 508"/>
                <a:gd name="T34" fmla="*/ 270 w 785"/>
                <a:gd name="T35" fmla="*/ 468 h 508"/>
                <a:gd name="T36" fmla="*/ 243 w 785"/>
                <a:gd name="T37" fmla="*/ 461 h 508"/>
                <a:gd name="T38" fmla="*/ 209 w 785"/>
                <a:gd name="T39" fmla="*/ 445 h 508"/>
                <a:gd name="T40" fmla="*/ 172 w 785"/>
                <a:gd name="T41" fmla="*/ 419 h 508"/>
                <a:gd name="T42" fmla="*/ 141 w 785"/>
                <a:gd name="T43" fmla="*/ 390 h 508"/>
                <a:gd name="T44" fmla="*/ 123 w 785"/>
                <a:gd name="T45" fmla="*/ 368 h 508"/>
                <a:gd name="T46" fmla="*/ 88 w 785"/>
                <a:gd name="T47" fmla="*/ 291 h 508"/>
                <a:gd name="T48" fmla="*/ 66 w 785"/>
                <a:gd name="T49" fmla="*/ 211 h 508"/>
                <a:gd name="T50" fmla="*/ 50 w 785"/>
                <a:gd name="T51" fmla="*/ 129 h 508"/>
                <a:gd name="T52" fmla="*/ 35 w 785"/>
                <a:gd name="T53" fmla="*/ 48 h 508"/>
                <a:gd name="T54" fmla="*/ 34 w 785"/>
                <a:gd name="T55" fmla="*/ 45 h 508"/>
                <a:gd name="T56" fmla="*/ 33 w 785"/>
                <a:gd name="T57" fmla="*/ 44 h 508"/>
                <a:gd name="T58" fmla="*/ 33 w 785"/>
                <a:gd name="T59" fmla="*/ 41 h 508"/>
                <a:gd name="T60" fmla="*/ 33 w 785"/>
                <a:gd name="T61" fmla="*/ 37 h 508"/>
                <a:gd name="T62" fmla="*/ 28 w 785"/>
                <a:gd name="T63" fmla="*/ 15 h 508"/>
                <a:gd name="T64" fmla="*/ 17 w 785"/>
                <a:gd name="T65" fmla="*/ 6 h 508"/>
                <a:gd name="T66" fmla="*/ 5 w 785"/>
                <a:gd name="T67" fmla="*/ 15 h 508"/>
                <a:gd name="T68" fmla="*/ 0 w 785"/>
                <a:gd name="T69" fmla="*/ 37 h 508"/>
                <a:gd name="T70" fmla="*/ 3 w 785"/>
                <a:gd name="T71" fmla="*/ 55 h 508"/>
                <a:gd name="T72" fmla="*/ 11 w 785"/>
                <a:gd name="T73" fmla="*/ 66 h 508"/>
                <a:gd name="T74" fmla="*/ 23 w 785"/>
                <a:gd name="T75" fmla="*/ 139 h 508"/>
                <a:gd name="T76" fmla="*/ 39 w 785"/>
                <a:gd name="T77" fmla="*/ 210 h 508"/>
                <a:gd name="T78" fmla="*/ 60 w 785"/>
                <a:gd name="T79" fmla="*/ 281 h 508"/>
                <a:gd name="T80" fmla="*/ 84 w 785"/>
                <a:gd name="T81" fmla="*/ 352 h 508"/>
                <a:gd name="T82" fmla="*/ 102 w 785"/>
                <a:gd name="T83" fmla="*/ 389 h 508"/>
                <a:gd name="T84" fmla="*/ 128 w 785"/>
                <a:gd name="T85" fmla="*/ 421 h 508"/>
                <a:gd name="T86" fmla="*/ 157 w 785"/>
                <a:gd name="T87" fmla="*/ 448 h 508"/>
                <a:gd name="T88" fmla="*/ 192 w 785"/>
                <a:gd name="T89" fmla="*/ 470 h 508"/>
                <a:gd name="T90" fmla="*/ 229 w 785"/>
                <a:gd name="T91" fmla="*/ 488 h 508"/>
                <a:gd name="T92" fmla="*/ 267 w 785"/>
                <a:gd name="T93" fmla="*/ 499 h 508"/>
                <a:gd name="T94" fmla="*/ 307 w 785"/>
                <a:gd name="T95" fmla="*/ 506 h 508"/>
                <a:gd name="T96" fmla="*/ 349 w 785"/>
                <a:gd name="T97" fmla="*/ 508 h 508"/>
                <a:gd name="T98" fmla="*/ 395 w 785"/>
                <a:gd name="T99" fmla="*/ 506 h 508"/>
                <a:gd name="T100" fmla="*/ 440 w 785"/>
                <a:gd name="T101" fmla="*/ 499 h 508"/>
                <a:gd name="T102" fmla="*/ 485 w 785"/>
                <a:gd name="T103" fmla="*/ 488 h 508"/>
                <a:gd name="T104" fmla="*/ 526 w 785"/>
                <a:gd name="T105" fmla="*/ 472 h 508"/>
                <a:gd name="T106" fmla="*/ 565 w 785"/>
                <a:gd name="T107" fmla="*/ 451 h 508"/>
                <a:gd name="T108" fmla="*/ 602 w 785"/>
                <a:gd name="T109" fmla="*/ 424 h 508"/>
                <a:gd name="T110" fmla="*/ 634 w 785"/>
                <a:gd name="T111" fmla="*/ 392 h 508"/>
                <a:gd name="T112" fmla="*/ 662 w 785"/>
                <a:gd name="T113" fmla="*/ 355 h 508"/>
                <a:gd name="T114" fmla="*/ 700 w 785"/>
                <a:gd name="T115" fmla="*/ 288 h 508"/>
                <a:gd name="T116" fmla="*/ 733 w 785"/>
                <a:gd name="T117" fmla="*/ 213 h 508"/>
                <a:gd name="T118" fmla="*/ 760 w 785"/>
                <a:gd name="T119" fmla="*/ 135 h 508"/>
                <a:gd name="T120" fmla="*/ 776 w 785"/>
                <a:gd name="T121" fmla="*/ 58 h 508"/>
                <a:gd name="T122" fmla="*/ 783 w 785"/>
                <a:gd name="T123" fmla="*/ 48 h 508"/>
                <a:gd name="T124" fmla="*/ 785 w 785"/>
                <a:gd name="T125" fmla="*/ 31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5" h="508">
                  <a:moveTo>
                    <a:pt x="785" y="31"/>
                  </a:moveTo>
                  <a:lnTo>
                    <a:pt x="784" y="19"/>
                  </a:lnTo>
                  <a:lnTo>
                    <a:pt x="781" y="10"/>
                  </a:lnTo>
                  <a:lnTo>
                    <a:pt x="776" y="3"/>
                  </a:lnTo>
                  <a:lnTo>
                    <a:pt x="769" y="0"/>
                  </a:lnTo>
                  <a:lnTo>
                    <a:pt x="762" y="3"/>
                  </a:lnTo>
                  <a:lnTo>
                    <a:pt x="758" y="10"/>
                  </a:lnTo>
                  <a:lnTo>
                    <a:pt x="753" y="19"/>
                  </a:lnTo>
                  <a:lnTo>
                    <a:pt x="752" y="31"/>
                  </a:lnTo>
                  <a:lnTo>
                    <a:pt x="752" y="35"/>
                  </a:lnTo>
                  <a:lnTo>
                    <a:pt x="753" y="38"/>
                  </a:lnTo>
                  <a:lnTo>
                    <a:pt x="753" y="42"/>
                  </a:lnTo>
                  <a:lnTo>
                    <a:pt x="754" y="44"/>
                  </a:lnTo>
                  <a:lnTo>
                    <a:pt x="752" y="44"/>
                  </a:lnTo>
                  <a:lnTo>
                    <a:pt x="746" y="83"/>
                  </a:lnTo>
                  <a:lnTo>
                    <a:pt x="737" y="124"/>
                  </a:lnTo>
                  <a:lnTo>
                    <a:pt x="725" y="163"/>
                  </a:lnTo>
                  <a:lnTo>
                    <a:pt x="712" y="202"/>
                  </a:lnTo>
                  <a:lnTo>
                    <a:pt x="695" y="240"/>
                  </a:lnTo>
                  <a:lnTo>
                    <a:pt x="676" y="277"/>
                  </a:lnTo>
                  <a:lnTo>
                    <a:pt x="654" y="311"/>
                  </a:lnTo>
                  <a:lnTo>
                    <a:pt x="630" y="344"/>
                  </a:lnTo>
                  <a:lnTo>
                    <a:pt x="603" y="374"/>
                  </a:lnTo>
                  <a:lnTo>
                    <a:pt x="574" y="400"/>
                  </a:lnTo>
                  <a:lnTo>
                    <a:pt x="542" y="424"/>
                  </a:lnTo>
                  <a:lnTo>
                    <a:pt x="509" y="444"/>
                  </a:lnTo>
                  <a:lnTo>
                    <a:pt x="472" y="460"/>
                  </a:lnTo>
                  <a:lnTo>
                    <a:pt x="433" y="470"/>
                  </a:lnTo>
                  <a:lnTo>
                    <a:pt x="391" y="476"/>
                  </a:lnTo>
                  <a:lnTo>
                    <a:pt x="348" y="477"/>
                  </a:lnTo>
                  <a:lnTo>
                    <a:pt x="334" y="476"/>
                  </a:lnTo>
                  <a:lnTo>
                    <a:pt x="321" y="476"/>
                  </a:lnTo>
                  <a:lnTo>
                    <a:pt x="308" y="475"/>
                  </a:lnTo>
                  <a:lnTo>
                    <a:pt x="296" y="473"/>
                  </a:lnTo>
                  <a:lnTo>
                    <a:pt x="283" y="470"/>
                  </a:lnTo>
                  <a:lnTo>
                    <a:pt x="270" y="468"/>
                  </a:lnTo>
                  <a:lnTo>
                    <a:pt x="257" y="465"/>
                  </a:lnTo>
                  <a:lnTo>
                    <a:pt x="243" y="461"/>
                  </a:lnTo>
                  <a:lnTo>
                    <a:pt x="227" y="455"/>
                  </a:lnTo>
                  <a:lnTo>
                    <a:pt x="209" y="445"/>
                  </a:lnTo>
                  <a:lnTo>
                    <a:pt x="191" y="432"/>
                  </a:lnTo>
                  <a:lnTo>
                    <a:pt x="172" y="419"/>
                  </a:lnTo>
                  <a:lnTo>
                    <a:pt x="155" y="404"/>
                  </a:lnTo>
                  <a:lnTo>
                    <a:pt x="141" y="390"/>
                  </a:lnTo>
                  <a:lnTo>
                    <a:pt x="130" y="377"/>
                  </a:lnTo>
                  <a:lnTo>
                    <a:pt x="123" y="368"/>
                  </a:lnTo>
                  <a:lnTo>
                    <a:pt x="103" y="329"/>
                  </a:lnTo>
                  <a:lnTo>
                    <a:pt x="88" y="291"/>
                  </a:lnTo>
                  <a:lnTo>
                    <a:pt x="76" y="250"/>
                  </a:lnTo>
                  <a:lnTo>
                    <a:pt x="66" y="211"/>
                  </a:lnTo>
                  <a:lnTo>
                    <a:pt x="57" y="171"/>
                  </a:lnTo>
                  <a:lnTo>
                    <a:pt x="50" y="129"/>
                  </a:lnTo>
                  <a:lnTo>
                    <a:pt x="43" y="89"/>
                  </a:lnTo>
                  <a:lnTo>
                    <a:pt x="35" y="48"/>
                  </a:lnTo>
                  <a:lnTo>
                    <a:pt x="35" y="46"/>
                  </a:lnTo>
                  <a:lnTo>
                    <a:pt x="34" y="45"/>
                  </a:lnTo>
                  <a:lnTo>
                    <a:pt x="34" y="45"/>
                  </a:lnTo>
                  <a:lnTo>
                    <a:pt x="33" y="44"/>
                  </a:lnTo>
                  <a:lnTo>
                    <a:pt x="33" y="42"/>
                  </a:lnTo>
                  <a:lnTo>
                    <a:pt x="33" y="41"/>
                  </a:lnTo>
                  <a:lnTo>
                    <a:pt x="33" y="38"/>
                  </a:lnTo>
                  <a:lnTo>
                    <a:pt x="33" y="37"/>
                  </a:lnTo>
                  <a:lnTo>
                    <a:pt x="32" y="25"/>
                  </a:lnTo>
                  <a:lnTo>
                    <a:pt x="28" y="15"/>
                  </a:lnTo>
                  <a:lnTo>
                    <a:pt x="24" y="8"/>
                  </a:lnTo>
                  <a:lnTo>
                    <a:pt x="17" y="6"/>
                  </a:lnTo>
                  <a:lnTo>
                    <a:pt x="10" y="8"/>
                  </a:lnTo>
                  <a:lnTo>
                    <a:pt x="5" y="15"/>
                  </a:lnTo>
                  <a:lnTo>
                    <a:pt x="1" y="25"/>
                  </a:lnTo>
                  <a:lnTo>
                    <a:pt x="0" y="37"/>
                  </a:lnTo>
                  <a:lnTo>
                    <a:pt x="1" y="46"/>
                  </a:lnTo>
                  <a:lnTo>
                    <a:pt x="3" y="55"/>
                  </a:lnTo>
                  <a:lnTo>
                    <a:pt x="7" y="61"/>
                  </a:lnTo>
                  <a:lnTo>
                    <a:pt x="11" y="66"/>
                  </a:lnTo>
                  <a:lnTo>
                    <a:pt x="16" y="102"/>
                  </a:lnTo>
                  <a:lnTo>
                    <a:pt x="23" y="139"/>
                  </a:lnTo>
                  <a:lnTo>
                    <a:pt x="30" y="174"/>
                  </a:lnTo>
                  <a:lnTo>
                    <a:pt x="39" y="210"/>
                  </a:lnTo>
                  <a:lnTo>
                    <a:pt x="49" y="246"/>
                  </a:lnTo>
                  <a:lnTo>
                    <a:pt x="60" y="281"/>
                  </a:lnTo>
                  <a:lnTo>
                    <a:pt x="71" y="317"/>
                  </a:lnTo>
                  <a:lnTo>
                    <a:pt x="84" y="352"/>
                  </a:lnTo>
                  <a:lnTo>
                    <a:pt x="92" y="370"/>
                  </a:lnTo>
                  <a:lnTo>
                    <a:pt x="102" y="389"/>
                  </a:lnTo>
                  <a:lnTo>
                    <a:pt x="114" y="405"/>
                  </a:lnTo>
                  <a:lnTo>
                    <a:pt x="128" y="421"/>
                  </a:lnTo>
                  <a:lnTo>
                    <a:pt x="141" y="435"/>
                  </a:lnTo>
                  <a:lnTo>
                    <a:pt x="157" y="448"/>
                  </a:lnTo>
                  <a:lnTo>
                    <a:pt x="175" y="460"/>
                  </a:lnTo>
                  <a:lnTo>
                    <a:pt x="192" y="470"/>
                  </a:lnTo>
                  <a:lnTo>
                    <a:pt x="210" y="480"/>
                  </a:lnTo>
                  <a:lnTo>
                    <a:pt x="229" y="488"/>
                  </a:lnTo>
                  <a:lnTo>
                    <a:pt x="247" y="495"/>
                  </a:lnTo>
                  <a:lnTo>
                    <a:pt x="267" y="499"/>
                  </a:lnTo>
                  <a:lnTo>
                    <a:pt x="288" y="504"/>
                  </a:lnTo>
                  <a:lnTo>
                    <a:pt x="307" y="506"/>
                  </a:lnTo>
                  <a:lnTo>
                    <a:pt x="328" y="508"/>
                  </a:lnTo>
                  <a:lnTo>
                    <a:pt x="349" y="508"/>
                  </a:lnTo>
                  <a:lnTo>
                    <a:pt x="372" y="508"/>
                  </a:lnTo>
                  <a:lnTo>
                    <a:pt x="395" y="506"/>
                  </a:lnTo>
                  <a:lnTo>
                    <a:pt x="418" y="504"/>
                  </a:lnTo>
                  <a:lnTo>
                    <a:pt x="440" y="499"/>
                  </a:lnTo>
                  <a:lnTo>
                    <a:pt x="463" y="495"/>
                  </a:lnTo>
                  <a:lnTo>
                    <a:pt x="485" y="488"/>
                  </a:lnTo>
                  <a:lnTo>
                    <a:pt x="505" y="481"/>
                  </a:lnTo>
                  <a:lnTo>
                    <a:pt x="526" y="472"/>
                  </a:lnTo>
                  <a:lnTo>
                    <a:pt x="546" y="462"/>
                  </a:lnTo>
                  <a:lnTo>
                    <a:pt x="565" y="451"/>
                  </a:lnTo>
                  <a:lnTo>
                    <a:pt x="584" y="438"/>
                  </a:lnTo>
                  <a:lnTo>
                    <a:pt x="602" y="424"/>
                  </a:lnTo>
                  <a:lnTo>
                    <a:pt x="618" y="409"/>
                  </a:lnTo>
                  <a:lnTo>
                    <a:pt x="634" y="392"/>
                  </a:lnTo>
                  <a:lnTo>
                    <a:pt x="648" y="375"/>
                  </a:lnTo>
                  <a:lnTo>
                    <a:pt x="662" y="355"/>
                  </a:lnTo>
                  <a:lnTo>
                    <a:pt x="682" y="323"/>
                  </a:lnTo>
                  <a:lnTo>
                    <a:pt x="700" y="288"/>
                  </a:lnTo>
                  <a:lnTo>
                    <a:pt x="717" y="251"/>
                  </a:lnTo>
                  <a:lnTo>
                    <a:pt x="733" y="213"/>
                  </a:lnTo>
                  <a:lnTo>
                    <a:pt x="747" y="174"/>
                  </a:lnTo>
                  <a:lnTo>
                    <a:pt x="760" y="135"/>
                  </a:lnTo>
                  <a:lnTo>
                    <a:pt x="769" y="96"/>
                  </a:lnTo>
                  <a:lnTo>
                    <a:pt x="776" y="58"/>
                  </a:lnTo>
                  <a:lnTo>
                    <a:pt x="780" y="53"/>
                  </a:lnTo>
                  <a:lnTo>
                    <a:pt x="783" y="48"/>
                  </a:lnTo>
                  <a:lnTo>
                    <a:pt x="784" y="40"/>
                  </a:lnTo>
                  <a:lnTo>
                    <a:pt x="785" y="31"/>
                  </a:lnTo>
                  <a:close/>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13"/>
            <p:cNvSpPr>
              <a:spLocks/>
            </p:cNvSpPr>
            <p:nvPr/>
          </p:nvSpPr>
          <p:spPr bwMode="auto">
            <a:xfrm>
              <a:off x="4082581" y="4350037"/>
              <a:ext cx="1149350" cy="974420"/>
            </a:xfrm>
            <a:custGeom>
              <a:avLst/>
              <a:gdLst>
                <a:gd name="T0" fmla="*/ 655 w 747"/>
                <a:gd name="T1" fmla="*/ 697 h 832"/>
                <a:gd name="T2" fmla="*/ 747 w 747"/>
                <a:gd name="T3" fmla="*/ 0 h 832"/>
                <a:gd name="T4" fmla="*/ 0 w 747"/>
                <a:gd name="T5" fmla="*/ 0 h 832"/>
                <a:gd name="T6" fmla="*/ 92 w 747"/>
                <a:gd name="T7" fmla="*/ 708 h 832"/>
                <a:gd name="T8" fmla="*/ 92 w 747"/>
                <a:gd name="T9" fmla="*/ 708 h 832"/>
                <a:gd name="T10" fmla="*/ 95 w 747"/>
                <a:gd name="T11" fmla="*/ 708 h 832"/>
                <a:gd name="T12" fmla="*/ 96 w 747"/>
                <a:gd name="T13" fmla="*/ 708 h 832"/>
                <a:gd name="T14" fmla="*/ 96 w 747"/>
                <a:gd name="T15" fmla="*/ 708 h 832"/>
                <a:gd name="T16" fmla="*/ 98 w 747"/>
                <a:gd name="T17" fmla="*/ 721 h 832"/>
                <a:gd name="T18" fmla="*/ 103 w 747"/>
                <a:gd name="T19" fmla="*/ 733 h 832"/>
                <a:gd name="T20" fmla="*/ 112 w 747"/>
                <a:gd name="T21" fmla="*/ 745 h 832"/>
                <a:gd name="T22" fmla="*/ 123 w 747"/>
                <a:gd name="T23" fmla="*/ 756 h 832"/>
                <a:gd name="T24" fmla="*/ 137 w 747"/>
                <a:gd name="T25" fmla="*/ 768 h 832"/>
                <a:gd name="T26" fmla="*/ 155 w 747"/>
                <a:gd name="T27" fmla="*/ 778 h 832"/>
                <a:gd name="T28" fmla="*/ 173 w 747"/>
                <a:gd name="T29" fmla="*/ 788 h 832"/>
                <a:gd name="T30" fmla="*/ 193 w 747"/>
                <a:gd name="T31" fmla="*/ 797 h 832"/>
                <a:gd name="T32" fmla="*/ 215 w 747"/>
                <a:gd name="T33" fmla="*/ 805 h 832"/>
                <a:gd name="T34" fmla="*/ 238 w 747"/>
                <a:gd name="T35" fmla="*/ 812 h 832"/>
                <a:gd name="T36" fmla="*/ 261 w 747"/>
                <a:gd name="T37" fmla="*/ 818 h 832"/>
                <a:gd name="T38" fmla="*/ 284 w 747"/>
                <a:gd name="T39" fmla="*/ 823 h 832"/>
                <a:gd name="T40" fmla="*/ 308 w 747"/>
                <a:gd name="T41" fmla="*/ 828 h 832"/>
                <a:gd name="T42" fmla="*/ 331 w 747"/>
                <a:gd name="T43" fmla="*/ 830 h 832"/>
                <a:gd name="T44" fmla="*/ 354 w 747"/>
                <a:gd name="T45" fmla="*/ 832 h 832"/>
                <a:gd name="T46" fmla="*/ 376 w 747"/>
                <a:gd name="T47" fmla="*/ 832 h 832"/>
                <a:gd name="T48" fmla="*/ 400 w 747"/>
                <a:gd name="T49" fmla="*/ 831 h 832"/>
                <a:gd name="T50" fmla="*/ 424 w 747"/>
                <a:gd name="T51" fmla="*/ 830 h 832"/>
                <a:gd name="T52" fmla="*/ 448 w 747"/>
                <a:gd name="T53" fmla="*/ 827 h 832"/>
                <a:gd name="T54" fmla="*/ 471 w 747"/>
                <a:gd name="T55" fmla="*/ 823 h 832"/>
                <a:gd name="T56" fmla="*/ 496 w 747"/>
                <a:gd name="T57" fmla="*/ 818 h 832"/>
                <a:gd name="T58" fmla="*/ 519 w 747"/>
                <a:gd name="T59" fmla="*/ 812 h 832"/>
                <a:gd name="T60" fmla="*/ 541 w 747"/>
                <a:gd name="T61" fmla="*/ 804 h 832"/>
                <a:gd name="T62" fmla="*/ 561 w 747"/>
                <a:gd name="T63" fmla="*/ 796 h 832"/>
                <a:gd name="T64" fmla="*/ 581 w 747"/>
                <a:gd name="T65" fmla="*/ 788 h 832"/>
                <a:gd name="T66" fmla="*/ 598 w 747"/>
                <a:gd name="T67" fmla="*/ 778 h 832"/>
                <a:gd name="T68" fmla="*/ 613 w 747"/>
                <a:gd name="T69" fmla="*/ 768 h 832"/>
                <a:gd name="T70" fmla="*/ 627 w 747"/>
                <a:gd name="T71" fmla="*/ 756 h 832"/>
                <a:gd name="T72" fmla="*/ 637 w 747"/>
                <a:gd name="T73" fmla="*/ 745 h 832"/>
                <a:gd name="T74" fmla="*/ 645 w 747"/>
                <a:gd name="T75" fmla="*/ 733 h 832"/>
                <a:gd name="T76" fmla="*/ 651 w 747"/>
                <a:gd name="T77" fmla="*/ 721 h 832"/>
                <a:gd name="T78" fmla="*/ 652 w 747"/>
                <a:gd name="T79" fmla="*/ 708 h 832"/>
                <a:gd name="T80" fmla="*/ 652 w 747"/>
                <a:gd name="T81" fmla="*/ 706 h 832"/>
                <a:gd name="T82" fmla="*/ 653 w 747"/>
                <a:gd name="T83" fmla="*/ 702 h 832"/>
                <a:gd name="T84" fmla="*/ 655 w 747"/>
                <a:gd name="T85" fmla="*/ 699 h 832"/>
                <a:gd name="T86" fmla="*/ 655 w 747"/>
                <a:gd name="T87" fmla="*/ 697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47" h="832">
                  <a:moveTo>
                    <a:pt x="655" y="697"/>
                  </a:moveTo>
                  <a:lnTo>
                    <a:pt x="747" y="0"/>
                  </a:lnTo>
                  <a:lnTo>
                    <a:pt x="0" y="0"/>
                  </a:lnTo>
                  <a:lnTo>
                    <a:pt x="92" y="708"/>
                  </a:lnTo>
                  <a:lnTo>
                    <a:pt x="92" y="708"/>
                  </a:lnTo>
                  <a:lnTo>
                    <a:pt x="95" y="708"/>
                  </a:lnTo>
                  <a:lnTo>
                    <a:pt x="96" y="708"/>
                  </a:lnTo>
                  <a:lnTo>
                    <a:pt x="96" y="708"/>
                  </a:lnTo>
                  <a:lnTo>
                    <a:pt x="98" y="721"/>
                  </a:lnTo>
                  <a:lnTo>
                    <a:pt x="103" y="733"/>
                  </a:lnTo>
                  <a:lnTo>
                    <a:pt x="112" y="745"/>
                  </a:lnTo>
                  <a:lnTo>
                    <a:pt x="123" y="756"/>
                  </a:lnTo>
                  <a:lnTo>
                    <a:pt x="137" y="768"/>
                  </a:lnTo>
                  <a:lnTo>
                    <a:pt x="155" y="778"/>
                  </a:lnTo>
                  <a:lnTo>
                    <a:pt x="173" y="788"/>
                  </a:lnTo>
                  <a:lnTo>
                    <a:pt x="193" y="797"/>
                  </a:lnTo>
                  <a:lnTo>
                    <a:pt x="215" y="805"/>
                  </a:lnTo>
                  <a:lnTo>
                    <a:pt x="238" y="812"/>
                  </a:lnTo>
                  <a:lnTo>
                    <a:pt x="261" y="818"/>
                  </a:lnTo>
                  <a:lnTo>
                    <a:pt x="284" y="823"/>
                  </a:lnTo>
                  <a:lnTo>
                    <a:pt x="308" y="828"/>
                  </a:lnTo>
                  <a:lnTo>
                    <a:pt x="331" y="830"/>
                  </a:lnTo>
                  <a:lnTo>
                    <a:pt x="354" y="832"/>
                  </a:lnTo>
                  <a:lnTo>
                    <a:pt x="376" y="832"/>
                  </a:lnTo>
                  <a:lnTo>
                    <a:pt x="400" y="831"/>
                  </a:lnTo>
                  <a:lnTo>
                    <a:pt x="424" y="830"/>
                  </a:lnTo>
                  <a:lnTo>
                    <a:pt x="448" y="827"/>
                  </a:lnTo>
                  <a:lnTo>
                    <a:pt x="471" y="823"/>
                  </a:lnTo>
                  <a:lnTo>
                    <a:pt x="496" y="818"/>
                  </a:lnTo>
                  <a:lnTo>
                    <a:pt x="519" y="812"/>
                  </a:lnTo>
                  <a:lnTo>
                    <a:pt x="541" y="804"/>
                  </a:lnTo>
                  <a:lnTo>
                    <a:pt x="561" y="796"/>
                  </a:lnTo>
                  <a:lnTo>
                    <a:pt x="581" y="788"/>
                  </a:lnTo>
                  <a:lnTo>
                    <a:pt x="598" y="778"/>
                  </a:lnTo>
                  <a:lnTo>
                    <a:pt x="613" y="768"/>
                  </a:lnTo>
                  <a:lnTo>
                    <a:pt x="627" y="756"/>
                  </a:lnTo>
                  <a:lnTo>
                    <a:pt x="637" y="745"/>
                  </a:lnTo>
                  <a:lnTo>
                    <a:pt x="645" y="733"/>
                  </a:lnTo>
                  <a:lnTo>
                    <a:pt x="651" y="721"/>
                  </a:lnTo>
                  <a:lnTo>
                    <a:pt x="652" y="708"/>
                  </a:lnTo>
                  <a:lnTo>
                    <a:pt x="652" y="706"/>
                  </a:lnTo>
                  <a:lnTo>
                    <a:pt x="653" y="702"/>
                  </a:lnTo>
                  <a:lnTo>
                    <a:pt x="655" y="699"/>
                  </a:lnTo>
                  <a:lnTo>
                    <a:pt x="655" y="697"/>
                  </a:lnTo>
                  <a:close/>
                </a:path>
              </a:pathLst>
            </a:custGeom>
            <a:solidFill>
              <a:schemeClr val="accent2">
                <a:lumMod val="60000"/>
                <a:lumOff val="40000"/>
              </a:schemeClr>
            </a:solidFill>
            <a:ln>
              <a:solidFill>
                <a:schemeClr val="accent2"/>
              </a:solidFill>
            </a:ln>
            <a:effectLst>
              <a:outerShdw blurRad="76200" dir="13500000" sy="23000" kx="1200000" algn="br" rotWithShape="0">
                <a:prstClr val="black">
                  <a:alpha val="2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14"/>
            <p:cNvSpPr>
              <a:spLocks/>
            </p:cNvSpPr>
            <p:nvPr/>
          </p:nvSpPr>
          <p:spPr bwMode="auto">
            <a:xfrm>
              <a:off x="4082581" y="4251613"/>
              <a:ext cx="1146268" cy="290452"/>
            </a:xfrm>
            <a:custGeom>
              <a:avLst/>
              <a:gdLst>
                <a:gd name="T0" fmla="*/ 410 w 744"/>
                <a:gd name="T1" fmla="*/ 247 h 248"/>
                <a:gd name="T2" fmla="*/ 483 w 744"/>
                <a:gd name="T3" fmla="*/ 242 h 248"/>
                <a:gd name="T4" fmla="*/ 550 w 744"/>
                <a:gd name="T5" fmla="*/ 233 h 248"/>
                <a:gd name="T6" fmla="*/ 610 w 744"/>
                <a:gd name="T7" fmla="*/ 219 h 248"/>
                <a:gd name="T8" fmla="*/ 659 w 744"/>
                <a:gd name="T9" fmla="*/ 203 h 248"/>
                <a:gd name="T10" fmla="*/ 699 w 744"/>
                <a:gd name="T11" fmla="*/ 184 h 248"/>
                <a:gd name="T12" fmla="*/ 728 w 744"/>
                <a:gd name="T13" fmla="*/ 160 h 248"/>
                <a:gd name="T14" fmla="*/ 742 w 744"/>
                <a:gd name="T15" fmla="*/ 136 h 248"/>
                <a:gd name="T16" fmla="*/ 742 w 744"/>
                <a:gd name="T17" fmla="*/ 111 h 248"/>
                <a:gd name="T18" fmla="*/ 728 w 744"/>
                <a:gd name="T19" fmla="*/ 87 h 248"/>
                <a:gd name="T20" fmla="*/ 699 w 744"/>
                <a:gd name="T21" fmla="*/ 65 h 248"/>
                <a:gd name="T22" fmla="*/ 659 w 744"/>
                <a:gd name="T23" fmla="*/ 45 h 248"/>
                <a:gd name="T24" fmla="*/ 610 w 744"/>
                <a:gd name="T25" fmla="*/ 28 h 248"/>
                <a:gd name="T26" fmla="*/ 550 w 744"/>
                <a:gd name="T27" fmla="*/ 15 h 248"/>
                <a:gd name="T28" fmla="*/ 483 w 744"/>
                <a:gd name="T29" fmla="*/ 6 h 248"/>
                <a:gd name="T30" fmla="*/ 410 w 744"/>
                <a:gd name="T31" fmla="*/ 1 h 248"/>
                <a:gd name="T32" fmla="*/ 334 w 744"/>
                <a:gd name="T33" fmla="*/ 1 h 248"/>
                <a:gd name="T34" fmla="*/ 262 w 744"/>
                <a:gd name="T35" fmla="*/ 6 h 248"/>
                <a:gd name="T36" fmla="*/ 195 w 744"/>
                <a:gd name="T37" fmla="*/ 15 h 248"/>
                <a:gd name="T38" fmla="*/ 135 w 744"/>
                <a:gd name="T39" fmla="*/ 28 h 248"/>
                <a:gd name="T40" fmla="*/ 85 w 744"/>
                <a:gd name="T41" fmla="*/ 45 h 248"/>
                <a:gd name="T42" fmla="*/ 45 w 744"/>
                <a:gd name="T43" fmla="*/ 65 h 248"/>
                <a:gd name="T44" fmla="*/ 16 w 744"/>
                <a:gd name="T45" fmla="*/ 87 h 248"/>
                <a:gd name="T46" fmla="*/ 3 w 744"/>
                <a:gd name="T47" fmla="*/ 111 h 248"/>
                <a:gd name="T48" fmla="*/ 3 w 744"/>
                <a:gd name="T49" fmla="*/ 136 h 248"/>
                <a:gd name="T50" fmla="*/ 16 w 744"/>
                <a:gd name="T51" fmla="*/ 160 h 248"/>
                <a:gd name="T52" fmla="*/ 45 w 744"/>
                <a:gd name="T53" fmla="*/ 184 h 248"/>
                <a:gd name="T54" fmla="*/ 85 w 744"/>
                <a:gd name="T55" fmla="*/ 203 h 248"/>
                <a:gd name="T56" fmla="*/ 135 w 744"/>
                <a:gd name="T57" fmla="*/ 219 h 248"/>
                <a:gd name="T58" fmla="*/ 195 w 744"/>
                <a:gd name="T59" fmla="*/ 233 h 248"/>
                <a:gd name="T60" fmla="*/ 262 w 744"/>
                <a:gd name="T61" fmla="*/ 242 h 248"/>
                <a:gd name="T62" fmla="*/ 334 w 744"/>
                <a:gd name="T63" fmla="*/ 247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4" h="248">
                  <a:moveTo>
                    <a:pt x="372" y="248"/>
                  </a:moveTo>
                  <a:lnTo>
                    <a:pt x="410" y="247"/>
                  </a:lnTo>
                  <a:lnTo>
                    <a:pt x="447" y="246"/>
                  </a:lnTo>
                  <a:lnTo>
                    <a:pt x="483" y="242"/>
                  </a:lnTo>
                  <a:lnTo>
                    <a:pt x="517" y="239"/>
                  </a:lnTo>
                  <a:lnTo>
                    <a:pt x="550" y="233"/>
                  </a:lnTo>
                  <a:lnTo>
                    <a:pt x="581" y="227"/>
                  </a:lnTo>
                  <a:lnTo>
                    <a:pt x="610" y="219"/>
                  </a:lnTo>
                  <a:lnTo>
                    <a:pt x="636" y="211"/>
                  </a:lnTo>
                  <a:lnTo>
                    <a:pt x="659" y="203"/>
                  </a:lnTo>
                  <a:lnTo>
                    <a:pt x="681" y="194"/>
                  </a:lnTo>
                  <a:lnTo>
                    <a:pt x="699" y="184"/>
                  </a:lnTo>
                  <a:lnTo>
                    <a:pt x="716" y="172"/>
                  </a:lnTo>
                  <a:lnTo>
                    <a:pt x="728" y="160"/>
                  </a:lnTo>
                  <a:lnTo>
                    <a:pt x="736" y="149"/>
                  </a:lnTo>
                  <a:lnTo>
                    <a:pt x="742" y="136"/>
                  </a:lnTo>
                  <a:lnTo>
                    <a:pt x="744" y="124"/>
                  </a:lnTo>
                  <a:lnTo>
                    <a:pt x="742" y="111"/>
                  </a:lnTo>
                  <a:lnTo>
                    <a:pt x="736" y="98"/>
                  </a:lnTo>
                  <a:lnTo>
                    <a:pt x="728" y="87"/>
                  </a:lnTo>
                  <a:lnTo>
                    <a:pt x="716" y="75"/>
                  </a:lnTo>
                  <a:lnTo>
                    <a:pt x="699" y="65"/>
                  </a:lnTo>
                  <a:lnTo>
                    <a:pt x="681" y="54"/>
                  </a:lnTo>
                  <a:lnTo>
                    <a:pt x="659" y="45"/>
                  </a:lnTo>
                  <a:lnTo>
                    <a:pt x="636" y="36"/>
                  </a:lnTo>
                  <a:lnTo>
                    <a:pt x="610" y="28"/>
                  </a:lnTo>
                  <a:lnTo>
                    <a:pt x="581" y="21"/>
                  </a:lnTo>
                  <a:lnTo>
                    <a:pt x="550" y="15"/>
                  </a:lnTo>
                  <a:lnTo>
                    <a:pt x="517" y="10"/>
                  </a:lnTo>
                  <a:lnTo>
                    <a:pt x="483" y="6"/>
                  </a:lnTo>
                  <a:lnTo>
                    <a:pt x="447" y="3"/>
                  </a:lnTo>
                  <a:lnTo>
                    <a:pt x="410" y="1"/>
                  </a:lnTo>
                  <a:lnTo>
                    <a:pt x="372" y="0"/>
                  </a:lnTo>
                  <a:lnTo>
                    <a:pt x="334" y="1"/>
                  </a:lnTo>
                  <a:lnTo>
                    <a:pt x="297" y="3"/>
                  </a:lnTo>
                  <a:lnTo>
                    <a:pt x="262" y="6"/>
                  </a:lnTo>
                  <a:lnTo>
                    <a:pt x="227" y="10"/>
                  </a:lnTo>
                  <a:lnTo>
                    <a:pt x="195" y="15"/>
                  </a:lnTo>
                  <a:lnTo>
                    <a:pt x="164" y="21"/>
                  </a:lnTo>
                  <a:lnTo>
                    <a:pt x="135" y="28"/>
                  </a:lnTo>
                  <a:lnTo>
                    <a:pt x="109" y="36"/>
                  </a:lnTo>
                  <a:lnTo>
                    <a:pt x="85" y="45"/>
                  </a:lnTo>
                  <a:lnTo>
                    <a:pt x="64" y="54"/>
                  </a:lnTo>
                  <a:lnTo>
                    <a:pt x="45" y="65"/>
                  </a:lnTo>
                  <a:lnTo>
                    <a:pt x="29" y="75"/>
                  </a:lnTo>
                  <a:lnTo>
                    <a:pt x="16" y="87"/>
                  </a:lnTo>
                  <a:lnTo>
                    <a:pt x="8" y="98"/>
                  </a:lnTo>
                  <a:lnTo>
                    <a:pt x="3" y="111"/>
                  </a:lnTo>
                  <a:lnTo>
                    <a:pt x="0" y="124"/>
                  </a:lnTo>
                  <a:lnTo>
                    <a:pt x="3" y="136"/>
                  </a:lnTo>
                  <a:lnTo>
                    <a:pt x="8" y="149"/>
                  </a:lnTo>
                  <a:lnTo>
                    <a:pt x="16" y="160"/>
                  </a:lnTo>
                  <a:lnTo>
                    <a:pt x="29" y="172"/>
                  </a:lnTo>
                  <a:lnTo>
                    <a:pt x="45" y="184"/>
                  </a:lnTo>
                  <a:lnTo>
                    <a:pt x="64" y="194"/>
                  </a:lnTo>
                  <a:lnTo>
                    <a:pt x="85" y="203"/>
                  </a:lnTo>
                  <a:lnTo>
                    <a:pt x="109" y="211"/>
                  </a:lnTo>
                  <a:lnTo>
                    <a:pt x="135" y="219"/>
                  </a:lnTo>
                  <a:lnTo>
                    <a:pt x="164" y="227"/>
                  </a:lnTo>
                  <a:lnTo>
                    <a:pt x="195" y="233"/>
                  </a:lnTo>
                  <a:lnTo>
                    <a:pt x="227" y="239"/>
                  </a:lnTo>
                  <a:lnTo>
                    <a:pt x="262" y="242"/>
                  </a:lnTo>
                  <a:lnTo>
                    <a:pt x="297" y="246"/>
                  </a:lnTo>
                  <a:lnTo>
                    <a:pt x="334" y="247"/>
                  </a:lnTo>
                  <a:lnTo>
                    <a:pt x="372" y="248"/>
                  </a:lnTo>
                  <a:close/>
                </a:path>
              </a:pathLst>
            </a:custGeom>
            <a:solidFill>
              <a:schemeClr val="accent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15"/>
            <p:cNvSpPr>
              <a:spLocks/>
            </p:cNvSpPr>
            <p:nvPr/>
          </p:nvSpPr>
          <p:spPr bwMode="auto">
            <a:xfrm>
              <a:off x="4088931" y="4292888"/>
              <a:ext cx="1118537" cy="229550"/>
            </a:xfrm>
            <a:custGeom>
              <a:avLst/>
              <a:gdLst>
                <a:gd name="T0" fmla="*/ 326 w 725"/>
                <a:gd name="T1" fmla="*/ 0 h 196"/>
                <a:gd name="T2" fmla="*/ 261 w 725"/>
                <a:gd name="T3" fmla="*/ 5 h 196"/>
                <a:gd name="T4" fmla="*/ 201 w 725"/>
                <a:gd name="T5" fmla="*/ 13 h 196"/>
                <a:gd name="T6" fmla="*/ 147 w 725"/>
                <a:gd name="T7" fmla="*/ 24 h 196"/>
                <a:gd name="T8" fmla="*/ 98 w 725"/>
                <a:gd name="T9" fmla="*/ 38 h 196"/>
                <a:gd name="T10" fmla="*/ 59 w 725"/>
                <a:gd name="T11" fmla="*/ 54 h 196"/>
                <a:gd name="T12" fmla="*/ 28 w 725"/>
                <a:gd name="T13" fmla="*/ 74 h 196"/>
                <a:gd name="T14" fmla="*/ 7 w 725"/>
                <a:gd name="T15" fmla="*/ 95 h 196"/>
                <a:gd name="T16" fmla="*/ 10 w 725"/>
                <a:gd name="T17" fmla="*/ 114 h 196"/>
                <a:gd name="T18" fmla="*/ 35 w 725"/>
                <a:gd name="T19" fmla="*/ 133 h 196"/>
                <a:gd name="T20" fmla="*/ 68 w 725"/>
                <a:gd name="T21" fmla="*/ 150 h 196"/>
                <a:gd name="T22" fmla="*/ 110 w 725"/>
                <a:gd name="T23" fmla="*/ 164 h 196"/>
                <a:gd name="T24" fmla="*/ 156 w 725"/>
                <a:gd name="T25" fmla="*/ 176 h 196"/>
                <a:gd name="T26" fmla="*/ 209 w 725"/>
                <a:gd name="T27" fmla="*/ 186 h 196"/>
                <a:gd name="T28" fmla="*/ 267 w 725"/>
                <a:gd name="T29" fmla="*/ 193 h 196"/>
                <a:gd name="T30" fmla="*/ 328 w 725"/>
                <a:gd name="T31" fmla="*/ 196 h 196"/>
                <a:gd name="T32" fmla="*/ 393 w 725"/>
                <a:gd name="T33" fmla="*/ 196 h 196"/>
                <a:gd name="T34" fmla="*/ 458 w 725"/>
                <a:gd name="T35" fmla="*/ 191 h 196"/>
                <a:gd name="T36" fmla="*/ 517 w 725"/>
                <a:gd name="T37" fmla="*/ 184 h 196"/>
                <a:gd name="T38" fmla="*/ 572 w 725"/>
                <a:gd name="T39" fmla="*/ 174 h 196"/>
                <a:gd name="T40" fmla="*/ 620 w 725"/>
                <a:gd name="T41" fmla="*/ 160 h 196"/>
                <a:gd name="T42" fmla="*/ 661 w 725"/>
                <a:gd name="T43" fmla="*/ 145 h 196"/>
                <a:gd name="T44" fmla="*/ 694 w 725"/>
                <a:gd name="T45" fmla="*/ 127 h 196"/>
                <a:gd name="T46" fmla="*/ 717 w 725"/>
                <a:gd name="T47" fmla="*/ 107 h 196"/>
                <a:gd name="T48" fmla="*/ 717 w 725"/>
                <a:gd name="T49" fmla="*/ 87 h 196"/>
                <a:gd name="T50" fmla="*/ 693 w 725"/>
                <a:gd name="T51" fmla="*/ 67 h 196"/>
                <a:gd name="T52" fmla="*/ 659 w 725"/>
                <a:gd name="T53" fmla="*/ 50 h 196"/>
                <a:gd name="T54" fmla="*/ 619 w 725"/>
                <a:gd name="T55" fmla="*/ 35 h 196"/>
                <a:gd name="T56" fmla="*/ 571 w 725"/>
                <a:gd name="T57" fmla="*/ 22 h 196"/>
                <a:gd name="T58" fmla="*/ 517 w 725"/>
                <a:gd name="T59" fmla="*/ 12 h 196"/>
                <a:gd name="T60" fmla="*/ 458 w 725"/>
                <a:gd name="T61" fmla="*/ 5 h 196"/>
                <a:gd name="T62" fmla="*/ 394 w 725"/>
                <a:gd name="T63" fmla="*/ 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25" h="196">
                  <a:moveTo>
                    <a:pt x="361" y="0"/>
                  </a:moveTo>
                  <a:lnTo>
                    <a:pt x="326" y="0"/>
                  </a:lnTo>
                  <a:lnTo>
                    <a:pt x="293" y="2"/>
                  </a:lnTo>
                  <a:lnTo>
                    <a:pt x="261" y="5"/>
                  </a:lnTo>
                  <a:lnTo>
                    <a:pt x="231" y="8"/>
                  </a:lnTo>
                  <a:lnTo>
                    <a:pt x="201" y="13"/>
                  </a:lnTo>
                  <a:lnTo>
                    <a:pt x="173" y="17"/>
                  </a:lnTo>
                  <a:lnTo>
                    <a:pt x="147" y="24"/>
                  </a:lnTo>
                  <a:lnTo>
                    <a:pt x="121" y="30"/>
                  </a:lnTo>
                  <a:lnTo>
                    <a:pt x="98" y="38"/>
                  </a:lnTo>
                  <a:lnTo>
                    <a:pt x="78" y="46"/>
                  </a:lnTo>
                  <a:lnTo>
                    <a:pt x="59" y="54"/>
                  </a:lnTo>
                  <a:lnTo>
                    <a:pt x="42" y="64"/>
                  </a:lnTo>
                  <a:lnTo>
                    <a:pt x="28" y="74"/>
                  </a:lnTo>
                  <a:lnTo>
                    <a:pt x="17" y="83"/>
                  </a:lnTo>
                  <a:lnTo>
                    <a:pt x="7" y="95"/>
                  </a:lnTo>
                  <a:lnTo>
                    <a:pt x="0" y="105"/>
                  </a:lnTo>
                  <a:lnTo>
                    <a:pt x="10" y="114"/>
                  </a:lnTo>
                  <a:lnTo>
                    <a:pt x="21" y="125"/>
                  </a:lnTo>
                  <a:lnTo>
                    <a:pt x="35" y="133"/>
                  </a:lnTo>
                  <a:lnTo>
                    <a:pt x="51" y="142"/>
                  </a:lnTo>
                  <a:lnTo>
                    <a:pt x="68" y="150"/>
                  </a:lnTo>
                  <a:lnTo>
                    <a:pt x="88" y="157"/>
                  </a:lnTo>
                  <a:lnTo>
                    <a:pt x="110" y="164"/>
                  </a:lnTo>
                  <a:lnTo>
                    <a:pt x="132" y="171"/>
                  </a:lnTo>
                  <a:lnTo>
                    <a:pt x="156" y="176"/>
                  </a:lnTo>
                  <a:lnTo>
                    <a:pt x="182" y="181"/>
                  </a:lnTo>
                  <a:lnTo>
                    <a:pt x="209" y="186"/>
                  </a:lnTo>
                  <a:lnTo>
                    <a:pt x="238" y="189"/>
                  </a:lnTo>
                  <a:lnTo>
                    <a:pt x="267" y="193"/>
                  </a:lnTo>
                  <a:lnTo>
                    <a:pt x="297" y="194"/>
                  </a:lnTo>
                  <a:lnTo>
                    <a:pt x="328" y="196"/>
                  </a:lnTo>
                  <a:lnTo>
                    <a:pt x="360" y="196"/>
                  </a:lnTo>
                  <a:lnTo>
                    <a:pt x="393" y="196"/>
                  </a:lnTo>
                  <a:lnTo>
                    <a:pt x="426" y="194"/>
                  </a:lnTo>
                  <a:lnTo>
                    <a:pt x="458" y="191"/>
                  </a:lnTo>
                  <a:lnTo>
                    <a:pt x="488" y="188"/>
                  </a:lnTo>
                  <a:lnTo>
                    <a:pt x="517" y="184"/>
                  </a:lnTo>
                  <a:lnTo>
                    <a:pt x="545" y="180"/>
                  </a:lnTo>
                  <a:lnTo>
                    <a:pt x="572" y="174"/>
                  </a:lnTo>
                  <a:lnTo>
                    <a:pt x="596" y="167"/>
                  </a:lnTo>
                  <a:lnTo>
                    <a:pt x="620" y="160"/>
                  </a:lnTo>
                  <a:lnTo>
                    <a:pt x="641" y="153"/>
                  </a:lnTo>
                  <a:lnTo>
                    <a:pt x="661" y="145"/>
                  </a:lnTo>
                  <a:lnTo>
                    <a:pt x="678" y="136"/>
                  </a:lnTo>
                  <a:lnTo>
                    <a:pt x="694" y="127"/>
                  </a:lnTo>
                  <a:lnTo>
                    <a:pt x="707" y="118"/>
                  </a:lnTo>
                  <a:lnTo>
                    <a:pt x="717" y="107"/>
                  </a:lnTo>
                  <a:lnTo>
                    <a:pt x="725" y="97"/>
                  </a:lnTo>
                  <a:lnTo>
                    <a:pt x="717" y="87"/>
                  </a:lnTo>
                  <a:lnTo>
                    <a:pt x="705" y="77"/>
                  </a:lnTo>
                  <a:lnTo>
                    <a:pt x="693" y="67"/>
                  </a:lnTo>
                  <a:lnTo>
                    <a:pt x="677" y="59"/>
                  </a:lnTo>
                  <a:lnTo>
                    <a:pt x="659" y="50"/>
                  </a:lnTo>
                  <a:lnTo>
                    <a:pt x="640" y="42"/>
                  </a:lnTo>
                  <a:lnTo>
                    <a:pt x="619" y="35"/>
                  </a:lnTo>
                  <a:lnTo>
                    <a:pt x="595" y="28"/>
                  </a:lnTo>
                  <a:lnTo>
                    <a:pt x="571" y="22"/>
                  </a:lnTo>
                  <a:lnTo>
                    <a:pt x="544" y="16"/>
                  </a:lnTo>
                  <a:lnTo>
                    <a:pt x="517" y="12"/>
                  </a:lnTo>
                  <a:lnTo>
                    <a:pt x="488" y="7"/>
                  </a:lnTo>
                  <a:lnTo>
                    <a:pt x="458" y="5"/>
                  </a:lnTo>
                  <a:lnTo>
                    <a:pt x="426" y="2"/>
                  </a:lnTo>
                  <a:lnTo>
                    <a:pt x="394" y="0"/>
                  </a:lnTo>
                  <a:lnTo>
                    <a:pt x="361" y="0"/>
                  </a:lnTo>
                  <a:close/>
                </a:path>
              </a:pathLst>
            </a:custGeom>
            <a:solidFill>
              <a:schemeClr val="accent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16"/>
            <p:cNvSpPr>
              <a:spLocks/>
            </p:cNvSpPr>
            <p:nvPr/>
          </p:nvSpPr>
          <p:spPr bwMode="auto">
            <a:xfrm>
              <a:off x="4066705" y="4354800"/>
              <a:ext cx="1210978" cy="594959"/>
            </a:xfrm>
            <a:custGeom>
              <a:avLst/>
              <a:gdLst>
                <a:gd name="T0" fmla="*/ 784 w 785"/>
                <a:gd name="T1" fmla="*/ 19 h 508"/>
                <a:gd name="T2" fmla="*/ 776 w 785"/>
                <a:gd name="T3" fmla="*/ 3 h 508"/>
                <a:gd name="T4" fmla="*/ 762 w 785"/>
                <a:gd name="T5" fmla="*/ 3 h 508"/>
                <a:gd name="T6" fmla="*/ 753 w 785"/>
                <a:gd name="T7" fmla="*/ 19 h 508"/>
                <a:gd name="T8" fmla="*/ 752 w 785"/>
                <a:gd name="T9" fmla="*/ 35 h 508"/>
                <a:gd name="T10" fmla="*/ 753 w 785"/>
                <a:gd name="T11" fmla="*/ 42 h 508"/>
                <a:gd name="T12" fmla="*/ 752 w 785"/>
                <a:gd name="T13" fmla="*/ 44 h 508"/>
                <a:gd name="T14" fmla="*/ 737 w 785"/>
                <a:gd name="T15" fmla="*/ 124 h 508"/>
                <a:gd name="T16" fmla="*/ 712 w 785"/>
                <a:gd name="T17" fmla="*/ 202 h 508"/>
                <a:gd name="T18" fmla="*/ 676 w 785"/>
                <a:gd name="T19" fmla="*/ 277 h 508"/>
                <a:gd name="T20" fmla="*/ 630 w 785"/>
                <a:gd name="T21" fmla="*/ 344 h 508"/>
                <a:gd name="T22" fmla="*/ 574 w 785"/>
                <a:gd name="T23" fmla="*/ 400 h 508"/>
                <a:gd name="T24" fmla="*/ 509 w 785"/>
                <a:gd name="T25" fmla="*/ 444 h 508"/>
                <a:gd name="T26" fmla="*/ 433 w 785"/>
                <a:gd name="T27" fmla="*/ 470 h 508"/>
                <a:gd name="T28" fmla="*/ 348 w 785"/>
                <a:gd name="T29" fmla="*/ 477 h 508"/>
                <a:gd name="T30" fmla="*/ 321 w 785"/>
                <a:gd name="T31" fmla="*/ 476 h 508"/>
                <a:gd name="T32" fmla="*/ 296 w 785"/>
                <a:gd name="T33" fmla="*/ 473 h 508"/>
                <a:gd name="T34" fmla="*/ 270 w 785"/>
                <a:gd name="T35" fmla="*/ 468 h 508"/>
                <a:gd name="T36" fmla="*/ 243 w 785"/>
                <a:gd name="T37" fmla="*/ 461 h 508"/>
                <a:gd name="T38" fmla="*/ 209 w 785"/>
                <a:gd name="T39" fmla="*/ 445 h 508"/>
                <a:gd name="T40" fmla="*/ 172 w 785"/>
                <a:gd name="T41" fmla="*/ 419 h 508"/>
                <a:gd name="T42" fmla="*/ 141 w 785"/>
                <a:gd name="T43" fmla="*/ 390 h 508"/>
                <a:gd name="T44" fmla="*/ 123 w 785"/>
                <a:gd name="T45" fmla="*/ 368 h 508"/>
                <a:gd name="T46" fmla="*/ 88 w 785"/>
                <a:gd name="T47" fmla="*/ 291 h 508"/>
                <a:gd name="T48" fmla="*/ 66 w 785"/>
                <a:gd name="T49" fmla="*/ 211 h 508"/>
                <a:gd name="T50" fmla="*/ 50 w 785"/>
                <a:gd name="T51" fmla="*/ 129 h 508"/>
                <a:gd name="T52" fmla="*/ 35 w 785"/>
                <a:gd name="T53" fmla="*/ 48 h 508"/>
                <a:gd name="T54" fmla="*/ 34 w 785"/>
                <a:gd name="T55" fmla="*/ 45 h 508"/>
                <a:gd name="T56" fmla="*/ 33 w 785"/>
                <a:gd name="T57" fmla="*/ 44 h 508"/>
                <a:gd name="T58" fmla="*/ 33 w 785"/>
                <a:gd name="T59" fmla="*/ 41 h 508"/>
                <a:gd name="T60" fmla="*/ 33 w 785"/>
                <a:gd name="T61" fmla="*/ 37 h 508"/>
                <a:gd name="T62" fmla="*/ 28 w 785"/>
                <a:gd name="T63" fmla="*/ 15 h 508"/>
                <a:gd name="T64" fmla="*/ 17 w 785"/>
                <a:gd name="T65" fmla="*/ 6 h 508"/>
                <a:gd name="T66" fmla="*/ 5 w 785"/>
                <a:gd name="T67" fmla="*/ 15 h 508"/>
                <a:gd name="T68" fmla="*/ 0 w 785"/>
                <a:gd name="T69" fmla="*/ 37 h 508"/>
                <a:gd name="T70" fmla="*/ 3 w 785"/>
                <a:gd name="T71" fmla="*/ 55 h 508"/>
                <a:gd name="T72" fmla="*/ 11 w 785"/>
                <a:gd name="T73" fmla="*/ 66 h 508"/>
                <a:gd name="T74" fmla="*/ 23 w 785"/>
                <a:gd name="T75" fmla="*/ 139 h 508"/>
                <a:gd name="T76" fmla="*/ 39 w 785"/>
                <a:gd name="T77" fmla="*/ 210 h 508"/>
                <a:gd name="T78" fmla="*/ 60 w 785"/>
                <a:gd name="T79" fmla="*/ 281 h 508"/>
                <a:gd name="T80" fmla="*/ 84 w 785"/>
                <a:gd name="T81" fmla="*/ 352 h 508"/>
                <a:gd name="T82" fmla="*/ 102 w 785"/>
                <a:gd name="T83" fmla="*/ 389 h 508"/>
                <a:gd name="T84" fmla="*/ 128 w 785"/>
                <a:gd name="T85" fmla="*/ 421 h 508"/>
                <a:gd name="T86" fmla="*/ 157 w 785"/>
                <a:gd name="T87" fmla="*/ 448 h 508"/>
                <a:gd name="T88" fmla="*/ 192 w 785"/>
                <a:gd name="T89" fmla="*/ 470 h 508"/>
                <a:gd name="T90" fmla="*/ 229 w 785"/>
                <a:gd name="T91" fmla="*/ 488 h 508"/>
                <a:gd name="T92" fmla="*/ 267 w 785"/>
                <a:gd name="T93" fmla="*/ 499 h 508"/>
                <a:gd name="T94" fmla="*/ 307 w 785"/>
                <a:gd name="T95" fmla="*/ 506 h 508"/>
                <a:gd name="T96" fmla="*/ 349 w 785"/>
                <a:gd name="T97" fmla="*/ 508 h 508"/>
                <a:gd name="T98" fmla="*/ 395 w 785"/>
                <a:gd name="T99" fmla="*/ 506 h 508"/>
                <a:gd name="T100" fmla="*/ 440 w 785"/>
                <a:gd name="T101" fmla="*/ 499 h 508"/>
                <a:gd name="T102" fmla="*/ 485 w 785"/>
                <a:gd name="T103" fmla="*/ 488 h 508"/>
                <a:gd name="T104" fmla="*/ 526 w 785"/>
                <a:gd name="T105" fmla="*/ 472 h 508"/>
                <a:gd name="T106" fmla="*/ 565 w 785"/>
                <a:gd name="T107" fmla="*/ 451 h 508"/>
                <a:gd name="T108" fmla="*/ 602 w 785"/>
                <a:gd name="T109" fmla="*/ 424 h 508"/>
                <a:gd name="T110" fmla="*/ 634 w 785"/>
                <a:gd name="T111" fmla="*/ 392 h 508"/>
                <a:gd name="T112" fmla="*/ 662 w 785"/>
                <a:gd name="T113" fmla="*/ 355 h 508"/>
                <a:gd name="T114" fmla="*/ 700 w 785"/>
                <a:gd name="T115" fmla="*/ 288 h 508"/>
                <a:gd name="T116" fmla="*/ 733 w 785"/>
                <a:gd name="T117" fmla="*/ 213 h 508"/>
                <a:gd name="T118" fmla="*/ 760 w 785"/>
                <a:gd name="T119" fmla="*/ 135 h 508"/>
                <a:gd name="T120" fmla="*/ 776 w 785"/>
                <a:gd name="T121" fmla="*/ 58 h 508"/>
                <a:gd name="T122" fmla="*/ 783 w 785"/>
                <a:gd name="T123" fmla="*/ 48 h 508"/>
                <a:gd name="T124" fmla="*/ 785 w 785"/>
                <a:gd name="T125" fmla="*/ 31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5" h="508">
                  <a:moveTo>
                    <a:pt x="785" y="31"/>
                  </a:moveTo>
                  <a:lnTo>
                    <a:pt x="784" y="19"/>
                  </a:lnTo>
                  <a:lnTo>
                    <a:pt x="781" y="10"/>
                  </a:lnTo>
                  <a:lnTo>
                    <a:pt x="776" y="3"/>
                  </a:lnTo>
                  <a:lnTo>
                    <a:pt x="769" y="0"/>
                  </a:lnTo>
                  <a:lnTo>
                    <a:pt x="762" y="3"/>
                  </a:lnTo>
                  <a:lnTo>
                    <a:pt x="758" y="10"/>
                  </a:lnTo>
                  <a:lnTo>
                    <a:pt x="753" y="19"/>
                  </a:lnTo>
                  <a:lnTo>
                    <a:pt x="752" y="31"/>
                  </a:lnTo>
                  <a:lnTo>
                    <a:pt x="752" y="35"/>
                  </a:lnTo>
                  <a:lnTo>
                    <a:pt x="753" y="38"/>
                  </a:lnTo>
                  <a:lnTo>
                    <a:pt x="753" y="42"/>
                  </a:lnTo>
                  <a:lnTo>
                    <a:pt x="754" y="44"/>
                  </a:lnTo>
                  <a:lnTo>
                    <a:pt x="752" y="44"/>
                  </a:lnTo>
                  <a:lnTo>
                    <a:pt x="746" y="83"/>
                  </a:lnTo>
                  <a:lnTo>
                    <a:pt x="737" y="124"/>
                  </a:lnTo>
                  <a:lnTo>
                    <a:pt x="725" y="163"/>
                  </a:lnTo>
                  <a:lnTo>
                    <a:pt x="712" y="202"/>
                  </a:lnTo>
                  <a:lnTo>
                    <a:pt x="695" y="240"/>
                  </a:lnTo>
                  <a:lnTo>
                    <a:pt x="676" y="277"/>
                  </a:lnTo>
                  <a:lnTo>
                    <a:pt x="654" y="311"/>
                  </a:lnTo>
                  <a:lnTo>
                    <a:pt x="630" y="344"/>
                  </a:lnTo>
                  <a:lnTo>
                    <a:pt x="603" y="374"/>
                  </a:lnTo>
                  <a:lnTo>
                    <a:pt x="574" y="400"/>
                  </a:lnTo>
                  <a:lnTo>
                    <a:pt x="542" y="424"/>
                  </a:lnTo>
                  <a:lnTo>
                    <a:pt x="509" y="444"/>
                  </a:lnTo>
                  <a:lnTo>
                    <a:pt x="472" y="460"/>
                  </a:lnTo>
                  <a:lnTo>
                    <a:pt x="433" y="470"/>
                  </a:lnTo>
                  <a:lnTo>
                    <a:pt x="391" y="476"/>
                  </a:lnTo>
                  <a:lnTo>
                    <a:pt x="348" y="477"/>
                  </a:lnTo>
                  <a:lnTo>
                    <a:pt x="334" y="476"/>
                  </a:lnTo>
                  <a:lnTo>
                    <a:pt x="321" y="476"/>
                  </a:lnTo>
                  <a:lnTo>
                    <a:pt x="308" y="475"/>
                  </a:lnTo>
                  <a:lnTo>
                    <a:pt x="296" y="473"/>
                  </a:lnTo>
                  <a:lnTo>
                    <a:pt x="283" y="470"/>
                  </a:lnTo>
                  <a:lnTo>
                    <a:pt x="270" y="468"/>
                  </a:lnTo>
                  <a:lnTo>
                    <a:pt x="257" y="465"/>
                  </a:lnTo>
                  <a:lnTo>
                    <a:pt x="243" y="461"/>
                  </a:lnTo>
                  <a:lnTo>
                    <a:pt x="227" y="455"/>
                  </a:lnTo>
                  <a:lnTo>
                    <a:pt x="209" y="445"/>
                  </a:lnTo>
                  <a:lnTo>
                    <a:pt x="191" y="432"/>
                  </a:lnTo>
                  <a:lnTo>
                    <a:pt x="172" y="419"/>
                  </a:lnTo>
                  <a:lnTo>
                    <a:pt x="155" y="404"/>
                  </a:lnTo>
                  <a:lnTo>
                    <a:pt x="141" y="390"/>
                  </a:lnTo>
                  <a:lnTo>
                    <a:pt x="130" y="377"/>
                  </a:lnTo>
                  <a:lnTo>
                    <a:pt x="123" y="368"/>
                  </a:lnTo>
                  <a:lnTo>
                    <a:pt x="103" y="329"/>
                  </a:lnTo>
                  <a:lnTo>
                    <a:pt x="88" y="291"/>
                  </a:lnTo>
                  <a:lnTo>
                    <a:pt x="76" y="250"/>
                  </a:lnTo>
                  <a:lnTo>
                    <a:pt x="66" y="211"/>
                  </a:lnTo>
                  <a:lnTo>
                    <a:pt x="57" y="171"/>
                  </a:lnTo>
                  <a:lnTo>
                    <a:pt x="50" y="129"/>
                  </a:lnTo>
                  <a:lnTo>
                    <a:pt x="43" y="89"/>
                  </a:lnTo>
                  <a:lnTo>
                    <a:pt x="35" y="48"/>
                  </a:lnTo>
                  <a:lnTo>
                    <a:pt x="35" y="46"/>
                  </a:lnTo>
                  <a:lnTo>
                    <a:pt x="34" y="45"/>
                  </a:lnTo>
                  <a:lnTo>
                    <a:pt x="34" y="45"/>
                  </a:lnTo>
                  <a:lnTo>
                    <a:pt x="33" y="44"/>
                  </a:lnTo>
                  <a:lnTo>
                    <a:pt x="33" y="42"/>
                  </a:lnTo>
                  <a:lnTo>
                    <a:pt x="33" y="41"/>
                  </a:lnTo>
                  <a:lnTo>
                    <a:pt x="33" y="38"/>
                  </a:lnTo>
                  <a:lnTo>
                    <a:pt x="33" y="37"/>
                  </a:lnTo>
                  <a:lnTo>
                    <a:pt x="32" y="25"/>
                  </a:lnTo>
                  <a:lnTo>
                    <a:pt x="28" y="15"/>
                  </a:lnTo>
                  <a:lnTo>
                    <a:pt x="24" y="8"/>
                  </a:lnTo>
                  <a:lnTo>
                    <a:pt x="17" y="6"/>
                  </a:lnTo>
                  <a:lnTo>
                    <a:pt x="10" y="8"/>
                  </a:lnTo>
                  <a:lnTo>
                    <a:pt x="5" y="15"/>
                  </a:lnTo>
                  <a:lnTo>
                    <a:pt x="1" y="25"/>
                  </a:lnTo>
                  <a:lnTo>
                    <a:pt x="0" y="37"/>
                  </a:lnTo>
                  <a:lnTo>
                    <a:pt x="1" y="46"/>
                  </a:lnTo>
                  <a:lnTo>
                    <a:pt x="3" y="55"/>
                  </a:lnTo>
                  <a:lnTo>
                    <a:pt x="7" y="61"/>
                  </a:lnTo>
                  <a:lnTo>
                    <a:pt x="11" y="66"/>
                  </a:lnTo>
                  <a:lnTo>
                    <a:pt x="16" y="102"/>
                  </a:lnTo>
                  <a:lnTo>
                    <a:pt x="23" y="139"/>
                  </a:lnTo>
                  <a:lnTo>
                    <a:pt x="30" y="174"/>
                  </a:lnTo>
                  <a:lnTo>
                    <a:pt x="39" y="210"/>
                  </a:lnTo>
                  <a:lnTo>
                    <a:pt x="49" y="246"/>
                  </a:lnTo>
                  <a:lnTo>
                    <a:pt x="60" y="281"/>
                  </a:lnTo>
                  <a:lnTo>
                    <a:pt x="71" y="317"/>
                  </a:lnTo>
                  <a:lnTo>
                    <a:pt x="84" y="352"/>
                  </a:lnTo>
                  <a:lnTo>
                    <a:pt x="92" y="370"/>
                  </a:lnTo>
                  <a:lnTo>
                    <a:pt x="102" y="389"/>
                  </a:lnTo>
                  <a:lnTo>
                    <a:pt x="114" y="405"/>
                  </a:lnTo>
                  <a:lnTo>
                    <a:pt x="128" y="421"/>
                  </a:lnTo>
                  <a:lnTo>
                    <a:pt x="141" y="435"/>
                  </a:lnTo>
                  <a:lnTo>
                    <a:pt x="157" y="448"/>
                  </a:lnTo>
                  <a:lnTo>
                    <a:pt x="175" y="460"/>
                  </a:lnTo>
                  <a:lnTo>
                    <a:pt x="192" y="470"/>
                  </a:lnTo>
                  <a:lnTo>
                    <a:pt x="210" y="480"/>
                  </a:lnTo>
                  <a:lnTo>
                    <a:pt x="229" y="488"/>
                  </a:lnTo>
                  <a:lnTo>
                    <a:pt x="247" y="495"/>
                  </a:lnTo>
                  <a:lnTo>
                    <a:pt x="267" y="499"/>
                  </a:lnTo>
                  <a:lnTo>
                    <a:pt x="288" y="504"/>
                  </a:lnTo>
                  <a:lnTo>
                    <a:pt x="307" y="506"/>
                  </a:lnTo>
                  <a:lnTo>
                    <a:pt x="328" y="508"/>
                  </a:lnTo>
                  <a:lnTo>
                    <a:pt x="349" y="508"/>
                  </a:lnTo>
                  <a:lnTo>
                    <a:pt x="372" y="508"/>
                  </a:lnTo>
                  <a:lnTo>
                    <a:pt x="395" y="506"/>
                  </a:lnTo>
                  <a:lnTo>
                    <a:pt x="418" y="504"/>
                  </a:lnTo>
                  <a:lnTo>
                    <a:pt x="440" y="499"/>
                  </a:lnTo>
                  <a:lnTo>
                    <a:pt x="463" y="495"/>
                  </a:lnTo>
                  <a:lnTo>
                    <a:pt x="485" y="488"/>
                  </a:lnTo>
                  <a:lnTo>
                    <a:pt x="505" y="481"/>
                  </a:lnTo>
                  <a:lnTo>
                    <a:pt x="526" y="472"/>
                  </a:lnTo>
                  <a:lnTo>
                    <a:pt x="546" y="462"/>
                  </a:lnTo>
                  <a:lnTo>
                    <a:pt x="565" y="451"/>
                  </a:lnTo>
                  <a:lnTo>
                    <a:pt x="584" y="438"/>
                  </a:lnTo>
                  <a:lnTo>
                    <a:pt x="602" y="424"/>
                  </a:lnTo>
                  <a:lnTo>
                    <a:pt x="618" y="409"/>
                  </a:lnTo>
                  <a:lnTo>
                    <a:pt x="634" y="392"/>
                  </a:lnTo>
                  <a:lnTo>
                    <a:pt x="648" y="375"/>
                  </a:lnTo>
                  <a:lnTo>
                    <a:pt x="662" y="355"/>
                  </a:lnTo>
                  <a:lnTo>
                    <a:pt x="682" y="323"/>
                  </a:lnTo>
                  <a:lnTo>
                    <a:pt x="700" y="288"/>
                  </a:lnTo>
                  <a:lnTo>
                    <a:pt x="717" y="251"/>
                  </a:lnTo>
                  <a:lnTo>
                    <a:pt x="733" y="213"/>
                  </a:lnTo>
                  <a:lnTo>
                    <a:pt x="747" y="174"/>
                  </a:lnTo>
                  <a:lnTo>
                    <a:pt x="760" y="135"/>
                  </a:lnTo>
                  <a:lnTo>
                    <a:pt x="769" y="96"/>
                  </a:lnTo>
                  <a:lnTo>
                    <a:pt x="776" y="58"/>
                  </a:lnTo>
                  <a:lnTo>
                    <a:pt x="780" y="53"/>
                  </a:lnTo>
                  <a:lnTo>
                    <a:pt x="783" y="48"/>
                  </a:lnTo>
                  <a:lnTo>
                    <a:pt x="784" y="40"/>
                  </a:lnTo>
                  <a:lnTo>
                    <a:pt x="785" y="31"/>
                  </a:lnTo>
                  <a:close/>
                </a:path>
              </a:pathLst>
            </a:custGeom>
            <a:solidFill>
              <a:schemeClr val="accent6">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3"/>
            <p:cNvSpPr>
              <a:spLocks/>
            </p:cNvSpPr>
            <p:nvPr/>
          </p:nvSpPr>
          <p:spPr bwMode="auto">
            <a:xfrm>
              <a:off x="6797676" y="4407663"/>
              <a:ext cx="1149350" cy="974420"/>
            </a:xfrm>
            <a:custGeom>
              <a:avLst/>
              <a:gdLst>
                <a:gd name="T0" fmla="*/ 655 w 747"/>
                <a:gd name="T1" fmla="*/ 697 h 832"/>
                <a:gd name="T2" fmla="*/ 747 w 747"/>
                <a:gd name="T3" fmla="*/ 0 h 832"/>
                <a:gd name="T4" fmla="*/ 0 w 747"/>
                <a:gd name="T5" fmla="*/ 0 h 832"/>
                <a:gd name="T6" fmla="*/ 92 w 747"/>
                <a:gd name="T7" fmla="*/ 708 h 832"/>
                <a:gd name="T8" fmla="*/ 92 w 747"/>
                <a:gd name="T9" fmla="*/ 708 h 832"/>
                <a:gd name="T10" fmla="*/ 95 w 747"/>
                <a:gd name="T11" fmla="*/ 708 h 832"/>
                <a:gd name="T12" fmla="*/ 96 w 747"/>
                <a:gd name="T13" fmla="*/ 708 h 832"/>
                <a:gd name="T14" fmla="*/ 96 w 747"/>
                <a:gd name="T15" fmla="*/ 708 h 832"/>
                <a:gd name="T16" fmla="*/ 98 w 747"/>
                <a:gd name="T17" fmla="*/ 721 h 832"/>
                <a:gd name="T18" fmla="*/ 103 w 747"/>
                <a:gd name="T19" fmla="*/ 733 h 832"/>
                <a:gd name="T20" fmla="*/ 112 w 747"/>
                <a:gd name="T21" fmla="*/ 745 h 832"/>
                <a:gd name="T22" fmla="*/ 123 w 747"/>
                <a:gd name="T23" fmla="*/ 756 h 832"/>
                <a:gd name="T24" fmla="*/ 137 w 747"/>
                <a:gd name="T25" fmla="*/ 768 h 832"/>
                <a:gd name="T26" fmla="*/ 155 w 747"/>
                <a:gd name="T27" fmla="*/ 778 h 832"/>
                <a:gd name="T28" fmla="*/ 173 w 747"/>
                <a:gd name="T29" fmla="*/ 788 h 832"/>
                <a:gd name="T30" fmla="*/ 193 w 747"/>
                <a:gd name="T31" fmla="*/ 797 h 832"/>
                <a:gd name="T32" fmla="*/ 215 w 747"/>
                <a:gd name="T33" fmla="*/ 805 h 832"/>
                <a:gd name="T34" fmla="*/ 238 w 747"/>
                <a:gd name="T35" fmla="*/ 812 h 832"/>
                <a:gd name="T36" fmla="*/ 261 w 747"/>
                <a:gd name="T37" fmla="*/ 818 h 832"/>
                <a:gd name="T38" fmla="*/ 284 w 747"/>
                <a:gd name="T39" fmla="*/ 823 h 832"/>
                <a:gd name="T40" fmla="*/ 308 w 747"/>
                <a:gd name="T41" fmla="*/ 828 h 832"/>
                <a:gd name="T42" fmla="*/ 331 w 747"/>
                <a:gd name="T43" fmla="*/ 830 h 832"/>
                <a:gd name="T44" fmla="*/ 354 w 747"/>
                <a:gd name="T45" fmla="*/ 832 h 832"/>
                <a:gd name="T46" fmla="*/ 376 w 747"/>
                <a:gd name="T47" fmla="*/ 832 h 832"/>
                <a:gd name="T48" fmla="*/ 400 w 747"/>
                <a:gd name="T49" fmla="*/ 831 h 832"/>
                <a:gd name="T50" fmla="*/ 424 w 747"/>
                <a:gd name="T51" fmla="*/ 830 h 832"/>
                <a:gd name="T52" fmla="*/ 448 w 747"/>
                <a:gd name="T53" fmla="*/ 827 h 832"/>
                <a:gd name="T54" fmla="*/ 471 w 747"/>
                <a:gd name="T55" fmla="*/ 823 h 832"/>
                <a:gd name="T56" fmla="*/ 496 w 747"/>
                <a:gd name="T57" fmla="*/ 818 h 832"/>
                <a:gd name="T58" fmla="*/ 519 w 747"/>
                <a:gd name="T59" fmla="*/ 812 h 832"/>
                <a:gd name="T60" fmla="*/ 541 w 747"/>
                <a:gd name="T61" fmla="*/ 804 h 832"/>
                <a:gd name="T62" fmla="*/ 561 w 747"/>
                <a:gd name="T63" fmla="*/ 796 h 832"/>
                <a:gd name="T64" fmla="*/ 581 w 747"/>
                <a:gd name="T65" fmla="*/ 788 h 832"/>
                <a:gd name="T66" fmla="*/ 598 w 747"/>
                <a:gd name="T67" fmla="*/ 778 h 832"/>
                <a:gd name="T68" fmla="*/ 613 w 747"/>
                <a:gd name="T69" fmla="*/ 768 h 832"/>
                <a:gd name="T70" fmla="*/ 627 w 747"/>
                <a:gd name="T71" fmla="*/ 756 h 832"/>
                <a:gd name="T72" fmla="*/ 637 w 747"/>
                <a:gd name="T73" fmla="*/ 745 h 832"/>
                <a:gd name="T74" fmla="*/ 645 w 747"/>
                <a:gd name="T75" fmla="*/ 733 h 832"/>
                <a:gd name="T76" fmla="*/ 651 w 747"/>
                <a:gd name="T77" fmla="*/ 721 h 832"/>
                <a:gd name="T78" fmla="*/ 652 w 747"/>
                <a:gd name="T79" fmla="*/ 708 h 832"/>
                <a:gd name="T80" fmla="*/ 652 w 747"/>
                <a:gd name="T81" fmla="*/ 706 h 832"/>
                <a:gd name="T82" fmla="*/ 653 w 747"/>
                <a:gd name="T83" fmla="*/ 702 h 832"/>
                <a:gd name="T84" fmla="*/ 655 w 747"/>
                <a:gd name="T85" fmla="*/ 699 h 832"/>
                <a:gd name="T86" fmla="*/ 655 w 747"/>
                <a:gd name="T87" fmla="*/ 697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47" h="832">
                  <a:moveTo>
                    <a:pt x="655" y="697"/>
                  </a:moveTo>
                  <a:lnTo>
                    <a:pt x="747" y="0"/>
                  </a:lnTo>
                  <a:lnTo>
                    <a:pt x="0" y="0"/>
                  </a:lnTo>
                  <a:lnTo>
                    <a:pt x="92" y="708"/>
                  </a:lnTo>
                  <a:lnTo>
                    <a:pt x="92" y="708"/>
                  </a:lnTo>
                  <a:lnTo>
                    <a:pt x="95" y="708"/>
                  </a:lnTo>
                  <a:lnTo>
                    <a:pt x="96" y="708"/>
                  </a:lnTo>
                  <a:lnTo>
                    <a:pt x="96" y="708"/>
                  </a:lnTo>
                  <a:lnTo>
                    <a:pt x="98" y="721"/>
                  </a:lnTo>
                  <a:lnTo>
                    <a:pt x="103" y="733"/>
                  </a:lnTo>
                  <a:lnTo>
                    <a:pt x="112" y="745"/>
                  </a:lnTo>
                  <a:lnTo>
                    <a:pt x="123" y="756"/>
                  </a:lnTo>
                  <a:lnTo>
                    <a:pt x="137" y="768"/>
                  </a:lnTo>
                  <a:lnTo>
                    <a:pt x="155" y="778"/>
                  </a:lnTo>
                  <a:lnTo>
                    <a:pt x="173" y="788"/>
                  </a:lnTo>
                  <a:lnTo>
                    <a:pt x="193" y="797"/>
                  </a:lnTo>
                  <a:lnTo>
                    <a:pt x="215" y="805"/>
                  </a:lnTo>
                  <a:lnTo>
                    <a:pt x="238" y="812"/>
                  </a:lnTo>
                  <a:lnTo>
                    <a:pt x="261" y="818"/>
                  </a:lnTo>
                  <a:lnTo>
                    <a:pt x="284" y="823"/>
                  </a:lnTo>
                  <a:lnTo>
                    <a:pt x="308" y="828"/>
                  </a:lnTo>
                  <a:lnTo>
                    <a:pt x="331" y="830"/>
                  </a:lnTo>
                  <a:lnTo>
                    <a:pt x="354" y="832"/>
                  </a:lnTo>
                  <a:lnTo>
                    <a:pt x="376" y="832"/>
                  </a:lnTo>
                  <a:lnTo>
                    <a:pt x="400" y="831"/>
                  </a:lnTo>
                  <a:lnTo>
                    <a:pt x="424" y="830"/>
                  </a:lnTo>
                  <a:lnTo>
                    <a:pt x="448" y="827"/>
                  </a:lnTo>
                  <a:lnTo>
                    <a:pt x="471" y="823"/>
                  </a:lnTo>
                  <a:lnTo>
                    <a:pt x="496" y="818"/>
                  </a:lnTo>
                  <a:lnTo>
                    <a:pt x="519" y="812"/>
                  </a:lnTo>
                  <a:lnTo>
                    <a:pt x="541" y="804"/>
                  </a:lnTo>
                  <a:lnTo>
                    <a:pt x="561" y="796"/>
                  </a:lnTo>
                  <a:lnTo>
                    <a:pt x="581" y="788"/>
                  </a:lnTo>
                  <a:lnTo>
                    <a:pt x="598" y="778"/>
                  </a:lnTo>
                  <a:lnTo>
                    <a:pt x="613" y="768"/>
                  </a:lnTo>
                  <a:lnTo>
                    <a:pt x="627" y="756"/>
                  </a:lnTo>
                  <a:lnTo>
                    <a:pt x="637" y="745"/>
                  </a:lnTo>
                  <a:lnTo>
                    <a:pt x="645" y="733"/>
                  </a:lnTo>
                  <a:lnTo>
                    <a:pt x="651" y="721"/>
                  </a:lnTo>
                  <a:lnTo>
                    <a:pt x="652" y="708"/>
                  </a:lnTo>
                  <a:lnTo>
                    <a:pt x="652" y="706"/>
                  </a:lnTo>
                  <a:lnTo>
                    <a:pt x="653" y="702"/>
                  </a:lnTo>
                  <a:lnTo>
                    <a:pt x="655" y="699"/>
                  </a:lnTo>
                  <a:lnTo>
                    <a:pt x="655" y="697"/>
                  </a:lnTo>
                  <a:close/>
                </a:path>
              </a:pathLst>
            </a:custGeom>
            <a:solidFill>
              <a:schemeClr val="accent3">
                <a:lumMod val="75000"/>
              </a:schemeClr>
            </a:solidFill>
            <a:ln>
              <a:solidFill>
                <a:schemeClr val="accent3">
                  <a:lumMod val="50000"/>
                </a:schemeClr>
              </a:solidFill>
            </a:ln>
            <a:effectLst>
              <a:outerShdw blurRad="76200" dir="13500000" sy="23000" kx="1200000" algn="br" rotWithShape="0">
                <a:prstClr val="black">
                  <a:alpha val="2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14"/>
            <p:cNvSpPr>
              <a:spLocks/>
            </p:cNvSpPr>
            <p:nvPr/>
          </p:nvSpPr>
          <p:spPr bwMode="auto">
            <a:xfrm>
              <a:off x="6797676" y="4309239"/>
              <a:ext cx="1146268" cy="290452"/>
            </a:xfrm>
            <a:custGeom>
              <a:avLst/>
              <a:gdLst>
                <a:gd name="T0" fmla="*/ 410 w 744"/>
                <a:gd name="T1" fmla="*/ 247 h 248"/>
                <a:gd name="T2" fmla="*/ 483 w 744"/>
                <a:gd name="T3" fmla="*/ 242 h 248"/>
                <a:gd name="T4" fmla="*/ 550 w 744"/>
                <a:gd name="T5" fmla="*/ 233 h 248"/>
                <a:gd name="T6" fmla="*/ 610 w 744"/>
                <a:gd name="T7" fmla="*/ 219 h 248"/>
                <a:gd name="T8" fmla="*/ 659 w 744"/>
                <a:gd name="T9" fmla="*/ 203 h 248"/>
                <a:gd name="T10" fmla="*/ 699 w 744"/>
                <a:gd name="T11" fmla="*/ 184 h 248"/>
                <a:gd name="T12" fmla="*/ 728 w 744"/>
                <a:gd name="T13" fmla="*/ 160 h 248"/>
                <a:gd name="T14" fmla="*/ 742 w 744"/>
                <a:gd name="T15" fmla="*/ 136 h 248"/>
                <a:gd name="T16" fmla="*/ 742 w 744"/>
                <a:gd name="T17" fmla="*/ 111 h 248"/>
                <a:gd name="T18" fmla="*/ 728 w 744"/>
                <a:gd name="T19" fmla="*/ 87 h 248"/>
                <a:gd name="T20" fmla="*/ 699 w 744"/>
                <a:gd name="T21" fmla="*/ 65 h 248"/>
                <a:gd name="T22" fmla="*/ 659 w 744"/>
                <a:gd name="T23" fmla="*/ 45 h 248"/>
                <a:gd name="T24" fmla="*/ 610 w 744"/>
                <a:gd name="T25" fmla="*/ 28 h 248"/>
                <a:gd name="T26" fmla="*/ 550 w 744"/>
                <a:gd name="T27" fmla="*/ 15 h 248"/>
                <a:gd name="T28" fmla="*/ 483 w 744"/>
                <a:gd name="T29" fmla="*/ 6 h 248"/>
                <a:gd name="T30" fmla="*/ 410 w 744"/>
                <a:gd name="T31" fmla="*/ 1 h 248"/>
                <a:gd name="T32" fmla="*/ 334 w 744"/>
                <a:gd name="T33" fmla="*/ 1 h 248"/>
                <a:gd name="T34" fmla="*/ 262 w 744"/>
                <a:gd name="T35" fmla="*/ 6 h 248"/>
                <a:gd name="T36" fmla="*/ 195 w 744"/>
                <a:gd name="T37" fmla="*/ 15 h 248"/>
                <a:gd name="T38" fmla="*/ 135 w 744"/>
                <a:gd name="T39" fmla="*/ 28 h 248"/>
                <a:gd name="T40" fmla="*/ 85 w 744"/>
                <a:gd name="T41" fmla="*/ 45 h 248"/>
                <a:gd name="T42" fmla="*/ 45 w 744"/>
                <a:gd name="T43" fmla="*/ 65 h 248"/>
                <a:gd name="T44" fmla="*/ 16 w 744"/>
                <a:gd name="T45" fmla="*/ 87 h 248"/>
                <a:gd name="T46" fmla="*/ 3 w 744"/>
                <a:gd name="T47" fmla="*/ 111 h 248"/>
                <a:gd name="T48" fmla="*/ 3 w 744"/>
                <a:gd name="T49" fmla="*/ 136 h 248"/>
                <a:gd name="T50" fmla="*/ 16 w 744"/>
                <a:gd name="T51" fmla="*/ 160 h 248"/>
                <a:gd name="T52" fmla="*/ 45 w 744"/>
                <a:gd name="T53" fmla="*/ 184 h 248"/>
                <a:gd name="T54" fmla="*/ 85 w 744"/>
                <a:gd name="T55" fmla="*/ 203 h 248"/>
                <a:gd name="T56" fmla="*/ 135 w 744"/>
                <a:gd name="T57" fmla="*/ 219 h 248"/>
                <a:gd name="T58" fmla="*/ 195 w 744"/>
                <a:gd name="T59" fmla="*/ 233 h 248"/>
                <a:gd name="T60" fmla="*/ 262 w 744"/>
                <a:gd name="T61" fmla="*/ 242 h 248"/>
                <a:gd name="T62" fmla="*/ 334 w 744"/>
                <a:gd name="T63" fmla="*/ 247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4" h="248">
                  <a:moveTo>
                    <a:pt x="372" y="248"/>
                  </a:moveTo>
                  <a:lnTo>
                    <a:pt x="410" y="247"/>
                  </a:lnTo>
                  <a:lnTo>
                    <a:pt x="447" y="246"/>
                  </a:lnTo>
                  <a:lnTo>
                    <a:pt x="483" y="242"/>
                  </a:lnTo>
                  <a:lnTo>
                    <a:pt x="517" y="239"/>
                  </a:lnTo>
                  <a:lnTo>
                    <a:pt x="550" y="233"/>
                  </a:lnTo>
                  <a:lnTo>
                    <a:pt x="581" y="227"/>
                  </a:lnTo>
                  <a:lnTo>
                    <a:pt x="610" y="219"/>
                  </a:lnTo>
                  <a:lnTo>
                    <a:pt x="636" y="211"/>
                  </a:lnTo>
                  <a:lnTo>
                    <a:pt x="659" y="203"/>
                  </a:lnTo>
                  <a:lnTo>
                    <a:pt x="681" y="194"/>
                  </a:lnTo>
                  <a:lnTo>
                    <a:pt x="699" y="184"/>
                  </a:lnTo>
                  <a:lnTo>
                    <a:pt x="716" y="172"/>
                  </a:lnTo>
                  <a:lnTo>
                    <a:pt x="728" y="160"/>
                  </a:lnTo>
                  <a:lnTo>
                    <a:pt x="736" y="149"/>
                  </a:lnTo>
                  <a:lnTo>
                    <a:pt x="742" y="136"/>
                  </a:lnTo>
                  <a:lnTo>
                    <a:pt x="744" y="124"/>
                  </a:lnTo>
                  <a:lnTo>
                    <a:pt x="742" y="111"/>
                  </a:lnTo>
                  <a:lnTo>
                    <a:pt x="736" y="98"/>
                  </a:lnTo>
                  <a:lnTo>
                    <a:pt x="728" y="87"/>
                  </a:lnTo>
                  <a:lnTo>
                    <a:pt x="716" y="75"/>
                  </a:lnTo>
                  <a:lnTo>
                    <a:pt x="699" y="65"/>
                  </a:lnTo>
                  <a:lnTo>
                    <a:pt x="681" y="54"/>
                  </a:lnTo>
                  <a:lnTo>
                    <a:pt x="659" y="45"/>
                  </a:lnTo>
                  <a:lnTo>
                    <a:pt x="636" y="36"/>
                  </a:lnTo>
                  <a:lnTo>
                    <a:pt x="610" y="28"/>
                  </a:lnTo>
                  <a:lnTo>
                    <a:pt x="581" y="21"/>
                  </a:lnTo>
                  <a:lnTo>
                    <a:pt x="550" y="15"/>
                  </a:lnTo>
                  <a:lnTo>
                    <a:pt x="517" y="10"/>
                  </a:lnTo>
                  <a:lnTo>
                    <a:pt x="483" y="6"/>
                  </a:lnTo>
                  <a:lnTo>
                    <a:pt x="447" y="3"/>
                  </a:lnTo>
                  <a:lnTo>
                    <a:pt x="410" y="1"/>
                  </a:lnTo>
                  <a:lnTo>
                    <a:pt x="372" y="0"/>
                  </a:lnTo>
                  <a:lnTo>
                    <a:pt x="334" y="1"/>
                  </a:lnTo>
                  <a:lnTo>
                    <a:pt x="297" y="3"/>
                  </a:lnTo>
                  <a:lnTo>
                    <a:pt x="262" y="6"/>
                  </a:lnTo>
                  <a:lnTo>
                    <a:pt x="227" y="10"/>
                  </a:lnTo>
                  <a:lnTo>
                    <a:pt x="195" y="15"/>
                  </a:lnTo>
                  <a:lnTo>
                    <a:pt x="164" y="21"/>
                  </a:lnTo>
                  <a:lnTo>
                    <a:pt x="135" y="28"/>
                  </a:lnTo>
                  <a:lnTo>
                    <a:pt x="109" y="36"/>
                  </a:lnTo>
                  <a:lnTo>
                    <a:pt x="85" y="45"/>
                  </a:lnTo>
                  <a:lnTo>
                    <a:pt x="64" y="54"/>
                  </a:lnTo>
                  <a:lnTo>
                    <a:pt x="45" y="65"/>
                  </a:lnTo>
                  <a:lnTo>
                    <a:pt x="29" y="75"/>
                  </a:lnTo>
                  <a:lnTo>
                    <a:pt x="16" y="87"/>
                  </a:lnTo>
                  <a:lnTo>
                    <a:pt x="8" y="98"/>
                  </a:lnTo>
                  <a:lnTo>
                    <a:pt x="3" y="111"/>
                  </a:lnTo>
                  <a:lnTo>
                    <a:pt x="0" y="124"/>
                  </a:lnTo>
                  <a:lnTo>
                    <a:pt x="3" y="136"/>
                  </a:lnTo>
                  <a:lnTo>
                    <a:pt x="8" y="149"/>
                  </a:lnTo>
                  <a:lnTo>
                    <a:pt x="16" y="160"/>
                  </a:lnTo>
                  <a:lnTo>
                    <a:pt x="29" y="172"/>
                  </a:lnTo>
                  <a:lnTo>
                    <a:pt x="45" y="184"/>
                  </a:lnTo>
                  <a:lnTo>
                    <a:pt x="64" y="194"/>
                  </a:lnTo>
                  <a:lnTo>
                    <a:pt x="85" y="203"/>
                  </a:lnTo>
                  <a:lnTo>
                    <a:pt x="109" y="211"/>
                  </a:lnTo>
                  <a:lnTo>
                    <a:pt x="135" y="219"/>
                  </a:lnTo>
                  <a:lnTo>
                    <a:pt x="164" y="227"/>
                  </a:lnTo>
                  <a:lnTo>
                    <a:pt x="195" y="233"/>
                  </a:lnTo>
                  <a:lnTo>
                    <a:pt x="227" y="239"/>
                  </a:lnTo>
                  <a:lnTo>
                    <a:pt x="262" y="242"/>
                  </a:lnTo>
                  <a:lnTo>
                    <a:pt x="297" y="246"/>
                  </a:lnTo>
                  <a:lnTo>
                    <a:pt x="334" y="247"/>
                  </a:lnTo>
                  <a:lnTo>
                    <a:pt x="372" y="248"/>
                  </a:ln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5"/>
            <p:cNvSpPr>
              <a:spLocks/>
            </p:cNvSpPr>
            <p:nvPr/>
          </p:nvSpPr>
          <p:spPr bwMode="auto">
            <a:xfrm>
              <a:off x="6804026" y="4350514"/>
              <a:ext cx="1118537" cy="229550"/>
            </a:xfrm>
            <a:custGeom>
              <a:avLst/>
              <a:gdLst>
                <a:gd name="T0" fmla="*/ 326 w 725"/>
                <a:gd name="T1" fmla="*/ 0 h 196"/>
                <a:gd name="T2" fmla="*/ 261 w 725"/>
                <a:gd name="T3" fmla="*/ 5 h 196"/>
                <a:gd name="T4" fmla="*/ 201 w 725"/>
                <a:gd name="T5" fmla="*/ 13 h 196"/>
                <a:gd name="T6" fmla="*/ 147 w 725"/>
                <a:gd name="T7" fmla="*/ 24 h 196"/>
                <a:gd name="T8" fmla="*/ 98 w 725"/>
                <a:gd name="T9" fmla="*/ 38 h 196"/>
                <a:gd name="T10" fmla="*/ 59 w 725"/>
                <a:gd name="T11" fmla="*/ 54 h 196"/>
                <a:gd name="T12" fmla="*/ 28 w 725"/>
                <a:gd name="T13" fmla="*/ 74 h 196"/>
                <a:gd name="T14" fmla="*/ 7 w 725"/>
                <a:gd name="T15" fmla="*/ 95 h 196"/>
                <a:gd name="T16" fmla="*/ 10 w 725"/>
                <a:gd name="T17" fmla="*/ 114 h 196"/>
                <a:gd name="T18" fmla="*/ 35 w 725"/>
                <a:gd name="T19" fmla="*/ 133 h 196"/>
                <a:gd name="T20" fmla="*/ 68 w 725"/>
                <a:gd name="T21" fmla="*/ 150 h 196"/>
                <a:gd name="T22" fmla="*/ 110 w 725"/>
                <a:gd name="T23" fmla="*/ 164 h 196"/>
                <a:gd name="T24" fmla="*/ 156 w 725"/>
                <a:gd name="T25" fmla="*/ 176 h 196"/>
                <a:gd name="T26" fmla="*/ 209 w 725"/>
                <a:gd name="T27" fmla="*/ 186 h 196"/>
                <a:gd name="T28" fmla="*/ 267 w 725"/>
                <a:gd name="T29" fmla="*/ 193 h 196"/>
                <a:gd name="T30" fmla="*/ 328 w 725"/>
                <a:gd name="T31" fmla="*/ 196 h 196"/>
                <a:gd name="T32" fmla="*/ 393 w 725"/>
                <a:gd name="T33" fmla="*/ 196 h 196"/>
                <a:gd name="T34" fmla="*/ 458 w 725"/>
                <a:gd name="T35" fmla="*/ 191 h 196"/>
                <a:gd name="T36" fmla="*/ 517 w 725"/>
                <a:gd name="T37" fmla="*/ 184 h 196"/>
                <a:gd name="T38" fmla="*/ 572 w 725"/>
                <a:gd name="T39" fmla="*/ 174 h 196"/>
                <a:gd name="T40" fmla="*/ 620 w 725"/>
                <a:gd name="T41" fmla="*/ 160 h 196"/>
                <a:gd name="T42" fmla="*/ 661 w 725"/>
                <a:gd name="T43" fmla="*/ 145 h 196"/>
                <a:gd name="T44" fmla="*/ 694 w 725"/>
                <a:gd name="T45" fmla="*/ 127 h 196"/>
                <a:gd name="T46" fmla="*/ 717 w 725"/>
                <a:gd name="T47" fmla="*/ 107 h 196"/>
                <a:gd name="T48" fmla="*/ 717 w 725"/>
                <a:gd name="T49" fmla="*/ 87 h 196"/>
                <a:gd name="T50" fmla="*/ 693 w 725"/>
                <a:gd name="T51" fmla="*/ 67 h 196"/>
                <a:gd name="T52" fmla="*/ 659 w 725"/>
                <a:gd name="T53" fmla="*/ 50 h 196"/>
                <a:gd name="T54" fmla="*/ 619 w 725"/>
                <a:gd name="T55" fmla="*/ 35 h 196"/>
                <a:gd name="T56" fmla="*/ 571 w 725"/>
                <a:gd name="T57" fmla="*/ 22 h 196"/>
                <a:gd name="T58" fmla="*/ 517 w 725"/>
                <a:gd name="T59" fmla="*/ 12 h 196"/>
                <a:gd name="T60" fmla="*/ 458 w 725"/>
                <a:gd name="T61" fmla="*/ 5 h 196"/>
                <a:gd name="T62" fmla="*/ 394 w 725"/>
                <a:gd name="T63" fmla="*/ 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25" h="196">
                  <a:moveTo>
                    <a:pt x="361" y="0"/>
                  </a:moveTo>
                  <a:lnTo>
                    <a:pt x="326" y="0"/>
                  </a:lnTo>
                  <a:lnTo>
                    <a:pt x="293" y="2"/>
                  </a:lnTo>
                  <a:lnTo>
                    <a:pt x="261" y="5"/>
                  </a:lnTo>
                  <a:lnTo>
                    <a:pt x="231" y="8"/>
                  </a:lnTo>
                  <a:lnTo>
                    <a:pt x="201" y="13"/>
                  </a:lnTo>
                  <a:lnTo>
                    <a:pt x="173" y="17"/>
                  </a:lnTo>
                  <a:lnTo>
                    <a:pt x="147" y="24"/>
                  </a:lnTo>
                  <a:lnTo>
                    <a:pt x="121" y="30"/>
                  </a:lnTo>
                  <a:lnTo>
                    <a:pt x="98" y="38"/>
                  </a:lnTo>
                  <a:lnTo>
                    <a:pt x="78" y="46"/>
                  </a:lnTo>
                  <a:lnTo>
                    <a:pt x="59" y="54"/>
                  </a:lnTo>
                  <a:lnTo>
                    <a:pt x="42" y="64"/>
                  </a:lnTo>
                  <a:lnTo>
                    <a:pt x="28" y="74"/>
                  </a:lnTo>
                  <a:lnTo>
                    <a:pt x="17" y="83"/>
                  </a:lnTo>
                  <a:lnTo>
                    <a:pt x="7" y="95"/>
                  </a:lnTo>
                  <a:lnTo>
                    <a:pt x="0" y="105"/>
                  </a:lnTo>
                  <a:lnTo>
                    <a:pt x="10" y="114"/>
                  </a:lnTo>
                  <a:lnTo>
                    <a:pt x="21" y="125"/>
                  </a:lnTo>
                  <a:lnTo>
                    <a:pt x="35" y="133"/>
                  </a:lnTo>
                  <a:lnTo>
                    <a:pt x="51" y="142"/>
                  </a:lnTo>
                  <a:lnTo>
                    <a:pt x="68" y="150"/>
                  </a:lnTo>
                  <a:lnTo>
                    <a:pt x="88" y="157"/>
                  </a:lnTo>
                  <a:lnTo>
                    <a:pt x="110" y="164"/>
                  </a:lnTo>
                  <a:lnTo>
                    <a:pt x="132" y="171"/>
                  </a:lnTo>
                  <a:lnTo>
                    <a:pt x="156" y="176"/>
                  </a:lnTo>
                  <a:lnTo>
                    <a:pt x="182" y="181"/>
                  </a:lnTo>
                  <a:lnTo>
                    <a:pt x="209" y="186"/>
                  </a:lnTo>
                  <a:lnTo>
                    <a:pt x="238" y="189"/>
                  </a:lnTo>
                  <a:lnTo>
                    <a:pt x="267" y="193"/>
                  </a:lnTo>
                  <a:lnTo>
                    <a:pt x="297" y="194"/>
                  </a:lnTo>
                  <a:lnTo>
                    <a:pt x="328" y="196"/>
                  </a:lnTo>
                  <a:lnTo>
                    <a:pt x="360" y="196"/>
                  </a:lnTo>
                  <a:lnTo>
                    <a:pt x="393" y="196"/>
                  </a:lnTo>
                  <a:lnTo>
                    <a:pt x="426" y="194"/>
                  </a:lnTo>
                  <a:lnTo>
                    <a:pt x="458" y="191"/>
                  </a:lnTo>
                  <a:lnTo>
                    <a:pt x="488" y="188"/>
                  </a:lnTo>
                  <a:lnTo>
                    <a:pt x="517" y="184"/>
                  </a:lnTo>
                  <a:lnTo>
                    <a:pt x="545" y="180"/>
                  </a:lnTo>
                  <a:lnTo>
                    <a:pt x="572" y="174"/>
                  </a:lnTo>
                  <a:lnTo>
                    <a:pt x="596" y="167"/>
                  </a:lnTo>
                  <a:lnTo>
                    <a:pt x="620" y="160"/>
                  </a:lnTo>
                  <a:lnTo>
                    <a:pt x="641" y="153"/>
                  </a:lnTo>
                  <a:lnTo>
                    <a:pt x="661" y="145"/>
                  </a:lnTo>
                  <a:lnTo>
                    <a:pt x="678" y="136"/>
                  </a:lnTo>
                  <a:lnTo>
                    <a:pt x="694" y="127"/>
                  </a:lnTo>
                  <a:lnTo>
                    <a:pt x="707" y="118"/>
                  </a:lnTo>
                  <a:lnTo>
                    <a:pt x="717" y="107"/>
                  </a:lnTo>
                  <a:lnTo>
                    <a:pt x="725" y="97"/>
                  </a:lnTo>
                  <a:lnTo>
                    <a:pt x="717" y="87"/>
                  </a:lnTo>
                  <a:lnTo>
                    <a:pt x="705" y="77"/>
                  </a:lnTo>
                  <a:lnTo>
                    <a:pt x="693" y="67"/>
                  </a:lnTo>
                  <a:lnTo>
                    <a:pt x="677" y="59"/>
                  </a:lnTo>
                  <a:lnTo>
                    <a:pt x="659" y="50"/>
                  </a:lnTo>
                  <a:lnTo>
                    <a:pt x="640" y="42"/>
                  </a:lnTo>
                  <a:lnTo>
                    <a:pt x="619" y="35"/>
                  </a:lnTo>
                  <a:lnTo>
                    <a:pt x="595" y="28"/>
                  </a:lnTo>
                  <a:lnTo>
                    <a:pt x="571" y="22"/>
                  </a:lnTo>
                  <a:lnTo>
                    <a:pt x="544" y="16"/>
                  </a:lnTo>
                  <a:lnTo>
                    <a:pt x="517" y="12"/>
                  </a:lnTo>
                  <a:lnTo>
                    <a:pt x="488" y="7"/>
                  </a:lnTo>
                  <a:lnTo>
                    <a:pt x="458" y="5"/>
                  </a:lnTo>
                  <a:lnTo>
                    <a:pt x="426" y="2"/>
                  </a:lnTo>
                  <a:lnTo>
                    <a:pt x="394" y="0"/>
                  </a:lnTo>
                  <a:lnTo>
                    <a:pt x="361" y="0"/>
                  </a:lnTo>
                  <a:close/>
                </a:path>
              </a:pathLst>
            </a:custGeom>
            <a:solidFill>
              <a:schemeClr val="accent3">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16"/>
            <p:cNvSpPr>
              <a:spLocks/>
            </p:cNvSpPr>
            <p:nvPr/>
          </p:nvSpPr>
          <p:spPr bwMode="auto">
            <a:xfrm>
              <a:off x="6781800" y="4412426"/>
              <a:ext cx="1210978" cy="594959"/>
            </a:xfrm>
            <a:custGeom>
              <a:avLst/>
              <a:gdLst>
                <a:gd name="T0" fmla="*/ 784 w 785"/>
                <a:gd name="T1" fmla="*/ 19 h 508"/>
                <a:gd name="T2" fmla="*/ 776 w 785"/>
                <a:gd name="T3" fmla="*/ 3 h 508"/>
                <a:gd name="T4" fmla="*/ 762 w 785"/>
                <a:gd name="T5" fmla="*/ 3 h 508"/>
                <a:gd name="T6" fmla="*/ 753 w 785"/>
                <a:gd name="T7" fmla="*/ 19 h 508"/>
                <a:gd name="T8" fmla="*/ 752 w 785"/>
                <a:gd name="T9" fmla="*/ 35 h 508"/>
                <a:gd name="T10" fmla="*/ 753 w 785"/>
                <a:gd name="T11" fmla="*/ 42 h 508"/>
                <a:gd name="T12" fmla="*/ 752 w 785"/>
                <a:gd name="T13" fmla="*/ 44 h 508"/>
                <a:gd name="T14" fmla="*/ 737 w 785"/>
                <a:gd name="T15" fmla="*/ 124 h 508"/>
                <a:gd name="T16" fmla="*/ 712 w 785"/>
                <a:gd name="T17" fmla="*/ 202 h 508"/>
                <a:gd name="T18" fmla="*/ 676 w 785"/>
                <a:gd name="T19" fmla="*/ 277 h 508"/>
                <a:gd name="T20" fmla="*/ 630 w 785"/>
                <a:gd name="T21" fmla="*/ 344 h 508"/>
                <a:gd name="T22" fmla="*/ 574 w 785"/>
                <a:gd name="T23" fmla="*/ 400 h 508"/>
                <a:gd name="T24" fmla="*/ 509 w 785"/>
                <a:gd name="T25" fmla="*/ 444 h 508"/>
                <a:gd name="T26" fmla="*/ 433 w 785"/>
                <a:gd name="T27" fmla="*/ 470 h 508"/>
                <a:gd name="T28" fmla="*/ 348 w 785"/>
                <a:gd name="T29" fmla="*/ 477 h 508"/>
                <a:gd name="T30" fmla="*/ 321 w 785"/>
                <a:gd name="T31" fmla="*/ 476 h 508"/>
                <a:gd name="T32" fmla="*/ 296 w 785"/>
                <a:gd name="T33" fmla="*/ 473 h 508"/>
                <a:gd name="T34" fmla="*/ 270 w 785"/>
                <a:gd name="T35" fmla="*/ 468 h 508"/>
                <a:gd name="T36" fmla="*/ 243 w 785"/>
                <a:gd name="T37" fmla="*/ 461 h 508"/>
                <a:gd name="T38" fmla="*/ 209 w 785"/>
                <a:gd name="T39" fmla="*/ 445 h 508"/>
                <a:gd name="T40" fmla="*/ 172 w 785"/>
                <a:gd name="T41" fmla="*/ 419 h 508"/>
                <a:gd name="T42" fmla="*/ 141 w 785"/>
                <a:gd name="T43" fmla="*/ 390 h 508"/>
                <a:gd name="T44" fmla="*/ 123 w 785"/>
                <a:gd name="T45" fmla="*/ 368 h 508"/>
                <a:gd name="T46" fmla="*/ 88 w 785"/>
                <a:gd name="T47" fmla="*/ 291 h 508"/>
                <a:gd name="T48" fmla="*/ 66 w 785"/>
                <a:gd name="T49" fmla="*/ 211 h 508"/>
                <a:gd name="T50" fmla="*/ 50 w 785"/>
                <a:gd name="T51" fmla="*/ 129 h 508"/>
                <a:gd name="T52" fmla="*/ 35 w 785"/>
                <a:gd name="T53" fmla="*/ 48 h 508"/>
                <a:gd name="T54" fmla="*/ 34 w 785"/>
                <a:gd name="T55" fmla="*/ 45 h 508"/>
                <a:gd name="T56" fmla="*/ 33 w 785"/>
                <a:gd name="T57" fmla="*/ 44 h 508"/>
                <a:gd name="T58" fmla="*/ 33 w 785"/>
                <a:gd name="T59" fmla="*/ 41 h 508"/>
                <a:gd name="T60" fmla="*/ 33 w 785"/>
                <a:gd name="T61" fmla="*/ 37 h 508"/>
                <a:gd name="T62" fmla="*/ 28 w 785"/>
                <a:gd name="T63" fmla="*/ 15 h 508"/>
                <a:gd name="T64" fmla="*/ 17 w 785"/>
                <a:gd name="T65" fmla="*/ 6 h 508"/>
                <a:gd name="T66" fmla="*/ 5 w 785"/>
                <a:gd name="T67" fmla="*/ 15 h 508"/>
                <a:gd name="T68" fmla="*/ 0 w 785"/>
                <a:gd name="T69" fmla="*/ 37 h 508"/>
                <a:gd name="T70" fmla="*/ 3 w 785"/>
                <a:gd name="T71" fmla="*/ 55 h 508"/>
                <a:gd name="T72" fmla="*/ 11 w 785"/>
                <a:gd name="T73" fmla="*/ 66 h 508"/>
                <a:gd name="T74" fmla="*/ 23 w 785"/>
                <a:gd name="T75" fmla="*/ 139 h 508"/>
                <a:gd name="T76" fmla="*/ 39 w 785"/>
                <a:gd name="T77" fmla="*/ 210 h 508"/>
                <a:gd name="T78" fmla="*/ 60 w 785"/>
                <a:gd name="T79" fmla="*/ 281 h 508"/>
                <a:gd name="T80" fmla="*/ 84 w 785"/>
                <a:gd name="T81" fmla="*/ 352 h 508"/>
                <a:gd name="T82" fmla="*/ 102 w 785"/>
                <a:gd name="T83" fmla="*/ 389 h 508"/>
                <a:gd name="T84" fmla="*/ 128 w 785"/>
                <a:gd name="T85" fmla="*/ 421 h 508"/>
                <a:gd name="T86" fmla="*/ 157 w 785"/>
                <a:gd name="T87" fmla="*/ 448 h 508"/>
                <a:gd name="T88" fmla="*/ 192 w 785"/>
                <a:gd name="T89" fmla="*/ 470 h 508"/>
                <a:gd name="T90" fmla="*/ 229 w 785"/>
                <a:gd name="T91" fmla="*/ 488 h 508"/>
                <a:gd name="T92" fmla="*/ 267 w 785"/>
                <a:gd name="T93" fmla="*/ 499 h 508"/>
                <a:gd name="T94" fmla="*/ 307 w 785"/>
                <a:gd name="T95" fmla="*/ 506 h 508"/>
                <a:gd name="T96" fmla="*/ 349 w 785"/>
                <a:gd name="T97" fmla="*/ 508 h 508"/>
                <a:gd name="T98" fmla="*/ 395 w 785"/>
                <a:gd name="T99" fmla="*/ 506 h 508"/>
                <a:gd name="T100" fmla="*/ 440 w 785"/>
                <a:gd name="T101" fmla="*/ 499 h 508"/>
                <a:gd name="T102" fmla="*/ 485 w 785"/>
                <a:gd name="T103" fmla="*/ 488 h 508"/>
                <a:gd name="T104" fmla="*/ 526 w 785"/>
                <a:gd name="T105" fmla="*/ 472 h 508"/>
                <a:gd name="T106" fmla="*/ 565 w 785"/>
                <a:gd name="T107" fmla="*/ 451 h 508"/>
                <a:gd name="T108" fmla="*/ 602 w 785"/>
                <a:gd name="T109" fmla="*/ 424 h 508"/>
                <a:gd name="T110" fmla="*/ 634 w 785"/>
                <a:gd name="T111" fmla="*/ 392 h 508"/>
                <a:gd name="T112" fmla="*/ 662 w 785"/>
                <a:gd name="T113" fmla="*/ 355 h 508"/>
                <a:gd name="T114" fmla="*/ 700 w 785"/>
                <a:gd name="T115" fmla="*/ 288 h 508"/>
                <a:gd name="T116" fmla="*/ 733 w 785"/>
                <a:gd name="T117" fmla="*/ 213 h 508"/>
                <a:gd name="T118" fmla="*/ 760 w 785"/>
                <a:gd name="T119" fmla="*/ 135 h 508"/>
                <a:gd name="T120" fmla="*/ 776 w 785"/>
                <a:gd name="T121" fmla="*/ 58 h 508"/>
                <a:gd name="T122" fmla="*/ 783 w 785"/>
                <a:gd name="T123" fmla="*/ 48 h 508"/>
                <a:gd name="T124" fmla="*/ 785 w 785"/>
                <a:gd name="T125" fmla="*/ 31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5" h="508">
                  <a:moveTo>
                    <a:pt x="785" y="31"/>
                  </a:moveTo>
                  <a:lnTo>
                    <a:pt x="784" y="19"/>
                  </a:lnTo>
                  <a:lnTo>
                    <a:pt x="781" y="10"/>
                  </a:lnTo>
                  <a:lnTo>
                    <a:pt x="776" y="3"/>
                  </a:lnTo>
                  <a:lnTo>
                    <a:pt x="769" y="0"/>
                  </a:lnTo>
                  <a:lnTo>
                    <a:pt x="762" y="3"/>
                  </a:lnTo>
                  <a:lnTo>
                    <a:pt x="758" y="10"/>
                  </a:lnTo>
                  <a:lnTo>
                    <a:pt x="753" y="19"/>
                  </a:lnTo>
                  <a:lnTo>
                    <a:pt x="752" y="31"/>
                  </a:lnTo>
                  <a:lnTo>
                    <a:pt x="752" y="35"/>
                  </a:lnTo>
                  <a:lnTo>
                    <a:pt x="753" y="38"/>
                  </a:lnTo>
                  <a:lnTo>
                    <a:pt x="753" y="42"/>
                  </a:lnTo>
                  <a:lnTo>
                    <a:pt x="754" y="44"/>
                  </a:lnTo>
                  <a:lnTo>
                    <a:pt x="752" y="44"/>
                  </a:lnTo>
                  <a:lnTo>
                    <a:pt x="746" y="83"/>
                  </a:lnTo>
                  <a:lnTo>
                    <a:pt x="737" y="124"/>
                  </a:lnTo>
                  <a:lnTo>
                    <a:pt x="725" y="163"/>
                  </a:lnTo>
                  <a:lnTo>
                    <a:pt x="712" y="202"/>
                  </a:lnTo>
                  <a:lnTo>
                    <a:pt x="695" y="240"/>
                  </a:lnTo>
                  <a:lnTo>
                    <a:pt x="676" y="277"/>
                  </a:lnTo>
                  <a:lnTo>
                    <a:pt x="654" y="311"/>
                  </a:lnTo>
                  <a:lnTo>
                    <a:pt x="630" y="344"/>
                  </a:lnTo>
                  <a:lnTo>
                    <a:pt x="603" y="374"/>
                  </a:lnTo>
                  <a:lnTo>
                    <a:pt x="574" y="400"/>
                  </a:lnTo>
                  <a:lnTo>
                    <a:pt x="542" y="424"/>
                  </a:lnTo>
                  <a:lnTo>
                    <a:pt x="509" y="444"/>
                  </a:lnTo>
                  <a:lnTo>
                    <a:pt x="472" y="460"/>
                  </a:lnTo>
                  <a:lnTo>
                    <a:pt x="433" y="470"/>
                  </a:lnTo>
                  <a:lnTo>
                    <a:pt x="391" y="476"/>
                  </a:lnTo>
                  <a:lnTo>
                    <a:pt x="348" y="477"/>
                  </a:lnTo>
                  <a:lnTo>
                    <a:pt x="334" y="476"/>
                  </a:lnTo>
                  <a:lnTo>
                    <a:pt x="321" y="476"/>
                  </a:lnTo>
                  <a:lnTo>
                    <a:pt x="308" y="475"/>
                  </a:lnTo>
                  <a:lnTo>
                    <a:pt x="296" y="473"/>
                  </a:lnTo>
                  <a:lnTo>
                    <a:pt x="283" y="470"/>
                  </a:lnTo>
                  <a:lnTo>
                    <a:pt x="270" y="468"/>
                  </a:lnTo>
                  <a:lnTo>
                    <a:pt x="257" y="465"/>
                  </a:lnTo>
                  <a:lnTo>
                    <a:pt x="243" y="461"/>
                  </a:lnTo>
                  <a:lnTo>
                    <a:pt x="227" y="455"/>
                  </a:lnTo>
                  <a:lnTo>
                    <a:pt x="209" y="445"/>
                  </a:lnTo>
                  <a:lnTo>
                    <a:pt x="191" y="432"/>
                  </a:lnTo>
                  <a:lnTo>
                    <a:pt x="172" y="419"/>
                  </a:lnTo>
                  <a:lnTo>
                    <a:pt x="155" y="404"/>
                  </a:lnTo>
                  <a:lnTo>
                    <a:pt x="141" y="390"/>
                  </a:lnTo>
                  <a:lnTo>
                    <a:pt x="130" y="377"/>
                  </a:lnTo>
                  <a:lnTo>
                    <a:pt x="123" y="368"/>
                  </a:lnTo>
                  <a:lnTo>
                    <a:pt x="103" y="329"/>
                  </a:lnTo>
                  <a:lnTo>
                    <a:pt x="88" y="291"/>
                  </a:lnTo>
                  <a:lnTo>
                    <a:pt x="76" y="250"/>
                  </a:lnTo>
                  <a:lnTo>
                    <a:pt x="66" y="211"/>
                  </a:lnTo>
                  <a:lnTo>
                    <a:pt x="57" y="171"/>
                  </a:lnTo>
                  <a:lnTo>
                    <a:pt x="50" y="129"/>
                  </a:lnTo>
                  <a:lnTo>
                    <a:pt x="43" y="89"/>
                  </a:lnTo>
                  <a:lnTo>
                    <a:pt x="35" y="48"/>
                  </a:lnTo>
                  <a:lnTo>
                    <a:pt x="35" y="46"/>
                  </a:lnTo>
                  <a:lnTo>
                    <a:pt x="34" y="45"/>
                  </a:lnTo>
                  <a:lnTo>
                    <a:pt x="34" y="45"/>
                  </a:lnTo>
                  <a:lnTo>
                    <a:pt x="33" y="44"/>
                  </a:lnTo>
                  <a:lnTo>
                    <a:pt x="33" y="42"/>
                  </a:lnTo>
                  <a:lnTo>
                    <a:pt x="33" y="41"/>
                  </a:lnTo>
                  <a:lnTo>
                    <a:pt x="33" y="38"/>
                  </a:lnTo>
                  <a:lnTo>
                    <a:pt x="33" y="37"/>
                  </a:lnTo>
                  <a:lnTo>
                    <a:pt x="32" y="25"/>
                  </a:lnTo>
                  <a:lnTo>
                    <a:pt x="28" y="15"/>
                  </a:lnTo>
                  <a:lnTo>
                    <a:pt x="24" y="8"/>
                  </a:lnTo>
                  <a:lnTo>
                    <a:pt x="17" y="6"/>
                  </a:lnTo>
                  <a:lnTo>
                    <a:pt x="10" y="8"/>
                  </a:lnTo>
                  <a:lnTo>
                    <a:pt x="5" y="15"/>
                  </a:lnTo>
                  <a:lnTo>
                    <a:pt x="1" y="25"/>
                  </a:lnTo>
                  <a:lnTo>
                    <a:pt x="0" y="37"/>
                  </a:lnTo>
                  <a:lnTo>
                    <a:pt x="1" y="46"/>
                  </a:lnTo>
                  <a:lnTo>
                    <a:pt x="3" y="55"/>
                  </a:lnTo>
                  <a:lnTo>
                    <a:pt x="7" y="61"/>
                  </a:lnTo>
                  <a:lnTo>
                    <a:pt x="11" y="66"/>
                  </a:lnTo>
                  <a:lnTo>
                    <a:pt x="16" y="102"/>
                  </a:lnTo>
                  <a:lnTo>
                    <a:pt x="23" y="139"/>
                  </a:lnTo>
                  <a:lnTo>
                    <a:pt x="30" y="174"/>
                  </a:lnTo>
                  <a:lnTo>
                    <a:pt x="39" y="210"/>
                  </a:lnTo>
                  <a:lnTo>
                    <a:pt x="49" y="246"/>
                  </a:lnTo>
                  <a:lnTo>
                    <a:pt x="60" y="281"/>
                  </a:lnTo>
                  <a:lnTo>
                    <a:pt x="71" y="317"/>
                  </a:lnTo>
                  <a:lnTo>
                    <a:pt x="84" y="352"/>
                  </a:lnTo>
                  <a:lnTo>
                    <a:pt x="92" y="370"/>
                  </a:lnTo>
                  <a:lnTo>
                    <a:pt x="102" y="389"/>
                  </a:lnTo>
                  <a:lnTo>
                    <a:pt x="114" y="405"/>
                  </a:lnTo>
                  <a:lnTo>
                    <a:pt x="128" y="421"/>
                  </a:lnTo>
                  <a:lnTo>
                    <a:pt x="141" y="435"/>
                  </a:lnTo>
                  <a:lnTo>
                    <a:pt x="157" y="448"/>
                  </a:lnTo>
                  <a:lnTo>
                    <a:pt x="175" y="460"/>
                  </a:lnTo>
                  <a:lnTo>
                    <a:pt x="192" y="470"/>
                  </a:lnTo>
                  <a:lnTo>
                    <a:pt x="210" y="480"/>
                  </a:lnTo>
                  <a:lnTo>
                    <a:pt x="229" y="488"/>
                  </a:lnTo>
                  <a:lnTo>
                    <a:pt x="247" y="495"/>
                  </a:lnTo>
                  <a:lnTo>
                    <a:pt x="267" y="499"/>
                  </a:lnTo>
                  <a:lnTo>
                    <a:pt x="288" y="504"/>
                  </a:lnTo>
                  <a:lnTo>
                    <a:pt x="307" y="506"/>
                  </a:lnTo>
                  <a:lnTo>
                    <a:pt x="328" y="508"/>
                  </a:lnTo>
                  <a:lnTo>
                    <a:pt x="349" y="508"/>
                  </a:lnTo>
                  <a:lnTo>
                    <a:pt x="372" y="508"/>
                  </a:lnTo>
                  <a:lnTo>
                    <a:pt x="395" y="506"/>
                  </a:lnTo>
                  <a:lnTo>
                    <a:pt x="418" y="504"/>
                  </a:lnTo>
                  <a:lnTo>
                    <a:pt x="440" y="499"/>
                  </a:lnTo>
                  <a:lnTo>
                    <a:pt x="463" y="495"/>
                  </a:lnTo>
                  <a:lnTo>
                    <a:pt x="485" y="488"/>
                  </a:lnTo>
                  <a:lnTo>
                    <a:pt x="505" y="481"/>
                  </a:lnTo>
                  <a:lnTo>
                    <a:pt x="526" y="472"/>
                  </a:lnTo>
                  <a:lnTo>
                    <a:pt x="546" y="462"/>
                  </a:lnTo>
                  <a:lnTo>
                    <a:pt x="565" y="451"/>
                  </a:lnTo>
                  <a:lnTo>
                    <a:pt x="584" y="438"/>
                  </a:lnTo>
                  <a:lnTo>
                    <a:pt x="602" y="424"/>
                  </a:lnTo>
                  <a:lnTo>
                    <a:pt x="618" y="409"/>
                  </a:lnTo>
                  <a:lnTo>
                    <a:pt x="634" y="392"/>
                  </a:lnTo>
                  <a:lnTo>
                    <a:pt x="648" y="375"/>
                  </a:lnTo>
                  <a:lnTo>
                    <a:pt x="662" y="355"/>
                  </a:lnTo>
                  <a:lnTo>
                    <a:pt x="682" y="323"/>
                  </a:lnTo>
                  <a:lnTo>
                    <a:pt x="700" y="288"/>
                  </a:lnTo>
                  <a:lnTo>
                    <a:pt x="717" y="251"/>
                  </a:lnTo>
                  <a:lnTo>
                    <a:pt x="733" y="213"/>
                  </a:lnTo>
                  <a:lnTo>
                    <a:pt x="747" y="174"/>
                  </a:lnTo>
                  <a:lnTo>
                    <a:pt x="760" y="135"/>
                  </a:lnTo>
                  <a:lnTo>
                    <a:pt x="769" y="96"/>
                  </a:lnTo>
                  <a:lnTo>
                    <a:pt x="776" y="58"/>
                  </a:lnTo>
                  <a:lnTo>
                    <a:pt x="780" y="53"/>
                  </a:lnTo>
                  <a:lnTo>
                    <a:pt x="783" y="48"/>
                  </a:lnTo>
                  <a:lnTo>
                    <a:pt x="784" y="40"/>
                  </a:lnTo>
                  <a:lnTo>
                    <a:pt x="785" y="31"/>
                  </a:lnTo>
                  <a:close/>
                </a:path>
              </a:pathLst>
            </a:custGeom>
            <a:solidFill>
              <a:schemeClr val="accent3">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Rectangle 19"/>
            <p:cNvSpPr/>
            <p:nvPr/>
          </p:nvSpPr>
          <p:spPr>
            <a:xfrm>
              <a:off x="609600" y="2057400"/>
              <a:ext cx="838200" cy="4572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2" name="Rectangle 31"/>
            <p:cNvSpPr/>
            <p:nvPr/>
          </p:nvSpPr>
          <p:spPr>
            <a:xfrm>
              <a:off x="1085765" y="2287675"/>
              <a:ext cx="838200" cy="4572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3" name="Rectangle 32"/>
            <p:cNvSpPr/>
            <p:nvPr/>
          </p:nvSpPr>
          <p:spPr>
            <a:xfrm rot="2150776">
              <a:off x="1031275" y="3846536"/>
              <a:ext cx="838200" cy="457200"/>
            </a:xfrm>
            <a:prstGeom prst="rect">
              <a:avLst/>
            </a:prstGeom>
            <a:effectLst>
              <a:outerShdw blurRad="50800" dist="38100" dir="5400000" algn="t"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4" name="Rectangle 33"/>
            <p:cNvSpPr/>
            <p:nvPr/>
          </p:nvSpPr>
          <p:spPr>
            <a:xfrm>
              <a:off x="1460093" y="2667000"/>
              <a:ext cx="838200" cy="457200"/>
            </a:xfrm>
            <a:prstGeom prst="rect">
              <a:avLst/>
            </a:prstGeom>
            <a:effectLst>
              <a:outerShdw blurRad="152400" dist="317500" dir="5400000" sx="90000" sy="-19000" rotWithShape="0">
                <a:prstClr val="black">
                  <a:alpha val="15000"/>
                </a:prstClr>
              </a:outerShdw>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5" name="Rectangle 34"/>
            <p:cNvSpPr/>
            <p:nvPr/>
          </p:nvSpPr>
          <p:spPr>
            <a:xfrm>
              <a:off x="3110473" y="2057400"/>
              <a:ext cx="838200" cy="4572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36" name="Rectangle 35"/>
            <p:cNvSpPr/>
            <p:nvPr/>
          </p:nvSpPr>
          <p:spPr>
            <a:xfrm>
              <a:off x="3586638" y="2287675"/>
              <a:ext cx="838200" cy="4572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37" name="Rectangle 36"/>
            <p:cNvSpPr/>
            <p:nvPr/>
          </p:nvSpPr>
          <p:spPr>
            <a:xfrm>
              <a:off x="3960966" y="2667000"/>
              <a:ext cx="838200" cy="457200"/>
            </a:xfrm>
            <a:prstGeom prst="rect">
              <a:avLst/>
            </a:prstGeom>
            <a:effectLst>
              <a:outerShdw blurRad="152400" dist="317500" dir="5400000" sx="90000" sy="-19000" rotWithShape="0">
                <a:prstClr val="black">
                  <a:alpha val="15000"/>
                </a:prstClr>
              </a:outerShdw>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38" name="Rectangle 37"/>
            <p:cNvSpPr/>
            <p:nvPr/>
          </p:nvSpPr>
          <p:spPr>
            <a:xfrm>
              <a:off x="5953533" y="2057400"/>
              <a:ext cx="838200" cy="4572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39" name="Rectangle 38"/>
            <p:cNvSpPr/>
            <p:nvPr/>
          </p:nvSpPr>
          <p:spPr>
            <a:xfrm>
              <a:off x="6429698" y="2287675"/>
              <a:ext cx="838200" cy="4572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40" name="Rectangle 39"/>
            <p:cNvSpPr/>
            <p:nvPr/>
          </p:nvSpPr>
          <p:spPr>
            <a:xfrm>
              <a:off x="6804026" y="2667000"/>
              <a:ext cx="838200" cy="457200"/>
            </a:xfrm>
            <a:prstGeom prst="rect">
              <a:avLst/>
            </a:prstGeom>
            <a:effectLst>
              <a:outerShdw blurRad="152400" dist="317500" dir="5400000" sx="90000" sy="-19000" rotWithShape="0">
                <a:prstClr val="black">
                  <a:alpha val="15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41" name="Rectangle 40"/>
            <p:cNvSpPr/>
            <p:nvPr/>
          </p:nvSpPr>
          <p:spPr>
            <a:xfrm rot="2150776">
              <a:off x="3960966" y="3795133"/>
              <a:ext cx="838200" cy="457200"/>
            </a:xfrm>
            <a:prstGeom prst="rect">
              <a:avLst/>
            </a:prstGeom>
            <a:effectLst>
              <a:outerShdw blurRad="50800" dist="38100" dir="5400000" algn="t"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42" name="Rectangle 41"/>
            <p:cNvSpPr/>
            <p:nvPr/>
          </p:nvSpPr>
          <p:spPr>
            <a:xfrm rot="2150776">
              <a:off x="6795831" y="3846536"/>
              <a:ext cx="838200" cy="457200"/>
            </a:xfrm>
            <a:prstGeom prst="rect">
              <a:avLst/>
            </a:prstGeom>
            <a:effectLst>
              <a:outerShdw blurRad="50800" dist="38100" dir="5400000" algn="t"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grpSp>
    </p:spTree>
    <p:extLst>
      <p:ext uri="{BB962C8B-B14F-4D97-AF65-F5344CB8AC3E}">
        <p14:creationId xmlns:p14="http://schemas.microsoft.com/office/powerpoint/2010/main" val="241655928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rc 13"/>
          <p:cNvSpPr/>
          <p:nvPr/>
        </p:nvSpPr>
        <p:spPr>
          <a:xfrm>
            <a:off x="-3505200" y="685799"/>
            <a:ext cx="6858002" cy="6172201"/>
          </a:xfrm>
          <a:prstGeom prst="arc">
            <a:avLst>
              <a:gd name="adj1" fmla="val 16200000"/>
              <a:gd name="adj2" fmla="val 5370932"/>
            </a:avLst>
          </a:prstGeom>
          <a:solidFill>
            <a:schemeClr val="bg1"/>
          </a:solidFill>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8" name="TextBox 7"/>
          <p:cNvSpPr txBox="1"/>
          <p:nvPr/>
        </p:nvSpPr>
        <p:spPr>
          <a:xfrm flipH="1">
            <a:off x="3138051" y="1279566"/>
            <a:ext cx="5777348" cy="397032"/>
          </a:xfrm>
          <a:prstGeom prst="rect">
            <a:avLst/>
          </a:prstGeom>
          <a:noFill/>
        </p:spPr>
        <p:txBody>
          <a:bodyPr wrap="square" rtlCol="0">
            <a:spAutoFit/>
          </a:bodyPr>
          <a:lstStyle/>
          <a:p>
            <a:pPr marL="457200" indent="-457200">
              <a:lnSpc>
                <a:spcPct val="90000"/>
              </a:lnSpc>
              <a:buFont typeface="Wingdings" pitchFamily="2" charset="2"/>
              <a:buAutoNum type="arabicPeriod"/>
              <a:tabLst>
                <a:tab pos="1831975" algn="l"/>
              </a:tabLst>
            </a:pPr>
            <a:r>
              <a:rPr lang="en-US" sz="2200" b="1" dirty="0">
                <a:solidFill>
                  <a:schemeClr val="bg1">
                    <a:lumMod val="75000"/>
                  </a:schemeClr>
                </a:solidFill>
              </a:rPr>
              <a:t>Gather the Voice of the Customer (VOC) </a:t>
            </a:r>
          </a:p>
        </p:txBody>
      </p:sp>
      <p:sp>
        <p:nvSpPr>
          <p:cNvPr id="9" name="TextBox 8"/>
          <p:cNvSpPr txBox="1"/>
          <p:nvPr/>
        </p:nvSpPr>
        <p:spPr>
          <a:xfrm flipH="1">
            <a:off x="3627909" y="2438400"/>
            <a:ext cx="5668490" cy="701731"/>
          </a:xfrm>
          <a:prstGeom prst="rect">
            <a:avLst/>
          </a:prstGeom>
          <a:noFill/>
        </p:spPr>
        <p:txBody>
          <a:bodyPr wrap="square" rtlCol="0">
            <a:spAutoFit/>
          </a:bodyPr>
          <a:lstStyle/>
          <a:p>
            <a:pPr>
              <a:lnSpc>
                <a:spcPct val="90000"/>
              </a:lnSpc>
              <a:tabLst>
                <a:tab pos="1831975" algn="l"/>
              </a:tabLst>
            </a:pPr>
            <a:r>
              <a:rPr lang="en-US" sz="2200" b="1" dirty="0">
                <a:solidFill>
                  <a:schemeClr val="bg1">
                    <a:lumMod val="75000"/>
                  </a:schemeClr>
                </a:solidFill>
              </a:rPr>
              <a:t>2. Translate the VOC into Critical Customer Requirements (CCRs)</a:t>
            </a:r>
          </a:p>
        </p:txBody>
      </p:sp>
      <p:sp>
        <p:nvSpPr>
          <p:cNvPr id="10" name="TextBox 9"/>
          <p:cNvSpPr txBox="1"/>
          <p:nvPr/>
        </p:nvSpPr>
        <p:spPr>
          <a:xfrm flipH="1">
            <a:off x="3627911" y="3835400"/>
            <a:ext cx="5363688" cy="701731"/>
          </a:xfrm>
          <a:prstGeom prst="rect">
            <a:avLst/>
          </a:prstGeom>
          <a:noFill/>
        </p:spPr>
        <p:txBody>
          <a:bodyPr wrap="square" rtlCol="0">
            <a:spAutoFit/>
          </a:bodyPr>
          <a:lstStyle/>
          <a:p>
            <a:pPr>
              <a:lnSpc>
                <a:spcPct val="90000"/>
              </a:lnSpc>
              <a:tabLst>
                <a:tab pos="1831975" algn="l"/>
              </a:tabLst>
            </a:pPr>
            <a:r>
              <a:rPr lang="en-US" sz="2200" b="1" dirty="0">
                <a:solidFill>
                  <a:schemeClr val="accent6">
                    <a:lumMod val="75000"/>
                  </a:schemeClr>
                </a:solidFill>
              </a:rPr>
              <a:t>3. Convert the CCRs into Key Process Output Variables (KPOVs)</a:t>
            </a:r>
          </a:p>
        </p:txBody>
      </p:sp>
      <p:sp>
        <p:nvSpPr>
          <p:cNvPr id="12" name="TextBox 11"/>
          <p:cNvSpPr txBox="1"/>
          <p:nvPr/>
        </p:nvSpPr>
        <p:spPr>
          <a:xfrm flipH="1">
            <a:off x="3193471" y="5113317"/>
            <a:ext cx="5721927" cy="701731"/>
          </a:xfrm>
          <a:prstGeom prst="rect">
            <a:avLst/>
          </a:prstGeom>
          <a:noFill/>
        </p:spPr>
        <p:txBody>
          <a:bodyPr wrap="square" rtlCol="0">
            <a:spAutoFit/>
          </a:bodyPr>
          <a:lstStyle/>
          <a:p>
            <a:pPr>
              <a:lnSpc>
                <a:spcPct val="90000"/>
              </a:lnSpc>
              <a:tabLst>
                <a:tab pos="1831975" algn="l"/>
              </a:tabLst>
            </a:pPr>
            <a:r>
              <a:rPr lang="en-US" sz="2200" b="1" dirty="0">
                <a:solidFill>
                  <a:schemeClr val="bg1">
                    <a:lumMod val="75000"/>
                  </a:schemeClr>
                </a:solidFill>
              </a:rPr>
              <a:t>4. Create a tactical Supplier Input Process Output Customer (SIPOC) chart</a:t>
            </a:r>
          </a:p>
        </p:txBody>
      </p:sp>
      <p:sp>
        <p:nvSpPr>
          <p:cNvPr id="15" name="Oval 14"/>
          <p:cNvSpPr/>
          <p:nvPr/>
        </p:nvSpPr>
        <p:spPr>
          <a:xfrm>
            <a:off x="2721676" y="1370363"/>
            <a:ext cx="311727" cy="311727"/>
          </a:xfrm>
          <a:prstGeom prst="ellipse">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Oval 15"/>
          <p:cNvSpPr/>
          <p:nvPr/>
        </p:nvSpPr>
        <p:spPr>
          <a:xfrm>
            <a:off x="3220192" y="2638879"/>
            <a:ext cx="311727" cy="311727"/>
          </a:xfrm>
          <a:prstGeom prst="ellipse">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Oval 16"/>
          <p:cNvSpPr/>
          <p:nvPr/>
        </p:nvSpPr>
        <p:spPr>
          <a:xfrm>
            <a:off x="3222174" y="3907395"/>
            <a:ext cx="311727" cy="311727"/>
          </a:xfrm>
          <a:prstGeom prst="ellipse">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Oval 17"/>
          <p:cNvSpPr/>
          <p:nvPr/>
        </p:nvSpPr>
        <p:spPr>
          <a:xfrm>
            <a:off x="2733551" y="5175910"/>
            <a:ext cx="311727" cy="311727"/>
          </a:xfrm>
          <a:prstGeom prst="ellipse">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Arc 18"/>
          <p:cNvSpPr/>
          <p:nvPr/>
        </p:nvSpPr>
        <p:spPr>
          <a:xfrm>
            <a:off x="-1524000" y="1905000"/>
            <a:ext cx="3048000" cy="3048000"/>
          </a:xfrm>
          <a:prstGeom prst="arc">
            <a:avLst>
              <a:gd name="adj1" fmla="val 16200000"/>
              <a:gd name="adj2" fmla="val 5359794"/>
            </a:avLst>
          </a:prstGeom>
          <a:solidFill>
            <a:schemeClr val="bg1">
              <a:lumMod val="95000"/>
            </a:schemeClr>
          </a:solidFill>
          <a:ln>
            <a:noFill/>
          </a:ln>
          <a:effectLst>
            <a:innerShdw blurRad="304800" dist="50800" dir="18900000">
              <a:prstClr val="black">
                <a:alpha val="14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2" name="Group 24"/>
          <p:cNvGrpSpPr/>
          <p:nvPr/>
        </p:nvGrpSpPr>
        <p:grpSpPr>
          <a:xfrm rot="6125618">
            <a:off x="-3129150" y="3314700"/>
            <a:ext cx="6246420" cy="228600"/>
            <a:chOff x="-3200400" y="3314700"/>
            <a:chExt cx="6246420" cy="228600"/>
          </a:xfrm>
        </p:grpSpPr>
        <p:sp>
          <p:nvSpPr>
            <p:cNvPr id="13" name="Rounded Rectangle 12"/>
            <p:cNvSpPr/>
            <p:nvPr/>
          </p:nvSpPr>
          <p:spPr>
            <a:xfrm rot="5400000">
              <a:off x="1331520" y="1828800"/>
              <a:ext cx="228600" cy="3200400"/>
            </a:xfrm>
            <a:prstGeom prst="roundRect">
              <a:avLst>
                <a:gd name="adj" fmla="val 35051"/>
              </a:avLst>
            </a:prstGeom>
            <a:solidFill>
              <a:schemeClr val="bg1">
                <a:lumMod val="8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Rounded Rectangle 23"/>
            <p:cNvSpPr/>
            <p:nvPr/>
          </p:nvSpPr>
          <p:spPr>
            <a:xfrm rot="5400000">
              <a:off x="-1714500" y="1828800"/>
              <a:ext cx="228600" cy="3200400"/>
            </a:xfrm>
            <a:prstGeom prst="roundRect">
              <a:avLst>
                <a:gd name="adj" fmla="val 35051"/>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20" name="Title 3"/>
          <p:cNvSpPr txBox="1">
            <a:spLocks/>
          </p:cNvSpPr>
          <p:nvPr/>
        </p:nvSpPr>
        <p:spPr>
          <a:xfrm>
            <a:off x="838200" y="115669"/>
            <a:ext cx="7924800" cy="584775"/>
          </a:xfrm>
          <a:prstGeom prst="rect">
            <a:avLst/>
          </a:prstGeom>
          <a:noFill/>
        </p:spPr>
        <p:txBody>
          <a:bodyPr wrap="square" rtlCol="0" anchor="b">
            <a:spAutoFit/>
          </a:bodyPr>
          <a:lstStyle>
            <a:lvl1pPr algn="l" defTabSz="914400" rtl="0" eaLnBrk="1" latinLnBrk="0" hangingPunct="1">
              <a:spcBef>
                <a:spcPct val="0"/>
              </a:spcBef>
              <a:buNone/>
              <a:defRPr lang="en-US" sz="3200" kern="1200">
                <a:solidFill>
                  <a:srgbClr val="FFFFFF"/>
                </a:solidFill>
                <a:latin typeface="Bevan" pitchFamily="2" charset="0"/>
                <a:ea typeface="Slackey" pitchFamily="2" charset="0"/>
                <a:cs typeface="+mn-cs"/>
              </a:defRPr>
            </a:lvl1pPr>
          </a:lstStyle>
          <a:p>
            <a:r>
              <a:rPr lang="en-US" b="1" dirty="0" smtClean="0">
                <a:solidFill>
                  <a:schemeClr val="bg1"/>
                </a:solidFill>
                <a:latin typeface="+mj-lt"/>
              </a:rPr>
              <a:t>4 Steps </a:t>
            </a:r>
            <a:r>
              <a:rPr lang="en-US" b="1" dirty="0">
                <a:solidFill>
                  <a:schemeClr val="bg1"/>
                </a:solidFill>
                <a:latin typeface="+mj-lt"/>
              </a:rPr>
              <a:t>to Validating </a:t>
            </a:r>
            <a:r>
              <a:rPr lang="en-US" b="1" dirty="0" smtClean="0">
                <a:solidFill>
                  <a:schemeClr val="bg1"/>
                </a:solidFill>
                <a:latin typeface="+mj-lt"/>
              </a:rPr>
              <a:t>the Project </a:t>
            </a:r>
            <a:r>
              <a:rPr lang="en-US" b="1" dirty="0">
                <a:solidFill>
                  <a:schemeClr val="bg1"/>
                </a:solidFill>
                <a:latin typeface="+mj-lt"/>
              </a:rPr>
              <a:t>through VOC</a:t>
            </a:r>
          </a:p>
        </p:txBody>
      </p:sp>
    </p:spTree>
    <p:extLst>
      <p:ext uri="{BB962C8B-B14F-4D97-AF65-F5344CB8AC3E}">
        <p14:creationId xmlns:p14="http://schemas.microsoft.com/office/powerpoint/2010/main" val="1612592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mph" presetSubtype="2" fill="hold" nodeType="withEffect">
                                  <p:stCondLst>
                                    <p:cond delay="0"/>
                                  </p:stCondLst>
                                  <p:childTnLst>
                                    <p:animClr clrSpc="rgb" dir="cw">
                                      <p:cBhvr>
                                        <p:cTn id="6" dur="500" fill="hold"/>
                                        <p:tgtEl>
                                          <p:spTgt spid="15"/>
                                        </p:tgtEl>
                                        <p:attrNameLst>
                                          <p:attrName>fillcolor</p:attrName>
                                        </p:attrNameLst>
                                      </p:cBhvr>
                                      <p:to>
                                        <a:srgbClr val="829975"/>
                                      </p:to>
                                    </p:animClr>
                                    <p:set>
                                      <p:cBhvr>
                                        <p:cTn id="7" dur="500" fill="hold"/>
                                        <p:tgtEl>
                                          <p:spTgt spid="15"/>
                                        </p:tgtEl>
                                        <p:attrNameLst>
                                          <p:attrName>fill.type</p:attrName>
                                        </p:attrNameLst>
                                      </p:cBhvr>
                                      <p:to>
                                        <p:strVal val="solid"/>
                                      </p:to>
                                    </p:set>
                                    <p:set>
                                      <p:cBhvr>
                                        <p:cTn id="8" dur="500" fill="hold"/>
                                        <p:tgtEl>
                                          <p:spTgt spid="15"/>
                                        </p:tgtEl>
                                        <p:attrNameLst>
                                          <p:attrName>fill.on</p:attrName>
                                        </p:attrNameLst>
                                      </p:cBhvr>
                                      <p:to>
                                        <p:strVal val="true"/>
                                      </p:to>
                                    </p:set>
                                  </p:childTnLst>
                                </p:cTn>
                              </p:par>
                              <p:par>
                                <p:cTn id="9" presetID="10"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500"/>
                            </p:stCondLst>
                            <p:childTnLst>
                              <p:par>
                                <p:cTn id="13" presetID="1" presetClass="emph" presetSubtype="2" fill="hold" nodeType="afterEffect">
                                  <p:stCondLst>
                                    <p:cond delay="0"/>
                                  </p:stCondLst>
                                  <p:childTnLst>
                                    <p:animClr clrSpc="rgb" dir="cw">
                                      <p:cBhvr>
                                        <p:cTn id="14" dur="500" fill="hold"/>
                                        <p:tgtEl>
                                          <p:spTgt spid="16"/>
                                        </p:tgtEl>
                                        <p:attrNameLst>
                                          <p:attrName>fillcolor</p:attrName>
                                        </p:attrNameLst>
                                      </p:cBhvr>
                                      <p:to>
                                        <a:srgbClr val="829975"/>
                                      </p:to>
                                    </p:animClr>
                                    <p:set>
                                      <p:cBhvr>
                                        <p:cTn id="15" dur="500" fill="hold"/>
                                        <p:tgtEl>
                                          <p:spTgt spid="16"/>
                                        </p:tgtEl>
                                        <p:attrNameLst>
                                          <p:attrName>fill.type</p:attrName>
                                        </p:attrNameLst>
                                      </p:cBhvr>
                                      <p:to>
                                        <p:strVal val="solid"/>
                                      </p:to>
                                    </p:set>
                                    <p:set>
                                      <p:cBhvr>
                                        <p:cTn id="16" dur="500" fill="hold"/>
                                        <p:tgtEl>
                                          <p:spTgt spid="16"/>
                                        </p:tgtEl>
                                        <p:attrNameLst>
                                          <p:attrName>fill.on</p:attrName>
                                        </p:attrNameLst>
                                      </p:cBhvr>
                                      <p:to>
                                        <p:strVal val="true"/>
                                      </p:to>
                                    </p:se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8" presetClass="emph" presetSubtype="0" fill="hold" nodeType="withEffect">
                                  <p:stCondLst>
                                    <p:cond delay="0"/>
                                  </p:stCondLst>
                                  <p:childTnLst>
                                    <p:animRot by="-5400000">
                                      <p:cBhvr>
                                        <p:cTn id="21" dur="500" fill="hold"/>
                                        <p:tgtEl>
                                          <p:spTgt spid="2"/>
                                        </p:tgtEl>
                                        <p:attrNameLst>
                                          <p:attrName>r</p:attrName>
                                        </p:attrNameLst>
                                      </p:cBhvr>
                                    </p:animRot>
                                  </p:childTnLst>
                                </p:cTn>
                              </p:par>
                            </p:childTnLst>
                          </p:cTn>
                        </p:par>
                        <p:par>
                          <p:cTn id="22" fill="hold">
                            <p:stCondLst>
                              <p:cond delay="1000"/>
                            </p:stCondLst>
                            <p:childTnLst>
                              <p:par>
                                <p:cTn id="23" presetID="1" presetClass="emph" presetSubtype="2" fill="hold" nodeType="afterEffect">
                                  <p:stCondLst>
                                    <p:cond delay="0"/>
                                  </p:stCondLst>
                                  <p:childTnLst>
                                    <p:animClr clrSpc="rgb" dir="cw">
                                      <p:cBhvr>
                                        <p:cTn id="24" dur="500" fill="hold"/>
                                        <p:tgtEl>
                                          <p:spTgt spid="17"/>
                                        </p:tgtEl>
                                        <p:attrNameLst>
                                          <p:attrName>fillcolor</p:attrName>
                                        </p:attrNameLst>
                                      </p:cBhvr>
                                      <p:to>
                                        <a:srgbClr val="829975"/>
                                      </p:to>
                                    </p:animClr>
                                    <p:set>
                                      <p:cBhvr>
                                        <p:cTn id="25" dur="500" fill="hold"/>
                                        <p:tgtEl>
                                          <p:spTgt spid="17"/>
                                        </p:tgtEl>
                                        <p:attrNameLst>
                                          <p:attrName>fill.type</p:attrName>
                                        </p:attrNameLst>
                                      </p:cBhvr>
                                      <p:to>
                                        <p:strVal val="solid"/>
                                      </p:to>
                                    </p:set>
                                    <p:set>
                                      <p:cBhvr>
                                        <p:cTn id="26" dur="500" fill="hold"/>
                                        <p:tgtEl>
                                          <p:spTgt spid="17"/>
                                        </p:tgtEl>
                                        <p:attrNameLst>
                                          <p:attrName>fill.on</p:attrName>
                                        </p:attrNameLst>
                                      </p:cBhvr>
                                      <p:to>
                                        <p:strVal val="true"/>
                                      </p:to>
                                    </p:set>
                                  </p:childTnLst>
                                </p:cTn>
                              </p:par>
                              <p:par>
                                <p:cTn id="27" presetID="10"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67045"/>
            <a:ext cx="8839200" cy="584775"/>
          </a:xfrm>
        </p:spPr>
        <p:txBody>
          <a:bodyPr/>
          <a:lstStyle/>
          <a:p>
            <a:r>
              <a:rPr lang="en-US" b="1" dirty="0">
                <a:solidFill>
                  <a:schemeClr val="bg1"/>
                </a:solidFill>
                <a:latin typeface="+mj-lt"/>
              </a:rPr>
              <a:t>3</a:t>
            </a:r>
            <a:r>
              <a:rPr lang="en-US" b="1" dirty="0" smtClean="0">
                <a:solidFill>
                  <a:schemeClr val="bg1"/>
                </a:solidFill>
                <a:latin typeface="+mj-lt"/>
              </a:rPr>
              <a:t>. </a:t>
            </a:r>
            <a:r>
              <a:rPr lang="en-US" b="1" dirty="0">
                <a:solidFill>
                  <a:schemeClr val="bg1"/>
                </a:solidFill>
                <a:latin typeface="+mj-lt"/>
              </a:rPr>
              <a:t>Convert CCRs into KPOVs</a:t>
            </a:r>
          </a:p>
        </p:txBody>
      </p:sp>
      <p:sp>
        <p:nvSpPr>
          <p:cNvPr id="16" name="Content Placeholder 2"/>
          <p:cNvSpPr>
            <a:spLocks noGrp="1"/>
          </p:cNvSpPr>
          <p:nvPr>
            <p:ph idx="1"/>
          </p:nvPr>
        </p:nvSpPr>
        <p:spPr>
          <a:xfrm>
            <a:off x="304800" y="1493714"/>
            <a:ext cx="8534400" cy="4907086"/>
          </a:xfrm>
        </p:spPr>
        <p:txBody>
          <a:bodyPr/>
          <a:lstStyle/>
          <a:p>
            <a:r>
              <a:rPr lang="en-US" sz="2400" dirty="0"/>
              <a:t>Once the Critical Customer Requirements of the product have been defined, they must be converted into Key Process Output Variables for the process</a:t>
            </a:r>
          </a:p>
          <a:p>
            <a:r>
              <a:rPr lang="en-US" sz="2400" dirty="0"/>
              <a:t>The process is a function of converting inputs (</a:t>
            </a:r>
            <a:r>
              <a:rPr lang="en-US" sz="2400" dirty="0" err="1"/>
              <a:t>Xs</a:t>
            </a:r>
            <a:r>
              <a:rPr lang="en-US" sz="2400" dirty="0"/>
              <a:t>) into outputs (KPOVs or </a:t>
            </a:r>
            <a:r>
              <a:rPr lang="en-US" sz="2400" dirty="0" err="1"/>
              <a:t>Ys</a:t>
            </a:r>
            <a:r>
              <a:rPr lang="en-US" sz="2400" dirty="0"/>
              <a:t>)</a:t>
            </a:r>
          </a:p>
          <a:p>
            <a:pPr lvl="1">
              <a:buFontTx/>
              <a:buNone/>
            </a:pPr>
            <a:r>
              <a:rPr lang="en-US" sz="2400" dirty="0"/>
              <a:t>		Y = f(X</a:t>
            </a:r>
            <a:r>
              <a:rPr lang="en-US" sz="2400" baseline="-25000" dirty="0"/>
              <a:t>1</a:t>
            </a:r>
            <a:r>
              <a:rPr lang="en-US" sz="2400" dirty="0"/>
              <a:t>, X</a:t>
            </a:r>
            <a:r>
              <a:rPr lang="en-US" sz="2400" baseline="-25000" dirty="0"/>
              <a:t>2</a:t>
            </a:r>
            <a:r>
              <a:rPr lang="en-US" sz="2400" dirty="0"/>
              <a:t>, X</a:t>
            </a:r>
            <a:r>
              <a:rPr lang="en-US" sz="2400" baseline="-25000" dirty="0"/>
              <a:t>3</a:t>
            </a:r>
            <a:r>
              <a:rPr lang="en-US" sz="2400" dirty="0"/>
              <a:t>,…</a:t>
            </a:r>
            <a:r>
              <a:rPr lang="en-US" sz="2400" dirty="0" err="1"/>
              <a:t>X</a:t>
            </a:r>
            <a:r>
              <a:rPr lang="en-US" sz="2400" baseline="-25000" dirty="0" err="1"/>
              <a:t>n</a:t>
            </a:r>
            <a:r>
              <a:rPr lang="en-US" sz="2400" dirty="0"/>
              <a:t>)</a:t>
            </a:r>
          </a:p>
          <a:p>
            <a:r>
              <a:rPr lang="en-US" sz="2400" dirty="0"/>
              <a:t>We must first define all of the </a:t>
            </a:r>
            <a:r>
              <a:rPr lang="en-US" sz="2400" dirty="0" err="1"/>
              <a:t>Ys</a:t>
            </a:r>
            <a:r>
              <a:rPr lang="en-US" sz="2400" dirty="0"/>
              <a:t> that our process must satisfy, in order to use the ADVANCE philosophy to focus on the correct </a:t>
            </a:r>
            <a:r>
              <a:rPr lang="en-US" sz="2400" dirty="0" err="1"/>
              <a:t>Xs</a:t>
            </a:r>
            <a:r>
              <a:rPr lang="en-US" sz="2400" dirty="0"/>
              <a:t> to improve the process</a:t>
            </a:r>
          </a:p>
          <a:p>
            <a:pPr marL="320675" indent="-320675">
              <a:tabLst>
                <a:tab pos="1831975" algn="l"/>
              </a:tabLst>
            </a:pPr>
            <a:endParaRPr lang="en-US" sz="2400" dirty="0"/>
          </a:p>
        </p:txBody>
      </p:sp>
      <p:sp>
        <p:nvSpPr>
          <p:cNvPr id="38" name="Text Placeholder 3"/>
          <p:cNvSpPr>
            <a:spLocks noGrp="1"/>
          </p:cNvSpPr>
          <p:nvPr>
            <p:ph type="body" sz="quarter" idx="10"/>
          </p:nvPr>
        </p:nvSpPr>
        <p:spPr>
          <a:xfrm>
            <a:off x="533400" y="914400"/>
            <a:ext cx="7620000" cy="669386"/>
          </a:xfrm>
        </p:spPr>
        <p:txBody>
          <a:bodyPr/>
          <a:lstStyle/>
          <a:p>
            <a:r>
              <a:rPr lang="en-US" sz="2400" b="1" dirty="0" smtClean="0">
                <a:solidFill>
                  <a:schemeClr val="accent6">
                    <a:lumMod val="60000"/>
                    <a:lumOff val="40000"/>
                  </a:schemeClr>
                </a:solidFill>
                <a:latin typeface="+mj-lt"/>
              </a:rPr>
              <a:t>Intro Nursing System Theory...</a:t>
            </a:r>
            <a:endParaRPr lang="en-US" sz="2400" b="1" dirty="0">
              <a:solidFill>
                <a:schemeClr val="accent6">
                  <a:lumMod val="60000"/>
                  <a:lumOff val="40000"/>
                </a:schemeClr>
              </a:solidFill>
              <a:latin typeface="+mj-lt"/>
            </a:endParaRPr>
          </a:p>
        </p:txBody>
      </p:sp>
    </p:spTree>
    <p:extLst>
      <p:ext uri="{BB962C8B-B14F-4D97-AF65-F5344CB8AC3E}">
        <p14:creationId xmlns:p14="http://schemas.microsoft.com/office/powerpoint/2010/main" val="264757977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609600" y="115669"/>
            <a:ext cx="7924800" cy="584775"/>
          </a:xfrm>
        </p:spPr>
        <p:txBody>
          <a:bodyPr/>
          <a:lstStyle/>
          <a:p>
            <a:r>
              <a:rPr lang="en-US" b="1" dirty="0" smtClean="0">
                <a:solidFill>
                  <a:schemeClr val="bg1"/>
                </a:solidFill>
                <a:latin typeface="+mj-lt"/>
              </a:rPr>
              <a:t>System Theory</a:t>
            </a:r>
            <a:endParaRPr lang="en-US" b="1" dirty="0">
              <a:solidFill>
                <a:schemeClr val="bg1"/>
              </a:solidFill>
              <a:latin typeface="+mj-lt"/>
            </a:endParaRPr>
          </a:p>
        </p:txBody>
      </p:sp>
      <p:sp>
        <p:nvSpPr>
          <p:cNvPr id="7" name="Flowchart: Process 6"/>
          <p:cNvSpPr/>
          <p:nvPr/>
        </p:nvSpPr>
        <p:spPr>
          <a:xfrm>
            <a:off x="762000" y="1590122"/>
            <a:ext cx="7467600" cy="4598518"/>
          </a:xfrm>
          <a:prstGeom prst="flowChartProcess">
            <a:avLst/>
          </a:prstGeom>
          <a:solidFill>
            <a:schemeClr val="bg1"/>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3048000" y="2371717"/>
            <a:ext cx="2786269" cy="1200329"/>
            <a:chOff x="2715845" y="2217970"/>
            <a:chExt cx="1697413" cy="644059"/>
          </a:xfrm>
        </p:grpSpPr>
        <p:sp>
          <p:nvSpPr>
            <p:cNvPr id="10" name="Freeform 9"/>
            <p:cNvSpPr/>
            <p:nvPr/>
          </p:nvSpPr>
          <p:spPr>
            <a:xfrm>
              <a:off x="2715845" y="2443195"/>
              <a:ext cx="165503" cy="193608"/>
            </a:xfrm>
            <a:custGeom>
              <a:avLst/>
              <a:gdLst>
                <a:gd name="connsiteX0" fmla="*/ 0 w 165503"/>
                <a:gd name="connsiteY0" fmla="*/ 38722 h 193608"/>
                <a:gd name="connsiteX1" fmla="*/ 82752 w 165503"/>
                <a:gd name="connsiteY1" fmla="*/ 38722 h 193608"/>
                <a:gd name="connsiteX2" fmla="*/ 82752 w 165503"/>
                <a:gd name="connsiteY2" fmla="*/ 0 h 193608"/>
                <a:gd name="connsiteX3" fmla="*/ 165503 w 165503"/>
                <a:gd name="connsiteY3" fmla="*/ 96804 h 193608"/>
                <a:gd name="connsiteX4" fmla="*/ 82752 w 165503"/>
                <a:gd name="connsiteY4" fmla="*/ 193608 h 193608"/>
                <a:gd name="connsiteX5" fmla="*/ 82752 w 165503"/>
                <a:gd name="connsiteY5" fmla="*/ 154886 h 193608"/>
                <a:gd name="connsiteX6" fmla="*/ 0 w 165503"/>
                <a:gd name="connsiteY6" fmla="*/ 154886 h 193608"/>
                <a:gd name="connsiteX7" fmla="*/ 0 w 165503"/>
                <a:gd name="connsiteY7" fmla="*/ 38722 h 193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5503" h="193608">
                  <a:moveTo>
                    <a:pt x="0" y="38722"/>
                  </a:moveTo>
                  <a:lnTo>
                    <a:pt x="82752" y="38722"/>
                  </a:lnTo>
                  <a:lnTo>
                    <a:pt x="82752" y="0"/>
                  </a:lnTo>
                  <a:lnTo>
                    <a:pt x="165503" y="96804"/>
                  </a:lnTo>
                  <a:lnTo>
                    <a:pt x="82752" y="193608"/>
                  </a:lnTo>
                  <a:lnTo>
                    <a:pt x="82752" y="154886"/>
                  </a:lnTo>
                  <a:lnTo>
                    <a:pt x="0" y="154886"/>
                  </a:lnTo>
                  <a:lnTo>
                    <a:pt x="0" y="38722"/>
                  </a:lnTo>
                  <a:close/>
                </a:path>
              </a:pathLst>
            </a:custGeom>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txBody>
            <a:bodyPr spcFirstLastPara="0" vert="horz" wrap="square" lIns="0" tIns="38722" rIns="49651" bIns="38722" numCol="1" spcCol="1270" anchor="ctr" anchorCtr="0">
              <a:noAutofit/>
            </a:bodyPr>
            <a:lstStyle/>
            <a:p>
              <a:pPr lvl="0" algn="ctr" defTabSz="355600">
                <a:lnSpc>
                  <a:spcPct val="90000"/>
                </a:lnSpc>
                <a:spcBef>
                  <a:spcPct val="0"/>
                </a:spcBef>
                <a:spcAft>
                  <a:spcPct val="35000"/>
                </a:spcAft>
              </a:pPr>
              <a:endParaRPr lang="en-US" sz="800" kern="1200"/>
            </a:p>
          </p:txBody>
        </p:sp>
        <p:sp>
          <p:nvSpPr>
            <p:cNvPr id="11" name="Freeform 10"/>
            <p:cNvSpPr/>
            <p:nvPr/>
          </p:nvSpPr>
          <p:spPr>
            <a:xfrm>
              <a:off x="3000560" y="2217970"/>
              <a:ext cx="1076388" cy="644059"/>
            </a:xfrm>
            <a:custGeom>
              <a:avLst/>
              <a:gdLst>
                <a:gd name="connsiteX0" fmla="*/ 0 w 780677"/>
                <a:gd name="connsiteY0" fmla="*/ 64406 h 644059"/>
                <a:gd name="connsiteX1" fmla="*/ 64406 w 780677"/>
                <a:gd name="connsiteY1" fmla="*/ 0 h 644059"/>
                <a:gd name="connsiteX2" fmla="*/ 716271 w 780677"/>
                <a:gd name="connsiteY2" fmla="*/ 0 h 644059"/>
                <a:gd name="connsiteX3" fmla="*/ 780677 w 780677"/>
                <a:gd name="connsiteY3" fmla="*/ 64406 h 644059"/>
                <a:gd name="connsiteX4" fmla="*/ 780677 w 780677"/>
                <a:gd name="connsiteY4" fmla="*/ 579653 h 644059"/>
                <a:gd name="connsiteX5" fmla="*/ 716271 w 780677"/>
                <a:gd name="connsiteY5" fmla="*/ 644059 h 644059"/>
                <a:gd name="connsiteX6" fmla="*/ 64406 w 780677"/>
                <a:gd name="connsiteY6" fmla="*/ 644059 h 644059"/>
                <a:gd name="connsiteX7" fmla="*/ 0 w 780677"/>
                <a:gd name="connsiteY7" fmla="*/ 579653 h 644059"/>
                <a:gd name="connsiteX8" fmla="*/ 0 w 780677"/>
                <a:gd name="connsiteY8" fmla="*/ 64406 h 644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0677" h="644059">
                  <a:moveTo>
                    <a:pt x="0" y="64406"/>
                  </a:moveTo>
                  <a:cubicBezTo>
                    <a:pt x="0" y="28836"/>
                    <a:pt x="28836" y="0"/>
                    <a:pt x="64406" y="0"/>
                  </a:cubicBezTo>
                  <a:lnTo>
                    <a:pt x="716271" y="0"/>
                  </a:lnTo>
                  <a:cubicBezTo>
                    <a:pt x="751841" y="0"/>
                    <a:pt x="780677" y="28836"/>
                    <a:pt x="780677" y="64406"/>
                  </a:cubicBezTo>
                  <a:lnTo>
                    <a:pt x="780677" y="579653"/>
                  </a:lnTo>
                  <a:cubicBezTo>
                    <a:pt x="780677" y="615223"/>
                    <a:pt x="751841" y="644059"/>
                    <a:pt x="716271" y="644059"/>
                  </a:cubicBezTo>
                  <a:lnTo>
                    <a:pt x="64406" y="644059"/>
                  </a:lnTo>
                  <a:cubicBezTo>
                    <a:pt x="28836" y="644059"/>
                    <a:pt x="0" y="615223"/>
                    <a:pt x="0" y="579653"/>
                  </a:cubicBezTo>
                  <a:lnTo>
                    <a:pt x="0" y="64406"/>
                  </a:lnTo>
                  <a:close/>
                </a:path>
              </a:pathLst>
            </a:custGeom>
            <a:solidFill>
              <a:schemeClr val="accent3">
                <a:lumMod val="75000"/>
              </a:schemeClr>
            </a:solidFill>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txBody>
            <a:bodyPr spcFirstLastPara="0" vert="horz" wrap="square" lIns="125544" tIns="125544" rIns="125544" bIns="125544" numCol="1" spcCol="1270" anchor="ctr" anchorCtr="0">
              <a:noAutofit/>
            </a:bodyPr>
            <a:lstStyle/>
            <a:p>
              <a:pPr lvl="0" algn="ctr" defTabSz="1244600">
                <a:lnSpc>
                  <a:spcPct val="90000"/>
                </a:lnSpc>
                <a:spcBef>
                  <a:spcPct val="0"/>
                </a:spcBef>
                <a:spcAft>
                  <a:spcPct val="35000"/>
                </a:spcAft>
              </a:pPr>
              <a:endParaRPr lang="en-US" sz="2800" kern="1200" dirty="0"/>
            </a:p>
          </p:txBody>
        </p:sp>
        <p:sp>
          <p:nvSpPr>
            <p:cNvPr id="12" name="Freeform 11"/>
            <p:cNvSpPr/>
            <p:nvPr/>
          </p:nvSpPr>
          <p:spPr>
            <a:xfrm>
              <a:off x="4247755" y="2443195"/>
              <a:ext cx="165503" cy="193608"/>
            </a:xfrm>
            <a:custGeom>
              <a:avLst/>
              <a:gdLst>
                <a:gd name="connsiteX0" fmla="*/ 0 w 165503"/>
                <a:gd name="connsiteY0" fmla="*/ 38722 h 193608"/>
                <a:gd name="connsiteX1" fmla="*/ 82752 w 165503"/>
                <a:gd name="connsiteY1" fmla="*/ 38722 h 193608"/>
                <a:gd name="connsiteX2" fmla="*/ 82752 w 165503"/>
                <a:gd name="connsiteY2" fmla="*/ 0 h 193608"/>
                <a:gd name="connsiteX3" fmla="*/ 165503 w 165503"/>
                <a:gd name="connsiteY3" fmla="*/ 96804 h 193608"/>
                <a:gd name="connsiteX4" fmla="*/ 82752 w 165503"/>
                <a:gd name="connsiteY4" fmla="*/ 193608 h 193608"/>
                <a:gd name="connsiteX5" fmla="*/ 82752 w 165503"/>
                <a:gd name="connsiteY5" fmla="*/ 154886 h 193608"/>
                <a:gd name="connsiteX6" fmla="*/ 0 w 165503"/>
                <a:gd name="connsiteY6" fmla="*/ 154886 h 193608"/>
                <a:gd name="connsiteX7" fmla="*/ 0 w 165503"/>
                <a:gd name="connsiteY7" fmla="*/ 38722 h 193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5503" h="193608">
                  <a:moveTo>
                    <a:pt x="0" y="38722"/>
                  </a:moveTo>
                  <a:lnTo>
                    <a:pt x="82752" y="38722"/>
                  </a:lnTo>
                  <a:lnTo>
                    <a:pt x="82752" y="0"/>
                  </a:lnTo>
                  <a:lnTo>
                    <a:pt x="165503" y="96804"/>
                  </a:lnTo>
                  <a:lnTo>
                    <a:pt x="82752" y="193608"/>
                  </a:lnTo>
                  <a:lnTo>
                    <a:pt x="82752" y="154886"/>
                  </a:lnTo>
                  <a:lnTo>
                    <a:pt x="0" y="154886"/>
                  </a:lnTo>
                  <a:lnTo>
                    <a:pt x="0" y="38722"/>
                  </a:lnTo>
                  <a:close/>
                </a:path>
              </a:pathLst>
            </a:custGeom>
            <a:solidFill>
              <a:schemeClr val="accent1"/>
            </a:solidFill>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txBody>
            <a:bodyPr spcFirstLastPara="0" vert="horz" wrap="square" lIns="0" tIns="38722" rIns="49651" bIns="38722" numCol="1" spcCol="1270" anchor="ctr" anchorCtr="0">
              <a:noAutofit/>
            </a:bodyPr>
            <a:lstStyle/>
            <a:p>
              <a:pPr lvl="0" algn="ctr" defTabSz="355600">
                <a:lnSpc>
                  <a:spcPct val="90000"/>
                </a:lnSpc>
                <a:spcBef>
                  <a:spcPct val="0"/>
                </a:spcBef>
                <a:spcAft>
                  <a:spcPct val="35000"/>
                </a:spcAft>
              </a:pPr>
              <a:endParaRPr lang="en-US" sz="800" kern="1200"/>
            </a:p>
          </p:txBody>
        </p:sp>
      </p:grpSp>
      <p:sp>
        <p:nvSpPr>
          <p:cNvPr id="14" name="TextBox 13"/>
          <p:cNvSpPr txBox="1"/>
          <p:nvPr/>
        </p:nvSpPr>
        <p:spPr>
          <a:xfrm>
            <a:off x="1524000" y="2691825"/>
            <a:ext cx="1292703" cy="584775"/>
          </a:xfrm>
          <a:prstGeom prst="rect">
            <a:avLst/>
          </a:prstGeom>
          <a:noFill/>
        </p:spPr>
        <p:txBody>
          <a:bodyPr wrap="square" rtlCol="0">
            <a:spAutoFit/>
          </a:bodyPr>
          <a:lstStyle/>
          <a:p>
            <a:pPr algn="ctr"/>
            <a:r>
              <a:rPr lang="en-US" sz="3200" b="1" dirty="0" smtClean="0">
                <a:effectLst>
                  <a:outerShdw blurRad="38100" dist="38100" dir="2700000" algn="tl">
                    <a:srgbClr val="000000">
                      <a:alpha val="43137"/>
                    </a:srgbClr>
                  </a:outerShdw>
                </a:effectLst>
              </a:rPr>
              <a:t>Inputs</a:t>
            </a:r>
            <a:endParaRPr lang="en-US" dirty="0"/>
          </a:p>
        </p:txBody>
      </p:sp>
      <p:sp>
        <p:nvSpPr>
          <p:cNvPr id="16" name="TextBox 15"/>
          <p:cNvSpPr txBox="1"/>
          <p:nvPr/>
        </p:nvSpPr>
        <p:spPr>
          <a:xfrm>
            <a:off x="6120424" y="2712082"/>
            <a:ext cx="1651976" cy="584775"/>
          </a:xfrm>
          <a:prstGeom prst="rect">
            <a:avLst/>
          </a:prstGeom>
          <a:noFill/>
        </p:spPr>
        <p:txBody>
          <a:bodyPr wrap="square" rtlCol="0">
            <a:spAutoFit/>
          </a:bodyPr>
          <a:lstStyle/>
          <a:p>
            <a:pPr algn="ctr"/>
            <a:r>
              <a:rPr lang="en-US" sz="3200" b="1" dirty="0">
                <a:effectLst>
                  <a:outerShdw blurRad="38100" dist="38100" dir="2700000" algn="tl">
                    <a:srgbClr val="000000">
                      <a:alpha val="43137"/>
                    </a:srgbClr>
                  </a:outerShdw>
                </a:effectLst>
              </a:rPr>
              <a:t>Outputs</a:t>
            </a:r>
          </a:p>
        </p:txBody>
      </p:sp>
      <p:sp>
        <p:nvSpPr>
          <p:cNvPr id="17" name="TextBox 16"/>
          <p:cNvSpPr txBox="1"/>
          <p:nvPr/>
        </p:nvSpPr>
        <p:spPr>
          <a:xfrm>
            <a:off x="2826150" y="3572046"/>
            <a:ext cx="2964676" cy="1077218"/>
          </a:xfrm>
          <a:prstGeom prst="rect">
            <a:avLst/>
          </a:prstGeom>
          <a:noFill/>
        </p:spPr>
        <p:txBody>
          <a:bodyPr wrap="square" rtlCol="0">
            <a:spAutoFit/>
          </a:bodyPr>
          <a:lstStyle/>
          <a:p>
            <a:pPr algn="ctr"/>
            <a:r>
              <a:rPr lang="en-US" sz="3200" b="1" dirty="0" smtClean="0">
                <a:effectLst>
                  <a:outerShdw blurRad="38100" dist="38100" dir="2700000" algn="tl">
                    <a:srgbClr val="000000">
                      <a:alpha val="43137"/>
                    </a:srgbClr>
                  </a:outerShdw>
                </a:effectLst>
              </a:rPr>
              <a:t>Throughput Process</a:t>
            </a:r>
            <a:endParaRPr lang="en-US" sz="3200" b="1" dirty="0">
              <a:effectLst>
                <a:outerShdw blurRad="38100" dist="38100" dir="2700000" algn="tl">
                  <a:srgbClr val="000000">
                    <a:alpha val="43137"/>
                  </a:srgbClr>
                </a:outerShdw>
              </a:effectLst>
            </a:endParaRPr>
          </a:p>
        </p:txBody>
      </p:sp>
      <p:grpSp>
        <p:nvGrpSpPr>
          <p:cNvPr id="9" name="Group 8"/>
          <p:cNvGrpSpPr/>
          <p:nvPr/>
        </p:nvGrpSpPr>
        <p:grpSpPr>
          <a:xfrm>
            <a:off x="2434822" y="1973973"/>
            <a:ext cx="3893353" cy="3791284"/>
            <a:chOff x="2434822" y="1973973"/>
            <a:chExt cx="3893353" cy="3791284"/>
          </a:xfrm>
        </p:grpSpPr>
        <p:sp>
          <p:nvSpPr>
            <p:cNvPr id="4" name="Arc 3"/>
            <p:cNvSpPr/>
            <p:nvPr/>
          </p:nvSpPr>
          <p:spPr>
            <a:xfrm rot="6852109">
              <a:off x="2485857" y="1922938"/>
              <a:ext cx="3791284" cy="3893353"/>
            </a:xfrm>
            <a:prstGeom prst="arc">
              <a:avLst>
                <a:gd name="adj1" fmla="val 16200000"/>
                <a:gd name="adj2" fmla="val 2488096"/>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cxnSp>
          <p:nvCxnSpPr>
            <p:cNvPr id="3" name="Straight Arrow Connector 2"/>
            <p:cNvCxnSpPr/>
            <p:nvPr/>
          </p:nvCxnSpPr>
          <p:spPr>
            <a:xfrm flipH="1" flipV="1">
              <a:off x="2547325" y="4446069"/>
              <a:ext cx="119675" cy="27833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331923863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30887"/>
            <a:ext cx="8839200" cy="523220"/>
          </a:xfrm>
        </p:spPr>
        <p:txBody>
          <a:bodyPr/>
          <a:lstStyle/>
          <a:p>
            <a:r>
              <a:rPr lang="en-US" sz="2800" b="1" dirty="0">
                <a:solidFill>
                  <a:schemeClr val="bg1"/>
                </a:solidFill>
                <a:latin typeface="+mj-lt"/>
              </a:rPr>
              <a:t>3</a:t>
            </a:r>
            <a:r>
              <a:rPr lang="en-US" sz="2800" b="1" dirty="0" smtClean="0">
                <a:solidFill>
                  <a:schemeClr val="bg1"/>
                </a:solidFill>
                <a:latin typeface="+mj-lt"/>
              </a:rPr>
              <a:t>. </a:t>
            </a:r>
            <a:r>
              <a:rPr lang="en-US" sz="2800" b="1" dirty="0">
                <a:solidFill>
                  <a:schemeClr val="bg1"/>
                </a:solidFill>
                <a:latin typeface="+mj-lt"/>
              </a:rPr>
              <a:t>Convert CCRs into KPOVs</a:t>
            </a:r>
          </a:p>
        </p:txBody>
      </p:sp>
      <p:sp>
        <p:nvSpPr>
          <p:cNvPr id="16" name="Content Placeholder 2"/>
          <p:cNvSpPr>
            <a:spLocks noGrp="1"/>
          </p:cNvSpPr>
          <p:nvPr>
            <p:ph idx="1"/>
          </p:nvPr>
        </p:nvSpPr>
        <p:spPr>
          <a:xfrm>
            <a:off x="304800" y="1371600"/>
            <a:ext cx="8534400" cy="4907086"/>
          </a:xfrm>
        </p:spPr>
        <p:txBody>
          <a:bodyPr/>
          <a:lstStyle/>
          <a:p>
            <a:pPr marL="279400" indent="-279400">
              <a:tabLst>
                <a:tab pos="1831975" algn="l"/>
              </a:tabLst>
            </a:pPr>
            <a:r>
              <a:rPr lang="en-US" sz="2800" dirty="0"/>
              <a:t>Key Process Output Variables come from two sources:</a:t>
            </a:r>
          </a:p>
          <a:p>
            <a:pPr marL="368300" lvl="1" indent="25400">
              <a:tabLst>
                <a:tab pos="1831975" algn="l"/>
              </a:tabLst>
            </a:pPr>
            <a:r>
              <a:rPr lang="en-US" sz="2400" dirty="0"/>
              <a:t>The Critical to Customer Requirements </a:t>
            </a:r>
            <a:r>
              <a:rPr lang="en-US" sz="1600" dirty="0"/>
              <a:t>(Voice of the Customer - VOC)</a:t>
            </a:r>
          </a:p>
          <a:p>
            <a:pPr marL="368300" lvl="1" indent="25400">
              <a:tabLst>
                <a:tab pos="1831975" algn="l"/>
              </a:tabLst>
            </a:pPr>
            <a:r>
              <a:rPr lang="en-US" sz="2400" dirty="0"/>
              <a:t>The Critical to Business Requirements </a:t>
            </a:r>
            <a:r>
              <a:rPr lang="en-US" sz="1600" dirty="0"/>
              <a:t>(Voice of the Business – VOB)</a:t>
            </a:r>
          </a:p>
          <a:p>
            <a:pPr marL="279400" indent="-279400">
              <a:tabLst>
                <a:tab pos="1831975" algn="l"/>
              </a:tabLst>
            </a:pPr>
            <a:r>
              <a:rPr lang="en-US" sz="2800" dirty="0"/>
              <a:t>These two sources come together to develop the Big “Y” outputs that the process must meet </a:t>
            </a:r>
          </a:p>
          <a:p>
            <a:pPr marL="320675" indent="-320675">
              <a:tabLst>
                <a:tab pos="1831975" algn="l"/>
              </a:tabLst>
            </a:pPr>
            <a:endParaRPr lang="en-US" sz="2400" dirty="0"/>
          </a:p>
        </p:txBody>
      </p:sp>
      <p:sp>
        <p:nvSpPr>
          <p:cNvPr id="38" name="Text Placeholder 3"/>
          <p:cNvSpPr>
            <a:spLocks noGrp="1"/>
          </p:cNvSpPr>
          <p:nvPr>
            <p:ph type="body" sz="quarter" idx="10"/>
          </p:nvPr>
        </p:nvSpPr>
        <p:spPr>
          <a:xfrm>
            <a:off x="533400" y="914400"/>
            <a:ext cx="7620000" cy="669386"/>
          </a:xfrm>
        </p:spPr>
        <p:txBody>
          <a:bodyPr/>
          <a:lstStyle/>
          <a:p>
            <a:r>
              <a:rPr lang="en-US" sz="2400" b="1" dirty="0" smtClean="0">
                <a:solidFill>
                  <a:schemeClr val="accent6">
                    <a:lumMod val="60000"/>
                    <a:lumOff val="40000"/>
                  </a:schemeClr>
                </a:solidFill>
                <a:latin typeface="+mj-lt"/>
              </a:rPr>
              <a:t>Getting </a:t>
            </a:r>
            <a:r>
              <a:rPr lang="en-US" sz="2400" b="1" dirty="0">
                <a:solidFill>
                  <a:schemeClr val="accent6">
                    <a:lumMod val="60000"/>
                    <a:lumOff val="40000"/>
                  </a:schemeClr>
                </a:solidFill>
                <a:latin typeface="+mj-lt"/>
              </a:rPr>
              <a:t>to KPOVs (Big “Y”s)</a:t>
            </a:r>
          </a:p>
        </p:txBody>
      </p:sp>
      <p:sp>
        <p:nvSpPr>
          <p:cNvPr id="86" name="Flowchart: Process 85"/>
          <p:cNvSpPr/>
          <p:nvPr/>
        </p:nvSpPr>
        <p:spPr>
          <a:xfrm>
            <a:off x="704040" y="3798094"/>
            <a:ext cx="7474169" cy="3910012"/>
          </a:xfrm>
          <a:prstGeom prst="flowChartProcess">
            <a:avLst/>
          </a:prstGeom>
          <a:solidFill>
            <a:schemeClr val="bg1"/>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 name="Group 4"/>
          <p:cNvGrpSpPr/>
          <p:nvPr/>
        </p:nvGrpSpPr>
        <p:grpSpPr>
          <a:xfrm>
            <a:off x="1485900" y="4227521"/>
            <a:ext cx="5948364" cy="2401879"/>
            <a:chOff x="1485900" y="3965575"/>
            <a:chExt cx="5948364" cy="2401879"/>
          </a:xfrm>
        </p:grpSpPr>
        <p:pic>
          <p:nvPicPr>
            <p:cNvPr id="6"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911725" y="4146550"/>
              <a:ext cx="6318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p:cNvSpPr>
              <a:spLocks noChangeArrowheads="1"/>
            </p:cNvSpPr>
            <p:nvPr/>
          </p:nvSpPr>
          <p:spPr bwMode="auto">
            <a:xfrm>
              <a:off x="4913313" y="4148138"/>
              <a:ext cx="631825" cy="828675"/>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8" name="Picture 6"/>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592763" y="4146550"/>
              <a:ext cx="6318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7"/>
            <p:cNvSpPr>
              <a:spLocks noChangeArrowheads="1"/>
            </p:cNvSpPr>
            <p:nvPr/>
          </p:nvSpPr>
          <p:spPr bwMode="auto">
            <a:xfrm>
              <a:off x="5594350" y="4148138"/>
              <a:ext cx="631825" cy="828675"/>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 name="Rectangle 8"/>
            <p:cNvSpPr>
              <a:spLocks noChangeArrowheads="1"/>
            </p:cNvSpPr>
            <p:nvPr/>
          </p:nvSpPr>
          <p:spPr bwMode="auto">
            <a:xfrm>
              <a:off x="5087938" y="4259263"/>
              <a:ext cx="325437"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900" b="1">
                  <a:solidFill>
                    <a:srgbClr val="000000"/>
                  </a:solidFill>
                  <a:latin typeface="Tahoma" pitchFamily="34" charset="0"/>
                </a:rPr>
                <a:t>CCR’s</a:t>
              </a:r>
              <a:endParaRPr lang="en-US" sz="2400">
                <a:latin typeface="Times New Roman" pitchFamily="18" charset="0"/>
              </a:endParaRPr>
            </a:p>
          </p:txBody>
        </p:sp>
        <p:sp>
          <p:nvSpPr>
            <p:cNvPr id="11" name="Rectangle 9"/>
            <p:cNvSpPr>
              <a:spLocks noChangeArrowheads="1"/>
            </p:cNvSpPr>
            <p:nvPr/>
          </p:nvSpPr>
          <p:spPr bwMode="auto">
            <a:xfrm>
              <a:off x="5084763" y="4254500"/>
              <a:ext cx="325437"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900" b="1">
                  <a:solidFill>
                    <a:srgbClr val="FFFFFF"/>
                  </a:solidFill>
                  <a:latin typeface="Tahoma" pitchFamily="34" charset="0"/>
                </a:rPr>
                <a:t>CCR’s</a:t>
              </a:r>
              <a:endParaRPr lang="en-US" sz="2400">
                <a:latin typeface="Times New Roman" pitchFamily="18" charset="0"/>
              </a:endParaRPr>
            </a:p>
          </p:txBody>
        </p:sp>
        <p:sp>
          <p:nvSpPr>
            <p:cNvPr id="12" name="Rectangle 10"/>
            <p:cNvSpPr>
              <a:spLocks noChangeArrowheads="1"/>
            </p:cNvSpPr>
            <p:nvPr/>
          </p:nvSpPr>
          <p:spPr bwMode="auto">
            <a:xfrm>
              <a:off x="5661025" y="4214813"/>
              <a:ext cx="493713"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800" b="1">
                  <a:solidFill>
                    <a:srgbClr val="000000"/>
                  </a:solidFill>
                  <a:latin typeface="Tahoma" pitchFamily="34" charset="0"/>
                </a:rPr>
                <a:t>Customer</a:t>
              </a:r>
              <a:endParaRPr lang="en-US" sz="2400">
                <a:latin typeface="Times New Roman" pitchFamily="18" charset="0"/>
              </a:endParaRPr>
            </a:p>
          </p:txBody>
        </p:sp>
        <p:sp>
          <p:nvSpPr>
            <p:cNvPr id="13" name="Rectangle 11"/>
            <p:cNvSpPr>
              <a:spLocks noChangeArrowheads="1"/>
            </p:cNvSpPr>
            <p:nvPr/>
          </p:nvSpPr>
          <p:spPr bwMode="auto">
            <a:xfrm>
              <a:off x="5738813" y="4337050"/>
              <a:ext cx="331787"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800" b="1">
                  <a:solidFill>
                    <a:srgbClr val="000000"/>
                  </a:solidFill>
                  <a:latin typeface="Tahoma" pitchFamily="34" charset="0"/>
                </a:rPr>
                <a:t>Issues</a:t>
              </a:r>
              <a:endParaRPr lang="en-US" sz="2400">
                <a:latin typeface="Times New Roman" pitchFamily="18" charset="0"/>
              </a:endParaRPr>
            </a:p>
          </p:txBody>
        </p:sp>
        <p:sp>
          <p:nvSpPr>
            <p:cNvPr id="14" name="Rectangle 12"/>
            <p:cNvSpPr>
              <a:spLocks noChangeArrowheads="1"/>
            </p:cNvSpPr>
            <p:nvPr/>
          </p:nvSpPr>
          <p:spPr bwMode="auto">
            <a:xfrm>
              <a:off x="5657850" y="4210050"/>
              <a:ext cx="493713"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800" b="1">
                  <a:solidFill>
                    <a:srgbClr val="FFFFFF"/>
                  </a:solidFill>
                  <a:latin typeface="Tahoma" pitchFamily="34" charset="0"/>
                </a:rPr>
                <a:t>Customer</a:t>
              </a:r>
              <a:endParaRPr lang="en-US" sz="2400">
                <a:latin typeface="Times New Roman" pitchFamily="18" charset="0"/>
              </a:endParaRPr>
            </a:p>
          </p:txBody>
        </p:sp>
        <p:sp>
          <p:nvSpPr>
            <p:cNvPr id="15" name="Rectangle 13"/>
            <p:cNvSpPr>
              <a:spLocks noChangeArrowheads="1"/>
            </p:cNvSpPr>
            <p:nvPr/>
          </p:nvSpPr>
          <p:spPr bwMode="auto">
            <a:xfrm>
              <a:off x="5735638" y="4333875"/>
              <a:ext cx="331787"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800" b="1">
                  <a:solidFill>
                    <a:srgbClr val="FFFFFF"/>
                  </a:solidFill>
                  <a:latin typeface="Tahoma" pitchFamily="34" charset="0"/>
                </a:rPr>
                <a:t>Issues</a:t>
              </a:r>
              <a:endParaRPr lang="en-US" sz="2400">
                <a:latin typeface="Times New Roman" pitchFamily="18" charset="0"/>
              </a:endParaRPr>
            </a:p>
          </p:txBody>
        </p:sp>
        <p:sp>
          <p:nvSpPr>
            <p:cNvPr id="17" name="Rectangle 14"/>
            <p:cNvSpPr>
              <a:spLocks noChangeArrowheads="1"/>
            </p:cNvSpPr>
            <p:nvPr/>
          </p:nvSpPr>
          <p:spPr bwMode="auto">
            <a:xfrm>
              <a:off x="5059363" y="4476750"/>
              <a:ext cx="33020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600">
                  <a:solidFill>
                    <a:srgbClr val="000000"/>
                  </a:solidFill>
                  <a:latin typeface="Tahoma" pitchFamily="34" charset="0"/>
                </a:rPr>
                <a:t>________</a:t>
              </a:r>
              <a:endParaRPr lang="en-US" sz="2400">
                <a:latin typeface="Times New Roman" pitchFamily="18" charset="0"/>
              </a:endParaRPr>
            </a:p>
          </p:txBody>
        </p:sp>
        <p:sp>
          <p:nvSpPr>
            <p:cNvPr id="18" name="Rectangle 15"/>
            <p:cNvSpPr>
              <a:spLocks noChangeArrowheads="1"/>
            </p:cNvSpPr>
            <p:nvPr/>
          </p:nvSpPr>
          <p:spPr bwMode="auto">
            <a:xfrm>
              <a:off x="5059363" y="4622800"/>
              <a:ext cx="33020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600">
                  <a:solidFill>
                    <a:srgbClr val="000000"/>
                  </a:solidFill>
                  <a:latin typeface="Tahoma" pitchFamily="34" charset="0"/>
                </a:rPr>
                <a:t>________</a:t>
              </a:r>
              <a:endParaRPr lang="en-US" sz="2400">
                <a:latin typeface="Times New Roman" pitchFamily="18" charset="0"/>
              </a:endParaRPr>
            </a:p>
          </p:txBody>
        </p:sp>
        <p:sp>
          <p:nvSpPr>
            <p:cNvPr id="19" name="Rectangle 16"/>
            <p:cNvSpPr>
              <a:spLocks noChangeArrowheads="1"/>
            </p:cNvSpPr>
            <p:nvPr/>
          </p:nvSpPr>
          <p:spPr bwMode="auto">
            <a:xfrm>
              <a:off x="5059363" y="4768850"/>
              <a:ext cx="33020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600">
                  <a:solidFill>
                    <a:srgbClr val="000000"/>
                  </a:solidFill>
                  <a:latin typeface="Tahoma" pitchFamily="34" charset="0"/>
                </a:rPr>
                <a:t>________</a:t>
              </a:r>
              <a:endParaRPr lang="en-US" sz="2400">
                <a:latin typeface="Times New Roman" pitchFamily="18" charset="0"/>
              </a:endParaRPr>
            </a:p>
          </p:txBody>
        </p:sp>
        <p:sp>
          <p:nvSpPr>
            <p:cNvPr id="20" name="Rectangle 17"/>
            <p:cNvSpPr>
              <a:spLocks noChangeArrowheads="1"/>
            </p:cNvSpPr>
            <p:nvPr/>
          </p:nvSpPr>
          <p:spPr bwMode="auto">
            <a:xfrm>
              <a:off x="5054600" y="4473575"/>
              <a:ext cx="33020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600">
                  <a:solidFill>
                    <a:srgbClr val="FFFFFF"/>
                  </a:solidFill>
                  <a:latin typeface="Tahoma" pitchFamily="34" charset="0"/>
                </a:rPr>
                <a:t>________</a:t>
              </a:r>
              <a:endParaRPr lang="en-US" sz="2400">
                <a:latin typeface="Times New Roman" pitchFamily="18" charset="0"/>
              </a:endParaRPr>
            </a:p>
          </p:txBody>
        </p:sp>
        <p:sp>
          <p:nvSpPr>
            <p:cNvPr id="21" name="Rectangle 18"/>
            <p:cNvSpPr>
              <a:spLocks noChangeArrowheads="1"/>
            </p:cNvSpPr>
            <p:nvPr/>
          </p:nvSpPr>
          <p:spPr bwMode="auto">
            <a:xfrm>
              <a:off x="5054600" y="4619625"/>
              <a:ext cx="33020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600">
                  <a:solidFill>
                    <a:srgbClr val="FFFFFF"/>
                  </a:solidFill>
                  <a:latin typeface="Tahoma" pitchFamily="34" charset="0"/>
                </a:rPr>
                <a:t>________</a:t>
              </a:r>
              <a:endParaRPr lang="en-US" sz="2400">
                <a:latin typeface="Times New Roman" pitchFamily="18" charset="0"/>
              </a:endParaRPr>
            </a:p>
          </p:txBody>
        </p:sp>
        <p:sp>
          <p:nvSpPr>
            <p:cNvPr id="22" name="Rectangle 19"/>
            <p:cNvSpPr>
              <a:spLocks noChangeArrowheads="1"/>
            </p:cNvSpPr>
            <p:nvPr/>
          </p:nvSpPr>
          <p:spPr bwMode="auto">
            <a:xfrm>
              <a:off x="5054600" y="4765675"/>
              <a:ext cx="33020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600">
                  <a:solidFill>
                    <a:srgbClr val="FFFFFF"/>
                  </a:solidFill>
                  <a:latin typeface="Tahoma" pitchFamily="34" charset="0"/>
                </a:rPr>
                <a:t>________</a:t>
              </a:r>
              <a:endParaRPr lang="en-US" sz="2400">
                <a:latin typeface="Times New Roman" pitchFamily="18" charset="0"/>
              </a:endParaRPr>
            </a:p>
          </p:txBody>
        </p:sp>
        <p:sp>
          <p:nvSpPr>
            <p:cNvPr id="23" name="Rectangle 20"/>
            <p:cNvSpPr>
              <a:spLocks noChangeArrowheads="1"/>
            </p:cNvSpPr>
            <p:nvPr/>
          </p:nvSpPr>
          <p:spPr bwMode="auto">
            <a:xfrm>
              <a:off x="5749925" y="4476750"/>
              <a:ext cx="33020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600">
                  <a:solidFill>
                    <a:srgbClr val="000000"/>
                  </a:solidFill>
                  <a:latin typeface="Tahoma" pitchFamily="34" charset="0"/>
                </a:rPr>
                <a:t>________</a:t>
              </a:r>
              <a:endParaRPr lang="en-US" sz="2400">
                <a:latin typeface="Times New Roman" pitchFamily="18" charset="0"/>
              </a:endParaRPr>
            </a:p>
          </p:txBody>
        </p:sp>
        <p:sp>
          <p:nvSpPr>
            <p:cNvPr id="24" name="Rectangle 21"/>
            <p:cNvSpPr>
              <a:spLocks noChangeArrowheads="1"/>
            </p:cNvSpPr>
            <p:nvPr/>
          </p:nvSpPr>
          <p:spPr bwMode="auto">
            <a:xfrm>
              <a:off x="5749925" y="4622800"/>
              <a:ext cx="33020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600">
                  <a:solidFill>
                    <a:srgbClr val="000000"/>
                  </a:solidFill>
                  <a:latin typeface="Tahoma" pitchFamily="34" charset="0"/>
                </a:rPr>
                <a:t>________</a:t>
              </a:r>
              <a:endParaRPr lang="en-US" sz="2400">
                <a:latin typeface="Times New Roman" pitchFamily="18" charset="0"/>
              </a:endParaRPr>
            </a:p>
          </p:txBody>
        </p:sp>
        <p:sp>
          <p:nvSpPr>
            <p:cNvPr id="25" name="Rectangle 22"/>
            <p:cNvSpPr>
              <a:spLocks noChangeArrowheads="1"/>
            </p:cNvSpPr>
            <p:nvPr/>
          </p:nvSpPr>
          <p:spPr bwMode="auto">
            <a:xfrm>
              <a:off x="5749925" y="4768850"/>
              <a:ext cx="33020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600">
                  <a:solidFill>
                    <a:srgbClr val="000000"/>
                  </a:solidFill>
                  <a:latin typeface="Tahoma" pitchFamily="34" charset="0"/>
                </a:rPr>
                <a:t>________</a:t>
              </a:r>
              <a:endParaRPr lang="en-US" sz="2400">
                <a:latin typeface="Times New Roman" pitchFamily="18" charset="0"/>
              </a:endParaRPr>
            </a:p>
          </p:txBody>
        </p:sp>
        <p:sp>
          <p:nvSpPr>
            <p:cNvPr id="26" name="Rectangle 23"/>
            <p:cNvSpPr>
              <a:spLocks noChangeArrowheads="1"/>
            </p:cNvSpPr>
            <p:nvPr/>
          </p:nvSpPr>
          <p:spPr bwMode="auto">
            <a:xfrm>
              <a:off x="5746750" y="4473575"/>
              <a:ext cx="33020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600">
                  <a:solidFill>
                    <a:srgbClr val="FFFFFF"/>
                  </a:solidFill>
                  <a:latin typeface="Tahoma" pitchFamily="34" charset="0"/>
                </a:rPr>
                <a:t>________</a:t>
              </a:r>
              <a:endParaRPr lang="en-US" sz="2400">
                <a:latin typeface="Times New Roman" pitchFamily="18" charset="0"/>
              </a:endParaRPr>
            </a:p>
          </p:txBody>
        </p:sp>
        <p:sp>
          <p:nvSpPr>
            <p:cNvPr id="27" name="Rectangle 24"/>
            <p:cNvSpPr>
              <a:spLocks noChangeArrowheads="1"/>
            </p:cNvSpPr>
            <p:nvPr/>
          </p:nvSpPr>
          <p:spPr bwMode="auto">
            <a:xfrm>
              <a:off x="5746750" y="4619625"/>
              <a:ext cx="33020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600">
                  <a:solidFill>
                    <a:srgbClr val="FFFFFF"/>
                  </a:solidFill>
                  <a:latin typeface="Tahoma" pitchFamily="34" charset="0"/>
                </a:rPr>
                <a:t>________</a:t>
              </a:r>
              <a:endParaRPr lang="en-US" sz="2400">
                <a:latin typeface="Times New Roman" pitchFamily="18" charset="0"/>
              </a:endParaRPr>
            </a:p>
          </p:txBody>
        </p:sp>
        <p:sp>
          <p:nvSpPr>
            <p:cNvPr id="28" name="Rectangle 25"/>
            <p:cNvSpPr>
              <a:spLocks noChangeArrowheads="1"/>
            </p:cNvSpPr>
            <p:nvPr/>
          </p:nvSpPr>
          <p:spPr bwMode="auto">
            <a:xfrm>
              <a:off x="5746750" y="4765675"/>
              <a:ext cx="33020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600">
                  <a:solidFill>
                    <a:srgbClr val="FFFFFF"/>
                  </a:solidFill>
                  <a:latin typeface="Tahoma" pitchFamily="34" charset="0"/>
                </a:rPr>
                <a:t>________</a:t>
              </a:r>
              <a:endParaRPr lang="en-US" sz="2400">
                <a:latin typeface="Times New Roman" pitchFamily="18" charset="0"/>
              </a:endParaRPr>
            </a:p>
          </p:txBody>
        </p:sp>
        <p:pic>
          <p:nvPicPr>
            <p:cNvPr id="29" name="Picture 26"/>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273800" y="4146550"/>
              <a:ext cx="6318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ctangle 27"/>
            <p:cNvSpPr>
              <a:spLocks noChangeArrowheads="1"/>
            </p:cNvSpPr>
            <p:nvPr/>
          </p:nvSpPr>
          <p:spPr bwMode="auto">
            <a:xfrm>
              <a:off x="6275388" y="4148138"/>
              <a:ext cx="631825" cy="828675"/>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 name="Rectangle 28"/>
            <p:cNvSpPr>
              <a:spLocks noChangeArrowheads="1"/>
            </p:cNvSpPr>
            <p:nvPr/>
          </p:nvSpPr>
          <p:spPr bwMode="auto">
            <a:xfrm>
              <a:off x="6484938" y="4262438"/>
              <a:ext cx="2413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900" b="1">
                  <a:solidFill>
                    <a:srgbClr val="000000"/>
                  </a:solidFill>
                  <a:latin typeface="Tahoma" pitchFamily="34" charset="0"/>
                </a:rPr>
                <a:t>VOC</a:t>
              </a:r>
              <a:endParaRPr lang="en-US" sz="2400">
                <a:latin typeface="Times New Roman" pitchFamily="18" charset="0"/>
              </a:endParaRPr>
            </a:p>
          </p:txBody>
        </p:sp>
        <p:sp>
          <p:nvSpPr>
            <p:cNvPr id="32" name="Rectangle 29"/>
            <p:cNvSpPr>
              <a:spLocks noChangeArrowheads="1"/>
            </p:cNvSpPr>
            <p:nvPr/>
          </p:nvSpPr>
          <p:spPr bwMode="auto">
            <a:xfrm>
              <a:off x="6481763" y="4259263"/>
              <a:ext cx="2413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900" b="1">
                  <a:solidFill>
                    <a:srgbClr val="FFFFFF"/>
                  </a:solidFill>
                  <a:latin typeface="Tahoma" pitchFamily="34" charset="0"/>
                </a:rPr>
                <a:t>VOC</a:t>
              </a:r>
              <a:endParaRPr lang="en-US" sz="2400">
                <a:latin typeface="Times New Roman" pitchFamily="18" charset="0"/>
              </a:endParaRPr>
            </a:p>
          </p:txBody>
        </p:sp>
        <p:sp>
          <p:nvSpPr>
            <p:cNvPr id="33" name="Rectangle 30"/>
            <p:cNvSpPr>
              <a:spLocks noChangeArrowheads="1"/>
            </p:cNvSpPr>
            <p:nvPr/>
          </p:nvSpPr>
          <p:spPr bwMode="auto">
            <a:xfrm>
              <a:off x="6448425" y="4476750"/>
              <a:ext cx="33020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600">
                  <a:solidFill>
                    <a:srgbClr val="000000"/>
                  </a:solidFill>
                  <a:latin typeface="Tahoma" pitchFamily="34" charset="0"/>
                </a:rPr>
                <a:t>________</a:t>
              </a:r>
              <a:endParaRPr lang="en-US" sz="2400">
                <a:latin typeface="Times New Roman" pitchFamily="18" charset="0"/>
              </a:endParaRPr>
            </a:p>
          </p:txBody>
        </p:sp>
        <p:sp>
          <p:nvSpPr>
            <p:cNvPr id="34" name="Rectangle 31"/>
            <p:cNvSpPr>
              <a:spLocks noChangeArrowheads="1"/>
            </p:cNvSpPr>
            <p:nvPr/>
          </p:nvSpPr>
          <p:spPr bwMode="auto">
            <a:xfrm>
              <a:off x="6448425" y="4622800"/>
              <a:ext cx="33020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600">
                  <a:solidFill>
                    <a:srgbClr val="000000"/>
                  </a:solidFill>
                  <a:latin typeface="Tahoma" pitchFamily="34" charset="0"/>
                </a:rPr>
                <a:t>________</a:t>
              </a:r>
              <a:endParaRPr lang="en-US" sz="2400">
                <a:latin typeface="Times New Roman" pitchFamily="18" charset="0"/>
              </a:endParaRPr>
            </a:p>
          </p:txBody>
        </p:sp>
        <p:sp>
          <p:nvSpPr>
            <p:cNvPr id="35" name="Rectangle 32"/>
            <p:cNvSpPr>
              <a:spLocks noChangeArrowheads="1"/>
            </p:cNvSpPr>
            <p:nvPr/>
          </p:nvSpPr>
          <p:spPr bwMode="auto">
            <a:xfrm>
              <a:off x="6448425" y="4768850"/>
              <a:ext cx="33020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600">
                  <a:solidFill>
                    <a:srgbClr val="000000"/>
                  </a:solidFill>
                  <a:latin typeface="Tahoma" pitchFamily="34" charset="0"/>
                </a:rPr>
                <a:t>________</a:t>
              </a:r>
              <a:endParaRPr lang="en-US" sz="2400">
                <a:latin typeface="Times New Roman" pitchFamily="18" charset="0"/>
              </a:endParaRPr>
            </a:p>
          </p:txBody>
        </p:sp>
        <p:sp>
          <p:nvSpPr>
            <p:cNvPr id="36" name="Rectangle 33"/>
            <p:cNvSpPr>
              <a:spLocks noChangeArrowheads="1"/>
            </p:cNvSpPr>
            <p:nvPr/>
          </p:nvSpPr>
          <p:spPr bwMode="auto">
            <a:xfrm>
              <a:off x="6445250" y="4473575"/>
              <a:ext cx="33020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600">
                  <a:solidFill>
                    <a:srgbClr val="FFFFFF"/>
                  </a:solidFill>
                  <a:latin typeface="Tahoma" pitchFamily="34" charset="0"/>
                </a:rPr>
                <a:t>________</a:t>
              </a:r>
              <a:endParaRPr lang="en-US" sz="2400">
                <a:latin typeface="Times New Roman" pitchFamily="18" charset="0"/>
              </a:endParaRPr>
            </a:p>
          </p:txBody>
        </p:sp>
        <p:sp>
          <p:nvSpPr>
            <p:cNvPr id="37" name="Rectangle 34"/>
            <p:cNvSpPr>
              <a:spLocks noChangeArrowheads="1"/>
            </p:cNvSpPr>
            <p:nvPr/>
          </p:nvSpPr>
          <p:spPr bwMode="auto">
            <a:xfrm>
              <a:off x="6445250" y="4619625"/>
              <a:ext cx="33020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600">
                  <a:solidFill>
                    <a:srgbClr val="FFFFFF"/>
                  </a:solidFill>
                  <a:latin typeface="Tahoma" pitchFamily="34" charset="0"/>
                </a:rPr>
                <a:t>________</a:t>
              </a:r>
              <a:endParaRPr lang="en-US" sz="2400">
                <a:latin typeface="Times New Roman" pitchFamily="18" charset="0"/>
              </a:endParaRPr>
            </a:p>
          </p:txBody>
        </p:sp>
        <p:sp>
          <p:nvSpPr>
            <p:cNvPr id="39" name="Rectangle 35"/>
            <p:cNvSpPr>
              <a:spLocks noChangeArrowheads="1"/>
            </p:cNvSpPr>
            <p:nvPr/>
          </p:nvSpPr>
          <p:spPr bwMode="auto">
            <a:xfrm>
              <a:off x="6445250" y="4765675"/>
              <a:ext cx="33020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600">
                  <a:solidFill>
                    <a:srgbClr val="FFFFFF"/>
                  </a:solidFill>
                  <a:latin typeface="Tahoma" pitchFamily="34" charset="0"/>
                </a:rPr>
                <a:t>________</a:t>
              </a:r>
              <a:endParaRPr lang="en-US" sz="2400">
                <a:latin typeface="Times New Roman" pitchFamily="18" charset="0"/>
              </a:endParaRPr>
            </a:p>
          </p:txBody>
        </p:sp>
        <p:pic>
          <p:nvPicPr>
            <p:cNvPr id="40" name="Picture 36"/>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1485900" y="5216525"/>
              <a:ext cx="6794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Rectangle 37"/>
            <p:cNvSpPr>
              <a:spLocks noChangeArrowheads="1"/>
            </p:cNvSpPr>
            <p:nvPr/>
          </p:nvSpPr>
          <p:spPr bwMode="auto">
            <a:xfrm>
              <a:off x="1485900" y="5218113"/>
              <a:ext cx="679450" cy="534987"/>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 name="Rectangle 38"/>
            <p:cNvSpPr>
              <a:spLocks noChangeArrowheads="1"/>
            </p:cNvSpPr>
            <p:nvPr/>
          </p:nvSpPr>
          <p:spPr bwMode="auto">
            <a:xfrm>
              <a:off x="1714500" y="5287963"/>
              <a:ext cx="242888"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900" b="1">
                  <a:solidFill>
                    <a:srgbClr val="000000"/>
                  </a:solidFill>
                  <a:latin typeface="Tahoma" pitchFamily="34" charset="0"/>
                </a:rPr>
                <a:t>VOB</a:t>
              </a:r>
              <a:endParaRPr lang="en-US" sz="2400">
                <a:latin typeface="Times New Roman" pitchFamily="18" charset="0"/>
              </a:endParaRPr>
            </a:p>
          </p:txBody>
        </p:sp>
        <p:sp>
          <p:nvSpPr>
            <p:cNvPr id="43" name="Rectangle 39"/>
            <p:cNvSpPr>
              <a:spLocks noChangeArrowheads="1"/>
            </p:cNvSpPr>
            <p:nvPr/>
          </p:nvSpPr>
          <p:spPr bwMode="auto">
            <a:xfrm>
              <a:off x="1709738" y="5284788"/>
              <a:ext cx="242887"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900" b="1">
                  <a:solidFill>
                    <a:srgbClr val="FFFFFF"/>
                  </a:solidFill>
                  <a:latin typeface="Tahoma" pitchFamily="34" charset="0"/>
                </a:rPr>
                <a:t>VOB</a:t>
              </a:r>
              <a:endParaRPr lang="en-US" sz="2400">
                <a:latin typeface="Times New Roman" pitchFamily="18" charset="0"/>
              </a:endParaRPr>
            </a:p>
          </p:txBody>
        </p:sp>
        <p:sp>
          <p:nvSpPr>
            <p:cNvPr id="44" name="Rectangle 40"/>
            <p:cNvSpPr>
              <a:spLocks noChangeArrowheads="1"/>
            </p:cNvSpPr>
            <p:nvPr/>
          </p:nvSpPr>
          <p:spPr bwMode="auto">
            <a:xfrm>
              <a:off x="1655763" y="5419725"/>
              <a:ext cx="33020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600">
                  <a:solidFill>
                    <a:srgbClr val="000000"/>
                  </a:solidFill>
                  <a:latin typeface="Tahoma" pitchFamily="34" charset="0"/>
                </a:rPr>
                <a:t>________</a:t>
              </a:r>
              <a:endParaRPr lang="en-US" sz="2400">
                <a:latin typeface="Times New Roman" pitchFamily="18" charset="0"/>
              </a:endParaRPr>
            </a:p>
          </p:txBody>
        </p:sp>
        <p:sp>
          <p:nvSpPr>
            <p:cNvPr id="45" name="Rectangle 41"/>
            <p:cNvSpPr>
              <a:spLocks noChangeArrowheads="1"/>
            </p:cNvSpPr>
            <p:nvPr/>
          </p:nvSpPr>
          <p:spPr bwMode="auto">
            <a:xfrm>
              <a:off x="1655763" y="5565775"/>
              <a:ext cx="33020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600">
                  <a:solidFill>
                    <a:srgbClr val="000000"/>
                  </a:solidFill>
                  <a:latin typeface="Tahoma" pitchFamily="34" charset="0"/>
                </a:rPr>
                <a:t>________</a:t>
              </a:r>
              <a:endParaRPr lang="en-US" sz="2400">
                <a:latin typeface="Times New Roman" pitchFamily="18" charset="0"/>
              </a:endParaRPr>
            </a:p>
          </p:txBody>
        </p:sp>
        <p:sp>
          <p:nvSpPr>
            <p:cNvPr id="46" name="Rectangle 42"/>
            <p:cNvSpPr>
              <a:spLocks noChangeArrowheads="1"/>
            </p:cNvSpPr>
            <p:nvPr/>
          </p:nvSpPr>
          <p:spPr bwMode="auto">
            <a:xfrm>
              <a:off x="1652588" y="5414963"/>
              <a:ext cx="33020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600">
                  <a:solidFill>
                    <a:srgbClr val="FFFFFF"/>
                  </a:solidFill>
                  <a:latin typeface="Tahoma" pitchFamily="34" charset="0"/>
                </a:rPr>
                <a:t>________</a:t>
              </a:r>
              <a:endParaRPr lang="en-US" sz="2400">
                <a:latin typeface="Times New Roman" pitchFamily="18" charset="0"/>
              </a:endParaRPr>
            </a:p>
          </p:txBody>
        </p:sp>
        <p:sp>
          <p:nvSpPr>
            <p:cNvPr id="47" name="Rectangle 43"/>
            <p:cNvSpPr>
              <a:spLocks noChangeArrowheads="1"/>
            </p:cNvSpPr>
            <p:nvPr/>
          </p:nvSpPr>
          <p:spPr bwMode="auto">
            <a:xfrm>
              <a:off x="1652588" y="5561013"/>
              <a:ext cx="33020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600">
                  <a:solidFill>
                    <a:srgbClr val="FFFFFF"/>
                  </a:solidFill>
                  <a:latin typeface="Tahoma" pitchFamily="34" charset="0"/>
                </a:rPr>
                <a:t>________</a:t>
              </a:r>
              <a:endParaRPr lang="en-US" sz="2400">
                <a:latin typeface="Times New Roman" pitchFamily="18" charset="0"/>
              </a:endParaRPr>
            </a:p>
          </p:txBody>
        </p:sp>
        <p:sp>
          <p:nvSpPr>
            <p:cNvPr id="48" name="Freeform 44"/>
            <p:cNvSpPr>
              <a:spLocks noEditPoints="1"/>
            </p:cNvSpPr>
            <p:nvPr/>
          </p:nvSpPr>
          <p:spPr bwMode="auto">
            <a:xfrm>
              <a:off x="1495425" y="5895975"/>
              <a:ext cx="2674938" cy="53975"/>
            </a:xfrm>
            <a:custGeom>
              <a:avLst/>
              <a:gdLst>
                <a:gd name="T0" fmla="*/ 0 w 3370"/>
                <a:gd name="T1" fmla="*/ 22 h 69"/>
                <a:gd name="T2" fmla="*/ 3314 w 3370"/>
                <a:gd name="T3" fmla="*/ 22 h 69"/>
                <a:gd name="T4" fmla="*/ 3314 w 3370"/>
                <a:gd name="T5" fmla="*/ 46 h 69"/>
                <a:gd name="T6" fmla="*/ 0 w 3370"/>
                <a:gd name="T7" fmla="*/ 46 h 69"/>
                <a:gd name="T8" fmla="*/ 0 w 3370"/>
                <a:gd name="T9" fmla="*/ 22 h 69"/>
                <a:gd name="T10" fmla="*/ 3302 w 3370"/>
                <a:gd name="T11" fmla="*/ 0 h 69"/>
                <a:gd name="T12" fmla="*/ 3370 w 3370"/>
                <a:gd name="T13" fmla="*/ 35 h 69"/>
                <a:gd name="T14" fmla="*/ 3302 w 3370"/>
                <a:gd name="T15" fmla="*/ 69 h 69"/>
                <a:gd name="T16" fmla="*/ 3302 w 3370"/>
                <a:gd name="T17"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70" h="69">
                  <a:moveTo>
                    <a:pt x="0" y="22"/>
                  </a:moveTo>
                  <a:lnTo>
                    <a:pt x="3314" y="22"/>
                  </a:lnTo>
                  <a:lnTo>
                    <a:pt x="3314" y="46"/>
                  </a:lnTo>
                  <a:lnTo>
                    <a:pt x="0" y="46"/>
                  </a:lnTo>
                  <a:lnTo>
                    <a:pt x="0" y="22"/>
                  </a:lnTo>
                  <a:close/>
                  <a:moveTo>
                    <a:pt x="3302" y="0"/>
                  </a:moveTo>
                  <a:lnTo>
                    <a:pt x="3370" y="35"/>
                  </a:lnTo>
                  <a:lnTo>
                    <a:pt x="3302" y="69"/>
                  </a:lnTo>
                  <a:lnTo>
                    <a:pt x="3302" y="0"/>
                  </a:lnTo>
                  <a:close/>
                </a:path>
              </a:pathLst>
            </a:custGeom>
            <a:solidFill>
              <a:srgbClr val="000000"/>
            </a:solidFill>
            <a:ln w="1588">
              <a:solidFill>
                <a:srgbClr val="000000"/>
              </a:solidFill>
              <a:prstDash val="solid"/>
              <a:round/>
              <a:headEnd/>
              <a:tailEnd/>
            </a:ln>
          </p:spPr>
          <p:txBody>
            <a:bodyPr/>
            <a:lstStyle/>
            <a:p>
              <a:endParaRPr lang="en-US"/>
            </a:p>
          </p:txBody>
        </p:sp>
        <p:sp>
          <p:nvSpPr>
            <p:cNvPr id="49" name="Freeform 45"/>
            <p:cNvSpPr>
              <a:spLocks noEditPoints="1"/>
            </p:cNvSpPr>
            <p:nvPr/>
          </p:nvSpPr>
          <p:spPr bwMode="auto">
            <a:xfrm>
              <a:off x="4213225" y="3965575"/>
              <a:ext cx="2676525" cy="55563"/>
            </a:xfrm>
            <a:custGeom>
              <a:avLst/>
              <a:gdLst>
                <a:gd name="T0" fmla="*/ 3125 w 3125"/>
                <a:gd name="T1" fmla="*/ 47 h 70"/>
                <a:gd name="T2" fmla="*/ 58 w 3125"/>
                <a:gd name="T3" fmla="*/ 47 h 70"/>
                <a:gd name="T4" fmla="*/ 58 w 3125"/>
                <a:gd name="T5" fmla="*/ 24 h 70"/>
                <a:gd name="T6" fmla="*/ 3125 w 3125"/>
                <a:gd name="T7" fmla="*/ 24 h 70"/>
                <a:gd name="T8" fmla="*/ 3125 w 3125"/>
                <a:gd name="T9" fmla="*/ 47 h 70"/>
                <a:gd name="T10" fmla="*/ 69 w 3125"/>
                <a:gd name="T11" fmla="*/ 70 h 70"/>
                <a:gd name="T12" fmla="*/ 0 w 3125"/>
                <a:gd name="T13" fmla="*/ 36 h 70"/>
                <a:gd name="T14" fmla="*/ 69 w 3125"/>
                <a:gd name="T15" fmla="*/ 0 h 70"/>
                <a:gd name="T16" fmla="*/ 69 w 3125"/>
                <a:gd name="T17"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25" h="70">
                  <a:moveTo>
                    <a:pt x="3125" y="47"/>
                  </a:moveTo>
                  <a:lnTo>
                    <a:pt x="58" y="47"/>
                  </a:lnTo>
                  <a:lnTo>
                    <a:pt x="58" y="24"/>
                  </a:lnTo>
                  <a:lnTo>
                    <a:pt x="3125" y="24"/>
                  </a:lnTo>
                  <a:lnTo>
                    <a:pt x="3125" y="47"/>
                  </a:lnTo>
                  <a:close/>
                  <a:moveTo>
                    <a:pt x="69" y="70"/>
                  </a:moveTo>
                  <a:lnTo>
                    <a:pt x="0" y="36"/>
                  </a:lnTo>
                  <a:lnTo>
                    <a:pt x="69" y="0"/>
                  </a:lnTo>
                  <a:lnTo>
                    <a:pt x="69" y="70"/>
                  </a:lnTo>
                  <a:close/>
                </a:path>
              </a:pathLst>
            </a:custGeom>
            <a:solidFill>
              <a:srgbClr val="000000"/>
            </a:solidFill>
            <a:ln w="1588">
              <a:solidFill>
                <a:srgbClr val="000000"/>
              </a:solidFill>
              <a:prstDash val="solid"/>
              <a:round/>
              <a:headEnd/>
              <a:tailEnd/>
            </a:ln>
          </p:spPr>
          <p:txBody>
            <a:bodyPr/>
            <a:lstStyle/>
            <a:p>
              <a:endParaRPr lang="en-US"/>
            </a:p>
          </p:txBody>
        </p:sp>
        <p:pic>
          <p:nvPicPr>
            <p:cNvPr id="50" name="Picture 46"/>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2944813" y="5216525"/>
              <a:ext cx="6794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Rectangle 47"/>
            <p:cNvSpPr>
              <a:spLocks noChangeArrowheads="1"/>
            </p:cNvSpPr>
            <p:nvPr/>
          </p:nvSpPr>
          <p:spPr bwMode="auto">
            <a:xfrm>
              <a:off x="2944813" y="5218113"/>
              <a:ext cx="681037" cy="534987"/>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52" name="Picture 48"/>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2214563" y="5216525"/>
              <a:ext cx="679450" cy="533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53" name="Rectangle 49"/>
            <p:cNvSpPr>
              <a:spLocks noChangeArrowheads="1"/>
            </p:cNvSpPr>
            <p:nvPr/>
          </p:nvSpPr>
          <p:spPr bwMode="auto">
            <a:xfrm>
              <a:off x="2214563" y="5218113"/>
              <a:ext cx="681037" cy="534987"/>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 name="Rectangle 50"/>
            <p:cNvSpPr>
              <a:spLocks noChangeArrowheads="1"/>
            </p:cNvSpPr>
            <p:nvPr/>
          </p:nvSpPr>
          <p:spPr bwMode="auto">
            <a:xfrm>
              <a:off x="2352675" y="5235575"/>
              <a:ext cx="447675"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800" b="1">
                  <a:solidFill>
                    <a:srgbClr val="000000"/>
                  </a:solidFill>
                  <a:latin typeface="Tahoma" pitchFamily="34" charset="0"/>
                </a:rPr>
                <a:t>Business</a:t>
              </a:r>
              <a:endParaRPr lang="en-US" sz="2400">
                <a:latin typeface="Times New Roman" pitchFamily="18" charset="0"/>
              </a:endParaRPr>
            </a:p>
          </p:txBody>
        </p:sp>
        <p:sp>
          <p:nvSpPr>
            <p:cNvPr id="55" name="Rectangle 51"/>
            <p:cNvSpPr>
              <a:spLocks noChangeArrowheads="1"/>
            </p:cNvSpPr>
            <p:nvPr/>
          </p:nvSpPr>
          <p:spPr bwMode="auto">
            <a:xfrm>
              <a:off x="2409825" y="5359400"/>
              <a:ext cx="331788"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800" b="1">
                  <a:solidFill>
                    <a:srgbClr val="000000"/>
                  </a:solidFill>
                  <a:latin typeface="Tahoma" pitchFamily="34" charset="0"/>
                </a:rPr>
                <a:t>Issues</a:t>
              </a:r>
              <a:endParaRPr lang="en-US" sz="2400">
                <a:latin typeface="Times New Roman" pitchFamily="18" charset="0"/>
              </a:endParaRPr>
            </a:p>
          </p:txBody>
        </p:sp>
        <p:sp>
          <p:nvSpPr>
            <p:cNvPr id="56" name="Rectangle 52"/>
            <p:cNvSpPr>
              <a:spLocks noChangeArrowheads="1"/>
            </p:cNvSpPr>
            <p:nvPr/>
          </p:nvSpPr>
          <p:spPr bwMode="auto">
            <a:xfrm>
              <a:off x="2349500" y="5230813"/>
              <a:ext cx="447675"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800" b="1" dirty="0">
                  <a:solidFill>
                    <a:srgbClr val="FFFFFF"/>
                  </a:solidFill>
                  <a:latin typeface="Tahoma" pitchFamily="34" charset="0"/>
                </a:rPr>
                <a:t>Business</a:t>
              </a:r>
              <a:endParaRPr lang="en-US" sz="2400" dirty="0">
                <a:latin typeface="Times New Roman" pitchFamily="18" charset="0"/>
              </a:endParaRPr>
            </a:p>
          </p:txBody>
        </p:sp>
        <p:sp>
          <p:nvSpPr>
            <p:cNvPr id="57" name="Rectangle 53"/>
            <p:cNvSpPr>
              <a:spLocks noChangeArrowheads="1"/>
            </p:cNvSpPr>
            <p:nvPr/>
          </p:nvSpPr>
          <p:spPr bwMode="auto">
            <a:xfrm>
              <a:off x="2405063" y="5354638"/>
              <a:ext cx="331787"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800" b="1">
                  <a:solidFill>
                    <a:srgbClr val="FFFFFF"/>
                  </a:solidFill>
                  <a:latin typeface="Tahoma" pitchFamily="34" charset="0"/>
                </a:rPr>
                <a:t>Issues</a:t>
              </a:r>
              <a:endParaRPr lang="en-US" sz="2400">
                <a:latin typeface="Times New Roman" pitchFamily="18" charset="0"/>
              </a:endParaRPr>
            </a:p>
          </p:txBody>
        </p:sp>
        <p:sp>
          <p:nvSpPr>
            <p:cNvPr id="58" name="Rectangle 54"/>
            <p:cNvSpPr>
              <a:spLocks noChangeArrowheads="1"/>
            </p:cNvSpPr>
            <p:nvPr/>
          </p:nvSpPr>
          <p:spPr bwMode="auto">
            <a:xfrm>
              <a:off x="2411413" y="5419725"/>
              <a:ext cx="33020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600">
                  <a:solidFill>
                    <a:srgbClr val="000000"/>
                  </a:solidFill>
                  <a:latin typeface="Tahoma" pitchFamily="34" charset="0"/>
                </a:rPr>
                <a:t>________</a:t>
              </a:r>
              <a:endParaRPr lang="en-US" sz="2400">
                <a:latin typeface="Times New Roman" pitchFamily="18" charset="0"/>
              </a:endParaRPr>
            </a:p>
          </p:txBody>
        </p:sp>
        <p:sp>
          <p:nvSpPr>
            <p:cNvPr id="59" name="Rectangle 55"/>
            <p:cNvSpPr>
              <a:spLocks noChangeArrowheads="1"/>
            </p:cNvSpPr>
            <p:nvPr/>
          </p:nvSpPr>
          <p:spPr bwMode="auto">
            <a:xfrm>
              <a:off x="2411413" y="5565775"/>
              <a:ext cx="33020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600">
                  <a:solidFill>
                    <a:srgbClr val="000000"/>
                  </a:solidFill>
                  <a:latin typeface="Tahoma" pitchFamily="34" charset="0"/>
                </a:rPr>
                <a:t>________</a:t>
              </a:r>
              <a:endParaRPr lang="en-US" sz="2400">
                <a:latin typeface="Times New Roman" pitchFamily="18" charset="0"/>
              </a:endParaRPr>
            </a:p>
          </p:txBody>
        </p:sp>
        <p:sp>
          <p:nvSpPr>
            <p:cNvPr id="60" name="Rectangle 56"/>
            <p:cNvSpPr>
              <a:spLocks noChangeArrowheads="1"/>
            </p:cNvSpPr>
            <p:nvPr/>
          </p:nvSpPr>
          <p:spPr bwMode="auto">
            <a:xfrm>
              <a:off x="2408238" y="5414963"/>
              <a:ext cx="33020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600">
                  <a:solidFill>
                    <a:srgbClr val="FFFFFF"/>
                  </a:solidFill>
                  <a:latin typeface="Tahoma" pitchFamily="34" charset="0"/>
                </a:rPr>
                <a:t>________</a:t>
              </a:r>
              <a:endParaRPr lang="en-US" sz="2400">
                <a:latin typeface="Times New Roman" pitchFamily="18" charset="0"/>
              </a:endParaRPr>
            </a:p>
          </p:txBody>
        </p:sp>
        <p:sp>
          <p:nvSpPr>
            <p:cNvPr id="61" name="Rectangle 57"/>
            <p:cNvSpPr>
              <a:spLocks noChangeArrowheads="1"/>
            </p:cNvSpPr>
            <p:nvPr/>
          </p:nvSpPr>
          <p:spPr bwMode="auto">
            <a:xfrm>
              <a:off x="2408238" y="5561013"/>
              <a:ext cx="33020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600">
                  <a:solidFill>
                    <a:srgbClr val="FFFFFF"/>
                  </a:solidFill>
                  <a:latin typeface="Tahoma" pitchFamily="34" charset="0"/>
                </a:rPr>
                <a:t>________</a:t>
              </a:r>
              <a:endParaRPr lang="en-US" sz="2400">
                <a:latin typeface="Times New Roman" pitchFamily="18" charset="0"/>
              </a:endParaRPr>
            </a:p>
          </p:txBody>
        </p:sp>
        <p:sp>
          <p:nvSpPr>
            <p:cNvPr id="62" name="Rectangle 58"/>
            <p:cNvSpPr>
              <a:spLocks noChangeArrowheads="1"/>
            </p:cNvSpPr>
            <p:nvPr/>
          </p:nvSpPr>
          <p:spPr bwMode="auto">
            <a:xfrm>
              <a:off x="3138488" y="5287963"/>
              <a:ext cx="327025"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900" b="1">
                  <a:solidFill>
                    <a:srgbClr val="000000"/>
                  </a:solidFill>
                  <a:latin typeface="Tahoma" pitchFamily="34" charset="0"/>
                </a:rPr>
                <a:t>CBR’s</a:t>
              </a:r>
              <a:endParaRPr lang="en-US" sz="2400">
                <a:latin typeface="Times New Roman" pitchFamily="18" charset="0"/>
              </a:endParaRPr>
            </a:p>
          </p:txBody>
        </p:sp>
        <p:sp>
          <p:nvSpPr>
            <p:cNvPr id="63" name="Rectangle 59"/>
            <p:cNvSpPr>
              <a:spLocks noChangeArrowheads="1"/>
            </p:cNvSpPr>
            <p:nvPr/>
          </p:nvSpPr>
          <p:spPr bwMode="auto">
            <a:xfrm>
              <a:off x="3133725" y="5284788"/>
              <a:ext cx="327025"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900" b="1">
                  <a:solidFill>
                    <a:srgbClr val="FFFFFF"/>
                  </a:solidFill>
                  <a:latin typeface="Tahoma" pitchFamily="34" charset="0"/>
                </a:rPr>
                <a:t>CBR’s</a:t>
              </a:r>
              <a:endParaRPr lang="en-US" sz="2400">
                <a:latin typeface="Times New Roman" pitchFamily="18" charset="0"/>
              </a:endParaRPr>
            </a:p>
          </p:txBody>
        </p:sp>
        <p:sp>
          <p:nvSpPr>
            <p:cNvPr id="64" name="Rectangle 60"/>
            <p:cNvSpPr>
              <a:spLocks noChangeArrowheads="1"/>
            </p:cNvSpPr>
            <p:nvPr/>
          </p:nvSpPr>
          <p:spPr bwMode="auto">
            <a:xfrm>
              <a:off x="3141663" y="5419725"/>
              <a:ext cx="33020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600">
                  <a:solidFill>
                    <a:srgbClr val="000000"/>
                  </a:solidFill>
                  <a:latin typeface="Tahoma" pitchFamily="34" charset="0"/>
                </a:rPr>
                <a:t>________</a:t>
              </a:r>
              <a:endParaRPr lang="en-US" sz="2400">
                <a:latin typeface="Times New Roman" pitchFamily="18" charset="0"/>
              </a:endParaRPr>
            </a:p>
          </p:txBody>
        </p:sp>
        <p:sp>
          <p:nvSpPr>
            <p:cNvPr id="65" name="Rectangle 61"/>
            <p:cNvSpPr>
              <a:spLocks noChangeArrowheads="1"/>
            </p:cNvSpPr>
            <p:nvPr/>
          </p:nvSpPr>
          <p:spPr bwMode="auto">
            <a:xfrm>
              <a:off x="3141663" y="5565775"/>
              <a:ext cx="33020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600">
                  <a:solidFill>
                    <a:srgbClr val="000000"/>
                  </a:solidFill>
                  <a:latin typeface="Tahoma" pitchFamily="34" charset="0"/>
                </a:rPr>
                <a:t>________</a:t>
              </a:r>
              <a:endParaRPr lang="en-US" sz="2400">
                <a:latin typeface="Times New Roman" pitchFamily="18" charset="0"/>
              </a:endParaRPr>
            </a:p>
          </p:txBody>
        </p:sp>
        <p:sp>
          <p:nvSpPr>
            <p:cNvPr id="66" name="Rectangle 62"/>
            <p:cNvSpPr>
              <a:spLocks noChangeArrowheads="1"/>
            </p:cNvSpPr>
            <p:nvPr/>
          </p:nvSpPr>
          <p:spPr bwMode="auto">
            <a:xfrm>
              <a:off x="3138488" y="5414963"/>
              <a:ext cx="33020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600">
                  <a:solidFill>
                    <a:srgbClr val="FFFFFF"/>
                  </a:solidFill>
                  <a:latin typeface="Tahoma" pitchFamily="34" charset="0"/>
                </a:rPr>
                <a:t>________</a:t>
              </a:r>
              <a:endParaRPr lang="en-US" sz="2400">
                <a:latin typeface="Times New Roman" pitchFamily="18" charset="0"/>
              </a:endParaRPr>
            </a:p>
          </p:txBody>
        </p:sp>
        <p:sp>
          <p:nvSpPr>
            <p:cNvPr id="67" name="Rectangle 63"/>
            <p:cNvSpPr>
              <a:spLocks noChangeArrowheads="1"/>
            </p:cNvSpPr>
            <p:nvPr/>
          </p:nvSpPr>
          <p:spPr bwMode="auto">
            <a:xfrm>
              <a:off x="3138488" y="5561013"/>
              <a:ext cx="33020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600">
                  <a:solidFill>
                    <a:srgbClr val="FFFFFF"/>
                  </a:solidFill>
                  <a:latin typeface="Tahoma" pitchFamily="34" charset="0"/>
                </a:rPr>
                <a:t>________</a:t>
              </a:r>
              <a:endParaRPr lang="en-US" sz="2400">
                <a:latin typeface="Times New Roman" pitchFamily="18" charset="0"/>
              </a:endParaRPr>
            </a:p>
          </p:txBody>
        </p:sp>
        <p:grpSp>
          <p:nvGrpSpPr>
            <p:cNvPr id="68" name="Group 64"/>
            <p:cNvGrpSpPr>
              <a:grpSpLocks/>
            </p:cNvGrpSpPr>
            <p:nvPr/>
          </p:nvGrpSpPr>
          <p:grpSpPr bwMode="auto">
            <a:xfrm>
              <a:off x="1849438" y="6008680"/>
              <a:ext cx="2470150" cy="358774"/>
              <a:chOff x="1165" y="3728"/>
              <a:chExt cx="1556" cy="226"/>
            </a:xfrm>
          </p:grpSpPr>
          <p:sp>
            <p:nvSpPr>
              <p:cNvPr id="80" name="Rectangle 65"/>
              <p:cNvSpPr>
                <a:spLocks noChangeArrowheads="1"/>
              </p:cNvSpPr>
              <p:nvPr/>
            </p:nvSpPr>
            <p:spPr bwMode="auto">
              <a:xfrm>
                <a:off x="1165" y="3728"/>
                <a:ext cx="23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200" b="1" dirty="0">
                    <a:solidFill>
                      <a:srgbClr val="000000"/>
                    </a:solidFill>
                    <a:latin typeface="Tahoma" pitchFamily="34" charset="0"/>
                  </a:rPr>
                  <a:t>VOB </a:t>
                </a:r>
                <a:endParaRPr lang="en-US" sz="2400" b="1" dirty="0">
                  <a:latin typeface="Times New Roman" pitchFamily="18" charset="0"/>
                </a:endParaRPr>
              </a:p>
            </p:txBody>
          </p:sp>
          <p:sp>
            <p:nvSpPr>
              <p:cNvPr id="81" name="Rectangle 66"/>
              <p:cNvSpPr>
                <a:spLocks noChangeArrowheads="1"/>
              </p:cNvSpPr>
              <p:nvPr/>
            </p:nvSpPr>
            <p:spPr bwMode="auto">
              <a:xfrm>
                <a:off x="1368" y="3728"/>
                <a:ext cx="35"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200">
                    <a:solidFill>
                      <a:srgbClr val="000000"/>
                    </a:solidFill>
                    <a:latin typeface="Tahoma" pitchFamily="34" charset="0"/>
                  </a:rPr>
                  <a:t>-</a:t>
                </a:r>
                <a:endParaRPr lang="en-US" sz="2400">
                  <a:latin typeface="Times New Roman" pitchFamily="18" charset="0"/>
                </a:endParaRPr>
              </a:p>
            </p:txBody>
          </p:sp>
          <p:sp>
            <p:nvSpPr>
              <p:cNvPr id="82" name="Rectangle 67"/>
              <p:cNvSpPr>
                <a:spLocks noChangeArrowheads="1"/>
              </p:cNvSpPr>
              <p:nvPr/>
            </p:nvSpPr>
            <p:spPr bwMode="auto">
              <a:xfrm>
                <a:off x="1430" y="3728"/>
                <a:ext cx="90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200">
                    <a:solidFill>
                      <a:srgbClr val="000000"/>
                    </a:solidFill>
                    <a:latin typeface="Tahoma" pitchFamily="34" charset="0"/>
                  </a:rPr>
                  <a:t>Voice of the Business</a:t>
                </a:r>
                <a:endParaRPr lang="en-US" sz="2400">
                  <a:latin typeface="Times New Roman" pitchFamily="18" charset="0"/>
                </a:endParaRPr>
              </a:p>
            </p:txBody>
          </p:sp>
          <p:sp>
            <p:nvSpPr>
              <p:cNvPr id="83" name="Rectangle 68"/>
              <p:cNvSpPr>
                <a:spLocks noChangeArrowheads="1"/>
              </p:cNvSpPr>
              <p:nvPr/>
            </p:nvSpPr>
            <p:spPr bwMode="auto">
              <a:xfrm>
                <a:off x="1165" y="3838"/>
                <a:ext cx="230"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200" b="1" dirty="0">
                    <a:solidFill>
                      <a:srgbClr val="000000"/>
                    </a:solidFill>
                    <a:latin typeface="Tahoma" pitchFamily="34" charset="0"/>
                  </a:rPr>
                  <a:t>CBR </a:t>
                </a:r>
                <a:endParaRPr lang="en-US" sz="2400" b="1" dirty="0">
                  <a:latin typeface="Times New Roman" pitchFamily="18" charset="0"/>
                </a:endParaRPr>
              </a:p>
            </p:txBody>
          </p:sp>
          <p:sp>
            <p:nvSpPr>
              <p:cNvPr id="84" name="Rectangle 69"/>
              <p:cNvSpPr>
                <a:spLocks noChangeArrowheads="1"/>
              </p:cNvSpPr>
              <p:nvPr/>
            </p:nvSpPr>
            <p:spPr bwMode="auto">
              <a:xfrm>
                <a:off x="1360" y="3838"/>
                <a:ext cx="35"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200">
                    <a:solidFill>
                      <a:srgbClr val="000000"/>
                    </a:solidFill>
                    <a:latin typeface="Tahoma" pitchFamily="34" charset="0"/>
                  </a:rPr>
                  <a:t>-</a:t>
                </a:r>
                <a:endParaRPr lang="en-US" sz="2400">
                  <a:latin typeface="Times New Roman" pitchFamily="18" charset="0"/>
                </a:endParaRPr>
              </a:p>
            </p:txBody>
          </p:sp>
          <p:sp>
            <p:nvSpPr>
              <p:cNvPr id="85" name="Rectangle 70"/>
              <p:cNvSpPr>
                <a:spLocks noChangeArrowheads="1"/>
              </p:cNvSpPr>
              <p:nvPr/>
            </p:nvSpPr>
            <p:spPr bwMode="auto">
              <a:xfrm>
                <a:off x="1422" y="3838"/>
                <a:ext cx="129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200" dirty="0">
                    <a:solidFill>
                      <a:srgbClr val="000000"/>
                    </a:solidFill>
                    <a:latin typeface="Tahoma" pitchFamily="34" charset="0"/>
                  </a:rPr>
                  <a:t>Critical Business Requirements</a:t>
                </a:r>
                <a:endParaRPr lang="en-US" sz="2400" dirty="0">
                  <a:latin typeface="Times New Roman" pitchFamily="18" charset="0"/>
                </a:endParaRPr>
              </a:p>
            </p:txBody>
          </p:sp>
        </p:grpSp>
        <p:grpSp>
          <p:nvGrpSpPr>
            <p:cNvPr id="69" name="Group 71"/>
            <p:cNvGrpSpPr>
              <a:grpSpLocks/>
            </p:cNvGrpSpPr>
            <p:nvPr/>
          </p:nvGrpSpPr>
          <p:grpSpPr bwMode="auto">
            <a:xfrm>
              <a:off x="4883151" y="6008680"/>
              <a:ext cx="2551113" cy="358774"/>
              <a:chOff x="3076" y="3698"/>
              <a:chExt cx="1607" cy="226"/>
            </a:xfrm>
          </p:grpSpPr>
          <p:sp>
            <p:nvSpPr>
              <p:cNvPr id="74" name="Rectangle 72"/>
              <p:cNvSpPr>
                <a:spLocks noChangeArrowheads="1"/>
              </p:cNvSpPr>
              <p:nvPr/>
            </p:nvSpPr>
            <p:spPr bwMode="auto">
              <a:xfrm>
                <a:off x="3076" y="3698"/>
                <a:ext cx="233"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200" b="1" dirty="0">
                    <a:solidFill>
                      <a:srgbClr val="000000"/>
                    </a:solidFill>
                    <a:latin typeface="Tahoma" pitchFamily="34" charset="0"/>
                  </a:rPr>
                  <a:t>VOC </a:t>
                </a:r>
                <a:endParaRPr lang="en-US" sz="2400" b="1" dirty="0">
                  <a:latin typeface="Times New Roman" pitchFamily="18" charset="0"/>
                </a:endParaRPr>
              </a:p>
            </p:txBody>
          </p:sp>
          <p:sp>
            <p:nvSpPr>
              <p:cNvPr id="75" name="Rectangle 73"/>
              <p:cNvSpPr>
                <a:spLocks noChangeArrowheads="1"/>
              </p:cNvSpPr>
              <p:nvPr/>
            </p:nvSpPr>
            <p:spPr bwMode="auto">
              <a:xfrm>
                <a:off x="3280" y="3698"/>
                <a:ext cx="35"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200">
                    <a:solidFill>
                      <a:srgbClr val="000000"/>
                    </a:solidFill>
                    <a:latin typeface="Tahoma" pitchFamily="34" charset="0"/>
                  </a:rPr>
                  <a:t>-</a:t>
                </a:r>
                <a:endParaRPr lang="en-US" sz="2400">
                  <a:latin typeface="Times New Roman" pitchFamily="18" charset="0"/>
                </a:endParaRPr>
              </a:p>
            </p:txBody>
          </p:sp>
          <p:sp>
            <p:nvSpPr>
              <p:cNvPr id="76" name="Rectangle 74"/>
              <p:cNvSpPr>
                <a:spLocks noChangeArrowheads="1"/>
              </p:cNvSpPr>
              <p:nvPr/>
            </p:nvSpPr>
            <p:spPr bwMode="auto">
              <a:xfrm>
                <a:off x="3342" y="3698"/>
                <a:ext cx="94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200">
                    <a:solidFill>
                      <a:srgbClr val="000000"/>
                    </a:solidFill>
                    <a:latin typeface="Tahoma" pitchFamily="34" charset="0"/>
                  </a:rPr>
                  <a:t>Voice of the Customer</a:t>
                </a:r>
                <a:endParaRPr lang="en-US" sz="2400">
                  <a:latin typeface="Times New Roman" pitchFamily="18" charset="0"/>
                </a:endParaRPr>
              </a:p>
            </p:txBody>
          </p:sp>
          <p:sp>
            <p:nvSpPr>
              <p:cNvPr id="77" name="Rectangle 75"/>
              <p:cNvSpPr>
                <a:spLocks noChangeArrowheads="1"/>
              </p:cNvSpPr>
              <p:nvPr/>
            </p:nvSpPr>
            <p:spPr bwMode="auto">
              <a:xfrm>
                <a:off x="3076" y="3808"/>
                <a:ext cx="22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200" b="1" dirty="0">
                    <a:solidFill>
                      <a:srgbClr val="000000"/>
                    </a:solidFill>
                    <a:latin typeface="Tahoma" pitchFamily="34" charset="0"/>
                  </a:rPr>
                  <a:t>CCR </a:t>
                </a:r>
                <a:endParaRPr lang="en-US" sz="2400" b="1" dirty="0">
                  <a:latin typeface="Times New Roman" pitchFamily="18" charset="0"/>
                </a:endParaRPr>
              </a:p>
            </p:txBody>
          </p:sp>
          <p:sp>
            <p:nvSpPr>
              <p:cNvPr id="78" name="Rectangle 76"/>
              <p:cNvSpPr>
                <a:spLocks noChangeArrowheads="1"/>
              </p:cNvSpPr>
              <p:nvPr/>
            </p:nvSpPr>
            <p:spPr bwMode="auto">
              <a:xfrm>
                <a:off x="3272" y="3808"/>
                <a:ext cx="35"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200">
                    <a:solidFill>
                      <a:srgbClr val="000000"/>
                    </a:solidFill>
                    <a:latin typeface="Tahoma" pitchFamily="34" charset="0"/>
                  </a:rPr>
                  <a:t>-</a:t>
                </a:r>
                <a:endParaRPr lang="en-US" sz="2400">
                  <a:latin typeface="Times New Roman" pitchFamily="18" charset="0"/>
                </a:endParaRPr>
              </a:p>
            </p:txBody>
          </p:sp>
          <p:sp>
            <p:nvSpPr>
              <p:cNvPr id="79" name="Rectangle 77"/>
              <p:cNvSpPr>
                <a:spLocks noChangeArrowheads="1"/>
              </p:cNvSpPr>
              <p:nvPr/>
            </p:nvSpPr>
            <p:spPr bwMode="auto">
              <a:xfrm>
                <a:off x="3334" y="3808"/>
                <a:ext cx="134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200" dirty="0">
                    <a:solidFill>
                      <a:srgbClr val="000000"/>
                    </a:solidFill>
                    <a:latin typeface="Tahoma" pitchFamily="34" charset="0"/>
                  </a:rPr>
                  <a:t>Critical Customer Requirements</a:t>
                </a:r>
                <a:endParaRPr lang="en-US" sz="2400" dirty="0">
                  <a:latin typeface="Times New Roman" pitchFamily="18" charset="0"/>
                </a:endParaRPr>
              </a:p>
            </p:txBody>
          </p:sp>
        </p:grpSp>
        <p:grpSp>
          <p:nvGrpSpPr>
            <p:cNvPr id="70" name="Group 78"/>
            <p:cNvGrpSpPr>
              <a:grpSpLocks/>
            </p:cNvGrpSpPr>
            <p:nvPr/>
          </p:nvGrpSpPr>
          <p:grpSpPr bwMode="auto">
            <a:xfrm>
              <a:off x="3784600" y="4049713"/>
              <a:ext cx="974725" cy="1809750"/>
              <a:chOff x="2384" y="2551"/>
              <a:chExt cx="614" cy="1140"/>
            </a:xfrm>
          </p:grpSpPr>
          <p:sp>
            <p:nvSpPr>
              <p:cNvPr id="71" name="AutoShape 79"/>
              <p:cNvSpPr>
                <a:spLocks noChangeArrowheads="1"/>
              </p:cNvSpPr>
              <p:nvPr/>
            </p:nvSpPr>
            <p:spPr bwMode="auto">
              <a:xfrm rot="5400000">
                <a:off x="2121" y="2814"/>
                <a:ext cx="1140" cy="614"/>
              </a:xfrm>
              <a:prstGeom prst="can">
                <a:avLst>
                  <a:gd name="adj" fmla="val 12755"/>
                </a:avLst>
              </a:prstGeom>
              <a:ln>
                <a:headEnd type="none" w="sm" len="sm"/>
                <a:tailEnd type="none" w="sm" len="sm"/>
              </a:ln>
              <a:extLst/>
            </p:spPr>
            <p:style>
              <a:lnRef idx="0">
                <a:schemeClr val="accent2"/>
              </a:lnRef>
              <a:fillRef idx="3">
                <a:schemeClr val="accent2"/>
              </a:fillRef>
              <a:effectRef idx="3">
                <a:schemeClr val="accent2"/>
              </a:effectRef>
              <a:fontRef idx="minor">
                <a:schemeClr val="lt1"/>
              </a:fontRef>
            </p:style>
            <p:txBody>
              <a:bodyPr rot="10800000" vert="eaVert" wrap="none" anchor="ctr"/>
              <a:lstStyle/>
              <a:p>
                <a:pPr algn="ctr"/>
                <a:endParaRPr lang="en-US" dirty="0">
                  <a:latin typeface="Times New Roman" pitchFamily="18" charset="0"/>
                </a:endParaRPr>
              </a:p>
              <a:p>
                <a:pPr algn="ctr"/>
                <a:r>
                  <a:rPr lang="en-US" dirty="0">
                    <a:latin typeface="Times New Roman" pitchFamily="18" charset="0"/>
                  </a:rPr>
                  <a:t>Y</a:t>
                </a:r>
                <a:r>
                  <a:rPr lang="en-US" baseline="-25000" dirty="0">
                    <a:latin typeface="Times New Roman" pitchFamily="18" charset="0"/>
                  </a:rPr>
                  <a:t>1</a:t>
                </a:r>
              </a:p>
              <a:p>
                <a:pPr algn="ctr"/>
                <a:r>
                  <a:rPr lang="en-US" dirty="0">
                    <a:latin typeface="Times New Roman" pitchFamily="18" charset="0"/>
                  </a:rPr>
                  <a:t>Y</a:t>
                </a:r>
                <a:r>
                  <a:rPr lang="en-US" baseline="-25000" dirty="0">
                    <a:latin typeface="Times New Roman" pitchFamily="18" charset="0"/>
                  </a:rPr>
                  <a:t>2</a:t>
                </a:r>
              </a:p>
              <a:p>
                <a:pPr algn="ctr"/>
                <a:r>
                  <a:rPr lang="en-US" dirty="0">
                    <a:latin typeface="Times New Roman" pitchFamily="18" charset="0"/>
                  </a:rPr>
                  <a:t>Y</a:t>
                </a:r>
                <a:r>
                  <a:rPr lang="en-US" baseline="-25000" dirty="0">
                    <a:latin typeface="Times New Roman" pitchFamily="18" charset="0"/>
                  </a:rPr>
                  <a:t>3</a:t>
                </a:r>
              </a:p>
              <a:p>
                <a:pPr algn="ctr"/>
                <a:endParaRPr lang="en-US" dirty="0">
                  <a:latin typeface="Times New Roman" pitchFamily="18" charset="0"/>
                </a:endParaRPr>
              </a:p>
              <a:p>
                <a:pPr algn="ctr"/>
                <a:r>
                  <a:rPr lang="en-US" dirty="0" err="1">
                    <a:latin typeface="Times New Roman" pitchFamily="18" charset="0"/>
                  </a:rPr>
                  <a:t>Y</a:t>
                </a:r>
                <a:r>
                  <a:rPr lang="en-US" baseline="-25000" dirty="0" err="1">
                    <a:latin typeface="Times New Roman" pitchFamily="18" charset="0"/>
                  </a:rPr>
                  <a:t>n</a:t>
                </a:r>
                <a:endParaRPr lang="en-US" baseline="-25000" dirty="0">
                  <a:latin typeface="Times New Roman" pitchFamily="18" charset="0"/>
                </a:endParaRPr>
              </a:p>
            </p:txBody>
          </p:sp>
          <p:sp>
            <p:nvSpPr>
              <p:cNvPr id="72" name="Line 80"/>
              <p:cNvSpPr>
                <a:spLocks noChangeShapeType="1"/>
              </p:cNvSpPr>
              <p:nvPr/>
            </p:nvSpPr>
            <p:spPr bwMode="auto">
              <a:xfrm>
                <a:off x="2654" y="3316"/>
                <a:ext cx="0" cy="131"/>
              </a:xfrm>
              <a:prstGeom prst="line">
                <a:avLst/>
              </a:prstGeom>
              <a:noFill/>
              <a:ln w="38100">
                <a:solidFill>
                  <a:schemeClr val="bg1"/>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 name="Rectangle 81"/>
              <p:cNvSpPr>
                <a:spLocks noChangeArrowheads="1"/>
              </p:cNvSpPr>
              <p:nvPr/>
            </p:nvSpPr>
            <p:spPr bwMode="auto">
              <a:xfrm>
                <a:off x="2448" y="2602"/>
                <a:ext cx="42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600" b="1" dirty="0">
                    <a:solidFill>
                      <a:srgbClr val="000000"/>
                    </a:solidFill>
                    <a:latin typeface="Tahoma" pitchFamily="34" charset="0"/>
                  </a:rPr>
                  <a:t>KPOVs</a:t>
                </a:r>
                <a:endParaRPr lang="en-US" sz="4400" dirty="0">
                  <a:latin typeface="Times New Roman" pitchFamily="18" charset="0"/>
                </a:endParaRPr>
              </a:p>
            </p:txBody>
          </p:sp>
        </p:grpSp>
      </p:grpSp>
    </p:spTree>
    <p:extLst>
      <p:ext uri="{BB962C8B-B14F-4D97-AF65-F5344CB8AC3E}">
        <p14:creationId xmlns:p14="http://schemas.microsoft.com/office/powerpoint/2010/main" val="268350557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839200" cy="523220"/>
          </a:xfrm>
        </p:spPr>
        <p:txBody>
          <a:bodyPr/>
          <a:lstStyle/>
          <a:p>
            <a:r>
              <a:rPr lang="en-US" sz="2800" b="1" dirty="0">
                <a:solidFill>
                  <a:schemeClr val="bg1"/>
                </a:solidFill>
                <a:latin typeface="+mj-lt"/>
              </a:rPr>
              <a:t>3</a:t>
            </a:r>
            <a:r>
              <a:rPr lang="en-US" sz="2800" b="1" dirty="0" smtClean="0">
                <a:solidFill>
                  <a:schemeClr val="bg1"/>
                </a:solidFill>
                <a:latin typeface="+mj-lt"/>
              </a:rPr>
              <a:t>. </a:t>
            </a:r>
            <a:r>
              <a:rPr lang="en-US" sz="2800" b="1" dirty="0">
                <a:solidFill>
                  <a:schemeClr val="bg1"/>
                </a:solidFill>
                <a:latin typeface="+mj-lt"/>
              </a:rPr>
              <a:t>Convert CCRs into </a:t>
            </a:r>
            <a:r>
              <a:rPr lang="en-US" sz="2800" b="1" dirty="0" smtClean="0">
                <a:solidFill>
                  <a:schemeClr val="bg1"/>
                </a:solidFill>
                <a:latin typeface="+mj-lt"/>
              </a:rPr>
              <a:t>Big </a:t>
            </a:r>
            <a:r>
              <a:rPr lang="en-US" sz="2800" b="1" dirty="0" err="1" smtClean="0">
                <a:solidFill>
                  <a:schemeClr val="bg1"/>
                </a:solidFill>
                <a:latin typeface="+mj-lt"/>
              </a:rPr>
              <a:t>Ys</a:t>
            </a:r>
            <a:endParaRPr lang="en-US" sz="2800" b="1" dirty="0">
              <a:solidFill>
                <a:schemeClr val="bg1"/>
              </a:solidFill>
              <a:latin typeface="+mj-lt"/>
            </a:endParaRPr>
          </a:p>
        </p:txBody>
      </p:sp>
      <p:sp>
        <p:nvSpPr>
          <p:cNvPr id="16" name="Content Placeholder 2"/>
          <p:cNvSpPr>
            <a:spLocks noGrp="1"/>
          </p:cNvSpPr>
          <p:nvPr>
            <p:ph idx="1"/>
          </p:nvPr>
        </p:nvSpPr>
        <p:spPr>
          <a:xfrm>
            <a:off x="304800" y="1600200"/>
            <a:ext cx="8534400" cy="4907086"/>
          </a:xfrm>
        </p:spPr>
        <p:txBody>
          <a:bodyPr/>
          <a:lstStyle/>
          <a:p>
            <a:r>
              <a:rPr lang="en-US" sz="2800" dirty="0"/>
              <a:t>In finalizing the Big “Y”s for the process, they must be:</a:t>
            </a:r>
          </a:p>
          <a:p>
            <a:pPr lvl="1"/>
            <a:r>
              <a:rPr lang="en-US" sz="2800" dirty="0"/>
              <a:t>Tangible </a:t>
            </a:r>
          </a:p>
          <a:p>
            <a:pPr lvl="1"/>
            <a:r>
              <a:rPr lang="en-US" sz="2800" dirty="0"/>
              <a:t>Meaningful</a:t>
            </a:r>
          </a:p>
          <a:p>
            <a:pPr lvl="1"/>
            <a:r>
              <a:rPr lang="en-US" sz="2800" dirty="0"/>
              <a:t>Measurable </a:t>
            </a:r>
          </a:p>
          <a:p>
            <a:pPr marL="320675" indent="-320675">
              <a:tabLst>
                <a:tab pos="1831975" algn="l"/>
              </a:tabLst>
            </a:pPr>
            <a:endParaRPr lang="en-US" sz="2400" dirty="0"/>
          </a:p>
        </p:txBody>
      </p:sp>
      <p:sp>
        <p:nvSpPr>
          <p:cNvPr id="38" name="Text Placeholder 3"/>
          <p:cNvSpPr>
            <a:spLocks noGrp="1"/>
          </p:cNvSpPr>
          <p:nvPr>
            <p:ph type="body" sz="quarter" idx="10"/>
          </p:nvPr>
        </p:nvSpPr>
        <p:spPr>
          <a:xfrm>
            <a:off x="533400" y="914400"/>
            <a:ext cx="7620000" cy="669386"/>
          </a:xfrm>
        </p:spPr>
        <p:txBody>
          <a:bodyPr/>
          <a:lstStyle/>
          <a:p>
            <a:r>
              <a:rPr lang="en-US" sz="2400" b="1" dirty="0" smtClean="0">
                <a:solidFill>
                  <a:schemeClr val="accent6">
                    <a:lumMod val="60000"/>
                    <a:lumOff val="40000"/>
                  </a:schemeClr>
                </a:solidFill>
                <a:latin typeface="+mj-lt"/>
              </a:rPr>
              <a:t>Finalizing </a:t>
            </a:r>
            <a:r>
              <a:rPr lang="en-US" sz="2400" b="1" dirty="0">
                <a:solidFill>
                  <a:schemeClr val="accent6">
                    <a:lumMod val="60000"/>
                    <a:lumOff val="40000"/>
                  </a:schemeClr>
                </a:solidFill>
                <a:latin typeface="+mj-lt"/>
              </a:rPr>
              <a:t>the Big “Y”s</a:t>
            </a:r>
          </a:p>
        </p:txBody>
      </p:sp>
    </p:spTree>
    <p:extLst>
      <p:ext uri="{BB962C8B-B14F-4D97-AF65-F5344CB8AC3E}">
        <p14:creationId xmlns:p14="http://schemas.microsoft.com/office/powerpoint/2010/main" val="268350557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85800" y="152400"/>
            <a:ext cx="7924800" cy="584775"/>
          </a:xfrm>
          <a:prstGeom prst="rect">
            <a:avLst/>
          </a:prstGeom>
          <a:noFill/>
        </p:spPr>
        <p:txBody>
          <a:bodyPr wrap="square" rtlCol="0" anchor="b">
            <a:spAutoFit/>
          </a:bodyPr>
          <a:lstStyle>
            <a:lvl1pPr algn="l" defTabSz="914400" rtl="0" eaLnBrk="1" latinLnBrk="0" hangingPunct="1">
              <a:spcBef>
                <a:spcPct val="0"/>
              </a:spcBef>
              <a:buNone/>
              <a:defRPr lang="en-US" sz="3200" kern="1200" dirty="0" smtClean="0">
                <a:solidFill>
                  <a:schemeClr val="tx2">
                    <a:lumMod val="40000"/>
                    <a:lumOff val="60000"/>
                  </a:schemeClr>
                </a:solidFill>
                <a:latin typeface="Bevan" pitchFamily="2" charset="0"/>
                <a:ea typeface="Slackey" pitchFamily="2" charset="0"/>
                <a:cs typeface="+mn-cs"/>
              </a:defRPr>
            </a:lvl1pPr>
          </a:lstStyle>
          <a:p>
            <a:r>
              <a:rPr lang="en-US" b="1" dirty="0" smtClean="0">
                <a:solidFill>
                  <a:schemeClr val="bg1"/>
                </a:solidFill>
                <a:latin typeface="+mj-lt"/>
              </a:rPr>
              <a:t>Exercise # 5 </a:t>
            </a:r>
            <a:r>
              <a:rPr lang="en-US" b="1" dirty="0">
                <a:solidFill>
                  <a:schemeClr val="bg1"/>
                </a:solidFill>
                <a:latin typeface="+mj-lt"/>
              </a:rPr>
              <a:t>: </a:t>
            </a:r>
            <a:r>
              <a:rPr lang="en-US" b="1" dirty="0" smtClean="0">
                <a:solidFill>
                  <a:schemeClr val="bg1"/>
                </a:solidFill>
                <a:latin typeface="+mj-lt"/>
              </a:rPr>
              <a:t>Identifying Big “Y”s</a:t>
            </a:r>
            <a:endParaRPr lang="en-US" b="1" dirty="0">
              <a:solidFill>
                <a:schemeClr val="bg1"/>
              </a:solidFill>
              <a:latin typeface="+mj-lt"/>
            </a:endParaRPr>
          </a:p>
        </p:txBody>
      </p:sp>
    </p:spTree>
    <p:extLst>
      <p:ext uri="{BB962C8B-B14F-4D97-AF65-F5344CB8AC3E}">
        <p14:creationId xmlns:p14="http://schemas.microsoft.com/office/powerpoint/2010/main" val="42670307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839200" cy="523220"/>
          </a:xfrm>
        </p:spPr>
        <p:txBody>
          <a:bodyPr/>
          <a:lstStyle/>
          <a:p>
            <a:r>
              <a:rPr lang="en-US" sz="2800" b="1" dirty="0" smtClean="0">
                <a:solidFill>
                  <a:schemeClr val="bg1"/>
                </a:solidFill>
                <a:latin typeface="+mj-lt"/>
              </a:rPr>
              <a:t>4. </a:t>
            </a:r>
            <a:r>
              <a:rPr lang="en-US" sz="2800" b="1" dirty="0">
                <a:solidFill>
                  <a:schemeClr val="bg1"/>
                </a:solidFill>
                <a:latin typeface="+mj-lt"/>
              </a:rPr>
              <a:t>Create a SIPOC Chart</a:t>
            </a:r>
          </a:p>
        </p:txBody>
      </p:sp>
      <p:sp>
        <p:nvSpPr>
          <p:cNvPr id="16" name="Content Placeholder 2"/>
          <p:cNvSpPr>
            <a:spLocks noGrp="1"/>
          </p:cNvSpPr>
          <p:nvPr>
            <p:ph idx="1"/>
          </p:nvPr>
        </p:nvSpPr>
        <p:spPr>
          <a:xfrm>
            <a:off x="304800" y="1371600"/>
            <a:ext cx="8534400" cy="4907086"/>
          </a:xfrm>
        </p:spPr>
        <p:txBody>
          <a:bodyPr/>
          <a:lstStyle/>
          <a:p>
            <a:pPr marL="209550" indent="-209550" defTabSz="885825">
              <a:lnSpc>
                <a:spcPct val="90000"/>
              </a:lnSpc>
              <a:spcBef>
                <a:spcPct val="50000"/>
              </a:spcBef>
            </a:pPr>
            <a:r>
              <a:rPr lang="en-US" dirty="0"/>
              <a:t>Translate Customer Requirements into output specs and identify related Key Process Output Variables (KPOVs).</a:t>
            </a:r>
          </a:p>
          <a:p>
            <a:pPr marL="209550" indent="-209550" defTabSz="885825">
              <a:lnSpc>
                <a:spcPct val="90000"/>
              </a:lnSpc>
              <a:spcBef>
                <a:spcPct val="50000"/>
              </a:spcBef>
            </a:pPr>
            <a:r>
              <a:rPr lang="en-US" dirty="0"/>
              <a:t>Go </a:t>
            </a:r>
            <a:r>
              <a:rPr lang="en-US" dirty="0" err="1"/>
              <a:t>upsteam</a:t>
            </a:r>
            <a:r>
              <a:rPr lang="en-US" dirty="0"/>
              <a:t> to the process steps which most impact the Output and determine the Key Process Input Variables (KPIVs) which effect the KPOV’s.</a:t>
            </a:r>
          </a:p>
          <a:p>
            <a:pPr marL="209550" indent="-209550" defTabSz="885825">
              <a:lnSpc>
                <a:spcPct val="90000"/>
              </a:lnSpc>
              <a:spcBef>
                <a:spcPct val="50000"/>
              </a:spcBef>
            </a:pPr>
            <a:r>
              <a:rPr lang="en-US" dirty="0"/>
              <a:t>Try to use leading measures instead of lagging measures – if lagging, then close/reduce amount of lag.</a:t>
            </a:r>
          </a:p>
          <a:p>
            <a:pPr marL="320675" indent="-320675">
              <a:tabLst>
                <a:tab pos="1831975" algn="l"/>
              </a:tabLst>
            </a:pPr>
            <a:endParaRPr lang="en-US" sz="2400" dirty="0"/>
          </a:p>
        </p:txBody>
      </p:sp>
      <p:sp>
        <p:nvSpPr>
          <p:cNvPr id="38" name="Text Placeholder 3"/>
          <p:cNvSpPr>
            <a:spLocks noGrp="1"/>
          </p:cNvSpPr>
          <p:nvPr>
            <p:ph type="body" sz="quarter" idx="10"/>
          </p:nvPr>
        </p:nvSpPr>
        <p:spPr>
          <a:xfrm>
            <a:off x="533400" y="914400"/>
            <a:ext cx="7620000" cy="669386"/>
          </a:xfrm>
        </p:spPr>
        <p:txBody>
          <a:bodyPr/>
          <a:lstStyle/>
          <a:p>
            <a:r>
              <a:rPr lang="en-US" sz="2400" b="1" dirty="0" smtClean="0">
                <a:solidFill>
                  <a:schemeClr val="accent6">
                    <a:lumMod val="60000"/>
                    <a:lumOff val="40000"/>
                  </a:schemeClr>
                </a:solidFill>
                <a:latin typeface="+mj-lt"/>
              </a:rPr>
              <a:t>The  </a:t>
            </a:r>
            <a:r>
              <a:rPr lang="en-US" sz="2400" b="1" dirty="0">
                <a:solidFill>
                  <a:schemeClr val="accent6">
                    <a:lumMod val="60000"/>
                    <a:lumOff val="40000"/>
                  </a:schemeClr>
                </a:solidFill>
                <a:latin typeface="+mj-lt"/>
              </a:rPr>
              <a:t>SIPOC  Chart</a:t>
            </a:r>
          </a:p>
        </p:txBody>
      </p:sp>
      <p:sp>
        <p:nvSpPr>
          <p:cNvPr id="31" name="Flowchart: Process 30"/>
          <p:cNvSpPr/>
          <p:nvPr/>
        </p:nvSpPr>
        <p:spPr>
          <a:xfrm>
            <a:off x="685800" y="3276600"/>
            <a:ext cx="7620000" cy="3505200"/>
          </a:xfrm>
          <a:prstGeom prst="flowChartProcess">
            <a:avLst/>
          </a:prstGeom>
          <a:solidFill>
            <a:schemeClr val="bg1"/>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 name="Group 2"/>
          <p:cNvGrpSpPr>
            <a:grpSpLocks/>
          </p:cNvGrpSpPr>
          <p:nvPr/>
        </p:nvGrpSpPr>
        <p:grpSpPr bwMode="auto">
          <a:xfrm>
            <a:off x="1084263" y="3433763"/>
            <a:ext cx="6973591" cy="3195637"/>
            <a:chOff x="525" y="680"/>
            <a:chExt cx="4685" cy="2061"/>
          </a:xfrm>
        </p:grpSpPr>
        <p:sp>
          <p:nvSpPr>
            <p:cNvPr id="6" name="Rectangle 3"/>
            <p:cNvSpPr>
              <a:spLocks noChangeArrowheads="1"/>
            </p:cNvSpPr>
            <p:nvPr/>
          </p:nvSpPr>
          <p:spPr bwMode="auto">
            <a:xfrm>
              <a:off x="4948" y="724"/>
              <a:ext cx="232" cy="1864"/>
            </a:xfrm>
            <a:prstGeom prst="rect">
              <a:avLst/>
            </a:prstGeom>
            <a:ln>
              <a:headEnd/>
              <a:tailEnd/>
            </a:ln>
            <a:extLst/>
          </p:spPr>
          <p:style>
            <a:lnRef idx="0">
              <a:schemeClr val="accent3"/>
            </a:lnRef>
            <a:fillRef idx="3">
              <a:schemeClr val="accent3"/>
            </a:fillRef>
            <a:effectRef idx="3">
              <a:schemeClr val="accent3"/>
            </a:effectRef>
            <a:fontRef idx="minor">
              <a:schemeClr val="lt1"/>
            </a:fontRef>
          </p:style>
          <p:txBody>
            <a:bodyPr wrap="none" anchor="ctr"/>
            <a:lstStyle/>
            <a:p>
              <a:endParaRPr lang="en-US"/>
            </a:p>
          </p:txBody>
        </p:sp>
        <p:sp>
          <p:nvSpPr>
            <p:cNvPr id="7" name="Rectangle 4"/>
            <p:cNvSpPr>
              <a:spLocks noChangeArrowheads="1"/>
            </p:cNvSpPr>
            <p:nvPr/>
          </p:nvSpPr>
          <p:spPr bwMode="auto">
            <a:xfrm>
              <a:off x="4372" y="964"/>
              <a:ext cx="184" cy="1384"/>
            </a:xfrm>
            <a:prstGeom prst="rect">
              <a:avLst/>
            </a:prstGeom>
            <a:solidFill>
              <a:schemeClr val="accent2">
                <a:lumMod val="60000"/>
                <a:lumOff val="40000"/>
              </a:schemeClr>
            </a:solidFill>
            <a:ln>
              <a:headEnd/>
              <a:tailEnd/>
            </a:ln>
            <a:extLst/>
          </p:spPr>
          <p:style>
            <a:lnRef idx="0">
              <a:schemeClr val="accent3"/>
            </a:lnRef>
            <a:fillRef idx="3">
              <a:schemeClr val="accent3"/>
            </a:fillRef>
            <a:effectRef idx="3">
              <a:schemeClr val="accent3"/>
            </a:effectRef>
            <a:fontRef idx="minor">
              <a:schemeClr val="lt1"/>
            </a:fontRef>
          </p:style>
          <p:txBody>
            <a:bodyPr wrap="none" anchor="ctr"/>
            <a:lstStyle/>
            <a:p>
              <a:endParaRPr lang="en-US"/>
            </a:p>
          </p:txBody>
        </p:sp>
        <p:sp>
          <p:nvSpPr>
            <p:cNvPr id="8" name="Rectangle 5"/>
            <p:cNvSpPr>
              <a:spLocks noChangeArrowheads="1"/>
            </p:cNvSpPr>
            <p:nvPr/>
          </p:nvSpPr>
          <p:spPr bwMode="auto">
            <a:xfrm>
              <a:off x="1824" y="1296"/>
              <a:ext cx="2112" cy="864"/>
            </a:xfrm>
            <a:prstGeom prst="rect">
              <a:avLst/>
            </a:prstGeom>
            <a:ln>
              <a:headEnd/>
              <a:tailEnd/>
            </a:ln>
            <a:extLst/>
          </p:spPr>
          <p:style>
            <a:lnRef idx="0">
              <a:schemeClr val="accent6"/>
            </a:lnRef>
            <a:fillRef idx="3">
              <a:schemeClr val="accent6"/>
            </a:fillRef>
            <a:effectRef idx="3">
              <a:schemeClr val="accent6"/>
            </a:effectRef>
            <a:fontRef idx="minor">
              <a:schemeClr val="lt1"/>
            </a:fontRef>
          </p:style>
          <p:txBody>
            <a:bodyPr wrap="none" anchor="ctr"/>
            <a:lstStyle/>
            <a:p>
              <a:endParaRPr lang="en-US"/>
            </a:p>
          </p:txBody>
        </p:sp>
        <p:sp>
          <p:nvSpPr>
            <p:cNvPr id="9" name="Rectangle 6"/>
            <p:cNvSpPr>
              <a:spLocks noChangeArrowheads="1"/>
            </p:cNvSpPr>
            <p:nvPr/>
          </p:nvSpPr>
          <p:spPr bwMode="auto">
            <a:xfrm>
              <a:off x="4332" y="1010"/>
              <a:ext cx="277" cy="1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eaLnBrk="0" hangingPunct="0"/>
              <a:r>
                <a:rPr lang="en-US" sz="2800" b="1" dirty="0">
                  <a:effectLst>
                    <a:outerShdw blurRad="38100" dist="38100" dir="2700000" algn="tl">
                      <a:srgbClr val="000000">
                        <a:alpha val="43137"/>
                      </a:srgbClr>
                    </a:outerShdw>
                  </a:effectLst>
                  <a:latin typeface="Arial Narrow" pitchFamily="34" charset="0"/>
                </a:rPr>
                <a:t>O</a:t>
              </a:r>
            </a:p>
            <a:p>
              <a:pPr algn="ctr" eaLnBrk="0" hangingPunct="0"/>
              <a:r>
                <a:rPr lang="en-US" sz="2000" dirty="0">
                  <a:effectLst>
                    <a:outerShdw blurRad="38100" dist="38100" dir="2700000" algn="tl">
                      <a:srgbClr val="000000">
                        <a:alpha val="43137"/>
                      </a:srgbClr>
                    </a:outerShdw>
                  </a:effectLst>
                  <a:latin typeface="Arial Narrow" pitchFamily="34" charset="0"/>
                </a:rPr>
                <a:t>U</a:t>
              </a:r>
            </a:p>
            <a:p>
              <a:pPr algn="ctr" eaLnBrk="0" hangingPunct="0"/>
              <a:r>
                <a:rPr lang="en-US" sz="2000" dirty="0">
                  <a:effectLst>
                    <a:outerShdw blurRad="38100" dist="38100" dir="2700000" algn="tl">
                      <a:srgbClr val="000000">
                        <a:alpha val="43137"/>
                      </a:srgbClr>
                    </a:outerShdw>
                  </a:effectLst>
                  <a:latin typeface="Arial Narrow" pitchFamily="34" charset="0"/>
                </a:rPr>
                <a:t>T</a:t>
              </a:r>
            </a:p>
            <a:p>
              <a:pPr algn="ctr" eaLnBrk="0" hangingPunct="0"/>
              <a:r>
                <a:rPr lang="en-US" sz="2000" dirty="0">
                  <a:effectLst>
                    <a:outerShdw blurRad="38100" dist="38100" dir="2700000" algn="tl">
                      <a:srgbClr val="000000">
                        <a:alpha val="43137"/>
                      </a:srgbClr>
                    </a:outerShdw>
                  </a:effectLst>
                  <a:latin typeface="Arial Narrow" pitchFamily="34" charset="0"/>
                </a:rPr>
                <a:t>P</a:t>
              </a:r>
            </a:p>
            <a:p>
              <a:pPr algn="ctr" eaLnBrk="0" hangingPunct="0"/>
              <a:r>
                <a:rPr lang="en-US" sz="2000" dirty="0">
                  <a:effectLst>
                    <a:outerShdw blurRad="38100" dist="38100" dir="2700000" algn="tl">
                      <a:srgbClr val="000000">
                        <a:alpha val="43137"/>
                      </a:srgbClr>
                    </a:outerShdw>
                  </a:effectLst>
                  <a:latin typeface="Arial Narrow" pitchFamily="34" charset="0"/>
                </a:rPr>
                <a:t>U</a:t>
              </a:r>
            </a:p>
            <a:p>
              <a:pPr algn="ctr" eaLnBrk="0" hangingPunct="0"/>
              <a:r>
                <a:rPr lang="en-US" sz="2000" dirty="0">
                  <a:effectLst>
                    <a:outerShdw blurRad="38100" dist="38100" dir="2700000" algn="tl">
                      <a:srgbClr val="000000">
                        <a:alpha val="43137"/>
                      </a:srgbClr>
                    </a:outerShdw>
                  </a:effectLst>
                  <a:latin typeface="Arial Narrow" pitchFamily="34" charset="0"/>
                </a:rPr>
                <a:t>T</a:t>
              </a:r>
            </a:p>
          </p:txBody>
        </p:sp>
        <p:sp>
          <p:nvSpPr>
            <p:cNvPr id="10" name="Freeform 7"/>
            <p:cNvSpPr>
              <a:spLocks/>
            </p:cNvSpPr>
            <p:nvPr/>
          </p:nvSpPr>
          <p:spPr bwMode="auto">
            <a:xfrm>
              <a:off x="1383" y="1776"/>
              <a:ext cx="433" cy="1"/>
            </a:xfrm>
            <a:custGeom>
              <a:avLst/>
              <a:gdLst>
                <a:gd name="T0" fmla="*/ 0 w 433"/>
                <a:gd name="T1" fmla="*/ 0 h 1"/>
                <a:gd name="T2" fmla="*/ 432 w 433"/>
                <a:gd name="T3" fmla="*/ 0 h 1"/>
              </a:gdLst>
              <a:ahLst/>
              <a:cxnLst>
                <a:cxn ang="0">
                  <a:pos x="T0" y="T1"/>
                </a:cxn>
                <a:cxn ang="0">
                  <a:pos x="T2" y="T3"/>
                </a:cxn>
              </a:cxnLst>
              <a:rect l="0" t="0" r="r" b="b"/>
              <a:pathLst>
                <a:path w="433" h="1">
                  <a:moveTo>
                    <a:pt x="0" y="0"/>
                  </a:moveTo>
                  <a:lnTo>
                    <a:pt x="432" y="0"/>
                  </a:lnTo>
                </a:path>
              </a:pathLst>
            </a:custGeom>
            <a:noFill/>
            <a:ln w="25400" cap="rnd"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Freeform 8"/>
            <p:cNvSpPr>
              <a:spLocks/>
            </p:cNvSpPr>
            <p:nvPr/>
          </p:nvSpPr>
          <p:spPr bwMode="auto">
            <a:xfrm>
              <a:off x="3935" y="1776"/>
              <a:ext cx="433" cy="1"/>
            </a:xfrm>
            <a:custGeom>
              <a:avLst/>
              <a:gdLst>
                <a:gd name="T0" fmla="*/ 0 w 433"/>
                <a:gd name="T1" fmla="*/ 0 h 1"/>
                <a:gd name="T2" fmla="*/ 432 w 433"/>
                <a:gd name="T3" fmla="*/ 0 h 1"/>
              </a:gdLst>
              <a:ahLst/>
              <a:cxnLst>
                <a:cxn ang="0">
                  <a:pos x="T0" y="T1"/>
                </a:cxn>
                <a:cxn ang="0">
                  <a:pos x="T2" y="T3"/>
                </a:cxn>
              </a:cxnLst>
              <a:rect l="0" t="0" r="r" b="b"/>
              <a:pathLst>
                <a:path w="433" h="1">
                  <a:moveTo>
                    <a:pt x="0" y="0"/>
                  </a:moveTo>
                  <a:lnTo>
                    <a:pt x="432" y="0"/>
                  </a:lnTo>
                </a:path>
              </a:pathLst>
            </a:custGeom>
            <a:noFill/>
            <a:ln w="25400" cap="rnd"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Rectangle 9"/>
            <p:cNvSpPr>
              <a:spLocks noChangeArrowheads="1"/>
            </p:cNvSpPr>
            <p:nvPr/>
          </p:nvSpPr>
          <p:spPr bwMode="auto">
            <a:xfrm>
              <a:off x="2256" y="1485"/>
              <a:ext cx="1266" cy="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eaLnBrk="0" hangingPunct="0"/>
              <a:r>
                <a:rPr lang="en-US" sz="4000" b="1" dirty="0" smtClean="0">
                  <a:effectLst>
                    <a:outerShdw blurRad="38100" dist="38100" dir="2700000" algn="tl">
                      <a:srgbClr val="000000">
                        <a:alpha val="43137"/>
                      </a:srgbClr>
                    </a:outerShdw>
                  </a:effectLst>
                  <a:latin typeface="Arial Narrow" pitchFamily="34" charset="0"/>
                </a:rPr>
                <a:t>P</a:t>
              </a:r>
              <a:r>
                <a:rPr lang="en-US" sz="3200" dirty="0" smtClean="0">
                  <a:effectLst>
                    <a:outerShdw blurRad="38100" dist="38100" dir="2700000" algn="tl">
                      <a:srgbClr val="000000">
                        <a:alpha val="43137"/>
                      </a:srgbClr>
                    </a:outerShdw>
                  </a:effectLst>
                  <a:latin typeface="Arial Narrow" pitchFamily="34" charset="0"/>
                </a:rPr>
                <a:t>ROCESS</a:t>
              </a:r>
              <a:endParaRPr lang="en-US" sz="3600" b="1" dirty="0">
                <a:latin typeface="Arial Narrow" pitchFamily="34" charset="0"/>
              </a:endParaRPr>
            </a:p>
          </p:txBody>
        </p:sp>
        <p:sp>
          <p:nvSpPr>
            <p:cNvPr id="13" name="Freeform 10"/>
            <p:cNvSpPr>
              <a:spLocks/>
            </p:cNvSpPr>
            <p:nvPr/>
          </p:nvSpPr>
          <p:spPr bwMode="auto">
            <a:xfrm>
              <a:off x="1055" y="2524"/>
              <a:ext cx="3601" cy="1"/>
            </a:xfrm>
            <a:custGeom>
              <a:avLst/>
              <a:gdLst>
                <a:gd name="T0" fmla="*/ 0 w 3601"/>
                <a:gd name="T1" fmla="*/ 0 h 1"/>
                <a:gd name="T2" fmla="*/ 3600 w 3601"/>
                <a:gd name="T3" fmla="*/ 0 h 1"/>
              </a:gdLst>
              <a:ahLst/>
              <a:cxnLst>
                <a:cxn ang="0">
                  <a:pos x="T0" y="T1"/>
                </a:cxn>
                <a:cxn ang="0">
                  <a:pos x="T2" y="T3"/>
                </a:cxn>
              </a:cxnLst>
              <a:rect l="0" t="0" r="r" b="b"/>
              <a:pathLst>
                <a:path w="3601" h="1">
                  <a:moveTo>
                    <a:pt x="0" y="0"/>
                  </a:moveTo>
                  <a:lnTo>
                    <a:pt x="3600" y="0"/>
                  </a:lnTo>
                </a:path>
              </a:pathLst>
            </a:custGeom>
            <a:noFill/>
            <a:ln w="28575" cap="rnd" cmpd="sng">
              <a:solidFill>
                <a:schemeClr val="tx1"/>
              </a:solidFill>
              <a:prstDash val="solid"/>
              <a:round/>
              <a:headEnd type="triangl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 name="AutoShape 11"/>
            <p:cNvSpPr>
              <a:spLocks noChangeArrowheads="1"/>
            </p:cNvSpPr>
            <p:nvPr/>
          </p:nvSpPr>
          <p:spPr bwMode="auto">
            <a:xfrm>
              <a:off x="4660" y="1588"/>
              <a:ext cx="232" cy="376"/>
            </a:xfrm>
            <a:prstGeom prst="rightArrow">
              <a:avLst>
                <a:gd name="adj1" fmla="val 50000"/>
                <a:gd name="adj2" fmla="val 50005"/>
              </a:avLst>
            </a:prstGeom>
            <a:solidFill>
              <a:schemeClr val="tx1">
                <a:lumMod val="85000"/>
                <a:lumOff val="15000"/>
              </a:schemeClr>
            </a:solidFill>
            <a:ln>
              <a:headEnd/>
              <a:tailEnd/>
            </a:ln>
            <a:extLst/>
          </p:spPr>
          <p:style>
            <a:lnRef idx="0">
              <a:schemeClr val="dk1"/>
            </a:lnRef>
            <a:fillRef idx="3">
              <a:schemeClr val="dk1"/>
            </a:fillRef>
            <a:effectRef idx="3">
              <a:schemeClr val="dk1"/>
            </a:effectRef>
            <a:fontRef idx="minor">
              <a:schemeClr val="lt1"/>
            </a:fontRef>
          </p:style>
          <p:txBody>
            <a:bodyPr wrap="none" anchor="ctr"/>
            <a:lstStyle/>
            <a:p>
              <a:endParaRPr lang="en-US"/>
            </a:p>
          </p:txBody>
        </p:sp>
        <p:sp>
          <p:nvSpPr>
            <p:cNvPr id="15" name="Rectangle 12"/>
            <p:cNvSpPr>
              <a:spLocks noChangeArrowheads="1"/>
            </p:cNvSpPr>
            <p:nvPr/>
          </p:nvSpPr>
          <p:spPr bwMode="auto">
            <a:xfrm>
              <a:off x="4944" y="775"/>
              <a:ext cx="266" cy="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eaLnBrk="0" hangingPunct="0"/>
              <a:r>
                <a:rPr lang="en-US" sz="2800" b="1" dirty="0">
                  <a:effectLst>
                    <a:outerShdw blurRad="38100" dist="38100" dir="2700000" algn="tl">
                      <a:srgbClr val="000000">
                        <a:alpha val="43137"/>
                      </a:srgbClr>
                    </a:outerShdw>
                  </a:effectLst>
                  <a:latin typeface="Arial Narrow" pitchFamily="34" charset="0"/>
                </a:rPr>
                <a:t>C</a:t>
              </a:r>
            </a:p>
            <a:p>
              <a:pPr algn="ctr" eaLnBrk="0" hangingPunct="0"/>
              <a:r>
                <a:rPr lang="en-US" sz="2000" dirty="0">
                  <a:effectLst>
                    <a:outerShdw blurRad="38100" dist="38100" dir="2700000" algn="tl">
                      <a:srgbClr val="000000">
                        <a:alpha val="43137"/>
                      </a:srgbClr>
                    </a:outerShdw>
                  </a:effectLst>
                  <a:latin typeface="Arial Narrow" pitchFamily="34" charset="0"/>
                </a:rPr>
                <a:t>U</a:t>
              </a:r>
            </a:p>
            <a:p>
              <a:pPr algn="ctr" eaLnBrk="0" hangingPunct="0"/>
              <a:r>
                <a:rPr lang="en-US" sz="2000" dirty="0">
                  <a:effectLst>
                    <a:outerShdw blurRad="38100" dist="38100" dir="2700000" algn="tl">
                      <a:srgbClr val="000000">
                        <a:alpha val="43137"/>
                      </a:srgbClr>
                    </a:outerShdw>
                  </a:effectLst>
                  <a:latin typeface="Arial Narrow" pitchFamily="34" charset="0"/>
                </a:rPr>
                <a:t>S</a:t>
              </a:r>
            </a:p>
            <a:p>
              <a:pPr algn="ctr" eaLnBrk="0" hangingPunct="0"/>
              <a:r>
                <a:rPr lang="en-US" sz="2000" dirty="0">
                  <a:effectLst>
                    <a:outerShdw blurRad="38100" dist="38100" dir="2700000" algn="tl">
                      <a:srgbClr val="000000">
                        <a:alpha val="43137"/>
                      </a:srgbClr>
                    </a:outerShdw>
                  </a:effectLst>
                  <a:latin typeface="Arial Narrow" pitchFamily="34" charset="0"/>
                </a:rPr>
                <a:t>T</a:t>
              </a:r>
            </a:p>
            <a:p>
              <a:pPr algn="ctr" eaLnBrk="0" hangingPunct="0"/>
              <a:r>
                <a:rPr lang="en-US" sz="2000" dirty="0">
                  <a:effectLst>
                    <a:outerShdw blurRad="38100" dist="38100" dir="2700000" algn="tl">
                      <a:srgbClr val="000000">
                        <a:alpha val="43137"/>
                      </a:srgbClr>
                    </a:outerShdw>
                  </a:effectLst>
                  <a:latin typeface="Arial Narrow" pitchFamily="34" charset="0"/>
                </a:rPr>
                <a:t>O</a:t>
              </a:r>
            </a:p>
            <a:p>
              <a:pPr algn="ctr" eaLnBrk="0" hangingPunct="0"/>
              <a:r>
                <a:rPr lang="en-US" sz="2000" dirty="0">
                  <a:effectLst>
                    <a:outerShdw blurRad="38100" dist="38100" dir="2700000" algn="tl">
                      <a:srgbClr val="000000">
                        <a:alpha val="43137"/>
                      </a:srgbClr>
                    </a:outerShdw>
                  </a:effectLst>
                  <a:latin typeface="Arial Narrow" pitchFamily="34" charset="0"/>
                </a:rPr>
                <a:t>M</a:t>
              </a:r>
            </a:p>
            <a:p>
              <a:pPr algn="ctr" eaLnBrk="0" hangingPunct="0"/>
              <a:r>
                <a:rPr lang="en-US" sz="2000" dirty="0">
                  <a:effectLst>
                    <a:outerShdw blurRad="38100" dist="38100" dir="2700000" algn="tl">
                      <a:srgbClr val="000000">
                        <a:alpha val="43137"/>
                      </a:srgbClr>
                    </a:outerShdw>
                  </a:effectLst>
                  <a:latin typeface="Arial Narrow" pitchFamily="34" charset="0"/>
                </a:rPr>
                <a:t>E</a:t>
              </a:r>
            </a:p>
            <a:p>
              <a:pPr algn="ctr" eaLnBrk="0" hangingPunct="0"/>
              <a:r>
                <a:rPr lang="en-US" sz="2000" dirty="0">
                  <a:effectLst>
                    <a:outerShdw blurRad="38100" dist="38100" dir="2700000" algn="tl">
                      <a:srgbClr val="000000">
                        <a:alpha val="43137"/>
                      </a:srgbClr>
                    </a:outerShdw>
                  </a:effectLst>
                  <a:latin typeface="Arial Narrow" pitchFamily="34" charset="0"/>
                </a:rPr>
                <a:t>R</a:t>
              </a:r>
            </a:p>
          </p:txBody>
        </p:sp>
        <p:sp>
          <p:nvSpPr>
            <p:cNvPr id="17" name="Text Box 13"/>
            <p:cNvSpPr txBox="1">
              <a:spLocks noChangeArrowheads="1"/>
            </p:cNvSpPr>
            <p:nvPr/>
          </p:nvSpPr>
          <p:spPr bwMode="auto">
            <a:xfrm>
              <a:off x="1909" y="2524"/>
              <a:ext cx="2133" cy="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sz="1600" b="1">
                  <a:latin typeface="Arial Narrow" pitchFamily="34" charset="0"/>
                </a:rPr>
                <a:t>Requirements, Specs and Information</a:t>
              </a:r>
            </a:p>
          </p:txBody>
        </p:sp>
        <p:sp>
          <p:nvSpPr>
            <p:cNvPr id="18" name="Rectangle 14"/>
            <p:cNvSpPr>
              <a:spLocks noChangeArrowheads="1"/>
            </p:cNvSpPr>
            <p:nvPr/>
          </p:nvSpPr>
          <p:spPr bwMode="auto">
            <a:xfrm>
              <a:off x="525" y="721"/>
              <a:ext cx="232" cy="1864"/>
            </a:xfrm>
            <a:prstGeom prst="rect">
              <a:avLst/>
            </a:prstGeom>
            <a:solidFill>
              <a:schemeClr val="tx2">
                <a:lumMod val="40000"/>
                <a:lumOff val="60000"/>
              </a:schemeClr>
            </a:solidFill>
            <a:ln>
              <a:headEnd/>
              <a:tailEnd/>
            </a:ln>
            <a:extLst/>
          </p:spPr>
          <p:style>
            <a:lnRef idx="0">
              <a:schemeClr val="accent3"/>
            </a:lnRef>
            <a:fillRef idx="3">
              <a:schemeClr val="accent3"/>
            </a:fillRef>
            <a:effectRef idx="3">
              <a:schemeClr val="accent3"/>
            </a:effectRef>
            <a:fontRef idx="minor">
              <a:schemeClr val="lt1"/>
            </a:fontRef>
          </p:style>
          <p:txBody>
            <a:bodyPr wrap="none" anchor="ctr"/>
            <a:lstStyle/>
            <a:p>
              <a:endParaRPr lang="en-US"/>
            </a:p>
          </p:txBody>
        </p:sp>
        <p:sp>
          <p:nvSpPr>
            <p:cNvPr id="19" name="Rectangle 15"/>
            <p:cNvSpPr>
              <a:spLocks noChangeArrowheads="1"/>
            </p:cNvSpPr>
            <p:nvPr/>
          </p:nvSpPr>
          <p:spPr bwMode="auto">
            <a:xfrm>
              <a:off x="526" y="680"/>
              <a:ext cx="255" cy="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eaLnBrk="0" hangingPunct="0"/>
              <a:r>
                <a:rPr lang="en-US" sz="2800" b="1" dirty="0">
                  <a:effectLst>
                    <a:outerShdw blurRad="38100" dist="38100" dir="2700000" algn="tl">
                      <a:srgbClr val="000000">
                        <a:alpha val="43137"/>
                      </a:srgbClr>
                    </a:outerShdw>
                  </a:effectLst>
                  <a:latin typeface="Arial Narrow" pitchFamily="34" charset="0"/>
                </a:rPr>
                <a:t>S</a:t>
              </a:r>
            </a:p>
            <a:p>
              <a:pPr algn="ctr" eaLnBrk="0" hangingPunct="0"/>
              <a:r>
                <a:rPr lang="en-US" sz="2000" dirty="0">
                  <a:effectLst>
                    <a:outerShdw blurRad="38100" dist="38100" dir="2700000" algn="tl">
                      <a:srgbClr val="000000">
                        <a:alpha val="43137"/>
                      </a:srgbClr>
                    </a:outerShdw>
                  </a:effectLst>
                  <a:latin typeface="Arial Narrow" pitchFamily="34" charset="0"/>
                </a:rPr>
                <a:t>U</a:t>
              </a:r>
            </a:p>
            <a:p>
              <a:pPr algn="ctr" eaLnBrk="0" hangingPunct="0"/>
              <a:r>
                <a:rPr lang="en-US" sz="2000" dirty="0">
                  <a:effectLst>
                    <a:outerShdw blurRad="38100" dist="38100" dir="2700000" algn="tl">
                      <a:srgbClr val="000000">
                        <a:alpha val="43137"/>
                      </a:srgbClr>
                    </a:outerShdw>
                  </a:effectLst>
                  <a:latin typeface="Arial Narrow" pitchFamily="34" charset="0"/>
                </a:rPr>
                <a:t>P</a:t>
              </a:r>
            </a:p>
            <a:p>
              <a:pPr algn="ctr" eaLnBrk="0" hangingPunct="0"/>
              <a:r>
                <a:rPr lang="en-US" sz="2000" dirty="0">
                  <a:effectLst>
                    <a:outerShdw blurRad="38100" dist="38100" dir="2700000" algn="tl">
                      <a:srgbClr val="000000">
                        <a:alpha val="43137"/>
                      </a:srgbClr>
                    </a:outerShdw>
                  </a:effectLst>
                  <a:latin typeface="Arial Narrow" pitchFamily="34" charset="0"/>
                </a:rPr>
                <a:t>P</a:t>
              </a:r>
            </a:p>
            <a:p>
              <a:pPr algn="ctr" eaLnBrk="0" hangingPunct="0"/>
              <a:r>
                <a:rPr lang="en-US" sz="2000" dirty="0">
                  <a:effectLst>
                    <a:outerShdw blurRad="38100" dist="38100" dir="2700000" algn="tl">
                      <a:srgbClr val="000000">
                        <a:alpha val="43137"/>
                      </a:srgbClr>
                    </a:outerShdw>
                  </a:effectLst>
                  <a:latin typeface="Arial Narrow" pitchFamily="34" charset="0"/>
                </a:rPr>
                <a:t>L</a:t>
              </a:r>
            </a:p>
            <a:p>
              <a:pPr algn="ctr" eaLnBrk="0" hangingPunct="0"/>
              <a:r>
                <a:rPr lang="en-US" sz="2000" dirty="0">
                  <a:effectLst>
                    <a:outerShdw blurRad="38100" dist="38100" dir="2700000" algn="tl">
                      <a:srgbClr val="000000">
                        <a:alpha val="43137"/>
                      </a:srgbClr>
                    </a:outerShdw>
                  </a:effectLst>
                  <a:latin typeface="Arial Narrow" pitchFamily="34" charset="0"/>
                </a:rPr>
                <a:t>I</a:t>
              </a:r>
            </a:p>
            <a:p>
              <a:pPr algn="ctr" eaLnBrk="0" hangingPunct="0"/>
              <a:r>
                <a:rPr lang="en-US" sz="2000" dirty="0">
                  <a:effectLst>
                    <a:outerShdw blurRad="38100" dist="38100" dir="2700000" algn="tl">
                      <a:srgbClr val="000000">
                        <a:alpha val="43137"/>
                      </a:srgbClr>
                    </a:outerShdw>
                  </a:effectLst>
                  <a:latin typeface="Arial Narrow" pitchFamily="34" charset="0"/>
                </a:rPr>
                <a:t>E</a:t>
              </a:r>
            </a:p>
            <a:p>
              <a:pPr algn="ctr" eaLnBrk="0" hangingPunct="0"/>
              <a:r>
                <a:rPr lang="en-US" sz="2000" dirty="0">
                  <a:effectLst>
                    <a:outerShdw blurRad="38100" dist="38100" dir="2700000" algn="tl">
                      <a:srgbClr val="000000">
                        <a:alpha val="43137"/>
                      </a:srgbClr>
                    </a:outerShdw>
                  </a:effectLst>
                  <a:latin typeface="Arial Narrow" pitchFamily="34" charset="0"/>
                </a:rPr>
                <a:t>R</a:t>
              </a:r>
              <a:endParaRPr lang="en-US" sz="2400" dirty="0">
                <a:effectLst>
                  <a:outerShdw blurRad="38100" dist="38100" dir="2700000" algn="tl">
                    <a:srgbClr val="000000">
                      <a:alpha val="43137"/>
                    </a:srgbClr>
                  </a:outerShdw>
                </a:effectLst>
                <a:latin typeface="Arial Narrow" pitchFamily="34" charset="0"/>
              </a:endParaRPr>
            </a:p>
          </p:txBody>
        </p:sp>
        <p:sp>
          <p:nvSpPr>
            <p:cNvPr id="20" name="Rectangle 16"/>
            <p:cNvSpPr>
              <a:spLocks noChangeArrowheads="1"/>
            </p:cNvSpPr>
            <p:nvPr/>
          </p:nvSpPr>
          <p:spPr bwMode="auto">
            <a:xfrm>
              <a:off x="1189" y="969"/>
              <a:ext cx="184" cy="1384"/>
            </a:xfrm>
            <a:prstGeom prst="rect">
              <a:avLst/>
            </a:prstGeom>
            <a:solidFill>
              <a:schemeClr val="accent2">
                <a:lumMod val="60000"/>
                <a:lumOff val="40000"/>
              </a:schemeClr>
            </a:solidFill>
            <a:ln>
              <a:headEnd/>
              <a:tailEnd/>
            </a:ln>
            <a:extLst/>
          </p:spPr>
          <p:style>
            <a:lnRef idx="0">
              <a:schemeClr val="accent3"/>
            </a:lnRef>
            <a:fillRef idx="3">
              <a:schemeClr val="accent3"/>
            </a:fillRef>
            <a:effectRef idx="3">
              <a:schemeClr val="accent3"/>
            </a:effectRef>
            <a:fontRef idx="minor">
              <a:schemeClr val="lt1"/>
            </a:fontRef>
          </p:style>
          <p:txBody>
            <a:bodyPr wrap="none" anchor="ctr"/>
            <a:lstStyle/>
            <a:p>
              <a:endParaRPr lang="en-US"/>
            </a:p>
          </p:txBody>
        </p:sp>
        <p:sp>
          <p:nvSpPr>
            <p:cNvPr id="21" name="Rectangle 17"/>
            <p:cNvSpPr>
              <a:spLocks noChangeArrowheads="1"/>
            </p:cNvSpPr>
            <p:nvPr/>
          </p:nvSpPr>
          <p:spPr bwMode="auto">
            <a:xfrm>
              <a:off x="1174" y="1050"/>
              <a:ext cx="225" cy="1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eaLnBrk="0" hangingPunct="0"/>
              <a:r>
                <a:rPr lang="en-US" sz="2800" b="1" dirty="0">
                  <a:effectLst>
                    <a:outerShdw blurRad="38100" dist="38100" dir="2700000" algn="tl">
                      <a:srgbClr val="000000">
                        <a:alpha val="43137"/>
                      </a:srgbClr>
                    </a:outerShdw>
                  </a:effectLst>
                  <a:latin typeface="Arial Narrow" pitchFamily="34" charset="0"/>
                </a:rPr>
                <a:t>I</a:t>
              </a:r>
            </a:p>
            <a:p>
              <a:pPr algn="ctr" eaLnBrk="0" hangingPunct="0"/>
              <a:r>
                <a:rPr lang="en-US" sz="2000" dirty="0">
                  <a:effectLst>
                    <a:outerShdw blurRad="38100" dist="38100" dir="2700000" algn="tl">
                      <a:srgbClr val="000000">
                        <a:alpha val="43137"/>
                      </a:srgbClr>
                    </a:outerShdw>
                  </a:effectLst>
                  <a:latin typeface="Arial Narrow" pitchFamily="34" charset="0"/>
                </a:rPr>
                <a:t>N</a:t>
              </a:r>
            </a:p>
            <a:p>
              <a:pPr algn="ctr" eaLnBrk="0" hangingPunct="0"/>
              <a:r>
                <a:rPr lang="en-US" sz="2000" dirty="0">
                  <a:effectLst>
                    <a:outerShdw blurRad="38100" dist="38100" dir="2700000" algn="tl">
                      <a:srgbClr val="000000">
                        <a:alpha val="43137"/>
                      </a:srgbClr>
                    </a:outerShdw>
                  </a:effectLst>
                  <a:latin typeface="Arial Narrow" pitchFamily="34" charset="0"/>
                </a:rPr>
                <a:t>P</a:t>
              </a:r>
            </a:p>
            <a:p>
              <a:pPr algn="ctr" eaLnBrk="0" hangingPunct="0"/>
              <a:r>
                <a:rPr lang="en-US" sz="2000" dirty="0">
                  <a:effectLst>
                    <a:outerShdw blurRad="38100" dist="38100" dir="2700000" algn="tl">
                      <a:srgbClr val="000000">
                        <a:alpha val="43137"/>
                      </a:srgbClr>
                    </a:outerShdw>
                  </a:effectLst>
                  <a:latin typeface="Arial Narrow" pitchFamily="34" charset="0"/>
                </a:rPr>
                <a:t>U</a:t>
              </a:r>
            </a:p>
            <a:p>
              <a:pPr algn="ctr" eaLnBrk="0" hangingPunct="0"/>
              <a:r>
                <a:rPr lang="en-US" sz="2000" dirty="0">
                  <a:effectLst>
                    <a:outerShdw blurRad="38100" dist="38100" dir="2700000" algn="tl">
                      <a:srgbClr val="000000">
                        <a:alpha val="43137"/>
                      </a:srgbClr>
                    </a:outerShdw>
                  </a:effectLst>
                  <a:latin typeface="Arial Narrow" pitchFamily="34" charset="0"/>
                </a:rPr>
                <a:t>T</a:t>
              </a:r>
            </a:p>
          </p:txBody>
        </p:sp>
        <p:sp>
          <p:nvSpPr>
            <p:cNvPr id="22" name="AutoShape 18"/>
            <p:cNvSpPr>
              <a:spLocks noChangeArrowheads="1"/>
            </p:cNvSpPr>
            <p:nvPr/>
          </p:nvSpPr>
          <p:spPr bwMode="auto">
            <a:xfrm>
              <a:off x="864" y="1592"/>
              <a:ext cx="232" cy="376"/>
            </a:xfrm>
            <a:prstGeom prst="rightArrow">
              <a:avLst>
                <a:gd name="adj1" fmla="val 50000"/>
                <a:gd name="adj2" fmla="val 50005"/>
              </a:avLst>
            </a:prstGeom>
            <a:solidFill>
              <a:schemeClr val="tx1">
                <a:lumMod val="85000"/>
                <a:lumOff val="15000"/>
              </a:schemeClr>
            </a:solidFill>
            <a:ln>
              <a:headEnd/>
              <a:tailEnd/>
            </a:ln>
            <a:extLst/>
          </p:spPr>
          <p:style>
            <a:lnRef idx="0">
              <a:schemeClr val="accent1"/>
            </a:lnRef>
            <a:fillRef idx="3">
              <a:schemeClr val="accent1"/>
            </a:fillRef>
            <a:effectRef idx="3">
              <a:schemeClr val="accent1"/>
            </a:effectRef>
            <a:fontRef idx="minor">
              <a:schemeClr val="lt1"/>
            </a:fontRef>
          </p:style>
          <p:txBody>
            <a:bodyPr wrap="none" anchor="ctr"/>
            <a:lstStyle/>
            <a:p>
              <a:endParaRPr lang="en-US"/>
            </a:p>
          </p:txBody>
        </p:sp>
        <p:sp>
          <p:nvSpPr>
            <p:cNvPr id="23" name="Rectangle 19"/>
            <p:cNvSpPr>
              <a:spLocks noChangeArrowheads="1"/>
            </p:cNvSpPr>
            <p:nvPr/>
          </p:nvSpPr>
          <p:spPr bwMode="auto">
            <a:xfrm>
              <a:off x="1544" y="768"/>
              <a:ext cx="47" cy="1872"/>
            </a:xfrm>
            <a:prstGeom prst="rect">
              <a:avLst/>
            </a:prstGeom>
            <a:solidFill>
              <a:schemeClr val="tx1">
                <a:lumMod val="75000"/>
                <a:lumOff val="25000"/>
              </a:schemeClr>
            </a:solidFill>
            <a:ln>
              <a:solidFill>
                <a:schemeClr val="tx1">
                  <a:lumMod val="75000"/>
                  <a:lumOff val="25000"/>
                </a:schemeClr>
              </a:solidFill>
              <a:headEnd/>
              <a:tailEnd/>
            </a:ln>
            <a:extLst/>
          </p:spPr>
          <p:style>
            <a:lnRef idx="2">
              <a:schemeClr val="accent2">
                <a:shade val="50000"/>
              </a:schemeClr>
            </a:lnRef>
            <a:fillRef idx="1">
              <a:schemeClr val="accent2"/>
            </a:fillRef>
            <a:effectRef idx="0">
              <a:schemeClr val="accent2"/>
            </a:effectRef>
            <a:fontRef idx="minor">
              <a:schemeClr val="lt1"/>
            </a:fontRef>
          </p:style>
          <p:txBody>
            <a:bodyPr wrap="none" anchor="ctr"/>
            <a:lstStyle/>
            <a:p>
              <a:endParaRPr lang="en-US"/>
            </a:p>
          </p:txBody>
        </p:sp>
        <p:sp>
          <p:nvSpPr>
            <p:cNvPr id="24" name="Rectangle 20"/>
            <p:cNvSpPr>
              <a:spLocks noChangeArrowheads="1"/>
            </p:cNvSpPr>
            <p:nvPr/>
          </p:nvSpPr>
          <p:spPr bwMode="auto">
            <a:xfrm>
              <a:off x="4096" y="768"/>
              <a:ext cx="47" cy="1872"/>
            </a:xfrm>
            <a:prstGeom prst="rect">
              <a:avLst/>
            </a:prstGeom>
            <a:solidFill>
              <a:schemeClr val="tx1">
                <a:lumMod val="75000"/>
                <a:lumOff val="25000"/>
              </a:schemeClr>
            </a:solidFill>
            <a:ln>
              <a:solidFill>
                <a:schemeClr val="tx1">
                  <a:lumMod val="75000"/>
                  <a:lumOff val="25000"/>
                </a:schemeClr>
              </a:solidFill>
              <a:headEnd/>
              <a:tailEnd/>
            </a:ln>
            <a:extLst/>
          </p:spPr>
          <p:style>
            <a:lnRef idx="2">
              <a:schemeClr val="accent2">
                <a:shade val="50000"/>
              </a:schemeClr>
            </a:lnRef>
            <a:fillRef idx="1">
              <a:schemeClr val="accent2"/>
            </a:fillRef>
            <a:effectRef idx="0">
              <a:schemeClr val="accent2"/>
            </a:effectRef>
            <a:fontRef idx="minor">
              <a:schemeClr val="lt1"/>
            </a:fontRef>
          </p:style>
          <p:txBody>
            <a:bodyPr wrap="none" anchor="ctr"/>
            <a:lstStyle/>
            <a:p>
              <a:endParaRPr lang="en-US"/>
            </a:p>
          </p:txBody>
        </p:sp>
        <p:sp>
          <p:nvSpPr>
            <p:cNvPr id="25" name="Text Box 21"/>
            <p:cNvSpPr txBox="1">
              <a:spLocks noChangeArrowheads="1"/>
            </p:cNvSpPr>
            <p:nvPr/>
          </p:nvSpPr>
          <p:spPr bwMode="auto">
            <a:xfrm>
              <a:off x="1914" y="695"/>
              <a:ext cx="741" cy="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dirty="0">
                  <a:latin typeface="Arial Narrow" pitchFamily="34" charset="0"/>
                </a:rPr>
                <a:t>Boundary -</a:t>
              </a:r>
            </a:p>
            <a:p>
              <a:pPr algn="ctr" eaLnBrk="0" hangingPunct="0"/>
              <a:r>
                <a:rPr lang="en-US" dirty="0">
                  <a:latin typeface="Arial Narrow" pitchFamily="34" charset="0"/>
                </a:rPr>
                <a:t>(Start of </a:t>
              </a:r>
            </a:p>
            <a:p>
              <a:pPr algn="ctr" eaLnBrk="0" hangingPunct="0"/>
              <a:r>
                <a:rPr lang="en-US" dirty="0">
                  <a:latin typeface="Arial Narrow" pitchFamily="34" charset="0"/>
                </a:rPr>
                <a:t>Process)</a:t>
              </a:r>
            </a:p>
          </p:txBody>
        </p:sp>
        <p:sp>
          <p:nvSpPr>
            <p:cNvPr id="26" name="Text Box 22"/>
            <p:cNvSpPr txBox="1">
              <a:spLocks noChangeArrowheads="1"/>
            </p:cNvSpPr>
            <p:nvPr/>
          </p:nvSpPr>
          <p:spPr bwMode="auto">
            <a:xfrm>
              <a:off x="3019" y="695"/>
              <a:ext cx="873" cy="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atin typeface="Arial Narrow" pitchFamily="34" charset="0"/>
                </a:rPr>
                <a:t>Boundary -</a:t>
              </a:r>
            </a:p>
            <a:p>
              <a:pPr algn="ctr" eaLnBrk="0" hangingPunct="0"/>
              <a:r>
                <a:rPr lang="en-US">
                  <a:latin typeface="Arial Narrow" pitchFamily="34" charset="0"/>
                </a:rPr>
                <a:t>(Completion  </a:t>
              </a:r>
            </a:p>
            <a:p>
              <a:pPr algn="ctr" eaLnBrk="0" hangingPunct="0"/>
              <a:r>
                <a:rPr lang="en-US">
                  <a:latin typeface="Arial Narrow" pitchFamily="34" charset="0"/>
                </a:rPr>
                <a:t>of Process)</a:t>
              </a:r>
            </a:p>
          </p:txBody>
        </p:sp>
        <p:sp>
          <p:nvSpPr>
            <p:cNvPr id="27" name="Freeform 23"/>
            <p:cNvSpPr>
              <a:spLocks/>
            </p:cNvSpPr>
            <p:nvPr/>
          </p:nvSpPr>
          <p:spPr bwMode="auto">
            <a:xfrm flipV="1">
              <a:off x="1594" y="864"/>
              <a:ext cx="280" cy="48"/>
            </a:xfrm>
            <a:custGeom>
              <a:avLst/>
              <a:gdLst>
                <a:gd name="T0" fmla="*/ 0 w 433"/>
                <a:gd name="T1" fmla="*/ 0 h 1"/>
                <a:gd name="T2" fmla="*/ 432 w 433"/>
                <a:gd name="T3" fmla="*/ 0 h 1"/>
              </a:gdLst>
              <a:ahLst/>
              <a:cxnLst>
                <a:cxn ang="0">
                  <a:pos x="T0" y="T1"/>
                </a:cxn>
                <a:cxn ang="0">
                  <a:pos x="T2" y="T3"/>
                </a:cxn>
              </a:cxnLst>
              <a:rect l="0" t="0" r="r" b="b"/>
              <a:pathLst>
                <a:path w="433" h="1">
                  <a:moveTo>
                    <a:pt x="0" y="0"/>
                  </a:moveTo>
                  <a:lnTo>
                    <a:pt x="432" y="0"/>
                  </a:lnTo>
                </a:path>
              </a:pathLst>
            </a:custGeom>
            <a:noFill/>
            <a:ln w="25400" cap="rnd" cmpd="sng">
              <a:solidFill>
                <a:schemeClr val="tx1"/>
              </a:solidFill>
              <a:prstDash val="solid"/>
              <a:round/>
              <a:headEnd type="triangl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 name="Freeform 24"/>
            <p:cNvSpPr>
              <a:spLocks/>
            </p:cNvSpPr>
            <p:nvPr/>
          </p:nvSpPr>
          <p:spPr bwMode="auto">
            <a:xfrm>
              <a:off x="3888" y="911"/>
              <a:ext cx="192" cy="49"/>
            </a:xfrm>
            <a:custGeom>
              <a:avLst/>
              <a:gdLst>
                <a:gd name="T0" fmla="*/ 0 w 433"/>
                <a:gd name="T1" fmla="*/ 0 h 1"/>
                <a:gd name="T2" fmla="*/ 432 w 433"/>
                <a:gd name="T3" fmla="*/ 0 h 1"/>
              </a:gdLst>
              <a:ahLst/>
              <a:cxnLst>
                <a:cxn ang="0">
                  <a:pos x="T0" y="T1"/>
                </a:cxn>
                <a:cxn ang="0">
                  <a:pos x="T2" y="T3"/>
                </a:cxn>
              </a:cxnLst>
              <a:rect l="0" t="0" r="r" b="b"/>
              <a:pathLst>
                <a:path w="433" h="1">
                  <a:moveTo>
                    <a:pt x="0" y="0"/>
                  </a:moveTo>
                  <a:lnTo>
                    <a:pt x="432" y="0"/>
                  </a:lnTo>
                </a:path>
              </a:pathLst>
            </a:custGeom>
            <a:noFill/>
            <a:ln w="25400" cap="rnd"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 name="Line 25"/>
            <p:cNvSpPr>
              <a:spLocks noChangeShapeType="1"/>
            </p:cNvSpPr>
            <p:nvPr/>
          </p:nvSpPr>
          <p:spPr bwMode="auto">
            <a:xfrm>
              <a:off x="3886" y="720"/>
              <a:ext cx="0" cy="5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 name="Line 26"/>
            <p:cNvSpPr>
              <a:spLocks noChangeShapeType="1"/>
            </p:cNvSpPr>
            <p:nvPr/>
          </p:nvSpPr>
          <p:spPr bwMode="auto">
            <a:xfrm>
              <a:off x="1882" y="720"/>
              <a:ext cx="0" cy="5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367864641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rc 13"/>
          <p:cNvSpPr/>
          <p:nvPr/>
        </p:nvSpPr>
        <p:spPr>
          <a:xfrm>
            <a:off x="-3505200" y="685799"/>
            <a:ext cx="6858002" cy="6172201"/>
          </a:xfrm>
          <a:prstGeom prst="arc">
            <a:avLst>
              <a:gd name="adj1" fmla="val 16200000"/>
              <a:gd name="adj2" fmla="val 5370932"/>
            </a:avLst>
          </a:prstGeom>
          <a:solidFill>
            <a:schemeClr val="bg1"/>
          </a:solidFill>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8" name="TextBox 7"/>
          <p:cNvSpPr txBox="1"/>
          <p:nvPr/>
        </p:nvSpPr>
        <p:spPr>
          <a:xfrm flipH="1">
            <a:off x="3138051" y="1279566"/>
            <a:ext cx="5777348" cy="397032"/>
          </a:xfrm>
          <a:prstGeom prst="rect">
            <a:avLst/>
          </a:prstGeom>
          <a:noFill/>
        </p:spPr>
        <p:txBody>
          <a:bodyPr wrap="square" rtlCol="0">
            <a:spAutoFit/>
          </a:bodyPr>
          <a:lstStyle/>
          <a:p>
            <a:pPr marL="457200" indent="-457200">
              <a:lnSpc>
                <a:spcPct val="90000"/>
              </a:lnSpc>
              <a:buFont typeface="Wingdings" pitchFamily="2" charset="2"/>
              <a:buAutoNum type="arabicPeriod"/>
              <a:tabLst>
                <a:tab pos="1831975" algn="l"/>
              </a:tabLst>
            </a:pPr>
            <a:r>
              <a:rPr lang="en-US" sz="2200" b="1" dirty="0">
                <a:solidFill>
                  <a:schemeClr val="bg1">
                    <a:lumMod val="75000"/>
                  </a:schemeClr>
                </a:solidFill>
              </a:rPr>
              <a:t>Gather the Voice of the Customer (VOC) </a:t>
            </a:r>
          </a:p>
        </p:txBody>
      </p:sp>
      <p:sp>
        <p:nvSpPr>
          <p:cNvPr id="9" name="TextBox 8"/>
          <p:cNvSpPr txBox="1"/>
          <p:nvPr/>
        </p:nvSpPr>
        <p:spPr>
          <a:xfrm flipH="1">
            <a:off x="3627909" y="2438400"/>
            <a:ext cx="5668490" cy="701731"/>
          </a:xfrm>
          <a:prstGeom prst="rect">
            <a:avLst/>
          </a:prstGeom>
          <a:noFill/>
        </p:spPr>
        <p:txBody>
          <a:bodyPr wrap="square" rtlCol="0">
            <a:spAutoFit/>
          </a:bodyPr>
          <a:lstStyle/>
          <a:p>
            <a:pPr>
              <a:lnSpc>
                <a:spcPct val="90000"/>
              </a:lnSpc>
              <a:tabLst>
                <a:tab pos="1831975" algn="l"/>
              </a:tabLst>
            </a:pPr>
            <a:r>
              <a:rPr lang="en-US" sz="2200" b="1" dirty="0">
                <a:solidFill>
                  <a:schemeClr val="bg1">
                    <a:lumMod val="75000"/>
                  </a:schemeClr>
                </a:solidFill>
              </a:rPr>
              <a:t>2. Translate the VOC into Critical Customer Requirements (CCRs)</a:t>
            </a:r>
          </a:p>
        </p:txBody>
      </p:sp>
      <p:sp>
        <p:nvSpPr>
          <p:cNvPr id="10" name="TextBox 9"/>
          <p:cNvSpPr txBox="1"/>
          <p:nvPr/>
        </p:nvSpPr>
        <p:spPr>
          <a:xfrm flipH="1">
            <a:off x="3627911" y="3835400"/>
            <a:ext cx="5363688" cy="701731"/>
          </a:xfrm>
          <a:prstGeom prst="rect">
            <a:avLst/>
          </a:prstGeom>
          <a:noFill/>
        </p:spPr>
        <p:txBody>
          <a:bodyPr wrap="square" rtlCol="0">
            <a:spAutoFit/>
          </a:bodyPr>
          <a:lstStyle/>
          <a:p>
            <a:pPr>
              <a:lnSpc>
                <a:spcPct val="90000"/>
              </a:lnSpc>
              <a:tabLst>
                <a:tab pos="1831975" algn="l"/>
              </a:tabLst>
            </a:pPr>
            <a:r>
              <a:rPr lang="en-US" sz="2200" b="1" dirty="0">
                <a:solidFill>
                  <a:schemeClr val="bg1">
                    <a:lumMod val="75000"/>
                  </a:schemeClr>
                </a:solidFill>
              </a:rPr>
              <a:t>3. Convert the CCRs into Key Process Output Variables (KPOVs)</a:t>
            </a:r>
          </a:p>
        </p:txBody>
      </p:sp>
      <p:sp>
        <p:nvSpPr>
          <p:cNvPr id="12" name="TextBox 11"/>
          <p:cNvSpPr txBox="1"/>
          <p:nvPr/>
        </p:nvSpPr>
        <p:spPr>
          <a:xfrm flipH="1">
            <a:off x="3193471" y="5113317"/>
            <a:ext cx="5721927" cy="701731"/>
          </a:xfrm>
          <a:prstGeom prst="rect">
            <a:avLst/>
          </a:prstGeom>
          <a:noFill/>
        </p:spPr>
        <p:txBody>
          <a:bodyPr wrap="square" rtlCol="0">
            <a:spAutoFit/>
          </a:bodyPr>
          <a:lstStyle/>
          <a:p>
            <a:pPr>
              <a:lnSpc>
                <a:spcPct val="90000"/>
              </a:lnSpc>
              <a:tabLst>
                <a:tab pos="1831975" algn="l"/>
              </a:tabLst>
            </a:pPr>
            <a:r>
              <a:rPr lang="en-US" sz="2200" b="1" dirty="0">
                <a:solidFill>
                  <a:schemeClr val="accent6">
                    <a:lumMod val="75000"/>
                  </a:schemeClr>
                </a:solidFill>
              </a:rPr>
              <a:t>4. Create a tactical Supplier Input Process Output Customer (SIPOC) chart</a:t>
            </a:r>
          </a:p>
        </p:txBody>
      </p:sp>
      <p:sp>
        <p:nvSpPr>
          <p:cNvPr id="15" name="Oval 14"/>
          <p:cNvSpPr/>
          <p:nvPr/>
        </p:nvSpPr>
        <p:spPr>
          <a:xfrm>
            <a:off x="2721676" y="1370363"/>
            <a:ext cx="311727" cy="311727"/>
          </a:xfrm>
          <a:prstGeom prst="ellipse">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Oval 15"/>
          <p:cNvSpPr/>
          <p:nvPr/>
        </p:nvSpPr>
        <p:spPr>
          <a:xfrm>
            <a:off x="3220192" y="2638879"/>
            <a:ext cx="311727" cy="311727"/>
          </a:xfrm>
          <a:prstGeom prst="ellipse">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Oval 16"/>
          <p:cNvSpPr/>
          <p:nvPr/>
        </p:nvSpPr>
        <p:spPr>
          <a:xfrm>
            <a:off x="3222174" y="3907395"/>
            <a:ext cx="311727" cy="311727"/>
          </a:xfrm>
          <a:prstGeom prst="ellipse">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Oval 17"/>
          <p:cNvSpPr/>
          <p:nvPr/>
        </p:nvSpPr>
        <p:spPr>
          <a:xfrm>
            <a:off x="2733551" y="5175910"/>
            <a:ext cx="311727" cy="311727"/>
          </a:xfrm>
          <a:prstGeom prst="ellipse">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Arc 18"/>
          <p:cNvSpPr/>
          <p:nvPr/>
        </p:nvSpPr>
        <p:spPr>
          <a:xfrm>
            <a:off x="-1524000" y="1905000"/>
            <a:ext cx="3048000" cy="3048000"/>
          </a:xfrm>
          <a:prstGeom prst="arc">
            <a:avLst>
              <a:gd name="adj1" fmla="val 16200000"/>
              <a:gd name="adj2" fmla="val 5359794"/>
            </a:avLst>
          </a:prstGeom>
          <a:solidFill>
            <a:schemeClr val="bg1">
              <a:lumMod val="95000"/>
            </a:schemeClr>
          </a:solidFill>
          <a:ln>
            <a:noFill/>
          </a:ln>
          <a:effectLst>
            <a:innerShdw blurRad="304800" dist="50800" dir="18900000">
              <a:prstClr val="black">
                <a:alpha val="14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2" name="Group 24"/>
          <p:cNvGrpSpPr/>
          <p:nvPr/>
        </p:nvGrpSpPr>
        <p:grpSpPr>
          <a:xfrm rot="5400000">
            <a:off x="-3129150" y="3314700"/>
            <a:ext cx="6246420" cy="228600"/>
            <a:chOff x="-3200400" y="3314700"/>
            <a:chExt cx="6246420" cy="228600"/>
          </a:xfrm>
        </p:grpSpPr>
        <p:sp>
          <p:nvSpPr>
            <p:cNvPr id="13" name="Rounded Rectangle 12"/>
            <p:cNvSpPr/>
            <p:nvPr/>
          </p:nvSpPr>
          <p:spPr>
            <a:xfrm rot="5400000">
              <a:off x="1331520" y="1828800"/>
              <a:ext cx="228600" cy="3200400"/>
            </a:xfrm>
            <a:prstGeom prst="roundRect">
              <a:avLst>
                <a:gd name="adj" fmla="val 35051"/>
              </a:avLst>
            </a:prstGeom>
            <a:solidFill>
              <a:schemeClr val="bg1">
                <a:lumMod val="8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Rounded Rectangle 23"/>
            <p:cNvSpPr/>
            <p:nvPr/>
          </p:nvSpPr>
          <p:spPr>
            <a:xfrm rot="5400000">
              <a:off x="-1714500" y="1828800"/>
              <a:ext cx="228600" cy="3200400"/>
            </a:xfrm>
            <a:prstGeom prst="roundRect">
              <a:avLst>
                <a:gd name="adj" fmla="val 35051"/>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20" name="Title 3"/>
          <p:cNvSpPr txBox="1">
            <a:spLocks/>
          </p:cNvSpPr>
          <p:nvPr/>
        </p:nvSpPr>
        <p:spPr>
          <a:xfrm>
            <a:off x="838200" y="115669"/>
            <a:ext cx="7924800" cy="584775"/>
          </a:xfrm>
          <a:prstGeom prst="rect">
            <a:avLst/>
          </a:prstGeom>
          <a:noFill/>
        </p:spPr>
        <p:txBody>
          <a:bodyPr wrap="square" rtlCol="0" anchor="b">
            <a:spAutoFit/>
          </a:bodyPr>
          <a:lstStyle>
            <a:lvl1pPr algn="l" defTabSz="914400" rtl="0" eaLnBrk="1" latinLnBrk="0" hangingPunct="1">
              <a:spcBef>
                <a:spcPct val="0"/>
              </a:spcBef>
              <a:buNone/>
              <a:defRPr lang="en-US" sz="3200" kern="1200">
                <a:solidFill>
                  <a:srgbClr val="FFFFFF"/>
                </a:solidFill>
                <a:latin typeface="Bevan" pitchFamily="2" charset="0"/>
                <a:ea typeface="Slackey" pitchFamily="2" charset="0"/>
                <a:cs typeface="+mn-cs"/>
              </a:defRPr>
            </a:lvl1pPr>
          </a:lstStyle>
          <a:p>
            <a:r>
              <a:rPr lang="en-US" b="1" dirty="0" smtClean="0">
                <a:solidFill>
                  <a:schemeClr val="bg1"/>
                </a:solidFill>
                <a:latin typeface="+mj-lt"/>
              </a:rPr>
              <a:t>4 Steps </a:t>
            </a:r>
            <a:r>
              <a:rPr lang="en-US" b="1" dirty="0">
                <a:solidFill>
                  <a:schemeClr val="bg1"/>
                </a:solidFill>
                <a:latin typeface="+mj-lt"/>
              </a:rPr>
              <a:t>to Validating </a:t>
            </a:r>
            <a:r>
              <a:rPr lang="en-US" b="1" dirty="0" smtClean="0">
                <a:solidFill>
                  <a:schemeClr val="bg1"/>
                </a:solidFill>
                <a:latin typeface="+mj-lt"/>
              </a:rPr>
              <a:t>the Project </a:t>
            </a:r>
            <a:r>
              <a:rPr lang="en-US" b="1" dirty="0">
                <a:solidFill>
                  <a:schemeClr val="bg1"/>
                </a:solidFill>
                <a:latin typeface="+mj-lt"/>
              </a:rPr>
              <a:t>through VOC</a:t>
            </a:r>
          </a:p>
        </p:txBody>
      </p:sp>
    </p:spTree>
    <p:extLst>
      <p:ext uri="{BB962C8B-B14F-4D97-AF65-F5344CB8AC3E}">
        <p14:creationId xmlns:p14="http://schemas.microsoft.com/office/powerpoint/2010/main" val="29509814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7380000">
                                      <p:cBhvr>
                                        <p:cTn id="6" dur="1000" fill="hold"/>
                                        <p:tgtEl>
                                          <p:spTgt spid="2"/>
                                        </p:tgtEl>
                                        <p:attrNameLst>
                                          <p:attrName>r</p:attrName>
                                        </p:attrNameLst>
                                      </p:cBhvr>
                                    </p:animRot>
                                  </p:childTnLst>
                                </p:cTn>
                              </p:par>
                            </p:childTnLst>
                          </p:cTn>
                        </p:par>
                        <p:par>
                          <p:cTn id="7" fill="hold">
                            <p:stCondLst>
                              <p:cond delay="1000"/>
                            </p:stCondLst>
                            <p:childTnLst>
                              <p:par>
                                <p:cTn id="8" presetID="10" presetClass="entr" presetSubtype="0" fill="hold" grpId="0" nodeType="after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par>
                          <p:cTn id="11" fill="hold">
                            <p:stCondLst>
                              <p:cond delay="1500"/>
                            </p:stCondLst>
                            <p:childTnLst>
                              <p:par>
                                <p:cTn id="12" presetID="8" presetClass="emph" presetSubtype="0" fill="hold" nodeType="afterEffect">
                                  <p:stCondLst>
                                    <p:cond delay="0"/>
                                  </p:stCondLst>
                                  <p:childTnLst>
                                    <p:animRot by="1320000">
                                      <p:cBhvr>
                                        <p:cTn id="13" dur="500" fill="hold"/>
                                        <p:tgtEl>
                                          <p:spTgt spid="2"/>
                                        </p:tgtEl>
                                        <p:attrNameLst>
                                          <p:attrName>r</p:attrName>
                                        </p:attrNameLst>
                                      </p:cBhvr>
                                    </p:animRot>
                                  </p:childTnLst>
                                </p:cTn>
                              </p:par>
                            </p:childTnLst>
                          </p:cTn>
                        </p:par>
                        <p:par>
                          <p:cTn id="14" fill="hold">
                            <p:stCondLst>
                              <p:cond delay="2000"/>
                            </p:stCondLst>
                            <p:childTnLst>
                              <p:par>
                                <p:cTn id="15" presetID="10"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par>
                          <p:cTn id="18" fill="hold">
                            <p:stCondLst>
                              <p:cond delay="2500"/>
                            </p:stCondLst>
                            <p:childTnLst>
                              <p:par>
                                <p:cTn id="19" presetID="8" presetClass="emph" presetSubtype="0" fill="hold" nodeType="afterEffect">
                                  <p:stCondLst>
                                    <p:cond delay="0"/>
                                  </p:stCondLst>
                                  <p:childTnLst>
                                    <p:animRot by="1320000">
                                      <p:cBhvr>
                                        <p:cTn id="20" dur="500" fill="hold"/>
                                        <p:tgtEl>
                                          <p:spTgt spid="2"/>
                                        </p:tgtEl>
                                        <p:attrNameLst>
                                          <p:attrName>r</p:attrName>
                                        </p:attrNameLst>
                                      </p:cBhvr>
                                    </p:animRot>
                                  </p:childTnLst>
                                </p:cTn>
                              </p:par>
                            </p:childTnLst>
                          </p:cTn>
                        </p:par>
                        <p:par>
                          <p:cTn id="21" fill="hold">
                            <p:stCondLst>
                              <p:cond delay="3000"/>
                            </p:stCondLst>
                            <p:childTnLst>
                              <p:par>
                                <p:cTn id="22" presetID="10"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par>
                          <p:cTn id="25" fill="hold">
                            <p:stCondLst>
                              <p:cond delay="3500"/>
                            </p:stCondLst>
                            <p:childTnLst>
                              <p:par>
                                <p:cTn id="26" presetID="8" presetClass="emph" presetSubtype="0" fill="hold" nodeType="afterEffect">
                                  <p:stCondLst>
                                    <p:cond delay="0"/>
                                  </p:stCondLst>
                                  <p:childTnLst>
                                    <p:animRot by="1500000">
                                      <p:cBhvr>
                                        <p:cTn id="27" dur="500" fill="hold"/>
                                        <p:tgtEl>
                                          <p:spTgt spid="2"/>
                                        </p:tgtEl>
                                        <p:attrNameLst>
                                          <p:attrName>r</p:attrName>
                                        </p:attrNameLst>
                                      </p:cBhvr>
                                    </p:animRot>
                                  </p:childTnLst>
                                </p:cTn>
                              </p:par>
                            </p:childTnLst>
                          </p:cTn>
                        </p:par>
                        <p:par>
                          <p:cTn id="28" fill="hold">
                            <p:stCondLst>
                              <p:cond delay="4000"/>
                            </p:stCondLst>
                            <p:childTnLst>
                              <p:par>
                                <p:cTn id="29" presetID="1" presetClass="emph" presetSubtype="2" fill="hold" grpId="0" nodeType="afterEffect">
                                  <p:stCondLst>
                                    <p:cond delay="0"/>
                                  </p:stCondLst>
                                  <p:childTnLst>
                                    <p:animClr clrSpc="rgb" dir="cw">
                                      <p:cBhvr>
                                        <p:cTn id="30" dur="2000" fill="hold"/>
                                        <p:tgtEl>
                                          <p:spTgt spid="18"/>
                                        </p:tgtEl>
                                        <p:attrNameLst>
                                          <p:attrName>fillcolor</p:attrName>
                                        </p:attrNameLst>
                                      </p:cBhvr>
                                      <p:to>
                                        <a:srgbClr val="339966"/>
                                      </p:to>
                                    </p:animClr>
                                    <p:set>
                                      <p:cBhvr>
                                        <p:cTn id="31" dur="2000" fill="hold"/>
                                        <p:tgtEl>
                                          <p:spTgt spid="18"/>
                                        </p:tgtEl>
                                        <p:attrNameLst>
                                          <p:attrName>fill.type</p:attrName>
                                        </p:attrNameLst>
                                      </p:cBhvr>
                                      <p:to>
                                        <p:strVal val="solid"/>
                                      </p:to>
                                    </p:set>
                                    <p:set>
                                      <p:cBhvr>
                                        <p:cTn id="32" dur="2000" fill="hold"/>
                                        <p:tgtEl>
                                          <p:spTgt spid="18"/>
                                        </p:tgtEl>
                                        <p:attrNameLst>
                                          <p:attrName>fill.on</p:attrName>
                                        </p:attrNameLst>
                                      </p:cBhvr>
                                      <p:to>
                                        <p:strVal val="true"/>
                                      </p:to>
                                    </p:set>
                                  </p:childTnLst>
                                </p:cTn>
                              </p:par>
                              <p:par>
                                <p:cTn id="33" presetID="10"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2" grpId="0"/>
      <p:bldP spid="1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839200" cy="523220"/>
          </a:xfrm>
        </p:spPr>
        <p:txBody>
          <a:bodyPr/>
          <a:lstStyle/>
          <a:p>
            <a:r>
              <a:rPr lang="en-US" sz="2800" b="1" dirty="0" smtClean="0">
                <a:solidFill>
                  <a:schemeClr val="bg1"/>
                </a:solidFill>
                <a:latin typeface="+mj-lt"/>
              </a:rPr>
              <a:t>4. </a:t>
            </a:r>
            <a:r>
              <a:rPr lang="en-US" sz="2800" b="1" dirty="0">
                <a:solidFill>
                  <a:schemeClr val="bg1"/>
                </a:solidFill>
                <a:latin typeface="+mj-lt"/>
              </a:rPr>
              <a:t>Create a SIPOC Chart</a:t>
            </a:r>
          </a:p>
        </p:txBody>
      </p:sp>
      <p:sp>
        <p:nvSpPr>
          <p:cNvPr id="38" name="Text Placeholder 3"/>
          <p:cNvSpPr>
            <a:spLocks noGrp="1"/>
          </p:cNvSpPr>
          <p:nvPr>
            <p:ph type="body" sz="quarter" idx="10"/>
          </p:nvPr>
        </p:nvSpPr>
        <p:spPr>
          <a:xfrm>
            <a:off x="533400" y="914400"/>
            <a:ext cx="7620000" cy="669386"/>
          </a:xfrm>
        </p:spPr>
        <p:txBody>
          <a:bodyPr/>
          <a:lstStyle/>
          <a:p>
            <a:r>
              <a:rPr lang="en-US" sz="2400" b="1" dirty="0" smtClean="0">
                <a:solidFill>
                  <a:schemeClr val="accent6">
                    <a:lumMod val="60000"/>
                    <a:lumOff val="40000"/>
                  </a:schemeClr>
                </a:solidFill>
                <a:latin typeface="+mj-lt"/>
              </a:rPr>
              <a:t>Finalizing </a:t>
            </a:r>
            <a:r>
              <a:rPr lang="en-US" sz="2400" b="1" dirty="0">
                <a:solidFill>
                  <a:schemeClr val="accent6">
                    <a:lumMod val="60000"/>
                    <a:lumOff val="40000"/>
                  </a:schemeClr>
                </a:solidFill>
                <a:latin typeface="+mj-lt"/>
              </a:rPr>
              <a:t>the Big “Y”s</a:t>
            </a:r>
          </a:p>
        </p:txBody>
      </p:sp>
      <p:sp>
        <p:nvSpPr>
          <p:cNvPr id="16" name="Content Placeholder 2"/>
          <p:cNvSpPr>
            <a:spLocks noGrp="1"/>
          </p:cNvSpPr>
          <p:nvPr>
            <p:ph idx="1"/>
          </p:nvPr>
        </p:nvSpPr>
        <p:spPr>
          <a:xfrm>
            <a:off x="304800" y="1493714"/>
            <a:ext cx="8534400" cy="4907086"/>
          </a:xfrm>
        </p:spPr>
        <p:txBody>
          <a:bodyPr/>
          <a:lstStyle/>
          <a:p>
            <a:pPr marL="344488" indent="-344488">
              <a:tabLst>
                <a:tab pos="1831975" algn="l"/>
              </a:tabLst>
            </a:pPr>
            <a:r>
              <a:rPr lang="en-US" sz="2400" dirty="0"/>
              <a:t>Once the KPOVs have been identified, a SIPOC chart can be </a:t>
            </a:r>
            <a:r>
              <a:rPr lang="en-US" sz="2400" dirty="0" smtClean="0"/>
              <a:t>created</a:t>
            </a:r>
          </a:p>
          <a:p>
            <a:pPr marL="344488" indent="-344488">
              <a:tabLst>
                <a:tab pos="1831975" algn="l"/>
              </a:tabLst>
            </a:pPr>
            <a:r>
              <a:rPr lang="en-US" sz="2400" dirty="0" smtClean="0"/>
              <a:t>Supplier Input Process Output Customer (</a:t>
            </a:r>
            <a:r>
              <a:rPr lang="en-US" sz="2400" dirty="0" smtClean="0">
                <a:solidFill>
                  <a:schemeClr val="bg1"/>
                </a:solidFill>
              </a:rPr>
              <a:t>S  IPOC</a:t>
            </a:r>
            <a:r>
              <a:rPr lang="en-US" sz="2400" dirty="0" smtClean="0"/>
              <a:t>) Chart</a:t>
            </a:r>
          </a:p>
          <a:p>
            <a:pPr marL="738188" lvl="1" indent="-279400">
              <a:tabLst>
                <a:tab pos="1831975" algn="l"/>
              </a:tabLst>
            </a:pPr>
            <a:r>
              <a:rPr lang="en-US"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a:t>
            </a:r>
            <a:r>
              <a:rPr lang="en-US" sz="2400" b="1" dirty="0" smtClean="0"/>
              <a:t>uppliers</a:t>
            </a:r>
            <a:r>
              <a:rPr lang="en-US" sz="2400" dirty="0" smtClean="0"/>
              <a:t> – </a:t>
            </a:r>
            <a:r>
              <a:rPr lang="en-US" sz="2000" dirty="0" smtClean="0"/>
              <a:t>All internal and external suppliers to the process</a:t>
            </a:r>
            <a:endParaRPr lang="en-US" sz="2800" dirty="0" smtClean="0"/>
          </a:p>
          <a:p>
            <a:pPr marL="738188" lvl="1" indent="-279400">
              <a:tabLst>
                <a:tab pos="1831975" algn="l"/>
              </a:tabLst>
            </a:pPr>
            <a:r>
              <a:rPr lang="en-US"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a:t>
            </a:r>
            <a:r>
              <a:rPr lang="en-US" sz="2400" b="1" dirty="0" smtClean="0"/>
              <a:t>nputs</a:t>
            </a:r>
            <a:r>
              <a:rPr lang="en-US" sz="2400" dirty="0" smtClean="0"/>
              <a:t> </a:t>
            </a:r>
            <a:r>
              <a:rPr lang="en-US" sz="2400" dirty="0"/>
              <a:t>– </a:t>
            </a:r>
            <a:r>
              <a:rPr lang="en-US" sz="2000" dirty="0"/>
              <a:t>All inputs to the process i.e. material, forms, information, etc</a:t>
            </a:r>
            <a:r>
              <a:rPr lang="en-US" dirty="0"/>
              <a:t>.</a:t>
            </a:r>
            <a:endParaRPr lang="en-US" sz="2400" dirty="0"/>
          </a:p>
          <a:p>
            <a:pPr marL="738188" lvl="1" indent="-279400">
              <a:tabLst>
                <a:tab pos="1831975" algn="l"/>
              </a:tabLst>
            </a:pPr>
            <a:r>
              <a:rPr lang="en-US"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a:t>
            </a:r>
            <a:r>
              <a:rPr lang="en-US" sz="2400" b="1" dirty="0" smtClean="0"/>
              <a:t>rocess</a:t>
            </a:r>
            <a:r>
              <a:rPr lang="en-US" sz="2400" dirty="0" smtClean="0"/>
              <a:t> </a:t>
            </a:r>
            <a:r>
              <a:rPr lang="en-US" sz="2400" dirty="0"/>
              <a:t>– </a:t>
            </a:r>
            <a:r>
              <a:rPr lang="en-US" sz="2000" dirty="0"/>
              <a:t>One block representing the entire process</a:t>
            </a:r>
            <a:endParaRPr lang="en-US" sz="2800" dirty="0"/>
          </a:p>
          <a:p>
            <a:pPr marL="738188" lvl="1" indent="-279400">
              <a:tabLst>
                <a:tab pos="1831975" algn="l"/>
              </a:tabLst>
            </a:pPr>
            <a:r>
              <a:rPr lang="en-US"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O</a:t>
            </a:r>
            <a:r>
              <a:rPr lang="en-US" sz="2400" b="1" dirty="0" smtClean="0"/>
              <a:t>utputs</a:t>
            </a:r>
            <a:r>
              <a:rPr lang="en-US" sz="2400" dirty="0" smtClean="0"/>
              <a:t> </a:t>
            </a:r>
            <a:r>
              <a:rPr lang="en-US" sz="2400" dirty="0"/>
              <a:t>– </a:t>
            </a:r>
            <a:r>
              <a:rPr lang="en-US" sz="2000" dirty="0"/>
              <a:t>All outputs for both internal and external customers</a:t>
            </a:r>
            <a:endParaRPr lang="en-US" sz="2800" dirty="0"/>
          </a:p>
          <a:p>
            <a:pPr marL="738188" lvl="1" indent="-279400">
              <a:tabLst>
                <a:tab pos="1831975" algn="l"/>
              </a:tabLst>
            </a:pPr>
            <a:r>
              <a:rPr lang="en-US"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a:t>
            </a:r>
            <a:r>
              <a:rPr lang="en-US" sz="2400" b="1" dirty="0" smtClean="0"/>
              <a:t>ustomers</a:t>
            </a:r>
            <a:r>
              <a:rPr lang="en-US" sz="2400" dirty="0" smtClean="0"/>
              <a:t> </a:t>
            </a:r>
            <a:r>
              <a:rPr lang="en-US" sz="2400" dirty="0"/>
              <a:t>– </a:t>
            </a:r>
            <a:r>
              <a:rPr lang="en-US" sz="2000" dirty="0"/>
              <a:t>All internal and external customers to the process</a:t>
            </a:r>
            <a:endParaRPr lang="en-US" sz="2800" dirty="0"/>
          </a:p>
          <a:p>
            <a:pPr marL="320675" indent="-320675">
              <a:tabLst>
                <a:tab pos="1831975" algn="l"/>
              </a:tabLst>
            </a:pPr>
            <a:endParaRPr lang="en-US" sz="2800" dirty="0"/>
          </a:p>
        </p:txBody>
      </p:sp>
      <p:sp>
        <p:nvSpPr>
          <p:cNvPr id="5" name="Rectangle 4"/>
          <p:cNvSpPr/>
          <p:nvPr/>
        </p:nvSpPr>
        <p:spPr>
          <a:xfrm>
            <a:off x="5760522" y="2286000"/>
            <a:ext cx="1066800" cy="46166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SIPOC </a:t>
            </a:r>
            <a:endParaRPr lang="en-US" sz="2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94830525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839200" cy="523220"/>
          </a:xfrm>
        </p:spPr>
        <p:txBody>
          <a:bodyPr/>
          <a:lstStyle/>
          <a:p>
            <a:r>
              <a:rPr lang="en-US" sz="2800" b="1" dirty="0" smtClean="0">
                <a:solidFill>
                  <a:schemeClr val="bg1"/>
                </a:solidFill>
                <a:latin typeface="+mj-lt"/>
              </a:rPr>
              <a:t>4. </a:t>
            </a:r>
            <a:r>
              <a:rPr lang="en-US" sz="2800" b="1" dirty="0">
                <a:solidFill>
                  <a:schemeClr val="bg1"/>
                </a:solidFill>
                <a:latin typeface="+mj-lt"/>
              </a:rPr>
              <a:t>Create a SIPOC Chart</a:t>
            </a:r>
          </a:p>
        </p:txBody>
      </p:sp>
      <p:sp>
        <p:nvSpPr>
          <p:cNvPr id="16" name="Content Placeholder 2"/>
          <p:cNvSpPr>
            <a:spLocks noGrp="1"/>
          </p:cNvSpPr>
          <p:nvPr>
            <p:ph idx="1"/>
          </p:nvPr>
        </p:nvSpPr>
        <p:spPr>
          <a:xfrm>
            <a:off x="304800" y="1371600"/>
            <a:ext cx="8534400" cy="4907086"/>
          </a:xfrm>
        </p:spPr>
        <p:txBody>
          <a:bodyPr/>
          <a:lstStyle/>
          <a:p>
            <a:pPr marL="209550" indent="-209550" defTabSz="885825">
              <a:lnSpc>
                <a:spcPct val="90000"/>
              </a:lnSpc>
              <a:spcBef>
                <a:spcPct val="50000"/>
              </a:spcBef>
            </a:pPr>
            <a:r>
              <a:rPr lang="en-US" dirty="0"/>
              <a:t>Translate Customer Requirements into output specs and identify related Key Process Output Variables (KPOVs).</a:t>
            </a:r>
          </a:p>
          <a:p>
            <a:pPr marL="209550" indent="-209550" defTabSz="885825">
              <a:lnSpc>
                <a:spcPct val="90000"/>
              </a:lnSpc>
              <a:spcBef>
                <a:spcPct val="50000"/>
              </a:spcBef>
            </a:pPr>
            <a:r>
              <a:rPr lang="en-US" dirty="0"/>
              <a:t>Go </a:t>
            </a:r>
            <a:r>
              <a:rPr lang="en-US" dirty="0" err="1"/>
              <a:t>upsteam</a:t>
            </a:r>
            <a:r>
              <a:rPr lang="en-US" dirty="0"/>
              <a:t> to the process steps which most impact the Output and determine the Key Process Input Variables (KPIVs) which effect the KPOV’s.</a:t>
            </a:r>
          </a:p>
          <a:p>
            <a:pPr marL="209550" indent="-209550" defTabSz="885825">
              <a:lnSpc>
                <a:spcPct val="90000"/>
              </a:lnSpc>
              <a:spcBef>
                <a:spcPct val="50000"/>
              </a:spcBef>
            </a:pPr>
            <a:r>
              <a:rPr lang="en-US" dirty="0"/>
              <a:t>Try to use leading measures instead of lagging measures – if lagging, then close/reduce amount of lag.</a:t>
            </a:r>
          </a:p>
          <a:p>
            <a:pPr marL="320675" indent="-320675">
              <a:tabLst>
                <a:tab pos="1831975" algn="l"/>
              </a:tabLst>
            </a:pPr>
            <a:endParaRPr lang="en-US" sz="2400" dirty="0"/>
          </a:p>
        </p:txBody>
      </p:sp>
      <p:sp>
        <p:nvSpPr>
          <p:cNvPr id="38" name="Text Placeholder 3"/>
          <p:cNvSpPr>
            <a:spLocks noGrp="1"/>
          </p:cNvSpPr>
          <p:nvPr>
            <p:ph type="body" sz="quarter" idx="10"/>
          </p:nvPr>
        </p:nvSpPr>
        <p:spPr>
          <a:xfrm>
            <a:off x="533400" y="914400"/>
            <a:ext cx="7620000" cy="669386"/>
          </a:xfrm>
        </p:spPr>
        <p:txBody>
          <a:bodyPr/>
          <a:lstStyle/>
          <a:p>
            <a:r>
              <a:rPr lang="en-US" sz="2400" b="1" dirty="0" smtClean="0">
                <a:solidFill>
                  <a:schemeClr val="accent6">
                    <a:lumMod val="60000"/>
                    <a:lumOff val="40000"/>
                  </a:schemeClr>
                </a:solidFill>
                <a:latin typeface="+mj-lt"/>
              </a:rPr>
              <a:t>The  </a:t>
            </a:r>
            <a:r>
              <a:rPr lang="en-US" sz="2400" b="1" dirty="0">
                <a:solidFill>
                  <a:schemeClr val="accent6">
                    <a:lumMod val="60000"/>
                    <a:lumOff val="40000"/>
                  </a:schemeClr>
                </a:solidFill>
                <a:latin typeface="+mj-lt"/>
              </a:rPr>
              <a:t>SIPOC  Chart</a:t>
            </a:r>
          </a:p>
        </p:txBody>
      </p:sp>
      <p:sp>
        <p:nvSpPr>
          <p:cNvPr id="31" name="Flowchart: Process 30"/>
          <p:cNvSpPr/>
          <p:nvPr/>
        </p:nvSpPr>
        <p:spPr>
          <a:xfrm>
            <a:off x="685800" y="3276600"/>
            <a:ext cx="7620000" cy="3505200"/>
          </a:xfrm>
          <a:prstGeom prst="flowChartProcess">
            <a:avLst/>
          </a:prstGeom>
          <a:solidFill>
            <a:schemeClr val="bg1"/>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 name="Group 2"/>
          <p:cNvGrpSpPr>
            <a:grpSpLocks/>
          </p:cNvGrpSpPr>
          <p:nvPr/>
        </p:nvGrpSpPr>
        <p:grpSpPr bwMode="auto">
          <a:xfrm>
            <a:off x="1084263" y="3433763"/>
            <a:ext cx="6973591" cy="3195637"/>
            <a:chOff x="525" y="680"/>
            <a:chExt cx="4685" cy="2061"/>
          </a:xfrm>
        </p:grpSpPr>
        <p:sp>
          <p:nvSpPr>
            <p:cNvPr id="6" name="Rectangle 3"/>
            <p:cNvSpPr>
              <a:spLocks noChangeArrowheads="1"/>
            </p:cNvSpPr>
            <p:nvPr/>
          </p:nvSpPr>
          <p:spPr bwMode="auto">
            <a:xfrm>
              <a:off x="4948" y="724"/>
              <a:ext cx="232" cy="1864"/>
            </a:xfrm>
            <a:prstGeom prst="rect">
              <a:avLst/>
            </a:prstGeom>
            <a:ln>
              <a:headEnd/>
              <a:tailEnd/>
            </a:ln>
            <a:extLst/>
          </p:spPr>
          <p:style>
            <a:lnRef idx="0">
              <a:schemeClr val="accent3"/>
            </a:lnRef>
            <a:fillRef idx="3">
              <a:schemeClr val="accent3"/>
            </a:fillRef>
            <a:effectRef idx="3">
              <a:schemeClr val="accent3"/>
            </a:effectRef>
            <a:fontRef idx="minor">
              <a:schemeClr val="lt1"/>
            </a:fontRef>
          </p:style>
          <p:txBody>
            <a:bodyPr wrap="none" anchor="ctr"/>
            <a:lstStyle/>
            <a:p>
              <a:endParaRPr lang="en-US"/>
            </a:p>
          </p:txBody>
        </p:sp>
        <p:sp>
          <p:nvSpPr>
            <p:cNvPr id="7" name="Rectangle 4"/>
            <p:cNvSpPr>
              <a:spLocks noChangeArrowheads="1"/>
            </p:cNvSpPr>
            <p:nvPr/>
          </p:nvSpPr>
          <p:spPr bwMode="auto">
            <a:xfrm>
              <a:off x="4372" y="964"/>
              <a:ext cx="184" cy="1384"/>
            </a:xfrm>
            <a:prstGeom prst="rect">
              <a:avLst/>
            </a:prstGeom>
            <a:solidFill>
              <a:schemeClr val="accent2">
                <a:lumMod val="60000"/>
                <a:lumOff val="40000"/>
              </a:schemeClr>
            </a:solidFill>
            <a:ln>
              <a:headEnd/>
              <a:tailEnd/>
            </a:ln>
            <a:extLst/>
          </p:spPr>
          <p:style>
            <a:lnRef idx="0">
              <a:schemeClr val="accent3"/>
            </a:lnRef>
            <a:fillRef idx="3">
              <a:schemeClr val="accent3"/>
            </a:fillRef>
            <a:effectRef idx="3">
              <a:schemeClr val="accent3"/>
            </a:effectRef>
            <a:fontRef idx="minor">
              <a:schemeClr val="lt1"/>
            </a:fontRef>
          </p:style>
          <p:txBody>
            <a:bodyPr wrap="none" anchor="ctr"/>
            <a:lstStyle/>
            <a:p>
              <a:endParaRPr lang="en-US"/>
            </a:p>
          </p:txBody>
        </p:sp>
        <p:sp>
          <p:nvSpPr>
            <p:cNvPr id="8" name="Rectangle 5"/>
            <p:cNvSpPr>
              <a:spLocks noChangeArrowheads="1"/>
            </p:cNvSpPr>
            <p:nvPr/>
          </p:nvSpPr>
          <p:spPr bwMode="auto">
            <a:xfrm>
              <a:off x="1824" y="1296"/>
              <a:ext cx="2112" cy="864"/>
            </a:xfrm>
            <a:prstGeom prst="rect">
              <a:avLst/>
            </a:prstGeom>
            <a:ln>
              <a:headEnd/>
              <a:tailEnd/>
            </a:ln>
            <a:extLst/>
          </p:spPr>
          <p:style>
            <a:lnRef idx="0">
              <a:schemeClr val="accent6"/>
            </a:lnRef>
            <a:fillRef idx="3">
              <a:schemeClr val="accent6"/>
            </a:fillRef>
            <a:effectRef idx="3">
              <a:schemeClr val="accent6"/>
            </a:effectRef>
            <a:fontRef idx="minor">
              <a:schemeClr val="lt1"/>
            </a:fontRef>
          </p:style>
          <p:txBody>
            <a:bodyPr wrap="none" anchor="ctr"/>
            <a:lstStyle/>
            <a:p>
              <a:endParaRPr lang="en-US"/>
            </a:p>
          </p:txBody>
        </p:sp>
        <p:sp>
          <p:nvSpPr>
            <p:cNvPr id="9" name="Rectangle 6"/>
            <p:cNvSpPr>
              <a:spLocks noChangeArrowheads="1"/>
            </p:cNvSpPr>
            <p:nvPr/>
          </p:nvSpPr>
          <p:spPr bwMode="auto">
            <a:xfrm>
              <a:off x="4332" y="1010"/>
              <a:ext cx="277" cy="1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eaLnBrk="0" hangingPunct="0"/>
              <a:r>
                <a:rPr lang="en-US" sz="2800" b="1" dirty="0">
                  <a:effectLst>
                    <a:outerShdw blurRad="38100" dist="38100" dir="2700000" algn="tl">
                      <a:srgbClr val="000000">
                        <a:alpha val="43137"/>
                      </a:srgbClr>
                    </a:outerShdw>
                  </a:effectLst>
                  <a:latin typeface="Arial Narrow" pitchFamily="34" charset="0"/>
                </a:rPr>
                <a:t>O</a:t>
              </a:r>
            </a:p>
            <a:p>
              <a:pPr algn="ctr" eaLnBrk="0" hangingPunct="0"/>
              <a:r>
                <a:rPr lang="en-US" sz="2000" dirty="0">
                  <a:effectLst>
                    <a:outerShdw blurRad="38100" dist="38100" dir="2700000" algn="tl">
                      <a:srgbClr val="000000">
                        <a:alpha val="43137"/>
                      </a:srgbClr>
                    </a:outerShdw>
                  </a:effectLst>
                  <a:latin typeface="Arial Narrow" pitchFamily="34" charset="0"/>
                </a:rPr>
                <a:t>U</a:t>
              </a:r>
            </a:p>
            <a:p>
              <a:pPr algn="ctr" eaLnBrk="0" hangingPunct="0"/>
              <a:r>
                <a:rPr lang="en-US" sz="2000" dirty="0">
                  <a:effectLst>
                    <a:outerShdw blurRad="38100" dist="38100" dir="2700000" algn="tl">
                      <a:srgbClr val="000000">
                        <a:alpha val="43137"/>
                      </a:srgbClr>
                    </a:outerShdw>
                  </a:effectLst>
                  <a:latin typeface="Arial Narrow" pitchFamily="34" charset="0"/>
                </a:rPr>
                <a:t>T</a:t>
              </a:r>
            </a:p>
            <a:p>
              <a:pPr algn="ctr" eaLnBrk="0" hangingPunct="0"/>
              <a:r>
                <a:rPr lang="en-US" sz="2000" dirty="0">
                  <a:effectLst>
                    <a:outerShdw blurRad="38100" dist="38100" dir="2700000" algn="tl">
                      <a:srgbClr val="000000">
                        <a:alpha val="43137"/>
                      </a:srgbClr>
                    </a:outerShdw>
                  </a:effectLst>
                  <a:latin typeface="Arial Narrow" pitchFamily="34" charset="0"/>
                </a:rPr>
                <a:t>P</a:t>
              </a:r>
            </a:p>
            <a:p>
              <a:pPr algn="ctr" eaLnBrk="0" hangingPunct="0"/>
              <a:r>
                <a:rPr lang="en-US" sz="2000" dirty="0">
                  <a:effectLst>
                    <a:outerShdw blurRad="38100" dist="38100" dir="2700000" algn="tl">
                      <a:srgbClr val="000000">
                        <a:alpha val="43137"/>
                      </a:srgbClr>
                    </a:outerShdw>
                  </a:effectLst>
                  <a:latin typeface="Arial Narrow" pitchFamily="34" charset="0"/>
                </a:rPr>
                <a:t>U</a:t>
              </a:r>
            </a:p>
            <a:p>
              <a:pPr algn="ctr" eaLnBrk="0" hangingPunct="0"/>
              <a:r>
                <a:rPr lang="en-US" sz="2000" dirty="0">
                  <a:effectLst>
                    <a:outerShdw blurRad="38100" dist="38100" dir="2700000" algn="tl">
                      <a:srgbClr val="000000">
                        <a:alpha val="43137"/>
                      </a:srgbClr>
                    </a:outerShdw>
                  </a:effectLst>
                  <a:latin typeface="Arial Narrow" pitchFamily="34" charset="0"/>
                </a:rPr>
                <a:t>T</a:t>
              </a:r>
            </a:p>
          </p:txBody>
        </p:sp>
        <p:sp>
          <p:nvSpPr>
            <p:cNvPr id="10" name="Freeform 7"/>
            <p:cNvSpPr>
              <a:spLocks/>
            </p:cNvSpPr>
            <p:nvPr/>
          </p:nvSpPr>
          <p:spPr bwMode="auto">
            <a:xfrm>
              <a:off x="1383" y="1776"/>
              <a:ext cx="433" cy="1"/>
            </a:xfrm>
            <a:custGeom>
              <a:avLst/>
              <a:gdLst>
                <a:gd name="T0" fmla="*/ 0 w 433"/>
                <a:gd name="T1" fmla="*/ 0 h 1"/>
                <a:gd name="T2" fmla="*/ 432 w 433"/>
                <a:gd name="T3" fmla="*/ 0 h 1"/>
              </a:gdLst>
              <a:ahLst/>
              <a:cxnLst>
                <a:cxn ang="0">
                  <a:pos x="T0" y="T1"/>
                </a:cxn>
                <a:cxn ang="0">
                  <a:pos x="T2" y="T3"/>
                </a:cxn>
              </a:cxnLst>
              <a:rect l="0" t="0" r="r" b="b"/>
              <a:pathLst>
                <a:path w="433" h="1">
                  <a:moveTo>
                    <a:pt x="0" y="0"/>
                  </a:moveTo>
                  <a:lnTo>
                    <a:pt x="432" y="0"/>
                  </a:lnTo>
                </a:path>
              </a:pathLst>
            </a:custGeom>
            <a:noFill/>
            <a:ln w="25400" cap="rnd"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Freeform 8"/>
            <p:cNvSpPr>
              <a:spLocks/>
            </p:cNvSpPr>
            <p:nvPr/>
          </p:nvSpPr>
          <p:spPr bwMode="auto">
            <a:xfrm>
              <a:off x="3935" y="1776"/>
              <a:ext cx="433" cy="1"/>
            </a:xfrm>
            <a:custGeom>
              <a:avLst/>
              <a:gdLst>
                <a:gd name="T0" fmla="*/ 0 w 433"/>
                <a:gd name="T1" fmla="*/ 0 h 1"/>
                <a:gd name="T2" fmla="*/ 432 w 433"/>
                <a:gd name="T3" fmla="*/ 0 h 1"/>
              </a:gdLst>
              <a:ahLst/>
              <a:cxnLst>
                <a:cxn ang="0">
                  <a:pos x="T0" y="T1"/>
                </a:cxn>
                <a:cxn ang="0">
                  <a:pos x="T2" y="T3"/>
                </a:cxn>
              </a:cxnLst>
              <a:rect l="0" t="0" r="r" b="b"/>
              <a:pathLst>
                <a:path w="433" h="1">
                  <a:moveTo>
                    <a:pt x="0" y="0"/>
                  </a:moveTo>
                  <a:lnTo>
                    <a:pt x="432" y="0"/>
                  </a:lnTo>
                </a:path>
              </a:pathLst>
            </a:custGeom>
            <a:noFill/>
            <a:ln w="25400" cap="rnd"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Rectangle 9"/>
            <p:cNvSpPr>
              <a:spLocks noChangeArrowheads="1"/>
            </p:cNvSpPr>
            <p:nvPr/>
          </p:nvSpPr>
          <p:spPr bwMode="auto">
            <a:xfrm>
              <a:off x="2256" y="1485"/>
              <a:ext cx="1266" cy="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eaLnBrk="0" hangingPunct="0"/>
              <a:r>
                <a:rPr lang="en-US" sz="4000" b="1" dirty="0" smtClean="0">
                  <a:effectLst>
                    <a:outerShdw blurRad="38100" dist="38100" dir="2700000" algn="tl">
                      <a:srgbClr val="000000">
                        <a:alpha val="43137"/>
                      </a:srgbClr>
                    </a:outerShdw>
                  </a:effectLst>
                  <a:latin typeface="Arial Narrow" pitchFamily="34" charset="0"/>
                </a:rPr>
                <a:t>P</a:t>
              </a:r>
              <a:r>
                <a:rPr lang="en-US" sz="3200" dirty="0" smtClean="0">
                  <a:effectLst>
                    <a:outerShdw blurRad="38100" dist="38100" dir="2700000" algn="tl">
                      <a:srgbClr val="000000">
                        <a:alpha val="43137"/>
                      </a:srgbClr>
                    </a:outerShdw>
                  </a:effectLst>
                  <a:latin typeface="Arial Narrow" pitchFamily="34" charset="0"/>
                </a:rPr>
                <a:t>ROCESS</a:t>
              </a:r>
              <a:endParaRPr lang="en-US" sz="3600" b="1" dirty="0">
                <a:latin typeface="Arial Narrow" pitchFamily="34" charset="0"/>
              </a:endParaRPr>
            </a:p>
          </p:txBody>
        </p:sp>
        <p:sp>
          <p:nvSpPr>
            <p:cNvPr id="13" name="Freeform 10"/>
            <p:cNvSpPr>
              <a:spLocks/>
            </p:cNvSpPr>
            <p:nvPr/>
          </p:nvSpPr>
          <p:spPr bwMode="auto">
            <a:xfrm>
              <a:off x="1055" y="2524"/>
              <a:ext cx="3601" cy="1"/>
            </a:xfrm>
            <a:custGeom>
              <a:avLst/>
              <a:gdLst>
                <a:gd name="T0" fmla="*/ 0 w 3601"/>
                <a:gd name="T1" fmla="*/ 0 h 1"/>
                <a:gd name="T2" fmla="*/ 3600 w 3601"/>
                <a:gd name="T3" fmla="*/ 0 h 1"/>
              </a:gdLst>
              <a:ahLst/>
              <a:cxnLst>
                <a:cxn ang="0">
                  <a:pos x="T0" y="T1"/>
                </a:cxn>
                <a:cxn ang="0">
                  <a:pos x="T2" y="T3"/>
                </a:cxn>
              </a:cxnLst>
              <a:rect l="0" t="0" r="r" b="b"/>
              <a:pathLst>
                <a:path w="3601" h="1">
                  <a:moveTo>
                    <a:pt x="0" y="0"/>
                  </a:moveTo>
                  <a:lnTo>
                    <a:pt x="3600" y="0"/>
                  </a:lnTo>
                </a:path>
              </a:pathLst>
            </a:custGeom>
            <a:noFill/>
            <a:ln w="28575" cap="rnd" cmpd="sng">
              <a:solidFill>
                <a:schemeClr val="tx1"/>
              </a:solidFill>
              <a:prstDash val="solid"/>
              <a:round/>
              <a:headEnd type="triangl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 name="AutoShape 11"/>
            <p:cNvSpPr>
              <a:spLocks noChangeArrowheads="1"/>
            </p:cNvSpPr>
            <p:nvPr/>
          </p:nvSpPr>
          <p:spPr bwMode="auto">
            <a:xfrm>
              <a:off x="4660" y="1588"/>
              <a:ext cx="232" cy="376"/>
            </a:xfrm>
            <a:prstGeom prst="rightArrow">
              <a:avLst>
                <a:gd name="adj1" fmla="val 50000"/>
                <a:gd name="adj2" fmla="val 50005"/>
              </a:avLst>
            </a:prstGeom>
            <a:solidFill>
              <a:schemeClr val="tx1">
                <a:lumMod val="85000"/>
                <a:lumOff val="15000"/>
              </a:schemeClr>
            </a:solidFill>
            <a:ln>
              <a:headEnd/>
              <a:tailEnd/>
            </a:ln>
            <a:extLst/>
          </p:spPr>
          <p:style>
            <a:lnRef idx="0">
              <a:schemeClr val="dk1"/>
            </a:lnRef>
            <a:fillRef idx="3">
              <a:schemeClr val="dk1"/>
            </a:fillRef>
            <a:effectRef idx="3">
              <a:schemeClr val="dk1"/>
            </a:effectRef>
            <a:fontRef idx="minor">
              <a:schemeClr val="lt1"/>
            </a:fontRef>
          </p:style>
          <p:txBody>
            <a:bodyPr wrap="none" anchor="ctr"/>
            <a:lstStyle/>
            <a:p>
              <a:endParaRPr lang="en-US"/>
            </a:p>
          </p:txBody>
        </p:sp>
        <p:sp>
          <p:nvSpPr>
            <p:cNvPr id="15" name="Rectangle 12"/>
            <p:cNvSpPr>
              <a:spLocks noChangeArrowheads="1"/>
            </p:cNvSpPr>
            <p:nvPr/>
          </p:nvSpPr>
          <p:spPr bwMode="auto">
            <a:xfrm>
              <a:off x="4944" y="775"/>
              <a:ext cx="266" cy="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eaLnBrk="0" hangingPunct="0"/>
              <a:r>
                <a:rPr lang="en-US" sz="2800" b="1" dirty="0">
                  <a:effectLst>
                    <a:outerShdw blurRad="38100" dist="38100" dir="2700000" algn="tl">
                      <a:srgbClr val="000000">
                        <a:alpha val="43137"/>
                      </a:srgbClr>
                    </a:outerShdw>
                  </a:effectLst>
                  <a:latin typeface="Arial Narrow" pitchFamily="34" charset="0"/>
                </a:rPr>
                <a:t>C</a:t>
              </a:r>
            </a:p>
            <a:p>
              <a:pPr algn="ctr" eaLnBrk="0" hangingPunct="0"/>
              <a:r>
                <a:rPr lang="en-US" sz="2000" dirty="0">
                  <a:effectLst>
                    <a:outerShdw blurRad="38100" dist="38100" dir="2700000" algn="tl">
                      <a:srgbClr val="000000">
                        <a:alpha val="43137"/>
                      </a:srgbClr>
                    </a:outerShdw>
                  </a:effectLst>
                  <a:latin typeface="Arial Narrow" pitchFamily="34" charset="0"/>
                </a:rPr>
                <a:t>U</a:t>
              </a:r>
            </a:p>
            <a:p>
              <a:pPr algn="ctr" eaLnBrk="0" hangingPunct="0"/>
              <a:r>
                <a:rPr lang="en-US" sz="2000" dirty="0">
                  <a:effectLst>
                    <a:outerShdw blurRad="38100" dist="38100" dir="2700000" algn="tl">
                      <a:srgbClr val="000000">
                        <a:alpha val="43137"/>
                      </a:srgbClr>
                    </a:outerShdw>
                  </a:effectLst>
                  <a:latin typeface="Arial Narrow" pitchFamily="34" charset="0"/>
                </a:rPr>
                <a:t>S</a:t>
              </a:r>
            </a:p>
            <a:p>
              <a:pPr algn="ctr" eaLnBrk="0" hangingPunct="0"/>
              <a:r>
                <a:rPr lang="en-US" sz="2000" dirty="0">
                  <a:effectLst>
                    <a:outerShdw blurRad="38100" dist="38100" dir="2700000" algn="tl">
                      <a:srgbClr val="000000">
                        <a:alpha val="43137"/>
                      </a:srgbClr>
                    </a:outerShdw>
                  </a:effectLst>
                  <a:latin typeface="Arial Narrow" pitchFamily="34" charset="0"/>
                </a:rPr>
                <a:t>T</a:t>
              </a:r>
            </a:p>
            <a:p>
              <a:pPr algn="ctr" eaLnBrk="0" hangingPunct="0"/>
              <a:r>
                <a:rPr lang="en-US" sz="2000" dirty="0">
                  <a:effectLst>
                    <a:outerShdw blurRad="38100" dist="38100" dir="2700000" algn="tl">
                      <a:srgbClr val="000000">
                        <a:alpha val="43137"/>
                      </a:srgbClr>
                    </a:outerShdw>
                  </a:effectLst>
                  <a:latin typeface="Arial Narrow" pitchFamily="34" charset="0"/>
                </a:rPr>
                <a:t>O</a:t>
              </a:r>
            </a:p>
            <a:p>
              <a:pPr algn="ctr" eaLnBrk="0" hangingPunct="0"/>
              <a:r>
                <a:rPr lang="en-US" sz="2000" dirty="0">
                  <a:effectLst>
                    <a:outerShdw blurRad="38100" dist="38100" dir="2700000" algn="tl">
                      <a:srgbClr val="000000">
                        <a:alpha val="43137"/>
                      </a:srgbClr>
                    </a:outerShdw>
                  </a:effectLst>
                  <a:latin typeface="Arial Narrow" pitchFamily="34" charset="0"/>
                </a:rPr>
                <a:t>M</a:t>
              </a:r>
            </a:p>
            <a:p>
              <a:pPr algn="ctr" eaLnBrk="0" hangingPunct="0"/>
              <a:r>
                <a:rPr lang="en-US" sz="2000" dirty="0">
                  <a:effectLst>
                    <a:outerShdw blurRad="38100" dist="38100" dir="2700000" algn="tl">
                      <a:srgbClr val="000000">
                        <a:alpha val="43137"/>
                      </a:srgbClr>
                    </a:outerShdw>
                  </a:effectLst>
                  <a:latin typeface="Arial Narrow" pitchFamily="34" charset="0"/>
                </a:rPr>
                <a:t>E</a:t>
              </a:r>
            </a:p>
            <a:p>
              <a:pPr algn="ctr" eaLnBrk="0" hangingPunct="0"/>
              <a:r>
                <a:rPr lang="en-US" sz="2000" dirty="0">
                  <a:effectLst>
                    <a:outerShdw blurRad="38100" dist="38100" dir="2700000" algn="tl">
                      <a:srgbClr val="000000">
                        <a:alpha val="43137"/>
                      </a:srgbClr>
                    </a:outerShdw>
                  </a:effectLst>
                  <a:latin typeface="Arial Narrow" pitchFamily="34" charset="0"/>
                </a:rPr>
                <a:t>R</a:t>
              </a:r>
            </a:p>
          </p:txBody>
        </p:sp>
        <p:sp>
          <p:nvSpPr>
            <p:cNvPr id="17" name="Text Box 13"/>
            <p:cNvSpPr txBox="1">
              <a:spLocks noChangeArrowheads="1"/>
            </p:cNvSpPr>
            <p:nvPr/>
          </p:nvSpPr>
          <p:spPr bwMode="auto">
            <a:xfrm>
              <a:off x="1909" y="2524"/>
              <a:ext cx="2133" cy="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sz="1600" b="1">
                  <a:latin typeface="Arial Narrow" pitchFamily="34" charset="0"/>
                </a:rPr>
                <a:t>Requirements, Specs and Information</a:t>
              </a:r>
            </a:p>
          </p:txBody>
        </p:sp>
        <p:sp>
          <p:nvSpPr>
            <p:cNvPr id="18" name="Rectangle 14"/>
            <p:cNvSpPr>
              <a:spLocks noChangeArrowheads="1"/>
            </p:cNvSpPr>
            <p:nvPr/>
          </p:nvSpPr>
          <p:spPr bwMode="auto">
            <a:xfrm>
              <a:off x="525" y="721"/>
              <a:ext cx="232" cy="1864"/>
            </a:xfrm>
            <a:prstGeom prst="rect">
              <a:avLst/>
            </a:prstGeom>
            <a:solidFill>
              <a:schemeClr val="tx2">
                <a:lumMod val="40000"/>
                <a:lumOff val="60000"/>
              </a:schemeClr>
            </a:solidFill>
            <a:ln>
              <a:headEnd/>
              <a:tailEnd/>
            </a:ln>
            <a:extLst/>
          </p:spPr>
          <p:style>
            <a:lnRef idx="0">
              <a:schemeClr val="accent3"/>
            </a:lnRef>
            <a:fillRef idx="3">
              <a:schemeClr val="accent3"/>
            </a:fillRef>
            <a:effectRef idx="3">
              <a:schemeClr val="accent3"/>
            </a:effectRef>
            <a:fontRef idx="minor">
              <a:schemeClr val="lt1"/>
            </a:fontRef>
          </p:style>
          <p:txBody>
            <a:bodyPr wrap="none" anchor="ctr"/>
            <a:lstStyle/>
            <a:p>
              <a:endParaRPr lang="en-US"/>
            </a:p>
          </p:txBody>
        </p:sp>
        <p:sp>
          <p:nvSpPr>
            <p:cNvPr id="19" name="Rectangle 15"/>
            <p:cNvSpPr>
              <a:spLocks noChangeArrowheads="1"/>
            </p:cNvSpPr>
            <p:nvPr/>
          </p:nvSpPr>
          <p:spPr bwMode="auto">
            <a:xfrm>
              <a:off x="526" y="680"/>
              <a:ext cx="255" cy="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eaLnBrk="0" hangingPunct="0"/>
              <a:r>
                <a:rPr lang="en-US" sz="2800" b="1" dirty="0">
                  <a:effectLst>
                    <a:outerShdw blurRad="38100" dist="38100" dir="2700000" algn="tl">
                      <a:srgbClr val="000000">
                        <a:alpha val="43137"/>
                      </a:srgbClr>
                    </a:outerShdw>
                  </a:effectLst>
                  <a:latin typeface="Arial Narrow" pitchFamily="34" charset="0"/>
                </a:rPr>
                <a:t>S</a:t>
              </a:r>
            </a:p>
            <a:p>
              <a:pPr algn="ctr" eaLnBrk="0" hangingPunct="0"/>
              <a:r>
                <a:rPr lang="en-US" sz="2000" dirty="0">
                  <a:effectLst>
                    <a:outerShdw blurRad="38100" dist="38100" dir="2700000" algn="tl">
                      <a:srgbClr val="000000">
                        <a:alpha val="43137"/>
                      </a:srgbClr>
                    </a:outerShdw>
                  </a:effectLst>
                  <a:latin typeface="Arial Narrow" pitchFamily="34" charset="0"/>
                </a:rPr>
                <a:t>U</a:t>
              </a:r>
            </a:p>
            <a:p>
              <a:pPr algn="ctr" eaLnBrk="0" hangingPunct="0"/>
              <a:r>
                <a:rPr lang="en-US" sz="2000" dirty="0">
                  <a:effectLst>
                    <a:outerShdw blurRad="38100" dist="38100" dir="2700000" algn="tl">
                      <a:srgbClr val="000000">
                        <a:alpha val="43137"/>
                      </a:srgbClr>
                    </a:outerShdw>
                  </a:effectLst>
                  <a:latin typeface="Arial Narrow" pitchFamily="34" charset="0"/>
                </a:rPr>
                <a:t>P</a:t>
              </a:r>
            </a:p>
            <a:p>
              <a:pPr algn="ctr" eaLnBrk="0" hangingPunct="0"/>
              <a:r>
                <a:rPr lang="en-US" sz="2000" dirty="0">
                  <a:effectLst>
                    <a:outerShdw blurRad="38100" dist="38100" dir="2700000" algn="tl">
                      <a:srgbClr val="000000">
                        <a:alpha val="43137"/>
                      </a:srgbClr>
                    </a:outerShdw>
                  </a:effectLst>
                  <a:latin typeface="Arial Narrow" pitchFamily="34" charset="0"/>
                </a:rPr>
                <a:t>P</a:t>
              </a:r>
            </a:p>
            <a:p>
              <a:pPr algn="ctr" eaLnBrk="0" hangingPunct="0"/>
              <a:r>
                <a:rPr lang="en-US" sz="2000" dirty="0">
                  <a:effectLst>
                    <a:outerShdw blurRad="38100" dist="38100" dir="2700000" algn="tl">
                      <a:srgbClr val="000000">
                        <a:alpha val="43137"/>
                      </a:srgbClr>
                    </a:outerShdw>
                  </a:effectLst>
                  <a:latin typeface="Arial Narrow" pitchFamily="34" charset="0"/>
                </a:rPr>
                <a:t>L</a:t>
              </a:r>
            </a:p>
            <a:p>
              <a:pPr algn="ctr" eaLnBrk="0" hangingPunct="0"/>
              <a:r>
                <a:rPr lang="en-US" sz="2000" dirty="0">
                  <a:effectLst>
                    <a:outerShdw blurRad="38100" dist="38100" dir="2700000" algn="tl">
                      <a:srgbClr val="000000">
                        <a:alpha val="43137"/>
                      </a:srgbClr>
                    </a:outerShdw>
                  </a:effectLst>
                  <a:latin typeface="Arial Narrow" pitchFamily="34" charset="0"/>
                </a:rPr>
                <a:t>I</a:t>
              </a:r>
            </a:p>
            <a:p>
              <a:pPr algn="ctr" eaLnBrk="0" hangingPunct="0"/>
              <a:r>
                <a:rPr lang="en-US" sz="2000" dirty="0">
                  <a:effectLst>
                    <a:outerShdw blurRad="38100" dist="38100" dir="2700000" algn="tl">
                      <a:srgbClr val="000000">
                        <a:alpha val="43137"/>
                      </a:srgbClr>
                    </a:outerShdw>
                  </a:effectLst>
                  <a:latin typeface="Arial Narrow" pitchFamily="34" charset="0"/>
                </a:rPr>
                <a:t>E</a:t>
              </a:r>
            </a:p>
            <a:p>
              <a:pPr algn="ctr" eaLnBrk="0" hangingPunct="0"/>
              <a:r>
                <a:rPr lang="en-US" sz="2000" dirty="0">
                  <a:effectLst>
                    <a:outerShdw blurRad="38100" dist="38100" dir="2700000" algn="tl">
                      <a:srgbClr val="000000">
                        <a:alpha val="43137"/>
                      </a:srgbClr>
                    </a:outerShdw>
                  </a:effectLst>
                  <a:latin typeface="Arial Narrow" pitchFamily="34" charset="0"/>
                </a:rPr>
                <a:t>R</a:t>
              </a:r>
              <a:endParaRPr lang="en-US" sz="2400" dirty="0">
                <a:effectLst>
                  <a:outerShdw blurRad="38100" dist="38100" dir="2700000" algn="tl">
                    <a:srgbClr val="000000">
                      <a:alpha val="43137"/>
                    </a:srgbClr>
                  </a:outerShdw>
                </a:effectLst>
                <a:latin typeface="Arial Narrow" pitchFamily="34" charset="0"/>
              </a:endParaRPr>
            </a:p>
          </p:txBody>
        </p:sp>
        <p:sp>
          <p:nvSpPr>
            <p:cNvPr id="20" name="Rectangle 16"/>
            <p:cNvSpPr>
              <a:spLocks noChangeArrowheads="1"/>
            </p:cNvSpPr>
            <p:nvPr/>
          </p:nvSpPr>
          <p:spPr bwMode="auto">
            <a:xfrm>
              <a:off x="1189" y="969"/>
              <a:ext cx="184" cy="1384"/>
            </a:xfrm>
            <a:prstGeom prst="rect">
              <a:avLst/>
            </a:prstGeom>
            <a:solidFill>
              <a:schemeClr val="accent2">
                <a:lumMod val="60000"/>
                <a:lumOff val="40000"/>
              </a:schemeClr>
            </a:solidFill>
            <a:ln>
              <a:headEnd/>
              <a:tailEnd/>
            </a:ln>
            <a:extLst/>
          </p:spPr>
          <p:style>
            <a:lnRef idx="0">
              <a:schemeClr val="accent3"/>
            </a:lnRef>
            <a:fillRef idx="3">
              <a:schemeClr val="accent3"/>
            </a:fillRef>
            <a:effectRef idx="3">
              <a:schemeClr val="accent3"/>
            </a:effectRef>
            <a:fontRef idx="minor">
              <a:schemeClr val="lt1"/>
            </a:fontRef>
          </p:style>
          <p:txBody>
            <a:bodyPr wrap="none" anchor="ctr"/>
            <a:lstStyle/>
            <a:p>
              <a:endParaRPr lang="en-US"/>
            </a:p>
          </p:txBody>
        </p:sp>
        <p:sp>
          <p:nvSpPr>
            <p:cNvPr id="21" name="Rectangle 17"/>
            <p:cNvSpPr>
              <a:spLocks noChangeArrowheads="1"/>
            </p:cNvSpPr>
            <p:nvPr/>
          </p:nvSpPr>
          <p:spPr bwMode="auto">
            <a:xfrm>
              <a:off x="1174" y="1050"/>
              <a:ext cx="225" cy="1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eaLnBrk="0" hangingPunct="0"/>
              <a:r>
                <a:rPr lang="en-US" sz="2800" b="1" dirty="0">
                  <a:effectLst>
                    <a:outerShdw blurRad="38100" dist="38100" dir="2700000" algn="tl">
                      <a:srgbClr val="000000">
                        <a:alpha val="43137"/>
                      </a:srgbClr>
                    </a:outerShdw>
                  </a:effectLst>
                  <a:latin typeface="Arial Narrow" pitchFamily="34" charset="0"/>
                </a:rPr>
                <a:t>I</a:t>
              </a:r>
            </a:p>
            <a:p>
              <a:pPr algn="ctr" eaLnBrk="0" hangingPunct="0"/>
              <a:r>
                <a:rPr lang="en-US" sz="2000" dirty="0">
                  <a:effectLst>
                    <a:outerShdw blurRad="38100" dist="38100" dir="2700000" algn="tl">
                      <a:srgbClr val="000000">
                        <a:alpha val="43137"/>
                      </a:srgbClr>
                    </a:outerShdw>
                  </a:effectLst>
                  <a:latin typeface="Arial Narrow" pitchFamily="34" charset="0"/>
                </a:rPr>
                <a:t>N</a:t>
              </a:r>
            </a:p>
            <a:p>
              <a:pPr algn="ctr" eaLnBrk="0" hangingPunct="0"/>
              <a:r>
                <a:rPr lang="en-US" sz="2000" dirty="0">
                  <a:effectLst>
                    <a:outerShdw blurRad="38100" dist="38100" dir="2700000" algn="tl">
                      <a:srgbClr val="000000">
                        <a:alpha val="43137"/>
                      </a:srgbClr>
                    </a:outerShdw>
                  </a:effectLst>
                  <a:latin typeface="Arial Narrow" pitchFamily="34" charset="0"/>
                </a:rPr>
                <a:t>P</a:t>
              </a:r>
            </a:p>
            <a:p>
              <a:pPr algn="ctr" eaLnBrk="0" hangingPunct="0"/>
              <a:r>
                <a:rPr lang="en-US" sz="2000" dirty="0">
                  <a:effectLst>
                    <a:outerShdw blurRad="38100" dist="38100" dir="2700000" algn="tl">
                      <a:srgbClr val="000000">
                        <a:alpha val="43137"/>
                      </a:srgbClr>
                    </a:outerShdw>
                  </a:effectLst>
                  <a:latin typeface="Arial Narrow" pitchFamily="34" charset="0"/>
                </a:rPr>
                <a:t>U</a:t>
              </a:r>
            </a:p>
            <a:p>
              <a:pPr algn="ctr" eaLnBrk="0" hangingPunct="0"/>
              <a:r>
                <a:rPr lang="en-US" sz="2000" dirty="0">
                  <a:effectLst>
                    <a:outerShdw blurRad="38100" dist="38100" dir="2700000" algn="tl">
                      <a:srgbClr val="000000">
                        <a:alpha val="43137"/>
                      </a:srgbClr>
                    </a:outerShdw>
                  </a:effectLst>
                  <a:latin typeface="Arial Narrow" pitchFamily="34" charset="0"/>
                </a:rPr>
                <a:t>T</a:t>
              </a:r>
            </a:p>
          </p:txBody>
        </p:sp>
        <p:sp>
          <p:nvSpPr>
            <p:cNvPr id="22" name="AutoShape 18"/>
            <p:cNvSpPr>
              <a:spLocks noChangeArrowheads="1"/>
            </p:cNvSpPr>
            <p:nvPr/>
          </p:nvSpPr>
          <p:spPr bwMode="auto">
            <a:xfrm>
              <a:off x="864" y="1592"/>
              <a:ext cx="232" cy="376"/>
            </a:xfrm>
            <a:prstGeom prst="rightArrow">
              <a:avLst>
                <a:gd name="adj1" fmla="val 50000"/>
                <a:gd name="adj2" fmla="val 50005"/>
              </a:avLst>
            </a:prstGeom>
            <a:solidFill>
              <a:schemeClr val="tx1">
                <a:lumMod val="85000"/>
                <a:lumOff val="15000"/>
              </a:schemeClr>
            </a:solidFill>
            <a:ln>
              <a:headEnd/>
              <a:tailEnd/>
            </a:ln>
            <a:extLst/>
          </p:spPr>
          <p:style>
            <a:lnRef idx="0">
              <a:schemeClr val="accent1"/>
            </a:lnRef>
            <a:fillRef idx="3">
              <a:schemeClr val="accent1"/>
            </a:fillRef>
            <a:effectRef idx="3">
              <a:schemeClr val="accent1"/>
            </a:effectRef>
            <a:fontRef idx="minor">
              <a:schemeClr val="lt1"/>
            </a:fontRef>
          </p:style>
          <p:txBody>
            <a:bodyPr wrap="none" anchor="ctr"/>
            <a:lstStyle/>
            <a:p>
              <a:endParaRPr lang="en-US"/>
            </a:p>
          </p:txBody>
        </p:sp>
        <p:sp>
          <p:nvSpPr>
            <p:cNvPr id="23" name="Rectangle 19"/>
            <p:cNvSpPr>
              <a:spLocks noChangeArrowheads="1"/>
            </p:cNvSpPr>
            <p:nvPr/>
          </p:nvSpPr>
          <p:spPr bwMode="auto">
            <a:xfrm>
              <a:off x="1544" y="768"/>
              <a:ext cx="47" cy="1872"/>
            </a:xfrm>
            <a:prstGeom prst="rect">
              <a:avLst/>
            </a:prstGeom>
            <a:solidFill>
              <a:schemeClr val="tx1">
                <a:lumMod val="75000"/>
                <a:lumOff val="25000"/>
              </a:schemeClr>
            </a:solidFill>
            <a:ln>
              <a:solidFill>
                <a:schemeClr val="tx1">
                  <a:lumMod val="75000"/>
                  <a:lumOff val="25000"/>
                </a:schemeClr>
              </a:solidFill>
              <a:headEnd/>
              <a:tailEnd/>
            </a:ln>
            <a:extLst/>
          </p:spPr>
          <p:style>
            <a:lnRef idx="2">
              <a:schemeClr val="accent2">
                <a:shade val="50000"/>
              </a:schemeClr>
            </a:lnRef>
            <a:fillRef idx="1">
              <a:schemeClr val="accent2"/>
            </a:fillRef>
            <a:effectRef idx="0">
              <a:schemeClr val="accent2"/>
            </a:effectRef>
            <a:fontRef idx="minor">
              <a:schemeClr val="lt1"/>
            </a:fontRef>
          </p:style>
          <p:txBody>
            <a:bodyPr wrap="none" anchor="ctr"/>
            <a:lstStyle/>
            <a:p>
              <a:endParaRPr lang="en-US"/>
            </a:p>
          </p:txBody>
        </p:sp>
        <p:sp>
          <p:nvSpPr>
            <p:cNvPr id="24" name="Rectangle 20"/>
            <p:cNvSpPr>
              <a:spLocks noChangeArrowheads="1"/>
            </p:cNvSpPr>
            <p:nvPr/>
          </p:nvSpPr>
          <p:spPr bwMode="auto">
            <a:xfrm>
              <a:off x="4096" y="768"/>
              <a:ext cx="47" cy="1872"/>
            </a:xfrm>
            <a:prstGeom prst="rect">
              <a:avLst/>
            </a:prstGeom>
            <a:solidFill>
              <a:schemeClr val="tx1">
                <a:lumMod val="75000"/>
                <a:lumOff val="25000"/>
              </a:schemeClr>
            </a:solidFill>
            <a:ln>
              <a:solidFill>
                <a:schemeClr val="tx1">
                  <a:lumMod val="75000"/>
                  <a:lumOff val="25000"/>
                </a:schemeClr>
              </a:solidFill>
              <a:headEnd/>
              <a:tailEnd/>
            </a:ln>
            <a:extLst/>
          </p:spPr>
          <p:style>
            <a:lnRef idx="2">
              <a:schemeClr val="accent2">
                <a:shade val="50000"/>
              </a:schemeClr>
            </a:lnRef>
            <a:fillRef idx="1">
              <a:schemeClr val="accent2"/>
            </a:fillRef>
            <a:effectRef idx="0">
              <a:schemeClr val="accent2"/>
            </a:effectRef>
            <a:fontRef idx="minor">
              <a:schemeClr val="lt1"/>
            </a:fontRef>
          </p:style>
          <p:txBody>
            <a:bodyPr wrap="none" anchor="ctr"/>
            <a:lstStyle/>
            <a:p>
              <a:endParaRPr lang="en-US"/>
            </a:p>
          </p:txBody>
        </p:sp>
        <p:sp>
          <p:nvSpPr>
            <p:cNvPr id="25" name="Text Box 21"/>
            <p:cNvSpPr txBox="1">
              <a:spLocks noChangeArrowheads="1"/>
            </p:cNvSpPr>
            <p:nvPr/>
          </p:nvSpPr>
          <p:spPr bwMode="auto">
            <a:xfrm>
              <a:off x="1914" y="695"/>
              <a:ext cx="741" cy="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dirty="0">
                  <a:latin typeface="Arial Narrow" pitchFamily="34" charset="0"/>
                </a:rPr>
                <a:t>Boundary -</a:t>
              </a:r>
            </a:p>
            <a:p>
              <a:pPr algn="ctr" eaLnBrk="0" hangingPunct="0"/>
              <a:r>
                <a:rPr lang="en-US" dirty="0">
                  <a:latin typeface="Arial Narrow" pitchFamily="34" charset="0"/>
                </a:rPr>
                <a:t>(Start of </a:t>
              </a:r>
            </a:p>
            <a:p>
              <a:pPr algn="ctr" eaLnBrk="0" hangingPunct="0"/>
              <a:r>
                <a:rPr lang="en-US" dirty="0">
                  <a:latin typeface="Arial Narrow" pitchFamily="34" charset="0"/>
                </a:rPr>
                <a:t>Process)</a:t>
              </a:r>
            </a:p>
          </p:txBody>
        </p:sp>
        <p:sp>
          <p:nvSpPr>
            <p:cNvPr id="26" name="Text Box 22"/>
            <p:cNvSpPr txBox="1">
              <a:spLocks noChangeArrowheads="1"/>
            </p:cNvSpPr>
            <p:nvPr/>
          </p:nvSpPr>
          <p:spPr bwMode="auto">
            <a:xfrm>
              <a:off x="3019" y="695"/>
              <a:ext cx="873" cy="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atin typeface="Arial Narrow" pitchFamily="34" charset="0"/>
                </a:rPr>
                <a:t>Boundary -</a:t>
              </a:r>
            </a:p>
            <a:p>
              <a:pPr algn="ctr" eaLnBrk="0" hangingPunct="0"/>
              <a:r>
                <a:rPr lang="en-US">
                  <a:latin typeface="Arial Narrow" pitchFamily="34" charset="0"/>
                </a:rPr>
                <a:t>(Completion  </a:t>
              </a:r>
            </a:p>
            <a:p>
              <a:pPr algn="ctr" eaLnBrk="0" hangingPunct="0"/>
              <a:r>
                <a:rPr lang="en-US">
                  <a:latin typeface="Arial Narrow" pitchFamily="34" charset="0"/>
                </a:rPr>
                <a:t>of Process)</a:t>
              </a:r>
            </a:p>
          </p:txBody>
        </p:sp>
        <p:sp>
          <p:nvSpPr>
            <p:cNvPr id="27" name="Freeform 23"/>
            <p:cNvSpPr>
              <a:spLocks/>
            </p:cNvSpPr>
            <p:nvPr/>
          </p:nvSpPr>
          <p:spPr bwMode="auto">
            <a:xfrm flipV="1">
              <a:off x="1594" y="864"/>
              <a:ext cx="280" cy="48"/>
            </a:xfrm>
            <a:custGeom>
              <a:avLst/>
              <a:gdLst>
                <a:gd name="T0" fmla="*/ 0 w 433"/>
                <a:gd name="T1" fmla="*/ 0 h 1"/>
                <a:gd name="T2" fmla="*/ 432 w 433"/>
                <a:gd name="T3" fmla="*/ 0 h 1"/>
              </a:gdLst>
              <a:ahLst/>
              <a:cxnLst>
                <a:cxn ang="0">
                  <a:pos x="T0" y="T1"/>
                </a:cxn>
                <a:cxn ang="0">
                  <a:pos x="T2" y="T3"/>
                </a:cxn>
              </a:cxnLst>
              <a:rect l="0" t="0" r="r" b="b"/>
              <a:pathLst>
                <a:path w="433" h="1">
                  <a:moveTo>
                    <a:pt x="0" y="0"/>
                  </a:moveTo>
                  <a:lnTo>
                    <a:pt x="432" y="0"/>
                  </a:lnTo>
                </a:path>
              </a:pathLst>
            </a:custGeom>
            <a:noFill/>
            <a:ln w="25400" cap="rnd" cmpd="sng">
              <a:solidFill>
                <a:schemeClr val="tx1"/>
              </a:solidFill>
              <a:prstDash val="solid"/>
              <a:round/>
              <a:headEnd type="triangl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 name="Freeform 24"/>
            <p:cNvSpPr>
              <a:spLocks/>
            </p:cNvSpPr>
            <p:nvPr/>
          </p:nvSpPr>
          <p:spPr bwMode="auto">
            <a:xfrm>
              <a:off x="3888" y="911"/>
              <a:ext cx="192" cy="49"/>
            </a:xfrm>
            <a:custGeom>
              <a:avLst/>
              <a:gdLst>
                <a:gd name="T0" fmla="*/ 0 w 433"/>
                <a:gd name="T1" fmla="*/ 0 h 1"/>
                <a:gd name="T2" fmla="*/ 432 w 433"/>
                <a:gd name="T3" fmla="*/ 0 h 1"/>
              </a:gdLst>
              <a:ahLst/>
              <a:cxnLst>
                <a:cxn ang="0">
                  <a:pos x="T0" y="T1"/>
                </a:cxn>
                <a:cxn ang="0">
                  <a:pos x="T2" y="T3"/>
                </a:cxn>
              </a:cxnLst>
              <a:rect l="0" t="0" r="r" b="b"/>
              <a:pathLst>
                <a:path w="433" h="1">
                  <a:moveTo>
                    <a:pt x="0" y="0"/>
                  </a:moveTo>
                  <a:lnTo>
                    <a:pt x="432" y="0"/>
                  </a:lnTo>
                </a:path>
              </a:pathLst>
            </a:custGeom>
            <a:noFill/>
            <a:ln w="25400" cap="rnd"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 name="Line 25"/>
            <p:cNvSpPr>
              <a:spLocks noChangeShapeType="1"/>
            </p:cNvSpPr>
            <p:nvPr/>
          </p:nvSpPr>
          <p:spPr bwMode="auto">
            <a:xfrm>
              <a:off x="3886" y="720"/>
              <a:ext cx="0" cy="5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 name="Line 26"/>
            <p:cNvSpPr>
              <a:spLocks noChangeShapeType="1"/>
            </p:cNvSpPr>
            <p:nvPr/>
          </p:nvSpPr>
          <p:spPr bwMode="auto">
            <a:xfrm>
              <a:off x="1882" y="720"/>
              <a:ext cx="0" cy="5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102720618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839200" cy="523220"/>
          </a:xfrm>
        </p:spPr>
        <p:txBody>
          <a:bodyPr/>
          <a:lstStyle/>
          <a:p>
            <a:r>
              <a:rPr lang="en-US" sz="2800" b="1" dirty="0" smtClean="0">
                <a:solidFill>
                  <a:schemeClr val="bg1"/>
                </a:solidFill>
                <a:latin typeface="+mj-lt"/>
              </a:rPr>
              <a:t>4. </a:t>
            </a:r>
            <a:r>
              <a:rPr lang="en-US" sz="2800" b="1" dirty="0">
                <a:solidFill>
                  <a:schemeClr val="bg1"/>
                </a:solidFill>
                <a:latin typeface="+mj-lt"/>
              </a:rPr>
              <a:t>Create a SIPOC Chart</a:t>
            </a:r>
          </a:p>
        </p:txBody>
      </p:sp>
      <p:sp>
        <p:nvSpPr>
          <p:cNvPr id="16" name="Content Placeholder 2"/>
          <p:cNvSpPr>
            <a:spLocks noGrp="1"/>
          </p:cNvSpPr>
          <p:nvPr>
            <p:ph idx="1"/>
          </p:nvPr>
        </p:nvSpPr>
        <p:spPr>
          <a:xfrm>
            <a:off x="304800" y="1493714"/>
            <a:ext cx="8534400" cy="4907086"/>
          </a:xfrm>
        </p:spPr>
        <p:txBody>
          <a:bodyPr/>
          <a:lstStyle/>
          <a:p>
            <a:pPr>
              <a:lnSpc>
                <a:spcPct val="90000"/>
              </a:lnSpc>
              <a:spcBef>
                <a:spcPct val="50000"/>
              </a:spcBef>
              <a:buFont typeface="Wingdings" pitchFamily="2" charset="2"/>
              <a:buChar char="q"/>
              <a:tabLst>
                <a:tab pos="1831975" algn="l"/>
              </a:tabLst>
            </a:pPr>
            <a:r>
              <a:rPr lang="en-US" sz="2400" dirty="0" smtClean="0"/>
              <a:t> Leading </a:t>
            </a:r>
            <a:r>
              <a:rPr lang="en-US" sz="2400" dirty="0"/>
              <a:t>Measures tell the need to adjust process before the fact.</a:t>
            </a:r>
          </a:p>
          <a:p>
            <a:pPr marL="750888" lvl="1" indent="-342900">
              <a:lnSpc>
                <a:spcPct val="90000"/>
              </a:lnSpc>
              <a:spcBef>
                <a:spcPct val="50000"/>
              </a:spcBef>
              <a:buFont typeface="Wingdings" pitchFamily="2" charset="2"/>
              <a:buChar char="Ø"/>
              <a:tabLst>
                <a:tab pos="1831975" algn="l"/>
              </a:tabLst>
            </a:pPr>
            <a:r>
              <a:rPr lang="en-US" sz="2000" dirty="0"/>
              <a:t>Evaluate inputs and adjust downstream process to reflect results </a:t>
            </a:r>
            <a:br>
              <a:rPr lang="en-US" sz="2000" dirty="0"/>
            </a:br>
            <a:r>
              <a:rPr lang="en-US" sz="2000" dirty="0"/>
              <a:t>of evaluation.</a:t>
            </a:r>
          </a:p>
          <a:p>
            <a:pPr>
              <a:lnSpc>
                <a:spcPct val="90000"/>
              </a:lnSpc>
              <a:spcBef>
                <a:spcPct val="50000"/>
              </a:spcBef>
              <a:buFont typeface="Wingdings" pitchFamily="2" charset="2"/>
              <a:buChar char="q"/>
              <a:tabLst>
                <a:tab pos="1831975" algn="l"/>
              </a:tabLst>
            </a:pPr>
            <a:r>
              <a:rPr lang="en-US" sz="2400" dirty="0" smtClean="0"/>
              <a:t> Lagging </a:t>
            </a:r>
            <a:r>
              <a:rPr lang="en-US" sz="2400" dirty="0"/>
              <a:t>Measures inform about process performance and the need </a:t>
            </a:r>
            <a:r>
              <a:rPr lang="en-US" sz="2400" dirty="0" smtClean="0"/>
              <a:t>for </a:t>
            </a:r>
            <a:r>
              <a:rPr lang="en-US" sz="2400" dirty="0"/>
              <a:t>adjustment after the fact.</a:t>
            </a:r>
          </a:p>
          <a:p>
            <a:pPr marL="750888" lvl="1" indent="-342900">
              <a:lnSpc>
                <a:spcPct val="90000"/>
              </a:lnSpc>
              <a:spcBef>
                <a:spcPct val="50000"/>
              </a:spcBef>
              <a:buFont typeface="Wingdings" pitchFamily="2" charset="2"/>
              <a:buChar char="Ø"/>
              <a:tabLst>
                <a:tab pos="1831975" algn="l"/>
              </a:tabLst>
            </a:pPr>
            <a:r>
              <a:rPr lang="en-US" sz="2000" dirty="0"/>
              <a:t>Some close lagging measures are able to give immediate feedback to the process – small likelihood of providing inconsistent service.</a:t>
            </a:r>
          </a:p>
          <a:p>
            <a:pPr marL="1106488" lvl="2" indent="-342900">
              <a:lnSpc>
                <a:spcPct val="90000"/>
              </a:lnSpc>
              <a:spcBef>
                <a:spcPct val="50000"/>
              </a:spcBef>
              <a:buFont typeface="Wingdings" pitchFamily="2" charset="2"/>
              <a:buChar char="§"/>
              <a:tabLst>
                <a:tab pos="1831975" algn="l"/>
              </a:tabLst>
            </a:pPr>
            <a:r>
              <a:rPr lang="en-US" sz="2000" dirty="0"/>
              <a:t>Evaluate results of process step and feed information upstream.</a:t>
            </a:r>
          </a:p>
          <a:p>
            <a:pPr marL="750888" lvl="1" indent="-342900">
              <a:lnSpc>
                <a:spcPct val="90000"/>
              </a:lnSpc>
              <a:spcBef>
                <a:spcPct val="50000"/>
              </a:spcBef>
              <a:buFont typeface="Wingdings" pitchFamily="2" charset="2"/>
              <a:buChar char="Ø"/>
              <a:tabLst>
                <a:tab pos="1831975" algn="l"/>
              </a:tabLst>
            </a:pPr>
            <a:r>
              <a:rPr lang="en-US" sz="2000" dirty="0"/>
              <a:t>Some long lagging measures take so long to give feedback that decision-making is not timely and not well defined – great likelihood of providing inconsistent service.</a:t>
            </a:r>
          </a:p>
          <a:p>
            <a:pPr marL="1106488" lvl="2" indent="-342900">
              <a:lnSpc>
                <a:spcPct val="90000"/>
              </a:lnSpc>
              <a:spcBef>
                <a:spcPct val="50000"/>
              </a:spcBef>
              <a:buFont typeface="Wingdings" pitchFamily="2" charset="2"/>
              <a:buChar char="§"/>
              <a:tabLst>
                <a:tab pos="1831975" algn="l"/>
              </a:tabLst>
            </a:pPr>
            <a:r>
              <a:rPr lang="en-US" sz="2000" dirty="0"/>
              <a:t>Evaluate results of process output and feed information upstream.</a:t>
            </a:r>
          </a:p>
          <a:p>
            <a:pPr marL="320675" indent="-320675">
              <a:tabLst>
                <a:tab pos="1831975" algn="l"/>
              </a:tabLst>
            </a:pPr>
            <a:endParaRPr lang="en-US" sz="2400" dirty="0"/>
          </a:p>
        </p:txBody>
      </p:sp>
      <p:sp>
        <p:nvSpPr>
          <p:cNvPr id="38" name="Text Placeholder 3"/>
          <p:cNvSpPr>
            <a:spLocks noGrp="1"/>
          </p:cNvSpPr>
          <p:nvPr>
            <p:ph type="body" sz="quarter" idx="10"/>
          </p:nvPr>
        </p:nvSpPr>
        <p:spPr>
          <a:xfrm>
            <a:off x="533400" y="914400"/>
            <a:ext cx="7620000" cy="669386"/>
          </a:xfrm>
        </p:spPr>
        <p:txBody>
          <a:bodyPr/>
          <a:lstStyle/>
          <a:p>
            <a:r>
              <a:rPr lang="en-US" sz="2400" b="1" dirty="0" smtClean="0">
                <a:solidFill>
                  <a:schemeClr val="accent6">
                    <a:lumMod val="60000"/>
                    <a:lumOff val="40000"/>
                  </a:schemeClr>
                </a:solidFill>
                <a:latin typeface="+mj-lt"/>
              </a:rPr>
              <a:t>Leading </a:t>
            </a:r>
            <a:r>
              <a:rPr lang="en-US" sz="2400" b="1" dirty="0">
                <a:solidFill>
                  <a:schemeClr val="accent6">
                    <a:lumMod val="60000"/>
                    <a:lumOff val="40000"/>
                  </a:schemeClr>
                </a:solidFill>
                <a:latin typeface="+mj-lt"/>
              </a:rPr>
              <a:t>and Lagging Measures</a:t>
            </a:r>
          </a:p>
        </p:txBody>
      </p:sp>
    </p:spTree>
    <p:extLst>
      <p:ext uri="{BB962C8B-B14F-4D97-AF65-F5344CB8AC3E}">
        <p14:creationId xmlns:p14="http://schemas.microsoft.com/office/powerpoint/2010/main" val="102720618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839200" cy="523220"/>
          </a:xfrm>
        </p:spPr>
        <p:txBody>
          <a:bodyPr/>
          <a:lstStyle/>
          <a:p>
            <a:r>
              <a:rPr lang="en-US" sz="2800" b="1" dirty="0" smtClean="0">
                <a:solidFill>
                  <a:schemeClr val="bg1"/>
                </a:solidFill>
                <a:latin typeface="+mj-lt"/>
              </a:rPr>
              <a:t>4. </a:t>
            </a:r>
            <a:r>
              <a:rPr lang="en-US" sz="2800" b="1" dirty="0">
                <a:solidFill>
                  <a:schemeClr val="bg1"/>
                </a:solidFill>
                <a:latin typeface="+mj-lt"/>
              </a:rPr>
              <a:t>Create a SIPOC Chart</a:t>
            </a:r>
          </a:p>
        </p:txBody>
      </p:sp>
      <p:sp>
        <p:nvSpPr>
          <p:cNvPr id="38" name="Text Placeholder 3"/>
          <p:cNvSpPr>
            <a:spLocks noGrp="1"/>
          </p:cNvSpPr>
          <p:nvPr>
            <p:ph type="body" sz="quarter" idx="10"/>
          </p:nvPr>
        </p:nvSpPr>
        <p:spPr>
          <a:xfrm>
            <a:off x="533400" y="914400"/>
            <a:ext cx="7620000" cy="669386"/>
          </a:xfrm>
        </p:spPr>
        <p:txBody>
          <a:bodyPr/>
          <a:lstStyle/>
          <a:p>
            <a:r>
              <a:rPr lang="en-US" sz="2400" b="1" dirty="0" smtClean="0">
                <a:solidFill>
                  <a:schemeClr val="accent6">
                    <a:lumMod val="60000"/>
                    <a:lumOff val="40000"/>
                  </a:schemeClr>
                </a:solidFill>
                <a:latin typeface="+mj-lt"/>
              </a:rPr>
              <a:t>Use </a:t>
            </a:r>
            <a:r>
              <a:rPr lang="en-US" sz="2400" b="1" dirty="0">
                <a:solidFill>
                  <a:schemeClr val="accent6">
                    <a:lumMod val="60000"/>
                    <a:lumOff val="40000"/>
                  </a:schemeClr>
                </a:solidFill>
                <a:latin typeface="+mj-lt"/>
              </a:rPr>
              <a:t>the SIPOC Chart to Develop Measures</a:t>
            </a:r>
          </a:p>
        </p:txBody>
      </p:sp>
      <p:grpSp>
        <p:nvGrpSpPr>
          <p:cNvPr id="5" name="Group 2"/>
          <p:cNvGrpSpPr>
            <a:grpSpLocks/>
          </p:cNvGrpSpPr>
          <p:nvPr/>
        </p:nvGrpSpPr>
        <p:grpSpPr bwMode="auto">
          <a:xfrm>
            <a:off x="381000" y="1853468"/>
            <a:ext cx="1219200" cy="1727931"/>
            <a:chOff x="864" y="2494"/>
            <a:chExt cx="721" cy="1490"/>
          </a:xfrm>
        </p:grpSpPr>
        <p:sp>
          <p:nvSpPr>
            <p:cNvPr id="6" name="Rectangle 3"/>
            <p:cNvSpPr>
              <a:spLocks noChangeArrowheads="1"/>
            </p:cNvSpPr>
            <p:nvPr/>
          </p:nvSpPr>
          <p:spPr bwMode="auto">
            <a:xfrm>
              <a:off x="864" y="2496"/>
              <a:ext cx="720" cy="1488"/>
            </a:xfrm>
            <a:prstGeom prst="rect">
              <a:avLst/>
            </a:prstGeom>
            <a:ln>
              <a:headEnd/>
              <a:tailEnd/>
            </a:ln>
            <a:extLst/>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7" name="Line 4"/>
            <p:cNvSpPr>
              <a:spLocks noChangeShapeType="1"/>
            </p:cNvSpPr>
            <p:nvPr/>
          </p:nvSpPr>
          <p:spPr bwMode="auto">
            <a:xfrm>
              <a:off x="864" y="3840"/>
              <a:ext cx="72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Line 5"/>
            <p:cNvSpPr>
              <a:spLocks noChangeShapeType="1"/>
            </p:cNvSpPr>
            <p:nvPr/>
          </p:nvSpPr>
          <p:spPr bwMode="auto">
            <a:xfrm>
              <a:off x="864" y="3696"/>
              <a:ext cx="72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Line 6"/>
            <p:cNvSpPr>
              <a:spLocks noChangeShapeType="1"/>
            </p:cNvSpPr>
            <p:nvPr/>
          </p:nvSpPr>
          <p:spPr bwMode="auto">
            <a:xfrm>
              <a:off x="864" y="3552"/>
              <a:ext cx="72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Line 7"/>
            <p:cNvSpPr>
              <a:spLocks noChangeShapeType="1"/>
            </p:cNvSpPr>
            <p:nvPr/>
          </p:nvSpPr>
          <p:spPr bwMode="auto">
            <a:xfrm>
              <a:off x="864" y="3408"/>
              <a:ext cx="72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Line 8"/>
            <p:cNvSpPr>
              <a:spLocks noChangeShapeType="1"/>
            </p:cNvSpPr>
            <p:nvPr/>
          </p:nvSpPr>
          <p:spPr bwMode="auto">
            <a:xfrm>
              <a:off x="864" y="3264"/>
              <a:ext cx="72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Line 9"/>
            <p:cNvSpPr>
              <a:spLocks noChangeShapeType="1"/>
            </p:cNvSpPr>
            <p:nvPr/>
          </p:nvSpPr>
          <p:spPr bwMode="auto">
            <a:xfrm>
              <a:off x="864" y="3120"/>
              <a:ext cx="72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Line 10"/>
            <p:cNvSpPr>
              <a:spLocks noChangeShapeType="1"/>
            </p:cNvSpPr>
            <p:nvPr/>
          </p:nvSpPr>
          <p:spPr bwMode="auto">
            <a:xfrm>
              <a:off x="864" y="2976"/>
              <a:ext cx="72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Line 11"/>
            <p:cNvSpPr>
              <a:spLocks noChangeShapeType="1"/>
            </p:cNvSpPr>
            <p:nvPr/>
          </p:nvSpPr>
          <p:spPr bwMode="auto">
            <a:xfrm>
              <a:off x="864" y="2832"/>
              <a:ext cx="72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Text Box 12"/>
            <p:cNvSpPr txBox="1">
              <a:spLocks noChangeArrowheads="1"/>
            </p:cNvSpPr>
            <p:nvPr/>
          </p:nvSpPr>
          <p:spPr bwMode="auto">
            <a:xfrm>
              <a:off x="913" y="2494"/>
              <a:ext cx="672" cy="29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0" hangingPunct="0"/>
              <a:r>
                <a:rPr lang="en-US" sz="1600" b="1" dirty="0">
                  <a:latin typeface="Arial Narrow" pitchFamily="34" charset="0"/>
                </a:rPr>
                <a:t>Suppliers:</a:t>
              </a:r>
            </a:p>
          </p:txBody>
        </p:sp>
      </p:grpSp>
      <p:sp>
        <p:nvSpPr>
          <p:cNvPr id="27" name="Text Box 24"/>
          <p:cNvSpPr txBox="1">
            <a:spLocks noChangeArrowheads="1"/>
          </p:cNvSpPr>
          <p:nvPr/>
        </p:nvSpPr>
        <p:spPr bwMode="auto">
          <a:xfrm>
            <a:off x="651605" y="1453943"/>
            <a:ext cx="2606804" cy="33855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0" hangingPunct="0"/>
            <a:r>
              <a:rPr lang="en-US" sz="1600" b="1" dirty="0">
                <a:latin typeface="Arial Narrow" pitchFamily="34" charset="0"/>
              </a:rPr>
              <a:t>Start Boundary  ____________</a:t>
            </a:r>
          </a:p>
        </p:txBody>
      </p:sp>
      <p:sp>
        <p:nvSpPr>
          <p:cNvPr id="51" name="Text Box 47"/>
          <p:cNvSpPr txBox="1">
            <a:spLocks noChangeArrowheads="1"/>
          </p:cNvSpPr>
          <p:nvPr/>
        </p:nvSpPr>
        <p:spPr bwMode="auto">
          <a:xfrm>
            <a:off x="6167691" y="1395205"/>
            <a:ext cx="2541081" cy="33855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0" hangingPunct="0"/>
            <a:r>
              <a:rPr lang="en-US" sz="1600" b="1" dirty="0">
                <a:latin typeface="Arial Narrow" pitchFamily="34" charset="0"/>
              </a:rPr>
              <a:t>End Boundary  ____________</a:t>
            </a:r>
          </a:p>
        </p:txBody>
      </p:sp>
      <p:graphicFrame>
        <p:nvGraphicFramePr>
          <p:cNvPr id="54" name="Object 50"/>
          <p:cNvGraphicFramePr>
            <a:graphicFrameLocks noChangeAspect="1"/>
          </p:cNvGraphicFramePr>
          <p:nvPr>
            <p:extLst>
              <p:ext uri="{D42A27DB-BD31-4B8C-83A1-F6EECF244321}">
                <p14:modId xmlns:p14="http://schemas.microsoft.com/office/powerpoint/2010/main" val="653842330"/>
              </p:ext>
            </p:extLst>
          </p:nvPr>
        </p:nvGraphicFramePr>
        <p:xfrm>
          <a:off x="231775" y="3759200"/>
          <a:ext cx="8520113" cy="3708400"/>
        </p:xfrm>
        <a:graphic>
          <a:graphicData uri="http://schemas.openxmlformats.org/presentationml/2006/ole">
            <mc:AlternateContent xmlns:mc="http://schemas.openxmlformats.org/markup-compatibility/2006">
              <mc:Choice xmlns:v="urn:schemas-microsoft-com:vml" Requires="v">
                <p:oleObj spid="_x0000_s2134" name="Document" r:id="rId5" imgW="6580797" imgH="2858417" progId="Word.Document.8">
                  <p:embed/>
                </p:oleObj>
              </mc:Choice>
              <mc:Fallback>
                <p:oleObj name="Document" r:id="rId5" imgW="6580797" imgH="2858417" progId="Word.Document.8">
                  <p:embed/>
                  <p:pic>
                    <p:nvPicPr>
                      <p:cNvPr id="0" name=""/>
                      <p:cNvPicPr>
                        <a:picLocks noChangeAspect="1" noChangeArrowheads="1"/>
                      </p:cNvPicPr>
                      <p:nvPr/>
                    </p:nvPicPr>
                    <p:blipFill>
                      <a:blip r:embed="rId6"/>
                      <a:srcRect/>
                      <a:stretch>
                        <a:fillRect/>
                      </a:stretch>
                    </p:blipFill>
                    <p:spPr bwMode="auto">
                      <a:xfrm>
                        <a:off x="231775" y="3759200"/>
                        <a:ext cx="8520113" cy="3708400"/>
                      </a:xfrm>
                      <a:prstGeom prst="rect">
                        <a:avLst/>
                      </a:prstGeom>
                      <a:noFill/>
                      <a:ln>
                        <a:noFill/>
                      </a:ln>
                      <a:effectLst/>
                      <a:extLst/>
                    </p:spPr>
                  </p:pic>
                </p:oleObj>
              </mc:Fallback>
            </mc:AlternateContent>
          </a:graphicData>
        </a:graphic>
      </p:graphicFrame>
      <p:sp>
        <p:nvSpPr>
          <p:cNvPr id="56" name="Freeform 55"/>
          <p:cNvSpPr/>
          <p:nvPr/>
        </p:nvSpPr>
        <p:spPr>
          <a:xfrm>
            <a:off x="3274088" y="1889537"/>
            <a:ext cx="2974312" cy="1158463"/>
          </a:xfrm>
          <a:custGeom>
            <a:avLst/>
            <a:gdLst>
              <a:gd name="connsiteX0" fmla="*/ 0 w 2820352"/>
              <a:gd name="connsiteY0" fmla="*/ 197149 h 1577189"/>
              <a:gd name="connsiteX1" fmla="*/ 2031758 w 2820352"/>
              <a:gd name="connsiteY1" fmla="*/ 197149 h 1577189"/>
              <a:gd name="connsiteX2" fmla="*/ 2031758 w 2820352"/>
              <a:gd name="connsiteY2" fmla="*/ 0 h 1577189"/>
              <a:gd name="connsiteX3" fmla="*/ 2820352 w 2820352"/>
              <a:gd name="connsiteY3" fmla="*/ 788595 h 1577189"/>
              <a:gd name="connsiteX4" fmla="*/ 2031758 w 2820352"/>
              <a:gd name="connsiteY4" fmla="*/ 1577189 h 1577189"/>
              <a:gd name="connsiteX5" fmla="*/ 2031758 w 2820352"/>
              <a:gd name="connsiteY5" fmla="*/ 1380040 h 1577189"/>
              <a:gd name="connsiteX6" fmla="*/ 0 w 2820352"/>
              <a:gd name="connsiteY6" fmla="*/ 1380040 h 1577189"/>
              <a:gd name="connsiteX7" fmla="*/ 0 w 2820352"/>
              <a:gd name="connsiteY7" fmla="*/ 197149 h 1577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20352" h="1577189">
                <a:moveTo>
                  <a:pt x="0" y="197149"/>
                </a:moveTo>
                <a:lnTo>
                  <a:pt x="2031758" y="197149"/>
                </a:lnTo>
                <a:lnTo>
                  <a:pt x="2031758" y="0"/>
                </a:lnTo>
                <a:lnTo>
                  <a:pt x="2820352" y="788595"/>
                </a:lnTo>
                <a:lnTo>
                  <a:pt x="2031758" y="1577189"/>
                </a:lnTo>
                <a:lnTo>
                  <a:pt x="2031758" y="1380040"/>
                </a:lnTo>
                <a:lnTo>
                  <a:pt x="0" y="1380040"/>
                </a:lnTo>
                <a:lnTo>
                  <a:pt x="0" y="197149"/>
                </a:lnTo>
                <a:close/>
              </a:path>
            </a:pathLst>
          </a:custGeom>
        </p:spPr>
        <p:style>
          <a:lnRef idx="1">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2">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3495" tIns="220644" rIns="614941" bIns="220644" numCol="1" spcCol="1270" anchor="t" anchorCtr="0">
            <a:noAutofit/>
          </a:bodyPr>
          <a:lstStyle/>
          <a:p>
            <a:pPr marL="285750" lvl="1" indent="-285750" algn="l" defTabSz="1644650">
              <a:lnSpc>
                <a:spcPct val="90000"/>
              </a:lnSpc>
              <a:spcBef>
                <a:spcPct val="0"/>
              </a:spcBef>
              <a:spcAft>
                <a:spcPct val="15000"/>
              </a:spcAft>
              <a:buChar char="••"/>
            </a:pPr>
            <a:endParaRPr lang="en-US" sz="3700" kern="1200"/>
          </a:p>
          <a:p>
            <a:pPr marL="285750" lvl="1" indent="-285750" algn="l" defTabSz="1644650">
              <a:lnSpc>
                <a:spcPct val="90000"/>
              </a:lnSpc>
              <a:spcBef>
                <a:spcPct val="0"/>
              </a:spcBef>
              <a:spcAft>
                <a:spcPct val="15000"/>
              </a:spcAft>
              <a:buChar char="••"/>
            </a:pPr>
            <a:endParaRPr lang="en-US" sz="3700" kern="1200"/>
          </a:p>
        </p:txBody>
      </p:sp>
      <p:sp>
        <p:nvSpPr>
          <p:cNvPr id="58" name="Freeform 57"/>
          <p:cNvSpPr/>
          <p:nvPr/>
        </p:nvSpPr>
        <p:spPr>
          <a:xfrm>
            <a:off x="11352847" y="3883404"/>
            <a:ext cx="2820352" cy="1577189"/>
          </a:xfrm>
          <a:custGeom>
            <a:avLst/>
            <a:gdLst>
              <a:gd name="connsiteX0" fmla="*/ 0 w 2820352"/>
              <a:gd name="connsiteY0" fmla="*/ 197149 h 1577189"/>
              <a:gd name="connsiteX1" fmla="*/ 2031758 w 2820352"/>
              <a:gd name="connsiteY1" fmla="*/ 197149 h 1577189"/>
              <a:gd name="connsiteX2" fmla="*/ 2031758 w 2820352"/>
              <a:gd name="connsiteY2" fmla="*/ 0 h 1577189"/>
              <a:gd name="connsiteX3" fmla="*/ 2820352 w 2820352"/>
              <a:gd name="connsiteY3" fmla="*/ 788595 h 1577189"/>
              <a:gd name="connsiteX4" fmla="*/ 2031758 w 2820352"/>
              <a:gd name="connsiteY4" fmla="*/ 1577189 h 1577189"/>
              <a:gd name="connsiteX5" fmla="*/ 2031758 w 2820352"/>
              <a:gd name="connsiteY5" fmla="*/ 1380040 h 1577189"/>
              <a:gd name="connsiteX6" fmla="*/ 0 w 2820352"/>
              <a:gd name="connsiteY6" fmla="*/ 1380040 h 1577189"/>
              <a:gd name="connsiteX7" fmla="*/ 0 w 2820352"/>
              <a:gd name="connsiteY7" fmla="*/ 197149 h 1577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20352" h="1577189">
                <a:moveTo>
                  <a:pt x="0" y="197149"/>
                </a:moveTo>
                <a:lnTo>
                  <a:pt x="2031758" y="197149"/>
                </a:lnTo>
                <a:lnTo>
                  <a:pt x="2031758" y="0"/>
                </a:lnTo>
                <a:lnTo>
                  <a:pt x="2820352" y="788595"/>
                </a:lnTo>
                <a:lnTo>
                  <a:pt x="2031758" y="1577189"/>
                </a:lnTo>
                <a:lnTo>
                  <a:pt x="2031758" y="1380040"/>
                </a:lnTo>
                <a:lnTo>
                  <a:pt x="0" y="1380040"/>
                </a:lnTo>
                <a:lnTo>
                  <a:pt x="0" y="197149"/>
                </a:lnTo>
                <a:close/>
              </a:path>
            </a:pathLst>
          </a:custGeom>
        </p:spPr>
        <p:style>
          <a:lnRef idx="1">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2">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3495" tIns="220644" rIns="614941" bIns="220644" numCol="1" spcCol="1270" anchor="t" anchorCtr="0">
            <a:noAutofit/>
          </a:bodyPr>
          <a:lstStyle/>
          <a:p>
            <a:pPr marL="285750" lvl="1" indent="-285750" algn="l" defTabSz="1644650">
              <a:lnSpc>
                <a:spcPct val="90000"/>
              </a:lnSpc>
              <a:spcBef>
                <a:spcPct val="0"/>
              </a:spcBef>
              <a:spcAft>
                <a:spcPct val="15000"/>
              </a:spcAft>
              <a:buChar char="••"/>
            </a:pPr>
            <a:endParaRPr lang="en-US" sz="3700" kern="1200" dirty="0"/>
          </a:p>
          <a:p>
            <a:pPr marL="285750" lvl="1" indent="-285750" algn="l" defTabSz="1644650">
              <a:lnSpc>
                <a:spcPct val="90000"/>
              </a:lnSpc>
              <a:spcBef>
                <a:spcPct val="0"/>
              </a:spcBef>
              <a:spcAft>
                <a:spcPct val="15000"/>
              </a:spcAft>
              <a:buChar char="••"/>
            </a:pPr>
            <a:endParaRPr lang="en-US" sz="3700" kern="1200" dirty="0"/>
          </a:p>
        </p:txBody>
      </p:sp>
      <p:sp>
        <p:nvSpPr>
          <p:cNvPr id="60" name="Rectangle 59"/>
          <p:cNvSpPr/>
          <p:nvPr/>
        </p:nvSpPr>
        <p:spPr>
          <a:xfrm>
            <a:off x="3124200" y="1923964"/>
            <a:ext cx="1828800" cy="107998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62" name="Text Box 49"/>
          <p:cNvSpPr txBox="1">
            <a:spLocks noChangeArrowheads="1"/>
          </p:cNvSpPr>
          <p:nvPr/>
        </p:nvSpPr>
        <p:spPr bwMode="auto">
          <a:xfrm>
            <a:off x="3214439" y="2130224"/>
            <a:ext cx="1495922" cy="5847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0" hangingPunct="0"/>
            <a:r>
              <a:rPr lang="en-US" sz="3200" b="1" dirty="0">
                <a:solidFill>
                  <a:schemeClr val="bg1"/>
                </a:solidFill>
                <a:effectLst>
                  <a:outerShdw blurRad="38100" dist="38100" dir="2700000" algn="tl">
                    <a:srgbClr val="000000">
                      <a:alpha val="43137"/>
                    </a:srgbClr>
                  </a:outerShdw>
                </a:effectLst>
                <a:latin typeface="Arial Narrow" pitchFamily="34" charset="0"/>
              </a:rPr>
              <a:t>Process</a:t>
            </a:r>
          </a:p>
        </p:txBody>
      </p:sp>
      <p:grpSp>
        <p:nvGrpSpPr>
          <p:cNvPr id="63" name="Group 2"/>
          <p:cNvGrpSpPr>
            <a:grpSpLocks/>
          </p:cNvGrpSpPr>
          <p:nvPr/>
        </p:nvGrpSpPr>
        <p:grpSpPr bwMode="auto">
          <a:xfrm>
            <a:off x="1731650" y="1854629"/>
            <a:ext cx="1219200" cy="1726772"/>
            <a:chOff x="864" y="2495"/>
            <a:chExt cx="721" cy="1489"/>
          </a:xfrm>
        </p:grpSpPr>
        <p:sp>
          <p:nvSpPr>
            <p:cNvPr id="64" name="Rectangle 3"/>
            <p:cNvSpPr>
              <a:spLocks noChangeArrowheads="1"/>
            </p:cNvSpPr>
            <p:nvPr/>
          </p:nvSpPr>
          <p:spPr bwMode="auto">
            <a:xfrm>
              <a:off x="864" y="2496"/>
              <a:ext cx="720" cy="1488"/>
            </a:xfrm>
            <a:prstGeom prst="rect">
              <a:avLst/>
            </a:prstGeom>
            <a:ln>
              <a:headEnd/>
              <a:tailEnd/>
            </a:ln>
            <a:extLst/>
          </p:spPr>
          <p:style>
            <a:lnRef idx="1">
              <a:schemeClr val="accent2"/>
            </a:lnRef>
            <a:fillRef idx="2">
              <a:schemeClr val="accent2"/>
            </a:fillRef>
            <a:effectRef idx="1">
              <a:schemeClr val="accent2"/>
            </a:effectRef>
            <a:fontRef idx="minor">
              <a:schemeClr val="dk1"/>
            </a:fontRef>
          </p:style>
          <p:txBody>
            <a:bodyPr wrap="none" anchor="ctr"/>
            <a:lstStyle/>
            <a:p>
              <a:endParaRPr lang="en-US"/>
            </a:p>
          </p:txBody>
        </p:sp>
        <p:sp>
          <p:nvSpPr>
            <p:cNvPr id="65" name="Line 4"/>
            <p:cNvSpPr>
              <a:spLocks noChangeShapeType="1"/>
            </p:cNvSpPr>
            <p:nvPr/>
          </p:nvSpPr>
          <p:spPr bwMode="auto">
            <a:xfrm>
              <a:off x="864" y="3840"/>
              <a:ext cx="72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 name="Line 5"/>
            <p:cNvSpPr>
              <a:spLocks noChangeShapeType="1"/>
            </p:cNvSpPr>
            <p:nvPr/>
          </p:nvSpPr>
          <p:spPr bwMode="auto">
            <a:xfrm>
              <a:off x="864" y="3696"/>
              <a:ext cx="72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 name="Line 6"/>
            <p:cNvSpPr>
              <a:spLocks noChangeShapeType="1"/>
            </p:cNvSpPr>
            <p:nvPr/>
          </p:nvSpPr>
          <p:spPr bwMode="auto">
            <a:xfrm>
              <a:off x="864" y="3552"/>
              <a:ext cx="72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 name="Line 7"/>
            <p:cNvSpPr>
              <a:spLocks noChangeShapeType="1"/>
            </p:cNvSpPr>
            <p:nvPr/>
          </p:nvSpPr>
          <p:spPr bwMode="auto">
            <a:xfrm>
              <a:off x="864" y="3408"/>
              <a:ext cx="72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 name="Line 8"/>
            <p:cNvSpPr>
              <a:spLocks noChangeShapeType="1"/>
            </p:cNvSpPr>
            <p:nvPr/>
          </p:nvSpPr>
          <p:spPr bwMode="auto">
            <a:xfrm>
              <a:off x="864" y="3264"/>
              <a:ext cx="72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 name="Line 9"/>
            <p:cNvSpPr>
              <a:spLocks noChangeShapeType="1"/>
            </p:cNvSpPr>
            <p:nvPr/>
          </p:nvSpPr>
          <p:spPr bwMode="auto">
            <a:xfrm>
              <a:off x="864" y="3120"/>
              <a:ext cx="72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 name="Line 10"/>
            <p:cNvSpPr>
              <a:spLocks noChangeShapeType="1"/>
            </p:cNvSpPr>
            <p:nvPr/>
          </p:nvSpPr>
          <p:spPr bwMode="auto">
            <a:xfrm>
              <a:off x="864" y="2976"/>
              <a:ext cx="72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 name="Line 11"/>
            <p:cNvSpPr>
              <a:spLocks noChangeShapeType="1"/>
            </p:cNvSpPr>
            <p:nvPr/>
          </p:nvSpPr>
          <p:spPr bwMode="auto">
            <a:xfrm>
              <a:off x="864" y="2832"/>
              <a:ext cx="72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 name="Text Box 12"/>
            <p:cNvSpPr txBox="1">
              <a:spLocks noChangeArrowheads="1"/>
            </p:cNvSpPr>
            <p:nvPr/>
          </p:nvSpPr>
          <p:spPr bwMode="auto">
            <a:xfrm>
              <a:off x="913" y="2495"/>
              <a:ext cx="672" cy="29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0" hangingPunct="0"/>
              <a:r>
                <a:rPr lang="en-US" sz="1600" b="1" dirty="0" smtClean="0">
                  <a:latin typeface="Arial Narrow" pitchFamily="34" charset="0"/>
                </a:rPr>
                <a:t>Inputs:</a:t>
              </a:r>
              <a:endParaRPr lang="en-US" sz="1600" b="1" dirty="0">
                <a:latin typeface="Arial Narrow" pitchFamily="34" charset="0"/>
              </a:endParaRPr>
            </a:p>
          </p:txBody>
        </p:sp>
      </p:grpSp>
      <p:grpSp>
        <p:nvGrpSpPr>
          <p:cNvPr id="74" name="Group 2"/>
          <p:cNvGrpSpPr>
            <a:grpSpLocks/>
          </p:cNvGrpSpPr>
          <p:nvPr/>
        </p:nvGrpSpPr>
        <p:grpSpPr bwMode="auto">
          <a:xfrm>
            <a:off x="6324600" y="1827152"/>
            <a:ext cx="1219200" cy="1726772"/>
            <a:chOff x="864" y="2495"/>
            <a:chExt cx="721" cy="1489"/>
          </a:xfrm>
        </p:grpSpPr>
        <p:sp>
          <p:nvSpPr>
            <p:cNvPr id="75" name="Rectangle 3"/>
            <p:cNvSpPr>
              <a:spLocks noChangeArrowheads="1"/>
            </p:cNvSpPr>
            <p:nvPr/>
          </p:nvSpPr>
          <p:spPr bwMode="auto">
            <a:xfrm>
              <a:off x="864" y="2496"/>
              <a:ext cx="720" cy="1488"/>
            </a:xfrm>
            <a:prstGeom prst="rect">
              <a:avLst/>
            </a:prstGeom>
            <a:ln>
              <a:headEnd/>
              <a:tailEnd/>
            </a:ln>
            <a:extLst/>
          </p:spPr>
          <p:style>
            <a:lnRef idx="1">
              <a:schemeClr val="accent2"/>
            </a:lnRef>
            <a:fillRef idx="2">
              <a:schemeClr val="accent2"/>
            </a:fillRef>
            <a:effectRef idx="1">
              <a:schemeClr val="accent2"/>
            </a:effectRef>
            <a:fontRef idx="minor">
              <a:schemeClr val="dk1"/>
            </a:fontRef>
          </p:style>
          <p:txBody>
            <a:bodyPr wrap="none" anchor="ctr"/>
            <a:lstStyle/>
            <a:p>
              <a:endParaRPr lang="en-US"/>
            </a:p>
          </p:txBody>
        </p:sp>
        <p:sp>
          <p:nvSpPr>
            <p:cNvPr id="76" name="Line 4"/>
            <p:cNvSpPr>
              <a:spLocks noChangeShapeType="1"/>
            </p:cNvSpPr>
            <p:nvPr/>
          </p:nvSpPr>
          <p:spPr bwMode="auto">
            <a:xfrm>
              <a:off x="864" y="3840"/>
              <a:ext cx="72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 name="Line 5"/>
            <p:cNvSpPr>
              <a:spLocks noChangeShapeType="1"/>
            </p:cNvSpPr>
            <p:nvPr/>
          </p:nvSpPr>
          <p:spPr bwMode="auto">
            <a:xfrm>
              <a:off x="864" y="3696"/>
              <a:ext cx="72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 name="Line 6"/>
            <p:cNvSpPr>
              <a:spLocks noChangeShapeType="1"/>
            </p:cNvSpPr>
            <p:nvPr/>
          </p:nvSpPr>
          <p:spPr bwMode="auto">
            <a:xfrm>
              <a:off x="864" y="3552"/>
              <a:ext cx="72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 name="Line 7"/>
            <p:cNvSpPr>
              <a:spLocks noChangeShapeType="1"/>
            </p:cNvSpPr>
            <p:nvPr/>
          </p:nvSpPr>
          <p:spPr bwMode="auto">
            <a:xfrm>
              <a:off x="864" y="3408"/>
              <a:ext cx="72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 name="Line 8"/>
            <p:cNvSpPr>
              <a:spLocks noChangeShapeType="1"/>
            </p:cNvSpPr>
            <p:nvPr/>
          </p:nvSpPr>
          <p:spPr bwMode="auto">
            <a:xfrm>
              <a:off x="864" y="3264"/>
              <a:ext cx="72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 name="Line 9"/>
            <p:cNvSpPr>
              <a:spLocks noChangeShapeType="1"/>
            </p:cNvSpPr>
            <p:nvPr/>
          </p:nvSpPr>
          <p:spPr bwMode="auto">
            <a:xfrm>
              <a:off x="864" y="3120"/>
              <a:ext cx="72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 name="Line 10"/>
            <p:cNvSpPr>
              <a:spLocks noChangeShapeType="1"/>
            </p:cNvSpPr>
            <p:nvPr/>
          </p:nvSpPr>
          <p:spPr bwMode="auto">
            <a:xfrm>
              <a:off x="864" y="2976"/>
              <a:ext cx="72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 name="Line 11"/>
            <p:cNvSpPr>
              <a:spLocks noChangeShapeType="1"/>
            </p:cNvSpPr>
            <p:nvPr/>
          </p:nvSpPr>
          <p:spPr bwMode="auto">
            <a:xfrm>
              <a:off x="864" y="2832"/>
              <a:ext cx="72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 name="Text Box 12"/>
            <p:cNvSpPr txBox="1">
              <a:spLocks noChangeArrowheads="1"/>
            </p:cNvSpPr>
            <p:nvPr/>
          </p:nvSpPr>
          <p:spPr bwMode="auto">
            <a:xfrm>
              <a:off x="913" y="2495"/>
              <a:ext cx="672" cy="29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0" hangingPunct="0"/>
              <a:r>
                <a:rPr lang="en-US" sz="1600" b="1" dirty="0" smtClean="0">
                  <a:latin typeface="Arial Narrow" pitchFamily="34" charset="0"/>
                </a:rPr>
                <a:t>Outputs:</a:t>
              </a:r>
              <a:endParaRPr lang="en-US" sz="1600" b="1" dirty="0">
                <a:latin typeface="Arial Narrow" pitchFamily="34" charset="0"/>
              </a:endParaRPr>
            </a:p>
          </p:txBody>
        </p:sp>
      </p:grpSp>
      <p:grpSp>
        <p:nvGrpSpPr>
          <p:cNvPr id="85" name="Group 2"/>
          <p:cNvGrpSpPr>
            <a:grpSpLocks/>
          </p:cNvGrpSpPr>
          <p:nvPr/>
        </p:nvGrpSpPr>
        <p:grpSpPr bwMode="auto">
          <a:xfrm>
            <a:off x="7696200" y="1836598"/>
            <a:ext cx="1219200" cy="1726772"/>
            <a:chOff x="864" y="2495"/>
            <a:chExt cx="721" cy="1489"/>
          </a:xfrm>
        </p:grpSpPr>
        <p:sp>
          <p:nvSpPr>
            <p:cNvPr id="86" name="Rectangle 3"/>
            <p:cNvSpPr>
              <a:spLocks noChangeArrowheads="1"/>
            </p:cNvSpPr>
            <p:nvPr/>
          </p:nvSpPr>
          <p:spPr bwMode="auto">
            <a:xfrm>
              <a:off x="864" y="2496"/>
              <a:ext cx="720" cy="1488"/>
            </a:xfrm>
            <a:prstGeom prst="rect">
              <a:avLst/>
            </a:prstGeom>
            <a:ln>
              <a:headEnd/>
              <a:tailEnd/>
            </a:ln>
            <a:extLst/>
          </p:spPr>
          <p:style>
            <a:lnRef idx="1">
              <a:schemeClr val="accent3"/>
            </a:lnRef>
            <a:fillRef idx="2">
              <a:schemeClr val="accent3"/>
            </a:fillRef>
            <a:effectRef idx="1">
              <a:schemeClr val="accent3"/>
            </a:effectRef>
            <a:fontRef idx="minor">
              <a:schemeClr val="dk1"/>
            </a:fontRef>
          </p:style>
          <p:txBody>
            <a:bodyPr wrap="none" anchor="ctr"/>
            <a:lstStyle/>
            <a:p>
              <a:endParaRPr lang="en-US"/>
            </a:p>
          </p:txBody>
        </p:sp>
        <p:sp>
          <p:nvSpPr>
            <p:cNvPr id="87" name="Line 4"/>
            <p:cNvSpPr>
              <a:spLocks noChangeShapeType="1"/>
            </p:cNvSpPr>
            <p:nvPr/>
          </p:nvSpPr>
          <p:spPr bwMode="auto">
            <a:xfrm>
              <a:off x="864" y="3840"/>
              <a:ext cx="72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 name="Line 5"/>
            <p:cNvSpPr>
              <a:spLocks noChangeShapeType="1"/>
            </p:cNvSpPr>
            <p:nvPr/>
          </p:nvSpPr>
          <p:spPr bwMode="auto">
            <a:xfrm>
              <a:off x="864" y="3696"/>
              <a:ext cx="72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 name="Line 6"/>
            <p:cNvSpPr>
              <a:spLocks noChangeShapeType="1"/>
            </p:cNvSpPr>
            <p:nvPr/>
          </p:nvSpPr>
          <p:spPr bwMode="auto">
            <a:xfrm>
              <a:off x="864" y="3552"/>
              <a:ext cx="72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 name="Line 7"/>
            <p:cNvSpPr>
              <a:spLocks noChangeShapeType="1"/>
            </p:cNvSpPr>
            <p:nvPr/>
          </p:nvSpPr>
          <p:spPr bwMode="auto">
            <a:xfrm>
              <a:off x="864" y="3408"/>
              <a:ext cx="72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1" name="Line 8"/>
            <p:cNvSpPr>
              <a:spLocks noChangeShapeType="1"/>
            </p:cNvSpPr>
            <p:nvPr/>
          </p:nvSpPr>
          <p:spPr bwMode="auto">
            <a:xfrm>
              <a:off x="864" y="3264"/>
              <a:ext cx="72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 name="Line 9"/>
            <p:cNvSpPr>
              <a:spLocks noChangeShapeType="1"/>
            </p:cNvSpPr>
            <p:nvPr/>
          </p:nvSpPr>
          <p:spPr bwMode="auto">
            <a:xfrm>
              <a:off x="864" y="3120"/>
              <a:ext cx="72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 name="Line 10"/>
            <p:cNvSpPr>
              <a:spLocks noChangeShapeType="1"/>
            </p:cNvSpPr>
            <p:nvPr/>
          </p:nvSpPr>
          <p:spPr bwMode="auto">
            <a:xfrm>
              <a:off x="864" y="2976"/>
              <a:ext cx="72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 name="Line 11"/>
            <p:cNvSpPr>
              <a:spLocks noChangeShapeType="1"/>
            </p:cNvSpPr>
            <p:nvPr/>
          </p:nvSpPr>
          <p:spPr bwMode="auto">
            <a:xfrm>
              <a:off x="864" y="2832"/>
              <a:ext cx="72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 name="Text Box 12"/>
            <p:cNvSpPr txBox="1">
              <a:spLocks noChangeArrowheads="1"/>
            </p:cNvSpPr>
            <p:nvPr/>
          </p:nvSpPr>
          <p:spPr bwMode="auto">
            <a:xfrm>
              <a:off x="913" y="2495"/>
              <a:ext cx="672" cy="29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0" hangingPunct="0"/>
              <a:r>
                <a:rPr lang="en-US" sz="1600" b="1" dirty="0" smtClean="0">
                  <a:latin typeface="Arial Narrow" pitchFamily="34" charset="0"/>
                </a:rPr>
                <a:t>Customers:</a:t>
              </a:r>
              <a:endParaRPr lang="en-US" sz="1600" b="1" dirty="0">
                <a:latin typeface="Arial Narrow" pitchFamily="34" charset="0"/>
              </a:endParaRPr>
            </a:p>
          </p:txBody>
        </p:sp>
      </p:grpSp>
    </p:spTree>
    <p:extLst>
      <p:ext uri="{BB962C8B-B14F-4D97-AF65-F5344CB8AC3E}">
        <p14:creationId xmlns:p14="http://schemas.microsoft.com/office/powerpoint/2010/main" val="364231298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85800" y="152400"/>
            <a:ext cx="7924800" cy="584775"/>
          </a:xfrm>
          <a:prstGeom prst="rect">
            <a:avLst/>
          </a:prstGeom>
          <a:noFill/>
        </p:spPr>
        <p:txBody>
          <a:bodyPr wrap="square" rtlCol="0" anchor="b">
            <a:spAutoFit/>
          </a:bodyPr>
          <a:lstStyle>
            <a:lvl1pPr algn="l" defTabSz="914400" rtl="0" eaLnBrk="1" latinLnBrk="0" hangingPunct="1">
              <a:spcBef>
                <a:spcPct val="0"/>
              </a:spcBef>
              <a:buNone/>
              <a:defRPr lang="en-US" sz="3200" kern="1200" dirty="0" smtClean="0">
                <a:solidFill>
                  <a:schemeClr val="tx2">
                    <a:lumMod val="40000"/>
                    <a:lumOff val="60000"/>
                  </a:schemeClr>
                </a:solidFill>
                <a:latin typeface="Bevan" pitchFamily="2" charset="0"/>
                <a:ea typeface="Slackey" pitchFamily="2" charset="0"/>
                <a:cs typeface="+mn-cs"/>
              </a:defRPr>
            </a:lvl1pPr>
          </a:lstStyle>
          <a:p>
            <a:r>
              <a:rPr lang="en-US" b="1" dirty="0" smtClean="0">
                <a:solidFill>
                  <a:schemeClr val="bg1"/>
                </a:solidFill>
                <a:latin typeface="+mj-lt"/>
              </a:rPr>
              <a:t>Exercise # 6 </a:t>
            </a:r>
            <a:r>
              <a:rPr lang="en-US" b="1" dirty="0">
                <a:solidFill>
                  <a:schemeClr val="bg1"/>
                </a:solidFill>
                <a:latin typeface="+mj-lt"/>
              </a:rPr>
              <a:t>: SIPOC Chart</a:t>
            </a:r>
          </a:p>
        </p:txBody>
      </p:sp>
      <p:grpSp>
        <p:nvGrpSpPr>
          <p:cNvPr id="52" name="Group 2"/>
          <p:cNvGrpSpPr>
            <a:grpSpLocks/>
          </p:cNvGrpSpPr>
          <p:nvPr/>
        </p:nvGrpSpPr>
        <p:grpSpPr bwMode="auto">
          <a:xfrm>
            <a:off x="304800" y="2615467"/>
            <a:ext cx="1219200" cy="1727931"/>
            <a:chOff x="864" y="2494"/>
            <a:chExt cx="721" cy="1490"/>
          </a:xfrm>
        </p:grpSpPr>
        <p:sp>
          <p:nvSpPr>
            <p:cNvPr id="53" name="Rectangle 3"/>
            <p:cNvSpPr>
              <a:spLocks noChangeArrowheads="1"/>
            </p:cNvSpPr>
            <p:nvPr/>
          </p:nvSpPr>
          <p:spPr bwMode="auto">
            <a:xfrm>
              <a:off x="864" y="2496"/>
              <a:ext cx="720" cy="1488"/>
            </a:xfrm>
            <a:prstGeom prst="rect">
              <a:avLst/>
            </a:prstGeom>
            <a:ln>
              <a:headEnd/>
              <a:tailEnd/>
            </a:ln>
            <a:extLst/>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54" name="Line 4"/>
            <p:cNvSpPr>
              <a:spLocks noChangeShapeType="1"/>
            </p:cNvSpPr>
            <p:nvPr/>
          </p:nvSpPr>
          <p:spPr bwMode="auto">
            <a:xfrm>
              <a:off x="864" y="3840"/>
              <a:ext cx="72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 name="Line 5"/>
            <p:cNvSpPr>
              <a:spLocks noChangeShapeType="1"/>
            </p:cNvSpPr>
            <p:nvPr/>
          </p:nvSpPr>
          <p:spPr bwMode="auto">
            <a:xfrm>
              <a:off x="864" y="3696"/>
              <a:ext cx="72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 name="Line 6"/>
            <p:cNvSpPr>
              <a:spLocks noChangeShapeType="1"/>
            </p:cNvSpPr>
            <p:nvPr/>
          </p:nvSpPr>
          <p:spPr bwMode="auto">
            <a:xfrm>
              <a:off x="864" y="3552"/>
              <a:ext cx="72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 name="Line 7"/>
            <p:cNvSpPr>
              <a:spLocks noChangeShapeType="1"/>
            </p:cNvSpPr>
            <p:nvPr/>
          </p:nvSpPr>
          <p:spPr bwMode="auto">
            <a:xfrm>
              <a:off x="864" y="3408"/>
              <a:ext cx="72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 name="Line 8"/>
            <p:cNvSpPr>
              <a:spLocks noChangeShapeType="1"/>
            </p:cNvSpPr>
            <p:nvPr/>
          </p:nvSpPr>
          <p:spPr bwMode="auto">
            <a:xfrm>
              <a:off x="864" y="3264"/>
              <a:ext cx="72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 name="Line 9"/>
            <p:cNvSpPr>
              <a:spLocks noChangeShapeType="1"/>
            </p:cNvSpPr>
            <p:nvPr/>
          </p:nvSpPr>
          <p:spPr bwMode="auto">
            <a:xfrm>
              <a:off x="864" y="3120"/>
              <a:ext cx="72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 name="Line 10"/>
            <p:cNvSpPr>
              <a:spLocks noChangeShapeType="1"/>
            </p:cNvSpPr>
            <p:nvPr/>
          </p:nvSpPr>
          <p:spPr bwMode="auto">
            <a:xfrm>
              <a:off x="864" y="2976"/>
              <a:ext cx="72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 name="Line 11"/>
            <p:cNvSpPr>
              <a:spLocks noChangeShapeType="1"/>
            </p:cNvSpPr>
            <p:nvPr/>
          </p:nvSpPr>
          <p:spPr bwMode="auto">
            <a:xfrm>
              <a:off x="864" y="2832"/>
              <a:ext cx="72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 name="Text Box 12"/>
            <p:cNvSpPr txBox="1">
              <a:spLocks noChangeArrowheads="1"/>
            </p:cNvSpPr>
            <p:nvPr/>
          </p:nvSpPr>
          <p:spPr bwMode="auto">
            <a:xfrm>
              <a:off x="864" y="2494"/>
              <a:ext cx="721" cy="29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eaLnBrk="0" hangingPunct="0"/>
              <a:r>
                <a:rPr lang="en-US" sz="1600" b="1" dirty="0">
                  <a:latin typeface="Arial Narrow" pitchFamily="34" charset="0"/>
                </a:rPr>
                <a:t>Suppliers:</a:t>
              </a:r>
            </a:p>
          </p:txBody>
        </p:sp>
      </p:grpSp>
      <p:sp>
        <p:nvSpPr>
          <p:cNvPr id="63" name="Text Box 24"/>
          <p:cNvSpPr txBox="1">
            <a:spLocks noChangeArrowheads="1"/>
          </p:cNvSpPr>
          <p:nvPr/>
        </p:nvSpPr>
        <p:spPr bwMode="auto">
          <a:xfrm>
            <a:off x="212596" y="2133600"/>
            <a:ext cx="2606804" cy="33855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0" hangingPunct="0"/>
            <a:r>
              <a:rPr lang="en-US" sz="1600" b="1" dirty="0">
                <a:latin typeface="Arial Narrow" pitchFamily="34" charset="0"/>
              </a:rPr>
              <a:t>Start Boundary  ____________</a:t>
            </a:r>
          </a:p>
        </p:txBody>
      </p:sp>
      <p:sp>
        <p:nvSpPr>
          <p:cNvPr id="64" name="Text Box 47"/>
          <p:cNvSpPr txBox="1">
            <a:spLocks noChangeArrowheads="1"/>
          </p:cNvSpPr>
          <p:nvPr/>
        </p:nvSpPr>
        <p:spPr bwMode="auto">
          <a:xfrm>
            <a:off x="6096000" y="2133600"/>
            <a:ext cx="2541081" cy="33855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0" hangingPunct="0"/>
            <a:r>
              <a:rPr lang="en-US" sz="1600" b="1" dirty="0">
                <a:latin typeface="Arial Narrow" pitchFamily="34" charset="0"/>
              </a:rPr>
              <a:t>End Boundary  ____________</a:t>
            </a:r>
          </a:p>
        </p:txBody>
      </p:sp>
      <p:sp>
        <p:nvSpPr>
          <p:cNvPr id="65" name="Freeform 64"/>
          <p:cNvSpPr/>
          <p:nvPr/>
        </p:nvSpPr>
        <p:spPr>
          <a:xfrm>
            <a:off x="3197888" y="2651536"/>
            <a:ext cx="2974312" cy="1158463"/>
          </a:xfrm>
          <a:custGeom>
            <a:avLst/>
            <a:gdLst>
              <a:gd name="connsiteX0" fmla="*/ 0 w 2820352"/>
              <a:gd name="connsiteY0" fmla="*/ 197149 h 1577189"/>
              <a:gd name="connsiteX1" fmla="*/ 2031758 w 2820352"/>
              <a:gd name="connsiteY1" fmla="*/ 197149 h 1577189"/>
              <a:gd name="connsiteX2" fmla="*/ 2031758 w 2820352"/>
              <a:gd name="connsiteY2" fmla="*/ 0 h 1577189"/>
              <a:gd name="connsiteX3" fmla="*/ 2820352 w 2820352"/>
              <a:gd name="connsiteY3" fmla="*/ 788595 h 1577189"/>
              <a:gd name="connsiteX4" fmla="*/ 2031758 w 2820352"/>
              <a:gd name="connsiteY4" fmla="*/ 1577189 h 1577189"/>
              <a:gd name="connsiteX5" fmla="*/ 2031758 w 2820352"/>
              <a:gd name="connsiteY5" fmla="*/ 1380040 h 1577189"/>
              <a:gd name="connsiteX6" fmla="*/ 0 w 2820352"/>
              <a:gd name="connsiteY6" fmla="*/ 1380040 h 1577189"/>
              <a:gd name="connsiteX7" fmla="*/ 0 w 2820352"/>
              <a:gd name="connsiteY7" fmla="*/ 197149 h 1577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20352" h="1577189">
                <a:moveTo>
                  <a:pt x="0" y="197149"/>
                </a:moveTo>
                <a:lnTo>
                  <a:pt x="2031758" y="197149"/>
                </a:lnTo>
                <a:lnTo>
                  <a:pt x="2031758" y="0"/>
                </a:lnTo>
                <a:lnTo>
                  <a:pt x="2820352" y="788595"/>
                </a:lnTo>
                <a:lnTo>
                  <a:pt x="2031758" y="1577189"/>
                </a:lnTo>
                <a:lnTo>
                  <a:pt x="2031758" y="1380040"/>
                </a:lnTo>
                <a:lnTo>
                  <a:pt x="0" y="1380040"/>
                </a:lnTo>
                <a:lnTo>
                  <a:pt x="0" y="197149"/>
                </a:lnTo>
                <a:close/>
              </a:path>
            </a:pathLst>
          </a:custGeom>
        </p:spPr>
        <p:style>
          <a:lnRef idx="1">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2">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3495" tIns="220644" rIns="614941" bIns="220644" numCol="1" spcCol="1270" anchor="t" anchorCtr="0">
            <a:noAutofit/>
          </a:bodyPr>
          <a:lstStyle/>
          <a:p>
            <a:pPr marL="285750" lvl="1" indent="-285750" algn="l" defTabSz="1644650">
              <a:lnSpc>
                <a:spcPct val="90000"/>
              </a:lnSpc>
              <a:spcBef>
                <a:spcPct val="0"/>
              </a:spcBef>
              <a:spcAft>
                <a:spcPct val="15000"/>
              </a:spcAft>
              <a:buChar char="••"/>
            </a:pPr>
            <a:endParaRPr lang="en-US" sz="3700" kern="1200"/>
          </a:p>
          <a:p>
            <a:pPr marL="285750" lvl="1" indent="-285750" algn="l" defTabSz="1644650">
              <a:lnSpc>
                <a:spcPct val="90000"/>
              </a:lnSpc>
              <a:spcBef>
                <a:spcPct val="0"/>
              </a:spcBef>
              <a:spcAft>
                <a:spcPct val="15000"/>
              </a:spcAft>
              <a:buChar char="••"/>
            </a:pPr>
            <a:endParaRPr lang="en-US" sz="3700" kern="1200"/>
          </a:p>
        </p:txBody>
      </p:sp>
      <p:sp>
        <p:nvSpPr>
          <p:cNvPr id="66" name="Rectangle 65"/>
          <p:cNvSpPr/>
          <p:nvPr/>
        </p:nvSpPr>
        <p:spPr>
          <a:xfrm>
            <a:off x="3048000" y="2685963"/>
            <a:ext cx="1828800" cy="107998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67" name="Text Box 49"/>
          <p:cNvSpPr txBox="1">
            <a:spLocks noChangeArrowheads="1"/>
          </p:cNvSpPr>
          <p:nvPr/>
        </p:nvSpPr>
        <p:spPr bwMode="auto">
          <a:xfrm>
            <a:off x="3138239" y="2892223"/>
            <a:ext cx="1495922" cy="5847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0" hangingPunct="0"/>
            <a:r>
              <a:rPr lang="en-US" sz="3200" b="1" dirty="0">
                <a:solidFill>
                  <a:schemeClr val="bg1"/>
                </a:solidFill>
                <a:effectLst>
                  <a:outerShdw blurRad="38100" dist="38100" dir="2700000" algn="tl">
                    <a:srgbClr val="000000">
                      <a:alpha val="43137"/>
                    </a:srgbClr>
                  </a:outerShdw>
                </a:effectLst>
                <a:latin typeface="Arial Narrow" pitchFamily="34" charset="0"/>
              </a:rPr>
              <a:t>Process</a:t>
            </a:r>
          </a:p>
        </p:txBody>
      </p:sp>
      <p:grpSp>
        <p:nvGrpSpPr>
          <p:cNvPr id="68" name="Group 2"/>
          <p:cNvGrpSpPr>
            <a:grpSpLocks/>
          </p:cNvGrpSpPr>
          <p:nvPr/>
        </p:nvGrpSpPr>
        <p:grpSpPr bwMode="auto">
          <a:xfrm>
            <a:off x="1655450" y="2616628"/>
            <a:ext cx="1219200" cy="1726772"/>
            <a:chOff x="864" y="2495"/>
            <a:chExt cx="721" cy="1489"/>
          </a:xfrm>
        </p:grpSpPr>
        <p:sp>
          <p:nvSpPr>
            <p:cNvPr id="69" name="Rectangle 3"/>
            <p:cNvSpPr>
              <a:spLocks noChangeArrowheads="1"/>
            </p:cNvSpPr>
            <p:nvPr/>
          </p:nvSpPr>
          <p:spPr bwMode="auto">
            <a:xfrm>
              <a:off x="864" y="2496"/>
              <a:ext cx="720" cy="1488"/>
            </a:xfrm>
            <a:prstGeom prst="rect">
              <a:avLst/>
            </a:prstGeom>
            <a:ln>
              <a:headEnd/>
              <a:tailEnd/>
            </a:ln>
            <a:extLst/>
          </p:spPr>
          <p:style>
            <a:lnRef idx="1">
              <a:schemeClr val="accent2"/>
            </a:lnRef>
            <a:fillRef idx="2">
              <a:schemeClr val="accent2"/>
            </a:fillRef>
            <a:effectRef idx="1">
              <a:schemeClr val="accent2"/>
            </a:effectRef>
            <a:fontRef idx="minor">
              <a:schemeClr val="dk1"/>
            </a:fontRef>
          </p:style>
          <p:txBody>
            <a:bodyPr wrap="none" anchor="ctr"/>
            <a:lstStyle/>
            <a:p>
              <a:endParaRPr lang="en-US"/>
            </a:p>
          </p:txBody>
        </p:sp>
        <p:sp>
          <p:nvSpPr>
            <p:cNvPr id="70" name="Line 4"/>
            <p:cNvSpPr>
              <a:spLocks noChangeShapeType="1"/>
            </p:cNvSpPr>
            <p:nvPr/>
          </p:nvSpPr>
          <p:spPr bwMode="auto">
            <a:xfrm>
              <a:off x="864" y="3840"/>
              <a:ext cx="72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 name="Line 5"/>
            <p:cNvSpPr>
              <a:spLocks noChangeShapeType="1"/>
            </p:cNvSpPr>
            <p:nvPr/>
          </p:nvSpPr>
          <p:spPr bwMode="auto">
            <a:xfrm>
              <a:off x="864" y="3696"/>
              <a:ext cx="72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 name="Line 6"/>
            <p:cNvSpPr>
              <a:spLocks noChangeShapeType="1"/>
            </p:cNvSpPr>
            <p:nvPr/>
          </p:nvSpPr>
          <p:spPr bwMode="auto">
            <a:xfrm>
              <a:off x="864" y="3552"/>
              <a:ext cx="72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 name="Line 7"/>
            <p:cNvSpPr>
              <a:spLocks noChangeShapeType="1"/>
            </p:cNvSpPr>
            <p:nvPr/>
          </p:nvSpPr>
          <p:spPr bwMode="auto">
            <a:xfrm>
              <a:off x="864" y="3408"/>
              <a:ext cx="72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 name="Line 8"/>
            <p:cNvSpPr>
              <a:spLocks noChangeShapeType="1"/>
            </p:cNvSpPr>
            <p:nvPr/>
          </p:nvSpPr>
          <p:spPr bwMode="auto">
            <a:xfrm>
              <a:off x="864" y="3264"/>
              <a:ext cx="72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 name="Line 9"/>
            <p:cNvSpPr>
              <a:spLocks noChangeShapeType="1"/>
            </p:cNvSpPr>
            <p:nvPr/>
          </p:nvSpPr>
          <p:spPr bwMode="auto">
            <a:xfrm>
              <a:off x="864" y="3120"/>
              <a:ext cx="72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 name="Line 10"/>
            <p:cNvSpPr>
              <a:spLocks noChangeShapeType="1"/>
            </p:cNvSpPr>
            <p:nvPr/>
          </p:nvSpPr>
          <p:spPr bwMode="auto">
            <a:xfrm>
              <a:off x="864" y="2976"/>
              <a:ext cx="72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 name="Line 11"/>
            <p:cNvSpPr>
              <a:spLocks noChangeShapeType="1"/>
            </p:cNvSpPr>
            <p:nvPr/>
          </p:nvSpPr>
          <p:spPr bwMode="auto">
            <a:xfrm>
              <a:off x="864" y="2832"/>
              <a:ext cx="72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 name="Text Box 12"/>
            <p:cNvSpPr txBox="1">
              <a:spLocks noChangeArrowheads="1"/>
            </p:cNvSpPr>
            <p:nvPr/>
          </p:nvSpPr>
          <p:spPr bwMode="auto">
            <a:xfrm>
              <a:off x="913" y="2495"/>
              <a:ext cx="672" cy="29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0" hangingPunct="0"/>
              <a:r>
                <a:rPr lang="en-US" sz="1600" b="1" dirty="0" smtClean="0">
                  <a:latin typeface="Arial Narrow" pitchFamily="34" charset="0"/>
                </a:rPr>
                <a:t>Inputs:</a:t>
              </a:r>
              <a:endParaRPr lang="en-US" sz="1600" b="1" dirty="0">
                <a:latin typeface="Arial Narrow" pitchFamily="34" charset="0"/>
              </a:endParaRPr>
            </a:p>
          </p:txBody>
        </p:sp>
      </p:grpSp>
      <p:grpSp>
        <p:nvGrpSpPr>
          <p:cNvPr id="79" name="Group 2"/>
          <p:cNvGrpSpPr>
            <a:grpSpLocks/>
          </p:cNvGrpSpPr>
          <p:nvPr/>
        </p:nvGrpSpPr>
        <p:grpSpPr bwMode="auto">
          <a:xfrm>
            <a:off x="6248400" y="2589151"/>
            <a:ext cx="1219200" cy="1726772"/>
            <a:chOff x="864" y="2495"/>
            <a:chExt cx="721" cy="1489"/>
          </a:xfrm>
        </p:grpSpPr>
        <p:sp>
          <p:nvSpPr>
            <p:cNvPr id="80" name="Rectangle 3"/>
            <p:cNvSpPr>
              <a:spLocks noChangeArrowheads="1"/>
            </p:cNvSpPr>
            <p:nvPr/>
          </p:nvSpPr>
          <p:spPr bwMode="auto">
            <a:xfrm>
              <a:off x="864" y="2496"/>
              <a:ext cx="720" cy="1488"/>
            </a:xfrm>
            <a:prstGeom prst="rect">
              <a:avLst/>
            </a:prstGeom>
            <a:ln>
              <a:headEnd/>
              <a:tailEnd/>
            </a:ln>
            <a:extLst/>
          </p:spPr>
          <p:style>
            <a:lnRef idx="1">
              <a:schemeClr val="accent2"/>
            </a:lnRef>
            <a:fillRef idx="2">
              <a:schemeClr val="accent2"/>
            </a:fillRef>
            <a:effectRef idx="1">
              <a:schemeClr val="accent2"/>
            </a:effectRef>
            <a:fontRef idx="minor">
              <a:schemeClr val="dk1"/>
            </a:fontRef>
          </p:style>
          <p:txBody>
            <a:bodyPr wrap="none" anchor="ctr"/>
            <a:lstStyle/>
            <a:p>
              <a:endParaRPr lang="en-US"/>
            </a:p>
          </p:txBody>
        </p:sp>
        <p:sp>
          <p:nvSpPr>
            <p:cNvPr id="81" name="Line 4"/>
            <p:cNvSpPr>
              <a:spLocks noChangeShapeType="1"/>
            </p:cNvSpPr>
            <p:nvPr/>
          </p:nvSpPr>
          <p:spPr bwMode="auto">
            <a:xfrm>
              <a:off x="864" y="3840"/>
              <a:ext cx="72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 name="Line 5"/>
            <p:cNvSpPr>
              <a:spLocks noChangeShapeType="1"/>
            </p:cNvSpPr>
            <p:nvPr/>
          </p:nvSpPr>
          <p:spPr bwMode="auto">
            <a:xfrm>
              <a:off x="864" y="3696"/>
              <a:ext cx="72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 name="Line 6"/>
            <p:cNvSpPr>
              <a:spLocks noChangeShapeType="1"/>
            </p:cNvSpPr>
            <p:nvPr/>
          </p:nvSpPr>
          <p:spPr bwMode="auto">
            <a:xfrm>
              <a:off x="864" y="3552"/>
              <a:ext cx="72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 name="Line 7"/>
            <p:cNvSpPr>
              <a:spLocks noChangeShapeType="1"/>
            </p:cNvSpPr>
            <p:nvPr/>
          </p:nvSpPr>
          <p:spPr bwMode="auto">
            <a:xfrm>
              <a:off x="864" y="3408"/>
              <a:ext cx="72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 name="Line 8"/>
            <p:cNvSpPr>
              <a:spLocks noChangeShapeType="1"/>
            </p:cNvSpPr>
            <p:nvPr/>
          </p:nvSpPr>
          <p:spPr bwMode="auto">
            <a:xfrm>
              <a:off x="864" y="3264"/>
              <a:ext cx="72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 name="Line 9"/>
            <p:cNvSpPr>
              <a:spLocks noChangeShapeType="1"/>
            </p:cNvSpPr>
            <p:nvPr/>
          </p:nvSpPr>
          <p:spPr bwMode="auto">
            <a:xfrm>
              <a:off x="864" y="3120"/>
              <a:ext cx="72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 name="Line 10"/>
            <p:cNvSpPr>
              <a:spLocks noChangeShapeType="1"/>
            </p:cNvSpPr>
            <p:nvPr/>
          </p:nvSpPr>
          <p:spPr bwMode="auto">
            <a:xfrm>
              <a:off x="864" y="2976"/>
              <a:ext cx="72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 name="Line 11"/>
            <p:cNvSpPr>
              <a:spLocks noChangeShapeType="1"/>
            </p:cNvSpPr>
            <p:nvPr/>
          </p:nvSpPr>
          <p:spPr bwMode="auto">
            <a:xfrm>
              <a:off x="864" y="2832"/>
              <a:ext cx="72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 name="Text Box 12"/>
            <p:cNvSpPr txBox="1">
              <a:spLocks noChangeArrowheads="1"/>
            </p:cNvSpPr>
            <p:nvPr/>
          </p:nvSpPr>
          <p:spPr bwMode="auto">
            <a:xfrm>
              <a:off x="913" y="2495"/>
              <a:ext cx="672" cy="29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0" hangingPunct="0"/>
              <a:r>
                <a:rPr lang="en-US" sz="1600" b="1" dirty="0" smtClean="0">
                  <a:latin typeface="Arial Narrow" pitchFamily="34" charset="0"/>
                </a:rPr>
                <a:t>Outputs:</a:t>
              </a:r>
              <a:endParaRPr lang="en-US" sz="1600" b="1" dirty="0">
                <a:latin typeface="Arial Narrow" pitchFamily="34" charset="0"/>
              </a:endParaRPr>
            </a:p>
          </p:txBody>
        </p:sp>
      </p:grpSp>
      <p:grpSp>
        <p:nvGrpSpPr>
          <p:cNvPr id="90" name="Group 2"/>
          <p:cNvGrpSpPr>
            <a:grpSpLocks/>
          </p:cNvGrpSpPr>
          <p:nvPr/>
        </p:nvGrpSpPr>
        <p:grpSpPr bwMode="auto">
          <a:xfrm>
            <a:off x="7620000" y="2598597"/>
            <a:ext cx="1219200" cy="1726772"/>
            <a:chOff x="864" y="2495"/>
            <a:chExt cx="721" cy="1489"/>
          </a:xfrm>
        </p:grpSpPr>
        <p:sp>
          <p:nvSpPr>
            <p:cNvPr id="91" name="Rectangle 3"/>
            <p:cNvSpPr>
              <a:spLocks noChangeArrowheads="1"/>
            </p:cNvSpPr>
            <p:nvPr/>
          </p:nvSpPr>
          <p:spPr bwMode="auto">
            <a:xfrm>
              <a:off x="864" y="2496"/>
              <a:ext cx="720" cy="1488"/>
            </a:xfrm>
            <a:prstGeom prst="rect">
              <a:avLst/>
            </a:prstGeom>
            <a:ln>
              <a:headEnd/>
              <a:tailEnd/>
            </a:ln>
            <a:extLst/>
          </p:spPr>
          <p:style>
            <a:lnRef idx="1">
              <a:schemeClr val="accent3"/>
            </a:lnRef>
            <a:fillRef idx="2">
              <a:schemeClr val="accent3"/>
            </a:fillRef>
            <a:effectRef idx="1">
              <a:schemeClr val="accent3"/>
            </a:effectRef>
            <a:fontRef idx="minor">
              <a:schemeClr val="dk1"/>
            </a:fontRef>
          </p:style>
          <p:txBody>
            <a:bodyPr wrap="none" anchor="ctr"/>
            <a:lstStyle/>
            <a:p>
              <a:endParaRPr lang="en-US"/>
            </a:p>
          </p:txBody>
        </p:sp>
        <p:sp>
          <p:nvSpPr>
            <p:cNvPr id="92" name="Line 4"/>
            <p:cNvSpPr>
              <a:spLocks noChangeShapeType="1"/>
            </p:cNvSpPr>
            <p:nvPr/>
          </p:nvSpPr>
          <p:spPr bwMode="auto">
            <a:xfrm>
              <a:off x="864" y="3840"/>
              <a:ext cx="72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 name="Line 5"/>
            <p:cNvSpPr>
              <a:spLocks noChangeShapeType="1"/>
            </p:cNvSpPr>
            <p:nvPr/>
          </p:nvSpPr>
          <p:spPr bwMode="auto">
            <a:xfrm>
              <a:off x="864" y="3696"/>
              <a:ext cx="72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 name="Line 6"/>
            <p:cNvSpPr>
              <a:spLocks noChangeShapeType="1"/>
            </p:cNvSpPr>
            <p:nvPr/>
          </p:nvSpPr>
          <p:spPr bwMode="auto">
            <a:xfrm>
              <a:off x="864" y="3552"/>
              <a:ext cx="72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 name="Line 7"/>
            <p:cNvSpPr>
              <a:spLocks noChangeShapeType="1"/>
            </p:cNvSpPr>
            <p:nvPr/>
          </p:nvSpPr>
          <p:spPr bwMode="auto">
            <a:xfrm>
              <a:off x="864" y="3408"/>
              <a:ext cx="72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 name="Line 8"/>
            <p:cNvSpPr>
              <a:spLocks noChangeShapeType="1"/>
            </p:cNvSpPr>
            <p:nvPr/>
          </p:nvSpPr>
          <p:spPr bwMode="auto">
            <a:xfrm>
              <a:off x="864" y="3264"/>
              <a:ext cx="72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 name="Line 9"/>
            <p:cNvSpPr>
              <a:spLocks noChangeShapeType="1"/>
            </p:cNvSpPr>
            <p:nvPr/>
          </p:nvSpPr>
          <p:spPr bwMode="auto">
            <a:xfrm>
              <a:off x="864" y="3120"/>
              <a:ext cx="72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 name="Line 10"/>
            <p:cNvSpPr>
              <a:spLocks noChangeShapeType="1"/>
            </p:cNvSpPr>
            <p:nvPr/>
          </p:nvSpPr>
          <p:spPr bwMode="auto">
            <a:xfrm>
              <a:off x="864" y="2976"/>
              <a:ext cx="72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 name="Line 11"/>
            <p:cNvSpPr>
              <a:spLocks noChangeShapeType="1"/>
            </p:cNvSpPr>
            <p:nvPr/>
          </p:nvSpPr>
          <p:spPr bwMode="auto">
            <a:xfrm>
              <a:off x="864" y="2832"/>
              <a:ext cx="72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 name="Text Box 12"/>
            <p:cNvSpPr txBox="1">
              <a:spLocks noChangeArrowheads="1"/>
            </p:cNvSpPr>
            <p:nvPr/>
          </p:nvSpPr>
          <p:spPr bwMode="auto">
            <a:xfrm>
              <a:off x="913" y="2495"/>
              <a:ext cx="672" cy="29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0" hangingPunct="0"/>
              <a:r>
                <a:rPr lang="en-US" sz="1600" b="1" dirty="0" smtClean="0">
                  <a:latin typeface="Arial Narrow" pitchFamily="34" charset="0"/>
                </a:rPr>
                <a:t>Customers:</a:t>
              </a:r>
              <a:endParaRPr lang="en-US" sz="1600" b="1" dirty="0">
                <a:latin typeface="Arial Narrow" pitchFamily="34" charset="0"/>
              </a:endParaRPr>
            </a:p>
          </p:txBody>
        </p:sp>
      </p:grpSp>
    </p:spTree>
    <p:extLst>
      <p:ext uri="{BB962C8B-B14F-4D97-AF65-F5344CB8AC3E}">
        <p14:creationId xmlns:p14="http://schemas.microsoft.com/office/powerpoint/2010/main" val="114327776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839200" cy="523220"/>
          </a:xfrm>
        </p:spPr>
        <p:txBody>
          <a:bodyPr/>
          <a:lstStyle/>
          <a:p>
            <a:r>
              <a:rPr lang="en-US" sz="2800" b="1" dirty="0" smtClean="0">
                <a:solidFill>
                  <a:schemeClr val="bg1"/>
                </a:solidFill>
                <a:latin typeface="+mj-lt"/>
              </a:rPr>
              <a:t>Takeaways</a:t>
            </a:r>
            <a:endParaRPr lang="en-US" sz="2800" b="1" dirty="0">
              <a:solidFill>
                <a:schemeClr val="bg1"/>
              </a:solidFill>
              <a:latin typeface="+mj-lt"/>
            </a:endParaRPr>
          </a:p>
        </p:txBody>
      </p:sp>
      <p:sp>
        <p:nvSpPr>
          <p:cNvPr id="16" name="Content Placeholder 2"/>
          <p:cNvSpPr>
            <a:spLocks noGrp="1"/>
          </p:cNvSpPr>
          <p:nvPr>
            <p:ph idx="1"/>
          </p:nvPr>
        </p:nvSpPr>
        <p:spPr>
          <a:xfrm>
            <a:off x="304800" y="1493714"/>
            <a:ext cx="8534400" cy="4907086"/>
          </a:xfrm>
        </p:spPr>
        <p:txBody>
          <a:bodyPr/>
          <a:lstStyle/>
          <a:p>
            <a:pPr>
              <a:spcBef>
                <a:spcPct val="70000"/>
              </a:spcBef>
            </a:pPr>
            <a:r>
              <a:rPr lang="en-US" sz="2400" dirty="0"/>
              <a:t>The Voice of the Customer is translated into Critical Customer Requirements for the product and then Key Process Output Variables for the process.</a:t>
            </a:r>
          </a:p>
          <a:p>
            <a:pPr>
              <a:spcBef>
                <a:spcPct val="70000"/>
              </a:spcBef>
            </a:pPr>
            <a:r>
              <a:rPr lang="en-US" sz="2400" dirty="0"/>
              <a:t>The Voice of the Business (value chain partners) is also used to drive additional KPOVs.</a:t>
            </a:r>
          </a:p>
          <a:p>
            <a:pPr>
              <a:spcBef>
                <a:spcPct val="70000"/>
              </a:spcBef>
            </a:pPr>
            <a:r>
              <a:rPr lang="en-US" sz="2400" dirty="0"/>
              <a:t>A SIPOC Chart is used to develop the relationship between the KPOVs (Y’s) and the KPIVs (X’s).</a:t>
            </a:r>
          </a:p>
          <a:p>
            <a:pPr>
              <a:spcBef>
                <a:spcPct val="70000"/>
              </a:spcBef>
            </a:pPr>
            <a:r>
              <a:rPr lang="en-US" sz="2400" dirty="0"/>
              <a:t>The Project Problem Statement should be validated using the information from the VOC and VOB.</a:t>
            </a:r>
          </a:p>
          <a:p>
            <a:pPr marL="320675" indent="-320675">
              <a:tabLst>
                <a:tab pos="1831975" algn="l"/>
              </a:tabLst>
            </a:pPr>
            <a:endParaRPr lang="en-US" sz="2400" dirty="0"/>
          </a:p>
        </p:txBody>
      </p:sp>
    </p:spTree>
    <p:extLst>
      <p:ext uri="{BB962C8B-B14F-4D97-AF65-F5344CB8AC3E}">
        <p14:creationId xmlns:p14="http://schemas.microsoft.com/office/powerpoint/2010/main" val="219626865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latin typeface="+mj-lt"/>
              </a:rPr>
              <a:t>Summary</a:t>
            </a:r>
            <a:endParaRPr lang="en-US" b="1" dirty="0">
              <a:solidFill>
                <a:schemeClr val="bg1"/>
              </a:solidFill>
              <a:latin typeface="+mj-lt"/>
            </a:endParaRPr>
          </a:p>
        </p:txBody>
      </p:sp>
      <p:sp>
        <p:nvSpPr>
          <p:cNvPr id="3" name="TextBox 2"/>
          <p:cNvSpPr txBox="1"/>
          <p:nvPr/>
        </p:nvSpPr>
        <p:spPr>
          <a:xfrm>
            <a:off x="685800" y="903637"/>
            <a:ext cx="7772400" cy="5262979"/>
          </a:xfrm>
          <a:prstGeom prst="rect">
            <a:avLst/>
          </a:prstGeom>
          <a:noFill/>
        </p:spPr>
        <p:txBody>
          <a:bodyPr wrap="square" rtlCol="0">
            <a:spAutoFit/>
          </a:bodyPr>
          <a:lstStyle/>
          <a:p>
            <a:pPr marL="342900" indent="-342900">
              <a:buFont typeface="Wingdings" pitchFamily="2" charset="2"/>
              <a:buChar char="q"/>
            </a:pPr>
            <a:r>
              <a:rPr lang="en-US" sz="2400" dirty="0" smtClean="0"/>
              <a:t>Voice </a:t>
            </a:r>
            <a:r>
              <a:rPr lang="en-US" sz="2400" dirty="0"/>
              <a:t>of the </a:t>
            </a:r>
            <a:r>
              <a:rPr lang="en-US" sz="2400" dirty="0" smtClean="0"/>
              <a:t>Customer </a:t>
            </a:r>
            <a:r>
              <a:rPr lang="en-US" sz="2400" dirty="0"/>
              <a:t>(VOC) is the expression of customer needs and </a:t>
            </a:r>
            <a:r>
              <a:rPr lang="en-US" sz="2400" dirty="0" smtClean="0"/>
              <a:t>desires.</a:t>
            </a:r>
          </a:p>
          <a:p>
            <a:pPr marL="342900" indent="-342900">
              <a:buFont typeface="Wingdings" pitchFamily="2" charset="2"/>
              <a:buChar char="q"/>
            </a:pPr>
            <a:r>
              <a:rPr lang="en-US" sz="2400" dirty="0"/>
              <a:t>Voice of the Customer (VOC) is a important key input to strategy and process design.</a:t>
            </a:r>
          </a:p>
          <a:p>
            <a:pPr marL="342900" indent="-342900">
              <a:buFont typeface="Wingdings" pitchFamily="2" charset="2"/>
              <a:buChar char="q"/>
            </a:pPr>
            <a:r>
              <a:rPr lang="en-US" sz="2400" b="1" dirty="0"/>
              <a:t>4 Steps </a:t>
            </a:r>
            <a:r>
              <a:rPr lang="en-US" sz="2400" dirty="0"/>
              <a:t>to Validating the Project through VOC</a:t>
            </a:r>
          </a:p>
          <a:p>
            <a:pPr marL="800100" lvl="1" indent="-342900">
              <a:buFont typeface="Wingdings" pitchFamily="2" charset="2"/>
              <a:buChar char="ü"/>
            </a:pPr>
            <a:r>
              <a:rPr lang="en-US" sz="2400" dirty="0" smtClean="0"/>
              <a:t>1. </a:t>
            </a:r>
            <a:r>
              <a:rPr lang="en-US" sz="2400" dirty="0"/>
              <a:t>Gather the Voice of the Customer (VOC) </a:t>
            </a:r>
          </a:p>
          <a:p>
            <a:pPr marL="800100" lvl="1" indent="-342900">
              <a:buFont typeface="Wingdings" pitchFamily="2" charset="2"/>
              <a:buChar char="ü"/>
            </a:pPr>
            <a:r>
              <a:rPr lang="en-US" sz="2400" dirty="0" smtClean="0"/>
              <a:t>2</a:t>
            </a:r>
            <a:r>
              <a:rPr lang="en-US" sz="2400" dirty="0"/>
              <a:t>. Translate the VOC into Critical Customer Requirements (CCRs)</a:t>
            </a:r>
          </a:p>
          <a:p>
            <a:pPr marL="800100" lvl="1" indent="-342900">
              <a:buFont typeface="Wingdings" pitchFamily="2" charset="2"/>
              <a:buChar char="ü"/>
            </a:pPr>
            <a:r>
              <a:rPr lang="en-US" sz="2400" dirty="0"/>
              <a:t>3. Convert the CCRs into Key Process Output Variables (KPOVs)</a:t>
            </a:r>
          </a:p>
          <a:p>
            <a:pPr marL="800100" lvl="1" indent="-342900">
              <a:buFont typeface="Wingdings" pitchFamily="2" charset="2"/>
              <a:buChar char="ü"/>
            </a:pPr>
            <a:r>
              <a:rPr lang="en-US" sz="2400" dirty="0" smtClean="0"/>
              <a:t>4. Create </a:t>
            </a:r>
            <a:r>
              <a:rPr lang="en-US" sz="2400" dirty="0"/>
              <a:t>a tactical Supplier Input Process Output Customer (SIPOC) chart</a:t>
            </a:r>
          </a:p>
          <a:p>
            <a:pPr marL="342900" indent="-342900">
              <a:buFont typeface="Wingdings" pitchFamily="2" charset="2"/>
              <a:buChar char="q"/>
            </a:pPr>
            <a:r>
              <a:rPr lang="en-US" sz="2400" dirty="0"/>
              <a:t>A SIPOC Chart is used to develop the relationship between the KPOVs (Y’s) and the KPIVs (X’s</a:t>
            </a:r>
            <a:r>
              <a:rPr lang="en-US" sz="2400" dirty="0" smtClean="0"/>
              <a:t>).</a:t>
            </a:r>
            <a:endParaRPr lang="en-US" dirty="0"/>
          </a:p>
        </p:txBody>
      </p:sp>
    </p:spTree>
    <p:extLst>
      <p:ext uri="{BB962C8B-B14F-4D97-AF65-F5344CB8AC3E}">
        <p14:creationId xmlns:p14="http://schemas.microsoft.com/office/powerpoint/2010/main" val="26426871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397740" y="1447800"/>
            <a:ext cx="8229600" cy="1528763"/>
          </a:xfrm>
        </p:spPr>
        <p:txBody>
          <a:bodyPr/>
          <a:lstStyle/>
          <a:p>
            <a:pPr algn="ctr" eaLnBrk="1" hangingPunct="1"/>
            <a:r>
              <a:rPr sz="2800" dirty="0" smtClean="0">
                <a:solidFill>
                  <a:schemeClr val="bg1"/>
                </a:solidFill>
                <a:latin typeface="Calibri" pitchFamily="34" charset="0"/>
                <a:ea typeface="Slackey"/>
              </a:rPr>
              <a:t/>
            </a:r>
            <a:br>
              <a:rPr sz="2800" dirty="0" smtClean="0">
                <a:solidFill>
                  <a:schemeClr val="bg1"/>
                </a:solidFill>
                <a:latin typeface="Calibri" pitchFamily="34" charset="0"/>
                <a:ea typeface="Slackey"/>
              </a:rPr>
            </a:br>
            <a:r>
              <a:rPr sz="2800" dirty="0" smtClean="0">
                <a:solidFill>
                  <a:schemeClr val="bg1"/>
                </a:solidFill>
                <a:latin typeface="Calibri" pitchFamily="34" charset="0"/>
                <a:ea typeface="Slackey"/>
              </a:rPr>
              <a:t/>
            </a:r>
            <a:br>
              <a:rPr sz="2800" dirty="0" smtClean="0">
                <a:solidFill>
                  <a:schemeClr val="bg1"/>
                </a:solidFill>
                <a:latin typeface="Calibri" pitchFamily="34" charset="0"/>
                <a:ea typeface="Slackey"/>
              </a:rPr>
            </a:br>
            <a:r>
              <a:rPr sz="3600" b="1" dirty="0" smtClean="0">
                <a:solidFill>
                  <a:schemeClr val="bg1"/>
                </a:solidFill>
                <a:latin typeface="Calibri" pitchFamily="34" charset="0"/>
                <a:ea typeface="Slackey"/>
              </a:rPr>
              <a:t>Thank You</a:t>
            </a:r>
            <a:endParaRPr sz="3600" dirty="0" smtClean="0">
              <a:latin typeface="Bevan"/>
              <a:ea typeface="Slackey"/>
            </a:endParaRPr>
          </a:p>
        </p:txBody>
      </p:sp>
      <p:pic>
        <p:nvPicPr>
          <p:cNvPr id="14340" name="Picture 5"/>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90800" y="3505200"/>
            <a:ext cx="3733800" cy="1569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59180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85800" y="152400"/>
            <a:ext cx="7924800" cy="584775"/>
          </a:xfrm>
          <a:prstGeom prst="rect">
            <a:avLst/>
          </a:prstGeom>
          <a:noFill/>
        </p:spPr>
        <p:txBody>
          <a:bodyPr wrap="square" rtlCol="0" anchor="b">
            <a:spAutoFit/>
          </a:bodyPr>
          <a:lstStyle>
            <a:lvl1pPr algn="l" defTabSz="914400" rtl="0" eaLnBrk="1" latinLnBrk="0" hangingPunct="1">
              <a:spcBef>
                <a:spcPct val="0"/>
              </a:spcBef>
              <a:buNone/>
              <a:defRPr lang="en-US" sz="3200" kern="1200" dirty="0" smtClean="0">
                <a:solidFill>
                  <a:schemeClr val="tx2">
                    <a:lumMod val="40000"/>
                    <a:lumOff val="60000"/>
                  </a:schemeClr>
                </a:solidFill>
                <a:latin typeface="Bevan" pitchFamily="2" charset="0"/>
                <a:ea typeface="Slackey" pitchFamily="2" charset="0"/>
                <a:cs typeface="+mn-cs"/>
              </a:defRPr>
            </a:lvl1pPr>
          </a:lstStyle>
          <a:p>
            <a:r>
              <a:rPr lang="en-US" b="1" dirty="0" smtClean="0">
                <a:solidFill>
                  <a:schemeClr val="bg1"/>
                </a:solidFill>
                <a:latin typeface="+mj-lt"/>
              </a:rPr>
              <a:t>SIPOC </a:t>
            </a:r>
            <a:r>
              <a:rPr lang="en-US" b="1" dirty="0">
                <a:solidFill>
                  <a:schemeClr val="bg1"/>
                </a:solidFill>
                <a:latin typeface="+mj-lt"/>
              </a:rPr>
              <a:t>Chart</a:t>
            </a:r>
          </a:p>
        </p:txBody>
      </p:sp>
      <p:grpSp>
        <p:nvGrpSpPr>
          <p:cNvPr id="52" name="Group 2"/>
          <p:cNvGrpSpPr>
            <a:grpSpLocks/>
          </p:cNvGrpSpPr>
          <p:nvPr/>
        </p:nvGrpSpPr>
        <p:grpSpPr bwMode="auto">
          <a:xfrm>
            <a:off x="304800" y="2615467"/>
            <a:ext cx="1219200" cy="1727931"/>
            <a:chOff x="864" y="2494"/>
            <a:chExt cx="721" cy="1490"/>
          </a:xfrm>
        </p:grpSpPr>
        <p:sp>
          <p:nvSpPr>
            <p:cNvPr id="53" name="Rectangle 3"/>
            <p:cNvSpPr>
              <a:spLocks noChangeArrowheads="1"/>
            </p:cNvSpPr>
            <p:nvPr/>
          </p:nvSpPr>
          <p:spPr bwMode="auto">
            <a:xfrm>
              <a:off x="864" y="2496"/>
              <a:ext cx="720" cy="1488"/>
            </a:xfrm>
            <a:prstGeom prst="rect">
              <a:avLst/>
            </a:prstGeom>
            <a:ln>
              <a:headEnd/>
              <a:tailEnd/>
            </a:ln>
            <a:extLst/>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54" name="Line 4"/>
            <p:cNvSpPr>
              <a:spLocks noChangeShapeType="1"/>
            </p:cNvSpPr>
            <p:nvPr/>
          </p:nvSpPr>
          <p:spPr bwMode="auto">
            <a:xfrm>
              <a:off x="864" y="3840"/>
              <a:ext cx="72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 name="Line 5"/>
            <p:cNvSpPr>
              <a:spLocks noChangeShapeType="1"/>
            </p:cNvSpPr>
            <p:nvPr/>
          </p:nvSpPr>
          <p:spPr bwMode="auto">
            <a:xfrm>
              <a:off x="864" y="3696"/>
              <a:ext cx="72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 name="Line 6"/>
            <p:cNvSpPr>
              <a:spLocks noChangeShapeType="1"/>
            </p:cNvSpPr>
            <p:nvPr/>
          </p:nvSpPr>
          <p:spPr bwMode="auto">
            <a:xfrm>
              <a:off x="864" y="3552"/>
              <a:ext cx="72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 name="Line 7"/>
            <p:cNvSpPr>
              <a:spLocks noChangeShapeType="1"/>
            </p:cNvSpPr>
            <p:nvPr/>
          </p:nvSpPr>
          <p:spPr bwMode="auto">
            <a:xfrm>
              <a:off x="864" y="3408"/>
              <a:ext cx="72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 name="Line 8"/>
            <p:cNvSpPr>
              <a:spLocks noChangeShapeType="1"/>
            </p:cNvSpPr>
            <p:nvPr/>
          </p:nvSpPr>
          <p:spPr bwMode="auto">
            <a:xfrm>
              <a:off x="864" y="3264"/>
              <a:ext cx="72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 name="Line 9"/>
            <p:cNvSpPr>
              <a:spLocks noChangeShapeType="1"/>
            </p:cNvSpPr>
            <p:nvPr/>
          </p:nvSpPr>
          <p:spPr bwMode="auto">
            <a:xfrm>
              <a:off x="864" y="3120"/>
              <a:ext cx="72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 name="Line 10"/>
            <p:cNvSpPr>
              <a:spLocks noChangeShapeType="1"/>
            </p:cNvSpPr>
            <p:nvPr/>
          </p:nvSpPr>
          <p:spPr bwMode="auto">
            <a:xfrm>
              <a:off x="864" y="2976"/>
              <a:ext cx="72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 name="Line 11"/>
            <p:cNvSpPr>
              <a:spLocks noChangeShapeType="1"/>
            </p:cNvSpPr>
            <p:nvPr/>
          </p:nvSpPr>
          <p:spPr bwMode="auto">
            <a:xfrm>
              <a:off x="864" y="2832"/>
              <a:ext cx="72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 name="Text Box 12"/>
            <p:cNvSpPr txBox="1">
              <a:spLocks noChangeArrowheads="1"/>
            </p:cNvSpPr>
            <p:nvPr/>
          </p:nvSpPr>
          <p:spPr bwMode="auto">
            <a:xfrm>
              <a:off x="864" y="2494"/>
              <a:ext cx="721" cy="29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eaLnBrk="0" hangingPunct="0"/>
              <a:r>
                <a:rPr lang="en-US" sz="1600" b="1" dirty="0">
                  <a:latin typeface="Arial Narrow" pitchFamily="34" charset="0"/>
                </a:rPr>
                <a:t>Suppliers:</a:t>
              </a:r>
            </a:p>
          </p:txBody>
        </p:sp>
      </p:grpSp>
      <p:sp>
        <p:nvSpPr>
          <p:cNvPr id="63" name="Text Box 24"/>
          <p:cNvSpPr txBox="1">
            <a:spLocks noChangeArrowheads="1"/>
          </p:cNvSpPr>
          <p:nvPr/>
        </p:nvSpPr>
        <p:spPr bwMode="auto">
          <a:xfrm>
            <a:off x="212596" y="2133600"/>
            <a:ext cx="2606804" cy="33855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0" hangingPunct="0"/>
            <a:r>
              <a:rPr lang="en-US" sz="1600" b="1" dirty="0">
                <a:latin typeface="Arial Narrow" pitchFamily="34" charset="0"/>
              </a:rPr>
              <a:t>Start Boundary  ____________</a:t>
            </a:r>
          </a:p>
        </p:txBody>
      </p:sp>
      <p:sp>
        <p:nvSpPr>
          <p:cNvPr id="64" name="Text Box 47"/>
          <p:cNvSpPr txBox="1">
            <a:spLocks noChangeArrowheads="1"/>
          </p:cNvSpPr>
          <p:nvPr/>
        </p:nvSpPr>
        <p:spPr bwMode="auto">
          <a:xfrm>
            <a:off x="6096000" y="2133600"/>
            <a:ext cx="2541081" cy="33855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0" hangingPunct="0"/>
            <a:r>
              <a:rPr lang="en-US" sz="1600" b="1" dirty="0">
                <a:latin typeface="Arial Narrow" pitchFamily="34" charset="0"/>
              </a:rPr>
              <a:t>End Boundary  ____________</a:t>
            </a:r>
          </a:p>
        </p:txBody>
      </p:sp>
      <p:sp>
        <p:nvSpPr>
          <p:cNvPr id="65" name="Freeform 64"/>
          <p:cNvSpPr/>
          <p:nvPr/>
        </p:nvSpPr>
        <p:spPr>
          <a:xfrm>
            <a:off x="3197888" y="2651536"/>
            <a:ext cx="2974312" cy="1158463"/>
          </a:xfrm>
          <a:custGeom>
            <a:avLst/>
            <a:gdLst>
              <a:gd name="connsiteX0" fmla="*/ 0 w 2820352"/>
              <a:gd name="connsiteY0" fmla="*/ 197149 h 1577189"/>
              <a:gd name="connsiteX1" fmla="*/ 2031758 w 2820352"/>
              <a:gd name="connsiteY1" fmla="*/ 197149 h 1577189"/>
              <a:gd name="connsiteX2" fmla="*/ 2031758 w 2820352"/>
              <a:gd name="connsiteY2" fmla="*/ 0 h 1577189"/>
              <a:gd name="connsiteX3" fmla="*/ 2820352 w 2820352"/>
              <a:gd name="connsiteY3" fmla="*/ 788595 h 1577189"/>
              <a:gd name="connsiteX4" fmla="*/ 2031758 w 2820352"/>
              <a:gd name="connsiteY4" fmla="*/ 1577189 h 1577189"/>
              <a:gd name="connsiteX5" fmla="*/ 2031758 w 2820352"/>
              <a:gd name="connsiteY5" fmla="*/ 1380040 h 1577189"/>
              <a:gd name="connsiteX6" fmla="*/ 0 w 2820352"/>
              <a:gd name="connsiteY6" fmla="*/ 1380040 h 1577189"/>
              <a:gd name="connsiteX7" fmla="*/ 0 w 2820352"/>
              <a:gd name="connsiteY7" fmla="*/ 197149 h 1577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20352" h="1577189">
                <a:moveTo>
                  <a:pt x="0" y="197149"/>
                </a:moveTo>
                <a:lnTo>
                  <a:pt x="2031758" y="197149"/>
                </a:lnTo>
                <a:lnTo>
                  <a:pt x="2031758" y="0"/>
                </a:lnTo>
                <a:lnTo>
                  <a:pt x="2820352" y="788595"/>
                </a:lnTo>
                <a:lnTo>
                  <a:pt x="2031758" y="1577189"/>
                </a:lnTo>
                <a:lnTo>
                  <a:pt x="2031758" y="1380040"/>
                </a:lnTo>
                <a:lnTo>
                  <a:pt x="0" y="1380040"/>
                </a:lnTo>
                <a:lnTo>
                  <a:pt x="0" y="197149"/>
                </a:lnTo>
                <a:close/>
              </a:path>
            </a:pathLst>
          </a:custGeom>
        </p:spPr>
        <p:style>
          <a:lnRef idx="1">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2">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3495" tIns="220644" rIns="614941" bIns="220644" numCol="1" spcCol="1270" anchor="t" anchorCtr="0">
            <a:noAutofit/>
          </a:bodyPr>
          <a:lstStyle/>
          <a:p>
            <a:pPr marL="285750" lvl="1" indent="-285750" algn="l" defTabSz="1644650">
              <a:lnSpc>
                <a:spcPct val="90000"/>
              </a:lnSpc>
              <a:spcBef>
                <a:spcPct val="0"/>
              </a:spcBef>
              <a:spcAft>
                <a:spcPct val="15000"/>
              </a:spcAft>
              <a:buChar char="••"/>
            </a:pPr>
            <a:endParaRPr lang="en-US" sz="3700" kern="1200"/>
          </a:p>
          <a:p>
            <a:pPr marL="285750" lvl="1" indent="-285750" algn="l" defTabSz="1644650">
              <a:lnSpc>
                <a:spcPct val="90000"/>
              </a:lnSpc>
              <a:spcBef>
                <a:spcPct val="0"/>
              </a:spcBef>
              <a:spcAft>
                <a:spcPct val="15000"/>
              </a:spcAft>
              <a:buChar char="••"/>
            </a:pPr>
            <a:endParaRPr lang="en-US" sz="3700" kern="1200"/>
          </a:p>
        </p:txBody>
      </p:sp>
      <p:sp>
        <p:nvSpPr>
          <p:cNvPr id="66" name="Rectangle 65"/>
          <p:cNvSpPr/>
          <p:nvPr/>
        </p:nvSpPr>
        <p:spPr>
          <a:xfrm>
            <a:off x="3048000" y="2685963"/>
            <a:ext cx="1828800" cy="107998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67" name="Text Box 49"/>
          <p:cNvSpPr txBox="1">
            <a:spLocks noChangeArrowheads="1"/>
          </p:cNvSpPr>
          <p:nvPr/>
        </p:nvSpPr>
        <p:spPr bwMode="auto">
          <a:xfrm>
            <a:off x="3138239" y="2892223"/>
            <a:ext cx="1495922" cy="5847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0" hangingPunct="0"/>
            <a:r>
              <a:rPr lang="en-US" sz="3200" b="1" dirty="0">
                <a:solidFill>
                  <a:schemeClr val="bg1"/>
                </a:solidFill>
                <a:effectLst>
                  <a:outerShdw blurRad="38100" dist="38100" dir="2700000" algn="tl">
                    <a:srgbClr val="000000">
                      <a:alpha val="43137"/>
                    </a:srgbClr>
                  </a:outerShdw>
                </a:effectLst>
                <a:latin typeface="Arial Narrow" pitchFamily="34" charset="0"/>
              </a:rPr>
              <a:t>Process</a:t>
            </a:r>
          </a:p>
        </p:txBody>
      </p:sp>
      <p:grpSp>
        <p:nvGrpSpPr>
          <p:cNvPr id="68" name="Group 2"/>
          <p:cNvGrpSpPr>
            <a:grpSpLocks/>
          </p:cNvGrpSpPr>
          <p:nvPr/>
        </p:nvGrpSpPr>
        <p:grpSpPr bwMode="auto">
          <a:xfrm>
            <a:off x="1655450" y="2616628"/>
            <a:ext cx="1219200" cy="1726772"/>
            <a:chOff x="864" y="2495"/>
            <a:chExt cx="721" cy="1489"/>
          </a:xfrm>
        </p:grpSpPr>
        <p:sp>
          <p:nvSpPr>
            <p:cNvPr id="69" name="Rectangle 3"/>
            <p:cNvSpPr>
              <a:spLocks noChangeArrowheads="1"/>
            </p:cNvSpPr>
            <p:nvPr/>
          </p:nvSpPr>
          <p:spPr bwMode="auto">
            <a:xfrm>
              <a:off x="864" y="2496"/>
              <a:ext cx="720" cy="1488"/>
            </a:xfrm>
            <a:prstGeom prst="rect">
              <a:avLst/>
            </a:prstGeom>
            <a:ln>
              <a:headEnd/>
              <a:tailEnd/>
            </a:ln>
            <a:extLst/>
          </p:spPr>
          <p:style>
            <a:lnRef idx="1">
              <a:schemeClr val="accent2"/>
            </a:lnRef>
            <a:fillRef idx="2">
              <a:schemeClr val="accent2"/>
            </a:fillRef>
            <a:effectRef idx="1">
              <a:schemeClr val="accent2"/>
            </a:effectRef>
            <a:fontRef idx="minor">
              <a:schemeClr val="dk1"/>
            </a:fontRef>
          </p:style>
          <p:txBody>
            <a:bodyPr wrap="none" anchor="ctr"/>
            <a:lstStyle/>
            <a:p>
              <a:endParaRPr lang="en-US"/>
            </a:p>
          </p:txBody>
        </p:sp>
        <p:sp>
          <p:nvSpPr>
            <p:cNvPr id="70" name="Line 4"/>
            <p:cNvSpPr>
              <a:spLocks noChangeShapeType="1"/>
            </p:cNvSpPr>
            <p:nvPr/>
          </p:nvSpPr>
          <p:spPr bwMode="auto">
            <a:xfrm>
              <a:off x="864" y="3840"/>
              <a:ext cx="72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 name="Line 5"/>
            <p:cNvSpPr>
              <a:spLocks noChangeShapeType="1"/>
            </p:cNvSpPr>
            <p:nvPr/>
          </p:nvSpPr>
          <p:spPr bwMode="auto">
            <a:xfrm>
              <a:off x="864" y="3696"/>
              <a:ext cx="72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 name="Line 6"/>
            <p:cNvSpPr>
              <a:spLocks noChangeShapeType="1"/>
            </p:cNvSpPr>
            <p:nvPr/>
          </p:nvSpPr>
          <p:spPr bwMode="auto">
            <a:xfrm>
              <a:off x="864" y="3552"/>
              <a:ext cx="72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 name="Line 7"/>
            <p:cNvSpPr>
              <a:spLocks noChangeShapeType="1"/>
            </p:cNvSpPr>
            <p:nvPr/>
          </p:nvSpPr>
          <p:spPr bwMode="auto">
            <a:xfrm>
              <a:off x="864" y="3408"/>
              <a:ext cx="72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 name="Line 8"/>
            <p:cNvSpPr>
              <a:spLocks noChangeShapeType="1"/>
            </p:cNvSpPr>
            <p:nvPr/>
          </p:nvSpPr>
          <p:spPr bwMode="auto">
            <a:xfrm>
              <a:off x="864" y="3264"/>
              <a:ext cx="72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 name="Line 9"/>
            <p:cNvSpPr>
              <a:spLocks noChangeShapeType="1"/>
            </p:cNvSpPr>
            <p:nvPr/>
          </p:nvSpPr>
          <p:spPr bwMode="auto">
            <a:xfrm>
              <a:off x="864" y="3120"/>
              <a:ext cx="72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 name="Line 10"/>
            <p:cNvSpPr>
              <a:spLocks noChangeShapeType="1"/>
            </p:cNvSpPr>
            <p:nvPr/>
          </p:nvSpPr>
          <p:spPr bwMode="auto">
            <a:xfrm>
              <a:off x="864" y="2976"/>
              <a:ext cx="72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 name="Line 11"/>
            <p:cNvSpPr>
              <a:spLocks noChangeShapeType="1"/>
            </p:cNvSpPr>
            <p:nvPr/>
          </p:nvSpPr>
          <p:spPr bwMode="auto">
            <a:xfrm>
              <a:off x="864" y="2832"/>
              <a:ext cx="72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 name="Text Box 12"/>
            <p:cNvSpPr txBox="1">
              <a:spLocks noChangeArrowheads="1"/>
            </p:cNvSpPr>
            <p:nvPr/>
          </p:nvSpPr>
          <p:spPr bwMode="auto">
            <a:xfrm>
              <a:off x="913" y="2495"/>
              <a:ext cx="672" cy="29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0" hangingPunct="0"/>
              <a:r>
                <a:rPr lang="en-US" sz="1600" b="1" dirty="0" smtClean="0">
                  <a:latin typeface="Arial Narrow" pitchFamily="34" charset="0"/>
                </a:rPr>
                <a:t>Inputs:</a:t>
              </a:r>
              <a:endParaRPr lang="en-US" sz="1600" b="1" dirty="0">
                <a:latin typeface="Arial Narrow" pitchFamily="34" charset="0"/>
              </a:endParaRPr>
            </a:p>
          </p:txBody>
        </p:sp>
      </p:grpSp>
      <p:grpSp>
        <p:nvGrpSpPr>
          <p:cNvPr id="79" name="Group 2"/>
          <p:cNvGrpSpPr>
            <a:grpSpLocks/>
          </p:cNvGrpSpPr>
          <p:nvPr/>
        </p:nvGrpSpPr>
        <p:grpSpPr bwMode="auto">
          <a:xfrm>
            <a:off x="6248400" y="2589151"/>
            <a:ext cx="1219200" cy="1726772"/>
            <a:chOff x="864" y="2495"/>
            <a:chExt cx="721" cy="1489"/>
          </a:xfrm>
        </p:grpSpPr>
        <p:sp>
          <p:nvSpPr>
            <p:cNvPr id="80" name="Rectangle 3"/>
            <p:cNvSpPr>
              <a:spLocks noChangeArrowheads="1"/>
            </p:cNvSpPr>
            <p:nvPr/>
          </p:nvSpPr>
          <p:spPr bwMode="auto">
            <a:xfrm>
              <a:off x="864" y="2496"/>
              <a:ext cx="720" cy="1488"/>
            </a:xfrm>
            <a:prstGeom prst="rect">
              <a:avLst/>
            </a:prstGeom>
            <a:ln>
              <a:headEnd/>
              <a:tailEnd/>
            </a:ln>
            <a:extLst/>
          </p:spPr>
          <p:style>
            <a:lnRef idx="1">
              <a:schemeClr val="accent2"/>
            </a:lnRef>
            <a:fillRef idx="2">
              <a:schemeClr val="accent2"/>
            </a:fillRef>
            <a:effectRef idx="1">
              <a:schemeClr val="accent2"/>
            </a:effectRef>
            <a:fontRef idx="minor">
              <a:schemeClr val="dk1"/>
            </a:fontRef>
          </p:style>
          <p:txBody>
            <a:bodyPr wrap="none" anchor="ctr"/>
            <a:lstStyle/>
            <a:p>
              <a:endParaRPr lang="en-US"/>
            </a:p>
          </p:txBody>
        </p:sp>
        <p:sp>
          <p:nvSpPr>
            <p:cNvPr id="81" name="Line 4"/>
            <p:cNvSpPr>
              <a:spLocks noChangeShapeType="1"/>
            </p:cNvSpPr>
            <p:nvPr/>
          </p:nvSpPr>
          <p:spPr bwMode="auto">
            <a:xfrm>
              <a:off x="864" y="3840"/>
              <a:ext cx="72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 name="Line 5"/>
            <p:cNvSpPr>
              <a:spLocks noChangeShapeType="1"/>
            </p:cNvSpPr>
            <p:nvPr/>
          </p:nvSpPr>
          <p:spPr bwMode="auto">
            <a:xfrm>
              <a:off x="864" y="3696"/>
              <a:ext cx="72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 name="Line 6"/>
            <p:cNvSpPr>
              <a:spLocks noChangeShapeType="1"/>
            </p:cNvSpPr>
            <p:nvPr/>
          </p:nvSpPr>
          <p:spPr bwMode="auto">
            <a:xfrm>
              <a:off x="864" y="3552"/>
              <a:ext cx="72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 name="Line 7"/>
            <p:cNvSpPr>
              <a:spLocks noChangeShapeType="1"/>
            </p:cNvSpPr>
            <p:nvPr/>
          </p:nvSpPr>
          <p:spPr bwMode="auto">
            <a:xfrm>
              <a:off x="864" y="3408"/>
              <a:ext cx="72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 name="Line 8"/>
            <p:cNvSpPr>
              <a:spLocks noChangeShapeType="1"/>
            </p:cNvSpPr>
            <p:nvPr/>
          </p:nvSpPr>
          <p:spPr bwMode="auto">
            <a:xfrm>
              <a:off x="864" y="3264"/>
              <a:ext cx="72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 name="Line 9"/>
            <p:cNvSpPr>
              <a:spLocks noChangeShapeType="1"/>
            </p:cNvSpPr>
            <p:nvPr/>
          </p:nvSpPr>
          <p:spPr bwMode="auto">
            <a:xfrm>
              <a:off x="864" y="3120"/>
              <a:ext cx="72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 name="Line 10"/>
            <p:cNvSpPr>
              <a:spLocks noChangeShapeType="1"/>
            </p:cNvSpPr>
            <p:nvPr/>
          </p:nvSpPr>
          <p:spPr bwMode="auto">
            <a:xfrm>
              <a:off x="864" y="2976"/>
              <a:ext cx="72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 name="Line 11"/>
            <p:cNvSpPr>
              <a:spLocks noChangeShapeType="1"/>
            </p:cNvSpPr>
            <p:nvPr/>
          </p:nvSpPr>
          <p:spPr bwMode="auto">
            <a:xfrm>
              <a:off x="864" y="2832"/>
              <a:ext cx="72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 name="Text Box 12"/>
            <p:cNvSpPr txBox="1">
              <a:spLocks noChangeArrowheads="1"/>
            </p:cNvSpPr>
            <p:nvPr/>
          </p:nvSpPr>
          <p:spPr bwMode="auto">
            <a:xfrm>
              <a:off x="913" y="2495"/>
              <a:ext cx="672" cy="29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0" hangingPunct="0"/>
              <a:r>
                <a:rPr lang="en-US" sz="1600" b="1" dirty="0" smtClean="0">
                  <a:latin typeface="Arial Narrow" pitchFamily="34" charset="0"/>
                </a:rPr>
                <a:t>Outputs:</a:t>
              </a:r>
              <a:endParaRPr lang="en-US" sz="1600" b="1" dirty="0">
                <a:latin typeface="Arial Narrow" pitchFamily="34" charset="0"/>
              </a:endParaRPr>
            </a:p>
          </p:txBody>
        </p:sp>
      </p:grpSp>
      <p:grpSp>
        <p:nvGrpSpPr>
          <p:cNvPr id="90" name="Group 2"/>
          <p:cNvGrpSpPr>
            <a:grpSpLocks/>
          </p:cNvGrpSpPr>
          <p:nvPr/>
        </p:nvGrpSpPr>
        <p:grpSpPr bwMode="auto">
          <a:xfrm>
            <a:off x="7620000" y="2598597"/>
            <a:ext cx="1219200" cy="1726772"/>
            <a:chOff x="864" y="2495"/>
            <a:chExt cx="721" cy="1489"/>
          </a:xfrm>
        </p:grpSpPr>
        <p:sp>
          <p:nvSpPr>
            <p:cNvPr id="91" name="Rectangle 3"/>
            <p:cNvSpPr>
              <a:spLocks noChangeArrowheads="1"/>
            </p:cNvSpPr>
            <p:nvPr/>
          </p:nvSpPr>
          <p:spPr bwMode="auto">
            <a:xfrm>
              <a:off x="864" y="2496"/>
              <a:ext cx="720" cy="1488"/>
            </a:xfrm>
            <a:prstGeom prst="rect">
              <a:avLst/>
            </a:prstGeom>
            <a:ln>
              <a:headEnd/>
              <a:tailEnd/>
            </a:ln>
            <a:extLst/>
          </p:spPr>
          <p:style>
            <a:lnRef idx="1">
              <a:schemeClr val="accent3"/>
            </a:lnRef>
            <a:fillRef idx="2">
              <a:schemeClr val="accent3"/>
            </a:fillRef>
            <a:effectRef idx="1">
              <a:schemeClr val="accent3"/>
            </a:effectRef>
            <a:fontRef idx="minor">
              <a:schemeClr val="dk1"/>
            </a:fontRef>
          </p:style>
          <p:txBody>
            <a:bodyPr wrap="none" anchor="ctr"/>
            <a:lstStyle/>
            <a:p>
              <a:endParaRPr lang="en-US"/>
            </a:p>
          </p:txBody>
        </p:sp>
        <p:sp>
          <p:nvSpPr>
            <p:cNvPr id="92" name="Line 4"/>
            <p:cNvSpPr>
              <a:spLocks noChangeShapeType="1"/>
            </p:cNvSpPr>
            <p:nvPr/>
          </p:nvSpPr>
          <p:spPr bwMode="auto">
            <a:xfrm>
              <a:off x="864" y="3840"/>
              <a:ext cx="72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 name="Line 5"/>
            <p:cNvSpPr>
              <a:spLocks noChangeShapeType="1"/>
            </p:cNvSpPr>
            <p:nvPr/>
          </p:nvSpPr>
          <p:spPr bwMode="auto">
            <a:xfrm>
              <a:off x="864" y="3696"/>
              <a:ext cx="72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 name="Line 6"/>
            <p:cNvSpPr>
              <a:spLocks noChangeShapeType="1"/>
            </p:cNvSpPr>
            <p:nvPr/>
          </p:nvSpPr>
          <p:spPr bwMode="auto">
            <a:xfrm>
              <a:off x="864" y="3552"/>
              <a:ext cx="72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 name="Line 7"/>
            <p:cNvSpPr>
              <a:spLocks noChangeShapeType="1"/>
            </p:cNvSpPr>
            <p:nvPr/>
          </p:nvSpPr>
          <p:spPr bwMode="auto">
            <a:xfrm>
              <a:off x="864" y="3408"/>
              <a:ext cx="72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 name="Line 8"/>
            <p:cNvSpPr>
              <a:spLocks noChangeShapeType="1"/>
            </p:cNvSpPr>
            <p:nvPr/>
          </p:nvSpPr>
          <p:spPr bwMode="auto">
            <a:xfrm>
              <a:off x="864" y="3264"/>
              <a:ext cx="72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 name="Line 9"/>
            <p:cNvSpPr>
              <a:spLocks noChangeShapeType="1"/>
            </p:cNvSpPr>
            <p:nvPr/>
          </p:nvSpPr>
          <p:spPr bwMode="auto">
            <a:xfrm>
              <a:off x="864" y="3120"/>
              <a:ext cx="72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 name="Line 10"/>
            <p:cNvSpPr>
              <a:spLocks noChangeShapeType="1"/>
            </p:cNvSpPr>
            <p:nvPr/>
          </p:nvSpPr>
          <p:spPr bwMode="auto">
            <a:xfrm>
              <a:off x="864" y="2976"/>
              <a:ext cx="72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 name="Line 11"/>
            <p:cNvSpPr>
              <a:spLocks noChangeShapeType="1"/>
            </p:cNvSpPr>
            <p:nvPr/>
          </p:nvSpPr>
          <p:spPr bwMode="auto">
            <a:xfrm>
              <a:off x="864" y="2832"/>
              <a:ext cx="72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 name="Text Box 12"/>
            <p:cNvSpPr txBox="1">
              <a:spLocks noChangeArrowheads="1"/>
            </p:cNvSpPr>
            <p:nvPr/>
          </p:nvSpPr>
          <p:spPr bwMode="auto">
            <a:xfrm>
              <a:off x="913" y="2495"/>
              <a:ext cx="672" cy="29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0" hangingPunct="0"/>
              <a:r>
                <a:rPr lang="en-US" sz="1600" b="1" dirty="0" smtClean="0">
                  <a:latin typeface="Arial Narrow" pitchFamily="34" charset="0"/>
                </a:rPr>
                <a:t>Customers:</a:t>
              </a:r>
              <a:endParaRPr lang="en-US" sz="1600" b="1" dirty="0">
                <a:latin typeface="Arial Narrow" pitchFamily="34" charset="0"/>
              </a:endParaRPr>
            </a:p>
          </p:txBody>
        </p:sp>
      </p:grpSp>
    </p:spTree>
    <p:extLst>
      <p:ext uri="{BB962C8B-B14F-4D97-AF65-F5344CB8AC3E}">
        <p14:creationId xmlns:p14="http://schemas.microsoft.com/office/powerpoint/2010/main" val="33253076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838200" y="1676400"/>
            <a:ext cx="1619324" cy="685800"/>
          </a:xfrm>
          <a:custGeom>
            <a:avLst/>
            <a:gdLst>
              <a:gd name="connsiteX0" fmla="*/ 0 w 1619324"/>
              <a:gd name="connsiteY0" fmla="*/ 0 h 647729"/>
              <a:gd name="connsiteX1" fmla="*/ 1619324 w 1619324"/>
              <a:gd name="connsiteY1" fmla="*/ 0 h 647729"/>
              <a:gd name="connsiteX2" fmla="*/ 1619324 w 1619324"/>
              <a:gd name="connsiteY2" fmla="*/ 647729 h 647729"/>
              <a:gd name="connsiteX3" fmla="*/ 0 w 1619324"/>
              <a:gd name="connsiteY3" fmla="*/ 647729 h 647729"/>
              <a:gd name="connsiteX4" fmla="*/ 0 w 1619324"/>
              <a:gd name="connsiteY4" fmla="*/ 0 h 647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324" h="647729">
                <a:moveTo>
                  <a:pt x="0" y="0"/>
                </a:moveTo>
                <a:lnTo>
                  <a:pt x="1619324" y="0"/>
                </a:lnTo>
                <a:lnTo>
                  <a:pt x="1619324" y="647729"/>
                </a:lnTo>
                <a:lnTo>
                  <a:pt x="0" y="647729"/>
                </a:lnTo>
                <a:lnTo>
                  <a:pt x="0" y="0"/>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accent2">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a:schemeClr val="lt1"/>
          </a:fontRef>
        </p:style>
        <p:txBody>
          <a:bodyPr lIns="206248" tIns="117856" rIns="206248" bIns="117856" spcCol="1270" anchor="ctr"/>
          <a:lstStyle/>
          <a:p>
            <a:pPr algn="ctr" defTabSz="1289050">
              <a:lnSpc>
                <a:spcPct val="90000"/>
              </a:lnSpc>
              <a:spcAft>
                <a:spcPct val="35000"/>
              </a:spcAft>
              <a:defRPr/>
            </a:pPr>
            <a:r>
              <a:rPr lang="en-US" sz="2400" b="1" dirty="0"/>
              <a:t>Define</a:t>
            </a:r>
            <a:endParaRPr lang="en-US" sz="1400" b="1" dirty="0"/>
          </a:p>
        </p:txBody>
      </p:sp>
      <p:sp>
        <p:nvSpPr>
          <p:cNvPr id="5" name="Freeform 4"/>
          <p:cNvSpPr/>
          <p:nvPr/>
        </p:nvSpPr>
        <p:spPr>
          <a:xfrm>
            <a:off x="838200" y="2590800"/>
            <a:ext cx="1619324" cy="647729"/>
          </a:xfrm>
          <a:custGeom>
            <a:avLst/>
            <a:gdLst>
              <a:gd name="connsiteX0" fmla="*/ 0 w 1619324"/>
              <a:gd name="connsiteY0" fmla="*/ 0 h 647729"/>
              <a:gd name="connsiteX1" fmla="*/ 1619324 w 1619324"/>
              <a:gd name="connsiteY1" fmla="*/ 0 h 647729"/>
              <a:gd name="connsiteX2" fmla="*/ 1619324 w 1619324"/>
              <a:gd name="connsiteY2" fmla="*/ 647729 h 647729"/>
              <a:gd name="connsiteX3" fmla="*/ 0 w 1619324"/>
              <a:gd name="connsiteY3" fmla="*/ 647729 h 647729"/>
              <a:gd name="connsiteX4" fmla="*/ 0 w 1619324"/>
              <a:gd name="connsiteY4" fmla="*/ 0 h 647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324" h="647729">
                <a:moveTo>
                  <a:pt x="0" y="0"/>
                </a:moveTo>
                <a:lnTo>
                  <a:pt x="1619324" y="0"/>
                </a:lnTo>
                <a:lnTo>
                  <a:pt x="1619324" y="647729"/>
                </a:lnTo>
                <a:lnTo>
                  <a:pt x="0" y="647729"/>
                </a:lnTo>
                <a:lnTo>
                  <a:pt x="0" y="0"/>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accent2">
              <a:hueOff val="1560506"/>
              <a:satOff val="-1946"/>
              <a:lumOff val="458"/>
              <a:alphaOff val="0"/>
            </a:schemeClr>
          </a:lnRef>
          <a:fillRef idx="1">
            <a:schemeClr val="accent2">
              <a:hueOff val="1560506"/>
              <a:satOff val="-1946"/>
              <a:lumOff val="458"/>
              <a:alphaOff val="0"/>
            </a:schemeClr>
          </a:fillRef>
          <a:effectRef idx="2">
            <a:schemeClr val="accent2">
              <a:hueOff val="1560506"/>
              <a:satOff val="-1946"/>
              <a:lumOff val="458"/>
              <a:alphaOff val="0"/>
            </a:schemeClr>
          </a:effectRef>
          <a:fontRef idx="minor">
            <a:schemeClr val="lt1"/>
          </a:fontRef>
        </p:style>
        <p:txBody>
          <a:bodyPr lIns="206248" tIns="117856" rIns="206248" bIns="117856" spcCol="1270" anchor="ctr"/>
          <a:lstStyle/>
          <a:p>
            <a:pPr algn="ctr" defTabSz="1289050">
              <a:lnSpc>
                <a:spcPct val="90000"/>
              </a:lnSpc>
              <a:spcAft>
                <a:spcPct val="35000"/>
              </a:spcAft>
              <a:defRPr/>
            </a:pPr>
            <a:r>
              <a:rPr lang="en-US" sz="2400" b="1" dirty="0"/>
              <a:t>Measure</a:t>
            </a:r>
          </a:p>
        </p:txBody>
      </p:sp>
      <p:sp>
        <p:nvSpPr>
          <p:cNvPr id="6" name="Freeform 5"/>
          <p:cNvSpPr/>
          <p:nvPr/>
        </p:nvSpPr>
        <p:spPr>
          <a:xfrm>
            <a:off x="838200" y="3505200"/>
            <a:ext cx="1619324" cy="647729"/>
          </a:xfrm>
          <a:custGeom>
            <a:avLst/>
            <a:gdLst>
              <a:gd name="connsiteX0" fmla="*/ 0 w 1619324"/>
              <a:gd name="connsiteY0" fmla="*/ 0 h 647729"/>
              <a:gd name="connsiteX1" fmla="*/ 1619324 w 1619324"/>
              <a:gd name="connsiteY1" fmla="*/ 0 h 647729"/>
              <a:gd name="connsiteX2" fmla="*/ 1619324 w 1619324"/>
              <a:gd name="connsiteY2" fmla="*/ 647729 h 647729"/>
              <a:gd name="connsiteX3" fmla="*/ 0 w 1619324"/>
              <a:gd name="connsiteY3" fmla="*/ 647729 h 647729"/>
              <a:gd name="connsiteX4" fmla="*/ 0 w 1619324"/>
              <a:gd name="connsiteY4" fmla="*/ 0 h 647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324" h="647729">
                <a:moveTo>
                  <a:pt x="0" y="0"/>
                </a:moveTo>
                <a:lnTo>
                  <a:pt x="1619324" y="0"/>
                </a:lnTo>
                <a:lnTo>
                  <a:pt x="1619324" y="647729"/>
                </a:lnTo>
                <a:lnTo>
                  <a:pt x="0" y="647729"/>
                </a:lnTo>
                <a:lnTo>
                  <a:pt x="0" y="0"/>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accent2">
              <a:hueOff val="3121013"/>
              <a:satOff val="-3893"/>
              <a:lumOff val="915"/>
              <a:alphaOff val="0"/>
            </a:schemeClr>
          </a:lnRef>
          <a:fillRef idx="1">
            <a:schemeClr val="accent2">
              <a:hueOff val="3121013"/>
              <a:satOff val="-3893"/>
              <a:lumOff val="915"/>
              <a:alphaOff val="0"/>
            </a:schemeClr>
          </a:fillRef>
          <a:effectRef idx="2">
            <a:schemeClr val="accent2">
              <a:hueOff val="3121013"/>
              <a:satOff val="-3893"/>
              <a:lumOff val="915"/>
              <a:alphaOff val="0"/>
            </a:schemeClr>
          </a:effectRef>
          <a:fontRef idx="minor">
            <a:schemeClr val="lt1"/>
          </a:fontRef>
        </p:style>
        <p:txBody>
          <a:bodyPr lIns="206248" tIns="117856" rIns="206248" bIns="117856" spcCol="1270" anchor="ctr"/>
          <a:lstStyle/>
          <a:p>
            <a:pPr algn="ctr" defTabSz="1289050">
              <a:lnSpc>
                <a:spcPct val="90000"/>
              </a:lnSpc>
              <a:spcAft>
                <a:spcPct val="35000"/>
              </a:spcAft>
              <a:defRPr/>
            </a:pPr>
            <a:r>
              <a:rPr lang="en-US" sz="2400" b="1" dirty="0"/>
              <a:t>Analyze</a:t>
            </a:r>
          </a:p>
        </p:txBody>
      </p:sp>
      <p:sp>
        <p:nvSpPr>
          <p:cNvPr id="7" name="Freeform 6"/>
          <p:cNvSpPr/>
          <p:nvPr/>
        </p:nvSpPr>
        <p:spPr>
          <a:xfrm>
            <a:off x="838200" y="4419600"/>
            <a:ext cx="1619324" cy="647729"/>
          </a:xfrm>
          <a:custGeom>
            <a:avLst/>
            <a:gdLst>
              <a:gd name="connsiteX0" fmla="*/ 0 w 1619324"/>
              <a:gd name="connsiteY0" fmla="*/ 0 h 647729"/>
              <a:gd name="connsiteX1" fmla="*/ 1619324 w 1619324"/>
              <a:gd name="connsiteY1" fmla="*/ 0 h 647729"/>
              <a:gd name="connsiteX2" fmla="*/ 1619324 w 1619324"/>
              <a:gd name="connsiteY2" fmla="*/ 647729 h 647729"/>
              <a:gd name="connsiteX3" fmla="*/ 0 w 1619324"/>
              <a:gd name="connsiteY3" fmla="*/ 647729 h 647729"/>
              <a:gd name="connsiteX4" fmla="*/ 0 w 1619324"/>
              <a:gd name="connsiteY4" fmla="*/ 0 h 647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324" h="647729">
                <a:moveTo>
                  <a:pt x="0" y="0"/>
                </a:moveTo>
                <a:lnTo>
                  <a:pt x="1619324" y="0"/>
                </a:lnTo>
                <a:lnTo>
                  <a:pt x="1619324" y="647729"/>
                </a:lnTo>
                <a:lnTo>
                  <a:pt x="0" y="647729"/>
                </a:lnTo>
                <a:lnTo>
                  <a:pt x="0" y="0"/>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accent2">
              <a:hueOff val="4681519"/>
              <a:satOff val="-5839"/>
              <a:lumOff val="1373"/>
              <a:alphaOff val="0"/>
            </a:schemeClr>
          </a:lnRef>
          <a:fillRef idx="1">
            <a:schemeClr val="accent2">
              <a:hueOff val="4681519"/>
              <a:satOff val="-5839"/>
              <a:lumOff val="1373"/>
              <a:alphaOff val="0"/>
            </a:schemeClr>
          </a:fillRef>
          <a:effectRef idx="2">
            <a:schemeClr val="accent2">
              <a:hueOff val="4681519"/>
              <a:satOff val="-5839"/>
              <a:lumOff val="1373"/>
              <a:alphaOff val="0"/>
            </a:schemeClr>
          </a:effectRef>
          <a:fontRef idx="minor">
            <a:schemeClr val="lt1"/>
          </a:fontRef>
        </p:style>
        <p:txBody>
          <a:bodyPr lIns="206248" tIns="117856" rIns="206248" bIns="117856" spcCol="1270" anchor="ctr"/>
          <a:lstStyle/>
          <a:p>
            <a:pPr algn="ctr" defTabSz="1289050">
              <a:lnSpc>
                <a:spcPct val="90000"/>
              </a:lnSpc>
              <a:spcAft>
                <a:spcPct val="35000"/>
              </a:spcAft>
              <a:defRPr/>
            </a:pPr>
            <a:endParaRPr lang="en-US" sz="2400" b="1" dirty="0" smtClean="0"/>
          </a:p>
          <a:p>
            <a:pPr algn="ctr" defTabSz="1289050">
              <a:lnSpc>
                <a:spcPct val="90000"/>
              </a:lnSpc>
              <a:spcAft>
                <a:spcPct val="35000"/>
              </a:spcAft>
              <a:defRPr/>
            </a:pPr>
            <a:r>
              <a:rPr lang="en-US" sz="2400" b="1" dirty="0" smtClean="0"/>
              <a:t>Improve</a:t>
            </a:r>
            <a:endParaRPr lang="en-US" sz="2400" b="1" dirty="0"/>
          </a:p>
          <a:p>
            <a:pPr algn="ctr" defTabSz="1289050">
              <a:lnSpc>
                <a:spcPct val="90000"/>
              </a:lnSpc>
              <a:spcAft>
                <a:spcPct val="35000"/>
              </a:spcAft>
              <a:defRPr/>
            </a:pPr>
            <a:endParaRPr lang="en-US" sz="1200" b="1" dirty="0"/>
          </a:p>
        </p:txBody>
      </p:sp>
      <p:sp>
        <p:nvSpPr>
          <p:cNvPr id="9" name="Freeform 8"/>
          <p:cNvSpPr/>
          <p:nvPr/>
        </p:nvSpPr>
        <p:spPr>
          <a:xfrm>
            <a:off x="838200" y="5257800"/>
            <a:ext cx="1619324" cy="647729"/>
          </a:xfrm>
          <a:custGeom>
            <a:avLst/>
            <a:gdLst>
              <a:gd name="connsiteX0" fmla="*/ 0 w 1619324"/>
              <a:gd name="connsiteY0" fmla="*/ 0 h 647729"/>
              <a:gd name="connsiteX1" fmla="*/ 1619324 w 1619324"/>
              <a:gd name="connsiteY1" fmla="*/ 0 h 647729"/>
              <a:gd name="connsiteX2" fmla="*/ 1619324 w 1619324"/>
              <a:gd name="connsiteY2" fmla="*/ 647729 h 647729"/>
              <a:gd name="connsiteX3" fmla="*/ 0 w 1619324"/>
              <a:gd name="connsiteY3" fmla="*/ 647729 h 647729"/>
              <a:gd name="connsiteX4" fmla="*/ 0 w 1619324"/>
              <a:gd name="connsiteY4" fmla="*/ 0 h 647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324" h="647729">
                <a:moveTo>
                  <a:pt x="0" y="0"/>
                </a:moveTo>
                <a:lnTo>
                  <a:pt x="1619324" y="0"/>
                </a:lnTo>
                <a:lnTo>
                  <a:pt x="1619324" y="647729"/>
                </a:lnTo>
                <a:lnTo>
                  <a:pt x="0" y="647729"/>
                </a:lnTo>
                <a:lnTo>
                  <a:pt x="0" y="0"/>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accent2">
              <a:hueOff val="1560506"/>
              <a:satOff val="-1946"/>
              <a:lumOff val="458"/>
              <a:alphaOff val="0"/>
            </a:schemeClr>
          </a:lnRef>
          <a:fillRef idx="1">
            <a:schemeClr val="accent2">
              <a:hueOff val="1560506"/>
              <a:satOff val="-1946"/>
              <a:lumOff val="458"/>
              <a:alphaOff val="0"/>
            </a:schemeClr>
          </a:fillRef>
          <a:effectRef idx="2">
            <a:schemeClr val="accent2">
              <a:hueOff val="1560506"/>
              <a:satOff val="-1946"/>
              <a:lumOff val="458"/>
              <a:alphaOff val="0"/>
            </a:schemeClr>
          </a:effectRef>
          <a:fontRef idx="minor">
            <a:schemeClr val="lt1"/>
          </a:fontRef>
        </p:style>
        <p:txBody>
          <a:bodyPr lIns="206248" tIns="117856" rIns="206248" bIns="117856" spcCol="1270" anchor="ctr"/>
          <a:lstStyle/>
          <a:p>
            <a:pPr algn="ctr" defTabSz="1289050">
              <a:lnSpc>
                <a:spcPct val="90000"/>
              </a:lnSpc>
              <a:spcAft>
                <a:spcPct val="35000"/>
              </a:spcAft>
              <a:defRPr/>
            </a:pPr>
            <a:r>
              <a:rPr lang="en-US" sz="2400" b="1" dirty="0"/>
              <a:t>Control</a:t>
            </a:r>
          </a:p>
        </p:txBody>
      </p:sp>
      <p:grpSp>
        <p:nvGrpSpPr>
          <p:cNvPr id="13" name="Group 12"/>
          <p:cNvGrpSpPr/>
          <p:nvPr/>
        </p:nvGrpSpPr>
        <p:grpSpPr>
          <a:xfrm>
            <a:off x="3048000" y="1905000"/>
            <a:ext cx="4267200" cy="3319840"/>
            <a:chOff x="381000" y="1254868"/>
            <a:chExt cx="4267200" cy="3319840"/>
          </a:xfrm>
        </p:grpSpPr>
        <p:sp>
          <p:nvSpPr>
            <p:cNvPr id="14" name="Rectangle 13"/>
            <p:cNvSpPr/>
            <p:nvPr/>
          </p:nvSpPr>
          <p:spPr>
            <a:xfrm>
              <a:off x="381000" y="1295400"/>
              <a:ext cx="4267200" cy="25908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15" name="Rectangle 14"/>
            <p:cNvSpPr/>
            <p:nvPr/>
          </p:nvSpPr>
          <p:spPr>
            <a:xfrm>
              <a:off x="2641320" y="1254868"/>
              <a:ext cx="1473480"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1&amp;2</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6" name="Rectangle 15"/>
            <p:cNvSpPr/>
            <p:nvPr/>
          </p:nvSpPr>
          <p:spPr>
            <a:xfrm>
              <a:off x="435873" y="1369724"/>
              <a:ext cx="2129109" cy="769441"/>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4400" b="1" cap="all" spc="0" dirty="0" smtClean="0">
                  <a:ln w="0"/>
                  <a:solidFill>
                    <a:schemeClr val="accent2"/>
                  </a:solidFill>
                  <a:effectLst>
                    <a:reflection blurRad="12700" stA="50000" endPos="50000" dist="5000" dir="5400000" sy="-100000" rotWithShape="0"/>
                  </a:effectLst>
                </a:rPr>
                <a:t>Phase</a:t>
              </a:r>
              <a:endParaRPr lang="en-US" sz="4400" b="1" cap="all" spc="0" dirty="0">
                <a:ln w="0"/>
                <a:solidFill>
                  <a:schemeClr val="accent2"/>
                </a:solidFill>
                <a:effectLst>
                  <a:reflection blurRad="12700" stA="50000" endPos="50000" dist="5000" dir="5400000" sy="-100000" rotWithShape="0"/>
                </a:effectLst>
              </a:endParaRPr>
            </a:p>
          </p:txBody>
        </p:sp>
        <p:sp>
          <p:nvSpPr>
            <p:cNvPr id="17" name="TextBox 16"/>
            <p:cNvSpPr txBox="1"/>
            <p:nvPr/>
          </p:nvSpPr>
          <p:spPr>
            <a:xfrm>
              <a:off x="435873" y="2266384"/>
              <a:ext cx="4136127" cy="2308324"/>
            </a:xfrm>
            <a:prstGeom prst="rect">
              <a:avLst/>
            </a:prstGeom>
            <a:noFill/>
          </p:spPr>
          <p:txBody>
            <a:bodyPr wrap="square" rtlCol="0">
              <a:spAutoFit/>
            </a:bodyPr>
            <a:lstStyle/>
            <a:p>
              <a:r>
                <a:rPr lang="en-US" dirty="0" smtClean="0"/>
                <a:t>Tools</a:t>
              </a:r>
              <a:r>
                <a:rPr lang="en-US" dirty="0"/>
                <a:t>:</a:t>
              </a:r>
            </a:p>
            <a:p>
              <a:pPr marL="285750" indent="-285750">
                <a:buFont typeface="Arial" pitchFamily="34" charset="0"/>
                <a:buChar char="•"/>
              </a:pPr>
              <a:r>
                <a:rPr lang="en-US" b="1" dirty="0" smtClean="0"/>
                <a:t>SIPOC</a:t>
              </a:r>
            </a:p>
            <a:p>
              <a:pPr marL="742950" lvl="1" indent="-285750">
                <a:buFont typeface="Arial" pitchFamily="34" charset="0"/>
                <a:buChar char="•"/>
              </a:pPr>
              <a:r>
                <a:rPr lang="en-US" b="1" dirty="0" smtClean="0"/>
                <a:t>Voice </a:t>
              </a:r>
              <a:r>
                <a:rPr lang="en-US" b="1" dirty="0"/>
                <a:t>of Customer (VOC) Analysis</a:t>
              </a:r>
            </a:p>
            <a:p>
              <a:pPr marL="742950" lvl="1" indent="-285750">
                <a:buFont typeface="Arial" pitchFamily="34" charset="0"/>
                <a:buChar char="•"/>
              </a:pPr>
              <a:r>
                <a:rPr lang="en-US" dirty="0"/>
                <a:t>Process Mapping</a:t>
              </a:r>
            </a:p>
            <a:p>
              <a:pPr marL="742950" lvl="1" indent="-285750">
                <a:buFont typeface="Arial" pitchFamily="34" charset="0"/>
                <a:buChar char="•"/>
              </a:pPr>
              <a:r>
                <a:rPr lang="en-US" dirty="0" smtClean="0"/>
                <a:t>Value </a:t>
              </a:r>
              <a:r>
                <a:rPr lang="en-US" dirty="0"/>
                <a:t>Stream Mapping</a:t>
              </a:r>
            </a:p>
            <a:p>
              <a:pPr marL="285750" indent="-285750">
                <a:buFont typeface="Arial" pitchFamily="34" charset="0"/>
                <a:buChar char="•"/>
              </a:pPr>
              <a:endParaRPr lang="en-US" dirty="0" smtClean="0"/>
            </a:p>
            <a:p>
              <a:endParaRPr lang="en-US" dirty="0"/>
            </a:p>
            <a:p>
              <a:endParaRPr lang="en-US" dirty="0"/>
            </a:p>
          </p:txBody>
        </p:sp>
      </p:grpSp>
      <p:sp>
        <p:nvSpPr>
          <p:cNvPr id="23" name="Rectangle 2"/>
          <p:cNvSpPr>
            <a:spLocks noGrp="1" noChangeArrowheads="1"/>
          </p:cNvSpPr>
          <p:nvPr>
            <p:ph type="ctrTitle"/>
          </p:nvPr>
        </p:nvSpPr>
        <p:spPr>
          <a:xfrm>
            <a:off x="685800" y="228600"/>
            <a:ext cx="8382000" cy="646331"/>
          </a:xfrm>
        </p:spPr>
        <p:txBody>
          <a:bodyPr anchor="t"/>
          <a:lstStyle/>
          <a:p>
            <a:pPr>
              <a:defRPr/>
            </a:pPr>
            <a:r>
              <a:rPr lang="en-US" sz="3600" b="1" dirty="0" smtClean="0">
                <a:solidFill>
                  <a:schemeClr val="bg1"/>
                </a:solidFill>
                <a:latin typeface="+mj-lt"/>
              </a:rPr>
              <a:t>The DMAIC Process with Tools</a:t>
            </a:r>
            <a:endParaRPr lang="en-US" sz="3600" b="1" baseline="30000" dirty="0" smtClean="0">
              <a:solidFill>
                <a:schemeClr val="bg1"/>
              </a:solidFill>
              <a:latin typeface="+mj-lt"/>
            </a:endParaRPr>
          </a:p>
        </p:txBody>
      </p:sp>
      <p:sp>
        <p:nvSpPr>
          <p:cNvPr id="19" name="TextBox 18"/>
          <p:cNvSpPr txBox="1"/>
          <p:nvPr/>
        </p:nvSpPr>
        <p:spPr>
          <a:xfrm>
            <a:off x="3933520" y="1107036"/>
            <a:ext cx="1348190" cy="584775"/>
          </a:xfrm>
          <a:prstGeom prst="rect">
            <a:avLst/>
          </a:prstGeom>
          <a:noFill/>
        </p:spPr>
        <p:txBody>
          <a:bodyPr wrap="none" rtlCol="0">
            <a:spAutoFit/>
          </a:bodyPr>
          <a:lstStyle/>
          <a:p>
            <a:r>
              <a:rPr lang="en-US" sz="3200" b="1" dirty="0" smtClean="0">
                <a:solidFill>
                  <a:schemeClr val="tx2"/>
                </a:solidFill>
              </a:rPr>
              <a:t>DAY 1</a:t>
            </a:r>
            <a:endParaRPr lang="en-US" sz="3200" b="1" dirty="0">
              <a:solidFill>
                <a:schemeClr val="tx2"/>
              </a:solidFill>
            </a:endParaRPr>
          </a:p>
        </p:txBody>
      </p:sp>
      <p:sp>
        <p:nvSpPr>
          <p:cNvPr id="20" name="Rectangle 19"/>
          <p:cNvSpPr/>
          <p:nvPr/>
        </p:nvSpPr>
        <p:spPr>
          <a:xfrm>
            <a:off x="685800" y="1524000"/>
            <a:ext cx="1905000" cy="1828800"/>
          </a:xfrm>
          <a:prstGeom prst="rect">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cxnSp>
        <p:nvCxnSpPr>
          <p:cNvPr id="10" name="Straight Connector 9"/>
          <p:cNvCxnSpPr/>
          <p:nvPr/>
        </p:nvCxnSpPr>
        <p:spPr>
          <a:xfrm>
            <a:off x="3933520" y="3733800"/>
            <a:ext cx="322928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3383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heel(1)">
                                      <p:cBhvr>
                                        <p:cTn id="7" dur="2000"/>
                                        <p:tgtEl>
                                          <p:spTgt spid="20"/>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838200" y="1447800"/>
            <a:ext cx="7391400" cy="4114800"/>
          </a:xfrm>
        </p:spPr>
        <p:txBody>
          <a:bodyPr/>
          <a:lstStyle/>
          <a:p>
            <a:pPr marL="279400" indent="-279400">
              <a:tabLst>
                <a:tab pos="1831975" algn="l"/>
              </a:tabLst>
            </a:pPr>
            <a:r>
              <a:rPr lang="en-US" sz="2600" dirty="0"/>
              <a:t>Who are they?</a:t>
            </a:r>
          </a:p>
          <a:p>
            <a:pPr marL="622300" lvl="1" indent="-228600">
              <a:tabLst>
                <a:tab pos="1831975" algn="l"/>
              </a:tabLst>
            </a:pPr>
            <a:r>
              <a:rPr lang="en-US" sz="1600" dirty="0"/>
              <a:t>Defined as: “Any person or organization that receives a product or service (Output) from the work activities (Process)”</a:t>
            </a:r>
          </a:p>
          <a:p>
            <a:pPr marL="622300" lvl="1" indent="-228600">
              <a:tabLst>
                <a:tab pos="1831975" algn="l"/>
              </a:tabLst>
            </a:pPr>
            <a:r>
              <a:rPr lang="en-US" sz="1600" dirty="0"/>
              <a:t>Whose needs must be met for this process to be successful?</a:t>
            </a:r>
          </a:p>
          <a:p>
            <a:pPr marL="279400" indent="-279400">
              <a:tabLst>
                <a:tab pos="1831975" algn="l"/>
              </a:tabLst>
            </a:pPr>
            <a:r>
              <a:rPr lang="en-US" sz="2600" dirty="0"/>
              <a:t>Types of “customers”:</a:t>
            </a:r>
          </a:p>
          <a:p>
            <a:pPr marL="939800" lvl="2" indent="-203200">
              <a:tabLst>
                <a:tab pos="1831975" algn="l"/>
              </a:tabLst>
            </a:pPr>
            <a:r>
              <a:rPr lang="en-US" sz="1600" b="1" dirty="0"/>
              <a:t>External:</a:t>
            </a:r>
            <a:r>
              <a:rPr lang="en-US" sz="1600" dirty="0"/>
              <a:t> Individuals or organizations outside of your business who are usually associated with paying money for your products and services</a:t>
            </a:r>
          </a:p>
          <a:p>
            <a:pPr marL="939800" lvl="2" indent="-203200">
              <a:tabLst>
                <a:tab pos="1831975" algn="l"/>
              </a:tabLst>
            </a:pPr>
            <a:r>
              <a:rPr lang="en-US" sz="1600" b="1" dirty="0"/>
              <a:t>Internal:</a:t>
            </a:r>
            <a:r>
              <a:rPr lang="en-US" sz="1600" dirty="0"/>
              <a:t> Colleagues who receive products, services, support or information from your process – i.e. Engineering, Manufacturing, Quality, Marketing, </a:t>
            </a:r>
            <a:r>
              <a:rPr lang="en-US" sz="1600" b="1" dirty="0" smtClean="0"/>
              <a:t>Regulatory</a:t>
            </a:r>
            <a:r>
              <a:rPr lang="en-US" sz="1600" b="1" dirty="0"/>
              <a:t>:</a:t>
            </a:r>
            <a:r>
              <a:rPr lang="en-US" sz="1600" dirty="0"/>
              <a:t> Any government agency that has standards the process or product must conform to – i.e. OSHA, EPA, FDA, UL, </a:t>
            </a:r>
            <a:r>
              <a:rPr lang="en-US" sz="1600" dirty="0" err="1"/>
              <a:t>MilSpec,etc</a:t>
            </a:r>
            <a:r>
              <a:rPr lang="en-US" sz="1600" dirty="0"/>
              <a:t>.</a:t>
            </a:r>
          </a:p>
          <a:p>
            <a:pPr marL="279400" indent="-279400">
              <a:tabLst>
                <a:tab pos="1831975" algn="l"/>
              </a:tabLst>
            </a:pPr>
            <a:r>
              <a:rPr lang="en-US" sz="2600" dirty="0"/>
              <a:t>Which customer?</a:t>
            </a:r>
          </a:p>
          <a:p>
            <a:pPr marL="622300" lvl="1" indent="-228600">
              <a:tabLst>
                <a:tab pos="1831975" algn="l"/>
              </a:tabLst>
            </a:pPr>
            <a:r>
              <a:rPr lang="en-US" sz="1600" dirty="0"/>
              <a:t>Customers can often be logically </a:t>
            </a:r>
            <a:r>
              <a:rPr lang="en-US" sz="1600" dirty="0" smtClean="0"/>
              <a:t>placed into groups or </a:t>
            </a:r>
            <a:r>
              <a:rPr lang="en-US" sz="1600" dirty="0"/>
              <a:t>segments (not all customers should be treated equally)</a:t>
            </a:r>
          </a:p>
          <a:p>
            <a:endParaRPr lang="en-US" dirty="0"/>
          </a:p>
        </p:txBody>
      </p:sp>
      <p:sp>
        <p:nvSpPr>
          <p:cNvPr id="4" name="Title 3"/>
          <p:cNvSpPr>
            <a:spLocks noGrp="1"/>
          </p:cNvSpPr>
          <p:nvPr>
            <p:ph type="title"/>
          </p:nvPr>
        </p:nvSpPr>
        <p:spPr>
          <a:xfrm>
            <a:off x="609600" y="115669"/>
            <a:ext cx="7924800" cy="584775"/>
          </a:xfrm>
        </p:spPr>
        <p:txBody>
          <a:bodyPr/>
          <a:lstStyle/>
          <a:p>
            <a:r>
              <a:rPr lang="en-US" b="1" dirty="0" smtClean="0">
                <a:solidFill>
                  <a:schemeClr val="bg1"/>
                </a:solidFill>
                <a:latin typeface="+mj-lt"/>
              </a:rPr>
              <a:t>Who </a:t>
            </a:r>
            <a:r>
              <a:rPr lang="en-US" b="1" dirty="0">
                <a:solidFill>
                  <a:schemeClr val="bg1"/>
                </a:solidFill>
                <a:latin typeface="+mj-lt"/>
              </a:rPr>
              <a:t>Are the Customers?</a:t>
            </a:r>
          </a:p>
        </p:txBody>
      </p:sp>
    </p:spTree>
    <p:extLst>
      <p:ext uri="{BB962C8B-B14F-4D97-AF65-F5344CB8AC3E}">
        <p14:creationId xmlns:p14="http://schemas.microsoft.com/office/powerpoint/2010/main" val="37844570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838200" y="1600200"/>
            <a:ext cx="7391400" cy="4114800"/>
          </a:xfrm>
        </p:spPr>
        <p:txBody>
          <a:bodyPr/>
          <a:lstStyle/>
          <a:p>
            <a:r>
              <a:rPr lang="en-US" sz="2400" dirty="0"/>
              <a:t>“Voice of the Customer” (VOC) is the expression of customer needs and desires</a:t>
            </a:r>
          </a:p>
          <a:p>
            <a:pPr lvl="1"/>
            <a:r>
              <a:rPr lang="en-US" sz="2400" dirty="0"/>
              <a:t>May be </a:t>
            </a:r>
            <a:r>
              <a:rPr lang="en-US" sz="2400" b="1" dirty="0"/>
              <a:t>specific</a:t>
            </a:r>
            <a:r>
              <a:rPr lang="en-US" sz="2400" dirty="0"/>
              <a:t> – “Lifting equipment </a:t>
            </a:r>
            <a:r>
              <a:rPr lang="en-US" sz="2400" dirty="0" smtClean="0"/>
              <a:t>is located in 3</a:t>
            </a:r>
            <a:r>
              <a:rPr lang="en-US" sz="2400" baseline="30000" dirty="0" smtClean="0"/>
              <a:t>rd</a:t>
            </a:r>
            <a:r>
              <a:rPr lang="en-US" sz="2400" dirty="0" smtClean="0"/>
              <a:t> floor suit 312 next to outpatient unit”</a:t>
            </a:r>
            <a:endParaRPr lang="en-US" sz="2400" dirty="0"/>
          </a:p>
          <a:p>
            <a:pPr lvl="1"/>
            <a:r>
              <a:rPr lang="en-US" sz="2400" dirty="0"/>
              <a:t>May be </a:t>
            </a:r>
            <a:r>
              <a:rPr lang="en-US" sz="2400" b="1" dirty="0"/>
              <a:t>ambiguous</a:t>
            </a:r>
            <a:r>
              <a:rPr lang="en-US" sz="2400" dirty="0"/>
              <a:t> – </a:t>
            </a:r>
            <a:r>
              <a:rPr lang="en-US" sz="2400" dirty="0" smtClean="0"/>
              <a:t>“Lifting equipment is </a:t>
            </a:r>
            <a:r>
              <a:rPr lang="en-US" sz="2400" dirty="0"/>
              <a:t>in right place</a:t>
            </a:r>
            <a:r>
              <a:rPr lang="en-US" sz="2400" dirty="0" smtClean="0"/>
              <a:t>”</a:t>
            </a:r>
            <a:endParaRPr lang="en-US" sz="2400" dirty="0"/>
          </a:p>
          <a:p>
            <a:r>
              <a:rPr lang="en-US" sz="2400" dirty="0" smtClean="0"/>
              <a:t>Compare the VOC to what the process actually is or what the process is actually delivering!</a:t>
            </a:r>
            <a:endParaRPr lang="en-US" sz="2400" dirty="0"/>
          </a:p>
        </p:txBody>
      </p:sp>
      <p:sp>
        <p:nvSpPr>
          <p:cNvPr id="4" name="Title 3"/>
          <p:cNvSpPr>
            <a:spLocks noGrp="1"/>
          </p:cNvSpPr>
          <p:nvPr>
            <p:ph type="title"/>
          </p:nvPr>
        </p:nvSpPr>
        <p:spPr>
          <a:xfrm>
            <a:off x="609600" y="115669"/>
            <a:ext cx="7924800" cy="584775"/>
          </a:xfrm>
        </p:spPr>
        <p:txBody>
          <a:bodyPr/>
          <a:lstStyle/>
          <a:p>
            <a:r>
              <a:rPr lang="en-US" b="1" dirty="0">
                <a:solidFill>
                  <a:schemeClr val="bg1"/>
                </a:solidFill>
                <a:latin typeface="+mj-lt"/>
              </a:rPr>
              <a:t>What Is “Voice of the Customer</a:t>
            </a:r>
            <a:r>
              <a:rPr lang="en-US" b="1" dirty="0" smtClean="0">
                <a:solidFill>
                  <a:schemeClr val="bg1"/>
                </a:solidFill>
                <a:latin typeface="+mj-lt"/>
              </a:rPr>
              <a:t>” ?</a:t>
            </a:r>
            <a:endParaRPr lang="en-US" b="1" dirty="0">
              <a:solidFill>
                <a:schemeClr val="bg1"/>
              </a:solidFill>
              <a:latin typeface="+mj-lt"/>
            </a:endParaRPr>
          </a:p>
        </p:txBody>
      </p:sp>
    </p:spTree>
    <p:extLst>
      <p:ext uri="{BB962C8B-B14F-4D97-AF65-F5344CB8AC3E}">
        <p14:creationId xmlns:p14="http://schemas.microsoft.com/office/powerpoint/2010/main" val="37844570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838200" y="1371600"/>
            <a:ext cx="7391400" cy="4724400"/>
          </a:xfrm>
        </p:spPr>
        <p:txBody>
          <a:bodyPr/>
          <a:lstStyle/>
          <a:p>
            <a:pPr marL="250825" indent="-250825">
              <a:lnSpc>
                <a:spcPct val="90000"/>
              </a:lnSpc>
              <a:tabLst>
                <a:tab pos="1831975" algn="l"/>
                <a:tab pos="4232275" algn="l"/>
              </a:tabLst>
            </a:pPr>
            <a:r>
              <a:rPr lang="en-US" sz="2500" dirty="0"/>
              <a:t>They “pay </a:t>
            </a:r>
            <a:r>
              <a:rPr lang="en-US" sz="2500" dirty="0" smtClean="0"/>
              <a:t>for their care” </a:t>
            </a:r>
            <a:r>
              <a:rPr lang="en-US" sz="2500" dirty="0"/>
              <a:t>so it’s important to understand their needs:</a:t>
            </a:r>
          </a:p>
          <a:p>
            <a:pPr marL="568325" lvl="1" indent="-203200">
              <a:lnSpc>
                <a:spcPct val="90000"/>
              </a:lnSpc>
              <a:tabLst>
                <a:tab pos="1831975" algn="l"/>
                <a:tab pos="4232275" algn="l"/>
              </a:tabLst>
            </a:pPr>
            <a:r>
              <a:rPr lang="en-US" sz="1600" dirty="0"/>
              <a:t>Customer behavior is a key input to strategy and process design</a:t>
            </a:r>
          </a:p>
          <a:p>
            <a:pPr marL="250825" indent="-250825">
              <a:lnSpc>
                <a:spcPct val="90000"/>
              </a:lnSpc>
              <a:tabLst>
                <a:tab pos="1831975" algn="l"/>
                <a:tab pos="4232275" algn="l"/>
              </a:tabLst>
            </a:pPr>
            <a:r>
              <a:rPr lang="en-US" sz="2500" dirty="0" smtClean="0"/>
              <a:t>They </a:t>
            </a:r>
            <a:r>
              <a:rPr lang="en-US" sz="2500" dirty="0"/>
              <a:t>define the “playing field”</a:t>
            </a:r>
          </a:p>
          <a:p>
            <a:pPr marL="568325" lvl="1" indent="-203200">
              <a:lnSpc>
                <a:spcPct val="90000"/>
              </a:lnSpc>
              <a:tabLst>
                <a:tab pos="1831975" algn="l"/>
                <a:tab pos="4232275" algn="l"/>
              </a:tabLst>
            </a:pPr>
            <a:r>
              <a:rPr lang="en-US" sz="1600" dirty="0"/>
              <a:t>They serve as the referee for all competitors</a:t>
            </a:r>
          </a:p>
          <a:p>
            <a:pPr marL="568325" lvl="1" indent="-203200">
              <a:lnSpc>
                <a:spcPct val="90000"/>
              </a:lnSpc>
              <a:tabLst>
                <a:tab pos="1831975" algn="l"/>
                <a:tab pos="4232275" algn="l"/>
              </a:tabLst>
            </a:pPr>
            <a:r>
              <a:rPr lang="en-US" sz="1600" dirty="0"/>
              <a:t>They define what is a “value-added” activity or service</a:t>
            </a:r>
          </a:p>
          <a:p>
            <a:pPr marL="250825" indent="-250825">
              <a:lnSpc>
                <a:spcPct val="90000"/>
              </a:lnSpc>
              <a:tabLst>
                <a:tab pos="1831975" algn="l"/>
                <a:tab pos="4232275" algn="l"/>
              </a:tabLst>
            </a:pPr>
            <a:r>
              <a:rPr lang="en-US" sz="2500" dirty="0"/>
              <a:t>They are always </a:t>
            </a:r>
            <a:r>
              <a:rPr lang="en-US" sz="2500" dirty="0" smtClean="0"/>
              <a:t>right</a:t>
            </a:r>
            <a:endParaRPr lang="en-US" sz="2500" dirty="0"/>
          </a:p>
          <a:p>
            <a:pPr marL="760412" lvl="1" indent="-250825">
              <a:lnSpc>
                <a:spcPct val="90000"/>
              </a:lnSpc>
              <a:tabLst>
                <a:tab pos="1831975" algn="l"/>
                <a:tab pos="4232275" algn="l"/>
              </a:tabLst>
            </a:pPr>
            <a:r>
              <a:rPr lang="en-US" sz="1600" dirty="0" smtClean="0"/>
              <a:t>Perception is reality for your customer</a:t>
            </a:r>
          </a:p>
          <a:p>
            <a:pPr marL="760412" lvl="1" indent="-250825">
              <a:lnSpc>
                <a:spcPct val="90000"/>
              </a:lnSpc>
              <a:tabLst>
                <a:tab pos="1831975" algn="l"/>
                <a:tab pos="4232275" algn="l"/>
              </a:tabLst>
            </a:pPr>
            <a:r>
              <a:rPr lang="en-US" sz="1600" dirty="0" smtClean="0"/>
              <a:t>They’ll take their business elsewhere </a:t>
            </a:r>
            <a:endParaRPr lang="en-US" sz="1600" dirty="0"/>
          </a:p>
          <a:p>
            <a:pPr marL="250825" indent="-250825">
              <a:lnSpc>
                <a:spcPct val="90000"/>
              </a:lnSpc>
              <a:tabLst>
                <a:tab pos="1831975" algn="l"/>
                <a:tab pos="4232275" algn="l"/>
              </a:tabLst>
            </a:pPr>
            <a:r>
              <a:rPr lang="en-US" sz="2500" dirty="0" smtClean="0"/>
              <a:t>To </a:t>
            </a:r>
            <a:r>
              <a:rPr lang="en-US" sz="2500" dirty="0"/>
              <a:t>meet the needs of internal customers such as Physicians and Nurses. </a:t>
            </a:r>
          </a:p>
          <a:p>
            <a:pPr marL="650875" lvl="1" indent="-250825">
              <a:lnSpc>
                <a:spcPct val="90000"/>
              </a:lnSpc>
              <a:tabLst>
                <a:tab pos="1831975" algn="l"/>
                <a:tab pos="4232275" algn="l"/>
              </a:tabLst>
            </a:pPr>
            <a:r>
              <a:rPr lang="en-US" sz="1600" dirty="0"/>
              <a:t>Meet safety requirements</a:t>
            </a:r>
          </a:p>
          <a:p>
            <a:pPr marL="650875" lvl="1" indent="-250825">
              <a:lnSpc>
                <a:spcPct val="90000"/>
              </a:lnSpc>
              <a:tabLst>
                <a:tab pos="1831975" algn="l"/>
                <a:tab pos="4232275" algn="l"/>
              </a:tabLst>
            </a:pPr>
            <a:r>
              <a:rPr lang="en-US" sz="1600" dirty="0"/>
              <a:t>To reduce wasteful activities such as non value added paper work</a:t>
            </a:r>
          </a:p>
          <a:p>
            <a:pPr marL="650875" lvl="1" indent="-250825">
              <a:lnSpc>
                <a:spcPct val="90000"/>
              </a:lnSpc>
              <a:tabLst>
                <a:tab pos="1831975" algn="l"/>
                <a:tab pos="4232275" algn="l"/>
              </a:tabLst>
            </a:pPr>
            <a:r>
              <a:rPr lang="en-US" sz="1600" dirty="0"/>
              <a:t>To </a:t>
            </a:r>
            <a:r>
              <a:rPr lang="en-US" sz="1600" dirty="0" smtClean="0"/>
              <a:t>foster team work that is patient centered</a:t>
            </a:r>
            <a:endParaRPr lang="en-US" sz="1600" dirty="0"/>
          </a:p>
        </p:txBody>
      </p:sp>
      <p:sp>
        <p:nvSpPr>
          <p:cNvPr id="4" name="Title 3"/>
          <p:cNvSpPr>
            <a:spLocks noGrp="1"/>
          </p:cNvSpPr>
          <p:nvPr>
            <p:ph type="title"/>
          </p:nvPr>
        </p:nvSpPr>
        <p:spPr>
          <a:xfrm>
            <a:off x="609600" y="115669"/>
            <a:ext cx="7924800" cy="584775"/>
          </a:xfrm>
        </p:spPr>
        <p:txBody>
          <a:bodyPr/>
          <a:lstStyle/>
          <a:p>
            <a:r>
              <a:rPr lang="en-US" b="1" dirty="0" smtClean="0">
                <a:solidFill>
                  <a:schemeClr val="bg1"/>
                </a:solidFill>
                <a:latin typeface="+mj-lt"/>
              </a:rPr>
              <a:t>Why </a:t>
            </a:r>
            <a:r>
              <a:rPr lang="en-US" b="1" dirty="0">
                <a:solidFill>
                  <a:schemeClr val="bg1"/>
                </a:solidFill>
                <a:latin typeface="+mj-lt"/>
              </a:rPr>
              <a:t>Is VOC Important?</a:t>
            </a:r>
          </a:p>
        </p:txBody>
      </p:sp>
    </p:spTree>
    <p:extLst>
      <p:ext uri="{BB962C8B-B14F-4D97-AF65-F5344CB8AC3E}">
        <p14:creationId xmlns:p14="http://schemas.microsoft.com/office/powerpoint/2010/main" val="126327936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blue-work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blue-work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blue-works</Template>
  <TotalTime>3484</TotalTime>
  <Words>3369</Words>
  <Application>Microsoft Office PowerPoint</Application>
  <PresentationFormat>On-screen Show (4:3)</PresentationFormat>
  <Paragraphs>668</Paragraphs>
  <Slides>48</Slides>
  <Notes>48</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48</vt:i4>
      </vt:variant>
    </vt:vector>
  </HeadingPairs>
  <TitlesOfParts>
    <vt:vector size="51" baseType="lpstr">
      <vt:lpstr>blue-works</vt:lpstr>
      <vt:lpstr>1_blue-works</vt:lpstr>
      <vt:lpstr>Document</vt:lpstr>
      <vt:lpstr>  </vt:lpstr>
      <vt:lpstr>Learning Objectives</vt:lpstr>
      <vt:lpstr>The DMAIC Process with Tools</vt:lpstr>
      <vt:lpstr>4. Create a SIPOC Chart</vt:lpstr>
      <vt:lpstr>PowerPoint Presentation</vt:lpstr>
      <vt:lpstr>The DMAIC Process with Tools</vt:lpstr>
      <vt:lpstr>Who Are the Customers?</vt:lpstr>
      <vt:lpstr>What Is “Voice of the Customer” ?</vt:lpstr>
      <vt:lpstr>Why Is VOC Important?</vt:lpstr>
      <vt:lpstr>How Do Our Customers Communicate with Us?</vt:lpstr>
      <vt:lpstr>Customers Define “Quality”</vt:lpstr>
      <vt:lpstr>Process Design Requirements</vt:lpstr>
      <vt:lpstr>Process Design Requirements</vt:lpstr>
      <vt:lpstr>Exercise # 1: Making it Real</vt:lpstr>
      <vt:lpstr>    Performance Needs       vs.     Business Requirements</vt:lpstr>
      <vt:lpstr>    Performance Needs       vs.     Business Requirements</vt:lpstr>
      <vt:lpstr>Performance Need Categories</vt:lpstr>
      <vt:lpstr>PowerPoint Presentation</vt:lpstr>
      <vt:lpstr>1. Gather the Voice of the Customer (VOC):</vt:lpstr>
      <vt:lpstr>1. Gather the Voice of the Customer (VOC):</vt:lpstr>
      <vt:lpstr>1. Gather the Voice of the Customer (VOC):</vt:lpstr>
      <vt:lpstr>Sample – Making Coffee</vt:lpstr>
      <vt:lpstr>Exercise # 2</vt:lpstr>
      <vt:lpstr>1. Gather the Voice of the Customer (VOC):</vt:lpstr>
      <vt:lpstr>1. Gather the Voice of the Customer (VOC):</vt:lpstr>
      <vt:lpstr>1. Gather the Voice of the Customer (VOC):</vt:lpstr>
      <vt:lpstr>PowerPoint Presentation</vt:lpstr>
      <vt:lpstr>PowerPoint Presentation</vt:lpstr>
      <vt:lpstr>2. Translate the VOC into Critical Customer  Requirements (CCRs)</vt:lpstr>
      <vt:lpstr>2. Translate the VOC into Critical Customer  Requirements (CCRs)</vt:lpstr>
      <vt:lpstr>2. Translate the VOC into Critical Customer  Requirements (CCRs)</vt:lpstr>
      <vt:lpstr>2. Translate the VOC into Critical Customer  Requirements (CCRs)</vt:lpstr>
      <vt:lpstr>PowerPoint Presentation</vt:lpstr>
      <vt:lpstr>PowerPoint Presentation</vt:lpstr>
      <vt:lpstr>3. Convert CCRs into KPOVs</vt:lpstr>
      <vt:lpstr>System Theory</vt:lpstr>
      <vt:lpstr>3. Convert CCRs into KPOVs</vt:lpstr>
      <vt:lpstr>3. Convert CCRs into Big Ys</vt:lpstr>
      <vt:lpstr>PowerPoint Presentation</vt:lpstr>
      <vt:lpstr>PowerPoint Presentation</vt:lpstr>
      <vt:lpstr>4. Create a SIPOC Chart</vt:lpstr>
      <vt:lpstr>4. Create a SIPOC Chart</vt:lpstr>
      <vt:lpstr>4. Create a SIPOC Chart</vt:lpstr>
      <vt:lpstr>4. Create a SIPOC Chart</vt:lpstr>
      <vt:lpstr>PowerPoint Presentation</vt:lpstr>
      <vt:lpstr>Takeaways</vt:lpstr>
      <vt:lpstr>Summary</vt:lpstr>
      <vt:lpstr>  Thank You</vt:lpstr>
    </vt:vector>
  </TitlesOfParts>
  <Company>UT School of Public Health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skwon</dc:creator>
  <cp:lastModifiedBy>Vosburgh, Linda - OSHA</cp:lastModifiedBy>
  <cp:revision>326</cp:revision>
  <cp:lastPrinted>2012-03-21T14:51:45Z</cp:lastPrinted>
  <dcterms:created xsi:type="dcterms:W3CDTF">2012-01-18T16:52:45Z</dcterms:created>
  <dcterms:modified xsi:type="dcterms:W3CDTF">2013-11-06T19:59:59Z</dcterms:modified>
</cp:coreProperties>
</file>