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handoutMasterIdLst>
    <p:handoutMasterId r:id="rId132"/>
  </p:handoutMasterIdLst>
  <p:sldIdLst>
    <p:sldId id="269" r:id="rId2"/>
    <p:sldId id="425" r:id="rId3"/>
    <p:sldId id="426" r:id="rId4"/>
    <p:sldId id="407" r:id="rId5"/>
    <p:sldId id="408" r:id="rId6"/>
    <p:sldId id="422" r:id="rId7"/>
    <p:sldId id="419" r:id="rId8"/>
    <p:sldId id="409" r:id="rId9"/>
    <p:sldId id="431" r:id="rId10"/>
    <p:sldId id="432" r:id="rId11"/>
    <p:sldId id="327" r:id="rId12"/>
    <p:sldId id="410" r:id="rId13"/>
    <p:sldId id="411" r:id="rId14"/>
    <p:sldId id="421" r:id="rId15"/>
    <p:sldId id="597" r:id="rId16"/>
    <p:sldId id="450" r:id="rId17"/>
    <p:sldId id="326" r:id="rId18"/>
    <p:sldId id="451" r:id="rId19"/>
    <p:sldId id="452" r:id="rId20"/>
    <p:sldId id="453" r:id="rId21"/>
    <p:sldId id="455" r:id="rId22"/>
    <p:sldId id="456" r:id="rId23"/>
    <p:sldId id="459" r:id="rId24"/>
    <p:sldId id="434" r:id="rId25"/>
    <p:sldId id="402" r:id="rId26"/>
    <p:sldId id="430" r:id="rId27"/>
    <p:sldId id="560" r:id="rId28"/>
    <p:sldId id="544" r:id="rId29"/>
    <p:sldId id="562" r:id="rId30"/>
    <p:sldId id="563" r:id="rId31"/>
    <p:sldId id="564" r:id="rId32"/>
    <p:sldId id="565" r:id="rId33"/>
    <p:sldId id="566" r:id="rId34"/>
    <p:sldId id="567" r:id="rId35"/>
    <p:sldId id="568" r:id="rId36"/>
    <p:sldId id="569" r:id="rId37"/>
    <p:sldId id="570" r:id="rId38"/>
    <p:sldId id="571" r:id="rId39"/>
    <p:sldId id="572" r:id="rId40"/>
    <p:sldId id="573" r:id="rId41"/>
    <p:sldId id="574" r:id="rId42"/>
    <p:sldId id="545" r:id="rId43"/>
    <p:sldId id="576" r:id="rId44"/>
    <p:sldId id="577" r:id="rId45"/>
    <p:sldId id="578" r:id="rId46"/>
    <p:sldId id="579" r:id="rId47"/>
    <p:sldId id="580" r:id="rId48"/>
    <p:sldId id="581" r:id="rId49"/>
    <p:sldId id="582" r:id="rId50"/>
    <p:sldId id="583" r:id="rId51"/>
    <p:sldId id="584" r:id="rId52"/>
    <p:sldId id="585" r:id="rId53"/>
    <p:sldId id="586" r:id="rId54"/>
    <p:sldId id="587" r:id="rId55"/>
    <p:sldId id="479" r:id="rId56"/>
    <p:sldId id="480" r:id="rId57"/>
    <p:sldId id="482" r:id="rId58"/>
    <p:sldId id="483" r:id="rId59"/>
    <p:sldId id="484" r:id="rId60"/>
    <p:sldId id="485" r:id="rId61"/>
    <p:sldId id="486" r:id="rId62"/>
    <p:sldId id="487" r:id="rId63"/>
    <p:sldId id="488" r:id="rId64"/>
    <p:sldId id="489" r:id="rId65"/>
    <p:sldId id="490" r:id="rId66"/>
    <p:sldId id="491" r:id="rId67"/>
    <p:sldId id="493" r:id="rId68"/>
    <p:sldId id="555" r:id="rId69"/>
    <p:sldId id="428" r:id="rId70"/>
    <p:sldId id="339" r:id="rId71"/>
    <p:sldId id="342" r:id="rId72"/>
    <p:sldId id="592" r:id="rId73"/>
    <p:sldId id="547" r:id="rId74"/>
    <p:sldId id="346" r:id="rId75"/>
    <p:sldId id="347" r:id="rId76"/>
    <p:sldId id="348" r:id="rId77"/>
    <p:sldId id="349" r:id="rId78"/>
    <p:sldId id="556" r:id="rId79"/>
    <p:sldId id="495" r:id="rId80"/>
    <p:sldId id="496" r:id="rId81"/>
    <p:sldId id="465" r:id="rId82"/>
    <p:sldId id="558" r:id="rId83"/>
    <p:sldId id="557" r:id="rId84"/>
    <p:sldId id="350" r:id="rId85"/>
    <p:sldId id="457" r:id="rId86"/>
    <p:sldId id="458" r:id="rId87"/>
    <p:sldId id="355" r:id="rId88"/>
    <p:sldId id="497" r:id="rId89"/>
    <p:sldId id="353" r:id="rId90"/>
    <p:sldId id="549" r:id="rId91"/>
    <p:sldId id="398" r:id="rId92"/>
    <p:sldId id="498" r:id="rId93"/>
    <p:sldId id="499" r:id="rId94"/>
    <p:sldId id="588" r:id="rId95"/>
    <p:sldId id="589" r:id="rId96"/>
    <p:sldId id="548" r:id="rId97"/>
    <p:sldId id="500" r:id="rId98"/>
    <p:sldId id="532" r:id="rId99"/>
    <p:sldId id="533" r:id="rId100"/>
    <p:sldId id="540" r:id="rId101"/>
    <p:sldId id="400" r:id="rId102"/>
    <p:sldId id="501" r:id="rId103"/>
    <p:sldId id="502" r:id="rId104"/>
    <p:sldId id="509" r:id="rId105"/>
    <p:sldId id="590" r:id="rId106"/>
    <p:sldId id="591" r:id="rId107"/>
    <p:sldId id="598" r:id="rId108"/>
    <p:sldId id="504" r:id="rId109"/>
    <p:sldId id="528" r:id="rId110"/>
    <p:sldId id="529" r:id="rId111"/>
    <p:sldId id="530" r:id="rId112"/>
    <p:sldId id="531" r:id="rId113"/>
    <p:sldId id="505" r:id="rId114"/>
    <p:sldId id="506" r:id="rId115"/>
    <p:sldId id="507" r:id="rId116"/>
    <p:sldId id="372" r:id="rId117"/>
    <p:sldId id="373" r:id="rId118"/>
    <p:sldId id="376" r:id="rId119"/>
    <p:sldId id="388" r:id="rId120"/>
    <p:sldId id="358" r:id="rId121"/>
    <p:sldId id="594" r:id="rId122"/>
    <p:sldId id="384" r:id="rId123"/>
    <p:sldId id="595" r:id="rId124"/>
    <p:sldId id="374" r:id="rId125"/>
    <p:sldId id="380" r:id="rId126"/>
    <p:sldId id="377" r:id="rId127"/>
    <p:sldId id="389" r:id="rId128"/>
    <p:sldId id="406" r:id="rId129"/>
    <p:sldId id="596" r:id="rId130"/>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7028C0"/>
    <a:srgbClr val="1FE1C1"/>
    <a:srgbClr val="3FC1B5"/>
    <a:srgbClr val="C2A93E"/>
    <a:srgbClr val="CC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79950" autoAdjust="0"/>
  </p:normalViewPr>
  <p:slideViewPr>
    <p:cSldViewPr>
      <p:cViewPr>
        <p:scale>
          <a:sx n="70" d="100"/>
          <a:sy n="70" d="100"/>
        </p:scale>
        <p:origin x="-2046" y="-16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774"/>
    </p:cViewPr>
  </p:sorterViewPr>
  <p:notesViewPr>
    <p:cSldViewPr>
      <p:cViewPr>
        <p:scale>
          <a:sx n="70" d="100"/>
          <a:sy n="70" d="100"/>
        </p:scale>
        <p:origin x="-1482"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 Id="rId4" Type="http://schemas.openxmlformats.org/officeDocument/2006/relationships/image" Target="../media/image6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image" Target="../media/image6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68474"/>
          </a:xfrm>
          <a:prstGeom prst="rect">
            <a:avLst/>
          </a:prstGeom>
        </p:spPr>
        <p:txBody>
          <a:bodyPr vert="horz" lIns="93932" tIns="46966" rIns="93932" bIns="46966"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4008100" y="0"/>
            <a:ext cx="3067374" cy="468474"/>
          </a:xfrm>
          <a:prstGeom prst="rect">
            <a:avLst/>
          </a:prstGeom>
        </p:spPr>
        <p:txBody>
          <a:bodyPr vert="horz" lIns="93932" tIns="46966" rIns="93932" bIns="46966" rtlCol="0"/>
          <a:lstStyle>
            <a:lvl1pPr algn="r">
              <a:defRPr sz="1200">
                <a:latin typeface="Arial" charset="0"/>
              </a:defRPr>
            </a:lvl1pPr>
          </a:lstStyle>
          <a:p>
            <a:pPr>
              <a:defRPr/>
            </a:pPr>
            <a:fld id="{B5AFABA6-819B-41DE-9F54-F8191F215F5F}" type="datetimeFigureOut">
              <a:rPr lang="en-US"/>
              <a:pPr>
                <a:defRPr/>
              </a:pPr>
              <a:t>3/19/2013</a:t>
            </a:fld>
            <a:endParaRPr lang="en-US"/>
          </a:p>
        </p:txBody>
      </p:sp>
      <p:sp>
        <p:nvSpPr>
          <p:cNvPr id="4" name="Footer Placeholder 3"/>
          <p:cNvSpPr>
            <a:spLocks noGrp="1"/>
          </p:cNvSpPr>
          <p:nvPr>
            <p:ph type="ftr" sz="quarter" idx="2"/>
          </p:nvPr>
        </p:nvSpPr>
        <p:spPr>
          <a:xfrm>
            <a:off x="1" y="8893003"/>
            <a:ext cx="3067374" cy="468474"/>
          </a:xfrm>
          <a:prstGeom prst="rect">
            <a:avLst/>
          </a:prstGeom>
        </p:spPr>
        <p:txBody>
          <a:bodyPr vert="horz" lIns="93932" tIns="46966" rIns="93932" bIns="46966"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08100" y="8893003"/>
            <a:ext cx="3067374" cy="468474"/>
          </a:xfrm>
          <a:prstGeom prst="rect">
            <a:avLst/>
          </a:prstGeom>
        </p:spPr>
        <p:txBody>
          <a:bodyPr vert="horz" lIns="93932" tIns="46966" rIns="93932" bIns="46966" rtlCol="0" anchor="b"/>
          <a:lstStyle>
            <a:lvl1pPr algn="r">
              <a:defRPr sz="1200">
                <a:latin typeface="Arial" charset="0"/>
              </a:defRPr>
            </a:lvl1pPr>
          </a:lstStyle>
          <a:p>
            <a:pPr>
              <a:defRPr/>
            </a:pPr>
            <a:fld id="{FA2E6574-54A9-47F5-A1FC-E28FE629C210}" type="slidenum">
              <a:rPr lang="en-US"/>
              <a:pPr>
                <a:defRPr/>
              </a:pPr>
              <a:t>‹#›</a:t>
            </a:fld>
            <a:endParaRPr lang="en-US"/>
          </a:p>
        </p:txBody>
      </p:sp>
    </p:spTree>
    <p:extLst>
      <p:ext uri="{BB962C8B-B14F-4D97-AF65-F5344CB8AC3E}">
        <p14:creationId xmlns:p14="http://schemas.microsoft.com/office/powerpoint/2010/main" val="14963379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68474"/>
          </a:xfrm>
          <a:prstGeom prst="rect">
            <a:avLst/>
          </a:prstGeom>
        </p:spPr>
        <p:txBody>
          <a:bodyPr vert="horz" lIns="93932" tIns="46966" rIns="93932" bIns="46966"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4008100" y="0"/>
            <a:ext cx="3067374" cy="468474"/>
          </a:xfrm>
          <a:prstGeom prst="rect">
            <a:avLst/>
          </a:prstGeom>
        </p:spPr>
        <p:txBody>
          <a:bodyPr vert="horz" lIns="93932" tIns="46966" rIns="93932" bIns="46966" rtlCol="0"/>
          <a:lstStyle>
            <a:lvl1pPr algn="r">
              <a:defRPr sz="1200">
                <a:latin typeface="Arial" charset="0"/>
              </a:defRPr>
            </a:lvl1pPr>
          </a:lstStyle>
          <a:p>
            <a:pPr>
              <a:defRPr/>
            </a:pPr>
            <a:fld id="{8568122A-736C-4D0B-9ADB-7930CB35442A}" type="datetimeFigureOut">
              <a:rPr lang="en-US"/>
              <a:pPr>
                <a:defRPr/>
              </a:pPr>
              <a:t>3/19/2013</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pPr lvl="0"/>
            <a:endParaRPr lang="en-US" noProof="0"/>
          </a:p>
        </p:txBody>
      </p:sp>
      <p:sp>
        <p:nvSpPr>
          <p:cNvPr id="5" name="Notes Placeholder 4"/>
          <p:cNvSpPr>
            <a:spLocks noGrp="1"/>
          </p:cNvSpPr>
          <p:nvPr>
            <p:ph type="body" sz="quarter" idx="3"/>
          </p:nvPr>
        </p:nvSpPr>
        <p:spPr>
          <a:xfrm>
            <a:off x="708349" y="4448102"/>
            <a:ext cx="5660378" cy="4213064"/>
          </a:xfrm>
          <a:prstGeom prst="rect">
            <a:avLst/>
          </a:prstGeom>
        </p:spPr>
        <p:txBody>
          <a:bodyPr vert="horz" lIns="93932" tIns="46966" rIns="93932" bIns="469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93003"/>
            <a:ext cx="3067374" cy="468474"/>
          </a:xfrm>
          <a:prstGeom prst="rect">
            <a:avLst/>
          </a:prstGeom>
        </p:spPr>
        <p:txBody>
          <a:bodyPr vert="horz" lIns="93932" tIns="46966" rIns="93932" bIns="46966"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008100" y="8893003"/>
            <a:ext cx="3067374" cy="468474"/>
          </a:xfrm>
          <a:prstGeom prst="rect">
            <a:avLst/>
          </a:prstGeom>
        </p:spPr>
        <p:txBody>
          <a:bodyPr vert="horz" lIns="93932" tIns="46966" rIns="93932" bIns="46966" rtlCol="0" anchor="b"/>
          <a:lstStyle>
            <a:lvl1pPr algn="r">
              <a:defRPr sz="1200">
                <a:latin typeface="Arial" charset="0"/>
              </a:defRPr>
            </a:lvl1pPr>
          </a:lstStyle>
          <a:p>
            <a:pPr>
              <a:defRPr/>
            </a:pPr>
            <a:fld id="{C7A616CD-8BBC-48FA-B07C-2FF4515682E8}" type="slidenum">
              <a:rPr lang="en-US"/>
              <a:pPr>
                <a:defRPr/>
              </a:pPr>
              <a:t>‹#›</a:t>
            </a:fld>
            <a:endParaRPr lang="en-US"/>
          </a:p>
        </p:txBody>
      </p:sp>
    </p:spTree>
    <p:extLst>
      <p:ext uri="{BB962C8B-B14F-4D97-AF65-F5344CB8AC3E}">
        <p14:creationId xmlns:p14="http://schemas.microsoft.com/office/powerpoint/2010/main" val="35340872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D523BF-4814-468C-B636-4246CBFE398C}"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4BDFB78E-9A9F-4F3E-96CF-9CF57A4F9598}" type="slidenum">
              <a:rPr lang="fr-CA" sz="1200"/>
              <a:pPr algn="r"/>
              <a:t>10</a:t>
            </a:fld>
            <a:endParaRPr lang="fr-CA" sz="1200" dirty="0"/>
          </a:p>
        </p:txBody>
      </p:sp>
      <p:sp>
        <p:nvSpPr>
          <p:cNvPr id="154627" name="Rectangle 2"/>
          <p:cNvSpPr>
            <a:spLocks noGrp="1" noRot="1" noChangeAspect="1" noTextEdit="1"/>
          </p:cNvSpPr>
          <p:nvPr>
            <p:ph type="sldImg"/>
          </p:nvPr>
        </p:nvSpPr>
        <p:spPr bwMode="auto">
          <a:noFill/>
          <a:ln>
            <a:solidFill>
              <a:srgbClr val="000000"/>
            </a:solidFill>
            <a:miter lim="800000"/>
            <a:headEnd/>
            <a:tailEnd/>
          </a:ln>
        </p:spPr>
      </p:sp>
      <p:sp>
        <p:nvSpPr>
          <p:cNvPr id="15462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p:spPr>
      </p:sp>
      <p:sp>
        <p:nvSpPr>
          <p:cNvPr id="246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Where an ingredient with unknown acute toxicity is used in a mixture at a concentration </a:t>
            </a:r>
            <a:r>
              <a:rPr lang="en-US" u="sng" smtClean="0"/>
              <a:t>&gt;</a:t>
            </a:r>
            <a:r>
              <a:rPr lang="en-US" smtClean="0"/>
              <a:t> 1%, a statement that × percent of the mixture consists of ingredient(s) of unknown toxicity is required on the label</a:t>
            </a:r>
          </a:p>
        </p:txBody>
      </p:sp>
      <p:sp>
        <p:nvSpPr>
          <p:cNvPr id="246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24E643-B4A2-42BD-83A0-761C92A2CF22}" type="slidenum">
              <a:rPr lang="en-US" smtClean="0">
                <a:latin typeface="Arial" pitchFamily="34" charset="0"/>
              </a:rPr>
              <a:pPr/>
              <a:t>100</a:t>
            </a:fld>
            <a:endParaRPr lang="en-US" smtClean="0">
              <a:latin typeface="Arial"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7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90DB45-73F0-4FA4-A2A6-66E64E021485}" type="slidenum">
              <a:rPr lang="en-US" smtClean="0">
                <a:latin typeface="Arial" pitchFamily="34" charset="0"/>
              </a:rPr>
              <a:pPr/>
              <a:t>101</a:t>
            </a:fld>
            <a:endParaRPr lang="en-US" smtClean="0">
              <a:latin typeface="Arial"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p:spPr>
      </p:sp>
      <p:sp>
        <p:nvSpPr>
          <p:cNvPr id="248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8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5D61BC-B107-4564-87FD-9242337539BF}" type="slidenum">
              <a:rPr lang="en-US" smtClean="0">
                <a:latin typeface="Arial" pitchFamily="34" charset="0"/>
              </a:rPr>
              <a:pPr/>
              <a:t>102</a:t>
            </a:fld>
            <a:endParaRPr lang="en-US" smtClean="0">
              <a:latin typeface="Arial"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9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9441BF-08DE-48E4-97D0-79D6BC1E78F4}" type="slidenum">
              <a:rPr lang="en-US" smtClean="0">
                <a:latin typeface="Arial" pitchFamily="34" charset="0"/>
              </a:rPr>
              <a:pPr/>
              <a:t>103</a:t>
            </a:fld>
            <a:endParaRPr lang="en-US" smtClean="0">
              <a:latin typeface="Arial"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smtClean="0"/>
              <a:t>These proposed requirements are significantly different from the existing HCS, which allows chemical manufacturers to use the language they believe is appropriate to convey hazards. </a:t>
            </a:r>
          </a:p>
          <a:p>
            <a:r>
              <a:rPr lang="en-US" sz="1400" dirty="0" smtClean="0"/>
              <a:t>The existing HCS does not require the use of pictograms, specific signal words, hazard and precautionary statements. The proposal’s approach will both improve communication aspects of the label, and facilitate compliance by providing the specific information to be included based on the hazard classification.</a:t>
            </a:r>
          </a:p>
          <a:p>
            <a:endParaRPr lang="en-US" sz="1400" dirty="0" smtClean="0"/>
          </a:p>
          <a:p>
            <a:r>
              <a:rPr lang="en-US" sz="1400" dirty="0" smtClean="0"/>
              <a:t>The GHS uses nine pictograms to convey the health, physical, and environmental hazards. The proposed HCS requires eight of these pictograms, the exception being the environmental pictogram, since environmental hazards are not within OSHA’s jurisdiction. </a:t>
            </a:r>
          </a:p>
        </p:txBody>
      </p:sp>
      <p:sp>
        <p:nvSpPr>
          <p:cNvPr id="250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75DA86-53CD-43D0-B2D4-736C65121CC9}" type="slidenum">
              <a:rPr lang="en-US" smtClean="0">
                <a:latin typeface="Arial" pitchFamily="34" charset="0"/>
              </a:rPr>
              <a:pPr/>
              <a:t>104</a:t>
            </a:fld>
            <a:endParaRPr lang="en-US" smtClean="0">
              <a:latin typeface="Arial"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CCF73F-BB7C-4237-AC6F-D8252A3FC811}" type="slidenum">
              <a:rPr lang="fr-CA" smtClean="0">
                <a:latin typeface="Arial" pitchFamily="34" charset="0"/>
              </a:rPr>
              <a:pPr/>
              <a:t>105</a:t>
            </a:fld>
            <a:endParaRPr lang="fr-CA" smtClean="0">
              <a:latin typeface="Arial" pitchFamily="34" charset="0"/>
            </a:endParaRPr>
          </a:p>
        </p:txBody>
      </p:sp>
      <p:sp>
        <p:nvSpPr>
          <p:cNvPr id="251907" name="Rectangle 2"/>
          <p:cNvSpPr>
            <a:spLocks noGrp="1" noRot="1" noChangeAspect="1" noTextEdit="1"/>
          </p:cNvSpPr>
          <p:nvPr>
            <p:ph type="sldImg"/>
          </p:nvPr>
        </p:nvSpPr>
        <p:spPr bwMode="auto">
          <a:noFill/>
          <a:ln>
            <a:solidFill>
              <a:srgbClr val="000000"/>
            </a:solidFill>
            <a:miter lim="800000"/>
            <a:headEnd/>
            <a:tailEnd/>
          </a:ln>
        </p:spPr>
      </p:sp>
      <p:sp>
        <p:nvSpPr>
          <p:cNvPr id="25190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3"/>
          <p:cNvSpPr txBox="1">
            <a:spLocks noGrp="1"/>
          </p:cNvSpPr>
          <p:nvPr/>
        </p:nvSpPr>
        <p:spPr bwMode="auto">
          <a:xfrm>
            <a:off x="4008100" y="8893003"/>
            <a:ext cx="3067374" cy="468474"/>
          </a:xfrm>
          <a:prstGeom prst="rect">
            <a:avLst/>
          </a:prstGeom>
          <a:noFill/>
          <a:ln w="9525">
            <a:noFill/>
            <a:miter lim="800000"/>
            <a:headEnd/>
            <a:tailEnd/>
          </a:ln>
        </p:spPr>
        <p:txBody>
          <a:bodyPr lIns="93932" tIns="46966" rIns="93932" bIns="46966" anchor="b"/>
          <a:lstStyle/>
          <a:p>
            <a:pPr algn="r"/>
            <a:fld id="{F499461F-FCDF-4416-A30C-564D803BE5F7}" type="slidenum">
              <a:rPr lang="fr-CA" sz="1200"/>
              <a:pPr algn="r"/>
              <a:t>106</a:t>
            </a:fld>
            <a:endParaRPr lang="fr-CA" sz="1200" dirty="0"/>
          </a:p>
        </p:txBody>
      </p:sp>
      <p:sp>
        <p:nvSpPr>
          <p:cNvPr id="252931" name="Rectangle 2"/>
          <p:cNvSpPr>
            <a:spLocks noGrp="1" noRot="1" noChangeAspect="1" noTextEdit="1"/>
          </p:cNvSpPr>
          <p:nvPr>
            <p:ph type="sldImg"/>
          </p:nvPr>
        </p:nvSpPr>
        <p:spPr bwMode="auto">
          <a:xfrm>
            <a:off x="1235075" y="690563"/>
            <a:ext cx="4683125" cy="3511550"/>
          </a:xfrm>
          <a:noFill/>
          <a:ln>
            <a:solidFill>
              <a:srgbClr val="000000"/>
            </a:solidFill>
            <a:miter lim="800000"/>
            <a:headEnd/>
            <a:tailEnd/>
          </a:ln>
        </p:spPr>
      </p:sp>
      <p:sp>
        <p:nvSpPr>
          <p:cNvPr id="25293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p:spPr>
      </p:sp>
      <p:sp>
        <p:nvSpPr>
          <p:cNvPr id="2539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format is the same as the ANSI standard on safety data sheets, which is already familiar to U.S. employers. </a:t>
            </a:r>
          </a:p>
          <a:p>
            <a:r>
              <a:rPr lang="en-US" smtClean="0"/>
              <a:t>The current HCS requires similar information, but allows any format to be used. A uniform approach will improve the effectiveness of the safety data sheet, as well as making it easier for employers to comply</a:t>
            </a:r>
          </a:p>
        </p:txBody>
      </p:sp>
      <p:sp>
        <p:nvSpPr>
          <p:cNvPr id="253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2A2227-4F94-4995-AC8B-EFDB26E28EE7}" type="slidenum">
              <a:rPr lang="en-US" smtClean="0">
                <a:latin typeface="Arial" pitchFamily="34" charset="0"/>
              </a:rPr>
              <a:pPr/>
              <a:t>108</a:t>
            </a:fld>
            <a:endParaRPr lang="en-US" smtClean="0">
              <a:latin typeface="Arial"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54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495A8E-DC7A-4769-8B31-9D467DB1D095}" type="slidenum">
              <a:rPr lang="en-US" smtClean="0">
                <a:latin typeface="Arial" pitchFamily="34" charset="0"/>
              </a:rPr>
              <a:pPr/>
              <a:t>109</a:t>
            </a:fld>
            <a:endParaRPr lang="en-US" smtClean="0">
              <a:latin typeface="Arial"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6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5133D3-56F6-4523-B72E-D6159F941487}" type="slidenum">
              <a:rPr lang="en-US" smtClean="0">
                <a:latin typeface="Arial" pitchFamily="34" charset="0"/>
              </a:rPr>
              <a:pPr/>
              <a:t>110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36B314-EAAD-487E-95D7-729E537C2DF6}" type="slidenum">
              <a:rPr lang="fr-CA" smtClean="0">
                <a:latin typeface="Arial" pitchFamily="34" charset="0"/>
              </a:rPr>
              <a:pPr/>
              <a:t>11</a:t>
            </a:fld>
            <a:endParaRPr lang="fr-CA" smtClean="0">
              <a:latin typeface="Arial" pitchFamily="34" charset="0"/>
            </a:endParaRPr>
          </a:p>
        </p:txBody>
      </p:sp>
      <p:sp>
        <p:nvSpPr>
          <p:cNvPr id="155651" name="Rectangle 2"/>
          <p:cNvSpPr>
            <a:spLocks noGrp="1" noRot="1" noChangeAspect="1" noTextEdit="1"/>
          </p:cNvSpPr>
          <p:nvPr>
            <p:ph type="sldImg"/>
          </p:nvPr>
        </p:nvSpPr>
        <p:spPr bwMode="auto">
          <a:xfrm>
            <a:off x="1196975" y="700088"/>
            <a:ext cx="4683125" cy="3513137"/>
          </a:xfrm>
          <a:noFill/>
          <a:ln>
            <a:solidFill>
              <a:srgbClr val="000000"/>
            </a:solidFill>
            <a:miter lim="800000"/>
            <a:headEnd/>
            <a:tailEnd/>
          </a:ln>
        </p:spPr>
      </p:sp>
      <p:sp>
        <p:nvSpPr>
          <p:cNvPr id="155652" name="Rectangle 3"/>
          <p:cNvSpPr>
            <a:spLocks noGrp="1"/>
          </p:cNvSpPr>
          <p:nvPr>
            <p:ph type="body" idx="1"/>
          </p:nvPr>
        </p:nvSpPr>
        <p:spPr bwMode="auto">
          <a:xfrm>
            <a:off x="943932" y="4448102"/>
            <a:ext cx="5189214" cy="4213064"/>
          </a:xfrm>
          <a:noFill/>
        </p:spPr>
        <p:txBody>
          <a:bodyPr wrap="square" numCol="1" anchor="t" anchorCtr="0" compatLnSpc="1">
            <a:prstTxWarp prst="textNoShape">
              <a:avLst/>
            </a:prstTxWarp>
          </a:bodyPr>
          <a:lstStyle/>
          <a:p>
            <a:pPr eaLnBrk="1" hangingPunct="1">
              <a:buFont typeface="Wingdings" pitchFamily="2" charset="2"/>
              <a:buNone/>
            </a:pPr>
            <a:r>
              <a:rPr lang="en-CA" sz="1400" dirty="0" smtClean="0"/>
              <a:t>Information should be presented in more than one way,  symbols, words, phrases, to ensure comprehension even to low literacy populations…</a:t>
            </a:r>
          </a:p>
          <a:p>
            <a:pPr eaLnBrk="1" hangingPunct="1">
              <a:buFont typeface="Wingdings" pitchFamily="2" charset="2"/>
              <a:buNone/>
            </a:pPr>
            <a:endParaRPr lang="en-CA" sz="1400" dirty="0" smtClean="0"/>
          </a:p>
          <a:p>
            <a:pPr eaLnBrk="1" hangingPunct="1">
              <a:buFont typeface="Wingdings" pitchFamily="2" charset="2"/>
              <a:buNone/>
            </a:pPr>
            <a:r>
              <a:rPr lang="en-CA" sz="1400" dirty="0" smtClean="0"/>
              <a:t>The comprehensibility of the components of the system should take account of existing studies and evidence gained from testing.</a:t>
            </a:r>
          </a:p>
          <a:p>
            <a:pPr eaLnBrk="1" hangingPunct="1">
              <a:buFont typeface="Wingdings" pitchFamily="2" charset="2"/>
              <a:buNone/>
            </a:pPr>
            <a:endParaRPr lang="en-CA" sz="1400"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p:spPr>
      </p:sp>
      <p:sp>
        <p:nvSpPr>
          <p:cNvPr id="257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7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1EBC37-01E9-4205-8439-3BEEC32A3DAF}" type="slidenum">
              <a:rPr lang="en-US" smtClean="0">
                <a:latin typeface="Arial" pitchFamily="34" charset="0"/>
              </a:rPr>
              <a:pPr/>
              <a:t>111</a:t>
            </a:fld>
            <a:endParaRPr lang="en-US" smtClean="0">
              <a:latin typeface="Arial"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Section 15. Regulatory information (Non-mandatory). </a:t>
            </a:r>
            <a:r>
              <a:rPr lang="en-US" smtClean="0"/>
              <a:t>To be GHS-compliant the requirements for this section are provided, but compliance is outside of OSHA jurisdiction. However, OSHA has asked for comment on whether it should require reference in this section to OSHA standards governing the use of the product in the workplace.</a:t>
            </a:r>
          </a:p>
        </p:txBody>
      </p:sp>
      <p:sp>
        <p:nvSpPr>
          <p:cNvPr id="258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1F2123-D613-4ED9-B205-89A53B01F9C6}" type="slidenum">
              <a:rPr lang="en-US" smtClean="0">
                <a:latin typeface="Arial" pitchFamily="34" charset="0"/>
              </a:rPr>
              <a:pPr/>
              <a:t>112</a:t>
            </a:fld>
            <a:endParaRPr lang="en-US" smtClean="0">
              <a:latin typeface="Arial"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p:spPr>
      </p:sp>
      <p:sp>
        <p:nvSpPr>
          <p:cNvPr id="2590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Training discusses the details of the HCS program provided by employer including explanation of labels received on shipped containers and workplace labeling system used by employer, the SDS including the order</a:t>
            </a:r>
            <a:r>
              <a:rPr lang="en-US" baseline="0" dirty="0" smtClean="0"/>
              <a:t> information and how the employees can obtain and use hazard information</a:t>
            </a:r>
            <a:endParaRPr lang="en-US" dirty="0" smtClean="0"/>
          </a:p>
        </p:txBody>
      </p:sp>
      <p:sp>
        <p:nvSpPr>
          <p:cNvPr id="259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8503B-6E8E-4605-902B-6939E7799847}" type="slidenum">
              <a:rPr lang="en-US" smtClean="0">
                <a:latin typeface="Arial" pitchFamily="34" charset="0"/>
              </a:rPr>
              <a:pPr/>
              <a:t>113</a:t>
            </a:fld>
            <a:endParaRPr lang="en-US" smtClean="0">
              <a:latin typeface="Arial"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0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A4AB79-3377-42FC-BA37-B80511BBD333}" type="slidenum">
              <a:rPr lang="en-US" smtClean="0">
                <a:latin typeface="Arial" pitchFamily="34" charset="0"/>
              </a:rPr>
              <a:pPr/>
              <a:t>114</a:t>
            </a:fld>
            <a:endParaRPr lang="en-US" smtClean="0">
              <a:latin typeface="Arial"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1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E268F7-FCDA-4894-B563-9A54BDC88DF9}" type="slidenum">
              <a:rPr lang="en-US" smtClean="0">
                <a:latin typeface="Arial" pitchFamily="34" charset="0"/>
              </a:rPr>
              <a:pPr/>
              <a:t>115</a:t>
            </a:fld>
            <a:endParaRPr lang="en-US" smtClean="0">
              <a:latin typeface="Arial"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2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0DD4A0-F8A6-44D2-AFBC-CE6D35CB51A3}" type="slidenum">
              <a:rPr lang="en-US" smtClean="0">
                <a:latin typeface="Arial" pitchFamily="34" charset="0"/>
              </a:rPr>
              <a:pPr/>
              <a:t>116</a:t>
            </a:fld>
            <a:endParaRPr lang="en-US" smtClean="0">
              <a:latin typeface="Arial"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102A83-5FBF-42AE-AD0D-B6F5F561EC22}" type="slidenum">
              <a:rPr lang="fr-CA" smtClean="0">
                <a:latin typeface="Arial" pitchFamily="34" charset="0"/>
              </a:rPr>
              <a:pPr/>
              <a:t>117</a:t>
            </a:fld>
            <a:endParaRPr lang="fr-CA" smtClean="0">
              <a:latin typeface="Arial" pitchFamily="34" charset="0"/>
            </a:endParaRPr>
          </a:p>
        </p:txBody>
      </p:sp>
      <p:sp>
        <p:nvSpPr>
          <p:cNvPr id="263171" name="Rectangle 2"/>
          <p:cNvSpPr>
            <a:spLocks noGrp="1" noRot="1" noChangeAspect="1" noTextEdit="1"/>
          </p:cNvSpPr>
          <p:nvPr>
            <p:ph type="sldImg"/>
          </p:nvPr>
        </p:nvSpPr>
        <p:spPr bwMode="auto">
          <a:noFill/>
          <a:ln>
            <a:solidFill>
              <a:srgbClr val="000000"/>
            </a:solidFill>
            <a:miter lim="800000"/>
            <a:headEnd/>
            <a:tailEnd/>
          </a:ln>
        </p:spPr>
      </p:sp>
      <p:sp>
        <p:nvSpPr>
          <p:cNvPr id="263172" name="Rectangle 3"/>
          <p:cNvSpPr>
            <a:spLocks noGrp="1"/>
          </p:cNvSpPr>
          <p:nvPr>
            <p:ph type="body" idx="1"/>
          </p:nvPr>
        </p:nvSpPr>
        <p:spPr bwMode="auto">
          <a:noFill/>
        </p:spPr>
        <p:txBody>
          <a:bodyPr wrap="square" numCol="1" anchor="t" anchorCtr="0" compatLnSpc="1">
            <a:prstTxWarp prst="textNoShape">
              <a:avLst/>
            </a:prstTxWarp>
          </a:bodyPr>
          <a:lstStyle/>
          <a:p>
            <a:pPr marL="761771" lvl="1" indent="-292866" defTabSz="-14251195">
              <a:spcBef>
                <a:spcPct val="20000"/>
              </a:spcBef>
              <a:buClr>
                <a:schemeClr val="accent1"/>
              </a:buClr>
              <a:buSzPct val="85000"/>
              <a:buFont typeface="Wingdings 2" pitchFamily="18" charset="2"/>
              <a:buChar char=""/>
            </a:pPr>
            <a:r>
              <a:rPr lang="en-US" sz="1400" dirty="0" smtClean="0"/>
              <a:t>Harmonizing the definitions of flammable liquids with GHS definitions.</a:t>
            </a:r>
          </a:p>
          <a:p>
            <a:pPr marL="761771" lvl="1" indent="-292866" defTabSz="-14251195">
              <a:spcBef>
                <a:spcPct val="20000"/>
              </a:spcBef>
              <a:buClr>
                <a:schemeClr val="accent1"/>
              </a:buClr>
              <a:buSzPct val="85000"/>
              <a:buFont typeface="Wingdings 2" pitchFamily="18" charset="2"/>
              <a:buChar char=""/>
            </a:pPr>
            <a:r>
              <a:rPr lang="en-US" sz="1400" dirty="0" smtClean="0"/>
              <a:t>Removing the term combustible liquid.</a:t>
            </a:r>
          </a:p>
          <a:p>
            <a:pPr marL="761771" lvl="1" indent="-292866" defTabSz="-14251195">
              <a:spcBef>
                <a:spcPct val="20000"/>
              </a:spcBef>
              <a:buClr>
                <a:schemeClr val="accent1"/>
              </a:buClr>
              <a:buSzPct val="85000"/>
              <a:buFont typeface="Wingdings 2" pitchFamily="18" charset="2"/>
              <a:buChar char=""/>
            </a:pPr>
            <a:r>
              <a:rPr lang="en-US" sz="1400" dirty="0" smtClean="0"/>
              <a:t>Maintaining scope by combining flashpoint cutoffs with the GHS categories</a:t>
            </a:r>
          </a:p>
          <a:p>
            <a:pPr marL="761771" lvl="1" indent="-292866" defTabSz="-14251195">
              <a:spcBef>
                <a:spcPct val="20000"/>
              </a:spcBef>
              <a:buClr>
                <a:schemeClr val="accent1"/>
              </a:buClr>
              <a:buSzPct val="85000"/>
              <a:buFont typeface="Wingdings 2" pitchFamily="18" charset="2"/>
              <a:buChar char=""/>
            </a:pPr>
            <a:r>
              <a:rPr lang="en-US" sz="1400" dirty="0" smtClean="0"/>
              <a:t>Specific standards affected are 1910.1001,  1910.1003-1015,  1910.1017-1018, 1910.1025-29, 1910.1043-1050 for general industry</a:t>
            </a:r>
          </a:p>
          <a:p>
            <a:pPr marL="761771" lvl="1" indent="-292866" defTabSz="-14251195">
              <a:spcBef>
                <a:spcPct val="20000"/>
              </a:spcBef>
              <a:buClr>
                <a:schemeClr val="accent1"/>
              </a:buClr>
              <a:buSzPct val="85000"/>
              <a:buFont typeface="Wingdings 2" pitchFamily="18" charset="2"/>
              <a:buChar char=""/>
            </a:pPr>
            <a:r>
              <a:rPr lang="en-US" sz="1400" dirty="0" smtClean="0"/>
              <a:t>Specific standards affected are 1926.60, 1926.62, 1926.1101, 1926.1127 for construction</a:t>
            </a:r>
            <a:endParaRPr lang="es-PR" sz="700" dirty="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4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FF7D9B-696C-44D2-BF65-58BAC169C201}" type="slidenum">
              <a:rPr lang="en-US" smtClean="0">
                <a:latin typeface="Arial" pitchFamily="34" charset="0"/>
              </a:rPr>
              <a:pPr/>
              <a:t>118</a:t>
            </a:fld>
            <a:endParaRPr lang="en-US" smtClean="0">
              <a:latin typeface="Arial"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p:spPr>
      </p:sp>
      <p:sp>
        <p:nvSpPr>
          <p:cNvPr id="265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65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E03EE2-8EEC-477D-A3D1-75CC9D87DA9E}" type="slidenum">
              <a:rPr lang="en-US" smtClean="0">
                <a:latin typeface="Arial" pitchFamily="34" charset="0"/>
              </a:rPr>
              <a:pPr/>
              <a:t>119</a:t>
            </a:fld>
            <a:endParaRPr lang="en-US" smtClean="0">
              <a:latin typeface="Arial"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1400" dirty="0" smtClean="0"/>
              <a:t>OSHA proposes to adopt the GHS hazard classes except for the following categories: </a:t>
            </a:r>
          </a:p>
          <a:p>
            <a:pPr lvl="1" eaLnBrk="1" hangingPunct="1">
              <a:lnSpc>
                <a:spcPct val="80000"/>
              </a:lnSpc>
            </a:pPr>
            <a:r>
              <a:rPr lang="en-US" sz="1400" dirty="0" smtClean="0"/>
              <a:t>Acute toxicity:  Category 5</a:t>
            </a:r>
          </a:p>
          <a:p>
            <a:pPr lvl="1" eaLnBrk="1" hangingPunct="1">
              <a:lnSpc>
                <a:spcPct val="80000"/>
              </a:lnSpc>
            </a:pPr>
            <a:r>
              <a:rPr lang="en-US" sz="1400" dirty="0" smtClean="0"/>
              <a:t>Corrosion/irritation:  Category 3</a:t>
            </a:r>
          </a:p>
          <a:p>
            <a:pPr lvl="1" eaLnBrk="1" hangingPunct="1">
              <a:lnSpc>
                <a:spcPct val="80000"/>
              </a:lnSpc>
            </a:pPr>
            <a:r>
              <a:rPr lang="en-US" sz="1400" dirty="0" smtClean="0"/>
              <a:t>Aspiration hazard:  Category 2</a:t>
            </a:r>
          </a:p>
          <a:p>
            <a:pPr lvl="1" eaLnBrk="1" hangingPunct="1">
              <a:lnSpc>
                <a:spcPct val="80000"/>
              </a:lnSpc>
            </a:pPr>
            <a:r>
              <a:rPr lang="en-US" sz="1400" dirty="0" smtClean="0"/>
              <a:t>The environmental category is not included </a:t>
            </a:r>
          </a:p>
          <a:p>
            <a:endParaRPr lang="en-US" sz="1400" dirty="0" smtClean="0"/>
          </a:p>
        </p:txBody>
      </p:sp>
      <p:sp>
        <p:nvSpPr>
          <p:cNvPr id="266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F6357E-AA9F-4E06-9DE9-59D424A18F00}" type="slidenum">
              <a:rPr lang="en-US" smtClean="0">
                <a:latin typeface="Arial" pitchFamily="34" charset="0"/>
              </a:rPr>
              <a:pPr/>
              <a:t>120</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9AD46F-A5F2-4D9B-A39B-28FE2918BC30}" type="slidenum">
              <a:rPr lang="fr-CA" smtClean="0">
                <a:latin typeface="Arial" pitchFamily="34" charset="0"/>
              </a:rPr>
              <a:pPr/>
              <a:t>12</a:t>
            </a:fld>
            <a:endParaRPr lang="fr-CA" smtClean="0">
              <a:latin typeface="Arial" pitchFamily="34" charset="0"/>
            </a:endParaRPr>
          </a:p>
        </p:txBody>
      </p:sp>
      <p:sp>
        <p:nvSpPr>
          <p:cNvPr id="156675" name="Rectangle 2"/>
          <p:cNvSpPr>
            <a:spLocks noGrp="1" noRot="1" noChangeAspect="1" noTextEdit="1"/>
          </p:cNvSpPr>
          <p:nvPr>
            <p:ph type="sldImg"/>
          </p:nvPr>
        </p:nvSpPr>
        <p:spPr bwMode="auto">
          <a:xfrm>
            <a:off x="1196975" y="700088"/>
            <a:ext cx="4683125" cy="3513137"/>
          </a:xfrm>
          <a:noFill/>
          <a:ln>
            <a:solidFill>
              <a:srgbClr val="000000"/>
            </a:solidFill>
            <a:miter lim="800000"/>
            <a:headEnd/>
            <a:tailEnd/>
          </a:ln>
        </p:spPr>
      </p:sp>
      <p:sp>
        <p:nvSpPr>
          <p:cNvPr id="156676" name="Rectangle 3"/>
          <p:cNvSpPr>
            <a:spLocks noGrp="1"/>
          </p:cNvSpPr>
          <p:nvPr>
            <p:ph type="body" idx="1"/>
          </p:nvPr>
        </p:nvSpPr>
        <p:spPr bwMode="auto">
          <a:xfrm>
            <a:off x="943932" y="4448102"/>
            <a:ext cx="5189214" cy="4213064"/>
          </a:xfrm>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n-CA"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7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70CAE5-4ECC-44C3-8BD2-A138D94DB586}" type="slidenum">
              <a:rPr lang="en-US" smtClean="0">
                <a:latin typeface="Arial" pitchFamily="34" charset="0"/>
              </a:rPr>
              <a:pPr/>
              <a:t>121</a:t>
            </a:fld>
            <a:endParaRPr lang="en-US" smtClean="0">
              <a:latin typeface="Arial"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A566845-6D44-4E5F-84E2-961CD0C76952}" type="slidenum">
              <a:rPr lang="en-US" smtClean="0">
                <a:latin typeface="Arial" pitchFamily="34" charset="0"/>
              </a:rPr>
              <a:pPr/>
              <a:t>122</a:t>
            </a:fld>
            <a:endParaRPr lang="en-US" smtClean="0">
              <a:latin typeface="Arial" pitchFamily="34" charset="0"/>
            </a:endParaRPr>
          </a:p>
        </p:txBody>
      </p:sp>
      <p:sp>
        <p:nvSpPr>
          <p:cNvPr id="268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8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pictogram consists of a hazard symbol surrounded by a red square set at a point. The pictograms may look familiar, as they have symbols that are taken from the Transport sector.  </a:t>
            </a:r>
          </a:p>
          <a:p>
            <a:pPr eaLnBrk="1" hangingPunct="1">
              <a:spcBef>
                <a:spcPct val="0"/>
              </a:spcBef>
            </a:pPr>
            <a:r>
              <a:rPr lang="en-US" dirty="0" smtClean="0"/>
              <a:t>There are three new pictograms the  exclamation point, an attention getter, the dead tree and fish for environmental hazards and the “star man” for health hazards.    </a:t>
            </a:r>
          </a:p>
          <a:p>
            <a:pPr eaLnBrk="1" hangingPunct="1">
              <a:spcBef>
                <a:spcPct val="0"/>
              </a:spcBef>
            </a:pPr>
            <a:endParaRPr lang="en-US" dirty="0" smtClean="0"/>
          </a:p>
          <a:p>
            <a:pPr eaLnBrk="1" hangingPunct="1">
              <a:spcBef>
                <a:spcPct val="0"/>
              </a:spcBef>
            </a:pPr>
            <a:r>
              <a:rPr lang="en-US" dirty="0" smtClean="0"/>
              <a:t>Line  1 pictograms:  Skull and Crossbones, Flame, Gas cylinder, Exclamation mark,</a:t>
            </a:r>
          </a:p>
          <a:p>
            <a:pPr eaLnBrk="1" hangingPunct="1">
              <a:spcBef>
                <a:spcPct val="0"/>
              </a:spcBef>
            </a:pPr>
            <a:r>
              <a:rPr lang="en-US" dirty="0" smtClean="0"/>
              <a:t>Line  2 pictograms:  Health Hazard, Flame over circle, Corrosion, Exploding bomb</a:t>
            </a:r>
          </a:p>
          <a:p>
            <a:pPr eaLnBrk="1" hangingPunct="1">
              <a:spcBef>
                <a:spcPct val="0"/>
              </a:spcBef>
            </a:pPr>
            <a:r>
              <a:rPr lang="en-US" dirty="0" smtClean="0"/>
              <a:t>Environment, not adopted</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A hazard statement is a phrase assigned to a hazard class and category that describes the nature of hazards of a hazardous product, including, where appropriate, the degree of hazard. A signal word is a word used to indicate the relative level of severity of hazard and alert the reader to a potential hazard on the label.</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5" name="Notes Placeholder 2"/>
          <p:cNvSpPr>
            <a:spLocks noGrp="1"/>
          </p:cNvSpPr>
          <p:nvPr>
            <p:ph type="body" idx="1"/>
          </p:nvPr>
        </p:nvSpPr>
        <p:spPr bwMode="auto">
          <a:noFill/>
        </p:spPr>
        <p:txBody>
          <a:bodyPr wrap="square" numCol="1" anchor="t" anchorCtr="0" compatLnSpc="1">
            <a:prstTxWarp prst="textNoShape">
              <a:avLst/>
            </a:prstTxWarp>
          </a:bodyPr>
          <a:lstStyle/>
          <a:p>
            <a:pPr marL="345677" indent="-345677" defTabSz="-13985536">
              <a:spcBef>
                <a:spcPct val="20000"/>
              </a:spcBef>
              <a:buClr>
                <a:srgbClr val="0BD0D9"/>
              </a:buClr>
              <a:buSzPct val="95000"/>
              <a:buFont typeface="Wingdings 2" pitchFamily="18" charset="2"/>
              <a:buChar char=""/>
            </a:pPr>
            <a:r>
              <a:rPr lang="en-US" sz="1400" dirty="0" smtClean="0"/>
              <a:t>OSHA is proposing  to adopt the SDS format  (ANSI model) where sections 1 -11 and section 16 be mandatory and  sections 12 -15 would be non-mandatory  </a:t>
            </a:r>
          </a:p>
          <a:p>
            <a:pPr marL="345677" indent="-345677" defTabSz="-13985536">
              <a:spcBef>
                <a:spcPct val="20000"/>
              </a:spcBef>
              <a:buClr>
                <a:srgbClr val="0BD0D9"/>
              </a:buClr>
              <a:buSzPct val="95000"/>
              <a:buFont typeface="Wingdings 2" pitchFamily="18" charset="2"/>
              <a:buChar char=""/>
            </a:pPr>
            <a:r>
              <a:rPr lang="en-US" sz="1400" dirty="0" smtClean="0"/>
              <a:t>MSDS revisions every 3-5 years</a:t>
            </a:r>
          </a:p>
          <a:p>
            <a:pPr marL="345677" indent="-345677" defTabSz="-13985536">
              <a:spcBef>
                <a:spcPct val="20000"/>
              </a:spcBef>
              <a:buClr>
                <a:srgbClr val="0BD0D9"/>
              </a:buClr>
              <a:buSzPct val="95000"/>
              <a:buFont typeface="Wingdings 2" pitchFamily="18" charset="2"/>
              <a:buChar char=""/>
            </a:pPr>
            <a:r>
              <a:rPr lang="en-US" sz="1400" dirty="0" smtClean="0"/>
              <a:t>Appendix D, Safety Data Sheets, provides the details of what is to be included in each section</a:t>
            </a:r>
          </a:p>
          <a:p>
            <a:pPr marL="345677" indent="-345677" defTabSz="-13985536">
              <a:spcBef>
                <a:spcPct val="20000"/>
              </a:spcBef>
              <a:buClr>
                <a:srgbClr val="0BD0D9"/>
              </a:buClr>
              <a:buSzPct val="95000"/>
            </a:pPr>
            <a:endParaRPr lang="en-US" sz="1400" dirty="0" smtClean="0"/>
          </a:p>
          <a:p>
            <a:pPr marL="345677" indent="-345677" defTabSz="-13985536">
              <a:spcBef>
                <a:spcPct val="20000"/>
              </a:spcBef>
              <a:buClr>
                <a:srgbClr val="0BD0D9"/>
              </a:buClr>
              <a:buSzPct val="95000"/>
            </a:pPr>
            <a:r>
              <a:rPr lang="en-US" sz="1400" dirty="0" smtClean="0"/>
              <a:t>Required information:	</a:t>
            </a:r>
          </a:p>
          <a:p>
            <a:pPr marL="761771" lvl="1" indent="-292866" defTabSz="-13985536">
              <a:spcBef>
                <a:spcPct val="20000"/>
              </a:spcBef>
              <a:buClr>
                <a:schemeClr val="accent1"/>
              </a:buClr>
              <a:buSzPct val="85000"/>
              <a:buFont typeface="Verdana" pitchFamily="34" charset="0"/>
              <a:buChar char="­"/>
            </a:pPr>
            <a:r>
              <a:rPr lang="en-US" sz="1400" dirty="0" smtClean="0"/>
              <a:t>Chemicals recommended use &amp; restrictions </a:t>
            </a:r>
          </a:p>
          <a:p>
            <a:pPr marL="761771" lvl="1" indent="-292866" defTabSz="-13985536">
              <a:spcBef>
                <a:spcPct val="20000"/>
              </a:spcBef>
              <a:buClr>
                <a:schemeClr val="accent1"/>
              </a:buClr>
              <a:buSzPct val="85000"/>
              <a:buFont typeface="Verdana" pitchFamily="34" charset="0"/>
              <a:buChar char="­"/>
            </a:pPr>
            <a:r>
              <a:rPr lang="en-US" sz="1400" dirty="0" smtClean="0"/>
              <a:t>GHS class and classifications of the substances &amp; mixtures and any regional information</a:t>
            </a:r>
          </a:p>
          <a:p>
            <a:pPr marL="761771" lvl="1" indent="-292866" defTabSz="-13985536">
              <a:spcBef>
                <a:spcPct val="20000"/>
              </a:spcBef>
              <a:buClr>
                <a:schemeClr val="accent1"/>
              </a:buClr>
              <a:buSzPct val="85000"/>
              <a:buFont typeface="Verdana" pitchFamily="34" charset="0"/>
              <a:buChar char="­"/>
            </a:pPr>
            <a:r>
              <a:rPr lang="en-US" sz="1400" dirty="0" smtClean="0"/>
              <a:t>GHS labeling elements</a:t>
            </a:r>
          </a:p>
          <a:p>
            <a:pPr marL="761771" lvl="1" indent="-292866" defTabSz="-13985536">
              <a:spcBef>
                <a:spcPct val="20000"/>
              </a:spcBef>
              <a:buClr>
                <a:schemeClr val="accent1"/>
              </a:buClr>
              <a:buSzPct val="85000"/>
              <a:buFont typeface="Verdana" pitchFamily="34" charset="0"/>
              <a:buChar char="­"/>
            </a:pPr>
            <a:r>
              <a:rPr lang="en-US" sz="1400" dirty="0" smtClean="0"/>
              <a:t>CAS # of hazardous components and impurities</a:t>
            </a:r>
          </a:p>
          <a:p>
            <a:pPr marL="345677" indent="-345677" defTabSz="-13985536" eaLnBrk="1" hangingPunct="1">
              <a:spcBef>
                <a:spcPct val="0"/>
              </a:spcBef>
            </a:pPr>
            <a:r>
              <a:rPr lang="en-US" sz="1400" dirty="0" smtClean="0"/>
              <a:t>The criteria for MSDS component disclosure also differs between the two systems. The level of hazardous components can be given as ranges or  concentrations under GHS, whereas the HCS specifies percentages.</a:t>
            </a:r>
          </a:p>
          <a:p>
            <a:pPr marL="345677" indent="-345677" defTabSz="-13985536" eaLnBrk="1" hangingPunct="1">
              <a:spcBef>
                <a:spcPct val="0"/>
              </a:spcBef>
            </a:pPr>
            <a:endParaRPr lang="en-US" sz="1400" dirty="0" smtClean="0"/>
          </a:p>
          <a:p>
            <a:pPr marL="345677" indent="-345677" defTabSz="-13985536"/>
            <a:endParaRPr lang="en-US" sz="1400" dirty="0" smtClean="0"/>
          </a:p>
        </p:txBody>
      </p:sp>
      <p:sp>
        <p:nvSpPr>
          <p:cNvPr id="269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A5E575-24AB-4911-BF70-A0BA66987A68}" type="slidenum">
              <a:rPr lang="en-US" smtClean="0">
                <a:latin typeface="Arial" pitchFamily="34" charset="0"/>
              </a:rPr>
              <a:pPr/>
              <a:t>123</a:t>
            </a:fld>
            <a:endParaRPr lang="en-US" smtClean="0">
              <a:latin typeface="Arial"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p:spPr>
      </p:sp>
      <p:sp>
        <p:nvSpPr>
          <p:cNvPr id="270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70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99B066-078C-463F-9C9B-6DF3CEFFC016}" type="slidenum">
              <a:rPr lang="en-US" smtClean="0">
                <a:latin typeface="Arial" pitchFamily="34" charset="0"/>
              </a:rPr>
              <a:pPr/>
              <a:t>124</a:t>
            </a:fld>
            <a:endParaRPr lang="en-US" smtClean="0">
              <a:latin typeface="Arial"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D957C4-F6D9-4501-92F8-ECCD1EBCE26A}" type="slidenum">
              <a:rPr lang="fr-CA" smtClean="0">
                <a:latin typeface="Arial" pitchFamily="34" charset="0"/>
              </a:rPr>
              <a:pPr/>
              <a:t>125</a:t>
            </a:fld>
            <a:endParaRPr lang="fr-CA" smtClean="0">
              <a:latin typeface="Arial" pitchFamily="34" charset="0"/>
            </a:endParaRPr>
          </a:p>
        </p:txBody>
      </p:sp>
      <p:sp>
        <p:nvSpPr>
          <p:cNvPr id="271363" name="Rectangle 2"/>
          <p:cNvSpPr>
            <a:spLocks noGrp="1" noRot="1" noChangeAspect="1" noTextEdit="1"/>
          </p:cNvSpPr>
          <p:nvPr>
            <p:ph type="sldImg"/>
          </p:nvPr>
        </p:nvSpPr>
        <p:spPr bwMode="auto">
          <a:noFill/>
          <a:ln>
            <a:solidFill>
              <a:srgbClr val="000000"/>
            </a:solidFill>
            <a:miter lim="800000"/>
            <a:headEnd/>
            <a:tailEnd/>
          </a:ln>
        </p:spPr>
      </p:sp>
      <p:sp>
        <p:nvSpPr>
          <p:cNvPr id="271364" name="Rectangle 3"/>
          <p:cNvSpPr>
            <a:spLocks noGrp="1"/>
          </p:cNvSpPr>
          <p:nvPr>
            <p:ph type="body" idx="1"/>
          </p:nvPr>
        </p:nvSpPr>
        <p:spPr bwMode="auto">
          <a:xfrm>
            <a:off x="708349" y="4448101"/>
            <a:ext cx="5660378" cy="4531242"/>
          </a:xfrm>
          <a:noFill/>
        </p:spPr>
        <p:txBody>
          <a:bodyPr wrap="square" numCol="1" anchor="t" anchorCtr="0" compatLnSpc="1">
            <a:prstTxWarp prst="textNoShape">
              <a:avLst/>
            </a:prstTxWarp>
          </a:bodyPr>
          <a:lstStyle/>
          <a:p>
            <a:pPr eaLnBrk="1" hangingPunct="1">
              <a:lnSpc>
                <a:spcPct val="80000"/>
              </a:lnSpc>
            </a:pPr>
            <a:r>
              <a:rPr lang="en-US" sz="900" dirty="0" smtClean="0"/>
              <a:t>Costs</a:t>
            </a:r>
          </a:p>
          <a:p>
            <a:pPr marL="761771" lvl="1" indent="-292866" eaLnBrk="1" hangingPunct="1">
              <a:lnSpc>
                <a:spcPct val="80000"/>
              </a:lnSpc>
            </a:pPr>
            <a:r>
              <a:rPr lang="en-US" sz="900" dirty="0" smtClean="0"/>
              <a:t>Management Familiarization </a:t>
            </a:r>
          </a:p>
          <a:p>
            <a:pPr marL="761771" lvl="1" indent="-292866" eaLnBrk="1" hangingPunct="1">
              <a:lnSpc>
                <a:spcPct val="80000"/>
              </a:lnSpc>
            </a:pPr>
            <a:r>
              <a:rPr lang="en-US" sz="900" dirty="0" smtClean="0"/>
              <a:t>One-time employee training</a:t>
            </a:r>
          </a:p>
          <a:p>
            <a:pPr marL="761771" lvl="1" indent="-292866" eaLnBrk="1" hangingPunct="1">
              <a:lnSpc>
                <a:spcPct val="80000"/>
              </a:lnSpc>
            </a:pPr>
            <a:r>
              <a:rPr lang="en-US" sz="900" dirty="0" smtClean="0"/>
              <a:t>Reclassifying chemicals, revising SDSs and labels</a:t>
            </a:r>
          </a:p>
          <a:p>
            <a:pPr eaLnBrk="1" hangingPunct="1">
              <a:lnSpc>
                <a:spcPct val="80000"/>
              </a:lnSpc>
            </a:pPr>
            <a:r>
              <a:rPr lang="en-US" sz="900" dirty="0" smtClean="0"/>
              <a:t>Benefits</a:t>
            </a:r>
          </a:p>
          <a:p>
            <a:pPr marL="761771" lvl="1" indent="-292866" eaLnBrk="1" hangingPunct="1">
              <a:lnSpc>
                <a:spcPct val="80000"/>
              </a:lnSpc>
            </a:pPr>
            <a:r>
              <a:rPr lang="en-US" sz="900" dirty="0" smtClean="0"/>
              <a:t>Reduce confusion/Increase comprehension of hazards</a:t>
            </a:r>
          </a:p>
          <a:p>
            <a:pPr marL="761771" lvl="1" indent="-292866" eaLnBrk="1" hangingPunct="1">
              <a:lnSpc>
                <a:spcPct val="80000"/>
              </a:lnSpc>
            </a:pPr>
            <a:r>
              <a:rPr lang="en-US" sz="900" dirty="0" smtClean="0"/>
              <a:t>Better downstream risk management</a:t>
            </a:r>
          </a:p>
          <a:p>
            <a:pPr marL="761771" lvl="1" indent="-292866" eaLnBrk="1" hangingPunct="1">
              <a:lnSpc>
                <a:spcPct val="80000"/>
              </a:lnSpc>
            </a:pPr>
            <a:r>
              <a:rPr lang="en-US" sz="900" dirty="0" smtClean="0"/>
              <a:t>Facilitates training</a:t>
            </a:r>
          </a:p>
          <a:p>
            <a:pPr marL="761771" lvl="1" indent="-292866" eaLnBrk="1" hangingPunct="1">
              <a:lnSpc>
                <a:spcPct val="80000"/>
              </a:lnSpc>
            </a:pPr>
            <a:r>
              <a:rPr lang="en-US" sz="900" dirty="0" smtClean="0"/>
              <a:t>Helps address literacy problems</a:t>
            </a:r>
          </a:p>
          <a:p>
            <a:pPr marL="761771" lvl="1" indent="-292866" eaLnBrk="1" hangingPunct="1">
              <a:lnSpc>
                <a:spcPct val="80000"/>
              </a:lnSpc>
            </a:pPr>
            <a:r>
              <a:rPr lang="en-US" sz="900" dirty="0" smtClean="0"/>
              <a:t>Other benefits include facilitation of international trade in chemicals</a:t>
            </a:r>
          </a:p>
          <a:p>
            <a:pPr eaLnBrk="1" hangingPunct="1">
              <a:lnSpc>
                <a:spcPct val="80000"/>
              </a:lnSpc>
              <a:spcBef>
                <a:spcPct val="0"/>
              </a:spcBef>
            </a:pPr>
            <a:r>
              <a:rPr lang="en-US" sz="900" dirty="0" smtClean="0"/>
              <a:t>Costs</a:t>
            </a:r>
          </a:p>
          <a:p>
            <a:pPr eaLnBrk="1" hangingPunct="1">
              <a:lnSpc>
                <a:spcPct val="80000"/>
              </a:lnSpc>
              <a:spcBef>
                <a:spcPct val="0"/>
              </a:spcBef>
            </a:pPr>
            <a:r>
              <a:rPr lang="en-US" sz="900" dirty="0" smtClean="0"/>
              <a:t> (1) OSHA estimates that the cost of classifying chemical hazards in accordance with the GHS criteria and revising safety data sheets and labels to meet new format and content requirements will be a total of $11 million a year on an annualized basis.</a:t>
            </a:r>
            <a:br>
              <a:rPr lang="en-US" sz="900" dirty="0" smtClean="0"/>
            </a:br>
            <a:endParaRPr lang="en-US" sz="900" dirty="0" smtClean="0"/>
          </a:p>
          <a:p>
            <a:pPr eaLnBrk="1" hangingPunct="1">
              <a:lnSpc>
                <a:spcPct val="80000"/>
              </a:lnSpc>
              <a:spcBef>
                <a:spcPct val="0"/>
              </a:spcBef>
            </a:pPr>
            <a:r>
              <a:rPr lang="en-US" sz="900" dirty="0" smtClean="0"/>
              <a:t>(2)  OSHA estimates that training for employees to become familiar with new warning symbols and the revised safety data sheet format under GHS will cost a total of $44 million a year on an annualized basis.</a:t>
            </a:r>
            <a:br>
              <a:rPr lang="en-US" sz="900" dirty="0" smtClean="0"/>
            </a:br>
            <a:r>
              <a:rPr lang="en-US" sz="900" dirty="0" smtClean="0"/>
              <a:t/>
            </a:r>
            <a:br>
              <a:rPr lang="en-US" sz="900" dirty="0" smtClean="0"/>
            </a:br>
            <a:r>
              <a:rPr lang="en-US" sz="900" dirty="0" smtClean="0"/>
              <a:t>(3)  Although not a requirement in the proposed rule, OSHA estimates annualized costs of $42 million a year for management to become familiar with the new GHS system and to engage in other management-related activities such as coordinating changes to a company’s hazard communication program, as necessary, to facilitate adoption of GHS.</a:t>
            </a:r>
          </a:p>
          <a:p>
            <a:pPr eaLnBrk="1" hangingPunct="1">
              <a:lnSpc>
                <a:spcPct val="80000"/>
              </a:lnSpc>
              <a:spcBef>
                <a:spcPct val="0"/>
              </a:spcBef>
            </a:pPr>
            <a:r>
              <a:rPr lang="en-US" sz="900" dirty="0" smtClean="0"/>
              <a:t>Benefits</a:t>
            </a:r>
          </a:p>
          <a:p>
            <a:pPr eaLnBrk="1" hangingPunct="1">
              <a:lnSpc>
                <a:spcPct val="80000"/>
              </a:lnSpc>
              <a:spcBef>
                <a:spcPct val="0"/>
              </a:spcBef>
            </a:pPr>
            <a:r>
              <a:rPr lang="en-US" sz="900" dirty="0" smtClean="0"/>
              <a:t>(1)  Using a harmonized approach will lessen the amount of time that manufacturers need to produce SDSs in future years.  (Annualized cost savings:  an estimated $16 million a year.)</a:t>
            </a:r>
          </a:p>
          <a:p>
            <a:pPr eaLnBrk="1" hangingPunct="1">
              <a:lnSpc>
                <a:spcPct val="80000"/>
              </a:lnSpc>
              <a:spcBef>
                <a:spcPct val="0"/>
              </a:spcBef>
            </a:pPr>
            <a:r>
              <a:rPr lang="en-US" sz="900" dirty="0" smtClean="0"/>
              <a:t>(2)  Personnel in the manufacturing sector whose job function involves the use of SDSs or the movement of hazardous chemicals will improve their productivity as a result of the proposed rule. (Annualized cost savings:  an estimated $569 million a year.)</a:t>
            </a:r>
          </a:p>
          <a:p>
            <a:pPr eaLnBrk="1" hangingPunct="1">
              <a:lnSpc>
                <a:spcPct val="80000"/>
              </a:lnSpc>
              <a:spcBef>
                <a:spcPct val="0"/>
              </a:spcBef>
            </a:pPr>
            <a:r>
              <a:rPr lang="en-US" sz="900" dirty="0" smtClean="0"/>
              <a:t/>
            </a:r>
            <a:br>
              <a:rPr lang="en-US" sz="900" dirty="0" smtClean="0"/>
            </a:br>
            <a:r>
              <a:rPr lang="en-US" sz="900" dirty="0" smtClean="0"/>
              <a:t>(3)  Providing training to new employees as required by the existing OSHA HCS will be simplified and take less time as a result of the standardized label elements and consistent SDS formatting under GHS.  (Annualized cost savings:  not estimated.)</a:t>
            </a:r>
            <a:br>
              <a:rPr lang="en-US" sz="900" dirty="0" smtClean="0"/>
            </a:br>
            <a:r>
              <a:rPr lang="en-US" sz="900" dirty="0" smtClean="0"/>
              <a:t/>
            </a:r>
            <a:br>
              <a:rPr lang="en-US" sz="900" dirty="0" smtClean="0"/>
            </a:br>
            <a:r>
              <a:rPr lang="en-US" sz="900" dirty="0" smtClean="0"/>
              <a:t>(4) For firms engaging in, or considering engaging in, international trade, a harmonized system for hazard classification and labeling will reduce the amount of time required to prepare labels and SDSs for other countries and will generally increase trade opportunities.  (Annualized international trade benefits:  not estimated.)</a:t>
            </a:r>
          </a:p>
          <a:p>
            <a:pPr eaLnBrk="1" hangingPunct="1">
              <a:lnSpc>
                <a:spcPct val="80000"/>
              </a:lnSpc>
            </a:pPr>
            <a:endParaRPr lang="en-US" sz="900" dirty="0" smtClean="0"/>
          </a:p>
          <a:p>
            <a:pPr eaLnBrk="1" hangingPunct="1">
              <a:lnSpc>
                <a:spcPct val="80000"/>
              </a:lnSpc>
              <a:spcBef>
                <a:spcPct val="0"/>
              </a:spcBef>
            </a:pPr>
            <a:endParaRPr lang="en-US" sz="900" dirty="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2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28E476-53B5-490C-972B-30803966CED2}" type="slidenum">
              <a:rPr lang="en-US" smtClean="0">
                <a:latin typeface="Arial" pitchFamily="34" charset="0"/>
              </a:rPr>
              <a:pPr/>
              <a:t>126</a:t>
            </a:fld>
            <a:endParaRPr lang="en-US" smtClean="0">
              <a:latin typeface="Arial"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3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D7A0D1-E249-4940-AB9E-55DDCE0CEFB1}" type="slidenum">
              <a:rPr lang="en-US" smtClean="0">
                <a:latin typeface="Arial" pitchFamily="34" charset="0"/>
              </a:rPr>
              <a:pPr/>
              <a:t>127</a:t>
            </a:fld>
            <a:endParaRPr lang="en-US" smtClean="0">
              <a:latin typeface="Arial"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4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C5758D-5869-4238-A9B4-AEAB5C8B2D40}" type="slidenum">
              <a:rPr lang="en-US" smtClean="0">
                <a:latin typeface="Arial" pitchFamily="34" charset="0"/>
              </a:rPr>
              <a:pPr/>
              <a:t>128</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385A30-3E3F-475D-8242-BE89C89D79A7}" type="slidenum">
              <a:rPr lang="fr-CA" smtClean="0">
                <a:latin typeface="Arial" pitchFamily="34" charset="0"/>
              </a:rPr>
              <a:pPr/>
              <a:t>13</a:t>
            </a:fld>
            <a:endParaRPr lang="fr-CA" smtClean="0">
              <a:latin typeface="Arial" pitchFamily="34" charset="0"/>
            </a:endParaRPr>
          </a:p>
        </p:txBody>
      </p:sp>
      <p:sp>
        <p:nvSpPr>
          <p:cNvPr id="157699" name="Rectangle 2"/>
          <p:cNvSpPr>
            <a:spLocks noGrp="1" noRot="1" noChangeAspect="1" noTextEdit="1"/>
          </p:cNvSpPr>
          <p:nvPr>
            <p:ph type="sldImg"/>
          </p:nvPr>
        </p:nvSpPr>
        <p:spPr bwMode="auto">
          <a:noFill/>
          <a:ln>
            <a:solidFill>
              <a:srgbClr val="000000"/>
            </a:solidFill>
            <a:miter lim="800000"/>
            <a:headEnd/>
            <a:tailEnd/>
          </a:ln>
        </p:spPr>
      </p:sp>
      <p:sp>
        <p:nvSpPr>
          <p:cNvPr id="15770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 global chemical industry generates almost two trillion dollars / year and impacts millions of workers globally.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8BB84F3C-4902-4116-B939-63AAB1ED0D54}" type="slidenum">
              <a:rPr lang="en-US" sz="1200"/>
              <a:pPr algn="r"/>
              <a:t>14</a:t>
            </a:fld>
            <a:endParaRPr lang="en-US" sz="1200" dirty="0"/>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GHS evaluated the provisions of existing  systems and agreed upon common provisions that addressed the needs of the different countries involved.</a:t>
            </a:r>
          </a:p>
          <a:p>
            <a:pPr eaLnBrk="1" hangingPunct="1">
              <a:spcBef>
                <a:spcPct val="0"/>
              </a:spcBef>
            </a:pPr>
            <a:endParaRPr lang="en-US" sz="1400" dirty="0" smtClean="0"/>
          </a:p>
          <a:p>
            <a:pPr eaLnBrk="1" hangingPunct="1">
              <a:spcBef>
                <a:spcPct val="0"/>
              </a:spcBef>
            </a:pPr>
            <a:r>
              <a:rPr lang="en-US" sz="1400" dirty="0" smtClean="0"/>
              <a:t>The system that harmonizes the classification and labeling of chemicals, covering physical, health, and environmental hazards.  </a:t>
            </a:r>
          </a:p>
          <a:p>
            <a:pPr eaLnBrk="1" hangingPunct="1">
              <a:spcBef>
                <a:spcPct val="0"/>
              </a:spcBef>
            </a:pPr>
            <a:endParaRPr lang="en-US" sz="1400" dirty="0" smtClean="0"/>
          </a:p>
          <a:p>
            <a:pPr eaLnBrk="1" hangingPunct="1">
              <a:spcBef>
                <a:spcPct val="0"/>
              </a:spcBef>
            </a:pPr>
            <a:r>
              <a:rPr lang="en-US" sz="1400" dirty="0" smtClean="0"/>
              <a:t>It is not a model regulation or standard that can simply be adopted. It consists of non-mandatory recommendations and explanatory text. </a:t>
            </a:r>
          </a:p>
          <a:p>
            <a:pPr eaLnBrk="1" hangingPunct="1">
              <a:spcBef>
                <a:spcPct val="0"/>
              </a:spcBef>
            </a:pPr>
            <a:endParaRPr lang="en-US" sz="1400" dirty="0" smtClean="0"/>
          </a:p>
          <a:p>
            <a:pPr eaLnBrk="1" hangingPunct="1">
              <a:spcBef>
                <a:spcPct val="0"/>
              </a:spcBef>
            </a:pPr>
            <a:endParaRPr lang="en-US" sz="1400" dirty="0" smtClean="0"/>
          </a:p>
          <a:p>
            <a:pPr eaLnBrk="1" hangingPunct="1">
              <a:spcBef>
                <a:spcPct val="0"/>
              </a:spcBef>
            </a:pPr>
            <a:endParaRPr lang="en-US" sz="1400"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defTabSz="921807">
              <a:defRPr/>
            </a:pPr>
            <a:r>
              <a:rPr lang="en-US" dirty="0" smtClean="0"/>
              <a:t>The system was created as a “building block/ modular” approach. </a:t>
            </a:r>
          </a:p>
          <a:p>
            <a:endParaRPr lang="en-US"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A91728-C25D-4FF3-98B3-E6799E379A9F}"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B1D6E8-CC25-425B-9016-327DD3A01A5C}"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57B9BF-4C83-49DF-96D3-7E78D1CDBE71}" type="slidenum">
              <a:rPr lang="fr-CA" smtClean="0">
                <a:latin typeface="Arial" pitchFamily="34" charset="0"/>
              </a:rPr>
              <a:pPr/>
              <a:t>17</a:t>
            </a:fld>
            <a:endParaRPr lang="fr-CA" smtClean="0">
              <a:latin typeface="Arial" pitchFamily="34" charset="0"/>
            </a:endParaRPr>
          </a:p>
        </p:txBody>
      </p:sp>
      <p:sp>
        <p:nvSpPr>
          <p:cNvPr id="160771" name="Rectangle 2"/>
          <p:cNvSpPr>
            <a:spLocks noGrp="1" noRot="1" noChangeAspect="1" noTextEdit="1"/>
          </p:cNvSpPr>
          <p:nvPr>
            <p:ph type="sldImg"/>
          </p:nvPr>
        </p:nvSpPr>
        <p:spPr bwMode="auto">
          <a:xfrm>
            <a:off x="1196975" y="700088"/>
            <a:ext cx="4683125" cy="3513137"/>
          </a:xfrm>
          <a:noFill/>
          <a:ln>
            <a:solidFill>
              <a:srgbClr val="000000"/>
            </a:solidFill>
            <a:miter lim="800000"/>
            <a:headEnd/>
            <a:tailEnd/>
          </a:ln>
        </p:spPr>
      </p:sp>
      <p:sp>
        <p:nvSpPr>
          <p:cNvPr id="160772" name="Rectangle 3"/>
          <p:cNvSpPr>
            <a:spLocks noGrp="1"/>
          </p:cNvSpPr>
          <p:nvPr>
            <p:ph type="body" idx="1"/>
          </p:nvPr>
        </p:nvSpPr>
        <p:spPr bwMode="auto">
          <a:xfrm>
            <a:off x="943932" y="4448102"/>
            <a:ext cx="5189214" cy="4213064"/>
          </a:xfrm>
          <a:noFill/>
        </p:spPr>
        <p:txBody>
          <a:bodyPr wrap="square" lIns="96013" tIns="48007" rIns="96013" bIns="48007" numCol="1" anchor="t" anchorCtr="0" compatLnSpc="1">
            <a:prstTxWarp prst="textNoShape">
              <a:avLst/>
            </a:prstTxWarp>
          </a:bodyPr>
          <a:lstStyle/>
          <a:p>
            <a:pPr eaLnBrk="1" hangingPunct="1">
              <a:spcBef>
                <a:spcPct val="0"/>
              </a:spcBef>
            </a:pPr>
            <a:r>
              <a:rPr lang="en-CA" sz="1400" dirty="0" smtClean="0"/>
              <a:t>Workplace – GHS will impact the physical and health hazard criteria, the label  and safety data sheet elements and format  and the employee training requirements.  The environmental hazards may not be covered  by all workplace systems</a:t>
            </a:r>
          </a:p>
          <a:p>
            <a:pPr eaLnBrk="1" hangingPunct="1">
              <a:spcBef>
                <a:spcPct val="0"/>
              </a:spcBef>
            </a:pPr>
            <a:endParaRPr lang="en-CA" sz="1400" dirty="0" smtClean="0"/>
          </a:p>
          <a:p>
            <a:pPr eaLnBrk="1" hangingPunct="1">
              <a:spcBef>
                <a:spcPct val="0"/>
              </a:spcBef>
            </a:pPr>
            <a:r>
              <a:rPr lang="en-CA" sz="1400" dirty="0" smtClean="0"/>
              <a:t>Consumers – GHS will impact mainly the labels of products with the adoption of the GHS hazard criteria</a:t>
            </a:r>
          </a:p>
          <a:p>
            <a:pPr eaLnBrk="1" hangingPunct="1">
              <a:spcBef>
                <a:spcPct val="0"/>
              </a:spcBef>
            </a:pPr>
            <a:endParaRPr lang="en-CA" sz="1400" dirty="0" smtClean="0"/>
          </a:p>
          <a:p>
            <a:pPr eaLnBrk="1" hangingPunct="1">
              <a:spcBef>
                <a:spcPct val="0"/>
              </a:spcBef>
            </a:pPr>
            <a:r>
              <a:rPr lang="en-CA" sz="1400" dirty="0" smtClean="0"/>
              <a:t>Transport  - US Department of Transportation (DOT) has adopted GHS in the labels of dangerous goods</a:t>
            </a:r>
          </a:p>
          <a:p>
            <a:pPr eaLnBrk="1" hangingPunct="1">
              <a:spcBef>
                <a:spcPct val="0"/>
              </a:spcBef>
            </a:pPr>
            <a:endParaRPr lang="en-CA" sz="1400" dirty="0" smtClean="0"/>
          </a:p>
          <a:p>
            <a:pPr eaLnBrk="1" hangingPunct="1">
              <a:spcBef>
                <a:spcPct val="0"/>
              </a:spcBef>
            </a:pPr>
            <a:r>
              <a:rPr lang="en-CA" sz="1400" dirty="0" smtClean="0"/>
              <a:t>Emergency responders -  the adoption of GHS hazard  criteria should improve worker safety  and safety practices when handling chemical substances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C97017-DA18-48C1-8DE5-E11B3D8F03E7}"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OSHA is the competent authority regarding safe use of chemical in the work place the impact of GHS will reach an estimated 7 million workplaces in US .</a:t>
            </a:r>
          </a:p>
        </p:txBody>
      </p:sp>
      <p:sp>
        <p:nvSpPr>
          <p:cNvPr id="162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2EA0E-3D18-4EC5-A9FD-C07BB8BF5403}"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1003A22-257A-45C4-9ECE-DC5C61A1A5B4}" type="slidenum">
              <a:rPr lang="en-US" smtClean="0">
                <a:latin typeface="Arial" pitchFamily="34" charset="0"/>
              </a:rPr>
              <a:pPr/>
              <a:t>2</a:t>
            </a:fld>
            <a:endParaRPr lang="en-US" smtClean="0">
              <a:latin typeface="Arial" pitchFamily="34"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PR"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There has been no major revision to the rule since then, only minor changes </a:t>
            </a:r>
          </a:p>
          <a:p>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FEABF9-1F69-4D2E-B532-1AA7CA776476}"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Chemicals are  used in every type of worksite at different levels.  The amount of workers potentially exposed  covers millions around the world. </a:t>
            </a:r>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0A31C3-230C-4672-9893-67B813AA74C8}"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Information must be conveyed in English (other languages are permitted), to employers and employees in different ways so that all types of workers and workplaces can be reached</a:t>
            </a:r>
          </a:p>
        </p:txBody>
      </p:sp>
      <p:sp>
        <p:nvSpPr>
          <p:cNvPr id="165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1EBA7E-768C-498E-A9AD-E41D9DD4C326}"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5C2A4D-6ED7-4BFD-8AAF-C58420AF2B3F}"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9BA04E6F-D74B-45CE-BE6D-C2E1F8AF5DA9}" type="slidenum">
              <a:rPr lang="fr-CA" sz="1200"/>
              <a:pPr algn="r"/>
              <a:t>24</a:t>
            </a:fld>
            <a:endParaRPr lang="fr-CA" sz="1200" dirty="0"/>
          </a:p>
        </p:txBody>
      </p:sp>
      <p:sp>
        <p:nvSpPr>
          <p:cNvPr id="167939" name="Rectangle 2"/>
          <p:cNvSpPr>
            <a:spLocks noGrp="1" noRot="1" noChangeAspect="1" noTextEdit="1"/>
          </p:cNvSpPr>
          <p:nvPr>
            <p:ph type="sldImg"/>
          </p:nvPr>
        </p:nvSpPr>
        <p:spPr bwMode="auto">
          <a:noFill/>
          <a:ln>
            <a:solidFill>
              <a:srgbClr val="000000"/>
            </a:solidFill>
            <a:miter lim="800000"/>
            <a:headEnd/>
            <a:tailEnd/>
          </a:ln>
        </p:spPr>
      </p:sp>
      <p:sp>
        <p:nvSpPr>
          <p:cNvPr id="167940" name="Rectangle 3"/>
          <p:cNvSpPr>
            <a:spLocks noGrp="1"/>
          </p:cNvSpPr>
          <p:nvPr>
            <p:ph type="body" idx="1"/>
          </p:nvPr>
        </p:nvSpPr>
        <p:spPr bwMode="auto">
          <a:noFill/>
        </p:spPr>
        <p:txBody>
          <a:bodyPr wrap="square" numCol="1" anchor="t" anchorCtr="0" compatLnSpc="1">
            <a:prstTxWarp prst="textNoShape">
              <a:avLst/>
            </a:prstTxWarp>
            <a:normAutofit/>
          </a:bodyPr>
          <a:lstStyle/>
          <a:p>
            <a:pPr marL="0" lvl="1" eaLnBrk="1" hangingPunct="1">
              <a:spcBef>
                <a:spcPct val="0"/>
              </a:spcBef>
            </a:pPr>
            <a:r>
              <a:rPr lang="en-CA" sz="1400" dirty="0" smtClean="0"/>
              <a:t>The phrases used to indicate the degree (severity) of a hazards is called a category should be consistent across different hazard types.</a:t>
            </a:r>
          </a:p>
          <a:p>
            <a:pPr eaLnBrk="1" hangingPunct="1">
              <a:spcBef>
                <a:spcPct val="0"/>
              </a:spcBef>
            </a:pPr>
            <a:endParaRPr lang="en-US" sz="900"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8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402D31-F248-4590-9B8B-27E76479A409}"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0B6DC6-A57C-41BE-8975-3D60A259D1E5}"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544475-5478-4057-94A0-CBDC0D03930D}"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Each of these hazard classes</a:t>
            </a:r>
            <a:r>
              <a:rPr lang="en-US" baseline="0" dirty="0" smtClean="0"/>
              <a:t> is divided into hazard categories.   Not all hazard categories were adopted for the hazard classes</a:t>
            </a:r>
            <a:endParaRPr lang="en-US" dirty="0" smtClean="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CF671B-5B84-4EC3-9D15-E0F1E6CBC7A1}" type="slidenum">
              <a:rPr lang="en-US" smtClean="0">
                <a:latin typeface="Arial" pitchFamily="34" charset="0"/>
              </a:rPr>
              <a:pPr/>
              <a:t>28</a:t>
            </a:fld>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7C1060-5B8F-4BBD-9F9F-A4571AFDB599}" type="slidenum">
              <a:rPr lang="fr-CA" smtClean="0">
                <a:latin typeface="Arial" pitchFamily="34" charset="0"/>
              </a:rPr>
              <a:pPr/>
              <a:t>29</a:t>
            </a:fld>
            <a:endParaRPr lang="fr-CA" smtClean="0">
              <a:latin typeface="Arial" pitchFamily="34" charset="0"/>
            </a:endParaRPr>
          </a:p>
        </p:txBody>
      </p:sp>
      <p:sp>
        <p:nvSpPr>
          <p:cNvPr id="173059" name="Rectangle 2"/>
          <p:cNvSpPr>
            <a:spLocks noGrp="1" noRot="1" noChangeAspect="1" noTextEdit="1"/>
          </p:cNvSpPr>
          <p:nvPr>
            <p:ph type="sldImg"/>
          </p:nvPr>
        </p:nvSpPr>
        <p:spPr bwMode="auto">
          <a:noFill/>
          <a:ln>
            <a:solidFill>
              <a:srgbClr val="000000"/>
            </a:solidFill>
            <a:miter lim="800000"/>
            <a:headEnd/>
            <a:tailEnd/>
          </a:ln>
        </p:spPr>
      </p:sp>
      <p:sp>
        <p:nvSpPr>
          <p:cNvPr id="17306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OSHA as the competent authority did not completely adopt the Acute Toxicity category, leaving severity category 5 out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B82F87C-DF58-4206-8FBC-F014261F587E}" type="slidenum">
              <a:rPr lang="en-US" smtClean="0">
                <a:latin typeface="Arial" pitchFamily="34" charset="0"/>
              </a:rPr>
              <a:pPr/>
              <a:t>3</a:t>
            </a:fld>
            <a:endParaRPr lang="en-US" smtClean="0">
              <a:latin typeface="Arial" pitchFamily="34" charset="0"/>
            </a:endParaRPr>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PR"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7D68F581-54BE-4D79-93FF-B17B6F81C3C7}" type="slidenum">
              <a:rPr lang="fr-CA" sz="1200"/>
              <a:pPr algn="r"/>
              <a:t>30</a:t>
            </a:fld>
            <a:endParaRPr lang="fr-CA" sz="1200" dirty="0"/>
          </a:p>
        </p:txBody>
      </p:sp>
      <p:sp>
        <p:nvSpPr>
          <p:cNvPr id="174083" name="Rectangle 2"/>
          <p:cNvSpPr>
            <a:spLocks noGrp="1" noRot="1" noChangeAspect="1" noTextEdit="1"/>
          </p:cNvSpPr>
          <p:nvPr>
            <p:ph type="sldImg"/>
          </p:nvPr>
        </p:nvSpPr>
        <p:spPr bwMode="auto">
          <a:noFill/>
          <a:ln>
            <a:solidFill>
              <a:srgbClr val="000000"/>
            </a:solidFill>
            <a:miter lim="800000"/>
            <a:headEnd/>
            <a:tailEnd/>
          </a:ln>
        </p:spPr>
      </p:sp>
      <p:sp>
        <p:nvSpPr>
          <p:cNvPr id="17408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Basically, contact with skin for up to four hours </a:t>
            </a:r>
            <a:r>
              <a:rPr lang="en-US" sz="1400" i="1" u="sng" dirty="0" smtClean="0"/>
              <a:t>produces irreversible damage.</a:t>
            </a:r>
          </a:p>
          <a:p>
            <a:pPr eaLnBrk="1" hangingPunct="1">
              <a:spcBef>
                <a:spcPct val="0"/>
              </a:spcBef>
            </a:pPr>
            <a:r>
              <a:rPr lang="en-US" sz="1400" dirty="0" smtClean="0"/>
              <a:t>OSHA is not adopting Category 3 of the skin corrosion/irritation health hazard </a:t>
            </a:r>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3C7601D0-E095-43C5-93C8-5F188672C491}" type="slidenum">
              <a:rPr lang="fr-CA" sz="1200"/>
              <a:pPr algn="r"/>
              <a:t>31</a:t>
            </a:fld>
            <a:endParaRPr lang="fr-CA" sz="1200" dirty="0"/>
          </a:p>
        </p:txBody>
      </p:sp>
      <p:sp>
        <p:nvSpPr>
          <p:cNvPr id="175107" name="Rectangle 2"/>
          <p:cNvSpPr>
            <a:spLocks noGrp="1" noRot="1" noChangeAspect="1" noTextEdit="1"/>
          </p:cNvSpPr>
          <p:nvPr>
            <p:ph type="sldImg"/>
          </p:nvPr>
        </p:nvSpPr>
        <p:spPr bwMode="auto">
          <a:noFill/>
          <a:ln>
            <a:solidFill>
              <a:srgbClr val="000000"/>
            </a:solidFill>
            <a:miter lim="800000"/>
            <a:headEnd/>
            <a:tailEnd/>
          </a:ln>
        </p:spPr>
      </p:sp>
      <p:sp>
        <p:nvSpPr>
          <p:cNvPr id="17510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Basically, contact with skin for up to four hours </a:t>
            </a:r>
            <a:r>
              <a:rPr lang="en-US" sz="1400" i="1" u="sng" dirty="0" smtClean="0"/>
              <a:t>produces reversible damage.</a:t>
            </a:r>
          </a:p>
          <a:p>
            <a:pPr eaLnBrk="1" hangingPunct="1">
              <a:spcBef>
                <a:spcPct val="0"/>
              </a:spcBef>
            </a:pPr>
            <a:endParaRPr lang="en-US" sz="1400"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0D9D4BB8-2E05-4EE8-9291-EEBBDA882497}" type="slidenum">
              <a:rPr lang="fr-CA" sz="1200"/>
              <a:pPr algn="r"/>
              <a:t>32</a:t>
            </a:fld>
            <a:endParaRPr lang="fr-CA" sz="1200" dirty="0"/>
          </a:p>
        </p:txBody>
      </p:sp>
      <p:sp>
        <p:nvSpPr>
          <p:cNvPr id="176131" name="Rectangle 2"/>
          <p:cNvSpPr>
            <a:spLocks noGrp="1" noRot="1" noChangeAspect="1" noTextEdit="1"/>
          </p:cNvSpPr>
          <p:nvPr>
            <p:ph type="sldImg"/>
          </p:nvPr>
        </p:nvSpPr>
        <p:spPr bwMode="auto">
          <a:noFill/>
          <a:ln>
            <a:solidFill>
              <a:srgbClr val="000000"/>
            </a:solidFill>
            <a:miter lim="800000"/>
            <a:headEnd/>
            <a:tailEnd/>
          </a:ln>
        </p:spPr>
      </p:sp>
      <p:sp>
        <p:nvSpPr>
          <p:cNvPr id="17613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E5DE11-E659-4C15-9419-0E95995C0A96}" type="slidenum">
              <a:rPr lang="fr-CA" smtClean="0">
                <a:latin typeface="Arial" pitchFamily="34" charset="0"/>
              </a:rPr>
              <a:pPr/>
              <a:t>33</a:t>
            </a:fld>
            <a:endParaRPr lang="fr-CA" smtClean="0">
              <a:latin typeface="Arial" pitchFamily="34" charset="0"/>
            </a:endParaRPr>
          </a:p>
        </p:txBody>
      </p:sp>
      <p:sp>
        <p:nvSpPr>
          <p:cNvPr id="177155" name="Rectangle 2"/>
          <p:cNvSpPr>
            <a:spLocks noGrp="1" noRot="1" noChangeAspect="1" noTextEdit="1"/>
          </p:cNvSpPr>
          <p:nvPr>
            <p:ph type="sldImg"/>
          </p:nvPr>
        </p:nvSpPr>
        <p:spPr bwMode="auto">
          <a:noFill/>
          <a:ln>
            <a:solidFill>
              <a:srgbClr val="000000"/>
            </a:solidFill>
            <a:miter lim="800000"/>
            <a:headEnd/>
            <a:tailEnd/>
          </a:ln>
        </p:spPr>
      </p:sp>
      <p:sp>
        <p:nvSpPr>
          <p:cNvPr id="17715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1AC58B-5980-446D-BB74-BA61443AA5E3}" type="slidenum">
              <a:rPr lang="fr-CA" smtClean="0">
                <a:latin typeface="Arial" pitchFamily="34" charset="0"/>
              </a:rPr>
              <a:pPr/>
              <a:t>34</a:t>
            </a:fld>
            <a:endParaRPr lang="fr-CA" smtClean="0">
              <a:latin typeface="Arial" pitchFamily="34" charset="0"/>
            </a:endParaRPr>
          </a:p>
        </p:txBody>
      </p:sp>
      <p:sp>
        <p:nvSpPr>
          <p:cNvPr id="178179" name="Rectangle 2"/>
          <p:cNvSpPr>
            <a:spLocks noGrp="1" noRot="1" noChangeAspect="1" noTextEdit="1"/>
          </p:cNvSpPr>
          <p:nvPr>
            <p:ph type="sldImg"/>
          </p:nvPr>
        </p:nvSpPr>
        <p:spPr bwMode="auto">
          <a:noFill/>
          <a:ln>
            <a:solidFill>
              <a:srgbClr val="000000"/>
            </a:solidFill>
            <a:miter lim="800000"/>
            <a:headEnd/>
            <a:tailEnd/>
          </a:ln>
        </p:spPr>
      </p:sp>
      <p:sp>
        <p:nvSpPr>
          <p:cNvPr id="17818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AEBCE7-E271-4A56-A0EB-289D1F236100}" type="slidenum">
              <a:rPr lang="fr-CA" smtClean="0">
                <a:latin typeface="Arial" pitchFamily="34" charset="0"/>
              </a:rPr>
              <a:pPr/>
              <a:t>35</a:t>
            </a:fld>
            <a:endParaRPr lang="fr-CA" smtClean="0">
              <a:latin typeface="Arial" pitchFamily="34" charset="0"/>
            </a:endParaRPr>
          </a:p>
        </p:txBody>
      </p:sp>
      <p:sp>
        <p:nvSpPr>
          <p:cNvPr id="179203" name="Rectangle 2"/>
          <p:cNvSpPr>
            <a:spLocks noGrp="1" noRot="1" noChangeAspect="1" noTextEdit="1"/>
          </p:cNvSpPr>
          <p:nvPr>
            <p:ph type="sldImg"/>
          </p:nvPr>
        </p:nvSpPr>
        <p:spPr bwMode="auto">
          <a:noFill/>
          <a:ln>
            <a:solidFill>
              <a:srgbClr val="000000"/>
            </a:solidFill>
            <a:miter lim="800000"/>
            <a:headEnd/>
            <a:tailEnd/>
          </a:ln>
        </p:spPr>
      </p:sp>
      <p:sp>
        <p:nvSpPr>
          <p:cNvPr id="17920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AC1CDD-E60D-46E1-8CF5-F47F46C542F0}" type="slidenum">
              <a:rPr lang="fr-CA" smtClean="0">
                <a:latin typeface="Arial" pitchFamily="34" charset="0"/>
              </a:rPr>
              <a:pPr/>
              <a:t>36</a:t>
            </a:fld>
            <a:endParaRPr lang="fr-CA" smtClean="0">
              <a:latin typeface="Arial" pitchFamily="34" charset="0"/>
            </a:endParaRPr>
          </a:p>
        </p:txBody>
      </p:sp>
      <p:sp>
        <p:nvSpPr>
          <p:cNvPr id="180227" name="Rectangle 2"/>
          <p:cNvSpPr>
            <a:spLocks noGrp="1" noRot="1" noChangeAspect="1" noTextEdit="1"/>
          </p:cNvSpPr>
          <p:nvPr>
            <p:ph type="sldImg"/>
          </p:nvPr>
        </p:nvSpPr>
        <p:spPr bwMode="auto">
          <a:noFill/>
          <a:ln>
            <a:solidFill>
              <a:srgbClr val="000000"/>
            </a:solidFill>
            <a:miter lim="800000"/>
            <a:headEnd/>
            <a:tailEnd/>
          </a:ln>
        </p:spPr>
      </p:sp>
      <p:sp>
        <p:nvSpPr>
          <p:cNvPr id="18022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Substances that have induced tumors of any kind will be considered carcinogens, unless there is strong evidence that the mechanism of tumor formation is not relevant for humans.</a:t>
            </a:r>
            <a:endParaRPr lang="es-PR"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3B1944-8DD1-49E6-852C-DBFF68EC02ED}" type="slidenum">
              <a:rPr lang="fr-CA" smtClean="0">
                <a:latin typeface="Arial" pitchFamily="34" charset="0"/>
              </a:rPr>
              <a:pPr/>
              <a:t>37</a:t>
            </a:fld>
            <a:endParaRPr lang="fr-CA" smtClean="0">
              <a:latin typeface="Arial" pitchFamily="34" charset="0"/>
            </a:endParaRPr>
          </a:p>
        </p:txBody>
      </p:sp>
      <p:sp>
        <p:nvSpPr>
          <p:cNvPr id="181251" name="Rectangle 2"/>
          <p:cNvSpPr>
            <a:spLocks noGrp="1" noRot="1" noChangeAspect="1" noTextEdit="1"/>
          </p:cNvSpPr>
          <p:nvPr>
            <p:ph type="sldImg"/>
          </p:nvPr>
        </p:nvSpPr>
        <p:spPr bwMode="auto">
          <a:noFill/>
          <a:ln>
            <a:solidFill>
              <a:srgbClr val="000000"/>
            </a:solidFill>
            <a:miter lim="800000"/>
            <a:headEnd/>
            <a:tailEnd/>
          </a:ln>
        </p:spPr>
      </p:sp>
      <p:sp>
        <p:nvSpPr>
          <p:cNvPr id="18125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40D800-70C7-41B1-A804-00E85435BB66}" type="slidenum">
              <a:rPr lang="fr-CA" smtClean="0">
                <a:latin typeface="Arial" pitchFamily="34" charset="0"/>
              </a:rPr>
              <a:pPr/>
              <a:t>38</a:t>
            </a:fld>
            <a:endParaRPr lang="fr-CA" smtClean="0">
              <a:latin typeface="Arial" pitchFamily="34" charset="0"/>
            </a:endParaRPr>
          </a:p>
        </p:txBody>
      </p:sp>
      <p:sp>
        <p:nvSpPr>
          <p:cNvPr id="182275" name="Rectangle 2"/>
          <p:cNvSpPr>
            <a:spLocks noGrp="1" noRot="1" noChangeAspect="1" noTextEdit="1"/>
          </p:cNvSpPr>
          <p:nvPr>
            <p:ph type="sldImg"/>
          </p:nvPr>
        </p:nvSpPr>
        <p:spPr bwMode="auto">
          <a:noFill/>
          <a:ln>
            <a:solidFill>
              <a:srgbClr val="000000"/>
            </a:solidFill>
            <a:miter lim="800000"/>
            <a:headEnd/>
            <a:tailEnd/>
          </a:ln>
        </p:spPr>
      </p:sp>
      <p:sp>
        <p:nvSpPr>
          <p:cNvPr id="18227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299CDF-706E-4D4C-B86B-99D335000674}" type="slidenum">
              <a:rPr lang="fr-CA" smtClean="0">
                <a:latin typeface="Arial" pitchFamily="34" charset="0"/>
              </a:rPr>
              <a:pPr/>
              <a:t>39</a:t>
            </a:fld>
            <a:endParaRPr lang="fr-CA" smtClean="0">
              <a:latin typeface="Arial" pitchFamily="34" charset="0"/>
            </a:endParaRPr>
          </a:p>
        </p:txBody>
      </p:sp>
      <p:sp>
        <p:nvSpPr>
          <p:cNvPr id="183299" name="Rectangle 2"/>
          <p:cNvSpPr>
            <a:spLocks noGrp="1" noRot="1" noChangeAspect="1" noTextEdit="1"/>
          </p:cNvSpPr>
          <p:nvPr>
            <p:ph type="sldImg"/>
          </p:nvPr>
        </p:nvSpPr>
        <p:spPr bwMode="auto">
          <a:noFill/>
          <a:ln>
            <a:solidFill>
              <a:srgbClr val="000000"/>
            </a:solidFill>
            <a:miter lim="800000"/>
            <a:headEnd/>
            <a:tailEnd/>
          </a:ln>
        </p:spPr>
      </p:sp>
      <p:sp>
        <p:nvSpPr>
          <p:cNvPr id="18330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2A2F07-4A98-4B5B-BB07-5893133D9B38}"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EE098E-5532-4AA0-8248-A97917B9937F}" type="slidenum">
              <a:rPr lang="fr-CA" smtClean="0">
                <a:latin typeface="Arial" pitchFamily="34" charset="0"/>
              </a:rPr>
              <a:pPr/>
              <a:t>40</a:t>
            </a:fld>
            <a:endParaRPr lang="fr-CA" smtClean="0">
              <a:latin typeface="Arial" pitchFamily="34" charset="0"/>
            </a:endParaRPr>
          </a:p>
        </p:txBody>
      </p:sp>
      <p:sp>
        <p:nvSpPr>
          <p:cNvPr id="184323" name="Rectangle 2"/>
          <p:cNvSpPr>
            <a:spLocks noGrp="1" noRot="1" noChangeAspect="1" noTextEdit="1"/>
          </p:cNvSpPr>
          <p:nvPr>
            <p:ph type="sldImg"/>
          </p:nvPr>
        </p:nvSpPr>
        <p:spPr bwMode="auto">
          <a:noFill/>
          <a:ln>
            <a:solidFill>
              <a:srgbClr val="000000"/>
            </a:solidFill>
            <a:miter lim="800000"/>
            <a:headEnd/>
            <a:tailEnd/>
          </a:ln>
        </p:spPr>
      </p:sp>
      <p:sp>
        <p:nvSpPr>
          <p:cNvPr id="184324" name="Rectangle 3"/>
          <p:cNvSpPr>
            <a:spLocks noGrp="1"/>
          </p:cNvSpPr>
          <p:nvPr>
            <p:ph type="body" idx="1"/>
          </p:nvPr>
        </p:nvSpPr>
        <p:spPr bwMode="auto">
          <a:noFill/>
        </p:spPr>
        <p:txBody>
          <a:bodyPr wrap="square" numCol="1" anchor="t" anchorCtr="0" compatLnSpc="1">
            <a:prstTxWarp prst="textNoShape">
              <a:avLst/>
            </a:prstTxWarp>
          </a:bodyPr>
          <a:lstStyle/>
          <a:p>
            <a:pPr defTabSz="921807" eaLnBrk="1" hangingPunct="1">
              <a:spcBef>
                <a:spcPct val="0"/>
              </a:spcBef>
              <a:defRPr/>
            </a:pPr>
            <a:r>
              <a:rPr lang="en-US" dirty="0" smtClean="0"/>
              <a:t>Category  2 of Aspiration Hazard  was  not adopted by OSHA.</a:t>
            </a:r>
          </a:p>
          <a:p>
            <a:pPr eaLnBrk="1" hangingPunct="1">
              <a:spcBef>
                <a:spcPct val="0"/>
              </a:spcBef>
            </a:pPr>
            <a:endParaRPr lang="es-PR"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5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54E0AB-DDEA-4FFA-9AEB-05CB1A1B691D}" type="slidenum">
              <a:rPr lang="en-US" smtClean="0">
                <a:latin typeface="Arial" pitchFamily="34" charset="0"/>
              </a:rPr>
              <a:pPr/>
              <a:t>41</a:t>
            </a:fld>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OSHA has the adopted GHS criteria</a:t>
            </a:r>
            <a:r>
              <a:rPr lang="en-US" baseline="0" dirty="0" smtClean="0"/>
              <a:t> for all physical hazards. The physical hazards criteria in Appendix B are based on the UN Recommendations for the Transport of Dangerous Goods  (RTDG) already used by  US DOT in the hazards material regulations .  Therefore the  transport labels remains the same.</a:t>
            </a:r>
            <a:endParaRPr lang="en-US" dirty="0" smtClean="0"/>
          </a:p>
        </p:txBody>
      </p:sp>
      <p:sp>
        <p:nvSpPr>
          <p:cNvPr id="186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BD8FB8-7F83-4D60-AD46-CCF7E35748EB}" type="slidenum">
              <a:rPr lang="en-US" smtClean="0">
                <a:latin typeface="Arial" pitchFamily="34" charset="0"/>
              </a:rPr>
              <a:pPr/>
              <a:t>42</a:t>
            </a:fld>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2748B3-C4EE-4275-8102-31FF7037CF5E}" type="slidenum">
              <a:rPr lang="fr-CA" smtClean="0">
                <a:latin typeface="Arial" pitchFamily="34" charset="0"/>
              </a:rPr>
              <a:pPr/>
              <a:t>43</a:t>
            </a:fld>
            <a:endParaRPr lang="fr-CA" smtClean="0">
              <a:latin typeface="Arial" pitchFamily="34" charset="0"/>
            </a:endParaRPr>
          </a:p>
        </p:txBody>
      </p:sp>
      <p:sp>
        <p:nvSpPr>
          <p:cNvPr id="187395" name="Rectangle 2"/>
          <p:cNvSpPr>
            <a:spLocks noGrp="1" noRot="1" noChangeAspect="1" noTextEdit="1"/>
          </p:cNvSpPr>
          <p:nvPr>
            <p:ph type="sldImg"/>
          </p:nvPr>
        </p:nvSpPr>
        <p:spPr bwMode="auto">
          <a:noFill/>
          <a:ln>
            <a:solidFill>
              <a:srgbClr val="000000"/>
            </a:solidFill>
            <a:miter lim="800000"/>
            <a:headEnd/>
            <a:tailEnd/>
          </a:ln>
        </p:spPr>
      </p:sp>
      <p:sp>
        <p:nvSpPr>
          <p:cNvPr id="18739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These are similar to the subcategories for the transport sector. </a:t>
            </a:r>
          </a:p>
          <a:p>
            <a:r>
              <a:rPr lang="en-US" dirty="0" smtClean="0"/>
              <a:t>Pyrotechnic chemicals are included even when they do not evolve gases.</a:t>
            </a:r>
          </a:p>
          <a:p>
            <a:endParaRPr lang="en-US" dirty="0" smtClean="0"/>
          </a:p>
          <a:p>
            <a:pPr>
              <a:buFontTx/>
              <a:buChar char="•"/>
            </a:pPr>
            <a:r>
              <a:rPr lang="en-US" dirty="0" smtClean="0"/>
              <a:t>A </a:t>
            </a:r>
            <a:r>
              <a:rPr lang="en-US" i="1" dirty="0" smtClean="0"/>
              <a:t>pyrotechnic chemical is a chemical </a:t>
            </a:r>
            <a:r>
              <a:rPr lang="en-US" dirty="0" smtClean="0"/>
              <a:t>designed to produce an effect by heat, light, sound, gas or smoke or a combination of these as the result of non-detonative self sustaining exothermic chemical reactions.</a:t>
            </a:r>
          </a:p>
          <a:p>
            <a:pPr>
              <a:buFontTx/>
              <a:buChar char="•"/>
            </a:pPr>
            <a:r>
              <a:rPr lang="en-US" dirty="0" smtClean="0"/>
              <a:t>An </a:t>
            </a:r>
            <a:r>
              <a:rPr lang="en-US" i="1" dirty="0" smtClean="0"/>
              <a:t>explosive item is an item containing  </a:t>
            </a:r>
            <a:r>
              <a:rPr lang="en-US" dirty="0" smtClean="0"/>
              <a:t>one or more explosive chemicals. </a:t>
            </a:r>
          </a:p>
          <a:p>
            <a:pPr>
              <a:buFontTx/>
              <a:buChar char="•"/>
            </a:pPr>
            <a:r>
              <a:rPr lang="en-US" dirty="0" smtClean="0"/>
              <a:t>A </a:t>
            </a:r>
            <a:r>
              <a:rPr lang="en-US" i="1" dirty="0" smtClean="0"/>
              <a:t>pyrotechnic item is an item containing  </a:t>
            </a:r>
            <a:r>
              <a:rPr lang="en-US" dirty="0" smtClean="0"/>
              <a:t>one or more pyrotechnic chemicals.</a:t>
            </a:r>
          </a:p>
          <a:p>
            <a:pPr>
              <a:buFontTx/>
              <a:buChar char="•"/>
            </a:pPr>
            <a:r>
              <a:rPr lang="en-US" dirty="0" smtClean="0"/>
              <a:t>An </a:t>
            </a:r>
            <a:r>
              <a:rPr lang="en-US" i="1" dirty="0" smtClean="0"/>
              <a:t>unstable explosive is an explosive  </a:t>
            </a:r>
            <a:r>
              <a:rPr lang="en-US" dirty="0" smtClean="0"/>
              <a:t>which is thermally unstable and/or too sensitive for normal handling, transport, or use. </a:t>
            </a:r>
          </a:p>
          <a:p>
            <a:pPr>
              <a:buFontTx/>
              <a:buChar char="•"/>
            </a:pPr>
            <a:r>
              <a:rPr lang="en-US" dirty="0" smtClean="0"/>
              <a:t>An </a:t>
            </a:r>
            <a:r>
              <a:rPr lang="en-US" i="1" dirty="0" smtClean="0"/>
              <a:t>intentional explosive is a chemical or </a:t>
            </a:r>
            <a:r>
              <a:rPr lang="en-US" dirty="0" smtClean="0"/>
              <a:t>item which is manufactured with a view to produce a practical explosive or pyrotechnic effect.</a:t>
            </a:r>
            <a:endParaRPr lang="en-US" sz="14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58FA2A-25AE-4817-B050-47389F0429CD}" type="slidenum">
              <a:rPr lang="fr-CA" smtClean="0">
                <a:latin typeface="Arial" pitchFamily="34" charset="0"/>
              </a:rPr>
              <a:pPr/>
              <a:t>44</a:t>
            </a:fld>
            <a:endParaRPr lang="fr-CA" smtClean="0">
              <a:latin typeface="Arial" pitchFamily="34" charset="0"/>
            </a:endParaRPr>
          </a:p>
        </p:txBody>
      </p:sp>
      <p:sp>
        <p:nvSpPr>
          <p:cNvPr id="188419" name="Rectangle 2"/>
          <p:cNvSpPr>
            <a:spLocks noGrp="1" noRot="1" noChangeAspect="1" noTextEdit="1"/>
          </p:cNvSpPr>
          <p:nvPr>
            <p:ph type="sldImg"/>
          </p:nvPr>
        </p:nvSpPr>
        <p:spPr bwMode="auto">
          <a:noFill/>
          <a:ln>
            <a:solidFill>
              <a:srgbClr val="000000"/>
            </a:solidFill>
            <a:miter lim="800000"/>
            <a:headEnd/>
            <a:tailEnd/>
          </a:ln>
        </p:spPr>
      </p:sp>
      <p:sp>
        <p:nvSpPr>
          <p:cNvPr id="184324" name="Rectangle 3"/>
          <p:cNvSpPr>
            <a:spLocks noGrp="1"/>
          </p:cNvSpPr>
          <p:nvPr>
            <p:ph type="body" idx="1"/>
          </p:nvPr>
        </p:nvSpPr>
        <p:spPr bwMode="auto">
          <a:xfrm>
            <a:off x="695528" y="4536041"/>
            <a:ext cx="5661981" cy="4213063"/>
          </a:xfrm>
        </p:spPr>
        <p:txBody>
          <a:bodyPr wrap="square" numCol="1" anchor="t" anchorCtr="0" compatLnSpc="1">
            <a:prstTxWarp prst="textNoShape">
              <a:avLst/>
            </a:prstTxWarp>
            <a:noAutofit/>
          </a:bodyPr>
          <a:lstStyle/>
          <a:p>
            <a:pPr eaLnBrk="1" hangingPunct="1">
              <a:defRPr/>
            </a:pPr>
            <a:r>
              <a:rPr lang="en-US" sz="1400" dirty="0" smtClean="0"/>
              <a:t>Flammables</a:t>
            </a:r>
          </a:p>
          <a:p>
            <a:pPr marL="300867" indent="-292866" eaLnBrk="1" hangingPunct="1">
              <a:defRPr/>
            </a:pPr>
            <a:r>
              <a:rPr lang="en-US" sz="1400" dirty="0" smtClean="0"/>
              <a:t>Flammable  Gases</a:t>
            </a:r>
          </a:p>
          <a:p>
            <a:pPr marL="300867" indent="-292866" eaLnBrk="1" hangingPunct="1">
              <a:buFont typeface="Arial" pitchFamily="34" charset="0"/>
              <a:buChar char="•"/>
              <a:defRPr/>
            </a:pPr>
            <a:r>
              <a:rPr lang="en-US" dirty="0" smtClean="0"/>
              <a:t>Have a flammable range in air at 20 degrees C  (68 F) and a pressure of 101.3 kilopascals (14.7 psi).</a:t>
            </a:r>
          </a:p>
          <a:p>
            <a:pPr eaLnBrk="1" hangingPunct="1">
              <a:defRPr/>
            </a:pPr>
            <a:r>
              <a:rPr lang="en-US" sz="1400" dirty="0" smtClean="0"/>
              <a:t>Flammable Aerosols</a:t>
            </a:r>
          </a:p>
          <a:p>
            <a:pPr marL="300867" indent="-292866" eaLnBrk="1" hangingPunct="1">
              <a:buFont typeface="Arial" pitchFamily="34" charset="0"/>
              <a:buChar char="•"/>
              <a:defRPr/>
            </a:pPr>
            <a:r>
              <a:rPr lang="en-US" dirty="0" smtClean="0"/>
              <a:t>They are compressed, liquefied or pressurized gas that eject from the container in a foam, powder or liquid state.  Classification of aerosols will depend upon concentration of flammables and  heat of combustion among other test s</a:t>
            </a:r>
          </a:p>
          <a:p>
            <a:pPr eaLnBrk="1" hangingPunct="1">
              <a:defRPr/>
            </a:pPr>
            <a:r>
              <a:rPr lang="en-US" sz="1400" dirty="0" smtClean="0"/>
              <a:t>Flammable Liquids</a:t>
            </a:r>
          </a:p>
          <a:p>
            <a:pPr marL="300867" indent="-292866" eaLnBrk="1" hangingPunct="1">
              <a:buFont typeface="Arial" pitchFamily="34" charset="0"/>
              <a:buChar char="•"/>
              <a:defRPr/>
            </a:pPr>
            <a:r>
              <a:rPr lang="en-US" dirty="0" smtClean="0"/>
              <a:t>Any liquid with a flash point of 93 degrees C ( 199.4 F) or less. Divided in 4 categories based on flash point and boiling point  temperature</a:t>
            </a:r>
          </a:p>
          <a:p>
            <a:pPr eaLnBrk="1" hangingPunct="1">
              <a:defRPr/>
            </a:pPr>
            <a:r>
              <a:rPr lang="en-US" sz="1400" dirty="0" smtClean="0"/>
              <a:t>Flammable Solids</a:t>
            </a:r>
          </a:p>
          <a:p>
            <a:pPr marL="300867" indent="-292866" eaLnBrk="1" hangingPunct="1">
              <a:buFont typeface="Arial" pitchFamily="34" charset="0"/>
              <a:buChar char="•"/>
              <a:defRPr/>
            </a:pPr>
            <a:r>
              <a:rPr lang="en-US" dirty="0" smtClean="0"/>
              <a:t>A solid, usually in a powder or granular form, that is easily combustible through friction like some metal powders.  Divided in 2 categories based on burning time, burning rate and behavior when wet.</a:t>
            </a:r>
          </a:p>
          <a:p>
            <a:pPr eaLnBrk="1" hangingPunct="1">
              <a:spcBef>
                <a:spcPct val="0"/>
              </a:spcBef>
              <a:defRPr/>
            </a:pPr>
            <a:endParaRPr lang="es-PR" sz="140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BE23D2-0F37-4DF5-AB30-775E814306A9}" type="slidenum">
              <a:rPr lang="fr-CA" smtClean="0">
                <a:latin typeface="Arial" pitchFamily="34" charset="0"/>
              </a:rPr>
              <a:pPr/>
              <a:t>45</a:t>
            </a:fld>
            <a:endParaRPr lang="fr-CA" smtClean="0">
              <a:latin typeface="Arial" pitchFamily="34" charset="0"/>
            </a:endParaRPr>
          </a:p>
        </p:txBody>
      </p:sp>
      <p:sp>
        <p:nvSpPr>
          <p:cNvPr id="189443" name="Rectangle 2"/>
          <p:cNvSpPr>
            <a:spLocks noGrp="1" noRot="1" noChangeAspect="1" noTextEdit="1"/>
          </p:cNvSpPr>
          <p:nvPr>
            <p:ph type="sldImg"/>
          </p:nvPr>
        </p:nvSpPr>
        <p:spPr bwMode="auto">
          <a:noFill/>
          <a:ln>
            <a:solidFill>
              <a:srgbClr val="000000"/>
            </a:solidFill>
            <a:miter lim="800000"/>
            <a:headEnd/>
            <a:tailEnd/>
          </a:ln>
        </p:spPr>
      </p:sp>
      <p:sp>
        <p:nvSpPr>
          <p:cNvPr id="189444" name="Rectangle 3"/>
          <p:cNvSpPr>
            <a:spLocks noGrp="1"/>
          </p:cNvSpPr>
          <p:nvPr>
            <p:ph type="body" idx="1"/>
          </p:nvPr>
        </p:nvSpPr>
        <p:spPr bwMode="auto">
          <a:xfrm>
            <a:off x="695528" y="4478480"/>
            <a:ext cx="5661981" cy="4213063"/>
          </a:xfrm>
          <a:noFill/>
        </p:spPr>
        <p:txBody>
          <a:bodyPr wrap="square" numCol="1" anchor="t" anchorCtr="0" compatLnSpc="1">
            <a:prstTxWarp prst="textNoShape">
              <a:avLst/>
            </a:prstTxWarp>
          </a:bodyPr>
          <a:lstStyle/>
          <a:p>
            <a:pPr eaLnBrk="1" hangingPunct="1"/>
            <a:r>
              <a:rPr lang="en-US" dirty="0" smtClean="0"/>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A45FCF-1E03-4A13-B1E2-984509C09F57}" type="slidenum">
              <a:rPr lang="fr-CA" smtClean="0">
                <a:latin typeface="Arial" pitchFamily="34" charset="0"/>
              </a:rPr>
              <a:pPr/>
              <a:t>46</a:t>
            </a:fld>
            <a:endParaRPr lang="fr-CA" smtClean="0">
              <a:latin typeface="Arial" pitchFamily="34" charset="0"/>
            </a:endParaRPr>
          </a:p>
        </p:txBody>
      </p:sp>
      <p:sp>
        <p:nvSpPr>
          <p:cNvPr id="190467" name="Rectangle 2"/>
          <p:cNvSpPr>
            <a:spLocks noGrp="1" noRot="1" noChangeAspect="1" noTextEdit="1"/>
          </p:cNvSpPr>
          <p:nvPr>
            <p:ph type="sldImg"/>
          </p:nvPr>
        </p:nvSpPr>
        <p:spPr bwMode="auto">
          <a:noFill/>
          <a:ln>
            <a:solidFill>
              <a:srgbClr val="000000"/>
            </a:solidFill>
            <a:miter lim="800000"/>
            <a:headEnd/>
            <a:tailEnd/>
          </a:ln>
        </p:spPr>
      </p:sp>
      <p:sp>
        <p:nvSpPr>
          <p:cNvPr id="184324" name="Rectangle 3"/>
          <p:cNvSpPr>
            <a:spLocks noGrp="1"/>
          </p:cNvSpPr>
          <p:nvPr>
            <p:ph type="body" idx="1"/>
          </p:nvPr>
        </p:nvSpPr>
        <p:spPr bwMode="auto">
          <a:xfrm>
            <a:off x="695528" y="4478480"/>
            <a:ext cx="5661981" cy="4213063"/>
          </a:xfrm>
        </p:spPr>
        <p:txBody>
          <a:bodyPr wrap="square" numCol="1" anchor="t" anchorCtr="0" compatLnSpc="1">
            <a:prstTxWarp prst="textNoShape">
              <a:avLst/>
            </a:prstTxWarp>
            <a:noAutofit/>
          </a:bodyPr>
          <a:lstStyle/>
          <a:p>
            <a:pPr eaLnBrk="1" hangingPunct="1">
              <a:defRPr/>
            </a:pPr>
            <a:r>
              <a:rPr lang="en-US" sz="1400" dirty="0" smtClean="0"/>
              <a:t>Flammable Solids</a:t>
            </a:r>
          </a:p>
          <a:p>
            <a:pPr marL="300867" indent="-292866" eaLnBrk="1" hangingPunct="1">
              <a:buFont typeface="Arial" pitchFamily="34" charset="0"/>
              <a:buChar char="•"/>
              <a:defRPr/>
            </a:pPr>
            <a:r>
              <a:rPr lang="en-US" dirty="0" smtClean="0"/>
              <a:t>A solid, usually in a powder or granular form, that is easily combustible through friction like some metal powders.  Divided in 2 categories based on burning time, burning rate and behavior when wet.</a:t>
            </a:r>
          </a:p>
          <a:p>
            <a:pPr eaLnBrk="1" hangingPunct="1">
              <a:spcBef>
                <a:spcPct val="0"/>
              </a:spcBef>
              <a:defRPr/>
            </a:pPr>
            <a:endParaRPr lang="es-PR" sz="140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F99A95-CE0B-4A76-9B9E-59340BC79401}" type="slidenum">
              <a:rPr lang="fr-CA" smtClean="0">
                <a:latin typeface="Arial" pitchFamily="34" charset="0"/>
              </a:rPr>
              <a:pPr/>
              <a:t>47</a:t>
            </a:fld>
            <a:endParaRPr lang="fr-CA" smtClean="0">
              <a:latin typeface="Arial" pitchFamily="34" charset="0"/>
            </a:endParaRPr>
          </a:p>
        </p:txBody>
      </p:sp>
      <p:sp>
        <p:nvSpPr>
          <p:cNvPr id="191491" name="Rectangle 2"/>
          <p:cNvSpPr>
            <a:spLocks noGrp="1" noRot="1" noChangeAspect="1" noTextEdit="1"/>
          </p:cNvSpPr>
          <p:nvPr>
            <p:ph type="sldImg"/>
          </p:nvPr>
        </p:nvSpPr>
        <p:spPr bwMode="auto">
          <a:noFill/>
          <a:ln>
            <a:solidFill>
              <a:srgbClr val="000000"/>
            </a:solidFill>
            <a:miter lim="800000"/>
            <a:headEnd/>
            <a:tailEnd/>
          </a:ln>
        </p:spPr>
      </p:sp>
      <p:sp>
        <p:nvSpPr>
          <p:cNvPr id="191492" name="Rectangle 3"/>
          <p:cNvSpPr>
            <a:spLocks noGrp="1"/>
          </p:cNvSpPr>
          <p:nvPr>
            <p:ph type="body" idx="1"/>
          </p:nvPr>
        </p:nvSpPr>
        <p:spPr bwMode="auto">
          <a:xfrm>
            <a:off x="695528" y="4478480"/>
            <a:ext cx="5661981" cy="4213063"/>
          </a:xfrm>
          <a:noFill/>
        </p:spPr>
        <p:txBody>
          <a:bodyPr wrap="square" numCol="1" anchor="t" anchorCtr="0" compatLnSpc="1">
            <a:prstTxWarp prst="textNoShape">
              <a:avLst/>
            </a:prstTxWarp>
          </a:bodyPr>
          <a:lstStyle/>
          <a:p>
            <a:pPr eaLnBrk="1" hangingPunct="1"/>
            <a:endParaRPr lang="en-US" sz="1400"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400BE-F1DF-44AF-BED8-1FCC26F29EFD}" type="slidenum">
              <a:rPr lang="fr-CA" smtClean="0">
                <a:latin typeface="Arial" pitchFamily="34" charset="0"/>
              </a:rPr>
              <a:pPr/>
              <a:t>48</a:t>
            </a:fld>
            <a:endParaRPr lang="fr-CA" smtClean="0">
              <a:latin typeface="Arial" pitchFamily="34" charset="0"/>
            </a:endParaRPr>
          </a:p>
        </p:txBody>
      </p:sp>
      <p:sp>
        <p:nvSpPr>
          <p:cNvPr id="192515" name="Rectangle 2"/>
          <p:cNvSpPr>
            <a:spLocks noGrp="1" noRot="1" noChangeAspect="1" noTextEdit="1"/>
          </p:cNvSpPr>
          <p:nvPr>
            <p:ph type="sldImg"/>
          </p:nvPr>
        </p:nvSpPr>
        <p:spPr bwMode="auto">
          <a:noFill/>
          <a:ln>
            <a:solidFill>
              <a:srgbClr val="000000"/>
            </a:solidFill>
            <a:miter lim="800000"/>
            <a:headEnd/>
            <a:tailEnd/>
          </a:ln>
        </p:spPr>
      </p:sp>
      <p:sp>
        <p:nvSpPr>
          <p:cNvPr id="19251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Oxidizers provide oxygen thus enhancing </a:t>
            </a:r>
            <a:r>
              <a:rPr lang="en-US" sz="1400" dirty="0" err="1" smtClean="0"/>
              <a:t>flammabililty</a:t>
            </a:r>
            <a:endParaRPr lang="en-US" sz="1400"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B7196B-8923-4233-8233-D5D72875A928}" type="slidenum">
              <a:rPr lang="fr-CA" smtClean="0">
                <a:latin typeface="Arial" pitchFamily="34" charset="0"/>
              </a:rPr>
              <a:pPr/>
              <a:t>49</a:t>
            </a:fld>
            <a:endParaRPr lang="fr-CA" smtClean="0">
              <a:latin typeface="Arial" pitchFamily="34" charset="0"/>
            </a:endParaRPr>
          </a:p>
        </p:txBody>
      </p:sp>
      <p:sp>
        <p:nvSpPr>
          <p:cNvPr id="193539" name="Rectangle 2"/>
          <p:cNvSpPr>
            <a:spLocks noGrp="1" noRot="1" noChangeAspect="1" noTextEdit="1"/>
          </p:cNvSpPr>
          <p:nvPr>
            <p:ph type="sldImg"/>
          </p:nvPr>
        </p:nvSpPr>
        <p:spPr bwMode="auto">
          <a:noFill/>
          <a:ln>
            <a:solidFill>
              <a:srgbClr val="000000"/>
            </a:solidFill>
            <a:miter lim="800000"/>
            <a:headEnd/>
            <a:tailEnd/>
          </a:ln>
        </p:spPr>
      </p:sp>
      <p:sp>
        <p:nvSpPr>
          <p:cNvPr id="19354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Contained in a receptacle at not less  200 </a:t>
            </a:r>
            <a:r>
              <a:rPr lang="en-US" sz="1400" dirty="0" err="1" smtClean="0"/>
              <a:t>kPa</a:t>
            </a:r>
            <a:r>
              <a:rPr lang="en-US" sz="1400" dirty="0" smtClean="0"/>
              <a:t> (29 psi)  @ 20 ºC (68 F).  May explode from container if heated</a:t>
            </a:r>
          </a:p>
          <a:p>
            <a:pPr eaLnBrk="1" hangingPunct="1">
              <a:spcBef>
                <a:spcPct val="0"/>
              </a:spcBef>
            </a:pPr>
            <a:endParaRPr lang="en-US" sz="1400" dirty="0" smtClean="0"/>
          </a:p>
          <a:p>
            <a:pPr eaLnBrk="1" hangingPunct="1">
              <a:spcBef>
                <a:spcPct val="0"/>
              </a:spcBef>
              <a:buFontTx/>
              <a:buChar char="•"/>
            </a:pPr>
            <a:r>
              <a:rPr lang="en-US" sz="1400" dirty="0" smtClean="0"/>
              <a:t>Compressed gas  is entirely gaseous at -50ºC (-58 F)</a:t>
            </a:r>
          </a:p>
          <a:p>
            <a:pPr eaLnBrk="1" hangingPunct="1">
              <a:spcBef>
                <a:spcPct val="0"/>
              </a:spcBef>
              <a:buFontTx/>
              <a:buChar char="•"/>
            </a:pPr>
            <a:r>
              <a:rPr lang="en-US" sz="1400" dirty="0" smtClean="0"/>
              <a:t>Liquefied gas is partially liquid at temperatures over 50ºC (122 F)</a:t>
            </a:r>
          </a:p>
          <a:p>
            <a:pPr eaLnBrk="1" hangingPunct="1">
              <a:spcBef>
                <a:spcPct val="0"/>
              </a:spcBef>
              <a:buFontTx/>
              <a:buChar char="•"/>
            </a:pPr>
            <a:r>
              <a:rPr lang="en-US" sz="1400" dirty="0" smtClean="0"/>
              <a:t>Refrigerated liquefied gas is partially liquid because of its low temperature</a:t>
            </a:r>
          </a:p>
          <a:p>
            <a:pPr eaLnBrk="1" hangingPunct="1">
              <a:spcBef>
                <a:spcPct val="0"/>
              </a:spcBef>
              <a:buFontTx/>
              <a:buChar char="•"/>
            </a:pPr>
            <a:r>
              <a:rPr lang="en-US" sz="1400" dirty="0" smtClean="0"/>
              <a:t>Dissolved gas is a gas dissolved in a liquid phase solvent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  </a:t>
            </a:r>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FA4D8F-ABAE-416F-BE14-3897D49028E4}"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E2A9EB-0AAD-4A31-9066-0213A9A65993}" type="slidenum">
              <a:rPr lang="fr-CA" smtClean="0">
                <a:latin typeface="Arial" pitchFamily="34" charset="0"/>
              </a:rPr>
              <a:pPr/>
              <a:t>50</a:t>
            </a:fld>
            <a:endParaRPr lang="fr-CA" smtClean="0">
              <a:latin typeface="Arial" pitchFamily="34" charset="0"/>
            </a:endParaRPr>
          </a:p>
        </p:txBody>
      </p:sp>
      <p:sp>
        <p:nvSpPr>
          <p:cNvPr id="194563" name="Rectangle 2"/>
          <p:cNvSpPr>
            <a:spLocks noGrp="1" noRot="1" noChangeAspect="1" noTextEdit="1"/>
          </p:cNvSpPr>
          <p:nvPr>
            <p:ph type="sldImg"/>
          </p:nvPr>
        </p:nvSpPr>
        <p:spPr bwMode="auto">
          <a:noFill/>
          <a:ln>
            <a:solidFill>
              <a:srgbClr val="000000"/>
            </a:solidFill>
            <a:miter lim="800000"/>
            <a:headEnd/>
            <a:tailEnd/>
          </a:ln>
        </p:spPr>
      </p:sp>
      <p:sp>
        <p:nvSpPr>
          <p:cNvPr id="19456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A self-reactive chemical is regarded as possessing explosive properties when in laboratory testing the formulation is liable to detonate, to deflagrate rapidly or to show a violent effect when heated under confinement.</a:t>
            </a:r>
            <a:endParaRPr lang="es-PR" sz="140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C881B-ABD7-4404-91E4-999FF5D3921F}" type="slidenum">
              <a:rPr lang="fr-CA" smtClean="0">
                <a:latin typeface="Arial" pitchFamily="34" charset="0"/>
              </a:rPr>
              <a:pPr/>
              <a:t>51</a:t>
            </a:fld>
            <a:endParaRPr lang="fr-CA" smtClean="0">
              <a:latin typeface="Arial" pitchFamily="34" charset="0"/>
            </a:endParaRPr>
          </a:p>
        </p:txBody>
      </p:sp>
      <p:sp>
        <p:nvSpPr>
          <p:cNvPr id="195587" name="Rectangle 2"/>
          <p:cNvSpPr>
            <a:spLocks noGrp="1" noRot="1" noChangeAspect="1" noTextEdit="1"/>
          </p:cNvSpPr>
          <p:nvPr>
            <p:ph type="sldImg"/>
          </p:nvPr>
        </p:nvSpPr>
        <p:spPr bwMode="auto">
          <a:noFill/>
          <a:ln>
            <a:solidFill>
              <a:srgbClr val="000000"/>
            </a:solidFill>
            <a:miter lim="800000"/>
            <a:headEnd/>
            <a:tailEnd/>
          </a:ln>
        </p:spPr>
      </p:sp>
      <p:sp>
        <p:nvSpPr>
          <p:cNvPr id="195588" name="Rectangle 3"/>
          <p:cNvSpPr>
            <a:spLocks noGrp="1"/>
          </p:cNvSpPr>
          <p:nvPr>
            <p:ph type="body" idx="1"/>
          </p:nvPr>
        </p:nvSpPr>
        <p:spPr bwMode="auto">
          <a:noFill/>
        </p:spPr>
        <p:txBody>
          <a:bodyPr wrap="square" numCol="1" anchor="t" anchorCtr="0" compatLnSpc="1">
            <a:prstTxWarp prst="textNoShape">
              <a:avLst/>
            </a:prstTxWarp>
          </a:bodyPr>
          <a:lstStyle/>
          <a:p>
            <a:pPr marL="0" lvl="1" defTabSz="921807" eaLnBrk="1" hangingPunct="1">
              <a:spcBef>
                <a:spcPct val="0"/>
              </a:spcBef>
              <a:defRPr/>
            </a:pPr>
            <a:r>
              <a:rPr lang="en-US" sz="2400" dirty="0" smtClean="0"/>
              <a:t>The minimum temperature at which these liquids can ignite is below room temperature.</a:t>
            </a:r>
          </a:p>
          <a:p>
            <a:pPr eaLnBrk="1" hangingPunct="1">
              <a:spcBef>
                <a:spcPct val="0"/>
              </a:spcBef>
            </a:pP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F9340E52-22BF-4985-B459-6B60CED2245A}" type="slidenum">
              <a:rPr lang="fr-CA" sz="1200"/>
              <a:pPr algn="r"/>
              <a:t>52</a:t>
            </a:fld>
            <a:endParaRPr lang="fr-CA" sz="1200" dirty="0"/>
          </a:p>
        </p:txBody>
      </p:sp>
      <p:sp>
        <p:nvSpPr>
          <p:cNvPr id="196611" name="Rectangle 2"/>
          <p:cNvSpPr>
            <a:spLocks noGrp="1" noRot="1" noChangeAspect="1" noTextEdit="1"/>
          </p:cNvSpPr>
          <p:nvPr>
            <p:ph type="sldImg"/>
          </p:nvPr>
        </p:nvSpPr>
        <p:spPr bwMode="auto">
          <a:noFill/>
          <a:ln>
            <a:solidFill>
              <a:srgbClr val="000000"/>
            </a:solidFill>
            <a:miter lim="800000"/>
            <a:headEnd/>
            <a:tailEnd/>
          </a:ln>
        </p:spPr>
      </p:sp>
      <p:sp>
        <p:nvSpPr>
          <p:cNvPr id="19661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are</a:t>
            </a:r>
            <a:r>
              <a:rPr lang="en-US" baseline="0" dirty="0" smtClean="0"/>
              <a:t> no</a:t>
            </a:r>
            <a:r>
              <a:rPr lang="en-US" dirty="0" smtClean="0"/>
              <a:t>t </a:t>
            </a:r>
            <a:r>
              <a:rPr lang="en-US" dirty="0" err="1" smtClean="0"/>
              <a:t>pyrophorics</a:t>
            </a:r>
            <a:endParaRPr lang="es-PR"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972502-69F4-42D8-BE70-D2C07F5685FE}" type="slidenum">
              <a:rPr lang="fr-CA" smtClean="0">
                <a:latin typeface="Arial" pitchFamily="34" charset="0"/>
              </a:rPr>
              <a:pPr/>
              <a:t>53</a:t>
            </a:fld>
            <a:endParaRPr lang="fr-CA" smtClean="0">
              <a:latin typeface="Arial" pitchFamily="34" charset="0"/>
            </a:endParaRPr>
          </a:p>
        </p:txBody>
      </p:sp>
      <p:sp>
        <p:nvSpPr>
          <p:cNvPr id="197635" name="Rectangle 2"/>
          <p:cNvSpPr>
            <a:spLocks noGrp="1" noRot="1" noChangeAspect="1" noTextEdit="1"/>
          </p:cNvSpPr>
          <p:nvPr>
            <p:ph type="sldImg"/>
          </p:nvPr>
        </p:nvSpPr>
        <p:spPr bwMode="auto">
          <a:noFill/>
          <a:ln>
            <a:solidFill>
              <a:srgbClr val="000000"/>
            </a:solidFill>
            <a:miter lim="800000"/>
            <a:headEnd/>
            <a:tailEnd/>
          </a:ln>
        </p:spPr>
      </p:sp>
      <p:sp>
        <p:nvSpPr>
          <p:cNvPr id="19763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7919E5-F8FF-442E-8543-AE2659C96759}" type="slidenum">
              <a:rPr lang="fr-CA" smtClean="0">
                <a:latin typeface="Arial" pitchFamily="34" charset="0"/>
              </a:rPr>
              <a:pPr/>
              <a:t>54</a:t>
            </a:fld>
            <a:endParaRPr lang="fr-CA" smtClean="0">
              <a:latin typeface="Arial" pitchFamily="34" charset="0"/>
            </a:endParaRPr>
          </a:p>
        </p:txBody>
      </p:sp>
      <p:sp>
        <p:nvSpPr>
          <p:cNvPr id="198659" name="Rectangle 2"/>
          <p:cNvSpPr>
            <a:spLocks noGrp="1" noRot="1" noChangeAspect="1" noTextEdit="1"/>
          </p:cNvSpPr>
          <p:nvPr>
            <p:ph type="sldImg"/>
          </p:nvPr>
        </p:nvSpPr>
        <p:spPr bwMode="auto">
          <a:noFill/>
          <a:ln>
            <a:solidFill>
              <a:srgbClr val="000000"/>
            </a:solidFill>
            <a:miter lim="800000"/>
            <a:headEnd/>
            <a:tailEnd/>
          </a:ln>
        </p:spPr>
      </p:sp>
      <p:sp>
        <p:nvSpPr>
          <p:cNvPr id="191492" name="Rectangle 3"/>
          <p:cNvSpPr>
            <a:spLocks noGrp="1"/>
          </p:cNvSpPr>
          <p:nvPr>
            <p:ph type="body" idx="1"/>
          </p:nvPr>
        </p:nvSpPr>
        <p:spPr bwMode="auto"/>
        <p:txBody>
          <a:bodyPr wrap="square" numCol="1" anchor="t" anchorCtr="0" compatLnSpc="1">
            <a:prstTxWarp prst="textNoShape">
              <a:avLst/>
            </a:prstTxWarp>
          </a:bodyPr>
          <a:lstStyle/>
          <a:p>
            <a:pPr marL="300867" indent="-292866" eaLnBrk="1" hangingPunct="1">
              <a:defRPr/>
            </a:pPr>
            <a:r>
              <a:rPr lang="en-US" sz="1400" dirty="0" smtClean="0"/>
              <a:t>The categories are divided based upon material explosive properties.  Peroxides can decompose in an explosive manner, burn rapidly, be sensitive to friction and react dangerously with other chemicals</a:t>
            </a:r>
          </a:p>
          <a:p>
            <a:pPr eaLnBrk="1" hangingPunct="1">
              <a:spcBef>
                <a:spcPct val="0"/>
              </a:spcBef>
              <a:defRPr/>
            </a:pPr>
            <a:endParaRPr lang="en-US" sz="2000"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8FEDE0-2E6E-4C01-B42E-0377D311F437}" type="slidenum">
              <a:rPr lang="en-US" smtClean="0">
                <a:latin typeface="Arial" pitchFamily="34" charset="0"/>
              </a:rPr>
              <a:pPr/>
              <a:t>55</a:t>
            </a:fld>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316A60-0767-4BF4-B28B-2A47F4B832E3}" type="slidenum">
              <a:rPr lang="fr-CA" smtClean="0">
                <a:latin typeface="Arial" pitchFamily="34" charset="0"/>
              </a:rPr>
              <a:pPr/>
              <a:t>56</a:t>
            </a:fld>
            <a:endParaRPr lang="fr-CA" smtClean="0">
              <a:latin typeface="Arial" pitchFamily="34" charset="0"/>
            </a:endParaRPr>
          </a:p>
        </p:txBody>
      </p:sp>
      <p:sp>
        <p:nvSpPr>
          <p:cNvPr id="200707" name="Rectangle 2"/>
          <p:cNvSpPr>
            <a:spLocks noGrp="1" noRot="1" noChangeAspect="1" noTextEdit="1"/>
          </p:cNvSpPr>
          <p:nvPr>
            <p:ph type="sldImg"/>
          </p:nvPr>
        </p:nvSpPr>
        <p:spPr bwMode="auto">
          <a:xfrm>
            <a:off x="1196975" y="700088"/>
            <a:ext cx="4683125" cy="3513137"/>
          </a:xfrm>
          <a:noFill/>
          <a:ln>
            <a:solidFill>
              <a:srgbClr val="000000"/>
            </a:solidFill>
            <a:miter lim="800000"/>
            <a:headEnd/>
            <a:tailEnd/>
          </a:ln>
        </p:spPr>
      </p:sp>
      <p:sp>
        <p:nvSpPr>
          <p:cNvPr id="200708" name="Rectangle 3"/>
          <p:cNvSpPr>
            <a:spLocks noGrp="1"/>
          </p:cNvSpPr>
          <p:nvPr>
            <p:ph type="body" idx="1"/>
          </p:nvPr>
        </p:nvSpPr>
        <p:spPr bwMode="auto">
          <a:xfrm>
            <a:off x="943932" y="4448102"/>
            <a:ext cx="5189214" cy="4213064"/>
          </a:xfrm>
          <a:noFill/>
        </p:spPr>
        <p:txBody>
          <a:bodyPr wrap="square" numCol="1" anchor="t" anchorCtr="0" compatLnSpc="1">
            <a:prstTxWarp prst="textNoShape">
              <a:avLst/>
            </a:prstTxWarp>
          </a:bodyPr>
          <a:lstStyle/>
          <a:p>
            <a:pPr eaLnBrk="1" hangingPunct="1">
              <a:spcBef>
                <a:spcPct val="0"/>
              </a:spcBef>
            </a:pPr>
            <a:endParaRPr lang="pt-BR"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84B932-FDBE-450B-B011-6C8D1F7225D6}" type="slidenum">
              <a:rPr lang="fr-CA" smtClean="0">
                <a:latin typeface="Arial" pitchFamily="34" charset="0"/>
              </a:rPr>
              <a:pPr/>
              <a:t>57</a:t>
            </a:fld>
            <a:endParaRPr lang="fr-CA" smtClean="0">
              <a:latin typeface="Arial" pitchFamily="34" charset="0"/>
            </a:endParaRPr>
          </a:p>
        </p:txBody>
      </p:sp>
      <p:sp>
        <p:nvSpPr>
          <p:cNvPr id="201731" name="Rectangle 2"/>
          <p:cNvSpPr>
            <a:spLocks noGrp="1" noRot="1" noChangeAspect="1" noTextEdit="1"/>
          </p:cNvSpPr>
          <p:nvPr>
            <p:ph type="sldImg"/>
          </p:nvPr>
        </p:nvSpPr>
        <p:spPr bwMode="auto">
          <a:noFill/>
          <a:ln>
            <a:solidFill>
              <a:srgbClr val="000000"/>
            </a:solidFill>
            <a:miter lim="800000"/>
            <a:headEnd/>
            <a:tailEnd/>
          </a:ln>
        </p:spPr>
      </p:sp>
      <p:sp>
        <p:nvSpPr>
          <p:cNvPr id="20173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r>
              <a:rPr lang="en-GB" sz="1400" dirty="0" smtClean="0"/>
              <a:t>Name or number used for a hazardous product on a label and on the SDS.</a:t>
            </a:r>
          </a:p>
          <a:p>
            <a:pPr eaLnBrk="1" hangingPunct="1">
              <a:spcBef>
                <a:spcPct val="0"/>
              </a:spcBef>
              <a:buFont typeface="Wingdings" pitchFamily="2" charset="2"/>
              <a:buNone/>
            </a:pPr>
            <a:r>
              <a:rPr lang="en-GB" sz="1400" dirty="0" smtClean="0"/>
              <a:t>UN proper shipping name should also be used on the package when the chemical (substance or mixture) is covered by the UN RTDG.</a:t>
            </a:r>
            <a:endParaRPr lang="en-GB" sz="1400" b="1" dirty="0" smtClean="0"/>
          </a:p>
          <a:p>
            <a:pPr eaLnBrk="1" hangingPunct="1">
              <a:spcBef>
                <a:spcPct val="0"/>
              </a:spcBef>
            </a:pPr>
            <a:endParaRPr lang="es-PR" sz="140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767F76AF-4DE0-4DF1-AE85-22C0DBF517B3}" type="slidenum">
              <a:rPr lang="fr-CA" sz="1200"/>
              <a:pPr algn="r"/>
              <a:t>58</a:t>
            </a:fld>
            <a:endParaRPr lang="fr-CA" sz="1200" dirty="0"/>
          </a:p>
        </p:txBody>
      </p:sp>
      <p:sp>
        <p:nvSpPr>
          <p:cNvPr id="202755" name="Rectangle 2"/>
          <p:cNvSpPr>
            <a:spLocks noGrp="1" noRot="1" noChangeAspect="1" noTextEdit="1"/>
          </p:cNvSpPr>
          <p:nvPr>
            <p:ph type="sldImg"/>
          </p:nvPr>
        </p:nvSpPr>
        <p:spPr bwMode="auto">
          <a:noFill/>
          <a:ln>
            <a:solidFill>
              <a:srgbClr val="000000"/>
            </a:solidFill>
            <a:miter lim="800000"/>
            <a:headEnd/>
            <a:tailEnd/>
          </a:ln>
        </p:spPr>
      </p:sp>
      <p:sp>
        <p:nvSpPr>
          <p:cNvPr id="20275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E55191-943E-4027-8F9F-C1404030CD1B}" type="slidenum">
              <a:rPr lang="fr-CA" smtClean="0">
                <a:latin typeface="Arial" pitchFamily="34" charset="0"/>
              </a:rPr>
              <a:pPr/>
              <a:t>59</a:t>
            </a:fld>
            <a:endParaRPr lang="fr-CA" smtClean="0">
              <a:latin typeface="Arial" pitchFamily="34" charset="0"/>
            </a:endParaRPr>
          </a:p>
        </p:txBody>
      </p:sp>
      <p:sp>
        <p:nvSpPr>
          <p:cNvPr id="203779" name="Rectangle 2"/>
          <p:cNvSpPr>
            <a:spLocks noGrp="1" noRot="1" noChangeAspect="1" noTextEdit="1"/>
          </p:cNvSpPr>
          <p:nvPr>
            <p:ph type="sldImg"/>
          </p:nvPr>
        </p:nvSpPr>
        <p:spPr bwMode="auto">
          <a:noFill/>
          <a:ln>
            <a:solidFill>
              <a:srgbClr val="000000"/>
            </a:solidFill>
            <a:miter lim="800000"/>
            <a:headEnd/>
            <a:tailEnd/>
          </a:ln>
        </p:spPr>
      </p:sp>
      <p:sp>
        <p:nvSpPr>
          <p:cNvPr id="20378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sz="1400" dirty="0" smtClean="0"/>
              <a:t>IUPAC – International  </a:t>
            </a:r>
            <a:r>
              <a:rPr lang="es-PR" sz="1400" dirty="0" err="1" smtClean="0"/>
              <a:t>Union</a:t>
            </a:r>
            <a:r>
              <a:rPr lang="es-PR" sz="1400" dirty="0" smtClean="0"/>
              <a:t> of </a:t>
            </a:r>
            <a:r>
              <a:rPr lang="es-PR" sz="1400" dirty="0" err="1" smtClean="0"/>
              <a:t>Pure</a:t>
            </a:r>
            <a:r>
              <a:rPr lang="es-PR" sz="1400" dirty="0" smtClean="0"/>
              <a:t> and </a:t>
            </a:r>
            <a:r>
              <a:rPr lang="es-PR" sz="1400" dirty="0" err="1" smtClean="0"/>
              <a:t>Applied</a:t>
            </a:r>
            <a:r>
              <a:rPr lang="es-PR" sz="1400" dirty="0" smtClean="0"/>
              <a:t> </a:t>
            </a:r>
            <a:r>
              <a:rPr lang="es-PR" sz="1400" dirty="0" err="1" smtClean="0"/>
              <a:t>Chemistry</a:t>
            </a:r>
            <a:endParaRPr lang="es-PR" sz="1400" dirty="0" smtClean="0"/>
          </a:p>
          <a:p>
            <a:pPr eaLnBrk="1" hangingPunct="1">
              <a:spcBef>
                <a:spcPct val="0"/>
              </a:spcBef>
            </a:pPr>
            <a:r>
              <a:rPr lang="es-PR" sz="1400" dirty="0" smtClean="0"/>
              <a:t>CAS – </a:t>
            </a:r>
            <a:r>
              <a:rPr lang="es-PR" sz="1400" dirty="0" err="1" smtClean="0"/>
              <a:t>Chemical</a:t>
            </a:r>
            <a:r>
              <a:rPr lang="es-PR" sz="1400" dirty="0" smtClean="0"/>
              <a:t> </a:t>
            </a:r>
            <a:r>
              <a:rPr lang="es-PR" sz="1400" dirty="0" err="1" smtClean="0"/>
              <a:t>Abstract</a:t>
            </a:r>
            <a:r>
              <a:rPr lang="es-PR" sz="1400" dirty="0" smtClean="0"/>
              <a:t> </a:t>
            </a:r>
            <a:r>
              <a:rPr lang="es-PR" sz="1400" dirty="0" err="1" smtClean="0"/>
              <a:t>Service</a:t>
            </a:r>
            <a:endParaRPr lang="es-PR" sz="1400" dirty="0" smtClean="0"/>
          </a:p>
          <a:p>
            <a:pPr eaLnBrk="1" hangingPunct="1">
              <a:spcBef>
                <a:spcPct val="0"/>
              </a:spcBef>
            </a:pPr>
            <a:r>
              <a:rPr lang="es-PR" sz="1400" dirty="0" smtClean="0"/>
              <a:t>ISO – International </a:t>
            </a:r>
            <a:r>
              <a:rPr lang="es-PR" sz="1400" dirty="0" err="1" smtClean="0"/>
              <a:t>Organization</a:t>
            </a:r>
            <a:r>
              <a:rPr lang="es-PR" sz="1400" dirty="0" smtClean="0"/>
              <a:t> </a:t>
            </a:r>
            <a:r>
              <a:rPr lang="es-PR" sz="1400" dirty="0" err="1" smtClean="0"/>
              <a:t>for</a:t>
            </a:r>
            <a:r>
              <a:rPr lang="es-PR" sz="1400" dirty="0" smtClean="0"/>
              <a:t> </a:t>
            </a:r>
            <a:r>
              <a:rPr lang="es-PR" sz="1400" dirty="0" err="1" smtClean="0"/>
              <a:t>Standardization</a:t>
            </a:r>
            <a:endParaRPr lang="es-PR" sz="14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a:defRPr/>
            </a:pPr>
            <a:r>
              <a:rPr lang="en-US" sz="1400" dirty="0" smtClean="0"/>
              <a:t>This system defines hazards, creates a classification process and communicates the information on labels and safety data sheets </a:t>
            </a:r>
          </a:p>
          <a:p>
            <a:pPr>
              <a:defRPr/>
            </a:pPr>
            <a:endParaRPr lang="en-US" sz="1400" dirty="0" smtClean="0"/>
          </a:p>
          <a:p>
            <a:pPr eaLnBrk="1" hangingPunct="1">
              <a:defRPr/>
            </a:pPr>
            <a:r>
              <a:rPr lang="en-US" sz="1400" dirty="0" smtClean="0"/>
              <a:t>Harmonization – implies the coordination, organization, management and synchronization of several elements.  In this case of several criteria regarding handling of chemical materials.</a:t>
            </a:r>
          </a:p>
          <a:p>
            <a:pPr eaLnBrk="1" hangingPunct="1">
              <a:defRPr/>
            </a:pPr>
            <a:endParaRPr lang="en-US" sz="1400" dirty="0" smtClean="0"/>
          </a:p>
          <a:p>
            <a:pPr marL="0" lvl="1" eaLnBrk="1" hangingPunct="1">
              <a:spcBef>
                <a:spcPct val="0"/>
              </a:spcBef>
              <a:defRPr/>
            </a:pPr>
            <a:r>
              <a:rPr lang="en-US" sz="3200" dirty="0" smtClean="0"/>
              <a:t>A </a:t>
            </a:r>
            <a:r>
              <a:rPr lang="en-US" sz="3200" i="1" dirty="0" smtClean="0"/>
              <a:t>Harmonized System </a:t>
            </a:r>
            <a:r>
              <a:rPr lang="en-US" sz="3200" dirty="0" smtClean="0"/>
              <a:t> can be defined as the adjustment of differences and </a:t>
            </a:r>
            <a:r>
              <a:rPr lang="en-US" sz="3200" b="1" dirty="0" smtClean="0"/>
              <a:t> </a:t>
            </a:r>
            <a:r>
              <a:rPr lang="en-US" sz="3200" dirty="0" smtClean="0"/>
              <a:t>inconsistencies among different systems to make them  uniform or mutually compatible.  The GHS</a:t>
            </a:r>
            <a:r>
              <a:rPr lang="en-US" sz="1400" dirty="0" smtClean="0"/>
              <a:t> system is  composed of several elements in such a way that the end result is an aligned system based on a common approach</a:t>
            </a:r>
          </a:p>
          <a:p>
            <a:pPr eaLnBrk="1" hangingPunct="1">
              <a:spcBef>
                <a:spcPct val="0"/>
              </a:spcBef>
              <a:defRPr/>
            </a:pPr>
            <a:endParaRPr lang="en-US" sz="1400" dirty="0" smtClean="0"/>
          </a:p>
          <a:p>
            <a:pPr eaLnBrk="1" hangingPunct="1">
              <a:spcBef>
                <a:spcPct val="0"/>
              </a:spcBef>
              <a:defRPr/>
            </a:pPr>
            <a:endParaRPr lang="en-US" sz="1400" dirty="0" smtClean="0"/>
          </a:p>
          <a:p>
            <a:pPr>
              <a:defRPr/>
            </a:pPr>
            <a:endParaRPr lang="en-US" sz="1400" dirty="0"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CB571B-2EFD-405F-85C3-91CFB8350A01}"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4481E19D-9171-47F7-86F9-268D9BF3CB18}" type="slidenum">
              <a:rPr lang="fr-CA" sz="1200"/>
              <a:pPr algn="r"/>
              <a:t>60</a:t>
            </a:fld>
            <a:endParaRPr lang="fr-CA" sz="1200" dirty="0"/>
          </a:p>
        </p:txBody>
      </p:sp>
      <p:sp>
        <p:nvSpPr>
          <p:cNvPr id="204803" name="Rectangle 2"/>
          <p:cNvSpPr>
            <a:spLocks noGrp="1" noRot="1" noChangeAspect="1" noTextEdit="1"/>
          </p:cNvSpPr>
          <p:nvPr>
            <p:ph type="sldImg"/>
          </p:nvPr>
        </p:nvSpPr>
        <p:spPr bwMode="auto">
          <a:noFill/>
          <a:ln>
            <a:solidFill>
              <a:srgbClr val="000000"/>
            </a:solidFill>
            <a:miter lim="800000"/>
            <a:headEnd/>
            <a:tailEnd/>
          </a:ln>
        </p:spPr>
      </p:sp>
      <p:sp>
        <p:nvSpPr>
          <p:cNvPr id="204804" name="Rectangle 3"/>
          <p:cNvSpPr>
            <a:spLocks noGrp="1"/>
          </p:cNvSpPr>
          <p:nvPr>
            <p:ph type="body" idx="1"/>
          </p:nvPr>
        </p:nvSpPr>
        <p:spPr bwMode="auto">
          <a:noFill/>
        </p:spPr>
        <p:txBody>
          <a:bodyPr wrap="square" numCol="1" anchor="t" anchorCtr="0" compatLnSpc="1">
            <a:prstTxWarp prst="textNoShape">
              <a:avLst/>
            </a:prstTxWarp>
          </a:bodyPr>
          <a:lstStyle/>
          <a:p>
            <a:pPr marL="761771" lvl="1" indent="-292866" eaLnBrk="1" hangingPunct="1"/>
            <a:r>
              <a:rPr lang="en-GB" sz="1400" dirty="0" smtClean="0"/>
              <a:t>Identities of all ingredients contributing to</a:t>
            </a:r>
          </a:p>
          <a:p>
            <a:pPr marL="761771" lvl="1" indent="-292866" eaLnBrk="1" hangingPunct="1">
              <a:buFontTx/>
              <a:buChar char="•"/>
            </a:pPr>
            <a:r>
              <a:rPr lang="en-GB" sz="1400" dirty="0" smtClean="0"/>
              <a:t> acute toxicity, </a:t>
            </a:r>
          </a:p>
          <a:p>
            <a:pPr marL="761771" lvl="1" indent="-292866" eaLnBrk="1" hangingPunct="1">
              <a:buFontTx/>
              <a:buChar char="•"/>
            </a:pPr>
            <a:r>
              <a:rPr lang="en-GB" sz="1400" dirty="0" smtClean="0"/>
              <a:t>skin or eye corrosion, </a:t>
            </a:r>
          </a:p>
          <a:p>
            <a:pPr marL="761771" lvl="1" indent="-292866" eaLnBrk="1" hangingPunct="1">
              <a:buFontTx/>
              <a:buChar char="•"/>
            </a:pPr>
            <a:r>
              <a:rPr lang="en-GB" sz="1400" dirty="0" smtClean="0"/>
              <a:t>germ cell </a:t>
            </a:r>
            <a:r>
              <a:rPr lang="en-GB" sz="1400" dirty="0" err="1" smtClean="0"/>
              <a:t>mutagenicity</a:t>
            </a:r>
            <a:r>
              <a:rPr lang="en-GB" sz="1400" dirty="0" smtClean="0"/>
              <a:t>,</a:t>
            </a:r>
          </a:p>
          <a:p>
            <a:pPr marL="761771" lvl="1" indent="-292866" eaLnBrk="1" hangingPunct="1">
              <a:buFontTx/>
              <a:buChar char="•"/>
            </a:pPr>
            <a:r>
              <a:rPr lang="en-GB" sz="1400" dirty="0" smtClean="0"/>
              <a:t> carcinogenicity, </a:t>
            </a:r>
          </a:p>
          <a:p>
            <a:pPr marL="761771" lvl="1" indent="-292866" eaLnBrk="1" hangingPunct="1">
              <a:buFontTx/>
              <a:buChar char="•"/>
            </a:pPr>
            <a:r>
              <a:rPr lang="en-GB" sz="1400" dirty="0" smtClean="0"/>
              <a:t>reproductive toxicity, </a:t>
            </a:r>
          </a:p>
          <a:p>
            <a:pPr marL="761771" lvl="1" indent="-292866" eaLnBrk="1" hangingPunct="1">
              <a:buFontTx/>
              <a:buChar char="•"/>
            </a:pPr>
            <a:r>
              <a:rPr lang="en-GB" sz="1400" dirty="0" smtClean="0"/>
              <a:t>skin or respiratory sensitisation, </a:t>
            </a:r>
            <a:endParaRPr lang="en-GB" sz="1400" b="1" dirty="0" smtClean="0"/>
          </a:p>
          <a:p>
            <a:pPr eaLnBrk="1" hangingPunct="1">
              <a:spcBef>
                <a:spcPct val="0"/>
              </a:spcBef>
            </a:pPr>
            <a:endParaRPr lang="es-PR" sz="1400"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B48C86-4D7C-4EDE-BD45-43872EB3A03F}" type="slidenum">
              <a:rPr lang="en-US" smtClean="0">
                <a:latin typeface="Arial" pitchFamily="34" charset="0"/>
              </a:rPr>
              <a:pPr/>
              <a:t>61</a:t>
            </a:fld>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E5EA8D-0BB2-42C0-BAF0-F43002BF2599}" type="slidenum">
              <a:rPr lang="fr-CA" smtClean="0">
                <a:latin typeface="Arial" pitchFamily="34" charset="0"/>
              </a:rPr>
              <a:pPr/>
              <a:t>62</a:t>
            </a:fld>
            <a:endParaRPr lang="fr-CA" smtClean="0">
              <a:latin typeface="Arial" pitchFamily="34" charset="0"/>
            </a:endParaRPr>
          </a:p>
        </p:txBody>
      </p:sp>
      <p:sp>
        <p:nvSpPr>
          <p:cNvPr id="206851" name="Rectangle 2"/>
          <p:cNvSpPr>
            <a:spLocks noGrp="1" noRot="1" noChangeAspect="1" noTextEdit="1"/>
          </p:cNvSpPr>
          <p:nvPr>
            <p:ph type="sldImg"/>
          </p:nvPr>
        </p:nvSpPr>
        <p:spPr bwMode="auto">
          <a:noFill/>
          <a:ln>
            <a:solidFill>
              <a:srgbClr val="000000"/>
            </a:solidFill>
            <a:miter lim="800000"/>
            <a:headEnd/>
            <a:tailEnd/>
          </a:ln>
        </p:spPr>
      </p:sp>
      <p:sp>
        <p:nvSpPr>
          <p:cNvPr id="20685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txBox="1">
            <a:spLocks noGrp="1"/>
          </p:cNvSpPr>
          <p:nvPr/>
        </p:nvSpPr>
        <p:spPr bwMode="auto">
          <a:xfrm>
            <a:off x="4008100" y="8893003"/>
            <a:ext cx="3067374" cy="468474"/>
          </a:xfrm>
          <a:prstGeom prst="rect">
            <a:avLst/>
          </a:prstGeom>
          <a:noFill/>
          <a:ln w="9525">
            <a:noFill/>
            <a:miter lim="800000"/>
            <a:headEnd/>
            <a:tailEnd/>
          </a:ln>
        </p:spPr>
        <p:txBody>
          <a:bodyPr lIns="93932" tIns="46966" rIns="93932" bIns="46966" anchor="b"/>
          <a:lstStyle/>
          <a:p>
            <a:pPr algn="r"/>
            <a:fld id="{E3C26255-59D0-4B65-9B64-9305ECBC69E1}" type="slidenum">
              <a:rPr lang="fr-CA" sz="1200"/>
              <a:pPr algn="r"/>
              <a:t>63</a:t>
            </a:fld>
            <a:endParaRPr lang="fr-CA" sz="1200" dirty="0"/>
          </a:p>
        </p:txBody>
      </p:sp>
      <p:sp>
        <p:nvSpPr>
          <p:cNvPr id="207875" name="Rectangle 2"/>
          <p:cNvSpPr>
            <a:spLocks noGrp="1" noRot="1" noChangeAspect="1" noTextEdit="1"/>
          </p:cNvSpPr>
          <p:nvPr>
            <p:ph type="sldImg"/>
          </p:nvPr>
        </p:nvSpPr>
        <p:spPr bwMode="auto">
          <a:noFill/>
          <a:ln>
            <a:solidFill>
              <a:srgbClr val="000000"/>
            </a:solidFill>
            <a:miter lim="800000"/>
            <a:headEnd/>
            <a:tailEnd/>
          </a:ln>
        </p:spPr>
      </p:sp>
      <p:sp>
        <p:nvSpPr>
          <p:cNvPr id="20787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8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7A2CEF-6A75-425D-AC2F-74A9D25DADFA}" type="slidenum">
              <a:rPr lang="en-US" smtClean="0">
                <a:latin typeface="Arial" pitchFamily="34" charset="0"/>
              </a:rPr>
              <a:pPr/>
              <a:t>64</a:t>
            </a:fld>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4BFEA1-E06C-4DAD-A4EC-23C62F1E237D}" type="slidenum">
              <a:rPr lang="fr-CA" smtClean="0">
                <a:latin typeface="Arial" pitchFamily="34" charset="0"/>
              </a:rPr>
              <a:pPr/>
              <a:t>65</a:t>
            </a:fld>
            <a:endParaRPr lang="fr-CA" smtClean="0">
              <a:latin typeface="Arial" pitchFamily="34" charset="0"/>
            </a:endParaRPr>
          </a:p>
        </p:txBody>
      </p:sp>
      <p:sp>
        <p:nvSpPr>
          <p:cNvPr id="209923" name="Rectangle 2"/>
          <p:cNvSpPr>
            <a:spLocks noGrp="1" noRot="1" noChangeAspect="1" noTextEdit="1"/>
          </p:cNvSpPr>
          <p:nvPr>
            <p:ph type="sldImg"/>
          </p:nvPr>
        </p:nvSpPr>
        <p:spPr bwMode="auto">
          <a:noFill/>
          <a:ln>
            <a:solidFill>
              <a:srgbClr val="000000"/>
            </a:solidFill>
            <a:miter lim="800000"/>
            <a:headEnd/>
            <a:tailEnd/>
          </a:ln>
        </p:spPr>
      </p:sp>
      <p:sp>
        <p:nvSpPr>
          <p:cNvPr id="20992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Wingdings" pitchFamily="2" charset="2"/>
              <a:buNone/>
            </a:pPr>
            <a:r>
              <a:rPr lang="en-CA" sz="1400" dirty="0" smtClean="0"/>
              <a:t>For transport, pictograms will have the background and symbol colors currently used.</a:t>
            </a:r>
          </a:p>
          <a:p>
            <a:pPr eaLnBrk="1" hangingPunct="1">
              <a:buFont typeface="Wingdings" pitchFamily="2" charset="2"/>
              <a:buNone/>
            </a:pPr>
            <a:r>
              <a:rPr lang="en-CA" sz="1400" dirty="0" smtClean="0"/>
              <a:t>For </a:t>
            </a:r>
            <a:r>
              <a:rPr lang="en-US" sz="1400" dirty="0" smtClean="0"/>
              <a:t>other sectors</a:t>
            </a:r>
            <a:r>
              <a:rPr lang="en-CA" sz="1400" dirty="0" smtClean="0"/>
              <a:t>, pictograms will have a black symbol on a white background with a red diamond frame.  A black frame may be used for shipments within one country</a:t>
            </a:r>
            <a:r>
              <a:rPr lang="en-US" sz="1400" dirty="0" smtClean="0"/>
              <a:t>.  OSHA will maintain the red border.</a:t>
            </a:r>
            <a:endParaRPr lang="en-CA" sz="1400" dirty="0" smtClean="0"/>
          </a:p>
          <a:p>
            <a:pPr eaLnBrk="1" hangingPunct="1">
              <a:spcBef>
                <a:spcPts val="517"/>
              </a:spcBef>
              <a:spcAft>
                <a:spcPts val="517"/>
              </a:spcAft>
            </a:pPr>
            <a:r>
              <a:rPr lang="en-US" sz="1400" dirty="0" smtClean="0"/>
              <a:t>The transport pictogram has precedence over the GHS pictogram if  the same hazard  is present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8FE0DF-77BE-4406-8DA3-2AE0412F4721}" type="slidenum">
              <a:rPr lang="fr-CA" smtClean="0">
                <a:latin typeface="Arial" pitchFamily="34" charset="0"/>
              </a:rPr>
              <a:pPr/>
              <a:t>66</a:t>
            </a:fld>
            <a:endParaRPr lang="fr-CA" smtClean="0">
              <a:latin typeface="Arial" pitchFamily="34" charset="0"/>
            </a:endParaRPr>
          </a:p>
        </p:txBody>
      </p:sp>
      <p:sp>
        <p:nvSpPr>
          <p:cNvPr id="210947" name="Rectangle 2"/>
          <p:cNvSpPr>
            <a:spLocks noGrp="1" noRot="1" noChangeAspect="1" noTextEdit="1"/>
          </p:cNvSpPr>
          <p:nvPr>
            <p:ph type="sldImg"/>
          </p:nvPr>
        </p:nvSpPr>
        <p:spPr bwMode="auto">
          <a:noFill/>
          <a:ln>
            <a:solidFill>
              <a:srgbClr val="000000"/>
            </a:solidFill>
            <a:miter lim="800000"/>
            <a:headEnd/>
            <a:tailEnd/>
          </a:ln>
        </p:spPr>
      </p:sp>
      <p:sp>
        <p:nvSpPr>
          <p:cNvPr id="21094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These classes are similar to the ones seen in the previous slide, illustrating  harmonization between systems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txBox="1">
            <a:spLocks noGrp="1"/>
          </p:cNvSpPr>
          <p:nvPr/>
        </p:nvSpPr>
        <p:spPr bwMode="auto">
          <a:xfrm>
            <a:off x="4008100" y="8893003"/>
            <a:ext cx="3067374" cy="468474"/>
          </a:xfrm>
          <a:prstGeom prst="rect">
            <a:avLst/>
          </a:prstGeom>
          <a:noFill/>
          <a:ln w="9525">
            <a:noFill/>
            <a:miter lim="800000"/>
            <a:headEnd/>
            <a:tailEnd/>
          </a:ln>
        </p:spPr>
        <p:txBody>
          <a:bodyPr lIns="93932" tIns="46966" rIns="93932" bIns="46966" anchor="b"/>
          <a:lstStyle/>
          <a:p>
            <a:pPr algn="r"/>
            <a:fld id="{921CCAB6-EEFC-4E9E-AC5F-672F231A49C7}" type="slidenum">
              <a:rPr lang="fr-CA" sz="1200"/>
              <a:pPr algn="r"/>
              <a:t>67</a:t>
            </a:fld>
            <a:endParaRPr lang="fr-CA" sz="1200" dirty="0"/>
          </a:p>
        </p:txBody>
      </p:sp>
      <p:sp>
        <p:nvSpPr>
          <p:cNvPr id="212995" name="Rectangle 2"/>
          <p:cNvSpPr>
            <a:spLocks noGrp="1" noRot="1" noChangeAspect="1" noTextEdit="1"/>
          </p:cNvSpPr>
          <p:nvPr>
            <p:ph type="sldImg"/>
          </p:nvPr>
        </p:nvSpPr>
        <p:spPr bwMode="auto">
          <a:noFill/>
          <a:ln>
            <a:solidFill>
              <a:srgbClr val="000000"/>
            </a:solidFill>
            <a:miter lim="800000"/>
            <a:headEnd/>
            <a:tailEnd/>
          </a:ln>
        </p:spPr>
      </p:sp>
      <p:sp>
        <p:nvSpPr>
          <p:cNvPr id="212996" name="Rectangle 3"/>
          <p:cNvSpPr>
            <a:spLocks noGrp="1"/>
          </p:cNvSpPr>
          <p:nvPr>
            <p:ph type="body" idx="1"/>
          </p:nvPr>
        </p:nvSpPr>
        <p:spPr bwMode="auto">
          <a:noFill/>
        </p:spPr>
        <p:txBody>
          <a:bodyPr wrap="square" numCol="1" anchor="t" anchorCtr="0" compatLnSpc="1">
            <a:prstTxWarp prst="textNoShape">
              <a:avLst/>
            </a:prstTxWarp>
          </a:bodyPr>
          <a:lstStyle/>
          <a:p>
            <a:pPr defTabSz="921807" eaLnBrk="1" hangingPunct="1">
              <a:spcBef>
                <a:spcPct val="0"/>
              </a:spcBef>
              <a:defRPr/>
            </a:pPr>
            <a:r>
              <a:rPr lang="en-US" sz="1400" dirty="0" smtClean="0"/>
              <a:t>Words shown here are those used by the ANSI Z129.1 standard,   American National Standard for hazardous Industrial Chemicals – Precautionary  Labeling.  </a:t>
            </a:r>
          </a:p>
          <a:p>
            <a:pPr defTabSz="921807" eaLnBrk="1" hangingPunct="1">
              <a:spcBef>
                <a:spcPct val="0"/>
              </a:spcBef>
              <a:defRPr/>
            </a:pPr>
            <a:endParaRPr lang="en-US" sz="1400" dirty="0" smtClean="0"/>
          </a:p>
          <a:p>
            <a:pPr eaLnBrk="1" hangingPunct="1">
              <a:spcBef>
                <a:spcPct val="0"/>
              </a:spcBef>
            </a:pPr>
            <a:r>
              <a:rPr lang="en-US" sz="1400" dirty="0" smtClean="0"/>
              <a:t>Danger – most harmful to person, because of toxicity or exposure, more severe or persistent effects</a:t>
            </a:r>
          </a:p>
          <a:p>
            <a:pPr eaLnBrk="1" hangingPunct="1">
              <a:spcBef>
                <a:spcPct val="0"/>
              </a:spcBef>
            </a:pPr>
            <a:endParaRPr lang="en-US" sz="1400" dirty="0" smtClean="0"/>
          </a:p>
          <a:p>
            <a:pPr eaLnBrk="1" hangingPunct="1">
              <a:spcBef>
                <a:spcPct val="0"/>
              </a:spcBef>
            </a:pPr>
            <a:r>
              <a:rPr lang="en-US" sz="1400" dirty="0" smtClean="0"/>
              <a:t>Warning  - less harmful to person,  lower levels of exposure or toxicity or temporary harmful effects</a:t>
            </a:r>
          </a:p>
          <a:p>
            <a:pPr eaLnBrk="1" hangingPunct="1">
              <a:spcBef>
                <a:spcPct val="0"/>
              </a:spcBef>
            </a:pPr>
            <a:endParaRPr lang="en-US" sz="1400" dirty="0" smtClean="0"/>
          </a:p>
          <a:p>
            <a:pPr eaLnBrk="1" hangingPunct="1">
              <a:spcBef>
                <a:spcPct val="0"/>
              </a:spcBef>
            </a:pPr>
            <a:r>
              <a:rPr lang="en-US" sz="1400" dirty="0" smtClean="0"/>
              <a:t>Lower levels of danger or exposure typically used “Caution” or “Notice” as the warning word</a:t>
            </a:r>
          </a:p>
          <a:p>
            <a:pPr eaLnBrk="1" hangingPunct="1">
              <a:spcBef>
                <a:spcPct val="0"/>
              </a:spcBef>
            </a:pPr>
            <a:endParaRPr lang="en-US" sz="1400" dirty="0" smtClean="0"/>
          </a:p>
          <a:p>
            <a:pPr eaLnBrk="1" hangingPunct="1">
              <a:spcBef>
                <a:spcPct val="0"/>
              </a:spcBef>
            </a:pPr>
            <a:r>
              <a:rPr lang="en-US" sz="1400" dirty="0" smtClean="0"/>
              <a:t>Studies showed people identify these words with different levels of risks or hazards, but saw little differences between the words Caution and Warning </a:t>
            </a:r>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Take a moment to answer any questions of material discussed up to here.  Make quick review on board</a:t>
            </a:r>
          </a:p>
        </p:txBody>
      </p:sp>
      <p:sp>
        <p:nvSpPr>
          <p:cNvPr id="214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B37A48-54F2-413D-B38E-00527421D70D}" type="slidenum">
              <a:rPr lang="en-US" smtClean="0">
                <a:latin typeface="Arial" pitchFamily="34" charset="0"/>
              </a:rPr>
              <a:pPr/>
              <a:t>68</a:t>
            </a:fld>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5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C749D3-CB8B-4650-A0D2-FEF4A0E75567}" type="slidenum">
              <a:rPr lang="en-US" smtClean="0">
                <a:latin typeface="Arial" pitchFamily="34" charset="0"/>
              </a:rPr>
              <a:pPr/>
              <a:t>69</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E87F7718-879A-4AB2-8BC9-B7364573E2B7}" type="slidenum">
              <a:rPr lang="en-US" sz="1200"/>
              <a:pPr algn="r"/>
              <a:t>7</a:t>
            </a:fld>
            <a:endParaRPr lang="en-US" sz="1200" dirty="0"/>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 GHS covers physical, health, and environmental hazards. The work was divided in three parts:</a:t>
            </a:r>
          </a:p>
          <a:p>
            <a:pPr eaLnBrk="1" hangingPunct="1">
              <a:spcBef>
                <a:spcPct val="0"/>
              </a:spcBef>
            </a:pPr>
            <a:endParaRPr lang="en-US" sz="1400" dirty="0" smtClean="0"/>
          </a:p>
          <a:p>
            <a:pPr marL="761771" lvl="1" indent="-292866" eaLnBrk="1" hangingPunct="1">
              <a:buFontTx/>
              <a:buChar char="•"/>
            </a:pPr>
            <a:r>
              <a:rPr lang="en-US" sz="1400" i="1" dirty="0" smtClean="0"/>
              <a:t>Classification criteria for physical hazards – developed by United Nations Subcommittee/ International Labor Organization (ILO), based on the harmonized criteria for transport goods</a:t>
            </a:r>
          </a:p>
          <a:p>
            <a:pPr marL="761771" lvl="1" indent="-292866" eaLnBrk="1" hangingPunct="1">
              <a:buFontTx/>
              <a:buChar char="•"/>
            </a:pPr>
            <a:endParaRPr lang="en-US" sz="1400" i="1" dirty="0" smtClean="0"/>
          </a:p>
          <a:p>
            <a:pPr marL="761771" lvl="1" indent="-292866" eaLnBrk="1" hangingPunct="1">
              <a:buFontTx/>
              <a:buChar char="•"/>
            </a:pPr>
            <a:r>
              <a:rPr lang="en-US" sz="1400" i="1" dirty="0" smtClean="0"/>
              <a:t>Classification criteria for health and environmental hazards- developed under the Organization for Economic Cooperation</a:t>
            </a:r>
          </a:p>
          <a:p>
            <a:pPr marL="761771" lvl="1" indent="-292866" eaLnBrk="1" hangingPunct="1">
              <a:buFontTx/>
              <a:buChar char="•"/>
            </a:pPr>
            <a:endParaRPr lang="en-US" sz="1400" i="1" dirty="0" smtClean="0"/>
          </a:p>
          <a:p>
            <a:pPr marL="761771" lvl="1" indent="-292866" eaLnBrk="1" hangingPunct="1">
              <a:buFontTx/>
              <a:buChar char="•"/>
            </a:pPr>
            <a:r>
              <a:rPr lang="en-US" sz="1400" i="1" dirty="0" smtClean="0"/>
              <a:t>Hazard communication elements – developed by ILO</a:t>
            </a:r>
            <a:endParaRPr lang="en-US" sz="1400" dirty="0" smtClean="0"/>
          </a:p>
          <a:p>
            <a:pPr eaLnBrk="1" hangingPunct="1">
              <a:spcBef>
                <a:spcPct val="0"/>
              </a:spcBef>
            </a:pPr>
            <a:endParaRPr lang="en-US" sz="1400"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725300-8ADA-4B61-A5FE-E4F346AD158E}" type="slidenum">
              <a:rPr lang="fr-CA" smtClean="0">
                <a:latin typeface="Arial" pitchFamily="34" charset="0"/>
              </a:rPr>
              <a:pPr/>
              <a:t>70</a:t>
            </a:fld>
            <a:endParaRPr lang="fr-CA" smtClean="0">
              <a:latin typeface="Arial" pitchFamily="34" charset="0"/>
            </a:endParaRPr>
          </a:p>
        </p:txBody>
      </p:sp>
      <p:sp>
        <p:nvSpPr>
          <p:cNvPr id="216067" name="Rectangle 2"/>
          <p:cNvSpPr>
            <a:spLocks noGrp="1" noRot="1" noChangeAspect="1" noTextEdit="1"/>
          </p:cNvSpPr>
          <p:nvPr>
            <p:ph type="sldImg"/>
          </p:nvPr>
        </p:nvSpPr>
        <p:spPr bwMode="auto">
          <a:noFill/>
          <a:ln>
            <a:solidFill>
              <a:srgbClr val="000000"/>
            </a:solidFill>
            <a:miter lim="800000"/>
            <a:headEnd/>
            <a:tailEnd/>
          </a:ln>
        </p:spPr>
      </p:sp>
      <p:sp>
        <p:nvSpPr>
          <p:cNvPr id="21606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t>The hazard statements have codes associated to them. OSHA has not adopted the codes but has identified statements corresponding to each hazard class. Please refer to Appendix C of the proposed rule for more information.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55D764-2DBA-4A2A-AF81-D433DBA6BB89}" type="slidenum">
              <a:rPr lang="fr-CA" smtClean="0">
                <a:latin typeface="Arial" pitchFamily="34" charset="0"/>
              </a:rPr>
              <a:pPr/>
              <a:t>71</a:t>
            </a:fld>
            <a:endParaRPr lang="fr-CA" smtClean="0">
              <a:latin typeface="Arial" pitchFamily="34" charset="0"/>
            </a:endParaRPr>
          </a:p>
        </p:txBody>
      </p:sp>
      <p:sp>
        <p:nvSpPr>
          <p:cNvPr id="217091" name="Rectangle 2"/>
          <p:cNvSpPr>
            <a:spLocks noGrp="1" noRot="1" noChangeAspect="1" noTextEdit="1"/>
          </p:cNvSpPr>
          <p:nvPr>
            <p:ph type="sldImg"/>
          </p:nvPr>
        </p:nvSpPr>
        <p:spPr bwMode="auto">
          <a:noFill/>
          <a:ln>
            <a:solidFill>
              <a:srgbClr val="000000"/>
            </a:solidFill>
            <a:miter lim="800000"/>
            <a:headEnd/>
            <a:tailEnd/>
          </a:ln>
        </p:spPr>
      </p:sp>
      <p:sp>
        <p:nvSpPr>
          <p:cNvPr id="190468" name="Rectangle 3"/>
          <p:cNvSpPr>
            <a:spLocks noGrp="1"/>
          </p:cNvSpPr>
          <p:nvPr>
            <p:ph type="body" idx="1"/>
          </p:nvPr>
        </p:nvSpPr>
        <p:spPr bwMode="auto"/>
        <p:txBody>
          <a:bodyPr wrap="square" numCol="1" anchor="t" anchorCtr="0" compatLnSpc="1">
            <a:prstTxWarp prst="textNoShape">
              <a:avLst/>
            </a:prstTxWarp>
          </a:bodyPr>
          <a:lstStyle/>
          <a:p>
            <a:pPr marL="236853" indent="-236853" eaLnBrk="1" hangingPunct="1">
              <a:defRPr/>
            </a:pPr>
            <a:r>
              <a:rPr lang="en-GB" sz="1400" dirty="0" smtClean="0"/>
              <a:t>Take a moment to show example of Appendix C and how to read information given here. </a:t>
            </a:r>
          </a:p>
          <a:p>
            <a:pPr marL="236853" indent="-236853" eaLnBrk="1" hangingPunct="1">
              <a:defRPr/>
            </a:pPr>
            <a:r>
              <a:rPr lang="en-GB" sz="1400" dirty="0" smtClean="0"/>
              <a:t>The GHS document includes examples of precautionary statements which can be used. The intent is to harmonize precautionary statements in the future.  As with hazard, precautionary statements, have </a:t>
            </a:r>
            <a:r>
              <a:rPr lang="en-GB" sz="1400" b="1" u="sng" dirty="0" smtClean="0"/>
              <a:t>codes </a:t>
            </a:r>
            <a:r>
              <a:rPr lang="en-GB" sz="1400" dirty="0" smtClean="0"/>
              <a:t>which</a:t>
            </a:r>
            <a:r>
              <a:rPr lang="en-GB" sz="1400" b="1" u="sng" dirty="0" smtClean="0"/>
              <a:t> will not be adopted by OSHA</a:t>
            </a:r>
            <a:r>
              <a:rPr lang="en-GB" sz="1400" dirty="0" smtClean="0"/>
              <a:t>.  </a:t>
            </a:r>
            <a:endParaRPr lang="en-US" sz="1400"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8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17630E-E715-4D6E-89D4-C6D8BEA4BF02}" type="slidenum">
              <a:rPr lang="en-US" smtClean="0">
                <a:latin typeface="Arial" pitchFamily="34" charset="0"/>
              </a:rPr>
              <a:pPr/>
              <a:t>72</a:t>
            </a:fld>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 reduce the variation of non-standardized information, supplementary information on the label is limited to when it provides further detail and does not contradict or cast doubt on the validity of the standardized hazard information, or when it provides precautionary information about unclassified hazards. </a:t>
            </a:r>
          </a:p>
          <a:p>
            <a:endParaRPr lang="en-US" dirty="0" smtClean="0"/>
          </a:p>
          <a:p>
            <a:r>
              <a:rPr lang="en-US" dirty="0" smtClean="0"/>
              <a:t>However OSHA recommends placing</a:t>
            </a:r>
            <a:r>
              <a:rPr lang="en-US" baseline="0" dirty="0" smtClean="0"/>
              <a:t> appropriate precautionary measures under the supplemental information of unclassified hazards.</a:t>
            </a:r>
            <a:endParaRPr lang="en-US" dirty="0" smtClean="0"/>
          </a:p>
        </p:txBody>
      </p:sp>
      <p:sp>
        <p:nvSpPr>
          <p:cNvPr id="219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F3CC86-E540-43F3-A925-EB1A0CB64AA8}" type="slidenum">
              <a:rPr lang="en-US" smtClean="0">
                <a:latin typeface="Arial" pitchFamily="34" charset="0"/>
              </a:rPr>
              <a:pPr/>
              <a:t>73</a:t>
            </a:fld>
            <a:endParaRPr lang="en-US"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0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07B531-173A-48F7-917D-1E67A2E178D5}" type="slidenum">
              <a:rPr lang="en-US" smtClean="0">
                <a:latin typeface="Arial" pitchFamily="34" charset="0"/>
              </a:rPr>
              <a:pPr/>
              <a:t>74</a:t>
            </a:fld>
            <a:endParaRPr lang="en-US"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35260C-8B8D-4072-AEBC-06AD9F509E84}" type="slidenum">
              <a:rPr lang="fr-CA" smtClean="0">
                <a:latin typeface="Arial" pitchFamily="34" charset="0"/>
              </a:rPr>
              <a:pPr/>
              <a:t>75</a:t>
            </a:fld>
            <a:endParaRPr lang="fr-CA" smtClean="0">
              <a:latin typeface="Arial" pitchFamily="34" charset="0"/>
            </a:endParaRPr>
          </a:p>
        </p:txBody>
      </p:sp>
      <p:sp>
        <p:nvSpPr>
          <p:cNvPr id="221187" name="Rectangle 2"/>
          <p:cNvSpPr>
            <a:spLocks noGrp="1" noRot="1" noChangeAspect="1" noTextEdit="1"/>
          </p:cNvSpPr>
          <p:nvPr>
            <p:ph type="sldImg"/>
          </p:nvPr>
        </p:nvSpPr>
        <p:spPr bwMode="auto">
          <a:noFill/>
          <a:ln>
            <a:solidFill>
              <a:srgbClr val="000000"/>
            </a:solidFill>
            <a:miter lim="800000"/>
            <a:headEnd/>
            <a:tailEnd/>
          </a:ln>
        </p:spPr>
      </p:sp>
      <p:sp>
        <p:nvSpPr>
          <p:cNvPr id="22118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Wingdings" pitchFamily="2" charset="2"/>
              <a:buNone/>
            </a:pPr>
            <a:r>
              <a:rPr lang="en-GB" sz="1400" dirty="0" smtClean="0"/>
              <a:t>It’s information enables the employer to develop an active program of worker protection measures, including training specific to the workplace.</a:t>
            </a:r>
          </a:p>
          <a:p>
            <a:pPr eaLnBrk="1" hangingPunct="1">
              <a:spcBef>
                <a:spcPct val="0"/>
              </a:spcBef>
            </a:pPr>
            <a:endParaRPr lang="en-US" sz="1400"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2EA4AD-29CE-4E4A-9060-A6F715DD9746}" type="slidenum">
              <a:rPr lang="fr-CA" smtClean="0">
                <a:latin typeface="Arial" pitchFamily="34" charset="0"/>
              </a:rPr>
              <a:pPr/>
              <a:t>76</a:t>
            </a:fld>
            <a:endParaRPr lang="fr-CA" smtClean="0">
              <a:latin typeface="Arial" pitchFamily="34" charset="0"/>
            </a:endParaRPr>
          </a:p>
        </p:txBody>
      </p:sp>
      <p:sp>
        <p:nvSpPr>
          <p:cNvPr id="222211" name="Rectangle 2"/>
          <p:cNvSpPr>
            <a:spLocks noGrp="1" noRot="1" noChangeAspect="1" noTextEdit="1"/>
          </p:cNvSpPr>
          <p:nvPr>
            <p:ph type="sldImg"/>
          </p:nvPr>
        </p:nvSpPr>
        <p:spPr bwMode="auto">
          <a:noFill/>
          <a:ln>
            <a:solidFill>
              <a:srgbClr val="000000"/>
            </a:solidFill>
            <a:miter lim="800000"/>
            <a:headEnd/>
            <a:tailEnd/>
          </a:ln>
        </p:spPr>
      </p:sp>
      <p:sp>
        <p:nvSpPr>
          <p:cNvPr id="22221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F4883F-C761-4A5A-BDA9-BBC20F84E62B}" type="slidenum">
              <a:rPr lang="fr-CA" smtClean="0">
                <a:latin typeface="Arial" pitchFamily="34" charset="0"/>
              </a:rPr>
              <a:pPr/>
              <a:t>77</a:t>
            </a:fld>
            <a:endParaRPr lang="fr-CA" smtClean="0">
              <a:latin typeface="Arial" pitchFamily="34" charset="0"/>
            </a:endParaRPr>
          </a:p>
        </p:txBody>
      </p:sp>
      <p:sp>
        <p:nvSpPr>
          <p:cNvPr id="223235" name="Rectangle 2"/>
          <p:cNvSpPr>
            <a:spLocks noGrp="1" noRot="1" noChangeAspect="1" noTextEdit="1"/>
          </p:cNvSpPr>
          <p:nvPr>
            <p:ph type="sldImg"/>
          </p:nvPr>
        </p:nvSpPr>
        <p:spPr bwMode="auto">
          <a:noFill/>
          <a:ln>
            <a:solidFill>
              <a:srgbClr val="000000"/>
            </a:solidFill>
            <a:miter lim="800000"/>
            <a:headEnd/>
            <a:tailEnd/>
          </a:ln>
        </p:spPr>
      </p:sp>
      <p:sp>
        <p:nvSpPr>
          <p:cNvPr id="22323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4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A83849-E3E0-4368-8243-F853D5245671}" type="slidenum">
              <a:rPr lang="en-US" smtClean="0">
                <a:latin typeface="Arial" pitchFamily="34" charset="0"/>
              </a:rPr>
              <a:pPr/>
              <a:t>78</a:t>
            </a:fld>
            <a:endParaRPr lang="en-US"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112900-BBF1-4782-AD0C-4115D3A9DC00}" type="slidenum">
              <a:rPr lang="fr-CA" smtClean="0">
                <a:latin typeface="Arial" pitchFamily="34" charset="0"/>
              </a:rPr>
              <a:pPr/>
              <a:t>79</a:t>
            </a:fld>
            <a:endParaRPr lang="fr-CA" smtClean="0">
              <a:latin typeface="Arial" pitchFamily="34" charset="0"/>
            </a:endParaRPr>
          </a:p>
        </p:txBody>
      </p:sp>
      <p:sp>
        <p:nvSpPr>
          <p:cNvPr id="225283" name="Rectangle 2"/>
          <p:cNvSpPr>
            <a:spLocks noGrp="1" noRot="1" noChangeAspect="1" noTextEdit="1"/>
          </p:cNvSpPr>
          <p:nvPr>
            <p:ph type="sldImg"/>
          </p:nvPr>
        </p:nvSpPr>
        <p:spPr bwMode="auto">
          <a:noFill/>
          <a:ln>
            <a:solidFill>
              <a:srgbClr val="000000"/>
            </a:solidFill>
            <a:miter lim="800000"/>
            <a:headEnd/>
            <a:tailEnd/>
          </a:ln>
        </p:spPr>
      </p:sp>
      <p:sp>
        <p:nvSpPr>
          <p:cNvPr id="198660" name="Rectangle 3"/>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US" sz="1400" dirty="0" smtClean="0">
                <a:latin typeface="+mj-lt"/>
              </a:rPr>
              <a:t>Divide participants into small groups. Provide groups with reference information. Allow 10 minutes for exercise and discussion </a:t>
            </a:r>
          </a:p>
          <a:p>
            <a:pPr eaLnBrk="1" hangingPunct="1">
              <a:defRPr/>
            </a:pPr>
            <a:endParaRPr lang="en-US" sz="1400" dirty="0" smtClean="0">
              <a:latin typeface="+mj-lt"/>
            </a:endParaRPr>
          </a:p>
          <a:p>
            <a:pPr eaLnBrk="1" hangingPunct="1">
              <a:defRPr/>
            </a:pPr>
            <a:r>
              <a:rPr lang="en-US" sz="1400" dirty="0" smtClean="0">
                <a:latin typeface="+mj-lt"/>
              </a:rPr>
              <a:t>Health – </a:t>
            </a:r>
            <a:r>
              <a:rPr lang="en-US" altLang="ja-JP" sz="1400" b="1" dirty="0" smtClean="0">
                <a:latin typeface="+mj-lt"/>
                <a:ea typeface="MS Mincho" pitchFamily="49" charset="-128"/>
                <a:cs typeface="Times New Roman" pitchFamily="18" charset="0"/>
              </a:rPr>
              <a:t>Carcinogen;  </a:t>
            </a:r>
            <a:r>
              <a:rPr lang="en-US" altLang="ja-JP" sz="1400" b="1" dirty="0" err="1" smtClean="0">
                <a:latin typeface="+mj-lt"/>
                <a:ea typeface="MS Mincho" pitchFamily="49" charset="-128"/>
                <a:cs typeface="Times New Roman" pitchFamily="18" charset="0"/>
              </a:rPr>
              <a:t>Mutagenicity</a:t>
            </a:r>
            <a:r>
              <a:rPr lang="en-US" altLang="ja-JP" sz="1400" b="1" dirty="0" smtClean="0">
                <a:latin typeface="+mj-lt"/>
                <a:ea typeface="MS Mincho" pitchFamily="49" charset="-128"/>
                <a:cs typeface="Times New Roman" pitchFamily="18" charset="0"/>
              </a:rPr>
              <a:t>;  Reproductive Toxicity;  Respiratory Sensitizer;  Target Organ Toxicity;  Aspiration Toxicity</a:t>
            </a:r>
            <a:endParaRPr lang="en-US" altLang="ja-JP" sz="1400" b="1" dirty="0" smtClean="0">
              <a:latin typeface="+mj-lt"/>
              <a:ea typeface="MS Mincho" pitchFamily="49" charset="-128"/>
              <a:cs typeface="Times New Roman" pitchFamily="18" charset="0"/>
              <a:sym typeface="Symbol" pitchFamily="18" charset="2"/>
            </a:endParaRPr>
          </a:p>
          <a:p>
            <a:pPr eaLnBrk="1" hangingPunct="1">
              <a:defRPr/>
            </a:pPr>
            <a:endParaRPr lang="en-US" sz="1400" dirty="0" smtClean="0">
              <a:latin typeface="+mj-lt"/>
            </a:endParaRPr>
          </a:p>
          <a:p>
            <a:pPr eaLnBrk="1" hangingPunct="1">
              <a:defRPr/>
            </a:pPr>
            <a:r>
              <a:rPr lang="en-US" sz="1400" dirty="0" smtClean="0">
                <a:latin typeface="+mj-lt"/>
              </a:rPr>
              <a:t>Crossbones –  </a:t>
            </a:r>
            <a:r>
              <a:rPr lang="en-US" sz="1400" b="1" dirty="0" smtClean="0">
                <a:latin typeface="+mj-lt"/>
              </a:rPr>
              <a:t>Acute toxicity </a:t>
            </a:r>
          </a:p>
          <a:p>
            <a:pPr eaLnBrk="1" hangingPunct="1">
              <a:defRPr/>
            </a:pPr>
            <a:endParaRPr lang="en-US" sz="1400" dirty="0" smtClean="0">
              <a:latin typeface="+mj-lt"/>
            </a:endParaRPr>
          </a:p>
          <a:p>
            <a:pPr eaLnBrk="1" hangingPunct="1">
              <a:defRPr/>
            </a:pPr>
            <a:r>
              <a:rPr lang="en-US" sz="1400" dirty="0" smtClean="0">
                <a:latin typeface="+mj-lt"/>
              </a:rPr>
              <a:t>Exclamation -  </a:t>
            </a:r>
            <a:r>
              <a:rPr lang="en-US" altLang="ja-JP" sz="1400" b="1" dirty="0" smtClean="0">
                <a:latin typeface="+mj-lt"/>
                <a:ea typeface="MS Mincho" pitchFamily="49" charset="-128"/>
              </a:rPr>
              <a:t>Irritant;    Skin Sensitizer;  Acute Toxicity (harmful); Narcotic effects;  Respiratory Tract Irritant;  Hazardous to Ozone Layer</a:t>
            </a:r>
            <a:endParaRPr lang="en-US" altLang="ja-JP" sz="1400" b="1" dirty="0" smtClean="0">
              <a:latin typeface="+mj-lt"/>
              <a:ea typeface="MS Mincho" pitchFamily="49" charset="-128"/>
              <a:sym typeface="Symbol" pitchFamily="18" charset="2"/>
            </a:endParaRPr>
          </a:p>
          <a:p>
            <a:pPr eaLnBrk="1" hangingPunct="1">
              <a:defRPr/>
            </a:pPr>
            <a:endParaRPr lang="en-US" sz="1400" dirty="0" smtClean="0">
              <a:latin typeface="+mj-lt"/>
            </a:endParaRPr>
          </a:p>
          <a:p>
            <a:pPr eaLnBrk="1" hangingPunct="1">
              <a:defRPr/>
            </a:pPr>
            <a:r>
              <a:rPr lang="en-US" sz="1400" dirty="0" smtClean="0">
                <a:latin typeface="+mj-lt"/>
              </a:rPr>
              <a:t>Different  hazards are identified with these pictograms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lvl="0" eaLnBrk="1" hangingPunct="1">
              <a:buFont typeface="Wingdings 2" pitchFamily="18" charset="2"/>
              <a:buNone/>
            </a:pPr>
            <a:r>
              <a:rPr lang="en-US" sz="3200" dirty="0" smtClean="0"/>
              <a:t>UN Globally Harmonized System of Classification and Labeling of Chemicals, third revision is sometimes c</a:t>
            </a:r>
            <a:r>
              <a:rPr lang="en-US" dirty="0" smtClean="0"/>
              <a:t>alled the “purple book”</a:t>
            </a:r>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8E70D8-041E-45C9-BD9E-AACCB40DB8E0}"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txBox="1">
            <a:spLocks noGrp="1"/>
          </p:cNvSpPr>
          <p:nvPr/>
        </p:nvSpPr>
        <p:spPr bwMode="auto">
          <a:xfrm>
            <a:off x="4008100" y="8893003"/>
            <a:ext cx="3067374" cy="468474"/>
          </a:xfrm>
          <a:prstGeom prst="rect">
            <a:avLst/>
          </a:prstGeom>
          <a:noFill/>
          <a:ln w="9525">
            <a:noFill/>
            <a:miter lim="800000"/>
            <a:headEnd/>
            <a:tailEnd/>
          </a:ln>
        </p:spPr>
        <p:txBody>
          <a:bodyPr lIns="93932" tIns="46966" rIns="93932" bIns="46966" anchor="b"/>
          <a:lstStyle/>
          <a:p>
            <a:pPr algn="r"/>
            <a:fld id="{2F63C806-E064-4207-AB36-54E8EE4F1A74}" type="slidenum">
              <a:rPr lang="fr-CA" sz="1200"/>
              <a:pPr algn="r"/>
              <a:t>80</a:t>
            </a:fld>
            <a:endParaRPr lang="fr-CA" sz="1200" dirty="0"/>
          </a:p>
        </p:txBody>
      </p:sp>
      <p:sp>
        <p:nvSpPr>
          <p:cNvPr id="226307" name="Rectangle 2"/>
          <p:cNvSpPr>
            <a:spLocks noGrp="1" noRot="1" noChangeAspect="1" noTextEdit="1"/>
          </p:cNvSpPr>
          <p:nvPr>
            <p:ph type="sldImg"/>
          </p:nvPr>
        </p:nvSpPr>
        <p:spPr bwMode="auto">
          <a:noFill/>
          <a:ln>
            <a:solidFill>
              <a:srgbClr val="000000"/>
            </a:solidFill>
            <a:miter lim="800000"/>
            <a:headEnd/>
            <a:tailEnd/>
          </a:ln>
        </p:spPr>
      </p:sp>
      <p:sp>
        <p:nvSpPr>
          <p:cNvPr id="22630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Skull and crossbones - toxic</a:t>
            </a:r>
          </a:p>
          <a:p>
            <a:pPr eaLnBrk="1" hangingPunct="1">
              <a:spcBef>
                <a:spcPct val="0"/>
              </a:spcBef>
            </a:pPr>
            <a:endParaRPr lang="en-US" smtClean="0"/>
          </a:p>
          <a:p>
            <a:pPr eaLnBrk="1" hangingPunct="1">
              <a:spcBef>
                <a:spcPct val="0"/>
              </a:spcBef>
            </a:pPr>
            <a:r>
              <a:rPr lang="en-US" smtClean="0"/>
              <a:t>Flame - flammable</a:t>
            </a:r>
          </a:p>
          <a:p>
            <a:pPr eaLnBrk="1" hangingPunct="1">
              <a:spcBef>
                <a:spcPct val="0"/>
              </a:spcBef>
            </a:pPr>
            <a:endParaRPr lang="en-US" smtClean="0"/>
          </a:p>
          <a:p>
            <a:pPr eaLnBrk="1" hangingPunct="1">
              <a:spcBef>
                <a:spcPct val="0"/>
              </a:spcBef>
            </a:pPr>
            <a:r>
              <a:rPr lang="en-US" smtClean="0"/>
              <a:t>Corrosion</a:t>
            </a:r>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txBox="1">
            <a:spLocks noGrp="1"/>
          </p:cNvSpPr>
          <p:nvPr/>
        </p:nvSpPr>
        <p:spPr bwMode="auto">
          <a:xfrm>
            <a:off x="4008100" y="8893003"/>
            <a:ext cx="3067374" cy="468474"/>
          </a:xfrm>
          <a:prstGeom prst="rect">
            <a:avLst/>
          </a:prstGeom>
          <a:noFill/>
          <a:ln w="9525">
            <a:noFill/>
            <a:miter lim="800000"/>
            <a:headEnd/>
            <a:tailEnd/>
          </a:ln>
        </p:spPr>
        <p:txBody>
          <a:bodyPr lIns="93932" tIns="46966" rIns="93932" bIns="46966" anchor="b"/>
          <a:lstStyle/>
          <a:p>
            <a:pPr algn="r"/>
            <a:fld id="{EF589FD9-196B-4609-873B-785A56113500}" type="slidenum">
              <a:rPr lang="fr-CA" sz="1200"/>
              <a:pPr algn="r"/>
              <a:t>81</a:t>
            </a:fld>
            <a:endParaRPr lang="fr-CA" sz="1200" dirty="0"/>
          </a:p>
        </p:txBody>
      </p:sp>
      <p:sp>
        <p:nvSpPr>
          <p:cNvPr id="227331" name="Rectangle 2"/>
          <p:cNvSpPr>
            <a:spLocks noGrp="1" noRot="1" noChangeAspect="1" noTextEdit="1"/>
          </p:cNvSpPr>
          <p:nvPr>
            <p:ph type="sldImg"/>
          </p:nvPr>
        </p:nvSpPr>
        <p:spPr bwMode="auto">
          <a:noFill/>
          <a:ln>
            <a:solidFill>
              <a:srgbClr val="000000"/>
            </a:solidFill>
            <a:miter lim="800000"/>
            <a:headEnd/>
            <a:tailEnd/>
          </a:ln>
        </p:spPr>
      </p:sp>
      <p:sp>
        <p:nvSpPr>
          <p:cNvPr id="227332" name="Rectangle 3"/>
          <p:cNvSpPr>
            <a:spLocks noGrp="1"/>
          </p:cNvSpPr>
          <p:nvPr>
            <p:ph type="body" idx="1"/>
          </p:nvPr>
        </p:nvSpPr>
        <p:spPr bwMode="auto">
          <a:noFill/>
        </p:spPr>
        <p:txBody>
          <a:bodyPr wrap="square" numCol="1" anchor="t" anchorCtr="0" compatLnSpc="1">
            <a:prstTxWarp prst="textNoShape">
              <a:avLst/>
            </a:prstTxWarp>
          </a:bodyPr>
          <a:lstStyle/>
          <a:p>
            <a:pPr defTabSz="921807" eaLnBrk="1" hangingPunct="1">
              <a:lnSpc>
                <a:spcPct val="80000"/>
              </a:lnSpc>
              <a:defRPr/>
            </a:pPr>
            <a:endParaRPr lang="en-US" dirty="0" smtClean="0"/>
          </a:p>
          <a:p>
            <a:pPr defTabSz="921807" eaLnBrk="1" hangingPunct="1">
              <a:lnSpc>
                <a:spcPct val="80000"/>
              </a:lnSpc>
              <a:defRPr/>
            </a:pPr>
            <a:r>
              <a:rPr lang="en-US" dirty="0" smtClean="0"/>
              <a:t>Wear cold insulating gloves - </a:t>
            </a:r>
            <a:r>
              <a:rPr lang="en-US" b="1" dirty="0" smtClean="0"/>
              <a:t>handling</a:t>
            </a:r>
          </a:p>
          <a:p>
            <a:pPr eaLnBrk="1" hangingPunct="1">
              <a:lnSpc>
                <a:spcPct val="80000"/>
              </a:lnSpc>
            </a:pPr>
            <a:endParaRPr lang="en-US" dirty="0" smtClean="0"/>
          </a:p>
          <a:p>
            <a:pPr eaLnBrk="1" hangingPunct="1">
              <a:lnSpc>
                <a:spcPct val="80000"/>
              </a:lnSpc>
            </a:pPr>
            <a:r>
              <a:rPr lang="en-US" dirty="0" smtClean="0"/>
              <a:t>Dispose of contents in accordance with local regulations - </a:t>
            </a:r>
            <a:r>
              <a:rPr lang="en-US" b="1" dirty="0" smtClean="0"/>
              <a:t>disposal</a:t>
            </a:r>
          </a:p>
          <a:p>
            <a:pPr eaLnBrk="1" hangingPunct="1">
              <a:lnSpc>
                <a:spcPct val="80000"/>
              </a:lnSpc>
            </a:pPr>
            <a:endParaRPr lang="en-US" dirty="0" smtClean="0"/>
          </a:p>
          <a:p>
            <a:pPr eaLnBrk="1" hangingPunct="1">
              <a:lnSpc>
                <a:spcPct val="80000"/>
              </a:lnSpc>
            </a:pPr>
            <a:r>
              <a:rPr lang="en-US" dirty="0" smtClean="0"/>
              <a:t>If exposed: call poison center or doctor/ physician - </a:t>
            </a:r>
            <a:r>
              <a:rPr lang="en-US" b="1" dirty="0" smtClean="0"/>
              <a:t>response</a:t>
            </a:r>
          </a:p>
          <a:p>
            <a:pPr eaLnBrk="1" hangingPunct="1">
              <a:lnSpc>
                <a:spcPct val="80000"/>
              </a:lnSpc>
            </a:pPr>
            <a:endParaRPr lang="en-US" dirty="0" smtClean="0"/>
          </a:p>
          <a:p>
            <a:pPr eaLnBrk="1" hangingPunct="1">
              <a:lnSpc>
                <a:spcPct val="80000"/>
              </a:lnSpc>
            </a:pPr>
            <a:r>
              <a:rPr lang="en-US" dirty="0" smtClean="0"/>
              <a:t>Stored in a well ventilated place - </a:t>
            </a:r>
            <a:r>
              <a:rPr lang="en-US" b="1" dirty="0" smtClean="0"/>
              <a:t>storage</a:t>
            </a:r>
            <a:endParaRPr lang="es-PR" b="1" dirty="0" smtClean="0"/>
          </a:p>
          <a:p>
            <a:pPr eaLnBrk="1" hangingPunct="1">
              <a:spcBef>
                <a:spcPct val="0"/>
              </a:spcBef>
            </a:pPr>
            <a:endParaRPr lang="en-US" dirty="0"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Section  4 – First aid supplemented by section 2</a:t>
            </a:r>
          </a:p>
          <a:p>
            <a:endParaRPr lang="en-US" smtClean="0"/>
          </a:p>
          <a:p>
            <a:r>
              <a:rPr lang="en-US" smtClean="0"/>
              <a:t>Section  9 – Physical and chemical properties</a:t>
            </a:r>
          </a:p>
          <a:p>
            <a:endParaRPr lang="en-US" smtClean="0"/>
          </a:p>
          <a:p>
            <a:r>
              <a:rPr lang="en-US" smtClean="0"/>
              <a:t>Section  7 – Storage and handling</a:t>
            </a:r>
          </a:p>
          <a:p>
            <a:endParaRPr lang="en-US" smtClean="0"/>
          </a:p>
          <a:p>
            <a:r>
              <a:rPr lang="en-US" smtClean="0"/>
              <a:t>Section 11 - Toxicological information</a:t>
            </a:r>
          </a:p>
          <a:p>
            <a:endParaRPr lang="en-US" smtClean="0"/>
          </a:p>
          <a:p>
            <a:r>
              <a:rPr lang="en-US" smtClean="0"/>
              <a:t>Section  1 – Identification </a:t>
            </a:r>
          </a:p>
        </p:txBody>
      </p:sp>
      <p:sp>
        <p:nvSpPr>
          <p:cNvPr id="229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96C754-C08B-4A97-B8FC-665DF4E9A63F}" type="slidenum">
              <a:rPr lang="en-US" smtClean="0">
                <a:latin typeface="Arial" pitchFamily="34" charset="0"/>
              </a:rPr>
              <a:pPr/>
              <a:t>82</a:t>
            </a:fld>
            <a:endParaRPr lang="en-US" smtClean="0">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Divide the participants into small groups and provide them with  Appendix C.</a:t>
            </a:r>
            <a:r>
              <a:rPr lang="en-US" baseline="0" dirty="0" smtClean="0"/>
              <a:t>  Indicate the name and hazard classification (heath/ physical) for the selected chemical.  Instruct participants to fill out </a:t>
            </a:r>
            <a:r>
              <a:rPr lang="en-US" dirty="0" smtClean="0"/>
              <a:t>the label template.  </a:t>
            </a:r>
          </a:p>
          <a:p>
            <a:pPr eaLnBrk="1" hangingPunct="1"/>
            <a:endParaRPr lang="en-US" dirty="0" smtClean="0"/>
          </a:p>
          <a:p>
            <a:pPr eaLnBrk="1" hangingPunct="1"/>
            <a:r>
              <a:rPr lang="en-US" dirty="0" smtClean="0"/>
              <a:t>SDS</a:t>
            </a:r>
            <a:r>
              <a:rPr lang="en-US" baseline="0" dirty="0" smtClean="0"/>
              <a:t> for the following  </a:t>
            </a:r>
            <a:r>
              <a:rPr lang="en-US" dirty="0" smtClean="0"/>
              <a:t>Chemicals are available</a:t>
            </a:r>
            <a:r>
              <a:rPr lang="en-US" baseline="0" dirty="0" smtClean="0"/>
              <a:t> </a:t>
            </a:r>
          </a:p>
          <a:p>
            <a:pPr eaLnBrk="1" hangingPunct="1"/>
            <a:endParaRPr lang="en-US" baseline="0" dirty="0" smtClean="0"/>
          </a:p>
          <a:p>
            <a:pPr eaLnBrk="1" hangingPunct="1"/>
            <a:r>
              <a:rPr lang="en-US" baseline="0" dirty="0" smtClean="0"/>
              <a:t>Manufacturing sector – pesticides such as </a:t>
            </a:r>
            <a:r>
              <a:rPr lang="en-US" baseline="0" dirty="0" err="1" smtClean="0"/>
              <a:t>Aldrin</a:t>
            </a:r>
            <a:r>
              <a:rPr lang="en-US" baseline="0" dirty="0" smtClean="0"/>
              <a:t>, </a:t>
            </a:r>
            <a:r>
              <a:rPr lang="en-US" baseline="0" dirty="0" err="1" smtClean="0"/>
              <a:t>Malathion</a:t>
            </a:r>
            <a:r>
              <a:rPr lang="en-US" baseline="0" dirty="0" smtClean="0"/>
              <a:t> (toxic),  solvents like Toluene, </a:t>
            </a:r>
            <a:r>
              <a:rPr lang="en-US" baseline="0" dirty="0" err="1" smtClean="0"/>
              <a:t>Xylene</a:t>
            </a:r>
            <a:r>
              <a:rPr lang="en-US" baseline="0" dirty="0" smtClean="0"/>
              <a:t>, (flammable)</a:t>
            </a:r>
          </a:p>
          <a:p>
            <a:pPr eaLnBrk="1" hangingPunct="1"/>
            <a:endParaRPr lang="en-US" baseline="0" dirty="0" smtClean="0"/>
          </a:p>
          <a:p>
            <a:pPr eaLnBrk="1" hangingPunct="1"/>
            <a:r>
              <a:rPr lang="en-US" baseline="0" dirty="0" smtClean="0"/>
              <a:t>Service sectors – solvent such as Acetone Turpentine (toxic, flammable) , Formaldehyde (toxic), PCB’s, Wax floor (irritants), cleaners such as Clorox, Lysol (corrosives),  </a:t>
            </a:r>
          </a:p>
          <a:p>
            <a:pPr eaLnBrk="1" hangingPunct="1"/>
            <a:endParaRPr lang="en-US" dirty="0" smtClean="0"/>
          </a:p>
          <a:p>
            <a:pPr eaLnBrk="1" hangingPunct="1"/>
            <a:r>
              <a:rPr lang="en-US" dirty="0" smtClean="0"/>
              <a:t>Participants are expected to correctly identify in Appendix C</a:t>
            </a:r>
            <a:r>
              <a:rPr lang="en-US" baseline="0" dirty="0" smtClean="0"/>
              <a:t> the reference information for the corresponding hazard category.</a:t>
            </a:r>
            <a:r>
              <a:rPr lang="en-US" dirty="0" smtClean="0"/>
              <a:t>  Allow  15 minutes for exercise and discussion.</a:t>
            </a:r>
          </a:p>
          <a:p>
            <a:pPr eaLnBrk="1" hangingPunct="1"/>
            <a:endParaRPr lang="en-US" dirty="0" smtClean="0"/>
          </a:p>
        </p:txBody>
      </p:sp>
      <p:sp>
        <p:nvSpPr>
          <p:cNvPr id="228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154765-3EFD-4D25-AF98-0F5A3B7CF294}" type="slidenum">
              <a:rPr lang="en-US" smtClean="0">
                <a:latin typeface="Arial" pitchFamily="34" charset="0"/>
              </a:rPr>
              <a:pPr/>
              <a:t>83</a:t>
            </a:fld>
            <a:endParaRPr lang="en-US" smtClean="0">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0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DFE4AD-1068-47D6-95F7-D7C131FD6C17}" type="slidenum">
              <a:rPr lang="en-US" smtClean="0">
                <a:latin typeface="Arial" pitchFamily="34" charset="0"/>
              </a:rPr>
              <a:pPr/>
              <a:t>84</a:t>
            </a:fld>
            <a:endParaRPr lang="en-US" smtClean="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0273FE-8DF2-4194-9F26-67DAAA95C737}" type="slidenum">
              <a:rPr lang="en-US" smtClean="0">
                <a:latin typeface="Arial" pitchFamily="34" charset="0"/>
              </a:rPr>
              <a:pPr/>
              <a:t>85</a:t>
            </a:fld>
            <a:endParaRPr lang="en-US" smtClean="0">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2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8B2964-23C5-4F64-8117-F6D850D274E1}" type="slidenum">
              <a:rPr lang="en-US" smtClean="0">
                <a:latin typeface="Arial" pitchFamily="34" charset="0"/>
              </a:rPr>
              <a:pPr/>
              <a:t>86</a:t>
            </a:fld>
            <a:endParaRPr lang="en-US" smtClean="0">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33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52151D-727D-4427-839F-20FC0EDFD676}" type="slidenum">
              <a:rPr lang="en-US" smtClean="0">
                <a:latin typeface="Arial" pitchFamily="34" charset="0"/>
              </a:rPr>
              <a:pPr/>
              <a:t>87</a:t>
            </a:fld>
            <a:endParaRPr lang="en-US"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4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132DCB-6E9F-49AD-8F11-35A626C32845}" type="slidenum">
              <a:rPr lang="en-US" smtClean="0">
                <a:latin typeface="Arial" pitchFamily="34" charset="0"/>
              </a:rPr>
              <a:pPr/>
              <a:t>88</a:t>
            </a:fld>
            <a:endParaRPr lang="en-US" smtClean="0">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bwMode="auto">
          <a:noFill/>
          <a:ln>
            <a:solidFill>
              <a:srgbClr val="000000"/>
            </a:solidFill>
            <a:miter lim="800000"/>
            <a:headEnd/>
            <a:tailEnd/>
          </a:ln>
        </p:spPr>
      </p:sp>
      <p:sp>
        <p:nvSpPr>
          <p:cNvPr id="235523" name="Rectangle 3"/>
          <p:cNvSpPr>
            <a:spLocks noGrp="1"/>
          </p:cNvSpPr>
          <p:nvPr>
            <p:ph type="body" idx="1"/>
          </p:nvPr>
        </p:nvSpPr>
        <p:spPr bwMode="auto">
          <a:xfrm>
            <a:off x="708349" y="4448101"/>
            <a:ext cx="5599480" cy="3149805"/>
          </a:xfrm>
          <a:noFill/>
        </p:spPr>
        <p:txBody>
          <a:bodyPr wrap="square" numCol="1" anchor="t" anchorCtr="0" compatLnSpc="1">
            <a:prstTxWarp prst="textNoShape">
              <a:avLst/>
            </a:prstTxWarp>
          </a:bodyPr>
          <a:lstStyle/>
          <a:p>
            <a:pPr eaLnBrk="1" hangingPunct="1"/>
            <a:r>
              <a:rPr lang="en-US" dirty="0" smtClean="0"/>
              <a:t>Scope and Application will not change, since all current exemptions will apply, and no testing is required </a:t>
            </a:r>
          </a:p>
          <a:p>
            <a:pPr eaLnBrk="1" hangingPunct="1"/>
            <a:r>
              <a:rPr lang="en-US" dirty="0" smtClean="0"/>
              <a:t>The change is from a performance-oriented to a specification standard and affects mainly</a:t>
            </a:r>
          </a:p>
          <a:p>
            <a:pPr lvl="1" eaLnBrk="1" hangingPunct="1"/>
            <a:endParaRPr lang="en-US" dirty="0" smtClean="0"/>
          </a:p>
          <a:p>
            <a:pPr eaLnBrk="1" hangingPunct="1"/>
            <a:r>
              <a:rPr lang="en-US" dirty="0" smtClean="0"/>
              <a:t>Hazard Classifications </a:t>
            </a:r>
          </a:p>
          <a:p>
            <a:pPr eaLnBrk="1" hangingPunct="1">
              <a:lnSpc>
                <a:spcPct val="80000"/>
              </a:lnSpc>
              <a:buFontTx/>
              <a:buChar char="•"/>
            </a:pPr>
            <a:r>
              <a:rPr lang="en-US" dirty="0" smtClean="0"/>
              <a:t>Includes a detailed and specific approach to the hazard classification step providing defined Hazard classes</a:t>
            </a:r>
          </a:p>
          <a:p>
            <a:pPr eaLnBrk="1" hangingPunct="1">
              <a:lnSpc>
                <a:spcPct val="80000"/>
              </a:lnSpc>
              <a:buFontTx/>
              <a:buChar char="•"/>
            </a:pPr>
            <a:r>
              <a:rPr lang="en-US" dirty="0" smtClean="0"/>
              <a:t>Introduces the concept of severity of response in the criteria</a:t>
            </a:r>
          </a:p>
          <a:p>
            <a:pPr lvl="1" eaLnBrk="1" hangingPunct="1">
              <a:lnSpc>
                <a:spcPct val="80000"/>
              </a:lnSpc>
            </a:pPr>
            <a:r>
              <a:rPr lang="en-US" dirty="0" smtClean="0"/>
              <a:t>Most of these hazard classes are also sub-divided into “hazard categories” to reflect the degree of severity of the effect</a:t>
            </a:r>
          </a:p>
          <a:p>
            <a:pPr lvl="1" eaLnBrk="1" hangingPunct="1"/>
            <a:endParaRPr lang="en-US" dirty="0" smtClean="0"/>
          </a:p>
          <a:p>
            <a:pPr lvl="1" eaLnBrk="1" hangingPunct="1"/>
            <a:r>
              <a:rPr lang="en-US" dirty="0" smtClean="0"/>
              <a:t>Labels format   and </a:t>
            </a:r>
          </a:p>
          <a:p>
            <a:pPr lvl="1" eaLnBrk="1" hangingPunct="1"/>
            <a:r>
              <a:rPr lang="en-US" dirty="0" smtClean="0"/>
              <a:t>Safety Data Sheet format</a:t>
            </a:r>
          </a:p>
        </p:txBody>
      </p:sp>
      <p:sp>
        <p:nvSpPr>
          <p:cNvPr id="4" name="Slide Number Placeholder 3"/>
          <p:cNvSpPr>
            <a:spLocks noGrp="1"/>
          </p:cNvSpPr>
          <p:nvPr>
            <p:ph type="sldNum" sz="quarter" idx="10"/>
          </p:nvPr>
        </p:nvSpPr>
        <p:spPr/>
        <p:txBody>
          <a:bodyPr/>
          <a:lstStyle/>
          <a:p>
            <a:pPr>
              <a:defRPr/>
            </a:pPr>
            <a:fld id="{C7A616CD-8BBC-48FA-B07C-2FF4515682E8}"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p:cNvSpPr>
          <p:nvPr/>
        </p:nvSpPr>
        <p:spPr bwMode="auto">
          <a:xfrm>
            <a:off x="4008100" y="8893003"/>
            <a:ext cx="3067374" cy="468474"/>
          </a:xfrm>
          <a:prstGeom prst="rect">
            <a:avLst/>
          </a:prstGeom>
          <a:noFill/>
          <a:ln w="9525">
            <a:noFill/>
            <a:miter lim="800000"/>
            <a:headEnd/>
            <a:tailEnd/>
          </a:ln>
        </p:spPr>
        <p:txBody>
          <a:bodyPr lIns="95716" tIns="47859" rIns="95716" bIns="47859" anchor="b"/>
          <a:lstStyle/>
          <a:p>
            <a:pPr algn="r"/>
            <a:fld id="{FE356B73-47D9-4BE4-AD00-FFEA9754CB5D}" type="slidenum">
              <a:rPr lang="fr-CA" sz="1200"/>
              <a:pPr algn="r"/>
              <a:t>9</a:t>
            </a:fld>
            <a:endParaRPr lang="fr-CA" sz="1200" dirty="0"/>
          </a:p>
        </p:txBody>
      </p:sp>
      <p:sp>
        <p:nvSpPr>
          <p:cNvPr id="153603" name="Rectangle 2"/>
          <p:cNvSpPr>
            <a:spLocks noGrp="1" noRot="1" noChangeAspect="1" noTextEdit="1"/>
          </p:cNvSpPr>
          <p:nvPr>
            <p:ph type="sldImg"/>
          </p:nvPr>
        </p:nvSpPr>
        <p:spPr bwMode="auto">
          <a:noFill/>
          <a:ln>
            <a:solidFill>
              <a:srgbClr val="000000"/>
            </a:solidFill>
            <a:miter lim="800000"/>
            <a:headEnd/>
            <a:tailEnd/>
          </a:ln>
        </p:spPr>
      </p:sp>
      <p:sp>
        <p:nvSpPr>
          <p:cNvPr id="15360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 name="Slide Number Placeholder 4"/>
          <p:cNvSpPr>
            <a:spLocks noGrp="1"/>
          </p:cNvSpPr>
          <p:nvPr>
            <p:ph type="sldNum" sz="quarter" idx="10"/>
          </p:nvPr>
        </p:nvSpPr>
        <p:spPr/>
        <p:txBody>
          <a:bodyPr/>
          <a:lstStyle/>
          <a:p>
            <a:pPr>
              <a:defRPr/>
            </a:pPr>
            <a:fld id="{C7A616CD-8BBC-48FA-B07C-2FF4515682E8}" type="slidenum">
              <a:rPr lang="en-US" smtClean="0"/>
              <a:pPr>
                <a:defRPr/>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6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14895F-EE9F-490E-ADB6-F2E09B5B23DD}" type="slidenum">
              <a:rPr lang="en-US" smtClean="0">
                <a:latin typeface="Arial" pitchFamily="34" charset="0"/>
              </a:rPr>
              <a:pPr/>
              <a:t>90</a:t>
            </a:fld>
            <a:endParaRPr lang="en-US" smtClean="0">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7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4CC7D0-417E-439A-9CAF-017F27293BF1}" type="slidenum">
              <a:rPr lang="en-US" smtClean="0">
                <a:latin typeface="Arial" pitchFamily="34" charset="0"/>
              </a:rPr>
              <a:pPr/>
              <a:t>91</a:t>
            </a:fld>
            <a:endParaRPr lang="en-US" smtClean="0">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p:spPr>
      </p:sp>
      <p:sp>
        <p:nvSpPr>
          <p:cNvPr id="238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8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ADCA7-E46A-4930-BDD8-7858599B4BEE}" type="slidenum">
              <a:rPr lang="en-US" smtClean="0">
                <a:latin typeface="Arial" pitchFamily="34" charset="0"/>
              </a:rPr>
              <a:pPr/>
              <a:t>92</a:t>
            </a:fld>
            <a:endParaRPr lang="en-US" smtClean="0">
              <a:latin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Added the following definitions: Classification, Hazard category, Hazard class, Hazard statement, Label elements, Pictogram, Precautionary statement, Product identifier, Safety data sheet, Signal word, Substance, and Unclassified hazard.</a:t>
            </a:r>
          </a:p>
          <a:p>
            <a:endParaRPr lang="en-US" dirty="0" smtClean="0"/>
          </a:p>
          <a:p>
            <a:r>
              <a:rPr lang="en-US" dirty="0" smtClean="0"/>
              <a:t>Deleted the following definitions: Combustible liquid, Compressed gas, Explosive, Flammable, Flashpoint, Hazard warning, Identity, Material safety data sheet, Organic peroxide, Oxidizer, </a:t>
            </a:r>
            <a:r>
              <a:rPr lang="en-US" dirty="0" err="1" smtClean="0"/>
              <a:t>Pyrophoric</a:t>
            </a:r>
            <a:r>
              <a:rPr lang="en-US" dirty="0" smtClean="0"/>
              <a:t>, Unstable (reactive), and Water-reactive.</a:t>
            </a:r>
          </a:p>
          <a:p>
            <a:endParaRPr lang="en-US" dirty="0" smtClean="0"/>
          </a:p>
          <a:p>
            <a:r>
              <a:rPr lang="en-US" dirty="0" smtClean="0"/>
              <a:t>Revised the following definitions: Chemical, Chemical name, Hazardous chemical, Health hazard, Label, Mixture, and Physical hazard, Trade secrets.</a:t>
            </a:r>
          </a:p>
          <a:p>
            <a:endParaRPr lang="en-US" dirty="0" smtClean="0"/>
          </a:p>
          <a:p>
            <a:endParaRPr lang="en-US" dirty="0" smtClean="0"/>
          </a:p>
        </p:txBody>
      </p:sp>
      <p:sp>
        <p:nvSpPr>
          <p:cNvPr id="239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CBB87E-C342-4C85-96C4-24A680E6D0C2}" type="slidenum">
              <a:rPr lang="en-US" smtClean="0">
                <a:latin typeface="Arial" pitchFamily="34" charset="0"/>
              </a:rPr>
              <a:pPr/>
              <a:t>93</a:t>
            </a:fld>
            <a:endParaRPr lang="en-US" smtClean="0">
              <a:latin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dirty="0" smtClean="0"/>
          </a:p>
          <a:p>
            <a:r>
              <a:rPr lang="en-US" sz="1400" dirty="0" smtClean="0"/>
              <a:t>Definitions have either been modified or adopted to be consistent with GHS</a:t>
            </a:r>
          </a:p>
        </p:txBody>
      </p:sp>
      <p:sp>
        <p:nvSpPr>
          <p:cNvPr id="240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A5E61B-212C-4C5A-A044-BEBD2AA4AAF2}" type="slidenum">
              <a:rPr lang="en-US" smtClean="0">
                <a:latin typeface="Arial" pitchFamily="34" charset="0"/>
              </a:rPr>
              <a:pPr/>
              <a:t>94</a:t>
            </a:fld>
            <a:endParaRPr lang="en-US" smtClean="0">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4E7D3-CA15-43F8-81D0-4E7DC7B6A946}" type="slidenum">
              <a:rPr lang="fr-CA" smtClean="0">
                <a:latin typeface="Arial" pitchFamily="34" charset="0"/>
              </a:rPr>
              <a:pPr/>
              <a:t>95</a:t>
            </a:fld>
            <a:endParaRPr lang="fr-CA" smtClean="0">
              <a:latin typeface="Arial" pitchFamily="34" charset="0"/>
            </a:endParaRPr>
          </a:p>
        </p:txBody>
      </p:sp>
      <p:sp>
        <p:nvSpPr>
          <p:cNvPr id="241667" name="Rectangle 2"/>
          <p:cNvSpPr>
            <a:spLocks noGrp="1" noRot="1" noChangeAspect="1" noTextEdit="1"/>
          </p:cNvSpPr>
          <p:nvPr>
            <p:ph type="sldImg"/>
          </p:nvPr>
        </p:nvSpPr>
        <p:spPr bwMode="auto">
          <a:xfrm>
            <a:off x="1196975" y="700088"/>
            <a:ext cx="4683125" cy="3513137"/>
          </a:xfrm>
          <a:noFill/>
          <a:ln>
            <a:solidFill>
              <a:srgbClr val="000000"/>
            </a:solidFill>
            <a:miter lim="800000"/>
            <a:headEnd/>
            <a:tailEnd/>
          </a:ln>
        </p:spPr>
      </p:sp>
      <p:sp>
        <p:nvSpPr>
          <p:cNvPr id="241668" name="Rectangle 3"/>
          <p:cNvSpPr>
            <a:spLocks noGrp="1"/>
          </p:cNvSpPr>
          <p:nvPr>
            <p:ph type="body" idx="1"/>
          </p:nvPr>
        </p:nvSpPr>
        <p:spPr bwMode="auto">
          <a:xfrm>
            <a:off x="943932" y="4448102"/>
            <a:ext cx="5189214" cy="4213064"/>
          </a:xfrm>
          <a:noFill/>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2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155DB7-9F03-4DF6-AD73-51E11F154A35}" type="slidenum">
              <a:rPr lang="en-US" smtClean="0">
                <a:latin typeface="Arial" pitchFamily="34" charset="0"/>
              </a:rPr>
              <a:pPr/>
              <a:t>96</a:t>
            </a:fld>
            <a:endParaRPr lang="en-US" smtClean="0">
              <a:latin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smtClean="0"/>
              <a:t>GHS has specific criteria for each health and physical hazard, along with detailed instructions for hazard evaluation and determinations as to whether mixtures of chemicals is covered. </a:t>
            </a:r>
          </a:p>
          <a:p>
            <a:endParaRPr lang="en-US" sz="1400" dirty="0" smtClean="0"/>
          </a:p>
          <a:p>
            <a:r>
              <a:rPr lang="en-US" sz="1400" dirty="0" smtClean="0"/>
              <a:t> </a:t>
            </a:r>
          </a:p>
          <a:p>
            <a:endParaRPr lang="en-US" sz="1400" dirty="0" smtClean="0"/>
          </a:p>
          <a:p>
            <a:endParaRPr lang="en-US" sz="1400" dirty="0" smtClean="0"/>
          </a:p>
        </p:txBody>
      </p:sp>
      <p:sp>
        <p:nvSpPr>
          <p:cNvPr id="243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25AD2-C929-43D4-9E29-F2C898009B77}" type="slidenum">
              <a:rPr lang="en-US" smtClean="0">
                <a:latin typeface="Arial" pitchFamily="34" charset="0"/>
              </a:rPr>
              <a:pPr/>
              <a:t>97</a:t>
            </a:fld>
            <a:endParaRPr lang="en-US" smtClean="0">
              <a:latin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1400" dirty="0" smtClean="0"/>
              <a:t>Chemical manufacturers and importers must classify each chemical they produce or import:</a:t>
            </a:r>
            <a:br>
              <a:rPr lang="en-US" sz="1400" dirty="0" smtClean="0"/>
            </a:br>
            <a:endParaRPr lang="en-US" sz="1400" dirty="0" smtClean="0"/>
          </a:p>
          <a:p>
            <a:pPr eaLnBrk="1" hangingPunct="1">
              <a:lnSpc>
                <a:spcPct val="80000"/>
              </a:lnSpc>
            </a:pPr>
            <a:r>
              <a:rPr lang="en-US" sz="1400" dirty="0" smtClean="0"/>
              <a:t>OSHA proposed to add a supplemental hazard class called “unclassified hazard”.</a:t>
            </a:r>
          </a:p>
          <a:p>
            <a:pPr lvl="1" eaLnBrk="1" hangingPunct="1">
              <a:lnSpc>
                <a:spcPct val="80000"/>
              </a:lnSpc>
            </a:pPr>
            <a:r>
              <a:rPr lang="en-US" sz="1400" dirty="0" smtClean="0"/>
              <a:t>Includes any other hazard otherwise not classified such as  combustible dusts and asphyxiant hazard</a:t>
            </a:r>
          </a:p>
          <a:p>
            <a:endParaRPr lang="en-US" sz="1400" dirty="0" smtClean="0"/>
          </a:p>
        </p:txBody>
      </p:sp>
      <p:sp>
        <p:nvSpPr>
          <p:cNvPr id="244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0C0395-A2FE-4A5E-B116-FBB52AA8C64B}" type="slidenum">
              <a:rPr lang="en-US" smtClean="0">
                <a:latin typeface="Arial" pitchFamily="34" charset="0"/>
              </a:rPr>
              <a:pPr/>
              <a:t>98</a:t>
            </a:fld>
            <a:endParaRPr lang="en-US" smtClean="0">
              <a:latin typeface="Arial"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t>The information in italics shall be included as part of the hazard statement as provided. </a:t>
            </a:r>
          </a:p>
          <a:p>
            <a:pPr lvl="1">
              <a:defRPr/>
            </a:pPr>
            <a:r>
              <a:rPr lang="en-US" dirty="0" smtClean="0"/>
              <a:t>For example: “causes damage to organs </a:t>
            </a:r>
            <a:r>
              <a:rPr lang="en-US" i="1" dirty="0" smtClean="0"/>
              <a:t>(state all organs affected) through </a:t>
            </a:r>
            <a:r>
              <a:rPr lang="en-US" dirty="0" smtClean="0"/>
              <a:t>prolonged or repeated exposure </a:t>
            </a:r>
            <a:r>
              <a:rPr lang="en-US" i="1" dirty="0" smtClean="0"/>
              <a:t>(state route of exposure if no other routes of exposure cause the hazard)”.</a:t>
            </a:r>
          </a:p>
          <a:p>
            <a:pPr lvl="1">
              <a:defRPr/>
            </a:pPr>
            <a:r>
              <a:rPr lang="en-US" dirty="0" smtClean="0"/>
              <a:t>[“causes damage to liver and pancreas</a:t>
            </a:r>
            <a:r>
              <a:rPr lang="en-US" i="1" dirty="0" smtClean="0"/>
              <a:t> through </a:t>
            </a:r>
            <a:r>
              <a:rPr lang="en-US" dirty="0" smtClean="0"/>
              <a:t>prolonged or repeated exposure </a:t>
            </a:r>
            <a:r>
              <a:rPr lang="en-US" i="1" dirty="0" smtClean="0"/>
              <a:t>by inhalation or ingestion]</a:t>
            </a:r>
            <a:endParaRPr lang="en-US" dirty="0" smtClean="0"/>
          </a:p>
          <a:p>
            <a:pPr>
              <a:defRPr/>
            </a:pPr>
            <a:endParaRPr lang="en-US" dirty="0" smtClean="0"/>
          </a:p>
          <a:p>
            <a:pPr>
              <a:defRPr/>
            </a:pPr>
            <a:r>
              <a:rPr lang="en-US" dirty="0" smtClean="0"/>
              <a:t>When a backslash or diagonal mark [/] appears in the precautionary statement text, it indicates that a choice has to be made between the separated phrases</a:t>
            </a:r>
          </a:p>
          <a:p>
            <a:pPr lvl="1">
              <a:defRPr/>
            </a:pPr>
            <a:r>
              <a:rPr lang="en-US" dirty="0" smtClean="0"/>
              <a:t>For example</a:t>
            </a:r>
            <a:r>
              <a:rPr lang="en-US" b="1" dirty="0" smtClean="0">
                <a:solidFill>
                  <a:srgbClr val="FF0000"/>
                </a:solidFill>
              </a:rPr>
              <a:t>, </a:t>
            </a:r>
            <a:r>
              <a:rPr lang="en-US" dirty="0" smtClean="0">
                <a:solidFill>
                  <a:srgbClr val="FF0000"/>
                </a:solidFill>
              </a:rPr>
              <a:t>“Keep away from heat/sparks/open flame/</a:t>
            </a:r>
            <a:r>
              <a:rPr lang="en-US" baseline="0" dirty="0" smtClean="0">
                <a:solidFill>
                  <a:srgbClr val="FF0000"/>
                </a:solidFill>
              </a:rPr>
              <a:t> hot surfaces </a:t>
            </a:r>
            <a:r>
              <a:rPr lang="en-US" dirty="0" smtClean="0">
                <a:solidFill>
                  <a:srgbClr val="FF0000"/>
                </a:solidFill>
              </a:rPr>
              <a:t>”.</a:t>
            </a:r>
          </a:p>
          <a:p>
            <a:pPr lvl="1">
              <a:defRPr/>
            </a:pPr>
            <a:r>
              <a:rPr lang="en-US" dirty="0" smtClean="0">
                <a:solidFill>
                  <a:srgbClr val="FF0000"/>
                </a:solidFill>
              </a:rPr>
              <a:t>[ “Keep away from hot surfaces]</a:t>
            </a:r>
          </a:p>
          <a:p>
            <a:pPr>
              <a:defRPr/>
            </a:pPr>
            <a:endParaRPr lang="en-US" dirty="0" smtClean="0"/>
          </a:p>
          <a:p>
            <a:pPr>
              <a:defRPr/>
            </a:pPr>
            <a:r>
              <a:rPr lang="en-US" dirty="0" smtClean="0"/>
              <a:t>When three full stops […] appear in the precautionary statement text, they indicate that all applicable conditions are not listed.</a:t>
            </a:r>
          </a:p>
          <a:p>
            <a:pPr lvl="1">
              <a:defRPr/>
            </a:pPr>
            <a:r>
              <a:rPr lang="en-US" dirty="0" smtClean="0"/>
              <a:t>For example, in “Use explosion-proof electrical/ventilating/lighting/.../equipment”, the use of “...” indicates that other equipment may need to be specified, by the manufacturer, importer, or responsible party.</a:t>
            </a:r>
          </a:p>
          <a:p>
            <a:pPr>
              <a:defRPr/>
            </a:pPr>
            <a:endParaRPr lang="en-US" dirty="0" smtClean="0"/>
          </a:p>
          <a:p>
            <a:pPr>
              <a:defRPr/>
            </a:pPr>
            <a:r>
              <a:rPr lang="en-US" dirty="0" smtClean="0"/>
              <a:t>When text </a:t>
            </a:r>
            <a:r>
              <a:rPr lang="en-US" i="1" dirty="0" smtClean="0"/>
              <a:t>in italics is used in a precautionary statement, this indicates specific </a:t>
            </a:r>
            <a:r>
              <a:rPr lang="en-US" dirty="0" smtClean="0"/>
              <a:t>conditions applying to the use or allocation of the precautionary statement</a:t>
            </a:r>
          </a:p>
          <a:p>
            <a:pPr lvl="1">
              <a:defRPr/>
            </a:pPr>
            <a:r>
              <a:rPr lang="en-US" dirty="0" smtClean="0"/>
              <a:t>For example, “Use explosion-proof electrical/lighting/.../equipment” is only required for flammable solids “</a:t>
            </a:r>
            <a:r>
              <a:rPr lang="en-US" i="1" dirty="0" smtClean="0"/>
              <a:t>if dust clouds can occur”. </a:t>
            </a:r>
          </a:p>
          <a:p>
            <a:pPr>
              <a:defRPr/>
            </a:pPr>
            <a:endParaRPr lang="en-US" i="1" dirty="0" smtClean="0"/>
          </a:p>
          <a:p>
            <a:pPr>
              <a:defRPr/>
            </a:pPr>
            <a:r>
              <a:rPr lang="en-US" i="1" dirty="0" smtClean="0"/>
              <a:t>Text in italics is intended to be an explanatory, conditional note </a:t>
            </a:r>
            <a:r>
              <a:rPr lang="en-US" dirty="0" smtClean="0"/>
              <a:t>and is not intended to appear on the label..</a:t>
            </a:r>
          </a:p>
          <a:p>
            <a:pPr>
              <a:defRPr/>
            </a:pPr>
            <a:endParaRPr lang="en-US" dirty="0"/>
          </a:p>
        </p:txBody>
      </p:sp>
      <p:sp>
        <p:nvSpPr>
          <p:cNvPr id="245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77FCEA-EF7E-4C03-9469-4811033E13FD}" type="slidenum">
              <a:rPr lang="en-US" smtClean="0">
                <a:latin typeface="Arial" pitchFamily="34" charset="0"/>
              </a:rPr>
              <a:pPr/>
              <a:t>99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gray">
          <a:xfrm>
            <a:off x="0" y="0"/>
            <a:ext cx="9144000" cy="5791200"/>
          </a:xfrm>
          <a:prstGeom prst="rect">
            <a:avLst/>
          </a:prstGeom>
          <a:solidFill>
            <a:schemeClr val="accent1"/>
          </a:solidFill>
          <a:ln w="0" algn="ctr">
            <a:noFill/>
            <a:miter lim="800000"/>
            <a:headEnd/>
            <a:tailEnd/>
          </a:ln>
          <a:effectLst/>
        </p:spPr>
        <p:txBody>
          <a:bodyPr wrap="none" anchor="ctr"/>
          <a:lstStyle/>
          <a:p>
            <a:pPr>
              <a:defRPr/>
            </a:pPr>
            <a:endParaRPr lang="en-US">
              <a:latin typeface="Arial" charset="0"/>
            </a:endParaRPr>
          </a:p>
        </p:txBody>
      </p:sp>
      <p:sp>
        <p:nvSpPr>
          <p:cNvPr id="5" name="Rectangle 64"/>
          <p:cNvSpPr>
            <a:spLocks noChangeArrowheads="1"/>
          </p:cNvSpPr>
          <p:nvPr/>
        </p:nvSpPr>
        <p:spPr bwMode="gray">
          <a:xfrm>
            <a:off x="1262063" y="0"/>
            <a:ext cx="2349500" cy="4648200"/>
          </a:xfrm>
          <a:prstGeom prst="rect">
            <a:avLst/>
          </a:prstGeom>
          <a:gradFill rotWithShape="1">
            <a:gsLst>
              <a:gs pos="0">
                <a:schemeClr val="accent1"/>
              </a:gs>
              <a:gs pos="100000">
                <a:schemeClr val="accent1">
                  <a:gamma/>
                  <a:shade val="72549"/>
                  <a:invGamma/>
                </a:schemeClr>
              </a:gs>
            </a:gsLst>
            <a:lin ang="5400000" scaled="1"/>
          </a:gradFill>
          <a:ln w="9525">
            <a:noFill/>
            <a:miter lim="800000"/>
            <a:headEnd/>
            <a:tailEnd/>
          </a:ln>
          <a:effectLst/>
        </p:spPr>
        <p:txBody>
          <a:bodyPr wrap="none" anchor="ctr"/>
          <a:lstStyle/>
          <a:p>
            <a:pPr>
              <a:defRPr/>
            </a:pPr>
            <a:endParaRPr lang="en-US">
              <a:latin typeface="Arial" charset="0"/>
            </a:endParaRPr>
          </a:p>
        </p:txBody>
      </p:sp>
      <p:sp>
        <p:nvSpPr>
          <p:cNvPr id="6" name="Rectangle 65"/>
          <p:cNvSpPr>
            <a:spLocks noChangeArrowheads="1"/>
          </p:cNvSpPr>
          <p:nvPr/>
        </p:nvSpPr>
        <p:spPr bwMode="gray">
          <a:xfrm>
            <a:off x="304800" y="1828800"/>
            <a:ext cx="8458200" cy="1104900"/>
          </a:xfrm>
          <a:prstGeom prst="rect">
            <a:avLst/>
          </a:prstGeom>
          <a:gradFill rotWithShape="1">
            <a:gsLst>
              <a:gs pos="0">
                <a:schemeClr val="tx1"/>
              </a:gs>
              <a:gs pos="100000">
                <a:schemeClr val="accent1"/>
              </a:gs>
            </a:gsLst>
            <a:lin ang="0" scaled="1"/>
          </a:gradFill>
          <a:ln w="9525">
            <a:noFill/>
            <a:miter lim="800000"/>
            <a:headEnd/>
            <a:tailEnd/>
          </a:ln>
          <a:effectLst/>
        </p:spPr>
        <p:txBody>
          <a:bodyPr wrap="none" anchor="ctr"/>
          <a:lstStyle/>
          <a:p>
            <a:pPr>
              <a:defRPr/>
            </a:pPr>
            <a:endParaRPr lang="en-US">
              <a:latin typeface="Arial" charset="0"/>
            </a:endParaRPr>
          </a:p>
        </p:txBody>
      </p:sp>
      <p:sp>
        <p:nvSpPr>
          <p:cNvPr id="7" name="Rectangle 63"/>
          <p:cNvSpPr>
            <a:spLocks noChangeArrowheads="1"/>
          </p:cNvSpPr>
          <p:nvPr/>
        </p:nvSpPr>
        <p:spPr bwMode="gray">
          <a:xfrm>
            <a:off x="0" y="5715000"/>
            <a:ext cx="9144000" cy="76200"/>
          </a:xfrm>
          <a:prstGeom prst="rect">
            <a:avLst/>
          </a:prstGeom>
          <a:solidFill>
            <a:schemeClr val="folHlink"/>
          </a:solidFill>
          <a:ln w="9525">
            <a:noFill/>
            <a:miter lim="800000"/>
            <a:headEnd/>
            <a:tailEnd/>
          </a:ln>
          <a:effectLst/>
        </p:spPr>
        <p:txBody>
          <a:bodyPr wrap="none" anchor="ctr"/>
          <a:lstStyle/>
          <a:p>
            <a:pPr>
              <a:defRPr/>
            </a:pPr>
            <a:endParaRPr lang="en-US">
              <a:latin typeface="Arial" charset="0"/>
            </a:endParaRPr>
          </a:p>
        </p:txBody>
      </p:sp>
      <p:pic>
        <p:nvPicPr>
          <p:cNvPr id="8" name="Picture 62"/>
          <p:cNvPicPr>
            <a:picLocks noChangeAspect="1" noChangeArrowheads="1"/>
          </p:cNvPicPr>
          <p:nvPr/>
        </p:nvPicPr>
        <p:blipFill>
          <a:blip r:embed="rId2" cstate="print">
            <a:lum bright="10000"/>
          </a:blip>
          <a:stretch>
            <a:fillRect/>
          </a:stretch>
        </p:blipFill>
        <p:spPr bwMode="gray">
          <a:xfrm>
            <a:off x="1114670" y="3886200"/>
            <a:ext cx="2619130" cy="1893797"/>
          </a:xfrm>
          <a:prstGeom prst="rect">
            <a:avLst/>
          </a:prstGeom>
          <a:ln>
            <a:noFill/>
          </a:ln>
          <a:effectLst>
            <a:softEdge rad="112500"/>
          </a:effectLst>
        </p:spPr>
      </p:pic>
      <p:sp>
        <p:nvSpPr>
          <p:cNvPr id="3074" name="Rectangle 2"/>
          <p:cNvSpPr>
            <a:spLocks noGrp="1" noChangeArrowheads="1"/>
          </p:cNvSpPr>
          <p:nvPr>
            <p:ph type="ctrTitle"/>
          </p:nvPr>
        </p:nvSpPr>
        <p:spPr>
          <a:xfrm>
            <a:off x="457200" y="2019300"/>
            <a:ext cx="8229600" cy="685800"/>
          </a:xfrm>
        </p:spPr>
        <p:txBody>
          <a:bodyPr/>
          <a:lstStyle>
            <a:lvl1pPr>
              <a:defRPr sz="48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114800" y="3429000"/>
            <a:ext cx="4572000" cy="609600"/>
          </a:xfrm>
        </p:spPr>
        <p:txBody>
          <a:bodyPr/>
          <a:lstStyle>
            <a:lvl1pPr marL="0" indent="0" algn="ctr">
              <a:buFont typeface="Wingdings" pitchFamily="2" charset="2"/>
              <a:buNone/>
              <a:defRPr b="1">
                <a:solidFill>
                  <a:schemeClr val="bg1"/>
                </a:solidFill>
              </a:defRPr>
            </a:lvl1pPr>
          </a:lstStyle>
          <a:p>
            <a:r>
              <a:rPr lang="en-US" smtClean="0"/>
              <a:t>Click to edit Master subtitle style</a:t>
            </a:r>
            <a:endParaRPr lang="en-US" dirty="0"/>
          </a:p>
        </p:txBody>
      </p:sp>
      <p:sp>
        <p:nvSpPr>
          <p:cNvPr id="9" name="Rectangle 4"/>
          <p:cNvSpPr>
            <a:spLocks noGrp="1" noChangeArrowheads="1"/>
          </p:cNvSpPr>
          <p:nvPr>
            <p:ph type="dt" sz="half" idx="10"/>
          </p:nvPr>
        </p:nvSpPr>
        <p:spPr bwMode="auto">
          <a:xfrm>
            <a:off x="457200" y="6400800"/>
            <a:ext cx="2133600" cy="320675"/>
          </a:xfrm>
        </p:spPr>
        <p:txBody>
          <a:bodyPr/>
          <a:lstStyle>
            <a:lvl1pPr>
              <a:defRPr>
                <a:solidFill>
                  <a:schemeClr val="tx1"/>
                </a:solidFill>
              </a:defRPr>
            </a:lvl1pPr>
          </a:lstStyle>
          <a:p>
            <a:pPr>
              <a:defRPr/>
            </a:pPr>
            <a:fld id="{1C78C30E-419E-4273-A21F-4C0A76A84738}" type="datetime2">
              <a:rPr lang="en-US"/>
              <a:pPr>
                <a:defRPr/>
              </a:pPr>
              <a:t>Tuesday, March 19, 2013</a:t>
            </a:fld>
            <a:endParaRPr lang="en-US"/>
          </a:p>
        </p:txBody>
      </p:sp>
      <p:sp>
        <p:nvSpPr>
          <p:cNvPr id="10" name="Rectangle 5"/>
          <p:cNvSpPr>
            <a:spLocks noGrp="1" noChangeArrowheads="1"/>
          </p:cNvSpPr>
          <p:nvPr>
            <p:ph type="ftr" sz="quarter" idx="11"/>
          </p:nvPr>
        </p:nvSpPr>
        <p:spPr bwMode="auto">
          <a:xfrm>
            <a:off x="3124200" y="6400800"/>
            <a:ext cx="2895600" cy="320675"/>
          </a:xfrm>
        </p:spPr>
        <p:txBody>
          <a:bodyPr/>
          <a:lstStyle>
            <a:lvl1pPr>
              <a:defRPr>
                <a:solidFill>
                  <a:schemeClr val="tx1"/>
                </a:solidFill>
              </a:defRPr>
            </a:lvl1pPr>
          </a:lstStyle>
          <a:p>
            <a:pPr>
              <a:defRPr/>
            </a:pPr>
            <a:r>
              <a:rPr lang="en-US"/>
              <a:t>Susan Harwood Training Grant 22315-11-60</a:t>
            </a:r>
          </a:p>
        </p:txBody>
      </p:sp>
      <p:sp>
        <p:nvSpPr>
          <p:cNvPr id="11" name="Rectangle 6"/>
          <p:cNvSpPr>
            <a:spLocks noGrp="1" noChangeArrowheads="1"/>
          </p:cNvSpPr>
          <p:nvPr>
            <p:ph type="sldNum" sz="quarter" idx="12"/>
          </p:nvPr>
        </p:nvSpPr>
        <p:spPr bwMode="auto">
          <a:xfrm>
            <a:off x="6553200" y="6400800"/>
            <a:ext cx="2133600" cy="320675"/>
          </a:xfrm>
        </p:spPr>
        <p:txBody>
          <a:bodyPr/>
          <a:lstStyle>
            <a:lvl1pPr>
              <a:defRPr>
                <a:solidFill>
                  <a:schemeClr val="tx1"/>
                </a:solidFill>
              </a:defRPr>
            </a:lvl1pPr>
          </a:lstStyle>
          <a:p>
            <a:pPr>
              <a:defRPr/>
            </a:pPr>
            <a:fld id="{D5FBF3BE-0927-47B8-821D-167586F83710}"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a:defRPr/>
            </a:lvl1pPr>
          </a:lstStyle>
          <a:p>
            <a:pPr>
              <a:defRPr/>
            </a:pPr>
            <a:fld id="{145FF4CB-D6A6-4C25-B749-09A82AF6C464}" type="datetime2">
              <a:rPr lang="en-US"/>
              <a:pPr>
                <a:defRPr/>
              </a:pPr>
              <a:t>Tuesday, March 19, 2013</a:t>
            </a:fld>
            <a:endParaRPr lang="en-US"/>
          </a:p>
        </p:txBody>
      </p:sp>
      <p:sp>
        <p:nvSpPr>
          <p:cNvPr id="3" name="Rectangle 2"/>
          <p:cNvSpPr>
            <a:spLocks noGrp="1" noChangeArrowheads="1"/>
          </p:cNvSpPr>
          <p:nvPr>
            <p:ph type="ftr" sz="quarter" idx="11"/>
          </p:nvPr>
        </p:nvSpPr>
        <p:spPr/>
        <p:txBody>
          <a:bodyPr/>
          <a:lstStyle>
            <a:lvl1pPr>
              <a:defRPr/>
            </a:lvl1pPr>
          </a:lstStyle>
          <a:p>
            <a:pPr>
              <a:defRPr/>
            </a:pPr>
            <a:endParaRPr lang="en-US"/>
          </a:p>
        </p:txBody>
      </p:sp>
      <p:sp>
        <p:nvSpPr>
          <p:cNvPr id="4" name="Rectangle 3"/>
          <p:cNvSpPr>
            <a:spLocks noGrp="1" noChangeArrowheads="1"/>
          </p:cNvSpPr>
          <p:nvPr>
            <p:ph type="sldNum" sz="quarter" idx="12"/>
          </p:nvPr>
        </p:nvSpPr>
        <p:spPr/>
        <p:txBody>
          <a:bodyPr/>
          <a:lstStyle>
            <a:lvl1pPr>
              <a:defRPr/>
            </a:lvl1pPr>
          </a:lstStyle>
          <a:p>
            <a:pPr>
              <a:defRPr/>
            </a:pPr>
            <a:fld id="{44D745F0-6412-4146-966F-A1AFA2537C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8229600" cy="211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205288"/>
            <a:ext cx="82296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lvl1pPr>
              <a:defRPr>
                <a:latin typeface="Arial" charset="0"/>
              </a:defRPr>
            </a:lvl1pPr>
          </a:lstStyle>
          <a:p>
            <a:pPr>
              <a:defRPr/>
            </a:pPr>
            <a:fld id="{D8213104-2C9B-424E-A6E9-5FAD2DD076FF}" type="datetime2">
              <a:rPr lang="en-US"/>
              <a:pPr>
                <a:defRPr/>
              </a:pPr>
              <a:t>Tuesday, March 19, 2013</a:t>
            </a:fld>
            <a:endParaRPr lang="en-US"/>
          </a:p>
        </p:txBody>
      </p:sp>
      <p:sp>
        <p:nvSpPr>
          <p:cNvPr id="6" name="Rectangle 21"/>
          <p:cNvSpPr>
            <a:spLocks noGrp="1"/>
          </p:cNvSpPr>
          <p:nvPr>
            <p:ph type="ftr" sz="quarter" idx="11"/>
          </p:nvPr>
        </p:nvSpPr>
        <p:spPr/>
        <p:txBody>
          <a:bodyPr/>
          <a:lstStyle>
            <a:lvl1pPr>
              <a:defRPr/>
            </a:lvl1pPr>
          </a:lstStyle>
          <a:p>
            <a:pPr>
              <a:defRPr/>
            </a:pPr>
            <a:endParaRPr lang="en-US"/>
          </a:p>
        </p:txBody>
      </p:sp>
      <p:sp>
        <p:nvSpPr>
          <p:cNvPr id="7" name="Rectangle 6"/>
          <p:cNvSpPr>
            <a:spLocks noGrp="1"/>
          </p:cNvSpPr>
          <p:nvPr>
            <p:ph type="sldNum" sz="quarter" idx="12"/>
          </p:nvPr>
        </p:nvSpPr>
        <p:spPr/>
        <p:txBody>
          <a:bodyPr/>
          <a:lstStyle>
            <a:lvl1pPr>
              <a:defRPr/>
            </a:lvl1pPr>
          </a:lstStyle>
          <a:p>
            <a:pPr>
              <a:defRPr/>
            </a:pPr>
            <a:fld id="{8CD6F397-C5AB-4B3A-9C72-6892B3BD8E0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lvl1pPr>
              <a:defRPr>
                <a:latin typeface="Arial" charset="0"/>
              </a:defRPr>
            </a:lvl1pPr>
          </a:lstStyle>
          <a:p>
            <a:pPr>
              <a:defRPr/>
            </a:pPr>
            <a:fld id="{D2C7BEF4-C130-447D-A6CF-C3F0A447F06E}" type="datetime2">
              <a:rPr lang="en-US"/>
              <a:pPr>
                <a:defRPr/>
              </a:pPr>
              <a:t>Tuesday, March 19, 2013</a:t>
            </a:fld>
            <a:endParaRPr lang="en-US"/>
          </a:p>
        </p:txBody>
      </p:sp>
      <p:sp>
        <p:nvSpPr>
          <p:cNvPr id="6" name="Rectangle 21"/>
          <p:cNvSpPr>
            <a:spLocks noGrp="1"/>
          </p:cNvSpPr>
          <p:nvPr>
            <p:ph type="ftr" sz="quarter" idx="11"/>
          </p:nvPr>
        </p:nvSpPr>
        <p:spPr/>
        <p:txBody>
          <a:bodyPr/>
          <a:lstStyle>
            <a:lvl1pPr>
              <a:defRPr/>
            </a:lvl1pPr>
          </a:lstStyle>
          <a:p>
            <a:pPr>
              <a:defRPr/>
            </a:pPr>
            <a:endParaRPr lang="en-US"/>
          </a:p>
        </p:txBody>
      </p:sp>
      <p:sp>
        <p:nvSpPr>
          <p:cNvPr id="7" name="Rectangle 6"/>
          <p:cNvSpPr>
            <a:spLocks noGrp="1"/>
          </p:cNvSpPr>
          <p:nvPr>
            <p:ph type="sldNum" sz="quarter" idx="12"/>
          </p:nvPr>
        </p:nvSpPr>
        <p:spPr/>
        <p:txBody>
          <a:bodyPr/>
          <a:lstStyle>
            <a:lvl1pPr>
              <a:defRPr/>
            </a:lvl1pPr>
          </a:lstStyle>
          <a:p>
            <a:pPr>
              <a:defRPr/>
            </a:pPr>
            <a:fld id="{AA640651-0698-46EE-9585-141451CB4F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3B409B0B-B490-4780-9FF5-6DDB9420BE80}" type="datetime2">
              <a:rPr lang="en-US"/>
              <a:pPr>
                <a:defRPr/>
              </a:pPr>
              <a:t>Tuesday, March 19, 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Susan Harwood Training Grant 22315-11-60</a:t>
            </a:r>
          </a:p>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C8976-4B84-484E-A7F0-2F0CF7A9EA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5BD6C8E-D585-46EA-9B2F-E56A4FE1F243}" type="datetime2">
              <a:rPr lang="en-US"/>
              <a:pPr>
                <a:defRPr/>
              </a:pPr>
              <a:t>Tuesday, March 19,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7C95C6-12AE-4DB6-8CC0-A8EE722929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224B4D3-2E00-4EF6-9220-A90F1ED1A766}" type="datetime2">
              <a:rPr lang="en-US"/>
              <a:pPr>
                <a:defRPr/>
              </a:pPr>
              <a:t>Tuesday, March 19, 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2024824-35F3-4210-87F9-1045A39C7C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1447800" y="206375"/>
            <a:ext cx="6858000" cy="533400"/>
          </a:xfrm>
        </p:spPr>
        <p:txBody>
          <a:body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lvl1pPr>
              <a:defRPr/>
            </a:lvl1pPr>
          </a:lstStyle>
          <a:p>
            <a:pPr>
              <a:defRPr/>
            </a:pPr>
            <a:fld id="{0C69F675-9309-4F6F-AFDC-B7BC280ECE84}" type="datetime2">
              <a:rPr lang="en-US"/>
              <a:pPr>
                <a:defRPr/>
              </a:pPr>
              <a:t>Tuesday, March 19, 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E653FC-9E02-4F48-9873-CF14D8983F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264150" cy="5853113"/>
          </a:xfrm>
        </p:spPr>
        <p:txBody>
          <a:bodyPr/>
          <a:lstStyle>
            <a:lvl1pPr>
              <a:buFont typeface="Wingdings" pitchFamily="2" charset="2"/>
              <a:buChar char="v"/>
              <a:defRPr sz="2800">
                <a:solidFill>
                  <a:schemeClr val="bg1"/>
                </a:solidFill>
              </a:defRPr>
            </a:lvl1pPr>
            <a:lvl2pPr>
              <a:lnSpc>
                <a:spcPct val="150000"/>
              </a:lnSpc>
              <a:buFont typeface="Wingdings" pitchFamily="2" charset="2"/>
              <a:buChar char="v"/>
              <a:defRPr sz="2800"/>
            </a:lvl2pPr>
            <a:lvl3pPr>
              <a:buFont typeface="Wingdings" pitchFamily="2" charset="2"/>
              <a:buChar char="v"/>
              <a:defRPr sz="2400"/>
            </a:lvl3pPr>
            <a:lvl4pPr>
              <a:buFont typeface="Wingdings" pitchFamily="2" charset="2"/>
              <a:buChar char="v"/>
              <a:defRPr sz="2000"/>
            </a:lvl4pPr>
            <a:lvl5pPr>
              <a:buFont typeface="Wingdings" pitchFamily="2" charset="2"/>
              <a:buChar char="v"/>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42FD262-7FD8-424F-A678-CF86822686FB}" type="datetime2">
              <a:rPr lang="en-US"/>
              <a:pPr>
                <a:defRPr/>
              </a:pPr>
              <a:t>Tuesday, March 19, 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70EE86D-F0FE-48A2-9000-943850628C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5026025"/>
          </a:xfrm>
        </p:spPr>
        <p:txBody>
          <a:bodyPr/>
          <a:lstStyle/>
          <a:p>
            <a:pPr lvl="0"/>
            <a:r>
              <a:rPr lang="en-US" noProof="0" smtClean="0"/>
              <a:t>Click icon to add table</a:t>
            </a:r>
            <a:endParaRPr lang="en-US" noProof="0"/>
          </a:p>
        </p:txBody>
      </p:sp>
      <p:sp>
        <p:nvSpPr>
          <p:cNvPr id="4" name="Date Placeholder 3"/>
          <p:cNvSpPr>
            <a:spLocks noGrp="1"/>
          </p:cNvSpPr>
          <p:nvPr>
            <p:ph type="dt" sz="half" idx="10"/>
          </p:nvPr>
        </p:nvSpPr>
        <p:spPr/>
        <p:txBody>
          <a:bodyPr/>
          <a:lstStyle>
            <a:lvl1pPr>
              <a:defRPr/>
            </a:lvl1pPr>
          </a:lstStyle>
          <a:p>
            <a:pPr>
              <a:defRPr/>
            </a:pPr>
            <a:fld id="{35008A26-B9E4-4E9A-B3F4-243D5A678774}" type="datetime2">
              <a:rPr lang="en-US"/>
              <a:pPr>
                <a:defRPr/>
              </a:pPr>
              <a:t>Tuesday, March 19,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8BB4E-D898-404F-8484-CF0305D57D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Sil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8018E4F-38FA-4674-9667-D08E7652222A}" type="datetime2">
              <a:rPr lang="en-US"/>
              <a:pPr>
                <a:defRPr/>
              </a:pPr>
              <a:t>Tuesday, March 19, 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79AF281-9293-4429-93D1-52E25FEE2F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Rectangle 52"/>
          <p:cNvSpPr>
            <a:spLocks noChangeArrowheads="1"/>
          </p:cNvSpPr>
          <p:nvPr userDrawn="1"/>
        </p:nvSpPr>
        <p:spPr bwMode="gray">
          <a:xfrm>
            <a:off x="0" y="1143000"/>
            <a:ext cx="9144000" cy="5791200"/>
          </a:xfrm>
          <a:prstGeom prst="rect">
            <a:avLst/>
          </a:prstGeom>
          <a:solidFill>
            <a:schemeClr val="accent1"/>
          </a:solidFill>
          <a:ln w="0" algn="ctr">
            <a:noFill/>
            <a:miter lim="800000"/>
            <a:headEnd/>
            <a:tailEnd/>
          </a:ln>
          <a:effectLst/>
        </p:spPr>
        <p:txBody>
          <a:bodyPr wrap="none" anchor="ctr"/>
          <a:lstStyle/>
          <a:p>
            <a:pPr>
              <a:defRPr/>
            </a:pPr>
            <a:endParaRPr lang="en-US">
              <a:latin typeface="Arial" charset="0"/>
            </a:endParaRPr>
          </a:p>
        </p:txBody>
      </p:sp>
      <p:sp>
        <p:nvSpPr>
          <p:cNvPr id="6"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4" name="Date Placeholder 1"/>
          <p:cNvSpPr>
            <a:spLocks noGrp="1"/>
          </p:cNvSpPr>
          <p:nvPr>
            <p:ph type="dt" sz="half" idx="10"/>
          </p:nvPr>
        </p:nvSpPr>
        <p:spPr/>
        <p:txBody>
          <a:bodyPr/>
          <a:lstStyle>
            <a:lvl1pPr>
              <a:defRPr/>
            </a:lvl1pPr>
          </a:lstStyle>
          <a:p>
            <a:pPr>
              <a:defRPr/>
            </a:pPr>
            <a:fld id="{CEFD4F05-B8C4-4042-908D-364ED84DA4D2}" type="datetime2">
              <a:rPr lang="en-US"/>
              <a:pPr>
                <a:defRPr/>
              </a:pPr>
              <a:t>Tuesday, March 19, 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BB3D6E49-5654-4EDF-A745-DDE503976A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67" name="Rectangle 43"/>
          <p:cNvSpPr>
            <a:spLocks noChangeArrowheads="1"/>
          </p:cNvSpPr>
          <p:nvPr/>
        </p:nvSpPr>
        <p:spPr bwMode="gray">
          <a:xfrm>
            <a:off x="0" y="9525"/>
            <a:ext cx="9144000" cy="1028700"/>
          </a:xfrm>
          <a:prstGeom prst="rect">
            <a:avLst/>
          </a:prstGeom>
          <a:solidFill>
            <a:schemeClr val="tx1"/>
          </a:solidFill>
          <a:ln w="9525">
            <a:noFill/>
            <a:miter lim="800000"/>
            <a:headEnd/>
            <a:tailEnd/>
          </a:ln>
          <a:effectLst/>
        </p:spPr>
        <p:txBody>
          <a:bodyPr wrap="none" anchor="ctr"/>
          <a:lstStyle/>
          <a:p>
            <a:pPr>
              <a:defRPr/>
            </a:pPr>
            <a:endParaRPr lang="en-US">
              <a:latin typeface="Arial" charset="0"/>
            </a:endParaRPr>
          </a:p>
        </p:txBody>
      </p:sp>
      <p:sp>
        <p:nvSpPr>
          <p:cNvPr id="1068" name="Rectangle 44"/>
          <p:cNvSpPr>
            <a:spLocks noChangeArrowheads="1"/>
          </p:cNvSpPr>
          <p:nvPr/>
        </p:nvSpPr>
        <p:spPr bwMode="gray">
          <a:xfrm>
            <a:off x="0" y="0"/>
            <a:ext cx="9144000" cy="879475"/>
          </a:xfrm>
          <a:prstGeom prst="rect">
            <a:avLst/>
          </a:prstGeom>
          <a:solidFill>
            <a:schemeClr val="tx2"/>
          </a:solidFill>
          <a:ln w="9525">
            <a:noFill/>
            <a:miter lim="800000"/>
            <a:headEnd/>
            <a:tailEnd/>
          </a:ln>
          <a:effectLst/>
        </p:spPr>
        <p:txBody>
          <a:bodyPr wrap="none" anchor="ctr"/>
          <a:lstStyle/>
          <a:p>
            <a:pPr>
              <a:defRPr/>
            </a:pPr>
            <a:endParaRPr lang="en-US">
              <a:latin typeface="Arial" charset="0"/>
            </a:endParaRPr>
          </a:p>
        </p:txBody>
      </p:sp>
      <p:sp>
        <p:nvSpPr>
          <p:cNvPr id="1069" name="Rectangle 45"/>
          <p:cNvSpPr>
            <a:spLocks noChangeArrowheads="1"/>
          </p:cNvSpPr>
          <p:nvPr/>
        </p:nvSpPr>
        <p:spPr bwMode="gray">
          <a:xfrm>
            <a:off x="0" y="158750"/>
            <a:ext cx="9144000" cy="60325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defRPr/>
            </a:pPr>
            <a:endParaRPr lang="en-US">
              <a:latin typeface="Arial" charset="0"/>
            </a:endParaRPr>
          </a:p>
        </p:txBody>
      </p:sp>
      <p:sp>
        <p:nvSpPr>
          <p:cNvPr id="3077" name="Rectangle 3"/>
          <p:cNvSpPr>
            <a:spLocks noGrp="1" noChangeArrowheads="1"/>
          </p:cNvSpPr>
          <p:nvPr>
            <p:ph type="body" idx="1"/>
          </p:nvPr>
        </p:nvSpPr>
        <p:spPr bwMode="gray">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defRPr>
            </a:lvl1pPr>
          </a:lstStyle>
          <a:p>
            <a:pPr>
              <a:defRPr/>
            </a:pPr>
            <a:fld id="{A815E7C1-52A3-45F6-A058-7EB07A174B60}" type="datetime2">
              <a:rPr lang="en-US"/>
              <a:pPr>
                <a:defRPr/>
              </a:pPr>
              <a:t>Tuesday, March 19, 2013</a:t>
            </a:fld>
            <a:endParaRPr lang="en-US"/>
          </a:p>
        </p:txBody>
      </p:sp>
      <p:sp>
        <p:nvSpPr>
          <p:cNvPr id="1029" name="Rectangle 5"/>
          <p:cNvSpPr>
            <a:spLocks noGrp="1" noChangeArrowheads="1"/>
          </p:cNvSpPr>
          <p:nvPr>
            <p:ph type="ftr" sz="quarter" idx="3"/>
          </p:nvPr>
        </p:nvSpPr>
        <p:spPr bwMode="gray">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accent1"/>
                </a:solidFill>
              </a:defRPr>
            </a:lvl1pPr>
          </a:lstStyle>
          <a:p>
            <a:pPr>
              <a:defRPr/>
            </a:pPr>
            <a:r>
              <a:rPr lang="en-US"/>
              <a:t>Susan Harwood Training Grant 22315-11-60</a:t>
            </a:r>
          </a:p>
          <a:p>
            <a:pPr>
              <a:defRPr/>
            </a:pPr>
            <a:endParaRPr lang="en-US"/>
          </a:p>
        </p:txBody>
      </p:sp>
      <p:sp>
        <p:nvSpPr>
          <p:cNvPr id="1030" name="Rectangle 6"/>
          <p:cNvSpPr>
            <a:spLocks noGrp="1" noChangeArrowheads="1"/>
          </p:cNvSpPr>
          <p:nvPr>
            <p:ph type="sldNum" sz="quarter" idx="4"/>
          </p:nvPr>
        </p:nvSpPr>
        <p:spPr bwMode="gray">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latin typeface="Arial" charset="0"/>
              </a:defRPr>
            </a:lvl1pPr>
          </a:lstStyle>
          <a:p>
            <a:pPr>
              <a:defRPr/>
            </a:pPr>
            <a:fld id="{95B8384F-70BC-4834-AAC7-33D92BCB0E7F}" type="slidenum">
              <a:rPr lang="en-US"/>
              <a:pPr>
                <a:defRPr/>
              </a:pPr>
              <a:t>‹#›</a:t>
            </a:fld>
            <a:endParaRPr lang="en-US"/>
          </a:p>
        </p:txBody>
      </p:sp>
      <p:sp>
        <p:nvSpPr>
          <p:cNvPr id="1074" name="Rectangle 50"/>
          <p:cNvSpPr>
            <a:spLocks noGrp="1" noChangeArrowheads="1"/>
          </p:cNvSpPr>
          <p:nvPr>
            <p:ph type="title"/>
          </p:nvPr>
        </p:nvSpPr>
        <p:spPr bwMode="gray">
          <a:xfrm>
            <a:off x="1447800" y="206375"/>
            <a:ext cx="6858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 bg1="lt1" tx1="dk1" bg2="lt2" tx2="dk2" accent1="accent1" accent2="accent2" accent3="accent3" accent4="accent4" accent5="accent5" accent6="accent6" hlink="hlink" folHlink="folHlink"/>
  <p:sldLayoutIdLst>
    <p:sldLayoutId id="2147484046" r:id="rId1"/>
    <p:sldLayoutId id="2147484045"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9"/>
                                        </p:tgtEl>
                                        <p:attrNameLst>
                                          <p:attrName>style.visibility</p:attrName>
                                        </p:attrNameLst>
                                      </p:cBhvr>
                                      <p:to>
                                        <p:strVal val="visible"/>
                                      </p:to>
                                    </p:set>
                                    <p:animEffect transition="in" filter="wipe(left)">
                                      <p:cBhvr>
                                        <p:cTn id="7" dur="500"/>
                                        <p:tgtEl>
                                          <p:spTgt spid="1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 grpId="0" animBg="1"/>
    </p:bldLst>
  </p:timing>
  <p:hf hdr="0" ftr="0" dt="0"/>
  <p:txStyles>
    <p:titleStyle>
      <a:lvl1pPr algn="ctr" rtl="0" eaLnBrk="0" fontAlgn="base" hangingPunct="0">
        <a:spcBef>
          <a:spcPct val="0"/>
        </a:spcBef>
        <a:spcAft>
          <a:spcPct val="0"/>
        </a:spcAft>
        <a:defRPr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3600">
          <a:solidFill>
            <a:srgbClr val="FFFFFF"/>
          </a:solidFill>
          <a:latin typeface="Arial" charset="0"/>
        </a:defRPr>
      </a:lvl2pPr>
      <a:lvl3pPr algn="ctr" rtl="0" eaLnBrk="0" fontAlgn="base" hangingPunct="0">
        <a:spcBef>
          <a:spcPct val="0"/>
        </a:spcBef>
        <a:spcAft>
          <a:spcPct val="0"/>
        </a:spcAft>
        <a:defRPr sz="3600">
          <a:solidFill>
            <a:srgbClr val="FFFFFF"/>
          </a:solidFill>
          <a:latin typeface="Arial" charset="0"/>
        </a:defRPr>
      </a:lvl3pPr>
      <a:lvl4pPr algn="ctr" rtl="0" eaLnBrk="0" fontAlgn="base" hangingPunct="0">
        <a:spcBef>
          <a:spcPct val="0"/>
        </a:spcBef>
        <a:spcAft>
          <a:spcPct val="0"/>
        </a:spcAft>
        <a:defRPr sz="3600">
          <a:solidFill>
            <a:srgbClr val="FFFFFF"/>
          </a:solidFill>
          <a:latin typeface="Arial" charset="0"/>
        </a:defRPr>
      </a:lvl4pPr>
      <a:lvl5pPr algn="ctr" rtl="0" eaLnBrk="0" fontAlgn="base" hangingPunct="0">
        <a:spcBef>
          <a:spcPct val="0"/>
        </a:spcBef>
        <a:spcAft>
          <a:spcPct val="0"/>
        </a:spcAft>
        <a:defRPr sz="3600">
          <a:solidFill>
            <a:srgbClr val="FFFFFF"/>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lr>
          <a:srgbClr val="C00000"/>
        </a:buClr>
        <a:buSzPct val="9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rgbClr val="558ED5"/>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20.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5.wmf"/><Relationship Id="rId3" Type="http://schemas.openxmlformats.org/officeDocument/2006/relationships/notesSlide" Target="../notesSlides/notesSlide121.xml"/><Relationship Id="rId7" Type="http://schemas.openxmlformats.org/officeDocument/2006/relationships/image" Target="../media/image68.wmf"/><Relationship Id="rId12"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4.png"/><Relationship Id="rId11" Type="http://schemas.openxmlformats.org/officeDocument/2006/relationships/image" Target="../media/image66.png"/><Relationship Id="rId5" Type="http://schemas.openxmlformats.org/officeDocument/2006/relationships/image" Target="../media/image63.png"/><Relationship Id="rId10" Type="http://schemas.openxmlformats.org/officeDocument/2006/relationships/oleObject" Target="../embeddings/oleObject7.bin"/><Relationship Id="rId4" Type="http://schemas.openxmlformats.org/officeDocument/2006/relationships/oleObject" Target="../embeddings/oleObject5.bin"/><Relationship Id="rId9" Type="http://schemas.openxmlformats.org/officeDocument/2006/relationships/image" Target="../media/image64.png"/></Relationships>
</file>

<file path=ppt/slides/_rels/slide12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22.xml"/><Relationship Id="rId1" Type="http://schemas.openxmlformats.org/officeDocument/2006/relationships/slideLayout" Target="../slideLayouts/slideLayout10.xml"/><Relationship Id="rId4" Type="http://schemas.openxmlformats.org/officeDocument/2006/relationships/image" Target="../media/image97.jpe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notesSlide" Target="../notesSlides/notesSlide125.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10.xml"/><Relationship Id="rId5" Type="http://schemas.openxmlformats.org/officeDocument/2006/relationships/image" Target="../media/image35.jpeg"/><Relationship Id="rId4" Type="http://schemas.openxmlformats.org/officeDocument/2006/relationships/image" Target="../media/image53.jpeg"/></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65.png"/><Relationship Id="rId3" Type="http://schemas.openxmlformats.org/officeDocument/2006/relationships/notesSlide" Target="../notesSlides/notesSlide64.xml"/><Relationship Id="rId7" Type="http://schemas.openxmlformats.org/officeDocument/2006/relationships/image" Target="../media/image63.png"/><Relationship Id="rId12"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69.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4.png"/><Relationship Id="rId5" Type="http://schemas.openxmlformats.org/officeDocument/2006/relationships/image" Target="../media/image62.wmf"/><Relationship Id="rId15" Type="http://schemas.openxmlformats.org/officeDocument/2006/relationships/image" Target="../media/image66.png"/><Relationship Id="rId10" Type="http://schemas.openxmlformats.org/officeDocument/2006/relationships/oleObject" Target="../embeddings/oleObject2.bin"/><Relationship Id="rId4" Type="http://schemas.openxmlformats.org/officeDocument/2006/relationships/image" Target="../media/image17.jpeg"/><Relationship Id="rId9" Type="http://schemas.openxmlformats.org/officeDocument/2006/relationships/image" Target="../media/image68.wmf"/><Relationship Id="rId14" Type="http://schemas.openxmlformats.org/officeDocument/2006/relationships/oleObject" Target="../embeddings/oleObject4.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66.xml"/><Relationship Id="rId1" Type="http://schemas.openxmlformats.org/officeDocument/2006/relationships/slideLayout" Target="../slideLayouts/slideLayout1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6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69.wmf"/><Relationship Id="rId4" Type="http://schemas.openxmlformats.org/officeDocument/2006/relationships/image" Target="../media/image62.w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p:spPr>
        <p:txBody>
          <a:bodyPr/>
          <a:lstStyle/>
          <a:p>
            <a:fld id="{EE257601-2C64-45FD-8736-6410DB82497B}" type="slidenum">
              <a:rPr lang="en-US" smtClean="0">
                <a:latin typeface="Arial" pitchFamily="34" charset="0"/>
              </a:rPr>
              <a:pPr/>
              <a:t>1</a:t>
            </a:fld>
            <a:endParaRPr lang="en-US" smtClean="0">
              <a:latin typeface="Arial" pitchFamily="34" charset="0"/>
            </a:endParaRPr>
          </a:p>
        </p:txBody>
      </p:sp>
      <p:sp>
        <p:nvSpPr>
          <p:cNvPr id="9218" name="Rectangle 3"/>
          <p:cNvSpPr>
            <a:spLocks noGrp="1" noChangeArrowheads="1"/>
          </p:cNvSpPr>
          <p:nvPr>
            <p:ph type="ctrTitle"/>
          </p:nvPr>
        </p:nvSpPr>
        <p:spPr>
          <a:xfrm>
            <a:off x="304800" y="1752600"/>
            <a:ext cx="8458200" cy="1165225"/>
          </a:xfrm>
        </p:spPr>
        <p:txBody>
          <a:bodyPr/>
          <a:lstStyle/>
          <a:p>
            <a:pPr eaLnBrk="1" hangingPunct="1">
              <a:defRPr/>
            </a:pPr>
            <a:r>
              <a:rPr lang="en-US" sz="2000" dirty="0" smtClean="0"/>
              <a:t>Hazard Communication ( HAZCOM) and the Globally Harmonized System of Classification and Labeling of Chemicals (GHS)</a:t>
            </a:r>
          </a:p>
        </p:txBody>
      </p:sp>
      <p:sp>
        <p:nvSpPr>
          <p:cNvPr id="15364" name="Rectangle 5"/>
          <p:cNvSpPr>
            <a:spLocks noGrp="1" noChangeArrowheads="1"/>
          </p:cNvSpPr>
          <p:nvPr>
            <p:ph type="subTitle" idx="1"/>
          </p:nvPr>
        </p:nvSpPr>
        <p:spPr>
          <a:xfrm>
            <a:off x="5029200" y="4114800"/>
            <a:ext cx="3657600" cy="1066800"/>
          </a:xfrm>
        </p:spPr>
        <p:txBody>
          <a:bodyPr/>
          <a:lstStyle/>
          <a:p>
            <a:pPr eaLnBrk="1" hangingPunct="1"/>
            <a:r>
              <a:rPr lang="en-US" sz="2800" smtClean="0"/>
              <a:t>Understanding the changes</a:t>
            </a:r>
          </a:p>
        </p:txBody>
      </p:sp>
      <p:pic>
        <p:nvPicPr>
          <p:cNvPr id="15365" name="Picture 4" descr="GHS08-25HEAL__58649_zoom"/>
          <p:cNvPicPr>
            <a:picLocks noChangeAspect="1" noChangeArrowheads="1"/>
          </p:cNvPicPr>
          <p:nvPr/>
        </p:nvPicPr>
        <p:blipFill>
          <a:blip r:embed="rId3" cstate="print"/>
          <a:srcRect/>
          <a:stretch>
            <a:fillRect/>
          </a:stretch>
        </p:blipFill>
        <p:spPr bwMode="auto">
          <a:xfrm>
            <a:off x="6172200" y="5105400"/>
            <a:ext cx="1409700"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12"/>
          </p:nvPr>
        </p:nvSpPr>
        <p:spPr>
          <a:noFill/>
        </p:spPr>
        <p:txBody>
          <a:bodyPr/>
          <a:lstStyle/>
          <a:p>
            <a:fld id="{B695013D-FA11-4CA1-B6DA-9701BB41ED83}" type="slidenum">
              <a:rPr lang="en-US" smtClean="0">
                <a:latin typeface="Arial" pitchFamily="34" charset="0"/>
              </a:rPr>
              <a:pPr/>
              <a:t>10</a:t>
            </a:fld>
            <a:endParaRPr lang="en-US" smtClean="0">
              <a:latin typeface="Arial" pitchFamily="34" charset="0"/>
            </a:endParaRPr>
          </a:p>
        </p:txBody>
      </p:sp>
      <p:sp>
        <p:nvSpPr>
          <p:cNvPr id="210946" name="Rectangle 2"/>
          <p:cNvSpPr>
            <a:spLocks noGrp="1"/>
          </p:cNvSpPr>
          <p:nvPr>
            <p:ph type="title" idx="4294967295"/>
          </p:nvPr>
        </p:nvSpPr>
        <p:spPr>
          <a:xfrm>
            <a:off x="1143000" y="152400"/>
            <a:ext cx="7618412" cy="758825"/>
          </a:xfrm>
        </p:spPr>
        <p:txBody>
          <a:bodyPr/>
          <a:lstStyle/>
          <a:p>
            <a:pPr algn="r" eaLnBrk="1" hangingPunct="1">
              <a:defRPr/>
            </a:pPr>
            <a:r>
              <a:rPr lang="en-US" dirty="0" smtClean="0"/>
              <a:t>Principles of Harmonization</a:t>
            </a:r>
            <a:endParaRPr lang="en-US" sz="2500" dirty="0" smtClean="0"/>
          </a:p>
        </p:txBody>
      </p:sp>
      <p:sp>
        <p:nvSpPr>
          <p:cNvPr id="24580" name="Rectangle 3"/>
          <p:cNvSpPr>
            <a:spLocks noGrp="1"/>
          </p:cNvSpPr>
          <p:nvPr>
            <p:ph type="body" idx="4294967295"/>
          </p:nvPr>
        </p:nvSpPr>
        <p:spPr>
          <a:xfrm>
            <a:off x="609600" y="1295400"/>
            <a:ext cx="7847013" cy="5105400"/>
          </a:xfrm>
          <a:noFill/>
        </p:spPr>
        <p:txBody>
          <a:bodyPr/>
          <a:lstStyle/>
          <a:p>
            <a:pPr eaLnBrk="1" hangingPunct="1">
              <a:buFontTx/>
              <a:buChar char="o"/>
            </a:pPr>
            <a:r>
              <a:rPr lang="en-CA" sz="2800" smtClean="0"/>
              <a:t>Target audiences include consumers, workers, transport workers and emergency responders.</a:t>
            </a:r>
          </a:p>
          <a:p>
            <a:pPr eaLnBrk="1" hangingPunct="1">
              <a:buFontTx/>
              <a:buChar char="o"/>
            </a:pPr>
            <a:endParaRPr lang="en-CA" sz="2800" smtClean="0"/>
          </a:p>
          <a:p>
            <a:pPr eaLnBrk="1" hangingPunct="1">
              <a:buFontTx/>
              <a:buChar char="o"/>
            </a:pPr>
            <a:r>
              <a:rPr lang="en-CA" sz="2800" smtClean="0">
                <a:solidFill>
                  <a:srgbClr val="C00000"/>
                </a:solidFill>
              </a:rPr>
              <a:t> </a:t>
            </a:r>
            <a:r>
              <a:rPr lang="en-CA" sz="2800" smtClean="0"/>
              <a:t>Information should be presented in a comprehensive manner to all audiences</a:t>
            </a:r>
          </a:p>
          <a:p>
            <a:pPr eaLnBrk="1" hangingPunct="1">
              <a:buFontTx/>
              <a:buChar char="o"/>
            </a:pPr>
            <a:endParaRPr lang="en-CA" sz="2800" smtClean="0"/>
          </a:p>
          <a:p>
            <a:pPr eaLnBrk="1" hangingPunct="1">
              <a:buFontTx/>
              <a:buChar char="o"/>
            </a:pPr>
            <a:r>
              <a:rPr lang="en-CA" sz="2800" smtClean="0"/>
              <a:t>Regarding chemicals Confidential Business Information (CBI) should be protected without compromising worker safety.</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6375"/>
            <a:ext cx="6858000" cy="533400"/>
          </a:xfrm>
        </p:spPr>
        <p:txBody>
          <a:bodyPr/>
          <a:lstStyle/>
          <a:p>
            <a:pPr algn="r">
              <a:defRPr/>
            </a:pPr>
            <a:r>
              <a:rPr lang="en-US" dirty="0" smtClean="0"/>
              <a:t>Hazard Statements</a:t>
            </a:r>
            <a:endParaRPr lang="en-US" dirty="0"/>
          </a:p>
        </p:txBody>
      </p:sp>
      <p:sp>
        <p:nvSpPr>
          <p:cNvPr id="115715" name="Content Placeholder 2"/>
          <p:cNvSpPr>
            <a:spLocks noGrp="1"/>
          </p:cNvSpPr>
          <p:nvPr>
            <p:ph idx="1"/>
          </p:nvPr>
        </p:nvSpPr>
        <p:spPr>
          <a:xfrm>
            <a:off x="457200" y="1143001"/>
            <a:ext cx="8382000" cy="2743199"/>
          </a:xfrm>
        </p:spPr>
        <p:txBody>
          <a:bodyPr/>
          <a:lstStyle/>
          <a:p>
            <a:r>
              <a:rPr lang="en-US" sz="2800" dirty="0" smtClean="0"/>
              <a:t>Where the manufacturer, importer, or distributor chooses to add supplementary information on the label, the placement of such  information shall not interfere  with information required by this section.</a:t>
            </a:r>
          </a:p>
        </p:txBody>
      </p:sp>
      <p:sp>
        <p:nvSpPr>
          <p:cNvPr id="115716" name="Slide Number Placeholder 3"/>
          <p:cNvSpPr>
            <a:spLocks noGrp="1"/>
          </p:cNvSpPr>
          <p:nvPr>
            <p:ph type="sldNum" sz="quarter" idx="12"/>
          </p:nvPr>
        </p:nvSpPr>
        <p:spPr>
          <a:noFill/>
        </p:spPr>
        <p:txBody>
          <a:bodyPr/>
          <a:lstStyle/>
          <a:p>
            <a:fld id="{4A67A787-A0EF-4027-B36D-7D4F993E7DA6}" type="slidenum">
              <a:rPr lang="en-US" smtClean="0">
                <a:latin typeface="Arial" pitchFamily="34" charset="0"/>
              </a:rPr>
              <a:pPr/>
              <a:t>100</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solidFill>
                  <a:schemeClr val="tx1"/>
                </a:solidFill>
              </a:rPr>
              <a:t>Proposed  labels, safety data sheets and training</a:t>
            </a:r>
            <a:endParaRPr lang="en-US" dirty="0">
              <a:solidFill>
                <a:schemeClr val="tx1"/>
              </a:solidFill>
            </a:endParaRPr>
          </a:p>
        </p:txBody>
      </p:sp>
      <p:sp>
        <p:nvSpPr>
          <p:cNvPr id="116739" name="Subtitle 4"/>
          <p:cNvSpPr>
            <a:spLocks noGrp="1"/>
          </p:cNvSpPr>
          <p:nvPr>
            <p:ph type="body" idx="1"/>
          </p:nvPr>
        </p:nvSpPr>
        <p:spPr/>
        <p:txBody>
          <a:bodyPr/>
          <a:lstStyle/>
          <a:p>
            <a:pPr eaLnBrk="1" hangingPunct="1"/>
            <a:r>
              <a:rPr lang="en-US" smtClean="0"/>
              <a:t>Written program elements…</a:t>
            </a:r>
          </a:p>
        </p:txBody>
      </p:sp>
      <p:sp>
        <p:nvSpPr>
          <p:cNvPr id="116740" name="Rectangle 3"/>
          <p:cNvSpPr>
            <a:spLocks noGrp="1" noChangeArrowheads="1"/>
          </p:cNvSpPr>
          <p:nvPr>
            <p:ph type="sldNum" sz="quarter" idx="12"/>
          </p:nvPr>
        </p:nvSpPr>
        <p:spPr>
          <a:noFill/>
        </p:spPr>
        <p:txBody>
          <a:bodyPr/>
          <a:lstStyle/>
          <a:p>
            <a:fld id="{9ACEA01D-89D7-4D19-BE33-E31FDEA1EF6D}" type="slidenum">
              <a:rPr lang="en-US" smtClean="0">
                <a:latin typeface="Arial" pitchFamily="34" charset="0"/>
              </a:rPr>
              <a:pPr/>
              <a:t>101</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dirty="0" smtClean="0"/>
              <a:t>Proposed changes</a:t>
            </a:r>
            <a:endParaRPr lang="en-US" dirty="0"/>
          </a:p>
        </p:txBody>
      </p:sp>
      <p:sp>
        <p:nvSpPr>
          <p:cNvPr id="3" name="Content Placeholder 2"/>
          <p:cNvSpPr>
            <a:spLocks noGrp="1"/>
          </p:cNvSpPr>
          <p:nvPr>
            <p:ph idx="1"/>
          </p:nvPr>
        </p:nvSpPr>
        <p:spPr/>
        <p:txBody>
          <a:bodyPr/>
          <a:lstStyle/>
          <a:p>
            <a:pPr>
              <a:defRPr/>
            </a:pPr>
            <a:r>
              <a:rPr lang="en-US" sz="2800" b="1" dirty="0" smtClean="0"/>
              <a:t>(e) Written Hazard Communication Program</a:t>
            </a:r>
          </a:p>
          <a:p>
            <a:pPr lvl="1">
              <a:defRPr/>
            </a:pPr>
            <a:endParaRPr lang="en-US" sz="2400" dirty="0" smtClean="0">
              <a:ea typeface="+mn-ea"/>
              <a:cs typeface="+mn-cs"/>
            </a:endParaRPr>
          </a:p>
          <a:p>
            <a:pPr lvl="1">
              <a:defRPr/>
            </a:pPr>
            <a:r>
              <a:rPr lang="en-US" sz="2400" dirty="0" smtClean="0">
                <a:ea typeface="+mn-ea"/>
                <a:cs typeface="+mn-cs"/>
              </a:rPr>
              <a:t>The GHS does not have provisions regarding hazard communication programs, and thus this paragraph is essentially the same as in the current HCS. No substantive (only terminology) changes have been made in this paragraph of the HCS.</a:t>
            </a:r>
          </a:p>
          <a:p>
            <a:pPr lvl="1">
              <a:defRPr/>
            </a:pPr>
            <a:endParaRPr lang="en-US" sz="2400" dirty="0" smtClean="0">
              <a:ea typeface="+mn-ea"/>
              <a:cs typeface="+mn-cs"/>
            </a:endParaRPr>
          </a:p>
          <a:p>
            <a:pPr lvl="1">
              <a:defRPr/>
            </a:pPr>
            <a:r>
              <a:rPr lang="en-US" sz="2400" b="1" dirty="0" smtClean="0">
                <a:ea typeface="+mn-ea"/>
                <a:cs typeface="+mn-cs"/>
              </a:rPr>
              <a:t>Key elements of this program are  labels, safety data sheets and employee training</a:t>
            </a:r>
            <a:endParaRPr lang="en-US" sz="2400" b="1" dirty="0"/>
          </a:p>
        </p:txBody>
      </p:sp>
      <p:sp>
        <p:nvSpPr>
          <p:cNvPr id="117764" name="Slide Number Placeholder 3"/>
          <p:cNvSpPr>
            <a:spLocks noGrp="1"/>
          </p:cNvSpPr>
          <p:nvPr>
            <p:ph type="sldNum" sz="quarter" idx="12"/>
          </p:nvPr>
        </p:nvSpPr>
        <p:spPr>
          <a:noFill/>
        </p:spPr>
        <p:txBody>
          <a:bodyPr/>
          <a:lstStyle/>
          <a:p>
            <a:fld id="{82F5F4EB-F1F2-4186-B0AC-F1486DB812E7}" type="slidenum">
              <a:rPr lang="en-US" smtClean="0">
                <a:latin typeface="Arial" pitchFamily="34" charset="0"/>
              </a:rPr>
              <a:pPr/>
              <a:t>102</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7467600" cy="533400"/>
          </a:xfrm>
        </p:spPr>
        <p:txBody>
          <a:bodyPr/>
          <a:lstStyle/>
          <a:p>
            <a:pPr algn="r">
              <a:defRPr/>
            </a:pPr>
            <a:r>
              <a:rPr lang="en-US" dirty="0" smtClean="0"/>
              <a:t>Proposed changes</a:t>
            </a:r>
            <a:endParaRPr lang="en-US" dirty="0"/>
          </a:p>
        </p:txBody>
      </p:sp>
      <p:sp>
        <p:nvSpPr>
          <p:cNvPr id="3" name="Content Placeholder 2"/>
          <p:cNvSpPr>
            <a:spLocks noGrp="1"/>
          </p:cNvSpPr>
          <p:nvPr>
            <p:ph idx="1"/>
          </p:nvPr>
        </p:nvSpPr>
        <p:spPr>
          <a:xfrm>
            <a:off x="457200" y="1143000"/>
            <a:ext cx="5715000" cy="5105400"/>
          </a:xfrm>
        </p:spPr>
        <p:txBody>
          <a:bodyPr/>
          <a:lstStyle/>
          <a:p>
            <a:pPr>
              <a:defRPr/>
            </a:pPr>
            <a:r>
              <a:rPr lang="en-US" sz="2800" b="1" dirty="0" smtClean="0"/>
              <a:t>(f) Labels and Other forms of Warning</a:t>
            </a:r>
          </a:p>
          <a:p>
            <a:pPr lvl="1">
              <a:defRPr/>
            </a:pPr>
            <a:endParaRPr lang="en-US" sz="2400" dirty="0" smtClean="0">
              <a:ea typeface="+mn-ea"/>
              <a:cs typeface="+mn-cs"/>
            </a:endParaRPr>
          </a:p>
          <a:p>
            <a:pPr lvl="1">
              <a:defRPr/>
            </a:pPr>
            <a:r>
              <a:rPr lang="en-US" sz="2400" dirty="0" smtClean="0">
                <a:ea typeface="+mn-ea"/>
                <a:cs typeface="+mn-cs"/>
              </a:rPr>
              <a:t>Under this paragraph, chemical manufacturers and importers must provide a label that includes a harmonized signal word, pictogram, and hazard and precautionary statements for each hazard class and category. In addition, precautionary statements must also be provided, as well as product identifier and supplier information.</a:t>
            </a:r>
            <a:endParaRPr lang="en-US" sz="2400" dirty="0"/>
          </a:p>
        </p:txBody>
      </p:sp>
      <p:sp>
        <p:nvSpPr>
          <p:cNvPr id="118788" name="Slide Number Placeholder 3"/>
          <p:cNvSpPr>
            <a:spLocks noGrp="1"/>
          </p:cNvSpPr>
          <p:nvPr>
            <p:ph type="sldNum" sz="quarter" idx="12"/>
          </p:nvPr>
        </p:nvSpPr>
        <p:spPr>
          <a:noFill/>
        </p:spPr>
        <p:txBody>
          <a:bodyPr/>
          <a:lstStyle/>
          <a:p>
            <a:fld id="{3FA17496-8236-4D0C-AB03-A9FE1593ECBC}" type="slidenum">
              <a:rPr lang="en-US" smtClean="0">
                <a:latin typeface="Arial" pitchFamily="34" charset="0"/>
              </a:rPr>
              <a:pPr/>
              <a:t>103</a:t>
            </a:fld>
            <a:endParaRPr lang="en-US" smtClean="0">
              <a:latin typeface="Arial" pitchFamily="34" charset="0"/>
            </a:endParaRPr>
          </a:p>
        </p:txBody>
      </p:sp>
      <p:pic>
        <p:nvPicPr>
          <p:cNvPr id="118789" name="Picture 6" descr="https://encrypted-tbn1.google.com/images?q=tbn:ANd9GcQi6u8A3RJqd8X1fVkJJOhz5QdTqZ1HQ4FFe6Je-hyoUolNsVdyeA"/>
          <p:cNvPicPr>
            <a:picLocks noChangeAspect="1" noChangeArrowheads="1"/>
          </p:cNvPicPr>
          <p:nvPr/>
        </p:nvPicPr>
        <p:blipFill>
          <a:blip r:embed="rId3" cstate="print"/>
          <a:srcRect/>
          <a:stretch>
            <a:fillRect/>
          </a:stretch>
        </p:blipFill>
        <p:spPr bwMode="auto">
          <a:xfrm>
            <a:off x="6553200" y="3124200"/>
            <a:ext cx="220662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7467600" cy="533400"/>
          </a:xfrm>
        </p:spPr>
        <p:txBody>
          <a:bodyPr/>
          <a:lstStyle/>
          <a:p>
            <a:pPr algn="r">
              <a:defRPr/>
            </a:pPr>
            <a:r>
              <a:rPr lang="en-US" dirty="0" smtClean="0"/>
              <a:t>Proposed changes</a:t>
            </a:r>
            <a:endParaRPr lang="en-US" dirty="0"/>
          </a:p>
        </p:txBody>
      </p:sp>
      <p:sp>
        <p:nvSpPr>
          <p:cNvPr id="3" name="Content Placeholder 2"/>
          <p:cNvSpPr>
            <a:spLocks noGrp="1"/>
          </p:cNvSpPr>
          <p:nvPr>
            <p:ph idx="1"/>
          </p:nvPr>
        </p:nvSpPr>
        <p:spPr>
          <a:xfrm>
            <a:off x="457200" y="1219200"/>
            <a:ext cx="6019800" cy="5105400"/>
          </a:xfrm>
        </p:spPr>
        <p:txBody>
          <a:bodyPr/>
          <a:lstStyle/>
          <a:p>
            <a:pPr>
              <a:defRPr/>
            </a:pPr>
            <a:r>
              <a:rPr lang="en-US" sz="2800" b="1" dirty="0" smtClean="0"/>
              <a:t>(f) Labels and Other forms of Warning</a:t>
            </a:r>
          </a:p>
          <a:p>
            <a:pPr lvl="1">
              <a:defRPr/>
            </a:pPr>
            <a:endParaRPr lang="en-US" sz="2400" dirty="0" smtClean="0">
              <a:ea typeface="+mn-ea"/>
              <a:cs typeface="+mn-cs"/>
            </a:endParaRPr>
          </a:p>
          <a:p>
            <a:pPr lvl="1">
              <a:defRPr/>
            </a:pPr>
            <a:r>
              <a:rPr lang="en-US" sz="2400" dirty="0" smtClean="0">
                <a:ea typeface="+mn-ea"/>
                <a:cs typeface="+mn-cs"/>
              </a:rPr>
              <a:t>New mandatory Appendix C indicates what specific information is to be provided for each hazard class and category once a chemical is classified.</a:t>
            </a:r>
          </a:p>
          <a:p>
            <a:pPr lvl="1">
              <a:defRPr/>
            </a:pPr>
            <a:endParaRPr lang="en-US" sz="2400" dirty="0" smtClean="0">
              <a:ea typeface="+mn-ea"/>
              <a:cs typeface="+mn-cs"/>
            </a:endParaRPr>
          </a:p>
          <a:p>
            <a:pPr lvl="1">
              <a:defRPr/>
            </a:pPr>
            <a:r>
              <a:rPr lang="en-US" sz="2400" dirty="0" smtClean="0"/>
              <a:t>OSHA will require the use of pictograms, </a:t>
            </a:r>
            <a:r>
              <a:rPr lang="en-US" sz="2400" dirty="0" smtClean="0">
                <a:ea typeface="+mn-ea"/>
                <a:cs typeface="+mn-cs"/>
              </a:rPr>
              <a:t>specific signal words, hazard and precautionary statements</a:t>
            </a:r>
            <a:r>
              <a:rPr lang="en-US" sz="2400" dirty="0" smtClean="0"/>
              <a:t> in accordance with GHS  provisions</a:t>
            </a:r>
            <a:endParaRPr lang="en-US" sz="2400" dirty="0" smtClean="0">
              <a:ea typeface="+mn-ea"/>
              <a:cs typeface="+mn-cs"/>
            </a:endParaRPr>
          </a:p>
        </p:txBody>
      </p:sp>
      <p:sp>
        <p:nvSpPr>
          <p:cNvPr id="119812" name="Slide Number Placeholder 3"/>
          <p:cNvSpPr>
            <a:spLocks noGrp="1"/>
          </p:cNvSpPr>
          <p:nvPr>
            <p:ph type="sldNum" sz="quarter" idx="12"/>
          </p:nvPr>
        </p:nvSpPr>
        <p:spPr>
          <a:noFill/>
        </p:spPr>
        <p:txBody>
          <a:bodyPr/>
          <a:lstStyle/>
          <a:p>
            <a:fld id="{58D843B5-3508-4AC5-8851-2D3E1F96D762}" type="slidenum">
              <a:rPr lang="en-US" smtClean="0">
                <a:latin typeface="Arial" pitchFamily="34" charset="0"/>
              </a:rPr>
              <a:pPr/>
              <a:t>104</a:t>
            </a:fld>
            <a:endParaRPr lang="en-US" smtClean="0">
              <a:latin typeface="Arial" pitchFamily="34" charset="0"/>
            </a:endParaRPr>
          </a:p>
        </p:txBody>
      </p:sp>
      <p:pic>
        <p:nvPicPr>
          <p:cNvPr id="119813" name="Picture 5" descr="ätzend_ghs"/>
          <p:cNvPicPr>
            <a:picLocks noChangeAspect="1" noChangeArrowheads="1"/>
          </p:cNvPicPr>
          <p:nvPr/>
        </p:nvPicPr>
        <p:blipFill>
          <a:blip r:embed="rId3" cstate="print"/>
          <a:srcRect/>
          <a:stretch>
            <a:fillRect/>
          </a:stretch>
        </p:blipFill>
        <p:spPr bwMode="auto">
          <a:xfrm>
            <a:off x="6858000" y="3276600"/>
            <a:ext cx="1585913"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sldNum" sz="quarter" idx="12"/>
          </p:nvPr>
        </p:nvSpPr>
        <p:spPr>
          <a:noFill/>
        </p:spPr>
        <p:txBody>
          <a:bodyPr/>
          <a:lstStyle/>
          <a:p>
            <a:fld id="{9979C2CC-97A1-434E-B16E-2598D6B6E8F7}" type="slidenum">
              <a:rPr lang="en-US" smtClean="0">
                <a:latin typeface="Arial" pitchFamily="34" charset="0"/>
              </a:rPr>
              <a:pPr/>
              <a:t>105</a:t>
            </a:fld>
            <a:endParaRPr lang="en-US" smtClean="0">
              <a:latin typeface="Arial" pitchFamily="34" charset="0"/>
            </a:endParaRPr>
          </a:p>
        </p:txBody>
      </p:sp>
      <p:graphicFrame>
        <p:nvGraphicFramePr>
          <p:cNvPr id="166915" name="Group 3"/>
          <p:cNvGraphicFramePr>
            <a:graphicFrameLocks noGrp="1"/>
          </p:cNvGraphicFramePr>
          <p:nvPr/>
        </p:nvGraphicFramePr>
        <p:xfrm>
          <a:off x="4876800" y="1447800"/>
          <a:ext cx="4038600" cy="1249680"/>
        </p:xfrm>
        <a:graphic>
          <a:graphicData uri="http://schemas.openxmlformats.org/drawingml/2006/table">
            <a:tbl>
              <a:tblPr/>
              <a:tblGrid>
                <a:gridCol w="4038600"/>
              </a:tblGrid>
              <a:tr h="1249363">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600" b="0" i="0" u="none" strike="noStrike" cap="none" normalizeH="0" baseline="0" smtClean="0">
                          <a:ln>
                            <a:noFill/>
                          </a:ln>
                          <a:solidFill>
                            <a:schemeClr val="tx1"/>
                          </a:solidFill>
                          <a:effectLst/>
                          <a:latin typeface="Arial Narrow" pitchFamily="34" charset="0"/>
                        </a:rPr>
                        <a:t>16 Physical Hazard Classifications</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0" i="0" u="none" strike="noStrike" cap="none" normalizeH="0" baseline="0" smtClean="0">
                          <a:ln>
                            <a:noFill/>
                          </a:ln>
                          <a:solidFill>
                            <a:schemeClr val="tx1"/>
                          </a:solidFill>
                          <a:effectLst/>
                          <a:latin typeface="Arial Narrow" pitchFamily="34" charset="0"/>
                        </a:rPr>
                        <a:t>Appendix 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6921" name="Group 9"/>
          <p:cNvGraphicFramePr>
            <a:graphicFrameLocks noGrp="1"/>
          </p:cNvGraphicFramePr>
          <p:nvPr/>
        </p:nvGraphicFramePr>
        <p:xfrm>
          <a:off x="533400" y="1447800"/>
          <a:ext cx="4038600" cy="1249680"/>
        </p:xfrm>
        <a:graphic>
          <a:graphicData uri="http://schemas.openxmlformats.org/drawingml/2006/table">
            <a:tbl>
              <a:tblPr/>
              <a:tblGrid>
                <a:gridCol w="4038600"/>
              </a:tblGrid>
              <a:tr h="1249363">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600" b="0" i="0" u="none" strike="noStrike" cap="none" normalizeH="0" baseline="0" dirty="0" smtClean="0">
                          <a:ln>
                            <a:noFill/>
                          </a:ln>
                          <a:solidFill>
                            <a:schemeClr val="tx1"/>
                          </a:solidFill>
                          <a:effectLst/>
                          <a:latin typeface="Arial Narrow" pitchFamily="34" charset="0"/>
                        </a:rPr>
                        <a:t>10 Health Hazard Classifications</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0" i="0" u="none" strike="noStrike" cap="none" normalizeH="0" baseline="0" dirty="0" smtClean="0">
                          <a:ln>
                            <a:noFill/>
                          </a:ln>
                          <a:solidFill>
                            <a:schemeClr val="tx1"/>
                          </a:solidFill>
                          <a:effectLst/>
                          <a:latin typeface="Arial Narrow" pitchFamily="34" charset="0"/>
                        </a:rPr>
                        <a:t>Appendix 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0847" name="Rectangle 15"/>
          <p:cNvSpPr>
            <a:spLocks noChangeArrowheads="1"/>
          </p:cNvSpPr>
          <p:nvPr/>
        </p:nvSpPr>
        <p:spPr bwMode="auto">
          <a:xfrm>
            <a:off x="609600" y="2819400"/>
            <a:ext cx="8229600" cy="3733800"/>
          </a:xfrm>
          <a:prstGeom prst="rect">
            <a:avLst/>
          </a:prstGeom>
          <a:noFill/>
          <a:ln w="9525">
            <a:noFill/>
            <a:miter lim="800000"/>
            <a:headEnd/>
            <a:tailEnd/>
          </a:ln>
        </p:spPr>
        <p:txBody>
          <a:bodyPr/>
          <a:lstStyle/>
          <a:p>
            <a:pPr marL="342900" indent="-342900" algn="ctr" defTabSz="-13873163" eaLnBrk="0" hangingPunct="0">
              <a:spcBef>
                <a:spcPct val="20000"/>
              </a:spcBef>
              <a:buClr>
                <a:srgbClr val="0BD0D9"/>
              </a:buClr>
              <a:buSzPct val="95000"/>
              <a:buFont typeface="Wingdings 2" pitchFamily="18" charset="2"/>
              <a:buNone/>
            </a:pPr>
            <a:r>
              <a:rPr lang="en-US" sz="2200">
                <a:latin typeface="Arial Narrow" pitchFamily="34" charset="0"/>
              </a:rPr>
              <a:t>Designation of Categories of Hazard </a:t>
            </a:r>
          </a:p>
          <a:p>
            <a:pPr marL="342900" indent="-342900" algn="ctr" defTabSz="-13873163" eaLnBrk="0" hangingPunct="0">
              <a:spcBef>
                <a:spcPct val="20000"/>
              </a:spcBef>
              <a:buClr>
                <a:srgbClr val="0BD0D9"/>
              </a:buClr>
              <a:buSzPct val="95000"/>
              <a:buFont typeface="Wingdings 2" pitchFamily="18" charset="2"/>
              <a:buNone/>
            </a:pPr>
            <a:endParaRPr lang="en-US" sz="2200">
              <a:latin typeface="Arial Narrow" pitchFamily="34" charset="0"/>
            </a:endParaRPr>
          </a:p>
          <a:p>
            <a:pPr marL="342900" indent="-342900" algn="ctr" defTabSz="-13873163" eaLnBrk="0" hangingPunct="0">
              <a:spcBef>
                <a:spcPct val="20000"/>
              </a:spcBef>
              <a:buClr>
                <a:srgbClr val="0BD0D9"/>
              </a:buClr>
              <a:buSzPct val="95000"/>
              <a:buFont typeface="Wingdings 2" pitchFamily="18" charset="2"/>
              <a:buNone/>
            </a:pPr>
            <a:endParaRPr lang="en-US" sz="2200">
              <a:latin typeface="Arial Narrow" pitchFamily="34" charset="0"/>
            </a:endParaRPr>
          </a:p>
          <a:p>
            <a:pPr marL="342900" indent="-342900" algn="ctr" defTabSz="-13873163" eaLnBrk="0" hangingPunct="0">
              <a:spcBef>
                <a:spcPct val="20000"/>
              </a:spcBef>
              <a:buClr>
                <a:srgbClr val="0BD0D9"/>
              </a:buClr>
              <a:buSzPct val="95000"/>
              <a:buFont typeface="Wingdings 2" pitchFamily="18" charset="2"/>
              <a:buNone/>
            </a:pPr>
            <a:endParaRPr lang="en-US" sz="2200">
              <a:latin typeface="Arial Narrow" pitchFamily="34" charset="0"/>
            </a:endParaRPr>
          </a:p>
          <a:p>
            <a:pPr marL="342900" indent="-342900" algn="ctr" defTabSz="-13873163" eaLnBrk="0" hangingPunct="0">
              <a:spcBef>
                <a:spcPct val="20000"/>
              </a:spcBef>
              <a:buClr>
                <a:srgbClr val="0BD0D9"/>
              </a:buClr>
              <a:buSzPct val="95000"/>
              <a:buFont typeface="Wingdings 2" pitchFamily="18" charset="2"/>
              <a:buNone/>
            </a:pPr>
            <a:r>
              <a:rPr lang="en-US" sz="2200">
                <a:latin typeface="Arial Narrow" pitchFamily="34" charset="0"/>
              </a:rPr>
              <a:t>Determines Label Elements</a:t>
            </a:r>
          </a:p>
          <a:p>
            <a:pPr marL="342900" indent="-342900" algn="ctr" defTabSz="-13873163" eaLnBrk="0" hangingPunct="0">
              <a:spcBef>
                <a:spcPct val="20000"/>
              </a:spcBef>
              <a:buClr>
                <a:srgbClr val="0BD0D9"/>
              </a:buClr>
              <a:buSzPct val="95000"/>
              <a:buFont typeface="Wingdings 2" pitchFamily="18" charset="2"/>
              <a:buNone/>
            </a:pPr>
            <a:r>
              <a:rPr lang="en-US" sz="2200">
                <a:latin typeface="Arial Narrow" pitchFamily="34" charset="0"/>
              </a:rPr>
              <a:t>Pictogram – Hazard Statement – Signal Word - Precautionary Statements</a:t>
            </a:r>
          </a:p>
          <a:p>
            <a:pPr marL="342900" indent="-342900" algn="ctr" defTabSz="-13873163" eaLnBrk="0" hangingPunct="0">
              <a:spcBef>
                <a:spcPct val="20000"/>
              </a:spcBef>
              <a:buClr>
                <a:srgbClr val="0BD0D9"/>
              </a:buClr>
              <a:buSzPct val="95000"/>
              <a:buFont typeface="Wingdings 2" pitchFamily="18" charset="2"/>
              <a:buNone/>
            </a:pPr>
            <a:endParaRPr lang="en-US" sz="2200">
              <a:latin typeface="Arial Narrow" pitchFamily="34" charset="0"/>
            </a:endParaRPr>
          </a:p>
          <a:p>
            <a:pPr marL="342900" indent="-342900" algn="ctr" defTabSz="-13873163" eaLnBrk="0" hangingPunct="0">
              <a:spcBef>
                <a:spcPct val="20000"/>
              </a:spcBef>
              <a:buClr>
                <a:srgbClr val="0BD0D9"/>
              </a:buClr>
              <a:buSzPct val="95000"/>
              <a:buFont typeface="Wingdings 2" pitchFamily="18" charset="2"/>
              <a:buNone/>
            </a:pPr>
            <a:r>
              <a:rPr lang="en-US" sz="2400">
                <a:latin typeface="Arial Narrow" pitchFamily="34" charset="0"/>
              </a:rPr>
              <a:t>Once a chemical has been classified, the label preparer can obtain the relevant harmonized information from Appendix C for the label</a:t>
            </a:r>
            <a:endParaRPr lang="en-US" sz="3000">
              <a:latin typeface="Arial Narrow" pitchFamily="34" charset="0"/>
            </a:endParaRPr>
          </a:p>
        </p:txBody>
      </p:sp>
      <p:pic>
        <p:nvPicPr>
          <p:cNvPr id="120848" name="Picture 16" descr="MCj04326770000[1]"/>
          <p:cNvPicPr>
            <a:picLocks noChangeAspect="1" noChangeArrowheads="1"/>
          </p:cNvPicPr>
          <p:nvPr/>
        </p:nvPicPr>
        <p:blipFill>
          <a:blip r:embed="rId3" cstate="print"/>
          <a:srcRect/>
          <a:stretch>
            <a:fillRect/>
          </a:stretch>
        </p:blipFill>
        <p:spPr bwMode="auto">
          <a:xfrm>
            <a:off x="3962400" y="3048000"/>
            <a:ext cx="1243013" cy="1439863"/>
          </a:xfrm>
          <a:prstGeom prst="rect">
            <a:avLst/>
          </a:prstGeom>
          <a:noFill/>
          <a:ln w="9525">
            <a:noFill/>
            <a:miter lim="800000"/>
            <a:headEnd/>
            <a:tailEnd/>
          </a:ln>
        </p:spPr>
      </p:pic>
      <p:sp>
        <p:nvSpPr>
          <p:cNvPr id="8" name="Title 1"/>
          <p:cNvSpPr txBox="1">
            <a:spLocks/>
          </p:cNvSpPr>
          <p:nvPr/>
        </p:nvSpPr>
        <p:spPr>
          <a:xfrm>
            <a:off x="2057400" y="206375"/>
            <a:ext cx="6858000" cy="533400"/>
          </a:xfrm>
          <a:prstGeom prst="rect">
            <a:avLst/>
          </a:prstGeom>
        </p:spPr>
        <p:txBody>
          <a:bodyPr/>
          <a:lstStyle/>
          <a:p>
            <a:pPr algn="r" eaLnBrk="0" hangingPunct="0">
              <a:defRPr/>
            </a:pPr>
            <a:r>
              <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Preparing the label</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p:spPr>
        <p:txBody>
          <a:bodyPr/>
          <a:lstStyle/>
          <a:p>
            <a:fld id="{3A452040-D10C-43D2-A40E-EC32786D64B2}" type="slidenum">
              <a:rPr lang="en-US" smtClean="0">
                <a:latin typeface="Arial" pitchFamily="34" charset="0"/>
              </a:rPr>
              <a:pPr/>
              <a:t>106</a:t>
            </a:fld>
            <a:endParaRPr lang="en-US" smtClean="0">
              <a:latin typeface="Arial" pitchFamily="34" charset="0"/>
            </a:endParaRPr>
          </a:p>
        </p:txBody>
      </p:sp>
      <p:pic>
        <p:nvPicPr>
          <p:cNvPr id="121859" name="Picture 2"/>
          <p:cNvPicPr>
            <a:picLocks noChangeAspect="1" noChangeArrowheads="1"/>
          </p:cNvPicPr>
          <p:nvPr/>
        </p:nvPicPr>
        <p:blipFill>
          <a:blip r:embed="rId3" cstate="print"/>
          <a:srcRect/>
          <a:stretch>
            <a:fillRect/>
          </a:stretch>
        </p:blipFill>
        <p:spPr bwMode="auto">
          <a:xfrm>
            <a:off x="2233613" y="357188"/>
            <a:ext cx="5103812" cy="630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label example</a:t>
            </a:r>
            <a:endParaRPr lang="en-US" dirty="0"/>
          </a:p>
        </p:txBody>
      </p:sp>
      <p:sp>
        <p:nvSpPr>
          <p:cNvPr id="3" name="Content Placeholder 2"/>
          <p:cNvSpPr>
            <a:spLocks noGrp="1"/>
          </p:cNvSpPr>
          <p:nvPr>
            <p:ph idx="1"/>
          </p:nvPr>
        </p:nvSpPr>
        <p:spPr>
          <a:xfrm>
            <a:off x="990600" y="1447800"/>
            <a:ext cx="7162800" cy="5029199"/>
          </a:xfrm>
          <a:solidFill>
            <a:schemeClr val="bg1"/>
          </a:solidFill>
          <a:ln>
            <a:solidFill>
              <a:schemeClr val="tx1"/>
            </a:solidFill>
          </a:ln>
        </p:spPr>
        <p:txBody>
          <a:bodyPr/>
          <a:lstStyle/>
          <a:p>
            <a:pPr algn="ctr">
              <a:buNone/>
            </a:pPr>
            <a:r>
              <a:rPr lang="en-US" sz="1400" dirty="0" smtClean="0"/>
              <a:t>      Example GHS Inner Container Label (e.g., bottle inside a shipping box)</a:t>
            </a:r>
            <a:br>
              <a:rPr lang="en-US" sz="1400" dirty="0" smtClean="0"/>
            </a:br>
            <a:endParaRPr lang="en-US" sz="1400" dirty="0" smtClean="0"/>
          </a:p>
          <a:p>
            <a:pPr algn="ctr">
              <a:buNone/>
            </a:pPr>
            <a:endParaRPr lang="en-US" sz="1400" b="1" dirty="0" smtClean="0"/>
          </a:p>
          <a:p>
            <a:pPr algn="ctr">
              <a:buNone/>
            </a:pPr>
            <a:r>
              <a:rPr lang="en-US" sz="1400" b="1" dirty="0" err="1" smtClean="0"/>
              <a:t>ToxiFlam</a:t>
            </a:r>
            <a:r>
              <a:rPr lang="en-US" sz="1400" b="1" dirty="0" smtClean="0"/>
              <a:t> (Contains: XYZ)    </a:t>
            </a:r>
            <a:br>
              <a:rPr lang="en-US" sz="1400" b="1" dirty="0" smtClean="0"/>
            </a:br>
            <a:r>
              <a:rPr lang="en-US" sz="1400" b="1" dirty="0" smtClean="0"/>
              <a:t/>
            </a:r>
            <a:br>
              <a:rPr lang="en-US" sz="1400" b="1" dirty="0" smtClean="0"/>
            </a:br>
            <a:r>
              <a:rPr lang="en-US" sz="1400" b="1" dirty="0" smtClean="0"/>
              <a:t>Danger! Toxic If Swallowed, Flammable Liquid and Vapor</a:t>
            </a:r>
            <a:r>
              <a:rPr lang="en-US" sz="1400" dirty="0" smtClean="0"/>
              <a:t/>
            </a:r>
            <a:br>
              <a:rPr lang="en-US" sz="1400" dirty="0" smtClean="0"/>
            </a:br>
            <a:r>
              <a:rPr lang="en-US" sz="1400" dirty="0" smtClean="0"/>
              <a:t/>
            </a:r>
            <a:br>
              <a:rPr lang="en-US" sz="1400" dirty="0" smtClean="0"/>
            </a:br>
            <a:r>
              <a:rPr lang="en-US" sz="1400" dirty="0" smtClean="0"/>
              <a:t>Do not eat, drink or use tobacco when using this product. Wash hands thoroughly after handling. Keep container tightly closed. Keep away from heat/sparks/open flame. - No smoking. Wear protective gloves and eye/face protection. Ground container and receiving equipment. Use explosion-proof electrical equipment. Take precautionary measures against static discharge. </a:t>
            </a:r>
            <a:br>
              <a:rPr lang="en-US" sz="1400" dirty="0" smtClean="0"/>
            </a:br>
            <a:r>
              <a:rPr lang="en-US" sz="1400" dirty="0" smtClean="0"/>
              <a:t>Use only non-sparking tools. Store in cool/well-ventilated place.</a:t>
            </a:r>
            <a:br>
              <a:rPr lang="en-US" sz="1400" dirty="0" smtClean="0"/>
            </a:br>
            <a:r>
              <a:rPr lang="en-US" sz="1400" dirty="0" smtClean="0"/>
              <a:t> </a:t>
            </a:r>
          </a:p>
          <a:p>
            <a:pPr algn="ctr">
              <a:buNone/>
            </a:pPr>
            <a:r>
              <a:rPr lang="en-US" sz="1400" b="1" dirty="0" smtClean="0"/>
              <a:t>IF SWALLOWED: Immediately call a POISON CONTROL CENTER or doctor/physician. Rinse mouth.</a:t>
            </a:r>
            <a:br>
              <a:rPr lang="en-US" sz="1400" b="1" dirty="0" smtClean="0"/>
            </a:br>
            <a:r>
              <a:rPr lang="en-US" sz="1400" b="1" dirty="0" smtClean="0"/>
              <a:t/>
            </a:r>
            <a:br>
              <a:rPr lang="en-US" sz="1400" b="1" dirty="0" smtClean="0"/>
            </a:br>
            <a:r>
              <a:rPr lang="en-US" sz="1400" b="1" dirty="0" smtClean="0"/>
              <a:t>In case of fire, use water fog, dry chemical, CO</a:t>
            </a:r>
            <a:r>
              <a:rPr lang="en-US" sz="1400" b="1" baseline="-25000" dirty="0" smtClean="0"/>
              <a:t>2</a:t>
            </a:r>
            <a:r>
              <a:rPr lang="en-US" sz="1400" b="1" dirty="0" smtClean="0"/>
              <a:t>, or "alcohol" foam.</a:t>
            </a:r>
            <a:br>
              <a:rPr lang="en-US" sz="1400" b="1" dirty="0" smtClean="0"/>
            </a:br>
            <a:endParaRPr lang="en-US" sz="1400" b="1" dirty="0" smtClean="0"/>
          </a:p>
          <a:p>
            <a:pPr algn="ctr">
              <a:buNone/>
            </a:pPr>
            <a:r>
              <a:rPr lang="en-US" sz="1400" dirty="0" smtClean="0"/>
              <a:t>See Safety Data Sheet for further details regarding safe use of this product.</a:t>
            </a:r>
            <a:br>
              <a:rPr lang="en-US" sz="1400" dirty="0" smtClean="0"/>
            </a:br>
            <a:r>
              <a:rPr lang="en-US" sz="1400" dirty="0" smtClean="0"/>
              <a:t/>
            </a:r>
            <a:br>
              <a:rPr lang="en-US" sz="1400" dirty="0" smtClean="0"/>
            </a:br>
            <a:r>
              <a:rPr lang="en-US" sz="1400" dirty="0" err="1" smtClean="0"/>
              <a:t>MyCompany</a:t>
            </a:r>
            <a:r>
              <a:rPr lang="en-US" sz="1400" dirty="0" smtClean="0"/>
              <a:t>, </a:t>
            </a:r>
            <a:r>
              <a:rPr lang="en-US" sz="1400" dirty="0" err="1" smtClean="0"/>
              <a:t>MyStreet</a:t>
            </a:r>
            <a:r>
              <a:rPr lang="en-US" sz="1400" dirty="0" smtClean="0"/>
              <a:t>, </a:t>
            </a:r>
            <a:r>
              <a:rPr lang="en-US" sz="1400" dirty="0" err="1" smtClean="0"/>
              <a:t>MyTown</a:t>
            </a:r>
            <a:r>
              <a:rPr lang="en-US" sz="1400" dirty="0" smtClean="0"/>
              <a:t> NJ 00000, Tel: 444 999 9999</a:t>
            </a:r>
          </a:p>
          <a:p>
            <a:pPr algn="ctr">
              <a:buNone/>
            </a:pPr>
            <a:r>
              <a:rPr lang="en-US" sz="1400" dirty="0" smtClean="0"/>
              <a:t/>
            </a:r>
            <a:br>
              <a:rPr lang="en-US" sz="1400" dirty="0" smtClean="0"/>
            </a:br>
            <a:endParaRPr lang="en-US" sz="1400" dirty="0"/>
          </a:p>
        </p:txBody>
      </p:sp>
      <p:sp>
        <p:nvSpPr>
          <p:cNvPr id="4" name="Slide Number Placeholder 3"/>
          <p:cNvSpPr>
            <a:spLocks noGrp="1"/>
          </p:cNvSpPr>
          <p:nvPr>
            <p:ph type="sldNum" sz="quarter" idx="12"/>
          </p:nvPr>
        </p:nvSpPr>
        <p:spPr/>
        <p:txBody>
          <a:bodyPr/>
          <a:lstStyle/>
          <a:p>
            <a:pPr>
              <a:defRPr/>
            </a:pPr>
            <a:fld id="{208C8976-4B84-484E-A7F0-2F0CF7A9EAB7}" type="slidenum">
              <a:rPr lang="en-US" smtClean="0"/>
              <a:pPr>
                <a:defRPr/>
              </a:pPr>
              <a:t>107</a:t>
            </a:fld>
            <a:endParaRPr lang="en-US"/>
          </a:p>
        </p:txBody>
      </p:sp>
      <p:pic>
        <p:nvPicPr>
          <p:cNvPr id="5" name="Picture 11" descr="ghs-gefahrensymbol-einzeletikett-verschiedene-versionen"/>
          <p:cNvPicPr>
            <a:picLocks noChangeAspect="1" noChangeArrowheads="1"/>
          </p:cNvPicPr>
          <p:nvPr/>
        </p:nvPicPr>
        <p:blipFill>
          <a:blip r:embed="rId2" cstate="print"/>
          <a:srcRect/>
          <a:stretch>
            <a:fillRect/>
          </a:stretch>
        </p:blipFill>
        <p:spPr bwMode="auto">
          <a:xfrm>
            <a:off x="7162800" y="1828800"/>
            <a:ext cx="914400" cy="914400"/>
          </a:xfrm>
          <a:prstGeom prst="rect">
            <a:avLst/>
          </a:prstGeom>
          <a:noFill/>
          <a:ln w="9525">
            <a:noFill/>
            <a:miter lim="800000"/>
            <a:headEnd/>
            <a:tailEnd/>
          </a:ln>
        </p:spPr>
      </p:pic>
      <p:pic>
        <p:nvPicPr>
          <p:cNvPr id="6" name="Picture 11" descr="file_13_133"/>
          <p:cNvPicPr>
            <a:picLocks noChangeAspect="1" noChangeArrowheads="1"/>
          </p:cNvPicPr>
          <p:nvPr/>
        </p:nvPicPr>
        <p:blipFill>
          <a:blip r:embed="rId3" cstate="print"/>
          <a:srcRect/>
          <a:stretch>
            <a:fillRect/>
          </a:stretch>
        </p:blipFill>
        <p:spPr bwMode="auto">
          <a:xfrm>
            <a:off x="1219200" y="1752600"/>
            <a:ext cx="920383" cy="945120"/>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6375"/>
            <a:ext cx="6858000" cy="533400"/>
          </a:xfrm>
        </p:spPr>
        <p:txBody>
          <a:bodyPr/>
          <a:lstStyle/>
          <a:p>
            <a:pPr algn="r">
              <a:defRPr/>
            </a:pPr>
            <a:r>
              <a:rPr lang="en-US" dirty="0" smtClean="0"/>
              <a:t>Proposed changes</a:t>
            </a:r>
            <a:endParaRPr lang="en-US" dirty="0"/>
          </a:p>
        </p:txBody>
      </p:sp>
      <p:sp>
        <p:nvSpPr>
          <p:cNvPr id="3" name="Content Placeholder 2"/>
          <p:cNvSpPr>
            <a:spLocks noGrp="1"/>
          </p:cNvSpPr>
          <p:nvPr>
            <p:ph idx="1"/>
          </p:nvPr>
        </p:nvSpPr>
        <p:spPr/>
        <p:txBody>
          <a:bodyPr/>
          <a:lstStyle/>
          <a:p>
            <a:pPr>
              <a:defRPr/>
            </a:pPr>
            <a:r>
              <a:rPr lang="en-US" sz="2800" dirty="0" smtClean="0"/>
              <a:t>(g) SDS…</a:t>
            </a:r>
          </a:p>
          <a:p>
            <a:pPr lvl="1">
              <a:defRPr/>
            </a:pPr>
            <a:endParaRPr lang="en-US" sz="2400" b="1" dirty="0" smtClean="0">
              <a:ea typeface="+mn-ea"/>
              <a:cs typeface="+mn-cs"/>
            </a:endParaRPr>
          </a:p>
          <a:p>
            <a:pPr lvl="1">
              <a:defRPr/>
            </a:pPr>
            <a:r>
              <a:rPr lang="en-US" sz="2400" b="1" dirty="0" smtClean="0">
                <a:ea typeface="+mn-ea"/>
                <a:cs typeface="+mn-cs"/>
              </a:rPr>
              <a:t>Found in proposed Appendix D, changes include a 16 section format with specific information contained in each section. </a:t>
            </a:r>
            <a:r>
              <a:rPr lang="en-US" sz="2400" b="1" dirty="0" smtClean="0"/>
              <a:t>Sections 1-11, 16 are mandatory</a:t>
            </a:r>
          </a:p>
          <a:p>
            <a:pPr lvl="1">
              <a:defRPr/>
            </a:pPr>
            <a:endParaRPr lang="en-US" sz="2400" b="1" dirty="0" smtClean="0">
              <a:ea typeface="+mn-ea"/>
              <a:cs typeface="+mn-cs"/>
            </a:endParaRPr>
          </a:p>
          <a:p>
            <a:pPr lvl="1">
              <a:defRPr/>
            </a:pPr>
            <a:r>
              <a:rPr lang="en-US" sz="2400" b="1" dirty="0" smtClean="0">
                <a:ea typeface="+mn-ea"/>
                <a:cs typeface="+mn-cs"/>
              </a:rPr>
              <a:t>Section 1. Identification: </a:t>
            </a:r>
            <a:r>
              <a:rPr lang="en-US" sz="2400" dirty="0" smtClean="0">
                <a:ea typeface="+mn-ea"/>
                <a:cs typeface="+mn-cs"/>
              </a:rPr>
              <a:t>The requirements in this section are not new with two exceptions. The format and the requirement to identify recommendations for use of the chemical and restrictions on use are new.</a:t>
            </a:r>
          </a:p>
        </p:txBody>
      </p:sp>
      <p:sp>
        <p:nvSpPr>
          <p:cNvPr id="122884" name="Slide Number Placeholder 3"/>
          <p:cNvSpPr>
            <a:spLocks noGrp="1"/>
          </p:cNvSpPr>
          <p:nvPr>
            <p:ph type="sldNum" sz="quarter" idx="12"/>
          </p:nvPr>
        </p:nvSpPr>
        <p:spPr>
          <a:noFill/>
        </p:spPr>
        <p:txBody>
          <a:bodyPr/>
          <a:lstStyle/>
          <a:p>
            <a:fld id="{EC2B217D-4FB9-4D82-A989-C7E14B86A46A}" type="slidenum">
              <a:rPr lang="en-US" smtClean="0">
                <a:latin typeface="Arial" pitchFamily="34" charset="0"/>
              </a:rPr>
              <a:pPr/>
              <a:t>108</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6375"/>
            <a:ext cx="6858000" cy="533400"/>
          </a:xfrm>
        </p:spPr>
        <p:txBody>
          <a:bodyPr/>
          <a:lstStyle/>
          <a:p>
            <a:pPr algn="r">
              <a:defRPr/>
            </a:pPr>
            <a:r>
              <a:rPr lang="en-US" dirty="0" smtClean="0"/>
              <a:t>Proposed changes</a:t>
            </a:r>
            <a:endParaRPr lang="en-US" dirty="0"/>
          </a:p>
        </p:txBody>
      </p:sp>
      <p:sp>
        <p:nvSpPr>
          <p:cNvPr id="3" name="Content Placeholder 2"/>
          <p:cNvSpPr>
            <a:spLocks noGrp="1"/>
          </p:cNvSpPr>
          <p:nvPr>
            <p:ph idx="1"/>
          </p:nvPr>
        </p:nvSpPr>
        <p:spPr>
          <a:xfrm>
            <a:off x="457200" y="1219200"/>
            <a:ext cx="8229600" cy="5026025"/>
          </a:xfrm>
        </p:spPr>
        <p:txBody>
          <a:bodyPr/>
          <a:lstStyle/>
          <a:p>
            <a:pPr>
              <a:defRPr/>
            </a:pPr>
            <a:r>
              <a:rPr lang="en-US" sz="2800" dirty="0" smtClean="0"/>
              <a:t>(g) SDS…</a:t>
            </a:r>
          </a:p>
          <a:p>
            <a:pPr lvl="1">
              <a:defRPr/>
            </a:pPr>
            <a:r>
              <a:rPr lang="en-US" sz="2400" b="1" dirty="0" smtClean="0">
                <a:ea typeface="+mn-ea"/>
                <a:cs typeface="+mn-cs"/>
              </a:rPr>
              <a:t>Section 2. Hazard(s) identification</a:t>
            </a:r>
            <a:r>
              <a:rPr lang="en-US" b="1" dirty="0" smtClean="0">
                <a:ea typeface="+mn-ea"/>
                <a:cs typeface="+mn-cs"/>
              </a:rPr>
              <a:t>: </a:t>
            </a:r>
            <a:r>
              <a:rPr lang="en-US" sz="2400" dirty="0" smtClean="0">
                <a:ea typeface="+mn-ea"/>
                <a:cs typeface="+mn-cs"/>
              </a:rPr>
              <a:t>employer</a:t>
            </a:r>
            <a:r>
              <a:rPr lang="en-US" b="1" dirty="0" smtClean="0">
                <a:ea typeface="+mn-ea"/>
                <a:cs typeface="+mn-cs"/>
              </a:rPr>
              <a:t> </a:t>
            </a:r>
            <a:r>
              <a:rPr lang="en-US" sz="2400" dirty="0" smtClean="0">
                <a:ea typeface="+mn-ea"/>
                <a:cs typeface="+mn-cs"/>
              </a:rPr>
              <a:t>must</a:t>
            </a:r>
            <a:r>
              <a:rPr lang="en-US" b="1" dirty="0" smtClean="0">
                <a:ea typeface="+mn-ea"/>
                <a:cs typeface="+mn-cs"/>
              </a:rPr>
              <a:t> </a:t>
            </a:r>
            <a:r>
              <a:rPr lang="en-US" sz="2400" dirty="0" smtClean="0">
                <a:ea typeface="+mn-ea"/>
                <a:cs typeface="+mn-cs"/>
              </a:rPr>
              <a:t>identify the hazards by means of a hazard determination, and must classify a hazardous chemical according to the changed conditions provided in proposed Appendices A and B. </a:t>
            </a:r>
          </a:p>
          <a:p>
            <a:pPr lvl="1">
              <a:defRPr/>
            </a:pPr>
            <a:r>
              <a:rPr lang="en-US" sz="2400" dirty="0" smtClean="0"/>
              <a:t>A separate SDS will be required for each mixture rather than one for each chemical comprising the mixture</a:t>
            </a:r>
          </a:p>
          <a:p>
            <a:pPr lvl="1">
              <a:defRPr/>
            </a:pPr>
            <a:endParaRPr lang="en-US" sz="2400" dirty="0" smtClean="0">
              <a:ea typeface="+mn-ea"/>
              <a:cs typeface="+mn-cs"/>
            </a:endParaRPr>
          </a:p>
          <a:p>
            <a:pPr lvl="1">
              <a:defRPr/>
            </a:pPr>
            <a:r>
              <a:rPr lang="en-US" sz="2400" b="1" dirty="0" smtClean="0">
                <a:ea typeface="+mn-ea"/>
                <a:cs typeface="+mn-cs"/>
              </a:rPr>
              <a:t>Pictograms, standardized hazard statements, signal words, and precautionary statements are now required</a:t>
            </a:r>
            <a:r>
              <a:rPr lang="en-US" sz="2400" dirty="0" smtClean="0">
                <a:ea typeface="+mn-ea"/>
                <a:cs typeface="+mn-cs"/>
              </a:rPr>
              <a:t>.  </a:t>
            </a:r>
            <a:endParaRPr lang="en-US" sz="4400" dirty="0"/>
          </a:p>
        </p:txBody>
      </p:sp>
      <p:sp>
        <p:nvSpPr>
          <p:cNvPr id="123908" name="Slide Number Placeholder 3"/>
          <p:cNvSpPr>
            <a:spLocks noGrp="1"/>
          </p:cNvSpPr>
          <p:nvPr>
            <p:ph type="sldNum" sz="quarter" idx="12"/>
          </p:nvPr>
        </p:nvSpPr>
        <p:spPr>
          <a:noFill/>
        </p:spPr>
        <p:txBody>
          <a:bodyPr/>
          <a:lstStyle/>
          <a:p>
            <a:fld id="{4532515B-52C1-4676-843B-1288AF73B927}" type="slidenum">
              <a:rPr lang="en-US" smtClean="0">
                <a:latin typeface="Arial" pitchFamily="34" charset="0"/>
              </a:rPr>
              <a:pPr/>
              <a:t>109</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2198CE5A-9764-4DF7-BA97-A9EB81FD2AE1}" type="slidenum">
              <a:rPr lang="en-US" smtClean="0">
                <a:latin typeface="Arial" pitchFamily="34" charset="0"/>
              </a:rPr>
              <a:pPr/>
              <a:t>11</a:t>
            </a:fld>
            <a:endParaRPr lang="en-US" smtClean="0">
              <a:latin typeface="Arial" pitchFamily="34" charset="0"/>
            </a:endParaRPr>
          </a:p>
        </p:txBody>
      </p:sp>
      <p:sp>
        <p:nvSpPr>
          <p:cNvPr id="58370" name="Rectangle 2"/>
          <p:cNvSpPr>
            <a:spLocks noGrp="1"/>
          </p:cNvSpPr>
          <p:nvPr>
            <p:ph type="title"/>
          </p:nvPr>
        </p:nvSpPr>
        <p:spPr>
          <a:xfrm>
            <a:off x="1447800" y="206375"/>
            <a:ext cx="7391400" cy="479425"/>
          </a:xfrm>
        </p:spPr>
        <p:txBody>
          <a:bodyPr/>
          <a:lstStyle/>
          <a:p>
            <a:pPr algn="r" eaLnBrk="1" hangingPunct="1">
              <a:defRPr/>
            </a:pPr>
            <a:r>
              <a:rPr lang="en-CA" dirty="0" smtClean="0"/>
              <a:t>Guiding Principles</a:t>
            </a:r>
          </a:p>
        </p:txBody>
      </p:sp>
      <p:sp>
        <p:nvSpPr>
          <p:cNvPr id="25604" name="Rectangle 3"/>
          <p:cNvSpPr>
            <a:spLocks noGrp="1"/>
          </p:cNvSpPr>
          <p:nvPr>
            <p:ph type="body" idx="1"/>
          </p:nvPr>
        </p:nvSpPr>
        <p:spPr>
          <a:xfrm>
            <a:off x="609600" y="1371600"/>
            <a:ext cx="7769225" cy="5029200"/>
          </a:xfrm>
          <a:noFill/>
        </p:spPr>
        <p:txBody>
          <a:bodyPr/>
          <a:lstStyle/>
          <a:p>
            <a:pPr eaLnBrk="1" hangingPunct="1">
              <a:lnSpc>
                <a:spcPct val="90000"/>
              </a:lnSpc>
              <a:buFont typeface="Wingdings" pitchFamily="2" charset="2"/>
              <a:buChar char="Ø"/>
            </a:pPr>
            <a:r>
              <a:rPr lang="en-CA" sz="2800" smtClean="0"/>
              <a:t>All hazardous chemicals are covered to some extent, including  mixtures</a:t>
            </a:r>
          </a:p>
          <a:p>
            <a:pPr eaLnBrk="1" hangingPunct="1">
              <a:lnSpc>
                <a:spcPct val="90000"/>
              </a:lnSpc>
              <a:buFont typeface="Wingdings" pitchFamily="2" charset="2"/>
              <a:buChar char="Ø"/>
            </a:pPr>
            <a:endParaRPr lang="en-CA" sz="2800" smtClean="0">
              <a:solidFill>
                <a:srgbClr val="C00000"/>
              </a:solidFill>
            </a:endParaRPr>
          </a:p>
          <a:p>
            <a:pPr eaLnBrk="1" hangingPunct="1">
              <a:lnSpc>
                <a:spcPct val="90000"/>
              </a:lnSpc>
              <a:buFont typeface="Wingdings" pitchFamily="2" charset="2"/>
              <a:buChar char="Ø"/>
            </a:pPr>
            <a:r>
              <a:rPr lang="en-CA" sz="2800" smtClean="0"/>
              <a:t>The GHS does not include requirements for additional testing for health hazards nor establishes uniform test methods </a:t>
            </a:r>
          </a:p>
          <a:p>
            <a:pPr eaLnBrk="1" hangingPunct="1">
              <a:lnSpc>
                <a:spcPct val="90000"/>
              </a:lnSpc>
              <a:buFont typeface="Wingdings" pitchFamily="2" charset="2"/>
              <a:buChar char="Ø"/>
            </a:pPr>
            <a:endParaRPr lang="en-CA" sz="2800" smtClean="0"/>
          </a:p>
          <a:p>
            <a:pPr eaLnBrk="1" hangingPunct="1">
              <a:lnSpc>
                <a:spcPct val="90000"/>
              </a:lnSpc>
              <a:buFont typeface="Wingdings" pitchFamily="2" charset="2"/>
              <a:buChar char="Ø"/>
            </a:pPr>
            <a:r>
              <a:rPr lang="en-CA" sz="2800" smtClean="0"/>
              <a:t>The system should take account existing data from testing for hazard determination.</a:t>
            </a:r>
          </a:p>
          <a:p>
            <a:pPr eaLnBrk="1" hangingPunct="1">
              <a:lnSpc>
                <a:spcPct val="90000"/>
              </a:lnSpc>
              <a:buFont typeface="Wingdings" pitchFamily="2" charset="2"/>
              <a:buChar char="Ø"/>
            </a:pPr>
            <a:endParaRPr lang="en-CA" sz="2800" smtClean="0">
              <a:solidFill>
                <a:srgbClr val="C00000"/>
              </a:solidFill>
            </a:endParaRPr>
          </a:p>
          <a:p>
            <a:pPr eaLnBrk="1" hangingPunct="1">
              <a:lnSpc>
                <a:spcPct val="90000"/>
              </a:lnSpc>
              <a:buClr>
                <a:srgbClr val="FFFF00"/>
              </a:buClr>
              <a:buFont typeface="Monotype Sorts"/>
              <a:buBlip>
                <a:blip r:embed="rId3"/>
              </a:buBlip>
            </a:pPr>
            <a:endParaRPr lang="en-CA" sz="2800" smtClean="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6375"/>
            <a:ext cx="6858000" cy="533400"/>
          </a:xfrm>
        </p:spPr>
        <p:txBody>
          <a:bodyPr/>
          <a:lstStyle/>
          <a:p>
            <a:pPr algn="r">
              <a:defRPr/>
            </a:pPr>
            <a:r>
              <a:rPr lang="en-US" dirty="0" smtClean="0"/>
              <a:t>Proposed changes</a:t>
            </a:r>
            <a:endParaRPr lang="en-US" dirty="0"/>
          </a:p>
        </p:txBody>
      </p:sp>
      <p:sp>
        <p:nvSpPr>
          <p:cNvPr id="3" name="Content Placeholder 2"/>
          <p:cNvSpPr>
            <a:spLocks noGrp="1"/>
          </p:cNvSpPr>
          <p:nvPr>
            <p:ph idx="1"/>
          </p:nvPr>
        </p:nvSpPr>
        <p:spPr>
          <a:xfrm>
            <a:off x="457200" y="1371600"/>
            <a:ext cx="6934200" cy="5026025"/>
          </a:xfrm>
        </p:spPr>
        <p:txBody>
          <a:bodyPr/>
          <a:lstStyle/>
          <a:p>
            <a:pPr>
              <a:defRPr/>
            </a:pPr>
            <a:r>
              <a:rPr lang="en-US" sz="2800" dirty="0" smtClean="0"/>
              <a:t>(g) SDS…</a:t>
            </a:r>
          </a:p>
          <a:p>
            <a:pPr lvl="1">
              <a:defRPr/>
            </a:pPr>
            <a:r>
              <a:rPr lang="en-US" sz="2400" b="1" dirty="0" smtClean="0">
                <a:ea typeface="+mn-ea"/>
                <a:cs typeface="+mn-cs"/>
              </a:rPr>
              <a:t>Section 3. Composition/ information on ingredients.   </a:t>
            </a:r>
            <a:r>
              <a:rPr lang="en-US" sz="2400" dirty="0" smtClean="0">
                <a:ea typeface="+mn-ea"/>
                <a:cs typeface="+mn-cs"/>
              </a:rPr>
              <a:t>No</a:t>
            </a:r>
            <a:r>
              <a:rPr lang="en-US" sz="2400" b="1" dirty="0" smtClean="0">
                <a:ea typeface="+mn-ea"/>
                <a:cs typeface="+mn-cs"/>
              </a:rPr>
              <a:t> </a:t>
            </a:r>
            <a:r>
              <a:rPr lang="en-US" sz="2400" dirty="0" smtClean="0">
                <a:ea typeface="+mn-ea"/>
                <a:cs typeface="+mn-cs"/>
              </a:rPr>
              <a:t>new requirements other than format and the requirement that a separate SDS will be required for each mixture rather than one for each chemical comprising the mixture</a:t>
            </a:r>
            <a:endParaRPr lang="en-US" sz="4600" dirty="0" smtClean="0">
              <a:ea typeface="+mn-ea"/>
              <a:cs typeface="+mn-cs"/>
            </a:endParaRPr>
          </a:p>
          <a:p>
            <a:pPr lvl="1">
              <a:defRPr/>
            </a:pPr>
            <a:endParaRPr lang="en-US" sz="2400" b="1" dirty="0" smtClean="0">
              <a:ea typeface="+mn-ea"/>
              <a:cs typeface="+mn-cs"/>
            </a:endParaRPr>
          </a:p>
          <a:p>
            <a:pPr lvl="1">
              <a:defRPr/>
            </a:pPr>
            <a:r>
              <a:rPr lang="en-US" sz="2400" b="1" dirty="0" smtClean="0">
                <a:ea typeface="+mn-ea"/>
                <a:cs typeface="+mn-cs"/>
              </a:rPr>
              <a:t>Section 10. Stability and reactivity. </a:t>
            </a:r>
            <a:r>
              <a:rPr lang="en-US" sz="2400" dirty="0" smtClean="0">
                <a:ea typeface="+mn-ea"/>
                <a:cs typeface="+mn-cs"/>
              </a:rPr>
              <a:t>Although the information on conditions to avoid and hazardous decomposition products are new to HCS, it has been required in the ANSI Z400.1 standard.</a:t>
            </a:r>
          </a:p>
        </p:txBody>
      </p:sp>
      <p:sp>
        <p:nvSpPr>
          <p:cNvPr id="124932" name="Slide Number Placeholder 3"/>
          <p:cNvSpPr>
            <a:spLocks noGrp="1"/>
          </p:cNvSpPr>
          <p:nvPr>
            <p:ph type="sldNum" sz="quarter" idx="12"/>
          </p:nvPr>
        </p:nvSpPr>
        <p:spPr>
          <a:noFill/>
        </p:spPr>
        <p:txBody>
          <a:bodyPr/>
          <a:lstStyle/>
          <a:p>
            <a:fld id="{CA4A46CA-2231-4E7A-8605-A7E8C8EBBE6E}" type="slidenum">
              <a:rPr lang="en-US" smtClean="0">
                <a:latin typeface="Arial" pitchFamily="34" charset="0"/>
              </a:rPr>
              <a:pPr/>
              <a:t>110</a:t>
            </a:fld>
            <a:endParaRPr lang="en-US" smtClean="0">
              <a:latin typeface="Arial" pitchFamily="34" charset="0"/>
            </a:endParaRPr>
          </a:p>
        </p:txBody>
      </p:sp>
      <p:pic>
        <p:nvPicPr>
          <p:cNvPr id="124933" name="Picture 7"/>
          <p:cNvPicPr>
            <a:picLocks noChangeAspect="1" noChangeArrowheads="1"/>
          </p:cNvPicPr>
          <p:nvPr/>
        </p:nvPicPr>
        <p:blipFill>
          <a:blip r:embed="rId3" cstate="print"/>
          <a:srcRect/>
          <a:stretch>
            <a:fillRect/>
          </a:stretch>
        </p:blipFill>
        <p:spPr bwMode="auto">
          <a:xfrm>
            <a:off x="7162800" y="2057400"/>
            <a:ext cx="160972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6375"/>
            <a:ext cx="6858000" cy="533400"/>
          </a:xfrm>
        </p:spPr>
        <p:txBody>
          <a:bodyPr/>
          <a:lstStyle/>
          <a:p>
            <a:pPr algn="r">
              <a:defRPr/>
            </a:pPr>
            <a:r>
              <a:rPr lang="en-US" dirty="0" smtClean="0"/>
              <a:t>Proposed changes</a:t>
            </a:r>
            <a:endParaRPr lang="en-US" dirty="0"/>
          </a:p>
        </p:txBody>
      </p:sp>
      <p:sp>
        <p:nvSpPr>
          <p:cNvPr id="3" name="Content Placeholder 2"/>
          <p:cNvSpPr>
            <a:spLocks noGrp="1"/>
          </p:cNvSpPr>
          <p:nvPr>
            <p:ph idx="1"/>
          </p:nvPr>
        </p:nvSpPr>
        <p:spPr/>
        <p:txBody>
          <a:bodyPr/>
          <a:lstStyle/>
          <a:p>
            <a:pPr>
              <a:defRPr/>
            </a:pPr>
            <a:r>
              <a:rPr lang="en-US" sz="2800" dirty="0" smtClean="0"/>
              <a:t>(g) SDS…</a:t>
            </a:r>
          </a:p>
          <a:p>
            <a:pPr lvl="1">
              <a:buFont typeface="Wingdings 2" pitchFamily="18" charset="2"/>
              <a:buNone/>
              <a:defRPr/>
            </a:pPr>
            <a:r>
              <a:rPr lang="en-US" sz="2400" dirty="0" smtClean="0"/>
              <a:t>Sections contain no new requirements , only format</a:t>
            </a:r>
          </a:p>
          <a:p>
            <a:pPr lvl="1">
              <a:defRPr/>
            </a:pPr>
            <a:r>
              <a:rPr lang="en-US" sz="2400" b="1" dirty="0" smtClean="0"/>
              <a:t>Section 4. First-aid measures. </a:t>
            </a:r>
            <a:endParaRPr lang="en-US" sz="2000" b="1" dirty="0" smtClean="0"/>
          </a:p>
          <a:p>
            <a:pPr lvl="1">
              <a:defRPr/>
            </a:pPr>
            <a:r>
              <a:rPr lang="en-US" sz="2400" b="1" dirty="0" smtClean="0"/>
              <a:t>Section 5. Fire-fighting measures. </a:t>
            </a:r>
            <a:endParaRPr lang="en-US" sz="2400" dirty="0" smtClean="0"/>
          </a:p>
          <a:p>
            <a:pPr lvl="1">
              <a:defRPr/>
            </a:pPr>
            <a:r>
              <a:rPr lang="en-US" sz="2400" b="1" dirty="0" smtClean="0">
                <a:ea typeface="+mn-ea"/>
                <a:cs typeface="+mn-cs"/>
              </a:rPr>
              <a:t>Section 6.  Accidental release measures. </a:t>
            </a:r>
            <a:endParaRPr lang="en-US" sz="2400" dirty="0" smtClean="0">
              <a:ea typeface="+mn-ea"/>
              <a:cs typeface="+mn-cs"/>
            </a:endParaRPr>
          </a:p>
          <a:p>
            <a:pPr lvl="1">
              <a:defRPr/>
            </a:pPr>
            <a:r>
              <a:rPr lang="en-US" sz="2400" b="1" dirty="0" smtClean="0">
                <a:ea typeface="+mn-ea"/>
                <a:cs typeface="+mn-cs"/>
              </a:rPr>
              <a:t>Section 7. Handling and storage.</a:t>
            </a:r>
            <a:endParaRPr lang="en-US" sz="2400" dirty="0" smtClean="0">
              <a:ea typeface="+mn-ea"/>
              <a:cs typeface="+mn-cs"/>
            </a:endParaRPr>
          </a:p>
          <a:p>
            <a:pPr lvl="1">
              <a:defRPr/>
            </a:pPr>
            <a:r>
              <a:rPr lang="en-US" sz="2400" b="1" dirty="0" smtClean="0"/>
              <a:t>Section 8.  Exposure  controls /Accidental release measures. </a:t>
            </a:r>
            <a:endParaRPr lang="en-US" sz="2000" b="1" dirty="0" smtClean="0"/>
          </a:p>
          <a:p>
            <a:pPr lvl="1">
              <a:defRPr/>
            </a:pPr>
            <a:r>
              <a:rPr lang="en-US" sz="2400" b="1" dirty="0" smtClean="0"/>
              <a:t>Section 9. Physical and chemical properties. </a:t>
            </a:r>
          </a:p>
          <a:p>
            <a:pPr lvl="1">
              <a:defRPr/>
            </a:pPr>
            <a:r>
              <a:rPr lang="en-US" sz="2400" b="1" dirty="0" smtClean="0">
                <a:ea typeface="+mn-ea"/>
                <a:cs typeface="+mn-cs"/>
              </a:rPr>
              <a:t>Section 11. Toxicological information</a:t>
            </a:r>
          </a:p>
          <a:p>
            <a:pPr lvl="1">
              <a:defRPr/>
            </a:pPr>
            <a:r>
              <a:rPr lang="en-US" sz="2400" b="1" dirty="0" smtClean="0">
                <a:ea typeface="+mn-ea"/>
                <a:cs typeface="+mn-cs"/>
              </a:rPr>
              <a:t>Section 16.  Other information</a:t>
            </a:r>
            <a:endParaRPr lang="en-US" sz="2400" dirty="0" smtClean="0">
              <a:ea typeface="+mn-ea"/>
              <a:cs typeface="+mn-cs"/>
            </a:endParaRPr>
          </a:p>
        </p:txBody>
      </p:sp>
      <p:sp>
        <p:nvSpPr>
          <p:cNvPr id="125956" name="Slide Number Placeholder 3"/>
          <p:cNvSpPr>
            <a:spLocks noGrp="1"/>
          </p:cNvSpPr>
          <p:nvPr>
            <p:ph type="sldNum" sz="quarter" idx="12"/>
          </p:nvPr>
        </p:nvSpPr>
        <p:spPr>
          <a:noFill/>
        </p:spPr>
        <p:txBody>
          <a:bodyPr/>
          <a:lstStyle/>
          <a:p>
            <a:fld id="{FB1368C8-AFB8-4CB5-8F72-2586434022BB}" type="slidenum">
              <a:rPr lang="en-US" smtClean="0">
                <a:latin typeface="Arial" pitchFamily="34" charset="0"/>
              </a:rPr>
              <a:pPr/>
              <a:t>111</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6375"/>
            <a:ext cx="6858000" cy="533400"/>
          </a:xfrm>
        </p:spPr>
        <p:txBody>
          <a:bodyPr/>
          <a:lstStyle/>
          <a:p>
            <a:pPr algn="r">
              <a:defRPr/>
            </a:pPr>
            <a:r>
              <a:rPr lang="en-US" dirty="0" smtClean="0"/>
              <a:t>Proposed changes</a:t>
            </a:r>
            <a:endParaRPr lang="en-US" dirty="0"/>
          </a:p>
        </p:txBody>
      </p:sp>
      <p:sp>
        <p:nvSpPr>
          <p:cNvPr id="3" name="Content Placeholder 2"/>
          <p:cNvSpPr>
            <a:spLocks noGrp="1"/>
          </p:cNvSpPr>
          <p:nvPr>
            <p:ph idx="1"/>
          </p:nvPr>
        </p:nvSpPr>
        <p:spPr/>
        <p:txBody>
          <a:bodyPr/>
          <a:lstStyle/>
          <a:p>
            <a:pPr>
              <a:defRPr/>
            </a:pPr>
            <a:r>
              <a:rPr lang="en-US" sz="2800" dirty="0" smtClean="0"/>
              <a:t>(g) SDS…</a:t>
            </a:r>
          </a:p>
          <a:p>
            <a:pPr lvl="1">
              <a:buFont typeface="Wingdings 2" pitchFamily="18" charset="2"/>
              <a:buNone/>
              <a:defRPr/>
            </a:pPr>
            <a:r>
              <a:rPr lang="en-US" sz="2400" dirty="0" smtClean="0">
                <a:ea typeface="+mn-ea"/>
                <a:cs typeface="+mn-cs"/>
              </a:rPr>
              <a:t>To be GHS-compliant in the SDS, the requirements for these sections are provided but compliance is outside of OSHA jurisdiction.</a:t>
            </a:r>
          </a:p>
          <a:p>
            <a:pPr lvl="1">
              <a:defRPr/>
            </a:pPr>
            <a:r>
              <a:rPr lang="en-US" sz="2400" b="1" dirty="0" smtClean="0">
                <a:ea typeface="+mn-ea"/>
                <a:cs typeface="+mn-cs"/>
              </a:rPr>
              <a:t>Section 12. Ecological information </a:t>
            </a:r>
          </a:p>
          <a:p>
            <a:pPr lvl="1">
              <a:defRPr/>
            </a:pPr>
            <a:r>
              <a:rPr lang="en-US" sz="2400" b="1" dirty="0" smtClean="0">
                <a:ea typeface="+mn-ea"/>
                <a:cs typeface="+mn-cs"/>
              </a:rPr>
              <a:t>Section 13. Disposal considerations </a:t>
            </a:r>
          </a:p>
          <a:p>
            <a:pPr lvl="1">
              <a:defRPr/>
            </a:pPr>
            <a:r>
              <a:rPr lang="en-US" sz="2400" b="1" dirty="0" smtClean="0">
                <a:ea typeface="+mn-ea"/>
                <a:cs typeface="+mn-cs"/>
              </a:rPr>
              <a:t>Section 14. Transportation </a:t>
            </a:r>
            <a:r>
              <a:rPr lang="en-US" sz="2400" b="1" dirty="0" smtClean="0"/>
              <a:t>information  </a:t>
            </a:r>
          </a:p>
          <a:p>
            <a:pPr lvl="1">
              <a:defRPr/>
            </a:pPr>
            <a:r>
              <a:rPr lang="en-US" sz="2400" b="1" dirty="0" smtClean="0">
                <a:ea typeface="+mn-ea"/>
                <a:cs typeface="+mn-cs"/>
              </a:rPr>
              <a:t>Section 15  Regulatory </a:t>
            </a:r>
            <a:r>
              <a:rPr lang="en-US" sz="2400" b="1" dirty="0" smtClean="0"/>
              <a:t>information </a:t>
            </a:r>
          </a:p>
          <a:p>
            <a:pPr lvl="1">
              <a:defRPr/>
            </a:pPr>
            <a:endParaRPr lang="en-US" sz="2400" b="1" dirty="0" smtClean="0"/>
          </a:p>
          <a:p>
            <a:pPr lvl="1">
              <a:defRPr/>
            </a:pPr>
            <a:r>
              <a:rPr lang="en-US" sz="2400" b="1" dirty="0" smtClean="0"/>
              <a:t>These are all Non mandatory sections. </a:t>
            </a:r>
            <a:endParaRPr lang="en-US" dirty="0" smtClean="0">
              <a:ea typeface="+mn-ea"/>
              <a:cs typeface="+mn-cs"/>
            </a:endParaRPr>
          </a:p>
        </p:txBody>
      </p:sp>
      <p:sp>
        <p:nvSpPr>
          <p:cNvPr id="126980" name="Slide Number Placeholder 3"/>
          <p:cNvSpPr>
            <a:spLocks noGrp="1"/>
          </p:cNvSpPr>
          <p:nvPr>
            <p:ph type="sldNum" sz="quarter" idx="12"/>
          </p:nvPr>
        </p:nvSpPr>
        <p:spPr>
          <a:noFill/>
        </p:spPr>
        <p:txBody>
          <a:bodyPr/>
          <a:lstStyle/>
          <a:p>
            <a:fld id="{F42A31D4-30CA-48C9-B149-2DBD3E388B6D}" type="slidenum">
              <a:rPr lang="en-US" smtClean="0">
                <a:latin typeface="Arial" pitchFamily="34" charset="0"/>
              </a:rPr>
              <a:pPr/>
              <a:t>112</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6375"/>
            <a:ext cx="6858000" cy="533400"/>
          </a:xfrm>
        </p:spPr>
        <p:txBody>
          <a:bodyPr/>
          <a:lstStyle/>
          <a:p>
            <a:pPr algn="r">
              <a:defRPr/>
            </a:pPr>
            <a:r>
              <a:rPr lang="en-US" dirty="0" smtClean="0"/>
              <a:t>Proposed changes</a:t>
            </a:r>
            <a:endParaRPr lang="en-US" dirty="0"/>
          </a:p>
        </p:txBody>
      </p:sp>
      <p:sp>
        <p:nvSpPr>
          <p:cNvPr id="3" name="Content Placeholder 2"/>
          <p:cNvSpPr>
            <a:spLocks noGrp="1"/>
          </p:cNvSpPr>
          <p:nvPr>
            <p:ph idx="1"/>
          </p:nvPr>
        </p:nvSpPr>
        <p:spPr/>
        <p:txBody>
          <a:bodyPr/>
          <a:lstStyle/>
          <a:p>
            <a:pPr>
              <a:defRPr/>
            </a:pPr>
            <a:r>
              <a:rPr lang="en-US" sz="2800" b="1" dirty="0" smtClean="0"/>
              <a:t>(h) Employee Information and Training</a:t>
            </a:r>
          </a:p>
          <a:p>
            <a:pPr lvl="1">
              <a:defRPr/>
            </a:pPr>
            <a:endParaRPr lang="en-US" sz="2400" dirty="0" smtClean="0">
              <a:ea typeface="+mn-ea"/>
              <a:cs typeface="+mn-cs"/>
            </a:endParaRPr>
          </a:p>
          <a:p>
            <a:pPr lvl="1">
              <a:defRPr/>
            </a:pPr>
            <a:r>
              <a:rPr lang="en-US" sz="2400" b="1" dirty="0" smtClean="0">
                <a:ea typeface="+mn-ea"/>
                <a:cs typeface="+mn-cs"/>
              </a:rPr>
              <a:t>Indicates that the new label and data sheet formats and presentation of information must be discussed in training. To make sure information is comprehensible </a:t>
            </a:r>
          </a:p>
          <a:p>
            <a:pPr lvl="1">
              <a:defRPr/>
            </a:pPr>
            <a:endParaRPr lang="en-US" sz="2400" dirty="0" smtClean="0">
              <a:ea typeface="+mn-ea"/>
              <a:cs typeface="+mn-cs"/>
            </a:endParaRPr>
          </a:p>
          <a:p>
            <a:pPr lvl="1">
              <a:defRPr/>
            </a:pPr>
            <a:r>
              <a:rPr lang="en-US" sz="2400" dirty="0" smtClean="0">
                <a:ea typeface="+mn-ea"/>
                <a:cs typeface="+mn-cs"/>
              </a:rPr>
              <a:t>All employers will be required to conduct additional training to ensure that their employees are familiar with the standardized labels and safety data sheets. </a:t>
            </a:r>
          </a:p>
          <a:p>
            <a:pPr lvl="1">
              <a:defRPr/>
            </a:pPr>
            <a:endParaRPr lang="en-US" sz="2400" dirty="0" smtClean="0">
              <a:ea typeface="+mn-ea"/>
              <a:cs typeface="+mn-cs"/>
            </a:endParaRPr>
          </a:p>
          <a:p>
            <a:pPr lvl="1">
              <a:defRPr/>
            </a:pPr>
            <a:r>
              <a:rPr lang="en-US" sz="2400" dirty="0" smtClean="0">
                <a:ea typeface="+mn-ea"/>
                <a:cs typeface="+mn-cs"/>
              </a:rPr>
              <a:t>Other training provisions remain the same.</a:t>
            </a:r>
            <a:endParaRPr lang="en-US" sz="2400" dirty="0"/>
          </a:p>
        </p:txBody>
      </p:sp>
      <p:sp>
        <p:nvSpPr>
          <p:cNvPr id="128004" name="Slide Number Placeholder 3"/>
          <p:cNvSpPr>
            <a:spLocks noGrp="1"/>
          </p:cNvSpPr>
          <p:nvPr>
            <p:ph type="sldNum" sz="quarter" idx="12"/>
          </p:nvPr>
        </p:nvSpPr>
        <p:spPr>
          <a:noFill/>
        </p:spPr>
        <p:txBody>
          <a:bodyPr/>
          <a:lstStyle/>
          <a:p>
            <a:fld id="{88C6A29D-EE9B-433C-8BCD-416391713180}" type="slidenum">
              <a:rPr lang="en-US" smtClean="0">
                <a:latin typeface="Arial" pitchFamily="34" charset="0"/>
              </a:rPr>
              <a:pPr/>
              <a:t>113</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6375"/>
            <a:ext cx="6858000" cy="533400"/>
          </a:xfrm>
        </p:spPr>
        <p:txBody>
          <a:bodyPr/>
          <a:lstStyle/>
          <a:p>
            <a:pPr algn="r">
              <a:defRPr/>
            </a:pPr>
            <a:r>
              <a:rPr lang="en-US" dirty="0" smtClean="0"/>
              <a:t>Proposed changes</a:t>
            </a:r>
            <a:endParaRPr lang="en-US" dirty="0"/>
          </a:p>
        </p:txBody>
      </p:sp>
      <p:sp>
        <p:nvSpPr>
          <p:cNvPr id="3" name="Content Placeholder 2"/>
          <p:cNvSpPr>
            <a:spLocks noGrp="1"/>
          </p:cNvSpPr>
          <p:nvPr>
            <p:ph idx="1"/>
          </p:nvPr>
        </p:nvSpPr>
        <p:spPr/>
        <p:txBody>
          <a:bodyPr/>
          <a:lstStyle/>
          <a:p>
            <a:pPr>
              <a:defRPr/>
            </a:pPr>
            <a:r>
              <a:rPr lang="en-US" sz="2800" b="1" dirty="0" smtClean="0"/>
              <a:t>(</a:t>
            </a:r>
            <a:r>
              <a:rPr lang="en-US" sz="2800" b="1" dirty="0" err="1" smtClean="0"/>
              <a:t>i</a:t>
            </a:r>
            <a:r>
              <a:rPr lang="en-US" sz="2800" b="1" dirty="0" smtClean="0"/>
              <a:t>) Trade Secrets</a:t>
            </a:r>
          </a:p>
          <a:p>
            <a:pPr lvl="1">
              <a:defRPr/>
            </a:pPr>
            <a:endParaRPr lang="en-US" sz="2400" dirty="0" smtClean="0">
              <a:ea typeface="+mn-ea"/>
              <a:cs typeface="+mn-cs"/>
            </a:endParaRPr>
          </a:p>
          <a:p>
            <a:pPr lvl="1">
              <a:defRPr/>
            </a:pPr>
            <a:r>
              <a:rPr lang="en-US" sz="2400" dirty="0" smtClean="0">
                <a:ea typeface="+mn-ea"/>
                <a:cs typeface="+mn-cs"/>
              </a:rPr>
              <a:t>The proposal includes few changes from the existing standard. </a:t>
            </a:r>
            <a:endParaRPr lang="en-US" sz="2400" dirty="0" smtClean="0"/>
          </a:p>
          <a:p>
            <a:pPr lvl="1">
              <a:defRPr/>
            </a:pPr>
            <a:endParaRPr lang="en-US" sz="2400" dirty="0" smtClean="0">
              <a:ea typeface="+mn-ea"/>
              <a:cs typeface="+mn-cs"/>
            </a:endParaRPr>
          </a:p>
          <a:p>
            <a:pPr lvl="1">
              <a:defRPr/>
            </a:pPr>
            <a:r>
              <a:rPr lang="en-US" sz="2400" dirty="0" smtClean="0">
                <a:ea typeface="+mn-ea"/>
                <a:cs typeface="+mn-cs"/>
              </a:rPr>
              <a:t>The GHS requires disclosure of the percentage composition of mixtures on the SDS. The proposal adopts this requirement, but allows the manufacturer to claim trade secret protection for this requirement, </a:t>
            </a:r>
            <a:r>
              <a:rPr lang="en-US" sz="2400" b="1" dirty="0" smtClean="0">
                <a:ea typeface="+mn-ea"/>
                <a:cs typeface="+mn-cs"/>
              </a:rPr>
              <a:t>only if worker safety is maintained and the provisions of trade secret are followed</a:t>
            </a:r>
            <a:r>
              <a:rPr lang="en-US" sz="2400" dirty="0" smtClean="0">
                <a:ea typeface="+mn-ea"/>
                <a:cs typeface="+mn-cs"/>
              </a:rPr>
              <a:t>.</a:t>
            </a:r>
          </a:p>
        </p:txBody>
      </p:sp>
      <p:sp>
        <p:nvSpPr>
          <p:cNvPr id="129028" name="Slide Number Placeholder 3"/>
          <p:cNvSpPr>
            <a:spLocks noGrp="1"/>
          </p:cNvSpPr>
          <p:nvPr>
            <p:ph type="sldNum" sz="quarter" idx="12"/>
          </p:nvPr>
        </p:nvSpPr>
        <p:spPr>
          <a:noFill/>
        </p:spPr>
        <p:txBody>
          <a:bodyPr/>
          <a:lstStyle/>
          <a:p>
            <a:fld id="{14536530-FE86-4F5D-A2D6-4FAE2AECDD68}" type="slidenum">
              <a:rPr lang="en-US" smtClean="0">
                <a:latin typeface="Arial" pitchFamily="34" charset="0"/>
              </a:rPr>
              <a:pPr/>
              <a:t>114</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6375"/>
            <a:ext cx="6858000" cy="533400"/>
          </a:xfrm>
        </p:spPr>
        <p:txBody>
          <a:bodyPr/>
          <a:lstStyle/>
          <a:p>
            <a:pPr algn="r">
              <a:defRPr/>
            </a:pPr>
            <a:r>
              <a:rPr lang="en-US" dirty="0" smtClean="0"/>
              <a:t>Proposed changes</a:t>
            </a:r>
            <a:endParaRPr lang="en-US" dirty="0"/>
          </a:p>
        </p:txBody>
      </p:sp>
      <p:sp>
        <p:nvSpPr>
          <p:cNvPr id="3" name="Content Placeholder 2"/>
          <p:cNvSpPr>
            <a:spLocks noGrp="1"/>
          </p:cNvSpPr>
          <p:nvPr>
            <p:ph idx="1"/>
          </p:nvPr>
        </p:nvSpPr>
        <p:spPr>
          <a:xfrm>
            <a:off x="457200" y="1447800"/>
            <a:ext cx="7315200" cy="5026025"/>
          </a:xfrm>
        </p:spPr>
        <p:txBody>
          <a:bodyPr/>
          <a:lstStyle/>
          <a:p>
            <a:pPr>
              <a:defRPr/>
            </a:pPr>
            <a:r>
              <a:rPr lang="en-US" sz="2800" b="1" dirty="0" smtClean="0"/>
              <a:t>(j) Effective Dates</a:t>
            </a:r>
          </a:p>
          <a:p>
            <a:pPr lvl="1">
              <a:defRPr/>
            </a:pPr>
            <a:endParaRPr lang="en-US" dirty="0" smtClean="0">
              <a:ea typeface="+mn-ea"/>
              <a:cs typeface="+mn-cs"/>
            </a:endParaRPr>
          </a:p>
          <a:p>
            <a:pPr lvl="1">
              <a:defRPr/>
            </a:pPr>
            <a:r>
              <a:rPr lang="en-US" sz="2400" dirty="0" smtClean="0">
                <a:ea typeface="+mn-ea"/>
                <a:cs typeface="+mn-cs"/>
              </a:rPr>
              <a:t>OSHA is proposing that all of the revised provisions in the proposed HCS become effective in three years.</a:t>
            </a:r>
          </a:p>
          <a:p>
            <a:pPr lvl="1">
              <a:defRPr/>
            </a:pPr>
            <a:endParaRPr lang="en-US" sz="2400" dirty="0" smtClean="0">
              <a:ea typeface="+mn-ea"/>
              <a:cs typeface="+mn-cs"/>
            </a:endParaRPr>
          </a:p>
          <a:p>
            <a:pPr lvl="1">
              <a:defRPr/>
            </a:pPr>
            <a:r>
              <a:rPr lang="en-US" sz="2400" dirty="0" smtClean="0">
                <a:ea typeface="+mn-ea"/>
                <a:cs typeface="+mn-cs"/>
              </a:rPr>
              <a:t>Training is being required in 2 years after the effective date (completion of final rule) , so employers and employees will recognize and understand the new labels and safety data sheets as they are received.</a:t>
            </a:r>
            <a:endParaRPr lang="en-US" sz="4800" b="1" dirty="0"/>
          </a:p>
        </p:txBody>
      </p:sp>
      <p:sp>
        <p:nvSpPr>
          <p:cNvPr id="130052" name="Slide Number Placeholder 3"/>
          <p:cNvSpPr>
            <a:spLocks noGrp="1"/>
          </p:cNvSpPr>
          <p:nvPr>
            <p:ph type="sldNum" sz="quarter" idx="12"/>
          </p:nvPr>
        </p:nvSpPr>
        <p:spPr>
          <a:noFill/>
        </p:spPr>
        <p:txBody>
          <a:bodyPr/>
          <a:lstStyle/>
          <a:p>
            <a:fld id="{B6F85B22-7DA4-4D18-B9C0-761863EE3695}" type="slidenum">
              <a:rPr lang="en-US" smtClean="0">
                <a:latin typeface="Arial" pitchFamily="34" charset="0"/>
              </a:rPr>
              <a:pPr/>
              <a:t>115</a:t>
            </a:fld>
            <a:endParaRPr lang="en-US" smtClean="0">
              <a:latin typeface="Arial" pitchFamily="34" charset="0"/>
            </a:endParaRPr>
          </a:p>
        </p:txBody>
      </p:sp>
      <p:pic>
        <p:nvPicPr>
          <p:cNvPr id="130053" name="Picture 7"/>
          <p:cNvPicPr>
            <a:picLocks noChangeAspect="1" noChangeArrowheads="1"/>
          </p:cNvPicPr>
          <p:nvPr/>
        </p:nvPicPr>
        <p:blipFill>
          <a:blip r:embed="rId3" cstate="print"/>
          <a:srcRect/>
          <a:stretch>
            <a:fillRect/>
          </a:stretch>
        </p:blipFill>
        <p:spPr bwMode="auto">
          <a:xfrm>
            <a:off x="7162800" y="1295400"/>
            <a:ext cx="1468438"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a:noFill/>
        </p:spPr>
        <p:txBody>
          <a:bodyPr/>
          <a:lstStyle/>
          <a:p>
            <a:fld id="{036B7416-1865-43B1-AD10-685E9E170E78}" type="slidenum">
              <a:rPr lang="en-US" smtClean="0">
                <a:latin typeface="Arial" pitchFamily="34" charset="0"/>
              </a:rPr>
              <a:pPr/>
              <a:t>116</a:t>
            </a:fld>
            <a:endParaRPr lang="en-US" smtClean="0">
              <a:latin typeface="Arial" pitchFamily="34" charset="0"/>
            </a:endParaRPr>
          </a:p>
        </p:txBody>
      </p:sp>
      <p:sp>
        <p:nvSpPr>
          <p:cNvPr id="99330" name="Rectangle 2"/>
          <p:cNvSpPr>
            <a:spLocks noGrp="1" noChangeArrowheads="1"/>
          </p:cNvSpPr>
          <p:nvPr>
            <p:ph type="title"/>
          </p:nvPr>
        </p:nvSpPr>
        <p:spPr>
          <a:xfrm>
            <a:off x="2133600" y="206375"/>
            <a:ext cx="6858000" cy="533400"/>
          </a:xfrm>
        </p:spPr>
        <p:txBody>
          <a:bodyPr/>
          <a:lstStyle/>
          <a:p>
            <a:pPr algn="r" eaLnBrk="1" hangingPunct="1">
              <a:defRPr/>
            </a:pPr>
            <a:r>
              <a:rPr lang="en-US" dirty="0" smtClean="0">
                <a:effectLst>
                  <a:outerShdw blurRad="38100" dist="38100" dir="2700000" algn="tl">
                    <a:srgbClr val="000000">
                      <a:alpha val="43137"/>
                    </a:srgbClr>
                  </a:outerShdw>
                </a:effectLst>
              </a:rPr>
              <a:t>Approach</a:t>
            </a:r>
            <a:r>
              <a:rPr lang="en-US" dirty="0" smtClean="0">
                <a:effectLst>
                  <a:outerShdw blurRad="38100" dist="38100" dir="2700000" algn="tl" rotWithShape="0">
                    <a:srgbClr val="000000">
                      <a:alpha val="43137"/>
                    </a:srgbClr>
                  </a:outerShdw>
                </a:effectLst>
              </a:rPr>
              <a:t> to Other </a:t>
            </a:r>
            <a:r>
              <a:rPr lang="en-US" dirty="0" smtClean="0">
                <a:effectLst>
                  <a:outerShdw blurRad="38100" dist="38100" dir="2700000" algn="tl">
                    <a:srgbClr val="000000">
                      <a:alpha val="43137"/>
                    </a:srgbClr>
                  </a:outerShdw>
                </a:effectLst>
              </a:rPr>
              <a:t>Standards</a:t>
            </a:r>
          </a:p>
        </p:txBody>
      </p:sp>
      <p:sp>
        <p:nvSpPr>
          <p:cNvPr id="131076" name="Rectangle 3"/>
          <p:cNvSpPr>
            <a:spLocks noGrp="1" noChangeArrowheads="1"/>
          </p:cNvSpPr>
          <p:nvPr>
            <p:ph type="body" idx="1"/>
          </p:nvPr>
        </p:nvSpPr>
        <p:spPr/>
        <p:txBody>
          <a:bodyPr/>
          <a:lstStyle/>
          <a:p>
            <a:pPr eaLnBrk="1" hangingPunct="1">
              <a:lnSpc>
                <a:spcPct val="80000"/>
              </a:lnSpc>
            </a:pPr>
            <a:r>
              <a:rPr lang="en-US" sz="2400" smtClean="0"/>
              <a:t>Many other OSHA standards contain criteria related to defining hazards, as well as other provisions that rely on those criteria</a:t>
            </a:r>
          </a:p>
          <a:p>
            <a:pPr eaLnBrk="1" hangingPunct="1">
              <a:lnSpc>
                <a:spcPct val="80000"/>
              </a:lnSpc>
              <a:buFont typeface="Wingdings" pitchFamily="2" charset="2"/>
              <a:buNone/>
            </a:pPr>
            <a:endParaRPr lang="en-US" sz="2400" smtClean="0"/>
          </a:p>
          <a:p>
            <a:pPr eaLnBrk="1" hangingPunct="1">
              <a:lnSpc>
                <a:spcPct val="80000"/>
              </a:lnSpc>
            </a:pPr>
            <a:r>
              <a:rPr lang="en-US" sz="2400" smtClean="0"/>
              <a:t>OSHA undertook a comprehensive review of its rules to identify what needed to be changed</a:t>
            </a:r>
            <a:br>
              <a:rPr lang="en-US" sz="2400" smtClean="0"/>
            </a:br>
            <a:endParaRPr lang="en-US" sz="2400" smtClean="0"/>
          </a:p>
          <a:p>
            <a:pPr eaLnBrk="1" hangingPunct="1">
              <a:lnSpc>
                <a:spcPct val="80000"/>
              </a:lnSpc>
            </a:pPr>
            <a:r>
              <a:rPr lang="en-US" sz="2400" smtClean="0"/>
              <a:t>OSHA has proposed modifications to all of those standards that it determined needed to be consistent with the GHS</a:t>
            </a:r>
          </a:p>
          <a:p>
            <a:pPr eaLnBrk="1" hangingPunct="1">
              <a:lnSpc>
                <a:spcPct val="80000"/>
              </a:lnSpc>
            </a:pPr>
            <a:endParaRPr lang="en-US" sz="2400" smtClean="0"/>
          </a:p>
          <a:p>
            <a:pPr eaLnBrk="1" hangingPunct="1">
              <a:lnSpc>
                <a:spcPct val="80000"/>
              </a:lnSpc>
            </a:pPr>
            <a:endParaRPr lang="en-US" sz="2400" smtClean="0"/>
          </a:p>
        </p:txBody>
      </p:sp>
      <p:pic>
        <p:nvPicPr>
          <p:cNvPr id="131077" name="Picture 6" descr="https://encrypted-tbn3.google.com/images?q=tbn:ANd9GcRWnO_zMPb8yCRtqZDb6XFRM6E0d_KwEfHdF8dR3INYO3v6UTTi"/>
          <p:cNvPicPr>
            <a:picLocks noChangeAspect="1" noChangeArrowheads="1"/>
          </p:cNvPicPr>
          <p:nvPr/>
        </p:nvPicPr>
        <p:blipFill>
          <a:blip r:embed="rId3" cstate="print"/>
          <a:srcRect/>
          <a:stretch>
            <a:fillRect/>
          </a:stretch>
        </p:blipFill>
        <p:spPr bwMode="auto">
          <a:xfrm>
            <a:off x="3505200" y="4572000"/>
            <a:ext cx="22860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sldNum" sz="quarter" idx="12"/>
          </p:nvPr>
        </p:nvSpPr>
        <p:spPr>
          <a:noFill/>
        </p:spPr>
        <p:txBody>
          <a:bodyPr/>
          <a:lstStyle/>
          <a:p>
            <a:fld id="{8A931D57-0D6D-47A9-97AF-7C0631E2443B}" type="slidenum">
              <a:rPr lang="en-US" smtClean="0">
                <a:latin typeface="Arial" pitchFamily="34" charset="0"/>
              </a:rPr>
              <a:pPr/>
              <a:t>117</a:t>
            </a:fld>
            <a:endParaRPr lang="en-US" smtClean="0">
              <a:latin typeface="Arial" pitchFamily="34" charset="0"/>
            </a:endParaRPr>
          </a:p>
        </p:txBody>
      </p:sp>
      <p:sp>
        <p:nvSpPr>
          <p:cNvPr id="100354" name="Rectangle 2"/>
          <p:cNvSpPr>
            <a:spLocks noChangeArrowheads="1"/>
          </p:cNvSpPr>
          <p:nvPr/>
        </p:nvSpPr>
        <p:spPr bwMode="auto">
          <a:xfrm>
            <a:off x="2667000" y="0"/>
            <a:ext cx="6400800" cy="1139825"/>
          </a:xfrm>
          <a:prstGeom prst="rect">
            <a:avLst/>
          </a:prstGeom>
          <a:noFill/>
          <a:ln w="9525">
            <a:noFill/>
            <a:miter lim="800000"/>
            <a:headEnd/>
            <a:tailEnd/>
          </a:ln>
        </p:spPr>
        <p:txBody>
          <a:bodyPr anchor="ctr" anchorCtr="1"/>
          <a:lstStyle/>
          <a:p>
            <a:pPr marL="342900" indent="-342900" algn="r" defTabSz="-13873163" eaLnBrk="0" hangingPunct="0">
              <a:defRPr/>
            </a:pPr>
            <a:r>
              <a:rPr lang="en-US" sz="3600" b="1" dirty="0">
                <a:solidFill>
                  <a:schemeClr val="bg1"/>
                </a:solidFill>
                <a:effectLst>
                  <a:outerShdw blurRad="38100" dist="38100" dir="2700000" algn="tl">
                    <a:srgbClr val="000000">
                      <a:alpha val="43137"/>
                    </a:srgbClr>
                  </a:outerShdw>
                </a:effectLst>
                <a:latin typeface="+mj-lt"/>
              </a:rPr>
              <a:t>Other OSHA Standards</a:t>
            </a:r>
          </a:p>
        </p:txBody>
      </p:sp>
      <p:sp>
        <p:nvSpPr>
          <p:cNvPr id="122884" name="Rectangle 3"/>
          <p:cNvSpPr>
            <a:spLocks noChangeArrowheads="1"/>
          </p:cNvSpPr>
          <p:nvPr/>
        </p:nvSpPr>
        <p:spPr bwMode="auto">
          <a:xfrm>
            <a:off x="457200" y="1371600"/>
            <a:ext cx="8229600" cy="4530725"/>
          </a:xfrm>
          <a:prstGeom prst="rect">
            <a:avLst/>
          </a:prstGeom>
          <a:noFill/>
          <a:ln w="9525">
            <a:noFill/>
            <a:miter lim="800000"/>
            <a:headEnd/>
            <a:tailEnd/>
          </a:ln>
        </p:spPr>
        <p:txBody>
          <a:bodyPr/>
          <a:lstStyle/>
          <a:p>
            <a:pPr marL="342900" indent="-342900" defTabSz="-13873163" eaLnBrk="0" hangingPunct="0">
              <a:spcBef>
                <a:spcPct val="20000"/>
              </a:spcBef>
              <a:buClr>
                <a:srgbClr val="0BD0D9"/>
              </a:buClr>
              <a:buSzPct val="95000"/>
              <a:buFont typeface="Wingdings 2" pitchFamily="18" charset="2"/>
              <a:buChar char=""/>
              <a:defRPr/>
            </a:pPr>
            <a:r>
              <a:rPr lang="en-US" sz="2800" dirty="0">
                <a:latin typeface="+mn-lt"/>
              </a:rPr>
              <a:t>1926.152 Flammable and Combustible Liquids.</a:t>
            </a:r>
          </a:p>
          <a:p>
            <a:pPr marL="342900" indent="-342900" defTabSz="-13873163" eaLnBrk="0" hangingPunct="0">
              <a:spcBef>
                <a:spcPct val="20000"/>
              </a:spcBef>
              <a:buClr>
                <a:srgbClr val="0BD0D9"/>
              </a:buClr>
              <a:buSzPct val="95000"/>
              <a:buFont typeface="Wingdings 2" pitchFamily="18" charset="2"/>
              <a:buChar char=""/>
              <a:defRPr/>
            </a:pPr>
            <a:endParaRPr lang="en-US" sz="2800" dirty="0">
              <a:latin typeface="+mn-lt"/>
            </a:endParaRPr>
          </a:p>
          <a:p>
            <a:pPr marL="342900" indent="-342900" defTabSz="-13873163" eaLnBrk="0" hangingPunct="0">
              <a:spcBef>
                <a:spcPct val="20000"/>
              </a:spcBef>
              <a:buClr>
                <a:srgbClr val="0BD0D9"/>
              </a:buClr>
              <a:buSzPct val="95000"/>
              <a:buFont typeface="Wingdings 2" pitchFamily="18" charset="2"/>
              <a:buChar char=""/>
              <a:defRPr/>
            </a:pPr>
            <a:r>
              <a:rPr lang="en-US" sz="2800" dirty="0">
                <a:latin typeface="+mn-lt"/>
              </a:rPr>
              <a:t>All substance specific standards that contain a generic hazard communication statement.</a:t>
            </a:r>
          </a:p>
          <a:p>
            <a:pPr marL="342900" indent="-342900" defTabSz="-13873163" eaLnBrk="0" hangingPunct="0">
              <a:spcBef>
                <a:spcPct val="20000"/>
              </a:spcBef>
              <a:buClr>
                <a:srgbClr val="0BD0D9"/>
              </a:buClr>
              <a:buSzPct val="95000"/>
              <a:buFont typeface="Wingdings 2" pitchFamily="18" charset="2"/>
              <a:buChar char=""/>
              <a:defRPr/>
            </a:pPr>
            <a:endParaRPr lang="en-US" sz="2800" dirty="0">
              <a:latin typeface="+mn-lt"/>
            </a:endParaRPr>
          </a:p>
          <a:p>
            <a:pPr marL="342900" indent="-342900" defTabSz="-13873163" eaLnBrk="0" hangingPunct="0">
              <a:spcBef>
                <a:spcPct val="20000"/>
              </a:spcBef>
              <a:buClr>
                <a:srgbClr val="0BD0D9"/>
              </a:buClr>
              <a:buSzPct val="95000"/>
              <a:buFont typeface="Wingdings 2" pitchFamily="18" charset="2"/>
              <a:buChar char=""/>
              <a:defRPr/>
            </a:pPr>
            <a:r>
              <a:rPr lang="en-US" sz="2800" dirty="0">
                <a:latin typeface="+mn-lt"/>
              </a:rPr>
              <a:t>1910.119 Process Safety Management Standard</a:t>
            </a:r>
          </a:p>
          <a:p>
            <a:pPr marL="342900" indent="-342900" defTabSz="-13873163" eaLnBrk="0" hangingPunct="0">
              <a:spcBef>
                <a:spcPct val="20000"/>
              </a:spcBef>
              <a:buClr>
                <a:srgbClr val="0BD0D9"/>
              </a:buClr>
              <a:buSzPct val="95000"/>
              <a:buFont typeface="Wingdings 2" pitchFamily="18" charset="2"/>
              <a:buChar char=""/>
              <a:defRPr/>
            </a:pPr>
            <a:endParaRPr lang="en-US" sz="2800" dirty="0">
              <a:latin typeface="+mn-lt"/>
            </a:endParaRPr>
          </a:p>
          <a:p>
            <a:pPr marL="342900" indent="-342900" defTabSz="-13873163" eaLnBrk="0" hangingPunct="0">
              <a:spcBef>
                <a:spcPct val="20000"/>
              </a:spcBef>
              <a:buClr>
                <a:srgbClr val="0BD0D9"/>
              </a:buClr>
              <a:buSzPct val="95000"/>
              <a:buFont typeface="Wingdings 2" pitchFamily="18" charset="2"/>
              <a:buChar char=""/>
              <a:defRPr/>
            </a:pPr>
            <a:r>
              <a:rPr lang="en-US" sz="2800" dirty="0">
                <a:latin typeface="+mn-lt"/>
              </a:rPr>
              <a:t>1910.1450 Occupational Exposure to Hazardous Chemicals in Laboratories</a:t>
            </a:r>
          </a:p>
          <a:p>
            <a:pPr marL="1143000" lvl="2" indent="-228600" defTabSz="-13873163" eaLnBrk="0" hangingPunct="0">
              <a:spcBef>
                <a:spcPct val="20000"/>
              </a:spcBef>
              <a:buClr>
                <a:schemeClr val="accent2"/>
              </a:buClr>
              <a:buSzPct val="70000"/>
              <a:buFont typeface="Wingdings 2" pitchFamily="18" charset="2"/>
              <a:buNone/>
              <a:defRPr/>
            </a:pPr>
            <a:r>
              <a:rPr lang="en-US" sz="3200" dirty="0">
                <a:latin typeface="Constantia" pitchFamily="18" charset="0"/>
              </a:rPr>
              <a:t>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sldNum" sz="quarter" idx="12"/>
          </p:nvPr>
        </p:nvSpPr>
        <p:spPr>
          <a:noFill/>
        </p:spPr>
        <p:txBody>
          <a:bodyPr/>
          <a:lstStyle/>
          <a:p>
            <a:fld id="{213E56CF-38C8-4DC0-8294-3764B05640D3}" type="slidenum">
              <a:rPr lang="en-US" smtClean="0">
                <a:latin typeface="Arial" pitchFamily="34" charset="0"/>
              </a:rPr>
              <a:pPr/>
              <a:t>118</a:t>
            </a:fld>
            <a:endParaRPr lang="en-US" smtClean="0">
              <a:latin typeface="Arial" pitchFamily="34" charset="0"/>
            </a:endParaRPr>
          </a:p>
        </p:txBody>
      </p:sp>
      <p:sp>
        <p:nvSpPr>
          <p:cNvPr id="103426" name="Rectangle 3"/>
          <p:cNvSpPr>
            <a:spLocks noGrp="1" noChangeArrowheads="1"/>
          </p:cNvSpPr>
          <p:nvPr>
            <p:ph type="ctrTitle"/>
          </p:nvPr>
        </p:nvSpPr>
        <p:spPr>
          <a:xfrm>
            <a:off x="304800" y="1371600"/>
            <a:ext cx="8458200" cy="1470025"/>
          </a:xfrm>
        </p:spPr>
        <p:txBody>
          <a:bodyPr/>
          <a:lstStyle/>
          <a:p>
            <a:pPr eaLnBrk="1" hangingPunct="1">
              <a:defRPr/>
            </a:pPr>
            <a:r>
              <a:rPr lang="en-US" sz="3200" smtClean="0"/>
              <a:t>Global Harmonization System(GHS)</a:t>
            </a:r>
          </a:p>
        </p:txBody>
      </p:sp>
      <p:pic>
        <p:nvPicPr>
          <p:cNvPr id="133124" name="Picture 2" descr="http://ts4.mm.bing.net/images/thumbnail.aspx?q=1504382299715&amp;id=6d0cc706c9235d18008edcedd303eab1&amp;url=http%3a%2f%2fwww.wantaghschools.org%2fwantagh%2flib%2fwantagh%2f_shared%2fWantagh_Clipart%2fclassroom_news_clipart_1.jpg"/>
          <p:cNvPicPr>
            <a:picLocks noChangeAspect="1" noChangeArrowheads="1"/>
          </p:cNvPicPr>
          <p:nvPr/>
        </p:nvPicPr>
        <p:blipFill>
          <a:blip r:embed="rId3" cstate="print"/>
          <a:srcRect/>
          <a:stretch>
            <a:fillRect/>
          </a:stretch>
        </p:blipFill>
        <p:spPr bwMode="auto">
          <a:xfrm>
            <a:off x="4114800" y="3429000"/>
            <a:ext cx="4510088" cy="2295525"/>
          </a:xfrm>
          <a:prstGeom prst="rect">
            <a:avLst/>
          </a:prstGeom>
          <a:noFill/>
          <a:ln w="9525">
            <a:noFill/>
            <a:miter lim="800000"/>
            <a:headEnd/>
            <a:tailEnd/>
          </a:ln>
        </p:spPr>
      </p:pic>
      <p:sp>
        <p:nvSpPr>
          <p:cNvPr id="6" name="Rectangle 5"/>
          <p:cNvSpPr txBox="1">
            <a:spLocks noChangeArrowheads="1"/>
          </p:cNvSpPr>
          <p:nvPr/>
        </p:nvSpPr>
        <p:spPr bwMode="gray">
          <a:xfrm>
            <a:off x="4572000" y="3733800"/>
            <a:ext cx="3657600" cy="1447800"/>
          </a:xfrm>
          <a:prstGeom prst="rect">
            <a:avLst/>
          </a:prstGeom>
          <a:solidFill>
            <a:srgbClr val="00B050"/>
          </a:solidFill>
          <a:ln w="9525">
            <a:noFill/>
            <a:miter lim="800000"/>
            <a:headEnd/>
            <a:tailEnd/>
          </a:ln>
          <a:effectLst/>
        </p:spPr>
        <p:txBody>
          <a:bodyPr/>
          <a:lstStyle/>
          <a:p>
            <a:pPr algn="ctr">
              <a:spcBef>
                <a:spcPct val="20000"/>
              </a:spcBef>
              <a:buClr>
                <a:srgbClr val="C00000"/>
              </a:buClr>
              <a:buSzPct val="90000"/>
              <a:buFont typeface="Wingdings" pitchFamily="2" charset="2"/>
              <a:buNone/>
              <a:defRPr/>
            </a:pPr>
            <a:r>
              <a:rPr lang="en-US" sz="3200" b="1" kern="0" dirty="0">
                <a:solidFill>
                  <a:schemeClr val="bg1"/>
                </a:solidFill>
                <a:latin typeface="+mn-lt"/>
              </a:rPr>
              <a:t>Summary and References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p>
            <a:fld id="{84839568-9C1B-4783-B39C-24E3E76AE42A}" type="slidenum">
              <a:rPr lang="en-US" smtClean="0">
                <a:latin typeface="Arial" pitchFamily="34" charset="0"/>
              </a:rPr>
              <a:pPr/>
              <a:t>119</a:t>
            </a:fld>
            <a:endParaRPr lang="en-US" smtClean="0">
              <a:latin typeface="Arial" pitchFamily="34" charset="0"/>
            </a:endParaRPr>
          </a:p>
        </p:txBody>
      </p:sp>
      <p:sp>
        <p:nvSpPr>
          <p:cNvPr id="2" name="Rectangle 2"/>
          <p:cNvSpPr>
            <a:spLocks noGrp="1" noChangeArrowheads="1"/>
          </p:cNvSpPr>
          <p:nvPr>
            <p:ph type="title"/>
          </p:nvPr>
        </p:nvSpPr>
        <p:spPr/>
        <p:txBody>
          <a:bodyPr/>
          <a:lstStyle/>
          <a:p>
            <a:pPr algn="r" eaLnBrk="1" hangingPunct="1">
              <a:defRPr/>
            </a:pPr>
            <a:r>
              <a:rPr lang="en-US" sz="4000" dirty="0" smtClean="0">
                <a:effectLst/>
              </a:rPr>
              <a:t>Why does OSHA needs it?</a:t>
            </a:r>
          </a:p>
        </p:txBody>
      </p:sp>
      <p:sp>
        <p:nvSpPr>
          <p:cNvPr id="134148" name="Rectangle 3"/>
          <p:cNvSpPr>
            <a:spLocks noGrp="1" noChangeArrowheads="1"/>
          </p:cNvSpPr>
          <p:nvPr>
            <p:ph type="body" idx="1"/>
          </p:nvPr>
        </p:nvSpPr>
        <p:spPr/>
        <p:txBody>
          <a:bodyPr/>
          <a:lstStyle/>
          <a:p>
            <a:pPr eaLnBrk="1" hangingPunct="1"/>
            <a:r>
              <a:rPr lang="en-US" sz="2800" dirty="0" smtClean="0"/>
              <a:t>OSHA’s Hazard Communication Standard (HCS) has performance-oriented requirements for labels and safety data sheets, producing inconsistencies in the communication of the hazard</a:t>
            </a:r>
          </a:p>
          <a:p>
            <a:pPr eaLnBrk="1" hangingPunct="1"/>
            <a:endParaRPr lang="en-US" sz="2800" dirty="0" smtClean="0"/>
          </a:p>
          <a:p>
            <a:pPr eaLnBrk="1" hangingPunct="1"/>
            <a:r>
              <a:rPr lang="en-US" sz="2800" dirty="0" smtClean="0"/>
              <a:t>A standardized approach for labels and safety data sheets is preferred. Adoption of the GHS will address this domestic concern and also align OSHA with DOT’s Hazard Criteria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0FF441DE-47B8-4BF7-B0B6-5C83DB383DBA}" type="slidenum">
              <a:rPr lang="en-US" smtClean="0">
                <a:latin typeface="Arial" pitchFamily="34" charset="0"/>
              </a:rPr>
              <a:pPr/>
              <a:t>12</a:t>
            </a:fld>
            <a:endParaRPr lang="en-US" smtClean="0">
              <a:latin typeface="Arial" pitchFamily="34" charset="0"/>
            </a:endParaRPr>
          </a:p>
        </p:txBody>
      </p:sp>
      <p:sp>
        <p:nvSpPr>
          <p:cNvPr id="22530" name="Rectangle 2"/>
          <p:cNvSpPr>
            <a:spLocks noGrp="1"/>
          </p:cNvSpPr>
          <p:nvPr>
            <p:ph type="title"/>
          </p:nvPr>
        </p:nvSpPr>
        <p:spPr>
          <a:xfrm>
            <a:off x="457200" y="152400"/>
            <a:ext cx="8229600" cy="747713"/>
          </a:xfrm>
        </p:spPr>
        <p:txBody>
          <a:bodyPr/>
          <a:lstStyle/>
          <a:p>
            <a:pPr algn="r" eaLnBrk="1" hangingPunct="1">
              <a:defRPr/>
            </a:pPr>
            <a:r>
              <a:rPr lang="en-CA" dirty="0" smtClean="0"/>
              <a:t>Why is the GHS needed?</a:t>
            </a:r>
            <a:r>
              <a:rPr lang="en-CA" dirty="0" smtClean="0">
                <a:solidFill>
                  <a:srgbClr val="FFFF00"/>
                </a:solidFill>
              </a:rPr>
              <a:t>  </a:t>
            </a:r>
          </a:p>
        </p:txBody>
      </p:sp>
      <p:sp>
        <p:nvSpPr>
          <p:cNvPr id="26628" name="Rectangle 3"/>
          <p:cNvSpPr>
            <a:spLocks noGrp="1"/>
          </p:cNvSpPr>
          <p:nvPr>
            <p:ph type="body" idx="1"/>
          </p:nvPr>
        </p:nvSpPr>
        <p:spPr>
          <a:xfrm>
            <a:off x="838200" y="1524000"/>
            <a:ext cx="7489825" cy="4081463"/>
          </a:xfrm>
          <a:noFill/>
        </p:spPr>
        <p:txBody>
          <a:bodyPr/>
          <a:lstStyle/>
          <a:p>
            <a:pPr eaLnBrk="1" hangingPunct="1">
              <a:buFontTx/>
              <a:buChar char="o"/>
            </a:pPr>
            <a:r>
              <a:rPr lang="en-CA" sz="2800" dirty="0" smtClean="0"/>
              <a:t>The correct handling of chemicals requires that material information be provided by means of labels, symbols and data sheets. </a:t>
            </a:r>
          </a:p>
          <a:p>
            <a:pPr eaLnBrk="1" hangingPunct="1">
              <a:buFontTx/>
              <a:buChar char="o"/>
            </a:pPr>
            <a:endParaRPr lang="en-CA" sz="2800" dirty="0" smtClean="0"/>
          </a:p>
          <a:p>
            <a:pPr eaLnBrk="1" hangingPunct="1">
              <a:buFontTx/>
              <a:buChar char="o"/>
            </a:pPr>
            <a:r>
              <a:rPr lang="en-CA" sz="2800" dirty="0" smtClean="0"/>
              <a:t>Differences in countries regulations have resulted in non standardized information for the same material leading to mishandling and /or  unsafe situations</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5"/>
          <p:cNvSpPr>
            <a:spLocks noGrp="1"/>
          </p:cNvSpPr>
          <p:nvPr>
            <p:ph type="sldNum" sz="quarter" idx="12"/>
          </p:nvPr>
        </p:nvSpPr>
        <p:spPr>
          <a:noFill/>
        </p:spPr>
        <p:txBody>
          <a:bodyPr/>
          <a:lstStyle/>
          <a:p>
            <a:fld id="{6E4CFCD8-90E8-4EF4-96B2-CC44F16CC3A1}" type="slidenum">
              <a:rPr lang="en-US" smtClean="0">
                <a:latin typeface="Arial" pitchFamily="34" charset="0"/>
              </a:rPr>
              <a:pPr/>
              <a:t>120</a:t>
            </a:fld>
            <a:endParaRPr lang="en-US" smtClean="0">
              <a:latin typeface="Arial" pitchFamily="34" charset="0"/>
            </a:endParaRPr>
          </a:p>
        </p:txBody>
      </p:sp>
      <p:sp>
        <p:nvSpPr>
          <p:cNvPr id="86018" name="Rectangle 2"/>
          <p:cNvSpPr>
            <a:spLocks noGrp="1" noChangeArrowheads="1"/>
          </p:cNvSpPr>
          <p:nvPr>
            <p:ph type="title"/>
          </p:nvPr>
        </p:nvSpPr>
        <p:spPr>
          <a:xfrm>
            <a:off x="228600" y="206375"/>
            <a:ext cx="8763000" cy="533400"/>
          </a:xfrm>
        </p:spPr>
        <p:txBody>
          <a:bodyPr/>
          <a:lstStyle/>
          <a:p>
            <a:pPr algn="r" eaLnBrk="1" hangingPunct="1">
              <a:defRPr/>
            </a:pPr>
            <a:r>
              <a:rPr lang="en-US" sz="3400" dirty="0" smtClean="0"/>
              <a:t>Proposed  rule</a:t>
            </a:r>
          </a:p>
        </p:txBody>
      </p:sp>
      <p:sp>
        <p:nvSpPr>
          <p:cNvPr id="135172" name="Rectangle 3"/>
          <p:cNvSpPr>
            <a:spLocks noGrp="1" noChangeArrowheads="1"/>
          </p:cNvSpPr>
          <p:nvPr>
            <p:ph type="body" idx="1"/>
          </p:nvPr>
        </p:nvSpPr>
        <p:spPr/>
        <p:txBody>
          <a:bodyPr/>
          <a:lstStyle/>
          <a:p>
            <a:pPr eaLnBrk="1" hangingPunct="1">
              <a:lnSpc>
                <a:spcPct val="80000"/>
              </a:lnSpc>
            </a:pPr>
            <a:r>
              <a:rPr lang="en-US" smtClean="0"/>
              <a:t>Under the proposed rule, the hazard determination requirements are </a:t>
            </a:r>
            <a:r>
              <a:rPr lang="en-US" u="sng" smtClean="0"/>
              <a:t>not</a:t>
            </a:r>
            <a:r>
              <a:rPr lang="en-US" smtClean="0"/>
              <a:t> performance-oriented.</a:t>
            </a:r>
          </a:p>
          <a:p>
            <a:pPr lvl="1" eaLnBrk="1" hangingPunct="1">
              <a:lnSpc>
                <a:spcPct val="80000"/>
              </a:lnSpc>
            </a:pPr>
            <a:r>
              <a:rPr lang="en-US" smtClean="0"/>
              <a:t>Definitions section, Appendix  A and B provide information for health and physical hazard determination</a:t>
            </a:r>
          </a:p>
          <a:p>
            <a:pPr lvl="1" eaLnBrk="1" hangingPunct="1">
              <a:lnSpc>
                <a:spcPct val="80000"/>
              </a:lnSpc>
            </a:pPr>
            <a:endParaRPr lang="en-US" smtClean="0"/>
          </a:p>
          <a:p>
            <a:pPr eaLnBrk="1" hangingPunct="1">
              <a:lnSpc>
                <a:spcPct val="80000"/>
              </a:lnSpc>
            </a:pPr>
            <a:r>
              <a:rPr lang="en-US" smtClean="0"/>
              <a:t>The proposed rule uses the GHS concept of “classification” instead of determination of a hazardous effect . </a:t>
            </a:r>
          </a:p>
          <a:p>
            <a:pPr lvl="1" eaLnBrk="1" hangingPunct="1">
              <a:lnSpc>
                <a:spcPct val="80000"/>
              </a:lnSpc>
            </a:pPr>
            <a:r>
              <a:rPr lang="en-US" smtClean="0"/>
              <a:t> Appendix C provide</a:t>
            </a:r>
            <a:r>
              <a:rPr lang="en-US" sz="2600" smtClean="0"/>
              <a:t>s hazard criteria for classification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sldNum" sz="quarter" idx="12"/>
          </p:nvPr>
        </p:nvSpPr>
        <p:spPr>
          <a:noFill/>
        </p:spPr>
        <p:txBody>
          <a:bodyPr/>
          <a:lstStyle/>
          <a:p>
            <a:fld id="{2645D43E-64AD-4384-A92B-D74D3482A86F}" type="slidenum">
              <a:rPr lang="en-US" smtClean="0">
                <a:latin typeface="Arial" pitchFamily="34" charset="0"/>
              </a:rPr>
              <a:pPr/>
              <a:t>121</a:t>
            </a:fld>
            <a:endParaRPr lang="en-US" smtClean="0">
              <a:latin typeface="Arial" pitchFamily="34" charset="0"/>
            </a:endParaRPr>
          </a:p>
        </p:txBody>
      </p:sp>
      <p:sp>
        <p:nvSpPr>
          <p:cNvPr id="83970" name="Rectangle 2"/>
          <p:cNvSpPr>
            <a:spLocks noGrp="1" noChangeArrowheads="1"/>
          </p:cNvSpPr>
          <p:nvPr>
            <p:ph type="title" idx="4294967295"/>
          </p:nvPr>
        </p:nvSpPr>
        <p:spPr>
          <a:xfrm>
            <a:off x="1905000" y="76200"/>
            <a:ext cx="6858000" cy="838200"/>
          </a:xfrm>
        </p:spPr>
        <p:txBody>
          <a:bodyPr/>
          <a:lstStyle/>
          <a:p>
            <a:pPr algn="r" eaLnBrk="1" hangingPunct="1">
              <a:defRPr/>
            </a:pPr>
            <a:r>
              <a:rPr lang="en-US" dirty="0" smtClean="0"/>
              <a:t>Proposed  changes</a:t>
            </a:r>
          </a:p>
        </p:txBody>
      </p:sp>
      <p:sp>
        <p:nvSpPr>
          <p:cNvPr id="136196" name="Rectangle 3"/>
          <p:cNvSpPr>
            <a:spLocks noGrp="1" noChangeArrowheads="1"/>
          </p:cNvSpPr>
          <p:nvPr>
            <p:ph type="body" idx="4294967295"/>
          </p:nvPr>
        </p:nvSpPr>
        <p:spPr>
          <a:xfrm>
            <a:off x="381000" y="1219200"/>
            <a:ext cx="5791200" cy="5181600"/>
          </a:xfrm>
        </p:spPr>
        <p:txBody>
          <a:bodyPr/>
          <a:lstStyle/>
          <a:p>
            <a:pPr eaLnBrk="1" hangingPunct="1">
              <a:lnSpc>
                <a:spcPct val="80000"/>
              </a:lnSpc>
            </a:pPr>
            <a:r>
              <a:rPr lang="en-US" sz="2800" b="1" dirty="0" smtClean="0"/>
              <a:t>Hazard classification</a:t>
            </a:r>
            <a:r>
              <a:rPr lang="en-US" sz="2800" dirty="0" smtClean="0"/>
              <a:t>: Provides specific classification criteria for health and physical hazards, for chemicals (substances / mixtures). </a:t>
            </a:r>
          </a:p>
          <a:p>
            <a:pPr eaLnBrk="1" hangingPunct="1">
              <a:lnSpc>
                <a:spcPct val="80000"/>
              </a:lnSpc>
            </a:pPr>
            <a:endParaRPr lang="en-US" sz="2800" b="1" dirty="0" smtClean="0"/>
          </a:p>
          <a:p>
            <a:pPr eaLnBrk="1" hangingPunct="1">
              <a:lnSpc>
                <a:spcPct val="80000"/>
              </a:lnSpc>
            </a:pPr>
            <a:r>
              <a:rPr lang="en-US" sz="2800" b="1" dirty="0" smtClean="0"/>
              <a:t>Labels</a:t>
            </a:r>
            <a:r>
              <a:rPr lang="en-US" sz="2800" dirty="0" smtClean="0"/>
              <a:t>: Chemical manufacturers and importers will be required to provide a label that includes a harmonized signal word, pictogram, and hazard statement for each hazard class and category. Precautionary statements must also be provided. </a:t>
            </a:r>
          </a:p>
          <a:p>
            <a:pPr eaLnBrk="1" hangingPunct="1">
              <a:lnSpc>
                <a:spcPct val="80000"/>
              </a:lnSpc>
              <a:buFont typeface="Wingdings" pitchFamily="2" charset="2"/>
              <a:buNone/>
            </a:pPr>
            <a:endParaRPr lang="en-US" sz="2800" b="1" dirty="0" smtClean="0"/>
          </a:p>
        </p:txBody>
      </p:sp>
      <p:pic>
        <p:nvPicPr>
          <p:cNvPr id="136197" name="Picture 6" descr="https://encrypted-tbn1.google.com/images?q=tbn:ANd9GcQXXkfiAPvhrPn91X7yRZSbszW2dWoYEgZhRgcZ8T0795UgiMDQ"/>
          <p:cNvPicPr>
            <a:picLocks noChangeAspect="1" noChangeArrowheads="1"/>
          </p:cNvPicPr>
          <p:nvPr/>
        </p:nvPicPr>
        <p:blipFill>
          <a:blip r:embed="rId3" cstate="print"/>
          <a:srcRect/>
          <a:stretch>
            <a:fillRect/>
          </a:stretch>
        </p:blipFill>
        <p:spPr bwMode="auto">
          <a:xfrm>
            <a:off x="6172200" y="1828800"/>
            <a:ext cx="2608263"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Slide Number Placeholder 5"/>
          <p:cNvSpPr>
            <a:spLocks noGrp="1"/>
          </p:cNvSpPr>
          <p:nvPr>
            <p:ph type="sldNum" sz="quarter" idx="12"/>
          </p:nvPr>
        </p:nvSpPr>
        <p:spPr>
          <a:noFill/>
        </p:spPr>
        <p:txBody>
          <a:bodyPr/>
          <a:lstStyle/>
          <a:p>
            <a:fld id="{7B019691-6F7A-42BC-8251-4DC11568E8B4}" type="slidenum">
              <a:rPr lang="en-US" smtClean="0">
                <a:latin typeface="Arial" pitchFamily="34" charset="0"/>
              </a:rPr>
              <a:pPr/>
              <a:t>122</a:t>
            </a:fld>
            <a:endParaRPr lang="en-US" smtClean="0">
              <a:latin typeface="Arial" pitchFamily="34" charset="0"/>
            </a:endParaRPr>
          </a:p>
        </p:txBody>
      </p:sp>
      <p:sp>
        <p:nvSpPr>
          <p:cNvPr id="2" name="Rectangle 2"/>
          <p:cNvSpPr>
            <a:spLocks noGrp="1" noChangeArrowheads="1"/>
          </p:cNvSpPr>
          <p:nvPr>
            <p:ph type="title"/>
          </p:nvPr>
        </p:nvSpPr>
        <p:spPr>
          <a:xfrm>
            <a:off x="1447800" y="98425"/>
            <a:ext cx="7391400" cy="739775"/>
          </a:xfrm>
        </p:spPr>
        <p:txBody>
          <a:bodyPr/>
          <a:lstStyle/>
          <a:p>
            <a:pPr algn="r" eaLnBrk="1" hangingPunct="1">
              <a:defRPr/>
            </a:pPr>
            <a:r>
              <a:rPr lang="en-US" sz="4000" dirty="0" smtClean="0">
                <a:effectLst/>
              </a:rPr>
              <a:t> Label Modifications</a:t>
            </a:r>
          </a:p>
        </p:txBody>
      </p:sp>
      <p:sp>
        <p:nvSpPr>
          <p:cNvPr id="2055" name="Rectangle 3"/>
          <p:cNvSpPr>
            <a:spLocks noGrp="1" noChangeArrowheads="1"/>
          </p:cNvSpPr>
          <p:nvPr>
            <p:ph type="body" idx="1"/>
          </p:nvPr>
        </p:nvSpPr>
        <p:spPr>
          <a:xfrm>
            <a:off x="533400" y="4800600"/>
            <a:ext cx="8229600" cy="1752600"/>
          </a:xfrm>
          <a:noFill/>
        </p:spPr>
        <p:txBody>
          <a:bodyPr/>
          <a:lstStyle/>
          <a:p>
            <a:pPr eaLnBrk="1" hangingPunct="1">
              <a:lnSpc>
                <a:spcPct val="90000"/>
              </a:lnSpc>
            </a:pPr>
            <a:r>
              <a:rPr lang="en-US" sz="2000" dirty="0" smtClean="0"/>
              <a:t>OSHA maintains the approach in the current HCS that allows employers to use workplace-specific labeling systems as long as they provide the required information and make sure the information is consistent with the new classifications.  However workplace label system must be maintained  up to date, be prominently displayed in English and other appropriate language</a:t>
            </a:r>
          </a:p>
        </p:txBody>
      </p:sp>
      <p:sp>
        <p:nvSpPr>
          <p:cNvPr id="2056" name="Rectangle 4"/>
          <p:cNvSpPr>
            <a:spLocks noChangeArrowheads="1"/>
          </p:cNvSpPr>
          <p:nvPr/>
        </p:nvSpPr>
        <p:spPr bwMode="auto">
          <a:xfrm>
            <a:off x="457200" y="1524000"/>
            <a:ext cx="5486400" cy="3048000"/>
          </a:xfrm>
          <a:prstGeom prst="rect">
            <a:avLst/>
          </a:prstGeom>
          <a:noFill/>
          <a:ln w="9525">
            <a:noFill/>
            <a:miter lim="800000"/>
            <a:headEnd/>
            <a:tailEnd/>
          </a:ln>
        </p:spPr>
        <p:txBody>
          <a:bodyPr/>
          <a:lstStyle/>
          <a:p>
            <a:pPr marL="342900" indent="-342900">
              <a:spcBef>
                <a:spcPct val="20000"/>
              </a:spcBef>
              <a:buClr>
                <a:schemeClr val="folHlink"/>
              </a:buClr>
              <a:buSzPct val="90000"/>
              <a:buFont typeface="Wingdings" pitchFamily="2" charset="2"/>
              <a:buChar char="n"/>
            </a:pPr>
            <a:r>
              <a:rPr lang="en-US" sz="2400" b="1" dirty="0"/>
              <a:t>Pictograms</a:t>
            </a:r>
          </a:p>
          <a:p>
            <a:pPr marL="342900" indent="-342900">
              <a:spcBef>
                <a:spcPct val="20000"/>
              </a:spcBef>
              <a:buClr>
                <a:schemeClr val="folHlink"/>
              </a:buClr>
              <a:buSzPct val="90000"/>
              <a:buFont typeface="Wingdings" pitchFamily="2" charset="2"/>
              <a:buChar char="n"/>
            </a:pPr>
            <a:r>
              <a:rPr lang="en-US" sz="2400" b="1" dirty="0"/>
              <a:t>Two Signal Words</a:t>
            </a:r>
          </a:p>
          <a:p>
            <a:pPr marL="742950" lvl="1" indent="-285750">
              <a:spcBef>
                <a:spcPct val="20000"/>
              </a:spcBef>
              <a:buClr>
                <a:schemeClr val="accent1"/>
              </a:buClr>
              <a:buSzPct val="75000"/>
              <a:buFont typeface="Wingdings" pitchFamily="2" charset="2"/>
              <a:buChar char="n"/>
            </a:pPr>
            <a:r>
              <a:rPr lang="en-US" sz="2400" dirty="0"/>
              <a:t>Danger</a:t>
            </a:r>
          </a:p>
          <a:p>
            <a:pPr marL="742950" lvl="1" indent="-285750">
              <a:spcBef>
                <a:spcPct val="20000"/>
              </a:spcBef>
              <a:buClr>
                <a:schemeClr val="accent1"/>
              </a:buClr>
              <a:buSzPct val="75000"/>
              <a:buFont typeface="Wingdings" pitchFamily="2" charset="2"/>
              <a:buChar char="n"/>
            </a:pPr>
            <a:r>
              <a:rPr lang="en-US" sz="2400" dirty="0"/>
              <a:t>Warning</a:t>
            </a:r>
          </a:p>
          <a:p>
            <a:pPr marL="342900" indent="-342900">
              <a:spcBef>
                <a:spcPct val="20000"/>
              </a:spcBef>
              <a:buClr>
                <a:schemeClr val="folHlink"/>
              </a:buClr>
              <a:buSzPct val="75000"/>
              <a:buFont typeface="Wingdings" pitchFamily="2" charset="2"/>
              <a:buChar char="n"/>
            </a:pPr>
            <a:r>
              <a:rPr lang="en-US" sz="2400" dirty="0"/>
              <a:t>Hazard statements</a:t>
            </a:r>
          </a:p>
          <a:p>
            <a:pPr marL="342900" indent="-342900">
              <a:spcBef>
                <a:spcPct val="20000"/>
              </a:spcBef>
              <a:buClr>
                <a:schemeClr val="folHlink"/>
              </a:buClr>
              <a:buSzPct val="75000"/>
              <a:buFont typeface="Wingdings" pitchFamily="2" charset="2"/>
              <a:buChar char="n"/>
            </a:pPr>
            <a:r>
              <a:rPr lang="en-US" sz="2400" dirty="0"/>
              <a:t>Precautionary statements</a:t>
            </a:r>
          </a:p>
          <a:p>
            <a:pPr marL="342900" indent="-342900">
              <a:spcBef>
                <a:spcPct val="20000"/>
              </a:spcBef>
              <a:buClr>
                <a:schemeClr val="accent1"/>
              </a:buClr>
              <a:buSzPct val="75000"/>
              <a:buFont typeface="Wingdings" pitchFamily="2" charset="2"/>
              <a:buChar char="n"/>
            </a:pPr>
            <a:endParaRPr lang="en-US" sz="2400" dirty="0"/>
          </a:p>
          <a:p>
            <a:pPr marL="342900" indent="-342900"/>
            <a:endParaRPr lang="en-US" sz="2000" b="1" dirty="0"/>
          </a:p>
          <a:p>
            <a:pPr marL="342900" indent="-342900">
              <a:spcBef>
                <a:spcPct val="20000"/>
              </a:spcBef>
              <a:buClr>
                <a:schemeClr val="accent1"/>
              </a:buClr>
              <a:buSzPct val="75000"/>
              <a:buFont typeface="Wingdings" pitchFamily="2" charset="2"/>
              <a:buChar char="n"/>
            </a:pPr>
            <a:endParaRPr lang="en-US" sz="2400" dirty="0"/>
          </a:p>
        </p:txBody>
      </p:sp>
      <p:grpSp>
        <p:nvGrpSpPr>
          <p:cNvPr id="2057" name="Group 31"/>
          <p:cNvGrpSpPr>
            <a:grpSpLocks/>
          </p:cNvGrpSpPr>
          <p:nvPr/>
        </p:nvGrpSpPr>
        <p:grpSpPr bwMode="auto">
          <a:xfrm>
            <a:off x="3554413" y="1295400"/>
            <a:ext cx="4924425" cy="2362200"/>
            <a:chOff x="3553968" y="1295400"/>
            <a:chExt cx="4925568" cy="2362200"/>
          </a:xfrm>
        </p:grpSpPr>
        <p:grpSp>
          <p:nvGrpSpPr>
            <p:cNvPr id="2058" name="Group 19"/>
            <p:cNvGrpSpPr>
              <a:grpSpLocks/>
            </p:cNvGrpSpPr>
            <p:nvPr/>
          </p:nvGrpSpPr>
          <p:grpSpPr bwMode="auto">
            <a:xfrm>
              <a:off x="4850892" y="2590800"/>
              <a:ext cx="1010412" cy="990600"/>
              <a:chOff x="384" y="2544"/>
              <a:chExt cx="832" cy="832"/>
            </a:xfrm>
          </p:grpSpPr>
          <p:sp>
            <p:nvSpPr>
              <p:cNvPr id="2072" name="AutoShape 20"/>
              <p:cNvSpPr>
                <a:spLocks noChangeArrowheads="1"/>
              </p:cNvSpPr>
              <p:nvPr/>
            </p:nvSpPr>
            <p:spPr bwMode="auto">
              <a:xfrm>
                <a:off x="384" y="2544"/>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graphicFrame>
            <p:nvGraphicFramePr>
              <p:cNvPr id="2052" name="Object 21"/>
              <p:cNvGraphicFramePr>
                <a:graphicFrameLocks noChangeAspect="1"/>
              </p:cNvGraphicFramePr>
              <p:nvPr/>
            </p:nvGraphicFramePr>
            <p:xfrm>
              <a:off x="672" y="2736"/>
              <a:ext cx="272" cy="440"/>
            </p:xfrm>
            <a:graphic>
              <a:graphicData uri="http://schemas.openxmlformats.org/presentationml/2006/ole">
                <mc:AlternateContent xmlns:mc="http://schemas.openxmlformats.org/markup-compatibility/2006">
                  <mc:Choice xmlns:v="urn:schemas-microsoft-com:vml" Requires="v">
                    <p:oleObj spid="_x0000_s2053" name="Paintbrush Picture" r:id="rId4" imgW="523810" imgH="847843" progId="PBrush">
                      <p:embed/>
                    </p:oleObj>
                  </mc:Choice>
                  <mc:Fallback>
                    <p:oleObj name="Paintbrush Picture" r:id="rId4" imgW="523810" imgH="847843" progId="PBrush">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736"/>
                            <a:ext cx="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59" name="Group 13"/>
            <p:cNvGrpSpPr>
              <a:grpSpLocks/>
            </p:cNvGrpSpPr>
            <p:nvPr/>
          </p:nvGrpSpPr>
          <p:grpSpPr bwMode="auto">
            <a:xfrm>
              <a:off x="4928616" y="1295400"/>
              <a:ext cx="1010412" cy="990600"/>
              <a:chOff x="2208" y="1248"/>
              <a:chExt cx="832" cy="832"/>
            </a:xfrm>
          </p:grpSpPr>
          <p:sp>
            <p:nvSpPr>
              <p:cNvPr id="2070" name="AutoShape 14"/>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pic>
            <p:nvPicPr>
              <p:cNvPr id="2071" name="Picture 15"/>
              <p:cNvPicPr>
                <a:picLocks noChangeAspect="1" noChangeArrowheads="1"/>
              </p:cNvPicPr>
              <p:nvPr/>
            </p:nvPicPr>
            <p:blipFill>
              <a:blip r:embed="rId6" cstate="print"/>
              <a:srcRect/>
              <a:stretch>
                <a:fillRect/>
              </a:stretch>
            </p:blipFill>
            <p:spPr bwMode="auto">
              <a:xfrm>
                <a:off x="2496" y="1440"/>
                <a:ext cx="280" cy="396"/>
              </a:xfrm>
              <a:prstGeom prst="rect">
                <a:avLst/>
              </a:prstGeom>
              <a:noFill/>
              <a:ln w="9525">
                <a:noFill/>
                <a:miter lim="800000"/>
                <a:headEnd/>
                <a:tailEnd/>
              </a:ln>
            </p:spPr>
          </p:pic>
        </p:grpSp>
        <p:pic>
          <p:nvPicPr>
            <p:cNvPr id="2060" name="Picture 23"/>
            <p:cNvPicPr>
              <a:picLocks noChangeAspect="1" noChangeArrowheads="1"/>
            </p:cNvPicPr>
            <p:nvPr/>
          </p:nvPicPr>
          <p:blipFill>
            <a:blip r:embed="rId7"/>
            <a:srcRect/>
            <a:stretch>
              <a:fillRect/>
            </a:stretch>
          </p:blipFill>
          <p:spPr bwMode="auto">
            <a:xfrm>
              <a:off x="6172200" y="1295400"/>
              <a:ext cx="1078421" cy="1066800"/>
            </a:xfrm>
            <a:prstGeom prst="rect">
              <a:avLst/>
            </a:prstGeom>
            <a:noFill/>
            <a:ln w="9525">
              <a:noFill/>
              <a:miter lim="800000"/>
              <a:headEnd/>
              <a:tailEnd/>
            </a:ln>
          </p:spPr>
        </p:pic>
        <p:sp>
          <p:nvSpPr>
            <p:cNvPr id="2061" name="AutoShape 3"/>
            <p:cNvSpPr>
              <a:spLocks noChangeArrowheads="1"/>
            </p:cNvSpPr>
            <p:nvPr/>
          </p:nvSpPr>
          <p:spPr bwMode="auto">
            <a:xfrm>
              <a:off x="7443216" y="1371600"/>
              <a:ext cx="1010412" cy="914400"/>
            </a:xfrm>
            <a:prstGeom prst="diamond">
              <a:avLst/>
            </a:prstGeom>
            <a:solidFill>
              <a:srgbClr val="FFFFFF"/>
            </a:solidFill>
            <a:ln w="76200">
              <a:solidFill>
                <a:srgbClr val="FF0000"/>
              </a:solidFill>
              <a:miter lim="800000"/>
              <a:headEnd/>
              <a:tailEnd/>
            </a:ln>
          </p:spPr>
          <p:txBody>
            <a:bodyPr wrap="none" anchor="ctr"/>
            <a:lstStyle/>
            <a:p>
              <a:pPr algn="ctr" eaLnBrk="0" hangingPunct="0"/>
              <a:r>
                <a:rPr lang="de-DE" sz="7200" b="1">
                  <a:solidFill>
                    <a:srgbClr val="000000"/>
                  </a:solidFill>
                  <a:latin typeface="Times New Roman" pitchFamily="18" charset="0"/>
                </a:rPr>
                <a:t>!</a:t>
              </a:r>
              <a:endParaRPr lang="de-DE" sz="2400" b="1">
                <a:solidFill>
                  <a:srgbClr val="000000"/>
                </a:solidFill>
                <a:latin typeface="Times New Roman" pitchFamily="18" charset="0"/>
              </a:endParaRPr>
            </a:p>
          </p:txBody>
        </p:sp>
        <p:grpSp>
          <p:nvGrpSpPr>
            <p:cNvPr id="2062" name="Group 7"/>
            <p:cNvGrpSpPr>
              <a:grpSpLocks/>
            </p:cNvGrpSpPr>
            <p:nvPr/>
          </p:nvGrpSpPr>
          <p:grpSpPr bwMode="auto">
            <a:xfrm>
              <a:off x="6172200" y="2590800"/>
              <a:ext cx="1010412" cy="990600"/>
              <a:chOff x="1824" y="3120"/>
              <a:chExt cx="864" cy="864"/>
            </a:xfrm>
          </p:grpSpPr>
          <p:sp>
            <p:nvSpPr>
              <p:cNvPr id="2069" name="AutoShape 8"/>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endParaRPr>
              </a:p>
            </p:txBody>
          </p:sp>
          <p:graphicFrame>
            <p:nvGraphicFramePr>
              <p:cNvPr id="2051" name="Object 9"/>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2054" name="Paintbrush Picture" r:id="rId8" imgW="1381151" imgH="1400000" progId="PBrush">
                      <p:embed/>
                    </p:oleObj>
                  </mc:Choice>
                  <mc:Fallback>
                    <p:oleObj name="Paintbrush Picture" r:id="rId8" imgW="1381151" imgH="1400000" progId="PBrush">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63" name="Group 16"/>
            <p:cNvGrpSpPr>
              <a:grpSpLocks/>
            </p:cNvGrpSpPr>
            <p:nvPr/>
          </p:nvGrpSpPr>
          <p:grpSpPr bwMode="auto">
            <a:xfrm>
              <a:off x="7391400" y="2514600"/>
              <a:ext cx="1088136" cy="1066800"/>
              <a:chOff x="720" y="240"/>
              <a:chExt cx="832" cy="832"/>
            </a:xfrm>
          </p:grpSpPr>
          <p:sp>
            <p:nvSpPr>
              <p:cNvPr id="2068" name="AutoShape 17"/>
              <p:cNvSpPr>
                <a:spLocks noChangeArrowheads="1"/>
              </p:cNvSpPr>
              <p:nvPr/>
            </p:nvSpPr>
            <p:spPr bwMode="auto">
              <a:xfrm>
                <a:off x="720" y="240"/>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graphicFrame>
            <p:nvGraphicFramePr>
              <p:cNvPr id="2050" name="Object 18"/>
              <p:cNvGraphicFramePr>
                <a:graphicFrameLocks noChangeAspect="1"/>
              </p:cNvGraphicFramePr>
              <p:nvPr/>
            </p:nvGraphicFramePr>
            <p:xfrm>
              <a:off x="960" y="528"/>
              <a:ext cx="400" cy="293"/>
            </p:xfrm>
            <a:graphic>
              <a:graphicData uri="http://schemas.openxmlformats.org/presentationml/2006/ole">
                <mc:AlternateContent xmlns:mc="http://schemas.openxmlformats.org/markup-compatibility/2006">
                  <mc:Choice xmlns:v="urn:schemas-microsoft-com:vml" Requires="v">
                    <p:oleObj spid="_x0000_s2055" name="Paintbrush Picture" r:id="rId10" imgW="923867" imgH="695143" progId="PBrush">
                      <p:embed/>
                    </p:oleObj>
                  </mc:Choice>
                  <mc:Fallback>
                    <p:oleObj name="Paintbrush Picture" r:id="rId10" imgW="923867" imgH="695143" progId="PBrush">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0" y="528"/>
                            <a:ext cx="400"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64" name="Group 4"/>
            <p:cNvGrpSpPr>
              <a:grpSpLocks/>
            </p:cNvGrpSpPr>
            <p:nvPr/>
          </p:nvGrpSpPr>
          <p:grpSpPr bwMode="auto">
            <a:xfrm>
              <a:off x="3630168" y="1295400"/>
              <a:ext cx="1088136" cy="990600"/>
              <a:chOff x="672" y="3120"/>
              <a:chExt cx="864" cy="864"/>
            </a:xfrm>
          </p:grpSpPr>
          <p:sp>
            <p:nvSpPr>
              <p:cNvPr id="2066"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endParaRPr>
              </a:p>
            </p:txBody>
          </p:sp>
          <p:pic>
            <p:nvPicPr>
              <p:cNvPr id="2067" name="Picture 6"/>
              <p:cNvPicPr>
                <a:picLocks noChangeAspect="1" noChangeArrowheads="1"/>
              </p:cNvPicPr>
              <p:nvPr/>
            </p:nvPicPr>
            <p:blipFill>
              <a:blip r:embed="rId12" cstate="print"/>
              <a:srcRect/>
              <a:stretch>
                <a:fillRect/>
              </a:stretch>
            </p:blipFill>
            <p:spPr bwMode="auto">
              <a:xfrm>
                <a:off x="919" y="3367"/>
                <a:ext cx="370" cy="312"/>
              </a:xfrm>
              <a:prstGeom prst="rect">
                <a:avLst/>
              </a:prstGeom>
              <a:noFill/>
              <a:ln w="9525">
                <a:noFill/>
                <a:miter lim="800000"/>
                <a:headEnd/>
                <a:tailEnd/>
              </a:ln>
            </p:spPr>
          </p:pic>
        </p:grpSp>
        <p:pic>
          <p:nvPicPr>
            <p:cNvPr id="2065" name="Picture 22"/>
            <p:cNvPicPr>
              <a:picLocks noChangeAspect="1" noChangeArrowheads="1"/>
            </p:cNvPicPr>
            <p:nvPr/>
          </p:nvPicPr>
          <p:blipFill>
            <a:blip r:embed="rId13"/>
            <a:srcRect/>
            <a:stretch>
              <a:fillRect/>
            </a:stretch>
          </p:blipFill>
          <p:spPr bwMode="auto">
            <a:xfrm>
              <a:off x="3553968" y="2514600"/>
              <a:ext cx="1165860" cy="1143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sldNum" sz="quarter" idx="12"/>
          </p:nvPr>
        </p:nvSpPr>
        <p:spPr>
          <a:noFill/>
        </p:spPr>
        <p:txBody>
          <a:bodyPr/>
          <a:lstStyle/>
          <a:p>
            <a:fld id="{54423AC1-CAFA-4292-984D-9B055E5AD0B5}" type="slidenum">
              <a:rPr lang="en-US" smtClean="0">
                <a:latin typeface="Arial" pitchFamily="34" charset="0"/>
              </a:rPr>
              <a:pPr/>
              <a:t>123</a:t>
            </a:fld>
            <a:endParaRPr lang="en-US" smtClean="0">
              <a:latin typeface="Arial" pitchFamily="34" charset="0"/>
            </a:endParaRPr>
          </a:p>
        </p:txBody>
      </p:sp>
      <p:sp>
        <p:nvSpPr>
          <p:cNvPr id="83970" name="Rectangle 2"/>
          <p:cNvSpPr>
            <a:spLocks noGrp="1" noChangeArrowheads="1"/>
          </p:cNvSpPr>
          <p:nvPr>
            <p:ph type="title" idx="4294967295"/>
          </p:nvPr>
        </p:nvSpPr>
        <p:spPr>
          <a:xfrm>
            <a:off x="1981200" y="152400"/>
            <a:ext cx="6858000" cy="838200"/>
          </a:xfrm>
        </p:spPr>
        <p:txBody>
          <a:bodyPr/>
          <a:lstStyle/>
          <a:p>
            <a:pPr algn="r" eaLnBrk="1" hangingPunct="1">
              <a:defRPr/>
            </a:pPr>
            <a:r>
              <a:rPr lang="en-US" dirty="0" smtClean="0"/>
              <a:t>Proposed  changes</a:t>
            </a:r>
          </a:p>
        </p:txBody>
      </p:sp>
      <p:sp>
        <p:nvSpPr>
          <p:cNvPr id="137220" name="Rectangle 3"/>
          <p:cNvSpPr>
            <a:spLocks noGrp="1" noChangeArrowheads="1"/>
          </p:cNvSpPr>
          <p:nvPr>
            <p:ph type="body" idx="4294967295"/>
          </p:nvPr>
        </p:nvSpPr>
        <p:spPr>
          <a:xfrm>
            <a:off x="381000" y="1219200"/>
            <a:ext cx="5867400" cy="4953000"/>
          </a:xfrm>
        </p:spPr>
        <p:txBody>
          <a:bodyPr/>
          <a:lstStyle/>
          <a:p>
            <a:pPr eaLnBrk="1" hangingPunct="1">
              <a:lnSpc>
                <a:spcPct val="80000"/>
              </a:lnSpc>
              <a:buFont typeface="Wingdings" pitchFamily="2" charset="2"/>
              <a:buNone/>
            </a:pPr>
            <a:endParaRPr lang="en-US" sz="2800" b="1" smtClean="0"/>
          </a:p>
          <a:p>
            <a:pPr eaLnBrk="1" hangingPunct="1">
              <a:lnSpc>
                <a:spcPct val="80000"/>
              </a:lnSpc>
            </a:pPr>
            <a:r>
              <a:rPr lang="en-US" sz="2800" b="1" smtClean="0"/>
              <a:t>Safety Data Sheets</a:t>
            </a:r>
            <a:r>
              <a:rPr lang="en-US" sz="2800" smtClean="0"/>
              <a:t>: Will now have a specified 16-section format. Revisions every 3-5 years</a:t>
            </a:r>
          </a:p>
          <a:p>
            <a:pPr eaLnBrk="1" hangingPunct="1">
              <a:lnSpc>
                <a:spcPct val="80000"/>
              </a:lnSpc>
            </a:pPr>
            <a:endParaRPr lang="en-US" sz="2800" b="1" smtClean="0"/>
          </a:p>
          <a:p>
            <a:pPr eaLnBrk="1" hangingPunct="1">
              <a:lnSpc>
                <a:spcPct val="80000"/>
              </a:lnSpc>
            </a:pPr>
            <a:r>
              <a:rPr lang="en-US" sz="2800" b="1" smtClean="0"/>
              <a:t>Information and training</a:t>
            </a:r>
            <a:r>
              <a:rPr lang="en-US" sz="2800" smtClean="0"/>
              <a:t>: The proposed standard will require that workers are trained within two years of the publication of the final rule to facilitate recognition and understanding of the new labels and safety data sheets.</a:t>
            </a:r>
          </a:p>
        </p:txBody>
      </p:sp>
      <p:pic>
        <p:nvPicPr>
          <p:cNvPr id="137221" name="Picture 6" descr="https://encrypted-tbn0.google.com/images?q=tbn:ANd9GcRKv0owQHVO3m9GhV8FDDxhIHJKNduyL7J8zW9OjD97YEdKuBS8Q_nBeBqSvA"/>
          <p:cNvPicPr>
            <a:picLocks noChangeAspect="1" noChangeArrowheads="1"/>
          </p:cNvPicPr>
          <p:nvPr/>
        </p:nvPicPr>
        <p:blipFill>
          <a:blip r:embed="rId3" cstate="print"/>
          <a:srcRect/>
          <a:stretch>
            <a:fillRect/>
          </a:stretch>
        </p:blipFill>
        <p:spPr bwMode="auto">
          <a:xfrm>
            <a:off x="6410325" y="1447800"/>
            <a:ext cx="2286000" cy="2286000"/>
          </a:xfrm>
          <a:prstGeom prst="rect">
            <a:avLst/>
          </a:prstGeom>
          <a:noFill/>
          <a:ln w="9525">
            <a:noFill/>
            <a:miter lim="800000"/>
            <a:headEnd/>
            <a:tailEnd/>
          </a:ln>
        </p:spPr>
      </p:pic>
      <p:pic>
        <p:nvPicPr>
          <p:cNvPr id="137222" name="Picture 9" descr="https://encrypted-tbn1.google.com/images?q=tbn:ANd9GcRLa1HUUFy1ZJTRtlnwa6-qo0QPDIsTTzmAnlCUdw7blxDSyR6bSg"/>
          <p:cNvPicPr>
            <a:picLocks noChangeAspect="1" noChangeArrowheads="1"/>
          </p:cNvPicPr>
          <p:nvPr/>
        </p:nvPicPr>
        <p:blipFill>
          <a:blip r:embed="rId4" cstate="print"/>
          <a:srcRect/>
          <a:stretch>
            <a:fillRect/>
          </a:stretch>
        </p:blipFill>
        <p:spPr bwMode="auto">
          <a:xfrm>
            <a:off x="6477000" y="4191000"/>
            <a:ext cx="214312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sldNum" sz="quarter" idx="12"/>
          </p:nvPr>
        </p:nvSpPr>
        <p:spPr>
          <a:noFill/>
        </p:spPr>
        <p:txBody>
          <a:bodyPr/>
          <a:lstStyle/>
          <a:p>
            <a:fld id="{C94E2F59-F556-4BA0-9D47-A344D4EB111F}" type="slidenum">
              <a:rPr lang="en-US" smtClean="0">
                <a:latin typeface="Arial" pitchFamily="34" charset="0"/>
              </a:rPr>
              <a:pPr/>
              <a:t>124</a:t>
            </a:fld>
            <a:endParaRPr lang="en-US" smtClean="0">
              <a:latin typeface="Arial" pitchFamily="34" charset="0"/>
            </a:endParaRPr>
          </a:p>
        </p:txBody>
      </p:sp>
      <p:sp>
        <p:nvSpPr>
          <p:cNvPr id="101378" name="Rectangle 2"/>
          <p:cNvSpPr>
            <a:spLocks noGrp="1" noChangeArrowheads="1"/>
          </p:cNvSpPr>
          <p:nvPr>
            <p:ph type="title" idx="4294967295"/>
          </p:nvPr>
        </p:nvSpPr>
        <p:spPr>
          <a:xfrm>
            <a:off x="838200" y="228600"/>
            <a:ext cx="8077200" cy="533400"/>
          </a:xfrm>
        </p:spPr>
        <p:txBody>
          <a:bodyPr/>
          <a:lstStyle/>
          <a:p>
            <a:pPr algn="r" eaLnBrk="1" hangingPunct="1">
              <a:defRPr/>
            </a:pPr>
            <a:r>
              <a:rPr lang="en-US" sz="4000" dirty="0" smtClean="0">
                <a:effectLst/>
              </a:rPr>
              <a:t>How does this affect the workplace </a:t>
            </a:r>
          </a:p>
        </p:txBody>
      </p:sp>
      <p:sp>
        <p:nvSpPr>
          <p:cNvPr id="138244" name="Rectangle 3"/>
          <p:cNvSpPr>
            <a:spLocks noGrp="1" noChangeArrowheads="1"/>
          </p:cNvSpPr>
          <p:nvPr>
            <p:ph type="body" idx="4294967295"/>
          </p:nvPr>
        </p:nvSpPr>
        <p:spPr>
          <a:xfrm>
            <a:off x="457200" y="1143000"/>
            <a:ext cx="8305800" cy="5715000"/>
          </a:xfrm>
        </p:spPr>
        <p:txBody>
          <a:bodyPr/>
          <a:lstStyle/>
          <a:p>
            <a:pPr eaLnBrk="1" hangingPunct="1"/>
            <a:r>
              <a:rPr lang="en-US" sz="2600" dirty="0" smtClean="0"/>
              <a:t>Employers</a:t>
            </a:r>
          </a:p>
          <a:p>
            <a:pPr lvl="1" eaLnBrk="1" hangingPunct="1"/>
            <a:r>
              <a:rPr lang="en-US" dirty="0" smtClean="0"/>
              <a:t>Initial employee training on pictograms, signal words, hazard and precautionary statements</a:t>
            </a:r>
          </a:p>
          <a:p>
            <a:pPr lvl="1" eaLnBrk="1" hangingPunct="1"/>
            <a:r>
              <a:rPr lang="en-US" dirty="0" smtClean="0"/>
              <a:t>Minimal training on new SDS format</a:t>
            </a:r>
          </a:p>
          <a:p>
            <a:pPr lvl="1" eaLnBrk="1" hangingPunct="1"/>
            <a:r>
              <a:rPr lang="en-US" dirty="0" smtClean="0"/>
              <a:t>Continue to maintain the updated SDS.  Update within 3 months of new and significant information</a:t>
            </a:r>
          </a:p>
          <a:p>
            <a:pPr lvl="1" eaLnBrk="1" hangingPunct="1"/>
            <a:endParaRPr lang="en-US" dirty="0" smtClean="0"/>
          </a:p>
          <a:p>
            <a:pPr eaLnBrk="1" hangingPunct="1"/>
            <a:r>
              <a:rPr lang="en-US" sz="2600" dirty="0" smtClean="0"/>
              <a:t>For manufacturers</a:t>
            </a:r>
          </a:p>
          <a:p>
            <a:pPr lvl="1" eaLnBrk="1" hangingPunct="1"/>
            <a:r>
              <a:rPr lang="en-US" dirty="0" smtClean="0"/>
              <a:t>Initial start-up costs associated with reclassification, producing new labels, safety data sheets, training.</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p:spPr>
        <p:txBody>
          <a:bodyPr/>
          <a:lstStyle/>
          <a:p>
            <a:fld id="{E8BACA4D-9E17-434D-82B5-617B8BAACC79}" type="slidenum">
              <a:rPr lang="en-US" smtClean="0">
                <a:latin typeface="Arial" pitchFamily="34" charset="0"/>
              </a:rPr>
              <a:pPr/>
              <a:t>125</a:t>
            </a:fld>
            <a:endParaRPr lang="en-US" smtClean="0">
              <a:latin typeface="Arial" pitchFamily="34" charset="0"/>
            </a:endParaRPr>
          </a:p>
        </p:txBody>
      </p:sp>
      <p:sp>
        <p:nvSpPr>
          <p:cNvPr id="108546" name="Rectangle 2"/>
          <p:cNvSpPr>
            <a:spLocks noGrp="1"/>
          </p:cNvSpPr>
          <p:nvPr>
            <p:ph type="title"/>
          </p:nvPr>
        </p:nvSpPr>
        <p:spPr>
          <a:xfrm>
            <a:off x="1143000" y="0"/>
            <a:ext cx="7646988" cy="836613"/>
          </a:xfrm>
        </p:spPr>
        <p:txBody>
          <a:bodyPr/>
          <a:lstStyle/>
          <a:p>
            <a:pPr algn="r" eaLnBrk="1" hangingPunct="1">
              <a:defRPr/>
            </a:pPr>
            <a:r>
              <a:rPr lang="en-CA" dirty="0" smtClean="0">
                <a:effectLst>
                  <a:outerShdw blurRad="38100" dist="38100" dir="2700000" algn="tl">
                    <a:srgbClr val="000000">
                      <a:alpha val="43137"/>
                    </a:srgbClr>
                  </a:outerShdw>
                </a:effectLst>
              </a:rPr>
              <a:t>Benefits of Harmonization</a:t>
            </a:r>
          </a:p>
        </p:txBody>
      </p:sp>
      <p:sp>
        <p:nvSpPr>
          <p:cNvPr id="139268" name="Rectangle 3"/>
          <p:cNvSpPr>
            <a:spLocks noGrp="1" noChangeArrowheads="1"/>
          </p:cNvSpPr>
          <p:nvPr>
            <p:ph type="body" idx="1"/>
          </p:nvPr>
        </p:nvSpPr>
        <p:spPr>
          <a:xfrm>
            <a:off x="468313" y="1628775"/>
            <a:ext cx="8153400" cy="4114800"/>
          </a:xfrm>
          <a:noFill/>
        </p:spPr>
        <p:txBody>
          <a:bodyPr lIns="92075" tIns="46038" rIns="92075" bIns="46038"/>
          <a:lstStyle/>
          <a:p>
            <a:pPr eaLnBrk="1" hangingPunct="1"/>
            <a:r>
              <a:rPr lang="en-CA" sz="2800" smtClean="0"/>
              <a:t>Benefits for users and producers of chemicals, countries, and international organizations.</a:t>
            </a:r>
          </a:p>
          <a:p>
            <a:pPr lvl="1" eaLnBrk="1" hangingPunct="1">
              <a:buFontTx/>
              <a:buChar char="o"/>
            </a:pPr>
            <a:r>
              <a:rPr lang="en-CA" smtClean="0"/>
              <a:t>Enhance protection of humans and environment.</a:t>
            </a:r>
          </a:p>
          <a:p>
            <a:pPr lvl="1" eaLnBrk="1" hangingPunct="1">
              <a:buFontTx/>
              <a:buChar char="o"/>
            </a:pPr>
            <a:r>
              <a:rPr lang="en-CA" smtClean="0"/>
              <a:t>Facilitate chemical international trade.</a:t>
            </a:r>
          </a:p>
          <a:p>
            <a:pPr lvl="1" eaLnBrk="1" hangingPunct="1">
              <a:buFontTx/>
              <a:buChar char="o"/>
            </a:pPr>
            <a:r>
              <a:rPr lang="en-CA" smtClean="0"/>
              <a:t>Reduce duplicate testing and evaluation.</a:t>
            </a:r>
          </a:p>
          <a:p>
            <a:pPr lvl="1" eaLnBrk="1" hangingPunct="1">
              <a:buFontTx/>
              <a:buChar char="o"/>
            </a:pPr>
            <a:r>
              <a:rPr lang="en-CA" smtClean="0"/>
              <a:t>Aid countries and international organizations </a:t>
            </a:r>
            <a:r>
              <a:rPr lang="en-US" smtClean="0"/>
              <a:t>in</a:t>
            </a:r>
            <a:r>
              <a:rPr lang="en-CA" smtClean="0"/>
              <a:t> the proper handling of chemicals.</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12"/>
          </p:nvPr>
        </p:nvSpPr>
        <p:spPr>
          <a:noFill/>
        </p:spPr>
        <p:txBody>
          <a:bodyPr/>
          <a:lstStyle/>
          <a:p>
            <a:fld id="{1B673FC8-FE15-4869-A43F-DFA84A14F6AA}" type="slidenum">
              <a:rPr lang="en-US" smtClean="0">
                <a:latin typeface="Arial" pitchFamily="34" charset="0"/>
              </a:rPr>
              <a:pPr/>
              <a:t>126</a:t>
            </a:fld>
            <a:endParaRPr lang="en-US" smtClean="0">
              <a:latin typeface="Arial" pitchFamily="34" charset="0"/>
            </a:endParaRPr>
          </a:p>
        </p:txBody>
      </p:sp>
      <p:sp>
        <p:nvSpPr>
          <p:cNvPr id="104450" name="Rectangle 2"/>
          <p:cNvSpPr>
            <a:spLocks noGrp="1" noChangeArrowheads="1"/>
          </p:cNvSpPr>
          <p:nvPr>
            <p:ph type="title" idx="4294967295"/>
          </p:nvPr>
        </p:nvSpPr>
        <p:spPr>
          <a:xfrm>
            <a:off x="1981200" y="206375"/>
            <a:ext cx="6858000" cy="533400"/>
          </a:xfrm>
        </p:spPr>
        <p:txBody>
          <a:bodyPr/>
          <a:lstStyle/>
          <a:p>
            <a:pPr algn="r" eaLnBrk="1" hangingPunct="1">
              <a:defRPr/>
            </a:pPr>
            <a:r>
              <a:rPr lang="en-US" sz="4000" dirty="0" smtClean="0"/>
              <a:t>OSHA’s </a:t>
            </a:r>
            <a:r>
              <a:rPr lang="en-US" sz="4000" dirty="0" smtClean="0">
                <a:effectLst/>
              </a:rPr>
              <a:t>Rulemaking</a:t>
            </a:r>
          </a:p>
        </p:txBody>
      </p:sp>
      <p:sp>
        <p:nvSpPr>
          <p:cNvPr id="140292" name="Rectangle 3"/>
          <p:cNvSpPr>
            <a:spLocks noGrp="1" noChangeArrowheads="1"/>
          </p:cNvSpPr>
          <p:nvPr>
            <p:ph type="body" idx="4294967295"/>
          </p:nvPr>
        </p:nvSpPr>
        <p:spPr>
          <a:xfrm>
            <a:off x="381000" y="1143000"/>
            <a:ext cx="6858000" cy="5410200"/>
          </a:xfrm>
        </p:spPr>
        <p:txBody>
          <a:bodyPr/>
          <a:lstStyle/>
          <a:p>
            <a:pPr eaLnBrk="1" hangingPunct="1"/>
            <a:r>
              <a:rPr lang="en-US" sz="2800" smtClean="0"/>
              <a:t>OSHA published the Proposed rule in the Federal Register on September 30, 2009 (74 FR 50280-50549)</a:t>
            </a:r>
          </a:p>
          <a:p>
            <a:pPr eaLnBrk="1" hangingPunct="1"/>
            <a:endParaRPr lang="en-US" sz="2800" smtClean="0"/>
          </a:p>
          <a:p>
            <a:pPr eaLnBrk="1" hangingPunct="1">
              <a:lnSpc>
                <a:spcPct val="80000"/>
              </a:lnSpc>
            </a:pPr>
            <a:r>
              <a:rPr lang="en-US" sz="2800" smtClean="0"/>
              <a:t>Companies will have:</a:t>
            </a:r>
          </a:p>
          <a:p>
            <a:pPr lvl="1" eaLnBrk="1" hangingPunct="1">
              <a:lnSpc>
                <a:spcPct val="80000"/>
              </a:lnSpc>
            </a:pPr>
            <a:r>
              <a:rPr lang="en-US" sz="2400" smtClean="0"/>
              <a:t>2 years to implement training requirements</a:t>
            </a:r>
          </a:p>
          <a:p>
            <a:pPr lvl="1" eaLnBrk="1" hangingPunct="1">
              <a:lnSpc>
                <a:spcPct val="80000"/>
              </a:lnSpc>
            </a:pPr>
            <a:endParaRPr lang="en-US" sz="2400" smtClean="0"/>
          </a:p>
          <a:p>
            <a:pPr eaLnBrk="1" hangingPunct="1">
              <a:lnSpc>
                <a:spcPct val="80000"/>
              </a:lnSpc>
            </a:pPr>
            <a:r>
              <a:rPr lang="en-US" sz="2800" smtClean="0"/>
              <a:t>Manufacturers, Suppliers, Distributors</a:t>
            </a:r>
          </a:p>
          <a:p>
            <a:pPr lvl="1" eaLnBrk="1" hangingPunct="1">
              <a:lnSpc>
                <a:spcPct val="80000"/>
              </a:lnSpc>
            </a:pPr>
            <a:r>
              <a:rPr lang="en-US" sz="2400" smtClean="0"/>
              <a:t>3 years from final rule to come in compliance</a:t>
            </a:r>
          </a:p>
          <a:p>
            <a:pPr lvl="1" eaLnBrk="1" hangingPunct="1">
              <a:lnSpc>
                <a:spcPct val="80000"/>
              </a:lnSpc>
            </a:pPr>
            <a:endParaRPr lang="en-US" sz="2400" smtClean="0"/>
          </a:p>
          <a:p>
            <a:pPr eaLnBrk="1" hangingPunct="1">
              <a:lnSpc>
                <a:spcPct val="80000"/>
              </a:lnSpc>
            </a:pPr>
            <a:r>
              <a:rPr lang="en-US" sz="2800" smtClean="0"/>
              <a:t>Approved State Plans</a:t>
            </a:r>
          </a:p>
          <a:p>
            <a:pPr lvl="1" eaLnBrk="1" hangingPunct="1">
              <a:lnSpc>
                <a:spcPct val="80000"/>
              </a:lnSpc>
            </a:pPr>
            <a:r>
              <a:rPr lang="en-US" sz="2400" smtClean="0"/>
              <a:t>6 months from final rule to adopt provisions</a:t>
            </a:r>
            <a:endParaRPr lang="en-US" smtClean="0"/>
          </a:p>
          <a:p>
            <a:pPr eaLnBrk="1" hangingPunct="1"/>
            <a:endParaRPr lang="en-US" sz="2800" smtClean="0"/>
          </a:p>
        </p:txBody>
      </p:sp>
      <p:pic>
        <p:nvPicPr>
          <p:cNvPr id="140293" name="Picture 5" descr="G:\Documents\Microsoft Clip Organizer\capitol.wmf"/>
          <p:cNvPicPr>
            <a:picLocks noChangeAspect="1" noChangeArrowheads="1"/>
          </p:cNvPicPr>
          <p:nvPr/>
        </p:nvPicPr>
        <p:blipFill>
          <a:blip r:embed="rId3" cstate="print"/>
          <a:srcRect/>
          <a:stretch>
            <a:fillRect/>
          </a:stretch>
        </p:blipFill>
        <p:spPr bwMode="auto">
          <a:xfrm>
            <a:off x="7010400" y="1600200"/>
            <a:ext cx="1804988"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p:spPr>
        <p:txBody>
          <a:bodyPr/>
          <a:lstStyle/>
          <a:p>
            <a:fld id="{5C357C46-0CCD-4521-9A79-FA44674B6C69}" type="slidenum">
              <a:rPr lang="en-US" smtClean="0">
                <a:latin typeface="Arial" pitchFamily="34" charset="0"/>
              </a:rPr>
              <a:pPr/>
              <a:t>127</a:t>
            </a:fld>
            <a:endParaRPr lang="en-US" smtClean="0">
              <a:latin typeface="Arial" pitchFamily="34" charset="0"/>
            </a:endParaRPr>
          </a:p>
        </p:txBody>
      </p:sp>
      <p:sp>
        <p:nvSpPr>
          <p:cNvPr id="116738" name="Rectangle 2"/>
          <p:cNvSpPr>
            <a:spLocks noGrp="1" noChangeArrowheads="1"/>
          </p:cNvSpPr>
          <p:nvPr>
            <p:ph type="title"/>
          </p:nvPr>
        </p:nvSpPr>
        <p:spPr/>
        <p:txBody>
          <a:bodyPr/>
          <a:lstStyle/>
          <a:p>
            <a:pPr algn="r" eaLnBrk="1" hangingPunct="1">
              <a:defRPr/>
            </a:pPr>
            <a:r>
              <a:rPr lang="en-US" sz="4000" dirty="0" smtClean="0">
                <a:effectLst/>
              </a:rPr>
              <a:t>Additional Information </a:t>
            </a:r>
          </a:p>
        </p:txBody>
      </p:sp>
      <p:sp>
        <p:nvSpPr>
          <p:cNvPr id="141316" name="Rectangle 3"/>
          <p:cNvSpPr>
            <a:spLocks noGrp="1" noChangeArrowheads="1"/>
          </p:cNvSpPr>
          <p:nvPr>
            <p:ph type="body" idx="1"/>
          </p:nvPr>
        </p:nvSpPr>
        <p:spPr/>
        <p:txBody>
          <a:bodyPr/>
          <a:lstStyle/>
          <a:p>
            <a:pPr eaLnBrk="1" hangingPunct="1">
              <a:lnSpc>
                <a:spcPct val="90000"/>
              </a:lnSpc>
            </a:pPr>
            <a:endParaRPr lang="en-US" sz="1800" smtClean="0"/>
          </a:p>
          <a:p>
            <a:pPr eaLnBrk="1" hangingPunct="1">
              <a:lnSpc>
                <a:spcPct val="90000"/>
              </a:lnSpc>
            </a:pPr>
            <a:r>
              <a:rPr lang="en-US" sz="2000" smtClean="0"/>
              <a:t>OSHA’s website on GHS</a:t>
            </a:r>
          </a:p>
          <a:p>
            <a:pPr lvl="1" eaLnBrk="1" hangingPunct="1">
              <a:lnSpc>
                <a:spcPct val="90000"/>
              </a:lnSpc>
            </a:pPr>
            <a:r>
              <a:rPr lang="en-US" sz="2200" smtClean="0"/>
              <a:t>http://www.osha.gov/dsg/hazcom/global.html</a:t>
            </a:r>
          </a:p>
          <a:p>
            <a:pPr eaLnBrk="1" hangingPunct="1">
              <a:lnSpc>
                <a:spcPct val="90000"/>
              </a:lnSpc>
              <a:buFont typeface="Wingdings" pitchFamily="2" charset="2"/>
              <a:buNone/>
            </a:pPr>
            <a:endParaRPr lang="en-US" sz="2000" smtClean="0"/>
          </a:p>
          <a:p>
            <a:pPr eaLnBrk="1" hangingPunct="1">
              <a:lnSpc>
                <a:spcPct val="90000"/>
              </a:lnSpc>
            </a:pPr>
            <a:r>
              <a:rPr lang="en-US" sz="2000" smtClean="0"/>
              <a:t>UN Website </a:t>
            </a:r>
          </a:p>
          <a:p>
            <a:pPr lvl="1" eaLnBrk="1" hangingPunct="1">
              <a:lnSpc>
                <a:spcPct val="90000"/>
              </a:lnSpc>
            </a:pPr>
            <a:r>
              <a:rPr lang="en-US" sz="2200" smtClean="0"/>
              <a:t>http://www.unece.org/trans/danger/publi/ghs/ghs_welcome_e.html</a:t>
            </a:r>
          </a:p>
          <a:p>
            <a:pPr eaLnBrk="1" hangingPunct="1">
              <a:lnSpc>
                <a:spcPct val="90000"/>
              </a:lnSpc>
            </a:pPr>
            <a:endParaRPr lang="en-US" sz="2000" smtClean="0"/>
          </a:p>
          <a:p>
            <a:pPr eaLnBrk="1" hangingPunct="1">
              <a:lnSpc>
                <a:spcPct val="90000"/>
              </a:lnSpc>
            </a:pPr>
            <a:endParaRPr lang="en-US" sz="2000" smtClean="0"/>
          </a:p>
        </p:txBody>
      </p:sp>
      <p:pic>
        <p:nvPicPr>
          <p:cNvPr id="141317" name="Picture 6" descr="https://encrypted-tbn2.google.com/images?q=tbn:ANd9GcRrQkjpecoYu2Qxv5pNqc73-rP81PPV9-5HQIMpR3dc0wMOutqP5A"/>
          <p:cNvPicPr>
            <a:picLocks noChangeAspect="1" noChangeArrowheads="1"/>
          </p:cNvPicPr>
          <p:nvPr/>
        </p:nvPicPr>
        <p:blipFill>
          <a:blip r:embed="rId3" cstate="print"/>
          <a:srcRect/>
          <a:stretch>
            <a:fillRect/>
          </a:stretch>
        </p:blipFill>
        <p:spPr bwMode="auto">
          <a:xfrm>
            <a:off x="3124200" y="3886200"/>
            <a:ext cx="2590800" cy="2579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HAZCOM- GHS</a:t>
            </a:r>
            <a:endParaRPr lang="en-US" dirty="0"/>
          </a:p>
        </p:txBody>
      </p:sp>
      <p:pic>
        <p:nvPicPr>
          <p:cNvPr id="142339" name="Content Placeholder 4" descr="globe2.JPG"/>
          <p:cNvPicPr>
            <a:picLocks noGrp="1" noChangeAspect="1"/>
          </p:cNvPicPr>
          <p:nvPr>
            <p:ph idx="1"/>
          </p:nvPr>
        </p:nvPicPr>
        <p:blipFill>
          <a:blip r:embed="rId3" cstate="print"/>
          <a:srcRect/>
          <a:stretch>
            <a:fillRect/>
          </a:stretch>
        </p:blipFill>
        <p:spPr>
          <a:xfrm>
            <a:off x="801688" y="1371600"/>
            <a:ext cx="7540625" cy="5026025"/>
          </a:xfrm>
        </p:spPr>
      </p:pic>
      <p:sp>
        <p:nvSpPr>
          <p:cNvPr id="142340" name="Slide Number Placeholder 3"/>
          <p:cNvSpPr>
            <a:spLocks noGrp="1"/>
          </p:cNvSpPr>
          <p:nvPr>
            <p:ph type="sldNum" sz="quarter" idx="12"/>
          </p:nvPr>
        </p:nvSpPr>
        <p:spPr>
          <a:noFill/>
        </p:spPr>
        <p:txBody>
          <a:bodyPr/>
          <a:lstStyle/>
          <a:p>
            <a:fld id="{C4111634-D03C-4E4C-8020-23E907FE0DFA}" type="slidenum">
              <a:rPr lang="en-US" smtClean="0">
                <a:latin typeface="Arial" pitchFamily="34" charset="0"/>
              </a:rPr>
              <a:pPr/>
              <a:t>128</a:t>
            </a:fld>
            <a:endParaRPr lang="en-US" smtClean="0">
              <a:latin typeface="Arial" pitchFamily="34" charset="0"/>
            </a:endParaRPr>
          </a:p>
        </p:txBody>
      </p:sp>
      <p:sp>
        <p:nvSpPr>
          <p:cNvPr id="6" name="Rectangle 5"/>
          <p:cNvSpPr/>
          <p:nvPr/>
        </p:nvSpPr>
        <p:spPr>
          <a:xfrm>
            <a:off x="3581400" y="2514600"/>
            <a:ext cx="1685148" cy="2646878"/>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16600" b="1" spc="150" dirty="0">
                <a:ln w="11430"/>
                <a:solidFill>
                  <a:srgbClr val="F8F8F8"/>
                </a:solidFill>
                <a:effectLst>
                  <a:outerShdw blurRad="25400" algn="tl" rotWithShape="0">
                    <a:srgbClr val="000000">
                      <a:alpha val="43000"/>
                    </a:srgbClr>
                  </a:outerShdw>
                </a:effectLst>
              </a:rPr>
              <a:t>?</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43363" name="Content Placeholder 2"/>
          <p:cNvSpPr>
            <a:spLocks noGrp="1"/>
          </p:cNvSpPr>
          <p:nvPr>
            <p:ph idx="1"/>
          </p:nvPr>
        </p:nvSpPr>
        <p:spPr/>
        <p:txBody>
          <a:bodyPr/>
          <a:lstStyle/>
          <a:p>
            <a:endParaRPr lang="en-US" smtClean="0"/>
          </a:p>
        </p:txBody>
      </p:sp>
      <p:sp>
        <p:nvSpPr>
          <p:cNvPr id="143364" name="Slide Number Placeholder 3"/>
          <p:cNvSpPr>
            <a:spLocks noGrp="1"/>
          </p:cNvSpPr>
          <p:nvPr>
            <p:ph type="sldNum" sz="quarter" idx="12"/>
          </p:nvPr>
        </p:nvSpPr>
        <p:spPr>
          <a:noFill/>
        </p:spPr>
        <p:txBody>
          <a:bodyPr/>
          <a:lstStyle/>
          <a:p>
            <a:fld id="{C737370D-18EF-4E6D-9B45-67F3F6E7A5E2}" type="slidenum">
              <a:rPr lang="en-US" smtClean="0">
                <a:latin typeface="Arial" pitchFamily="34" charset="0"/>
              </a:rPr>
              <a:pPr/>
              <a:t>129</a:t>
            </a:fld>
            <a:endParaRPr lang="en-US" smtClean="0">
              <a:latin typeface="Arial" pitchFamily="34" charset="0"/>
            </a:endParaRPr>
          </a:p>
        </p:txBody>
      </p:sp>
      <p:pic>
        <p:nvPicPr>
          <p:cNvPr id="143365" name="Picture 2" descr="https://encrypted-tbn0.google.com/images?q=tbn:ANd9GcRsAxP9LTF8XT-XOpU_mCL6DDoaq3H_JMxtPjqdhSp71zA8kbwO"/>
          <p:cNvPicPr>
            <a:picLocks noChangeAspect="1" noChangeArrowheads="1"/>
          </p:cNvPicPr>
          <p:nvPr/>
        </p:nvPicPr>
        <p:blipFill>
          <a:blip r:embed="rId2" cstate="print"/>
          <a:srcRect/>
          <a:stretch>
            <a:fillRect/>
          </a:stretch>
        </p:blipFill>
        <p:spPr bwMode="auto">
          <a:xfrm>
            <a:off x="304800" y="1752600"/>
            <a:ext cx="1857375" cy="2457450"/>
          </a:xfrm>
          <a:prstGeom prst="rect">
            <a:avLst/>
          </a:prstGeom>
          <a:noFill/>
          <a:ln w="9525">
            <a:noFill/>
            <a:miter lim="800000"/>
            <a:headEnd/>
            <a:tailEnd/>
          </a:ln>
        </p:spPr>
      </p:pic>
      <p:pic>
        <p:nvPicPr>
          <p:cNvPr id="143366" name="Picture 3"/>
          <p:cNvPicPr>
            <a:picLocks noChangeAspect="1" noChangeArrowheads="1"/>
          </p:cNvPicPr>
          <p:nvPr/>
        </p:nvPicPr>
        <p:blipFill>
          <a:blip r:embed="rId3" cstate="print"/>
          <a:srcRect/>
          <a:stretch>
            <a:fillRect/>
          </a:stretch>
        </p:blipFill>
        <p:spPr bwMode="auto">
          <a:xfrm>
            <a:off x="3886200" y="2819400"/>
            <a:ext cx="3886200"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FE3AF828-6EE0-4752-BD21-4569253E7DBF}" type="slidenum">
              <a:rPr lang="en-US" smtClean="0">
                <a:latin typeface="Arial" pitchFamily="34" charset="0"/>
              </a:rPr>
              <a:pPr/>
              <a:t>13</a:t>
            </a:fld>
            <a:endParaRPr lang="en-US" smtClean="0">
              <a:latin typeface="Arial" pitchFamily="34" charset="0"/>
            </a:endParaRPr>
          </a:p>
        </p:txBody>
      </p:sp>
      <p:sp>
        <p:nvSpPr>
          <p:cNvPr id="24578" name="Rectangle 2"/>
          <p:cNvSpPr>
            <a:spLocks noGrp="1"/>
          </p:cNvSpPr>
          <p:nvPr>
            <p:ph type="title"/>
          </p:nvPr>
        </p:nvSpPr>
        <p:spPr>
          <a:xfrm>
            <a:off x="2057400" y="152400"/>
            <a:ext cx="6748463" cy="838200"/>
          </a:xfrm>
        </p:spPr>
        <p:txBody>
          <a:bodyPr/>
          <a:lstStyle/>
          <a:p>
            <a:pPr algn="r" eaLnBrk="1" hangingPunct="1">
              <a:defRPr/>
            </a:pPr>
            <a:r>
              <a:rPr lang="en-CA" dirty="0" smtClean="0">
                <a:effectLst/>
              </a:rPr>
              <a:t>Why is the GHS needed? </a:t>
            </a:r>
          </a:p>
        </p:txBody>
      </p:sp>
      <p:sp>
        <p:nvSpPr>
          <p:cNvPr id="27652" name="Rectangle 3"/>
          <p:cNvSpPr>
            <a:spLocks noGrp="1"/>
          </p:cNvSpPr>
          <p:nvPr>
            <p:ph type="body" idx="1"/>
          </p:nvPr>
        </p:nvSpPr>
        <p:spPr>
          <a:xfrm>
            <a:off x="457200" y="1371600"/>
            <a:ext cx="6172200" cy="5026025"/>
          </a:xfrm>
          <a:noFill/>
        </p:spPr>
        <p:txBody>
          <a:bodyPr/>
          <a:lstStyle/>
          <a:p>
            <a:pPr eaLnBrk="1" hangingPunct="1">
              <a:buFontTx/>
              <a:buChar char="o"/>
            </a:pPr>
            <a:r>
              <a:rPr lang="en-CA" smtClean="0"/>
              <a:t>These differences impact both protection and trade.</a:t>
            </a:r>
          </a:p>
          <a:p>
            <a:pPr lvl="1" eaLnBrk="1" hangingPunct="1">
              <a:buFontTx/>
              <a:buChar char="o"/>
            </a:pPr>
            <a:r>
              <a:rPr lang="en-CA" smtClean="0"/>
              <a:t>Protection:  inconsistent information for the same chemical can lead to mishandling.</a:t>
            </a:r>
          </a:p>
          <a:p>
            <a:pPr lvl="1" eaLnBrk="1" hangingPunct="1">
              <a:buFontTx/>
              <a:buChar char="o"/>
            </a:pPr>
            <a:endParaRPr lang="en-CA" smtClean="0"/>
          </a:p>
          <a:p>
            <a:pPr lvl="1" eaLnBrk="1" hangingPunct="1">
              <a:lnSpc>
                <a:spcPct val="110000"/>
              </a:lnSpc>
              <a:buFontTx/>
              <a:buChar char="o"/>
            </a:pPr>
            <a:r>
              <a:rPr lang="en-CA" smtClean="0"/>
              <a:t>Trade:  compliance with multiple regulations regarding hazard classification and labelling is costly and time-consuming.</a:t>
            </a:r>
          </a:p>
          <a:p>
            <a:pPr lvl="1" eaLnBrk="1" hangingPunct="1">
              <a:buFontTx/>
              <a:buChar char="o"/>
            </a:pPr>
            <a:endParaRPr lang="en-CA" smtClean="0"/>
          </a:p>
        </p:txBody>
      </p:sp>
      <p:pic>
        <p:nvPicPr>
          <p:cNvPr id="27653" name="Picture 5" descr="G:\Documents\Microsoft Clip Organizer\fireman1.wmf"/>
          <p:cNvPicPr>
            <a:picLocks noChangeAspect="1" noChangeArrowheads="1"/>
          </p:cNvPicPr>
          <p:nvPr/>
        </p:nvPicPr>
        <p:blipFill>
          <a:blip r:embed="rId3" cstate="print"/>
          <a:srcRect/>
          <a:stretch>
            <a:fillRect/>
          </a:stretch>
        </p:blipFill>
        <p:spPr bwMode="auto">
          <a:xfrm>
            <a:off x="6629400" y="1676400"/>
            <a:ext cx="1704975" cy="2220913"/>
          </a:xfrm>
          <a:prstGeom prst="rect">
            <a:avLst/>
          </a:prstGeom>
          <a:noFill/>
          <a:ln w="9525">
            <a:noFill/>
            <a:miter lim="800000"/>
            <a:headEnd/>
            <a:tailEnd/>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4191000"/>
            <a:ext cx="2127504" cy="2054352"/>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12"/>
          </p:nvPr>
        </p:nvSpPr>
        <p:spPr>
          <a:noFill/>
        </p:spPr>
        <p:txBody>
          <a:bodyPr/>
          <a:lstStyle/>
          <a:p>
            <a:fld id="{97CAEE2A-8D68-4242-B860-4CDCFA006CCB}" type="slidenum">
              <a:rPr lang="en-US" smtClean="0">
                <a:latin typeface="Arial" pitchFamily="34" charset="0"/>
              </a:rPr>
              <a:pPr/>
              <a:t>14</a:t>
            </a:fld>
            <a:endParaRPr lang="en-US" smtClean="0">
              <a:latin typeface="Arial" pitchFamily="34" charset="0"/>
            </a:endParaRPr>
          </a:p>
        </p:txBody>
      </p:sp>
      <p:sp>
        <p:nvSpPr>
          <p:cNvPr id="31746" name="Rectangle 2"/>
          <p:cNvSpPr>
            <a:spLocks noGrp="1" noChangeArrowheads="1"/>
          </p:cNvSpPr>
          <p:nvPr>
            <p:ph type="title" idx="4294967295"/>
          </p:nvPr>
        </p:nvSpPr>
        <p:spPr>
          <a:xfrm>
            <a:off x="1447800" y="98425"/>
            <a:ext cx="7315200" cy="739775"/>
          </a:xfrm>
        </p:spPr>
        <p:txBody>
          <a:bodyPr/>
          <a:lstStyle/>
          <a:p>
            <a:pPr algn="r" eaLnBrk="1" hangingPunct="1">
              <a:defRPr/>
            </a:pPr>
            <a:r>
              <a:rPr lang="en-US" dirty="0" smtClean="0"/>
              <a:t>Application of GHS</a:t>
            </a:r>
          </a:p>
        </p:txBody>
      </p:sp>
      <p:sp>
        <p:nvSpPr>
          <p:cNvPr id="28676" name="Rectangle 5"/>
          <p:cNvSpPr>
            <a:spLocks noGrp="1" noChangeArrowheads="1"/>
          </p:cNvSpPr>
          <p:nvPr>
            <p:ph type="body" idx="4294967295"/>
          </p:nvPr>
        </p:nvSpPr>
        <p:spPr>
          <a:noFill/>
        </p:spPr>
        <p:txBody>
          <a:bodyPr/>
          <a:lstStyle/>
          <a:p>
            <a:pPr eaLnBrk="1" hangingPunct="1">
              <a:lnSpc>
                <a:spcPct val="80000"/>
              </a:lnSpc>
            </a:pPr>
            <a:endParaRPr lang="en-US" dirty="0" smtClean="0"/>
          </a:p>
          <a:p>
            <a:pPr eaLnBrk="1" hangingPunct="1">
              <a:lnSpc>
                <a:spcPct val="80000"/>
              </a:lnSpc>
            </a:pPr>
            <a:r>
              <a:rPr lang="en-US" dirty="0" smtClean="0"/>
              <a:t>The system is created as a “building-block” (modular)  approach </a:t>
            </a:r>
          </a:p>
          <a:p>
            <a:pPr lvl="1" eaLnBrk="1" hangingPunct="1">
              <a:lnSpc>
                <a:spcPct val="80000"/>
              </a:lnSpc>
            </a:pPr>
            <a:r>
              <a:rPr lang="en-US" b="1" i="1" dirty="0" smtClean="0">
                <a:solidFill>
                  <a:srgbClr val="C00000"/>
                </a:solidFill>
              </a:rPr>
              <a:t>This means that each authority / agency/ adopts the “blocks” that are applicable to  existing or new regulations under their scope</a:t>
            </a:r>
          </a:p>
          <a:p>
            <a:pPr lvl="1" eaLnBrk="1" hangingPunct="1">
              <a:lnSpc>
                <a:spcPct val="80000"/>
              </a:lnSpc>
            </a:pPr>
            <a:endParaRPr lang="en-US" i="1" dirty="0" smtClean="0">
              <a:solidFill>
                <a:srgbClr val="C00000"/>
              </a:solidFill>
            </a:endParaRPr>
          </a:p>
          <a:p>
            <a:pPr lvl="2" eaLnBrk="1" hangingPunct="1">
              <a:lnSpc>
                <a:spcPct val="80000"/>
              </a:lnSpc>
            </a:pPr>
            <a:r>
              <a:rPr lang="en-US" i="1" dirty="0" smtClean="0"/>
              <a:t>For Example: one regulatory agency is expected to adopt provisions for various elements such as labels and SDS, while the other agency only adopts provisions for labels due their sector of interest</a:t>
            </a:r>
            <a:endParaRPr lang="en-US" sz="3600" i="1" dirty="0" smtClean="0"/>
          </a:p>
          <a:p>
            <a:pPr lvl="1" eaLnBrk="1" hangingPunct="1">
              <a:lnSpc>
                <a:spcPct val="80000"/>
              </a:lnSpc>
              <a:buFont typeface="Wingdings" pitchFamily="2" charset="2"/>
              <a:buNone/>
            </a:pPr>
            <a:endParaRPr lang="en-US"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PR" dirty="0" err="1" smtClean="0"/>
              <a:t>Building</a:t>
            </a:r>
            <a:r>
              <a:rPr lang="es-PR" dirty="0" smtClean="0"/>
              <a:t> Block </a:t>
            </a:r>
            <a:r>
              <a:rPr lang="es-PR" dirty="0" err="1" smtClean="0"/>
              <a:t>approach</a:t>
            </a:r>
            <a:endParaRPr lang="es-PR" dirty="0"/>
          </a:p>
        </p:txBody>
      </p:sp>
      <p:pic>
        <p:nvPicPr>
          <p:cNvPr id="28675" name="Content Placeholder 5" descr="brick wall.PNG"/>
          <p:cNvPicPr>
            <a:picLocks noGrp="1" noChangeAspect="1"/>
          </p:cNvPicPr>
          <p:nvPr>
            <p:ph idx="1"/>
          </p:nvPr>
        </p:nvPicPr>
        <p:blipFill>
          <a:blip r:embed="rId3" cstate="print"/>
          <a:srcRect/>
          <a:stretch>
            <a:fillRect/>
          </a:stretch>
        </p:blipFill>
        <p:spPr>
          <a:xfrm>
            <a:off x="0" y="838200"/>
            <a:ext cx="8077200" cy="5562600"/>
          </a:xfrm>
        </p:spPr>
      </p:pic>
      <p:sp>
        <p:nvSpPr>
          <p:cNvPr id="28676" name="Slide Number Placeholder 3"/>
          <p:cNvSpPr>
            <a:spLocks noGrp="1"/>
          </p:cNvSpPr>
          <p:nvPr>
            <p:ph type="sldNum" sz="quarter" idx="12"/>
          </p:nvPr>
        </p:nvSpPr>
        <p:spPr>
          <a:noFill/>
        </p:spPr>
        <p:txBody>
          <a:bodyPr/>
          <a:lstStyle/>
          <a:p>
            <a:fld id="{2AC388A4-F8B1-4282-91D0-F07D328F1BD6}" type="slidenum">
              <a:rPr lang="en-US" smtClean="0">
                <a:latin typeface="Arial" pitchFamily="34" charset="0"/>
              </a:rPr>
              <a:pPr/>
              <a:t>15</a:t>
            </a:fld>
            <a:endParaRPr lang="en-US" smtClean="0">
              <a:latin typeface="Arial" pitchFamily="34" charset="0"/>
            </a:endParaRPr>
          </a:p>
        </p:txBody>
      </p:sp>
      <p:sp>
        <p:nvSpPr>
          <p:cNvPr id="28677" name="TextBox 6"/>
          <p:cNvSpPr txBox="1">
            <a:spLocks noChangeArrowheads="1"/>
          </p:cNvSpPr>
          <p:nvPr/>
        </p:nvSpPr>
        <p:spPr bwMode="auto">
          <a:xfrm>
            <a:off x="533400" y="1143000"/>
            <a:ext cx="3657600" cy="461963"/>
          </a:xfrm>
          <a:prstGeom prst="rect">
            <a:avLst/>
          </a:prstGeom>
          <a:noFill/>
          <a:ln w="9525">
            <a:noFill/>
            <a:miter lim="800000"/>
            <a:headEnd/>
            <a:tailEnd/>
          </a:ln>
        </p:spPr>
        <p:txBody>
          <a:bodyPr>
            <a:spAutoFit/>
          </a:bodyPr>
          <a:lstStyle/>
          <a:p>
            <a:r>
              <a:rPr lang="es-PR" sz="2400" b="1" dirty="0" err="1" smtClean="0"/>
              <a:t>Hazard</a:t>
            </a:r>
            <a:r>
              <a:rPr lang="es-PR" sz="2400" b="1" dirty="0" smtClean="0"/>
              <a:t> </a:t>
            </a:r>
            <a:r>
              <a:rPr lang="es-PR" sz="2400" b="1" dirty="0" err="1" smtClean="0"/>
              <a:t>classes</a:t>
            </a:r>
            <a:endParaRPr lang="es-PR" sz="2400" b="1" dirty="0"/>
          </a:p>
        </p:txBody>
      </p:sp>
      <p:grpSp>
        <p:nvGrpSpPr>
          <p:cNvPr id="28" name="Group 27"/>
          <p:cNvGrpSpPr/>
          <p:nvPr/>
        </p:nvGrpSpPr>
        <p:grpSpPr>
          <a:xfrm>
            <a:off x="914400" y="1905000"/>
            <a:ext cx="6172200" cy="2976563"/>
            <a:chOff x="914400" y="1905000"/>
            <a:chExt cx="6172200" cy="2976563"/>
          </a:xfrm>
        </p:grpSpPr>
        <p:sp>
          <p:nvSpPr>
            <p:cNvPr id="28678" name="TextBox 9"/>
            <p:cNvSpPr txBox="1">
              <a:spLocks noChangeArrowheads="1"/>
            </p:cNvSpPr>
            <p:nvPr/>
          </p:nvSpPr>
          <p:spPr bwMode="auto">
            <a:xfrm>
              <a:off x="4800600" y="1981200"/>
              <a:ext cx="1676400" cy="461963"/>
            </a:xfrm>
            <a:prstGeom prst="rect">
              <a:avLst/>
            </a:prstGeom>
            <a:noFill/>
            <a:ln w="9525">
              <a:noFill/>
              <a:miter lim="800000"/>
              <a:headEnd/>
              <a:tailEnd/>
            </a:ln>
          </p:spPr>
          <p:txBody>
            <a:bodyPr>
              <a:spAutoFit/>
            </a:bodyPr>
            <a:lstStyle/>
            <a:p>
              <a:r>
                <a:rPr lang="en-US" sz="2400" smtClean="0"/>
                <a:t>Physical</a:t>
              </a:r>
              <a:endParaRPr lang="en-US" sz="2400"/>
            </a:p>
          </p:txBody>
        </p:sp>
        <p:sp>
          <p:nvSpPr>
            <p:cNvPr id="28679" name="TextBox 10"/>
            <p:cNvSpPr txBox="1">
              <a:spLocks noChangeArrowheads="1"/>
            </p:cNvSpPr>
            <p:nvPr/>
          </p:nvSpPr>
          <p:spPr bwMode="auto">
            <a:xfrm>
              <a:off x="1676400" y="1905000"/>
              <a:ext cx="1295400" cy="461963"/>
            </a:xfrm>
            <a:prstGeom prst="rect">
              <a:avLst/>
            </a:prstGeom>
            <a:noFill/>
            <a:ln w="9525">
              <a:noFill/>
              <a:miter lim="800000"/>
              <a:headEnd/>
              <a:tailEnd/>
            </a:ln>
          </p:spPr>
          <p:txBody>
            <a:bodyPr>
              <a:spAutoFit/>
            </a:bodyPr>
            <a:lstStyle/>
            <a:p>
              <a:r>
                <a:rPr lang="en-US" sz="2400" smtClean="0"/>
                <a:t>Health</a:t>
              </a:r>
              <a:endParaRPr lang="en-US" sz="2400"/>
            </a:p>
          </p:txBody>
        </p:sp>
        <p:sp>
          <p:nvSpPr>
            <p:cNvPr id="28680" name="TextBox 11"/>
            <p:cNvSpPr txBox="1">
              <a:spLocks noChangeArrowheads="1"/>
            </p:cNvSpPr>
            <p:nvPr/>
          </p:nvSpPr>
          <p:spPr bwMode="auto">
            <a:xfrm>
              <a:off x="2209800" y="2971800"/>
              <a:ext cx="1981200" cy="830997"/>
            </a:xfrm>
            <a:prstGeom prst="rect">
              <a:avLst/>
            </a:prstGeom>
            <a:noFill/>
            <a:ln w="9525">
              <a:noFill/>
              <a:miter lim="800000"/>
              <a:headEnd/>
              <a:tailEnd/>
            </a:ln>
          </p:spPr>
          <p:txBody>
            <a:bodyPr>
              <a:spAutoFit/>
            </a:bodyPr>
            <a:lstStyle/>
            <a:p>
              <a:pPr algn="ctr"/>
              <a:r>
                <a:rPr lang="en-US" sz="2400" smtClean="0"/>
                <a:t>Acute Toxicity</a:t>
              </a:r>
              <a:endParaRPr lang="en-US" sz="2400"/>
            </a:p>
          </p:txBody>
        </p:sp>
        <p:sp>
          <p:nvSpPr>
            <p:cNvPr id="28681" name="TextBox 12"/>
            <p:cNvSpPr txBox="1">
              <a:spLocks noChangeArrowheads="1"/>
            </p:cNvSpPr>
            <p:nvPr/>
          </p:nvSpPr>
          <p:spPr bwMode="auto">
            <a:xfrm>
              <a:off x="1371600" y="4419600"/>
              <a:ext cx="2209800" cy="461963"/>
            </a:xfrm>
            <a:prstGeom prst="rect">
              <a:avLst/>
            </a:prstGeom>
            <a:noFill/>
            <a:ln w="9525">
              <a:noFill/>
              <a:miter lim="800000"/>
              <a:headEnd/>
              <a:tailEnd/>
            </a:ln>
          </p:spPr>
          <p:txBody>
            <a:bodyPr>
              <a:spAutoFit/>
            </a:bodyPr>
            <a:lstStyle/>
            <a:p>
              <a:r>
                <a:rPr lang="en-US" sz="2400" smtClean="0"/>
                <a:t>Category  1-4</a:t>
              </a:r>
              <a:endParaRPr lang="en-US" sz="2400"/>
            </a:p>
          </p:txBody>
        </p:sp>
        <p:sp>
          <p:nvSpPr>
            <p:cNvPr id="28682" name="TextBox 13"/>
            <p:cNvSpPr txBox="1">
              <a:spLocks noChangeArrowheads="1"/>
            </p:cNvSpPr>
            <p:nvPr/>
          </p:nvSpPr>
          <p:spPr bwMode="auto">
            <a:xfrm>
              <a:off x="4876800" y="3276600"/>
              <a:ext cx="2209800" cy="461963"/>
            </a:xfrm>
            <a:prstGeom prst="rect">
              <a:avLst/>
            </a:prstGeom>
            <a:noFill/>
            <a:ln w="9525">
              <a:noFill/>
              <a:miter lim="800000"/>
              <a:headEnd/>
              <a:tailEnd/>
            </a:ln>
          </p:spPr>
          <p:txBody>
            <a:bodyPr>
              <a:spAutoFit/>
            </a:bodyPr>
            <a:lstStyle/>
            <a:p>
              <a:r>
                <a:rPr lang="en-US" sz="2400" smtClean="0"/>
                <a:t>Explosives </a:t>
              </a:r>
              <a:endParaRPr lang="en-US" sz="2400"/>
            </a:p>
          </p:txBody>
        </p:sp>
        <p:sp>
          <p:nvSpPr>
            <p:cNvPr id="28683" name="TextBox 14"/>
            <p:cNvSpPr txBox="1">
              <a:spLocks noChangeArrowheads="1"/>
            </p:cNvSpPr>
            <p:nvPr/>
          </p:nvSpPr>
          <p:spPr bwMode="auto">
            <a:xfrm>
              <a:off x="914400" y="3124200"/>
              <a:ext cx="1066800" cy="461963"/>
            </a:xfrm>
            <a:prstGeom prst="rect">
              <a:avLst/>
            </a:prstGeom>
            <a:noFill/>
            <a:ln w="9525">
              <a:noFill/>
              <a:miter lim="800000"/>
              <a:headEnd/>
              <a:tailEnd/>
            </a:ln>
          </p:spPr>
          <p:txBody>
            <a:bodyPr>
              <a:spAutoFit/>
            </a:bodyPr>
            <a:lstStyle/>
            <a:p>
              <a:r>
                <a:rPr lang="en-US" sz="2400" smtClean="0"/>
                <a:t>Skin</a:t>
              </a:r>
              <a:endParaRPr lang="en-US" sz="2400"/>
            </a:p>
          </p:txBody>
        </p:sp>
        <p:sp>
          <p:nvSpPr>
            <p:cNvPr id="28684" name="TextBox 15"/>
            <p:cNvSpPr txBox="1">
              <a:spLocks noChangeArrowheads="1"/>
            </p:cNvSpPr>
            <p:nvPr/>
          </p:nvSpPr>
          <p:spPr bwMode="auto">
            <a:xfrm>
              <a:off x="4267200" y="4419600"/>
              <a:ext cx="2209800" cy="461963"/>
            </a:xfrm>
            <a:prstGeom prst="rect">
              <a:avLst/>
            </a:prstGeom>
            <a:noFill/>
            <a:ln w="9525">
              <a:noFill/>
              <a:miter lim="800000"/>
              <a:headEnd/>
              <a:tailEnd/>
            </a:ln>
          </p:spPr>
          <p:txBody>
            <a:bodyPr>
              <a:spAutoFit/>
            </a:bodyPr>
            <a:lstStyle/>
            <a:p>
              <a:r>
                <a:rPr lang="en-US" sz="2400" smtClean="0"/>
                <a:t>Category  1-6</a:t>
              </a:r>
              <a:endParaRPr lang="en-US" sz="2400"/>
            </a:p>
          </p:txBody>
        </p:sp>
      </p:grpSp>
      <p:grpSp>
        <p:nvGrpSpPr>
          <p:cNvPr id="29" name="Group 28"/>
          <p:cNvGrpSpPr/>
          <p:nvPr/>
        </p:nvGrpSpPr>
        <p:grpSpPr>
          <a:xfrm>
            <a:off x="1828800" y="2362200"/>
            <a:ext cx="4038600" cy="2362200"/>
            <a:chOff x="1828800" y="2362200"/>
            <a:chExt cx="4038600" cy="2362200"/>
          </a:xfrm>
        </p:grpSpPr>
        <p:cxnSp>
          <p:nvCxnSpPr>
            <p:cNvPr id="21" name="Straight Arrow Connector 20"/>
            <p:cNvCxnSpPr/>
            <p:nvPr/>
          </p:nvCxnSpPr>
          <p:spPr>
            <a:xfrm>
              <a:off x="3657600" y="3810000"/>
              <a:ext cx="0" cy="9144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91200" y="25146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67400" y="37338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48000" y="2362200"/>
              <a:ext cx="0" cy="6096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28800" y="2362200"/>
              <a:ext cx="0" cy="762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914400" y="5486400"/>
            <a:ext cx="6705600" cy="1015663"/>
          </a:xfrm>
          <a:prstGeom prst="rect">
            <a:avLst/>
          </a:prstGeom>
        </p:spPr>
        <p:txBody>
          <a:bodyPr wrap="square">
            <a:spAutoFit/>
          </a:bodyPr>
          <a:lstStyle/>
          <a:p>
            <a:pPr eaLnBrk="0" hangingPunct="0">
              <a:spcBef>
                <a:spcPct val="30000"/>
              </a:spcBef>
              <a:defRPr/>
            </a:pPr>
            <a:r>
              <a:rPr lang="en-US" sz="2000" dirty="0" smtClean="0"/>
              <a:t>The building blocks are the hazard classes and categories and each competent authority adopts the building blocks that are applicable to their specific sector.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p:spPr>
        <p:txBody>
          <a:bodyPr/>
          <a:lstStyle/>
          <a:p>
            <a:fld id="{7ACC3FDE-8EC8-425C-B706-9548F76764A7}" type="slidenum">
              <a:rPr lang="en-US" smtClean="0">
                <a:latin typeface="Arial" pitchFamily="34" charset="0"/>
              </a:rPr>
              <a:pPr/>
              <a:t>16</a:t>
            </a:fld>
            <a:endParaRPr lang="en-US" smtClean="0">
              <a:latin typeface="Arial" pitchFamily="34" charset="0"/>
            </a:endParaRPr>
          </a:p>
        </p:txBody>
      </p:sp>
      <p:sp>
        <p:nvSpPr>
          <p:cNvPr id="11266" name="Rectangle 3"/>
          <p:cNvSpPr>
            <a:spLocks noGrp="1" noChangeArrowheads="1"/>
          </p:cNvSpPr>
          <p:nvPr>
            <p:ph type="ctrTitle"/>
          </p:nvPr>
        </p:nvSpPr>
        <p:spPr>
          <a:xfrm>
            <a:off x="304800" y="1447800"/>
            <a:ext cx="8839200" cy="1470025"/>
          </a:xfrm>
        </p:spPr>
        <p:txBody>
          <a:bodyPr/>
          <a:lstStyle/>
          <a:p>
            <a:pPr eaLnBrk="1" hangingPunct="1">
              <a:defRPr/>
            </a:pPr>
            <a:r>
              <a:rPr lang="en-US" sz="3200" dirty="0" smtClean="0"/>
              <a:t>Hazard Communication (HCS) adopts GHS</a:t>
            </a:r>
          </a:p>
        </p:txBody>
      </p:sp>
      <p:sp>
        <p:nvSpPr>
          <p:cNvPr id="29700" name="Rectangle 5"/>
          <p:cNvSpPr>
            <a:spLocks noGrp="1" noChangeArrowheads="1"/>
          </p:cNvSpPr>
          <p:nvPr>
            <p:ph type="subTitle" idx="1"/>
          </p:nvPr>
        </p:nvSpPr>
        <p:spPr>
          <a:xfrm>
            <a:off x="4114800" y="3962400"/>
            <a:ext cx="4572000" cy="685800"/>
          </a:xfrm>
        </p:spPr>
        <p:txBody>
          <a:bodyPr/>
          <a:lstStyle/>
          <a:p>
            <a:pPr eaLnBrk="1" hangingPunct="1"/>
            <a:r>
              <a:rPr lang="en-US" smtClean="0"/>
              <a:t>Affecting what?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15ABB708-8ADA-4224-9BB8-27CBECF4D190}" type="slidenum">
              <a:rPr lang="en-US" smtClean="0">
                <a:latin typeface="Arial" pitchFamily="34" charset="0"/>
              </a:rPr>
              <a:pPr/>
              <a:t>17</a:t>
            </a:fld>
            <a:endParaRPr lang="en-US" smtClean="0">
              <a:latin typeface="Arial" pitchFamily="34" charset="0"/>
            </a:endParaRPr>
          </a:p>
        </p:txBody>
      </p:sp>
      <p:sp>
        <p:nvSpPr>
          <p:cNvPr id="57346" name="Rectangle 2"/>
          <p:cNvSpPr>
            <a:spLocks noGrp="1"/>
          </p:cNvSpPr>
          <p:nvPr>
            <p:ph type="title"/>
          </p:nvPr>
        </p:nvSpPr>
        <p:spPr>
          <a:xfrm>
            <a:off x="914400" y="152400"/>
            <a:ext cx="8001000" cy="744538"/>
          </a:xfrm>
        </p:spPr>
        <p:txBody>
          <a:bodyPr/>
          <a:lstStyle/>
          <a:p>
            <a:pPr algn="r" eaLnBrk="1" hangingPunct="1">
              <a:defRPr/>
            </a:pPr>
            <a:r>
              <a:rPr lang="en-US" dirty="0" smtClean="0">
                <a:effectLst/>
              </a:rPr>
              <a:t>Target  Sectors</a:t>
            </a:r>
            <a:endParaRPr lang="en-CA" sz="2500" dirty="0" smtClean="0">
              <a:effectLst/>
            </a:endParaRPr>
          </a:p>
        </p:txBody>
      </p:sp>
      <p:sp>
        <p:nvSpPr>
          <p:cNvPr id="30724" name="Rectangle 3"/>
          <p:cNvSpPr>
            <a:spLocks noGrp="1"/>
          </p:cNvSpPr>
          <p:nvPr>
            <p:ph type="body" idx="1"/>
          </p:nvPr>
        </p:nvSpPr>
        <p:spPr>
          <a:xfrm>
            <a:off x="611188" y="1700213"/>
            <a:ext cx="7651750" cy="4525962"/>
          </a:xfrm>
          <a:noFill/>
        </p:spPr>
        <p:txBody>
          <a:bodyPr/>
          <a:lstStyle/>
          <a:p>
            <a:pPr eaLnBrk="1" hangingPunct="1">
              <a:buFont typeface="Wingdings" pitchFamily="2" charset="2"/>
              <a:buNone/>
            </a:pPr>
            <a:r>
              <a:rPr lang="en-US" smtClean="0">
                <a:solidFill>
                  <a:srgbClr val="FFFF00"/>
                </a:solidFill>
              </a:rPr>
              <a:t> </a:t>
            </a:r>
            <a:r>
              <a:rPr lang="en-CA" smtClean="0"/>
              <a:t>GHS</a:t>
            </a:r>
            <a:r>
              <a:rPr lang="en-US" smtClean="0">
                <a:solidFill>
                  <a:srgbClr val="FFFF00"/>
                </a:solidFill>
              </a:rPr>
              <a:t> </a:t>
            </a:r>
            <a:r>
              <a:rPr lang="en-US" smtClean="0"/>
              <a:t>targets these</a:t>
            </a:r>
            <a:r>
              <a:rPr lang="en-CA" smtClean="0"/>
              <a:t> sectors</a:t>
            </a:r>
            <a:r>
              <a:rPr lang="en-US" smtClean="0"/>
              <a:t> </a:t>
            </a:r>
            <a:r>
              <a:rPr lang="en-CA" smtClean="0"/>
              <a:t>:</a:t>
            </a:r>
          </a:p>
          <a:p>
            <a:pPr lvl="2" eaLnBrk="1" hangingPunct="1">
              <a:buFont typeface="Wingdings" pitchFamily="2" charset="2"/>
              <a:buChar char="Ø"/>
            </a:pPr>
            <a:r>
              <a:rPr lang="en-CA" sz="2500" smtClean="0"/>
              <a:t>Workplace</a:t>
            </a:r>
          </a:p>
          <a:p>
            <a:pPr lvl="2" eaLnBrk="1" hangingPunct="1">
              <a:buFont typeface="Wingdings" pitchFamily="2" charset="2"/>
              <a:buChar char="Ø"/>
            </a:pPr>
            <a:r>
              <a:rPr lang="en-CA" sz="2500" smtClean="0"/>
              <a:t>Consumers</a:t>
            </a:r>
          </a:p>
          <a:p>
            <a:pPr lvl="2" eaLnBrk="1" hangingPunct="1">
              <a:buFont typeface="Wingdings" pitchFamily="2" charset="2"/>
              <a:buChar char="Ø"/>
            </a:pPr>
            <a:r>
              <a:rPr lang="en-CA" sz="2500" smtClean="0"/>
              <a:t>Transport</a:t>
            </a:r>
          </a:p>
          <a:p>
            <a:pPr lvl="2" eaLnBrk="1" hangingPunct="1">
              <a:buFont typeface="Wingdings" pitchFamily="2" charset="2"/>
              <a:buChar char="Ø"/>
            </a:pPr>
            <a:r>
              <a:rPr lang="en-CA" sz="2500" smtClean="0"/>
              <a:t>Emergency Responders</a:t>
            </a:r>
            <a:r>
              <a:rPr lang="en-CA" smtClean="0"/>
              <a:t/>
            </a:r>
            <a:br>
              <a:rPr lang="en-CA" smtClean="0"/>
            </a:br>
            <a:r>
              <a:rPr lang="en-CA" smtClean="0"/>
              <a:t>	</a:t>
            </a:r>
          </a:p>
        </p:txBody>
      </p:sp>
      <p:pic>
        <p:nvPicPr>
          <p:cNvPr id="30725" name="Picture 10" descr="http://t3.gstatic.com/images?q=tbn:ANd9GcTasU-udt6W8MjdRfhiYQjbAALhjyYu15EpPL-EhJPcc2nVfWkC"/>
          <p:cNvPicPr>
            <a:picLocks noChangeAspect="1" noChangeArrowheads="1"/>
          </p:cNvPicPr>
          <p:nvPr/>
        </p:nvPicPr>
        <p:blipFill>
          <a:blip r:embed="rId3" cstate="print"/>
          <a:srcRect/>
          <a:stretch>
            <a:fillRect/>
          </a:stretch>
        </p:blipFill>
        <p:spPr bwMode="auto">
          <a:xfrm>
            <a:off x="6324600" y="1447800"/>
            <a:ext cx="2419350" cy="1895475"/>
          </a:xfrm>
          <a:prstGeom prst="rect">
            <a:avLst/>
          </a:prstGeom>
          <a:noFill/>
          <a:ln w="9525">
            <a:noFill/>
            <a:miter lim="800000"/>
            <a:headEnd/>
            <a:tailEnd/>
          </a:ln>
        </p:spPr>
      </p:pic>
      <p:pic>
        <p:nvPicPr>
          <p:cNvPr id="30726" name="Picture 13"/>
          <p:cNvPicPr>
            <a:picLocks noChangeAspect="1" noChangeArrowheads="1"/>
          </p:cNvPicPr>
          <p:nvPr/>
        </p:nvPicPr>
        <p:blipFill>
          <a:blip r:embed="rId4" cstate="print"/>
          <a:srcRect/>
          <a:stretch>
            <a:fillRect/>
          </a:stretch>
        </p:blipFill>
        <p:spPr bwMode="auto">
          <a:xfrm>
            <a:off x="6934200" y="3657600"/>
            <a:ext cx="1776413" cy="2819400"/>
          </a:xfrm>
          <a:prstGeom prst="rect">
            <a:avLst/>
          </a:prstGeom>
          <a:noFill/>
          <a:ln w="9525">
            <a:noFill/>
            <a:miter lim="800000"/>
            <a:headEnd/>
            <a:tailEnd/>
          </a:ln>
        </p:spPr>
      </p:pic>
      <p:pic>
        <p:nvPicPr>
          <p:cNvPr id="30727" name="Picture 15" descr="http://t1.gstatic.com/images?q=tbn:ANd9GcQHUCd7rnyqoS6aXVaqgNigy93KHHTOl0-jFw7dTRDE8luBTLU"/>
          <p:cNvPicPr>
            <a:picLocks noChangeAspect="1" noChangeArrowheads="1"/>
          </p:cNvPicPr>
          <p:nvPr/>
        </p:nvPicPr>
        <p:blipFill>
          <a:blip r:embed="rId5" cstate="print"/>
          <a:srcRect/>
          <a:stretch>
            <a:fillRect/>
          </a:stretch>
        </p:blipFill>
        <p:spPr bwMode="auto">
          <a:xfrm>
            <a:off x="3733800" y="4572000"/>
            <a:ext cx="2476500" cy="1847850"/>
          </a:xfrm>
          <a:prstGeom prst="rect">
            <a:avLst/>
          </a:prstGeom>
          <a:noFill/>
          <a:ln w="9525">
            <a:noFill/>
            <a:miter lim="800000"/>
            <a:headEnd/>
            <a:tailEnd/>
          </a:ln>
        </p:spPr>
      </p:pic>
      <p:pic>
        <p:nvPicPr>
          <p:cNvPr id="30728" name="Picture 17" descr="http://www.mundolatas.com/Informacion%20tecnica/TAREAS%20DE%20CONTROL%20DE%20CALIDAD%20EN%20UNA%20LINEA%203%20PIEZAS_archivos/image002.jpg"/>
          <p:cNvPicPr>
            <a:picLocks noChangeAspect="1" noChangeArrowheads="1"/>
          </p:cNvPicPr>
          <p:nvPr/>
        </p:nvPicPr>
        <p:blipFill>
          <a:blip r:embed="rId6" cstate="print"/>
          <a:srcRect/>
          <a:stretch>
            <a:fillRect/>
          </a:stretch>
        </p:blipFill>
        <p:spPr bwMode="auto">
          <a:xfrm>
            <a:off x="762000" y="4572000"/>
            <a:ext cx="2389188" cy="179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0141439F-1963-44AE-8BC6-F271842DE447}" type="slidenum">
              <a:rPr lang="en-US" smtClean="0">
                <a:latin typeface="Arial" pitchFamily="34" charset="0"/>
              </a:rPr>
              <a:pPr/>
              <a:t>18</a:t>
            </a:fld>
            <a:endParaRPr lang="en-US" smtClean="0">
              <a:latin typeface="Arial" pitchFamily="34" charset="0"/>
            </a:endParaRPr>
          </a:p>
        </p:txBody>
      </p:sp>
      <p:sp>
        <p:nvSpPr>
          <p:cNvPr id="25603" name="Rectangle 2"/>
          <p:cNvSpPr>
            <a:spLocks noGrp="1" noChangeArrowheads="1"/>
          </p:cNvSpPr>
          <p:nvPr>
            <p:ph type="title"/>
          </p:nvPr>
        </p:nvSpPr>
        <p:spPr>
          <a:xfrm>
            <a:off x="914400" y="228600"/>
            <a:ext cx="8001000" cy="533400"/>
          </a:xfrm>
        </p:spPr>
        <p:txBody>
          <a:bodyPr/>
          <a:lstStyle/>
          <a:p>
            <a:pPr algn="r" eaLnBrk="1" hangingPunct="1">
              <a:defRPr/>
            </a:pPr>
            <a:r>
              <a:rPr lang="en-US" dirty="0" smtClean="0"/>
              <a:t>GHS impact</a:t>
            </a:r>
          </a:p>
        </p:txBody>
      </p:sp>
      <p:sp>
        <p:nvSpPr>
          <p:cNvPr id="31748" name="Rectangle 3"/>
          <p:cNvSpPr>
            <a:spLocks noGrp="1" noChangeArrowheads="1"/>
          </p:cNvSpPr>
          <p:nvPr>
            <p:ph type="body" idx="1"/>
          </p:nvPr>
        </p:nvSpPr>
        <p:spPr>
          <a:xfrm>
            <a:off x="381000" y="1371600"/>
            <a:ext cx="8458200" cy="4876800"/>
          </a:xfrm>
        </p:spPr>
        <p:txBody>
          <a:bodyPr/>
          <a:lstStyle/>
          <a:p>
            <a:pPr eaLnBrk="1" hangingPunct="1">
              <a:buFont typeface="Wingdings" pitchFamily="2" charset="2"/>
              <a:buNone/>
            </a:pPr>
            <a:r>
              <a:rPr lang="en-US" sz="2800" smtClean="0"/>
              <a:t>Based on those sectors GHS  impacts several US agencies: </a:t>
            </a:r>
          </a:p>
          <a:p>
            <a:pPr eaLnBrk="1" hangingPunct="1"/>
            <a:r>
              <a:rPr lang="en-US" sz="2800" smtClean="0"/>
              <a:t>Environmental Protection Agency (EPA)</a:t>
            </a:r>
          </a:p>
          <a:p>
            <a:pPr lvl="1" eaLnBrk="1" hangingPunct="1"/>
            <a:r>
              <a:rPr lang="en-US" sz="2400" smtClean="0"/>
              <a:t>Pesticides Program</a:t>
            </a:r>
          </a:p>
          <a:p>
            <a:pPr lvl="1" eaLnBrk="1" hangingPunct="1"/>
            <a:endParaRPr lang="en-US" sz="2400" smtClean="0"/>
          </a:p>
          <a:p>
            <a:pPr eaLnBrk="1" hangingPunct="1"/>
            <a:r>
              <a:rPr lang="en-US" sz="2800" smtClean="0"/>
              <a:t>Consumer Product Safety Commission (CPSC)</a:t>
            </a:r>
          </a:p>
          <a:p>
            <a:pPr lvl="1" eaLnBrk="1" hangingPunct="1"/>
            <a:r>
              <a:rPr lang="en-US" sz="2400" smtClean="0"/>
              <a:t>User end of products or materials</a:t>
            </a:r>
          </a:p>
          <a:p>
            <a:pPr lvl="1" eaLnBrk="1" hangingPunct="1"/>
            <a:endParaRPr lang="en-US" sz="2400" smtClean="0"/>
          </a:p>
          <a:p>
            <a:pPr eaLnBrk="1" hangingPunct="1"/>
            <a:r>
              <a:rPr lang="en-US" sz="2800" smtClean="0"/>
              <a:t>Department of Transportation  (DOT)</a:t>
            </a:r>
          </a:p>
          <a:p>
            <a:pPr lvl="1" eaLnBrk="1" hangingPunct="1"/>
            <a:r>
              <a:rPr lang="en-US" sz="2400" smtClean="0"/>
              <a:t>Hazardous Materials Regulations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sldNum" sz="quarter" idx="12"/>
          </p:nvPr>
        </p:nvSpPr>
        <p:spPr>
          <a:noFill/>
        </p:spPr>
        <p:txBody>
          <a:bodyPr/>
          <a:lstStyle/>
          <a:p>
            <a:fld id="{C8A0CA46-B48D-4839-AD55-F0FE87046388}" type="slidenum">
              <a:rPr lang="en-US" smtClean="0">
                <a:latin typeface="Arial" pitchFamily="34" charset="0"/>
              </a:rPr>
              <a:pPr/>
              <a:t>19</a:t>
            </a:fld>
            <a:endParaRPr lang="en-US" smtClean="0">
              <a:latin typeface="Arial" pitchFamily="34" charset="0"/>
            </a:endParaRPr>
          </a:p>
        </p:txBody>
      </p:sp>
      <p:sp>
        <p:nvSpPr>
          <p:cNvPr id="32771" name="Rectangle 3"/>
          <p:cNvSpPr>
            <a:spLocks noGrp="1" noChangeArrowheads="1"/>
          </p:cNvSpPr>
          <p:nvPr>
            <p:ph type="body" idx="4294967295"/>
          </p:nvPr>
        </p:nvSpPr>
        <p:spPr>
          <a:xfrm>
            <a:off x="533400" y="1295400"/>
            <a:ext cx="8153400" cy="4530725"/>
          </a:xfrm>
        </p:spPr>
        <p:txBody>
          <a:bodyPr/>
          <a:lstStyle/>
          <a:p>
            <a:pPr eaLnBrk="1" hangingPunct="1"/>
            <a:r>
              <a:rPr lang="en-US" sz="2800" smtClean="0"/>
              <a:t>Occupational Safety and Health Administration (OSHA)</a:t>
            </a:r>
          </a:p>
          <a:p>
            <a:pPr lvl="1" eaLnBrk="1" hangingPunct="1"/>
            <a:r>
              <a:rPr lang="en-US" sz="2400" smtClean="0"/>
              <a:t>Under HAZCOM, OSHA has more requirements affected by the GHS than any other US agency </a:t>
            </a:r>
          </a:p>
          <a:p>
            <a:pPr lvl="2" eaLnBrk="1" hangingPunct="1"/>
            <a:r>
              <a:rPr lang="en-US" sz="2000" smtClean="0"/>
              <a:t>hazards, </a:t>
            </a:r>
          </a:p>
          <a:p>
            <a:pPr lvl="2" eaLnBrk="1" hangingPunct="1"/>
            <a:r>
              <a:rPr lang="en-US" sz="2000" smtClean="0"/>
              <a:t>labels, </a:t>
            </a:r>
          </a:p>
          <a:p>
            <a:pPr lvl="2" eaLnBrk="1" hangingPunct="1"/>
            <a:r>
              <a:rPr lang="en-US" sz="2000" smtClean="0"/>
              <a:t>material safety data sheets, </a:t>
            </a:r>
          </a:p>
          <a:p>
            <a:pPr lvl="2" eaLnBrk="1" hangingPunct="1"/>
            <a:r>
              <a:rPr lang="en-US" sz="2000" smtClean="0"/>
              <a:t>training</a:t>
            </a:r>
          </a:p>
          <a:p>
            <a:pPr lvl="1" eaLnBrk="1" hangingPunct="1"/>
            <a:endParaRPr lang="en-US" smtClean="0"/>
          </a:p>
          <a:p>
            <a:pPr lvl="1" eaLnBrk="1" hangingPunct="1"/>
            <a:r>
              <a:rPr lang="en-US" smtClean="0"/>
              <a:t>Main impact is on the Hazard Communication Standard which covers 945,000 hazardous chemical products and 7 million workplaces.</a:t>
            </a:r>
          </a:p>
          <a:p>
            <a:pPr lvl="2" eaLnBrk="1" hangingPunct="1"/>
            <a:endParaRPr lang="en-US" sz="2000" smtClean="0"/>
          </a:p>
        </p:txBody>
      </p:sp>
      <p:pic>
        <p:nvPicPr>
          <p:cNvPr id="32772" name="Picture 5" descr="G:\Documents\Microsoft Clip Organizer\flasks.wmf"/>
          <p:cNvPicPr>
            <a:picLocks noChangeAspect="1" noChangeArrowheads="1"/>
          </p:cNvPicPr>
          <p:nvPr/>
        </p:nvPicPr>
        <p:blipFill>
          <a:blip r:embed="rId3" cstate="print"/>
          <a:srcRect/>
          <a:stretch>
            <a:fillRect/>
          </a:stretch>
        </p:blipFill>
        <p:spPr bwMode="auto">
          <a:xfrm>
            <a:off x="6400800" y="3124200"/>
            <a:ext cx="2190750" cy="1819275"/>
          </a:xfrm>
          <a:prstGeom prst="rect">
            <a:avLst/>
          </a:prstGeom>
          <a:noFill/>
          <a:ln w="9525">
            <a:noFill/>
            <a:miter lim="800000"/>
            <a:headEnd/>
            <a:tailEnd/>
          </a:ln>
        </p:spPr>
      </p:pic>
      <p:sp>
        <p:nvSpPr>
          <p:cNvPr id="6" name="Rectangle 2"/>
          <p:cNvSpPr txBox="1">
            <a:spLocks noChangeArrowheads="1"/>
          </p:cNvSpPr>
          <p:nvPr/>
        </p:nvSpPr>
        <p:spPr>
          <a:xfrm>
            <a:off x="914400" y="228600"/>
            <a:ext cx="8001000" cy="533400"/>
          </a:xfrm>
          <a:prstGeom prst="rect">
            <a:avLst/>
          </a:prstGeom>
        </p:spPr>
        <p:txBody>
          <a:bodyPr/>
          <a:lstStyle/>
          <a:p>
            <a:pPr algn="r">
              <a:defRPr/>
            </a:pPr>
            <a:r>
              <a:rPr lang="en-US" sz="3600" ker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GHS impact</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304800"/>
            <a:ext cx="6858000" cy="533400"/>
          </a:xfrm>
        </p:spPr>
        <p:txBody>
          <a:bodyPr/>
          <a:lstStyle/>
          <a:p>
            <a:pPr algn="r" eaLnBrk="1" hangingPunct="1">
              <a:defRPr/>
            </a:pPr>
            <a:r>
              <a:rPr lang="en-US" dirty="0" smtClean="0">
                <a:solidFill>
                  <a:schemeClr val="bg1"/>
                </a:solidFill>
              </a:rPr>
              <a:t>Sponsorship</a:t>
            </a:r>
          </a:p>
        </p:txBody>
      </p:sp>
      <p:sp>
        <p:nvSpPr>
          <p:cNvPr id="16387" name="Rectangle 3"/>
          <p:cNvSpPr>
            <a:spLocks noGrp="1" noChangeArrowheads="1"/>
          </p:cNvSpPr>
          <p:nvPr>
            <p:ph idx="1"/>
          </p:nvPr>
        </p:nvSpPr>
        <p:spPr>
          <a:xfrm>
            <a:off x="0" y="1600200"/>
            <a:ext cx="8915400" cy="4530725"/>
          </a:xfrm>
        </p:spPr>
        <p:txBody>
          <a:bodyPr/>
          <a:lstStyle/>
          <a:p>
            <a:pPr algn="ctr" eaLnBrk="1" hangingPunct="1">
              <a:buFont typeface="Wingdings" pitchFamily="2" charset="2"/>
              <a:buNone/>
            </a:pPr>
            <a:r>
              <a:rPr lang="en-US" sz="2400" b="1" smtClean="0"/>
              <a:t>Department  of Labor </a:t>
            </a:r>
          </a:p>
          <a:p>
            <a:pPr algn="ctr" eaLnBrk="1" hangingPunct="1">
              <a:buFont typeface="Wingdings" pitchFamily="2" charset="2"/>
              <a:buNone/>
            </a:pPr>
            <a:r>
              <a:rPr lang="en-US" sz="2400" b="1" smtClean="0"/>
              <a:t>Occupational Health and Safety Administration  (OSHA)</a:t>
            </a:r>
          </a:p>
          <a:p>
            <a:pPr algn="ctr" eaLnBrk="1" hangingPunct="1">
              <a:buFont typeface="Wingdings" pitchFamily="2" charset="2"/>
              <a:buNone/>
            </a:pPr>
            <a:r>
              <a:rPr lang="en-US" sz="2400" b="1" smtClean="0"/>
              <a:t>Susan Harwood Training Grant</a:t>
            </a:r>
          </a:p>
          <a:p>
            <a:pPr algn="ctr" eaLnBrk="1" hangingPunct="1">
              <a:buFont typeface="Wingdings" pitchFamily="2" charset="2"/>
              <a:buNone/>
            </a:pPr>
            <a:endParaRPr lang="en-US" sz="2400" b="1" smtClean="0"/>
          </a:p>
          <a:p>
            <a:pPr>
              <a:buFont typeface="Arial" pitchFamily="34" charset="0"/>
              <a:buNone/>
            </a:pPr>
            <a:r>
              <a:rPr lang="en-US" sz="2400" smtClean="0"/>
              <a:t>	This material was produced under Susan Harwood grant number 22315-11-60-F-72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p>
          <a:p>
            <a:pPr>
              <a:buFont typeface="Arial" pitchFamily="34" charset="0"/>
              <a:buNone/>
            </a:pPr>
            <a:endParaRPr lang="en-US" sz="2400" smtClean="0"/>
          </a:p>
          <a:p>
            <a:pPr algn="ctr" eaLnBrk="1" hangingPunct="1">
              <a:buFont typeface="Wingdings" pitchFamily="2" charset="2"/>
              <a:buNone/>
            </a:pPr>
            <a:endParaRPr lang="en-US" sz="24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235FC66B-CE83-4E59-AA42-5DBDD0B9ADED}" type="slidenum">
              <a:rPr lang="en-US" smtClean="0">
                <a:latin typeface="Arial" pitchFamily="34" charset="0"/>
              </a:rPr>
              <a:pPr/>
              <a:t>20</a:t>
            </a:fld>
            <a:endParaRPr lang="en-US" smtClean="0">
              <a:latin typeface="Arial" pitchFamily="34" charset="0"/>
            </a:endParaRPr>
          </a:p>
        </p:txBody>
      </p:sp>
      <p:sp>
        <p:nvSpPr>
          <p:cNvPr id="2" name="Title 1"/>
          <p:cNvSpPr>
            <a:spLocks noGrp="1"/>
          </p:cNvSpPr>
          <p:nvPr>
            <p:ph type="title"/>
          </p:nvPr>
        </p:nvSpPr>
        <p:spPr>
          <a:xfrm>
            <a:off x="0" y="152400"/>
            <a:ext cx="9144000" cy="1066800"/>
          </a:xfrm>
        </p:spPr>
        <p:txBody>
          <a:bodyPr/>
          <a:lstStyle/>
          <a:p>
            <a:pPr algn="r" eaLnBrk="1" hangingPunct="1">
              <a:defRPr/>
            </a:pPr>
            <a:r>
              <a:rPr lang="en-US" dirty="0" smtClean="0">
                <a:solidFill>
                  <a:schemeClr val="bg1"/>
                </a:solidFill>
                <a:effectLst/>
              </a:rPr>
              <a:t>HCS History</a:t>
            </a:r>
            <a:r>
              <a:rPr lang="en-US" dirty="0" smtClean="0">
                <a:solidFill>
                  <a:schemeClr val="tx2"/>
                </a:solidFill>
                <a:latin typeface="Times New Roman" pitchFamily="18" charset="0"/>
              </a:rPr>
              <a:t/>
            </a:r>
            <a:br>
              <a:rPr lang="en-US" dirty="0" smtClean="0">
                <a:solidFill>
                  <a:schemeClr val="tx2"/>
                </a:solidFill>
                <a:latin typeface="Times New Roman" pitchFamily="18" charset="0"/>
              </a:rPr>
            </a:br>
            <a:endParaRPr lang="en-US" dirty="0"/>
          </a:p>
        </p:txBody>
      </p:sp>
      <p:sp>
        <p:nvSpPr>
          <p:cNvPr id="33796" name="Rectangle 4"/>
          <p:cNvSpPr>
            <a:spLocks noGrp="1" noChangeArrowheads="1"/>
          </p:cNvSpPr>
          <p:nvPr>
            <p:ph idx="1"/>
          </p:nvPr>
        </p:nvSpPr>
        <p:spPr bwMode="auto">
          <a:xfrm>
            <a:off x="457200" y="1371600"/>
            <a:ext cx="8229600" cy="4746625"/>
          </a:xfrm>
        </p:spPr>
        <p:txBody>
          <a:bodyPr lIns="92075" tIns="46038" rIns="92075" bIns="46038">
            <a:spAutoFit/>
          </a:bodyPr>
          <a:lstStyle/>
          <a:p>
            <a:pPr defTabSz="511175">
              <a:buFontTx/>
              <a:buChar char="•"/>
              <a:tabLst>
                <a:tab pos="2449513" algn="l"/>
              </a:tabLst>
            </a:pPr>
            <a:r>
              <a:rPr lang="en-US" sz="2800" smtClean="0">
                <a:solidFill>
                  <a:srgbClr val="000000"/>
                </a:solidFill>
              </a:rPr>
              <a:t>First publication on Nov.1983. Only covered manufacturing sector. Final Rule was published on Aug 1987 covering all employers except for the construction industry (temporary)</a:t>
            </a:r>
          </a:p>
          <a:p>
            <a:pPr defTabSz="511175">
              <a:buFontTx/>
              <a:buChar char="•"/>
              <a:tabLst>
                <a:tab pos="2449513" algn="l"/>
              </a:tabLst>
            </a:pPr>
            <a:endParaRPr lang="en-US" sz="2800" smtClean="0">
              <a:solidFill>
                <a:srgbClr val="000000"/>
              </a:solidFill>
            </a:endParaRPr>
          </a:p>
          <a:p>
            <a:pPr defTabSz="511175">
              <a:buFontTx/>
              <a:buChar char="•"/>
              <a:tabLst>
                <a:tab pos="2449513" algn="l"/>
              </a:tabLst>
            </a:pPr>
            <a:r>
              <a:rPr lang="en-US" sz="2800" smtClean="0">
                <a:solidFill>
                  <a:srgbClr val="000000"/>
                </a:solidFill>
              </a:rPr>
              <a:t>Supreme Court decision to enforce all provisions in all industrial segments was on Feb 1990. </a:t>
            </a:r>
          </a:p>
          <a:p>
            <a:pPr defTabSz="511175">
              <a:buFontTx/>
              <a:buChar char="•"/>
              <a:tabLst>
                <a:tab pos="2449513" algn="l"/>
              </a:tabLst>
            </a:pPr>
            <a:endParaRPr lang="en-US" sz="2800" smtClean="0">
              <a:solidFill>
                <a:srgbClr val="000000"/>
              </a:solidFill>
            </a:endParaRPr>
          </a:p>
          <a:p>
            <a:pPr defTabSz="511175">
              <a:buFontTx/>
              <a:buChar char="•"/>
              <a:tabLst>
                <a:tab pos="2449513" algn="l"/>
              </a:tabLst>
            </a:pPr>
            <a:r>
              <a:rPr lang="en-US" sz="2800" smtClean="0">
                <a:solidFill>
                  <a:srgbClr val="000000"/>
                </a:solidFill>
              </a:rPr>
              <a:t>Publication of final rule on Feb. 1994 including technical amendments and minor changes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B348E5A7-3CFA-45FB-8F27-CF010A2BD466}" type="slidenum">
              <a:rPr lang="en-US" smtClean="0">
                <a:latin typeface="Arial" pitchFamily="34" charset="0"/>
              </a:rPr>
              <a:pPr/>
              <a:t>21</a:t>
            </a:fld>
            <a:endParaRPr lang="en-US" smtClean="0">
              <a:latin typeface="Arial" pitchFamily="34" charset="0"/>
            </a:endParaRPr>
          </a:p>
        </p:txBody>
      </p:sp>
      <p:sp>
        <p:nvSpPr>
          <p:cNvPr id="2" name="Title 1"/>
          <p:cNvSpPr>
            <a:spLocks noGrp="1"/>
          </p:cNvSpPr>
          <p:nvPr>
            <p:ph type="title"/>
          </p:nvPr>
        </p:nvSpPr>
        <p:spPr>
          <a:xfrm>
            <a:off x="1981200" y="304800"/>
            <a:ext cx="6858000" cy="533400"/>
          </a:xfrm>
        </p:spPr>
        <p:txBody>
          <a:bodyPr/>
          <a:lstStyle/>
          <a:p>
            <a:pPr algn="r" eaLnBrk="1" hangingPunct="1">
              <a:defRPr/>
            </a:pPr>
            <a:r>
              <a:rPr lang="en-US" dirty="0" smtClean="0"/>
              <a:t>HCS  Framework</a:t>
            </a:r>
            <a:endParaRPr lang="en-US" dirty="0"/>
          </a:p>
        </p:txBody>
      </p:sp>
      <p:sp>
        <p:nvSpPr>
          <p:cNvPr id="34820" name="Content Placeholder 2"/>
          <p:cNvSpPr>
            <a:spLocks noGrp="1"/>
          </p:cNvSpPr>
          <p:nvPr>
            <p:ph idx="1"/>
          </p:nvPr>
        </p:nvSpPr>
        <p:spPr/>
        <p:txBody>
          <a:bodyPr/>
          <a:lstStyle/>
          <a:p>
            <a:r>
              <a:rPr lang="en-US" smtClean="0"/>
              <a:t>Purpose -  to ensure that the hazards of all chemicals produced or imported are evaluated, and that information concerning their hazards is transmitted to employers and employees. </a:t>
            </a:r>
          </a:p>
          <a:p>
            <a:endParaRPr lang="en-US" smtClean="0"/>
          </a:p>
          <a:p>
            <a:r>
              <a:rPr lang="en-US" smtClean="0"/>
              <a:t>Scope – worksites where employees could be exposed to hazardous chemicals</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E0C43F79-A5ED-4BCB-AC2F-2511BA043C1D}" type="slidenum">
              <a:rPr lang="en-US" smtClean="0">
                <a:latin typeface="Arial" pitchFamily="34" charset="0"/>
              </a:rPr>
              <a:pPr/>
              <a:t>22</a:t>
            </a:fld>
            <a:endParaRPr lang="en-US" smtClean="0">
              <a:latin typeface="Arial" pitchFamily="34" charset="0"/>
            </a:endParaRPr>
          </a:p>
        </p:txBody>
      </p:sp>
      <p:sp>
        <p:nvSpPr>
          <p:cNvPr id="2" name="Title 1"/>
          <p:cNvSpPr>
            <a:spLocks noGrp="1"/>
          </p:cNvSpPr>
          <p:nvPr>
            <p:ph type="title"/>
          </p:nvPr>
        </p:nvSpPr>
        <p:spPr>
          <a:xfrm>
            <a:off x="1447800" y="206375"/>
            <a:ext cx="7391400" cy="479426"/>
          </a:xfrm>
        </p:spPr>
        <p:txBody>
          <a:bodyPr/>
          <a:lstStyle/>
          <a:p>
            <a:pPr algn="r" eaLnBrk="1" hangingPunct="1">
              <a:defRPr/>
            </a:pPr>
            <a:r>
              <a:rPr lang="en-US" dirty="0" smtClean="0"/>
              <a:t>HCS  Framework</a:t>
            </a:r>
            <a:endParaRPr lang="en-US" dirty="0"/>
          </a:p>
        </p:txBody>
      </p:sp>
      <p:sp>
        <p:nvSpPr>
          <p:cNvPr id="35844" name="Content Placeholder 2"/>
          <p:cNvSpPr>
            <a:spLocks noGrp="1"/>
          </p:cNvSpPr>
          <p:nvPr>
            <p:ph idx="1"/>
          </p:nvPr>
        </p:nvSpPr>
        <p:spPr/>
        <p:txBody>
          <a:bodyPr/>
          <a:lstStyle/>
          <a:p>
            <a:r>
              <a:rPr lang="en-US" smtClean="0"/>
              <a:t>How – transmiting  information by means of a complete hazard communication program that includes:</a:t>
            </a:r>
          </a:p>
          <a:p>
            <a:pPr>
              <a:buFontTx/>
              <a:buChar char="•"/>
            </a:pPr>
            <a:r>
              <a:rPr lang="en-US" smtClean="0"/>
              <a:t> list of hazardous chemicals present</a:t>
            </a:r>
          </a:p>
          <a:p>
            <a:pPr>
              <a:buFontTx/>
              <a:buChar char="•"/>
            </a:pPr>
            <a:r>
              <a:rPr lang="en-US" smtClean="0"/>
              <a:t> container labeling and other forms of warning, </a:t>
            </a:r>
          </a:p>
          <a:p>
            <a:pPr>
              <a:buFontTx/>
              <a:buChar char="•"/>
            </a:pPr>
            <a:r>
              <a:rPr lang="en-US" smtClean="0"/>
              <a:t> material safety data sheets and</a:t>
            </a:r>
          </a:p>
          <a:p>
            <a:pPr>
              <a:buFontTx/>
              <a:buChar char="•"/>
            </a:pPr>
            <a:r>
              <a:rPr lang="en-US" smtClean="0"/>
              <a:t> employee training</a:t>
            </a: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799"/>
            <a:ext cx="7315200" cy="434975"/>
          </a:xfrm>
        </p:spPr>
        <p:txBody>
          <a:bodyPr/>
          <a:lstStyle/>
          <a:p>
            <a:pPr algn="r">
              <a:defRPr/>
            </a:pPr>
            <a:r>
              <a:rPr lang="en-US" dirty="0" smtClean="0"/>
              <a:t>  Responsibilities under  HCS</a:t>
            </a:r>
            <a:endParaRPr lang="en-US" dirty="0"/>
          </a:p>
        </p:txBody>
      </p:sp>
      <p:sp>
        <p:nvSpPr>
          <p:cNvPr id="36867" name="Content Placeholder 2"/>
          <p:cNvSpPr>
            <a:spLocks noGrp="1"/>
          </p:cNvSpPr>
          <p:nvPr>
            <p:ph idx="1"/>
          </p:nvPr>
        </p:nvSpPr>
        <p:spPr>
          <a:xfrm>
            <a:off x="457200" y="1143000"/>
            <a:ext cx="8229600" cy="5410200"/>
          </a:xfrm>
        </p:spPr>
        <p:txBody>
          <a:bodyPr/>
          <a:lstStyle/>
          <a:p>
            <a:r>
              <a:rPr lang="en-US" sz="2800" dirty="0" smtClean="0"/>
              <a:t>OSHA requires to manufacturers and importers to evaluate the hazards related to chemicals they produce or import.  </a:t>
            </a:r>
          </a:p>
          <a:p>
            <a:pPr lvl="1"/>
            <a:r>
              <a:rPr lang="en-US" sz="2400" dirty="0" smtClean="0"/>
              <a:t>This evaluation will be changed to a hazard classification</a:t>
            </a:r>
          </a:p>
          <a:p>
            <a:pPr lvl="1"/>
            <a:endParaRPr lang="en-US" sz="2400" dirty="0" smtClean="0"/>
          </a:p>
          <a:p>
            <a:r>
              <a:rPr lang="en-US" sz="2800" dirty="0" smtClean="0"/>
              <a:t>Employers are required to inform their employees about the hazards related to chemicals they might be exposed to and corresponding protective measures. </a:t>
            </a:r>
          </a:p>
          <a:p>
            <a:pPr lvl="1"/>
            <a:r>
              <a:rPr lang="en-US" sz="2400" dirty="0" smtClean="0"/>
              <a:t>Labels and safety data sheets change</a:t>
            </a:r>
          </a:p>
          <a:p>
            <a:pPr lvl="1"/>
            <a:r>
              <a:rPr lang="en-US" sz="2400" dirty="0" smtClean="0"/>
              <a:t>Training needs to include GHS adopted elements</a:t>
            </a:r>
          </a:p>
        </p:txBody>
      </p:sp>
      <p:sp>
        <p:nvSpPr>
          <p:cNvPr id="36868" name="Slide Number Placeholder 3"/>
          <p:cNvSpPr>
            <a:spLocks noGrp="1"/>
          </p:cNvSpPr>
          <p:nvPr>
            <p:ph type="sldNum" sz="quarter" idx="12"/>
          </p:nvPr>
        </p:nvSpPr>
        <p:spPr>
          <a:noFill/>
        </p:spPr>
        <p:txBody>
          <a:bodyPr/>
          <a:lstStyle/>
          <a:p>
            <a:fld id="{AC5B3708-3E61-40DF-862D-703AB0D87CD9}" type="slidenum">
              <a:rPr lang="en-US" smtClean="0">
                <a:latin typeface="Arial" pitchFamily="34" charset="0"/>
              </a:rPr>
              <a:pPr/>
              <a:t>23</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sldNum" sz="quarter" idx="12"/>
          </p:nvPr>
        </p:nvSpPr>
        <p:spPr>
          <a:noFill/>
        </p:spPr>
        <p:txBody>
          <a:bodyPr/>
          <a:lstStyle/>
          <a:p>
            <a:fld id="{2B97E6F7-B01F-483E-B55E-924B322EA30D}" type="slidenum">
              <a:rPr lang="en-US" smtClean="0">
                <a:latin typeface="Arial" pitchFamily="34" charset="0"/>
              </a:rPr>
              <a:pPr/>
              <a:t>24</a:t>
            </a:fld>
            <a:endParaRPr lang="en-US" smtClean="0">
              <a:latin typeface="Arial" pitchFamily="34" charset="0"/>
            </a:endParaRPr>
          </a:p>
        </p:txBody>
      </p:sp>
      <p:sp>
        <p:nvSpPr>
          <p:cNvPr id="210946" name="Rectangle 2"/>
          <p:cNvSpPr>
            <a:spLocks noGrp="1"/>
          </p:cNvSpPr>
          <p:nvPr>
            <p:ph type="title" idx="4294967295"/>
          </p:nvPr>
        </p:nvSpPr>
        <p:spPr>
          <a:xfrm>
            <a:off x="1143000" y="0"/>
            <a:ext cx="7618412" cy="1063625"/>
          </a:xfrm>
        </p:spPr>
        <p:txBody>
          <a:bodyPr/>
          <a:lstStyle/>
          <a:p>
            <a:pPr algn="r" eaLnBrk="1" hangingPunct="1">
              <a:defRPr/>
            </a:pPr>
            <a:r>
              <a:rPr lang="en-US" dirty="0" smtClean="0"/>
              <a:t>GHS main elements </a:t>
            </a:r>
            <a:endParaRPr lang="en-US" sz="2500" dirty="0" smtClean="0"/>
          </a:p>
        </p:txBody>
      </p:sp>
      <p:sp>
        <p:nvSpPr>
          <p:cNvPr id="37892" name="Rectangle 3"/>
          <p:cNvSpPr>
            <a:spLocks noGrp="1"/>
          </p:cNvSpPr>
          <p:nvPr>
            <p:ph type="body" idx="4294967295"/>
          </p:nvPr>
        </p:nvSpPr>
        <p:spPr>
          <a:xfrm>
            <a:off x="609600" y="1219200"/>
            <a:ext cx="7847013" cy="5105400"/>
          </a:xfrm>
          <a:noFill/>
        </p:spPr>
        <p:txBody>
          <a:bodyPr/>
          <a:lstStyle/>
          <a:p>
            <a:pPr eaLnBrk="1" hangingPunct="1"/>
            <a:r>
              <a:rPr lang="en-CA" sz="2800" smtClean="0"/>
              <a:t>Classification criteria</a:t>
            </a:r>
          </a:p>
          <a:p>
            <a:pPr lvl="1" eaLnBrk="1" hangingPunct="1"/>
            <a:r>
              <a:rPr lang="en-CA" sz="2400" smtClean="0"/>
              <a:t> Standardized for health, physical and environmental hazards</a:t>
            </a:r>
          </a:p>
          <a:p>
            <a:pPr lvl="1" eaLnBrk="1" hangingPunct="1"/>
            <a:endParaRPr lang="en-CA" smtClean="0"/>
          </a:p>
          <a:p>
            <a:pPr eaLnBrk="1" hangingPunct="1"/>
            <a:r>
              <a:rPr lang="en-CA" sz="2800" smtClean="0"/>
              <a:t>Hazard communication elements</a:t>
            </a:r>
          </a:p>
          <a:p>
            <a:pPr lvl="1" eaLnBrk="1" hangingPunct="1"/>
            <a:r>
              <a:rPr lang="en-CA" sz="2400" smtClean="0"/>
              <a:t>Labels</a:t>
            </a:r>
          </a:p>
          <a:p>
            <a:pPr lvl="2" eaLnBrk="1" hangingPunct="1"/>
            <a:r>
              <a:rPr lang="en-CA" sz="2000" smtClean="0"/>
              <a:t>Standardized elements and format</a:t>
            </a:r>
          </a:p>
          <a:p>
            <a:pPr lvl="1" eaLnBrk="1" hangingPunct="1"/>
            <a:r>
              <a:rPr lang="en-CA" sz="2400" smtClean="0"/>
              <a:t>Safety Data Sheets</a:t>
            </a:r>
          </a:p>
          <a:p>
            <a:pPr lvl="2" eaLnBrk="1" hangingPunct="1"/>
            <a:r>
              <a:rPr lang="en-CA" sz="2000" smtClean="0"/>
              <a:t>Standardized sections and format</a:t>
            </a:r>
          </a:p>
          <a:p>
            <a:pPr eaLnBrk="1" hangingPunct="1"/>
            <a:endParaRPr lang="en-CA" sz="2800" smtClean="0"/>
          </a:p>
          <a:p>
            <a:pPr lvl="1" eaLnBrk="1" hangingPunct="1">
              <a:buFontTx/>
              <a:buChar char="o"/>
            </a:pPr>
            <a:endParaRPr lang="en-CA" sz="2400" smtClean="0"/>
          </a:p>
        </p:txBody>
      </p:sp>
      <p:pic>
        <p:nvPicPr>
          <p:cNvPr id="37893" name="Picture 5" descr="G:\Documents\Microsoft Clip Organizer\book10.wmf"/>
          <p:cNvPicPr>
            <a:picLocks noChangeAspect="1" noChangeArrowheads="1"/>
          </p:cNvPicPr>
          <p:nvPr/>
        </p:nvPicPr>
        <p:blipFill>
          <a:blip r:embed="rId3" cstate="print"/>
          <a:srcRect/>
          <a:stretch>
            <a:fillRect/>
          </a:stretch>
        </p:blipFill>
        <p:spPr bwMode="auto">
          <a:xfrm>
            <a:off x="6705600" y="3581400"/>
            <a:ext cx="1817688" cy="2859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defRPr/>
            </a:pPr>
            <a:r>
              <a:rPr lang="en-US" sz="3200" smtClean="0">
                <a:solidFill>
                  <a:schemeClr val="tx1"/>
                </a:solidFill>
              </a:rPr>
              <a:t>GHS – Hazard Classification</a:t>
            </a:r>
            <a:endParaRPr lang="en-US" sz="3200" dirty="0" smtClean="0">
              <a:solidFill>
                <a:schemeClr val="tx1"/>
              </a:solidFill>
            </a:endParaRPr>
          </a:p>
        </p:txBody>
      </p:sp>
      <p:sp>
        <p:nvSpPr>
          <p:cNvPr id="38915" name="Rectangle 5"/>
          <p:cNvSpPr>
            <a:spLocks noGrp="1" noChangeArrowheads="1"/>
          </p:cNvSpPr>
          <p:nvPr>
            <p:ph type="body" idx="1"/>
          </p:nvPr>
        </p:nvSpPr>
        <p:spPr/>
        <p:txBody>
          <a:bodyPr/>
          <a:lstStyle/>
          <a:p>
            <a:pPr eaLnBrk="1" hangingPunct="1"/>
            <a:r>
              <a:rPr lang="en-US" smtClean="0"/>
              <a:t>Health, Physical, Environmental</a:t>
            </a:r>
          </a:p>
        </p:txBody>
      </p:sp>
      <p:sp>
        <p:nvSpPr>
          <p:cNvPr id="38916" name="Slide Number Placeholder 5"/>
          <p:cNvSpPr>
            <a:spLocks noGrp="1"/>
          </p:cNvSpPr>
          <p:nvPr>
            <p:ph type="sldNum" sz="quarter" idx="12"/>
          </p:nvPr>
        </p:nvSpPr>
        <p:spPr>
          <a:noFill/>
        </p:spPr>
        <p:txBody>
          <a:bodyPr/>
          <a:lstStyle/>
          <a:p>
            <a:fld id="{67652148-9ECA-4BC9-A26A-ABA28D98F9F8}" type="slidenum">
              <a:rPr lang="en-US" smtClean="0">
                <a:latin typeface="Arial" pitchFamily="34" charset="0"/>
              </a:rPr>
              <a:pPr/>
              <a:t>25</a:t>
            </a:fld>
            <a:endParaRPr lang="en-US" smtClean="0">
              <a:latin typeface="Arial" pitchFamily="34" charset="0"/>
            </a:endParaRPr>
          </a:p>
        </p:txBody>
      </p:sp>
      <p:pic>
        <p:nvPicPr>
          <p:cNvPr id="38917" name="Picture 6" descr="G:\Documents\Microsoft Clip Organizer\ask1.wmf"/>
          <p:cNvPicPr>
            <a:picLocks noChangeAspect="1" noChangeArrowheads="1"/>
          </p:cNvPicPr>
          <p:nvPr/>
        </p:nvPicPr>
        <p:blipFill>
          <a:blip r:embed="rId3" cstate="print"/>
          <a:srcRect/>
          <a:stretch>
            <a:fillRect/>
          </a:stretch>
        </p:blipFill>
        <p:spPr bwMode="auto">
          <a:xfrm>
            <a:off x="6705600" y="2362200"/>
            <a:ext cx="1622425"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GHS:  Environmental Hazards</a:t>
            </a:r>
            <a:endParaRPr lang="en-US" dirty="0"/>
          </a:p>
        </p:txBody>
      </p:sp>
      <p:sp>
        <p:nvSpPr>
          <p:cNvPr id="3" name="Content Placeholder 2"/>
          <p:cNvSpPr>
            <a:spLocks noGrp="1"/>
          </p:cNvSpPr>
          <p:nvPr>
            <p:ph idx="1"/>
          </p:nvPr>
        </p:nvSpPr>
        <p:spPr/>
        <p:txBody>
          <a:bodyPr/>
          <a:lstStyle/>
          <a:p>
            <a:pPr marL="514350" indent="-514350" eaLnBrk="1" hangingPunct="1">
              <a:lnSpc>
                <a:spcPct val="80000"/>
              </a:lnSpc>
              <a:defRPr/>
            </a:pPr>
            <a:r>
              <a:rPr lang="en-US" dirty="0" smtClean="0"/>
              <a:t>Hazardous to the Aquatic Environment</a:t>
            </a:r>
          </a:p>
          <a:p>
            <a:pPr lvl="1" eaLnBrk="1" hangingPunct="1">
              <a:lnSpc>
                <a:spcPct val="80000"/>
              </a:lnSpc>
              <a:buFont typeface="Wingdings" pitchFamily="2" charset="2"/>
              <a:buChar char="ü"/>
              <a:defRPr/>
            </a:pPr>
            <a:r>
              <a:rPr lang="en-US" dirty="0" smtClean="0"/>
              <a:t>Acute – injury after short term exposure</a:t>
            </a:r>
          </a:p>
          <a:p>
            <a:pPr lvl="1" eaLnBrk="1" hangingPunct="1">
              <a:lnSpc>
                <a:spcPct val="80000"/>
              </a:lnSpc>
              <a:buFont typeface="Wingdings" pitchFamily="2" charset="2"/>
              <a:buChar char="ü"/>
              <a:defRPr/>
            </a:pPr>
            <a:r>
              <a:rPr lang="en-US" dirty="0" smtClean="0"/>
              <a:t>Chronic – injury during the organism life cycle</a:t>
            </a:r>
          </a:p>
          <a:p>
            <a:pPr lvl="1" eaLnBrk="1" hangingPunct="1">
              <a:lnSpc>
                <a:spcPct val="80000"/>
              </a:lnSpc>
              <a:buFont typeface="Wingdings" pitchFamily="2" charset="2"/>
              <a:buChar char="ü"/>
              <a:defRPr/>
            </a:pPr>
            <a:r>
              <a:rPr lang="en-US" dirty="0" smtClean="0"/>
              <a:t>Includes fish, crustaceans, and algae or other aquatic plants </a:t>
            </a:r>
          </a:p>
          <a:p>
            <a:pPr>
              <a:defRPr/>
            </a:pPr>
            <a:endParaRPr lang="en-US" dirty="0" smtClean="0"/>
          </a:p>
          <a:p>
            <a:pPr>
              <a:defRPr/>
            </a:pPr>
            <a:endParaRPr lang="en-US" sz="2800" dirty="0" smtClean="0"/>
          </a:p>
          <a:p>
            <a:pPr>
              <a:defRPr/>
            </a:pPr>
            <a:endParaRPr lang="en-US" sz="2800" dirty="0" smtClean="0"/>
          </a:p>
          <a:p>
            <a:pPr>
              <a:defRPr/>
            </a:pPr>
            <a:r>
              <a:rPr lang="en-US" sz="2800" dirty="0" smtClean="0"/>
              <a:t>The environmental hazards are not covered by OSHA .  The competent authority for those would be EPA</a:t>
            </a:r>
          </a:p>
          <a:p>
            <a:pPr>
              <a:defRPr/>
            </a:pPr>
            <a:endParaRPr lang="en-US" dirty="0"/>
          </a:p>
        </p:txBody>
      </p:sp>
      <p:sp>
        <p:nvSpPr>
          <p:cNvPr id="39940" name="Slide Number Placeholder 3"/>
          <p:cNvSpPr>
            <a:spLocks noGrp="1"/>
          </p:cNvSpPr>
          <p:nvPr>
            <p:ph type="sldNum" sz="quarter" idx="12"/>
          </p:nvPr>
        </p:nvSpPr>
        <p:spPr>
          <a:noFill/>
        </p:spPr>
        <p:txBody>
          <a:bodyPr/>
          <a:lstStyle/>
          <a:p>
            <a:fld id="{0AC04884-3A6F-4EE8-B6D9-038367BDFF14}" type="slidenum">
              <a:rPr lang="en-US" smtClean="0">
                <a:latin typeface="Arial" pitchFamily="34" charset="0"/>
              </a:rPr>
              <a:pPr/>
              <a:t>26</a:t>
            </a:fld>
            <a:endParaRPr lang="en-US" smtClean="0">
              <a:latin typeface="Arial" pitchFamily="34" charset="0"/>
            </a:endParaRPr>
          </a:p>
        </p:txBody>
      </p:sp>
      <p:pic>
        <p:nvPicPr>
          <p:cNvPr id="39941" name="Picture 7" descr="aquatic-pollut-red"/>
          <p:cNvPicPr>
            <a:picLocks noChangeAspect="1" noChangeArrowheads="1"/>
          </p:cNvPicPr>
          <p:nvPr/>
        </p:nvPicPr>
        <p:blipFill>
          <a:blip r:embed="rId3" cstate="print"/>
          <a:srcRect/>
          <a:stretch>
            <a:fillRect/>
          </a:stretch>
        </p:blipFill>
        <p:spPr bwMode="auto">
          <a:xfrm>
            <a:off x="3886200" y="3276600"/>
            <a:ext cx="1778000" cy="160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defRPr/>
            </a:pPr>
            <a:r>
              <a:rPr lang="en-US" sz="3200" dirty="0" smtClean="0">
                <a:solidFill>
                  <a:schemeClr val="tx1"/>
                </a:solidFill>
              </a:rPr>
              <a:t>GHS – Health Hazards</a:t>
            </a:r>
          </a:p>
        </p:txBody>
      </p:sp>
      <p:sp>
        <p:nvSpPr>
          <p:cNvPr id="40963" name="Rectangle 5"/>
          <p:cNvSpPr>
            <a:spLocks noGrp="1" noChangeArrowheads="1"/>
          </p:cNvSpPr>
          <p:nvPr>
            <p:ph type="body" idx="1"/>
          </p:nvPr>
        </p:nvSpPr>
        <p:spPr/>
        <p:txBody>
          <a:bodyPr/>
          <a:lstStyle/>
          <a:p>
            <a:pPr eaLnBrk="1" hangingPunct="1"/>
            <a:r>
              <a:rPr lang="en-US" smtClean="0"/>
              <a:t>What’s new?...</a:t>
            </a:r>
          </a:p>
        </p:txBody>
      </p:sp>
      <p:sp>
        <p:nvSpPr>
          <p:cNvPr id="40964" name="Rectangle 6"/>
          <p:cNvSpPr>
            <a:spLocks noGrp="1" noChangeArrowheads="1"/>
          </p:cNvSpPr>
          <p:nvPr>
            <p:ph type="sldNum" sz="quarter" idx="12"/>
          </p:nvPr>
        </p:nvSpPr>
        <p:spPr>
          <a:noFill/>
        </p:spPr>
        <p:txBody>
          <a:bodyPr/>
          <a:lstStyle/>
          <a:p>
            <a:fld id="{213ADE24-09AE-48A1-BA76-1A75BFA26FCE}" type="slidenum">
              <a:rPr lang="en-US" smtClean="0">
                <a:latin typeface="Arial" pitchFamily="34" charset="0"/>
              </a:rPr>
              <a:pPr/>
              <a:t>27</a:t>
            </a:fld>
            <a:endParaRPr lang="en-US" smtClean="0">
              <a:latin typeface="Arial" pitchFamily="34" charset="0"/>
            </a:endParaRPr>
          </a:p>
        </p:txBody>
      </p:sp>
      <p:pic>
        <p:nvPicPr>
          <p:cNvPr id="40965" name="Picture 4" descr="GHS08-25HEAL__58649_zoom"/>
          <p:cNvPicPr>
            <a:picLocks noChangeAspect="1" noChangeArrowheads="1"/>
          </p:cNvPicPr>
          <p:nvPr/>
        </p:nvPicPr>
        <p:blipFill>
          <a:blip r:embed="rId3" cstate="print"/>
          <a:srcRect/>
          <a:stretch>
            <a:fillRect/>
          </a:stretch>
        </p:blipFill>
        <p:spPr bwMode="auto">
          <a:xfrm>
            <a:off x="6019800" y="4114800"/>
            <a:ext cx="1409700" cy="1381125"/>
          </a:xfrm>
          <a:prstGeom prst="rect">
            <a:avLst/>
          </a:prstGeom>
          <a:noFill/>
          <a:ln w="9525">
            <a:noFill/>
            <a:miter lim="800000"/>
            <a:headEnd/>
            <a:tailEnd/>
          </a:ln>
        </p:spPr>
      </p:pic>
      <p:pic>
        <p:nvPicPr>
          <p:cNvPr id="40966" name="Picture 11" descr="file_13_133"/>
          <p:cNvPicPr>
            <a:picLocks noChangeAspect="1" noChangeArrowheads="1"/>
          </p:cNvPicPr>
          <p:nvPr/>
        </p:nvPicPr>
        <p:blipFill>
          <a:blip r:embed="rId4" cstate="print"/>
          <a:srcRect/>
          <a:stretch>
            <a:fillRect/>
          </a:stretch>
        </p:blipFill>
        <p:spPr bwMode="auto">
          <a:xfrm>
            <a:off x="6019800" y="1981200"/>
            <a:ext cx="1417638" cy="1455738"/>
          </a:xfrm>
          <a:prstGeom prst="rect">
            <a:avLst/>
          </a:prstGeom>
          <a:noFill/>
          <a:ln w="9525">
            <a:noFill/>
            <a:miter lim="800000"/>
            <a:headEnd/>
            <a:tailEnd/>
          </a:ln>
        </p:spPr>
      </p:pic>
      <p:pic>
        <p:nvPicPr>
          <p:cNvPr id="40967" name="Picture 5" descr="image"/>
          <p:cNvPicPr>
            <a:picLocks noChangeAspect="1" noChangeArrowheads="1"/>
          </p:cNvPicPr>
          <p:nvPr/>
        </p:nvPicPr>
        <p:blipFill>
          <a:blip r:embed="rId5" cstate="print"/>
          <a:srcRect/>
          <a:stretch>
            <a:fillRect/>
          </a:stretch>
        </p:blipFill>
        <p:spPr bwMode="auto">
          <a:xfrm>
            <a:off x="4267200" y="1981200"/>
            <a:ext cx="1384300" cy="138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A8D55D86-A9D6-49A6-92E2-A809200E08AB}" type="slidenum">
              <a:rPr lang="en-US" smtClean="0">
                <a:latin typeface="Arial" pitchFamily="34" charset="0"/>
              </a:rPr>
              <a:pPr/>
              <a:t>28</a:t>
            </a:fld>
            <a:endParaRPr lang="en-US" smtClean="0">
              <a:latin typeface="Arial" pitchFamily="34" charset="0"/>
            </a:endParaRPr>
          </a:p>
        </p:txBody>
      </p:sp>
      <p:sp>
        <p:nvSpPr>
          <p:cNvPr id="110594" name="Rectangle 2"/>
          <p:cNvSpPr>
            <a:spLocks noGrp="1" noChangeArrowheads="1"/>
          </p:cNvSpPr>
          <p:nvPr>
            <p:ph type="title"/>
          </p:nvPr>
        </p:nvSpPr>
        <p:spPr>
          <a:xfrm>
            <a:off x="1447800" y="206374"/>
            <a:ext cx="7391400" cy="555625"/>
          </a:xfrm>
        </p:spPr>
        <p:txBody>
          <a:bodyPr/>
          <a:lstStyle/>
          <a:p>
            <a:pPr algn="r" eaLnBrk="1" hangingPunct="1">
              <a:defRPr/>
            </a:pPr>
            <a:r>
              <a:rPr lang="en-US" sz="4000" dirty="0" smtClean="0">
                <a:solidFill>
                  <a:schemeClr val="bg1"/>
                </a:solidFill>
                <a:effectLst/>
              </a:rPr>
              <a:t>GHS Health Hazards (10)</a:t>
            </a:r>
          </a:p>
        </p:txBody>
      </p:sp>
      <p:sp>
        <p:nvSpPr>
          <p:cNvPr id="41988" name="Rectangle 3"/>
          <p:cNvSpPr>
            <a:spLocks noGrp="1" noChangeArrowheads="1"/>
          </p:cNvSpPr>
          <p:nvPr>
            <p:ph type="body" idx="1"/>
          </p:nvPr>
        </p:nvSpPr>
        <p:spPr/>
        <p:txBody>
          <a:bodyPr/>
          <a:lstStyle/>
          <a:p>
            <a:pPr eaLnBrk="1" hangingPunct="1">
              <a:lnSpc>
                <a:spcPct val="90000"/>
              </a:lnSpc>
            </a:pPr>
            <a:r>
              <a:rPr lang="en-US" sz="2800" dirty="0" smtClean="0"/>
              <a:t>Acute Toxicity</a:t>
            </a:r>
          </a:p>
          <a:p>
            <a:pPr eaLnBrk="1" hangingPunct="1">
              <a:lnSpc>
                <a:spcPct val="90000"/>
              </a:lnSpc>
            </a:pPr>
            <a:r>
              <a:rPr lang="en-US" sz="2800" dirty="0" smtClean="0"/>
              <a:t>Skin corrosion/Irritation</a:t>
            </a:r>
          </a:p>
          <a:p>
            <a:pPr eaLnBrk="1" hangingPunct="1">
              <a:lnSpc>
                <a:spcPct val="90000"/>
              </a:lnSpc>
            </a:pPr>
            <a:r>
              <a:rPr lang="en-US" sz="2800" dirty="0" smtClean="0"/>
              <a:t>Serious eye damage/eye irritation</a:t>
            </a:r>
          </a:p>
          <a:p>
            <a:pPr eaLnBrk="1" hangingPunct="1">
              <a:lnSpc>
                <a:spcPct val="90000"/>
              </a:lnSpc>
            </a:pPr>
            <a:r>
              <a:rPr lang="en-US" sz="2800" dirty="0" smtClean="0"/>
              <a:t>Respiratory or skin sensitization</a:t>
            </a:r>
          </a:p>
          <a:p>
            <a:pPr eaLnBrk="1" hangingPunct="1">
              <a:lnSpc>
                <a:spcPct val="90000"/>
              </a:lnSpc>
            </a:pPr>
            <a:r>
              <a:rPr lang="en-US" sz="2800" dirty="0" smtClean="0"/>
              <a:t>Germ cell </a:t>
            </a:r>
            <a:r>
              <a:rPr lang="en-US" sz="2800" dirty="0" err="1" smtClean="0"/>
              <a:t>mutagenicity</a:t>
            </a:r>
            <a:endParaRPr lang="en-US" sz="2800" dirty="0" smtClean="0"/>
          </a:p>
          <a:p>
            <a:pPr eaLnBrk="1" hangingPunct="1">
              <a:lnSpc>
                <a:spcPct val="90000"/>
              </a:lnSpc>
            </a:pPr>
            <a:r>
              <a:rPr lang="en-US" sz="2800" dirty="0" smtClean="0"/>
              <a:t>Carcinogenicity</a:t>
            </a:r>
          </a:p>
          <a:p>
            <a:pPr eaLnBrk="1" hangingPunct="1">
              <a:lnSpc>
                <a:spcPct val="90000"/>
              </a:lnSpc>
            </a:pPr>
            <a:r>
              <a:rPr lang="en-US" sz="2800" dirty="0" smtClean="0"/>
              <a:t>Reproductive toxicity</a:t>
            </a:r>
          </a:p>
          <a:p>
            <a:pPr eaLnBrk="1" hangingPunct="1">
              <a:lnSpc>
                <a:spcPct val="90000"/>
              </a:lnSpc>
            </a:pPr>
            <a:r>
              <a:rPr lang="en-US" sz="2800" dirty="0" smtClean="0"/>
              <a:t>Target organ system toxicity</a:t>
            </a:r>
            <a:r>
              <a:rPr lang="en-US" sz="2000" dirty="0" smtClean="0"/>
              <a:t> </a:t>
            </a:r>
            <a:r>
              <a:rPr lang="en-US" sz="2800" dirty="0" smtClean="0"/>
              <a:t>– Single exposure</a:t>
            </a:r>
          </a:p>
          <a:p>
            <a:pPr eaLnBrk="1" hangingPunct="1">
              <a:lnSpc>
                <a:spcPct val="90000"/>
              </a:lnSpc>
            </a:pPr>
            <a:r>
              <a:rPr lang="en-US" sz="2800" dirty="0" smtClean="0"/>
              <a:t>Target organ system toxicity – repeated exposure</a:t>
            </a:r>
          </a:p>
          <a:p>
            <a:pPr eaLnBrk="1" hangingPunct="1">
              <a:lnSpc>
                <a:spcPct val="90000"/>
              </a:lnSpc>
            </a:pPr>
            <a:r>
              <a:rPr lang="en-US" sz="2800" dirty="0" smtClean="0"/>
              <a:t>Aspiration hazard</a:t>
            </a:r>
          </a:p>
          <a:p>
            <a:pPr eaLnBrk="1" hangingPunct="1">
              <a:lnSpc>
                <a:spcPct val="90000"/>
              </a:lnSpc>
            </a:pPr>
            <a:endParaRPr lang="en-US" sz="2800" dirty="0" smtClean="0"/>
          </a:p>
        </p:txBody>
      </p:sp>
      <p:pic>
        <p:nvPicPr>
          <p:cNvPr id="41989" name="Picture 6"/>
          <p:cNvPicPr>
            <a:picLocks noChangeAspect="1" noChangeArrowheads="1"/>
          </p:cNvPicPr>
          <p:nvPr/>
        </p:nvPicPr>
        <p:blipFill>
          <a:blip r:embed="rId3" cstate="print"/>
          <a:srcRect/>
          <a:stretch>
            <a:fillRect/>
          </a:stretch>
        </p:blipFill>
        <p:spPr bwMode="auto">
          <a:xfrm>
            <a:off x="6477000" y="1828800"/>
            <a:ext cx="2171700" cy="20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76A1DC2F-6AB0-458F-A0F7-E8B949E71DD8}" type="slidenum">
              <a:rPr lang="en-US" smtClean="0">
                <a:latin typeface="Arial" pitchFamily="34" charset="0"/>
              </a:rPr>
              <a:pPr/>
              <a:t>29</a:t>
            </a:fld>
            <a:endParaRPr lang="en-US" smtClean="0">
              <a:latin typeface="Arial" pitchFamily="34" charset="0"/>
            </a:endParaRPr>
          </a:p>
        </p:txBody>
      </p:sp>
      <p:sp>
        <p:nvSpPr>
          <p:cNvPr id="34818" name="Rectangle 2"/>
          <p:cNvSpPr>
            <a:spLocks noGrp="1"/>
          </p:cNvSpPr>
          <p:nvPr>
            <p:ph type="title"/>
          </p:nvPr>
        </p:nvSpPr>
        <p:spPr>
          <a:xfrm>
            <a:off x="357188" y="152400"/>
            <a:ext cx="8634412" cy="838201"/>
          </a:xfrm>
        </p:spPr>
        <p:txBody>
          <a:bodyPr/>
          <a:lstStyle/>
          <a:p>
            <a:pPr algn="r" eaLnBrk="1" hangingPunct="1">
              <a:defRPr/>
            </a:pPr>
            <a:r>
              <a:rPr lang="en-US" dirty="0" smtClean="0"/>
              <a:t>Definitions:  Health Hazards</a:t>
            </a:r>
          </a:p>
        </p:txBody>
      </p:sp>
      <p:sp>
        <p:nvSpPr>
          <p:cNvPr id="43012" name="Rectangle 3"/>
          <p:cNvSpPr>
            <a:spLocks noGrp="1"/>
          </p:cNvSpPr>
          <p:nvPr>
            <p:ph type="body" idx="1"/>
          </p:nvPr>
        </p:nvSpPr>
        <p:spPr>
          <a:xfrm>
            <a:off x="304800" y="1371600"/>
            <a:ext cx="7620000" cy="4989513"/>
          </a:xfrm>
          <a:noFill/>
        </p:spPr>
        <p:txBody>
          <a:bodyPr/>
          <a:lstStyle/>
          <a:p>
            <a:pPr eaLnBrk="1" hangingPunct="1">
              <a:lnSpc>
                <a:spcPct val="90000"/>
              </a:lnSpc>
            </a:pPr>
            <a:r>
              <a:rPr lang="en-US" sz="2800" i="1" dirty="0" smtClean="0"/>
              <a:t>Acute toxicity “refers to those adverse </a:t>
            </a:r>
            <a:r>
              <a:rPr lang="en-US" sz="2800" dirty="0" smtClean="0"/>
              <a:t>effects occurring following oral or dermal administration of a single dose of a substance, or multiple doses given within 24 hours, or an inhalation exposure of 4 hours”.</a:t>
            </a:r>
          </a:p>
          <a:p>
            <a:pPr eaLnBrk="1" hangingPunct="1">
              <a:lnSpc>
                <a:spcPct val="90000"/>
              </a:lnSpc>
            </a:pPr>
            <a:endParaRPr lang="en-US" sz="2800" dirty="0" smtClean="0"/>
          </a:p>
          <a:p>
            <a:pPr lvl="1" eaLnBrk="1" hangingPunct="1">
              <a:lnSpc>
                <a:spcPct val="90000"/>
              </a:lnSpc>
            </a:pPr>
            <a:r>
              <a:rPr lang="en-US" dirty="0" smtClean="0"/>
              <a:t>Substances are assigned to one of five included categories based on oral, dermal, and inhalation toxicity.  	 OSHA did not adopt category 5</a:t>
            </a:r>
          </a:p>
          <a:p>
            <a:pPr lvl="1" eaLnBrk="1" hangingPunct="1">
              <a:lnSpc>
                <a:spcPct val="90000"/>
              </a:lnSpc>
            </a:pPr>
            <a:endParaRPr lang="en-US" dirty="0" smtClean="0"/>
          </a:p>
        </p:txBody>
      </p:sp>
      <p:pic>
        <p:nvPicPr>
          <p:cNvPr id="43013" name="Picture 11" descr="file_13_133"/>
          <p:cNvPicPr>
            <a:picLocks noChangeAspect="1" noChangeArrowheads="1"/>
          </p:cNvPicPr>
          <p:nvPr/>
        </p:nvPicPr>
        <p:blipFill>
          <a:blip r:embed="rId3" cstate="print"/>
          <a:srcRect/>
          <a:stretch>
            <a:fillRect/>
          </a:stretch>
        </p:blipFill>
        <p:spPr bwMode="auto">
          <a:xfrm>
            <a:off x="7010400" y="4572000"/>
            <a:ext cx="1417638" cy="145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0"/>
            <a:ext cx="6858000" cy="838200"/>
          </a:xfrm>
        </p:spPr>
        <p:txBody>
          <a:bodyPr/>
          <a:lstStyle/>
          <a:p>
            <a:pPr algn="r" eaLnBrk="1" hangingPunct="1">
              <a:defRPr/>
            </a:pPr>
            <a:r>
              <a:rPr lang="en-US" dirty="0" smtClean="0">
                <a:solidFill>
                  <a:schemeClr val="bg1"/>
                </a:solidFill>
              </a:rPr>
              <a:t>Work Team</a:t>
            </a:r>
          </a:p>
        </p:txBody>
      </p:sp>
      <p:sp>
        <p:nvSpPr>
          <p:cNvPr id="17411" name="Rectangle 3"/>
          <p:cNvSpPr>
            <a:spLocks noGrp="1" noChangeArrowheads="1"/>
          </p:cNvSpPr>
          <p:nvPr>
            <p:ph idx="1"/>
          </p:nvPr>
        </p:nvSpPr>
        <p:spPr>
          <a:xfrm>
            <a:off x="0" y="1600200"/>
            <a:ext cx="9144000" cy="4876800"/>
          </a:xfrm>
        </p:spPr>
        <p:txBody>
          <a:bodyPr/>
          <a:lstStyle/>
          <a:p>
            <a:pPr algn="ctr" eaLnBrk="1" hangingPunct="1">
              <a:lnSpc>
                <a:spcPct val="90000"/>
              </a:lnSpc>
              <a:buFont typeface="Wingdings" pitchFamily="2" charset="2"/>
              <a:buNone/>
            </a:pPr>
            <a:r>
              <a:rPr lang="en-US" sz="2400" b="1" smtClean="0"/>
              <a:t>UNIVERSITY OF  PUERTO RICO </a:t>
            </a:r>
          </a:p>
          <a:p>
            <a:pPr algn="ctr" eaLnBrk="1" hangingPunct="1">
              <a:lnSpc>
                <a:spcPct val="90000"/>
              </a:lnSpc>
              <a:buFont typeface="Wingdings" pitchFamily="2" charset="2"/>
              <a:buNone/>
            </a:pPr>
            <a:r>
              <a:rPr lang="en-US" sz="2400" b="1" smtClean="0"/>
              <a:t>Río Piedras  Campus</a:t>
            </a:r>
          </a:p>
          <a:p>
            <a:pPr algn="ctr" eaLnBrk="1" hangingPunct="1">
              <a:lnSpc>
                <a:spcPct val="90000"/>
              </a:lnSpc>
              <a:buFont typeface="Wingdings" pitchFamily="2" charset="2"/>
              <a:buNone/>
            </a:pPr>
            <a:endParaRPr lang="en-US" sz="2400" b="1" smtClean="0"/>
          </a:p>
          <a:p>
            <a:pPr algn="ctr" eaLnBrk="1" hangingPunct="1">
              <a:lnSpc>
                <a:spcPct val="90000"/>
              </a:lnSpc>
              <a:buFont typeface="Wingdings" pitchFamily="2" charset="2"/>
              <a:buNone/>
            </a:pPr>
            <a:r>
              <a:rPr lang="en-US" sz="2400" b="1" i="1" smtClean="0"/>
              <a:t>Division of Continued Education and Professional Studies</a:t>
            </a:r>
          </a:p>
          <a:p>
            <a:pPr algn="ctr" eaLnBrk="1" hangingPunct="1">
              <a:lnSpc>
                <a:spcPct val="90000"/>
              </a:lnSpc>
              <a:buFont typeface="Wingdings" pitchFamily="2" charset="2"/>
              <a:buNone/>
            </a:pPr>
            <a:r>
              <a:rPr lang="en-US" sz="2400" b="1" i="1" smtClean="0"/>
              <a:t> (DECEP)</a:t>
            </a:r>
          </a:p>
          <a:p>
            <a:pPr algn="ctr" eaLnBrk="1" hangingPunct="1">
              <a:lnSpc>
                <a:spcPct val="90000"/>
              </a:lnSpc>
              <a:buFont typeface="Wingdings" pitchFamily="2" charset="2"/>
              <a:buNone/>
            </a:pPr>
            <a:endParaRPr lang="en-US" sz="2400" b="1" i="1" smtClean="0"/>
          </a:p>
          <a:p>
            <a:pPr algn="ctr" eaLnBrk="1" hangingPunct="1">
              <a:lnSpc>
                <a:spcPct val="90000"/>
              </a:lnSpc>
              <a:buFont typeface="Wingdings" pitchFamily="2" charset="2"/>
              <a:buNone/>
            </a:pPr>
            <a:r>
              <a:rPr lang="en-US" sz="2400" smtClean="0"/>
              <a:t>Migdalia Ruiz, MS – Project Director</a:t>
            </a:r>
          </a:p>
          <a:p>
            <a:pPr algn="ctr" eaLnBrk="1" hangingPunct="1">
              <a:lnSpc>
                <a:spcPct val="90000"/>
              </a:lnSpc>
              <a:buFont typeface="Wingdings" pitchFamily="2" charset="2"/>
              <a:buNone/>
            </a:pPr>
            <a:r>
              <a:rPr lang="en-US" sz="2400" smtClean="0"/>
              <a:t>Lymari Orellana, MS, Trainer</a:t>
            </a:r>
          </a:p>
          <a:p>
            <a:pPr algn="ctr" eaLnBrk="1" hangingPunct="1">
              <a:lnSpc>
                <a:spcPct val="90000"/>
              </a:lnSpc>
              <a:buFont typeface="Wingdings" pitchFamily="2" charset="2"/>
              <a:buNone/>
            </a:pPr>
            <a:r>
              <a:rPr lang="en-US" sz="2400" smtClean="0"/>
              <a:t>Adaliz López, MS,  Trainer</a:t>
            </a:r>
          </a:p>
          <a:p>
            <a:pPr algn="ctr" eaLnBrk="1" hangingPunct="1">
              <a:lnSpc>
                <a:spcPct val="90000"/>
              </a:lnSpc>
              <a:buFont typeface="Wingdings" pitchFamily="2" charset="2"/>
              <a:buNone/>
            </a:pPr>
            <a:r>
              <a:rPr lang="en-US" sz="2400" smtClean="0"/>
              <a:t>Carmen Vázquez, BSSI, CIHT,  Trainer </a:t>
            </a:r>
          </a:p>
          <a:p>
            <a:pPr algn="ctr" eaLnBrk="1" hangingPunct="1">
              <a:lnSpc>
                <a:spcPct val="90000"/>
              </a:lnSpc>
              <a:buFont typeface="Wingdings" pitchFamily="2" charset="2"/>
              <a:buNone/>
            </a:pPr>
            <a:endParaRPr lang="en-US" sz="1800" smtClean="0"/>
          </a:p>
          <a:p>
            <a:pPr algn="ctr" eaLnBrk="1" hangingPunct="1">
              <a:lnSpc>
                <a:spcPct val="90000"/>
              </a:lnSpc>
              <a:buFont typeface="Wingdings" pitchFamily="2" charset="2"/>
              <a:buNone/>
            </a:pPr>
            <a:endParaRPr lang="en-US" sz="1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ldNum" sz="quarter" idx="12"/>
          </p:nvPr>
        </p:nvSpPr>
        <p:spPr>
          <a:noFill/>
        </p:spPr>
        <p:txBody>
          <a:bodyPr/>
          <a:lstStyle/>
          <a:p>
            <a:fld id="{73D0A96B-554B-413C-9639-17781AA2D8F2}" type="slidenum">
              <a:rPr lang="en-US" smtClean="0">
                <a:latin typeface="Arial" pitchFamily="34" charset="0"/>
              </a:rPr>
              <a:pPr/>
              <a:t>30</a:t>
            </a:fld>
            <a:endParaRPr lang="en-US" smtClean="0">
              <a:latin typeface="Arial" pitchFamily="34" charset="0"/>
            </a:endParaRPr>
          </a:p>
        </p:txBody>
      </p:sp>
      <p:sp>
        <p:nvSpPr>
          <p:cNvPr id="221186" name="Rectangle 2"/>
          <p:cNvSpPr>
            <a:spLocks noGrp="1"/>
          </p:cNvSpPr>
          <p:nvPr>
            <p:ph type="title" idx="4294967295"/>
          </p:nvPr>
        </p:nvSpPr>
        <p:spPr>
          <a:xfrm>
            <a:off x="381000" y="152400"/>
            <a:ext cx="8634412" cy="746125"/>
          </a:xfrm>
        </p:spPr>
        <p:txBody>
          <a:bodyPr/>
          <a:lstStyle/>
          <a:p>
            <a:pPr algn="r" eaLnBrk="1" hangingPunct="1">
              <a:defRPr/>
            </a:pPr>
            <a:r>
              <a:rPr lang="en-US" dirty="0" smtClean="0"/>
              <a:t>Definitions: Health Hazards</a:t>
            </a:r>
          </a:p>
        </p:txBody>
      </p:sp>
      <p:sp>
        <p:nvSpPr>
          <p:cNvPr id="44036" name="Rectangle 3"/>
          <p:cNvSpPr>
            <a:spLocks noGrp="1"/>
          </p:cNvSpPr>
          <p:nvPr>
            <p:ph type="body" idx="4294967295"/>
          </p:nvPr>
        </p:nvSpPr>
        <p:spPr>
          <a:xfrm>
            <a:off x="304800" y="1219200"/>
            <a:ext cx="6172200" cy="4648200"/>
          </a:xfrm>
          <a:noFill/>
        </p:spPr>
        <p:txBody>
          <a:bodyPr/>
          <a:lstStyle/>
          <a:p>
            <a:pPr lvl="0"/>
            <a:r>
              <a:rPr lang="en-US" sz="2800" i="1" dirty="0" smtClean="0"/>
              <a:t>Skin corrosion is defined as “the production of </a:t>
            </a:r>
            <a:r>
              <a:rPr lang="en-US" sz="2800" dirty="0" smtClean="0"/>
              <a:t>irreversible damage to the skin; namely, visible necrosis through the epidermis and into the dermis, which was followed by the application of a test substance for up to 4 hours”.</a:t>
            </a:r>
            <a:r>
              <a:rPr lang="en-US" sz="2800" dirty="0" smtClean="0">
                <a:solidFill>
                  <a:prstClr val="black"/>
                </a:solidFill>
              </a:rPr>
              <a:t> </a:t>
            </a:r>
          </a:p>
          <a:p>
            <a:pPr lvl="1"/>
            <a:r>
              <a:rPr lang="en-US" sz="2000" dirty="0" smtClean="0">
                <a:solidFill>
                  <a:prstClr val="black"/>
                </a:solidFill>
              </a:rPr>
              <a:t>GHS does not require additional testing. Based on available data for that chemical</a:t>
            </a:r>
          </a:p>
          <a:p>
            <a:endParaRPr lang="en-US" sz="2800" dirty="0" smtClean="0"/>
          </a:p>
          <a:p>
            <a:r>
              <a:rPr lang="en-US" sz="2800" dirty="0" smtClean="0"/>
              <a:t>Corrosive reactions are typified by ulcers, bleeding, bloody scabs. </a:t>
            </a:r>
            <a:endParaRPr lang="en-US" sz="1600" dirty="0" smtClean="0"/>
          </a:p>
        </p:txBody>
      </p:sp>
      <p:pic>
        <p:nvPicPr>
          <p:cNvPr id="44037" name="Picture 6" descr="skin-irritations"/>
          <p:cNvPicPr>
            <a:picLocks noChangeAspect="1" noChangeArrowheads="1"/>
          </p:cNvPicPr>
          <p:nvPr/>
        </p:nvPicPr>
        <p:blipFill>
          <a:blip r:embed="rId3" cstate="print"/>
          <a:srcRect/>
          <a:stretch>
            <a:fillRect/>
          </a:stretch>
        </p:blipFill>
        <p:spPr bwMode="auto">
          <a:xfrm>
            <a:off x="6629400" y="4191000"/>
            <a:ext cx="2057400" cy="1885950"/>
          </a:xfrm>
          <a:prstGeom prst="rect">
            <a:avLst/>
          </a:prstGeom>
          <a:noFill/>
          <a:ln w="9525">
            <a:noFill/>
            <a:miter lim="800000"/>
            <a:headEnd/>
            <a:tailEnd/>
          </a:ln>
        </p:spPr>
      </p:pic>
      <p:sp>
        <p:nvSpPr>
          <p:cNvPr id="7" name="TextBox 6"/>
          <p:cNvSpPr txBox="1"/>
          <p:nvPr/>
        </p:nvSpPr>
        <p:spPr>
          <a:xfrm>
            <a:off x="6553200" y="3276600"/>
            <a:ext cx="2133600" cy="923330"/>
          </a:xfrm>
          <a:prstGeom prst="rect">
            <a:avLst/>
          </a:prstGeom>
          <a:solidFill>
            <a:srgbClr val="CCFF66"/>
          </a:solidFill>
        </p:spPr>
        <p:txBody>
          <a:bodyPr wrap="square" rtlCol="0">
            <a:spAutoFit/>
          </a:bodyPr>
          <a:lstStyle/>
          <a:p>
            <a:r>
              <a:rPr lang="en-US" dirty="0" smtClean="0"/>
              <a:t>Visible damage to skin after contact with substance</a:t>
            </a:r>
            <a:endParaRPr lang="en-US" dirty="0"/>
          </a:p>
        </p:txBody>
      </p:sp>
      <p:pic>
        <p:nvPicPr>
          <p:cNvPr id="70658" name="Picture 2" descr="http://t2.gstatic.com/images?q=tbn:ANd9GcTTVosAWI92rE-Evtjcs5SWvLCoicRJTb_Vl6GXxGP70_NLoNM8"/>
          <p:cNvPicPr>
            <a:picLocks noChangeAspect="1" noChangeArrowheads="1"/>
          </p:cNvPicPr>
          <p:nvPr/>
        </p:nvPicPr>
        <p:blipFill>
          <a:blip r:embed="rId4" cstate="print"/>
          <a:srcRect/>
          <a:stretch>
            <a:fillRect/>
          </a:stretch>
        </p:blipFill>
        <p:spPr bwMode="auto">
          <a:xfrm>
            <a:off x="6400800" y="1371600"/>
            <a:ext cx="2466975" cy="18478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sldNum" sz="quarter" idx="12"/>
          </p:nvPr>
        </p:nvSpPr>
        <p:spPr>
          <a:noFill/>
        </p:spPr>
        <p:txBody>
          <a:bodyPr/>
          <a:lstStyle/>
          <a:p>
            <a:fld id="{4A9B9597-BFD5-4DC8-8C6E-C8E67CAD86D2}" type="slidenum">
              <a:rPr lang="en-US" smtClean="0">
                <a:latin typeface="Arial" pitchFamily="34" charset="0"/>
              </a:rPr>
              <a:pPr/>
              <a:t>31</a:t>
            </a:fld>
            <a:endParaRPr lang="en-US" dirty="0" smtClean="0">
              <a:latin typeface="Arial" pitchFamily="34" charset="0"/>
            </a:endParaRPr>
          </a:p>
        </p:txBody>
      </p:sp>
      <p:sp>
        <p:nvSpPr>
          <p:cNvPr id="221186" name="Rectangle 2"/>
          <p:cNvSpPr>
            <a:spLocks noGrp="1"/>
          </p:cNvSpPr>
          <p:nvPr>
            <p:ph type="title" idx="4294967295"/>
          </p:nvPr>
        </p:nvSpPr>
        <p:spPr>
          <a:xfrm>
            <a:off x="381000" y="152400"/>
            <a:ext cx="8634412" cy="746125"/>
          </a:xfrm>
        </p:spPr>
        <p:txBody>
          <a:bodyPr/>
          <a:lstStyle/>
          <a:p>
            <a:pPr algn="r" eaLnBrk="1" hangingPunct="1">
              <a:defRPr/>
            </a:pPr>
            <a:r>
              <a:rPr lang="en-US" dirty="0" smtClean="0"/>
              <a:t>Definitions: Health Hazards</a:t>
            </a:r>
          </a:p>
        </p:txBody>
      </p:sp>
      <p:sp>
        <p:nvSpPr>
          <p:cNvPr id="45060" name="Rectangle 3"/>
          <p:cNvSpPr>
            <a:spLocks noGrp="1"/>
          </p:cNvSpPr>
          <p:nvPr>
            <p:ph type="body" idx="4294967295"/>
          </p:nvPr>
        </p:nvSpPr>
        <p:spPr>
          <a:xfrm>
            <a:off x="304800" y="1219200"/>
            <a:ext cx="6781799" cy="4989513"/>
          </a:xfrm>
          <a:noFill/>
        </p:spPr>
        <p:txBody>
          <a:bodyPr/>
          <a:lstStyle/>
          <a:p>
            <a:r>
              <a:rPr lang="en-US" i="1" dirty="0" smtClean="0"/>
              <a:t>Skin irritation is defined as  “the production of </a:t>
            </a:r>
            <a:r>
              <a:rPr lang="en-US" dirty="0" smtClean="0"/>
              <a:t>reversible damage to the skin following the application of a test substance for up to 4 hours”.</a:t>
            </a:r>
          </a:p>
          <a:p>
            <a:endParaRPr lang="en-US" dirty="0" smtClean="0"/>
          </a:p>
          <a:p>
            <a:pPr lvl="1">
              <a:buNone/>
            </a:pPr>
            <a:r>
              <a:rPr lang="en-US" dirty="0" smtClean="0"/>
              <a:t>OSHA adopted two categories</a:t>
            </a:r>
          </a:p>
          <a:p>
            <a:pPr lvl="1">
              <a:buNone/>
            </a:pPr>
            <a:r>
              <a:rPr lang="en-US" dirty="0" smtClean="0"/>
              <a:t> for the Skin Corrosion/ irritation hazard class</a:t>
            </a:r>
          </a:p>
        </p:txBody>
      </p:sp>
      <p:pic>
        <p:nvPicPr>
          <p:cNvPr id="45061" name="Picture 7"/>
          <p:cNvPicPr>
            <a:picLocks noChangeAspect="1" noChangeArrowheads="1"/>
          </p:cNvPicPr>
          <p:nvPr/>
        </p:nvPicPr>
        <p:blipFill>
          <a:blip r:embed="rId3" cstate="print"/>
          <a:srcRect/>
          <a:stretch>
            <a:fillRect/>
          </a:stretch>
        </p:blipFill>
        <p:spPr bwMode="auto">
          <a:xfrm>
            <a:off x="5935702" y="4038600"/>
            <a:ext cx="3208298" cy="2176463"/>
          </a:xfrm>
          <a:prstGeom prst="rect">
            <a:avLst/>
          </a:prstGeom>
          <a:noFill/>
          <a:ln w="9525">
            <a:noFill/>
            <a:miter lim="800000"/>
            <a:headEnd/>
            <a:tailEnd/>
          </a:ln>
        </p:spPr>
      </p:pic>
      <p:pic>
        <p:nvPicPr>
          <p:cNvPr id="45062" name="Picture 7"/>
          <p:cNvPicPr>
            <a:picLocks noChangeAspect="1" noChangeArrowheads="1"/>
          </p:cNvPicPr>
          <p:nvPr/>
        </p:nvPicPr>
        <p:blipFill>
          <a:blip r:embed="rId4" cstate="print"/>
          <a:srcRect/>
          <a:stretch>
            <a:fillRect/>
          </a:stretch>
        </p:blipFill>
        <p:spPr bwMode="auto">
          <a:xfrm>
            <a:off x="7086600" y="1143000"/>
            <a:ext cx="2057400" cy="2743200"/>
          </a:xfrm>
          <a:prstGeom prst="rect">
            <a:avLst/>
          </a:prstGeom>
          <a:noFill/>
          <a:ln w="9525">
            <a:noFill/>
            <a:miter lim="800000"/>
            <a:headEnd/>
            <a:tailEnd/>
          </a:ln>
        </p:spPr>
      </p:pic>
      <p:sp>
        <p:nvSpPr>
          <p:cNvPr id="7" name="TextBox 6"/>
          <p:cNvSpPr txBox="1"/>
          <p:nvPr/>
        </p:nvSpPr>
        <p:spPr>
          <a:xfrm>
            <a:off x="7239000" y="3200400"/>
            <a:ext cx="1905000" cy="369332"/>
          </a:xfrm>
          <a:prstGeom prst="rect">
            <a:avLst/>
          </a:prstGeom>
          <a:solidFill>
            <a:schemeClr val="bg2"/>
          </a:solidFill>
        </p:spPr>
        <p:txBody>
          <a:bodyPr wrap="square" rtlCol="0">
            <a:spAutoFit/>
          </a:bodyPr>
          <a:lstStyle/>
          <a:p>
            <a:r>
              <a:rPr lang="en-US" dirty="0" smtClean="0"/>
              <a:t>Before contact</a:t>
            </a:r>
            <a:endParaRPr lang="en-US" dirty="0"/>
          </a:p>
        </p:txBody>
      </p:sp>
      <p:sp>
        <p:nvSpPr>
          <p:cNvPr id="8" name="TextBox 7"/>
          <p:cNvSpPr txBox="1"/>
          <p:nvPr/>
        </p:nvSpPr>
        <p:spPr>
          <a:xfrm>
            <a:off x="6705600" y="4191000"/>
            <a:ext cx="1905000" cy="369332"/>
          </a:xfrm>
          <a:prstGeom prst="rect">
            <a:avLst/>
          </a:prstGeom>
          <a:solidFill>
            <a:schemeClr val="bg2"/>
          </a:solidFill>
        </p:spPr>
        <p:txBody>
          <a:bodyPr wrap="square" rtlCol="0">
            <a:spAutoFit/>
          </a:bodyPr>
          <a:lstStyle/>
          <a:p>
            <a:r>
              <a:rPr lang="en-US" dirty="0" smtClean="0"/>
              <a:t>After contact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sldNum" sz="quarter" idx="12"/>
          </p:nvPr>
        </p:nvSpPr>
        <p:spPr>
          <a:noFill/>
        </p:spPr>
        <p:txBody>
          <a:bodyPr/>
          <a:lstStyle/>
          <a:p>
            <a:fld id="{C4B6519D-E566-439C-9CBB-B278BB500F8C}" type="slidenum">
              <a:rPr lang="en-US" smtClean="0">
                <a:latin typeface="Arial" pitchFamily="34" charset="0"/>
              </a:rPr>
              <a:pPr/>
              <a:t>32</a:t>
            </a:fld>
            <a:endParaRPr lang="en-US" smtClean="0">
              <a:latin typeface="Arial" pitchFamily="34" charset="0"/>
            </a:endParaRPr>
          </a:p>
        </p:txBody>
      </p:sp>
      <p:sp>
        <p:nvSpPr>
          <p:cNvPr id="219138" name="Rectangle 2"/>
          <p:cNvSpPr>
            <a:spLocks noGrp="1"/>
          </p:cNvSpPr>
          <p:nvPr>
            <p:ph type="title" idx="4294967295"/>
          </p:nvPr>
        </p:nvSpPr>
        <p:spPr>
          <a:xfrm>
            <a:off x="1004888" y="152400"/>
            <a:ext cx="7986712" cy="719138"/>
          </a:xfrm>
        </p:spPr>
        <p:txBody>
          <a:bodyPr/>
          <a:lstStyle/>
          <a:p>
            <a:pPr algn="r" eaLnBrk="1" hangingPunct="1">
              <a:defRPr/>
            </a:pPr>
            <a:r>
              <a:rPr lang="en-US" dirty="0" smtClean="0"/>
              <a:t>Definitions: Health Hazards</a:t>
            </a:r>
          </a:p>
        </p:txBody>
      </p:sp>
      <p:sp>
        <p:nvSpPr>
          <p:cNvPr id="46084" name="Rectangle 3"/>
          <p:cNvSpPr>
            <a:spLocks noGrp="1"/>
          </p:cNvSpPr>
          <p:nvPr>
            <p:ph type="body" idx="4294967295"/>
          </p:nvPr>
        </p:nvSpPr>
        <p:spPr>
          <a:xfrm>
            <a:off x="381000" y="1066800"/>
            <a:ext cx="5410200" cy="5791200"/>
          </a:xfrm>
          <a:noFill/>
        </p:spPr>
        <p:txBody>
          <a:bodyPr/>
          <a:lstStyle/>
          <a:p>
            <a:r>
              <a:rPr lang="en-US" sz="2800" i="1" dirty="0" smtClean="0"/>
              <a:t>Skin sensitizer “means a chemical that induces </a:t>
            </a:r>
            <a:r>
              <a:rPr lang="en-US" sz="2800" dirty="0" smtClean="0"/>
              <a:t>an allergic response following skin contact”.</a:t>
            </a:r>
          </a:p>
          <a:p>
            <a:endParaRPr lang="en-US" sz="2400" dirty="0" smtClean="0"/>
          </a:p>
          <a:p>
            <a:r>
              <a:rPr lang="en-US" sz="2800" i="1" dirty="0" smtClean="0"/>
              <a:t>Respiratory sensitizer “means a </a:t>
            </a:r>
            <a:r>
              <a:rPr lang="en-US" sz="2800" dirty="0" smtClean="0"/>
              <a:t>chemical that will lead to hypersensitivity of the airways following inhalation of the chemical”.</a:t>
            </a:r>
          </a:p>
          <a:p>
            <a:pPr lvl="1"/>
            <a:r>
              <a:rPr lang="en-US" sz="2400" dirty="0" smtClean="0"/>
              <a:t>There are two categories for the </a:t>
            </a:r>
            <a:r>
              <a:rPr lang="en-US" sz="2400" i="1" dirty="0" smtClean="0"/>
              <a:t>Respiratory or Skin Sensitization </a:t>
            </a:r>
            <a:r>
              <a:rPr lang="en-US" sz="2400" smtClean="0"/>
              <a:t>hazard class </a:t>
            </a:r>
            <a:endParaRPr lang="en-US" sz="2400" dirty="0" smtClean="0"/>
          </a:p>
        </p:txBody>
      </p:sp>
      <p:pic>
        <p:nvPicPr>
          <p:cNvPr id="46085" name="Picture 10" descr="ANd9GcTEckjqGsxDE8kUWuEYG5UYsrdcQydXSH0yvWSSTuSMTWE9p9i2qw"/>
          <p:cNvPicPr>
            <a:picLocks noChangeAspect="1" noChangeArrowheads="1"/>
          </p:cNvPicPr>
          <p:nvPr/>
        </p:nvPicPr>
        <p:blipFill>
          <a:blip r:embed="rId3" cstate="print"/>
          <a:srcRect/>
          <a:stretch>
            <a:fillRect/>
          </a:stretch>
        </p:blipFill>
        <p:spPr bwMode="auto">
          <a:xfrm>
            <a:off x="5638800" y="1600200"/>
            <a:ext cx="3076575"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E619F5ED-EF83-4FBC-AE24-28B1F40EB9A0}" type="slidenum">
              <a:rPr lang="en-US" smtClean="0">
                <a:latin typeface="Arial" pitchFamily="34" charset="0"/>
              </a:rPr>
              <a:pPr/>
              <a:t>33</a:t>
            </a:fld>
            <a:endParaRPr lang="en-US" smtClean="0">
              <a:latin typeface="Arial" pitchFamily="34" charset="0"/>
            </a:endParaRPr>
          </a:p>
        </p:txBody>
      </p:sp>
      <p:sp>
        <p:nvSpPr>
          <p:cNvPr id="34818" name="Rectangle 2"/>
          <p:cNvSpPr>
            <a:spLocks noGrp="1"/>
          </p:cNvSpPr>
          <p:nvPr>
            <p:ph type="title"/>
          </p:nvPr>
        </p:nvSpPr>
        <p:spPr>
          <a:xfrm>
            <a:off x="357188" y="152400"/>
            <a:ext cx="8634412" cy="838201"/>
          </a:xfrm>
        </p:spPr>
        <p:txBody>
          <a:bodyPr/>
          <a:lstStyle/>
          <a:p>
            <a:pPr algn="r" eaLnBrk="1" hangingPunct="1">
              <a:defRPr/>
            </a:pPr>
            <a:r>
              <a:rPr lang="en-US" dirty="0" smtClean="0"/>
              <a:t>Definitions:  Health Hazards</a:t>
            </a:r>
          </a:p>
        </p:txBody>
      </p:sp>
      <p:sp>
        <p:nvSpPr>
          <p:cNvPr id="47108" name="Rectangle 3"/>
          <p:cNvSpPr>
            <a:spLocks noGrp="1"/>
          </p:cNvSpPr>
          <p:nvPr>
            <p:ph type="body" idx="1"/>
          </p:nvPr>
        </p:nvSpPr>
        <p:spPr>
          <a:xfrm>
            <a:off x="304800" y="1371601"/>
            <a:ext cx="8458200" cy="4267199"/>
          </a:xfrm>
          <a:noFill/>
        </p:spPr>
        <p:txBody>
          <a:bodyPr/>
          <a:lstStyle/>
          <a:p>
            <a:r>
              <a:rPr lang="en-US" sz="2800" i="1" dirty="0" smtClean="0"/>
              <a:t>Two categories for eye hazards</a:t>
            </a:r>
          </a:p>
          <a:p>
            <a:endParaRPr lang="en-US" sz="2800" i="1" dirty="0" smtClean="0"/>
          </a:p>
          <a:p>
            <a:r>
              <a:rPr lang="en-US" sz="2800" i="1" dirty="0" smtClean="0"/>
              <a:t>Eye irritation is defined as “the production of changes </a:t>
            </a:r>
            <a:r>
              <a:rPr lang="en-US" sz="2800" dirty="0" smtClean="0"/>
              <a:t>in the eye following the application of test substance to the anterior surface of the eye, which are full reversible within 21 days of application”.</a:t>
            </a:r>
          </a:p>
        </p:txBody>
      </p:sp>
      <p:pic>
        <p:nvPicPr>
          <p:cNvPr id="47109" name="Picture 6"/>
          <p:cNvPicPr>
            <a:picLocks noChangeAspect="1" noChangeArrowheads="1"/>
          </p:cNvPicPr>
          <p:nvPr/>
        </p:nvPicPr>
        <p:blipFill>
          <a:blip r:embed="rId3" cstate="print"/>
          <a:srcRect/>
          <a:stretch>
            <a:fillRect/>
          </a:stretch>
        </p:blipFill>
        <p:spPr bwMode="auto">
          <a:xfrm>
            <a:off x="4572000" y="4343400"/>
            <a:ext cx="2819400" cy="200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B291F7F8-9990-4A7B-9EE3-B605C9223E56}" type="slidenum">
              <a:rPr lang="en-US" smtClean="0">
                <a:latin typeface="Arial" pitchFamily="34" charset="0"/>
              </a:rPr>
              <a:pPr/>
              <a:t>34</a:t>
            </a:fld>
            <a:endParaRPr lang="en-US" smtClean="0">
              <a:latin typeface="Arial" pitchFamily="34" charset="0"/>
            </a:endParaRPr>
          </a:p>
        </p:txBody>
      </p:sp>
      <p:sp>
        <p:nvSpPr>
          <p:cNvPr id="34818" name="Rectangle 2"/>
          <p:cNvSpPr>
            <a:spLocks noGrp="1"/>
          </p:cNvSpPr>
          <p:nvPr>
            <p:ph type="title"/>
          </p:nvPr>
        </p:nvSpPr>
        <p:spPr>
          <a:xfrm>
            <a:off x="357188" y="152400"/>
            <a:ext cx="8634412" cy="838201"/>
          </a:xfrm>
        </p:spPr>
        <p:txBody>
          <a:bodyPr/>
          <a:lstStyle/>
          <a:p>
            <a:pPr algn="r" eaLnBrk="1" hangingPunct="1">
              <a:defRPr/>
            </a:pPr>
            <a:r>
              <a:rPr lang="en-US" dirty="0" smtClean="0"/>
              <a:t>Definitions:  Health Hazards</a:t>
            </a:r>
          </a:p>
        </p:txBody>
      </p:sp>
      <p:sp>
        <p:nvSpPr>
          <p:cNvPr id="48132" name="Rectangle 3"/>
          <p:cNvSpPr>
            <a:spLocks noGrp="1"/>
          </p:cNvSpPr>
          <p:nvPr>
            <p:ph type="body" idx="1"/>
          </p:nvPr>
        </p:nvSpPr>
        <p:spPr>
          <a:xfrm>
            <a:off x="304800" y="1371601"/>
            <a:ext cx="8458200" cy="3962400"/>
          </a:xfrm>
          <a:noFill/>
        </p:spPr>
        <p:txBody>
          <a:bodyPr/>
          <a:lstStyle/>
          <a:p>
            <a:r>
              <a:rPr lang="en-US" i="1" dirty="0" smtClean="0"/>
              <a:t>Serious eye damage is defined as the production of </a:t>
            </a:r>
            <a:r>
              <a:rPr lang="en-US" dirty="0" smtClean="0"/>
              <a:t>tissue damage in the eye, or serious physical decay of vision, following application of a test substance to the anterior surface of the eye, which is not fully reversible within 21 days of application”</a:t>
            </a:r>
            <a:r>
              <a:rPr lang="en-US" sz="2400" dirty="0" smtClean="0"/>
              <a:t>.</a:t>
            </a:r>
          </a:p>
          <a:p>
            <a:pPr lvl="1" eaLnBrk="1" hangingPunct="1">
              <a:lnSpc>
                <a:spcPct val="90000"/>
              </a:lnSpc>
            </a:pPr>
            <a:endParaRPr lang="en-US" sz="2400" dirty="0" smtClean="0"/>
          </a:p>
        </p:txBody>
      </p:sp>
      <p:pic>
        <p:nvPicPr>
          <p:cNvPr id="48133" name="Picture 6"/>
          <p:cNvPicPr>
            <a:picLocks noChangeAspect="1" noChangeArrowheads="1"/>
          </p:cNvPicPr>
          <p:nvPr/>
        </p:nvPicPr>
        <p:blipFill>
          <a:blip r:embed="rId3" cstate="print"/>
          <a:srcRect/>
          <a:stretch>
            <a:fillRect/>
          </a:stretch>
        </p:blipFill>
        <p:spPr bwMode="auto">
          <a:xfrm>
            <a:off x="2971800" y="4495800"/>
            <a:ext cx="3133371"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EAA3BFF4-1494-4822-A9EC-1F6414F42532}" type="slidenum">
              <a:rPr lang="en-US" smtClean="0">
                <a:latin typeface="Arial" pitchFamily="34" charset="0"/>
              </a:rPr>
              <a:pPr/>
              <a:t>35</a:t>
            </a:fld>
            <a:endParaRPr lang="en-US" smtClean="0">
              <a:latin typeface="Arial" pitchFamily="34" charset="0"/>
            </a:endParaRPr>
          </a:p>
        </p:txBody>
      </p:sp>
      <p:sp>
        <p:nvSpPr>
          <p:cNvPr id="35842" name="Rectangle 2"/>
          <p:cNvSpPr>
            <a:spLocks noGrp="1"/>
          </p:cNvSpPr>
          <p:nvPr>
            <p:ph type="title"/>
          </p:nvPr>
        </p:nvSpPr>
        <p:spPr>
          <a:xfrm>
            <a:off x="1004888" y="152400"/>
            <a:ext cx="7986712" cy="719138"/>
          </a:xfrm>
        </p:spPr>
        <p:txBody>
          <a:bodyPr/>
          <a:lstStyle/>
          <a:p>
            <a:pPr algn="r" eaLnBrk="1" hangingPunct="1">
              <a:defRPr/>
            </a:pPr>
            <a:r>
              <a:rPr lang="en-US" dirty="0" smtClean="0"/>
              <a:t>Definitions:  Health Hazards</a:t>
            </a:r>
          </a:p>
        </p:txBody>
      </p:sp>
      <p:sp>
        <p:nvSpPr>
          <p:cNvPr id="49156" name="Rectangle 3"/>
          <p:cNvSpPr>
            <a:spLocks noGrp="1"/>
          </p:cNvSpPr>
          <p:nvPr>
            <p:ph type="body" idx="1"/>
          </p:nvPr>
        </p:nvSpPr>
        <p:spPr>
          <a:xfrm>
            <a:off x="457200" y="1219200"/>
            <a:ext cx="5556250" cy="5029200"/>
          </a:xfrm>
          <a:noFill/>
        </p:spPr>
        <p:txBody>
          <a:bodyPr/>
          <a:lstStyle/>
          <a:p>
            <a:pPr eaLnBrk="1" hangingPunct="1">
              <a:lnSpc>
                <a:spcPct val="80000"/>
              </a:lnSpc>
            </a:pPr>
            <a:r>
              <a:rPr lang="es-PR" sz="2800" dirty="0" err="1" smtClean="0"/>
              <a:t>Germ</a:t>
            </a:r>
            <a:r>
              <a:rPr lang="es-PR" sz="2800" dirty="0" smtClean="0"/>
              <a:t> </a:t>
            </a:r>
            <a:r>
              <a:rPr lang="es-PR" sz="2800" dirty="0" err="1" smtClean="0"/>
              <a:t>Cell</a:t>
            </a:r>
            <a:r>
              <a:rPr lang="es-PR" sz="2800" dirty="0" smtClean="0"/>
              <a:t> </a:t>
            </a:r>
            <a:r>
              <a:rPr lang="es-PR" sz="2800" dirty="0" err="1" smtClean="0"/>
              <a:t>Mutagenicity</a:t>
            </a:r>
            <a:endParaRPr lang="es-PR" sz="2800" dirty="0" smtClean="0"/>
          </a:p>
          <a:p>
            <a:r>
              <a:rPr lang="en-US" sz="2400" dirty="0" smtClean="0"/>
              <a:t>A </a:t>
            </a:r>
            <a:r>
              <a:rPr lang="en-US" sz="2400" i="1" dirty="0" smtClean="0"/>
              <a:t>mutation “is defined as a </a:t>
            </a:r>
            <a:r>
              <a:rPr lang="en-US" sz="2400" dirty="0" smtClean="0"/>
              <a:t>permanent change in the  amount or structure of the genetic material in a cell”.</a:t>
            </a:r>
          </a:p>
          <a:p>
            <a:endParaRPr lang="en-US" sz="1050" dirty="0" smtClean="0"/>
          </a:p>
          <a:p>
            <a:r>
              <a:rPr lang="en-US" sz="2400" dirty="0" smtClean="0"/>
              <a:t>The term </a:t>
            </a:r>
            <a:r>
              <a:rPr lang="en-US" sz="2400" i="1" dirty="0" smtClean="0"/>
              <a:t>mutagenic and mutagen “will be used for </a:t>
            </a:r>
            <a:r>
              <a:rPr lang="en-US" sz="2400" dirty="0" smtClean="0"/>
              <a:t>agents giving rise to an increased occurrence of mutations in populations of cells and/or organisms”.</a:t>
            </a:r>
          </a:p>
          <a:p>
            <a:endParaRPr lang="en-US" sz="2400" dirty="0" smtClean="0"/>
          </a:p>
          <a:p>
            <a:r>
              <a:rPr lang="en-US" sz="2400" dirty="0" smtClean="0"/>
              <a:t>Two categories in this hazard class</a:t>
            </a:r>
            <a:endParaRPr lang="es-PR" sz="2400" dirty="0" smtClean="0"/>
          </a:p>
          <a:p>
            <a:pPr lvl="1" eaLnBrk="1" hangingPunct="1">
              <a:lnSpc>
                <a:spcPct val="80000"/>
              </a:lnSpc>
              <a:buFont typeface="Wingdings 2" pitchFamily="18" charset="2"/>
              <a:buNone/>
            </a:pPr>
            <a:endParaRPr lang="es-PR" sz="2000" dirty="0" smtClean="0"/>
          </a:p>
        </p:txBody>
      </p:sp>
      <p:pic>
        <p:nvPicPr>
          <p:cNvPr id="49157" name="Picture 6"/>
          <p:cNvPicPr>
            <a:picLocks noChangeAspect="1" noChangeArrowheads="1"/>
          </p:cNvPicPr>
          <p:nvPr/>
        </p:nvPicPr>
        <p:blipFill>
          <a:blip r:embed="rId3" cstate="print"/>
          <a:srcRect/>
          <a:stretch>
            <a:fillRect/>
          </a:stretch>
        </p:blipFill>
        <p:spPr bwMode="auto">
          <a:xfrm>
            <a:off x="6324600" y="3429000"/>
            <a:ext cx="1905000" cy="2944813"/>
          </a:xfrm>
          <a:prstGeom prst="rect">
            <a:avLst/>
          </a:prstGeom>
          <a:noFill/>
          <a:ln w="9525">
            <a:noFill/>
            <a:miter lim="800000"/>
            <a:headEnd/>
            <a:tailEnd/>
          </a:ln>
        </p:spPr>
      </p:pic>
      <p:pic>
        <p:nvPicPr>
          <p:cNvPr id="49158" name="Picture 10" descr="http://www.vanillajoy.com/wp-content/uploads/2007/11/baby-feet.jpg"/>
          <p:cNvPicPr>
            <a:picLocks noChangeAspect="1" noChangeArrowheads="1"/>
          </p:cNvPicPr>
          <p:nvPr/>
        </p:nvPicPr>
        <p:blipFill>
          <a:blip r:embed="rId4" cstate="print"/>
          <a:srcRect/>
          <a:stretch>
            <a:fillRect/>
          </a:stretch>
        </p:blipFill>
        <p:spPr bwMode="auto">
          <a:xfrm>
            <a:off x="5867400" y="1295400"/>
            <a:ext cx="2743200" cy="196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9082DB4B-5EF0-4340-A7DC-45E37A88D906}" type="slidenum">
              <a:rPr lang="en-US" smtClean="0">
                <a:latin typeface="Arial" pitchFamily="34" charset="0"/>
              </a:rPr>
              <a:pPr/>
              <a:t>36</a:t>
            </a:fld>
            <a:endParaRPr lang="en-US" smtClean="0">
              <a:latin typeface="Arial" pitchFamily="34" charset="0"/>
            </a:endParaRPr>
          </a:p>
        </p:txBody>
      </p:sp>
      <p:sp>
        <p:nvSpPr>
          <p:cNvPr id="35842" name="Rectangle 2"/>
          <p:cNvSpPr>
            <a:spLocks noGrp="1"/>
          </p:cNvSpPr>
          <p:nvPr>
            <p:ph type="title"/>
          </p:nvPr>
        </p:nvSpPr>
        <p:spPr>
          <a:xfrm>
            <a:off x="1004888" y="152400"/>
            <a:ext cx="7986712" cy="719138"/>
          </a:xfrm>
        </p:spPr>
        <p:txBody>
          <a:bodyPr/>
          <a:lstStyle/>
          <a:p>
            <a:pPr algn="r" eaLnBrk="1" hangingPunct="1">
              <a:defRPr/>
            </a:pPr>
            <a:r>
              <a:rPr lang="en-US" dirty="0" smtClean="0"/>
              <a:t>Definitions:  Health Hazards</a:t>
            </a:r>
          </a:p>
        </p:txBody>
      </p:sp>
      <p:sp>
        <p:nvSpPr>
          <p:cNvPr id="88068" name="Rectangle 3"/>
          <p:cNvSpPr>
            <a:spLocks noGrp="1"/>
          </p:cNvSpPr>
          <p:nvPr>
            <p:ph type="body" idx="1"/>
          </p:nvPr>
        </p:nvSpPr>
        <p:spPr>
          <a:xfrm>
            <a:off x="457200" y="1219200"/>
            <a:ext cx="5715000" cy="5181600"/>
          </a:xfrm>
        </p:spPr>
        <p:txBody>
          <a:bodyPr/>
          <a:lstStyle/>
          <a:p>
            <a:pPr>
              <a:defRPr/>
            </a:pPr>
            <a:r>
              <a:rPr lang="en-US" sz="2800" i="1" dirty="0" smtClean="0"/>
              <a:t>Carcinogen “means a substance or a mixture </a:t>
            </a:r>
            <a:r>
              <a:rPr lang="en-US" sz="2800" dirty="0" smtClean="0"/>
              <a:t>of substances which induce cancer or  increase its incidence.” </a:t>
            </a:r>
          </a:p>
          <a:p>
            <a:pPr>
              <a:defRPr/>
            </a:pPr>
            <a:endParaRPr lang="en-US" sz="2800" dirty="0" smtClean="0"/>
          </a:p>
          <a:p>
            <a:pPr lvl="1">
              <a:defRPr/>
            </a:pPr>
            <a:r>
              <a:rPr lang="en-US" sz="2200" dirty="0" smtClean="0">
                <a:ea typeface="+mn-ea"/>
                <a:cs typeface="+mn-cs"/>
              </a:rPr>
              <a:t>Substances and mixtures which have induced benign and malignant tumors in well-performed experimental studies on animals are considered also to be presumed or suspected human carcinogens.</a:t>
            </a:r>
          </a:p>
          <a:p>
            <a:pPr lvl="1">
              <a:defRPr/>
            </a:pPr>
            <a:endParaRPr lang="es-PR" sz="2400" dirty="0" smtClean="0">
              <a:ea typeface="+mn-ea"/>
              <a:cs typeface="+mn-cs"/>
            </a:endParaRPr>
          </a:p>
          <a:p>
            <a:pPr>
              <a:defRPr/>
            </a:pPr>
            <a:r>
              <a:rPr lang="en-US" sz="2800" dirty="0" smtClean="0"/>
              <a:t>Two categories in this hazard </a:t>
            </a:r>
            <a:endParaRPr lang="es-PR" sz="2600" dirty="0" smtClean="0"/>
          </a:p>
        </p:txBody>
      </p:sp>
      <p:grpSp>
        <p:nvGrpSpPr>
          <p:cNvPr id="11" name="Group 10"/>
          <p:cNvGrpSpPr/>
          <p:nvPr/>
        </p:nvGrpSpPr>
        <p:grpSpPr>
          <a:xfrm>
            <a:off x="6372225" y="1371600"/>
            <a:ext cx="2771775" cy="1893333"/>
            <a:chOff x="6372225" y="1371600"/>
            <a:chExt cx="2771775" cy="1893333"/>
          </a:xfrm>
        </p:grpSpPr>
        <p:pic>
          <p:nvPicPr>
            <p:cNvPr id="50181" name="Picture 6" descr="ANd9GcQuOMfPU9ygSGE06C-xjv2x5B6PZWkG6eKps3cUNK5Kpeej2qhxbA"/>
            <p:cNvPicPr>
              <a:picLocks noChangeAspect="1" noChangeArrowheads="1"/>
            </p:cNvPicPr>
            <p:nvPr/>
          </p:nvPicPr>
          <p:blipFill>
            <a:blip r:embed="rId3" cstate="print"/>
            <a:srcRect/>
            <a:stretch>
              <a:fillRect/>
            </a:stretch>
          </p:blipFill>
          <p:spPr bwMode="auto">
            <a:xfrm>
              <a:off x="6372225" y="1371600"/>
              <a:ext cx="2771775" cy="1844675"/>
            </a:xfrm>
            <a:prstGeom prst="rect">
              <a:avLst/>
            </a:prstGeom>
            <a:noFill/>
            <a:ln w="9525">
              <a:noFill/>
              <a:miter lim="800000"/>
              <a:headEnd/>
              <a:tailEnd/>
            </a:ln>
          </p:spPr>
        </p:pic>
        <p:sp>
          <p:nvSpPr>
            <p:cNvPr id="50182" name="Text Box 7"/>
            <p:cNvSpPr txBox="1">
              <a:spLocks noChangeArrowheads="1"/>
            </p:cNvSpPr>
            <p:nvPr/>
          </p:nvSpPr>
          <p:spPr bwMode="auto">
            <a:xfrm>
              <a:off x="6629400" y="2895601"/>
              <a:ext cx="2209800" cy="369332"/>
            </a:xfrm>
            <a:prstGeom prst="rect">
              <a:avLst/>
            </a:prstGeom>
            <a:solidFill>
              <a:schemeClr val="accent1"/>
            </a:solidFill>
            <a:ln w="9525">
              <a:noFill/>
              <a:miter lim="800000"/>
              <a:headEnd/>
              <a:tailEnd/>
            </a:ln>
          </p:spPr>
          <p:txBody>
            <a:bodyPr wrap="square">
              <a:spAutoFit/>
            </a:bodyPr>
            <a:lstStyle/>
            <a:p>
              <a:pPr algn="ctr">
                <a:spcBef>
                  <a:spcPct val="50000"/>
                </a:spcBef>
              </a:pPr>
              <a:r>
                <a:rPr lang="en-US" dirty="0"/>
                <a:t>Skin cancer</a:t>
              </a:r>
            </a:p>
          </p:txBody>
        </p:sp>
      </p:grpSp>
      <p:grpSp>
        <p:nvGrpSpPr>
          <p:cNvPr id="10" name="Group 9"/>
          <p:cNvGrpSpPr/>
          <p:nvPr/>
        </p:nvGrpSpPr>
        <p:grpSpPr>
          <a:xfrm>
            <a:off x="6629400" y="3810000"/>
            <a:ext cx="2209800" cy="2274332"/>
            <a:chOff x="6629400" y="3810000"/>
            <a:chExt cx="2209800" cy="2274332"/>
          </a:xfrm>
        </p:grpSpPr>
        <p:pic>
          <p:nvPicPr>
            <p:cNvPr id="58370" name="Picture 2" descr="http://t3.gstatic.com/images?q=tbn:ANd9GcTsNOxO0dpSx4zAvKnAjkz9rydAAF4ZdBh6YTnwifxxXutpxjtIcg"/>
            <p:cNvPicPr>
              <a:picLocks noChangeAspect="1" noChangeArrowheads="1"/>
            </p:cNvPicPr>
            <p:nvPr/>
          </p:nvPicPr>
          <p:blipFill>
            <a:blip r:embed="rId4" cstate="print"/>
            <a:srcRect/>
            <a:stretch>
              <a:fillRect/>
            </a:stretch>
          </p:blipFill>
          <p:spPr bwMode="auto">
            <a:xfrm>
              <a:off x="6629400" y="3810000"/>
              <a:ext cx="2124075" cy="2152650"/>
            </a:xfrm>
            <a:prstGeom prst="rect">
              <a:avLst/>
            </a:prstGeom>
            <a:noFill/>
          </p:spPr>
        </p:pic>
        <p:sp>
          <p:nvSpPr>
            <p:cNvPr id="9" name="Text Box 7"/>
            <p:cNvSpPr txBox="1">
              <a:spLocks noChangeArrowheads="1"/>
            </p:cNvSpPr>
            <p:nvPr/>
          </p:nvSpPr>
          <p:spPr bwMode="auto">
            <a:xfrm>
              <a:off x="6629400" y="5715000"/>
              <a:ext cx="2209800" cy="369332"/>
            </a:xfrm>
            <a:prstGeom prst="rect">
              <a:avLst/>
            </a:prstGeom>
            <a:solidFill>
              <a:schemeClr val="accent1"/>
            </a:solidFill>
            <a:ln w="9525">
              <a:noFill/>
              <a:miter lim="800000"/>
              <a:headEnd/>
              <a:tailEnd/>
            </a:ln>
          </p:spPr>
          <p:txBody>
            <a:bodyPr wrap="square">
              <a:spAutoFit/>
            </a:bodyPr>
            <a:lstStyle/>
            <a:p>
              <a:pPr algn="ctr">
                <a:spcBef>
                  <a:spcPct val="50000"/>
                </a:spcBef>
              </a:pPr>
              <a:r>
                <a:rPr lang="en-US" dirty="0" smtClean="0"/>
                <a:t>Lung cancer</a:t>
              </a:r>
              <a:endParaRPr lang="en-US"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p:cNvSpPr>
          <p:nvPr>
            <p:ph type="sldNum" sz="quarter" idx="12"/>
          </p:nvPr>
        </p:nvSpPr>
        <p:spPr>
          <a:noFill/>
        </p:spPr>
        <p:txBody>
          <a:bodyPr/>
          <a:lstStyle/>
          <a:p>
            <a:fld id="{1348C7D9-5AD2-4E9A-A53B-426813912E0B}" type="slidenum">
              <a:rPr lang="en-US" smtClean="0">
                <a:latin typeface="Arial" pitchFamily="34" charset="0"/>
              </a:rPr>
              <a:pPr/>
              <a:t>37</a:t>
            </a:fld>
            <a:endParaRPr lang="en-US" dirty="0" smtClean="0">
              <a:latin typeface="Arial" pitchFamily="34" charset="0"/>
            </a:endParaRPr>
          </a:p>
        </p:txBody>
      </p:sp>
      <p:sp>
        <p:nvSpPr>
          <p:cNvPr id="1027" name="Rectangle 2"/>
          <p:cNvSpPr>
            <a:spLocks noGrp="1"/>
          </p:cNvSpPr>
          <p:nvPr>
            <p:ph type="title"/>
          </p:nvPr>
        </p:nvSpPr>
        <p:spPr>
          <a:xfrm>
            <a:off x="457200" y="228600"/>
            <a:ext cx="8515350" cy="625475"/>
          </a:xfrm>
        </p:spPr>
        <p:txBody>
          <a:bodyPr/>
          <a:lstStyle/>
          <a:p>
            <a:pPr algn="r" eaLnBrk="1" hangingPunct="1">
              <a:defRPr/>
            </a:pPr>
            <a:r>
              <a:rPr lang="en-US" sz="3800" dirty="0" smtClean="0"/>
              <a:t>Definitions:  Health Hazards</a:t>
            </a:r>
          </a:p>
        </p:txBody>
      </p:sp>
      <p:sp>
        <p:nvSpPr>
          <p:cNvPr id="89092" name="Rectangle 3"/>
          <p:cNvSpPr>
            <a:spLocks noGrp="1"/>
          </p:cNvSpPr>
          <p:nvPr>
            <p:ph type="body" sz="half" idx="1"/>
          </p:nvPr>
        </p:nvSpPr>
        <p:spPr>
          <a:xfrm>
            <a:off x="0" y="1295400"/>
            <a:ext cx="6019800" cy="5562600"/>
          </a:xfrm>
        </p:spPr>
        <p:txBody>
          <a:bodyPr/>
          <a:lstStyle/>
          <a:p>
            <a:pPr>
              <a:defRPr/>
            </a:pPr>
            <a:r>
              <a:rPr lang="en-US" sz="2800" i="1" dirty="0" smtClean="0"/>
              <a:t>Reproductive toxicity “includes adverse effects on sexual function and fertility in adult males and females, as well </a:t>
            </a:r>
            <a:r>
              <a:rPr lang="en-US" sz="2800" dirty="0" smtClean="0"/>
              <a:t>as </a:t>
            </a:r>
            <a:r>
              <a:rPr lang="en-US" sz="2800" i="1" dirty="0" smtClean="0"/>
              <a:t>adverse effects on development of the offspring”.</a:t>
            </a:r>
          </a:p>
          <a:p>
            <a:pPr lvl="1">
              <a:defRPr/>
            </a:pPr>
            <a:r>
              <a:rPr lang="en-US" sz="2400" i="1" dirty="0" smtClean="0">
                <a:ea typeface="+mn-ea"/>
                <a:cs typeface="+mn-cs"/>
              </a:rPr>
              <a:t>Adverse effects on development of the offspring means “any effect of chemicals </a:t>
            </a:r>
            <a:r>
              <a:rPr lang="en-US" sz="2400" dirty="0" smtClean="0">
                <a:ea typeface="+mn-ea"/>
                <a:cs typeface="+mn-cs"/>
              </a:rPr>
              <a:t>which interferes with normal development of the </a:t>
            </a:r>
            <a:r>
              <a:rPr lang="en-US" sz="2400" dirty="0" err="1" smtClean="0">
                <a:ea typeface="+mn-ea"/>
                <a:cs typeface="+mn-cs"/>
              </a:rPr>
              <a:t>conceptus</a:t>
            </a:r>
            <a:r>
              <a:rPr lang="en-US" sz="2400" dirty="0" smtClean="0">
                <a:ea typeface="+mn-ea"/>
                <a:cs typeface="+mn-cs"/>
              </a:rPr>
              <a:t> either before or after birth”.</a:t>
            </a:r>
          </a:p>
          <a:p>
            <a:pPr lvl="1">
              <a:defRPr/>
            </a:pPr>
            <a:endParaRPr lang="en-US" sz="2400" dirty="0" smtClean="0">
              <a:ea typeface="+mn-ea"/>
              <a:cs typeface="+mn-cs"/>
            </a:endParaRPr>
          </a:p>
          <a:p>
            <a:pPr>
              <a:defRPr/>
            </a:pPr>
            <a:r>
              <a:rPr lang="en-US" sz="2800" dirty="0" smtClean="0"/>
              <a:t>Two categories in this hazard</a:t>
            </a:r>
          </a:p>
        </p:txBody>
      </p:sp>
      <p:pic>
        <p:nvPicPr>
          <p:cNvPr id="51205" name="Picture 7"/>
          <p:cNvPicPr>
            <a:picLocks noChangeAspect="1" noChangeArrowheads="1"/>
          </p:cNvPicPr>
          <p:nvPr/>
        </p:nvPicPr>
        <p:blipFill>
          <a:blip r:embed="rId3" cstate="print"/>
          <a:srcRect/>
          <a:stretch>
            <a:fillRect/>
          </a:stretch>
        </p:blipFill>
        <p:spPr bwMode="auto">
          <a:xfrm>
            <a:off x="6400800" y="3581400"/>
            <a:ext cx="2387600" cy="2387600"/>
          </a:xfrm>
          <a:prstGeom prst="rect">
            <a:avLst/>
          </a:prstGeom>
          <a:noFill/>
          <a:ln w="9525">
            <a:noFill/>
            <a:miter lim="800000"/>
            <a:headEnd/>
            <a:tailEnd/>
          </a:ln>
        </p:spPr>
      </p:pic>
      <p:pic>
        <p:nvPicPr>
          <p:cNvPr id="51206" name="Picture 2" descr="http://t0.gstatic.com/images?q=tbn:ANd9GcQ1eZzn3KLbo4DpKXn4vU_0CN2jqr6Qlu4CVUkkrxmMa43xoAC7"/>
          <p:cNvPicPr>
            <a:picLocks noChangeAspect="1" noChangeArrowheads="1"/>
          </p:cNvPicPr>
          <p:nvPr/>
        </p:nvPicPr>
        <p:blipFill>
          <a:blip r:embed="rId4" cstate="print"/>
          <a:srcRect/>
          <a:stretch>
            <a:fillRect/>
          </a:stretch>
        </p:blipFill>
        <p:spPr bwMode="auto">
          <a:xfrm>
            <a:off x="6324600" y="152400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p:cNvSpPr>
          <p:nvPr>
            <p:ph type="sldNum" sz="quarter" idx="12"/>
          </p:nvPr>
        </p:nvSpPr>
        <p:spPr>
          <a:noFill/>
        </p:spPr>
        <p:txBody>
          <a:bodyPr/>
          <a:lstStyle/>
          <a:p>
            <a:fld id="{D5FD9274-DED2-4580-A44F-395724FAA3A5}" type="slidenum">
              <a:rPr lang="en-US" smtClean="0">
                <a:latin typeface="Arial" pitchFamily="34" charset="0"/>
              </a:rPr>
              <a:pPr/>
              <a:t>38</a:t>
            </a:fld>
            <a:endParaRPr lang="en-US" smtClean="0">
              <a:latin typeface="Arial" pitchFamily="34" charset="0"/>
            </a:endParaRPr>
          </a:p>
        </p:txBody>
      </p:sp>
      <p:sp>
        <p:nvSpPr>
          <p:cNvPr id="1027" name="Rectangle 2"/>
          <p:cNvSpPr>
            <a:spLocks noGrp="1"/>
          </p:cNvSpPr>
          <p:nvPr>
            <p:ph type="title"/>
          </p:nvPr>
        </p:nvSpPr>
        <p:spPr>
          <a:xfrm>
            <a:off x="457200" y="228600"/>
            <a:ext cx="8515350" cy="625475"/>
          </a:xfrm>
        </p:spPr>
        <p:txBody>
          <a:bodyPr/>
          <a:lstStyle/>
          <a:p>
            <a:pPr algn="r" eaLnBrk="1" hangingPunct="1">
              <a:defRPr/>
            </a:pPr>
            <a:r>
              <a:rPr lang="en-US" sz="3800" dirty="0" smtClean="0"/>
              <a:t>Definitions:  Health Hazards</a:t>
            </a:r>
          </a:p>
        </p:txBody>
      </p:sp>
      <p:sp>
        <p:nvSpPr>
          <p:cNvPr id="89092" name="Rectangle 3"/>
          <p:cNvSpPr>
            <a:spLocks noGrp="1"/>
          </p:cNvSpPr>
          <p:nvPr>
            <p:ph type="body" sz="half" idx="1"/>
          </p:nvPr>
        </p:nvSpPr>
        <p:spPr>
          <a:xfrm>
            <a:off x="304800" y="1295400"/>
            <a:ext cx="5611812" cy="4525963"/>
          </a:xfrm>
        </p:spPr>
        <p:txBody>
          <a:bodyPr/>
          <a:lstStyle/>
          <a:p>
            <a:pPr eaLnBrk="1" hangingPunct="1">
              <a:defRPr/>
            </a:pPr>
            <a:r>
              <a:rPr lang="en-US" sz="2800" dirty="0" smtClean="0"/>
              <a:t>Specific Target Organ Toxicity  (STOT) </a:t>
            </a:r>
          </a:p>
          <a:p>
            <a:pPr lvl="1">
              <a:defRPr/>
            </a:pPr>
            <a:r>
              <a:rPr lang="en-US" dirty="0" smtClean="0">
                <a:ea typeface="+mn-ea"/>
                <a:cs typeface="+mn-cs"/>
              </a:rPr>
              <a:t>Single exposure means “specific, non-lethal target organ toxicity arising from a single exposure to a chemical”.</a:t>
            </a:r>
          </a:p>
          <a:p>
            <a:pPr lvl="1">
              <a:defRPr/>
            </a:pPr>
            <a:r>
              <a:rPr lang="en-US" dirty="0" smtClean="0"/>
              <a:t>Repeated exposure requires more than one instance of exposure.</a:t>
            </a:r>
          </a:p>
        </p:txBody>
      </p:sp>
      <p:pic>
        <p:nvPicPr>
          <p:cNvPr id="52229" name="Picture 7" descr="http://us.cdn1.123rf.com/168nwm/dimdimich/dimdimich1003/dimdimich100300008/6666743-radiografia-humana-con-sceleton-rojo.jpg"/>
          <p:cNvPicPr>
            <a:picLocks noChangeAspect="1" noChangeArrowheads="1"/>
          </p:cNvPicPr>
          <p:nvPr/>
        </p:nvPicPr>
        <p:blipFill>
          <a:blip r:embed="rId3" cstate="print"/>
          <a:srcRect/>
          <a:stretch>
            <a:fillRect/>
          </a:stretch>
        </p:blipFill>
        <p:spPr bwMode="auto">
          <a:xfrm>
            <a:off x="5943600" y="243840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p:cNvSpPr>
          <p:nvPr>
            <p:ph type="sldNum" sz="quarter" idx="12"/>
          </p:nvPr>
        </p:nvSpPr>
        <p:spPr>
          <a:noFill/>
        </p:spPr>
        <p:txBody>
          <a:bodyPr/>
          <a:lstStyle/>
          <a:p>
            <a:fld id="{F361D9D0-4088-4BEA-9B8A-C3B2033F1071}" type="slidenum">
              <a:rPr lang="en-US" smtClean="0">
                <a:latin typeface="Arial" pitchFamily="34" charset="0"/>
              </a:rPr>
              <a:pPr/>
              <a:t>39</a:t>
            </a:fld>
            <a:endParaRPr lang="en-US" smtClean="0">
              <a:latin typeface="Arial" pitchFamily="34" charset="0"/>
            </a:endParaRPr>
          </a:p>
        </p:txBody>
      </p:sp>
      <p:sp>
        <p:nvSpPr>
          <p:cNvPr id="1027" name="Rectangle 2"/>
          <p:cNvSpPr>
            <a:spLocks noGrp="1"/>
          </p:cNvSpPr>
          <p:nvPr>
            <p:ph type="title"/>
          </p:nvPr>
        </p:nvSpPr>
        <p:spPr>
          <a:xfrm>
            <a:off x="457200" y="228600"/>
            <a:ext cx="8515350" cy="625475"/>
          </a:xfrm>
        </p:spPr>
        <p:txBody>
          <a:bodyPr/>
          <a:lstStyle/>
          <a:p>
            <a:pPr algn="r" eaLnBrk="1" hangingPunct="1">
              <a:defRPr/>
            </a:pPr>
            <a:r>
              <a:rPr lang="en-US" sz="3800" dirty="0" smtClean="0"/>
              <a:t>Definitions:  Health Hazards</a:t>
            </a:r>
          </a:p>
        </p:txBody>
      </p:sp>
      <p:sp>
        <p:nvSpPr>
          <p:cNvPr id="53252" name="Rectangle 3"/>
          <p:cNvSpPr>
            <a:spLocks noGrp="1"/>
          </p:cNvSpPr>
          <p:nvPr>
            <p:ph type="body" sz="half" idx="1"/>
          </p:nvPr>
        </p:nvSpPr>
        <p:spPr>
          <a:xfrm>
            <a:off x="179388" y="1600200"/>
            <a:ext cx="6602412" cy="4525963"/>
          </a:xfrm>
          <a:noFill/>
        </p:spPr>
        <p:txBody>
          <a:bodyPr/>
          <a:lstStyle/>
          <a:p>
            <a:pPr eaLnBrk="1" hangingPunct="1"/>
            <a:r>
              <a:rPr lang="en-US" sz="2800" dirty="0" smtClean="0"/>
              <a:t>STOT is caused by chemicals  that are specific target organ toxicants and, as such, present a potential for adverse health effects in people who are exposed to it.</a:t>
            </a:r>
          </a:p>
          <a:p>
            <a:pPr lvl="1" eaLnBrk="1" hangingPunct="1"/>
            <a:r>
              <a:rPr lang="en-US" dirty="0" smtClean="0"/>
              <a:t>STOT – single exposure has three hazard categories </a:t>
            </a:r>
          </a:p>
          <a:p>
            <a:pPr lvl="1" eaLnBrk="1" hangingPunct="1"/>
            <a:r>
              <a:rPr lang="en-US" dirty="0" smtClean="0"/>
              <a:t>STOT – repeated exposure has two hazard categories.</a:t>
            </a:r>
          </a:p>
        </p:txBody>
      </p:sp>
      <p:pic>
        <p:nvPicPr>
          <p:cNvPr id="53253" name="Content Placeholder 10" descr="system organs.JPG"/>
          <p:cNvPicPr>
            <a:picLocks noGrp="1" noChangeAspect="1"/>
          </p:cNvPicPr>
          <p:nvPr>
            <p:ph sz="half" idx="2"/>
          </p:nvPr>
        </p:nvPicPr>
        <p:blipFill>
          <a:blip r:embed="rId3" cstate="print"/>
          <a:srcRect/>
          <a:stretch>
            <a:fillRect/>
          </a:stretch>
        </p:blipFill>
        <p:spPr>
          <a:xfrm>
            <a:off x="6781800" y="2286000"/>
            <a:ext cx="2114550" cy="2819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4F143416-0126-4E78-92CC-90CCC72FB8FE}" type="slidenum">
              <a:rPr lang="en-US" smtClean="0">
                <a:latin typeface="Arial" pitchFamily="34" charset="0"/>
              </a:rPr>
              <a:pPr/>
              <a:t>4</a:t>
            </a:fld>
            <a:endParaRPr lang="en-US" smtClean="0">
              <a:latin typeface="Arial" pitchFamily="34" charset="0"/>
            </a:endParaRPr>
          </a:p>
        </p:txBody>
      </p:sp>
      <p:sp>
        <p:nvSpPr>
          <p:cNvPr id="2" name="Rectangle 3"/>
          <p:cNvSpPr>
            <a:spLocks noGrp="1" noChangeArrowheads="1"/>
          </p:cNvSpPr>
          <p:nvPr>
            <p:ph type="ctrTitle"/>
          </p:nvPr>
        </p:nvSpPr>
        <p:spPr>
          <a:xfrm>
            <a:off x="1371600" y="1371600"/>
            <a:ext cx="7543800" cy="1470025"/>
          </a:xfrm>
        </p:spPr>
        <p:txBody>
          <a:bodyPr/>
          <a:lstStyle/>
          <a:p>
            <a:pPr eaLnBrk="1" hangingPunct="1">
              <a:defRPr/>
            </a:pPr>
            <a:r>
              <a:rPr lang="en-US" sz="3200" smtClean="0"/>
              <a:t>Global Harmonization System (GHS)</a:t>
            </a:r>
          </a:p>
        </p:txBody>
      </p:sp>
      <p:sp>
        <p:nvSpPr>
          <p:cNvPr id="18436" name="Rectangle 5"/>
          <p:cNvSpPr>
            <a:spLocks noGrp="1" noChangeArrowheads="1"/>
          </p:cNvSpPr>
          <p:nvPr>
            <p:ph type="subTitle" idx="1"/>
          </p:nvPr>
        </p:nvSpPr>
        <p:spPr/>
        <p:txBody>
          <a:bodyPr/>
          <a:lstStyle/>
          <a:p>
            <a:pPr eaLnBrk="1" hangingPunct="1"/>
            <a:r>
              <a:rPr lang="en-US" smtClean="0"/>
              <a:t>Overview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p:cNvSpPr>
          <p:nvPr>
            <p:ph type="sldNum" sz="quarter" idx="12"/>
          </p:nvPr>
        </p:nvSpPr>
        <p:spPr>
          <a:noFill/>
        </p:spPr>
        <p:txBody>
          <a:bodyPr/>
          <a:lstStyle/>
          <a:p>
            <a:fld id="{91886377-56E9-4F0C-9CB1-5783E4619C04}" type="slidenum">
              <a:rPr lang="en-US" smtClean="0">
                <a:latin typeface="Arial" pitchFamily="34" charset="0"/>
              </a:rPr>
              <a:pPr/>
              <a:t>40</a:t>
            </a:fld>
            <a:endParaRPr lang="en-US" smtClean="0">
              <a:latin typeface="Arial" pitchFamily="34" charset="0"/>
            </a:endParaRPr>
          </a:p>
        </p:txBody>
      </p:sp>
      <p:sp>
        <p:nvSpPr>
          <p:cNvPr id="1027" name="Rectangle 2"/>
          <p:cNvSpPr>
            <a:spLocks noGrp="1"/>
          </p:cNvSpPr>
          <p:nvPr>
            <p:ph type="title"/>
          </p:nvPr>
        </p:nvSpPr>
        <p:spPr>
          <a:xfrm>
            <a:off x="457200" y="228600"/>
            <a:ext cx="8515350" cy="625475"/>
          </a:xfrm>
        </p:spPr>
        <p:txBody>
          <a:bodyPr/>
          <a:lstStyle/>
          <a:p>
            <a:pPr algn="r" eaLnBrk="1" hangingPunct="1">
              <a:defRPr/>
            </a:pPr>
            <a:r>
              <a:rPr lang="en-US" sz="3800" dirty="0" smtClean="0"/>
              <a:t>Definitions:  Health Hazards</a:t>
            </a:r>
          </a:p>
        </p:txBody>
      </p:sp>
      <p:sp>
        <p:nvSpPr>
          <p:cNvPr id="89092" name="Rectangle 3"/>
          <p:cNvSpPr>
            <a:spLocks noGrp="1"/>
          </p:cNvSpPr>
          <p:nvPr>
            <p:ph type="body" sz="half" idx="1"/>
          </p:nvPr>
        </p:nvSpPr>
        <p:spPr>
          <a:xfrm>
            <a:off x="304800" y="1219200"/>
            <a:ext cx="8458200" cy="5638800"/>
          </a:xfrm>
        </p:spPr>
        <p:txBody>
          <a:bodyPr/>
          <a:lstStyle/>
          <a:p>
            <a:pPr>
              <a:defRPr/>
            </a:pPr>
            <a:r>
              <a:rPr lang="en-US" sz="2800" i="1" dirty="0" smtClean="0"/>
              <a:t>Aspiration means “the entry of a </a:t>
            </a:r>
            <a:r>
              <a:rPr lang="en-US" sz="2800" dirty="0" smtClean="0"/>
              <a:t>liquid or solid chemical directly through the oral or nasal cavity, or indirectly from vomiting, into the trachea and lower respiratory system”.</a:t>
            </a:r>
          </a:p>
          <a:p>
            <a:pPr lvl="1">
              <a:defRPr/>
            </a:pPr>
            <a:endParaRPr lang="en-US" sz="2400" dirty="0" smtClean="0">
              <a:ea typeface="+mn-ea"/>
              <a:cs typeface="+mn-cs"/>
            </a:endParaRPr>
          </a:p>
          <a:p>
            <a:pPr lvl="1">
              <a:defRPr/>
            </a:pPr>
            <a:r>
              <a:rPr lang="en-US" sz="2400" dirty="0" smtClean="0">
                <a:ea typeface="+mn-ea"/>
                <a:cs typeface="+mn-cs"/>
              </a:rPr>
              <a:t>Includes severe acute effects such as chemical pneumonia, varying degrees of pulmonary injury or death following  aspiration.</a:t>
            </a:r>
          </a:p>
          <a:p>
            <a:pPr lvl="1">
              <a:defRPr/>
            </a:pPr>
            <a:r>
              <a:rPr lang="en-US" sz="2400" dirty="0" smtClean="0">
                <a:ea typeface="+mn-ea"/>
                <a:cs typeface="+mn-cs"/>
              </a:rPr>
              <a:t>Only one category adopted</a:t>
            </a:r>
            <a:endParaRPr lang="en-US" dirty="0" smtClean="0"/>
          </a:p>
        </p:txBody>
      </p:sp>
      <p:pic>
        <p:nvPicPr>
          <p:cNvPr id="50178" name="Picture 2" descr="http://t0.gstatic.com/images?q=tbn:ANd9GcQHb1KXnvLXuVJCOgOD7SnKl5HKoH11JexY7lql0wz-Wyku0aRHtv4CETDASw"/>
          <p:cNvPicPr>
            <a:picLocks noChangeAspect="1" noChangeArrowheads="1"/>
          </p:cNvPicPr>
          <p:nvPr/>
        </p:nvPicPr>
        <p:blipFill>
          <a:blip r:embed="rId3" cstate="print"/>
          <a:srcRect/>
          <a:stretch>
            <a:fillRect/>
          </a:stretch>
        </p:blipFill>
        <p:spPr bwMode="auto">
          <a:xfrm>
            <a:off x="5334000" y="4572000"/>
            <a:ext cx="2883874" cy="18288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pPr eaLnBrk="1" hangingPunct="1">
              <a:defRPr/>
            </a:pPr>
            <a:r>
              <a:rPr lang="en-US" sz="3200" dirty="0" smtClean="0">
                <a:solidFill>
                  <a:schemeClr val="tx1"/>
                </a:solidFill>
              </a:rPr>
              <a:t>GHS – Physical Hazards</a:t>
            </a:r>
          </a:p>
        </p:txBody>
      </p:sp>
      <p:sp>
        <p:nvSpPr>
          <p:cNvPr id="55299" name="Rectangle 5"/>
          <p:cNvSpPr>
            <a:spLocks noGrp="1" noChangeArrowheads="1"/>
          </p:cNvSpPr>
          <p:nvPr>
            <p:ph type="body" idx="1"/>
          </p:nvPr>
        </p:nvSpPr>
        <p:spPr/>
        <p:txBody>
          <a:bodyPr/>
          <a:lstStyle/>
          <a:p>
            <a:pPr eaLnBrk="1" hangingPunct="1"/>
            <a:r>
              <a:rPr lang="en-US" smtClean="0"/>
              <a:t>New  Definitions…</a:t>
            </a:r>
          </a:p>
        </p:txBody>
      </p:sp>
      <p:sp>
        <p:nvSpPr>
          <p:cNvPr id="55300" name="Rectangle 6"/>
          <p:cNvSpPr>
            <a:spLocks noGrp="1" noChangeArrowheads="1"/>
          </p:cNvSpPr>
          <p:nvPr>
            <p:ph type="sldNum" sz="quarter" idx="12"/>
          </p:nvPr>
        </p:nvSpPr>
        <p:spPr>
          <a:noFill/>
        </p:spPr>
        <p:txBody>
          <a:bodyPr/>
          <a:lstStyle/>
          <a:p>
            <a:fld id="{A69AA4F2-ACAA-4D8F-8206-2C6E8DDA0619}" type="slidenum">
              <a:rPr lang="en-US" smtClean="0">
                <a:latin typeface="Arial" pitchFamily="34" charset="0"/>
              </a:rPr>
              <a:pPr/>
              <a:t>41</a:t>
            </a:fld>
            <a:endParaRPr lang="en-US" smtClean="0">
              <a:latin typeface="Arial" pitchFamily="34" charset="0"/>
            </a:endParaRPr>
          </a:p>
        </p:txBody>
      </p:sp>
      <p:pic>
        <p:nvPicPr>
          <p:cNvPr id="55301" name="Picture 11" descr="ghs-gefahrensymbol-einzeletikett-verschiedene-versionen"/>
          <p:cNvPicPr>
            <a:picLocks noChangeAspect="1" noChangeArrowheads="1"/>
          </p:cNvPicPr>
          <p:nvPr/>
        </p:nvPicPr>
        <p:blipFill>
          <a:blip r:embed="rId3" cstate="print"/>
          <a:srcRect/>
          <a:stretch>
            <a:fillRect/>
          </a:stretch>
        </p:blipFill>
        <p:spPr bwMode="auto">
          <a:xfrm>
            <a:off x="7010400" y="1600200"/>
            <a:ext cx="1676400" cy="1676400"/>
          </a:xfrm>
          <a:prstGeom prst="rect">
            <a:avLst/>
          </a:prstGeom>
          <a:noFill/>
          <a:ln w="9525">
            <a:noFill/>
            <a:miter lim="800000"/>
            <a:headEnd/>
            <a:tailEnd/>
          </a:ln>
        </p:spPr>
      </p:pic>
      <p:pic>
        <p:nvPicPr>
          <p:cNvPr id="55302" name="Picture 5" descr="ätzend_ghs"/>
          <p:cNvPicPr>
            <a:picLocks noChangeAspect="1" noChangeArrowheads="1"/>
          </p:cNvPicPr>
          <p:nvPr/>
        </p:nvPicPr>
        <p:blipFill>
          <a:blip r:embed="rId4" cstate="print"/>
          <a:srcRect/>
          <a:stretch>
            <a:fillRect/>
          </a:stretch>
        </p:blipFill>
        <p:spPr bwMode="auto">
          <a:xfrm>
            <a:off x="7010400" y="3733800"/>
            <a:ext cx="1585913" cy="1676400"/>
          </a:xfrm>
          <a:prstGeom prst="rect">
            <a:avLst/>
          </a:prstGeom>
          <a:noFill/>
          <a:ln w="9525">
            <a:noFill/>
            <a:miter lim="800000"/>
            <a:headEnd/>
            <a:tailEnd/>
          </a:ln>
        </p:spPr>
      </p:pic>
      <p:pic>
        <p:nvPicPr>
          <p:cNvPr id="55303" name="Picture 9" descr="600px-GHS-pictogram-explos"/>
          <p:cNvPicPr>
            <a:picLocks noChangeAspect="1" noChangeArrowheads="1"/>
          </p:cNvPicPr>
          <p:nvPr/>
        </p:nvPicPr>
        <p:blipFill>
          <a:blip r:embed="rId5" cstate="print"/>
          <a:srcRect/>
          <a:stretch>
            <a:fillRect/>
          </a:stretch>
        </p:blipFill>
        <p:spPr bwMode="auto">
          <a:xfrm>
            <a:off x="2819400" y="1752600"/>
            <a:ext cx="1600200" cy="1509713"/>
          </a:xfrm>
          <a:prstGeom prst="rect">
            <a:avLst/>
          </a:prstGeom>
          <a:noFill/>
          <a:ln w="9525">
            <a:noFill/>
            <a:miter lim="800000"/>
            <a:headEnd/>
            <a:tailEnd/>
          </a:ln>
        </p:spPr>
      </p:pic>
      <p:pic>
        <p:nvPicPr>
          <p:cNvPr id="55304" name="Picture 9" descr="rondflam_ghs03"/>
          <p:cNvPicPr>
            <a:picLocks noChangeAspect="1" noChangeArrowheads="1"/>
          </p:cNvPicPr>
          <p:nvPr/>
        </p:nvPicPr>
        <p:blipFill>
          <a:blip r:embed="rId6" cstate="print"/>
          <a:srcRect/>
          <a:stretch>
            <a:fillRect/>
          </a:stretch>
        </p:blipFill>
        <p:spPr bwMode="auto">
          <a:xfrm>
            <a:off x="762000" y="1676400"/>
            <a:ext cx="1685925" cy="1600200"/>
          </a:xfrm>
          <a:prstGeom prst="rect">
            <a:avLst/>
          </a:prstGeom>
          <a:noFill/>
          <a:ln w="9525">
            <a:noFill/>
            <a:miter lim="800000"/>
            <a:headEnd/>
            <a:tailEnd/>
          </a:ln>
        </p:spPr>
      </p:pic>
      <p:pic>
        <p:nvPicPr>
          <p:cNvPr id="55305" name="Picture 7" descr="bottle"/>
          <p:cNvPicPr>
            <a:picLocks noChangeAspect="1" noChangeArrowheads="1"/>
          </p:cNvPicPr>
          <p:nvPr/>
        </p:nvPicPr>
        <p:blipFill>
          <a:blip r:embed="rId7" cstate="print"/>
          <a:srcRect/>
          <a:stretch>
            <a:fillRect/>
          </a:stretch>
        </p:blipFill>
        <p:spPr bwMode="auto">
          <a:xfrm>
            <a:off x="4953000" y="1676400"/>
            <a:ext cx="1676400" cy="163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AE307B6A-1B58-439D-A3E1-69067656F079}" type="slidenum">
              <a:rPr lang="en-US" smtClean="0">
                <a:latin typeface="Arial" pitchFamily="34" charset="0"/>
              </a:rPr>
              <a:pPr/>
              <a:t>42</a:t>
            </a:fld>
            <a:endParaRPr lang="en-US" smtClean="0">
              <a:latin typeface="Arial" pitchFamily="34" charset="0"/>
            </a:endParaRPr>
          </a:p>
        </p:txBody>
      </p:sp>
      <p:sp>
        <p:nvSpPr>
          <p:cNvPr id="111618" name="Rectangle 2"/>
          <p:cNvSpPr>
            <a:spLocks noGrp="1" noChangeArrowheads="1"/>
          </p:cNvSpPr>
          <p:nvPr>
            <p:ph type="title"/>
          </p:nvPr>
        </p:nvSpPr>
        <p:spPr>
          <a:xfrm>
            <a:off x="1447800" y="206375"/>
            <a:ext cx="7391400" cy="479425"/>
          </a:xfrm>
        </p:spPr>
        <p:txBody>
          <a:bodyPr/>
          <a:lstStyle/>
          <a:p>
            <a:pPr algn="r" eaLnBrk="1" hangingPunct="1">
              <a:defRPr/>
            </a:pPr>
            <a:r>
              <a:rPr lang="en-US" sz="4000" dirty="0" smtClean="0">
                <a:solidFill>
                  <a:schemeClr val="bg1"/>
                </a:solidFill>
                <a:effectLst/>
              </a:rPr>
              <a:t>GHS  Physical Hazards (16)</a:t>
            </a:r>
          </a:p>
        </p:txBody>
      </p:sp>
      <p:sp>
        <p:nvSpPr>
          <p:cNvPr id="56324" name="Rectangle 3"/>
          <p:cNvSpPr>
            <a:spLocks noGrp="1" noChangeArrowheads="1"/>
          </p:cNvSpPr>
          <p:nvPr>
            <p:ph type="body" idx="1"/>
          </p:nvPr>
        </p:nvSpPr>
        <p:spPr/>
        <p:txBody>
          <a:bodyPr/>
          <a:lstStyle/>
          <a:p>
            <a:pPr eaLnBrk="1" hangingPunct="1">
              <a:lnSpc>
                <a:spcPct val="80000"/>
              </a:lnSpc>
            </a:pPr>
            <a:r>
              <a:rPr lang="en-US" sz="2000" dirty="0" smtClean="0"/>
              <a:t>Explosives</a:t>
            </a:r>
          </a:p>
          <a:p>
            <a:pPr eaLnBrk="1" hangingPunct="1">
              <a:lnSpc>
                <a:spcPct val="80000"/>
              </a:lnSpc>
            </a:pPr>
            <a:r>
              <a:rPr lang="en-US" sz="2000" dirty="0" smtClean="0"/>
              <a:t>Flammable gases</a:t>
            </a:r>
          </a:p>
          <a:p>
            <a:pPr eaLnBrk="1" hangingPunct="1">
              <a:lnSpc>
                <a:spcPct val="80000"/>
              </a:lnSpc>
            </a:pPr>
            <a:r>
              <a:rPr lang="en-US" sz="2000" dirty="0" smtClean="0"/>
              <a:t>Flammable aerosols</a:t>
            </a:r>
          </a:p>
          <a:p>
            <a:pPr eaLnBrk="1" hangingPunct="1">
              <a:lnSpc>
                <a:spcPct val="80000"/>
              </a:lnSpc>
            </a:pPr>
            <a:r>
              <a:rPr lang="en-US" sz="2000" dirty="0" smtClean="0"/>
              <a:t>Oxidizing gases</a:t>
            </a:r>
          </a:p>
          <a:p>
            <a:pPr eaLnBrk="1" hangingPunct="1">
              <a:lnSpc>
                <a:spcPct val="80000"/>
              </a:lnSpc>
            </a:pPr>
            <a:r>
              <a:rPr lang="en-US" sz="2000" dirty="0" smtClean="0"/>
              <a:t>Gases under pressure</a:t>
            </a:r>
          </a:p>
          <a:p>
            <a:pPr eaLnBrk="1" hangingPunct="1">
              <a:lnSpc>
                <a:spcPct val="80000"/>
              </a:lnSpc>
            </a:pPr>
            <a:r>
              <a:rPr lang="en-US" sz="2000" dirty="0" smtClean="0"/>
              <a:t>Flammable liquids</a:t>
            </a:r>
          </a:p>
          <a:p>
            <a:pPr eaLnBrk="1" hangingPunct="1">
              <a:lnSpc>
                <a:spcPct val="80000"/>
              </a:lnSpc>
            </a:pPr>
            <a:r>
              <a:rPr lang="en-US" sz="2000" dirty="0" smtClean="0"/>
              <a:t>Flammable solids</a:t>
            </a:r>
          </a:p>
          <a:p>
            <a:pPr eaLnBrk="1" hangingPunct="1">
              <a:lnSpc>
                <a:spcPct val="80000"/>
              </a:lnSpc>
            </a:pPr>
            <a:r>
              <a:rPr lang="en-US" sz="2000" dirty="0" smtClean="0"/>
              <a:t>Self-reactive substances and mixtures</a:t>
            </a:r>
          </a:p>
          <a:p>
            <a:pPr eaLnBrk="1" hangingPunct="1">
              <a:lnSpc>
                <a:spcPct val="80000"/>
              </a:lnSpc>
            </a:pPr>
            <a:r>
              <a:rPr lang="en-US" sz="2000" dirty="0" err="1" smtClean="0"/>
              <a:t>Pyrophoric</a:t>
            </a:r>
            <a:r>
              <a:rPr lang="en-US" sz="2000" dirty="0" smtClean="0"/>
              <a:t> liquids</a:t>
            </a:r>
          </a:p>
          <a:p>
            <a:pPr eaLnBrk="1" hangingPunct="1">
              <a:lnSpc>
                <a:spcPct val="80000"/>
              </a:lnSpc>
            </a:pPr>
            <a:r>
              <a:rPr lang="en-US" sz="2000" dirty="0" err="1" smtClean="0"/>
              <a:t>Pyrophoric</a:t>
            </a:r>
            <a:r>
              <a:rPr lang="en-US" sz="2000" dirty="0" smtClean="0"/>
              <a:t> solids</a:t>
            </a:r>
          </a:p>
          <a:p>
            <a:pPr eaLnBrk="1" hangingPunct="1">
              <a:lnSpc>
                <a:spcPct val="80000"/>
              </a:lnSpc>
            </a:pPr>
            <a:r>
              <a:rPr lang="en-US" sz="2000" dirty="0" smtClean="0"/>
              <a:t>Self-heating substances and mixtures</a:t>
            </a:r>
          </a:p>
          <a:p>
            <a:pPr eaLnBrk="1" hangingPunct="1">
              <a:lnSpc>
                <a:spcPct val="80000"/>
              </a:lnSpc>
            </a:pPr>
            <a:r>
              <a:rPr lang="en-US" sz="2000" dirty="0" smtClean="0"/>
              <a:t>Substances and mixtures which, in contact with water, emit flammable gases</a:t>
            </a:r>
          </a:p>
          <a:p>
            <a:pPr eaLnBrk="1" hangingPunct="1">
              <a:lnSpc>
                <a:spcPct val="80000"/>
              </a:lnSpc>
            </a:pPr>
            <a:r>
              <a:rPr lang="en-US" sz="2000" dirty="0" smtClean="0"/>
              <a:t>Oxidizing liquids</a:t>
            </a:r>
          </a:p>
          <a:p>
            <a:pPr eaLnBrk="1" hangingPunct="1">
              <a:lnSpc>
                <a:spcPct val="80000"/>
              </a:lnSpc>
            </a:pPr>
            <a:r>
              <a:rPr lang="en-US" sz="2000" dirty="0" smtClean="0"/>
              <a:t>Oxidizing solids</a:t>
            </a:r>
          </a:p>
          <a:p>
            <a:pPr eaLnBrk="1" hangingPunct="1">
              <a:lnSpc>
                <a:spcPct val="80000"/>
              </a:lnSpc>
            </a:pPr>
            <a:r>
              <a:rPr lang="en-US" sz="2000" dirty="0" smtClean="0"/>
              <a:t>Organic peroxides</a:t>
            </a:r>
          </a:p>
          <a:p>
            <a:pPr eaLnBrk="1" hangingPunct="1">
              <a:lnSpc>
                <a:spcPct val="80000"/>
              </a:lnSpc>
            </a:pPr>
            <a:r>
              <a:rPr lang="en-US" sz="2000" dirty="0" smtClean="0"/>
              <a:t>Corrosive to metals</a:t>
            </a:r>
          </a:p>
        </p:txBody>
      </p:sp>
      <p:pic>
        <p:nvPicPr>
          <p:cNvPr id="56325" name="Picture 6"/>
          <p:cNvPicPr>
            <a:picLocks noChangeAspect="1" noChangeArrowheads="1"/>
          </p:cNvPicPr>
          <p:nvPr/>
        </p:nvPicPr>
        <p:blipFill>
          <a:blip r:embed="rId3" cstate="print"/>
          <a:srcRect/>
          <a:stretch>
            <a:fillRect/>
          </a:stretch>
        </p:blipFill>
        <p:spPr bwMode="auto">
          <a:xfrm>
            <a:off x="6019800" y="1524000"/>
            <a:ext cx="2387600"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2F38DE63-63A8-42D8-8F0D-CA122893BAA5}" type="slidenum">
              <a:rPr lang="en-US" smtClean="0">
                <a:latin typeface="Arial" pitchFamily="34" charset="0"/>
              </a:rPr>
              <a:pPr/>
              <a:t>43</a:t>
            </a:fld>
            <a:endParaRPr lang="en-US" smtClean="0">
              <a:latin typeface="Arial" pitchFamily="34" charset="0"/>
            </a:endParaRPr>
          </a:p>
        </p:txBody>
      </p:sp>
      <p:sp>
        <p:nvSpPr>
          <p:cNvPr id="39938" name="Rectangle 2"/>
          <p:cNvSpPr>
            <a:spLocks noGrp="1"/>
          </p:cNvSpPr>
          <p:nvPr>
            <p:ph type="title"/>
          </p:nvPr>
        </p:nvSpPr>
        <p:spPr>
          <a:xfrm>
            <a:off x="782638" y="152400"/>
            <a:ext cx="8208962" cy="803275"/>
          </a:xfrm>
        </p:spPr>
        <p:txBody>
          <a:bodyPr/>
          <a:lstStyle/>
          <a:p>
            <a:pPr algn="r" eaLnBrk="1" hangingPunct="1">
              <a:defRPr/>
            </a:pPr>
            <a:r>
              <a:rPr lang="en-US" dirty="0" smtClean="0"/>
              <a:t>Physical  Hazards…</a:t>
            </a:r>
          </a:p>
        </p:txBody>
      </p:sp>
      <p:sp>
        <p:nvSpPr>
          <p:cNvPr id="57348" name="Rectangle 3"/>
          <p:cNvSpPr>
            <a:spLocks noGrp="1"/>
          </p:cNvSpPr>
          <p:nvPr>
            <p:ph type="body" idx="1"/>
          </p:nvPr>
        </p:nvSpPr>
        <p:spPr>
          <a:xfrm>
            <a:off x="533400" y="1735138"/>
            <a:ext cx="5662613" cy="4525962"/>
          </a:xfrm>
          <a:noFill/>
        </p:spPr>
        <p:txBody>
          <a:bodyPr/>
          <a:lstStyle/>
          <a:p>
            <a:pPr eaLnBrk="1" hangingPunct="1"/>
            <a:r>
              <a:rPr lang="en-US" sz="3000" smtClean="0"/>
              <a:t>Explosive Substances and Mixtures</a:t>
            </a:r>
          </a:p>
          <a:p>
            <a:pPr lvl="2" eaLnBrk="1" hangingPunct="1"/>
            <a:r>
              <a:rPr lang="en-US" sz="2500" smtClean="0"/>
              <a:t>Solid or liquid substances capable of producing gas at such a high temperature and pressure that it can cause damage to surroundings.</a:t>
            </a:r>
          </a:p>
          <a:p>
            <a:pPr lvl="2" eaLnBrk="1" hangingPunct="1"/>
            <a:r>
              <a:rPr lang="en-US" sz="2500" smtClean="0"/>
              <a:t>Divided in 6 categories based on type of damage produced</a:t>
            </a:r>
          </a:p>
        </p:txBody>
      </p:sp>
      <p:pic>
        <p:nvPicPr>
          <p:cNvPr id="57349" name="Picture 9" descr="600px-GHS-pictogram-explos"/>
          <p:cNvPicPr>
            <a:picLocks noChangeAspect="1" noChangeArrowheads="1"/>
          </p:cNvPicPr>
          <p:nvPr/>
        </p:nvPicPr>
        <p:blipFill>
          <a:blip r:embed="rId3" cstate="print"/>
          <a:srcRect/>
          <a:stretch>
            <a:fillRect/>
          </a:stretch>
        </p:blipFill>
        <p:spPr bwMode="auto">
          <a:xfrm>
            <a:off x="6629400" y="1752600"/>
            <a:ext cx="1895475" cy="1789113"/>
          </a:xfrm>
          <a:prstGeom prst="rect">
            <a:avLst/>
          </a:prstGeom>
          <a:noFill/>
          <a:ln w="9525">
            <a:noFill/>
            <a:miter lim="800000"/>
            <a:headEnd/>
            <a:tailEnd/>
          </a:ln>
        </p:spPr>
      </p:pic>
      <p:pic>
        <p:nvPicPr>
          <p:cNvPr id="57350" name="Picture 7"/>
          <p:cNvPicPr>
            <a:picLocks noChangeAspect="1" noChangeArrowheads="1"/>
          </p:cNvPicPr>
          <p:nvPr/>
        </p:nvPicPr>
        <p:blipFill>
          <a:blip r:embed="rId4" cstate="print"/>
          <a:srcRect/>
          <a:stretch>
            <a:fillRect/>
          </a:stretch>
        </p:blipFill>
        <p:spPr bwMode="auto">
          <a:xfrm>
            <a:off x="6324600" y="3886200"/>
            <a:ext cx="248920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1B715169-4AC1-488A-95EE-34DAA4FD6EE1}" type="slidenum">
              <a:rPr lang="en-US" smtClean="0">
                <a:latin typeface="Arial" pitchFamily="34" charset="0"/>
              </a:rPr>
              <a:pPr/>
              <a:t>44</a:t>
            </a:fld>
            <a:endParaRPr lang="en-US" smtClean="0">
              <a:latin typeface="Arial" pitchFamily="34" charset="0"/>
            </a:endParaRPr>
          </a:p>
        </p:txBody>
      </p:sp>
      <p:sp>
        <p:nvSpPr>
          <p:cNvPr id="41986" name="Rectangle 2"/>
          <p:cNvSpPr>
            <a:spLocks noGrp="1"/>
          </p:cNvSpPr>
          <p:nvPr>
            <p:ph type="title"/>
          </p:nvPr>
        </p:nvSpPr>
        <p:spPr>
          <a:xfrm>
            <a:off x="755650" y="152400"/>
            <a:ext cx="8159750" cy="738187"/>
          </a:xfrm>
        </p:spPr>
        <p:txBody>
          <a:bodyPr/>
          <a:lstStyle/>
          <a:p>
            <a:pPr algn="r" eaLnBrk="1" hangingPunct="1">
              <a:defRPr/>
            </a:pPr>
            <a:r>
              <a:rPr lang="en-US" dirty="0" smtClean="0">
                <a:effectLst/>
              </a:rPr>
              <a:t>Physical Hazards...</a:t>
            </a:r>
          </a:p>
        </p:txBody>
      </p:sp>
      <p:sp>
        <p:nvSpPr>
          <p:cNvPr id="58372" name="Rectangle 3"/>
          <p:cNvSpPr>
            <a:spLocks noGrp="1"/>
          </p:cNvSpPr>
          <p:nvPr>
            <p:ph type="body" idx="1"/>
          </p:nvPr>
        </p:nvSpPr>
        <p:spPr>
          <a:xfrm>
            <a:off x="250825" y="1773238"/>
            <a:ext cx="6326188" cy="4525962"/>
          </a:xfrm>
          <a:noFill/>
        </p:spPr>
        <p:txBody>
          <a:bodyPr/>
          <a:lstStyle/>
          <a:p>
            <a:pPr eaLnBrk="1" hangingPunct="1">
              <a:lnSpc>
                <a:spcPct val="90000"/>
              </a:lnSpc>
            </a:pPr>
            <a:r>
              <a:rPr lang="en-US" smtClean="0"/>
              <a:t>Flammables, include</a:t>
            </a:r>
          </a:p>
          <a:p>
            <a:pPr lvl="1" eaLnBrk="1" hangingPunct="1">
              <a:lnSpc>
                <a:spcPct val="90000"/>
              </a:lnSpc>
            </a:pPr>
            <a:r>
              <a:rPr lang="en-US" smtClean="0"/>
              <a:t>Flammable  Gases</a:t>
            </a:r>
          </a:p>
          <a:p>
            <a:pPr lvl="1" eaLnBrk="1" hangingPunct="1">
              <a:lnSpc>
                <a:spcPct val="90000"/>
              </a:lnSpc>
            </a:pPr>
            <a:r>
              <a:rPr lang="en-US" smtClean="0"/>
              <a:t>Flammable Aerosols</a:t>
            </a:r>
          </a:p>
          <a:p>
            <a:pPr lvl="1" eaLnBrk="1" hangingPunct="1">
              <a:lnSpc>
                <a:spcPct val="90000"/>
              </a:lnSpc>
            </a:pPr>
            <a:r>
              <a:rPr lang="en-US" smtClean="0"/>
              <a:t>Flammable Liquids</a:t>
            </a:r>
          </a:p>
          <a:p>
            <a:pPr lvl="1" eaLnBrk="1" hangingPunct="1">
              <a:lnSpc>
                <a:spcPct val="90000"/>
              </a:lnSpc>
            </a:pPr>
            <a:r>
              <a:rPr lang="en-US" smtClean="0"/>
              <a:t>Flammable Solids</a:t>
            </a:r>
          </a:p>
        </p:txBody>
      </p:sp>
      <p:pic>
        <p:nvPicPr>
          <p:cNvPr id="58373" name="Picture 4"/>
          <p:cNvPicPr>
            <a:picLocks noChangeAspect="1" noChangeArrowheads="1"/>
          </p:cNvPicPr>
          <p:nvPr/>
        </p:nvPicPr>
        <p:blipFill>
          <a:blip r:embed="rId3" cstate="print"/>
          <a:srcRect/>
          <a:stretch>
            <a:fillRect/>
          </a:stretch>
        </p:blipFill>
        <p:spPr bwMode="auto">
          <a:xfrm>
            <a:off x="4648200" y="4343400"/>
            <a:ext cx="2552700" cy="1871663"/>
          </a:xfrm>
          <a:prstGeom prst="rect">
            <a:avLst/>
          </a:prstGeom>
          <a:noFill/>
          <a:ln w="9525">
            <a:noFill/>
            <a:miter lim="800000"/>
            <a:headEnd/>
            <a:tailEnd/>
          </a:ln>
        </p:spPr>
      </p:pic>
      <p:pic>
        <p:nvPicPr>
          <p:cNvPr id="58374" name="Picture 11" descr="ghs-gefahrensymbol-einzeletikett-verschiedene-versionen"/>
          <p:cNvPicPr>
            <a:picLocks noChangeAspect="1" noChangeArrowheads="1"/>
          </p:cNvPicPr>
          <p:nvPr/>
        </p:nvPicPr>
        <p:blipFill>
          <a:blip r:embed="rId4" cstate="print"/>
          <a:srcRect/>
          <a:stretch>
            <a:fillRect/>
          </a:stretch>
        </p:blipFill>
        <p:spPr bwMode="auto">
          <a:xfrm>
            <a:off x="7239000" y="2057400"/>
            <a:ext cx="1447800" cy="137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5089BF1D-605B-480F-B216-F88266BBEEDA}" type="slidenum">
              <a:rPr lang="en-US" smtClean="0">
                <a:latin typeface="Arial" pitchFamily="34" charset="0"/>
              </a:rPr>
              <a:pPr/>
              <a:t>45</a:t>
            </a:fld>
            <a:endParaRPr lang="en-US" smtClean="0">
              <a:latin typeface="Arial" pitchFamily="34" charset="0"/>
            </a:endParaRPr>
          </a:p>
        </p:txBody>
      </p:sp>
      <p:sp>
        <p:nvSpPr>
          <p:cNvPr id="41986" name="Rectangle 2"/>
          <p:cNvSpPr>
            <a:spLocks noGrp="1"/>
          </p:cNvSpPr>
          <p:nvPr>
            <p:ph type="title"/>
          </p:nvPr>
        </p:nvSpPr>
        <p:spPr>
          <a:xfrm>
            <a:off x="755650" y="152400"/>
            <a:ext cx="8159750" cy="738187"/>
          </a:xfrm>
        </p:spPr>
        <p:txBody>
          <a:bodyPr/>
          <a:lstStyle/>
          <a:p>
            <a:pPr algn="r" eaLnBrk="1" hangingPunct="1">
              <a:defRPr/>
            </a:pPr>
            <a:r>
              <a:rPr lang="en-US" dirty="0" smtClean="0">
                <a:effectLst/>
              </a:rPr>
              <a:t>Physical Hazards...</a:t>
            </a:r>
          </a:p>
        </p:txBody>
      </p:sp>
      <p:sp>
        <p:nvSpPr>
          <p:cNvPr id="59396" name="Rectangle 3"/>
          <p:cNvSpPr>
            <a:spLocks noGrp="1"/>
          </p:cNvSpPr>
          <p:nvPr>
            <p:ph type="body" idx="1"/>
          </p:nvPr>
        </p:nvSpPr>
        <p:spPr>
          <a:xfrm>
            <a:off x="304800" y="1219200"/>
            <a:ext cx="6326188" cy="4525962"/>
          </a:xfrm>
          <a:noFill/>
        </p:spPr>
        <p:txBody>
          <a:bodyPr/>
          <a:lstStyle/>
          <a:p>
            <a:r>
              <a:rPr lang="en-US" i="1" dirty="0" smtClean="0"/>
              <a:t>Flammable gas means a gas having a </a:t>
            </a:r>
            <a:r>
              <a:rPr lang="en-US" dirty="0" smtClean="0"/>
              <a:t>flammable range with air at 20°C (68 F)  and a standard pressure of 101.3 </a:t>
            </a:r>
            <a:r>
              <a:rPr lang="en-US" dirty="0" err="1" smtClean="0"/>
              <a:t>kPa</a:t>
            </a:r>
            <a:r>
              <a:rPr lang="en-US" dirty="0" smtClean="0"/>
              <a:t> (14.7 psi). </a:t>
            </a:r>
          </a:p>
          <a:p>
            <a:pPr lvl="1"/>
            <a:r>
              <a:rPr lang="en-US" dirty="0" smtClean="0"/>
              <a:t>Two categories</a:t>
            </a:r>
          </a:p>
        </p:txBody>
      </p:sp>
      <p:pic>
        <p:nvPicPr>
          <p:cNvPr id="59397" name="Picture 11" descr="ghs-gefahrensymbol-einzeletikett-verschiedene-versionen"/>
          <p:cNvPicPr>
            <a:picLocks noChangeAspect="1" noChangeArrowheads="1"/>
          </p:cNvPicPr>
          <p:nvPr/>
        </p:nvPicPr>
        <p:blipFill>
          <a:blip r:embed="rId3" cstate="print"/>
          <a:srcRect/>
          <a:stretch>
            <a:fillRect/>
          </a:stretch>
        </p:blipFill>
        <p:spPr bwMode="auto">
          <a:xfrm>
            <a:off x="6553200" y="1752600"/>
            <a:ext cx="2009775" cy="1908175"/>
          </a:xfrm>
          <a:prstGeom prst="rect">
            <a:avLst/>
          </a:prstGeom>
          <a:noFill/>
          <a:ln w="9525">
            <a:noFill/>
            <a:miter lim="800000"/>
            <a:headEnd/>
            <a:tailEnd/>
          </a:ln>
        </p:spPr>
      </p:pic>
      <p:pic>
        <p:nvPicPr>
          <p:cNvPr id="59398" name="Picture 7"/>
          <p:cNvPicPr>
            <a:picLocks noChangeAspect="1" noChangeArrowheads="1"/>
          </p:cNvPicPr>
          <p:nvPr/>
        </p:nvPicPr>
        <p:blipFill>
          <a:blip r:embed="rId4" cstate="print"/>
          <a:srcRect/>
          <a:stretch>
            <a:fillRect/>
          </a:stretch>
        </p:blipFill>
        <p:spPr bwMode="auto">
          <a:xfrm>
            <a:off x="3962400" y="4114800"/>
            <a:ext cx="3657600" cy="219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4A13D031-D23D-4818-B694-1FF99815BB5A}" type="slidenum">
              <a:rPr lang="en-US" smtClean="0">
                <a:latin typeface="Arial" pitchFamily="34" charset="0"/>
              </a:rPr>
              <a:pPr/>
              <a:t>46</a:t>
            </a:fld>
            <a:endParaRPr lang="en-US" smtClean="0">
              <a:latin typeface="Arial" pitchFamily="34" charset="0"/>
            </a:endParaRPr>
          </a:p>
        </p:txBody>
      </p:sp>
      <p:sp>
        <p:nvSpPr>
          <p:cNvPr id="41986" name="Rectangle 2"/>
          <p:cNvSpPr>
            <a:spLocks noGrp="1"/>
          </p:cNvSpPr>
          <p:nvPr>
            <p:ph type="title"/>
          </p:nvPr>
        </p:nvSpPr>
        <p:spPr>
          <a:xfrm>
            <a:off x="755650" y="152400"/>
            <a:ext cx="8159750" cy="738187"/>
          </a:xfrm>
        </p:spPr>
        <p:txBody>
          <a:bodyPr/>
          <a:lstStyle/>
          <a:p>
            <a:pPr algn="r" eaLnBrk="1" hangingPunct="1">
              <a:defRPr/>
            </a:pPr>
            <a:r>
              <a:rPr lang="en-US" dirty="0" smtClean="0">
                <a:effectLst/>
              </a:rPr>
              <a:t>Physical Hazards...</a:t>
            </a:r>
          </a:p>
        </p:txBody>
      </p:sp>
      <p:sp>
        <p:nvSpPr>
          <p:cNvPr id="60420" name="Rectangle 3"/>
          <p:cNvSpPr>
            <a:spLocks noGrp="1"/>
          </p:cNvSpPr>
          <p:nvPr>
            <p:ph type="body" idx="1"/>
          </p:nvPr>
        </p:nvSpPr>
        <p:spPr>
          <a:xfrm>
            <a:off x="0" y="1295400"/>
            <a:ext cx="5616575" cy="4525962"/>
          </a:xfrm>
          <a:noFill/>
        </p:spPr>
        <p:txBody>
          <a:bodyPr/>
          <a:lstStyle/>
          <a:p>
            <a:pPr eaLnBrk="1" hangingPunct="1">
              <a:lnSpc>
                <a:spcPct val="90000"/>
              </a:lnSpc>
            </a:pPr>
            <a:r>
              <a:rPr lang="en-US" dirty="0" smtClean="0"/>
              <a:t>Flammable Liquids</a:t>
            </a:r>
          </a:p>
          <a:p>
            <a:pPr lvl="1" eaLnBrk="1" hangingPunct="1">
              <a:lnSpc>
                <a:spcPct val="90000"/>
              </a:lnSpc>
            </a:pPr>
            <a:r>
              <a:rPr lang="en-US" dirty="0" smtClean="0"/>
              <a:t>Any liquid with a flash point of 93 degrees C (199.4 F) or less</a:t>
            </a:r>
            <a:r>
              <a:rPr lang="en-US" sz="3200" dirty="0" smtClean="0"/>
              <a:t>. </a:t>
            </a:r>
          </a:p>
          <a:p>
            <a:pPr lvl="1" eaLnBrk="1" hangingPunct="1">
              <a:lnSpc>
                <a:spcPct val="90000"/>
              </a:lnSpc>
            </a:pPr>
            <a:r>
              <a:rPr lang="en-US" dirty="0" smtClean="0"/>
              <a:t>Four categories</a:t>
            </a:r>
          </a:p>
          <a:p>
            <a:pPr lvl="1" eaLnBrk="1" hangingPunct="1">
              <a:lnSpc>
                <a:spcPct val="90000"/>
              </a:lnSpc>
            </a:pPr>
            <a:endParaRPr lang="en-US" dirty="0" smtClean="0"/>
          </a:p>
          <a:p>
            <a:pPr eaLnBrk="1" hangingPunct="1">
              <a:lnSpc>
                <a:spcPct val="90000"/>
              </a:lnSpc>
            </a:pPr>
            <a:r>
              <a:rPr lang="en-US" dirty="0" smtClean="0"/>
              <a:t>Flammable Solids means a solid, usually in a powder or granular form, that is easily combustible through friction</a:t>
            </a:r>
          </a:p>
          <a:p>
            <a:pPr lvl="1" eaLnBrk="1" hangingPunct="1">
              <a:lnSpc>
                <a:spcPct val="90000"/>
              </a:lnSpc>
            </a:pPr>
            <a:r>
              <a:rPr lang="en-US" dirty="0" smtClean="0"/>
              <a:t>Two categories</a:t>
            </a:r>
          </a:p>
          <a:p>
            <a:pPr eaLnBrk="1" hangingPunct="1">
              <a:lnSpc>
                <a:spcPct val="90000"/>
              </a:lnSpc>
              <a:buFont typeface="Wingdings" pitchFamily="2" charset="2"/>
              <a:buNone/>
            </a:pPr>
            <a:endParaRPr lang="en-US" dirty="0" smtClean="0"/>
          </a:p>
        </p:txBody>
      </p:sp>
      <p:pic>
        <p:nvPicPr>
          <p:cNvPr id="60421" name="Picture 11" descr="ghs-gefahrensymbol-einzeletikett-verschiedene-versionen"/>
          <p:cNvPicPr>
            <a:picLocks noChangeAspect="1" noChangeArrowheads="1"/>
          </p:cNvPicPr>
          <p:nvPr/>
        </p:nvPicPr>
        <p:blipFill>
          <a:blip r:embed="rId3" cstate="print"/>
          <a:srcRect/>
          <a:stretch>
            <a:fillRect/>
          </a:stretch>
        </p:blipFill>
        <p:spPr bwMode="auto">
          <a:xfrm>
            <a:off x="0" y="0"/>
            <a:ext cx="1143000" cy="1085850"/>
          </a:xfrm>
          <a:prstGeom prst="rect">
            <a:avLst/>
          </a:prstGeom>
          <a:noFill/>
          <a:ln w="9525">
            <a:noFill/>
            <a:miter lim="800000"/>
            <a:headEnd/>
            <a:tailEnd/>
          </a:ln>
        </p:spPr>
      </p:pic>
      <p:pic>
        <p:nvPicPr>
          <p:cNvPr id="60422" name="Picture 7"/>
          <p:cNvPicPr>
            <a:picLocks noChangeAspect="1" noChangeArrowheads="1"/>
          </p:cNvPicPr>
          <p:nvPr/>
        </p:nvPicPr>
        <p:blipFill>
          <a:blip r:embed="rId4" cstate="print"/>
          <a:srcRect/>
          <a:stretch>
            <a:fillRect/>
          </a:stretch>
        </p:blipFill>
        <p:spPr bwMode="auto">
          <a:xfrm>
            <a:off x="5829300" y="3810000"/>
            <a:ext cx="2847975" cy="1905000"/>
          </a:xfrm>
          <a:prstGeom prst="rect">
            <a:avLst/>
          </a:prstGeom>
          <a:noFill/>
          <a:ln w="9525">
            <a:noFill/>
            <a:miter lim="800000"/>
            <a:headEnd/>
            <a:tailEnd/>
          </a:ln>
        </p:spPr>
      </p:pic>
      <p:pic>
        <p:nvPicPr>
          <p:cNvPr id="60423" name="Picture 9"/>
          <p:cNvPicPr>
            <a:picLocks noChangeAspect="1" noChangeArrowheads="1"/>
          </p:cNvPicPr>
          <p:nvPr/>
        </p:nvPicPr>
        <p:blipFill>
          <a:blip r:embed="rId5" cstate="print"/>
          <a:srcRect/>
          <a:stretch>
            <a:fillRect/>
          </a:stretch>
        </p:blipFill>
        <p:spPr bwMode="auto">
          <a:xfrm>
            <a:off x="5791200" y="1295400"/>
            <a:ext cx="2921000" cy="227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0A69F3B0-642C-4F06-AC9E-63EE784D30D4}" type="slidenum">
              <a:rPr lang="en-US" smtClean="0">
                <a:latin typeface="Arial" pitchFamily="34" charset="0"/>
              </a:rPr>
              <a:pPr/>
              <a:t>47</a:t>
            </a:fld>
            <a:endParaRPr lang="en-US" smtClean="0">
              <a:latin typeface="Arial" pitchFamily="34" charset="0"/>
            </a:endParaRPr>
          </a:p>
        </p:txBody>
      </p:sp>
      <p:sp>
        <p:nvSpPr>
          <p:cNvPr id="41986" name="Rectangle 2"/>
          <p:cNvSpPr>
            <a:spLocks noGrp="1"/>
          </p:cNvSpPr>
          <p:nvPr>
            <p:ph type="title"/>
          </p:nvPr>
        </p:nvSpPr>
        <p:spPr>
          <a:xfrm>
            <a:off x="755650" y="152400"/>
            <a:ext cx="8159750" cy="738187"/>
          </a:xfrm>
        </p:spPr>
        <p:txBody>
          <a:bodyPr/>
          <a:lstStyle/>
          <a:p>
            <a:pPr algn="r" eaLnBrk="1" hangingPunct="1">
              <a:defRPr/>
            </a:pPr>
            <a:r>
              <a:rPr lang="en-US" dirty="0" smtClean="0">
                <a:effectLst/>
              </a:rPr>
              <a:t>Physical Hazards...</a:t>
            </a:r>
          </a:p>
        </p:txBody>
      </p:sp>
      <p:sp>
        <p:nvSpPr>
          <p:cNvPr id="93188" name="Rectangle 3"/>
          <p:cNvSpPr>
            <a:spLocks noGrp="1"/>
          </p:cNvSpPr>
          <p:nvPr>
            <p:ph type="body" idx="1"/>
          </p:nvPr>
        </p:nvSpPr>
        <p:spPr>
          <a:xfrm>
            <a:off x="304800" y="1219200"/>
            <a:ext cx="8458200" cy="5181600"/>
          </a:xfrm>
        </p:spPr>
        <p:txBody>
          <a:bodyPr/>
          <a:lstStyle/>
          <a:p>
            <a:pPr eaLnBrk="1" hangingPunct="1">
              <a:lnSpc>
                <a:spcPct val="90000"/>
              </a:lnSpc>
              <a:defRPr/>
            </a:pPr>
            <a:r>
              <a:rPr lang="en-US" i="1" dirty="0" smtClean="0"/>
              <a:t>Aerosol means “any non-refillable </a:t>
            </a:r>
            <a:r>
              <a:rPr lang="en-US" dirty="0" smtClean="0"/>
              <a:t>receptacle </a:t>
            </a:r>
            <a:r>
              <a:rPr lang="en-US" dirty="0" smtClean="0">
                <a:ea typeface="+mn-ea"/>
                <a:cs typeface="+mn-cs"/>
              </a:rPr>
              <a:t>containing a gas compressed, liquefied or dissolved under pressure, and fitted with a release device allowing the contents to be ejected as particles in suspension in a gas, or as a foam, paste, powder, liquid or gas.”</a:t>
            </a:r>
          </a:p>
          <a:p>
            <a:pPr eaLnBrk="1" hangingPunct="1">
              <a:lnSpc>
                <a:spcPct val="90000"/>
              </a:lnSpc>
              <a:defRPr/>
            </a:pPr>
            <a:endParaRPr lang="en-US" dirty="0" smtClean="0"/>
          </a:p>
          <a:p>
            <a:pPr eaLnBrk="1" hangingPunct="1">
              <a:lnSpc>
                <a:spcPct val="90000"/>
              </a:lnSpc>
              <a:defRPr/>
            </a:pPr>
            <a:r>
              <a:rPr lang="en-US" dirty="0" smtClean="0"/>
              <a:t>Flammable Aerosols</a:t>
            </a:r>
          </a:p>
          <a:p>
            <a:pPr lvl="1" eaLnBrk="1" hangingPunct="1">
              <a:lnSpc>
                <a:spcPct val="90000"/>
              </a:lnSpc>
              <a:defRPr/>
            </a:pPr>
            <a:r>
              <a:rPr lang="en-US" dirty="0" smtClean="0"/>
              <a:t>Contain Flammable components</a:t>
            </a:r>
          </a:p>
          <a:p>
            <a:pPr lvl="1" eaLnBrk="1" hangingPunct="1">
              <a:lnSpc>
                <a:spcPct val="90000"/>
              </a:lnSpc>
              <a:defRPr/>
            </a:pPr>
            <a:r>
              <a:rPr lang="en-US" dirty="0" smtClean="0"/>
              <a:t>Two categories</a:t>
            </a:r>
          </a:p>
        </p:txBody>
      </p:sp>
      <p:pic>
        <p:nvPicPr>
          <p:cNvPr id="61445" name="Picture 7"/>
          <p:cNvPicPr>
            <a:picLocks noChangeAspect="1" noChangeArrowheads="1"/>
          </p:cNvPicPr>
          <p:nvPr/>
        </p:nvPicPr>
        <p:blipFill>
          <a:blip r:embed="rId3" cstate="print"/>
          <a:srcRect/>
          <a:stretch>
            <a:fillRect/>
          </a:stretch>
        </p:blipFill>
        <p:spPr bwMode="auto">
          <a:xfrm>
            <a:off x="6400800" y="4038600"/>
            <a:ext cx="1874705" cy="2819400"/>
          </a:xfrm>
          <a:prstGeom prst="rect">
            <a:avLst/>
          </a:prstGeom>
          <a:noFill/>
          <a:ln w="9525">
            <a:noFill/>
            <a:miter lim="800000"/>
            <a:headEnd/>
            <a:tailEnd/>
          </a:ln>
        </p:spPr>
      </p:pic>
      <p:pic>
        <p:nvPicPr>
          <p:cNvPr id="61446" name="Picture 11" descr="ghs-gefahrensymbol-einzeletikett-verschiedene-versionen"/>
          <p:cNvPicPr>
            <a:picLocks noChangeAspect="1" noChangeArrowheads="1"/>
          </p:cNvPicPr>
          <p:nvPr/>
        </p:nvPicPr>
        <p:blipFill>
          <a:blip r:embed="rId4" cstate="print"/>
          <a:srcRect/>
          <a:stretch>
            <a:fillRect/>
          </a:stretch>
        </p:blipFill>
        <p:spPr bwMode="auto">
          <a:xfrm>
            <a:off x="0" y="0"/>
            <a:ext cx="11430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A2BF276F-D8BD-491D-8608-F5567CB72316}" type="slidenum">
              <a:rPr lang="en-US" smtClean="0">
                <a:latin typeface="Arial" pitchFamily="34" charset="0"/>
              </a:rPr>
              <a:pPr/>
              <a:t>48</a:t>
            </a:fld>
            <a:endParaRPr lang="en-US" smtClean="0">
              <a:latin typeface="Arial" pitchFamily="34" charset="0"/>
            </a:endParaRPr>
          </a:p>
        </p:txBody>
      </p:sp>
      <p:sp>
        <p:nvSpPr>
          <p:cNvPr id="52226" name="Rectangle 2"/>
          <p:cNvSpPr>
            <a:spLocks noGrp="1"/>
          </p:cNvSpPr>
          <p:nvPr>
            <p:ph type="title"/>
          </p:nvPr>
        </p:nvSpPr>
        <p:spPr>
          <a:xfrm>
            <a:off x="503238" y="152400"/>
            <a:ext cx="8412162" cy="798513"/>
          </a:xfrm>
        </p:spPr>
        <p:txBody>
          <a:bodyPr/>
          <a:lstStyle/>
          <a:p>
            <a:pPr algn="r" eaLnBrk="1" hangingPunct="1">
              <a:defRPr/>
            </a:pPr>
            <a:r>
              <a:rPr lang="en-US" dirty="0" smtClean="0"/>
              <a:t>Physical Hazards … </a:t>
            </a:r>
          </a:p>
        </p:txBody>
      </p:sp>
      <p:sp>
        <p:nvSpPr>
          <p:cNvPr id="62468" name="Rectangle 3"/>
          <p:cNvSpPr>
            <a:spLocks noGrp="1"/>
          </p:cNvSpPr>
          <p:nvPr>
            <p:ph type="body" idx="1"/>
          </p:nvPr>
        </p:nvSpPr>
        <p:spPr>
          <a:xfrm>
            <a:off x="457200" y="1295400"/>
            <a:ext cx="6159500" cy="5257800"/>
          </a:xfrm>
          <a:noFill/>
        </p:spPr>
        <p:txBody>
          <a:bodyPr/>
          <a:lstStyle/>
          <a:p>
            <a:r>
              <a:rPr lang="en-US" sz="2800" i="1" dirty="0" smtClean="0"/>
              <a:t>Oxidizing gas “means any gas which may, </a:t>
            </a:r>
            <a:r>
              <a:rPr lang="en-US" sz="2800" dirty="0" smtClean="0"/>
              <a:t>generally by providing oxygen,  cause or contribute to the combustion of other material more than air does”.  One category.</a:t>
            </a:r>
          </a:p>
          <a:p>
            <a:endParaRPr lang="en-US" sz="2800" dirty="0" smtClean="0"/>
          </a:p>
          <a:p>
            <a:pPr eaLnBrk="1" hangingPunct="1"/>
            <a:r>
              <a:rPr lang="en-US" sz="2800" dirty="0" smtClean="0"/>
              <a:t>Oxidizing Liquids and Solids</a:t>
            </a:r>
          </a:p>
          <a:p>
            <a:pPr lvl="1" eaLnBrk="1" hangingPunct="1"/>
            <a:r>
              <a:rPr lang="en-US" sz="2400" dirty="0" smtClean="0"/>
              <a:t>Though not necessarily combustible on their own,  generally by yielding  oxygen cause  or contribute combustion of other material.  </a:t>
            </a:r>
          </a:p>
          <a:p>
            <a:pPr lvl="1" eaLnBrk="1" hangingPunct="1"/>
            <a:r>
              <a:rPr lang="en-US" sz="2400" dirty="0" smtClean="0"/>
              <a:t>Three categories</a:t>
            </a:r>
          </a:p>
          <a:p>
            <a:pPr lvl="1" eaLnBrk="1" hangingPunct="1"/>
            <a:endParaRPr lang="en-US" sz="2400" dirty="0" smtClean="0"/>
          </a:p>
        </p:txBody>
      </p:sp>
      <p:pic>
        <p:nvPicPr>
          <p:cNvPr id="62469" name="Picture 9" descr="rondflam_ghs03"/>
          <p:cNvPicPr>
            <a:picLocks noChangeAspect="1" noChangeArrowheads="1"/>
          </p:cNvPicPr>
          <p:nvPr/>
        </p:nvPicPr>
        <p:blipFill>
          <a:blip r:embed="rId3" cstate="print"/>
          <a:srcRect/>
          <a:stretch>
            <a:fillRect/>
          </a:stretch>
        </p:blipFill>
        <p:spPr bwMode="auto">
          <a:xfrm>
            <a:off x="6607175" y="1371600"/>
            <a:ext cx="1927225" cy="1828800"/>
          </a:xfrm>
          <a:prstGeom prst="rect">
            <a:avLst/>
          </a:prstGeom>
          <a:noFill/>
          <a:ln w="9525">
            <a:noFill/>
            <a:miter lim="800000"/>
            <a:headEnd/>
            <a:tailEnd/>
          </a:ln>
        </p:spPr>
      </p:pic>
      <p:pic>
        <p:nvPicPr>
          <p:cNvPr id="62470" name="Picture 7"/>
          <p:cNvPicPr>
            <a:picLocks noChangeAspect="1" noChangeArrowheads="1"/>
          </p:cNvPicPr>
          <p:nvPr/>
        </p:nvPicPr>
        <p:blipFill>
          <a:blip r:embed="rId4" cstate="print"/>
          <a:srcRect/>
          <a:stretch>
            <a:fillRect/>
          </a:stretch>
        </p:blipFill>
        <p:spPr bwMode="auto">
          <a:xfrm>
            <a:off x="6629400" y="3541713"/>
            <a:ext cx="1968500" cy="247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D6D63DC4-97A7-40D8-A76A-6272DBF13507}" type="slidenum">
              <a:rPr lang="en-US" smtClean="0">
                <a:latin typeface="Arial" pitchFamily="34" charset="0"/>
              </a:rPr>
              <a:pPr/>
              <a:t>49</a:t>
            </a:fld>
            <a:endParaRPr lang="en-US" smtClean="0">
              <a:latin typeface="Arial" pitchFamily="34" charset="0"/>
            </a:endParaRPr>
          </a:p>
        </p:txBody>
      </p:sp>
      <p:sp>
        <p:nvSpPr>
          <p:cNvPr id="46082" name="Rectangle 2"/>
          <p:cNvSpPr>
            <a:spLocks noGrp="1"/>
          </p:cNvSpPr>
          <p:nvPr>
            <p:ph type="title"/>
          </p:nvPr>
        </p:nvSpPr>
        <p:spPr>
          <a:xfrm>
            <a:off x="1066800" y="152400"/>
            <a:ext cx="7808912" cy="788987"/>
          </a:xfrm>
        </p:spPr>
        <p:txBody>
          <a:bodyPr/>
          <a:lstStyle/>
          <a:p>
            <a:pPr algn="r" eaLnBrk="1" hangingPunct="1">
              <a:defRPr/>
            </a:pPr>
            <a:r>
              <a:rPr lang="en-US" dirty="0" smtClean="0"/>
              <a:t>Physical Hazards ...</a:t>
            </a:r>
          </a:p>
        </p:txBody>
      </p:sp>
      <p:sp>
        <p:nvSpPr>
          <p:cNvPr id="63492" name="Rectangle 3"/>
          <p:cNvSpPr>
            <a:spLocks noGrp="1"/>
          </p:cNvSpPr>
          <p:nvPr>
            <p:ph type="body" idx="1"/>
          </p:nvPr>
        </p:nvSpPr>
        <p:spPr>
          <a:xfrm>
            <a:off x="304800" y="1600200"/>
            <a:ext cx="5942013" cy="4757738"/>
          </a:xfrm>
          <a:noFill/>
        </p:spPr>
        <p:txBody>
          <a:bodyPr/>
          <a:lstStyle/>
          <a:p>
            <a:pPr eaLnBrk="1" hangingPunct="1">
              <a:lnSpc>
                <a:spcPct val="90000"/>
              </a:lnSpc>
            </a:pPr>
            <a:r>
              <a:rPr lang="en-US" dirty="0" smtClean="0"/>
              <a:t>Gases Under Pressure</a:t>
            </a:r>
          </a:p>
          <a:p>
            <a:pPr lvl="1" eaLnBrk="1" hangingPunct="1">
              <a:lnSpc>
                <a:spcPct val="90000"/>
              </a:lnSpc>
            </a:pPr>
            <a:r>
              <a:rPr lang="en-US" dirty="0" smtClean="0"/>
              <a:t>Gases contained in a receptacle  at a pressure of 200 </a:t>
            </a:r>
            <a:r>
              <a:rPr lang="en-US" dirty="0" err="1" smtClean="0"/>
              <a:t>kPa</a:t>
            </a:r>
            <a:r>
              <a:rPr lang="en-US" dirty="0" smtClean="0"/>
              <a:t>  (29 psi) or more, which are liquefied or liquefied and refrigerated</a:t>
            </a:r>
          </a:p>
          <a:p>
            <a:pPr lvl="1" eaLnBrk="1" hangingPunct="1">
              <a:lnSpc>
                <a:spcPct val="90000"/>
              </a:lnSpc>
            </a:pPr>
            <a:endParaRPr lang="en-US" dirty="0" smtClean="0"/>
          </a:p>
          <a:p>
            <a:pPr lvl="1" eaLnBrk="1" hangingPunct="1">
              <a:lnSpc>
                <a:spcPct val="90000"/>
              </a:lnSpc>
            </a:pPr>
            <a:r>
              <a:rPr lang="en-US" dirty="0" smtClean="0"/>
              <a:t>Includes 4 groups: compressed gases, liquefied gases, dissolved gases and refrigerated liquefied gases</a:t>
            </a:r>
          </a:p>
        </p:txBody>
      </p:sp>
      <p:pic>
        <p:nvPicPr>
          <p:cNvPr id="63493" name="Picture 7" descr="bottle"/>
          <p:cNvPicPr>
            <a:picLocks noChangeAspect="1" noChangeArrowheads="1"/>
          </p:cNvPicPr>
          <p:nvPr/>
        </p:nvPicPr>
        <p:blipFill>
          <a:blip r:embed="rId3" cstate="print"/>
          <a:srcRect/>
          <a:stretch>
            <a:fillRect/>
          </a:stretch>
        </p:blipFill>
        <p:spPr bwMode="auto">
          <a:xfrm>
            <a:off x="6477000" y="1447800"/>
            <a:ext cx="2230438" cy="2176463"/>
          </a:xfrm>
          <a:prstGeom prst="rect">
            <a:avLst/>
          </a:prstGeom>
          <a:noFill/>
          <a:ln w="9525">
            <a:noFill/>
            <a:miter lim="800000"/>
            <a:headEnd/>
            <a:tailEnd/>
          </a:ln>
        </p:spPr>
      </p:pic>
      <p:pic>
        <p:nvPicPr>
          <p:cNvPr id="63494" name="Picture 7"/>
          <p:cNvPicPr>
            <a:picLocks noChangeAspect="1" noChangeArrowheads="1"/>
          </p:cNvPicPr>
          <p:nvPr/>
        </p:nvPicPr>
        <p:blipFill>
          <a:blip r:embed="rId4" cstate="print"/>
          <a:srcRect/>
          <a:stretch>
            <a:fillRect/>
          </a:stretch>
        </p:blipFill>
        <p:spPr bwMode="auto">
          <a:xfrm>
            <a:off x="6172200" y="3886200"/>
            <a:ext cx="2600325"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12"/>
          </p:nvPr>
        </p:nvSpPr>
        <p:spPr>
          <a:noFill/>
        </p:spPr>
        <p:txBody>
          <a:bodyPr/>
          <a:lstStyle/>
          <a:p>
            <a:fld id="{79D9137C-8F89-4B23-8DC5-14465D076CDD}" type="slidenum">
              <a:rPr lang="en-US" smtClean="0">
                <a:latin typeface="Arial" pitchFamily="34" charset="0"/>
              </a:rPr>
              <a:pPr/>
              <a:t>5</a:t>
            </a:fld>
            <a:endParaRPr lang="en-US" smtClean="0">
              <a:latin typeface="Arial" pitchFamily="34" charset="0"/>
            </a:endParaRPr>
          </a:p>
        </p:txBody>
      </p:sp>
      <p:sp>
        <p:nvSpPr>
          <p:cNvPr id="2" name="Rectangle 2"/>
          <p:cNvSpPr>
            <a:spLocks noGrp="1" noChangeArrowheads="1"/>
          </p:cNvSpPr>
          <p:nvPr>
            <p:ph type="title" idx="4294967295"/>
          </p:nvPr>
        </p:nvSpPr>
        <p:spPr>
          <a:xfrm>
            <a:off x="1447800" y="206374"/>
            <a:ext cx="7391400" cy="555625"/>
          </a:xfrm>
        </p:spPr>
        <p:txBody>
          <a:bodyPr/>
          <a:lstStyle/>
          <a:p>
            <a:pPr algn="r" eaLnBrk="1" hangingPunct="1">
              <a:defRPr/>
            </a:pPr>
            <a:r>
              <a:rPr lang="en-US" dirty="0" smtClean="0"/>
              <a:t>What is GHS?</a:t>
            </a:r>
          </a:p>
        </p:txBody>
      </p:sp>
      <p:sp>
        <p:nvSpPr>
          <p:cNvPr id="19460" name="Rectangle 3"/>
          <p:cNvSpPr>
            <a:spLocks noGrp="1" noChangeArrowheads="1"/>
          </p:cNvSpPr>
          <p:nvPr>
            <p:ph type="body" idx="4294967295"/>
          </p:nvPr>
        </p:nvSpPr>
        <p:spPr>
          <a:xfrm>
            <a:off x="1828800" y="1371600"/>
            <a:ext cx="6858000" cy="5026025"/>
          </a:xfrm>
        </p:spPr>
        <p:txBody>
          <a:bodyPr/>
          <a:lstStyle/>
          <a:p>
            <a:pPr lvl="1" eaLnBrk="1" hangingPunct="1">
              <a:buFont typeface="Wingdings 2" pitchFamily="18" charset="2"/>
              <a:buNone/>
            </a:pPr>
            <a:r>
              <a:rPr lang="en-US" sz="3200" dirty="0" smtClean="0"/>
              <a:t>acronym for:</a:t>
            </a:r>
          </a:p>
          <a:p>
            <a:pPr lvl="1" eaLnBrk="1" hangingPunct="1">
              <a:buFont typeface="Wingdings 2" pitchFamily="18" charset="2"/>
              <a:buNone/>
            </a:pPr>
            <a:endParaRPr lang="en-US" sz="3200" dirty="0" smtClean="0"/>
          </a:p>
          <a:p>
            <a:pPr lvl="1" eaLnBrk="1" hangingPunct="1">
              <a:buFont typeface="Wingdings 2" pitchFamily="18" charset="2"/>
              <a:buNone/>
            </a:pPr>
            <a:r>
              <a:rPr lang="en-US" sz="3200" dirty="0" smtClean="0"/>
              <a:t>Globally  </a:t>
            </a:r>
          </a:p>
          <a:p>
            <a:pPr lvl="1" eaLnBrk="1" hangingPunct="1">
              <a:buFont typeface="Wingdings 2" pitchFamily="18" charset="2"/>
              <a:buNone/>
            </a:pPr>
            <a:r>
              <a:rPr lang="en-US" sz="3200" dirty="0" smtClean="0"/>
              <a:t>Harmonized </a:t>
            </a:r>
          </a:p>
          <a:p>
            <a:pPr lvl="1" eaLnBrk="1" hangingPunct="1">
              <a:buFont typeface="Wingdings 2" pitchFamily="18" charset="2"/>
              <a:buNone/>
            </a:pPr>
            <a:r>
              <a:rPr lang="en-US" sz="3200" dirty="0" smtClean="0"/>
              <a:t>System of Classification and Labeling of Chemicals</a:t>
            </a:r>
            <a:endParaRPr lang="en-US" sz="3000" dirty="0" smtClean="0"/>
          </a:p>
          <a:p>
            <a:pPr eaLnBrk="1" hangingPunct="1">
              <a:buFont typeface="Wingdings" pitchFamily="2" charset="2"/>
              <a:buNone/>
            </a:pPr>
            <a:endParaRPr lang="en-US" dirty="0" smtClean="0"/>
          </a:p>
        </p:txBody>
      </p:sp>
      <p:sp>
        <p:nvSpPr>
          <p:cNvPr id="6" name="TextBox 5"/>
          <p:cNvSpPr txBox="1"/>
          <p:nvPr/>
        </p:nvSpPr>
        <p:spPr>
          <a:xfrm>
            <a:off x="1143000" y="2362200"/>
            <a:ext cx="920060" cy="2362200"/>
          </a:xfrm>
          <a:prstGeom prst="rect">
            <a:avLst/>
          </a:prstGeom>
          <a:noFill/>
          <a:ln>
            <a:solidFill>
              <a:srgbClr val="7028C0"/>
            </a:solidFill>
          </a:ln>
        </p:spPr>
        <p:txBody>
          <a:bodyPr vert="wordArtVert">
            <a:spAutoFit/>
          </a:bodyPr>
          <a:lstStyle/>
          <a:p>
            <a:pPr>
              <a:defRPr/>
            </a:pPr>
            <a:r>
              <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GHS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459F73A4-9D14-440F-8442-336E547E1802}" type="slidenum">
              <a:rPr lang="en-US" smtClean="0">
                <a:latin typeface="Arial" pitchFamily="34" charset="0"/>
              </a:rPr>
              <a:pPr/>
              <a:t>50</a:t>
            </a:fld>
            <a:endParaRPr lang="en-US" smtClean="0">
              <a:latin typeface="Arial" pitchFamily="34" charset="0"/>
            </a:endParaRPr>
          </a:p>
        </p:txBody>
      </p:sp>
      <p:sp>
        <p:nvSpPr>
          <p:cNvPr id="47106" name="Rectangle 2"/>
          <p:cNvSpPr>
            <a:spLocks noGrp="1"/>
          </p:cNvSpPr>
          <p:nvPr>
            <p:ph type="title"/>
          </p:nvPr>
        </p:nvSpPr>
        <p:spPr>
          <a:xfrm>
            <a:off x="1104900" y="152400"/>
            <a:ext cx="7734300" cy="730250"/>
          </a:xfrm>
        </p:spPr>
        <p:txBody>
          <a:bodyPr/>
          <a:lstStyle/>
          <a:p>
            <a:pPr algn="r" eaLnBrk="1" hangingPunct="1">
              <a:defRPr/>
            </a:pPr>
            <a:r>
              <a:rPr lang="en-US" dirty="0" smtClean="0"/>
              <a:t>Physical Hazards …</a:t>
            </a:r>
          </a:p>
        </p:txBody>
      </p:sp>
      <p:sp>
        <p:nvSpPr>
          <p:cNvPr id="64516" name="Rectangle 3"/>
          <p:cNvSpPr>
            <a:spLocks noGrp="1"/>
          </p:cNvSpPr>
          <p:nvPr>
            <p:ph type="body" idx="1"/>
          </p:nvPr>
        </p:nvSpPr>
        <p:spPr>
          <a:xfrm>
            <a:off x="1981200" y="1143000"/>
            <a:ext cx="7162800" cy="4525963"/>
          </a:xfrm>
          <a:noFill/>
        </p:spPr>
        <p:txBody>
          <a:bodyPr/>
          <a:lstStyle/>
          <a:p>
            <a:pPr eaLnBrk="1" hangingPunct="1">
              <a:spcBef>
                <a:spcPct val="0"/>
              </a:spcBef>
            </a:pPr>
            <a:r>
              <a:rPr lang="en-US" i="1" dirty="0" smtClean="0"/>
              <a:t>Self-reactive chemicals are thermally </a:t>
            </a:r>
            <a:r>
              <a:rPr lang="en-US" dirty="0" smtClean="0"/>
              <a:t>unstable liquid or solid chemicals liable to undergo a strongly exothermic decomposition even without participation of oxygen (air).</a:t>
            </a:r>
          </a:p>
          <a:p>
            <a:pPr eaLnBrk="1" hangingPunct="1">
              <a:spcBef>
                <a:spcPct val="0"/>
              </a:spcBef>
            </a:pPr>
            <a:endParaRPr lang="en-US" dirty="0" smtClean="0"/>
          </a:p>
          <a:p>
            <a:pPr eaLnBrk="1" hangingPunct="1">
              <a:spcBef>
                <a:spcPct val="0"/>
              </a:spcBef>
            </a:pPr>
            <a:r>
              <a:rPr lang="en-US" dirty="0" smtClean="0"/>
              <a:t> Divided in 7 categories similar to those in the transport sector</a:t>
            </a:r>
          </a:p>
          <a:p>
            <a:endParaRPr lang="en-US" dirty="0" smtClean="0"/>
          </a:p>
          <a:p>
            <a:r>
              <a:rPr lang="en-US" dirty="0" smtClean="0"/>
              <a:t>Excludes oxidizers, organic peroxides and explosives. </a:t>
            </a:r>
          </a:p>
          <a:p>
            <a:endParaRPr lang="en-US" dirty="0" smtClean="0"/>
          </a:p>
        </p:txBody>
      </p:sp>
      <p:pic>
        <p:nvPicPr>
          <p:cNvPr id="64517" name="Picture 4"/>
          <p:cNvPicPr>
            <a:picLocks noChangeAspect="1" noChangeArrowheads="1"/>
          </p:cNvPicPr>
          <p:nvPr/>
        </p:nvPicPr>
        <p:blipFill>
          <a:blip r:embed="rId3" cstate="print"/>
          <a:srcRect/>
          <a:stretch>
            <a:fillRect/>
          </a:stretch>
        </p:blipFill>
        <p:spPr bwMode="auto">
          <a:xfrm>
            <a:off x="304800" y="2743200"/>
            <a:ext cx="1728788" cy="2521288"/>
          </a:xfrm>
          <a:prstGeom prst="rect">
            <a:avLst/>
          </a:prstGeom>
          <a:noFill/>
          <a:ln w="9525">
            <a:noFill/>
            <a:miter lim="800000"/>
            <a:headEnd/>
            <a:tailEnd/>
          </a:ln>
        </p:spPr>
      </p:pic>
      <p:pic>
        <p:nvPicPr>
          <p:cNvPr id="64518" name="Picture 11" descr="ghs-gefahrensymbol-einzeletikett-verschiedene-versionen"/>
          <p:cNvPicPr>
            <a:picLocks noChangeAspect="1" noChangeArrowheads="1"/>
          </p:cNvPicPr>
          <p:nvPr/>
        </p:nvPicPr>
        <p:blipFill>
          <a:blip r:embed="rId4" cstate="print"/>
          <a:srcRect/>
          <a:stretch>
            <a:fillRect/>
          </a:stretch>
        </p:blipFill>
        <p:spPr bwMode="auto">
          <a:xfrm>
            <a:off x="0" y="0"/>
            <a:ext cx="11430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CC2406EC-4D81-4C17-900D-132450A430FD}" type="slidenum">
              <a:rPr lang="en-US" smtClean="0">
                <a:latin typeface="Arial" pitchFamily="34" charset="0"/>
              </a:rPr>
              <a:pPr/>
              <a:t>51</a:t>
            </a:fld>
            <a:endParaRPr lang="en-US" smtClean="0">
              <a:latin typeface="Arial" pitchFamily="34" charset="0"/>
            </a:endParaRPr>
          </a:p>
        </p:txBody>
      </p:sp>
      <p:sp>
        <p:nvSpPr>
          <p:cNvPr id="49154" name="Rectangle 2"/>
          <p:cNvSpPr>
            <a:spLocks noGrp="1"/>
          </p:cNvSpPr>
          <p:nvPr>
            <p:ph type="title"/>
          </p:nvPr>
        </p:nvSpPr>
        <p:spPr>
          <a:xfrm>
            <a:off x="1184275" y="76200"/>
            <a:ext cx="7807325" cy="944562"/>
          </a:xfrm>
        </p:spPr>
        <p:txBody>
          <a:bodyPr/>
          <a:lstStyle/>
          <a:p>
            <a:pPr algn="r" eaLnBrk="1" hangingPunct="1">
              <a:defRPr/>
            </a:pPr>
            <a:r>
              <a:rPr lang="en-US" dirty="0" smtClean="0"/>
              <a:t>Physical Hazards …</a:t>
            </a:r>
          </a:p>
        </p:txBody>
      </p:sp>
      <p:sp>
        <p:nvSpPr>
          <p:cNvPr id="65540" name="Rectangle 3"/>
          <p:cNvSpPr>
            <a:spLocks noGrp="1"/>
          </p:cNvSpPr>
          <p:nvPr>
            <p:ph type="body" idx="1"/>
          </p:nvPr>
        </p:nvSpPr>
        <p:spPr>
          <a:xfrm>
            <a:off x="533400" y="1524000"/>
            <a:ext cx="6019800" cy="4525963"/>
          </a:xfrm>
          <a:noFill/>
        </p:spPr>
        <p:txBody>
          <a:bodyPr/>
          <a:lstStyle/>
          <a:p>
            <a:pPr eaLnBrk="1" hangingPunct="1"/>
            <a:r>
              <a:rPr lang="en-US" sz="2800" dirty="0" err="1" smtClean="0"/>
              <a:t>Pyrophoric</a:t>
            </a:r>
            <a:r>
              <a:rPr lang="en-US" sz="2800" dirty="0" smtClean="0"/>
              <a:t> Solids/ Liquids m</a:t>
            </a:r>
            <a:r>
              <a:rPr lang="en-US" sz="2800" i="1" dirty="0" smtClean="0"/>
              <a:t>eans a  solid liquid “which, </a:t>
            </a:r>
            <a:r>
              <a:rPr lang="en-US" sz="2800" dirty="0" smtClean="0"/>
              <a:t>even in small quantities, is liable to ignite within five minutes after coming into contact with air”.</a:t>
            </a:r>
            <a:endParaRPr lang="en-US" sz="2000" dirty="0" smtClean="0"/>
          </a:p>
          <a:p>
            <a:pPr eaLnBrk="1" hangingPunct="1"/>
            <a:endParaRPr lang="en-US" sz="2000" dirty="0" smtClean="0"/>
          </a:p>
          <a:p>
            <a:pPr lvl="1" eaLnBrk="1" hangingPunct="1"/>
            <a:r>
              <a:rPr lang="en-US" sz="2400" dirty="0" smtClean="0"/>
              <a:t>Mildly </a:t>
            </a:r>
            <a:r>
              <a:rPr lang="en-US" sz="2400" dirty="0" err="1" smtClean="0"/>
              <a:t>pyrophoric</a:t>
            </a:r>
            <a:r>
              <a:rPr lang="en-US" sz="2400" dirty="0" smtClean="0"/>
              <a:t> solids can be handled in the air for brief periods of time.</a:t>
            </a:r>
          </a:p>
          <a:p>
            <a:pPr lvl="1" eaLnBrk="1" hangingPunct="1"/>
            <a:endParaRPr lang="en-US" sz="2400" dirty="0" smtClean="0"/>
          </a:p>
          <a:p>
            <a:pPr lvl="1" eaLnBrk="1" hangingPunct="1"/>
            <a:r>
              <a:rPr lang="en-US" sz="2400" dirty="0" smtClean="0"/>
              <a:t>One category for each</a:t>
            </a:r>
          </a:p>
          <a:p>
            <a:pPr lvl="1" eaLnBrk="1" hangingPunct="1"/>
            <a:endParaRPr lang="en-US" sz="1000" dirty="0" smtClean="0"/>
          </a:p>
        </p:txBody>
      </p:sp>
      <p:pic>
        <p:nvPicPr>
          <p:cNvPr id="65541" name="Picture 6"/>
          <p:cNvPicPr>
            <a:picLocks noChangeAspect="1" noChangeArrowheads="1"/>
          </p:cNvPicPr>
          <p:nvPr/>
        </p:nvPicPr>
        <p:blipFill>
          <a:blip r:embed="rId3" cstate="print"/>
          <a:srcRect/>
          <a:stretch>
            <a:fillRect/>
          </a:stretch>
        </p:blipFill>
        <p:spPr bwMode="auto">
          <a:xfrm>
            <a:off x="6705600" y="3429000"/>
            <a:ext cx="2133600" cy="2971800"/>
          </a:xfrm>
          <a:prstGeom prst="rect">
            <a:avLst/>
          </a:prstGeom>
          <a:noFill/>
          <a:ln w="9525">
            <a:noFill/>
            <a:miter lim="800000"/>
            <a:headEnd/>
            <a:tailEnd/>
          </a:ln>
        </p:spPr>
      </p:pic>
      <p:pic>
        <p:nvPicPr>
          <p:cNvPr id="65542" name="Picture 7"/>
          <p:cNvPicPr>
            <a:picLocks noChangeAspect="1" noChangeArrowheads="1"/>
          </p:cNvPicPr>
          <p:nvPr/>
        </p:nvPicPr>
        <p:blipFill>
          <a:blip r:embed="rId4" cstate="print"/>
          <a:srcRect/>
          <a:stretch>
            <a:fillRect/>
          </a:stretch>
        </p:blipFill>
        <p:spPr bwMode="auto">
          <a:xfrm>
            <a:off x="6324600" y="1524000"/>
            <a:ext cx="2438400" cy="1828800"/>
          </a:xfrm>
          <a:prstGeom prst="rect">
            <a:avLst/>
          </a:prstGeom>
          <a:noFill/>
          <a:ln w="9525">
            <a:noFill/>
            <a:miter lim="800000"/>
            <a:headEnd/>
            <a:tailEnd/>
          </a:ln>
        </p:spPr>
      </p:pic>
      <p:pic>
        <p:nvPicPr>
          <p:cNvPr id="65543" name="Picture 11" descr="ghs-gefahrensymbol-einzeletikett-verschiedene-versionen"/>
          <p:cNvPicPr>
            <a:picLocks noChangeAspect="1" noChangeArrowheads="1"/>
          </p:cNvPicPr>
          <p:nvPr/>
        </p:nvPicPr>
        <p:blipFill>
          <a:blip r:embed="rId5" cstate="print"/>
          <a:srcRect/>
          <a:stretch>
            <a:fillRect/>
          </a:stretch>
        </p:blipFill>
        <p:spPr bwMode="auto">
          <a:xfrm>
            <a:off x="0" y="0"/>
            <a:ext cx="11430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ldNum" sz="quarter" idx="12"/>
          </p:nvPr>
        </p:nvSpPr>
        <p:spPr>
          <a:noFill/>
        </p:spPr>
        <p:txBody>
          <a:bodyPr/>
          <a:lstStyle/>
          <a:p>
            <a:fld id="{F6612C71-74DB-4D6A-866C-C30A275DA250}" type="slidenum">
              <a:rPr lang="en-US" smtClean="0">
                <a:latin typeface="Arial" pitchFamily="34" charset="0"/>
              </a:rPr>
              <a:pPr/>
              <a:t>52</a:t>
            </a:fld>
            <a:endParaRPr lang="en-US" smtClean="0">
              <a:latin typeface="Arial" pitchFamily="34" charset="0"/>
            </a:endParaRPr>
          </a:p>
        </p:txBody>
      </p:sp>
      <p:sp>
        <p:nvSpPr>
          <p:cNvPr id="231426" name="Rectangle 2"/>
          <p:cNvSpPr>
            <a:spLocks noGrp="1"/>
          </p:cNvSpPr>
          <p:nvPr>
            <p:ph type="title" idx="4294967295"/>
          </p:nvPr>
        </p:nvSpPr>
        <p:spPr>
          <a:xfrm>
            <a:off x="1219200" y="152400"/>
            <a:ext cx="7734300" cy="730250"/>
          </a:xfrm>
        </p:spPr>
        <p:txBody>
          <a:bodyPr/>
          <a:lstStyle/>
          <a:p>
            <a:pPr algn="r" eaLnBrk="1" hangingPunct="1">
              <a:defRPr/>
            </a:pPr>
            <a:r>
              <a:rPr lang="en-US" dirty="0" smtClean="0"/>
              <a:t>Physical Hazards …</a:t>
            </a:r>
          </a:p>
        </p:txBody>
      </p:sp>
      <p:sp>
        <p:nvSpPr>
          <p:cNvPr id="66564" name="Rectangle 3"/>
          <p:cNvSpPr>
            <a:spLocks noGrp="1"/>
          </p:cNvSpPr>
          <p:nvPr>
            <p:ph type="body" idx="4294967295"/>
          </p:nvPr>
        </p:nvSpPr>
        <p:spPr>
          <a:xfrm>
            <a:off x="457200" y="1143000"/>
            <a:ext cx="8229600" cy="3581400"/>
          </a:xfrm>
          <a:noFill/>
        </p:spPr>
        <p:txBody>
          <a:bodyPr/>
          <a:lstStyle/>
          <a:p>
            <a:pPr eaLnBrk="1" hangingPunct="1">
              <a:lnSpc>
                <a:spcPct val="90000"/>
              </a:lnSpc>
            </a:pPr>
            <a:r>
              <a:rPr lang="en-US" dirty="0" smtClean="0"/>
              <a:t>Self-Heating Chemicals</a:t>
            </a:r>
          </a:p>
          <a:p>
            <a:pPr lvl="1" eaLnBrk="1" hangingPunct="1">
              <a:lnSpc>
                <a:spcPct val="90000"/>
              </a:lnSpc>
            </a:pPr>
            <a:r>
              <a:rPr lang="en-US" dirty="0" smtClean="0"/>
              <a:t>Solids or liquids, other than </a:t>
            </a:r>
            <a:r>
              <a:rPr lang="en-US" dirty="0" err="1" smtClean="0"/>
              <a:t>pyrophoric</a:t>
            </a:r>
            <a:r>
              <a:rPr lang="en-US" dirty="0" smtClean="0"/>
              <a:t>,  which by reaction with air and without energy supply is liable to self heat.  (Two categories)</a:t>
            </a:r>
          </a:p>
          <a:p>
            <a:pPr lvl="1" eaLnBrk="1" hangingPunct="1">
              <a:lnSpc>
                <a:spcPct val="90000"/>
              </a:lnSpc>
            </a:pPr>
            <a:endParaRPr lang="en-US" dirty="0" smtClean="0"/>
          </a:p>
          <a:p>
            <a:pPr lvl="1" eaLnBrk="1" hangingPunct="1">
              <a:lnSpc>
                <a:spcPct val="90000"/>
              </a:lnSpc>
            </a:pPr>
            <a:r>
              <a:rPr lang="en-US" dirty="0" smtClean="0"/>
              <a:t>They require large amounts of material and long periods of time to ignite.</a:t>
            </a:r>
          </a:p>
        </p:txBody>
      </p:sp>
      <p:pic>
        <p:nvPicPr>
          <p:cNvPr id="66565" name="Picture 7" descr="ANd9GcSzLQ5LitYMXsEqQJHD4kIqThVygnL-pkRmnVJhmwdq6dp2TCfpcQ"/>
          <p:cNvPicPr>
            <a:picLocks noChangeAspect="1" noChangeArrowheads="1"/>
          </p:cNvPicPr>
          <p:nvPr/>
        </p:nvPicPr>
        <p:blipFill>
          <a:blip r:embed="rId3" cstate="print"/>
          <a:srcRect/>
          <a:stretch>
            <a:fillRect/>
          </a:stretch>
        </p:blipFill>
        <p:spPr bwMode="auto">
          <a:xfrm>
            <a:off x="5791200" y="4648200"/>
            <a:ext cx="2836863" cy="1824038"/>
          </a:xfrm>
          <a:prstGeom prst="rect">
            <a:avLst/>
          </a:prstGeom>
          <a:noFill/>
          <a:ln w="9525">
            <a:noFill/>
            <a:miter lim="800000"/>
            <a:headEnd/>
            <a:tailEnd/>
          </a:ln>
        </p:spPr>
      </p:pic>
      <p:pic>
        <p:nvPicPr>
          <p:cNvPr id="66566" name="Picture 7"/>
          <p:cNvPicPr>
            <a:picLocks noChangeAspect="1" noChangeArrowheads="1"/>
          </p:cNvPicPr>
          <p:nvPr/>
        </p:nvPicPr>
        <p:blipFill>
          <a:blip r:embed="rId4" cstate="print"/>
          <a:srcRect/>
          <a:stretch>
            <a:fillRect/>
          </a:stretch>
        </p:blipFill>
        <p:spPr bwMode="auto">
          <a:xfrm>
            <a:off x="990600" y="4694238"/>
            <a:ext cx="4267200" cy="2163762"/>
          </a:xfrm>
          <a:prstGeom prst="rect">
            <a:avLst/>
          </a:prstGeom>
          <a:noFill/>
          <a:ln w="9525">
            <a:noFill/>
            <a:miter lim="800000"/>
            <a:headEnd/>
            <a:tailEnd/>
          </a:ln>
        </p:spPr>
      </p:pic>
      <p:pic>
        <p:nvPicPr>
          <p:cNvPr id="66567" name="Picture 11" descr="ghs-gefahrensymbol-einzeletikett-verschiedene-versionen"/>
          <p:cNvPicPr>
            <a:picLocks noChangeAspect="1" noChangeArrowheads="1"/>
          </p:cNvPicPr>
          <p:nvPr/>
        </p:nvPicPr>
        <p:blipFill>
          <a:blip r:embed="rId5" cstate="print"/>
          <a:srcRect/>
          <a:stretch>
            <a:fillRect/>
          </a:stretch>
        </p:blipFill>
        <p:spPr bwMode="auto">
          <a:xfrm>
            <a:off x="0" y="0"/>
            <a:ext cx="11430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p:spPr>
        <p:txBody>
          <a:bodyPr/>
          <a:lstStyle/>
          <a:p>
            <a:fld id="{5DBB0D25-288A-499F-96AA-DD629ED96019}" type="slidenum">
              <a:rPr lang="en-US" smtClean="0">
                <a:latin typeface="Arial" pitchFamily="34" charset="0"/>
              </a:rPr>
              <a:pPr/>
              <a:t>53</a:t>
            </a:fld>
            <a:endParaRPr lang="en-US" smtClean="0">
              <a:latin typeface="Arial" pitchFamily="34" charset="0"/>
            </a:endParaRPr>
          </a:p>
        </p:txBody>
      </p:sp>
      <p:sp>
        <p:nvSpPr>
          <p:cNvPr id="51202" name="Rectangle 2"/>
          <p:cNvSpPr>
            <a:spLocks noGrp="1"/>
          </p:cNvSpPr>
          <p:nvPr>
            <p:ph type="title"/>
          </p:nvPr>
        </p:nvSpPr>
        <p:spPr>
          <a:xfrm>
            <a:off x="998537" y="228600"/>
            <a:ext cx="7993063" cy="581025"/>
          </a:xfrm>
        </p:spPr>
        <p:txBody>
          <a:bodyPr/>
          <a:lstStyle/>
          <a:p>
            <a:pPr algn="r" eaLnBrk="1" hangingPunct="1">
              <a:defRPr/>
            </a:pPr>
            <a:r>
              <a:rPr lang="en-US" dirty="0" smtClean="0">
                <a:effectLst/>
              </a:rPr>
              <a:t>Physical Hazards …</a:t>
            </a:r>
          </a:p>
        </p:txBody>
      </p:sp>
      <p:sp>
        <p:nvSpPr>
          <p:cNvPr id="67588" name="Rectangle 3"/>
          <p:cNvSpPr>
            <a:spLocks noGrp="1"/>
          </p:cNvSpPr>
          <p:nvPr>
            <p:ph type="body" idx="4294967295"/>
          </p:nvPr>
        </p:nvSpPr>
        <p:spPr>
          <a:xfrm>
            <a:off x="457200" y="1371600"/>
            <a:ext cx="8101013" cy="4495800"/>
          </a:xfrm>
          <a:noFill/>
        </p:spPr>
        <p:txBody>
          <a:bodyPr/>
          <a:lstStyle/>
          <a:p>
            <a:r>
              <a:rPr lang="en-US" sz="2800" b="1" i="1" smtClean="0"/>
              <a:t>Chemicals which in contact with water, Emit Flammable Gas  </a:t>
            </a:r>
            <a:r>
              <a:rPr lang="en-US" sz="2800" i="1" smtClean="0"/>
              <a:t>are solid or liquid </a:t>
            </a:r>
            <a:r>
              <a:rPr lang="en-US" sz="2800" smtClean="0"/>
              <a:t>chemicals which, by interaction with water, are liable to become spontaneously flammable or to give off flammable gases in dangerous quantities</a:t>
            </a:r>
            <a:endParaRPr lang="en-US" sz="2400" smtClean="0"/>
          </a:p>
          <a:p>
            <a:pPr lvl="1" eaLnBrk="1" hangingPunct="1"/>
            <a:endParaRPr lang="en-US" sz="2400" smtClean="0"/>
          </a:p>
          <a:p>
            <a:pPr lvl="1" eaLnBrk="1" hangingPunct="1"/>
            <a:r>
              <a:rPr lang="en-US" sz="2400" smtClean="0"/>
              <a:t>Divided into 3 categories</a:t>
            </a:r>
          </a:p>
          <a:p>
            <a:pPr eaLnBrk="1" hangingPunct="1"/>
            <a:endParaRPr lang="en-US" sz="2800" smtClean="0"/>
          </a:p>
        </p:txBody>
      </p:sp>
      <p:pic>
        <p:nvPicPr>
          <p:cNvPr id="67589" name="Picture 6" descr="ANd9GcREK3-YFH4R3sZgJR91HH-teOWpVIXYx07T0iFzdwsgnFdYEcFt"/>
          <p:cNvPicPr>
            <a:picLocks noChangeAspect="1" noChangeArrowheads="1"/>
          </p:cNvPicPr>
          <p:nvPr/>
        </p:nvPicPr>
        <p:blipFill>
          <a:blip r:embed="rId3" cstate="print"/>
          <a:srcRect/>
          <a:stretch>
            <a:fillRect/>
          </a:stretch>
        </p:blipFill>
        <p:spPr bwMode="auto">
          <a:xfrm>
            <a:off x="5486400" y="3810000"/>
            <a:ext cx="2406650" cy="2667000"/>
          </a:xfrm>
          <a:prstGeom prst="rect">
            <a:avLst/>
          </a:prstGeom>
          <a:noFill/>
          <a:ln w="9525">
            <a:noFill/>
            <a:miter lim="800000"/>
            <a:headEnd/>
            <a:tailEnd/>
          </a:ln>
        </p:spPr>
      </p:pic>
      <p:pic>
        <p:nvPicPr>
          <p:cNvPr id="67590" name="Picture 11" descr="ghs-gefahrensymbol-einzeletikett-verschiedene-versionen"/>
          <p:cNvPicPr>
            <a:picLocks noChangeAspect="1" noChangeArrowheads="1"/>
          </p:cNvPicPr>
          <p:nvPr/>
        </p:nvPicPr>
        <p:blipFill>
          <a:blip r:embed="rId4" cstate="print"/>
          <a:srcRect/>
          <a:stretch>
            <a:fillRect/>
          </a:stretch>
        </p:blipFill>
        <p:spPr bwMode="auto">
          <a:xfrm>
            <a:off x="0" y="0"/>
            <a:ext cx="11430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258C5D8A-010D-48A2-99B2-E429AF8E33C9}" type="slidenum">
              <a:rPr lang="en-US" smtClean="0">
                <a:latin typeface="Arial" pitchFamily="34" charset="0"/>
              </a:rPr>
              <a:pPr/>
              <a:t>54</a:t>
            </a:fld>
            <a:endParaRPr lang="en-US" smtClean="0">
              <a:latin typeface="Arial" pitchFamily="34" charset="0"/>
            </a:endParaRPr>
          </a:p>
        </p:txBody>
      </p:sp>
      <p:sp>
        <p:nvSpPr>
          <p:cNvPr id="53250" name="Rectangle 2"/>
          <p:cNvSpPr>
            <a:spLocks noGrp="1"/>
          </p:cNvSpPr>
          <p:nvPr>
            <p:ph type="title"/>
          </p:nvPr>
        </p:nvSpPr>
        <p:spPr>
          <a:xfrm>
            <a:off x="692150" y="152400"/>
            <a:ext cx="8299450" cy="679450"/>
          </a:xfrm>
        </p:spPr>
        <p:txBody>
          <a:bodyPr/>
          <a:lstStyle/>
          <a:p>
            <a:pPr algn="r" eaLnBrk="1" hangingPunct="1">
              <a:defRPr/>
            </a:pPr>
            <a:r>
              <a:rPr lang="en-US" dirty="0" smtClean="0">
                <a:effectLst/>
              </a:rPr>
              <a:t>Physical Hazards …</a:t>
            </a:r>
          </a:p>
        </p:txBody>
      </p:sp>
      <p:sp>
        <p:nvSpPr>
          <p:cNvPr id="68612" name="Rectangle 3"/>
          <p:cNvSpPr>
            <a:spLocks noGrp="1"/>
          </p:cNvSpPr>
          <p:nvPr>
            <p:ph type="body" idx="1"/>
          </p:nvPr>
        </p:nvSpPr>
        <p:spPr>
          <a:xfrm>
            <a:off x="533400" y="1371600"/>
            <a:ext cx="5257800" cy="5105400"/>
          </a:xfrm>
          <a:noFill/>
        </p:spPr>
        <p:txBody>
          <a:bodyPr/>
          <a:lstStyle/>
          <a:p>
            <a:pPr eaLnBrk="1" hangingPunct="1">
              <a:lnSpc>
                <a:spcPct val="80000"/>
              </a:lnSpc>
            </a:pPr>
            <a:r>
              <a:rPr lang="en-US" sz="2800" dirty="0" smtClean="0"/>
              <a:t>Corrosive to Metals “means a chemical which by chemical action will materially damage, or even destroy, metals”</a:t>
            </a:r>
          </a:p>
          <a:p>
            <a:pPr lvl="1" eaLnBrk="1" hangingPunct="1">
              <a:lnSpc>
                <a:spcPct val="80000"/>
              </a:lnSpc>
            </a:pPr>
            <a:r>
              <a:rPr lang="en-US" sz="2400" dirty="0" smtClean="0"/>
              <a:t>One category.</a:t>
            </a:r>
          </a:p>
          <a:p>
            <a:pPr eaLnBrk="1" hangingPunct="1">
              <a:lnSpc>
                <a:spcPct val="80000"/>
              </a:lnSpc>
            </a:pPr>
            <a:endParaRPr lang="en-US" sz="2800" dirty="0" smtClean="0"/>
          </a:p>
          <a:p>
            <a:pPr eaLnBrk="1" hangingPunct="1">
              <a:lnSpc>
                <a:spcPct val="80000"/>
              </a:lnSpc>
            </a:pPr>
            <a:r>
              <a:rPr lang="en-US" sz="2800" dirty="0" smtClean="0"/>
              <a:t>Organic Peroxides</a:t>
            </a:r>
          </a:p>
          <a:p>
            <a:pPr lvl="1" eaLnBrk="1" hangingPunct="1">
              <a:lnSpc>
                <a:spcPct val="80000"/>
              </a:lnSpc>
            </a:pPr>
            <a:r>
              <a:rPr lang="en-US" sz="2400" dirty="0" smtClean="0"/>
              <a:t>Organic liquids or solids that can decompose  explosively, burn rapidly,  be sensitive to friction and react dangerously with other chemicals. </a:t>
            </a:r>
          </a:p>
          <a:p>
            <a:pPr lvl="1" eaLnBrk="1" hangingPunct="1">
              <a:lnSpc>
                <a:spcPct val="80000"/>
              </a:lnSpc>
            </a:pPr>
            <a:r>
              <a:rPr lang="en-US" sz="2400" dirty="0" smtClean="0"/>
              <a:t>7 categories  similar to those in transport sector</a:t>
            </a:r>
          </a:p>
        </p:txBody>
      </p:sp>
      <p:pic>
        <p:nvPicPr>
          <p:cNvPr id="68613" name="Picture 4" descr="ätzend_ghs"/>
          <p:cNvPicPr>
            <a:picLocks noChangeAspect="1" noChangeArrowheads="1"/>
          </p:cNvPicPr>
          <p:nvPr/>
        </p:nvPicPr>
        <p:blipFill>
          <a:blip r:embed="rId3" cstate="print"/>
          <a:srcRect/>
          <a:stretch>
            <a:fillRect/>
          </a:stretch>
        </p:blipFill>
        <p:spPr bwMode="auto">
          <a:xfrm>
            <a:off x="0" y="0"/>
            <a:ext cx="1143000" cy="1042988"/>
          </a:xfrm>
          <a:prstGeom prst="rect">
            <a:avLst/>
          </a:prstGeom>
          <a:noFill/>
          <a:ln w="9525">
            <a:noFill/>
            <a:miter lim="800000"/>
            <a:headEnd/>
            <a:tailEnd/>
          </a:ln>
        </p:spPr>
      </p:pic>
      <p:pic>
        <p:nvPicPr>
          <p:cNvPr id="68614" name="Picture 7" descr="ANd9GcQhJNRT_Wrm2qOTPp2lO0nfT8CFHds77jSMmAMUyQCitjn5avXtnQ"/>
          <p:cNvPicPr>
            <a:picLocks noChangeAspect="1" noChangeArrowheads="1"/>
          </p:cNvPicPr>
          <p:nvPr/>
        </p:nvPicPr>
        <p:blipFill>
          <a:blip r:embed="rId4" cstate="print"/>
          <a:srcRect/>
          <a:stretch>
            <a:fillRect/>
          </a:stretch>
        </p:blipFill>
        <p:spPr bwMode="auto">
          <a:xfrm>
            <a:off x="6172200" y="3657600"/>
            <a:ext cx="2286000" cy="2000250"/>
          </a:xfrm>
          <a:prstGeom prst="rect">
            <a:avLst/>
          </a:prstGeom>
          <a:noFill/>
          <a:ln w="9525">
            <a:noFill/>
            <a:miter lim="800000"/>
            <a:headEnd/>
            <a:tailEnd/>
          </a:ln>
        </p:spPr>
      </p:pic>
      <p:pic>
        <p:nvPicPr>
          <p:cNvPr id="68615" name="Picture 8" descr="acid dissolving a penny"/>
          <p:cNvPicPr>
            <a:picLocks noChangeAspect="1" noChangeArrowheads="1"/>
          </p:cNvPicPr>
          <p:nvPr/>
        </p:nvPicPr>
        <p:blipFill>
          <a:blip r:embed="rId5" cstate="print"/>
          <a:srcRect/>
          <a:stretch>
            <a:fillRect/>
          </a:stretch>
        </p:blipFill>
        <p:spPr bwMode="auto">
          <a:xfrm>
            <a:off x="6172200" y="1143000"/>
            <a:ext cx="2438400" cy="224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lstStyle/>
          <a:p>
            <a:pPr eaLnBrk="1" hangingPunct="1">
              <a:defRPr/>
            </a:pPr>
            <a:r>
              <a:rPr lang="en-US" sz="3200" dirty="0" smtClean="0">
                <a:solidFill>
                  <a:schemeClr val="tx1"/>
                </a:solidFill>
              </a:rPr>
              <a:t>GHS – Hazard Communication Tools</a:t>
            </a:r>
          </a:p>
        </p:txBody>
      </p:sp>
      <p:sp>
        <p:nvSpPr>
          <p:cNvPr id="69635" name="Rectangle 5"/>
          <p:cNvSpPr>
            <a:spLocks noGrp="1" noChangeArrowheads="1"/>
          </p:cNvSpPr>
          <p:nvPr>
            <p:ph type="body" idx="1"/>
          </p:nvPr>
        </p:nvSpPr>
        <p:spPr/>
        <p:txBody>
          <a:bodyPr/>
          <a:lstStyle/>
          <a:p>
            <a:pPr eaLnBrk="1" hangingPunct="1"/>
            <a:r>
              <a:rPr lang="en-US" smtClean="0"/>
              <a:t>Labels</a:t>
            </a:r>
          </a:p>
        </p:txBody>
      </p:sp>
      <p:sp>
        <p:nvSpPr>
          <p:cNvPr id="69636" name="Rectangle 6"/>
          <p:cNvSpPr>
            <a:spLocks noGrp="1" noChangeArrowheads="1"/>
          </p:cNvSpPr>
          <p:nvPr>
            <p:ph type="sldNum" sz="quarter" idx="12"/>
          </p:nvPr>
        </p:nvSpPr>
        <p:spPr>
          <a:noFill/>
        </p:spPr>
        <p:txBody>
          <a:bodyPr/>
          <a:lstStyle/>
          <a:p>
            <a:fld id="{4AA814A5-4AD9-41D5-BA71-279FDCB9E4D4}" type="slidenum">
              <a:rPr lang="en-US" smtClean="0">
                <a:latin typeface="Arial" pitchFamily="34" charset="0"/>
              </a:rPr>
              <a:pPr/>
              <a:t>55</a:t>
            </a:fld>
            <a:endParaRPr lang="en-US" smtClean="0">
              <a:latin typeface="Arial" pitchFamily="34" charset="0"/>
            </a:endParaRPr>
          </a:p>
        </p:txBody>
      </p:sp>
      <p:pic>
        <p:nvPicPr>
          <p:cNvPr id="69637" name="Picture 3" descr="labels.WMF"/>
          <p:cNvPicPr>
            <a:picLocks noChangeAspect="1"/>
          </p:cNvPicPr>
          <p:nvPr/>
        </p:nvPicPr>
        <p:blipFill>
          <a:blip r:embed="rId3" cstate="print"/>
          <a:srcRect/>
          <a:stretch>
            <a:fillRect/>
          </a:stretch>
        </p:blipFill>
        <p:spPr bwMode="auto">
          <a:xfrm>
            <a:off x="6400800" y="1371600"/>
            <a:ext cx="228600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D202E489-77D4-4095-B133-1E2B558FA28C}" type="slidenum">
              <a:rPr lang="en-US" smtClean="0">
                <a:latin typeface="Arial" pitchFamily="34" charset="0"/>
              </a:rPr>
              <a:pPr/>
              <a:t>56</a:t>
            </a:fld>
            <a:endParaRPr lang="en-US" smtClean="0">
              <a:latin typeface="Arial" pitchFamily="34" charset="0"/>
            </a:endParaRPr>
          </a:p>
        </p:txBody>
      </p:sp>
      <p:sp>
        <p:nvSpPr>
          <p:cNvPr id="59394" name="Rectangle 2"/>
          <p:cNvSpPr>
            <a:spLocks noGrp="1"/>
          </p:cNvSpPr>
          <p:nvPr>
            <p:ph type="title"/>
          </p:nvPr>
        </p:nvSpPr>
        <p:spPr>
          <a:xfrm>
            <a:off x="838200" y="152400"/>
            <a:ext cx="8059737" cy="762000"/>
          </a:xfrm>
        </p:spPr>
        <p:txBody>
          <a:bodyPr/>
          <a:lstStyle/>
          <a:p>
            <a:pPr algn="r" eaLnBrk="1" hangingPunct="1">
              <a:defRPr/>
            </a:pPr>
            <a:r>
              <a:rPr lang="en-US" dirty="0" smtClean="0">
                <a:effectLst/>
              </a:rPr>
              <a:t>Label  Components</a:t>
            </a:r>
            <a:r>
              <a:rPr lang="en-CA" dirty="0" smtClean="0">
                <a:effectLst/>
              </a:rPr>
              <a:t> </a:t>
            </a:r>
          </a:p>
        </p:txBody>
      </p:sp>
      <p:sp>
        <p:nvSpPr>
          <p:cNvPr id="70660" name="Rectangle 3"/>
          <p:cNvSpPr>
            <a:spLocks noGrp="1"/>
          </p:cNvSpPr>
          <p:nvPr>
            <p:ph type="body" idx="1"/>
          </p:nvPr>
        </p:nvSpPr>
        <p:spPr>
          <a:xfrm>
            <a:off x="685800" y="1371600"/>
            <a:ext cx="7772400" cy="4405313"/>
          </a:xfrm>
          <a:noFill/>
        </p:spPr>
        <p:txBody>
          <a:bodyPr/>
          <a:lstStyle/>
          <a:p>
            <a:pPr lvl="2" eaLnBrk="1" hangingPunct="1">
              <a:buClr>
                <a:srgbClr val="C00000"/>
              </a:buClr>
              <a:buFont typeface="Wingdings" pitchFamily="2" charset="2"/>
              <a:buChar char="q"/>
            </a:pPr>
            <a:r>
              <a:rPr lang="en-CA" sz="2800" dirty="0" smtClean="0"/>
              <a:t>Product identifier</a:t>
            </a:r>
          </a:p>
          <a:p>
            <a:pPr lvl="2" eaLnBrk="1" hangingPunct="1">
              <a:buClr>
                <a:srgbClr val="C00000"/>
              </a:buClr>
              <a:buFont typeface="Wingdings" pitchFamily="2" charset="2"/>
              <a:buChar char="q"/>
            </a:pPr>
            <a:r>
              <a:rPr lang="en-CA" sz="2800" dirty="0" smtClean="0"/>
              <a:t>Supplier identifier</a:t>
            </a:r>
          </a:p>
          <a:p>
            <a:pPr lvl="2" eaLnBrk="1" hangingPunct="1">
              <a:buClr>
                <a:srgbClr val="C00000"/>
              </a:buClr>
              <a:buFont typeface="Wingdings" pitchFamily="2" charset="2"/>
              <a:buChar char="q"/>
            </a:pPr>
            <a:r>
              <a:rPr lang="en-CA" sz="2800" dirty="0" smtClean="0"/>
              <a:t>Chemical identity</a:t>
            </a:r>
          </a:p>
          <a:p>
            <a:pPr lvl="2" eaLnBrk="1" hangingPunct="1">
              <a:buClr>
                <a:srgbClr val="C00000"/>
              </a:buClr>
              <a:buFont typeface="Wingdings" pitchFamily="2" charset="2"/>
              <a:buChar char="q"/>
            </a:pPr>
            <a:r>
              <a:rPr lang="en-CA" sz="2800" b="1" dirty="0" smtClean="0">
                <a:solidFill>
                  <a:schemeClr val="accent2"/>
                </a:solidFill>
              </a:rPr>
              <a:t>Hazard pictograms</a:t>
            </a:r>
            <a:r>
              <a:rPr lang="en-US" sz="2800" b="1" dirty="0" smtClean="0">
                <a:solidFill>
                  <a:schemeClr val="accent2"/>
                </a:solidFill>
              </a:rPr>
              <a:t>*</a:t>
            </a:r>
            <a:endParaRPr lang="en-CA" sz="2800" b="1" dirty="0" smtClean="0">
              <a:solidFill>
                <a:schemeClr val="accent2"/>
              </a:solidFill>
            </a:endParaRPr>
          </a:p>
          <a:p>
            <a:pPr lvl="2" eaLnBrk="1" hangingPunct="1">
              <a:buClr>
                <a:srgbClr val="C00000"/>
              </a:buClr>
              <a:buFont typeface="Wingdings" pitchFamily="2" charset="2"/>
              <a:buChar char="q"/>
            </a:pPr>
            <a:r>
              <a:rPr lang="en-CA" sz="2800" b="1" dirty="0" smtClean="0">
                <a:solidFill>
                  <a:schemeClr val="accent2"/>
                </a:solidFill>
              </a:rPr>
              <a:t>Signal words</a:t>
            </a:r>
            <a:r>
              <a:rPr lang="en-US" sz="2800" b="1" dirty="0" smtClean="0">
                <a:solidFill>
                  <a:schemeClr val="accent2"/>
                </a:solidFill>
              </a:rPr>
              <a:t>*</a:t>
            </a:r>
            <a:endParaRPr lang="en-CA" sz="2800" b="1" dirty="0" smtClean="0">
              <a:solidFill>
                <a:schemeClr val="accent2"/>
              </a:solidFill>
            </a:endParaRPr>
          </a:p>
          <a:p>
            <a:pPr lvl="2" eaLnBrk="1" hangingPunct="1">
              <a:buClr>
                <a:srgbClr val="C00000"/>
              </a:buClr>
              <a:buFont typeface="Wingdings" pitchFamily="2" charset="2"/>
              <a:buChar char="q"/>
            </a:pPr>
            <a:r>
              <a:rPr lang="en-CA" sz="2800" b="1" dirty="0" smtClean="0">
                <a:solidFill>
                  <a:schemeClr val="accent2"/>
                </a:solidFill>
              </a:rPr>
              <a:t>Hazard statements</a:t>
            </a:r>
            <a:r>
              <a:rPr lang="en-US" sz="2800" b="1" dirty="0" smtClean="0">
                <a:solidFill>
                  <a:schemeClr val="accent2"/>
                </a:solidFill>
              </a:rPr>
              <a:t>*</a:t>
            </a:r>
            <a:endParaRPr lang="en-CA" sz="2800" b="1" dirty="0" smtClean="0">
              <a:solidFill>
                <a:schemeClr val="accent2"/>
              </a:solidFill>
            </a:endParaRPr>
          </a:p>
          <a:p>
            <a:pPr lvl="2" eaLnBrk="1" hangingPunct="1">
              <a:buClr>
                <a:srgbClr val="C00000"/>
              </a:buClr>
              <a:buFont typeface="Wingdings" pitchFamily="2" charset="2"/>
              <a:buChar char="q"/>
            </a:pPr>
            <a:r>
              <a:rPr lang="en-CA" sz="2800" dirty="0" smtClean="0"/>
              <a:t>Precautionary information - </a:t>
            </a:r>
            <a:r>
              <a:rPr lang="en-CA" sz="2800" b="1" dirty="0" smtClean="0">
                <a:solidFill>
                  <a:srgbClr val="FF0000"/>
                </a:solidFill>
              </a:rPr>
              <a:t>mandatory</a:t>
            </a:r>
            <a:endParaRPr lang="en-CA" sz="1800" b="1" dirty="0" smtClean="0">
              <a:solidFill>
                <a:srgbClr val="FF0000"/>
              </a:solidFill>
            </a:endParaRPr>
          </a:p>
        </p:txBody>
      </p:sp>
      <p:sp>
        <p:nvSpPr>
          <p:cNvPr id="70661" name="Rectangle 5"/>
          <p:cNvSpPr>
            <a:spLocks noChangeArrowheads="1"/>
          </p:cNvSpPr>
          <p:nvPr/>
        </p:nvSpPr>
        <p:spPr bwMode="auto">
          <a:xfrm>
            <a:off x="5943600" y="3124200"/>
            <a:ext cx="2895600" cy="1015663"/>
          </a:xfrm>
          <a:prstGeom prst="rect">
            <a:avLst/>
          </a:prstGeom>
          <a:noFill/>
          <a:ln w="9525">
            <a:noFill/>
            <a:miter lim="800000"/>
            <a:headEnd/>
            <a:tailEnd/>
          </a:ln>
        </p:spPr>
        <p:txBody>
          <a:bodyPr wrap="square">
            <a:spAutoFit/>
          </a:bodyPr>
          <a:lstStyle/>
          <a:p>
            <a:pPr lvl="1">
              <a:spcBef>
                <a:spcPct val="20000"/>
              </a:spcBef>
              <a:buClr>
                <a:srgbClr val="FFFF00"/>
              </a:buClr>
              <a:buSzPct val="50000"/>
              <a:buFont typeface="Wingdings" pitchFamily="2" charset="2"/>
              <a:buNone/>
            </a:pPr>
            <a:r>
              <a:rPr lang="en-US" sz="2000" b="1" dirty="0" smtClean="0">
                <a:solidFill>
                  <a:schemeClr val="accent2"/>
                </a:solidFill>
              </a:rPr>
              <a:t>*Standardized Based on Appendixes</a:t>
            </a:r>
            <a:endParaRPr lang="en-CA" sz="2000" b="1" dirty="0">
              <a:solidFill>
                <a:schemeClr val="accent2"/>
              </a:solidFill>
            </a:endParaRPr>
          </a:p>
        </p:txBody>
      </p:sp>
      <p:grpSp>
        <p:nvGrpSpPr>
          <p:cNvPr id="70662" name="Group 9"/>
          <p:cNvGrpSpPr>
            <a:grpSpLocks/>
          </p:cNvGrpSpPr>
          <p:nvPr/>
        </p:nvGrpSpPr>
        <p:grpSpPr bwMode="auto">
          <a:xfrm>
            <a:off x="5257800" y="3124200"/>
            <a:ext cx="914400" cy="1066800"/>
            <a:chOff x="2976" y="2112"/>
            <a:chExt cx="576" cy="672"/>
          </a:xfrm>
        </p:grpSpPr>
        <p:sp>
          <p:nvSpPr>
            <p:cNvPr id="70663" name="AutoShape 6"/>
            <p:cNvSpPr>
              <a:spLocks/>
            </p:cNvSpPr>
            <p:nvPr/>
          </p:nvSpPr>
          <p:spPr bwMode="auto">
            <a:xfrm>
              <a:off x="3312" y="2112"/>
              <a:ext cx="240" cy="672"/>
            </a:xfrm>
            <a:prstGeom prst="rightBrace">
              <a:avLst>
                <a:gd name="adj1" fmla="val 23333"/>
                <a:gd name="adj2" fmla="val 50000"/>
              </a:avLst>
            </a:prstGeom>
            <a:noFill/>
            <a:ln w="38100">
              <a:solidFill>
                <a:schemeClr val="accent2"/>
              </a:solidFill>
              <a:round/>
              <a:headEnd/>
              <a:tailEnd/>
            </a:ln>
          </p:spPr>
          <p:txBody>
            <a:bodyPr wrap="none" anchor="ctr"/>
            <a:lstStyle/>
            <a:p>
              <a:pPr algn="ctr"/>
              <a:endParaRPr lang="en-US"/>
            </a:p>
          </p:txBody>
        </p:sp>
        <p:sp>
          <p:nvSpPr>
            <p:cNvPr id="70664" name="Line 7"/>
            <p:cNvSpPr>
              <a:spLocks noChangeShapeType="1"/>
            </p:cNvSpPr>
            <p:nvPr/>
          </p:nvSpPr>
          <p:spPr bwMode="auto">
            <a:xfrm>
              <a:off x="2976" y="2112"/>
              <a:ext cx="336" cy="0"/>
            </a:xfrm>
            <a:prstGeom prst="line">
              <a:avLst/>
            </a:prstGeom>
            <a:noFill/>
            <a:ln w="28575">
              <a:solidFill>
                <a:schemeClr val="accent2"/>
              </a:solidFill>
              <a:round/>
              <a:headEnd/>
              <a:tailEnd/>
            </a:ln>
          </p:spPr>
          <p:txBody>
            <a:bodyPr/>
            <a:lstStyle/>
            <a:p>
              <a:endParaRPr lang="en-US"/>
            </a:p>
          </p:txBody>
        </p:sp>
        <p:sp>
          <p:nvSpPr>
            <p:cNvPr id="70665" name="Line 8"/>
            <p:cNvSpPr>
              <a:spLocks noChangeShapeType="1"/>
            </p:cNvSpPr>
            <p:nvPr/>
          </p:nvSpPr>
          <p:spPr bwMode="auto">
            <a:xfrm>
              <a:off x="2976" y="2784"/>
              <a:ext cx="336" cy="0"/>
            </a:xfrm>
            <a:prstGeom prst="line">
              <a:avLst/>
            </a:prstGeom>
            <a:noFill/>
            <a:ln w="28575">
              <a:solidFill>
                <a:schemeClr val="accent2"/>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p:cNvSpPr>
          <p:nvPr>
            <p:ph type="sldNum" sz="quarter" idx="12"/>
          </p:nvPr>
        </p:nvSpPr>
        <p:spPr>
          <a:noFill/>
        </p:spPr>
        <p:txBody>
          <a:bodyPr/>
          <a:lstStyle/>
          <a:p>
            <a:fld id="{88F3DE05-A7B2-4941-8F34-0879EAFC870D}" type="slidenum">
              <a:rPr lang="en-US" smtClean="0">
                <a:latin typeface="Arial" pitchFamily="34" charset="0"/>
              </a:rPr>
              <a:pPr/>
              <a:t>57</a:t>
            </a:fld>
            <a:endParaRPr lang="en-US" smtClean="0">
              <a:latin typeface="Arial" pitchFamily="34" charset="0"/>
            </a:endParaRPr>
          </a:p>
        </p:txBody>
      </p:sp>
      <p:sp>
        <p:nvSpPr>
          <p:cNvPr id="60418" name="Rectangle 2"/>
          <p:cNvSpPr>
            <a:spLocks noGrp="1"/>
          </p:cNvSpPr>
          <p:nvPr>
            <p:ph type="title"/>
          </p:nvPr>
        </p:nvSpPr>
        <p:spPr>
          <a:xfrm>
            <a:off x="2590800" y="152400"/>
            <a:ext cx="6316662" cy="749300"/>
          </a:xfrm>
        </p:spPr>
        <p:txBody>
          <a:bodyPr/>
          <a:lstStyle/>
          <a:p>
            <a:pPr algn="r" eaLnBrk="1" hangingPunct="1">
              <a:defRPr/>
            </a:pPr>
            <a:r>
              <a:rPr lang="en-GB" sz="3800" dirty="0" smtClean="0"/>
              <a:t>Product Identifier</a:t>
            </a:r>
            <a:endParaRPr lang="es-PR" sz="3800" dirty="0" smtClean="0"/>
          </a:p>
        </p:txBody>
      </p:sp>
      <p:sp>
        <p:nvSpPr>
          <p:cNvPr id="71684" name="Rectangle 3"/>
          <p:cNvSpPr>
            <a:spLocks noGrp="1"/>
          </p:cNvSpPr>
          <p:nvPr>
            <p:ph type="body" sz="half" idx="1"/>
          </p:nvPr>
        </p:nvSpPr>
        <p:spPr>
          <a:xfrm>
            <a:off x="457200" y="1600200"/>
            <a:ext cx="6400800" cy="4191000"/>
          </a:xfrm>
          <a:noFill/>
        </p:spPr>
        <p:txBody>
          <a:bodyPr/>
          <a:lstStyle/>
          <a:p>
            <a:pPr eaLnBrk="1" hangingPunct="1">
              <a:lnSpc>
                <a:spcPct val="80000"/>
              </a:lnSpc>
              <a:buFont typeface="Wingdings" pitchFamily="2" charset="2"/>
              <a:buChar char="Ø"/>
            </a:pPr>
            <a:r>
              <a:rPr lang="en-GB" dirty="0" smtClean="0"/>
              <a:t>States the identity of the chemical, including all the ingredients that contribute to the hazard of the mixture.</a:t>
            </a:r>
          </a:p>
          <a:p>
            <a:pPr eaLnBrk="1" hangingPunct="1">
              <a:lnSpc>
                <a:spcPct val="80000"/>
              </a:lnSpc>
              <a:buFont typeface="Wingdings" pitchFamily="2" charset="2"/>
              <a:buChar char="Ø"/>
            </a:pPr>
            <a:endParaRPr lang="en-GB" dirty="0" smtClean="0"/>
          </a:p>
          <a:p>
            <a:pPr eaLnBrk="1" hangingPunct="1">
              <a:lnSpc>
                <a:spcPct val="80000"/>
              </a:lnSpc>
              <a:buFont typeface="Wingdings" pitchFamily="2" charset="2"/>
              <a:buChar char="Ø"/>
            </a:pPr>
            <a:r>
              <a:rPr lang="en-GB" dirty="0" smtClean="0"/>
              <a:t>Unique means by which the chemical can be identified within the particular use setting.</a:t>
            </a:r>
          </a:p>
          <a:p>
            <a:pPr eaLnBrk="1" hangingPunct="1">
              <a:lnSpc>
                <a:spcPct val="80000"/>
              </a:lnSpc>
            </a:pPr>
            <a:endParaRPr lang="es-PR" dirty="0" smtClean="0"/>
          </a:p>
        </p:txBody>
      </p:sp>
      <p:pic>
        <p:nvPicPr>
          <p:cNvPr id="71685" name="Picture 6" descr="ANd9GcSc1uSFfasLS7s8T5wgwaduzatkerHIXiv2zsEdrRBvx_7clSLxR118OmE2"/>
          <p:cNvPicPr>
            <a:picLocks noChangeAspect="1" noChangeArrowheads="1"/>
          </p:cNvPicPr>
          <p:nvPr/>
        </p:nvPicPr>
        <p:blipFill>
          <a:blip r:embed="rId3" cstate="print"/>
          <a:srcRect/>
          <a:stretch>
            <a:fillRect/>
          </a:stretch>
        </p:blipFill>
        <p:spPr bwMode="auto">
          <a:xfrm>
            <a:off x="6705600" y="3276600"/>
            <a:ext cx="1757363"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p:cNvSpPr>
          <p:nvPr>
            <p:ph type="sldNum" sz="quarter" idx="12"/>
          </p:nvPr>
        </p:nvSpPr>
        <p:spPr>
          <a:noFill/>
        </p:spPr>
        <p:txBody>
          <a:bodyPr/>
          <a:lstStyle/>
          <a:p>
            <a:fld id="{C636CA0D-0EA4-43AF-9EC3-65809AC5737B}" type="slidenum">
              <a:rPr lang="en-US" smtClean="0">
                <a:latin typeface="Arial" pitchFamily="34" charset="0"/>
              </a:rPr>
              <a:pPr/>
              <a:t>58</a:t>
            </a:fld>
            <a:endParaRPr lang="en-US" smtClean="0">
              <a:latin typeface="Arial" pitchFamily="34" charset="0"/>
            </a:endParaRPr>
          </a:p>
        </p:txBody>
      </p:sp>
      <p:sp>
        <p:nvSpPr>
          <p:cNvPr id="223234" name="Rectangle 2"/>
          <p:cNvSpPr>
            <a:spLocks noGrp="1"/>
          </p:cNvSpPr>
          <p:nvPr>
            <p:ph type="title" idx="4294967295"/>
          </p:nvPr>
        </p:nvSpPr>
        <p:spPr>
          <a:xfrm>
            <a:off x="2590800" y="152400"/>
            <a:ext cx="6316662" cy="749300"/>
          </a:xfrm>
        </p:spPr>
        <p:txBody>
          <a:bodyPr/>
          <a:lstStyle/>
          <a:p>
            <a:pPr algn="r" eaLnBrk="1" hangingPunct="1">
              <a:defRPr/>
            </a:pPr>
            <a:r>
              <a:rPr lang="en-GB" sz="3800" dirty="0" smtClean="0"/>
              <a:t>Supplier  Information</a:t>
            </a:r>
            <a:endParaRPr lang="es-PR" sz="3800" dirty="0" smtClean="0"/>
          </a:p>
        </p:txBody>
      </p:sp>
      <p:sp>
        <p:nvSpPr>
          <p:cNvPr id="72708" name="Rectangle 5"/>
          <p:cNvSpPr>
            <a:spLocks noChangeArrowheads="1"/>
          </p:cNvSpPr>
          <p:nvPr/>
        </p:nvSpPr>
        <p:spPr bwMode="auto">
          <a:xfrm>
            <a:off x="381000" y="1219200"/>
            <a:ext cx="8077200" cy="2057400"/>
          </a:xfrm>
          <a:prstGeom prst="rect">
            <a:avLst/>
          </a:prstGeom>
          <a:noFill/>
          <a:ln w="9525">
            <a:noFill/>
            <a:miter lim="800000"/>
            <a:headEnd/>
            <a:tailEnd/>
          </a:ln>
        </p:spPr>
        <p:txBody>
          <a:bodyPr anchor="b"/>
          <a:lstStyle/>
          <a:p>
            <a:pPr marL="342900" indent="-342900" defTabSz="-13873163" eaLnBrk="0" hangingPunct="0"/>
            <a:r>
              <a:rPr lang="en-GB" sz="3800" dirty="0"/>
              <a:t>Supplier Identification</a:t>
            </a:r>
          </a:p>
          <a:p>
            <a:pPr marL="342900" indent="-342900" defTabSz="-13873163" eaLnBrk="0" hangingPunct="0"/>
            <a:endParaRPr lang="en-GB" sz="3800" dirty="0"/>
          </a:p>
          <a:p>
            <a:pPr marL="342900" indent="-342900" defTabSz="-13873163" eaLnBrk="0" hangingPunct="0">
              <a:buFontTx/>
              <a:buChar char="•"/>
            </a:pPr>
            <a:r>
              <a:rPr lang="en-GB" sz="2400" dirty="0"/>
              <a:t>Name, address and telephone number of the manufacturer or supplier of the hazardous </a:t>
            </a:r>
            <a:r>
              <a:rPr lang="en-GB" sz="2400" dirty="0" smtClean="0"/>
              <a:t>chemical.</a:t>
            </a:r>
            <a:endParaRPr lang="es-PR" sz="4600" dirty="0"/>
          </a:p>
        </p:txBody>
      </p:sp>
      <p:pic>
        <p:nvPicPr>
          <p:cNvPr id="72709" name="Picture 7" descr="acetone"/>
          <p:cNvPicPr>
            <a:picLocks noChangeAspect="1" noChangeArrowheads="1"/>
          </p:cNvPicPr>
          <p:nvPr/>
        </p:nvPicPr>
        <p:blipFill>
          <a:blip r:embed="rId3" cstate="print"/>
          <a:srcRect/>
          <a:stretch>
            <a:fillRect/>
          </a:stretch>
        </p:blipFill>
        <p:spPr bwMode="auto">
          <a:xfrm>
            <a:off x="914400" y="3429000"/>
            <a:ext cx="4400550" cy="3055938"/>
          </a:xfrm>
          <a:prstGeom prst="rect">
            <a:avLst/>
          </a:prstGeom>
          <a:noFill/>
          <a:ln w="9525">
            <a:noFill/>
            <a:miter lim="800000"/>
            <a:headEnd/>
            <a:tailEnd/>
          </a:ln>
        </p:spPr>
      </p:pic>
      <p:sp>
        <p:nvSpPr>
          <p:cNvPr id="72710" name="Line 8"/>
          <p:cNvSpPr>
            <a:spLocks noChangeShapeType="1"/>
          </p:cNvSpPr>
          <p:nvPr/>
        </p:nvSpPr>
        <p:spPr bwMode="auto">
          <a:xfrm flipH="1">
            <a:off x="5029200" y="3429000"/>
            <a:ext cx="1905000" cy="2895600"/>
          </a:xfrm>
          <a:prstGeom prst="line">
            <a:avLst/>
          </a:prstGeom>
          <a:noFill/>
          <a:ln w="9525">
            <a:solidFill>
              <a:schemeClr val="accent2"/>
            </a:solidFill>
            <a:round/>
            <a:headEnd/>
            <a:tailEnd type="triangle" w="med" len="med"/>
          </a:ln>
        </p:spPr>
        <p:txBody>
          <a:bodyPr/>
          <a:lstStyle/>
          <a:p>
            <a:endParaRPr lang="en-US"/>
          </a:p>
        </p:txBody>
      </p:sp>
      <p:cxnSp>
        <p:nvCxnSpPr>
          <p:cNvPr id="8" name="Straight Arrow Connector 7"/>
          <p:cNvCxnSpPr/>
          <p:nvPr/>
        </p:nvCxnSpPr>
        <p:spPr>
          <a:xfrm>
            <a:off x="1143000" y="32766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p>
            <a:fld id="{6CB7D902-3F46-474F-A33D-7BDBA763E6AA}" type="slidenum">
              <a:rPr lang="en-US" smtClean="0">
                <a:latin typeface="Arial" pitchFamily="34" charset="0"/>
              </a:rPr>
              <a:pPr/>
              <a:t>59</a:t>
            </a:fld>
            <a:endParaRPr lang="en-US" smtClean="0">
              <a:latin typeface="Arial" pitchFamily="34" charset="0"/>
            </a:endParaRPr>
          </a:p>
        </p:txBody>
      </p:sp>
      <p:sp>
        <p:nvSpPr>
          <p:cNvPr id="61442" name="Rectangle 2"/>
          <p:cNvSpPr>
            <a:spLocks noGrp="1"/>
          </p:cNvSpPr>
          <p:nvPr>
            <p:ph type="title"/>
          </p:nvPr>
        </p:nvSpPr>
        <p:spPr>
          <a:xfrm>
            <a:off x="2209800" y="304800"/>
            <a:ext cx="6667500" cy="503238"/>
          </a:xfrm>
        </p:spPr>
        <p:txBody>
          <a:bodyPr/>
          <a:lstStyle/>
          <a:p>
            <a:pPr algn="r" eaLnBrk="1" hangingPunct="1">
              <a:defRPr/>
            </a:pPr>
            <a:r>
              <a:rPr lang="en-GB" dirty="0" smtClean="0"/>
              <a:t>Chemical  identity</a:t>
            </a:r>
          </a:p>
        </p:txBody>
      </p:sp>
      <p:sp>
        <p:nvSpPr>
          <p:cNvPr id="73732" name="Rectangle 3"/>
          <p:cNvSpPr>
            <a:spLocks noGrp="1"/>
          </p:cNvSpPr>
          <p:nvPr>
            <p:ph type="body" idx="1"/>
          </p:nvPr>
        </p:nvSpPr>
        <p:spPr>
          <a:xfrm>
            <a:off x="381000" y="1143000"/>
            <a:ext cx="8763000" cy="2286000"/>
          </a:xfrm>
          <a:noFill/>
        </p:spPr>
        <p:txBody>
          <a:bodyPr/>
          <a:lstStyle/>
          <a:p>
            <a:pPr eaLnBrk="1" hangingPunct="1">
              <a:buSzTx/>
              <a:buFont typeface="Wingdings" pitchFamily="2" charset="2"/>
              <a:buChar char="Ø"/>
            </a:pPr>
            <a:r>
              <a:rPr lang="en-GB" sz="2800" smtClean="0"/>
              <a:t>A name that will uniquely identify a chemical.</a:t>
            </a:r>
          </a:p>
          <a:p>
            <a:pPr eaLnBrk="1" hangingPunct="1">
              <a:buSzTx/>
              <a:buFont typeface="Wingdings" pitchFamily="2" charset="2"/>
              <a:buChar char="Ø"/>
            </a:pPr>
            <a:endParaRPr lang="en-GB" sz="2800" b="1" smtClean="0"/>
          </a:p>
          <a:p>
            <a:pPr eaLnBrk="1" hangingPunct="1">
              <a:buSzTx/>
              <a:buFont typeface="Wingdings" pitchFamily="2" charset="2"/>
              <a:buChar char="Ø"/>
            </a:pPr>
            <a:r>
              <a:rPr lang="en-GB" sz="2800" u="sng" smtClean="0"/>
              <a:t>For Substances</a:t>
            </a:r>
          </a:p>
          <a:p>
            <a:pPr lvl="1" eaLnBrk="1" hangingPunct="1">
              <a:buSzTx/>
              <a:buFont typeface="Wingdings" pitchFamily="2" charset="2"/>
              <a:buChar char="Ø"/>
            </a:pPr>
            <a:r>
              <a:rPr lang="en-GB" sz="2400" smtClean="0"/>
              <a:t>Name as determined by IUPAC or CAS, </a:t>
            </a:r>
          </a:p>
          <a:p>
            <a:pPr lvl="1" eaLnBrk="1" hangingPunct="1">
              <a:buSzTx/>
              <a:buFont typeface="Wingdings" pitchFamily="2" charset="2"/>
              <a:buChar char="Ø"/>
            </a:pPr>
            <a:r>
              <a:rPr lang="en-GB" sz="2400" smtClean="0"/>
              <a:t>or technical name as determined by ISO.</a:t>
            </a:r>
          </a:p>
          <a:p>
            <a:pPr eaLnBrk="1" hangingPunct="1">
              <a:buClr>
                <a:schemeClr val="hlink"/>
              </a:buClr>
              <a:buFontTx/>
              <a:buNone/>
            </a:pPr>
            <a:endParaRPr lang="en-GB" sz="2800" smtClean="0"/>
          </a:p>
        </p:txBody>
      </p:sp>
      <p:pic>
        <p:nvPicPr>
          <p:cNvPr id="73733" name="Picture 14" descr="HC200-2T"/>
          <p:cNvPicPr>
            <a:picLocks noChangeAspect="1" noChangeArrowheads="1"/>
          </p:cNvPicPr>
          <p:nvPr/>
        </p:nvPicPr>
        <p:blipFill>
          <a:blip r:embed="rId3" cstate="print"/>
          <a:srcRect/>
          <a:stretch>
            <a:fillRect/>
          </a:stretch>
        </p:blipFill>
        <p:spPr bwMode="auto">
          <a:xfrm>
            <a:off x="2057400" y="3657600"/>
            <a:ext cx="3962400" cy="2709863"/>
          </a:xfrm>
          <a:prstGeom prst="rect">
            <a:avLst/>
          </a:prstGeom>
          <a:noFill/>
          <a:ln w="9525">
            <a:noFill/>
            <a:miter lim="800000"/>
            <a:headEnd/>
            <a:tailEnd/>
          </a:ln>
        </p:spPr>
      </p:pic>
      <p:sp>
        <p:nvSpPr>
          <p:cNvPr id="73734" name="Line 15"/>
          <p:cNvSpPr>
            <a:spLocks noChangeShapeType="1"/>
          </p:cNvSpPr>
          <p:nvPr/>
        </p:nvSpPr>
        <p:spPr bwMode="auto">
          <a:xfrm flipH="1">
            <a:off x="5715000" y="2971800"/>
            <a:ext cx="533400" cy="1219200"/>
          </a:xfrm>
          <a:prstGeom prst="line">
            <a:avLst/>
          </a:prstGeom>
          <a:noFill/>
          <a:ln w="9525">
            <a:solidFill>
              <a:schemeClr val="tx1"/>
            </a:solidFill>
            <a:round/>
            <a:headEnd/>
            <a:tailEnd type="triangle" w="med" len="med"/>
          </a:ln>
        </p:spPr>
        <p:txBody>
          <a:bodyPr/>
          <a:lstStyle/>
          <a:p>
            <a:endParaRPr lang="en-US"/>
          </a:p>
        </p:txBody>
      </p:sp>
      <p:sp>
        <p:nvSpPr>
          <p:cNvPr id="73735" name="Line 16"/>
          <p:cNvSpPr>
            <a:spLocks noChangeShapeType="1"/>
          </p:cNvSpPr>
          <p:nvPr/>
        </p:nvSpPr>
        <p:spPr bwMode="auto">
          <a:xfrm>
            <a:off x="4724400" y="3048000"/>
            <a:ext cx="0" cy="1066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12"/>
          </p:nvPr>
        </p:nvSpPr>
        <p:spPr>
          <a:noFill/>
        </p:spPr>
        <p:txBody>
          <a:bodyPr/>
          <a:lstStyle/>
          <a:p>
            <a:fld id="{1F67BD02-0C71-432F-841E-1A69F922EFF3}" type="slidenum">
              <a:rPr lang="en-US" smtClean="0">
                <a:latin typeface="Arial" pitchFamily="34" charset="0"/>
              </a:rPr>
              <a:pPr/>
              <a:t>6</a:t>
            </a:fld>
            <a:endParaRPr lang="en-US" smtClean="0">
              <a:latin typeface="Arial" pitchFamily="34" charset="0"/>
            </a:endParaRPr>
          </a:p>
        </p:txBody>
      </p:sp>
      <p:sp>
        <p:nvSpPr>
          <p:cNvPr id="19458" name="Rectangle 2"/>
          <p:cNvSpPr>
            <a:spLocks noGrp="1" noChangeArrowheads="1"/>
          </p:cNvSpPr>
          <p:nvPr>
            <p:ph type="title" idx="4294967295"/>
          </p:nvPr>
        </p:nvSpPr>
        <p:spPr>
          <a:xfrm>
            <a:off x="1447800" y="0"/>
            <a:ext cx="7391400" cy="914400"/>
          </a:xfrm>
        </p:spPr>
        <p:txBody>
          <a:bodyPr/>
          <a:lstStyle/>
          <a:p>
            <a:pPr algn="r" eaLnBrk="1" hangingPunct="1">
              <a:defRPr/>
            </a:pPr>
            <a:r>
              <a:rPr lang="en-US" dirty="0" smtClean="0"/>
              <a:t>What is GHS?</a:t>
            </a:r>
          </a:p>
        </p:txBody>
      </p:sp>
      <p:sp>
        <p:nvSpPr>
          <p:cNvPr id="20484" name="Rectangle 3"/>
          <p:cNvSpPr>
            <a:spLocks noGrp="1" noChangeArrowheads="1"/>
          </p:cNvSpPr>
          <p:nvPr>
            <p:ph type="body" idx="4294967295"/>
          </p:nvPr>
        </p:nvSpPr>
        <p:spPr/>
        <p:txBody>
          <a:bodyPr/>
          <a:lstStyle/>
          <a:p>
            <a:pPr lvl="1" eaLnBrk="1" hangingPunct="1">
              <a:buFontTx/>
              <a:buChar char="•"/>
            </a:pPr>
            <a:r>
              <a:rPr lang="en-US" sz="2600" dirty="0" smtClean="0"/>
              <a:t>It is A SYSTEM.  Elements of this system will be adopted by OSHA, to classify and communicate hazards of chemicals based on a common set of criteria</a:t>
            </a:r>
          </a:p>
          <a:p>
            <a:pPr lvl="1" eaLnBrk="1" hangingPunct="1">
              <a:buFontTx/>
              <a:buChar char="•"/>
            </a:pPr>
            <a:endParaRPr lang="en-US" sz="2600" dirty="0" smtClean="0"/>
          </a:p>
          <a:p>
            <a:pPr lvl="1" eaLnBrk="1" hangingPunct="1">
              <a:buFontTx/>
              <a:buChar char="•"/>
            </a:pPr>
            <a:r>
              <a:rPr lang="en-US" sz="2600" dirty="0" smtClean="0"/>
              <a:t>GHS is a harmonized system for the classification and labeling of chemicals covering  health, physical and environmental hazards. </a:t>
            </a:r>
          </a:p>
          <a:p>
            <a:pPr lvl="1" eaLnBrk="1" hangingPunct="1">
              <a:buFontTx/>
              <a:buChar char="•"/>
            </a:pPr>
            <a:endParaRPr lang="en-US" sz="2600" dirty="0" smtClean="0"/>
          </a:p>
          <a:p>
            <a:pPr lvl="1" eaLnBrk="1" hangingPunct="1">
              <a:buFontTx/>
              <a:buChar char="•"/>
            </a:pPr>
            <a:r>
              <a:rPr lang="en-US" sz="2600" dirty="0" smtClean="0"/>
              <a:t>It provides a basis for the harmonization of regulations related to the handling of chemical materials at a global level.</a:t>
            </a:r>
          </a:p>
          <a:p>
            <a:pPr eaLnBrk="1" hangingPunct="1">
              <a:buFont typeface="Wingdings" pitchFamily="2" charset="2"/>
              <a:buNone/>
            </a:pPr>
            <a:endParaRPr lang="en-US" sz="26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sldNum" sz="quarter" idx="12"/>
          </p:nvPr>
        </p:nvSpPr>
        <p:spPr>
          <a:noFill/>
        </p:spPr>
        <p:txBody>
          <a:bodyPr/>
          <a:lstStyle/>
          <a:p>
            <a:fld id="{5F38E967-E997-4777-A201-87101486DBA7}" type="slidenum">
              <a:rPr lang="en-US" smtClean="0">
                <a:latin typeface="Arial" pitchFamily="34" charset="0"/>
              </a:rPr>
              <a:pPr/>
              <a:t>60</a:t>
            </a:fld>
            <a:endParaRPr lang="en-US" smtClean="0">
              <a:latin typeface="Arial" pitchFamily="34" charset="0"/>
            </a:endParaRPr>
          </a:p>
        </p:txBody>
      </p:sp>
      <p:sp>
        <p:nvSpPr>
          <p:cNvPr id="225282" name="Rectangle 2"/>
          <p:cNvSpPr>
            <a:spLocks noGrp="1"/>
          </p:cNvSpPr>
          <p:nvPr>
            <p:ph type="title" idx="4294967295"/>
          </p:nvPr>
        </p:nvSpPr>
        <p:spPr>
          <a:xfrm>
            <a:off x="2133600" y="228600"/>
            <a:ext cx="6667500" cy="655638"/>
          </a:xfrm>
        </p:spPr>
        <p:txBody>
          <a:bodyPr/>
          <a:lstStyle/>
          <a:p>
            <a:pPr algn="r" eaLnBrk="1" hangingPunct="1">
              <a:defRPr/>
            </a:pPr>
            <a:r>
              <a:rPr lang="en-GB" dirty="0" smtClean="0">
                <a:effectLst/>
              </a:rPr>
              <a:t>Chemical  identity</a:t>
            </a:r>
          </a:p>
        </p:txBody>
      </p:sp>
      <p:sp>
        <p:nvSpPr>
          <p:cNvPr id="74756" name="Rectangle 3"/>
          <p:cNvSpPr>
            <a:spLocks noGrp="1"/>
          </p:cNvSpPr>
          <p:nvPr>
            <p:ph type="body" idx="4294967295"/>
          </p:nvPr>
        </p:nvSpPr>
        <p:spPr>
          <a:xfrm>
            <a:off x="631825" y="1524000"/>
            <a:ext cx="6759575" cy="5105400"/>
          </a:xfrm>
          <a:noFill/>
        </p:spPr>
        <p:txBody>
          <a:bodyPr/>
          <a:lstStyle/>
          <a:p>
            <a:pPr eaLnBrk="1" hangingPunct="1">
              <a:buSzTx/>
              <a:buFont typeface="Wingdings" pitchFamily="2" charset="2"/>
              <a:buChar char="Ø"/>
            </a:pPr>
            <a:r>
              <a:rPr lang="en-GB" sz="2600" b="1" smtClean="0"/>
              <a:t>For Mixtures</a:t>
            </a:r>
            <a:r>
              <a:rPr lang="en-GB" sz="2600" smtClean="0"/>
              <a:t>  </a:t>
            </a:r>
          </a:p>
          <a:p>
            <a:pPr lvl="1" eaLnBrk="1" hangingPunct="1">
              <a:buSzTx/>
              <a:buFont typeface="Wingdings" pitchFamily="2" charset="2"/>
              <a:buChar char="Ø"/>
            </a:pPr>
            <a:r>
              <a:rPr lang="en-GB" sz="3000" smtClean="0"/>
              <a:t>Identities of all ingredients contributing to health hazards, </a:t>
            </a:r>
            <a:r>
              <a:rPr lang="en-GB" sz="3000" b="1" smtClean="0"/>
              <a:t>OR</a:t>
            </a:r>
          </a:p>
          <a:p>
            <a:pPr lvl="1" eaLnBrk="1" hangingPunct="1">
              <a:buSzTx/>
              <a:buFont typeface="Wingdings" pitchFamily="2" charset="2"/>
              <a:buChar char="Ø"/>
            </a:pPr>
            <a:endParaRPr lang="en-GB" sz="3000" b="1" smtClean="0"/>
          </a:p>
          <a:p>
            <a:pPr lvl="1" eaLnBrk="1" hangingPunct="1">
              <a:buSzTx/>
              <a:buFont typeface="Wingdings" pitchFamily="2" charset="2"/>
              <a:buChar char="Ø"/>
            </a:pPr>
            <a:r>
              <a:rPr lang="en-GB" sz="3000" smtClean="0"/>
              <a:t>All ingredients that contribute to the hazard of the mixture.</a:t>
            </a:r>
          </a:p>
          <a:p>
            <a:pPr eaLnBrk="1" hangingPunct="1">
              <a:buClr>
                <a:schemeClr val="hlink"/>
              </a:buClr>
              <a:buFontTx/>
              <a:buNone/>
            </a:pPr>
            <a:endParaRPr lang="en-GB" sz="2600"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title"/>
          </p:nvPr>
        </p:nvSpPr>
        <p:spPr/>
        <p:txBody>
          <a:bodyPr/>
          <a:lstStyle/>
          <a:p>
            <a:pPr eaLnBrk="1" hangingPunct="1">
              <a:defRPr/>
            </a:pPr>
            <a:r>
              <a:rPr lang="en-US" sz="3200" dirty="0" smtClean="0">
                <a:solidFill>
                  <a:schemeClr val="tx1"/>
                </a:solidFill>
              </a:rPr>
              <a:t>GHS - Pictograms</a:t>
            </a:r>
          </a:p>
        </p:txBody>
      </p:sp>
      <p:sp>
        <p:nvSpPr>
          <p:cNvPr id="75779" name="Rectangle 5"/>
          <p:cNvSpPr>
            <a:spLocks noGrp="1" noChangeArrowheads="1"/>
          </p:cNvSpPr>
          <p:nvPr>
            <p:ph type="body" idx="1"/>
          </p:nvPr>
        </p:nvSpPr>
        <p:spPr/>
        <p:txBody>
          <a:bodyPr anchor="ctr"/>
          <a:lstStyle/>
          <a:p>
            <a:pPr eaLnBrk="1" hangingPunct="1"/>
            <a:r>
              <a:rPr lang="en-US" smtClean="0"/>
              <a:t>These are new… </a:t>
            </a:r>
          </a:p>
        </p:txBody>
      </p:sp>
      <p:sp>
        <p:nvSpPr>
          <p:cNvPr id="75780" name="Rectangle 6"/>
          <p:cNvSpPr>
            <a:spLocks noGrp="1" noChangeArrowheads="1"/>
          </p:cNvSpPr>
          <p:nvPr>
            <p:ph type="sldNum" sz="quarter" idx="12"/>
          </p:nvPr>
        </p:nvSpPr>
        <p:spPr>
          <a:noFill/>
        </p:spPr>
        <p:txBody>
          <a:bodyPr/>
          <a:lstStyle/>
          <a:p>
            <a:fld id="{DF5C4FBB-8FBA-4290-BED5-8D9ED460BA34}" type="slidenum">
              <a:rPr lang="en-US" smtClean="0">
                <a:latin typeface="Arial" pitchFamily="34" charset="0"/>
              </a:rPr>
              <a:pPr/>
              <a:t>61</a:t>
            </a:fld>
            <a:endParaRPr lang="en-US" smtClean="0">
              <a:latin typeface="Arial" pitchFamily="34" charset="0"/>
            </a:endParaRPr>
          </a:p>
        </p:txBody>
      </p:sp>
      <p:pic>
        <p:nvPicPr>
          <p:cNvPr id="75781" name="Picture 4" descr="fire.WMF"/>
          <p:cNvPicPr>
            <a:picLocks noChangeAspect="1"/>
          </p:cNvPicPr>
          <p:nvPr/>
        </p:nvPicPr>
        <p:blipFill>
          <a:blip r:embed="rId3" cstate="print"/>
          <a:srcRect/>
          <a:stretch>
            <a:fillRect/>
          </a:stretch>
        </p:blipFill>
        <p:spPr bwMode="auto">
          <a:xfrm>
            <a:off x="5791200" y="2438400"/>
            <a:ext cx="1935163" cy="224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F5FFE8BF-DD63-4733-9E80-C61E5FB24367}" type="slidenum">
              <a:rPr lang="en-US" smtClean="0">
                <a:latin typeface="Arial" pitchFamily="34" charset="0"/>
              </a:rPr>
              <a:pPr/>
              <a:t>62</a:t>
            </a:fld>
            <a:endParaRPr lang="en-US" smtClean="0">
              <a:latin typeface="Arial" pitchFamily="34" charset="0"/>
            </a:endParaRPr>
          </a:p>
        </p:txBody>
      </p:sp>
      <p:sp>
        <p:nvSpPr>
          <p:cNvPr id="65538" name="Rectangle 2"/>
          <p:cNvSpPr>
            <a:spLocks noGrp="1"/>
          </p:cNvSpPr>
          <p:nvPr>
            <p:ph type="title"/>
          </p:nvPr>
        </p:nvSpPr>
        <p:spPr>
          <a:xfrm>
            <a:off x="1447800" y="206374"/>
            <a:ext cx="7315200" cy="555625"/>
          </a:xfrm>
        </p:spPr>
        <p:txBody>
          <a:bodyPr/>
          <a:lstStyle/>
          <a:p>
            <a:pPr algn="r" eaLnBrk="1" hangingPunct="1">
              <a:defRPr/>
            </a:pPr>
            <a:r>
              <a:rPr lang="en-US" dirty="0" smtClean="0"/>
              <a:t>Pictograms</a:t>
            </a:r>
          </a:p>
        </p:txBody>
      </p:sp>
      <p:sp>
        <p:nvSpPr>
          <p:cNvPr id="76804" name="Rectangle 3"/>
          <p:cNvSpPr>
            <a:spLocks noGrp="1"/>
          </p:cNvSpPr>
          <p:nvPr>
            <p:ph type="body" idx="1"/>
          </p:nvPr>
        </p:nvSpPr>
        <p:spPr>
          <a:xfrm>
            <a:off x="381000" y="2057400"/>
            <a:ext cx="5257800" cy="3681413"/>
          </a:xfrm>
          <a:noFill/>
        </p:spPr>
        <p:txBody>
          <a:bodyPr/>
          <a:lstStyle/>
          <a:p>
            <a:pPr eaLnBrk="1" hangingPunct="1">
              <a:buFont typeface="Wingdings" pitchFamily="2" charset="2"/>
              <a:buChar char="ü"/>
            </a:pPr>
            <a:r>
              <a:rPr lang="en-US" smtClean="0"/>
              <a:t>Display health, physical and environmental hazard information.</a:t>
            </a:r>
          </a:p>
          <a:p>
            <a:pPr eaLnBrk="1" hangingPunct="1">
              <a:buFont typeface="Wingdings" pitchFamily="2" charset="2"/>
              <a:buChar char="ü"/>
            </a:pPr>
            <a:endParaRPr lang="en-US" smtClean="0"/>
          </a:p>
          <a:p>
            <a:pPr eaLnBrk="1" hangingPunct="1">
              <a:buFont typeface="Wingdings" pitchFamily="2" charset="2"/>
              <a:buChar char="ü"/>
            </a:pPr>
            <a:r>
              <a:rPr lang="en-US" smtClean="0"/>
              <a:t>New health hazard symbol.</a:t>
            </a:r>
          </a:p>
          <a:p>
            <a:pPr eaLnBrk="1" hangingPunct="1">
              <a:buFont typeface="Wingdings" pitchFamily="2" charset="2"/>
              <a:buNone/>
            </a:pPr>
            <a:endParaRPr lang="en-US" smtClean="0"/>
          </a:p>
        </p:txBody>
      </p:sp>
      <p:pic>
        <p:nvPicPr>
          <p:cNvPr id="76805" name="Picture 4"/>
          <p:cNvPicPr>
            <a:picLocks noChangeAspect="1" noChangeArrowheads="1"/>
          </p:cNvPicPr>
          <p:nvPr/>
        </p:nvPicPr>
        <p:blipFill>
          <a:blip r:embed="rId3" cstate="print"/>
          <a:srcRect/>
          <a:stretch>
            <a:fillRect/>
          </a:stretch>
        </p:blipFill>
        <p:spPr bwMode="auto">
          <a:xfrm>
            <a:off x="6629400" y="4191000"/>
            <a:ext cx="2111375" cy="2092325"/>
          </a:xfrm>
          <a:prstGeom prst="rect">
            <a:avLst/>
          </a:prstGeom>
          <a:noFill/>
          <a:ln w="9525">
            <a:noFill/>
            <a:miter lim="800000"/>
            <a:headEnd/>
            <a:tailEnd/>
          </a:ln>
        </p:spPr>
      </p:pic>
      <p:sp>
        <p:nvSpPr>
          <p:cNvPr id="76806" name="AutoShape 7"/>
          <p:cNvSpPr>
            <a:spLocks noChangeArrowheads="1"/>
          </p:cNvSpPr>
          <p:nvPr/>
        </p:nvSpPr>
        <p:spPr bwMode="auto">
          <a:xfrm>
            <a:off x="4648200" y="4800600"/>
            <a:ext cx="15240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p>
            <a:fld id="{5D036FA2-6FA2-4F2E-869F-1E86360C57F6}" type="slidenum">
              <a:rPr lang="en-US" smtClean="0">
                <a:latin typeface="Arial" pitchFamily="34" charset="0"/>
              </a:rPr>
              <a:pPr/>
              <a:t>63</a:t>
            </a:fld>
            <a:endParaRPr lang="en-US" smtClean="0">
              <a:latin typeface="Arial" pitchFamily="34" charset="0"/>
            </a:endParaRPr>
          </a:p>
        </p:txBody>
      </p:sp>
      <p:sp>
        <p:nvSpPr>
          <p:cNvPr id="65538" name="Rectangle 2"/>
          <p:cNvSpPr>
            <a:spLocks noGrp="1"/>
          </p:cNvSpPr>
          <p:nvPr>
            <p:ph type="title" idx="4294967295"/>
          </p:nvPr>
        </p:nvSpPr>
        <p:spPr>
          <a:xfrm>
            <a:off x="1447800" y="304800"/>
            <a:ext cx="7391400" cy="434975"/>
          </a:xfrm>
        </p:spPr>
        <p:txBody>
          <a:bodyPr/>
          <a:lstStyle/>
          <a:p>
            <a:pPr algn="r" eaLnBrk="1" hangingPunct="1">
              <a:defRPr/>
            </a:pPr>
            <a:r>
              <a:rPr lang="en-US" dirty="0" smtClean="0"/>
              <a:t>Pictograms</a:t>
            </a:r>
          </a:p>
        </p:txBody>
      </p:sp>
      <p:sp>
        <p:nvSpPr>
          <p:cNvPr id="77828" name="Rectangle 3"/>
          <p:cNvSpPr>
            <a:spLocks noGrp="1"/>
          </p:cNvSpPr>
          <p:nvPr>
            <p:ph type="body" idx="4294967295"/>
          </p:nvPr>
        </p:nvSpPr>
        <p:spPr>
          <a:xfrm>
            <a:off x="762000" y="1447800"/>
            <a:ext cx="3962400" cy="4724400"/>
          </a:xfrm>
          <a:noFill/>
        </p:spPr>
        <p:txBody>
          <a:bodyPr/>
          <a:lstStyle/>
          <a:p>
            <a:pPr eaLnBrk="1" hangingPunct="1">
              <a:buFont typeface="Wingdings" pitchFamily="2" charset="2"/>
              <a:buChar char="ü"/>
            </a:pPr>
            <a:r>
              <a:rPr lang="en-US" sz="2800" smtClean="0"/>
              <a:t>Pictograms feature a </a:t>
            </a:r>
            <a:r>
              <a:rPr lang="en-US" sz="2800" b="1" u="sng" smtClean="0"/>
              <a:t>white background</a:t>
            </a:r>
            <a:r>
              <a:rPr lang="en-US" sz="2800" smtClean="0"/>
              <a:t> with a </a:t>
            </a:r>
            <a:r>
              <a:rPr lang="en-US" sz="2800" b="1" u="sng" smtClean="0">
                <a:solidFill>
                  <a:schemeClr val="accent2"/>
                </a:solidFill>
              </a:rPr>
              <a:t>red border</a:t>
            </a:r>
            <a:r>
              <a:rPr lang="en-US" sz="2800" smtClean="0"/>
              <a:t> instead of a solid orange background.</a:t>
            </a:r>
          </a:p>
          <a:p>
            <a:pPr eaLnBrk="1" hangingPunct="1">
              <a:buFont typeface="Wingdings" pitchFamily="2" charset="2"/>
              <a:buChar char="ü"/>
            </a:pPr>
            <a:endParaRPr lang="en-US" sz="2800" smtClean="0"/>
          </a:p>
          <a:p>
            <a:pPr eaLnBrk="1" hangingPunct="1">
              <a:buFont typeface="Wingdings" pitchFamily="2" charset="2"/>
              <a:buChar char="ü"/>
            </a:pPr>
            <a:r>
              <a:rPr lang="en-US" sz="2800" smtClean="0"/>
              <a:t>Harmful chemicals are marked with an exclamation mark.</a:t>
            </a:r>
          </a:p>
        </p:txBody>
      </p:sp>
      <p:pic>
        <p:nvPicPr>
          <p:cNvPr id="77829" name="Picture 5" descr="image"/>
          <p:cNvPicPr>
            <a:picLocks noChangeAspect="1" noChangeArrowheads="1"/>
          </p:cNvPicPr>
          <p:nvPr/>
        </p:nvPicPr>
        <p:blipFill>
          <a:blip r:embed="rId3" cstate="print"/>
          <a:srcRect/>
          <a:stretch>
            <a:fillRect/>
          </a:stretch>
        </p:blipFill>
        <p:spPr bwMode="auto">
          <a:xfrm>
            <a:off x="6019800" y="2971800"/>
            <a:ext cx="2070100" cy="2070100"/>
          </a:xfrm>
          <a:prstGeom prst="rect">
            <a:avLst/>
          </a:prstGeom>
          <a:noFill/>
          <a:ln w="9525">
            <a:noFill/>
            <a:miter lim="800000"/>
            <a:headEnd/>
            <a:tailEnd/>
          </a:ln>
        </p:spPr>
      </p:pic>
      <p:sp>
        <p:nvSpPr>
          <p:cNvPr id="77830" name="AutoShape 8"/>
          <p:cNvSpPr>
            <a:spLocks noChangeArrowheads="1"/>
          </p:cNvSpPr>
          <p:nvPr/>
        </p:nvSpPr>
        <p:spPr bwMode="auto">
          <a:xfrm>
            <a:off x="4419600" y="4343400"/>
            <a:ext cx="13716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77831" name="Line 9"/>
          <p:cNvSpPr>
            <a:spLocks noChangeShapeType="1"/>
          </p:cNvSpPr>
          <p:nvPr/>
        </p:nvSpPr>
        <p:spPr bwMode="auto">
          <a:xfrm>
            <a:off x="4038600" y="2743200"/>
            <a:ext cx="2438400" cy="990600"/>
          </a:xfrm>
          <a:prstGeom prst="line">
            <a:avLst/>
          </a:prstGeom>
          <a:noFill/>
          <a:ln w="9525">
            <a:solidFill>
              <a:schemeClr val="tx1"/>
            </a:solidFill>
            <a:round/>
            <a:headEnd/>
            <a:tailEnd type="triangle" w="med" len="med"/>
          </a:ln>
        </p:spPr>
        <p:txBody>
          <a:bodyPr/>
          <a:lstStyle/>
          <a:p>
            <a:endParaRPr lang="en-US"/>
          </a:p>
        </p:txBody>
      </p:sp>
      <p:sp>
        <p:nvSpPr>
          <p:cNvPr id="77832" name="Line 10"/>
          <p:cNvSpPr>
            <a:spLocks noChangeShapeType="1"/>
          </p:cNvSpPr>
          <p:nvPr/>
        </p:nvSpPr>
        <p:spPr bwMode="auto">
          <a:xfrm>
            <a:off x="4267200" y="2286000"/>
            <a:ext cx="2133600" cy="914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lide Number Placeholder 5"/>
          <p:cNvSpPr>
            <a:spLocks noGrp="1"/>
          </p:cNvSpPr>
          <p:nvPr>
            <p:ph type="sldNum" sz="quarter" idx="12"/>
          </p:nvPr>
        </p:nvSpPr>
        <p:spPr>
          <a:noFill/>
        </p:spPr>
        <p:txBody>
          <a:bodyPr/>
          <a:lstStyle/>
          <a:p>
            <a:fld id="{00ABE382-C387-4D7F-ADEA-038F5C08988A}" type="slidenum">
              <a:rPr lang="en-US" smtClean="0">
                <a:latin typeface="Arial" pitchFamily="34" charset="0"/>
              </a:rPr>
              <a:pPr/>
              <a:t>64</a:t>
            </a:fld>
            <a:endParaRPr lang="en-US" smtClean="0">
              <a:latin typeface="Arial" pitchFamily="34" charset="0"/>
            </a:endParaRPr>
          </a:p>
        </p:txBody>
      </p:sp>
      <p:sp>
        <p:nvSpPr>
          <p:cNvPr id="1031" name="Rectangle 5"/>
          <p:cNvSpPr>
            <a:spLocks noGrp="1" noChangeArrowheads="1"/>
          </p:cNvSpPr>
          <p:nvPr>
            <p:ph type="title" idx="4294967295"/>
          </p:nvPr>
        </p:nvSpPr>
        <p:spPr>
          <a:xfrm>
            <a:off x="1447800" y="206375"/>
            <a:ext cx="7391400" cy="555625"/>
          </a:xfrm>
        </p:spPr>
        <p:txBody>
          <a:bodyPr/>
          <a:lstStyle/>
          <a:p>
            <a:pPr algn="r" eaLnBrk="1" hangingPunct="1">
              <a:defRPr/>
            </a:pPr>
            <a:r>
              <a:rPr lang="en-US" b="1" dirty="0" smtClean="0">
                <a:ln>
                  <a:noFill/>
                </a:ln>
                <a:effectLst>
                  <a:outerShdw blurRad="38100" dist="38100" dir="2700000" algn="tl">
                    <a:srgbClr val="000000">
                      <a:alpha val="43137"/>
                    </a:srgbClr>
                  </a:outerShdw>
                </a:effectLst>
              </a:rPr>
              <a:t>GHS Pictograms</a:t>
            </a:r>
          </a:p>
        </p:txBody>
      </p:sp>
      <p:graphicFrame>
        <p:nvGraphicFramePr>
          <p:cNvPr id="225390" name="Group 110"/>
          <p:cNvGraphicFramePr>
            <a:graphicFrameLocks noGrp="1"/>
          </p:cNvGraphicFramePr>
          <p:nvPr>
            <p:ph idx="4294967295"/>
          </p:nvPr>
        </p:nvGraphicFramePr>
        <p:xfrm>
          <a:off x="457200" y="1219200"/>
          <a:ext cx="8229600" cy="5379720"/>
        </p:xfrm>
        <a:graphic>
          <a:graphicData uri="http://schemas.openxmlformats.org/drawingml/2006/table">
            <a:tbl>
              <a:tblPr/>
              <a:tblGrid>
                <a:gridCol w="2743200"/>
                <a:gridCol w="2743200"/>
                <a:gridCol w="2743200"/>
              </a:tblGrid>
              <a:tr h="1674813">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Exploding bomb</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Explosives; Self Reactive;   Organic Peroxides</a:t>
                      </a: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Skull and Crossbones </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Acute toxicity (severe)</a:t>
                      </a:r>
                      <a:endParaRPr kumimoji="0" lang="en-US"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Flame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Flammables; </a:t>
                      </a:r>
                      <a:r>
                        <a:rPr kumimoji="0" lang="en-US" altLang="ja-JP" sz="1000" b="1" i="0" u="none" strike="noStrike" cap="none" normalizeH="0" baseline="0" dirty="0" err="1" smtClean="0">
                          <a:ln>
                            <a:noFill/>
                          </a:ln>
                          <a:solidFill>
                            <a:schemeClr val="tx1"/>
                          </a:solidFill>
                          <a:effectLst/>
                          <a:latin typeface="Arial" pitchFamily="34" charset="0"/>
                          <a:ea typeface="MS Mincho" pitchFamily="49" charset="-128"/>
                          <a:cs typeface="Times New Roman" pitchFamily="18" charset="0"/>
                        </a:rPr>
                        <a:t>Pyrophorics</a:t>
                      </a: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 Self-Heating; Emits Flammable Gas;  Self Reactive; </a:t>
                      </a: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rPr>
                        <a:t></a:t>
                      </a: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 Organic Peroxides</a:t>
                      </a:r>
                      <a:endParaRPr kumimoji="0" lang="en-US" altLang="ja-JP" sz="10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9720">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rPr>
                        <a:t>Gas Cylinder</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Gases under pressure</a:t>
                      </a: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rPr>
                        <a:t>Health Hazard</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Carcinogen;  </a:t>
                      </a:r>
                      <a:r>
                        <a:rPr kumimoji="0" lang="en-US" altLang="ja-JP" sz="1000" b="1" i="0" u="none" strike="noStrike" cap="none" normalizeH="0" baseline="0" dirty="0" err="1" smtClean="0">
                          <a:ln>
                            <a:noFill/>
                          </a:ln>
                          <a:solidFill>
                            <a:schemeClr val="tx1"/>
                          </a:solidFill>
                          <a:effectLst/>
                          <a:latin typeface="Arial" pitchFamily="34" charset="0"/>
                          <a:ea typeface="MS Mincho" pitchFamily="49" charset="-128"/>
                          <a:cs typeface="Times New Roman" pitchFamily="18" charset="0"/>
                        </a:rPr>
                        <a:t>Mutagenicity</a:t>
                      </a: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  Reproductive Toxicity;  Respiratory Sensitizer;  Target Organ Toxicity;  Aspiration Toxicity</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smtClean="0">
                          <a:ln>
                            <a:noFill/>
                          </a:ln>
                          <a:solidFill>
                            <a:schemeClr val="tx1"/>
                          </a:solidFill>
                          <a:effectLst/>
                          <a:latin typeface="Arial" pitchFamily="34" charset="0"/>
                          <a:ea typeface="ＭＳ Ｐゴシック" charset="-128"/>
                          <a:sym typeface="Symbol" pitchFamily="18" charset="2"/>
                        </a:rPr>
                        <a:t>Flame over circle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ja-JP" sz="1000" b="1" i="0" u="none" strike="noStrike" cap="none" normalizeH="0" baseline="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ja-JP" sz="10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Oxidizers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smtClean="0">
                        <a:ln>
                          <a:noFill/>
                        </a:ln>
                        <a:solidFill>
                          <a:schemeClr val="tx1"/>
                        </a:solidFill>
                        <a:effectLst/>
                        <a:latin typeface="Arial" pitchFamily="34" charset="0"/>
                        <a:ea typeface="ＭＳ Ｐゴシック" charset="-128"/>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4813">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endParaRPr kumimoji="0" lang="en-US"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endParaRPr kumimoji="0" lang="en-US"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r>
                        <a:rPr kumimoji="0" lang="en-US"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Corrosion</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mn-lt"/>
                          <a:ea typeface="MS Mincho" pitchFamily="49" charset="-128"/>
                          <a:cs typeface="Times New Roman" pitchFamily="18" charset="0"/>
                          <a:sym typeface="Symbol" pitchFamily="18" charset="2"/>
                        </a:rPr>
                        <a:t>Corrosives</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Exclamation mark</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Irritant;    Skin Sensitizer;  Acute Toxicity (harmful); Narcotic effects;  Respiratory Tract Irritant;  Hazardous to Ozone Layer</a:t>
                      </a: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Environmental</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Aquatic Toxicity (OSHA did not propose this pictogram)</a:t>
                      </a:r>
                      <a:endParaRPr kumimoji="0" lang="en-US" altLang="ja-JP" sz="10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50" name="Picture 5" descr="image"/>
          <p:cNvPicPr>
            <a:picLocks noChangeAspect="1" noChangeArrowheads="1"/>
          </p:cNvPicPr>
          <p:nvPr/>
        </p:nvPicPr>
        <p:blipFill>
          <a:blip r:embed="rId4" cstate="print"/>
          <a:srcRect/>
          <a:stretch>
            <a:fillRect/>
          </a:stretch>
        </p:blipFill>
        <p:spPr bwMode="auto">
          <a:xfrm>
            <a:off x="4876800" y="4953000"/>
            <a:ext cx="850900" cy="850900"/>
          </a:xfrm>
          <a:prstGeom prst="rect">
            <a:avLst/>
          </a:prstGeom>
          <a:noFill/>
          <a:ln w="9525">
            <a:noFill/>
            <a:miter lim="800000"/>
            <a:headEnd/>
            <a:tailEnd/>
          </a:ln>
        </p:spPr>
      </p:pic>
      <p:pic>
        <p:nvPicPr>
          <p:cNvPr id="1051" name="Picture 4"/>
          <p:cNvPicPr>
            <a:picLocks noChangeAspect="1" noChangeArrowheads="1"/>
          </p:cNvPicPr>
          <p:nvPr/>
        </p:nvPicPr>
        <p:blipFill>
          <a:blip r:embed="rId5" cstate="print"/>
          <a:srcRect/>
          <a:stretch>
            <a:fillRect/>
          </a:stretch>
        </p:blipFill>
        <p:spPr bwMode="auto">
          <a:xfrm>
            <a:off x="4953000" y="3352800"/>
            <a:ext cx="815975" cy="808038"/>
          </a:xfrm>
          <a:prstGeom prst="rect">
            <a:avLst/>
          </a:prstGeom>
          <a:noFill/>
          <a:ln w="9525">
            <a:noFill/>
            <a:miter lim="800000"/>
            <a:headEnd/>
            <a:tailEnd/>
          </a:ln>
        </p:spPr>
      </p:pic>
      <p:grpSp>
        <p:nvGrpSpPr>
          <p:cNvPr id="1052" name="Group 19"/>
          <p:cNvGrpSpPr>
            <a:grpSpLocks/>
          </p:cNvGrpSpPr>
          <p:nvPr/>
        </p:nvGrpSpPr>
        <p:grpSpPr bwMode="auto">
          <a:xfrm>
            <a:off x="7543800" y="3505200"/>
            <a:ext cx="857250" cy="838200"/>
            <a:chOff x="384" y="2544"/>
            <a:chExt cx="832" cy="832"/>
          </a:xfrm>
        </p:grpSpPr>
        <p:sp>
          <p:nvSpPr>
            <p:cNvPr id="1066" name="AutoShape 20"/>
            <p:cNvSpPr>
              <a:spLocks noChangeArrowheads="1"/>
            </p:cNvSpPr>
            <p:nvPr/>
          </p:nvSpPr>
          <p:spPr bwMode="auto">
            <a:xfrm>
              <a:off x="384" y="2544"/>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pitchFamily="34" charset="0"/>
              </a:endParaRPr>
            </a:p>
          </p:txBody>
        </p:sp>
        <p:graphicFrame>
          <p:nvGraphicFramePr>
            <p:cNvPr id="1029" name="Object 21"/>
            <p:cNvGraphicFramePr>
              <a:graphicFrameLocks noChangeAspect="1"/>
            </p:cNvGraphicFramePr>
            <p:nvPr/>
          </p:nvGraphicFramePr>
          <p:xfrm>
            <a:off x="672" y="2736"/>
            <a:ext cx="272" cy="440"/>
          </p:xfrm>
          <a:graphic>
            <a:graphicData uri="http://schemas.openxmlformats.org/presentationml/2006/ole">
              <mc:AlternateContent xmlns:mc="http://schemas.openxmlformats.org/markup-compatibility/2006">
                <mc:Choice xmlns:v="urn:schemas-microsoft-com:vml" Requires="v">
                  <p:oleObj spid="_x0000_s1030" name="Paintbrush Picture" r:id="rId6" imgW="523810" imgH="847843" progId="PBrush">
                    <p:embed/>
                  </p:oleObj>
                </mc:Choice>
                <mc:Fallback>
                  <p:oleObj name="Paintbrush Picture" r:id="rId6" imgW="523810" imgH="847843" progId="PBrush">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2736"/>
                          <a:ext cx="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53" name="Group 13"/>
          <p:cNvGrpSpPr>
            <a:grpSpLocks/>
          </p:cNvGrpSpPr>
          <p:nvPr/>
        </p:nvGrpSpPr>
        <p:grpSpPr bwMode="auto">
          <a:xfrm>
            <a:off x="7467600" y="1447800"/>
            <a:ext cx="933450" cy="838200"/>
            <a:chOff x="2208" y="1248"/>
            <a:chExt cx="832" cy="832"/>
          </a:xfrm>
        </p:grpSpPr>
        <p:sp>
          <p:nvSpPr>
            <p:cNvPr id="1064" name="AutoShape 14"/>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pitchFamily="34" charset="0"/>
              </a:endParaRPr>
            </a:p>
          </p:txBody>
        </p:sp>
        <p:pic>
          <p:nvPicPr>
            <p:cNvPr id="1065" name="Picture 15"/>
            <p:cNvPicPr>
              <a:picLocks noChangeAspect="1" noChangeArrowheads="1"/>
            </p:cNvPicPr>
            <p:nvPr/>
          </p:nvPicPr>
          <p:blipFill>
            <a:blip r:embed="rId8" cstate="print"/>
            <a:srcRect/>
            <a:stretch>
              <a:fillRect/>
            </a:stretch>
          </p:blipFill>
          <p:spPr bwMode="auto">
            <a:xfrm>
              <a:off x="2496" y="1440"/>
              <a:ext cx="280" cy="396"/>
            </a:xfrm>
            <a:prstGeom prst="rect">
              <a:avLst/>
            </a:prstGeom>
            <a:noFill/>
            <a:ln w="9525">
              <a:noFill/>
              <a:miter lim="800000"/>
              <a:headEnd/>
              <a:tailEnd/>
            </a:ln>
          </p:spPr>
        </p:pic>
      </p:grpSp>
      <p:pic>
        <p:nvPicPr>
          <p:cNvPr id="1054" name="Picture 23"/>
          <p:cNvPicPr>
            <a:picLocks noChangeAspect="1" noChangeArrowheads="1"/>
          </p:cNvPicPr>
          <p:nvPr/>
        </p:nvPicPr>
        <p:blipFill>
          <a:blip r:embed="rId9"/>
          <a:srcRect/>
          <a:stretch>
            <a:fillRect/>
          </a:stretch>
        </p:blipFill>
        <p:spPr bwMode="auto">
          <a:xfrm>
            <a:off x="2057400" y="3352800"/>
            <a:ext cx="990600" cy="958850"/>
          </a:xfrm>
          <a:prstGeom prst="rect">
            <a:avLst/>
          </a:prstGeom>
          <a:noFill/>
          <a:ln w="9525">
            <a:noFill/>
            <a:miter lim="800000"/>
            <a:headEnd/>
            <a:tailEnd/>
          </a:ln>
        </p:spPr>
      </p:pic>
      <p:grpSp>
        <p:nvGrpSpPr>
          <p:cNvPr id="1055" name="Group 7"/>
          <p:cNvGrpSpPr>
            <a:grpSpLocks/>
          </p:cNvGrpSpPr>
          <p:nvPr/>
        </p:nvGrpSpPr>
        <p:grpSpPr bwMode="auto">
          <a:xfrm>
            <a:off x="2057400" y="4953000"/>
            <a:ext cx="935038" cy="914400"/>
            <a:chOff x="1824" y="3120"/>
            <a:chExt cx="864" cy="864"/>
          </a:xfrm>
        </p:grpSpPr>
        <p:sp>
          <p:nvSpPr>
            <p:cNvPr id="1063" name="AutoShape 8"/>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pitchFamily="34" charset="0"/>
              </a:endParaRPr>
            </a:p>
          </p:txBody>
        </p:sp>
        <p:graphicFrame>
          <p:nvGraphicFramePr>
            <p:cNvPr id="1028" name="Object 9"/>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1031" name="Paintbrush Picture" r:id="rId10" imgW="1381151" imgH="1400000" progId="PBrush">
                    <p:embed/>
                  </p:oleObj>
                </mc:Choice>
                <mc:Fallback>
                  <p:oleObj name="Paintbrush Picture" r:id="rId10" imgW="1381151" imgH="1400000" progId="PBrush">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56" name="Group 10"/>
          <p:cNvGrpSpPr>
            <a:grpSpLocks/>
          </p:cNvGrpSpPr>
          <p:nvPr/>
        </p:nvGrpSpPr>
        <p:grpSpPr bwMode="auto">
          <a:xfrm>
            <a:off x="7543800" y="5029200"/>
            <a:ext cx="990600" cy="817563"/>
            <a:chOff x="4368" y="3072"/>
            <a:chExt cx="816" cy="816"/>
          </a:xfrm>
        </p:grpSpPr>
        <p:sp>
          <p:nvSpPr>
            <p:cNvPr id="1062" name="AutoShape 11"/>
            <p:cNvSpPr>
              <a:spLocks noChangeArrowheads="1"/>
            </p:cNvSpPr>
            <p:nvPr/>
          </p:nvSpPr>
          <p:spPr bwMode="auto">
            <a:xfrm>
              <a:off x="4368" y="3072"/>
              <a:ext cx="816" cy="816"/>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pitchFamily="34" charset="0"/>
              </a:endParaRPr>
            </a:p>
          </p:txBody>
        </p:sp>
        <p:graphicFrame>
          <p:nvGraphicFramePr>
            <p:cNvPr id="1027" name="Object 12"/>
            <p:cNvGraphicFramePr>
              <a:graphicFrameLocks noChangeAspect="1"/>
            </p:cNvGraphicFramePr>
            <p:nvPr/>
          </p:nvGraphicFramePr>
          <p:xfrm>
            <a:off x="4603" y="3312"/>
            <a:ext cx="368" cy="370"/>
          </p:xfrm>
          <a:graphic>
            <a:graphicData uri="http://schemas.openxmlformats.org/presentationml/2006/ole">
              <mc:AlternateContent xmlns:mc="http://schemas.openxmlformats.org/markup-compatibility/2006">
                <mc:Choice xmlns:v="urn:schemas-microsoft-com:vml" Requires="v">
                  <p:oleObj spid="_x0000_s1032" name="Paintbrush Picture" r:id="rId12" imgW="3514563" imgH="3562146" progId="PBrush">
                    <p:embed/>
                  </p:oleObj>
                </mc:Choice>
                <mc:Fallback>
                  <p:oleObj name="Paintbrush Picture" r:id="rId12" imgW="3514563" imgH="3562146" progId="PBrush">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3" y="3312"/>
                          <a:ext cx="368" cy="37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pSp>
      <p:grpSp>
        <p:nvGrpSpPr>
          <p:cNvPr id="1057" name="Group 16"/>
          <p:cNvGrpSpPr>
            <a:grpSpLocks/>
          </p:cNvGrpSpPr>
          <p:nvPr/>
        </p:nvGrpSpPr>
        <p:grpSpPr bwMode="auto">
          <a:xfrm>
            <a:off x="1981200" y="1447800"/>
            <a:ext cx="1011238" cy="893763"/>
            <a:chOff x="720" y="240"/>
            <a:chExt cx="832" cy="832"/>
          </a:xfrm>
        </p:grpSpPr>
        <p:sp>
          <p:nvSpPr>
            <p:cNvPr id="1061" name="AutoShape 17"/>
            <p:cNvSpPr>
              <a:spLocks noChangeArrowheads="1"/>
            </p:cNvSpPr>
            <p:nvPr/>
          </p:nvSpPr>
          <p:spPr bwMode="auto">
            <a:xfrm>
              <a:off x="720" y="240"/>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pitchFamily="34" charset="0"/>
              </a:endParaRPr>
            </a:p>
          </p:txBody>
        </p:sp>
        <p:graphicFrame>
          <p:nvGraphicFramePr>
            <p:cNvPr id="1026" name="Object 18"/>
            <p:cNvGraphicFramePr>
              <a:graphicFrameLocks noChangeAspect="1"/>
            </p:cNvGraphicFramePr>
            <p:nvPr/>
          </p:nvGraphicFramePr>
          <p:xfrm>
            <a:off x="960" y="528"/>
            <a:ext cx="400" cy="293"/>
          </p:xfrm>
          <a:graphic>
            <a:graphicData uri="http://schemas.openxmlformats.org/presentationml/2006/ole">
              <mc:AlternateContent xmlns:mc="http://schemas.openxmlformats.org/markup-compatibility/2006">
                <mc:Choice xmlns:v="urn:schemas-microsoft-com:vml" Requires="v">
                  <p:oleObj spid="_x0000_s1033" name="Paintbrush Picture" r:id="rId14" imgW="923867" imgH="695143" progId="PBrush">
                    <p:embed/>
                  </p:oleObj>
                </mc:Choice>
                <mc:Fallback>
                  <p:oleObj name="Paintbrush Picture" r:id="rId14" imgW="923867" imgH="695143" progId="PBrush">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0" y="528"/>
                          <a:ext cx="400"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58" name="Group 4"/>
          <p:cNvGrpSpPr>
            <a:grpSpLocks/>
          </p:cNvGrpSpPr>
          <p:nvPr/>
        </p:nvGrpSpPr>
        <p:grpSpPr bwMode="auto">
          <a:xfrm>
            <a:off x="4724400" y="1447800"/>
            <a:ext cx="1012825" cy="914400"/>
            <a:chOff x="672" y="3120"/>
            <a:chExt cx="864" cy="864"/>
          </a:xfrm>
        </p:grpSpPr>
        <p:sp>
          <p:nvSpPr>
            <p:cNvPr id="1059"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pitchFamily="34" charset="0"/>
              </a:endParaRPr>
            </a:p>
          </p:txBody>
        </p:sp>
        <p:pic>
          <p:nvPicPr>
            <p:cNvPr id="1060" name="Picture 6"/>
            <p:cNvPicPr>
              <a:picLocks noChangeAspect="1" noChangeArrowheads="1"/>
            </p:cNvPicPr>
            <p:nvPr/>
          </p:nvPicPr>
          <p:blipFill>
            <a:blip r:embed="rId16" cstate="print"/>
            <a:srcRect/>
            <a:stretch>
              <a:fillRect/>
            </a:stretch>
          </p:blipFill>
          <p:spPr bwMode="auto">
            <a:xfrm>
              <a:off x="919" y="3367"/>
              <a:ext cx="370" cy="31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p>
            <a:fld id="{AC5183D7-66D8-4591-BC9D-63DFE34B2CD8}" type="slidenum">
              <a:rPr lang="en-US" smtClean="0">
                <a:latin typeface="Arial" pitchFamily="34" charset="0"/>
              </a:rPr>
              <a:pPr/>
              <a:t>65</a:t>
            </a:fld>
            <a:endParaRPr lang="en-US" smtClean="0">
              <a:latin typeface="Arial" pitchFamily="34" charset="0"/>
            </a:endParaRPr>
          </a:p>
        </p:txBody>
      </p:sp>
      <p:sp>
        <p:nvSpPr>
          <p:cNvPr id="62466" name="Rectangle 2"/>
          <p:cNvSpPr>
            <a:spLocks noGrp="1"/>
          </p:cNvSpPr>
          <p:nvPr>
            <p:ph type="title"/>
          </p:nvPr>
        </p:nvSpPr>
        <p:spPr>
          <a:xfrm>
            <a:off x="1066800" y="228600"/>
            <a:ext cx="7775575" cy="808037"/>
          </a:xfrm>
        </p:spPr>
        <p:txBody>
          <a:bodyPr/>
          <a:lstStyle/>
          <a:p>
            <a:pPr algn="r" eaLnBrk="1" hangingPunct="1">
              <a:buClr>
                <a:schemeClr val="tx1"/>
              </a:buClr>
              <a:buFont typeface="Wingdings" pitchFamily="2" charset="2"/>
              <a:buNone/>
              <a:defRPr/>
            </a:pPr>
            <a:r>
              <a:rPr lang="en-CA" dirty="0" smtClean="0"/>
              <a:t>Pictogram Shape &amp; Colour</a:t>
            </a:r>
            <a:br>
              <a:rPr lang="en-CA" dirty="0" smtClean="0"/>
            </a:br>
            <a:endParaRPr lang="en-CA" sz="2500" dirty="0" smtClean="0"/>
          </a:p>
        </p:txBody>
      </p:sp>
      <p:sp>
        <p:nvSpPr>
          <p:cNvPr id="78852" name="Rectangle 3"/>
          <p:cNvSpPr>
            <a:spLocks noGrp="1"/>
          </p:cNvSpPr>
          <p:nvPr>
            <p:ph type="body" idx="1"/>
          </p:nvPr>
        </p:nvSpPr>
        <p:spPr>
          <a:xfrm>
            <a:off x="381000" y="1524000"/>
            <a:ext cx="8324850" cy="4327525"/>
          </a:xfrm>
          <a:noFill/>
        </p:spPr>
        <p:txBody>
          <a:bodyPr/>
          <a:lstStyle/>
          <a:p>
            <a:pPr eaLnBrk="1" hangingPunct="1">
              <a:lnSpc>
                <a:spcPct val="90000"/>
              </a:lnSpc>
              <a:buFont typeface="Wingdings" pitchFamily="2" charset="2"/>
              <a:buChar char="Ø"/>
            </a:pPr>
            <a:r>
              <a:rPr lang="en-CA" sz="2800" smtClean="0"/>
              <a:t>For transport, pictograms will not change</a:t>
            </a:r>
          </a:p>
          <a:p>
            <a:pPr eaLnBrk="1" hangingPunct="1">
              <a:lnSpc>
                <a:spcPct val="90000"/>
              </a:lnSpc>
              <a:buFont typeface="Wingdings" pitchFamily="2" charset="2"/>
              <a:buChar char="Ø"/>
            </a:pPr>
            <a:endParaRPr lang="en-CA" sz="2800" smtClean="0"/>
          </a:p>
          <a:p>
            <a:pPr eaLnBrk="1" hangingPunct="1">
              <a:lnSpc>
                <a:spcPct val="90000"/>
              </a:lnSpc>
              <a:buFont typeface="Wingdings" pitchFamily="2" charset="2"/>
              <a:buChar char="Ø"/>
            </a:pPr>
            <a:r>
              <a:rPr lang="en-CA" sz="2800" smtClean="0"/>
              <a:t>For </a:t>
            </a:r>
            <a:r>
              <a:rPr lang="en-US" sz="2800" smtClean="0"/>
              <a:t>other sectors</a:t>
            </a:r>
            <a:r>
              <a:rPr lang="en-CA" sz="2800" smtClean="0"/>
              <a:t>, pictograms will have a black symbol on a white background with a red diamond frame. </a:t>
            </a:r>
          </a:p>
          <a:p>
            <a:pPr eaLnBrk="1" hangingPunct="1">
              <a:lnSpc>
                <a:spcPct val="90000"/>
              </a:lnSpc>
              <a:buFont typeface="Wingdings" pitchFamily="2" charset="2"/>
              <a:buChar char="Ø"/>
            </a:pPr>
            <a:endParaRPr lang="en-CA" sz="2800" smtClean="0"/>
          </a:p>
          <a:p>
            <a:pPr eaLnBrk="1" hangingPunct="1">
              <a:lnSpc>
                <a:spcPct val="90000"/>
              </a:lnSpc>
              <a:buFont typeface="Wingdings" pitchFamily="2" charset="2"/>
              <a:buChar char="Ø"/>
            </a:pPr>
            <a:r>
              <a:rPr lang="en-US" sz="2800" smtClean="0"/>
              <a:t>For the same hazard, where a transport pictogram appears, the GHS pictogram should not appear.</a:t>
            </a:r>
            <a:endParaRPr lang="en-CA" sz="2800"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sldNum" sz="quarter" idx="12"/>
          </p:nvPr>
        </p:nvSpPr>
        <p:spPr>
          <a:noFill/>
        </p:spPr>
        <p:txBody>
          <a:bodyPr/>
          <a:lstStyle/>
          <a:p>
            <a:fld id="{60596862-8B94-468B-815B-EA1BF6AB26E1}" type="slidenum">
              <a:rPr lang="en-US" smtClean="0">
                <a:latin typeface="Arial" pitchFamily="34" charset="0"/>
              </a:rPr>
              <a:pPr/>
              <a:t>66</a:t>
            </a:fld>
            <a:endParaRPr lang="en-US" smtClean="0">
              <a:latin typeface="Arial" pitchFamily="34" charset="0"/>
            </a:endParaRPr>
          </a:p>
        </p:txBody>
      </p:sp>
      <p:pic>
        <p:nvPicPr>
          <p:cNvPr id="79875" name="Picture 2" descr="NR03_F"/>
          <p:cNvPicPr>
            <a:picLocks noChangeAspect="1" noChangeArrowheads="1"/>
          </p:cNvPicPr>
          <p:nvPr/>
        </p:nvPicPr>
        <p:blipFill>
          <a:blip r:embed="rId3" cstate="print"/>
          <a:srcRect/>
          <a:stretch>
            <a:fillRect/>
          </a:stretch>
        </p:blipFill>
        <p:spPr bwMode="auto">
          <a:xfrm>
            <a:off x="7467600" y="1447800"/>
            <a:ext cx="1371600" cy="1371600"/>
          </a:xfrm>
          <a:prstGeom prst="rect">
            <a:avLst/>
          </a:prstGeom>
          <a:noFill/>
          <a:ln w="9525">
            <a:noFill/>
            <a:miter lim="800000"/>
            <a:headEnd/>
            <a:tailEnd/>
          </a:ln>
        </p:spPr>
      </p:pic>
      <p:pic>
        <p:nvPicPr>
          <p:cNvPr id="79876" name="Picture 6" descr="NR05_F"/>
          <p:cNvPicPr>
            <a:picLocks noChangeAspect="1" noChangeArrowheads="1"/>
          </p:cNvPicPr>
          <p:nvPr/>
        </p:nvPicPr>
        <p:blipFill>
          <a:blip r:embed="rId4" cstate="print"/>
          <a:srcRect/>
          <a:stretch>
            <a:fillRect/>
          </a:stretch>
        </p:blipFill>
        <p:spPr bwMode="auto">
          <a:xfrm>
            <a:off x="7391400" y="3124200"/>
            <a:ext cx="1447800" cy="1377950"/>
          </a:xfrm>
          <a:prstGeom prst="rect">
            <a:avLst/>
          </a:prstGeom>
          <a:noFill/>
          <a:ln w="9525">
            <a:noFill/>
            <a:miter lim="800000"/>
            <a:headEnd/>
            <a:tailEnd/>
          </a:ln>
        </p:spPr>
      </p:pic>
      <p:pic>
        <p:nvPicPr>
          <p:cNvPr id="79877" name="Picture 7" descr="NR01_F"/>
          <p:cNvPicPr>
            <a:picLocks noChangeAspect="1" noChangeArrowheads="1"/>
          </p:cNvPicPr>
          <p:nvPr/>
        </p:nvPicPr>
        <p:blipFill>
          <a:blip r:embed="rId5" cstate="print"/>
          <a:srcRect/>
          <a:stretch>
            <a:fillRect/>
          </a:stretch>
        </p:blipFill>
        <p:spPr bwMode="auto">
          <a:xfrm>
            <a:off x="304800" y="1371600"/>
            <a:ext cx="1371600" cy="1368425"/>
          </a:xfrm>
          <a:prstGeom prst="rect">
            <a:avLst/>
          </a:prstGeom>
          <a:noFill/>
          <a:ln w="9525">
            <a:noFill/>
            <a:miter lim="800000"/>
            <a:headEnd/>
            <a:tailEnd/>
          </a:ln>
        </p:spPr>
      </p:pic>
      <p:pic>
        <p:nvPicPr>
          <p:cNvPr id="79878" name="Picture 9" descr="NR08_SW"/>
          <p:cNvPicPr>
            <a:picLocks noChangeAspect="1" noChangeArrowheads="1"/>
          </p:cNvPicPr>
          <p:nvPr/>
        </p:nvPicPr>
        <p:blipFill>
          <a:blip r:embed="rId6" cstate="print"/>
          <a:srcRect/>
          <a:stretch>
            <a:fillRect/>
          </a:stretch>
        </p:blipFill>
        <p:spPr bwMode="auto">
          <a:xfrm>
            <a:off x="7391400" y="4800600"/>
            <a:ext cx="1371600" cy="1371600"/>
          </a:xfrm>
          <a:prstGeom prst="rect">
            <a:avLst/>
          </a:prstGeom>
          <a:noFill/>
          <a:ln w="9525">
            <a:noFill/>
            <a:miter lim="800000"/>
            <a:headEnd/>
            <a:tailEnd/>
          </a:ln>
        </p:spPr>
      </p:pic>
      <p:pic>
        <p:nvPicPr>
          <p:cNvPr id="79879" name="Picture 10" descr="NR061_SW"/>
          <p:cNvPicPr>
            <a:picLocks noChangeAspect="1" noChangeArrowheads="1"/>
          </p:cNvPicPr>
          <p:nvPr/>
        </p:nvPicPr>
        <p:blipFill>
          <a:blip r:embed="rId7" cstate="print"/>
          <a:srcRect/>
          <a:stretch>
            <a:fillRect/>
          </a:stretch>
        </p:blipFill>
        <p:spPr bwMode="auto">
          <a:xfrm>
            <a:off x="304800" y="4724400"/>
            <a:ext cx="1341438" cy="1341438"/>
          </a:xfrm>
          <a:prstGeom prst="rect">
            <a:avLst/>
          </a:prstGeom>
          <a:noFill/>
          <a:ln w="9525">
            <a:noFill/>
            <a:miter lim="800000"/>
            <a:headEnd/>
            <a:tailEnd/>
          </a:ln>
        </p:spPr>
      </p:pic>
      <p:sp>
        <p:nvSpPr>
          <p:cNvPr id="135179" name="Text Box 11"/>
          <p:cNvSpPr txBox="1">
            <a:spLocks noChangeArrowheads="1"/>
          </p:cNvSpPr>
          <p:nvPr/>
        </p:nvSpPr>
        <p:spPr bwMode="auto">
          <a:xfrm>
            <a:off x="2133600" y="228600"/>
            <a:ext cx="6553200" cy="646113"/>
          </a:xfrm>
          <a:prstGeom prst="rect">
            <a:avLst/>
          </a:prstGeom>
          <a:noFill/>
          <a:ln w="9525">
            <a:noFill/>
            <a:miter lim="800000"/>
            <a:headEnd/>
            <a:tailEnd/>
          </a:ln>
          <a:effectLst/>
        </p:spPr>
        <p:txBody>
          <a:bodyPr>
            <a:spAutoFit/>
          </a:bodyPr>
          <a:lstStyle/>
          <a:p>
            <a:pPr algn="r" eaLnBrk="0" hangingPunct="0">
              <a:spcBef>
                <a:spcPct val="50000"/>
              </a:spcBef>
              <a:defRPr/>
            </a:pPr>
            <a:r>
              <a:rPr lang="en-GB" sz="3600" b="1" dirty="0">
                <a:solidFill>
                  <a:schemeClr val="bg1"/>
                </a:solidFill>
                <a:effectLst>
                  <a:outerShdw blurRad="38100" dist="38100" dir="2700000" algn="tl">
                    <a:srgbClr val="000000">
                      <a:alpha val="43137"/>
                    </a:srgbClr>
                  </a:outerShdw>
                </a:effectLst>
                <a:latin typeface="+mj-lt"/>
                <a:cs typeface="Arial" charset="0"/>
              </a:rPr>
              <a:t>Transport  Pictograms</a:t>
            </a:r>
            <a:endParaRPr lang="en-GB" sz="1600" b="1" dirty="0">
              <a:solidFill>
                <a:schemeClr val="bg1"/>
              </a:solidFill>
              <a:effectLst>
                <a:outerShdw blurRad="38100" dist="38100" dir="2700000" algn="tl">
                  <a:srgbClr val="000000">
                    <a:alpha val="43137"/>
                  </a:srgbClr>
                </a:outerShdw>
              </a:effectLst>
              <a:latin typeface="+mj-lt"/>
              <a:cs typeface="Arial" charset="0"/>
            </a:endParaRPr>
          </a:p>
        </p:txBody>
      </p:sp>
      <p:pic>
        <p:nvPicPr>
          <p:cNvPr id="79881" name="Picture 12" descr="N22n"/>
          <p:cNvPicPr preferRelativeResize="0">
            <a:picLocks noChangeAspect="1" noChangeArrowheads="1"/>
          </p:cNvPicPr>
          <p:nvPr/>
        </p:nvPicPr>
        <p:blipFill>
          <a:blip r:embed="rId8" cstate="print"/>
          <a:srcRect/>
          <a:stretch>
            <a:fillRect/>
          </a:stretch>
        </p:blipFill>
        <p:spPr bwMode="auto">
          <a:xfrm>
            <a:off x="304800" y="3048000"/>
            <a:ext cx="1371600" cy="1295400"/>
          </a:xfrm>
          <a:prstGeom prst="rect">
            <a:avLst/>
          </a:prstGeom>
          <a:noFill/>
          <a:ln w="9525">
            <a:noFill/>
            <a:miter lim="800000"/>
            <a:headEnd/>
            <a:tailEnd/>
          </a:ln>
        </p:spPr>
      </p:pic>
      <p:sp>
        <p:nvSpPr>
          <p:cNvPr id="79882" name="Text Box 14"/>
          <p:cNvSpPr txBox="1">
            <a:spLocks noChangeArrowheads="1"/>
          </p:cNvSpPr>
          <p:nvPr/>
        </p:nvSpPr>
        <p:spPr bwMode="auto">
          <a:xfrm>
            <a:off x="2590800" y="1905000"/>
            <a:ext cx="4419600" cy="4081463"/>
          </a:xfrm>
          <a:prstGeom prst="rect">
            <a:avLst/>
          </a:prstGeom>
          <a:noFill/>
          <a:ln w="9525">
            <a:noFill/>
            <a:miter lim="800000"/>
            <a:headEnd/>
            <a:tailEnd/>
          </a:ln>
        </p:spPr>
        <p:txBody>
          <a:bodyPr>
            <a:spAutoFit/>
          </a:bodyPr>
          <a:lstStyle/>
          <a:p>
            <a:pPr>
              <a:spcBef>
                <a:spcPct val="50000"/>
              </a:spcBef>
            </a:pPr>
            <a:r>
              <a:rPr lang="en-US" b="1"/>
              <a:t>Explosives 		Flammables</a:t>
            </a:r>
          </a:p>
          <a:p>
            <a:pPr>
              <a:spcBef>
                <a:spcPct val="50000"/>
              </a:spcBef>
            </a:pPr>
            <a:r>
              <a:rPr lang="en-US"/>
              <a:t>(class 1)			(class 3, 4)</a:t>
            </a:r>
          </a:p>
          <a:p>
            <a:pPr>
              <a:spcBef>
                <a:spcPct val="50000"/>
              </a:spcBef>
            </a:pPr>
            <a:endParaRPr lang="en-US"/>
          </a:p>
          <a:p>
            <a:pPr>
              <a:spcBef>
                <a:spcPct val="50000"/>
              </a:spcBef>
            </a:pPr>
            <a:endParaRPr lang="en-US"/>
          </a:p>
          <a:p>
            <a:pPr>
              <a:spcBef>
                <a:spcPct val="50000"/>
              </a:spcBef>
            </a:pPr>
            <a:r>
              <a:rPr lang="en-US" b="1"/>
              <a:t>Gases			Oxidizers</a:t>
            </a:r>
          </a:p>
          <a:p>
            <a:pPr>
              <a:spcBef>
                <a:spcPct val="50000"/>
              </a:spcBef>
            </a:pPr>
            <a:r>
              <a:rPr lang="en-US"/>
              <a:t>(class 2)			(class 5)</a:t>
            </a:r>
          </a:p>
          <a:p>
            <a:pPr>
              <a:spcBef>
                <a:spcPct val="50000"/>
              </a:spcBef>
            </a:pPr>
            <a:endParaRPr lang="en-US"/>
          </a:p>
          <a:p>
            <a:pPr>
              <a:spcBef>
                <a:spcPct val="50000"/>
              </a:spcBef>
            </a:pPr>
            <a:endParaRPr lang="en-US"/>
          </a:p>
          <a:p>
            <a:pPr>
              <a:spcBef>
                <a:spcPct val="50000"/>
              </a:spcBef>
            </a:pPr>
            <a:r>
              <a:rPr lang="en-US" b="1"/>
              <a:t>Toxic			Corrosives</a:t>
            </a:r>
          </a:p>
          <a:p>
            <a:pPr>
              <a:spcBef>
                <a:spcPct val="50000"/>
              </a:spcBef>
            </a:pPr>
            <a:r>
              <a:rPr lang="en-US"/>
              <a:t>(class 6)			(class 8)</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p>
            <a:fld id="{AAB863AC-98F2-4A51-B9D4-23EF3287188F}" type="slidenum">
              <a:rPr lang="en-US" smtClean="0">
                <a:latin typeface="Arial" pitchFamily="34" charset="0"/>
              </a:rPr>
              <a:pPr/>
              <a:t>67</a:t>
            </a:fld>
            <a:endParaRPr lang="en-US" smtClean="0">
              <a:latin typeface="Arial" pitchFamily="34" charset="0"/>
            </a:endParaRPr>
          </a:p>
        </p:txBody>
      </p:sp>
      <p:sp>
        <p:nvSpPr>
          <p:cNvPr id="66562" name="Rectangle 2"/>
          <p:cNvSpPr>
            <a:spLocks noGrp="1"/>
          </p:cNvSpPr>
          <p:nvPr>
            <p:ph type="title" idx="4294967295"/>
          </p:nvPr>
        </p:nvSpPr>
        <p:spPr>
          <a:xfrm>
            <a:off x="1066800" y="228600"/>
            <a:ext cx="7772400" cy="714375"/>
          </a:xfrm>
        </p:spPr>
        <p:txBody>
          <a:bodyPr/>
          <a:lstStyle/>
          <a:p>
            <a:pPr algn="r" eaLnBrk="1" hangingPunct="1">
              <a:defRPr/>
            </a:pPr>
            <a:r>
              <a:rPr lang="en-CA" dirty="0" smtClean="0">
                <a:effectLst/>
              </a:rPr>
              <a:t>Signal Words</a:t>
            </a:r>
          </a:p>
        </p:txBody>
      </p:sp>
      <p:sp>
        <p:nvSpPr>
          <p:cNvPr id="81924" name="Rectangle 3"/>
          <p:cNvSpPr>
            <a:spLocks noGrp="1"/>
          </p:cNvSpPr>
          <p:nvPr>
            <p:ph type="body" idx="4294967295"/>
          </p:nvPr>
        </p:nvSpPr>
        <p:spPr>
          <a:xfrm>
            <a:off x="304800" y="1219200"/>
            <a:ext cx="4419600" cy="4800600"/>
          </a:xfrm>
          <a:noFill/>
        </p:spPr>
        <p:txBody>
          <a:bodyPr/>
          <a:lstStyle/>
          <a:p>
            <a:pPr eaLnBrk="1" hangingPunct="1">
              <a:buFont typeface="Wingdings" pitchFamily="2" charset="2"/>
              <a:buChar char="ü"/>
            </a:pPr>
            <a:r>
              <a:rPr lang="en-CA" sz="2800" dirty="0" smtClean="0"/>
              <a:t>These words are used to alert the reader of health, physical, and environmental hazards, and the hazard’s level of severity</a:t>
            </a:r>
          </a:p>
          <a:p>
            <a:pPr eaLnBrk="1" hangingPunct="1">
              <a:buFont typeface="Wingdings" pitchFamily="2" charset="2"/>
              <a:buChar char="ü"/>
            </a:pPr>
            <a:endParaRPr lang="en-CA" sz="2400" dirty="0" smtClean="0"/>
          </a:p>
          <a:p>
            <a:pPr eaLnBrk="1" hangingPunct="1">
              <a:buFont typeface="Wingdings" pitchFamily="2" charset="2"/>
              <a:buChar char="ü"/>
            </a:pPr>
            <a:r>
              <a:rPr lang="en-CA" sz="2800" dirty="0" smtClean="0"/>
              <a:t>“Danger” and “Warning” are the only two signal words used.</a:t>
            </a:r>
          </a:p>
          <a:p>
            <a:pPr eaLnBrk="1" hangingPunct="1">
              <a:buNone/>
            </a:pPr>
            <a:endParaRPr lang="en-CA" sz="2400" dirty="0" smtClean="0"/>
          </a:p>
        </p:txBody>
      </p:sp>
      <p:pic>
        <p:nvPicPr>
          <p:cNvPr id="81925" name="Picture 5" descr="254_1"/>
          <p:cNvPicPr>
            <a:picLocks noChangeAspect="1" noChangeArrowheads="1"/>
          </p:cNvPicPr>
          <p:nvPr/>
        </p:nvPicPr>
        <p:blipFill>
          <a:blip r:embed="rId3" cstate="print"/>
          <a:srcRect/>
          <a:stretch>
            <a:fillRect/>
          </a:stretch>
        </p:blipFill>
        <p:spPr bwMode="auto">
          <a:xfrm>
            <a:off x="4876800" y="1752600"/>
            <a:ext cx="3762375" cy="3565525"/>
          </a:xfrm>
          <a:prstGeom prst="rect">
            <a:avLst/>
          </a:prstGeom>
          <a:noFill/>
          <a:ln w="9525">
            <a:noFill/>
            <a:miter lim="800000"/>
            <a:headEnd/>
            <a:tailEnd/>
          </a:ln>
        </p:spPr>
      </p:pic>
      <p:sp>
        <p:nvSpPr>
          <p:cNvPr id="81926" name="Line 6"/>
          <p:cNvSpPr>
            <a:spLocks noChangeShapeType="1"/>
          </p:cNvSpPr>
          <p:nvPr/>
        </p:nvSpPr>
        <p:spPr bwMode="auto">
          <a:xfrm>
            <a:off x="4876800" y="3352800"/>
            <a:ext cx="3810000" cy="1981200"/>
          </a:xfrm>
          <a:prstGeom prst="line">
            <a:avLst/>
          </a:prstGeom>
          <a:noFill/>
          <a:ln w="38100">
            <a:solidFill>
              <a:schemeClr val="tx1"/>
            </a:solidFill>
            <a:round/>
            <a:headEnd/>
            <a:tailEnd/>
          </a:ln>
        </p:spPr>
        <p:txBody>
          <a:bodyPr/>
          <a:lstStyle/>
          <a:p>
            <a:endParaRPr lang="en-US"/>
          </a:p>
        </p:txBody>
      </p:sp>
      <p:sp>
        <p:nvSpPr>
          <p:cNvPr id="81927" name="Line 7"/>
          <p:cNvSpPr>
            <a:spLocks noChangeShapeType="1"/>
          </p:cNvSpPr>
          <p:nvPr/>
        </p:nvSpPr>
        <p:spPr bwMode="auto">
          <a:xfrm flipH="1">
            <a:off x="4876800" y="3352800"/>
            <a:ext cx="3810000" cy="1905000"/>
          </a:xfrm>
          <a:prstGeom prst="line">
            <a:avLst/>
          </a:prstGeom>
          <a:noFill/>
          <a:ln w="38100">
            <a:solidFill>
              <a:schemeClr val="tx1"/>
            </a:solidFill>
            <a:round/>
            <a:headEnd/>
            <a:tailEnd/>
          </a:ln>
        </p:spPr>
        <p:txBody>
          <a:bodyPr/>
          <a:lstStyle/>
          <a:p>
            <a:endParaRPr lang="en-US"/>
          </a:p>
        </p:txBody>
      </p:sp>
      <p:sp>
        <p:nvSpPr>
          <p:cNvPr id="81928" name="Rectangle 8"/>
          <p:cNvSpPr>
            <a:spLocks noChangeArrowheads="1"/>
          </p:cNvSpPr>
          <p:nvPr/>
        </p:nvSpPr>
        <p:spPr bwMode="auto">
          <a:xfrm>
            <a:off x="4724400" y="1752600"/>
            <a:ext cx="3962400" cy="1447800"/>
          </a:xfrm>
          <a:prstGeom prst="rect">
            <a:avLst/>
          </a:prstGeom>
          <a:noFill/>
          <a:ln w="57150" cmpd="thinThick">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Pause</a:t>
            </a:r>
            <a:endParaRPr lang="en-US" dirty="0"/>
          </a:p>
        </p:txBody>
      </p:sp>
      <p:sp>
        <p:nvSpPr>
          <p:cNvPr id="82947" name="Slide Number Placeholder 3"/>
          <p:cNvSpPr>
            <a:spLocks noGrp="1"/>
          </p:cNvSpPr>
          <p:nvPr>
            <p:ph type="sldNum" sz="quarter" idx="12"/>
          </p:nvPr>
        </p:nvSpPr>
        <p:spPr>
          <a:noFill/>
        </p:spPr>
        <p:txBody>
          <a:bodyPr/>
          <a:lstStyle/>
          <a:p>
            <a:fld id="{0CC7D665-AC90-4926-B23E-F2499BB6ECD2}" type="slidenum">
              <a:rPr lang="en-US" smtClean="0">
                <a:latin typeface="Arial" pitchFamily="34" charset="0"/>
              </a:rPr>
              <a:pPr/>
              <a:t>68</a:t>
            </a:fld>
            <a:endParaRPr lang="en-US" smtClean="0">
              <a:latin typeface="Arial" pitchFamily="34" charset="0"/>
            </a:endParaRPr>
          </a:p>
        </p:txBody>
      </p:sp>
      <p:pic>
        <p:nvPicPr>
          <p:cNvPr id="82948" name="Picture 3"/>
          <p:cNvPicPr>
            <a:picLocks noChangeAspect="1" noChangeArrowheads="1"/>
          </p:cNvPicPr>
          <p:nvPr/>
        </p:nvPicPr>
        <p:blipFill>
          <a:blip r:embed="rId3" cstate="print"/>
          <a:srcRect/>
          <a:stretch>
            <a:fillRect/>
          </a:stretch>
        </p:blipFill>
        <p:spPr bwMode="auto">
          <a:xfrm>
            <a:off x="1600200" y="1828800"/>
            <a:ext cx="6016625" cy="3462338"/>
          </a:xfrm>
          <a:prstGeom prst="rect">
            <a:avLst/>
          </a:prstGeom>
          <a:noFill/>
          <a:ln w="9525">
            <a:noFill/>
            <a:miter lim="800000"/>
            <a:headEnd/>
            <a:tailEnd/>
          </a:ln>
        </p:spPr>
      </p:pic>
      <p:pic>
        <p:nvPicPr>
          <p:cNvPr id="82949" name="Picture 4"/>
          <p:cNvPicPr>
            <a:picLocks noChangeAspect="1" noChangeArrowheads="1"/>
          </p:cNvPicPr>
          <p:nvPr/>
        </p:nvPicPr>
        <p:blipFill>
          <a:blip r:embed="rId4" cstate="print"/>
          <a:srcRect/>
          <a:stretch>
            <a:fillRect/>
          </a:stretch>
        </p:blipFill>
        <p:spPr bwMode="auto">
          <a:xfrm>
            <a:off x="-133350" y="2895600"/>
            <a:ext cx="302895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defRPr/>
            </a:pPr>
            <a:r>
              <a:rPr lang="en-US" sz="3200" dirty="0" smtClean="0">
                <a:solidFill>
                  <a:schemeClr val="tx1"/>
                </a:solidFill>
              </a:rPr>
              <a:t>GHS  - Hazard statements</a:t>
            </a:r>
          </a:p>
        </p:txBody>
      </p:sp>
      <p:sp>
        <p:nvSpPr>
          <p:cNvPr id="83971" name="Subtitle 5"/>
          <p:cNvSpPr>
            <a:spLocks noGrp="1"/>
          </p:cNvSpPr>
          <p:nvPr>
            <p:ph type="body" idx="1"/>
          </p:nvPr>
        </p:nvSpPr>
        <p:spPr/>
        <p:txBody>
          <a:bodyPr/>
          <a:lstStyle/>
          <a:p>
            <a:r>
              <a:rPr lang="en-US" smtClean="0"/>
              <a:t>… On the labels </a:t>
            </a:r>
          </a:p>
        </p:txBody>
      </p:sp>
      <p:sp>
        <p:nvSpPr>
          <p:cNvPr id="83972" name="Rectangle 6"/>
          <p:cNvSpPr>
            <a:spLocks noGrp="1" noChangeArrowheads="1"/>
          </p:cNvSpPr>
          <p:nvPr>
            <p:ph type="sldNum" sz="quarter" idx="12"/>
          </p:nvPr>
        </p:nvSpPr>
        <p:spPr>
          <a:noFill/>
        </p:spPr>
        <p:txBody>
          <a:bodyPr/>
          <a:lstStyle/>
          <a:p>
            <a:fld id="{DF14C1D5-8293-44C1-A7C1-DE17DFCF5821}" type="slidenum">
              <a:rPr lang="en-US" smtClean="0">
                <a:latin typeface="Arial" pitchFamily="34" charset="0"/>
              </a:rPr>
              <a:pPr/>
              <a:t>69</a:t>
            </a:fld>
            <a:endParaRPr lang="en-US" smtClean="0">
              <a:latin typeface="Arial" pitchFamily="34" charset="0"/>
            </a:endParaRPr>
          </a:p>
        </p:txBody>
      </p:sp>
      <p:pic>
        <p:nvPicPr>
          <p:cNvPr id="83973" name="Picture 4" descr="http://ts4.mm.bing.net/images/thumbnail.aspx?q=1408218181023&amp;id=f3b9076dc468b6925d993f1055f6d038&amp;url=http%3a%2f%2fus.123rf.com%2f400wm%2f400%2f400%2fspeedfighter%2fspeedfighter0908%2fspeedfighter090800163%2f5383229-hazard-warnschild-in-gelb-und-schwarz.jpg"/>
          <p:cNvPicPr>
            <a:picLocks noChangeAspect="1" noChangeArrowheads="1"/>
          </p:cNvPicPr>
          <p:nvPr/>
        </p:nvPicPr>
        <p:blipFill>
          <a:blip r:embed="rId3" cstate="print"/>
          <a:srcRect/>
          <a:stretch>
            <a:fillRect/>
          </a:stretch>
        </p:blipFill>
        <p:spPr bwMode="auto">
          <a:xfrm>
            <a:off x="5943600" y="1524000"/>
            <a:ext cx="2590800" cy="189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12"/>
          </p:nvPr>
        </p:nvSpPr>
        <p:spPr>
          <a:noFill/>
        </p:spPr>
        <p:txBody>
          <a:bodyPr/>
          <a:lstStyle/>
          <a:p>
            <a:fld id="{AD0D5432-6E83-461E-B451-6FC015599886}" type="slidenum">
              <a:rPr lang="en-US" smtClean="0">
                <a:latin typeface="Arial" pitchFamily="34" charset="0"/>
              </a:rPr>
              <a:pPr/>
              <a:t>7</a:t>
            </a:fld>
            <a:endParaRPr lang="en-US" smtClean="0">
              <a:latin typeface="Arial" pitchFamily="34" charset="0"/>
            </a:endParaRPr>
          </a:p>
        </p:txBody>
      </p:sp>
      <p:sp>
        <p:nvSpPr>
          <p:cNvPr id="206850" name="Rectangle 2"/>
          <p:cNvSpPr>
            <a:spLocks noGrp="1" noChangeArrowheads="1"/>
          </p:cNvSpPr>
          <p:nvPr>
            <p:ph type="title" idx="4294967295"/>
          </p:nvPr>
        </p:nvSpPr>
        <p:spPr>
          <a:xfrm>
            <a:off x="1600200" y="152400"/>
            <a:ext cx="7239000" cy="739775"/>
          </a:xfrm>
        </p:spPr>
        <p:txBody>
          <a:bodyPr/>
          <a:lstStyle/>
          <a:p>
            <a:pPr algn="r" eaLnBrk="1" hangingPunct="1">
              <a:defRPr/>
            </a:pPr>
            <a:r>
              <a:rPr lang="en-US" dirty="0" smtClean="0"/>
              <a:t>What is GHS?</a:t>
            </a:r>
          </a:p>
        </p:txBody>
      </p:sp>
      <p:sp>
        <p:nvSpPr>
          <p:cNvPr id="21508" name="Rectangle 3"/>
          <p:cNvSpPr>
            <a:spLocks noGrp="1" noChangeArrowheads="1"/>
          </p:cNvSpPr>
          <p:nvPr>
            <p:ph type="body" idx="4294967295"/>
          </p:nvPr>
        </p:nvSpPr>
        <p:spPr/>
        <p:txBody>
          <a:bodyPr/>
          <a:lstStyle/>
          <a:p>
            <a:pPr lvl="1" eaLnBrk="1" hangingPunct="1">
              <a:buFontTx/>
              <a:buChar char="•"/>
            </a:pPr>
            <a:r>
              <a:rPr lang="en-US" sz="3000" smtClean="0"/>
              <a:t>GHS establishes  </a:t>
            </a:r>
          </a:p>
          <a:p>
            <a:pPr lvl="2" eaLnBrk="1" hangingPunct="1">
              <a:buFont typeface="Times New Roman" pitchFamily="18" charset="0"/>
              <a:buChar char="–"/>
            </a:pPr>
            <a:r>
              <a:rPr lang="en-US" sz="2800" smtClean="0"/>
              <a:t>Harmonized definitions of hazards </a:t>
            </a:r>
          </a:p>
          <a:p>
            <a:pPr lvl="3" eaLnBrk="1" hangingPunct="1">
              <a:buFont typeface="Times New Roman" pitchFamily="18" charset="0"/>
              <a:buChar char="–"/>
            </a:pPr>
            <a:r>
              <a:rPr lang="en-US" sz="2200" smtClean="0"/>
              <a:t>Physical , health, environmental</a:t>
            </a:r>
          </a:p>
          <a:p>
            <a:pPr lvl="3" eaLnBrk="1" hangingPunct="1">
              <a:buFont typeface="Times New Roman" pitchFamily="18" charset="0"/>
              <a:buChar char="–"/>
            </a:pPr>
            <a:endParaRPr lang="en-US" sz="2200" smtClean="0"/>
          </a:p>
          <a:p>
            <a:pPr lvl="2" eaLnBrk="1" hangingPunct="1">
              <a:buFont typeface="Times New Roman" pitchFamily="18" charset="0"/>
              <a:buChar char="–"/>
            </a:pPr>
            <a:r>
              <a:rPr lang="en-US" sz="2800" smtClean="0"/>
              <a:t>Specific criteria for labels</a:t>
            </a:r>
          </a:p>
          <a:p>
            <a:pPr lvl="3" eaLnBrk="1" hangingPunct="1">
              <a:buFont typeface="Times New Roman" pitchFamily="18" charset="0"/>
              <a:buChar char="–"/>
            </a:pPr>
            <a:r>
              <a:rPr lang="en-US" sz="2200" smtClean="0"/>
              <a:t>Pictograms, signal words, hazard  and precautionary statements</a:t>
            </a:r>
          </a:p>
          <a:p>
            <a:pPr lvl="3" eaLnBrk="1" hangingPunct="1">
              <a:buFont typeface="Times New Roman" pitchFamily="18" charset="0"/>
              <a:buChar char="–"/>
            </a:pPr>
            <a:endParaRPr lang="en-US" sz="2200" smtClean="0"/>
          </a:p>
          <a:p>
            <a:pPr lvl="2" eaLnBrk="1" hangingPunct="1">
              <a:buFont typeface="Times New Roman" pitchFamily="18" charset="0"/>
              <a:buChar char="–"/>
            </a:pPr>
            <a:r>
              <a:rPr lang="en-US" sz="2800" smtClean="0"/>
              <a:t>Harmonized format for safety data sheets</a:t>
            </a:r>
          </a:p>
          <a:p>
            <a:pPr lvl="3" eaLnBrk="1" hangingPunct="1">
              <a:buFont typeface="Times New Roman" pitchFamily="18" charset="0"/>
              <a:buChar char="–"/>
            </a:pPr>
            <a:r>
              <a:rPr lang="en-US" sz="2200" smtClean="0"/>
              <a:t>16 sections  (ANSI  format)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DB399F2C-E3CF-4423-A5E6-A42EAFFF02C0}" type="slidenum">
              <a:rPr lang="en-US" smtClean="0">
                <a:latin typeface="Arial" pitchFamily="34" charset="0"/>
              </a:rPr>
              <a:pPr/>
              <a:t>70</a:t>
            </a:fld>
            <a:endParaRPr lang="en-US" smtClean="0">
              <a:latin typeface="Arial" pitchFamily="34" charset="0"/>
            </a:endParaRPr>
          </a:p>
        </p:txBody>
      </p:sp>
      <p:sp>
        <p:nvSpPr>
          <p:cNvPr id="67586" name="Rectangle 2"/>
          <p:cNvSpPr>
            <a:spLocks noGrp="1"/>
          </p:cNvSpPr>
          <p:nvPr>
            <p:ph type="title"/>
          </p:nvPr>
        </p:nvSpPr>
        <p:spPr>
          <a:xfrm>
            <a:off x="755650" y="188913"/>
            <a:ext cx="8083550" cy="801687"/>
          </a:xfrm>
        </p:spPr>
        <p:txBody>
          <a:bodyPr/>
          <a:lstStyle/>
          <a:p>
            <a:pPr algn="r" eaLnBrk="1" hangingPunct="1">
              <a:defRPr/>
            </a:pPr>
            <a:r>
              <a:rPr lang="en-GB" dirty="0" smtClean="0"/>
              <a:t>Hazard </a:t>
            </a:r>
            <a:r>
              <a:rPr lang="en-GB" dirty="0" smtClean="0">
                <a:effectLst/>
              </a:rPr>
              <a:t>Statements</a:t>
            </a:r>
            <a:endParaRPr lang="en-CA" sz="5700" dirty="0" smtClean="0">
              <a:effectLst/>
            </a:endParaRPr>
          </a:p>
        </p:txBody>
      </p:sp>
      <p:sp>
        <p:nvSpPr>
          <p:cNvPr id="84996" name="Rectangle 3"/>
          <p:cNvSpPr>
            <a:spLocks noGrp="1"/>
          </p:cNvSpPr>
          <p:nvPr>
            <p:ph type="body" idx="1"/>
          </p:nvPr>
        </p:nvSpPr>
        <p:spPr>
          <a:xfrm>
            <a:off x="609600" y="1295400"/>
            <a:ext cx="7696200" cy="4724400"/>
          </a:xfrm>
          <a:noFill/>
        </p:spPr>
        <p:txBody>
          <a:bodyPr/>
          <a:lstStyle/>
          <a:p>
            <a:pPr eaLnBrk="1" hangingPunct="1">
              <a:lnSpc>
                <a:spcPct val="90000"/>
              </a:lnSpc>
              <a:buFont typeface="Wingdings" pitchFamily="2" charset="2"/>
              <a:buChar char="Ø"/>
            </a:pPr>
            <a:r>
              <a:rPr lang="en-GB" sz="2800" smtClean="0"/>
              <a:t>GHS label should include appropriate hazard and precautionary information.</a:t>
            </a:r>
          </a:p>
          <a:p>
            <a:pPr eaLnBrk="1" hangingPunct="1">
              <a:lnSpc>
                <a:spcPct val="90000"/>
              </a:lnSpc>
              <a:buFont typeface="Wingdings" pitchFamily="2" charset="2"/>
              <a:buChar char="Ø"/>
            </a:pPr>
            <a:endParaRPr lang="en-GB" sz="2800" smtClean="0"/>
          </a:p>
          <a:p>
            <a:pPr eaLnBrk="1" hangingPunct="1">
              <a:lnSpc>
                <a:spcPct val="90000"/>
              </a:lnSpc>
              <a:buFont typeface="Wingdings" pitchFamily="2" charset="2"/>
              <a:buChar char="Ø"/>
            </a:pPr>
            <a:r>
              <a:rPr lang="en-CA" sz="2800" smtClean="0"/>
              <a:t>A hazard statement is a phrase assigned to a hazard class that describes the nature of the hazard, and its level of severity.</a:t>
            </a:r>
          </a:p>
          <a:p>
            <a:pPr lvl="1" eaLnBrk="1" hangingPunct="1">
              <a:lnSpc>
                <a:spcPct val="90000"/>
              </a:lnSpc>
              <a:buFont typeface="Wingdings" pitchFamily="2" charset="2"/>
              <a:buChar char="Ø"/>
            </a:pPr>
            <a:r>
              <a:rPr lang="en-CA" i="1" smtClean="0"/>
              <a:t>“Highly Flammable,” “Unstable Explosive,” “Toxic if Inhaled”.</a:t>
            </a:r>
          </a:p>
          <a:p>
            <a:pPr eaLnBrk="1" hangingPunct="1">
              <a:lnSpc>
                <a:spcPct val="90000"/>
              </a:lnSpc>
              <a:buFont typeface="Wingdings" pitchFamily="2" charset="2"/>
              <a:buChar char="Ø"/>
            </a:pPr>
            <a:endParaRPr lang="en-CA" i="1" smtClean="0"/>
          </a:p>
          <a:p>
            <a:pPr eaLnBrk="1" hangingPunct="1">
              <a:lnSpc>
                <a:spcPct val="90000"/>
              </a:lnSpc>
              <a:buFont typeface="Wingdings" pitchFamily="2" charset="2"/>
              <a:buChar char="Ø"/>
            </a:pPr>
            <a:r>
              <a:rPr lang="en-CA" sz="2800" smtClean="0"/>
              <a:t>There are three types: Physical, Health and Environmental</a:t>
            </a:r>
            <a:endParaRPr lang="en-CA" sz="2800" smtClean="0">
              <a:solidFill>
                <a:schemeClr val="accent2"/>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80091AD8-49CC-490C-8D9B-AEBCC0424A87}" type="slidenum">
              <a:rPr lang="en-US" smtClean="0">
                <a:latin typeface="Arial" pitchFamily="34" charset="0"/>
              </a:rPr>
              <a:pPr/>
              <a:t>71</a:t>
            </a:fld>
            <a:endParaRPr lang="en-US" smtClean="0">
              <a:latin typeface="Arial" pitchFamily="34" charset="0"/>
            </a:endParaRPr>
          </a:p>
        </p:txBody>
      </p:sp>
      <p:sp>
        <p:nvSpPr>
          <p:cNvPr id="70658" name="Rectangle 2"/>
          <p:cNvSpPr>
            <a:spLocks noGrp="1"/>
          </p:cNvSpPr>
          <p:nvPr>
            <p:ph type="title"/>
          </p:nvPr>
        </p:nvSpPr>
        <p:spPr>
          <a:xfrm>
            <a:off x="395288" y="0"/>
            <a:ext cx="8443912" cy="1066800"/>
          </a:xfrm>
        </p:spPr>
        <p:txBody>
          <a:bodyPr/>
          <a:lstStyle/>
          <a:p>
            <a:pPr algn="r" eaLnBrk="1" hangingPunct="1">
              <a:defRPr/>
            </a:pPr>
            <a:r>
              <a:rPr lang="en-GB" sz="4000" dirty="0" smtClean="0">
                <a:effectLst/>
              </a:rPr>
              <a:t>Precautionary</a:t>
            </a:r>
            <a:r>
              <a:rPr lang="en-GB" sz="4000" dirty="0" smtClean="0"/>
              <a:t> </a:t>
            </a:r>
            <a:r>
              <a:rPr lang="en-GB" sz="4000" dirty="0" smtClean="0">
                <a:effectLst/>
              </a:rPr>
              <a:t>Information</a:t>
            </a:r>
          </a:p>
        </p:txBody>
      </p:sp>
      <p:sp>
        <p:nvSpPr>
          <p:cNvPr id="86020" name="Rectangle 3"/>
          <p:cNvSpPr>
            <a:spLocks noGrp="1"/>
          </p:cNvSpPr>
          <p:nvPr>
            <p:ph type="body" idx="1"/>
          </p:nvPr>
        </p:nvSpPr>
        <p:spPr>
          <a:xfrm>
            <a:off x="609600" y="1219200"/>
            <a:ext cx="7848600" cy="4953000"/>
          </a:xfrm>
          <a:noFill/>
        </p:spPr>
        <p:txBody>
          <a:bodyPr/>
          <a:lstStyle/>
          <a:p>
            <a:pPr eaLnBrk="1" hangingPunct="1">
              <a:lnSpc>
                <a:spcPct val="90000"/>
              </a:lnSpc>
              <a:buFont typeface="Wingdings" pitchFamily="2" charset="2"/>
              <a:buChar char="Ø"/>
            </a:pPr>
            <a:r>
              <a:rPr lang="en-GB" sz="2800" smtClean="0"/>
              <a:t>Phrases indicate measures recommended to help minimize or prevent the effects resulting from exposure, improper storage or handling of hazardous products </a:t>
            </a:r>
          </a:p>
          <a:p>
            <a:pPr eaLnBrk="1" hangingPunct="1">
              <a:lnSpc>
                <a:spcPct val="90000"/>
              </a:lnSpc>
              <a:buFont typeface="Wingdings" pitchFamily="2" charset="2"/>
              <a:buChar char="Ø"/>
            </a:pPr>
            <a:endParaRPr lang="en-GB" sz="2800" smtClean="0"/>
          </a:p>
          <a:p>
            <a:pPr eaLnBrk="1" hangingPunct="1">
              <a:lnSpc>
                <a:spcPct val="90000"/>
              </a:lnSpc>
              <a:buFont typeface="Wingdings" pitchFamily="2" charset="2"/>
              <a:buChar char="Ø"/>
            </a:pPr>
            <a:r>
              <a:rPr lang="en-CA" sz="2800" smtClean="0"/>
              <a:t>Precautionary statements include provisions for storage, handling, response and disposal</a:t>
            </a:r>
          </a:p>
          <a:p>
            <a:pPr eaLnBrk="1" hangingPunct="1">
              <a:lnSpc>
                <a:spcPct val="90000"/>
              </a:lnSpc>
              <a:buFont typeface="Wingdings" pitchFamily="2" charset="2"/>
              <a:buChar char="Ø"/>
            </a:pPr>
            <a:endParaRPr lang="en-CA" sz="2800" smtClean="0"/>
          </a:p>
          <a:p>
            <a:pPr eaLnBrk="1" hangingPunct="1">
              <a:lnSpc>
                <a:spcPct val="90000"/>
              </a:lnSpc>
              <a:buFont typeface="Wingdings" pitchFamily="2" charset="2"/>
              <a:buChar char="Ø"/>
            </a:pPr>
            <a:r>
              <a:rPr lang="en-CA" sz="2800" smtClean="0"/>
              <a:t>Proposed Appendix C contains, among other information, statements recommended for each level of hazard within each hazard class. </a:t>
            </a:r>
            <a:endParaRPr lang="en-GB" sz="2800"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Appendix C</a:t>
            </a:r>
            <a:endParaRPr lang="en-US" dirty="0"/>
          </a:p>
        </p:txBody>
      </p:sp>
      <p:sp>
        <p:nvSpPr>
          <p:cNvPr id="87043" name="Slide Number Placeholder 2"/>
          <p:cNvSpPr>
            <a:spLocks noGrp="1"/>
          </p:cNvSpPr>
          <p:nvPr>
            <p:ph type="sldNum" sz="quarter" idx="12"/>
          </p:nvPr>
        </p:nvSpPr>
        <p:spPr>
          <a:noFill/>
        </p:spPr>
        <p:txBody>
          <a:bodyPr/>
          <a:lstStyle/>
          <a:p>
            <a:fld id="{C4BB7403-C3E6-496E-A8D4-605ED3B88DA7}" type="slidenum">
              <a:rPr lang="en-US" smtClean="0">
                <a:latin typeface="Arial" pitchFamily="34" charset="0"/>
              </a:rPr>
              <a:pPr/>
              <a:t>72</a:t>
            </a:fld>
            <a:endParaRPr lang="en-US" smtClean="0">
              <a:latin typeface="Arial" pitchFamily="34" charset="0"/>
            </a:endParaRPr>
          </a:p>
        </p:txBody>
      </p:sp>
      <p:pic>
        <p:nvPicPr>
          <p:cNvPr id="87044" name="Picture 2"/>
          <p:cNvPicPr>
            <a:picLocks noChangeAspect="1" noChangeArrowheads="1"/>
          </p:cNvPicPr>
          <p:nvPr/>
        </p:nvPicPr>
        <p:blipFill>
          <a:blip r:embed="rId3" cstate="print"/>
          <a:srcRect/>
          <a:stretch>
            <a:fillRect/>
          </a:stretch>
        </p:blipFill>
        <p:spPr bwMode="auto">
          <a:xfrm>
            <a:off x="304800" y="1295400"/>
            <a:ext cx="8648700" cy="489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6375"/>
            <a:ext cx="6858000" cy="533400"/>
          </a:xfrm>
        </p:spPr>
        <p:txBody>
          <a:bodyPr/>
          <a:lstStyle/>
          <a:p>
            <a:pPr algn="r">
              <a:defRPr/>
            </a:pPr>
            <a:r>
              <a:rPr lang="en-US" dirty="0" smtClean="0"/>
              <a:t>Precedence</a:t>
            </a:r>
            <a:endParaRPr lang="en-US" dirty="0"/>
          </a:p>
        </p:txBody>
      </p:sp>
      <p:sp>
        <p:nvSpPr>
          <p:cNvPr id="88067" name="Content Placeholder 2"/>
          <p:cNvSpPr>
            <a:spLocks noGrp="1"/>
          </p:cNvSpPr>
          <p:nvPr>
            <p:ph idx="1"/>
          </p:nvPr>
        </p:nvSpPr>
        <p:spPr/>
        <p:txBody>
          <a:bodyPr/>
          <a:lstStyle/>
          <a:p>
            <a:r>
              <a:rPr lang="en-US" sz="2800" dirty="0" smtClean="0"/>
              <a:t>Where a chemical is classified for a number of hazards, and the precautionary statements are similar, the most stringent shall be included on the label (this will be applicable mainly as preventive measures). </a:t>
            </a:r>
          </a:p>
          <a:p>
            <a:endParaRPr lang="en-US" sz="2800" dirty="0" smtClean="0"/>
          </a:p>
          <a:p>
            <a:r>
              <a:rPr lang="en-US" sz="2800" dirty="0" smtClean="0"/>
              <a:t>An order of precedence may be imposed by the manufacturer, importer or responsible party in situations where phrases concern “Response.”</a:t>
            </a:r>
          </a:p>
        </p:txBody>
      </p:sp>
      <p:sp>
        <p:nvSpPr>
          <p:cNvPr id="88068" name="Slide Number Placeholder 3"/>
          <p:cNvSpPr>
            <a:spLocks noGrp="1"/>
          </p:cNvSpPr>
          <p:nvPr>
            <p:ph type="sldNum" sz="quarter" idx="12"/>
          </p:nvPr>
        </p:nvSpPr>
        <p:spPr>
          <a:noFill/>
        </p:spPr>
        <p:txBody>
          <a:bodyPr/>
          <a:lstStyle/>
          <a:p>
            <a:fld id="{95E252F8-56CC-4A0B-822D-406F708E2740}" type="slidenum">
              <a:rPr lang="en-US" smtClean="0">
                <a:latin typeface="Arial" pitchFamily="34" charset="0"/>
              </a:rPr>
              <a:pPr/>
              <a:t>73</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title"/>
          </p:nvPr>
        </p:nvSpPr>
        <p:spPr/>
        <p:txBody>
          <a:bodyPr/>
          <a:lstStyle/>
          <a:p>
            <a:pPr eaLnBrk="1" hangingPunct="1">
              <a:defRPr/>
            </a:pPr>
            <a:r>
              <a:rPr lang="en-US" sz="3200" dirty="0" smtClean="0">
                <a:solidFill>
                  <a:schemeClr val="tx1"/>
                </a:solidFill>
              </a:rPr>
              <a:t>GHS – Hazard Communication Tools:  Safety Data Sheets</a:t>
            </a:r>
          </a:p>
        </p:txBody>
      </p:sp>
      <p:sp>
        <p:nvSpPr>
          <p:cNvPr id="89091" name="Rectangle 5"/>
          <p:cNvSpPr>
            <a:spLocks noGrp="1" noChangeArrowheads="1"/>
          </p:cNvSpPr>
          <p:nvPr>
            <p:ph type="body" idx="1"/>
          </p:nvPr>
        </p:nvSpPr>
        <p:spPr/>
        <p:txBody>
          <a:bodyPr/>
          <a:lstStyle/>
          <a:p>
            <a:pPr eaLnBrk="1" hangingPunct="1"/>
            <a:r>
              <a:rPr lang="en-US" smtClean="0"/>
              <a:t>From MSDS to SDS</a:t>
            </a:r>
          </a:p>
        </p:txBody>
      </p:sp>
      <p:sp>
        <p:nvSpPr>
          <p:cNvPr id="89092" name="Rectangle 6"/>
          <p:cNvSpPr>
            <a:spLocks noGrp="1" noChangeArrowheads="1"/>
          </p:cNvSpPr>
          <p:nvPr>
            <p:ph type="sldNum" sz="quarter" idx="12"/>
          </p:nvPr>
        </p:nvSpPr>
        <p:spPr>
          <a:noFill/>
        </p:spPr>
        <p:txBody>
          <a:bodyPr/>
          <a:lstStyle/>
          <a:p>
            <a:fld id="{F57B2ADC-27B7-47AF-BAD8-957069F66A14}" type="slidenum">
              <a:rPr lang="en-US" smtClean="0">
                <a:latin typeface="Arial" pitchFamily="34" charset="0"/>
              </a:rPr>
              <a:pPr/>
              <a:t>74</a:t>
            </a:fld>
            <a:endParaRPr lang="en-US" smtClean="0">
              <a:latin typeface="Arial" pitchFamily="34" charset="0"/>
            </a:endParaRPr>
          </a:p>
        </p:txBody>
      </p:sp>
      <p:pic>
        <p:nvPicPr>
          <p:cNvPr id="89093" name="Picture 2" descr="http://ts4.mm.bing.net/images/thumbnail.aspx?q=1342476066775&amp;id=1c1e5f8a1ef8c3e4afa2482fce779df8&amp;url=http%3a%2f%2fwww.kwantlen.ca%2f__shared%2fassets%2fmsds7201.jpg"/>
          <p:cNvPicPr>
            <a:picLocks noChangeAspect="1" noChangeArrowheads="1"/>
          </p:cNvPicPr>
          <p:nvPr/>
        </p:nvPicPr>
        <p:blipFill>
          <a:blip r:embed="rId3" cstate="print"/>
          <a:srcRect/>
          <a:stretch>
            <a:fillRect/>
          </a:stretch>
        </p:blipFill>
        <p:spPr bwMode="auto">
          <a:xfrm>
            <a:off x="6553200" y="1447800"/>
            <a:ext cx="2209800" cy="232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p>
            <a:fld id="{CACA0BB5-877A-4365-B105-86F41DE072D5}" type="slidenum">
              <a:rPr lang="en-US" smtClean="0">
                <a:latin typeface="Arial" pitchFamily="34" charset="0"/>
              </a:rPr>
              <a:pPr/>
              <a:t>75</a:t>
            </a:fld>
            <a:endParaRPr lang="en-US" smtClean="0">
              <a:latin typeface="Arial" pitchFamily="34" charset="0"/>
            </a:endParaRPr>
          </a:p>
        </p:txBody>
      </p:sp>
      <p:sp>
        <p:nvSpPr>
          <p:cNvPr id="74754" name="Rectangle 2"/>
          <p:cNvSpPr>
            <a:spLocks noGrp="1"/>
          </p:cNvSpPr>
          <p:nvPr>
            <p:ph type="title"/>
          </p:nvPr>
        </p:nvSpPr>
        <p:spPr>
          <a:xfrm>
            <a:off x="1143000" y="304800"/>
            <a:ext cx="7750175" cy="527050"/>
          </a:xfrm>
        </p:spPr>
        <p:txBody>
          <a:bodyPr/>
          <a:lstStyle/>
          <a:p>
            <a:pPr algn="r" eaLnBrk="1" hangingPunct="1">
              <a:defRPr/>
            </a:pPr>
            <a:r>
              <a:rPr lang="en-GB" dirty="0" smtClean="0">
                <a:effectLst/>
              </a:rPr>
              <a:t>Role of the SDS in the GHS</a:t>
            </a:r>
            <a:endParaRPr lang="en-GB" sz="4400" dirty="0" smtClean="0">
              <a:effectLst/>
            </a:endParaRPr>
          </a:p>
        </p:txBody>
      </p:sp>
      <p:sp>
        <p:nvSpPr>
          <p:cNvPr id="90116" name="Rectangle 3"/>
          <p:cNvSpPr>
            <a:spLocks noGrp="1"/>
          </p:cNvSpPr>
          <p:nvPr>
            <p:ph type="body" idx="1"/>
          </p:nvPr>
        </p:nvSpPr>
        <p:spPr>
          <a:xfrm>
            <a:off x="609600" y="1143000"/>
            <a:ext cx="6400800" cy="5410200"/>
          </a:xfrm>
          <a:noFill/>
        </p:spPr>
        <p:txBody>
          <a:bodyPr/>
          <a:lstStyle/>
          <a:p>
            <a:pPr eaLnBrk="1" hangingPunct="1"/>
            <a:r>
              <a:rPr lang="en-GB" smtClean="0"/>
              <a:t>Primary Use of SDS: The Workplace</a:t>
            </a:r>
          </a:p>
          <a:p>
            <a:pPr eaLnBrk="1" hangingPunct="1">
              <a:buFont typeface="Wingdings" pitchFamily="2" charset="2"/>
              <a:buChar char="Ø"/>
            </a:pPr>
            <a:r>
              <a:rPr lang="en-GB" sz="2800" smtClean="0"/>
              <a:t>Employers and workers use them as an information source about hazards of  a chemical substance or mixture and to obtain advice on safety precautions</a:t>
            </a:r>
            <a:r>
              <a:rPr lang="en-GB" sz="2400" smtClean="0"/>
              <a:t>.</a:t>
            </a:r>
          </a:p>
          <a:p>
            <a:pPr eaLnBrk="1" hangingPunct="1">
              <a:buFont typeface="Wingdings" pitchFamily="2" charset="2"/>
              <a:buChar char="Ø"/>
            </a:pPr>
            <a:endParaRPr lang="en-GB" sz="2400" smtClean="0"/>
          </a:p>
          <a:p>
            <a:pPr eaLnBrk="1" hangingPunct="1">
              <a:buFont typeface="Wingdings" pitchFamily="2" charset="2"/>
              <a:buChar char="Ø"/>
            </a:pPr>
            <a:r>
              <a:rPr lang="en-GB" sz="2800" smtClean="0"/>
              <a:t>SDS information can  be used by those involved in the transport of dangerous goods and emergency responders</a:t>
            </a:r>
            <a:r>
              <a:rPr lang="en-GB" sz="3600" smtClean="0"/>
              <a:t>.</a:t>
            </a:r>
          </a:p>
        </p:txBody>
      </p:sp>
      <p:pic>
        <p:nvPicPr>
          <p:cNvPr id="90117" name="Picture 5" descr="G:\Documents\Microsoft Clip Organizer\manufacturing3.wmf"/>
          <p:cNvPicPr>
            <a:picLocks noChangeAspect="1" noChangeArrowheads="1"/>
          </p:cNvPicPr>
          <p:nvPr/>
        </p:nvPicPr>
        <p:blipFill>
          <a:blip r:embed="rId3" cstate="print"/>
          <a:srcRect/>
          <a:stretch>
            <a:fillRect/>
          </a:stretch>
        </p:blipFill>
        <p:spPr bwMode="auto">
          <a:xfrm>
            <a:off x="7162800" y="2819400"/>
            <a:ext cx="1620838" cy="275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76225A24-0129-4F77-BA3B-7E16348D72C7}" type="slidenum">
              <a:rPr lang="en-US" smtClean="0">
                <a:latin typeface="Arial" pitchFamily="34" charset="0"/>
              </a:rPr>
              <a:pPr/>
              <a:t>76</a:t>
            </a:fld>
            <a:endParaRPr lang="en-US" smtClean="0">
              <a:latin typeface="Arial" pitchFamily="34" charset="0"/>
            </a:endParaRPr>
          </a:p>
        </p:txBody>
      </p:sp>
      <p:sp>
        <p:nvSpPr>
          <p:cNvPr id="75778" name="Rectangle 2"/>
          <p:cNvSpPr>
            <a:spLocks noGrp="1"/>
          </p:cNvSpPr>
          <p:nvPr>
            <p:ph type="title"/>
          </p:nvPr>
        </p:nvSpPr>
        <p:spPr>
          <a:xfrm>
            <a:off x="1905000" y="304800"/>
            <a:ext cx="6858000" cy="533400"/>
          </a:xfrm>
        </p:spPr>
        <p:txBody>
          <a:bodyPr/>
          <a:lstStyle/>
          <a:p>
            <a:pPr algn="r" eaLnBrk="1" hangingPunct="1">
              <a:defRPr/>
            </a:pPr>
            <a:r>
              <a:rPr lang="en-GB" sz="4000" dirty="0" smtClean="0"/>
              <a:t/>
            </a:r>
            <a:br>
              <a:rPr lang="en-GB" sz="4000" dirty="0" smtClean="0"/>
            </a:br>
            <a:r>
              <a:rPr lang="en-GB" sz="4000" dirty="0" smtClean="0"/>
              <a:t>When is an </a:t>
            </a:r>
            <a:r>
              <a:rPr lang="en-GB" sz="4000" dirty="0" smtClean="0">
                <a:effectLst/>
              </a:rPr>
              <a:t>SDS</a:t>
            </a:r>
            <a:r>
              <a:rPr lang="en-GB" sz="4000" dirty="0" smtClean="0"/>
              <a:t> required? </a:t>
            </a:r>
            <a:r>
              <a:rPr lang="en-GB" sz="4000" dirty="0" smtClean="0">
                <a:solidFill>
                  <a:srgbClr val="FFFF00"/>
                </a:solidFill>
              </a:rPr>
              <a:t/>
            </a:r>
            <a:br>
              <a:rPr lang="en-GB" sz="4000" dirty="0" smtClean="0">
                <a:solidFill>
                  <a:srgbClr val="FFFF00"/>
                </a:solidFill>
              </a:rPr>
            </a:br>
            <a:endParaRPr lang="en-GB" sz="4000" dirty="0" smtClean="0">
              <a:solidFill>
                <a:srgbClr val="FFFF00"/>
              </a:solidFill>
            </a:endParaRPr>
          </a:p>
        </p:txBody>
      </p:sp>
      <p:sp>
        <p:nvSpPr>
          <p:cNvPr id="91140" name="Rectangle 3"/>
          <p:cNvSpPr>
            <a:spLocks noGrp="1"/>
          </p:cNvSpPr>
          <p:nvPr>
            <p:ph type="body" idx="1"/>
          </p:nvPr>
        </p:nvSpPr>
        <p:spPr>
          <a:xfrm>
            <a:off x="457200" y="1447800"/>
            <a:ext cx="8229600" cy="4953000"/>
          </a:xfrm>
          <a:noFill/>
        </p:spPr>
        <p:txBody>
          <a:bodyPr/>
          <a:lstStyle/>
          <a:p>
            <a:pPr eaLnBrk="1" hangingPunct="1">
              <a:lnSpc>
                <a:spcPct val="80000"/>
              </a:lnSpc>
              <a:buFont typeface="Wingdings" pitchFamily="2" charset="2"/>
              <a:buChar char="Ø"/>
            </a:pPr>
            <a:r>
              <a:rPr lang="en-GB" dirty="0" smtClean="0"/>
              <a:t>An SDS should be produced for all chemicals (substances and mixtures) which meet the harmonized criteria for physical, health or environmental hazards under the GHS and …</a:t>
            </a:r>
          </a:p>
          <a:p>
            <a:pPr eaLnBrk="1" hangingPunct="1">
              <a:lnSpc>
                <a:spcPct val="80000"/>
              </a:lnSpc>
              <a:buClr>
                <a:srgbClr val="FFFF00"/>
              </a:buClr>
              <a:buFont typeface="Wingdings" pitchFamily="2" charset="2"/>
              <a:buChar char="Ø"/>
            </a:pPr>
            <a:endParaRPr lang="en-GB" sz="2800" dirty="0" smtClean="0">
              <a:solidFill>
                <a:srgbClr val="FFFF00"/>
              </a:solidFill>
            </a:endParaRPr>
          </a:p>
          <a:p>
            <a:pPr eaLnBrk="1" hangingPunct="1">
              <a:lnSpc>
                <a:spcPct val="80000"/>
              </a:lnSpc>
              <a:buSzTx/>
              <a:buFont typeface="Wingdings" pitchFamily="2" charset="2"/>
              <a:buChar char="Ø"/>
            </a:pPr>
            <a:r>
              <a:rPr lang="en-GB" dirty="0" smtClean="0"/>
              <a:t>For all mixtures which contain substances that meet the criteria for:</a:t>
            </a:r>
          </a:p>
          <a:p>
            <a:pPr lvl="1" eaLnBrk="1" hangingPunct="1">
              <a:lnSpc>
                <a:spcPct val="80000"/>
              </a:lnSpc>
              <a:buClr>
                <a:schemeClr val="hlink"/>
              </a:buClr>
              <a:buFont typeface="Wingdings" pitchFamily="2" charset="2"/>
              <a:buChar char="Ø"/>
            </a:pPr>
            <a:r>
              <a:rPr lang="en-GB" dirty="0" smtClean="0"/>
              <a:t>Carcinogens,</a:t>
            </a:r>
          </a:p>
          <a:p>
            <a:pPr lvl="1" eaLnBrk="1" hangingPunct="1">
              <a:lnSpc>
                <a:spcPct val="80000"/>
              </a:lnSpc>
              <a:buClr>
                <a:schemeClr val="hlink"/>
              </a:buClr>
              <a:buFont typeface="Wingdings" pitchFamily="2" charset="2"/>
              <a:buChar char="Ø"/>
            </a:pPr>
            <a:r>
              <a:rPr lang="en-GB" dirty="0" smtClean="0"/>
              <a:t>Toxic to reproduction or </a:t>
            </a:r>
          </a:p>
          <a:p>
            <a:pPr lvl="1" eaLnBrk="1" hangingPunct="1">
              <a:lnSpc>
                <a:spcPct val="80000"/>
              </a:lnSpc>
              <a:buClr>
                <a:schemeClr val="hlink"/>
              </a:buClr>
              <a:buFont typeface="Wingdings" pitchFamily="2" charset="2"/>
              <a:buChar char="Ø"/>
            </a:pPr>
            <a:r>
              <a:rPr lang="en-GB" dirty="0" smtClean="0"/>
              <a:t>TOST in concentrations exceeding the cut-off limits specified by the criteria for mixtures</a:t>
            </a:r>
            <a:r>
              <a:rPr lang="en-GB" sz="3200" dirty="0" smtClean="0"/>
              <a:t>.</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p>
            <a:fld id="{AF46A5E8-007A-419D-B2A0-747F425B216F}" type="slidenum">
              <a:rPr lang="en-US" smtClean="0">
                <a:latin typeface="Arial" pitchFamily="34" charset="0"/>
              </a:rPr>
              <a:pPr/>
              <a:t>77</a:t>
            </a:fld>
            <a:endParaRPr lang="en-US" smtClean="0">
              <a:latin typeface="Arial" pitchFamily="34" charset="0"/>
            </a:endParaRPr>
          </a:p>
        </p:txBody>
      </p:sp>
      <p:sp>
        <p:nvSpPr>
          <p:cNvPr id="76802" name="Rectangle 2"/>
          <p:cNvSpPr>
            <a:spLocks noGrp="1"/>
          </p:cNvSpPr>
          <p:nvPr>
            <p:ph type="title"/>
          </p:nvPr>
        </p:nvSpPr>
        <p:spPr>
          <a:xfrm>
            <a:off x="2590800" y="228600"/>
            <a:ext cx="6316662" cy="627063"/>
          </a:xfrm>
        </p:spPr>
        <p:txBody>
          <a:bodyPr/>
          <a:lstStyle/>
          <a:p>
            <a:pPr algn="r" eaLnBrk="1" hangingPunct="1">
              <a:defRPr/>
            </a:pPr>
            <a:r>
              <a:rPr lang="en-GB" sz="4000" dirty="0" smtClean="0"/>
              <a:t>Safety </a:t>
            </a:r>
            <a:r>
              <a:rPr lang="en-GB" sz="4000" dirty="0" smtClean="0">
                <a:effectLst/>
              </a:rPr>
              <a:t>Data</a:t>
            </a:r>
            <a:r>
              <a:rPr lang="en-GB" sz="4000" dirty="0" smtClean="0"/>
              <a:t> Sheet  content</a:t>
            </a:r>
          </a:p>
        </p:txBody>
      </p:sp>
      <p:sp>
        <p:nvSpPr>
          <p:cNvPr id="92164" name="Rectangle 3"/>
          <p:cNvSpPr>
            <a:spLocks noGrp="1"/>
          </p:cNvSpPr>
          <p:nvPr>
            <p:ph type="body" idx="1"/>
          </p:nvPr>
        </p:nvSpPr>
        <p:spPr>
          <a:xfrm>
            <a:off x="1082675" y="1143000"/>
            <a:ext cx="5307013" cy="5338763"/>
          </a:xfrm>
          <a:noFill/>
        </p:spPr>
        <p:txBody>
          <a:bodyPr/>
          <a:lstStyle/>
          <a:p>
            <a:pPr marL="457200" indent="-457200" eaLnBrk="1" hangingPunct="1">
              <a:buFont typeface="Wingdings 2" pitchFamily="18" charset="2"/>
              <a:buNone/>
            </a:pPr>
            <a:r>
              <a:rPr lang="en-GB" sz="1800" b="1" smtClean="0"/>
              <a:t>1. Identification</a:t>
            </a:r>
          </a:p>
          <a:p>
            <a:pPr marL="457200" indent="-457200" eaLnBrk="1" hangingPunct="1">
              <a:buFont typeface="Wingdings 2" pitchFamily="18" charset="2"/>
              <a:buNone/>
            </a:pPr>
            <a:r>
              <a:rPr lang="en-GB" sz="1800" b="1" smtClean="0"/>
              <a:t>2. Hazard (s) identification</a:t>
            </a:r>
          </a:p>
          <a:p>
            <a:pPr marL="457200" indent="-457200" eaLnBrk="1" hangingPunct="1">
              <a:buFont typeface="Wingdings 2" pitchFamily="18" charset="2"/>
              <a:buNone/>
            </a:pPr>
            <a:r>
              <a:rPr lang="en-GB" sz="1800" b="1" smtClean="0"/>
              <a:t>3. Composition/ information on ingredients</a:t>
            </a:r>
          </a:p>
          <a:p>
            <a:pPr marL="457200" indent="-457200" eaLnBrk="1" hangingPunct="1">
              <a:buFont typeface="Wingdings 2" pitchFamily="18" charset="2"/>
              <a:buNone/>
            </a:pPr>
            <a:r>
              <a:rPr lang="en-GB" sz="1800" b="1" smtClean="0"/>
              <a:t>4. First-aid measures</a:t>
            </a:r>
          </a:p>
          <a:p>
            <a:pPr marL="457200" indent="-457200" eaLnBrk="1" hangingPunct="1">
              <a:buFont typeface="Wingdings 2" pitchFamily="18" charset="2"/>
              <a:buNone/>
            </a:pPr>
            <a:r>
              <a:rPr lang="en-GB" sz="1800" b="1" smtClean="0"/>
              <a:t>5. Fire-fighting measures</a:t>
            </a:r>
          </a:p>
          <a:p>
            <a:pPr marL="457200" indent="-457200" eaLnBrk="1" hangingPunct="1">
              <a:buFont typeface="Wingdings 2" pitchFamily="18" charset="2"/>
              <a:buNone/>
            </a:pPr>
            <a:r>
              <a:rPr lang="en-GB" sz="1800" b="1" smtClean="0"/>
              <a:t>6. Accidental release measures</a:t>
            </a:r>
          </a:p>
          <a:p>
            <a:pPr marL="457200" indent="-457200" eaLnBrk="1" hangingPunct="1">
              <a:buFont typeface="Wingdings 2" pitchFamily="18" charset="2"/>
              <a:buNone/>
            </a:pPr>
            <a:r>
              <a:rPr lang="en-GB" sz="1800" b="1" smtClean="0"/>
              <a:t>7. Handling and storage</a:t>
            </a:r>
          </a:p>
          <a:p>
            <a:pPr marL="457200" indent="-457200" eaLnBrk="1" hangingPunct="1">
              <a:buFont typeface="Wingdings 2" pitchFamily="18" charset="2"/>
              <a:buNone/>
            </a:pPr>
            <a:r>
              <a:rPr lang="en-GB" sz="1800" b="1" smtClean="0"/>
              <a:t>8. Exposure control/ personal protection</a:t>
            </a:r>
          </a:p>
          <a:p>
            <a:pPr marL="457200" indent="-457200" eaLnBrk="1" hangingPunct="1">
              <a:buFont typeface="Wingdings 2" pitchFamily="18" charset="2"/>
              <a:buNone/>
            </a:pPr>
            <a:r>
              <a:rPr lang="en-GB" sz="1800" b="1" smtClean="0"/>
              <a:t>9. Physical and chemical properties</a:t>
            </a:r>
          </a:p>
          <a:p>
            <a:pPr marL="457200" indent="-457200" eaLnBrk="1" hangingPunct="1">
              <a:buFont typeface="Wingdings 2" pitchFamily="18" charset="2"/>
              <a:buNone/>
            </a:pPr>
            <a:r>
              <a:rPr lang="en-GB" sz="1800" b="1" smtClean="0"/>
              <a:t>10. Stability and reactivity</a:t>
            </a:r>
          </a:p>
          <a:p>
            <a:pPr marL="457200" indent="-457200" eaLnBrk="1" hangingPunct="1">
              <a:buFont typeface="Wingdings 2" pitchFamily="18" charset="2"/>
              <a:buNone/>
            </a:pPr>
            <a:r>
              <a:rPr lang="en-GB" sz="1800" b="1" smtClean="0"/>
              <a:t>11. Toxicological information</a:t>
            </a:r>
          </a:p>
          <a:p>
            <a:pPr marL="457200" indent="-457200" eaLnBrk="1" hangingPunct="1">
              <a:buFont typeface="Wingdings 2" pitchFamily="18" charset="2"/>
              <a:buNone/>
            </a:pPr>
            <a:r>
              <a:rPr lang="en-GB" sz="1800" i="1" smtClean="0">
                <a:solidFill>
                  <a:schemeClr val="tx2"/>
                </a:solidFill>
              </a:rPr>
              <a:t>12. Ecological information</a:t>
            </a:r>
          </a:p>
          <a:p>
            <a:pPr marL="457200" indent="-457200" eaLnBrk="1" hangingPunct="1">
              <a:buFont typeface="Wingdings 2" pitchFamily="18" charset="2"/>
              <a:buNone/>
            </a:pPr>
            <a:r>
              <a:rPr lang="en-GB" sz="1800" i="1" smtClean="0">
                <a:solidFill>
                  <a:schemeClr val="tx2"/>
                </a:solidFill>
              </a:rPr>
              <a:t>13. Disposal considerations</a:t>
            </a:r>
          </a:p>
          <a:p>
            <a:pPr marL="457200" indent="-457200" eaLnBrk="1" hangingPunct="1">
              <a:buFont typeface="Wingdings 2" pitchFamily="18" charset="2"/>
              <a:buNone/>
            </a:pPr>
            <a:r>
              <a:rPr lang="en-GB" sz="1800" i="1" smtClean="0">
                <a:solidFill>
                  <a:schemeClr val="tx2"/>
                </a:solidFill>
              </a:rPr>
              <a:t>14. Transport information</a:t>
            </a:r>
          </a:p>
          <a:p>
            <a:pPr marL="457200" indent="-457200" eaLnBrk="1" hangingPunct="1">
              <a:buFont typeface="Wingdings 2" pitchFamily="18" charset="2"/>
              <a:buNone/>
            </a:pPr>
            <a:r>
              <a:rPr lang="en-GB" sz="1800" i="1" smtClean="0">
                <a:solidFill>
                  <a:schemeClr val="tx2"/>
                </a:solidFill>
              </a:rPr>
              <a:t>15. Regulatory information</a:t>
            </a:r>
          </a:p>
          <a:p>
            <a:pPr marL="457200" indent="-457200" eaLnBrk="1" hangingPunct="1">
              <a:buFont typeface="Wingdings 2" pitchFamily="18" charset="2"/>
              <a:buNone/>
            </a:pPr>
            <a:r>
              <a:rPr lang="en-GB" sz="1800" b="1" smtClean="0"/>
              <a:t>16. Other information</a:t>
            </a:r>
          </a:p>
        </p:txBody>
      </p:sp>
      <p:sp>
        <p:nvSpPr>
          <p:cNvPr id="5" name="Rectangle 4"/>
          <p:cNvSpPr/>
          <p:nvPr/>
        </p:nvSpPr>
        <p:spPr>
          <a:xfrm>
            <a:off x="1143000" y="4800600"/>
            <a:ext cx="2895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66" name="TextBox 5"/>
          <p:cNvSpPr txBox="1">
            <a:spLocks noChangeArrowheads="1"/>
          </p:cNvSpPr>
          <p:nvPr/>
        </p:nvSpPr>
        <p:spPr bwMode="auto">
          <a:xfrm>
            <a:off x="4419600" y="5257800"/>
            <a:ext cx="2286000" cy="646331"/>
          </a:xfrm>
          <a:prstGeom prst="rect">
            <a:avLst/>
          </a:prstGeom>
          <a:solidFill>
            <a:schemeClr val="tx2">
              <a:lumMod val="40000"/>
              <a:lumOff val="60000"/>
            </a:schemeClr>
          </a:solidFill>
          <a:ln w="9525">
            <a:noFill/>
            <a:miter lim="800000"/>
            <a:headEnd/>
            <a:tailEnd/>
          </a:ln>
        </p:spPr>
        <p:txBody>
          <a:bodyPr wrap="square">
            <a:spAutoFit/>
          </a:bodyPr>
          <a:lstStyle/>
          <a:p>
            <a:r>
              <a:rPr lang="en-US" dirty="0" smtClean="0"/>
              <a:t>Not under </a:t>
            </a:r>
            <a:r>
              <a:rPr lang="en-US" dirty="0"/>
              <a:t>OSHA jurisdiction</a:t>
            </a:r>
          </a:p>
        </p:txBody>
      </p:sp>
      <p:sp>
        <p:nvSpPr>
          <p:cNvPr id="8" name="Rectangle 7"/>
          <p:cNvSpPr/>
          <p:nvPr/>
        </p:nvSpPr>
        <p:spPr>
          <a:xfrm>
            <a:off x="5410200" y="2209800"/>
            <a:ext cx="3429000" cy="646331"/>
          </a:xfrm>
          <a:prstGeom prst="rect">
            <a:avLst/>
          </a:prstGeom>
          <a:solidFill>
            <a:schemeClr val="accent1">
              <a:lumMod val="40000"/>
              <a:lumOff val="60000"/>
            </a:schemeClr>
          </a:solidFill>
        </p:spPr>
        <p:txBody>
          <a:bodyPr wrap="square">
            <a:spAutoFit/>
          </a:bodyPr>
          <a:lstStyle/>
          <a:p>
            <a:r>
              <a:rPr lang="en-US" dirty="0" smtClean="0"/>
              <a:t>OSHA proposes sections 1-11 and 16 be mandatory</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sldNum" sz="quarter" idx="12"/>
          </p:nvPr>
        </p:nvSpPr>
        <p:spPr>
          <a:noFill/>
        </p:spPr>
        <p:txBody>
          <a:bodyPr/>
          <a:lstStyle/>
          <a:p>
            <a:fld id="{96DE6374-561A-4E2C-8CDE-C3C2AA980452}" type="slidenum">
              <a:rPr lang="en-US" smtClean="0">
                <a:latin typeface="Arial" pitchFamily="34" charset="0"/>
              </a:rPr>
              <a:pPr/>
              <a:t>78</a:t>
            </a:fld>
            <a:endParaRPr lang="en-US" smtClean="0">
              <a:latin typeface="Arial" pitchFamily="34" charset="0"/>
            </a:endParaRPr>
          </a:p>
        </p:txBody>
      </p:sp>
      <p:sp>
        <p:nvSpPr>
          <p:cNvPr id="102402" name="Rectangle 3"/>
          <p:cNvSpPr>
            <a:spLocks noGrp="1" noChangeArrowheads="1"/>
          </p:cNvSpPr>
          <p:nvPr>
            <p:ph type="ctrTitle"/>
          </p:nvPr>
        </p:nvSpPr>
        <p:spPr>
          <a:xfrm>
            <a:off x="304800" y="1371600"/>
            <a:ext cx="8458200" cy="1470025"/>
          </a:xfrm>
        </p:spPr>
        <p:txBody>
          <a:bodyPr/>
          <a:lstStyle/>
          <a:p>
            <a:pPr eaLnBrk="1" hangingPunct="1">
              <a:defRPr/>
            </a:pPr>
            <a:r>
              <a:rPr lang="en-US" sz="3200" smtClean="0"/>
              <a:t>Global Harmonization System(GHS)</a:t>
            </a:r>
          </a:p>
        </p:txBody>
      </p:sp>
      <p:sp>
        <p:nvSpPr>
          <p:cNvPr id="93188" name="Rectangle 5"/>
          <p:cNvSpPr>
            <a:spLocks noGrp="1" noChangeArrowheads="1"/>
          </p:cNvSpPr>
          <p:nvPr>
            <p:ph type="subTitle" idx="1"/>
          </p:nvPr>
        </p:nvSpPr>
        <p:spPr/>
        <p:txBody>
          <a:bodyPr/>
          <a:lstStyle/>
          <a:p>
            <a:pPr eaLnBrk="1" hangingPunct="1"/>
            <a:r>
              <a:rPr lang="en-US" smtClean="0"/>
              <a:t>Exercises</a:t>
            </a:r>
          </a:p>
        </p:txBody>
      </p:sp>
      <p:pic>
        <p:nvPicPr>
          <p:cNvPr id="93189" name="Picture 2" descr="http://ts3.mm.bing.net/images/thumbnail.aspx?q=1429100569762&amp;id=bca25c283835cde2061ec07a854558f6&amp;url=http%3a%2f%2f3.bp.blogspot.com%2f_98yGS_aUtNs%2fTTt7syWatDI%2fAAAAAAAAAEA%2fuQDfS42hEI4%2fs1600%2fExam.gif"/>
          <p:cNvPicPr>
            <a:picLocks noChangeAspect="1" noChangeArrowheads="1"/>
          </p:cNvPicPr>
          <p:nvPr/>
        </p:nvPicPr>
        <p:blipFill>
          <a:blip r:embed="rId3" cstate="print"/>
          <a:srcRect/>
          <a:stretch>
            <a:fillRect/>
          </a:stretch>
        </p:blipFill>
        <p:spPr bwMode="auto">
          <a:xfrm>
            <a:off x="4953000" y="4572000"/>
            <a:ext cx="285750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p>
            <a:fld id="{FC2E1845-0153-4CFB-913A-B9036D15FB1C}" type="slidenum">
              <a:rPr lang="en-US" smtClean="0">
                <a:latin typeface="Arial" pitchFamily="34" charset="0"/>
              </a:rPr>
              <a:pPr/>
              <a:t>79</a:t>
            </a:fld>
            <a:endParaRPr lang="en-US" smtClean="0">
              <a:latin typeface="Arial" pitchFamily="34" charset="0"/>
            </a:endParaRPr>
          </a:p>
        </p:txBody>
      </p:sp>
      <p:sp>
        <p:nvSpPr>
          <p:cNvPr id="69634" name="Rectangle 2"/>
          <p:cNvSpPr>
            <a:spLocks noGrp="1"/>
          </p:cNvSpPr>
          <p:nvPr>
            <p:ph type="title"/>
          </p:nvPr>
        </p:nvSpPr>
        <p:spPr>
          <a:xfrm>
            <a:off x="685800" y="152400"/>
            <a:ext cx="8229600" cy="795337"/>
          </a:xfrm>
        </p:spPr>
        <p:txBody>
          <a:bodyPr/>
          <a:lstStyle/>
          <a:p>
            <a:pPr algn="r" eaLnBrk="1" hangingPunct="1">
              <a:defRPr/>
            </a:pPr>
            <a:r>
              <a:rPr lang="en-US" dirty="0" smtClean="0">
                <a:effectLst/>
              </a:rPr>
              <a:t>Exercise on Pictograms</a:t>
            </a:r>
          </a:p>
        </p:txBody>
      </p:sp>
      <p:sp>
        <p:nvSpPr>
          <p:cNvPr id="94212" name="Rectangle 3"/>
          <p:cNvSpPr>
            <a:spLocks noGrp="1"/>
          </p:cNvSpPr>
          <p:nvPr>
            <p:ph type="body" idx="1"/>
          </p:nvPr>
        </p:nvSpPr>
        <p:spPr>
          <a:xfrm>
            <a:off x="457200" y="1371600"/>
            <a:ext cx="8153400" cy="5026025"/>
          </a:xfrm>
          <a:noFill/>
        </p:spPr>
        <p:txBody>
          <a:bodyPr/>
          <a:lstStyle/>
          <a:p>
            <a:pPr eaLnBrk="1" hangingPunct="1">
              <a:buFont typeface="Wingdings" pitchFamily="2" charset="2"/>
              <a:buNone/>
            </a:pPr>
            <a:r>
              <a:rPr lang="en-US" sz="2400" smtClean="0"/>
              <a:t>Determine the type of hazard  based on the pictograms below</a:t>
            </a:r>
          </a:p>
          <a:p>
            <a:pPr eaLnBrk="1" hangingPunct="1"/>
            <a:endParaRPr lang="en-US" sz="2400" smtClean="0"/>
          </a:p>
          <a:p>
            <a:pPr eaLnBrk="1" hangingPunct="1"/>
            <a:endParaRPr lang="en-US" sz="2400" smtClean="0"/>
          </a:p>
        </p:txBody>
      </p:sp>
      <p:pic>
        <p:nvPicPr>
          <p:cNvPr id="94213" name="Picture 5" descr="image"/>
          <p:cNvPicPr>
            <a:picLocks noChangeAspect="1" noChangeArrowheads="1"/>
          </p:cNvPicPr>
          <p:nvPr/>
        </p:nvPicPr>
        <p:blipFill>
          <a:blip r:embed="rId3" cstate="print"/>
          <a:srcRect/>
          <a:stretch>
            <a:fillRect/>
          </a:stretch>
        </p:blipFill>
        <p:spPr bwMode="auto">
          <a:xfrm>
            <a:off x="6781800" y="2438400"/>
            <a:ext cx="1295400" cy="1295400"/>
          </a:xfrm>
          <a:prstGeom prst="rect">
            <a:avLst/>
          </a:prstGeom>
          <a:noFill/>
          <a:ln w="9525">
            <a:noFill/>
            <a:miter lim="800000"/>
            <a:headEnd/>
            <a:tailEnd/>
          </a:ln>
        </p:spPr>
      </p:pic>
      <p:pic>
        <p:nvPicPr>
          <p:cNvPr id="94214" name="Picture 4"/>
          <p:cNvPicPr>
            <a:picLocks noChangeAspect="1" noChangeArrowheads="1"/>
          </p:cNvPicPr>
          <p:nvPr/>
        </p:nvPicPr>
        <p:blipFill>
          <a:blip r:embed="rId4" cstate="print"/>
          <a:srcRect/>
          <a:stretch>
            <a:fillRect/>
          </a:stretch>
        </p:blipFill>
        <p:spPr bwMode="auto">
          <a:xfrm>
            <a:off x="838200" y="2514600"/>
            <a:ext cx="1384300" cy="1371600"/>
          </a:xfrm>
          <a:prstGeom prst="rect">
            <a:avLst/>
          </a:prstGeom>
          <a:noFill/>
          <a:ln w="9525">
            <a:noFill/>
            <a:miter lim="800000"/>
            <a:headEnd/>
            <a:tailEnd/>
          </a:ln>
        </p:spPr>
      </p:pic>
      <p:grpSp>
        <p:nvGrpSpPr>
          <p:cNvPr id="94215" name="Group 4"/>
          <p:cNvGrpSpPr>
            <a:grpSpLocks/>
          </p:cNvGrpSpPr>
          <p:nvPr/>
        </p:nvGrpSpPr>
        <p:grpSpPr bwMode="auto">
          <a:xfrm>
            <a:off x="3886200" y="2514600"/>
            <a:ext cx="1447800" cy="1371600"/>
            <a:chOff x="672" y="3120"/>
            <a:chExt cx="864" cy="864"/>
          </a:xfrm>
        </p:grpSpPr>
        <p:sp>
          <p:nvSpPr>
            <p:cNvPr id="94216"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pitchFamily="34" charset="0"/>
              </a:endParaRPr>
            </a:p>
          </p:txBody>
        </p:sp>
        <p:pic>
          <p:nvPicPr>
            <p:cNvPr id="94217" name="Picture 6"/>
            <p:cNvPicPr>
              <a:picLocks noChangeAspect="1" noChangeArrowheads="1"/>
            </p:cNvPicPr>
            <p:nvPr/>
          </p:nvPicPr>
          <p:blipFill>
            <a:blip r:embed="rId5" cstate="print"/>
            <a:srcRect/>
            <a:stretch>
              <a:fillRect/>
            </a:stretch>
          </p:blipFill>
          <p:spPr bwMode="auto">
            <a:xfrm>
              <a:off x="919" y="3367"/>
              <a:ext cx="370" cy="31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sldNum" sz="quarter" idx="12"/>
          </p:nvPr>
        </p:nvSpPr>
        <p:spPr>
          <a:noFill/>
        </p:spPr>
        <p:txBody>
          <a:bodyPr/>
          <a:lstStyle/>
          <a:p>
            <a:fld id="{75B32DFA-56B5-4E83-8ED5-0299A43B436C}" type="slidenum">
              <a:rPr lang="en-US" smtClean="0">
                <a:latin typeface="Arial" pitchFamily="34" charset="0"/>
              </a:rPr>
              <a:pPr/>
              <a:t>8</a:t>
            </a:fld>
            <a:endParaRPr lang="en-US" smtClean="0">
              <a:latin typeface="Arial" pitchFamily="34" charset="0"/>
            </a:endParaRPr>
          </a:p>
        </p:txBody>
      </p:sp>
      <p:sp>
        <p:nvSpPr>
          <p:cNvPr id="20482" name="Rectangle 2"/>
          <p:cNvSpPr>
            <a:spLocks noGrp="1" noChangeArrowheads="1"/>
          </p:cNvSpPr>
          <p:nvPr>
            <p:ph type="title" idx="4294967295"/>
          </p:nvPr>
        </p:nvSpPr>
        <p:spPr>
          <a:xfrm>
            <a:off x="1447800" y="206375"/>
            <a:ext cx="7467600" cy="533400"/>
          </a:xfrm>
        </p:spPr>
        <p:txBody>
          <a:bodyPr/>
          <a:lstStyle/>
          <a:p>
            <a:pPr algn="r" eaLnBrk="1" hangingPunct="1">
              <a:defRPr/>
            </a:pPr>
            <a:r>
              <a:rPr lang="en-US" dirty="0" smtClean="0"/>
              <a:t>How was GHS developed?</a:t>
            </a:r>
          </a:p>
        </p:txBody>
      </p:sp>
      <p:sp>
        <p:nvSpPr>
          <p:cNvPr id="22532" name="Rectangle 3"/>
          <p:cNvSpPr>
            <a:spLocks noGrp="1" noChangeArrowheads="1"/>
          </p:cNvSpPr>
          <p:nvPr>
            <p:ph type="body" idx="4294967295"/>
          </p:nvPr>
        </p:nvSpPr>
        <p:spPr>
          <a:xfrm>
            <a:off x="1295400" y="1143000"/>
            <a:ext cx="7543800" cy="5715000"/>
          </a:xfrm>
        </p:spPr>
        <p:txBody>
          <a:bodyPr/>
          <a:lstStyle/>
          <a:p>
            <a:pPr eaLnBrk="1" hangingPunct="1">
              <a:buFontTx/>
              <a:buChar char="•"/>
            </a:pPr>
            <a:r>
              <a:rPr lang="en-US" sz="2800" dirty="0" smtClean="0"/>
              <a:t>United Nations Organization (UN) initiative since 1992 to provide a system for the standard handling of chemicals</a:t>
            </a:r>
          </a:p>
          <a:p>
            <a:pPr lvl="1" eaLnBrk="1" hangingPunct="1">
              <a:buFont typeface="Wingdings 2" pitchFamily="18" charset="2"/>
              <a:buNone/>
            </a:pPr>
            <a:endParaRPr lang="en-US" dirty="0" smtClean="0"/>
          </a:p>
          <a:p>
            <a:pPr eaLnBrk="1" hangingPunct="1">
              <a:buFontTx/>
              <a:buChar char="•"/>
            </a:pPr>
            <a:r>
              <a:rPr lang="en-US" sz="2800" dirty="0" smtClean="0"/>
              <a:t>The system used as reference several existing system from various countries. It is now available for adoption by competent authorities around the world.</a:t>
            </a:r>
          </a:p>
          <a:p>
            <a:pPr eaLnBrk="1" hangingPunct="1">
              <a:buFontTx/>
              <a:buChar char="•"/>
            </a:pPr>
            <a:endParaRPr lang="en-US" sz="2800" dirty="0" smtClean="0"/>
          </a:p>
          <a:p>
            <a:pPr eaLnBrk="1" hangingPunct="1">
              <a:buFontTx/>
              <a:buChar char="•"/>
            </a:pPr>
            <a:r>
              <a:rPr lang="en-US" sz="2800" dirty="0" smtClean="0"/>
              <a:t>Revision 3 of the GHS will be used by OSHA as the reference for the proposed Hazard Communication rule</a:t>
            </a:r>
          </a:p>
          <a:p>
            <a:pPr lvl="1" eaLnBrk="1" hangingPunct="1">
              <a:buFont typeface="Wingdings 2" pitchFamily="18" charset="2"/>
              <a:buNone/>
            </a:pPr>
            <a:endParaRPr lang="en-US" dirty="0" smtClean="0"/>
          </a:p>
        </p:txBody>
      </p:sp>
      <p:pic>
        <p:nvPicPr>
          <p:cNvPr id="22533" name="Picture 5" descr="http://www.unece.org/uploads/pics/dg_ghs4_lg.jpg"/>
          <p:cNvPicPr>
            <a:picLocks noChangeAspect="1" noChangeArrowheads="1"/>
          </p:cNvPicPr>
          <p:nvPr/>
        </p:nvPicPr>
        <p:blipFill>
          <a:blip r:embed="rId3" cstate="print"/>
          <a:srcRect/>
          <a:stretch>
            <a:fillRect/>
          </a:stretch>
        </p:blipFill>
        <p:spPr bwMode="auto">
          <a:xfrm>
            <a:off x="0" y="0"/>
            <a:ext cx="135128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p>
            <a:fld id="{19970122-B003-4C44-9C76-05C7F1B5E264}" type="slidenum">
              <a:rPr lang="en-US" smtClean="0">
                <a:latin typeface="Arial" pitchFamily="34" charset="0"/>
              </a:rPr>
              <a:pPr/>
              <a:t>80</a:t>
            </a:fld>
            <a:endParaRPr lang="en-US" smtClean="0">
              <a:latin typeface="Arial" pitchFamily="34" charset="0"/>
            </a:endParaRPr>
          </a:p>
        </p:txBody>
      </p:sp>
      <p:sp>
        <p:nvSpPr>
          <p:cNvPr id="69634" name="Rectangle 2"/>
          <p:cNvSpPr>
            <a:spLocks noGrp="1"/>
          </p:cNvSpPr>
          <p:nvPr>
            <p:ph type="title" idx="4294967295"/>
          </p:nvPr>
        </p:nvSpPr>
        <p:spPr>
          <a:xfrm>
            <a:off x="685800" y="152400"/>
            <a:ext cx="8229600" cy="795337"/>
          </a:xfrm>
        </p:spPr>
        <p:txBody>
          <a:bodyPr/>
          <a:lstStyle/>
          <a:p>
            <a:pPr algn="r" eaLnBrk="1" hangingPunct="1">
              <a:defRPr/>
            </a:pPr>
            <a:r>
              <a:rPr lang="en-US" dirty="0" smtClean="0">
                <a:effectLst/>
              </a:rPr>
              <a:t>Exercise on Pictograms</a:t>
            </a:r>
          </a:p>
        </p:txBody>
      </p:sp>
      <p:sp>
        <p:nvSpPr>
          <p:cNvPr id="95236" name="Rectangle 3"/>
          <p:cNvSpPr>
            <a:spLocks noGrp="1"/>
          </p:cNvSpPr>
          <p:nvPr>
            <p:ph type="body" idx="4294967295"/>
          </p:nvPr>
        </p:nvSpPr>
        <p:spPr>
          <a:xfrm>
            <a:off x="457200" y="1371600"/>
            <a:ext cx="8153400" cy="5026025"/>
          </a:xfrm>
          <a:noFill/>
        </p:spPr>
        <p:txBody>
          <a:bodyPr/>
          <a:lstStyle/>
          <a:p>
            <a:pPr eaLnBrk="1" hangingPunct="1">
              <a:lnSpc>
                <a:spcPct val="80000"/>
              </a:lnSpc>
              <a:buFont typeface="Wingdings" pitchFamily="2" charset="2"/>
              <a:buNone/>
            </a:pPr>
            <a:r>
              <a:rPr lang="en-US" sz="2400" smtClean="0"/>
              <a:t>Determine what pictogram would use the following chemical using the information provided </a:t>
            </a:r>
          </a:p>
          <a:p>
            <a:pPr eaLnBrk="1" hangingPunct="1">
              <a:lnSpc>
                <a:spcPct val="80000"/>
              </a:lnSpc>
              <a:buFont typeface="Wingdings" pitchFamily="2" charset="2"/>
              <a:buNone/>
            </a:pPr>
            <a:endParaRPr lang="en-US" sz="2400" smtClean="0"/>
          </a:p>
          <a:p>
            <a:pPr eaLnBrk="1" hangingPunct="1">
              <a:lnSpc>
                <a:spcPct val="80000"/>
              </a:lnSpc>
            </a:pPr>
            <a:r>
              <a:rPr lang="en-US" sz="2400" smtClean="0"/>
              <a:t>Material is extremely toxic to humans</a:t>
            </a:r>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r>
              <a:rPr lang="en-US" sz="2400" smtClean="0"/>
              <a:t>Keep away from flames and sparks.  </a:t>
            </a:r>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r>
              <a:rPr lang="en-US" sz="2400" smtClean="0"/>
              <a:t>Corrosive to metals </a:t>
            </a:r>
          </a:p>
          <a:p>
            <a:pPr eaLnBrk="1" hangingPunct="1">
              <a:lnSpc>
                <a:spcPct val="80000"/>
              </a:lnSpc>
              <a:buFont typeface="Wingdings" pitchFamily="2" charset="2"/>
              <a:buNone/>
            </a:pPr>
            <a:endParaRPr lang="en-US" sz="2400" smtClean="0"/>
          </a:p>
          <a:p>
            <a:pPr eaLnBrk="1" hangingPunct="1">
              <a:lnSpc>
                <a:spcPct val="80000"/>
              </a:lnSpc>
              <a:buFont typeface="Wingdings" pitchFamily="2" charset="2"/>
              <a:buNone/>
            </a:pPr>
            <a:endParaRPr lang="es-PR" sz="2800" smtClean="0"/>
          </a:p>
          <a:p>
            <a:pPr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p>
            <a:fld id="{B6F7BEEB-1F9D-4A2B-BBF5-2EEC3B9CC6AF}" type="slidenum">
              <a:rPr lang="en-US" smtClean="0">
                <a:latin typeface="Arial" pitchFamily="34" charset="0"/>
              </a:rPr>
              <a:pPr/>
              <a:t>81</a:t>
            </a:fld>
            <a:endParaRPr lang="en-US" smtClean="0">
              <a:latin typeface="Arial" pitchFamily="34" charset="0"/>
            </a:endParaRPr>
          </a:p>
        </p:txBody>
      </p:sp>
      <p:sp>
        <p:nvSpPr>
          <p:cNvPr id="69634" name="Rectangle 2"/>
          <p:cNvSpPr>
            <a:spLocks noGrp="1"/>
          </p:cNvSpPr>
          <p:nvPr>
            <p:ph type="title" idx="4294967295"/>
          </p:nvPr>
        </p:nvSpPr>
        <p:spPr>
          <a:xfrm>
            <a:off x="685800" y="152400"/>
            <a:ext cx="8229600" cy="795337"/>
          </a:xfrm>
        </p:spPr>
        <p:txBody>
          <a:bodyPr/>
          <a:lstStyle/>
          <a:p>
            <a:pPr algn="r" eaLnBrk="1" hangingPunct="1">
              <a:defRPr/>
            </a:pPr>
            <a:r>
              <a:rPr lang="en-US" dirty="0" smtClean="0">
                <a:effectLst/>
              </a:rPr>
              <a:t>Exercise on Hazards</a:t>
            </a:r>
          </a:p>
        </p:txBody>
      </p:sp>
      <p:sp>
        <p:nvSpPr>
          <p:cNvPr id="96260" name="Rectangle 3"/>
          <p:cNvSpPr>
            <a:spLocks noGrp="1"/>
          </p:cNvSpPr>
          <p:nvPr>
            <p:ph type="body" idx="4294967295"/>
          </p:nvPr>
        </p:nvSpPr>
        <p:spPr>
          <a:xfrm>
            <a:off x="457200" y="1371600"/>
            <a:ext cx="8153400" cy="5026025"/>
          </a:xfrm>
          <a:noFill/>
        </p:spPr>
        <p:txBody>
          <a:bodyPr/>
          <a:lstStyle/>
          <a:p>
            <a:pPr eaLnBrk="1" hangingPunct="1">
              <a:lnSpc>
                <a:spcPct val="80000"/>
              </a:lnSpc>
              <a:buFont typeface="Wingdings" pitchFamily="2" charset="2"/>
              <a:buNone/>
            </a:pPr>
            <a:r>
              <a:rPr lang="en-US" sz="2400" dirty="0" smtClean="0"/>
              <a:t>Determine the type of precautionary statement (prevention, response, storage, disposal) of these materials given the following information</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Wear cold insulating gloves</a:t>
            </a:r>
          </a:p>
          <a:p>
            <a:pPr eaLnBrk="1" hangingPunct="1">
              <a:lnSpc>
                <a:spcPct val="80000"/>
              </a:lnSpc>
            </a:pPr>
            <a:endParaRPr lang="en-US" sz="2400" dirty="0" smtClean="0"/>
          </a:p>
          <a:p>
            <a:pPr eaLnBrk="1" hangingPunct="1">
              <a:lnSpc>
                <a:spcPct val="80000"/>
              </a:lnSpc>
            </a:pPr>
            <a:r>
              <a:rPr lang="en-US" sz="2400" dirty="0" smtClean="0"/>
              <a:t>Dispose of contents in accordance with local regulations</a:t>
            </a:r>
          </a:p>
          <a:p>
            <a:pPr eaLnBrk="1" hangingPunct="1">
              <a:lnSpc>
                <a:spcPct val="80000"/>
              </a:lnSpc>
            </a:pPr>
            <a:endParaRPr lang="en-US" sz="2400" dirty="0" smtClean="0"/>
          </a:p>
          <a:p>
            <a:pPr eaLnBrk="1" hangingPunct="1">
              <a:lnSpc>
                <a:spcPct val="80000"/>
              </a:lnSpc>
            </a:pPr>
            <a:r>
              <a:rPr lang="en-US" sz="2400" dirty="0" smtClean="0"/>
              <a:t>If exposed: call poison center or doctor/ physician</a:t>
            </a:r>
          </a:p>
          <a:p>
            <a:pPr eaLnBrk="1" hangingPunct="1">
              <a:lnSpc>
                <a:spcPct val="80000"/>
              </a:lnSpc>
            </a:pPr>
            <a:endParaRPr lang="en-US" sz="2400" dirty="0" smtClean="0"/>
          </a:p>
          <a:p>
            <a:pPr eaLnBrk="1" hangingPunct="1">
              <a:lnSpc>
                <a:spcPct val="80000"/>
              </a:lnSpc>
            </a:pPr>
            <a:r>
              <a:rPr lang="en-US" sz="2400" dirty="0" smtClean="0"/>
              <a:t>Stored in a well ventilated place</a:t>
            </a:r>
            <a:endParaRPr lang="es-PR" sz="2400" dirty="0" smtClean="0"/>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en-US" dirty="0" smtClean="0"/>
              <a:t>Data Sheets Exercise</a:t>
            </a:r>
            <a:endParaRPr lang="en-US" dirty="0"/>
          </a:p>
        </p:txBody>
      </p:sp>
      <p:sp>
        <p:nvSpPr>
          <p:cNvPr id="98307" name="Content Placeholder 2"/>
          <p:cNvSpPr>
            <a:spLocks noGrp="1"/>
          </p:cNvSpPr>
          <p:nvPr>
            <p:ph idx="1"/>
          </p:nvPr>
        </p:nvSpPr>
        <p:spPr/>
        <p:txBody>
          <a:bodyPr/>
          <a:lstStyle/>
          <a:p>
            <a:pPr eaLnBrk="1" hangingPunct="1"/>
            <a:r>
              <a:rPr lang="en-US" smtClean="0"/>
              <a:t>Using the data sheet provided, identify in which section of the data sheet you can find the following</a:t>
            </a:r>
          </a:p>
          <a:p>
            <a:pPr lvl="1" eaLnBrk="1" hangingPunct="1"/>
            <a:r>
              <a:rPr lang="en-US" smtClean="0"/>
              <a:t>Health effects</a:t>
            </a:r>
          </a:p>
          <a:p>
            <a:pPr lvl="1" eaLnBrk="1" hangingPunct="1"/>
            <a:r>
              <a:rPr lang="en-US" smtClean="0"/>
              <a:t>Flammability of material</a:t>
            </a:r>
          </a:p>
          <a:p>
            <a:pPr lvl="1" eaLnBrk="1" hangingPunct="1"/>
            <a:r>
              <a:rPr lang="en-US" smtClean="0"/>
              <a:t>Storage precautions</a:t>
            </a:r>
          </a:p>
          <a:p>
            <a:pPr lvl="1" eaLnBrk="1" hangingPunct="1"/>
            <a:r>
              <a:rPr lang="en-US" smtClean="0"/>
              <a:t>Toxicity of material</a:t>
            </a:r>
          </a:p>
          <a:p>
            <a:pPr lvl="1" eaLnBrk="1" hangingPunct="1"/>
            <a:r>
              <a:rPr lang="en-US" smtClean="0"/>
              <a:t>Material identity</a:t>
            </a:r>
          </a:p>
          <a:p>
            <a:pPr lvl="1" eaLnBrk="1" hangingPunct="1"/>
            <a:endParaRPr lang="en-US" smtClean="0"/>
          </a:p>
          <a:p>
            <a:pPr eaLnBrk="1" hangingPunct="1"/>
            <a:endParaRPr lang="en-US" smtClean="0"/>
          </a:p>
        </p:txBody>
      </p:sp>
      <p:sp>
        <p:nvSpPr>
          <p:cNvPr id="98308" name="Slide Number Placeholder 3"/>
          <p:cNvSpPr>
            <a:spLocks noGrp="1"/>
          </p:cNvSpPr>
          <p:nvPr>
            <p:ph type="sldNum" sz="quarter" idx="12"/>
          </p:nvPr>
        </p:nvSpPr>
        <p:spPr>
          <a:noFill/>
        </p:spPr>
        <p:txBody>
          <a:bodyPr/>
          <a:lstStyle/>
          <a:p>
            <a:fld id="{BE441C65-6DDF-4812-A2DF-FBA1894C5645}" type="slidenum">
              <a:rPr lang="en-US" smtClean="0">
                <a:latin typeface="Arial" pitchFamily="34" charset="0"/>
              </a:rPr>
              <a:pPr/>
              <a:t>82</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en-US" dirty="0" smtClean="0"/>
              <a:t>Labels Exercise</a:t>
            </a:r>
            <a:endParaRPr lang="en-US" dirty="0"/>
          </a:p>
        </p:txBody>
      </p:sp>
      <p:sp>
        <p:nvSpPr>
          <p:cNvPr id="97283" name="Content Placeholder 2"/>
          <p:cNvSpPr>
            <a:spLocks noGrp="1"/>
          </p:cNvSpPr>
          <p:nvPr>
            <p:ph idx="1"/>
          </p:nvPr>
        </p:nvSpPr>
        <p:spPr/>
        <p:txBody>
          <a:bodyPr/>
          <a:lstStyle/>
          <a:p>
            <a:pPr eaLnBrk="1" hangingPunct="1"/>
            <a:r>
              <a:rPr lang="en-US" dirty="0" smtClean="0"/>
              <a:t>With the information provided for each chemical, identify the following elements of the label.  Please reference Appendix C</a:t>
            </a:r>
          </a:p>
          <a:p>
            <a:pPr eaLnBrk="1" hangingPunct="1"/>
            <a:endParaRPr lang="en-US" dirty="0" smtClean="0"/>
          </a:p>
          <a:p>
            <a:pPr lvl="1" eaLnBrk="1" hangingPunct="1"/>
            <a:r>
              <a:rPr lang="en-US" dirty="0" smtClean="0"/>
              <a:t>Pictogram 	</a:t>
            </a:r>
          </a:p>
          <a:p>
            <a:pPr lvl="1" eaLnBrk="1" hangingPunct="1"/>
            <a:r>
              <a:rPr lang="en-US" dirty="0" smtClean="0"/>
              <a:t>Signal words</a:t>
            </a:r>
          </a:p>
          <a:p>
            <a:pPr lvl="1" eaLnBrk="1" hangingPunct="1"/>
            <a:r>
              <a:rPr lang="en-US" dirty="0" smtClean="0"/>
              <a:t>Hazard statements</a:t>
            </a:r>
          </a:p>
          <a:p>
            <a:pPr lvl="1" eaLnBrk="1" hangingPunct="1"/>
            <a:r>
              <a:rPr lang="en-US" dirty="0" smtClean="0"/>
              <a:t>Precautionary statement</a:t>
            </a:r>
          </a:p>
        </p:txBody>
      </p:sp>
      <p:sp>
        <p:nvSpPr>
          <p:cNvPr id="97284" name="Slide Number Placeholder 3"/>
          <p:cNvSpPr>
            <a:spLocks noGrp="1"/>
          </p:cNvSpPr>
          <p:nvPr>
            <p:ph type="sldNum" sz="quarter" idx="12"/>
          </p:nvPr>
        </p:nvSpPr>
        <p:spPr>
          <a:noFill/>
        </p:spPr>
        <p:txBody>
          <a:bodyPr/>
          <a:lstStyle/>
          <a:p>
            <a:fld id="{5651B344-61EA-4F9E-8BA1-F0516273422A}" type="slidenum">
              <a:rPr lang="en-US" smtClean="0">
                <a:latin typeface="Arial" pitchFamily="34" charset="0"/>
              </a:rPr>
              <a:pPr/>
              <a:t>83</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sldNum" sz="quarter" idx="12"/>
          </p:nvPr>
        </p:nvSpPr>
        <p:spPr>
          <a:noFill/>
        </p:spPr>
        <p:txBody>
          <a:bodyPr/>
          <a:lstStyle/>
          <a:p>
            <a:fld id="{D7A4677A-615D-4D61-8A43-CD3F18B84684}" type="slidenum">
              <a:rPr lang="en-US" smtClean="0">
                <a:latin typeface="Arial" pitchFamily="34" charset="0"/>
              </a:rPr>
              <a:pPr/>
              <a:t>84</a:t>
            </a:fld>
            <a:endParaRPr lang="en-US" smtClean="0">
              <a:latin typeface="Arial" pitchFamily="34" charset="0"/>
            </a:endParaRPr>
          </a:p>
        </p:txBody>
      </p:sp>
      <p:sp>
        <p:nvSpPr>
          <p:cNvPr id="77826" name="Rectangle 3"/>
          <p:cNvSpPr>
            <a:spLocks noGrp="1" noChangeArrowheads="1"/>
          </p:cNvSpPr>
          <p:nvPr>
            <p:ph type="ctrTitle"/>
          </p:nvPr>
        </p:nvSpPr>
        <p:spPr>
          <a:xfrm>
            <a:off x="304800" y="1600200"/>
            <a:ext cx="8458200" cy="1241425"/>
          </a:xfrm>
        </p:spPr>
        <p:txBody>
          <a:bodyPr/>
          <a:lstStyle/>
          <a:p>
            <a:pPr eaLnBrk="1" hangingPunct="1">
              <a:defRPr/>
            </a:pPr>
            <a:r>
              <a:rPr lang="en-US" sz="3200" dirty="0" smtClean="0"/>
              <a:t> Proposed changes to HCS </a:t>
            </a:r>
          </a:p>
        </p:txBody>
      </p:sp>
      <p:sp>
        <p:nvSpPr>
          <p:cNvPr id="99332" name="Rectangle 5"/>
          <p:cNvSpPr>
            <a:spLocks noGrp="1" noChangeArrowheads="1"/>
          </p:cNvSpPr>
          <p:nvPr>
            <p:ph type="subTitle" idx="1"/>
          </p:nvPr>
        </p:nvSpPr>
        <p:spPr/>
        <p:txBody>
          <a:bodyPr/>
          <a:lstStyle/>
          <a:p>
            <a:pPr eaLnBrk="1" hangingPunct="1"/>
            <a:r>
              <a:rPr lang="en-US" smtClean="0"/>
              <a:t>Old vs. new….</a:t>
            </a:r>
          </a:p>
        </p:txBody>
      </p:sp>
      <p:pic>
        <p:nvPicPr>
          <p:cNvPr id="99333" name="Picture 2" descr="http://ts4.mm.bing.net/images/thumbnail.aspx?q=1503261830475&amp;id=b3c19703399da43f14170b3af1da8e15&amp;url=http%3a%2f%2fi696.photobucket.com%2falbums%2fvv323%2fphotosquidhome%2fwriting%2fediting.jpg"/>
          <p:cNvPicPr>
            <a:picLocks noChangeAspect="1" noChangeArrowheads="1"/>
          </p:cNvPicPr>
          <p:nvPr/>
        </p:nvPicPr>
        <p:blipFill>
          <a:blip r:embed="rId3" cstate="print"/>
          <a:srcRect/>
          <a:stretch>
            <a:fillRect/>
          </a:stretch>
        </p:blipFill>
        <p:spPr bwMode="auto">
          <a:xfrm>
            <a:off x="5105400" y="4724400"/>
            <a:ext cx="28575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p>
            <a:fld id="{33F1B971-A195-438C-9A0B-45FA43605412}" type="slidenum">
              <a:rPr lang="en-US" smtClean="0">
                <a:latin typeface="Arial" pitchFamily="34" charset="0"/>
              </a:rPr>
              <a:pPr/>
              <a:t>85</a:t>
            </a:fld>
            <a:endParaRPr lang="en-US" smtClean="0">
              <a:latin typeface="Arial" pitchFamily="34" charset="0"/>
            </a:endParaRPr>
          </a:p>
        </p:txBody>
      </p:sp>
      <p:sp>
        <p:nvSpPr>
          <p:cNvPr id="2" name="Title 1"/>
          <p:cNvSpPr>
            <a:spLocks noGrp="1"/>
          </p:cNvSpPr>
          <p:nvPr>
            <p:ph type="title"/>
          </p:nvPr>
        </p:nvSpPr>
        <p:spPr>
          <a:xfrm>
            <a:off x="1447800" y="228600"/>
            <a:ext cx="6858000" cy="533400"/>
          </a:xfrm>
        </p:spPr>
        <p:txBody>
          <a:bodyPr/>
          <a:lstStyle/>
          <a:p>
            <a:pPr algn="r" eaLnBrk="1" hangingPunct="1">
              <a:defRPr/>
            </a:pPr>
            <a:r>
              <a:rPr lang="en-US" dirty="0" smtClean="0"/>
              <a:t>Current  rule</a:t>
            </a:r>
            <a:endParaRPr lang="en-US" dirty="0"/>
          </a:p>
        </p:txBody>
      </p:sp>
      <p:sp>
        <p:nvSpPr>
          <p:cNvPr id="100356" name="Content Placeholder 2"/>
          <p:cNvSpPr>
            <a:spLocks noGrp="1"/>
          </p:cNvSpPr>
          <p:nvPr>
            <p:ph idx="1"/>
          </p:nvPr>
        </p:nvSpPr>
        <p:spPr/>
        <p:txBody>
          <a:bodyPr/>
          <a:lstStyle/>
          <a:p>
            <a:r>
              <a:rPr lang="en-US" sz="2800" smtClean="0"/>
              <a:t>Current  HAZCOM standard rule</a:t>
            </a:r>
          </a:p>
          <a:p>
            <a:pPr lvl="1" eaLnBrk="1" hangingPunct="1">
              <a:lnSpc>
                <a:spcPct val="80000"/>
              </a:lnSpc>
            </a:pPr>
            <a:r>
              <a:rPr lang="en-US" sz="2400" smtClean="0"/>
              <a:t>(a) Purpose</a:t>
            </a:r>
          </a:p>
          <a:p>
            <a:pPr lvl="1" eaLnBrk="1" hangingPunct="1">
              <a:lnSpc>
                <a:spcPct val="80000"/>
              </a:lnSpc>
            </a:pPr>
            <a:r>
              <a:rPr lang="en-US" sz="2400" smtClean="0"/>
              <a:t>(b) Scope and Application</a:t>
            </a:r>
          </a:p>
          <a:p>
            <a:pPr lvl="1" eaLnBrk="1" hangingPunct="1">
              <a:lnSpc>
                <a:spcPct val="80000"/>
              </a:lnSpc>
            </a:pPr>
            <a:r>
              <a:rPr lang="en-US" sz="2400" smtClean="0"/>
              <a:t>(c) Definitions</a:t>
            </a:r>
          </a:p>
          <a:p>
            <a:pPr lvl="1" eaLnBrk="1" hangingPunct="1">
              <a:lnSpc>
                <a:spcPct val="80000"/>
              </a:lnSpc>
            </a:pPr>
            <a:r>
              <a:rPr lang="en-US" sz="2400" smtClean="0"/>
              <a:t>(d) Hazard Determination</a:t>
            </a:r>
          </a:p>
          <a:p>
            <a:pPr lvl="1" eaLnBrk="1" hangingPunct="1">
              <a:lnSpc>
                <a:spcPct val="80000"/>
              </a:lnSpc>
            </a:pPr>
            <a:r>
              <a:rPr lang="en-US" sz="2400" smtClean="0"/>
              <a:t>(e) Written Hazard Communication Program</a:t>
            </a:r>
          </a:p>
          <a:p>
            <a:pPr lvl="1" eaLnBrk="1" hangingPunct="1">
              <a:lnSpc>
                <a:spcPct val="80000"/>
              </a:lnSpc>
            </a:pPr>
            <a:r>
              <a:rPr lang="en-US" sz="2400" smtClean="0"/>
              <a:t>(f) Labels and Other Forms of Warning</a:t>
            </a:r>
          </a:p>
          <a:p>
            <a:pPr lvl="1" eaLnBrk="1" hangingPunct="1">
              <a:lnSpc>
                <a:spcPct val="80000"/>
              </a:lnSpc>
            </a:pPr>
            <a:r>
              <a:rPr lang="en-US" sz="2400" smtClean="0"/>
              <a:t>(g) Material Safety Data Sheets</a:t>
            </a:r>
          </a:p>
          <a:p>
            <a:pPr lvl="1" eaLnBrk="1" hangingPunct="1">
              <a:lnSpc>
                <a:spcPct val="80000"/>
              </a:lnSpc>
            </a:pPr>
            <a:r>
              <a:rPr lang="en-US" sz="2400" smtClean="0"/>
              <a:t>(h) Employee Information and Training</a:t>
            </a:r>
          </a:p>
          <a:p>
            <a:pPr lvl="1" eaLnBrk="1" hangingPunct="1">
              <a:lnSpc>
                <a:spcPct val="80000"/>
              </a:lnSpc>
            </a:pPr>
            <a:r>
              <a:rPr lang="en-US" sz="2400" smtClean="0"/>
              <a:t>(i) Trade Secrets</a:t>
            </a:r>
          </a:p>
          <a:p>
            <a:pPr lvl="1" eaLnBrk="1" hangingPunct="1">
              <a:lnSpc>
                <a:spcPct val="80000"/>
              </a:lnSpc>
            </a:pPr>
            <a:r>
              <a:rPr lang="en-US" sz="2400" smtClean="0"/>
              <a:t>(j) Effective Dates</a:t>
            </a:r>
          </a:p>
          <a:p>
            <a:pPr lvl="1" eaLnBrk="1" hangingPunct="1">
              <a:lnSpc>
                <a:spcPct val="80000"/>
              </a:lnSpc>
            </a:pPr>
            <a:r>
              <a:rPr lang="en-US" sz="2400" smtClean="0"/>
              <a:t>    </a:t>
            </a:r>
            <a:r>
              <a:rPr lang="en-US" sz="2400" b="1" smtClean="0"/>
              <a:t>Appendices A - E</a:t>
            </a:r>
            <a:endParaRPr lang="en-US" sz="24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p>
            <a:fld id="{FBAD31F8-77F8-4DCD-B532-F0752D30DE4A}" type="slidenum">
              <a:rPr lang="en-US" smtClean="0">
                <a:latin typeface="Arial" pitchFamily="34" charset="0"/>
              </a:rPr>
              <a:pPr/>
              <a:t>86</a:t>
            </a:fld>
            <a:endParaRPr lang="en-US" smtClean="0">
              <a:latin typeface="Arial" pitchFamily="34" charset="0"/>
            </a:endParaRPr>
          </a:p>
        </p:txBody>
      </p:sp>
      <p:sp>
        <p:nvSpPr>
          <p:cNvPr id="2" name="Title 1"/>
          <p:cNvSpPr>
            <a:spLocks noGrp="1"/>
          </p:cNvSpPr>
          <p:nvPr>
            <p:ph type="title"/>
          </p:nvPr>
        </p:nvSpPr>
        <p:spPr>
          <a:xfrm>
            <a:off x="1905000" y="206375"/>
            <a:ext cx="6858000" cy="533400"/>
          </a:xfrm>
        </p:spPr>
        <p:txBody>
          <a:bodyPr/>
          <a:lstStyle/>
          <a:p>
            <a:pPr algn="r" eaLnBrk="1" hangingPunct="1">
              <a:defRPr/>
            </a:pPr>
            <a:r>
              <a:rPr lang="en-US" dirty="0" smtClean="0"/>
              <a:t>Current  rule to be revised </a:t>
            </a:r>
            <a:endParaRPr lang="en-US" dirty="0"/>
          </a:p>
        </p:txBody>
      </p:sp>
      <p:sp>
        <p:nvSpPr>
          <p:cNvPr id="101380" name="Content Placeholder 2"/>
          <p:cNvSpPr>
            <a:spLocks noGrp="1"/>
          </p:cNvSpPr>
          <p:nvPr>
            <p:ph idx="1"/>
          </p:nvPr>
        </p:nvSpPr>
        <p:spPr/>
        <p:txBody>
          <a:bodyPr/>
          <a:lstStyle/>
          <a:p>
            <a:r>
              <a:rPr lang="en-US" sz="2400" i="1" u="sng" dirty="0" smtClean="0"/>
              <a:t>Appendices</a:t>
            </a:r>
          </a:p>
          <a:p>
            <a:r>
              <a:rPr lang="en-US" sz="2400" dirty="0" smtClean="0"/>
              <a:t>Appendix A (mandatory) –  Health hazards definitions</a:t>
            </a:r>
          </a:p>
          <a:p>
            <a:endParaRPr lang="en-US" sz="2400" dirty="0" smtClean="0"/>
          </a:p>
          <a:p>
            <a:r>
              <a:rPr lang="en-US" sz="2400" dirty="0" smtClean="0"/>
              <a:t>Appendix B (mandatory) – Hazard determination</a:t>
            </a:r>
          </a:p>
          <a:p>
            <a:endParaRPr lang="en-US" sz="2400" dirty="0" smtClean="0"/>
          </a:p>
          <a:p>
            <a:r>
              <a:rPr lang="en-US" sz="2400" dirty="0" smtClean="0"/>
              <a:t>Appendix C (advisory) – Information sources [removed 1996]</a:t>
            </a:r>
          </a:p>
          <a:p>
            <a:endParaRPr lang="en-US" sz="2400" dirty="0" smtClean="0"/>
          </a:p>
          <a:p>
            <a:r>
              <a:rPr lang="en-US" sz="2400" dirty="0" smtClean="0"/>
              <a:t>Appendix D (mandatory) – Trade secret definition</a:t>
            </a:r>
          </a:p>
          <a:p>
            <a:endParaRPr lang="en-US" sz="2400" dirty="0" smtClean="0"/>
          </a:p>
          <a:p>
            <a:r>
              <a:rPr lang="en-US" sz="2400" dirty="0" smtClean="0"/>
              <a:t>Appendix E (advisory) – Compliance guidelines</a:t>
            </a:r>
          </a:p>
          <a:p>
            <a:pPr eaLnBrk="1" hangingPunct="1"/>
            <a:endParaRPr lang="en-US" sz="24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p>
            <a:fld id="{60D43C36-C55A-48E6-8606-962AA52CA574}" type="slidenum">
              <a:rPr lang="en-US" smtClean="0">
                <a:latin typeface="Arial" pitchFamily="34" charset="0"/>
              </a:rPr>
              <a:pPr/>
              <a:t>87</a:t>
            </a:fld>
            <a:endParaRPr lang="en-US" smtClean="0">
              <a:latin typeface="Arial" pitchFamily="34" charset="0"/>
            </a:endParaRPr>
          </a:p>
        </p:txBody>
      </p:sp>
      <p:sp>
        <p:nvSpPr>
          <p:cNvPr id="82946" name="Rectangle 2"/>
          <p:cNvSpPr>
            <a:spLocks noGrp="1" noChangeArrowheads="1"/>
          </p:cNvSpPr>
          <p:nvPr>
            <p:ph type="title"/>
          </p:nvPr>
        </p:nvSpPr>
        <p:spPr>
          <a:xfrm>
            <a:off x="1905000" y="206375"/>
            <a:ext cx="6858000" cy="533400"/>
          </a:xfrm>
        </p:spPr>
        <p:txBody>
          <a:bodyPr/>
          <a:lstStyle/>
          <a:p>
            <a:pPr algn="r" eaLnBrk="1" hangingPunct="1">
              <a:defRPr/>
            </a:pPr>
            <a:r>
              <a:rPr lang="en-US" dirty="0" smtClean="0"/>
              <a:t>Organization </a:t>
            </a:r>
            <a:r>
              <a:rPr lang="en-US" dirty="0" smtClean="0">
                <a:effectLst/>
              </a:rPr>
              <a:t>of</a:t>
            </a:r>
            <a:r>
              <a:rPr lang="en-US" dirty="0" smtClean="0"/>
              <a:t> the new rule</a:t>
            </a:r>
          </a:p>
        </p:txBody>
      </p:sp>
      <p:sp>
        <p:nvSpPr>
          <p:cNvPr id="102404" name="Rectangle 3"/>
          <p:cNvSpPr>
            <a:spLocks noGrp="1" noChangeArrowheads="1"/>
          </p:cNvSpPr>
          <p:nvPr>
            <p:ph type="body" idx="1"/>
          </p:nvPr>
        </p:nvSpPr>
        <p:spPr/>
        <p:txBody>
          <a:bodyPr/>
          <a:lstStyle/>
          <a:p>
            <a:pPr eaLnBrk="1" hangingPunct="1">
              <a:lnSpc>
                <a:spcPct val="80000"/>
              </a:lnSpc>
            </a:pPr>
            <a:r>
              <a:rPr lang="en-US" sz="2800" smtClean="0"/>
              <a:t>(a) Purpose</a:t>
            </a:r>
          </a:p>
          <a:p>
            <a:pPr eaLnBrk="1" hangingPunct="1">
              <a:lnSpc>
                <a:spcPct val="80000"/>
              </a:lnSpc>
            </a:pPr>
            <a:r>
              <a:rPr lang="en-US" sz="2800" smtClean="0"/>
              <a:t>(b) Scope and Application</a:t>
            </a:r>
          </a:p>
          <a:p>
            <a:pPr eaLnBrk="1" hangingPunct="1">
              <a:lnSpc>
                <a:spcPct val="80000"/>
              </a:lnSpc>
            </a:pPr>
            <a:r>
              <a:rPr lang="en-US" sz="2800" smtClean="0"/>
              <a:t>(c) Definitions</a:t>
            </a:r>
          </a:p>
          <a:p>
            <a:pPr eaLnBrk="1" hangingPunct="1">
              <a:lnSpc>
                <a:spcPct val="80000"/>
              </a:lnSpc>
            </a:pPr>
            <a:r>
              <a:rPr lang="en-US" sz="2800" smtClean="0"/>
              <a:t>(d) </a:t>
            </a:r>
            <a:r>
              <a:rPr lang="en-US" sz="2800" b="1" smtClean="0">
                <a:solidFill>
                  <a:srgbClr val="00B0F0"/>
                </a:solidFill>
              </a:rPr>
              <a:t>Hazard Classification</a:t>
            </a:r>
          </a:p>
          <a:p>
            <a:pPr eaLnBrk="1" hangingPunct="1">
              <a:lnSpc>
                <a:spcPct val="80000"/>
              </a:lnSpc>
            </a:pPr>
            <a:r>
              <a:rPr lang="en-US" sz="2800" smtClean="0"/>
              <a:t>(e) Written Hazard Communication Program</a:t>
            </a:r>
          </a:p>
          <a:p>
            <a:pPr eaLnBrk="1" hangingPunct="1">
              <a:lnSpc>
                <a:spcPct val="80000"/>
              </a:lnSpc>
            </a:pPr>
            <a:r>
              <a:rPr lang="en-US" sz="2800" smtClean="0"/>
              <a:t>(f) </a:t>
            </a:r>
            <a:r>
              <a:rPr lang="en-US" sz="2800" b="1" smtClean="0">
                <a:solidFill>
                  <a:srgbClr val="00B0F0"/>
                </a:solidFill>
              </a:rPr>
              <a:t>Labels and Other Forms of Warning</a:t>
            </a:r>
          </a:p>
          <a:p>
            <a:pPr eaLnBrk="1" hangingPunct="1">
              <a:lnSpc>
                <a:spcPct val="80000"/>
              </a:lnSpc>
            </a:pPr>
            <a:r>
              <a:rPr lang="en-US" sz="2800" smtClean="0"/>
              <a:t>(g)</a:t>
            </a:r>
            <a:r>
              <a:rPr lang="en-US" sz="2800" smtClean="0">
                <a:solidFill>
                  <a:srgbClr val="00B0F0"/>
                </a:solidFill>
              </a:rPr>
              <a:t> </a:t>
            </a:r>
            <a:r>
              <a:rPr lang="en-US" sz="2800" b="1" smtClean="0">
                <a:solidFill>
                  <a:srgbClr val="00B0F0"/>
                </a:solidFill>
              </a:rPr>
              <a:t>Safety Data Sheets</a:t>
            </a:r>
          </a:p>
          <a:p>
            <a:pPr eaLnBrk="1" hangingPunct="1">
              <a:lnSpc>
                <a:spcPct val="80000"/>
              </a:lnSpc>
            </a:pPr>
            <a:r>
              <a:rPr lang="en-US" sz="2800" smtClean="0"/>
              <a:t>(h) </a:t>
            </a:r>
            <a:r>
              <a:rPr lang="en-US" sz="2800" b="1" smtClean="0">
                <a:solidFill>
                  <a:srgbClr val="00B0F0"/>
                </a:solidFill>
              </a:rPr>
              <a:t>Employee Information and Training</a:t>
            </a:r>
          </a:p>
          <a:p>
            <a:pPr eaLnBrk="1" hangingPunct="1">
              <a:lnSpc>
                <a:spcPct val="80000"/>
              </a:lnSpc>
            </a:pPr>
            <a:r>
              <a:rPr lang="en-US" sz="2800" smtClean="0"/>
              <a:t>(i) Trade Secrets</a:t>
            </a:r>
          </a:p>
          <a:p>
            <a:pPr eaLnBrk="1" hangingPunct="1">
              <a:lnSpc>
                <a:spcPct val="80000"/>
              </a:lnSpc>
            </a:pPr>
            <a:r>
              <a:rPr lang="en-US" sz="2800" smtClean="0"/>
              <a:t>(j) Effective Dates</a:t>
            </a:r>
          </a:p>
          <a:p>
            <a:pPr eaLnBrk="1" hangingPunct="1">
              <a:lnSpc>
                <a:spcPct val="80000"/>
              </a:lnSpc>
            </a:pPr>
            <a:r>
              <a:rPr lang="en-US" sz="2800" smtClean="0"/>
              <a:t>    </a:t>
            </a:r>
            <a:r>
              <a:rPr lang="en-US" sz="2800" b="1" smtClean="0">
                <a:solidFill>
                  <a:srgbClr val="00B0F0"/>
                </a:solidFill>
              </a:rPr>
              <a:t>Appendices A -F</a:t>
            </a:r>
          </a:p>
          <a:p>
            <a:pPr eaLnBrk="1" hangingPunct="1">
              <a:lnSpc>
                <a:spcPct val="80000"/>
              </a:lnSpc>
            </a:pPr>
            <a:endParaRPr lang="en-US" sz="2800" b="1"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noFill/>
        </p:spPr>
        <p:txBody>
          <a:bodyPr/>
          <a:lstStyle/>
          <a:p>
            <a:fld id="{F17A561A-7DD3-4A55-A812-FE6523880813}" type="slidenum">
              <a:rPr lang="en-US" smtClean="0">
                <a:latin typeface="Arial" pitchFamily="34" charset="0"/>
              </a:rPr>
              <a:pPr/>
              <a:t>88</a:t>
            </a:fld>
            <a:endParaRPr lang="en-US" smtClean="0">
              <a:latin typeface="Arial" pitchFamily="34" charset="0"/>
            </a:endParaRPr>
          </a:p>
        </p:txBody>
      </p:sp>
      <p:sp>
        <p:nvSpPr>
          <p:cNvPr id="2" name="Title 1"/>
          <p:cNvSpPr>
            <a:spLocks noGrp="1"/>
          </p:cNvSpPr>
          <p:nvPr>
            <p:ph type="title"/>
          </p:nvPr>
        </p:nvSpPr>
        <p:spPr/>
        <p:txBody>
          <a:bodyPr/>
          <a:lstStyle/>
          <a:p>
            <a:pPr algn="r" eaLnBrk="1" hangingPunct="1">
              <a:defRPr/>
            </a:pPr>
            <a:r>
              <a:rPr lang="en-US" dirty="0" smtClean="0"/>
              <a:t> … new rule </a:t>
            </a:r>
            <a:endParaRPr lang="en-US" dirty="0"/>
          </a:p>
        </p:txBody>
      </p:sp>
      <p:sp>
        <p:nvSpPr>
          <p:cNvPr id="103428" name="Content Placeholder 2"/>
          <p:cNvSpPr>
            <a:spLocks noGrp="1"/>
          </p:cNvSpPr>
          <p:nvPr>
            <p:ph idx="1"/>
          </p:nvPr>
        </p:nvSpPr>
        <p:spPr/>
        <p:txBody>
          <a:bodyPr/>
          <a:lstStyle/>
          <a:p>
            <a:r>
              <a:rPr lang="en-US" sz="2000" i="1" u="sng" smtClean="0"/>
              <a:t>Appendices</a:t>
            </a:r>
          </a:p>
          <a:p>
            <a:r>
              <a:rPr lang="en-US" sz="2000" smtClean="0"/>
              <a:t>Appendix A (mandatory) –  Health hazards criteria</a:t>
            </a:r>
          </a:p>
          <a:p>
            <a:endParaRPr lang="en-US" sz="2000" smtClean="0"/>
          </a:p>
          <a:p>
            <a:r>
              <a:rPr lang="en-US" sz="2000" smtClean="0"/>
              <a:t>Appendix B (mandatory) – Physical Hazard criteria</a:t>
            </a:r>
          </a:p>
          <a:p>
            <a:endParaRPr lang="en-US" sz="2000" smtClean="0"/>
          </a:p>
          <a:p>
            <a:r>
              <a:rPr lang="en-US" sz="2000" smtClean="0"/>
              <a:t>Appendix C (mandatory) – Allocation of Label Elements</a:t>
            </a:r>
          </a:p>
          <a:p>
            <a:endParaRPr lang="en-US" sz="2000" smtClean="0"/>
          </a:p>
          <a:p>
            <a:r>
              <a:rPr lang="en-US" sz="2000" smtClean="0"/>
              <a:t>Appendix D (mandatory) –  Safety Data Sheets</a:t>
            </a:r>
          </a:p>
          <a:p>
            <a:endParaRPr lang="en-US" sz="2000" smtClean="0"/>
          </a:p>
          <a:p>
            <a:r>
              <a:rPr lang="en-US" sz="2000" smtClean="0"/>
              <a:t>Appendix F  (non mandatory)</a:t>
            </a:r>
            <a:r>
              <a:rPr lang="en-US" sz="2000" b="1" smtClean="0"/>
              <a:t> - </a:t>
            </a:r>
            <a:r>
              <a:rPr lang="en-US" sz="2000" smtClean="0"/>
              <a:t>Guidance for Hazard Classifications  Re: Carcinogenicity</a:t>
            </a:r>
          </a:p>
          <a:p>
            <a:endParaRPr lang="en-US" sz="2000" smtClean="0"/>
          </a:p>
          <a:p>
            <a:r>
              <a:rPr lang="en-US" sz="2000" smtClean="0"/>
              <a:t>Appendix E (mandatory) – Definition of "Trade Secret"</a:t>
            </a:r>
          </a:p>
          <a:p>
            <a:pPr eaLnBrk="1" hangingPunct="1"/>
            <a:endParaRPr lang="en-US" sz="20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12"/>
          </p:nvPr>
        </p:nvSpPr>
        <p:spPr>
          <a:noFill/>
        </p:spPr>
        <p:txBody>
          <a:bodyPr/>
          <a:lstStyle/>
          <a:p>
            <a:fld id="{C593F7E3-DD32-4175-A8F3-0468959AF338}" type="slidenum">
              <a:rPr lang="en-US" smtClean="0">
                <a:latin typeface="Arial" pitchFamily="34" charset="0"/>
              </a:rPr>
              <a:pPr/>
              <a:t>89</a:t>
            </a:fld>
            <a:endParaRPr lang="en-US" smtClean="0">
              <a:latin typeface="Arial" pitchFamily="34" charset="0"/>
            </a:endParaRPr>
          </a:p>
        </p:txBody>
      </p:sp>
      <p:sp>
        <p:nvSpPr>
          <p:cNvPr id="2" name="Rectangle 2"/>
          <p:cNvSpPr>
            <a:spLocks noGrp="1" noChangeArrowheads="1"/>
          </p:cNvSpPr>
          <p:nvPr>
            <p:ph type="title" idx="4294967295"/>
          </p:nvPr>
        </p:nvSpPr>
        <p:spPr>
          <a:xfrm>
            <a:off x="1905000" y="76200"/>
            <a:ext cx="6858000" cy="838200"/>
          </a:xfrm>
        </p:spPr>
        <p:txBody>
          <a:bodyPr/>
          <a:lstStyle/>
          <a:p>
            <a:pPr algn="r" eaLnBrk="1" hangingPunct="1">
              <a:defRPr/>
            </a:pPr>
            <a:r>
              <a:rPr lang="en-US" dirty="0" smtClean="0">
                <a:effectLst/>
              </a:rPr>
              <a:t>Proposed  changes</a:t>
            </a:r>
          </a:p>
        </p:txBody>
      </p:sp>
      <p:sp>
        <p:nvSpPr>
          <p:cNvPr id="104452" name="Rectangle 3"/>
          <p:cNvSpPr>
            <a:spLocks noGrp="1" noChangeArrowheads="1"/>
          </p:cNvSpPr>
          <p:nvPr>
            <p:ph type="body" idx="4294967295"/>
          </p:nvPr>
        </p:nvSpPr>
        <p:spPr/>
        <p:txBody>
          <a:bodyPr/>
          <a:lstStyle/>
          <a:p>
            <a:pPr eaLnBrk="1" hangingPunct="1">
              <a:lnSpc>
                <a:spcPct val="90000"/>
              </a:lnSpc>
            </a:pPr>
            <a:r>
              <a:rPr lang="en-US" b="1" i="1" smtClean="0"/>
              <a:t>Basic Framework will not change</a:t>
            </a:r>
          </a:p>
          <a:p>
            <a:pPr lvl="1" eaLnBrk="1" hangingPunct="1">
              <a:lnSpc>
                <a:spcPct val="90000"/>
              </a:lnSpc>
            </a:pPr>
            <a:r>
              <a:rPr lang="en-US" smtClean="0"/>
              <a:t>The scope and application is basically unchanged</a:t>
            </a:r>
          </a:p>
          <a:p>
            <a:pPr lvl="1" eaLnBrk="1" hangingPunct="1">
              <a:lnSpc>
                <a:spcPct val="90000"/>
              </a:lnSpc>
            </a:pPr>
            <a:endParaRPr lang="en-US" smtClean="0"/>
          </a:p>
          <a:p>
            <a:pPr lvl="1" eaLnBrk="1" hangingPunct="1">
              <a:lnSpc>
                <a:spcPct val="90000"/>
              </a:lnSpc>
            </a:pPr>
            <a:r>
              <a:rPr lang="en-US" smtClean="0"/>
              <a:t>Minimum changes to written program requirements, worker training, and trade secret provisions</a:t>
            </a:r>
          </a:p>
          <a:p>
            <a:pPr lvl="1" eaLnBrk="1" hangingPunct="1">
              <a:lnSpc>
                <a:spcPct val="90000"/>
              </a:lnSpc>
            </a:pPr>
            <a:endParaRPr lang="en-US" smtClean="0"/>
          </a:p>
          <a:p>
            <a:pPr eaLnBrk="1" hangingPunct="1">
              <a:lnSpc>
                <a:spcPct val="90000"/>
              </a:lnSpc>
            </a:pPr>
            <a:r>
              <a:rPr lang="en-US" smtClean="0"/>
              <a:t> Changes from performance oriented to specification standard using standard criteria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sldNum" sz="quarter" idx="12"/>
          </p:nvPr>
        </p:nvSpPr>
        <p:spPr>
          <a:noFill/>
        </p:spPr>
        <p:txBody>
          <a:bodyPr/>
          <a:lstStyle/>
          <a:p>
            <a:fld id="{4ECDF289-9B8A-414E-9E45-86166F9A7444}" type="slidenum">
              <a:rPr lang="en-US" smtClean="0">
                <a:latin typeface="Arial" pitchFamily="34" charset="0"/>
              </a:rPr>
              <a:pPr/>
              <a:t>9</a:t>
            </a:fld>
            <a:endParaRPr lang="en-US" smtClean="0">
              <a:latin typeface="Arial" pitchFamily="34" charset="0"/>
            </a:endParaRPr>
          </a:p>
        </p:txBody>
      </p:sp>
      <p:sp>
        <p:nvSpPr>
          <p:cNvPr id="208898" name="Rectangle 2"/>
          <p:cNvSpPr>
            <a:spLocks noGrp="1"/>
          </p:cNvSpPr>
          <p:nvPr>
            <p:ph type="title" idx="4294967295"/>
          </p:nvPr>
        </p:nvSpPr>
        <p:spPr>
          <a:xfrm>
            <a:off x="914400" y="152400"/>
            <a:ext cx="7924800" cy="758825"/>
          </a:xfrm>
        </p:spPr>
        <p:txBody>
          <a:bodyPr/>
          <a:lstStyle/>
          <a:p>
            <a:pPr algn="r" eaLnBrk="1" hangingPunct="1">
              <a:defRPr/>
            </a:pPr>
            <a:r>
              <a:rPr lang="en-US" dirty="0" smtClean="0"/>
              <a:t>Principles of Harmonization</a:t>
            </a:r>
            <a:endParaRPr lang="en-US" sz="2500" dirty="0" smtClean="0"/>
          </a:p>
        </p:txBody>
      </p:sp>
      <p:sp>
        <p:nvSpPr>
          <p:cNvPr id="23556" name="Rectangle 3"/>
          <p:cNvSpPr>
            <a:spLocks noGrp="1"/>
          </p:cNvSpPr>
          <p:nvPr>
            <p:ph type="body" idx="4294967295"/>
          </p:nvPr>
        </p:nvSpPr>
        <p:spPr>
          <a:xfrm>
            <a:off x="609600" y="1219200"/>
            <a:ext cx="7848600" cy="5257800"/>
          </a:xfrm>
          <a:noFill/>
        </p:spPr>
        <p:txBody>
          <a:bodyPr/>
          <a:lstStyle/>
          <a:p>
            <a:pPr eaLnBrk="1" hangingPunct="1">
              <a:lnSpc>
                <a:spcPct val="80000"/>
              </a:lnSpc>
              <a:buFontTx/>
              <a:buChar char="o"/>
            </a:pPr>
            <a:r>
              <a:rPr lang="en-CA" smtClean="0"/>
              <a:t>Harmonization should not reduce the level of protection.</a:t>
            </a:r>
          </a:p>
          <a:p>
            <a:pPr eaLnBrk="1" hangingPunct="1">
              <a:lnSpc>
                <a:spcPct val="80000"/>
              </a:lnSpc>
              <a:buFontTx/>
              <a:buChar char="o"/>
            </a:pPr>
            <a:endParaRPr lang="en-CA" smtClean="0"/>
          </a:p>
          <a:p>
            <a:pPr eaLnBrk="1" hangingPunct="1">
              <a:lnSpc>
                <a:spcPct val="80000"/>
              </a:lnSpc>
              <a:buFontTx/>
              <a:buChar char="o"/>
            </a:pPr>
            <a:r>
              <a:rPr lang="en-CA" smtClean="0"/>
              <a:t>Requires changes in all existing systems . </a:t>
            </a:r>
          </a:p>
          <a:p>
            <a:pPr eaLnBrk="1" hangingPunct="1">
              <a:lnSpc>
                <a:spcPct val="80000"/>
              </a:lnSpc>
              <a:buFontTx/>
              <a:buChar char="o"/>
            </a:pPr>
            <a:r>
              <a:rPr lang="en-CA" smtClean="0"/>
              <a:t>The scope includes both hazard classification criteria and hazard communication tools (labels, SDS’s).</a:t>
            </a:r>
          </a:p>
          <a:p>
            <a:pPr lvl="1" eaLnBrk="1" hangingPunct="1">
              <a:lnSpc>
                <a:spcPct val="80000"/>
              </a:lnSpc>
              <a:buFont typeface="Wingdings 2" pitchFamily="18" charset="2"/>
              <a:buNone/>
            </a:pPr>
            <a:endParaRPr lang="en-CA" smtClean="0">
              <a:solidFill>
                <a:srgbClr val="C00000"/>
              </a:solidFill>
            </a:endParaRPr>
          </a:p>
          <a:p>
            <a:pPr eaLnBrk="1" hangingPunct="1">
              <a:lnSpc>
                <a:spcPct val="80000"/>
              </a:lnSpc>
              <a:buFontTx/>
              <a:buChar char="o"/>
            </a:pPr>
            <a:endParaRPr lang="en-CA" smtClean="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solidFill>
                  <a:schemeClr val="bg1"/>
                </a:solidFill>
              </a:rPr>
              <a:t>Section comparison</a:t>
            </a:r>
            <a:endParaRPr lang="en-US" dirty="0">
              <a:solidFill>
                <a:schemeClr val="bg1"/>
              </a:solidFill>
            </a:endParaRPr>
          </a:p>
        </p:txBody>
      </p:sp>
      <p:sp>
        <p:nvSpPr>
          <p:cNvPr id="105475" name="Text Placeholder 2"/>
          <p:cNvSpPr>
            <a:spLocks noGrp="1"/>
          </p:cNvSpPr>
          <p:nvPr>
            <p:ph type="subTitle" idx="1"/>
          </p:nvPr>
        </p:nvSpPr>
        <p:spPr/>
        <p:txBody>
          <a:bodyPr/>
          <a:lstStyle/>
          <a:p>
            <a:r>
              <a:rPr lang="en-US" smtClean="0"/>
              <a:t>Where are the changes </a:t>
            </a:r>
          </a:p>
        </p:txBody>
      </p:sp>
      <p:sp>
        <p:nvSpPr>
          <p:cNvPr id="105476" name="Slide Number Placeholder 3"/>
          <p:cNvSpPr>
            <a:spLocks noGrp="1"/>
          </p:cNvSpPr>
          <p:nvPr>
            <p:ph type="sldNum" sz="quarter" idx="12"/>
          </p:nvPr>
        </p:nvSpPr>
        <p:spPr>
          <a:noFill/>
        </p:spPr>
        <p:txBody>
          <a:bodyPr/>
          <a:lstStyle/>
          <a:p>
            <a:fld id="{04EC5EEC-9B15-475E-870E-9685F11416B1}" type="slidenum">
              <a:rPr lang="en-US" smtClean="0">
                <a:latin typeface="Arial" pitchFamily="34" charset="0"/>
              </a:rPr>
              <a:pPr/>
              <a:t>90</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12"/>
          </p:nvPr>
        </p:nvSpPr>
        <p:spPr>
          <a:noFill/>
        </p:spPr>
        <p:txBody>
          <a:bodyPr/>
          <a:lstStyle/>
          <a:p>
            <a:fld id="{EF0FDF35-6BAD-43C9-9E37-5CE77BEEC3B5}" type="slidenum">
              <a:rPr lang="en-US" smtClean="0">
                <a:latin typeface="Arial" pitchFamily="34" charset="0"/>
              </a:rPr>
              <a:pPr/>
              <a:t>91</a:t>
            </a:fld>
            <a:endParaRPr lang="en-US" smtClean="0">
              <a:latin typeface="Arial" pitchFamily="34" charset="0"/>
            </a:endParaRPr>
          </a:p>
        </p:txBody>
      </p:sp>
      <p:sp>
        <p:nvSpPr>
          <p:cNvPr id="83970" name="Rectangle 2"/>
          <p:cNvSpPr>
            <a:spLocks noGrp="1" noChangeArrowheads="1"/>
          </p:cNvSpPr>
          <p:nvPr>
            <p:ph type="title" idx="4294967295"/>
          </p:nvPr>
        </p:nvSpPr>
        <p:spPr>
          <a:xfrm>
            <a:off x="1981200" y="152400"/>
            <a:ext cx="6858000" cy="838200"/>
          </a:xfrm>
        </p:spPr>
        <p:txBody>
          <a:bodyPr/>
          <a:lstStyle/>
          <a:p>
            <a:pPr algn="r" eaLnBrk="1" hangingPunct="1">
              <a:defRPr/>
            </a:pPr>
            <a:r>
              <a:rPr lang="en-US" dirty="0" smtClean="0"/>
              <a:t>Purpose</a:t>
            </a:r>
          </a:p>
        </p:txBody>
      </p:sp>
      <p:sp>
        <p:nvSpPr>
          <p:cNvPr id="97284" name="Rectangle 3"/>
          <p:cNvSpPr>
            <a:spLocks noGrp="1" noChangeArrowheads="1"/>
          </p:cNvSpPr>
          <p:nvPr>
            <p:ph type="body" idx="4294967295"/>
          </p:nvPr>
        </p:nvSpPr>
        <p:spPr>
          <a:xfrm>
            <a:off x="381000" y="1219200"/>
            <a:ext cx="8001000" cy="4953000"/>
          </a:xfrm>
        </p:spPr>
        <p:txBody>
          <a:bodyPr/>
          <a:lstStyle/>
          <a:p>
            <a:pPr eaLnBrk="1" hangingPunct="1">
              <a:lnSpc>
                <a:spcPct val="80000"/>
              </a:lnSpc>
              <a:buFont typeface="Wingdings" pitchFamily="2" charset="2"/>
              <a:buNone/>
              <a:defRPr/>
            </a:pPr>
            <a:endParaRPr lang="en-US" sz="2800" b="1" dirty="0" smtClean="0"/>
          </a:p>
          <a:p>
            <a:pPr eaLnBrk="1" hangingPunct="1">
              <a:lnSpc>
                <a:spcPct val="80000"/>
              </a:lnSpc>
              <a:defRPr/>
            </a:pPr>
            <a:r>
              <a:rPr lang="en-US" sz="2800" b="1" dirty="0" smtClean="0"/>
              <a:t>(a)  Purpose</a:t>
            </a:r>
          </a:p>
          <a:p>
            <a:pPr lvl="1">
              <a:defRPr/>
            </a:pPr>
            <a:r>
              <a:rPr lang="en-US" sz="2400" dirty="0" smtClean="0">
                <a:ea typeface="+mn-ea"/>
                <a:cs typeface="+mn-cs"/>
              </a:rPr>
              <a:t>The primary modification to this paragraph is to state affirmatively that part of the purpose is to harmonize with international requirements..</a:t>
            </a:r>
          </a:p>
          <a:p>
            <a:pPr lvl="1">
              <a:defRPr/>
            </a:pPr>
            <a:endParaRPr lang="en-US" sz="2400" b="1" dirty="0" smtClean="0">
              <a:ea typeface="+mn-ea"/>
              <a:cs typeface="+mn-cs"/>
            </a:endParaRPr>
          </a:p>
          <a:p>
            <a:pPr lvl="1">
              <a:defRPr/>
            </a:pPr>
            <a:r>
              <a:rPr lang="en-US" sz="2400" b="1" dirty="0" smtClean="0">
                <a:ea typeface="+mn-ea"/>
                <a:cs typeface="+mn-cs"/>
              </a:rPr>
              <a:t>The word evaluation was substituted with classification to be consistent with GHS provisions </a:t>
            </a:r>
            <a:endParaRPr lang="en-US" sz="2400" b="1" dirty="0" smtClean="0"/>
          </a:p>
          <a:p>
            <a:pPr eaLnBrk="1" hangingPunct="1">
              <a:lnSpc>
                <a:spcPct val="80000"/>
              </a:lnSpc>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sldNum" sz="quarter" idx="12"/>
          </p:nvPr>
        </p:nvSpPr>
        <p:spPr>
          <a:noFill/>
        </p:spPr>
        <p:txBody>
          <a:bodyPr/>
          <a:lstStyle/>
          <a:p>
            <a:fld id="{9D7DDF3B-576D-45E3-A85A-27BB0D11CD8F}" type="slidenum">
              <a:rPr lang="en-US" smtClean="0">
                <a:latin typeface="Arial" pitchFamily="34" charset="0"/>
              </a:rPr>
              <a:pPr/>
              <a:t>92</a:t>
            </a:fld>
            <a:endParaRPr lang="en-US" smtClean="0">
              <a:latin typeface="Arial" pitchFamily="34" charset="0"/>
            </a:endParaRPr>
          </a:p>
        </p:txBody>
      </p:sp>
      <p:sp>
        <p:nvSpPr>
          <p:cNvPr id="83970" name="Rectangle 2"/>
          <p:cNvSpPr>
            <a:spLocks noGrp="1" noChangeArrowheads="1"/>
          </p:cNvSpPr>
          <p:nvPr>
            <p:ph type="title" idx="4294967295"/>
          </p:nvPr>
        </p:nvSpPr>
        <p:spPr>
          <a:xfrm>
            <a:off x="1981200" y="152400"/>
            <a:ext cx="6858000" cy="838200"/>
          </a:xfrm>
        </p:spPr>
        <p:txBody>
          <a:bodyPr/>
          <a:lstStyle/>
          <a:p>
            <a:pPr algn="r" eaLnBrk="1" hangingPunct="1">
              <a:defRPr/>
            </a:pPr>
            <a:r>
              <a:rPr lang="en-US" dirty="0" smtClean="0"/>
              <a:t>Scope and Application</a:t>
            </a:r>
          </a:p>
        </p:txBody>
      </p:sp>
      <p:sp>
        <p:nvSpPr>
          <p:cNvPr id="107524" name="Rectangle 3"/>
          <p:cNvSpPr>
            <a:spLocks noGrp="1" noChangeArrowheads="1"/>
          </p:cNvSpPr>
          <p:nvPr>
            <p:ph type="body" idx="4294967295"/>
          </p:nvPr>
        </p:nvSpPr>
        <p:spPr>
          <a:xfrm>
            <a:off x="381000" y="1219200"/>
            <a:ext cx="8001000" cy="4953000"/>
          </a:xfrm>
        </p:spPr>
        <p:txBody>
          <a:bodyPr/>
          <a:lstStyle/>
          <a:p>
            <a:pPr eaLnBrk="1" hangingPunct="1">
              <a:lnSpc>
                <a:spcPct val="80000"/>
              </a:lnSpc>
            </a:pPr>
            <a:r>
              <a:rPr lang="en-US" b="1" dirty="0" smtClean="0"/>
              <a:t>(b)  Scope and  Application </a:t>
            </a:r>
          </a:p>
          <a:p>
            <a:pPr lvl="1" eaLnBrk="1" hangingPunct="1">
              <a:lnSpc>
                <a:spcPct val="80000"/>
              </a:lnSpc>
            </a:pPr>
            <a:endParaRPr lang="en-US" dirty="0" smtClean="0"/>
          </a:p>
          <a:p>
            <a:pPr lvl="1" eaLnBrk="1" hangingPunct="1">
              <a:lnSpc>
                <a:spcPct val="80000"/>
              </a:lnSpc>
            </a:pPr>
            <a:r>
              <a:rPr lang="en-US" dirty="0" smtClean="0"/>
              <a:t>No substantive changes are proposed, only terminology changes in accordance with GHS</a:t>
            </a:r>
          </a:p>
          <a:p>
            <a:pPr lvl="2" eaLnBrk="1" hangingPunct="1">
              <a:lnSpc>
                <a:spcPct val="80000"/>
              </a:lnSpc>
            </a:pPr>
            <a:r>
              <a:rPr lang="en-US" dirty="0" smtClean="0"/>
              <a:t>Hazard determination changed to hazard classification</a:t>
            </a:r>
          </a:p>
          <a:p>
            <a:pPr lvl="2" eaLnBrk="1" hangingPunct="1">
              <a:lnSpc>
                <a:spcPct val="80000"/>
              </a:lnSpc>
            </a:pPr>
            <a:r>
              <a:rPr lang="en-US" dirty="0" smtClean="0"/>
              <a:t>Use of word classify , in lieu of assess</a:t>
            </a:r>
          </a:p>
          <a:p>
            <a:pPr lvl="2" eaLnBrk="1" hangingPunct="1">
              <a:lnSpc>
                <a:spcPct val="80000"/>
              </a:lnSpc>
            </a:pPr>
            <a:r>
              <a:rPr lang="en-US" dirty="0" smtClean="0"/>
              <a:t>MSDS are changed to Safety Data Sheets</a:t>
            </a:r>
          </a:p>
          <a:p>
            <a:pPr lvl="2" eaLnBrk="1" hangingPunct="1">
              <a:lnSpc>
                <a:spcPct val="80000"/>
              </a:lnSpc>
            </a:pPr>
            <a:endParaRPr lang="en-US" dirty="0" smtClean="0"/>
          </a:p>
          <a:p>
            <a:pPr lvl="1" eaLnBrk="1" hangingPunct="1">
              <a:lnSpc>
                <a:spcPct val="80000"/>
              </a:lnSpc>
            </a:pPr>
            <a:r>
              <a:rPr lang="en-US" b="1" dirty="0" smtClean="0"/>
              <a:t>Elimination of Appendix E reference</a:t>
            </a:r>
          </a:p>
          <a:p>
            <a:pPr lvl="1" eaLnBrk="1" hangingPunct="1">
              <a:lnSpc>
                <a:spcPct val="80000"/>
              </a:lnSpc>
            </a:pPr>
            <a:endParaRPr lang="en-US"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sldNum" sz="quarter" idx="12"/>
          </p:nvPr>
        </p:nvSpPr>
        <p:spPr>
          <a:noFill/>
        </p:spPr>
        <p:txBody>
          <a:bodyPr/>
          <a:lstStyle/>
          <a:p>
            <a:fld id="{E305B8D3-08F9-46F2-8EFA-E943C13C608B}" type="slidenum">
              <a:rPr lang="en-US" smtClean="0">
                <a:latin typeface="Arial" pitchFamily="34" charset="0"/>
              </a:rPr>
              <a:pPr/>
              <a:t>93</a:t>
            </a:fld>
            <a:endParaRPr lang="en-US" smtClean="0">
              <a:latin typeface="Arial" pitchFamily="34" charset="0"/>
            </a:endParaRPr>
          </a:p>
        </p:txBody>
      </p:sp>
      <p:sp>
        <p:nvSpPr>
          <p:cNvPr id="83970" name="Rectangle 2"/>
          <p:cNvSpPr>
            <a:spLocks noGrp="1" noChangeArrowheads="1"/>
          </p:cNvSpPr>
          <p:nvPr>
            <p:ph type="title" idx="4294967295"/>
          </p:nvPr>
        </p:nvSpPr>
        <p:spPr>
          <a:xfrm>
            <a:off x="1981200" y="152400"/>
            <a:ext cx="6858000" cy="838200"/>
          </a:xfrm>
        </p:spPr>
        <p:txBody>
          <a:bodyPr/>
          <a:lstStyle/>
          <a:p>
            <a:pPr algn="r" eaLnBrk="1" hangingPunct="1">
              <a:defRPr/>
            </a:pPr>
            <a:r>
              <a:rPr lang="en-US" dirty="0" smtClean="0"/>
              <a:t>Definitions </a:t>
            </a:r>
          </a:p>
        </p:txBody>
      </p:sp>
      <p:sp>
        <p:nvSpPr>
          <p:cNvPr id="97284" name="Rectangle 3"/>
          <p:cNvSpPr>
            <a:spLocks noGrp="1" noChangeArrowheads="1"/>
          </p:cNvSpPr>
          <p:nvPr>
            <p:ph type="body" idx="4294967295"/>
          </p:nvPr>
        </p:nvSpPr>
        <p:spPr>
          <a:xfrm>
            <a:off x="457200" y="1066800"/>
            <a:ext cx="8001000" cy="5105400"/>
          </a:xfrm>
        </p:spPr>
        <p:txBody>
          <a:bodyPr/>
          <a:lstStyle/>
          <a:p>
            <a:pPr eaLnBrk="1" hangingPunct="1">
              <a:lnSpc>
                <a:spcPct val="80000"/>
              </a:lnSpc>
              <a:buFont typeface="Wingdings" pitchFamily="2" charset="2"/>
              <a:buNone/>
              <a:defRPr/>
            </a:pPr>
            <a:endParaRPr lang="en-US" sz="2800" b="1" dirty="0" smtClean="0"/>
          </a:p>
          <a:p>
            <a:pPr eaLnBrk="1" hangingPunct="1">
              <a:lnSpc>
                <a:spcPct val="80000"/>
              </a:lnSpc>
              <a:defRPr/>
            </a:pPr>
            <a:r>
              <a:rPr lang="en-US" sz="2800" b="1" dirty="0" smtClean="0"/>
              <a:t>(c)  Definitions</a:t>
            </a:r>
            <a:r>
              <a:rPr lang="en-US" sz="2800" dirty="0" smtClean="0"/>
              <a:t> </a:t>
            </a:r>
          </a:p>
          <a:p>
            <a:pPr lvl="1" eaLnBrk="1" hangingPunct="1">
              <a:lnSpc>
                <a:spcPct val="80000"/>
              </a:lnSpc>
              <a:defRPr/>
            </a:pPr>
            <a:endParaRPr lang="en-US" sz="2400" dirty="0" smtClean="0">
              <a:ea typeface="+mn-ea"/>
              <a:cs typeface="+mn-cs"/>
            </a:endParaRPr>
          </a:p>
          <a:p>
            <a:pPr lvl="1" eaLnBrk="1" hangingPunct="1">
              <a:lnSpc>
                <a:spcPct val="80000"/>
              </a:lnSpc>
              <a:defRPr/>
            </a:pPr>
            <a:r>
              <a:rPr lang="en-US" sz="2400" dirty="0" smtClean="0">
                <a:ea typeface="+mn-ea"/>
                <a:cs typeface="+mn-cs"/>
              </a:rPr>
              <a:t>OSHA has changed a number of the definitions, as well as the actual terms used, to be consistent with the GHS.  </a:t>
            </a:r>
          </a:p>
          <a:p>
            <a:pPr lvl="1" eaLnBrk="1" hangingPunct="1">
              <a:lnSpc>
                <a:spcPct val="80000"/>
              </a:lnSpc>
              <a:defRPr/>
            </a:pPr>
            <a:endParaRPr lang="en-US" sz="2400" dirty="0" smtClean="0">
              <a:ea typeface="+mn-ea"/>
              <a:cs typeface="+mn-cs"/>
            </a:endParaRPr>
          </a:p>
          <a:p>
            <a:pPr lvl="1" eaLnBrk="1" hangingPunct="1">
              <a:lnSpc>
                <a:spcPct val="80000"/>
              </a:lnSpc>
              <a:defRPr/>
            </a:pPr>
            <a:r>
              <a:rPr lang="en-US" sz="2400" b="1" dirty="0" smtClean="0">
                <a:ea typeface="+mn-ea"/>
                <a:cs typeface="+mn-cs"/>
              </a:rPr>
              <a:t>The terms removed from this section are generally relevant primarily to the hazard classification process which are defined in Appendices A (Health hazards) and  B (Physical hazards). </a:t>
            </a:r>
            <a:endParaRPr lang="en-US" sz="2400" b="1"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p:cNvSpPr>
            <a:spLocks noGrp="1"/>
          </p:cNvSpPr>
          <p:nvPr>
            <p:ph type="sldNum" sz="quarter" idx="12"/>
          </p:nvPr>
        </p:nvSpPr>
        <p:spPr>
          <a:noFill/>
        </p:spPr>
        <p:txBody>
          <a:bodyPr/>
          <a:lstStyle/>
          <a:p>
            <a:fld id="{8074B960-7124-4318-956A-F93B21C745F4}" type="slidenum">
              <a:rPr lang="en-US" smtClean="0">
                <a:latin typeface="Arial" pitchFamily="34" charset="0"/>
              </a:rPr>
              <a:pPr/>
              <a:t>94</a:t>
            </a:fld>
            <a:endParaRPr lang="en-US" smtClean="0">
              <a:latin typeface="Arial" pitchFamily="34" charset="0"/>
            </a:endParaRPr>
          </a:p>
        </p:txBody>
      </p:sp>
      <p:sp>
        <p:nvSpPr>
          <p:cNvPr id="3" name="Rectangle 2"/>
          <p:cNvSpPr txBox="1">
            <a:spLocks/>
          </p:cNvSpPr>
          <p:nvPr/>
        </p:nvSpPr>
        <p:spPr bwMode="gray">
          <a:xfrm>
            <a:off x="838200" y="228600"/>
            <a:ext cx="8089900" cy="609600"/>
          </a:xfrm>
          <a:prstGeom prst="rect">
            <a:avLst/>
          </a:prstGeom>
          <a:noFill/>
          <a:ln w="9525">
            <a:noFill/>
            <a:miter lim="800000"/>
            <a:headEnd/>
            <a:tailEnd/>
          </a:ln>
          <a:effectLst/>
        </p:spPr>
        <p:txBody>
          <a:bodyPr anchor="ctr"/>
          <a:lstStyle/>
          <a:p>
            <a:pPr algn="r">
              <a:defRPr/>
            </a:pPr>
            <a:r>
              <a:rPr lang="en-US" sz="3600" kern="0" dirty="0">
                <a:ln w="18415" cmpd="sng">
                  <a:solidFill>
                    <a:srgbClr val="FFFFFF"/>
                  </a:solidFill>
                  <a:prstDash val="solid"/>
                </a:ln>
                <a:solidFill>
                  <a:srgbClr val="FFFFFF"/>
                </a:solidFill>
                <a:latin typeface="+mj-lt"/>
                <a:ea typeface="+mj-ea"/>
                <a:cs typeface="+mj-cs"/>
              </a:rPr>
              <a:t>Definitions : Health Hazards</a:t>
            </a:r>
          </a:p>
        </p:txBody>
      </p:sp>
      <p:sp>
        <p:nvSpPr>
          <p:cNvPr id="4" name="Rectangle 3"/>
          <p:cNvSpPr txBox="1">
            <a:spLocks/>
          </p:cNvSpPr>
          <p:nvPr/>
        </p:nvSpPr>
        <p:spPr bwMode="gray">
          <a:xfrm>
            <a:off x="685800" y="1447800"/>
            <a:ext cx="7772400" cy="5029200"/>
          </a:xfrm>
          <a:prstGeom prst="rect">
            <a:avLst/>
          </a:prstGeom>
          <a:noFill/>
          <a:ln w="9525">
            <a:noFill/>
            <a:miter lim="800000"/>
            <a:headEnd/>
            <a:tailEnd/>
          </a:ln>
        </p:spPr>
        <p:txBody>
          <a:bodyPr/>
          <a:lstStyle/>
          <a:p>
            <a:pPr marL="342900" indent="-342900">
              <a:lnSpc>
                <a:spcPct val="80000"/>
              </a:lnSpc>
              <a:spcBef>
                <a:spcPct val="20000"/>
              </a:spcBef>
              <a:buClr>
                <a:srgbClr val="C00000"/>
              </a:buClr>
              <a:buSzPct val="90000"/>
              <a:buFont typeface="Wingdings" pitchFamily="2" charset="2"/>
              <a:buChar char="ü"/>
              <a:defRPr/>
            </a:pPr>
            <a:r>
              <a:rPr lang="en-US" sz="3200" kern="0" dirty="0">
                <a:latin typeface="+mn-lt"/>
              </a:rPr>
              <a:t>Health hazards are assigned to Appendix A of the proposed rule</a:t>
            </a:r>
          </a:p>
          <a:p>
            <a:pPr marL="342900" indent="-342900">
              <a:lnSpc>
                <a:spcPct val="80000"/>
              </a:lnSpc>
              <a:spcBef>
                <a:spcPct val="20000"/>
              </a:spcBef>
              <a:buClr>
                <a:srgbClr val="C00000"/>
              </a:buClr>
              <a:buSzPct val="90000"/>
              <a:buFont typeface="Wingdings" pitchFamily="2" charset="2"/>
              <a:buChar char="ü"/>
              <a:defRPr/>
            </a:pPr>
            <a:endParaRPr lang="en-US" sz="3200" kern="0" dirty="0">
              <a:latin typeface="+mn-lt"/>
            </a:endParaRPr>
          </a:p>
          <a:p>
            <a:pPr marL="342900" indent="-342900">
              <a:lnSpc>
                <a:spcPct val="80000"/>
              </a:lnSpc>
              <a:spcBef>
                <a:spcPct val="20000"/>
              </a:spcBef>
              <a:buClr>
                <a:srgbClr val="C00000"/>
              </a:buClr>
              <a:buSzPct val="90000"/>
              <a:buFont typeface="Wingdings" pitchFamily="2" charset="2"/>
              <a:buChar char="ü"/>
              <a:defRPr/>
            </a:pPr>
            <a:r>
              <a:rPr lang="en-US" sz="3200" kern="0" dirty="0">
                <a:latin typeface="+mn-lt"/>
              </a:rPr>
              <a:t>Appendix A begins with an introduction that includes information related to the principles of classification from GHS chapter I</a:t>
            </a:r>
          </a:p>
          <a:p>
            <a:pPr marL="342900" indent="-342900">
              <a:lnSpc>
                <a:spcPct val="80000"/>
              </a:lnSpc>
              <a:spcBef>
                <a:spcPct val="20000"/>
              </a:spcBef>
              <a:buClr>
                <a:srgbClr val="C00000"/>
              </a:buClr>
              <a:buSzPct val="90000"/>
              <a:buFont typeface="Wingdings" pitchFamily="2" charset="2"/>
              <a:buChar char="ü"/>
              <a:defRPr/>
            </a:pPr>
            <a:endParaRPr lang="en-US" sz="3200" kern="0" dirty="0">
              <a:latin typeface="+mn-lt"/>
            </a:endParaRPr>
          </a:p>
          <a:p>
            <a:pPr marL="342900" indent="-342900">
              <a:lnSpc>
                <a:spcPct val="80000"/>
              </a:lnSpc>
              <a:spcBef>
                <a:spcPct val="20000"/>
              </a:spcBef>
              <a:buClr>
                <a:srgbClr val="C00000"/>
              </a:buClr>
              <a:buSzPct val="90000"/>
              <a:buFont typeface="Wingdings" pitchFamily="2" charset="2"/>
              <a:buChar char="ü"/>
              <a:defRPr/>
            </a:pPr>
            <a:r>
              <a:rPr lang="en-US" sz="3200" kern="0" dirty="0">
                <a:latin typeface="+mn-lt"/>
              </a:rPr>
              <a:t>Definitions and specific classification criteria  from GHS  chapter 3 is discussed</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p:spPr>
        <p:txBody>
          <a:bodyPr/>
          <a:lstStyle/>
          <a:p>
            <a:fld id="{F32DAC8C-F0B7-492B-AA0A-D862CC53A441}" type="slidenum">
              <a:rPr lang="en-US" smtClean="0">
                <a:latin typeface="Arial" pitchFamily="34" charset="0"/>
              </a:rPr>
              <a:pPr/>
              <a:t>95</a:t>
            </a:fld>
            <a:endParaRPr lang="en-US" smtClean="0">
              <a:latin typeface="Arial" pitchFamily="34" charset="0"/>
            </a:endParaRPr>
          </a:p>
        </p:txBody>
      </p:sp>
      <p:sp>
        <p:nvSpPr>
          <p:cNvPr id="38914" name="Rectangle 2"/>
          <p:cNvSpPr>
            <a:spLocks noGrp="1"/>
          </p:cNvSpPr>
          <p:nvPr>
            <p:ph type="title"/>
          </p:nvPr>
        </p:nvSpPr>
        <p:spPr>
          <a:xfrm>
            <a:off x="319087" y="76200"/>
            <a:ext cx="8672513" cy="990600"/>
          </a:xfrm>
        </p:spPr>
        <p:txBody>
          <a:bodyPr/>
          <a:lstStyle/>
          <a:p>
            <a:pPr algn="r" eaLnBrk="1" hangingPunct="1">
              <a:defRPr/>
            </a:pPr>
            <a:r>
              <a:rPr lang="en-US" dirty="0" smtClean="0"/>
              <a:t>Definitions:  Physical Hazards</a:t>
            </a:r>
            <a:endParaRPr lang="en-CA" dirty="0" smtClean="0"/>
          </a:p>
        </p:txBody>
      </p:sp>
      <p:sp>
        <p:nvSpPr>
          <p:cNvPr id="110596" name="Rectangle 3"/>
          <p:cNvSpPr>
            <a:spLocks noGrp="1"/>
          </p:cNvSpPr>
          <p:nvPr>
            <p:ph type="body" idx="1"/>
          </p:nvPr>
        </p:nvSpPr>
        <p:spPr>
          <a:xfrm>
            <a:off x="685800" y="1447800"/>
            <a:ext cx="8137525" cy="4564063"/>
          </a:xfrm>
          <a:noFill/>
        </p:spPr>
        <p:txBody>
          <a:bodyPr/>
          <a:lstStyle/>
          <a:p>
            <a:pPr>
              <a:lnSpc>
                <a:spcPct val="80000"/>
              </a:lnSpc>
              <a:buFont typeface="Wingdings" pitchFamily="2" charset="2"/>
              <a:buChar char="ü"/>
            </a:pPr>
            <a:r>
              <a:rPr lang="en-US" sz="2800" smtClean="0"/>
              <a:t>Physical hazards are assigned to Appendix B of the proposed rule</a:t>
            </a:r>
          </a:p>
          <a:p>
            <a:pPr>
              <a:lnSpc>
                <a:spcPct val="80000"/>
              </a:lnSpc>
              <a:buFont typeface="Wingdings" pitchFamily="2" charset="2"/>
              <a:buChar char="ü"/>
            </a:pPr>
            <a:endParaRPr lang="en-US" sz="2800" smtClean="0"/>
          </a:p>
          <a:p>
            <a:pPr>
              <a:lnSpc>
                <a:spcPct val="80000"/>
              </a:lnSpc>
              <a:buFont typeface="Wingdings" pitchFamily="2" charset="2"/>
              <a:buChar char="ü"/>
            </a:pPr>
            <a:r>
              <a:rPr lang="en-US" sz="2800" smtClean="0"/>
              <a:t>Appendix B begins with an introduction that includes information related to the principles of classification from GHS chapter 2</a:t>
            </a:r>
          </a:p>
          <a:p>
            <a:pPr>
              <a:lnSpc>
                <a:spcPct val="80000"/>
              </a:lnSpc>
              <a:buFont typeface="Wingdings" pitchFamily="2" charset="2"/>
              <a:buChar char="ü"/>
            </a:pPr>
            <a:endParaRPr lang="en-US" sz="2800" smtClean="0"/>
          </a:p>
          <a:p>
            <a:pPr>
              <a:lnSpc>
                <a:spcPct val="80000"/>
              </a:lnSpc>
              <a:buFont typeface="Wingdings" pitchFamily="2" charset="2"/>
              <a:buChar char="ü"/>
            </a:pPr>
            <a:r>
              <a:rPr lang="en-US" sz="2800" smtClean="0"/>
              <a:t>Definitions and specific classification criteria  were adopted to be consistent with GHS</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solidFill>
                  <a:schemeClr val="tx1"/>
                </a:solidFill>
              </a:rPr>
              <a:t>GHS- Hazard classification</a:t>
            </a:r>
            <a:endParaRPr lang="en-US" sz="3600" dirty="0">
              <a:solidFill>
                <a:schemeClr val="tx1"/>
              </a:solidFill>
            </a:endParaRPr>
          </a:p>
        </p:txBody>
      </p:sp>
      <p:sp>
        <p:nvSpPr>
          <p:cNvPr id="111619" name="Text Placeholder 2"/>
          <p:cNvSpPr>
            <a:spLocks noGrp="1"/>
          </p:cNvSpPr>
          <p:nvPr>
            <p:ph type="body" idx="1"/>
          </p:nvPr>
        </p:nvSpPr>
        <p:spPr/>
        <p:txBody>
          <a:bodyPr/>
          <a:lstStyle/>
          <a:p>
            <a:r>
              <a:rPr lang="en-US" smtClean="0"/>
              <a:t>How to determine hazard…</a:t>
            </a:r>
          </a:p>
        </p:txBody>
      </p:sp>
      <p:sp>
        <p:nvSpPr>
          <p:cNvPr id="111620" name="Slide Number Placeholder 3"/>
          <p:cNvSpPr>
            <a:spLocks noGrp="1"/>
          </p:cNvSpPr>
          <p:nvPr>
            <p:ph type="sldNum" sz="quarter" idx="12"/>
          </p:nvPr>
        </p:nvSpPr>
        <p:spPr>
          <a:noFill/>
        </p:spPr>
        <p:txBody>
          <a:bodyPr/>
          <a:lstStyle/>
          <a:p>
            <a:fld id="{CAA1B101-BCA7-4322-8503-1889B01A2BC4}" type="slidenum">
              <a:rPr lang="en-US" smtClean="0">
                <a:latin typeface="Arial" pitchFamily="34" charset="0"/>
              </a:rPr>
              <a:pPr/>
              <a:t>96</a:t>
            </a:fld>
            <a:endParaRPr lang="en-US" smtClean="0">
              <a:latin typeface="Arial" pitchFamily="34" charset="0"/>
            </a:endParaRPr>
          </a:p>
        </p:txBody>
      </p:sp>
      <p:pic>
        <p:nvPicPr>
          <p:cNvPr id="111621" name="Picture 6" descr="https://encrypted-tbn3.google.com/images?q=tbn:ANd9GcQKN-zWNi8yjUd8m108DBbgyp5oMQKHkmpspdaouaF7016tMJa8XB66yH89"/>
          <p:cNvPicPr>
            <a:picLocks noChangeAspect="1" noChangeArrowheads="1"/>
          </p:cNvPicPr>
          <p:nvPr/>
        </p:nvPicPr>
        <p:blipFill>
          <a:blip r:embed="rId3" cstate="print"/>
          <a:srcRect/>
          <a:stretch>
            <a:fillRect/>
          </a:stretch>
        </p:blipFill>
        <p:spPr bwMode="auto">
          <a:xfrm>
            <a:off x="4953000" y="2133600"/>
            <a:ext cx="1579563" cy="191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dirty="0" smtClean="0"/>
              <a:t>Proposed changes</a:t>
            </a:r>
            <a:endParaRPr lang="en-US" dirty="0"/>
          </a:p>
        </p:txBody>
      </p:sp>
      <p:sp>
        <p:nvSpPr>
          <p:cNvPr id="3" name="Content Placeholder 2"/>
          <p:cNvSpPr>
            <a:spLocks noGrp="1"/>
          </p:cNvSpPr>
          <p:nvPr>
            <p:ph idx="1"/>
          </p:nvPr>
        </p:nvSpPr>
        <p:spPr>
          <a:xfrm>
            <a:off x="533400" y="1143000"/>
            <a:ext cx="8229600" cy="5715000"/>
          </a:xfrm>
        </p:spPr>
        <p:txBody>
          <a:bodyPr/>
          <a:lstStyle/>
          <a:p>
            <a:pPr>
              <a:defRPr/>
            </a:pPr>
            <a:r>
              <a:rPr lang="en-US" sz="2800" b="1" dirty="0" smtClean="0"/>
              <a:t>(d) Hazard Classification</a:t>
            </a:r>
          </a:p>
          <a:p>
            <a:pPr lvl="1">
              <a:defRPr/>
            </a:pPr>
            <a:r>
              <a:rPr lang="en-US" sz="2400" dirty="0" smtClean="0">
                <a:ea typeface="+mn-ea"/>
                <a:cs typeface="+mn-cs"/>
              </a:rPr>
              <a:t> </a:t>
            </a:r>
            <a:r>
              <a:rPr lang="en-US" sz="2400" dirty="0" smtClean="0"/>
              <a:t>Appendixes A and B covers extensively criteria for health and physical hazards respectively</a:t>
            </a:r>
            <a:endParaRPr lang="en-US" sz="2400" dirty="0" smtClean="0">
              <a:ea typeface="+mn-ea"/>
              <a:cs typeface="+mn-cs"/>
            </a:endParaRPr>
          </a:p>
          <a:p>
            <a:pPr lvl="1">
              <a:defRPr/>
            </a:pPr>
            <a:endParaRPr lang="en-US" sz="2400" dirty="0" smtClean="0">
              <a:ea typeface="+mn-ea"/>
              <a:cs typeface="+mn-cs"/>
            </a:endParaRPr>
          </a:p>
          <a:p>
            <a:pPr lvl="1">
              <a:defRPr/>
            </a:pPr>
            <a:r>
              <a:rPr lang="en-US" sz="2400" dirty="0" smtClean="0">
                <a:ea typeface="+mn-ea"/>
                <a:cs typeface="+mn-cs"/>
              </a:rPr>
              <a:t>OSHA has included the general provisions for hazard classification in paragraph (d) of the revised rule, and added extensive appendixes that address the criteria for each health or physical effect. </a:t>
            </a:r>
          </a:p>
          <a:p>
            <a:pPr lvl="1">
              <a:defRPr/>
            </a:pPr>
            <a:endParaRPr lang="en-US" sz="2400" dirty="0" smtClean="0">
              <a:ea typeface="+mn-ea"/>
              <a:cs typeface="+mn-cs"/>
            </a:endParaRPr>
          </a:p>
          <a:p>
            <a:pPr lvl="1">
              <a:defRPr/>
            </a:pPr>
            <a:r>
              <a:rPr lang="en-US" sz="2400" dirty="0" smtClean="0">
                <a:ea typeface="+mn-ea"/>
                <a:cs typeface="+mn-cs"/>
              </a:rPr>
              <a:t>The hazard classification criteria contained in the HCS proposal is test method- neutral. </a:t>
            </a:r>
            <a:r>
              <a:rPr lang="en-US" sz="2400" dirty="0" smtClean="0"/>
              <a:t>That is, the person classifying a chemical  should use available data and no additional testing is required to classify a chemical.</a:t>
            </a:r>
            <a:endParaRPr lang="en-US" sz="2400" dirty="0" smtClean="0">
              <a:ea typeface="+mn-ea"/>
              <a:cs typeface="+mn-cs"/>
            </a:endParaRPr>
          </a:p>
          <a:p>
            <a:pPr lvl="1">
              <a:defRPr/>
            </a:pPr>
            <a:endParaRPr lang="en-US" sz="2400" dirty="0" smtClean="0">
              <a:ea typeface="+mn-ea"/>
              <a:cs typeface="+mn-cs"/>
            </a:endParaRPr>
          </a:p>
          <a:p>
            <a:pPr lvl="1">
              <a:defRPr/>
            </a:pPr>
            <a:endParaRPr lang="en-US" sz="2000" dirty="0"/>
          </a:p>
        </p:txBody>
      </p:sp>
      <p:sp>
        <p:nvSpPr>
          <p:cNvPr id="112644" name="Slide Number Placeholder 3"/>
          <p:cNvSpPr>
            <a:spLocks noGrp="1"/>
          </p:cNvSpPr>
          <p:nvPr>
            <p:ph type="sldNum" sz="quarter" idx="12"/>
          </p:nvPr>
        </p:nvSpPr>
        <p:spPr>
          <a:noFill/>
        </p:spPr>
        <p:txBody>
          <a:bodyPr/>
          <a:lstStyle/>
          <a:p>
            <a:fld id="{63672324-DCC7-4DB7-A58E-6DEF46B207BB}" type="slidenum">
              <a:rPr lang="en-US" smtClean="0">
                <a:latin typeface="Arial" pitchFamily="34" charset="0"/>
              </a:rPr>
              <a:pPr/>
              <a:t>97</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7543800" cy="533400"/>
          </a:xfrm>
        </p:spPr>
        <p:txBody>
          <a:bodyPr/>
          <a:lstStyle/>
          <a:p>
            <a:pPr algn="r">
              <a:defRPr/>
            </a:pPr>
            <a:r>
              <a:rPr lang="en-US" dirty="0" smtClean="0"/>
              <a:t>Hazard  statements</a:t>
            </a:r>
            <a:endParaRPr lang="en-US" dirty="0"/>
          </a:p>
        </p:txBody>
      </p:sp>
      <p:sp>
        <p:nvSpPr>
          <p:cNvPr id="113667" name="Content Placeholder 2"/>
          <p:cNvSpPr>
            <a:spLocks noGrp="1"/>
          </p:cNvSpPr>
          <p:nvPr>
            <p:ph idx="1"/>
          </p:nvPr>
        </p:nvSpPr>
        <p:spPr>
          <a:xfrm>
            <a:off x="457200" y="1371600"/>
            <a:ext cx="7848600" cy="5026025"/>
          </a:xfrm>
        </p:spPr>
        <p:txBody>
          <a:bodyPr/>
          <a:lstStyle/>
          <a:p>
            <a:r>
              <a:rPr lang="en-US" dirty="0" smtClean="0"/>
              <a:t>Hazard information contained in Appendix C of the proposed rule, for each hazard class:</a:t>
            </a:r>
          </a:p>
          <a:p>
            <a:pPr lvl="2"/>
            <a:r>
              <a:rPr lang="en-US" dirty="0" smtClean="0"/>
              <a:t> the pictogram,  </a:t>
            </a:r>
          </a:p>
          <a:p>
            <a:pPr lvl="2"/>
            <a:r>
              <a:rPr lang="en-US" dirty="0" smtClean="0"/>
              <a:t> signal word, </a:t>
            </a:r>
          </a:p>
          <a:p>
            <a:pPr lvl="2"/>
            <a:r>
              <a:rPr lang="en-US" dirty="0" smtClean="0"/>
              <a:t>the proposed hazard statement </a:t>
            </a:r>
          </a:p>
          <a:p>
            <a:pPr lvl="3"/>
            <a:r>
              <a:rPr lang="en-US" dirty="0" smtClean="0"/>
              <a:t>Health or Physical</a:t>
            </a:r>
          </a:p>
          <a:p>
            <a:pPr lvl="3"/>
            <a:endParaRPr lang="en-US" dirty="0" smtClean="0"/>
          </a:p>
          <a:p>
            <a:pPr lvl="2"/>
            <a:r>
              <a:rPr lang="en-US" dirty="0" smtClean="0"/>
              <a:t> the proposed types of precautionary statements </a:t>
            </a:r>
          </a:p>
          <a:p>
            <a:pPr lvl="3"/>
            <a:r>
              <a:rPr lang="en-US" dirty="0" smtClean="0"/>
              <a:t>Prevention,  Response,  Storage,  Disposal</a:t>
            </a:r>
          </a:p>
          <a:p>
            <a:pPr lvl="2">
              <a:buFont typeface="Wingdings" pitchFamily="2" charset="2"/>
              <a:buNone/>
            </a:pPr>
            <a:endParaRPr lang="en-US" dirty="0" smtClean="0"/>
          </a:p>
        </p:txBody>
      </p:sp>
      <p:sp>
        <p:nvSpPr>
          <p:cNvPr id="113668" name="Slide Number Placeholder 3"/>
          <p:cNvSpPr>
            <a:spLocks noGrp="1"/>
          </p:cNvSpPr>
          <p:nvPr>
            <p:ph type="sldNum" sz="quarter" idx="12"/>
          </p:nvPr>
        </p:nvSpPr>
        <p:spPr>
          <a:noFill/>
        </p:spPr>
        <p:txBody>
          <a:bodyPr/>
          <a:lstStyle/>
          <a:p>
            <a:fld id="{C1BBB4A8-325F-4DAC-A762-8A03591E7063}" type="slidenum">
              <a:rPr lang="en-US" smtClean="0">
                <a:latin typeface="Arial" pitchFamily="34" charset="0"/>
              </a:rPr>
              <a:pPr/>
              <a:t>98</a:t>
            </a:fld>
            <a:endParaRPr lang="en-US" smtClean="0">
              <a:latin typeface="Arial" pitchFamily="34" charset="0"/>
            </a:endParaRPr>
          </a:p>
        </p:txBody>
      </p:sp>
      <p:pic>
        <p:nvPicPr>
          <p:cNvPr id="113669" name="Picture 4" descr="GHS08-25HEAL__58649_zoom"/>
          <p:cNvPicPr>
            <a:picLocks noChangeAspect="1" noChangeArrowheads="1"/>
          </p:cNvPicPr>
          <p:nvPr/>
        </p:nvPicPr>
        <p:blipFill>
          <a:blip r:embed="rId3" cstate="print"/>
          <a:srcRect/>
          <a:stretch>
            <a:fillRect/>
          </a:stretch>
        </p:blipFill>
        <p:spPr bwMode="auto">
          <a:xfrm>
            <a:off x="7086600" y="2819400"/>
            <a:ext cx="1409700" cy="1381125"/>
          </a:xfrm>
          <a:prstGeom prst="rect">
            <a:avLst/>
          </a:prstGeom>
          <a:noFill/>
          <a:ln w="9525">
            <a:noFill/>
            <a:miter lim="800000"/>
            <a:headEnd/>
            <a:tailEnd/>
          </a:ln>
        </p:spPr>
      </p:pic>
      <p:pic>
        <p:nvPicPr>
          <p:cNvPr id="113670" name="Picture 11" descr="ghs-gefahrensymbol-einzeletikett-verschiedene-versionen"/>
          <p:cNvPicPr>
            <a:picLocks noChangeAspect="1" noChangeArrowheads="1"/>
          </p:cNvPicPr>
          <p:nvPr/>
        </p:nvPicPr>
        <p:blipFill>
          <a:blip r:embed="rId4" cstate="print"/>
          <a:srcRect/>
          <a:stretch>
            <a:fillRect/>
          </a:stretch>
        </p:blipFill>
        <p:spPr bwMode="auto">
          <a:xfrm>
            <a:off x="7162800" y="449580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858000" cy="533400"/>
          </a:xfrm>
        </p:spPr>
        <p:txBody>
          <a:bodyPr/>
          <a:lstStyle/>
          <a:p>
            <a:pPr algn="r">
              <a:defRPr/>
            </a:pPr>
            <a:r>
              <a:rPr lang="en-US" dirty="0" smtClean="0"/>
              <a:t>Hazard statements</a:t>
            </a:r>
            <a:endParaRPr lang="en-US" dirty="0"/>
          </a:p>
        </p:txBody>
      </p:sp>
      <p:sp>
        <p:nvSpPr>
          <p:cNvPr id="114691" name="Content Placeholder 2"/>
          <p:cNvSpPr>
            <a:spLocks noGrp="1"/>
          </p:cNvSpPr>
          <p:nvPr>
            <p:ph idx="1"/>
          </p:nvPr>
        </p:nvSpPr>
        <p:spPr/>
        <p:txBody>
          <a:bodyPr/>
          <a:lstStyle/>
          <a:p>
            <a:r>
              <a:rPr lang="en-US" smtClean="0"/>
              <a:t>The text of all applicable hazard statements shall appear on the label, except as otherwise specified. </a:t>
            </a:r>
          </a:p>
          <a:p>
            <a:endParaRPr lang="en-US" smtClean="0"/>
          </a:p>
          <a:p>
            <a:r>
              <a:rPr lang="en-US" smtClean="0"/>
              <a:t>Hazard statements may be combined where appropriate to reduce the information on the label and improve readability, as long as all of the hazards are conveyed as required.</a:t>
            </a:r>
          </a:p>
        </p:txBody>
      </p:sp>
      <p:sp>
        <p:nvSpPr>
          <p:cNvPr id="114692" name="Slide Number Placeholder 3"/>
          <p:cNvSpPr>
            <a:spLocks noGrp="1"/>
          </p:cNvSpPr>
          <p:nvPr>
            <p:ph type="sldNum" sz="quarter" idx="12"/>
          </p:nvPr>
        </p:nvSpPr>
        <p:spPr>
          <a:noFill/>
        </p:spPr>
        <p:txBody>
          <a:bodyPr/>
          <a:lstStyle/>
          <a:p>
            <a:fld id="{1309E491-BDBD-404A-A34A-09D08A40DD41}" type="slidenum">
              <a:rPr lang="en-US" smtClean="0">
                <a:latin typeface="Arial" pitchFamily="34" charset="0"/>
              </a:rPr>
              <a:pPr/>
              <a:t>99</a:t>
            </a:fld>
            <a:endParaRPr lang="en-US" smtClean="0">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alpp">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974806"/>
      </a:accent4>
      <a:accent5>
        <a:srgbClr val="4BACC6"/>
      </a:accent5>
      <a:accent6>
        <a:srgbClr val="F79646"/>
      </a:accent6>
      <a:hlink>
        <a:srgbClr val="0000FF"/>
      </a:hlink>
      <a:folHlink>
        <a:srgbClr val="95373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with animation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Sample presentation slides with animation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Sample presentation slides with animation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globalpp</Template>
  <TotalTime>4410</TotalTime>
  <Words>8897</Words>
  <Application>Microsoft Office PowerPoint</Application>
  <PresentationFormat>On-screen Show (4:3)</PresentationFormat>
  <Paragraphs>1343</Paragraphs>
  <Slides>129</Slides>
  <Notes>127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129</vt:i4>
      </vt:variant>
    </vt:vector>
  </HeadingPairs>
  <TitlesOfParts>
    <vt:vector size="131" baseType="lpstr">
      <vt:lpstr>globalpp</vt:lpstr>
      <vt:lpstr>Paintbrush Picture</vt:lpstr>
      <vt:lpstr>Hazard Communication ( HAZCOM) and the Globally Harmonized System of Classification and Labeling of Chemicals (GHS)</vt:lpstr>
      <vt:lpstr>Sponsorship</vt:lpstr>
      <vt:lpstr>Work Team</vt:lpstr>
      <vt:lpstr>Global Harmonization System (GHS)</vt:lpstr>
      <vt:lpstr>What is GHS?</vt:lpstr>
      <vt:lpstr>What is GHS?</vt:lpstr>
      <vt:lpstr>What is GHS?</vt:lpstr>
      <vt:lpstr>How was GHS developed?</vt:lpstr>
      <vt:lpstr>Principles of Harmonization</vt:lpstr>
      <vt:lpstr>Principles of Harmonization</vt:lpstr>
      <vt:lpstr>Guiding Principles</vt:lpstr>
      <vt:lpstr>Why is the GHS needed?  </vt:lpstr>
      <vt:lpstr>Why is the GHS needed? </vt:lpstr>
      <vt:lpstr>Application of GHS</vt:lpstr>
      <vt:lpstr>Building Block approach</vt:lpstr>
      <vt:lpstr>Hazard Communication (HCS) adopts GHS</vt:lpstr>
      <vt:lpstr>Target  Sectors</vt:lpstr>
      <vt:lpstr>GHS impact</vt:lpstr>
      <vt:lpstr>PowerPoint Presentation</vt:lpstr>
      <vt:lpstr>HCS History </vt:lpstr>
      <vt:lpstr>HCS  Framework</vt:lpstr>
      <vt:lpstr>HCS  Framework</vt:lpstr>
      <vt:lpstr>  Responsibilities under  HCS</vt:lpstr>
      <vt:lpstr>GHS main elements </vt:lpstr>
      <vt:lpstr>GHS – Hazard Classification</vt:lpstr>
      <vt:lpstr>GHS:  Environmental Hazards</vt:lpstr>
      <vt:lpstr>GHS – Health Hazards</vt:lpstr>
      <vt:lpstr>GHS Health Hazards (10)</vt:lpstr>
      <vt:lpstr>Definitions:  Health Hazards</vt:lpstr>
      <vt:lpstr>Definitions: Health Hazards</vt:lpstr>
      <vt:lpstr>Definitions: Health Hazards</vt:lpstr>
      <vt:lpstr>Definitions: Health Hazards</vt:lpstr>
      <vt:lpstr>Definitions:  Health Hazards</vt:lpstr>
      <vt:lpstr>Definitions:  Health Hazards</vt:lpstr>
      <vt:lpstr>Definitions:  Health Hazards</vt:lpstr>
      <vt:lpstr>Definitions:  Health Hazards</vt:lpstr>
      <vt:lpstr>Definitions:  Health Hazards</vt:lpstr>
      <vt:lpstr>Definitions:  Health Hazards</vt:lpstr>
      <vt:lpstr>Definitions:  Health Hazards</vt:lpstr>
      <vt:lpstr>Definitions:  Health Hazards</vt:lpstr>
      <vt:lpstr>GHS – Physical Hazards</vt:lpstr>
      <vt:lpstr>GHS  Physical Hazards (16)</vt:lpstr>
      <vt:lpstr>Physical  Hazards…</vt:lpstr>
      <vt:lpstr>Physical Hazards...</vt:lpstr>
      <vt:lpstr>Physical Hazards...</vt:lpstr>
      <vt:lpstr>Physical Hazards...</vt:lpstr>
      <vt:lpstr>Physical Hazards...</vt:lpstr>
      <vt:lpstr>Physical Hazards … </vt:lpstr>
      <vt:lpstr>Physical Hazards ...</vt:lpstr>
      <vt:lpstr>Physical Hazards …</vt:lpstr>
      <vt:lpstr>Physical Hazards …</vt:lpstr>
      <vt:lpstr>Physical Hazards …</vt:lpstr>
      <vt:lpstr>Physical Hazards …</vt:lpstr>
      <vt:lpstr>Physical Hazards …</vt:lpstr>
      <vt:lpstr>GHS – Hazard Communication Tools</vt:lpstr>
      <vt:lpstr>Label  Components </vt:lpstr>
      <vt:lpstr>Product Identifier</vt:lpstr>
      <vt:lpstr>Supplier  Information</vt:lpstr>
      <vt:lpstr>Chemical  identity</vt:lpstr>
      <vt:lpstr>Chemical  identity</vt:lpstr>
      <vt:lpstr>GHS - Pictograms</vt:lpstr>
      <vt:lpstr>Pictograms</vt:lpstr>
      <vt:lpstr>Pictograms</vt:lpstr>
      <vt:lpstr>GHS Pictograms</vt:lpstr>
      <vt:lpstr>Pictogram Shape &amp; Colour </vt:lpstr>
      <vt:lpstr>PowerPoint Presentation</vt:lpstr>
      <vt:lpstr>Signal Words</vt:lpstr>
      <vt:lpstr>Pause</vt:lpstr>
      <vt:lpstr>GHS  - Hazard statements</vt:lpstr>
      <vt:lpstr>Hazard Statements</vt:lpstr>
      <vt:lpstr>Precautionary Information</vt:lpstr>
      <vt:lpstr>Appendix C</vt:lpstr>
      <vt:lpstr>Precedence</vt:lpstr>
      <vt:lpstr>GHS – Hazard Communication Tools:  Safety Data Sheets</vt:lpstr>
      <vt:lpstr>Role of the SDS in the GHS</vt:lpstr>
      <vt:lpstr> When is an SDS required?  </vt:lpstr>
      <vt:lpstr>Safety Data Sheet  content</vt:lpstr>
      <vt:lpstr>Global Harmonization System(GHS)</vt:lpstr>
      <vt:lpstr>Exercise on Pictograms</vt:lpstr>
      <vt:lpstr>Exercise on Pictograms</vt:lpstr>
      <vt:lpstr>Exercise on Hazards</vt:lpstr>
      <vt:lpstr>Data Sheets Exercise</vt:lpstr>
      <vt:lpstr>Labels Exercise</vt:lpstr>
      <vt:lpstr> Proposed changes to HCS </vt:lpstr>
      <vt:lpstr>Current  rule</vt:lpstr>
      <vt:lpstr>Current  rule to be revised </vt:lpstr>
      <vt:lpstr>Organization of the new rule</vt:lpstr>
      <vt:lpstr> … new rule </vt:lpstr>
      <vt:lpstr>Proposed  changes</vt:lpstr>
      <vt:lpstr>Section comparison</vt:lpstr>
      <vt:lpstr>Purpose</vt:lpstr>
      <vt:lpstr>Scope and Application</vt:lpstr>
      <vt:lpstr>Definitions </vt:lpstr>
      <vt:lpstr>PowerPoint Presentation</vt:lpstr>
      <vt:lpstr>Definitions:  Physical Hazards</vt:lpstr>
      <vt:lpstr>GHS- Hazard classification</vt:lpstr>
      <vt:lpstr>Proposed changes</vt:lpstr>
      <vt:lpstr>Hazard  statements</vt:lpstr>
      <vt:lpstr>Hazard statements</vt:lpstr>
      <vt:lpstr>Hazard Statements</vt:lpstr>
      <vt:lpstr>Proposed  labels, safety data sheets and training</vt:lpstr>
      <vt:lpstr>Proposed changes</vt:lpstr>
      <vt:lpstr>Proposed changes</vt:lpstr>
      <vt:lpstr>Proposed changes</vt:lpstr>
      <vt:lpstr>PowerPoint Presentation</vt:lpstr>
      <vt:lpstr>PowerPoint Presentation</vt:lpstr>
      <vt:lpstr>Workplace label example</vt:lpstr>
      <vt:lpstr>Proposed changes</vt:lpstr>
      <vt:lpstr>Proposed changes</vt:lpstr>
      <vt:lpstr>Proposed changes</vt:lpstr>
      <vt:lpstr>Proposed changes</vt:lpstr>
      <vt:lpstr>Proposed changes</vt:lpstr>
      <vt:lpstr>Proposed changes</vt:lpstr>
      <vt:lpstr>Proposed changes</vt:lpstr>
      <vt:lpstr>Proposed changes</vt:lpstr>
      <vt:lpstr>Approach to Other Standards</vt:lpstr>
      <vt:lpstr>PowerPoint Presentation</vt:lpstr>
      <vt:lpstr>Global Harmonization System(GHS)</vt:lpstr>
      <vt:lpstr>Why does OSHA needs it?</vt:lpstr>
      <vt:lpstr>Proposed  rule</vt:lpstr>
      <vt:lpstr>Proposed  changes</vt:lpstr>
      <vt:lpstr> Label Modifications</vt:lpstr>
      <vt:lpstr>Proposed  changes</vt:lpstr>
      <vt:lpstr>How does this affect the workplace </vt:lpstr>
      <vt:lpstr>Benefits of Harmonization</vt:lpstr>
      <vt:lpstr>OSHA’s Rulemaking</vt:lpstr>
      <vt:lpstr>Additional Information </vt:lpstr>
      <vt:lpstr>HAZCOM- GHS</vt:lpstr>
      <vt:lpstr>PowerPoint Presentation</vt:lpstr>
    </vt:vector>
  </TitlesOfParts>
  <Company>Decep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mruiz</dc:creator>
  <cp:lastModifiedBy>Vosburgh, Linda - OSHA</cp:lastModifiedBy>
  <cp:revision>201</cp:revision>
  <dcterms:created xsi:type="dcterms:W3CDTF">2011-12-14T14:18:00Z</dcterms:created>
  <dcterms:modified xsi:type="dcterms:W3CDTF">2013-03-19T19:29:05Z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TC300061549990</vt:lpwstr>
  </property>
</Properties>
</file>