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95"/>
  </p:notesMasterIdLst>
  <p:sldIdLst>
    <p:sldId id="282" r:id="rId2"/>
    <p:sldId id="283" r:id="rId3"/>
    <p:sldId id="286" r:id="rId4"/>
    <p:sldId id="516" r:id="rId5"/>
    <p:sldId id="290" r:id="rId6"/>
    <p:sldId id="289" r:id="rId7"/>
    <p:sldId id="321" r:id="rId8"/>
    <p:sldId id="273" r:id="rId9"/>
    <p:sldId id="309" r:id="rId10"/>
    <p:sldId id="292" r:id="rId11"/>
    <p:sldId id="270" r:id="rId12"/>
    <p:sldId id="271" r:id="rId13"/>
    <p:sldId id="284" r:id="rId14"/>
    <p:sldId id="278" r:id="rId15"/>
    <p:sldId id="274" r:id="rId16"/>
    <p:sldId id="279" r:id="rId17"/>
    <p:sldId id="280" r:id="rId18"/>
    <p:sldId id="281" r:id="rId19"/>
    <p:sldId id="293" r:id="rId20"/>
    <p:sldId id="322" r:id="rId21"/>
    <p:sldId id="295" r:id="rId22"/>
    <p:sldId id="296" r:id="rId23"/>
    <p:sldId id="297" r:id="rId24"/>
    <p:sldId id="298" r:id="rId25"/>
    <p:sldId id="299" r:id="rId26"/>
    <p:sldId id="294" r:id="rId27"/>
    <p:sldId id="300" r:id="rId28"/>
    <p:sldId id="301" r:id="rId29"/>
    <p:sldId id="323" r:id="rId30"/>
    <p:sldId id="302" r:id="rId31"/>
    <p:sldId id="303" r:id="rId32"/>
    <p:sldId id="304" r:id="rId33"/>
    <p:sldId id="305" r:id="rId34"/>
    <p:sldId id="324" r:id="rId35"/>
    <p:sldId id="306" r:id="rId36"/>
    <p:sldId id="307" r:id="rId37"/>
    <p:sldId id="308" r:id="rId38"/>
    <p:sldId id="264" r:id="rId39"/>
    <p:sldId id="257" r:id="rId40"/>
    <p:sldId id="258" r:id="rId41"/>
    <p:sldId id="260" r:id="rId42"/>
    <p:sldId id="259" r:id="rId43"/>
    <p:sldId id="311" r:id="rId44"/>
    <p:sldId id="312" r:id="rId45"/>
    <p:sldId id="313" r:id="rId46"/>
    <p:sldId id="314" r:id="rId47"/>
    <p:sldId id="315" r:id="rId48"/>
    <p:sldId id="316" r:id="rId49"/>
    <p:sldId id="262" r:id="rId50"/>
    <p:sldId id="326" r:id="rId51"/>
    <p:sldId id="318" r:id="rId52"/>
    <p:sldId id="319" r:id="rId53"/>
    <p:sldId id="265" r:id="rId54"/>
    <p:sldId id="269" r:id="rId55"/>
    <p:sldId id="266" r:id="rId56"/>
    <p:sldId id="515" r:id="rId57"/>
    <p:sldId id="474" r:id="rId58"/>
    <p:sldId id="325" r:id="rId59"/>
    <p:sldId id="327" r:id="rId60"/>
    <p:sldId id="481" r:id="rId61"/>
    <p:sldId id="333" r:id="rId62"/>
    <p:sldId id="336" r:id="rId63"/>
    <p:sldId id="328" r:id="rId64"/>
    <p:sldId id="329" r:id="rId65"/>
    <p:sldId id="331" r:id="rId66"/>
    <p:sldId id="330" r:id="rId67"/>
    <p:sldId id="332" r:id="rId68"/>
    <p:sldId id="405" r:id="rId69"/>
    <p:sldId id="406" r:id="rId70"/>
    <p:sldId id="416" r:id="rId71"/>
    <p:sldId id="417" r:id="rId72"/>
    <p:sldId id="418" r:id="rId73"/>
    <p:sldId id="419" r:id="rId74"/>
    <p:sldId id="420" r:id="rId75"/>
    <p:sldId id="421" r:id="rId76"/>
    <p:sldId id="422" r:id="rId77"/>
    <p:sldId id="423" r:id="rId78"/>
    <p:sldId id="472" r:id="rId79"/>
    <p:sldId id="473" r:id="rId80"/>
    <p:sldId id="346" r:id="rId81"/>
    <p:sldId id="340" r:id="rId82"/>
    <p:sldId id="339" r:id="rId83"/>
    <p:sldId id="341" r:id="rId84"/>
    <p:sldId id="342" r:id="rId85"/>
    <p:sldId id="476" r:id="rId86"/>
    <p:sldId id="502" r:id="rId87"/>
    <p:sldId id="514" r:id="rId88"/>
    <p:sldId id="501" r:id="rId89"/>
    <p:sldId id="432" r:id="rId90"/>
    <p:sldId id="433" r:id="rId91"/>
    <p:sldId id="434" r:id="rId92"/>
    <p:sldId id="435" r:id="rId93"/>
    <p:sldId id="437" r:id="rId94"/>
    <p:sldId id="439" r:id="rId95"/>
    <p:sldId id="440" r:id="rId96"/>
    <p:sldId id="441" r:id="rId97"/>
    <p:sldId id="442" r:id="rId98"/>
    <p:sldId id="444" r:id="rId99"/>
    <p:sldId id="445" r:id="rId100"/>
    <p:sldId id="446" r:id="rId101"/>
    <p:sldId id="447" r:id="rId102"/>
    <p:sldId id="448" r:id="rId103"/>
    <p:sldId id="449" r:id="rId104"/>
    <p:sldId id="452" r:id="rId105"/>
    <p:sldId id="453" r:id="rId106"/>
    <p:sldId id="454" r:id="rId107"/>
    <p:sldId id="513" r:id="rId108"/>
    <p:sldId id="455" r:id="rId109"/>
    <p:sldId id="457" r:id="rId110"/>
    <p:sldId id="458" r:id="rId111"/>
    <p:sldId id="460" r:id="rId112"/>
    <p:sldId id="461" r:id="rId113"/>
    <p:sldId id="462" r:id="rId114"/>
    <p:sldId id="463" r:id="rId115"/>
    <p:sldId id="464" r:id="rId116"/>
    <p:sldId id="465" r:id="rId117"/>
    <p:sldId id="466" r:id="rId118"/>
    <p:sldId id="467" r:id="rId119"/>
    <p:sldId id="468" r:id="rId120"/>
    <p:sldId id="469" r:id="rId121"/>
    <p:sldId id="470" r:id="rId122"/>
    <p:sldId id="471" r:id="rId123"/>
    <p:sldId id="477" r:id="rId124"/>
    <p:sldId id="485" r:id="rId125"/>
    <p:sldId id="486" r:id="rId126"/>
    <p:sldId id="487" r:id="rId127"/>
    <p:sldId id="488" r:id="rId128"/>
    <p:sldId id="489" r:id="rId129"/>
    <p:sldId id="494" r:id="rId130"/>
    <p:sldId id="496" r:id="rId131"/>
    <p:sldId id="498" r:id="rId132"/>
    <p:sldId id="499" r:id="rId133"/>
    <p:sldId id="500" r:id="rId134"/>
    <p:sldId id="480" r:id="rId135"/>
    <p:sldId id="478" r:id="rId136"/>
    <p:sldId id="475" r:id="rId137"/>
    <p:sldId id="424" r:id="rId138"/>
    <p:sldId id="425" r:id="rId139"/>
    <p:sldId id="426" r:id="rId140"/>
    <p:sldId id="427" r:id="rId141"/>
    <p:sldId id="428" r:id="rId142"/>
    <p:sldId id="343" r:id="rId143"/>
    <p:sldId id="344" r:id="rId144"/>
    <p:sldId id="347" r:id="rId145"/>
    <p:sldId id="348" r:id="rId146"/>
    <p:sldId id="353" r:id="rId147"/>
    <p:sldId id="354" r:id="rId148"/>
    <p:sldId id="355" r:id="rId149"/>
    <p:sldId id="356" r:id="rId150"/>
    <p:sldId id="357" r:id="rId151"/>
    <p:sldId id="358" r:id="rId152"/>
    <p:sldId id="359" r:id="rId153"/>
    <p:sldId id="360" r:id="rId154"/>
    <p:sldId id="361" r:id="rId155"/>
    <p:sldId id="362" r:id="rId156"/>
    <p:sldId id="363" r:id="rId157"/>
    <p:sldId id="364" r:id="rId158"/>
    <p:sldId id="365" r:id="rId159"/>
    <p:sldId id="366" r:id="rId160"/>
    <p:sldId id="367" r:id="rId161"/>
    <p:sldId id="368" r:id="rId162"/>
    <p:sldId id="369" r:id="rId163"/>
    <p:sldId id="373" r:id="rId164"/>
    <p:sldId id="374" r:id="rId165"/>
    <p:sldId id="375" r:id="rId166"/>
    <p:sldId id="376" r:id="rId167"/>
    <p:sldId id="378" r:id="rId168"/>
    <p:sldId id="379" r:id="rId169"/>
    <p:sldId id="381" r:id="rId170"/>
    <p:sldId id="389" r:id="rId171"/>
    <p:sldId id="390" r:id="rId172"/>
    <p:sldId id="391" r:id="rId173"/>
    <p:sldId id="392" r:id="rId174"/>
    <p:sldId id="393" r:id="rId175"/>
    <p:sldId id="394" r:id="rId176"/>
    <p:sldId id="395" r:id="rId177"/>
    <p:sldId id="396" r:id="rId178"/>
    <p:sldId id="397" r:id="rId179"/>
    <p:sldId id="398" r:id="rId180"/>
    <p:sldId id="402" r:id="rId181"/>
    <p:sldId id="403" r:id="rId182"/>
    <p:sldId id="504" r:id="rId183"/>
    <p:sldId id="505" r:id="rId184"/>
    <p:sldId id="507" r:id="rId185"/>
    <p:sldId id="506" r:id="rId186"/>
    <p:sldId id="508" r:id="rId187"/>
    <p:sldId id="509" r:id="rId188"/>
    <p:sldId id="413" r:id="rId189"/>
    <p:sldId id="503" r:id="rId190"/>
    <p:sldId id="510" r:id="rId191"/>
    <p:sldId id="414" r:id="rId192"/>
    <p:sldId id="511" r:id="rId193"/>
    <p:sldId id="512" r:id="rId1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3E4D1F"/>
    <a:srgbClr val="446BC2"/>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1326" y="-3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5FEA12-6F51-4FF1-9D48-2CD3AE59541D}" type="datetimeFigureOut">
              <a:rPr lang="en-US" smtClean="0"/>
              <a:pPr/>
              <a:t>9/25/2013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35FD6-B321-4A82-A8F6-4B21A674C60C}" type="slidenum">
              <a:rPr lang="en-US" smtClean="0"/>
              <a:pPr/>
              <a:t>‹#›</a:t>
            </a:fld>
            <a:endParaRPr lang="en-US"/>
          </a:p>
        </p:txBody>
      </p:sp>
    </p:spTree>
    <p:extLst>
      <p:ext uri="{BB962C8B-B14F-4D97-AF65-F5344CB8AC3E}">
        <p14:creationId xmlns:p14="http://schemas.microsoft.com/office/powerpoint/2010/main" val="224958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3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88B0FF-6DCB-4A91-8D19-B151EA5D78A7}"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5"/>
          <p:cNvSpPr>
            <a:spLocks noGrp="1" noChangeArrowheads="1"/>
          </p:cNvSpPr>
          <p:nvPr>
            <p:ph type="sldNum" sz="quarter" idx="5"/>
          </p:nvPr>
        </p:nvSpPr>
        <p:spPr>
          <a:noFill/>
        </p:spPr>
        <p:txBody>
          <a:bodyPr/>
          <a:lstStyle/>
          <a:p>
            <a:fld id="{36974950-5A1F-4873-9084-B14B20D2885F}" type="slidenum">
              <a:rPr lang="en-US" smtClean="0"/>
              <a:pPr/>
              <a:t>100</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5"/>
          <p:cNvSpPr>
            <a:spLocks noGrp="1" noChangeArrowheads="1"/>
          </p:cNvSpPr>
          <p:nvPr>
            <p:ph type="sldNum" sz="quarter" idx="5"/>
          </p:nvPr>
        </p:nvSpPr>
        <p:spPr>
          <a:noFill/>
        </p:spPr>
        <p:txBody>
          <a:bodyPr/>
          <a:lstStyle/>
          <a:p>
            <a:fld id="{0F6AC0EA-0BC2-478C-8437-78DFC67FE0B7}" type="slidenum">
              <a:rPr lang="en-US" smtClean="0"/>
              <a:pPr/>
              <a:t>101</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5"/>
          <p:cNvSpPr>
            <a:spLocks noGrp="1" noChangeArrowheads="1"/>
          </p:cNvSpPr>
          <p:nvPr>
            <p:ph type="sldNum" sz="quarter" idx="5"/>
          </p:nvPr>
        </p:nvSpPr>
        <p:spPr>
          <a:noFill/>
        </p:spPr>
        <p:txBody>
          <a:bodyPr/>
          <a:lstStyle/>
          <a:p>
            <a:fld id="{D5151959-61A1-4275-A2CF-4094AA9E57E2}" type="slidenum">
              <a:rPr lang="en-US" smtClean="0"/>
              <a:pPr/>
              <a:t>102</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5"/>
          <p:cNvSpPr>
            <a:spLocks noGrp="1" noChangeArrowheads="1"/>
          </p:cNvSpPr>
          <p:nvPr>
            <p:ph type="sldNum" sz="quarter" idx="5"/>
          </p:nvPr>
        </p:nvSpPr>
        <p:spPr>
          <a:noFill/>
        </p:spPr>
        <p:txBody>
          <a:bodyPr/>
          <a:lstStyle/>
          <a:p>
            <a:fld id="{6DFA2483-E08F-4817-A89A-0B61E3CC3E3E}" type="slidenum">
              <a:rPr lang="en-US" smtClean="0"/>
              <a:pPr/>
              <a:t>103</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endParaRPr lang="en-US" b="1"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5"/>
          <p:cNvSpPr>
            <a:spLocks noGrp="1" noChangeArrowheads="1"/>
          </p:cNvSpPr>
          <p:nvPr>
            <p:ph type="sldNum" sz="quarter" idx="5"/>
          </p:nvPr>
        </p:nvSpPr>
        <p:spPr>
          <a:noFill/>
        </p:spPr>
        <p:txBody>
          <a:bodyPr/>
          <a:lstStyle/>
          <a:p>
            <a:fld id="{8230623D-FD9D-430A-935D-18E274FD0CAD}" type="slidenum">
              <a:rPr lang="en-US" smtClean="0"/>
              <a:pPr/>
              <a:t>104</a:t>
            </a:fld>
            <a:endParaRPr lang="en-US" smtClean="0"/>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fld id="{688D60F3-0CAA-4BEA-99CC-A1D5E238949A}" type="slidenum">
              <a:rPr lang="en-US" smtClean="0"/>
              <a:pPr/>
              <a:t>105</a:t>
            </a:fld>
            <a:endParaRPr lang="en-US" smtClean="0"/>
          </a:p>
        </p:txBody>
      </p:sp>
      <p:sp>
        <p:nvSpPr>
          <p:cNvPr id="368643" name="Rectangle 2"/>
          <p:cNvSpPr>
            <a:spLocks noGrp="1" noRot="1" noChangeAspect="1" noChangeArrowheads="1" noTextEdit="1"/>
          </p:cNvSpPr>
          <p:nvPr>
            <p:ph type="sldImg"/>
          </p:nvPr>
        </p:nvSpPr>
        <p:spPr>
          <a:solidFill>
            <a:srgbClr val="FFFFFF"/>
          </a:solidFill>
          <a:ln/>
        </p:spPr>
      </p:sp>
      <p:sp>
        <p:nvSpPr>
          <p:cNvPr id="368644" name="Rectangle 3"/>
          <p:cNvSpPr>
            <a:spLocks noGrp="1" noChangeArrowheads="1"/>
          </p:cNvSpPr>
          <p:nvPr>
            <p:ph type="body" idx="1"/>
          </p:nvPr>
        </p:nvSpPr>
        <p:spPr>
          <a:xfrm>
            <a:off x="1066800" y="4401799"/>
            <a:ext cx="5257800" cy="4091066"/>
          </a:xfrm>
          <a:solidFill>
            <a:srgbClr val="FFFFFF"/>
          </a:solidFill>
          <a:ln/>
        </p:spPr>
        <p:txBody>
          <a:bodyPr/>
          <a:lstStyle/>
          <a:p>
            <a:r>
              <a:rPr lang="en-US" smtClean="0"/>
              <a:t>1926.451(f)(5) </a:t>
            </a:r>
          </a:p>
          <a:p>
            <a:r>
              <a:rPr lang="en-US" smtClean="0"/>
              <a:t>Scaffolds shall not be moved horizontally while employees are on them, unless they have been designed by a registered professional engineer specifically for such movement or, for mobile scaffolds, where the provisions of 1926.452(w) are followed.</a:t>
            </a:r>
          </a:p>
          <a:p>
            <a:r>
              <a:rPr lang="en-US" smtClean="0"/>
              <a:t>1926.452(w)(6) </a:t>
            </a:r>
          </a:p>
          <a:p>
            <a:r>
              <a:rPr lang="en-US" smtClean="0"/>
              <a:t>Employees cannot ride on scaffolds unless::</a:t>
            </a:r>
          </a:p>
          <a:p>
            <a:pPr>
              <a:buFontTx/>
              <a:buChar char="-"/>
            </a:pPr>
            <a:r>
              <a:rPr lang="en-US" smtClean="0"/>
              <a:t> The surface on which the scaffold is being moved is within 3 degrees of level, and free of pits, holes, and obstructions;</a:t>
            </a:r>
          </a:p>
          <a:p>
            <a:pPr>
              <a:buFontTx/>
              <a:buChar char="-"/>
            </a:pPr>
            <a:r>
              <a:rPr lang="en-US" smtClean="0"/>
              <a:t> The height to base width ratio of the scaffold during movement is two to one or less, unless the scaffold is designed and constructed to meet or exceed nationally recognized stability test requirements </a:t>
            </a:r>
          </a:p>
          <a:p>
            <a:pPr>
              <a:buFontTx/>
              <a:buChar char="-"/>
            </a:pPr>
            <a:r>
              <a:rPr lang="en-US" smtClean="0"/>
              <a:t> Outrigger frames, when used, are installed on both sides of the scaffold; </a:t>
            </a:r>
          </a:p>
          <a:p>
            <a:pPr>
              <a:buFontTx/>
              <a:buChar char="-"/>
            </a:pPr>
            <a:r>
              <a:rPr lang="en-US" smtClean="0"/>
              <a:t>  When power systems are used, the propelling force is applied directly to the  wheels, and does not produce a speed in excess of 1 foot per second;</a:t>
            </a:r>
          </a:p>
          <a:p>
            <a:pPr>
              <a:buFontTx/>
              <a:buChar char="-"/>
            </a:pPr>
            <a:r>
              <a:rPr lang="en-US" smtClean="0"/>
              <a:t> No employee is on any part of the scaffold which extends outward beyond the  wheels, casters, or other supports.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5"/>
          <p:cNvSpPr>
            <a:spLocks noGrp="1" noChangeArrowheads="1"/>
          </p:cNvSpPr>
          <p:nvPr>
            <p:ph type="sldNum" sz="quarter" idx="5"/>
          </p:nvPr>
        </p:nvSpPr>
        <p:spPr>
          <a:noFill/>
        </p:spPr>
        <p:txBody>
          <a:bodyPr/>
          <a:lstStyle/>
          <a:p>
            <a:fld id="{F05C5ECD-C3A3-4A8A-99C0-57E7A11CB986}" type="slidenum">
              <a:rPr lang="en-US" smtClean="0"/>
              <a:pPr/>
              <a:t>106</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5"/>
          <p:cNvSpPr>
            <a:spLocks noGrp="1" noChangeArrowheads="1"/>
          </p:cNvSpPr>
          <p:nvPr>
            <p:ph type="sldNum" sz="quarter" idx="5"/>
          </p:nvPr>
        </p:nvSpPr>
        <p:spPr>
          <a:noFill/>
        </p:spPr>
        <p:txBody>
          <a:bodyPr/>
          <a:lstStyle/>
          <a:p>
            <a:fld id="{99573CE8-DA36-4FF5-B8C5-4F687370E793}" type="slidenum">
              <a:rPr lang="en-US" smtClean="0"/>
              <a:pPr/>
              <a:t>107</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5"/>
          <p:cNvSpPr>
            <a:spLocks noGrp="1" noChangeArrowheads="1"/>
          </p:cNvSpPr>
          <p:nvPr>
            <p:ph type="sldNum" sz="quarter" idx="5"/>
          </p:nvPr>
        </p:nvSpPr>
        <p:spPr>
          <a:noFill/>
        </p:spPr>
        <p:txBody>
          <a:bodyPr/>
          <a:lstStyle/>
          <a:p>
            <a:fld id="{F53104F3-C060-459F-B9DC-7AE8B1609B92}" type="slidenum">
              <a:rPr lang="en-US" smtClean="0"/>
              <a:pPr/>
              <a:t>108</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5"/>
          <p:cNvSpPr>
            <a:spLocks noGrp="1" noChangeArrowheads="1"/>
          </p:cNvSpPr>
          <p:nvPr>
            <p:ph type="sldNum" sz="quarter" idx="5"/>
          </p:nvPr>
        </p:nvSpPr>
        <p:spPr>
          <a:noFill/>
        </p:spPr>
        <p:txBody>
          <a:bodyPr/>
          <a:lstStyle/>
          <a:p>
            <a:fld id="{8C001CB4-22D3-4212-8BFA-759F8D7CC09D}" type="slidenum">
              <a:rPr lang="en-US" smtClean="0"/>
              <a:pPr/>
              <a:t>109</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5"/>
          <p:cNvSpPr>
            <a:spLocks noGrp="1" noChangeArrowheads="1"/>
          </p:cNvSpPr>
          <p:nvPr>
            <p:ph type="sldNum" sz="quarter" idx="5"/>
          </p:nvPr>
        </p:nvSpPr>
        <p:spPr>
          <a:noFill/>
        </p:spPr>
        <p:txBody>
          <a:bodyPr/>
          <a:lstStyle/>
          <a:p>
            <a:fld id="{3E6DFB16-B444-4CC0-8317-320AD51346F6}" type="slidenum">
              <a:rPr lang="en-US" smtClean="0"/>
              <a:pPr/>
              <a:t>110</a:t>
            </a:fld>
            <a:endParaRPr lang="en-US"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5"/>
          <p:cNvSpPr>
            <a:spLocks noGrp="1" noChangeArrowheads="1"/>
          </p:cNvSpPr>
          <p:nvPr>
            <p:ph type="sldNum" sz="quarter" idx="5"/>
          </p:nvPr>
        </p:nvSpPr>
        <p:spPr>
          <a:noFill/>
        </p:spPr>
        <p:txBody>
          <a:bodyPr/>
          <a:lstStyle/>
          <a:p>
            <a:fld id="{059379A1-73E7-43AB-B0DF-38FAC3777228}" type="slidenum">
              <a:rPr lang="en-US" smtClean="0"/>
              <a:pPr/>
              <a:t>111</a:t>
            </a:fld>
            <a:endParaRPr lang="en-US" smtClean="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5"/>
          <p:cNvSpPr>
            <a:spLocks noGrp="1" noChangeArrowheads="1"/>
          </p:cNvSpPr>
          <p:nvPr>
            <p:ph type="sldNum" sz="quarter" idx="5"/>
          </p:nvPr>
        </p:nvSpPr>
        <p:spPr>
          <a:noFill/>
        </p:spPr>
        <p:txBody>
          <a:bodyPr/>
          <a:lstStyle/>
          <a:p>
            <a:fld id="{F42588FE-4CCC-4BC8-B998-C8ECA1FA46D3}" type="slidenum">
              <a:rPr lang="en-US" smtClean="0"/>
              <a:pPr/>
              <a:t>112</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5"/>
          <p:cNvSpPr>
            <a:spLocks noGrp="1" noChangeArrowheads="1"/>
          </p:cNvSpPr>
          <p:nvPr>
            <p:ph type="sldNum" sz="quarter" idx="5"/>
          </p:nvPr>
        </p:nvSpPr>
        <p:spPr>
          <a:noFill/>
        </p:spPr>
        <p:txBody>
          <a:bodyPr/>
          <a:lstStyle/>
          <a:p>
            <a:fld id="{3BC77AFF-BCD4-4A71-BD41-D8F490425094}" type="slidenum">
              <a:rPr lang="en-US" smtClean="0"/>
              <a:pPr/>
              <a:t>113</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5"/>
          <p:cNvSpPr>
            <a:spLocks noGrp="1" noChangeArrowheads="1"/>
          </p:cNvSpPr>
          <p:nvPr>
            <p:ph type="sldNum" sz="quarter" idx="5"/>
          </p:nvPr>
        </p:nvSpPr>
        <p:spPr>
          <a:noFill/>
        </p:spPr>
        <p:txBody>
          <a:bodyPr/>
          <a:lstStyle/>
          <a:p>
            <a:fld id="{0E92C036-E84A-442B-82F5-8CA834030290}" type="slidenum">
              <a:rPr lang="en-US" smtClean="0"/>
              <a:pPr/>
              <a:t>114</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5"/>
          <p:cNvSpPr>
            <a:spLocks noGrp="1" noChangeArrowheads="1"/>
          </p:cNvSpPr>
          <p:nvPr>
            <p:ph type="sldNum" sz="quarter" idx="5"/>
          </p:nvPr>
        </p:nvSpPr>
        <p:spPr>
          <a:noFill/>
        </p:spPr>
        <p:txBody>
          <a:bodyPr/>
          <a:lstStyle/>
          <a:p>
            <a:fld id="{C78FE4C9-045B-4460-AE9E-C952EF98CBF8}" type="slidenum">
              <a:rPr lang="en-US" smtClean="0"/>
              <a:pPr/>
              <a:t>115</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5"/>
          <p:cNvSpPr>
            <a:spLocks noGrp="1" noChangeArrowheads="1"/>
          </p:cNvSpPr>
          <p:nvPr>
            <p:ph type="sldNum" sz="quarter" idx="5"/>
          </p:nvPr>
        </p:nvSpPr>
        <p:spPr>
          <a:noFill/>
        </p:spPr>
        <p:txBody>
          <a:bodyPr/>
          <a:lstStyle/>
          <a:p>
            <a:fld id="{2AF64B63-1DD5-47AF-AFB5-12CE2FB81B8C}" type="slidenum">
              <a:rPr lang="en-US" smtClean="0"/>
              <a:pPr/>
              <a:t>116</a:t>
            </a:fld>
            <a:endParaRPr lang="en-US"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5"/>
          <p:cNvSpPr>
            <a:spLocks noGrp="1" noChangeArrowheads="1"/>
          </p:cNvSpPr>
          <p:nvPr>
            <p:ph type="sldNum" sz="quarter" idx="5"/>
          </p:nvPr>
        </p:nvSpPr>
        <p:spPr>
          <a:noFill/>
        </p:spPr>
        <p:txBody>
          <a:bodyPr/>
          <a:lstStyle/>
          <a:p>
            <a:fld id="{1BF42200-0029-42E8-A863-D7CBA3E69230}" type="slidenum">
              <a:rPr lang="en-US" smtClean="0"/>
              <a:pPr/>
              <a:t>117</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5"/>
          <p:cNvSpPr>
            <a:spLocks noGrp="1" noChangeArrowheads="1"/>
          </p:cNvSpPr>
          <p:nvPr>
            <p:ph type="sldNum" sz="quarter" idx="5"/>
          </p:nvPr>
        </p:nvSpPr>
        <p:spPr>
          <a:noFill/>
        </p:spPr>
        <p:txBody>
          <a:bodyPr/>
          <a:lstStyle/>
          <a:p>
            <a:fld id="{AE4EB8A0-6993-47FF-8745-73715915EDB0}" type="slidenum">
              <a:rPr lang="en-US" smtClean="0"/>
              <a:pPr/>
              <a:t>118</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5"/>
          <p:cNvSpPr>
            <a:spLocks noGrp="1" noChangeArrowheads="1"/>
          </p:cNvSpPr>
          <p:nvPr>
            <p:ph type="sldNum" sz="quarter" idx="5"/>
          </p:nvPr>
        </p:nvSpPr>
        <p:spPr>
          <a:noFill/>
        </p:spPr>
        <p:txBody>
          <a:bodyPr/>
          <a:lstStyle/>
          <a:p>
            <a:fld id="{F165E679-F8B5-47A0-8494-87D6E8C79E2A}" type="slidenum">
              <a:rPr lang="en-US" smtClean="0"/>
              <a:pPr/>
              <a:t>119</a:t>
            </a:fld>
            <a:endParaRPr lang="en-US" smtClean="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5"/>
          <p:cNvSpPr>
            <a:spLocks noGrp="1" noChangeArrowheads="1"/>
          </p:cNvSpPr>
          <p:nvPr>
            <p:ph type="sldNum" sz="quarter" idx="5"/>
          </p:nvPr>
        </p:nvSpPr>
        <p:spPr>
          <a:noFill/>
        </p:spPr>
        <p:txBody>
          <a:bodyPr/>
          <a:lstStyle/>
          <a:p>
            <a:fld id="{CBF685CB-6351-4DD3-8C5F-AAA9578D5D32}" type="slidenum">
              <a:rPr lang="en-US" smtClean="0"/>
              <a:pPr/>
              <a:t>120</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5"/>
          <p:cNvSpPr>
            <a:spLocks noGrp="1" noChangeArrowheads="1"/>
          </p:cNvSpPr>
          <p:nvPr>
            <p:ph type="sldNum" sz="quarter" idx="5"/>
          </p:nvPr>
        </p:nvSpPr>
        <p:spPr>
          <a:noFill/>
        </p:spPr>
        <p:txBody>
          <a:bodyPr/>
          <a:lstStyle/>
          <a:p>
            <a:fld id="{8B92E158-E39F-4136-BE45-BFE597FED4B0}" type="slidenum">
              <a:rPr lang="en-US" smtClean="0"/>
              <a:pPr/>
              <a:t>121</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fld id="{CFEB7364-B31D-4757-87E2-CC4120ED54DF}" type="slidenum">
              <a:rPr lang="en-US" smtClean="0"/>
              <a:pPr/>
              <a:t>122</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B14E7D1-171C-485E-99AF-0D92A18F076F}" type="slidenum">
              <a:rPr lang="en-US"/>
              <a:pPr/>
              <a:t>124</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228600" y="4343400"/>
            <a:ext cx="6477000" cy="4343400"/>
          </a:xfrm>
        </p:spPr>
        <p:txBody>
          <a:bodyPr/>
          <a:lstStyle/>
          <a:p>
            <a:r>
              <a:rPr lang="en-US" sz="2000">
                <a:latin typeface="Arial" charset="0"/>
              </a:rPr>
              <a:t>Counterweights shall be made of non-flowable material. Sand, gravel and similar materials that can be easily dislocated shall not be used as counterweights.</a:t>
            </a:r>
          </a:p>
          <a:p>
            <a:r>
              <a:rPr lang="en-US" sz="2000">
                <a:latin typeface="Arial" charset="0"/>
              </a:rPr>
              <a:t>Only those items specifically designed as counterweights shall be used to counterweight scaffold systems. Construction materials such as, but not limited to, masonry units and rolls of roofing felt, shall not be used as counterweights.</a:t>
            </a:r>
          </a:p>
          <a:p>
            <a:r>
              <a:rPr lang="en-US" sz="2000">
                <a:latin typeface="Arial" charset="0"/>
              </a:rPr>
              <a:t>Counterweights shall be secured by mechanical means to the outrigger beams to prevent accidental displacement.</a:t>
            </a:r>
          </a:p>
          <a:p>
            <a:r>
              <a:rPr lang="en-US" sz="2000">
                <a:latin typeface="Arial" charset="0"/>
              </a:rPr>
              <a:t>Counterweights shall not be removed from an outrigger beam until the scaffold is disassembled.</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364E469-F210-4F85-BE28-FBCE265696AB}" type="slidenum">
              <a:rPr lang="en-US"/>
              <a:pPr/>
              <a:t>125</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304800" y="4343400"/>
            <a:ext cx="6172200" cy="4114800"/>
          </a:xfrm>
        </p:spPr>
        <p:txBody>
          <a:bodyPr/>
          <a:lstStyle/>
          <a:p>
            <a:r>
              <a:rPr lang="en-US" sz="2400">
                <a:latin typeface="Arial" charset="0"/>
              </a:rPr>
              <a:t>Secured against movement by tiebacks installed at right angles to the face of the building or structure, or opposing angle tiebacks shall be installed and secured to a structurally sound point of anchorage on the building or structure. Sound points of anchorage include structural members, but do not include standpipes, vents, other piping systems, or electrical conduit.</a:t>
            </a:r>
          </a:p>
          <a:p>
            <a:r>
              <a:rPr lang="en-US" sz="2400">
                <a:latin typeface="Arial" charset="0"/>
              </a:rPr>
              <a:t>Tiebacks shall be equivalent in strength to the hoisting rope.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7BE8FB9-A356-47B5-B214-473829A0D41C}" type="slidenum">
              <a:rPr lang="en-US"/>
              <a:pPr/>
              <a:t>126</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xfrm>
            <a:off x="304800" y="4343400"/>
            <a:ext cx="6248400" cy="4572000"/>
          </a:xfrm>
        </p:spPr>
        <p:txBody>
          <a:bodyPr/>
          <a:lstStyle/>
          <a:p>
            <a:r>
              <a:rPr lang="en-US" sz="2000">
                <a:latin typeface="Arial" charset="0"/>
              </a:rPr>
              <a:t>When winding drum hoists are used on a suspension scaffold, they shall contain not less than four wraps of the suspension rope at the lowest point of scaffold travel. When other types of hoists are used, the suspension ropes shall be long enough to allow the scaffold to be lowered to the level below without the rope end passing through the hoist, or the rope end shall be configured or provided with means to prevent the end from passing through the hoist.</a:t>
            </a:r>
          </a:p>
          <a:p>
            <a:r>
              <a:rPr lang="en-US" sz="2000">
                <a:latin typeface="Arial" charset="0"/>
              </a:rPr>
              <a:t>The use of repaired wire rope as suspension rope is prohibited.</a:t>
            </a:r>
          </a:p>
          <a:p>
            <a:r>
              <a:rPr lang="en-US" sz="2000">
                <a:latin typeface="Arial" charset="0"/>
              </a:rPr>
              <a:t>Wire suspension ropes shall not be joined together except through the use of eye splice thimbles connected with shackles or coverplates and bolts.</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BAF0F23-39B9-4148-9262-F945E7C6CECC}" type="slidenum">
              <a:rPr lang="en-US"/>
              <a:pPr/>
              <a:t>127</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304800" y="4343400"/>
            <a:ext cx="6324600" cy="4419600"/>
          </a:xfrm>
        </p:spPr>
        <p:txBody>
          <a:bodyPr/>
          <a:lstStyle/>
          <a:p>
            <a:r>
              <a:rPr lang="en-US" sz="2000">
                <a:latin typeface="Arial" charset="0"/>
              </a:rPr>
              <a:t>Gasoline-powered equipment and hoists shall not be used on suspension scaffolds.</a:t>
            </a:r>
          </a:p>
          <a:p>
            <a:r>
              <a:rPr lang="en-US" sz="2000">
                <a:latin typeface="Arial" charset="0"/>
              </a:rPr>
              <a:t>Gears and brakes of power-operated hoists used on suspension scaffolds shall be enclosed.</a:t>
            </a:r>
          </a:p>
          <a:p>
            <a:r>
              <a:rPr lang="en-US" sz="2000">
                <a:latin typeface="Arial" charset="0"/>
              </a:rPr>
              <a:t>In addition to the normal operating brake, suspension scaffold power-operated hoists and manually operated hoists shall have a braking device or locking pawl which engages automatically when a hoist makes either of the following uncontrolled movements: an instantaneous change in momentum or an accelerated overspeed.</a:t>
            </a:r>
          </a:p>
          <a:p>
            <a:r>
              <a:rPr lang="en-US" sz="2000">
                <a:latin typeface="Arial" charset="0"/>
              </a:rPr>
              <a:t>Manually operated hoists shall require a positive crank force to descend.</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DEA0E8-199F-4C9B-AB61-95B2DB263CD8}" type="slidenum">
              <a:rPr lang="en-US"/>
              <a:pPr/>
              <a:t>128</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609600" y="4343400"/>
            <a:ext cx="5638800" cy="4419600"/>
          </a:xfrm>
        </p:spPr>
        <p:txBody>
          <a:bodyPr/>
          <a:lstStyle/>
          <a:p>
            <a:r>
              <a:rPr lang="en-US" sz="2000">
                <a:latin typeface="Arial" charset="0"/>
              </a:rPr>
              <a:t>When scaffold platforms are more than 2 feet (0.6 m) above or below a point of access, portable ladders, hook-on ladders, attachable ladders, stair towers (scaffold stairways/towers), stairway-type ladders (such as ladder stands), ramps, walkways, integral prefabricated scaffold access, or direct access from another scaffold, structure, personnel hoist, or similar surface shall be used. Crossbraces shall not be used as a means of access.</a:t>
            </a:r>
          </a:p>
          <a:p>
            <a:r>
              <a:rPr lang="en-US" sz="2000">
                <a:latin typeface="Arial" charset="0"/>
              </a:rPr>
              <a:t>When hook-on and attachable ladders are used on a supported scaffold more than 35 feet (10.7 m) high, they shall have rest platforms at 35-foot (10.7 m) maximum vertical intervals.</a:t>
            </a:r>
          </a:p>
          <a:p>
            <a:endParaRPr lang="en-US" sz="2000">
              <a:latin typeface="Arial"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D2B9407-942C-41E5-B56D-E6A13ADC46BC}" type="slidenum">
              <a:rPr lang="en-US"/>
              <a:pPr/>
              <a:t>129</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0" y="4267200"/>
            <a:ext cx="6858000" cy="4876800"/>
          </a:xfrm>
        </p:spPr>
        <p:txBody>
          <a:bodyPr/>
          <a:lstStyle/>
          <a:p>
            <a:r>
              <a:rPr lang="en-US" sz="1800">
                <a:latin typeface="Arial" charset="0"/>
              </a:rPr>
              <a:t>The employer shall provide safe means of access for each employee erecting or dismantling a scaffold where the provision of safe access is feasible and does not create a greater hazard. The employer shall have a competent person determine whether it is feasible or would pose a greater hazard to provide, and have employees use a safe means of access. This determination shall be based on site conditions and the type of scaffold being erected or dismantled.</a:t>
            </a:r>
          </a:p>
          <a:p>
            <a:r>
              <a:rPr lang="en-US" sz="1800">
                <a:latin typeface="Arial" charset="0"/>
              </a:rPr>
              <a:t>Hook-on or attachable ladders shall be installed as soon as scaffold erection has progressed to a point that permits safe installation and use.</a:t>
            </a:r>
          </a:p>
          <a:p>
            <a:r>
              <a:rPr lang="en-US" sz="1800">
                <a:latin typeface="Arial" charset="0"/>
              </a:rPr>
              <a:t>When erecting or dismantling tubular welded frame scaffolds, (end) frames, with horizontal members that are parallel, level and are not more than 22 inches apart vertically may be used as climbing devices for access, provided they are erected in a manner that creates a usable ladder and provides good hand hold and foot space.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3139B8C-F272-43EA-B07D-9007404CF555}" type="slidenum">
              <a:rPr lang="en-US"/>
              <a:pPr/>
              <a:t>130</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xfrm>
            <a:off x="228600" y="4343400"/>
            <a:ext cx="6477000" cy="4572000"/>
          </a:xfrm>
        </p:spPr>
        <p:txBody>
          <a:bodyPr/>
          <a:lstStyle/>
          <a:p>
            <a:r>
              <a:rPr lang="en-US" sz="1800">
                <a:latin typeface="Arial" charset="0"/>
              </a:rPr>
              <a:t>Suspension ropes supporting adjustable suspension scaffolds shall be of a diameter large enough to provide sufficient surface area for the functioning of brake and hoist mechanisms.</a:t>
            </a:r>
          </a:p>
          <a:p>
            <a:r>
              <a:rPr lang="en-US" sz="1800">
                <a:latin typeface="Arial" charset="0"/>
              </a:rPr>
              <a:t>Suspension ropes shall be shielded from heat-producing processes. When acids or other corrosive substances are used on a scaffold, the ropes shall be shielded, treated to protect against the corrosive substances, or shall be of a material that will not be damaged by the substance being used.</a:t>
            </a:r>
          </a:p>
          <a:p>
            <a:r>
              <a:rPr lang="en-US" sz="1800">
                <a:latin typeface="Arial" charset="0"/>
              </a:rPr>
              <a:t>Work on or from scaffolds is prohibited during storms or high winds unless a competent person has determined that it is safe for employees to be on the scaffold and those employees are protected by a personal fall arrest system or wind screens. Wind screens shall not be used unless the scaffold is secured against the anticipated wind forces imposed.</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4F82140-1121-42A7-9693-91A6FF875C4B}"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D42F8BB-9E7F-4D06-A008-7688D3C1EE68}" type="slidenum">
              <a:rPr lang="en-US"/>
              <a:pPr/>
              <a:t>132</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228600" y="4267200"/>
            <a:ext cx="6400800" cy="4648200"/>
          </a:xfrm>
        </p:spPr>
        <p:txBody>
          <a:bodyPr/>
          <a:lstStyle/>
          <a:p>
            <a:r>
              <a:rPr lang="en-US" sz="1400">
                <a:latin typeface="Arial" charset="0"/>
              </a:rPr>
              <a:t>To reduce the possibility of welding current arcing through the suspension wire rope when performing welding from suspended scaffolds, the following precautions shall be taken, as applicable:</a:t>
            </a:r>
          </a:p>
          <a:p>
            <a:r>
              <a:rPr lang="en-US" sz="1400">
                <a:latin typeface="Arial" charset="0"/>
              </a:rPr>
              <a:t>An insulated thimble shall be used to attach each suspension wire rope to its hanging support (such as cornice hook or outrigger). Excess suspension wire rope and any additional independent lines from grounding shall be insulated;</a:t>
            </a:r>
          </a:p>
          <a:p>
            <a:r>
              <a:rPr lang="en-US" sz="1400">
                <a:latin typeface="Arial" charset="0"/>
              </a:rPr>
              <a:t>The suspension wire rope shall be covered with insulating material extending at least 4 feet (1.2 m) above the hoist. If there is a tail line below the hoist, it shall be insulated to prevent contact with the platform. The portion of the tail line that hangs free below the scaffold shall be guided or retained, or both, so that it does not become grounded;</a:t>
            </a:r>
          </a:p>
          <a:p>
            <a:r>
              <a:rPr lang="en-US" sz="1400">
                <a:latin typeface="Arial" charset="0"/>
              </a:rPr>
              <a:t>Each hoist shall be covered with insulated protective covers;</a:t>
            </a:r>
          </a:p>
          <a:p>
            <a:r>
              <a:rPr lang="en-US" sz="1400">
                <a:latin typeface="Arial" charset="0"/>
              </a:rPr>
              <a:t>In addition to a work lead attachment required by the welding process, a grounding conductor shall be connected from the scaffold to the structure. The size of this conductor shall be at least the size of the welding process work lead, and this conductor shall not be in series with the welding process or the work piece;</a:t>
            </a:r>
          </a:p>
          <a:p>
            <a:r>
              <a:rPr lang="en-US" sz="1400">
                <a:latin typeface="Arial" charset="0"/>
              </a:rPr>
              <a:t>f the scaffold grounding lead is disconnected at any time, the welding machine shall be shut off; and</a:t>
            </a:r>
          </a:p>
          <a:p>
            <a:endParaRPr lang="en-US" sz="1400">
              <a:latin typeface="Arial"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C9B461B-7D23-46DA-94FB-060936681506}" type="slidenum">
              <a:rPr lang="en-US"/>
              <a:pPr/>
              <a:t>133</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5E87026-E85F-41D1-9041-EBA040E9CC95}" type="slidenum">
              <a:rPr lang="en-US" smtClean="0"/>
              <a:pPr>
                <a:defRPr/>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BEC3F88-E874-415A-8B99-3D1C01E699E1}" type="slidenum">
              <a:rPr lang="en-US" smtClean="0"/>
              <a:pPr>
                <a:defRPr/>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F178C37-675F-4CB6-A61E-9A4A9D9D6301}" type="slidenum">
              <a:rPr lang="en-US" smtClean="0"/>
              <a:pPr>
                <a:defRPr/>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7B25B07-79EA-4A85-83BB-72A2978310EB}" type="slidenum">
              <a:rPr lang="en-US" smtClean="0"/>
              <a:pPr>
                <a:defRPr/>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534BF8-62CB-4785-9D83-2A3EFA09825B}" type="slidenum">
              <a:rPr lang="en-US"/>
              <a:pPr>
                <a:defRPr/>
              </a:pPr>
              <a:t>146</a:t>
            </a:fld>
            <a:endParaRPr lang="en-US"/>
          </a:p>
        </p:txBody>
      </p:sp>
      <p:sp>
        <p:nvSpPr>
          <p:cNvPr id="35225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2260" name="Rectangle 3"/>
          <p:cNvSpPr>
            <a:spLocks noGrp="1" noChangeArrowheads="1"/>
          </p:cNvSpPr>
          <p:nvPr>
            <p:ph type="body" idx="1"/>
          </p:nvPr>
        </p:nvSpPr>
        <p:spPr bwMode="auto">
          <a:xfrm>
            <a:off x="304800" y="4343400"/>
            <a:ext cx="5638800" cy="4114800"/>
          </a:xfrm>
          <a:noFill/>
        </p:spPr>
        <p:txBody>
          <a:bodyPr wrap="square" numCol="1" anchor="t" anchorCtr="0" compatLnSpc="1">
            <a:prstTxWarp prst="textNoShape">
              <a:avLst/>
            </a:prstTxWarp>
          </a:bodyPr>
          <a:lstStyle/>
          <a:p>
            <a:pPr lvl="2"/>
            <a:r>
              <a:rPr lang="en-US" sz="1000" smtClean="0"/>
              <a:t>Reference 1926.501(b)(6)</a:t>
            </a:r>
            <a:endParaRPr lang="en-US" sz="1000" b="1" smtClean="0"/>
          </a:p>
          <a:p>
            <a:pPr lvl="2"/>
            <a:endParaRPr lang="en-US" sz="1000" b="1" smtClean="0"/>
          </a:p>
          <a:p>
            <a:r>
              <a:rPr lang="en-US" sz="1000" smtClean="0"/>
              <a:t>	Ramps, runways, and other walkways must be protected by guardrail systems 	when employees can fall 6 feet or more.</a:t>
            </a:r>
          </a:p>
          <a:p>
            <a:pPr lvl="2"/>
            <a:endParaRPr lang="en-US" sz="1000" b="1" smtClean="0"/>
          </a:p>
          <a:p>
            <a:pPr lvl="2"/>
            <a:r>
              <a:rPr lang="en-US" sz="1000" smtClean="0"/>
              <a:t>The walking/working surface must be strong enough to support employees safely.  If not, employees may not work on the surface.  This knowledge will be gained during frequent and regular inspections made, as required, by competent persons designated by the employer.</a:t>
            </a:r>
          </a:p>
          <a:p>
            <a:pPr lvl="2"/>
            <a:endParaRPr lang="en-US" sz="1000" smtClean="0"/>
          </a:p>
          <a:p>
            <a:r>
              <a:rPr lang="en-US" sz="1000" smtClean="0"/>
              <a:t>	</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857701-E878-463D-AC8E-9E43859B8CDD}" type="slidenum">
              <a:rPr lang="en-US"/>
              <a:pPr>
                <a:defRPr/>
              </a:pPr>
              <a:t>147</a:t>
            </a:fld>
            <a:endParaRPr lang="en-US"/>
          </a:p>
        </p:txBody>
      </p:sp>
      <p:sp>
        <p:nvSpPr>
          <p:cNvPr id="35328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328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000" smtClean="0"/>
              <a:t>Reference 1926.501(b)(13)</a:t>
            </a:r>
          </a:p>
          <a:p>
            <a:endParaRPr lang="en-US" sz="1000" smtClean="0"/>
          </a:p>
          <a:p>
            <a:r>
              <a:rPr lang="en-US" sz="1000" smtClean="0"/>
              <a:t>This is correct for activities not covered by STD 3-0.1A </a:t>
            </a:r>
          </a:p>
          <a:p>
            <a:endParaRPr lang="en-US" sz="1000" smtClean="0"/>
          </a:p>
          <a:p>
            <a:r>
              <a:rPr lang="en-US" sz="1000" smtClean="0"/>
              <a:t>All other activities – refer to STD 3-0.1A, Interim Fall Protection Guidelines for Residential Construction</a:t>
            </a:r>
          </a:p>
          <a:p>
            <a:endParaRPr lang="en-US" sz="1000" smtClean="0"/>
          </a:p>
          <a:p>
            <a:endParaRPr lang="en-US" sz="1000" smtClean="0"/>
          </a:p>
          <a:p>
            <a:endParaRPr lang="en-US" sz="1000"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68B562-2EB8-443E-B7B0-E7C2DF9A6139}" type="slidenum">
              <a:rPr lang="en-US"/>
              <a:pPr>
                <a:defRPr/>
              </a:pPr>
              <a:t>148</a:t>
            </a:fld>
            <a:endParaRPr lang="en-US"/>
          </a:p>
        </p:txBody>
      </p:sp>
      <p:sp>
        <p:nvSpPr>
          <p:cNvPr id="35430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430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000" smtClean="0"/>
              <a:t>Reference 1926.502(b)</a:t>
            </a:r>
          </a:p>
          <a:p>
            <a:endParaRPr lang="en-US" sz="1000" smtClean="0"/>
          </a:p>
          <a:p>
            <a:r>
              <a:rPr lang="en-US" sz="1000" smtClean="0"/>
              <a:t>What’s wrong with this?</a:t>
            </a:r>
          </a:p>
          <a:p>
            <a:pPr>
              <a:buFontTx/>
              <a:buChar char="-"/>
            </a:pPr>
            <a:r>
              <a:rPr lang="en-US" sz="1000" smtClean="0"/>
              <a:t>¼ inch rope is allowed, but it must meet the criteria of 1926.502(b)(3), etc.</a:t>
            </a:r>
          </a:p>
          <a:p>
            <a:pPr>
              <a:buFontTx/>
              <a:buChar char="-"/>
            </a:pPr>
            <a:r>
              <a:rPr lang="en-US" sz="1000" smtClean="0"/>
              <a:t> no midrail</a:t>
            </a:r>
          </a:p>
          <a:p>
            <a:pPr>
              <a:buFontTx/>
              <a:buChar char="-"/>
            </a:pPr>
            <a:r>
              <a:rPr lang="en-US" sz="1000" smtClean="0"/>
              <a:t> no toeboards</a:t>
            </a:r>
          </a:p>
          <a:p>
            <a:r>
              <a:rPr lang="en-US" sz="1000" smtClean="0"/>
              <a:t>- sagging is not allowed</a:t>
            </a:r>
          </a:p>
          <a:p>
            <a:endParaRPr lang="en-US" sz="100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51CBE4-A5FB-4FF6-84AC-4B0649296ED6}" type="slidenum">
              <a:rPr lang="en-US"/>
              <a:pPr>
                <a:defRPr/>
              </a:pPr>
              <a:t>149</a:t>
            </a:fld>
            <a:endParaRPr lang="en-US"/>
          </a:p>
        </p:txBody>
      </p:sp>
      <p:sp>
        <p:nvSpPr>
          <p:cNvPr id="3553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5332" name="Rectangle 3"/>
          <p:cNvSpPr>
            <a:spLocks noGrp="1" noChangeArrowheads="1"/>
          </p:cNvSpPr>
          <p:nvPr>
            <p:ph type="body" idx="1"/>
          </p:nvPr>
        </p:nvSpPr>
        <p:spPr bwMode="auto">
          <a:xfrm>
            <a:off x="914400" y="4343400"/>
            <a:ext cx="5257800" cy="4114800"/>
          </a:xfrm>
          <a:noFill/>
        </p:spPr>
        <p:txBody>
          <a:bodyPr wrap="square" numCol="1" anchor="t" anchorCtr="0" compatLnSpc="1">
            <a:prstTxWarp prst="textNoShape">
              <a:avLst/>
            </a:prstTxWarp>
          </a:bodyPr>
          <a:lstStyle/>
          <a:p>
            <a:r>
              <a:rPr lang="en-US" sz="1000" smtClean="0"/>
              <a:t>Reference 1926.501(b)(4)(i), 1926.501(b)(10), 1926.501(b)(11), and 1926.502(i)</a:t>
            </a:r>
          </a:p>
          <a:p>
            <a:endParaRPr lang="en-US" sz="1000" smtClean="0"/>
          </a:p>
          <a:p>
            <a:r>
              <a:rPr lang="en-US" sz="1000" smtClean="0"/>
              <a:t>Covers must be:</a:t>
            </a:r>
          </a:p>
          <a:p>
            <a:r>
              <a:rPr lang="en-US" sz="1000" smtClean="0"/>
              <a:t>-- able to support at least twice the weight of employees, equipment, and materials that may be imposed on them at one time. </a:t>
            </a:r>
          </a:p>
          <a:p>
            <a:r>
              <a:rPr lang="en-US" sz="1000" smtClean="0"/>
              <a:t>-- secured to prevent accidental displacement from wind, equipment, or workers’ activities.</a:t>
            </a:r>
          </a:p>
          <a:p>
            <a:r>
              <a:rPr lang="en-US" sz="1000" smtClean="0"/>
              <a:t>-- color coded or bear the markings “HOLE” or “COVER.”</a:t>
            </a:r>
          </a:p>
          <a:p>
            <a:endParaRPr lang="en-US" sz="1000" smtClean="0"/>
          </a:p>
          <a:p>
            <a:r>
              <a:rPr lang="en-US" sz="1000" u="sng" smtClean="0"/>
              <a:t>Holes - 1926.501(b)(4</a:t>
            </a:r>
            <a:r>
              <a:rPr lang="en-US" sz="1000" smtClean="0"/>
              <a:t>):  </a:t>
            </a:r>
          </a:p>
          <a:p>
            <a:r>
              <a:rPr lang="en-US" sz="1000" smtClean="0"/>
              <a:t>Personal fall arrest systems, covers, or guardrail systems shall be erected around holes (including skylights) that are more than 6 feet above lower levels.</a:t>
            </a:r>
          </a:p>
          <a:p>
            <a:r>
              <a:rPr lang="en-US" sz="1000" smtClean="0"/>
              <a:t>NOTE – All floor holes must be protected against slips/trips – even if less than 6 feet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8C4380-E103-4F0E-A41D-61F6BDDC898F}" type="slidenum">
              <a:rPr lang="en-US"/>
              <a:pPr>
                <a:defRPr/>
              </a:pPr>
              <a:t>150</a:t>
            </a:fld>
            <a:endParaRPr lang="en-US"/>
          </a:p>
        </p:txBody>
      </p:sp>
      <p:sp>
        <p:nvSpPr>
          <p:cNvPr id="35635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635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000" smtClean="0"/>
              <a:t>Reference 1926.501(b)(4)</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2E9D31-A0D7-4BAF-ABE1-EB90E0452B0F}" type="slidenum">
              <a:rPr lang="en-US"/>
              <a:pPr>
                <a:defRPr/>
              </a:pPr>
              <a:t>151</a:t>
            </a:fld>
            <a:endParaRPr lang="en-US"/>
          </a:p>
        </p:txBody>
      </p:sp>
      <p:sp>
        <p:nvSpPr>
          <p:cNvPr id="35737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738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000" smtClean="0"/>
              <a:t>Reference 1926.501(b)(7)</a:t>
            </a:r>
          </a:p>
          <a:p>
            <a:endParaRPr lang="en-US" sz="1000" smtClean="0"/>
          </a:p>
          <a:p>
            <a:r>
              <a:rPr lang="en-US" sz="1000" smtClean="0"/>
              <a:t>Employees at the edge of an excavation 6 feet or more deep shall be protected from falling by guardrail systems, fences, barricades, or covers. </a:t>
            </a:r>
          </a:p>
          <a:p>
            <a:endParaRPr lang="en-US" sz="1000" smtClean="0"/>
          </a:p>
          <a:p>
            <a:r>
              <a:rPr lang="en-US" sz="1000" smtClean="0"/>
              <a:t>If walk-ways are used to permit workers to cross over excavations, guardrails are required on the walkway if the fall would be 6 feet or more to the lower level.</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D47D51-1ABD-45E4-9D7F-E194150ED1F4}" type="slidenum">
              <a:rPr lang="en-US"/>
              <a:pPr>
                <a:defRPr/>
              </a:pPr>
              <a:t>152</a:t>
            </a:fld>
            <a:endParaRPr lang="en-US"/>
          </a:p>
        </p:txBody>
      </p:sp>
      <p:sp>
        <p:nvSpPr>
          <p:cNvPr id="3584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840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000" smtClean="0"/>
              <a:t>Reference 1926.501(b)(14)</a:t>
            </a:r>
          </a:p>
          <a:p>
            <a:endParaRPr lang="en-US" sz="1000" smtClean="0"/>
          </a:p>
          <a:p>
            <a:r>
              <a:rPr lang="en-US" sz="1000" smtClean="0"/>
              <a:t>Employees working on, at, above, or near wall openings (including those with chutes attached) where the outside bottom edge of the wall opening is 6 feet or more above lower levels and the inside bottom edge of the wall opening is less than 39 inches above the walking/working surface must be protected from falling by the use of </a:t>
            </a:r>
          </a:p>
          <a:p>
            <a:r>
              <a:rPr lang="en-US" sz="1000" smtClean="0"/>
              <a:t>either a guardrail system, a safety net system, or a personal fall arrest system.</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C1C6712-1682-4A08-BAA5-D0277E3078FF}" type="slidenum">
              <a:rPr lang="en-US" smtClean="0"/>
              <a:pPr>
                <a:defRPr/>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B3F765-4F72-4CD2-ACD0-60938B61E698}" type="slidenum">
              <a:rPr lang="en-US"/>
              <a:pPr>
                <a:defRPr/>
              </a:pPr>
              <a:t>154</a:t>
            </a:fld>
            <a:endParaRPr lang="en-US"/>
          </a:p>
        </p:txBody>
      </p:sp>
      <p:sp>
        <p:nvSpPr>
          <p:cNvPr id="360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045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This photo shows a properly installed guardrail system around a stairwell opening.</a:t>
            </a:r>
          </a:p>
          <a:p>
            <a:r>
              <a:rPr lang="en-US" smtClean="0"/>
              <a:t>Top-rail = 42in.</a:t>
            </a:r>
          </a:p>
          <a:p>
            <a:r>
              <a:rPr lang="en-US" smtClean="0"/>
              <a:t>Mid-rail = 21in.</a:t>
            </a:r>
          </a:p>
          <a:p>
            <a:r>
              <a:rPr lang="en-US" smtClean="0"/>
              <a:t>Toeboard = 3 ½ in. (4in. Nominal)</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E67CDF5-E691-4DDD-B6AE-207908927877}" type="slidenum">
              <a:rPr lang="en-US" smtClean="0"/>
              <a:pPr>
                <a:defRPr/>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211DF9-F3AF-473E-A2CF-7F194DFDFBF0}" type="slidenum">
              <a:rPr lang="en-US"/>
              <a:pPr>
                <a:defRPr/>
              </a:pPr>
              <a:t>156</a:t>
            </a:fld>
            <a:endParaRPr lang="en-US"/>
          </a:p>
        </p:txBody>
      </p:sp>
      <p:sp>
        <p:nvSpPr>
          <p:cNvPr id="362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250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The guardrail was installed in this window at one point in time, but was removed to deliver material through the window and was never replaced.  1926.451 (b) Guardrail systems. Guardrail systems and their use shall comply with the following provisions: </a:t>
            </a:r>
          </a:p>
          <a:p>
            <a:r>
              <a:rPr lang="en-US" smtClean="0"/>
              <a:t>(1) Top edge height of top rails, or equivalent guardrail system members, shall be 42 inches (1.1 m) plus or minus 3 inches (8 cm) above the walking/working level. When conditions warrant, the height of the top edge may exceed the 45-inch height, provided the guardrail system meets all other criteria of this paragraph. </a:t>
            </a:r>
          </a:p>
          <a:p>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B27CBA2-AA22-4AD5-86CE-9CC64971E348}" type="slidenum">
              <a:rPr lang="en-US" smtClean="0"/>
              <a:pPr>
                <a:defRPr/>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A2508C-F2D6-48C3-959E-FD185A140770}" type="slidenum">
              <a:rPr lang="en-US"/>
              <a:pPr>
                <a:defRPr/>
              </a:pPr>
              <a:t>158</a:t>
            </a:fld>
            <a:endParaRPr lang="en-US"/>
          </a:p>
        </p:txBody>
      </p:sp>
      <p:sp>
        <p:nvSpPr>
          <p:cNvPr id="364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454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Is this an acceptable stairrail/guardrail system?  </a:t>
            </a:r>
          </a:p>
          <a:p>
            <a:r>
              <a:rPr lang="en-US" smtClean="0"/>
              <a:t>Point out the deficiencies with the stairrail/guardrail.</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F634837-D41B-4BFD-9A7E-8B5D6C2366AE}" type="slidenum">
              <a:rPr lang="en-US" smtClean="0"/>
              <a:pPr>
                <a:defRPr/>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Handrails are not provided along stairs. 1926.1052 (c) Stairrails and handrails. The following requirements apply to all stairways as indicated: </a:t>
            </a:r>
          </a:p>
          <a:p>
            <a:r>
              <a:rPr lang="en-US" smtClean="0"/>
              <a:t>(1) Stairways having four or more risers or rising more than 30 inches (76 cm), whichever is less, shall be equipped with: </a:t>
            </a:r>
          </a:p>
          <a:p>
            <a:r>
              <a:rPr lang="en-US" smtClean="0"/>
              <a:t>(i) At least one handrail; and </a:t>
            </a:r>
          </a:p>
          <a:p>
            <a:r>
              <a:rPr lang="en-US" smtClean="0"/>
              <a:t>(ii) One stairrail system along each unprotected side or edge.</a:t>
            </a:r>
          </a:p>
          <a:p>
            <a:endParaRPr lang="en-US" smtClean="0"/>
          </a:p>
        </p:txBody>
      </p:sp>
      <p:sp>
        <p:nvSpPr>
          <p:cNvPr id="4" name="Slide Number Placeholder 3"/>
          <p:cNvSpPr>
            <a:spLocks noGrp="1"/>
          </p:cNvSpPr>
          <p:nvPr>
            <p:ph type="sldNum" sz="quarter" idx="5"/>
          </p:nvPr>
        </p:nvSpPr>
        <p:spPr/>
        <p:txBody>
          <a:bodyPr/>
          <a:lstStyle/>
          <a:p>
            <a:pPr>
              <a:defRPr/>
            </a:pPr>
            <a:fld id="{64C2F9ED-1F4D-4901-9DA0-88E61296F1E5}" type="slidenum">
              <a:rPr lang="en-US" smtClean="0"/>
              <a:pPr>
                <a:defRPr/>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97B34D8-43DF-4940-B603-E192ACE8372C}" type="slidenum">
              <a:rPr lang="en-US" smtClean="0"/>
              <a:pPr>
                <a:defRPr/>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3F2589-DC3B-47F8-B0A9-5A8EE2AC330D}" type="slidenum">
              <a:rPr lang="en-US"/>
              <a:pPr>
                <a:defRPr/>
              </a:pPr>
              <a:t>162</a:t>
            </a:fld>
            <a:endParaRPr lang="en-US"/>
          </a:p>
        </p:txBody>
      </p:sp>
      <p:sp>
        <p:nvSpPr>
          <p:cNvPr id="368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4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A </a:t>
            </a:r>
            <a:r>
              <a:rPr lang="en-US" i="1" smtClean="0"/>
              <a:t>hole cover</a:t>
            </a:r>
            <a:r>
              <a:rPr lang="en-US" smtClean="0"/>
              <a:t> is a secured and marked cover which protects workers from tripping or stepping into or through a hole on walking/working surfaces and keeps objects from falling through a hole. </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065246E-7984-49E3-B770-02771DF5572A}" type="slidenum">
              <a:rPr lang="en-US" smtClean="0"/>
              <a:pPr>
                <a:defRPr/>
              </a:pPr>
              <a:t>163</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D3C5839-7904-46BB-AE98-DFF46D76CAC4}" type="slidenum">
              <a:rPr lang="en-US" smtClean="0"/>
              <a:pPr>
                <a:defRPr/>
              </a:pPr>
              <a:t>164</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28240C0-296C-4DB0-9B5A-866A330A4347}" type="slidenum">
              <a:rPr lang="en-US" smtClean="0"/>
              <a:pPr>
                <a:defRPr/>
              </a:pPr>
              <a:t>165</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334F31D-51E2-44AA-9AD0-681C07CBCA80}" type="slidenum">
              <a:rPr lang="en-US" smtClean="0"/>
              <a:pPr>
                <a:defRPr/>
              </a:pPr>
              <a:t>166</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p:spPr>
      </p:sp>
      <p:sp>
        <p:nvSpPr>
          <p:cNvPr id="3778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 roof bracket is installed according to manufacture’s specifications providing adequate anchorage point for fall protection.</a:t>
            </a:r>
          </a:p>
        </p:txBody>
      </p:sp>
      <p:sp>
        <p:nvSpPr>
          <p:cNvPr id="4" name="Slide Number Placeholder 3"/>
          <p:cNvSpPr>
            <a:spLocks noGrp="1"/>
          </p:cNvSpPr>
          <p:nvPr>
            <p:ph type="sldNum" sz="quarter" idx="5"/>
          </p:nvPr>
        </p:nvSpPr>
        <p:spPr/>
        <p:txBody>
          <a:bodyPr/>
          <a:lstStyle/>
          <a:p>
            <a:pPr>
              <a:defRPr/>
            </a:pPr>
            <a:fld id="{531D63D0-3E7D-4E62-AF84-DAE9D53C1FAA}" type="slidenum">
              <a:rPr lang="en-US" smtClean="0"/>
              <a:pPr>
                <a:defRPr/>
              </a:pPr>
              <a:t>167</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p:spPr>
      </p:sp>
      <p:sp>
        <p:nvSpPr>
          <p:cNvPr id="378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B9571C8-79E3-4BEA-8EB2-AE2D27434C1B}" type="slidenum">
              <a:rPr lang="en-US" smtClean="0"/>
              <a:pPr>
                <a:defRPr/>
              </a:pPr>
              <a:t>168</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41FD612-3717-4098-B666-ED3AAF544DC9}" type="slidenum">
              <a:rPr lang="en-US" smtClean="0"/>
              <a:pPr>
                <a:defRPr/>
              </a:pPr>
              <a:t>169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p:spPr>
      </p:sp>
      <p:sp>
        <p:nvSpPr>
          <p:cNvPr id="389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EBE5405-6D2A-4308-BF4E-B7AE46842AC1}" type="slidenum">
              <a:rPr lang="en-US" smtClean="0"/>
              <a:pPr>
                <a:defRPr/>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42A55BF-DD16-45D3-A767-60F78BF36F6A}" type="slidenum">
              <a:rPr lang="en-US" smtClean="0"/>
              <a:pPr>
                <a:defRPr/>
              </a:pPr>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p:spPr>
      </p:sp>
      <p:sp>
        <p:nvSpPr>
          <p:cNvPr id="3911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Workers is standing on top step of ladder. 1926.1053 (b)(13) The top or top step of a stepladder shall not be used as a step. </a:t>
            </a:r>
          </a:p>
          <a:p>
            <a:endParaRPr lang="en-US" smtClean="0"/>
          </a:p>
        </p:txBody>
      </p:sp>
      <p:sp>
        <p:nvSpPr>
          <p:cNvPr id="4" name="Slide Number Placeholder 3"/>
          <p:cNvSpPr>
            <a:spLocks noGrp="1"/>
          </p:cNvSpPr>
          <p:nvPr>
            <p:ph type="sldNum" sz="quarter" idx="5"/>
          </p:nvPr>
        </p:nvSpPr>
        <p:spPr/>
        <p:txBody>
          <a:bodyPr/>
          <a:lstStyle/>
          <a:p>
            <a:pPr>
              <a:defRPr/>
            </a:pPr>
            <a:fld id="{459BB909-4A52-495D-A672-C23295C60A50}" type="slidenum">
              <a:rPr lang="en-US" smtClean="0"/>
              <a:pPr>
                <a:defRPr/>
              </a:pPr>
              <a:t>172</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p:spPr>
      </p:sp>
      <p:sp>
        <p:nvSpPr>
          <p:cNvPr id="392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3735BCA-4030-44FE-960C-79B65A3F0479}" type="slidenum">
              <a:rPr lang="en-US" smtClean="0"/>
              <a:pPr>
                <a:defRPr/>
              </a:pPr>
              <a:t>173</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p:spPr>
      </p:sp>
      <p:sp>
        <p:nvSpPr>
          <p:cNvPr id="393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AB5417-D41C-4C08-B4AA-753E8DF741B4}" type="slidenum">
              <a:rPr lang="en-US" smtClean="0"/>
              <a:pPr>
                <a:defRPr/>
              </a:pPr>
              <a:t>174</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p:spPr>
      </p:sp>
      <p:sp>
        <p:nvSpPr>
          <p:cNvPr id="394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9DEB52B-81DE-4EF4-902A-CD43FA138749}" type="slidenum">
              <a:rPr lang="en-US" smtClean="0"/>
              <a:pPr>
                <a:defRPr/>
              </a:pPr>
              <a:t>175</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349AA3F-4759-4B94-9A57-92D38C88635B}" type="slidenum">
              <a:rPr lang="en-US"/>
              <a:pPr>
                <a:defRPr/>
              </a:pPr>
              <a:t>176</a:t>
            </a:fld>
            <a:endParaRPr lang="en-US"/>
          </a:p>
        </p:txBody>
      </p:sp>
      <p:sp>
        <p:nvSpPr>
          <p:cNvPr id="395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526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400" smtClean="0"/>
              <a:t>On loose soil or a soft base, dig feet into the ground and competent person must make assessment. 1926.1060 </a:t>
            </a:r>
            <a:r>
              <a:rPr lang="en-US" sz="1600" smtClean="0"/>
              <a:t>(a) The employer shall provide a training program for each employee using ladders and stairways, as necessary. The program shall enable each employee to recognize hazards related to ladders and stairways, and shall train each employee in the procedures to be followed to minimize these hazards. </a:t>
            </a:r>
          </a:p>
          <a:p>
            <a:r>
              <a:rPr lang="en-US" sz="1600" smtClean="0"/>
              <a:t>(1) The employer shall ensure that each employee has been trained by a competent person in the following areas, as applicable: </a:t>
            </a:r>
          </a:p>
          <a:p>
            <a:r>
              <a:rPr lang="en-US" sz="1600" smtClean="0"/>
              <a:t>(i) The nature of fall hazards in the work area; </a:t>
            </a:r>
          </a:p>
          <a:p>
            <a:r>
              <a:rPr lang="en-US" sz="1600" smtClean="0"/>
              <a:t>(ii) The correct procedures for erecting, maintaining, and disassembling the fall protection systems to be used; </a:t>
            </a:r>
          </a:p>
          <a:p>
            <a:r>
              <a:rPr lang="en-US" sz="1600" smtClean="0"/>
              <a:t>(iii) The proper construction, use, placement, and care in handling of all stairways and ladders; </a:t>
            </a:r>
          </a:p>
          <a:p>
            <a:r>
              <a:rPr lang="en-US" sz="1600" smtClean="0"/>
              <a:t>(iv) The maximum intended load-carrying capacities of ladders used; and </a:t>
            </a:r>
          </a:p>
          <a:p>
            <a:r>
              <a:rPr lang="en-US" sz="1600" smtClean="0"/>
              <a:t>(v) The standards contained in this subpart.</a:t>
            </a:r>
          </a:p>
          <a:p>
            <a:endParaRPr lang="en-US" sz="1600" smtClean="0"/>
          </a:p>
          <a:p>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3D14ED-9284-4198-B687-BF98E2A11B27}" type="slidenum">
              <a:rPr lang="en-US"/>
              <a:pPr>
                <a:defRPr/>
              </a:pPr>
              <a:t>177</a:t>
            </a:fld>
            <a:endParaRPr lang="en-US"/>
          </a:p>
        </p:txBody>
      </p:sp>
      <p:sp>
        <p:nvSpPr>
          <p:cNvPr id="396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629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400" smtClean="0"/>
              <a:t>On a firm base, set feet level and on the rubber pads. </a:t>
            </a:r>
            <a:r>
              <a:rPr lang="en-US" smtClean="0"/>
              <a:t>1926.1060 </a:t>
            </a:r>
            <a:r>
              <a:rPr lang="en-US" sz="1400" smtClean="0"/>
              <a:t>(a) The employer shall provide a training program for each employee using ladders and stairways, as necessary. The program shall enable each employee to recognize hazards related to ladders and stairways, and shall train each employee in the procedures to be followed to minimize these hazards. </a:t>
            </a:r>
          </a:p>
          <a:p>
            <a:r>
              <a:rPr lang="en-US" sz="1400" smtClean="0"/>
              <a:t>(1) The employer shall ensure that each employee has been trained by a competent person in the following areas, as applicable: </a:t>
            </a:r>
          </a:p>
          <a:p>
            <a:r>
              <a:rPr lang="en-US" sz="1400" smtClean="0"/>
              <a:t>(i) The nature of fall hazards in the work area; </a:t>
            </a:r>
          </a:p>
          <a:p>
            <a:r>
              <a:rPr lang="en-US" sz="1400" smtClean="0"/>
              <a:t>(ii) The correct procedures for erecting, maintaining, and disassembling the fall protection systems to be used; </a:t>
            </a:r>
          </a:p>
          <a:p>
            <a:r>
              <a:rPr lang="en-US" sz="1400" smtClean="0"/>
              <a:t>(iii) The proper construction, use, placement, and care in handling of all stairways and ladders; </a:t>
            </a:r>
          </a:p>
          <a:p>
            <a:r>
              <a:rPr lang="en-US" sz="1400" smtClean="0"/>
              <a:t>(iv) The maximum intended load-carrying capacities of ladders used; and </a:t>
            </a:r>
          </a:p>
          <a:p>
            <a:r>
              <a:rPr lang="en-US" sz="1400" smtClean="0"/>
              <a:t>(v) The standards contained in this subpart.</a:t>
            </a:r>
          </a:p>
          <a:p>
            <a:endParaRPr lang="en-US" sz="1400" smtClean="0"/>
          </a:p>
          <a:p>
            <a:endParaRPr lang="en-US" sz="1400" smtClean="0"/>
          </a:p>
          <a:p>
            <a:endParaRPr lang="en-US" sz="1400" smtClean="0"/>
          </a:p>
          <a:p>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p:spPr>
      </p:sp>
      <p:sp>
        <p:nvSpPr>
          <p:cNvPr id="397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D773892-C3D5-4987-A282-5792B8F6BB1D}" type="slidenum">
              <a:rPr lang="en-US" smtClean="0"/>
              <a:pPr>
                <a:defRPr/>
              </a:pPr>
              <a:t>178</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p:spPr>
      </p:sp>
      <p:sp>
        <p:nvSpPr>
          <p:cNvPr id="398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BD2CF8-FA2D-482E-A18E-A3E621EC9871}" type="slidenum">
              <a:rPr lang="en-US" smtClean="0"/>
              <a:pPr>
                <a:defRPr/>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C14A47-4A3D-48CF-826F-80F164B7129D}" type="slidenum">
              <a:rPr lang="en-US"/>
              <a:pPr>
                <a:defRPr/>
              </a:pPr>
              <a:t>180</a:t>
            </a:fld>
            <a:endParaRPr lang="en-US"/>
          </a:p>
        </p:txBody>
      </p:sp>
      <p:sp>
        <p:nvSpPr>
          <p:cNvPr id="402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2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buFontTx/>
              <a:buChar char="•"/>
            </a:pPr>
            <a:r>
              <a:rPr lang="en-US" sz="1600" smtClean="0"/>
              <a:t>SPIB - Southern Pine Inspection Bureau</a:t>
            </a:r>
          </a:p>
          <a:p>
            <a:pPr>
              <a:buFontTx/>
              <a:buChar char="•"/>
            </a:pPr>
            <a:r>
              <a:rPr lang="en-US" sz="1600" smtClean="0"/>
              <a:t>WCLB - West Coast Lumber Inspection Bureau</a:t>
            </a:r>
            <a:endParaRPr lang="en-US" sz="1800" smtClean="0"/>
          </a:p>
          <a:p>
            <a:pPr>
              <a:spcBef>
                <a:spcPts val="500"/>
              </a:spcBef>
              <a:spcAft>
                <a:spcPts val="500"/>
              </a:spcAft>
              <a:buFontTx/>
              <a:buChar char="•"/>
            </a:pPr>
            <a:r>
              <a:rPr lang="en-US" sz="1600" smtClean="0"/>
              <a:t>Solid sawn wood used as scaffold planks shall be </a:t>
            </a:r>
            <a:r>
              <a:rPr lang="en-US" sz="1600" b="1" smtClean="0"/>
              <a:t>selected for such use following the grading rules established by a recognized lumber grading association</a:t>
            </a:r>
            <a:r>
              <a:rPr lang="en-US" sz="1600" smtClean="0"/>
              <a:t> or by an independent lumber grading inspection agency. </a:t>
            </a:r>
          </a:p>
          <a:p>
            <a:pPr>
              <a:spcBef>
                <a:spcPts val="500"/>
              </a:spcBef>
              <a:spcAft>
                <a:spcPts val="500"/>
              </a:spcAft>
              <a:buFontTx/>
              <a:buChar char="•"/>
            </a:pPr>
            <a:r>
              <a:rPr lang="en-US" sz="1600" smtClean="0"/>
              <a:t>Such planks shall be </a:t>
            </a:r>
            <a:r>
              <a:rPr lang="en-US" sz="1600" b="1" smtClean="0"/>
              <a:t>identified by the grade stamp</a:t>
            </a:r>
            <a:r>
              <a:rPr lang="en-US" sz="1600" smtClean="0"/>
              <a:t> of such association or agency. The association or agency and the grading rules under which the wood is graded shall be certified by the Board of Review, American Lumber Standard Committee, as set forth in the American Softwood Lumber Standard of the U.S. Department of Commerce.</a:t>
            </a:r>
          </a:p>
          <a:p>
            <a:pPr>
              <a:buFontTx/>
              <a:buChar char="•"/>
            </a:pPr>
            <a:endParaRPr lang="en-US" sz="1800" smtClean="0"/>
          </a:p>
          <a:p>
            <a:pPr>
              <a:buFontTx/>
              <a:buChar char="•"/>
            </a:pPr>
            <a:endParaRPr lang="en-US" sz="1800" smtClean="0"/>
          </a:p>
          <a:p>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02C9A7-DD95-40A3-85DC-A97EB88A414B}" type="slidenum">
              <a:rPr lang="en-US"/>
              <a:pPr>
                <a:defRPr/>
              </a:pPr>
              <a:t>181</a:t>
            </a:fld>
            <a:endParaRPr lang="en-US"/>
          </a:p>
        </p:txBody>
      </p:sp>
      <p:sp>
        <p:nvSpPr>
          <p:cNvPr id="403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346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Planks with visible defects, such as bowing and cracks (as shown in this slide) must not be used.</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182</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183</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4D7C3598-2068-4428-B5EB-D7B7080777D1}" type="slidenum">
              <a:rPr lang="en-US" smtClean="0"/>
              <a:pPr/>
              <a:t>184</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185</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78657149-7451-447D-8295-D9840D36533C}" type="slidenum">
              <a:rPr lang="en-US" smtClean="0"/>
              <a:pPr/>
              <a:t>186</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A1B073AD-3AE4-454F-AFC0-1F657923E770}" type="slidenum">
              <a:rPr lang="en-US" smtClean="0"/>
              <a:pPr/>
              <a:t>187</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188</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189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190</a:t>
            </a:fld>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191</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192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193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26BD4-0E42-4230-8B4A-E6F68A5EFA62}"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26BD4-0E42-4230-8B4A-E6F68A5EFA62}"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26BD4-0E42-4230-8B4A-E6F68A5EFA62}"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26BD4-0E42-4230-8B4A-E6F68A5EFA62}"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26BD4-0E42-4230-8B4A-E6F68A5EFA62}"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26BD4-0E42-4230-8B4A-E6F68A5EFA6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p:spPr>
      </p:sp>
      <p:sp>
        <p:nvSpPr>
          <p:cNvPr id="376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C842415-A807-4A88-8D23-3D0F6EC761DA}"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AB9F026-256E-4BEA-9930-ABE3562F2348}"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881682D-3765-4D5E-9DD7-0ECBF5579868}"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5"/>
          <p:cNvSpPr>
            <a:spLocks noGrp="1" noChangeArrowheads="1"/>
          </p:cNvSpPr>
          <p:nvPr>
            <p:ph type="sldNum" sz="quarter" idx="5"/>
          </p:nvPr>
        </p:nvSpPr>
        <p:spPr/>
        <p:txBody>
          <a:bodyPr/>
          <a:lstStyle/>
          <a:p>
            <a:pPr>
              <a:defRPr/>
            </a:pPr>
            <a:fld id="{1A0EA0EC-28E4-47F2-8E6F-FD50D552F15A}" type="slidenum">
              <a:rPr lang="en-US" smtClean="0"/>
              <a:pPr>
                <a:defRPr/>
              </a:pPr>
              <a:t>70</a:t>
            </a:fld>
            <a:endParaRPr lang="en-US" smtClean="0"/>
          </a:p>
        </p:txBody>
      </p:sp>
      <p:sp>
        <p:nvSpPr>
          <p:cNvPr id="386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605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This workers PFAS harness is worn and frayed.  1926.502 (21) Personal fall arrest systems shall be inspected prior to each use for wear, damage and other deterioration, and defective components shall be removed from service.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5"/>
          <p:cNvSpPr>
            <a:spLocks noGrp="1" noChangeArrowheads="1"/>
          </p:cNvSpPr>
          <p:nvPr>
            <p:ph type="sldNum" sz="quarter" idx="5"/>
          </p:nvPr>
        </p:nvSpPr>
        <p:spPr/>
        <p:txBody>
          <a:bodyPr/>
          <a:lstStyle/>
          <a:p>
            <a:pPr>
              <a:defRPr/>
            </a:pPr>
            <a:fld id="{C8982AD8-23B4-4485-8670-D36B15D22672}" type="slidenum">
              <a:rPr lang="en-US" smtClean="0"/>
              <a:pPr>
                <a:defRPr/>
              </a:pPr>
              <a:t>71</a:t>
            </a:fld>
            <a:endParaRPr lang="en-US" smtClean="0"/>
          </a:p>
        </p:txBody>
      </p:sp>
      <p:sp>
        <p:nvSpPr>
          <p:cNvPr id="387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70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5"/>
          <p:cNvSpPr>
            <a:spLocks noGrp="1" noChangeArrowheads="1"/>
          </p:cNvSpPr>
          <p:nvPr>
            <p:ph type="sldNum" sz="quarter" idx="5"/>
          </p:nvPr>
        </p:nvSpPr>
        <p:spPr/>
        <p:txBody>
          <a:bodyPr/>
          <a:lstStyle/>
          <a:p>
            <a:pPr>
              <a:defRPr/>
            </a:pPr>
            <a:fld id="{D60B6A80-0F28-4A6F-AD2F-8C1032BE7EB0}" type="slidenum">
              <a:rPr lang="en-US" smtClean="0"/>
              <a:pPr>
                <a:defRPr/>
              </a:pPr>
              <a:t>72</a:t>
            </a:fld>
            <a:endParaRPr lang="en-US" smtClean="0"/>
          </a:p>
        </p:txBody>
      </p:sp>
      <p:sp>
        <p:nvSpPr>
          <p:cNvPr id="388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81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38C915-DE29-4EC1-BB66-16A73D3F0C05}" type="slidenum">
              <a:rPr lang="en-US"/>
              <a:pPr>
                <a:defRPr/>
              </a:pPr>
              <a:t>73</a:t>
            </a:fld>
            <a:endParaRPr lang="en-US"/>
          </a:p>
        </p:txBody>
      </p:sp>
      <p:sp>
        <p:nvSpPr>
          <p:cNvPr id="35021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3502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000" smtClean="0"/>
              <a:t>Reference 1926 Subpart M App C</a:t>
            </a:r>
          </a:p>
          <a:p>
            <a:endParaRPr lang="en-US" sz="1000" smtClean="0"/>
          </a:p>
          <a:p>
            <a:r>
              <a:rPr lang="en-US" sz="1000" smtClean="0"/>
              <a:t>An employer may use a variety of fall protection systems to protect employees.  These systems must meet OSHA requirements</a:t>
            </a:r>
            <a:r>
              <a:rPr lang="en-US" sz="1000" b="1" smtClean="0"/>
              <a:t>. </a:t>
            </a:r>
            <a:r>
              <a:rPr lang="en-US" sz="1000" smtClean="0"/>
              <a:t> The  competent person must make frequent and regular inspections, as required, to determine if these systems meet OSHA requirements before employees rely on these systems.  More detail may be found in 29 CFR 1926.502.</a:t>
            </a:r>
          </a:p>
          <a:p>
            <a:endParaRPr lang="en-US" sz="1000" smtClean="0"/>
          </a:p>
          <a:p>
            <a:r>
              <a:rPr lang="en-US" sz="1000" smtClean="0"/>
              <a:t>Employers engaged in leading edge work, precast concrete erection work, or residential construction work who can demonstrate that it is infeasible or it creates a greater hazard to use conventional fall protection equipment may develop a </a:t>
            </a:r>
            <a:r>
              <a:rPr lang="en-US" sz="1000" b="1" smtClean="0"/>
              <a:t>fall protection plan</a:t>
            </a:r>
            <a:r>
              <a:rPr lang="en-US" sz="1000" smtClean="0"/>
              <a:t> that provides other measures to be taken to reduce or eliminate fall hazards for workers.  Fall protection plans must conform to OSHA provisions and be prepared by a qualified person.  Although a fall protection is required, it does not have to written, nor does it have to be site specific.  Fall protection plans must identify locations where conventional fall protection methods cannot be used and set up controlled access zones and any necessary safety monitoring systems. </a:t>
            </a:r>
          </a:p>
          <a:p>
            <a:endParaRPr lang="en-US" sz="1000" smtClean="0"/>
          </a:p>
          <a:p>
            <a:r>
              <a:rPr lang="en-US" sz="1000" smtClean="0"/>
              <a:t>See STD 3-0.1A </a:t>
            </a:r>
          </a:p>
          <a:p>
            <a:endParaRPr lang="en-US" sz="100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4916" name="Slide Number Placeholder 3"/>
          <p:cNvSpPr>
            <a:spLocks noGrp="1"/>
          </p:cNvSpPr>
          <p:nvPr>
            <p:ph type="sldNum" sz="quarter" idx="5"/>
          </p:nvPr>
        </p:nvSpPr>
        <p:spPr/>
        <p:txBody>
          <a:bodyPr/>
          <a:lstStyle/>
          <a:p>
            <a:pPr>
              <a:defRPr/>
            </a:pPr>
            <a:fld id="{0616DDAB-9FB2-42E6-93BA-18FE486B9167}" type="slidenum">
              <a:rPr lang="en-US" smtClean="0"/>
              <a:pPr>
                <a:defRPr/>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34DEF16-3755-468D-ACBE-7CD14E0FD65E}"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Worker has no means of fall protection.  1926.501 (b)(1) Unprotected sides and edges. Each employee on a walking/working surface (horizontal and vertical surface) with an unprotected side or edge which is 6 feet (1.8 m) or more above a lower level shall be protected from falling by the use of guardrail systems, safety net systems, or personal fall arrest systems.</a:t>
            </a:r>
          </a:p>
        </p:txBody>
      </p:sp>
      <p:sp>
        <p:nvSpPr>
          <p:cNvPr id="4" name="Slide Number Placeholder 3"/>
          <p:cNvSpPr>
            <a:spLocks noGrp="1"/>
          </p:cNvSpPr>
          <p:nvPr>
            <p:ph type="sldNum" sz="quarter" idx="5"/>
          </p:nvPr>
        </p:nvSpPr>
        <p:spPr/>
        <p:txBody>
          <a:bodyPr/>
          <a:lstStyle/>
          <a:p>
            <a:pPr>
              <a:defRPr/>
            </a:pPr>
            <a:fld id="{80795DA7-BB2C-4D22-BF7D-3F921A27BA3C}"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43716" name="Slide Number Placeholder 3"/>
          <p:cNvSpPr>
            <a:spLocks noGrp="1"/>
          </p:cNvSpPr>
          <p:nvPr>
            <p:ph type="sldNum" sz="quarter" idx="5"/>
          </p:nvPr>
        </p:nvSpPr>
        <p:spPr/>
        <p:txBody>
          <a:bodyPr/>
          <a:lstStyle/>
          <a:p>
            <a:pPr>
              <a:defRPr/>
            </a:pPr>
            <a:fld id="{226F70E0-9230-463F-BEF4-28756758420D}" type="slidenum">
              <a:rPr lang="en-US" smtClean="0"/>
              <a:pPr>
                <a:defRPr/>
              </a:pPr>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5"/>
          <p:cNvSpPr>
            <a:spLocks noGrp="1" noChangeArrowheads="1"/>
          </p:cNvSpPr>
          <p:nvPr>
            <p:ph type="sldNum" sz="quarter" idx="5"/>
          </p:nvPr>
        </p:nvSpPr>
        <p:spPr>
          <a:noFill/>
        </p:spPr>
        <p:txBody>
          <a:bodyPr/>
          <a:lstStyle/>
          <a:p>
            <a:fld id="{B6B01E00-1F01-4D88-8B06-2F00943C58EA}" type="slidenum">
              <a:rPr lang="en-US" smtClean="0"/>
              <a:pPr/>
              <a:t>78</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5"/>
          <p:cNvSpPr>
            <a:spLocks noGrp="1" noChangeArrowheads="1"/>
          </p:cNvSpPr>
          <p:nvPr>
            <p:ph type="sldNum" sz="quarter" idx="5"/>
          </p:nvPr>
        </p:nvSpPr>
        <p:spPr>
          <a:noFill/>
        </p:spPr>
        <p:txBody>
          <a:bodyPr/>
          <a:lstStyle/>
          <a:p>
            <a:fld id="{20FDF66E-E6EE-4EB8-886C-D1B20F2F93EB}" type="slidenum">
              <a:rPr lang="en-US" smtClean="0"/>
              <a:pPr/>
              <a:t>79</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BDAD2AF-E7D1-4497-8A82-12388DA79A17}" type="slidenum">
              <a:rPr lang="en-US"/>
              <a:pPr>
                <a:defRPr/>
              </a:pPr>
              <a:t>80</a:t>
            </a:fld>
            <a:endParaRPr lang="en-US"/>
          </a:p>
        </p:txBody>
      </p:sp>
      <p:sp>
        <p:nvSpPr>
          <p:cNvPr id="34509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pic>
        <p:nvPicPr>
          <p:cNvPr id="345092" name="Picture 3"/>
          <p:cNvPicPr>
            <a:picLocks noChangeAspect="1" noChangeArrowheads="1"/>
          </p:cNvPicPr>
          <p:nvPr/>
        </p:nvPicPr>
        <p:blipFill>
          <a:blip r:embed="rId3"/>
          <a:srcRect/>
          <a:stretch>
            <a:fillRect/>
          </a:stretch>
        </p:blipFill>
        <p:spPr bwMode="auto">
          <a:xfrm>
            <a:off x="1143000" y="685800"/>
            <a:ext cx="4648200" cy="3429000"/>
          </a:xfrm>
          <a:prstGeom prst="rect">
            <a:avLst/>
          </a:prstGeom>
          <a:noFill/>
          <a:ln w="9525">
            <a:solidFill>
              <a:srgbClr val="000000"/>
            </a:solidFill>
            <a:miter lim="800000"/>
            <a:headEnd/>
            <a:tailEnd/>
          </a:ln>
        </p:spPr>
      </p:pic>
      <p:sp>
        <p:nvSpPr>
          <p:cNvPr id="345093" name="Rectangle 4"/>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1000" smtClean="0"/>
              <a:t> Reference 1926.501(b)(1) </a:t>
            </a:r>
            <a:endParaRPr lang="en-US" sz="1000" b="1" smtClean="0"/>
          </a:p>
          <a:p>
            <a:endParaRPr lang="en-US" sz="1000" b="1" smtClean="0"/>
          </a:p>
          <a:p>
            <a:r>
              <a:rPr lang="en-US" sz="1000" b="1" smtClean="0"/>
              <a:t>General rule:</a:t>
            </a:r>
            <a:r>
              <a:rPr lang="en-US" sz="1000" smtClean="0"/>
              <a:t>  If an employee can fall six feet or more onto a lower level, fall protection must be provided.</a:t>
            </a:r>
          </a:p>
          <a:p>
            <a:endParaRPr lang="en-US" sz="1000" b="1" smtClean="0"/>
          </a:p>
          <a:p>
            <a:r>
              <a:rPr lang="en-US" sz="1000" b="1" smtClean="0"/>
              <a:t>What type of fall protection will I need?</a:t>
            </a:r>
            <a:r>
              <a:rPr lang="en-US" sz="1000" smtClean="0"/>
              <a:t> </a:t>
            </a:r>
          </a:p>
          <a:p>
            <a:r>
              <a:rPr lang="en-US" sz="1000" smtClean="0"/>
              <a:t>In most cases, a guardrail system, a safety net system, or a personal fall arrest system must be used. In some cases fences, barricades, covers, equipment guards or a controlled access zone may be used. </a:t>
            </a:r>
          </a:p>
          <a:p>
            <a:endParaRPr lang="en-US" sz="1000" smtClean="0"/>
          </a:p>
          <a:p>
            <a:r>
              <a:rPr lang="en-US" sz="1000" smtClean="0"/>
              <a:t>Employees must be protected not just from falling off a surface, but from falling through holes and from having objects fall on them from above. </a:t>
            </a:r>
          </a:p>
          <a:p>
            <a:endParaRPr lang="en-US" sz="100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C50E62D-46D4-4F6B-8BAE-012A09274CC1}"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33403C8-25AC-4B10-8854-B1ED6AFFD16B}"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DD88BC4-459C-47C0-B60D-FAA6184B83FD}"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A5F5667-8497-472C-9C24-C83718ABD6DD}"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5"/>
          <p:cNvSpPr>
            <a:spLocks noGrp="1" noChangeArrowheads="1"/>
          </p:cNvSpPr>
          <p:nvPr>
            <p:ph type="sldNum" sz="quarter" idx="5"/>
          </p:nvPr>
        </p:nvSpPr>
        <p:spPr>
          <a:noFill/>
        </p:spPr>
        <p:txBody>
          <a:bodyPr/>
          <a:lstStyle/>
          <a:p>
            <a:fld id="{1730289F-CD44-49B1-B9F3-1798759B21A5}" type="slidenum">
              <a:rPr lang="en-US" smtClean="0"/>
              <a:pPr/>
              <a:t>86</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headEnd/>
            <a:tailEnd/>
          </a:ln>
        </p:spPr>
      </p:sp>
      <p:sp>
        <p:nvSpPr>
          <p:cNvPr id="401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B4255ED-DFEB-4D19-805F-F36A95C10BA3}"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3A3A23-C2DB-4D58-96C7-BFA14D7BC968}" type="slidenum">
              <a:rPr lang="en-US"/>
              <a:pPr/>
              <a:t>88</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381000" y="4343400"/>
            <a:ext cx="6096000" cy="4343400"/>
          </a:xfrm>
        </p:spPr>
        <p:txBody>
          <a:bodyPr/>
          <a:lstStyle/>
          <a:p>
            <a:r>
              <a:rPr lang="en-US" sz="1800">
                <a:latin typeface="Arial" charset="0"/>
              </a:rPr>
              <a:t>Ladders shall not be used on scaffolds to increase the working level height of employees, except on large area scaffolds where employers have satisfied the following criteria:</a:t>
            </a:r>
          </a:p>
          <a:p>
            <a:r>
              <a:rPr lang="en-US" sz="1800">
                <a:latin typeface="Arial" charset="0"/>
              </a:rPr>
              <a:t>When the ladder is placed against a structure which is not a part of the scaffold, the scaffold shall be secured against the sideways thrust exerted by the ladder;</a:t>
            </a:r>
          </a:p>
          <a:p>
            <a:r>
              <a:rPr lang="en-US" sz="1800">
                <a:latin typeface="Arial" charset="0"/>
              </a:rPr>
              <a:t>The platform units shall be secured to the scaffold to prevent their movement;</a:t>
            </a:r>
          </a:p>
          <a:p>
            <a:r>
              <a:rPr lang="en-US" sz="1800">
                <a:latin typeface="Arial" charset="0"/>
              </a:rPr>
              <a:t>The ladder legs shall be on the same platform or other means shall be provided to stabilize the ladder against unequal platform deflection, and</a:t>
            </a:r>
          </a:p>
          <a:p>
            <a:r>
              <a:rPr lang="en-US" sz="1800">
                <a:latin typeface="Arial" charset="0"/>
              </a:rPr>
              <a:t>The ladder legs shall be secured to prevent them from slipping or being pushed off the platform.</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5"/>
          <p:cNvSpPr>
            <a:spLocks noGrp="1" noChangeArrowheads="1"/>
          </p:cNvSpPr>
          <p:nvPr>
            <p:ph type="sldNum" sz="quarter" idx="5"/>
          </p:nvPr>
        </p:nvSpPr>
        <p:spPr>
          <a:noFill/>
        </p:spPr>
        <p:txBody>
          <a:bodyPr/>
          <a:lstStyle/>
          <a:p>
            <a:fld id="{58053818-75E4-4033-B665-A6D2D821E035}" type="slidenum">
              <a:rPr lang="en-US" smtClean="0"/>
              <a:pPr/>
              <a:t>89</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135FD6-B321-4A82-A8F6-4B21A674C60C}"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5"/>
          <p:cNvSpPr>
            <a:spLocks noGrp="1" noChangeArrowheads="1"/>
          </p:cNvSpPr>
          <p:nvPr>
            <p:ph type="sldNum" sz="quarter" idx="5"/>
          </p:nvPr>
        </p:nvSpPr>
        <p:spPr>
          <a:noFill/>
        </p:spPr>
        <p:txBody>
          <a:bodyPr/>
          <a:lstStyle/>
          <a:p>
            <a:fld id="{413131F6-A46A-4C18-99FD-DDD6BE96209F}" type="slidenum">
              <a:rPr lang="en-US" smtClean="0"/>
              <a:pPr/>
              <a:t>90</a:t>
            </a:fld>
            <a:endParaRPr lang="en-US" smtClean="0"/>
          </a:p>
        </p:txBody>
      </p:sp>
      <p:sp>
        <p:nvSpPr>
          <p:cNvPr id="308227" name="Rectangle 2"/>
          <p:cNvSpPr>
            <a:spLocks noChangeArrowheads="1"/>
          </p:cNvSpPr>
          <p:nvPr/>
        </p:nvSpPr>
        <p:spPr bwMode="auto">
          <a:xfrm>
            <a:off x="3886200" y="0"/>
            <a:ext cx="2971800" cy="457513"/>
          </a:xfrm>
          <a:prstGeom prst="rect">
            <a:avLst/>
          </a:prstGeom>
          <a:noFill/>
          <a:ln w="12700">
            <a:noFill/>
            <a:miter lim="800000"/>
            <a:headEnd/>
            <a:tailEnd/>
          </a:ln>
        </p:spPr>
        <p:txBody>
          <a:bodyPr wrap="none" anchor="ctr"/>
          <a:lstStyle/>
          <a:p>
            <a:endParaRPr lang="en-US"/>
          </a:p>
        </p:txBody>
      </p:sp>
      <p:sp>
        <p:nvSpPr>
          <p:cNvPr id="308228" name="Rectangle 3"/>
          <p:cNvSpPr>
            <a:spLocks noChangeArrowheads="1"/>
          </p:cNvSpPr>
          <p:nvPr/>
        </p:nvSpPr>
        <p:spPr bwMode="auto">
          <a:xfrm>
            <a:off x="3886200" y="8686489"/>
            <a:ext cx="2971800" cy="457512"/>
          </a:xfrm>
          <a:prstGeom prst="rect">
            <a:avLst/>
          </a:prstGeom>
          <a:noFill/>
          <a:ln w="12700">
            <a:noFill/>
            <a:miter lim="800000"/>
            <a:headEnd/>
            <a:tailEnd/>
          </a:ln>
        </p:spPr>
        <p:txBody>
          <a:bodyPr lIns="19050" tIns="0" rIns="19050" bIns="0" anchor="b"/>
          <a:lstStyle/>
          <a:p>
            <a:pPr algn="r"/>
            <a:r>
              <a:rPr lang="en-US" sz="1000" b="0" i="1">
                <a:latin typeface="Times New Roman" pitchFamily="18" charset="0"/>
              </a:rPr>
              <a:t>10</a:t>
            </a:r>
          </a:p>
        </p:txBody>
      </p:sp>
      <p:sp>
        <p:nvSpPr>
          <p:cNvPr id="308229" name="Rectangle 4"/>
          <p:cNvSpPr>
            <a:spLocks noChangeArrowheads="1"/>
          </p:cNvSpPr>
          <p:nvPr/>
        </p:nvSpPr>
        <p:spPr bwMode="auto">
          <a:xfrm>
            <a:off x="0" y="8686489"/>
            <a:ext cx="2971800" cy="457512"/>
          </a:xfrm>
          <a:prstGeom prst="rect">
            <a:avLst/>
          </a:prstGeom>
          <a:noFill/>
          <a:ln w="12700">
            <a:noFill/>
            <a:miter lim="800000"/>
            <a:headEnd/>
            <a:tailEnd/>
          </a:ln>
        </p:spPr>
        <p:txBody>
          <a:bodyPr wrap="none" anchor="ctr"/>
          <a:lstStyle/>
          <a:p>
            <a:endParaRPr lang="en-US"/>
          </a:p>
        </p:txBody>
      </p:sp>
      <p:sp>
        <p:nvSpPr>
          <p:cNvPr id="308230" name="Rectangle 5"/>
          <p:cNvSpPr>
            <a:spLocks noChangeArrowheads="1"/>
          </p:cNvSpPr>
          <p:nvPr/>
        </p:nvSpPr>
        <p:spPr bwMode="auto">
          <a:xfrm>
            <a:off x="0" y="0"/>
            <a:ext cx="2971800" cy="457513"/>
          </a:xfrm>
          <a:prstGeom prst="rect">
            <a:avLst/>
          </a:prstGeom>
          <a:noFill/>
          <a:ln w="12700">
            <a:noFill/>
            <a:miter lim="800000"/>
            <a:headEnd/>
            <a:tailEnd/>
          </a:ln>
        </p:spPr>
        <p:txBody>
          <a:bodyPr wrap="none" anchor="ctr"/>
          <a:lstStyle/>
          <a:p>
            <a:endParaRPr lang="en-US"/>
          </a:p>
        </p:txBody>
      </p:sp>
      <p:sp>
        <p:nvSpPr>
          <p:cNvPr id="308231" name="Rectangle 6"/>
          <p:cNvSpPr>
            <a:spLocks noGrp="1" noRot="1" noChangeAspect="1" noChangeArrowheads="1" noTextEdit="1"/>
          </p:cNvSpPr>
          <p:nvPr>
            <p:ph type="sldImg"/>
          </p:nvPr>
        </p:nvSpPr>
        <p:spPr>
          <a:xfrm>
            <a:off x="1150938" y="692150"/>
            <a:ext cx="4556125" cy="3416300"/>
          </a:xfrm>
          <a:ln cap="flat"/>
        </p:spPr>
      </p:sp>
      <p:sp>
        <p:nvSpPr>
          <p:cNvPr id="308232" name="Rectangle 7"/>
          <p:cNvSpPr>
            <a:spLocks noGrp="1" noChangeArrowheads="1"/>
          </p:cNvSpPr>
          <p:nvPr>
            <p:ph type="body" idx="1"/>
          </p:nvPr>
        </p:nvSpPr>
        <p:spPr>
          <a:xfrm>
            <a:off x="914400" y="4345586"/>
            <a:ext cx="5029200" cy="4089504"/>
          </a:xfrm>
          <a:noFill/>
          <a:ln/>
        </p:spPr>
        <p:txBody>
          <a:bodyPr lIns="90488" tIns="44450" rIns="90488" bIns="44450"/>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5"/>
          <p:cNvSpPr>
            <a:spLocks noGrp="1" noChangeArrowheads="1"/>
          </p:cNvSpPr>
          <p:nvPr>
            <p:ph type="sldNum" sz="quarter" idx="5"/>
          </p:nvPr>
        </p:nvSpPr>
        <p:spPr>
          <a:noFill/>
        </p:spPr>
        <p:txBody>
          <a:bodyPr/>
          <a:lstStyle/>
          <a:p>
            <a:fld id="{01635089-18C3-4490-8A8F-6B4344CD74CE}" type="slidenum">
              <a:rPr lang="en-US" smtClean="0"/>
              <a:pPr/>
              <a:t>91</a:t>
            </a:fld>
            <a:endParaRPr lang="en-US" smtClean="0"/>
          </a:p>
        </p:txBody>
      </p:sp>
      <p:sp>
        <p:nvSpPr>
          <p:cNvPr id="309251" name="Rectangle 2"/>
          <p:cNvSpPr>
            <a:spLocks noChangeArrowheads="1"/>
          </p:cNvSpPr>
          <p:nvPr/>
        </p:nvSpPr>
        <p:spPr bwMode="auto">
          <a:xfrm>
            <a:off x="3886200" y="0"/>
            <a:ext cx="2971800" cy="457513"/>
          </a:xfrm>
          <a:prstGeom prst="rect">
            <a:avLst/>
          </a:prstGeom>
          <a:noFill/>
          <a:ln w="12700">
            <a:noFill/>
            <a:miter lim="800000"/>
            <a:headEnd/>
            <a:tailEnd/>
          </a:ln>
        </p:spPr>
        <p:txBody>
          <a:bodyPr wrap="none" anchor="ctr"/>
          <a:lstStyle/>
          <a:p>
            <a:endParaRPr lang="en-US"/>
          </a:p>
        </p:txBody>
      </p:sp>
      <p:sp>
        <p:nvSpPr>
          <p:cNvPr id="309252" name="Rectangle 3"/>
          <p:cNvSpPr>
            <a:spLocks noChangeArrowheads="1"/>
          </p:cNvSpPr>
          <p:nvPr/>
        </p:nvSpPr>
        <p:spPr bwMode="auto">
          <a:xfrm>
            <a:off x="3886200" y="8686489"/>
            <a:ext cx="2971800" cy="457512"/>
          </a:xfrm>
          <a:prstGeom prst="rect">
            <a:avLst/>
          </a:prstGeom>
          <a:noFill/>
          <a:ln w="12700">
            <a:noFill/>
            <a:miter lim="800000"/>
            <a:headEnd/>
            <a:tailEnd/>
          </a:ln>
        </p:spPr>
        <p:txBody>
          <a:bodyPr lIns="19050" tIns="0" rIns="19050" bIns="0" anchor="b"/>
          <a:lstStyle/>
          <a:p>
            <a:pPr algn="r"/>
            <a:r>
              <a:rPr lang="en-US" sz="1000" b="0" i="1">
                <a:latin typeface="Times New Roman" pitchFamily="18" charset="0"/>
              </a:rPr>
              <a:t>11</a:t>
            </a:r>
          </a:p>
        </p:txBody>
      </p:sp>
      <p:sp>
        <p:nvSpPr>
          <p:cNvPr id="309253" name="Rectangle 4"/>
          <p:cNvSpPr>
            <a:spLocks noChangeArrowheads="1"/>
          </p:cNvSpPr>
          <p:nvPr/>
        </p:nvSpPr>
        <p:spPr bwMode="auto">
          <a:xfrm>
            <a:off x="0" y="8686489"/>
            <a:ext cx="2971800" cy="457512"/>
          </a:xfrm>
          <a:prstGeom prst="rect">
            <a:avLst/>
          </a:prstGeom>
          <a:noFill/>
          <a:ln w="12700">
            <a:noFill/>
            <a:miter lim="800000"/>
            <a:headEnd/>
            <a:tailEnd/>
          </a:ln>
        </p:spPr>
        <p:txBody>
          <a:bodyPr wrap="none" anchor="ctr"/>
          <a:lstStyle/>
          <a:p>
            <a:endParaRPr lang="en-US"/>
          </a:p>
        </p:txBody>
      </p:sp>
      <p:sp>
        <p:nvSpPr>
          <p:cNvPr id="309254" name="Rectangle 5"/>
          <p:cNvSpPr>
            <a:spLocks noChangeArrowheads="1"/>
          </p:cNvSpPr>
          <p:nvPr/>
        </p:nvSpPr>
        <p:spPr bwMode="auto">
          <a:xfrm>
            <a:off x="0" y="0"/>
            <a:ext cx="2971800" cy="457513"/>
          </a:xfrm>
          <a:prstGeom prst="rect">
            <a:avLst/>
          </a:prstGeom>
          <a:noFill/>
          <a:ln w="12700">
            <a:noFill/>
            <a:miter lim="800000"/>
            <a:headEnd/>
            <a:tailEnd/>
          </a:ln>
        </p:spPr>
        <p:txBody>
          <a:bodyPr wrap="none" anchor="ctr"/>
          <a:lstStyle/>
          <a:p>
            <a:endParaRPr lang="en-US"/>
          </a:p>
        </p:txBody>
      </p:sp>
      <p:sp>
        <p:nvSpPr>
          <p:cNvPr id="309255" name="Rectangle 6"/>
          <p:cNvSpPr>
            <a:spLocks noGrp="1" noRot="1" noChangeAspect="1" noChangeArrowheads="1" noTextEdit="1"/>
          </p:cNvSpPr>
          <p:nvPr>
            <p:ph type="sldImg"/>
          </p:nvPr>
        </p:nvSpPr>
        <p:spPr>
          <a:xfrm>
            <a:off x="1150938" y="692150"/>
            <a:ext cx="4556125" cy="3416300"/>
          </a:xfrm>
          <a:ln cap="flat"/>
        </p:spPr>
      </p:sp>
      <p:sp>
        <p:nvSpPr>
          <p:cNvPr id="309256" name="Rectangle 7"/>
          <p:cNvSpPr>
            <a:spLocks noGrp="1" noChangeArrowheads="1"/>
          </p:cNvSpPr>
          <p:nvPr>
            <p:ph type="body" idx="1"/>
          </p:nvPr>
        </p:nvSpPr>
        <p:spPr>
          <a:xfrm>
            <a:off x="914400" y="4345586"/>
            <a:ext cx="5029200" cy="4089504"/>
          </a:xfrm>
          <a:noFill/>
          <a:ln/>
        </p:spPr>
        <p:txBody>
          <a:bodyPr lIns="90488" tIns="44450" rIns="90488" bIns="44450"/>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5"/>
          <p:cNvSpPr>
            <a:spLocks noGrp="1" noChangeArrowheads="1"/>
          </p:cNvSpPr>
          <p:nvPr>
            <p:ph type="sldNum" sz="quarter" idx="5"/>
          </p:nvPr>
        </p:nvSpPr>
        <p:spPr>
          <a:noFill/>
        </p:spPr>
        <p:txBody>
          <a:bodyPr/>
          <a:lstStyle/>
          <a:p>
            <a:fld id="{33A5044A-BD3B-40B4-B4CB-553FA3F44DCC}" type="slidenum">
              <a:rPr lang="en-US" smtClean="0"/>
              <a:pPr/>
              <a:t>92</a:t>
            </a:fld>
            <a:endParaRPr lang="en-US" smtClean="0"/>
          </a:p>
        </p:txBody>
      </p:sp>
      <p:sp>
        <p:nvSpPr>
          <p:cNvPr id="311299" name="Rectangle 2"/>
          <p:cNvSpPr>
            <a:spLocks noGrp="1" noRot="1" noChangeAspect="1" noChangeArrowheads="1" noTextEdit="1"/>
          </p:cNvSpPr>
          <p:nvPr>
            <p:ph type="sldImg"/>
          </p:nvPr>
        </p:nvSpPr>
        <p:spPr>
          <a:solidFill>
            <a:srgbClr val="FFFFFF"/>
          </a:solidFill>
          <a:ln/>
        </p:spPr>
      </p:sp>
      <p:sp>
        <p:nvSpPr>
          <p:cNvPr id="311300" name="Rectangle 3"/>
          <p:cNvSpPr>
            <a:spLocks noGrp="1" noChangeArrowheads="1"/>
          </p:cNvSpPr>
          <p:nvPr>
            <p:ph type="body" idx="1"/>
          </p:nvPr>
        </p:nvSpPr>
        <p:spPr>
          <a:xfrm>
            <a:off x="914400" y="4344025"/>
            <a:ext cx="5791200" cy="4114488"/>
          </a:xfrm>
          <a:solidFill>
            <a:srgbClr val="FFFFFF"/>
          </a:solidFill>
          <a:ln/>
        </p:spPr>
        <p:txBody>
          <a:bodyPr/>
          <a:lstStyle/>
          <a:p>
            <a:r>
              <a:rPr lang="en-US" sz="1100" smtClean="0"/>
              <a:t>Reference 1926.451(g)(1), (</a:t>
            </a:r>
            <a:r>
              <a:rPr lang="en-US" sz="1100" smtClean="0">
                <a:cs typeface="Times New Roman" pitchFamily="18" charset="0"/>
              </a:rPr>
              <a:t>g)(4), (b)(3), and Appendix A, paragraph 1d.</a:t>
            </a:r>
            <a:r>
              <a:rPr lang="en-US" sz="1100" smtClean="0"/>
              <a:t> </a:t>
            </a:r>
            <a:r>
              <a:rPr lang="en-US" sz="1100" smtClean="0">
                <a:cs typeface="Times New Roman" pitchFamily="18" charset="0"/>
              </a:rPr>
              <a:t> </a:t>
            </a:r>
          </a:p>
          <a:p>
            <a:endParaRPr lang="en-US" sz="1100" smtClean="0"/>
          </a:p>
          <a:p>
            <a:pPr>
              <a:buFontTx/>
              <a:buChar char="•"/>
            </a:pPr>
            <a:r>
              <a:rPr lang="en-US" sz="1100" smtClean="0"/>
              <a:t> 38 inch minimum guardrail height where guardrail is primary fall protection. </a:t>
            </a:r>
          </a:p>
          <a:p>
            <a:pPr>
              <a:buFontTx/>
              <a:buChar char="•"/>
            </a:pPr>
            <a:r>
              <a:rPr lang="en-US" sz="1100" smtClean="0"/>
              <a:t> 36 inch minimum guardrail height where fall arrest systems are primary fall protection. </a:t>
            </a:r>
          </a:p>
          <a:p>
            <a:pPr>
              <a:buFontTx/>
              <a:buChar char="•"/>
            </a:pPr>
            <a:r>
              <a:rPr lang="en-US" sz="1100" smtClean="0"/>
              <a:t> Protect from falling between the top rail and surface, by using midrails, screens or mesh.</a:t>
            </a:r>
          </a:p>
          <a:p>
            <a:pPr>
              <a:buFontTx/>
              <a:buChar char="•"/>
            </a:pPr>
            <a:r>
              <a:rPr lang="en-US" sz="1100" smtClean="0"/>
              <a:t> Protective barriers must be strong enough to support a falling employee.  Wood, chain and wire rope may be used for top rails and midrails.</a:t>
            </a:r>
          </a:p>
          <a:p>
            <a:pPr>
              <a:spcBef>
                <a:spcPct val="55000"/>
              </a:spcBef>
            </a:pPr>
            <a:endParaRPr lang="en-US" sz="1100" smtClean="0"/>
          </a:p>
          <a:p>
            <a:pPr>
              <a:spcBef>
                <a:spcPct val="55000"/>
              </a:spcBef>
            </a:pPr>
            <a:r>
              <a:rPr lang="en-US" sz="1100" smtClean="0"/>
              <a:t>Top rails - 36-48 inches tall when using the crossbracing as the top rail</a:t>
            </a:r>
          </a:p>
          <a:p>
            <a:endParaRPr lang="en-US" sz="1100" smtClean="0"/>
          </a:p>
          <a:p>
            <a:r>
              <a:rPr lang="en-US" sz="1100" smtClean="0"/>
              <a:t>When crossbracing is used as a midrail, it must be between 20 and 30 inches above the work platform. </a:t>
            </a:r>
          </a:p>
          <a:p>
            <a:endParaRPr lang="en-US" sz="1100" smtClean="0"/>
          </a:p>
          <a:p>
            <a:r>
              <a:rPr lang="en-US" sz="1100" smtClean="0"/>
              <a:t>Guardrails are not required: </a:t>
            </a:r>
          </a:p>
          <a:p>
            <a:r>
              <a:rPr lang="en-US" sz="1100" smtClean="0"/>
              <a:t>• when the front end of all platforms is less than 14 inches from the face of the work</a:t>
            </a:r>
            <a:endParaRPr lang="en-US" sz="1100" b="1" smtClean="0"/>
          </a:p>
          <a:p>
            <a:r>
              <a:rPr lang="en-US" sz="1100" smtClean="0"/>
              <a:t>• when outrigger scaffolds are three inches or less from the front edge</a:t>
            </a:r>
            <a:endParaRPr lang="en-US" sz="1100" b="1" smtClean="0"/>
          </a:p>
          <a:p>
            <a:r>
              <a:rPr lang="en-US" sz="1100" smtClean="0"/>
              <a:t>• when employees are plastering and lathing 18 inches or less from the front edge</a:t>
            </a:r>
          </a:p>
          <a:p>
            <a:endParaRPr lang="en-US" sz="110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a:ln/>
        </p:spPr>
        <p:txBody>
          <a:bodyPr/>
          <a:lstStyle/>
          <a:p>
            <a:endParaRPr lang="en-US" smtClean="0"/>
          </a:p>
        </p:txBody>
      </p:sp>
      <p:sp>
        <p:nvSpPr>
          <p:cNvPr id="327684" name="Slide Number Placeholder 3"/>
          <p:cNvSpPr>
            <a:spLocks noGrp="1"/>
          </p:cNvSpPr>
          <p:nvPr>
            <p:ph type="sldNum" sz="quarter" idx="5"/>
          </p:nvPr>
        </p:nvSpPr>
        <p:spPr>
          <a:noFill/>
        </p:spPr>
        <p:txBody>
          <a:bodyPr/>
          <a:lstStyle/>
          <a:p>
            <a:fld id="{870797C6-DD52-40DE-B6EF-63F6A3F560CC}" type="slidenum">
              <a:rPr lang="en-US" smtClean="0"/>
              <a:pPr/>
              <a:t>93</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5"/>
          <p:cNvSpPr>
            <a:spLocks noGrp="1" noChangeArrowheads="1"/>
          </p:cNvSpPr>
          <p:nvPr>
            <p:ph type="sldNum" sz="quarter" idx="5"/>
          </p:nvPr>
        </p:nvSpPr>
        <p:spPr>
          <a:noFill/>
        </p:spPr>
        <p:txBody>
          <a:bodyPr/>
          <a:lstStyle/>
          <a:p>
            <a:fld id="{E46A68B1-3EAF-4940-9A28-13AC5A6C9524}" type="slidenum">
              <a:rPr lang="en-US" smtClean="0"/>
              <a:pPr/>
              <a:t>94</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5"/>
          <p:cNvSpPr>
            <a:spLocks noGrp="1" noChangeArrowheads="1"/>
          </p:cNvSpPr>
          <p:nvPr>
            <p:ph type="sldNum" sz="quarter" idx="5"/>
          </p:nvPr>
        </p:nvSpPr>
        <p:spPr>
          <a:noFill/>
        </p:spPr>
        <p:txBody>
          <a:bodyPr/>
          <a:lstStyle/>
          <a:p>
            <a:fld id="{4F3423EE-E135-4206-9844-8D7453FA33AE}" type="slidenum">
              <a:rPr lang="en-US" smtClean="0"/>
              <a:pPr/>
              <a:t>95</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endParaRPr lang="en-US" smtClean="0"/>
          </a:p>
        </p:txBody>
      </p:sp>
      <p:sp>
        <p:nvSpPr>
          <p:cNvPr id="342020" name="Slide Number Placeholder 3"/>
          <p:cNvSpPr>
            <a:spLocks noGrp="1"/>
          </p:cNvSpPr>
          <p:nvPr>
            <p:ph type="sldNum" sz="quarter" idx="5"/>
          </p:nvPr>
        </p:nvSpPr>
        <p:spPr>
          <a:noFill/>
        </p:spPr>
        <p:txBody>
          <a:bodyPr/>
          <a:lstStyle/>
          <a:p>
            <a:fld id="{7B77BDD2-CD4B-4EFB-B49C-886F2AD0A626}"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5"/>
          <p:cNvSpPr>
            <a:spLocks noGrp="1" noChangeArrowheads="1"/>
          </p:cNvSpPr>
          <p:nvPr>
            <p:ph type="sldNum" sz="quarter" idx="5"/>
          </p:nvPr>
        </p:nvSpPr>
        <p:spPr>
          <a:noFill/>
        </p:spPr>
        <p:txBody>
          <a:bodyPr/>
          <a:lstStyle/>
          <a:p>
            <a:fld id="{0049B02C-3BBE-4824-8351-C0DBA6E9C3A4}" type="slidenum">
              <a:rPr lang="en-US" smtClean="0"/>
              <a:pPr/>
              <a:t>97</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5"/>
          <p:cNvSpPr>
            <a:spLocks noGrp="1" noChangeArrowheads="1"/>
          </p:cNvSpPr>
          <p:nvPr>
            <p:ph type="sldNum" sz="quarter" idx="5"/>
          </p:nvPr>
        </p:nvSpPr>
        <p:spPr>
          <a:noFill/>
        </p:spPr>
        <p:txBody>
          <a:bodyPr/>
          <a:lstStyle/>
          <a:p>
            <a:fld id="{EF5E752C-9740-45E2-B955-5B71D859780A}" type="slidenum">
              <a:rPr lang="en-US" smtClean="0"/>
              <a:pPr/>
              <a:t>98</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5"/>
          <p:cNvSpPr>
            <a:spLocks noGrp="1" noChangeArrowheads="1"/>
          </p:cNvSpPr>
          <p:nvPr>
            <p:ph type="sldNum" sz="quarter" idx="5"/>
          </p:nvPr>
        </p:nvSpPr>
        <p:spPr>
          <a:noFill/>
        </p:spPr>
        <p:txBody>
          <a:bodyPr/>
          <a:lstStyle/>
          <a:p>
            <a:fld id="{6313C807-B90A-4D3B-AFC4-164F09ADE0C8}" type="slidenum">
              <a:rPr lang="en-US" smtClean="0"/>
              <a:pPr/>
              <a:t>99</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FF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solidFill>
                  <a:srgbClr val="FFFF00"/>
                </a:solidFill>
              </a:defRPr>
            </a:lvl1pPr>
          </a:lstStyle>
          <a:p>
            <a:r>
              <a:rPr lang="en-US" dirty="0" smtClean="0"/>
              <a:t>Caulk-talk</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63C4-D691-4D8A-8D06-BE3A27C875A2}" type="datetimeFigureOut">
              <a:rPr lang="en-US" smtClean="0"/>
              <a:pPr/>
              <a:t>9/25/2013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FF0B8-0D17-4AA8-9497-ADDE6268A9F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63C4-D691-4D8A-8D06-BE3A27C875A2}" type="datetimeFigureOut">
              <a:rPr lang="en-US" smtClean="0"/>
              <a:pPr/>
              <a:t>9/25/2013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FF0B8-0D17-4AA8-9497-ADDE6268A9F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94FDD93C-F8F1-4028-80AC-12720BA8BEA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OSHA Office of Training &amp; Education</a:t>
            </a:r>
          </a:p>
        </p:txBody>
      </p:sp>
      <p:sp>
        <p:nvSpPr>
          <p:cNvPr id="7" name="Rectangle 6"/>
          <p:cNvSpPr>
            <a:spLocks noGrp="1" noChangeArrowheads="1"/>
          </p:cNvSpPr>
          <p:nvPr>
            <p:ph type="sldNum" sz="quarter" idx="12"/>
          </p:nvPr>
        </p:nvSpPr>
        <p:spPr/>
        <p:txBody>
          <a:bodyPr/>
          <a:lstStyle>
            <a:lvl1pPr>
              <a:defRPr/>
            </a:lvl1pPr>
          </a:lstStyle>
          <a:p>
            <a:pPr>
              <a:defRPr/>
            </a:pPr>
            <a:fld id="{4380BB3D-760B-4F4A-8938-C5028B495DC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EA2B335-0152-4C4D-A2DA-0379BB45927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46163" y="228600"/>
            <a:ext cx="697547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19125" y="1981200"/>
            <a:ext cx="3411538" cy="4114800"/>
          </a:xfrm>
        </p:spPr>
        <p:txBody>
          <a:bodyPr/>
          <a:lstStyle/>
          <a:p>
            <a:pPr lvl="0"/>
            <a:endParaRPr lang="en-US" noProof="0" smtClean="0"/>
          </a:p>
        </p:txBody>
      </p:sp>
      <p:sp>
        <p:nvSpPr>
          <p:cNvPr id="4" name="Text Placeholder 3"/>
          <p:cNvSpPr>
            <a:spLocks noGrp="1"/>
          </p:cNvSpPr>
          <p:nvPr>
            <p:ph type="body" sz="half" idx="2"/>
          </p:nvPr>
        </p:nvSpPr>
        <p:spPr>
          <a:xfrm>
            <a:off x="4183063" y="1981200"/>
            <a:ext cx="341312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18A4455A-84EE-4618-B748-E1A14A3F652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46163" y="228600"/>
            <a:ext cx="6975475"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19125" y="1981200"/>
            <a:ext cx="6977063" cy="4114800"/>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DE68CB3B-EA71-449A-AB19-2968D43DE8A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lvl1pPr>
              <a:defRPr sz="3200" b="0">
                <a:solidFill>
                  <a:srgbClr val="FFFF66"/>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66"/>
                </a:solidFill>
                <a:latin typeface="+mj-lt"/>
              </a:defRPr>
            </a:lvl1pPr>
            <a:lvl2pPr>
              <a:defRPr>
                <a:solidFill>
                  <a:srgbClr val="FFFF66"/>
                </a:solidFill>
                <a:latin typeface="+mj-lt"/>
              </a:defRPr>
            </a:lvl2pPr>
            <a:lvl3pPr>
              <a:defRPr>
                <a:solidFill>
                  <a:srgbClr val="FFFF66"/>
                </a:solidFill>
                <a:latin typeface="+mj-lt"/>
              </a:defRPr>
            </a:lvl3pPr>
            <a:lvl4pPr>
              <a:defRPr>
                <a:solidFill>
                  <a:srgbClr val="FFFF66"/>
                </a:solidFill>
                <a:latin typeface="+mj-lt"/>
              </a:defRPr>
            </a:lvl4pPr>
            <a:lvl5pPr>
              <a:defRPr>
                <a:solidFill>
                  <a:srgbClr val="FFFF66"/>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77063C4-D691-4D8A-8D06-BE3A27C875A2}" type="datetimeFigureOut">
              <a:rPr lang="en-US" smtClean="0"/>
              <a:pPr/>
              <a:t>9/25/2013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FF0B8-0D17-4AA8-9497-ADDE6268A9F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omic Sans MS" pitchFamily="66"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7063C4-D691-4D8A-8D06-BE3A27C875A2}" type="datetimeFigureOut">
              <a:rPr lang="en-US" smtClean="0"/>
              <a:pPr/>
              <a:t>9/25/2013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FF0B8-0D17-4AA8-9497-ADDE6268A9F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lvl1pPr>
              <a:defRPr sz="3600">
                <a:solidFill>
                  <a:srgbClr val="FFFF66"/>
                </a:solidFill>
                <a:latin typeface="Comic Sans MS" pitchFamily="66"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66"/>
                </a:solidFill>
                <a:latin typeface="Comic Sans MS" pitchFamily="66" charset="0"/>
              </a:defRPr>
            </a:lvl1pPr>
            <a:lvl2pPr>
              <a:defRPr sz="2400">
                <a:solidFill>
                  <a:srgbClr val="FFFF66"/>
                </a:solidFill>
                <a:latin typeface="Comic Sans MS" pitchFamily="66" charset="0"/>
              </a:defRPr>
            </a:lvl2pPr>
            <a:lvl3pPr>
              <a:defRPr sz="2000">
                <a:solidFill>
                  <a:srgbClr val="FFFF66"/>
                </a:solidFill>
                <a:latin typeface="Comic Sans MS" pitchFamily="66" charset="0"/>
              </a:defRPr>
            </a:lvl3pPr>
            <a:lvl4pPr>
              <a:defRPr sz="1800">
                <a:solidFill>
                  <a:srgbClr val="FFFF66"/>
                </a:solidFill>
                <a:latin typeface="Comic Sans MS" pitchFamily="66" charset="0"/>
              </a:defRPr>
            </a:lvl4pPr>
            <a:lvl5pPr>
              <a:defRPr sz="1800">
                <a:solidFill>
                  <a:srgbClr val="FFFF66"/>
                </a:solidFill>
                <a:latin typeface="Comic Sans MS" pitchFamily="66"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66"/>
                </a:solidFill>
                <a:latin typeface="Comic Sans MS" pitchFamily="66" charset="0"/>
              </a:defRPr>
            </a:lvl1pPr>
            <a:lvl2pPr>
              <a:defRPr sz="2400">
                <a:solidFill>
                  <a:srgbClr val="FFFF66"/>
                </a:solidFill>
                <a:latin typeface="Comic Sans MS" pitchFamily="66" charset="0"/>
              </a:defRPr>
            </a:lvl2pPr>
            <a:lvl3pPr>
              <a:defRPr sz="2000">
                <a:solidFill>
                  <a:srgbClr val="FFFF66"/>
                </a:solidFill>
                <a:latin typeface="Comic Sans MS" pitchFamily="66" charset="0"/>
              </a:defRPr>
            </a:lvl3pPr>
            <a:lvl4pPr>
              <a:defRPr sz="1800">
                <a:solidFill>
                  <a:srgbClr val="FFFF66"/>
                </a:solidFill>
                <a:latin typeface="Comic Sans MS" pitchFamily="66" charset="0"/>
              </a:defRPr>
            </a:lvl4pPr>
            <a:lvl5pPr>
              <a:defRPr sz="1800">
                <a:solidFill>
                  <a:srgbClr val="FFFF66"/>
                </a:solidFill>
                <a:latin typeface="Comic Sans MS" pitchFamily="66"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rgbClr val="FFFF66"/>
                </a:solidFill>
                <a:latin typeface="Comic Sans MS" pitchFamily="66" charset="0"/>
              </a:defRPr>
            </a:lvl1pPr>
          </a:lstStyle>
          <a:p>
            <a:fld id="{077063C4-D691-4D8A-8D06-BE3A27C875A2}" type="datetimeFigureOut">
              <a:rPr lang="en-US" smtClean="0"/>
              <a:pPr/>
              <a:t>9/25/2013</a:t>
            </a:fld>
            <a:endParaRPr lang="en-US"/>
          </a:p>
        </p:txBody>
      </p:sp>
      <p:sp>
        <p:nvSpPr>
          <p:cNvPr id="6" name="Footer Placeholder 5"/>
          <p:cNvSpPr>
            <a:spLocks noGrp="1"/>
          </p:cNvSpPr>
          <p:nvPr>
            <p:ph type="ftr" sz="quarter" idx="11"/>
          </p:nvPr>
        </p:nvSpPr>
        <p:spPr/>
        <p:txBody>
          <a:bodyPr/>
          <a:lstStyle>
            <a:lvl1pPr>
              <a:defRPr>
                <a:solidFill>
                  <a:srgbClr val="FFFF66"/>
                </a:solidFill>
                <a:latin typeface="Comic Sans MS" pitchFamily="66" charset="0"/>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66"/>
                </a:solidFill>
                <a:latin typeface="Comic Sans MS" pitchFamily="66" charset="0"/>
              </a:defRPr>
            </a:lvl1pPr>
          </a:lstStyle>
          <a:p>
            <a:fld id="{758FF0B8-0D17-4AA8-9497-ADDE6268A9F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lvl1pPr>
              <a:defRPr sz="3600">
                <a:solidFill>
                  <a:srgbClr val="FFFF00"/>
                </a:solidFill>
                <a:latin typeface="Comic Sans MS" pitchFamily="66"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FFFF00"/>
                </a:solidFill>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FFFF00"/>
                </a:solidFill>
                <a:latin typeface="Comic Sans MS" pitchFamily="66" charset="0"/>
              </a:defRPr>
            </a:lvl1pPr>
            <a:lvl2pPr>
              <a:defRPr sz="2000">
                <a:solidFill>
                  <a:srgbClr val="FFFF00"/>
                </a:solidFill>
                <a:latin typeface="Comic Sans MS" pitchFamily="66" charset="0"/>
              </a:defRPr>
            </a:lvl2pPr>
            <a:lvl3pPr>
              <a:defRPr sz="1800">
                <a:solidFill>
                  <a:srgbClr val="FFFF00"/>
                </a:solidFill>
                <a:latin typeface="Comic Sans MS" pitchFamily="66" charset="0"/>
              </a:defRPr>
            </a:lvl3pPr>
            <a:lvl4pPr>
              <a:defRPr sz="1600">
                <a:solidFill>
                  <a:srgbClr val="FFFF00"/>
                </a:solidFill>
                <a:latin typeface="Comic Sans MS" pitchFamily="66" charset="0"/>
              </a:defRPr>
            </a:lvl4pPr>
            <a:lvl5pPr>
              <a:defRPr sz="1600">
                <a:solidFill>
                  <a:srgbClr val="FFFF00"/>
                </a:solidFill>
                <a:latin typeface="Comic Sans MS" pitchFamily="66"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FFFF00"/>
                </a:solidFill>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FFFF00"/>
                </a:solidFill>
                <a:latin typeface="Comic Sans MS" pitchFamily="66" charset="0"/>
              </a:defRPr>
            </a:lvl1pPr>
            <a:lvl2pPr>
              <a:defRPr sz="2000">
                <a:solidFill>
                  <a:srgbClr val="FFFF00"/>
                </a:solidFill>
                <a:latin typeface="Comic Sans MS" pitchFamily="66" charset="0"/>
              </a:defRPr>
            </a:lvl2pPr>
            <a:lvl3pPr>
              <a:defRPr sz="1800">
                <a:solidFill>
                  <a:srgbClr val="FFFF00"/>
                </a:solidFill>
                <a:latin typeface="Comic Sans MS" pitchFamily="66" charset="0"/>
              </a:defRPr>
            </a:lvl3pPr>
            <a:lvl4pPr>
              <a:defRPr sz="1600">
                <a:solidFill>
                  <a:srgbClr val="FFFF00"/>
                </a:solidFill>
                <a:latin typeface="Comic Sans MS" pitchFamily="66" charset="0"/>
              </a:defRPr>
            </a:lvl4pPr>
            <a:lvl5pPr>
              <a:defRPr sz="1600">
                <a:solidFill>
                  <a:srgbClr val="FFFF00"/>
                </a:solidFill>
                <a:latin typeface="Comic Sans MS" pitchFamily="66"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solidFill>
                  <a:srgbClr val="FFFF00"/>
                </a:solidFill>
                <a:latin typeface="Comic Sans MS" pitchFamily="66" charset="0"/>
              </a:defRPr>
            </a:lvl1pPr>
          </a:lstStyle>
          <a:p>
            <a:fld id="{077063C4-D691-4D8A-8D06-BE3A27C875A2}" type="datetimeFigureOut">
              <a:rPr lang="en-US" smtClean="0"/>
              <a:pPr/>
              <a:t>9/25/2013</a:t>
            </a:fld>
            <a:endParaRPr lang="en-US"/>
          </a:p>
        </p:txBody>
      </p:sp>
      <p:sp>
        <p:nvSpPr>
          <p:cNvPr id="8" name="Footer Placeholder 7"/>
          <p:cNvSpPr>
            <a:spLocks noGrp="1"/>
          </p:cNvSpPr>
          <p:nvPr>
            <p:ph type="ftr" sz="quarter" idx="11"/>
          </p:nvPr>
        </p:nvSpPr>
        <p:spPr/>
        <p:txBody>
          <a:bodyPr/>
          <a:lstStyle>
            <a:lvl1pPr>
              <a:defRPr>
                <a:solidFill>
                  <a:srgbClr val="FFFF00"/>
                </a:solidFill>
                <a:latin typeface="Comic Sans MS" pitchFamily="66" charset="0"/>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00"/>
                </a:solidFill>
                <a:latin typeface="Comic Sans MS" pitchFamily="66" charset="0"/>
              </a:defRPr>
            </a:lvl1pPr>
          </a:lstStyle>
          <a:p>
            <a:fld id="{758FF0B8-0D17-4AA8-9497-ADDE6268A9F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063C4-D691-4D8A-8D06-BE3A27C875A2}" type="datetimeFigureOut">
              <a:rPr lang="en-US" smtClean="0"/>
              <a:pPr/>
              <a:t>9/25/2013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FF0B8-0D17-4AA8-9497-ADDE6268A9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063C4-D691-4D8A-8D06-BE3A27C875A2}" type="datetimeFigureOut">
              <a:rPr lang="en-US" smtClean="0"/>
              <a:pPr/>
              <a:t>9/25/2013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FF0B8-0D17-4AA8-9497-ADDE6268A9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7063C4-D691-4D8A-8D06-BE3A27C875A2}" type="datetimeFigureOut">
              <a:rPr lang="en-US" smtClean="0"/>
              <a:pPr/>
              <a:t>9/25/2013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FF0B8-0D17-4AA8-9497-ADDE6268A9F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7063C4-D691-4D8A-8D06-BE3A27C875A2}" type="datetimeFigureOut">
              <a:rPr lang="en-US" smtClean="0"/>
              <a:pPr/>
              <a:t>9/25/2013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FF0B8-0D17-4AA8-9497-ADDE6268A9FC}"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E4D1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063C4-D691-4D8A-8D06-BE3A27C875A2}" type="datetimeFigureOut">
              <a:rPr lang="en-US" smtClean="0"/>
              <a:pPr/>
              <a:t>9/25/2013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FF0B8-0D17-4AA8-9497-ADDE6268A9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rgbClr val="FFFF6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FFFF6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6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6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6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www.cdc.gov/elcosh/docs/d0500/d000522/scaf2b.jpg"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0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14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6.xml"/><Relationship Id="rId1" Type="http://schemas.openxmlformats.org/officeDocument/2006/relationships/slideLayout" Target="../slideLayouts/slideLayout6.xml"/><Relationship Id="rId5" Type="http://schemas.openxmlformats.org/officeDocument/2006/relationships/image" Target="../media/image133.jpeg"/><Relationship Id="rId4" Type="http://schemas.openxmlformats.org/officeDocument/2006/relationships/image" Target="../media/image132.jpeg"/></Relationships>
</file>

<file path=ppt/slides/_rels/slide16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71.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http://www.osha.gov/doc/jobsite/fig4.jpg"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45.jpg"/></Relationships>
</file>

<file path=ppt/slides/_rels/slide1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50.jpg"/></Relationships>
</file>

<file path=ppt/slides/_rels/slide18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mpetentpers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0" y="2047875"/>
            <a:ext cx="1381125" cy="1914525"/>
          </a:xfrm>
          <a:prstGeom prst="rect">
            <a:avLst/>
          </a:prstGeom>
          <a:noFill/>
        </p:spPr>
      </p:pic>
      <p:grpSp>
        <p:nvGrpSpPr>
          <p:cNvPr id="10" name="Group 9"/>
          <p:cNvGrpSpPr/>
          <p:nvPr/>
        </p:nvGrpSpPr>
        <p:grpSpPr>
          <a:xfrm>
            <a:off x="3048000" y="4192693"/>
            <a:ext cx="2819400" cy="1065107"/>
            <a:chOff x="2590800" y="3733800"/>
            <a:chExt cx="3581400" cy="1447800"/>
          </a:xfrm>
        </p:grpSpPr>
        <p:sp>
          <p:nvSpPr>
            <p:cNvPr id="9" name="Rectangle 8"/>
            <p:cNvSpPr/>
            <p:nvPr/>
          </p:nvSpPr>
          <p:spPr>
            <a:xfrm>
              <a:off x="2590800" y="3733800"/>
              <a:ext cx="3581400" cy="1447800"/>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89" name="Picture 1" descr="UMDNJ_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0" y="3962400"/>
              <a:ext cx="2819400" cy="962025"/>
            </a:xfrm>
            <a:prstGeom prst="rect">
              <a:avLst/>
            </a:prstGeom>
            <a:noFill/>
          </p:spPr>
        </p:pic>
      </p:grpSp>
      <p:sp>
        <p:nvSpPr>
          <p:cNvPr id="12291" name="Rectangle 3"/>
          <p:cNvSpPr>
            <a:spLocks noChangeArrowheads="1"/>
          </p:cNvSpPr>
          <p:nvPr/>
        </p:nvSpPr>
        <p:spPr bwMode="auto">
          <a:xfrm>
            <a:off x="152400" y="363141"/>
            <a:ext cx="861060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2400" b="1" i="0" u="none" strike="noStrike" cap="none" normalizeH="0" baseline="0" dirty="0" smtClean="0">
                <a:ln>
                  <a:noFill/>
                </a:ln>
                <a:solidFill>
                  <a:srgbClr val="FFFF66"/>
                </a:solidFill>
                <a:effectLst/>
                <a:latin typeface="+mj-lt"/>
                <a:ea typeface="Times New Roman" pitchFamily="18" charset="0"/>
                <a:cs typeface="Arial" pitchFamily="34" charset="0"/>
              </a:rPr>
              <a:t>Competent Person Program</a:t>
            </a:r>
            <a:endParaRPr kumimoji="0" lang="en-US" sz="2400" b="0" i="0" u="none" strike="noStrike" cap="none" normalizeH="0" baseline="0" dirty="0" smtClean="0">
              <a:ln>
                <a:noFill/>
              </a:ln>
              <a:solidFill>
                <a:srgbClr val="FFFF66"/>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400" b="1" i="0" u="none" strike="noStrike" cap="none" normalizeH="0" baseline="0" dirty="0" smtClean="0">
                <a:ln>
                  <a:noFill/>
                </a:ln>
                <a:solidFill>
                  <a:srgbClr val="FFFF66"/>
                </a:solidFill>
                <a:effectLst/>
                <a:latin typeface="+mj-lt"/>
                <a:ea typeface="Times New Roman" pitchFamily="18" charset="0"/>
                <a:cs typeface="Arial" pitchFamily="34" charset="0"/>
              </a:rPr>
              <a:t>Applied to Fall Protection:</a:t>
            </a:r>
            <a:endParaRPr kumimoji="0" lang="en-US" sz="2400" b="0" i="0" u="none" strike="noStrike" cap="none" normalizeH="0" baseline="0" dirty="0" smtClean="0">
              <a:ln>
                <a:noFill/>
              </a:ln>
              <a:solidFill>
                <a:srgbClr val="FFFF66"/>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400" b="1" i="0" u="none" strike="noStrike" cap="none" normalizeH="0" baseline="0" dirty="0" smtClean="0">
                <a:ln>
                  <a:noFill/>
                </a:ln>
                <a:solidFill>
                  <a:srgbClr val="FFFF66"/>
                </a:solidFill>
                <a:effectLst/>
                <a:latin typeface="+mj-lt"/>
                <a:ea typeface="Times New Roman" pitchFamily="18" charset="0"/>
                <a:cs typeface="Arial" pitchFamily="34" charset="0"/>
              </a:rPr>
              <a:t>Managing A Fall Protection Competent Person Program</a:t>
            </a:r>
            <a:endParaRPr kumimoji="0" lang="en-US" sz="2400" b="0" i="0" u="none" strike="noStrike" cap="none" normalizeH="0" baseline="0" dirty="0" smtClean="0">
              <a:ln>
                <a:noFill/>
              </a:ln>
              <a:solidFill>
                <a:srgbClr val="FFFF66"/>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400" b="1" i="0" u="none" strike="noStrike" cap="none" normalizeH="0" baseline="0" dirty="0" smtClean="0">
                <a:ln>
                  <a:noFill/>
                </a:ln>
                <a:solidFill>
                  <a:srgbClr val="FFFF66"/>
                </a:solidFill>
                <a:effectLst/>
                <a:latin typeface="+mj-lt"/>
                <a:ea typeface="Times New Roman" pitchFamily="18" charset="0"/>
                <a:cs typeface="Arial" pitchFamily="34" charset="0"/>
              </a:rPr>
              <a:t>7.5-hour</a:t>
            </a:r>
            <a:endParaRPr kumimoji="0" lang="en-US" sz="2400" b="0" i="0" u="none" strike="noStrike" cap="none" normalizeH="0" baseline="0" dirty="0" smtClean="0">
              <a:ln>
                <a:noFill/>
              </a:ln>
              <a:solidFill>
                <a:srgbClr val="FFFF66"/>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rgbClr val="FFFF66"/>
              </a:solidFill>
              <a:effectLst/>
              <a:latin typeface="+mj-lt"/>
            </a:endParaRPr>
          </a:p>
        </p:txBody>
      </p:sp>
      <p:sp>
        <p:nvSpPr>
          <p:cNvPr id="12292" name="Rectangle 4"/>
          <p:cNvSpPr>
            <a:spLocks noChangeArrowheads="1"/>
          </p:cNvSpPr>
          <p:nvPr/>
        </p:nvSpPr>
        <p:spPr bwMode="auto">
          <a:xfrm>
            <a:off x="-857250" y="23717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293" name="Rectangle 5"/>
          <p:cNvSpPr>
            <a:spLocks noChangeArrowheads="1"/>
          </p:cNvSpPr>
          <p:nvPr/>
        </p:nvSpPr>
        <p:spPr bwMode="auto">
          <a:xfrm>
            <a:off x="1219200" y="5410200"/>
            <a:ext cx="6477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t>University of Medicine &amp; Dentistry of New Jersey (UMDNJ) </a:t>
            </a:r>
            <a:br>
              <a:rPr kumimoji="0" lang="en-US" sz="1200" b="0"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br>
            <a:r>
              <a:rPr kumimoji="0" lang="en-US" sz="1200" b="0"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t>School of Public Health (SPH)</a:t>
            </a:r>
            <a:endParaRPr kumimoji="0" lang="en-US" sz="900" b="0" i="0" u="none" strike="noStrike" cap="none" normalizeH="0" baseline="0" dirty="0" smtClean="0">
              <a:ln>
                <a:noFill/>
              </a:ln>
              <a:solidFill>
                <a:srgbClr val="FFFF66"/>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t>Office of Public Health Practice (OPHP)</a:t>
            </a:r>
            <a:endParaRPr kumimoji="0" lang="en-US" sz="900" b="0" i="0" u="none" strike="noStrike" cap="none" normalizeH="0" baseline="0" dirty="0" smtClean="0">
              <a:ln>
                <a:noFill/>
              </a:ln>
              <a:solidFill>
                <a:srgbClr val="FFFF66"/>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t>Copyright © 2012</a:t>
            </a:r>
            <a:br>
              <a:rPr kumimoji="0" lang="en-US" sz="1200" b="1"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br>
            <a:r>
              <a:rPr kumimoji="0" lang="en-US" sz="1200" b="1"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t>UMDNJ School of Public Health</a:t>
            </a:r>
            <a:br>
              <a:rPr kumimoji="0" lang="en-US" sz="1200" b="1"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br>
            <a:r>
              <a:rPr kumimoji="0" lang="en-US" sz="1200" b="0" i="0" u="none" strike="noStrike" cap="none" normalizeH="0" baseline="0" dirty="0" smtClean="0">
                <a:ln>
                  <a:noFill/>
                </a:ln>
                <a:solidFill>
                  <a:srgbClr val="FFFF66"/>
                </a:solidFill>
                <a:effectLst/>
                <a:latin typeface="Arial" pitchFamily="34" charset="0"/>
                <a:ea typeface="Times New Roman" pitchFamily="18" charset="0"/>
                <a:cs typeface="Arial" pitchFamily="34" charset="0"/>
              </a:rPr>
              <a:t>All rights reserved</a:t>
            </a:r>
            <a:endParaRPr kumimoji="0" lang="en-US" sz="1800" b="0" i="0" u="none" strike="noStrike" cap="none" normalizeH="0" baseline="0" dirty="0" smtClean="0">
              <a:ln>
                <a:noFill/>
              </a:ln>
              <a:solidFill>
                <a:srgbClr val="FFFF66"/>
              </a:solidFill>
              <a:effectLst/>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76200" y="3962400"/>
            <a:ext cx="4953000" cy="1014413"/>
          </a:xfrm>
          <a:prstGeom prst="roundRect">
            <a:avLst/>
          </a:prstGeom>
          <a:solidFill>
            <a:srgbClr val="FFFFC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04" name="Rectangle 103"/>
          <p:cNvSpPr/>
          <p:nvPr/>
        </p:nvSpPr>
        <p:spPr>
          <a:xfrm>
            <a:off x="152400" y="3985499"/>
            <a:ext cx="4800600" cy="954107"/>
          </a:xfrm>
          <a:prstGeom prst="rect">
            <a:avLst/>
          </a:prstGeom>
          <a:noFill/>
          <a:ln w="38100">
            <a:noFill/>
          </a:ln>
        </p:spPr>
        <p:txBody>
          <a:bodyPr numCol="2">
            <a:spAutoFit/>
          </a:bodyPr>
          <a:lstStyle/>
          <a:p>
            <a:pPr fontAlgn="auto">
              <a:spcBef>
                <a:spcPts val="0"/>
              </a:spcBef>
              <a:spcAft>
                <a:spcPts val="0"/>
              </a:spcAft>
              <a:defRPr/>
            </a:pPr>
            <a:r>
              <a:rPr lang="en-US" sz="1400" b="1" dirty="0">
                <a:latin typeface="+mn-lt"/>
              </a:rPr>
              <a:t>Perform Subpart M Training</a:t>
            </a:r>
          </a:p>
          <a:p>
            <a:pPr fontAlgn="auto">
              <a:spcBef>
                <a:spcPts val="0"/>
              </a:spcBef>
              <a:spcAft>
                <a:spcPts val="0"/>
              </a:spcAft>
              <a:defRPr/>
            </a:pPr>
            <a:r>
              <a:rPr lang="en-US" sz="1400" b="1" dirty="0">
                <a:latin typeface="+mn-lt"/>
              </a:rPr>
              <a:t>Competent Person Training  </a:t>
            </a:r>
          </a:p>
          <a:p>
            <a:pPr fontAlgn="auto">
              <a:spcBef>
                <a:spcPts val="0"/>
              </a:spcBef>
              <a:spcAft>
                <a:spcPts val="0"/>
              </a:spcAft>
              <a:defRPr/>
            </a:pPr>
            <a:r>
              <a:rPr lang="en-US" sz="1400" b="1" dirty="0">
                <a:latin typeface="+mn-lt"/>
              </a:rPr>
              <a:t>Create Toolbox Talks</a:t>
            </a:r>
          </a:p>
          <a:p>
            <a:pPr fontAlgn="auto">
              <a:spcBef>
                <a:spcPts val="0"/>
              </a:spcBef>
              <a:spcAft>
                <a:spcPts val="0"/>
              </a:spcAft>
              <a:defRPr/>
            </a:pPr>
            <a:r>
              <a:rPr lang="en-US" sz="1400" b="1" dirty="0">
                <a:latin typeface="+mn-lt"/>
              </a:rPr>
              <a:t>Hands-on Harness Training </a:t>
            </a:r>
          </a:p>
          <a:p>
            <a:pPr fontAlgn="auto">
              <a:spcBef>
                <a:spcPts val="0"/>
              </a:spcBef>
              <a:spcAft>
                <a:spcPts val="0"/>
              </a:spcAft>
              <a:defRPr/>
            </a:pPr>
            <a:r>
              <a:rPr lang="en-US" sz="1400" b="1" dirty="0">
                <a:latin typeface="+mn-lt"/>
              </a:rPr>
              <a:t>Guardrail systems training</a:t>
            </a:r>
          </a:p>
          <a:p>
            <a:pPr fontAlgn="auto">
              <a:spcBef>
                <a:spcPts val="0"/>
              </a:spcBef>
              <a:spcAft>
                <a:spcPts val="0"/>
              </a:spcAft>
              <a:defRPr/>
            </a:pPr>
            <a:r>
              <a:rPr lang="en-US" sz="1400" b="1" dirty="0">
                <a:latin typeface="+mn-lt"/>
              </a:rPr>
              <a:t>Employee’s role in fall plan </a:t>
            </a:r>
          </a:p>
          <a:p>
            <a:pPr fontAlgn="auto">
              <a:spcBef>
                <a:spcPts val="0"/>
              </a:spcBef>
              <a:spcAft>
                <a:spcPts val="0"/>
              </a:spcAft>
              <a:defRPr/>
            </a:pPr>
            <a:r>
              <a:rPr lang="en-US" sz="1400" b="1" dirty="0">
                <a:latin typeface="+mn-lt"/>
              </a:rPr>
              <a:t>Practice Rescue Drills</a:t>
            </a:r>
          </a:p>
          <a:p>
            <a:pPr fontAlgn="auto">
              <a:spcBef>
                <a:spcPts val="0"/>
              </a:spcBef>
              <a:spcAft>
                <a:spcPts val="0"/>
              </a:spcAft>
              <a:defRPr/>
            </a:pPr>
            <a:r>
              <a:rPr lang="en-US" sz="1400" b="1" dirty="0">
                <a:latin typeface="+mn-lt"/>
              </a:rPr>
              <a:t>Safety &amp; Health Bulletins </a:t>
            </a:r>
          </a:p>
        </p:txBody>
      </p:sp>
      <p:sp>
        <p:nvSpPr>
          <p:cNvPr id="175" name="Rectangle 174"/>
          <p:cNvSpPr/>
          <p:nvPr/>
        </p:nvSpPr>
        <p:spPr>
          <a:xfrm>
            <a:off x="5715000" y="4343400"/>
            <a:ext cx="990600" cy="838200"/>
          </a:xfrm>
          <a:prstGeom prst="rect">
            <a:avLst/>
          </a:prstGeom>
          <a:solidFill>
            <a:srgbClr val="FFFFC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Test Runs</a:t>
            </a:r>
          </a:p>
          <a:p>
            <a:pPr algn="ctr" fontAlgn="auto">
              <a:spcBef>
                <a:spcPts val="0"/>
              </a:spcBef>
              <a:spcAft>
                <a:spcPts val="0"/>
              </a:spcAft>
              <a:defRPr/>
            </a:pPr>
            <a:r>
              <a:rPr lang="en-US" sz="1200" b="1" dirty="0">
                <a:solidFill>
                  <a:schemeClr val="tx1"/>
                </a:solidFill>
              </a:rPr>
              <a:t>Competent </a:t>
            </a:r>
          </a:p>
          <a:p>
            <a:pPr algn="ctr" fontAlgn="auto">
              <a:spcBef>
                <a:spcPts val="0"/>
              </a:spcBef>
              <a:spcAft>
                <a:spcPts val="0"/>
              </a:spcAft>
              <a:defRPr/>
            </a:pPr>
            <a:r>
              <a:rPr lang="en-US" sz="1200" b="1" dirty="0">
                <a:solidFill>
                  <a:schemeClr val="tx1"/>
                </a:solidFill>
              </a:rPr>
              <a:t>Person</a:t>
            </a:r>
          </a:p>
          <a:p>
            <a:pPr algn="ctr" fontAlgn="auto">
              <a:spcBef>
                <a:spcPts val="0"/>
              </a:spcBef>
              <a:spcAft>
                <a:spcPts val="0"/>
              </a:spcAft>
              <a:defRPr/>
            </a:pPr>
            <a:r>
              <a:rPr lang="en-US" sz="1200" b="1" dirty="0">
                <a:solidFill>
                  <a:schemeClr val="tx1"/>
                </a:solidFill>
              </a:rPr>
              <a:t>Review </a:t>
            </a:r>
          </a:p>
        </p:txBody>
      </p:sp>
      <p:sp>
        <p:nvSpPr>
          <p:cNvPr id="65" name="Rounded Rectangle 64"/>
          <p:cNvSpPr/>
          <p:nvPr/>
        </p:nvSpPr>
        <p:spPr>
          <a:xfrm>
            <a:off x="76200" y="76200"/>
            <a:ext cx="4953000" cy="1828800"/>
          </a:xfrm>
          <a:prstGeom prst="roundRect">
            <a:avLst/>
          </a:prstGeom>
          <a:solidFill>
            <a:srgbClr val="FFFFC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2" name="Group 73"/>
          <p:cNvGrpSpPr>
            <a:grpSpLocks/>
          </p:cNvGrpSpPr>
          <p:nvPr/>
        </p:nvGrpSpPr>
        <p:grpSpPr bwMode="auto">
          <a:xfrm>
            <a:off x="7239000" y="914400"/>
            <a:ext cx="1676400" cy="457200"/>
            <a:chOff x="6506035" y="914400"/>
            <a:chExt cx="1676400" cy="457200"/>
          </a:xfrm>
        </p:grpSpPr>
        <p:sp>
          <p:nvSpPr>
            <p:cNvPr id="66" name="Rounded Rectangle 65"/>
            <p:cNvSpPr/>
            <p:nvPr/>
          </p:nvSpPr>
          <p:spPr>
            <a:xfrm>
              <a:off x="6810835" y="990600"/>
              <a:ext cx="1066800" cy="3810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 name="Title 1"/>
            <p:cNvSpPr txBox="1">
              <a:spLocks/>
            </p:cNvSpPr>
            <p:nvPr/>
          </p:nvSpPr>
          <p:spPr>
            <a:xfrm>
              <a:off x="6506035" y="914400"/>
              <a:ext cx="1676400" cy="457200"/>
            </a:xfrm>
            <a:prstGeom prst="rect">
              <a:avLst/>
            </a:prstGeom>
          </p:spPr>
          <p:txBody>
            <a:bodyPr anchor="ctr"/>
            <a:lstStyle/>
            <a:p>
              <a:pPr algn="ctr" fontAlgn="auto">
                <a:spcBef>
                  <a:spcPts val="0"/>
                </a:spcBef>
                <a:spcAft>
                  <a:spcPts val="0"/>
                </a:spcAft>
                <a:defRPr/>
              </a:pPr>
              <a:r>
                <a:rPr lang="en-US" sz="2400" b="1" dirty="0">
                  <a:latin typeface="+mj-lt"/>
                  <a:ea typeface="+mj-ea"/>
                  <a:cs typeface="+mj-cs"/>
                </a:rPr>
                <a:t>Assess</a:t>
              </a:r>
            </a:p>
          </p:txBody>
        </p:sp>
      </p:grpSp>
      <p:grpSp>
        <p:nvGrpSpPr>
          <p:cNvPr id="3" name="Group 74"/>
          <p:cNvGrpSpPr>
            <a:grpSpLocks/>
          </p:cNvGrpSpPr>
          <p:nvPr/>
        </p:nvGrpSpPr>
        <p:grpSpPr bwMode="auto">
          <a:xfrm>
            <a:off x="7391400" y="2362200"/>
            <a:ext cx="1447800" cy="381000"/>
            <a:chOff x="6582235" y="2362200"/>
            <a:chExt cx="1524000" cy="381000"/>
          </a:xfrm>
        </p:grpSpPr>
        <p:sp>
          <p:nvSpPr>
            <p:cNvPr id="68" name="Rounded Rectangle 67"/>
            <p:cNvSpPr/>
            <p:nvPr/>
          </p:nvSpPr>
          <p:spPr>
            <a:xfrm>
              <a:off x="6734301" y="2362200"/>
              <a:ext cx="1219868" cy="3810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 name="Title 1"/>
            <p:cNvSpPr txBox="1">
              <a:spLocks/>
            </p:cNvSpPr>
            <p:nvPr/>
          </p:nvSpPr>
          <p:spPr>
            <a:xfrm>
              <a:off x="6582235" y="2362200"/>
              <a:ext cx="1524000" cy="381000"/>
            </a:xfrm>
            <a:prstGeom prst="rect">
              <a:avLst/>
            </a:prstGeom>
          </p:spPr>
          <p:txBody>
            <a:bodyPr anchor="ctr"/>
            <a:lstStyle/>
            <a:p>
              <a:pPr algn="ctr" fontAlgn="auto">
                <a:spcBef>
                  <a:spcPts val="0"/>
                </a:spcBef>
                <a:spcAft>
                  <a:spcPts val="0"/>
                </a:spcAft>
                <a:defRPr/>
              </a:pPr>
              <a:r>
                <a:rPr lang="en-US" sz="2400" b="1" dirty="0">
                  <a:latin typeface="+mj-lt"/>
                  <a:ea typeface="+mj-ea"/>
                  <a:cs typeface="+mj-cs"/>
                </a:rPr>
                <a:t>Control</a:t>
              </a:r>
            </a:p>
          </p:txBody>
        </p:sp>
      </p:grpSp>
      <p:grpSp>
        <p:nvGrpSpPr>
          <p:cNvPr id="5" name="Group 75"/>
          <p:cNvGrpSpPr>
            <a:grpSpLocks/>
          </p:cNvGrpSpPr>
          <p:nvPr/>
        </p:nvGrpSpPr>
        <p:grpSpPr bwMode="auto">
          <a:xfrm>
            <a:off x="7543800" y="3962400"/>
            <a:ext cx="1066800" cy="304800"/>
            <a:chOff x="6647549" y="3886200"/>
            <a:chExt cx="1219200" cy="457200"/>
          </a:xfrm>
        </p:grpSpPr>
        <p:sp>
          <p:nvSpPr>
            <p:cNvPr id="71" name="Rounded Rectangle 70"/>
            <p:cNvSpPr/>
            <p:nvPr/>
          </p:nvSpPr>
          <p:spPr>
            <a:xfrm>
              <a:off x="6821720" y="3886200"/>
              <a:ext cx="914400" cy="4572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 name="Title 1"/>
            <p:cNvSpPr txBox="1">
              <a:spLocks/>
            </p:cNvSpPr>
            <p:nvPr/>
          </p:nvSpPr>
          <p:spPr>
            <a:xfrm>
              <a:off x="6647549" y="3886200"/>
              <a:ext cx="1219200" cy="457200"/>
            </a:xfrm>
            <a:prstGeom prst="rect">
              <a:avLst/>
            </a:prstGeom>
          </p:spPr>
          <p:txBody>
            <a:bodyPr anchor="ctr"/>
            <a:lstStyle/>
            <a:p>
              <a:pPr algn="ctr" fontAlgn="auto">
                <a:spcBef>
                  <a:spcPts val="0"/>
                </a:spcBef>
                <a:spcAft>
                  <a:spcPts val="0"/>
                </a:spcAft>
                <a:defRPr/>
              </a:pPr>
              <a:r>
                <a:rPr lang="en-US" sz="2000" b="1" dirty="0">
                  <a:latin typeface="+mj-lt"/>
                  <a:ea typeface="+mj-ea"/>
                  <a:cs typeface="+mj-cs"/>
                </a:rPr>
                <a:t>Train</a:t>
              </a:r>
            </a:p>
          </p:txBody>
        </p:sp>
      </p:grpSp>
      <p:grpSp>
        <p:nvGrpSpPr>
          <p:cNvPr id="10" name="Group 80"/>
          <p:cNvGrpSpPr>
            <a:grpSpLocks/>
          </p:cNvGrpSpPr>
          <p:nvPr/>
        </p:nvGrpSpPr>
        <p:grpSpPr bwMode="auto">
          <a:xfrm>
            <a:off x="7086600" y="4267200"/>
            <a:ext cx="1981200" cy="609600"/>
            <a:chOff x="6210410" y="4419600"/>
            <a:chExt cx="2368826" cy="609600"/>
          </a:xfrm>
        </p:grpSpPr>
        <p:sp>
          <p:nvSpPr>
            <p:cNvPr id="72" name="Rounded Rectangle 71"/>
            <p:cNvSpPr/>
            <p:nvPr/>
          </p:nvSpPr>
          <p:spPr>
            <a:xfrm>
              <a:off x="6574845" y="4572000"/>
              <a:ext cx="1639956" cy="3810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Title 1"/>
            <p:cNvSpPr txBox="1">
              <a:spLocks/>
            </p:cNvSpPr>
            <p:nvPr/>
          </p:nvSpPr>
          <p:spPr>
            <a:xfrm>
              <a:off x="6210410" y="4419600"/>
              <a:ext cx="2368826" cy="609600"/>
            </a:xfrm>
            <a:prstGeom prst="rect">
              <a:avLst/>
            </a:prstGeom>
          </p:spPr>
          <p:txBody>
            <a:bodyPr anchor="ctr">
              <a:normAutofit/>
            </a:bodyPr>
            <a:lstStyle/>
            <a:p>
              <a:pPr algn="ctr" fontAlgn="auto">
                <a:spcBef>
                  <a:spcPts val="0"/>
                </a:spcBef>
                <a:spcAft>
                  <a:spcPts val="0"/>
                </a:spcAft>
                <a:defRPr/>
              </a:pPr>
              <a:r>
                <a:rPr lang="en-US" sz="2000" b="1" dirty="0">
                  <a:latin typeface="+mj-lt"/>
                  <a:ea typeface="+mj-ea"/>
                  <a:cs typeface="+mj-cs"/>
                </a:rPr>
                <a:t>Implement</a:t>
              </a:r>
            </a:p>
          </p:txBody>
        </p:sp>
      </p:grpSp>
      <p:grpSp>
        <p:nvGrpSpPr>
          <p:cNvPr id="11" name="Group 78"/>
          <p:cNvGrpSpPr>
            <a:grpSpLocks/>
          </p:cNvGrpSpPr>
          <p:nvPr/>
        </p:nvGrpSpPr>
        <p:grpSpPr bwMode="auto">
          <a:xfrm>
            <a:off x="7315200" y="5486400"/>
            <a:ext cx="1571625" cy="457200"/>
            <a:chOff x="6375671" y="5867400"/>
            <a:chExt cx="1754188" cy="457200"/>
          </a:xfrm>
        </p:grpSpPr>
        <p:sp>
          <p:nvSpPr>
            <p:cNvPr id="73" name="Rounded Rectangle 72"/>
            <p:cNvSpPr/>
            <p:nvPr/>
          </p:nvSpPr>
          <p:spPr>
            <a:xfrm>
              <a:off x="6632598" y="5943600"/>
              <a:ext cx="1188949" cy="3048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9" name="Title 1"/>
            <p:cNvSpPr txBox="1">
              <a:spLocks/>
            </p:cNvSpPr>
            <p:nvPr/>
          </p:nvSpPr>
          <p:spPr>
            <a:xfrm>
              <a:off x="6375671" y="5867400"/>
              <a:ext cx="1754188" cy="457200"/>
            </a:xfrm>
            <a:prstGeom prst="rect">
              <a:avLst/>
            </a:prstGeom>
          </p:spPr>
          <p:txBody>
            <a:bodyPr anchor="ctr"/>
            <a:lstStyle/>
            <a:p>
              <a:pPr algn="ctr" fontAlgn="auto">
                <a:spcBef>
                  <a:spcPts val="0"/>
                </a:spcBef>
                <a:spcAft>
                  <a:spcPts val="0"/>
                </a:spcAft>
                <a:defRPr/>
              </a:pPr>
              <a:r>
                <a:rPr lang="en-US" sz="2000" b="1" dirty="0">
                  <a:latin typeface="+mj-lt"/>
                  <a:ea typeface="+mj-ea"/>
                  <a:cs typeface="+mj-cs"/>
                </a:rPr>
                <a:t>Monitor</a:t>
              </a:r>
            </a:p>
          </p:txBody>
        </p:sp>
      </p:grpSp>
      <p:sp>
        <p:nvSpPr>
          <p:cNvPr id="22" name="Down Arrow 21"/>
          <p:cNvSpPr/>
          <p:nvPr/>
        </p:nvSpPr>
        <p:spPr>
          <a:xfrm rot="14339055">
            <a:off x="8594725" y="61055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27" name="Down Arrow 26"/>
          <p:cNvSpPr/>
          <p:nvPr/>
        </p:nvSpPr>
        <p:spPr>
          <a:xfrm rot="10800000">
            <a:off x="8829675" y="5181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42" name="Down Arrow 41"/>
          <p:cNvSpPr/>
          <p:nvPr/>
        </p:nvSpPr>
        <p:spPr>
          <a:xfrm rot="9533911">
            <a:off x="8780463" y="496888"/>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43" name="Down Arrow 42"/>
          <p:cNvSpPr/>
          <p:nvPr/>
        </p:nvSpPr>
        <p:spPr>
          <a:xfrm rot="7351671">
            <a:off x="8596313" y="23971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44" name="Down Arrow 43"/>
          <p:cNvSpPr/>
          <p:nvPr/>
        </p:nvSpPr>
        <p:spPr>
          <a:xfrm rot="3740156">
            <a:off x="8286750" y="22225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0" name="Down Arrow 49"/>
          <p:cNvSpPr/>
          <p:nvPr/>
        </p:nvSpPr>
        <p:spPr>
          <a:xfrm rot="10479702">
            <a:off x="8829675" y="86836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1" name="Down Arrow 50"/>
          <p:cNvSpPr/>
          <p:nvPr/>
        </p:nvSpPr>
        <p:spPr>
          <a:xfrm rot="10800000">
            <a:off x="8829675" y="4724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2" name="Down Arrow 51"/>
          <p:cNvSpPr/>
          <p:nvPr/>
        </p:nvSpPr>
        <p:spPr>
          <a:xfrm rot="10800000">
            <a:off x="8829675" y="42672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3" name="Down Arrow 52"/>
          <p:cNvSpPr/>
          <p:nvPr/>
        </p:nvSpPr>
        <p:spPr>
          <a:xfrm rot="10800000">
            <a:off x="8829675" y="38100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4" name="Down Arrow 53"/>
          <p:cNvSpPr/>
          <p:nvPr/>
        </p:nvSpPr>
        <p:spPr>
          <a:xfrm rot="10800000">
            <a:off x="8829675" y="33528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5" name="Down Arrow 54"/>
          <p:cNvSpPr/>
          <p:nvPr/>
        </p:nvSpPr>
        <p:spPr>
          <a:xfrm rot="10800000">
            <a:off x="8829675" y="2895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6" name="Down Arrow 55"/>
          <p:cNvSpPr/>
          <p:nvPr/>
        </p:nvSpPr>
        <p:spPr>
          <a:xfrm rot="10800000">
            <a:off x="8829675" y="2438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7" name="Down Arrow 56"/>
          <p:cNvSpPr/>
          <p:nvPr/>
        </p:nvSpPr>
        <p:spPr>
          <a:xfrm rot="10800000">
            <a:off x="8829675" y="2057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8" name="Down Arrow 57"/>
          <p:cNvSpPr/>
          <p:nvPr/>
        </p:nvSpPr>
        <p:spPr>
          <a:xfrm rot="10800000">
            <a:off x="8829675" y="12192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60" name="Rectangle 59"/>
          <p:cNvSpPr/>
          <p:nvPr/>
        </p:nvSpPr>
        <p:spPr>
          <a:xfrm>
            <a:off x="152400" y="152400"/>
            <a:ext cx="4953000" cy="1754326"/>
          </a:xfrm>
          <a:prstGeom prst="rect">
            <a:avLst/>
          </a:prstGeom>
          <a:noFill/>
          <a:ln w="38100">
            <a:noFill/>
          </a:ln>
        </p:spPr>
        <p:txBody>
          <a:bodyPr numCol="2">
            <a:spAutoFit/>
          </a:bodyPr>
          <a:lstStyle/>
          <a:p>
            <a:pPr fontAlgn="auto">
              <a:spcBef>
                <a:spcPts val="0"/>
              </a:spcBef>
              <a:spcAft>
                <a:spcPts val="0"/>
              </a:spcAft>
              <a:defRPr/>
            </a:pPr>
            <a:r>
              <a:rPr lang="en-US" sz="1200" b="1" dirty="0">
                <a:cs typeface="Arial" pitchFamily="34" charset="0"/>
              </a:rPr>
              <a:t>Are there any risks of falls on our jobsites?</a:t>
            </a:r>
          </a:p>
          <a:p>
            <a:pPr fontAlgn="auto">
              <a:spcBef>
                <a:spcPts val="0"/>
              </a:spcBef>
              <a:spcAft>
                <a:spcPts val="0"/>
              </a:spcAft>
              <a:defRPr/>
            </a:pPr>
            <a:r>
              <a:rPr lang="en-US" sz="1200" b="1" dirty="0">
                <a:cs typeface="Arial" pitchFamily="34" charset="0"/>
              </a:rPr>
              <a:t>Have there been any fall related accidents or citations? </a:t>
            </a:r>
          </a:p>
          <a:p>
            <a:pPr fontAlgn="auto">
              <a:spcBef>
                <a:spcPts val="0"/>
              </a:spcBef>
              <a:spcAft>
                <a:spcPts val="0"/>
              </a:spcAft>
              <a:defRPr/>
            </a:pPr>
            <a:r>
              <a:rPr lang="en-US" sz="1200" b="1" dirty="0">
                <a:cs typeface="Arial" pitchFamily="34" charset="0"/>
              </a:rPr>
              <a:t>Does the company have a Fall Protection Program that fits the tasks employees regularly  perform? </a:t>
            </a:r>
          </a:p>
          <a:p>
            <a:pPr fontAlgn="auto">
              <a:spcBef>
                <a:spcPts val="0"/>
              </a:spcBef>
              <a:spcAft>
                <a:spcPts val="0"/>
              </a:spcAft>
              <a:defRPr/>
            </a:pPr>
            <a:r>
              <a:rPr lang="en-US" sz="1200" b="1" dirty="0">
                <a:cs typeface="Arial" pitchFamily="34" charset="0"/>
              </a:rPr>
              <a:t>What Equipment does the company use?</a:t>
            </a:r>
          </a:p>
          <a:p>
            <a:pPr fontAlgn="auto">
              <a:spcBef>
                <a:spcPts val="0"/>
              </a:spcBef>
              <a:spcAft>
                <a:spcPts val="0"/>
              </a:spcAft>
              <a:defRPr/>
            </a:pPr>
            <a:r>
              <a:rPr lang="en-US" sz="1200" b="1" dirty="0">
                <a:cs typeface="Arial" pitchFamily="34" charset="0"/>
              </a:rPr>
              <a:t>What do other companies do to protect workers from falls.</a:t>
            </a:r>
          </a:p>
          <a:p>
            <a:pPr fontAlgn="auto">
              <a:spcBef>
                <a:spcPts val="0"/>
              </a:spcBef>
              <a:spcAft>
                <a:spcPts val="0"/>
              </a:spcAft>
              <a:defRPr/>
            </a:pPr>
            <a:r>
              <a:rPr lang="en-US" sz="1200" b="1" dirty="0">
                <a:cs typeface="Arial" pitchFamily="34" charset="0"/>
              </a:rPr>
              <a:t>Is our workforce trained and do they follow their training in the field?</a:t>
            </a:r>
          </a:p>
          <a:p>
            <a:pPr fontAlgn="auto">
              <a:spcBef>
                <a:spcPts val="0"/>
              </a:spcBef>
              <a:spcAft>
                <a:spcPts val="0"/>
              </a:spcAft>
              <a:defRPr/>
            </a:pPr>
            <a:r>
              <a:rPr lang="en-US" sz="1200" b="1" dirty="0">
                <a:cs typeface="Arial" pitchFamily="34" charset="0"/>
              </a:rPr>
              <a:t>What are the attitudes and aptitudes of employees?</a:t>
            </a:r>
          </a:p>
        </p:txBody>
      </p:sp>
      <p:sp>
        <p:nvSpPr>
          <p:cNvPr id="67" name="Rounded Rectangle 66"/>
          <p:cNvSpPr/>
          <p:nvPr/>
        </p:nvSpPr>
        <p:spPr>
          <a:xfrm>
            <a:off x="76200" y="2057400"/>
            <a:ext cx="4953000" cy="1676400"/>
          </a:xfrm>
          <a:prstGeom prst="roundRect">
            <a:avLst/>
          </a:prstGeom>
          <a:solidFill>
            <a:srgbClr val="FFFFC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69" name="Rectangle 68"/>
          <p:cNvSpPr/>
          <p:nvPr/>
        </p:nvSpPr>
        <p:spPr>
          <a:xfrm>
            <a:off x="152400" y="2208074"/>
            <a:ext cx="4876800" cy="1373326"/>
          </a:xfrm>
          <a:prstGeom prst="rect">
            <a:avLst/>
          </a:prstGeom>
          <a:noFill/>
          <a:ln w="38100">
            <a:noFill/>
          </a:ln>
        </p:spPr>
        <p:txBody>
          <a:bodyPr numCol="2">
            <a:spAutoFit/>
          </a:bodyPr>
          <a:lstStyle/>
          <a:p>
            <a:pPr fontAlgn="auto">
              <a:spcBef>
                <a:spcPts val="0"/>
              </a:spcBef>
              <a:spcAft>
                <a:spcPts val="0"/>
              </a:spcAft>
              <a:defRPr/>
            </a:pPr>
            <a:r>
              <a:rPr lang="en-US" sz="1200" b="1" dirty="0">
                <a:cs typeface="Arial" pitchFamily="34" charset="0"/>
              </a:rPr>
              <a:t>Can we eliminate fall hazards by prefabrication or substitution?</a:t>
            </a:r>
          </a:p>
          <a:p>
            <a:pPr fontAlgn="auto">
              <a:spcBef>
                <a:spcPts val="0"/>
              </a:spcBef>
              <a:spcAft>
                <a:spcPts val="0"/>
              </a:spcAft>
              <a:defRPr/>
            </a:pPr>
            <a:r>
              <a:rPr lang="en-US" sz="1200" b="1" dirty="0">
                <a:cs typeface="Arial" pitchFamily="34" charset="0"/>
              </a:rPr>
              <a:t>Fall Protection Equipment </a:t>
            </a:r>
          </a:p>
          <a:p>
            <a:pPr fontAlgn="auto">
              <a:spcBef>
                <a:spcPts val="0"/>
              </a:spcBef>
              <a:spcAft>
                <a:spcPts val="0"/>
              </a:spcAft>
              <a:defRPr/>
            </a:pPr>
            <a:r>
              <a:rPr lang="en-US" sz="1200" b="1" dirty="0">
                <a:cs typeface="Arial" pitchFamily="34" charset="0"/>
              </a:rPr>
              <a:t>Job specific Subpart M training </a:t>
            </a:r>
          </a:p>
          <a:p>
            <a:pPr fontAlgn="auto">
              <a:spcBef>
                <a:spcPts val="0"/>
              </a:spcBef>
              <a:spcAft>
                <a:spcPts val="0"/>
              </a:spcAft>
              <a:defRPr/>
            </a:pPr>
            <a:r>
              <a:rPr lang="en-US" sz="1200" b="1" dirty="0">
                <a:cs typeface="Arial" pitchFamily="34" charset="0"/>
              </a:rPr>
              <a:t>Write Fall Program</a:t>
            </a:r>
          </a:p>
          <a:p>
            <a:pPr fontAlgn="auto">
              <a:spcBef>
                <a:spcPts val="0"/>
              </a:spcBef>
              <a:spcAft>
                <a:spcPts val="0"/>
              </a:spcAft>
              <a:defRPr/>
            </a:pPr>
            <a:r>
              <a:rPr lang="en-US" sz="1200" b="1" dirty="0">
                <a:cs typeface="Arial" pitchFamily="34" charset="0"/>
              </a:rPr>
              <a:t>Create Fall Protection Field  Checklists, Form, templates. </a:t>
            </a:r>
          </a:p>
          <a:p>
            <a:pPr fontAlgn="auto">
              <a:spcBef>
                <a:spcPts val="0"/>
              </a:spcBef>
              <a:spcAft>
                <a:spcPts val="0"/>
              </a:spcAft>
              <a:defRPr/>
            </a:pPr>
            <a:r>
              <a:rPr lang="en-US" sz="1200" b="1" dirty="0">
                <a:cs typeface="Arial" pitchFamily="34" charset="0"/>
              </a:rPr>
              <a:t>Rescue Equipment </a:t>
            </a:r>
          </a:p>
          <a:p>
            <a:pPr fontAlgn="auto">
              <a:spcBef>
                <a:spcPts val="0"/>
              </a:spcBef>
              <a:spcAft>
                <a:spcPts val="0"/>
              </a:spcAft>
              <a:defRPr/>
            </a:pPr>
            <a:r>
              <a:rPr lang="en-US" sz="1200" b="1" dirty="0">
                <a:cs typeface="Arial" pitchFamily="34" charset="0"/>
              </a:rPr>
              <a:t>Write recordkeeping harness inspection logs, safe work plan templates and pre-task surveys. </a:t>
            </a:r>
          </a:p>
          <a:p>
            <a:pPr fontAlgn="auto">
              <a:spcBef>
                <a:spcPts val="0"/>
              </a:spcBef>
              <a:spcAft>
                <a:spcPts val="0"/>
              </a:spcAft>
              <a:defRPr/>
            </a:pPr>
            <a:r>
              <a:rPr lang="en-US" sz="1200" b="1" dirty="0">
                <a:cs typeface="Arial" pitchFamily="34" charset="0"/>
              </a:rPr>
              <a:t>Designate Competent Persons organization structure. </a:t>
            </a:r>
          </a:p>
        </p:txBody>
      </p:sp>
      <p:sp>
        <p:nvSpPr>
          <p:cNvPr id="95" name="Down Arrow 94"/>
          <p:cNvSpPr/>
          <p:nvPr/>
        </p:nvSpPr>
        <p:spPr>
          <a:xfrm rot="5400000">
            <a:off x="69723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8" name="Down Arrow 97"/>
          <p:cNvSpPr/>
          <p:nvPr/>
        </p:nvSpPr>
        <p:spPr>
          <a:xfrm>
            <a:off x="8001000" y="6858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0" name="Down Arrow 109"/>
          <p:cNvSpPr/>
          <p:nvPr/>
        </p:nvSpPr>
        <p:spPr>
          <a:xfrm rot="17836860">
            <a:off x="7680325" y="153035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1" name="Down Arrow 110"/>
          <p:cNvSpPr/>
          <p:nvPr/>
        </p:nvSpPr>
        <p:spPr>
          <a:xfrm rot="19030235">
            <a:off x="7905750" y="173196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5" name="Rounded Rectangle 114"/>
          <p:cNvSpPr/>
          <p:nvPr/>
        </p:nvSpPr>
        <p:spPr>
          <a:xfrm>
            <a:off x="76200" y="5181600"/>
            <a:ext cx="4953000" cy="1447800"/>
          </a:xfrm>
          <a:prstGeom prst="roundRect">
            <a:avLst/>
          </a:prstGeom>
          <a:solidFill>
            <a:srgbClr val="FFFFC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16" name="Rectangle 115"/>
          <p:cNvSpPr/>
          <p:nvPr/>
        </p:nvSpPr>
        <p:spPr>
          <a:xfrm>
            <a:off x="152400" y="5194518"/>
            <a:ext cx="4724400" cy="1384995"/>
          </a:xfrm>
          <a:prstGeom prst="rect">
            <a:avLst/>
          </a:prstGeom>
          <a:noFill/>
          <a:ln w="38100">
            <a:noFill/>
          </a:ln>
        </p:spPr>
        <p:txBody>
          <a:bodyPr numCol="2">
            <a:spAutoFit/>
          </a:bodyPr>
          <a:lstStyle/>
          <a:p>
            <a:pPr fontAlgn="auto">
              <a:spcBef>
                <a:spcPts val="0"/>
              </a:spcBef>
              <a:spcAft>
                <a:spcPts val="0"/>
              </a:spcAft>
              <a:defRPr/>
            </a:pPr>
            <a:r>
              <a:rPr lang="en-US" sz="1400" b="1" dirty="0">
                <a:latin typeface="+mn-lt"/>
              </a:rPr>
              <a:t>Perform frequent and regular inspections of sites.</a:t>
            </a:r>
          </a:p>
          <a:p>
            <a:pPr fontAlgn="auto">
              <a:spcBef>
                <a:spcPts val="0"/>
              </a:spcBef>
              <a:spcAft>
                <a:spcPts val="0"/>
              </a:spcAft>
              <a:defRPr/>
            </a:pPr>
            <a:r>
              <a:rPr lang="en-US" sz="1400" b="1" dirty="0">
                <a:latin typeface="+mn-lt"/>
              </a:rPr>
              <a:t>Review Competent Person daily pre-task inspections of fall protection controls.</a:t>
            </a:r>
          </a:p>
          <a:p>
            <a:pPr fontAlgn="auto">
              <a:spcBef>
                <a:spcPts val="0"/>
              </a:spcBef>
              <a:spcAft>
                <a:spcPts val="0"/>
              </a:spcAft>
              <a:defRPr/>
            </a:pPr>
            <a:r>
              <a:rPr lang="en-US" sz="1400" b="1" dirty="0">
                <a:latin typeface="+mn-lt"/>
              </a:rPr>
              <a:t>Frequent communications with fall protection competent persons. </a:t>
            </a:r>
          </a:p>
          <a:p>
            <a:pPr fontAlgn="auto">
              <a:spcBef>
                <a:spcPts val="0"/>
              </a:spcBef>
              <a:spcAft>
                <a:spcPts val="0"/>
              </a:spcAft>
              <a:defRPr/>
            </a:pPr>
            <a:r>
              <a:rPr lang="en-US" sz="1400" b="1" dirty="0">
                <a:latin typeface="+mn-lt"/>
              </a:rPr>
              <a:t>End of week employee fall protection debriefings</a:t>
            </a:r>
          </a:p>
          <a:p>
            <a:pPr fontAlgn="auto">
              <a:spcBef>
                <a:spcPts val="0"/>
              </a:spcBef>
              <a:spcAft>
                <a:spcPts val="0"/>
              </a:spcAft>
              <a:defRPr/>
            </a:pPr>
            <a:r>
              <a:rPr lang="en-US" sz="1400" b="1" dirty="0">
                <a:latin typeface="+mn-lt"/>
              </a:rPr>
              <a:t>Accident or incident investigations  </a:t>
            </a:r>
          </a:p>
        </p:txBody>
      </p:sp>
      <p:sp>
        <p:nvSpPr>
          <p:cNvPr id="121" name="Down Arrow 120"/>
          <p:cNvSpPr/>
          <p:nvPr/>
        </p:nvSpPr>
        <p:spPr>
          <a:xfrm rot="10800000">
            <a:off x="8839200" y="1676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0" name="Down Arrow 129"/>
          <p:cNvSpPr/>
          <p:nvPr/>
        </p:nvSpPr>
        <p:spPr>
          <a:xfrm rot="16200000">
            <a:off x="82677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3" name="Down Arrow 132"/>
          <p:cNvSpPr/>
          <p:nvPr/>
        </p:nvSpPr>
        <p:spPr>
          <a:xfrm rot="11893586">
            <a:off x="8812213" y="5849938"/>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8" name="Down Arrow 137"/>
          <p:cNvSpPr/>
          <p:nvPr/>
        </p:nvSpPr>
        <p:spPr>
          <a:xfrm rot="1830103">
            <a:off x="8054975" y="4032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76" name="Down Arrow 75"/>
          <p:cNvSpPr/>
          <p:nvPr/>
        </p:nvSpPr>
        <p:spPr>
          <a:xfrm rot="10800000">
            <a:off x="8839200" y="5562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78" name="Down Arrow 77"/>
          <p:cNvSpPr/>
          <p:nvPr/>
        </p:nvSpPr>
        <p:spPr>
          <a:xfrm rot="5400000">
            <a:off x="6667500" y="266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79" name="Down Arrow 78"/>
          <p:cNvSpPr/>
          <p:nvPr/>
        </p:nvSpPr>
        <p:spPr>
          <a:xfrm rot="5400000">
            <a:off x="63627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0" name="Down Arrow 79"/>
          <p:cNvSpPr/>
          <p:nvPr/>
        </p:nvSpPr>
        <p:spPr>
          <a:xfrm rot="5400000">
            <a:off x="60579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1" name="Down Arrow 80"/>
          <p:cNvSpPr/>
          <p:nvPr/>
        </p:nvSpPr>
        <p:spPr>
          <a:xfrm rot="5400000">
            <a:off x="57531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2" name="Down Arrow 81"/>
          <p:cNvSpPr/>
          <p:nvPr/>
        </p:nvSpPr>
        <p:spPr>
          <a:xfrm rot="5400000">
            <a:off x="54483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4" name="Down Arrow 83"/>
          <p:cNvSpPr/>
          <p:nvPr/>
        </p:nvSpPr>
        <p:spPr>
          <a:xfrm rot="7258932">
            <a:off x="7559675" y="44767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5" name="Down Arrow 84"/>
          <p:cNvSpPr/>
          <p:nvPr/>
        </p:nvSpPr>
        <p:spPr>
          <a:xfrm rot="6313312">
            <a:off x="7261225" y="31591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6" name="Down Arrow 85"/>
          <p:cNvSpPr/>
          <p:nvPr/>
        </p:nvSpPr>
        <p:spPr>
          <a:xfrm rot="10800000">
            <a:off x="7696200" y="6858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9" name="Down Arrow 88"/>
          <p:cNvSpPr/>
          <p:nvPr/>
        </p:nvSpPr>
        <p:spPr>
          <a:xfrm rot="5400000">
            <a:off x="51435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0" name="Down Arrow 89"/>
          <p:cNvSpPr/>
          <p:nvPr/>
        </p:nvSpPr>
        <p:spPr>
          <a:xfrm rot="16200000">
            <a:off x="52197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1" name="Down Arrow 90"/>
          <p:cNvSpPr/>
          <p:nvPr/>
        </p:nvSpPr>
        <p:spPr>
          <a:xfrm rot="16200000">
            <a:off x="55245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2" name="Down Arrow 91"/>
          <p:cNvSpPr/>
          <p:nvPr/>
        </p:nvSpPr>
        <p:spPr>
          <a:xfrm rot="16200000">
            <a:off x="58293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3" name="Down Arrow 92"/>
          <p:cNvSpPr/>
          <p:nvPr/>
        </p:nvSpPr>
        <p:spPr>
          <a:xfrm rot="16200000">
            <a:off x="61341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02" name="Down Arrow 101"/>
          <p:cNvSpPr/>
          <p:nvPr/>
        </p:nvSpPr>
        <p:spPr>
          <a:xfrm rot="16200000">
            <a:off x="64389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05" name="Down Arrow 104"/>
          <p:cNvSpPr/>
          <p:nvPr/>
        </p:nvSpPr>
        <p:spPr>
          <a:xfrm rot="16200000">
            <a:off x="67437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2" name="Down Arrow 111"/>
          <p:cNvSpPr/>
          <p:nvPr/>
        </p:nvSpPr>
        <p:spPr>
          <a:xfrm rot="16200000">
            <a:off x="70485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4" name="Down Arrow 113"/>
          <p:cNvSpPr/>
          <p:nvPr/>
        </p:nvSpPr>
        <p:spPr>
          <a:xfrm>
            <a:off x="8001000" y="2057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24" name="Down Arrow 123"/>
          <p:cNvSpPr/>
          <p:nvPr/>
        </p:nvSpPr>
        <p:spPr>
          <a:xfrm rot="16200000">
            <a:off x="73533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6" name="Down Arrow 135"/>
          <p:cNvSpPr/>
          <p:nvPr/>
        </p:nvSpPr>
        <p:spPr>
          <a:xfrm rot="5400000">
            <a:off x="66675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7" name="Down Arrow 136"/>
          <p:cNvSpPr/>
          <p:nvPr/>
        </p:nvSpPr>
        <p:spPr>
          <a:xfrm rot="5400000">
            <a:off x="63627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9" name="Down Arrow 138"/>
          <p:cNvSpPr/>
          <p:nvPr/>
        </p:nvSpPr>
        <p:spPr>
          <a:xfrm rot="5400000">
            <a:off x="60579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0" name="Down Arrow 139"/>
          <p:cNvSpPr/>
          <p:nvPr/>
        </p:nvSpPr>
        <p:spPr>
          <a:xfrm rot="5400000">
            <a:off x="57531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1" name="Down Arrow 140"/>
          <p:cNvSpPr/>
          <p:nvPr/>
        </p:nvSpPr>
        <p:spPr>
          <a:xfrm rot="5400000">
            <a:off x="54483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2" name="Down Arrow 141"/>
          <p:cNvSpPr/>
          <p:nvPr/>
        </p:nvSpPr>
        <p:spPr>
          <a:xfrm rot="5400000">
            <a:off x="51435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3" name="Down Arrow 142"/>
          <p:cNvSpPr/>
          <p:nvPr/>
        </p:nvSpPr>
        <p:spPr>
          <a:xfrm rot="5400000">
            <a:off x="72771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4" name="Down Arrow 143"/>
          <p:cNvSpPr/>
          <p:nvPr/>
        </p:nvSpPr>
        <p:spPr>
          <a:xfrm rot="5400000">
            <a:off x="69723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5" name="Down Arrow 144"/>
          <p:cNvSpPr/>
          <p:nvPr/>
        </p:nvSpPr>
        <p:spPr>
          <a:xfrm rot="18822897">
            <a:off x="7789863" y="306705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6" name="Down Arrow 145"/>
          <p:cNvSpPr/>
          <p:nvPr/>
        </p:nvSpPr>
        <p:spPr>
          <a:xfrm rot="20304316">
            <a:off x="7953375" y="333216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7" name="Down Arrow 146"/>
          <p:cNvSpPr/>
          <p:nvPr/>
        </p:nvSpPr>
        <p:spPr>
          <a:xfrm rot="16200000">
            <a:off x="5143500" y="2857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8" name="Down Arrow 147"/>
          <p:cNvSpPr/>
          <p:nvPr/>
        </p:nvSpPr>
        <p:spPr>
          <a:xfrm rot="16200000">
            <a:off x="5448300" y="2857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2" name="Down Arrow 151"/>
          <p:cNvSpPr/>
          <p:nvPr/>
        </p:nvSpPr>
        <p:spPr>
          <a:xfrm rot="16200000">
            <a:off x="6819900" y="2857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3" name="Down Arrow 152"/>
          <p:cNvSpPr/>
          <p:nvPr/>
        </p:nvSpPr>
        <p:spPr>
          <a:xfrm rot="16200000">
            <a:off x="7124700" y="2857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4" name="Down Arrow 153"/>
          <p:cNvSpPr/>
          <p:nvPr/>
        </p:nvSpPr>
        <p:spPr>
          <a:xfrm>
            <a:off x="8001000" y="3657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5" name="Down Arrow 154"/>
          <p:cNvSpPr/>
          <p:nvPr/>
        </p:nvSpPr>
        <p:spPr>
          <a:xfrm rot="16966300">
            <a:off x="7489825" y="2909888"/>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6" name="Down Arrow 155"/>
          <p:cNvSpPr/>
          <p:nvPr/>
        </p:nvSpPr>
        <p:spPr>
          <a:xfrm rot="5400000">
            <a:off x="66675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7" name="Down Arrow 156"/>
          <p:cNvSpPr/>
          <p:nvPr/>
        </p:nvSpPr>
        <p:spPr>
          <a:xfrm rot="5400000">
            <a:off x="63627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8" name="Down Arrow 157"/>
          <p:cNvSpPr/>
          <p:nvPr/>
        </p:nvSpPr>
        <p:spPr>
          <a:xfrm rot="5400000">
            <a:off x="60579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9" name="Down Arrow 158"/>
          <p:cNvSpPr/>
          <p:nvPr/>
        </p:nvSpPr>
        <p:spPr>
          <a:xfrm rot="5400000">
            <a:off x="57531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0" name="Down Arrow 159"/>
          <p:cNvSpPr/>
          <p:nvPr/>
        </p:nvSpPr>
        <p:spPr>
          <a:xfrm rot="5400000">
            <a:off x="54483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1" name="Down Arrow 160"/>
          <p:cNvSpPr/>
          <p:nvPr/>
        </p:nvSpPr>
        <p:spPr>
          <a:xfrm rot="5400000">
            <a:off x="51435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2" name="Down Arrow 161"/>
          <p:cNvSpPr/>
          <p:nvPr/>
        </p:nvSpPr>
        <p:spPr>
          <a:xfrm rot="5400000">
            <a:off x="69723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3" name="Down Arrow 162"/>
          <p:cNvSpPr/>
          <p:nvPr/>
        </p:nvSpPr>
        <p:spPr>
          <a:xfrm rot="5400000">
            <a:off x="72771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6" name="Down Arrow 165"/>
          <p:cNvSpPr/>
          <p:nvPr/>
        </p:nvSpPr>
        <p:spPr>
          <a:xfrm rot="16200000">
            <a:off x="5143500" y="4457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7" name="Down Arrow 166"/>
          <p:cNvSpPr/>
          <p:nvPr/>
        </p:nvSpPr>
        <p:spPr>
          <a:xfrm rot="16200000">
            <a:off x="5448300" y="4457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71" name="Down Arrow 170"/>
          <p:cNvSpPr/>
          <p:nvPr/>
        </p:nvSpPr>
        <p:spPr>
          <a:xfrm rot="16200000">
            <a:off x="6819900" y="4457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72" name="Down Arrow 171"/>
          <p:cNvSpPr/>
          <p:nvPr/>
        </p:nvSpPr>
        <p:spPr>
          <a:xfrm rot="16200000">
            <a:off x="7124700" y="4457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74" name="Rectangle 173"/>
          <p:cNvSpPr/>
          <p:nvPr/>
        </p:nvSpPr>
        <p:spPr>
          <a:xfrm>
            <a:off x="5715000" y="2743200"/>
            <a:ext cx="990600" cy="1143000"/>
          </a:xfrm>
          <a:prstGeom prst="rect">
            <a:avLst/>
          </a:prstGeom>
          <a:solidFill>
            <a:srgbClr val="FFFFC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Consultant</a:t>
            </a:r>
          </a:p>
          <a:p>
            <a:pPr algn="ctr" fontAlgn="auto">
              <a:spcBef>
                <a:spcPts val="0"/>
              </a:spcBef>
              <a:spcAft>
                <a:spcPts val="0"/>
              </a:spcAft>
              <a:defRPr/>
            </a:pPr>
            <a:r>
              <a:rPr lang="en-US" sz="1200" b="1" dirty="0">
                <a:solidFill>
                  <a:schemeClr val="tx1"/>
                </a:solidFill>
              </a:rPr>
              <a:t>&amp; </a:t>
            </a:r>
          </a:p>
          <a:p>
            <a:pPr algn="ctr" fontAlgn="auto">
              <a:spcBef>
                <a:spcPts val="0"/>
              </a:spcBef>
              <a:spcAft>
                <a:spcPts val="0"/>
              </a:spcAft>
              <a:defRPr/>
            </a:pPr>
            <a:r>
              <a:rPr lang="en-US" sz="1200" b="1" dirty="0">
                <a:solidFill>
                  <a:schemeClr val="tx1"/>
                </a:solidFill>
              </a:rPr>
              <a:t>Committee</a:t>
            </a:r>
          </a:p>
          <a:p>
            <a:pPr algn="ctr" fontAlgn="auto">
              <a:spcBef>
                <a:spcPts val="0"/>
              </a:spcBef>
              <a:spcAft>
                <a:spcPts val="0"/>
              </a:spcAft>
              <a:defRPr/>
            </a:pPr>
            <a:r>
              <a:rPr lang="en-US" sz="1200" b="1" dirty="0">
                <a:solidFill>
                  <a:schemeClr val="tx1"/>
                </a:solidFill>
              </a:rPr>
              <a:t>Review</a:t>
            </a:r>
          </a:p>
          <a:p>
            <a:pPr algn="ctr" fontAlgn="auto">
              <a:spcBef>
                <a:spcPts val="0"/>
              </a:spcBef>
              <a:spcAft>
                <a:spcPts val="0"/>
              </a:spcAft>
              <a:defRPr/>
            </a:pPr>
            <a:r>
              <a:rPr lang="en-US" sz="1200" b="1" dirty="0">
                <a:solidFill>
                  <a:schemeClr val="tx1"/>
                </a:solidFill>
              </a:rPr>
              <a:t>Trials</a:t>
            </a:r>
          </a:p>
          <a:p>
            <a:pPr algn="ctr" fontAlgn="auto">
              <a:spcBef>
                <a:spcPts val="0"/>
              </a:spcBef>
              <a:spcAft>
                <a:spcPts val="0"/>
              </a:spcAft>
              <a:defRPr/>
            </a:pPr>
            <a:r>
              <a:rPr lang="en-US" sz="1200" b="1" dirty="0">
                <a:solidFill>
                  <a:schemeClr val="tx1"/>
                </a:solidFill>
              </a:rPr>
              <a:t>Benchmark </a:t>
            </a:r>
          </a:p>
        </p:txBody>
      </p:sp>
      <p:sp>
        <p:nvSpPr>
          <p:cNvPr id="184" name="Down Arrow 183"/>
          <p:cNvSpPr/>
          <p:nvPr/>
        </p:nvSpPr>
        <p:spPr>
          <a:xfrm rot="5400000">
            <a:off x="66675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5" name="Down Arrow 184"/>
          <p:cNvSpPr/>
          <p:nvPr/>
        </p:nvSpPr>
        <p:spPr>
          <a:xfrm rot="5400000">
            <a:off x="63627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6" name="Down Arrow 185"/>
          <p:cNvSpPr/>
          <p:nvPr/>
        </p:nvSpPr>
        <p:spPr>
          <a:xfrm rot="5400000">
            <a:off x="60579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7" name="Down Arrow 186"/>
          <p:cNvSpPr/>
          <p:nvPr/>
        </p:nvSpPr>
        <p:spPr>
          <a:xfrm rot="5400000">
            <a:off x="57531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8" name="Down Arrow 187"/>
          <p:cNvSpPr/>
          <p:nvPr/>
        </p:nvSpPr>
        <p:spPr>
          <a:xfrm rot="5400000">
            <a:off x="54483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9" name="Down Arrow 188"/>
          <p:cNvSpPr/>
          <p:nvPr/>
        </p:nvSpPr>
        <p:spPr>
          <a:xfrm rot="5400000">
            <a:off x="51435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1" name="Down Arrow 190"/>
          <p:cNvSpPr/>
          <p:nvPr/>
        </p:nvSpPr>
        <p:spPr>
          <a:xfrm rot="5400000">
            <a:off x="69723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2" name="Down Arrow 191"/>
          <p:cNvSpPr/>
          <p:nvPr/>
        </p:nvSpPr>
        <p:spPr>
          <a:xfrm rot="5400000">
            <a:off x="72771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3" name="Down Arrow 192"/>
          <p:cNvSpPr/>
          <p:nvPr/>
        </p:nvSpPr>
        <p:spPr>
          <a:xfrm rot="16200000">
            <a:off x="52197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4" name="Down Arrow 193"/>
          <p:cNvSpPr/>
          <p:nvPr/>
        </p:nvSpPr>
        <p:spPr>
          <a:xfrm rot="16200000">
            <a:off x="55245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5" name="Down Arrow 194"/>
          <p:cNvSpPr/>
          <p:nvPr/>
        </p:nvSpPr>
        <p:spPr>
          <a:xfrm rot="16200000">
            <a:off x="58293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6" name="Down Arrow 195"/>
          <p:cNvSpPr/>
          <p:nvPr/>
        </p:nvSpPr>
        <p:spPr>
          <a:xfrm rot="16200000">
            <a:off x="61341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7" name="Down Arrow 196"/>
          <p:cNvSpPr/>
          <p:nvPr/>
        </p:nvSpPr>
        <p:spPr>
          <a:xfrm rot="16200000">
            <a:off x="64389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8" name="Down Arrow 197"/>
          <p:cNvSpPr/>
          <p:nvPr/>
        </p:nvSpPr>
        <p:spPr>
          <a:xfrm rot="16200000">
            <a:off x="67437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9" name="Down Arrow 198"/>
          <p:cNvSpPr/>
          <p:nvPr/>
        </p:nvSpPr>
        <p:spPr>
          <a:xfrm rot="16200000">
            <a:off x="70485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200" name="Down Arrow 199"/>
          <p:cNvSpPr/>
          <p:nvPr/>
        </p:nvSpPr>
        <p:spPr>
          <a:xfrm rot="16200000">
            <a:off x="73533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202" name="Down Arrow 201"/>
          <p:cNvSpPr/>
          <p:nvPr/>
        </p:nvSpPr>
        <p:spPr>
          <a:xfrm rot="16200000">
            <a:off x="76581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203" name="Down Arrow 202"/>
          <p:cNvSpPr/>
          <p:nvPr/>
        </p:nvSpPr>
        <p:spPr>
          <a:xfrm rot="16200000">
            <a:off x="79629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22" name="Down Arrow 121"/>
          <p:cNvSpPr/>
          <p:nvPr/>
        </p:nvSpPr>
        <p:spPr>
          <a:xfrm>
            <a:off x="8001000" y="48768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23" name="Down Arrow 122"/>
          <p:cNvSpPr/>
          <p:nvPr/>
        </p:nvSpPr>
        <p:spPr>
          <a:xfrm>
            <a:off x="8001000" y="5181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7" name="TextBox 116"/>
          <p:cNvSpPr txBox="1"/>
          <p:nvPr/>
        </p:nvSpPr>
        <p:spPr>
          <a:xfrm>
            <a:off x="5334000" y="6400800"/>
            <a:ext cx="3657600" cy="400110"/>
          </a:xfrm>
          <a:prstGeom prst="rect">
            <a:avLst/>
          </a:prstGeom>
          <a:noFill/>
        </p:spPr>
        <p:txBody>
          <a:bodyPr>
            <a:spAutoFit/>
          </a:bodyPr>
          <a:lstStyle/>
          <a:p>
            <a:pPr fontAlgn="auto">
              <a:spcBef>
                <a:spcPts val="0"/>
              </a:spcBef>
              <a:spcAft>
                <a:spcPts val="0"/>
              </a:spcAft>
              <a:defRPr/>
            </a:pPr>
            <a:r>
              <a:rPr lang="en-US" sz="2000" b="1" dirty="0">
                <a:solidFill>
                  <a:srgbClr val="FFFF66"/>
                </a:solidFill>
                <a:latin typeface="+mn-lt"/>
              </a:rPr>
              <a:t>Sample Fall Protection System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990600"/>
            <a:ext cx="7086600" cy="5410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10" name="Slide Number Placeholder 4"/>
          <p:cNvSpPr>
            <a:spLocks noGrp="1"/>
          </p:cNvSpPr>
          <p:nvPr>
            <p:ph type="sldNum" sz="quarter" idx="11"/>
          </p:nvPr>
        </p:nvSpPr>
        <p:spPr>
          <a:xfrm>
            <a:off x="3200400" y="6218752"/>
            <a:ext cx="2776194" cy="350323"/>
          </a:xfrm>
          <a:noFill/>
        </p:spPr>
        <p:txBody>
          <a:bodyPr/>
          <a:lstStyle/>
          <a:p>
            <a:fld id="{7149B822-1BC9-438E-9DB3-E86AD2CF9ADB}" type="slidenum">
              <a:rPr lang="en-US" smtClean="0"/>
              <a:pPr/>
              <a:t>100</a:t>
            </a:fld>
            <a:endParaRPr lang="en-US" smtClean="0"/>
          </a:p>
        </p:txBody>
      </p:sp>
      <p:sp>
        <p:nvSpPr>
          <p:cNvPr id="119811" name="Rectangle 2"/>
          <p:cNvSpPr>
            <a:spLocks noGrp="1" noChangeArrowheads="1"/>
          </p:cNvSpPr>
          <p:nvPr>
            <p:ph type="title"/>
          </p:nvPr>
        </p:nvSpPr>
        <p:spPr>
          <a:xfrm>
            <a:off x="1046163" y="-76200"/>
            <a:ext cx="6975475" cy="1143000"/>
          </a:xfrm>
        </p:spPr>
        <p:txBody>
          <a:bodyPr/>
          <a:lstStyle/>
          <a:p>
            <a:r>
              <a:rPr lang="en-US" smtClean="0"/>
              <a:t>OSHA Plank Disqualifiers</a:t>
            </a:r>
          </a:p>
        </p:txBody>
      </p:sp>
      <p:pic>
        <p:nvPicPr>
          <p:cNvPr id="119812" name="Picture 5" descr="scaf2b">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198632"/>
            <a:ext cx="6579973" cy="49234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2"/>
          <p:cNvSpPr>
            <a:spLocks noGrp="1"/>
          </p:cNvSpPr>
          <p:nvPr>
            <p:ph type="sldNum" sz="quarter" idx="11"/>
          </p:nvPr>
        </p:nvSpPr>
        <p:spPr>
          <a:noFill/>
        </p:spPr>
        <p:txBody>
          <a:bodyPr/>
          <a:lstStyle/>
          <a:p>
            <a:fld id="{D47237BA-CD9A-4539-AD4D-14DE67B1177F}" type="slidenum">
              <a:rPr lang="en-US" smtClean="0"/>
              <a:pPr/>
              <a:t>101</a:t>
            </a:fld>
            <a:endParaRPr lang="en-US" smtClean="0"/>
          </a:p>
        </p:txBody>
      </p:sp>
      <p:pic>
        <p:nvPicPr>
          <p:cNvPr id="120835" name="Picture 2" descr="54 Planki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304800"/>
            <a:ext cx="8168640" cy="6126480"/>
          </a:xfrm>
          <a:prstGeom prst="rect">
            <a:avLst/>
          </a:prstGeom>
          <a:noFill/>
          <a:ln w="9525">
            <a:noFill/>
            <a:miter lim="800000"/>
            <a:headEnd/>
            <a:tailEnd/>
          </a:ln>
        </p:spPr>
      </p:pic>
      <p:sp>
        <p:nvSpPr>
          <p:cNvPr id="4" name="AutoShape 5"/>
          <p:cNvSpPr>
            <a:spLocks noChangeArrowheads="1"/>
          </p:cNvSpPr>
          <p:nvPr/>
        </p:nvSpPr>
        <p:spPr bwMode="auto">
          <a:xfrm>
            <a:off x="2057400" y="1143000"/>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advTm="3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2"/>
          <p:cNvSpPr>
            <a:spLocks noGrp="1"/>
          </p:cNvSpPr>
          <p:nvPr>
            <p:ph type="sldNum" sz="quarter" idx="11"/>
          </p:nvPr>
        </p:nvSpPr>
        <p:spPr>
          <a:noFill/>
        </p:spPr>
        <p:txBody>
          <a:bodyPr/>
          <a:lstStyle/>
          <a:p>
            <a:fld id="{7E435663-687B-40E2-A1EF-6CC5BEF2D1D5}" type="slidenum">
              <a:rPr lang="en-US" smtClean="0"/>
              <a:pPr/>
              <a:t>102</a:t>
            </a:fld>
            <a:endParaRPr lang="en-US" smtClean="0"/>
          </a:p>
        </p:txBody>
      </p:sp>
      <p:pic>
        <p:nvPicPr>
          <p:cNvPr id="12185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304800"/>
            <a:ext cx="8178108" cy="6126480"/>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2222154" y="1084444"/>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050"/>
          <p:cNvSpPr>
            <a:spLocks noGrp="1" noChangeArrowheads="1"/>
          </p:cNvSpPr>
          <p:nvPr>
            <p:ph type="title"/>
          </p:nvPr>
        </p:nvSpPr>
        <p:spPr>
          <a:xfrm>
            <a:off x="1046163" y="-304800"/>
            <a:ext cx="6975475" cy="1143000"/>
          </a:xfrm>
        </p:spPr>
        <p:txBody>
          <a:bodyPr/>
          <a:lstStyle/>
          <a:p>
            <a:r>
              <a:rPr lang="en-US" sz="3600" smtClean="0"/>
              <a:t>Scaffold Height</a:t>
            </a:r>
          </a:p>
        </p:txBody>
      </p:sp>
      <p:sp>
        <p:nvSpPr>
          <p:cNvPr id="124932" name="Rectangle 2051"/>
          <p:cNvSpPr>
            <a:spLocks noGrp="1" noChangeArrowheads="1"/>
          </p:cNvSpPr>
          <p:nvPr>
            <p:ph type="body" sz="half" idx="2"/>
          </p:nvPr>
        </p:nvSpPr>
        <p:spPr>
          <a:xfrm>
            <a:off x="5197475" y="1066800"/>
            <a:ext cx="3413125" cy="3581400"/>
          </a:xfrm>
        </p:spPr>
        <p:txBody>
          <a:bodyPr/>
          <a:lstStyle/>
          <a:p>
            <a:pPr marL="114300" lvl="1" indent="0">
              <a:lnSpc>
                <a:spcPct val="100000"/>
              </a:lnSpc>
              <a:spcBef>
                <a:spcPct val="40000"/>
              </a:spcBef>
              <a:buSzPct val="130000"/>
              <a:buFontTx/>
              <a:buNone/>
            </a:pPr>
            <a:r>
              <a:rPr lang="en-US" b="1" smtClean="0"/>
              <a:t>The height of the scaffold should not be more than four times its minimum base dimension unless guys, ties, or braces are used</a:t>
            </a:r>
          </a:p>
          <a:p>
            <a:pPr marL="0" indent="0">
              <a:lnSpc>
                <a:spcPct val="100000"/>
              </a:lnSpc>
              <a:buFontTx/>
              <a:buNone/>
            </a:pPr>
            <a:endParaRPr lang="en-US" sz="2800" b="1" smtClean="0"/>
          </a:p>
        </p:txBody>
      </p:sp>
      <p:pic>
        <p:nvPicPr>
          <p:cNvPr id="124933" name="Picture 2052" descr="Slide22"/>
          <p:cNvPicPr>
            <a:picLocks noGrp="1" noChangeAspect="1" noChangeArrowheads="1"/>
          </p:cNvPicPr>
          <p:nvPr>
            <p:ph type="clipArt" sz="half" idx="1"/>
          </p:nvPr>
        </p:nvPicPr>
        <p:blipFill>
          <a:blip r:embed="rId3" cstate="email">
            <a:extLst>
              <a:ext uri="{28A0092B-C50C-407E-A947-70E740481C1C}">
                <a14:useLocalDpi xmlns:a14="http://schemas.microsoft.com/office/drawing/2010/main" val="0"/>
              </a:ext>
            </a:extLst>
          </a:blip>
          <a:srcRect t="5975" r="6850"/>
          <a:stretch>
            <a:fillRect/>
          </a:stretch>
        </p:blipFill>
        <p:spPr>
          <a:xfrm>
            <a:off x="627063" y="914400"/>
            <a:ext cx="3411537" cy="3963988"/>
          </a:xfrm>
          <a:noFill/>
        </p:spPr>
      </p:pic>
      <p:sp>
        <p:nvSpPr>
          <p:cNvPr id="124934" name="Line 2053"/>
          <p:cNvSpPr>
            <a:spLocks noChangeShapeType="1"/>
          </p:cNvSpPr>
          <p:nvPr/>
        </p:nvSpPr>
        <p:spPr bwMode="auto">
          <a:xfrm flipH="1" flipV="1">
            <a:off x="2836863" y="1447800"/>
            <a:ext cx="76200" cy="2667000"/>
          </a:xfrm>
          <a:prstGeom prst="line">
            <a:avLst/>
          </a:prstGeom>
          <a:noFill/>
          <a:ln w="57150">
            <a:solidFill>
              <a:srgbClr val="F60802"/>
            </a:solidFill>
            <a:round/>
            <a:headEnd/>
            <a:tailEnd type="arrow" w="med" len="med"/>
          </a:ln>
        </p:spPr>
        <p:txBody>
          <a:bodyPr wrap="none" anchor="ctr"/>
          <a:lstStyle/>
          <a:p>
            <a:endParaRPr lang="en-US">
              <a:solidFill>
                <a:srgbClr val="FFFF66"/>
              </a:solidFill>
            </a:endParaRPr>
          </a:p>
        </p:txBody>
      </p:sp>
      <p:sp>
        <p:nvSpPr>
          <p:cNvPr id="124935" name="Rectangle 2054"/>
          <p:cNvSpPr>
            <a:spLocks noChangeArrowheads="1"/>
          </p:cNvSpPr>
          <p:nvPr/>
        </p:nvSpPr>
        <p:spPr bwMode="auto">
          <a:xfrm>
            <a:off x="1236663" y="1143000"/>
            <a:ext cx="476412" cy="369332"/>
          </a:xfrm>
          <a:prstGeom prst="rect">
            <a:avLst/>
          </a:prstGeom>
          <a:noFill/>
          <a:ln w="12700">
            <a:noFill/>
            <a:miter lim="800000"/>
            <a:headEnd type="none" w="sm" len="sm"/>
            <a:tailEnd type="none" w="sm" len="sm"/>
          </a:ln>
        </p:spPr>
        <p:txBody>
          <a:bodyPr wrap="none">
            <a:spAutoFit/>
          </a:bodyPr>
          <a:lstStyle/>
          <a:p>
            <a:r>
              <a:rPr lang="en-US" b="0">
                <a:solidFill>
                  <a:srgbClr val="FFFF66"/>
                </a:solidFill>
              </a:rPr>
              <a:t>20’</a:t>
            </a:r>
          </a:p>
        </p:txBody>
      </p:sp>
      <p:sp>
        <p:nvSpPr>
          <p:cNvPr id="124936" name="Line 2055"/>
          <p:cNvSpPr>
            <a:spLocks noChangeShapeType="1"/>
          </p:cNvSpPr>
          <p:nvPr/>
        </p:nvSpPr>
        <p:spPr bwMode="auto">
          <a:xfrm flipH="1" flipV="1">
            <a:off x="1008063" y="4495800"/>
            <a:ext cx="533400" cy="304800"/>
          </a:xfrm>
          <a:prstGeom prst="line">
            <a:avLst/>
          </a:prstGeom>
          <a:noFill/>
          <a:ln w="57150">
            <a:solidFill>
              <a:srgbClr val="F60802"/>
            </a:solidFill>
            <a:round/>
            <a:headEnd/>
            <a:tailEnd type="arrow" w="med" len="med"/>
          </a:ln>
        </p:spPr>
        <p:txBody>
          <a:bodyPr wrap="none" anchor="ctr"/>
          <a:lstStyle/>
          <a:p>
            <a:endParaRPr lang="en-US">
              <a:solidFill>
                <a:srgbClr val="FFFF66"/>
              </a:solidFill>
            </a:endParaRPr>
          </a:p>
        </p:txBody>
      </p:sp>
      <p:sp>
        <p:nvSpPr>
          <p:cNvPr id="124937" name="Rectangle 2056"/>
          <p:cNvSpPr>
            <a:spLocks noChangeArrowheads="1"/>
          </p:cNvSpPr>
          <p:nvPr/>
        </p:nvSpPr>
        <p:spPr bwMode="auto">
          <a:xfrm>
            <a:off x="1236663" y="4267200"/>
            <a:ext cx="359394" cy="369332"/>
          </a:xfrm>
          <a:prstGeom prst="rect">
            <a:avLst/>
          </a:prstGeom>
          <a:noFill/>
          <a:ln w="12700">
            <a:noFill/>
            <a:miter lim="800000"/>
            <a:headEnd type="none" w="sm" len="sm"/>
            <a:tailEnd type="none" w="sm" len="sm"/>
          </a:ln>
        </p:spPr>
        <p:txBody>
          <a:bodyPr wrap="none">
            <a:spAutoFit/>
          </a:bodyPr>
          <a:lstStyle/>
          <a:p>
            <a:r>
              <a:rPr lang="en-US" b="0">
                <a:solidFill>
                  <a:srgbClr val="FFFF66"/>
                </a:solidFill>
              </a:rPr>
              <a:t>5’</a:t>
            </a:r>
          </a:p>
        </p:txBody>
      </p:sp>
      <p:sp>
        <p:nvSpPr>
          <p:cNvPr id="124938" name="Text Box 2061"/>
          <p:cNvSpPr txBox="1">
            <a:spLocks noChangeArrowheads="1"/>
          </p:cNvSpPr>
          <p:nvPr/>
        </p:nvSpPr>
        <p:spPr bwMode="auto">
          <a:xfrm>
            <a:off x="228600" y="5257800"/>
            <a:ext cx="9144000" cy="646331"/>
          </a:xfrm>
          <a:prstGeom prst="rect">
            <a:avLst/>
          </a:prstGeom>
          <a:noFill/>
          <a:ln w="12700">
            <a:noFill/>
            <a:miter lim="800000"/>
            <a:headEnd type="none" w="sm" len="sm"/>
            <a:tailEnd type="none" w="sm" len="sm"/>
          </a:ln>
        </p:spPr>
        <p:txBody>
          <a:bodyPr>
            <a:spAutoFit/>
          </a:bodyPr>
          <a:lstStyle/>
          <a:p>
            <a:r>
              <a:rPr lang="en-US" b="0">
                <a:solidFill>
                  <a:srgbClr val="FFFF66"/>
                </a:solidFill>
              </a:rPr>
              <a:t>Guying ties, and braces—Supported scaffolds with a height-to-base of more than 4:1 shall be restained from tipping by guying, tying, bracing, or the equivalent. </a:t>
            </a:r>
            <a:r>
              <a:rPr lang="en-US">
                <a:solidFill>
                  <a:srgbClr val="FFFF66"/>
                </a:solidFill>
              </a:rPr>
              <a:t>1926.451(c)(1)</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4"/>
          <p:cNvSpPr>
            <a:spLocks noGrp="1"/>
          </p:cNvSpPr>
          <p:nvPr>
            <p:ph type="sldNum" sz="quarter" idx="11"/>
          </p:nvPr>
        </p:nvSpPr>
        <p:spPr>
          <a:noFill/>
        </p:spPr>
        <p:txBody>
          <a:bodyPr/>
          <a:lstStyle/>
          <a:p>
            <a:fld id="{78E71747-BAD9-4C9F-BA6D-DBACEDD40C4D}" type="slidenum">
              <a:rPr lang="en-US" smtClean="0"/>
              <a:pPr/>
              <a:t>104</a:t>
            </a:fld>
            <a:endParaRPr lang="en-US" smtClean="0"/>
          </a:p>
        </p:txBody>
      </p:sp>
      <p:sp>
        <p:nvSpPr>
          <p:cNvPr id="137219" name="Rectangle 2"/>
          <p:cNvSpPr>
            <a:spLocks noGrp="1" noChangeArrowheads="1"/>
          </p:cNvSpPr>
          <p:nvPr>
            <p:ph type="title"/>
          </p:nvPr>
        </p:nvSpPr>
        <p:spPr>
          <a:xfrm>
            <a:off x="533400" y="-152400"/>
            <a:ext cx="8229600" cy="1143000"/>
          </a:xfrm>
        </p:spPr>
        <p:txBody>
          <a:bodyPr>
            <a:normAutofit/>
          </a:bodyPr>
          <a:lstStyle/>
          <a:p>
            <a:r>
              <a:rPr lang="en-US" sz="4000" dirty="0" smtClean="0"/>
              <a:t>Proper Scaffold </a:t>
            </a:r>
            <a:r>
              <a:rPr lang="en-US" sz="4000" dirty="0" err="1" smtClean="0"/>
              <a:t>AccessTags</a:t>
            </a:r>
            <a:endParaRPr lang="en-US" sz="4000" dirty="0" smtClean="0"/>
          </a:p>
        </p:txBody>
      </p:sp>
      <p:sp>
        <p:nvSpPr>
          <p:cNvPr id="137220" name="Rectangle 3"/>
          <p:cNvSpPr>
            <a:spLocks noGrp="1" noChangeArrowheads="1"/>
          </p:cNvSpPr>
          <p:nvPr>
            <p:ph type="body" idx="1"/>
          </p:nvPr>
        </p:nvSpPr>
        <p:spPr>
          <a:xfrm>
            <a:off x="381000" y="838200"/>
            <a:ext cx="3276600" cy="5715000"/>
          </a:xfrm>
        </p:spPr>
        <p:txBody>
          <a:bodyPr>
            <a:normAutofit lnSpcReduction="10000"/>
          </a:bodyPr>
          <a:lstStyle/>
          <a:p>
            <a:pPr marL="0" indent="0">
              <a:buFontTx/>
              <a:buNone/>
            </a:pPr>
            <a:r>
              <a:rPr lang="en-US" sz="3600" b="1" baseline="6000" smtClean="0"/>
              <a:t>A warning tag should be placed on the partially erected scaffold to</a:t>
            </a:r>
            <a:r>
              <a:rPr lang="en-US" sz="3600" b="1" smtClean="0"/>
              <a:t> </a:t>
            </a:r>
            <a:r>
              <a:rPr lang="en-US" sz="3600" b="1" baseline="6000" smtClean="0"/>
              <a:t>indicate that it is not complete and should not be used. This tag</a:t>
            </a:r>
            <a:r>
              <a:rPr lang="en-US" sz="3600" b="1" smtClean="0"/>
              <a:t> </a:t>
            </a:r>
            <a:r>
              <a:rPr lang="en-US" sz="3600" b="1" baseline="6000" smtClean="0"/>
              <a:t>should remain in place until the scaffold is completed and final</a:t>
            </a:r>
            <a:r>
              <a:rPr lang="en-US" sz="3600" b="1" smtClean="0"/>
              <a:t> </a:t>
            </a:r>
            <a:r>
              <a:rPr lang="en-US" sz="3600" b="1" baseline="6000" smtClean="0"/>
              <a:t>inspection has been done. Upon final inspection, an "approved" tag</a:t>
            </a:r>
          </a:p>
          <a:p>
            <a:pPr marL="0" indent="0">
              <a:buFontTx/>
              <a:buNone/>
            </a:pPr>
            <a:r>
              <a:rPr lang="en-US" sz="3600" b="1" baseline="6000" smtClean="0"/>
              <a:t>will take it's place</a:t>
            </a:r>
          </a:p>
          <a:p>
            <a:pPr marL="0" indent="0"/>
            <a:endParaRPr lang="en-US" sz="3600" b="1" baseline="6000" smtClean="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581400" y="1357745"/>
            <a:ext cx="2521132" cy="47976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097" y="1357745"/>
            <a:ext cx="2753032" cy="480060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2" descr="Slid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800" y="1295400"/>
            <a:ext cx="2819400" cy="4724400"/>
          </a:xfrm>
          <a:prstGeom prst="rect">
            <a:avLst/>
          </a:prstGeom>
          <a:noFill/>
          <a:ln w="9525">
            <a:noFill/>
            <a:miter lim="800000"/>
            <a:headEnd/>
            <a:tailEnd/>
          </a:ln>
        </p:spPr>
      </p:pic>
      <p:sp>
        <p:nvSpPr>
          <p:cNvPr id="140292" name="Text Box 3"/>
          <p:cNvSpPr txBox="1">
            <a:spLocks noChangeArrowheads="1"/>
          </p:cNvSpPr>
          <p:nvPr/>
        </p:nvSpPr>
        <p:spPr bwMode="auto">
          <a:xfrm>
            <a:off x="0" y="249238"/>
            <a:ext cx="9144000" cy="762000"/>
          </a:xfrm>
          <a:prstGeom prst="rect">
            <a:avLst/>
          </a:prstGeom>
          <a:noFill/>
          <a:ln w="12700">
            <a:noFill/>
            <a:miter lim="800000"/>
            <a:headEnd type="none" w="sm" len="sm"/>
            <a:tailEnd type="none" w="sm" len="sm"/>
          </a:ln>
        </p:spPr>
        <p:txBody>
          <a:bodyPr>
            <a:spAutoFit/>
          </a:bodyPr>
          <a:lstStyle/>
          <a:p>
            <a:pPr algn="ctr"/>
            <a:r>
              <a:rPr lang="en-US" sz="4400">
                <a:solidFill>
                  <a:srgbClr val="FFFF66"/>
                </a:solidFill>
              </a:rPr>
              <a:t>Moving Scaffolds</a:t>
            </a:r>
          </a:p>
        </p:txBody>
      </p:sp>
      <p:sp>
        <p:nvSpPr>
          <p:cNvPr id="140293" name="Rectangle 4"/>
          <p:cNvSpPr>
            <a:spLocks noChangeArrowheads="1"/>
          </p:cNvSpPr>
          <p:nvPr/>
        </p:nvSpPr>
        <p:spPr bwMode="auto">
          <a:xfrm>
            <a:off x="533400" y="1219200"/>
            <a:ext cx="5486400" cy="4572000"/>
          </a:xfrm>
          <a:prstGeom prst="rect">
            <a:avLst/>
          </a:prstGeom>
          <a:noFill/>
          <a:ln w="9525">
            <a:noFill/>
            <a:miter lim="800000"/>
            <a:headEnd/>
            <a:tailEnd/>
          </a:ln>
        </p:spPr>
        <p:txBody>
          <a:bodyPr lIns="92075" tIns="46038" rIns="92075" bIns="46038"/>
          <a:lstStyle/>
          <a:p>
            <a:pPr>
              <a:lnSpc>
                <a:spcPct val="85000"/>
              </a:lnSpc>
              <a:buClr>
                <a:schemeClr val="accent2"/>
              </a:buClr>
              <a:buSzPct val="75000"/>
            </a:pPr>
            <a:r>
              <a:rPr lang="en-US" sz="2800" b="0">
                <a:solidFill>
                  <a:srgbClr val="FFFF66"/>
                </a:solidFill>
              </a:rPr>
              <a:t>Employees can’t be on a  moving scaffold unless:</a:t>
            </a:r>
          </a:p>
          <a:p>
            <a:pPr marL="623888" lvl="1" indent="-277813">
              <a:lnSpc>
                <a:spcPct val="85000"/>
              </a:lnSpc>
              <a:buClr>
                <a:srgbClr val="F7FE62"/>
              </a:buClr>
              <a:buFontTx/>
              <a:buChar char="•"/>
            </a:pPr>
            <a:r>
              <a:rPr lang="en-US" sz="2800" b="0">
                <a:solidFill>
                  <a:srgbClr val="FFFF66"/>
                </a:solidFill>
              </a:rPr>
              <a:t>Surface is level</a:t>
            </a:r>
          </a:p>
          <a:p>
            <a:pPr marL="623888" lvl="1" indent="-277813">
              <a:lnSpc>
                <a:spcPct val="85000"/>
              </a:lnSpc>
              <a:buClr>
                <a:srgbClr val="F7FE62"/>
              </a:buClr>
              <a:buFontTx/>
              <a:buChar char="•"/>
            </a:pPr>
            <a:r>
              <a:rPr lang="en-US" sz="2800" b="0">
                <a:solidFill>
                  <a:srgbClr val="FFFF66"/>
                </a:solidFill>
              </a:rPr>
              <a:t>Height to base ratio is 2 to 1</a:t>
            </a:r>
          </a:p>
          <a:p>
            <a:pPr marL="623888" lvl="1" indent="-277813">
              <a:lnSpc>
                <a:spcPct val="85000"/>
              </a:lnSpc>
              <a:buClr>
                <a:srgbClr val="F7FE62"/>
              </a:buClr>
              <a:buFontTx/>
              <a:buChar char="•"/>
            </a:pPr>
            <a:r>
              <a:rPr lang="en-US" sz="2800" b="0">
                <a:solidFill>
                  <a:srgbClr val="FFFF66"/>
                </a:solidFill>
              </a:rPr>
              <a:t>Outriggers are installed on both sides of scaffolds</a:t>
            </a:r>
          </a:p>
          <a:p>
            <a:pPr>
              <a:lnSpc>
                <a:spcPct val="85000"/>
              </a:lnSpc>
              <a:buClr>
                <a:schemeClr val="accent2"/>
              </a:buClr>
              <a:buSzPct val="75000"/>
            </a:pPr>
            <a:endParaRPr lang="en-US" sz="2800" b="0">
              <a:solidFill>
                <a:srgbClr val="FFFF66"/>
              </a:solidFill>
            </a:endParaRPr>
          </a:p>
          <a:p>
            <a:pPr>
              <a:lnSpc>
                <a:spcPct val="85000"/>
              </a:lnSpc>
              <a:buClr>
                <a:schemeClr val="accent2"/>
              </a:buClr>
              <a:buSzPct val="75000"/>
            </a:pPr>
            <a:r>
              <a:rPr lang="en-US" sz="2800" b="0">
                <a:solidFill>
                  <a:srgbClr val="FFFF66"/>
                </a:solidFill>
              </a:rPr>
              <a:t>Employees can’t be on scaffold part beyond the wheels</a:t>
            </a:r>
          </a:p>
          <a:p>
            <a:pPr>
              <a:lnSpc>
                <a:spcPct val="85000"/>
              </a:lnSpc>
              <a:buClr>
                <a:schemeClr val="accent2"/>
              </a:buClr>
              <a:buSzPct val="75000"/>
            </a:pPr>
            <a:endParaRPr lang="en-US" sz="2800" b="0">
              <a:solidFill>
                <a:srgbClr val="FFFF66"/>
              </a:solidFill>
            </a:endParaRPr>
          </a:p>
          <a:p>
            <a:pPr>
              <a:lnSpc>
                <a:spcPct val="85000"/>
              </a:lnSpc>
              <a:buClr>
                <a:schemeClr val="accent2"/>
              </a:buClr>
              <a:buSzPct val="75000"/>
            </a:pPr>
            <a:r>
              <a:rPr lang="en-US" sz="2800" b="0">
                <a:solidFill>
                  <a:srgbClr val="FFFF66"/>
                </a:solidFill>
              </a:rPr>
              <a:t>Competent person must be on site to supervise</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4"/>
          <p:cNvSpPr>
            <a:spLocks noGrp="1"/>
          </p:cNvSpPr>
          <p:nvPr>
            <p:ph type="sldNum" sz="quarter" idx="11"/>
          </p:nvPr>
        </p:nvSpPr>
        <p:spPr>
          <a:noFill/>
        </p:spPr>
        <p:txBody>
          <a:bodyPr/>
          <a:lstStyle/>
          <a:p>
            <a:fld id="{D5FE2624-BDAD-42B4-98D4-7CE18CA0280A}" type="slidenum">
              <a:rPr lang="en-US" smtClean="0"/>
              <a:pPr/>
              <a:t>106</a:t>
            </a:fld>
            <a:endParaRPr lang="en-US" smtClean="0"/>
          </a:p>
        </p:txBody>
      </p:sp>
      <p:pic>
        <p:nvPicPr>
          <p:cNvPr id="142339" name="Picture 4" descr="column 06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325" y="0"/>
            <a:ext cx="9159875" cy="6870700"/>
          </a:xfrm>
          <a:prstGeom prst="rect">
            <a:avLst/>
          </a:prstGeom>
          <a:noFill/>
          <a:ln w="9525">
            <a:noFill/>
            <a:miter lim="800000"/>
            <a:headEnd/>
            <a:tailEnd/>
          </a:ln>
        </p:spPr>
      </p:pic>
      <p:sp>
        <p:nvSpPr>
          <p:cNvPr id="4" name="AutoShape 5"/>
          <p:cNvSpPr>
            <a:spLocks noChangeArrowheads="1"/>
          </p:cNvSpPr>
          <p:nvPr/>
        </p:nvSpPr>
        <p:spPr bwMode="auto">
          <a:xfrm>
            <a:off x="1371600" y="943156"/>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4"/>
          <p:cNvSpPr>
            <a:spLocks noGrp="1"/>
          </p:cNvSpPr>
          <p:nvPr>
            <p:ph type="sldNum" sz="quarter" idx="11"/>
          </p:nvPr>
        </p:nvSpPr>
        <p:spPr>
          <a:noFill/>
        </p:spPr>
        <p:txBody>
          <a:bodyPr/>
          <a:lstStyle/>
          <a:p>
            <a:fld id="{3763CF16-28CD-4C13-9430-1FF682E720CB}" type="slidenum">
              <a:rPr lang="en-US" smtClean="0"/>
              <a:pPr/>
              <a:t>107</a:t>
            </a:fld>
            <a:endParaRPr lang="en-US" smtClean="0"/>
          </a:p>
        </p:txBody>
      </p:sp>
      <p:sp>
        <p:nvSpPr>
          <p:cNvPr id="160771" name="Rectangle 2"/>
          <p:cNvSpPr>
            <a:spLocks noGrp="1" noChangeArrowheads="1"/>
          </p:cNvSpPr>
          <p:nvPr>
            <p:ph type="title"/>
          </p:nvPr>
        </p:nvSpPr>
        <p:spPr>
          <a:xfrm>
            <a:off x="1046163" y="-228600"/>
            <a:ext cx="6975475" cy="1143000"/>
          </a:xfrm>
        </p:spPr>
        <p:txBody>
          <a:bodyPr/>
          <a:lstStyle/>
          <a:p>
            <a:r>
              <a:rPr lang="en-US" smtClean="0">
                <a:solidFill>
                  <a:srgbClr val="000000"/>
                </a:solidFill>
              </a:rPr>
              <a:t>Housekeeping</a:t>
            </a:r>
          </a:p>
        </p:txBody>
      </p:sp>
      <p:sp>
        <p:nvSpPr>
          <p:cNvPr id="160772" name="Rectangle 6"/>
          <p:cNvSpPr>
            <a:spLocks noChangeArrowheads="1"/>
          </p:cNvSpPr>
          <p:nvPr/>
        </p:nvSpPr>
        <p:spPr bwMode="auto">
          <a:xfrm>
            <a:off x="0" y="1325563"/>
            <a:ext cx="9144000" cy="0"/>
          </a:xfrm>
          <a:prstGeom prst="rect">
            <a:avLst/>
          </a:prstGeom>
          <a:noFill/>
          <a:ln w="12700">
            <a:noFill/>
            <a:miter lim="800000"/>
            <a:headEnd type="none" w="sm" len="sm"/>
            <a:tailEnd type="none" w="sm" len="sm"/>
          </a:ln>
        </p:spPr>
        <p:txBody>
          <a:bodyPr wrap="none" anchor="ctr">
            <a:spAutoFit/>
          </a:bodyPr>
          <a:lstStyle/>
          <a:p>
            <a:endParaRPr lang="en-US"/>
          </a:p>
        </p:txBody>
      </p:sp>
      <p:sp>
        <p:nvSpPr>
          <p:cNvPr id="160773" name="Rectangle 7"/>
          <p:cNvSpPr>
            <a:spLocks noChangeArrowheads="1"/>
          </p:cNvSpPr>
          <p:nvPr/>
        </p:nvSpPr>
        <p:spPr bwMode="auto">
          <a:xfrm>
            <a:off x="0" y="3154363"/>
            <a:ext cx="260350" cy="274637"/>
          </a:xfrm>
          <a:prstGeom prst="rect">
            <a:avLst/>
          </a:prstGeom>
          <a:noFill/>
          <a:ln w="12700">
            <a:noFill/>
            <a:miter lim="800000"/>
            <a:headEnd type="none" w="sm" len="sm"/>
            <a:tailEnd type="none" w="sm" len="sm"/>
          </a:ln>
        </p:spPr>
        <p:txBody>
          <a:bodyPr wrap="none" anchor="ctr">
            <a:spAutoFit/>
          </a:bodyPr>
          <a:lstStyle/>
          <a:p>
            <a:r>
              <a:rPr lang="en-US" sz="1200" b="0">
                <a:latin typeface="Times New Roman" pitchFamily="18" charset="0"/>
                <a:cs typeface="Times New Roman" pitchFamily="18" charset="0"/>
              </a:rPr>
              <a:t>  </a:t>
            </a:r>
            <a:endParaRPr lang="en-US" b="0">
              <a:latin typeface="Times New Roman" pitchFamily="18" charset="0"/>
            </a:endParaRPr>
          </a:p>
        </p:txBody>
      </p:sp>
      <p:pic>
        <p:nvPicPr>
          <p:cNvPr id="160774" name="Picture 1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
            <a:ext cx="9144000" cy="6852109"/>
          </a:xfrm>
          <a:prstGeom prst="rect">
            <a:avLst/>
          </a:prstGeom>
          <a:noFill/>
          <a:ln w="12700">
            <a:noFill/>
            <a:miter lim="800000"/>
            <a:headEnd type="none" w="sm" len="sm"/>
            <a:tailEnd type="none" w="sm" len="sm"/>
          </a:ln>
        </p:spPr>
      </p:pic>
      <p:sp>
        <p:nvSpPr>
          <p:cNvPr id="7" name="AutoShape 5"/>
          <p:cNvSpPr>
            <a:spLocks noChangeArrowheads="1"/>
          </p:cNvSpPr>
          <p:nvPr/>
        </p:nvSpPr>
        <p:spPr bwMode="auto">
          <a:xfrm>
            <a:off x="1371600" y="943156"/>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2"/>
          <p:cNvSpPr>
            <a:spLocks noGrp="1"/>
          </p:cNvSpPr>
          <p:nvPr>
            <p:ph type="sldNum" sz="quarter" idx="11"/>
          </p:nvPr>
        </p:nvSpPr>
        <p:spPr>
          <a:noFill/>
        </p:spPr>
        <p:txBody>
          <a:bodyPr/>
          <a:lstStyle/>
          <a:p>
            <a:fld id="{85066BCB-895B-4192-AABE-54F5F8B245A9}" type="slidenum">
              <a:rPr lang="en-US" smtClean="0"/>
              <a:pPr/>
              <a:t>108</a:t>
            </a:fld>
            <a:endParaRPr lang="en-US" smtClean="0"/>
          </a:p>
        </p:txBody>
      </p:sp>
      <p:pic>
        <p:nvPicPr>
          <p:cNvPr id="145411" name="Picture 2" descr="56 Planki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304800"/>
            <a:ext cx="8290560" cy="6217920"/>
          </a:xfrm>
          <a:prstGeom prst="rect">
            <a:avLst/>
          </a:prstGeom>
          <a:noFill/>
          <a:ln w="9525">
            <a:noFill/>
            <a:miter lim="800000"/>
            <a:headEnd/>
            <a:tailEnd/>
          </a:ln>
        </p:spPr>
      </p:pic>
      <p:sp>
        <p:nvSpPr>
          <p:cNvPr id="4" name="AutoShape 5"/>
          <p:cNvSpPr>
            <a:spLocks noChangeArrowheads="1"/>
          </p:cNvSpPr>
          <p:nvPr/>
        </p:nvSpPr>
        <p:spPr bwMode="auto">
          <a:xfrm>
            <a:off x="1981200" y="1104038"/>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4"/>
          <p:cNvSpPr>
            <a:spLocks noGrp="1"/>
          </p:cNvSpPr>
          <p:nvPr>
            <p:ph type="sldNum" sz="quarter" idx="12"/>
          </p:nvPr>
        </p:nvSpPr>
        <p:spPr>
          <a:noFill/>
        </p:spPr>
        <p:txBody>
          <a:bodyPr/>
          <a:lstStyle/>
          <a:p>
            <a:fld id="{666EE36C-1194-4C59-A79D-21445A670D58}" type="slidenum">
              <a:rPr lang="en-US" smtClean="0"/>
              <a:pPr/>
              <a:t>109</a:t>
            </a:fld>
            <a:endParaRPr lang="en-US" smtClean="0"/>
          </a:p>
        </p:txBody>
      </p:sp>
      <p:pic>
        <p:nvPicPr>
          <p:cNvPr id="156676" name="Picture 4" descr="Spring Photos 03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6" name="AutoShape 5"/>
          <p:cNvSpPr>
            <a:spLocks noChangeArrowheads="1"/>
          </p:cNvSpPr>
          <p:nvPr/>
        </p:nvSpPr>
        <p:spPr bwMode="auto">
          <a:xfrm>
            <a:off x="1371600" y="943156"/>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1666" y="761999"/>
            <a:ext cx="8647534" cy="5791201"/>
          </a:xfrm>
          <a:prstGeom prst="rect">
            <a:avLst/>
          </a:prstGeom>
          <a:noFill/>
          <a:ln w="9525">
            <a:noFill/>
            <a:miter lim="800000"/>
            <a:headEnd/>
            <a:tailEnd/>
          </a:ln>
        </p:spPr>
      </p:pic>
      <p:sp>
        <p:nvSpPr>
          <p:cNvPr id="5" name="TextBox 4"/>
          <p:cNvSpPr txBox="1"/>
          <p:nvPr/>
        </p:nvSpPr>
        <p:spPr>
          <a:xfrm>
            <a:off x="152400" y="344269"/>
            <a:ext cx="5257800" cy="646331"/>
          </a:xfrm>
          <a:prstGeom prst="rect">
            <a:avLst/>
          </a:prstGeom>
          <a:solidFill>
            <a:srgbClr val="3E4D1F"/>
          </a:solidFill>
          <a:ln>
            <a:solidFill>
              <a:srgbClr val="3E4D1F"/>
            </a:solidFill>
          </a:ln>
        </p:spPr>
        <p:txBody>
          <a:bodyPr wrap="square" rtlCol="0">
            <a:spAutoFit/>
          </a:bodyPr>
          <a:lstStyle/>
          <a:p>
            <a:r>
              <a:rPr lang="en-US" b="1" dirty="0" smtClean="0">
                <a:solidFill>
                  <a:srgbClr val="FFFF66"/>
                </a:solidFill>
                <a:latin typeface="Comic Sans MS" pitchFamily="66" charset="0"/>
              </a:rPr>
              <a:t>Universal Competent Person Program Model</a:t>
            </a:r>
          </a:p>
          <a:p>
            <a:r>
              <a:rPr lang="en-US" b="1" dirty="0" smtClean="0"/>
              <a:t> </a:t>
            </a:r>
            <a:endParaRPr lang="en-US" b="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4"/>
          <p:cNvSpPr>
            <a:spLocks noGrp="1"/>
          </p:cNvSpPr>
          <p:nvPr>
            <p:ph type="sldNum" sz="quarter" idx="11"/>
          </p:nvPr>
        </p:nvSpPr>
        <p:spPr>
          <a:noFill/>
        </p:spPr>
        <p:txBody>
          <a:bodyPr/>
          <a:lstStyle/>
          <a:p>
            <a:fld id="{C08402FD-528C-447B-B200-FBFC528BF807}" type="slidenum">
              <a:rPr lang="en-US" smtClean="0"/>
              <a:pPr/>
              <a:t>110</a:t>
            </a:fld>
            <a:endParaRPr lang="en-US" smtClean="0"/>
          </a:p>
        </p:txBody>
      </p:sp>
      <p:sp>
        <p:nvSpPr>
          <p:cNvPr id="157699" name="Rectangle 2"/>
          <p:cNvSpPr>
            <a:spLocks noGrp="1" noChangeArrowheads="1"/>
          </p:cNvSpPr>
          <p:nvPr>
            <p:ph type="title"/>
          </p:nvPr>
        </p:nvSpPr>
        <p:spPr>
          <a:xfrm>
            <a:off x="1046163" y="-228600"/>
            <a:ext cx="6975475" cy="1143000"/>
          </a:xfrm>
        </p:spPr>
        <p:txBody>
          <a:bodyPr/>
          <a:lstStyle/>
          <a:p>
            <a:r>
              <a:rPr lang="en-US" smtClean="0"/>
              <a:t>It’s Better than This </a:t>
            </a:r>
          </a:p>
        </p:txBody>
      </p:sp>
      <p:sp>
        <p:nvSpPr>
          <p:cNvPr id="157700" name="Rectangle 3"/>
          <p:cNvSpPr>
            <a:spLocks noGrp="1" noChangeArrowheads="1" noTextEdit="1"/>
          </p:cNvSpPr>
          <p:nvPr>
            <p:ph type="chart" idx="1"/>
          </p:nvPr>
        </p:nvSpPr>
        <p:spPr/>
      </p:sp>
      <p:sp>
        <p:nvSpPr>
          <p:cNvPr id="157701" name="Rectangle 4"/>
          <p:cNvSpPr>
            <a:spLocks noChangeArrowheads="1"/>
          </p:cNvSpPr>
          <p:nvPr/>
        </p:nvSpPr>
        <p:spPr bwMode="auto">
          <a:xfrm>
            <a:off x="357188" y="2043113"/>
            <a:ext cx="2886075" cy="0"/>
          </a:xfrm>
          <a:prstGeom prst="rect">
            <a:avLst/>
          </a:prstGeom>
          <a:noFill/>
          <a:ln w="9525">
            <a:noFill/>
            <a:miter lim="800000"/>
            <a:headEnd/>
            <a:tailEnd/>
          </a:ln>
        </p:spPr>
        <p:txBody>
          <a:bodyPr>
            <a:spAutoFit/>
          </a:bodyPr>
          <a:lstStyle/>
          <a:p>
            <a:endParaRPr lang="en-US"/>
          </a:p>
        </p:txBody>
      </p:sp>
      <p:pic>
        <p:nvPicPr>
          <p:cNvPr id="157702" name="Picture 5" descr="Poor Exam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66800"/>
            <a:ext cx="8915400" cy="5416550"/>
          </a:xfrm>
          <a:prstGeom prst="rect">
            <a:avLst/>
          </a:prstGeom>
          <a:noFill/>
          <a:ln w="9525">
            <a:noFill/>
            <a:miter lim="800000"/>
            <a:headEnd/>
            <a:tailEnd/>
          </a:ln>
        </p:spPr>
      </p:pic>
      <p:sp>
        <p:nvSpPr>
          <p:cNvPr id="7" name="AutoShape 5"/>
          <p:cNvSpPr>
            <a:spLocks noChangeArrowheads="1"/>
          </p:cNvSpPr>
          <p:nvPr/>
        </p:nvSpPr>
        <p:spPr bwMode="auto">
          <a:xfrm>
            <a:off x="1371600" y="943156"/>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4"/>
          <p:cNvSpPr>
            <a:spLocks noGrp="1"/>
          </p:cNvSpPr>
          <p:nvPr>
            <p:ph type="sldNum" sz="quarter" idx="11"/>
          </p:nvPr>
        </p:nvSpPr>
        <p:spPr>
          <a:noFill/>
        </p:spPr>
        <p:txBody>
          <a:bodyPr/>
          <a:lstStyle/>
          <a:p>
            <a:fld id="{33376839-C72D-4C6A-BAE8-C0D9FCE243B1}" type="slidenum">
              <a:rPr lang="en-US" smtClean="0"/>
              <a:pPr/>
              <a:t>111</a:t>
            </a:fld>
            <a:endParaRPr lang="en-US" smtClean="0"/>
          </a:p>
        </p:txBody>
      </p:sp>
      <p:pic>
        <p:nvPicPr>
          <p:cNvPr id="166915" name="Picture 2" descr="GS(tm)-1530, GS(tm)-19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270500" cy="6858000"/>
          </a:xfrm>
          <a:prstGeom prst="rect">
            <a:avLst/>
          </a:prstGeom>
          <a:noFill/>
          <a:ln w="9525">
            <a:noFill/>
            <a:miter lim="800000"/>
            <a:headEnd/>
            <a:tailEnd/>
          </a:ln>
        </p:spPr>
      </p:pic>
      <p:pic>
        <p:nvPicPr>
          <p:cNvPr id="166916" name="Picture 3" descr="GS-1532, GS-19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0"/>
            <a:ext cx="3448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1"/>
          </p:nvPr>
        </p:nvSpPr>
        <p:spPr>
          <a:noFill/>
        </p:spPr>
        <p:txBody>
          <a:bodyPr/>
          <a:lstStyle/>
          <a:p>
            <a:fld id="{428F56D7-F69B-4928-A0C9-02257E0EC556}" type="slidenum">
              <a:rPr lang="en-US" smtClean="0"/>
              <a:pPr/>
              <a:t>112</a:t>
            </a:fld>
            <a:endParaRPr lang="en-US" smtClean="0"/>
          </a:p>
        </p:txBody>
      </p:sp>
      <p:sp>
        <p:nvSpPr>
          <p:cNvPr id="176131" name="Rectangle 2"/>
          <p:cNvSpPr>
            <a:spLocks noGrp="1" noChangeArrowheads="1"/>
          </p:cNvSpPr>
          <p:nvPr>
            <p:ph type="title"/>
          </p:nvPr>
        </p:nvSpPr>
        <p:spPr>
          <a:xfrm>
            <a:off x="0" y="381000"/>
            <a:ext cx="9144000" cy="1600200"/>
          </a:xfrm>
          <a:noFill/>
        </p:spPr>
        <p:txBody>
          <a:bodyPr>
            <a:normAutofit fontScale="90000"/>
          </a:bodyPr>
          <a:lstStyle/>
          <a:p>
            <a:r>
              <a:rPr lang="en-US" altLang="en-US" sz="4000" smtClean="0">
                <a:latin typeface="Verdana" pitchFamily="34" charset="0"/>
              </a:rPr>
              <a:t>Aerial Lifts </a:t>
            </a:r>
            <a:br>
              <a:rPr lang="en-US" altLang="en-US" sz="4000" smtClean="0">
                <a:latin typeface="Verdana" pitchFamily="34" charset="0"/>
              </a:rPr>
            </a:br>
            <a:r>
              <a:rPr lang="en-US" altLang="en-US" sz="3600" smtClean="0">
                <a:latin typeface="Verdana" pitchFamily="34" charset="0"/>
              </a:rPr>
              <a:t>(articulating boom lifts)</a:t>
            </a:r>
            <a:r>
              <a:rPr lang="en-US" altLang="en-US" sz="4000" smtClean="0">
                <a:latin typeface="Verdana" pitchFamily="34" charset="0"/>
              </a:rPr>
              <a:t/>
            </a:r>
            <a:br>
              <a:rPr lang="en-US" altLang="en-US" sz="4000" smtClean="0">
                <a:latin typeface="Verdana" pitchFamily="34" charset="0"/>
              </a:rPr>
            </a:br>
            <a:endParaRPr lang="en-US" altLang="en-US" sz="4000" smtClean="0">
              <a:latin typeface="Verdana" pitchFamily="34" charset="0"/>
            </a:endParaRPr>
          </a:p>
        </p:txBody>
      </p:sp>
      <p:pic>
        <p:nvPicPr>
          <p:cNvPr id="176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76400"/>
            <a:ext cx="2843213" cy="4876800"/>
          </a:xfrm>
          <a:prstGeom prst="rect">
            <a:avLst/>
          </a:prstGeom>
          <a:noFill/>
          <a:ln w="9525">
            <a:noFill/>
            <a:miter lim="800000"/>
            <a:headEnd/>
            <a:tailEnd/>
          </a:ln>
        </p:spPr>
      </p:pic>
      <p:pic>
        <p:nvPicPr>
          <p:cNvPr id="176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676400"/>
            <a:ext cx="32512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1"/>
          </p:nvPr>
        </p:nvSpPr>
        <p:spPr>
          <a:noFill/>
        </p:spPr>
        <p:txBody>
          <a:bodyPr/>
          <a:lstStyle/>
          <a:p>
            <a:fld id="{F19D1F82-3CBF-4D25-BA4F-64A0499B6C33}" type="slidenum">
              <a:rPr lang="en-US" smtClean="0"/>
              <a:pPr/>
              <a:t>113</a:t>
            </a:fld>
            <a:endParaRPr lang="en-US" smtClean="0"/>
          </a:p>
        </p:txBody>
      </p:sp>
      <p:sp>
        <p:nvSpPr>
          <p:cNvPr id="177155" name="Rectangle 2"/>
          <p:cNvSpPr>
            <a:spLocks noGrp="1" noChangeArrowheads="1"/>
          </p:cNvSpPr>
          <p:nvPr>
            <p:ph type="title"/>
          </p:nvPr>
        </p:nvSpPr>
        <p:spPr>
          <a:xfrm>
            <a:off x="1239838" y="334963"/>
            <a:ext cx="6523037" cy="990600"/>
          </a:xfrm>
          <a:noFill/>
        </p:spPr>
        <p:txBody>
          <a:bodyPr/>
          <a:lstStyle/>
          <a:p>
            <a:r>
              <a:rPr lang="en-US" altLang="en-US" smtClean="0"/>
              <a:t>Boom lift anchorage point</a:t>
            </a:r>
          </a:p>
        </p:txBody>
      </p:sp>
      <p:pic>
        <p:nvPicPr>
          <p:cNvPr id="17715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447800"/>
            <a:ext cx="7696200" cy="5130800"/>
          </a:xfrm>
          <a:prstGeom prst="rect">
            <a:avLst/>
          </a:prstGeom>
          <a:noFill/>
          <a:ln w="38100">
            <a:solidFill>
              <a:srgbClr val="FF0000"/>
            </a:solidFill>
            <a:miter lim="800000"/>
            <a:headEnd/>
            <a:tailEnd/>
          </a:ln>
        </p:spPr>
      </p:pic>
      <p:sp>
        <p:nvSpPr>
          <p:cNvPr id="177157" name="Line 4"/>
          <p:cNvSpPr>
            <a:spLocks noChangeShapeType="1"/>
          </p:cNvSpPr>
          <p:nvPr/>
        </p:nvSpPr>
        <p:spPr bwMode="auto">
          <a:xfrm flipH="1">
            <a:off x="3352800" y="1066800"/>
            <a:ext cx="3429000" cy="1447800"/>
          </a:xfrm>
          <a:prstGeom prst="line">
            <a:avLst/>
          </a:prstGeom>
          <a:noFill/>
          <a:ln w="57150">
            <a:solidFill>
              <a:srgbClr val="FF0000"/>
            </a:solidFill>
            <a:round/>
            <a:headEnd/>
            <a:tailEnd type="triangle" w="med" len="med"/>
          </a:ln>
        </p:spPr>
        <p:txBody>
          <a:bodyPr wrap="none" anchor="ctr"/>
          <a:lstStyle/>
          <a:p>
            <a:endParaRPr lang="en-US"/>
          </a:p>
        </p:txBody>
      </p:sp>
      <p:sp>
        <p:nvSpPr>
          <p:cNvPr id="177158" name="Text Box 5"/>
          <p:cNvSpPr txBox="1">
            <a:spLocks noChangeArrowheads="1"/>
          </p:cNvSpPr>
          <p:nvPr/>
        </p:nvSpPr>
        <p:spPr bwMode="auto">
          <a:xfrm>
            <a:off x="5715000" y="1828800"/>
            <a:ext cx="2565400" cy="831850"/>
          </a:xfrm>
          <a:prstGeom prst="rect">
            <a:avLst/>
          </a:prstGeom>
          <a:noFill/>
          <a:ln w="12700">
            <a:noFill/>
            <a:miter lim="800000"/>
            <a:headEnd/>
            <a:tailEnd/>
          </a:ln>
        </p:spPr>
        <p:txBody>
          <a:bodyPr wrap="none">
            <a:spAutoFit/>
          </a:bodyPr>
          <a:lstStyle/>
          <a:p>
            <a:r>
              <a:rPr lang="en-US" altLang="en-US" b="0">
                <a:latin typeface="Verdana" pitchFamily="34" charset="0"/>
              </a:rPr>
              <a:t>Manufacturer’s </a:t>
            </a:r>
          </a:p>
          <a:p>
            <a:r>
              <a:rPr lang="en-US" altLang="en-US" b="0">
                <a:latin typeface="Verdana" pitchFamily="34" charset="0"/>
              </a:rPr>
              <a:t>instructions</a:t>
            </a:r>
          </a:p>
        </p:txBody>
      </p:sp>
      <p:sp>
        <p:nvSpPr>
          <p:cNvPr id="177159" name="Line 6"/>
          <p:cNvSpPr>
            <a:spLocks noChangeShapeType="1"/>
          </p:cNvSpPr>
          <p:nvPr/>
        </p:nvSpPr>
        <p:spPr bwMode="auto">
          <a:xfrm flipH="1">
            <a:off x="6400800" y="2667000"/>
            <a:ext cx="685800" cy="457200"/>
          </a:xfrm>
          <a:prstGeom prst="line">
            <a:avLst/>
          </a:prstGeom>
          <a:noFill/>
          <a:ln w="57150">
            <a:solidFill>
              <a:srgbClr val="FF0000"/>
            </a:solidFill>
            <a:round/>
            <a:headEnd/>
            <a:tailEnd type="triangle" w="med" len="med"/>
          </a:ln>
        </p:spPr>
        <p:txBody>
          <a:bodyPr wrap="none" anchor="ctr"/>
          <a:lstStyle/>
          <a:p>
            <a:endParaRPr lang="en-US"/>
          </a:p>
        </p:txBody>
      </p:sp>
      <p:sp>
        <p:nvSpPr>
          <p:cNvPr id="177160" name="Rectangle 7"/>
          <p:cNvSpPr>
            <a:spLocks noChangeArrowheads="1"/>
          </p:cNvSpPr>
          <p:nvPr/>
        </p:nvSpPr>
        <p:spPr bwMode="auto">
          <a:xfrm>
            <a:off x="762000" y="5943600"/>
            <a:ext cx="7543800" cy="609600"/>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sz="1800"/>
              <a:t>This information is located in manual, which must be read</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4"/>
          <p:cNvSpPr>
            <a:spLocks noGrp="1"/>
          </p:cNvSpPr>
          <p:nvPr>
            <p:ph type="sldNum" sz="quarter" idx="11"/>
          </p:nvPr>
        </p:nvSpPr>
        <p:spPr>
          <a:noFill/>
        </p:spPr>
        <p:txBody>
          <a:bodyPr/>
          <a:lstStyle/>
          <a:p>
            <a:fld id="{74AEBEC9-347C-4474-863C-5A3B35EDE2C8}" type="slidenum">
              <a:rPr lang="en-US" smtClean="0"/>
              <a:pPr/>
              <a:t>114</a:t>
            </a:fld>
            <a:endParaRPr lang="en-US" smtClean="0"/>
          </a:p>
        </p:txBody>
      </p:sp>
      <p:pic>
        <p:nvPicPr>
          <p:cNvPr id="1925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9725"/>
            <a:ext cx="9144000" cy="5908675"/>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1371600" y="943156"/>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4"/>
          <p:cNvSpPr>
            <a:spLocks noGrp="1"/>
          </p:cNvSpPr>
          <p:nvPr>
            <p:ph type="sldNum" sz="quarter" idx="11"/>
          </p:nvPr>
        </p:nvSpPr>
        <p:spPr>
          <a:noFill/>
        </p:spPr>
        <p:txBody>
          <a:bodyPr/>
          <a:lstStyle/>
          <a:p>
            <a:fld id="{B14CE3A1-D3CA-470A-9850-8FE40548B574}" type="slidenum">
              <a:rPr lang="en-US" smtClean="0"/>
              <a:pPr/>
              <a:t>115</a:t>
            </a:fld>
            <a:endParaRPr lang="en-US" smtClean="0"/>
          </a:p>
        </p:txBody>
      </p:sp>
      <p:pic>
        <p:nvPicPr>
          <p:cNvPr id="19353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0"/>
            <a:ext cx="6337300" cy="6858000"/>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2362200" y="609600"/>
            <a:ext cx="3810000" cy="3666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4"/>
          <p:cNvSpPr>
            <a:spLocks noGrp="1"/>
          </p:cNvSpPr>
          <p:nvPr>
            <p:ph type="sldNum" sz="quarter" idx="11"/>
          </p:nvPr>
        </p:nvSpPr>
        <p:spPr>
          <a:noFill/>
        </p:spPr>
        <p:txBody>
          <a:bodyPr/>
          <a:lstStyle/>
          <a:p>
            <a:fld id="{6E2D2A95-8B48-4E25-9A77-9E249270E400}" type="slidenum">
              <a:rPr lang="en-US" smtClean="0"/>
              <a:pPr/>
              <a:t>116</a:t>
            </a:fld>
            <a:endParaRPr lang="en-US" smtClean="0"/>
          </a:p>
        </p:txBody>
      </p:sp>
      <p:pic>
        <p:nvPicPr>
          <p:cNvPr id="19456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6172200" y="37338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5" name="AutoShape 5"/>
          <p:cNvSpPr>
            <a:spLocks noChangeArrowheads="1"/>
          </p:cNvSpPr>
          <p:nvPr/>
        </p:nvSpPr>
        <p:spPr bwMode="auto">
          <a:xfrm>
            <a:off x="2590800" y="5562600"/>
            <a:ext cx="1143000" cy="109986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6" name="AutoShape 5"/>
          <p:cNvSpPr>
            <a:spLocks noChangeArrowheads="1"/>
          </p:cNvSpPr>
          <p:nvPr/>
        </p:nvSpPr>
        <p:spPr bwMode="auto">
          <a:xfrm>
            <a:off x="2590800" y="2286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4"/>
          <p:cNvSpPr>
            <a:spLocks noGrp="1"/>
          </p:cNvSpPr>
          <p:nvPr>
            <p:ph type="sldNum" sz="quarter" idx="11"/>
          </p:nvPr>
        </p:nvSpPr>
        <p:spPr>
          <a:noFill/>
        </p:spPr>
        <p:txBody>
          <a:bodyPr/>
          <a:lstStyle/>
          <a:p>
            <a:fld id="{FC3BA0D8-1E9D-46F7-B4A9-3D2256A5B687}" type="slidenum">
              <a:rPr lang="en-US" smtClean="0"/>
              <a:pPr/>
              <a:t>117</a:t>
            </a:fld>
            <a:endParaRPr lang="en-US" smtClean="0"/>
          </a:p>
        </p:txBody>
      </p:sp>
      <p:pic>
        <p:nvPicPr>
          <p:cNvPr id="195587"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01613"/>
            <a:ext cx="9144000" cy="6199187"/>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5029200" y="38100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5" name="AutoShape 5"/>
          <p:cNvSpPr>
            <a:spLocks noChangeArrowheads="1"/>
          </p:cNvSpPr>
          <p:nvPr/>
        </p:nvSpPr>
        <p:spPr bwMode="auto">
          <a:xfrm>
            <a:off x="152400" y="3810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4"/>
          <p:cNvSpPr>
            <a:spLocks noGrp="1"/>
          </p:cNvSpPr>
          <p:nvPr>
            <p:ph type="sldNum" sz="quarter" idx="11"/>
          </p:nvPr>
        </p:nvSpPr>
        <p:spPr>
          <a:noFill/>
        </p:spPr>
        <p:txBody>
          <a:bodyPr/>
          <a:lstStyle/>
          <a:p>
            <a:fld id="{78170F91-7B76-470C-94D6-35312EA3DA97}" type="slidenum">
              <a:rPr lang="en-US" smtClean="0"/>
              <a:pPr/>
              <a:t>118</a:t>
            </a:fld>
            <a:endParaRPr lang="en-US" smtClean="0"/>
          </a:p>
        </p:txBody>
      </p:sp>
      <p:pic>
        <p:nvPicPr>
          <p:cNvPr id="1966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9448800" cy="5570538"/>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3810000" y="25146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4"/>
          <p:cNvSpPr>
            <a:spLocks noGrp="1"/>
          </p:cNvSpPr>
          <p:nvPr>
            <p:ph type="sldNum" sz="quarter" idx="11"/>
          </p:nvPr>
        </p:nvSpPr>
        <p:spPr>
          <a:noFill/>
        </p:spPr>
        <p:txBody>
          <a:bodyPr/>
          <a:lstStyle/>
          <a:p>
            <a:fld id="{BEE683AD-2991-4AAD-BC37-32663DC4EB2D}" type="slidenum">
              <a:rPr lang="en-US" smtClean="0"/>
              <a:pPr/>
              <a:t>119</a:t>
            </a:fld>
            <a:endParaRPr lang="en-US" smtClean="0"/>
          </a:p>
        </p:txBody>
      </p:sp>
      <p:pic>
        <p:nvPicPr>
          <p:cNvPr id="19763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77400" cy="6343650"/>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2514600" y="12954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w Pictur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304800"/>
            <a:ext cx="8915400" cy="7102608"/>
          </a:xfrm>
          <a:prstGeom prst="rect">
            <a:avLst/>
          </a:prstGeom>
          <a:noFill/>
          <a:ln w="9525">
            <a:noFill/>
            <a:miter lim="800000"/>
            <a:headEnd/>
            <a:tailEnd/>
          </a:ln>
        </p:spPr>
      </p:pic>
      <p:sp>
        <p:nvSpPr>
          <p:cNvPr id="5" name="TextBox 4"/>
          <p:cNvSpPr txBox="1"/>
          <p:nvPr/>
        </p:nvSpPr>
        <p:spPr>
          <a:xfrm>
            <a:off x="152400" y="152400"/>
            <a:ext cx="2895600" cy="1200329"/>
          </a:xfrm>
          <a:prstGeom prst="rect">
            <a:avLst/>
          </a:prstGeom>
          <a:solidFill>
            <a:srgbClr val="3E4D1F"/>
          </a:solidFill>
          <a:ln>
            <a:solidFill>
              <a:srgbClr val="3E4D1F"/>
            </a:solidFill>
          </a:ln>
        </p:spPr>
        <p:txBody>
          <a:bodyPr wrap="square" rtlCol="0">
            <a:spAutoFit/>
          </a:bodyPr>
          <a:lstStyle/>
          <a:p>
            <a:r>
              <a:rPr lang="en-US" b="1" dirty="0" smtClean="0">
                <a:solidFill>
                  <a:srgbClr val="FFFF66"/>
                </a:solidFill>
                <a:latin typeface="Comic Sans MS" pitchFamily="66" charset="0"/>
              </a:rPr>
              <a:t>Competent Person</a:t>
            </a:r>
          </a:p>
          <a:p>
            <a:r>
              <a:rPr lang="en-US" b="1" dirty="0" smtClean="0">
                <a:solidFill>
                  <a:srgbClr val="FFFF66"/>
                </a:solidFill>
                <a:latin typeface="Comic Sans MS" pitchFamily="66" charset="0"/>
              </a:rPr>
              <a:t>Fall Protection</a:t>
            </a:r>
          </a:p>
          <a:p>
            <a:r>
              <a:rPr lang="en-US" b="1" dirty="0" smtClean="0">
                <a:solidFill>
                  <a:srgbClr val="FFFF66"/>
                </a:solidFill>
                <a:latin typeface="Comic Sans MS" pitchFamily="66" charset="0"/>
              </a:rPr>
              <a:t>Program Model</a:t>
            </a:r>
          </a:p>
          <a:p>
            <a:r>
              <a:rPr lang="en-US" b="1" dirty="0" smtClean="0"/>
              <a:t> </a:t>
            </a:r>
            <a:endParaRPr lang="en-US" b="1"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4"/>
          <p:cNvSpPr>
            <a:spLocks noGrp="1"/>
          </p:cNvSpPr>
          <p:nvPr>
            <p:ph type="sldNum" sz="quarter" idx="11"/>
          </p:nvPr>
        </p:nvSpPr>
        <p:spPr>
          <a:noFill/>
        </p:spPr>
        <p:txBody>
          <a:bodyPr/>
          <a:lstStyle/>
          <a:p>
            <a:fld id="{3BAAC715-7B4E-4EA3-9164-62E38A406D70}" type="slidenum">
              <a:rPr lang="en-US" smtClean="0"/>
              <a:pPr/>
              <a:t>120</a:t>
            </a:fld>
            <a:endParaRPr lang="en-US" smtClean="0"/>
          </a:p>
        </p:txBody>
      </p:sp>
      <p:pic>
        <p:nvPicPr>
          <p:cNvPr id="20173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800"/>
            <a:ext cx="9144000" cy="4652963"/>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3810000" y="21336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4"/>
          <p:cNvSpPr>
            <a:spLocks noGrp="1"/>
          </p:cNvSpPr>
          <p:nvPr>
            <p:ph type="sldNum" sz="quarter" idx="11"/>
          </p:nvPr>
        </p:nvSpPr>
        <p:spPr>
          <a:noFill/>
        </p:spPr>
        <p:txBody>
          <a:bodyPr/>
          <a:lstStyle/>
          <a:p>
            <a:fld id="{3CE42736-7AC7-4FAB-BC28-8C0BAC0DFD79}" type="slidenum">
              <a:rPr lang="en-US" smtClean="0"/>
              <a:pPr/>
              <a:t>121</a:t>
            </a:fld>
            <a:endParaRPr lang="en-US" smtClean="0"/>
          </a:p>
        </p:txBody>
      </p:sp>
      <p:pic>
        <p:nvPicPr>
          <p:cNvPr id="20582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5400" y="0"/>
            <a:ext cx="7086600" cy="6888163"/>
          </a:xfrm>
          <a:prstGeom prst="rect">
            <a:avLst/>
          </a:prstGeom>
          <a:noFill/>
          <a:ln w="12700">
            <a:noFill/>
            <a:miter lim="800000"/>
            <a:headEnd type="none" w="sm" len="sm"/>
            <a:tailEnd type="none" w="sm" len="sm"/>
          </a:ln>
        </p:spPr>
      </p:pic>
      <p:sp>
        <p:nvSpPr>
          <p:cNvPr id="1463301" name="Oval 5"/>
          <p:cNvSpPr>
            <a:spLocks noChangeArrowheads="1"/>
          </p:cNvSpPr>
          <p:nvPr/>
        </p:nvSpPr>
        <p:spPr bwMode="auto">
          <a:xfrm>
            <a:off x="5334000" y="2438400"/>
            <a:ext cx="1828800" cy="1676400"/>
          </a:xfrm>
          <a:prstGeom prst="ellipse">
            <a:avLst/>
          </a:prstGeom>
          <a:noFill/>
          <a:ln w="76200">
            <a:solidFill>
              <a:srgbClr val="FF0000"/>
            </a:solidFill>
            <a:round/>
            <a:headEnd type="none" w="sm" len="sm"/>
            <a:tailEnd type="none" w="sm" len="sm"/>
          </a:ln>
        </p:spPr>
        <p:txBody>
          <a:bodyPr wrap="none" anchor="ctr"/>
          <a:lstStyle/>
          <a:p>
            <a:endParaRPr lang="en-US"/>
          </a:p>
        </p:txBody>
      </p:sp>
      <p:sp>
        <p:nvSpPr>
          <p:cNvPr id="5" name="AutoShape 5"/>
          <p:cNvSpPr>
            <a:spLocks noChangeArrowheads="1"/>
          </p:cNvSpPr>
          <p:nvPr/>
        </p:nvSpPr>
        <p:spPr bwMode="auto">
          <a:xfrm>
            <a:off x="5181600" y="22860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33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3301" grpId="0" animBg="1"/>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4"/>
          <p:cNvSpPr>
            <a:spLocks noGrp="1"/>
          </p:cNvSpPr>
          <p:nvPr>
            <p:ph type="sldNum" sz="quarter" idx="12"/>
          </p:nvPr>
        </p:nvSpPr>
        <p:spPr>
          <a:noFill/>
        </p:spPr>
        <p:txBody>
          <a:bodyPr/>
          <a:lstStyle/>
          <a:p>
            <a:fld id="{A217A205-3278-4A67-94C9-89712785A2D1}" type="slidenum">
              <a:rPr lang="en-US" smtClean="0"/>
              <a:pPr/>
              <a:t>122</a:t>
            </a:fld>
            <a:endParaRPr lang="en-US" smtClean="0"/>
          </a:p>
        </p:txBody>
      </p:sp>
      <p:pic>
        <p:nvPicPr>
          <p:cNvPr id="20685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28600"/>
            <a:ext cx="6706968" cy="6217920"/>
          </a:xfrm>
          <a:prstGeom prst="rect">
            <a:avLst/>
          </a:prstGeom>
          <a:noFill/>
          <a:ln w="12700">
            <a:noFill/>
            <a:miter lim="800000"/>
            <a:headEnd type="none" w="sm" len="sm"/>
            <a:tailEnd type="none" w="sm" len="sm"/>
          </a:ln>
        </p:spPr>
      </p:pic>
      <p:sp>
        <p:nvSpPr>
          <p:cNvPr id="6" name="AutoShape 5"/>
          <p:cNvSpPr>
            <a:spLocks noChangeArrowheads="1"/>
          </p:cNvSpPr>
          <p:nvPr/>
        </p:nvSpPr>
        <p:spPr bwMode="auto">
          <a:xfrm>
            <a:off x="3962400" y="1600200"/>
            <a:ext cx="1981200" cy="1906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7368" y="353568"/>
            <a:ext cx="8589264" cy="6150864"/>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304800" y="1447800"/>
            <a:ext cx="8458200" cy="5257800"/>
          </a:xfrm>
        </p:spPr>
        <p:txBody>
          <a:bodyPr/>
          <a:lstStyle/>
          <a:p>
            <a:pPr>
              <a:lnSpc>
                <a:spcPct val="130000"/>
              </a:lnSpc>
            </a:pPr>
            <a:r>
              <a:rPr lang="en-US">
                <a:latin typeface="Arial" charset="0"/>
              </a:rPr>
              <a:t>Counterweights non-flowable material</a:t>
            </a:r>
          </a:p>
          <a:p>
            <a:pPr>
              <a:lnSpc>
                <a:spcPct val="130000"/>
              </a:lnSpc>
            </a:pPr>
            <a:r>
              <a:rPr lang="en-US">
                <a:latin typeface="Arial" charset="0"/>
              </a:rPr>
              <a:t>Only specifically designed counterweights allowed</a:t>
            </a:r>
          </a:p>
          <a:p>
            <a:pPr>
              <a:lnSpc>
                <a:spcPct val="130000"/>
              </a:lnSpc>
            </a:pPr>
            <a:r>
              <a:rPr lang="en-US">
                <a:latin typeface="Arial" charset="0"/>
              </a:rPr>
              <a:t>Counterweights secured to outrigger beams by mechanical means</a:t>
            </a:r>
          </a:p>
          <a:p>
            <a:pPr>
              <a:lnSpc>
                <a:spcPct val="130000"/>
              </a:lnSpc>
            </a:pPr>
            <a:r>
              <a:rPr lang="en-US">
                <a:latin typeface="Arial" charset="0"/>
              </a:rPr>
              <a:t>Counterweights not removed until scaffold is disassembled</a:t>
            </a:r>
          </a:p>
        </p:txBody>
      </p:sp>
      <p:sp>
        <p:nvSpPr>
          <p:cNvPr id="52228" name="Rectangle 4"/>
          <p:cNvSpPr>
            <a:spLocks noGrp="1" noChangeArrowheads="1"/>
          </p:cNvSpPr>
          <p:nvPr>
            <p:ph type="title"/>
          </p:nvPr>
        </p:nvSpPr>
        <p:spPr>
          <a:xfrm>
            <a:off x="533400" y="228600"/>
            <a:ext cx="8153400" cy="838200"/>
          </a:xfrm>
          <a:solidFill>
            <a:srgbClr val="3E4D1F"/>
          </a:solidFill>
          <a:ln/>
        </p:spPr>
        <p:txBody>
          <a:bodyPr/>
          <a:lstStyle/>
          <a:p>
            <a:r>
              <a:rPr lang="en-US" b="1" dirty="0" smtClean="0"/>
              <a:t>Suspended </a:t>
            </a:r>
            <a:r>
              <a:rPr lang="en-US" b="1" dirty="0"/>
              <a:t>Scaffolds</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152400" y="1295400"/>
            <a:ext cx="8915400" cy="3352800"/>
          </a:xfrm>
        </p:spPr>
        <p:txBody>
          <a:bodyPr>
            <a:normAutofit/>
          </a:bodyPr>
          <a:lstStyle/>
          <a:p>
            <a:r>
              <a:rPr lang="en-US" sz="2800" dirty="0">
                <a:latin typeface="Arial" charset="0"/>
              </a:rPr>
              <a:t>Tiebacks secured to </a:t>
            </a:r>
            <a:r>
              <a:rPr lang="en-US" sz="2800" b="1" i="1" u="sng" dirty="0">
                <a:solidFill>
                  <a:schemeClr val="accent2"/>
                </a:solidFill>
                <a:latin typeface="Arial" charset="0"/>
              </a:rPr>
              <a:t>structural anchorage</a:t>
            </a:r>
            <a:endParaRPr lang="en-US" sz="2800" dirty="0">
              <a:solidFill>
                <a:schemeClr val="accent2"/>
              </a:solidFill>
              <a:latin typeface="Arial" charset="0"/>
            </a:endParaRPr>
          </a:p>
          <a:p>
            <a:r>
              <a:rPr lang="en-US" sz="2800" dirty="0">
                <a:latin typeface="Arial" charset="0"/>
              </a:rPr>
              <a:t>Not standpipes, vents, or conduit</a:t>
            </a:r>
          </a:p>
          <a:p>
            <a:r>
              <a:rPr lang="en-US" sz="2800" dirty="0">
                <a:latin typeface="Arial" charset="0"/>
              </a:rPr>
              <a:t>Support devices (cornice hooks, parapet clamps) made of steel or equivalent and supported by bearing blocks</a:t>
            </a:r>
          </a:p>
          <a:p>
            <a:r>
              <a:rPr lang="en-US" sz="2800" dirty="0">
                <a:latin typeface="Arial" charset="0"/>
              </a:rPr>
              <a:t>Tiebacks set perpendicular to building face</a:t>
            </a:r>
          </a:p>
        </p:txBody>
      </p:sp>
      <p:sp>
        <p:nvSpPr>
          <p:cNvPr id="54276" name="Rectangle 4"/>
          <p:cNvSpPr>
            <a:spLocks noGrp="1" noChangeArrowheads="1"/>
          </p:cNvSpPr>
          <p:nvPr>
            <p:ph type="title"/>
          </p:nvPr>
        </p:nvSpPr>
        <p:spPr>
          <a:xfrm>
            <a:off x="457200" y="228600"/>
            <a:ext cx="8229600" cy="838200"/>
          </a:xfrm>
          <a:solidFill>
            <a:srgbClr val="3E4D1F"/>
          </a:solidFill>
          <a:ln/>
        </p:spPr>
        <p:txBody>
          <a:bodyPr/>
          <a:lstStyle/>
          <a:p>
            <a:r>
              <a:rPr lang="en-US" b="1" dirty="0" smtClean="0"/>
              <a:t>Suspended </a:t>
            </a:r>
            <a:r>
              <a:rPr lang="en-US" b="1" dirty="0"/>
              <a:t>Scaffolds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760" y="4343400"/>
            <a:ext cx="6096000" cy="2269067"/>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304800" y="1295400"/>
            <a:ext cx="8610600" cy="2819400"/>
          </a:xfrm>
        </p:spPr>
        <p:txBody>
          <a:bodyPr>
            <a:normAutofit lnSpcReduction="10000"/>
          </a:bodyPr>
          <a:lstStyle/>
          <a:p>
            <a:r>
              <a:rPr lang="en-US" dirty="0">
                <a:latin typeface="Arial" charset="0"/>
              </a:rPr>
              <a:t>Four wraps minimum on winding drum hoists</a:t>
            </a:r>
          </a:p>
          <a:p>
            <a:r>
              <a:rPr lang="en-US" dirty="0">
                <a:latin typeface="Arial" charset="0"/>
              </a:rPr>
              <a:t>Use of repaired wire rope prohibited</a:t>
            </a:r>
          </a:p>
          <a:p>
            <a:r>
              <a:rPr lang="en-US" dirty="0">
                <a:latin typeface="Arial" charset="0"/>
              </a:rPr>
              <a:t>Wire rope inspected by </a:t>
            </a:r>
            <a:r>
              <a:rPr lang="en-US" dirty="0" smtClean="0">
                <a:latin typeface="Arial" charset="0"/>
              </a:rPr>
              <a:t>Competent Person </a:t>
            </a:r>
            <a:r>
              <a:rPr lang="en-US" dirty="0">
                <a:latin typeface="Arial" charset="0"/>
              </a:rPr>
              <a:t>prior to </a:t>
            </a:r>
            <a:r>
              <a:rPr lang="en-US" b="1" i="1" u="sng" dirty="0">
                <a:solidFill>
                  <a:schemeClr val="accent2"/>
                </a:solidFill>
                <a:latin typeface="Arial" charset="0"/>
              </a:rPr>
              <a:t>each shift</a:t>
            </a:r>
            <a:r>
              <a:rPr lang="en-US" dirty="0">
                <a:solidFill>
                  <a:schemeClr val="accent2"/>
                </a:solidFill>
                <a:latin typeface="Arial" charset="0"/>
              </a:rPr>
              <a:t> </a:t>
            </a:r>
          </a:p>
          <a:p>
            <a:r>
              <a:rPr lang="en-US" dirty="0">
                <a:latin typeface="Arial" charset="0"/>
              </a:rPr>
              <a:t>Damaged rope must be replaced</a:t>
            </a:r>
            <a:endParaRPr lang="en-US" b="1" dirty="0">
              <a:solidFill>
                <a:schemeClr val="accent2"/>
              </a:solidFill>
              <a:latin typeface="Arial" charset="0"/>
            </a:endParaRPr>
          </a:p>
        </p:txBody>
      </p:sp>
      <p:sp>
        <p:nvSpPr>
          <p:cNvPr id="56323" name="Rectangle 3"/>
          <p:cNvSpPr>
            <a:spLocks noGrp="1" noChangeArrowheads="1"/>
          </p:cNvSpPr>
          <p:nvPr>
            <p:ph type="title"/>
          </p:nvPr>
        </p:nvSpPr>
        <p:spPr>
          <a:xfrm>
            <a:off x="533400" y="304800"/>
            <a:ext cx="8153400" cy="914400"/>
          </a:xfrm>
          <a:solidFill>
            <a:srgbClr val="3E4D1F"/>
          </a:solidFill>
          <a:ln/>
        </p:spPr>
        <p:txBody>
          <a:bodyPr/>
          <a:lstStyle/>
          <a:p>
            <a:r>
              <a:rPr lang="en-US" b="1" dirty="0" smtClean="0"/>
              <a:t>Suspended </a:t>
            </a:r>
            <a:r>
              <a:rPr lang="en-US" b="1" dirty="0"/>
              <a:t>Scaffolds</a:t>
            </a:r>
          </a:p>
        </p:txBody>
      </p:sp>
      <p:sp>
        <p:nvSpPr>
          <p:cNvPr id="56336" name="Text Box 16"/>
          <p:cNvSpPr txBox="1">
            <a:spLocks noChangeArrowheads="1"/>
          </p:cNvSpPr>
          <p:nvPr/>
        </p:nvSpPr>
        <p:spPr bwMode="auto">
          <a:xfrm>
            <a:off x="6003925" y="5678488"/>
            <a:ext cx="2326278" cy="646331"/>
          </a:xfrm>
          <a:prstGeom prst="rect">
            <a:avLst/>
          </a:prstGeom>
          <a:noFill/>
          <a:ln w="9525">
            <a:noFill/>
            <a:miter lim="800000"/>
            <a:headEnd/>
            <a:tailEnd/>
          </a:ln>
          <a:effectLst/>
        </p:spPr>
        <p:txBody>
          <a:bodyPr wrap="none">
            <a:spAutoFit/>
          </a:bodyPr>
          <a:lstStyle/>
          <a:p>
            <a:r>
              <a:rPr lang="en-US" b="1" dirty="0">
                <a:solidFill>
                  <a:srgbClr val="FFFF66"/>
                </a:solidFill>
                <a:latin typeface="Arial" charset="0"/>
              </a:rPr>
              <a:t>4 wraps at lowest </a:t>
            </a:r>
          </a:p>
          <a:p>
            <a:r>
              <a:rPr lang="en-US" b="1" dirty="0">
                <a:solidFill>
                  <a:srgbClr val="FFFF66"/>
                </a:solidFill>
                <a:latin typeface="Arial" charset="0"/>
              </a:rPr>
              <a:t>point of hoist travel</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22904" y="3962400"/>
            <a:ext cx="2298192" cy="2731008"/>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685800" y="1219200"/>
            <a:ext cx="7772400" cy="3581400"/>
          </a:xfrm>
        </p:spPr>
        <p:txBody>
          <a:bodyPr>
            <a:normAutofit lnSpcReduction="10000"/>
          </a:bodyPr>
          <a:lstStyle/>
          <a:p>
            <a:pPr>
              <a:lnSpc>
                <a:spcPct val="110000"/>
              </a:lnSpc>
            </a:pPr>
            <a:r>
              <a:rPr lang="en-US" dirty="0">
                <a:latin typeface="Arial" charset="0"/>
              </a:rPr>
              <a:t>Gas powered equipment not allowed</a:t>
            </a:r>
          </a:p>
          <a:p>
            <a:pPr>
              <a:lnSpc>
                <a:spcPct val="110000"/>
              </a:lnSpc>
            </a:pPr>
            <a:r>
              <a:rPr lang="en-US" dirty="0">
                <a:latin typeface="Arial" charset="0"/>
              </a:rPr>
              <a:t>Power gears and brakes enclosed</a:t>
            </a:r>
          </a:p>
          <a:p>
            <a:pPr>
              <a:lnSpc>
                <a:spcPct val="110000"/>
              </a:lnSpc>
            </a:pPr>
            <a:r>
              <a:rPr lang="en-US" dirty="0">
                <a:latin typeface="Arial" charset="0"/>
              </a:rPr>
              <a:t>Manual hoists require positive crank to descend</a:t>
            </a:r>
          </a:p>
          <a:p>
            <a:pPr>
              <a:lnSpc>
                <a:spcPct val="110000"/>
              </a:lnSpc>
            </a:pPr>
            <a:r>
              <a:rPr lang="en-US" dirty="0">
                <a:latin typeface="Arial" charset="0"/>
              </a:rPr>
              <a:t>Secondary breaking device required or </a:t>
            </a:r>
            <a:r>
              <a:rPr lang="en-US" dirty="0" err="1">
                <a:latin typeface="Arial" charset="0"/>
              </a:rPr>
              <a:t>overspeed</a:t>
            </a:r>
            <a:r>
              <a:rPr lang="en-US" dirty="0">
                <a:latin typeface="Arial" charset="0"/>
              </a:rPr>
              <a:t> descent</a:t>
            </a:r>
          </a:p>
        </p:txBody>
      </p:sp>
      <p:sp>
        <p:nvSpPr>
          <p:cNvPr id="58371" name="Rectangle 3"/>
          <p:cNvSpPr>
            <a:spLocks noGrp="1" noChangeArrowheads="1"/>
          </p:cNvSpPr>
          <p:nvPr>
            <p:ph type="title"/>
          </p:nvPr>
        </p:nvSpPr>
        <p:spPr>
          <a:xfrm>
            <a:off x="457200" y="228600"/>
            <a:ext cx="8229600" cy="914400"/>
          </a:xfrm>
          <a:solidFill>
            <a:srgbClr val="3E4D1F"/>
          </a:solidFill>
          <a:ln/>
        </p:spPr>
        <p:txBody>
          <a:bodyPr/>
          <a:lstStyle/>
          <a:p>
            <a:r>
              <a:rPr lang="en-US" b="1" dirty="0" smtClean="0"/>
              <a:t>Suspended </a:t>
            </a:r>
            <a:r>
              <a:rPr lang="en-US" b="1" dirty="0"/>
              <a:t>Scaffolds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24600" y="4114800"/>
            <a:ext cx="2462534" cy="2560320"/>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228600"/>
            <a:ext cx="7772400" cy="990600"/>
          </a:xfrm>
          <a:solidFill>
            <a:srgbClr val="3E4D1F"/>
          </a:solidFill>
        </p:spPr>
        <p:txBody>
          <a:bodyPr/>
          <a:lstStyle/>
          <a:p>
            <a:r>
              <a:rPr lang="en-US" b="1" dirty="0" smtClean="0"/>
              <a:t>Scaffold Access</a:t>
            </a:r>
            <a:endParaRPr lang="en-US" b="1" dirty="0"/>
          </a:p>
        </p:txBody>
      </p:sp>
      <p:sp>
        <p:nvSpPr>
          <p:cNvPr id="66563" name="Rectangle 3"/>
          <p:cNvSpPr>
            <a:spLocks noGrp="1" noChangeArrowheads="1"/>
          </p:cNvSpPr>
          <p:nvPr>
            <p:ph type="body" idx="1"/>
          </p:nvPr>
        </p:nvSpPr>
        <p:spPr>
          <a:xfrm>
            <a:off x="152400" y="1371600"/>
            <a:ext cx="8839200" cy="5257800"/>
          </a:xfrm>
        </p:spPr>
        <p:txBody>
          <a:bodyPr>
            <a:normAutofit lnSpcReduction="10000"/>
          </a:bodyPr>
          <a:lstStyle/>
          <a:p>
            <a:pPr>
              <a:lnSpc>
                <a:spcPct val="110000"/>
              </a:lnSpc>
            </a:pPr>
            <a:r>
              <a:rPr lang="en-US" dirty="0">
                <a:latin typeface="Arial" charset="0"/>
              </a:rPr>
              <a:t>Scaffold more than two feet above or below a point of access ladders, stairs, ramps or other similar access provided</a:t>
            </a:r>
          </a:p>
          <a:p>
            <a:pPr>
              <a:lnSpc>
                <a:spcPct val="110000"/>
              </a:lnSpc>
            </a:pPr>
            <a:r>
              <a:rPr lang="en-US" b="1" i="1" u="sng" dirty="0">
                <a:solidFill>
                  <a:schemeClr val="accent2"/>
                </a:solidFill>
                <a:latin typeface="Arial" charset="0"/>
              </a:rPr>
              <a:t>No cross braces for access!</a:t>
            </a:r>
          </a:p>
          <a:p>
            <a:pPr>
              <a:lnSpc>
                <a:spcPct val="110000"/>
              </a:lnSpc>
            </a:pPr>
            <a:r>
              <a:rPr lang="en-US" dirty="0">
                <a:latin typeface="Arial" charset="0"/>
              </a:rPr>
              <a:t>Hook on ladders positioned so as not to tip the scaffold</a:t>
            </a:r>
          </a:p>
          <a:p>
            <a:pPr>
              <a:lnSpc>
                <a:spcPct val="110000"/>
              </a:lnSpc>
            </a:pPr>
            <a:r>
              <a:rPr lang="en-US" dirty="0">
                <a:latin typeface="Arial" charset="0"/>
              </a:rPr>
              <a:t>Bottom rung within 24 inches of supporting level</a:t>
            </a:r>
          </a:p>
          <a:p>
            <a:pPr>
              <a:lnSpc>
                <a:spcPct val="110000"/>
              </a:lnSpc>
            </a:pPr>
            <a:r>
              <a:rPr lang="en-US" dirty="0">
                <a:latin typeface="Arial" charset="0"/>
              </a:rPr>
              <a:t>Over 35 feet, rest levels every 35 feet</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a:xfrm>
            <a:off x="76200" y="1066800"/>
            <a:ext cx="9067800" cy="4419600"/>
          </a:xfrm>
        </p:spPr>
        <p:txBody>
          <a:bodyPr>
            <a:normAutofit lnSpcReduction="10000"/>
          </a:bodyPr>
          <a:lstStyle/>
          <a:p>
            <a:pPr>
              <a:lnSpc>
                <a:spcPct val="120000"/>
              </a:lnSpc>
              <a:buNone/>
            </a:pPr>
            <a:r>
              <a:rPr lang="en-US" dirty="0">
                <a:latin typeface="Arial" charset="0"/>
              </a:rPr>
              <a:t>Erectors and dismantlers provided with:</a:t>
            </a:r>
          </a:p>
          <a:p>
            <a:pPr lvl="1">
              <a:lnSpc>
                <a:spcPct val="120000"/>
              </a:lnSpc>
            </a:pPr>
            <a:r>
              <a:rPr lang="en-US" dirty="0">
                <a:latin typeface="Arial" charset="0"/>
              </a:rPr>
              <a:t>Safe means of access; </a:t>
            </a:r>
            <a:r>
              <a:rPr lang="en-US" dirty="0" smtClean="0">
                <a:latin typeface="Arial" charset="0"/>
              </a:rPr>
              <a:t>Competent Person </a:t>
            </a:r>
            <a:r>
              <a:rPr lang="en-US" dirty="0">
                <a:latin typeface="Arial" charset="0"/>
              </a:rPr>
              <a:t>determines if feasible</a:t>
            </a:r>
          </a:p>
          <a:p>
            <a:pPr lvl="1">
              <a:lnSpc>
                <a:spcPct val="120000"/>
              </a:lnSpc>
            </a:pPr>
            <a:r>
              <a:rPr lang="en-US" dirty="0">
                <a:latin typeface="Arial" charset="0"/>
              </a:rPr>
              <a:t>Based on conditions and scaffold type</a:t>
            </a:r>
          </a:p>
          <a:p>
            <a:pPr lvl="1">
              <a:lnSpc>
                <a:spcPct val="120000"/>
              </a:lnSpc>
            </a:pPr>
            <a:r>
              <a:rPr lang="en-US" dirty="0">
                <a:latin typeface="Arial" charset="0"/>
              </a:rPr>
              <a:t>Attachable ladders installed ASAP</a:t>
            </a:r>
          </a:p>
          <a:p>
            <a:pPr lvl="1">
              <a:lnSpc>
                <a:spcPct val="120000"/>
              </a:lnSpc>
            </a:pPr>
            <a:r>
              <a:rPr lang="en-US" dirty="0">
                <a:latin typeface="Arial" charset="0"/>
              </a:rPr>
              <a:t>Horizontal members used for access not more than 22 inches apart</a:t>
            </a:r>
          </a:p>
          <a:p>
            <a:pPr lvl="1">
              <a:lnSpc>
                <a:spcPct val="120000"/>
              </a:lnSpc>
            </a:pPr>
            <a:r>
              <a:rPr lang="en-US" dirty="0">
                <a:latin typeface="Arial" charset="0"/>
              </a:rPr>
              <a:t>No cross braces for access</a:t>
            </a:r>
          </a:p>
        </p:txBody>
      </p:sp>
      <p:sp>
        <p:nvSpPr>
          <p:cNvPr id="81924" name="Rectangle 4"/>
          <p:cNvSpPr>
            <a:spLocks noGrp="1" noChangeArrowheads="1"/>
          </p:cNvSpPr>
          <p:nvPr>
            <p:ph type="title"/>
          </p:nvPr>
        </p:nvSpPr>
        <p:spPr>
          <a:xfrm>
            <a:off x="685800" y="228600"/>
            <a:ext cx="7772400" cy="914400"/>
          </a:xfrm>
          <a:solidFill>
            <a:srgbClr val="3E4D1F"/>
          </a:solidFill>
          <a:ln/>
        </p:spPr>
        <p:txBody>
          <a:bodyPr>
            <a:normAutofit/>
          </a:bodyPr>
          <a:lstStyle/>
          <a:p>
            <a:r>
              <a:rPr lang="en-US" sz="3600" dirty="0" smtClean="0">
                <a:latin typeface="Arial" charset="0"/>
              </a:rPr>
              <a:t>Scaffolds </a:t>
            </a:r>
            <a:r>
              <a:rPr lang="en-US" sz="3600" dirty="0" smtClean="0"/>
              <a:t>Access</a:t>
            </a:r>
            <a:endParaRPr 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979" y="1371600"/>
            <a:ext cx="9004821" cy="3048000"/>
          </a:xfrm>
          <a:prstGeom prst="rect">
            <a:avLst/>
          </a:prstGeom>
          <a:noFill/>
          <a:ln w="9525">
            <a:noFill/>
            <a:miter lim="800000"/>
            <a:headEnd/>
            <a:tailEnd/>
          </a:ln>
          <a:effectLst/>
        </p:spPr>
      </p:pic>
      <p:sp>
        <p:nvSpPr>
          <p:cNvPr id="5" name="TextBox 4"/>
          <p:cNvSpPr txBox="1"/>
          <p:nvPr/>
        </p:nvSpPr>
        <p:spPr>
          <a:xfrm>
            <a:off x="152400" y="152400"/>
            <a:ext cx="2895600" cy="2031325"/>
          </a:xfrm>
          <a:prstGeom prst="rect">
            <a:avLst/>
          </a:prstGeom>
          <a:solidFill>
            <a:srgbClr val="3E4D1F"/>
          </a:solidFill>
          <a:ln>
            <a:solidFill>
              <a:srgbClr val="3E4D1F"/>
            </a:solidFill>
          </a:ln>
        </p:spPr>
        <p:txBody>
          <a:bodyPr wrap="square" rtlCol="0">
            <a:spAutoFit/>
          </a:bodyPr>
          <a:lstStyle/>
          <a:p>
            <a:r>
              <a:rPr lang="en-US" b="1" dirty="0" smtClean="0">
                <a:solidFill>
                  <a:srgbClr val="FFFF66"/>
                </a:solidFill>
                <a:latin typeface="Comic Sans MS" pitchFamily="66" charset="0"/>
              </a:rPr>
              <a:t>Competent Person</a:t>
            </a:r>
          </a:p>
          <a:p>
            <a:r>
              <a:rPr lang="en-US" b="1" dirty="0" smtClean="0">
                <a:solidFill>
                  <a:srgbClr val="FFFF66"/>
                </a:solidFill>
                <a:latin typeface="Comic Sans MS" pitchFamily="66" charset="0"/>
              </a:rPr>
              <a:t>Fall Protection</a:t>
            </a:r>
          </a:p>
          <a:p>
            <a:r>
              <a:rPr lang="en-US" b="1" dirty="0" smtClean="0">
                <a:solidFill>
                  <a:srgbClr val="FFFF66"/>
                </a:solidFill>
                <a:latin typeface="Comic Sans MS" pitchFamily="66" charset="0"/>
              </a:rPr>
              <a:t>Program Mode</a:t>
            </a:r>
          </a:p>
          <a:p>
            <a:endParaRPr lang="en-US" b="1" dirty="0" smtClean="0">
              <a:solidFill>
                <a:srgbClr val="FFFF66"/>
              </a:solidFill>
              <a:latin typeface="Comic Sans MS" pitchFamily="66" charset="0"/>
            </a:endParaRPr>
          </a:p>
          <a:p>
            <a:r>
              <a:rPr lang="en-US" b="1" dirty="0" smtClean="0">
                <a:solidFill>
                  <a:srgbClr val="FFFF66"/>
                </a:solidFill>
                <a:latin typeface="Comic Sans MS" pitchFamily="66" charset="0"/>
              </a:rPr>
              <a:t>Management </a:t>
            </a:r>
          </a:p>
          <a:p>
            <a:r>
              <a:rPr lang="en-US" b="1" dirty="0" smtClean="0">
                <a:solidFill>
                  <a:srgbClr val="FFFF66"/>
                </a:solidFill>
                <a:latin typeface="Comic Sans MS" pitchFamily="66" charset="0"/>
              </a:rPr>
              <a:t>Structure </a:t>
            </a:r>
          </a:p>
          <a:p>
            <a:r>
              <a:rPr lang="en-US" b="1" dirty="0" smtClean="0"/>
              <a:t> </a:t>
            </a:r>
            <a:endParaRPr lang="en-US" b="1"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685800" y="1066800"/>
            <a:ext cx="7391400" cy="5410200"/>
          </a:xfrm>
        </p:spPr>
        <p:txBody>
          <a:bodyPr>
            <a:normAutofit fontScale="92500" lnSpcReduction="10000"/>
          </a:bodyPr>
          <a:lstStyle/>
          <a:p>
            <a:pPr>
              <a:lnSpc>
                <a:spcPct val="130000"/>
              </a:lnSpc>
              <a:buNone/>
            </a:pPr>
            <a:endParaRPr lang="en-US" dirty="0">
              <a:latin typeface="Arial" charset="0"/>
            </a:endParaRPr>
          </a:p>
          <a:p>
            <a:pPr lvl="1">
              <a:lnSpc>
                <a:spcPct val="130000"/>
              </a:lnSpc>
            </a:pPr>
            <a:r>
              <a:rPr lang="en-US" dirty="0">
                <a:latin typeface="Arial" charset="0"/>
              </a:rPr>
              <a:t>Ropes large enough for safe functioning of brake and hoist mechanism(s)</a:t>
            </a:r>
          </a:p>
          <a:p>
            <a:pPr lvl="1">
              <a:lnSpc>
                <a:spcPct val="130000"/>
              </a:lnSpc>
            </a:pPr>
            <a:r>
              <a:rPr lang="en-US" dirty="0">
                <a:latin typeface="Arial" charset="0"/>
              </a:rPr>
              <a:t>Suspension ropes shielded from </a:t>
            </a:r>
            <a:r>
              <a:rPr lang="en-US" dirty="0" smtClean="0">
                <a:latin typeface="Arial" charset="0"/>
              </a:rPr>
              <a:t>heat </a:t>
            </a:r>
            <a:r>
              <a:rPr lang="en-US" dirty="0">
                <a:latin typeface="Arial" charset="0"/>
              </a:rPr>
              <a:t>sources</a:t>
            </a:r>
          </a:p>
          <a:p>
            <a:pPr lvl="1">
              <a:lnSpc>
                <a:spcPct val="130000"/>
              </a:lnSpc>
            </a:pPr>
            <a:r>
              <a:rPr lang="en-US" dirty="0">
                <a:latin typeface="Arial" charset="0"/>
              </a:rPr>
              <a:t>No damage from chemicals allowed</a:t>
            </a:r>
          </a:p>
          <a:p>
            <a:pPr lvl="1">
              <a:lnSpc>
                <a:spcPct val="130000"/>
              </a:lnSpc>
            </a:pPr>
            <a:r>
              <a:rPr lang="en-US" dirty="0">
                <a:latin typeface="Arial" charset="0"/>
              </a:rPr>
              <a:t>No working on scaffolds during storms or high winds unless </a:t>
            </a:r>
            <a:r>
              <a:rPr lang="en-US" dirty="0" smtClean="0">
                <a:latin typeface="Arial" charset="0"/>
              </a:rPr>
              <a:t>Competent Person </a:t>
            </a:r>
            <a:r>
              <a:rPr lang="en-US" dirty="0">
                <a:latin typeface="Arial" charset="0"/>
              </a:rPr>
              <a:t>determines safe &amp; protection with PFAS or wind screens</a:t>
            </a:r>
          </a:p>
        </p:txBody>
      </p:sp>
      <p:sp>
        <p:nvSpPr>
          <p:cNvPr id="90116" name="Rectangle 4"/>
          <p:cNvSpPr>
            <a:spLocks noGrp="1" noChangeArrowheads="1"/>
          </p:cNvSpPr>
          <p:nvPr>
            <p:ph type="title"/>
          </p:nvPr>
        </p:nvSpPr>
        <p:spPr>
          <a:xfrm>
            <a:off x="685800" y="228600"/>
            <a:ext cx="7772400" cy="914400"/>
          </a:xfrm>
          <a:solidFill>
            <a:srgbClr val="3E4D1F"/>
          </a:solidFill>
          <a:ln/>
        </p:spPr>
        <p:txBody>
          <a:bodyPr>
            <a:normAutofit/>
          </a:bodyPr>
          <a:lstStyle/>
          <a:p>
            <a:r>
              <a:rPr lang="en-US" sz="3600" dirty="0" smtClean="0">
                <a:latin typeface="Arial" charset="0"/>
              </a:rPr>
              <a:t>Suspension scaffolds </a:t>
            </a:r>
            <a:r>
              <a:rPr lang="en-US" sz="3600" b="1" dirty="0" smtClean="0"/>
              <a:t>Use</a:t>
            </a:r>
            <a:endParaRPr lang="en-US" sz="3600" b="1"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381000" y="1447800"/>
            <a:ext cx="4800600" cy="4114800"/>
          </a:xfrm>
        </p:spPr>
        <p:txBody>
          <a:bodyPr/>
          <a:lstStyle/>
          <a:p>
            <a:pPr>
              <a:lnSpc>
                <a:spcPct val="150000"/>
              </a:lnSpc>
              <a:buNone/>
            </a:pPr>
            <a:r>
              <a:rPr lang="en-US" dirty="0">
                <a:latin typeface="Arial" charset="0"/>
              </a:rPr>
              <a:t>Platforms shall not deflect more than 1/60 of the span when loaded.</a:t>
            </a:r>
          </a:p>
        </p:txBody>
      </p:sp>
      <p:sp>
        <p:nvSpPr>
          <p:cNvPr id="96260" name="Rectangle 4"/>
          <p:cNvSpPr>
            <a:spLocks noGrp="1" noChangeArrowheads="1"/>
          </p:cNvSpPr>
          <p:nvPr>
            <p:ph type="title"/>
          </p:nvPr>
        </p:nvSpPr>
        <p:spPr>
          <a:xfrm>
            <a:off x="685800" y="228600"/>
            <a:ext cx="7772400" cy="762000"/>
          </a:xfrm>
          <a:solidFill>
            <a:srgbClr val="3E4D1F"/>
          </a:solidFill>
          <a:ln/>
        </p:spPr>
        <p:txBody>
          <a:bodyPr/>
          <a:lstStyle/>
          <a:p>
            <a:r>
              <a:rPr lang="en-US" b="1" dirty="0" smtClean="0"/>
              <a:t>Use</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590800"/>
            <a:ext cx="3275215" cy="3730752"/>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228600" y="1066800"/>
            <a:ext cx="8610600" cy="5562600"/>
          </a:xfrm>
        </p:spPr>
        <p:txBody>
          <a:bodyPr>
            <a:normAutofit lnSpcReduction="10000"/>
          </a:bodyPr>
          <a:lstStyle/>
          <a:p>
            <a:r>
              <a:rPr lang="en-US">
                <a:latin typeface="Arial" charset="0"/>
              </a:rPr>
              <a:t>When welding from suspended scaffolds:</a:t>
            </a:r>
          </a:p>
          <a:p>
            <a:pPr lvl="1"/>
            <a:r>
              <a:rPr lang="en-US">
                <a:latin typeface="Arial" charset="0"/>
              </a:rPr>
              <a:t>Isolate overhead support or insulated thimble used to attach suspension wire rope to its hanging support </a:t>
            </a:r>
          </a:p>
          <a:p>
            <a:pPr lvl="1"/>
            <a:r>
              <a:rPr lang="en-US">
                <a:latin typeface="Arial" charset="0"/>
              </a:rPr>
              <a:t>Suspension wire rope covered with insulating material extending at least 4 feet above the hoist </a:t>
            </a:r>
          </a:p>
          <a:p>
            <a:pPr lvl="1"/>
            <a:r>
              <a:rPr lang="en-US">
                <a:latin typeface="Arial" charset="0"/>
              </a:rPr>
              <a:t>Each hoist shall be covered with insulated protective covers;</a:t>
            </a:r>
          </a:p>
          <a:p>
            <a:pPr lvl="1"/>
            <a:r>
              <a:rPr lang="en-US">
                <a:latin typeface="Arial" charset="0"/>
              </a:rPr>
              <a:t>Grounding conductor shall be connected from the scaffold to the structure</a:t>
            </a:r>
          </a:p>
          <a:p>
            <a:pPr lvl="1"/>
            <a:r>
              <a:rPr lang="en-US">
                <a:latin typeface="Arial" charset="0"/>
              </a:rPr>
              <a:t>If scaffold grounding lead becomes disconnected, shut of welder until reconnected</a:t>
            </a:r>
          </a:p>
        </p:txBody>
      </p:sp>
      <p:sp>
        <p:nvSpPr>
          <p:cNvPr id="95236" name="Rectangle 4"/>
          <p:cNvSpPr>
            <a:spLocks noGrp="1" noChangeArrowheads="1"/>
          </p:cNvSpPr>
          <p:nvPr>
            <p:ph type="title"/>
          </p:nvPr>
        </p:nvSpPr>
        <p:spPr>
          <a:xfrm>
            <a:off x="685800" y="228600"/>
            <a:ext cx="7772400" cy="762000"/>
          </a:xfrm>
          <a:solidFill>
            <a:srgbClr val="3E4D1F"/>
          </a:solidFill>
          <a:ln/>
        </p:spPr>
        <p:txBody>
          <a:bodyPr/>
          <a:lstStyle/>
          <a:p>
            <a:r>
              <a:rPr lang="en-US" b="1" dirty="0" smtClean="0"/>
              <a:t>Use</a:t>
            </a:r>
            <a:endParaRPr lang="en-US" b="1"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ChangeArrowheads="1"/>
          </p:cNvSpPr>
          <p:nvPr/>
        </p:nvSpPr>
        <p:spPr bwMode="auto">
          <a:xfrm>
            <a:off x="152400" y="381000"/>
            <a:ext cx="3124200" cy="6076950"/>
          </a:xfrm>
          <a:prstGeom prst="rect">
            <a:avLst/>
          </a:prstGeom>
          <a:noFill/>
          <a:ln w="9525">
            <a:noFill/>
            <a:miter lim="800000"/>
            <a:headEnd/>
            <a:tailEnd/>
          </a:ln>
          <a:effectLst/>
        </p:spPr>
        <p:txBody>
          <a:bodyPr>
            <a:spAutoFit/>
          </a:bodyPr>
          <a:lstStyle/>
          <a:p>
            <a:pPr>
              <a:lnSpc>
                <a:spcPct val="140000"/>
              </a:lnSpc>
            </a:pPr>
            <a:r>
              <a:rPr lang="en-US" sz="2800" b="1">
                <a:latin typeface="Arial" charset="0"/>
              </a:rPr>
              <a:t>An active welding rod or uninsulated welding lead shall not be allowed to contact the scaffold or its suspension system.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27635"/>
            <a:ext cx="5580518" cy="6583680"/>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600" y="152400"/>
            <a:ext cx="8760823" cy="6583680"/>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Suspension Scaffolding (Swing)</a:t>
            </a:r>
            <a:endParaRPr lang="en-US" dirty="0" smtClean="0"/>
          </a:p>
        </p:txBody>
      </p:sp>
      <p:sp>
        <p:nvSpPr>
          <p:cNvPr id="3" name="Content Placeholder 2"/>
          <p:cNvSpPr>
            <a:spLocks noGrp="1"/>
          </p:cNvSpPr>
          <p:nvPr>
            <p:ph idx="1"/>
          </p:nvPr>
        </p:nvSpPr>
        <p:spPr>
          <a:xfrm>
            <a:off x="457200" y="1066800"/>
            <a:ext cx="8229600" cy="5791200"/>
          </a:xfrm>
        </p:spPr>
        <p:txBody>
          <a:bodyPr>
            <a:normAutofit fontScale="47500" lnSpcReduction="20000"/>
          </a:bodyPr>
          <a:lstStyle/>
          <a:p>
            <a:pPr lvl="0">
              <a:buNone/>
            </a:pPr>
            <a:r>
              <a:rPr lang="en-US" sz="3800" dirty="0" smtClean="0"/>
              <a:t>Each employee 10 feet (3.1 meters) above a lower level shall be protected from falling</a:t>
            </a:r>
          </a:p>
          <a:p>
            <a:pPr lvl="0">
              <a:buNone/>
            </a:pPr>
            <a:endParaRPr lang="en-US" sz="3800" dirty="0" smtClean="0"/>
          </a:p>
          <a:p>
            <a:pPr lvl="0">
              <a:buNone/>
            </a:pPr>
            <a:r>
              <a:rPr lang="en-US" sz="3800" dirty="0" smtClean="0"/>
              <a:t>Lifelines shall be independent of support lines and suspension ropes and not attached to the same anchorage point as the support or suspension ropes. </a:t>
            </a:r>
          </a:p>
          <a:p>
            <a:pPr lvl="0">
              <a:buNone/>
            </a:pPr>
            <a:endParaRPr lang="en-US" sz="3800" dirty="0" smtClean="0"/>
          </a:p>
          <a:p>
            <a:pPr lvl="0">
              <a:buNone/>
            </a:pPr>
            <a:r>
              <a:rPr lang="en-US" sz="3800" dirty="0" smtClean="0"/>
              <a:t>A competent person shall inspect the ropes for defects prior to each </a:t>
            </a:r>
            <a:r>
              <a:rPr lang="en-US" sz="3800" dirty="0" err="1" smtClean="0"/>
              <a:t>workshift</a:t>
            </a:r>
            <a:r>
              <a:rPr lang="en-US" sz="3800" dirty="0" smtClean="0"/>
              <a:t> and after every occurrence which could affect a rope's integrity, evaluate the direct connections that support the load, and determine if two-point and multi-point scaffolds are secured from swaying. </a:t>
            </a:r>
          </a:p>
          <a:p>
            <a:pPr lvl="0">
              <a:buNone/>
            </a:pPr>
            <a:endParaRPr lang="en-US" sz="3800" dirty="0" smtClean="0"/>
          </a:p>
          <a:p>
            <a:pPr lvl="0">
              <a:buNone/>
            </a:pPr>
            <a:r>
              <a:rPr lang="en-US" sz="3800" dirty="0" smtClean="0"/>
              <a:t>Do not use repaired wire ropes. </a:t>
            </a:r>
          </a:p>
          <a:p>
            <a:pPr lvl="0">
              <a:buNone/>
            </a:pPr>
            <a:r>
              <a:rPr lang="en-US" sz="3800" dirty="0" smtClean="0"/>
              <a:t>Tiebacks secured to structurally sound anchorage on the building or structure, not standpipes, vents, other piping systems, or electrical conduit. </a:t>
            </a:r>
          </a:p>
          <a:p>
            <a:pPr lvl="0">
              <a:buNone/>
            </a:pPr>
            <a:r>
              <a:rPr lang="en-US" sz="3800" dirty="0" smtClean="0"/>
              <a:t>A single tieback shall be installed perpendicular to the face of the building or structure. Two tiebacks installed at opposing angles are required when a perpendicular tieback cannot be installed. </a:t>
            </a:r>
          </a:p>
          <a:p>
            <a:pPr lvl="0">
              <a:buNone/>
            </a:pPr>
            <a:r>
              <a:rPr lang="en-US" sz="3800" dirty="0" smtClean="0"/>
              <a:t>Only those items specifically designed as counterweights shall be used. Sand, gravel, masonry units, rolls of roofing felt, and other such materials shall not be used as counterweights. </a:t>
            </a:r>
          </a:p>
          <a:p>
            <a:pPr lvl="0">
              <a:buNone/>
            </a:pPr>
            <a:r>
              <a:rPr lang="en-US" sz="3800" dirty="0" smtClean="0"/>
              <a:t>Counterweights used for suspended scaffolds shall be made of materials that cannot be easily dislocated. </a:t>
            </a:r>
          </a:p>
          <a:p>
            <a:pPr lvl="0">
              <a:buNone/>
            </a:pPr>
            <a:r>
              <a:rPr lang="en-US" sz="3800" dirty="0" smtClean="0"/>
              <a:t>Counterweights shall be secured by mechanical means to the outrigger beams</a:t>
            </a:r>
          </a:p>
          <a:p>
            <a:pPr>
              <a:buNone/>
            </a:pP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lvl="0"/>
            <a:r>
              <a:rPr lang="en-US" b="1" dirty="0" smtClean="0"/>
              <a:t>Fall Prevention and Protection in Residential Construction </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5029200"/>
          </a:xfrm>
        </p:spPr>
        <p:txBody>
          <a:bodyPr>
            <a:normAutofit fontScale="70000" lnSpcReduction="20000"/>
          </a:bodyPr>
          <a:lstStyle/>
          <a:p>
            <a:pPr>
              <a:buNone/>
            </a:pPr>
            <a:r>
              <a:rPr lang="en-US" sz="3400" dirty="0" smtClean="0"/>
              <a:t>With the issuance of the new directive, all residential construction employers must comply with 29 CFR 1926.501(b)(13). Residential construction employers generally must ensure that employees working six feet or more above lower levels use guardrails, safety nets, or personal fall arrest systems.</a:t>
            </a:r>
          </a:p>
          <a:p>
            <a:pPr lvl="0">
              <a:buNone/>
            </a:pPr>
            <a:r>
              <a:rPr lang="en-US" sz="3400" dirty="0" smtClean="0"/>
              <a:t>If the employer can demonstrate that use of conventional fall protection methods is infeasible or creates a greater hazard, it must ensure that a qualified person:</a:t>
            </a:r>
          </a:p>
          <a:p>
            <a:pPr lvl="1"/>
            <a:r>
              <a:rPr lang="en-US" sz="3400" dirty="0" smtClean="0"/>
              <a:t> Creates a written, site-specific fall protection plan in compliance with 29 CFR 1926.502(k); </a:t>
            </a:r>
            <a:r>
              <a:rPr lang="en-US" sz="3400" i="1" dirty="0" smtClean="0"/>
              <a:t>and</a:t>
            </a:r>
            <a:r>
              <a:rPr lang="en-US" sz="3400" dirty="0" smtClean="0"/>
              <a:t> </a:t>
            </a:r>
          </a:p>
          <a:p>
            <a:pPr lvl="1"/>
            <a:r>
              <a:rPr lang="en-US" sz="3400" dirty="0" smtClean="0"/>
              <a:t>Documents, in that plan, the reasons why conventional fall protection systems are infeasible or why their use would create a greater hazard The new directive interprets “residential construction” as construction work that satisfies both of the following elements:</a:t>
            </a:r>
          </a:p>
          <a:p>
            <a:pPr>
              <a:buNone/>
            </a:pP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Various Fall Protections Applied to Residential Construction</a:t>
            </a:r>
            <a:endParaRPr lang="en-US" dirty="0"/>
          </a:p>
        </p:txBody>
      </p:sp>
      <p:sp>
        <p:nvSpPr>
          <p:cNvPr id="14541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5420" name="Rectangle 12"/>
          <p:cNvSpPr>
            <a:spLocks noChangeArrowheads="1"/>
          </p:cNvSpPr>
          <p:nvPr/>
        </p:nvSpPr>
        <p:spPr bwMode="auto">
          <a:xfrm>
            <a:off x="0" y="6486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395553"/>
            <a:ext cx="9144000" cy="4066893"/>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Various Fall Protections Applied to Residential Construction</a:t>
            </a:r>
            <a:endParaRPr lang="en-US" dirty="0"/>
          </a:p>
        </p:txBody>
      </p:sp>
      <p:sp>
        <p:nvSpPr>
          <p:cNvPr id="2836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3653" name="Rectangle 5"/>
          <p:cNvSpPr>
            <a:spLocks noChangeArrowheads="1"/>
          </p:cNvSpPr>
          <p:nvPr/>
        </p:nvSpPr>
        <p:spPr bwMode="auto">
          <a:xfrm>
            <a:off x="0" y="2781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0" y="5943600"/>
            <a:ext cx="8991600" cy="461665"/>
          </a:xfrm>
          <a:prstGeom prst="rect">
            <a:avLst/>
          </a:prstGeom>
        </p:spPr>
        <p:txBody>
          <a:bodyPr wrap="square">
            <a:spAutoFit/>
          </a:bodyPr>
          <a:lstStyle/>
          <a:p>
            <a:r>
              <a:rPr lang="en-US" sz="2400" b="1" dirty="0" smtClean="0">
                <a:solidFill>
                  <a:srgbClr val="FFFF66"/>
                </a:solidFill>
              </a:rPr>
              <a:t>Concrete Anchors                Rebar Anchors               	Roof Anchors </a:t>
            </a:r>
            <a:endParaRPr lang="en-US" sz="2400" dirty="0">
              <a:solidFill>
                <a:srgbClr val="FFFF66"/>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115893"/>
            <a:ext cx="9144000" cy="4626213"/>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Various Fall Protections Applied to Residential Construction</a:t>
            </a:r>
            <a:endParaRPr lang="en-US" dirty="0"/>
          </a:p>
        </p:txBody>
      </p:sp>
      <p:sp>
        <p:nvSpPr>
          <p:cNvPr id="14541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5420" name="Rectangle 12"/>
          <p:cNvSpPr>
            <a:spLocks noChangeArrowheads="1"/>
          </p:cNvSpPr>
          <p:nvPr/>
        </p:nvSpPr>
        <p:spPr bwMode="auto">
          <a:xfrm>
            <a:off x="0" y="6486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a:xfrm>
            <a:off x="533400" y="5029200"/>
            <a:ext cx="8382000" cy="461665"/>
          </a:xfrm>
          <a:prstGeom prst="rect">
            <a:avLst/>
          </a:prstGeom>
        </p:spPr>
        <p:txBody>
          <a:bodyPr wrap="square">
            <a:spAutoFit/>
          </a:bodyPr>
          <a:lstStyle/>
          <a:p>
            <a:r>
              <a:rPr lang="en-US" sz="2400" b="1" dirty="0" smtClean="0">
                <a:solidFill>
                  <a:srgbClr val="FFFF66"/>
                </a:solidFill>
              </a:rPr>
              <a:t>Roof Anchor Brackets                               Nets</a:t>
            </a:r>
            <a:endParaRPr lang="en-US" sz="2400" dirty="0">
              <a:solidFill>
                <a:srgbClr val="FFFF66"/>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036" y="1336292"/>
            <a:ext cx="4882718" cy="35780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349355"/>
            <a:ext cx="3586163" cy="358616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81001"/>
            <a:ext cx="3295577" cy="5714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Various Fall Protections Applied to Residential Construction</a:t>
            </a:r>
            <a:endParaRPr lang="en-US" dirty="0"/>
          </a:p>
        </p:txBody>
      </p:sp>
      <p:sp>
        <p:nvSpPr>
          <p:cNvPr id="14541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5420" name="Rectangle 12"/>
          <p:cNvSpPr>
            <a:spLocks noChangeArrowheads="1"/>
          </p:cNvSpPr>
          <p:nvPr/>
        </p:nvSpPr>
        <p:spPr bwMode="auto">
          <a:xfrm>
            <a:off x="0" y="6486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a:xfrm>
            <a:off x="533400" y="5029200"/>
            <a:ext cx="8382000" cy="461665"/>
          </a:xfrm>
          <a:prstGeom prst="rect">
            <a:avLst/>
          </a:prstGeom>
        </p:spPr>
        <p:txBody>
          <a:bodyPr wrap="square">
            <a:spAutoFit/>
          </a:bodyPr>
          <a:lstStyle/>
          <a:p>
            <a:r>
              <a:rPr lang="en-US" sz="2400" b="1" dirty="0" smtClean="0">
                <a:solidFill>
                  <a:srgbClr val="FFFF66"/>
                </a:solidFill>
              </a:rPr>
              <a:t>      Bracket Scaffold Guardrails                            Mobile Scaffolds</a:t>
            </a:r>
            <a:endParaRPr lang="en-US" sz="2400" dirty="0">
              <a:solidFill>
                <a:srgbClr val="FFFF66"/>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1282337"/>
            <a:ext cx="5418667" cy="372533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068" y="1299606"/>
            <a:ext cx="2987749" cy="3732028"/>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Various Fall Protections Applied to Residential Construction</a:t>
            </a:r>
            <a:endParaRPr lang="en-US" dirty="0"/>
          </a:p>
        </p:txBody>
      </p:sp>
      <p:sp>
        <p:nvSpPr>
          <p:cNvPr id="14541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5420" name="Rectangle 12"/>
          <p:cNvSpPr>
            <a:spLocks noChangeArrowheads="1"/>
          </p:cNvSpPr>
          <p:nvPr/>
        </p:nvSpPr>
        <p:spPr bwMode="auto">
          <a:xfrm>
            <a:off x="0" y="6486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a:xfrm>
            <a:off x="228600" y="5029200"/>
            <a:ext cx="8915400" cy="461665"/>
          </a:xfrm>
          <a:prstGeom prst="rect">
            <a:avLst/>
          </a:prstGeom>
        </p:spPr>
        <p:txBody>
          <a:bodyPr wrap="square">
            <a:spAutoFit/>
          </a:bodyPr>
          <a:lstStyle/>
          <a:p>
            <a:r>
              <a:rPr lang="en-US" sz="2400" b="1" dirty="0" smtClean="0">
                <a:solidFill>
                  <a:srgbClr val="FFFF66"/>
                </a:solidFill>
              </a:rPr>
              <a:t>Bracket Scaffold                      Aerial Lift                   Truss Bracket Anchor</a:t>
            </a:r>
            <a:endParaRPr lang="en-US" sz="2400" dirty="0">
              <a:solidFill>
                <a:srgbClr val="FFFF66"/>
              </a:solidFill>
            </a:endParaRPr>
          </a:p>
        </p:txBody>
      </p:sp>
      <p:sp>
        <p:nvSpPr>
          <p:cNvPr id="28774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249" y="1385751"/>
            <a:ext cx="3807502" cy="35826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385751"/>
            <a:ext cx="2310063" cy="358541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6349" y="1394029"/>
            <a:ext cx="2392070" cy="3577133"/>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z="4000" smtClean="0"/>
              <a:t>Covers</a:t>
            </a:r>
            <a:endParaRPr lang="en-US" altLang="en-US" b="1" i="1" smtClean="0">
              <a:latin typeface="New York" charset="0"/>
            </a:endParaRPr>
          </a:p>
        </p:txBody>
      </p:sp>
      <p:sp>
        <p:nvSpPr>
          <p:cNvPr id="61443" name="Rectangle 3"/>
          <p:cNvSpPr>
            <a:spLocks noGrp="1" noChangeArrowheads="1"/>
          </p:cNvSpPr>
          <p:nvPr>
            <p:ph type="body" idx="1"/>
          </p:nvPr>
        </p:nvSpPr>
        <p:spPr>
          <a:xfrm>
            <a:off x="304800" y="1981200"/>
            <a:ext cx="8305800" cy="4114800"/>
          </a:xfrm>
        </p:spPr>
        <p:txBody>
          <a:bodyPr/>
          <a:lstStyle/>
          <a:p>
            <a:pPr lvl="2">
              <a:buFont typeface="Symbol" pitchFamily="18" charset="2"/>
              <a:buNone/>
            </a:pPr>
            <a:r>
              <a:rPr lang="en-US" altLang="en-US" b="1" i="1" smtClean="0">
                <a:latin typeface="New York" charset="0"/>
              </a:rPr>
              <a:t>  </a:t>
            </a:r>
            <a:r>
              <a:rPr lang="en-US" altLang="en-US" sz="2800" b="1" smtClean="0"/>
              <a:t>S</a:t>
            </a:r>
            <a:r>
              <a:rPr lang="en-US" altLang="en-US" sz="2800" smtClean="0"/>
              <a:t>upport twice the weight applied....covers secured.....to prevent accidental displacement....by wind, employees, or equipment....needed to close any gap (hole) more than 2” wide.... </a:t>
            </a:r>
            <a:r>
              <a:rPr lang="en-US" altLang="en-US" sz="2800" b="1" smtClean="0"/>
              <a:t>Marked “Hole”  or “Cover”</a:t>
            </a:r>
            <a:endParaRPr lang="en-US" altLang="en-US" sz="2800" smtClean="0"/>
          </a:p>
          <a:p>
            <a:endParaRPr lang="en-US" altLang="en-US" sz="2800" smtClean="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2467" name="Text Box 3"/>
          <p:cNvSpPr txBox="1">
            <a:spLocks noChangeArrowheads="1"/>
          </p:cNvSpPr>
          <p:nvPr/>
        </p:nvSpPr>
        <p:spPr bwMode="auto">
          <a:xfrm>
            <a:off x="0" y="395288"/>
            <a:ext cx="9144000" cy="519112"/>
          </a:xfrm>
          <a:prstGeom prst="rect">
            <a:avLst/>
          </a:prstGeom>
          <a:solidFill>
            <a:srgbClr val="FF3300"/>
          </a:solidFill>
          <a:ln w="9525">
            <a:noFill/>
            <a:miter lim="800000"/>
            <a:headEnd/>
            <a:tailEnd/>
          </a:ln>
        </p:spPr>
        <p:txBody>
          <a:bodyPr>
            <a:spAutoFit/>
          </a:bodyPr>
          <a:lstStyle/>
          <a:p>
            <a:pPr algn="ctr"/>
            <a:r>
              <a:rPr lang="en-US" sz="2800">
                <a:solidFill>
                  <a:srgbClr val="000000"/>
                </a:solidFill>
              </a:rPr>
              <a:t>Must be marked with the word "HOLE" or "COVER”</a:t>
            </a:r>
          </a:p>
        </p:txBody>
      </p:sp>
      <p:sp>
        <p:nvSpPr>
          <p:cNvPr id="125956" name="Text Box 4"/>
          <p:cNvSpPr txBox="1">
            <a:spLocks noChangeArrowheads="1"/>
          </p:cNvSpPr>
          <p:nvPr/>
        </p:nvSpPr>
        <p:spPr bwMode="auto">
          <a:xfrm>
            <a:off x="6096000" y="3352800"/>
            <a:ext cx="3827463" cy="4313238"/>
          </a:xfrm>
          <a:prstGeom prst="rect">
            <a:avLst/>
          </a:prstGeom>
          <a:noFill/>
          <a:ln w="9525">
            <a:noFill/>
            <a:miter lim="800000"/>
            <a:headEnd/>
            <a:tailEnd/>
          </a:ln>
        </p:spPr>
        <p:txBody>
          <a:bodyPr wrap="none">
            <a:spAutoFit/>
          </a:bodyPr>
          <a:lstStyle/>
          <a:p>
            <a:pPr eaLnBrk="0" hangingPunct="0">
              <a:buClr>
                <a:srgbClr val="00FF00"/>
              </a:buClr>
              <a:buFont typeface="Wingdings" pitchFamily="2" charset="2"/>
              <a:buChar char="ü"/>
            </a:pPr>
            <a:r>
              <a:rPr lang="en-US" sz="27700">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5956">
                                            <p:txEl>
                                              <p:pRg st="0" end="0"/>
                                            </p:txEl>
                                          </p:spTgt>
                                        </p:tgtEl>
                                        <p:attrNameLst>
                                          <p:attrName>style.visibility</p:attrName>
                                        </p:attrNameLst>
                                      </p:cBhvr>
                                      <p:to>
                                        <p:strVal val="visible"/>
                                      </p:to>
                                    </p:set>
                                    <p:animEffect transition="in" filter="wipe(left)">
                                      <p:cBhvr>
                                        <p:cTn id="7" dur="500"/>
                                        <p:tgtEl>
                                          <p:spTgt spid="1259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06400" y="228600"/>
            <a:ext cx="8356600" cy="1447800"/>
          </a:xfrm>
        </p:spPr>
        <p:txBody>
          <a:bodyPr/>
          <a:lstStyle/>
          <a:p>
            <a:pPr>
              <a:defRPr/>
            </a:pPr>
            <a:r>
              <a:rPr lang="en-US" altLang="en-US" b="1" dirty="0" smtClean="0"/>
              <a:t>General Requirements</a:t>
            </a:r>
            <a:br>
              <a:rPr lang="en-US" altLang="en-US" b="1" dirty="0" smtClean="0"/>
            </a:br>
            <a:r>
              <a:rPr lang="en-US" altLang="en-US" b="1" dirty="0" smtClean="0"/>
              <a:t>Housekeeping</a:t>
            </a:r>
          </a:p>
        </p:txBody>
      </p:sp>
      <p:sp>
        <p:nvSpPr>
          <p:cNvPr id="64515" name="Rectangle 3"/>
          <p:cNvSpPr>
            <a:spLocks noGrp="1" noChangeArrowheads="1"/>
          </p:cNvSpPr>
          <p:nvPr>
            <p:ph type="body" idx="1"/>
          </p:nvPr>
        </p:nvSpPr>
        <p:spPr/>
        <p:txBody>
          <a:bodyPr/>
          <a:lstStyle/>
          <a:p>
            <a:pPr>
              <a:defRPr/>
            </a:pPr>
            <a:r>
              <a:rPr lang="en-US" altLang="en-US" sz="2400" b="1" dirty="0" smtClean="0"/>
              <a:t>All places of employment, passageways, storerooms, and service rooms shall be kept clean and orderly and in a sanitary condition. </a:t>
            </a:r>
          </a:p>
          <a:p>
            <a:pPr>
              <a:defRPr/>
            </a:pPr>
            <a:r>
              <a:rPr lang="en-US" altLang="en-US" sz="2400" b="1" dirty="0" smtClean="0"/>
              <a:t>The floor of every workroom shall be maintained in a clean and, so far as possible, a dry condition. </a:t>
            </a:r>
          </a:p>
          <a:p>
            <a:pPr>
              <a:defRPr/>
            </a:pPr>
            <a:r>
              <a:rPr lang="en-US" altLang="en-US" sz="2400" b="1" dirty="0" smtClean="0"/>
              <a:t>Every floor, working place and passageway shall be kept free from protruding nails, splinters, holes, or loose boards.</a:t>
            </a:r>
          </a:p>
          <a:p>
            <a:pPr>
              <a:defRPr/>
            </a:pPr>
            <a:r>
              <a:rPr lang="en-US" altLang="en-US" sz="2400" b="1" dirty="0" smtClean="0"/>
              <a:t>Good housekeeping prevents fires. </a:t>
            </a:r>
          </a:p>
          <a:p>
            <a:pPr>
              <a:defRPr/>
            </a:pPr>
            <a:r>
              <a:rPr lang="en-US" altLang="en-US" sz="2400" b="1" dirty="0" smtClean="0"/>
              <a:t>Bad housekeeping is a breeding place for all types of accidents. </a:t>
            </a:r>
          </a:p>
        </p:txBody>
      </p:sp>
    </p:spTree>
  </p:cSld>
  <p:clrMapOvr>
    <a:masterClrMapping/>
  </p:clrMapOvr>
  <p:transition>
    <p:rand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06400" y="228600"/>
            <a:ext cx="8356600" cy="1524000"/>
          </a:xfrm>
        </p:spPr>
        <p:txBody>
          <a:bodyPr/>
          <a:lstStyle/>
          <a:p>
            <a:pPr>
              <a:defRPr/>
            </a:pPr>
            <a:r>
              <a:rPr lang="en-US" altLang="en-US" b="1" dirty="0" smtClean="0"/>
              <a:t>Protection of Open-Sided Floors &amp; Platforms</a:t>
            </a:r>
          </a:p>
        </p:txBody>
      </p:sp>
      <p:sp>
        <p:nvSpPr>
          <p:cNvPr id="65539" name="Rectangle 3"/>
          <p:cNvSpPr>
            <a:spLocks noGrp="1" noChangeArrowheads="1"/>
          </p:cNvSpPr>
          <p:nvPr>
            <p:ph type="body" idx="1"/>
          </p:nvPr>
        </p:nvSpPr>
        <p:spPr>
          <a:xfrm>
            <a:off x="457200" y="1787525"/>
            <a:ext cx="8229600" cy="4338638"/>
          </a:xfrm>
        </p:spPr>
        <p:txBody>
          <a:bodyPr/>
          <a:lstStyle/>
          <a:p>
            <a:pPr>
              <a:defRPr/>
            </a:pPr>
            <a:r>
              <a:rPr lang="en-US" altLang="en-US" sz="2800" b="1" dirty="0" smtClean="0"/>
              <a:t>Regardless of height, open-sided floors, manholes, walkways, platforms, or runways above or adjacent to dangerous equipment or similar hazards shall be guarded with a standard railing and toeboard or covered with an appropriate cover. </a:t>
            </a:r>
            <a:r>
              <a:rPr lang="en-US" altLang="en-US" b="1" dirty="0" smtClean="0"/>
              <a:t> </a:t>
            </a:r>
          </a:p>
        </p:txBody>
      </p:sp>
    </p:spTree>
  </p:cSld>
  <p:clrMapOvr>
    <a:masterClrMapping/>
  </p:clrMapOvr>
  <p:transition>
    <p:rand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914400" y="5511800"/>
            <a:ext cx="7600950" cy="519113"/>
          </a:xfrm>
          <a:prstGeom prst="rect">
            <a:avLst/>
          </a:prstGeom>
          <a:noFill/>
          <a:ln w="12700">
            <a:noFill/>
            <a:miter lim="800000"/>
            <a:headEnd type="none" w="sm" len="sm"/>
            <a:tailEnd type="none" w="sm" len="sm"/>
          </a:ln>
        </p:spPr>
        <p:txBody>
          <a:bodyPr wrap="none">
            <a:spAutoFit/>
          </a:bodyPr>
          <a:lstStyle/>
          <a:p>
            <a:pPr algn="ctr" eaLnBrk="0" hangingPunct="0"/>
            <a:r>
              <a:rPr lang="en-US" sz="2800" b="1"/>
              <a:t>Guard ramps, runways, and other walkways</a:t>
            </a:r>
          </a:p>
        </p:txBody>
      </p:sp>
      <p:pic>
        <p:nvPicPr>
          <p:cNvPr id="71683" name="Picture 3" descr="Slide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030288"/>
            <a:ext cx="5791200" cy="4424362"/>
          </a:xfrm>
          <a:prstGeom prst="rect">
            <a:avLst/>
          </a:prstGeom>
          <a:noFill/>
          <a:ln w="9525">
            <a:solidFill>
              <a:schemeClr val="accent2"/>
            </a:solidFill>
            <a:miter lim="800000"/>
            <a:headEnd/>
            <a:tailEnd/>
          </a:ln>
        </p:spPr>
      </p:pic>
      <p:sp>
        <p:nvSpPr>
          <p:cNvPr id="71684" name="Text Box 4"/>
          <p:cNvSpPr txBox="1">
            <a:spLocks noChangeArrowheads="1"/>
          </p:cNvSpPr>
          <p:nvPr/>
        </p:nvSpPr>
        <p:spPr bwMode="auto">
          <a:xfrm>
            <a:off x="1905000" y="228600"/>
            <a:ext cx="5791200" cy="701675"/>
          </a:xfrm>
          <a:prstGeom prst="rect">
            <a:avLst/>
          </a:prstGeom>
          <a:noFill/>
          <a:ln w="9525">
            <a:noFill/>
            <a:miter lim="800000"/>
            <a:headEnd/>
            <a:tailEnd/>
          </a:ln>
        </p:spPr>
        <p:txBody>
          <a:bodyPr>
            <a:spAutoFit/>
          </a:bodyPr>
          <a:lstStyle/>
          <a:p>
            <a:pPr eaLnBrk="0" hangingPunct="0">
              <a:spcBef>
                <a:spcPct val="50000"/>
              </a:spcBef>
            </a:pPr>
            <a:r>
              <a:rPr lang="en-US" sz="4000" b="1"/>
              <a:t>Walkways and Ramps</a:t>
            </a:r>
            <a:endParaRPr lang="en-US" sz="2400">
              <a:latin typeface="Times New Roman" pitchFamily="18" charset="0"/>
            </a:endParaRPr>
          </a:p>
        </p:txBody>
      </p:sp>
      <p:sp>
        <p:nvSpPr>
          <p:cNvPr id="6" name="Rectangle 5"/>
          <p:cNvSpPr>
            <a:spLocks noChangeArrowheads="1"/>
          </p:cNvSpPr>
          <p:nvPr/>
        </p:nvSpPr>
        <p:spPr bwMode="auto">
          <a:xfrm>
            <a:off x="2090738" y="3581400"/>
            <a:ext cx="2157412" cy="2378075"/>
          </a:xfrm>
          <a:prstGeom prst="rect">
            <a:avLst/>
          </a:prstGeom>
          <a:noFill/>
          <a:ln w="9525">
            <a:noFill/>
            <a:miter lim="800000"/>
            <a:headEnd/>
            <a:tailEnd/>
          </a:ln>
        </p:spPr>
        <p:txBody>
          <a:bodyPr wrap="none">
            <a:spAutoFit/>
          </a:bodyPr>
          <a:lstStyle/>
          <a:p>
            <a:pPr eaLnBrk="0" hangingPunct="0">
              <a:buClr>
                <a:srgbClr val="00FF00"/>
              </a:buClr>
              <a:buFont typeface="Wingdings" pitchFamily="2" charset="2"/>
              <a:buChar char="ü"/>
            </a:pPr>
            <a:r>
              <a:rPr lang="en-US" sz="15000">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838200" y="5692775"/>
            <a:ext cx="7696200" cy="860425"/>
          </a:xfrm>
          <a:prstGeom prst="rect">
            <a:avLst/>
          </a:prstGeom>
          <a:noFill/>
          <a:ln w="9525">
            <a:noFill/>
            <a:miter lim="800000"/>
            <a:headEnd/>
            <a:tailEnd/>
          </a:ln>
        </p:spPr>
        <p:txBody>
          <a:bodyPr lIns="92075" tIns="46038" rIns="92075" bIns="46038">
            <a:spAutoFit/>
          </a:bodyPr>
          <a:lstStyle/>
          <a:p>
            <a:pPr algn="ctr" eaLnBrk="0" hangingPunct="0">
              <a:lnSpc>
                <a:spcPct val="90000"/>
              </a:lnSpc>
            </a:pPr>
            <a:r>
              <a:rPr lang="en-US" sz="2800" b="1" dirty="0">
                <a:solidFill>
                  <a:srgbClr val="FFFF66"/>
                </a:solidFill>
              </a:rPr>
              <a:t>In All general construction, you must be protected if you can fall more than 6 feet </a:t>
            </a:r>
          </a:p>
        </p:txBody>
      </p:sp>
      <p:pic>
        <p:nvPicPr>
          <p:cNvPr id="72707" name="Picture 3" descr="No fall prot-EE per concrete oper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371600"/>
            <a:ext cx="5334000" cy="4100513"/>
          </a:xfrm>
          <a:prstGeom prst="rect">
            <a:avLst/>
          </a:prstGeom>
          <a:noFill/>
          <a:ln w="9525">
            <a:solidFill>
              <a:schemeClr val="accent2"/>
            </a:solidFill>
            <a:miter lim="800000"/>
            <a:headEnd/>
            <a:tailEnd/>
          </a:ln>
        </p:spPr>
      </p:pic>
      <p:sp>
        <p:nvSpPr>
          <p:cNvPr id="72708" name="Text Box 4"/>
          <p:cNvSpPr txBox="1">
            <a:spLocks noChangeArrowheads="1"/>
          </p:cNvSpPr>
          <p:nvPr/>
        </p:nvSpPr>
        <p:spPr bwMode="auto">
          <a:xfrm>
            <a:off x="381000" y="0"/>
            <a:ext cx="8153400" cy="1243417"/>
          </a:xfrm>
          <a:prstGeom prst="rect">
            <a:avLst/>
          </a:prstGeom>
          <a:noFill/>
          <a:ln w="9525">
            <a:noFill/>
            <a:miter lim="800000"/>
            <a:headEnd/>
            <a:tailEnd/>
          </a:ln>
        </p:spPr>
        <p:txBody>
          <a:bodyPr>
            <a:spAutoFit/>
          </a:bodyPr>
          <a:lstStyle/>
          <a:p>
            <a:pPr algn="ctr" eaLnBrk="0" hangingPunct="0">
              <a:spcBef>
                <a:spcPct val="50000"/>
              </a:spcBef>
            </a:pPr>
            <a:r>
              <a:rPr lang="en-US" sz="4000" b="1" dirty="0">
                <a:solidFill>
                  <a:srgbClr val="FFFF66"/>
                </a:solidFill>
              </a:rPr>
              <a:t>Fall Protection -</a:t>
            </a:r>
          </a:p>
          <a:p>
            <a:pPr algn="ctr" eaLnBrk="0" hangingPunct="0">
              <a:lnSpc>
                <a:spcPct val="20000"/>
              </a:lnSpc>
              <a:spcBef>
                <a:spcPct val="50000"/>
              </a:spcBef>
            </a:pPr>
            <a:r>
              <a:rPr lang="en-US" sz="4000" b="1" dirty="0">
                <a:solidFill>
                  <a:srgbClr val="FFFF66"/>
                </a:solidFill>
              </a:rPr>
              <a:t>Residential Construction </a:t>
            </a:r>
          </a:p>
        </p:txBody>
      </p:sp>
      <p:sp>
        <p:nvSpPr>
          <p:cNvPr id="5"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open_floor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6400" y="1219200"/>
            <a:ext cx="6170613" cy="4049713"/>
          </a:xfrm>
          <a:prstGeom prst="rect">
            <a:avLst/>
          </a:prstGeom>
          <a:noFill/>
          <a:ln w="9525">
            <a:noFill/>
            <a:miter lim="800000"/>
            <a:headEnd/>
            <a:tailEnd/>
          </a:ln>
        </p:spPr>
      </p:pic>
      <p:sp>
        <p:nvSpPr>
          <p:cNvPr id="73731" name="Text Box 3"/>
          <p:cNvSpPr txBox="1">
            <a:spLocks noChangeArrowheads="1"/>
          </p:cNvSpPr>
          <p:nvPr/>
        </p:nvSpPr>
        <p:spPr bwMode="auto">
          <a:xfrm>
            <a:off x="0" y="304800"/>
            <a:ext cx="9144000" cy="701675"/>
          </a:xfrm>
          <a:prstGeom prst="rect">
            <a:avLst/>
          </a:prstGeom>
          <a:noFill/>
          <a:ln w="9525">
            <a:noFill/>
            <a:miter lim="800000"/>
            <a:headEnd/>
            <a:tailEnd/>
          </a:ln>
        </p:spPr>
        <p:txBody>
          <a:bodyPr>
            <a:spAutoFit/>
          </a:bodyPr>
          <a:lstStyle/>
          <a:p>
            <a:pPr algn="ctr" eaLnBrk="0" hangingPunct="0">
              <a:spcBef>
                <a:spcPct val="50000"/>
              </a:spcBef>
            </a:pPr>
            <a:r>
              <a:rPr lang="en-US" sz="4000" b="1" dirty="0">
                <a:solidFill>
                  <a:srgbClr val="FFFF66"/>
                </a:solidFill>
              </a:rPr>
              <a:t>Sides </a:t>
            </a:r>
            <a:r>
              <a:rPr lang="en-US" sz="3200" b="1" dirty="0">
                <a:solidFill>
                  <a:srgbClr val="FFFF66"/>
                </a:solidFill>
              </a:rPr>
              <a:t>&amp;</a:t>
            </a:r>
            <a:r>
              <a:rPr lang="en-US" sz="4000" b="1" dirty="0">
                <a:solidFill>
                  <a:srgbClr val="FFFF66"/>
                </a:solidFill>
              </a:rPr>
              <a:t> Edges - Improper Guarding</a:t>
            </a:r>
          </a:p>
        </p:txBody>
      </p:sp>
      <p:sp>
        <p:nvSpPr>
          <p:cNvPr id="73732" name="Text Box 4"/>
          <p:cNvSpPr txBox="1">
            <a:spLocks noChangeArrowheads="1"/>
          </p:cNvSpPr>
          <p:nvPr/>
        </p:nvSpPr>
        <p:spPr bwMode="auto">
          <a:xfrm>
            <a:off x="1066800" y="5768975"/>
            <a:ext cx="7239000" cy="860425"/>
          </a:xfrm>
          <a:prstGeom prst="rect">
            <a:avLst/>
          </a:prstGeom>
          <a:noFill/>
          <a:ln w="9525">
            <a:noFill/>
            <a:miter lim="800000"/>
            <a:headEnd/>
            <a:tailEnd/>
          </a:ln>
        </p:spPr>
        <p:txBody>
          <a:bodyPr>
            <a:spAutoFit/>
          </a:bodyPr>
          <a:lstStyle/>
          <a:p>
            <a:pPr algn="ctr" eaLnBrk="0" hangingPunct="0">
              <a:lnSpc>
                <a:spcPct val="90000"/>
              </a:lnSpc>
              <a:spcBef>
                <a:spcPct val="50000"/>
              </a:spcBef>
            </a:pPr>
            <a:r>
              <a:rPr lang="en-US" sz="2800" b="1" dirty="0">
                <a:solidFill>
                  <a:srgbClr val="FFFF66"/>
                </a:solidFill>
              </a:rPr>
              <a:t>This 1/4" nylon rope alone is not a proper way to guard this open floor</a:t>
            </a:r>
          </a:p>
        </p:txBody>
      </p:sp>
      <p:sp>
        <p:nvSpPr>
          <p:cNvPr id="5"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descr="Slide1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00" y="1524000"/>
            <a:ext cx="5495925" cy="4140200"/>
          </a:xfrm>
          <a:prstGeom prst="rect">
            <a:avLst/>
          </a:prstGeom>
          <a:noFill/>
          <a:ln w="9525">
            <a:solidFill>
              <a:schemeClr val="accent2"/>
            </a:solidFill>
            <a:miter lim="800000"/>
            <a:headEnd/>
            <a:tailEnd/>
          </a:ln>
        </p:spPr>
      </p:pic>
      <p:sp>
        <p:nvSpPr>
          <p:cNvPr id="74756" name="Text Box 4"/>
          <p:cNvSpPr txBox="1">
            <a:spLocks noChangeArrowheads="1"/>
          </p:cNvSpPr>
          <p:nvPr/>
        </p:nvSpPr>
        <p:spPr bwMode="auto">
          <a:xfrm>
            <a:off x="914400" y="76200"/>
            <a:ext cx="7772400" cy="701675"/>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66"/>
                </a:solidFill>
              </a:rPr>
              <a:t>Sky Lights and Other Openings</a:t>
            </a:r>
            <a:endParaRPr lang="en-US" sz="2400" dirty="0">
              <a:solidFill>
                <a:srgbClr val="FFFF66"/>
              </a:solidFill>
              <a:latin typeface="Times New Roman" pitchFamily="18" charset="0"/>
            </a:endParaRPr>
          </a:p>
        </p:txBody>
      </p:sp>
      <p:sp>
        <p:nvSpPr>
          <p:cNvPr id="5" name="AutoShape 5"/>
          <p:cNvSpPr>
            <a:spLocks noChangeArrowheads="1"/>
          </p:cNvSpPr>
          <p:nvPr/>
        </p:nvSpPr>
        <p:spPr bwMode="auto">
          <a:xfrm>
            <a:off x="2061754" y="12319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76200"/>
            <a:ext cx="324385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Slide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143000"/>
            <a:ext cx="5791200" cy="4078288"/>
          </a:xfrm>
          <a:prstGeom prst="rect">
            <a:avLst/>
          </a:prstGeom>
          <a:noFill/>
          <a:ln w="9525">
            <a:solidFill>
              <a:schemeClr val="accent2"/>
            </a:solidFill>
            <a:miter lim="800000"/>
            <a:headEnd/>
            <a:tailEnd/>
          </a:ln>
        </p:spPr>
      </p:pic>
      <p:sp>
        <p:nvSpPr>
          <p:cNvPr id="75779" name="Rectangle 3"/>
          <p:cNvSpPr>
            <a:spLocks noChangeArrowheads="1"/>
          </p:cNvSpPr>
          <p:nvPr/>
        </p:nvSpPr>
        <p:spPr bwMode="auto">
          <a:xfrm>
            <a:off x="1066800" y="5607050"/>
            <a:ext cx="7315200" cy="946150"/>
          </a:xfrm>
          <a:prstGeom prst="rect">
            <a:avLst/>
          </a:prstGeom>
          <a:noFill/>
          <a:ln w="9525">
            <a:noFill/>
            <a:miter lim="800000"/>
            <a:headEnd/>
            <a:tailEnd/>
          </a:ln>
        </p:spPr>
        <p:txBody>
          <a:bodyPr lIns="92075" tIns="46038" rIns="92075" bIns="46038">
            <a:spAutoFit/>
          </a:bodyPr>
          <a:lstStyle/>
          <a:p>
            <a:pPr eaLnBrk="0" hangingPunct="0">
              <a:buClr>
                <a:srgbClr val="FFCC00"/>
              </a:buClr>
            </a:pPr>
            <a:r>
              <a:rPr lang="en-US" sz="2800" b="1" dirty="0" smtClean="0">
                <a:solidFill>
                  <a:srgbClr val="FFFF66"/>
                </a:solidFill>
              </a:rPr>
              <a:t>Cover </a:t>
            </a:r>
            <a:r>
              <a:rPr lang="en-US" sz="2800" b="1" dirty="0">
                <a:solidFill>
                  <a:srgbClr val="FFFF66"/>
                </a:solidFill>
              </a:rPr>
              <a:t>completely and securely</a:t>
            </a:r>
          </a:p>
          <a:p>
            <a:pPr eaLnBrk="0" hangingPunct="0">
              <a:buClr>
                <a:srgbClr val="FFCC00"/>
              </a:buClr>
            </a:pPr>
            <a:r>
              <a:rPr lang="en-US" sz="2800" b="1" dirty="0" smtClean="0">
                <a:solidFill>
                  <a:srgbClr val="FFFF66"/>
                </a:solidFill>
              </a:rPr>
              <a:t>If </a:t>
            </a:r>
            <a:r>
              <a:rPr lang="en-US" sz="2800" b="1" dirty="0">
                <a:solidFill>
                  <a:srgbClr val="FFFF66"/>
                </a:solidFill>
              </a:rPr>
              <a:t>no cover, can guard with a guardrail</a:t>
            </a:r>
          </a:p>
        </p:txBody>
      </p:sp>
      <p:sp>
        <p:nvSpPr>
          <p:cNvPr id="75780" name="Text Box 4"/>
          <p:cNvSpPr txBox="1">
            <a:spLocks noChangeArrowheads="1"/>
          </p:cNvSpPr>
          <p:nvPr/>
        </p:nvSpPr>
        <p:spPr bwMode="auto">
          <a:xfrm>
            <a:off x="2667000" y="228600"/>
            <a:ext cx="4114800" cy="701675"/>
          </a:xfrm>
          <a:prstGeom prst="rect">
            <a:avLst/>
          </a:prstGeom>
          <a:noFill/>
          <a:ln w="9525">
            <a:noFill/>
            <a:miter lim="800000"/>
            <a:headEnd/>
            <a:tailEnd/>
          </a:ln>
        </p:spPr>
        <p:txBody>
          <a:bodyPr>
            <a:spAutoFit/>
          </a:bodyPr>
          <a:lstStyle/>
          <a:p>
            <a:pPr algn="ctr" eaLnBrk="0" hangingPunct="0">
              <a:spcBef>
                <a:spcPct val="50000"/>
              </a:spcBef>
            </a:pPr>
            <a:r>
              <a:rPr lang="en-US" sz="4000" b="1" dirty="0">
                <a:solidFill>
                  <a:srgbClr val="FFFF66"/>
                </a:solidFill>
              </a:rPr>
              <a:t>Floor Holes</a:t>
            </a:r>
            <a:endParaRPr lang="en-US" sz="4000" b="1" dirty="0">
              <a:solidFill>
                <a:srgbClr val="FFFF66"/>
              </a:solidFill>
              <a:latin typeface="Times New Roman" pitchFamily="18" charset="0"/>
            </a:endParaRPr>
          </a:p>
        </p:txBody>
      </p:sp>
      <p:sp>
        <p:nvSpPr>
          <p:cNvPr id="75782" name="Text Box 6"/>
          <p:cNvSpPr txBox="1">
            <a:spLocks noChangeArrowheads="1"/>
          </p:cNvSpPr>
          <p:nvPr/>
        </p:nvSpPr>
        <p:spPr bwMode="auto">
          <a:xfrm>
            <a:off x="6019800" y="4418013"/>
            <a:ext cx="1758950" cy="822325"/>
          </a:xfrm>
          <a:prstGeom prst="rect">
            <a:avLst/>
          </a:prstGeom>
          <a:solidFill>
            <a:srgbClr val="FF0000"/>
          </a:solidFill>
          <a:ln w="9525">
            <a:noFill/>
            <a:miter lim="800000"/>
            <a:headEnd/>
            <a:tailEnd/>
          </a:ln>
        </p:spPr>
        <p:txBody>
          <a:bodyPr wrap="none">
            <a:spAutoFit/>
          </a:bodyPr>
          <a:lstStyle/>
          <a:p>
            <a:pPr eaLnBrk="0" hangingPunct="0"/>
            <a:r>
              <a:rPr lang="en-US" sz="2400" b="1"/>
              <a:t>Improperly</a:t>
            </a:r>
          </a:p>
          <a:p>
            <a:pPr eaLnBrk="0" hangingPunct="0"/>
            <a:r>
              <a:rPr lang="en-US" sz="2400" b="1"/>
              <a:t>Covered</a:t>
            </a:r>
          </a:p>
        </p:txBody>
      </p:sp>
      <p:sp>
        <p:nvSpPr>
          <p:cNvPr id="7" name="AutoShape 5"/>
          <p:cNvSpPr>
            <a:spLocks noChangeArrowheads="1"/>
          </p:cNvSpPr>
          <p:nvPr/>
        </p:nvSpPr>
        <p:spPr bwMode="auto">
          <a:xfrm>
            <a:off x="2362200" y="1143000"/>
            <a:ext cx="4495800" cy="428830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81000" y="1295400"/>
            <a:ext cx="3886200" cy="2247411"/>
          </a:xfrm>
          <a:prstGeom prst="rect">
            <a:avLst/>
          </a:prstGeom>
          <a:noFill/>
          <a:ln w="9525">
            <a:noFill/>
            <a:miter lim="800000"/>
            <a:headEnd/>
            <a:tailEnd/>
          </a:ln>
        </p:spPr>
        <p:txBody>
          <a:bodyPr lIns="92075" tIns="46038" rIns="92075" bIns="46038">
            <a:spAutoFit/>
          </a:bodyPr>
          <a:lstStyle/>
          <a:p>
            <a:pPr eaLnBrk="0" hangingPunct="0"/>
            <a:r>
              <a:rPr lang="en-US" sz="2800" b="1" dirty="0">
                <a:solidFill>
                  <a:srgbClr val="FFFF66"/>
                </a:solidFill>
              </a:rPr>
              <a:t>Guard excavations more than 6 feet deep when they are not readily seen because of plant growth or other visual barriers</a:t>
            </a:r>
            <a:endParaRPr lang="en-US" sz="2400" b="1" dirty="0">
              <a:solidFill>
                <a:srgbClr val="FFFF66"/>
              </a:solidFill>
            </a:endParaRPr>
          </a:p>
        </p:txBody>
      </p:sp>
      <p:pic>
        <p:nvPicPr>
          <p:cNvPr id="76803" name="Picture 3" descr="Excavation oper - Improper shori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7850" y="1066800"/>
            <a:ext cx="3949700" cy="5181600"/>
          </a:xfrm>
          <a:prstGeom prst="rect">
            <a:avLst/>
          </a:prstGeom>
          <a:noFill/>
          <a:ln w="9525">
            <a:noFill/>
            <a:miter lim="800000"/>
            <a:headEnd/>
            <a:tailEnd/>
          </a:ln>
        </p:spPr>
      </p:pic>
      <p:sp>
        <p:nvSpPr>
          <p:cNvPr id="76804" name="Text Box 4"/>
          <p:cNvSpPr txBox="1">
            <a:spLocks noChangeArrowheads="1"/>
          </p:cNvSpPr>
          <p:nvPr/>
        </p:nvSpPr>
        <p:spPr bwMode="auto">
          <a:xfrm>
            <a:off x="304800" y="228600"/>
            <a:ext cx="8305800" cy="701675"/>
          </a:xfrm>
          <a:prstGeom prst="rect">
            <a:avLst/>
          </a:prstGeom>
          <a:noFill/>
          <a:ln w="9525">
            <a:noFill/>
            <a:miter lim="800000"/>
            <a:headEnd/>
            <a:tailEnd/>
          </a:ln>
        </p:spPr>
        <p:txBody>
          <a:bodyPr>
            <a:spAutoFit/>
          </a:bodyPr>
          <a:lstStyle/>
          <a:p>
            <a:pPr algn="ctr" eaLnBrk="0" hangingPunct="0">
              <a:spcBef>
                <a:spcPct val="50000"/>
              </a:spcBef>
            </a:pPr>
            <a:r>
              <a:rPr lang="en-US" sz="4000" b="1">
                <a:solidFill>
                  <a:srgbClr val="FFFF66"/>
                </a:solidFill>
              </a:rPr>
              <a:t>Excavations</a:t>
            </a:r>
            <a:endParaRPr lang="en-US" sz="2400">
              <a:solidFill>
                <a:srgbClr val="FFFF66"/>
              </a:solidFill>
              <a:latin typeface="Times New Roman" pitchFamily="18" charset="0"/>
            </a:endParaRPr>
          </a:p>
        </p:txBody>
      </p:sp>
      <p:sp>
        <p:nvSpPr>
          <p:cNvPr id="76805" name="Rectangle 5"/>
          <p:cNvSpPr>
            <a:spLocks noChangeArrowheads="1"/>
          </p:cNvSpPr>
          <p:nvPr/>
        </p:nvSpPr>
        <p:spPr bwMode="auto">
          <a:xfrm>
            <a:off x="1295400" y="4191000"/>
            <a:ext cx="3095625" cy="1015663"/>
          </a:xfrm>
          <a:prstGeom prst="rect">
            <a:avLst/>
          </a:prstGeom>
          <a:solidFill>
            <a:srgbClr val="FFFF00"/>
          </a:solidFill>
          <a:ln w="9525">
            <a:noFill/>
            <a:miter lim="800000"/>
            <a:headEnd/>
            <a:tailEnd/>
          </a:ln>
        </p:spPr>
        <p:txBody>
          <a:bodyPr>
            <a:spAutoFit/>
          </a:bodyPr>
          <a:lstStyle/>
          <a:p>
            <a:pPr eaLnBrk="0" hangingPunct="0"/>
            <a:r>
              <a:rPr lang="en-US" sz="2000" b="1" dirty="0"/>
              <a:t>In addition to needing guarding, this excavation is not properly shored</a:t>
            </a:r>
          </a:p>
        </p:txBody>
      </p:sp>
      <p:sp>
        <p:nvSpPr>
          <p:cNvPr id="6"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solidFill>
                <a:srgbClr val="FFFF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457200" y="5334000"/>
            <a:ext cx="8458200" cy="885825"/>
          </a:xfrm>
          <a:prstGeom prst="rect">
            <a:avLst/>
          </a:prstGeom>
          <a:noFill/>
          <a:ln w="9525">
            <a:noFill/>
            <a:miter lim="800000"/>
            <a:headEnd/>
            <a:tailEnd/>
          </a:ln>
        </p:spPr>
        <p:txBody>
          <a:bodyPr lIns="92075" tIns="46038" rIns="92075" bIns="46038">
            <a:spAutoFit/>
          </a:bodyPr>
          <a:lstStyle/>
          <a:p>
            <a:pPr algn="ctr" eaLnBrk="0" hangingPunct="0"/>
            <a:r>
              <a:rPr lang="en-US" sz="2600" b="1"/>
              <a:t>If you work near wall openings 6 feet or more above lower levels you must be protected from falling</a:t>
            </a:r>
          </a:p>
        </p:txBody>
      </p:sp>
      <p:pic>
        <p:nvPicPr>
          <p:cNvPr id="77827" name="Picture 3" descr="No fall prot-EE per concrete oper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914400"/>
            <a:ext cx="6173788" cy="4306888"/>
          </a:xfrm>
          <a:prstGeom prst="rect">
            <a:avLst/>
          </a:prstGeom>
          <a:noFill/>
          <a:ln w="9525">
            <a:solidFill>
              <a:schemeClr val="accent2"/>
            </a:solidFill>
            <a:miter lim="800000"/>
            <a:headEnd/>
            <a:tailEnd/>
          </a:ln>
        </p:spPr>
      </p:pic>
      <p:sp>
        <p:nvSpPr>
          <p:cNvPr id="77828" name="Text Box 4"/>
          <p:cNvSpPr txBox="1">
            <a:spLocks noChangeArrowheads="1"/>
          </p:cNvSpPr>
          <p:nvPr/>
        </p:nvSpPr>
        <p:spPr bwMode="auto">
          <a:xfrm>
            <a:off x="1524000" y="4800600"/>
            <a:ext cx="2209800" cy="457200"/>
          </a:xfrm>
          <a:prstGeom prst="rect">
            <a:avLst/>
          </a:prstGeom>
          <a:solidFill>
            <a:srgbClr val="339966"/>
          </a:solidFill>
          <a:ln w="9525">
            <a:noFill/>
            <a:miter lim="800000"/>
            <a:headEnd/>
            <a:tailEnd/>
          </a:ln>
        </p:spPr>
        <p:txBody>
          <a:bodyPr>
            <a:spAutoFit/>
          </a:bodyPr>
          <a:lstStyle/>
          <a:p>
            <a:pPr eaLnBrk="0" hangingPunct="0">
              <a:spcBef>
                <a:spcPct val="50000"/>
              </a:spcBef>
            </a:pPr>
            <a:r>
              <a:rPr lang="en-US" sz="2400" b="1"/>
              <a:t>Wall opening</a:t>
            </a:r>
            <a:endParaRPr lang="en-US" sz="2400">
              <a:latin typeface="Times New Roman" pitchFamily="18" charset="0"/>
            </a:endParaRPr>
          </a:p>
        </p:txBody>
      </p:sp>
      <p:sp>
        <p:nvSpPr>
          <p:cNvPr id="77829" name="Line 5"/>
          <p:cNvSpPr>
            <a:spLocks noChangeShapeType="1"/>
          </p:cNvSpPr>
          <p:nvPr/>
        </p:nvSpPr>
        <p:spPr bwMode="auto">
          <a:xfrm flipV="1">
            <a:off x="2286000" y="3200400"/>
            <a:ext cx="1447800" cy="1447800"/>
          </a:xfrm>
          <a:prstGeom prst="line">
            <a:avLst/>
          </a:prstGeom>
          <a:noFill/>
          <a:ln w="57150">
            <a:solidFill>
              <a:srgbClr val="FF0000"/>
            </a:solidFill>
            <a:round/>
            <a:headEnd/>
            <a:tailEnd type="triangle" w="med" len="med"/>
          </a:ln>
        </p:spPr>
        <p:txBody>
          <a:bodyPr wrap="none" anchor="ctr"/>
          <a:lstStyle/>
          <a:p>
            <a:endParaRPr lang="en-US"/>
          </a:p>
        </p:txBody>
      </p:sp>
      <p:sp>
        <p:nvSpPr>
          <p:cNvPr id="77830" name="Text Box 6"/>
          <p:cNvSpPr txBox="1">
            <a:spLocks noChangeArrowheads="1"/>
          </p:cNvSpPr>
          <p:nvPr/>
        </p:nvSpPr>
        <p:spPr bwMode="auto">
          <a:xfrm>
            <a:off x="2667000" y="228600"/>
            <a:ext cx="5867400" cy="701675"/>
          </a:xfrm>
          <a:prstGeom prst="rect">
            <a:avLst/>
          </a:prstGeom>
          <a:noFill/>
          <a:ln w="9525">
            <a:noFill/>
            <a:miter lim="800000"/>
            <a:headEnd/>
            <a:tailEnd/>
          </a:ln>
        </p:spPr>
        <p:txBody>
          <a:bodyPr>
            <a:spAutoFit/>
          </a:bodyPr>
          <a:lstStyle/>
          <a:p>
            <a:pPr eaLnBrk="0" hangingPunct="0">
              <a:spcBef>
                <a:spcPct val="50000"/>
              </a:spcBef>
            </a:pPr>
            <a:r>
              <a:rPr lang="en-US" sz="4000" b="1"/>
              <a:t>Wall Openings</a:t>
            </a:r>
            <a:endParaRPr lang="en-US" sz="2400">
              <a:latin typeface="Times New Roman" pitchFamily="18" charset="0"/>
            </a:endParaRPr>
          </a:p>
        </p:txBody>
      </p:sp>
      <p:sp>
        <p:nvSpPr>
          <p:cNvPr id="7"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endParaRPr lang="en-US" smtClean="0"/>
          </a:p>
        </p:txBody>
      </p:sp>
      <p:sp>
        <p:nvSpPr>
          <p:cNvPr id="78851" name="Rectangle 3"/>
          <p:cNvSpPr>
            <a:spLocks noGrp="1" noChangeArrowheads="1"/>
          </p:cNvSpPr>
          <p:nvPr>
            <p:ph type="body" idx="1"/>
          </p:nvPr>
        </p:nvSpPr>
        <p:spPr/>
        <p:txBody>
          <a:bodyPr/>
          <a:lstStyle/>
          <a:p>
            <a:endParaRPr lang="en-US" smtClean="0"/>
          </a:p>
        </p:txBody>
      </p:sp>
      <p:pic>
        <p:nvPicPr>
          <p:cNvPr id="78852" name="Picture 4" descr="NAHB-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88069"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dissolve">
                                      <p:cBhvr>
                                        <p:cTn id="7" dur="5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en-US" smtClean="0"/>
          </a:p>
        </p:txBody>
      </p:sp>
      <p:sp>
        <p:nvSpPr>
          <p:cNvPr id="79875" name="Rectangle 3"/>
          <p:cNvSpPr>
            <a:spLocks noGrp="1" noChangeArrowheads="1"/>
          </p:cNvSpPr>
          <p:nvPr>
            <p:ph type="body" idx="1"/>
          </p:nvPr>
        </p:nvSpPr>
        <p:spPr/>
        <p:txBody>
          <a:bodyPr/>
          <a:lstStyle/>
          <a:p>
            <a:endParaRPr lang="en-US" smtClean="0"/>
          </a:p>
        </p:txBody>
      </p:sp>
      <p:pic>
        <p:nvPicPr>
          <p:cNvPr id="79876" name="Picture 4" descr="safety bo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pic>
        <p:nvPicPr>
          <p:cNvPr id="79877" name="Picture 5" descr="safety bo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grpSp>
        <p:nvGrpSpPr>
          <p:cNvPr id="2" name="Group 6"/>
          <p:cNvGrpSpPr>
            <a:grpSpLocks/>
          </p:cNvGrpSpPr>
          <p:nvPr/>
        </p:nvGrpSpPr>
        <p:grpSpPr bwMode="auto">
          <a:xfrm>
            <a:off x="2362200" y="876300"/>
            <a:ext cx="3905250" cy="5810250"/>
            <a:chOff x="1488" y="552"/>
            <a:chExt cx="2460" cy="3660"/>
          </a:xfrm>
        </p:grpSpPr>
        <p:sp>
          <p:nvSpPr>
            <p:cNvPr id="90119" name="Rectangle 7"/>
            <p:cNvSpPr>
              <a:spLocks noChangeArrowheads="1"/>
            </p:cNvSpPr>
            <p:nvPr/>
          </p:nvSpPr>
          <p:spPr bwMode="auto">
            <a:xfrm>
              <a:off x="1488" y="777"/>
              <a:ext cx="2460" cy="327"/>
            </a:xfrm>
            <a:prstGeom prst="rect">
              <a:avLst/>
            </a:prstGeom>
            <a:noFill/>
            <a:ln w="9525">
              <a:noFill/>
              <a:miter lim="800000"/>
              <a:headEnd/>
              <a:tailEnd/>
            </a:ln>
            <a:effectLst/>
          </p:spPr>
          <p:txBody>
            <a:bodyPr>
              <a:spAutoFit/>
            </a:bodyPr>
            <a:lstStyle/>
            <a:p>
              <a:pPr>
                <a:defRPr/>
              </a:pPr>
              <a:r>
                <a:rPr lang="en-US" sz="2800">
                  <a:solidFill>
                    <a:srgbClr val="66FF33"/>
                  </a:solidFill>
                  <a:effectLst>
                    <a:outerShdw blurRad="38100" dist="38100" dir="2700000" algn="tl">
                      <a:srgbClr val="C0C0C0"/>
                    </a:outerShdw>
                  </a:effectLst>
                  <a:latin typeface="Arial Black" pitchFamily="34" charset="0"/>
                </a:rPr>
                <a:t>Top-rail @ 42”</a:t>
              </a:r>
            </a:p>
          </p:txBody>
        </p:sp>
        <p:sp>
          <p:nvSpPr>
            <p:cNvPr id="79887" name="Line 8"/>
            <p:cNvSpPr>
              <a:spLocks noChangeShapeType="1"/>
            </p:cNvSpPr>
            <p:nvPr/>
          </p:nvSpPr>
          <p:spPr bwMode="auto">
            <a:xfrm>
              <a:off x="3360" y="552"/>
              <a:ext cx="0" cy="3660"/>
            </a:xfrm>
            <a:prstGeom prst="line">
              <a:avLst/>
            </a:prstGeom>
            <a:noFill/>
            <a:ln w="120650">
              <a:solidFill>
                <a:srgbClr val="66FF33"/>
              </a:solidFill>
              <a:round/>
              <a:headEnd type="triangle" w="med" len="med"/>
              <a:tailEnd/>
            </a:ln>
          </p:spPr>
          <p:txBody>
            <a:bodyPr/>
            <a:lstStyle/>
            <a:p>
              <a:endParaRPr lang="en-US"/>
            </a:p>
          </p:txBody>
        </p:sp>
      </p:grpSp>
      <p:grpSp>
        <p:nvGrpSpPr>
          <p:cNvPr id="3" name="Group 9"/>
          <p:cNvGrpSpPr>
            <a:grpSpLocks/>
          </p:cNvGrpSpPr>
          <p:nvPr/>
        </p:nvGrpSpPr>
        <p:grpSpPr bwMode="auto">
          <a:xfrm>
            <a:off x="1524000" y="3048000"/>
            <a:ext cx="3676650" cy="2971800"/>
            <a:chOff x="948" y="1908"/>
            <a:chExt cx="2316" cy="1872"/>
          </a:xfrm>
        </p:grpSpPr>
        <p:sp>
          <p:nvSpPr>
            <p:cNvPr id="90122" name="Rectangle 10"/>
            <p:cNvSpPr>
              <a:spLocks noChangeArrowheads="1"/>
            </p:cNvSpPr>
            <p:nvPr/>
          </p:nvSpPr>
          <p:spPr bwMode="auto">
            <a:xfrm>
              <a:off x="948" y="2088"/>
              <a:ext cx="2316" cy="327"/>
            </a:xfrm>
            <a:prstGeom prst="rect">
              <a:avLst/>
            </a:prstGeom>
            <a:noFill/>
            <a:ln w="9525">
              <a:noFill/>
              <a:miter lim="800000"/>
              <a:headEnd/>
              <a:tailEnd/>
            </a:ln>
            <a:effectLst/>
          </p:spPr>
          <p:txBody>
            <a:bodyPr>
              <a:spAutoFit/>
            </a:bodyPr>
            <a:lstStyle/>
            <a:p>
              <a:pPr>
                <a:defRPr/>
              </a:pPr>
              <a:r>
                <a:rPr lang="en-US" sz="2800">
                  <a:solidFill>
                    <a:srgbClr val="0000FF"/>
                  </a:solidFill>
                  <a:effectLst>
                    <a:outerShdw blurRad="38100" dist="38100" dir="2700000" algn="tl">
                      <a:srgbClr val="C0C0C0"/>
                    </a:outerShdw>
                  </a:effectLst>
                  <a:latin typeface="Arial Black" pitchFamily="34" charset="0"/>
                </a:rPr>
                <a:t>Mid-rail @ 21”</a:t>
              </a:r>
            </a:p>
          </p:txBody>
        </p:sp>
        <p:sp>
          <p:nvSpPr>
            <p:cNvPr id="79885" name="Line 11"/>
            <p:cNvSpPr>
              <a:spLocks noChangeShapeType="1"/>
            </p:cNvSpPr>
            <p:nvPr/>
          </p:nvSpPr>
          <p:spPr bwMode="auto">
            <a:xfrm>
              <a:off x="2784" y="1908"/>
              <a:ext cx="0" cy="1872"/>
            </a:xfrm>
            <a:prstGeom prst="line">
              <a:avLst/>
            </a:prstGeom>
            <a:noFill/>
            <a:ln w="101600">
              <a:solidFill>
                <a:srgbClr val="0000FF"/>
              </a:solidFill>
              <a:round/>
              <a:headEnd type="triangle" w="med" len="med"/>
              <a:tailEnd/>
            </a:ln>
          </p:spPr>
          <p:txBody>
            <a:bodyPr/>
            <a:lstStyle/>
            <a:p>
              <a:endParaRPr lang="en-US"/>
            </a:p>
          </p:txBody>
        </p:sp>
      </p:grpSp>
      <p:grpSp>
        <p:nvGrpSpPr>
          <p:cNvPr id="4" name="Group 12"/>
          <p:cNvGrpSpPr>
            <a:grpSpLocks/>
          </p:cNvGrpSpPr>
          <p:nvPr/>
        </p:nvGrpSpPr>
        <p:grpSpPr bwMode="auto">
          <a:xfrm>
            <a:off x="0" y="4953000"/>
            <a:ext cx="3695700" cy="690563"/>
            <a:chOff x="432" y="3120"/>
            <a:chExt cx="1920" cy="435"/>
          </a:xfrm>
        </p:grpSpPr>
        <p:sp>
          <p:nvSpPr>
            <p:cNvPr id="90125" name="Rectangle 13"/>
            <p:cNvSpPr>
              <a:spLocks noChangeArrowheads="1"/>
            </p:cNvSpPr>
            <p:nvPr/>
          </p:nvSpPr>
          <p:spPr bwMode="auto">
            <a:xfrm>
              <a:off x="432" y="3228"/>
              <a:ext cx="1920" cy="327"/>
            </a:xfrm>
            <a:prstGeom prst="rect">
              <a:avLst/>
            </a:prstGeom>
            <a:noFill/>
            <a:ln w="9525">
              <a:noFill/>
              <a:miter lim="800000"/>
              <a:headEnd/>
              <a:tailEnd/>
            </a:ln>
            <a:effectLst/>
          </p:spPr>
          <p:txBody>
            <a:bodyPr>
              <a:spAutoFit/>
            </a:bodyPr>
            <a:lstStyle/>
            <a:p>
              <a:pPr>
                <a:defRPr/>
              </a:pPr>
              <a:r>
                <a:rPr lang="en-US" sz="2800">
                  <a:solidFill>
                    <a:srgbClr val="FF0066"/>
                  </a:solidFill>
                  <a:effectLst>
                    <a:outerShdw blurRad="38100" dist="38100" dir="2700000" algn="tl">
                      <a:srgbClr val="C0C0C0"/>
                    </a:outerShdw>
                  </a:effectLst>
                  <a:latin typeface="Arial Black" pitchFamily="34" charset="0"/>
                </a:rPr>
                <a:t>Toeboard @ 3-1/2”</a:t>
              </a:r>
            </a:p>
          </p:txBody>
        </p:sp>
        <p:sp>
          <p:nvSpPr>
            <p:cNvPr id="79883" name="Line 14"/>
            <p:cNvSpPr>
              <a:spLocks noChangeShapeType="1"/>
            </p:cNvSpPr>
            <p:nvPr/>
          </p:nvSpPr>
          <p:spPr bwMode="auto">
            <a:xfrm>
              <a:off x="2352" y="3120"/>
              <a:ext cx="0" cy="336"/>
            </a:xfrm>
            <a:prstGeom prst="line">
              <a:avLst/>
            </a:prstGeom>
            <a:noFill/>
            <a:ln w="76200">
              <a:solidFill>
                <a:srgbClr val="FF0066"/>
              </a:solidFill>
              <a:round/>
              <a:headEnd type="triangle" w="med" len="med"/>
              <a:tailEnd/>
            </a:ln>
          </p:spPr>
          <p:txBody>
            <a:bodyPr/>
            <a:lstStyle/>
            <a:p>
              <a:endParaRPr lang="en-US"/>
            </a:p>
          </p:txBody>
        </p:sp>
      </p:grpSp>
      <p:sp>
        <p:nvSpPr>
          <p:cNvPr id="90127" name="Text Box 15"/>
          <p:cNvSpPr txBox="1">
            <a:spLocks noChangeArrowheads="1"/>
          </p:cNvSpPr>
          <p:nvPr/>
        </p:nvSpPr>
        <p:spPr bwMode="auto">
          <a:xfrm>
            <a:off x="6096000" y="3352800"/>
            <a:ext cx="3827463" cy="4313238"/>
          </a:xfrm>
          <a:prstGeom prst="rect">
            <a:avLst/>
          </a:prstGeom>
          <a:noFill/>
          <a:ln w="9525">
            <a:noFill/>
            <a:miter lim="800000"/>
            <a:headEnd/>
            <a:tailEnd/>
          </a:ln>
        </p:spPr>
        <p:txBody>
          <a:bodyPr wrap="none">
            <a:spAutoFit/>
          </a:bodyPr>
          <a:lstStyle/>
          <a:p>
            <a:pPr eaLnBrk="0" hangingPunct="0">
              <a:buClr>
                <a:srgbClr val="00FF00"/>
              </a:buClr>
              <a:buFont typeface="Wingdings" pitchFamily="2" charset="2"/>
              <a:buChar char="ü"/>
            </a:pPr>
            <a:r>
              <a:rPr lang="en-US" sz="27700">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0127">
                                            <p:txEl>
                                              <p:pRg st="0" end="0"/>
                                            </p:txEl>
                                          </p:spTgt>
                                        </p:tgtEl>
                                        <p:attrNameLst>
                                          <p:attrName>style.visibility</p:attrName>
                                        </p:attrNameLst>
                                      </p:cBhvr>
                                      <p:to>
                                        <p:strVal val="visible"/>
                                      </p:to>
                                    </p:set>
                                    <p:animEffect transition="in" filter="wipe(left)">
                                      <p:cBhvr>
                                        <p:cTn id="25" dur="500"/>
                                        <p:tgtEl>
                                          <p:spTgt spid="90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z="3600" smtClean="0"/>
              <a:t>Guardrails For Elevated Workers</a:t>
            </a:r>
          </a:p>
        </p:txBody>
      </p:sp>
      <p:sp>
        <p:nvSpPr>
          <p:cNvPr id="80899" name="Rectangle 3"/>
          <p:cNvSpPr>
            <a:spLocks noGrp="1" noChangeArrowheads="1"/>
          </p:cNvSpPr>
          <p:nvPr>
            <p:ph type="body" idx="1"/>
          </p:nvPr>
        </p:nvSpPr>
        <p:spPr>
          <a:xfrm>
            <a:off x="228600" y="1600200"/>
            <a:ext cx="3657600" cy="4525963"/>
          </a:xfrm>
        </p:spPr>
        <p:txBody>
          <a:bodyPr/>
          <a:lstStyle/>
          <a:p>
            <a:pPr>
              <a:buFont typeface="Arial" pitchFamily="34" charset="0"/>
              <a:buNone/>
            </a:pPr>
            <a:r>
              <a:rPr lang="en-US" smtClean="0"/>
              <a:t>When using stilts, increase the height of the top edge of the top rail to an amount equal to the height of the stilts.</a:t>
            </a:r>
          </a:p>
        </p:txBody>
      </p:sp>
      <p:pic>
        <p:nvPicPr>
          <p:cNvPr id="80900" name="Picture 4" descr="safe-t-rail Stilt_Work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86200" y="1752600"/>
            <a:ext cx="4953000" cy="3714750"/>
          </a:xfrm>
          <a:prstGeom prst="rect">
            <a:avLst/>
          </a:prstGeom>
          <a:noFill/>
          <a:ln w="9525">
            <a:noFill/>
            <a:miter lim="800000"/>
            <a:headEnd/>
            <a:tailEnd/>
          </a:ln>
        </p:spPr>
      </p:pic>
      <p:sp>
        <p:nvSpPr>
          <p:cNvPr id="5" name="Rectangle 4"/>
          <p:cNvSpPr>
            <a:spLocks noChangeArrowheads="1"/>
          </p:cNvSpPr>
          <p:nvPr/>
        </p:nvSpPr>
        <p:spPr bwMode="auto">
          <a:xfrm>
            <a:off x="6070600" y="5592763"/>
            <a:ext cx="2817813" cy="1555750"/>
          </a:xfrm>
          <a:prstGeom prst="rect">
            <a:avLst/>
          </a:prstGeom>
          <a:noFill/>
          <a:ln w="9525">
            <a:noFill/>
            <a:miter lim="800000"/>
            <a:headEnd/>
            <a:tailEnd/>
          </a:ln>
        </p:spPr>
        <p:txBody>
          <a:bodyPr wrap="none">
            <a:spAutoFit/>
          </a:bodyPr>
          <a:lstStyle/>
          <a:p>
            <a:pPr lvl="3" eaLnBrk="0" hangingPunct="0">
              <a:buClr>
                <a:srgbClr val="00FF00"/>
              </a:buClr>
              <a:buFont typeface="Wingdings" pitchFamily="2" charset="2"/>
              <a:buChar char="ü"/>
            </a:pPr>
            <a:r>
              <a:rPr lang="en-US" sz="9600">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n-US" smtClean="0"/>
          </a:p>
        </p:txBody>
      </p:sp>
      <p:sp>
        <p:nvSpPr>
          <p:cNvPr id="81923" name="Rectangle 3"/>
          <p:cNvSpPr>
            <a:spLocks noGrp="1" noChangeArrowheads="1"/>
          </p:cNvSpPr>
          <p:nvPr>
            <p:ph type="body" idx="1"/>
          </p:nvPr>
        </p:nvSpPr>
        <p:spPr/>
        <p:txBody>
          <a:bodyPr/>
          <a:lstStyle/>
          <a:p>
            <a:endParaRPr lang="en-US" smtClean="0"/>
          </a:p>
        </p:txBody>
      </p:sp>
      <p:pic>
        <p:nvPicPr>
          <p:cNvPr id="81924"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350" y="0"/>
            <a:ext cx="9429750" cy="7162800"/>
          </a:xfrm>
          <a:prstGeom prst="rect">
            <a:avLst/>
          </a:prstGeom>
          <a:noFill/>
          <a:ln w="12700">
            <a:noFill/>
            <a:miter lim="800000"/>
            <a:headEnd/>
            <a:tailEnd/>
          </a:ln>
        </p:spPr>
      </p:pic>
      <p:sp>
        <p:nvSpPr>
          <p:cNvPr id="106501" name="Line 5"/>
          <p:cNvSpPr>
            <a:spLocks noChangeShapeType="1"/>
          </p:cNvSpPr>
          <p:nvPr/>
        </p:nvSpPr>
        <p:spPr bwMode="auto">
          <a:xfrm>
            <a:off x="1447800" y="1962150"/>
            <a:ext cx="4953000" cy="304800"/>
          </a:xfrm>
          <a:prstGeom prst="line">
            <a:avLst/>
          </a:prstGeom>
          <a:noFill/>
          <a:ln w="304800">
            <a:solidFill>
              <a:srgbClr val="66FF33"/>
            </a:solidFill>
            <a:round/>
            <a:headEnd/>
            <a:tailEnd/>
          </a:ln>
        </p:spPr>
        <p:txBody>
          <a:bodyPr/>
          <a:lstStyle/>
          <a:p>
            <a:endParaRPr lang="en-US"/>
          </a:p>
        </p:txBody>
      </p:sp>
      <p:sp>
        <p:nvSpPr>
          <p:cNvPr id="81926" name="Line 6"/>
          <p:cNvSpPr>
            <a:spLocks noChangeShapeType="1"/>
          </p:cNvSpPr>
          <p:nvPr/>
        </p:nvSpPr>
        <p:spPr bwMode="auto">
          <a:xfrm>
            <a:off x="2590800" y="4343400"/>
            <a:ext cx="76200" cy="1905000"/>
          </a:xfrm>
          <a:prstGeom prst="line">
            <a:avLst/>
          </a:prstGeom>
          <a:noFill/>
          <a:ln w="57150">
            <a:solidFill>
              <a:srgbClr val="FF0000"/>
            </a:solidFill>
            <a:round/>
            <a:headEnd/>
            <a:tailEnd type="triangle" w="med" len="med"/>
          </a:ln>
        </p:spPr>
        <p:txBody>
          <a:bodyPr/>
          <a:lstStyle/>
          <a:p>
            <a:endParaRPr lang="en-US"/>
          </a:p>
        </p:txBody>
      </p:sp>
      <p:sp>
        <p:nvSpPr>
          <p:cNvPr id="81927" name="Text Box 7"/>
          <p:cNvSpPr txBox="1">
            <a:spLocks noChangeArrowheads="1"/>
          </p:cNvSpPr>
          <p:nvPr/>
        </p:nvSpPr>
        <p:spPr bwMode="auto">
          <a:xfrm>
            <a:off x="2889250" y="5138738"/>
            <a:ext cx="1682750" cy="366712"/>
          </a:xfrm>
          <a:prstGeom prst="rect">
            <a:avLst/>
          </a:prstGeom>
          <a:solidFill>
            <a:srgbClr val="FF0000"/>
          </a:solidFill>
          <a:ln w="9525">
            <a:noFill/>
            <a:miter lim="800000"/>
            <a:headEnd/>
            <a:tailEnd/>
          </a:ln>
        </p:spPr>
        <p:txBody>
          <a:bodyPr wrap="none">
            <a:spAutoFit/>
          </a:bodyPr>
          <a:lstStyle/>
          <a:p>
            <a:r>
              <a:rPr lang="en-US" b="1">
                <a:solidFill>
                  <a:schemeClr val="bg1"/>
                </a:solidFill>
              </a:rPr>
              <a:t>Less than 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box(in)">
                                      <p:cBhvr>
                                        <p:cTn id="7" dur="5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7463" y="-69850"/>
            <a:ext cx="9126537" cy="533400"/>
          </a:xfrm>
        </p:spPr>
        <p:txBody>
          <a:bodyPr>
            <a:normAutofit fontScale="90000"/>
          </a:bodyPr>
          <a:lstStyle/>
          <a:p>
            <a:r>
              <a:rPr lang="en-US" sz="3200" smtClean="0"/>
              <a:t>Requirements for Handrails and Stair rails</a:t>
            </a:r>
          </a:p>
        </p:txBody>
      </p:sp>
      <p:sp>
        <p:nvSpPr>
          <p:cNvPr id="82947" name="Rectangle 3"/>
          <p:cNvSpPr>
            <a:spLocks noGrp="1" noChangeArrowheads="1"/>
          </p:cNvSpPr>
          <p:nvPr>
            <p:ph type="body" idx="1"/>
          </p:nvPr>
        </p:nvSpPr>
        <p:spPr/>
        <p:txBody>
          <a:bodyPr/>
          <a:lstStyle/>
          <a:p>
            <a:pPr>
              <a:lnSpc>
                <a:spcPct val="90000"/>
              </a:lnSpc>
              <a:buClr>
                <a:schemeClr val="tx1"/>
              </a:buClr>
            </a:pPr>
            <a:r>
              <a:rPr lang="en-US" sz="2800" b="1" smtClean="0"/>
              <a:t>Toprail</a:t>
            </a:r>
            <a:endParaRPr lang="en-US" sz="2800" u="sng" smtClean="0"/>
          </a:p>
          <a:p>
            <a:pPr lvl="1">
              <a:lnSpc>
                <a:spcPct val="90000"/>
              </a:lnSpc>
              <a:spcAft>
                <a:spcPct val="2000"/>
              </a:spcAft>
            </a:pPr>
            <a:r>
              <a:rPr lang="en-US" sz="2400" smtClean="0"/>
              <a:t> </a:t>
            </a:r>
            <a:r>
              <a:rPr lang="en-US" sz="2400" u="sng" smtClean="0">
                <a:solidFill>
                  <a:srgbClr val="FF3300"/>
                </a:solidFill>
              </a:rPr>
              <a:t>36 in.</a:t>
            </a:r>
            <a:r>
              <a:rPr lang="en-US" sz="2400" smtClean="0"/>
              <a:t> (.9 m) above the tread vertically </a:t>
            </a:r>
            <a:r>
              <a:rPr lang="en-US" sz="2400" u="sng" smtClean="0">
                <a:solidFill>
                  <a:srgbClr val="FF3300"/>
                </a:solidFill>
              </a:rPr>
              <a:t>in line with the riser</a:t>
            </a:r>
            <a:endParaRPr lang="en-US" sz="2400" smtClean="0"/>
          </a:p>
          <a:p>
            <a:pPr lvl="1">
              <a:lnSpc>
                <a:spcPct val="90000"/>
              </a:lnSpc>
              <a:spcAft>
                <a:spcPct val="2000"/>
              </a:spcAft>
            </a:pPr>
            <a:r>
              <a:rPr lang="en-US" sz="2400" smtClean="0"/>
              <a:t>Install handrail </a:t>
            </a:r>
            <a:r>
              <a:rPr lang="en-US" sz="2400" u="sng" smtClean="0">
                <a:solidFill>
                  <a:srgbClr val="FF3300"/>
                </a:solidFill>
              </a:rPr>
              <a:t>3”</a:t>
            </a:r>
            <a:r>
              <a:rPr lang="en-US" sz="2400" smtClean="0"/>
              <a:t> from wall</a:t>
            </a:r>
          </a:p>
          <a:p>
            <a:pPr>
              <a:lnSpc>
                <a:spcPct val="90000"/>
              </a:lnSpc>
              <a:buClr>
                <a:schemeClr val="tx1"/>
              </a:buClr>
            </a:pPr>
            <a:r>
              <a:rPr lang="en-US" sz="2800" b="1" smtClean="0"/>
              <a:t>Midrail </a:t>
            </a:r>
            <a:endParaRPr lang="en-US" sz="2800" u="sng" smtClean="0"/>
          </a:p>
          <a:p>
            <a:pPr lvl="1">
              <a:lnSpc>
                <a:spcPct val="90000"/>
              </a:lnSpc>
              <a:buClr>
                <a:schemeClr val="tx1"/>
              </a:buClr>
            </a:pPr>
            <a:r>
              <a:rPr lang="en-US" sz="2400" smtClean="0"/>
              <a:t> </a:t>
            </a:r>
            <a:r>
              <a:rPr lang="en-US" sz="2400" u="sng" smtClean="0">
                <a:solidFill>
                  <a:srgbClr val="FF3300"/>
                </a:solidFill>
              </a:rPr>
              <a:t>Halfway</a:t>
            </a:r>
            <a:r>
              <a:rPr lang="en-US" sz="2400" smtClean="0"/>
              <a:t> between toprail and </a:t>
            </a:r>
            <a:r>
              <a:rPr lang="en-US" sz="2400" u="sng" smtClean="0">
                <a:solidFill>
                  <a:srgbClr val="FF3300"/>
                </a:solidFill>
              </a:rPr>
              <a:t>stair stringer</a:t>
            </a:r>
            <a:endParaRPr lang="en-US" sz="2400" smtClean="0"/>
          </a:p>
          <a:p>
            <a:pPr>
              <a:lnSpc>
                <a:spcPct val="90000"/>
              </a:lnSpc>
              <a:buClr>
                <a:schemeClr val="tx1"/>
              </a:buClr>
            </a:pPr>
            <a:r>
              <a:rPr lang="en-US" sz="2800" b="1" smtClean="0"/>
              <a:t>Toe Board</a:t>
            </a:r>
            <a:endParaRPr lang="en-US" sz="2800" smtClean="0"/>
          </a:p>
          <a:p>
            <a:pPr lvl="1">
              <a:lnSpc>
                <a:spcPct val="90000"/>
              </a:lnSpc>
              <a:buClr>
                <a:schemeClr val="tx1"/>
              </a:buClr>
            </a:pPr>
            <a:r>
              <a:rPr lang="en-US" sz="2400" smtClean="0"/>
              <a:t>Minimum of 3 1/2 in. (4 in. nominal) (10.2 cm) </a:t>
            </a:r>
          </a:p>
          <a:p>
            <a:pPr>
              <a:lnSpc>
                <a:spcPct val="90000"/>
              </a:lnSpc>
              <a:buClr>
                <a:schemeClr val="tx1"/>
              </a:buClr>
            </a:pPr>
            <a:r>
              <a:rPr lang="en-US" sz="2800" b="1" smtClean="0"/>
              <a:t>Weight Requirement </a:t>
            </a:r>
          </a:p>
          <a:p>
            <a:pPr lvl="1">
              <a:lnSpc>
                <a:spcPct val="90000"/>
              </a:lnSpc>
              <a:buClr>
                <a:schemeClr val="tx1"/>
              </a:buClr>
            </a:pPr>
            <a:r>
              <a:rPr lang="en-US" sz="2400" smtClean="0"/>
              <a:t>At least 200 lbs. (90.9 kg)</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en-US" smtClean="0"/>
          </a:p>
        </p:txBody>
      </p:sp>
      <p:sp>
        <p:nvSpPr>
          <p:cNvPr id="83971" name="Rectangle 3"/>
          <p:cNvSpPr>
            <a:spLocks noGrp="1" noChangeArrowheads="1"/>
          </p:cNvSpPr>
          <p:nvPr>
            <p:ph type="body" idx="1"/>
          </p:nvPr>
        </p:nvSpPr>
        <p:spPr/>
        <p:txBody>
          <a:bodyPr/>
          <a:lstStyle/>
          <a:p>
            <a:endParaRPr lang="en-US" smtClean="0"/>
          </a:p>
        </p:txBody>
      </p:sp>
      <p:pic>
        <p:nvPicPr>
          <p:cNvPr id="83972" name="Picture 4" descr="fallpro2"/>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7"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84995" name="Picture 3" descr="Fall Pro Video - Phoenix 03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w="9525">
            <a:noFill/>
            <a:miter lim="800000"/>
            <a:headEnd/>
            <a:tailEnd/>
          </a:ln>
        </p:spPr>
      </p:pic>
      <p:sp>
        <p:nvSpPr>
          <p:cNvPr id="115716" name="Text Box 4"/>
          <p:cNvSpPr txBox="1">
            <a:spLocks noChangeArrowheads="1"/>
          </p:cNvSpPr>
          <p:nvPr/>
        </p:nvSpPr>
        <p:spPr bwMode="auto">
          <a:xfrm>
            <a:off x="6096000" y="3352800"/>
            <a:ext cx="3827463" cy="4313238"/>
          </a:xfrm>
          <a:prstGeom prst="rect">
            <a:avLst/>
          </a:prstGeom>
          <a:noFill/>
          <a:ln w="9525">
            <a:noFill/>
            <a:miter lim="800000"/>
            <a:headEnd/>
            <a:tailEnd/>
          </a:ln>
        </p:spPr>
        <p:txBody>
          <a:bodyPr wrap="none">
            <a:spAutoFit/>
          </a:bodyPr>
          <a:lstStyle/>
          <a:p>
            <a:pPr eaLnBrk="0" hangingPunct="0">
              <a:buClr>
                <a:srgbClr val="00FF00"/>
              </a:buClr>
              <a:buFont typeface="Wingdings" pitchFamily="2" charset="2"/>
              <a:buChar char="ü"/>
            </a:pPr>
            <a:r>
              <a:rPr lang="en-US" sz="27700">
                <a:latin typeface="Times New Roman" pitchFamily="18" charset="0"/>
              </a:rPr>
              <a:t> </a:t>
            </a:r>
          </a:p>
        </p:txBody>
      </p:sp>
      <p:pic>
        <p:nvPicPr>
          <p:cNvPr id="84997" name="Picture 5" descr="Fall Pro Video - Phoenix 83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ln w="9525">
            <a:noFill/>
            <a:miter lim="800000"/>
            <a:headEnd/>
            <a:tailEnd/>
          </a:ln>
        </p:spPr>
      </p:pic>
      <p:sp>
        <p:nvSpPr>
          <p:cNvPr id="115718" name="AutoShape 6"/>
          <p:cNvSpPr>
            <a:spLocks noChangeArrowheads="1"/>
          </p:cNvSpPr>
          <p:nvPr/>
        </p:nvSpPr>
        <p:spPr bwMode="auto">
          <a:xfrm>
            <a:off x="381000" y="2057400"/>
            <a:ext cx="3429000" cy="3200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84999" name="Line 7"/>
          <p:cNvSpPr>
            <a:spLocks noChangeShapeType="1"/>
          </p:cNvSpPr>
          <p:nvPr/>
        </p:nvSpPr>
        <p:spPr bwMode="auto">
          <a:xfrm flipV="1">
            <a:off x="4419600" y="0"/>
            <a:ext cx="0" cy="6858000"/>
          </a:xfrm>
          <a:prstGeom prst="line">
            <a:avLst/>
          </a:prstGeom>
          <a:noFill/>
          <a:ln w="76200">
            <a:solidFill>
              <a:srgbClr val="00FF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dissolve">
                                      <p:cBhvr>
                                        <p:cTn id="7" dur="500"/>
                                        <p:tgtEl>
                                          <p:spTgt spid="1157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5716">
                                            <p:txEl>
                                              <p:pRg st="0" end="0"/>
                                            </p:txEl>
                                          </p:spTgt>
                                        </p:tgtEl>
                                        <p:attrNameLst>
                                          <p:attrName>style.visibility</p:attrName>
                                        </p:attrNameLst>
                                      </p:cBhvr>
                                      <p:to>
                                        <p:strVal val="visible"/>
                                      </p:to>
                                    </p:set>
                                    <p:animEffect transition="in" filter="wipe(left)">
                                      <p:cBhvr>
                                        <p:cTn id="12" dur="500"/>
                                        <p:tgtEl>
                                          <p:spTgt spid="1157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295" y="152400"/>
            <a:ext cx="272081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endParaRPr lang="en-US" smtClean="0"/>
          </a:p>
        </p:txBody>
      </p:sp>
      <p:sp>
        <p:nvSpPr>
          <p:cNvPr id="86019" name="Rectangle 3"/>
          <p:cNvSpPr>
            <a:spLocks noGrp="1" noChangeArrowheads="1"/>
          </p:cNvSpPr>
          <p:nvPr>
            <p:ph type="body" idx="1"/>
          </p:nvPr>
        </p:nvSpPr>
        <p:spPr/>
        <p:txBody>
          <a:bodyPr/>
          <a:lstStyle/>
          <a:p>
            <a:endParaRPr lang="en-US" smtClean="0"/>
          </a:p>
        </p:txBody>
      </p:sp>
      <p:pic>
        <p:nvPicPr>
          <p:cNvPr id="86020" name="Picture 4" descr="Fall Protection Handbook; Video Shoot (Phoenix) 01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w="9525">
            <a:noFill/>
            <a:miter lim="800000"/>
            <a:headEnd/>
            <a:tailEnd/>
          </a:ln>
        </p:spPr>
      </p:pic>
      <p:sp>
        <p:nvSpPr>
          <p:cNvPr id="116741" name="AutoShape 5"/>
          <p:cNvSpPr>
            <a:spLocks noChangeArrowheads="1"/>
          </p:cNvSpPr>
          <p:nvPr/>
        </p:nvSpPr>
        <p:spPr bwMode="auto">
          <a:xfrm>
            <a:off x="3352800" y="2209800"/>
            <a:ext cx="3429000" cy="3200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741"/>
                                        </p:tgtEl>
                                        <p:attrNameLst>
                                          <p:attrName>style.visibility</p:attrName>
                                        </p:attrNameLst>
                                      </p:cBhvr>
                                      <p:to>
                                        <p:strVal val="visible"/>
                                      </p:to>
                                    </p:set>
                                    <p:animEffect transition="in" filter="dissolve">
                                      <p:cBhvr>
                                        <p:cTn id="7" dur="500"/>
                                        <p:tgtEl>
                                          <p:spTgt spid="116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endParaRPr lang="en-US" smtClean="0"/>
          </a:p>
        </p:txBody>
      </p:sp>
      <p:sp>
        <p:nvSpPr>
          <p:cNvPr id="87043" name="Rectangle 3"/>
          <p:cNvSpPr>
            <a:spLocks noGrp="1" noChangeArrowheads="1"/>
          </p:cNvSpPr>
          <p:nvPr>
            <p:ph type="body" idx="1"/>
          </p:nvPr>
        </p:nvSpPr>
        <p:spPr/>
        <p:txBody>
          <a:bodyPr/>
          <a:lstStyle/>
          <a:p>
            <a:endParaRPr lang="en-US" smtClean="0"/>
          </a:p>
        </p:txBody>
      </p:sp>
      <p:pic>
        <p:nvPicPr>
          <p:cNvPr id="87044" name="Picture 4" descr="respanel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17765" name="Text Box 5"/>
          <p:cNvSpPr txBox="1">
            <a:spLocks noChangeArrowheads="1"/>
          </p:cNvSpPr>
          <p:nvPr/>
        </p:nvSpPr>
        <p:spPr bwMode="auto">
          <a:xfrm>
            <a:off x="6096000" y="3352800"/>
            <a:ext cx="3827463" cy="4313238"/>
          </a:xfrm>
          <a:prstGeom prst="rect">
            <a:avLst/>
          </a:prstGeom>
          <a:noFill/>
          <a:ln w="9525">
            <a:noFill/>
            <a:miter lim="800000"/>
            <a:headEnd/>
            <a:tailEnd/>
          </a:ln>
        </p:spPr>
        <p:txBody>
          <a:bodyPr wrap="none">
            <a:spAutoFit/>
          </a:bodyPr>
          <a:lstStyle/>
          <a:p>
            <a:pPr eaLnBrk="0" hangingPunct="0">
              <a:buClr>
                <a:srgbClr val="00FF00"/>
              </a:buClr>
              <a:buFont typeface="Wingdings" pitchFamily="2" charset="2"/>
              <a:buChar char="ü"/>
            </a:pPr>
            <a:r>
              <a:rPr lang="en-US" sz="27700">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7765">
                                            <p:txEl>
                                              <p:pRg st="0" end="0"/>
                                            </p:txEl>
                                          </p:spTgt>
                                        </p:tgtEl>
                                        <p:attrNameLst>
                                          <p:attrName>style.visibility</p:attrName>
                                        </p:attrNameLst>
                                      </p:cBhvr>
                                      <p:to>
                                        <p:strVal val="visible"/>
                                      </p:to>
                                    </p:set>
                                    <p:animEffect transition="in" filter="wipe(left)">
                                      <p:cBhvr>
                                        <p:cTn id="7" dur="500"/>
                                        <p:tgtEl>
                                          <p:spTgt spid="1177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mtClean="0"/>
              <a:t>Hole Covers</a:t>
            </a:r>
          </a:p>
        </p:txBody>
      </p:sp>
      <p:sp>
        <p:nvSpPr>
          <p:cNvPr id="120835" name="Rectangle 3"/>
          <p:cNvSpPr>
            <a:spLocks noGrp="1" noChangeArrowheads="1"/>
          </p:cNvSpPr>
          <p:nvPr>
            <p:ph type="body" idx="1"/>
          </p:nvPr>
        </p:nvSpPr>
        <p:spPr/>
        <p:txBody>
          <a:bodyPr/>
          <a:lstStyle/>
          <a:p>
            <a:r>
              <a:rPr lang="en-US" smtClean="0"/>
              <a:t>Secured and marked cover which protects workers from tripping or stepping into or through a hole and keeps objects from falling through a hole </a:t>
            </a:r>
          </a:p>
          <a:p>
            <a:r>
              <a:rPr lang="en-US" smtClean="0"/>
              <a:t>Protects against falls through hazards in this category:</a:t>
            </a:r>
          </a:p>
          <a:p>
            <a:pPr lvl="1"/>
            <a:r>
              <a:rPr lang="en-US" smtClean="0"/>
              <a:t>Floor Holes</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dirty="0" smtClean="0"/>
              <a:t>Safety Net Systems</a:t>
            </a:r>
          </a:p>
        </p:txBody>
      </p:sp>
      <p:sp>
        <p:nvSpPr>
          <p:cNvPr id="92163" name="Rectangle 3"/>
          <p:cNvSpPr>
            <a:spLocks noGrp="1" noChangeArrowheads="1"/>
          </p:cNvSpPr>
          <p:nvPr>
            <p:ph type="body" idx="1"/>
          </p:nvPr>
        </p:nvSpPr>
        <p:spPr/>
        <p:txBody>
          <a:bodyPr/>
          <a:lstStyle/>
          <a:p>
            <a:pPr>
              <a:lnSpc>
                <a:spcPct val="90000"/>
              </a:lnSpc>
              <a:buNone/>
            </a:pPr>
            <a:r>
              <a:rPr lang="en-US" dirty="0" smtClean="0"/>
              <a:t>System consisting of connectors and net installed below a working surface; designed to prevent a worker from contacting a lower level or structure in the event of a fall. </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z="3600" smtClean="0"/>
              <a:t>Stay Clear of Falling Objects</a:t>
            </a:r>
          </a:p>
        </p:txBody>
      </p:sp>
      <p:sp>
        <p:nvSpPr>
          <p:cNvPr id="93187" name="Rectangle 3"/>
          <p:cNvSpPr>
            <a:spLocks noGrp="1" noChangeArrowheads="1"/>
          </p:cNvSpPr>
          <p:nvPr>
            <p:ph type="body" idx="1"/>
          </p:nvPr>
        </p:nvSpPr>
        <p:spPr/>
        <p:txBody>
          <a:bodyPr/>
          <a:lstStyle/>
          <a:p>
            <a:r>
              <a:rPr lang="en-US" sz="2800" smtClean="0"/>
              <a:t>Do not work under or near a hazard or hazardous process.  </a:t>
            </a:r>
          </a:p>
          <a:p>
            <a:r>
              <a:rPr lang="en-US" sz="2800" smtClean="0"/>
              <a:t>Do not allow other workers below your work area.</a:t>
            </a:r>
          </a:p>
          <a:p>
            <a:r>
              <a:rPr lang="en-US" sz="2800" smtClean="0"/>
              <a:t>If you are not directly involved, stay clear of these activities:</a:t>
            </a:r>
          </a:p>
          <a:p>
            <a:pPr lvl="1"/>
            <a:r>
              <a:rPr lang="en-US" sz="2400" smtClean="0"/>
              <a:t>Lifting of a balloon-framed wall </a:t>
            </a:r>
          </a:p>
          <a:p>
            <a:pPr lvl="1"/>
            <a:r>
              <a:rPr lang="en-US" sz="2400" smtClean="0"/>
              <a:t>Truss or rafter installation</a:t>
            </a:r>
          </a:p>
          <a:p>
            <a:pPr lvl="1"/>
            <a:r>
              <a:rPr lang="en-US" sz="2400" smtClean="0"/>
              <a:t>Roof sheathing work</a:t>
            </a:r>
          </a:p>
          <a:p>
            <a:pPr lvl="1"/>
            <a:r>
              <a:rPr lang="en-US" sz="2400" smtClean="0"/>
              <a:t>Work in a attic</a:t>
            </a:r>
          </a:p>
          <a:p>
            <a:pPr>
              <a:buFontTx/>
              <a:buNone/>
            </a:pPr>
            <a:endParaRPr lang="en-US" sz="2800" smtClean="0"/>
          </a:p>
          <a:p>
            <a:endParaRPr lang="en-US" sz="2800"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z="3600" smtClean="0"/>
              <a:t>Protect Impalement Hazards</a:t>
            </a:r>
          </a:p>
        </p:txBody>
      </p:sp>
      <p:sp>
        <p:nvSpPr>
          <p:cNvPr id="94211" name="Rectangle 3"/>
          <p:cNvSpPr>
            <a:spLocks noGrp="1" noChangeArrowheads="1"/>
          </p:cNvSpPr>
          <p:nvPr>
            <p:ph type="body" idx="1"/>
          </p:nvPr>
        </p:nvSpPr>
        <p:spPr/>
        <p:txBody>
          <a:bodyPr/>
          <a:lstStyle/>
          <a:p>
            <a:pPr>
              <a:lnSpc>
                <a:spcPct val="90000"/>
              </a:lnSpc>
            </a:pPr>
            <a:r>
              <a:rPr lang="en-US" sz="3600" smtClean="0"/>
              <a:t>Guard all protruding ends of steel rebar.</a:t>
            </a:r>
          </a:p>
          <a:p>
            <a:pPr>
              <a:lnSpc>
                <a:spcPct val="90000"/>
              </a:lnSpc>
            </a:pPr>
            <a:r>
              <a:rPr lang="en-US" sz="3600" smtClean="0"/>
              <a:t>Use appropriate rebar caps.</a:t>
            </a:r>
          </a:p>
          <a:p>
            <a:pPr>
              <a:lnSpc>
                <a:spcPct val="90000"/>
              </a:lnSpc>
            </a:pPr>
            <a:r>
              <a:rPr lang="en-US" sz="3600" smtClean="0"/>
              <a:t>Bend rebar so exposed ends are no longer upright.</a:t>
            </a:r>
          </a:p>
          <a:p>
            <a:pPr>
              <a:lnSpc>
                <a:spcPct val="90000"/>
              </a:lnSpc>
            </a:pPr>
            <a:r>
              <a:rPr lang="en-US" sz="3600" smtClean="0"/>
              <a:t>Secure a 2x4 (5.1 x 10.2 cm) over the exposed rebar.</a:t>
            </a:r>
          </a:p>
          <a:p>
            <a:pPr>
              <a:lnSpc>
                <a:spcPct val="90000"/>
              </a:lnSpc>
            </a:pPr>
            <a:r>
              <a:rPr lang="en-US" sz="3600" smtClean="0"/>
              <a:t>Do not use Mushroom type caps.</a:t>
            </a:r>
          </a:p>
          <a:p>
            <a:pPr>
              <a:lnSpc>
                <a:spcPct val="90000"/>
              </a:lnSpc>
            </a:pPr>
            <a:endParaRPr lang="en-US" sz="3600"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z="3600" smtClean="0"/>
              <a:t>Protect Impalement Hazards, cont.</a:t>
            </a:r>
          </a:p>
        </p:txBody>
      </p:sp>
      <p:pic>
        <p:nvPicPr>
          <p:cNvPr id="95235" name="Picture 5" descr="Fall Protection Handbook; Video Shoot (Phoenix) 65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595438"/>
            <a:ext cx="3076575" cy="4495800"/>
          </a:xfrm>
          <a:prstGeom prst="rect">
            <a:avLst/>
          </a:prstGeom>
          <a:noFill/>
          <a:ln w="9525" algn="ctr">
            <a:solidFill>
              <a:schemeClr val="tx1"/>
            </a:solidFill>
            <a:miter lim="800000"/>
            <a:headEnd/>
            <a:tailEnd/>
          </a:ln>
        </p:spPr>
      </p:pic>
      <p:sp>
        <p:nvSpPr>
          <p:cNvPr id="197638" name="Rectangle 6"/>
          <p:cNvSpPr>
            <a:spLocks noChangeArrowheads="1"/>
          </p:cNvSpPr>
          <p:nvPr/>
        </p:nvSpPr>
        <p:spPr bwMode="auto">
          <a:xfrm>
            <a:off x="2133600" y="4495800"/>
            <a:ext cx="1763713" cy="1874838"/>
          </a:xfrm>
          <a:prstGeom prst="rect">
            <a:avLst/>
          </a:prstGeom>
          <a:noFill/>
          <a:ln w="9525" algn="ctr">
            <a:noFill/>
            <a:miter lim="800000"/>
            <a:headEnd/>
            <a:tailEnd/>
          </a:ln>
        </p:spPr>
        <p:txBody>
          <a:bodyPr wrap="none">
            <a:spAutoFit/>
          </a:bodyPr>
          <a:lstStyle/>
          <a:p>
            <a:pPr marL="342900" indent="-342900" eaLnBrk="0" hangingPunct="0">
              <a:buClr>
                <a:srgbClr val="00FF00"/>
              </a:buClr>
              <a:buFont typeface="Wingdings" pitchFamily="2" charset="2"/>
              <a:buChar char="ü"/>
            </a:pPr>
            <a:r>
              <a:rPr lang="en-US" sz="11700"/>
              <a:t> </a:t>
            </a:r>
          </a:p>
        </p:txBody>
      </p:sp>
      <p:pic>
        <p:nvPicPr>
          <p:cNvPr id="95237" name="Picture 7" descr="Fall Protection Handbook; Video Shoot (Phoenix) 74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33800" y="2895600"/>
            <a:ext cx="3886200" cy="3138488"/>
          </a:xfrm>
          <a:prstGeom prst="rect">
            <a:avLst/>
          </a:prstGeom>
          <a:noFill/>
          <a:ln w="9525">
            <a:solidFill>
              <a:schemeClr val="tx1"/>
            </a:solidFill>
            <a:miter lim="800000"/>
            <a:headEnd/>
            <a:tailEnd/>
          </a:ln>
        </p:spPr>
      </p:pic>
      <p:pic>
        <p:nvPicPr>
          <p:cNvPr id="95238" name="Picture 4" descr="Fall Protection Handbook; Video Shoot (Phoenix) 65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77000" y="1676400"/>
            <a:ext cx="2362200" cy="2133600"/>
          </a:xfrm>
          <a:prstGeom prst="rect">
            <a:avLst/>
          </a:prstGeom>
          <a:noFill/>
          <a:ln w="9525" algn="ctr">
            <a:solidFill>
              <a:schemeClr val="tx1"/>
            </a:solidFill>
            <a:miter lim="800000"/>
            <a:headEnd/>
            <a:tailEnd/>
          </a:ln>
        </p:spPr>
      </p:pic>
      <p:sp>
        <p:nvSpPr>
          <p:cNvPr id="197640" name="Rectangle 8"/>
          <p:cNvSpPr>
            <a:spLocks noChangeArrowheads="1"/>
          </p:cNvSpPr>
          <p:nvPr/>
        </p:nvSpPr>
        <p:spPr bwMode="auto">
          <a:xfrm>
            <a:off x="6172200" y="4419600"/>
            <a:ext cx="1763713" cy="1874838"/>
          </a:xfrm>
          <a:prstGeom prst="rect">
            <a:avLst/>
          </a:prstGeom>
          <a:noFill/>
          <a:ln w="9525" algn="ctr">
            <a:noFill/>
            <a:miter lim="800000"/>
            <a:headEnd/>
            <a:tailEnd/>
          </a:ln>
        </p:spPr>
        <p:txBody>
          <a:bodyPr wrap="none">
            <a:spAutoFit/>
          </a:bodyPr>
          <a:lstStyle/>
          <a:p>
            <a:pPr marL="342900" indent="-342900" eaLnBrk="0" hangingPunct="0">
              <a:buClr>
                <a:srgbClr val="00FF00"/>
              </a:buClr>
              <a:buFont typeface="Wingdings" pitchFamily="2" charset="2"/>
              <a:buChar char="ü"/>
            </a:pPr>
            <a:r>
              <a:rPr lang="en-US" sz="11700"/>
              <a:t> </a:t>
            </a:r>
          </a:p>
        </p:txBody>
      </p:sp>
      <p:sp>
        <p:nvSpPr>
          <p:cNvPr id="197641" name="AutoShape 9"/>
          <p:cNvSpPr>
            <a:spLocks noChangeArrowheads="1"/>
          </p:cNvSpPr>
          <p:nvPr/>
        </p:nvSpPr>
        <p:spPr bwMode="auto">
          <a:xfrm>
            <a:off x="6477000" y="1647825"/>
            <a:ext cx="2362200" cy="2133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4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7641"/>
                                        </p:tgtEl>
                                        <p:attrNameLst>
                                          <p:attrName>style.visibility</p:attrName>
                                        </p:attrNameLst>
                                      </p:cBhvr>
                                      <p:to>
                                        <p:strVal val="visible"/>
                                      </p:to>
                                    </p:set>
                                    <p:animEffect transition="in" filter="dissolve">
                                      <p:cBhvr>
                                        <p:cTn id="15" dur="500"/>
                                        <p:tgtEl>
                                          <p:spTgt spid="197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4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endParaRPr lang="en-US" smtClean="0"/>
          </a:p>
        </p:txBody>
      </p:sp>
      <p:sp>
        <p:nvSpPr>
          <p:cNvPr id="97283" name="Rectangle 3"/>
          <p:cNvSpPr>
            <a:spLocks noGrp="1" noChangeArrowheads="1"/>
          </p:cNvSpPr>
          <p:nvPr>
            <p:ph type="body" idx="1"/>
          </p:nvPr>
        </p:nvSpPr>
        <p:spPr/>
        <p:txBody>
          <a:bodyPr/>
          <a:lstStyle/>
          <a:p>
            <a:endParaRPr lang="en-US" smtClean="0"/>
          </a:p>
        </p:txBody>
      </p:sp>
      <p:pic>
        <p:nvPicPr>
          <p:cNvPr id="97284" name="Picture 4" descr="super ancho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97285" name="Rectangle 4"/>
          <p:cNvSpPr>
            <a:spLocks noChangeArrowheads="1"/>
          </p:cNvSpPr>
          <p:nvPr/>
        </p:nvSpPr>
        <p:spPr bwMode="auto">
          <a:xfrm>
            <a:off x="5675313" y="2225675"/>
            <a:ext cx="2832100" cy="3079750"/>
          </a:xfrm>
          <a:prstGeom prst="rect">
            <a:avLst/>
          </a:prstGeom>
          <a:noFill/>
          <a:ln w="9525">
            <a:noFill/>
            <a:miter lim="800000"/>
            <a:headEnd/>
            <a:tailEnd/>
          </a:ln>
        </p:spPr>
        <p:txBody>
          <a:bodyPr wrap="none">
            <a:spAutoFit/>
          </a:bodyPr>
          <a:lstStyle/>
          <a:p>
            <a:pPr marL="342900" indent="-342900" eaLnBrk="0" hangingPunct="0">
              <a:buClr>
                <a:srgbClr val="00FF00"/>
              </a:buClr>
              <a:buFont typeface="Wingdings" pitchFamily="2" charset="2"/>
              <a:buChar char="ü"/>
            </a:pPr>
            <a:r>
              <a:rPr lang="en-US" sz="19600"/>
              <a:t> </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z="3600" smtClean="0"/>
              <a:t>Swing Fall Hazard</a:t>
            </a:r>
          </a:p>
        </p:txBody>
      </p:sp>
      <p:sp>
        <p:nvSpPr>
          <p:cNvPr id="98307" name="Rectangle 3"/>
          <p:cNvSpPr>
            <a:spLocks noGrp="1" noChangeArrowheads="1"/>
          </p:cNvSpPr>
          <p:nvPr>
            <p:ph type="body" idx="1"/>
          </p:nvPr>
        </p:nvSpPr>
        <p:spPr>
          <a:xfrm>
            <a:off x="381000" y="1295400"/>
            <a:ext cx="3352800" cy="4572000"/>
          </a:xfrm>
        </p:spPr>
        <p:txBody>
          <a:bodyPr>
            <a:normAutofit fontScale="92500" lnSpcReduction="10000"/>
          </a:bodyPr>
          <a:lstStyle/>
          <a:p>
            <a:pPr>
              <a:buFontTx/>
              <a:buNone/>
            </a:pPr>
            <a:r>
              <a:rPr lang="en-US" dirty="0" smtClean="0"/>
              <a:t>Minimize swing falls:</a:t>
            </a:r>
          </a:p>
          <a:p>
            <a:r>
              <a:rPr lang="en-US" dirty="0" smtClean="0"/>
              <a:t>Work directly below the anchor. </a:t>
            </a:r>
          </a:p>
          <a:p>
            <a:r>
              <a:rPr lang="en-US" dirty="0" smtClean="0"/>
              <a:t>Do not extend your work zone more than 30</a:t>
            </a:r>
            <a:r>
              <a:rPr lang="en-US" baseline="30000" dirty="0" smtClean="0"/>
              <a:t>o</a:t>
            </a:r>
            <a:r>
              <a:rPr lang="en-US" dirty="0" smtClean="0"/>
              <a:t> from the anchor.</a:t>
            </a:r>
          </a:p>
          <a:p>
            <a:r>
              <a:rPr lang="en-US" dirty="0" smtClean="0"/>
              <a:t>Manage the slack in the rope.</a:t>
            </a:r>
          </a:p>
          <a:p>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524000"/>
            <a:ext cx="4962525" cy="4038600"/>
          </a:xfrm>
          <a:prstGeom prst="rect">
            <a:avLst/>
          </a:prstGeom>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mtClean="0"/>
              <a:t>Swing Fall Hazard, cont.</a:t>
            </a:r>
          </a:p>
        </p:txBody>
      </p:sp>
      <p:sp>
        <p:nvSpPr>
          <p:cNvPr id="100355" name="Rectangle 3"/>
          <p:cNvSpPr>
            <a:spLocks noGrp="1" noChangeArrowheads="1"/>
          </p:cNvSpPr>
          <p:nvPr>
            <p:ph type="body" sz="half" idx="1"/>
          </p:nvPr>
        </p:nvSpPr>
        <p:spPr>
          <a:xfrm>
            <a:off x="457200" y="1600200"/>
            <a:ext cx="4025900" cy="4525963"/>
          </a:xfrm>
        </p:spPr>
        <p:txBody>
          <a:bodyPr/>
          <a:lstStyle/>
          <a:p>
            <a:pPr>
              <a:lnSpc>
                <a:spcPct val="90000"/>
              </a:lnSpc>
            </a:pPr>
            <a:r>
              <a:rPr lang="en-US" sz="2800" smtClean="0"/>
              <a:t>On most homes, multiple anchor points will be required to manage </a:t>
            </a:r>
            <a:r>
              <a:rPr lang="en-US" sz="2800" i="1" smtClean="0"/>
              <a:t>swing-fall </a:t>
            </a:r>
            <a:r>
              <a:rPr lang="en-US" sz="2800" smtClean="0"/>
              <a:t>hazards.</a:t>
            </a:r>
          </a:p>
          <a:p>
            <a:pPr>
              <a:lnSpc>
                <a:spcPct val="90000"/>
              </a:lnSpc>
            </a:pPr>
            <a:r>
              <a:rPr lang="en-US" sz="2800" smtClean="0"/>
              <a:t>It is also important to locate anchor points at a height that prevents striking a lower level should a fall occur. 	</a:t>
            </a:r>
          </a:p>
        </p:txBody>
      </p:sp>
      <p:pic>
        <p:nvPicPr>
          <p:cNvPr id="3" name="ClipArt Placeholder 2"/>
          <p:cNvPicPr>
            <a:picLocks noGrp="1" noChangeAspect="1"/>
          </p:cNvPicPr>
          <p:nvPr>
            <p:ph type="clipArt" sz="half" idx="2"/>
          </p:nvPr>
        </p:nvPicPr>
        <p:blipFill>
          <a:blip r:embed="rId3">
            <a:extLst>
              <a:ext uri="{28A0092B-C50C-407E-A947-70E740481C1C}">
                <a14:useLocalDpi xmlns:a14="http://schemas.microsoft.com/office/drawing/2010/main" val="0"/>
              </a:ext>
            </a:extLst>
          </a:blip>
          <a:stretch>
            <a:fillRect/>
          </a:stretch>
        </p:blipFill>
        <p:spPr>
          <a:xfrm>
            <a:off x="4790501" y="2127173"/>
            <a:ext cx="3525398" cy="3822853"/>
          </a:xfrm>
        </p:spPr>
      </p:pic>
      <p:sp>
        <p:nvSpPr>
          <p:cNvPr id="100357" name="AutoShape 5"/>
          <p:cNvSpPr>
            <a:spLocks noChangeAspect="1" noChangeArrowheads="1"/>
          </p:cNvSpPr>
          <p:nvPr/>
        </p:nvSpPr>
        <p:spPr bwMode="auto">
          <a:xfrm>
            <a:off x="5943600" y="3038475"/>
            <a:ext cx="1004888" cy="10048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9966">
              <a:alpha val="12157"/>
            </a:srgbClr>
          </a:solidFill>
          <a:ln w="9525">
            <a:solidFill>
              <a:srgbClr val="FF66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1" y="133812"/>
            <a:ext cx="3200400" cy="64955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mtClean="0"/>
              <a:t>Proper Height Extension Ladders</a:t>
            </a:r>
            <a:r>
              <a:rPr lang="en-US" sz="3600" smtClean="0"/>
              <a:t> </a:t>
            </a:r>
          </a:p>
        </p:txBody>
      </p:sp>
      <p:pic>
        <p:nvPicPr>
          <p:cNvPr id="108547" name="Picture 3" descr="Ladder to access roof"/>
          <p:cNvPicPr>
            <a:picLocks noGrp="1" noChangeAspect="1" noChangeArrowheads="1"/>
          </p:cNvPicPr>
          <p:nvPr>
            <p:ph type="body" sz="half" idx="1"/>
          </p:nvPr>
        </p:nvPicPr>
        <p:blipFill>
          <a:blip r:embed="rId3" cstate="email">
            <a:extLst>
              <a:ext uri="{28A0092B-C50C-407E-A947-70E740481C1C}">
                <a14:useLocalDpi xmlns:a14="http://schemas.microsoft.com/office/drawing/2010/main" val="0"/>
              </a:ext>
            </a:extLst>
          </a:blip>
          <a:srcRect r="-9"/>
          <a:stretch>
            <a:fillRect/>
          </a:stretch>
        </p:blipFill>
        <p:spPr>
          <a:xfrm>
            <a:off x="4656138" y="1600200"/>
            <a:ext cx="4030662" cy="4297363"/>
          </a:xfrm>
          <a:ln w="19050">
            <a:solidFill>
              <a:schemeClr val="bg2"/>
            </a:solidFill>
          </a:ln>
        </p:spPr>
      </p:pic>
      <p:sp>
        <p:nvSpPr>
          <p:cNvPr id="216068" name="Rectangle 4"/>
          <p:cNvSpPr>
            <a:spLocks noChangeArrowheads="1"/>
          </p:cNvSpPr>
          <p:nvPr/>
        </p:nvSpPr>
        <p:spPr bwMode="auto">
          <a:xfrm>
            <a:off x="407988" y="1617663"/>
            <a:ext cx="4038600" cy="4292600"/>
          </a:xfrm>
          <a:prstGeom prst="rect">
            <a:avLst/>
          </a:prstGeom>
          <a:solidFill>
            <a:schemeClr val="bg2"/>
          </a:solidFill>
          <a:ln w="57150" cmpd="thinThick" algn="ctr">
            <a:solidFill>
              <a:schemeClr val="bg1"/>
            </a:solidFill>
            <a:miter lim="800000"/>
            <a:headEnd/>
            <a:tailEnd/>
          </a:ln>
          <a:effectLst>
            <a:outerShdw dist="35921" dir="2700000" algn="ctr" rotWithShape="0">
              <a:schemeClr val="bg2"/>
            </a:outerShdw>
          </a:effectLst>
        </p:spPr>
        <p:txBody>
          <a:bodyPr/>
          <a:lstStyle/>
          <a:p>
            <a:pPr marL="342900" indent="-342900">
              <a:spcBef>
                <a:spcPct val="20000"/>
              </a:spcBef>
              <a:buClr>
                <a:srgbClr val="FF9966"/>
              </a:buClr>
              <a:defRPr/>
            </a:pPr>
            <a:r>
              <a:rPr lang="en-US" sz="2800" dirty="0">
                <a:solidFill>
                  <a:schemeClr val="tx2">
                    <a:lumMod val="50000"/>
                  </a:schemeClr>
                </a:solidFill>
              </a:rPr>
              <a:t>	When using an extension ladder for access to another level, the ladder must extend at least </a:t>
            </a:r>
            <a:r>
              <a:rPr lang="en-US" sz="2800" u="sng" dirty="0">
                <a:solidFill>
                  <a:schemeClr val="tx2">
                    <a:lumMod val="50000"/>
                  </a:schemeClr>
                </a:solidFill>
              </a:rPr>
              <a:t>3 ft. above the landing</a:t>
            </a:r>
            <a:r>
              <a:rPr lang="en-US" sz="2800" dirty="0">
                <a:solidFill>
                  <a:schemeClr val="tx2">
                    <a:lumMod val="50000"/>
                  </a:schemeClr>
                </a:solidFill>
              </a:rPr>
              <a:t> to provide a hand hold for getting on and off the ladder. </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t>Pitch Extension Ladders</a:t>
            </a:r>
          </a:p>
        </p:txBody>
      </p:sp>
      <p:sp>
        <p:nvSpPr>
          <p:cNvPr id="225283" name="Rectangle 3"/>
          <p:cNvSpPr>
            <a:spLocks noGrp="1" noChangeArrowheads="1"/>
          </p:cNvSpPr>
          <p:nvPr>
            <p:ph type="body" sz="half" idx="1"/>
          </p:nvPr>
        </p:nvSpPr>
        <p:spPr>
          <a:xfrm>
            <a:off x="444500" y="1300163"/>
            <a:ext cx="4167188" cy="4029075"/>
          </a:xfrm>
          <a:solidFill>
            <a:schemeClr val="bg2"/>
          </a:solidFill>
          <a:ln w="57150" cap="flat" cmpd="thinThick" algn="ctr">
            <a:solidFill>
              <a:schemeClr val="bg1"/>
            </a:solidFill>
          </a:ln>
          <a:effectLst>
            <a:outerShdw dist="35921" dir="2700000" algn="ctr" rotWithShape="0">
              <a:schemeClr val="bg2"/>
            </a:outerShdw>
          </a:effectLst>
        </p:spPr>
        <p:txBody>
          <a:bodyPr/>
          <a:lstStyle/>
          <a:p>
            <a:pPr>
              <a:buClr>
                <a:schemeClr val="bg1"/>
              </a:buClr>
              <a:defRPr/>
            </a:pPr>
            <a:r>
              <a:rPr lang="en-US" sz="2800" dirty="0">
                <a:solidFill>
                  <a:schemeClr val="tx2">
                    <a:lumMod val="50000"/>
                  </a:schemeClr>
                </a:solidFill>
              </a:rPr>
              <a:t>Extension ladders should be used at a </a:t>
            </a:r>
            <a:r>
              <a:rPr lang="en-US" sz="2800" u="sng" dirty="0">
                <a:solidFill>
                  <a:schemeClr val="tx2">
                    <a:lumMod val="50000"/>
                  </a:schemeClr>
                </a:solidFill>
              </a:rPr>
              <a:t>4 to 1 pitch</a:t>
            </a:r>
            <a:r>
              <a:rPr lang="en-US" sz="2800" dirty="0">
                <a:solidFill>
                  <a:schemeClr val="tx2">
                    <a:lumMod val="50000"/>
                  </a:schemeClr>
                </a:solidFill>
              </a:rPr>
              <a:t> (1.2 to .3 m). </a:t>
            </a:r>
          </a:p>
          <a:p>
            <a:pPr>
              <a:buClr>
                <a:schemeClr val="bg1"/>
              </a:buClr>
              <a:defRPr/>
            </a:pPr>
            <a:r>
              <a:rPr lang="en-US" sz="2800" dirty="0">
                <a:solidFill>
                  <a:schemeClr val="tx2">
                    <a:lumMod val="50000"/>
                  </a:schemeClr>
                </a:solidFill>
              </a:rPr>
              <a:t>For every 4 ft. (1.2 m) in height, the bottom of the ladder should be 1 ft. (.3 m) away from the structure.</a:t>
            </a:r>
          </a:p>
        </p:txBody>
      </p:sp>
      <p:sp>
        <p:nvSpPr>
          <p:cNvPr id="109573" name="Rectangle 5"/>
          <p:cNvSpPr>
            <a:spLocks noChangeArrowheads="1"/>
          </p:cNvSpPr>
          <p:nvPr/>
        </p:nvSpPr>
        <p:spPr bwMode="auto">
          <a:xfrm>
            <a:off x="430213" y="5446713"/>
            <a:ext cx="4221162" cy="658812"/>
          </a:xfrm>
          <a:prstGeom prst="rect">
            <a:avLst/>
          </a:prstGeom>
          <a:solidFill>
            <a:schemeClr val="bg1"/>
          </a:solidFill>
          <a:ln w="9525">
            <a:solidFill>
              <a:schemeClr val="tx1"/>
            </a:solidFill>
            <a:miter lim="800000"/>
            <a:headEnd/>
            <a:tailEnd/>
          </a:ln>
        </p:spPr>
        <p:txBody>
          <a:bodyPr wrap="none" anchor="ctr"/>
          <a:lstStyle/>
          <a:p>
            <a:pPr eaLnBrk="0" hangingPunct="0"/>
            <a:r>
              <a:rPr lang="en-US" sz="2000"/>
              <a:t>Example:</a:t>
            </a:r>
          </a:p>
          <a:p>
            <a:pPr eaLnBrk="0" hangingPunct="0"/>
            <a:r>
              <a:rPr lang="en-US" sz="2000"/>
              <a:t>20 ft. (height) </a:t>
            </a:r>
            <a:r>
              <a:rPr lang="en-US" sz="2000">
                <a:cs typeface="Arial" pitchFamily="34" charset="0"/>
              </a:rPr>
              <a:t>÷ 4 ft. = 5 ft. pitch</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76800" y="1371600"/>
            <a:ext cx="3706165" cy="4525963"/>
          </a:xfrm>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76200"/>
            <a:ext cx="8229600" cy="1143000"/>
          </a:xfrm>
        </p:spPr>
        <p:txBody>
          <a:bodyPr/>
          <a:lstStyle/>
          <a:p>
            <a:r>
              <a:rPr lang="en-US" sz="3600" smtClean="0"/>
              <a:t>Pitch Stepladders</a:t>
            </a:r>
          </a:p>
        </p:txBody>
      </p:sp>
      <p:sp>
        <p:nvSpPr>
          <p:cNvPr id="110595" name="Rectangle 4"/>
          <p:cNvSpPr>
            <a:spLocks noGrp="1" noChangeArrowheads="1"/>
          </p:cNvSpPr>
          <p:nvPr>
            <p:ph type="body" sz="half" idx="1"/>
          </p:nvPr>
        </p:nvSpPr>
        <p:spPr>
          <a:xfrm>
            <a:off x="457200" y="944563"/>
            <a:ext cx="4038600" cy="4525962"/>
          </a:xfrm>
        </p:spPr>
        <p:txBody>
          <a:bodyPr>
            <a:normAutofit fontScale="92500" lnSpcReduction="10000"/>
          </a:bodyPr>
          <a:lstStyle/>
          <a:p>
            <a:r>
              <a:rPr lang="en-US" sz="3200" smtClean="0"/>
              <a:t>Stepladders are designed for use in an opened-and-locked position. </a:t>
            </a:r>
          </a:p>
          <a:p>
            <a:r>
              <a:rPr lang="en-US" sz="3200" smtClean="0"/>
              <a:t>Do not use a stepladder that is folded or in a leaning position</a:t>
            </a:r>
          </a:p>
          <a:p>
            <a:r>
              <a:rPr lang="en-US" sz="3200" smtClean="0"/>
              <a:t>Do not use top step of ladder to stand </a:t>
            </a:r>
          </a:p>
        </p:txBody>
      </p:sp>
      <p:pic>
        <p:nvPicPr>
          <p:cNvPr id="110596"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24463" y="990600"/>
            <a:ext cx="2624137" cy="5334000"/>
          </a:xfrm>
          <a:prstGeom prst="rect">
            <a:avLst/>
          </a:prstGeom>
          <a:noFill/>
          <a:ln w="9525">
            <a:noFill/>
            <a:miter lim="800000"/>
            <a:headEnd/>
            <a:tailEnd/>
          </a:ln>
        </p:spPr>
      </p:pic>
      <p:sp>
        <p:nvSpPr>
          <p:cNvPr id="7" name="AutoShape 5"/>
          <p:cNvSpPr>
            <a:spLocks noChangeArrowheads="1"/>
          </p:cNvSpPr>
          <p:nvPr/>
        </p:nvSpPr>
        <p:spPr bwMode="auto">
          <a:xfrm>
            <a:off x="5334000" y="2057400"/>
            <a:ext cx="2362200" cy="2438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t>Secure and Stabilize Ladders</a:t>
            </a:r>
          </a:p>
        </p:txBody>
      </p:sp>
      <p:sp>
        <p:nvSpPr>
          <p:cNvPr id="111619" name="Rectangle 3"/>
          <p:cNvSpPr>
            <a:spLocks noGrp="1" noChangeArrowheads="1"/>
          </p:cNvSpPr>
          <p:nvPr>
            <p:ph type="body" idx="1"/>
          </p:nvPr>
        </p:nvSpPr>
        <p:spPr/>
        <p:txBody>
          <a:bodyPr/>
          <a:lstStyle/>
          <a:p>
            <a:r>
              <a:rPr lang="en-US" sz="3600" smtClean="0"/>
              <a:t>Extension ladders should be secured at the top or bottom to prevent movement. </a:t>
            </a:r>
          </a:p>
          <a:p>
            <a:r>
              <a:rPr lang="en-US" sz="3600" smtClean="0"/>
              <a:t>The base of an extension ladder must be secured in place by using the safety feet on the ladder or other effective means. </a:t>
            </a:r>
          </a:p>
          <a:p>
            <a:endParaRPr lang="en-US"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mtClean="0"/>
              <a:t>Secure and Stabilize Ladders, cont.</a:t>
            </a:r>
          </a:p>
        </p:txBody>
      </p:sp>
      <p:pic>
        <p:nvPicPr>
          <p:cNvPr id="112643" name="Picture 3" descr="Two ways to secure the base of a ladder"/>
          <p:cNvPicPr>
            <a:picLocks noGrp="1" noChangeAspect="1" noChangeArrowheads="1"/>
          </p:cNvPicPr>
          <p:nvPr>
            <p:ph type="body" idx="1"/>
          </p:nvPr>
        </p:nvPicPr>
        <p:blipFill>
          <a:blip r:embed="rId3" r:link="rId4" cstate="print">
            <a:extLst>
              <a:ext uri="{28A0092B-C50C-407E-A947-70E740481C1C}">
                <a14:useLocalDpi xmlns:a14="http://schemas.microsoft.com/office/drawing/2010/main" val="0"/>
              </a:ext>
            </a:extLst>
          </a:blip>
          <a:srcRect/>
          <a:stretch>
            <a:fillRect/>
          </a:stretch>
        </p:blipFill>
        <p:spPr>
          <a:xfrm>
            <a:off x="1600200" y="1828800"/>
            <a:ext cx="5791200" cy="4052888"/>
          </a:xfr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smtClean="0"/>
              <a:t>Secure and Stabilize Ladders</a:t>
            </a:r>
            <a:endParaRPr lang="en-US" sz="3200" smtClean="0"/>
          </a:p>
        </p:txBody>
      </p:sp>
      <p:sp>
        <p:nvSpPr>
          <p:cNvPr id="113667" name="Rectangle 3"/>
          <p:cNvSpPr>
            <a:spLocks noGrp="1" noChangeArrowheads="1"/>
          </p:cNvSpPr>
          <p:nvPr>
            <p:ph type="body" idx="1"/>
          </p:nvPr>
        </p:nvSpPr>
        <p:spPr/>
        <p:txBody>
          <a:bodyPr/>
          <a:lstStyle/>
          <a:p>
            <a:pPr>
              <a:buFontTx/>
              <a:buNone/>
            </a:pPr>
            <a:r>
              <a:rPr lang="en-US" b="1" smtClean="0"/>
              <a:t>Slippery Surfaces</a:t>
            </a:r>
          </a:p>
          <a:p>
            <a:pPr>
              <a:buFontTx/>
              <a:buNone/>
            </a:pPr>
            <a:r>
              <a:rPr lang="en-US" smtClean="0"/>
              <a:t>	Never use a ladder on a slippery surface, unless it is</a:t>
            </a:r>
            <a:r>
              <a:rPr lang="en-US" b="1" smtClean="0"/>
              <a:t> </a:t>
            </a:r>
            <a:r>
              <a:rPr lang="en-US" smtClean="0"/>
              <a:t>secured to prevent movement. </a:t>
            </a:r>
          </a:p>
          <a:p>
            <a:pPr lvl="1"/>
            <a:r>
              <a:rPr lang="en-US" smtClean="0"/>
              <a:t>Wet or slippery surfaces may require a cleat.</a:t>
            </a:r>
          </a:p>
          <a:p>
            <a:pPr lvl="1"/>
            <a:r>
              <a:rPr lang="en-US" smtClean="0"/>
              <a:t>Ladder feet should dig into the ground, and the ladder should be secured at the bottom to prevent movement/slipping.</a:t>
            </a:r>
            <a:br>
              <a:rPr lang="en-US" smtClean="0"/>
            </a:br>
            <a:endParaRPr lang="en-US"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smtClean="0"/>
              <a:t>Loose Soil</a:t>
            </a:r>
          </a:p>
        </p:txBody>
      </p:sp>
      <p:pic>
        <p:nvPicPr>
          <p:cNvPr id="114691" name="Picture 3" descr="Fall Protection Handbook; Video Shoot (Phoenix) 10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5400" y="1562100"/>
            <a:ext cx="6477000" cy="4533900"/>
          </a:xfrm>
          <a:prstGeom prst="rect">
            <a:avLst/>
          </a:prstGeom>
          <a:noFill/>
          <a:ln w="9525">
            <a:noFill/>
            <a:miter lim="800000"/>
            <a:headEnd/>
            <a:tailEnd/>
          </a:ln>
        </p:spPr>
      </p:pic>
      <p:sp>
        <p:nvSpPr>
          <p:cNvPr id="4" name="Rectangle 5"/>
          <p:cNvSpPr>
            <a:spLocks noChangeArrowheads="1"/>
          </p:cNvSpPr>
          <p:nvPr/>
        </p:nvSpPr>
        <p:spPr bwMode="auto">
          <a:xfrm>
            <a:off x="4953000" y="3276600"/>
            <a:ext cx="2992438" cy="3262313"/>
          </a:xfrm>
          <a:prstGeom prst="rect">
            <a:avLst/>
          </a:prstGeom>
          <a:noFill/>
          <a:ln w="9525" algn="ctr">
            <a:noFill/>
            <a:miter lim="800000"/>
            <a:headEnd/>
            <a:tailEnd/>
          </a:ln>
        </p:spPr>
        <p:txBody>
          <a:bodyPr wrap="none">
            <a:spAutoFit/>
          </a:bodyPr>
          <a:lstStyle/>
          <a:p>
            <a:pPr marL="342900" indent="-342900" eaLnBrk="0" hangingPunct="0">
              <a:buClr>
                <a:srgbClr val="00FF00"/>
              </a:buClr>
              <a:buFont typeface="Wingdings" pitchFamily="2" charset="2"/>
              <a:buChar char="ü"/>
            </a:pPr>
            <a:r>
              <a:rPr lang="en-US" sz="208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mtClean="0"/>
              <a:t>Firm Base</a:t>
            </a:r>
          </a:p>
        </p:txBody>
      </p:sp>
      <p:pic>
        <p:nvPicPr>
          <p:cNvPr id="115715" name="Picture 3" descr="Fall Protection Handbook; Video Shoot (Winchester Homes) 03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7400" y="1600200"/>
            <a:ext cx="4648200" cy="4514850"/>
          </a:xfrm>
          <a:prstGeom prst="rect">
            <a:avLst/>
          </a:prstGeom>
          <a:noFill/>
          <a:ln w="9525">
            <a:noFill/>
            <a:miter lim="800000"/>
            <a:headEnd/>
            <a:tailEnd/>
          </a:ln>
        </p:spPr>
      </p:pic>
      <p:sp>
        <p:nvSpPr>
          <p:cNvPr id="5" name="Rectangle 5"/>
          <p:cNvSpPr>
            <a:spLocks noChangeArrowheads="1"/>
          </p:cNvSpPr>
          <p:nvPr/>
        </p:nvSpPr>
        <p:spPr bwMode="auto">
          <a:xfrm>
            <a:off x="4551363" y="1219200"/>
            <a:ext cx="2992437" cy="3262313"/>
          </a:xfrm>
          <a:prstGeom prst="rect">
            <a:avLst/>
          </a:prstGeom>
          <a:noFill/>
          <a:ln w="9525" algn="ctr">
            <a:noFill/>
            <a:miter lim="800000"/>
            <a:headEnd/>
            <a:tailEnd/>
          </a:ln>
        </p:spPr>
        <p:txBody>
          <a:bodyPr wrap="none">
            <a:spAutoFit/>
          </a:bodyPr>
          <a:lstStyle/>
          <a:p>
            <a:pPr marL="342900" indent="-342900" eaLnBrk="0" hangingPunct="0">
              <a:buClr>
                <a:srgbClr val="00FF00"/>
              </a:buClr>
              <a:buFont typeface="Wingdings" pitchFamily="2" charset="2"/>
              <a:buChar char="ü"/>
            </a:pPr>
            <a:r>
              <a:rPr lang="en-US" sz="208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mtClean="0"/>
              <a:t>Secure and Stabilize Ladders,</a:t>
            </a:r>
            <a:r>
              <a:rPr lang="en-US" sz="3600" smtClean="0"/>
              <a:t> </a:t>
            </a:r>
            <a:r>
              <a:rPr lang="en-US" sz="3200" smtClean="0"/>
              <a:t>cont.</a:t>
            </a:r>
          </a:p>
        </p:txBody>
      </p:sp>
      <p:sp>
        <p:nvSpPr>
          <p:cNvPr id="116739" name="Rectangle 3"/>
          <p:cNvSpPr>
            <a:spLocks noGrp="1" noChangeArrowheads="1"/>
          </p:cNvSpPr>
          <p:nvPr>
            <p:ph type="body" sz="half" idx="1"/>
          </p:nvPr>
        </p:nvSpPr>
        <p:spPr/>
        <p:txBody>
          <a:bodyPr/>
          <a:lstStyle/>
          <a:p>
            <a:pPr marL="0" indent="0">
              <a:buFontTx/>
              <a:buNone/>
            </a:pPr>
            <a:r>
              <a:rPr lang="en-US" sz="3200" b="1" smtClean="0"/>
              <a:t>Uneven Surface</a:t>
            </a:r>
          </a:p>
          <a:p>
            <a:pPr marL="0" indent="0">
              <a:buFontTx/>
              <a:buNone/>
            </a:pPr>
            <a:r>
              <a:rPr lang="en-US" sz="3200" smtClean="0"/>
              <a:t>When the surface is not level, use a ladder leveler (accessory) to provide even contact points. </a:t>
            </a:r>
          </a:p>
        </p:txBody>
      </p:sp>
      <p:pic>
        <p:nvPicPr>
          <p:cNvPr id="116740" name="Picture 4" descr="Extenda-Leg ® ladder leve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738313"/>
            <a:ext cx="2781300" cy="42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rmAutofit fontScale="90000"/>
          </a:bodyPr>
          <a:lstStyle/>
          <a:p>
            <a:r>
              <a:rPr lang="en-US" smtClean="0"/>
              <a:t>Maintain a Safe Position on Ladders</a:t>
            </a:r>
          </a:p>
        </p:txBody>
      </p:sp>
      <p:sp>
        <p:nvSpPr>
          <p:cNvPr id="117763" name="Rectangle 3"/>
          <p:cNvSpPr>
            <a:spLocks noGrp="1" noChangeArrowheads="1"/>
          </p:cNvSpPr>
          <p:nvPr>
            <p:ph type="body" sz="half" idx="1"/>
          </p:nvPr>
        </p:nvSpPr>
        <p:spPr>
          <a:xfrm>
            <a:off x="457200" y="1600200"/>
            <a:ext cx="8077200" cy="4525963"/>
          </a:xfrm>
        </p:spPr>
        <p:txBody>
          <a:bodyPr/>
          <a:lstStyle/>
          <a:p>
            <a:pPr>
              <a:buClr>
                <a:schemeClr val="tx1"/>
              </a:buClr>
            </a:pPr>
            <a:r>
              <a:rPr lang="en-US" smtClean="0"/>
              <a:t>Face the ladder when ascending or descending</a:t>
            </a:r>
            <a:r>
              <a:rPr lang="en-US" smtClean="0">
                <a:solidFill>
                  <a:schemeClr val="bg1"/>
                </a:solidFill>
              </a:rPr>
              <a:t>.</a:t>
            </a:r>
          </a:p>
          <a:p>
            <a:pPr>
              <a:buClr>
                <a:schemeClr val="tx1"/>
              </a:buClr>
            </a:pPr>
            <a:r>
              <a:rPr lang="en-US" smtClean="0"/>
              <a:t>Maintain </a:t>
            </a:r>
            <a:r>
              <a:rPr lang="en-US" u="sng" smtClean="0">
                <a:solidFill>
                  <a:srgbClr val="FF3300"/>
                </a:solidFill>
              </a:rPr>
              <a:t>three points of contact at all times.</a:t>
            </a:r>
            <a:endParaRPr lang="en-US" smtClean="0">
              <a:solidFill>
                <a:srgbClr val="FF3300"/>
              </a:solidFill>
            </a:endParaRPr>
          </a:p>
          <a:p>
            <a:pPr>
              <a:buClr>
                <a:schemeClr val="tx1"/>
              </a:buClr>
            </a:pPr>
            <a:r>
              <a:rPr lang="en-US" smtClean="0"/>
              <a:t>Keep your body centered on the ladder.</a:t>
            </a:r>
          </a:p>
          <a:p>
            <a:pPr>
              <a:buClr>
                <a:schemeClr val="tx1"/>
              </a:buClr>
            </a:pPr>
            <a:r>
              <a:rPr lang="en-US" smtClean="0"/>
              <a:t>Never let your belt buckle pass either ladder siderail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649" y="76200"/>
            <a:ext cx="3162551"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t>Scaffold Grade Plank Stamps</a:t>
            </a:r>
          </a:p>
        </p:txBody>
      </p:sp>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33400" y="2209800"/>
            <a:ext cx="3657600" cy="2569335"/>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778034"/>
            <a:ext cx="4038600" cy="2362200"/>
          </a:xfrm>
          <a:prstGeom prst="rect">
            <a:avLst/>
          </a:prstGeo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endParaRPr lang="en-US" smtClean="0"/>
          </a:p>
        </p:txBody>
      </p:sp>
      <p:pic>
        <p:nvPicPr>
          <p:cNvPr id="122883" name="Picture 3" descr="sc-9"/>
          <p:cNvPicPr>
            <a:picLocks noGrp="1" noChangeAspect="1" noChangeArrowheads="1"/>
          </p:cNvPicPr>
          <p:nvPr>
            <p:ph type="body" idx="1"/>
          </p:nvPr>
        </p:nvPicPr>
        <p:blipFill>
          <a:blip r:embed="rId3" cstate="print">
            <a:lum bright="18000"/>
            <a:extLst>
              <a:ext uri="{28A0092B-C50C-407E-A947-70E740481C1C}">
                <a14:useLocalDpi xmlns:a14="http://schemas.microsoft.com/office/drawing/2010/main" val="0"/>
              </a:ext>
            </a:extLst>
          </a:blip>
          <a:srcRect/>
          <a:stretch>
            <a:fillRect/>
          </a:stretch>
        </p:blipFill>
        <p:spPr>
          <a:xfrm>
            <a:off x="0" y="0"/>
            <a:ext cx="9144000" cy="6858000"/>
          </a:xfrm>
          <a:solidFill>
            <a:schemeClr val="bg1"/>
          </a:solidFill>
        </p:spPr>
      </p:pic>
      <p:sp>
        <p:nvSpPr>
          <p:cNvPr id="246789" name="AutoShape 5"/>
          <p:cNvSpPr>
            <a:spLocks noChangeArrowheads="1"/>
          </p:cNvSpPr>
          <p:nvPr/>
        </p:nvSpPr>
        <p:spPr bwMode="auto">
          <a:xfrm>
            <a:off x="1905000" y="914400"/>
            <a:ext cx="4800600" cy="426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6789"/>
                                        </p:tgtEl>
                                        <p:attrNameLst>
                                          <p:attrName>style.visibility</p:attrName>
                                        </p:attrNameLst>
                                      </p:cBhvr>
                                      <p:to>
                                        <p:strVal val="visible"/>
                                      </p:to>
                                    </p:set>
                                    <p:animEffect transition="in" filter="dissolve">
                                      <p:cBhvr>
                                        <p:cTn id="7" dur="500"/>
                                        <p:tgtEl>
                                          <p:spTgt spid="246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9"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 Erection </a:t>
            </a:r>
            <a:endParaRPr lang="en-US" dirty="0"/>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1219200"/>
            <a:ext cx="6934200" cy="5200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a:xfrm>
            <a:off x="914400" y="76200"/>
            <a:ext cx="2514600" cy="1752600"/>
          </a:xfrm>
        </p:spPr>
        <p:txBody>
          <a:bodyPr/>
          <a:lstStyle/>
          <a:p>
            <a:pPr algn="ctr" eaLnBrk="1" hangingPunct="1">
              <a:buFontTx/>
              <a:buNone/>
            </a:pPr>
            <a:r>
              <a:rPr lang="en-US" sz="2800" smtClean="0"/>
              <a:t>Yesterday</a:t>
            </a:r>
          </a:p>
          <a:p>
            <a:pPr algn="ctr" eaLnBrk="1" hangingPunct="1">
              <a:buFontTx/>
              <a:buNone/>
            </a:pPr>
            <a:r>
              <a:rPr lang="en-US" sz="2800" smtClean="0"/>
              <a:t>(status quo)</a:t>
            </a:r>
          </a:p>
        </p:txBody>
      </p:sp>
      <p:sp>
        <p:nvSpPr>
          <p:cNvPr id="128003" name="Rectangle 3"/>
          <p:cNvSpPr>
            <a:spLocks noChangeArrowheads="1"/>
          </p:cNvSpPr>
          <p:nvPr/>
        </p:nvSpPr>
        <p:spPr bwMode="auto">
          <a:xfrm>
            <a:off x="5638800" y="76200"/>
            <a:ext cx="2514600" cy="609600"/>
          </a:xfrm>
          <a:prstGeom prst="rect">
            <a:avLst/>
          </a:prstGeom>
          <a:noFill/>
          <a:ln w="9525">
            <a:noFill/>
            <a:miter lim="800000"/>
            <a:headEnd/>
            <a:tailEnd/>
          </a:ln>
        </p:spPr>
        <p:txBody>
          <a:bodyPr/>
          <a:lstStyle/>
          <a:p>
            <a:pPr marL="342900" indent="-342900" algn="ctr">
              <a:spcBef>
                <a:spcPct val="20000"/>
              </a:spcBef>
            </a:pPr>
            <a:r>
              <a:rPr lang="en-US" sz="2800" dirty="0">
                <a:solidFill>
                  <a:srgbClr val="FFFF66"/>
                </a:solidFill>
              </a:rPr>
              <a:t>Today</a:t>
            </a:r>
          </a:p>
          <a:p>
            <a:pPr marL="342900" indent="-342900" algn="ctr">
              <a:spcBef>
                <a:spcPct val="20000"/>
              </a:spcBef>
            </a:pPr>
            <a:r>
              <a:rPr lang="en-US" sz="2800" dirty="0">
                <a:solidFill>
                  <a:srgbClr val="FFFF66"/>
                </a:solidFill>
              </a:rPr>
              <a:t>(sometimes)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181100"/>
            <a:ext cx="4152900" cy="5448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160417"/>
            <a:ext cx="3688080" cy="5455920"/>
          </a:xfrm>
          <a:prstGeom prst="rect">
            <a:avLst/>
          </a:prstGeom>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1000"/>
            <a:ext cx="8770870" cy="6217920"/>
          </a:xfrm>
          <a:prstGeom prst="rect">
            <a:avLst/>
          </a:prstGeom>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4320"/>
            <a:ext cx="8309663" cy="6217920"/>
          </a:xfrm>
          <a:prstGeom prst="rect">
            <a:avLst/>
          </a:prstGeom>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lvl="0"/>
            <a:r>
              <a:rPr lang="en-US" dirty="0" smtClean="0"/>
              <a:t>Steel Erection </a:t>
            </a:r>
            <a:br>
              <a:rPr lang="en-US" dirty="0" smtClean="0"/>
            </a:br>
            <a:endParaRPr lang="en-US" dirty="0"/>
          </a:p>
        </p:txBody>
      </p:sp>
      <p:sp>
        <p:nvSpPr>
          <p:cNvPr id="3" name="Content Placeholder 2"/>
          <p:cNvSpPr>
            <a:spLocks noGrp="1"/>
          </p:cNvSpPr>
          <p:nvPr>
            <p:ph idx="1"/>
          </p:nvPr>
        </p:nvSpPr>
        <p:spPr>
          <a:xfrm>
            <a:off x="457200" y="914400"/>
            <a:ext cx="8229600" cy="4525963"/>
          </a:xfrm>
        </p:spPr>
        <p:txBody>
          <a:bodyPr>
            <a:noAutofit/>
          </a:bodyPr>
          <a:lstStyle/>
          <a:p>
            <a:pPr lvl="0"/>
            <a:r>
              <a:rPr lang="en-US" sz="2800" dirty="0" smtClean="0"/>
              <a:t>Employees who are on a walking/working surface with an unprotected edge more than 15 feet above a lower level must be protected by conventional fall protection. </a:t>
            </a:r>
          </a:p>
          <a:p>
            <a:pPr lvl="0"/>
            <a:endParaRPr lang="en-US" sz="2800" dirty="0" smtClean="0"/>
          </a:p>
          <a:p>
            <a:pPr>
              <a:buNone/>
            </a:pPr>
            <a:r>
              <a:rPr lang="en-US" sz="2800" dirty="0" smtClean="0"/>
              <a:t>While working at heights over 15 and up to 30 feet, connectors must be provided with a complete personal fall arrest system or other allowable fall protection, and wear the equipment necessary for tying off. </a:t>
            </a:r>
          </a:p>
          <a:p>
            <a:pPr lvl="0">
              <a:buNone/>
            </a:pPr>
            <a:endParaRPr lang="en-US" sz="2800" dirty="0" smtClean="0"/>
          </a:p>
          <a:p>
            <a:pPr lvl="0"/>
            <a:endParaRPr lang="en-US" sz="2800" dirty="0" smtClean="0"/>
          </a:p>
          <a:p>
            <a:pPr>
              <a:buNone/>
            </a:pPr>
            <a:endParaRPr lang="en-US" sz="2800"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 Erection Connectors </a:t>
            </a:r>
            <a:endParaRPr lang="en-US" dirty="0"/>
          </a:p>
        </p:txBody>
      </p:sp>
      <p:sp>
        <p:nvSpPr>
          <p:cNvPr id="3" name="Content Placeholder 2"/>
          <p:cNvSpPr>
            <a:spLocks noGrp="1"/>
          </p:cNvSpPr>
          <p:nvPr>
            <p:ph idx="1"/>
          </p:nvPr>
        </p:nvSpPr>
        <p:spPr>
          <a:xfrm>
            <a:off x="457200" y="1066800"/>
            <a:ext cx="8229600" cy="4525963"/>
          </a:xfrm>
        </p:spPr>
        <p:txBody>
          <a:bodyPr>
            <a:noAutofit/>
          </a:bodyPr>
          <a:lstStyle/>
          <a:p>
            <a:pPr lvl="0">
              <a:buNone/>
            </a:pPr>
            <a:r>
              <a:rPr lang="en-US" sz="2800" dirty="0" smtClean="0"/>
              <a:t>While working at heights over 15 and up to 30 feet, connectors must:</a:t>
            </a:r>
          </a:p>
          <a:p>
            <a:pPr lvl="0">
              <a:buNone/>
            </a:pPr>
            <a:endParaRPr lang="en-US" sz="2800" dirty="0" smtClean="0"/>
          </a:p>
          <a:p>
            <a:r>
              <a:rPr lang="en-US" sz="2800" dirty="0" smtClean="0"/>
              <a:t>be provided with a complete personal fall arrest system or other allowable fall protection, and wear the equipment necessary for tying off.</a:t>
            </a:r>
          </a:p>
          <a:p>
            <a:r>
              <a:rPr lang="en-US" sz="2800" dirty="0" smtClean="0"/>
              <a:t>Posses </a:t>
            </a:r>
            <a:r>
              <a:rPr lang="en-US" sz="2800" dirty="0" err="1" smtClean="0"/>
              <a:t>Traing</a:t>
            </a:r>
            <a:r>
              <a:rPr lang="en-US" sz="2800" dirty="0" smtClean="0"/>
              <a:t> </a:t>
            </a:r>
          </a:p>
          <a:p>
            <a:pPr lvl="0">
              <a:buNone/>
            </a:pPr>
            <a:endParaRPr lang="en-US" sz="2800" dirty="0" smtClean="0"/>
          </a:p>
          <a:p>
            <a:pPr>
              <a:buNone/>
            </a:pP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06837"/>
            <a:ext cx="5791200" cy="6598763"/>
          </a:xfrm>
          <a:prstGeom prst="rect">
            <a:avLst/>
          </a:prstGeom>
          <a:noFill/>
          <a:ln w="9525">
            <a:noFill/>
            <a:miter lim="800000"/>
            <a:headEnd/>
            <a:tailEnd/>
          </a:ln>
          <a:effectLst/>
        </p:spPr>
      </p:pic>
      <p:sp>
        <p:nvSpPr>
          <p:cNvPr id="7" name="TextBox 6"/>
          <p:cNvSpPr txBox="1"/>
          <p:nvPr/>
        </p:nvSpPr>
        <p:spPr>
          <a:xfrm>
            <a:off x="5105400" y="533400"/>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8" name="TextBox 7"/>
          <p:cNvSpPr txBox="1"/>
          <p:nvPr/>
        </p:nvSpPr>
        <p:spPr>
          <a:xfrm>
            <a:off x="5105400" y="1062335"/>
            <a:ext cx="304800" cy="830997"/>
          </a:xfrm>
          <a:prstGeom prst="rect">
            <a:avLst/>
          </a:prstGeom>
          <a:noFill/>
        </p:spPr>
        <p:txBody>
          <a:bodyPr wrap="square" rtlCol="0">
            <a:spAutoFit/>
          </a:bodyPr>
          <a:lstStyle/>
          <a:p>
            <a:r>
              <a:rPr lang="en-US" sz="2400" b="1" dirty="0" smtClean="0">
                <a:solidFill>
                  <a:srgbClr val="C00000"/>
                </a:solidFill>
              </a:rPr>
              <a:t>x </a:t>
            </a:r>
            <a:endParaRPr lang="en-US" sz="2400" b="1" dirty="0">
              <a:solidFill>
                <a:srgbClr val="C00000"/>
              </a:solidFill>
            </a:endParaRPr>
          </a:p>
        </p:txBody>
      </p:sp>
      <p:sp>
        <p:nvSpPr>
          <p:cNvPr id="9" name="TextBox 8"/>
          <p:cNvSpPr txBox="1"/>
          <p:nvPr/>
        </p:nvSpPr>
        <p:spPr>
          <a:xfrm>
            <a:off x="5105400" y="1443335"/>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0" name="TextBox 9"/>
          <p:cNvSpPr txBox="1"/>
          <p:nvPr/>
        </p:nvSpPr>
        <p:spPr>
          <a:xfrm>
            <a:off x="5105400" y="1900535"/>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1" name="TextBox 10"/>
          <p:cNvSpPr txBox="1"/>
          <p:nvPr/>
        </p:nvSpPr>
        <p:spPr>
          <a:xfrm>
            <a:off x="4876800" y="2281535"/>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2" name="TextBox 11"/>
          <p:cNvSpPr txBox="1"/>
          <p:nvPr/>
        </p:nvSpPr>
        <p:spPr>
          <a:xfrm>
            <a:off x="4876800" y="2586335"/>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3" name="TextBox 12"/>
          <p:cNvSpPr txBox="1"/>
          <p:nvPr/>
        </p:nvSpPr>
        <p:spPr>
          <a:xfrm>
            <a:off x="5105400" y="3043535"/>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4" name="TextBox 13"/>
          <p:cNvSpPr txBox="1"/>
          <p:nvPr/>
        </p:nvSpPr>
        <p:spPr>
          <a:xfrm>
            <a:off x="4876800" y="3505200"/>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5" name="TextBox 14"/>
          <p:cNvSpPr txBox="1"/>
          <p:nvPr/>
        </p:nvSpPr>
        <p:spPr>
          <a:xfrm>
            <a:off x="5105400" y="3962400"/>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6" name="TextBox 15"/>
          <p:cNvSpPr txBox="1"/>
          <p:nvPr/>
        </p:nvSpPr>
        <p:spPr>
          <a:xfrm>
            <a:off x="5105400" y="4648200"/>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7" name="TextBox 16"/>
          <p:cNvSpPr txBox="1"/>
          <p:nvPr/>
        </p:nvSpPr>
        <p:spPr>
          <a:xfrm>
            <a:off x="4876800" y="5181600"/>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
        <p:nvSpPr>
          <p:cNvPr id="18" name="TextBox 17"/>
          <p:cNvSpPr txBox="1"/>
          <p:nvPr/>
        </p:nvSpPr>
        <p:spPr>
          <a:xfrm>
            <a:off x="4876800" y="5791200"/>
            <a:ext cx="304800" cy="461665"/>
          </a:xfrm>
          <a:prstGeom prst="rect">
            <a:avLst/>
          </a:prstGeom>
          <a:noFill/>
        </p:spPr>
        <p:txBody>
          <a:bodyPr wrap="square" rtlCol="0">
            <a:spAutoFit/>
          </a:bodyPr>
          <a:lstStyle/>
          <a:p>
            <a:r>
              <a:rPr lang="en-US" sz="2400" b="1" dirty="0" smtClean="0">
                <a:solidFill>
                  <a:srgbClr val="C00000"/>
                </a:solidFill>
              </a:rPr>
              <a:t>x</a:t>
            </a:r>
            <a:endParaRPr lang="en-US"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Controlled Decking Zone</a:t>
            </a:r>
            <a:endParaRPr lang="en-US" dirty="0"/>
          </a:p>
        </p:txBody>
      </p:sp>
      <p:sp>
        <p:nvSpPr>
          <p:cNvPr id="3" name="Content Placeholder 2"/>
          <p:cNvSpPr>
            <a:spLocks noGrp="1"/>
          </p:cNvSpPr>
          <p:nvPr>
            <p:ph idx="1"/>
          </p:nvPr>
        </p:nvSpPr>
        <p:spPr>
          <a:xfrm>
            <a:off x="457200" y="914401"/>
            <a:ext cx="8229600" cy="1905000"/>
          </a:xfrm>
        </p:spPr>
        <p:txBody>
          <a:bodyPr>
            <a:noAutofit/>
          </a:bodyPr>
          <a:lstStyle/>
          <a:p>
            <a:pPr lvl="0">
              <a:buNone/>
            </a:pPr>
            <a:r>
              <a:rPr lang="en-US" sz="2000" dirty="0" smtClean="0"/>
              <a:t>A controlled decking zone (CDZ) can be established as a substitute for fall protection where metal decking is initially being installed and forms the leading edge of a work area over 15 and up to 30 feet above a lower level. </a:t>
            </a:r>
          </a:p>
          <a:p>
            <a:pPr lvl="0">
              <a:buNone/>
            </a:pPr>
            <a:r>
              <a:rPr lang="en-US" sz="2000" dirty="0" smtClean="0"/>
              <a:t>Employees who are not engaged in leading-edge work and properly trained in the hazards involved are prohibited from entering the CDZ. </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33600" y="2743200"/>
            <a:ext cx="4927600" cy="3695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Controlled Decking Zone</a:t>
            </a:r>
            <a:endParaRPr lang="en-US" dirty="0"/>
          </a:p>
        </p:txBody>
      </p:sp>
      <p:sp>
        <p:nvSpPr>
          <p:cNvPr id="3" name="Content Placeholder 2"/>
          <p:cNvSpPr>
            <a:spLocks noGrp="1"/>
          </p:cNvSpPr>
          <p:nvPr>
            <p:ph idx="1"/>
          </p:nvPr>
        </p:nvSpPr>
        <p:spPr>
          <a:xfrm>
            <a:off x="457200" y="914401"/>
            <a:ext cx="8229600" cy="3352800"/>
          </a:xfrm>
        </p:spPr>
        <p:txBody>
          <a:bodyPr>
            <a:noAutofit/>
          </a:bodyPr>
          <a:lstStyle/>
          <a:p>
            <a:pPr lvl="0">
              <a:buNone/>
            </a:pPr>
            <a:r>
              <a:rPr lang="en-US" sz="2000" dirty="0" smtClean="0"/>
              <a:t>No more than 90 feet wide and 90 feet deep from any leading edge, not exceed 3,000 square feet of unsecured decking, have designated and clearly marked boundaries with control lines or the equivalent, have safety deck attachments placed from the leading edge back to the control line, and have at least two safety deck attachments for each metal decking panel. </a:t>
            </a:r>
          </a:p>
          <a:p>
            <a:pPr lvl="0"/>
            <a:r>
              <a:rPr lang="en-US" sz="2000" dirty="0" smtClean="0"/>
              <a:t>Final deck attachments and the installation of shear connectors are prohibited from being done in the CDZ. </a:t>
            </a:r>
          </a:p>
        </p:txBody>
      </p:sp>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0" y="3657600"/>
            <a:ext cx="5867400" cy="28832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Contractor Fall Protection</a:t>
            </a:r>
            <a:endParaRPr lang="en-US" dirty="0"/>
          </a:p>
        </p:txBody>
      </p:sp>
      <p:sp>
        <p:nvSpPr>
          <p:cNvPr id="3" name="Content Placeholder 2"/>
          <p:cNvSpPr>
            <a:spLocks noGrp="1"/>
          </p:cNvSpPr>
          <p:nvPr>
            <p:ph idx="1"/>
          </p:nvPr>
        </p:nvSpPr>
        <p:spPr>
          <a:xfrm>
            <a:off x="457200" y="914400"/>
            <a:ext cx="8229600" cy="4525963"/>
          </a:xfrm>
        </p:spPr>
        <p:txBody>
          <a:bodyPr/>
          <a:lstStyle/>
          <a:p>
            <a:pPr lvl="0">
              <a:buNone/>
            </a:pPr>
            <a:r>
              <a:rPr lang="en-US" sz="2400" dirty="0" smtClean="0"/>
              <a:t>The steel erector may leave fall protection in place so it may be used by other trades only if the controlling contractor has directed the steel erector to leave the fall protection in place, and has inspected and accepted control and responsibility of the fall protection before authorizing other trades to work in the area</a:t>
            </a:r>
          </a:p>
          <a:p>
            <a:pPr>
              <a:buNone/>
            </a:pPr>
            <a:endParaRPr lang="en-US" dirty="0"/>
          </a:p>
        </p:txBody>
      </p:sp>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3352800"/>
            <a:ext cx="6553200" cy="34133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Debriefing </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 y="1143000"/>
            <a:ext cx="8590547" cy="512064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j-lt"/>
              </a:rPr>
              <a:t>Federal Disclaimer</a:t>
            </a:r>
            <a:endParaRPr lang="en-US" dirty="0" smtClean="0">
              <a:latin typeface="+mj-lt"/>
            </a:endParaRPr>
          </a:p>
        </p:txBody>
      </p:sp>
      <p:sp>
        <p:nvSpPr>
          <p:cNvPr id="3" name="Content Placeholder 2"/>
          <p:cNvSpPr>
            <a:spLocks noGrp="1"/>
          </p:cNvSpPr>
          <p:nvPr>
            <p:ph idx="1"/>
          </p:nvPr>
        </p:nvSpPr>
        <p:spPr/>
        <p:txBody>
          <a:bodyPr>
            <a:normAutofit/>
          </a:bodyPr>
          <a:lstStyle/>
          <a:p>
            <a:pPr>
              <a:buNone/>
            </a:pPr>
            <a:r>
              <a:rPr lang="en-US" dirty="0" smtClean="0">
                <a:latin typeface="+mj-lt"/>
              </a:rPr>
              <a:t>This material was produced under grant number </a:t>
            </a:r>
            <a:r>
              <a:rPr lang="en-US" b="1" dirty="0" smtClean="0">
                <a:latin typeface="+mj-lt"/>
              </a:rPr>
              <a:t>SH-22313-11-60-F-34</a:t>
            </a:r>
            <a:r>
              <a:rPr lang="en-US" dirty="0" smtClean="0">
                <a:latin typeface="+mj-lt"/>
              </a:rPr>
              <a:t>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p>
            <a:r>
              <a:rPr lang="en-US" b="1" dirty="0" smtClean="0"/>
              <a:t>Fall Protection Fatal Facts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mj-lt"/>
              </a:rPr>
              <a:t>ACCIDENT SUMMARY No. 14 </a:t>
            </a:r>
            <a:endParaRPr lang="en-US" sz="3200" dirty="0" smtClean="0">
              <a:latin typeface="+mj-lt"/>
            </a:endParaRPr>
          </a:p>
        </p:txBody>
      </p:sp>
      <p:sp>
        <p:nvSpPr>
          <p:cNvPr id="3" name="Content Placeholder 2"/>
          <p:cNvSpPr>
            <a:spLocks noGrp="1"/>
          </p:cNvSpPr>
          <p:nvPr>
            <p:ph idx="1"/>
          </p:nvPr>
        </p:nvSpPr>
        <p:spPr>
          <a:xfrm>
            <a:off x="228600" y="990600"/>
            <a:ext cx="4800600" cy="4525963"/>
          </a:xfrm>
        </p:spPr>
        <p:txBody>
          <a:bodyPr>
            <a:noAutofit/>
          </a:bodyPr>
          <a:lstStyle/>
          <a:p>
            <a:pPr>
              <a:buNone/>
            </a:pPr>
            <a:r>
              <a:rPr lang="en-US" sz="1500" b="1" dirty="0" smtClean="0"/>
              <a:t>A</a:t>
            </a:r>
            <a:r>
              <a:rPr lang="en-US" sz="1500" dirty="0" smtClean="0"/>
              <a:t> </a:t>
            </a:r>
            <a:r>
              <a:rPr lang="en-US" sz="1500" b="1" dirty="0" smtClean="0"/>
              <a:t>BRIEF DESCRIPTION OF ACCIDENT</a:t>
            </a:r>
            <a:r>
              <a:rPr lang="en-US" sz="1500" dirty="0" smtClean="0"/>
              <a:t/>
            </a:r>
            <a:br>
              <a:rPr lang="en-US" sz="1500" dirty="0" smtClean="0"/>
            </a:br>
            <a:r>
              <a:rPr lang="en-US" sz="1500" dirty="0" smtClean="0"/>
              <a:t/>
            </a:r>
            <a:br>
              <a:rPr lang="en-US" sz="1500" dirty="0" smtClean="0"/>
            </a:br>
            <a:r>
              <a:rPr lang="en-US" sz="1500" dirty="0" smtClean="0"/>
              <a:t>Two employees were painting the exterior of a three-story building when one of the two outriggers on their two-point suspension scaffold failed. One painter safely climbed back onto the roof while the other fell approximately 35 feet to his death. The outriggers were inadequately counterweighted with three 5-gailon buckets containing sand and were not secured to a structurally sound portion of the building. Neither painter was wearing an approved safety belt and lanyard attached to an independent lifeline.</a:t>
            </a:r>
          </a:p>
          <a:p>
            <a:pPr>
              <a:buNone/>
            </a:pPr>
            <a:endParaRPr lang="en-US" sz="1500" b="1" dirty="0" smtClean="0"/>
          </a:p>
          <a:p>
            <a:pPr>
              <a:buNone/>
            </a:pPr>
            <a:r>
              <a:rPr lang="en-US" sz="1500" b="1" dirty="0" smtClean="0"/>
              <a:t>INSPECTION RESULTS</a:t>
            </a:r>
            <a:r>
              <a:rPr lang="en-US" sz="1500" dirty="0" smtClean="0"/>
              <a:t/>
            </a:r>
            <a:br>
              <a:rPr lang="en-US" sz="1500" dirty="0" smtClean="0"/>
            </a:br>
            <a:r>
              <a:rPr lang="en-US" sz="1500" dirty="0" smtClean="0"/>
              <a:t/>
            </a:r>
            <a:br>
              <a:rPr lang="en-US" sz="1500" dirty="0" smtClean="0"/>
            </a:br>
            <a:r>
              <a:rPr lang="en-US" sz="1500" dirty="0" smtClean="0"/>
              <a:t>As a result of its investigation, OSHA issued citations for five serious and two other than serious violations of its construction standards. OSHA's construction safety standards include several requirements which, if they had been followed here, might have prevented this fatality</a:t>
            </a:r>
            <a:r>
              <a:rPr lang="en-US" sz="1400" dirty="0" smtClean="0"/>
              <a:t>.</a:t>
            </a:r>
            <a:endParaRPr lang="en-US" sz="1400" dirty="0"/>
          </a:p>
        </p:txBody>
      </p:sp>
      <p:pic>
        <p:nvPicPr>
          <p:cNvPr id="69635" name="Picture 3" descr="Image - Fatal Facts No.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828800"/>
            <a:ext cx="3761975"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mj-lt"/>
              </a:rPr>
              <a:t>ACCIDENT SUMMARY No. 27 </a:t>
            </a:r>
            <a:endParaRPr lang="en-US" sz="3200" dirty="0" smtClean="0">
              <a:latin typeface="+mj-lt"/>
            </a:endParaRPr>
          </a:p>
        </p:txBody>
      </p:sp>
      <p:sp>
        <p:nvSpPr>
          <p:cNvPr id="3" name="Content Placeholder 2"/>
          <p:cNvSpPr>
            <a:spLocks noGrp="1"/>
          </p:cNvSpPr>
          <p:nvPr>
            <p:ph idx="1"/>
          </p:nvPr>
        </p:nvSpPr>
        <p:spPr>
          <a:xfrm>
            <a:off x="228600" y="990600"/>
            <a:ext cx="4800600" cy="4525963"/>
          </a:xfrm>
        </p:spPr>
        <p:txBody>
          <a:bodyPr>
            <a:noAutofit/>
          </a:bodyPr>
          <a:lstStyle/>
          <a:p>
            <a:pPr>
              <a:buNone/>
            </a:pPr>
            <a:r>
              <a:rPr lang="en-US" sz="1600" b="1" dirty="0" smtClean="0"/>
              <a:t>BRIEF DESCRIPTION OF ACCIDENT</a:t>
            </a:r>
            <a:r>
              <a:rPr lang="en-US" sz="1600" dirty="0" smtClean="0"/>
              <a:t/>
            </a:r>
            <a:br>
              <a:rPr lang="en-US" sz="1600" dirty="0" smtClean="0"/>
            </a:br>
            <a:r>
              <a:rPr lang="en-US" sz="1600" dirty="0" smtClean="0"/>
              <a:t/>
            </a:r>
            <a:br>
              <a:rPr lang="en-US" sz="1600" dirty="0" smtClean="0"/>
            </a:br>
            <a:r>
              <a:rPr lang="en-US" sz="1600" dirty="0" smtClean="0"/>
              <a:t>A crew laying bricks on the upper floor of a three-story building built a six-foot platform spanning a gap between two scaffolds. The platform was correctly constructed of two 2" × 12" planks with standard guardrails; however, one of the planks was not scaffold grade lumber and also had extensive dry rot in the center. When a bricklayer stepped on the plank it disintegrated and he fell 30 feet to his death.</a:t>
            </a:r>
          </a:p>
          <a:p>
            <a:pPr>
              <a:buNone/>
            </a:pPr>
            <a:endParaRPr lang="en-US" sz="1600" b="1" dirty="0" smtClean="0"/>
          </a:p>
          <a:p>
            <a:pPr>
              <a:buNone/>
            </a:pPr>
            <a:r>
              <a:rPr lang="en-US" sz="1600" b="1" dirty="0" smtClean="0"/>
              <a:t>INSPECTION RESULTS</a:t>
            </a:r>
            <a:r>
              <a:rPr lang="en-US" sz="1600" dirty="0" smtClean="0"/>
              <a:t/>
            </a:r>
            <a:br>
              <a:rPr lang="en-US" sz="1600" dirty="0" smtClean="0"/>
            </a:br>
            <a:r>
              <a:rPr lang="en-US" sz="1600" dirty="0" smtClean="0"/>
              <a:t/>
            </a:r>
            <a:br>
              <a:rPr lang="en-US" sz="1600" dirty="0" smtClean="0"/>
            </a:br>
            <a:r>
              <a:rPr lang="en-US" sz="1600" dirty="0" smtClean="0"/>
              <a:t>As a result of its investigation, OSHA issued a citation alleging two serious violations of its standards. Had OSHA construction safety standards been followed, this fatality might have been prevented.</a:t>
            </a:r>
            <a:endParaRPr lang="en-US" sz="1600" dirty="0"/>
          </a:p>
        </p:txBody>
      </p:sp>
      <p:pic>
        <p:nvPicPr>
          <p:cNvPr id="70658" name="Picture 2" descr="Image - Fatal Facts No.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799" y="1524000"/>
            <a:ext cx="3618817"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mj-lt"/>
              </a:rPr>
              <a:t>ACCIDENT SUMMARY No. 47 </a:t>
            </a:r>
            <a:endParaRPr lang="en-US" sz="3200" dirty="0" smtClean="0">
              <a:latin typeface="+mj-lt"/>
            </a:endParaRPr>
          </a:p>
        </p:txBody>
      </p:sp>
      <p:sp>
        <p:nvSpPr>
          <p:cNvPr id="3" name="Content Placeholder 2"/>
          <p:cNvSpPr>
            <a:spLocks noGrp="1"/>
          </p:cNvSpPr>
          <p:nvPr>
            <p:ph idx="1"/>
          </p:nvPr>
        </p:nvSpPr>
        <p:spPr>
          <a:xfrm>
            <a:off x="228600" y="990600"/>
            <a:ext cx="4800600" cy="4525963"/>
          </a:xfrm>
        </p:spPr>
        <p:txBody>
          <a:bodyPr>
            <a:noAutofit/>
          </a:bodyPr>
          <a:lstStyle/>
          <a:p>
            <a:pPr>
              <a:buNone/>
            </a:pPr>
            <a:r>
              <a:rPr lang="en-US" sz="1500" b="1" dirty="0" smtClean="0"/>
              <a:t>BRIEF DESCRIPTION OF ACCIDENT</a:t>
            </a:r>
            <a:endParaRPr lang="en-US" sz="1500" dirty="0" smtClean="0"/>
          </a:p>
          <a:p>
            <a:pPr>
              <a:buNone/>
            </a:pPr>
            <a:r>
              <a:rPr lang="en-US" sz="1500" dirty="0" smtClean="0"/>
              <a:t>	Three employees, under their supervisor's guidance, were demolishing a vehicular bridge 23 feet above a railroad track. The railroad was anxious to have the job completed as quickly as possible because soil erosion and disintegration of structural members had caused the bridge to shift. At the time of the accident the central flooring had been removed and two workers were on the remaining wooden walkway when they felt the bridge move. The supervisor noticed the movement also and called to both men to get off the bridge. One worker ran to safety, but the other froze and fell with the bridge when it collapsed. He died 11 days later. No engineering survey was undertaken to determine safe methods for demolition [29 CFR 1926.850(a)].</a:t>
            </a:r>
          </a:p>
          <a:p>
            <a:pPr>
              <a:buNone/>
            </a:pPr>
            <a:endParaRPr lang="en-US" sz="1500" dirty="0" smtClean="0"/>
          </a:p>
          <a:p>
            <a:pPr>
              <a:buNone/>
            </a:pPr>
            <a:r>
              <a:rPr lang="en-US" sz="1500" b="1" dirty="0" smtClean="0"/>
              <a:t>INSPECTION RESULTS</a:t>
            </a:r>
            <a:endParaRPr lang="en-US" sz="1500" dirty="0" smtClean="0"/>
          </a:p>
          <a:p>
            <a:pPr>
              <a:buNone/>
            </a:pPr>
            <a:r>
              <a:rPr lang="en-US" sz="1500" dirty="0" smtClean="0"/>
              <a:t>	Following its inspection OSHA cited the employer for one serious violation for failing to conduct an engineering survey of the structure before permitting employees to begin work.</a:t>
            </a:r>
            <a:endParaRPr lang="en-US" sz="1500" dirty="0"/>
          </a:p>
        </p:txBody>
      </p:sp>
      <p:pic>
        <p:nvPicPr>
          <p:cNvPr id="71682" name="Picture 2" descr="Image - Fatal Facts No.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508" y="1828800"/>
            <a:ext cx="3601492"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mj-lt"/>
              </a:rPr>
              <a:t>ACCIDENT SUMMARY No. 56 </a:t>
            </a:r>
            <a:endParaRPr lang="en-US" sz="3200" dirty="0" smtClean="0">
              <a:latin typeface="+mj-lt"/>
            </a:endParaRPr>
          </a:p>
        </p:txBody>
      </p:sp>
      <p:sp>
        <p:nvSpPr>
          <p:cNvPr id="3" name="Content Placeholder 2"/>
          <p:cNvSpPr>
            <a:spLocks noGrp="1"/>
          </p:cNvSpPr>
          <p:nvPr>
            <p:ph idx="1"/>
          </p:nvPr>
        </p:nvSpPr>
        <p:spPr>
          <a:xfrm>
            <a:off x="228600" y="990600"/>
            <a:ext cx="4191000" cy="4525963"/>
          </a:xfrm>
        </p:spPr>
        <p:txBody>
          <a:bodyPr>
            <a:noAutofit/>
          </a:bodyPr>
          <a:lstStyle/>
          <a:p>
            <a:pPr>
              <a:buNone/>
            </a:pPr>
            <a:endParaRPr lang="en-US" sz="1400" b="1" dirty="0" smtClean="0"/>
          </a:p>
          <a:p>
            <a:pPr>
              <a:buNone/>
            </a:pPr>
            <a:r>
              <a:rPr lang="en-US" sz="1600" b="1" dirty="0" smtClean="0"/>
              <a:t>BRIEF DESCRIPTION OF ACCIDENT</a:t>
            </a:r>
            <a:endParaRPr lang="en-US" sz="1600" dirty="0" smtClean="0"/>
          </a:p>
          <a:p>
            <a:pPr>
              <a:buNone/>
            </a:pPr>
            <a:r>
              <a:rPr lang="en-US" sz="1600" dirty="0" smtClean="0"/>
              <a:t>	Two employees were sandblasting a 110 foot water tank while working on a two-point suspension scaffold 60-70 feet above the ground. The scaffold attachment point failed, releasing the scaffold cables, and the scaffold fell to the ground. The employees were not tied off independently, nor was the scaffold equipped with an independent attachment system.</a:t>
            </a:r>
          </a:p>
          <a:p>
            <a:endParaRPr lang="en-US" sz="1600" b="1" dirty="0" smtClean="0"/>
          </a:p>
          <a:p>
            <a:pPr>
              <a:buNone/>
            </a:pPr>
            <a:r>
              <a:rPr lang="en-US" sz="1600" b="1" dirty="0" smtClean="0"/>
              <a:t>INSPECTION RESULTS</a:t>
            </a:r>
            <a:r>
              <a:rPr lang="en-US" sz="1600" dirty="0" smtClean="0"/>
              <a:t/>
            </a:r>
            <a:br>
              <a:rPr lang="en-US" sz="1600" dirty="0" smtClean="0"/>
            </a:br>
            <a:r>
              <a:rPr lang="en-US" sz="1600" dirty="0" smtClean="0"/>
              <a:t/>
            </a:r>
            <a:br>
              <a:rPr lang="en-US" sz="1600" dirty="0" smtClean="0"/>
            </a:br>
            <a:r>
              <a:rPr lang="en-US" sz="1600" dirty="0" smtClean="0"/>
              <a:t>As a result of the investigation, OSHA issued a serious citation for eight violations and five other violations.</a:t>
            </a:r>
          </a:p>
          <a:p>
            <a:pPr>
              <a:buNone/>
            </a:pPr>
            <a:endParaRPr lang="en-US" sz="1400" dirty="0"/>
          </a:p>
        </p:txBody>
      </p:sp>
      <p:pic>
        <p:nvPicPr>
          <p:cNvPr id="72706" name="Picture 2" descr="Image - Fatal Facts No. 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6246" y="1828800"/>
            <a:ext cx="4242954"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mj-lt"/>
              </a:rPr>
              <a:t>ACCIDENT SUMMARY No. 66 </a:t>
            </a:r>
            <a:endParaRPr lang="en-US" sz="3200" dirty="0" smtClean="0">
              <a:latin typeface="+mj-lt"/>
            </a:endParaRPr>
          </a:p>
        </p:txBody>
      </p:sp>
      <p:sp>
        <p:nvSpPr>
          <p:cNvPr id="3" name="Content Placeholder 2"/>
          <p:cNvSpPr>
            <a:spLocks noGrp="1"/>
          </p:cNvSpPr>
          <p:nvPr>
            <p:ph idx="1"/>
          </p:nvPr>
        </p:nvSpPr>
        <p:spPr>
          <a:xfrm>
            <a:off x="228600" y="990600"/>
            <a:ext cx="4800600" cy="4525963"/>
          </a:xfrm>
        </p:spPr>
        <p:txBody>
          <a:bodyPr>
            <a:noAutofit/>
          </a:bodyPr>
          <a:lstStyle/>
          <a:p>
            <a:pPr>
              <a:buNone/>
            </a:pPr>
            <a:r>
              <a:rPr lang="en-US" sz="1600" b="1" dirty="0" smtClean="0"/>
              <a:t>A</a:t>
            </a:r>
            <a:r>
              <a:rPr lang="en-US" sz="1600" dirty="0" smtClean="0"/>
              <a:t> </a:t>
            </a:r>
            <a:r>
              <a:rPr lang="en-US" sz="1600" b="1" dirty="0" smtClean="0"/>
              <a:t>BRIEF DESCRIPTION OF ACCIDENT</a:t>
            </a:r>
            <a:r>
              <a:rPr lang="en-US" sz="1600" dirty="0" smtClean="0"/>
              <a:t/>
            </a:r>
            <a:br>
              <a:rPr lang="en-US" sz="1600" dirty="0" smtClean="0"/>
            </a:br>
            <a:r>
              <a:rPr lang="en-US" sz="1600" dirty="0" smtClean="0"/>
              <a:t/>
            </a:r>
            <a:br>
              <a:rPr lang="en-US" sz="1600" dirty="0" smtClean="0"/>
            </a:br>
            <a:r>
              <a:rPr lang="en-US" sz="1600" dirty="0" smtClean="0"/>
              <a:t>An employee had placed metal bridge decking onto the stringers of the bridge deck to be welded. When the first decking was placed down on the stringers, the employee apparently stepped onto the decking that he had just placed down in order to put down the next decking. The decking the employee stepped onto was not secured in place, resulting in the employee falling approximately 80 feet into the river. Safety nets were being used under another section of the bridge but had not been moved forward as the crew moved to another area.</a:t>
            </a:r>
          </a:p>
          <a:p>
            <a:pPr>
              <a:buNone/>
            </a:pPr>
            <a:endParaRPr lang="en-US" sz="1600" b="1" dirty="0" smtClean="0"/>
          </a:p>
          <a:p>
            <a:pPr>
              <a:buNone/>
            </a:pPr>
            <a:r>
              <a:rPr lang="en-US" sz="1600" b="1" dirty="0" smtClean="0"/>
              <a:t>INSPECTION RESULTS</a:t>
            </a:r>
            <a:r>
              <a:rPr lang="en-US" sz="1600" dirty="0" smtClean="0"/>
              <a:t/>
            </a:r>
            <a:br>
              <a:rPr lang="en-US" sz="1600" dirty="0" smtClean="0"/>
            </a:br>
            <a:r>
              <a:rPr lang="en-US" sz="1600" dirty="0" smtClean="0"/>
              <a:t/>
            </a:r>
            <a:br>
              <a:rPr lang="en-US" sz="1600" dirty="0" smtClean="0"/>
            </a:br>
            <a:r>
              <a:rPr lang="en-US" sz="1600" dirty="0" smtClean="0"/>
              <a:t>As a result of its investigation, OSHA issued a serious citation for the alleged violations of 29 CFR 1926.105(a) and 1926.106(a).</a:t>
            </a:r>
          </a:p>
          <a:p>
            <a:pPr>
              <a:buNone/>
            </a:pPr>
            <a:endParaRPr lang="en-US" sz="1600" dirty="0"/>
          </a:p>
        </p:txBody>
      </p:sp>
      <p:pic>
        <p:nvPicPr>
          <p:cNvPr id="73730" name="Picture 2" descr="Image - Fatal Facts No.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057400"/>
            <a:ext cx="390525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1800" b="1" dirty="0" smtClean="0">
                <a:latin typeface="+mn-lt"/>
              </a:rPr>
              <a:t/>
            </a:r>
            <a:br>
              <a:rPr lang="en-US" sz="1800" b="1" dirty="0" smtClean="0">
                <a:latin typeface="+mn-lt"/>
              </a:rPr>
            </a:br>
            <a:r>
              <a:rPr lang="en-US" dirty="0" smtClean="0">
                <a:latin typeface="+mn-lt"/>
              </a:rPr>
              <a:t>Effectively Using Competent Person Training</a:t>
            </a:r>
          </a:p>
        </p:txBody>
      </p:sp>
      <p:sp>
        <p:nvSpPr>
          <p:cNvPr id="3" name="Content Placeholder 2"/>
          <p:cNvSpPr>
            <a:spLocks noGrp="1"/>
          </p:cNvSpPr>
          <p:nvPr>
            <p:ph idx="1"/>
          </p:nvPr>
        </p:nvSpPr>
        <p:spPr>
          <a:xfrm>
            <a:off x="304800" y="914400"/>
            <a:ext cx="8382000" cy="5486400"/>
          </a:xfrm>
        </p:spPr>
        <p:txBody>
          <a:bodyPr>
            <a:noAutofit/>
          </a:bodyPr>
          <a:lstStyle/>
          <a:p>
            <a:pPr>
              <a:buNone/>
            </a:pPr>
            <a:r>
              <a:rPr lang="en-US" sz="1800" dirty="0" smtClean="0"/>
              <a:t>150 explicit OSHA regulatory references requiring training</a:t>
            </a:r>
          </a:p>
          <a:p>
            <a:pPr>
              <a:buNone/>
            </a:pPr>
            <a:endParaRPr lang="en-US" sz="1800" dirty="0" smtClean="0"/>
          </a:p>
          <a:p>
            <a:pPr lvl="1">
              <a:buFont typeface="Wingdings" pitchFamily="2" charset="2"/>
              <a:buChar char="q"/>
            </a:pPr>
            <a:r>
              <a:rPr lang="en-US" sz="1800" dirty="0" smtClean="0"/>
              <a:t>Have full management commitment</a:t>
            </a:r>
          </a:p>
          <a:p>
            <a:pPr lvl="1">
              <a:buFont typeface="Wingdings" pitchFamily="2" charset="2"/>
              <a:buChar char="q"/>
            </a:pPr>
            <a:r>
              <a:rPr lang="en-US" sz="1800" dirty="0" smtClean="0"/>
              <a:t>Be relevant to the trainees day-to-day activities.</a:t>
            </a:r>
          </a:p>
          <a:p>
            <a:pPr lvl="1">
              <a:buFont typeface="Wingdings" pitchFamily="2" charset="2"/>
              <a:buChar char="q"/>
            </a:pPr>
            <a:r>
              <a:rPr lang="en-US" sz="1800" dirty="0" smtClean="0"/>
              <a:t>Affect the trainee’s behavior in the workplace.</a:t>
            </a:r>
          </a:p>
          <a:p>
            <a:pPr lvl="1">
              <a:buFont typeface="Wingdings" pitchFamily="2" charset="2"/>
              <a:buChar char="q"/>
            </a:pPr>
            <a:r>
              <a:rPr lang="en-US" sz="1800" dirty="0" smtClean="0"/>
              <a:t>Stimulate the trainees to think critically.</a:t>
            </a:r>
          </a:p>
          <a:p>
            <a:pPr lvl="1">
              <a:buFont typeface="Wingdings" pitchFamily="2" charset="2"/>
              <a:buChar char="q"/>
            </a:pPr>
            <a:r>
              <a:rPr lang="en-US" sz="1800" dirty="0" smtClean="0"/>
              <a:t>Be interesting to engage discussion and increase saturation.</a:t>
            </a:r>
          </a:p>
          <a:p>
            <a:pPr lvl="1">
              <a:buFont typeface="Wingdings" pitchFamily="2" charset="2"/>
              <a:buChar char="q"/>
            </a:pPr>
            <a:r>
              <a:rPr lang="en-US" sz="1800" dirty="0" smtClean="0"/>
              <a:t>Teach principles, procedures and the nature of various hazards.</a:t>
            </a:r>
          </a:p>
          <a:p>
            <a:pPr lvl="1">
              <a:buFont typeface="Wingdings" pitchFamily="2" charset="2"/>
              <a:buChar char="q"/>
            </a:pPr>
            <a:r>
              <a:rPr lang="en-US" sz="1800" dirty="0" smtClean="0"/>
              <a:t>Demonstrate the “whole picture” and an employee’s context within.</a:t>
            </a:r>
          </a:p>
          <a:p>
            <a:pPr lvl="1">
              <a:buFont typeface="Wingdings" pitchFamily="2" charset="2"/>
              <a:buChar char="q"/>
            </a:pPr>
            <a:r>
              <a:rPr lang="en-US" sz="1800" dirty="0" smtClean="0"/>
              <a:t>Allow ample time for adult trainees to practice.</a:t>
            </a:r>
          </a:p>
          <a:p>
            <a:pPr lvl="1">
              <a:buFont typeface="Wingdings" pitchFamily="2" charset="2"/>
              <a:buChar char="q"/>
            </a:pPr>
            <a:r>
              <a:rPr lang="en-US" sz="1800" dirty="0" smtClean="0"/>
              <a:t>Create documentation of training.</a:t>
            </a:r>
          </a:p>
          <a:p>
            <a:pPr lvl="1">
              <a:buFont typeface="Wingdings" pitchFamily="2" charset="2"/>
              <a:buChar char="q"/>
            </a:pPr>
            <a:r>
              <a:rPr lang="en-US" sz="1800" dirty="0" smtClean="0"/>
              <a:t>Make sure the environment for field training is conducive to learning.</a:t>
            </a:r>
          </a:p>
          <a:p>
            <a:pPr lvl="1">
              <a:buFont typeface="Wingdings" pitchFamily="2" charset="2"/>
              <a:buChar char="q"/>
            </a:pPr>
            <a:r>
              <a:rPr lang="en-US" sz="1800" dirty="0" smtClean="0"/>
              <a:t>Allows for questions and elaborations (means of evaluation).</a:t>
            </a:r>
          </a:p>
          <a:p>
            <a:pPr lvl="1">
              <a:buFont typeface="Wingdings" pitchFamily="2" charset="2"/>
              <a:buChar char="q"/>
            </a:pPr>
            <a:r>
              <a:rPr lang="en-US" sz="1800" dirty="0" smtClean="0"/>
              <a:t>Gauge saturation of information (means of evaluation).</a:t>
            </a:r>
          </a:p>
          <a:p>
            <a:pPr lvl="1">
              <a:buFont typeface="Wingdings" pitchFamily="2" charset="2"/>
              <a:buChar char="q"/>
            </a:pPr>
            <a:r>
              <a:rPr lang="en-US" sz="1800" dirty="0" smtClean="0"/>
              <a:t>Skews “general” advise to specific tasks at hand.</a:t>
            </a:r>
          </a:p>
          <a:p>
            <a:pPr lvl="1">
              <a:buFont typeface="Wingdings" pitchFamily="2" charset="2"/>
              <a:buChar char="q"/>
            </a:pPr>
            <a:r>
              <a:rPr lang="en-US" sz="1800" dirty="0" smtClean="0"/>
              <a:t>Reinforces the principles of such talks by example.</a:t>
            </a:r>
          </a:p>
          <a:p>
            <a:pPr lvl="1">
              <a:buFont typeface="Wingdings" pitchFamily="2" charset="2"/>
              <a:buChar char="q"/>
            </a:pPr>
            <a:r>
              <a:rPr lang="en-US" sz="1800" dirty="0" smtClean="0"/>
              <a:t>Have a means of evaluation.</a:t>
            </a:r>
          </a:p>
          <a:p>
            <a:pPr lvl="1"/>
            <a:endParaRPr lang="en-US" sz="1800" dirty="0" smtClean="0"/>
          </a:p>
          <a:p>
            <a:endParaRPr lang="en-US" sz="1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“Toolbox  talks”</a:t>
            </a:r>
            <a:endParaRPr lang="en-US" dirty="0"/>
          </a:p>
        </p:txBody>
      </p:sp>
      <p:sp>
        <p:nvSpPr>
          <p:cNvPr id="3" name="Content Placeholder 2"/>
          <p:cNvSpPr>
            <a:spLocks noGrp="1"/>
          </p:cNvSpPr>
          <p:nvPr>
            <p:ph idx="1"/>
          </p:nvPr>
        </p:nvSpPr>
        <p:spPr>
          <a:xfrm>
            <a:off x="381000" y="1288961"/>
            <a:ext cx="8458200" cy="5340439"/>
          </a:xfrm>
        </p:spPr>
        <p:txBody>
          <a:bodyPr>
            <a:normAutofit fontScale="77500" lnSpcReduction="20000"/>
          </a:bodyPr>
          <a:lstStyle/>
          <a:p>
            <a:pPr>
              <a:buFont typeface="Wingdings" pitchFamily="2" charset="2"/>
              <a:buChar char="q"/>
            </a:pPr>
            <a:r>
              <a:rPr lang="en-US" sz="3100" dirty="0" smtClean="0"/>
              <a:t>Stress recognition and avoidance of unsafe conditions. </a:t>
            </a:r>
          </a:p>
          <a:p>
            <a:pPr>
              <a:buFont typeface="Wingdings" pitchFamily="2" charset="2"/>
              <a:buChar char="q"/>
            </a:pPr>
            <a:r>
              <a:rPr lang="en-US" sz="3100" dirty="0" smtClean="0"/>
              <a:t>Reinforcing employee.</a:t>
            </a:r>
          </a:p>
          <a:p>
            <a:pPr>
              <a:buFont typeface="Wingdings" pitchFamily="2" charset="2"/>
              <a:buChar char="q"/>
            </a:pPr>
            <a:r>
              <a:rPr lang="en-US" sz="3100" dirty="0" smtClean="0"/>
              <a:t>Focus on what is important and or mandatory.</a:t>
            </a:r>
          </a:p>
          <a:p>
            <a:pPr>
              <a:buFont typeface="Wingdings" pitchFamily="2" charset="2"/>
              <a:buChar char="q"/>
            </a:pPr>
            <a:r>
              <a:rPr lang="en-US" sz="3100" dirty="0" smtClean="0"/>
              <a:t>Have a structured format:</a:t>
            </a:r>
          </a:p>
          <a:p>
            <a:pPr lvl="1">
              <a:buNone/>
            </a:pPr>
            <a:r>
              <a:rPr lang="en-US" sz="3100" dirty="0" smtClean="0"/>
              <a:t>	Introductory statement</a:t>
            </a:r>
          </a:p>
          <a:p>
            <a:pPr lvl="1">
              <a:buNone/>
            </a:pPr>
            <a:r>
              <a:rPr lang="en-US" sz="3100" dirty="0" smtClean="0"/>
              <a:t>	Guided discussion</a:t>
            </a:r>
          </a:p>
          <a:p>
            <a:pPr lvl="1">
              <a:buNone/>
            </a:pPr>
            <a:r>
              <a:rPr lang="en-US" sz="3100" dirty="0" smtClean="0"/>
              <a:t>	Provide for follow up questions</a:t>
            </a:r>
          </a:p>
          <a:p>
            <a:pPr lvl="0">
              <a:buNone/>
            </a:pPr>
            <a:endParaRPr lang="en-US" sz="3100" dirty="0" smtClean="0"/>
          </a:p>
          <a:p>
            <a:pPr lvl="0">
              <a:buNone/>
            </a:pPr>
            <a:r>
              <a:rPr lang="en-US" sz="3100" dirty="0" smtClean="0"/>
              <a:t>Note:  For tracking, recordkeeping, disciplinary or even legal purposes, many companies utilize employee “sign-in sheets” that provide  acknowledgement that they have received the training and the instructor (competent person or qualified person) also acknowledged that he/she has presented the toolbox talk or training.</a:t>
            </a:r>
          </a:p>
          <a:p>
            <a:pPr>
              <a:buNone/>
            </a:pPr>
            <a:r>
              <a:rPr lang="en-US" sz="3100" dirty="0" smtClean="0"/>
              <a:t> </a:t>
            </a:r>
          </a:p>
          <a:p>
            <a:pPr>
              <a:buNone/>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Competent Person: Structured Skills Training</a:t>
            </a:r>
            <a:endParaRPr lang="en-US" dirty="0">
              <a:latin typeface="+mj-lt"/>
            </a:endParaRPr>
          </a:p>
        </p:txBody>
      </p:sp>
      <p:sp>
        <p:nvSpPr>
          <p:cNvPr id="3" name="Content Placeholder 2"/>
          <p:cNvSpPr>
            <a:spLocks noGrp="1"/>
          </p:cNvSpPr>
          <p:nvPr>
            <p:ph idx="1"/>
          </p:nvPr>
        </p:nvSpPr>
        <p:spPr>
          <a:xfrm>
            <a:off x="381000" y="1219200"/>
            <a:ext cx="8763000" cy="5638799"/>
          </a:xfrm>
        </p:spPr>
        <p:txBody>
          <a:bodyPr>
            <a:normAutofit fontScale="55000" lnSpcReduction="20000"/>
          </a:bodyPr>
          <a:lstStyle/>
          <a:p>
            <a:pPr lvl="0">
              <a:buFont typeface="Wingdings" pitchFamily="2" charset="2"/>
              <a:buChar char="q"/>
            </a:pPr>
            <a:r>
              <a:rPr lang="en-US" sz="4400" dirty="0" smtClean="0"/>
              <a:t>Graduated progression based on training and experience, </a:t>
            </a:r>
          </a:p>
          <a:p>
            <a:pPr lvl="0">
              <a:buFont typeface="Wingdings" pitchFamily="2" charset="2"/>
              <a:buChar char="q"/>
            </a:pPr>
            <a:endParaRPr lang="en-US" sz="4400" dirty="0" smtClean="0"/>
          </a:p>
          <a:p>
            <a:pPr lvl="0">
              <a:buFont typeface="Wingdings" pitchFamily="2" charset="2"/>
              <a:buChar char="q"/>
            </a:pPr>
            <a:r>
              <a:rPr lang="en-US" sz="4400" dirty="0" smtClean="0"/>
              <a:t>Occupational mentoring </a:t>
            </a:r>
          </a:p>
          <a:p>
            <a:pPr lvl="0">
              <a:buFont typeface="Wingdings" pitchFamily="2" charset="2"/>
              <a:buChar char="q"/>
            </a:pPr>
            <a:endParaRPr lang="en-US" sz="4400" dirty="0" smtClean="0"/>
          </a:p>
          <a:p>
            <a:pPr lvl="0">
              <a:buFont typeface="Wingdings" pitchFamily="2" charset="2"/>
              <a:buChar char="q"/>
            </a:pPr>
            <a:r>
              <a:rPr lang="en-US" sz="4400" dirty="0" smtClean="0"/>
              <a:t>Establish a clear delineated path consisting of any combination of training and experience that provides the required knowledge, skills, and abilities for workers to perform certain tasks and use certain equipment.</a:t>
            </a:r>
          </a:p>
          <a:p>
            <a:pPr lvl="0">
              <a:buFont typeface="Wingdings" pitchFamily="2" charset="2"/>
              <a:buChar char="q"/>
            </a:pPr>
            <a:endParaRPr lang="en-US" sz="4400" dirty="0" smtClean="0"/>
          </a:p>
          <a:p>
            <a:pPr lvl="0">
              <a:buFont typeface="Wingdings" pitchFamily="2" charset="2"/>
              <a:buChar char="q"/>
            </a:pPr>
            <a:r>
              <a:rPr lang="en-US" sz="4400" dirty="0" smtClean="0"/>
              <a:t>Established several task statements for each level of ability.</a:t>
            </a:r>
          </a:p>
          <a:p>
            <a:pPr lvl="0">
              <a:buFont typeface="Wingdings" pitchFamily="2" charset="2"/>
              <a:buChar char="q"/>
            </a:pPr>
            <a:endParaRPr lang="en-US" sz="4400" dirty="0" smtClean="0"/>
          </a:p>
          <a:p>
            <a:pPr lvl="0">
              <a:buFont typeface="Wingdings" pitchFamily="2" charset="2"/>
              <a:buChar char="q"/>
            </a:pPr>
            <a:r>
              <a:rPr lang="en-US" sz="4400" dirty="0" smtClean="0"/>
              <a:t>Provide a means of assessing ability level, i.e.: skills testing, performance based testing and time working alongside a mentor using certain materials, equipment or energy sources.</a:t>
            </a:r>
          </a:p>
          <a:p>
            <a:pPr>
              <a:buNone/>
            </a:pPr>
            <a:r>
              <a:rPr lang="en-US" dirty="0" smtClean="0"/>
              <a:t> </a:t>
            </a:r>
            <a:endParaRPr lang="en-US" sz="20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51037"/>
            <a:ext cx="8229600" cy="4525963"/>
          </a:xfrm>
        </p:spPr>
        <p:txBody>
          <a:bodyPr/>
          <a:lstStyle/>
          <a:p>
            <a:pPr>
              <a:buNone/>
            </a:pPr>
            <a:r>
              <a:rPr lang="en-US" dirty="0" smtClean="0"/>
              <a:t>1926.502 (d) Personal fall arrest systems (20) The employer shall provide for prompt rescue of employees in the event of a fall or shall assure that employees are able to rescue themselves.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idx="4294967295"/>
          </p:nvPr>
        </p:nvSpPr>
        <p:spPr>
          <a:xfrm>
            <a:off x="457200" y="-152400"/>
            <a:ext cx="8229600" cy="1143000"/>
          </a:xfrm>
        </p:spPr>
        <p:txBody>
          <a:bodyPr/>
          <a:lstStyle/>
          <a:p>
            <a:r>
              <a:rPr lang="en-US" sz="2800" dirty="0" smtClean="0">
                <a:solidFill>
                  <a:srgbClr val="FFFF66"/>
                </a:solidFill>
                <a:latin typeface="+mn-lt"/>
              </a:rPr>
              <a:t>Competent Persons Introduction</a:t>
            </a:r>
            <a:r>
              <a:rPr lang="en-US" dirty="0" smtClean="0">
                <a:solidFill>
                  <a:srgbClr val="FFFF66"/>
                </a:solidFill>
                <a:latin typeface="+mn-lt"/>
              </a:rPr>
              <a:t> </a:t>
            </a:r>
          </a:p>
        </p:txBody>
      </p:sp>
      <p:sp>
        <p:nvSpPr>
          <p:cNvPr id="10" name="Rectangle 7"/>
          <p:cNvSpPr txBox="1">
            <a:spLocks noChangeArrowheads="1"/>
          </p:cNvSpPr>
          <p:nvPr/>
        </p:nvSpPr>
        <p:spPr>
          <a:xfrm>
            <a:off x="457200" y="1143000"/>
            <a:ext cx="8458200" cy="518160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smtClean="0">
                <a:ln>
                  <a:noFill/>
                </a:ln>
                <a:solidFill>
                  <a:srgbClr val="FFFF66"/>
                </a:solidFill>
                <a:effectLst/>
                <a:uLnTx/>
                <a:uFillTx/>
                <a:ea typeface="+mn-ea"/>
                <a:cs typeface="+mn-cs"/>
              </a:rPr>
              <a:t>The term "Competent Person" </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smtClean="0">
                <a:ln>
                  <a:noFill/>
                </a:ln>
                <a:solidFill>
                  <a:srgbClr val="FFFF66"/>
                </a:solidFill>
                <a:effectLst/>
                <a:uLnTx/>
                <a:uFillTx/>
                <a:ea typeface="+mn-ea"/>
                <a:cs typeface="+mn-cs"/>
              </a:rPr>
              <a:t>Defined as "one who is capable of identifying existing and predictable hazards in the surroundings or working conditions which are unsanitary, hazardous, or dangerous to employees, and who has authorization to take prompt corrective measures to eliminate them.</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800" i="0" u="none" strike="noStrike" kern="1200" cap="none" spc="0" normalizeH="0" baseline="0" noProof="0" dirty="0" smtClean="0">
              <a:ln>
                <a:noFill/>
              </a:ln>
              <a:solidFill>
                <a:srgbClr val="FFFF66"/>
              </a:solidFill>
              <a:effectLst/>
              <a:uLnTx/>
              <a:uFillTx/>
              <a:ea typeface="+mn-ea"/>
              <a:cs typeface="+mn-cs"/>
            </a:endParaRP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smtClean="0">
                <a:ln>
                  <a:noFill/>
                </a:ln>
                <a:solidFill>
                  <a:srgbClr val="FFFF66"/>
                </a:solidFill>
                <a:effectLst/>
                <a:uLnTx/>
                <a:uFillTx/>
                <a:ea typeface="+mn-ea"/>
                <a:cs typeface="+mn-cs"/>
              </a:rPr>
              <a:t>There are currently no specific standards regarding competent persons. </a:t>
            </a:r>
          </a:p>
          <a:p>
            <a:pPr marL="0" marR="0" lvl="0" indent="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i="0" u="none" strike="noStrike" kern="1200" cap="none" spc="0" normalizeH="0" baseline="0" noProof="0" dirty="0" smtClean="0">
              <a:ln>
                <a:noFill/>
              </a:ln>
              <a:solidFill>
                <a:srgbClr val="FFFF66"/>
              </a:solidFill>
              <a:effectLst/>
              <a:uLnTx/>
              <a:uFillTx/>
              <a:ea typeface="+mn-ea"/>
              <a:cs typeface="+mn-cs"/>
            </a:endParaRP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smtClean="0">
                <a:ln>
                  <a:noFill/>
                </a:ln>
                <a:solidFill>
                  <a:srgbClr val="FFFF66"/>
                </a:solidFill>
                <a:effectLst/>
                <a:uLnTx/>
                <a:uFillTx/>
                <a:ea typeface="+mn-ea"/>
                <a:cs typeface="+mn-cs"/>
              </a:rPr>
              <a:t>How then do employers know who is or can be a Competent Person?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lvl="0"/>
            <a:r>
              <a:rPr lang="en-US" sz="3100" dirty="0" smtClean="0">
                <a:latin typeface="Calibri" pitchFamily="34" charset="0"/>
              </a:rPr>
              <a:t>Competent Person Guided Practice, Drills, Fall Arrest Protection Rescue</a:t>
            </a:r>
            <a:r>
              <a:rPr lang="en-US" sz="2400" dirty="0" smtClean="0"/>
              <a:t/>
            </a:r>
            <a:br>
              <a:rPr lang="en-US" sz="2400" dirty="0" smtClean="0"/>
            </a:br>
            <a:endParaRPr lang="en-US" dirty="0"/>
          </a:p>
        </p:txBody>
      </p:sp>
      <p:sp>
        <p:nvSpPr>
          <p:cNvPr id="3" name="Content Placeholder 2"/>
          <p:cNvSpPr>
            <a:spLocks noGrp="1"/>
          </p:cNvSpPr>
          <p:nvPr>
            <p:ph idx="1"/>
          </p:nvPr>
        </p:nvSpPr>
        <p:spPr>
          <a:xfrm>
            <a:off x="609600" y="1493837"/>
            <a:ext cx="8001000" cy="4983163"/>
          </a:xfrm>
        </p:spPr>
        <p:txBody>
          <a:bodyPr>
            <a:normAutofit fontScale="92500" lnSpcReduction="20000"/>
          </a:bodyPr>
          <a:lstStyle/>
          <a:p>
            <a:pPr>
              <a:buNone/>
            </a:pPr>
            <a:r>
              <a:rPr lang="en-US" sz="2600" dirty="0" smtClean="0"/>
              <a:t>A plan of action is refined, improved and made easier to execute by practicing through drills.  </a:t>
            </a:r>
          </a:p>
          <a:p>
            <a:pPr>
              <a:buNone/>
            </a:pPr>
            <a:r>
              <a:rPr lang="en-US" sz="2600" dirty="0" smtClean="0"/>
              <a:t>		emergency plans.</a:t>
            </a:r>
          </a:p>
          <a:p>
            <a:pPr>
              <a:buNone/>
            </a:pPr>
            <a:r>
              <a:rPr lang="en-US" sz="2600" dirty="0" smtClean="0"/>
              <a:t>		retrieval equipment. </a:t>
            </a:r>
          </a:p>
          <a:p>
            <a:pPr>
              <a:buNone/>
            </a:pPr>
            <a:r>
              <a:rPr lang="en-US" sz="2600" dirty="0" smtClean="0"/>
              <a:t>		Follow-up evaluation of drill. </a:t>
            </a:r>
          </a:p>
          <a:p>
            <a:pPr>
              <a:buNone/>
            </a:pPr>
            <a:r>
              <a:rPr lang="en-US" sz="2600" dirty="0" smtClean="0"/>
              <a:t>Note: </a:t>
            </a:r>
          </a:p>
          <a:p>
            <a:pPr>
              <a:buNone/>
            </a:pPr>
            <a:r>
              <a:rPr lang="en-US" sz="2600" dirty="0" smtClean="0"/>
              <a:t>Untrained attempts to rescue can lead to further injury to a fallen worker or injury and death of would-be rescuers. </a:t>
            </a:r>
          </a:p>
          <a:p>
            <a:pPr>
              <a:buNone/>
            </a:pPr>
            <a:endParaRPr lang="en-US" sz="2600" dirty="0" smtClean="0"/>
          </a:p>
          <a:p>
            <a:pPr>
              <a:buNone/>
            </a:pPr>
            <a:r>
              <a:rPr lang="en-US" sz="2600" u="sng" dirty="0" smtClean="0"/>
              <a:t>Questions: </a:t>
            </a:r>
          </a:p>
          <a:p>
            <a:pPr>
              <a:buNone/>
            </a:pPr>
            <a:r>
              <a:rPr lang="en-US" sz="2600" dirty="0" smtClean="0"/>
              <a:t>How difficult is it to execute a plan of rescue if you work alone in Personal Fall Arrest?  </a:t>
            </a:r>
          </a:p>
          <a:p>
            <a:pPr>
              <a:buNone/>
            </a:pPr>
            <a:r>
              <a:rPr lang="en-US" sz="2600" dirty="0" smtClean="0"/>
              <a:t>Can workers work alone in PFAS?  </a:t>
            </a:r>
          </a:p>
          <a:p>
            <a:pPr>
              <a:buNone/>
            </a:pPr>
            <a:r>
              <a:rPr lang="en-US" sz="2400" dirty="0" smtClean="0"/>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and Techniques of Best Adult Training </a:t>
            </a:r>
            <a:endParaRPr lang="en-US" dirty="0"/>
          </a:p>
        </p:txBody>
      </p:sp>
      <p:sp>
        <p:nvSpPr>
          <p:cNvPr id="3" name="Content Placeholder 2"/>
          <p:cNvSpPr>
            <a:spLocks noGrp="1"/>
          </p:cNvSpPr>
          <p:nvPr>
            <p:ph idx="1"/>
          </p:nvPr>
        </p:nvSpPr>
        <p:spPr>
          <a:xfrm>
            <a:off x="457200" y="1066800"/>
            <a:ext cx="8229600" cy="5486400"/>
          </a:xfrm>
        </p:spPr>
        <p:txBody>
          <a:bodyPr>
            <a:normAutofit/>
          </a:bodyPr>
          <a:lstStyle/>
          <a:p>
            <a:pPr lvl="0">
              <a:buNone/>
            </a:pPr>
            <a:r>
              <a:rPr lang="en-US" sz="2800" dirty="0" smtClean="0"/>
              <a:t>Adult learners need to “connect the dots” by cognitively putting key concepts together.  </a:t>
            </a:r>
          </a:p>
          <a:p>
            <a:pPr lvl="0">
              <a:buNone/>
            </a:pPr>
            <a:endParaRPr lang="en-US" sz="2800" dirty="0" smtClean="0"/>
          </a:p>
          <a:p>
            <a:pPr lvl="0">
              <a:buNone/>
            </a:pPr>
            <a:r>
              <a:rPr lang="en-US" sz="2800" dirty="0" smtClean="0"/>
              <a:t>They too must realize some appreciative benefit from the discourse.  </a:t>
            </a:r>
          </a:p>
          <a:p>
            <a:pPr lvl="0">
              <a:buNone/>
            </a:pPr>
            <a:endParaRPr lang="en-US" sz="2800" dirty="0" smtClean="0"/>
          </a:p>
          <a:p>
            <a:pPr lvl="0">
              <a:buNone/>
            </a:pPr>
            <a:r>
              <a:rPr lang="en-US" sz="2800" dirty="0" smtClean="0"/>
              <a:t>Adults (and many children) desire to answer the “why” question. The explanation of the nature of a hazard helps the adult learner to cognitively “buy-in” to policies and procedures.  </a:t>
            </a:r>
          </a:p>
          <a:p>
            <a:pPr>
              <a:buNone/>
            </a:pPr>
            <a:r>
              <a:rPr lang="en-US" sz="2800" dirty="0" smtClean="0"/>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791200"/>
          </a:xfrm>
        </p:spPr>
        <p:txBody>
          <a:bodyPr>
            <a:noAutofit/>
          </a:bodyPr>
          <a:lstStyle/>
          <a:p>
            <a:pPr>
              <a:buFont typeface="Wingdings" pitchFamily="2" charset="2"/>
              <a:buChar char="q"/>
            </a:pPr>
            <a:r>
              <a:rPr lang="en-US" sz="2400" dirty="0" smtClean="0"/>
              <a:t>Start with a briefing asking questions to identify what functions, duties, concerns, needs, deficits and vulnerabilities.</a:t>
            </a:r>
          </a:p>
          <a:p>
            <a:pPr>
              <a:buFont typeface="Wingdings" pitchFamily="2" charset="2"/>
              <a:buChar char="q"/>
            </a:pPr>
            <a:r>
              <a:rPr lang="en-US" sz="2400" dirty="0" smtClean="0"/>
              <a:t>Guide the group.</a:t>
            </a:r>
          </a:p>
          <a:p>
            <a:pPr>
              <a:buFont typeface="Wingdings" pitchFamily="2" charset="2"/>
              <a:buChar char="q"/>
            </a:pPr>
            <a:r>
              <a:rPr lang="en-US" sz="2400" dirty="0" smtClean="0"/>
              <a:t>Rely on group experience, background and expertise.</a:t>
            </a:r>
          </a:p>
          <a:p>
            <a:pPr>
              <a:buFont typeface="Wingdings" pitchFamily="2" charset="2"/>
              <a:buChar char="q"/>
            </a:pPr>
            <a:r>
              <a:rPr lang="en-US" sz="2400" dirty="0" smtClean="0"/>
              <a:t>Stay focused on basic principles of lessons.</a:t>
            </a:r>
          </a:p>
          <a:p>
            <a:pPr>
              <a:buFont typeface="Wingdings" pitchFamily="2" charset="2"/>
              <a:buChar char="q"/>
            </a:pPr>
            <a:r>
              <a:rPr lang="en-US" sz="2400" dirty="0" smtClean="0"/>
              <a:t>Facilitate dialogue but rein when drifting.</a:t>
            </a:r>
          </a:p>
          <a:p>
            <a:pPr>
              <a:buFont typeface="Wingdings" pitchFamily="2" charset="2"/>
              <a:buChar char="q"/>
            </a:pPr>
            <a:r>
              <a:rPr lang="en-US" sz="2400" dirty="0" smtClean="0"/>
              <a:t>Encourage questions:</a:t>
            </a:r>
          </a:p>
          <a:p>
            <a:pPr lvl="1">
              <a:buFont typeface="Wingdings" pitchFamily="2" charset="2"/>
              <a:buChar char="q"/>
            </a:pPr>
            <a:r>
              <a:rPr lang="en-US" sz="2000" dirty="0" smtClean="0"/>
              <a:t>Make discussion more interesting.</a:t>
            </a:r>
          </a:p>
          <a:p>
            <a:pPr lvl="1">
              <a:buFont typeface="Wingdings" pitchFamily="2" charset="2"/>
              <a:buChar char="q"/>
            </a:pPr>
            <a:r>
              <a:rPr lang="en-US" sz="2000" dirty="0" smtClean="0"/>
              <a:t>Bring up important things you might not have covered.</a:t>
            </a:r>
          </a:p>
          <a:p>
            <a:pPr lvl="1">
              <a:buFont typeface="Wingdings" pitchFamily="2" charset="2"/>
              <a:buChar char="q"/>
            </a:pPr>
            <a:r>
              <a:rPr lang="en-US" sz="2000" dirty="0" smtClean="0"/>
              <a:t>Allows instructor to sense saturation.</a:t>
            </a:r>
          </a:p>
          <a:p>
            <a:pPr lvl="1">
              <a:buFont typeface="Wingdings" pitchFamily="2" charset="2"/>
              <a:buChar char="q"/>
            </a:pPr>
            <a:r>
              <a:rPr lang="en-US" sz="2000" dirty="0" smtClean="0"/>
              <a:t>Keeps it “alive” and moving by being interactive.</a:t>
            </a:r>
          </a:p>
          <a:p>
            <a:pPr>
              <a:buFont typeface="Wingdings" pitchFamily="2" charset="2"/>
              <a:buChar char="q"/>
            </a:pPr>
            <a:r>
              <a:rPr lang="en-US" sz="2400" dirty="0" smtClean="0"/>
              <a:t>End with Debriefing or evaluation of saturation. </a:t>
            </a:r>
          </a:p>
          <a:p>
            <a:endParaRPr lang="en-US" sz="2400" dirty="0"/>
          </a:p>
        </p:txBody>
      </p:sp>
      <p:sp>
        <p:nvSpPr>
          <p:cNvPr id="5" name="Title 1"/>
          <p:cNvSpPr txBox="1">
            <a:spLocks/>
          </p:cNvSpPr>
          <p:nvPr/>
        </p:nvSpPr>
        <p:spPr>
          <a:xfrm>
            <a:off x="6096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FF66"/>
                </a:solidFill>
                <a:effectLst/>
                <a:uLnTx/>
                <a:uFillTx/>
                <a:latin typeface="+mn-lt"/>
                <a:ea typeface="+mj-ea"/>
                <a:cs typeface="+mj-cs"/>
              </a:rPr>
              <a:t>Tips and Techniques of Best Adult Training </a:t>
            </a:r>
            <a:endParaRPr kumimoji="0" lang="en-US" sz="3200" b="0" i="0" u="none" strike="noStrike" kern="1200" cap="none" spc="0" normalizeH="0" baseline="0" noProof="0" dirty="0">
              <a:ln>
                <a:noFill/>
              </a:ln>
              <a:solidFill>
                <a:srgbClr val="FFFF66"/>
              </a:solidFill>
              <a:effectLst/>
              <a:uLnTx/>
              <a:uFillTx/>
              <a:latin typeface="+mn-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mn-lt"/>
              </a:rPr>
              <a:t>Developing a Competent Person </a:t>
            </a:r>
            <a:br>
              <a:rPr lang="en-US" sz="2800" dirty="0" smtClean="0">
                <a:latin typeface="+mn-lt"/>
              </a:rPr>
            </a:br>
            <a:r>
              <a:rPr lang="en-US" sz="2800" dirty="0" smtClean="0">
                <a:latin typeface="+mn-lt"/>
              </a:rPr>
              <a:t>Fall Protection Training Program</a:t>
            </a:r>
            <a:endParaRPr lang="en-US" sz="2800" dirty="0">
              <a:latin typeface="+mn-lt"/>
            </a:endParaRPr>
          </a:p>
        </p:txBody>
      </p:sp>
      <p:sp>
        <p:nvSpPr>
          <p:cNvPr id="3" name="Content Placeholder 2"/>
          <p:cNvSpPr>
            <a:spLocks noGrp="1"/>
          </p:cNvSpPr>
          <p:nvPr>
            <p:ph idx="1"/>
          </p:nvPr>
        </p:nvSpPr>
        <p:spPr>
          <a:xfrm>
            <a:off x="193935" y="1371600"/>
            <a:ext cx="8645265" cy="4876800"/>
          </a:xfrm>
        </p:spPr>
        <p:txBody>
          <a:bodyPr>
            <a:normAutofit fontScale="77500" lnSpcReduction="20000"/>
          </a:bodyPr>
          <a:lstStyle/>
          <a:p>
            <a:pPr lvl="0">
              <a:buNone/>
            </a:pPr>
            <a:r>
              <a:rPr lang="en-US" b="1" dirty="0" smtClean="0"/>
              <a:t>Questions to Ask:</a:t>
            </a:r>
            <a:endParaRPr lang="en-US" sz="2000" dirty="0" smtClean="0"/>
          </a:p>
          <a:p>
            <a:pPr lvl="1"/>
            <a:r>
              <a:rPr lang="en-US" dirty="0" smtClean="0"/>
              <a:t>Where are employees subject to fall hazards at or above 6 feet?</a:t>
            </a:r>
            <a:endParaRPr lang="en-US" sz="1800" dirty="0" smtClean="0"/>
          </a:p>
          <a:p>
            <a:pPr lvl="1"/>
            <a:r>
              <a:rPr lang="en-US" dirty="0" smtClean="0"/>
              <a:t>Are workers subject to falls onto impalement hazards, dangerous equipment or sources of uncontrolled energy?</a:t>
            </a:r>
            <a:endParaRPr lang="en-US" sz="1800" dirty="0" smtClean="0"/>
          </a:p>
          <a:p>
            <a:pPr lvl="1"/>
            <a:r>
              <a:rPr lang="en-US" dirty="0" smtClean="0"/>
              <a:t>Are workers trained to recognize a properly built guardrail system or other fall protection systems?</a:t>
            </a:r>
            <a:endParaRPr lang="en-US" sz="1800" dirty="0" smtClean="0"/>
          </a:p>
          <a:p>
            <a:pPr lvl="1"/>
            <a:r>
              <a:rPr lang="en-US" dirty="0" smtClean="0"/>
              <a:t>Are workers trained how to wear full-body harnesses and use personal fall arrest systems?</a:t>
            </a:r>
            <a:endParaRPr lang="en-US" sz="1800" dirty="0" smtClean="0"/>
          </a:p>
          <a:p>
            <a:pPr lvl="1"/>
            <a:r>
              <a:rPr lang="en-US" dirty="0" smtClean="0"/>
              <a:t>Does the company have a fall protection program in its Health and Safety Plan (HASP)?</a:t>
            </a:r>
            <a:endParaRPr lang="en-US" sz="1800" dirty="0" smtClean="0"/>
          </a:p>
          <a:p>
            <a:pPr lvl="1"/>
            <a:r>
              <a:rPr lang="en-US" dirty="0" smtClean="0"/>
              <a:t>Is housekeeping maintained through all phases of work?</a:t>
            </a:r>
            <a:endParaRPr lang="en-US" sz="1800" dirty="0" smtClean="0"/>
          </a:p>
          <a:p>
            <a:pPr lvl="1"/>
            <a:r>
              <a:rPr lang="en-US" dirty="0" smtClean="0"/>
              <a:t>Do all workers have “certified” fall protection training?</a:t>
            </a:r>
            <a:endParaRPr lang="en-US" sz="1800" dirty="0" smtClean="0"/>
          </a:p>
          <a:p>
            <a:pPr lvl="1"/>
            <a:r>
              <a:rPr lang="en-US" dirty="0" smtClean="0"/>
              <a:t>Has anyone ever fallen on one of our sites?</a:t>
            </a:r>
            <a:endParaRPr lang="en-US" sz="1800" dirty="0" smtClean="0"/>
          </a:p>
          <a:p>
            <a:pPr lvl="1"/>
            <a:r>
              <a:rPr lang="en-US" dirty="0" smtClean="0"/>
              <a:t>Have there been any near misses on our sites?</a:t>
            </a:r>
            <a:endParaRPr lang="en-US" sz="1800" dirty="0" smtClean="0"/>
          </a:p>
          <a:p>
            <a:pPr lvl="1"/>
            <a:r>
              <a:rPr lang="en-US" dirty="0" smtClean="0"/>
              <a:t>Are there open holes on our sites?</a:t>
            </a:r>
            <a:endParaRPr lang="en-US" sz="1800" dirty="0" smtClean="0"/>
          </a:p>
          <a:p>
            <a:pPr>
              <a:buNone/>
            </a:pPr>
            <a:endParaRPr lang="en-US" sz="2000" dirty="0" smtClean="0"/>
          </a:p>
          <a:p>
            <a:pPr>
              <a:buNone/>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Qualifications for Competent Person </a:t>
            </a:r>
            <a:br>
              <a:rPr lang="en-US" sz="2800" dirty="0" smtClean="0"/>
            </a:br>
            <a:r>
              <a:rPr lang="en-US" sz="2800" dirty="0" smtClean="0"/>
              <a:t>Training requirements</a:t>
            </a:r>
            <a:endParaRPr lang="en-US" sz="2800" dirty="0"/>
          </a:p>
        </p:txBody>
      </p:sp>
      <p:sp>
        <p:nvSpPr>
          <p:cNvPr id="3" name="Content Placeholder 2"/>
          <p:cNvSpPr>
            <a:spLocks noGrp="1"/>
          </p:cNvSpPr>
          <p:nvPr>
            <p:ph idx="1"/>
          </p:nvPr>
        </p:nvSpPr>
        <p:spPr>
          <a:xfrm>
            <a:off x="457200" y="838200"/>
            <a:ext cx="8229600" cy="4525963"/>
          </a:xfrm>
        </p:spPr>
        <p:txBody>
          <a:bodyPr>
            <a:noAutofit/>
          </a:bodyPr>
          <a:lstStyle/>
          <a:p>
            <a:pPr>
              <a:buNone/>
            </a:pPr>
            <a:r>
              <a:rPr lang="en-US" sz="2400" dirty="0" smtClean="0"/>
              <a:t>1926.503 (2)</a:t>
            </a:r>
            <a:endParaRPr lang="en-US" sz="2400" i="1" dirty="0" smtClean="0"/>
          </a:p>
          <a:p>
            <a:pPr>
              <a:buNone/>
            </a:pPr>
            <a:r>
              <a:rPr lang="en-US" sz="2400" dirty="0" smtClean="0"/>
              <a:t>(The employer shall assure that each employee has been trained, as necessary, by a competent person qualified in the following areas: </a:t>
            </a:r>
          </a:p>
          <a:p>
            <a:pPr>
              <a:buFont typeface="Wingdings" pitchFamily="2" charset="2"/>
              <a:buChar char="§"/>
            </a:pPr>
            <a:r>
              <a:rPr lang="en-US" sz="1800" dirty="0" smtClean="0"/>
              <a:t>The nature of fall hazards in the work area; </a:t>
            </a:r>
          </a:p>
          <a:p>
            <a:pPr>
              <a:buFont typeface="Wingdings" pitchFamily="2" charset="2"/>
              <a:buChar char="§"/>
            </a:pPr>
            <a:r>
              <a:rPr lang="en-US" sz="1800" dirty="0" smtClean="0"/>
              <a:t>The correct procedures for erecting, maintaining, disassembling, and inspecting the fall protection systems to be used; </a:t>
            </a:r>
          </a:p>
          <a:p>
            <a:pPr>
              <a:buFont typeface="Wingdings" pitchFamily="2" charset="2"/>
              <a:buChar char="§"/>
            </a:pPr>
            <a:r>
              <a:rPr lang="en-US" sz="1800" dirty="0" smtClean="0"/>
              <a:t>The use and operation of guardrail systems, personal fall arrest systems, safety net systems, warning line systems, safety monitoring systems, controlled access zones, and other protection to be used; </a:t>
            </a:r>
          </a:p>
          <a:p>
            <a:pPr>
              <a:buFont typeface="Wingdings" pitchFamily="2" charset="2"/>
              <a:buChar char="§"/>
            </a:pPr>
            <a:r>
              <a:rPr lang="en-US" sz="1800" dirty="0" smtClean="0"/>
              <a:t>The role of each employee in the safety monitoring system when this system is used; </a:t>
            </a:r>
          </a:p>
          <a:p>
            <a:pPr>
              <a:buFont typeface="Wingdings" pitchFamily="2" charset="2"/>
              <a:buChar char="§"/>
            </a:pPr>
            <a:r>
              <a:rPr lang="en-US" sz="1800" dirty="0" smtClean="0"/>
              <a:t>The limitations on the use of mechanical equipment during the performance of roofing work on low-sloped roofs; </a:t>
            </a:r>
          </a:p>
          <a:p>
            <a:pPr>
              <a:buFont typeface="Wingdings" pitchFamily="2" charset="2"/>
              <a:buChar char="§"/>
            </a:pPr>
            <a:r>
              <a:rPr lang="en-US" sz="1800" dirty="0" smtClean="0"/>
              <a:t>The correct procedures for the handling and storage of equipment and materials and the erection of overhead protection; and </a:t>
            </a:r>
          </a:p>
          <a:p>
            <a:pPr>
              <a:buFont typeface="Wingdings" pitchFamily="2" charset="2"/>
              <a:buChar char="§"/>
            </a:pPr>
            <a:r>
              <a:rPr lang="en-US" sz="1800" dirty="0" smtClean="0"/>
              <a:t>The role of employees in fall protection plans; </a:t>
            </a:r>
          </a:p>
          <a:p>
            <a:pPr>
              <a:buFont typeface="Wingdings" pitchFamily="2" charset="2"/>
              <a:buChar char="§"/>
            </a:pPr>
            <a:r>
              <a:rPr lang="en-US" sz="1800" dirty="0" smtClean="0"/>
              <a:t>The standards contained in this subpart.</a:t>
            </a:r>
            <a:endParaRPr lang="en-US"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smtClean="0"/>
              <a:t>Certification of Fall Protection Training</a:t>
            </a:r>
          </a:p>
        </p:txBody>
      </p:sp>
      <p:sp>
        <p:nvSpPr>
          <p:cNvPr id="3" name="Content Placeholder 2"/>
          <p:cNvSpPr>
            <a:spLocks noGrp="1"/>
          </p:cNvSpPr>
          <p:nvPr>
            <p:ph idx="1"/>
          </p:nvPr>
        </p:nvSpPr>
        <p:spPr>
          <a:xfrm>
            <a:off x="457200" y="1371600"/>
            <a:ext cx="8382000" cy="5181600"/>
          </a:xfrm>
        </p:spPr>
        <p:txBody>
          <a:bodyPr>
            <a:normAutofit fontScale="77500" lnSpcReduction="20000"/>
          </a:bodyPr>
          <a:lstStyle/>
          <a:p>
            <a:pPr>
              <a:buNone/>
            </a:pPr>
            <a:r>
              <a:rPr lang="en-US" dirty="0" smtClean="0"/>
              <a:t>Most contractors do not know that fall protection training is required for </a:t>
            </a:r>
            <a:r>
              <a:rPr lang="en-US" u="sng" dirty="0" smtClean="0"/>
              <a:t>almost all workers on construction</a:t>
            </a:r>
            <a:r>
              <a:rPr lang="en-US" dirty="0" smtClean="0"/>
              <a:t> sites and that employers shall have a written certification record available that will contain the:</a:t>
            </a:r>
          </a:p>
          <a:p>
            <a:pPr>
              <a:buNone/>
            </a:pPr>
            <a:endParaRPr lang="en-US" sz="2000" dirty="0" smtClean="0"/>
          </a:p>
          <a:p>
            <a:pPr>
              <a:buFont typeface="Wingdings" pitchFamily="2" charset="2"/>
              <a:buChar char="q"/>
            </a:pPr>
            <a:r>
              <a:rPr lang="en-US" dirty="0" smtClean="0"/>
              <a:t>Name or other identity of the employee trained,</a:t>
            </a:r>
            <a:endParaRPr lang="en-US" sz="2000" dirty="0" smtClean="0"/>
          </a:p>
          <a:p>
            <a:pPr>
              <a:buFont typeface="Wingdings" pitchFamily="2" charset="2"/>
              <a:buChar char="q"/>
            </a:pPr>
            <a:r>
              <a:rPr lang="en-US" dirty="0" smtClean="0"/>
              <a:t>Date of the training,</a:t>
            </a:r>
            <a:endParaRPr lang="en-US" sz="1800" dirty="0" smtClean="0"/>
          </a:p>
          <a:p>
            <a:pPr>
              <a:buFont typeface="Wingdings" pitchFamily="2" charset="2"/>
              <a:buChar char="q"/>
            </a:pPr>
            <a:r>
              <a:rPr lang="en-US" dirty="0" smtClean="0"/>
              <a:t>Signature of the person who conducted the training or the signature of the employer. </a:t>
            </a:r>
          </a:p>
          <a:p>
            <a:pPr>
              <a:buNone/>
            </a:pPr>
            <a:endParaRPr lang="en-US" dirty="0" smtClean="0"/>
          </a:p>
          <a:p>
            <a:pPr>
              <a:buNone/>
            </a:pPr>
            <a:r>
              <a:rPr lang="en-US" dirty="0" smtClean="0"/>
              <a:t>Note : If the employer relies on training conducted by another employer the certification record shall indicate the date the employer determined the prior training was adequate rather than the date of actual training.</a:t>
            </a:r>
            <a:endParaRPr lang="en-US" sz="1800" dirty="0" smtClean="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lvl="0"/>
            <a:r>
              <a:rPr lang="en-US" dirty="0" smtClean="0"/>
              <a:t>Retraining for Fall Protection Training</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Retraining: When the employer has reason to believe that an employee does not have the proper understanding and skill required by the fall protection training or when there are changes in the workplace, changes in the types of fall protection systems or equipment to be used render previous training obsolete; or inadequacies in employee's knowledge or behavior around protection systems or equipment indicate that the employee has not retained the requisite understanding or skill.</a:t>
            </a:r>
            <a:endParaRPr lang="en-US" sz="2000" dirty="0" smtClean="0"/>
          </a:p>
          <a:p>
            <a:pPr>
              <a:buNone/>
            </a:pPr>
            <a:endParaRPr lang="en-US" sz="20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pPr lvl="0"/>
            <a:r>
              <a:rPr lang="en-US" dirty="0" smtClean="0"/>
              <a:t>Competent Person Responsibility</a:t>
            </a:r>
            <a:r>
              <a:rPr lang="en-US" sz="2000" dirty="0" smtClean="0"/>
              <a:t/>
            </a:r>
            <a:br>
              <a:rPr lang="en-US" sz="2000" dirty="0" smtClean="0"/>
            </a:br>
            <a:endParaRPr lang="en-US" dirty="0"/>
          </a:p>
        </p:txBody>
      </p:sp>
      <p:sp>
        <p:nvSpPr>
          <p:cNvPr id="3" name="Content Placeholder 2"/>
          <p:cNvSpPr>
            <a:spLocks noGrp="1"/>
          </p:cNvSpPr>
          <p:nvPr>
            <p:ph idx="1"/>
          </p:nvPr>
        </p:nvSpPr>
        <p:spPr>
          <a:xfrm>
            <a:off x="381000" y="1219200"/>
            <a:ext cx="8686800" cy="4777406"/>
          </a:xfrm>
        </p:spPr>
        <p:txBody>
          <a:bodyPr>
            <a:normAutofit fontScale="85000" lnSpcReduction="20000"/>
          </a:bodyPr>
          <a:lstStyle/>
          <a:p>
            <a:pPr>
              <a:buNone/>
            </a:pPr>
            <a:r>
              <a:rPr lang="en-US" dirty="0" smtClean="0"/>
              <a:t>In your fall protection training, all trainees must be made aware of their respective designated competent persons.  </a:t>
            </a:r>
          </a:p>
          <a:p>
            <a:pPr>
              <a:buNone/>
            </a:pPr>
            <a:endParaRPr lang="en-US" dirty="0" smtClean="0"/>
          </a:p>
          <a:p>
            <a:pPr>
              <a:buNone/>
            </a:pPr>
            <a:r>
              <a:rPr lang="en-US" dirty="0" smtClean="0"/>
              <a:t>The competent person:</a:t>
            </a:r>
            <a:endParaRPr lang="en-US" sz="2000" dirty="0" smtClean="0"/>
          </a:p>
          <a:p>
            <a:r>
              <a:rPr lang="en-US" dirty="0" smtClean="0"/>
              <a:t> </a:t>
            </a:r>
            <a:endParaRPr lang="en-US" sz="2000" dirty="0" smtClean="0"/>
          </a:p>
          <a:p>
            <a:pPr lvl="1"/>
            <a:r>
              <a:rPr lang="en-US" dirty="0" smtClean="0"/>
              <a:t>Has the knowledge and experience needed to identify fall hazards.</a:t>
            </a:r>
            <a:endParaRPr lang="en-US" sz="1800" dirty="0" smtClean="0"/>
          </a:p>
          <a:p>
            <a:pPr lvl="1"/>
            <a:r>
              <a:rPr lang="en-US" dirty="0" smtClean="0"/>
              <a:t>Has authority to eliminate fall hazards.</a:t>
            </a:r>
            <a:endParaRPr lang="en-US" sz="1800" dirty="0" smtClean="0"/>
          </a:p>
          <a:p>
            <a:pPr lvl="1"/>
            <a:r>
              <a:rPr lang="en-US" dirty="0" smtClean="0"/>
              <a:t>Has authority to stop work if unsafe conditions exist.</a:t>
            </a:r>
            <a:endParaRPr lang="en-US" sz="1800" dirty="0" smtClean="0"/>
          </a:p>
          <a:p>
            <a:pPr lvl="1"/>
            <a:r>
              <a:rPr lang="en-US" dirty="0" smtClean="0"/>
              <a:t>Can evaluate fall hazards and protections.</a:t>
            </a:r>
            <a:endParaRPr lang="en-US" sz="1800" dirty="0" smtClean="0"/>
          </a:p>
          <a:p>
            <a:pPr lvl="1"/>
            <a:r>
              <a:rPr lang="en-US" dirty="0" smtClean="0"/>
              <a:t>Assesses workers who use fall protection systems.</a:t>
            </a:r>
            <a:endParaRPr lang="en-US" sz="1800" dirty="0" smtClean="0"/>
          </a:p>
          <a:p>
            <a:pPr lvl="1"/>
            <a:r>
              <a:rPr lang="en-US" dirty="0" smtClean="0"/>
              <a:t>Conducts safety inspections.</a:t>
            </a:r>
            <a:endParaRPr lang="en-US" sz="1800" dirty="0" smtClean="0"/>
          </a:p>
          <a:p>
            <a:pPr>
              <a:buNone/>
            </a:pP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20975"/>
            <a:ext cx="7772400" cy="1470025"/>
          </a:xfrm>
        </p:spPr>
        <p:txBody>
          <a:bodyPr>
            <a:normAutofit fontScale="90000"/>
          </a:bodyPr>
          <a:lstStyle/>
          <a:p>
            <a:r>
              <a:rPr lang="en-US" dirty="0" smtClean="0"/>
              <a:t/>
            </a:r>
            <a:br>
              <a:rPr lang="en-US" dirty="0" smtClean="0"/>
            </a:br>
            <a:r>
              <a:rPr lang="en-US" dirty="0" smtClean="0"/>
              <a:t/>
            </a:r>
            <a:br>
              <a:rPr lang="en-US" dirty="0" smtClean="0"/>
            </a:br>
            <a:r>
              <a:rPr lang="en-US" sz="7300" dirty="0" smtClean="0">
                <a:solidFill>
                  <a:srgbClr val="FFFF66"/>
                </a:solidFill>
              </a:rPr>
              <a:t> </a:t>
            </a:r>
            <a:r>
              <a:rPr lang="en-US" sz="10700" dirty="0" smtClean="0">
                <a:solidFill>
                  <a:srgbClr val="FF0000"/>
                </a:solidFill>
              </a:rPr>
              <a:t>Gravity</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Title 1"/>
          <p:cNvSpPr txBox="1">
            <a:spLocks/>
          </p:cNvSpPr>
          <p:nvPr/>
        </p:nvSpPr>
        <p:spPr>
          <a:xfrm>
            <a:off x="685800" y="762000"/>
            <a:ext cx="7772400" cy="1470025"/>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700" b="0" i="0" u="none" strike="noStrike" kern="1200" cap="none" spc="0" normalizeH="0" baseline="0" noProof="0" dirty="0" smtClean="0">
                <a:ln>
                  <a:noFill/>
                </a:ln>
                <a:solidFill>
                  <a:srgbClr val="FFFF66"/>
                </a:solidFill>
                <a:effectLst/>
                <a:uLnTx/>
                <a:uFillTx/>
                <a:latin typeface="+mj-lt"/>
                <a:ea typeface="+mj-ea"/>
                <a:cs typeface="+mj-cs"/>
              </a:rPr>
              <a:t>Fall Protection: The Hazard</a:t>
            </a:r>
            <a:r>
              <a:rPr kumimoji="0" lang="en-US" sz="4400" b="0" i="0" u="none" strike="noStrike" kern="1200" cap="none" spc="0" normalizeH="0" baseline="0" noProof="0" dirty="0" smtClean="0">
                <a:ln>
                  <a:noFill/>
                </a:ln>
                <a:solidFill>
                  <a:srgbClr val="FFFF00"/>
                </a:solidFill>
                <a:effectLst/>
                <a:uLnTx/>
                <a:uFillTx/>
                <a:latin typeface="+mj-lt"/>
                <a:ea typeface="+mj-ea"/>
                <a:cs typeface="+mj-cs"/>
              </a:rPr>
              <a:t/>
            </a:r>
            <a:br>
              <a:rPr kumimoji="0" lang="en-US" sz="4400" b="0" i="0" u="none" strike="noStrike" kern="1200" cap="none" spc="0" normalizeH="0" baseline="0" noProof="0" dirty="0" smtClean="0">
                <a:ln>
                  <a:noFill/>
                </a:ln>
                <a:solidFill>
                  <a:srgbClr val="FFFF00"/>
                </a:solidFill>
                <a:effectLst/>
                <a:uLnTx/>
                <a:uFillTx/>
                <a:latin typeface="+mj-lt"/>
                <a:ea typeface="+mj-ea"/>
                <a:cs typeface="+mj-cs"/>
              </a:rPr>
            </a:br>
            <a:r>
              <a:rPr kumimoji="0" lang="en-US" sz="4400" b="0" i="0" u="none" strike="noStrike" kern="1200" cap="none" spc="0" normalizeH="0" baseline="0" noProof="0" dirty="0" smtClean="0">
                <a:ln>
                  <a:noFill/>
                </a:ln>
                <a:solidFill>
                  <a:srgbClr val="FFFF00"/>
                </a:solidFill>
                <a:effectLst/>
                <a:uLnTx/>
                <a:uFillTx/>
                <a:latin typeface="+mj-lt"/>
                <a:ea typeface="+mj-ea"/>
                <a:cs typeface="+mj-cs"/>
              </a:rPr>
              <a:t/>
            </a:r>
            <a:br>
              <a:rPr kumimoji="0" lang="en-US" sz="4400" b="0" i="0" u="none" strike="noStrike" kern="1200" cap="none" spc="0" normalizeH="0" baseline="0" noProof="0" dirty="0" smtClean="0">
                <a:ln>
                  <a:noFill/>
                </a:ln>
                <a:solidFill>
                  <a:srgbClr val="FFFF00"/>
                </a:solidFill>
                <a:effectLst/>
                <a:uLnTx/>
                <a:uFillTx/>
                <a:latin typeface="+mj-lt"/>
                <a:ea typeface="+mj-ea"/>
                <a:cs typeface="+mj-cs"/>
              </a:rPr>
            </a:br>
            <a:r>
              <a:rPr kumimoji="0" lang="en-US" sz="4400" b="0" i="0" u="none" strike="noStrike" kern="1200" cap="none" spc="0" normalizeH="0" baseline="0" noProof="0" dirty="0" smtClean="0">
                <a:ln>
                  <a:noFill/>
                </a:ln>
                <a:solidFill>
                  <a:srgbClr val="FFFF00"/>
                </a:solidFill>
                <a:effectLst/>
                <a:uLnTx/>
                <a:uFillTx/>
                <a:latin typeface="+mj-lt"/>
                <a:ea typeface="+mj-ea"/>
                <a:cs typeface="+mj-cs"/>
              </a:rPr>
              <a:t/>
            </a:r>
            <a:br>
              <a:rPr kumimoji="0" lang="en-US" sz="4400" b="0" i="0" u="none" strike="noStrike" kern="1200" cap="none" spc="0" normalizeH="0" baseline="0" noProof="0" dirty="0" smtClean="0">
                <a:ln>
                  <a:noFill/>
                </a:ln>
                <a:solidFill>
                  <a:srgbClr val="FFFF00"/>
                </a:solidFill>
                <a:effectLst/>
                <a:uLnTx/>
                <a:uFillTx/>
                <a:latin typeface="+mj-lt"/>
                <a:ea typeface="+mj-ea"/>
                <a:cs typeface="+mj-cs"/>
              </a:rPr>
            </a:br>
            <a:r>
              <a:rPr kumimoji="0" lang="en-US" sz="4400" b="0" i="0" u="none" strike="noStrike" kern="1200" cap="none" spc="0" normalizeH="0" baseline="0" noProof="0" dirty="0" smtClean="0">
                <a:ln>
                  <a:noFill/>
                </a:ln>
                <a:solidFill>
                  <a:srgbClr val="FFFF00"/>
                </a:solidFill>
                <a:effectLst/>
                <a:uLnTx/>
                <a:uFillTx/>
                <a:latin typeface="+mj-lt"/>
                <a:ea typeface="+mj-ea"/>
                <a:cs typeface="+mj-cs"/>
              </a:rPr>
              <a:t/>
            </a:r>
            <a:br>
              <a:rPr kumimoji="0" lang="en-US" sz="4400" b="0" i="0" u="none" strike="noStrike" kern="1200" cap="none" spc="0" normalizeH="0" baseline="0" noProof="0" dirty="0" smtClean="0">
                <a:ln>
                  <a:noFill/>
                </a:ln>
                <a:solidFill>
                  <a:srgbClr val="FFFF00"/>
                </a:solidFill>
                <a:effectLst/>
                <a:uLnTx/>
                <a:uFillTx/>
                <a:latin typeface="+mj-lt"/>
                <a:ea typeface="+mj-ea"/>
                <a:cs typeface="+mj-cs"/>
              </a:rPr>
            </a:br>
            <a:r>
              <a:rPr kumimoji="0" lang="en-US" sz="4400" b="0" i="0" u="none" strike="noStrike" kern="1200" cap="none" spc="0" normalizeH="0" baseline="0" noProof="0" dirty="0" smtClean="0">
                <a:ln>
                  <a:noFill/>
                </a:ln>
                <a:solidFill>
                  <a:srgbClr val="FFFF00"/>
                </a:solidFill>
                <a:effectLst/>
                <a:uLnTx/>
                <a:uFillTx/>
                <a:latin typeface="+mj-lt"/>
                <a:ea typeface="+mj-ea"/>
                <a:cs typeface="+mj-cs"/>
              </a:rPr>
              <a:t/>
            </a:r>
            <a:br>
              <a:rPr kumimoji="0" lang="en-US" sz="4400" b="0" i="0" u="none" strike="noStrike" kern="1200" cap="none" spc="0" normalizeH="0" baseline="0" noProof="0" dirty="0" smtClean="0">
                <a:ln>
                  <a:noFill/>
                </a:ln>
                <a:solidFill>
                  <a:srgbClr val="FFFF00"/>
                </a:solidFill>
                <a:effectLst/>
                <a:uLnTx/>
                <a:uFillTx/>
                <a:latin typeface="+mj-lt"/>
                <a:ea typeface="+mj-ea"/>
                <a:cs typeface="+mj-cs"/>
              </a:rPr>
            </a:br>
            <a:endParaRPr kumimoji="0" lang="en-US" sz="4400" b="0" i="0" u="none" strike="noStrike" kern="1200" cap="none" spc="0" normalizeH="0" baseline="0" noProof="0" dirty="0">
              <a:ln>
                <a:noFill/>
              </a:ln>
              <a:solidFill>
                <a:srgbClr val="FFFF00"/>
              </a:solidFill>
              <a:effectLst/>
              <a:uLnTx/>
              <a:uFillTx/>
              <a:latin typeface="+mj-lt"/>
              <a:ea typeface="+mj-ea"/>
              <a:cs typeface="+mj-cs"/>
            </a:endParaRPr>
          </a:p>
        </p:txBody>
      </p:sp>
      <p:sp>
        <p:nvSpPr>
          <p:cNvPr id="4" name="Title 1"/>
          <p:cNvSpPr txBox="1">
            <a:spLocks/>
          </p:cNvSpPr>
          <p:nvPr/>
        </p:nvSpPr>
        <p:spPr>
          <a:xfrm>
            <a:off x="457200" y="4495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strike="noStrike" kern="1200" cap="none" spc="0" normalizeH="0" baseline="0" noProof="0" dirty="0" smtClean="0">
                <a:ln>
                  <a:noFill/>
                </a:ln>
                <a:solidFill>
                  <a:srgbClr val="FFFF66"/>
                </a:solidFill>
                <a:effectLst/>
                <a:uLnTx/>
                <a:uFillTx/>
                <a:latin typeface="+mj-lt"/>
                <a:ea typeface="+mj-ea"/>
                <a:cs typeface="+mj-cs"/>
              </a:rPr>
              <a:t>The</a:t>
            </a:r>
            <a:r>
              <a:rPr kumimoji="0" lang="en-US" sz="4400" b="0" i="0" strike="noStrike" kern="1200" cap="none" spc="0" normalizeH="0" noProof="0" dirty="0" smtClean="0">
                <a:ln>
                  <a:noFill/>
                </a:ln>
                <a:solidFill>
                  <a:srgbClr val="FFFF66"/>
                </a:solidFill>
                <a:effectLst/>
                <a:uLnTx/>
                <a:uFillTx/>
                <a:latin typeface="+mj-lt"/>
                <a:ea typeface="+mj-ea"/>
                <a:cs typeface="+mj-cs"/>
              </a:rPr>
              <a:t> Nature of Gravity </a:t>
            </a:r>
            <a:endParaRPr kumimoji="0" lang="en-US" sz="4400" b="0" i="0" strike="noStrike" kern="1200" cap="none" spc="0" normalizeH="0" baseline="0" noProof="0" dirty="0">
              <a:ln>
                <a:noFill/>
              </a:ln>
              <a:solidFill>
                <a:srgbClr val="FFFF66"/>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66"/>
                </a:solidFill>
              </a:rPr>
              <a:t>Newton’s 3 Laws of Motion </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rgbClr val="FFFF66"/>
                </a:solidFill>
              </a:rPr>
              <a:t>An object in motion tends to </a:t>
            </a:r>
            <a:r>
              <a:rPr lang="en-US" dirty="0" smtClean="0">
                <a:solidFill>
                  <a:srgbClr val="FFFF66"/>
                </a:solidFill>
              </a:rPr>
              <a:t>stay </a:t>
            </a:r>
            <a:r>
              <a:rPr lang="en-US" dirty="0">
                <a:solidFill>
                  <a:srgbClr val="FFFF66"/>
                </a:solidFill>
              </a:rPr>
              <a:t>in motion and an object at rest stays at </a:t>
            </a:r>
            <a:r>
              <a:rPr lang="en-US" dirty="0" smtClean="0">
                <a:solidFill>
                  <a:srgbClr val="FFFF66"/>
                </a:solidFill>
              </a:rPr>
              <a:t>rest.</a:t>
            </a:r>
          </a:p>
          <a:p>
            <a:pPr marL="514350" indent="-514350">
              <a:buFont typeface="+mj-lt"/>
              <a:buAutoNum type="arabicPeriod"/>
            </a:pPr>
            <a:endParaRPr lang="en-US" dirty="0" smtClean="0">
              <a:solidFill>
                <a:srgbClr val="FFFF66"/>
              </a:solidFill>
            </a:endParaRPr>
          </a:p>
          <a:p>
            <a:pPr marL="514350" indent="-514350">
              <a:buFont typeface="+mj-lt"/>
              <a:buAutoNum type="arabicPeriod"/>
            </a:pPr>
            <a:r>
              <a:rPr lang="en-US" dirty="0">
                <a:solidFill>
                  <a:srgbClr val="FFFF66"/>
                </a:solidFill>
              </a:rPr>
              <a:t>Force = Mass X Acceleration </a:t>
            </a:r>
            <a:endParaRPr lang="en-US" dirty="0" smtClean="0">
              <a:solidFill>
                <a:srgbClr val="FFFF66"/>
              </a:solidFill>
            </a:endParaRPr>
          </a:p>
          <a:p>
            <a:pPr marL="514350" indent="-514350">
              <a:buFont typeface="+mj-lt"/>
              <a:buAutoNum type="arabicPeriod"/>
            </a:pPr>
            <a:endParaRPr lang="en-US" dirty="0" smtClean="0">
              <a:solidFill>
                <a:srgbClr val="FFFF66"/>
              </a:solidFill>
            </a:endParaRPr>
          </a:p>
          <a:p>
            <a:pPr marL="514350" indent="-514350">
              <a:buFont typeface="+mj-lt"/>
              <a:buAutoNum type="arabicPeriod"/>
            </a:pPr>
            <a:r>
              <a:rPr lang="en-US" dirty="0">
                <a:solidFill>
                  <a:srgbClr val="FFFF66"/>
                </a:solidFill>
              </a:rPr>
              <a:t>For every action, there is an equal and opposite </a:t>
            </a:r>
            <a:r>
              <a:rPr lang="en-US" dirty="0" smtClean="0">
                <a:solidFill>
                  <a:srgbClr val="FFFF66"/>
                </a:solidFill>
              </a:rPr>
              <a:t>reaction.</a:t>
            </a:r>
            <a:endParaRPr lang="en-US" dirty="0">
              <a:solidFill>
                <a:srgbClr val="FFFF66"/>
              </a:solidFill>
            </a:endParaRPr>
          </a:p>
          <a:p>
            <a:endParaRPr lang="en-US" dirty="0">
              <a:solidFill>
                <a:srgbClr val="FFFF66"/>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wd">
                                    <p:tmAbs val="10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wd">
                                    <p:tmAbs val="100"/>
                                  </p:iterate>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wd">
                                    <p:tmAbs val="100"/>
                                  </p:iterate>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smtClean="0"/>
              <a:t>Construction</a:t>
            </a:r>
            <a:r>
              <a:rPr lang="en-US" b="1" dirty="0" smtClean="0">
                <a:solidFill>
                  <a:schemeClr val="accent6">
                    <a:lumMod val="60000"/>
                    <a:lumOff val="40000"/>
                  </a:schemeClr>
                </a:solidFill>
              </a:rPr>
              <a:t> </a:t>
            </a:r>
            <a:r>
              <a:rPr lang="en-US" b="1" dirty="0" smtClean="0">
                <a:solidFill>
                  <a:schemeClr val="accent6">
                    <a:lumMod val="75000"/>
                  </a:schemeClr>
                </a:solidFill>
              </a:rPr>
              <a:t>superintendent</a:t>
            </a:r>
            <a:r>
              <a:rPr lang="en-US" b="1" dirty="0" smtClean="0">
                <a:solidFill>
                  <a:schemeClr val="accent6">
                    <a:lumMod val="60000"/>
                    <a:lumOff val="40000"/>
                  </a:schemeClr>
                </a:solidFill>
              </a:rPr>
              <a:t> </a:t>
            </a:r>
            <a:r>
              <a:rPr lang="en-US" b="1" dirty="0" smtClean="0"/>
              <a:t>sentenced for willful disregard of OSHA safety standards following worker's death</a:t>
            </a:r>
            <a:br>
              <a:rPr lang="en-US" b="1" dirty="0" smtClean="0"/>
            </a:br>
            <a:endParaRPr lang="en-US" dirty="0"/>
          </a:p>
        </p:txBody>
      </p:sp>
      <p:sp>
        <p:nvSpPr>
          <p:cNvPr id="3" name="Content Placeholder 2"/>
          <p:cNvSpPr>
            <a:spLocks noGrp="1"/>
          </p:cNvSpPr>
          <p:nvPr>
            <p:ph idx="1"/>
          </p:nvPr>
        </p:nvSpPr>
        <p:spPr>
          <a:xfrm>
            <a:off x="228600" y="1600200"/>
            <a:ext cx="8686800" cy="4525963"/>
          </a:xfrm>
        </p:spPr>
        <p:txBody>
          <a:bodyPr>
            <a:normAutofit fontScale="70000" lnSpcReduction="20000"/>
          </a:bodyPr>
          <a:lstStyle/>
          <a:p>
            <a:pPr>
              <a:buNone/>
            </a:pPr>
            <a:r>
              <a:rPr lang="en-US" dirty="0" smtClean="0"/>
              <a:t>Robert Christopher Kennedy has been sentenced in U.S. District Court for the Western District of Pennsylvania to six months of house arrest and three years of probation for willfully endangering workers at a Washington County, Pa., construction site. Kennedy's intentional disregard for OSHA's safety standards contributed to the fatal fall of Carl Beck from a 40-foot pitched roof in August 2009.</a:t>
            </a:r>
          </a:p>
          <a:p>
            <a:pPr>
              <a:buNone/>
            </a:pPr>
            <a:r>
              <a:rPr lang="en-US" dirty="0" smtClean="0">
                <a:solidFill>
                  <a:schemeClr val="accent6">
                    <a:lumMod val="75000"/>
                  </a:schemeClr>
                </a:solidFill>
              </a:rPr>
              <a:t>Mr. Kennedy was the superintendent </a:t>
            </a:r>
            <a:r>
              <a:rPr lang="en-US" dirty="0" smtClean="0"/>
              <a:t>for Hospitality Builders, the general contractor on the worksite where the fatality occurred. His guilty plea follows the 2010 sentencing of Beck's employer, Christopher Franc, who was on the roof when the worker fell. Investigators found that immediately after Beck's death, Kennedy told Franc to put fall protection equipment on the roof to mislead OSHA investigators into believing that the gear was in place before the fall. In 2010, OSHA cited Franc's construction company for 10 per instance willful citations for failing to protect workers from falls, for a proposed fine of $539,000</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Force = Weight </a:t>
            </a:r>
            <a:br>
              <a:rPr lang="en-US" dirty="0" smtClean="0"/>
            </a:br>
            <a:r>
              <a:rPr lang="en-US" dirty="0" smtClean="0"/>
              <a:t>(on Earth)</a:t>
            </a:r>
            <a:endParaRPr lang="en-US" dirty="0"/>
          </a:p>
        </p:txBody>
      </p:sp>
      <p:sp>
        <p:nvSpPr>
          <p:cNvPr id="3" name="Content Placeholder 2"/>
          <p:cNvSpPr>
            <a:spLocks noGrp="1"/>
          </p:cNvSpPr>
          <p:nvPr>
            <p:ph idx="1"/>
          </p:nvPr>
        </p:nvSpPr>
        <p:spPr>
          <a:xfrm>
            <a:off x="457200" y="1600200"/>
            <a:ext cx="8686800" cy="4525963"/>
          </a:xfrm>
        </p:spPr>
        <p:txBody>
          <a:bodyPr/>
          <a:lstStyle/>
          <a:p>
            <a:pPr>
              <a:buNone/>
            </a:pPr>
            <a:r>
              <a:rPr lang="en-US" u="sng" dirty="0" smtClean="0"/>
              <a:t>Weight is Relative – Mass is Not</a:t>
            </a:r>
          </a:p>
          <a:p>
            <a:pPr>
              <a:buNone/>
            </a:pPr>
            <a:r>
              <a:rPr lang="en-US" dirty="0"/>
              <a:t>	</a:t>
            </a:r>
            <a:r>
              <a:rPr lang="en-US" dirty="0" smtClean="0"/>
              <a:t>	On the Moon you would weigh about 1/6</a:t>
            </a:r>
            <a:r>
              <a:rPr lang="en-US" baseline="30000" dirty="0" smtClean="0"/>
              <a:t>th</a:t>
            </a:r>
            <a:r>
              <a:rPr lang="en-US" dirty="0" smtClean="0"/>
              <a:t> your weight measured on Earth, but you have the same mass.</a:t>
            </a:r>
          </a:p>
          <a:p>
            <a:pPr>
              <a:buNone/>
            </a:pPr>
            <a:endParaRPr lang="en-US" sz="1400" dirty="0"/>
          </a:p>
          <a:p>
            <a:pPr>
              <a:buNone/>
            </a:pPr>
            <a:r>
              <a:rPr lang="en-US" dirty="0" smtClean="0"/>
              <a:t>200lbs  on  Earth = 33lbs  on The Moon</a:t>
            </a:r>
            <a:endParaRPr lang="en-US" dirty="0"/>
          </a:p>
        </p:txBody>
      </p:sp>
      <p:sp>
        <p:nvSpPr>
          <p:cNvPr id="4" name="Title 1"/>
          <p:cNvSpPr txBox="1">
            <a:spLocks/>
          </p:cNvSpPr>
          <p:nvPr/>
        </p:nvSpPr>
        <p:spPr>
          <a:xfrm>
            <a:off x="152400" y="5105400"/>
            <a:ext cx="86868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FF66"/>
                </a:solidFill>
                <a:effectLst/>
                <a:uLnTx/>
                <a:uFillTx/>
                <a:latin typeface="+mj-lt"/>
                <a:ea typeface="+mj-ea"/>
                <a:cs typeface="+mj-cs"/>
              </a:rPr>
              <a:t>At a</a:t>
            </a:r>
            <a:r>
              <a:rPr kumimoji="0" lang="en-US" sz="3200" b="0" i="0" u="none" strike="noStrike" kern="1200" cap="none" spc="0" normalizeH="0" noProof="0" dirty="0" smtClean="0">
                <a:ln>
                  <a:noFill/>
                </a:ln>
                <a:solidFill>
                  <a:srgbClr val="FFFF66"/>
                </a:solidFill>
                <a:effectLst/>
                <a:uLnTx/>
                <a:uFillTx/>
                <a:latin typeface="+mj-lt"/>
                <a:ea typeface="+mj-ea"/>
                <a:cs typeface="+mj-cs"/>
              </a:rPr>
              <a:t> 10,000 foot Altitude You Weigh 1% Less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aseline="0" dirty="0" smtClean="0">
                <a:solidFill>
                  <a:srgbClr val="FFFF66"/>
                </a:solidFill>
                <a:latin typeface="+mj-lt"/>
                <a:ea typeface="+mj-ea"/>
                <a:cs typeface="+mj-cs"/>
              </a:rPr>
              <a:t>200lbs @ 10,000</a:t>
            </a:r>
            <a:r>
              <a:rPr lang="en-US" sz="3200" dirty="0" smtClean="0">
                <a:solidFill>
                  <a:srgbClr val="FFFF66"/>
                </a:solidFill>
                <a:latin typeface="+mj-lt"/>
                <a:ea typeface="+mj-ea"/>
                <a:cs typeface="+mj-cs"/>
              </a:rPr>
              <a:t> feet 198lbs</a:t>
            </a:r>
            <a:endParaRPr kumimoji="0" lang="en-US" sz="3200" b="0" i="0" u="none" strike="noStrike" kern="1200" cap="none" spc="0" normalizeH="0" baseline="0" noProof="0" dirty="0">
              <a:ln>
                <a:noFill/>
              </a:ln>
              <a:solidFill>
                <a:srgbClr val="FFFF66"/>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316480" y="2556239"/>
            <a:ext cx="960120" cy="1465289"/>
          </a:xfrm>
          <a:prstGeom prst="ellipse">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Oval 5"/>
          <p:cNvSpPr/>
          <p:nvPr/>
        </p:nvSpPr>
        <p:spPr>
          <a:xfrm>
            <a:off x="2474259" y="1905000"/>
            <a:ext cx="581809" cy="651239"/>
          </a:xfrm>
          <a:prstGeom prst="ellipse">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7" name="Straight Connector 6"/>
          <p:cNvCxnSpPr>
            <a:endCxn id="5" idx="1"/>
          </p:cNvCxnSpPr>
          <p:nvPr/>
        </p:nvCxnSpPr>
        <p:spPr>
          <a:xfrm flipV="1">
            <a:off x="1981200" y="2770826"/>
            <a:ext cx="475886" cy="436653"/>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154680" y="2556239"/>
            <a:ext cx="502920" cy="32562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572871" y="3973643"/>
            <a:ext cx="113573" cy="1028635"/>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2868706" y="4050259"/>
            <a:ext cx="194674" cy="976859"/>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75647" y="5027118"/>
            <a:ext cx="335280" cy="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67318" y="5027118"/>
            <a:ext cx="335280" cy="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456730" y="2819400"/>
            <a:ext cx="683200" cy="769441"/>
          </a:xfrm>
          <a:prstGeom prst="rect">
            <a:avLst/>
          </a:prstGeom>
        </p:spPr>
        <p:txBody>
          <a:bodyPr wrap="none">
            <a:spAutoFit/>
          </a:bodyPr>
          <a:lstStyle/>
          <a:p>
            <a:r>
              <a:rPr lang="en-US" sz="4400" dirty="0" smtClean="0">
                <a:solidFill>
                  <a:srgbClr val="FFFF00"/>
                </a:solidFill>
                <a:latin typeface="+mj-lt"/>
              </a:rPr>
              <a:t>M</a:t>
            </a:r>
            <a:endParaRPr lang="en-US" sz="4400" dirty="0">
              <a:solidFill>
                <a:srgbClr val="FFFF00"/>
              </a:solidFill>
              <a:latin typeface="+mj-lt"/>
            </a:endParaRPr>
          </a:p>
        </p:txBody>
      </p:sp>
      <p:sp>
        <p:nvSpPr>
          <p:cNvPr id="14" name="Rectangle 13"/>
          <p:cNvSpPr/>
          <p:nvPr/>
        </p:nvSpPr>
        <p:spPr>
          <a:xfrm>
            <a:off x="2178424" y="5122889"/>
            <a:ext cx="1380565" cy="287311"/>
          </a:xfrm>
          <a:prstGeom prst="rect">
            <a:avLst/>
          </a:prstGeom>
          <a:no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 name="Title 1"/>
          <p:cNvSpPr txBox="1">
            <a:spLocks/>
          </p:cNvSpPr>
          <p:nvPr/>
        </p:nvSpPr>
        <p:spPr>
          <a:xfrm>
            <a:off x="4343400" y="3733800"/>
            <a:ext cx="28194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66"/>
                </a:solidFill>
                <a:latin typeface="+mj-lt"/>
                <a:ea typeface="+mj-ea"/>
                <a:cs typeface="+mj-cs"/>
              </a:rPr>
              <a:t>Scale </a:t>
            </a:r>
            <a:r>
              <a:rPr lang="en-US" sz="3100" dirty="0" smtClean="0">
                <a:solidFill>
                  <a:srgbClr val="FFFF66"/>
                </a:solidFill>
                <a:latin typeface="+mj-lt"/>
                <a:ea typeface="+mj-ea"/>
                <a:cs typeface="+mj-cs"/>
              </a:rPr>
              <a:t>(200lbs)</a:t>
            </a:r>
            <a:r>
              <a:rPr kumimoji="0" lang="en-US" sz="3100" b="0" i="0" u="none" strike="noStrike" kern="1200" cap="none" spc="0" normalizeH="0" noProof="0" dirty="0" smtClean="0">
                <a:ln>
                  <a:noFill/>
                </a:ln>
                <a:solidFill>
                  <a:srgbClr val="FFFF66"/>
                </a:solidFill>
                <a:effectLst/>
                <a:uLnTx/>
                <a:uFillTx/>
                <a:latin typeface="+mj-lt"/>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mj-lt"/>
              <a:ea typeface="+mj-ea"/>
              <a:cs typeface="+mj-cs"/>
            </a:endParaRPr>
          </a:p>
        </p:txBody>
      </p:sp>
      <p:cxnSp>
        <p:nvCxnSpPr>
          <p:cNvPr id="18" name="Straight Arrow Connector 17"/>
          <p:cNvCxnSpPr/>
          <p:nvPr/>
        </p:nvCxnSpPr>
        <p:spPr>
          <a:xfrm flipH="1">
            <a:off x="3886200" y="4495800"/>
            <a:ext cx="838200" cy="546652"/>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457200" y="228600"/>
            <a:ext cx="8229600" cy="1143000"/>
          </a:xfrm>
        </p:spPr>
        <p:txBody>
          <a:bodyPr>
            <a:normAutofit fontScale="90000"/>
          </a:bodyPr>
          <a:lstStyle/>
          <a:p>
            <a:r>
              <a:rPr lang="en-US" dirty="0" smtClean="0">
                <a:latin typeface="+mj-lt"/>
              </a:rPr>
              <a:t>Force = Mass x Acceleration</a:t>
            </a:r>
            <a:br>
              <a:rPr lang="en-US" dirty="0" smtClean="0">
                <a:latin typeface="+mj-lt"/>
              </a:rPr>
            </a:br>
            <a:r>
              <a:rPr lang="en-US" dirty="0" smtClean="0">
                <a:latin typeface="+mj-lt"/>
              </a:rPr>
              <a:t>F=M A(A being Gravity)</a:t>
            </a:r>
            <a:br>
              <a:rPr lang="en-US" dirty="0" smtClean="0">
                <a:latin typeface="+mj-lt"/>
              </a:rPr>
            </a:br>
            <a:r>
              <a:rPr lang="en-US" dirty="0" smtClean="0">
                <a:latin typeface="+mj-lt"/>
              </a:rPr>
              <a:t>Force=Mg</a:t>
            </a:r>
            <a:endParaRPr lang="en-US" dirty="0">
              <a:latin typeface="+mj-lt"/>
            </a:endParaRPr>
          </a:p>
        </p:txBody>
      </p:sp>
      <p:cxnSp>
        <p:nvCxnSpPr>
          <p:cNvPr id="16" name="Straight Arrow Connector 15"/>
          <p:cNvCxnSpPr/>
          <p:nvPr/>
        </p:nvCxnSpPr>
        <p:spPr>
          <a:xfrm>
            <a:off x="1447800" y="4101548"/>
            <a:ext cx="0" cy="1232452"/>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47800" y="5486400"/>
            <a:ext cx="0" cy="1205948"/>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28600" y="5410200"/>
            <a:ext cx="9906000" cy="0"/>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dirty="0" smtClean="0"/>
              <a:t>Force = Mass x Acceleration</a:t>
            </a:r>
            <a:br>
              <a:rPr lang="en-US" dirty="0" smtClean="0"/>
            </a:br>
            <a:r>
              <a:rPr lang="en-US" dirty="0" smtClean="0"/>
              <a:t>F=MA (In an Elevator standing on scale) </a:t>
            </a:r>
            <a:endParaRPr lang="en-US" dirty="0"/>
          </a:p>
        </p:txBody>
      </p:sp>
      <p:sp>
        <p:nvSpPr>
          <p:cNvPr id="53" name="Title 1"/>
          <p:cNvSpPr txBox="1">
            <a:spLocks/>
          </p:cNvSpPr>
          <p:nvPr/>
        </p:nvSpPr>
        <p:spPr>
          <a:xfrm>
            <a:off x="1865296" y="5562600"/>
            <a:ext cx="2249504" cy="77847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66"/>
                </a:solidFill>
                <a:effectLst/>
                <a:uLnTx/>
                <a:uFillTx/>
                <a:latin typeface="Comic Sans MS" pitchFamily="66" charset="0"/>
                <a:ea typeface="+mj-ea"/>
                <a:cs typeface="+mj-cs"/>
              </a:rPr>
              <a:t>Heavier </a:t>
            </a:r>
            <a:r>
              <a:rPr kumimoji="0" lang="en-US" sz="3600" b="0" i="0" u="none" strike="noStrike" kern="1200" cap="none" spc="0" normalizeH="0" noProof="0" dirty="0" smtClean="0">
                <a:ln>
                  <a:noFill/>
                </a:ln>
                <a:solidFill>
                  <a:srgbClr val="FFFF66"/>
                </a:solidFill>
                <a:effectLst/>
                <a:uLnTx/>
                <a:uFillTx/>
                <a:latin typeface="Comic Sans MS" pitchFamily="66" charset="0"/>
                <a:ea typeface="+mj-ea"/>
                <a:cs typeface="+mj-cs"/>
              </a:rPr>
              <a:t> </a:t>
            </a:r>
            <a:endParaRPr kumimoji="0" lang="en-US" sz="36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sp>
        <p:nvSpPr>
          <p:cNvPr id="54" name="Title 1"/>
          <p:cNvSpPr txBox="1">
            <a:spLocks/>
          </p:cNvSpPr>
          <p:nvPr/>
        </p:nvSpPr>
        <p:spPr>
          <a:xfrm>
            <a:off x="5361238" y="6003324"/>
            <a:ext cx="2249504" cy="77847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66"/>
                </a:solidFill>
                <a:effectLst/>
                <a:uLnTx/>
                <a:uFillTx/>
                <a:latin typeface="Comic Sans MS" pitchFamily="66" charset="0"/>
                <a:ea typeface="+mj-ea"/>
                <a:cs typeface="+mj-cs"/>
              </a:rPr>
              <a:t>Lighter</a:t>
            </a:r>
            <a:r>
              <a:rPr kumimoji="0" lang="en-US" sz="3600" b="0" i="0" u="none" strike="noStrike" kern="1200" cap="none" spc="0" normalizeH="0" noProof="0" dirty="0" smtClean="0">
                <a:ln>
                  <a:noFill/>
                </a:ln>
                <a:solidFill>
                  <a:srgbClr val="FFFF66"/>
                </a:solidFill>
                <a:effectLst/>
                <a:uLnTx/>
                <a:uFillTx/>
                <a:latin typeface="Comic Sans MS" pitchFamily="66" charset="0"/>
                <a:ea typeface="+mj-ea"/>
                <a:cs typeface="+mj-cs"/>
              </a:rPr>
              <a:t> </a:t>
            </a:r>
            <a:endParaRPr kumimoji="0" lang="en-US" sz="36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grpSp>
        <p:nvGrpSpPr>
          <p:cNvPr id="42" name="Group 41"/>
          <p:cNvGrpSpPr/>
          <p:nvPr/>
        </p:nvGrpSpPr>
        <p:grpSpPr>
          <a:xfrm>
            <a:off x="1119316" y="1981200"/>
            <a:ext cx="2763676" cy="4086998"/>
            <a:chOff x="1119316" y="2133600"/>
            <a:chExt cx="2763676" cy="4086998"/>
          </a:xfrm>
        </p:grpSpPr>
        <p:grpSp>
          <p:nvGrpSpPr>
            <p:cNvPr id="28" name="Group 27"/>
            <p:cNvGrpSpPr/>
            <p:nvPr/>
          </p:nvGrpSpPr>
          <p:grpSpPr>
            <a:xfrm>
              <a:off x="2185398" y="3829887"/>
              <a:ext cx="1132713" cy="2244040"/>
              <a:chOff x="1447800" y="3429000"/>
              <a:chExt cx="762000" cy="1371600"/>
            </a:xfrm>
          </p:grpSpPr>
          <p:sp>
            <p:nvSpPr>
              <p:cNvPr id="4" name="Oval 3"/>
              <p:cNvSpPr/>
              <p:nvPr/>
            </p:nvSpPr>
            <p:spPr>
              <a:xfrm>
                <a:off x="1600200" y="3733800"/>
                <a:ext cx="436418" cy="685800"/>
              </a:xfrm>
              <a:prstGeom prst="ellipse">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
            <p:nvSpPr>
              <p:cNvPr id="5" name="Oval 4"/>
              <p:cNvSpPr/>
              <p:nvPr/>
            </p:nvSpPr>
            <p:spPr>
              <a:xfrm>
                <a:off x="1600200" y="3429000"/>
                <a:ext cx="381000" cy="304800"/>
              </a:xfrm>
              <a:prstGeom prst="ellipse">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cxnSp>
            <p:nvCxnSpPr>
              <p:cNvPr id="7" name="Straight Connector 6"/>
              <p:cNvCxnSpPr>
                <a:endCxn id="4" idx="1"/>
              </p:cNvCxnSpPr>
              <p:nvPr/>
            </p:nvCxnSpPr>
            <p:spPr>
              <a:xfrm flipV="1">
                <a:off x="1447800" y="3834233"/>
                <a:ext cx="216312" cy="204367"/>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981200" y="3733800"/>
                <a:ext cx="228600" cy="15240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4" idx="3"/>
              </p:cNvCxnSpPr>
              <p:nvPr/>
            </p:nvCxnSpPr>
            <p:spPr>
              <a:xfrm flipV="1">
                <a:off x="1612488" y="4319167"/>
                <a:ext cx="51624" cy="481433"/>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968912" y="4343400"/>
                <a:ext cx="88488" cy="45720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24000" y="4800600"/>
                <a:ext cx="152400" cy="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57400" y="4800600"/>
                <a:ext cx="152400" cy="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718987" y="2847203"/>
              <a:ext cx="2132164" cy="3373395"/>
            </a:xfrm>
            <a:prstGeom prst="rect">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cxnSp>
          <p:nvCxnSpPr>
            <p:cNvPr id="41" name="Straight Arrow Connector 40"/>
            <p:cNvCxnSpPr/>
            <p:nvPr/>
          </p:nvCxnSpPr>
          <p:spPr>
            <a:xfrm flipV="1">
              <a:off x="1319206" y="3507215"/>
              <a:ext cx="0" cy="1906701"/>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119316" y="5560585"/>
              <a:ext cx="484428" cy="584775"/>
            </a:xfrm>
            <a:prstGeom prst="rect">
              <a:avLst/>
            </a:prstGeom>
          </p:spPr>
          <p:txBody>
            <a:bodyPr wrap="none">
              <a:spAutoFit/>
            </a:bodyPr>
            <a:lstStyle/>
            <a:p>
              <a:r>
                <a:rPr lang="en-US" sz="3200" dirty="0" smtClean="0">
                  <a:solidFill>
                    <a:srgbClr val="FFFF66"/>
                  </a:solidFill>
                  <a:latin typeface="Comic Sans MS" pitchFamily="66" charset="0"/>
                </a:rPr>
                <a:t>A</a:t>
              </a:r>
              <a:endParaRPr lang="en-US" sz="3200" dirty="0">
                <a:solidFill>
                  <a:srgbClr val="FFFF66"/>
                </a:solidFill>
                <a:latin typeface="Comic Sans MS" pitchFamily="66" charset="0"/>
              </a:endParaRPr>
            </a:p>
          </p:txBody>
        </p:sp>
        <p:sp>
          <p:nvSpPr>
            <p:cNvPr id="47" name="Rectangle 46"/>
            <p:cNvSpPr/>
            <p:nvPr/>
          </p:nvSpPr>
          <p:spPr>
            <a:xfrm>
              <a:off x="2506705" y="4631126"/>
              <a:ext cx="546945" cy="584775"/>
            </a:xfrm>
            <a:prstGeom prst="rect">
              <a:avLst/>
            </a:prstGeom>
          </p:spPr>
          <p:txBody>
            <a:bodyPr wrap="none">
              <a:spAutoFit/>
            </a:bodyPr>
            <a:lstStyle/>
            <a:p>
              <a:r>
                <a:rPr lang="en-US" sz="3200" dirty="0" smtClean="0">
                  <a:solidFill>
                    <a:srgbClr val="FFFF66"/>
                  </a:solidFill>
                  <a:latin typeface="Comic Sans MS" pitchFamily="66" charset="0"/>
                </a:rPr>
                <a:t>M</a:t>
              </a:r>
              <a:endParaRPr lang="en-US" sz="3200" dirty="0">
                <a:solidFill>
                  <a:srgbClr val="FFFF66"/>
                </a:solidFill>
                <a:latin typeface="Comic Sans MS" pitchFamily="66" charset="0"/>
              </a:endParaRPr>
            </a:p>
          </p:txBody>
        </p:sp>
        <p:sp>
          <p:nvSpPr>
            <p:cNvPr id="55" name="Title 1"/>
            <p:cNvSpPr txBox="1">
              <a:spLocks/>
            </p:cNvSpPr>
            <p:nvPr/>
          </p:nvSpPr>
          <p:spPr>
            <a:xfrm>
              <a:off x="1633488" y="2133600"/>
              <a:ext cx="2249504" cy="77847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FF66"/>
                  </a:solidFill>
                  <a:effectLst/>
                  <a:uLnTx/>
                  <a:uFillTx/>
                  <a:latin typeface="Comic Sans MS" pitchFamily="66" charset="0"/>
                  <a:ea typeface="+mj-ea"/>
                  <a:cs typeface="+mj-cs"/>
                </a:rPr>
                <a:t>Going Up</a:t>
              </a:r>
              <a:r>
                <a:rPr kumimoji="0" lang="en-US" sz="3200" b="0" i="0" u="none" strike="noStrike" kern="1200" cap="none" spc="0" normalizeH="0" noProof="0" dirty="0" smtClean="0">
                  <a:ln>
                    <a:noFill/>
                  </a:ln>
                  <a:solidFill>
                    <a:srgbClr val="FFFF66"/>
                  </a:solidFill>
                  <a:effectLst/>
                  <a:uLnTx/>
                  <a:uFillTx/>
                  <a:latin typeface="Comic Sans MS" pitchFamily="66" charset="0"/>
                  <a:ea typeface="+mj-ea"/>
                  <a:cs typeface="+mj-cs"/>
                </a:rPr>
                <a:t> </a:t>
              </a:r>
              <a:endParaRPr kumimoji="0" lang="en-US" sz="32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grpSp>
      <p:grpSp>
        <p:nvGrpSpPr>
          <p:cNvPr id="48" name="Group 47"/>
          <p:cNvGrpSpPr/>
          <p:nvPr/>
        </p:nvGrpSpPr>
        <p:grpSpPr>
          <a:xfrm>
            <a:off x="5181600" y="1981200"/>
            <a:ext cx="3261239" cy="4086998"/>
            <a:chOff x="5181600" y="2133600"/>
            <a:chExt cx="3261239" cy="4086998"/>
          </a:xfrm>
        </p:grpSpPr>
        <p:grpSp>
          <p:nvGrpSpPr>
            <p:cNvPr id="30" name="Group 29"/>
            <p:cNvGrpSpPr/>
            <p:nvPr/>
          </p:nvGrpSpPr>
          <p:grpSpPr>
            <a:xfrm>
              <a:off x="5916685" y="3829887"/>
              <a:ext cx="1132713" cy="2244040"/>
              <a:chOff x="1447800" y="3429000"/>
              <a:chExt cx="762000" cy="1371600"/>
            </a:xfrm>
          </p:grpSpPr>
          <p:sp>
            <p:nvSpPr>
              <p:cNvPr id="31" name="Oval 30"/>
              <p:cNvSpPr/>
              <p:nvPr/>
            </p:nvSpPr>
            <p:spPr>
              <a:xfrm>
                <a:off x="1600200" y="3733800"/>
                <a:ext cx="436418" cy="685800"/>
              </a:xfrm>
              <a:prstGeom prst="ellipse">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
            <p:nvSpPr>
              <p:cNvPr id="32" name="Oval 31"/>
              <p:cNvSpPr/>
              <p:nvPr/>
            </p:nvSpPr>
            <p:spPr>
              <a:xfrm>
                <a:off x="1600200" y="3429000"/>
                <a:ext cx="381000" cy="304800"/>
              </a:xfrm>
              <a:prstGeom prst="ellipse">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cxnSp>
            <p:nvCxnSpPr>
              <p:cNvPr id="33" name="Straight Connector 32"/>
              <p:cNvCxnSpPr>
                <a:endCxn id="31" idx="1"/>
              </p:cNvCxnSpPr>
              <p:nvPr/>
            </p:nvCxnSpPr>
            <p:spPr>
              <a:xfrm flipV="1">
                <a:off x="1447800" y="3834233"/>
                <a:ext cx="216312" cy="204367"/>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981200" y="3733800"/>
                <a:ext cx="228600" cy="15240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31" idx="3"/>
              </p:cNvCxnSpPr>
              <p:nvPr/>
            </p:nvCxnSpPr>
            <p:spPr>
              <a:xfrm flipV="1">
                <a:off x="1612488" y="4319167"/>
                <a:ext cx="51624" cy="481433"/>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968912" y="4343400"/>
                <a:ext cx="88488" cy="45720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524000" y="4800600"/>
                <a:ext cx="152400" cy="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057400" y="4800600"/>
                <a:ext cx="152400" cy="0"/>
              </a:xfrm>
              <a:prstGeom prst="line">
                <a:avLst/>
              </a:prstGeom>
              <a:ln w="57150">
                <a:solidFill>
                  <a:srgbClr val="FFFF66"/>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5450274" y="2847203"/>
              <a:ext cx="2132164" cy="3373395"/>
            </a:xfrm>
            <a:prstGeom prst="rect">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cxnSp>
          <p:nvCxnSpPr>
            <p:cNvPr id="44" name="Straight Arrow Connector 43"/>
            <p:cNvCxnSpPr/>
            <p:nvPr/>
          </p:nvCxnSpPr>
          <p:spPr>
            <a:xfrm flipH="1">
              <a:off x="8158301" y="3873888"/>
              <a:ext cx="0" cy="1906701"/>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958411" y="3287211"/>
              <a:ext cx="484428" cy="584775"/>
            </a:xfrm>
            <a:prstGeom prst="rect">
              <a:avLst/>
            </a:prstGeom>
          </p:spPr>
          <p:txBody>
            <a:bodyPr wrap="none">
              <a:spAutoFit/>
            </a:bodyPr>
            <a:lstStyle/>
            <a:p>
              <a:r>
                <a:rPr lang="en-US" sz="3200" dirty="0" smtClean="0">
                  <a:solidFill>
                    <a:srgbClr val="FFFF66"/>
                  </a:solidFill>
                  <a:latin typeface="Comic Sans MS" pitchFamily="66" charset="0"/>
                </a:rPr>
                <a:t>A</a:t>
              </a:r>
              <a:endParaRPr lang="en-US" sz="3200" dirty="0">
                <a:solidFill>
                  <a:srgbClr val="FFFF66"/>
                </a:solidFill>
                <a:latin typeface="Comic Sans MS" pitchFamily="66" charset="0"/>
              </a:endParaRPr>
            </a:p>
          </p:txBody>
        </p:sp>
        <p:sp>
          <p:nvSpPr>
            <p:cNvPr id="46" name="Rectangle 45"/>
            <p:cNvSpPr/>
            <p:nvPr/>
          </p:nvSpPr>
          <p:spPr>
            <a:xfrm>
              <a:off x="6249836" y="4631126"/>
              <a:ext cx="546945" cy="584775"/>
            </a:xfrm>
            <a:prstGeom prst="rect">
              <a:avLst/>
            </a:prstGeom>
          </p:spPr>
          <p:txBody>
            <a:bodyPr wrap="none">
              <a:spAutoFit/>
            </a:bodyPr>
            <a:lstStyle/>
            <a:p>
              <a:r>
                <a:rPr lang="en-US" sz="3200" dirty="0" smtClean="0">
                  <a:solidFill>
                    <a:srgbClr val="FFFF66"/>
                  </a:solidFill>
                  <a:latin typeface="Comic Sans MS" pitchFamily="66" charset="0"/>
                </a:rPr>
                <a:t>M</a:t>
              </a:r>
              <a:endParaRPr lang="en-US" sz="3200" dirty="0">
                <a:solidFill>
                  <a:srgbClr val="FFFF66"/>
                </a:solidFill>
                <a:latin typeface="Comic Sans MS" pitchFamily="66" charset="0"/>
              </a:endParaRPr>
            </a:p>
          </p:txBody>
        </p:sp>
        <p:sp>
          <p:nvSpPr>
            <p:cNvPr id="56" name="Title 1"/>
            <p:cNvSpPr txBox="1">
              <a:spLocks/>
            </p:cNvSpPr>
            <p:nvPr/>
          </p:nvSpPr>
          <p:spPr>
            <a:xfrm>
              <a:off x="5181600" y="2133600"/>
              <a:ext cx="2639762" cy="77847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FF66"/>
                  </a:solidFill>
                  <a:effectLst/>
                  <a:uLnTx/>
                  <a:uFillTx/>
                  <a:latin typeface="Comic Sans MS" pitchFamily="66" charset="0"/>
                  <a:ea typeface="+mj-ea"/>
                  <a:cs typeface="+mj-cs"/>
                </a:rPr>
                <a:t>Going Down</a:t>
              </a:r>
              <a:r>
                <a:rPr kumimoji="0" lang="en-US" sz="3200" b="0" i="0" u="none" strike="noStrike" kern="1200" cap="none" spc="0" normalizeH="0" noProof="0" dirty="0" smtClean="0">
                  <a:ln>
                    <a:noFill/>
                  </a:ln>
                  <a:solidFill>
                    <a:srgbClr val="FFFF66"/>
                  </a:solidFill>
                  <a:effectLst/>
                  <a:uLnTx/>
                  <a:uFillTx/>
                  <a:latin typeface="Comic Sans MS" pitchFamily="66" charset="0"/>
                  <a:ea typeface="+mj-ea"/>
                  <a:cs typeface="+mj-cs"/>
                </a:rPr>
                <a:t> </a:t>
              </a:r>
              <a:endParaRPr kumimoji="0" lang="en-US" sz="32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2656 0.2463 L 0.02656 -0.08672 " pathEditMode="relative" rAng="0" ptsTypes="AA">
                                      <p:cBhvr>
                                        <p:cTn id="6" dur="2000" fill="hold"/>
                                        <p:tgtEl>
                                          <p:spTgt spid="42"/>
                                        </p:tgtEl>
                                        <p:attrNameLst>
                                          <p:attrName>ppt_x</p:attrName>
                                          <p:attrName>ppt_y</p:attrName>
                                        </p:attrNameLst>
                                      </p:cBhvr>
                                      <p:rCtr x="0" y="-16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00139 -0.21993 L -0.00139 -0.02012 " pathEditMode="relative" rAng="0" ptsTypes="AA">
                                      <p:cBhvr>
                                        <p:cTn id="13" dur="2000" fill="hold"/>
                                        <p:tgtEl>
                                          <p:spTgt spid="48"/>
                                        </p:tgtEl>
                                        <p:attrNameLst>
                                          <p:attrName>ppt_x</p:attrName>
                                          <p:attrName>ppt_y</p:attrName>
                                        </p:attrNameLst>
                                      </p:cBhvr>
                                      <p:rCtr x="0" y="100"/>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esk gravity V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38" y="390525"/>
            <a:ext cx="7858125" cy="60769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629400" y="44196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4" name="Straight Arrow Connector 3"/>
          <p:cNvCxnSpPr/>
          <p:nvPr/>
        </p:nvCxnSpPr>
        <p:spPr>
          <a:xfrm flipH="1">
            <a:off x="6019800" y="5181600"/>
            <a:ext cx="838200" cy="54665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762000" y="18288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9" name="Straight Arrow Connector 8"/>
          <p:cNvCxnSpPr/>
          <p:nvPr/>
        </p:nvCxnSpPr>
        <p:spPr>
          <a:xfrm>
            <a:off x="1752600" y="2667000"/>
            <a:ext cx="914400" cy="13716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sk gravity V4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38" y="390525"/>
            <a:ext cx="7858125" cy="60769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629400" y="44196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4" name="Straight Arrow Connector 3"/>
          <p:cNvCxnSpPr/>
          <p:nvPr/>
        </p:nvCxnSpPr>
        <p:spPr>
          <a:xfrm flipH="1">
            <a:off x="6019800" y="5181600"/>
            <a:ext cx="838200" cy="54665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762000" y="18288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7" name="Straight Arrow Connector 6"/>
          <p:cNvCxnSpPr/>
          <p:nvPr/>
        </p:nvCxnSpPr>
        <p:spPr>
          <a:xfrm>
            <a:off x="1752600" y="2667000"/>
            <a:ext cx="914400" cy="13716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sk gravity V4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38" y="390525"/>
            <a:ext cx="7858125" cy="60769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629400" y="44196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4" name="Straight Arrow Connector 3"/>
          <p:cNvCxnSpPr/>
          <p:nvPr/>
        </p:nvCxnSpPr>
        <p:spPr>
          <a:xfrm flipH="1">
            <a:off x="6019800" y="5181600"/>
            <a:ext cx="838200" cy="54665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762000" y="18288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7" name="Straight Arrow Connector 6"/>
          <p:cNvCxnSpPr/>
          <p:nvPr/>
        </p:nvCxnSpPr>
        <p:spPr>
          <a:xfrm>
            <a:off x="1752600" y="2667000"/>
            <a:ext cx="914400" cy="13716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sk gravity V4_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38" y="390525"/>
            <a:ext cx="7858125" cy="60769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629400" y="44196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4" name="Straight Arrow Connector 3"/>
          <p:cNvCxnSpPr/>
          <p:nvPr/>
        </p:nvCxnSpPr>
        <p:spPr>
          <a:xfrm flipH="1">
            <a:off x="6019800" y="5181600"/>
            <a:ext cx="838200" cy="54665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762000" y="18288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7" name="Straight Arrow Connector 6"/>
          <p:cNvCxnSpPr/>
          <p:nvPr/>
        </p:nvCxnSpPr>
        <p:spPr>
          <a:xfrm>
            <a:off x="1752600" y="2667000"/>
            <a:ext cx="914400" cy="13716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sk gravity V4_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38" y="390525"/>
            <a:ext cx="7858125" cy="60769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629400" y="44196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4" name="Straight Arrow Connector 3"/>
          <p:cNvCxnSpPr/>
          <p:nvPr/>
        </p:nvCxnSpPr>
        <p:spPr>
          <a:xfrm flipH="1">
            <a:off x="6019800" y="5181600"/>
            <a:ext cx="838200" cy="54665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762000" y="18288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7" name="Straight Arrow Connector 6"/>
          <p:cNvCxnSpPr/>
          <p:nvPr/>
        </p:nvCxnSpPr>
        <p:spPr>
          <a:xfrm>
            <a:off x="1752600" y="2667000"/>
            <a:ext cx="914400" cy="13716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sk gravity V4_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38" y="390525"/>
            <a:ext cx="7858125" cy="60769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629400" y="44196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4" name="Straight Arrow Connector 3"/>
          <p:cNvCxnSpPr/>
          <p:nvPr/>
        </p:nvCxnSpPr>
        <p:spPr>
          <a:xfrm flipH="1">
            <a:off x="6019800" y="5181600"/>
            <a:ext cx="838200" cy="54665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762000" y="1828800"/>
            <a:ext cx="1524000" cy="9144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dirty="0" smtClean="0">
                <a:solidFill>
                  <a:srgbClr val="C00000"/>
                </a:solidFill>
                <a:latin typeface="Calibri" pitchFamily="34" charset="0"/>
                <a:ea typeface="+mj-ea"/>
                <a:cs typeface="+mj-cs"/>
              </a:rPr>
              <a:t>Scale</a:t>
            </a:r>
            <a:r>
              <a:rPr lang="en-US" sz="3600" dirty="0" smtClean="0">
                <a:solidFill>
                  <a:srgbClr val="FFFF66"/>
                </a:solidFill>
                <a:latin typeface="Comic Sans MS" pitchFamily="66" charset="0"/>
                <a:ea typeface="+mj-ea"/>
                <a:cs typeface="+mj-cs"/>
              </a:rPr>
              <a:t> </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7" name="Straight Arrow Connector 6"/>
          <p:cNvCxnSpPr/>
          <p:nvPr/>
        </p:nvCxnSpPr>
        <p:spPr>
          <a:xfrm>
            <a:off x="1752600" y="2667000"/>
            <a:ext cx="914400" cy="13716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Contact Forces: Tension and Compression</a:t>
            </a:r>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1219200"/>
            <a:ext cx="2743200" cy="633413"/>
          </a:xfrm>
          <a:prstGeom prst="rect">
            <a:avLst/>
          </a:prstGeom>
          <a:noFill/>
          <a:ln w="9525">
            <a:noFill/>
            <a:miter lim="800000"/>
            <a:headEnd/>
            <a:tailEnd/>
          </a:ln>
          <a:effectLst/>
        </p:spPr>
      </p:pic>
      <p:sp>
        <p:nvSpPr>
          <p:cNvPr id="8" name="Oval 7"/>
          <p:cNvSpPr/>
          <p:nvPr/>
        </p:nvSpPr>
        <p:spPr>
          <a:xfrm>
            <a:off x="2286000" y="1752600"/>
            <a:ext cx="152400" cy="152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615293">
            <a:off x="1285971" y="3028146"/>
            <a:ext cx="1183949" cy="2500313"/>
          </a:xfrm>
          <a:prstGeom prst="rect">
            <a:avLst/>
          </a:prstGeom>
          <a:noFill/>
          <a:ln w="9525">
            <a:noFill/>
            <a:miter lim="800000"/>
            <a:headEnd/>
            <a:tailEnd/>
          </a:ln>
          <a:effectLst/>
        </p:spPr>
      </p:pic>
      <p:sp>
        <p:nvSpPr>
          <p:cNvPr id="10" name="TextBox 9"/>
          <p:cNvSpPr txBox="1"/>
          <p:nvPr/>
        </p:nvSpPr>
        <p:spPr>
          <a:xfrm>
            <a:off x="4648200" y="4953000"/>
            <a:ext cx="3200400" cy="1200329"/>
          </a:xfrm>
          <a:prstGeom prst="rect">
            <a:avLst/>
          </a:prstGeom>
          <a:noFill/>
        </p:spPr>
        <p:txBody>
          <a:bodyPr wrap="square" rtlCol="0">
            <a:spAutoFit/>
          </a:bodyPr>
          <a:lstStyle/>
          <a:p>
            <a:pPr algn="ctr"/>
            <a:r>
              <a:rPr lang="en-US" sz="2400" b="1" dirty="0" smtClean="0">
                <a:solidFill>
                  <a:srgbClr val="FFFF66"/>
                </a:solidFill>
              </a:rPr>
              <a:t>Compression</a:t>
            </a:r>
          </a:p>
          <a:p>
            <a:pPr algn="ctr"/>
            <a:r>
              <a:rPr lang="en-US" sz="2400" b="1" dirty="0" smtClean="0">
                <a:solidFill>
                  <a:srgbClr val="FFFF66"/>
                </a:solidFill>
              </a:rPr>
              <a:t>(Normal Force)</a:t>
            </a:r>
          </a:p>
          <a:p>
            <a:pPr algn="ctr"/>
            <a:r>
              <a:rPr lang="en-US" sz="2400" b="1" dirty="0" smtClean="0">
                <a:solidFill>
                  <a:srgbClr val="FFFF66"/>
                </a:solidFill>
              </a:rPr>
              <a:t>C=Mg</a:t>
            </a:r>
            <a:endParaRPr lang="en-US" sz="2400" b="1" dirty="0">
              <a:solidFill>
                <a:srgbClr val="FFFF66"/>
              </a:solidFill>
            </a:endParaRPr>
          </a:p>
        </p:txBody>
      </p:sp>
      <p:pic>
        <p:nvPicPr>
          <p:cNvPr id="3"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53000" y="4425950"/>
            <a:ext cx="2451100" cy="450850"/>
          </a:xfrm>
          <a:prstGeom prst="rect">
            <a:avLst/>
          </a:prstGeom>
          <a:noFill/>
          <a:ln w="9525">
            <a:noFill/>
            <a:miter lim="800000"/>
            <a:headEnd/>
            <a:tailEnd/>
          </a:ln>
          <a:effectLst/>
        </p:spPr>
      </p:pic>
      <p:pic>
        <p:nvPicPr>
          <p:cNvPr id="4"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95950" y="1828800"/>
            <a:ext cx="1390650" cy="2597150"/>
          </a:xfrm>
          <a:prstGeom prst="rect">
            <a:avLst/>
          </a:prstGeom>
          <a:noFill/>
          <a:ln w="9525">
            <a:noFill/>
            <a:miter lim="800000"/>
            <a:headEnd/>
            <a:tailEnd/>
          </a:ln>
          <a:effectLst/>
        </p:spPr>
      </p:pic>
      <p:cxnSp>
        <p:nvCxnSpPr>
          <p:cNvPr id="11" name="Straight Arrow Connector 10"/>
          <p:cNvCxnSpPr/>
          <p:nvPr/>
        </p:nvCxnSpPr>
        <p:spPr>
          <a:xfrm>
            <a:off x="8077200" y="3733800"/>
            <a:ext cx="0" cy="685800"/>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077200" y="4495800"/>
            <a:ext cx="0" cy="762000"/>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667000" y="1981200"/>
            <a:ext cx="0" cy="609600"/>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667000" y="2743200"/>
            <a:ext cx="0" cy="685800"/>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362200" y="1905000"/>
            <a:ext cx="0" cy="16764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91400" y="5265003"/>
            <a:ext cx="1371600" cy="707886"/>
          </a:xfrm>
          <a:prstGeom prst="rect">
            <a:avLst/>
          </a:prstGeom>
          <a:noFill/>
        </p:spPr>
        <p:txBody>
          <a:bodyPr wrap="square" rtlCol="0">
            <a:spAutoFit/>
          </a:bodyPr>
          <a:lstStyle/>
          <a:p>
            <a:pPr algn="ctr"/>
            <a:r>
              <a:rPr lang="en-US" sz="2000" b="1" dirty="0" smtClean="0">
                <a:solidFill>
                  <a:srgbClr val="FFFF66"/>
                </a:solidFill>
              </a:rPr>
              <a:t>Earth </a:t>
            </a:r>
          </a:p>
          <a:p>
            <a:pPr algn="ctr"/>
            <a:r>
              <a:rPr lang="en-US" sz="2000" b="1" dirty="0" smtClean="0">
                <a:solidFill>
                  <a:srgbClr val="FFFF66"/>
                </a:solidFill>
              </a:rPr>
              <a:t>pushes up</a:t>
            </a:r>
            <a:endParaRPr lang="en-US" sz="2000" b="1" dirty="0">
              <a:solidFill>
                <a:srgbClr val="FFFF66"/>
              </a:solidFill>
            </a:endParaRPr>
          </a:p>
        </p:txBody>
      </p:sp>
      <p:sp>
        <p:nvSpPr>
          <p:cNvPr id="28" name="TextBox 27"/>
          <p:cNvSpPr txBox="1"/>
          <p:nvPr/>
        </p:nvSpPr>
        <p:spPr>
          <a:xfrm>
            <a:off x="7391400" y="2667000"/>
            <a:ext cx="1371600" cy="1015663"/>
          </a:xfrm>
          <a:prstGeom prst="rect">
            <a:avLst/>
          </a:prstGeom>
          <a:noFill/>
        </p:spPr>
        <p:txBody>
          <a:bodyPr wrap="square" rtlCol="0">
            <a:spAutoFit/>
          </a:bodyPr>
          <a:lstStyle/>
          <a:p>
            <a:pPr algn="ctr"/>
            <a:r>
              <a:rPr lang="en-US" sz="2000" b="1" dirty="0" smtClean="0">
                <a:solidFill>
                  <a:srgbClr val="FFFF66"/>
                </a:solidFill>
              </a:rPr>
              <a:t>Gravity pushes down</a:t>
            </a:r>
            <a:endParaRPr lang="en-US" sz="2000" b="1" dirty="0">
              <a:solidFill>
                <a:srgbClr val="FFFF66"/>
              </a:solidFill>
            </a:endParaRPr>
          </a:p>
        </p:txBody>
      </p:sp>
      <p:sp>
        <p:nvSpPr>
          <p:cNvPr id="30" name="TextBox 29"/>
          <p:cNvSpPr txBox="1"/>
          <p:nvPr/>
        </p:nvSpPr>
        <p:spPr>
          <a:xfrm>
            <a:off x="5334000" y="1371600"/>
            <a:ext cx="1905000" cy="400110"/>
          </a:xfrm>
          <a:prstGeom prst="rect">
            <a:avLst/>
          </a:prstGeom>
          <a:noFill/>
        </p:spPr>
        <p:txBody>
          <a:bodyPr wrap="square" rtlCol="0">
            <a:spAutoFit/>
          </a:bodyPr>
          <a:lstStyle/>
          <a:p>
            <a:pPr algn="ctr"/>
            <a:r>
              <a:rPr lang="en-US" sz="2000" b="1" dirty="0" smtClean="0">
                <a:solidFill>
                  <a:srgbClr val="FFFF66"/>
                </a:solidFill>
              </a:rPr>
              <a:t>Equilibrium </a:t>
            </a:r>
            <a:endParaRPr lang="en-US" sz="2000" b="1" dirty="0">
              <a:solidFill>
                <a:srgbClr val="FFFF66"/>
              </a:solidFill>
            </a:endParaRPr>
          </a:p>
        </p:txBody>
      </p:sp>
      <p:cxnSp>
        <p:nvCxnSpPr>
          <p:cNvPr id="32" name="Straight Connector 31"/>
          <p:cNvCxnSpPr/>
          <p:nvPr/>
        </p:nvCxnSpPr>
        <p:spPr>
          <a:xfrm>
            <a:off x="4419600" y="1066800"/>
            <a:ext cx="0" cy="5410200"/>
          </a:xfrm>
          <a:prstGeom prst="line">
            <a:avLst/>
          </a:prstGeom>
          <a:ln w="38100">
            <a:solidFill>
              <a:srgbClr val="FFFF66"/>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5486400"/>
            <a:ext cx="3962400" cy="1200329"/>
          </a:xfrm>
          <a:prstGeom prst="rect">
            <a:avLst/>
          </a:prstGeom>
          <a:noFill/>
        </p:spPr>
        <p:txBody>
          <a:bodyPr wrap="square" rtlCol="0">
            <a:spAutoFit/>
          </a:bodyPr>
          <a:lstStyle/>
          <a:p>
            <a:pPr algn="ctr"/>
            <a:r>
              <a:rPr lang="en-US" sz="2400" b="1" dirty="0" smtClean="0">
                <a:solidFill>
                  <a:srgbClr val="FFFF66"/>
                </a:solidFill>
              </a:rPr>
              <a:t>Tension</a:t>
            </a:r>
          </a:p>
          <a:p>
            <a:pPr algn="ctr"/>
            <a:r>
              <a:rPr lang="en-US" sz="2400" b="1" dirty="0" smtClean="0">
                <a:solidFill>
                  <a:srgbClr val="FFFF66"/>
                </a:solidFill>
              </a:rPr>
              <a:t>(Responsive-Repulsive force) </a:t>
            </a:r>
          </a:p>
          <a:p>
            <a:pPr algn="ctr"/>
            <a:r>
              <a:rPr lang="en-US" sz="2400" b="1" dirty="0" smtClean="0">
                <a:solidFill>
                  <a:srgbClr val="FFFF66"/>
                </a:solidFill>
              </a:rPr>
              <a:t>(T=Mg or MA)</a:t>
            </a:r>
            <a:endParaRPr lang="en-US" sz="2400" b="1" dirty="0">
              <a:solidFill>
                <a:srgbClr val="FFFF66"/>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715000"/>
          </a:xfrm>
        </p:spPr>
        <p:txBody>
          <a:bodyPr>
            <a:normAutofit fontScale="70000" lnSpcReduction="20000"/>
          </a:bodyPr>
          <a:lstStyle/>
          <a:p>
            <a:pPr>
              <a:buNone/>
            </a:pPr>
            <a:r>
              <a:rPr lang="en-US" dirty="0" smtClean="0"/>
              <a:t> </a:t>
            </a:r>
          </a:p>
          <a:p>
            <a:pPr>
              <a:buNone/>
            </a:pPr>
            <a:r>
              <a:rPr lang="en-US" dirty="0" smtClean="0"/>
              <a:t>The Occupational Safety and Health Act of 1970:  “General Duty Clause”</a:t>
            </a:r>
          </a:p>
          <a:p>
            <a:pPr>
              <a:buNone/>
            </a:pPr>
            <a:r>
              <a:rPr lang="en-US" dirty="0" smtClean="0"/>
              <a:t>5. General Duties</a:t>
            </a:r>
          </a:p>
          <a:p>
            <a:pPr>
              <a:buNone/>
            </a:pPr>
            <a:r>
              <a:rPr lang="en-US" dirty="0" smtClean="0"/>
              <a:t>(a) Each employer</a:t>
            </a:r>
          </a:p>
          <a:p>
            <a:pPr>
              <a:buNone/>
            </a:pPr>
            <a:r>
              <a:rPr lang="en-US" dirty="0" smtClean="0"/>
              <a:t>(1) </a:t>
            </a:r>
            <a:r>
              <a:rPr lang="en-US" i="1" dirty="0" smtClean="0"/>
              <a:t>shall furnish to each of his employees </a:t>
            </a:r>
            <a:r>
              <a:rPr lang="en-US" dirty="0" smtClean="0"/>
              <a:t>employment and a place of employment which are free from recognized hazards that are causing or are likely to cause death or serious physical harm to his employees;</a:t>
            </a:r>
          </a:p>
          <a:p>
            <a:pPr>
              <a:buNone/>
            </a:pPr>
            <a:r>
              <a:rPr lang="en-US" dirty="0" smtClean="0"/>
              <a:t>(2) </a:t>
            </a:r>
            <a:r>
              <a:rPr lang="en-US" i="1" dirty="0" smtClean="0"/>
              <a:t>shall comply with </a:t>
            </a:r>
            <a:r>
              <a:rPr lang="en-US" dirty="0" smtClean="0"/>
              <a:t>occupational safety and health standards promulgated under this Act.</a:t>
            </a:r>
          </a:p>
          <a:p>
            <a:pPr>
              <a:buNone/>
            </a:pPr>
            <a:r>
              <a:rPr lang="en-US" dirty="0" smtClean="0"/>
              <a:t>(b) Each employee shall comply with occupational safety and health standards and all rules, regulations, and orders issued pursuant to this Act which are applicable to his own actions and conduct.</a:t>
            </a:r>
          </a:p>
          <a:p>
            <a:pPr>
              <a:buNone/>
            </a:pPr>
            <a:r>
              <a:rPr lang="en-US" dirty="0" smtClean="0"/>
              <a:t> </a:t>
            </a:r>
          </a:p>
          <a:p>
            <a:pPr>
              <a:buNone/>
            </a:pPr>
            <a:r>
              <a:rPr lang="en-US" dirty="0" smtClean="0"/>
              <a:t> </a:t>
            </a:r>
          </a:p>
          <a:p>
            <a:pPr>
              <a:buNone/>
            </a:pPr>
            <a:r>
              <a:rPr lang="en-US" dirty="0" smtClean="0"/>
              <a:t> </a:t>
            </a:r>
            <a:endParaRPr lang="en-US" dirty="0"/>
          </a:p>
        </p:txBody>
      </p:sp>
      <p:sp>
        <p:nvSpPr>
          <p:cNvPr id="4" name="Rectangle 1"/>
          <p:cNvSpPr>
            <a:spLocks noChangeArrowheads="1"/>
          </p:cNvSpPr>
          <p:nvPr/>
        </p:nvSpPr>
        <p:spPr bwMode="auto">
          <a:xfrm>
            <a:off x="1889074" y="228600"/>
            <a:ext cx="512132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i="0" u="none" strike="noStrike" cap="none" normalizeH="0" baseline="0" dirty="0" smtClean="0">
                <a:ln>
                  <a:noFill/>
                </a:ln>
                <a:solidFill>
                  <a:srgbClr val="FFFF66"/>
                </a:solidFill>
                <a:effectLst/>
                <a:latin typeface="+mj-lt"/>
                <a:ea typeface="Times New Roman" pitchFamily="18" charset="0"/>
                <a:cs typeface="Arial" pitchFamily="34" charset="0"/>
              </a:rPr>
              <a:t>Rights and Responsibilities  </a:t>
            </a:r>
            <a:endParaRPr kumimoji="0" lang="en-US" sz="3600" i="0" u="none" strike="noStrike" cap="none" normalizeH="0" baseline="0" dirty="0" smtClean="0">
              <a:ln>
                <a:noFill/>
              </a:ln>
              <a:solidFill>
                <a:srgbClr val="FFFF66"/>
              </a:solidFill>
              <a:effectLst/>
              <a:latin typeface="+mj-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Tension Force</a:t>
            </a:r>
            <a:endParaRPr lang="en-US" dirty="0"/>
          </a:p>
        </p:txBody>
      </p:sp>
      <p:sp>
        <p:nvSpPr>
          <p:cNvPr id="3" name="Content Placeholder 2"/>
          <p:cNvSpPr>
            <a:spLocks noGrp="1"/>
          </p:cNvSpPr>
          <p:nvPr>
            <p:ph idx="1"/>
          </p:nvPr>
        </p:nvSpPr>
        <p:spPr/>
        <p:txBody>
          <a:bodyPr/>
          <a:lstStyle/>
          <a:p>
            <a:pPr>
              <a:buNone/>
            </a:pPr>
            <a:r>
              <a:rPr lang="en-US" dirty="0" smtClean="0"/>
              <a:t>The tension force is the force that is transmitted through a string, rope, cable or wire when it is pulled tight by forces acting from opposite ends. The tension force is directed along the length of the wire and pulls equally on the objects on the opposite ends of the wire</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511866" y="3886200"/>
            <a:ext cx="381000" cy="304800"/>
          </a:xfrm>
          <a:prstGeom prst="rect">
            <a:avLst/>
          </a:prstGeom>
          <a:solidFill>
            <a:srgbClr val="3E4D1F"/>
          </a:solidFill>
          <a:ln>
            <a:solidFill>
              <a:srgbClr val="3E4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511866" y="3048000"/>
            <a:ext cx="381000" cy="304800"/>
          </a:xfrm>
          <a:prstGeom prst="rect">
            <a:avLst/>
          </a:prstGeom>
          <a:solidFill>
            <a:srgbClr val="3E4D1F"/>
          </a:solidFill>
          <a:ln>
            <a:solidFill>
              <a:srgbClr val="3E4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350138" y="1020184"/>
            <a:ext cx="2027817" cy="2027816"/>
          </a:xfrm>
          <a:prstGeom prst="ellipse">
            <a:avLst/>
          </a:prstGeom>
          <a:solidFill>
            <a:schemeClr val="bg2">
              <a:lumMod val="25000"/>
            </a:schemeClr>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83831" y="1653877"/>
            <a:ext cx="760431" cy="760431"/>
          </a:xfrm>
          <a:prstGeom prst="ellipse">
            <a:avLst/>
          </a:prstGeom>
          <a:solidFill>
            <a:schemeClr val="bg2">
              <a:lumMod val="5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749682">
            <a:off x="2570709" y="4817025"/>
            <a:ext cx="807871" cy="1706096"/>
          </a:xfrm>
          <a:prstGeom prst="rect">
            <a:avLst/>
          </a:prstGeom>
          <a:noFill/>
          <a:ln w="9525">
            <a:noFill/>
            <a:miter lim="800000"/>
            <a:headEnd/>
            <a:tailEnd/>
          </a:ln>
          <a:effec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9556220" flipH="1">
            <a:off x="5313696" y="4018941"/>
            <a:ext cx="855770" cy="1706096"/>
          </a:xfrm>
          <a:prstGeom prst="rect">
            <a:avLst/>
          </a:prstGeom>
          <a:noFill/>
          <a:ln w="9525">
            <a:noFill/>
            <a:miter lim="800000"/>
            <a:headEnd/>
            <a:tailEnd/>
          </a:ln>
          <a:effectLst/>
        </p:spPr>
      </p:pic>
      <p:pic>
        <p:nvPicPr>
          <p:cNvPr id="12083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50138" y="4728322"/>
            <a:ext cx="1222973" cy="1901078"/>
          </a:xfrm>
          <a:prstGeom prst="rect">
            <a:avLst/>
          </a:prstGeom>
          <a:noFill/>
          <a:ln w="9525">
            <a:noFill/>
            <a:miter lim="800000"/>
            <a:headEnd/>
            <a:tailEnd/>
          </a:ln>
          <a:effectLst/>
        </p:spPr>
      </p:pic>
      <p:cxnSp>
        <p:nvCxnSpPr>
          <p:cNvPr id="11" name="Straight Connector 10"/>
          <p:cNvCxnSpPr>
            <a:endCxn id="4" idx="2"/>
          </p:cNvCxnSpPr>
          <p:nvPr/>
        </p:nvCxnSpPr>
        <p:spPr>
          <a:xfrm flipV="1">
            <a:off x="3350138" y="2034092"/>
            <a:ext cx="0" cy="3223709"/>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377273" y="2034092"/>
            <a:ext cx="682" cy="2385509"/>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50066" y="3200400"/>
            <a:ext cx="0"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50066" y="3733800"/>
            <a:ext cx="0"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378158" y="2831123"/>
            <a:ext cx="0"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8158" y="3329354"/>
            <a:ext cx="0"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172200" y="5334000"/>
            <a:ext cx="2117887" cy="523220"/>
          </a:xfrm>
          <a:prstGeom prst="rect">
            <a:avLst/>
          </a:prstGeom>
        </p:spPr>
        <p:txBody>
          <a:bodyPr wrap="none">
            <a:spAutoFit/>
          </a:bodyPr>
          <a:lstStyle/>
          <a:p>
            <a:r>
              <a:rPr lang="en-US" sz="2800" dirty="0" smtClean="0">
                <a:solidFill>
                  <a:srgbClr val="FFFF66"/>
                </a:solidFill>
              </a:rPr>
              <a:t>Smaller Mass</a:t>
            </a:r>
            <a:endParaRPr lang="pl-PL" sz="2800" dirty="0" smtClean="0">
              <a:solidFill>
                <a:srgbClr val="FFFF66"/>
              </a:solidFill>
            </a:endParaRPr>
          </a:p>
        </p:txBody>
      </p:sp>
      <p:sp>
        <p:nvSpPr>
          <p:cNvPr id="21" name="Rectangle 20"/>
          <p:cNvSpPr/>
          <p:nvPr/>
        </p:nvSpPr>
        <p:spPr>
          <a:xfrm>
            <a:off x="4150852" y="6182380"/>
            <a:ext cx="1938479" cy="523220"/>
          </a:xfrm>
          <a:prstGeom prst="rect">
            <a:avLst/>
          </a:prstGeom>
        </p:spPr>
        <p:txBody>
          <a:bodyPr wrap="none">
            <a:spAutoFit/>
          </a:bodyPr>
          <a:lstStyle/>
          <a:p>
            <a:r>
              <a:rPr lang="en-US" sz="2800" dirty="0" smtClean="0">
                <a:solidFill>
                  <a:srgbClr val="FFFF66"/>
                </a:solidFill>
              </a:rPr>
              <a:t>Larger Mass</a:t>
            </a:r>
            <a:endParaRPr lang="pl-PL" sz="2800" dirty="0" smtClean="0">
              <a:solidFill>
                <a:srgbClr val="FFFF66"/>
              </a:solidFill>
            </a:endParaRPr>
          </a:p>
        </p:txBody>
      </p:sp>
      <p:sp>
        <p:nvSpPr>
          <p:cNvPr id="22" name="Rectangle 21"/>
          <p:cNvSpPr/>
          <p:nvPr/>
        </p:nvSpPr>
        <p:spPr>
          <a:xfrm>
            <a:off x="6781800" y="1066800"/>
            <a:ext cx="1060803" cy="523220"/>
          </a:xfrm>
          <a:prstGeom prst="rect">
            <a:avLst/>
          </a:prstGeom>
        </p:spPr>
        <p:txBody>
          <a:bodyPr wrap="none">
            <a:spAutoFit/>
          </a:bodyPr>
          <a:lstStyle/>
          <a:p>
            <a:r>
              <a:rPr lang="en-US" sz="2800" dirty="0" smtClean="0">
                <a:solidFill>
                  <a:srgbClr val="FFFF66"/>
                </a:solidFill>
              </a:rPr>
              <a:t>Pulley</a:t>
            </a:r>
            <a:endParaRPr lang="pl-PL" sz="2800" dirty="0" smtClean="0">
              <a:solidFill>
                <a:srgbClr val="FFFF66"/>
              </a:solidFill>
            </a:endParaRPr>
          </a:p>
        </p:txBody>
      </p:sp>
      <p:cxnSp>
        <p:nvCxnSpPr>
          <p:cNvPr id="23" name="Straight Arrow Connector 22"/>
          <p:cNvCxnSpPr/>
          <p:nvPr/>
        </p:nvCxnSpPr>
        <p:spPr>
          <a:xfrm flipH="1">
            <a:off x="4876800" y="1447800"/>
            <a:ext cx="1828800" cy="4572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371600" y="1752600"/>
            <a:ext cx="1828800" cy="762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42500" y="1371600"/>
            <a:ext cx="929100" cy="523220"/>
          </a:xfrm>
          <a:prstGeom prst="rect">
            <a:avLst/>
          </a:prstGeom>
        </p:spPr>
        <p:txBody>
          <a:bodyPr wrap="none">
            <a:spAutoFit/>
          </a:bodyPr>
          <a:lstStyle/>
          <a:p>
            <a:r>
              <a:rPr lang="en-US" sz="2800" dirty="0" smtClean="0">
                <a:solidFill>
                  <a:srgbClr val="FFFF66"/>
                </a:solidFill>
              </a:rPr>
              <a:t>Rope</a:t>
            </a:r>
            <a:endParaRPr lang="pl-PL" sz="2800" dirty="0" smtClean="0">
              <a:solidFill>
                <a:srgbClr val="FFFF66"/>
              </a:solidFill>
            </a:endParaRPr>
          </a:p>
        </p:txBody>
      </p:sp>
      <p:sp>
        <p:nvSpPr>
          <p:cNvPr id="28" name="Title 1"/>
          <p:cNvSpPr>
            <a:spLocks noGrp="1"/>
          </p:cNvSpPr>
          <p:nvPr>
            <p:ph type="title"/>
          </p:nvPr>
        </p:nvSpPr>
        <p:spPr>
          <a:xfrm>
            <a:off x="457200" y="152400"/>
            <a:ext cx="8229600" cy="1143000"/>
          </a:xfrm>
        </p:spPr>
        <p:txBody>
          <a:bodyPr>
            <a:normAutofit/>
          </a:bodyPr>
          <a:lstStyle/>
          <a:p>
            <a:r>
              <a:rPr lang="en-US" dirty="0" smtClean="0"/>
              <a:t>Contact Forces: Tension </a:t>
            </a:r>
            <a:r>
              <a:rPr lang="pl-PL" dirty="0" smtClean="0"/>
              <a:t>T = W + ma = m(g + a)</a:t>
            </a:r>
            <a:br>
              <a:rPr lang="pl-PL" dirty="0" smtClean="0"/>
            </a:br>
            <a:r>
              <a:rPr lang="en-US" dirty="0" smtClean="0"/>
              <a:t> </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9556220" flipH="1">
            <a:off x="5313696" y="4018941"/>
            <a:ext cx="855770" cy="1706096"/>
          </a:xfrm>
          <a:prstGeom prst="rect">
            <a:avLst/>
          </a:prstGeom>
          <a:noFill/>
          <a:ln w="9525">
            <a:noFill/>
            <a:miter lim="800000"/>
            <a:headEnd/>
            <a:tailEnd/>
          </a:ln>
          <a:effectLst/>
        </p:spPr>
      </p:pic>
      <p:cxnSp>
        <p:nvCxnSpPr>
          <p:cNvPr id="14" name="Straight Connector 13"/>
          <p:cNvCxnSpPr/>
          <p:nvPr/>
        </p:nvCxnSpPr>
        <p:spPr>
          <a:xfrm flipV="1">
            <a:off x="5377273" y="2034092"/>
            <a:ext cx="682" cy="2385509"/>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5162011" y="2557677"/>
            <a:ext cx="381000" cy="1373555"/>
            <a:chOff x="2209800" y="2936631"/>
            <a:chExt cx="381000" cy="1373555"/>
          </a:xfrm>
        </p:grpSpPr>
        <p:sp>
          <p:nvSpPr>
            <p:cNvPr id="65" name="Rectangle 64"/>
            <p:cNvSpPr/>
            <p:nvPr/>
          </p:nvSpPr>
          <p:spPr>
            <a:xfrm>
              <a:off x="2209800" y="3886200"/>
              <a:ext cx="381000" cy="304800"/>
            </a:xfrm>
            <a:prstGeom prst="rect">
              <a:avLst/>
            </a:prstGeom>
            <a:solidFill>
              <a:srgbClr val="3E4D1F"/>
            </a:solidFill>
            <a:ln>
              <a:solidFill>
                <a:srgbClr val="3E4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209800" y="3048000"/>
              <a:ext cx="381000" cy="304800"/>
            </a:xfrm>
            <a:prstGeom prst="rect">
              <a:avLst/>
            </a:prstGeom>
            <a:solidFill>
              <a:srgbClr val="3E4D1F"/>
            </a:solidFill>
            <a:ln>
              <a:solidFill>
                <a:srgbClr val="3E4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28"/>
            <p:cNvGrpSpPr/>
            <p:nvPr/>
          </p:nvGrpSpPr>
          <p:grpSpPr>
            <a:xfrm>
              <a:off x="2286000" y="3124200"/>
              <a:ext cx="285750" cy="990600"/>
              <a:chOff x="1771650" y="2590800"/>
              <a:chExt cx="285750" cy="990600"/>
            </a:xfrm>
          </p:grpSpPr>
          <p:sp>
            <p:nvSpPr>
              <p:cNvPr id="70" name="Oval 69"/>
              <p:cNvSpPr/>
              <p:nvPr/>
            </p:nvSpPr>
            <p:spPr>
              <a:xfrm>
                <a:off x="1828800" y="3429000"/>
                <a:ext cx="152400" cy="152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828800" y="2590800"/>
                <a:ext cx="152400" cy="152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1771650" y="2743200"/>
                <a:ext cx="285750" cy="685800"/>
              </a:xfrm>
              <a:prstGeom prst="rect">
                <a:avLst/>
              </a:prstGeom>
              <a:noFill/>
              <a:ln w="28575">
                <a:solidFill>
                  <a:schemeClr val="tx1"/>
                </a:solidFill>
                <a:miter lim="800000"/>
                <a:headEnd/>
                <a:tailEnd/>
              </a:ln>
              <a:effectLst/>
            </p:spPr>
          </p:pic>
        </p:grpSp>
        <p:cxnSp>
          <p:nvCxnSpPr>
            <p:cNvPr id="68" name="Straight Connector 67"/>
            <p:cNvCxnSpPr/>
            <p:nvPr/>
          </p:nvCxnSpPr>
          <p:spPr>
            <a:xfrm flipV="1">
              <a:off x="2424723" y="2936631"/>
              <a:ext cx="0" cy="228601"/>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420815" y="4081585"/>
              <a:ext cx="0" cy="228601"/>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 name="Oval 3"/>
          <p:cNvSpPr/>
          <p:nvPr/>
        </p:nvSpPr>
        <p:spPr>
          <a:xfrm>
            <a:off x="3350138" y="1020184"/>
            <a:ext cx="2027817" cy="2027816"/>
          </a:xfrm>
          <a:prstGeom prst="ellipse">
            <a:avLst/>
          </a:prstGeom>
          <a:solidFill>
            <a:schemeClr val="bg2">
              <a:lumMod val="25000"/>
            </a:schemeClr>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83831" y="1653877"/>
            <a:ext cx="760431" cy="760431"/>
          </a:xfrm>
          <a:prstGeom prst="ellipse">
            <a:avLst/>
          </a:prstGeom>
          <a:solidFill>
            <a:schemeClr val="bg2">
              <a:lumMod val="5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1749682">
            <a:off x="2570709" y="4817025"/>
            <a:ext cx="807871" cy="1706096"/>
          </a:xfrm>
          <a:prstGeom prst="rect">
            <a:avLst/>
          </a:prstGeom>
          <a:noFill/>
          <a:ln w="9525">
            <a:noFill/>
            <a:miter lim="800000"/>
            <a:headEnd/>
            <a:tailEnd/>
          </a:ln>
          <a:effectLst/>
        </p:spPr>
      </p:pic>
      <p:pic>
        <p:nvPicPr>
          <p:cNvPr id="120834"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50138" y="4728322"/>
            <a:ext cx="1222973" cy="1901078"/>
          </a:xfrm>
          <a:prstGeom prst="rect">
            <a:avLst/>
          </a:prstGeom>
          <a:noFill/>
          <a:ln w="9525">
            <a:noFill/>
            <a:miter lim="800000"/>
            <a:headEnd/>
            <a:tailEnd/>
          </a:ln>
          <a:effectLst/>
        </p:spPr>
      </p:pic>
      <p:cxnSp>
        <p:nvCxnSpPr>
          <p:cNvPr id="11" name="Straight Connector 10"/>
          <p:cNvCxnSpPr/>
          <p:nvPr/>
        </p:nvCxnSpPr>
        <p:spPr>
          <a:xfrm flipV="1">
            <a:off x="3350138" y="2034092"/>
            <a:ext cx="0" cy="3223709"/>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5334000"/>
            <a:ext cx="2117887" cy="523220"/>
          </a:xfrm>
          <a:prstGeom prst="rect">
            <a:avLst/>
          </a:prstGeom>
        </p:spPr>
        <p:txBody>
          <a:bodyPr wrap="none">
            <a:spAutoFit/>
          </a:bodyPr>
          <a:lstStyle/>
          <a:p>
            <a:r>
              <a:rPr lang="en-US" sz="2800" dirty="0" smtClean="0">
                <a:solidFill>
                  <a:srgbClr val="FFFF66"/>
                </a:solidFill>
              </a:rPr>
              <a:t>Smaller Mass</a:t>
            </a:r>
            <a:endParaRPr lang="pl-PL" sz="2800" dirty="0" smtClean="0">
              <a:solidFill>
                <a:srgbClr val="FFFF66"/>
              </a:solidFill>
            </a:endParaRPr>
          </a:p>
        </p:txBody>
      </p:sp>
      <p:sp>
        <p:nvSpPr>
          <p:cNvPr id="13" name="Rectangle 12"/>
          <p:cNvSpPr/>
          <p:nvPr/>
        </p:nvSpPr>
        <p:spPr>
          <a:xfrm>
            <a:off x="4150852" y="6182380"/>
            <a:ext cx="1938479" cy="523220"/>
          </a:xfrm>
          <a:prstGeom prst="rect">
            <a:avLst/>
          </a:prstGeom>
        </p:spPr>
        <p:txBody>
          <a:bodyPr wrap="none">
            <a:spAutoFit/>
          </a:bodyPr>
          <a:lstStyle/>
          <a:p>
            <a:r>
              <a:rPr lang="en-US" sz="2800" dirty="0" smtClean="0">
                <a:solidFill>
                  <a:srgbClr val="FFFF66"/>
                </a:solidFill>
              </a:rPr>
              <a:t>Larger Mass</a:t>
            </a:r>
            <a:endParaRPr lang="pl-PL" sz="2800" dirty="0" smtClean="0">
              <a:solidFill>
                <a:srgbClr val="FFFF66"/>
              </a:solidFill>
            </a:endParaRPr>
          </a:p>
        </p:txBody>
      </p:sp>
      <p:grpSp>
        <p:nvGrpSpPr>
          <p:cNvPr id="42" name="Group 41"/>
          <p:cNvGrpSpPr/>
          <p:nvPr/>
        </p:nvGrpSpPr>
        <p:grpSpPr>
          <a:xfrm>
            <a:off x="3132717" y="2938677"/>
            <a:ext cx="381000" cy="1373555"/>
            <a:chOff x="2209800" y="2936631"/>
            <a:chExt cx="381000" cy="1373555"/>
          </a:xfrm>
        </p:grpSpPr>
        <p:sp>
          <p:nvSpPr>
            <p:cNvPr id="43" name="Rectangle 42"/>
            <p:cNvSpPr/>
            <p:nvPr/>
          </p:nvSpPr>
          <p:spPr>
            <a:xfrm>
              <a:off x="2209800" y="3886200"/>
              <a:ext cx="381000" cy="304800"/>
            </a:xfrm>
            <a:prstGeom prst="rect">
              <a:avLst/>
            </a:prstGeom>
            <a:solidFill>
              <a:srgbClr val="3E4D1F"/>
            </a:solidFill>
            <a:ln>
              <a:solidFill>
                <a:srgbClr val="3E4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209800" y="3048000"/>
              <a:ext cx="381000" cy="304800"/>
            </a:xfrm>
            <a:prstGeom prst="rect">
              <a:avLst/>
            </a:prstGeom>
            <a:solidFill>
              <a:srgbClr val="3E4D1F"/>
            </a:solidFill>
            <a:ln>
              <a:solidFill>
                <a:srgbClr val="3E4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28"/>
            <p:cNvGrpSpPr/>
            <p:nvPr/>
          </p:nvGrpSpPr>
          <p:grpSpPr>
            <a:xfrm>
              <a:off x="2286000" y="3124200"/>
              <a:ext cx="285750" cy="990600"/>
              <a:chOff x="1771650" y="2590800"/>
              <a:chExt cx="285750" cy="990600"/>
            </a:xfrm>
          </p:grpSpPr>
          <p:sp>
            <p:nvSpPr>
              <p:cNvPr id="48" name="Oval 47"/>
              <p:cNvSpPr/>
              <p:nvPr/>
            </p:nvSpPr>
            <p:spPr>
              <a:xfrm>
                <a:off x="1828800" y="3429000"/>
                <a:ext cx="152400" cy="152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828800" y="2590800"/>
                <a:ext cx="152400" cy="152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1771650" y="2743200"/>
                <a:ext cx="285750" cy="685800"/>
              </a:xfrm>
              <a:prstGeom prst="rect">
                <a:avLst/>
              </a:prstGeom>
              <a:noFill/>
              <a:ln w="28575">
                <a:solidFill>
                  <a:schemeClr val="tx1"/>
                </a:solidFill>
                <a:miter lim="800000"/>
                <a:headEnd/>
                <a:tailEnd/>
              </a:ln>
              <a:effectLst/>
            </p:spPr>
          </p:pic>
        </p:grpSp>
        <p:cxnSp>
          <p:nvCxnSpPr>
            <p:cNvPr id="46" name="Straight Connector 45"/>
            <p:cNvCxnSpPr/>
            <p:nvPr/>
          </p:nvCxnSpPr>
          <p:spPr>
            <a:xfrm flipV="1">
              <a:off x="2424723" y="2936631"/>
              <a:ext cx="0" cy="228601"/>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20815" y="4081585"/>
              <a:ext cx="0" cy="228601"/>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3350066" y="4191000"/>
            <a:ext cx="0"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50066" y="2667000"/>
            <a:ext cx="0"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373404" y="3725724"/>
            <a:ext cx="0"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5370580" y="2309176"/>
            <a:ext cx="0"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6553200" y="2819400"/>
            <a:ext cx="1917448" cy="954107"/>
          </a:xfrm>
          <a:prstGeom prst="rect">
            <a:avLst/>
          </a:prstGeom>
        </p:spPr>
        <p:txBody>
          <a:bodyPr wrap="none">
            <a:spAutoFit/>
          </a:bodyPr>
          <a:lstStyle/>
          <a:p>
            <a:r>
              <a:rPr lang="en-US" sz="2800" dirty="0" smtClean="0">
                <a:solidFill>
                  <a:srgbClr val="FFFF66"/>
                </a:solidFill>
              </a:rPr>
              <a:t>Exact Same </a:t>
            </a:r>
          </a:p>
          <a:p>
            <a:r>
              <a:rPr lang="en-US" sz="2800" dirty="0" smtClean="0">
                <a:solidFill>
                  <a:srgbClr val="FFFF66"/>
                </a:solidFill>
              </a:rPr>
              <a:t>Weight</a:t>
            </a:r>
            <a:endParaRPr lang="pl-PL" sz="2800" dirty="0" smtClean="0">
              <a:solidFill>
                <a:srgbClr val="FFFF66"/>
              </a:solidFill>
            </a:endParaRPr>
          </a:p>
        </p:txBody>
      </p:sp>
      <p:cxnSp>
        <p:nvCxnSpPr>
          <p:cNvPr id="76" name="Straight Arrow Connector 75"/>
          <p:cNvCxnSpPr/>
          <p:nvPr/>
        </p:nvCxnSpPr>
        <p:spPr>
          <a:xfrm flipH="1">
            <a:off x="5636066" y="3276600"/>
            <a:ext cx="840934" cy="2286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457200" y="3867090"/>
            <a:ext cx="1917448" cy="954107"/>
          </a:xfrm>
          <a:prstGeom prst="rect">
            <a:avLst/>
          </a:prstGeom>
        </p:spPr>
        <p:txBody>
          <a:bodyPr wrap="none">
            <a:spAutoFit/>
          </a:bodyPr>
          <a:lstStyle/>
          <a:p>
            <a:r>
              <a:rPr lang="en-US" sz="2800" dirty="0" smtClean="0">
                <a:solidFill>
                  <a:srgbClr val="FFFF66"/>
                </a:solidFill>
              </a:rPr>
              <a:t>Exact Same </a:t>
            </a:r>
          </a:p>
          <a:p>
            <a:pPr algn="ctr"/>
            <a:r>
              <a:rPr lang="en-US" sz="2800" dirty="0" smtClean="0">
                <a:solidFill>
                  <a:srgbClr val="FFFF66"/>
                </a:solidFill>
              </a:rPr>
              <a:t>Weight</a:t>
            </a:r>
            <a:endParaRPr lang="pl-PL" sz="2800" dirty="0" smtClean="0">
              <a:solidFill>
                <a:srgbClr val="FFFF66"/>
              </a:solidFill>
            </a:endParaRPr>
          </a:p>
        </p:txBody>
      </p:sp>
      <p:cxnSp>
        <p:nvCxnSpPr>
          <p:cNvPr id="79" name="Straight Arrow Connector 78"/>
          <p:cNvCxnSpPr/>
          <p:nvPr/>
        </p:nvCxnSpPr>
        <p:spPr>
          <a:xfrm flipV="1">
            <a:off x="2362200" y="3733800"/>
            <a:ext cx="683066" cy="381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38" name="Title 1"/>
          <p:cNvSpPr>
            <a:spLocks noGrp="1"/>
          </p:cNvSpPr>
          <p:nvPr>
            <p:ph type="title"/>
          </p:nvPr>
        </p:nvSpPr>
        <p:spPr>
          <a:xfrm>
            <a:off x="457200" y="152400"/>
            <a:ext cx="8229600" cy="1143000"/>
          </a:xfrm>
        </p:spPr>
        <p:txBody>
          <a:bodyPr>
            <a:normAutofit/>
          </a:bodyPr>
          <a:lstStyle/>
          <a:p>
            <a:r>
              <a:rPr lang="en-US" dirty="0" smtClean="0"/>
              <a:t>Contact Forces: Tension </a:t>
            </a:r>
            <a:r>
              <a:rPr lang="pl-PL" dirty="0" smtClean="0"/>
              <a:t>T = W + ma = m(g + a)</a:t>
            </a:r>
            <a:br>
              <a:rPr lang="pl-PL" dirty="0" smtClean="0"/>
            </a:br>
            <a:r>
              <a:rPr lang="en-US" dirty="0" smtClean="0"/>
              <a:t> </a:t>
            </a:r>
            <a:endParaRPr lang="en-US" dirty="0"/>
          </a:p>
        </p:txBody>
      </p:sp>
      <p:sp>
        <p:nvSpPr>
          <p:cNvPr id="39" name="Rectangle 38"/>
          <p:cNvSpPr/>
          <p:nvPr/>
        </p:nvSpPr>
        <p:spPr>
          <a:xfrm>
            <a:off x="6781800" y="1066800"/>
            <a:ext cx="1060803" cy="523220"/>
          </a:xfrm>
          <a:prstGeom prst="rect">
            <a:avLst/>
          </a:prstGeom>
        </p:spPr>
        <p:txBody>
          <a:bodyPr wrap="none">
            <a:spAutoFit/>
          </a:bodyPr>
          <a:lstStyle/>
          <a:p>
            <a:r>
              <a:rPr lang="en-US" sz="2800" dirty="0" smtClean="0">
                <a:solidFill>
                  <a:srgbClr val="FFFF66"/>
                </a:solidFill>
              </a:rPr>
              <a:t>Pulley</a:t>
            </a:r>
            <a:endParaRPr lang="pl-PL" sz="2800" dirty="0" smtClean="0">
              <a:solidFill>
                <a:srgbClr val="FFFF66"/>
              </a:solidFill>
            </a:endParaRPr>
          </a:p>
        </p:txBody>
      </p:sp>
      <p:cxnSp>
        <p:nvCxnSpPr>
          <p:cNvPr id="40" name="Straight Arrow Connector 39"/>
          <p:cNvCxnSpPr/>
          <p:nvPr/>
        </p:nvCxnSpPr>
        <p:spPr>
          <a:xfrm flipH="1">
            <a:off x="4876800" y="1447800"/>
            <a:ext cx="1828800" cy="4572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371600" y="1752600"/>
            <a:ext cx="1828800" cy="762000"/>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42500" y="1371600"/>
            <a:ext cx="929100" cy="523220"/>
          </a:xfrm>
          <a:prstGeom prst="rect">
            <a:avLst/>
          </a:prstGeom>
        </p:spPr>
        <p:txBody>
          <a:bodyPr wrap="none">
            <a:spAutoFit/>
          </a:bodyPr>
          <a:lstStyle/>
          <a:p>
            <a:r>
              <a:rPr lang="en-US" sz="2800" dirty="0" smtClean="0">
                <a:solidFill>
                  <a:srgbClr val="FFFF66"/>
                </a:solidFill>
              </a:rPr>
              <a:t>Rope</a:t>
            </a:r>
            <a:endParaRPr lang="pl-PL" sz="2800" dirty="0" smtClean="0">
              <a:solidFill>
                <a:srgbClr val="FFFF66"/>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Sag Angle (horizontal lifelines)</a:t>
            </a:r>
            <a:br>
              <a:rPr lang="en-US" dirty="0" smtClean="0"/>
            </a:br>
            <a:r>
              <a:rPr lang="en-US" dirty="0" smtClean="0"/>
              <a:t>Angle Tension </a:t>
            </a:r>
            <a:endParaRPr lang="en-US" dirty="0"/>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81400" y="4281487"/>
            <a:ext cx="787044" cy="1662113"/>
          </a:xfrm>
          <a:prstGeom prst="rect">
            <a:avLst/>
          </a:prstGeom>
          <a:noFill/>
          <a:ln w="38100">
            <a:noFill/>
            <a:miter lim="800000"/>
            <a:headEnd/>
            <a:tailEnd/>
          </a:ln>
          <a:effectLst/>
        </p:spPr>
      </p:pic>
      <p:cxnSp>
        <p:nvCxnSpPr>
          <p:cNvPr id="7" name="Straight Connector 6"/>
          <p:cNvCxnSpPr/>
          <p:nvPr/>
        </p:nvCxnSpPr>
        <p:spPr>
          <a:xfrm flipV="1">
            <a:off x="4114800" y="3519487"/>
            <a:ext cx="762000" cy="1066800"/>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57400" y="2438400"/>
            <a:ext cx="2819400" cy="1081087"/>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2438400"/>
            <a:ext cx="8686800" cy="0"/>
          </a:xfrm>
          <a:prstGeom prst="line">
            <a:avLst/>
          </a:prstGeom>
          <a:ln w="38100">
            <a:solidFill>
              <a:srgbClr val="FFFF66"/>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876800" y="2438400"/>
            <a:ext cx="2971800" cy="1066800"/>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sp>
        <p:nvSpPr>
          <p:cNvPr id="21" name="Arc 20"/>
          <p:cNvSpPr/>
          <p:nvPr/>
        </p:nvSpPr>
        <p:spPr>
          <a:xfrm rot="13026238">
            <a:off x="5649854" y="2335433"/>
            <a:ext cx="959014" cy="863753"/>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H="1" flipV="1">
            <a:off x="5943600" y="3200400"/>
            <a:ext cx="838200" cy="609600"/>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29" name="Title 1"/>
          <p:cNvSpPr txBox="1">
            <a:spLocks/>
          </p:cNvSpPr>
          <p:nvPr/>
        </p:nvSpPr>
        <p:spPr>
          <a:xfrm>
            <a:off x="6324600" y="3733800"/>
            <a:ext cx="1828800" cy="91440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66"/>
                </a:solidFill>
                <a:latin typeface="Comic Sans MS" pitchFamily="66" charset="0"/>
                <a:ea typeface="+mj-ea"/>
                <a:cs typeface="+mj-cs"/>
              </a:rPr>
              <a:t>30º</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66"/>
                </a:solidFill>
                <a:latin typeface="Comic Sans MS" pitchFamily="66" charset="0"/>
                <a:ea typeface="+mj-ea"/>
                <a:cs typeface="+mj-cs"/>
              </a:rPr>
              <a:t>5,000 lbs</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81400" y="3519487"/>
            <a:ext cx="787044" cy="1662113"/>
          </a:xfrm>
          <a:prstGeom prst="rect">
            <a:avLst/>
          </a:prstGeom>
          <a:noFill/>
          <a:ln w="38100">
            <a:noFill/>
            <a:miter lim="800000"/>
            <a:headEnd/>
            <a:tailEnd/>
          </a:ln>
          <a:effectLst/>
        </p:spPr>
      </p:pic>
      <p:cxnSp>
        <p:nvCxnSpPr>
          <p:cNvPr id="7" name="Straight Connector 6"/>
          <p:cNvCxnSpPr/>
          <p:nvPr/>
        </p:nvCxnSpPr>
        <p:spPr>
          <a:xfrm flipV="1">
            <a:off x="4038600" y="2757487"/>
            <a:ext cx="838200" cy="1128713"/>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05000" y="2438400"/>
            <a:ext cx="2971800" cy="319087"/>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2438400"/>
            <a:ext cx="8686800" cy="0"/>
          </a:xfrm>
          <a:prstGeom prst="line">
            <a:avLst/>
          </a:prstGeom>
          <a:ln w="38100">
            <a:solidFill>
              <a:srgbClr val="FFFF66"/>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800600" y="2438400"/>
            <a:ext cx="3276600" cy="304800"/>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sp>
        <p:nvSpPr>
          <p:cNvPr id="21" name="Arc 20"/>
          <p:cNvSpPr/>
          <p:nvPr/>
        </p:nvSpPr>
        <p:spPr>
          <a:xfrm rot="13026238">
            <a:off x="5854522" y="2411735"/>
            <a:ext cx="258841" cy="281929"/>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itle 1"/>
          <p:cNvSpPr txBox="1">
            <a:spLocks/>
          </p:cNvSpPr>
          <p:nvPr/>
        </p:nvSpPr>
        <p:spPr>
          <a:xfrm>
            <a:off x="6324600" y="3733800"/>
            <a:ext cx="1828800" cy="91440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66"/>
                </a:solidFill>
                <a:latin typeface="Comic Sans MS" pitchFamily="66" charset="0"/>
                <a:ea typeface="+mj-ea"/>
                <a:cs typeface="+mj-cs"/>
              </a:rPr>
              <a:t>3º</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66"/>
                </a:solidFill>
                <a:latin typeface="Comic Sans MS" pitchFamily="66" charset="0"/>
                <a:ea typeface="+mj-ea"/>
                <a:cs typeface="+mj-cs"/>
              </a:rPr>
              <a:t>72,000 lbs</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cxnSp>
        <p:nvCxnSpPr>
          <p:cNvPr id="22" name="Straight Arrow Connector 21"/>
          <p:cNvCxnSpPr/>
          <p:nvPr/>
        </p:nvCxnSpPr>
        <p:spPr>
          <a:xfrm flipH="1" flipV="1">
            <a:off x="5943600" y="2743200"/>
            <a:ext cx="838200" cy="1066800"/>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457200" y="152400"/>
            <a:ext cx="8229600" cy="1143000"/>
          </a:xfrm>
        </p:spPr>
        <p:txBody>
          <a:bodyPr/>
          <a:lstStyle/>
          <a:p>
            <a:r>
              <a:rPr lang="en-US" dirty="0" smtClean="0"/>
              <a:t>Sag Angle (horizontal lifelines)</a:t>
            </a:r>
            <a:br>
              <a:rPr lang="en-US" dirty="0" smtClean="0"/>
            </a:br>
            <a:r>
              <a:rPr lang="en-US" dirty="0" smtClean="0"/>
              <a:t>Angle Tension </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819400" y="2286000"/>
            <a:ext cx="3733800" cy="1447800"/>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66"/>
                </a:solidFill>
                <a:latin typeface="Comic Sans MS" pitchFamily="66" charset="0"/>
                <a:ea typeface="+mj-ea"/>
                <a:cs typeface="+mj-cs"/>
              </a:rPr>
              <a:t>32 feet/second²</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66"/>
                </a:solidFill>
                <a:effectLst/>
                <a:uLnTx/>
                <a:uFillTx/>
                <a:latin typeface="Comic Sans MS" pitchFamily="66" charset="0"/>
                <a:ea typeface="+mj-ea"/>
                <a:cs typeface="+mj-cs"/>
              </a:rPr>
              <a:t>or</a:t>
            </a:r>
          </a:p>
          <a:p>
            <a:pPr lvl="0" algn="ctr">
              <a:spcBef>
                <a:spcPct val="0"/>
              </a:spcBef>
              <a:defRPr/>
            </a:pPr>
            <a:r>
              <a:rPr lang="en-US" sz="3600" dirty="0" smtClean="0">
                <a:solidFill>
                  <a:srgbClr val="FFFF66"/>
                </a:solidFill>
                <a:latin typeface="Comic Sans MS" pitchFamily="66" charset="0"/>
                <a:ea typeface="+mj-ea"/>
                <a:cs typeface="+mj-cs"/>
              </a:rPr>
              <a:t>9.8 meters/second</a:t>
            </a:r>
            <a:r>
              <a:rPr lang="en-US" sz="3200" dirty="0" smtClean="0">
                <a:solidFill>
                  <a:srgbClr val="FFFF66"/>
                </a:solidFill>
                <a:latin typeface="Comic Sans MS" pitchFamily="66" charset="0"/>
              </a:rPr>
              <a:t>²</a:t>
            </a: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sp>
        <p:nvSpPr>
          <p:cNvPr id="20" name="Title 1"/>
          <p:cNvSpPr>
            <a:spLocks noGrp="1"/>
          </p:cNvSpPr>
          <p:nvPr>
            <p:ph type="title"/>
          </p:nvPr>
        </p:nvSpPr>
        <p:spPr>
          <a:xfrm>
            <a:off x="457200" y="609600"/>
            <a:ext cx="8229600" cy="1143000"/>
          </a:xfrm>
        </p:spPr>
        <p:txBody>
          <a:bodyPr>
            <a:normAutofit fontScale="90000"/>
          </a:bodyPr>
          <a:lstStyle/>
          <a:p>
            <a:r>
              <a:rPr lang="en-US" dirty="0" smtClean="0"/>
              <a:t>Force = Mass x Acceleration</a:t>
            </a:r>
            <a:br>
              <a:rPr lang="en-US" dirty="0" smtClean="0"/>
            </a:br>
            <a:r>
              <a:rPr lang="en-US" dirty="0" smtClean="0"/>
              <a:t>F=M A    (A being Gravity)</a:t>
            </a:r>
            <a:br>
              <a:rPr lang="en-US" dirty="0" smtClean="0"/>
            </a:br>
            <a:r>
              <a:rPr lang="en-US" dirty="0" smtClean="0"/>
              <a:t>Force=Mg </a:t>
            </a:r>
            <a:br>
              <a:rPr lang="en-US" dirty="0" smtClean="0"/>
            </a:br>
            <a:r>
              <a:rPr lang="en-US" dirty="0" smtClean="0"/>
              <a:t>Freefall You are Weightless nothing is pushing on you</a:t>
            </a:r>
            <a:endParaRPr lang="en-US" dirty="0"/>
          </a:p>
        </p:txBody>
      </p:sp>
      <p:sp>
        <p:nvSpPr>
          <p:cNvPr id="22" name="Title 1"/>
          <p:cNvSpPr txBox="1">
            <a:spLocks/>
          </p:cNvSpPr>
          <p:nvPr/>
        </p:nvSpPr>
        <p:spPr>
          <a:xfrm>
            <a:off x="304800" y="4038600"/>
            <a:ext cx="8458200" cy="243840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66"/>
                </a:solidFill>
                <a:latin typeface="Comic Sans MS" pitchFamily="66" charset="0"/>
                <a:ea typeface="+mj-ea"/>
                <a:cs typeface="+mj-cs"/>
              </a:rPr>
              <a:t>Terminal Velocity 93-125 mph (150-200 km/h) human falling. Depends on aerodynamics and mass.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solidFill>
                  <a:srgbClr val="FFFF66"/>
                </a:solidFill>
                <a:latin typeface="Comic Sans MS" pitchFamily="66" charset="0"/>
                <a:ea typeface="+mj-ea"/>
                <a:cs typeface="+mj-cs"/>
              </a:rPr>
              <a:t>(achieved at 1500 feet)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a:p>
            <a:pPr lvl="0" algn="ctr">
              <a:spcBef>
                <a:spcPct val="0"/>
              </a:spcBef>
              <a:defRPr/>
            </a:pPr>
            <a:r>
              <a:rPr lang="en-US" sz="3200" dirty="0" smtClean="0">
                <a:solidFill>
                  <a:srgbClr val="FFFF66"/>
                </a:solidFill>
                <a:latin typeface="Comic Sans MS" pitchFamily="66" charset="0"/>
              </a:rPr>
              <a:t>4.5 seconds 100 meter</a:t>
            </a:r>
          </a:p>
          <a:p>
            <a:pPr lvl="0" algn="ctr">
              <a:spcBef>
                <a:spcPct val="0"/>
              </a:spcBef>
              <a:defRPr/>
            </a:pPr>
            <a:r>
              <a:rPr lang="en-US" sz="3200" dirty="0" smtClean="0">
                <a:solidFill>
                  <a:srgbClr val="FFFF66"/>
                </a:solidFill>
                <a:latin typeface="Comic Sans MS" pitchFamily="66" charset="0"/>
              </a:rPr>
              <a:t>22mph per sec increase</a:t>
            </a:r>
          </a:p>
          <a:p>
            <a:pPr lvl="0" algn="ctr">
              <a:spcBef>
                <a:spcPct val="0"/>
              </a:spcBef>
              <a:defRPr/>
            </a:pPr>
            <a:endParaRPr lang="en-US" sz="3200" dirty="0" smtClean="0">
              <a:solidFill>
                <a:srgbClr val="FFFF66"/>
              </a:solidFill>
              <a:latin typeface="Comic Sans MS" pitchFamily="66" charset="0"/>
            </a:endParaRPr>
          </a:p>
          <a:p>
            <a:pPr lvl="0" algn="ctr">
              <a:spcBef>
                <a:spcPct val="0"/>
              </a:spcBef>
              <a:defRPr/>
            </a:pPr>
            <a:r>
              <a:rPr lang="en-US" sz="3200" dirty="0" smtClean="0">
                <a:solidFill>
                  <a:srgbClr val="FFFF66"/>
                </a:solidFill>
                <a:latin typeface="Comic Sans MS" pitchFamily="66" charset="0"/>
              </a:rPr>
              <a:t>Human average walking speed = 3mph</a:t>
            </a:r>
          </a:p>
          <a:p>
            <a:pPr lvl="0" algn="ctr">
              <a:spcBef>
                <a:spcPct val="0"/>
              </a:spcBef>
              <a:defRPr/>
            </a:pPr>
            <a:r>
              <a:rPr lang="en-US" sz="3200" dirty="0" smtClean="0">
                <a:solidFill>
                  <a:srgbClr val="FFFF66"/>
                </a:solidFill>
                <a:latin typeface="Comic Sans MS" pitchFamily="66" charset="0"/>
              </a:rPr>
              <a:t>Human average running speed = 7mph</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100" b="0" i="0" u="none" strike="noStrike" kern="1200" cap="none" spc="0" normalizeH="0" baseline="0" noProof="0" dirty="0" smtClean="0">
              <a:ln>
                <a:noFill/>
              </a:ln>
              <a:solidFill>
                <a:srgbClr val="FFFF66"/>
              </a:solidFill>
              <a:effectLst/>
              <a:uLnTx/>
              <a:uFillTx/>
              <a:latin typeface="Comic Sans MS" pitchFamily="66" charset="0"/>
              <a:ea typeface="+mj-ea"/>
              <a:cs typeface="+mj-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143000"/>
          </a:xfrm>
        </p:spPr>
        <p:txBody>
          <a:bodyPr/>
          <a:lstStyle/>
          <a:p>
            <a:r>
              <a:rPr lang="en-US" dirty="0" smtClean="0"/>
              <a:t>Acceleration In terms EVERYONE can Understand</a:t>
            </a:r>
            <a:endParaRPr lang="en-US" dirty="0"/>
          </a:p>
        </p:txBody>
      </p:sp>
      <p:sp>
        <p:nvSpPr>
          <p:cNvPr id="3" name="Content Placeholder 2"/>
          <p:cNvSpPr>
            <a:spLocks noGrp="1"/>
          </p:cNvSpPr>
          <p:nvPr>
            <p:ph idx="1"/>
          </p:nvPr>
        </p:nvSpPr>
        <p:spPr>
          <a:xfrm>
            <a:off x="1143000" y="3581400"/>
            <a:ext cx="2514600" cy="1143000"/>
          </a:xfrm>
        </p:spPr>
        <p:txBody>
          <a:bodyPr>
            <a:noAutofit/>
          </a:bodyPr>
          <a:lstStyle/>
          <a:p>
            <a:pPr algn="ctr">
              <a:buNone/>
            </a:pPr>
            <a:r>
              <a:rPr lang="en-US" dirty="0" smtClean="0"/>
              <a:t>Sports Car</a:t>
            </a:r>
          </a:p>
          <a:p>
            <a:pPr algn="ctr">
              <a:buNone/>
            </a:pPr>
            <a:r>
              <a:rPr lang="en-US" dirty="0" smtClean="0"/>
              <a:t>0-60  mph </a:t>
            </a:r>
          </a:p>
          <a:p>
            <a:pPr algn="ctr">
              <a:buNone/>
            </a:pPr>
            <a:r>
              <a:rPr lang="en-US" dirty="0" smtClean="0"/>
              <a:t>3.6 Seconds</a:t>
            </a:r>
          </a:p>
          <a:p>
            <a:pPr algn="ctr">
              <a:buNone/>
            </a:pPr>
            <a:r>
              <a:rPr lang="en-US" sz="6000" dirty="0" smtClean="0">
                <a:solidFill>
                  <a:srgbClr val="FFFF00"/>
                </a:solidFill>
              </a:rPr>
              <a:t>3.6</a:t>
            </a:r>
            <a:endParaRPr lang="en-US" sz="6000" dirty="0">
              <a:solidFill>
                <a:srgbClr val="FFFF00"/>
              </a:solidFill>
            </a:endParaRPr>
          </a:p>
        </p:txBody>
      </p:sp>
      <p:pic>
        <p:nvPicPr>
          <p:cNvPr id="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798139" flipH="1">
            <a:off x="5190005" y="1053638"/>
            <a:ext cx="498977" cy="994780"/>
          </a:xfrm>
          <a:prstGeom prst="rect">
            <a:avLst/>
          </a:prstGeom>
          <a:noFill/>
          <a:ln w="9525">
            <a:noFill/>
            <a:miter lim="800000"/>
            <a:headEnd/>
            <a:tailEnd/>
          </a:ln>
          <a:effec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798139" flipH="1">
            <a:off x="5256249" y="1747613"/>
            <a:ext cx="498977" cy="994780"/>
          </a:xfrm>
          <a:prstGeom prst="rect">
            <a:avLst/>
          </a:prstGeom>
          <a:noFill/>
          <a:ln w="9525">
            <a:noFill/>
            <a:miter lim="800000"/>
            <a:headEnd/>
            <a:tailEnd/>
          </a:ln>
          <a:effec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798139" flipH="1">
            <a:off x="5190005" y="2360569"/>
            <a:ext cx="498977" cy="994780"/>
          </a:xfrm>
          <a:prstGeom prst="rect">
            <a:avLst/>
          </a:prstGeom>
          <a:noFill/>
          <a:ln w="9525">
            <a:noFill/>
            <a:miter lim="800000"/>
            <a:headEnd/>
            <a:tailEnd/>
          </a:ln>
          <a:effectLst/>
        </p:spPr>
      </p:pic>
      <p:pic>
        <p:nvPicPr>
          <p:cNvPr id="1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798139" flipH="1">
            <a:off x="5256249" y="3054544"/>
            <a:ext cx="498977" cy="994780"/>
          </a:xfrm>
          <a:prstGeom prst="rect">
            <a:avLst/>
          </a:prstGeom>
          <a:noFill/>
          <a:ln w="9525">
            <a:noFill/>
            <a:miter lim="800000"/>
            <a:headEnd/>
            <a:tailEnd/>
          </a:ln>
          <a:effectLst/>
        </p:spPr>
      </p:pic>
      <p:pic>
        <p:nvPicPr>
          <p:cNvPr id="1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798139" flipH="1">
            <a:off x="5236583" y="3655969"/>
            <a:ext cx="498977" cy="994780"/>
          </a:xfrm>
          <a:prstGeom prst="rect">
            <a:avLst/>
          </a:prstGeom>
          <a:noFill/>
          <a:ln w="9525">
            <a:noFill/>
            <a:miter lim="800000"/>
            <a:headEnd/>
            <a:tailEnd/>
          </a:ln>
          <a:effectLst/>
        </p:spPr>
      </p:pic>
      <p:pic>
        <p:nvPicPr>
          <p:cNvPr id="1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798139" flipH="1">
            <a:off x="5302827" y="4349944"/>
            <a:ext cx="498977" cy="994780"/>
          </a:xfrm>
          <a:prstGeom prst="rect">
            <a:avLst/>
          </a:prstGeom>
          <a:noFill/>
          <a:ln w="9525">
            <a:noFill/>
            <a:miter lim="800000"/>
            <a:headEnd/>
            <a:tailEnd/>
          </a:ln>
          <a:effectLst/>
        </p:spPr>
      </p:pic>
      <p:pic>
        <p:nvPicPr>
          <p:cNvPr id="1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798139" flipH="1">
            <a:off x="5312783" y="4951369"/>
            <a:ext cx="498977" cy="994780"/>
          </a:xfrm>
          <a:prstGeom prst="rect">
            <a:avLst/>
          </a:prstGeom>
          <a:noFill/>
          <a:ln w="9525">
            <a:noFill/>
            <a:miter lim="800000"/>
            <a:headEnd/>
            <a:tailEnd/>
          </a:ln>
          <a:effectLst/>
        </p:spPr>
      </p:pic>
      <p:pic>
        <p:nvPicPr>
          <p:cNvPr id="1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798139" flipH="1">
            <a:off x="5379027" y="5645344"/>
            <a:ext cx="498977" cy="994780"/>
          </a:xfrm>
          <a:prstGeom prst="rect">
            <a:avLst/>
          </a:prstGeom>
          <a:noFill/>
          <a:ln w="9525">
            <a:noFill/>
            <a:miter lim="800000"/>
            <a:headEnd/>
            <a:tailEnd/>
          </a:ln>
          <a:effectLst/>
        </p:spPr>
      </p:pic>
      <p:pic>
        <p:nvPicPr>
          <p:cNvPr id="27750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317221"/>
            <a:ext cx="2932404" cy="1959379"/>
          </a:xfrm>
          <a:prstGeom prst="rect">
            <a:avLst/>
          </a:prstGeom>
          <a:noFill/>
          <a:ln w="57150">
            <a:solidFill>
              <a:srgbClr val="FFFF66"/>
            </a:solidFill>
            <a:miter lim="800000"/>
            <a:headEnd/>
            <a:tailEnd/>
          </a:ln>
          <a:effectLst/>
        </p:spPr>
      </p:pic>
      <p:sp>
        <p:nvSpPr>
          <p:cNvPr id="22" name="Rectangle 21"/>
          <p:cNvSpPr/>
          <p:nvPr/>
        </p:nvSpPr>
        <p:spPr>
          <a:xfrm>
            <a:off x="4724400" y="990600"/>
            <a:ext cx="3962400" cy="5486400"/>
          </a:xfrm>
          <a:prstGeom prst="rect">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81000" y="990600"/>
            <a:ext cx="3962400" cy="5486400"/>
          </a:xfrm>
          <a:prstGeom prst="rect">
            <a:avLst/>
          </a:prstGeom>
          <a:noFill/>
          <a:ln w="571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5943600" y="1828800"/>
            <a:ext cx="2514600" cy="2819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solidFill>
                  <a:srgbClr val="FFFF66"/>
                </a:solidFill>
                <a:latin typeface="+mj-lt"/>
              </a:rPr>
              <a:t>Free Falling</a:t>
            </a:r>
            <a:endParaRPr kumimoji="0" lang="en-US" sz="3200" b="0" i="0" u="none" strike="noStrike" kern="1200" cap="none" spc="0" normalizeH="0" baseline="0" noProof="0" dirty="0" smtClean="0">
              <a:ln>
                <a:noFill/>
              </a:ln>
              <a:solidFill>
                <a:srgbClr val="FFFF66"/>
              </a:solidFill>
              <a:effectLst/>
              <a:uLnTx/>
              <a:uFillTx/>
              <a:latin typeface="+mj-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rgbClr val="FFFF66"/>
              </a:solidFill>
              <a:effectLst/>
              <a:uLnTx/>
              <a:uFillTx/>
              <a:latin typeface="+mj-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rgbClr val="FFFF66"/>
              </a:solidFill>
              <a:latin typeface="+mj-lt"/>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rgbClr val="FFFF66"/>
              </a:solidFill>
              <a:effectLst/>
              <a:uLnTx/>
              <a:uFillTx/>
              <a:latin typeface="+mj-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rgbClr val="FFFF66"/>
                </a:solidFill>
                <a:effectLst/>
                <a:uLnTx/>
                <a:uFillTx/>
                <a:latin typeface="+mj-lt"/>
                <a:ea typeface="+mn-ea"/>
                <a:cs typeface="+mn-cs"/>
              </a:rPr>
              <a:t>0-60 mph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rgbClr val="FFFF66"/>
                </a:solidFill>
                <a:effectLst/>
                <a:uLnTx/>
                <a:uFillTx/>
                <a:latin typeface="+mj-lt"/>
                <a:ea typeface="+mn-ea"/>
                <a:cs typeface="+mn-cs"/>
              </a:rPr>
              <a:t>2.7 Seconds</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0" i="0" u="none" strike="noStrike" kern="1200" cap="none" spc="0" normalizeH="0" baseline="0" noProof="0" dirty="0" smtClean="0">
                <a:ln>
                  <a:noFill/>
                </a:ln>
                <a:solidFill>
                  <a:srgbClr val="FFFF00"/>
                </a:solidFill>
                <a:effectLst/>
                <a:uLnTx/>
                <a:uFillTx/>
                <a:latin typeface="+mj-lt"/>
                <a:ea typeface="+mn-ea"/>
                <a:cs typeface="+mn-cs"/>
              </a:rPr>
              <a:t>2.7</a:t>
            </a:r>
            <a:endParaRPr kumimoji="0" lang="en-US" sz="6000" b="0" i="0" u="none" strike="noStrike" kern="1200" cap="none" spc="0" normalizeH="0" baseline="0" noProof="0" dirty="0">
              <a:ln>
                <a:noFill/>
              </a:ln>
              <a:solidFill>
                <a:srgbClr val="FFFF00"/>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lvl="0"/>
            <a:r>
              <a:rPr lang="en-US" dirty="0" smtClean="0"/>
              <a:t>Hierarchy of Controls</a:t>
            </a:r>
            <a:br>
              <a:rPr lang="en-US" dirty="0" smtClean="0"/>
            </a:b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8182" y="762000"/>
            <a:ext cx="8755534" cy="597585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Protection Training</a:t>
            </a:r>
            <a:endParaRPr lang="en-US" dirty="0"/>
          </a:p>
        </p:txBody>
      </p:sp>
      <p:sp>
        <p:nvSpPr>
          <p:cNvPr id="3" name="Content Placeholder 2"/>
          <p:cNvSpPr>
            <a:spLocks noGrp="1"/>
          </p:cNvSpPr>
          <p:nvPr>
            <p:ph idx="1"/>
          </p:nvPr>
        </p:nvSpPr>
        <p:spPr>
          <a:xfrm>
            <a:off x="228600" y="1066800"/>
            <a:ext cx="8610600" cy="4525963"/>
          </a:xfrm>
        </p:spPr>
        <p:txBody>
          <a:bodyPr>
            <a:normAutofit fontScale="62500" lnSpcReduction="20000"/>
          </a:bodyPr>
          <a:lstStyle/>
          <a:p>
            <a:pPr>
              <a:buNone/>
            </a:pPr>
            <a:r>
              <a:rPr lang="en-US" dirty="0" smtClean="0"/>
              <a:t>Most people are unaware of the actual forces involved with falling. Many workers simply don’t realize the extreme forces of gravity and this oversight often leads them to second guess all the OSHA associated  numbers, such as a tie-off point of 5000lbs, which could dangle  the weight of a mid-size pick-up truck from, as being excessive or overkill, while in fact these numbers are based on simple mathematic formulas.  So there exists a disconnect between theory and the so called “real world.”. </a:t>
            </a:r>
          </a:p>
          <a:p>
            <a:pPr algn="ctr">
              <a:buNone/>
            </a:pPr>
            <a:endParaRPr lang="en-US" sz="5100" dirty="0" smtClean="0">
              <a:solidFill>
                <a:srgbClr val="FF0000"/>
              </a:solidFill>
            </a:endParaRPr>
          </a:p>
          <a:p>
            <a:pPr algn="ctr">
              <a:buNone/>
            </a:pPr>
            <a:r>
              <a:rPr lang="en-US" sz="5100" b="1" dirty="0" smtClean="0">
                <a:solidFill>
                  <a:srgbClr val="FF0000"/>
                </a:solidFill>
              </a:rPr>
              <a:t>Training MUST connect the two!</a:t>
            </a:r>
          </a:p>
          <a:p>
            <a:pPr algn="ctr">
              <a:buNone/>
            </a:pPr>
            <a:r>
              <a:rPr lang="en-US" sz="5100" b="1" dirty="0" smtClean="0">
                <a:solidFill>
                  <a:srgbClr val="FF0000"/>
                </a:solidFill>
              </a:rPr>
              <a:t>&amp;</a:t>
            </a:r>
          </a:p>
          <a:p>
            <a:pPr algn="ctr">
              <a:buNone/>
            </a:pPr>
            <a:r>
              <a:rPr lang="en-US" sz="5100" b="1" dirty="0" smtClean="0">
                <a:solidFill>
                  <a:srgbClr val="FF0000"/>
                </a:solidFill>
              </a:rPr>
              <a:t>The Competent Person is Responsible to Train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Personal Fall Arrest Systems Safely</a:t>
            </a:r>
            <a:endParaRPr lang="en-US" dirty="0"/>
          </a:p>
        </p:txBody>
      </p:sp>
      <p:sp>
        <p:nvSpPr>
          <p:cNvPr id="3" name="Content Placeholder 2"/>
          <p:cNvSpPr>
            <a:spLocks noGrp="1"/>
          </p:cNvSpPr>
          <p:nvPr>
            <p:ph idx="1"/>
          </p:nvPr>
        </p:nvSpPr>
        <p:spPr>
          <a:xfrm>
            <a:off x="457200" y="914400"/>
            <a:ext cx="8229600" cy="4525963"/>
          </a:xfrm>
        </p:spPr>
        <p:txBody>
          <a:bodyPr>
            <a:noAutofit/>
          </a:bodyPr>
          <a:lstStyle/>
          <a:p>
            <a:r>
              <a:rPr lang="en-US" sz="2000" dirty="0" smtClean="0"/>
              <a:t>Ensure that personal fall arrest systems will, when stopping a fall: </a:t>
            </a:r>
          </a:p>
          <a:p>
            <a:pPr lvl="1"/>
            <a:r>
              <a:rPr lang="en-US" sz="2000" dirty="0" smtClean="0"/>
              <a:t>Limit maximum arresting force to 1,800 pounds. </a:t>
            </a:r>
          </a:p>
          <a:p>
            <a:pPr lvl="1"/>
            <a:r>
              <a:rPr lang="en-US" sz="2000" dirty="0" smtClean="0"/>
              <a:t>Neither free fall more than 6 feet nor contact any lower level. </a:t>
            </a:r>
          </a:p>
          <a:p>
            <a:pPr lvl="1"/>
            <a:r>
              <a:rPr lang="en-US" sz="2000" dirty="0" smtClean="0"/>
              <a:t>Limit maximum deceleration distance to 3½ feet. </a:t>
            </a:r>
          </a:p>
          <a:p>
            <a:pPr lvl="1"/>
            <a:r>
              <a:rPr lang="en-US" sz="2000" dirty="0" smtClean="0"/>
              <a:t>Have sufficient strength to withstand twice the potential impact at a free falling  distance of 6 feet, or the free fall distance permitted by the system, whichever is less </a:t>
            </a:r>
          </a:p>
          <a:p>
            <a:pPr lvl="1"/>
            <a:r>
              <a:rPr lang="en-US" sz="2000" dirty="0" smtClean="0"/>
              <a:t>Remove systems and components from service immediately if they have been subjected to fall impact, until inspected by a competent person and deemed undamaged and suitable for use. </a:t>
            </a:r>
          </a:p>
          <a:p>
            <a:pPr lvl="1"/>
            <a:r>
              <a:rPr lang="en-US" sz="2000" dirty="0" smtClean="0"/>
              <a:t>Promptly rescue employees in the event of a fall, or assure that they are able to rescue themselves. </a:t>
            </a:r>
          </a:p>
          <a:p>
            <a:pPr lvl="1"/>
            <a:r>
              <a:rPr lang="en-US" sz="2000" dirty="0" smtClean="0"/>
              <a:t>Inspect systems before each use for wear, damage, and other deterioration, and remove defective components from service. </a:t>
            </a:r>
          </a:p>
          <a:p>
            <a:pPr lvl="1"/>
            <a:r>
              <a:rPr lang="en-US" sz="2000" dirty="0" smtClean="0"/>
              <a:t>Do not attach fall arrest systems to guardrail systems or hoists. </a:t>
            </a:r>
          </a:p>
          <a:p>
            <a:pPr lvl="1"/>
            <a:r>
              <a:rPr lang="en-US" sz="2000" dirty="0" smtClean="0"/>
              <a:t>Rig fall arrest systems to allow movement of the worker only as far as the edge of the walking/working surface, when used at hoist areas.</a:t>
            </a: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791200"/>
          </a:xfrm>
        </p:spPr>
        <p:txBody>
          <a:bodyPr>
            <a:normAutofit fontScale="85000" lnSpcReduction="20000"/>
          </a:bodyPr>
          <a:lstStyle/>
          <a:p>
            <a:pPr>
              <a:buNone/>
            </a:pPr>
            <a:r>
              <a:rPr lang="en-US" dirty="0" smtClean="0"/>
              <a:t>1926.21 Safety training and education  (Subpart C)</a:t>
            </a:r>
          </a:p>
          <a:p>
            <a:pPr marL="514350" indent="-514350">
              <a:buAutoNum type="alphaLcParenBoth"/>
            </a:pPr>
            <a:r>
              <a:rPr lang="en-US" dirty="0" smtClean="0"/>
              <a:t>General requirements. The Secretary shall, pursuant to section 107(f) of the Act, establish and supervise programs for the education and training of employers and employees in the recognition, avoidance and prevention of unsafe conditions in employments covered by the act. </a:t>
            </a:r>
          </a:p>
          <a:p>
            <a:pPr>
              <a:buNone/>
            </a:pPr>
            <a:r>
              <a:rPr lang="en-US" dirty="0" smtClean="0"/>
              <a:t>(b) Employer responsibility. </a:t>
            </a:r>
          </a:p>
          <a:p>
            <a:pPr>
              <a:buNone/>
            </a:pPr>
            <a:r>
              <a:rPr lang="en-US" dirty="0" smtClean="0"/>
              <a:t>(1) The employer </a:t>
            </a:r>
            <a:r>
              <a:rPr lang="en-US" u="sng" dirty="0" smtClean="0"/>
              <a:t>should</a:t>
            </a:r>
            <a:r>
              <a:rPr lang="en-US" dirty="0" smtClean="0"/>
              <a:t> avail himself of the safety and health training programs the Secretary provides. </a:t>
            </a:r>
          </a:p>
          <a:p>
            <a:pPr>
              <a:buNone/>
            </a:pPr>
            <a:r>
              <a:rPr lang="en-US" dirty="0" smtClean="0"/>
              <a:t>(2) The employer </a:t>
            </a:r>
            <a:r>
              <a:rPr lang="en-US" u="sng" dirty="0" smtClean="0"/>
              <a:t>shall </a:t>
            </a:r>
            <a:r>
              <a:rPr lang="en-US" dirty="0" smtClean="0"/>
              <a:t>instruct each employee in the recognition and avoidance of unsafe conditions and the regulations applicable to his work environment to control or eliminate any hazards or other exposure to illness or injury. </a:t>
            </a:r>
            <a:endParaRPr lang="en-US" dirty="0"/>
          </a:p>
        </p:txBody>
      </p:sp>
      <p:sp>
        <p:nvSpPr>
          <p:cNvPr id="4" name="Rectangle 1"/>
          <p:cNvSpPr>
            <a:spLocks noChangeArrowheads="1"/>
          </p:cNvSpPr>
          <p:nvPr/>
        </p:nvSpPr>
        <p:spPr bwMode="auto">
          <a:xfrm>
            <a:off x="1229251" y="259378"/>
            <a:ext cx="631454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i="0" u="none" strike="noStrike" cap="none" normalizeH="0" baseline="0" dirty="0" smtClean="0">
                <a:ln>
                  <a:noFill/>
                </a:ln>
                <a:solidFill>
                  <a:srgbClr val="FFFF66"/>
                </a:solidFill>
                <a:effectLst/>
                <a:latin typeface="+mj-lt"/>
                <a:ea typeface="Times New Roman" pitchFamily="18" charset="0"/>
                <a:cs typeface="Arial" pitchFamily="34" charset="0"/>
              </a:rPr>
              <a:t>Rights and Responsibilities:</a:t>
            </a:r>
            <a:r>
              <a:rPr kumimoji="0" lang="en-US" sz="3200" i="0" u="none" strike="noStrike" cap="none" normalizeH="0" dirty="0" smtClean="0">
                <a:ln>
                  <a:noFill/>
                </a:ln>
                <a:solidFill>
                  <a:srgbClr val="FFFF66"/>
                </a:solidFill>
                <a:effectLst/>
                <a:latin typeface="+mj-lt"/>
                <a:ea typeface="Times New Roman" pitchFamily="18" charset="0"/>
                <a:cs typeface="Arial" pitchFamily="34" charset="0"/>
              </a:rPr>
              <a:t> Training</a:t>
            </a:r>
            <a:r>
              <a:rPr kumimoji="0" lang="en-US" sz="3200" i="0" u="none" strike="noStrike" cap="none" normalizeH="0" baseline="0" dirty="0" smtClean="0">
                <a:ln>
                  <a:noFill/>
                </a:ln>
                <a:solidFill>
                  <a:srgbClr val="FFFF66"/>
                </a:solidFill>
                <a:effectLst/>
                <a:latin typeface="+mj-lt"/>
                <a:ea typeface="Times New Roman" pitchFamily="18" charset="0"/>
                <a:cs typeface="Arial" pitchFamily="34" charset="0"/>
              </a:rPr>
              <a:t>  </a:t>
            </a:r>
            <a:endParaRPr kumimoji="0" lang="en-US" sz="3200" i="0" u="none" strike="noStrike" cap="none" normalizeH="0" baseline="0" dirty="0" smtClean="0">
              <a:ln>
                <a:noFill/>
              </a:ln>
              <a:solidFill>
                <a:srgbClr val="FFFF66"/>
              </a:solidFill>
              <a:effectLst/>
              <a:latin typeface="+mj-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all Pro Video - Phoenix 56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288" y="0"/>
            <a:ext cx="9144000" cy="6856413"/>
          </a:xfrm>
          <a:prstGeom prst="rect">
            <a:avLst/>
          </a:prstGeom>
          <a:noFill/>
          <a:ln w="9525">
            <a:noFill/>
            <a:miter lim="800000"/>
            <a:headEnd/>
            <a:tailEnd/>
          </a:ln>
        </p:spPr>
      </p:pic>
      <p:grpSp>
        <p:nvGrpSpPr>
          <p:cNvPr id="2" name="Group 3"/>
          <p:cNvGrpSpPr>
            <a:grpSpLocks/>
          </p:cNvGrpSpPr>
          <p:nvPr/>
        </p:nvGrpSpPr>
        <p:grpSpPr bwMode="auto">
          <a:xfrm>
            <a:off x="7086600" y="3848100"/>
            <a:ext cx="1873250" cy="1790700"/>
            <a:chOff x="308" y="1668"/>
            <a:chExt cx="1180" cy="1128"/>
          </a:xfrm>
        </p:grpSpPr>
        <p:sp>
          <p:nvSpPr>
            <p:cNvPr id="96273" name="Text Box 4"/>
            <p:cNvSpPr txBox="1">
              <a:spLocks noChangeArrowheads="1"/>
            </p:cNvSpPr>
            <p:nvPr/>
          </p:nvSpPr>
          <p:spPr bwMode="auto">
            <a:xfrm>
              <a:off x="308" y="1668"/>
              <a:ext cx="1180" cy="231"/>
            </a:xfrm>
            <a:prstGeom prst="rect">
              <a:avLst/>
            </a:prstGeom>
            <a:solidFill>
              <a:srgbClr val="FF0000"/>
            </a:solidFill>
            <a:ln w="9525">
              <a:noFill/>
              <a:miter lim="800000"/>
              <a:headEnd/>
              <a:tailEnd/>
            </a:ln>
          </p:spPr>
          <p:txBody>
            <a:bodyPr wrap="none">
              <a:spAutoFit/>
            </a:bodyPr>
            <a:lstStyle/>
            <a:p>
              <a:r>
                <a:rPr lang="en-US" b="1">
                  <a:solidFill>
                    <a:schemeClr val="bg1"/>
                  </a:solidFill>
                </a:rPr>
                <a:t>1. Anchor Point</a:t>
              </a:r>
            </a:p>
          </p:txBody>
        </p:sp>
        <p:sp>
          <p:nvSpPr>
            <p:cNvPr id="96274" name="Line 5"/>
            <p:cNvSpPr>
              <a:spLocks noChangeShapeType="1"/>
            </p:cNvSpPr>
            <p:nvPr/>
          </p:nvSpPr>
          <p:spPr bwMode="auto">
            <a:xfrm>
              <a:off x="898" y="1884"/>
              <a:ext cx="0" cy="912"/>
            </a:xfrm>
            <a:prstGeom prst="line">
              <a:avLst/>
            </a:prstGeom>
            <a:noFill/>
            <a:ln w="38100">
              <a:solidFill>
                <a:srgbClr val="FF0000"/>
              </a:solidFill>
              <a:round/>
              <a:headEnd/>
              <a:tailEnd type="triangle" w="med" len="med"/>
            </a:ln>
          </p:spPr>
          <p:txBody>
            <a:bodyPr/>
            <a:lstStyle/>
            <a:p>
              <a:endParaRPr lang="en-US"/>
            </a:p>
          </p:txBody>
        </p:sp>
      </p:grpSp>
      <p:grpSp>
        <p:nvGrpSpPr>
          <p:cNvPr id="3" name="Group 6"/>
          <p:cNvGrpSpPr>
            <a:grpSpLocks/>
          </p:cNvGrpSpPr>
          <p:nvPr/>
        </p:nvGrpSpPr>
        <p:grpSpPr bwMode="auto">
          <a:xfrm>
            <a:off x="5334000" y="2895600"/>
            <a:ext cx="1377950" cy="1716088"/>
            <a:chOff x="1622" y="1463"/>
            <a:chExt cx="868" cy="1081"/>
          </a:xfrm>
        </p:grpSpPr>
        <p:sp>
          <p:nvSpPr>
            <p:cNvPr id="96271" name="Text Box 7"/>
            <p:cNvSpPr txBox="1">
              <a:spLocks noChangeArrowheads="1"/>
            </p:cNvSpPr>
            <p:nvPr/>
          </p:nvSpPr>
          <p:spPr bwMode="auto">
            <a:xfrm>
              <a:off x="1622" y="1463"/>
              <a:ext cx="868" cy="231"/>
            </a:xfrm>
            <a:prstGeom prst="rect">
              <a:avLst/>
            </a:prstGeom>
            <a:solidFill>
              <a:srgbClr val="FF0000"/>
            </a:solidFill>
            <a:ln w="9525">
              <a:noFill/>
              <a:miter lim="800000"/>
              <a:headEnd/>
              <a:tailEnd/>
            </a:ln>
          </p:spPr>
          <p:txBody>
            <a:bodyPr wrap="none">
              <a:spAutoFit/>
            </a:bodyPr>
            <a:lstStyle/>
            <a:p>
              <a:r>
                <a:rPr lang="en-US" b="1">
                  <a:solidFill>
                    <a:schemeClr val="bg1"/>
                  </a:solidFill>
                </a:rPr>
                <a:t>2. Life Line</a:t>
              </a:r>
            </a:p>
          </p:txBody>
        </p:sp>
        <p:sp>
          <p:nvSpPr>
            <p:cNvPr id="96272" name="Line 8"/>
            <p:cNvSpPr>
              <a:spLocks noChangeShapeType="1"/>
            </p:cNvSpPr>
            <p:nvPr/>
          </p:nvSpPr>
          <p:spPr bwMode="auto">
            <a:xfrm>
              <a:off x="2056" y="1632"/>
              <a:ext cx="0" cy="912"/>
            </a:xfrm>
            <a:prstGeom prst="line">
              <a:avLst/>
            </a:prstGeom>
            <a:noFill/>
            <a:ln w="38100">
              <a:solidFill>
                <a:srgbClr val="FF0000"/>
              </a:solidFill>
              <a:round/>
              <a:headEnd/>
              <a:tailEnd type="triangle" w="med" len="med"/>
            </a:ln>
          </p:spPr>
          <p:txBody>
            <a:bodyPr/>
            <a:lstStyle/>
            <a:p>
              <a:endParaRPr lang="en-US"/>
            </a:p>
          </p:txBody>
        </p:sp>
      </p:grpSp>
      <p:grpSp>
        <p:nvGrpSpPr>
          <p:cNvPr id="4" name="Group 9"/>
          <p:cNvGrpSpPr>
            <a:grpSpLocks/>
          </p:cNvGrpSpPr>
          <p:nvPr/>
        </p:nvGrpSpPr>
        <p:grpSpPr bwMode="auto">
          <a:xfrm>
            <a:off x="2776538" y="3429000"/>
            <a:ext cx="1606550" cy="1357313"/>
            <a:chOff x="1749" y="2160"/>
            <a:chExt cx="1012" cy="855"/>
          </a:xfrm>
        </p:grpSpPr>
        <p:sp>
          <p:nvSpPr>
            <p:cNvPr id="96269" name="Text Box 10"/>
            <p:cNvSpPr txBox="1">
              <a:spLocks noChangeArrowheads="1"/>
            </p:cNvSpPr>
            <p:nvPr/>
          </p:nvSpPr>
          <p:spPr bwMode="auto">
            <a:xfrm>
              <a:off x="1749" y="2784"/>
              <a:ext cx="1012" cy="231"/>
            </a:xfrm>
            <a:prstGeom prst="rect">
              <a:avLst/>
            </a:prstGeom>
            <a:solidFill>
              <a:srgbClr val="FF0000"/>
            </a:solidFill>
            <a:ln w="9525">
              <a:noFill/>
              <a:miter lim="800000"/>
              <a:headEnd/>
              <a:tailEnd/>
            </a:ln>
          </p:spPr>
          <p:txBody>
            <a:bodyPr wrap="none">
              <a:spAutoFit/>
            </a:bodyPr>
            <a:lstStyle/>
            <a:p>
              <a:r>
                <a:rPr lang="en-US" b="1">
                  <a:solidFill>
                    <a:schemeClr val="bg1"/>
                  </a:solidFill>
                </a:rPr>
                <a:t>3. Rope Grab</a:t>
              </a:r>
            </a:p>
          </p:txBody>
        </p:sp>
        <p:sp>
          <p:nvSpPr>
            <p:cNvPr id="96270" name="Line 11"/>
            <p:cNvSpPr>
              <a:spLocks noChangeShapeType="1"/>
            </p:cNvSpPr>
            <p:nvPr/>
          </p:nvSpPr>
          <p:spPr bwMode="auto">
            <a:xfrm>
              <a:off x="2256" y="2160"/>
              <a:ext cx="0" cy="672"/>
            </a:xfrm>
            <a:prstGeom prst="line">
              <a:avLst/>
            </a:prstGeom>
            <a:noFill/>
            <a:ln w="38100">
              <a:solidFill>
                <a:srgbClr val="FF0000"/>
              </a:solidFill>
              <a:round/>
              <a:headEnd type="triangle" w="med" len="med"/>
              <a:tailEnd/>
            </a:ln>
          </p:spPr>
          <p:txBody>
            <a:bodyPr/>
            <a:lstStyle/>
            <a:p>
              <a:endParaRPr lang="en-US"/>
            </a:p>
          </p:txBody>
        </p:sp>
      </p:grpSp>
      <p:grpSp>
        <p:nvGrpSpPr>
          <p:cNvPr id="5" name="Group 12"/>
          <p:cNvGrpSpPr>
            <a:grpSpLocks/>
          </p:cNvGrpSpPr>
          <p:nvPr/>
        </p:nvGrpSpPr>
        <p:grpSpPr bwMode="auto">
          <a:xfrm>
            <a:off x="2366963" y="1524000"/>
            <a:ext cx="2800350" cy="915988"/>
            <a:chOff x="3624" y="1668"/>
            <a:chExt cx="1764" cy="577"/>
          </a:xfrm>
        </p:grpSpPr>
        <p:sp>
          <p:nvSpPr>
            <p:cNvPr id="96267" name="Text Box 13"/>
            <p:cNvSpPr txBox="1">
              <a:spLocks noChangeArrowheads="1"/>
            </p:cNvSpPr>
            <p:nvPr/>
          </p:nvSpPr>
          <p:spPr bwMode="auto">
            <a:xfrm>
              <a:off x="4488" y="1668"/>
              <a:ext cx="900" cy="577"/>
            </a:xfrm>
            <a:prstGeom prst="rect">
              <a:avLst/>
            </a:prstGeom>
            <a:solidFill>
              <a:srgbClr val="FF0000"/>
            </a:solidFill>
            <a:ln w="9525">
              <a:noFill/>
              <a:miter lim="800000"/>
              <a:headEnd/>
              <a:tailEnd/>
            </a:ln>
          </p:spPr>
          <p:txBody>
            <a:bodyPr>
              <a:spAutoFit/>
            </a:bodyPr>
            <a:lstStyle/>
            <a:p>
              <a:r>
                <a:rPr lang="en-US" b="1">
                  <a:solidFill>
                    <a:schemeClr val="bg1"/>
                  </a:solidFill>
                </a:rPr>
                <a:t>4. Shock Absorbing Lanyard</a:t>
              </a:r>
            </a:p>
          </p:txBody>
        </p:sp>
        <p:sp>
          <p:nvSpPr>
            <p:cNvPr id="96268" name="Line 14"/>
            <p:cNvSpPr>
              <a:spLocks noChangeShapeType="1"/>
            </p:cNvSpPr>
            <p:nvPr/>
          </p:nvSpPr>
          <p:spPr bwMode="auto">
            <a:xfrm>
              <a:off x="3624" y="1956"/>
              <a:ext cx="864" cy="0"/>
            </a:xfrm>
            <a:prstGeom prst="line">
              <a:avLst/>
            </a:prstGeom>
            <a:noFill/>
            <a:ln w="38100">
              <a:solidFill>
                <a:srgbClr val="FF0000"/>
              </a:solidFill>
              <a:round/>
              <a:headEnd type="triangle" w="med" len="med"/>
              <a:tailEnd/>
            </a:ln>
          </p:spPr>
          <p:txBody>
            <a:bodyPr/>
            <a:lstStyle/>
            <a:p>
              <a:endParaRPr lang="en-US"/>
            </a:p>
          </p:txBody>
        </p:sp>
      </p:grpSp>
      <p:grpSp>
        <p:nvGrpSpPr>
          <p:cNvPr id="6" name="Group 15"/>
          <p:cNvGrpSpPr>
            <a:grpSpLocks/>
          </p:cNvGrpSpPr>
          <p:nvPr/>
        </p:nvGrpSpPr>
        <p:grpSpPr bwMode="auto">
          <a:xfrm>
            <a:off x="366713" y="2057400"/>
            <a:ext cx="2444750" cy="976313"/>
            <a:chOff x="249" y="1296"/>
            <a:chExt cx="1540" cy="615"/>
          </a:xfrm>
        </p:grpSpPr>
        <p:sp>
          <p:nvSpPr>
            <p:cNvPr id="96265" name="Text Box 16"/>
            <p:cNvSpPr txBox="1">
              <a:spLocks noChangeArrowheads="1"/>
            </p:cNvSpPr>
            <p:nvPr/>
          </p:nvSpPr>
          <p:spPr bwMode="auto">
            <a:xfrm>
              <a:off x="249" y="1680"/>
              <a:ext cx="1540" cy="231"/>
            </a:xfrm>
            <a:prstGeom prst="rect">
              <a:avLst/>
            </a:prstGeom>
            <a:solidFill>
              <a:srgbClr val="FF0000"/>
            </a:solidFill>
            <a:ln w="9525">
              <a:noFill/>
              <a:miter lim="800000"/>
              <a:headEnd/>
              <a:tailEnd/>
            </a:ln>
          </p:spPr>
          <p:txBody>
            <a:bodyPr wrap="none">
              <a:spAutoFit/>
            </a:bodyPr>
            <a:lstStyle/>
            <a:p>
              <a:r>
                <a:rPr lang="en-US" b="1">
                  <a:solidFill>
                    <a:schemeClr val="bg1"/>
                  </a:solidFill>
                </a:rPr>
                <a:t>5. Full Body Harness</a:t>
              </a:r>
            </a:p>
          </p:txBody>
        </p:sp>
        <p:sp>
          <p:nvSpPr>
            <p:cNvPr id="96266" name="Line 17"/>
            <p:cNvSpPr>
              <a:spLocks noChangeShapeType="1"/>
            </p:cNvSpPr>
            <p:nvPr/>
          </p:nvSpPr>
          <p:spPr bwMode="auto">
            <a:xfrm>
              <a:off x="1017" y="1296"/>
              <a:ext cx="0" cy="432"/>
            </a:xfrm>
            <a:prstGeom prst="line">
              <a:avLst/>
            </a:prstGeom>
            <a:noFill/>
            <a:ln w="38100">
              <a:solidFill>
                <a:srgbClr val="FF0000"/>
              </a:solidFill>
              <a:round/>
              <a:headEnd type="triangle" w="med" len="med"/>
              <a:tailEnd/>
            </a:ln>
          </p:spPr>
          <p:txBody>
            <a:bodyPr/>
            <a:lstStyle/>
            <a:p>
              <a:endParaRPr lang="en-US"/>
            </a:p>
          </p:txBody>
        </p:sp>
      </p:grpSp>
      <p:sp>
        <p:nvSpPr>
          <p:cNvPr id="200722" name="Rectangle 18"/>
          <p:cNvSpPr>
            <a:spLocks noChangeArrowheads="1"/>
          </p:cNvSpPr>
          <p:nvPr/>
        </p:nvSpPr>
        <p:spPr bwMode="auto">
          <a:xfrm>
            <a:off x="0" y="228600"/>
            <a:ext cx="9163050" cy="533400"/>
          </a:xfrm>
          <a:prstGeom prst="rect">
            <a:avLst/>
          </a:prstGeom>
          <a:solidFill>
            <a:srgbClr val="FF0000"/>
          </a:solidFill>
          <a:ln w="9525">
            <a:noFill/>
            <a:miter lim="800000"/>
            <a:headEnd/>
            <a:tailEnd/>
          </a:ln>
          <a:effectLst/>
        </p:spPr>
        <p:txBody>
          <a:bodyPr anchor="ctr"/>
          <a:lstStyle/>
          <a:p>
            <a:pPr algn="ctr">
              <a:defRPr/>
            </a:pPr>
            <a:r>
              <a:rPr lang="en-US" sz="2800" b="1">
                <a:solidFill>
                  <a:schemeClr val="bg1"/>
                </a:solidFill>
                <a:effectLst>
                  <a:outerShdw blurRad="38100" dist="38100" dir="2700000" algn="tl">
                    <a:srgbClr val="000000"/>
                  </a:outerShdw>
                </a:effectLst>
              </a:rPr>
              <a:t>Personal Fall Arrest System (PFAS) Components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Personal Protection Equipment  is Essential &amp;</a:t>
            </a:r>
            <a:br>
              <a:rPr lang="en-US" dirty="0" smtClean="0"/>
            </a:br>
            <a:r>
              <a:rPr lang="en-US" dirty="0" smtClean="0"/>
              <a:t>Everyone should use it and use is properly! </a:t>
            </a:r>
            <a:endParaRPr lang="en-US" dirty="0"/>
          </a:p>
        </p:txBody>
      </p:sp>
      <p:pic>
        <p:nvPicPr>
          <p:cNvPr id="14131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1767780"/>
            <a:ext cx="4191000" cy="4633020"/>
          </a:xfrm>
          <a:prstGeom prst="rect">
            <a:avLst/>
          </a:prstGeom>
          <a:noFill/>
          <a:ln w="9525">
            <a:noFill/>
            <a:miter lim="800000"/>
            <a:headEnd/>
            <a:tailEnd/>
          </a:ln>
          <a:effectLst/>
        </p:spPr>
      </p:pic>
      <p:pic>
        <p:nvPicPr>
          <p:cNvPr id="14131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1771423"/>
            <a:ext cx="3886200" cy="462937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86200" y="152400"/>
            <a:ext cx="5000434" cy="6553200"/>
          </a:xfrm>
          <a:prstGeom prst="rect">
            <a:avLst/>
          </a:prstGeom>
          <a:noFill/>
          <a:ln w="9525">
            <a:noFill/>
            <a:miter lim="800000"/>
            <a:headEnd/>
            <a:tailEnd/>
          </a:ln>
          <a:effectLst/>
        </p:spPr>
      </p:pic>
      <p:pic>
        <p:nvPicPr>
          <p:cNvPr id="143366"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152400"/>
            <a:ext cx="3581400" cy="6535256"/>
          </a:xfrm>
          <a:prstGeom prst="rect">
            <a:avLst/>
          </a:prstGeom>
          <a:noFill/>
          <a:ln w="9525">
            <a:noFill/>
            <a:miter lim="800000"/>
            <a:headEnd/>
            <a:tailEnd/>
          </a:ln>
          <a:effectLst/>
        </p:spPr>
      </p:pic>
      <p:sp>
        <p:nvSpPr>
          <p:cNvPr id="9" name="AutoShape 5"/>
          <p:cNvSpPr>
            <a:spLocks noChangeArrowheads="1"/>
          </p:cNvSpPr>
          <p:nvPr/>
        </p:nvSpPr>
        <p:spPr bwMode="auto">
          <a:xfrm>
            <a:off x="197708" y="1652588"/>
            <a:ext cx="3459892" cy="33004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10" name="AutoShape 5"/>
          <p:cNvSpPr>
            <a:spLocks noChangeArrowheads="1"/>
          </p:cNvSpPr>
          <p:nvPr/>
        </p:nvSpPr>
        <p:spPr bwMode="auto">
          <a:xfrm>
            <a:off x="4464908" y="1728788"/>
            <a:ext cx="3459892" cy="33004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Attachment of a body harness located in the center of the wearer's b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85800"/>
            <a:ext cx="3086100" cy="5715000"/>
          </a:xfrm>
          <a:prstGeom prst="rect">
            <a:avLst/>
          </a:prstGeom>
          <a:noFill/>
          <a:ln w="57150">
            <a:solidFill>
              <a:schemeClr val="tx1"/>
            </a:solidFill>
          </a:ln>
        </p:spPr>
      </p:pic>
      <p:pic>
        <p:nvPicPr>
          <p:cNvPr id="125956" name="Picture 4" descr="Manikin wearing a body harn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1202" y="685800"/>
            <a:ext cx="3860798" cy="5715000"/>
          </a:xfrm>
          <a:prstGeom prst="rect">
            <a:avLst/>
          </a:prstGeom>
          <a:noFill/>
          <a:ln w="57150">
            <a:solidFill>
              <a:schemeClr val="tx1"/>
            </a:solid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Lifelines &amp; Lanyards</a:t>
            </a:r>
            <a:endParaRPr lang="en-US" dirty="0"/>
          </a:p>
        </p:txBody>
      </p:sp>
      <p:sp>
        <p:nvSpPr>
          <p:cNvPr id="3" name="Content Placeholder 2"/>
          <p:cNvSpPr>
            <a:spLocks noGrp="1"/>
          </p:cNvSpPr>
          <p:nvPr>
            <p:ph idx="1"/>
          </p:nvPr>
        </p:nvSpPr>
        <p:spPr>
          <a:xfrm>
            <a:off x="117735" y="1371600"/>
            <a:ext cx="8645265" cy="4754563"/>
          </a:xfrm>
        </p:spPr>
        <p:txBody>
          <a:bodyPr>
            <a:normAutofit fontScale="85000" lnSpcReduction="20000"/>
          </a:bodyPr>
          <a:lstStyle/>
          <a:p>
            <a:pPr>
              <a:buNone/>
            </a:pPr>
            <a:r>
              <a:rPr lang="en-US" dirty="0" smtClean="0"/>
              <a:t>Vertical lifelines or lanyards must have a minimum breaking strength of 5,000 pounds, and be protected against being cut or abraded. Each employee must be attached to a separate vertical lifeline, except during the construction of elevator shafts, where two employees may be attached to the same lifeline in the </a:t>
            </a:r>
            <a:r>
              <a:rPr lang="en-US" dirty="0" err="1" smtClean="0"/>
              <a:t>hoistway</a:t>
            </a:r>
            <a:r>
              <a:rPr lang="en-US" dirty="0" smtClean="0"/>
              <a:t>, provided: Both employees are working atop a false car that is equipped with guardrails. </a:t>
            </a:r>
          </a:p>
          <a:p>
            <a:pPr>
              <a:buNone/>
            </a:pPr>
            <a:endParaRPr lang="en-US" dirty="0" smtClean="0"/>
          </a:p>
          <a:p>
            <a:pPr>
              <a:buNone/>
            </a:pPr>
            <a:r>
              <a:rPr lang="en-US" dirty="0" smtClean="0"/>
              <a:t>The strength of the lifeline is 10,000 pounds (5,000 pounds per employee). </a:t>
            </a:r>
          </a:p>
          <a:p>
            <a:pPr>
              <a:buNone/>
            </a:pPr>
            <a:endParaRPr lang="en-US" dirty="0" smtClean="0"/>
          </a:p>
          <a:p>
            <a:pPr>
              <a:buNone/>
            </a:pPr>
            <a:r>
              <a:rPr lang="en-US" dirty="0" smtClean="0"/>
              <a:t>All other lifeline criteria have been met. </a:t>
            </a:r>
          </a:p>
          <a:p>
            <a:pPr>
              <a:buNone/>
            </a:pP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Self-retracting vertical lifelines</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Self-retracting vertical lifelines and lanyards that automatically limit free fall distance to 2 feet or less must be capable of sustaining a minimum tensile load of 3,000 pounds when in the fully extended position. If they do not automatically limit the free fall to 2 feet or less, </a:t>
            </a:r>
            <a:r>
              <a:rPr lang="en-US" dirty="0" err="1" smtClean="0"/>
              <a:t>ripstitch</a:t>
            </a:r>
            <a:r>
              <a:rPr lang="en-US" dirty="0" smtClean="0"/>
              <a:t> lanyards, and tearing and deforming lanyards, must be capable of sustaining a minimum tensile load of 5,000 pounds when in the fully extended position. </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descr="Example of a self-retracting 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
            <a:ext cx="3962400" cy="6754091"/>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304800" y="152400"/>
            <a:ext cx="8594725" cy="6400800"/>
          </a:xfrm>
        </p:spPr>
      </p:pic>
      <p:sp>
        <p:nvSpPr>
          <p:cNvPr id="5" name="TextBox 4"/>
          <p:cNvSpPr txBox="1"/>
          <p:nvPr/>
        </p:nvSpPr>
        <p:spPr>
          <a:xfrm>
            <a:off x="838200" y="1143000"/>
            <a:ext cx="3505200" cy="400110"/>
          </a:xfrm>
          <a:prstGeom prst="rect">
            <a:avLst/>
          </a:prstGeom>
          <a:noFill/>
        </p:spPr>
        <p:txBody>
          <a:bodyPr wrap="square" rtlCol="0">
            <a:spAutoFit/>
          </a:bodyPr>
          <a:lstStyle/>
          <a:p>
            <a:r>
              <a:rPr lang="en-US" sz="2000" b="1" dirty="0" smtClean="0"/>
              <a:t>Distance to tie-off point (Slack)</a:t>
            </a:r>
            <a:endParaRPr lang="en-US" sz="2000" b="1" dirty="0"/>
          </a:p>
        </p:txBody>
      </p:sp>
      <p:sp>
        <p:nvSpPr>
          <p:cNvPr id="6" name="TextBox 5"/>
          <p:cNvSpPr txBox="1"/>
          <p:nvPr/>
        </p:nvSpPr>
        <p:spPr>
          <a:xfrm>
            <a:off x="457200" y="2647890"/>
            <a:ext cx="4419600" cy="400110"/>
          </a:xfrm>
          <a:prstGeom prst="rect">
            <a:avLst/>
          </a:prstGeom>
          <a:noFill/>
        </p:spPr>
        <p:txBody>
          <a:bodyPr wrap="square" rtlCol="0">
            <a:spAutoFit/>
          </a:bodyPr>
          <a:lstStyle/>
          <a:p>
            <a:r>
              <a:rPr lang="en-US" sz="2000" b="1" dirty="0" smtClean="0"/>
              <a:t>Height of Dee-ring to heels of worker</a:t>
            </a:r>
            <a:endParaRPr lang="en-US" sz="2000" b="1" dirty="0"/>
          </a:p>
        </p:txBody>
      </p:sp>
      <p:sp>
        <p:nvSpPr>
          <p:cNvPr id="7" name="TextBox 6"/>
          <p:cNvSpPr txBox="1"/>
          <p:nvPr/>
        </p:nvSpPr>
        <p:spPr>
          <a:xfrm>
            <a:off x="609600" y="4114800"/>
            <a:ext cx="4419600" cy="400110"/>
          </a:xfrm>
          <a:prstGeom prst="rect">
            <a:avLst/>
          </a:prstGeom>
          <a:noFill/>
        </p:spPr>
        <p:txBody>
          <a:bodyPr wrap="square" rtlCol="0">
            <a:spAutoFit/>
          </a:bodyPr>
          <a:lstStyle/>
          <a:p>
            <a:r>
              <a:rPr lang="en-US" sz="2000" b="1" dirty="0" smtClean="0"/>
              <a:t>Maximum Freefall 6 feet (1800lbs) </a:t>
            </a:r>
            <a:endParaRPr lang="en-US" sz="2000" b="1" dirty="0"/>
          </a:p>
        </p:txBody>
      </p:sp>
      <p:sp>
        <p:nvSpPr>
          <p:cNvPr id="9" name="TextBox 8"/>
          <p:cNvSpPr txBox="1"/>
          <p:nvPr/>
        </p:nvSpPr>
        <p:spPr>
          <a:xfrm>
            <a:off x="609600" y="5410200"/>
            <a:ext cx="4419600" cy="400110"/>
          </a:xfrm>
          <a:prstGeom prst="rect">
            <a:avLst/>
          </a:prstGeom>
          <a:noFill/>
        </p:spPr>
        <p:txBody>
          <a:bodyPr wrap="square" rtlCol="0">
            <a:spAutoFit/>
          </a:bodyPr>
          <a:lstStyle/>
          <a:p>
            <a:r>
              <a:rPr lang="en-US" sz="2000" b="1" dirty="0" smtClean="0"/>
              <a:t>Maximum Deceleration 3.5 feet</a:t>
            </a:r>
            <a:endParaRPr lang="en-US" sz="2000"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normAutofit fontScale="90000"/>
          </a:bodyPr>
          <a:lstStyle/>
          <a:p>
            <a:r>
              <a:rPr lang="en-US" smtClean="0"/>
              <a:t>Using a Personal Fall Arrest System (PFAS),</a:t>
            </a:r>
            <a:r>
              <a:rPr lang="en-US" sz="3600" smtClean="0"/>
              <a:t> </a:t>
            </a:r>
            <a:r>
              <a:rPr lang="en-US" sz="3200" smtClean="0"/>
              <a:t>cont.</a:t>
            </a:r>
            <a:r>
              <a:rPr lang="en-US" sz="3600" smtClean="0"/>
              <a:t> </a:t>
            </a:r>
          </a:p>
        </p:txBody>
      </p:sp>
      <p:sp>
        <p:nvSpPr>
          <p:cNvPr id="90115" name="Rectangle 3"/>
          <p:cNvSpPr>
            <a:spLocks noGrp="1" noChangeArrowheads="1"/>
          </p:cNvSpPr>
          <p:nvPr>
            <p:ph type="body" sz="half" idx="1"/>
          </p:nvPr>
        </p:nvSpPr>
        <p:spPr>
          <a:xfrm>
            <a:off x="457200" y="1600200"/>
            <a:ext cx="4281488" cy="4525963"/>
          </a:xfrm>
        </p:spPr>
        <p:txBody>
          <a:bodyPr/>
          <a:lstStyle/>
          <a:p>
            <a:pPr>
              <a:buFontTx/>
              <a:buNone/>
            </a:pPr>
            <a:r>
              <a:rPr lang="en-US" smtClean="0"/>
              <a:t>Proper Wear:</a:t>
            </a:r>
          </a:p>
          <a:p>
            <a:pPr>
              <a:buFontTx/>
              <a:buNone/>
            </a:pPr>
            <a:r>
              <a:rPr lang="en-US" smtClean="0"/>
              <a:t>	Locate the attachment of the body harness in the center of your back, near the shoulder level, or above your head.</a:t>
            </a:r>
          </a:p>
        </p:txBody>
      </p:sp>
      <p:pic>
        <p:nvPicPr>
          <p:cNvPr id="90116" name="Picture 4" descr="Fi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7500" y="1752600"/>
            <a:ext cx="3244850" cy="426085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mtClean="0"/>
              <a:t>Using a PFAS, </a:t>
            </a:r>
            <a:r>
              <a:rPr lang="en-US" sz="3200" smtClean="0"/>
              <a:t>cont.</a:t>
            </a:r>
            <a:r>
              <a:rPr lang="en-US" sz="3600" smtClean="0"/>
              <a:t> </a:t>
            </a:r>
          </a:p>
        </p:txBody>
      </p:sp>
      <p:sp>
        <p:nvSpPr>
          <p:cNvPr id="91139" name="Rectangle 3"/>
          <p:cNvSpPr>
            <a:spLocks noGrp="1" noChangeArrowheads="1"/>
          </p:cNvSpPr>
          <p:nvPr>
            <p:ph type="body" sz="half" idx="1"/>
          </p:nvPr>
        </p:nvSpPr>
        <p:spPr/>
        <p:txBody>
          <a:bodyPr/>
          <a:lstStyle/>
          <a:p>
            <a:pPr>
              <a:buFontTx/>
              <a:buNone/>
            </a:pPr>
            <a:r>
              <a:rPr lang="en-US" smtClean="0"/>
              <a:t>Proper Wear:</a:t>
            </a:r>
          </a:p>
          <a:p>
            <a:pPr>
              <a:buFontTx/>
              <a:buNone/>
            </a:pPr>
            <a:r>
              <a:rPr lang="en-US" smtClean="0"/>
              <a:t>	If using a retractable lifeline attach it </a:t>
            </a:r>
            <a:r>
              <a:rPr lang="en-US" b="1" smtClean="0"/>
              <a:t>directly</a:t>
            </a:r>
            <a:r>
              <a:rPr lang="en-US" smtClean="0"/>
              <a:t> to the</a:t>
            </a:r>
            <a:r>
              <a:rPr lang="en-US" i="1" smtClean="0"/>
              <a:t> D-</a:t>
            </a:r>
            <a:r>
              <a:rPr lang="en-US" smtClean="0"/>
              <a:t>ring on the full-body harness.</a:t>
            </a:r>
          </a:p>
        </p:txBody>
      </p:sp>
      <p:pic>
        <p:nvPicPr>
          <p:cNvPr id="91140" name="Picture 4" descr="Fig"/>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4616450" y="2187575"/>
            <a:ext cx="4375150" cy="3106738"/>
          </a:xfrm>
          <a:ln w="12700" cap="flat" algn="ctr">
            <a:solidFill>
              <a:schemeClr val="tx1"/>
            </a:solidFill>
          </a:ln>
        </p:spPr>
      </p:pic>
      <p:sp>
        <p:nvSpPr>
          <p:cNvPr id="137221" name="Oval 5"/>
          <p:cNvSpPr>
            <a:spLocks noChangeArrowheads="1"/>
          </p:cNvSpPr>
          <p:nvPr/>
        </p:nvSpPr>
        <p:spPr bwMode="auto">
          <a:xfrm>
            <a:off x="7067550" y="2819400"/>
            <a:ext cx="609600" cy="533400"/>
          </a:xfrm>
          <a:prstGeom prst="ellipse">
            <a:avLst/>
          </a:prstGeom>
          <a:noFill/>
          <a:ln w="76200">
            <a:solidFill>
              <a:srgbClr val="33CC33"/>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7221"/>
                                        </p:tgtEl>
                                        <p:attrNameLst>
                                          <p:attrName>style.visibility</p:attrName>
                                        </p:attrNameLst>
                                      </p:cBhvr>
                                      <p:to>
                                        <p:strVal val="visible"/>
                                      </p:to>
                                    </p:set>
                                    <p:anim calcmode="lin" valueType="num">
                                      <p:cBhvr>
                                        <p:cTn id="7" dur="500" fill="hold"/>
                                        <p:tgtEl>
                                          <p:spTgt spid="137221"/>
                                        </p:tgtEl>
                                        <p:attrNameLst>
                                          <p:attrName>ppt_w</p:attrName>
                                        </p:attrNameLst>
                                      </p:cBhvr>
                                      <p:tavLst>
                                        <p:tav tm="0">
                                          <p:val>
                                            <p:fltVal val="0"/>
                                          </p:val>
                                        </p:tav>
                                        <p:tav tm="100000">
                                          <p:val>
                                            <p:strVal val="#ppt_w"/>
                                          </p:val>
                                        </p:tav>
                                      </p:tavLst>
                                    </p:anim>
                                    <p:anim calcmode="lin" valueType="num">
                                      <p:cBhvr>
                                        <p:cTn id="8" dur="500" fill="hold"/>
                                        <p:tgtEl>
                                          <p:spTgt spid="1372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791200"/>
          </a:xfrm>
        </p:spPr>
        <p:txBody>
          <a:bodyPr>
            <a:normAutofit fontScale="62500" lnSpcReduction="20000"/>
          </a:bodyPr>
          <a:lstStyle/>
          <a:p>
            <a:pPr>
              <a:buNone/>
            </a:pPr>
            <a:r>
              <a:rPr lang="en-US" dirty="0" smtClean="0"/>
              <a:t>1926.503 Training requirements  (Subpart M)</a:t>
            </a:r>
          </a:p>
          <a:p>
            <a:pPr>
              <a:buNone/>
            </a:pPr>
            <a:r>
              <a:rPr lang="en-US" dirty="0" smtClean="0"/>
              <a:t>(a) Training Program. </a:t>
            </a:r>
          </a:p>
          <a:p>
            <a:pPr>
              <a:buNone/>
            </a:pPr>
            <a:r>
              <a:rPr lang="en-US" dirty="0" smtClean="0"/>
              <a:t>(1) The employer shall provide a training program for each employee who </a:t>
            </a:r>
            <a:r>
              <a:rPr lang="en-US" u="sng" dirty="0" smtClean="0"/>
              <a:t>might</a:t>
            </a:r>
            <a:r>
              <a:rPr lang="en-US" dirty="0" smtClean="0"/>
              <a:t> be exposed to fall hazards. The program shall enable each employee to recognize the hazards of falling and shall train each employee in the procedures to be followed in order to minimize these hazards. </a:t>
            </a:r>
          </a:p>
          <a:p>
            <a:pPr>
              <a:buNone/>
            </a:pPr>
            <a:r>
              <a:rPr lang="en-US" dirty="0" smtClean="0"/>
              <a:t>(2) The employer shall assure that each employee has been trained, as necessary, by a </a:t>
            </a:r>
            <a:r>
              <a:rPr lang="en-US" u="sng" dirty="0" smtClean="0"/>
              <a:t>competent person</a:t>
            </a:r>
            <a:r>
              <a:rPr lang="en-US" dirty="0" smtClean="0"/>
              <a:t> qualified in the following areas…. </a:t>
            </a:r>
          </a:p>
          <a:p>
            <a:pPr>
              <a:buNone/>
            </a:pPr>
            <a:endParaRPr lang="en-US" dirty="0" smtClean="0"/>
          </a:p>
          <a:p>
            <a:pPr>
              <a:buNone/>
            </a:pPr>
            <a:r>
              <a:rPr lang="en-US" dirty="0" smtClean="0"/>
              <a:t>(b) Certification of training. </a:t>
            </a:r>
          </a:p>
          <a:p>
            <a:pPr>
              <a:buNone/>
            </a:pPr>
            <a:r>
              <a:rPr lang="en-US" dirty="0" smtClean="0"/>
              <a:t>(1) The employer shall verify compliance with paragraph (a) of this section by preparing a </a:t>
            </a:r>
            <a:r>
              <a:rPr lang="en-US" u="sng" dirty="0" smtClean="0"/>
              <a:t>written certification record</a:t>
            </a:r>
            <a:r>
              <a:rPr lang="en-US" dirty="0" smtClean="0"/>
              <a:t>. The written certification record shall contain the name or other identity of the employee trained, the date(s) of the training, and the </a:t>
            </a:r>
            <a:r>
              <a:rPr lang="en-US" u="sng" dirty="0" smtClean="0"/>
              <a:t>signature of the person who conducted the training or the signature of the employer</a:t>
            </a:r>
            <a:r>
              <a:rPr lang="en-US" dirty="0" smtClean="0"/>
              <a:t>. </a:t>
            </a:r>
          </a:p>
          <a:p>
            <a:pPr>
              <a:buNone/>
            </a:pPr>
            <a:r>
              <a:rPr lang="en-US" dirty="0" smtClean="0"/>
              <a:t>(c) Retraining. When the employer has reason to believe that any affected employee who has already been trained does not have the understanding and skill required by paragraph (a) of this section, the employer shall retrain each such employee.</a:t>
            </a:r>
            <a:endParaRPr lang="en-US" dirty="0"/>
          </a:p>
        </p:txBody>
      </p:sp>
      <p:sp>
        <p:nvSpPr>
          <p:cNvPr id="4" name="Rectangle 1"/>
          <p:cNvSpPr>
            <a:spLocks noChangeArrowheads="1"/>
          </p:cNvSpPr>
          <p:nvPr/>
        </p:nvSpPr>
        <p:spPr bwMode="auto">
          <a:xfrm>
            <a:off x="187202" y="259378"/>
            <a:ext cx="8804398"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i="0" u="none" strike="noStrike" cap="none" normalizeH="0" baseline="0" dirty="0" smtClean="0">
                <a:ln>
                  <a:noFill/>
                </a:ln>
                <a:solidFill>
                  <a:srgbClr val="FFFF66"/>
                </a:solidFill>
                <a:effectLst/>
                <a:latin typeface="+mj-lt"/>
                <a:ea typeface="Times New Roman" pitchFamily="18" charset="0"/>
                <a:cs typeface="Arial" pitchFamily="34" charset="0"/>
              </a:rPr>
              <a:t>Rights and Responsibilities:</a:t>
            </a:r>
            <a:r>
              <a:rPr kumimoji="0" lang="en-US" sz="3200" i="0" u="none" strike="noStrike" cap="none" normalizeH="0" dirty="0" smtClean="0">
                <a:ln>
                  <a:noFill/>
                </a:ln>
                <a:solidFill>
                  <a:srgbClr val="FFFF66"/>
                </a:solidFill>
                <a:effectLst/>
                <a:latin typeface="+mj-lt"/>
                <a:ea typeface="Times New Roman" pitchFamily="18" charset="0"/>
                <a:cs typeface="Arial" pitchFamily="34" charset="0"/>
              </a:rPr>
              <a:t> Fall Protection </a:t>
            </a:r>
            <a:r>
              <a:rPr lang="en-US" sz="3200" dirty="0" smtClean="0">
                <a:solidFill>
                  <a:srgbClr val="FFFF66"/>
                </a:solidFill>
                <a:latin typeface="+mj-lt"/>
                <a:ea typeface="Times New Roman" pitchFamily="18" charset="0"/>
                <a:cs typeface="Arial" pitchFamily="34" charset="0"/>
              </a:rPr>
              <a:t>Training</a:t>
            </a:r>
            <a:r>
              <a:rPr kumimoji="0" lang="en-US" sz="3200" i="0" u="none" strike="noStrike" cap="none" normalizeH="0" baseline="0" dirty="0" smtClean="0">
                <a:ln>
                  <a:noFill/>
                </a:ln>
                <a:solidFill>
                  <a:srgbClr val="FFFF66"/>
                </a:solidFill>
                <a:effectLst/>
                <a:latin typeface="+mj-lt"/>
                <a:ea typeface="Times New Roman" pitchFamily="18" charset="0"/>
                <a:cs typeface="Arial" pitchFamily="34" charset="0"/>
              </a:rPr>
              <a:t>  </a:t>
            </a:r>
            <a:endParaRPr kumimoji="0" lang="en-US" sz="3200" i="0" u="none" strike="noStrike" cap="none" normalizeH="0" baseline="0" dirty="0" smtClean="0">
              <a:ln>
                <a:noFill/>
              </a:ln>
              <a:solidFill>
                <a:srgbClr val="FFFF66"/>
              </a:solidFill>
              <a:effectLst/>
              <a:latin typeface="+mj-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p:cNvSpPr>
            <a:spLocks noGrp="1"/>
          </p:cNvSpPr>
          <p:nvPr>
            <p:ph type="sldNum" sz="quarter" idx="12"/>
          </p:nvPr>
        </p:nvSpPr>
        <p:spPr>
          <a:xfrm>
            <a:off x="3124200" y="6356350"/>
            <a:ext cx="2895600" cy="365125"/>
          </a:xfrm>
        </p:spPr>
        <p:txBody>
          <a:bodyPr/>
          <a:lstStyle/>
          <a:p>
            <a:pPr algn="ctr">
              <a:defRPr/>
            </a:pPr>
            <a:fld id="{FEFE4712-86CF-4355-A52D-14715A56E017}" type="slidenum">
              <a:rPr lang="en-US" smtClean="0"/>
              <a:pPr algn="ctr">
                <a:defRPr/>
              </a:pPr>
              <a:t>70</a:t>
            </a:fld>
            <a:endParaRPr lang="en-US" smtClean="0"/>
          </a:p>
        </p:txBody>
      </p:sp>
      <p:sp>
        <p:nvSpPr>
          <p:cNvPr id="105475" name="Rectangle 2"/>
          <p:cNvSpPr>
            <a:spLocks noGrp="1" noChangeArrowheads="1"/>
          </p:cNvSpPr>
          <p:nvPr>
            <p:ph type="title"/>
          </p:nvPr>
        </p:nvSpPr>
        <p:spPr/>
        <p:txBody>
          <a:bodyPr/>
          <a:lstStyle/>
          <a:p>
            <a:endParaRPr lang="en-US" smtClean="0"/>
          </a:p>
        </p:txBody>
      </p:sp>
      <p:sp>
        <p:nvSpPr>
          <p:cNvPr id="105476" name="Rectangle 3"/>
          <p:cNvSpPr>
            <a:spLocks noGrp="1" noChangeArrowheads="1"/>
          </p:cNvSpPr>
          <p:nvPr>
            <p:ph type="body" idx="1"/>
          </p:nvPr>
        </p:nvSpPr>
        <p:spPr/>
        <p:txBody>
          <a:bodyPr/>
          <a:lstStyle/>
          <a:p>
            <a:pPr marL="0" indent="0"/>
            <a:endParaRPr lang="en-US" smtClean="0"/>
          </a:p>
        </p:txBody>
      </p:sp>
      <p:pic>
        <p:nvPicPr>
          <p:cNvPr id="105477" name="Picture 4" descr="Gutman 01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372600" cy="7031038"/>
          </a:xfrm>
          <a:prstGeom prst="rect">
            <a:avLst/>
          </a:prstGeom>
          <a:noFill/>
          <a:ln w="9525">
            <a:noFill/>
            <a:miter lim="800000"/>
            <a:headEnd/>
            <a:tailEnd/>
          </a:ln>
        </p:spPr>
      </p:pic>
      <p:sp>
        <p:nvSpPr>
          <p:cNvPr id="6" name="AutoShape 5"/>
          <p:cNvSpPr>
            <a:spLocks noChangeArrowheads="1"/>
          </p:cNvSpPr>
          <p:nvPr/>
        </p:nvSpPr>
        <p:spPr bwMode="auto">
          <a:xfrm>
            <a:off x="2971800" y="1752600"/>
            <a:ext cx="4038600" cy="388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4"/>
          <p:cNvSpPr>
            <a:spLocks noGrp="1"/>
          </p:cNvSpPr>
          <p:nvPr>
            <p:ph type="sldNum" sz="quarter" idx="12"/>
          </p:nvPr>
        </p:nvSpPr>
        <p:spPr>
          <a:xfrm>
            <a:off x="3124200" y="6356350"/>
            <a:ext cx="2895600" cy="365125"/>
          </a:xfrm>
        </p:spPr>
        <p:txBody>
          <a:bodyPr/>
          <a:lstStyle/>
          <a:p>
            <a:pPr algn="ctr">
              <a:defRPr/>
            </a:pPr>
            <a:fld id="{E7EDEAD3-5457-4884-9E3A-DED1D2E19D17}" type="slidenum">
              <a:rPr lang="en-US" smtClean="0"/>
              <a:pPr algn="ctr">
                <a:defRPr/>
              </a:pPr>
              <a:t>71</a:t>
            </a:fld>
            <a:endParaRPr lang="en-US" smtClean="0"/>
          </a:p>
        </p:txBody>
      </p:sp>
      <p:sp>
        <p:nvSpPr>
          <p:cNvPr id="106499" name="Rectangle 2"/>
          <p:cNvSpPr>
            <a:spLocks noGrp="1" noChangeArrowheads="1"/>
          </p:cNvSpPr>
          <p:nvPr>
            <p:ph type="title"/>
          </p:nvPr>
        </p:nvSpPr>
        <p:spPr>
          <a:xfrm>
            <a:off x="263525" y="2667000"/>
            <a:ext cx="6975475" cy="1143000"/>
          </a:xfrm>
        </p:spPr>
        <p:txBody>
          <a:bodyPr>
            <a:normAutofit fontScale="90000"/>
          </a:bodyPr>
          <a:lstStyle/>
          <a:p>
            <a:pPr algn="l"/>
            <a:r>
              <a:rPr lang="en-US" sz="3200" smtClean="0"/>
              <a:t>Training in how to:</a:t>
            </a:r>
            <a:br>
              <a:rPr lang="en-US" sz="3200" smtClean="0"/>
            </a:br>
            <a:r>
              <a:rPr lang="en-US" sz="3200" smtClean="0"/>
              <a:t/>
            </a:r>
            <a:br>
              <a:rPr lang="en-US" sz="3200" smtClean="0"/>
            </a:br>
            <a:r>
              <a:rPr lang="en-US" sz="3200" smtClean="0"/>
              <a:t>How to Use</a:t>
            </a:r>
            <a:br>
              <a:rPr lang="en-US" sz="3200" smtClean="0"/>
            </a:br>
            <a:r>
              <a:rPr lang="en-US" sz="3200" smtClean="0"/>
              <a:t>How to Inspect</a:t>
            </a:r>
            <a:br>
              <a:rPr lang="en-US" sz="3200" smtClean="0"/>
            </a:br>
            <a:r>
              <a:rPr lang="en-US" sz="3200" smtClean="0"/>
              <a:t>How to maintain</a:t>
            </a:r>
            <a:br>
              <a:rPr lang="en-US" sz="3200" smtClean="0"/>
            </a:br>
            <a:r>
              <a:rPr lang="en-US" sz="3200" smtClean="0"/>
              <a:t>How to Rescue</a:t>
            </a:r>
            <a:r>
              <a:rPr lang="en-US" sz="4000" smtClean="0"/>
              <a:t/>
            </a:r>
            <a:br>
              <a:rPr lang="en-US" sz="4000" smtClean="0"/>
            </a:br>
            <a:endParaRPr lang="en-US" sz="4000" smtClean="0"/>
          </a:p>
        </p:txBody>
      </p:sp>
      <p:pic>
        <p:nvPicPr>
          <p:cNvPr id="106500" name="Picture 1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38600" y="76200"/>
            <a:ext cx="4986338" cy="665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4"/>
          <p:cNvSpPr>
            <a:spLocks noGrp="1"/>
          </p:cNvSpPr>
          <p:nvPr>
            <p:ph type="sldNum" sz="quarter" idx="12"/>
          </p:nvPr>
        </p:nvSpPr>
        <p:spPr>
          <a:xfrm>
            <a:off x="3124200" y="6356350"/>
            <a:ext cx="2895600" cy="365125"/>
          </a:xfrm>
        </p:spPr>
        <p:txBody>
          <a:bodyPr/>
          <a:lstStyle/>
          <a:p>
            <a:pPr algn="ctr">
              <a:defRPr/>
            </a:pPr>
            <a:fld id="{E4622CCB-8802-4A2E-86A7-5C352248759F}" type="slidenum">
              <a:rPr lang="en-US" smtClean="0"/>
              <a:pPr algn="ctr">
                <a:defRPr/>
              </a:pPr>
              <a:t>72</a:t>
            </a:fld>
            <a:endParaRPr lang="en-US" smtClean="0"/>
          </a:p>
        </p:txBody>
      </p:sp>
      <p:pic>
        <p:nvPicPr>
          <p:cNvPr id="10752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7175" y="1295400"/>
            <a:ext cx="4086225" cy="5451475"/>
          </a:xfrm>
          <a:prstGeom prst="rect">
            <a:avLst/>
          </a:prstGeom>
          <a:noFill/>
          <a:ln w="12700">
            <a:noFill/>
            <a:miter lim="800000"/>
            <a:headEnd type="none" w="sm" len="sm"/>
            <a:tailEnd type="none" w="sm" len="sm"/>
          </a:ln>
        </p:spPr>
      </p:pic>
      <p:sp>
        <p:nvSpPr>
          <p:cNvPr id="107524" name="Text Box 6"/>
          <p:cNvSpPr txBox="1">
            <a:spLocks noChangeArrowheads="1"/>
          </p:cNvSpPr>
          <p:nvPr/>
        </p:nvSpPr>
        <p:spPr bwMode="auto">
          <a:xfrm>
            <a:off x="0" y="152400"/>
            <a:ext cx="9144000" cy="626005"/>
          </a:xfrm>
          <a:prstGeom prst="rect">
            <a:avLst/>
          </a:prstGeom>
          <a:noFill/>
          <a:ln w="9525">
            <a:noFill/>
            <a:miter lim="800000"/>
            <a:headEnd/>
            <a:tailEnd/>
          </a:ln>
        </p:spPr>
        <p:txBody>
          <a:bodyPr>
            <a:spAutoFit/>
          </a:bodyPr>
          <a:lstStyle/>
          <a:p>
            <a:pPr algn="ctr">
              <a:lnSpc>
                <a:spcPct val="70000"/>
              </a:lnSpc>
              <a:spcBef>
                <a:spcPct val="50000"/>
              </a:spcBef>
            </a:pPr>
            <a:r>
              <a:rPr lang="en-US" sz="2400" dirty="0">
                <a:solidFill>
                  <a:srgbClr val="FFFF66"/>
                </a:solidFill>
              </a:rPr>
              <a:t>Providing you are not hurt already, after a fall, you have about 15 minutes until you may suffer very serious injury…..</a:t>
            </a:r>
          </a:p>
        </p:txBody>
      </p:sp>
      <p:cxnSp>
        <p:nvCxnSpPr>
          <p:cNvPr id="7" name="Curved Connector 6"/>
          <p:cNvCxnSpPr/>
          <p:nvPr/>
        </p:nvCxnSpPr>
        <p:spPr>
          <a:xfrm rot="5400000" flipH="1" flipV="1">
            <a:off x="1790700" y="2933700"/>
            <a:ext cx="228600" cy="152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463675" y="2733675"/>
            <a:ext cx="642938" cy="466725"/>
          </a:xfrm>
          <a:custGeom>
            <a:avLst/>
            <a:gdLst>
              <a:gd name="connsiteX0" fmla="*/ 365125 w 642937"/>
              <a:gd name="connsiteY0" fmla="*/ 419100 h 466725"/>
              <a:gd name="connsiteX1" fmla="*/ 603250 w 642937"/>
              <a:gd name="connsiteY1" fmla="*/ 238125 h 466725"/>
              <a:gd name="connsiteX2" fmla="*/ 584200 w 642937"/>
              <a:gd name="connsiteY2" fmla="*/ 28575 h 466725"/>
              <a:gd name="connsiteX3" fmla="*/ 250825 w 642937"/>
              <a:gd name="connsiteY3" fmla="*/ 66675 h 466725"/>
              <a:gd name="connsiteX4" fmla="*/ 41275 w 642937"/>
              <a:gd name="connsiteY4" fmla="*/ 57150 h 466725"/>
              <a:gd name="connsiteX5" fmla="*/ 22225 w 642937"/>
              <a:gd name="connsiteY5" fmla="*/ 95250 h 466725"/>
              <a:gd name="connsiteX6" fmla="*/ 174625 w 642937"/>
              <a:gd name="connsiteY6" fmla="*/ 304800 h 466725"/>
              <a:gd name="connsiteX7" fmla="*/ 307975 w 642937"/>
              <a:gd name="connsiteY7" fmla="*/ 46672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937" h="466725">
                <a:moveTo>
                  <a:pt x="365125" y="419100"/>
                </a:moveTo>
                <a:cubicBezTo>
                  <a:pt x="465931" y="361156"/>
                  <a:pt x="566737" y="303213"/>
                  <a:pt x="603250" y="238125"/>
                </a:cubicBezTo>
                <a:cubicBezTo>
                  <a:pt x="639763" y="173037"/>
                  <a:pt x="642937" y="57150"/>
                  <a:pt x="584200" y="28575"/>
                </a:cubicBezTo>
                <a:cubicBezTo>
                  <a:pt x="525463" y="0"/>
                  <a:pt x="341312" y="61913"/>
                  <a:pt x="250825" y="66675"/>
                </a:cubicBezTo>
                <a:cubicBezTo>
                  <a:pt x="160338" y="71437"/>
                  <a:pt x="79375" y="52388"/>
                  <a:pt x="41275" y="57150"/>
                </a:cubicBezTo>
                <a:cubicBezTo>
                  <a:pt x="3175" y="61913"/>
                  <a:pt x="0" y="53975"/>
                  <a:pt x="22225" y="95250"/>
                </a:cubicBezTo>
                <a:cubicBezTo>
                  <a:pt x="44450" y="136525"/>
                  <a:pt x="127000" y="242887"/>
                  <a:pt x="174625" y="304800"/>
                </a:cubicBezTo>
                <a:cubicBezTo>
                  <a:pt x="222250" y="366713"/>
                  <a:pt x="265112" y="416719"/>
                  <a:pt x="307975" y="466725"/>
                </a:cubicBezTo>
              </a:path>
            </a:pathLst>
          </a:custGeom>
          <a:noFill/>
          <a:ln>
            <a:solidFill>
              <a:srgbClr val="BF9747">
                <a:alpha val="20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07527"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87900" y="1276350"/>
            <a:ext cx="4127500"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524000" y="5486400"/>
            <a:ext cx="6781800" cy="1077913"/>
          </a:xfrm>
          <a:prstGeom prst="rect">
            <a:avLst/>
          </a:prstGeom>
          <a:noFill/>
          <a:ln w="9525">
            <a:noFill/>
            <a:miter lim="800000"/>
            <a:headEnd/>
            <a:tailEnd/>
          </a:ln>
        </p:spPr>
        <p:txBody>
          <a:bodyPr lIns="92075" tIns="46038" rIns="92075" bIns="46038">
            <a:spAutoFit/>
          </a:bodyPr>
          <a:lstStyle/>
          <a:p>
            <a:pPr eaLnBrk="0" hangingPunct="0">
              <a:lnSpc>
                <a:spcPct val="90000"/>
              </a:lnSpc>
            </a:pPr>
            <a:r>
              <a:rPr lang="en-US" sz="2400" b="1"/>
              <a:t>Fall protection systems and work practices </a:t>
            </a:r>
          </a:p>
          <a:p>
            <a:pPr eaLnBrk="0" hangingPunct="0">
              <a:lnSpc>
                <a:spcPct val="90000"/>
              </a:lnSpc>
            </a:pPr>
            <a:r>
              <a:rPr lang="en-US" sz="2400" b="1"/>
              <a:t>must be in place before you start work. </a:t>
            </a:r>
          </a:p>
          <a:p>
            <a:pPr eaLnBrk="0" hangingPunct="0">
              <a:lnSpc>
                <a:spcPct val="90000"/>
              </a:lnSpc>
            </a:pPr>
            <a:r>
              <a:rPr lang="en-US" sz="2400" b="1"/>
              <a:t>(Workers are tied-off together)</a:t>
            </a:r>
          </a:p>
        </p:txBody>
      </p:sp>
      <p:pic>
        <p:nvPicPr>
          <p:cNvPr id="69635" name="Picture 3" descr="No fall prot-EE per concrete oper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0"/>
            <a:ext cx="5487988" cy="4521200"/>
          </a:xfrm>
          <a:prstGeom prst="rect">
            <a:avLst/>
          </a:prstGeom>
          <a:noFill/>
          <a:ln w="9525">
            <a:solidFill>
              <a:schemeClr val="accent2"/>
            </a:solidFill>
            <a:miter lim="800000"/>
            <a:headEnd/>
            <a:tailEnd/>
          </a:ln>
        </p:spPr>
      </p:pic>
      <p:sp>
        <p:nvSpPr>
          <p:cNvPr id="69636" name="Text Box 4"/>
          <p:cNvSpPr txBox="1">
            <a:spLocks noChangeArrowheads="1"/>
          </p:cNvSpPr>
          <p:nvPr/>
        </p:nvSpPr>
        <p:spPr bwMode="auto">
          <a:xfrm>
            <a:off x="1295400" y="5192713"/>
            <a:ext cx="6629400" cy="376237"/>
          </a:xfrm>
          <a:prstGeom prst="rect">
            <a:avLst/>
          </a:prstGeom>
          <a:solidFill>
            <a:schemeClr val="accent1"/>
          </a:solidFill>
          <a:ln w="9525">
            <a:solidFill>
              <a:schemeClr val="tx1"/>
            </a:solidFill>
            <a:miter lim="800000"/>
            <a:headEnd/>
            <a:tailEnd/>
          </a:ln>
        </p:spPr>
        <p:txBody>
          <a:bodyPr>
            <a:spAutoFit/>
          </a:bodyPr>
          <a:lstStyle/>
          <a:p>
            <a:pPr eaLnBrk="0" hangingPunct="0">
              <a:spcBef>
                <a:spcPct val="50000"/>
              </a:spcBef>
            </a:pPr>
            <a:r>
              <a:rPr lang="en-US" b="1"/>
              <a:t>Lanyards and Personal Fall Arrest System (PFAS) in use</a:t>
            </a:r>
          </a:p>
        </p:txBody>
      </p:sp>
      <p:sp>
        <p:nvSpPr>
          <p:cNvPr id="69637" name="Line 5"/>
          <p:cNvSpPr>
            <a:spLocks noChangeShapeType="1"/>
          </p:cNvSpPr>
          <p:nvPr/>
        </p:nvSpPr>
        <p:spPr bwMode="auto">
          <a:xfrm flipH="1" flipV="1">
            <a:off x="3962400" y="3886200"/>
            <a:ext cx="1828800" cy="838200"/>
          </a:xfrm>
          <a:prstGeom prst="line">
            <a:avLst/>
          </a:prstGeom>
          <a:noFill/>
          <a:ln w="50800">
            <a:solidFill>
              <a:srgbClr val="FF0000"/>
            </a:solidFill>
            <a:round/>
            <a:headEnd/>
            <a:tailEnd type="triangle" w="lg" len="med"/>
          </a:ln>
        </p:spPr>
        <p:txBody>
          <a:bodyPr wrap="none" anchor="ctr"/>
          <a:lstStyle/>
          <a:p>
            <a:endParaRPr lang="en-US"/>
          </a:p>
        </p:txBody>
      </p:sp>
      <p:sp>
        <p:nvSpPr>
          <p:cNvPr id="69638" name="Line 6"/>
          <p:cNvSpPr>
            <a:spLocks noChangeShapeType="1"/>
          </p:cNvSpPr>
          <p:nvPr/>
        </p:nvSpPr>
        <p:spPr bwMode="auto">
          <a:xfrm flipV="1">
            <a:off x="5791200" y="1828800"/>
            <a:ext cx="76200" cy="2895600"/>
          </a:xfrm>
          <a:prstGeom prst="line">
            <a:avLst/>
          </a:prstGeom>
          <a:noFill/>
          <a:ln w="50800">
            <a:solidFill>
              <a:srgbClr val="FF3300"/>
            </a:solidFill>
            <a:round/>
            <a:headEnd/>
            <a:tailEnd type="triangle" w="lg" len="med"/>
          </a:ln>
        </p:spPr>
        <p:txBody>
          <a:bodyPr wrap="none" anchor="ctr"/>
          <a:lstStyle/>
          <a:p>
            <a:endParaRPr lang="en-US"/>
          </a:p>
        </p:txBody>
      </p:sp>
      <p:sp>
        <p:nvSpPr>
          <p:cNvPr id="69639" name="Text Box 7"/>
          <p:cNvSpPr txBox="1">
            <a:spLocks noChangeArrowheads="1"/>
          </p:cNvSpPr>
          <p:nvPr/>
        </p:nvSpPr>
        <p:spPr bwMode="auto">
          <a:xfrm>
            <a:off x="1143000" y="228600"/>
            <a:ext cx="7239000" cy="641350"/>
          </a:xfrm>
          <a:prstGeom prst="rect">
            <a:avLst/>
          </a:prstGeom>
          <a:noFill/>
          <a:ln w="9525">
            <a:noFill/>
            <a:miter lim="800000"/>
            <a:headEnd/>
            <a:tailEnd/>
          </a:ln>
        </p:spPr>
        <p:txBody>
          <a:bodyPr>
            <a:spAutoFit/>
          </a:bodyPr>
          <a:lstStyle/>
          <a:p>
            <a:pPr algn="ctr" eaLnBrk="0" hangingPunct="0">
              <a:lnSpc>
                <a:spcPct val="90000"/>
              </a:lnSpc>
              <a:spcBef>
                <a:spcPct val="50000"/>
              </a:spcBef>
            </a:pPr>
            <a:r>
              <a:rPr lang="en-US" sz="4000" b="1"/>
              <a:t>Fall Protection Planning</a:t>
            </a:r>
          </a:p>
        </p:txBody>
      </p:sp>
      <p:sp>
        <p:nvSpPr>
          <p:cNvPr id="8" name="AutoShape 5"/>
          <p:cNvSpPr>
            <a:spLocks noChangeArrowheads="1"/>
          </p:cNvSpPr>
          <p:nvPr/>
        </p:nvSpPr>
        <p:spPr bwMode="auto">
          <a:xfrm>
            <a:off x="1371600" y="357188"/>
            <a:ext cx="6096000" cy="58150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1"/>
          <p:cNvSpPr>
            <a:spLocks noGrp="1"/>
          </p:cNvSpPr>
          <p:nvPr>
            <p:ph type="sldNum" sz="quarter" idx="12"/>
          </p:nvPr>
        </p:nvSpPr>
        <p:spPr>
          <a:xfrm>
            <a:off x="3124200" y="6356350"/>
            <a:ext cx="2895600" cy="365125"/>
          </a:xfrm>
        </p:spPr>
        <p:txBody>
          <a:bodyPr/>
          <a:lstStyle/>
          <a:p>
            <a:pPr algn="ctr">
              <a:defRPr/>
            </a:pPr>
            <a:fld id="{4FB29CD3-2C23-4225-8944-1031E125BDAA}" type="slidenum">
              <a:rPr lang="en-US" smtClean="0"/>
              <a:pPr algn="ctr">
                <a:defRPr/>
              </a:pPr>
              <a:t>74</a:t>
            </a:fld>
            <a:endParaRPr lang="en-US" smtClean="0"/>
          </a:p>
        </p:txBody>
      </p:sp>
      <p:pic>
        <p:nvPicPr>
          <p:cNvPr id="70659" name="Picture 2" descr="http://www.frenchcreekproduction.com/images/horizontal-lifelines/Horizontal-Lifeline-In-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7772400" cy="6904038"/>
          </a:xfrm>
          <a:prstGeom prst="rect">
            <a:avLst/>
          </a:prstGeom>
          <a:noFill/>
          <a:ln w="9525">
            <a:noFill/>
            <a:miter lim="800000"/>
            <a:headEnd/>
            <a:tailEnd/>
          </a:ln>
        </p:spPr>
      </p:pic>
      <p:sp>
        <p:nvSpPr>
          <p:cNvPr id="4" name="TextBox 3"/>
          <p:cNvSpPr txBox="1"/>
          <p:nvPr/>
        </p:nvSpPr>
        <p:spPr>
          <a:xfrm>
            <a:off x="1600200" y="757238"/>
            <a:ext cx="1524000" cy="366712"/>
          </a:xfrm>
          <a:prstGeom prst="rect">
            <a:avLst/>
          </a:prstGeom>
          <a:solidFill>
            <a:srgbClr val="FFC000"/>
          </a:solidFill>
        </p:spPr>
        <p:txBody>
          <a:bodyPr>
            <a:spAutoFit/>
          </a:bodyPr>
          <a:lstStyle/>
          <a:p>
            <a:pPr algn="ctr">
              <a:defRPr/>
            </a:pPr>
            <a:r>
              <a:rPr lang="en-US" dirty="0">
                <a:solidFill>
                  <a:schemeClr val="accent5">
                    <a:lumMod val="25000"/>
                  </a:schemeClr>
                </a:solidFill>
              </a:rPr>
              <a:t>5,000 lbs</a:t>
            </a:r>
          </a:p>
        </p:txBody>
      </p:sp>
      <p:sp>
        <p:nvSpPr>
          <p:cNvPr id="5" name="TextBox 4"/>
          <p:cNvSpPr txBox="1"/>
          <p:nvPr/>
        </p:nvSpPr>
        <p:spPr>
          <a:xfrm>
            <a:off x="4419600" y="147638"/>
            <a:ext cx="1524000" cy="366712"/>
          </a:xfrm>
          <a:prstGeom prst="rect">
            <a:avLst/>
          </a:prstGeom>
          <a:solidFill>
            <a:srgbClr val="FFC000"/>
          </a:solidFill>
        </p:spPr>
        <p:txBody>
          <a:bodyPr>
            <a:spAutoFit/>
          </a:bodyPr>
          <a:lstStyle/>
          <a:p>
            <a:pPr algn="ctr">
              <a:defRPr/>
            </a:pPr>
            <a:r>
              <a:rPr lang="en-US" dirty="0">
                <a:solidFill>
                  <a:schemeClr val="accent5">
                    <a:lumMod val="25000"/>
                  </a:schemeClr>
                </a:solidFill>
              </a:rPr>
              <a:t>5,000 lbs</a:t>
            </a:r>
          </a:p>
        </p:txBody>
      </p:sp>
      <p:sp>
        <p:nvSpPr>
          <p:cNvPr id="6" name="TextBox 5"/>
          <p:cNvSpPr txBox="1"/>
          <p:nvPr/>
        </p:nvSpPr>
        <p:spPr>
          <a:xfrm>
            <a:off x="3048000" y="3505200"/>
            <a:ext cx="4114800" cy="1190625"/>
          </a:xfrm>
          <a:prstGeom prst="rect">
            <a:avLst/>
          </a:prstGeom>
          <a:solidFill>
            <a:srgbClr val="FFC000"/>
          </a:solidFill>
        </p:spPr>
        <p:txBody>
          <a:bodyPr>
            <a:spAutoFit/>
          </a:bodyPr>
          <a:lstStyle/>
          <a:p>
            <a:pPr algn="ctr">
              <a:defRPr/>
            </a:pPr>
            <a:r>
              <a:rPr lang="en-US" dirty="0">
                <a:solidFill>
                  <a:schemeClr val="accent5">
                    <a:lumMod val="25000"/>
                  </a:schemeClr>
                </a:solidFill>
              </a:rPr>
              <a:t>10,000 lbs.</a:t>
            </a:r>
          </a:p>
          <a:p>
            <a:pPr algn="ctr">
              <a:defRPr/>
            </a:pPr>
            <a:r>
              <a:rPr lang="en-US" dirty="0">
                <a:solidFill>
                  <a:schemeClr val="accent5">
                    <a:lumMod val="25000"/>
                  </a:schemeClr>
                </a:solidFill>
              </a:rPr>
              <a:t>Designed and installed by a qualified person and work overseen by a qualified person </a:t>
            </a:r>
          </a:p>
        </p:txBody>
      </p:sp>
      <p:sp>
        <p:nvSpPr>
          <p:cNvPr id="7" name="Rectangle 6"/>
          <p:cNvSpPr>
            <a:spLocks noChangeArrowheads="1"/>
          </p:cNvSpPr>
          <p:nvPr/>
        </p:nvSpPr>
        <p:spPr bwMode="auto">
          <a:xfrm>
            <a:off x="457200" y="4114800"/>
            <a:ext cx="2157413" cy="2378075"/>
          </a:xfrm>
          <a:prstGeom prst="rect">
            <a:avLst/>
          </a:prstGeom>
          <a:noFill/>
          <a:ln w="9525">
            <a:noFill/>
            <a:miter lim="800000"/>
            <a:headEnd/>
            <a:tailEnd/>
          </a:ln>
        </p:spPr>
        <p:txBody>
          <a:bodyPr wrap="none">
            <a:spAutoFit/>
          </a:bodyPr>
          <a:lstStyle/>
          <a:p>
            <a:pPr eaLnBrk="0" hangingPunct="0">
              <a:buClr>
                <a:srgbClr val="00FF00"/>
              </a:buClr>
              <a:buFont typeface="Wingdings" pitchFamily="2" charset="2"/>
              <a:buChar char="ü"/>
            </a:pPr>
            <a:r>
              <a:rPr lang="en-US" sz="15000">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endParaRPr lang="en-US" smtClean="0"/>
          </a:p>
        </p:txBody>
      </p:sp>
      <p:sp>
        <p:nvSpPr>
          <p:cNvPr id="101379" name="Rectangle 3"/>
          <p:cNvSpPr>
            <a:spLocks noGrp="1" noChangeArrowheads="1"/>
          </p:cNvSpPr>
          <p:nvPr>
            <p:ph type="body" idx="1"/>
          </p:nvPr>
        </p:nvSpPr>
        <p:spPr/>
        <p:txBody>
          <a:bodyPr/>
          <a:lstStyle/>
          <a:p>
            <a:endParaRPr lang="en-US" smtClean="0"/>
          </a:p>
        </p:txBody>
      </p:sp>
      <p:pic>
        <p:nvPicPr>
          <p:cNvPr id="101380" name="Picture 4" descr="Fall Pro Video - Phoenix 40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w="9525">
            <a:noFill/>
            <a:miter lim="800000"/>
            <a:headEnd/>
            <a:tailEnd/>
          </a:ln>
        </p:spPr>
      </p:pic>
      <p:sp>
        <p:nvSpPr>
          <p:cNvPr id="207877" name="Rectangle 5"/>
          <p:cNvSpPr>
            <a:spLocks noChangeArrowheads="1"/>
          </p:cNvSpPr>
          <p:nvPr/>
        </p:nvSpPr>
        <p:spPr bwMode="auto">
          <a:xfrm>
            <a:off x="6477000" y="3824288"/>
            <a:ext cx="2992438" cy="3262312"/>
          </a:xfrm>
          <a:prstGeom prst="rect">
            <a:avLst/>
          </a:prstGeom>
          <a:noFill/>
          <a:ln w="9525" algn="ctr">
            <a:noFill/>
            <a:miter lim="800000"/>
            <a:headEnd/>
            <a:tailEnd/>
          </a:ln>
        </p:spPr>
        <p:txBody>
          <a:bodyPr wrap="none">
            <a:spAutoFit/>
          </a:bodyPr>
          <a:lstStyle/>
          <a:p>
            <a:pPr marL="342900" indent="-342900" eaLnBrk="0" hangingPunct="0">
              <a:buClr>
                <a:srgbClr val="00FF00"/>
              </a:buClr>
              <a:buFont typeface="Wingdings" pitchFamily="2" charset="2"/>
              <a:buChar char="ü"/>
            </a:pPr>
            <a:r>
              <a:rPr lang="en-US" sz="20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7877">
                                            <p:txEl>
                                              <p:pRg st="0" end="0"/>
                                            </p:txEl>
                                          </p:spTgt>
                                        </p:tgtEl>
                                        <p:attrNameLst>
                                          <p:attrName>style.visibility</p:attrName>
                                        </p:attrNameLst>
                                      </p:cBhvr>
                                      <p:to>
                                        <p:strVal val="visible"/>
                                      </p:to>
                                    </p:set>
                                    <p:animEffect transition="in" filter="wipe(down)">
                                      <p:cBhvr>
                                        <p:cTn id="7" dur="500"/>
                                        <p:tgtEl>
                                          <p:spTgt spid="2078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build="allAtOnce"/>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endParaRPr lang="en-US" smtClean="0"/>
          </a:p>
        </p:txBody>
      </p:sp>
      <p:sp>
        <p:nvSpPr>
          <p:cNvPr id="102403" name="Rectangle 3"/>
          <p:cNvSpPr>
            <a:spLocks noGrp="1" noChangeArrowheads="1"/>
          </p:cNvSpPr>
          <p:nvPr>
            <p:ph type="body" idx="1"/>
          </p:nvPr>
        </p:nvSpPr>
        <p:spPr/>
        <p:txBody>
          <a:bodyPr/>
          <a:lstStyle/>
          <a:p>
            <a:endParaRPr lang="en-US" smtClean="0"/>
          </a:p>
        </p:txBody>
      </p:sp>
      <p:pic>
        <p:nvPicPr>
          <p:cNvPr id="102404" name="Picture 4" descr="Fall Protection Handbook; Video Shoot (Phoenix) 56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85800"/>
            <a:ext cx="9144000" cy="8991600"/>
          </a:xfrm>
          <a:prstGeom prst="rect">
            <a:avLst/>
          </a:prstGeom>
          <a:noFill/>
          <a:ln w="9525">
            <a:noFill/>
            <a:miter lim="800000"/>
            <a:headEnd/>
            <a:tailEnd/>
          </a:ln>
        </p:spPr>
      </p:pic>
      <p:sp>
        <p:nvSpPr>
          <p:cNvPr id="208901" name="AutoShape 5"/>
          <p:cNvSpPr>
            <a:spLocks noChangeArrowheads="1"/>
          </p:cNvSpPr>
          <p:nvPr/>
        </p:nvSpPr>
        <p:spPr bwMode="auto">
          <a:xfrm>
            <a:off x="2971800" y="1752600"/>
            <a:ext cx="4038600" cy="388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8901"/>
                                        </p:tgtEl>
                                        <p:attrNameLst>
                                          <p:attrName>style.visibility</p:attrName>
                                        </p:attrNameLst>
                                      </p:cBhvr>
                                      <p:to>
                                        <p:strVal val="visible"/>
                                      </p:to>
                                    </p:set>
                                    <p:animEffect transition="in" filter="dissolve">
                                      <p:cBhvr>
                                        <p:cTn id="7" dur="500"/>
                                        <p:tgtEl>
                                          <p:spTgt spid="20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xfrm>
            <a:off x="3124200" y="6356350"/>
            <a:ext cx="2895600" cy="365125"/>
          </a:xfrm>
        </p:spPr>
        <p:txBody>
          <a:bodyPr/>
          <a:lstStyle/>
          <a:p>
            <a:pPr algn="ctr">
              <a:defRPr/>
            </a:pPr>
            <a:fld id="{10C65A25-104D-4118-9615-0995CE695854}" type="slidenum">
              <a:rPr lang="en-US" smtClean="0"/>
              <a:pPr algn="ctr">
                <a:defRPr/>
              </a:pPr>
              <a:t>77</a:t>
            </a:fld>
            <a:endParaRPr lang="en-US" smtClean="0"/>
          </a:p>
        </p:txBody>
      </p:sp>
      <p:pic>
        <p:nvPicPr>
          <p:cNvPr id="1034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0"/>
            <a:ext cx="8229600" cy="7173913"/>
          </a:xfrm>
          <a:prstGeom prst="rect">
            <a:avLst/>
          </a:prstGeom>
          <a:noFill/>
          <a:ln w="12700">
            <a:noFill/>
            <a:miter lim="800000"/>
            <a:headEnd type="none" w="sm" len="sm"/>
            <a:tailEnd type="none" w="sm" len="sm"/>
          </a:ln>
        </p:spPr>
      </p:pic>
      <p:sp>
        <p:nvSpPr>
          <p:cNvPr id="4" name="AutoShape 5"/>
          <p:cNvSpPr>
            <a:spLocks noChangeArrowheads="1"/>
          </p:cNvSpPr>
          <p:nvPr/>
        </p:nvSpPr>
        <p:spPr bwMode="auto">
          <a:xfrm>
            <a:off x="2286000" y="2209800"/>
            <a:ext cx="4038600" cy="388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4"/>
          <p:cNvSpPr>
            <a:spLocks noGrp="1"/>
          </p:cNvSpPr>
          <p:nvPr>
            <p:ph type="sldNum" sz="quarter" idx="11"/>
          </p:nvPr>
        </p:nvSpPr>
        <p:spPr>
          <a:noFill/>
        </p:spPr>
        <p:txBody>
          <a:bodyPr/>
          <a:lstStyle/>
          <a:p>
            <a:fld id="{55752A0E-51AA-420F-A4FA-D57A64663EB6}" type="slidenum">
              <a:rPr lang="en-US" smtClean="0"/>
              <a:pPr/>
              <a:t>78</a:t>
            </a:fld>
            <a:endParaRPr lang="en-US" smtClean="0"/>
          </a:p>
        </p:txBody>
      </p:sp>
      <p:sp>
        <p:nvSpPr>
          <p:cNvPr id="63491" name="Rectangle 4"/>
          <p:cNvSpPr>
            <a:spLocks noGrp="1" noChangeArrowheads="1"/>
          </p:cNvSpPr>
          <p:nvPr>
            <p:ph type="title"/>
          </p:nvPr>
        </p:nvSpPr>
        <p:spPr>
          <a:xfrm>
            <a:off x="762000" y="0"/>
            <a:ext cx="7772400" cy="1143000"/>
          </a:xfrm>
          <a:noFill/>
        </p:spPr>
        <p:txBody>
          <a:bodyPr anchor="ctr"/>
          <a:lstStyle/>
          <a:p>
            <a:r>
              <a:rPr lang="en-US" altLang="en-US" smtClean="0"/>
              <a:t>Restraint Systems</a:t>
            </a:r>
          </a:p>
        </p:txBody>
      </p:sp>
      <p:sp>
        <p:nvSpPr>
          <p:cNvPr id="63492" name="Rectangle 5"/>
          <p:cNvSpPr>
            <a:spLocks noGrp="1" noChangeArrowheads="1"/>
          </p:cNvSpPr>
          <p:nvPr>
            <p:ph type="body" sz="half" idx="1"/>
          </p:nvPr>
        </p:nvSpPr>
        <p:spPr>
          <a:xfrm>
            <a:off x="457200" y="1066800"/>
            <a:ext cx="6172200" cy="4991100"/>
          </a:xfrm>
          <a:noFill/>
        </p:spPr>
        <p:txBody>
          <a:bodyPr/>
          <a:lstStyle/>
          <a:p>
            <a:pPr marL="0" indent="0">
              <a:buFontTx/>
              <a:buNone/>
            </a:pPr>
            <a:r>
              <a:rPr lang="en-US" altLang="en-US" sz="2400" b="1" smtClean="0"/>
              <a:t>These are systems designed to prevent the user from reaching an area where free-fall could occur so no free-fall is possible, as in leading edge roof work. Here are some elements and examples of restraint systems. </a:t>
            </a:r>
          </a:p>
          <a:p>
            <a:pPr marL="0" indent="0">
              <a:buFontTx/>
              <a:buNone/>
            </a:pPr>
            <a:r>
              <a:rPr lang="en-US" altLang="en-US" sz="2400" b="1" smtClean="0"/>
              <a:t>Body Support: Full Body Harness or Body Belt </a:t>
            </a:r>
          </a:p>
          <a:p>
            <a:pPr marL="0" indent="0">
              <a:buFontTx/>
              <a:buNone/>
            </a:pPr>
            <a:r>
              <a:rPr lang="en-US" altLang="en-US" sz="2400" b="1" smtClean="0"/>
              <a:t>Connecting Component: Rope or web lanyard </a:t>
            </a:r>
          </a:p>
          <a:p>
            <a:pPr marL="0" indent="0">
              <a:buFontTx/>
              <a:buNone/>
            </a:pPr>
            <a:r>
              <a:rPr lang="en-US" altLang="en-US" sz="2400" b="1" smtClean="0"/>
              <a:t>Anchorage Connector: Tie-Off Adapter, Roof Anchor </a:t>
            </a:r>
          </a:p>
          <a:p>
            <a:pPr marL="0" indent="0">
              <a:buFontTx/>
              <a:buNone/>
            </a:pPr>
            <a:r>
              <a:rPr lang="en-US" altLang="en-US" sz="2400" b="1" smtClean="0"/>
              <a:t>Anchorage: Beam or Support Structure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219200"/>
            <a:ext cx="1981200" cy="46482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1"/>
          </p:nvPr>
        </p:nvSpPr>
        <p:spPr>
          <a:noFill/>
        </p:spPr>
        <p:txBody>
          <a:bodyPr/>
          <a:lstStyle/>
          <a:p>
            <a:fld id="{E789A30C-2649-4AB5-95B9-24C3D5D3F8C9}" type="slidenum">
              <a:rPr lang="en-US" smtClean="0"/>
              <a:pPr/>
              <a:t>79</a:t>
            </a:fld>
            <a:endParaRPr lang="en-US" smtClean="0"/>
          </a:p>
        </p:txBody>
      </p:sp>
      <p:sp>
        <p:nvSpPr>
          <p:cNvPr id="64515" name="Rectangle 4"/>
          <p:cNvSpPr>
            <a:spLocks noGrp="1" noChangeArrowheads="1"/>
          </p:cNvSpPr>
          <p:nvPr>
            <p:ph type="title"/>
          </p:nvPr>
        </p:nvSpPr>
        <p:spPr>
          <a:xfrm>
            <a:off x="685800" y="0"/>
            <a:ext cx="7772400" cy="1143000"/>
          </a:xfrm>
          <a:noFill/>
        </p:spPr>
        <p:txBody>
          <a:bodyPr anchor="ctr"/>
          <a:lstStyle/>
          <a:p>
            <a:r>
              <a:rPr lang="en-US" altLang="en-US" smtClean="0"/>
              <a:t>Fall Arrest </a:t>
            </a:r>
          </a:p>
        </p:txBody>
      </p:sp>
      <p:sp>
        <p:nvSpPr>
          <p:cNvPr id="64516" name="Rectangle 5"/>
          <p:cNvSpPr>
            <a:spLocks noGrp="1" noChangeArrowheads="1"/>
          </p:cNvSpPr>
          <p:nvPr>
            <p:ph type="body" sz="half" idx="1"/>
          </p:nvPr>
        </p:nvSpPr>
        <p:spPr>
          <a:xfrm>
            <a:off x="381000" y="1143000"/>
            <a:ext cx="6154738" cy="4114800"/>
          </a:xfrm>
          <a:noFill/>
        </p:spPr>
        <p:txBody>
          <a:bodyPr>
            <a:normAutofit fontScale="92500" lnSpcReduction="10000"/>
          </a:bodyPr>
          <a:lstStyle/>
          <a:p>
            <a:pPr marL="0" indent="0">
              <a:buFontTx/>
              <a:buNone/>
            </a:pPr>
            <a:r>
              <a:rPr lang="en-US" altLang="en-US" sz="2400" b="1" smtClean="0"/>
              <a:t>These systems are designed to stop a free-fall of up to 6 feet, and limit the maximum forces of a user to 1800 pounds or less, as in steel erection or elevated maintenance work. The following are the four elements of a fall arrest system and some examples. </a:t>
            </a:r>
          </a:p>
          <a:p>
            <a:pPr marL="0" indent="0">
              <a:buFontTx/>
              <a:buNone/>
            </a:pPr>
            <a:r>
              <a:rPr lang="en-US" altLang="en-US" sz="2400" b="1" smtClean="0"/>
              <a:t>Body Support: Full Body Harness </a:t>
            </a:r>
          </a:p>
          <a:p>
            <a:pPr marL="0" indent="0">
              <a:buFontTx/>
              <a:buNone/>
            </a:pPr>
            <a:r>
              <a:rPr lang="en-US" altLang="en-US" sz="2400" b="1" smtClean="0"/>
              <a:t>Connecting Component: Shock Absorbing Lanyard, Self-Retracting-Lifeline, RopeGrab </a:t>
            </a:r>
          </a:p>
          <a:p>
            <a:pPr marL="0" indent="0">
              <a:buFontTx/>
              <a:buNone/>
            </a:pPr>
            <a:r>
              <a:rPr lang="en-US" altLang="en-US" sz="2400" b="1" smtClean="0"/>
              <a:t>Anchorage Connector: Carabiner, Tie-Off Adapter, Trolly, Roof Anchor </a:t>
            </a:r>
          </a:p>
          <a:p>
            <a:pPr marL="0" indent="0">
              <a:buFontTx/>
              <a:buNone/>
            </a:pPr>
            <a:r>
              <a:rPr lang="en-US" altLang="en-US" sz="2400" b="1" smtClean="0"/>
              <a:t>Anchorage: Beam or Support Structure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1524000"/>
            <a:ext cx="1828800" cy="425196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title"/>
          </p:nvPr>
        </p:nvSpPr>
        <p:spPr>
          <a:xfrm>
            <a:off x="546100" y="76200"/>
            <a:ext cx="7772400" cy="754063"/>
          </a:xfrm>
        </p:spPr>
        <p:txBody>
          <a:bodyPr/>
          <a:lstStyle/>
          <a:p>
            <a:r>
              <a:rPr lang="en-US" sz="2800" dirty="0" smtClean="0"/>
              <a:t>Most Frequently Cited in 2010</a:t>
            </a:r>
          </a:p>
        </p:txBody>
      </p:sp>
      <p:sp>
        <p:nvSpPr>
          <p:cNvPr id="5" name="Rectangle 7"/>
          <p:cNvSpPr txBox="1">
            <a:spLocks noChangeArrowheads="1"/>
          </p:cNvSpPr>
          <p:nvPr/>
        </p:nvSpPr>
        <p:spPr>
          <a:xfrm>
            <a:off x="228600" y="1044574"/>
            <a:ext cx="8686800" cy="6118226"/>
          </a:xfrm>
          <a:prstGeom prst="rect">
            <a:avLst/>
          </a:prstGeom>
        </p:spPr>
        <p:txBody>
          <a:bodyPr vert="horz" lIns="91440" tIns="45720" rIns="91440" bIns="45720" rtlCol="0">
            <a:normAutofit/>
          </a:bodyPr>
          <a:lstStyle/>
          <a:p>
            <a:pPr marL="438150" marR="0" lvl="0" indent="-438150" algn="l" defTabSz="914400" rtl="0" eaLnBrk="1" fontAlgn="auto" latinLnBrk="0" hangingPunct="1">
              <a:lnSpc>
                <a:spcPct val="80000"/>
              </a:lnSpc>
              <a:spcBef>
                <a:spcPct val="20000"/>
              </a:spcBef>
              <a:spcAft>
                <a:spcPts val="0"/>
              </a:spcAft>
              <a:buClrTx/>
              <a:buSzTx/>
              <a:tabLst/>
              <a:defRPr/>
            </a:pPr>
            <a:r>
              <a:rPr kumimoji="0" lang="en-US" sz="1600" b="1" i="0" u="none" strike="noStrike" kern="1200" cap="none" spc="0" normalizeH="0" baseline="0" noProof="0" dirty="0" smtClean="0">
                <a:ln>
                  <a:noFill/>
                </a:ln>
                <a:solidFill>
                  <a:srgbClr val="FFFF66"/>
                </a:solidFill>
                <a:effectLst/>
                <a:uLnTx/>
                <a:uFillTx/>
                <a:latin typeface="Comic Sans MS" pitchFamily="66" charset="0"/>
                <a:ea typeface="+mn-ea"/>
                <a:cs typeface="+mn-cs"/>
              </a:rPr>
              <a:t>1.	</a:t>
            </a:r>
            <a:r>
              <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rPr>
              <a:t>1926.451 – Scaffolding  - (same rank as 2009) - 9,093 violations - Scaffold accidents most often result from the planking or support giving way, or from the employee slipping or being struck by a falling object.</a:t>
            </a:r>
          </a:p>
          <a:p>
            <a:pPr marL="438150" marR="0" lvl="0" indent="-438150" algn="l" defTabSz="914400" rtl="0" eaLnBrk="1" fontAlgn="auto" latinLnBrk="0" hangingPunct="1">
              <a:lnSpc>
                <a:spcPct val="80000"/>
              </a:lnSpc>
              <a:spcBef>
                <a:spcPct val="20000"/>
              </a:spcBef>
              <a:spcAft>
                <a:spcPts val="0"/>
              </a:spcAft>
              <a:buClrTx/>
              <a:buSzTx/>
              <a:tabLst/>
              <a:defRPr/>
            </a:pPr>
            <a:endPar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endParaRPr>
          </a:p>
          <a:p>
            <a:pPr marL="438150" marR="0" lvl="0" indent="-438150" algn="l" defTabSz="914400" rtl="0" eaLnBrk="1" fontAlgn="auto" latinLnBrk="0" hangingPunct="1">
              <a:lnSpc>
                <a:spcPct val="80000"/>
              </a:lnSpc>
              <a:spcBef>
                <a:spcPct val="20000"/>
              </a:spcBef>
              <a:spcAft>
                <a:spcPts val="0"/>
              </a:spcAft>
              <a:buClrTx/>
              <a:buSzTx/>
              <a:tabLst/>
              <a:defRPr/>
            </a:pPr>
            <a:r>
              <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rPr>
              <a:t>2. 1926.501 – Fall Protection - (same rank as 2009) - 6,771 violations - Any time a worker is at a height of four feet or more, the worker is at risk and needs to be protected. Fall protection must be provided at four feet in general industry, five feet in maritime and six feet in construction.</a:t>
            </a:r>
          </a:p>
          <a:p>
            <a:pPr marL="438150" marR="0" lvl="0" indent="-438150" algn="l" defTabSz="914400" rtl="0" eaLnBrk="1" fontAlgn="auto" latinLnBrk="0" hangingPunct="1">
              <a:lnSpc>
                <a:spcPct val="80000"/>
              </a:lnSpc>
              <a:spcBef>
                <a:spcPct val="20000"/>
              </a:spcBef>
              <a:spcAft>
                <a:spcPts val="0"/>
              </a:spcAft>
              <a:buClrTx/>
              <a:buSzTx/>
              <a:tabLst/>
              <a:defRPr/>
            </a:pPr>
            <a:endPar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endParaRPr>
          </a:p>
          <a:p>
            <a:pPr marL="438150" marR="0" lvl="0" indent="-438150" algn="l" defTabSz="914400" rtl="0" eaLnBrk="1" fontAlgn="auto" latinLnBrk="0" hangingPunct="1">
              <a:lnSpc>
                <a:spcPct val="80000"/>
              </a:lnSpc>
              <a:spcBef>
                <a:spcPct val="20000"/>
              </a:spcBef>
              <a:spcAft>
                <a:spcPts val="0"/>
              </a:spcAft>
              <a:buClrTx/>
              <a:buSzTx/>
              <a:tabLst/>
              <a:defRPr/>
            </a:pPr>
            <a:r>
              <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rPr>
              <a:t>3. 1910.1200 – Hazard Communication - (same rank as 2009) -  6,378 violations - Chemical manufacturers and importers are required to evaluate the hazards of the chemicals they produce or import, and prepare labels and safety data sheets to convey the hazard information to their downstream customers.</a:t>
            </a:r>
          </a:p>
          <a:p>
            <a:pPr marL="438150" marR="0" lvl="0" indent="-438150" algn="l" defTabSz="914400" rtl="0" eaLnBrk="1" fontAlgn="auto" latinLnBrk="0" hangingPunct="1">
              <a:lnSpc>
                <a:spcPct val="80000"/>
              </a:lnSpc>
              <a:spcBef>
                <a:spcPct val="20000"/>
              </a:spcBef>
              <a:spcAft>
                <a:spcPts val="0"/>
              </a:spcAft>
              <a:buClrTx/>
              <a:buSzTx/>
              <a:tabLst/>
              <a:defRPr/>
            </a:pPr>
            <a:endPar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endParaRPr>
          </a:p>
          <a:p>
            <a:pPr marL="438150" marR="0" lvl="0" indent="-438150" algn="l" defTabSz="914400" rtl="0" eaLnBrk="1" fontAlgn="auto" latinLnBrk="0" hangingPunct="1">
              <a:lnSpc>
                <a:spcPct val="80000"/>
              </a:lnSpc>
              <a:spcBef>
                <a:spcPct val="20000"/>
              </a:spcBef>
              <a:spcAft>
                <a:spcPts val="0"/>
              </a:spcAft>
              <a:buClrTx/>
              <a:buSzTx/>
              <a:tabLst/>
              <a:defRPr/>
            </a:pPr>
            <a:r>
              <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rPr>
              <a:t>4. 1910.134 – Respiratory Protection - (same rank as 2009) - 3,803 violations - Respirators protect workers against insufficient oxygen environments, harmful dusts, fogs, smokes, mists, gases, vapors and sprays. These hazards may cause cancer, lung impairment, other diseases or death.</a:t>
            </a:r>
          </a:p>
          <a:p>
            <a:pPr marL="438150" marR="0" lvl="0" indent="-438150" algn="l" defTabSz="914400" rtl="0" eaLnBrk="1" fontAlgn="auto" latinLnBrk="0" hangingPunct="1">
              <a:lnSpc>
                <a:spcPct val="80000"/>
              </a:lnSpc>
              <a:spcBef>
                <a:spcPct val="20000"/>
              </a:spcBef>
              <a:spcAft>
                <a:spcPts val="0"/>
              </a:spcAft>
              <a:buClrTx/>
              <a:buSzTx/>
              <a:tabLst/>
              <a:defRPr/>
            </a:pPr>
            <a:endPar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endParaRPr>
          </a:p>
          <a:p>
            <a:pPr marL="438150" marR="0" lvl="0" indent="-438150" algn="l" defTabSz="914400" rtl="0" eaLnBrk="1" fontAlgn="auto" latinLnBrk="0" hangingPunct="1">
              <a:lnSpc>
                <a:spcPct val="80000"/>
              </a:lnSpc>
              <a:spcBef>
                <a:spcPct val="20000"/>
              </a:spcBef>
              <a:spcAft>
                <a:spcPts val="0"/>
              </a:spcAft>
              <a:buClrTx/>
              <a:buSzTx/>
              <a:tabLst/>
              <a:defRPr/>
            </a:pPr>
            <a:r>
              <a:rPr kumimoji="0" lang="en-US" sz="1700" b="1" i="0" u="none" strike="noStrike" kern="1200" cap="none" spc="0" normalizeH="0" baseline="0" noProof="0" dirty="0" smtClean="0">
                <a:ln>
                  <a:noFill/>
                </a:ln>
                <a:solidFill>
                  <a:srgbClr val="FFFF66"/>
                </a:solidFill>
                <a:effectLst/>
                <a:uLnTx/>
                <a:uFillTx/>
                <a:latin typeface="Comic Sans MS" pitchFamily="66" charset="0"/>
                <a:ea typeface="+mn-ea"/>
                <a:cs typeface="+mn-cs"/>
              </a:rPr>
              <a:t>5. 1926.1053 – Ladders - (was #7 in 2009) - 3,072 violations - Occupational fatalities caused by falls remain a serious public health problem. The US Department of Labor (DOL) lists falls as one of the leading causes of traumatic occupational death, accounting for eight percent of all occupational fatalities from trauma.</a:t>
            </a:r>
          </a:p>
        </p:txBody>
      </p:sp>
      <p:sp>
        <p:nvSpPr>
          <p:cNvPr id="6" name="Oval 5"/>
          <p:cNvSpPr/>
          <p:nvPr/>
        </p:nvSpPr>
        <p:spPr>
          <a:xfrm>
            <a:off x="457200" y="762000"/>
            <a:ext cx="30480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1000" y="1828800"/>
            <a:ext cx="37338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4800" y="5334000"/>
            <a:ext cx="30480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lide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752600"/>
            <a:ext cx="2435225" cy="3305175"/>
          </a:xfrm>
          <a:prstGeom prst="rect">
            <a:avLst/>
          </a:prstGeom>
          <a:solidFill>
            <a:srgbClr val="FFFF00"/>
          </a:solidFill>
          <a:ln w="9525">
            <a:solidFill>
              <a:schemeClr val="accent2"/>
            </a:solidFill>
            <a:miter lim="800000"/>
            <a:headEnd/>
            <a:tailEnd/>
          </a:ln>
        </p:spPr>
      </p:pic>
      <p:pic>
        <p:nvPicPr>
          <p:cNvPr id="64515" name="Picture 3" descr="Slide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4600" y="1752600"/>
            <a:ext cx="2586038" cy="3305175"/>
          </a:xfrm>
          <a:prstGeom prst="rect">
            <a:avLst/>
          </a:prstGeom>
          <a:solidFill>
            <a:srgbClr val="FFFF00"/>
          </a:solidFill>
          <a:ln w="9525">
            <a:solidFill>
              <a:schemeClr val="accent2"/>
            </a:solidFill>
            <a:miter lim="800000"/>
            <a:headEnd/>
            <a:tailEnd/>
          </a:ln>
        </p:spPr>
      </p:pic>
      <p:pic>
        <p:nvPicPr>
          <p:cNvPr id="64516" name="Picture 4" descr="Slide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1752600"/>
            <a:ext cx="3505200" cy="3305175"/>
          </a:xfrm>
          <a:prstGeom prst="rect">
            <a:avLst/>
          </a:prstGeom>
          <a:solidFill>
            <a:srgbClr val="FFFF00"/>
          </a:solidFill>
          <a:ln w="9525">
            <a:solidFill>
              <a:schemeClr val="accent2"/>
            </a:solidFill>
            <a:miter lim="800000"/>
            <a:headEnd/>
            <a:tailEnd/>
          </a:ln>
        </p:spPr>
      </p:pic>
      <p:sp>
        <p:nvSpPr>
          <p:cNvPr id="64517" name="Rectangle 5"/>
          <p:cNvSpPr>
            <a:spLocks noChangeArrowheads="1"/>
          </p:cNvSpPr>
          <p:nvPr/>
        </p:nvSpPr>
        <p:spPr bwMode="auto">
          <a:xfrm>
            <a:off x="381000" y="5181600"/>
            <a:ext cx="2254250" cy="1187450"/>
          </a:xfrm>
          <a:prstGeom prst="rect">
            <a:avLst/>
          </a:prstGeom>
          <a:solidFill>
            <a:srgbClr val="FFFF00"/>
          </a:solidFill>
          <a:ln w="9525">
            <a:noFill/>
            <a:miter lim="800000"/>
            <a:headEnd/>
            <a:tailEnd/>
          </a:ln>
        </p:spPr>
        <p:txBody>
          <a:bodyPr wrap="none" lIns="92075" tIns="46038" rIns="92075" bIns="46038">
            <a:spAutoFit/>
          </a:bodyPr>
          <a:lstStyle/>
          <a:p>
            <a:pPr algn="ctr" eaLnBrk="0" hangingPunct="0"/>
            <a:r>
              <a:rPr lang="en-US" sz="2400" b="1"/>
              <a:t>Personal Fall </a:t>
            </a:r>
          </a:p>
          <a:p>
            <a:pPr algn="ctr" eaLnBrk="0" hangingPunct="0"/>
            <a:r>
              <a:rPr lang="en-US" sz="2400" b="1"/>
              <a:t>Arrest System</a:t>
            </a:r>
          </a:p>
          <a:p>
            <a:pPr algn="ctr" eaLnBrk="0" hangingPunct="0"/>
            <a:r>
              <a:rPr lang="en-US" sz="2400" b="1"/>
              <a:t>(PFAS)</a:t>
            </a:r>
          </a:p>
        </p:txBody>
      </p:sp>
      <p:sp>
        <p:nvSpPr>
          <p:cNvPr id="64518" name="Rectangle 6"/>
          <p:cNvSpPr>
            <a:spLocks noChangeArrowheads="1"/>
          </p:cNvSpPr>
          <p:nvPr/>
        </p:nvSpPr>
        <p:spPr bwMode="auto">
          <a:xfrm>
            <a:off x="3810000" y="5257800"/>
            <a:ext cx="1708150" cy="457200"/>
          </a:xfrm>
          <a:prstGeom prst="rect">
            <a:avLst/>
          </a:prstGeom>
          <a:solidFill>
            <a:srgbClr val="FFFF00"/>
          </a:solidFill>
          <a:ln w="9525">
            <a:noFill/>
            <a:miter lim="800000"/>
            <a:headEnd/>
            <a:tailEnd/>
          </a:ln>
        </p:spPr>
        <p:txBody>
          <a:bodyPr wrap="none" lIns="92075" tIns="46038" rIns="92075" bIns="46038">
            <a:spAutoFit/>
          </a:bodyPr>
          <a:lstStyle/>
          <a:p>
            <a:pPr eaLnBrk="0" hangingPunct="0"/>
            <a:r>
              <a:rPr lang="en-US" sz="2400" b="1"/>
              <a:t>Guardrails</a:t>
            </a:r>
          </a:p>
        </p:txBody>
      </p:sp>
      <p:sp>
        <p:nvSpPr>
          <p:cNvPr id="64519" name="Rectangle 7"/>
          <p:cNvSpPr>
            <a:spLocks noChangeArrowheads="1"/>
          </p:cNvSpPr>
          <p:nvPr/>
        </p:nvSpPr>
        <p:spPr bwMode="auto">
          <a:xfrm>
            <a:off x="6781800" y="5181600"/>
            <a:ext cx="1676400" cy="457200"/>
          </a:xfrm>
          <a:prstGeom prst="rect">
            <a:avLst/>
          </a:prstGeom>
          <a:solidFill>
            <a:srgbClr val="FFFF00"/>
          </a:solidFill>
          <a:ln w="9525">
            <a:noFill/>
            <a:miter lim="800000"/>
            <a:headEnd/>
            <a:tailEnd/>
          </a:ln>
        </p:spPr>
        <p:txBody>
          <a:bodyPr wrap="none" lIns="92075" tIns="46038" rIns="92075" bIns="46038">
            <a:spAutoFit/>
          </a:bodyPr>
          <a:lstStyle/>
          <a:p>
            <a:pPr eaLnBrk="0" hangingPunct="0"/>
            <a:r>
              <a:rPr lang="en-US" sz="2400" b="1"/>
              <a:t>Safety Net</a:t>
            </a:r>
          </a:p>
        </p:txBody>
      </p:sp>
      <p:sp>
        <p:nvSpPr>
          <p:cNvPr id="64520" name="Text Box 8"/>
          <p:cNvSpPr txBox="1">
            <a:spLocks noChangeArrowheads="1"/>
          </p:cNvSpPr>
          <p:nvPr/>
        </p:nvSpPr>
        <p:spPr bwMode="auto">
          <a:xfrm>
            <a:off x="1066800" y="228600"/>
            <a:ext cx="7010400" cy="701675"/>
          </a:xfrm>
          <a:prstGeom prst="rect">
            <a:avLst/>
          </a:prstGeom>
          <a:solidFill>
            <a:srgbClr val="FFFF00"/>
          </a:solidFill>
          <a:ln w="9525">
            <a:noFill/>
            <a:miter lim="800000"/>
            <a:headEnd/>
            <a:tailEnd/>
          </a:ln>
        </p:spPr>
        <p:txBody>
          <a:bodyPr>
            <a:spAutoFit/>
          </a:bodyPr>
          <a:lstStyle/>
          <a:p>
            <a:pPr algn="ctr" eaLnBrk="0" hangingPunct="0">
              <a:spcBef>
                <a:spcPct val="50000"/>
              </a:spcBef>
            </a:pPr>
            <a:r>
              <a:rPr lang="en-US" sz="4000" b="1"/>
              <a:t>Fall Protection Options</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endParaRPr lang="en-US" sz="3600" smtClean="0"/>
          </a:p>
        </p:txBody>
      </p:sp>
      <p:sp>
        <p:nvSpPr>
          <p:cNvPr id="58371" name="Rectangle 3"/>
          <p:cNvSpPr>
            <a:spLocks noGrp="1" noChangeArrowheads="1"/>
          </p:cNvSpPr>
          <p:nvPr>
            <p:ph type="body" idx="1"/>
          </p:nvPr>
        </p:nvSpPr>
        <p:spPr/>
        <p:txBody>
          <a:bodyPr/>
          <a:lstStyle/>
          <a:p>
            <a:endParaRPr lang="en-US" smtClean="0"/>
          </a:p>
        </p:txBody>
      </p:sp>
      <p:pic>
        <p:nvPicPr>
          <p:cNvPr id="58372" name="Picture 4" descr="Fall Pro Video - Phoenix 42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defRPr/>
            </a:pPr>
            <a:r>
              <a:rPr lang="en-US" altLang="en-US" sz="3600" dirty="0"/>
              <a:t>Alternate methods of Fall Protection</a:t>
            </a:r>
          </a:p>
        </p:txBody>
      </p:sp>
      <p:sp>
        <p:nvSpPr>
          <p:cNvPr id="23555" name="Rectangle 3"/>
          <p:cNvSpPr>
            <a:spLocks noGrp="1" noChangeArrowheads="1"/>
          </p:cNvSpPr>
          <p:nvPr>
            <p:ph type="body" idx="1"/>
          </p:nvPr>
        </p:nvSpPr>
        <p:spPr>
          <a:xfrm>
            <a:off x="-819150" y="1447800"/>
            <a:ext cx="9810750" cy="4876800"/>
          </a:xfrm>
        </p:spPr>
        <p:txBody>
          <a:bodyPr>
            <a:normAutofit fontScale="92500"/>
          </a:bodyPr>
          <a:lstStyle/>
          <a:p>
            <a:pPr lvl="2">
              <a:buFontTx/>
              <a:buNone/>
              <a:defRPr/>
            </a:pPr>
            <a:r>
              <a:rPr lang="en-US" altLang="en-US" sz="3600" b="1" i="1" dirty="0">
                <a:solidFill>
                  <a:schemeClr val="tx2">
                    <a:lumMod val="50000"/>
                  </a:schemeClr>
                </a:solidFill>
                <a:latin typeface="New York" charset="0"/>
              </a:rPr>
              <a:t>  </a:t>
            </a:r>
            <a:r>
              <a:rPr lang="en-US" altLang="en-US" sz="3600" b="1" dirty="0"/>
              <a:t>Controlled Access Zones....for leading edge work..</a:t>
            </a:r>
            <a:r>
              <a:rPr lang="en-US" altLang="en-US" sz="3600" dirty="0"/>
              <a:t>close off the area to all but trained personnel.....overhand bricklaying......control lines consists of ropes, wires, tapes etc.... flagged at 6 foot intervals.....new steel standard mentions the “controlled decking zone” as another alternative to conventional fall protection.....</a:t>
            </a:r>
          </a:p>
          <a:p>
            <a:pPr lvl="2">
              <a:defRPr/>
            </a:pPr>
            <a:endParaRPr lang="en-US" altLang="en-US" i="1" dirty="0">
              <a:solidFill>
                <a:schemeClr val="tx2">
                  <a:lumMod val="50000"/>
                </a:schemeClr>
              </a:solidFill>
              <a:latin typeface="New York" charset="0"/>
            </a:endParaRPr>
          </a:p>
          <a:p>
            <a:pPr lvl="2">
              <a:defRPr/>
            </a:pPr>
            <a:endParaRPr lang="en-US" altLang="en-US" b="1" i="1" dirty="0">
              <a:solidFill>
                <a:schemeClr val="tx2">
                  <a:lumMod val="50000"/>
                </a:schemeClr>
              </a:solidFill>
              <a:latin typeface="New York" charset="0"/>
            </a:endParaRPr>
          </a:p>
          <a:p>
            <a:pPr lvl="2">
              <a:buFontTx/>
              <a:buNone/>
              <a:defRPr/>
            </a:pPr>
            <a:r>
              <a:rPr lang="en-US" altLang="en-US" dirty="0">
                <a:solidFill>
                  <a:schemeClr val="tx2">
                    <a:lumMod val="50000"/>
                  </a:schemeClr>
                </a:solidFill>
              </a:rPr>
              <a:t>  </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US" altLang="en-US" sz="3600" b="1" dirty="0"/>
              <a:t>Alternate methods of Fall Protection</a:t>
            </a:r>
          </a:p>
        </p:txBody>
      </p:sp>
      <p:sp>
        <p:nvSpPr>
          <p:cNvPr id="24579" name="Rectangle 3"/>
          <p:cNvSpPr>
            <a:spLocks noGrp="1" noChangeArrowheads="1"/>
          </p:cNvSpPr>
          <p:nvPr>
            <p:ph type="body" idx="1"/>
          </p:nvPr>
        </p:nvSpPr>
        <p:spPr>
          <a:xfrm>
            <a:off x="-228600" y="1600200"/>
            <a:ext cx="8686800" cy="4525963"/>
          </a:xfrm>
        </p:spPr>
        <p:txBody>
          <a:bodyPr/>
          <a:lstStyle/>
          <a:p>
            <a:pPr lvl="2">
              <a:buFontTx/>
              <a:buNone/>
              <a:defRPr/>
            </a:pPr>
            <a:r>
              <a:rPr lang="en-US" altLang="en-US" sz="3600" dirty="0">
                <a:solidFill>
                  <a:schemeClr val="tx2">
                    <a:lumMod val="50000"/>
                  </a:schemeClr>
                </a:solidFill>
              </a:rPr>
              <a:t>   </a:t>
            </a:r>
            <a:r>
              <a:rPr lang="en-US" altLang="en-US" sz="3600" b="1" dirty="0"/>
              <a:t>Safety Monitoring System.....</a:t>
            </a:r>
            <a:r>
              <a:rPr lang="en-US" altLang="en-US" sz="3600" dirty="0"/>
              <a:t>when other systems are not feasible....designated person....monitor the safety of employees...competent to recognize fall hazards.....warns the employees...same walking/working surface...within visual sighting ......no other responsibilities.....</a:t>
            </a:r>
          </a:p>
          <a:p>
            <a:pPr lvl="2">
              <a:defRPr/>
            </a:pPr>
            <a:endParaRPr lang="en-US" altLang="en-US" sz="2800" dirty="0">
              <a:solidFill>
                <a:schemeClr val="tx2">
                  <a:lumMod val="50000"/>
                </a:schemeClr>
              </a:solidFill>
            </a:endParaRPr>
          </a:p>
          <a:p>
            <a:pPr>
              <a:defRPr/>
            </a:pPr>
            <a:endParaRPr lang="en-US" altLang="en-US" sz="2800" dirty="0">
              <a:solidFill>
                <a:schemeClr val="tx2">
                  <a:lumMod val="50000"/>
                </a:schemeClr>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sz="3600" smtClean="0"/>
              <a:t>Alternate methods of Fall Protection</a:t>
            </a:r>
          </a:p>
        </p:txBody>
      </p:sp>
      <p:sp>
        <p:nvSpPr>
          <p:cNvPr id="60419" name="Rectangle 3"/>
          <p:cNvSpPr>
            <a:spLocks noGrp="1" noChangeArrowheads="1"/>
          </p:cNvSpPr>
          <p:nvPr>
            <p:ph type="body" idx="1"/>
          </p:nvPr>
        </p:nvSpPr>
        <p:spPr>
          <a:xfrm>
            <a:off x="-533400" y="1600200"/>
            <a:ext cx="5105400" cy="4419600"/>
          </a:xfrm>
        </p:spPr>
        <p:txBody>
          <a:bodyPr/>
          <a:lstStyle/>
          <a:p>
            <a:pPr lvl="2">
              <a:buFontTx/>
              <a:buNone/>
            </a:pPr>
            <a:r>
              <a:rPr lang="en-US" altLang="en-US" b="1" i="1" smtClean="0">
                <a:latin typeface="New York" charset="0"/>
              </a:rPr>
              <a:t>  </a:t>
            </a:r>
            <a:r>
              <a:rPr lang="en-US" altLang="en-US" sz="2800" smtClean="0"/>
              <a:t>Fall Protection Plan is allowed only in leading edge work, pre-cast concrete erection...or residential construction.......if it can be proven that conventional fall protection is infeasible......</a:t>
            </a:r>
          </a:p>
          <a:p>
            <a:pPr lvl="2">
              <a:buFontTx/>
              <a:buNone/>
            </a:pPr>
            <a:endParaRPr lang="en-US" altLang="en-US" sz="2800" smtClean="0"/>
          </a:p>
          <a:p>
            <a:pPr lvl="2"/>
            <a:endParaRPr lang="en-US" altLang="en-US" sz="2800" smtClean="0"/>
          </a:p>
          <a:p>
            <a:endParaRPr lang="en-US" altLang="en-US" sz="2800" smtClean="0"/>
          </a:p>
        </p:txBody>
      </p:sp>
      <p:sp>
        <p:nvSpPr>
          <p:cNvPr id="4" name="Rectangle 4"/>
          <p:cNvSpPr txBox="1">
            <a:spLocks noChangeArrowheads="1"/>
          </p:cNvSpPr>
          <p:nvPr/>
        </p:nvSpPr>
        <p:spPr>
          <a:xfrm>
            <a:off x="4660900" y="1585913"/>
            <a:ext cx="4025900" cy="4525962"/>
          </a:xfrm>
          <a:prstGeom prst="rect">
            <a:avLst/>
          </a:prstGeom>
          <a:solidFill>
            <a:schemeClr val="bg1"/>
          </a:solidFill>
          <a:ln w="76200" cmpd="tri">
            <a:solidFill>
              <a:schemeClr val="tx1"/>
            </a:solidFill>
          </a:ln>
        </p:spPr>
        <p:txBody>
          <a:bodyPr/>
          <a:lstStyle/>
          <a:p>
            <a:pPr marL="342900" indent="-342900" eaLnBrk="0" hangingPunct="0">
              <a:spcBef>
                <a:spcPct val="20000"/>
              </a:spcBef>
              <a:defRPr/>
            </a:pPr>
            <a:r>
              <a:rPr lang="en-US" sz="2800" dirty="0">
                <a:latin typeface="+mn-lt"/>
              </a:rPr>
              <a:t>	</a:t>
            </a:r>
            <a:r>
              <a:rPr lang="en-US" sz="2800" b="1" dirty="0">
                <a:latin typeface="+mn-lt"/>
              </a:rPr>
              <a:t>OSHA Regulations Standards</a:t>
            </a:r>
          </a:p>
          <a:p>
            <a:pPr marL="342900" indent="-342900" eaLnBrk="0" hangingPunct="0">
              <a:spcBef>
                <a:spcPct val="20000"/>
              </a:spcBef>
              <a:defRPr/>
            </a:pPr>
            <a:r>
              <a:rPr lang="en-US" sz="2800" i="1" dirty="0">
                <a:latin typeface="+mn-lt"/>
              </a:rPr>
              <a:t>	29 C.F.R. §1926</a:t>
            </a:r>
          </a:p>
          <a:p>
            <a:pPr marL="342900" indent="-342900" eaLnBrk="0" hangingPunct="0">
              <a:spcBef>
                <a:spcPct val="20000"/>
              </a:spcBef>
              <a:defRPr/>
            </a:pPr>
            <a:r>
              <a:rPr lang="en-US" sz="2800" dirty="0">
                <a:latin typeface="+mn-lt"/>
              </a:rPr>
              <a:t>	Safety and Health Regulations for Construction</a:t>
            </a:r>
          </a:p>
          <a:p>
            <a:pPr marL="342900" indent="-342900" eaLnBrk="0" hangingPunct="0">
              <a:spcBef>
                <a:spcPct val="20000"/>
              </a:spcBef>
              <a:defRPr/>
            </a:pPr>
            <a:r>
              <a:rPr lang="en-US" sz="2800" dirty="0">
                <a:latin typeface="+mn-lt"/>
              </a:rPr>
              <a:t> 	Subpart M, </a:t>
            </a:r>
            <a:r>
              <a:rPr lang="en-US" sz="2800" b="1" dirty="0">
                <a:solidFill>
                  <a:srgbClr val="FF3300"/>
                </a:solidFill>
                <a:latin typeface="+mn-lt"/>
              </a:rPr>
              <a:t>Appendix E</a:t>
            </a:r>
            <a:r>
              <a:rPr lang="en-US" sz="2800" dirty="0">
                <a:latin typeface="+mn-lt"/>
              </a:rPr>
              <a:t> – </a:t>
            </a:r>
            <a:r>
              <a:rPr lang="en-US" sz="2400" dirty="0">
                <a:latin typeface="+mn-lt"/>
              </a:rPr>
              <a:t>Sample Fall Protection</a:t>
            </a:r>
            <a:r>
              <a:rPr lang="en-US" sz="2800" dirty="0">
                <a:latin typeface="+mn-lt"/>
              </a:rPr>
              <a:t> </a:t>
            </a:r>
            <a:r>
              <a:rPr lang="en-US" sz="2400" dirty="0">
                <a:latin typeface="+mn-lt"/>
              </a:rPr>
              <a:t>Plan </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71800"/>
            <a:ext cx="8229600" cy="1143000"/>
          </a:xfrm>
        </p:spPr>
        <p:txBody>
          <a:bodyPr>
            <a:normAutofit/>
          </a:bodyPr>
          <a:lstStyle/>
          <a:p>
            <a:pPr lvl="0"/>
            <a:r>
              <a:rPr lang="en-US" b="1" dirty="0" smtClean="0"/>
              <a:t>Scaffolds </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ChangeArrowheads="1"/>
          </p:cNvSpPr>
          <p:nvPr>
            <p:ph type="title"/>
          </p:nvPr>
        </p:nvSpPr>
        <p:spPr>
          <a:xfrm>
            <a:off x="457200" y="-76200"/>
            <a:ext cx="8229600" cy="1143000"/>
          </a:xfrm>
        </p:spPr>
        <p:txBody>
          <a:bodyPr/>
          <a:lstStyle/>
          <a:p>
            <a:r>
              <a:rPr lang="en-US" sz="3200" dirty="0" smtClean="0"/>
              <a:t>Scaffolding Competent Person Duties</a:t>
            </a:r>
          </a:p>
        </p:txBody>
      </p:sp>
      <p:sp>
        <p:nvSpPr>
          <p:cNvPr id="153604" name="Rectangle 3"/>
          <p:cNvSpPr>
            <a:spLocks noGrp="1" noChangeArrowheads="1"/>
          </p:cNvSpPr>
          <p:nvPr>
            <p:ph type="body" idx="1"/>
          </p:nvPr>
        </p:nvSpPr>
        <p:spPr>
          <a:xfrm>
            <a:off x="152400" y="838200"/>
            <a:ext cx="8763000" cy="5562600"/>
          </a:xfrm>
        </p:spPr>
        <p:txBody>
          <a:bodyPr>
            <a:normAutofit fontScale="77500" lnSpcReduction="20000"/>
          </a:bodyPr>
          <a:lstStyle/>
          <a:p>
            <a:pPr marL="0" indent="0">
              <a:lnSpc>
                <a:spcPct val="65000"/>
              </a:lnSpc>
            </a:pPr>
            <a:endParaRPr lang="en-US" sz="1400" dirty="0" smtClean="0"/>
          </a:p>
          <a:p>
            <a:pPr marL="0" indent="0">
              <a:lnSpc>
                <a:spcPct val="65000"/>
              </a:lnSpc>
            </a:pPr>
            <a:endParaRPr lang="en-US" sz="1800" dirty="0" smtClean="0"/>
          </a:p>
          <a:p>
            <a:pPr marL="0" indent="0">
              <a:lnSpc>
                <a:spcPct val="65000"/>
              </a:lnSpc>
              <a:buFontTx/>
              <a:buNone/>
            </a:pPr>
            <a:endParaRPr lang="en-US" sz="1800" dirty="0" smtClean="0"/>
          </a:p>
          <a:p>
            <a:pPr marL="0" indent="0">
              <a:lnSpc>
                <a:spcPct val="65000"/>
              </a:lnSpc>
              <a:buFontTx/>
              <a:buNone/>
            </a:pPr>
            <a:endParaRPr lang="en-US" sz="1800" dirty="0" smtClean="0"/>
          </a:p>
          <a:p>
            <a:pPr marL="0" indent="0">
              <a:lnSpc>
                <a:spcPct val="65000"/>
              </a:lnSpc>
              <a:buFontTx/>
              <a:buNone/>
            </a:pPr>
            <a:endParaRPr lang="en-US" sz="1800" dirty="0" smtClean="0"/>
          </a:p>
          <a:p>
            <a:pPr marL="0" indent="0">
              <a:lnSpc>
                <a:spcPct val="65000"/>
              </a:lnSpc>
              <a:buFontTx/>
              <a:buNone/>
            </a:pPr>
            <a:r>
              <a:rPr lang="en-US" sz="2600" dirty="0" smtClean="0"/>
              <a:t>Select and direct employees who erect, dismantle, move, or alter scaffolds. </a:t>
            </a:r>
          </a:p>
          <a:p>
            <a:pPr marL="0" indent="0">
              <a:lnSpc>
                <a:spcPct val="65000"/>
              </a:lnSpc>
              <a:buFontTx/>
              <a:buNone/>
            </a:pPr>
            <a:endParaRPr lang="en-US" sz="2600" dirty="0" smtClean="0"/>
          </a:p>
          <a:p>
            <a:pPr marL="0" indent="0">
              <a:lnSpc>
                <a:spcPct val="65000"/>
              </a:lnSpc>
              <a:buFontTx/>
              <a:buNone/>
            </a:pPr>
            <a:r>
              <a:rPr lang="en-US" sz="2600" dirty="0" smtClean="0"/>
              <a:t>Determine if it is safe for employees to work on or from a scaffold during storms or</a:t>
            </a:r>
          </a:p>
          <a:p>
            <a:pPr marL="0" indent="0">
              <a:lnSpc>
                <a:spcPct val="65000"/>
              </a:lnSpc>
              <a:buFontTx/>
              <a:buNone/>
            </a:pPr>
            <a:r>
              <a:rPr lang="en-US" sz="2600" dirty="0" smtClean="0"/>
              <a:t> high winds and to ensure that a personal fall arrest system or wind screens protect</a:t>
            </a:r>
          </a:p>
          <a:p>
            <a:pPr marL="0" indent="0">
              <a:lnSpc>
                <a:spcPct val="65000"/>
              </a:lnSpc>
              <a:buFontTx/>
              <a:buNone/>
            </a:pPr>
            <a:r>
              <a:rPr lang="en-US" sz="2600" dirty="0" smtClean="0"/>
              <a:t> these employees. </a:t>
            </a:r>
          </a:p>
          <a:p>
            <a:pPr marL="0" indent="0">
              <a:lnSpc>
                <a:spcPct val="65000"/>
              </a:lnSpc>
              <a:buFontTx/>
              <a:buNone/>
            </a:pPr>
            <a:endParaRPr lang="en-US" sz="2600" i="1" dirty="0" smtClean="0"/>
          </a:p>
          <a:p>
            <a:pPr marL="0" indent="0">
              <a:lnSpc>
                <a:spcPct val="65000"/>
              </a:lnSpc>
              <a:buFontTx/>
              <a:buNone/>
            </a:pPr>
            <a:r>
              <a:rPr lang="en-US" sz="2600" dirty="0" smtClean="0"/>
              <a:t>To train employees involved in erecting, disassembling, moving, operating, repairing,</a:t>
            </a:r>
          </a:p>
          <a:p>
            <a:pPr marL="0" indent="0">
              <a:lnSpc>
                <a:spcPct val="65000"/>
              </a:lnSpc>
              <a:buFontTx/>
              <a:buNone/>
            </a:pPr>
            <a:r>
              <a:rPr lang="en-US" sz="2600" dirty="0" smtClean="0"/>
              <a:t> maintaining, or inspecting scaffolds to recognize associated work hazards. </a:t>
            </a:r>
          </a:p>
          <a:p>
            <a:pPr marL="0" indent="0">
              <a:lnSpc>
                <a:spcPct val="65000"/>
              </a:lnSpc>
              <a:buFontTx/>
              <a:buNone/>
            </a:pPr>
            <a:r>
              <a:rPr lang="en-US" sz="2600" b="1" dirty="0" smtClean="0"/>
              <a:t>1926.454(b)</a:t>
            </a:r>
            <a:endParaRPr lang="en-US" sz="2600" i="1" dirty="0" smtClean="0"/>
          </a:p>
          <a:p>
            <a:pPr marL="0" indent="0">
              <a:lnSpc>
                <a:spcPct val="65000"/>
              </a:lnSpc>
            </a:pPr>
            <a:endParaRPr lang="en-US" sz="2600" dirty="0" smtClean="0"/>
          </a:p>
          <a:p>
            <a:pPr marL="0" indent="0">
              <a:lnSpc>
                <a:spcPct val="65000"/>
              </a:lnSpc>
              <a:buFontTx/>
              <a:buNone/>
            </a:pPr>
            <a:r>
              <a:rPr lang="en-US" sz="2600" dirty="0" smtClean="0"/>
              <a:t>To inspect scaffolds and scaffold components for visible defects before each work </a:t>
            </a:r>
          </a:p>
          <a:p>
            <a:pPr marL="0" indent="0">
              <a:lnSpc>
                <a:spcPct val="65000"/>
              </a:lnSpc>
              <a:buFontTx/>
              <a:buNone/>
            </a:pPr>
            <a:r>
              <a:rPr lang="en-US" sz="2600" dirty="0" smtClean="0"/>
              <a:t>shift and after any occurrence which could affect the structural integrity and to </a:t>
            </a:r>
          </a:p>
          <a:p>
            <a:pPr marL="0" indent="0">
              <a:lnSpc>
                <a:spcPct val="65000"/>
              </a:lnSpc>
              <a:buFontTx/>
              <a:buNone/>
            </a:pPr>
            <a:r>
              <a:rPr lang="en-US" sz="2600" dirty="0" smtClean="0"/>
              <a:t>authorize prompt corrective actions. </a:t>
            </a:r>
          </a:p>
          <a:p>
            <a:pPr marL="0" indent="0">
              <a:lnSpc>
                <a:spcPct val="65000"/>
              </a:lnSpc>
              <a:buFontTx/>
              <a:buNone/>
            </a:pPr>
            <a:r>
              <a:rPr lang="en-US" sz="2600" b="1" dirty="0" smtClean="0"/>
              <a:t>1926.451(f)(3)</a:t>
            </a:r>
            <a:endParaRPr lang="en-US" sz="2600" i="1" dirty="0" smtClean="0"/>
          </a:p>
          <a:p>
            <a:pPr marL="0" indent="0">
              <a:lnSpc>
                <a:spcPct val="65000"/>
              </a:lnSpc>
            </a:pPr>
            <a:endParaRPr lang="en-US" sz="2600" dirty="0" smtClean="0"/>
          </a:p>
          <a:p>
            <a:pPr marL="0" indent="0">
              <a:lnSpc>
                <a:spcPct val="65000"/>
              </a:lnSpc>
            </a:pPr>
            <a:endParaRPr lang="en-US" sz="2600" i="1" dirty="0" smtClean="0"/>
          </a:p>
          <a:p>
            <a:pPr marL="0" indent="0">
              <a:lnSpc>
                <a:spcPct val="65000"/>
              </a:lnSpc>
              <a:buFontTx/>
              <a:buNone/>
            </a:pPr>
            <a:r>
              <a:rPr lang="en-US" sz="2600" dirty="0" smtClean="0"/>
              <a:t>To determine if a scaffold will be structurally sound when intermixing components </a:t>
            </a:r>
          </a:p>
          <a:p>
            <a:pPr marL="0" indent="0">
              <a:lnSpc>
                <a:spcPct val="65000"/>
              </a:lnSpc>
              <a:buFontTx/>
              <a:buNone/>
            </a:pPr>
            <a:r>
              <a:rPr lang="en-US" sz="2600" dirty="0" smtClean="0"/>
              <a:t>from different manufacturers. </a:t>
            </a:r>
            <a:r>
              <a:rPr lang="en-US" sz="2600" b="1" dirty="0" smtClean="0"/>
              <a:t>1926.451(b)(10)</a:t>
            </a:r>
            <a:endParaRPr lang="en-US" sz="2600" dirty="0" smtClean="0"/>
          </a:p>
          <a:p>
            <a:pPr marL="0" indent="0">
              <a:lnSpc>
                <a:spcPct val="65000"/>
              </a:lnSpc>
              <a:buFontTx/>
              <a:buNone/>
            </a:pPr>
            <a:endParaRPr lang="en-US" sz="2600" dirty="0" smtClean="0"/>
          </a:p>
          <a:p>
            <a:pPr marL="0" indent="0">
              <a:lnSpc>
                <a:spcPct val="65000"/>
              </a:lnSpc>
              <a:buFontTx/>
              <a:buNone/>
            </a:pPr>
            <a:r>
              <a:rPr lang="en-US" sz="2600" dirty="0" smtClean="0"/>
              <a:t>To determine if galvanic action has affected the capacity when using components of </a:t>
            </a:r>
          </a:p>
          <a:p>
            <a:pPr marL="0" indent="0">
              <a:lnSpc>
                <a:spcPct val="65000"/>
              </a:lnSpc>
              <a:buFontTx/>
              <a:buNone/>
            </a:pPr>
            <a:r>
              <a:rPr lang="en-US" sz="2600" dirty="0" smtClean="0"/>
              <a:t>dissimilar metals. </a:t>
            </a:r>
          </a:p>
          <a:p>
            <a:pPr marL="0" indent="0">
              <a:lnSpc>
                <a:spcPct val="65000"/>
              </a:lnSpc>
              <a:buFontTx/>
              <a:buNone/>
            </a:pPr>
            <a:r>
              <a:rPr lang="en-US" sz="2600" b="1" dirty="0" smtClean="0"/>
              <a:t>1926.451(b)(11)</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3600" dirty="0" smtClean="0"/>
              <a:t>Interior and Exterior Scaffolding</a:t>
            </a:r>
            <a:endParaRPr lang="en-US" sz="2800" dirty="0" smtClean="0"/>
          </a:p>
        </p:txBody>
      </p:sp>
      <p:sp>
        <p:nvSpPr>
          <p:cNvPr id="120835" name="Rectangle 3"/>
          <p:cNvSpPr>
            <a:spLocks noGrp="1" noChangeArrowheads="1"/>
          </p:cNvSpPr>
          <p:nvPr>
            <p:ph type="body" idx="1"/>
          </p:nvPr>
        </p:nvSpPr>
        <p:spPr/>
        <p:txBody>
          <a:bodyPr/>
          <a:lstStyle/>
          <a:p>
            <a:pPr>
              <a:lnSpc>
                <a:spcPct val="90000"/>
              </a:lnSpc>
            </a:pPr>
            <a:r>
              <a:rPr lang="en-US" sz="2800" smtClean="0"/>
              <a:t>Scaffolding that is </a:t>
            </a:r>
            <a:r>
              <a:rPr lang="en-US" sz="2800" u="sng" smtClean="0">
                <a:solidFill>
                  <a:srgbClr val="FF3300"/>
                </a:solidFill>
              </a:rPr>
              <a:t>10 ft</a:t>
            </a:r>
            <a:r>
              <a:rPr lang="en-US" sz="2800" smtClean="0">
                <a:solidFill>
                  <a:srgbClr val="FF0000"/>
                </a:solidFill>
              </a:rPr>
              <a:t>.</a:t>
            </a:r>
            <a:r>
              <a:rPr lang="en-US" sz="2800" smtClean="0"/>
              <a:t> or higher must be equipped with </a:t>
            </a:r>
            <a:r>
              <a:rPr lang="en-US" sz="2800" u="sng" smtClean="0">
                <a:solidFill>
                  <a:srgbClr val="FF3300"/>
                </a:solidFill>
              </a:rPr>
              <a:t>guardrails</a:t>
            </a:r>
            <a:r>
              <a:rPr lang="en-US" sz="2800" smtClean="0"/>
              <a:t>.</a:t>
            </a:r>
          </a:p>
          <a:p>
            <a:pPr>
              <a:lnSpc>
                <a:spcPct val="90000"/>
              </a:lnSpc>
            </a:pPr>
            <a:r>
              <a:rPr lang="en-US" sz="2800" smtClean="0"/>
              <a:t>A competent person must supervise the set-up and take down of all scaffolding.</a:t>
            </a:r>
          </a:p>
          <a:p>
            <a:pPr>
              <a:lnSpc>
                <a:spcPct val="90000"/>
              </a:lnSpc>
            </a:pPr>
            <a:r>
              <a:rPr lang="en-US" sz="2800" smtClean="0"/>
              <a:t>Walls that support exterior scaffold must be capable of supporting, without failure, the weight of the </a:t>
            </a:r>
            <a:r>
              <a:rPr lang="en-US" sz="2800" u="sng" smtClean="0">
                <a:solidFill>
                  <a:srgbClr val="FF3300"/>
                </a:solidFill>
              </a:rPr>
              <a:t>scaffold</a:t>
            </a:r>
            <a:r>
              <a:rPr lang="en-US" sz="2800" smtClean="0"/>
              <a:t> and </a:t>
            </a:r>
            <a:r>
              <a:rPr lang="en-US" sz="2800" u="sng" smtClean="0">
                <a:solidFill>
                  <a:srgbClr val="FF3300"/>
                </a:solidFill>
              </a:rPr>
              <a:t>four times</a:t>
            </a:r>
            <a:r>
              <a:rPr lang="en-US" sz="2800" smtClean="0"/>
              <a:t> the maximum </a:t>
            </a:r>
            <a:r>
              <a:rPr lang="en-US" sz="2800" u="sng" smtClean="0">
                <a:solidFill>
                  <a:srgbClr val="FF3300"/>
                </a:solidFill>
              </a:rPr>
              <a:t>intended load</a:t>
            </a:r>
            <a:r>
              <a:rPr lang="en-US" sz="2800" smtClean="0"/>
              <a:t> on the scaffolding.</a:t>
            </a:r>
          </a:p>
          <a:p>
            <a:pPr>
              <a:lnSpc>
                <a:spcPct val="90000"/>
              </a:lnSpc>
            </a:pPr>
            <a:r>
              <a:rPr lang="en-US" sz="2800" smtClean="0"/>
              <a:t>Scaffolding must be </a:t>
            </a:r>
            <a:r>
              <a:rPr lang="en-US" sz="2800" u="sng" smtClean="0">
                <a:solidFill>
                  <a:srgbClr val="FF3300"/>
                </a:solidFill>
              </a:rPr>
              <a:t>fully planked</a:t>
            </a:r>
            <a:r>
              <a:rPr lang="en-US" sz="2800" smtClean="0"/>
              <a:t>, and planks must be </a:t>
            </a:r>
            <a:r>
              <a:rPr lang="en-US" sz="2800" u="sng" smtClean="0">
                <a:solidFill>
                  <a:srgbClr val="FF3300"/>
                </a:solidFill>
              </a:rPr>
              <a:t>secured</a:t>
            </a:r>
            <a:r>
              <a:rPr lang="en-US" sz="2800" smtClean="0"/>
              <a:t> so they cannot move.</a:t>
            </a:r>
          </a:p>
          <a:p>
            <a:pPr>
              <a:lnSpc>
                <a:spcPct val="90000"/>
              </a:lnSpc>
            </a:pPr>
            <a:endParaRPr lang="en-US" sz="28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type="body" idx="1"/>
          </p:nvPr>
        </p:nvSpPr>
        <p:spPr>
          <a:xfrm>
            <a:off x="533400" y="1219200"/>
            <a:ext cx="8153400" cy="4114800"/>
          </a:xfrm>
        </p:spPr>
        <p:txBody>
          <a:bodyPr>
            <a:normAutofit lnSpcReduction="10000"/>
          </a:bodyPr>
          <a:lstStyle/>
          <a:p>
            <a:r>
              <a:rPr lang="en-US" dirty="0">
                <a:latin typeface="Arial" charset="0"/>
              </a:rPr>
              <a:t>No increasing working height with makeshift devices</a:t>
            </a:r>
          </a:p>
          <a:p>
            <a:r>
              <a:rPr lang="en-US" dirty="0">
                <a:latin typeface="Arial" charset="0"/>
              </a:rPr>
              <a:t>Ladders only used on scaffolds if:</a:t>
            </a:r>
          </a:p>
          <a:p>
            <a:pPr lvl="1"/>
            <a:r>
              <a:rPr lang="en-US" dirty="0">
                <a:latin typeface="Arial" charset="0"/>
              </a:rPr>
              <a:t>Platform units secured</a:t>
            </a:r>
          </a:p>
          <a:p>
            <a:pPr lvl="1"/>
            <a:r>
              <a:rPr lang="en-US" dirty="0">
                <a:latin typeface="Arial" charset="0"/>
              </a:rPr>
              <a:t>Ladder placed against other surfaces, scaffold secured</a:t>
            </a:r>
          </a:p>
          <a:p>
            <a:pPr lvl="1"/>
            <a:r>
              <a:rPr lang="en-US" dirty="0">
                <a:latin typeface="Arial" charset="0"/>
              </a:rPr>
              <a:t>Legs on same platform or stabilized</a:t>
            </a:r>
          </a:p>
          <a:p>
            <a:pPr lvl="1"/>
            <a:r>
              <a:rPr lang="en-US" dirty="0">
                <a:latin typeface="Arial" charset="0"/>
              </a:rPr>
              <a:t>Ladder legs secured</a:t>
            </a:r>
          </a:p>
        </p:txBody>
      </p:sp>
      <p:sp>
        <p:nvSpPr>
          <p:cNvPr id="93188" name="Rectangle 4"/>
          <p:cNvSpPr>
            <a:spLocks noGrp="1" noChangeArrowheads="1"/>
          </p:cNvSpPr>
          <p:nvPr>
            <p:ph type="title"/>
          </p:nvPr>
        </p:nvSpPr>
        <p:spPr>
          <a:xfrm>
            <a:off x="685800" y="228600"/>
            <a:ext cx="7772400" cy="838200"/>
          </a:xfrm>
          <a:solidFill>
            <a:srgbClr val="3E4D1F"/>
          </a:solidFill>
          <a:ln/>
        </p:spPr>
        <p:txBody>
          <a:bodyPr/>
          <a:lstStyle/>
          <a:p>
            <a:r>
              <a:rPr lang="en-US" b="1" dirty="0" smtClean="0"/>
              <a:t>Scaffold Use</a:t>
            </a:r>
            <a:endParaRPr lang="en-US" b="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1"/>
          </p:nvPr>
        </p:nvSpPr>
        <p:spPr>
          <a:noFill/>
        </p:spPr>
        <p:txBody>
          <a:bodyPr/>
          <a:lstStyle/>
          <a:p>
            <a:fld id="{7C0E8A16-5788-4904-9E93-9D8223A393FE}" type="slidenum">
              <a:rPr lang="en-US" smtClean="0"/>
              <a:pPr/>
              <a:t>89</a:t>
            </a:fld>
            <a:endParaRPr lang="en-US" smtClean="0"/>
          </a:p>
        </p:txBody>
      </p:sp>
      <p:pic>
        <p:nvPicPr>
          <p:cNvPr id="76803" name="Picture 4" descr="column 07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38" y="-6350"/>
            <a:ext cx="9159876" cy="6870700"/>
          </a:xfrm>
          <a:prstGeom prst="rect">
            <a:avLst/>
          </a:prstGeom>
          <a:noFill/>
          <a:ln w="9525">
            <a:noFill/>
            <a:miter lim="800000"/>
            <a:headEnd/>
            <a:tailEnd/>
          </a:ln>
        </p:spPr>
      </p:pic>
      <p:sp>
        <p:nvSpPr>
          <p:cNvPr id="4" name="AutoShape 5"/>
          <p:cNvSpPr>
            <a:spLocks noChangeArrowheads="1"/>
          </p:cNvSpPr>
          <p:nvPr/>
        </p:nvSpPr>
        <p:spPr bwMode="auto">
          <a:xfrm>
            <a:off x="2667000" y="2286000"/>
            <a:ext cx="2895600" cy="278633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5" name="AutoShape 5"/>
          <p:cNvSpPr>
            <a:spLocks noChangeArrowheads="1"/>
          </p:cNvSpPr>
          <p:nvPr/>
        </p:nvSpPr>
        <p:spPr bwMode="auto">
          <a:xfrm>
            <a:off x="6096000" y="3733800"/>
            <a:ext cx="2057400" cy="19797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7" name="AutoShape 5"/>
          <p:cNvSpPr>
            <a:spLocks noChangeArrowheads="1"/>
          </p:cNvSpPr>
          <p:nvPr/>
        </p:nvSpPr>
        <p:spPr bwMode="auto">
          <a:xfrm>
            <a:off x="4038600" y="0"/>
            <a:ext cx="2057400" cy="19797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8" name="AutoShape 5"/>
          <p:cNvSpPr>
            <a:spLocks noChangeArrowheads="1"/>
          </p:cNvSpPr>
          <p:nvPr/>
        </p:nvSpPr>
        <p:spPr bwMode="auto">
          <a:xfrm>
            <a:off x="6705600" y="1066800"/>
            <a:ext cx="2057400" cy="19797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Competent Person Models and Benchmarking</a:t>
            </a:r>
            <a:endParaRPr lang="en-US" sz="2800" dirty="0"/>
          </a:p>
        </p:txBody>
      </p:sp>
      <p:sp>
        <p:nvSpPr>
          <p:cNvPr id="3" name="Content Placeholder 2"/>
          <p:cNvSpPr>
            <a:spLocks noGrp="1"/>
          </p:cNvSpPr>
          <p:nvPr>
            <p:ph idx="1"/>
          </p:nvPr>
        </p:nvSpPr>
        <p:spPr>
          <a:xfrm>
            <a:off x="381000" y="1189037"/>
            <a:ext cx="8229600" cy="5059363"/>
          </a:xfrm>
        </p:spPr>
        <p:txBody>
          <a:bodyPr>
            <a:normAutofit fontScale="92500" lnSpcReduction="10000"/>
          </a:bodyPr>
          <a:lstStyle/>
          <a:p>
            <a:pPr>
              <a:buNone/>
            </a:pPr>
            <a:r>
              <a:rPr lang="en-US" i="1" dirty="0" smtClean="0"/>
              <a:t>Best practices</a:t>
            </a:r>
            <a:r>
              <a:rPr lang="en-US" dirty="0" smtClean="0"/>
              <a:t> are means and methods that have proven themselves in the marketplace, business or government to achieve some beneficial end.  Best Practices often bring about higher levels of compliance than codes or minimal standards prescribe.  In business there exists a technique referred to as </a:t>
            </a:r>
            <a:r>
              <a:rPr lang="en-US" i="1" dirty="0" smtClean="0"/>
              <a:t>benchmarking</a:t>
            </a:r>
            <a:r>
              <a:rPr lang="en-US" dirty="0" smtClean="0"/>
              <a:t> where companies look around at other more successful companies and strive to follow the more successful models. Provide a means of comparison against existing polices, practices and procedures. </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1"/>
          </p:nvPr>
        </p:nvSpPr>
        <p:spPr>
          <a:noFill/>
        </p:spPr>
        <p:txBody>
          <a:bodyPr/>
          <a:lstStyle/>
          <a:p>
            <a:fld id="{273F4B27-2D25-4B0C-BFCA-5D8CF7C4652E}" type="slidenum">
              <a:rPr lang="en-US" smtClean="0"/>
              <a:pPr/>
              <a:t>90</a:t>
            </a:fld>
            <a:endParaRPr lang="en-US" smtClean="0"/>
          </a:p>
        </p:txBody>
      </p:sp>
      <p:sp>
        <p:nvSpPr>
          <p:cNvPr id="79875" name="Rectangle 2"/>
          <p:cNvSpPr>
            <a:spLocks noChangeArrowheads="1"/>
          </p:cNvSpPr>
          <p:nvPr/>
        </p:nvSpPr>
        <p:spPr bwMode="auto">
          <a:xfrm>
            <a:off x="711200" y="6248400"/>
            <a:ext cx="1897063" cy="457200"/>
          </a:xfrm>
          <a:prstGeom prst="rect">
            <a:avLst/>
          </a:prstGeom>
          <a:noFill/>
          <a:ln w="12700">
            <a:noFill/>
            <a:miter lim="800000"/>
            <a:headEnd/>
            <a:tailEnd/>
          </a:ln>
        </p:spPr>
        <p:txBody>
          <a:bodyPr wrap="none" anchor="ctr"/>
          <a:lstStyle/>
          <a:p>
            <a:endParaRPr lang="en-US"/>
          </a:p>
        </p:txBody>
      </p:sp>
      <p:sp>
        <p:nvSpPr>
          <p:cNvPr id="79876" name="Rectangle 3"/>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a:p>
        </p:txBody>
      </p:sp>
      <p:sp>
        <p:nvSpPr>
          <p:cNvPr id="79877" name="Rectangle 4"/>
          <p:cNvSpPr>
            <a:spLocks noChangeArrowheads="1"/>
          </p:cNvSpPr>
          <p:nvPr/>
        </p:nvSpPr>
        <p:spPr bwMode="auto">
          <a:xfrm>
            <a:off x="508000" y="304800"/>
            <a:ext cx="8262938" cy="1143000"/>
          </a:xfrm>
          <a:prstGeom prst="rect">
            <a:avLst/>
          </a:prstGeom>
          <a:noFill/>
          <a:ln w="12700">
            <a:noFill/>
            <a:miter lim="800000"/>
            <a:headEnd/>
            <a:tailEnd/>
          </a:ln>
        </p:spPr>
        <p:txBody>
          <a:bodyPr lIns="90488" tIns="44450" rIns="90488" bIns="44450" anchor="b"/>
          <a:lstStyle/>
          <a:p>
            <a:pPr algn="ctr"/>
            <a:endParaRPr lang="en-US" sz="3600" b="0">
              <a:solidFill>
                <a:schemeClr val="tx2"/>
              </a:solidFill>
              <a:latin typeface="Times New Roman" pitchFamily="18" charset="0"/>
            </a:endParaRPr>
          </a:p>
        </p:txBody>
      </p:sp>
      <p:sp>
        <p:nvSpPr>
          <p:cNvPr id="79878" name="Rectangle 5"/>
          <p:cNvSpPr>
            <a:spLocks noGrp="1" noChangeArrowheads="1"/>
          </p:cNvSpPr>
          <p:nvPr>
            <p:ph type="body" idx="1"/>
          </p:nvPr>
        </p:nvSpPr>
        <p:spPr>
          <a:xfrm>
            <a:off x="609600" y="1524000"/>
            <a:ext cx="7981950" cy="4114800"/>
          </a:xfrm>
        </p:spPr>
        <p:txBody>
          <a:bodyPr>
            <a:normAutofit fontScale="92500"/>
          </a:bodyPr>
          <a:lstStyle/>
          <a:p>
            <a:pPr marL="0" indent="0">
              <a:buFontTx/>
              <a:buNone/>
            </a:pPr>
            <a:r>
              <a:rPr lang="en-US" sz="2400" b="1" u="sng" smtClean="0"/>
              <a:t>Scaffold Platform Construction</a:t>
            </a:r>
            <a:endParaRPr lang="en-US" sz="2400" b="1" smtClean="0"/>
          </a:p>
          <a:p>
            <a:pPr marL="0" indent="0"/>
            <a:r>
              <a:rPr lang="en-US" sz="2400" b="1" smtClean="0"/>
              <a:t>Front Edge of All Platforms</a:t>
            </a:r>
          </a:p>
          <a:p>
            <a:pPr marL="0" indent="0">
              <a:buFontTx/>
              <a:buNone/>
            </a:pPr>
            <a:r>
              <a:rPr lang="en-US" sz="2400" b="1" smtClean="0"/>
              <a:t>	-- No more than 14” from the face of the work</a:t>
            </a:r>
          </a:p>
          <a:p>
            <a:pPr marL="0" indent="0">
              <a:buFontTx/>
              <a:buNone/>
            </a:pPr>
            <a:r>
              <a:rPr lang="en-US" sz="2400" b="1" smtClean="0"/>
              <a:t>	-- 3” from the face for outrigger scaffolds</a:t>
            </a:r>
          </a:p>
          <a:p>
            <a:pPr marL="0" indent="0">
              <a:buFontTx/>
              <a:buNone/>
            </a:pPr>
            <a:r>
              <a:rPr lang="en-US" sz="2400" b="1" smtClean="0"/>
              <a:t>	-- 18” from the face for plastering and lathing operations</a:t>
            </a:r>
          </a:p>
          <a:p>
            <a:pPr marL="0" indent="0">
              <a:buFontTx/>
              <a:buNone/>
            </a:pPr>
            <a:r>
              <a:rPr lang="en-US" sz="2400" b="1" smtClean="0"/>
              <a:t>	-- Platforms 10’ and less to extend at least 6” but not more than 12” past support unless designed and installed and/or guarded properly</a:t>
            </a:r>
          </a:p>
          <a:p>
            <a:pPr marL="0" indent="0">
              <a:buFontTx/>
              <a:buNone/>
            </a:pPr>
            <a:r>
              <a:rPr lang="en-US" sz="2400" b="1" smtClean="0"/>
              <a:t>	-- Platforms greater than 10’ no more than 18” past support unless designed and installed and/or guarded properly….</a:t>
            </a:r>
          </a:p>
        </p:txBody>
      </p:sp>
      <p:sp>
        <p:nvSpPr>
          <p:cNvPr id="79879" name="Rectangle 6"/>
          <p:cNvSpPr>
            <a:spLocks noGrp="1" noChangeArrowheads="1"/>
          </p:cNvSpPr>
          <p:nvPr>
            <p:ph type="title"/>
          </p:nvPr>
        </p:nvSpPr>
        <p:spPr>
          <a:noFill/>
        </p:spPr>
        <p:txBody>
          <a:bodyPr lIns="90488" tIns="44450" rIns="90488" bIns="44450">
            <a:normAutofit fontScale="90000"/>
          </a:bodyPr>
          <a:lstStyle/>
          <a:p>
            <a:r>
              <a:rPr lang="en-US" sz="3600" smtClean="0"/>
              <a:t>  GENERAL REQUIREMENTS </a:t>
            </a:r>
            <a:br>
              <a:rPr lang="en-US" sz="3600" smtClean="0"/>
            </a:br>
            <a:r>
              <a:rPr lang="en-US" sz="3600" smtClean="0"/>
              <a:t>FOR ALL SCAFFOLDS</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4"/>
          <p:cNvSpPr>
            <a:spLocks noGrp="1"/>
          </p:cNvSpPr>
          <p:nvPr>
            <p:ph type="sldNum" sz="quarter" idx="11"/>
          </p:nvPr>
        </p:nvSpPr>
        <p:spPr>
          <a:noFill/>
        </p:spPr>
        <p:txBody>
          <a:bodyPr/>
          <a:lstStyle/>
          <a:p>
            <a:fld id="{D65433D4-D01B-448D-90B5-08D261D796A5}" type="slidenum">
              <a:rPr lang="en-US" smtClean="0"/>
              <a:pPr/>
              <a:t>91</a:t>
            </a:fld>
            <a:endParaRPr lang="en-US" smtClean="0"/>
          </a:p>
        </p:txBody>
      </p:sp>
      <p:sp>
        <p:nvSpPr>
          <p:cNvPr id="80899" name="Rectangle 2"/>
          <p:cNvSpPr>
            <a:spLocks noChangeArrowheads="1"/>
          </p:cNvSpPr>
          <p:nvPr/>
        </p:nvSpPr>
        <p:spPr bwMode="auto">
          <a:xfrm>
            <a:off x="711200" y="6248400"/>
            <a:ext cx="1897063" cy="457200"/>
          </a:xfrm>
          <a:prstGeom prst="rect">
            <a:avLst/>
          </a:prstGeom>
          <a:noFill/>
          <a:ln w="12700">
            <a:noFill/>
            <a:miter lim="800000"/>
            <a:headEnd/>
            <a:tailEnd/>
          </a:ln>
        </p:spPr>
        <p:txBody>
          <a:bodyPr wrap="none" anchor="ctr"/>
          <a:lstStyle/>
          <a:p>
            <a:endParaRPr lang="en-US"/>
          </a:p>
        </p:txBody>
      </p:sp>
      <p:sp>
        <p:nvSpPr>
          <p:cNvPr id="80900" name="Rectangle 3"/>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a:p>
        </p:txBody>
      </p:sp>
      <p:sp>
        <p:nvSpPr>
          <p:cNvPr id="80901" name="Rectangle 4"/>
          <p:cNvSpPr>
            <a:spLocks noChangeArrowheads="1"/>
          </p:cNvSpPr>
          <p:nvPr/>
        </p:nvSpPr>
        <p:spPr bwMode="auto">
          <a:xfrm>
            <a:off x="439738" y="304800"/>
            <a:ext cx="8264525" cy="1143000"/>
          </a:xfrm>
          <a:prstGeom prst="rect">
            <a:avLst/>
          </a:prstGeom>
          <a:noFill/>
          <a:ln w="12700">
            <a:noFill/>
            <a:miter lim="800000"/>
            <a:headEnd/>
            <a:tailEnd/>
          </a:ln>
        </p:spPr>
        <p:txBody>
          <a:bodyPr wrap="none" anchor="ctr"/>
          <a:lstStyle/>
          <a:p>
            <a:endParaRPr lang="en-US"/>
          </a:p>
        </p:txBody>
      </p:sp>
      <p:sp>
        <p:nvSpPr>
          <p:cNvPr id="80902" name="Rectangle 5"/>
          <p:cNvSpPr>
            <a:spLocks noGrp="1" noChangeArrowheads="1"/>
          </p:cNvSpPr>
          <p:nvPr>
            <p:ph type="body" idx="1"/>
          </p:nvPr>
        </p:nvSpPr>
        <p:spPr>
          <a:xfrm>
            <a:off x="304800" y="914400"/>
            <a:ext cx="7983538" cy="4114800"/>
          </a:xfrm>
        </p:spPr>
        <p:txBody>
          <a:bodyPr/>
          <a:lstStyle/>
          <a:p>
            <a:pPr marL="0" indent="0">
              <a:buFontTx/>
              <a:buNone/>
            </a:pPr>
            <a:r>
              <a:rPr lang="en-US" sz="2400" b="1" u="sng" smtClean="0"/>
              <a:t>Scaffold Platform Construction</a:t>
            </a:r>
            <a:endParaRPr lang="en-US" sz="2400" b="1" smtClean="0"/>
          </a:p>
          <a:p>
            <a:pPr marL="0" indent="0">
              <a:buFontTx/>
              <a:buNone/>
            </a:pPr>
            <a:r>
              <a:rPr lang="en-US" sz="2400" b="1" smtClean="0"/>
              <a:t>	-- Each abutted end of plank shall rest on a separate support surface</a:t>
            </a:r>
          </a:p>
          <a:p>
            <a:pPr marL="0" indent="0">
              <a:buFontTx/>
              <a:buNone/>
            </a:pPr>
            <a:r>
              <a:rPr lang="en-US" sz="2400" b="1" smtClean="0"/>
              <a:t>	-- Overlap platforms not less than 12” only over supports, unless restrained to prevent movement</a:t>
            </a:r>
          </a:p>
          <a:p>
            <a:pPr marL="0" indent="0">
              <a:buFontTx/>
              <a:buNone/>
            </a:pPr>
            <a:r>
              <a:rPr lang="en-US" sz="2400" b="1" smtClean="0"/>
              <a:t>	</a:t>
            </a:r>
          </a:p>
        </p:txBody>
      </p:sp>
      <p:sp>
        <p:nvSpPr>
          <p:cNvPr id="80903" name="Rectangle 6"/>
          <p:cNvSpPr>
            <a:spLocks noGrp="1" noChangeArrowheads="1"/>
          </p:cNvSpPr>
          <p:nvPr>
            <p:ph type="title"/>
          </p:nvPr>
        </p:nvSpPr>
        <p:spPr>
          <a:xfrm>
            <a:off x="1046163" y="-304800"/>
            <a:ext cx="6975475" cy="1143000"/>
          </a:xfrm>
          <a:noFill/>
        </p:spPr>
        <p:txBody>
          <a:bodyPr lIns="90488" tIns="44450" rIns="90488" bIns="44450"/>
          <a:lstStyle/>
          <a:p>
            <a:r>
              <a:rPr lang="en-US" sz="4000" smtClean="0"/>
              <a:t> Scaffold Plank Overhang </a:t>
            </a:r>
            <a:endParaRPr lang="en-US" sz="3600" smtClean="0"/>
          </a:p>
        </p:txBody>
      </p:sp>
      <p:pic>
        <p:nvPicPr>
          <p:cNvPr id="80904" name="Picture 7" descr="Scaffold overlapping plank"/>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2895600"/>
            <a:ext cx="4038600" cy="3667125"/>
          </a:xfrm>
          <a:prstGeom prst="rect">
            <a:avLst/>
          </a:prstGeom>
          <a:noFill/>
          <a:ln w="9525">
            <a:noFill/>
            <a:miter lim="800000"/>
            <a:headEnd/>
            <a:tailEnd/>
          </a:ln>
        </p:spPr>
      </p:pic>
      <p:sp>
        <p:nvSpPr>
          <p:cNvPr id="9" name="AutoShape 5"/>
          <p:cNvSpPr>
            <a:spLocks noChangeArrowheads="1"/>
          </p:cNvSpPr>
          <p:nvPr/>
        </p:nvSpPr>
        <p:spPr bwMode="auto">
          <a:xfrm>
            <a:off x="2819400" y="3733800"/>
            <a:ext cx="2057400" cy="19797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ChangeArrowheads="1"/>
          </p:cNvSpPr>
          <p:nvPr/>
        </p:nvSpPr>
        <p:spPr bwMode="auto">
          <a:xfrm>
            <a:off x="304800" y="1295400"/>
            <a:ext cx="4800600" cy="4267200"/>
          </a:xfrm>
          <a:prstGeom prst="rect">
            <a:avLst/>
          </a:prstGeom>
          <a:noFill/>
          <a:ln w="9525">
            <a:noFill/>
            <a:miter lim="800000"/>
            <a:headEnd/>
            <a:tailEnd/>
          </a:ln>
        </p:spPr>
        <p:txBody>
          <a:bodyPr lIns="92075" tIns="46038" rIns="92075" bIns="46038"/>
          <a:lstStyle/>
          <a:p>
            <a:pPr>
              <a:lnSpc>
                <a:spcPct val="85000"/>
              </a:lnSpc>
              <a:spcBef>
                <a:spcPct val="55000"/>
              </a:spcBef>
              <a:buClr>
                <a:srgbClr val="09019F"/>
              </a:buClr>
            </a:pPr>
            <a:r>
              <a:rPr lang="en-US" sz="2400" dirty="0">
                <a:solidFill>
                  <a:srgbClr val="FFFF66"/>
                </a:solidFill>
              </a:rPr>
              <a:t>Install along open sides &amp; ends </a:t>
            </a:r>
          </a:p>
          <a:p>
            <a:pPr>
              <a:lnSpc>
                <a:spcPct val="85000"/>
              </a:lnSpc>
              <a:spcBef>
                <a:spcPct val="55000"/>
              </a:spcBef>
              <a:buClr>
                <a:srgbClr val="09019F"/>
              </a:buClr>
            </a:pPr>
            <a:r>
              <a:rPr lang="en-US" sz="2400" dirty="0">
                <a:solidFill>
                  <a:srgbClr val="FFFF66"/>
                </a:solidFill>
              </a:rPr>
              <a:t>Front edge of platforms not more than 14 inches from the work, unless using guardrails and/or PFAS</a:t>
            </a:r>
          </a:p>
          <a:p>
            <a:pPr>
              <a:lnSpc>
                <a:spcPct val="85000"/>
              </a:lnSpc>
              <a:spcBef>
                <a:spcPct val="55000"/>
              </a:spcBef>
              <a:buClr>
                <a:srgbClr val="09019F"/>
              </a:buClr>
            </a:pPr>
            <a:r>
              <a:rPr lang="en-US" sz="2400" dirty="0">
                <a:solidFill>
                  <a:srgbClr val="FFFF66"/>
                </a:solidFill>
              </a:rPr>
              <a:t>Top rails - 38 to 45 inches tall </a:t>
            </a:r>
          </a:p>
          <a:p>
            <a:pPr>
              <a:lnSpc>
                <a:spcPct val="85000"/>
              </a:lnSpc>
              <a:spcBef>
                <a:spcPct val="55000"/>
              </a:spcBef>
              <a:buClr>
                <a:srgbClr val="09019F"/>
              </a:buClr>
            </a:pPr>
            <a:r>
              <a:rPr lang="en-US" sz="2400" dirty="0">
                <a:solidFill>
                  <a:srgbClr val="FFFF66"/>
                </a:solidFill>
              </a:rPr>
              <a:t>Midrails halfway between  toprail and platform</a:t>
            </a:r>
          </a:p>
          <a:p>
            <a:pPr>
              <a:lnSpc>
                <a:spcPct val="85000"/>
              </a:lnSpc>
              <a:spcBef>
                <a:spcPct val="55000"/>
              </a:spcBef>
              <a:buClr>
                <a:srgbClr val="09019F"/>
              </a:buClr>
            </a:pPr>
            <a:r>
              <a:rPr lang="en-US" sz="2400" dirty="0">
                <a:solidFill>
                  <a:srgbClr val="FFFF66"/>
                </a:solidFill>
              </a:rPr>
              <a:t>Toeboards at least 3-1/2 inches </a:t>
            </a:r>
            <a:r>
              <a:rPr lang="en-US" sz="2400" dirty="0" smtClean="0">
                <a:solidFill>
                  <a:srgbClr val="FFFF66"/>
                </a:solidFill>
              </a:rPr>
              <a:t>high</a:t>
            </a:r>
          </a:p>
          <a:p>
            <a:pPr>
              <a:lnSpc>
                <a:spcPct val="85000"/>
              </a:lnSpc>
              <a:spcBef>
                <a:spcPct val="55000"/>
              </a:spcBef>
              <a:buClr>
                <a:srgbClr val="09019F"/>
              </a:buClr>
            </a:pPr>
            <a:endParaRPr lang="en-US" sz="2400" dirty="0" smtClean="0">
              <a:solidFill>
                <a:srgbClr val="FFFF66"/>
              </a:solidFill>
            </a:endParaRPr>
          </a:p>
          <a:p>
            <a:pPr>
              <a:lnSpc>
                <a:spcPct val="65000"/>
              </a:lnSpc>
            </a:pPr>
            <a:r>
              <a:rPr lang="en-US" sz="2400" dirty="0" smtClean="0">
                <a:solidFill>
                  <a:srgbClr val="FFFF66"/>
                </a:solidFill>
              </a:rPr>
              <a:t>When a </a:t>
            </a:r>
            <a:r>
              <a:rPr lang="en-US" sz="2400" dirty="0" err="1" smtClean="0">
                <a:solidFill>
                  <a:srgbClr val="FFFF66"/>
                </a:solidFill>
              </a:rPr>
              <a:t>crosspoint</a:t>
            </a:r>
            <a:r>
              <a:rPr lang="en-US" sz="2400" dirty="0" smtClean="0">
                <a:solidFill>
                  <a:srgbClr val="FFFF66"/>
                </a:solidFill>
              </a:rPr>
              <a:t> of crossbracing is used as a midrail, it</a:t>
            </a:r>
          </a:p>
          <a:p>
            <a:pPr>
              <a:lnSpc>
                <a:spcPct val="65000"/>
              </a:lnSpc>
            </a:pPr>
            <a:r>
              <a:rPr lang="en-US" sz="2400" dirty="0" smtClean="0">
                <a:solidFill>
                  <a:srgbClr val="FFFF66"/>
                </a:solidFill>
              </a:rPr>
              <a:t>must be between 20 inches and 30 inches above the work</a:t>
            </a:r>
          </a:p>
          <a:p>
            <a:pPr>
              <a:lnSpc>
                <a:spcPct val="65000"/>
              </a:lnSpc>
            </a:pPr>
            <a:r>
              <a:rPr lang="en-US" sz="2400" dirty="0" smtClean="0">
                <a:solidFill>
                  <a:srgbClr val="FFFF66"/>
                </a:solidFill>
              </a:rPr>
              <a:t> platform. 1926.451(g)(4</a:t>
            </a:r>
            <a:endParaRPr lang="en-US" sz="2400" dirty="0">
              <a:solidFill>
                <a:srgbClr val="FFFF66"/>
              </a:solidFill>
            </a:endParaRPr>
          </a:p>
          <a:p>
            <a:pPr>
              <a:lnSpc>
                <a:spcPct val="85000"/>
              </a:lnSpc>
              <a:spcBef>
                <a:spcPct val="45000"/>
              </a:spcBef>
              <a:buClr>
                <a:srgbClr val="09019F"/>
              </a:buClr>
            </a:pPr>
            <a:endParaRPr lang="en-US" sz="2400" dirty="0">
              <a:solidFill>
                <a:srgbClr val="FFFF66"/>
              </a:solidFill>
            </a:endParaRPr>
          </a:p>
        </p:txBody>
      </p:sp>
      <p:sp>
        <p:nvSpPr>
          <p:cNvPr id="82948" name="Text Box 8"/>
          <p:cNvSpPr txBox="1">
            <a:spLocks noChangeArrowheads="1"/>
          </p:cNvSpPr>
          <p:nvPr/>
        </p:nvSpPr>
        <p:spPr bwMode="auto">
          <a:xfrm>
            <a:off x="1524000" y="228600"/>
            <a:ext cx="6858000" cy="762000"/>
          </a:xfrm>
          <a:prstGeom prst="rect">
            <a:avLst/>
          </a:prstGeom>
          <a:noFill/>
          <a:ln w="9525">
            <a:noFill/>
            <a:miter lim="800000"/>
            <a:headEnd/>
            <a:tailEnd/>
          </a:ln>
        </p:spPr>
        <p:txBody>
          <a:bodyPr>
            <a:spAutoFit/>
          </a:bodyPr>
          <a:lstStyle/>
          <a:p>
            <a:pPr>
              <a:spcBef>
                <a:spcPct val="50000"/>
              </a:spcBef>
            </a:pPr>
            <a:r>
              <a:rPr lang="en-US" sz="4000">
                <a:solidFill>
                  <a:srgbClr val="FFFF66"/>
                </a:solidFill>
              </a:rPr>
              <a:t>        </a:t>
            </a:r>
            <a:r>
              <a:rPr lang="en-US" sz="4400">
                <a:solidFill>
                  <a:srgbClr val="FFFF66"/>
                </a:solidFill>
              </a:rPr>
              <a:t>Guardrails</a:t>
            </a:r>
            <a:endParaRPr lang="en-US" sz="4400">
              <a:solidFill>
                <a:srgbClr val="FFFF66"/>
              </a:solidFill>
              <a:latin typeface="Times New Roman" pitchFamily="18" charset="0"/>
            </a:endParaRPr>
          </a:p>
        </p:txBody>
      </p:sp>
      <p:pic>
        <p:nvPicPr>
          <p:cNvPr id="82949" name="Picture 9" descr="Slid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14109" y="1561238"/>
            <a:ext cx="3886200" cy="337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1"/>
          <p:cNvSpPr>
            <a:spLocks noGrp="1"/>
          </p:cNvSpPr>
          <p:nvPr>
            <p:ph type="sldNum" sz="quarter" idx="11"/>
          </p:nvPr>
        </p:nvSpPr>
        <p:spPr>
          <a:noFill/>
        </p:spPr>
        <p:txBody>
          <a:bodyPr/>
          <a:lstStyle/>
          <a:p>
            <a:fld id="{A2D5A7EE-D6A5-47B5-BABF-FBA32A2C90C6}" type="slidenum">
              <a:rPr lang="en-US" smtClean="0"/>
              <a:pPr/>
              <a:t>93</a:t>
            </a:fld>
            <a:endParaRPr lang="en-US" smtClean="0"/>
          </a:p>
        </p:txBody>
      </p:sp>
      <p:pic>
        <p:nvPicPr>
          <p:cNvPr id="99331" name="Picture 2" descr="C:\Documents and Settings\Mike Presutti\My Documents\THREEPOINTSOFCONTACTONLADDERS\singleplanksonscaffold=N-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4" name="AutoShape 5"/>
          <p:cNvSpPr>
            <a:spLocks noChangeArrowheads="1"/>
          </p:cNvSpPr>
          <p:nvPr/>
        </p:nvSpPr>
        <p:spPr bwMode="auto">
          <a:xfrm>
            <a:off x="3276600" y="2895600"/>
            <a:ext cx="2057400" cy="19797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5" name="AutoShape 5"/>
          <p:cNvSpPr>
            <a:spLocks noChangeArrowheads="1"/>
          </p:cNvSpPr>
          <p:nvPr/>
        </p:nvSpPr>
        <p:spPr bwMode="auto">
          <a:xfrm>
            <a:off x="6172200" y="304800"/>
            <a:ext cx="1219200" cy="11731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6" name="AutoShape 5"/>
          <p:cNvSpPr>
            <a:spLocks noChangeArrowheads="1"/>
          </p:cNvSpPr>
          <p:nvPr/>
        </p:nvSpPr>
        <p:spPr bwMode="auto">
          <a:xfrm>
            <a:off x="6096000" y="5334000"/>
            <a:ext cx="1143000" cy="109986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7" name="AutoShape 5"/>
          <p:cNvSpPr>
            <a:spLocks noChangeArrowheads="1"/>
          </p:cNvSpPr>
          <p:nvPr/>
        </p:nvSpPr>
        <p:spPr bwMode="auto">
          <a:xfrm>
            <a:off x="1676400" y="3886200"/>
            <a:ext cx="1066800" cy="102654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8" name="AutoShape 5"/>
          <p:cNvSpPr>
            <a:spLocks noChangeArrowheads="1"/>
          </p:cNvSpPr>
          <p:nvPr/>
        </p:nvSpPr>
        <p:spPr bwMode="auto">
          <a:xfrm>
            <a:off x="7086600" y="1905000"/>
            <a:ext cx="1066800" cy="102654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
        <p:nvSpPr>
          <p:cNvPr id="9" name="AutoShape 5"/>
          <p:cNvSpPr>
            <a:spLocks noChangeArrowheads="1"/>
          </p:cNvSpPr>
          <p:nvPr/>
        </p:nvSpPr>
        <p:spPr bwMode="auto">
          <a:xfrm>
            <a:off x="990600" y="152400"/>
            <a:ext cx="6781800" cy="652588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4"/>
          <p:cNvSpPr>
            <a:spLocks noGrp="1"/>
          </p:cNvSpPr>
          <p:nvPr>
            <p:ph type="sldNum" sz="quarter" idx="11"/>
          </p:nvPr>
        </p:nvSpPr>
        <p:spPr>
          <a:noFill/>
        </p:spPr>
        <p:txBody>
          <a:bodyPr/>
          <a:lstStyle/>
          <a:p>
            <a:fld id="{FFEC3CB9-F863-47DB-AF52-4B498CFEF201}" type="slidenum">
              <a:rPr lang="en-US" smtClean="0"/>
              <a:pPr/>
              <a:t>94</a:t>
            </a:fld>
            <a:endParaRPr lang="en-US" smtClean="0"/>
          </a:p>
        </p:txBody>
      </p:sp>
      <p:sp>
        <p:nvSpPr>
          <p:cNvPr id="101379" name="Text Box 5"/>
          <p:cNvSpPr txBox="1">
            <a:spLocks noChangeArrowheads="1"/>
          </p:cNvSpPr>
          <p:nvPr/>
        </p:nvSpPr>
        <p:spPr bwMode="auto">
          <a:xfrm>
            <a:off x="2362200" y="177800"/>
            <a:ext cx="4740016" cy="646331"/>
          </a:xfrm>
          <a:prstGeom prst="rect">
            <a:avLst/>
          </a:prstGeom>
          <a:noFill/>
          <a:ln w="12700">
            <a:noFill/>
            <a:miter lim="800000"/>
            <a:headEnd type="none" w="sm" len="sm"/>
            <a:tailEnd type="none" w="sm" len="sm"/>
          </a:ln>
        </p:spPr>
        <p:txBody>
          <a:bodyPr wrap="none">
            <a:spAutoFit/>
          </a:bodyPr>
          <a:lstStyle/>
          <a:p>
            <a:r>
              <a:rPr lang="en-US" sz="3600" dirty="0">
                <a:solidFill>
                  <a:srgbClr val="FFFF66"/>
                </a:solidFill>
              </a:rPr>
              <a:t>How are we doing here?</a:t>
            </a:r>
          </a:p>
        </p:txBody>
      </p:sp>
      <p:pic>
        <p:nvPicPr>
          <p:cNvPr id="10138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971550"/>
            <a:ext cx="7545388" cy="5657850"/>
          </a:xfrm>
          <a:prstGeom prst="rect">
            <a:avLst/>
          </a:prstGeom>
          <a:noFill/>
          <a:ln w="12700">
            <a:noFill/>
            <a:miter lim="800000"/>
            <a:headEnd type="none" w="sm" len="sm"/>
            <a:tailEnd type="none" w="sm" len="sm"/>
          </a:ln>
        </p:spPr>
      </p:pic>
      <p:sp>
        <p:nvSpPr>
          <p:cNvPr id="101381" name="Line 7"/>
          <p:cNvSpPr>
            <a:spLocks noChangeShapeType="1"/>
          </p:cNvSpPr>
          <p:nvPr/>
        </p:nvSpPr>
        <p:spPr bwMode="auto">
          <a:xfrm flipH="1" flipV="1">
            <a:off x="1828800" y="2895600"/>
            <a:ext cx="1295400" cy="1752600"/>
          </a:xfrm>
          <a:prstGeom prst="line">
            <a:avLst/>
          </a:prstGeom>
          <a:noFill/>
          <a:ln w="76200">
            <a:solidFill>
              <a:srgbClr val="FF0000"/>
            </a:solidFill>
            <a:round/>
            <a:headEnd type="none" w="sm" len="sm"/>
            <a:tailEnd type="arrow" w="sm" len="sm"/>
          </a:ln>
        </p:spPr>
        <p:txBody>
          <a:bodyPr/>
          <a:lstStyle/>
          <a:p>
            <a:endParaRPr lang="en-US"/>
          </a:p>
        </p:txBody>
      </p:sp>
      <p:sp>
        <p:nvSpPr>
          <p:cNvPr id="6" name="AutoShape 5"/>
          <p:cNvSpPr>
            <a:spLocks noChangeArrowheads="1"/>
          </p:cNvSpPr>
          <p:nvPr/>
        </p:nvSpPr>
        <p:spPr bwMode="auto">
          <a:xfrm>
            <a:off x="990600" y="2133600"/>
            <a:ext cx="1066800" cy="102654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2"/>
          <p:cNvSpPr>
            <a:spLocks noGrp="1"/>
          </p:cNvSpPr>
          <p:nvPr>
            <p:ph type="sldNum" sz="quarter" idx="11"/>
          </p:nvPr>
        </p:nvSpPr>
        <p:spPr>
          <a:noFill/>
        </p:spPr>
        <p:txBody>
          <a:bodyPr/>
          <a:lstStyle/>
          <a:p>
            <a:fld id="{020362EA-5608-4B0D-8380-1FB6E44A0FCD}" type="slidenum">
              <a:rPr lang="en-US" smtClean="0"/>
              <a:pPr/>
              <a:t>95</a:t>
            </a:fld>
            <a:endParaRPr lang="en-US" smtClean="0"/>
          </a:p>
        </p:txBody>
      </p:sp>
      <p:pic>
        <p:nvPicPr>
          <p:cNvPr id="1105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0"/>
            <a:ext cx="9144000" cy="6861175"/>
          </a:xfrm>
          <a:prstGeom prst="rect">
            <a:avLst/>
          </a:prstGeom>
          <a:noFill/>
          <a:ln w="9525">
            <a:noFill/>
            <a:miter lim="800000"/>
            <a:headEnd/>
            <a:tailEnd/>
          </a:ln>
        </p:spPr>
      </p:pic>
      <p:sp>
        <p:nvSpPr>
          <p:cNvPr id="4" name="AutoShape 5"/>
          <p:cNvSpPr>
            <a:spLocks noChangeArrowheads="1"/>
          </p:cNvSpPr>
          <p:nvPr/>
        </p:nvSpPr>
        <p:spPr bwMode="auto">
          <a:xfrm>
            <a:off x="2971800" y="2286000"/>
            <a:ext cx="2667000" cy="256635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100_88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7686"/>
          </a:xfrm>
          <a:prstGeom prst="rect">
            <a:avLst/>
          </a:prstGeom>
          <a:noFill/>
          <a:ln w="9525">
            <a:noFill/>
            <a:miter lim="800000"/>
            <a:headEnd/>
            <a:tailEnd/>
          </a:ln>
        </p:spPr>
      </p:pic>
      <p:sp>
        <p:nvSpPr>
          <p:cNvPr id="3" name="Rectangle 2"/>
          <p:cNvSpPr/>
          <p:nvPr/>
        </p:nvSpPr>
        <p:spPr>
          <a:xfrm>
            <a:off x="3810000" y="4373701"/>
            <a:ext cx="2924900" cy="3170099"/>
          </a:xfrm>
          <a:prstGeom prst="rect">
            <a:avLst/>
          </a:prstGeom>
        </p:spPr>
        <p:txBody>
          <a:bodyPr wrap="square">
            <a:spAutoFit/>
          </a:bodyPr>
          <a:lstStyle/>
          <a:p>
            <a:pPr marL="342900" indent="-342900" eaLnBrk="0" hangingPunct="0">
              <a:buClr>
                <a:srgbClr val="00FF00"/>
              </a:buClr>
              <a:buFont typeface="Wingdings" pitchFamily="2" charset="2"/>
              <a:buChar char="ü"/>
            </a:pPr>
            <a:r>
              <a:rPr lang="en-US" sz="20000" dirty="0" smtClean="0"/>
              <a:t> </a:t>
            </a:r>
            <a:endParaRPr lang="en-US" sz="2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1"/>
          </p:nvPr>
        </p:nvSpPr>
        <p:spPr>
          <a:noFill/>
        </p:spPr>
        <p:txBody>
          <a:bodyPr/>
          <a:lstStyle/>
          <a:p>
            <a:fld id="{DE637902-C9B1-401A-B019-7EDD1E0C755F}" type="slidenum">
              <a:rPr lang="en-US" smtClean="0"/>
              <a:pPr/>
              <a:t>97</a:t>
            </a:fld>
            <a:endParaRPr lang="en-US"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34" y="370489"/>
            <a:ext cx="8718331" cy="6117021"/>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2"/>
          <p:cNvSpPr>
            <a:spLocks noGrp="1"/>
          </p:cNvSpPr>
          <p:nvPr>
            <p:ph type="sldNum" sz="quarter" idx="11"/>
          </p:nvPr>
        </p:nvSpPr>
        <p:spPr>
          <a:noFill/>
        </p:spPr>
        <p:txBody>
          <a:bodyPr/>
          <a:lstStyle/>
          <a:p>
            <a:fld id="{7439CD12-3A15-4C49-88DE-E3505C68488A}" type="slidenum">
              <a:rPr lang="en-US" smtClean="0"/>
              <a:pPr/>
              <a:t>98</a:t>
            </a:fld>
            <a:endParaRPr lang="en-US" smtClean="0"/>
          </a:p>
        </p:txBody>
      </p:sp>
      <p:pic>
        <p:nvPicPr>
          <p:cNvPr id="116739" name="Picture 2" descr="57 Planki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52400"/>
            <a:ext cx="8534400" cy="6400800"/>
          </a:xfrm>
          <a:prstGeom prst="rect">
            <a:avLst/>
          </a:prstGeom>
          <a:noFill/>
          <a:ln w="9525">
            <a:noFill/>
            <a:miter lim="800000"/>
            <a:headEnd/>
            <a:tailEnd/>
          </a:ln>
        </p:spPr>
      </p:pic>
      <p:sp>
        <p:nvSpPr>
          <p:cNvPr id="4" name="AutoShape 5"/>
          <p:cNvSpPr>
            <a:spLocks noChangeArrowheads="1"/>
          </p:cNvSpPr>
          <p:nvPr/>
        </p:nvSpPr>
        <p:spPr bwMode="auto">
          <a:xfrm>
            <a:off x="1905000" y="1043078"/>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advTm="3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12"/>
          </p:nvPr>
        </p:nvSpPr>
        <p:spPr>
          <a:noFill/>
        </p:spPr>
        <p:txBody>
          <a:bodyPr/>
          <a:lstStyle/>
          <a:p>
            <a:fld id="{4CB8EAD0-1DCC-4D57-BA40-50395D9DE6F9}" type="slidenum">
              <a:rPr lang="en-US" smtClean="0"/>
              <a:pPr/>
              <a:t>99</a:t>
            </a:fld>
            <a:endParaRPr lang="en-US"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11" y="685800"/>
            <a:ext cx="8868578" cy="5486400"/>
          </a:xfrm>
          <a:prstGeom prst="rect">
            <a:avLst/>
          </a:prstGeom>
        </p:spPr>
      </p:pic>
      <p:sp>
        <p:nvSpPr>
          <p:cNvPr id="6" name="AutoShape 5"/>
          <p:cNvSpPr>
            <a:spLocks noChangeArrowheads="1"/>
          </p:cNvSpPr>
          <p:nvPr/>
        </p:nvSpPr>
        <p:spPr bwMode="auto">
          <a:xfrm>
            <a:off x="2171700" y="943156"/>
            <a:ext cx="4800600" cy="46194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6214</TotalTime>
  <Words>9226</Words>
  <Application>Microsoft Office PowerPoint</Application>
  <PresentationFormat>On-screen Show (4:3)</PresentationFormat>
  <Paragraphs>1152</Paragraphs>
  <Slides>193</Slides>
  <Notes>193</Notes>
  <HiddenSlides>0</HiddenSlides>
  <MMClips>0</MMClips>
  <ScaleCrop>false</ScaleCrop>
  <HeadingPairs>
    <vt:vector size="4" baseType="variant">
      <vt:variant>
        <vt:lpstr>Theme</vt:lpstr>
      </vt:variant>
      <vt:variant>
        <vt:i4>1</vt:i4>
      </vt:variant>
      <vt:variant>
        <vt:lpstr>Slide Titles</vt:lpstr>
      </vt:variant>
      <vt:variant>
        <vt:i4>193</vt:i4>
      </vt:variant>
    </vt:vector>
  </HeadingPairs>
  <TitlesOfParts>
    <vt:vector size="194" baseType="lpstr">
      <vt:lpstr>Office Theme</vt:lpstr>
      <vt:lpstr>PowerPoint Presentation</vt:lpstr>
      <vt:lpstr>Federal Disclaimer</vt:lpstr>
      <vt:lpstr>Competent Persons Introduction </vt:lpstr>
      <vt:lpstr>Construction superintendent sentenced for willful disregard of OSHA safety standards following worker's death </vt:lpstr>
      <vt:lpstr>PowerPoint Presentation</vt:lpstr>
      <vt:lpstr>PowerPoint Presentation</vt:lpstr>
      <vt:lpstr>PowerPoint Presentation</vt:lpstr>
      <vt:lpstr>Most Frequently Cited in 2010</vt:lpstr>
      <vt:lpstr>Competent Person Models and Benchmarking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Fall Protection Fatal Facts</vt:lpstr>
      <vt:lpstr>ACCIDENT SUMMARY No. 14 </vt:lpstr>
      <vt:lpstr>ACCIDENT SUMMARY No. 27 </vt:lpstr>
      <vt:lpstr>ACCIDENT SUMMARY No. 47 </vt:lpstr>
      <vt:lpstr>ACCIDENT SUMMARY No. 56 </vt:lpstr>
      <vt:lpstr>ACCIDENT SUMMARY No. 66 </vt:lpstr>
      <vt:lpstr> Effectively Using Competent Person Training</vt:lpstr>
      <vt:lpstr>“Toolbox  talks”</vt:lpstr>
      <vt:lpstr>Competent Person: Structured Skills Training</vt:lpstr>
      <vt:lpstr>PowerPoint Presentation</vt:lpstr>
      <vt:lpstr>Competent Person Guided Practice, Drills, Fall Arrest Protection Rescue </vt:lpstr>
      <vt:lpstr>Tips and Techniques of Best Adult Training </vt:lpstr>
      <vt:lpstr>PowerPoint Presentation</vt:lpstr>
      <vt:lpstr>Developing a Competent Person  Fall Protection Training Program</vt:lpstr>
      <vt:lpstr>Qualifications for Competent Person  Training requirements</vt:lpstr>
      <vt:lpstr>Certification of Fall Protection Training</vt:lpstr>
      <vt:lpstr>Retraining for Fall Protection Training </vt:lpstr>
      <vt:lpstr>Competent Person Responsibility </vt:lpstr>
      <vt:lpstr>   Gravity   </vt:lpstr>
      <vt:lpstr>Newton’s 3 Laws of Motion </vt:lpstr>
      <vt:lpstr>Force = Weight  (on Earth)</vt:lpstr>
      <vt:lpstr>Force = Mass x Acceleration F=M A(A being Gravity) Force=Mg</vt:lpstr>
      <vt:lpstr>Force = Mass x Acceleration F=MA (In an Elevator standing on scale) </vt:lpstr>
      <vt:lpstr>PowerPoint Presentation</vt:lpstr>
      <vt:lpstr>PowerPoint Presentation</vt:lpstr>
      <vt:lpstr>PowerPoint Presentation</vt:lpstr>
      <vt:lpstr>PowerPoint Presentation</vt:lpstr>
      <vt:lpstr>PowerPoint Presentation</vt:lpstr>
      <vt:lpstr>PowerPoint Presentation</vt:lpstr>
      <vt:lpstr>Contact Forces: Tension and Compression</vt:lpstr>
      <vt:lpstr>Tension Force</vt:lpstr>
      <vt:lpstr>Contact Forces: Tension T = W + ma = m(g + a)  </vt:lpstr>
      <vt:lpstr>Contact Forces: Tension T = W + ma = m(g + a)  </vt:lpstr>
      <vt:lpstr>Sag Angle (horizontal lifelines) Angle Tension </vt:lpstr>
      <vt:lpstr>Sag Angle (horizontal lifelines) Angle Tension </vt:lpstr>
      <vt:lpstr>Force = Mass x Acceleration F=M A    (A being Gravity) Force=Mg  Freefall You are Weightless nothing is pushing on you</vt:lpstr>
      <vt:lpstr>Acceleration In terms EVERYONE can Understand</vt:lpstr>
      <vt:lpstr>Hierarchy of Controls </vt:lpstr>
      <vt:lpstr>Fall Protection Training</vt:lpstr>
      <vt:lpstr>Using Personal Fall Arrest Systems Safely</vt:lpstr>
      <vt:lpstr>PowerPoint Presentation</vt:lpstr>
      <vt:lpstr>Personal Protection Equipment  is Essential &amp; Everyone should use it and use is properly! </vt:lpstr>
      <vt:lpstr>PowerPoint Presentation</vt:lpstr>
      <vt:lpstr>PowerPoint Presentation</vt:lpstr>
      <vt:lpstr>Vertical Lifelines &amp; Lanyards</vt:lpstr>
      <vt:lpstr>Self-retracting vertical lifelines</vt:lpstr>
      <vt:lpstr>PowerPoint Presentation</vt:lpstr>
      <vt:lpstr>PowerPoint Presentation</vt:lpstr>
      <vt:lpstr>Using a Personal Fall Arrest System (PFAS), cont. </vt:lpstr>
      <vt:lpstr>Using a PFAS, cont. </vt:lpstr>
      <vt:lpstr>PowerPoint Presentation</vt:lpstr>
      <vt:lpstr>Training in how to:  How to Use How to Inspect How to maintain How to Rescue </vt:lpstr>
      <vt:lpstr>PowerPoint Presentation</vt:lpstr>
      <vt:lpstr>PowerPoint Presentation</vt:lpstr>
      <vt:lpstr>PowerPoint Presentation</vt:lpstr>
      <vt:lpstr>PowerPoint Presentation</vt:lpstr>
      <vt:lpstr>PowerPoint Presentation</vt:lpstr>
      <vt:lpstr>PowerPoint Presentation</vt:lpstr>
      <vt:lpstr>Restraint Systems</vt:lpstr>
      <vt:lpstr>Fall Arrest </vt:lpstr>
      <vt:lpstr>PowerPoint Presentation</vt:lpstr>
      <vt:lpstr>PowerPoint Presentation</vt:lpstr>
      <vt:lpstr>Alternate methods of Fall Protection</vt:lpstr>
      <vt:lpstr>Alternate methods of Fall Protection</vt:lpstr>
      <vt:lpstr>Alternate methods of Fall Protection</vt:lpstr>
      <vt:lpstr>Scaffolds  </vt:lpstr>
      <vt:lpstr>Scaffolding Competent Person Duties</vt:lpstr>
      <vt:lpstr>Interior and Exterior Scaffolding</vt:lpstr>
      <vt:lpstr>Scaffold Use</vt:lpstr>
      <vt:lpstr>PowerPoint Presentation</vt:lpstr>
      <vt:lpstr>  GENERAL REQUIREMENTS  FOR ALL SCAFFOLDS</vt:lpstr>
      <vt:lpstr> Scaffold Plank Overhang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OSHA Plank Disqualifiers</vt:lpstr>
      <vt:lpstr>PowerPoint Presentation</vt:lpstr>
      <vt:lpstr>PowerPoint Presentation</vt:lpstr>
      <vt:lpstr>Scaffold Height</vt:lpstr>
      <vt:lpstr>Proper Scaffold AccessTags</vt:lpstr>
      <vt:lpstr>PowerPoint Presentation</vt:lpstr>
      <vt:lpstr>PowerPoint Presentation</vt:lpstr>
      <vt:lpstr>Housekeeping</vt:lpstr>
      <vt:lpstr>PowerPoint Presentation</vt:lpstr>
      <vt:lpstr>PowerPoint Presentation</vt:lpstr>
      <vt:lpstr>It’s Better than This </vt:lpstr>
      <vt:lpstr>PowerPoint Presentation</vt:lpstr>
      <vt:lpstr>Aerial Lifts  (articulating boom lifts) </vt:lpstr>
      <vt:lpstr>Boom lift anchorage 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Suspended Scaffolds</vt:lpstr>
      <vt:lpstr>Suspended Scaffolds</vt:lpstr>
      <vt:lpstr>Suspended Scaffolds</vt:lpstr>
      <vt:lpstr>Suspended Scaffolds</vt:lpstr>
      <vt:lpstr>Scaffold Access</vt:lpstr>
      <vt:lpstr>Scaffolds Access</vt:lpstr>
      <vt:lpstr>Suspension scaffolds Use</vt:lpstr>
      <vt:lpstr>Use</vt:lpstr>
      <vt:lpstr>Use</vt:lpstr>
      <vt:lpstr>PowerPoint Presentation</vt:lpstr>
      <vt:lpstr>PowerPoint Presentation</vt:lpstr>
      <vt:lpstr>Suspension Scaffolding (Swing)</vt:lpstr>
      <vt:lpstr>Fall Prevention and Protection in Residential Construction  </vt:lpstr>
      <vt:lpstr>Examples of Various Fall Protections Applied to Residential Construction</vt:lpstr>
      <vt:lpstr>Examples of Various Fall Protections Applied to Residential Construction</vt:lpstr>
      <vt:lpstr>Examples of Various Fall Protections Applied to Residential Construction</vt:lpstr>
      <vt:lpstr>Examples of Various Fall Protections Applied to Residential Construction</vt:lpstr>
      <vt:lpstr>Examples of Various Fall Protections Applied to Residential Construction</vt:lpstr>
      <vt:lpstr>Covers</vt:lpstr>
      <vt:lpstr>PowerPoint Presentation</vt:lpstr>
      <vt:lpstr>General Requirements Housekeeping</vt:lpstr>
      <vt:lpstr>Protection of Open-Sided Floors &amp;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Guardrails For Elevated Workers</vt:lpstr>
      <vt:lpstr>PowerPoint Presentation</vt:lpstr>
      <vt:lpstr>Requirements for Handrails and Stair rails</vt:lpstr>
      <vt:lpstr>PowerPoint Presentation</vt:lpstr>
      <vt:lpstr>PowerPoint Presentation</vt:lpstr>
      <vt:lpstr>PowerPoint Presentation</vt:lpstr>
      <vt:lpstr>PowerPoint Presentation</vt:lpstr>
      <vt:lpstr>Hole Covers</vt:lpstr>
      <vt:lpstr>Safety Net Systems</vt:lpstr>
      <vt:lpstr>Stay Clear of Falling Objects</vt:lpstr>
      <vt:lpstr>Protect Impalement Hazards</vt:lpstr>
      <vt:lpstr>Protect Impalement Hazards, cont.</vt:lpstr>
      <vt:lpstr>PowerPoint Presentation</vt:lpstr>
      <vt:lpstr>Swing Fall Hazard</vt:lpstr>
      <vt:lpstr>Swing Fall Hazard, cont.</vt:lpstr>
      <vt:lpstr>Proper Height Extension Ladders </vt:lpstr>
      <vt:lpstr>Pitch Extension Ladders</vt:lpstr>
      <vt:lpstr>Pitch Stepladders</vt:lpstr>
      <vt:lpstr>Secure and Stabilize Ladders</vt:lpstr>
      <vt:lpstr>Secure and Stabilize Ladders, cont.</vt:lpstr>
      <vt:lpstr>Secure and Stabilize Ladders</vt:lpstr>
      <vt:lpstr>Loose Soil</vt:lpstr>
      <vt:lpstr>Firm Base</vt:lpstr>
      <vt:lpstr>Secure and Stabilize Ladders, cont.</vt:lpstr>
      <vt:lpstr>Maintain a Safe Position on Ladders</vt:lpstr>
      <vt:lpstr>Scaffold Grade Plank Stamps</vt:lpstr>
      <vt:lpstr>PowerPoint Presentation</vt:lpstr>
      <vt:lpstr>Steel Erection </vt:lpstr>
      <vt:lpstr>PowerPoint Presentation</vt:lpstr>
      <vt:lpstr>PowerPoint Presentation</vt:lpstr>
      <vt:lpstr>PowerPoint Presentation</vt:lpstr>
      <vt:lpstr>PowerPoint Presentation</vt:lpstr>
      <vt:lpstr>PowerPoint Presentation</vt:lpstr>
      <vt:lpstr>Steel Erection  </vt:lpstr>
      <vt:lpstr>Steel Erection Connectors </vt:lpstr>
      <vt:lpstr>Controlled Decking Zone</vt:lpstr>
      <vt:lpstr>Controlled Decking Zone</vt:lpstr>
      <vt:lpstr>Controlling Contractor Fall Protection</vt:lpstr>
      <vt:lpstr>Debriefing </vt:lpstr>
    </vt:vector>
  </TitlesOfParts>
  <Company>Sony Electronics,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 Presutti</dc:creator>
  <cp:lastModifiedBy>Vosburgh, Linda - OSHA</cp:lastModifiedBy>
  <cp:revision>70</cp:revision>
  <dcterms:created xsi:type="dcterms:W3CDTF">2012-02-19T05:02:23Z</dcterms:created>
  <dcterms:modified xsi:type="dcterms:W3CDTF">2013-09-25T13:26:47Z</dcterms:modified>
</cp:coreProperties>
</file>