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8"/>
  </p:notesMasterIdLst>
  <p:handoutMasterIdLst>
    <p:handoutMasterId r:id="rId69"/>
  </p:handoutMasterIdLst>
  <p:sldIdLst>
    <p:sldId id="406" r:id="rId2"/>
    <p:sldId id="433" r:id="rId3"/>
    <p:sldId id="434" r:id="rId4"/>
    <p:sldId id="410" r:id="rId5"/>
    <p:sldId id="415" r:id="rId6"/>
    <p:sldId id="414" r:id="rId7"/>
    <p:sldId id="420" r:id="rId8"/>
    <p:sldId id="390" r:id="rId9"/>
    <p:sldId id="407" r:id="rId10"/>
    <p:sldId id="264" r:id="rId11"/>
    <p:sldId id="266" r:id="rId12"/>
    <p:sldId id="265" r:id="rId13"/>
    <p:sldId id="310" r:id="rId14"/>
    <p:sldId id="392" r:id="rId15"/>
    <p:sldId id="391" r:id="rId16"/>
    <p:sldId id="393" r:id="rId17"/>
    <p:sldId id="394" r:id="rId18"/>
    <p:sldId id="320" r:id="rId19"/>
    <p:sldId id="319" r:id="rId20"/>
    <p:sldId id="259" r:id="rId21"/>
    <p:sldId id="257" r:id="rId22"/>
    <p:sldId id="321" r:id="rId23"/>
    <p:sldId id="421" r:id="rId24"/>
    <p:sldId id="323" r:id="rId25"/>
    <p:sldId id="324" r:id="rId26"/>
    <p:sldId id="335" r:id="rId27"/>
    <p:sldId id="397" r:id="rId28"/>
    <p:sldId id="383" r:id="rId29"/>
    <p:sldId id="385" r:id="rId30"/>
    <p:sldId id="404" r:id="rId31"/>
    <p:sldId id="382" r:id="rId32"/>
    <p:sldId id="422" r:id="rId33"/>
    <p:sldId id="368" r:id="rId34"/>
    <p:sldId id="388" r:id="rId35"/>
    <p:sldId id="367" r:id="rId36"/>
    <p:sldId id="418" r:id="rId37"/>
    <p:sldId id="371" r:id="rId38"/>
    <p:sldId id="372" r:id="rId39"/>
    <p:sldId id="377" r:id="rId40"/>
    <p:sldId id="373" r:id="rId41"/>
    <p:sldId id="378" r:id="rId42"/>
    <p:sldId id="262" r:id="rId43"/>
    <p:sldId id="427" r:id="rId44"/>
    <p:sldId id="395" r:id="rId45"/>
    <p:sldId id="309" r:id="rId46"/>
    <p:sldId id="267" r:id="rId47"/>
    <p:sldId id="268" r:id="rId48"/>
    <p:sldId id="399" r:id="rId49"/>
    <p:sldId id="379" r:id="rId50"/>
    <p:sldId id="380" r:id="rId51"/>
    <p:sldId id="269" r:id="rId52"/>
    <p:sldId id="270" r:id="rId53"/>
    <p:sldId id="387" r:id="rId54"/>
    <p:sldId id="389" r:id="rId55"/>
    <p:sldId id="411" r:id="rId56"/>
    <p:sldId id="429" r:id="rId57"/>
    <p:sldId id="412" r:id="rId58"/>
    <p:sldId id="430" r:id="rId59"/>
    <p:sldId id="311" r:id="rId60"/>
    <p:sldId id="416" r:id="rId61"/>
    <p:sldId id="428" r:id="rId62"/>
    <p:sldId id="417" r:id="rId63"/>
    <p:sldId id="419" r:id="rId64"/>
    <p:sldId id="326" r:id="rId65"/>
    <p:sldId id="423" r:id="rId66"/>
    <p:sldId id="327" r:id="rId6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FF00"/>
    <a:srgbClr val="99CCFF"/>
    <a:srgbClr val="FFFFFF"/>
    <a:srgbClr val="000000"/>
    <a:srgbClr val="FF3300"/>
    <a:srgbClr val="000066"/>
    <a:srgbClr val="3366CC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97" autoAdjust="0"/>
    <p:restoredTop sz="80867" autoAdjust="0"/>
  </p:normalViewPr>
  <p:slideViewPr>
    <p:cSldViewPr>
      <p:cViewPr varScale="1">
        <p:scale>
          <a:sx n="71" d="100"/>
          <a:sy n="71" d="100"/>
        </p:scale>
        <p:origin x="-11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0" d="100"/>
          <a:sy n="80" d="100"/>
        </p:scale>
        <p:origin x="-1218" y="22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50.xml"/><Relationship Id="rId3" Type="http://schemas.openxmlformats.org/officeDocument/2006/relationships/slide" Target="slides/slide17.xml"/><Relationship Id="rId7" Type="http://schemas.openxmlformats.org/officeDocument/2006/relationships/slide" Target="slides/slide44.xml"/><Relationship Id="rId12" Type="http://schemas.openxmlformats.org/officeDocument/2006/relationships/slide" Target="slides/slide58.xml"/><Relationship Id="rId2" Type="http://schemas.openxmlformats.org/officeDocument/2006/relationships/slide" Target="slides/slide9.xml"/><Relationship Id="rId1" Type="http://schemas.openxmlformats.org/officeDocument/2006/relationships/slide" Target="slides/slide8.xml"/><Relationship Id="rId6" Type="http://schemas.openxmlformats.org/officeDocument/2006/relationships/slide" Target="slides/slide41.xml"/><Relationship Id="rId11" Type="http://schemas.openxmlformats.org/officeDocument/2006/relationships/slide" Target="slides/slide57.xml"/><Relationship Id="rId5" Type="http://schemas.openxmlformats.org/officeDocument/2006/relationships/slide" Target="slides/slide39.xml"/><Relationship Id="rId10" Type="http://schemas.openxmlformats.org/officeDocument/2006/relationships/slide" Target="slides/slide56.xml"/><Relationship Id="rId4" Type="http://schemas.openxmlformats.org/officeDocument/2006/relationships/slide" Target="slides/slide34.xml"/><Relationship Id="rId9" Type="http://schemas.openxmlformats.org/officeDocument/2006/relationships/slide" Target="slides/slide5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40063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9" tIns="46624" rIns="93249" bIns="46624" numCol="1" anchor="b" anchorCtr="0" compatLnSpc="1">
            <a:prstTxWarp prst="textNoShape">
              <a:avLst/>
            </a:prstTxWarp>
          </a:bodyPr>
          <a:lstStyle>
            <a:lvl1pPr defTabSz="93105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32850"/>
            <a:ext cx="3040062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9" tIns="46624" rIns="93249" bIns="46624" numCol="1" anchor="b" anchorCtr="0" compatLnSpc="1">
            <a:prstTxWarp prst="textNoShape">
              <a:avLst/>
            </a:prstTxWarp>
          </a:bodyPr>
          <a:lstStyle>
            <a:lvl1pPr algn="r" defTabSz="931058">
              <a:defRPr sz="1300"/>
            </a:lvl1pPr>
          </a:lstStyle>
          <a:p>
            <a:pPr>
              <a:defRPr/>
            </a:pPr>
            <a:fld id="{E2DEE80C-BC53-45DD-BB0B-B0AF2F274D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4996" name="Rectangle 10"/>
          <p:cNvSpPr>
            <a:spLocks noChangeArrowheads="1"/>
          </p:cNvSpPr>
          <p:nvPr/>
        </p:nvSpPr>
        <p:spPr bwMode="auto">
          <a:xfrm>
            <a:off x="2181225" y="0"/>
            <a:ext cx="2879725" cy="123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249" tIns="46624" rIns="93249" bIns="46624" anchor="ctr"/>
          <a:lstStyle/>
          <a:p>
            <a:pPr algn="ctr" defTabSz="931058">
              <a:defRPr/>
            </a:pPr>
            <a:r>
              <a:rPr lang="en-US" sz="1500" b="1" dirty="0"/>
              <a:t>Training Adult Learners: Training Techniques</a:t>
            </a:r>
          </a:p>
        </p:txBody>
      </p:sp>
    </p:spTree>
    <p:extLst>
      <p:ext uri="{BB962C8B-B14F-4D97-AF65-F5344CB8AC3E}">
        <p14:creationId xmlns:p14="http://schemas.microsoft.com/office/powerpoint/2010/main" val="2393713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9" tIns="46624" rIns="93249" bIns="46624" numCol="1" anchor="t" anchorCtr="0" compatLnSpc="1">
            <a:prstTxWarp prst="textNoShape">
              <a:avLst/>
            </a:prstTxWarp>
          </a:bodyPr>
          <a:lstStyle>
            <a:lvl1pPr defTabSz="93105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40062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9" tIns="46624" rIns="93249" bIns="46624" numCol="1" anchor="t" anchorCtr="0" compatLnSpc="1">
            <a:prstTxWarp prst="textNoShape">
              <a:avLst/>
            </a:prstTxWarp>
          </a:bodyPr>
          <a:lstStyle>
            <a:lvl1pPr algn="r" defTabSz="93105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9787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9" tIns="46624" rIns="93249" bIns="466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40063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9" tIns="46624" rIns="93249" bIns="46624" numCol="1" anchor="b" anchorCtr="0" compatLnSpc="1">
            <a:prstTxWarp prst="textNoShape">
              <a:avLst/>
            </a:prstTxWarp>
          </a:bodyPr>
          <a:lstStyle>
            <a:lvl1pPr defTabSz="93105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32850"/>
            <a:ext cx="3040062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9" tIns="46624" rIns="93249" bIns="46624" numCol="1" anchor="b" anchorCtr="0" compatLnSpc="1">
            <a:prstTxWarp prst="textNoShape">
              <a:avLst/>
            </a:prstTxWarp>
          </a:bodyPr>
          <a:lstStyle>
            <a:lvl1pPr algn="r" defTabSz="931058">
              <a:defRPr sz="1300"/>
            </a:lvl1pPr>
          </a:lstStyle>
          <a:p>
            <a:pPr>
              <a:defRPr/>
            </a:pPr>
            <a:fld id="{E45F5D18-37CF-4C94-9048-20606816A3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546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A6A30D0C-946F-4C95-9CDC-13AF106F122C}" type="slidenum">
              <a:rPr lang="en-US" altLang="en-US" sz="1300" smtClean="0"/>
              <a:pPr/>
              <a:t>10</a:t>
            </a:fld>
            <a:endParaRPr lang="en-US" altLang="en-US" sz="1300" smtClean="0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smtClean="0"/>
              <a:t>The purpose of the system is to bring about l;earning</a:t>
            </a:r>
          </a:p>
          <a:p>
            <a:pPr eaLnBrk="1" hangingPunct="1">
              <a:buFontTx/>
              <a:buChar char="•"/>
            </a:pPr>
            <a:r>
              <a:rPr lang="en-US" altLang="en-US" smtClean="0"/>
              <a:t>Learners = Workers.</a:t>
            </a:r>
          </a:p>
          <a:p>
            <a:pPr eaLnBrk="1" hangingPunct="1">
              <a:buFontTx/>
              <a:buChar char="•"/>
            </a:pPr>
            <a:r>
              <a:rPr lang="en-US" altLang="en-US" smtClean="0"/>
              <a:t>All of these components interact in order to achieve the goal.</a:t>
            </a:r>
          </a:p>
          <a:p>
            <a:pPr lvl="1" eaLnBrk="1" hangingPunct="1">
              <a:buFont typeface="Monotype Sorts" charset="2"/>
              <a:buChar char="ä"/>
            </a:pPr>
            <a:r>
              <a:rPr lang="en-US" altLang="en-US" smtClean="0"/>
              <a:t>The instructor reviews sample problems in the test with learners.</a:t>
            </a:r>
          </a:p>
          <a:p>
            <a:pPr lvl="1" eaLnBrk="1" hangingPunct="1">
              <a:buFont typeface="Monotype Sorts" charset="2"/>
              <a:buChar char="ä"/>
            </a:pPr>
            <a:r>
              <a:rPr lang="en-US" altLang="en-US" smtClean="0"/>
              <a:t>A test is delivered to determine if learning is taking place </a:t>
            </a:r>
          </a:p>
          <a:p>
            <a:pPr lvl="1" eaLnBrk="1" hangingPunct="1">
              <a:buFont typeface="Monotype Sorts" charset="2"/>
              <a:buChar char="ä"/>
            </a:pPr>
            <a:r>
              <a:rPr lang="en-US" altLang="en-US" smtClean="0"/>
              <a:t>If learner performance is not necessary, it might necessitate changes to make it more effective/bring about the desired learning outcomes</a:t>
            </a:r>
          </a:p>
          <a:p>
            <a:pPr eaLnBrk="1" hangingPunct="1">
              <a:buFont typeface="Monotype Sorts" charset="2"/>
              <a:buChar char="ä"/>
            </a:pPr>
            <a:r>
              <a:rPr lang="en-US" altLang="en-US" smtClean="0"/>
              <a:t>These are the basic components of a systems model. All systems models are not the same.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284ADA2E-BC8C-4DAA-A39B-B96788FD255D}" type="slidenum">
              <a:rPr lang="en-US" altLang="en-US" sz="1300" smtClean="0"/>
              <a:pPr/>
              <a:t>44</a:t>
            </a:fld>
            <a:endParaRPr lang="en-US" altLang="en-US" sz="1300" smtClean="0"/>
          </a:p>
        </p:txBody>
      </p:sp>
      <p:sp>
        <p:nvSpPr>
          <p:cNvPr id="808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A75F1646-0B26-496E-8D68-7144CDA2276B}" type="slidenum">
              <a:rPr lang="en-US" altLang="en-US" sz="1300" smtClean="0"/>
              <a:pPr/>
              <a:t>45</a:t>
            </a:fld>
            <a:endParaRPr lang="en-US" altLang="en-US" sz="1300" smtClean="0"/>
          </a:p>
        </p:txBody>
      </p:sp>
      <p:sp>
        <p:nvSpPr>
          <p:cNvPr id="819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D7340BF7-DFED-42F6-84B3-7B2A08A99969}" type="slidenum">
              <a:rPr lang="en-US" altLang="en-US" sz="1300" smtClean="0"/>
              <a:pPr/>
              <a:t>46</a:t>
            </a:fld>
            <a:endParaRPr lang="en-US" altLang="en-US" sz="1300" smtClean="0"/>
          </a:p>
        </p:txBody>
      </p:sp>
      <p:sp>
        <p:nvSpPr>
          <p:cNvPr id="829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A35FE543-D0E6-40F9-A98D-E694B9CA374B}" type="slidenum">
              <a:rPr lang="en-US" altLang="en-US" sz="1300" smtClean="0"/>
              <a:pPr/>
              <a:t>64</a:t>
            </a:fld>
            <a:endParaRPr lang="en-US" altLang="en-US" sz="1300" smtClean="0"/>
          </a:p>
        </p:txBody>
      </p:sp>
      <p:sp>
        <p:nvSpPr>
          <p:cNvPr id="839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85278D2A-652B-402F-A27D-6C270C8CC5ED}" type="slidenum">
              <a:rPr lang="en-US" altLang="en-US" sz="1300" smtClean="0"/>
              <a:pPr/>
              <a:t>65</a:t>
            </a:fld>
            <a:endParaRPr lang="en-US" altLang="en-US" sz="1300" smtClean="0"/>
          </a:p>
        </p:txBody>
      </p:sp>
      <p:sp>
        <p:nvSpPr>
          <p:cNvPr id="849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84492133-B787-48F2-8093-D6E48E1293B8}" type="slidenum">
              <a:rPr lang="en-US" altLang="en-US" sz="1300" smtClean="0"/>
              <a:pPr/>
              <a:t>66</a:t>
            </a:fld>
            <a:endParaRPr lang="en-US" altLang="en-US" sz="1300" smtClean="0"/>
          </a:p>
        </p:txBody>
      </p:sp>
      <p:sp>
        <p:nvSpPr>
          <p:cNvPr id="860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71076083-5FE2-47EA-8AC3-305E612FCA57}" type="slidenum">
              <a:rPr lang="en-US" altLang="en-US" sz="1300" smtClean="0"/>
              <a:pPr/>
              <a:t>11</a:t>
            </a:fld>
            <a:endParaRPr lang="en-US" altLang="en-US" sz="1300" smtClean="0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Used a lot in the military and industry.</a:t>
            </a:r>
          </a:p>
          <a:p>
            <a:pPr eaLnBrk="1" hangingPunct="1"/>
            <a:r>
              <a:rPr lang="en-US" altLang="en-US" smtClean="0"/>
              <a:t>Because there is a premium on efficiency of instruction and quality of student performance.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In the systematic design of instruction data is collected to determine what part(s) of the instruction is not working and it is revised accordingly.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FAAAC63C-C763-474D-836E-A0BEACD47470}" type="slidenum">
              <a:rPr lang="en-US" altLang="en-US" sz="1300" smtClean="0"/>
              <a:pPr/>
              <a:t>12</a:t>
            </a:fld>
            <a:endParaRPr lang="en-US" altLang="en-US" sz="1300" smtClean="0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Instructional design is  the umbrella that encompasses all of this.</a:t>
            </a:r>
          </a:p>
          <a:p>
            <a:pPr eaLnBrk="1" hangingPunct="1"/>
            <a:r>
              <a:rPr lang="en-US" altLang="en-US" smtClean="0"/>
              <a:t>Based on theory, research, and experience</a:t>
            </a:r>
          </a:p>
          <a:p>
            <a:pPr eaLnBrk="1" hangingPunct="1"/>
            <a:r>
              <a:rPr lang="en-US" altLang="en-US" smtClean="0"/>
              <a:t>“systems approach” - many bear this name, but all are different, but do share similar components</a:t>
            </a:r>
          </a:p>
          <a:p>
            <a:pPr eaLnBrk="1" hangingPunct="1"/>
            <a:r>
              <a:rPr lang="en-US" altLang="en-US" smtClean="0"/>
              <a:t>Major components are analysis, design, development, implementation, and evaluation</a:t>
            </a:r>
          </a:p>
          <a:p>
            <a:pPr eaLnBrk="1" hangingPunct="1"/>
            <a:r>
              <a:rPr lang="en-US" altLang="en-US" b="1" smtClean="0"/>
              <a:t>This is all one one integrated process.</a:t>
            </a:r>
            <a:r>
              <a:rPr lang="en-US" altLang="en-US" smtClean="0"/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AA1A057C-7E21-4BCF-9ECC-FD6649651A34}" type="slidenum">
              <a:rPr lang="en-US" altLang="en-US" sz="1300" smtClean="0"/>
              <a:pPr/>
              <a:t>13</a:t>
            </a:fld>
            <a:endParaRPr lang="en-US" altLang="en-US" sz="1300" smtClean="0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3838" indent="-223838" eaLnBrk="1" hangingPunct="1"/>
            <a:r>
              <a:rPr lang="en-US" altLang="en-US" b="1" smtClean="0"/>
              <a:t>Facilitator – makes sure participants express their thoughts</a:t>
            </a:r>
            <a:endParaRPr lang="en-US" altLang="en-US" smtClean="0"/>
          </a:p>
          <a:p>
            <a:pPr marL="223838" indent="-223838" eaLnBrk="1" hangingPunct="1">
              <a:buFontTx/>
              <a:buAutoNum type="arabicPeriod"/>
            </a:pPr>
            <a:r>
              <a:rPr lang="en-US" altLang="en-US" smtClean="0"/>
              <a:t>Makes sure that participants are heard and recognized.</a:t>
            </a:r>
          </a:p>
          <a:p>
            <a:pPr marL="223838" indent="-223838" eaLnBrk="1" hangingPunct="1">
              <a:buFontTx/>
              <a:buAutoNum type="arabicPeriod"/>
            </a:pPr>
            <a:r>
              <a:rPr lang="en-US" altLang="en-US" smtClean="0"/>
              <a:t>Mediate differences</a:t>
            </a:r>
          </a:p>
          <a:p>
            <a:pPr marL="223838" indent="-223838" eaLnBrk="1" hangingPunct="1">
              <a:buFontTx/>
              <a:buAutoNum type="arabicPeriod"/>
            </a:pPr>
            <a:r>
              <a:rPr lang="en-US" altLang="en-US" smtClean="0"/>
              <a:t>Periodically check how participants are feeling and reacting to training</a:t>
            </a:r>
          </a:p>
          <a:p>
            <a:pPr marL="223838" indent="-223838" eaLnBrk="1" hangingPunct="1"/>
            <a:r>
              <a:rPr lang="en-US" altLang="en-US" smtClean="0"/>
              <a:t>Best suited approach for workshops</a:t>
            </a:r>
          </a:p>
          <a:p>
            <a:pPr marL="223838" indent="-223838" eaLnBrk="1" hangingPunct="1"/>
            <a:r>
              <a:rPr lang="en-US" altLang="en-US" b="1" smtClean="0"/>
              <a:t>Presenter – provides the focus of the training session by</a:t>
            </a:r>
          </a:p>
          <a:p>
            <a:pPr marL="223838" indent="-223838" eaLnBrk="1" hangingPunct="1">
              <a:buFontTx/>
              <a:buAutoNum type="arabicPeriod"/>
            </a:pPr>
            <a:r>
              <a:rPr lang="en-US" altLang="en-US" smtClean="0"/>
              <a:t>Providing information on a specific subject</a:t>
            </a:r>
          </a:p>
          <a:p>
            <a:pPr marL="223838" indent="-223838" eaLnBrk="1" hangingPunct="1">
              <a:buFontTx/>
              <a:buAutoNum type="arabicPeriod"/>
            </a:pPr>
            <a:r>
              <a:rPr lang="en-US" altLang="en-US" smtClean="0"/>
              <a:t>Presenting concepts and giving examples</a:t>
            </a:r>
          </a:p>
          <a:p>
            <a:pPr marL="223838" indent="-223838" eaLnBrk="1" hangingPunct="1">
              <a:buFontTx/>
              <a:buAutoNum type="arabicPeriod"/>
            </a:pPr>
            <a:r>
              <a:rPr lang="en-US" altLang="en-US" smtClean="0"/>
              <a:t>Summarizing key elements and clarifying complex points; and</a:t>
            </a:r>
          </a:p>
          <a:p>
            <a:pPr marL="223838" indent="-223838" eaLnBrk="1" hangingPunct="1">
              <a:buFontTx/>
              <a:buAutoNum type="arabicPeriod"/>
            </a:pPr>
            <a:r>
              <a:rPr lang="en-US" altLang="en-US" smtClean="0"/>
              <a:t>Evaluating participants progress</a:t>
            </a:r>
          </a:p>
          <a:p>
            <a:pPr marL="223838" indent="-223838" eaLnBrk="1" hangingPunct="1"/>
            <a:r>
              <a:rPr lang="en-US" altLang="en-US" smtClean="0"/>
              <a:t>This approach is effective when there is a lot of information to deliver over a short time frame.</a:t>
            </a:r>
          </a:p>
          <a:p>
            <a:pPr marL="223838" indent="-223838" eaLnBrk="1" hangingPunct="1"/>
            <a:r>
              <a:rPr lang="en-US" altLang="en-US" b="1" smtClean="0"/>
              <a:t>Coach – makes sure participants practice the concepts and skills they learn by</a:t>
            </a:r>
          </a:p>
          <a:p>
            <a:pPr marL="223838" indent="-223838" eaLnBrk="1" hangingPunct="1">
              <a:buFontTx/>
              <a:buAutoNum type="arabicPeriod"/>
            </a:pPr>
            <a:r>
              <a:rPr lang="en-US" altLang="en-US" smtClean="0"/>
              <a:t>Monitoring group exercises</a:t>
            </a:r>
          </a:p>
          <a:p>
            <a:pPr marL="223838" indent="-223838" eaLnBrk="1" hangingPunct="1">
              <a:buFontTx/>
              <a:buAutoNum type="arabicPeriod"/>
            </a:pPr>
            <a:r>
              <a:rPr lang="en-US" altLang="en-US" smtClean="0"/>
              <a:t>Correcting mistakes; and </a:t>
            </a:r>
          </a:p>
          <a:p>
            <a:pPr marL="223838" indent="-223838" eaLnBrk="1" hangingPunct="1">
              <a:buFontTx/>
              <a:buAutoNum type="arabicPeriod"/>
            </a:pPr>
            <a:r>
              <a:rPr lang="en-US" altLang="en-US" smtClean="0"/>
              <a:t>Allowing participants to demonstrate the skills they have learned.</a:t>
            </a:r>
          </a:p>
          <a:p>
            <a:pPr marL="223838" indent="-223838" eaLnBrk="1" hangingPunct="1"/>
            <a:r>
              <a:rPr lang="en-US" altLang="en-US" smtClean="0"/>
              <a:t>This approach is often useful for on-the-job training.</a:t>
            </a:r>
          </a:p>
          <a:p>
            <a:pPr marL="223838" indent="-223838" eaLnBrk="1" hangingPunct="1"/>
            <a:endParaRPr lang="en-US" altLang="en-US" i="1" smtClean="0"/>
          </a:p>
          <a:p>
            <a:pPr marL="223838" indent="-223838" eaLnBrk="1" hangingPunct="1"/>
            <a:r>
              <a:rPr lang="en-US" altLang="en-US" i="1" smtClean="0"/>
              <a:t>Effective Training Techniques, Jeff Chrétien, OH&amp;S Canada; May/June 1995; p. 29-33</a:t>
            </a:r>
          </a:p>
          <a:p>
            <a:pPr marL="223838" indent="-223838" eaLnBrk="1" hangingPunct="1"/>
            <a:endParaRPr lang="en-US" altLang="en-US" i="1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2D00B02A-6846-45BB-B2D8-38FC6F9B5432}" type="slidenum">
              <a:rPr lang="en-US" altLang="en-US" sz="1300" smtClean="0"/>
              <a:pPr/>
              <a:t>18</a:t>
            </a:fld>
            <a:endParaRPr lang="en-US" altLang="en-US" sz="1300" smtClean="0"/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i="1" smtClean="0"/>
              <a:t>Effective Training Techniques, Jeff Chrétien, OH&amp;S Canada; May/June 1995; p. 29-33</a:t>
            </a:r>
          </a:p>
          <a:p>
            <a:pPr eaLnBrk="1" hangingPunct="1"/>
            <a:endParaRPr lang="en-US" altLang="en-US" i="1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3721ECC1-1940-4079-A013-4F14E085AD7F}" type="slidenum">
              <a:rPr lang="en-US" altLang="en-US" sz="1300" smtClean="0"/>
              <a:pPr/>
              <a:t>24</a:t>
            </a:fld>
            <a:endParaRPr lang="en-US" altLang="en-US" sz="1300" smtClean="0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Pre instruction - prior to formal instruction - 1) motivating learners, 2) informing them of what they will learn, and 3) ensuing them that they have the knowledge to do so.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14DB2D87-314F-479A-909A-F52BB7923428}" type="slidenum">
              <a:rPr lang="en-US" altLang="en-US" sz="1300" smtClean="0"/>
              <a:pPr/>
              <a:t>25</a:t>
            </a:fld>
            <a:endParaRPr lang="en-US" altLang="en-US" sz="1300" smtClean="0"/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Use original or existing materials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1A8EAFCD-065E-459C-AF67-34DB26E12D3D}" type="slidenum">
              <a:rPr lang="en-US" altLang="en-US" sz="1300" smtClean="0"/>
              <a:pPr/>
              <a:t>26</a:t>
            </a:fld>
            <a:endParaRPr lang="en-US" altLang="en-US" sz="1300" smtClean="0"/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Use original or existing materials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9242B942-9A37-4FA7-A786-D8AB60D49AD3}" type="slidenum">
              <a:rPr lang="en-US" altLang="en-US" sz="1300" smtClean="0"/>
              <a:pPr/>
              <a:t>27</a:t>
            </a:fld>
            <a:endParaRPr lang="en-US" altLang="en-US" sz="1300" smtClean="0"/>
          </a:p>
        </p:txBody>
      </p:sp>
      <p:sp>
        <p:nvSpPr>
          <p:cNvPr id="798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341F971-D23C-404B-A300-A34C60A4DC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303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6579F-98DE-4619-A855-849ED48EF5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67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304800"/>
            <a:ext cx="20383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96265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4FDD8-7532-4DE6-BD86-6AD849F3BE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0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CBB19-8FC4-40FE-80D7-2518057526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412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99341-3404-4DA1-A462-61C42641DE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728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07D87-CDCE-42BA-A56E-3139B78A72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76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F6760-09E3-497F-9079-99DAD6E3ED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9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D0026-EBA1-4483-B9D8-8A61FAD24C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19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4F0F3-B339-4F88-8AAD-3A59F949A1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0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0D8DC-E41D-4EDD-89E3-9FE31B7692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159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B7B1E-5713-4F37-A418-2938570F4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05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04800"/>
            <a:ext cx="7696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16683F-D18D-45DD-A65E-5CDFECF9CB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 userDrawn="1"/>
        </p:nvGraphicFramePr>
        <p:xfrm>
          <a:off x="304800" y="228600"/>
          <a:ext cx="144780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lip" r:id="rId14" imgW="2267068" imgH="1609630" progId="MS_ClipArt_Gallery.2">
                  <p:embed/>
                </p:oleObj>
              </mc:Choice>
              <mc:Fallback>
                <p:oleObj name="Clip" r:id="rId14" imgW="2267068" imgH="160963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8600"/>
                        <a:ext cx="1447800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mic Sans MS" pitchFamily="66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mic Sans MS" pitchFamily="66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mic Sans MS" pitchFamily="66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mic Sans MS" pitchFamily="66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mic Sans MS" pitchFamily="66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mic Sans MS" pitchFamily="66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mic Sans MS" pitchFamily="66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FF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7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8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1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2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2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8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5.e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6.e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8.wmf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32.wmf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wmf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819400"/>
            <a:ext cx="7696200" cy="1676400"/>
          </a:xfrm>
        </p:spPr>
        <p:txBody>
          <a:bodyPr/>
          <a:lstStyle/>
          <a:p>
            <a:pPr algn="ctr"/>
            <a:r>
              <a:rPr lang="en-US" altLang="en-US" i="1" smtClean="0"/>
              <a:t>Effective Training </a:t>
            </a:r>
            <a:br>
              <a:rPr lang="en-US" altLang="en-US" i="1" smtClean="0"/>
            </a:br>
            <a:r>
              <a:rPr lang="en-US" altLang="en-US" sz="2000" i="1" smtClean="0"/>
              <a:t>for</a:t>
            </a:r>
            <a:r>
              <a:rPr lang="en-US" altLang="en-US" i="1" smtClean="0"/>
              <a:t/>
            </a:r>
            <a:br>
              <a:rPr lang="en-US" altLang="en-US" i="1" smtClean="0"/>
            </a:br>
            <a:r>
              <a:rPr lang="en-US" altLang="en-US" i="1" smtClean="0"/>
              <a:t>Adult Learners </a:t>
            </a:r>
            <a:r>
              <a:rPr lang="en-US" altLang="en-US" sz="800" i="1" smtClean="0"/>
              <a:t/>
            </a:r>
            <a:br>
              <a:rPr lang="en-US" altLang="en-US" sz="800" i="1" smtClean="0"/>
            </a:br>
            <a:r>
              <a:rPr lang="en-US" altLang="en-US" sz="800" i="1" smtClean="0"/>
              <a:t/>
            </a:r>
            <a:br>
              <a:rPr lang="en-US" altLang="en-US" sz="800" i="1" smtClean="0"/>
            </a:br>
            <a:r>
              <a:rPr lang="en-US" altLang="en-US" sz="800" i="1" smtClean="0"/>
              <a:t/>
            </a:r>
            <a:br>
              <a:rPr lang="en-US" altLang="en-US" sz="800" i="1" smtClean="0"/>
            </a:br>
            <a:endParaRPr lang="en-US" altLang="en-US" sz="2000" smtClean="0">
              <a:solidFill>
                <a:srgbClr val="FFFFFF"/>
              </a:solidFill>
            </a:endParaRPr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1FD284D8-C6DE-47EE-88D7-8C61E6F4A73C}" type="slidenum">
              <a:rPr lang="en-US" altLang="en-US" sz="1400" smtClean="0"/>
              <a:pPr/>
              <a:t>1</a:t>
            </a:fld>
            <a:endParaRPr lang="en-US" altLang="en-US" sz="1400" smtClean="0"/>
          </a:p>
        </p:txBody>
      </p:sp>
      <p:sp>
        <p:nvSpPr>
          <p:cNvPr id="12" name="Rectangle 11"/>
          <p:cNvSpPr/>
          <p:nvPr/>
        </p:nvSpPr>
        <p:spPr>
          <a:xfrm>
            <a:off x="609600" y="1066800"/>
            <a:ext cx="8305800" cy="1016000"/>
          </a:xfrm>
          <a:prstGeom prst="rect">
            <a:avLst/>
          </a:prstGeom>
          <a:ln w="28575"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b="1" dirty="0" smtClean="0">
                <a:solidFill>
                  <a:srgbClr val="FFFF00"/>
                </a:solidFill>
                <a:latin typeface="+mj-lt"/>
              </a:rPr>
              <a:t> </a:t>
            </a:r>
            <a:endParaRPr lang="en-US" sz="6000" b="1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The Training System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165688AF-6157-418F-94A9-EBE8EE5FE3E4}" type="slidenum">
              <a:rPr lang="en-US" altLang="en-US" sz="1400" smtClean="0">
                <a:solidFill>
                  <a:srgbClr val="FFFFFF"/>
                </a:solidFill>
              </a:rPr>
              <a:pPr/>
              <a:t>10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3911600" y="2224088"/>
            <a:ext cx="4622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r">
              <a:spcBef>
                <a:spcPct val="50000"/>
              </a:spcBef>
              <a:buFont typeface="Wingdings" pitchFamily="2" charset="2"/>
              <a:buChar char="ü"/>
            </a:pPr>
            <a:r>
              <a:rPr lang="en-US" altLang="en-US" sz="2800" b="1">
                <a:solidFill>
                  <a:srgbClr val="FFFFFF"/>
                </a:solidFill>
                <a:latin typeface="Arial" charset="0"/>
              </a:rPr>
              <a:t>Participants – Adult Learners</a:t>
            </a:r>
            <a:endParaRPr lang="en-US" alt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524000" y="2147888"/>
            <a:ext cx="251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en-US" altLang="en-US" sz="2800" b="1">
                <a:solidFill>
                  <a:srgbClr val="FFFFFF"/>
                </a:solidFill>
                <a:latin typeface="Arial" charset="0"/>
              </a:rPr>
              <a:t>Trainers</a:t>
            </a:r>
            <a:endParaRPr lang="en-US" alt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527175" y="4678363"/>
            <a:ext cx="3048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altLang="en-US" sz="2800" b="1">
                <a:solidFill>
                  <a:srgbClr val="FFFFFF"/>
                </a:solidFill>
                <a:latin typeface="Arial" charset="0"/>
              </a:rPr>
              <a:t>Learning  Environment</a:t>
            </a:r>
            <a:endParaRPr lang="en-US" alt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3799" name="Text Box 6"/>
          <p:cNvSpPr txBox="1">
            <a:spLocks noChangeArrowheads="1"/>
          </p:cNvSpPr>
          <p:nvPr/>
        </p:nvSpPr>
        <p:spPr bwMode="auto">
          <a:xfrm>
            <a:off x="4953000" y="4800600"/>
            <a:ext cx="2819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r">
              <a:spcBef>
                <a:spcPct val="50000"/>
              </a:spcBef>
              <a:buFont typeface="Wingdings" pitchFamily="2" charset="2"/>
              <a:buChar char="ü"/>
            </a:pPr>
            <a:r>
              <a:rPr lang="en-US" altLang="en-US" sz="2800" b="1">
                <a:solidFill>
                  <a:srgbClr val="FFFFFF"/>
                </a:solidFill>
                <a:latin typeface="Arial" charset="0"/>
              </a:rPr>
              <a:t>Instructional            Materials</a:t>
            </a:r>
            <a:endParaRPr lang="en-US" alt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3800" name="Arc 8"/>
          <p:cNvSpPr>
            <a:spLocks/>
          </p:cNvSpPr>
          <p:nvPr/>
        </p:nvSpPr>
        <p:spPr bwMode="auto">
          <a:xfrm rot="-7837094">
            <a:off x="2133600" y="3048000"/>
            <a:ext cx="1524000" cy="1371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52400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3801" name="Arc 9"/>
          <p:cNvSpPr>
            <a:spLocks/>
          </p:cNvSpPr>
          <p:nvPr/>
        </p:nvSpPr>
        <p:spPr bwMode="auto">
          <a:xfrm rot="3358332">
            <a:off x="5715000" y="3048000"/>
            <a:ext cx="1524000" cy="1371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chemeClr val="accent2"/>
          </a:solidFill>
          <a:ln w="152400">
            <a:solidFill>
              <a:srgbClr val="FFC000"/>
            </a:solidFill>
            <a:round/>
            <a:headEnd/>
            <a:tailEnd type="triangle" w="med" len="med"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10250" name="Arc 10"/>
          <p:cNvSpPr>
            <a:spLocks/>
          </p:cNvSpPr>
          <p:nvPr/>
        </p:nvSpPr>
        <p:spPr bwMode="auto">
          <a:xfrm rot="8267893">
            <a:off x="3886200" y="4743450"/>
            <a:ext cx="1752600" cy="1524000"/>
          </a:xfrm>
          <a:custGeom>
            <a:avLst/>
            <a:gdLst>
              <a:gd name="T0" fmla="*/ 0 w 21600"/>
              <a:gd name="T1" fmla="*/ 0 h 21600"/>
              <a:gd name="T2" fmla="*/ 1752600 w 21600"/>
              <a:gd name="T3" fmla="*/ 1524000 h 21600"/>
              <a:gd name="T4" fmla="*/ 0 w 21600"/>
              <a:gd name="T5" fmla="*/ 15240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52400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  <a:effectLst/>
          <a:extLst/>
        </p:spPr>
        <p:txBody>
          <a:bodyPr rot="10800000"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3803" name="Arc 11"/>
          <p:cNvSpPr>
            <a:spLocks/>
          </p:cNvSpPr>
          <p:nvPr/>
        </p:nvSpPr>
        <p:spPr bwMode="auto">
          <a:xfrm rot="-2173246">
            <a:off x="3687763" y="1235075"/>
            <a:ext cx="2057400" cy="1752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524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3804" name="Picture 16" descr="C:\Users\msebach\AppData\Local\Microsoft\Windows\Temporary Internet Files\Content.IE5\CYUTLR4T\MP910220928[1]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0" y="2825750"/>
            <a:ext cx="32004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696200" cy="1143000"/>
          </a:xfrm>
        </p:spPr>
        <p:txBody>
          <a:bodyPr/>
          <a:lstStyle/>
          <a:p>
            <a:pPr algn="ctr"/>
            <a:r>
              <a:rPr lang="en-US" altLang="en-US" smtClean="0"/>
              <a:t>Training System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855663" y="2051050"/>
            <a:ext cx="8105775" cy="4425950"/>
          </a:xfrm>
        </p:spPr>
        <p:txBody>
          <a:bodyPr/>
          <a:lstStyle/>
          <a:p>
            <a:r>
              <a:rPr lang="en-US" altLang="en-US" smtClean="0"/>
              <a:t>Focused</a:t>
            </a:r>
          </a:p>
          <a:p>
            <a:pPr lvl="1"/>
            <a:r>
              <a:rPr lang="en-US" altLang="en-US" smtClean="0">
                <a:solidFill>
                  <a:srgbClr val="FFFF00"/>
                </a:solidFill>
              </a:rPr>
              <a:t>what the worker needs to know</a:t>
            </a:r>
          </a:p>
          <a:p>
            <a:pPr lvl="1"/>
            <a:r>
              <a:rPr lang="en-US" altLang="en-US" smtClean="0">
                <a:solidFill>
                  <a:srgbClr val="FFFF00"/>
                </a:solidFill>
              </a:rPr>
              <a:t>what the worker needs to be able to do</a:t>
            </a:r>
          </a:p>
          <a:p>
            <a:r>
              <a:rPr lang="en-US" altLang="en-US" smtClean="0"/>
              <a:t>Linked</a:t>
            </a:r>
          </a:p>
          <a:p>
            <a:pPr lvl="1"/>
            <a:r>
              <a:rPr lang="en-US" altLang="en-US" smtClean="0">
                <a:solidFill>
                  <a:srgbClr val="FFFF00"/>
                </a:solidFill>
              </a:rPr>
              <a:t>instruction and outcomes</a:t>
            </a:r>
          </a:p>
          <a:p>
            <a:r>
              <a:rPr lang="en-US" altLang="en-US" smtClean="0"/>
              <a:t>Reusable, Repeatable</a:t>
            </a:r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F646AABD-EAE7-4B12-A278-946528EA94BF}" type="slidenum">
              <a:rPr lang="en-US" altLang="en-US" sz="1400" smtClean="0">
                <a:solidFill>
                  <a:srgbClr val="FFFFFF"/>
                </a:solidFill>
              </a:rPr>
              <a:pPr/>
              <a:t>11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638800" y="3708400"/>
          <a:ext cx="3200400" cy="261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lip" r:id="rId4" imgW="2305202" imgH="1884578" progId="MS_ClipArt_Gallery.2">
                  <p:embed/>
                </p:oleObj>
              </mc:Choice>
              <mc:Fallback>
                <p:oleObj name="Clip" r:id="rId4" imgW="2305202" imgH="1884578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708400"/>
                        <a:ext cx="3200400" cy="261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Training System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3581400" cy="4038600"/>
          </a:xfrm>
        </p:spPr>
        <p:txBody>
          <a:bodyPr/>
          <a:lstStyle/>
          <a:p>
            <a:pPr>
              <a:spcAft>
                <a:spcPct val="45000"/>
              </a:spcAft>
            </a:pPr>
            <a:r>
              <a:rPr lang="en-US" altLang="en-US" smtClean="0"/>
              <a:t>Planning and Preparation</a:t>
            </a:r>
          </a:p>
          <a:p>
            <a:pPr>
              <a:spcAft>
                <a:spcPct val="45000"/>
              </a:spcAft>
            </a:pPr>
            <a:r>
              <a:rPr lang="en-US" altLang="en-US" smtClean="0"/>
              <a:t>Implementation and Delivery</a:t>
            </a:r>
          </a:p>
          <a:p>
            <a:pPr>
              <a:spcAft>
                <a:spcPct val="45000"/>
              </a:spcAft>
            </a:pPr>
            <a:r>
              <a:rPr lang="en-US" altLang="en-US" smtClean="0"/>
              <a:t>Training Evaluation</a:t>
            </a:r>
          </a:p>
          <a:p>
            <a:pPr>
              <a:spcAft>
                <a:spcPct val="45000"/>
              </a:spcAft>
            </a:pPr>
            <a:r>
              <a:rPr lang="en-US" altLang="en-US" smtClean="0"/>
              <a:t>Revision of Materials</a:t>
            </a:r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E9B43DE6-33AB-4B47-B104-932BE322EBF2}" type="slidenum">
              <a:rPr lang="en-US" altLang="en-US" sz="1400" smtClean="0">
                <a:solidFill>
                  <a:srgbClr val="FFFFFF"/>
                </a:solidFill>
              </a:rPr>
              <a:pPr/>
              <a:t>12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4419600" y="3379788"/>
          <a:ext cx="4500563" cy="288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lip" r:id="rId4" imgW="3573475" imgH="1763878" progId="MS_ClipArt_Gallery.2">
                  <p:embed/>
                </p:oleObj>
              </mc:Choice>
              <mc:Fallback>
                <p:oleObj name="Clip" r:id="rId4" imgW="3573475" imgH="1763878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379788"/>
                        <a:ext cx="4500563" cy="28876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7162800" y="3500438"/>
            <a:ext cx="22098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altLang="en-US" sz="1600" b="1">
                <a:solidFill>
                  <a:srgbClr val="000099"/>
                </a:solidFill>
                <a:latin typeface="Arial Narrow" pitchFamily="34" charset="0"/>
              </a:rPr>
              <a:t>Participants</a:t>
            </a:r>
          </a:p>
          <a:p>
            <a:r>
              <a:rPr lang="en-US" altLang="en-US" sz="1600" b="1">
                <a:solidFill>
                  <a:srgbClr val="000099"/>
                </a:solidFill>
                <a:latin typeface="Arial Narrow" pitchFamily="34" charset="0"/>
              </a:rPr>
              <a:t>Environment</a:t>
            </a:r>
          </a:p>
          <a:p>
            <a:r>
              <a:rPr lang="en-US" altLang="en-US" sz="1600" b="1">
                <a:solidFill>
                  <a:srgbClr val="000099"/>
                </a:solidFill>
                <a:latin typeface="Arial Narrow" pitchFamily="34" charset="0"/>
              </a:rPr>
              <a:t>Materials</a:t>
            </a:r>
          </a:p>
          <a:p>
            <a:endParaRPr lang="en-US" altLang="en-US" sz="1600" b="1">
              <a:solidFill>
                <a:srgbClr val="000099"/>
              </a:solidFill>
              <a:latin typeface="Arial Narrow" pitchFamily="34" charset="0"/>
            </a:endParaRPr>
          </a:p>
          <a:p>
            <a:r>
              <a:rPr lang="en-US" altLang="en-US" sz="1600" b="1">
                <a:solidFill>
                  <a:srgbClr val="000099"/>
                </a:solidFill>
                <a:latin typeface="Arial Narrow" pitchFamily="34" charset="0"/>
              </a:rPr>
              <a:t>Trainers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Trainer’s Roles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514600"/>
            <a:ext cx="2819400" cy="3429000"/>
          </a:xfrm>
        </p:spPr>
        <p:txBody>
          <a:bodyPr/>
          <a:lstStyle/>
          <a:p>
            <a:pPr>
              <a:spcAft>
                <a:spcPct val="100000"/>
              </a:spcAft>
              <a:buFont typeface="Wingdings" pitchFamily="2" charset="2"/>
              <a:buChar char="Ø"/>
            </a:pPr>
            <a:r>
              <a:rPr lang="en-US" altLang="en-US" i="1" u="sng" smtClean="0"/>
              <a:t>Facilitator</a:t>
            </a:r>
          </a:p>
          <a:p>
            <a:pPr>
              <a:spcAft>
                <a:spcPct val="100000"/>
              </a:spcAft>
              <a:buFont typeface="Wingdings" pitchFamily="2" charset="2"/>
              <a:buChar char="Ø"/>
            </a:pPr>
            <a:r>
              <a:rPr lang="en-US" altLang="en-US" i="1" u="sng" smtClean="0"/>
              <a:t>Presenter</a:t>
            </a:r>
          </a:p>
          <a:p>
            <a:pPr>
              <a:spcAft>
                <a:spcPct val="100000"/>
              </a:spcAft>
              <a:buFont typeface="Wingdings" pitchFamily="2" charset="2"/>
              <a:buChar char="Ø"/>
            </a:pPr>
            <a:r>
              <a:rPr lang="en-US" altLang="en-US" i="1" u="sng" smtClean="0"/>
              <a:t>Coach</a:t>
            </a:r>
          </a:p>
          <a:p>
            <a:pPr>
              <a:spcAft>
                <a:spcPct val="65000"/>
              </a:spcAft>
            </a:pPr>
            <a:endParaRPr lang="en-US" alt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3EB9C6DF-DD0B-4385-911C-22D79DFBA344}" type="slidenum">
              <a:rPr lang="en-US" altLang="en-US" sz="1400" smtClean="0">
                <a:solidFill>
                  <a:srgbClr val="FFFFFF"/>
                </a:solidFill>
              </a:rPr>
              <a:pPr/>
              <a:t>13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pic>
        <p:nvPicPr>
          <p:cNvPr id="34821" name="Picture 4" descr="C:\WINDOWS\Application Data\Microsoft\Media Catalog\Downloaded Clips\cl5d\j023475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30638" y="1981200"/>
            <a:ext cx="3408362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1066800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chemeClr val="tx1"/>
                </a:solidFill>
              </a:rPr>
              <a:t> Trainer’s</a:t>
            </a:r>
            <a:br>
              <a:rPr lang="en-US" altLang="en-US" smtClean="0">
                <a:solidFill>
                  <a:schemeClr val="tx1"/>
                </a:solidFill>
              </a:rPr>
            </a:br>
            <a:r>
              <a:rPr lang="en-US" altLang="en-US" smtClean="0">
                <a:solidFill>
                  <a:schemeClr val="tx1"/>
                </a:solidFill>
              </a:rPr>
              <a:t> Responsibilities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924800" cy="4495800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ct val="55000"/>
              </a:spcAft>
            </a:pPr>
            <a:r>
              <a:rPr lang="en-US" altLang="en-US" smtClean="0"/>
              <a:t>Setting the initial mood of the group</a:t>
            </a:r>
          </a:p>
          <a:p>
            <a:pPr>
              <a:lnSpc>
                <a:spcPct val="120000"/>
              </a:lnSpc>
              <a:spcAft>
                <a:spcPct val="55000"/>
              </a:spcAft>
            </a:pPr>
            <a:r>
              <a:rPr lang="en-US" altLang="en-US" smtClean="0"/>
              <a:t>Creating an effective climate for learning</a:t>
            </a:r>
          </a:p>
          <a:p>
            <a:pPr>
              <a:lnSpc>
                <a:spcPct val="120000"/>
              </a:lnSpc>
              <a:spcAft>
                <a:spcPct val="55000"/>
              </a:spcAft>
            </a:pPr>
            <a:r>
              <a:rPr lang="en-US" altLang="en-US" smtClean="0"/>
              <a:t>Motivate and encourage participation in the learning process</a:t>
            </a:r>
          </a:p>
          <a:p>
            <a:pPr>
              <a:lnSpc>
                <a:spcPct val="120000"/>
              </a:lnSpc>
              <a:spcAft>
                <a:spcPct val="55000"/>
              </a:spcAft>
            </a:pPr>
            <a:r>
              <a:rPr lang="en-US" altLang="en-US" smtClean="0"/>
              <a:t>Be accepting of comments and avoid getting defensive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18324046-0B4D-4FF4-A95A-16C05F6EA1B3}" type="slidenum">
              <a:rPr lang="en-US" altLang="en-US" sz="1400" smtClean="0">
                <a:solidFill>
                  <a:srgbClr val="FFFFFF"/>
                </a:solidFill>
              </a:rPr>
              <a:pPr/>
              <a:t>14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1066800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chemeClr val="tx1"/>
                </a:solidFill>
              </a:rPr>
              <a:t>Trainer’s </a:t>
            </a:r>
            <a:br>
              <a:rPr lang="en-US" altLang="en-US" smtClean="0">
                <a:solidFill>
                  <a:schemeClr val="tx1"/>
                </a:solidFill>
              </a:rPr>
            </a:br>
            <a:r>
              <a:rPr lang="en-US" altLang="en-US" smtClean="0">
                <a:solidFill>
                  <a:schemeClr val="tx1"/>
                </a:solidFill>
              </a:rPr>
              <a:t>Responsibilities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209800"/>
            <a:ext cx="5486400" cy="4267200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en-US" altLang="en-US" smtClean="0"/>
              <a:t>Optimizing the lighting for viewing and change as necessary</a:t>
            </a:r>
          </a:p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en-US" altLang="en-US" smtClean="0"/>
              <a:t>Ensuring the room temperature is comfortable for participants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F381D31B-5B73-48D4-BC56-625EA8B65558}" type="slidenum">
              <a:rPr lang="en-US" altLang="en-US" sz="1400" smtClean="0">
                <a:solidFill>
                  <a:srgbClr val="FFFFFF"/>
                </a:solidFill>
              </a:rPr>
              <a:pPr/>
              <a:t>15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703888" y="2209800"/>
          <a:ext cx="2754312" cy="301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lip" r:id="rId3" imgW="4579545" imgH="5011093" progId="MS_ClipArt_Gallery.5">
                  <p:embed/>
                </p:oleObj>
              </mc:Choice>
              <mc:Fallback>
                <p:oleObj name="Clip" r:id="rId3" imgW="4579545" imgH="5011093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3888" y="2209800"/>
                        <a:ext cx="2754312" cy="301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772400" cy="1066800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chemeClr val="tx1"/>
                </a:solidFill>
              </a:rPr>
              <a:t>Trainer’s </a:t>
            </a:r>
            <a:br>
              <a:rPr lang="en-US" altLang="en-US" smtClean="0">
                <a:solidFill>
                  <a:schemeClr val="tx1"/>
                </a:solidFill>
              </a:rPr>
            </a:br>
            <a:r>
              <a:rPr lang="en-US" altLang="en-US" smtClean="0">
                <a:solidFill>
                  <a:schemeClr val="tx1"/>
                </a:solidFill>
              </a:rPr>
              <a:t>Responsibilities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848600" cy="4572000"/>
          </a:xfrm>
        </p:spPr>
        <p:txBody>
          <a:bodyPr/>
          <a:lstStyle/>
          <a:p>
            <a:pPr>
              <a:spcAft>
                <a:spcPct val="50000"/>
              </a:spcAft>
            </a:pPr>
            <a:r>
              <a:rPr lang="en-US" altLang="en-US" smtClean="0"/>
              <a:t>Control disruptive participants</a:t>
            </a:r>
          </a:p>
          <a:p>
            <a:pPr>
              <a:spcAft>
                <a:spcPct val="50000"/>
              </a:spcAft>
            </a:pPr>
            <a:r>
              <a:rPr lang="en-US" altLang="en-US" smtClean="0"/>
              <a:t>Offer yourself as a resource</a:t>
            </a:r>
          </a:p>
          <a:p>
            <a:pPr>
              <a:spcAft>
                <a:spcPct val="50000"/>
              </a:spcAft>
            </a:pPr>
            <a:r>
              <a:rPr lang="en-US" altLang="en-US" smtClean="0"/>
              <a:t>Allow for limited discussions and challenges of the ideas presented</a:t>
            </a:r>
          </a:p>
          <a:p>
            <a:pPr>
              <a:spcAft>
                <a:spcPct val="50000"/>
              </a:spcAft>
            </a:pPr>
            <a:r>
              <a:rPr lang="en-US" altLang="en-US" smtClean="0"/>
              <a:t>Discuss how the learning can be applied in real world applications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CF28D5A8-6950-4E4D-968B-88CDA71B9DF1}" type="slidenum">
              <a:rPr lang="en-US" altLang="en-US" sz="1400" smtClean="0">
                <a:solidFill>
                  <a:srgbClr val="FFFFFF"/>
                </a:solidFill>
              </a:rPr>
              <a:pPr/>
              <a:t>16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772400" cy="1066800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chemeClr val="tx1"/>
                </a:solidFill>
              </a:rPr>
              <a:t> Trainer’s</a:t>
            </a:r>
            <a:br>
              <a:rPr lang="en-US" altLang="en-US" smtClean="0">
                <a:solidFill>
                  <a:schemeClr val="tx1"/>
                </a:solidFill>
              </a:rPr>
            </a:br>
            <a:r>
              <a:rPr lang="en-US" altLang="en-US" smtClean="0">
                <a:solidFill>
                  <a:schemeClr val="tx1"/>
                </a:solidFill>
              </a:rPr>
              <a:t> Responsibilities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3886200"/>
          </a:xfrm>
        </p:spPr>
        <p:txBody>
          <a:bodyPr/>
          <a:lstStyle/>
          <a:p>
            <a:pPr>
              <a:spcAft>
                <a:spcPct val="55000"/>
              </a:spcAft>
            </a:pPr>
            <a:r>
              <a:rPr lang="en-US" altLang="en-US" smtClean="0"/>
              <a:t>Always treat the participants with respect</a:t>
            </a:r>
          </a:p>
          <a:p>
            <a:pPr>
              <a:spcAft>
                <a:spcPct val="55000"/>
              </a:spcAft>
            </a:pPr>
            <a:r>
              <a:rPr lang="en-US" altLang="en-US" smtClean="0"/>
              <a:t>Avoid stereotypes</a:t>
            </a:r>
          </a:p>
          <a:p>
            <a:pPr>
              <a:spcAft>
                <a:spcPct val="55000"/>
              </a:spcAft>
            </a:pPr>
            <a:r>
              <a:rPr lang="en-US" altLang="en-US" smtClean="0"/>
              <a:t>Make yourself available at the beginning of breaks and after class to answer individual participants questions</a:t>
            </a:r>
          </a:p>
          <a:p>
            <a:pPr>
              <a:spcAft>
                <a:spcPct val="55000"/>
              </a:spcAft>
            </a:pPr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917A5116-D3D8-4A85-A990-4D4EACE2F785}" type="slidenum">
              <a:rPr lang="en-US" altLang="en-US" sz="1400" smtClean="0">
                <a:solidFill>
                  <a:srgbClr val="FFFFFF"/>
                </a:solidFill>
              </a:rPr>
              <a:pPr/>
              <a:t>17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altLang="en-US" smtClean="0"/>
              <a:t>Training Methods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257800"/>
          </a:xfrm>
        </p:spPr>
        <p:txBody>
          <a:bodyPr/>
          <a:lstStyle/>
          <a:p>
            <a:pPr marL="0" indent="0">
              <a:spcAft>
                <a:spcPct val="25000"/>
              </a:spcAft>
              <a:buFontTx/>
              <a:buNone/>
              <a:defRPr/>
            </a:pPr>
            <a:r>
              <a:rPr lang="en-US" sz="2800" dirty="0" smtClean="0"/>
              <a:t>Effectiveness of information retained is related to training methods used.</a:t>
            </a:r>
          </a:p>
          <a:p>
            <a:pPr marL="0" indent="0">
              <a:spcAft>
                <a:spcPct val="25000"/>
              </a:spcAft>
              <a:buFontTx/>
              <a:buNone/>
              <a:defRPr/>
            </a:pPr>
            <a:r>
              <a:rPr lang="en-US" sz="2800" dirty="0" smtClean="0"/>
              <a:t> </a:t>
            </a:r>
            <a:r>
              <a:rPr lang="en-US" sz="2800" u="sng" dirty="0" smtClean="0"/>
              <a:t>Training Method</a:t>
            </a:r>
            <a:r>
              <a:rPr lang="en-US" sz="2800" dirty="0" smtClean="0"/>
              <a:t>        </a:t>
            </a:r>
            <a:r>
              <a:rPr lang="en-US" sz="2800" u="sng" dirty="0" smtClean="0"/>
              <a:t>% Retained</a:t>
            </a:r>
          </a:p>
          <a:p>
            <a:pPr>
              <a:spcAft>
                <a:spcPct val="25000"/>
              </a:spcAft>
              <a:defRPr/>
            </a:pPr>
            <a:r>
              <a:rPr lang="en-US" sz="2800" dirty="0" smtClean="0"/>
              <a:t>Reading </a:t>
            </a:r>
          </a:p>
          <a:p>
            <a:pPr>
              <a:spcAft>
                <a:spcPct val="25000"/>
              </a:spcAft>
              <a:defRPr/>
            </a:pPr>
            <a:r>
              <a:rPr lang="en-US" sz="2800" dirty="0" smtClean="0"/>
              <a:t>Hearing</a:t>
            </a:r>
          </a:p>
          <a:p>
            <a:pPr>
              <a:spcAft>
                <a:spcPct val="25000"/>
              </a:spcAft>
              <a:defRPr/>
            </a:pPr>
            <a:r>
              <a:rPr lang="en-US" sz="2800" dirty="0" smtClean="0"/>
              <a:t>Seeing</a:t>
            </a:r>
          </a:p>
          <a:p>
            <a:pPr>
              <a:spcAft>
                <a:spcPct val="25000"/>
              </a:spcAft>
              <a:defRPr/>
            </a:pPr>
            <a:r>
              <a:rPr lang="en-US" sz="2800" dirty="0" smtClean="0"/>
              <a:t>Seeing &amp; Hearing</a:t>
            </a:r>
          </a:p>
          <a:p>
            <a:pPr>
              <a:spcAft>
                <a:spcPct val="25000"/>
              </a:spcAft>
              <a:defRPr/>
            </a:pPr>
            <a:r>
              <a:rPr lang="en-US" sz="2800" dirty="0" smtClean="0"/>
              <a:t>Talking &amp; Writing</a:t>
            </a:r>
          </a:p>
          <a:p>
            <a:pPr>
              <a:spcAft>
                <a:spcPct val="25000"/>
              </a:spcAft>
              <a:defRPr/>
            </a:pPr>
            <a:r>
              <a:rPr lang="en-US" sz="2800" dirty="0" smtClean="0"/>
              <a:t>+ Doing</a:t>
            </a:r>
          </a:p>
          <a:p>
            <a:pPr>
              <a:spcAft>
                <a:spcPct val="25000"/>
              </a:spcAft>
              <a:defRPr/>
            </a:pPr>
            <a:endParaRPr lang="en-US" sz="2800" dirty="0" smtClean="0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0B69A893-7822-4FB8-8A70-F1E200D6AEFE}" type="slidenum">
              <a:rPr lang="en-US" altLang="en-US" sz="1400" smtClean="0">
                <a:solidFill>
                  <a:srgbClr val="FFFFFF"/>
                </a:solidFill>
              </a:rPr>
              <a:pPr/>
              <a:t>18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425950" y="2965450"/>
            <a:ext cx="472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B0F0"/>
                </a:solidFill>
                <a:latin typeface="Comic Sans MS" pitchFamily="66" charset="0"/>
                <a:sym typeface="Wingdings" pitchFamily="2" charset="2"/>
              </a:rPr>
              <a:t></a:t>
            </a:r>
            <a:r>
              <a:rPr lang="en-US" altLang="en-US" sz="2800" b="1">
                <a:solidFill>
                  <a:srgbClr val="00B0F0"/>
                </a:solidFill>
                <a:latin typeface="Comic Sans MS" pitchFamily="66" charset="0"/>
              </a:rPr>
              <a:t>10%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4421188" y="6110288"/>
            <a:ext cx="4724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3300"/>
                </a:solidFill>
                <a:latin typeface="Comic Sans MS" pitchFamily="66" charset="0"/>
                <a:sym typeface="Wingdings" pitchFamily="2" charset="2"/>
              </a:rPr>
              <a:t>9</a:t>
            </a:r>
            <a:r>
              <a:rPr lang="en-US" altLang="en-US" sz="2800" b="1">
                <a:solidFill>
                  <a:srgbClr val="FF3300"/>
                </a:solidFill>
                <a:latin typeface="Comic Sans MS" pitchFamily="66" charset="0"/>
              </a:rPr>
              <a:t>0%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4408488" y="5475288"/>
            <a:ext cx="472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sym typeface="Wingdings" pitchFamily="2" charset="2"/>
              </a:rPr>
              <a:t>7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</a:rPr>
              <a:t>0%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4419600" y="4826000"/>
            <a:ext cx="4724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5</a:t>
            </a:r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</a:rPr>
              <a:t>0%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4408488" y="4167188"/>
            <a:ext cx="4724400" cy="5222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mic Sans MS" pitchFamily="66" charset="0"/>
                <a:sym typeface="Wingdings" pitchFamily="2" charset="2"/>
              </a:rPr>
              <a:t>3</a:t>
            </a:r>
            <a:r>
              <a:rPr lang="en-US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mic Sans MS" pitchFamily="66" charset="0"/>
              </a:rPr>
              <a:t>0%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4425950" y="3590925"/>
            <a:ext cx="472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C000"/>
                </a:solidFill>
                <a:latin typeface="Comic Sans MS" pitchFamily="66" charset="0"/>
                <a:sym typeface="Wingdings" pitchFamily="2" charset="2"/>
              </a:rPr>
              <a:t>2</a:t>
            </a:r>
            <a:r>
              <a:rPr lang="en-US" altLang="en-US" sz="2800" b="1">
                <a:solidFill>
                  <a:srgbClr val="FFC000"/>
                </a:solidFill>
                <a:latin typeface="Comic Sans MS" pitchFamily="66" charset="0"/>
              </a:rPr>
              <a:t>0%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altLang="en-US" smtClean="0"/>
              <a:t>Training Process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 marL="514350" indent="-514350">
              <a:spcAft>
                <a:spcPct val="65000"/>
              </a:spcAft>
              <a:buFont typeface="Comic Sans MS" pitchFamily="66" charset="0"/>
              <a:buAutoNum type="arabicPeriod"/>
            </a:pPr>
            <a:r>
              <a:rPr lang="en-US" altLang="en-US" smtClean="0"/>
              <a:t>Tell participants what you plan to tell them (explain subject material and learning objectives)</a:t>
            </a:r>
          </a:p>
          <a:p>
            <a:pPr marL="514350" indent="-514350">
              <a:spcAft>
                <a:spcPct val="65000"/>
              </a:spcAft>
              <a:buFont typeface="Comic Sans MS" pitchFamily="66" charset="0"/>
              <a:buAutoNum type="arabicPeriod"/>
            </a:pPr>
            <a:r>
              <a:rPr lang="en-US" altLang="en-US" smtClean="0"/>
              <a:t>Tell them </a:t>
            </a:r>
          </a:p>
          <a:p>
            <a:pPr marL="514350" indent="-514350">
              <a:spcAft>
                <a:spcPct val="65000"/>
              </a:spcAft>
              <a:buFont typeface="Comic Sans MS" pitchFamily="66" charset="0"/>
              <a:buAutoNum type="arabicPeriod"/>
            </a:pPr>
            <a:r>
              <a:rPr lang="en-US" altLang="en-US" smtClean="0"/>
              <a:t>Tell them what you told them (review learning objectives, activies, etc.) 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04EC3F6C-3A0E-4485-B71C-CE742758BDDB}" type="slidenum">
              <a:rPr lang="en-US" altLang="en-US" sz="1400" smtClean="0">
                <a:solidFill>
                  <a:srgbClr val="FFFFFF"/>
                </a:solidFill>
              </a:rPr>
              <a:pPr/>
              <a:t>19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914400"/>
            <a:ext cx="8834438" cy="1371600"/>
          </a:xfrm>
        </p:spPr>
        <p:txBody>
          <a:bodyPr/>
          <a:lstStyle/>
          <a:p>
            <a:pPr algn="ctr"/>
            <a:r>
              <a:rPr lang="en-US" altLang="en-US" i="1" smtClean="0"/>
              <a:t>Effective Training </a:t>
            </a:r>
            <a:br>
              <a:rPr lang="en-US" altLang="en-US" i="1" smtClean="0"/>
            </a:br>
            <a:r>
              <a:rPr lang="en-US" altLang="en-US" sz="2000" i="1" smtClean="0"/>
              <a:t>for</a:t>
            </a:r>
            <a:r>
              <a:rPr lang="en-US" altLang="en-US" i="1" smtClean="0"/>
              <a:t/>
            </a:r>
            <a:br>
              <a:rPr lang="en-US" altLang="en-US" i="1" smtClean="0"/>
            </a:br>
            <a:r>
              <a:rPr lang="en-US" altLang="en-US" i="1" smtClean="0"/>
              <a:t>Adult Learners </a:t>
            </a:r>
            <a:r>
              <a:rPr lang="en-US" altLang="en-US" sz="800" i="1" smtClean="0"/>
              <a:t/>
            </a:r>
            <a:br>
              <a:rPr lang="en-US" altLang="en-US" sz="800" i="1" smtClean="0"/>
            </a:br>
            <a:r>
              <a:rPr lang="en-US" altLang="en-US" sz="800" i="1" smtClean="0"/>
              <a:t/>
            </a:r>
            <a:br>
              <a:rPr lang="en-US" altLang="en-US" sz="800" i="1" smtClean="0"/>
            </a:br>
            <a:r>
              <a:rPr lang="en-US" altLang="en-US" sz="800" i="1" smtClean="0"/>
              <a:t/>
            </a:r>
            <a:br>
              <a:rPr lang="en-US" altLang="en-US" sz="800" i="1" smtClean="0"/>
            </a:br>
            <a:r>
              <a:rPr lang="en-US" altLang="en-US" sz="800" i="1" smtClean="0"/>
              <a:t/>
            </a:r>
            <a:br>
              <a:rPr lang="en-US" altLang="en-US" sz="800" i="1" smtClean="0"/>
            </a:br>
            <a:r>
              <a:rPr lang="en-US" altLang="en-US" sz="800" i="1" smtClean="0"/>
              <a:t/>
            </a:r>
            <a:br>
              <a:rPr lang="en-US" altLang="en-US" sz="800" i="1" smtClean="0"/>
            </a:br>
            <a:r>
              <a:rPr lang="en-US" altLang="en-US" sz="800" i="1" smtClean="0"/>
              <a:t/>
            </a:r>
            <a:br>
              <a:rPr lang="en-US" altLang="en-US" sz="800" i="1" smtClean="0"/>
            </a:br>
            <a:r>
              <a:rPr lang="en-US" altLang="en-US" sz="800" i="1" smtClean="0"/>
              <a:t/>
            </a:r>
            <a:br>
              <a:rPr lang="en-US" altLang="en-US" sz="800" i="1" smtClean="0"/>
            </a:br>
            <a:endParaRPr lang="en-US" altLang="en-US" sz="2000" smtClean="0">
              <a:solidFill>
                <a:srgbClr val="FFFFFF"/>
              </a:solidFill>
            </a:endParaRP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81504EB6-6500-4164-8531-4F3C8318AE0B}" type="slidenum">
              <a:rPr lang="en-US" altLang="en-US" sz="1400" smtClean="0"/>
              <a:pPr/>
              <a:t>2</a:t>
            </a:fld>
            <a:endParaRPr lang="en-US" altLang="en-US" sz="1400" smtClean="0"/>
          </a:p>
        </p:txBody>
      </p:sp>
      <p:pic>
        <p:nvPicPr>
          <p:cNvPr id="25604" name="Picture 2" descr="H:\Mike's Telamon Work\TELAMON\Telamon Logo\Telamon logo image001[1]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1400" y="3962400"/>
            <a:ext cx="1295400" cy="18288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1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743200" y="2743200"/>
            <a:ext cx="1752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16" descr="C:\Users\msebach\AppData\Local\Microsoft\Windows\Temporary Internet Files\Content.IE5\CYUTLR4T\MP910220928[1]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" y="3352800"/>
            <a:ext cx="6324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90600" y="2133600"/>
            <a:ext cx="7199313" cy="8921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FFFF"/>
                </a:solidFill>
                <a:latin typeface="+mj-lt"/>
              </a:rPr>
              <a:t>Train-The-Trainer Learning Series</a:t>
            </a:r>
            <a:r>
              <a:rPr lang="en-US" sz="3200" dirty="0">
                <a:solidFill>
                  <a:srgbClr val="FFFFFF"/>
                </a:solidFill>
                <a:latin typeface="+mj-lt"/>
              </a:rPr>
              <a:t/>
            </a:r>
            <a:br>
              <a:rPr lang="en-US" sz="3200" dirty="0">
                <a:solidFill>
                  <a:srgbClr val="FFFFFF"/>
                </a:solidFill>
                <a:latin typeface="+mj-lt"/>
              </a:rPr>
            </a:br>
            <a:r>
              <a:rPr lang="en-US" sz="2000" b="1" dirty="0">
                <a:solidFill>
                  <a:srgbClr val="FFFFFF"/>
                </a:solidFill>
                <a:latin typeface="+mj-lt"/>
              </a:rPr>
              <a:t>Developed by Telamon Corporation </a:t>
            </a:r>
            <a:endParaRPr lang="en-US" sz="2000" b="1" dirty="0"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696200" cy="685800"/>
          </a:xfrm>
          <a:noFill/>
        </p:spPr>
        <p:txBody>
          <a:bodyPr/>
          <a:lstStyle/>
          <a:p>
            <a:pPr algn="ctr"/>
            <a:r>
              <a:rPr lang="en-US" altLang="en-US" smtClean="0"/>
              <a:t>Principles of  </a:t>
            </a:r>
            <a:br>
              <a:rPr lang="en-US" altLang="en-US" smtClean="0"/>
            </a:br>
            <a:r>
              <a:rPr lang="en-US" altLang="en-US" smtClean="0"/>
              <a:t>Adult Learning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800600"/>
          </a:xfrm>
        </p:spPr>
        <p:txBody>
          <a:bodyPr/>
          <a:lstStyle/>
          <a:p>
            <a:pPr>
              <a:spcAft>
                <a:spcPct val="50000"/>
              </a:spcAft>
            </a:pPr>
            <a:r>
              <a:rPr lang="en-US" altLang="en-US" smtClean="0"/>
              <a:t>Voluntary learners – learn best when they want and need to learn</a:t>
            </a:r>
          </a:p>
          <a:p>
            <a:pPr>
              <a:spcAft>
                <a:spcPct val="50000"/>
              </a:spcAft>
            </a:pPr>
            <a:r>
              <a:rPr lang="en-US" altLang="en-US" smtClean="0"/>
              <a:t>Want to know </a:t>
            </a:r>
            <a:r>
              <a:rPr lang="en-US" altLang="en-US" u="sng" smtClean="0"/>
              <a:t>why</a:t>
            </a:r>
            <a:r>
              <a:rPr lang="en-US" altLang="en-US" smtClean="0"/>
              <a:t> info is important (purpose) and </a:t>
            </a:r>
            <a:r>
              <a:rPr lang="en-US" altLang="en-US" u="sng" smtClean="0"/>
              <a:t>how</a:t>
            </a:r>
            <a:r>
              <a:rPr lang="en-US" altLang="en-US" smtClean="0"/>
              <a:t> they can use it</a:t>
            </a:r>
          </a:p>
          <a:p>
            <a:pPr>
              <a:spcAft>
                <a:spcPct val="50000"/>
              </a:spcAft>
            </a:pPr>
            <a:r>
              <a:rPr lang="en-US" altLang="en-US" smtClean="0"/>
              <a:t>Need to be treated with respect</a:t>
            </a:r>
          </a:p>
          <a:p>
            <a:pPr>
              <a:spcAft>
                <a:spcPct val="50000"/>
              </a:spcAft>
            </a:pPr>
            <a:r>
              <a:rPr lang="en-US" altLang="en-US" smtClean="0"/>
              <a:t>Learn when they participate in the learning process</a:t>
            </a:r>
          </a:p>
          <a:p>
            <a:endParaRPr lang="en-US" altLang="en-US" smtClean="0"/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DDF4BB47-733A-4771-8BF5-00A59DE654EF}" type="slidenum">
              <a:rPr lang="en-US" altLang="en-US" sz="1400" smtClean="0">
                <a:solidFill>
                  <a:srgbClr val="FFFFFF"/>
                </a:solidFill>
              </a:rPr>
              <a:pPr/>
              <a:t>20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696200" cy="685800"/>
          </a:xfrm>
        </p:spPr>
        <p:txBody>
          <a:bodyPr/>
          <a:lstStyle/>
          <a:p>
            <a:pPr algn="ctr"/>
            <a:r>
              <a:rPr lang="en-US" altLang="en-US" smtClean="0"/>
              <a:t>Principles of</a:t>
            </a:r>
            <a:br>
              <a:rPr lang="en-US" altLang="en-US" smtClean="0"/>
            </a:br>
            <a:r>
              <a:rPr lang="en-US" altLang="en-US" smtClean="0"/>
              <a:t>Adult Learning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spcAft>
                <a:spcPct val="50000"/>
              </a:spcAft>
            </a:pPr>
            <a:r>
              <a:rPr lang="en-US" altLang="en-US" smtClean="0"/>
              <a:t>Learn best with a variety of teaching methods</a:t>
            </a:r>
          </a:p>
          <a:p>
            <a:pPr>
              <a:spcAft>
                <a:spcPct val="50000"/>
              </a:spcAft>
            </a:pPr>
            <a:r>
              <a:rPr lang="en-US" altLang="en-US" smtClean="0"/>
              <a:t>Learn best by participating, sharing experiences, asking questions</a:t>
            </a:r>
          </a:p>
          <a:p>
            <a:pPr>
              <a:spcAft>
                <a:spcPct val="50000"/>
              </a:spcAft>
            </a:pPr>
            <a:r>
              <a:rPr lang="en-US" altLang="en-US" smtClean="0"/>
              <a:t>Learn best by doing</a:t>
            </a:r>
          </a:p>
          <a:p>
            <a:pPr>
              <a:spcAft>
                <a:spcPct val="50000"/>
              </a:spcAft>
            </a:pPr>
            <a:r>
              <a:rPr lang="en-US" altLang="en-US" smtClean="0"/>
              <a:t>Learn best when information is repeated and reinforced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077547D6-FE30-4727-AE99-EF5ADBCC5553}" type="slidenum">
              <a:rPr lang="en-US" altLang="en-US" sz="1400" smtClean="0">
                <a:solidFill>
                  <a:srgbClr val="FFFFFF"/>
                </a:solidFill>
              </a:rPr>
              <a:pPr/>
              <a:t>21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Learning Styles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2800" smtClean="0"/>
              <a:t>Active</a:t>
            </a:r>
          </a:p>
          <a:p>
            <a:pPr lvl="1">
              <a:lnSpc>
                <a:spcPct val="90000"/>
              </a:lnSpc>
              <a:spcAft>
                <a:spcPct val="40000"/>
              </a:spcAft>
            </a:pPr>
            <a:r>
              <a:rPr lang="en-US" altLang="en-US" sz="2400" smtClean="0">
                <a:solidFill>
                  <a:schemeClr val="bg1"/>
                </a:solidFill>
              </a:rPr>
              <a:t>Participation – asking questions, etc.</a:t>
            </a:r>
          </a:p>
          <a:p>
            <a:pPr lvl="1">
              <a:lnSpc>
                <a:spcPct val="90000"/>
              </a:lnSpc>
              <a:spcAft>
                <a:spcPct val="40000"/>
              </a:spcAft>
            </a:pPr>
            <a:r>
              <a:rPr lang="en-US" altLang="en-US" sz="2400" smtClean="0">
                <a:solidFill>
                  <a:schemeClr val="bg1"/>
                </a:solidFill>
              </a:rPr>
              <a:t>Class Activities</a:t>
            </a:r>
          </a:p>
          <a:p>
            <a:pPr lvl="1">
              <a:lnSpc>
                <a:spcPct val="90000"/>
              </a:lnSpc>
              <a:spcAft>
                <a:spcPct val="40000"/>
              </a:spcAft>
            </a:pPr>
            <a:r>
              <a:rPr lang="en-US" altLang="en-US" sz="2400" smtClean="0">
                <a:solidFill>
                  <a:schemeClr val="bg1"/>
                </a:solidFill>
              </a:rPr>
              <a:t>Hands-on</a:t>
            </a:r>
          </a:p>
          <a:p>
            <a:pPr lvl="1">
              <a:lnSpc>
                <a:spcPct val="90000"/>
              </a:lnSpc>
              <a:spcAft>
                <a:spcPct val="40000"/>
              </a:spcAft>
            </a:pPr>
            <a:r>
              <a:rPr lang="en-US" altLang="en-US" sz="2400" smtClean="0">
                <a:solidFill>
                  <a:schemeClr val="bg1"/>
                </a:solidFill>
              </a:rPr>
              <a:t>Presentations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2800" smtClean="0"/>
              <a:t>Passive</a:t>
            </a:r>
          </a:p>
          <a:p>
            <a:pPr lvl="1">
              <a:lnSpc>
                <a:spcPct val="90000"/>
              </a:lnSpc>
              <a:spcAft>
                <a:spcPct val="40000"/>
              </a:spcAft>
            </a:pPr>
            <a:r>
              <a:rPr lang="en-US" altLang="en-US" sz="2400" smtClean="0">
                <a:solidFill>
                  <a:schemeClr val="bg1"/>
                </a:solidFill>
              </a:rPr>
              <a:t>Read</a:t>
            </a:r>
          </a:p>
          <a:p>
            <a:pPr lvl="1">
              <a:lnSpc>
                <a:spcPct val="90000"/>
              </a:lnSpc>
              <a:spcAft>
                <a:spcPct val="40000"/>
              </a:spcAft>
            </a:pPr>
            <a:r>
              <a:rPr lang="en-US" altLang="en-US" sz="2400" smtClean="0">
                <a:solidFill>
                  <a:schemeClr val="bg1"/>
                </a:solidFill>
              </a:rPr>
              <a:t>Listen</a:t>
            </a:r>
          </a:p>
          <a:p>
            <a:pPr lvl="1">
              <a:lnSpc>
                <a:spcPct val="90000"/>
              </a:lnSpc>
              <a:spcAft>
                <a:spcPct val="40000"/>
              </a:spcAft>
            </a:pPr>
            <a:r>
              <a:rPr lang="en-US" altLang="en-US" sz="2400" smtClean="0">
                <a:solidFill>
                  <a:schemeClr val="bg1"/>
                </a:solidFill>
              </a:rPr>
              <a:t>Observe</a:t>
            </a:r>
          </a:p>
          <a:p>
            <a:pPr lvl="1">
              <a:lnSpc>
                <a:spcPct val="90000"/>
              </a:lnSpc>
              <a:spcAft>
                <a:spcPct val="40000"/>
              </a:spcAft>
            </a:pPr>
            <a:endParaRPr lang="en-US" altLang="en-US" sz="2400" smtClean="0">
              <a:solidFill>
                <a:schemeClr val="tx1"/>
              </a:solidFill>
            </a:endParaRPr>
          </a:p>
        </p:txBody>
      </p:sp>
      <p:sp>
        <p:nvSpPr>
          <p:cNvPr id="51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79BC5D9A-52B5-44E4-9E2B-C195E9DD16EF}" type="slidenum">
              <a:rPr lang="en-US" altLang="en-US" sz="1400" smtClean="0">
                <a:solidFill>
                  <a:srgbClr val="FFFFFF"/>
                </a:solidFill>
              </a:rPr>
              <a:pPr/>
              <a:t>22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4038600" y="2819400"/>
          <a:ext cx="3657600" cy="316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lip" r:id="rId3" imgW="1800454" imgH="1558138" progId="MS_ClipArt_Gallery.2">
                  <p:embed/>
                </p:oleObj>
              </mc:Choice>
              <mc:Fallback>
                <p:oleObj name="Clip" r:id="rId3" imgW="1800454" imgH="1558138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19400"/>
                        <a:ext cx="3657600" cy="316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Learning Exchanges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0997E888-ACA4-4C4D-98DC-1BF8C935041E}" type="slidenum">
              <a:rPr lang="en-US" altLang="en-US" sz="1400" smtClean="0">
                <a:solidFill>
                  <a:srgbClr val="FFFFFF"/>
                </a:solidFill>
              </a:rPr>
              <a:pPr/>
              <a:t>23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spcAft>
                <a:spcPct val="40000"/>
              </a:spcAft>
              <a:buFont typeface="+mj-lt"/>
              <a:buAutoNum type="arabicPeriod"/>
              <a:defRPr/>
            </a:pPr>
            <a:r>
              <a:rPr lang="en-US" sz="2800" dirty="0" smtClean="0"/>
              <a:t>Participant to Participant</a:t>
            </a:r>
          </a:p>
          <a:p>
            <a:pPr lvl="1">
              <a:lnSpc>
                <a:spcPct val="90000"/>
              </a:lnSpc>
              <a:spcAft>
                <a:spcPct val="400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Participants learn from one another’s experiences</a:t>
            </a:r>
          </a:p>
          <a:p>
            <a:pPr lvl="1">
              <a:lnSpc>
                <a:spcPct val="90000"/>
              </a:lnSpc>
              <a:spcAft>
                <a:spcPct val="400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Class Activities – hands- on </a:t>
            </a:r>
          </a:p>
          <a:p>
            <a:pPr marL="514350" indent="-514350">
              <a:lnSpc>
                <a:spcPct val="90000"/>
              </a:lnSpc>
              <a:spcAft>
                <a:spcPct val="40000"/>
              </a:spcAft>
              <a:buFont typeface="+mj-lt"/>
              <a:buAutoNum type="arabicPeriod"/>
              <a:defRPr/>
            </a:pPr>
            <a:r>
              <a:rPr lang="en-US" sz="2800" dirty="0" smtClean="0"/>
              <a:t>Participant to Trainer</a:t>
            </a:r>
          </a:p>
          <a:p>
            <a:pPr lvl="1">
              <a:lnSpc>
                <a:spcPct val="90000"/>
              </a:lnSpc>
              <a:spcAft>
                <a:spcPct val="400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Trainer gains subject knowledge</a:t>
            </a:r>
          </a:p>
          <a:p>
            <a:pPr marL="514350" indent="-514350">
              <a:lnSpc>
                <a:spcPct val="90000"/>
              </a:lnSpc>
              <a:spcAft>
                <a:spcPct val="40000"/>
              </a:spcAft>
              <a:buFont typeface="+mj-lt"/>
              <a:buAutoNum type="arabicPeriod"/>
              <a:defRPr/>
            </a:pPr>
            <a:r>
              <a:rPr lang="en-US" sz="2800" dirty="0" smtClean="0"/>
              <a:t>Trainer to Participant</a:t>
            </a:r>
          </a:p>
          <a:p>
            <a:pPr marL="0" indent="0">
              <a:lnSpc>
                <a:spcPct val="90000"/>
              </a:lnSpc>
              <a:spcAft>
                <a:spcPct val="40000"/>
              </a:spcAft>
              <a:buFontTx/>
              <a:buNone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     - Presentations</a:t>
            </a:r>
          </a:p>
          <a:p>
            <a:pPr marL="0" indent="0">
              <a:lnSpc>
                <a:spcPct val="90000"/>
              </a:lnSpc>
              <a:spcAft>
                <a:spcPct val="40000"/>
              </a:spcAft>
              <a:buFontTx/>
              <a:buNone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     - Trainer guides discussions </a:t>
            </a:r>
          </a:p>
          <a:p>
            <a:pPr marL="0" indent="0">
              <a:lnSpc>
                <a:spcPct val="90000"/>
              </a:lnSpc>
              <a:spcAft>
                <a:spcPct val="40000"/>
              </a:spcAft>
              <a:buFontTx/>
              <a:buNone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     - highlights and reinforces objectives</a:t>
            </a:r>
          </a:p>
          <a:p>
            <a:pPr marL="514350" indent="-514350">
              <a:lnSpc>
                <a:spcPct val="90000"/>
              </a:lnSpc>
              <a:spcAft>
                <a:spcPct val="40000"/>
              </a:spcAft>
              <a:buFont typeface="+mj-lt"/>
              <a:buAutoNum type="arabicPeriod"/>
              <a:defRPr/>
            </a:pPr>
            <a:endParaRPr lang="en-US" sz="2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171450"/>
            <a:ext cx="8991600" cy="1143000"/>
          </a:xfrm>
        </p:spPr>
        <p:txBody>
          <a:bodyPr/>
          <a:lstStyle/>
          <a:p>
            <a:r>
              <a:rPr lang="en-US" altLang="en-US" smtClean="0"/>
              <a:t>Instructional Strategies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ct val="45000"/>
              </a:spcAft>
            </a:pPr>
            <a:endParaRPr lang="en-US" altLang="en-US" sz="800" smtClean="0"/>
          </a:p>
          <a:p>
            <a:pPr>
              <a:spcAft>
                <a:spcPct val="45000"/>
              </a:spcAft>
            </a:pPr>
            <a:r>
              <a:rPr lang="en-US" altLang="en-US" smtClean="0"/>
              <a:t>Characteristics of workers</a:t>
            </a:r>
          </a:p>
          <a:p>
            <a:pPr>
              <a:spcAft>
                <a:spcPct val="45000"/>
              </a:spcAft>
            </a:pPr>
            <a:r>
              <a:rPr lang="en-US" altLang="en-US" smtClean="0"/>
              <a:t>Presentation</a:t>
            </a:r>
          </a:p>
          <a:p>
            <a:pPr>
              <a:spcAft>
                <a:spcPct val="45000"/>
              </a:spcAft>
            </a:pPr>
            <a:r>
              <a:rPr lang="en-US" altLang="en-US" smtClean="0"/>
              <a:t>Practice </a:t>
            </a:r>
          </a:p>
          <a:p>
            <a:pPr>
              <a:spcAft>
                <a:spcPct val="45000"/>
              </a:spcAft>
            </a:pPr>
            <a:r>
              <a:rPr lang="en-US" altLang="en-US" smtClean="0"/>
              <a:t>Feedback</a:t>
            </a:r>
          </a:p>
          <a:p>
            <a:pPr>
              <a:spcAft>
                <a:spcPct val="45000"/>
              </a:spcAft>
            </a:pPr>
            <a:r>
              <a:rPr lang="en-US" altLang="en-US" smtClean="0"/>
              <a:t>Testing</a:t>
            </a:r>
          </a:p>
          <a:p>
            <a:pPr>
              <a:spcAft>
                <a:spcPct val="35000"/>
              </a:spcAft>
            </a:pPr>
            <a:endParaRPr lang="en-US" altLang="en-US" smtClean="0"/>
          </a:p>
          <a:p>
            <a:pPr>
              <a:spcAft>
                <a:spcPct val="35000"/>
              </a:spcAft>
            </a:pPr>
            <a:endParaRPr lang="en-US" altLang="en-US" smtClean="0"/>
          </a:p>
          <a:p>
            <a:pPr>
              <a:spcAft>
                <a:spcPct val="35000"/>
              </a:spcAft>
            </a:pPr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340944AD-5590-421F-B155-D68FBA0D6FFE}" type="slidenum">
              <a:rPr lang="en-US" altLang="en-US" sz="1400" smtClean="0">
                <a:solidFill>
                  <a:srgbClr val="FFFFFF"/>
                </a:solidFill>
              </a:rPr>
              <a:pPr/>
              <a:t>24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3962400" y="2981325"/>
          <a:ext cx="4572000" cy="364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lip" r:id="rId4" imgW="1789481" imgH="1427378" progId="MS_ClipArt_Gallery.2">
                  <p:embed/>
                </p:oleObj>
              </mc:Choice>
              <mc:Fallback>
                <p:oleObj name="Clip" r:id="rId4" imgW="1789481" imgH="1427378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981325"/>
                        <a:ext cx="4572000" cy="364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1450"/>
            <a:ext cx="8153400" cy="1143000"/>
          </a:xfrm>
        </p:spPr>
        <p:txBody>
          <a:bodyPr/>
          <a:lstStyle/>
          <a:p>
            <a:r>
              <a:rPr lang="en-US" altLang="en-US" smtClean="0"/>
              <a:t>   Instructional Strategies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3429000" cy="3733800"/>
          </a:xfrm>
        </p:spPr>
        <p:txBody>
          <a:bodyPr/>
          <a:lstStyle/>
          <a:p>
            <a:pPr>
              <a:spcAft>
                <a:spcPct val="50000"/>
              </a:spcAft>
            </a:pPr>
            <a:r>
              <a:rPr lang="en-US" altLang="en-US" smtClean="0"/>
              <a:t>Talking Head</a:t>
            </a:r>
          </a:p>
          <a:p>
            <a:pPr>
              <a:spcAft>
                <a:spcPct val="50000"/>
              </a:spcAft>
            </a:pPr>
            <a:r>
              <a:rPr lang="en-US" altLang="en-US" smtClean="0"/>
              <a:t>Demonstrations</a:t>
            </a:r>
          </a:p>
          <a:p>
            <a:pPr>
              <a:spcAft>
                <a:spcPct val="50000"/>
              </a:spcAft>
            </a:pPr>
            <a:r>
              <a:rPr lang="en-US" altLang="en-US" smtClean="0"/>
              <a:t>Discussions</a:t>
            </a:r>
          </a:p>
          <a:p>
            <a:pPr>
              <a:spcAft>
                <a:spcPct val="50000"/>
              </a:spcAft>
            </a:pPr>
            <a:r>
              <a:rPr lang="en-US" altLang="en-US" smtClean="0"/>
              <a:t>One-on-one</a:t>
            </a: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3F8C3B7E-6950-402A-A5B3-2A392159D62A}" type="slidenum">
              <a:rPr lang="en-US" altLang="en-US" sz="1400" smtClean="0">
                <a:solidFill>
                  <a:srgbClr val="FFFFFF"/>
                </a:solidFill>
              </a:rPr>
              <a:pPr/>
              <a:t>25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4191000" y="1600200"/>
          <a:ext cx="449580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Clip" r:id="rId4" imgW="1877085" imgH="1362547" progId="MS_ClipArt_Gallery.2">
                  <p:embed/>
                </p:oleObj>
              </mc:Choice>
              <mc:Fallback>
                <p:oleObj name="Clip" r:id="rId4" imgW="1877085" imgH="1362547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600200"/>
                        <a:ext cx="4495800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1450"/>
            <a:ext cx="7772400" cy="1143000"/>
          </a:xfrm>
        </p:spPr>
        <p:txBody>
          <a:bodyPr/>
          <a:lstStyle/>
          <a:p>
            <a:r>
              <a:rPr lang="en-US" altLang="en-US" smtClean="0"/>
              <a:t>Instructional Media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81200"/>
            <a:ext cx="3352800" cy="464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PowerPoint presentations</a:t>
            </a:r>
          </a:p>
          <a:p>
            <a:pPr>
              <a:defRPr/>
            </a:pPr>
            <a:endParaRPr lang="en-US" sz="1200" dirty="0" smtClean="0"/>
          </a:p>
          <a:p>
            <a:pPr>
              <a:defRPr/>
            </a:pPr>
            <a:r>
              <a:rPr lang="en-US" dirty="0" smtClean="0"/>
              <a:t>DVD’s</a:t>
            </a:r>
          </a:p>
          <a:p>
            <a:pPr>
              <a:defRPr/>
            </a:pPr>
            <a:endParaRPr lang="en-US" sz="1200" dirty="0" smtClean="0"/>
          </a:p>
          <a:p>
            <a:pPr>
              <a:defRPr/>
            </a:pPr>
            <a:r>
              <a:rPr lang="en-US" dirty="0" smtClean="0"/>
              <a:t>White boards</a:t>
            </a:r>
          </a:p>
          <a:p>
            <a:pPr>
              <a:defRPr/>
            </a:pPr>
            <a:endParaRPr lang="en-US" sz="1000" dirty="0" smtClean="0"/>
          </a:p>
          <a:p>
            <a:pPr>
              <a:defRPr/>
            </a:pPr>
            <a:r>
              <a:rPr lang="en-US" dirty="0" smtClean="0"/>
              <a:t>Flip charts</a:t>
            </a:r>
          </a:p>
          <a:p>
            <a:pPr>
              <a:defRPr/>
            </a:pPr>
            <a:endParaRPr lang="en-US" sz="1200" dirty="0" smtClean="0"/>
          </a:p>
          <a:p>
            <a:pPr>
              <a:defRPr/>
            </a:pPr>
            <a:r>
              <a:rPr lang="en-US" dirty="0" smtClean="0"/>
              <a:t>Handouts</a:t>
            </a:r>
          </a:p>
          <a:p>
            <a:pPr>
              <a:defRPr/>
            </a:pPr>
            <a:endParaRPr lang="en-US" sz="1050" dirty="0" smtClean="0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00E98EFB-115E-4463-905C-43AB2C9E216F}" type="slidenum">
              <a:rPr lang="en-US" altLang="en-US" sz="1400" smtClean="0">
                <a:solidFill>
                  <a:srgbClr val="FFFFFF"/>
                </a:solidFill>
              </a:rPr>
              <a:pPr/>
              <a:t>26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4495800" y="4572000"/>
          <a:ext cx="114300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Clip" r:id="rId4" imgW="4152900" imgH="3451225" progId="MS_ClipArt_Gallery.2">
                  <p:embed/>
                </p:oleObj>
              </mc:Choice>
              <mc:Fallback>
                <p:oleObj name="Clip" r:id="rId4" imgW="4152900" imgH="3451225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572000"/>
                        <a:ext cx="114300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4114800" y="1600200"/>
          <a:ext cx="2971800" cy="209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Clip" r:id="rId6" imgW="3886200" imgH="2743200" progId="MS_ClipArt_Gallery.2">
                  <p:embed/>
                </p:oleObj>
              </mc:Choice>
              <mc:Fallback>
                <p:oleObj name="Clip" r:id="rId6" imgW="3886200" imgH="274320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600200"/>
                        <a:ext cx="2971800" cy="209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9" name="Picture 9" descr="C:\Users\msebach\AppData\Local\Microsoft\Windows\Temporary Internet Files\Content.IE5\9020AOET\MC900013429[1].wmf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97700" y="3657600"/>
            <a:ext cx="134302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8"/>
          <p:cNvSpPr>
            <a:spLocks noGrp="1" noChangeArrowheads="1"/>
          </p:cNvSpPr>
          <p:nvPr>
            <p:ph type="title"/>
          </p:nvPr>
        </p:nvSpPr>
        <p:spPr>
          <a:xfrm>
            <a:off x="990600" y="17145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Planning and Preparation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02C2792C-4F35-46F8-A84C-B67C4B9BFF26}" type="slidenum">
              <a:rPr lang="en-US" altLang="en-US" sz="1400" smtClean="0">
                <a:solidFill>
                  <a:srgbClr val="FFFFFF"/>
                </a:solidFill>
              </a:rPr>
              <a:pPr/>
              <a:t>27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762000" y="1403350"/>
            <a:ext cx="6781800" cy="566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>
              <a:defRPr sz="2400">
                <a:solidFill>
                  <a:schemeClr val="tx1"/>
                </a:solidFill>
                <a:latin typeface="Times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Font typeface="Wingdings" pitchFamily="2" charset="2"/>
              <a:buChar char="q"/>
            </a:pPr>
            <a:r>
              <a:rPr lang="en-US" altLang="en-US" sz="3200">
                <a:solidFill>
                  <a:srgbClr val="FFFFFF"/>
                </a:solidFill>
                <a:latin typeface="Arial" charset="0"/>
              </a:rPr>
              <a:t>Training Facility</a:t>
            </a:r>
          </a:p>
          <a:p>
            <a:pPr lvl="1">
              <a:spcBef>
                <a:spcPct val="20000"/>
              </a:spcBef>
              <a:spcAft>
                <a:spcPct val="20000"/>
              </a:spcAft>
              <a:buFontTx/>
              <a:buChar char="–"/>
            </a:pPr>
            <a:r>
              <a:rPr lang="en-US" altLang="en-US">
                <a:solidFill>
                  <a:srgbClr val="FFFF00"/>
                </a:solidFill>
                <a:latin typeface="Arial" charset="0"/>
              </a:rPr>
              <a:t>Location and directions</a:t>
            </a:r>
          </a:p>
          <a:p>
            <a:pPr lvl="1">
              <a:spcBef>
                <a:spcPct val="20000"/>
              </a:spcBef>
              <a:spcAft>
                <a:spcPct val="20000"/>
              </a:spcAft>
              <a:buFontTx/>
              <a:buChar char="–"/>
            </a:pPr>
            <a:r>
              <a:rPr lang="en-US" altLang="en-US">
                <a:solidFill>
                  <a:srgbClr val="FFFF00"/>
                </a:solidFill>
                <a:latin typeface="Arial" charset="0"/>
              </a:rPr>
              <a:t>Accommodations</a:t>
            </a:r>
          </a:p>
          <a:p>
            <a:pPr lvl="1">
              <a:spcBef>
                <a:spcPct val="20000"/>
              </a:spcBef>
              <a:spcAft>
                <a:spcPct val="20000"/>
              </a:spcAft>
              <a:buFontTx/>
              <a:buChar char="–"/>
            </a:pPr>
            <a:r>
              <a:rPr lang="en-US" altLang="en-US">
                <a:solidFill>
                  <a:srgbClr val="FFFF00"/>
                </a:solidFill>
                <a:latin typeface="Arial" charset="0"/>
              </a:rPr>
              <a:t>Adequate tables and chairs</a:t>
            </a:r>
          </a:p>
          <a:p>
            <a:pPr lvl="1">
              <a:spcBef>
                <a:spcPct val="20000"/>
              </a:spcBef>
              <a:spcAft>
                <a:spcPct val="20000"/>
              </a:spcAft>
              <a:buFontTx/>
              <a:buChar char="–"/>
            </a:pPr>
            <a:r>
              <a:rPr lang="en-US" altLang="en-US">
                <a:latin typeface="Arial" charset="0"/>
                <a:cs typeface="Times New Roman" pitchFamily="18" charset="0"/>
              </a:rPr>
              <a:t>Food and beverage for breaks</a:t>
            </a:r>
          </a:p>
          <a:p>
            <a:pPr lvl="1">
              <a:spcBef>
                <a:spcPct val="20000"/>
              </a:spcBef>
              <a:spcAft>
                <a:spcPct val="20000"/>
              </a:spcAft>
              <a:buFontTx/>
              <a:buChar char="–"/>
            </a:pPr>
            <a:r>
              <a:rPr lang="en-US" altLang="en-US">
                <a:solidFill>
                  <a:schemeClr val="bg1"/>
                </a:solidFill>
                <a:latin typeface="Arial" charset="0"/>
              </a:rPr>
              <a:t>Arrive early to become familiar with:</a:t>
            </a:r>
          </a:p>
          <a:p>
            <a:pPr lvl="2">
              <a:spcBef>
                <a:spcPct val="50000"/>
              </a:spcBef>
              <a:spcAft>
                <a:spcPct val="20000"/>
              </a:spcAft>
              <a:buFont typeface="Arial" charset="0"/>
              <a:buChar char="•"/>
            </a:pPr>
            <a:r>
              <a:rPr lang="en-US" altLang="en-US">
                <a:solidFill>
                  <a:srgbClr val="FFFFFF"/>
                </a:solidFill>
                <a:latin typeface="Arial" charset="0"/>
              </a:rPr>
              <a:t>Emergency exits and procedures</a:t>
            </a:r>
          </a:p>
          <a:p>
            <a:pPr lvl="2">
              <a:spcBef>
                <a:spcPct val="50000"/>
              </a:spcBef>
              <a:spcAft>
                <a:spcPct val="20000"/>
              </a:spcAft>
              <a:buFont typeface="Arial" charset="0"/>
              <a:buChar char="•"/>
            </a:pPr>
            <a:r>
              <a:rPr lang="en-US" altLang="en-US">
                <a:solidFill>
                  <a:srgbClr val="FFFFFF"/>
                </a:solidFill>
                <a:latin typeface="Arial" charset="0"/>
              </a:rPr>
              <a:t>Restrooms</a:t>
            </a:r>
          </a:p>
          <a:p>
            <a:pPr lvl="2">
              <a:spcBef>
                <a:spcPct val="50000"/>
              </a:spcBef>
              <a:spcAft>
                <a:spcPct val="20000"/>
              </a:spcAft>
              <a:buFont typeface="Arial" charset="0"/>
              <a:buChar char="•"/>
            </a:pPr>
            <a:r>
              <a:rPr lang="en-US" altLang="en-US">
                <a:solidFill>
                  <a:srgbClr val="FFFFFF"/>
                </a:solidFill>
                <a:latin typeface="Arial" charset="0"/>
              </a:rPr>
              <a:t>Room thermostat</a:t>
            </a:r>
          </a:p>
          <a:p>
            <a:pPr lvl="1">
              <a:spcBef>
                <a:spcPct val="20000"/>
              </a:spcBef>
              <a:spcAft>
                <a:spcPct val="20000"/>
              </a:spcAft>
              <a:buFontTx/>
              <a:buChar char="–"/>
            </a:pPr>
            <a:endParaRPr lang="en-US" altLang="en-US" sz="2800">
              <a:latin typeface="Arial" charset="0"/>
            </a:endParaRPr>
          </a:p>
        </p:txBody>
      </p:sp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762000" y="1371600"/>
            <a:ext cx="2438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z="4400" b="1">
              <a:solidFill>
                <a:srgbClr val="FF3300"/>
              </a:solidFill>
            </a:endParaRPr>
          </a:p>
        </p:txBody>
      </p:sp>
      <p:pic>
        <p:nvPicPr>
          <p:cNvPr id="44038" name="Picture 9" descr="C:\WINDOWS\Application Data\Microsoft\Media Catalog\Downloaded Clips\cl63\j0248338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96050" y="1403350"/>
            <a:ext cx="2095500" cy="2819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5257800"/>
          </a:xfrm>
        </p:spPr>
        <p:txBody>
          <a:bodyPr/>
          <a:lstStyle/>
          <a:p>
            <a:pPr>
              <a:spcAft>
                <a:spcPct val="30000"/>
              </a:spcAft>
              <a:buFont typeface="Wingdings" pitchFamily="2" charset="2"/>
              <a:buChar char="q"/>
              <a:defRPr/>
            </a:pPr>
            <a:r>
              <a:rPr lang="en-US" dirty="0" smtClean="0"/>
              <a:t>Learning Environment</a:t>
            </a:r>
          </a:p>
          <a:p>
            <a:pPr lvl="1">
              <a:spcAft>
                <a:spcPct val="3000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Class Room</a:t>
            </a:r>
            <a:r>
              <a:rPr lang="en-US" sz="2400" dirty="0" smtClean="0">
                <a:solidFill>
                  <a:schemeClr val="tx1"/>
                </a:solidFill>
              </a:rPr>
              <a:t> - </a:t>
            </a:r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  <a:cs typeface="Times New Roman" pitchFamily="18" charset="0"/>
              </a:rPr>
              <a:t>uitable space and accommodations for training 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2">
              <a:spcAft>
                <a:spcPct val="30000"/>
              </a:spcAft>
              <a:defRPr/>
            </a:pPr>
            <a:r>
              <a:rPr lang="en-US" dirty="0" smtClean="0"/>
              <a:t>Setup  </a:t>
            </a:r>
            <a:r>
              <a:rPr lang="en-US" dirty="0" smtClean="0">
                <a:cs typeface="Times New Roman" pitchFamily="18" charset="0"/>
              </a:rPr>
              <a:t>tables and chairs for </a:t>
            </a:r>
          </a:p>
          <a:p>
            <a:pPr marL="914400" lvl="2" indent="0">
              <a:spcAft>
                <a:spcPct val="30000"/>
              </a:spcAft>
              <a:buFontTx/>
              <a:buNone/>
              <a:defRPr/>
            </a:pPr>
            <a:r>
              <a:rPr lang="en-US" dirty="0" smtClean="0">
                <a:cs typeface="Times New Roman" pitchFamily="18" charset="0"/>
              </a:rPr>
              <a:t>   participants and trainer </a:t>
            </a:r>
          </a:p>
          <a:p>
            <a:pPr lvl="1">
              <a:spcAft>
                <a:spcPct val="3000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Temperature</a:t>
            </a:r>
          </a:p>
          <a:p>
            <a:pPr lvl="1">
              <a:spcAft>
                <a:spcPct val="3000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Lighting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B00AACE4-F555-4453-837B-7C9857893FEF}" type="slidenum">
              <a:rPr lang="en-US" altLang="en-US" sz="1400" smtClean="0">
                <a:solidFill>
                  <a:srgbClr val="FFFFFF"/>
                </a:solidFill>
              </a:rPr>
              <a:pPr/>
              <a:t>28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sp>
        <p:nvSpPr>
          <p:cNvPr id="161795" name="Text Box 3"/>
          <p:cNvSpPr txBox="1">
            <a:spLocks noChangeArrowheads="1"/>
          </p:cNvSpPr>
          <p:nvPr/>
        </p:nvSpPr>
        <p:spPr bwMode="auto">
          <a:xfrm>
            <a:off x="685800" y="1295400"/>
            <a:ext cx="2438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z="4400" b="1">
              <a:solidFill>
                <a:srgbClr val="FF3300"/>
              </a:solidFill>
            </a:endParaRPr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990600" y="1714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r"/>
            <a:r>
              <a:rPr lang="en-US" altLang="en-US" sz="4400" b="1">
                <a:solidFill>
                  <a:schemeClr val="bg1"/>
                </a:solidFill>
                <a:latin typeface="Comic Sans MS" pitchFamily="66" charset="0"/>
              </a:rPr>
              <a:t>Planning and Preparation</a:t>
            </a:r>
          </a:p>
        </p:txBody>
      </p:sp>
      <p:pic>
        <p:nvPicPr>
          <p:cNvPr id="45062" name="Picture 5" descr="C:\WINDOWS\Application Data\Microsoft\Media Catalog\Downloaded Clips\cl63\j0248338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77000" y="2819400"/>
            <a:ext cx="2095500" cy="2819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51816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30000"/>
              </a:spcAft>
              <a:buFont typeface="Wingdings" pitchFamily="2" charset="2"/>
              <a:buChar char="q"/>
              <a:defRPr/>
            </a:pPr>
            <a:r>
              <a:rPr lang="en-US" dirty="0" smtClean="0">
                <a:cs typeface="Times New Roman" pitchFamily="18" charset="0"/>
              </a:rPr>
              <a:t>Audiovisual Equipment </a:t>
            </a: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Lap Top Computer</a:t>
            </a: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LCD projector &amp; screen</a:t>
            </a: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Wireless Presenter (PP slide changer)</a:t>
            </a: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Spare batteries</a:t>
            </a: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DVD Player/TV</a:t>
            </a: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Related cables</a:t>
            </a: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Extension cords and power strips</a:t>
            </a:r>
          </a:p>
          <a:p>
            <a:pPr marL="0" indent="0">
              <a:spcAft>
                <a:spcPct val="20000"/>
              </a:spcAft>
              <a:buFontTx/>
              <a:buNone/>
              <a:defRPr/>
            </a:pPr>
            <a:r>
              <a:rPr lang="en-US" sz="2800" b="1" i="1" u="sng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Set-up and test all equipment before class</a:t>
            </a:r>
          </a:p>
          <a:p>
            <a:pPr marL="457200" lvl="1" indent="0">
              <a:lnSpc>
                <a:spcPct val="90000"/>
              </a:lnSpc>
              <a:spcAft>
                <a:spcPct val="30000"/>
              </a:spcAft>
              <a:buFontTx/>
              <a:buNone/>
              <a:defRPr/>
            </a:pPr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457200" lvl="1" indent="0">
              <a:lnSpc>
                <a:spcPct val="90000"/>
              </a:lnSpc>
              <a:spcAft>
                <a:spcPct val="30000"/>
              </a:spcAft>
              <a:buFontTx/>
              <a:buNone/>
              <a:defRPr/>
            </a:pPr>
            <a:endParaRPr lang="en-US" sz="2400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4994B1F5-C10B-474C-8EE5-458574A892D6}" type="slidenum">
              <a:rPr lang="en-US" altLang="en-US" sz="1400" smtClean="0">
                <a:solidFill>
                  <a:srgbClr val="FFFFFF"/>
                </a:solidFill>
              </a:rPr>
              <a:pPr/>
              <a:t>29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sp>
        <p:nvSpPr>
          <p:cNvPr id="163843" name="Text Box 3"/>
          <p:cNvSpPr txBox="1">
            <a:spLocks noChangeArrowheads="1"/>
          </p:cNvSpPr>
          <p:nvPr/>
        </p:nvSpPr>
        <p:spPr bwMode="auto">
          <a:xfrm>
            <a:off x="685800" y="1219200"/>
            <a:ext cx="2438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z="4400" b="1">
              <a:solidFill>
                <a:srgbClr val="FF3300"/>
              </a:solidFill>
            </a:endParaRP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990600" y="1714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r"/>
            <a:r>
              <a:rPr lang="en-US" altLang="en-US" sz="4400" b="1">
                <a:solidFill>
                  <a:schemeClr val="bg1"/>
                </a:solidFill>
                <a:latin typeface="Comic Sans MS" pitchFamily="66" charset="0"/>
              </a:rPr>
              <a:t>Planning and Preparation</a:t>
            </a:r>
          </a:p>
        </p:txBody>
      </p:sp>
      <p:pic>
        <p:nvPicPr>
          <p:cNvPr id="46086" name="Picture 5" descr="C:\WINDOWS\Application Data\Microsoft\Media Catalog\Downloaded Clips\cl63\j0248338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0" y="2514600"/>
            <a:ext cx="2095500" cy="2819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algn="ctr"/>
            <a:r>
              <a:rPr lang="en-US" altLang="en-US" smtClean="0"/>
              <a:t>    Class Information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 sz="2800" smtClean="0"/>
              <a:t>Class Start and Stop Times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800" smtClean="0"/>
              <a:t>Breaks and Lunch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800" smtClean="0"/>
              <a:t>Location of Restrooms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800" smtClean="0"/>
              <a:t>Emergency Exits/Procedures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800" smtClean="0"/>
              <a:t>Electronic Devices – please silence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800" smtClean="0"/>
              <a:t>Class Participation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800" smtClean="0"/>
              <a:t>Questions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endParaRPr lang="en-US" altLang="en-US" sz="2800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3D93CDD3-CB61-4247-B592-E8F0B49B2324}" type="slidenum">
              <a:rPr lang="en-US" altLang="en-US" sz="1400" smtClean="0">
                <a:solidFill>
                  <a:srgbClr val="FFFFFF"/>
                </a:solidFill>
              </a:rPr>
              <a:pPr/>
              <a:t>3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51816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30000"/>
              </a:spcAft>
              <a:buFont typeface="Wingdings" pitchFamily="2" charset="2"/>
              <a:buChar char="q"/>
              <a:defRPr/>
            </a:pPr>
            <a:r>
              <a:rPr lang="en-US" dirty="0" smtClean="0">
                <a:cs typeface="Times New Roman" pitchFamily="18" charset="0"/>
              </a:rPr>
              <a:t>Training Materials and Supplies </a:t>
            </a: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r>
              <a:rPr lang="en-US" dirty="0" smtClean="0">
                <a:solidFill>
                  <a:schemeClr val="tx1"/>
                </a:solidFill>
                <a:cs typeface="Times New Roman" pitchFamily="18" charset="0"/>
              </a:rPr>
              <a:t>Flash Drive with PowerPoint presentation,</a:t>
            </a:r>
          </a:p>
          <a:p>
            <a:pPr marL="457200" lvl="1" indent="0">
              <a:lnSpc>
                <a:spcPct val="90000"/>
              </a:lnSpc>
              <a:spcAft>
                <a:spcPct val="30000"/>
              </a:spcAft>
              <a:buFontTx/>
              <a:buNone/>
              <a:defRPr/>
            </a:pPr>
            <a:r>
              <a:rPr lang="en-US" dirty="0" smtClean="0">
                <a:solidFill>
                  <a:schemeClr val="tx1"/>
                </a:solidFill>
                <a:cs typeface="Times New Roman" pitchFamily="18" charset="0"/>
              </a:rPr>
              <a:t>   videos, etc. </a:t>
            </a: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r>
              <a:rPr lang="en-US" dirty="0" smtClean="0">
                <a:solidFill>
                  <a:schemeClr val="tx1"/>
                </a:solidFill>
                <a:cs typeface="Times New Roman" pitchFamily="18" charset="0"/>
              </a:rPr>
              <a:t>Easel, flipcharts, markers</a:t>
            </a: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r>
              <a:rPr lang="en-US" dirty="0" smtClean="0">
                <a:solidFill>
                  <a:schemeClr val="tx1"/>
                </a:solidFill>
                <a:cs typeface="Times New Roman" pitchFamily="18" charset="0"/>
              </a:rPr>
              <a:t>Pens / pencils</a:t>
            </a: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r>
              <a:rPr lang="en-US" dirty="0" smtClean="0">
                <a:solidFill>
                  <a:schemeClr val="tx1"/>
                </a:solidFill>
                <a:cs typeface="Times New Roman" pitchFamily="18" charset="0"/>
              </a:rPr>
              <a:t>Clip boards</a:t>
            </a: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r>
              <a:rPr lang="en-US" dirty="0" smtClean="0">
                <a:solidFill>
                  <a:schemeClr val="tx1"/>
                </a:solidFill>
                <a:cs typeface="Times New Roman" pitchFamily="18" charset="0"/>
              </a:rPr>
              <a:t>Handouts </a:t>
            </a: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r>
              <a:rPr lang="en-US" dirty="0" smtClean="0">
                <a:solidFill>
                  <a:schemeClr val="tx1"/>
                </a:solidFill>
                <a:cs typeface="Times New Roman" pitchFamily="18" charset="0"/>
              </a:rPr>
              <a:t>Materials for activities</a:t>
            </a: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endParaRPr lang="en-US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endParaRPr lang="en-US" sz="2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endParaRPr lang="en-US" sz="2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endParaRPr lang="en-US" sz="2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endParaRPr lang="en-US" sz="2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endParaRPr lang="en-US" sz="2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lvl="1">
              <a:lnSpc>
                <a:spcPct val="90000"/>
              </a:lnSpc>
              <a:spcAft>
                <a:spcPct val="30000"/>
              </a:spcAft>
              <a:buFont typeface="Tahoma" pitchFamily="34" charset="0"/>
              <a:buChar char="–"/>
              <a:defRPr/>
            </a:pPr>
            <a:endParaRPr lang="en-US" sz="2400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7BA74309-ACF2-4DF1-BCA8-96D53FCC6811}" type="slidenum">
              <a:rPr lang="en-US" altLang="en-US" sz="1400" smtClean="0">
                <a:solidFill>
                  <a:srgbClr val="FFFFFF"/>
                </a:solidFill>
              </a:rPr>
              <a:pPr/>
              <a:t>30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sp>
        <p:nvSpPr>
          <p:cNvPr id="163843" name="Text Box 3"/>
          <p:cNvSpPr txBox="1">
            <a:spLocks noChangeArrowheads="1"/>
          </p:cNvSpPr>
          <p:nvPr/>
        </p:nvSpPr>
        <p:spPr bwMode="auto">
          <a:xfrm>
            <a:off x="685800" y="1219200"/>
            <a:ext cx="2438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z="4400" b="1">
              <a:solidFill>
                <a:srgbClr val="FF3300"/>
              </a:solidFill>
            </a:endParaRP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990600" y="1714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r"/>
            <a:r>
              <a:rPr lang="en-US" altLang="en-US" sz="4400" b="1">
                <a:solidFill>
                  <a:schemeClr val="bg1"/>
                </a:solidFill>
                <a:latin typeface="Comic Sans MS" pitchFamily="66" charset="0"/>
              </a:rPr>
              <a:t>Planning and Preparation</a:t>
            </a:r>
          </a:p>
        </p:txBody>
      </p:sp>
      <p:pic>
        <p:nvPicPr>
          <p:cNvPr id="47110" name="Picture 5" descr="C:\WINDOWS\Application Data\Microsoft\Media Catalog\Downloaded Clips\cl63\j0248338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7500" y="3200400"/>
            <a:ext cx="2095500" cy="2819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71450"/>
            <a:ext cx="7772400" cy="1143000"/>
          </a:xfrm>
        </p:spPr>
        <p:txBody>
          <a:bodyPr/>
          <a:lstStyle/>
          <a:p>
            <a:r>
              <a:rPr lang="en-US" altLang="en-US" smtClean="0"/>
              <a:t>Planning and Preparation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5029200"/>
          </a:xfrm>
        </p:spPr>
        <p:txBody>
          <a:bodyPr/>
          <a:lstStyle/>
          <a:p>
            <a:pPr>
              <a:spcAft>
                <a:spcPct val="55000"/>
              </a:spcAft>
              <a:buFont typeface="Wingdings" pitchFamily="2" charset="2"/>
              <a:buChar char="q"/>
            </a:pPr>
            <a:r>
              <a:rPr lang="en-US" altLang="en-US" smtClean="0"/>
              <a:t>Administrative</a:t>
            </a:r>
          </a:p>
          <a:p>
            <a:pPr lvl="1">
              <a:spcAft>
                <a:spcPct val="55000"/>
              </a:spcAft>
            </a:pPr>
            <a:r>
              <a:rPr lang="en-US" altLang="en-US" smtClean="0">
                <a:solidFill>
                  <a:schemeClr val="bg1"/>
                </a:solidFill>
              </a:rPr>
              <a:t>Sign in forms/registration forms</a:t>
            </a:r>
          </a:p>
          <a:p>
            <a:pPr lvl="1">
              <a:spcAft>
                <a:spcPct val="55000"/>
              </a:spcAft>
            </a:pPr>
            <a:r>
              <a:rPr lang="en-US" altLang="en-US" smtClean="0">
                <a:solidFill>
                  <a:schemeClr val="bg1"/>
                </a:solidFill>
              </a:rPr>
              <a:t>Class Schedule</a:t>
            </a:r>
          </a:p>
          <a:p>
            <a:pPr lvl="1">
              <a:spcAft>
                <a:spcPct val="55000"/>
              </a:spcAft>
            </a:pPr>
            <a:r>
              <a:rPr lang="en-US" altLang="en-US" smtClean="0">
                <a:solidFill>
                  <a:schemeClr val="bg1"/>
                </a:solidFill>
              </a:rPr>
              <a:t>Learning/Smile Survey</a:t>
            </a:r>
          </a:p>
          <a:p>
            <a:pPr lvl="1">
              <a:spcAft>
                <a:spcPct val="55000"/>
              </a:spcAft>
            </a:pPr>
            <a:r>
              <a:rPr lang="en-US" altLang="en-US" smtClean="0">
                <a:solidFill>
                  <a:schemeClr val="bg1"/>
                </a:solidFill>
              </a:rPr>
              <a:t>Pre Class and Post Class Tests</a:t>
            </a:r>
          </a:p>
          <a:p>
            <a:pPr lvl="1">
              <a:spcAft>
                <a:spcPct val="55000"/>
              </a:spcAft>
            </a:pPr>
            <a:endParaRPr lang="en-US" altLang="en-US" smtClean="0">
              <a:solidFill>
                <a:schemeClr val="bg1"/>
              </a:solidFill>
            </a:endParaRPr>
          </a:p>
          <a:p>
            <a:pPr lvl="1">
              <a:spcAft>
                <a:spcPct val="55000"/>
              </a:spcAft>
            </a:pPr>
            <a:endParaRPr lang="en-US" altLang="en-US" smtClean="0">
              <a:solidFill>
                <a:schemeClr val="bg1"/>
              </a:solidFill>
            </a:endParaRPr>
          </a:p>
          <a:p>
            <a:pPr lvl="1">
              <a:spcAft>
                <a:spcPct val="55000"/>
              </a:spcAft>
            </a:pPr>
            <a:endParaRPr lang="en-US" altLang="en-US" smtClean="0">
              <a:solidFill>
                <a:schemeClr val="bg1"/>
              </a:solidFill>
            </a:endParaRPr>
          </a:p>
          <a:p>
            <a:pPr lvl="1">
              <a:spcAft>
                <a:spcPct val="55000"/>
              </a:spcAft>
            </a:pPr>
            <a:endParaRPr lang="en-US" altLang="en-US" smtClean="0">
              <a:solidFill>
                <a:srgbClr val="FFFF00"/>
              </a:solidFill>
            </a:endParaRPr>
          </a:p>
          <a:p>
            <a:pPr lvl="1">
              <a:spcAft>
                <a:spcPct val="55000"/>
              </a:spcAft>
            </a:pPr>
            <a:endParaRPr lang="en-US" altLang="en-US" smtClean="0">
              <a:solidFill>
                <a:srgbClr val="FFFF00"/>
              </a:solidFill>
            </a:endParaRPr>
          </a:p>
          <a:p>
            <a:pPr marL="914400" lvl="2" indent="0">
              <a:spcAft>
                <a:spcPct val="55000"/>
              </a:spcAft>
              <a:buFontTx/>
              <a:buNone/>
            </a:pPr>
            <a:r>
              <a:rPr lang="en-US" altLang="en-US" sz="2800" smtClean="0">
                <a:solidFill>
                  <a:schemeClr val="bg1"/>
                </a:solidFill>
              </a:rPr>
              <a:t>Hard copies of PowerPoint Presentation and all training materials.</a:t>
            </a:r>
          </a:p>
          <a:p>
            <a:pPr>
              <a:spcAft>
                <a:spcPct val="55000"/>
              </a:spcAft>
              <a:buFont typeface="Wingdings" pitchFamily="2" charset="2"/>
              <a:buChar char="q"/>
            </a:pPr>
            <a:endParaRPr lang="en-US" altLang="en-US" smtClean="0">
              <a:solidFill>
                <a:srgbClr val="FFFF00"/>
              </a:solidFill>
            </a:endParaRP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B72CB046-8E5B-4B6A-B2C7-96912D167344}" type="slidenum">
              <a:rPr lang="en-US" altLang="en-US" sz="1400" smtClean="0">
                <a:solidFill>
                  <a:srgbClr val="FFFFFF"/>
                </a:solidFill>
              </a:rPr>
              <a:pPr/>
              <a:t>31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685800" y="1447800"/>
            <a:ext cx="2438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z="4400" b="1">
              <a:solidFill>
                <a:srgbClr val="FF3300"/>
              </a:solidFill>
            </a:endParaRPr>
          </a:p>
        </p:txBody>
      </p:sp>
      <p:pic>
        <p:nvPicPr>
          <p:cNvPr id="48134" name="Picture 6" descr="C:\WINDOWS\Application Data\Microsoft\Media Catalog\Downloaded Clips\cl63\j0248338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5600" y="2187575"/>
            <a:ext cx="2095500" cy="2819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71450"/>
            <a:ext cx="7772400" cy="1143000"/>
          </a:xfrm>
        </p:spPr>
        <p:txBody>
          <a:bodyPr/>
          <a:lstStyle/>
          <a:p>
            <a:r>
              <a:rPr lang="en-US" altLang="en-US" smtClean="0"/>
              <a:t>Planning and Preparation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5029200"/>
          </a:xfrm>
        </p:spPr>
        <p:txBody>
          <a:bodyPr/>
          <a:lstStyle/>
          <a:p>
            <a:pPr>
              <a:spcAft>
                <a:spcPct val="55000"/>
              </a:spcAft>
              <a:buFont typeface="Wingdings" pitchFamily="2" charset="2"/>
              <a:buChar char="q"/>
            </a:pPr>
            <a:r>
              <a:rPr lang="en-US" altLang="en-US" smtClean="0"/>
              <a:t>Administrative</a:t>
            </a:r>
          </a:p>
          <a:p>
            <a:pPr lvl="1">
              <a:spcAft>
                <a:spcPct val="55000"/>
              </a:spcAft>
            </a:pPr>
            <a:r>
              <a:rPr lang="en-US" altLang="en-US" smtClean="0">
                <a:solidFill>
                  <a:schemeClr val="bg1"/>
                </a:solidFill>
              </a:rPr>
              <a:t>Hard copies of PowerPoint Presentation and all training materials</a:t>
            </a:r>
          </a:p>
          <a:p>
            <a:pPr lvl="1">
              <a:spcAft>
                <a:spcPct val="55000"/>
              </a:spcAft>
            </a:pPr>
            <a:r>
              <a:rPr lang="en-US" altLang="en-US" smtClean="0">
                <a:solidFill>
                  <a:schemeClr val="bg1"/>
                </a:solidFill>
              </a:rPr>
              <a:t>Door prizes</a:t>
            </a:r>
          </a:p>
          <a:p>
            <a:pPr lvl="1">
              <a:spcAft>
                <a:spcPct val="55000"/>
              </a:spcAft>
            </a:pPr>
            <a:r>
              <a:rPr lang="en-US" altLang="en-US" smtClean="0">
                <a:solidFill>
                  <a:schemeClr val="bg1"/>
                </a:solidFill>
              </a:rPr>
              <a:t>Certificates</a:t>
            </a:r>
          </a:p>
          <a:p>
            <a:pPr lvl="1">
              <a:spcAft>
                <a:spcPct val="55000"/>
              </a:spcAft>
            </a:pPr>
            <a:endParaRPr lang="en-US" altLang="en-US" smtClean="0">
              <a:solidFill>
                <a:srgbClr val="FFFF00"/>
              </a:solidFill>
            </a:endParaRPr>
          </a:p>
          <a:p>
            <a:pPr lvl="1">
              <a:spcAft>
                <a:spcPct val="55000"/>
              </a:spcAft>
            </a:pPr>
            <a:endParaRPr lang="en-US" altLang="en-US" smtClean="0">
              <a:solidFill>
                <a:schemeClr val="bg1"/>
              </a:solidFill>
            </a:endParaRPr>
          </a:p>
          <a:p>
            <a:pPr lvl="1">
              <a:spcAft>
                <a:spcPct val="55000"/>
              </a:spcAft>
            </a:pPr>
            <a:endParaRPr lang="en-US" altLang="en-US" smtClean="0">
              <a:solidFill>
                <a:schemeClr val="bg1"/>
              </a:solidFill>
            </a:endParaRPr>
          </a:p>
          <a:p>
            <a:pPr lvl="1">
              <a:spcAft>
                <a:spcPct val="55000"/>
              </a:spcAft>
            </a:pPr>
            <a:endParaRPr lang="en-US" altLang="en-US" smtClean="0">
              <a:solidFill>
                <a:schemeClr val="bg1"/>
              </a:solidFill>
            </a:endParaRPr>
          </a:p>
          <a:p>
            <a:pPr lvl="1">
              <a:spcAft>
                <a:spcPct val="55000"/>
              </a:spcAft>
            </a:pPr>
            <a:endParaRPr lang="en-US" altLang="en-US" smtClean="0">
              <a:solidFill>
                <a:srgbClr val="FFFF00"/>
              </a:solidFill>
            </a:endParaRPr>
          </a:p>
          <a:p>
            <a:pPr lvl="1">
              <a:spcAft>
                <a:spcPct val="55000"/>
              </a:spcAft>
            </a:pPr>
            <a:endParaRPr lang="en-US" altLang="en-US" smtClean="0">
              <a:solidFill>
                <a:srgbClr val="FFFF00"/>
              </a:solidFill>
            </a:endParaRPr>
          </a:p>
          <a:p>
            <a:pPr>
              <a:spcAft>
                <a:spcPct val="55000"/>
              </a:spcAft>
              <a:buFont typeface="Wingdings" pitchFamily="2" charset="2"/>
              <a:buChar char="q"/>
            </a:pPr>
            <a:endParaRPr lang="en-US" altLang="en-US" smtClean="0">
              <a:solidFill>
                <a:srgbClr val="FFFF00"/>
              </a:solidFill>
            </a:endParaRP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D94224FC-5947-4AFC-A3CD-6AB55E70A388}" type="slidenum">
              <a:rPr lang="en-US" altLang="en-US" sz="1400" smtClean="0">
                <a:solidFill>
                  <a:srgbClr val="FFFFFF"/>
                </a:solidFill>
              </a:rPr>
              <a:pPr/>
              <a:t>32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685800" y="1447800"/>
            <a:ext cx="2438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z="4400" b="1">
              <a:solidFill>
                <a:srgbClr val="FF3300"/>
              </a:solidFill>
            </a:endParaRPr>
          </a:p>
        </p:txBody>
      </p:sp>
      <p:pic>
        <p:nvPicPr>
          <p:cNvPr id="49158" name="Picture 6" descr="C:\WINDOWS\Application Data\Microsoft\Media Catalog\Downloaded Clips\cl63\j0248338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2200" y="3429000"/>
            <a:ext cx="2095500" cy="2819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973263" y="371475"/>
            <a:ext cx="6035675" cy="725488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chemeClr val="tx1"/>
                </a:solidFill>
              </a:rPr>
              <a:t>Preparation</a:t>
            </a:r>
            <a:r>
              <a:rPr lang="en-US" altLang="en-US" b="0" smtClean="0">
                <a:solidFill>
                  <a:schemeClr val="tx1"/>
                </a:solidFill>
              </a:rPr>
              <a:t> </a:t>
            </a:r>
            <a:r>
              <a:rPr lang="en-US" altLang="en-US" smtClean="0">
                <a:solidFill>
                  <a:schemeClr val="tx1"/>
                </a:solidFill>
              </a:rPr>
              <a:t>Skills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6553200" cy="5410200"/>
          </a:xfrm>
        </p:spPr>
        <p:txBody>
          <a:bodyPr/>
          <a:lstStyle/>
          <a:p>
            <a:pPr>
              <a:spcAft>
                <a:spcPct val="30000"/>
              </a:spcAft>
            </a:pPr>
            <a:endParaRPr lang="en-US" altLang="en-US" smtClean="0"/>
          </a:p>
          <a:p>
            <a:pPr>
              <a:spcAft>
                <a:spcPct val="30000"/>
              </a:spcAft>
            </a:pPr>
            <a:r>
              <a:rPr lang="en-US" altLang="en-US" smtClean="0"/>
              <a:t>Know your audience</a:t>
            </a:r>
          </a:p>
          <a:p>
            <a:pPr>
              <a:spcAft>
                <a:spcPct val="30000"/>
              </a:spcAft>
            </a:pPr>
            <a:r>
              <a:rPr lang="en-US" altLang="en-US" smtClean="0"/>
              <a:t>Expect to be nervous</a:t>
            </a:r>
          </a:p>
          <a:p>
            <a:pPr>
              <a:spcAft>
                <a:spcPct val="30000"/>
              </a:spcAft>
            </a:pPr>
            <a:r>
              <a:rPr lang="en-US" altLang="en-US" smtClean="0"/>
              <a:t>Review all training materials and the trainers guide so you are thoroughly familiar with all information to present 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77208F5F-43CC-4535-B83A-B58F7456F5E1}" type="slidenum">
              <a:rPr lang="en-US" altLang="en-US" sz="1400" smtClean="0">
                <a:solidFill>
                  <a:srgbClr val="FFFFFF"/>
                </a:solidFill>
              </a:rPr>
              <a:pPr/>
              <a:t>33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7239000" y="2971800"/>
          <a:ext cx="147955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Clip" r:id="rId3" imgW="1434694" imgH="1698041" progId="MS_ClipArt_Gallery.5">
                  <p:embed/>
                </p:oleObj>
              </mc:Choice>
              <mc:Fallback>
                <p:oleObj name="Clip" r:id="rId3" imgW="1434694" imgH="1698041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971800"/>
                        <a:ext cx="147955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6248400" cy="5715000"/>
          </a:xfrm>
        </p:spPr>
        <p:txBody>
          <a:bodyPr/>
          <a:lstStyle/>
          <a:p>
            <a:pPr>
              <a:spcAft>
                <a:spcPct val="30000"/>
              </a:spcAft>
            </a:pPr>
            <a:r>
              <a:rPr lang="en-US" altLang="en-US" smtClean="0"/>
              <a:t>Knowledge of the topic and  materials will increase your confidence</a:t>
            </a:r>
          </a:p>
          <a:p>
            <a:pPr>
              <a:spcAft>
                <a:spcPct val="55000"/>
              </a:spcAft>
            </a:pPr>
            <a:r>
              <a:rPr lang="en-US" altLang="en-US" smtClean="0"/>
              <a:t>Practice your training presentation on family or co-workers</a:t>
            </a:r>
          </a:p>
          <a:p>
            <a:pPr>
              <a:spcAft>
                <a:spcPct val="55000"/>
              </a:spcAft>
            </a:pPr>
            <a:r>
              <a:rPr lang="en-US" altLang="en-US" smtClean="0"/>
              <a:t>The more you practice the better you will become </a:t>
            </a:r>
          </a:p>
          <a:p>
            <a:pPr>
              <a:spcAft>
                <a:spcPct val="55000"/>
              </a:spcAft>
            </a:pPr>
            <a:endParaRPr lang="en-US" altLang="en-US" smtClean="0"/>
          </a:p>
          <a:p>
            <a:pPr>
              <a:spcAft>
                <a:spcPct val="55000"/>
              </a:spcAft>
            </a:pPr>
            <a:endParaRPr lang="en-US" altLang="en-US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86E8C349-ABB6-46FA-A423-1AC382B55339}" type="slidenum">
              <a:rPr lang="en-US" altLang="en-US" sz="1400" smtClean="0">
                <a:solidFill>
                  <a:srgbClr val="FFFFFF"/>
                </a:solidFill>
              </a:rPr>
              <a:pPr/>
              <a:t>34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7162800" y="1676400"/>
          <a:ext cx="147955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Clip" r:id="rId3" imgW="1434694" imgH="1698041" progId="MS_ClipArt_Gallery.5">
                  <p:embed/>
                </p:oleObj>
              </mc:Choice>
              <mc:Fallback>
                <p:oleObj name="Clip" r:id="rId3" imgW="1434694" imgH="1698041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676400"/>
                        <a:ext cx="147955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81200" y="304800"/>
            <a:ext cx="6096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ctr"/>
            <a:r>
              <a:rPr lang="en-US" altLang="en-US" sz="4400" b="1">
                <a:latin typeface="Comic Sans MS" pitchFamily="66" charset="0"/>
              </a:rPr>
              <a:t>Preparation</a:t>
            </a:r>
            <a:r>
              <a:rPr lang="en-US" altLang="en-US" sz="4400">
                <a:latin typeface="Comic Sans MS" pitchFamily="66" charset="0"/>
              </a:rPr>
              <a:t> </a:t>
            </a:r>
            <a:r>
              <a:rPr lang="en-US" altLang="en-US" sz="4400" b="1">
                <a:latin typeface="Comic Sans MS" pitchFamily="66" charset="0"/>
              </a:rPr>
              <a:t>Skills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7315200" y="1219200"/>
          <a:ext cx="147955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Clip" r:id="rId3" imgW="1434694" imgH="1698041" progId="MS_ClipArt_Gallery.5">
                  <p:embed/>
                </p:oleObj>
              </mc:Choice>
              <mc:Fallback>
                <p:oleObj name="Clip" r:id="rId3" imgW="1434694" imgH="1698041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219200"/>
                        <a:ext cx="147955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6781800" cy="685800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chemeClr val="tx1"/>
                </a:solidFill>
              </a:rPr>
              <a:t>Delivery Skills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533400"/>
            <a:ext cx="8686800" cy="5943600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ct val="30000"/>
              </a:spcAft>
            </a:pPr>
            <a:endParaRPr lang="en-US" altLang="en-US" smtClean="0"/>
          </a:p>
          <a:p>
            <a:pPr>
              <a:spcAft>
                <a:spcPct val="30000"/>
              </a:spcAft>
            </a:pPr>
            <a:r>
              <a:rPr lang="en-US" altLang="en-US" smtClean="0"/>
              <a:t>Use Ice Breaker</a:t>
            </a:r>
          </a:p>
          <a:p>
            <a:pPr>
              <a:spcAft>
                <a:spcPct val="30000"/>
              </a:spcAft>
            </a:pPr>
            <a:r>
              <a:rPr lang="en-US" altLang="en-US" smtClean="0"/>
              <a:t>Communicate the session objectives at the beginning of your presentation</a:t>
            </a:r>
          </a:p>
          <a:p>
            <a:r>
              <a:rPr lang="en-US" altLang="en-US" smtClean="0"/>
              <a:t>Greet the learners individually and as a group (especially on the first day)  </a:t>
            </a:r>
          </a:p>
          <a:p>
            <a:r>
              <a:rPr lang="en-US" altLang="en-US" smtClean="0"/>
              <a:t>Learn the names of the learners quickly </a:t>
            </a:r>
          </a:p>
          <a:p>
            <a:pPr>
              <a:spcAft>
                <a:spcPct val="30000"/>
              </a:spcAft>
            </a:pPr>
            <a:r>
              <a:rPr lang="en-US" altLang="en-US" smtClean="0"/>
              <a:t>Supplement PowerPoint slide information with examples relating to the topic and specific location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endParaRPr lang="en-US" altLang="en-US" smtClean="0"/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33B3FFCE-E5D0-49C6-8098-BC10DC8AED8F}" type="slidenum">
              <a:rPr lang="en-US" altLang="en-US" sz="1400" smtClean="0">
                <a:solidFill>
                  <a:srgbClr val="FFFFFF"/>
                </a:solidFill>
              </a:rPr>
              <a:pPr/>
              <a:t>35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6781800" cy="685800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chemeClr val="tx1"/>
                </a:solidFill>
              </a:rPr>
              <a:t>Delivery Skills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915400" cy="4953000"/>
          </a:xfrm>
        </p:spPr>
        <p:txBody>
          <a:bodyPr/>
          <a:lstStyle/>
          <a:p>
            <a:pPr>
              <a:spcAft>
                <a:spcPct val="30000"/>
              </a:spcAft>
              <a:defRPr/>
            </a:pPr>
            <a:r>
              <a:rPr lang="en-US" dirty="0" smtClean="0"/>
              <a:t>Be familiar enough with the training  materials so you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reading directly from PP slides</a:t>
            </a:r>
          </a:p>
          <a:p>
            <a:pPr>
              <a:spcAft>
                <a:spcPct val="30000"/>
              </a:spcAft>
              <a:defRPr/>
            </a:pPr>
            <a:r>
              <a:rPr lang="en-US" dirty="0" smtClean="0"/>
              <a:t>Be sensitive to participants literacy differences</a:t>
            </a:r>
          </a:p>
          <a:p>
            <a:pPr marL="0" indent="0">
              <a:spcAft>
                <a:spcPct val="30000"/>
              </a:spcAft>
              <a:buFontTx/>
              <a:buNone/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       -Not equally skilled writing, speaking, reading   </a:t>
            </a:r>
          </a:p>
          <a:p>
            <a:pPr marL="0" indent="0">
              <a:spcAft>
                <a:spcPct val="30000"/>
              </a:spcAft>
              <a:buFontTx/>
              <a:buNone/>
              <a:defRPr/>
            </a:pP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    -Read aloud all instructions and info written down</a:t>
            </a:r>
          </a:p>
          <a:p>
            <a:pPr marL="0" indent="0">
              <a:spcAft>
                <a:spcPct val="30000"/>
              </a:spcAft>
              <a:buFontTx/>
              <a:buNone/>
              <a:defRPr/>
            </a:pP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    -Ask for volunteers to read or write material              </a:t>
            </a:r>
            <a:r>
              <a:rPr lang="en-US" dirty="0" smtClean="0">
                <a:solidFill>
                  <a:schemeClr val="bg1"/>
                </a:solidFill>
              </a:rPr>
              <a:t>                         </a:t>
            </a:r>
            <a:endParaRPr lang="en-US" dirty="0">
              <a:solidFill>
                <a:schemeClr val="bg1"/>
              </a:solidFill>
            </a:endParaRPr>
          </a:p>
          <a:p>
            <a:pPr marL="400050" lvl="1" indent="0">
              <a:spcAft>
                <a:spcPct val="30000"/>
              </a:spcAft>
              <a:buFontTx/>
              <a:buNone/>
              <a:defRPr/>
            </a:pPr>
            <a:r>
              <a:rPr lang="en-US" dirty="0">
                <a:solidFill>
                  <a:schemeClr val="bg1"/>
                </a:solidFill>
              </a:rPr>
              <a:t>      </a:t>
            </a:r>
          </a:p>
          <a:p>
            <a:pPr>
              <a:lnSpc>
                <a:spcPct val="120000"/>
              </a:lnSpc>
              <a:spcAft>
                <a:spcPct val="30000"/>
              </a:spcAft>
              <a:defRPr/>
            </a:pPr>
            <a:endParaRPr lang="en-US" dirty="0" smtClean="0"/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06A03F85-6685-4E93-A72C-684F4CD5A000}" type="slidenum">
              <a:rPr lang="en-US" altLang="en-US" sz="1400" smtClean="0">
                <a:solidFill>
                  <a:srgbClr val="FFFFFF"/>
                </a:solidFill>
              </a:rPr>
              <a:pPr/>
              <a:t>36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973263" y="371475"/>
            <a:ext cx="6035675" cy="725488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chemeClr val="tx1"/>
                </a:solidFill>
              </a:rPr>
              <a:t>Delivery Skills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6477000" cy="6781800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en-US" smtClean="0"/>
              <a:t>Speak loud enough to ensure participants in the back can hear 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en-US" smtClean="0"/>
              <a:t>Enunciate your words clearly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en-US" smtClean="0"/>
              <a:t>Avoid saying uhm….. 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en-US" smtClean="0"/>
              <a:t>Avoid distracting mannerisms such as jingling change or playing with your hair</a:t>
            </a:r>
          </a:p>
          <a:p>
            <a:pPr>
              <a:lnSpc>
                <a:spcPct val="120000"/>
              </a:lnSpc>
              <a:spcAft>
                <a:spcPct val="35000"/>
              </a:spcAft>
            </a:pPr>
            <a:endParaRPr lang="en-US" altLang="en-US" smtClean="0"/>
          </a:p>
          <a:p>
            <a:pPr>
              <a:lnSpc>
                <a:spcPct val="120000"/>
              </a:lnSpc>
            </a:pPr>
            <a:endParaRPr lang="en-US" altLang="en-US" smtClean="0"/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DA8AFB1C-71EA-417A-8BB6-C354FE8E9B9A}" type="slidenum">
              <a:rPr lang="en-US" altLang="en-US" sz="1400" smtClean="0">
                <a:solidFill>
                  <a:srgbClr val="FFFFFF"/>
                </a:solidFill>
              </a:rPr>
              <a:pPr/>
              <a:t>37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7129463" y="2114550"/>
          <a:ext cx="1709737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Clip" r:id="rId3" imgW="512978" imgH="920801" progId="MS_ClipArt_Gallery.5">
                  <p:embed/>
                </p:oleObj>
              </mc:Choice>
              <mc:Fallback>
                <p:oleObj name="Clip" r:id="rId3" imgW="512978" imgH="920801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9463" y="2114550"/>
                        <a:ext cx="1709737" cy="306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047875" y="371475"/>
            <a:ext cx="6037263" cy="593725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chemeClr val="tx1"/>
                </a:solidFill>
              </a:rPr>
              <a:t>Delivery Skills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5334000" cy="4953000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ct val="45000"/>
              </a:spcAft>
              <a:defRPr/>
            </a:pPr>
            <a:r>
              <a:rPr lang="en-US" dirty="0" smtClean="0"/>
              <a:t>Involve participants by encouraging and asking questions</a:t>
            </a:r>
          </a:p>
          <a:p>
            <a:pPr>
              <a:lnSpc>
                <a:spcPct val="110000"/>
              </a:lnSpc>
              <a:spcAft>
                <a:spcPct val="45000"/>
              </a:spcAft>
              <a:defRPr/>
            </a:pPr>
            <a:r>
              <a:rPr lang="en-US" dirty="0" smtClean="0"/>
              <a:t>Follow class schedule</a:t>
            </a:r>
          </a:p>
          <a:p>
            <a:pPr marL="0" indent="0">
              <a:lnSpc>
                <a:spcPct val="110000"/>
              </a:lnSpc>
              <a:spcAft>
                <a:spcPct val="45000"/>
              </a:spcAft>
              <a:buFontTx/>
              <a:buNone/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    - start on time</a:t>
            </a:r>
          </a:p>
          <a:p>
            <a:pPr marL="0" indent="0">
              <a:lnSpc>
                <a:spcPct val="110000"/>
              </a:lnSpc>
              <a:spcAft>
                <a:spcPct val="45000"/>
              </a:spcAft>
              <a:buFontTx/>
              <a:buNone/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    - breaks and lunch</a:t>
            </a:r>
          </a:p>
          <a:p>
            <a:pPr marL="0" indent="0">
              <a:lnSpc>
                <a:spcPct val="110000"/>
              </a:lnSpc>
              <a:spcAft>
                <a:spcPct val="45000"/>
              </a:spcAft>
              <a:buFontTx/>
              <a:buNone/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    - finish on time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110CD48E-098E-49AE-BA69-93F103C1F20A}" type="slidenum">
              <a:rPr lang="en-US" altLang="en-US" sz="1400" smtClean="0">
                <a:solidFill>
                  <a:srgbClr val="FFFFFF"/>
                </a:solidFill>
              </a:rPr>
              <a:pPr/>
              <a:t>38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5867400" y="1905000"/>
          <a:ext cx="3276600" cy="308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Clip" r:id="rId3" imgW="3413156" imgH="3210962" progId="MS_ClipArt_Gallery.5">
                  <p:embed/>
                </p:oleObj>
              </mc:Choice>
              <mc:Fallback>
                <p:oleObj name="Clip" r:id="rId3" imgW="3413156" imgH="3210962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905000"/>
                        <a:ext cx="3276600" cy="308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Grp="1" noChangeArrowheads="1"/>
          </p:cNvSpPr>
          <p:nvPr>
            <p:ph type="title"/>
          </p:nvPr>
        </p:nvSpPr>
        <p:spPr>
          <a:xfrm>
            <a:off x="2047875" y="503238"/>
            <a:ext cx="6037263" cy="593725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chemeClr val="tx1"/>
                </a:solidFill>
              </a:rPr>
              <a:t>Delivery Skills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4953000" cy="6019800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ct val="40000"/>
              </a:spcAft>
            </a:pPr>
            <a:r>
              <a:rPr lang="en-US" altLang="en-US" smtClean="0"/>
              <a:t>Pace your delivery according to the time schedule and the material to be covered</a:t>
            </a:r>
          </a:p>
          <a:p>
            <a:pPr>
              <a:lnSpc>
                <a:spcPct val="110000"/>
              </a:lnSpc>
              <a:spcAft>
                <a:spcPct val="40000"/>
              </a:spcAft>
            </a:pPr>
            <a:r>
              <a:rPr lang="en-US" altLang="en-US" smtClean="0"/>
              <a:t>Cover everything in the training module – handouts, activities, etc., or explain changes</a:t>
            </a:r>
          </a:p>
          <a:p>
            <a:endParaRPr lang="en-US" altLang="en-US" smtClean="0"/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CD49EF77-F535-4A77-A29B-943628194868}" type="slidenum">
              <a:rPr lang="en-US" altLang="en-US" sz="1400" smtClean="0">
                <a:solidFill>
                  <a:srgbClr val="FFFFFF"/>
                </a:solidFill>
              </a:rPr>
              <a:pPr/>
              <a:t>39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5486400" y="1905000"/>
          <a:ext cx="335280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Clip" r:id="rId3" imgW="3413156" imgH="3210962" progId="MS_ClipArt_Gallery.5">
                  <p:embed/>
                </p:oleObj>
              </mc:Choice>
              <mc:Fallback>
                <p:oleObj name="Clip" r:id="rId3" imgW="3413156" imgH="3210962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905000"/>
                        <a:ext cx="3352800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66800"/>
            <a:ext cx="7772400" cy="457200"/>
          </a:xfrm>
        </p:spPr>
        <p:txBody>
          <a:bodyPr/>
          <a:lstStyle/>
          <a:p>
            <a:pPr algn="ctr"/>
            <a:r>
              <a:rPr lang="en-US" altLang="en-US" i="1" smtClean="0"/>
              <a:t>Effective Training </a:t>
            </a:r>
            <a:br>
              <a:rPr lang="en-US" altLang="en-US" i="1" smtClean="0"/>
            </a:br>
            <a:r>
              <a:rPr lang="en-US" altLang="en-US" sz="2000" i="1" smtClean="0"/>
              <a:t>for</a:t>
            </a:r>
            <a:r>
              <a:rPr lang="en-US" altLang="en-US" i="1" smtClean="0"/>
              <a:t/>
            </a:r>
            <a:br>
              <a:rPr lang="en-US" altLang="en-US" i="1" smtClean="0"/>
            </a:br>
            <a:r>
              <a:rPr lang="en-US" altLang="en-US" i="1" smtClean="0"/>
              <a:t>Adult Learners 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696200" cy="419100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en-US" sz="2800" b="1" baseline="30000" dirty="0" smtClean="0">
                <a:cs typeface="Arial" charset="0"/>
              </a:rPr>
              <a:t>The Telamon Corporation is pleased to be a recipient of an OSHA Susan </a:t>
            </a:r>
            <a:r>
              <a:rPr lang="en-US" sz="2800" b="1" baseline="30000" dirty="0" err="1" smtClean="0">
                <a:cs typeface="Arial" charset="0"/>
              </a:rPr>
              <a:t>Harwoord</a:t>
            </a:r>
            <a:r>
              <a:rPr lang="en-US" sz="2800" b="1" baseline="30000" dirty="0" smtClean="0">
                <a:cs typeface="Arial" charset="0"/>
              </a:rPr>
              <a:t> Training Grant to provide this training for you.</a:t>
            </a:r>
            <a:endParaRPr lang="en-US" sz="1800" b="1" baseline="30000" dirty="0">
              <a:cs typeface="Arial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lang="en-US" sz="2800" b="1" i="1" baseline="30000" dirty="0" smtClean="0">
              <a:cs typeface="Arial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en-US" sz="2800" b="1" i="1" baseline="30000" dirty="0" smtClean="0">
                <a:cs typeface="Arial" charset="0"/>
              </a:rPr>
              <a:t>This material was produced under grant number 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en-US" sz="2800" b="1" i="1" baseline="30000" dirty="0" smtClean="0">
                <a:cs typeface="Arial" charset="0"/>
              </a:rPr>
              <a:t>SH-22311-11-60-F-37 from the Occupational Safety and Health Administration, U.S. Department of Labor. 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en-US" sz="2800" b="1" i="1" baseline="30000" dirty="0" smtClean="0">
                <a:cs typeface="Arial" charset="0"/>
              </a:rPr>
              <a:t>It does not necessarily reflect the views or policies 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en-US" sz="2800" b="1" i="1" baseline="30000" dirty="0" smtClean="0">
                <a:cs typeface="Arial" charset="0"/>
              </a:rPr>
              <a:t>of the U.S. Department of Labor, nor does mention 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en-US" sz="2800" b="1" i="1" baseline="30000" dirty="0" smtClean="0">
                <a:cs typeface="Arial" charset="0"/>
              </a:rPr>
              <a:t>of trade names, commercial products, or organizations 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en-US" sz="2800" b="1" i="1" baseline="30000" dirty="0" smtClean="0">
                <a:cs typeface="Arial" charset="0"/>
              </a:rPr>
              <a:t>imply endorsement by the U.S. Government.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lang="en-US" sz="2800" b="1" i="1" baseline="30000" dirty="0">
              <a:cs typeface="Arial" charset="0"/>
            </a:endParaRPr>
          </a:p>
          <a:p>
            <a:pPr marL="0" indent="0" algn="ctr">
              <a:buFontTx/>
              <a:buNone/>
              <a:defRPr/>
            </a:pPr>
            <a:r>
              <a:rPr lang="en-US" sz="2800" b="1" baseline="30000" dirty="0" smtClean="0"/>
              <a:t>Telamon Corporation is an equal opportunity provider and employer.  Auxiliary aids and services are available upon request to individuals with disabilities.</a:t>
            </a:r>
          </a:p>
          <a:p>
            <a:pPr algn="ctr"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spcAft>
                <a:spcPct val="25000"/>
              </a:spcAft>
              <a:defRPr/>
            </a:pPr>
            <a:endParaRPr lang="en-US" sz="2800" dirty="0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EE76306C-90E2-42C6-B31D-31031F229974}" type="slidenum">
              <a:rPr lang="en-US" altLang="en-US" sz="1400" smtClean="0">
                <a:solidFill>
                  <a:srgbClr val="FFFFFF"/>
                </a:solidFill>
              </a:rPr>
              <a:pPr/>
              <a:t>4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73263" y="371475"/>
            <a:ext cx="6035675" cy="725488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chemeClr val="tx1"/>
                </a:solidFill>
              </a:rPr>
              <a:t>Delivery Skills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6324600" cy="4114800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ct val="55000"/>
              </a:spcAft>
            </a:pPr>
            <a:r>
              <a:rPr lang="en-US" altLang="en-US" smtClean="0"/>
              <a:t>Keep aware of class climate </a:t>
            </a:r>
          </a:p>
          <a:p>
            <a:pPr>
              <a:lnSpc>
                <a:spcPct val="120000"/>
              </a:lnSpc>
              <a:spcAft>
                <a:spcPct val="55000"/>
              </a:spcAft>
            </a:pPr>
            <a:r>
              <a:rPr lang="en-US" altLang="en-US" smtClean="0"/>
              <a:t>Recognize your strengths and weaknesses</a:t>
            </a:r>
          </a:p>
          <a:p>
            <a:pPr>
              <a:lnSpc>
                <a:spcPct val="120000"/>
              </a:lnSpc>
              <a:spcAft>
                <a:spcPct val="55000"/>
              </a:spcAft>
            </a:pPr>
            <a:r>
              <a:rPr lang="en-US" altLang="en-US" smtClean="0"/>
              <a:t>Maximize your strengths and minimize your weakness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F38A8B6B-2B9D-401E-8C6E-70FB44C5DFA1}" type="slidenum">
              <a:rPr lang="en-US" altLang="en-US" sz="1400" smtClean="0">
                <a:solidFill>
                  <a:srgbClr val="FFFFFF"/>
                </a:solidFill>
              </a:rPr>
              <a:pPr/>
              <a:t>40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6764338" y="2133600"/>
          <a:ext cx="2227262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Clip" r:id="rId3" imgW="1834286" imgH="1896466" progId="MS_ClipArt_Gallery.5">
                  <p:embed/>
                </p:oleObj>
              </mc:Choice>
              <mc:Fallback>
                <p:oleObj name="Clip" r:id="rId3" imgW="1834286" imgH="1896466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4159" r="10327"/>
                      <a:stretch>
                        <a:fillRect/>
                      </a:stretch>
                    </p:blipFill>
                    <p:spPr bwMode="auto">
                      <a:xfrm>
                        <a:off x="6764338" y="2133600"/>
                        <a:ext cx="2227262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5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6096000" cy="838200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chemeClr val="tx1"/>
                </a:solidFill>
              </a:rPr>
              <a:t>Delivery Skills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6477000" cy="5486400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en-US" smtClean="0"/>
              <a:t>Don’t pretend to know all the answers</a:t>
            </a:r>
          </a:p>
          <a:p>
            <a:pPr>
              <a:spcAft>
                <a:spcPct val="30000"/>
              </a:spcAft>
            </a:pPr>
            <a:r>
              <a:rPr lang="en-US" altLang="en-US" smtClean="0"/>
              <a:t>If you don’t know something:</a:t>
            </a:r>
          </a:p>
          <a:p>
            <a:pPr lvl="1">
              <a:spcAft>
                <a:spcPct val="30000"/>
              </a:spcAft>
            </a:pPr>
            <a:r>
              <a:rPr lang="en-US" altLang="en-US" sz="3200" smtClean="0"/>
              <a:t>Discuss the question with the class</a:t>
            </a:r>
          </a:p>
          <a:p>
            <a:pPr lvl="1">
              <a:spcAft>
                <a:spcPct val="30000"/>
              </a:spcAft>
            </a:pPr>
            <a:r>
              <a:rPr lang="en-US" altLang="en-US" sz="3200" smtClean="0"/>
              <a:t>Let the participants know you will get the answer </a:t>
            </a:r>
          </a:p>
          <a:p>
            <a:pPr lvl="1">
              <a:spcAft>
                <a:spcPct val="30000"/>
              </a:spcAft>
            </a:pPr>
            <a:r>
              <a:rPr lang="en-US" altLang="en-US" sz="3200" smtClean="0"/>
              <a:t>remember to follow up</a:t>
            </a:r>
          </a:p>
          <a:p>
            <a:pPr>
              <a:lnSpc>
                <a:spcPct val="90000"/>
              </a:lnSpc>
              <a:spcAft>
                <a:spcPct val="30000"/>
              </a:spcAft>
            </a:pPr>
            <a:endParaRPr lang="en-US" altLang="en-US" sz="2800" smtClean="0"/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F29DE456-3535-4FFA-9A7B-98B28E711FCF}" type="slidenum">
              <a:rPr lang="en-US" altLang="en-US" sz="1400" smtClean="0">
                <a:solidFill>
                  <a:srgbClr val="FFFFFF"/>
                </a:solidFill>
              </a:rPr>
              <a:pPr/>
              <a:t>41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6764338" y="2133600"/>
          <a:ext cx="2227262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Clip" r:id="rId3" imgW="1834286" imgH="1896466" progId="MS_ClipArt_Gallery.5">
                  <p:embed/>
                </p:oleObj>
              </mc:Choice>
              <mc:Fallback>
                <p:oleObj name="Clip" r:id="rId3" imgW="1834286" imgH="1896466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4159" r="10327"/>
                      <a:stretch>
                        <a:fillRect/>
                      </a:stretch>
                    </p:blipFill>
                    <p:spPr bwMode="auto">
                      <a:xfrm>
                        <a:off x="6764338" y="2133600"/>
                        <a:ext cx="2227262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Trainer Self-Evaluation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8382000" cy="5181600"/>
          </a:xfrm>
        </p:spPr>
        <p:txBody>
          <a:bodyPr/>
          <a:lstStyle/>
          <a:p>
            <a:pPr marL="0" indent="0">
              <a:spcAft>
                <a:spcPct val="65000"/>
              </a:spcAft>
              <a:buFontTx/>
              <a:buNone/>
            </a:pPr>
            <a:r>
              <a:rPr lang="en-US" altLang="en-US" u="sng" smtClean="0"/>
              <a:t>Individual Activity</a:t>
            </a:r>
            <a:r>
              <a:rPr lang="en-US" altLang="en-US" smtClean="0"/>
              <a:t> </a:t>
            </a:r>
            <a:r>
              <a:rPr lang="en-US" altLang="en-US" sz="2400" smtClean="0"/>
              <a:t>– 10-15 minutes</a:t>
            </a:r>
          </a:p>
          <a:p>
            <a:pPr marL="0" indent="0">
              <a:spcAft>
                <a:spcPct val="65000"/>
              </a:spcAft>
              <a:buFontTx/>
              <a:buNone/>
            </a:pPr>
            <a:r>
              <a:rPr lang="en-US" altLang="en-US" smtClean="0"/>
              <a:t>Purpose: Identify trainer strengths and areas for development. (Handout – Trainer Self-Evaluation Checklist)</a:t>
            </a:r>
          </a:p>
          <a:p>
            <a:pPr marL="0" indent="0">
              <a:spcAft>
                <a:spcPct val="65000"/>
              </a:spcAft>
              <a:buFontTx/>
              <a:buNone/>
            </a:pPr>
            <a:r>
              <a:rPr lang="en-US" altLang="en-US" sz="2800" smtClean="0">
                <a:solidFill>
                  <a:schemeClr val="bg1"/>
                </a:solidFill>
              </a:rPr>
              <a:t>-Each participant will evaluate their skills and techniques by completing a </a:t>
            </a:r>
            <a:r>
              <a:rPr lang="en-US" altLang="en-US" sz="2800" u="sng" smtClean="0">
                <a:solidFill>
                  <a:schemeClr val="bg1"/>
                </a:solidFill>
              </a:rPr>
              <a:t>Trainer Self-Evaluation Checklist</a:t>
            </a:r>
            <a:r>
              <a:rPr lang="en-US" altLang="en-US" sz="280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spcAft>
                <a:spcPct val="65000"/>
              </a:spcAft>
              <a:buFontTx/>
              <a:buNone/>
            </a:pPr>
            <a:r>
              <a:rPr lang="en-US" altLang="en-US" sz="2800" smtClean="0">
                <a:solidFill>
                  <a:schemeClr val="bg1"/>
                </a:solidFill>
              </a:rPr>
              <a:t>-Volunteers will share there results with the class. </a:t>
            </a: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DFB11F7C-A170-4A52-B087-E3195D4A50CD}" type="slidenum">
              <a:rPr lang="en-US" altLang="en-US" sz="1400" smtClean="0">
                <a:solidFill>
                  <a:srgbClr val="FFFFFF"/>
                </a:solidFill>
              </a:rPr>
              <a:pPr/>
              <a:t>42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Do’s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772400" cy="5181600"/>
          </a:xfrm>
        </p:spPr>
        <p:txBody>
          <a:bodyPr/>
          <a:lstStyle/>
          <a:p>
            <a:pPr>
              <a:spcAft>
                <a:spcPct val="65000"/>
              </a:spcAft>
            </a:pPr>
            <a:r>
              <a:rPr lang="en-US" altLang="en-US" smtClean="0"/>
              <a:t>Positive mental attitude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  <a:p>
            <a:pPr>
              <a:spcAft>
                <a:spcPct val="65000"/>
              </a:spcAft>
            </a:pPr>
            <a:r>
              <a:rPr lang="en-US" altLang="en-US" smtClean="0"/>
              <a:t>Dress appropriately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  <a:p>
            <a:pPr>
              <a:spcAft>
                <a:spcPct val="65000"/>
              </a:spcAft>
            </a:pPr>
            <a:r>
              <a:rPr lang="en-US" altLang="en-US" smtClean="0"/>
              <a:t>Be energetic and enthusiastic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  <a:p>
            <a:pPr>
              <a:spcAft>
                <a:spcPct val="65000"/>
              </a:spcAft>
            </a:pPr>
            <a:r>
              <a:rPr lang="en-US" altLang="en-US" smtClean="0"/>
              <a:t>Have fun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  <a:p>
            <a:pPr>
              <a:spcAft>
                <a:spcPct val="65000"/>
              </a:spcAft>
            </a:pPr>
            <a:r>
              <a:rPr lang="en-US" altLang="en-US" smtClean="0"/>
              <a:t>Be energetic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  <a:p>
            <a:pPr>
              <a:spcAft>
                <a:spcPct val="65000"/>
              </a:spcAft>
            </a:pPr>
            <a:r>
              <a:rPr lang="en-US" altLang="en-US" smtClean="0"/>
              <a:t>Avoid excessive slang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536337F1-71D4-4B67-91E8-8721B6E697EB}" type="slidenum">
              <a:rPr lang="en-US" altLang="en-US" sz="1400" smtClean="0">
                <a:solidFill>
                  <a:srgbClr val="FFFFFF"/>
                </a:solidFill>
              </a:rPr>
              <a:pPr/>
              <a:t>43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altLang="en-US" smtClean="0"/>
              <a:t>Do’s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620000" cy="4114800"/>
          </a:xfrm>
        </p:spPr>
        <p:txBody>
          <a:bodyPr/>
          <a:lstStyle/>
          <a:p>
            <a:pPr>
              <a:spcAft>
                <a:spcPct val="65000"/>
              </a:spcAft>
            </a:pPr>
            <a:r>
              <a:rPr lang="en-US" altLang="en-US" smtClean="0"/>
              <a:t>Speak up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b="1" smtClean="0">
              <a:solidFill>
                <a:srgbClr val="FF3300"/>
              </a:solidFill>
            </a:endParaRPr>
          </a:p>
          <a:p>
            <a:pPr>
              <a:spcAft>
                <a:spcPct val="65000"/>
              </a:spcAft>
            </a:pPr>
            <a:r>
              <a:rPr lang="en-US" altLang="en-US" smtClean="0"/>
              <a:t>Be yourself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  <a:p>
            <a:pPr>
              <a:spcAft>
                <a:spcPct val="65000"/>
              </a:spcAft>
            </a:pPr>
            <a:r>
              <a:rPr lang="en-US" altLang="en-US" smtClean="0"/>
              <a:t>Practice what you preach and teach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  <a:p>
            <a:pPr>
              <a:spcAft>
                <a:spcPct val="65000"/>
              </a:spcAft>
            </a:pPr>
            <a:r>
              <a:rPr lang="en-US" altLang="en-US" smtClean="0"/>
              <a:t>Watch your body language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  <a:p>
            <a:pPr>
              <a:lnSpc>
                <a:spcPct val="120000"/>
              </a:lnSpc>
              <a:spcAft>
                <a:spcPct val="35000"/>
              </a:spcAft>
            </a:pPr>
            <a:r>
              <a:rPr lang="en-US" altLang="en-US" smtClean="0"/>
              <a:t>Be the best ‘you’ that you can be </a:t>
            </a:r>
            <a:r>
              <a:rPr lang="en-US" altLang="en-US" sz="2800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r>
              <a:rPr lang="en-US" altLang="en-US" sz="2800" smtClean="0"/>
              <a:t> </a:t>
            </a:r>
          </a:p>
          <a:p>
            <a:pPr>
              <a:spcAft>
                <a:spcPct val="65000"/>
              </a:spcAft>
            </a:pPr>
            <a:endParaRPr lang="en-US" altLang="en-US" sz="2800" smtClean="0"/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23C538C5-5389-4FBE-8E66-0B4AE5E4D81C}" type="slidenum">
              <a:rPr lang="en-US" altLang="en-US" sz="1400" smtClean="0">
                <a:solidFill>
                  <a:srgbClr val="FFFFFF"/>
                </a:solidFill>
              </a:rPr>
              <a:pPr/>
              <a:t>44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altLang="en-US" smtClean="0"/>
              <a:t>Do’s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8229600" cy="4419600"/>
          </a:xfrm>
        </p:spPr>
        <p:txBody>
          <a:bodyPr/>
          <a:lstStyle/>
          <a:p>
            <a:pPr>
              <a:spcAft>
                <a:spcPct val="40000"/>
              </a:spcAft>
            </a:pPr>
            <a:r>
              <a:rPr lang="en-US" altLang="en-US" smtClean="0"/>
              <a:t>Be prepared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b="1" smtClean="0">
              <a:solidFill>
                <a:srgbClr val="FF3300"/>
              </a:solidFill>
            </a:endParaRPr>
          </a:p>
          <a:p>
            <a:pPr>
              <a:spcAft>
                <a:spcPct val="40000"/>
              </a:spcAft>
            </a:pPr>
            <a:r>
              <a:rPr lang="en-US" altLang="en-US" smtClean="0"/>
              <a:t>Be sensitive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  <a:p>
            <a:pPr>
              <a:spcAft>
                <a:spcPct val="40000"/>
              </a:spcAft>
            </a:pPr>
            <a:r>
              <a:rPr lang="en-US" altLang="en-US" smtClean="0"/>
              <a:t>Acknowledge learners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  <a:p>
            <a:pPr>
              <a:spcAft>
                <a:spcPct val="40000"/>
              </a:spcAft>
            </a:pPr>
            <a:r>
              <a:rPr lang="en-US" altLang="en-US" smtClean="0"/>
              <a:t>Use your sense of humor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  <a:p>
            <a:pPr>
              <a:spcAft>
                <a:spcPct val="40000"/>
              </a:spcAft>
            </a:pPr>
            <a:r>
              <a:rPr lang="en-US" altLang="en-US" smtClean="0"/>
              <a:t>Always ask for volunteers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  <a:p>
            <a:pPr>
              <a:spcAft>
                <a:spcPct val="40000"/>
              </a:spcAft>
            </a:pPr>
            <a:r>
              <a:rPr lang="en-US" altLang="en-US" smtClean="0"/>
              <a:t>Be respectful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  <a:p>
            <a:pPr>
              <a:spcAft>
                <a:spcPct val="40000"/>
              </a:spcAft>
            </a:pPr>
            <a:endParaRPr lang="en-US" altLang="en-US" smtClean="0"/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E46F094E-73A1-4522-BDDD-8F465BD708E0}" type="slidenum">
              <a:rPr lang="en-US" altLang="en-US" sz="1400" smtClean="0">
                <a:solidFill>
                  <a:srgbClr val="FFFFFF"/>
                </a:solidFill>
              </a:rPr>
              <a:pPr/>
              <a:t>45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pic>
        <p:nvPicPr>
          <p:cNvPr id="54277" name="Picture 8" descr="C:\Users\msebach\AppData\Local\Microsoft\Windows\Temporary Internet Files\Content.IE5\22O2KFFS\MC900060169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34200" y="2133600"/>
            <a:ext cx="16002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696200" cy="990600"/>
          </a:xfrm>
        </p:spPr>
        <p:txBody>
          <a:bodyPr/>
          <a:lstStyle/>
          <a:p>
            <a:pPr algn="ctr"/>
            <a:r>
              <a:rPr lang="en-US" altLang="en-US" smtClean="0"/>
              <a:t>Do’s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>
              <a:spcAft>
                <a:spcPct val="55000"/>
              </a:spcAft>
            </a:pPr>
            <a:r>
              <a:rPr lang="en-US" altLang="en-US" smtClean="0"/>
              <a:t>Be accessible and approachable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 </a:t>
            </a:r>
            <a:r>
              <a:rPr lang="en-US" altLang="en-US" smtClean="0"/>
              <a:t> </a:t>
            </a:r>
          </a:p>
          <a:p>
            <a:pPr>
              <a:spcAft>
                <a:spcPct val="55000"/>
              </a:spcAft>
            </a:pPr>
            <a:r>
              <a:rPr lang="en-US" altLang="en-US" smtClean="0"/>
              <a:t>Be responsive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 </a:t>
            </a:r>
            <a:endParaRPr lang="en-US" altLang="en-US" smtClean="0"/>
          </a:p>
          <a:p>
            <a:pPr>
              <a:spcAft>
                <a:spcPct val="55000"/>
              </a:spcAft>
            </a:pPr>
            <a:r>
              <a:rPr lang="en-US" altLang="en-US" smtClean="0"/>
              <a:t>Move freely around the class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r>
              <a:rPr lang="en-US" altLang="en-US" smtClean="0"/>
              <a:t>  </a:t>
            </a:r>
          </a:p>
          <a:p>
            <a:pPr>
              <a:spcAft>
                <a:spcPct val="55000"/>
              </a:spcAft>
            </a:pPr>
            <a:r>
              <a:rPr lang="en-US" altLang="en-US" smtClean="0"/>
              <a:t>Allow learners to lead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  <a:p>
            <a:pPr>
              <a:spcAft>
                <a:spcPct val="55000"/>
              </a:spcAft>
            </a:pPr>
            <a:r>
              <a:rPr lang="en-US" altLang="en-US" smtClean="0"/>
              <a:t>Be flexible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  <a:p>
            <a:pPr>
              <a:spcAft>
                <a:spcPct val="55000"/>
              </a:spcAft>
            </a:pPr>
            <a:r>
              <a:rPr lang="en-US" altLang="en-US" smtClean="0"/>
              <a:t>Maintain your schedule </a:t>
            </a:r>
            <a:r>
              <a:rPr lang="en-US" altLang="en-US" b="1" smtClean="0">
                <a:solidFill>
                  <a:srgbClr val="FF3300"/>
                </a:solidFill>
                <a:sym typeface="Wingdings" pitchFamily="2" charset="2"/>
              </a:rPr>
              <a:t></a:t>
            </a:r>
            <a:endParaRPr lang="en-US" altLang="en-US" smtClean="0"/>
          </a:p>
          <a:p>
            <a:pPr>
              <a:spcAft>
                <a:spcPct val="55000"/>
              </a:spcAft>
            </a:pPr>
            <a:endParaRPr lang="en-US" altLang="en-US" smtClean="0"/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BBEFF675-F066-40D1-A0B3-C6F1321411B8}" type="slidenum">
              <a:rPr lang="en-US" altLang="en-US" sz="1400" smtClean="0">
                <a:solidFill>
                  <a:srgbClr val="FFFFFF"/>
                </a:solidFill>
              </a:rPr>
              <a:pPr/>
              <a:t>46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17410" name="Object 7"/>
          <p:cNvGraphicFramePr>
            <a:graphicFrameLocks noChangeAspect="1"/>
          </p:cNvGraphicFramePr>
          <p:nvPr/>
        </p:nvGraphicFramePr>
        <p:xfrm>
          <a:off x="6477000" y="4648200"/>
          <a:ext cx="1524000" cy="136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Clip" r:id="rId4" imgW="1513438" imgH="1306717" progId="MS_ClipArt_Gallery.5">
                  <p:embed/>
                </p:oleObj>
              </mc:Choice>
              <mc:Fallback>
                <p:oleObj name="Clip" r:id="rId4" imgW="1513438" imgH="1306717" progId="MS_ClipArt_Gallery.5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648200"/>
                        <a:ext cx="1524000" cy="1363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Oval 6"/>
          <p:cNvSpPr>
            <a:spLocks noChangeArrowheads="1"/>
          </p:cNvSpPr>
          <p:nvPr/>
        </p:nvSpPr>
        <p:spPr bwMode="auto">
          <a:xfrm>
            <a:off x="1524000" y="1676400"/>
            <a:ext cx="5410200" cy="4724400"/>
          </a:xfrm>
          <a:prstGeom prst="ellipse">
            <a:avLst/>
          </a:prstGeom>
          <a:noFill/>
          <a:ln w="4064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010400" cy="990600"/>
          </a:xfrm>
        </p:spPr>
        <p:txBody>
          <a:bodyPr/>
          <a:lstStyle/>
          <a:p>
            <a:pPr algn="ctr"/>
            <a:r>
              <a:rPr lang="en-US" altLang="en-US" smtClean="0"/>
              <a:t>Don’ts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42166751-885A-48DC-8520-055B7D3DEAA4}" type="slidenum">
              <a:rPr lang="en-US" altLang="en-US" sz="1400" smtClean="0">
                <a:solidFill>
                  <a:srgbClr val="FFFFFF"/>
                </a:solidFill>
              </a:rPr>
              <a:pPr/>
              <a:t>47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sp>
        <p:nvSpPr>
          <p:cNvPr id="18438" name="Line 4"/>
          <p:cNvSpPr>
            <a:spLocks noChangeShapeType="1"/>
          </p:cNvSpPr>
          <p:nvPr/>
        </p:nvSpPr>
        <p:spPr bwMode="auto">
          <a:xfrm flipV="1">
            <a:off x="2117725" y="2286000"/>
            <a:ext cx="4206875" cy="3276600"/>
          </a:xfrm>
          <a:prstGeom prst="line">
            <a:avLst/>
          </a:prstGeom>
          <a:noFill/>
          <a:ln w="1905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5"/>
          <p:cNvSpPr>
            <a:spLocks noChangeShapeType="1"/>
          </p:cNvSpPr>
          <p:nvPr/>
        </p:nvSpPr>
        <p:spPr bwMode="auto">
          <a:xfrm rot="102189" flipH="1" flipV="1">
            <a:off x="2070100" y="2351088"/>
            <a:ext cx="4378325" cy="3146425"/>
          </a:xfrm>
          <a:prstGeom prst="line">
            <a:avLst/>
          </a:prstGeom>
          <a:noFill/>
          <a:ln w="1905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Rectangle 8"/>
          <p:cNvSpPr>
            <a:spLocks noGrp="1" noChangeArrowheads="1"/>
          </p:cNvSpPr>
          <p:nvPr>
            <p:ph idx="1"/>
          </p:nvPr>
        </p:nvSpPr>
        <p:spPr>
          <a:xfrm>
            <a:off x="228600" y="2209800"/>
            <a:ext cx="7620000" cy="3352800"/>
          </a:xfrm>
        </p:spPr>
        <p:txBody>
          <a:bodyPr/>
          <a:lstStyle/>
          <a:p>
            <a:pPr algn="ctr">
              <a:spcAft>
                <a:spcPct val="70000"/>
              </a:spcAft>
            </a:pPr>
            <a:r>
              <a:rPr lang="en-US" altLang="en-US" sz="2800" smtClean="0"/>
              <a:t>Loose control</a:t>
            </a:r>
          </a:p>
          <a:p>
            <a:pPr algn="ctr">
              <a:spcAft>
                <a:spcPct val="70000"/>
              </a:spcAft>
            </a:pPr>
            <a:r>
              <a:rPr lang="en-US" altLang="en-US" sz="2800" smtClean="0"/>
              <a:t>Catch people unprepared</a:t>
            </a:r>
          </a:p>
          <a:p>
            <a:pPr algn="ctr">
              <a:spcAft>
                <a:spcPct val="70000"/>
              </a:spcAft>
            </a:pPr>
            <a:r>
              <a:rPr lang="en-US" altLang="en-US" sz="2800" smtClean="0"/>
              <a:t>Be afraid to say you do not know</a:t>
            </a:r>
          </a:p>
          <a:p>
            <a:pPr algn="ctr">
              <a:spcAft>
                <a:spcPct val="70000"/>
              </a:spcAft>
            </a:pPr>
            <a:r>
              <a:rPr lang="en-US" altLang="en-US" sz="2800" smtClean="0"/>
              <a:t>Call on someone who does not volunteer</a:t>
            </a:r>
          </a:p>
          <a:p>
            <a:pPr algn="ctr">
              <a:spcAft>
                <a:spcPct val="70000"/>
              </a:spcAft>
            </a:pPr>
            <a:r>
              <a:rPr lang="en-US" altLang="en-US" sz="2800" smtClean="0"/>
              <a:t>Avoid eye contact</a:t>
            </a:r>
          </a:p>
          <a:p>
            <a:pPr algn="ctr">
              <a:spcAft>
                <a:spcPct val="70000"/>
              </a:spcAft>
            </a:pPr>
            <a:endParaRPr lang="en-US" altLang="en-US" smtClean="0"/>
          </a:p>
        </p:txBody>
      </p:sp>
      <p:graphicFrame>
        <p:nvGraphicFramePr>
          <p:cNvPr id="18434" name="Object 9"/>
          <p:cNvGraphicFramePr>
            <a:graphicFrameLocks noChangeAspect="1"/>
          </p:cNvGraphicFramePr>
          <p:nvPr/>
        </p:nvGraphicFramePr>
        <p:xfrm>
          <a:off x="7010400" y="1143000"/>
          <a:ext cx="1905000" cy="168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Clip" r:id="rId3" imgW="4429164" imgH="3914775" progId="MS_ClipArt_Gallery.5">
                  <p:embed/>
                </p:oleObj>
              </mc:Choice>
              <mc:Fallback>
                <p:oleObj name="Clip" r:id="rId3" imgW="4429164" imgH="3914775" progId="MS_ClipArt_Gallery.5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143000"/>
                        <a:ext cx="1905000" cy="168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239000" cy="990600"/>
          </a:xfrm>
        </p:spPr>
        <p:txBody>
          <a:bodyPr/>
          <a:lstStyle/>
          <a:p>
            <a:pPr algn="ctr"/>
            <a:r>
              <a:rPr lang="en-US" altLang="en-US" smtClean="0"/>
              <a:t>Don’ts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4DD7C380-BA65-41BF-B3A2-990008212E25}" type="slidenum">
              <a:rPr lang="en-US" altLang="en-US" sz="1400" smtClean="0">
                <a:solidFill>
                  <a:srgbClr val="FFFFFF"/>
                </a:solidFill>
              </a:rPr>
              <a:pPr/>
              <a:t>48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sp>
        <p:nvSpPr>
          <p:cNvPr id="19461" name="Line 3"/>
          <p:cNvSpPr>
            <a:spLocks noChangeShapeType="1"/>
          </p:cNvSpPr>
          <p:nvPr/>
        </p:nvSpPr>
        <p:spPr bwMode="auto">
          <a:xfrm flipV="1">
            <a:off x="2286000" y="2514600"/>
            <a:ext cx="4014788" cy="3124200"/>
          </a:xfrm>
          <a:prstGeom prst="line">
            <a:avLst/>
          </a:prstGeom>
          <a:noFill/>
          <a:ln w="1905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 rot="102189" flipH="1" flipV="1">
            <a:off x="1979613" y="2420938"/>
            <a:ext cx="4238625" cy="3076575"/>
          </a:xfrm>
          <a:prstGeom prst="line">
            <a:avLst/>
          </a:prstGeom>
          <a:noFill/>
          <a:ln w="1905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6"/>
          <p:cNvSpPr>
            <a:spLocks noGrp="1" noChangeArrowheads="1"/>
          </p:cNvSpPr>
          <p:nvPr>
            <p:ph idx="1"/>
          </p:nvPr>
        </p:nvSpPr>
        <p:spPr>
          <a:xfrm>
            <a:off x="533400" y="2057400"/>
            <a:ext cx="7010400" cy="3276600"/>
          </a:xfrm>
        </p:spPr>
        <p:txBody>
          <a:bodyPr/>
          <a:lstStyle/>
          <a:p>
            <a:pPr algn="ctr">
              <a:lnSpc>
                <a:spcPct val="90000"/>
              </a:lnSpc>
              <a:spcAft>
                <a:spcPct val="55000"/>
              </a:spcAft>
            </a:pPr>
            <a:r>
              <a:rPr lang="en-US" altLang="en-US" sz="2800" smtClean="0"/>
              <a:t>Be too formal</a:t>
            </a:r>
          </a:p>
          <a:p>
            <a:pPr algn="ctr">
              <a:lnSpc>
                <a:spcPct val="90000"/>
              </a:lnSpc>
              <a:spcAft>
                <a:spcPct val="55000"/>
              </a:spcAft>
            </a:pPr>
            <a:r>
              <a:rPr lang="en-US" altLang="en-US" sz="2800" smtClean="0"/>
              <a:t>Be a know it all</a:t>
            </a:r>
          </a:p>
          <a:p>
            <a:pPr algn="ctr">
              <a:lnSpc>
                <a:spcPct val="90000"/>
              </a:lnSpc>
              <a:spcAft>
                <a:spcPct val="55000"/>
              </a:spcAft>
            </a:pPr>
            <a:r>
              <a:rPr lang="en-US" altLang="en-US" sz="2800" smtClean="0"/>
              <a:t>Be unprepared</a:t>
            </a:r>
          </a:p>
          <a:p>
            <a:pPr algn="ctr">
              <a:lnSpc>
                <a:spcPct val="90000"/>
              </a:lnSpc>
              <a:spcAft>
                <a:spcPct val="55000"/>
              </a:spcAft>
            </a:pPr>
            <a:r>
              <a:rPr lang="en-US" altLang="en-US" sz="2800" smtClean="0"/>
              <a:t>Talk down to learners </a:t>
            </a:r>
          </a:p>
          <a:p>
            <a:pPr algn="ctr">
              <a:lnSpc>
                <a:spcPct val="90000"/>
              </a:lnSpc>
              <a:spcAft>
                <a:spcPct val="55000"/>
              </a:spcAft>
            </a:pPr>
            <a:r>
              <a:rPr lang="en-US" altLang="en-US" sz="2800" smtClean="0"/>
              <a:t>Use profanity</a:t>
            </a:r>
          </a:p>
          <a:p>
            <a:pPr algn="ctr">
              <a:lnSpc>
                <a:spcPct val="90000"/>
              </a:lnSpc>
              <a:spcAft>
                <a:spcPct val="55000"/>
              </a:spcAft>
            </a:pPr>
            <a:r>
              <a:rPr lang="en-US" altLang="en-US" sz="2800" smtClean="0"/>
              <a:t>Be distracting</a:t>
            </a:r>
          </a:p>
          <a:p>
            <a:pPr>
              <a:lnSpc>
                <a:spcPct val="90000"/>
              </a:lnSpc>
              <a:spcAft>
                <a:spcPct val="55000"/>
              </a:spcAft>
            </a:pPr>
            <a:endParaRPr lang="en-US" altLang="en-US" sz="2800" smtClean="0"/>
          </a:p>
          <a:p>
            <a:pPr>
              <a:lnSpc>
                <a:spcPct val="90000"/>
              </a:lnSpc>
              <a:spcAft>
                <a:spcPct val="55000"/>
              </a:spcAft>
            </a:pPr>
            <a:endParaRPr lang="en-US" altLang="en-US" sz="2800" smtClean="0"/>
          </a:p>
        </p:txBody>
      </p:sp>
      <p:sp>
        <p:nvSpPr>
          <p:cNvPr id="19464" name="Oval 5"/>
          <p:cNvSpPr>
            <a:spLocks noChangeArrowheads="1"/>
          </p:cNvSpPr>
          <p:nvPr/>
        </p:nvSpPr>
        <p:spPr bwMode="auto">
          <a:xfrm>
            <a:off x="1447800" y="1600200"/>
            <a:ext cx="5408613" cy="4876800"/>
          </a:xfrm>
          <a:prstGeom prst="ellipse">
            <a:avLst/>
          </a:prstGeom>
          <a:noFill/>
          <a:ln w="4064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endParaRPr lang="en-US" altLang="en-US"/>
          </a:p>
        </p:txBody>
      </p:sp>
      <p:graphicFrame>
        <p:nvGraphicFramePr>
          <p:cNvPr id="19458" name="Object 7"/>
          <p:cNvGraphicFramePr>
            <a:graphicFrameLocks noChangeAspect="1"/>
          </p:cNvGraphicFramePr>
          <p:nvPr/>
        </p:nvGraphicFramePr>
        <p:xfrm>
          <a:off x="7010400" y="1287463"/>
          <a:ext cx="1905000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Clip" r:id="rId3" imgW="4429164" imgH="3914775" progId="MS_ClipArt_Gallery.5">
                  <p:embed/>
                </p:oleObj>
              </mc:Choice>
              <mc:Fallback>
                <p:oleObj name="Clip" r:id="rId3" imgW="4429164" imgH="3914775" progId="MS_ClipArt_Gallery.5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287463"/>
                        <a:ext cx="1905000" cy="168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81000"/>
            <a:ext cx="6096000" cy="685800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chemeClr val="tx1"/>
                </a:solidFill>
              </a:rPr>
              <a:t>Fatal Mistakes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24000"/>
            <a:ext cx="7772400" cy="4876800"/>
          </a:xfrm>
        </p:spPr>
        <p:txBody>
          <a:bodyPr/>
          <a:lstStyle/>
          <a:p>
            <a:pPr>
              <a:lnSpc>
                <a:spcPct val="130000"/>
              </a:lnSpc>
              <a:spcAft>
                <a:spcPct val="40000"/>
              </a:spcAft>
            </a:pPr>
            <a:r>
              <a:rPr lang="en-US" altLang="en-US" sz="2800" smtClean="0"/>
              <a:t>Poor first impression</a:t>
            </a:r>
          </a:p>
          <a:p>
            <a:pPr>
              <a:lnSpc>
                <a:spcPct val="130000"/>
              </a:lnSpc>
              <a:spcAft>
                <a:spcPct val="40000"/>
              </a:spcAft>
            </a:pPr>
            <a:r>
              <a:rPr lang="en-US" altLang="en-US" sz="2800" smtClean="0"/>
              <a:t>No learning objectives</a:t>
            </a:r>
          </a:p>
          <a:p>
            <a:pPr>
              <a:lnSpc>
                <a:spcPct val="130000"/>
              </a:lnSpc>
              <a:spcAft>
                <a:spcPct val="40000"/>
              </a:spcAft>
            </a:pPr>
            <a:r>
              <a:rPr lang="en-US" altLang="en-US" sz="2800" smtClean="0"/>
              <a:t>Dull, dry and boring</a:t>
            </a:r>
          </a:p>
          <a:p>
            <a:pPr>
              <a:lnSpc>
                <a:spcPct val="130000"/>
              </a:lnSpc>
              <a:spcAft>
                <a:spcPct val="40000"/>
              </a:spcAft>
            </a:pPr>
            <a:r>
              <a:rPr lang="en-US" altLang="en-US" sz="2800" smtClean="0"/>
              <a:t>Frozen in one spot</a:t>
            </a:r>
          </a:p>
          <a:p>
            <a:pPr>
              <a:lnSpc>
                <a:spcPct val="130000"/>
              </a:lnSpc>
              <a:spcAft>
                <a:spcPct val="40000"/>
              </a:spcAft>
            </a:pPr>
            <a:r>
              <a:rPr lang="en-US" altLang="en-US" sz="2800" smtClean="0"/>
              <a:t>Weak eye contact</a:t>
            </a:r>
          </a:p>
          <a:p>
            <a:pPr>
              <a:lnSpc>
                <a:spcPct val="130000"/>
              </a:lnSpc>
              <a:spcAft>
                <a:spcPct val="40000"/>
              </a:spcAft>
            </a:pPr>
            <a:r>
              <a:rPr lang="en-US" altLang="en-US" sz="2800" smtClean="0"/>
              <a:t>Poor visual aids</a:t>
            </a: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9AB1424F-81D5-4E4F-9084-7786C7829121}" type="slidenum">
              <a:rPr lang="en-US" altLang="en-US" sz="1400" smtClean="0">
                <a:solidFill>
                  <a:srgbClr val="FFFFFF"/>
                </a:solidFill>
              </a:rPr>
              <a:pPr/>
              <a:t>49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5715000" y="1600200"/>
          <a:ext cx="2413000" cy="492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Clip" r:id="rId3" imgW="4579545" imgH="9346194" progId="MS_ClipArt_Gallery.5">
                  <p:embed/>
                </p:oleObj>
              </mc:Choice>
              <mc:Fallback>
                <p:oleObj name="Clip" r:id="rId3" imgW="4579545" imgH="9346194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600200"/>
                        <a:ext cx="2413000" cy="492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838200"/>
          </a:xfrm>
        </p:spPr>
        <p:txBody>
          <a:bodyPr/>
          <a:lstStyle/>
          <a:p>
            <a:pPr algn="ctr"/>
            <a:r>
              <a:rPr lang="en-US" altLang="en-US" smtClean="0"/>
              <a:t>    Pre Class Quiz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791F2B99-FDB5-4804-A152-22C459765626}" type="slidenum">
              <a:rPr lang="en-US" altLang="en-US" sz="1400" smtClean="0">
                <a:solidFill>
                  <a:srgbClr val="FFFFFF"/>
                </a:solidFill>
              </a:rPr>
              <a:pPr/>
              <a:t>5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6"/>
          <p:cNvSpPr>
            <a:spLocks noGrp="1" noChangeArrowheads="1"/>
          </p:cNvSpPr>
          <p:nvPr>
            <p:ph type="title"/>
          </p:nvPr>
        </p:nvSpPr>
        <p:spPr>
          <a:xfrm>
            <a:off x="2057400" y="304800"/>
            <a:ext cx="6096000" cy="838200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chemeClr val="tx1"/>
                </a:solidFill>
              </a:rPr>
              <a:t>Fatal Mistakes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9144000" cy="3733800"/>
          </a:xfrm>
        </p:spPr>
        <p:txBody>
          <a:bodyPr/>
          <a:lstStyle/>
          <a:p>
            <a:pPr>
              <a:lnSpc>
                <a:spcPct val="140000"/>
              </a:lnSpc>
              <a:spcAft>
                <a:spcPct val="40000"/>
              </a:spcAft>
            </a:pPr>
            <a:r>
              <a:rPr lang="en-US" altLang="en-US" sz="2800" smtClean="0"/>
              <a:t>No humor</a:t>
            </a:r>
          </a:p>
          <a:p>
            <a:pPr>
              <a:lnSpc>
                <a:spcPct val="140000"/>
              </a:lnSpc>
              <a:spcAft>
                <a:spcPct val="40000"/>
              </a:spcAft>
            </a:pPr>
            <a:r>
              <a:rPr lang="en-US" altLang="en-US" sz="2800" smtClean="0"/>
              <a:t>Poor preparation</a:t>
            </a:r>
          </a:p>
          <a:p>
            <a:pPr>
              <a:lnSpc>
                <a:spcPct val="140000"/>
              </a:lnSpc>
              <a:spcAft>
                <a:spcPct val="40000"/>
              </a:spcAft>
            </a:pPr>
            <a:r>
              <a:rPr lang="en-US" altLang="en-US" sz="2800" smtClean="0"/>
              <a:t>Not involving participants</a:t>
            </a:r>
          </a:p>
          <a:p>
            <a:pPr>
              <a:lnSpc>
                <a:spcPct val="140000"/>
              </a:lnSpc>
              <a:spcAft>
                <a:spcPct val="40000"/>
              </a:spcAft>
            </a:pPr>
            <a:r>
              <a:rPr lang="en-US" altLang="en-US" sz="2800" smtClean="0"/>
              <a:t>No enthusiasm or conviction </a:t>
            </a:r>
          </a:p>
          <a:p>
            <a:pPr>
              <a:lnSpc>
                <a:spcPct val="140000"/>
              </a:lnSpc>
              <a:spcAft>
                <a:spcPct val="40000"/>
              </a:spcAft>
            </a:pPr>
            <a:r>
              <a:rPr lang="en-US" altLang="en-US" sz="2800" smtClean="0"/>
              <a:t>Poor facial expression </a:t>
            </a:r>
          </a:p>
          <a:p>
            <a:pPr>
              <a:lnSpc>
                <a:spcPct val="140000"/>
              </a:lnSpc>
              <a:spcAft>
                <a:spcPct val="40000"/>
              </a:spcAft>
            </a:pPr>
            <a:r>
              <a:rPr lang="en-US" altLang="en-US" sz="2800" smtClean="0"/>
              <a:t>Weak close and review of learning objectives</a:t>
            </a:r>
          </a:p>
          <a:p>
            <a:pPr>
              <a:lnSpc>
                <a:spcPct val="140000"/>
              </a:lnSpc>
              <a:spcAft>
                <a:spcPct val="40000"/>
              </a:spcAft>
            </a:pPr>
            <a:endParaRPr lang="en-US" altLang="en-US" sz="2800" smtClean="0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3B1AFFAB-31F3-4812-9B1E-90CC72169682}" type="slidenum">
              <a:rPr lang="en-US" altLang="en-US" sz="1400" smtClean="0">
                <a:solidFill>
                  <a:srgbClr val="FFFFFF"/>
                </a:solidFill>
              </a:rPr>
              <a:pPr/>
              <a:t>50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5486400" y="1295400"/>
          <a:ext cx="3544888" cy="273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Clip" r:id="rId3" imgW="4498063" imgH="3468986" progId="MS_ClipArt_Gallery.5">
                  <p:embed/>
                </p:oleObj>
              </mc:Choice>
              <mc:Fallback>
                <p:oleObj name="Clip" r:id="rId3" imgW="4498063" imgH="3468986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295400"/>
                        <a:ext cx="3544888" cy="273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 Answering Questions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spcAft>
                <a:spcPct val="30000"/>
              </a:spcAft>
            </a:pPr>
            <a:r>
              <a:rPr lang="en-US" altLang="en-US" smtClean="0"/>
              <a:t>Repeat the question</a:t>
            </a:r>
          </a:p>
          <a:p>
            <a:pPr lvl="1">
              <a:spcAft>
                <a:spcPct val="30000"/>
              </a:spcAft>
            </a:pPr>
            <a:r>
              <a:rPr lang="en-US" altLang="en-US" smtClean="0">
                <a:solidFill>
                  <a:srgbClr val="FFFF00"/>
                </a:solidFill>
              </a:rPr>
              <a:t>Answer now/later</a:t>
            </a:r>
          </a:p>
          <a:p>
            <a:pPr lvl="1">
              <a:spcAft>
                <a:spcPct val="30000"/>
              </a:spcAft>
            </a:pPr>
            <a:r>
              <a:rPr lang="en-US" altLang="en-US" smtClean="0">
                <a:solidFill>
                  <a:srgbClr val="FFFF00"/>
                </a:solidFill>
              </a:rPr>
              <a:t>Redirect</a:t>
            </a:r>
          </a:p>
          <a:p>
            <a:pPr lvl="1">
              <a:spcAft>
                <a:spcPct val="30000"/>
              </a:spcAft>
            </a:pPr>
            <a:r>
              <a:rPr lang="en-US" altLang="en-US" smtClean="0">
                <a:solidFill>
                  <a:srgbClr val="FFFF00"/>
                </a:solidFill>
              </a:rPr>
              <a:t>Discussion</a:t>
            </a:r>
          </a:p>
          <a:p>
            <a:pPr>
              <a:spcAft>
                <a:spcPct val="30000"/>
              </a:spcAft>
            </a:pPr>
            <a:r>
              <a:rPr lang="en-US" altLang="en-US" smtClean="0"/>
              <a:t>Don’t bluff</a:t>
            </a:r>
          </a:p>
          <a:p>
            <a:pPr lvl="1">
              <a:spcAft>
                <a:spcPct val="30000"/>
              </a:spcAft>
            </a:pPr>
            <a:r>
              <a:rPr lang="en-US" altLang="en-US" smtClean="0">
                <a:solidFill>
                  <a:srgbClr val="FFFF00"/>
                </a:solidFill>
              </a:rPr>
              <a:t>You know</a:t>
            </a:r>
          </a:p>
          <a:p>
            <a:pPr lvl="1">
              <a:spcAft>
                <a:spcPct val="30000"/>
              </a:spcAft>
            </a:pPr>
            <a:r>
              <a:rPr lang="en-US" altLang="en-US" smtClean="0">
                <a:solidFill>
                  <a:srgbClr val="FFFF00"/>
                </a:solidFill>
              </a:rPr>
              <a:t>You don’t know</a:t>
            </a:r>
          </a:p>
          <a:p>
            <a:pPr lvl="1">
              <a:spcAft>
                <a:spcPct val="30000"/>
              </a:spcAft>
            </a:pPr>
            <a:endParaRPr lang="en-US" altLang="en-US" smtClean="0">
              <a:solidFill>
                <a:srgbClr val="FFFF00"/>
              </a:solidFill>
            </a:endParaRPr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04D8E849-6F6F-4E4D-BED5-E5C1C9F40AC2}" type="slidenum">
              <a:rPr lang="en-US" altLang="en-US" sz="1400" smtClean="0">
                <a:solidFill>
                  <a:srgbClr val="FFFFFF"/>
                </a:solidFill>
              </a:rPr>
              <a:pPr/>
              <a:t>51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pic>
        <p:nvPicPr>
          <p:cNvPr id="55301" name="Picture 5" descr="C:\Program Files\Common Files\Microsoft Shared\Clipart\cagcat50\BD06663_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43400" y="1981200"/>
            <a:ext cx="441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533400"/>
            <a:ext cx="6781800" cy="781050"/>
          </a:xfrm>
        </p:spPr>
        <p:txBody>
          <a:bodyPr/>
          <a:lstStyle/>
          <a:p>
            <a:pPr algn="ctr"/>
            <a:r>
              <a:rPr lang="en-US" altLang="en-US" smtClean="0"/>
              <a:t>Difficult               Questions and Learners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93888"/>
            <a:ext cx="7772400" cy="4114800"/>
          </a:xfrm>
        </p:spPr>
        <p:txBody>
          <a:bodyPr/>
          <a:lstStyle/>
          <a:p>
            <a:pPr>
              <a:spcAft>
                <a:spcPct val="60000"/>
              </a:spcAft>
            </a:pPr>
            <a:r>
              <a:rPr lang="en-US" altLang="en-US" smtClean="0"/>
              <a:t>Argumentative individual</a:t>
            </a:r>
          </a:p>
          <a:p>
            <a:pPr>
              <a:spcAft>
                <a:spcPct val="60000"/>
              </a:spcAft>
            </a:pPr>
            <a:r>
              <a:rPr lang="en-US" altLang="en-US" smtClean="0"/>
              <a:t>Loaded questions</a:t>
            </a:r>
          </a:p>
          <a:p>
            <a:pPr>
              <a:spcAft>
                <a:spcPct val="60000"/>
              </a:spcAft>
            </a:pPr>
            <a:r>
              <a:rPr lang="en-US" altLang="en-US" smtClean="0"/>
              <a:t>Long-winded </a:t>
            </a:r>
          </a:p>
          <a:p>
            <a:pPr>
              <a:spcAft>
                <a:spcPct val="60000"/>
              </a:spcAft>
            </a:pPr>
            <a:r>
              <a:rPr lang="en-US" altLang="en-US" smtClean="0"/>
              <a:t>No good answer</a:t>
            </a:r>
          </a:p>
          <a:p>
            <a:pPr>
              <a:spcAft>
                <a:spcPct val="60000"/>
              </a:spcAft>
            </a:pPr>
            <a:endParaRPr lang="en-US" altLang="en-US" smtClean="0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DDC14269-A34A-450C-8710-E3FE3174EC30}" type="slidenum">
              <a:rPr lang="en-US" altLang="en-US" sz="1400" smtClean="0">
                <a:solidFill>
                  <a:srgbClr val="FFFFFF"/>
                </a:solidFill>
              </a:rPr>
              <a:pPr/>
              <a:t>52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pic>
        <p:nvPicPr>
          <p:cNvPr id="56325" name="Picture 4" descr="C:\Program Files\Common Files\Microsoft Shared\Clipart\cagcat50\BD06990_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14800" y="2362200"/>
            <a:ext cx="4495800" cy="397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6" name="Picture 5" descr="C:\Program Files\Common Files\Microsoft Shared\Clipart\cagcat50\BD00028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9200" y="3352800"/>
            <a:ext cx="2819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685800"/>
            <a:ext cx="7162800" cy="457200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chemeClr val="tx1"/>
                </a:solidFill>
              </a:rPr>
              <a:t>Evaluation and </a:t>
            </a:r>
            <a:br>
              <a:rPr lang="en-US" altLang="en-US" smtClean="0">
                <a:solidFill>
                  <a:schemeClr val="tx1"/>
                </a:solidFill>
              </a:rPr>
            </a:br>
            <a:r>
              <a:rPr lang="en-US" altLang="en-US" smtClean="0">
                <a:solidFill>
                  <a:schemeClr val="tx1"/>
                </a:solidFill>
              </a:rPr>
              <a:t>Continuous Improvement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6400800" cy="4114800"/>
          </a:xfrm>
        </p:spPr>
        <p:txBody>
          <a:bodyPr/>
          <a:lstStyle/>
          <a:p>
            <a:pPr>
              <a:lnSpc>
                <a:spcPct val="120000"/>
              </a:lnSpc>
              <a:defRPr/>
            </a:pPr>
            <a:endParaRPr lang="en-US" sz="2800" dirty="0" smtClean="0"/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Use participant evaluations to improve: </a:t>
            </a:r>
          </a:p>
          <a:p>
            <a:pPr marL="0" indent="0">
              <a:lnSpc>
                <a:spcPct val="120000"/>
              </a:lnSpc>
              <a:buFontTx/>
              <a:buNone/>
              <a:defRPr/>
            </a:pPr>
            <a:r>
              <a:rPr lang="en-US" dirty="0" smtClean="0"/>
              <a:t>      - training materials </a:t>
            </a:r>
          </a:p>
          <a:p>
            <a:pPr marL="0" indent="0">
              <a:lnSpc>
                <a:spcPct val="120000"/>
              </a:lnSpc>
              <a:buFontTx/>
              <a:buNone/>
              <a:defRPr/>
            </a:pPr>
            <a:r>
              <a:rPr lang="en-US" dirty="0" smtClean="0"/>
              <a:t>      - your future performance</a:t>
            </a:r>
          </a:p>
          <a:p>
            <a:pPr>
              <a:lnSpc>
                <a:spcPct val="120000"/>
              </a:lnSpc>
              <a:defRPr/>
            </a:pPr>
            <a:endParaRPr lang="en-US" sz="800" dirty="0" smtClean="0"/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Continue to improve your knowledge of the subject</a:t>
            </a:r>
            <a:endParaRPr lang="en-US" sz="800" dirty="0" smtClean="0"/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Revise materials as necessary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24D26F0C-E199-4E35-B487-5CC06B332DA1}" type="slidenum">
              <a:rPr lang="en-US" altLang="en-US" sz="1400" smtClean="0">
                <a:solidFill>
                  <a:srgbClr val="FFFFFF"/>
                </a:solidFill>
              </a:rPr>
              <a:pPr/>
              <a:t>53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6416675" y="2028825"/>
          <a:ext cx="2651125" cy="254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Clip" r:id="rId3" imgW="1795882" imgH="1723644" progId="MS_ClipArt_Gallery.5">
                  <p:embed/>
                </p:oleObj>
              </mc:Choice>
              <mc:Fallback>
                <p:oleObj name="Clip" r:id="rId3" imgW="1795882" imgH="1723644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6675" y="2028825"/>
                        <a:ext cx="2651125" cy="254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7772400" cy="304800"/>
          </a:xfrm>
        </p:spPr>
        <p:txBody>
          <a:bodyPr/>
          <a:lstStyle/>
          <a:p>
            <a:pPr algn="ctr"/>
            <a:r>
              <a:rPr lang="en-US" altLang="en-US" smtClean="0"/>
              <a:t>    Learning Objectives:</a:t>
            </a:r>
            <a:br>
              <a:rPr lang="en-US" altLang="en-US" smtClean="0"/>
            </a:br>
            <a:r>
              <a:rPr lang="en-US" altLang="en-US" smtClean="0"/>
              <a:t>   Summary and Review</a:t>
            </a:r>
            <a:br>
              <a:rPr lang="en-US" altLang="en-US" smtClean="0"/>
            </a:br>
            <a:r>
              <a:rPr lang="en-US" altLang="en-US" smtClean="0"/>
              <a:t> 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9812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Training System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Trainer’s Roles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Trainer’s Responsibilities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Training Methods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Training Process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Principles of Adult Learning</a:t>
            </a:r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26F20F77-704F-45D2-9BAC-82C7BC51E2D4}" type="slidenum">
              <a:rPr lang="en-US" altLang="en-US" sz="1400" smtClean="0">
                <a:solidFill>
                  <a:srgbClr val="FFFFFF"/>
                </a:solidFill>
              </a:rPr>
              <a:pPr/>
              <a:t>54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pic>
        <p:nvPicPr>
          <p:cNvPr id="57349" name="Picture 6" descr="C:\Users\msebach\AppData\Local\Microsoft\Windows\Temporary Internet Files\Content.IE5\LN1EPZBI\MC9002341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9800" y="2438400"/>
            <a:ext cx="27813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title"/>
          </p:nvPr>
        </p:nvSpPr>
        <p:spPr>
          <a:xfrm>
            <a:off x="1781175" y="228600"/>
            <a:ext cx="6705600" cy="1447800"/>
          </a:xfrm>
          <a:noFill/>
        </p:spPr>
        <p:txBody>
          <a:bodyPr/>
          <a:lstStyle/>
          <a:p>
            <a:pPr algn="ctr"/>
            <a:r>
              <a:rPr lang="en-US" altLang="en-US" smtClean="0"/>
              <a:t>    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Learning Objectives:</a:t>
            </a:r>
            <a:br>
              <a:rPr lang="en-US" altLang="en-US" smtClean="0"/>
            </a:br>
            <a:r>
              <a:rPr lang="en-US" altLang="en-US" smtClean="0"/>
              <a:t>Summary and Review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171700"/>
            <a:ext cx="5029200" cy="41910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Learning Styles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Learning Exchanges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Instructional Strategies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Instructional Media</a:t>
            </a:r>
          </a:p>
          <a:p>
            <a:pPr>
              <a:spcAft>
                <a:spcPct val="20000"/>
              </a:spcAft>
            </a:pPr>
            <a:r>
              <a:rPr lang="en-US" altLang="en-US" sz="2800" smtClean="0"/>
              <a:t>Planning and Preparation</a:t>
            </a:r>
          </a:p>
          <a:p>
            <a:pPr>
              <a:spcAft>
                <a:spcPct val="20000"/>
              </a:spcAft>
            </a:pPr>
            <a:r>
              <a:rPr lang="en-US" altLang="en-US" sz="2800" smtClean="0"/>
              <a:t>Preparation Skills</a:t>
            </a:r>
          </a:p>
          <a:p>
            <a:pPr>
              <a:spcAft>
                <a:spcPct val="20000"/>
              </a:spcAft>
            </a:pPr>
            <a:r>
              <a:rPr lang="en-US" altLang="en-US" sz="2800" smtClean="0"/>
              <a:t>Delivery Skills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endParaRPr lang="en-US" altLang="en-US" sz="2800" smtClean="0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C799A5D2-366D-4F05-B1A0-7EF9CCCB83C2}" type="slidenum">
              <a:rPr lang="en-US" altLang="en-US" sz="1400" smtClean="0">
                <a:solidFill>
                  <a:srgbClr val="FFFFFF"/>
                </a:solidFill>
              </a:rPr>
              <a:pPr/>
              <a:t>55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pic>
        <p:nvPicPr>
          <p:cNvPr id="58373" name="Picture 6" descr="C:\Users\msebach\AppData\Local\Microsoft\Windows\Temporary Internet Files\Content.IE5\LN1EPZBI\MC9002341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7400" y="2743200"/>
            <a:ext cx="27813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title"/>
          </p:nvPr>
        </p:nvSpPr>
        <p:spPr>
          <a:xfrm>
            <a:off x="1781175" y="228600"/>
            <a:ext cx="6705600" cy="1447800"/>
          </a:xfrm>
          <a:noFill/>
        </p:spPr>
        <p:txBody>
          <a:bodyPr/>
          <a:lstStyle/>
          <a:p>
            <a:pPr algn="ctr"/>
            <a:r>
              <a:rPr lang="en-US" altLang="en-US" smtClean="0"/>
              <a:t>    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Learning Objectives:</a:t>
            </a:r>
            <a:br>
              <a:rPr lang="en-US" altLang="en-US" smtClean="0"/>
            </a:br>
            <a:r>
              <a:rPr lang="en-US" altLang="en-US" smtClean="0"/>
              <a:t>Summary and Review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5029200" cy="4191000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n-US" altLang="en-US" sz="2800" smtClean="0"/>
              <a:t>Do’s</a:t>
            </a:r>
          </a:p>
          <a:p>
            <a:pPr>
              <a:spcAft>
                <a:spcPct val="20000"/>
              </a:spcAft>
            </a:pPr>
            <a:r>
              <a:rPr lang="en-US" altLang="en-US" sz="2800" smtClean="0"/>
              <a:t>Don’ts</a:t>
            </a:r>
          </a:p>
          <a:p>
            <a:pPr>
              <a:spcAft>
                <a:spcPct val="20000"/>
              </a:spcAft>
            </a:pPr>
            <a:r>
              <a:rPr lang="en-US" altLang="en-US" sz="2800" smtClean="0"/>
              <a:t>Fatal Mistakes</a:t>
            </a:r>
          </a:p>
          <a:p>
            <a:pPr>
              <a:spcAft>
                <a:spcPct val="20000"/>
              </a:spcAft>
            </a:pPr>
            <a:r>
              <a:rPr lang="en-US" altLang="en-US" sz="2800" smtClean="0"/>
              <a:t>Answering Questions</a:t>
            </a:r>
          </a:p>
          <a:p>
            <a:pPr>
              <a:spcAft>
                <a:spcPct val="20000"/>
              </a:spcAft>
            </a:pPr>
            <a:r>
              <a:rPr lang="en-US" altLang="en-US" sz="2800" smtClean="0"/>
              <a:t>Difficult Questions and Learners</a:t>
            </a:r>
          </a:p>
          <a:p>
            <a:pPr>
              <a:spcAft>
                <a:spcPct val="20000"/>
              </a:spcAft>
            </a:pPr>
            <a:r>
              <a:rPr lang="en-US" altLang="en-US" sz="2800" smtClean="0"/>
              <a:t>Evaluation and Continuous Improvement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endParaRPr lang="en-US" altLang="en-US" sz="2800" smtClean="0"/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CD13FB2E-C6E8-4583-BEFE-DC7D80F29309}" type="slidenum">
              <a:rPr lang="en-US" altLang="en-US" sz="1400" smtClean="0">
                <a:solidFill>
                  <a:srgbClr val="FFFFFF"/>
                </a:solidFill>
              </a:rPr>
              <a:pPr/>
              <a:t>56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pic>
        <p:nvPicPr>
          <p:cNvPr id="59397" name="Picture 6" descr="C:\Users\msebach\AppData\Local\Microsoft\Windows\Temporary Internet Files\Content.IE5\LN1EPZBI\MC9002341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7400" y="2667000"/>
            <a:ext cx="27813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/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7010400" cy="1219200"/>
          </a:xfrm>
          <a:noFill/>
        </p:spPr>
        <p:txBody>
          <a:bodyPr/>
          <a:lstStyle/>
          <a:p>
            <a:pPr algn="ctr"/>
            <a:r>
              <a:rPr lang="en-US" altLang="en-US" smtClean="0"/>
              <a:t>    Learning Objectives:</a:t>
            </a:r>
            <a:br>
              <a:rPr lang="en-US" altLang="en-US" smtClean="0"/>
            </a:br>
            <a:r>
              <a:rPr lang="en-US" altLang="en-US" smtClean="0"/>
              <a:t>   Summary and Review                        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019300"/>
            <a:ext cx="7924800" cy="4838700"/>
          </a:xfrm>
        </p:spPr>
        <p:txBody>
          <a:bodyPr/>
          <a:lstStyle/>
          <a:p>
            <a:pPr>
              <a:spcAft>
                <a:spcPct val="200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HANDOUT – </a:t>
            </a:r>
            <a:r>
              <a:rPr lang="en-US" smtClean="0"/>
              <a:t>Review Handout “Characteristics </a:t>
            </a:r>
            <a:r>
              <a:rPr lang="en-US" dirty="0" smtClean="0"/>
              <a:t>of </a:t>
            </a:r>
            <a:r>
              <a:rPr lang="en-US" smtClean="0"/>
              <a:t>Effective Trainers”</a:t>
            </a:r>
            <a:endParaRPr lang="en-US" dirty="0" smtClean="0"/>
          </a:p>
          <a:p>
            <a:pPr marL="0" indent="0">
              <a:spcAft>
                <a:spcPct val="20000"/>
              </a:spcAft>
              <a:buFontTx/>
              <a:buNone/>
              <a:defRPr/>
            </a:pPr>
            <a:endParaRPr lang="en-US" sz="2800" dirty="0" smtClean="0"/>
          </a:p>
          <a:p>
            <a:pPr>
              <a:spcAft>
                <a:spcPct val="20000"/>
              </a:spcAft>
              <a:defRPr/>
            </a:pPr>
            <a:endParaRPr lang="en-US" sz="2800" dirty="0" smtClean="0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9DAFA454-554B-4763-906B-52FFD5AE0182}" type="slidenum">
              <a:rPr lang="en-US" altLang="en-US" sz="1400" smtClean="0">
                <a:solidFill>
                  <a:srgbClr val="FFFFFF"/>
                </a:solidFill>
              </a:rPr>
              <a:pPr/>
              <a:t>57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/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7010400" cy="1219200"/>
          </a:xfrm>
          <a:noFill/>
        </p:spPr>
        <p:txBody>
          <a:bodyPr/>
          <a:lstStyle/>
          <a:p>
            <a:pPr algn="ctr"/>
            <a:r>
              <a:rPr lang="en-US" altLang="en-US" smtClean="0"/>
              <a:t>    Learning Objectives:</a:t>
            </a:r>
            <a:br>
              <a:rPr lang="en-US" altLang="en-US" smtClean="0"/>
            </a:br>
            <a:r>
              <a:rPr lang="en-US" altLang="en-US" smtClean="0"/>
              <a:t>   Summary and Review                        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019300"/>
            <a:ext cx="7924800" cy="48387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ct val="20000"/>
              </a:spcAft>
              <a:buFontTx/>
              <a:buNone/>
              <a:defRPr/>
            </a:pPr>
            <a:r>
              <a:rPr lang="en-US" sz="2800" dirty="0" smtClean="0"/>
              <a:t>Trainers who recognize and embrace characteristics of sound training techniques and principles of adult learning will maximize the training and learning for the participants.</a:t>
            </a:r>
          </a:p>
          <a:p>
            <a:pPr>
              <a:spcAft>
                <a:spcPct val="20000"/>
              </a:spcAft>
              <a:defRPr/>
            </a:pPr>
            <a:endParaRPr lang="en-US" sz="2800" dirty="0" smtClean="0"/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0A5BFFD0-4171-4987-B729-C4EB57C87C53}" type="slidenum">
              <a:rPr lang="en-US" altLang="en-US" sz="1400" smtClean="0">
                <a:solidFill>
                  <a:srgbClr val="FFFFFF"/>
                </a:solidFill>
              </a:rPr>
              <a:pPr/>
              <a:t>58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772400" cy="838200"/>
          </a:xfrm>
        </p:spPr>
        <p:txBody>
          <a:bodyPr/>
          <a:lstStyle/>
          <a:p>
            <a:pPr algn="ctr"/>
            <a:r>
              <a:rPr lang="en-US" altLang="en-US" sz="6000" smtClean="0"/>
              <a:t>Questions</a:t>
            </a:r>
          </a:p>
        </p:txBody>
      </p:sp>
      <p:sp>
        <p:nvSpPr>
          <p:cNvPr id="624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E17A6CD8-E350-4CB2-8AB1-66CD096967C3}" type="slidenum">
              <a:rPr lang="en-US" altLang="en-US" sz="1400" smtClean="0">
                <a:solidFill>
                  <a:srgbClr val="FFFFFF"/>
                </a:solidFill>
              </a:rPr>
              <a:pPr/>
              <a:t>59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pic>
        <p:nvPicPr>
          <p:cNvPr id="62468" name="Picture 3" descr="C:\WINDOWS\Application Data\Microsoft\Media Catalog\Downloaded Clips\cl5d\j023475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5600" y="1600200"/>
            <a:ext cx="4092575" cy="459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90600"/>
            <a:ext cx="7772400" cy="457200"/>
          </a:xfrm>
        </p:spPr>
        <p:txBody>
          <a:bodyPr/>
          <a:lstStyle/>
          <a:p>
            <a:pPr algn="ctr"/>
            <a:r>
              <a:rPr lang="en-US" altLang="en-US" smtClean="0"/>
              <a:t>    Learning Objectives</a:t>
            </a:r>
            <a:br>
              <a:rPr lang="en-US" altLang="en-US" smtClean="0"/>
            </a:br>
            <a:r>
              <a:rPr lang="en-US" altLang="en-US" smtClean="0"/>
              <a:t> 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marL="0" indent="0">
              <a:lnSpc>
                <a:spcPct val="90000"/>
              </a:lnSpc>
              <a:spcAft>
                <a:spcPct val="25000"/>
              </a:spcAft>
              <a:buFontTx/>
              <a:buNone/>
              <a:defRPr/>
            </a:pPr>
            <a:endParaRPr lang="en-US" sz="2800" dirty="0" smtClean="0"/>
          </a:p>
          <a:p>
            <a:pPr marL="0" indent="0">
              <a:lnSpc>
                <a:spcPct val="150000"/>
              </a:lnSpc>
              <a:spcAft>
                <a:spcPct val="25000"/>
              </a:spcAft>
              <a:buFontTx/>
              <a:buNone/>
              <a:defRPr/>
            </a:pPr>
            <a:r>
              <a:rPr lang="en-US" sz="2800" dirty="0" smtClean="0"/>
              <a:t>Trainers who recognize and embrace characteristics of sound training techniques and principles of adult learning will maximize the training and learning for the participants.</a:t>
            </a:r>
          </a:p>
          <a:p>
            <a:pPr>
              <a:lnSpc>
                <a:spcPct val="90000"/>
              </a:lnSpc>
              <a:spcAft>
                <a:spcPct val="25000"/>
              </a:spcAft>
              <a:defRPr/>
            </a:pPr>
            <a:endParaRPr lang="en-US" sz="2800" dirty="0"/>
          </a:p>
          <a:p>
            <a:pPr>
              <a:lnSpc>
                <a:spcPct val="90000"/>
              </a:lnSpc>
              <a:spcAft>
                <a:spcPct val="25000"/>
              </a:spcAft>
              <a:defRPr/>
            </a:pPr>
            <a:endParaRPr lang="en-US" sz="2800" dirty="0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618D8C13-741B-4B34-BB39-718D5410E54F}" type="slidenum">
              <a:rPr lang="en-US" altLang="en-US" sz="1400" smtClean="0">
                <a:solidFill>
                  <a:srgbClr val="FFFFFF"/>
                </a:solidFill>
              </a:rPr>
              <a:pPr/>
              <a:t>6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8305800" cy="685800"/>
          </a:xfrm>
        </p:spPr>
        <p:txBody>
          <a:bodyPr/>
          <a:lstStyle/>
          <a:p>
            <a:pPr algn="ctr"/>
            <a:r>
              <a:rPr lang="en-US" altLang="en-US" smtClean="0"/>
              <a:t>Trainer Development Plan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spcAft>
                <a:spcPct val="65000"/>
              </a:spcAft>
              <a:buFontTx/>
              <a:buNone/>
              <a:defRPr/>
            </a:pPr>
            <a:r>
              <a:rPr lang="en-US" sz="2400" u="sng" dirty="0" smtClean="0"/>
              <a:t>Individual Activity</a:t>
            </a:r>
            <a:r>
              <a:rPr lang="en-US" sz="2400" dirty="0" smtClean="0"/>
              <a:t> - 15-20 Minutes</a:t>
            </a:r>
          </a:p>
          <a:p>
            <a:pPr marL="0" indent="0">
              <a:spcAft>
                <a:spcPct val="65000"/>
              </a:spcAft>
              <a:buFontTx/>
              <a:buNone/>
              <a:defRPr/>
            </a:pPr>
            <a:r>
              <a:rPr lang="en-US" sz="2400" dirty="0" smtClean="0"/>
              <a:t>Purpose: Each Trainer will develop a personalized plan to further develop their training skills to maximize training effectiveness. (Handout – Trainer Development Plan) </a:t>
            </a:r>
          </a:p>
          <a:p>
            <a:pPr>
              <a:spcAft>
                <a:spcPct val="65000"/>
              </a:spcAft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Trainers will develop a personalized action plan to develop their training skills utilizing:</a:t>
            </a:r>
          </a:p>
          <a:p>
            <a:pPr marL="457200" indent="-457200">
              <a:spcAft>
                <a:spcPct val="65000"/>
              </a:spcAft>
              <a:buFontTx/>
              <a:buAutoNum type="arabicPeriod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Your knowledge of sound training techniques and principles of adult learning from this class and </a:t>
            </a:r>
          </a:p>
          <a:p>
            <a:pPr marL="0" indent="0">
              <a:spcAft>
                <a:spcPct val="65000"/>
              </a:spcAft>
              <a:buFontTx/>
              <a:buNone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2.    Your results of the Trainer Self-Evaluation Checklist </a:t>
            </a:r>
          </a:p>
          <a:p>
            <a:pPr>
              <a:spcAft>
                <a:spcPct val="65000"/>
              </a:spcAft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Volunteers will share their plan with the class.</a:t>
            </a:r>
            <a:endParaRPr lang="en-US" sz="2000" dirty="0" smtClean="0"/>
          </a:p>
        </p:txBody>
      </p:sp>
      <p:sp>
        <p:nvSpPr>
          <p:cNvPr id="634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E9573420-47CF-48BE-8F71-101F0E81AFAD}" type="slidenum">
              <a:rPr lang="en-US" altLang="en-US" sz="1400" smtClean="0">
                <a:solidFill>
                  <a:srgbClr val="FFFFFF"/>
                </a:solidFill>
              </a:rPr>
              <a:pPr/>
              <a:t>60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algn="ctr"/>
            <a:r>
              <a:rPr lang="en-US" altLang="en-US" smtClean="0"/>
              <a:t>    Post Class Quiz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133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25000"/>
              </a:spcAft>
            </a:pPr>
            <a:endParaRPr lang="en-US" altLang="en-US" sz="2800" smtClean="0"/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66DA40C4-8176-43F4-8548-D7CF14E5F7F2}" type="slidenum">
              <a:rPr lang="en-US" altLang="en-US" sz="1400" smtClean="0">
                <a:solidFill>
                  <a:srgbClr val="FFFFFF"/>
                </a:solidFill>
              </a:rPr>
              <a:pPr/>
              <a:t>61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algn="ctr"/>
            <a:r>
              <a:rPr lang="en-US" altLang="en-US" smtClean="0"/>
              <a:t>    Smile Survey</a:t>
            </a:r>
          </a:p>
        </p:txBody>
      </p:sp>
      <p:sp>
        <p:nvSpPr>
          <p:cNvPr id="655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A15BD0DD-1A87-4CB3-9781-831FA486E2E5}" type="slidenum">
              <a:rPr lang="en-US" altLang="en-US" sz="1400" smtClean="0">
                <a:solidFill>
                  <a:srgbClr val="FFFFFF"/>
                </a:solidFill>
              </a:rPr>
              <a:pPr/>
              <a:t>62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pic>
        <p:nvPicPr>
          <p:cNvPr id="65540" name="Picture 2" descr="C:\Users\Telamon User\AppData\Local\Microsoft\Windows\Temporary Internet Files\Content.IE5\Y8IHLAW2\MC900433820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971800" y="2362200"/>
            <a:ext cx="3581400" cy="3352800"/>
          </a:xfrm>
        </p:spPr>
      </p:pic>
    </p:spTree>
  </p:cSld>
  <p:clrMapOvr>
    <a:masterClrMapping/>
  </p:clrMapOvr>
  <p:transition>
    <p:wipe dir="r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algn="ctr"/>
            <a:r>
              <a:rPr lang="en-US" altLang="en-US" smtClean="0"/>
              <a:t>    CONGRATULATIONS!</a:t>
            </a: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D1DFEFA3-A54D-43AB-8FA8-88CAE2F3DE35}" type="slidenum">
              <a:rPr lang="en-US" altLang="en-US" sz="1400" smtClean="0">
                <a:solidFill>
                  <a:srgbClr val="FFFFFF"/>
                </a:solidFill>
              </a:rPr>
              <a:pPr/>
              <a:t>63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pic>
        <p:nvPicPr>
          <p:cNvPr id="66564" name="Picture 4" descr="C:\Users\msebach\AppData\Local\Microsoft\Windows\Temporary Internet Files\Content.IE5\22O2KFFS\MC900232175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222770">
            <a:off x="2727325" y="4259263"/>
            <a:ext cx="3603625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5" name="Picture 5" descr="C:\Users\msebach\AppData\Local\Microsoft\Windows\Temporary Internet Files\Content.IE5\22O2KFFS\MC900391028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305710">
            <a:off x="647700" y="1765300"/>
            <a:ext cx="1787525" cy="412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6" name="Picture 6" descr="C:\Users\msebach\AppData\Local\Microsoft\Windows\Temporary Internet Files\Content.IE5\9020AOET\MC900290701[1].wm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86714">
            <a:off x="6829425" y="4422775"/>
            <a:ext cx="215900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14613" y="1662113"/>
            <a:ext cx="5919787" cy="235426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i="1" dirty="0">
                <a:latin typeface="+mj-lt"/>
              </a:rPr>
              <a:t>   Congratulations on Completing:</a:t>
            </a:r>
          </a:p>
          <a:p>
            <a:pPr>
              <a:defRPr/>
            </a:pPr>
            <a:endParaRPr lang="en-US" sz="1100" i="1" dirty="0">
              <a:latin typeface="+mj-lt"/>
            </a:endParaRPr>
          </a:p>
          <a:p>
            <a:pPr>
              <a:defRPr/>
            </a:pPr>
            <a:r>
              <a:rPr lang="en-US" sz="4400" i="1" dirty="0">
                <a:latin typeface="+mj-lt"/>
              </a:rPr>
              <a:t> Effective Training  </a:t>
            </a:r>
          </a:p>
          <a:p>
            <a:pPr>
              <a:defRPr/>
            </a:pPr>
            <a:r>
              <a:rPr lang="en-US" sz="2000" i="1" dirty="0">
                <a:latin typeface="+mj-lt"/>
              </a:rPr>
              <a:t>                             For</a:t>
            </a:r>
          </a:p>
          <a:p>
            <a:pPr>
              <a:defRPr/>
            </a:pPr>
            <a:r>
              <a:rPr lang="en-US" sz="4400" i="1" dirty="0">
                <a:latin typeface="+mj-lt"/>
              </a:rPr>
              <a:t>    Adult Learners</a:t>
            </a:r>
          </a:p>
        </p:txBody>
      </p:sp>
    </p:spTree>
  </p:cSld>
  <p:clrMapOvr>
    <a:masterClrMapping/>
  </p:clrMapOvr>
  <p:transition>
    <p:wipe dir="r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752600"/>
            <a:ext cx="7726363" cy="4968875"/>
          </a:xfrm>
        </p:spPr>
        <p:txBody>
          <a:bodyPr/>
          <a:lstStyle/>
          <a:p>
            <a:pPr algn="l">
              <a:spcBef>
                <a:spcPct val="20000"/>
              </a:spcBef>
              <a:spcAft>
                <a:spcPct val="35000"/>
              </a:spcAft>
            </a:pPr>
            <a:r>
              <a:rPr lang="en-US" altLang="en-US" sz="2400" b="0" smtClean="0">
                <a:solidFill>
                  <a:srgbClr val="FFFFFF"/>
                </a:solidFill>
                <a:latin typeface="Arial" charset="0"/>
              </a:rPr>
              <a:t>Turner, Dr. Myrtle, Georgia Tech Research Institute (2011). </a:t>
            </a:r>
            <a:r>
              <a:rPr lang="en-US" altLang="en-US" sz="2400" b="0" u="sng" smtClean="0">
                <a:solidFill>
                  <a:srgbClr val="FFFFFF"/>
                </a:solidFill>
                <a:latin typeface="Arial" charset="0"/>
              </a:rPr>
              <a:t>Training Adult Learners</a:t>
            </a:r>
            <a:r>
              <a:rPr lang="en-US" altLang="en-US" sz="2400" b="0" smtClean="0">
                <a:solidFill>
                  <a:srgbClr val="FFFFFF"/>
                </a:solidFill>
                <a:latin typeface="Arial" charset="0"/>
              </a:rPr>
              <a:t> PowerPoint Presentation </a:t>
            </a:r>
            <a:br>
              <a:rPr lang="en-US" altLang="en-US" sz="2400" b="0" smtClean="0">
                <a:solidFill>
                  <a:srgbClr val="FFFFFF"/>
                </a:solidFill>
                <a:latin typeface="Arial" charset="0"/>
              </a:rPr>
            </a:br>
            <a:r>
              <a:rPr lang="en-US" altLang="en-US" sz="2400" b="0" smtClean="0">
                <a:solidFill>
                  <a:srgbClr val="FFFFFF"/>
                </a:solidFill>
                <a:latin typeface="Arial" charset="0"/>
              </a:rPr>
              <a:t/>
            </a:r>
            <a:br>
              <a:rPr lang="en-US" altLang="en-US" sz="2400" b="0" smtClean="0">
                <a:solidFill>
                  <a:srgbClr val="FFFFFF"/>
                </a:solidFill>
                <a:latin typeface="Arial" charset="0"/>
              </a:rPr>
            </a:br>
            <a:r>
              <a:rPr lang="en-US" altLang="en-US" sz="2400" b="0" smtClean="0">
                <a:solidFill>
                  <a:srgbClr val="FFFFFF"/>
                </a:solidFill>
                <a:latin typeface="Arial" charset="0"/>
              </a:rPr>
              <a:t>Grimaldi, J. V. &amp; Simonds, R. H. (1989). </a:t>
            </a:r>
            <a:r>
              <a:rPr lang="en-US" altLang="en-US" sz="2400" b="0" u="sng" smtClean="0">
                <a:solidFill>
                  <a:srgbClr val="FFFFFF"/>
                </a:solidFill>
                <a:latin typeface="Arial" charset="0"/>
              </a:rPr>
              <a:t>Safety management.</a:t>
            </a:r>
            <a:r>
              <a:rPr lang="en-US" altLang="en-US" sz="2400" b="0" smtClean="0">
                <a:solidFill>
                  <a:srgbClr val="FFFFFF"/>
                </a:solidFill>
                <a:latin typeface="Arial" charset="0"/>
              </a:rPr>
              <a:t> (5</a:t>
            </a:r>
            <a:r>
              <a:rPr lang="en-US" altLang="en-US" sz="2400" b="0" baseline="30000" smtClean="0">
                <a:solidFill>
                  <a:srgbClr val="FFFFFF"/>
                </a:solidFill>
                <a:latin typeface="Arial" charset="0"/>
              </a:rPr>
              <a:t>th</a:t>
            </a:r>
            <a:r>
              <a:rPr lang="en-US" altLang="en-US" sz="2400" b="0" smtClean="0">
                <a:solidFill>
                  <a:srgbClr val="FFFFFF"/>
                </a:solidFill>
                <a:latin typeface="Arial" charset="0"/>
              </a:rPr>
              <a:t> ed.). Boston, MA: Irwin.</a:t>
            </a:r>
            <a:br>
              <a:rPr lang="en-US" altLang="en-US" sz="2400" b="0" smtClean="0">
                <a:solidFill>
                  <a:srgbClr val="FFFFFF"/>
                </a:solidFill>
                <a:latin typeface="Arial" charset="0"/>
              </a:rPr>
            </a:br>
            <a:r>
              <a:rPr lang="en-US" altLang="en-US" sz="2400" b="0" smtClean="0">
                <a:solidFill>
                  <a:srgbClr val="FFFFFF"/>
                </a:solidFill>
                <a:latin typeface="Arial" charset="0"/>
              </a:rPr>
              <a:t/>
            </a:r>
            <a:br>
              <a:rPr lang="en-US" altLang="en-US" sz="2400" b="0" smtClean="0">
                <a:solidFill>
                  <a:srgbClr val="FFFFFF"/>
                </a:solidFill>
                <a:latin typeface="Arial" charset="0"/>
              </a:rPr>
            </a:br>
            <a:r>
              <a:rPr lang="en-US" altLang="en-US" sz="2400" b="0" smtClean="0">
                <a:solidFill>
                  <a:srgbClr val="FFFFFF"/>
                </a:solidFill>
                <a:latin typeface="Arial" charset="0"/>
              </a:rPr>
              <a:t>Handley, W. (1977). </a:t>
            </a:r>
            <a:r>
              <a:rPr lang="en-US" altLang="en-US" sz="2400" b="0" u="sng" smtClean="0">
                <a:solidFill>
                  <a:srgbClr val="FFFFFF"/>
                </a:solidFill>
                <a:latin typeface="Arial" charset="0"/>
              </a:rPr>
              <a:t>Industrial Safety handbook.</a:t>
            </a:r>
            <a:r>
              <a:rPr lang="en-US" altLang="en-US" sz="2400" b="0" smtClean="0">
                <a:solidFill>
                  <a:srgbClr val="FFFFFF"/>
                </a:solidFill>
                <a:latin typeface="Arial" charset="0"/>
              </a:rPr>
              <a:t>       (2</a:t>
            </a:r>
            <a:r>
              <a:rPr lang="en-US" altLang="en-US" sz="2400" b="0" baseline="30000" smtClean="0">
                <a:solidFill>
                  <a:srgbClr val="FFFFFF"/>
                </a:solidFill>
                <a:latin typeface="Arial" charset="0"/>
              </a:rPr>
              <a:t>nd</a:t>
            </a:r>
            <a:r>
              <a:rPr lang="en-US" altLang="en-US" sz="2400" b="0" smtClean="0">
                <a:solidFill>
                  <a:srgbClr val="FFFFFF"/>
                </a:solidFill>
                <a:latin typeface="Arial" charset="0"/>
              </a:rPr>
              <a:t> ed.). London: McGraw-Hill Book Company (UK) Limited.</a:t>
            </a:r>
            <a:br>
              <a:rPr lang="en-US" altLang="en-US" sz="2400" b="0" smtClean="0">
                <a:solidFill>
                  <a:srgbClr val="FFFFFF"/>
                </a:solidFill>
                <a:latin typeface="Arial" charset="0"/>
              </a:rPr>
            </a:br>
            <a:r>
              <a:rPr lang="en-US" altLang="en-US" sz="2400" b="0" smtClean="0">
                <a:solidFill>
                  <a:srgbClr val="FFFFFF"/>
                </a:solidFill>
                <a:latin typeface="Arial" charset="0"/>
              </a:rPr>
              <a:t/>
            </a:r>
            <a:br>
              <a:rPr lang="en-US" altLang="en-US" sz="2400" b="0" smtClean="0">
                <a:solidFill>
                  <a:srgbClr val="FFFFFF"/>
                </a:solidFill>
                <a:latin typeface="Arial" charset="0"/>
              </a:rPr>
            </a:br>
            <a:r>
              <a:rPr lang="en-US" altLang="en-US" sz="2400" b="0" smtClean="0">
                <a:solidFill>
                  <a:srgbClr val="FFFFFF"/>
                </a:solidFill>
                <a:latin typeface="Arial" charset="0"/>
              </a:rPr>
              <a:t>Johnson, D. (1998). Adult educators need to have enthusiasm. </a:t>
            </a:r>
            <a:r>
              <a:rPr lang="en-US" altLang="en-US" sz="2400" b="0" u="sng" smtClean="0">
                <a:solidFill>
                  <a:srgbClr val="FFFFFF"/>
                </a:solidFill>
                <a:latin typeface="Arial" charset="0"/>
              </a:rPr>
              <a:t>Adult Learning (9)</a:t>
            </a:r>
            <a:r>
              <a:rPr lang="en-US" altLang="en-US" sz="2400" b="0" smtClean="0">
                <a:solidFill>
                  <a:srgbClr val="FFFFFF"/>
                </a:solidFill>
                <a:latin typeface="Arial" charset="0"/>
              </a:rPr>
              <a:t> 4, 11-14.</a:t>
            </a:r>
            <a:br>
              <a:rPr lang="en-US" altLang="en-US" sz="2400" b="0" smtClean="0">
                <a:solidFill>
                  <a:srgbClr val="FFFFFF"/>
                </a:solidFill>
                <a:latin typeface="Arial" charset="0"/>
              </a:rPr>
            </a:br>
            <a:r>
              <a:rPr lang="en-US" altLang="en-US" sz="2400" b="0" smtClean="0">
                <a:latin typeface="Arial" charset="0"/>
              </a:rPr>
              <a:t/>
            </a:r>
            <a:br>
              <a:rPr lang="en-US" altLang="en-US" sz="2400" b="0" smtClean="0">
                <a:latin typeface="Arial" charset="0"/>
              </a:rPr>
            </a:br>
            <a:endParaRPr lang="en-US" altLang="en-US" sz="2400" b="0" smtClean="0">
              <a:latin typeface="Arial" charset="0"/>
            </a:endParaRPr>
          </a:p>
        </p:txBody>
      </p:sp>
      <p:sp>
        <p:nvSpPr>
          <p:cNvPr id="675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6B4EA236-0055-4504-BAF5-894928780A76}" type="slidenum">
              <a:rPr lang="en-US" altLang="en-US" sz="1400" smtClean="0">
                <a:solidFill>
                  <a:srgbClr val="FFFFFF"/>
                </a:solidFill>
              </a:rPr>
              <a:pPr/>
              <a:t>64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sp>
        <p:nvSpPr>
          <p:cNvPr id="67588" name="Text Box 3"/>
          <p:cNvSpPr txBox="1">
            <a:spLocks noChangeArrowheads="1"/>
          </p:cNvSpPr>
          <p:nvPr/>
        </p:nvSpPr>
        <p:spPr bwMode="auto">
          <a:xfrm>
            <a:off x="1981200" y="381000"/>
            <a:ext cx="5105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chemeClr val="bg1"/>
                </a:solidFill>
                <a:latin typeface="Arial" charset="0"/>
              </a:rPr>
              <a:t>References</a:t>
            </a:r>
            <a:endParaRPr lang="en-US" altLang="en-US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8105775" cy="5949950"/>
          </a:xfrm>
        </p:spPr>
        <p:txBody>
          <a:bodyPr/>
          <a:lstStyle/>
          <a:p>
            <a:pPr>
              <a:spcAft>
                <a:spcPct val="20000"/>
              </a:spcAft>
              <a:buFontTx/>
              <a:buNone/>
            </a:pPr>
            <a:r>
              <a:rPr lang="en-US" altLang="en-US" sz="2400" smtClean="0"/>
              <a:t>    Bassi, L. J. &amp; Van Buren, M. E. (1999). </a:t>
            </a:r>
            <a:r>
              <a:rPr lang="en-US" altLang="en-US" sz="2400" u="sng" smtClean="0"/>
              <a:t>Sharpening  the leading edge: The State of the Industry Report reveals the steps companies must take to ascend to the top of the training field.</a:t>
            </a:r>
            <a:r>
              <a:rPr lang="en-US" altLang="en-US" sz="2400" smtClean="0"/>
              <a:t> American Society for Training and Development: Alexandria, VA.</a:t>
            </a:r>
            <a:br>
              <a:rPr lang="en-US" altLang="en-US" sz="2400" smtClean="0"/>
            </a:b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/>
              <a:t>Carey, L. &amp; Dick, W. (1996). </a:t>
            </a:r>
            <a:r>
              <a:rPr lang="en-US" altLang="en-US" sz="2400" u="sng" smtClean="0"/>
              <a:t>The systematic design of instruction.</a:t>
            </a:r>
            <a:r>
              <a:rPr lang="en-US" altLang="en-US" sz="2400" smtClean="0"/>
              <a:t> (4</a:t>
            </a:r>
            <a:r>
              <a:rPr lang="en-US" altLang="en-US" sz="2400" baseline="30000" smtClean="0"/>
              <a:t>th</a:t>
            </a:r>
            <a:r>
              <a:rPr lang="en-US" altLang="en-US" sz="2400" smtClean="0"/>
              <a:t> ed.). New York: HarperCollins Publishers, Inc.</a:t>
            </a:r>
            <a:br>
              <a:rPr lang="en-US" altLang="en-US" sz="2400" smtClean="0"/>
            </a:b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/>
              <a:t>Chrétien, J. (May/June 1995). Effective Training Techniques, </a:t>
            </a:r>
            <a:r>
              <a:rPr lang="en-US" altLang="en-US" sz="2400" u="sng" smtClean="0"/>
              <a:t>OH&amp;S Canada (11)</a:t>
            </a:r>
            <a:r>
              <a:rPr lang="en-US" altLang="en-US" sz="2400" smtClean="0"/>
              <a:t> 3. 29-33.</a:t>
            </a:r>
          </a:p>
          <a:p>
            <a:pPr>
              <a:spcAft>
                <a:spcPct val="20000"/>
              </a:spcAft>
              <a:buFontTx/>
              <a:buNone/>
            </a:pPr>
            <a:r>
              <a:rPr lang="en-US" altLang="en-US" sz="2400" smtClean="0"/>
              <a:t/>
            </a:r>
            <a:br>
              <a:rPr lang="en-US" altLang="en-US" sz="2400" smtClean="0"/>
            </a:br>
            <a:endParaRPr lang="en-US" altLang="en-US" sz="2400" smtClean="0"/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6408EDD8-6FC0-42D9-84BB-5E9B37104E37}" type="slidenum">
              <a:rPr lang="en-US" altLang="en-US" sz="1400" smtClean="0">
                <a:solidFill>
                  <a:srgbClr val="FFFFFF"/>
                </a:solidFill>
              </a:rPr>
              <a:pPr/>
              <a:t>65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sp>
        <p:nvSpPr>
          <p:cNvPr id="68612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432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chemeClr val="bg1"/>
                </a:solidFill>
                <a:latin typeface="Arial" charset="0"/>
              </a:rPr>
              <a:t>References</a:t>
            </a:r>
            <a:endParaRPr lang="en-US" altLang="en-US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8105775" cy="5949950"/>
          </a:xfrm>
        </p:spPr>
        <p:txBody>
          <a:bodyPr/>
          <a:lstStyle/>
          <a:p>
            <a:pPr>
              <a:spcAft>
                <a:spcPct val="20000"/>
              </a:spcAft>
              <a:buFontTx/>
              <a:buNone/>
            </a:pPr>
            <a:r>
              <a:rPr lang="en-US" altLang="en-US" sz="2400" smtClean="0"/>
              <a:t>    McMaster, S. (2000).Training Made Easy for Health, Safety, and Environmental Trainers. McMaster Training Associates ©.    </a:t>
            </a:r>
          </a:p>
          <a:p>
            <a:pPr>
              <a:spcBef>
                <a:spcPct val="45000"/>
              </a:spcBef>
              <a:spcAft>
                <a:spcPct val="20000"/>
              </a:spcAft>
              <a:buFontTx/>
              <a:buNone/>
            </a:pPr>
            <a:r>
              <a:rPr lang="en-US" altLang="en-US" sz="2400" smtClean="0"/>
              <a:t>    Krause, T. R. (1997). </a:t>
            </a:r>
            <a:r>
              <a:rPr lang="en-US" altLang="en-US" sz="2400" u="sng" smtClean="0"/>
              <a:t>The behavior-based safety process: Managing involvement for an Injury-free culture.</a:t>
            </a:r>
            <a:r>
              <a:rPr lang="en-US" altLang="en-US" sz="2400" smtClean="0"/>
              <a:t> (2</a:t>
            </a:r>
            <a:r>
              <a:rPr lang="en-US" altLang="en-US" sz="2400" baseline="30000" smtClean="0"/>
              <a:t>nd</a:t>
            </a:r>
            <a:r>
              <a:rPr lang="en-US" altLang="en-US" sz="2400" smtClean="0"/>
              <a:t> ed.). New York: Van Nostrand Reinhold.</a:t>
            </a:r>
            <a:br>
              <a:rPr lang="en-US" altLang="en-US" sz="2400" smtClean="0"/>
            </a:b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/>
              <a:t>Saccaro, J. A. (1994). </a:t>
            </a:r>
            <a:r>
              <a:rPr lang="en-US" altLang="en-US" sz="2400" u="sng" smtClean="0"/>
              <a:t>Developing safety training programs: Preventing accidents and improving worker performance through quality training.</a:t>
            </a:r>
            <a:r>
              <a:rPr lang="en-US" altLang="en-US" sz="2400" smtClean="0"/>
              <a:t> (2</a:t>
            </a:r>
            <a:r>
              <a:rPr lang="en-US" altLang="en-US" sz="2400" baseline="30000" smtClean="0"/>
              <a:t>nd</a:t>
            </a:r>
            <a:r>
              <a:rPr lang="en-US" altLang="en-US" sz="2400" smtClean="0"/>
              <a:t> ed.). New York: Van Nostrand Reinhold.</a:t>
            </a:r>
          </a:p>
          <a:p>
            <a:pPr>
              <a:spcBef>
                <a:spcPct val="45000"/>
              </a:spcBef>
              <a:spcAft>
                <a:spcPct val="20000"/>
              </a:spcAft>
              <a:buFontTx/>
              <a:buNone/>
            </a:pPr>
            <a:r>
              <a:rPr lang="en-US" altLang="en-US" sz="2400" smtClean="0"/>
              <a:t>    OSHA, (2010) </a:t>
            </a:r>
            <a:r>
              <a:rPr lang="en-US" altLang="en-US" sz="2400" u="sng" smtClean="0"/>
              <a:t>Best Practices for Development, Delivery and Evaluation of Harwood Training Grants</a:t>
            </a:r>
            <a:r>
              <a:rPr lang="en-US" altLang="en-US" sz="2400" smtClean="0"/>
              <a:t/>
            </a:r>
            <a:br>
              <a:rPr lang="en-US" altLang="en-US" sz="2400" smtClean="0"/>
            </a:br>
            <a:endParaRPr lang="en-US" altLang="en-US" sz="2400" smtClean="0"/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12C3C404-76EC-426E-A453-F4E79786E49C}" type="slidenum">
              <a:rPr lang="en-US" altLang="en-US" sz="1400" smtClean="0">
                <a:solidFill>
                  <a:srgbClr val="FFFFFF"/>
                </a:solidFill>
              </a:rPr>
              <a:pPr/>
              <a:t>66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sp>
        <p:nvSpPr>
          <p:cNvPr id="69636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432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chemeClr val="bg1"/>
                </a:solidFill>
                <a:latin typeface="Arial" charset="0"/>
              </a:rPr>
              <a:t>References</a:t>
            </a:r>
            <a:endParaRPr lang="en-US" altLang="en-US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90600"/>
            <a:ext cx="7772400" cy="457200"/>
          </a:xfrm>
        </p:spPr>
        <p:txBody>
          <a:bodyPr/>
          <a:lstStyle/>
          <a:p>
            <a:pPr algn="ctr"/>
            <a:r>
              <a:rPr lang="en-US" altLang="en-US" smtClean="0"/>
              <a:t>    Learning Objectives</a:t>
            </a:r>
            <a:br>
              <a:rPr lang="en-US" altLang="en-US" smtClean="0"/>
            </a:br>
            <a:r>
              <a:rPr lang="en-US" altLang="en-US" smtClean="0"/>
              <a:t> 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25000"/>
              </a:spcAft>
            </a:pPr>
            <a:endParaRPr lang="en-US" altLang="en-US" sz="2800" smtClean="0"/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Training System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Trainer’s Roles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Trainer’s Responsibilities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Training Methods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Training Process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Principles of Adult Learning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endParaRPr lang="en-US" altLang="en-US" sz="2800" smtClean="0"/>
          </a:p>
          <a:p>
            <a:pPr>
              <a:lnSpc>
                <a:spcPct val="90000"/>
              </a:lnSpc>
              <a:spcAft>
                <a:spcPct val="25000"/>
              </a:spcAft>
            </a:pPr>
            <a:endParaRPr lang="en-US" altLang="en-US" sz="2800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8989757D-CAC1-4499-A8C9-9B095C881AFA}" type="slidenum">
              <a:rPr lang="en-US" altLang="en-US" sz="1400" smtClean="0">
                <a:solidFill>
                  <a:srgbClr val="FFFFFF"/>
                </a:solidFill>
              </a:rPr>
              <a:pPr/>
              <a:t>7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>
          <a:xfrm>
            <a:off x="1781175" y="228600"/>
            <a:ext cx="6705600" cy="1447800"/>
          </a:xfrm>
          <a:noFill/>
        </p:spPr>
        <p:txBody>
          <a:bodyPr/>
          <a:lstStyle/>
          <a:p>
            <a:pPr algn="ctr"/>
            <a:r>
              <a:rPr lang="en-US" altLang="en-US" smtClean="0"/>
              <a:t>    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Learning Objectives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5867400" cy="41910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Learning Styles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Learning Exchanges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Instructional Strategies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altLang="en-US" sz="2800" smtClean="0"/>
              <a:t>Instructional Media</a:t>
            </a:r>
          </a:p>
          <a:p>
            <a:pPr>
              <a:spcAft>
                <a:spcPct val="20000"/>
              </a:spcAft>
            </a:pPr>
            <a:r>
              <a:rPr lang="en-US" altLang="en-US" sz="2800" smtClean="0"/>
              <a:t>Planning and Preparation</a:t>
            </a:r>
          </a:p>
          <a:p>
            <a:pPr>
              <a:spcAft>
                <a:spcPct val="20000"/>
              </a:spcAft>
            </a:pPr>
            <a:r>
              <a:rPr lang="en-US" altLang="en-US" sz="2800" smtClean="0"/>
              <a:t>Preparation Skills</a:t>
            </a:r>
          </a:p>
          <a:p>
            <a:pPr>
              <a:spcAft>
                <a:spcPct val="20000"/>
              </a:spcAft>
            </a:pPr>
            <a:r>
              <a:rPr lang="en-US" altLang="en-US" sz="2800" smtClean="0"/>
              <a:t>Delivery Skills</a:t>
            </a:r>
          </a:p>
          <a:p>
            <a:pPr>
              <a:spcAft>
                <a:spcPct val="20000"/>
              </a:spcAft>
            </a:pPr>
            <a:endParaRPr lang="en-US" altLang="en-US" sz="2800" smtClean="0"/>
          </a:p>
          <a:p>
            <a:endParaRPr lang="en-US" altLang="en-US" sz="2800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69EEF178-45B8-4303-BE5F-C7B2C5C3F22F}" type="slidenum">
              <a:rPr lang="en-US" altLang="en-US" sz="1400" smtClean="0">
                <a:solidFill>
                  <a:srgbClr val="FFFFFF"/>
                </a:solidFill>
              </a:rPr>
              <a:pPr/>
              <a:t>8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pic>
        <p:nvPicPr>
          <p:cNvPr id="31749" name="Picture 6" descr="C:\Users\msebach\AppData\Local\Microsoft\Windows\Temporary Internet Files\Content.IE5\LN1EPZBI\MC9002341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0" y="3048000"/>
            <a:ext cx="27813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6858000" cy="1219200"/>
          </a:xfrm>
          <a:noFill/>
        </p:spPr>
        <p:txBody>
          <a:bodyPr/>
          <a:lstStyle/>
          <a:p>
            <a:pPr algn="ctr"/>
            <a:r>
              <a:rPr lang="en-US" altLang="en-US" smtClean="0"/>
              <a:t>    Learning Objectives                        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5181600" cy="4953000"/>
          </a:xfrm>
        </p:spPr>
        <p:txBody>
          <a:bodyPr/>
          <a:lstStyle/>
          <a:p>
            <a:pPr>
              <a:spcAft>
                <a:spcPct val="20000"/>
              </a:spcAft>
            </a:pPr>
            <a:endParaRPr lang="en-US" altLang="en-US" sz="2800" smtClean="0"/>
          </a:p>
          <a:p>
            <a:pPr>
              <a:spcAft>
                <a:spcPct val="20000"/>
              </a:spcAft>
            </a:pPr>
            <a:r>
              <a:rPr lang="en-US" altLang="en-US" sz="2800" smtClean="0"/>
              <a:t>Do’s</a:t>
            </a:r>
          </a:p>
          <a:p>
            <a:pPr>
              <a:spcAft>
                <a:spcPct val="20000"/>
              </a:spcAft>
            </a:pPr>
            <a:r>
              <a:rPr lang="en-US" altLang="en-US" sz="2800" smtClean="0"/>
              <a:t>Don’ts</a:t>
            </a:r>
          </a:p>
          <a:p>
            <a:pPr>
              <a:spcAft>
                <a:spcPct val="20000"/>
              </a:spcAft>
            </a:pPr>
            <a:r>
              <a:rPr lang="en-US" altLang="en-US" sz="2800" smtClean="0"/>
              <a:t>Fatal Mistakes</a:t>
            </a:r>
          </a:p>
          <a:p>
            <a:pPr>
              <a:spcAft>
                <a:spcPct val="20000"/>
              </a:spcAft>
            </a:pPr>
            <a:r>
              <a:rPr lang="en-US" altLang="en-US" sz="2800" smtClean="0"/>
              <a:t>Answering Questions</a:t>
            </a:r>
          </a:p>
          <a:p>
            <a:pPr>
              <a:spcAft>
                <a:spcPct val="20000"/>
              </a:spcAft>
            </a:pPr>
            <a:r>
              <a:rPr lang="en-US" altLang="en-US" sz="2800" smtClean="0"/>
              <a:t>Difficult Questions and Learners</a:t>
            </a:r>
          </a:p>
          <a:p>
            <a:pPr>
              <a:spcAft>
                <a:spcPct val="20000"/>
              </a:spcAft>
            </a:pPr>
            <a:r>
              <a:rPr lang="en-US" altLang="en-US" sz="2800" smtClean="0"/>
              <a:t>Evaluation and Continuous Improvement</a:t>
            </a:r>
          </a:p>
          <a:p>
            <a:pPr>
              <a:spcAft>
                <a:spcPct val="20000"/>
              </a:spcAft>
            </a:pPr>
            <a:endParaRPr lang="en-US" altLang="en-US" sz="2800" smtClean="0"/>
          </a:p>
          <a:p>
            <a:endParaRPr lang="en-US" altLang="en-US" sz="2800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F02FCDEF-FEB0-4B90-AF02-C794523B36EB}" type="slidenum">
              <a:rPr lang="en-US" altLang="en-US" sz="1400" smtClean="0">
                <a:solidFill>
                  <a:srgbClr val="FFFFFF"/>
                </a:solidFill>
              </a:rPr>
              <a:pPr/>
              <a:t>9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pic>
        <p:nvPicPr>
          <p:cNvPr id="32773" name="Picture 4" descr="C:\Users\msebach\AppData\Local\Microsoft\Windows\Temporary Internet Files\Content.IE5\CYUTLR4T\MC900231891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8175" y="2057400"/>
            <a:ext cx="29146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ProFreeSample1">
  <a:themeElements>
    <a:clrScheme name="">
      <a:dk1>
        <a:srgbClr val="FFFF00"/>
      </a:dk1>
      <a:lt1>
        <a:srgbClr val="FFFF00"/>
      </a:lt1>
      <a:dk2>
        <a:srgbClr val="FFFF00"/>
      </a:dk2>
      <a:lt2>
        <a:srgbClr val="808080"/>
      </a:lt2>
      <a:accent1>
        <a:srgbClr val="00CC99"/>
      </a:accent1>
      <a:accent2>
        <a:srgbClr val="3333CC"/>
      </a:accent2>
      <a:accent3>
        <a:srgbClr val="FFFFAA"/>
      </a:accent3>
      <a:accent4>
        <a:srgbClr val="DADA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ProFreeSample1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resentationProFreeSample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ProFreeSample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ProFreeSample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ProFreeSample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ProFreeSample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ProFreeSample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ProFreeSample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ProFreeSample1 8">
        <a:dk1>
          <a:srgbClr val="808080"/>
        </a:dk1>
        <a:lt1>
          <a:srgbClr val="FFFF00"/>
        </a:lt1>
        <a:dk2>
          <a:srgbClr val="B2B2B2"/>
        </a:dk2>
        <a:lt2>
          <a:srgbClr val="FFFF00"/>
        </a:lt2>
        <a:accent1>
          <a:srgbClr val="00CC99"/>
        </a:accent1>
        <a:accent2>
          <a:srgbClr val="3333CC"/>
        </a:accent2>
        <a:accent3>
          <a:srgbClr val="D5D5D5"/>
        </a:accent3>
        <a:accent4>
          <a:srgbClr val="DADA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10073</TotalTime>
  <Words>2204</Words>
  <Application>Microsoft Office PowerPoint</Application>
  <PresentationFormat>On-screen Show (4:3)</PresentationFormat>
  <Paragraphs>536</Paragraphs>
  <Slides>66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6" baseType="lpstr">
      <vt:lpstr>Times</vt:lpstr>
      <vt:lpstr>Arial</vt:lpstr>
      <vt:lpstr>Comic Sans MS</vt:lpstr>
      <vt:lpstr>Times New Roman</vt:lpstr>
      <vt:lpstr>Wingdings</vt:lpstr>
      <vt:lpstr>Arial Narrow</vt:lpstr>
      <vt:lpstr>Tahoma</vt:lpstr>
      <vt:lpstr>Monotype Sorts</vt:lpstr>
      <vt:lpstr>PresentationProFreeSample1</vt:lpstr>
      <vt:lpstr>Microsoft Clip Gallery</vt:lpstr>
      <vt:lpstr>Effective Training  for Adult Learners    </vt:lpstr>
      <vt:lpstr>Effective Training  for Adult Learners        </vt:lpstr>
      <vt:lpstr>    Class Information</vt:lpstr>
      <vt:lpstr>Effective Training  for Adult Learners </vt:lpstr>
      <vt:lpstr>    Pre Class Quiz</vt:lpstr>
      <vt:lpstr>    Learning Objectives   </vt:lpstr>
      <vt:lpstr>    Learning Objectives   </vt:lpstr>
      <vt:lpstr>       Learning Objectives   </vt:lpstr>
      <vt:lpstr>    Learning Objectives                         </vt:lpstr>
      <vt:lpstr>The Training System</vt:lpstr>
      <vt:lpstr>Training System</vt:lpstr>
      <vt:lpstr>Training System</vt:lpstr>
      <vt:lpstr>Trainer’s Roles</vt:lpstr>
      <vt:lpstr> Trainer’s  Responsibilities</vt:lpstr>
      <vt:lpstr>Trainer’s  Responsibilities</vt:lpstr>
      <vt:lpstr>Trainer’s  Responsibilities</vt:lpstr>
      <vt:lpstr> Trainer’s  Responsibilities</vt:lpstr>
      <vt:lpstr>Training Methods</vt:lpstr>
      <vt:lpstr>Training Process</vt:lpstr>
      <vt:lpstr>Principles of   Adult Learning</vt:lpstr>
      <vt:lpstr>Principles of Adult Learning</vt:lpstr>
      <vt:lpstr>Learning Styles</vt:lpstr>
      <vt:lpstr>Learning Exchanges</vt:lpstr>
      <vt:lpstr>Instructional Strategies</vt:lpstr>
      <vt:lpstr>   Instructional Strategies</vt:lpstr>
      <vt:lpstr>Instructional Media</vt:lpstr>
      <vt:lpstr>Planning and Preparation</vt:lpstr>
      <vt:lpstr>PowerPoint Presentation</vt:lpstr>
      <vt:lpstr>PowerPoint Presentation</vt:lpstr>
      <vt:lpstr>PowerPoint Presentation</vt:lpstr>
      <vt:lpstr>Planning and Preparation</vt:lpstr>
      <vt:lpstr>Planning and Preparation</vt:lpstr>
      <vt:lpstr>Preparation Skills</vt:lpstr>
      <vt:lpstr>PowerPoint Presentation</vt:lpstr>
      <vt:lpstr>Delivery Skills</vt:lpstr>
      <vt:lpstr>Delivery Skills</vt:lpstr>
      <vt:lpstr>Delivery Skills</vt:lpstr>
      <vt:lpstr>Delivery Skills</vt:lpstr>
      <vt:lpstr>Delivery Skills</vt:lpstr>
      <vt:lpstr>Delivery Skills</vt:lpstr>
      <vt:lpstr>Delivery Skills</vt:lpstr>
      <vt:lpstr>Trainer Self-Evaluation</vt:lpstr>
      <vt:lpstr>Do’s</vt:lpstr>
      <vt:lpstr>Do’s</vt:lpstr>
      <vt:lpstr>Do’s</vt:lpstr>
      <vt:lpstr>Do’s</vt:lpstr>
      <vt:lpstr>Don’ts</vt:lpstr>
      <vt:lpstr>Don’ts</vt:lpstr>
      <vt:lpstr>Fatal Mistakes</vt:lpstr>
      <vt:lpstr>Fatal Mistakes</vt:lpstr>
      <vt:lpstr> Answering Questions</vt:lpstr>
      <vt:lpstr>Difficult               Questions and Learners</vt:lpstr>
      <vt:lpstr>Evaluation and  Continuous Improvement</vt:lpstr>
      <vt:lpstr>    Learning Objectives:    Summary and Review   </vt:lpstr>
      <vt:lpstr>       Learning Objectives: Summary and Review   </vt:lpstr>
      <vt:lpstr>       Learning Objectives: Summary and Review   </vt:lpstr>
      <vt:lpstr>    Learning Objectives:    Summary and Review                         </vt:lpstr>
      <vt:lpstr>    Learning Objectives:    Summary and Review                         </vt:lpstr>
      <vt:lpstr>Questions</vt:lpstr>
      <vt:lpstr>Trainer Development Plan</vt:lpstr>
      <vt:lpstr>    Post Class Quiz</vt:lpstr>
      <vt:lpstr>    Smile Survey</vt:lpstr>
      <vt:lpstr>    CONGRATULATIONS!</vt:lpstr>
      <vt:lpstr>Turner, Dr. Myrtle, Georgia Tech Research Institute (2011). Training Adult Learners PowerPoint Presentation   Grimaldi, J. V. &amp; Simonds, R. H. (1989). Safety management. (5th ed.). Boston, MA: Irwin.  Handley, W. (1977). Industrial Safety handbook.       (2nd ed.). London: McGraw-Hill Book Company (UK) Limited.  Johnson, D. (1998). Adult educators need to have enthusiasm. Adult Learning (9) 4, 11-14.  </vt:lpstr>
      <vt:lpstr>PowerPoint Presentation</vt:lpstr>
      <vt:lpstr>PowerPoint Presentation</vt:lpstr>
    </vt:vector>
  </TitlesOfParts>
  <Company>GA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Adult Learners</dc:title>
  <dc:creator>Myrtle Turner</dc:creator>
  <cp:lastModifiedBy>Vosburgh, Linda - OSHA</cp:lastModifiedBy>
  <cp:revision>368</cp:revision>
  <cp:lastPrinted>2012-06-12T14:10:03Z</cp:lastPrinted>
  <dcterms:created xsi:type="dcterms:W3CDTF">2003-10-17T12:35:29Z</dcterms:created>
  <dcterms:modified xsi:type="dcterms:W3CDTF">2014-02-18T19:57:28Z</dcterms:modified>
</cp:coreProperties>
</file>