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1" r:id="rId1"/>
    <p:sldMasterId id="2147484277" r:id="rId2"/>
    <p:sldMasterId id="2147484265" r:id="rId3"/>
  </p:sldMasterIdLst>
  <p:notesMasterIdLst>
    <p:notesMasterId r:id="rId57"/>
  </p:notesMasterIdLst>
  <p:handoutMasterIdLst>
    <p:handoutMasterId r:id="rId58"/>
  </p:handoutMasterIdLst>
  <p:sldIdLst>
    <p:sldId id="417" r:id="rId4"/>
    <p:sldId id="287" r:id="rId5"/>
    <p:sldId id="259" r:id="rId6"/>
    <p:sldId id="272" r:id="rId7"/>
    <p:sldId id="419" r:id="rId8"/>
    <p:sldId id="387" r:id="rId9"/>
    <p:sldId id="426" r:id="rId10"/>
    <p:sldId id="420" r:id="rId11"/>
    <p:sldId id="421" r:id="rId12"/>
    <p:sldId id="422" r:id="rId13"/>
    <p:sldId id="399" r:id="rId14"/>
    <p:sldId id="397" r:id="rId15"/>
    <p:sldId id="398" r:id="rId16"/>
    <p:sldId id="394" r:id="rId17"/>
    <p:sldId id="345" r:id="rId18"/>
    <p:sldId id="277" r:id="rId19"/>
    <p:sldId id="278" r:id="rId20"/>
    <p:sldId id="318" r:id="rId21"/>
    <p:sldId id="356" r:id="rId22"/>
    <p:sldId id="336" r:id="rId23"/>
    <p:sldId id="403" r:id="rId24"/>
    <p:sldId id="401" r:id="rId25"/>
    <p:sldId id="359" r:id="rId26"/>
    <p:sldId id="360" r:id="rId27"/>
    <p:sldId id="407" r:id="rId28"/>
    <p:sldId id="375" r:id="rId29"/>
    <p:sldId id="280" r:id="rId30"/>
    <p:sldId id="361" r:id="rId31"/>
    <p:sldId id="362" r:id="rId32"/>
    <p:sldId id="427" r:id="rId33"/>
    <p:sldId id="428" r:id="rId34"/>
    <p:sldId id="429" r:id="rId35"/>
    <p:sldId id="430" r:id="rId36"/>
    <p:sldId id="431" r:id="rId37"/>
    <p:sldId id="432" r:id="rId38"/>
    <p:sldId id="433" r:id="rId39"/>
    <p:sldId id="434" r:id="rId40"/>
    <p:sldId id="435" r:id="rId41"/>
    <p:sldId id="436" r:id="rId42"/>
    <p:sldId id="437" r:id="rId43"/>
    <p:sldId id="438" r:id="rId44"/>
    <p:sldId id="439" r:id="rId45"/>
    <p:sldId id="440" r:id="rId46"/>
    <p:sldId id="441" r:id="rId47"/>
    <p:sldId id="442" r:id="rId48"/>
    <p:sldId id="443" r:id="rId49"/>
    <p:sldId id="444" r:id="rId50"/>
    <p:sldId id="445" r:id="rId51"/>
    <p:sldId id="446" r:id="rId52"/>
    <p:sldId id="447" r:id="rId53"/>
    <p:sldId id="448" r:id="rId54"/>
    <p:sldId id="449" r:id="rId55"/>
    <p:sldId id="450" r:id="rId5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0" autoAdjust="0"/>
    <p:restoredTop sz="85125" autoAdjust="0"/>
  </p:normalViewPr>
  <p:slideViewPr>
    <p:cSldViewPr>
      <p:cViewPr varScale="1">
        <p:scale>
          <a:sx n="75" d="100"/>
          <a:sy n="75" d="100"/>
        </p:scale>
        <p:origin x="-179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870"/>
    </p:cViewPr>
  </p:sorterViewPr>
  <p:notesViewPr>
    <p:cSldViewPr>
      <p:cViewPr>
        <p:scale>
          <a:sx n="100" d="100"/>
          <a:sy n="100" d="100"/>
        </p:scale>
        <p:origin x="-3264" y="-24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459234526063991"/>
          <c:y val="0.18660629921259841"/>
          <c:w val="0.5840926608857433"/>
          <c:h val="0.74424710016086704"/>
        </c:manualLayout>
      </c:layout>
      <c:pieChart>
        <c:varyColors val="1"/>
        <c:ser>
          <c:idx val="0"/>
          <c:order val="0"/>
          <c:dLbls>
            <c:dLbl>
              <c:idx val="0"/>
              <c:tx>
                <c:rich>
                  <a:bodyPr/>
                  <a:lstStyle/>
                  <a:p>
                    <a:r>
                      <a:rPr lang="en-US" sz="850" baseline="0"/>
                      <a:t>Torceduras/Distensiones</a:t>
                    </a:r>
                    <a:r>
                      <a:rPr lang="en-US"/>
                      <a:t>, 39%</a:t>
                    </a:r>
                  </a:p>
                </c:rich>
              </c:tx>
              <c:dLblPos val="ctr"/>
              <c:showLegendKey val="0"/>
              <c:showVal val="1"/>
              <c:showCatName val="1"/>
              <c:showSerName val="0"/>
              <c:showPercent val="0"/>
              <c:showBubbleSize val="0"/>
            </c:dLbl>
            <c:dLbl>
              <c:idx val="1"/>
              <c:tx>
                <c:rich>
                  <a:bodyPr/>
                  <a:lstStyle/>
                  <a:p>
                    <a:r>
                      <a:rPr lang="en-US" sz="850" baseline="0"/>
                      <a:t>Cortaduras/Laceraciones, </a:t>
                    </a:r>
                    <a:r>
                      <a:rPr lang="en-US"/>
                      <a:t>12%</a:t>
                    </a:r>
                  </a:p>
                </c:rich>
              </c:tx>
              <c:showLegendKey val="0"/>
              <c:showVal val="1"/>
              <c:showCatName val="1"/>
              <c:showSerName val="0"/>
              <c:showPercent val="0"/>
              <c:showBubbleSize val="0"/>
            </c:dLbl>
            <c:dLbl>
              <c:idx val="2"/>
              <c:tx>
                <c:rich>
                  <a:bodyPr/>
                  <a:lstStyle/>
                  <a:p>
                    <a:r>
                      <a:rPr lang="en-US" sz="850" baseline="0" dirty="0" err="1"/>
                      <a:t>Lesiones</a:t>
                    </a:r>
                    <a:r>
                      <a:rPr lang="en-US" sz="850" baseline="0" dirty="0"/>
                      <a:t> </a:t>
                    </a:r>
                    <a:r>
                      <a:rPr lang="en-US" sz="850" baseline="0" dirty="0" err="1"/>
                      <a:t>múltiples</a:t>
                    </a:r>
                    <a:r>
                      <a:rPr lang="en-US" sz="850" baseline="0" dirty="0"/>
                      <a:t>, </a:t>
                    </a:r>
                    <a:r>
                      <a:rPr lang="en-US" dirty="0"/>
                      <a:t>4%</a:t>
                    </a:r>
                  </a:p>
                </c:rich>
              </c:tx>
              <c:showLegendKey val="0"/>
              <c:showVal val="1"/>
              <c:showCatName val="1"/>
              <c:showSerName val="0"/>
              <c:showPercent val="0"/>
              <c:showBubbleSize val="0"/>
            </c:dLbl>
            <c:dLbl>
              <c:idx val="3"/>
              <c:layout>
                <c:manualLayout>
                  <c:x val="2.4569591372813181E-2"/>
                  <c:y val="-2.0561832527442505E-2"/>
                </c:manualLayout>
              </c:layout>
              <c:tx>
                <c:rich>
                  <a:bodyPr/>
                  <a:lstStyle/>
                  <a:p>
                    <a:r>
                      <a:rPr lang="en-US" sz="850" baseline="0" dirty="0" err="1"/>
                      <a:t>Moretones</a:t>
                    </a:r>
                    <a:r>
                      <a:rPr lang="en-US" sz="850" baseline="0" dirty="0"/>
                      <a:t>/</a:t>
                    </a:r>
                    <a:r>
                      <a:rPr lang="en-US" sz="850" baseline="0" dirty="0" err="1"/>
                      <a:t>Contusiones</a:t>
                    </a:r>
                    <a:r>
                      <a:rPr lang="en-US" sz="850" baseline="0" dirty="0"/>
                      <a:t>,</a:t>
                    </a:r>
                    <a:r>
                      <a:rPr lang="en-US" dirty="0"/>
                      <a:t> 6%</a:t>
                    </a:r>
                  </a:p>
                </c:rich>
              </c:tx>
              <c:showLegendKey val="0"/>
              <c:showVal val="1"/>
              <c:showCatName val="1"/>
              <c:showSerName val="0"/>
              <c:showPercent val="0"/>
              <c:showBubbleSize val="0"/>
            </c:dLbl>
            <c:dLbl>
              <c:idx val="4"/>
              <c:tx>
                <c:rich>
                  <a:bodyPr/>
                  <a:lstStyle/>
                  <a:p>
                    <a:r>
                      <a:rPr lang="en-US" sz="850" dirty="0" err="1"/>
                      <a:t>Fracturas</a:t>
                    </a:r>
                    <a:r>
                      <a:rPr lang="en-US" sz="850" dirty="0"/>
                      <a:t>, </a:t>
                    </a:r>
                    <a:r>
                      <a:rPr lang="en-US" dirty="0"/>
                      <a:t>12%</a:t>
                    </a:r>
                  </a:p>
                </c:rich>
              </c:tx>
              <c:dLblPos val="ctr"/>
              <c:showLegendKey val="0"/>
              <c:showVal val="1"/>
              <c:showCatName val="1"/>
              <c:showSerName val="0"/>
              <c:showPercent val="0"/>
              <c:showBubbleSize val="0"/>
            </c:dLbl>
            <c:dLbl>
              <c:idx val="5"/>
              <c:tx>
                <c:rich>
                  <a:bodyPr/>
                  <a:lstStyle/>
                  <a:p>
                    <a:r>
                      <a:rPr lang="en-US" sz="850" dirty="0" err="1"/>
                      <a:t>Todo lo demás, </a:t>
                    </a:r>
                    <a:r>
                      <a:rPr lang="en-US" dirty="0" err="1"/>
                      <a:t>26%</a:t>
                    </a:r>
                    <a:endParaRPr lang="en-US" dirty="0"/>
                  </a:p>
                </c:rich>
              </c:tx>
              <c:dLblPos val="ctr"/>
              <c:showLegendKey val="0"/>
              <c:showVal val="1"/>
              <c:showCatName val="1"/>
              <c:showSerName val="0"/>
              <c:showPercent val="0"/>
              <c:showBubbleSize val="0"/>
            </c:dLbl>
            <c:dLbl>
              <c:idx val="6"/>
              <c:tx>
                <c:rich>
                  <a:bodyPr/>
                  <a:lstStyle/>
                  <a:p>
                    <a:r>
                      <a:rPr lang="en-US" sz="850" dirty="0" err="1"/>
                      <a:t>Quemaduras</a:t>
                    </a:r>
                    <a:r>
                      <a:rPr lang="en-US" sz="850" dirty="0"/>
                      <a:t> </a:t>
                    </a:r>
                    <a:r>
                      <a:rPr lang="en-US" sz="850" dirty="0" err="1"/>
                      <a:t>por</a:t>
                    </a:r>
                    <a:r>
                      <a:rPr lang="en-US" sz="850" dirty="0"/>
                      <a:t> </a:t>
                    </a:r>
                    <a:r>
                      <a:rPr lang="en-US" sz="850" dirty="0" err="1"/>
                      <a:t>calor</a:t>
                    </a:r>
                    <a:r>
                      <a:rPr lang="en-US" sz="850" dirty="0"/>
                      <a:t>, </a:t>
                    </a:r>
                    <a:r>
                      <a:rPr lang="en-US" dirty="0"/>
                      <a:t>1%</a:t>
                    </a:r>
                  </a:p>
                </c:rich>
              </c:tx>
              <c:showLegendKey val="0"/>
              <c:showVal val="1"/>
              <c:showCatName val="1"/>
              <c:showSerName val="0"/>
              <c:showPercent val="0"/>
              <c:showBubbleSize val="0"/>
            </c:dLbl>
            <c:showLegendKey val="0"/>
            <c:showVal val="1"/>
            <c:showCatName val="1"/>
            <c:showSerName val="0"/>
            <c:showPercent val="0"/>
            <c:showBubbleSize val="0"/>
            <c:showLeaderLines val="0"/>
          </c:dLbls>
          <c:cat>
            <c:strRef>
              <c:f>Sheet1!$A$1:$A$7</c:f>
              <c:strCache>
                <c:ptCount val="7"/>
                <c:pt idx="0">
                  <c:v>Torceduras/Distensiones</c:v>
                </c:pt>
                <c:pt idx="1">
                  <c:v>Cortaduras/Laceraciones</c:v>
                </c:pt>
                <c:pt idx="2">
                  <c:v>Lesiones múltiples</c:v>
                </c:pt>
                <c:pt idx="3">
                  <c:v>Moretones/Contusiones</c:v>
                </c:pt>
                <c:pt idx="4">
                  <c:v>Fracturas</c:v>
                </c:pt>
                <c:pt idx="5">
                  <c:v>Todo lo demás</c:v>
                </c:pt>
                <c:pt idx="6">
                  <c:v>Quemaduras por calor</c:v>
                </c:pt>
              </c:strCache>
            </c:strRef>
          </c:cat>
          <c:val>
            <c:numRef>
              <c:f>Sheet1!$B$1:$B$7</c:f>
              <c:numCache>
                <c:formatCode>0%</c:formatCode>
                <c:ptCount val="7"/>
                <c:pt idx="0">
                  <c:v>0.39000000000000018</c:v>
                </c:pt>
                <c:pt idx="1">
                  <c:v>0.12000000000000002</c:v>
                </c:pt>
                <c:pt idx="2">
                  <c:v>4.0000000000000022E-2</c:v>
                </c:pt>
                <c:pt idx="3">
                  <c:v>6.0000000000000026E-2</c:v>
                </c:pt>
                <c:pt idx="4">
                  <c:v>0.12000000000000002</c:v>
                </c:pt>
                <c:pt idx="5">
                  <c:v>0.26</c:v>
                </c:pt>
                <c:pt idx="6">
                  <c:v>1.0000000000000005E-2</c:v>
                </c:pt>
              </c:numCache>
            </c:numRef>
          </c:val>
        </c:ser>
        <c:dLbls>
          <c:showLegendKey val="0"/>
          <c:showVal val="0"/>
          <c:showCatName val="0"/>
          <c:showSerName val="0"/>
          <c:showPercent val="0"/>
          <c:showBubbleSize val="0"/>
          <c:showLeaderLines val="0"/>
        </c:dLbls>
        <c:firstSliceAng val="0"/>
      </c:pieChart>
      <c:spPr>
        <a:noFill/>
        <a:ln>
          <a:noFill/>
        </a:ln>
      </c:spPr>
    </c:plotArea>
    <c:legend>
      <c:legendPos val="r"/>
      <c:layout>
        <c:manualLayout>
          <c:xMode val="edge"/>
          <c:yMode val="edge"/>
          <c:x val="2.2653105861767339E-3"/>
          <c:y val="2.7112790525849195E-2"/>
          <c:w val="0.99773468941382371"/>
          <c:h val="8.9923912650275564E-2"/>
        </c:manualLayout>
      </c:layout>
      <c:overlay val="0"/>
      <c:txPr>
        <a:bodyPr/>
        <a:lstStyle/>
        <a:p>
          <a:pPr rtl="0">
            <a:defRPr/>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27060463145231844"/>
          <c:y val="0.1218278701077858"/>
          <c:w val="0.6367828630796154"/>
          <c:h val="0.79611210570509627"/>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Sheet1!$A$1:$A$18</c:f>
              <c:strCache>
                <c:ptCount val="18"/>
                <c:pt idx="0">
                  <c:v>Todos los oficios de construcción</c:v>
                </c:pt>
                <c:pt idx="1">
                  <c:v>Gerente de construcción</c:v>
                </c:pt>
                <c:pt idx="2">
                  <c:v>Pintor</c:v>
                </c:pt>
                <c:pt idx="3">
                  <c:v>Ingeniero de obras</c:v>
                </c:pt>
                <c:pt idx="4">
                  <c:v>Soldador</c:v>
                </c:pt>
                <c:pt idx="5">
                  <c:v>Chofer de camiones</c:v>
                </c:pt>
                <c:pt idx="6">
                  <c:v>Techador</c:v>
                </c:pt>
                <c:pt idx="7">
                  <c:v>Tabla yeso</c:v>
                </c:pt>
                <c:pt idx="8">
                  <c:v>Albañil</c:v>
                </c:pt>
                <c:pt idx="9">
                  <c:v>Capataz</c:v>
                </c:pt>
                <c:pt idx="10">
                  <c:v>Electricista</c:v>
                </c:pt>
                <c:pt idx="11">
                  <c:v>Herrero</c:v>
                </c:pt>
                <c:pt idx="12">
                  <c:v>Hojalatero</c:v>
                </c:pt>
                <c:pt idx="13">
                  <c:v>Mec. de Calefacción/AC</c:v>
                </c:pt>
                <c:pt idx="14">
                  <c:v>Carpintero</c:v>
                </c:pt>
                <c:pt idx="15">
                  <c:v>Plomero</c:v>
                </c:pt>
                <c:pt idx="16">
                  <c:v>Ayudante</c:v>
                </c:pt>
                <c:pt idx="17">
                  <c:v>Peón</c:v>
                </c:pt>
              </c:strCache>
            </c:strRef>
          </c:cat>
          <c:val>
            <c:numRef>
              <c:f>Sheet1!$B$1:$B$18</c:f>
              <c:numCache>
                <c:formatCode>General</c:formatCode>
                <c:ptCount val="18"/>
                <c:pt idx="0">
                  <c:v>32.1</c:v>
                </c:pt>
                <c:pt idx="1">
                  <c:v>1.8</c:v>
                </c:pt>
                <c:pt idx="2">
                  <c:v>6.1</c:v>
                </c:pt>
                <c:pt idx="3">
                  <c:v>7.8</c:v>
                </c:pt>
                <c:pt idx="4" formatCode="0.0">
                  <c:v>11</c:v>
                </c:pt>
                <c:pt idx="5" formatCode="0.0">
                  <c:v>13</c:v>
                </c:pt>
                <c:pt idx="6">
                  <c:v>13.6</c:v>
                </c:pt>
                <c:pt idx="7">
                  <c:v>14.9</c:v>
                </c:pt>
                <c:pt idx="8">
                  <c:v>16.100000000000001</c:v>
                </c:pt>
                <c:pt idx="9">
                  <c:v>16.100000000000001</c:v>
                </c:pt>
                <c:pt idx="10" formatCode="0.0">
                  <c:v>21</c:v>
                </c:pt>
                <c:pt idx="11">
                  <c:v>22.2</c:v>
                </c:pt>
                <c:pt idx="12">
                  <c:v>22.6</c:v>
                </c:pt>
                <c:pt idx="13">
                  <c:v>26.1</c:v>
                </c:pt>
                <c:pt idx="14">
                  <c:v>33.700000000000003</c:v>
                </c:pt>
                <c:pt idx="15" formatCode="0.0">
                  <c:v>36</c:v>
                </c:pt>
                <c:pt idx="16">
                  <c:v>36.1</c:v>
                </c:pt>
                <c:pt idx="17">
                  <c:v>45.2</c:v>
                </c:pt>
              </c:numCache>
            </c:numRef>
          </c:val>
        </c:ser>
        <c:dLbls>
          <c:showLegendKey val="0"/>
          <c:showVal val="0"/>
          <c:showCatName val="0"/>
          <c:showSerName val="0"/>
          <c:showPercent val="0"/>
          <c:showBubbleSize val="0"/>
        </c:dLbls>
        <c:gapWidth val="150"/>
        <c:axId val="82588800"/>
        <c:axId val="82590336"/>
      </c:barChart>
      <c:catAx>
        <c:axId val="82588800"/>
        <c:scaling>
          <c:orientation val="minMax"/>
        </c:scaling>
        <c:delete val="0"/>
        <c:axPos val="l"/>
        <c:majorTickMark val="out"/>
        <c:minorTickMark val="none"/>
        <c:tickLblPos val="nextTo"/>
        <c:crossAx val="82590336"/>
        <c:crosses val="autoZero"/>
        <c:auto val="1"/>
        <c:lblAlgn val="ctr"/>
        <c:lblOffset val="100"/>
        <c:noMultiLvlLbl val="0"/>
      </c:catAx>
      <c:valAx>
        <c:axId val="82590336"/>
        <c:scaling>
          <c:orientation val="minMax"/>
        </c:scaling>
        <c:delete val="1"/>
        <c:axPos val="b"/>
        <c:numFmt formatCode="General" sourceLinked="1"/>
        <c:majorTickMark val="out"/>
        <c:minorTickMark val="none"/>
        <c:tickLblPos val="none"/>
        <c:crossAx val="82588800"/>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0.32911</cdr:x>
      <cdr:y>0.81429</cdr:y>
    </cdr:from>
    <cdr:to>
      <cdr:x>0.35443</cdr:x>
      <cdr:y>0.84286</cdr:y>
    </cdr:to>
    <cdr:sp macro="" textlink="">
      <cdr:nvSpPr>
        <cdr:cNvPr id="3" name="Straight Connector 2"/>
        <cdr:cNvSpPr/>
      </cdr:nvSpPr>
      <cdr:spPr>
        <a:xfrm xmlns:a="http://schemas.openxmlformats.org/drawingml/2006/main" flipV="1">
          <a:off x="1981200" y="4343400"/>
          <a:ext cx="152400" cy="1524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cdr:y>
    </cdr:to>
    <cdr:sp macro="" textlink="">
      <cdr:nvSpPr>
        <cdr:cNvPr id="5" name="Straight Connector 4"/>
        <cdr:cNvSpPr/>
      </cdr:nvSpPr>
      <cdr:spPr>
        <a:xfrm xmlns:a="http://schemas.openxmlformats.org/drawingml/2006/main" flipV="1">
          <a:off x="-1143000" y="-152400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0.43038</cdr:x>
      <cdr:y>0.85714</cdr:y>
    </cdr:from>
    <cdr:to>
      <cdr:x>0.44304</cdr:x>
      <cdr:y>0.9</cdr:y>
    </cdr:to>
    <cdr:sp macro="" textlink="">
      <cdr:nvSpPr>
        <cdr:cNvPr id="10" name="Straight Connector 9"/>
        <cdr:cNvSpPr/>
      </cdr:nvSpPr>
      <cdr:spPr>
        <a:xfrm xmlns:a="http://schemas.openxmlformats.org/drawingml/2006/main" flipV="1">
          <a:off x="2590800" y="4572000"/>
          <a:ext cx="76200" cy="2286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0.60759</cdr:x>
      <cdr:y>0.84286</cdr:y>
    </cdr:from>
    <cdr:to>
      <cdr:x>0.63291</cdr:x>
      <cdr:y>0.88571</cdr:y>
    </cdr:to>
    <cdr:sp macro="" textlink="">
      <cdr:nvSpPr>
        <cdr:cNvPr id="12" name="Straight Connector 11"/>
        <cdr:cNvSpPr/>
      </cdr:nvSpPr>
      <cdr:spPr>
        <a:xfrm xmlns:a="http://schemas.openxmlformats.org/drawingml/2006/main" flipH="1" flipV="1">
          <a:off x="3657600" y="4495800"/>
          <a:ext cx="152400" cy="2286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cdr:y>
    </cdr:to>
    <cdr:sp macro="" textlink="">
      <cdr:nvSpPr>
        <cdr:cNvPr id="14" name="Straight Connector 13"/>
        <cdr:cNvSpPr/>
      </cdr:nvSpPr>
      <cdr:spPr>
        <a:xfrm xmlns:a="http://schemas.openxmlformats.org/drawingml/2006/main">
          <a:off x="-1143000" y="-152400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cdr:y>
    </cdr:to>
    <cdr:sp macro="" textlink="">
      <cdr:nvSpPr>
        <cdr:cNvPr id="16" name="Straight Connector 15"/>
        <cdr:cNvSpPr/>
      </cdr:nvSpPr>
      <cdr:spPr>
        <a:xfrm xmlns:a="http://schemas.openxmlformats.org/drawingml/2006/main">
          <a:off x="-1143000" y="-152400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0.07657</cdr:x>
      <cdr:y>0.04484</cdr:y>
    </cdr:from>
    <cdr:to>
      <cdr:x>0.18989</cdr:x>
      <cdr:y>0.19283</cdr:y>
    </cdr:to>
    <cdr:sp macro="" textlink="">
      <cdr:nvSpPr>
        <cdr:cNvPr id="2" name="TextBox 1"/>
        <cdr:cNvSpPr txBox="1"/>
      </cdr:nvSpPr>
      <cdr:spPr>
        <a:xfrm xmlns:a="http://schemas.openxmlformats.org/drawingml/2006/main">
          <a:off x="476251" y="190500"/>
          <a:ext cx="704850" cy="628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0.30475</cdr:x>
      <cdr:y>0.04373</cdr:y>
    </cdr:from>
    <cdr:to>
      <cdr:x>0.80208</cdr:x>
      <cdr:y>0.10262</cdr:y>
    </cdr:to>
    <cdr:sp macro="" textlink="">
      <cdr:nvSpPr>
        <cdr:cNvPr id="5" name="TextBox 4"/>
        <cdr:cNvSpPr txBox="1"/>
      </cdr:nvSpPr>
      <cdr:spPr>
        <a:xfrm xmlns:a="http://schemas.openxmlformats.org/drawingml/2006/main">
          <a:off x="2229307" y="207015"/>
          <a:ext cx="3638093" cy="2787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s-MX" sz="1100" dirty="0">
              <a:latin typeface="+mn-lt"/>
              <a:ea typeface="+mn-ea"/>
              <a:cs typeface="+mn-cs"/>
            </a:rPr>
            <a:t>Tasa de TO por cada 10,000 empleados de tiempo completo</a:t>
          </a:r>
          <a:endParaRPr lang="en-US" sz="1100" dirty="0">
            <a:latin typeface="+mn-lt"/>
            <a:ea typeface="+mn-ea"/>
            <a:cs typeface="+mn-cs"/>
          </a:endParaRP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9" y="0"/>
            <a:ext cx="3037840" cy="461804"/>
          </a:xfrm>
          <a:prstGeom prst="rect">
            <a:avLst/>
          </a:prstGeom>
        </p:spPr>
        <p:txBody>
          <a:bodyPr vert="horz" lIns="92446" tIns="46223" rIns="92446" bIns="46223" rtlCol="0"/>
          <a:lstStyle>
            <a:lvl1pPr algn="r" fontAlgn="auto">
              <a:spcBef>
                <a:spcPts val="0"/>
              </a:spcBef>
              <a:spcAft>
                <a:spcPts val="0"/>
              </a:spcAft>
              <a:defRPr sz="1200">
                <a:latin typeface="+mn-lt"/>
              </a:defRPr>
            </a:lvl1pPr>
          </a:lstStyle>
          <a:p>
            <a:pPr>
              <a:defRPr/>
            </a:pPr>
            <a:fld id="{2F3A88D7-FAD5-49F5-862C-2485890A53D3}" type="datetimeFigureOut">
              <a:rPr lang="en-US"/>
              <a:pPr>
                <a:defRPr/>
              </a:pPr>
              <a:t>11/26/2013</a:t>
            </a:fld>
            <a:endParaRPr lang="en-US" dirty="0"/>
          </a:p>
        </p:txBody>
      </p:sp>
      <p:sp>
        <p:nvSpPr>
          <p:cNvPr id="4" name="Footer Placeholder 3"/>
          <p:cNvSpPr>
            <a:spLocks noGrp="1"/>
          </p:cNvSpPr>
          <p:nvPr>
            <p:ph type="ftr" sz="quarter" idx="2"/>
          </p:nvPr>
        </p:nvSpPr>
        <p:spPr>
          <a:xfrm>
            <a:off x="1" y="8772669"/>
            <a:ext cx="3037840" cy="461804"/>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9" y="8772669"/>
            <a:ext cx="3037840" cy="461804"/>
          </a:xfrm>
          <a:prstGeom prst="rect">
            <a:avLst/>
          </a:prstGeom>
        </p:spPr>
        <p:txBody>
          <a:bodyPr vert="horz" lIns="92446" tIns="46223" rIns="92446" bIns="46223" rtlCol="0" anchor="b"/>
          <a:lstStyle>
            <a:lvl1pPr algn="r" fontAlgn="auto">
              <a:spcBef>
                <a:spcPts val="0"/>
              </a:spcBef>
              <a:spcAft>
                <a:spcPts val="0"/>
              </a:spcAft>
              <a:defRPr sz="1200">
                <a:latin typeface="+mn-lt"/>
              </a:defRPr>
            </a:lvl1pPr>
          </a:lstStyle>
          <a:p>
            <a:pPr>
              <a:defRPr/>
            </a:pPr>
            <a:fld id="{4EE4E89A-2F32-4627-9656-E0CD33A7C896}" type="slidenum">
              <a:rPr lang="en-US"/>
              <a:pPr>
                <a:defRPr/>
              </a:pPr>
              <a:t>‹#›</a:t>
            </a:fld>
            <a:endParaRPr lang="en-US" dirty="0"/>
          </a:p>
        </p:txBody>
      </p:sp>
    </p:spTree>
    <p:extLst>
      <p:ext uri="{BB962C8B-B14F-4D97-AF65-F5344CB8AC3E}">
        <p14:creationId xmlns:p14="http://schemas.microsoft.com/office/powerpoint/2010/main" val="23802336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9" y="0"/>
            <a:ext cx="3037840" cy="461804"/>
          </a:xfrm>
          <a:prstGeom prst="rect">
            <a:avLst/>
          </a:prstGeom>
        </p:spPr>
        <p:txBody>
          <a:bodyPr vert="horz" lIns="92446" tIns="46223" rIns="92446" bIns="46223" rtlCol="0"/>
          <a:lstStyle>
            <a:lvl1pPr algn="r" fontAlgn="auto">
              <a:spcBef>
                <a:spcPts val="0"/>
              </a:spcBef>
              <a:spcAft>
                <a:spcPts val="0"/>
              </a:spcAft>
              <a:defRPr sz="1200">
                <a:latin typeface="+mn-lt"/>
              </a:defRPr>
            </a:lvl1pPr>
          </a:lstStyle>
          <a:p>
            <a:pPr>
              <a:defRPr/>
            </a:pPr>
            <a:fld id="{3019FF08-A61A-4356-8BF9-810BD5E5C532}" type="datetimeFigureOut">
              <a:rPr lang="en-US"/>
              <a:pPr>
                <a:defRPr/>
              </a:pPr>
              <a:t>11/26/2013</a:t>
            </a:fld>
            <a:endParaRPr lang="en-US" dirty="0"/>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72669"/>
            <a:ext cx="3037840" cy="461804"/>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2446" tIns="46223" rIns="92446" bIns="46223" rtlCol="0" anchor="b"/>
          <a:lstStyle>
            <a:lvl1pPr algn="r" fontAlgn="auto">
              <a:spcBef>
                <a:spcPts val="0"/>
              </a:spcBef>
              <a:spcAft>
                <a:spcPts val="0"/>
              </a:spcAft>
              <a:defRPr sz="1200">
                <a:latin typeface="+mn-lt"/>
              </a:defRPr>
            </a:lvl1pPr>
          </a:lstStyle>
          <a:p>
            <a:pPr>
              <a:defRPr/>
            </a:pPr>
            <a:fld id="{89B9F34C-30B8-4370-9372-F6BDFBA09EDC}" type="slidenum">
              <a:rPr lang="en-US"/>
              <a:pPr>
                <a:defRPr/>
              </a:pPr>
              <a:t>‹#›</a:t>
            </a:fld>
            <a:endParaRPr lang="en-US" dirty="0"/>
          </a:p>
        </p:txBody>
      </p:sp>
    </p:spTree>
    <p:extLst>
      <p:ext uri="{BB962C8B-B14F-4D97-AF65-F5344CB8AC3E}">
        <p14:creationId xmlns:p14="http://schemas.microsoft.com/office/powerpoint/2010/main" val="20480235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1</a:t>
            </a:fld>
            <a:endParaRPr lang="en-US" dirty="0"/>
          </a:p>
        </p:txBody>
      </p:sp>
    </p:spTree>
    <p:extLst>
      <p:ext uri="{BB962C8B-B14F-4D97-AF65-F5344CB8AC3E}">
        <p14:creationId xmlns:p14="http://schemas.microsoft.com/office/powerpoint/2010/main" val="174130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MX" noProof="0" dirty="0" smtClean="0"/>
              <a:t>Repase la información</a:t>
            </a:r>
            <a:r>
              <a:rPr lang="es-MX" baseline="0" noProof="0" dirty="0" smtClean="0"/>
              <a:t> de la diapositiva</a:t>
            </a:r>
            <a:r>
              <a:rPr lang="es-MX" noProof="0" dirty="0" smtClean="0"/>
              <a:t>. Señale</a:t>
            </a:r>
            <a:r>
              <a:rPr lang="es-MX" baseline="0" noProof="0" dirty="0" smtClean="0"/>
              <a:t> que las lesiones de la espalda son el TO más frecuente.</a:t>
            </a:r>
            <a:endParaRPr lang="es-MX" noProof="0" dirty="0" smtClean="0"/>
          </a:p>
          <a:p>
            <a:pPr eaLnBrk="1" hangingPunct="1">
              <a:spcBef>
                <a:spcPct val="0"/>
              </a:spcBef>
            </a:pPr>
            <a:endParaRPr lang="es-MX" noProof="0" dirty="0" smtClean="0"/>
          </a:p>
          <a:p>
            <a:pPr eaLnBrk="1" hangingPunct="1">
              <a:spcBef>
                <a:spcPct val="0"/>
              </a:spcBef>
            </a:pPr>
            <a:r>
              <a:rPr lang="es-MX" noProof="0" dirty="0" smtClean="0"/>
              <a:t>Fuente: Oficina de Estadísticas Laborales</a:t>
            </a:r>
            <a:r>
              <a:rPr lang="es-MX" baseline="0" noProof="0" dirty="0" smtClean="0"/>
              <a:t> de EE.UU.</a:t>
            </a:r>
            <a:r>
              <a:rPr lang="es-MX" noProof="0" dirty="0" smtClean="0"/>
              <a:t>, Encuesta</a:t>
            </a:r>
            <a:r>
              <a:rPr lang="es-MX" baseline="0" noProof="0" dirty="0" smtClean="0"/>
              <a:t> de Lesiones y Enfermedades Laborales de </a:t>
            </a:r>
            <a:r>
              <a:rPr lang="es-MX" noProof="0" dirty="0" smtClean="0"/>
              <a:t>2003-2009, CPWR.</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10</a:t>
            </a:fld>
            <a:endParaRPr lang="en-US" dirty="0"/>
          </a:p>
        </p:txBody>
      </p:sp>
    </p:spTree>
    <p:extLst>
      <p:ext uri="{BB962C8B-B14F-4D97-AF65-F5344CB8AC3E}">
        <p14:creationId xmlns:p14="http://schemas.microsoft.com/office/powerpoint/2010/main" val="200602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3AB76C-D301-4544-B1D0-F92255355AE8}" type="slidenum">
              <a:rPr lang="en-US"/>
              <a:pPr fontAlgn="base">
                <a:spcBef>
                  <a:spcPct val="0"/>
                </a:spcBef>
                <a:spcAft>
                  <a:spcPct val="0"/>
                </a:spcAft>
                <a:defRPr/>
              </a:pPr>
              <a:t>11</a:t>
            </a:fld>
            <a:endParaRPr lang="en-US" dirty="0"/>
          </a:p>
        </p:txBody>
      </p:sp>
      <p:sp>
        <p:nvSpPr>
          <p:cNvPr id="1146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3" name="Rectangle 3"/>
          <p:cNvSpPr>
            <a:spLocks noGrp="1" noChangeArrowheads="1"/>
          </p:cNvSpPr>
          <p:nvPr>
            <p:ph type="body" idx="1"/>
          </p:nvPr>
        </p:nvSpPr>
        <p:spPr bwMode="auto">
          <a:xfrm>
            <a:off x="934720" y="4387136"/>
            <a:ext cx="5374640" cy="4156234"/>
          </a:xfrm>
          <a:noFill/>
          <a:ln>
            <a:solidFill>
              <a:schemeClr val="accent1"/>
            </a:solidFill>
            <a:miter lim="800000"/>
            <a:headEnd/>
            <a:tailEnd/>
          </a:ln>
        </p:spPr>
        <p:txBody>
          <a:bodyPr wrap="square" numCol="1" anchor="t" anchorCtr="0" compatLnSpc="1">
            <a:prstTxWarp prst="textNoShape">
              <a:avLst/>
            </a:prstTxWarp>
          </a:bodyPr>
          <a:lstStyle/>
          <a:p>
            <a:pPr eaLnBrk="1" hangingPunct="1">
              <a:spcBef>
                <a:spcPct val="0"/>
              </a:spcBef>
            </a:pPr>
            <a:r>
              <a:rPr lang="es-MX" b="1" noProof="0" dirty="0" smtClean="0"/>
              <a:t>Diga a la clase: </a:t>
            </a:r>
            <a:r>
              <a:rPr lang="es-MX" i="1" noProof="0" dirty="0" smtClean="0"/>
              <a:t>Como pueden ver en esta diapositiva, el esfuerzo excesivo causado por las acciones de </a:t>
            </a:r>
            <a:r>
              <a:rPr lang="es-MX" i="1" baseline="0" noProof="0" dirty="0" smtClean="0"/>
              <a:t>levantar, jalar o empujar con el cuerpo,</a:t>
            </a:r>
            <a:r>
              <a:rPr lang="es-MX" i="1" noProof="0" dirty="0" smtClean="0"/>
              <a:t> es una de las causas principales de los TO y representa el 25% de </a:t>
            </a:r>
            <a:r>
              <a:rPr lang="es-MX" i="1" u="sng" noProof="0" dirty="0" smtClean="0"/>
              <a:t>todos </a:t>
            </a:r>
            <a:r>
              <a:rPr lang="es-MX" i="1" u="none" noProof="0" dirty="0" smtClean="0"/>
              <a:t>los</a:t>
            </a:r>
            <a:r>
              <a:rPr lang="es-MX" i="1" u="none" baseline="0" noProof="0" dirty="0" smtClean="0"/>
              <a:t> costos de indemnización al trabajador</a:t>
            </a:r>
            <a:r>
              <a:rPr lang="es-MX" i="1" noProof="0" dirty="0" smtClean="0"/>
              <a:t>. </a:t>
            </a:r>
          </a:p>
          <a:p>
            <a:pPr eaLnBrk="1" hangingPunct="1">
              <a:spcBef>
                <a:spcPct val="0"/>
              </a:spcBef>
            </a:pPr>
            <a:endParaRPr lang="es-MX" i="1" noProof="0" dirty="0" smtClean="0"/>
          </a:p>
          <a:p>
            <a:pPr eaLnBrk="1" hangingPunct="1">
              <a:spcBef>
                <a:spcPct val="0"/>
              </a:spcBef>
            </a:pPr>
            <a:r>
              <a:rPr lang="es-MX" i="1" noProof="0" dirty="0" smtClean="0"/>
              <a:t>Nuestra tarea consiste en averiguar</a:t>
            </a:r>
            <a:r>
              <a:rPr lang="es-MX" i="1" baseline="0" noProof="0" dirty="0" smtClean="0"/>
              <a:t> cuál es el problema y cómo solucionarlo. El primer paso consiste en identificar los síntomas que generalmente representan el primer indicio de que hay un problema. </a:t>
            </a:r>
          </a:p>
          <a:p>
            <a:pPr eaLnBrk="1" hangingPunct="1">
              <a:spcBef>
                <a:spcPct val="0"/>
              </a:spcBef>
            </a:pPr>
            <a:endParaRPr lang="es-MX" noProof="0" dirty="0" smtClean="0"/>
          </a:p>
          <a:p>
            <a:r>
              <a:rPr lang="es-MX" noProof="0" dirty="0" smtClean="0"/>
              <a:t>Según el Índice de Seguridad Laboral de 2011</a:t>
            </a:r>
            <a:r>
              <a:rPr lang="es-MX" baseline="0" noProof="0" dirty="0" smtClean="0"/>
              <a:t> </a:t>
            </a:r>
            <a:r>
              <a:rPr lang="es-MX" noProof="0" dirty="0" smtClean="0"/>
              <a:t>de </a:t>
            </a:r>
            <a:r>
              <a:rPr lang="es-MX" noProof="0" dirty="0" err="1" smtClean="0"/>
              <a:t>Liberty</a:t>
            </a:r>
            <a:r>
              <a:rPr lang="es-MX" noProof="0" dirty="0" smtClean="0"/>
              <a:t> Mutual, el monto por las lesiones y</a:t>
            </a:r>
            <a:r>
              <a:rPr lang="es-MX" baseline="0" noProof="0" dirty="0" smtClean="0"/>
              <a:t> enfermedades laborales más </a:t>
            </a:r>
            <a:r>
              <a:rPr lang="es-MX" baseline="0" noProof="0" dirty="0" err="1" smtClean="0"/>
              <a:t>incapacitantes</a:t>
            </a:r>
            <a:r>
              <a:rPr lang="es-MX" baseline="0" noProof="0" dirty="0" smtClean="0"/>
              <a:t> en </a:t>
            </a:r>
            <a:r>
              <a:rPr lang="es-MX" noProof="0" dirty="0" smtClean="0"/>
              <a:t>2009 ascendió</a:t>
            </a:r>
            <a:r>
              <a:rPr lang="es-MX" baseline="0" noProof="0" dirty="0" smtClean="0"/>
              <a:t> a</a:t>
            </a:r>
            <a:r>
              <a:rPr lang="es-MX" noProof="0" dirty="0" smtClean="0"/>
              <a:t> $50.1 mil millones en</a:t>
            </a:r>
            <a:r>
              <a:rPr lang="es-MX" baseline="0" noProof="0" dirty="0" smtClean="0"/>
              <a:t> costos directos de indemnización a trabajadores de EE.UU. Las cinco causas principales de lesiones </a:t>
            </a:r>
            <a:r>
              <a:rPr lang="es-MX" noProof="0" dirty="0" smtClean="0"/>
              <a:t>– sobrecarga, caída al mismo nivel, caída a un nivel </a:t>
            </a:r>
            <a:r>
              <a:rPr lang="es-MX" baseline="0" noProof="0" dirty="0" smtClean="0"/>
              <a:t>inferior</a:t>
            </a:r>
            <a:r>
              <a:rPr lang="es-MX" noProof="0" dirty="0" smtClean="0"/>
              <a:t>, reacción corporal</a:t>
            </a:r>
            <a:r>
              <a:rPr lang="es-MX" baseline="0" noProof="0" dirty="0" smtClean="0"/>
              <a:t> e </a:t>
            </a:r>
            <a:r>
              <a:rPr lang="es-MX" noProof="0" dirty="0" smtClean="0"/>
              <a:t>impacto de un objeto– representaron el 71.7 porciento de los costos en 2009. </a:t>
            </a:r>
          </a:p>
          <a:p>
            <a:pPr eaLnBrk="1" hangingPunct="1">
              <a:spcBef>
                <a:spcPct val="0"/>
              </a:spcBef>
            </a:pPr>
            <a:endParaRPr lang="es-MX" noProof="0" dirty="0" smtClean="0"/>
          </a:p>
          <a:p>
            <a:pPr eaLnBrk="1" hangingPunct="1">
              <a:spcBef>
                <a:spcPct val="0"/>
              </a:spcBef>
            </a:pPr>
            <a:r>
              <a:rPr lang="es-MX" noProof="0" dirty="0" smtClean="0"/>
              <a:t>El esfuerzo</a:t>
            </a:r>
            <a:r>
              <a:rPr lang="es-MX" baseline="0" noProof="0" dirty="0" smtClean="0"/>
              <a:t> excesivo </a:t>
            </a:r>
            <a:r>
              <a:rPr lang="es-MX" noProof="0" dirty="0" smtClean="0"/>
              <a:t>ocupó el primer lugar. En esa categoría</a:t>
            </a:r>
            <a:r>
              <a:rPr lang="es-MX" baseline="0" noProof="0" dirty="0" smtClean="0"/>
              <a:t> figuran las lesiones relacionadas con las acciones de levantar, empujar, jalar, sostener, cargar y aventar. Ese tipo de lesiones </a:t>
            </a:r>
            <a:r>
              <a:rPr lang="es-MX" noProof="0" dirty="0" smtClean="0"/>
              <a:t>representaron costos</a:t>
            </a:r>
            <a:r>
              <a:rPr lang="es-MX" baseline="0" noProof="0" dirty="0" smtClean="0"/>
              <a:t> directos de </a:t>
            </a:r>
            <a:r>
              <a:rPr lang="es-MX" noProof="0" dirty="0" smtClean="0"/>
              <a:t>$12.75 mil</a:t>
            </a:r>
            <a:r>
              <a:rPr lang="es-MX" baseline="0" noProof="0" dirty="0" smtClean="0"/>
              <a:t> millones para las empresas y más de una cuarta parte de la carga nacional total</a:t>
            </a:r>
            <a:r>
              <a:rPr lang="es-MX" noProof="0" dirty="0" smtClean="0"/>
              <a:t>. </a:t>
            </a:r>
            <a:br>
              <a:rPr lang="es-MX" noProof="0" dirty="0" smtClean="0"/>
            </a:br>
            <a:endParaRPr lang="es-MX" noProof="0" dirty="0" smtClean="0"/>
          </a:p>
          <a:p>
            <a:pPr eaLnBrk="1" hangingPunct="1">
              <a:spcBef>
                <a:spcPct val="0"/>
              </a:spcBef>
            </a:pPr>
            <a:r>
              <a:rPr lang="es-MX" noProof="0" dirty="0" smtClean="0"/>
              <a:t>Fuente: Índice de Seguridad</a:t>
            </a:r>
            <a:r>
              <a:rPr lang="es-MX" baseline="0" noProof="0" dirty="0" smtClean="0"/>
              <a:t> Laboral de </a:t>
            </a:r>
            <a:r>
              <a:rPr lang="es-MX" noProof="0" dirty="0" smtClean="0"/>
              <a:t>2011 de </a:t>
            </a:r>
            <a:r>
              <a:rPr lang="es-MX" noProof="0" dirty="0" err="1" smtClean="0"/>
              <a:t>Liberty</a:t>
            </a:r>
            <a:r>
              <a:rPr lang="es-MX" noProof="0" dirty="0" smtClean="0"/>
              <a:t> Mutual.</a:t>
            </a:r>
          </a:p>
          <a:p>
            <a:pPr eaLnBrk="1" hangingPunct="1">
              <a:spcBef>
                <a:spcPct val="0"/>
              </a:spcBef>
            </a:pPr>
            <a:endParaRPr lang="en-US" dirty="0"/>
          </a:p>
          <a:p>
            <a:pPr eaLnBrk="1" hangingPunct="1">
              <a:spcBef>
                <a:spcPct val="0"/>
              </a:spcBef>
            </a:pPr>
            <a:endParaRPr lang="en-US" i="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s-MX" b="1" noProof="0" dirty="0" smtClean="0"/>
              <a:t>Pregunte a la clase: </a:t>
            </a:r>
            <a:r>
              <a:rPr lang="es-MX" b="0" i="1" noProof="0" dirty="0" smtClean="0">
                <a:solidFill>
                  <a:schemeClr val="tx2"/>
                </a:solidFill>
              </a:rPr>
              <a:t>¿Que significa la palabra “ergonomía”? ¿Se trata de un peligro, una lesión o una solución? </a:t>
            </a:r>
          </a:p>
          <a:p>
            <a:pPr eaLnBrk="1" fontAlgn="auto" hangingPunct="1">
              <a:spcBef>
                <a:spcPts val="0"/>
              </a:spcBef>
              <a:spcAft>
                <a:spcPts val="0"/>
              </a:spcAft>
              <a:defRPr/>
            </a:pPr>
            <a:endParaRPr lang="es-MX" noProof="0" dirty="0" smtClean="0"/>
          </a:p>
          <a:p>
            <a:pPr eaLnBrk="1" fontAlgn="auto" hangingPunct="1">
              <a:spcBef>
                <a:spcPts val="0"/>
              </a:spcBef>
              <a:spcAft>
                <a:spcPts val="0"/>
              </a:spcAft>
              <a:defRPr/>
            </a:pPr>
            <a:r>
              <a:rPr lang="es-MX" b="1" noProof="0" dirty="0" smtClean="0"/>
              <a:t>Diga a la clase:</a:t>
            </a:r>
            <a:r>
              <a:rPr lang="es-MX" noProof="0" dirty="0" smtClean="0"/>
              <a:t>  La palabra se utiliza para describir</a:t>
            </a:r>
            <a:r>
              <a:rPr lang="es-MX" baseline="0" noProof="0" dirty="0" smtClean="0"/>
              <a:t> la ciencia de hacer que una tarea se ajuste al obrero y no el obrero a la tarea. Los TO son el problema y la ergonomía es la solución. </a:t>
            </a:r>
          </a:p>
          <a:p>
            <a:pPr eaLnBrk="1" fontAlgn="auto" hangingPunct="1">
              <a:spcBef>
                <a:spcPts val="0"/>
              </a:spcBef>
              <a:spcAft>
                <a:spcPts val="0"/>
              </a:spcAft>
              <a:defRPr/>
            </a:pPr>
            <a:endParaRPr lang="es-MX" i="1" noProof="0" dirty="0" smtClean="0"/>
          </a:p>
          <a:p>
            <a:pPr eaLnBrk="1" fontAlgn="auto" hangingPunct="1">
              <a:spcBef>
                <a:spcPts val="0"/>
              </a:spcBef>
              <a:spcAft>
                <a:spcPts val="0"/>
              </a:spcAft>
              <a:defRPr/>
            </a:pPr>
            <a:r>
              <a:rPr lang="es-MX" noProof="0" dirty="0" smtClean="0"/>
              <a:t>La palabra ergonomía proviene de las palabras</a:t>
            </a:r>
            <a:r>
              <a:rPr lang="es-MX" baseline="0" noProof="0" dirty="0" smtClean="0"/>
              <a:t> griegas </a:t>
            </a:r>
            <a:r>
              <a:rPr lang="es-MX" noProof="0" dirty="0" smtClean="0"/>
              <a:t>"ergos“, que significa trabajo, y "nomos“, que significa normas naturales. Los ergonomistas</a:t>
            </a:r>
            <a:r>
              <a:rPr lang="es-MX" baseline="0" noProof="0" dirty="0" smtClean="0"/>
              <a:t> estudian la relación entre el cuerpo humano y las exigencias del entorno laboral</a:t>
            </a:r>
            <a:r>
              <a:rPr lang="es-MX" noProof="0" dirty="0" smtClean="0"/>
              <a:t>.</a:t>
            </a:r>
          </a:p>
          <a:p>
            <a:pPr eaLnBrk="1" fontAlgn="auto" hangingPunct="1">
              <a:spcBef>
                <a:spcPts val="0"/>
              </a:spcBef>
              <a:spcAft>
                <a:spcPts val="0"/>
              </a:spcAft>
              <a:defRPr/>
            </a:pPr>
            <a:endParaRPr lang="es-MX" i="1" noProof="0" dirty="0" smtClean="0"/>
          </a:p>
          <a:p>
            <a:pPr eaLnBrk="1" fontAlgn="auto" hangingPunct="1">
              <a:spcBef>
                <a:spcPts val="0"/>
              </a:spcBef>
              <a:spcAft>
                <a:spcPts val="0"/>
              </a:spcAft>
              <a:defRPr/>
            </a:pPr>
            <a:r>
              <a:rPr lang="es-MX" noProof="0" dirty="0" smtClean="0"/>
              <a:t>Pueden ocurrir lesiones graves si las herramientas, las tareas y el equipo están mal</a:t>
            </a:r>
            <a:r>
              <a:rPr lang="es-MX" baseline="0" noProof="0" dirty="0" smtClean="0"/>
              <a:t> diseñados y no se ajustan bien al obrero. En ese caso, el obrero puede enfrentar un mayor riesgo de sufrir trastornos </a:t>
            </a:r>
            <a:r>
              <a:rPr lang="es-MX" baseline="0" noProof="0" dirty="0" err="1" smtClean="0"/>
              <a:t>osteomusculares</a:t>
            </a:r>
            <a:r>
              <a:rPr lang="es-MX" baseline="0" noProof="0" dirty="0" smtClean="0"/>
              <a:t>. Los trastornos </a:t>
            </a:r>
            <a:r>
              <a:rPr lang="es-MX" baseline="0" noProof="0" dirty="0" err="1" smtClean="0"/>
              <a:t>osteomusculares</a:t>
            </a:r>
            <a:r>
              <a:rPr lang="es-MX" baseline="0" noProof="0" dirty="0" smtClean="0"/>
              <a:t> figuran entre las lesiones laborales más frecuentes y </a:t>
            </a:r>
            <a:r>
              <a:rPr lang="es-MX" noProof="0" dirty="0" smtClean="0"/>
              <a:t>son muy costosos, tanto para los obreros como para los empleadores.</a:t>
            </a:r>
          </a:p>
        </p:txBody>
      </p:sp>
      <p:sp>
        <p:nvSpPr>
          <p:cNvPr id="2" name="Slide Number Placeholder 1"/>
          <p:cNvSpPr>
            <a:spLocks noGrp="1"/>
          </p:cNvSpPr>
          <p:nvPr>
            <p:ph type="sldNum" sz="quarter" idx="10"/>
          </p:nvPr>
        </p:nvSpPr>
        <p:spPr/>
        <p:txBody>
          <a:bodyPr/>
          <a:lstStyle/>
          <a:p>
            <a:pPr>
              <a:defRPr/>
            </a:pPr>
            <a:fld id="{89B9F34C-30B8-4370-9372-F6BDFBA09EDC}"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s-MX" b="1" noProof="0" dirty="0" smtClean="0"/>
              <a:t>Diga a la clase: </a:t>
            </a:r>
            <a:r>
              <a:rPr lang="es-MX" i="1" noProof="0" dirty="0" smtClean="0"/>
              <a:t>Estos términos no se refieren a problemas</a:t>
            </a:r>
            <a:r>
              <a:rPr lang="es-MX" i="1" baseline="0" noProof="0" dirty="0" smtClean="0"/>
              <a:t> distintos</a:t>
            </a:r>
            <a:r>
              <a:rPr lang="es-MX" i="1" noProof="0" dirty="0" smtClean="0"/>
              <a:t>. Muchas de las lesiones se pueden describir de las cuatro maneras. Durante</a:t>
            </a:r>
            <a:r>
              <a:rPr lang="es-MX" i="1" baseline="0" noProof="0" dirty="0" smtClean="0"/>
              <a:t> esta capacitación, usaremos principalmente el término </a:t>
            </a:r>
            <a:r>
              <a:rPr lang="es-MX" b="1" i="1" baseline="0" noProof="0" dirty="0" smtClean="0"/>
              <a:t>trastornos </a:t>
            </a:r>
            <a:r>
              <a:rPr lang="es-MX" b="1" i="1" baseline="0" noProof="0" dirty="0" err="1" smtClean="0"/>
              <a:t>osteomusculares</a:t>
            </a:r>
            <a:r>
              <a:rPr lang="es-MX" b="1" i="1" baseline="0" noProof="0" dirty="0" smtClean="0"/>
              <a:t> o TO</a:t>
            </a:r>
            <a:r>
              <a:rPr lang="es-MX" b="1" i="1" noProof="0" dirty="0" smtClean="0"/>
              <a:t>.</a:t>
            </a:r>
            <a:r>
              <a:rPr lang="es-MX" i="1" noProof="0" dirty="0" smtClean="0"/>
              <a:t> La palabra “ergonomía" es un término general que tiene diferentes significados para</a:t>
            </a:r>
            <a:r>
              <a:rPr lang="es-MX" i="1" baseline="0" noProof="0" dirty="0" smtClean="0"/>
              <a:t> diferentes personas</a:t>
            </a:r>
            <a:r>
              <a:rPr lang="es-MX" i="1" noProof="0" dirty="0" smtClean="0"/>
              <a:t>. Más</a:t>
            </a:r>
            <a:r>
              <a:rPr lang="es-MX" i="1" baseline="0" noProof="0" dirty="0" smtClean="0"/>
              <a:t> que nada, se usa en relación con los trastornos </a:t>
            </a:r>
            <a:r>
              <a:rPr lang="es-MX" i="1" baseline="0" noProof="0" dirty="0" err="1" smtClean="0"/>
              <a:t>osteomusculares</a:t>
            </a:r>
            <a:r>
              <a:rPr lang="es-MX" i="1" baseline="0" noProof="0" dirty="0" smtClean="0"/>
              <a:t> (TO) laborales. El Departamento de Trabajo de los EE.UU. define un TO de esta manera: una lesión o trastorno de los músculos, nervios, tendones, articulaciones, cartílagos y discos de la columna vertebral</a:t>
            </a:r>
            <a:r>
              <a:rPr lang="es-MX" i="1" noProof="0" dirty="0" smtClean="0"/>
              <a:t>. </a:t>
            </a:r>
            <a:r>
              <a:rPr lang="es-MX" i="1" u="sng" noProof="0" dirty="0" smtClean="0"/>
              <a:t>No</a:t>
            </a:r>
            <a:r>
              <a:rPr lang="es-MX" i="1" noProof="0" dirty="0" smtClean="0"/>
              <a:t> se consideran como TO los trastornos</a:t>
            </a:r>
            <a:r>
              <a:rPr lang="es-MX" i="1" baseline="0" noProof="0" dirty="0" smtClean="0"/>
              <a:t> causados por resbalones, tropezones , caídas, accidentes en vehículos motorizados o accidentes similares. </a:t>
            </a:r>
            <a:endParaRPr lang="es-MX" i="1" noProof="0" dirty="0" smtClean="0"/>
          </a:p>
          <a:p>
            <a:pPr eaLnBrk="1" hangingPunct="1">
              <a:spcBef>
                <a:spcPct val="0"/>
              </a:spcBef>
            </a:pPr>
            <a:endParaRPr lang="es-MX" i="1" noProof="0" dirty="0" smtClean="0"/>
          </a:p>
          <a:p>
            <a:pPr eaLnBrk="1" hangingPunct="1">
              <a:spcBef>
                <a:spcPct val="0"/>
              </a:spcBef>
            </a:pPr>
            <a:r>
              <a:rPr lang="es-MX" noProof="0" dirty="0" smtClean="0"/>
              <a:t>-Hay</a:t>
            </a:r>
            <a:r>
              <a:rPr lang="es-MX" baseline="0" noProof="0" dirty="0" smtClean="0"/>
              <a:t> más de </a:t>
            </a:r>
            <a:r>
              <a:rPr lang="es-MX" noProof="0" dirty="0" smtClean="0"/>
              <a:t>600 músculos en el cuerpo humano. Se</a:t>
            </a:r>
            <a:r>
              <a:rPr lang="es-MX" baseline="0" noProof="0" dirty="0" smtClean="0"/>
              <a:t> encargan de todo tipo de funciones, desde bombear la sangre para que circule por todo el cuerpo hasta ayudar a levantar objetos pesados en el trabajo</a:t>
            </a:r>
            <a:r>
              <a:rPr lang="es-MX" noProof="0" dirty="0" smtClean="0"/>
              <a:t>. </a:t>
            </a:r>
          </a:p>
          <a:p>
            <a:pPr eaLnBrk="1" hangingPunct="1">
              <a:spcBef>
                <a:spcPct val="0"/>
              </a:spcBef>
            </a:pPr>
            <a:r>
              <a:rPr lang="es-MX" noProof="0" dirty="0" smtClean="0"/>
              <a:t>-Los nervios les indican a los músculos</a:t>
            </a:r>
            <a:r>
              <a:rPr lang="es-MX" baseline="0" noProof="0" dirty="0" smtClean="0"/>
              <a:t> cuándo relajarse y cuándo contraerse</a:t>
            </a:r>
            <a:r>
              <a:rPr lang="es-MX" noProof="0" dirty="0" smtClean="0"/>
              <a:t>.</a:t>
            </a:r>
          </a:p>
          <a:p>
            <a:pPr eaLnBrk="1" hangingPunct="1">
              <a:spcBef>
                <a:spcPct val="0"/>
              </a:spcBef>
            </a:pPr>
            <a:r>
              <a:rPr lang="es-MX" noProof="0" dirty="0" smtClean="0"/>
              <a:t>-Los tendones unen un hueso a un músculo.</a:t>
            </a:r>
          </a:p>
          <a:p>
            <a:pPr eaLnBrk="1" hangingPunct="1">
              <a:spcBef>
                <a:spcPct val="0"/>
              </a:spcBef>
            </a:pPr>
            <a:r>
              <a:rPr lang="es-MX" noProof="0" dirty="0" smtClean="0"/>
              <a:t>-Los ligamentos unen un hueso a otro.</a:t>
            </a:r>
          </a:p>
          <a:p>
            <a:pPr eaLnBrk="1" hangingPunct="1">
              <a:spcBef>
                <a:spcPct val="0"/>
              </a:spcBef>
            </a:pPr>
            <a:r>
              <a:rPr lang="es-MX" noProof="0" dirty="0" smtClean="0"/>
              <a:t>-Una articulación es el lugar donde se unen dos huesos, que permite que se mueva el esqueleto.</a:t>
            </a:r>
          </a:p>
          <a:p>
            <a:pPr eaLnBrk="1" hangingPunct="1">
              <a:spcBef>
                <a:spcPct val="0"/>
              </a:spcBef>
            </a:pPr>
            <a:r>
              <a:rPr lang="es-MX" noProof="0" dirty="0" smtClean="0"/>
              <a:t>-El cartílago es la capa lisa que cubre</a:t>
            </a:r>
            <a:r>
              <a:rPr lang="es-MX" baseline="0" noProof="0" dirty="0" smtClean="0"/>
              <a:t> los extremos de los huesos en una articulación. </a:t>
            </a:r>
            <a:endParaRPr lang="es-MX" noProof="0" dirty="0" smtClean="0"/>
          </a:p>
          <a:p>
            <a:pPr eaLnBrk="1" hangingPunct="1">
              <a:spcBef>
                <a:spcPct val="0"/>
              </a:spcBef>
            </a:pPr>
            <a:r>
              <a:rPr lang="es-MX" noProof="0" dirty="0" smtClean="0"/>
              <a:t>-Los discos de hecho están compuestos de dos partes:</a:t>
            </a:r>
            <a:r>
              <a:rPr lang="es-MX" baseline="0" noProof="0" dirty="0" smtClean="0"/>
              <a:t> una parte exterior dura y el centro interior blando, configuración que a veces se compara con una dona rellena de </a:t>
            </a:r>
            <a:r>
              <a:rPr lang="es-MX" noProof="0" dirty="0" smtClean="0"/>
              <a:t>jalea. Hay 23 discos en la columna vertebral.</a:t>
            </a:r>
          </a:p>
          <a:p>
            <a:pPr eaLnBrk="1" hangingPunct="1">
              <a:spcBef>
                <a:spcPct val="0"/>
              </a:spcBef>
            </a:pPr>
            <a:endParaRPr lang="es-MX" b="1" i="1" noProof="0" dirty="0" smtClean="0"/>
          </a:p>
          <a:p>
            <a:pPr eaLnBrk="1" hangingPunct="1">
              <a:spcBef>
                <a:spcPct val="0"/>
              </a:spcBef>
            </a:pPr>
            <a:r>
              <a:rPr lang="es-MX" noProof="0" dirty="0" smtClean="0"/>
              <a:t>Ver el volante: </a:t>
            </a:r>
            <a:r>
              <a:rPr lang="es-MX" i="1" u="sng" noProof="0" dirty="0" smtClean="0"/>
              <a:t>¿</a:t>
            </a:r>
            <a:r>
              <a:rPr lang="es-MX" i="1" u="sng" noProof="0" dirty="0" err="1" smtClean="0"/>
              <a:t>What</a:t>
            </a:r>
            <a:r>
              <a:rPr lang="es-MX" i="1" u="sng" noProof="0" dirty="0" smtClean="0"/>
              <a:t> Are</a:t>
            </a:r>
            <a:r>
              <a:rPr lang="es-MX" i="1" u="sng" baseline="0" noProof="0" dirty="0" smtClean="0"/>
              <a:t> </a:t>
            </a:r>
            <a:r>
              <a:rPr lang="es-MX" i="1" u="sng" baseline="0" noProof="0" dirty="0" err="1" smtClean="0"/>
              <a:t>Musculoskeletal</a:t>
            </a:r>
            <a:r>
              <a:rPr lang="es-MX" i="1" u="sng" baseline="0" noProof="0" dirty="0" smtClean="0"/>
              <a:t> </a:t>
            </a:r>
            <a:r>
              <a:rPr lang="es-MX" i="1" u="sng" baseline="0" noProof="0" dirty="0" err="1" smtClean="0"/>
              <a:t>Disorders</a:t>
            </a:r>
            <a:r>
              <a:rPr lang="es-MX" i="1" u="sng" noProof="0" dirty="0" smtClean="0"/>
              <a:t>? </a:t>
            </a:r>
            <a:r>
              <a:rPr lang="es-MX" i="1" u="sng" baseline="0" noProof="0" dirty="0" smtClean="0"/>
              <a:t> (¿Qué son los trastornos </a:t>
            </a:r>
            <a:r>
              <a:rPr lang="es-MX" i="1" u="sng" baseline="0" noProof="0" dirty="0" err="1" smtClean="0"/>
              <a:t>osteomusculares</a:t>
            </a:r>
            <a:r>
              <a:rPr lang="es-MX" i="1" u="sng" baseline="0" noProof="0" dirty="0" smtClean="0"/>
              <a:t>?, </a:t>
            </a:r>
            <a:r>
              <a:rPr lang="es-MX" i="0" u="sng" baseline="0" noProof="0" dirty="0" smtClean="0"/>
              <a:t>publicación sólo disponible en inglés) </a:t>
            </a:r>
            <a:r>
              <a:rPr lang="es-MX" u="sng" noProof="0" dirty="0" smtClean="0"/>
              <a:t>Capacitación de Especialistas WOSH.</a:t>
            </a:r>
          </a:p>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0C5B28-901A-4F46-AE3E-08CF197CD4FA}" type="slidenum">
              <a:rPr lang="en-US">
                <a:solidFill>
                  <a:srgbClr val="000000"/>
                </a:solidFill>
              </a:rPr>
              <a:pPr fontAlgn="base">
                <a:spcBef>
                  <a:spcPct val="0"/>
                </a:spcBef>
                <a:spcAft>
                  <a:spcPct val="0"/>
                </a:spcAft>
                <a:defRPr/>
              </a:pPr>
              <a:t>13</a:t>
            </a:fld>
            <a:endParaRPr lang="en-US"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040" y="4387136"/>
            <a:ext cx="5608320" cy="4310168"/>
          </a:xfrm>
        </p:spPr>
        <p:txBody>
          <a:bodyPr/>
          <a:lstStyle/>
          <a:p>
            <a:pPr eaLnBrk="1" fontAlgn="auto" hangingPunct="1">
              <a:spcBef>
                <a:spcPts val="0"/>
              </a:spcBef>
              <a:spcAft>
                <a:spcPts val="0"/>
              </a:spcAft>
              <a:defRPr/>
            </a:pPr>
            <a:r>
              <a:rPr lang="es-MX" b="1" noProof="0" dirty="0" smtClean="0"/>
              <a:t>Diga a la clase: </a:t>
            </a:r>
            <a:r>
              <a:rPr lang="es-MX" b="0" i="1" noProof="0" dirty="0" smtClean="0"/>
              <a:t>Hay</a:t>
            </a:r>
            <a:r>
              <a:rPr lang="es-MX" b="0" i="1" baseline="0" noProof="0" dirty="0" smtClean="0"/>
              <a:t> muchas maneras de mostrar los tipos de problemas físicos que las personas sufren en el trabajo. Una de esas maneras consiste en crear “mapas del cuerpo” que muestran los lugares donde los obreros sienten dolor o molestias. Para crear mapas del cuerpo hay que dibujar un contorno sencillo del cuerpo  y luego mostrar visualmente la parte del cuerpo donde alguien tiene dolor. </a:t>
            </a:r>
          </a:p>
          <a:p>
            <a:pPr eaLnBrk="1" fontAlgn="auto" hangingPunct="1">
              <a:spcBef>
                <a:spcPts val="0"/>
              </a:spcBef>
              <a:spcAft>
                <a:spcPts val="0"/>
              </a:spcAft>
              <a:defRPr/>
            </a:pPr>
            <a:endParaRPr lang="es-MX" b="0" i="1" baseline="0" noProof="0" dirty="0" smtClean="0"/>
          </a:p>
          <a:p>
            <a:pPr eaLnBrk="1" fontAlgn="auto" hangingPunct="1">
              <a:spcBef>
                <a:spcPts val="0"/>
              </a:spcBef>
              <a:spcAft>
                <a:spcPts val="0"/>
              </a:spcAft>
              <a:defRPr/>
            </a:pPr>
            <a:r>
              <a:rPr lang="es-MX" b="1" noProof="0" dirty="0" smtClean="0"/>
              <a:t>Instrucciones para la actividad: </a:t>
            </a:r>
          </a:p>
          <a:p>
            <a:pPr marL="231115" indent="-231115" eaLnBrk="1" fontAlgn="auto" hangingPunct="1">
              <a:spcBef>
                <a:spcPts val="0"/>
              </a:spcBef>
              <a:spcAft>
                <a:spcPts val="0"/>
              </a:spcAft>
              <a:buFontTx/>
              <a:buAutoNum type="arabicPeriod"/>
              <a:defRPr/>
            </a:pPr>
            <a:endParaRPr lang="es-MX" b="1" noProof="0" dirty="0" smtClean="0"/>
          </a:p>
          <a:p>
            <a:pPr marL="231115" indent="-231115" eaLnBrk="1" fontAlgn="auto" hangingPunct="1">
              <a:spcBef>
                <a:spcPts val="0"/>
              </a:spcBef>
              <a:spcAft>
                <a:spcPts val="0"/>
              </a:spcAft>
              <a:buFont typeface="+mj-lt"/>
              <a:buAutoNum type="arabicPeriod"/>
              <a:defRPr/>
            </a:pPr>
            <a:r>
              <a:rPr lang="es-MX" b="1" noProof="0" dirty="0" smtClean="0"/>
              <a:t>Coloque el mapa del cuerpo en el </a:t>
            </a:r>
            <a:r>
              <a:rPr lang="es-MX" b="1" noProof="0" dirty="0" err="1" smtClean="0"/>
              <a:t>rotafolio</a:t>
            </a:r>
            <a:r>
              <a:rPr lang="es-MX" b="1" noProof="0" dirty="0" smtClean="0"/>
              <a:t>. </a:t>
            </a:r>
          </a:p>
          <a:p>
            <a:pPr marL="231115" indent="-231115" eaLnBrk="1" fontAlgn="auto" hangingPunct="1">
              <a:spcBef>
                <a:spcPts val="0"/>
              </a:spcBef>
              <a:spcAft>
                <a:spcPts val="0"/>
              </a:spcAft>
              <a:buFont typeface="+mj-lt"/>
              <a:buAutoNum type="arabicPeriod"/>
              <a:defRPr/>
            </a:pPr>
            <a:r>
              <a:rPr lang="es-MX" b="1" noProof="0" dirty="0" smtClean="0"/>
              <a:t>Dé a cada participante un juego de puntos rojos autoadhesivos. </a:t>
            </a:r>
          </a:p>
          <a:p>
            <a:pPr marL="231115" indent="-231115" eaLnBrk="1" fontAlgn="auto" hangingPunct="1">
              <a:spcBef>
                <a:spcPts val="0"/>
              </a:spcBef>
              <a:spcAft>
                <a:spcPts val="0"/>
              </a:spcAft>
              <a:buFontTx/>
              <a:buAutoNum type="arabicPeriod"/>
              <a:defRPr/>
            </a:pPr>
            <a:r>
              <a:rPr lang="es-MX" b="1" noProof="0" dirty="0" smtClean="0"/>
              <a:t>Pida a las personas que pasen al frente y pongan</a:t>
            </a:r>
            <a:r>
              <a:rPr lang="es-MX" b="1" baseline="0" noProof="0" dirty="0" smtClean="0"/>
              <a:t> puntos en el mapa del cuerpo para marcar los lugares donde sienten dolor o molestias durante o después de un día de trabajo</a:t>
            </a:r>
            <a:r>
              <a:rPr lang="es-MX" b="1" noProof="0" dirty="0" smtClean="0"/>
              <a:t>. </a:t>
            </a:r>
          </a:p>
          <a:p>
            <a:pPr marL="231115" indent="-231115" eaLnBrk="1" fontAlgn="auto" hangingPunct="1">
              <a:spcBef>
                <a:spcPts val="0"/>
              </a:spcBef>
              <a:spcAft>
                <a:spcPts val="0"/>
              </a:spcAft>
              <a:buFontTx/>
              <a:buAutoNum type="arabicPeriod" startAt="3"/>
              <a:defRPr/>
            </a:pPr>
            <a:r>
              <a:rPr lang="es-MX" b="1" noProof="0" dirty="0" smtClean="0"/>
              <a:t>Dígales que coloquen los puntos aunque otras personas ya los hayan puesto en el</a:t>
            </a:r>
            <a:r>
              <a:rPr lang="es-MX" b="1" baseline="0" noProof="0" dirty="0" smtClean="0"/>
              <a:t> mismo lugar</a:t>
            </a:r>
            <a:r>
              <a:rPr lang="es-MX" b="1" noProof="0" dirty="0" smtClean="0"/>
              <a:t>. </a:t>
            </a:r>
          </a:p>
          <a:p>
            <a:pPr marL="231115" indent="-231115" eaLnBrk="1" fontAlgn="auto" hangingPunct="1">
              <a:spcBef>
                <a:spcPts val="0"/>
              </a:spcBef>
              <a:spcAft>
                <a:spcPts val="0"/>
              </a:spcAft>
              <a:buFontTx/>
              <a:buAutoNum type="arabicPeriod" startAt="3"/>
              <a:defRPr/>
            </a:pPr>
            <a:r>
              <a:rPr lang="es-MX" b="1" noProof="0" dirty="0" smtClean="0"/>
              <a:t>Después de que todos hayan puesto sus puntos, pídales que miren el mapa. Dirija la atención del grupo a las zonas del cuerpo donde haya el mayor número de puntos. </a:t>
            </a:r>
          </a:p>
          <a:p>
            <a:pPr marL="0" indent="0" eaLnBrk="1" fontAlgn="auto" hangingPunct="1">
              <a:spcBef>
                <a:spcPts val="0"/>
              </a:spcBef>
              <a:spcAft>
                <a:spcPts val="0"/>
              </a:spcAft>
              <a:buFontTx/>
              <a:buNone/>
              <a:defRPr/>
            </a:pPr>
            <a:endParaRPr lang="es-MX" noProof="0" dirty="0" smtClean="0"/>
          </a:p>
          <a:p>
            <a:pPr eaLnBrk="1" fontAlgn="auto" hangingPunct="1">
              <a:spcBef>
                <a:spcPts val="0"/>
              </a:spcBef>
              <a:spcAft>
                <a:spcPts val="0"/>
              </a:spcAft>
              <a:defRPr/>
            </a:pPr>
            <a:r>
              <a:rPr lang="es-MX" b="1" noProof="0" dirty="0" smtClean="0"/>
              <a:t>Diga a la clase:  </a:t>
            </a:r>
            <a:r>
              <a:rPr lang="es-MX" b="0" i="1" noProof="0" dirty="0" smtClean="0"/>
              <a:t>Las</a:t>
            </a:r>
            <a:r>
              <a:rPr lang="es-MX" b="0" i="1" baseline="0" noProof="0" dirty="0" smtClean="0"/>
              <a:t> zonas del cuerpo donde se concentran los puntos son los lugares donde los obreros frecuentemente experimentan dolor y molestias: el cuello, la espalda, los hombros y las muñecas. </a:t>
            </a:r>
            <a:r>
              <a:rPr lang="es-MX" i="1" noProof="0" dirty="0" smtClean="0"/>
              <a:t>Esos dolores pueden ser síntomas de diferentes</a:t>
            </a:r>
            <a:r>
              <a:rPr lang="es-MX" i="1" baseline="0" noProof="0" dirty="0" smtClean="0"/>
              <a:t> TO. </a:t>
            </a:r>
            <a:endParaRPr lang="es-MX" i="1" noProof="0" dirty="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E1730-E341-438D-AEA4-A7B1FA888DCD}" type="slidenum">
              <a:rPr lang="en-US"/>
              <a:pPr fontAlgn="base">
                <a:spcBef>
                  <a:spcPct val="0"/>
                </a:spcBef>
                <a:spcAft>
                  <a:spcPct val="0"/>
                </a:spcAft>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s-MX" noProof="0" dirty="0" smtClean="0"/>
              <a:t>En una nueva hoja del </a:t>
            </a:r>
            <a:r>
              <a:rPr lang="es-MX" noProof="0" dirty="0" err="1" smtClean="0"/>
              <a:t>rotafolio</a:t>
            </a:r>
            <a:r>
              <a:rPr lang="es-MX" noProof="0" dirty="0" smtClean="0"/>
              <a:t>, escriba</a:t>
            </a:r>
            <a:r>
              <a:rPr lang="es-MX" baseline="0" noProof="0" dirty="0" smtClean="0"/>
              <a:t> el encabezado </a:t>
            </a:r>
            <a:r>
              <a:rPr lang="es-MX" b="1" i="1" noProof="0" dirty="0" smtClean="0"/>
              <a:t>Tareas laborales que pueden causar dolor</a:t>
            </a:r>
            <a:r>
              <a:rPr lang="es-MX" i="1" noProof="0" dirty="0" smtClean="0"/>
              <a:t>.</a:t>
            </a:r>
            <a:r>
              <a:rPr lang="es-MX" noProof="0" dirty="0" smtClean="0"/>
              <a:t> </a:t>
            </a:r>
          </a:p>
          <a:p>
            <a:pPr eaLnBrk="1" fontAlgn="auto" hangingPunct="1">
              <a:spcBef>
                <a:spcPts val="0"/>
              </a:spcBef>
              <a:spcAft>
                <a:spcPts val="0"/>
              </a:spcAft>
              <a:defRPr/>
            </a:pPr>
            <a:endParaRPr lang="es-MX" noProof="0" dirty="0" smtClean="0"/>
          </a:p>
          <a:p>
            <a:pPr eaLnBrk="1" fontAlgn="auto" hangingPunct="1">
              <a:spcBef>
                <a:spcPts val="0"/>
              </a:spcBef>
              <a:spcAft>
                <a:spcPts val="0"/>
              </a:spcAft>
              <a:defRPr/>
            </a:pPr>
            <a:r>
              <a:rPr lang="es-MX" b="1" noProof="0" dirty="0" smtClean="0"/>
              <a:t>Pregunte a la clase: </a:t>
            </a:r>
            <a:r>
              <a:rPr lang="es-MX" b="1" noProof="0" dirty="0" smtClean="0">
                <a:solidFill>
                  <a:schemeClr val="tx2"/>
                </a:solidFill>
              </a:rPr>
              <a:t>¿Cuáles trabajos</a:t>
            </a:r>
            <a:r>
              <a:rPr lang="es-MX" b="1" baseline="0" noProof="0" dirty="0" smtClean="0">
                <a:solidFill>
                  <a:schemeClr val="tx2"/>
                </a:solidFill>
              </a:rPr>
              <a:t> de construcción causan dolor</a:t>
            </a:r>
            <a:r>
              <a:rPr lang="es-MX" b="1" noProof="0" dirty="0" smtClean="0">
                <a:solidFill>
                  <a:schemeClr val="tx2"/>
                </a:solidFill>
              </a:rPr>
              <a:t>? ¿Cuáles tareas en particular representan un</a:t>
            </a:r>
            <a:r>
              <a:rPr lang="es-MX" b="1" baseline="0" noProof="0" dirty="0" smtClean="0">
                <a:solidFill>
                  <a:schemeClr val="tx2"/>
                </a:solidFill>
              </a:rPr>
              <a:t> riesgo para los trabajadores?</a:t>
            </a:r>
            <a:r>
              <a:rPr lang="es-MX" b="0" baseline="0" noProof="0" dirty="0" smtClean="0">
                <a:solidFill>
                  <a:schemeClr val="tx1"/>
                </a:solidFill>
              </a:rPr>
              <a:t> </a:t>
            </a:r>
            <a:r>
              <a:rPr lang="es-MX" noProof="0" dirty="0" smtClean="0"/>
              <a:t>Apunte en el </a:t>
            </a:r>
            <a:r>
              <a:rPr lang="es-MX" noProof="0" dirty="0" err="1" smtClean="0"/>
              <a:t>rotafolio</a:t>
            </a:r>
            <a:r>
              <a:rPr lang="es-MX" noProof="0" dirty="0" smtClean="0"/>
              <a:t> lo que la gente diga. Guarde esa hoja del </a:t>
            </a:r>
            <a:r>
              <a:rPr lang="es-MX" noProof="0" dirty="0" err="1" smtClean="0"/>
              <a:t>rotafolio</a:t>
            </a:r>
            <a:r>
              <a:rPr lang="es-MX" noProof="0" dirty="0" smtClean="0"/>
              <a:t> para la próxima actividad. </a:t>
            </a:r>
          </a:p>
          <a:p>
            <a:pPr eaLnBrk="1" fontAlgn="auto" hangingPunct="1">
              <a:spcBef>
                <a:spcPts val="0"/>
              </a:spcBef>
              <a:spcAft>
                <a:spcPts val="0"/>
              </a:spcAft>
              <a:defRPr/>
            </a:pPr>
            <a:endParaRPr lang="es-MX" b="1" noProof="0" dirty="0" smtClean="0"/>
          </a:p>
          <a:p>
            <a:pPr eaLnBrk="1" fontAlgn="auto" hangingPunct="1">
              <a:spcBef>
                <a:spcPts val="0"/>
              </a:spcBef>
              <a:spcAft>
                <a:spcPts val="0"/>
              </a:spcAft>
              <a:defRPr/>
            </a:pPr>
            <a:r>
              <a:rPr lang="es-MX" b="1" noProof="0" dirty="0" smtClean="0"/>
              <a:t>Tareas laborales que pueden causar dolor (Su lista del </a:t>
            </a:r>
            <a:r>
              <a:rPr lang="es-MX" b="1" noProof="0" dirty="0" err="1" smtClean="0"/>
              <a:t>rotafolio</a:t>
            </a:r>
            <a:r>
              <a:rPr lang="es-MX" b="1" noProof="0" dirty="0" smtClean="0"/>
              <a:t> podría</a:t>
            </a:r>
            <a:r>
              <a:rPr lang="es-MX" b="1" baseline="0" noProof="0" dirty="0" smtClean="0"/>
              <a:t> ser como ésta</a:t>
            </a:r>
            <a:r>
              <a:rPr lang="es-MX" b="1" noProof="0" dirty="0" smtClean="0"/>
              <a:t>:)</a:t>
            </a:r>
            <a:endParaRPr lang="es-MX" noProof="0" dirty="0" smtClean="0"/>
          </a:p>
          <a:p>
            <a:pPr marL="173336" indent="-173336" eaLnBrk="1" fontAlgn="auto" hangingPunct="1">
              <a:spcBef>
                <a:spcPts val="0"/>
              </a:spcBef>
              <a:spcAft>
                <a:spcPts val="0"/>
              </a:spcAft>
              <a:buFont typeface="Arial" pitchFamily="34" charset="0"/>
              <a:buChar char="•"/>
              <a:defRPr/>
            </a:pPr>
            <a:r>
              <a:rPr lang="es-MX" noProof="0" dirty="0" smtClean="0"/>
              <a:t>Taladrar superficies superiores a la cabeza</a:t>
            </a:r>
          </a:p>
          <a:p>
            <a:pPr marL="173336" indent="-173336" eaLnBrk="1" fontAlgn="auto" hangingPunct="1">
              <a:spcBef>
                <a:spcPts val="0"/>
              </a:spcBef>
              <a:spcAft>
                <a:spcPts val="0"/>
              </a:spcAft>
              <a:buFont typeface="Arial" pitchFamily="34" charset="0"/>
              <a:buChar char="•"/>
              <a:defRPr/>
            </a:pPr>
            <a:r>
              <a:rPr lang="es-MX" noProof="0" dirty="0" smtClean="0"/>
              <a:t>Instalar alfombras</a:t>
            </a:r>
          </a:p>
          <a:p>
            <a:pPr marL="173336" indent="-173336" eaLnBrk="1" fontAlgn="auto" hangingPunct="1">
              <a:spcBef>
                <a:spcPts val="0"/>
              </a:spcBef>
              <a:spcAft>
                <a:spcPts val="0"/>
              </a:spcAft>
              <a:buFont typeface="Arial" pitchFamily="34" charset="0"/>
              <a:buChar char="•"/>
              <a:defRPr/>
            </a:pPr>
            <a:r>
              <a:rPr lang="es-MX" noProof="0" dirty="0" smtClean="0"/>
              <a:t>Levantar tabla roca pesada</a:t>
            </a:r>
          </a:p>
          <a:p>
            <a:pPr marL="173336" indent="-173336" eaLnBrk="1" fontAlgn="auto" hangingPunct="1">
              <a:spcBef>
                <a:spcPts val="0"/>
              </a:spcBef>
              <a:spcAft>
                <a:spcPts val="0"/>
              </a:spcAft>
              <a:buFont typeface="Arial" pitchFamily="34" charset="0"/>
              <a:buChar char="•"/>
              <a:defRPr/>
            </a:pPr>
            <a:r>
              <a:rPr lang="es-MX" noProof="0" dirty="0" smtClean="0"/>
              <a:t>Amartillar</a:t>
            </a:r>
          </a:p>
          <a:p>
            <a:pPr marL="173336" indent="-173336" eaLnBrk="1" fontAlgn="auto" hangingPunct="1">
              <a:spcBef>
                <a:spcPts val="0"/>
              </a:spcBef>
              <a:spcAft>
                <a:spcPts val="0"/>
              </a:spcAft>
              <a:buFont typeface="Arial" pitchFamily="34" charset="0"/>
              <a:buChar char="•"/>
              <a:defRPr/>
            </a:pPr>
            <a:r>
              <a:rPr lang="es-MX" noProof="0" dirty="0" smtClean="0"/>
              <a:t>Levantar ladrillos de mampostería</a:t>
            </a:r>
          </a:p>
          <a:p>
            <a:pPr marL="173336" indent="-173336" eaLnBrk="1" fontAlgn="auto" hangingPunct="1">
              <a:spcBef>
                <a:spcPts val="0"/>
              </a:spcBef>
              <a:spcAft>
                <a:spcPts val="0"/>
              </a:spcAft>
              <a:buFont typeface="Arial" pitchFamily="34" charset="0"/>
              <a:buChar char="•"/>
              <a:defRPr/>
            </a:pPr>
            <a:r>
              <a:rPr lang="es-MX" noProof="0" dirty="0" smtClean="0"/>
              <a:t>Techar</a:t>
            </a:r>
          </a:p>
          <a:p>
            <a:pPr marL="173336" indent="-173336" eaLnBrk="1" fontAlgn="auto" hangingPunct="1">
              <a:spcBef>
                <a:spcPts val="0"/>
              </a:spcBef>
              <a:spcAft>
                <a:spcPts val="0"/>
              </a:spcAft>
              <a:buFont typeface="Arial" pitchFamily="34" charset="0"/>
              <a:buChar char="•"/>
              <a:defRPr/>
            </a:pPr>
            <a:endParaRPr lang="es-MX" noProof="0" dirty="0" smtClean="0"/>
          </a:p>
          <a:p>
            <a:pPr eaLnBrk="1" fontAlgn="auto" hangingPunct="1">
              <a:spcBef>
                <a:spcPts val="0"/>
              </a:spcBef>
              <a:spcAft>
                <a:spcPts val="0"/>
              </a:spcAft>
              <a:defRPr/>
            </a:pPr>
            <a:r>
              <a:rPr lang="es-MX" b="1" noProof="0" dirty="0" smtClean="0"/>
              <a:t>Diga a la clase: </a:t>
            </a:r>
            <a:r>
              <a:rPr lang="es-MX" b="0" i="1" noProof="0" dirty="0" smtClean="0"/>
              <a:t>U</a:t>
            </a:r>
            <a:r>
              <a:rPr lang="es-MX" i="1" noProof="0" dirty="0" smtClean="0"/>
              <a:t>na vez que</a:t>
            </a:r>
            <a:r>
              <a:rPr lang="es-MX" i="1" baseline="0" noProof="0" dirty="0" smtClean="0"/>
              <a:t> identifiquen las tareas que causan dolor, el próximo paso consiste en analizar un trabajo más detalladamente para identificar los factores que hacen que el obrero pueda lesionarse. A eso se le llama efectuar un análisis laboral ergonómico. Para mostrarles cómo se hace, ahora analizaremos juntos </a:t>
            </a:r>
            <a:r>
              <a:rPr lang="es-MX" i="1" noProof="0" dirty="0" smtClean="0"/>
              <a:t>una tarea laboral.</a:t>
            </a:r>
            <a:endParaRPr lang="en-US" b="1" dirty="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CE801E-E2E4-4FBA-B58A-D0FE1EBBB145}" type="slidenum">
              <a:rPr lang="en-US"/>
              <a:pPr fontAlgn="base">
                <a:spcBef>
                  <a:spcPct val="0"/>
                </a:spcBef>
                <a:spcAft>
                  <a:spcPct val="0"/>
                </a:spcAft>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xfrm>
            <a:off x="701040" y="4387136"/>
            <a:ext cx="5764107" cy="4773234"/>
          </a:xfrm>
          <a:noFill/>
        </p:spPr>
        <p:txBody>
          <a:bodyPr wrap="square" numCol="1" anchor="t" anchorCtr="0" compatLnSpc="1">
            <a:prstTxWarp prst="textNoShape">
              <a:avLst/>
            </a:prstTxWarp>
          </a:bodyPr>
          <a:lstStyle/>
          <a:p>
            <a:pPr eaLnBrk="1" hangingPunct="1">
              <a:spcBef>
                <a:spcPct val="0"/>
              </a:spcBef>
            </a:pPr>
            <a:r>
              <a:rPr lang="es-MX" noProof="0" dirty="0" smtClean="0"/>
              <a:t>Enseñe la hoja de </a:t>
            </a:r>
            <a:r>
              <a:rPr lang="es-MX" noProof="0" dirty="0" err="1" smtClean="0"/>
              <a:t>rotafolio</a:t>
            </a:r>
            <a:r>
              <a:rPr lang="es-MX" baseline="0" noProof="0" dirty="0" smtClean="0"/>
              <a:t> de la última actividad y elija una tarea para mostrarla al grupo. Pida que un voluntario muestre cómo se hace la tarea. Dé a todos en la clase unas calcomanías de “ay”. </a:t>
            </a:r>
          </a:p>
          <a:p>
            <a:pPr eaLnBrk="1" hangingPunct="1">
              <a:spcBef>
                <a:spcPct val="0"/>
              </a:spcBef>
            </a:pPr>
            <a:endParaRPr lang="es-MX" b="1" noProof="0" dirty="0" smtClean="0"/>
          </a:p>
          <a:p>
            <a:pPr eaLnBrk="1" hangingPunct="1">
              <a:spcBef>
                <a:spcPct val="0"/>
              </a:spcBef>
            </a:pPr>
            <a:r>
              <a:rPr lang="es-MX" b="1" noProof="0" dirty="0" smtClean="0"/>
              <a:t>Pregunte</a:t>
            </a:r>
            <a:r>
              <a:rPr lang="es-MX" b="1" baseline="0" noProof="0" dirty="0" smtClean="0"/>
              <a:t> a la clase</a:t>
            </a:r>
            <a:r>
              <a:rPr lang="es-MX" b="1" noProof="0" dirty="0" smtClean="0"/>
              <a:t>: </a:t>
            </a:r>
            <a:r>
              <a:rPr lang="es-MX" b="1" noProof="0" dirty="0" smtClean="0">
                <a:solidFill>
                  <a:schemeClr val="tx2"/>
                </a:solidFill>
              </a:rPr>
              <a:t>¿Hay alguien que pueda mostrar esta tarea a la clase? </a:t>
            </a:r>
          </a:p>
          <a:p>
            <a:pPr eaLnBrk="1" hangingPunct="1">
              <a:spcBef>
                <a:spcPct val="0"/>
              </a:spcBef>
            </a:pPr>
            <a:endParaRPr lang="es-MX" b="1" noProof="0" dirty="0" smtClean="0"/>
          </a:p>
          <a:p>
            <a:pPr eaLnBrk="1" hangingPunct="1">
              <a:spcBef>
                <a:spcPct val="0"/>
              </a:spcBef>
            </a:pPr>
            <a:r>
              <a:rPr lang="es-MX" b="1" noProof="0" dirty="0" smtClean="0"/>
              <a:t>Diga a la clase: </a:t>
            </a:r>
            <a:r>
              <a:rPr lang="es-MX" b="0" i="1" noProof="0" dirty="0" smtClean="0"/>
              <a:t>Mientras</a:t>
            </a:r>
            <a:r>
              <a:rPr lang="es-MX" b="0" i="1" baseline="0" noProof="0" dirty="0" smtClean="0"/>
              <a:t> nuestro voluntario muestra cómo hacer la tarea, por favor pasen adelante y pongan una calcomanía de “ay” en la parte del cuerpo del obrero donde él (o ella) podría sentir dolor. </a:t>
            </a:r>
          </a:p>
          <a:p>
            <a:pPr eaLnBrk="1" hangingPunct="1">
              <a:spcBef>
                <a:spcPct val="0"/>
              </a:spcBef>
            </a:pPr>
            <a:endParaRPr lang="es-MX" b="1" noProof="0" dirty="0" smtClean="0"/>
          </a:p>
          <a:p>
            <a:pPr eaLnBrk="1" hangingPunct="1">
              <a:spcBef>
                <a:spcPct val="0"/>
              </a:spcBef>
            </a:pPr>
            <a:r>
              <a:rPr lang="es-MX" b="1" noProof="0" dirty="0" smtClean="0"/>
              <a:t>Pregunte a la clase: </a:t>
            </a:r>
            <a:r>
              <a:rPr lang="es-MX" b="1" noProof="0" dirty="0" smtClean="0">
                <a:solidFill>
                  <a:schemeClr val="tx2"/>
                </a:solidFill>
              </a:rPr>
              <a:t>¿Por</a:t>
            </a:r>
            <a:r>
              <a:rPr lang="es-MX" b="1" baseline="0" noProof="0" dirty="0" smtClean="0">
                <a:solidFill>
                  <a:schemeClr val="tx2"/>
                </a:solidFill>
              </a:rPr>
              <a:t> qué pusieron calcomanías en esas partes del cuerpo del voluntario </a:t>
            </a:r>
            <a:r>
              <a:rPr lang="es-MX" b="1" noProof="0" dirty="0" smtClean="0">
                <a:solidFill>
                  <a:schemeClr val="tx2"/>
                </a:solidFill>
              </a:rPr>
              <a:t>– qué</a:t>
            </a:r>
            <a:r>
              <a:rPr lang="es-MX" b="1" baseline="0" noProof="0" dirty="0" smtClean="0">
                <a:solidFill>
                  <a:schemeClr val="tx2"/>
                </a:solidFill>
              </a:rPr>
              <a:t> movimientos o posiciones capaces de causar dolor observaron? </a:t>
            </a:r>
          </a:p>
          <a:p>
            <a:pPr eaLnBrk="1" hangingPunct="1">
              <a:spcBef>
                <a:spcPct val="0"/>
              </a:spcBef>
            </a:pPr>
            <a:endParaRPr lang="es-MX" b="1" baseline="0" noProof="0" dirty="0" smtClean="0">
              <a:solidFill>
                <a:schemeClr val="tx2"/>
              </a:solidFill>
            </a:endParaRPr>
          </a:p>
          <a:p>
            <a:pPr eaLnBrk="1" hangingPunct="1">
              <a:spcBef>
                <a:spcPct val="0"/>
              </a:spcBef>
            </a:pPr>
            <a:r>
              <a:rPr lang="es-MX" noProof="0" dirty="0" smtClean="0"/>
              <a:t>Apunte las respuestas de la gente en una hoja del </a:t>
            </a:r>
            <a:r>
              <a:rPr lang="es-MX" noProof="0" dirty="0" err="1" smtClean="0"/>
              <a:t>rotafolio</a:t>
            </a:r>
            <a:r>
              <a:rPr lang="es-MX" noProof="0" dirty="0" smtClean="0"/>
              <a:t>, titulada</a:t>
            </a:r>
            <a:r>
              <a:rPr lang="es-MX" baseline="0" noProof="0" dirty="0" smtClean="0"/>
              <a:t> </a:t>
            </a:r>
            <a:r>
              <a:rPr lang="es-MX" b="1" noProof="0" dirty="0" smtClean="0"/>
              <a:t>Factores de riesgo</a:t>
            </a:r>
            <a:r>
              <a:rPr lang="es-MX" i="1" noProof="0" dirty="0" smtClean="0"/>
              <a:t>. </a:t>
            </a:r>
            <a:r>
              <a:rPr lang="es-MX" i="0" noProof="0" dirty="0" smtClean="0"/>
              <a:t>Guarde</a:t>
            </a:r>
            <a:r>
              <a:rPr lang="es-MX" i="0" baseline="0" noProof="0" dirty="0" smtClean="0"/>
              <a:t> esa hoja del </a:t>
            </a:r>
            <a:r>
              <a:rPr lang="es-MX" i="0" baseline="0" noProof="0" dirty="0" err="1" smtClean="0"/>
              <a:t>rotafolio</a:t>
            </a:r>
            <a:r>
              <a:rPr lang="es-MX" i="0" baseline="0" noProof="0" dirty="0" smtClean="0"/>
              <a:t> para compararla con la siguiente diapositiva</a:t>
            </a:r>
            <a:r>
              <a:rPr lang="es-MX" noProof="0" dirty="0" smtClean="0"/>
              <a:t>.  </a:t>
            </a:r>
          </a:p>
          <a:p>
            <a:pPr eaLnBrk="1" hangingPunct="1">
              <a:spcBef>
                <a:spcPct val="0"/>
              </a:spcBef>
            </a:pPr>
            <a:endParaRPr lang="es-MX" noProof="0" dirty="0" smtClean="0"/>
          </a:p>
          <a:p>
            <a:pPr eaLnBrk="1" hangingPunct="1">
              <a:spcBef>
                <a:spcPct val="0"/>
              </a:spcBef>
            </a:pPr>
            <a:r>
              <a:rPr lang="es-MX" noProof="0" dirty="0" smtClean="0"/>
              <a:t>Dependiendo de la tarea, los</a:t>
            </a:r>
            <a:r>
              <a:rPr lang="es-MX" baseline="0" noProof="0" dirty="0" smtClean="0"/>
              <a:t> siguientes podrían ser ejemplos de movimientos </a:t>
            </a:r>
            <a:r>
              <a:rPr lang="es-MX" noProof="0" dirty="0" smtClean="0"/>
              <a:t>dañinos: </a:t>
            </a:r>
          </a:p>
          <a:p>
            <a:pPr marL="171450" indent="-171450" eaLnBrk="1" hangingPunct="1">
              <a:spcBef>
                <a:spcPct val="0"/>
              </a:spcBef>
              <a:buFont typeface="Arial" pitchFamily="34" charset="0"/>
              <a:buChar char="•"/>
            </a:pPr>
            <a:r>
              <a:rPr lang="es-MX" noProof="0" dirty="0" smtClean="0"/>
              <a:t>Doblar la espalda o el cuello</a:t>
            </a:r>
          </a:p>
          <a:p>
            <a:pPr marL="171450" indent="-171450" eaLnBrk="1" hangingPunct="1">
              <a:spcBef>
                <a:spcPct val="0"/>
              </a:spcBef>
              <a:buFont typeface="Arial" pitchFamily="34" charset="0"/>
              <a:buChar char="•"/>
            </a:pPr>
            <a:r>
              <a:rPr lang="es-MX" noProof="0" dirty="0" smtClean="0"/>
              <a:t>Alcanzar algo con las manos en alto</a:t>
            </a:r>
          </a:p>
          <a:p>
            <a:pPr marL="171450" indent="-171450" eaLnBrk="1" hangingPunct="1">
              <a:spcBef>
                <a:spcPct val="0"/>
              </a:spcBef>
              <a:buFont typeface="Arial" pitchFamily="34" charset="0"/>
              <a:buChar char="•"/>
            </a:pPr>
            <a:r>
              <a:rPr lang="es-MX" noProof="0" dirty="0" smtClean="0"/>
              <a:t>Levantar algo pesado</a:t>
            </a:r>
          </a:p>
          <a:p>
            <a:pPr marL="171450" indent="-171450" eaLnBrk="1" hangingPunct="1">
              <a:spcBef>
                <a:spcPct val="0"/>
              </a:spcBef>
              <a:buFont typeface="Arial" pitchFamily="34" charset="0"/>
              <a:buChar char="•"/>
            </a:pPr>
            <a:r>
              <a:rPr lang="es-MX" noProof="0" dirty="0" smtClean="0"/>
              <a:t>Jalar o empujar</a:t>
            </a:r>
          </a:p>
          <a:p>
            <a:pPr marL="171450" indent="-171450" eaLnBrk="1" hangingPunct="1">
              <a:spcBef>
                <a:spcPct val="0"/>
              </a:spcBef>
              <a:buFont typeface="Arial" pitchFamily="34" charset="0"/>
              <a:buChar char="•"/>
            </a:pPr>
            <a:r>
              <a:rPr lang="es-MX" noProof="0" dirty="0" smtClean="0"/>
              <a:t>Movimientos</a:t>
            </a:r>
            <a:r>
              <a:rPr lang="es-MX" baseline="0" noProof="0" dirty="0" smtClean="0"/>
              <a:t> repetitivos</a:t>
            </a:r>
            <a:r>
              <a:rPr lang="es-MX" noProof="0" dirty="0" smtClean="0"/>
              <a:t> </a:t>
            </a:r>
          </a:p>
          <a:p>
            <a:pPr marL="171450" indent="-171450" eaLnBrk="1" hangingPunct="1">
              <a:spcBef>
                <a:spcPct val="0"/>
              </a:spcBef>
              <a:buFont typeface="Arial" pitchFamily="34" charset="0"/>
              <a:buChar char="•"/>
            </a:pPr>
            <a:endParaRPr lang="es-MX" noProof="0" dirty="0" smtClean="0"/>
          </a:p>
          <a:p>
            <a:pPr eaLnBrk="1" hangingPunct="1">
              <a:spcBef>
                <a:spcPct val="0"/>
              </a:spcBef>
            </a:pPr>
            <a:r>
              <a:rPr lang="es-MX" b="1" noProof="0" dirty="0" smtClean="0"/>
              <a:t>Diga a la clase: </a:t>
            </a:r>
            <a:r>
              <a:rPr lang="es-MX" b="0" i="1" noProof="0" dirty="0" smtClean="0"/>
              <a:t>Lo</a:t>
            </a:r>
            <a:r>
              <a:rPr lang="es-MX" b="0" i="1" baseline="0" noProof="0" dirty="0" smtClean="0"/>
              <a:t> que acaban de hacer es un tipo de evaluación laboral ergonómica. Vieron a alguien llevar a cabo una tarea laboral y luego identificaron los factores de riesgo ergonómicos relacionados con esa tarea. </a:t>
            </a:r>
            <a:r>
              <a:rPr lang="es-MX" noProof="0" dirty="0" smtClean="0"/>
              <a:t> </a:t>
            </a:r>
          </a:p>
          <a:p>
            <a:pPr eaLnBrk="1" hangingPunct="1">
              <a:spcBef>
                <a:spcPct val="0"/>
              </a:spcBef>
            </a:pPr>
            <a:endParaRPr lang="es-MX" noProof="0" dirty="0" smtClean="0"/>
          </a:p>
          <a:p>
            <a:pPr eaLnBrk="1" hangingPunct="1">
              <a:spcBef>
                <a:spcPct val="0"/>
              </a:spcBef>
            </a:pPr>
            <a:endParaRPr lang="es-MX" noProof="0" dirty="0" smtClean="0"/>
          </a:p>
          <a:p>
            <a:pPr eaLnBrk="1" hangingPunct="1">
              <a:spcBef>
                <a:spcPct val="0"/>
              </a:spcBef>
            </a:pPr>
            <a:endParaRPr lang="es-MX" noProof="0" dirty="0" smtClean="0"/>
          </a:p>
          <a:p>
            <a:pPr eaLnBrk="1" hangingPunct="1">
              <a:spcBef>
                <a:spcPct val="0"/>
              </a:spcBef>
            </a:pPr>
            <a:endParaRPr lang="es-MX" noProof="0" dirty="0"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F90ADE-2F1B-4ECC-8C73-3E9903F6DEB2}" type="slidenum">
              <a:rPr lang="en-US"/>
              <a:pPr fontAlgn="base">
                <a:spcBef>
                  <a:spcPct val="0"/>
                </a:spcBef>
                <a:spcAft>
                  <a:spcPct val="0"/>
                </a:spcAft>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040" y="4387136"/>
            <a:ext cx="5608320" cy="4541070"/>
          </a:xfrm>
        </p:spPr>
        <p:txBody>
          <a:bodyPr/>
          <a:lstStyle/>
          <a:p>
            <a:pPr eaLnBrk="1" fontAlgn="auto" hangingPunct="1">
              <a:spcBef>
                <a:spcPts val="0"/>
              </a:spcBef>
              <a:spcAft>
                <a:spcPts val="0"/>
              </a:spcAft>
              <a:defRPr/>
            </a:pPr>
            <a:r>
              <a:rPr lang="es-MX" b="1" noProof="0" dirty="0" smtClean="0"/>
              <a:t>Diga a la clase: </a:t>
            </a:r>
            <a:r>
              <a:rPr lang="es-MX" b="0" i="1" noProof="0" dirty="0" smtClean="0"/>
              <a:t>Un</a:t>
            </a:r>
            <a:r>
              <a:rPr lang="es-MX" b="0" i="1" baseline="0" noProof="0" dirty="0" smtClean="0"/>
              <a:t> factor de riesgo es cualquier cosa que puede aumentar el riesgo de que se sufra una lesión. Mientras más factores de riesgo hay, mayor es la probabilidad de lesionarse. </a:t>
            </a:r>
          </a:p>
          <a:p>
            <a:pPr eaLnBrk="1" fontAlgn="auto" hangingPunct="1">
              <a:spcBef>
                <a:spcPts val="0"/>
              </a:spcBef>
              <a:spcAft>
                <a:spcPts val="0"/>
              </a:spcAft>
              <a:defRPr/>
            </a:pPr>
            <a:endParaRPr lang="es-MX" i="1" noProof="0" dirty="0" smtClean="0"/>
          </a:p>
          <a:p>
            <a:pPr eaLnBrk="1" fontAlgn="auto" hangingPunct="1">
              <a:spcBef>
                <a:spcPts val="0"/>
              </a:spcBef>
              <a:spcAft>
                <a:spcPts val="0"/>
              </a:spcAft>
              <a:defRPr/>
            </a:pPr>
            <a:r>
              <a:rPr lang="es-MX" i="1" noProof="0" dirty="0" smtClean="0"/>
              <a:t>Veremos ejemplos de cada uno de</a:t>
            </a:r>
            <a:r>
              <a:rPr lang="es-MX" i="1" baseline="0" noProof="0" dirty="0" smtClean="0"/>
              <a:t> estos factores de riesgo en las próximas diapositivas. </a:t>
            </a:r>
          </a:p>
          <a:p>
            <a:pPr eaLnBrk="1" fontAlgn="auto" hangingPunct="1">
              <a:spcBef>
                <a:spcPts val="0"/>
              </a:spcBef>
              <a:spcAft>
                <a:spcPts val="0"/>
              </a:spcAft>
              <a:defRPr/>
            </a:pPr>
            <a:endParaRPr lang="es-MX" noProof="0" dirty="0" smtClean="0"/>
          </a:p>
          <a:p>
            <a:pPr eaLnBrk="1" fontAlgn="auto" hangingPunct="1">
              <a:spcBef>
                <a:spcPts val="0"/>
              </a:spcBef>
              <a:spcAft>
                <a:spcPts val="0"/>
              </a:spcAft>
              <a:defRPr/>
            </a:pPr>
            <a:r>
              <a:rPr lang="es-MX" noProof="0" dirty="0" smtClean="0"/>
              <a:t>Ver el volante: </a:t>
            </a:r>
            <a:r>
              <a:rPr lang="es-MX" i="1" u="sng" noProof="0" dirty="0" smtClean="0"/>
              <a:t>Factores</a:t>
            </a:r>
            <a:r>
              <a:rPr lang="es-MX" i="1" u="sng" baseline="0" noProof="0" dirty="0" smtClean="0"/>
              <a:t> de riesgo para las </a:t>
            </a:r>
            <a:r>
              <a:rPr lang="es-MX" i="1" u="sng" baseline="0" noProof="0" smtClean="0"/>
              <a:t>lesiones ergonómicas</a:t>
            </a:r>
            <a:r>
              <a:rPr lang="es-MX" i="1" u="sng" noProof="0" smtClean="0"/>
              <a:t>, </a:t>
            </a:r>
            <a:r>
              <a:rPr lang="es-MX" u="sng" noProof="0" dirty="0" smtClean="0"/>
              <a:t>Capacitación de Especialistas WOSH.</a:t>
            </a:r>
          </a:p>
          <a:p>
            <a:pPr marL="231115" indent="-231115" eaLnBrk="1" fontAlgn="auto" hangingPunct="1">
              <a:spcBef>
                <a:spcPts val="0"/>
              </a:spcBef>
              <a:spcAft>
                <a:spcPts val="0"/>
              </a:spcAft>
              <a:buFont typeface="+mj-lt"/>
              <a:buNone/>
              <a:defRPr/>
            </a:pPr>
            <a:endParaRPr lang="es-MX" noProof="0" dirty="0" smtClean="0"/>
          </a:p>
          <a:p>
            <a:pPr marL="231115" indent="-231115" eaLnBrk="1" fontAlgn="auto" hangingPunct="1">
              <a:spcBef>
                <a:spcPts val="0"/>
              </a:spcBef>
              <a:spcAft>
                <a:spcPts val="0"/>
              </a:spcAft>
              <a:buFont typeface="+mj-lt"/>
              <a:buAutoNum type="arabicPeriod"/>
              <a:defRPr/>
            </a:pPr>
            <a:endParaRPr lang="en-US" dirty="0"/>
          </a:p>
          <a:p>
            <a:pPr eaLnBrk="1" fontAlgn="auto" hangingPunct="1">
              <a:spcBef>
                <a:spcPts val="0"/>
              </a:spcBef>
              <a:spcAft>
                <a:spcPts val="0"/>
              </a:spcAft>
              <a:defRPr/>
            </a:pPr>
            <a:endParaRPr lang="en-US" dirty="0"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B4F183-5285-49E0-AE76-0B74BEA9901A}" type="slidenum">
              <a:rPr lang="en-US"/>
              <a:pPr fontAlgn="base">
                <a:spcBef>
                  <a:spcPct val="0"/>
                </a:spcBef>
                <a:spcAft>
                  <a:spcPct val="0"/>
                </a:spcAft>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6434" fontAlgn="base">
              <a:spcBef>
                <a:spcPct val="0"/>
              </a:spcBef>
              <a:spcAft>
                <a:spcPct val="0"/>
              </a:spcAft>
            </a:pPr>
            <a:fld id="{42E67D2D-3C09-4A91-8FCB-AFFA82D0B191}" type="slidenum">
              <a:rPr lang="en-US" smtClean="0">
                <a:latin typeface="Times New Roman" pitchFamily="18" charset="0"/>
              </a:rPr>
              <a:pPr defTabSz="916434" fontAlgn="base">
                <a:spcBef>
                  <a:spcPct val="0"/>
                </a:spcBef>
                <a:spcAft>
                  <a:spcPct val="0"/>
                </a:spcAft>
              </a:pPr>
              <a:t>18</a:t>
            </a:fld>
            <a:endParaRPr lang="en-US" dirty="0" smtClean="0">
              <a:latin typeface="Times New Roman" pitchFamily="18" charset="0"/>
            </a:endParaRPr>
          </a:p>
        </p:txBody>
      </p:sp>
      <p:sp>
        <p:nvSpPr>
          <p:cNvPr id="1290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p:txBody>
          <a:bodyPr/>
          <a:lstStyle/>
          <a:p>
            <a:pPr eaLnBrk="1" fontAlgn="auto" hangingPunct="1">
              <a:spcBef>
                <a:spcPts val="0"/>
              </a:spcBef>
              <a:spcAft>
                <a:spcPts val="0"/>
              </a:spcAft>
              <a:defRPr/>
            </a:pPr>
            <a:r>
              <a:rPr lang="es-MX" b="1" noProof="0" dirty="0" smtClean="0"/>
              <a:t>Pregunte a la clase: </a:t>
            </a:r>
            <a:r>
              <a:rPr lang="es-MX" b="1" noProof="0" dirty="0" smtClean="0">
                <a:solidFill>
                  <a:schemeClr val="tx2"/>
                </a:solidFill>
              </a:rPr>
              <a:t>¿En qué posturas forzadas trabajan?</a:t>
            </a:r>
          </a:p>
          <a:p>
            <a:pPr eaLnBrk="1" fontAlgn="auto" hangingPunct="1">
              <a:spcBef>
                <a:spcPts val="0"/>
              </a:spcBef>
              <a:spcAft>
                <a:spcPts val="0"/>
              </a:spcAft>
              <a:defRPr/>
            </a:pPr>
            <a:endParaRPr lang="es-MX" b="1" noProof="0" dirty="0" smtClean="0"/>
          </a:p>
          <a:p>
            <a:pPr eaLnBrk="1" fontAlgn="auto" hangingPunct="1">
              <a:spcBef>
                <a:spcPts val="0"/>
              </a:spcBef>
              <a:spcAft>
                <a:spcPts val="0"/>
              </a:spcAft>
              <a:defRPr/>
            </a:pPr>
            <a:r>
              <a:rPr lang="es-MX" b="1" noProof="0" dirty="0" smtClean="0"/>
              <a:t>Éstas</a:t>
            </a:r>
            <a:r>
              <a:rPr lang="es-MX" b="1" baseline="0" noProof="0" dirty="0" smtClean="0"/>
              <a:t> pueden ser algunas de las posturas forzadas</a:t>
            </a:r>
            <a:r>
              <a:rPr lang="es-MX" b="1" noProof="0" dirty="0" smtClean="0"/>
              <a:t>: </a:t>
            </a:r>
          </a:p>
          <a:p>
            <a:pPr marL="173336" indent="-173336" eaLnBrk="1" fontAlgn="auto" hangingPunct="1">
              <a:spcBef>
                <a:spcPts val="0"/>
              </a:spcBef>
              <a:spcAft>
                <a:spcPts val="0"/>
              </a:spcAft>
              <a:buFont typeface="Arial" pitchFamily="34" charset="0"/>
              <a:buChar char="•"/>
              <a:defRPr/>
            </a:pPr>
            <a:r>
              <a:rPr lang="es-MX" noProof="0" dirty="0" smtClean="0"/>
              <a:t>Doblarse</a:t>
            </a:r>
          </a:p>
          <a:p>
            <a:pPr marL="173336" indent="-173336" eaLnBrk="1" fontAlgn="auto" hangingPunct="1">
              <a:spcBef>
                <a:spcPts val="0"/>
              </a:spcBef>
              <a:spcAft>
                <a:spcPts val="0"/>
              </a:spcAft>
              <a:buFont typeface="Arial" pitchFamily="34" charset="0"/>
              <a:buChar char="•"/>
              <a:defRPr/>
            </a:pPr>
            <a:r>
              <a:rPr lang="es-MX" noProof="0" dirty="0" smtClean="0"/>
              <a:t>Trabajar con los brazos en alto</a:t>
            </a:r>
          </a:p>
          <a:p>
            <a:pPr marL="173336" indent="-173336" eaLnBrk="1" fontAlgn="auto" hangingPunct="1">
              <a:spcBef>
                <a:spcPts val="0"/>
              </a:spcBef>
              <a:spcAft>
                <a:spcPts val="0"/>
              </a:spcAft>
              <a:buFont typeface="Arial" pitchFamily="34" charset="0"/>
              <a:buChar char="•"/>
              <a:defRPr/>
            </a:pPr>
            <a:r>
              <a:rPr lang="es-MX" noProof="0" dirty="0" smtClean="0"/>
              <a:t>Arrodillarse</a:t>
            </a:r>
          </a:p>
          <a:p>
            <a:pPr marL="173336" indent="-173336" eaLnBrk="1" fontAlgn="auto" hangingPunct="1">
              <a:spcBef>
                <a:spcPts val="0"/>
              </a:spcBef>
              <a:spcAft>
                <a:spcPts val="0"/>
              </a:spcAft>
              <a:buFont typeface="Arial" pitchFamily="34" charset="0"/>
              <a:buChar char="•"/>
              <a:defRPr/>
            </a:pPr>
            <a:r>
              <a:rPr lang="es-MX" noProof="0" dirty="0" smtClean="0"/>
              <a:t>Torcerse</a:t>
            </a:r>
          </a:p>
          <a:p>
            <a:pPr marL="173336" indent="-173336" eaLnBrk="1" fontAlgn="auto" hangingPunct="1">
              <a:spcBef>
                <a:spcPts val="0"/>
              </a:spcBef>
              <a:spcAft>
                <a:spcPts val="0"/>
              </a:spcAft>
              <a:buFont typeface="Arial" pitchFamily="34" charset="0"/>
              <a:buChar char="•"/>
              <a:defRPr/>
            </a:pPr>
            <a:r>
              <a:rPr lang="es-MX" noProof="0" dirty="0" smtClean="0"/>
              <a:t>Estirarse mucho para recoger algo frente a uno</a:t>
            </a:r>
          </a:p>
          <a:p>
            <a:pPr marL="173336" indent="-173336" eaLnBrk="1" fontAlgn="auto" hangingPunct="1">
              <a:spcBef>
                <a:spcPts val="0"/>
              </a:spcBef>
              <a:spcAft>
                <a:spcPts val="0"/>
              </a:spcAft>
              <a:buFont typeface="Arial" pitchFamily="34" charset="0"/>
              <a:buChar char="•"/>
              <a:defRPr/>
            </a:pPr>
            <a:r>
              <a:rPr lang="es-MX" noProof="0" dirty="0" smtClean="0"/>
              <a:t>Trabajar con una muñeca doblada</a:t>
            </a:r>
          </a:p>
          <a:p>
            <a:pPr eaLnBrk="1" fontAlgn="auto" hangingPunct="1">
              <a:spcBef>
                <a:spcPts val="0"/>
              </a:spcBef>
              <a:spcAft>
                <a:spcPts val="0"/>
              </a:spcAft>
              <a:defRPr/>
            </a:pPr>
            <a:endParaRPr lang="es-MX" noProof="0" dirty="0" smtClean="0"/>
          </a:p>
          <a:p>
            <a:pPr eaLnBrk="1" fontAlgn="auto" hangingPunct="1">
              <a:spcBef>
                <a:spcPts val="0"/>
              </a:spcBef>
              <a:spcAft>
                <a:spcPts val="0"/>
              </a:spcAft>
              <a:defRPr/>
            </a:pPr>
            <a:r>
              <a:rPr lang="es-MX" b="1" noProof="0" dirty="0" smtClean="0"/>
              <a:t>Diga a la clase: </a:t>
            </a:r>
            <a:r>
              <a:rPr lang="es-MX" b="0" i="1" noProof="0" dirty="0" smtClean="0"/>
              <a:t>El</a:t>
            </a:r>
            <a:r>
              <a:rPr lang="es-MX" b="0" i="1" baseline="0" noProof="0" dirty="0" smtClean="0"/>
              <a:t> término “posturas forzadas” se refiere a toda postura en que las partes del cuerpo están fuera de su posición neutra y cómoda (por ejemplo, la espalda doblada, una muñeca doblada o los brazos en alto). Las posturas forzadas no siempre son dañinas. El problema ocurre cuando se repiten con frecuencia o se mantienen por mucho tiempo. </a:t>
            </a:r>
            <a:endParaRPr lang="es-MX" noProof="0" dirty="0" smtClean="0"/>
          </a:p>
          <a:p>
            <a:pPr eaLnBrk="1" fontAlgn="auto" hangingPunct="1">
              <a:spcBef>
                <a:spcPts val="0"/>
              </a:spcBef>
              <a:spcAft>
                <a:spcPts val="0"/>
              </a:spcAft>
              <a:defRPr/>
            </a:pPr>
            <a:endParaRPr lang="es-MX" noProof="0" dirty="0" smtClean="0"/>
          </a:p>
          <a:p>
            <a:pPr eaLnBrk="1" fontAlgn="auto" hangingPunct="1">
              <a:spcBef>
                <a:spcPts val="0"/>
              </a:spcBef>
              <a:spcAft>
                <a:spcPts val="0"/>
              </a:spcAft>
              <a:defRPr/>
            </a:pPr>
            <a:endParaRPr lang="es-MX" noProof="0" dirty="0" smtClean="0"/>
          </a:p>
          <a:p>
            <a:pPr eaLnBrk="1" fontAlgn="auto" hangingPunct="1">
              <a:spcBef>
                <a:spcPts val="0"/>
              </a:spcBef>
              <a:spcAft>
                <a:spcPts val="0"/>
              </a:spcAft>
              <a:defRPr/>
            </a:pPr>
            <a:endParaRPr lang="es-MX" noProof="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b="1" noProof="0" dirty="0" smtClean="0"/>
              <a:t>Pregunte a la clase:</a:t>
            </a:r>
            <a:r>
              <a:rPr lang="es-MX" noProof="0" dirty="0" smtClean="0"/>
              <a:t> </a:t>
            </a:r>
            <a:r>
              <a:rPr lang="es-MX" b="1" noProof="0" dirty="0" smtClean="0">
                <a:solidFill>
                  <a:schemeClr val="tx2"/>
                </a:solidFill>
              </a:rPr>
              <a:t>¿Cuáles</a:t>
            </a:r>
            <a:r>
              <a:rPr lang="es-MX" b="1" baseline="0" noProof="0" dirty="0" smtClean="0">
                <a:solidFill>
                  <a:schemeClr val="tx2"/>
                </a:solidFill>
              </a:rPr>
              <a:t>  tareas requieren que ustedes repitan el mismo movimiento una y otra vez? </a:t>
            </a:r>
            <a:endParaRPr lang="es-MX" b="1" noProof="0" dirty="0" smtClean="0">
              <a:solidFill>
                <a:schemeClr val="tx2"/>
              </a:solidFill>
            </a:endParaRPr>
          </a:p>
          <a:p>
            <a:pPr eaLnBrk="1" hangingPunct="1">
              <a:spcBef>
                <a:spcPct val="0"/>
              </a:spcBef>
            </a:pPr>
            <a:r>
              <a:rPr lang="es-MX" b="1" noProof="0" dirty="0" smtClean="0">
                <a:solidFill>
                  <a:schemeClr val="tx2"/>
                </a:solidFill>
              </a:rPr>
              <a:t>¿Qué síntomas físicos tienen por hacer esas</a:t>
            </a:r>
            <a:r>
              <a:rPr lang="es-MX" b="1" baseline="0" noProof="0" dirty="0" smtClean="0">
                <a:solidFill>
                  <a:schemeClr val="tx2"/>
                </a:solidFill>
              </a:rPr>
              <a:t> tareas </a:t>
            </a:r>
            <a:r>
              <a:rPr lang="es-MX" b="1" noProof="0" dirty="0" smtClean="0">
                <a:solidFill>
                  <a:schemeClr val="tx2"/>
                </a:solidFill>
              </a:rPr>
              <a:t>(por ejemplo, despertarse por la noche con un</a:t>
            </a:r>
            <a:r>
              <a:rPr lang="es-MX" b="1" baseline="0" noProof="0" dirty="0" smtClean="0">
                <a:solidFill>
                  <a:schemeClr val="tx2"/>
                </a:solidFill>
              </a:rPr>
              <a:t> dolor en el brazo, hormigueo en los dedos, hinchazón de las manos o los brazos, etc.)? </a:t>
            </a:r>
          </a:p>
          <a:p>
            <a:pPr eaLnBrk="1" hangingPunct="1">
              <a:spcBef>
                <a:spcPct val="0"/>
              </a:spcBef>
            </a:pPr>
            <a:endParaRPr lang="es-MX" b="1" noProof="0" dirty="0" smtClean="0"/>
          </a:p>
          <a:p>
            <a:pPr eaLnBrk="1" hangingPunct="1">
              <a:spcBef>
                <a:spcPct val="0"/>
              </a:spcBef>
            </a:pPr>
            <a:r>
              <a:rPr lang="es-MX" b="1" noProof="0" dirty="0" smtClean="0"/>
              <a:t>Diga a la clase:</a:t>
            </a:r>
            <a:r>
              <a:rPr lang="es-MX" noProof="0" dirty="0" smtClean="0"/>
              <a:t> </a:t>
            </a:r>
            <a:r>
              <a:rPr lang="es-MX" i="1" noProof="0" dirty="0" smtClean="0"/>
              <a:t>El</a:t>
            </a:r>
            <a:r>
              <a:rPr lang="es-MX" i="1" baseline="0" noProof="0" dirty="0" smtClean="0"/>
              <a:t> repetir el mismo movimiento una y otra vez sobrecarga los músculos y las articulaciones. </a:t>
            </a:r>
            <a:r>
              <a:rPr lang="es-MX" i="1" noProof="0" dirty="0" smtClean="0"/>
              <a:t>La cantidad de la sobrecarga</a:t>
            </a:r>
            <a:r>
              <a:rPr lang="es-MX" i="1" baseline="0" noProof="0" dirty="0" smtClean="0"/>
              <a:t> depende de estos factores</a:t>
            </a:r>
            <a:r>
              <a:rPr lang="es-MX" i="1" noProof="0" dirty="0" smtClean="0"/>
              <a:t>:</a:t>
            </a:r>
          </a:p>
          <a:p>
            <a:pPr marL="173336" indent="-173336" eaLnBrk="1" hangingPunct="1">
              <a:spcBef>
                <a:spcPct val="0"/>
              </a:spcBef>
              <a:buFont typeface="Arial" pitchFamily="34" charset="0"/>
              <a:buChar char="•"/>
            </a:pPr>
            <a:r>
              <a:rPr lang="es-MX" i="1" noProof="0" dirty="0" smtClean="0"/>
              <a:t>Con cuánta</a:t>
            </a:r>
            <a:r>
              <a:rPr lang="es-MX" i="1" baseline="0" noProof="0" dirty="0" smtClean="0"/>
              <a:t> </a:t>
            </a:r>
            <a:r>
              <a:rPr lang="es-MX" i="1" noProof="0" dirty="0" smtClean="0"/>
              <a:t>rapidez se hace la</a:t>
            </a:r>
            <a:r>
              <a:rPr lang="es-MX" i="1" baseline="0" noProof="0" dirty="0" smtClean="0"/>
              <a:t> tarea</a:t>
            </a:r>
            <a:endParaRPr lang="es-MX" i="1" noProof="0" dirty="0" smtClean="0"/>
          </a:p>
          <a:p>
            <a:pPr marL="173336" indent="-173336" eaLnBrk="1" hangingPunct="1">
              <a:spcBef>
                <a:spcPct val="0"/>
              </a:spcBef>
              <a:buFont typeface="Arial" pitchFamily="34" charset="0"/>
              <a:buChar char="•"/>
            </a:pPr>
            <a:r>
              <a:rPr lang="es-MX" i="1" noProof="0" dirty="0" smtClean="0"/>
              <a:t>Por cuánto tiempo</a:t>
            </a:r>
            <a:r>
              <a:rPr lang="es-MX" i="1" baseline="0" noProof="0" dirty="0" smtClean="0"/>
              <a:t> se hace la tarea</a:t>
            </a:r>
            <a:endParaRPr lang="es-MX" i="1" noProof="0" dirty="0" smtClean="0"/>
          </a:p>
          <a:p>
            <a:pPr marL="173336" indent="-173336" eaLnBrk="1" hangingPunct="1">
              <a:spcBef>
                <a:spcPct val="0"/>
              </a:spcBef>
              <a:buFont typeface="Arial" pitchFamily="34" charset="0"/>
              <a:buChar char="•"/>
            </a:pPr>
            <a:r>
              <a:rPr lang="es-MX" i="1" noProof="0" dirty="0" smtClean="0"/>
              <a:t>La cantidad de fuerza que</a:t>
            </a:r>
            <a:r>
              <a:rPr lang="es-MX" i="1" baseline="0" noProof="0" dirty="0" smtClean="0"/>
              <a:t> requiere la tarea</a:t>
            </a:r>
            <a:endParaRPr lang="es-MX" i="1" noProof="0" dirty="0" smtClean="0"/>
          </a:p>
          <a:p>
            <a:pPr marL="173336" indent="-173336" eaLnBrk="1" hangingPunct="1">
              <a:spcBef>
                <a:spcPct val="0"/>
              </a:spcBef>
              <a:buFont typeface="Arial" pitchFamily="34" charset="0"/>
              <a:buChar char="•"/>
            </a:pPr>
            <a:r>
              <a:rPr lang="es-MX" i="1" noProof="0" dirty="0" smtClean="0"/>
              <a:t>El tiempo de recuperación entre los movimientos</a:t>
            </a:r>
          </a:p>
          <a:p>
            <a:pPr eaLnBrk="1" hangingPunct="1">
              <a:spcBef>
                <a:spcPct val="0"/>
              </a:spcBef>
            </a:pPr>
            <a:endParaRPr lang="en-US" i="1" dirty="0" smtClean="0"/>
          </a:p>
          <a:p>
            <a:pPr eaLnBrk="1" hangingPunct="1">
              <a:spcBef>
                <a:spcPct val="0"/>
              </a:spcBef>
            </a:pPr>
            <a:endParaRPr lang="en-US" dirty="0" smtClean="0"/>
          </a:p>
          <a:p>
            <a:pPr eaLnBrk="1" hangingPunct="1">
              <a:spcBef>
                <a:spcPct val="0"/>
              </a:spcBef>
            </a:pPr>
            <a:endParaRPr lang="en-US" dirty="0"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DA8031-A4AB-4E5D-956F-5A58D5CB79A4}" type="slidenum">
              <a:rPr lang="en-US"/>
              <a:pPr fontAlgn="base">
                <a:spcBef>
                  <a:spcPct val="0"/>
                </a:spcBef>
                <a:spcAft>
                  <a:spcPct val="0"/>
                </a:spcAft>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xfrm>
            <a:off x="701040" y="4390921"/>
            <a:ext cx="5608320" cy="4156234"/>
          </a:xfrm>
          <a:noFill/>
        </p:spPr>
        <p:txBody>
          <a:bodyPr wrap="square" numCol="1" anchor="t" anchorCtr="0" compatLnSpc="1">
            <a:prstTxWarp prst="textNoShape">
              <a:avLst/>
            </a:prstTxWarp>
          </a:bodyPr>
          <a:lstStyle/>
          <a:p>
            <a:r>
              <a:rPr lang="es-MX" b="1" noProof="0" dirty="0" smtClean="0"/>
              <a:t>Diga a la</a:t>
            </a:r>
            <a:r>
              <a:rPr lang="es-MX" b="1" baseline="0" noProof="0" dirty="0" smtClean="0"/>
              <a:t> clase</a:t>
            </a:r>
            <a:r>
              <a:rPr lang="es-MX" b="1" noProof="0" dirty="0" smtClean="0"/>
              <a:t>: </a:t>
            </a:r>
            <a:r>
              <a:rPr lang="es-MX" b="0" i="1" noProof="0" dirty="0" smtClean="0"/>
              <a:t>Ésta es una capacitación sobre salud y seguridad laboral para obreros, sindicatos y empleadores del sector</a:t>
            </a:r>
            <a:r>
              <a:rPr lang="es-MX" b="0" i="1" baseline="0" noProof="0" dirty="0" smtClean="0"/>
              <a:t> de la construcción. La creó el Programa de Salud Laboral de la Universidad de California en Berkeley para el Consejo Estatal de Oficios de Edificación y Construcción, </a:t>
            </a:r>
            <a:r>
              <a:rPr lang="es-MX" i="1" noProof="0" dirty="0" smtClean="0"/>
              <a:t>AFL-CIO. El programa recibe el apoyo financiero de OSHA Federal.</a:t>
            </a:r>
          </a:p>
          <a:p>
            <a:endParaRPr lang="es-MX" i="1" noProof="0" dirty="0" smtClean="0"/>
          </a:p>
          <a:p>
            <a:r>
              <a:rPr lang="es-MX" i="1" noProof="0" dirty="0" smtClean="0"/>
              <a:t>Los temas principales de la capacitación son los trastornos</a:t>
            </a:r>
            <a:r>
              <a:rPr lang="es-MX" i="1" baseline="0" noProof="0" dirty="0" smtClean="0"/>
              <a:t> </a:t>
            </a:r>
            <a:r>
              <a:rPr lang="es-MX" i="1" baseline="0" noProof="0" dirty="0" err="1" smtClean="0"/>
              <a:t>osteomusculares</a:t>
            </a:r>
            <a:r>
              <a:rPr lang="es-MX" i="1" baseline="0" noProof="0" dirty="0" smtClean="0"/>
              <a:t> (TO) y la ergonomía. D</a:t>
            </a:r>
            <a:r>
              <a:rPr lang="es-MX" i="1" noProof="0" dirty="0" smtClean="0"/>
              <a:t>efiniremos esos términos durante este curso.</a:t>
            </a:r>
          </a:p>
          <a:p>
            <a:pPr eaLnBrk="1" hangingPunct="1">
              <a:spcBef>
                <a:spcPct val="0"/>
              </a:spcBef>
            </a:pPr>
            <a:endParaRPr lang="es-MX" noProof="0"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D968A4-1853-43FA-AFA8-24DF9E0235F4}" type="slidenum">
              <a:rPr lang="en-US"/>
              <a:pPr fontAlgn="base">
                <a:spcBef>
                  <a:spcPct val="0"/>
                </a:spcBef>
                <a:spcAft>
                  <a:spcPct val="0"/>
                </a:spcAft>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xfrm>
            <a:off x="1155700" y="681038"/>
            <a:ext cx="4619625" cy="3463925"/>
          </a:xfrm>
          <a:noFill/>
          <a:ln>
            <a:solidFill>
              <a:srgbClr val="000000"/>
            </a:solidFill>
            <a:miter lim="800000"/>
            <a:headEnd/>
            <a:tailEnd/>
          </a:ln>
        </p:spPr>
      </p:sp>
      <p:sp>
        <p:nvSpPr>
          <p:cNvPr id="3" name="Notes Placeholder 2"/>
          <p:cNvSpPr>
            <a:spLocks noGrp="1"/>
          </p:cNvSpPr>
          <p:nvPr>
            <p:ph type="body" idx="1"/>
          </p:nvPr>
        </p:nvSpPr>
        <p:spPr>
          <a:ln>
            <a:solidFill>
              <a:schemeClr val="accent1"/>
            </a:solidFill>
          </a:ln>
        </p:spPr>
        <p:txBody>
          <a:bodyPr/>
          <a:lstStyle/>
          <a:p>
            <a:pPr eaLnBrk="1" fontAlgn="auto" hangingPunct="1">
              <a:spcBef>
                <a:spcPts val="0"/>
              </a:spcBef>
              <a:spcAft>
                <a:spcPts val="0"/>
              </a:spcAft>
              <a:defRPr/>
            </a:pPr>
            <a:r>
              <a:rPr lang="es-MX" b="1" noProof="0" dirty="0" smtClean="0"/>
              <a:t>Pregunte a la clase</a:t>
            </a:r>
            <a:r>
              <a:rPr lang="es-MX" noProof="0" dirty="0" smtClean="0"/>
              <a:t>: </a:t>
            </a:r>
            <a:r>
              <a:rPr lang="es-MX" b="1" noProof="0" dirty="0" smtClean="0"/>
              <a:t>¿Cuáles tareas requieren que ustedes hagan </a:t>
            </a:r>
            <a:r>
              <a:rPr lang="es-MX" b="1" baseline="0" noProof="0" dirty="0" smtClean="0"/>
              <a:t>mucha fuerza? </a:t>
            </a:r>
            <a:r>
              <a:rPr lang="es-MX" b="1" noProof="0" dirty="0" smtClean="0">
                <a:solidFill>
                  <a:schemeClr val="tx2"/>
                </a:solidFill>
              </a:rPr>
              <a:t>¿Cómo saben cuánta fuerza es demasiada?</a:t>
            </a:r>
            <a:r>
              <a:rPr lang="es-MX" b="1" baseline="0" noProof="0" dirty="0" smtClean="0">
                <a:solidFill>
                  <a:schemeClr val="tx2"/>
                </a:solidFill>
              </a:rPr>
              <a:t> </a:t>
            </a:r>
          </a:p>
          <a:p>
            <a:pPr eaLnBrk="1" fontAlgn="auto" hangingPunct="1">
              <a:spcBef>
                <a:spcPts val="0"/>
              </a:spcBef>
              <a:spcAft>
                <a:spcPts val="0"/>
              </a:spcAft>
              <a:defRPr/>
            </a:pPr>
            <a:endParaRPr lang="es-MX" b="1" baseline="0" noProof="0" dirty="0" smtClean="0">
              <a:solidFill>
                <a:schemeClr val="tx2"/>
              </a:solidFill>
            </a:endParaRPr>
          </a:p>
          <a:p>
            <a:pPr eaLnBrk="1" fontAlgn="auto" hangingPunct="1">
              <a:spcBef>
                <a:spcPts val="0"/>
              </a:spcBef>
              <a:spcAft>
                <a:spcPts val="0"/>
              </a:spcAft>
              <a:defRPr/>
            </a:pPr>
            <a:r>
              <a:rPr lang="es-MX" b="1" noProof="0" dirty="0" smtClean="0"/>
              <a:t>Diga a la clase: </a:t>
            </a:r>
            <a:r>
              <a:rPr lang="es-MX" i="1" noProof="0" dirty="0" smtClean="0"/>
              <a:t>Éstas</a:t>
            </a:r>
            <a:r>
              <a:rPr lang="es-MX" i="1" baseline="0" noProof="0" dirty="0" smtClean="0"/>
              <a:t> son algunas tareas comunes que requieren que se haga mucha fuerza</a:t>
            </a:r>
            <a:r>
              <a:rPr lang="es-MX" i="1" noProof="0" dirty="0" smtClean="0"/>
              <a:t>:</a:t>
            </a:r>
          </a:p>
          <a:p>
            <a:pPr marL="173336" indent="-173336" eaLnBrk="1" fontAlgn="auto" hangingPunct="1">
              <a:spcBef>
                <a:spcPts val="0"/>
              </a:spcBef>
              <a:spcAft>
                <a:spcPts val="0"/>
              </a:spcAft>
              <a:buFont typeface="Arial" pitchFamily="34" charset="0"/>
              <a:buChar char="•"/>
              <a:defRPr/>
            </a:pPr>
            <a:r>
              <a:rPr lang="es-MX" i="1" noProof="0" dirty="0" smtClean="0"/>
              <a:t>Levantar y cargar algo pesado</a:t>
            </a:r>
          </a:p>
          <a:p>
            <a:pPr marL="173336" indent="-173336" eaLnBrk="1" fontAlgn="auto" hangingPunct="1">
              <a:spcBef>
                <a:spcPts val="0"/>
              </a:spcBef>
              <a:spcAft>
                <a:spcPts val="0"/>
              </a:spcAft>
              <a:buFont typeface="Arial" pitchFamily="34" charset="0"/>
              <a:buChar char="•"/>
              <a:defRPr/>
            </a:pPr>
            <a:r>
              <a:rPr lang="es-MX" i="1" noProof="0" dirty="0" smtClean="0"/>
              <a:t>Empujar o jalar objetos pesados</a:t>
            </a:r>
          </a:p>
          <a:p>
            <a:pPr marL="173336" indent="-173336" eaLnBrk="1" fontAlgn="auto" hangingPunct="1">
              <a:spcBef>
                <a:spcPts val="0"/>
              </a:spcBef>
              <a:spcAft>
                <a:spcPts val="0"/>
              </a:spcAft>
              <a:buFont typeface="Arial" pitchFamily="34" charset="0"/>
              <a:buChar char="•"/>
              <a:defRPr/>
            </a:pPr>
            <a:r>
              <a:rPr lang="es-MX" i="1" noProof="0" dirty="0" smtClean="0"/>
              <a:t>Usar una herramienta con un mango demasiado pequeño. Es posible que la persona</a:t>
            </a:r>
            <a:r>
              <a:rPr lang="es-MX" i="1" baseline="0" noProof="0" dirty="0" smtClean="0"/>
              <a:t> sienta la necesidad de apretar, estrujar o agarrar el mango con mucha fuerza y hacer que se le canse así la mano.</a:t>
            </a:r>
          </a:p>
          <a:p>
            <a:pPr marL="173336" indent="-173336" eaLnBrk="1" fontAlgn="auto" hangingPunct="1">
              <a:spcBef>
                <a:spcPts val="0"/>
              </a:spcBef>
              <a:spcAft>
                <a:spcPts val="0"/>
              </a:spcAft>
              <a:buFont typeface="Arial" pitchFamily="34" charset="0"/>
              <a:buChar char="•"/>
              <a:defRPr/>
            </a:pPr>
            <a:r>
              <a:rPr lang="es-MX" i="1" noProof="0" dirty="0" smtClean="0"/>
              <a:t>Usar un guante demasiado grande, que no se ajusta bien a la mano. De</a:t>
            </a:r>
            <a:r>
              <a:rPr lang="es-MX" i="1" baseline="0" noProof="0" dirty="0" smtClean="0"/>
              <a:t> esa forma, la persona tendrá que hacer más fuerza para sostener una herramienta. Eso puede afectar a las mujeres y otros obreros de manos pequeñas. </a:t>
            </a:r>
          </a:p>
          <a:p>
            <a:pPr marL="173336" indent="-173336" eaLnBrk="1" fontAlgn="auto" hangingPunct="1">
              <a:spcBef>
                <a:spcPts val="0"/>
              </a:spcBef>
              <a:spcAft>
                <a:spcPts val="0"/>
              </a:spcAft>
              <a:buFont typeface="Arial" pitchFamily="34" charset="0"/>
              <a:buChar char="•"/>
              <a:defRPr/>
            </a:pPr>
            <a:r>
              <a:rPr lang="es-MX" i="1" noProof="0" dirty="0" smtClean="0"/>
              <a:t>Si se usa una herramienta pesada, que no está bien balanceada, puede ser</a:t>
            </a:r>
            <a:r>
              <a:rPr lang="es-MX" i="1" baseline="0" noProof="0" dirty="0" smtClean="0"/>
              <a:t> necesario hacer mucha fuerza para controlarla. </a:t>
            </a:r>
            <a:endParaRPr lang="es-MX" noProof="0" dirty="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424C47-3A1B-4E5B-B5D3-BB5500C18BE7}" type="slidenum">
              <a:rPr lang="en-US"/>
              <a:pPr fontAlgn="base">
                <a:spcBef>
                  <a:spcPct val="0"/>
                </a:spcBef>
                <a:spcAft>
                  <a:spcPct val="0"/>
                </a:spcAft>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Pregunte a la clase: ¿Para</a:t>
            </a:r>
            <a:r>
              <a:rPr lang="es-MX" b="1" baseline="0" noProof="0" dirty="0" smtClean="0"/>
              <a:t> cuáles tareas necesitan trabajar en una posición fija o estacionaria</a:t>
            </a:r>
            <a:r>
              <a:rPr lang="es-MX" b="1" noProof="0" dirty="0" smtClean="0">
                <a:solidFill>
                  <a:schemeClr val="tx2"/>
                </a:solidFill>
              </a:rPr>
              <a:t>? </a:t>
            </a:r>
          </a:p>
          <a:p>
            <a:endParaRPr lang="es-MX" sz="800" b="1" noProof="0" dirty="0" smtClean="0">
              <a:solidFill>
                <a:schemeClr val="tx2"/>
              </a:solidFill>
            </a:endParaRPr>
          </a:p>
          <a:p>
            <a:r>
              <a:rPr lang="es-MX" b="1" noProof="0" dirty="0" smtClean="0"/>
              <a:t>Diga a la clase: </a:t>
            </a:r>
            <a:r>
              <a:rPr lang="es-MX" b="0" i="1" noProof="0" dirty="0" smtClean="0"/>
              <a:t>Las</a:t>
            </a:r>
            <a:r>
              <a:rPr lang="es-MX" b="0" i="1" baseline="0" noProof="0" dirty="0" smtClean="0"/>
              <a:t> posturas fijas/estacionarias, o las posiciones que un obrero necesita mantener por mucho tiempo, pueden disminuir la circulación de la sangre y dañar los músculos</a:t>
            </a:r>
            <a:r>
              <a:rPr lang="es-MX" i="1" noProof="0" dirty="0" smtClean="0"/>
              <a:t>. Además,</a:t>
            </a:r>
            <a:r>
              <a:rPr lang="es-MX" i="1" baseline="0" noProof="0" dirty="0" smtClean="0"/>
              <a:t> s</a:t>
            </a:r>
            <a:r>
              <a:rPr lang="es-MX" i="1" noProof="0" dirty="0" smtClean="0"/>
              <a:t>i uno pasa mucho tiempo parado, le</a:t>
            </a:r>
            <a:r>
              <a:rPr lang="es-MX" i="1" baseline="0" noProof="0" dirty="0" smtClean="0"/>
              <a:t> </a:t>
            </a:r>
            <a:r>
              <a:rPr lang="es-MX" i="1" noProof="0" dirty="0" smtClean="0"/>
              <a:t>pueden doler los pies.</a:t>
            </a:r>
          </a:p>
          <a:p>
            <a:endParaRPr lang="es-MX" noProof="0" dirty="0" smtClean="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21</a:t>
            </a:fld>
            <a:endParaRPr lang="en-US" dirty="0"/>
          </a:p>
        </p:txBody>
      </p:sp>
    </p:spTree>
    <p:extLst>
      <p:ext uri="{BB962C8B-B14F-4D97-AF65-F5344CB8AC3E}">
        <p14:creationId xmlns:p14="http://schemas.microsoft.com/office/powerpoint/2010/main" val="2258812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Pregunte a la clase: </a:t>
            </a:r>
            <a:r>
              <a:rPr lang="es-MX" b="1" noProof="0" dirty="0" smtClean="0">
                <a:solidFill>
                  <a:schemeClr val="tx2"/>
                </a:solidFill>
              </a:rPr>
              <a:t>¿Cuáles </a:t>
            </a:r>
            <a:r>
              <a:rPr lang="es-MX" b="1" baseline="0" noProof="0" dirty="0" smtClean="0">
                <a:solidFill>
                  <a:schemeClr val="tx2"/>
                </a:solidFill>
              </a:rPr>
              <a:t>tareas los exponen a vibración</a:t>
            </a:r>
            <a:r>
              <a:rPr lang="es-MX" b="1" noProof="0" dirty="0" smtClean="0">
                <a:solidFill>
                  <a:schemeClr val="tx2"/>
                </a:solidFill>
              </a:rPr>
              <a:t>? </a:t>
            </a:r>
          </a:p>
          <a:p>
            <a:r>
              <a:rPr lang="es-MX" b="1" i="1" noProof="0" dirty="0" smtClean="0"/>
              <a:t>Diga a la clase: </a:t>
            </a:r>
            <a:r>
              <a:rPr lang="es-MX" b="0" i="1" noProof="0" dirty="0" smtClean="0"/>
              <a:t>Los</a:t>
            </a:r>
            <a:r>
              <a:rPr lang="es-MX" b="0" i="1" baseline="0" noProof="0" dirty="0" smtClean="0"/>
              <a:t> dos tipos principales de vibración que pueden causar trastornos </a:t>
            </a:r>
            <a:r>
              <a:rPr lang="es-MX" b="0" i="1" baseline="0" noProof="0" dirty="0" err="1" smtClean="0"/>
              <a:t>osteomusculares</a:t>
            </a:r>
            <a:r>
              <a:rPr lang="es-MX" b="0" i="1" baseline="0" noProof="0" dirty="0" smtClean="0"/>
              <a:t> son: 1) la vibración de manos y brazos y 2) la vibración de cuerpo entero</a:t>
            </a:r>
            <a:r>
              <a:rPr lang="es-MX" i="1" noProof="0" dirty="0" smtClean="0"/>
              <a:t>.</a:t>
            </a:r>
          </a:p>
          <a:p>
            <a:endParaRPr lang="es-MX" noProof="0" dirty="0" smtClean="0"/>
          </a:p>
          <a:p>
            <a:r>
              <a:rPr lang="es-MX" sz="1100" u="sng" noProof="0" dirty="0" smtClean="0"/>
              <a:t>Vibración de manos</a:t>
            </a:r>
            <a:r>
              <a:rPr lang="es-MX" sz="1100" u="sng" baseline="0" noProof="0" dirty="0" smtClean="0"/>
              <a:t> y </a:t>
            </a:r>
            <a:r>
              <a:rPr lang="es-MX" sz="1100" u="sng" noProof="0" dirty="0" smtClean="0"/>
              <a:t>brazos</a:t>
            </a:r>
          </a:p>
          <a:p>
            <a:r>
              <a:rPr lang="es-MX" sz="1100" noProof="0" dirty="0" smtClean="0"/>
              <a:t>La exposición a la vibración de manos</a:t>
            </a:r>
            <a:r>
              <a:rPr lang="es-MX" sz="1100" baseline="0" noProof="0" dirty="0" smtClean="0"/>
              <a:t> y </a:t>
            </a:r>
            <a:r>
              <a:rPr lang="es-MX" sz="1100" noProof="0" dirty="0" smtClean="0"/>
              <a:t>brazos ocurre</a:t>
            </a:r>
            <a:r>
              <a:rPr lang="es-MX" sz="1100" baseline="0" noProof="0" dirty="0" smtClean="0"/>
              <a:t> al trabajar con herramientas eléctricas, motorizadas, neumáticas o de aire</a:t>
            </a:r>
            <a:r>
              <a:rPr lang="es-MX" sz="1100" noProof="0" dirty="0" smtClean="0"/>
              <a:t>. La exposición a la vibración de manos</a:t>
            </a:r>
            <a:r>
              <a:rPr lang="es-MX" sz="1100" baseline="0" noProof="0" dirty="0" smtClean="0"/>
              <a:t> y </a:t>
            </a:r>
            <a:r>
              <a:rPr lang="es-MX" sz="1100" noProof="0" dirty="0" smtClean="0"/>
              <a:t>brazos daña principalmente los tejidos nerviosos y vasculares,</a:t>
            </a:r>
            <a:r>
              <a:rPr lang="es-MX" sz="1100" baseline="0" noProof="0" dirty="0" smtClean="0"/>
              <a:t> generalmente de las manos y los dedos. La vibración excesiva puede dañar los vasos sanguíneos y causar síndrome o enfermedad de </a:t>
            </a:r>
            <a:r>
              <a:rPr lang="es-MX" sz="1100" baseline="0" noProof="0" dirty="0" err="1" smtClean="0"/>
              <a:t>Raynaud</a:t>
            </a:r>
            <a:r>
              <a:rPr lang="es-MX" sz="1100" baseline="0" noProof="0" dirty="0" smtClean="0"/>
              <a:t>. </a:t>
            </a:r>
          </a:p>
          <a:p>
            <a:endParaRPr lang="es-MX" sz="1100" baseline="0" noProof="0" dirty="0" smtClean="0"/>
          </a:p>
          <a:p>
            <a:r>
              <a:rPr lang="es-MX" sz="1100" noProof="0" dirty="0" smtClean="0"/>
              <a:t>El síndrome de </a:t>
            </a:r>
            <a:r>
              <a:rPr lang="es-MX" sz="1100" noProof="0" dirty="0" err="1" smtClean="0"/>
              <a:t>Raynaud</a:t>
            </a:r>
            <a:r>
              <a:rPr lang="es-MX" sz="1100" baseline="0" noProof="0" dirty="0" smtClean="0"/>
              <a:t> ocurre cuando los vasos sanguíneos y los nervios se estrechan debido a condiciones como la temperatura baja o la vibración. </a:t>
            </a:r>
            <a:r>
              <a:rPr lang="es-MX" sz="1100" noProof="0" dirty="0" smtClean="0"/>
              <a:t>La piel se puede poner pálida, blanca como cera, o morada. En</a:t>
            </a:r>
            <a:r>
              <a:rPr lang="es-MX" sz="1100" baseline="0" noProof="0" dirty="0" smtClean="0"/>
              <a:t> el lugar de trabajo, esta enfermedad más que nada se relaciona con el “síndrome de vibración de manos y brazos”. </a:t>
            </a:r>
            <a:endParaRPr lang="es-MX" sz="1100" noProof="0" dirty="0" smtClean="0"/>
          </a:p>
          <a:p>
            <a:r>
              <a:rPr lang="es-MX" sz="1100" noProof="0" dirty="0" smtClean="0"/>
              <a:t> </a:t>
            </a:r>
          </a:p>
          <a:p>
            <a:r>
              <a:rPr lang="es-MX" sz="1100" u="sng" noProof="0" dirty="0" smtClean="0"/>
              <a:t>Vibración de cuerpo entero</a:t>
            </a:r>
          </a:p>
          <a:p>
            <a:r>
              <a:rPr lang="es-MX" sz="1100" noProof="0" dirty="0" smtClean="0"/>
              <a:t>La exposición a la vibración de cuerpo entero ocurre cuando el cuerpo entra en contacto con una superficie que vibra, como por ejemplo, el asiento, un pedal o el piso de una máquina o un vehículo pesado. Se ha demostrado que la vibración</a:t>
            </a:r>
            <a:r>
              <a:rPr lang="es-MX" sz="1100" baseline="0" noProof="0" dirty="0" smtClean="0"/>
              <a:t> de cuerpo entero es un factor que contribuye mucho a las lesiones de la cintura (la parte inferior de la espalda). </a:t>
            </a:r>
            <a:endParaRPr lang="es-MX" sz="1100" noProof="0" dirty="0" smtClean="0"/>
          </a:p>
          <a:p>
            <a:endParaRPr lang="es-MX" noProof="0"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22</a:t>
            </a:fld>
            <a:endParaRPr lang="en-US" dirty="0"/>
          </a:p>
        </p:txBody>
      </p:sp>
    </p:spTree>
    <p:extLst>
      <p:ext uri="{BB962C8B-B14F-4D97-AF65-F5344CB8AC3E}">
        <p14:creationId xmlns:p14="http://schemas.microsoft.com/office/powerpoint/2010/main" val="1841606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xfrm>
            <a:off x="701040" y="4387135"/>
            <a:ext cx="5764107" cy="4470412"/>
          </a:xfrm>
          <a:noFill/>
        </p:spPr>
        <p:txBody>
          <a:bodyPr wrap="square" numCol="1" anchor="t" anchorCtr="0" compatLnSpc="1">
            <a:prstTxWarp prst="textNoShape">
              <a:avLst/>
            </a:prstTxWarp>
          </a:bodyPr>
          <a:lstStyle/>
          <a:p>
            <a:pPr eaLnBrk="1" hangingPunct="1">
              <a:spcBef>
                <a:spcPct val="0"/>
              </a:spcBef>
            </a:pPr>
            <a:r>
              <a:rPr lang="es-MX" b="1" noProof="0" dirty="0" smtClean="0"/>
              <a:t>Pregunte a la clase: </a:t>
            </a:r>
            <a:r>
              <a:rPr lang="es-MX" b="1" noProof="0" dirty="0" smtClean="0">
                <a:solidFill>
                  <a:schemeClr val="tx2"/>
                </a:solidFill>
              </a:rPr>
              <a:t>¿Qué</a:t>
            </a:r>
            <a:r>
              <a:rPr lang="es-MX" b="1" baseline="0" noProof="0" dirty="0" smtClean="0">
                <a:solidFill>
                  <a:schemeClr val="tx2"/>
                </a:solidFill>
              </a:rPr>
              <a:t> tienen de malo estas herramientas</a:t>
            </a:r>
            <a:r>
              <a:rPr lang="es-MX" b="1" noProof="0" dirty="0" smtClean="0">
                <a:solidFill>
                  <a:schemeClr val="tx2"/>
                </a:solidFill>
              </a:rPr>
              <a:t>? </a:t>
            </a:r>
          </a:p>
          <a:p>
            <a:pPr eaLnBrk="1" hangingPunct="1">
              <a:spcBef>
                <a:spcPct val="0"/>
              </a:spcBef>
            </a:pPr>
            <a:endParaRPr lang="es-MX" b="1" noProof="0" dirty="0" smtClean="0">
              <a:solidFill>
                <a:schemeClr val="tx2"/>
              </a:solidFill>
            </a:endParaRPr>
          </a:p>
          <a:p>
            <a:pPr eaLnBrk="1" hangingPunct="1">
              <a:spcBef>
                <a:spcPct val="0"/>
              </a:spcBef>
            </a:pPr>
            <a:r>
              <a:rPr lang="es-MX" b="1" noProof="0" dirty="0" smtClean="0">
                <a:solidFill>
                  <a:schemeClr val="tx2"/>
                </a:solidFill>
              </a:rPr>
              <a:t>¿Usan</a:t>
            </a:r>
            <a:r>
              <a:rPr lang="es-MX" b="1" baseline="0" noProof="0" dirty="0" smtClean="0">
                <a:solidFill>
                  <a:schemeClr val="tx2"/>
                </a:solidFill>
              </a:rPr>
              <a:t> herramientas mal diseñadas</a:t>
            </a:r>
            <a:r>
              <a:rPr lang="es-MX" b="1" noProof="0" dirty="0" smtClean="0">
                <a:solidFill>
                  <a:schemeClr val="tx2"/>
                </a:solidFill>
              </a:rPr>
              <a:t>? De ser así, ¿cuáles?</a:t>
            </a:r>
          </a:p>
          <a:p>
            <a:pPr eaLnBrk="1" hangingPunct="1">
              <a:spcBef>
                <a:spcPct val="0"/>
              </a:spcBef>
            </a:pPr>
            <a:endParaRPr lang="es-MX" noProof="0" dirty="0" smtClean="0">
              <a:solidFill>
                <a:schemeClr val="tx2"/>
              </a:solidFill>
            </a:endParaRPr>
          </a:p>
          <a:p>
            <a:pPr eaLnBrk="1" hangingPunct="1">
              <a:spcBef>
                <a:spcPct val="0"/>
              </a:spcBef>
            </a:pPr>
            <a:r>
              <a:rPr lang="es-MX" sz="1100" b="1" noProof="0" dirty="0" smtClean="0"/>
              <a:t>Diga a la</a:t>
            </a:r>
            <a:r>
              <a:rPr lang="es-MX" sz="1100" b="1" baseline="0" noProof="0" dirty="0" smtClean="0"/>
              <a:t> clase</a:t>
            </a:r>
            <a:r>
              <a:rPr lang="es-MX" sz="1100" b="1" noProof="0" dirty="0" smtClean="0"/>
              <a:t>:</a:t>
            </a:r>
            <a:r>
              <a:rPr lang="es-MX" sz="1100" noProof="0" dirty="0" smtClean="0"/>
              <a:t> </a:t>
            </a:r>
            <a:r>
              <a:rPr lang="es-MX" sz="1100" i="1" noProof="0" dirty="0" smtClean="0"/>
              <a:t>Si</a:t>
            </a:r>
            <a:r>
              <a:rPr lang="es-MX" sz="1100" i="1" baseline="0" noProof="0" dirty="0" smtClean="0"/>
              <a:t> usan una herramienta que no se ajusta a su mano o usan la herramienta para un propósito que no le corresponde, pueden sufrir una lesión, como por ejemplo, síndrome de túnel carpiano, tendinitis o sobrecarga muscular</a:t>
            </a:r>
            <a:r>
              <a:rPr lang="es-MX" sz="1100" i="1" noProof="0" dirty="0" smtClean="0"/>
              <a:t>. </a:t>
            </a:r>
          </a:p>
          <a:p>
            <a:pPr eaLnBrk="1" hangingPunct="1">
              <a:spcBef>
                <a:spcPct val="0"/>
              </a:spcBef>
            </a:pPr>
            <a:endParaRPr lang="es-MX" sz="1100" i="1" noProof="0" dirty="0" smtClean="0"/>
          </a:p>
          <a:p>
            <a:pPr eaLnBrk="1" hangingPunct="1">
              <a:spcBef>
                <a:spcPct val="0"/>
              </a:spcBef>
            </a:pPr>
            <a:r>
              <a:rPr lang="es-MX" sz="1100" noProof="0" dirty="0" smtClean="0"/>
              <a:t>Las herramientas de esta diapositiva</a:t>
            </a:r>
            <a:r>
              <a:rPr lang="es-MX" sz="1100" baseline="0" noProof="0" dirty="0" smtClean="0"/>
              <a:t> tienen los siguientes problemas, entre otros</a:t>
            </a:r>
            <a:r>
              <a:rPr lang="es-MX" sz="1100" noProof="0" dirty="0" smtClean="0"/>
              <a:t>: </a:t>
            </a:r>
          </a:p>
          <a:p>
            <a:pPr marL="171450" indent="-171450" eaLnBrk="1" fontAlgn="auto" hangingPunct="1">
              <a:spcAft>
                <a:spcPts val="0"/>
              </a:spcAft>
              <a:buFont typeface="Arial" pitchFamily="34" charset="0"/>
              <a:buChar char="•"/>
              <a:defRPr/>
            </a:pPr>
            <a:r>
              <a:rPr lang="es-MX" sz="1100" noProof="0" dirty="0" smtClean="0"/>
              <a:t>El pequeño desarmador de la foto</a:t>
            </a:r>
            <a:r>
              <a:rPr lang="es-MX" sz="1100" baseline="0" noProof="0" dirty="0" smtClean="0"/>
              <a:t> superior izquierda sólo se puede sostener con la punta de los dedos. Por lo tanto, la tarea requerirá un mayor esfuerzo.</a:t>
            </a:r>
          </a:p>
          <a:p>
            <a:pPr marL="171450" indent="-171450" eaLnBrk="1" fontAlgn="auto" hangingPunct="1">
              <a:spcAft>
                <a:spcPts val="0"/>
              </a:spcAft>
              <a:buFont typeface="Arial" pitchFamily="34" charset="0"/>
              <a:buChar char="•"/>
              <a:defRPr/>
            </a:pPr>
            <a:r>
              <a:rPr lang="es-MX" sz="1100" noProof="0" dirty="0" smtClean="0"/>
              <a:t>El</a:t>
            </a:r>
            <a:r>
              <a:rPr lang="es-MX" sz="1100" baseline="0" noProof="0" dirty="0" smtClean="0"/>
              <a:t> desarmador de la foto inferior izquierda tiene un mango que es demasiado largo para el espacio disponible para la tarea. El obrero tiene que trabajar en una posición forzada</a:t>
            </a:r>
            <a:r>
              <a:rPr lang="es-MX" sz="1100" noProof="0" dirty="0" smtClean="0"/>
              <a:t>. </a:t>
            </a:r>
          </a:p>
          <a:p>
            <a:pPr marL="171450" indent="-171450" eaLnBrk="1" fontAlgn="auto" hangingPunct="1">
              <a:spcAft>
                <a:spcPts val="0"/>
              </a:spcAft>
              <a:buFont typeface="Arial" pitchFamily="34" charset="0"/>
              <a:buChar char="•"/>
              <a:defRPr/>
            </a:pPr>
            <a:r>
              <a:rPr lang="es-MX" sz="1100" noProof="0" dirty="0" smtClean="0"/>
              <a:t>Las tenazas de la foto superior derecha no se ajustan bien</a:t>
            </a:r>
            <a:r>
              <a:rPr lang="es-MX" sz="1100" baseline="0" noProof="0" dirty="0" smtClean="0"/>
              <a:t> a la mano. Por lo tanto oprimen la palma de la mano, lo cual puede causar una lesión</a:t>
            </a:r>
            <a:r>
              <a:rPr lang="es-MX" sz="1100" noProof="0" dirty="0" smtClean="0"/>
              <a:t>.</a:t>
            </a:r>
          </a:p>
          <a:p>
            <a:pPr marL="171450" indent="-171450" eaLnBrk="1" fontAlgn="auto" hangingPunct="1">
              <a:spcAft>
                <a:spcPts val="0"/>
              </a:spcAft>
              <a:buFont typeface="Arial" pitchFamily="34" charset="0"/>
              <a:buChar char="•"/>
              <a:defRPr/>
            </a:pPr>
            <a:r>
              <a:rPr lang="es-MX" sz="1100" noProof="0" dirty="0" smtClean="0"/>
              <a:t>Los alicates de punta larga de la foto inferior derecha tienen</a:t>
            </a:r>
            <a:r>
              <a:rPr lang="es-MX" sz="1100" baseline="0" noProof="0" dirty="0" smtClean="0"/>
              <a:t> el mango equivocado y por eso el obrero tiene que doblar la muñeca</a:t>
            </a:r>
            <a:r>
              <a:rPr lang="es-MX" sz="1100" noProof="0" dirty="0" smtClean="0"/>
              <a:t>. </a:t>
            </a:r>
          </a:p>
          <a:p>
            <a:pPr marL="171450" indent="-171450" eaLnBrk="1" fontAlgn="auto" hangingPunct="1">
              <a:spcAft>
                <a:spcPts val="0"/>
              </a:spcAft>
              <a:buFont typeface="Arial" pitchFamily="34" charset="0"/>
              <a:buChar char="•"/>
              <a:defRPr/>
            </a:pPr>
            <a:r>
              <a:rPr lang="es-MX" sz="1100" noProof="0" dirty="0" smtClean="0"/>
              <a:t>Además, es posible que las herramientas no estén diseñadas para manos más pequeñas, como</a:t>
            </a:r>
            <a:r>
              <a:rPr lang="es-MX" sz="1100" baseline="0" noProof="0" dirty="0" smtClean="0"/>
              <a:t> por ejemplo, las manos de una mujer</a:t>
            </a:r>
            <a:r>
              <a:rPr lang="es-MX" sz="1100" noProof="0" dirty="0" smtClean="0"/>
              <a:t>.</a:t>
            </a:r>
          </a:p>
          <a:p>
            <a:pPr marL="171450" indent="-171450" eaLnBrk="1" fontAlgn="auto" hangingPunct="1">
              <a:spcAft>
                <a:spcPts val="0"/>
              </a:spcAft>
              <a:buFont typeface="Arial" pitchFamily="34" charset="0"/>
              <a:buChar char="•"/>
              <a:defRPr/>
            </a:pPr>
            <a:r>
              <a:rPr lang="es-MX" sz="1100" noProof="0" dirty="0" smtClean="0"/>
              <a:t>Siempre que sea posible, se deben usar herramientas motorizadas para evitar los movimientos repetitivos.</a:t>
            </a:r>
          </a:p>
          <a:p>
            <a:pPr eaLnBrk="1" hangingPunct="1">
              <a:spcBef>
                <a:spcPct val="0"/>
              </a:spcBef>
            </a:pPr>
            <a:endParaRPr lang="es-MX" sz="1100" noProof="0" dirty="0" smtClean="0"/>
          </a:p>
          <a:p>
            <a:pPr eaLnBrk="1" hangingPunct="1">
              <a:spcBef>
                <a:spcPct val="0"/>
              </a:spcBef>
            </a:pPr>
            <a:r>
              <a:rPr lang="es-MX" sz="1100" noProof="0" dirty="0" smtClean="0"/>
              <a:t>Fuente: </a:t>
            </a:r>
            <a:r>
              <a:rPr lang="es-MX" sz="1100" i="1" noProof="0" dirty="0" smtClean="0"/>
              <a:t>Ergonomía Fácil: Una Guía</a:t>
            </a:r>
            <a:r>
              <a:rPr lang="es-MX" sz="1100" i="1" baseline="0" noProof="0" dirty="0" smtClean="0"/>
              <a:t> para la Selección de Herramientas de Mano No-Energizadas</a:t>
            </a:r>
            <a:r>
              <a:rPr lang="es-MX" sz="1100" i="1" noProof="0" dirty="0" smtClean="0"/>
              <a:t>. </a:t>
            </a:r>
            <a:r>
              <a:rPr lang="es-MX" sz="1100" noProof="0" dirty="0" smtClean="0"/>
              <a:t>Autores: CDC, Cal/OSHA, NIOSH.</a:t>
            </a:r>
          </a:p>
          <a:p>
            <a:pPr eaLnBrk="1" hangingPunct="1">
              <a:spcBef>
                <a:spcPct val="0"/>
              </a:spcBef>
            </a:pPr>
            <a:endParaRPr lang="es-MX" noProof="0" dirty="0" smtClean="0"/>
          </a:p>
          <a:p>
            <a:pPr eaLnBrk="1" hangingPunct="1">
              <a:spcBef>
                <a:spcPct val="0"/>
              </a:spcBef>
            </a:pPr>
            <a:endParaRPr lang="es-MX" noProof="0" dirty="0"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8B729E-A02E-44F6-9614-74B3F6C3515E}" type="slidenum">
              <a:rPr lang="en-US"/>
              <a:pPr fontAlgn="base">
                <a:spcBef>
                  <a:spcPct val="0"/>
                </a:spcBef>
                <a:spcAft>
                  <a:spcPct val="0"/>
                </a:spcAft>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b="1" noProof="0" dirty="0" smtClean="0"/>
              <a:t>Pregunte a la clase: </a:t>
            </a:r>
            <a:r>
              <a:rPr lang="es-MX" b="1" noProof="0" dirty="0" smtClean="0">
                <a:solidFill>
                  <a:schemeClr val="tx2"/>
                </a:solidFill>
              </a:rPr>
              <a:t>¿Trabajan a temperatura</a:t>
            </a:r>
            <a:r>
              <a:rPr lang="es-MX" b="1" baseline="0" noProof="0" dirty="0" smtClean="0">
                <a:solidFill>
                  <a:schemeClr val="tx2"/>
                </a:solidFill>
              </a:rPr>
              <a:t>s frías o calientes durante largos plazos de tiempo</a:t>
            </a:r>
            <a:r>
              <a:rPr lang="es-MX" b="1" noProof="0" dirty="0" smtClean="0">
                <a:solidFill>
                  <a:schemeClr val="tx2"/>
                </a:solidFill>
              </a:rPr>
              <a:t>?</a:t>
            </a:r>
          </a:p>
          <a:p>
            <a:pPr eaLnBrk="1" hangingPunct="1">
              <a:spcBef>
                <a:spcPct val="0"/>
              </a:spcBef>
            </a:pPr>
            <a:endParaRPr lang="es-MX" noProof="0" dirty="0" smtClean="0"/>
          </a:p>
          <a:p>
            <a:pPr eaLnBrk="1" hangingPunct="1">
              <a:spcBef>
                <a:spcPct val="0"/>
              </a:spcBef>
            </a:pPr>
            <a:r>
              <a:rPr lang="es-MX" b="1" noProof="0" dirty="0" smtClean="0"/>
              <a:t>Diga a la clase:</a:t>
            </a:r>
            <a:r>
              <a:rPr lang="es-MX" noProof="0" dirty="0" smtClean="0"/>
              <a:t> </a:t>
            </a:r>
            <a:r>
              <a:rPr lang="es-MX" i="1" noProof="0" dirty="0" smtClean="0"/>
              <a:t>El</a:t>
            </a:r>
            <a:r>
              <a:rPr lang="es-MX" i="1" baseline="0" noProof="0" dirty="0" smtClean="0"/>
              <a:t> trabajo a temperaturas frías durante ratos largos puede hacer que disminuya la circulación de la sangre a las manos y los dedos y puede causar entumecimiento. Eso a su vez, puede afectar la capacidad de sostener las herramientas y dañar las manos y muñecas</a:t>
            </a:r>
            <a:r>
              <a:rPr lang="es-MX" i="1" noProof="0" dirty="0" smtClean="0"/>
              <a:t>. </a:t>
            </a:r>
          </a:p>
          <a:p>
            <a:pPr eaLnBrk="1" hangingPunct="1">
              <a:spcBef>
                <a:spcPct val="0"/>
              </a:spcBef>
            </a:pPr>
            <a:endParaRPr lang="es-MX" i="1" noProof="0" dirty="0" smtClean="0"/>
          </a:p>
          <a:p>
            <a:pPr eaLnBrk="1" hangingPunct="1">
              <a:spcBef>
                <a:spcPct val="0"/>
              </a:spcBef>
            </a:pPr>
            <a:r>
              <a:rPr lang="es-MX" i="1" noProof="0" dirty="0" smtClean="0"/>
              <a:t>El trabajo a temperaturas</a:t>
            </a:r>
            <a:r>
              <a:rPr lang="es-MX" i="1" baseline="0" noProof="0" dirty="0" smtClean="0"/>
              <a:t> muy calientes puede causar fatiga muscular, lo cual puede aumentar el riesgo de sufrir torceduras y distensiones</a:t>
            </a:r>
            <a:r>
              <a:rPr lang="es-MX" i="1" noProof="0" dirty="0" smtClean="0"/>
              <a:t>.</a:t>
            </a:r>
          </a:p>
          <a:p>
            <a:pPr eaLnBrk="1" hangingPunct="1">
              <a:spcBef>
                <a:spcPct val="0"/>
              </a:spcBef>
            </a:pPr>
            <a:endParaRPr lang="en-US" dirty="0"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981198-CB03-4379-B06C-1C75D967AAA7}" type="slidenum">
              <a:rPr lang="en-US"/>
              <a:pPr fontAlgn="base">
                <a:spcBef>
                  <a:spcPct val="0"/>
                </a:spcBef>
                <a:spcAft>
                  <a:spcPct val="0"/>
                </a:spcAft>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25</a:t>
            </a:fld>
            <a:endParaRPr lang="en-US" dirty="0"/>
          </a:p>
        </p:txBody>
      </p:sp>
    </p:spTree>
    <p:extLst>
      <p:ext uri="{BB962C8B-B14F-4D97-AF65-F5344CB8AC3E}">
        <p14:creationId xmlns:p14="http://schemas.microsoft.com/office/powerpoint/2010/main" val="2543959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xfrm>
            <a:off x="701040" y="4310168"/>
            <a:ext cx="5842000" cy="4774496"/>
          </a:xfrm>
          <a:noFill/>
        </p:spPr>
        <p:txBody>
          <a:bodyPr wrap="square" numCol="1" anchor="t" anchorCtr="0" compatLnSpc="1">
            <a:prstTxWarp prst="textNoShape">
              <a:avLst/>
            </a:prstTxWarp>
          </a:bodyPr>
          <a:lstStyle/>
          <a:p>
            <a:pPr eaLnBrk="1" hangingPunct="1">
              <a:spcBef>
                <a:spcPct val="0"/>
              </a:spcBef>
            </a:pPr>
            <a:r>
              <a:rPr lang="es-MX" sz="1100" b="1" noProof="0" dirty="0" smtClean="0"/>
              <a:t>Pregunte a la clase: ¿Cuáles</a:t>
            </a:r>
            <a:r>
              <a:rPr lang="es-MX" sz="1100" b="1" baseline="0" noProof="0" dirty="0" smtClean="0"/>
              <a:t> son algunas otras maneras de identificar los factores de riesgo en el trabajo</a:t>
            </a:r>
            <a:r>
              <a:rPr lang="es-MX" sz="1100" b="1" noProof="0" dirty="0" smtClean="0">
                <a:solidFill>
                  <a:schemeClr val="tx2"/>
                </a:solidFill>
              </a:rPr>
              <a:t>?</a:t>
            </a:r>
          </a:p>
          <a:p>
            <a:pPr eaLnBrk="1" hangingPunct="1">
              <a:spcBef>
                <a:spcPct val="0"/>
              </a:spcBef>
            </a:pPr>
            <a:endParaRPr lang="es-MX" b="1" noProof="0" dirty="0" smtClean="0"/>
          </a:p>
          <a:p>
            <a:pPr eaLnBrk="1" hangingPunct="1">
              <a:spcBef>
                <a:spcPct val="0"/>
              </a:spcBef>
            </a:pPr>
            <a:r>
              <a:rPr lang="es-MX" sz="1100" b="1" noProof="0" dirty="0" smtClean="0"/>
              <a:t>Diga a la clase:  </a:t>
            </a:r>
          </a:p>
          <a:p>
            <a:pPr eaLnBrk="1" hangingPunct="1">
              <a:spcBef>
                <a:spcPct val="0"/>
              </a:spcBef>
            </a:pPr>
            <a:r>
              <a:rPr lang="es-MX" sz="1100" b="1" noProof="0" dirty="0" smtClean="0"/>
              <a:t>1. Registros del empleador</a:t>
            </a:r>
            <a:r>
              <a:rPr lang="es-MX" sz="1100" noProof="0" dirty="0" smtClean="0"/>
              <a:t> </a:t>
            </a:r>
          </a:p>
          <a:p>
            <a:pPr eaLnBrk="1" hangingPunct="1">
              <a:spcBef>
                <a:spcPct val="0"/>
              </a:spcBef>
            </a:pPr>
            <a:r>
              <a:rPr lang="es-MX" sz="1100" i="1" noProof="0" dirty="0" smtClean="0"/>
              <a:t>La mayoría de los empleadores tienen la obligación de mantener un registro, llamado Formulario 300 de Cal/OSHA, sobre las enfermedades y lesiones laborales que se</a:t>
            </a:r>
            <a:r>
              <a:rPr lang="es-MX" sz="1100" i="1" baseline="0" noProof="0" dirty="0" smtClean="0"/>
              <a:t> reportan. Ustedes p</a:t>
            </a:r>
            <a:r>
              <a:rPr lang="es-MX" sz="1100" i="1" noProof="0" dirty="0" smtClean="0"/>
              <a:t>ueden </a:t>
            </a:r>
            <a:r>
              <a:rPr lang="es-MX" sz="1100" i="1" baseline="0" noProof="0" dirty="0" smtClean="0"/>
              <a:t>solicitar ese registro para averiguar si los obreros tienen TO y en qué partes del cuerpo. Podrán identificar las áreas de trabajo que puedan necesitar atención repasando el registro</a:t>
            </a:r>
            <a:r>
              <a:rPr lang="es-MX" sz="1100" i="1" noProof="0" dirty="0" smtClean="0"/>
              <a:t>. </a:t>
            </a:r>
          </a:p>
          <a:p>
            <a:pPr eaLnBrk="1" hangingPunct="1">
              <a:spcBef>
                <a:spcPct val="0"/>
              </a:spcBef>
            </a:pPr>
            <a:r>
              <a:rPr lang="es-MX" sz="1100" b="1" noProof="0" dirty="0" smtClean="0"/>
              <a:t>2. Encuestas</a:t>
            </a:r>
            <a:r>
              <a:rPr lang="es-MX" sz="1100" b="1" baseline="0" noProof="0" dirty="0" smtClean="0"/>
              <a:t> o entrevistas al obrero</a:t>
            </a:r>
            <a:r>
              <a:rPr lang="es-MX" sz="1100" noProof="0" dirty="0" smtClean="0"/>
              <a:t> </a:t>
            </a:r>
          </a:p>
          <a:p>
            <a:pPr eaLnBrk="1" hangingPunct="1">
              <a:spcBef>
                <a:spcPct val="0"/>
              </a:spcBef>
            </a:pPr>
            <a:r>
              <a:rPr lang="es-MX" sz="1100" i="1" noProof="0" dirty="0" smtClean="0"/>
              <a:t>Muchas veces, los compañeros de trabajo son las mejores fuentes de información sobre los problemas</a:t>
            </a:r>
            <a:r>
              <a:rPr lang="es-MX" sz="1100" i="1" baseline="0" noProof="0" dirty="0" smtClean="0"/>
              <a:t> que pueden surgir al hacer las tareas. Se pueden efectuar encuestas por escrito o se puede hablar con los obreros individualmente</a:t>
            </a:r>
            <a:r>
              <a:rPr lang="es-MX" sz="1100" i="1" noProof="0" dirty="0" smtClean="0"/>
              <a:t>.</a:t>
            </a:r>
          </a:p>
          <a:p>
            <a:pPr eaLnBrk="1" hangingPunct="1">
              <a:spcBef>
                <a:spcPct val="0"/>
              </a:spcBef>
            </a:pPr>
            <a:r>
              <a:rPr lang="es-MX" sz="1100" u="sng" noProof="0" dirty="0" smtClean="0"/>
              <a:t>Ver el volante: </a:t>
            </a:r>
            <a:r>
              <a:rPr lang="es-MX" sz="1100" i="1" u="sng" noProof="0" dirty="0" err="1" smtClean="0">
                <a:solidFill>
                  <a:schemeClr val="tx1"/>
                </a:solidFill>
              </a:rPr>
              <a:t>Worker</a:t>
            </a:r>
            <a:r>
              <a:rPr lang="es-MX" sz="1100" i="1" u="sng" noProof="0" dirty="0" smtClean="0">
                <a:solidFill>
                  <a:schemeClr val="tx1"/>
                </a:solidFill>
              </a:rPr>
              <a:t> </a:t>
            </a:r>
            <a:r>
              <a:rPr lang="es-MX" sz="1100" i="1" u="sng" noProof="0" dirty="0" err="1" smtClean="0">
                <a:solidFill>
                  <a:schemeClr val="tx1"/>
                </a:solidFill>
              </a:rPr>
              <a:t>Health</a:t>
            </a:r>
            <a:r>
              <a:rPr lang="es-MX" sz="1100" i="1" u="sng" noProof="0" dirty="0" smtClean="0">
                <a:solidFill>
                  <a:schemeClr val="tx1"/>
                </a:solidFill>
              </a:rPr>
              <a:t> </a:t>
            </a:r>
            <a:r>
              <a:rPr lang="es-MX" sz="1100" i="1" u="sng" noProof="0" dirty="0" err="1" smtClean="0">
                <a:solidFill>
                  <a:schemeClr val="tx1"/>
                </a:solidFill>
              </a:rPr>
              <a:t>Survey</a:t>
            </a:r>
            <a:r>
              <a:rPr lang="es-MX" sz="1100" i="1" u="sng" noProof="0" dirty="0" smtClean="0">
                <a:solidFill>
                  <a:schemeClr val="tx1"/>
                </a:solidFill>
              </a:rPr>
              <a:t> (Encuesta de salud del trabajador, </a:t>
            </a:r>
            <a:r>
              <a:rPr lang="es-MX" sz="1100" i="0" u="sng" noProof="0" dirty="0" smtClean="0">
                <a:solidFill>
                  <a:schemeClr val="tx1"/>
                </a:solidFill>
              </a:rPr>
              <a:t>publicación sólo</a:t>
            </a:r>
            <a:r>
              <a:rPr lang="es-MX" sz="1100" i="0" u="sng" baseline="0" noProof="0" dirty="0" smtClean="0">
                <a:solidFill>
                  <a:schemeClr val="tx1"/>
                </a:solidFill>
              </a:rPr>
              <a:t> disponible en inglés)</a:t>
            </a:r>
            <a:r>
              <a:rPr lang="es-MX" sz="1100" i="0" u="sng" noProof="0" dirty="0" smtClean="0">
                <a:solidFill>
                  <a:schemeClr val="tx1"/>
                </a:solidFill>
              </a:rPr>
              <a:t>, </a:t>
            </a:r>
            <a:r>
              <a:rPr lang="es-MX" sz="1100" u="sng" noProof="0" dirty="0" smtClean="0"/>
              <a:t>Capacitación de Especialistas</a:t>
            </a:r>
            <a:r>
              <a:rPr lang="es-MX" sz="1100" u="sng" baseline="0" noProof="0" dirty="0" smtClean="0"/>
              <a:t> </a:t>
            </a:r>
            <a:r>
              <a:rPr lang="es-MX" sz="1100" u="sng" noProof="0" dirty="0" smtClean="0"/>
              <a:t>WOSH.</a:t>
            </a:r>
          </a:p>
          <a:p>
            <a:pPr eaLnBrk="1" hangingPunct="1">
              <a:spcBef>
                <a:spcPct val="0"/>
              </a:spcBef>
            </a:pPr>
            <a:r>
              <a:rPr lang="es-MX" sz="1100" b="1" noProof="0" dirty="0" smtClean="0"/>
              <a:t>3. Recorridos de inspección</a:t>
            </a:r>
            <a:r>
              <a:rPr lang="es-MX" sz="1100" noProof="0" dirty="0" smtClean="0"/>
              <a:t> </a:t>
            </a:r>
          </a:p>
          <a:p>
            <a:pPr eaLnBrk="1" hangingPunct="1">
              <a:spcBef>
                <a:spcPct val="0"/>
              </a:spcBef>
            </a:pPr>
            <a:r>
              <a:rPr lang="es-MX" sz="1100" i="1" noProof="0" dirty="0" smtClean="0"/>
              <a:t>Otra manera útil de identificar las tareas o trabajos que pueden</a:t>
            </a:r>
            <a:r>
              <a:rPr lang="es-MX" sz="1100" i="1" baseline="0" noProof="0" dirty="0" smtClean="0"/>
              <a:t> </a:t>
            </a:r>
            <a:r>
              <a:rPr lang="es-MX" sz="1100" i="1" noProof="0" dirty="0" smtClean="0"/>
              <a:t>ser problemáticos es efectuando un recorrido de inspección del área de trabajo. </a:t>
            </a:r>
          </a:p>
          <a:p>
            <a:pPr eaLnBrk="1" hangingPunct="1">
              <a:spcBef>
                <a:spcPct val="0"/>
              </a:spcBef>
            </a:pPr>
            <a:r>
              <a:rPr lang="es-MX" sz="1100" u="sng" noProof="0" dirty="0" smtClean="0"/>
              <a:t>Ver el volante: </a:t>
            </a:r>
            <a:r>
              <a:rPr lang="es-MX" sz="1100" i="1" u="sng" noProof="0" dirty="0" err="1" smtClean="0"/>
              <a:t>Inspection</a:t>
            </a:r>
            <a:r>
              <a:rPr lang="es-MX" sz="1100" i="1" u="sng" baseline="0" noProof="0" dirty="0" smtClean="0"/>
              <a:t> </a:t>
            </a:r>
            <a:r>
              <a:rPr lang="es-MX" sz="1100" i="1" u="sng" baseline="0" noProof="0" dirty="0" err="1" smtClean="0"/>
              <a:t>Checklist</a:t>
            </a:r>
            <a:r>
              <a:rPr lang="es-MX" sz="1100" i="1" u="sng" baseline="0" noProof="0" dirty="0" smtClean="0"/>
              <a:t> (Lista de inspección, </a:t>
            </a:r>
            <a:r>
              <a:rPr lang="es-MX" sz="1100" i="0" u="sng" baseline="0" noProof="0" dirty="0" smtClean="0"/>
              <a:t>publicación sólo disponible en inglés)</a:t>
            </a:r>
            <a:r>
              <a:rPr lang="es-MX" sz="1100" i="0" u="sng" noProof="0" dirty="0" smtClean="0"/>
              <a:t>, </a:t>
            </a:r>
            <a:r>
              <a:rPr lang="es-MX" sz="1100" u="sng" noProof="0" dirty="0" smtClean="0"/>
              <a:t>Capacitación de Especialistas</a:t>
            </a:r>
            <a:r>
              <a:rPr lang="es-MX" sz="1100" u="sng" baseline="0" noProof="0" dirty="0" smtClean="0"/>
              <a:t> </a:t>
            </a:r>
            <a:r>
              <a:rPr lang="es-MX" sz="1100" u="sng" noProof="0" dirty="0" smtClean="0"/>
              <a:t>WOSH.</a:t>
            </a:r>
            <a:endParaRPr lang="es-MX" sz="1100" b="1" noProof="0" dirty="0" smtClean="0"/>
          </a:p>
          <a:p>
            <a:pPr eaLnBrk="1" hangingPunct="1">
              <a:spcBef>
                <a:spcPct val="0"/>
              </a:spcBef>
            </a:pPr>
            <a:r>
              <a:rPr lang="es-MX" sz="1100" b="1" noProof="0" dirty="0" smtClean="0"/>
              <a:t>4. Evaluaciones de trabajo</a:t>
            </a:r>
            <a:r>
              <a:rPr lang="es-MX" sz="1100" noProof="0" dirty="0" smtClean="0"/>
              <a:t>. </a:t>
            </a:r>
          </a:p>
          <a:p>
            <a:pPr eaLnBrk="1" hangingPunct="1">
              <a:spcBef>
                <a:spcPct val="0"/>
              </a:spcBef>
            </a:pPr>
            <a:r>
              <a:rPr lang="es-MX" sz="1100" i="1" noProof="0" dirty="0" smtClean="0"/>
              <a:t>Durante la evaluación de un trabajo, se debe usar una lista de verificación o un formulario</a:t>
            </a:r>
            <a:r>
              <a:rPr lang="es-MX" sz="1100" i="1" baseline="0" noProof="0" dirty="0" smtClean="0"/>
              <a:t> parecido para apuntar los factores de riesgo y mantenerse al tanto de los avances que se hagan para solucionar el problema. Hay muchas listas de verificación que se pueden usar para ese propósito, entre ellas un Análisis de Seguridad Laboral (o </a:t>
            </a:r>
            <a:r>
              <a:rPr lang="es-MX" sz="1100" i="0" baseline="0" noProof="0" dirty="0" smtClean="0"/>
              <a:t>JSA, </a:t>
            </a:r>
            <a:r>
              <a:rPr lang="es-MX" sz="1100" i="1" baseline="0" noProof="0" dirty="0" smtClean="0"/>
              <a:t>siglas en inglés de </a:t>
            </a:r>
            <a:r>
              <a:rPr lang="es-MX" sz="1100" i="0" baseline="0" noProof="0" dirty="0" smtClean="0"/>
              <a:t>Job Safety </a:t>
            </a:r>
            <a:r>
              <a:rPr lang="es-MX" sz="1100" i="0" baseline="0" noProof="0" dirty="0" err="1" smtClean="0"/>
              <a:t>Analysis</a:t>
            </a:r>
            <a:r>
              <a:rPr lang="es-MX" sz="1100" i="0" baseline="0" noProof="0" dirty="0" smtClean="0"/>
              <a:t>) </a:t>
            </a:r>
            <a:r>
              <a:rPr lang="es-MX" sz="1100" i="1" baseline="0" noProof="0" dirty="0" smtClean="0"/>
              <a:t>o un Análisis de Peligros Laborales </a:t>
            </a:r>
            <a:r>
              <a:rPr lang="es-MX" sz="1100" i="0" baseline="0" noProof="0" dirty="0" smtClean="0"/>
              <a:t>(JHA, </a:t>
            </a:r>
            <a:r>
              <a:rPr lang="es-MX" sz="1100" i="1" baseline="0" noProof="0" dirty="0" smtClean="0"/>
              <a:t>siglas en inglés de </a:t>
            </a:r>
            <a:r>
              <a:rPr lang="es-MX" sz="1100" i="0" baseline="0" noProof="0" dirty="0" smtClean="0"/>
              <a:t>Job </a:t>
            </a:r>
            <a:r>
              <a:rPr lang="es-MX" sz="1100" i="0" baseline="0" noProof="0" dirty="0" err="1" smtClean="0"/>
              <a:t>Hazard</a:t>
            </a:r>
            <a:r>
              <a:rPr lang="es-MX" sz="1100" i="0" baseline="0" noProof="0" dirty="0" smtClean="0"/>
              <a:t> </a:t>
            </a:r>
            <a:r>
              <a:rPr lang="es-MX" sz="1100" i="0" baseline="0" noProof="0" dirty="0" err="1" smtClean="0"/>
              <a:t>Analysis</a:t>
            </a:r>
            <a:r>
              <a:rPr lang="es-MX" sz="1100" i="0" baseline="0" noProof="0" dirty="0" smtClean="0"/>
              <a:t>)</a:t>
            </a:r>
            <a:r>
              <a:rPr lang="es-MX" sz="1100" i="0" noProof="0" dirty="0" smtClean="0"/>
              <a:t>.</a:t>
            </a:r>
          </a:p>
          <a:p>
            <a:pPr eaLnBrk="1" hangingPunct="1">
              <a:spcBef>
                <a:spcPct val="0"/>
              </a:spcBef>
            </a:pPr>
            <a:endParaRPr lang="es-MX" sz="800" u="sng" noProof="0" dirty="0" smtClean="0"/>
          </a:p>
          <a:p>
            <a:pPr eaLnBrk="1" hangingPunct="1">
              <a:spcBef>
                <a:spcPct val="0"/>
              </a:spcBef>
            </a:pPr>
            <a:r>
              <a:rPr lang="es-MX" sz="1000" u="sng" noProof="0" dirty="0" smtClean="0"/>
              <a:t>Ver el volante: </a:t>
            </a:r>
            <a:r>
              <a:rPr lang="es-MX" sz="1000" i="1" u="sng" noProof="0" dirty="0" err="1" smtClean="0"/>
              <a:t>Construction</a:t>
            </a:r>
            <a:r>
              <a:rPr lang="es-MX" sz="1000" i="1" u="sng" noProof="0" dirty="0" smtClean="0"/>
              <a:t> </a:t>
            </a:r>
            <a:r>
              <a:rPr lang="es-MX" sz="1000" i="1" u="sng" noProof="0" dirty="0" err="1" smtClean="0"/>
              <a:t>Ergonomics</a:t>
            </a:r>
            <a:r>
              <a:rPr lang="es-MX" sz="1000" i="1" u="sng" noProof="0" dirty="0" smtClean="0"/>
              <a:t> </a:t>
            </a:r>
            <a:r>
              <a:rPr lang="es-MX" sz="1000" i="1" u="sng" noProof="0" dirty="0" err="1" smtClean="0"/>
              <a:t>Checklist</a:t>
            </a:r>
            <a:r>
              <a:rPr lang="es-MX" sz="1000" i="1" u="sng" noProof="0" dirty="0" smtClean="0"/>
              <a:t> (Lista de verificación</a:t>
            </a:r>
            <a:r>
              <a:rPr lang="es-MX" sz="1000" i="1" u="sng" baseline="0" noProof="0" dirty="0" smtClean="0"/>
              <a:t> de ergonomía en las construcciones, </a:t>
            </a:r>
            <a:r>
              <a:rPr lang="es-MX" sz="1000" i="0" u="sng" baseline="0" noProof="0" dirty="0" smtClean="0"/>
              <a:t>publicación sólo disponible en inglés)</a:t>
            </a:r>
            <a:r>
              <a:rPr lang="es-MX" sz="1000" i="0" u="sng" noProof="0" dirty="0" smtClean="0"/>
              <a:t>, </a:t>
            </a:r>
            <a:r>
              <a:rPr lang="es-MX" sz="1000" u="sng" noProof="0" dirty="0" smtClean="0"/>
              <a:t>CPWR</a:t>
            </a:r>
          </a:p>
          <a:p>
            <a:pPr eaLnBrk="1" hangingPunct="1">
              <a:spcBef>
                <a:spcPct val="0"/>
              </a:spcBef>
            </a:pPr>
            <a:endParaRPr lang="es-MX" u="sng" noProof="0" dirty="0" smtClean="0"/>
          </a:p>
        </p:txBody>
      </p:sp>
      <p:sp>
        <p:nvSpPr>
          <p:cNvPr id="74755" name="Slide Number Placeholder 3"/>
          <p:cNvSpPr>
            <a:spLocks noGrp="1"/>
          </p:cNvSpPr>
          <p:nvPr>
            <p:ph type="sldNum" sz="quarter" idx="5"/>
          </p:nvPr>
        </p:nvSpPr>
        <p:spPr bwMode="auto">
          <a:xfrm>
            <a:off x="3970939" y="8774274"/>
            <a:ext cx="3037840" cy="460201"/>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  </a:t>
            </a:r>
            <a:fld id="{CCD0F240-9D3C-4045-BD9D-83CAA244E8AE}" type="slidenum">
              <a:rPr lang="en-US" smtClean="0"/>
              <a:pPr fontAlgn="base">
                <a:spcBef>
                  <a:spcPct val="0"/>
                </a:spcBef>
                <a:spcAft>
                  <a:spcPct val="0"/>
                </a:spcAft>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b="1" noProof="0" dirty="0" smtClean="0"/>
              <a:t>Diga a la clase: </a:t>
            </a:r>
            <a:r>
              <a:rPr lang="es-MX" b="0" i="1" noProof="0" dirty="0" smtClean="0"/>
              <a:t>Las</a:t>
            </a:r>
            <a:r>
              <a:rPr lang="es-MX" b="0" i="1" baseline="0" noProof="0" dirty="0" smtClean="0"/>
              <a:t> soluciones ergonómicas se usan para ayudar a ajustar el lugar de trabajo al obrero. Ayudan a eliminar o disminuir los factores de riesgo</a:t>
            </a:r>
            <a:r>
              <a:rPr lang="es-MX" i="1" noProof="0" dirty="0" smtClean="0"/>
              <a:t>. Vamos a hablar brevemente de cada una </a:t>
            </a:r>
            <a:r>
              <a:rPr lang="es-MX" i="1" noProof="0" smtClean="0"/>
              <a:t>de las soluciones </a:t>
            </a:r>
            <a:r>
              <a:rPr lang="es-MX" i="1" noProof="0" dirty="0" smtClean="0"/>
              <a:t>en las próximas diapositivas. </a:t>
            </a:r>
          </a:p>
          <a:p>
            <a:pPr eaLnBrk="1" hangingPunct="1">
              <a:spcBef>
                <a:spcPct val="0"/>
              </a:spcBef>
            </a:pPr>
            <a:endParaRPr lang="es-MX" i="1" noProof="0" dirty="0" smtClean="0"/>
          </a:p>
          <a:p>
            <a:pPr eaLnBrk="1" hangingPunct="1">
              <a:spcBef>
                <a:spcPct val="0"/>
              </a:spcBef>
            </a:pPr>
            <a:r>
              <a:rPr lang="es-MX" noProof="0" dirty="0" smtClean="0"/>
              <a:t>A medida</a:t>
            </a:r>
            <a:r>
              <a:rPr lang="es-MX" baseline="0" noProof="0" dirty="0" smtClean="0"/>
              <a:t> que hablen de las soluciones que aparecen en las próximas diapositivas, pregunte si alguien ha implementado alguna de ellas y lo que opina al respecto</a:t>
            </a:r>
            <a:r>
              <a:rPr lang="es-MX" noProof="0" dirty="0" smtClean="0"/>
              <a:t>.</a:t>
            </a:r>
          </a:p>
          <a:p>
            <a:pPr eaLnBrk="1" hangingPunct="1">
              <a:spcBef>
                <a:spcPct val="0"/>
              </a:spcBef>
            </a:pPr>
            <a:endParaRPr lang="en-US" dirty="0" smtClean="0"/>
          </a:p>
          <a:p>
            <a:pPr eaLnBrk="1" hangingPunct="1">
              <a:spcBef>
                <a:spcPct val="0"/>
              </a:spcBef>
            </a:pPr>
            <a:endParaRPr lang="en-US" dirty="0"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A04FFE-6207-4180-AD21-4E7103E7FE53}" type="slidenum">
              <a:rPr lang="en-US"/>
              <a:pPr fontAlgn="base">
                <a:spcBef>
                  <a:spcPct val="0"/>
                </a:spcBef>
                <a:spcAft>
                  <a:spcPct val="0"/>
                </a:spcAft>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p:spPr>
      </p:sp>
      <p:sp>
        <p:nvSpPr>
          <p:cNvPr id="149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b="1" noProof="0" dirty="0" smtClean="0"/>
              <a:t>Diga a la clase: </a:t>
            </a:r>
            <a:r>
              <a:rPr lang="es-MX" i="1" noProof="0" dirty="0" smtClean="0"/>
              <a:t>Los contratistas pueden hacer cambios con los arquitectos y diseñadores al seleccionar los materiales que se utilizarán para el trabajo. Por ejemplo, pueden usar escaleras más ligeras, hechas de fibra de vidrio, o pedir tabla</a:t>
            </a:r>
            <a:r>
              <a:rPr lang="es-MX" i="1" baseline="0" noProof="0" dirty="0" smtClean="0"/>
              <a:t> yeso de 3 pies de ancho</a:t>
            </a:r>
            <a:r>
              <a:rPr lang="es-MX" i="1" noProof="0" dirty="0" smtClean="0"/>
              <a:t>. </a:t>
            </a:r>
          </a:p>
          <a:p>
            <a:pPr eaLnBrk="1" hangingPunct="1">
              <a:spcBef>
                <a:spcPct val="0"/>
              </a:spcBef>
            </a:pPr>
            <a:endParaRPr lang="es-MX" i="1" noProof="0" dirty="0" smtClean="0"/>
          </a:p>
          <a:p>
            <a:pPr eaLnBrk="1" hangingPunct="1">
              <a:spcBef>
                <a:spcPct val="0"/>
              </a:spcBef>
            </a:pPr>
            <a:r>
              <a:rPr lang="es-MX" b="1" noProof="0" dirty="0" smtClean="0"/>
              <a:t>Pregunte a la clase: ¿Por</a:t>
            </a:r>
            <a:r>
              <a:rPr lang="es-MX" b="1" baseline="0" noProof="0" dirty="0" smtClean="0"/>
              <a:t> qué es mejor el diseño de los bloques de la foto? </a:t>
            </a:r>
          </a:p>
          <a:p>
            <a:pPr eaLnBrk="1" hangingPunct="1">
              <a:spcBef>
                <a:spcPct val="0"/>
              </a:spcBef>
            </a:pPr>
            <a:endParaRPr lang="es-MX" b="1" i="1" baseline="0" noProof="0" dirty="0" smtClean="0"/>
          </a:p>
          <a:p>
            <a:pPr eaLnBrk="1" hangingPunct="1">
              <a:spcBef>
                <a:spcPct val="0"/>
              </a:spcBef>
            </a:pPr>
            <a:r>
              <a:rPr lang="es-MX" b="1" i="0" noProof="0" dirty="0" smtClean="0"/>
              <a:t>Diga a la clase: </a:t>
            </a:r>
            <a:r>
              <a:rPr lang="es-MX" i="1" noProof="0" dirty="0" smtClean="0"/>
              <a:t>En esta foto, el bloque se rediseñó</a:t>
            </a:r>
            <a:r>
              <a:rPr lang="es-MX" i="1" baseline="0" noProof="0" dirty="0" smtClean="0"/>
              <a:t> con lugares de donde asirse </a:t>
            </a:r>
            <a:r>
              <a:rPr lang="es-MX" i="1" noProof="0" dirty="0" smtClean="0"/>
              <a:t>para que fuera más fácil</a:t>
            </a:r>
            <a:r>
              <a:rPr lang="es-MX" i="1" baseline="0" noProof="0" dirty="0" smtClean="0"/>
              <a:t> de cargar y </a:t>
            </a:r>
            <a:r>
              <a:rPr lang="es-MX" i="1" noProof="0" dirty="0" smtClean="0"/>
              <a:t>más ligero. </a:t>
            </a:r>
          </a:p>
          <a:p>
            <a:pPr eaLnBrk="1" hangingPunct="1">
              <a:spcBef>
                <a:spcPct val="0"/>
              </a:spcBef>
            </a:pPr>
            <a:endParaRPr lang="es-MX" i="1" noProof="0" dirty="0" smtClean="0"/>
          </a:p>
          <a:p>
            <a:pPr eaLnBrk="1" hangingPunct="1">
              <a:spcBef>
                <a:spcPct val="0"/>
              </a:spcBef>
            </a:pPr>
            <a:r>
              <a:rPr lang="es-MX" noProof="0" dirty="0" smtClean="0"/>
              <a:t>Información</a:t>
            </a:r>
            <a:r>
              <a:rPr lang="es-MX" baseline="0" noProof="0" dirty="0" smtClean="0"/>
              <a:t> de base sobre la albañilería</a:t>
            </a:r>
            <a:r>
              <a:rPr lang="es-MX" noProof="0" dirty="0" smtClean="0"/>
              <a:t>: </a:t>
            </a:r>
          </a:p>
          <a:p>
            <a:r>
              <a:rPr lang="es-MX" noProof="0" dirty="0" smtClean="0"/>
              <a:t>--No es algo fuera de lo común que un albañil</a:t>
            </a:r>
            <a:r>
              <a:rPr lang="es-MX" baseline="0" noProof="0" dirty="0" smtClean="0"/>
              <a:t> maneje 200 bloques de concreto al día y que cada uno pese 38 libras o más, --indicó </a:t>
            </a:r>
            <a:r>
              <a:rPr lang="es-MX" noProof="0" dirty="0" smtClean="0"/>
              <a:t>la doctora Jennifer </a:t>
            </a:r>
            <a:r>
              <a:rPr lang="es-MX" noProof="0" dirty="0" err="1" smtClean="0"/>
              <a:t>Hess</a:t>
            </a:r>
            <a:r>
              <a:rPr lang="es-MX" noProof="0" dirty="0" smtClean="0"/>
              <a:t>. –Eso</a:t>
            </a:r>
            <a:r>
              <a:rPr lang="es-MX" baseline="0" noProof="0" dirty="0" smtClean="0"/>
              <a:t> significa que un albañil maneja aproximadamente </a:t>
            </a:r>
            <a:r>
              <a:rPr lang="es-MX" noProof="0" dirty="0" smtClean="0"/>
              <a:t>7,600 libras de bloques durante una jornada de trabajo de 8 horas.</a:t>
            </a:r>
            <a:r>
              <a:rPr lang="es-MX" baseline="0" noProof="0" dirty="0" smtClean="0"/>
              <a:t> </a:t>
            </a:r>
            <a:r>
              <a:rPr lang="es-MX" noProof="0" dirty="0" smtClean="0"/>
              <a:t>En una semana de trabajo de ese tipo, levanta el equivalente de </a:t>
            </a:r>
            <a:r>
              <a:rPr lang="es-MX" u="sng" noProof="0" dirty="0" smtClean="0"/>
              <a:t>más de cinco camionetas Ford</a:t>
            </a:r>
            <a:r>
              <a:rPr lang="es-MX" u="sng" baseline="0" noProof="0" dirty="0" smtClean="0"/>
              <a:t> F-350</a:t>
            </a:r>
            <a:r>
              <a:rPr lang="es-MX" noProof="0" dirty="0" smtClean="0"/>
              <a:t>. Tanto los albañiles como los peones de albañil suelen hacer trabajo físicamente</a:t>
            </a:r>
            <a:r>
              <a:rPr lang="es-MX" baseline="0" noProof="0" dirty="0" smtClean="0"/>
              <a:t> pesado, día tras día. </a:t>
            </a:r>
          </a:p>
          <a:p>
            <a:endParaRPr lang="es-MX" i="1" noProof="0" dirty="0" smtClean="0"/>
          </a:p>
          <a:p>
            <a:r>
              <a:rPr lang="es-MX" noProof="0" dirty="0" smtClean="0">
                <a:cs typeface="Times New Roman" pitchFamily="18" charset="0"/>
              </a:rPr>
              <a:t>Fuente: </a:t>
            </a:r>
            <a:r>
              <a:rPr lang="es-MX" i="1" noProof="0" dirty="0" err="1" smtClean="0">
                <a:cs typeface="Times New Roman" pitchFamily="18" charset="0"/>
              </a:rPr>
              <a:t>Researchers</a:t>
            </a:r>
            <a:r>
              <a:rPr lang="es-MX" i="1" noProof="0" dirty="0" smtClean="0">
                <a:cs typeface="Times New Roman" pitchFamily="18" charset="0"/>
              </a:rPr>
              <a:t> </a:t>
            </a:r>
            <a:r>
              <a:rPr lang="es-MX" i="1" noProof="0" dirty="0" err="1" smtClean="0">
                <a:cs typeface="Times New Roman" pitchFamily="18" charset="0"/>
              </a:rPr>
              <a:t>Identify</a:t>
            </a:r>
            <a:r>
              <a:rPr lang="es-MX" i="1" noProof="0" dirty="0" smtClean="0">
                <a:cs typeface="Times New Roman" pitchFamily="18" charset="0"/>
              </a:rPr>
              <a:t> Incentives And </a:t>
            </a:r>
            <a:r>
              <a:rPr lang="es-MX" i="1" noProof="0" dirty="0" err="1" smtClean="0">
                <a:cs typeface="Times New Roman" pitchFamily="18" charset="0"/>
              </a:rPr>
              <a:t>Barriers</a:t>
            </a:r>
            <a:r>
              <a:rPr lang="es-MX" i="1" noProof="0" dirty="0" smtClean="0">
                <a:cs typeface="Times New Roman" pitchFamily="18" charset="0"/>
              </a:rPr>
              <a:t> </a:t>
            </a:r>
            <a:r>
              <a:rPr lang="es-MX" i="1" noProof="0" dirty="0" err="1" smtClean="0">
                <a:cs typeface="Times New Roman" pitchFamily="18" charset="0"/>
              </a:rPr>
              <a:t>To</a:t>
            </a:r>
            <a:r>
              <a:rPr lang="es-MX" i="1" noProof="0" dirty="0" smtClean="0">
                <a:cs typeface="Times New Roman" pitchFamily="18" charset="0"/>
              </a:rPr>
              <a:t> </a:t>
            </a:r>
            <a:r>
              <a:rPr lang="es-MX" i="1" noProof="0" dirty="0" err="1" smtClean="0">
                <a:cs typeface="Times New Roman" pitchFamily="18" charset="0"/>
              </a:rPr>
              <a:t>Adoption</a:t>
            </a:r>
            <a:r>
              <a:rPr lang="es-MX" i="1" noProof="0" dirty="0" smtClean="0">
                <a:cs typeface="Times New Roman" pitchFamily="18" charset="0"/>
              </a:rPr>
              <a:t> Of Back-</a:t>
            </a:r>
            <a:r>
              <a:rPr lang="es-MX" i="1" noProof="0" dirty="0" err="1" smtClean="0">
                <a:cs typeface="Times New Roman" pitchFamily="18" charset="0"/>
              </a:rPr>
              <a:t>Saving</a:t>
            </a:r>
            <a:r>
              <a:rPr lang="es-MX" i="1" noProof="0" dirty="0" smtClean="0">
                <a:cs typeface="Times New Roman" pitchFamily="18" charset="0"/>
              </a:rPr>
              <a:t> </a:t>
            </a:r>
            <a:r>
              <a:rPr lang="es-MX" i="1" noProof="0" dirty="0" err="1" smtClean="0">
                <a:cs typeface="Times New Roman" pitchFamily="18" charset="0"/>
              </a:rPr>
              <a:t>Best</a:t>
            </a:r>
            <a:r>
              <a:rPr lang="es-MX" i="1" noProof="0" dirty="0" smtClean="0">
                <a:cs typeface="Times New Roman" pitchFamily="18" charset="0"/>
              </a:rPr>
              <a:t> </a:t>
            </a:r>
            <a:r>
              <a:rPr lang="es-MX" i="1" noProof="0" dirty="0" err="1" smtClean="0">
                <a:cs typeface="Times New Roman" pitchFamily="18" charset="0"/>
              </a:rPr>
              <a:t>Practices</a:t>
            </a:r>
            <a:r>
              <a:rPr lang="es-MX" i="1" noProof="0" dirty="0" smtClean="0">
                <a:cs typeface="Times New Roman" pitchFamily="18" charset="0"/>
              </a:rPr>
              <a:t> </a:t>
            </a:r>
            <a:r>
              <a:rPr lang="es-MX" i="1" noProof="0" dirty="0" err="1" smtClean="0">
                <a:cs typeface="Times New Roman" pitchFamily="18" charset="0"/>
              </a:rPr>
              <a:t>Among</a:t>
            </a:r>
            <a:r>
              <a:rPr lang="es-MX" i="1" noProof="0" dirty="0" smtClean="0">
                <a:cs typeface="Times New Roman" pitchFamily="18" charset="0"/>
              </a:rPr>
              <a:t> </a:t>
            </a:r>
            <a:r>
              <a:rPr lang="es-MX" i="1" noProof="0" dirty="0" err="1" smtClean="0">
                <a:cs typeface="Times New Roman" pitchFamily="18" charset="0"/>
              </a:rPr>
              <a:t>Masonry</a:t>
            </a:r>
            <a:r>
              <a:rPr lang="es-MX" i="1" noProof="0" dirty="0" smtClean="0">
                <a:cs typeface="Times New Roman" pitchFamily="18" charset="0"/>
              </a:rPr>
              <a:t> </a:t>
            </a:r>
            <a:r>
              <a:rPr lang="es-MX" i="1" noProof="0" dirty="0" err="1" smtClean="0">
                <a:cs typeface="Times New Roman" pitchFamily="18" charset="0"/>
              </a:rPr>
              <a:t>Contractors</a:t>
            </a:r>
            <a:r>
              <a:rPr lang="es-MX" i="1" noProof="0" dirty="0" smtClean="0">
                <a:cs typeface="Times New Roman" pitchFamily="18" charset="0"/>
              </a:rPr>
              <a:t> </a:t>
            </a:r>
            <a:r>
              <a:rPr lang="es-MX" i="1" baseline="0" noProof="0" dirty="0" smtClean="0">
                <a:cs typeface="Times New Roman" pitchFamily="18" charset="0"/>
              </a:rPr>
              <a:t> (</a:t>
            </a:r>
            <a:r>
              <a:rPr lang="es-MX" i="1" noProof="0" dirty="0" smtClean="0">
                <a:cs typeface="Times New Roman" pitchFamily="18" charset="0"/>
              </a:rPr>
              <a:t>Investigadores identifican incentivos y barreras a la adopción </a:t>
            </a:r>
            <a:r>
              <a:rPr lang="es-MX" i="1" noProof="0" smtClean="0">
                <a:cs typeface="Times New Roman" pitchFamily="18" charset="0"/>
              </a:rPr>
              <a:t>de mejores</a:t>
            </a:r>
            <a:r>
              <a:rPr lang="es-MX" i="1" baseline="0" noProof="0" smtClean="0">
                <a:cs typeface="Times New Roman" pitchFamily="18" charset="0"/>
              </a:rPr>
              <a:t> </a:t>
            </a:r>
            <a:r>
              <a:rPr lang="es-MX" i="1" baseline="0" noProof="0" dirty="0" smtClean="0">
                <a:cs typeface="Times New Roman" pitchFamily="18" charset="0"/>
              </a:rPr>
              <a:t>prácticas para la protección de la espalda entre contratistas de albañilería, </a:t>
            </a:r>
            <a:r>
              <a:rPr lang="es-MX" i="0" baseline="0" noProof="0" dirty="0" smtClean="0">
                <a:cs typeface="Times New Roman" pitchFamily="18" charset="0"/>
              </a:rPr>
              <a:t>publicación sólo disponible </a:t>
            </a:r>
            <a:r>
              <a:rPr lang="es-MX" i="0" baseline="0" noProof="0" smtClean="0">
                <a:cs typeface="Times New Roman" pitchFamily="18" charset="0"/>
              </a:rPr>
              <a:t>en inglés)</a:t>
            </a:r>
            <a:r>
              <a:rPr lang="es-MX" i="0" noProof="0" smtClean="0">
                <a:cs typeface="Times New Roman" pitchFamily="18" charset="0"/>
              </a:rPr>
              <a:t>, </a:t>
            </a:r>
            <a:r>
              <a:rPr lang="es-MX" noProof="0" dirty="0" smtClean="0">
                <a:cs typeface="Times New Roman" pitchFamily="18" charset="0"/>
              </a:rPr>
              <a:t>CPWR, 16 de agosto de 2010. </a:t>
            </a:r>
            <a:endParaRPr lang="es-MX" i="1" noProof="0" dirty="0" smtClean="0">
              <a:cs typeface="Times New Roman" pitchFamily="18" charset="0"/>
            </a:endParaRPr>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9517C5-AAB7-487D-AFE8-ED01178793C0}" type="slidenum">
              <a:rPr lang="en-US"/>
              <a:pPr fontAlgn="base">
                <a:spcBef>
                  <a:spcPct val="0"/>
                </a:spcBef>
                <a:spcAft>
                  <a:spcPct val="0"/>
                </a:spcAft>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bwMode="auto">
          <a:noFill/>
          <a:ln>
            <a:solidFill>
              <a:srgbClr val="000000"/>
            </a:solidFill>
            <a:miter lim="800000"/>
            <a:headEnd/>
            <a:tailEnd/>
          </a:ln>
        </p:spPr>
      </p:sp>
      <p:sp>
        <p:nvSpPr>
          <p:cNvPr id="151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b="1" noProof="0" dirty="0" smtClean="0"/>
              <a:t>Pregunte a la clase: </a:t>
            </a:r>
            <a:r>
              <a:rPr lang="es-MX" b="1" noProof="0" dirty="0" smtClean="0">
                <a:solidFill>
                  <a:schemeClr val="tx2"/>
                </a:solidFill>
              </a:rPr>
              <a:t>¿Usan herramientas mal diseñadas para trabajar? De ser así, por</a:t>
            </a:r>
            <a:r>
              <a:rPr lang="es-MX" b="1" baseline="0" noProof="0" dirty="0" smtClean="0">
                <a:solidFill>
                  <a:schemeClr val="tx2"/>
                </a:solidFill>
              </a:rPr>
              <a:t> favor descríbanlas</a:t>
            </a:r>
            <a:r>
              <a:rPr lang="es-MX" b="1" noProof="0" dirty="0" smtClean="0">
                <a:solidFill>
                  <a:schemeClr val="tx2"/>
                </a:solidFill>
              </a:rPr>
              <a:t>.</a:t>
            </a:r>
          </a:p>
          <a:p>
            <a:endParaRPr lang="es-MX" b="1" noProof="0" dirty="0" smtClean="0">
              <a:solidFill>
                <a:schemeClr val="tx2"/>
              </a:solidFill>
            </a:endParaRPr>
          </a:p>
          <a:p>
            <a:r>
              <a:rPr lang="es-MX" b="1" noProof="0" dirty="0" smtClean="0">
                <a:solidFill>
                  <a:schemeClr val="tx2"/>
                </a:solidFill>
              </a:rPr>
              <a:t>¿Cómo</a:t>
            </a:r>
            <a:r>
              <a:rPr lang="es-MX" b="1" baseline="0" noProof="0" dirty="0" smtClean="0">
                <a:solidFill>
                  <a:schemeClr val="tx2"/>
                </a:solidFill>
              </a:rPr>
              <a:t> les gustaría que fuera una herramienta manual? </a:t>
            </a:r>
          </a:p>
          <a:p>
            <a:r>
              <a:rPr lang="es-MX" noProof="0" dirty="0" smtClean="0"/>
              <a:t>La mejor herramienta es aquélla que:</a:t>
            </a:r>
          </a:p>
          <a:p>
            <a:r>
              <a:rPr lang="es-MX" noProof="0" dirty="0" smtClean="0"/>
              <a:t>• </a:t>
            </a:r>
            <a:r>
              <a:rPr lang="es-MX" i="1" noProof="0" dirty="0" smtClean="0"/>
              <a:t>Se ajusta al</a:t>
            </a:r>
            <a:r>
              <a:rPr lang="es-MX" i="1" baseline="0" noProof="0" dirty="0" smtClean="0"/>
              <a:t> trabajo que se está haciendo</a:t>
            </a:r>
            <a:r>
              <a:rPr lang="es-MX" i="1" noProof="0" dirty="0" smtClean="0"/>
              <a:t>.</a:t>
            </a:r>
          </a:p>
          <a:p>
            <a:r>
              <a:rPr lang="es-MX" i="1" noProof="0" dirty="0" smtClean="0"/>
              <a:t>• Se ajusta al espacio disponible.</a:t>
            </a:r>
          </a:p>
          <a:p>
            <a:r>
              <a:rPr lang="es-MX" i="1" noProof="0" dirty="0" smtClean="0"/>
              <a:t>• Disminuye la fuerza que se necesita aplicar. Debe</a:t>
            </a:r>
            <a:r>
              <a:rPr lang="es-MX" i="1" baseline="0" noProof="0" dirty="0" smtClean="0"/>
              <a:t> estar bien equilibrada y no inclinarse ni hacia adelante ni hacia atrás</a:t>
            </a:r>
            <a:r>
              <a:rPr lang="es-MX" i="1" noProof="0" dirty="0" smtClean="0"/>
              <a:t>. </a:t>
            </a:r>
          </a:p>
          <a:p>
            <a:r>
              <a:rPr lang="es-MX" i="1" noProof="0" dirty="0" smtClean="0"/>
              <a:t>• Se ajusta a la mano. Debe sentirse cómoda en la mano — no debe ser ni muy gruesa, ni muy pequeña ni muy corta. Debe tener un mango que no se resbala,</a:t>
            </a:r>
            <a:r>
              <a:rPr lang="es-MX" i="1" baseline="0" noProof="0" dirty="0" smtClean="0"/>
              <a:t> hecho de un material blando, como hule o plástico. El mango no debe tener orillas filosas, ranuras para los dedos, ni estrías</a:t>
            </a:r>
            <a:r>
              <a:rPr lang="es-MX" i="1" noProof="0" dirty="0" smtClean="0"/>
              <a:t>. </a:t>
            </a:r>
          </a:p>
          <a:p>
            <a:r>
              <a:rPr lang="es-MX" i="1" noProof="0" dirty="0" smtClean="0"/>
              <a:t>• Se puede usar en una posición cómoda</a:t>
            </a:r>
            <a:r>
              <a:rPr lang="es-MX" i="1" baseline="0" noProof="0" dirty="0" smtClean="0"/>
              <a:t> para trabajar</a:t>
            </a:r>
            <a:r>
              <a:rPr lang="es-MX" i="1" noProof="0" dirty="0" smtClean="0"/>
              <a:t>.</a:t>
            </a:r>
            <a:endParaRPr lang="es-MX" b="1" i="1" noProof="0" dirty="0" smtClean="0"/>
          </a:p>
          <a:p>
            <a:pPr eaLnBrk="1" hangingPunct="1">
              <a:spcBef>
                <a:spcPct val="0"/>
              </a:spcBef>
            </a:pPr>
            <a:endParaRPr lang="es-MX" b="1" noProof="0" dirty="0" smtClean="0"/>
          </a:p>
          <a:p>
            <a:pPr eaLnBrk="1" hangingPunct="1">
              <a:spcBef>
                <a:spcPct val="0"/>
              </a:spcBef>
            </a:pPr>
            <a:r>
              <a:rPr lang="es-MX" u="sng" noProof="0" dirty="0" smtClean="0"/>
              <a:t>Ver el volante: </a:t>
            </a:r>
            <a:r>
              <a:rPr lang="es-MX" i="1" u="sng" noProof="0" dirty="0" smtClean="0"/>
              <a:t>Herramientas de Mano lista</a:t>
            </a:r>
            <a:r>
              <a:rPr lang="es-MX" i="1" u="sng" baseline="0" noProof="0" dirty="0" smtClean="0"/>
              <a:t> de chequeo</a:t>
            </a:r>
            <a:r>
              <a:rPr lang="es-MX" i="1" u="sng" noProof="0" dirty="0" smtClean="0"/>
              <a:t>.</a:t>
            </a:r>
            <a:r>
              <a:rPr lang="es-MX" u="none" noProof="0" dirty="0" smtClean="0"/>
              <a:t> Adaptado de </a:t>
            </a:r>
            <a:r>
              <a:rPr lang="es-MX" i="1" noProof="0" dirty="0" smtClean="0"/>
              <a:t>Ergonomía Fácil: Una Guía para la Selección de Herramientas de Mano No-Energizadas</a:t>
            </a:r>
            <a:r>
              <a:rPr lang="es-MX" noProof="0" dirty="0" smtClean="0"/>
              <a:t>, Cal/OSHA/NIOSH</a:t>
            </a:r>
            <a:r>
              <a:rPr lang="es-MX" b="1" noProof="0" dirty="0" smtClean="0"/>
              <a:t>.</a:t>
            </a:r>
          </a:p>
          <a:p>
            <a:pPr eaLnBrk="1" hangingPunct="1">
              <a:spcBef>
                <a:spcPct val="0"/>
              </a:spcBef>
            </a:pPr>
            <a:r>
              <a:rPr lang="es-MX" u="sng" noProof="0" dirty="0" smtClean="0"/>
              <a:t> </a:t>
            </a:r>
            <a:endParaRPr lang="es-MX" b="1" noProof="0" dirty="0" smtClean="0">
              <a:solidFill>
                <a:schemeClr val="tx2"/>
              </a:solidFill>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8E49EA-E25D-48B0-94DD-0D36F8538E68}" type="slidenum">
              <a:rPr lang="en-US"/>
              <a:pPr fontAlgn="base">
                <a:spcBef>
                  <a:spcPct val="0"/>
                </a:spcBef>
                <a:spcAft>
                  <a:spcPct val="0"/>
                </a:spcAft>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b="1" noProof="0" dirty="0" smtClean="0"/>
              <a:t>Diga a la clase: </a:t>
            </a:r>
            <a:r>
              <a:rPr lang="es-MX" b="0" i="1" noProof="0" dirty="0" smtClean="0"/>
              <a:t>Para crear este programa, se utilizó información de las fuentes que</a:t>
            </a:r>
            <a:r>
              <a:rPr lang="es-MX" b="0" i="1" baseline="0" noProof="0" dirty="0" smtClean="0"/>
              <a:t> aparecen en la diapositiva. </a:t>
            </a:r>
            <a:endParaRPr lang="es-MX" i="1" noProof="0"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2258AA-0815-4617-9020-A824397C9EFC}" type="slidenum">
              <a:rPr lang="en-US"/>
              <a:pPr fontAlgn="base">
                <a:spcBef>
                  <a:spcPct val="0"/>
                </a:spcBef>
                <a:spcAft>
                  <a:spcPct val="0"/>
                </a:spcAft>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3488" y="528638"/>
            <a:ext cx="4619625" cy="3463925"/>
          </a:xfrm>
        </p:spPr>
      </p:sp>
      <p:sp>
        <p:nvSpPr>
          <p:cNvPr id="3" name="Notes Placeholder 2"/>
          <p:cNvSpPr>
            <a:spLocks noGrp="1"/>
          </p:cNvSpPr>
          <p:nvPr>
            <p:ph type="body" idx="1"/>
          </p:nvPr>
        </p:nvSpPr>
        <p:spPr/>
        <p:txBody>
          <a:bodyPr/>
          <a:lstStyle/>
          <a:p>
            <a:r>
              <a:rPr lang="es-MX" b="1" noProof="0" dirty="0" smtClean="0"/>
              <a:t>Diga a la clase: </a:t>
            </a:r>
            <a:r>
              <a:rPr lang="es-MX" i="1" noProof="0" dirty="0" smtClean="0"/>
              <a:t>Usen herramientas motorizadas siempre que puedan. Esas herramientas</a:t>
            </a:r>
            <a:r>
              <a:rPr lang="es-MX" i="1" baseline="0" noProof="0" dirty="0" smtClean="0"/>
              <a:t> pueden disminuir la repetición y el daño a las manos</a:t>
            </a:r>
            <a:r>
              <a:rPr lang="es-MX" i="1" noProof="0" dirty="0" smtClean="0"/>
              <a:t>.</a:t>
            </a:r>
            <a:endParaRPr lang="es-MX" b="1" i="1" noProof="0" dirty="0" smtClean="0"/>
          </a:p>
          <a:p>
            <a:endParaRPr lang="en-US" i="1"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30</a:t>
            </a:fld>
            <a:endParaRPr lang="en-US" dirty="0"/>
          </a:p>
        </p:txBody>
      </p:sp>
    </p:spTree>
    <p:extLst>
      <p:ext uri="{BB962C8B-B14F-4D97-AF65-F5344CB8AC3E}">
        <p14:creationId xmlns:p14="http://schemas.microsoft.com/office/powerpoint/2010/main" val="1225692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bwMode="auto">
          <a:noFill/>
          <a:ln>
            <a:solidFill>
              <a:srgbClr val="000000"/>
            </a:solidFill>
            <a:miter lim="800000"/>
            <a:headEnd/>
            <a:tailEnd/>
          </a:ln>
        </p:spPr>
      </p:sp>
      <p:sp>
        <p:nvSpPr>
          <p:cNvPr id="153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b="1" noProof="0" dirty="0" smtClean="0"/>
              <a:t>Pregunte a la clase: </a:t>
            </a:r>
            <a:r>
              <a:rPr lang="es-MX" b="1" noProof="0" dirty="0" smtClean="0">
                <a:solidFill>
                  <a:schemeClr val="tx2"/>
                </a:solidFill>
              </a:rPr>
              <a:t>¿Cómo pueden cambiar las</a:t>
            </a:r>
            <a:r>
              <a:rPr lang="es-MX" b="1" baseline="0" noProof="0" dirty="0" smtClean="0">
                <a:solidFill>
                  <a:schemeClr val="tx2"/>
                </a:solidFill>
              </a:rPr>
              <a:t> maneras de hacer las tareas para disminuir los riesgos en el trabajo?</a:t>
            </a:r>
            <a:endParaRPr lang="es-MX" b="1" noProof="0" dirty="0" smtClean="0">
              <a:solidFill>
                <a:schemeClr val="tx2"/>
              </a:solidFill>
            </a:endParaRPr>
          </a:p>
          <a:p>
            <a:pPr eaLnBrk="1" hangingPunct="1">
              <a:spcBef>
                <a:spcPct val="0"/>
              </a:spcBef>
            </a:pPr>
            <a:endParaRPr lang="es-MX" b="1" noProof="0" dirty="0" smtClean="0">
              <a:solidFill>
                <a:schemeClr val="tx2"/>
              </a:solidFill>
            </a:endParaRPr>
          </a:p>
          <a:p>
            <a:pPr eaLnBrk="1" hangingPunct="1">
              <a:spcBef>
                <a:spcPct val="0"/>
              </a:spcBef>
            </a:pPr>
            <a:r>
              <a:rPr lang="es-MX" noProof="0" dirty="0" smtClean="0"/>
              <a:t>Mencione los ejemplos de la diapositiva.</a:t>
            </a:r>
          </a:p>
          <a:p>
            <a:pPr eaLnBrk="1" hangingPunct="1">
              <a:spcBef>
                <a:spcPct val="0"/>
              </a:spcBef>
            </a:pPr>
            <a:endParaRPr lang="en-US" b="1" dirty="0">
              <a:solidFill>
                <a:schemeClr val="tx2"/>
              </a:solidFill>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b="1" dirty="0" smtClean="0">
              <a:solidFill>
                <a:schemeClr val="tx2"/>
              </a:solidFill>
            </a:endParaRP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47802A-5471-4E94-9538-8AA646AB913F}" type="slidenum">
              <a:rPr lang="en-US"/>
              <a:pPr fontAlgn="base">
                <a:spcBef>
                  <a:spcPct val="0"/>
                </a:spcBef>
                <a:spcAft>
                  <a:spcPct val="0"/>
                </a:spcAft>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MX" b="1" i="0" noProof="0" dirty="0" smtClean="0"/>
              <a:t>Pregunte a la clase: </a:t>
            </a:r>
            <a:r>
              <a:rPr lang="es-MX" b="1" noProof="0" dirty="0" smtClean="0">
                <a:solidFill>
                  <a:schemeClr val="tx2"/>
                </a:solidFill>
              </a:rPr>
              <a:t>¿Cómo se pueden reducir los riesgos mediante</a:t>
            </a:r>
            <a:r>
              <a:rPr lang="es-MX" b="1" baseline="0" noProof="0" dirty="0" smtClean="0">
                <a:solidFill>
                  <a:schemeClr val="tx2"/>
                </a:solidFill>
              </a:rPr>
              <a:t> una mejor planificación y organización</a:t>
            </a:r>
            <a:r>
              <a:rPr lang="es-MX" b="1" noProof="0" dirty="0" smtClean="0">
                <a:solidFill>
                  <a:schemeClr val="tx2"/>
                </a:solidFill>
              </a:rPr>
              <a:t>?</a:t>
            </a:r>
          </a:p>
          <a:p>
            <a:pPr eaLnBrk="1" hangingPunct="1">
              <a:spcBef>
                <a:spcPct val="0"/>
              </a:spcBef>
            </a:pPr>
            <a:endParaRPr lang="es-MX" b="1" noProof="0" dirty="0" smtClean="0">
              <a:solidFill>
                <a:schemeClr val="tx2"/>
              </a:solidFill>
            </a:endParaRPr>
          </a:p>
          <a:p>
            <a:pPr eaLnBrk="1" hangingPunct="1">
              <a:spcBef>
                <a:spcPct val="0"/>
              </a:spcBef>
            </a:pPr>
            <a:r>
              <a:rPr lang="es-MX" noProof="0" dirty="0" smtClean="0"/>
              <a:t>Mencione los ejemplos de la diapositiva.</a:t>
            </a:r>
          </a:p>
          <a:p>
            <a:pPr eaLnBrk="1" hangingPunct="1">
              <a:spcBef>
                <a:spcPct val="0"/>
              </a:spcBef>
            </a:pPr>
            <a:endParaRPr lang="en-US" b="1" i="1" dirty="0"/>
          </a:p>
          <a:p>
            <a:pPr eaLnBrk="1" hangingPunct="1">
              <a:spcBef>
                <a:spcPct val="0"/>
              </a:spcBef>
            </a:pPr>
            <a:endParaRPr lang="en-US" b="1" i="1" dirty="0"/>
          </a:p>
          <a:p>
            <a:pPr eaLnBrk="1" hangingPunct="1">
              <a:spcBef>
                <a:spcPct val="0"/>
              </a:spcBef>
            </a:pPr>
            <a:endParaRPr lang="en-US" dirty="0"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87AC6E-C9E5-41C0-ABCF-E1CBBBE4D42D}" type="slidenum">
              <a:rPr lang="en-US"/>
              <a:pPr fontAlgn="base">
                <a:spcBef>
                  <a:spcPct val="0"/>
                </a:spcBef>
                <a:spcAft>
                  <a:spcPct val="0"/>
                </a:spcAft>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pPr defTabSz="924458" eaLnBrk="1" hangingPunct="1">
              <a:spcBef>
                <a:spcPct val="0"/>
              </a:spcBef>
            </a:pPr>
            <a:r>
              <a:rPr lang="es-MX" b="1" noProof="0" dirty="0" smtClean="0"/>
              <a:t>Pregunte</a:t>
            </a:r>
            <a:r>
              <a:rPr lang="es-MX" b="1" baseline="0" noProof="0" dirty="0" smtClean="0"/>
              <a:t> a la clase</a:t>
            </a:r>
            <a:r>
              <a:rPr lang="es-MX" b="1" noProof="0" dirty="0" smtClean="0"/>
              <a:t>: </a:t>
            </a:r>
            <a:r>
              <a:rPr lang="es-MX" b="1" noProof="0" dirty="0" smtClean="0">
                <a:solidFill>
                  <a:schemeClr val="tx2"/>
                </a:solidFill>
              </a:rPr>
              <a:t>¿Qué capacitación han recibido en el trabajo en cuanto a TO y ergonomía?</a:t>
            </a:r>
          </a:p>
          <a:p>
            <a:pPr defTabSz="924458" eaLnBrk="1" hangingPunct="1">
              <a:spcBef>
                <a:spcPct val="0"/>
              </a:spcBef>
            </a:pPr>
            <a:endParaRPr lang="es-MX" b="1" noProof="0" dirty="0" smtClean="0">
              <a:solidFill>
                <a:schemeClr val="tx2"/>
              </a:solidFill>
            </a:endParaRPr>
          </a:p>
          <a:p>
            <a:pPr defTabSz="924458" eaLnBrk="1" hangingPunct="1">
              <a:spcBef>
                <a:spcPct val="0"/>
              </a:spcBef>
            </a:pPr>
            <a:r>
              <a:rPr lang="es-MX" b="1" noProof="0" dirty="0" smtClean="0"/>
              <a:t>Diga a la clase</a:t>
            </a:r>
            <a:r>
              <a:rPr lang="es-MX" noProof="0" dirty="0" smtClean="0"/>
              <a:t>: </a:t>
            </a:r>
            <a:r>
              <a:rPr lang="es-MX" i="1" noProof="0" dirty="0" smtClean="0"/>
              <a:t>La capacitación sobre TO debe ocurrir </a:t>
            </a:r>
            <a:r>
              <a:rPr lang="es-MX" i="1" u="sng" noProof="0" dirty="0" smtClean="0"/>
              <a:t>antes</a:t>
            </a:r>
            <a:r>
              <a:rPr lang="es-MX" i="1" u="none" noProof="0" dirty="0" smtClean="0"/>
              <a:t> de que la </a:t>
            </a:r>
            <a:r>
              <a:rPr lang="es-MX" i="1" noProof="0" dirty="0" smtClean="0"/>
              <a:t>persona empiece</a:t>
            </a:r>
            <a:r>
              <a:rPr lang="es-MX" i="1" baseline="0" noProof="0" dirty="0" smtClean="0"/>
              <a:t> a trabajar</a:t>
            </a:r>
            <a:r>
              <a:rPr lang="es-MX" noProof="0" dirty="0" smtClean="0"/>
              <a:t>. </a:t>
            </a:r>
            <a:r>
              <a:rPr lang="es-MX" i="1" noProof="0" dirty="0" smtClean="0"/>
              <a:t>Como parte de la misma, la persona debe:</a:t>
            </a:r>
          </a:p>
          <a:p>
            <a:pPr marL="171450" indent="-171450" defTabSz="924458" eaLnBrk="1" hangingPunct="1">
              <a:spcBef>
                <a:spcPct val="0"/>
              </a:spcBef>
              <a:buFont typeface="Arial" pitchFamily="34" charset="0"/>
              <a:buChar char="•"/>
            </a:pPr>
            <a:r>
              <a:rPr lang="es-MX" i="1" noProof="0" dirty="0" smtClean="0"/>
              <a:t>Llegar a entender la manera en que los factores de riesgo pueden aumentar la posibilidad</a:t>
            </a:r>
            <a:r>
              <a:rPr lang="es-MX" i="1" baseline="0" noProof="0" dirty="0" smtClean="0"/>
              <a:t> de lesionarse</a:t>
            </a:r>
            <a:endParaRPr lang="es-MX" i="1" noProof="0" dirty="0" smtClean="0"/>
          </a:p>
          <a:p>
            <a:pPr marL="171450" indent="-171450" defTabSz="924458" eaLnBrk="1" hangingPunct="1">
              <a:spcBef>
                <a:spcPct val="0"/>
              </a:spcBef>
              <a:buFont typeface="Arial" pitchFamily="34" charset="0"/>
              <a:buChar char="•"/>
            </a:pPr>
            <a:r>
              <a:rPr lang="es-MX" i="1" noProof="0" dirty="0" smtClean="0"/>
              <a:t>Recibir información sobre soluciones</a:t>
            </a:r>
          </a:p>
          <a:p>
            <a:pPr marL="171450" indent="-171450" defTabSz="924458" eaLnBrk="1" hangingPunct="1">
              <a:spcBef>
                <a:spcPct val="0"/>
              </a:spcBef>
              <a:buFont typeface="Arial" pitchFamily="34" charset="0"/>
              <a:buChar char="•"/>
            </a:pPr>
            <a:r>
              <a:rPr lang="es-MX" i="1" noProof="0" dirty="0" smtClean="0"/>
              <a:t>Recibir</a:t>
            </a:r>
            <a:r>
              <a:rPr lang="es-MX" i="1" baseline="0" noProof="0" dirty="0" smtClean="0"/>
              <a:t> información sobre los nuevos equipos, herramientas y métodos laborales</a:t>
            </a:r>
            <a:endParaRPr lang="es-MX" i="1" noProof="0" dirty="0" smtClean="0"/>
          </a:p>
          <a:p>
            <a:pPr marL="171450" indent="-171450" defTabSz="924458" eaLnBrk="1" hangingPunct="1">
              <a:spcBef>
                <a:spcPct val="0"/>
              </a:spcBef>
              <a:buFont typeface="Arial" pitchFamily="34" charset="0"/>
              <a:buChar char="•"/>
            </a:pPr>
            <a:r>
              <a:rPr lang="es-MX" i="1" noProof="0" dirty="0" smtClean="0"/>
              <a:t>Tener una conversación sobre las maneras de hacer cambios</a:t>
            </a:r>
            <a:r>
              <a:rPr lang="es-MX" i="1" baseline="0" noProof="0" dirty="0" smtClean="0"/>
              <a:t> ergonómicos</a:t>
            </a:r>
            <a:endParaRPr lang="es-MX" i="1" noProof="0" dirty="0" smtClean="0"/>
          </a:p>
          <a:p>
            <a:pPr defTabSz="924458" eaLnBrk="1" hangingPunct="1">
              <a:spcBef>
                <a:spcPct val="0"/>
              </a:spcBef>
            </a:pPr>
            <a:endParaRPr lang="en-US" dirty="0"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6DA86F-35A3-4F26-899B-330C5BD24C69}" type="slidenum">
              <a:rPr lang="en-US"/>
              <a:pPr fontAlgn="base">
                <a:spcBef>
                  <a:spcPct val="0"/>
                </a:spcBef>
                <a:spcAft>
                  <a:spcPct val="0"/>
                </a:spcAft>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xfrm>
            <a:off x="1157288" y="757238"/>
            <a:ext cx="4618037" cy="3463925"/>
          </a:xfrm>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b="1" noProof="0" dirty="0" smtClean="0"/>
              <a:t>Pregunte a la clase:</a:t>
            </a:r>
            <a:r>
              <a:rPr lang="es-MX" noProof="0" dirty="0" smtClean="0"/>
              <a:t> </a:t>
            </a:r>
            <a:r>
              <a:rPr lang="es-MX" b="1" noProof="0" dirty="0" smtClean="0">
                <a:solidFill>
                  <a:schemeClr val="tx2"/>
                </a:solidFill>
              </a:rPr>
              <a:t>¿Cuántos de ustedes han participado en un programa</a:t>
            </a:r>
            <a:r>
              <a:rPr lang="es-MX" b="1" baseline="0" noProof="0" dirty="0" smtClean="0">
                <a:solidFill>
                  <a:schemeClr val="tx2"/>
                </a:solidFill>
              </a:rPr>
              <a:t> de flexión y extensión en el trabajo</a:t>
            </a:r>
            <a:r>
              <a:rPr lang="es-MX" b="1" noProof="0" dirty="0" smtClean="0">
                <a:solidFill>
                  <a:schemeClr val="tx2"/>
                </a:solidFill>
              </a:rPr>
              <a:t>? ¿Cuáles son</a:t>
            </a:r>
            <a:r>
              <a:rPr lang="es-MX" b="1" baseline="0" noProof="0" dirty="0" smtClean="0">
                <a:solidFill>
                  <a:schemeClr val="tx2"/>
                </a:solidFill>
              </a:rPr>
              <a:t> las ventajas y desventajas</a:t>
            </a:r>
            <a:r>
              <a:rPr lang="es-MX" b="1" noProof="0" dirty="0" smtClean="0">
                <a:solidFill>
                  <a:schemeClr val="tx2"/>
                </a:solidFill>
              </a:rPr>
              <a:t>?</a:t>
            </a:r>
          </a:p>
          <a:p>
            <a:pPr eaLnBrk="1" hangingPunct="1">
              <a:spcBef>
                <a:spcPct val="0"/>
              </a:spcBef>
            </a:pPr>
            <a:endParaRPr lang="es-MX" noProof="0" dirty="0" smtClean="0"/>
          </a:p>
          <a:p>
            <a:pPr eaLnBrk="1" hangingPunct="1">
              <a:spcBef>
                <a:spcPct val="0"/>
              </a:spcBef>
            </a:pPr>
            <a:r>
              <a:rPr lang="es-MX" i="1" noProof="0" dirty="0" smtClean="0"/>
              <a:t>Éstas pueden ser algunas</a:t>
            </a:r>
            <a:r>
              <a:rPr lang="es-MX" i="1" baseline="0" noProof="0" dirty="0" smtClean="0"/>
              <a:t> de las ventajas</a:t>
            </a:r>
            <a:r>
              <a:rPr lang="es-MX" i="1" noProof="0" dirty="0" smtClean="0"/>
              <a:t>:</a:t>
            </a:r>
          </a:p>
          <a:p>
            <a:pPr marL="171450" indent="-171450" eaLnBrk="1" hangingPunct="1">
              <a:spcBef>
                <a:spcPct val="0"/>
              </a:spcBef>
              <a:buFont typeface="Arial" pitchFamily="34" charset="0"/>
              <a:buChar char="•"/>
            </a:pPr>
            <a:r>
              <a:rPr lang="es-MX" i="1" noProof="0" dirty="0" smtClean="0"/>
              <a:t>Se crea compañerismo cuando las personas tienen</a:t>
            </a:r>
            <a:r>
              <a:rPr lang="es-MX" i="1" baseline="0" noProof="0" dirty="0" smtClean="0"/>
              <a:t> trato entre sí</a:t>
            </a:r>
            <a:endParaRPr lang="es-MX" i="1" noProof="0" dirty="0" smtClean="0"/>
          </a:p>
          <a:p>
            <a:pPr marL="171450" indent="-171450" eaLnBrk="1" hangingPunct="1">
              <a:spcBef>
                <a:spcPct val="0"/>
              </a:spcBef>
              <a:buFont typeface="Arial" pitchFamily="34" charset="0"/>
              <a:buChar char="•"/>
            </a:pPr>
            <a:r>
              <a:rPr lang="es-MX" i="1" noProof="0" dirty="0" smtClean="0"/>
              <a:t>Hay comunicación abierta con los miembros de la cuadrilla	</a:t>
            </a:r>
          </a:p>
          <a:p>
            <a:pPr marL="171450" indent="-171450" eaLnBrk="1" hangingPunct="1">
              <a:spcBef>
                <a:spcPct val="0"/>
              </a:spcBef>
              <a:buFont typeface="Arial" pitchFamily="34" charset="0"/>
              <a:buChar char="•"/>
            </a:pPr>
            <a:r>
              <a:rPr lang="es-MX" i="1" noProof="0" dirty="0" smtClean="0"/>
              <a:t>Es fácil de implementar</a:t>
            </a:r>
          </a:p>
          <a:p>
            <a:pPr marL="171450" indent="-171450" eaLnBrk="1" hangingPunct="1">
              <a:spcBef>
                <a:spcPct val="0"/>
              </a:spcBef>
              <a:buFont typeface="Arial" pitchFamily="34" charset="0"/>
              <a:buChar char="•"/>
            </a:pPr>
            <a:r>
              <a:rPr lang="es-MX" i="1" noProof="0" dirty="0" smtClean="0"/>
              <a:t>Es una solución a bajo costo.</a:t>
            </a:r>
          </a:p>
          <a:p>
            <a:pPr eaLnBrk="1" hangingPunct="1">
              <a:spcBef>
                <a:spcPct val="0"/>
              </a:spcBef>
            </a:pPr>
            <a:endParaRPr lang="es-MX" i="1" noProof="0" dirty="0" smtClean="0"/>
          </a:p>
          <a:p>
            <a:pPr eaLnBrk="1" hangingPunct="1">
              <a:spcBef>
                <a:spcPct val="0"/>
              </a:spcBef>
            </a:pPr>
            <a:r>
              <a:rPr lang="es-MX" i="1" noProof="0" dirty="0" smtClean="0"/>
              <a:t>Éstas pueden ser algunas</a:t>
            </a:r>
            <a:r>
              <a:rPr lang="es-MX" i="1" baseline="0" noProof="0" dirty="0" smtClean="0"/>
              <a:t> de las desventajas</a:t>
            </a:r>
            <a:r>
              <a:rPr lang="es-MX" i="1" noProof="0" dirty="0" smtClean="0"/>
              <a:t>:</a:t>
            </a:r>
          </a:p>
          <a:p>
            <a:pPr marL="171450" indent="-171450" eaLnBrk="1" hangingPunct="1">
              <a:spcBef>
                <a:spcPct val="0"/>
              </a:spcBef>
              <a:buFont typeface="Arial" pitchFamily="34" charset="0"/>
              <a:buChar char="•"/>
            </a:pPr>
            <a:r>
              <a:rPr lang="es-MX" i="1" noProof="0" dirty="0" smtClean="0"/>
              <a:t>No se toma en serio</a:t>
            </a:r>
          </a:p>
          <a:p>
            <a:pPr marL="171450" indent="-171450" eaLnBrk="1" hangingPunct="1">
              <a:spcBef>
                <a:spcPct val="0"/>
              </a:spcBef>
              <a:buFont typeface="Arial" pitchFamily="34" charset="0"/>
              <a:buChar char="•"/>
            </a:pPr>
            <a:r>
              <a:rPr lang="es-MX" i="1" noProof="0" dirty="0" smtClean="0"/>
              <a:t>Es posible que los ejercicios no se hagan de la manera debida</a:t>
            </a:r>
          </a:p>
          <a:p>
            <a:pPr marL="171450" indent="-171450" eaLnBrk="1" hangingPunct="1">
              <a:spcBef>
                <a:spcPct val="0"/>
              </a:spcBef>
              <a:buFont typeface="Arial" pitchFamily="34" charset="0"/>
              <a:buChar char="•"/>
            </a:pPr>
            <a:r>
              <a:rPr lang="es-MX" i="1" noProof="0" dirty="0" smtClean="0"/>
              <a:t>Se presiona a los obreros a hacerse </a:t>
            </a:r>
            <a:r>
              <a:rPr lang="es-MX" i="1" baseline="0" noProof="0" dirty="0" smtClean="0"/>
              <a:t>responsables de las soluciones</a:t>
            </a:r>
            <a:endParaRPr lang="es-MX" i="1" noProof="0" dirty="0" smtClean="0"/>
          </a:p>
          <a:p>
            <a:pPr marL="171450" indent="-171450" eaLnBrk="1" hangingPunct="1">
              <a:spcBef>
                <a:spcPct val="0"/>
              </a:spcBef>
              <a:buFont typeface="Arial" pitchFamily="34" charset="0"/>
              <a:buChar char="•"/>
            </a:pPr>
            <a:r>
              <a:rPr lang="es-MX" i="1" noProof="0" dirty="0" smtClean="0"/>
              <a:t>Es posible que los obreros se sientan apenados </a:t>
            </a:r>
          </a:p>
          <a:p>
            <a:pPr eaLnBrk="1" hangingPunct="1">
              <a:spcBef>
                <a:spcPct val="0"/>
              </a:spcBef>
            </a:pPr>
            <a:endParaRPr lang="es-MX" i="1" noProof="0" dirty="0" smtClean="0"/>
          </a:p>
          <a:p>
            <a:pPr eaLnBrk="1" hangingPunct="1">
              <a:spcBef>
                <a:spcPct val="0"/>
              </a:spcBef>
            </a:pPr>
            <a:r>
              <a:rPr lang="es-MX" i="1" noProof="0" dirty="0" smtClean="0">
                <a:solidFill>
                  <a:prstClr val="black"/>
                </a:solidFill>
              </a:rPr>
              <a:t>Hablen con su profesional sanitario antes de participar en un programa de</a:t>
            </a:r>
            <a:r>
              <a:rPr lang="es-MX" i="1" baseline="0" noProof="0" dirty="0" smtClean="0">
                <a:solidFill>
                  <a:prstClr val="black"/>
                </a:solidFill>
              </a:rPr>
              <a:t> flexión y extensión. Los ejercicios de extensión generalmente se efectúan durante la reunión informativa de la mañana y por lo general duran de 5-10 minutos. Ustedes deben pensar bien y no hacer movimientos que puedan agravar las lesiones previas u otros problemas físicos.</a:t>
            </a:r>
          </a:p>
          <a:p>
            <a:pPr eaLnBrk="1" hangingPunct="1">
              <a:spcBef>
                <a:spcPct val="0"/>
              </a:spcBef>
            </a:pPr>
            <a:endParaRPr lang="es-MX" i="1" noProof="0" dirty="0" smtClean="0"/>
          </a:p>
          <a:p>
            <a:pPr lvl="0" eaLnBrk="1" hangingPunct="1">
              <a:spcBef>
                <a:spcPct val="0"/>
              </a:spcBef>
            </a:pPr>
            <a:r>
              <a:rPr lang="es-MX" b="1" i="1" noProof="0" dirty="0" smtClean="0">
                <a:solidFill>
                  <a:prstClr val="black"/>
                </a:solidFill>
              </a:rPr>
              <a:t>Recuerden—estos programas en sí no representan una solución para los TO. </a:t>
            </a:r>
          </a:p>
          <a:p>
            <a:pPr eaLnBrk="1" hangingPunct="1">
              <a:spcBef>
                <a:spcPct val="0"/>
              </a:spcBef>
            </a:pPr>
            <a:endParaRPr lang="en-US" i="1" dirty="0"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2D03BD-F6E7-4A97-8C60-292537CA8210}" type="slidenum">
              <a:rPr lang="en-US"/>
              <a:pPr fontAlgn="base">
                <a:spcBef>
                  <a:spcPct val="0"/>
                </a:spcBef>
                <a:spcAft>
                  <a:spcPct val="0"/>
                </a:spcAft>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b="1" noProof="0" dirty="0" smtClean="0"/>
              <a:t>Diga a la clase</a:t>
            </a:r>
            <a:r>
              <a:rPr lang="es-MX" noProof="0" dirty="0" smtClean="0"/>
              <a:t>: </a:t>
            </a:r>
            <a:r>
              <a:rPr lang="es-MX" i="1" noProof="0" dirty="0" smtClean="0"/>
              <a:t>Los cinturones lumbares se han estudiado</a:t>
            </a:r>
            <a:r>
              <a:rPr lang="es-MX" i="1" baseline="0" noProof="0" dirty="0" smtClean="0"/>
              <a:t> a fondo y los expertos han llegado a la conclusión de que no sirven para prevenir lesiones de la espalda. El Instituto Nacional de Salud y Seguridad Ocupacional (NIOSH, por sus siglas en inglés) recomienda que los empleadores no confíen en los cinturones lumbares para proteger a los obreros contra los efectos de agacharse, torcerse o usar el cuerpo para levantar, jalar o empujar una y otra vez</a:t>
            </a:r>
            <a:r>
              <a:rPr lang="es-MX" i="1" noProof="0" dirty="0" smtClean="0"/>
              <a:t>. En vez de eso, NIOSH recomienda que los empleadores pongan en práctica un programa completo de ergonomía, con elementos como evaluaciones del lugar de trabajo, reducción de peligros y capacitación</a:t>
            </a:r>
            <a:r>
              <a:rPr lang="es-MX" i="1" baseline="0" noProof="0" dirty="0" smtClean="0"/>
              <a:t> de los obreros, entre otros. </a:t>
            </a:r>
          </a:p>
          <a:p>
            <a:pPr eaLnBrk="1" hangingPunct="1">
              <a:spcBef>
                <a:spcPct val="0"/>
              </a:spcBef>
            </a:pPr>
            <a:endParaRPr lang="es-MX" i="1" baseline="0" noProof="0" dirty="0" smtClean="0"/>
          </a:p>
          <a:p>
            <a:pPr eaLnBrk="1" hangingPunct="1">
              <a:spcBef>
                <a:spcPct val="0"/>
              </a:spcBef>
            </a:pPr>
            <a:r>
              <a:rPr lang="es-MX" i="0" baseline="0" noProof="0" dirty="0" smtClean="0"/>
              <a:t>El Instituto Nacional de Salud y Seguridad Ocupacional (NIOSH) es el organismo federal de los Estados Unidos responsable de efectuar investigaciones y hacer recomendaciones para la prevención de lesiones y enfermedades laborales. NIOSH forma parte de los Centros para el Control y la Prevención de Enfermedades (CDC, por sus siglas en inglés) dentro del Departamento de Salud y Servicios Humanos.</a:t>
            </a:r>
            <a:endParaRPr lang="es-MX" i="0" noProof="0" dirty="0" smtClean="0"/>
          </a:p>
          <a:p>
            <a:pPr eaLnBrk="1" hangingPunct="1">
              <a:spcBef>
                <a:spcPct val="0"/>
              </a:spcBef>
            </a:pPr>
            <a:endParaRPr lang="es-MX" noProof="0" dirty="0" smtClean="0"/>
          </a:p>
          <a:p>
            <a:pPr eaLnBrk="1" hangingPunct="1">
              <a:spcBef>
                <a:spcPct val="0"/>
              </a:spcBef>
            </a:pPr>
            <a:r>
              <a:rPr lang="es-MX" b="1" noProof="0" dirty="0" smtClean="0"/>
              <a:t>Pregunte a la clase:</a:t>
            </a:r>
            <a:r>
              <a:rPr lang="es-MX" b="1" noProof="0" dirty="0" smtClean="0">
                <a:solidFill>
                  <a:schemeClr val="accent1">
                    <a:lumMod val="75000"/>
                  </a:schemeClr>
                </a:solidFill>
              </a:rPr>
              <a:t> ¿Cuáles son algunos ejemplos de PPE que pueden ayudar a disminuir los TO? </a:t>
            </a:r>
          </a:p>
          <a:p>
            <a:pPr marL="171450" indent="-171450" eaLnBrk="1" hangingPunct="1">
              <a:spcBef>
                <a:spcPct val="0"/>
              </a:spcBef>
              <a:buFont typeface="Arial" pitchFamily="34" charset="0"/>
              <a:buChar char="•"/>
            </a:pPr>
            <a:r>
              <a:rPr lang="es-MX" noProof="0" dirty="0" smtClean="0"/>
              <a:t>Hombreras</a:t>
            </a:r>
          </a:p>
          <a:p>
            <a:pPr marL="171450" indent="-171450" eaLnBrk="1" hangingPunct="1">
              <a:spcBef>
                <a:spcPct val="0"/>
              </a:spcBef>
              <a:buFont typeface="Arial" pitchFamily="34" charset="0"/>
              <a:buChar char="•"/>
            </a:pPr>
            <a:r>
              <a:rPr lang="es-MX" noProof="0" dirty="0" smtClean="0"/>
              <a:t>Rodilleras</a:t>
            </a:r>
          </a:p>
          <a:p>
            <a:pPr marL="171450" indent="-171450" eaLnBrk="1" hangingPunct="1">
              <a:spcBef>
                <a:spcPct val="0"/>
              </a:spcBef>
              <a:buFont typeface="Arial" pitchFamily="34" charset="0"/>
              <a:buChar char="•"/>
            </a:pPr>
            <a:r>
              <a:rPr lang="es-MX" noProof="0" dirty="0" smtClean="0"/>
              <a:t>Guantes que reducen</a:t>
            </a:r>
            <a:r>
              <a:rPr lang="es-MX" baseline="0" noProof="0" dirty="0" smtClean="0"/>
              <a:t> la vibración</a:t>
            </a:r>
            <a:endParaRPr lang="es-MX" noProof="0" dirty="0" smtClean="0"/>
          </a:p>
          <a:p>
            <a:pPr eaLnBrk="1" hangingPunct="1">
              <a:spcBef>
                <a:spcPct val="0"/>
              </a:spcBef>
            </a:pPr>
            <a:endParaRPr lang="es-MX" noProof="0" dirty="0"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7A8B6-29FD-4CE8-BE76-D2E5FA8978D7}" type="slidenum">
              <a:rPr lang="en-US"/>
              <a:pPr fontAlgn="base">
                <a:spcBef>
                  <a:spcPct val="0"/>
                </a:spcBef>
                <a:spcAft>
                  <a:spcPct val="0"/>
                </a:spcAft>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Pregunte a la clase: </a:t>
            </a:r>
            <a:r>
              <a:rPr lang="es-MX" b="1" noProof="0" dirty="0" smtClean="0">
                <a:solidFill>
                  <a:schemeClr val="tx2"/>
                </a:solidFill>
              </a:rPr>
              <a:t>¿Cómo podemos enfrentar esos retos?</a:t>
            </a:r>
          </a:p>
          <a:p>
            <a:r>
              <a:rPr lang="es-MX" noProof="0" dirty="0" smtClean="0"/>
              <a:t>Puntos que se deben mencionar</a:t>
            </a:r>
            <a:r>
              <a:rPr lang="es-MX" baseline="0" noProof="0" dirty="0" smtClean="0"/>
              <a:t> durante la conversación</a:t>
            </a:r>
            <a:r>
              <a:rPr lang="es-MX" noProof="0" dirty="0" smtClean="0"/>
              <a:t>:</a:t>
            </a:r>
          </a:p>
          <a:p>
            <a:pPr marL="228600" indent="-228600">
              <a:buFont typeface="+mj-lt"/>
              <a:buAutoNum type="arabicPeriod"/>
            </a:pPr>
            <a:r>
              <a:rPr lang="es-MX" noProof="0" dirty="0" smtClean="0"/>
              <a:t>Los TO son el motivo principal de los reclamos por indemnización (compensación) al trabajador.  La mayoría de los TO se pueden prevenir. Los cambios que se implementen pueden reducir los costos a largo plazo.</a:t>
            </a:r>
          </a:p>
          <a:p>
            <a:pPr marL="228600" indent="-228600">
              <a:buFont typeface="+mj-lt"/>
              <a:buAutoNum type="arabicPeriod"/>
            </a:pPr>
            <a:r>
              <a:rPr lang="es-MX" noProof="0" dirty="0" smtClean="0"/>
              <a:t>Las lesiones por TO pueden ser dolorosas e </a:t>
            </a:r>
            <a:r>
              <a:rPr lang="es-MX" noProof="0" dirty="0" err="1" smtClean="0"/>
              <a:t>incapacitantes</a:t>
            </a:r>
            <a:r>
              <a:rPr lang="es-MX" noProof="0" dirty="0" smtClean="0"/>
              <a:t>. Si se reducen los TO, se puede reducir el impacto de las lesiones de los obreros</a:t>
            </a:r>
            <a:r>
              <a:rPr lang="es-MX" baseline="0" noProof="0" dirty="0" smtClean="0"/>
              <a:t> sobre sus familias y comunidades. Los empleadores pueden ahorrar dinero al no tener que pagar por contratar y capacitar a otras personas para reemplazar a los obreros lesionados</a:t>
            </a:r>
            <a:r>
              <a:rPr lang="es-MX" noProof="0" dirty="0" smtClean="0"/>
              <a:t>.</a:t>
            </a:r>
          </a:p>
          <a:p>
            <a:pPr marL="228600" indent="-228600">
              <a:buFont typeface="+mj-lt"/>
              <a:buAutoNum type="arabicPeriod"/>
            </a:pPr>
            <a:r>
              <a:rPr lang="es-MX" noProof="0" dirty="0" smtClean="0"/>
              <a:t>La inversión en nuevas herramientas y equipos</a:t>
            </a:r>
            <a:r>
              <a:rPr lang="es-MX" baseline="0" noProof="0" dirty="0" smtClean="0"/>
              <a:t> puede ayudar a disminuir los TO y mejorar la producción</a:t>
            </a:r>
            <a:r>
              <a:rPr lang="es-MX" noProof="0" dirty="0" smtClean="0"/>
              <a:t>.</a:t>
            </a:r>
          </a:p>
          <a:p>
            <a:pPr marL="228600" indent="-228600">
              <a:buFont typeface="+mj-lt"/>
              <a:buAutoNum type="arabicPeriod"/>
            </a:pPr>
            <a:r>
              <a:rPr lang="es-MX" noProof="0" dirty="0" smtClean="0"/>
              <a:t>Puede ser difícil hacer cambios. Sin embargo, los obreros</a:t>
            </a:r>
            <a:r>
              <a:rPr lang="es-MX" baseline="0" noProof="0" dirty="0" smtClean="0"/>
              <a:t> son ingeniosos y se debe solicitar su opinión. Con frecuencia, los obreros sugieren nuevos métodos que aumentan la seguridad y la eficiencia del trabajo. </a:t>
            </a:r>
            <a:endParaRPr lang="es-MX" noProof="0" dirty="0" smtClean="0"/>
          </a:p>
          <a:p>
            <a:endParaRPr lang="es-MX" b="1" noProof="0" dirty="0">
              <a:solidFill>
                <a:schemeClr val="tx2"/>
              </a:solidFill>
            </a:endParaRPr>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36</a:t>
            </a:fld>
            <a:endParaRPr lang="en-US" dirty="0"/>
          </a:p>
        </p:txBody>
      </p:sp>
    </p:spTree>
    <p:extLst>
      <p:ext uri="{BB962C8B-B14F-4D97-AF65-F5344CB8AC3E}">
        <p14:creationId xmlns:p14="http://schemas.microsoft.com/office/powerpoint/2010/main" val="2237836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040" y="4387135"/>
            <a:ext cx="5764107" cy="4319001"/>
          </a:xfrm>
        </p:spPr>
        <p:txBody>
          <a:bodyPr/>
          <a:lstStyle/>
          <a:p>
            <a:pPr eaLnBrk="1" fontAlgn="auto" hangingPunct="1">
              <a:spcBef>
                <a:spcPts val="0"/>
              </a:spcBef>
              <a:spcAft>
                <a:spcPts val="0"/>
              </a:spcAft>
              <a:defRPr/>
            </a:pPr>
            <a:r>
              <a:rPr lang="es-MX" sz="1100" noProof="0" dirty="0" smtClean="0"/>
              <a:t>Instrucciones para esta actividad:</a:t>
            </a:r>
          </a:p>
          <a:p>
            <a:pPr eaLnBrk="1" fontAlgn="auto" hangingPunct="1">
              <a:spcBef>
                <a:spcPts val="0"/>
              </a:spcBef>
              <a:spcAft>
                <a:spcPts val="0"/>
              </a:spcAft>
              <a:defRPr/>
            </a:pPr>
            <a:endParaRPr lang="es-MX" sz="1100" noProof="0" dirty="0" smtClean="0"/>
          </a:p>
          <a:p>
            <a:pPr marL="231115" indent="-231115" eaLnBrk="1" fontAlgn="auto" hangingPunct="1">
              <a:spcBef>
                <a:spcPts val="0"/>
              </a:spcBef>
              <a:spcAft>
                <a:spcPts val="0"/>
              </a:spcAft>
              <a:buFont typeface="+mj-lt"/>
              <a:buAutoNum type="arabicPeriod"/>
              <a:defRPr/>
            </a:pPr>
            <a:r>
              <a:rPr lang="es-MX" sz="1100" noProof="0" dirty="0" smtClean="0"/>
              <a:t>Divida a</a:t>
            </a:r>
            <a:r>
              <a:rPr lang="es-MX" sz="1100" baseline="0" noProof="0" dirty="0" smtClean="0"/>
              <a:t> la clase en 5 grupos pequeños; debe haber 4 ó 5 personas en cada grupo</a:t>
            </a:r>
            <a:r>
              <a:rPr lang="es-MX" sz="1100" noProof="0" dirty="0" smtClean="0"/>
              <a:t>.</a:t>
            </a:r>
          </a:p>
          <a:p>
            <a:pPr marL="231115" indent="-231115" eaLnBrk="1" fontAlgn="auto" hangingPunct="1">
              <a:spcBef>
                <a:spcPts val="0"/>
              </a:spcBef>
              <a:spcAft>
                <a:spcPts val="0"/>
              </a:spcAft>
              <a:buFont typeface="+mj-lt"/>
              <a:buAutoNum type="arabicPeriod"/>
              <a:defRPr/>
            </a:pPr>
            <a:r>
              <a:rPr lang="es-MX" sz="1100" noProof="0" dirty="0" smtClean="0"/>
              <a:t>Pida a todos que saquen</a:t>
            </a:r>
            <a:r>
              <a:rPr lang="es-MX" sz="1100" baseline="0" noProof="0" dirty="0" smtClean="0"/>
              <a:t> la </a:t>
            </a:r>
            <a:r>
              <a:rPr lang="es-MX" sz="1100" u="sng" noProof="0" dirty="0" smtClean="0"/>
              <a:t>Hoja de trabajo</a:t>
            </a:r>
            <a:r>
              <a:rPr lang="es-MX" sz="1100" u="sng" baseline="0" noProof="0" dirty="0" smtClean="0"/>
              <a:t> de Soluciones para la construcción</a:t>
            </a:r>
            <a:r>
              <a:rPr lang="es-MX" sz="1100" u="sng" noProof="0" dirty="0" smtClean="0"/>
              <a:t>.</a:t>
            </a:r>
          </a:p>
          <a:p>
            <a:pPr marL="231115" indent="-231115" eaLnBrk="1" fontAlgn="auto" hangingPunct="1">
              <a:spcBef>
                <a:spcPts val="0"/>
              </a:spcBef>
              <a:spcAft>
                <a:spcPts val="0"/>
              </a:spcAft>
              <a:buFont typeface="+mj-lt"/>
              <a:buAutoNum type="arabicPeriod"/>
              <a:defRPr/>
            </a:pPr>
            <a:r>
              <a:rPr lang="es-MX" sz="1100" noProof="0" dirty="0" smtClean="0"/>
              <a:t>Dé a cada grupo pequeño una foto de una tarea</a:t>
            </a:r>
            <a:r>
              <a:rPr lang="es-MX" sz="1100" baseline="0" noProof="0" dirty="0" smtClean="0"/>
              <a:t> de construcción distinta para que hablen al respecto</a:t>
            </a:r>
            <a:r>
              <a:rPr lang="es-MX" sz="1100" noProof="0" dirty="0" smtClean="0"/>
              <a:t>:</a:t>
            </a:r>
          </a:p>
          <a:p>
            <a:pPr marL="231115" indent="-231115" eaLnBrk="1" fontAlgn="auto" hangingPunct="1">
              <a:spcBef>
                <a:spcPts val="0"/>
              </a:spcBef>
              <a:spcAft>
                <a:spcPts val="0"/>
              </a:spcAft>
              <a:buFont typeface="Arial" pitchFamily="34" charset="0"/>
              <a:buChar char="•"/>
              <a:defRPr/>
            </a:pPr>
            <a:r>
              <a:rPr lang="es-MX" sz="1100" noProof="0" dirty="0" smtClean="0"/>
              <a:t>Grupo No. 1: Nivelación de concreto</a:t>
            </a:r>
          </a:p>
          <a:p>
            <a:pPr marL="231115" indent="-231115" eaLnBrk="1" fontAlgn="auto" hangingPunct="1">
              <a:spcBef>
                <a:spcPts val="0"/>
              </a:spcBef>
              <a:spcAft>
                <a:spcPts val="0"/>
              </a:spcAft>
              <a:buFont typeface="Arial" pitchFamily="34" charset="0"/>
              <a:buChar char="•"/>
              <a:defRPr/>
            </a:pPr>
            <a:r>
              <a:rPr lang="es-MX" sz="1100" noProof="0" dirty="0" smtClean="0"/>
              <a:t>Grupo No. 2: Manejo de tabla yeso</a:t>
            </a:r>
          </a:p>
          <a:p>
            <a:pPr marL="231115" indent="-231115" eaLnBrk="1" fontAlgn="auto" hangingPunct="1">
              <a:spcBef>
                <a:spcPts val="0"/>
              </a:spcBef>
              <a:spcAft>
                <a:spcPts val="0"/>
              </a:spcAft>
              <a:buFont typeface="Arial" pitchFamily="34" charset="0"/>
              <a:buChar char="•"/>
              <a:defRPr/>
            </a:pPr>
            <a:r>
              <a:rPr lang="es-MX" sz="1100" noProof="0" dirty="0" smtClean="0"/>
              <a:t>Grupo No. 3: Atado de varillas de refuerzo</a:t>
            </a:r>
          </a:p>
          <a:p>
            <a:pPr marL="231115" indent="-231115" eaLnBrk="1" fontAlgn="auto" hangingPunct="1">
              <a:spcBef>
                <a:spcPts val="0"/>
              </a:spcBef>
              <a:spcAft>
                <a:spcPts val="0"/>
              </a:spcAft>
              <a:buFont typeface="Arial" pitchFamily="34" charset="0"/>
              <a:buChar char="•"/>
              <a:defRPr/>
            </a:pPr>
            <a:r>
              <a:rPr lang="es-MX" sz="1100" noProof="0" dirty="0" smtClean="0"/>
              <a:t>Grupo No. 4: Taladrado</a:t>
            </a:r>
            <a:r>
              <a:rPr lang="es-MX" sz="1100" baseline="0" noProof="0" dirty="0" smtClean="0"/>
              <a:t> de superficies superiores a la cabeza</a:t>
            </a:r>
            <a:endParaRPr lang="es-MX" sz="1100" noProof="0" dirty="0" smtClean="0"/>
          </a:p>
          <a:p>
            <a:pPr marL="231115" indent="-231115" eaLnBrk="1" fontAlgn="auto" hangingPunct="1">
              <a:spcBef>
                <a:spcPts val="0"/>
              </a:spcBef>
              <a:spcAft>
                <a:spcPts val="0"/>
              </a:spcAft>
              <a:buFont typeface="Arial" pitchFamily="34" charset="0"/>
              <a:buChar char="•"/>
              <a:defRPr/>
            </a:pPr>
            <a:r>
              <a:rPr lang="es-MX" sz="1100" noProof="0" dirty="0" smtClean="0"/>
              <a:t>Grupo No. 5: Enmasillado</a:t>
            </a:r>
          </a:p>
          <a:p>
            <a:pPr marL="228600" indent="-228600" eaLnBrk="1" fontAlgn="auto" hangingPunct="1">
              <a:spcBef>
                <a:spcPts val="0"/>
              </a:spcBef>
              <a:spcAft>
                <a:spcPts val="0"/>
              </a:spcAft>
              <a:defRPr/>
            </a:pPr>
            <a:r>
              <a:rPr lang="es-MX" sz="1100" b="1" noProof="0" dirty="0" smtClean="0"/>
              <a:t>4.   Diga a la clase: </a:t>
            </a:r>
            <a:r>
              <a:rPr lang="es-MX" sz="1100" i="1" noProof="0" dirty="0" smtClean="0"/>
              <a:t>Hemos hablado de los factores de riesgo de los TO y varias soluciones para eliminarlos o disminuirlos.</a:t>
            </a:r>
            <a:r>
              <a:rPr lang="es-MX" sz="1100" i="1" baseline="0" noProof="0" dirty="0" smtClean="0"/>
              <a:t> Ahora, ustedes trabajarán en grupos pequeños para analizar una tarea de construcción en particular. Identifiquen los factores de riesgo de esa tarea. Luego piensen en soluciones que se puedan usar. Una vez que su grupo piense en las soluciones, piensen cómo podrán poner en práctica sus ideas cuando estén de regreso en el lugar de trabajo. Además, contesten las preguntas que aparecen en la hoja de trabajo sobre los cambios que pueden hacer el obrero, el contratista y el sindicato</a:t>
            </a:r>
            <a:r>
              <a:rPr lang="es-MX" sz="1100" i="1" noProof="0" dirty="0" smtClean="0"/>
              <a:t>. </a:t>
            </a:r>
          </a:p>
          <a:p>
            <a:pPr marL="228600" indent="-228600" eaLnBrk="1" fontAlgn="auto" hangingPunct="1">
              <a:spcBef>
                <a:spcPts val="0"/>
              </a:spcBef>
              <a:spcAft>
                <a:spcPts val="0"/>
              </a:spcAft>
              <a:buAutoNum type="arabicPeriod" startAt="5"/>
              <a:defRPr/>
            </a:pPr>
            <a:r>
              <a:rPr lang="es-MX" sz="1100" noProof="0" dirty="0" smtClean="0"/>
              <a:t>Después de 15 minutos, reúna de nuevo a toda la clase. Pida a cada grupo que nombre la tarea que se le asignó, que explique</a:t>
            </a:r>
            <a:r>
              <a:rPr lang="es-MX" sz="1100" baseline="0" noProof="0" dirty="0" smtClean="0"/>
              <a:t> los factores de riesgo y que dé sus soluciones. Apunte las soluciones en el </a:t>
            </a:r>
            <a:r>
              <a:rPr lang="es-MX" sz="1100" baseline="0" noProof="0" dirty="0" err="1" smtClean="0"/>
              <a:t>rotafolio</a:t>
            </a:r>
            <a:r>
              <a:rPr lang="es-MX" sz="1100" noProof="0" dirty="0" smtClean="0"/>
              <a:t>. </a:t>
            </a:r>
          </a:p>
          <a:p>
            <a:pPr marL="228600" indent="-228600" eaLnBrk="1" fontAlgn="auto" hangingPunct="1">
              <a:spcBef>
                <a:spcPts val="0"/>
              </a:spcBef>
              <a:spcAft>
                <a:spcPts val="0"/>
              </a:spcAft>
              <a:buAutoNum type="arabicPeriod" startAt="5"/>
              <a:defRPr/>
            </a:pPr>
            <a:r>
              <a:rPr lang="es-MX" sz="1100" noProof="0" dirty="0" smtClean="0"/>
              <a:t>Después de que todos</a:t>
            </a:r>
            <a:r>
              <a:rPr lang="es-MX" sz="1100" baseline="0" noProof="0" dirty="0" smtClean="0"/>
              <a:t> los grupos hayan dado su información, usted dirigirá una conversación sobre los cambios que el obrero puede hacer por sí mismo, los cambios que puede hacer el contratista y lo que puede hacer el sindicato. Esa conversación ocurrirá cuando lleguen a la diapositiva No. </a:t>
            </a:r>
            <a:r>
              <a:rPr lang="es-MX" sz="1100" noProof="0" dirty="0" smtClean="0"/>
              <a:t>47. </a:t>
            </a:r>
            <a:endParaRPr lang="es-MX" sz="1100" noProof="0" dirty="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74967C-07E5-4777-95B5-B97722FE9ACD}" type="slidenum">
              <a:rPr lang="en-US"/>
              <a:pPr fontAlgn="base">
                <a:spcBef>
                  <a:spcPct val="0"/>
                </a:spcBef>
                <a:spcAft>
                  <a:spcPct val="0"/>
                </a:spcAft>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noProof="0" dirty="0" smtClean="0"/>
              <a:t>Después de que los grupos pequeños se hayan reunido 15 minutos, vuelva a juntar a la clase para que los grupos se informen entre sí de sus tareas. Comience con la nivelación de concreto.</a:t>
            </a:r>
          </a:p>
          <a:p>
            <a:pPr eaLnBrk="1" hangingPunct="1">
              <a:spcBef>
                <a:spcPct val="0"/>
              </a:spcBef>
            </a:pPr>
            <a:endParaRPr lang="es-MX" noProof="0" dirty="0" smtClean="0"/>
          </a:p>
          <a:p>
            <a:pPr eaLnBrk="1" hangingPunct="1">
              <a:spcBef>
                <a:spcPct val="0"/>
              </a:spcBef>
            </a:pPr>
            <a:r>
              <a:rPr lang="es-MX" b="1" noProof="0" dirty="0" smtClean="0"/>
              <a:t>Pregunte a la clase: </a:t>
            </a:r>
            <a:r>
              <a:rPr lang="es-MX" b="1" noProof="0" dirty="0" smtClean="0">
                <a:solidFill>
                  <a:schemeClr val="accent1">
                    <a:lumMod val="75000"/>
                  </a:schemeClr>
                </a:solidFill>
              </a:rPr>
              <a:t>¿Puede el(la)</a:t>
            </a:r>
            <a:r>
              <a:rPr lang="es-MX" b="1" baseline="0" noProof="0" dirty="0" smtClean="0">
                <a:solidFill>
                  <a:schemeClr val="accent1">
                    <a:lumMod val="75000"/>
                  </a:schemeClr>
                </a:solidFill>
              </a:rPr>
              <a:t> </a:t>
            </a:r>
            <a:r>
              <a:rPr lang="es-MX" b="1" noProof="0" dirty="0" smtClean="0">
                <a:solidFill>
                  <a:schemeClr val="accent1">
                    <a:lumMod val="75000"/>
                  </a:schemeClr>
                </a:solidFill>
              </a:rPr>
              <a:t>encargado(a) de los apuntes</a:t>
            </a:r>
            <a:r>
              <a:rPr lang="es-MX" b="1" baseline="0" noProof="0" dirty="0" smtClean="0">
                <a:solidFill>
                  <a:schemeClr val="accent1">
                    <a:lumMod val="75000"/>
                  </a:schemeClr>
                </a:solidFill>
              </a:rPr>
              <a:t> del grupo </a:t>
            </a:r>
            <a:r>
              <a:rPr lang="es-MX" b="1" baseline="0" noProof="0" dirty="0" smtClean="0">
                <a:solidFill>
                  <a:schemeClr val="tx2"/>
                </a:solidFill>
              </a:rPr>
              <a:t>No. 1 </a:t>
            </a:r>
            <a:r>
              <a:rPr lang="es-MX" b="1" noProof="0" dirty="0" smtClean="0">
                <a:solidFill>
                  <a:schemeClr val="tx2"/>
                </a:solidFill>
              </a:rPr>
              <a:t>por favor dar sus respuestas respecto a la</a:t>
            </a:r>
            <a:r>
              <a:rPr lang="es-MX" b="1" baseline="0" noProof="0" dirty="0" smtClean="0">
                <a:solidFill>
                  <a:schemeClr val="tx2"/>
                </a:solidFill>
              </a:rPr>
              <a:t> nivelación de concreto</a:t>
            </a:r>
            <a:r>
              <a:rPr lang="es-MX" b="1" noProof="0" dirty="0" smtClean="0">
                <a:solidFill>
                  <a:schemeClr val="tx2"/>
                </a:solidFill>
              </a:rPr>
              <a:t>?</a:t>
            </a:r>
          </a:p>
          <a:p>
            <a:pPr eaLnBrk="1" hangingPunct="1">
              <a:spcBef>
                <a:spcPct val="0"/>
              </a:spcBef>
            </a:pPr>
            <a:endParaRPr lang="es-MX" b="1" noProof="0" dirty="0" smtClean="0">
              <a:solidFill>
                <a:schemeClr val="tx2"/>
              </a:solidFill>
            </a:endParaRPr>
          </a:p>
          <a:p>
            <a:pPr marL="0" marR="0" indent="0" algn="l" defTabSz="457200" rtl="0" eaLnBrk="1" fontAlgn="auto" latinLnBrk="0" hangingPunct="1">
              <a:lnSpc>
                <a:spcPct val="100000"/>
              </a:lnSpc>
              <a:spcBef>
                <a:spcPct val="0"/>
              </a:spcBef>
              <a:spcAft>
                <a:spcPts val="0"/>
              </a:spcAft>
              <a:buClrTx/>
              <a:buSzTx/>
              <a:buFontTx/>
              <a:buNone/>
              <a:tabLst/>
              <a:defRPr/>
            </a:pPr>
            <a:r>
              <a:rPr lang="es-MX" noProof="0" dirty="0" smtClean="0"/>
              <a:t>Después de que haya dado su información el grupo pequeño encargado</a:t>
            </a:r>
            <a:r>
              <a:rPr lang="es-MX" baseline="0" noProof="0" dirty="0" smtClean="0"/>
              <a:t> de la nivelación de concreto, muestre la próxima diapositiva para cerciorarse de que el grupo haya mencionado todos los puntos que aparecen allí</a:t>
            </a:r>
            <a:r>
              <a:rPr lang="es-MX" noProof="0" dirty="0" smtClean="0"/>
              <a:t>. </a:t>
            </a:r>
          </a:p>
          <a:p>
            <a:pPr eaLnBrk="1" hangingPunct="1">
              <a:spcBef>
                <a:spcPct val="0"/>
              </a:spcBef>
            </a:pPr>
            <a:endParaRPr lang="en-US" dirty="0"/>
          </a:p>
          <a:p>
            <a:pPr eaLnBrk="1" hangingPunct="1">
              <a:spcBef>
                <a:spcPct val="0"/>
              </a:spcBef>
            </a:pPr>
            <a:endParaRPr lang="en-US" dirty="0" smtClean="0"/>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3F224C-0430-4ABB-BD15-FFF39F775631}" type="slidenum">
              <a:rPr lang="en-US"/>
              <a:pPr fontAlgn="base">
                <a:spcBef>
                  <a:spcPct val="0"/>
                </a:spcBef>
                <a:spcAft>
                  <a:spcPct val="0"/>
                </a:spcAft>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6434" fontAlgn="base">
              <a:spcBef>
                <a:spcPct val="0"/>
              </a:spcBef>
              <a:spcAft>
                <a:spcPct val="0"/>
              </a:spcAft>
            </a:pPr>
            <a:fld id="{82D297BF-85A0-47EC-9D14-DA87294B75A5}" type="slidenum">
              <a:rPr lang="en-US" smtClean="0">
                <a:latin typeface="Times New Roman" pitchFamily="18" charset="0"/>
              </a:rPr>
              <a:pPr defTabSz="916434" fontAlgn="base">
                <a:spcBef>
                  <a:spcPct val="0"/>
                </a:spcBef>
                <a:spcAft>
                  <a:spcPct val="0"/>
                </a:spcAft>
              </a:pPr>
              <a:t>39</a:t>
            </a:fld>
            <a:endParaRPr lang="en-US" dirty="0" smtClean="0">
              <a:latin typeface="Times New Roman" pitchFamily="18" charset="0"/>
            </a:endParaRPr>
          </a:p>
        </p:txBody>
      </p:sp>
      <p:sp>
        <p:nvSpPr>
          <p:cNvPr id="167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a:xfrm>
            <a:off x="701040" y="4310168"/>
            <a:ext cx="5608320" cy="4156234"/>
          </a:xfrm>
        </p:spPr>
        <p:txBody>
          <a:bodyPr/>
          <a:lstStyle/>
          <a:p>
            <a:pPr eaLnBrk="1" fontAlgn="auto" hangingPunct="1">
              <a:spcBef>
                <a:spcPts val="0"/>
              </a:spcBef>
              <a:spcAft>
                <a:spcPts val="0"/>
              </a:spcAft>
              <a:defRPr/>
            </a:pPr>
            <a:r>
              <a:rPr lang="es-MX" noProof="0" dirty="0" smtClean="0"/>
              <a:t>Éstos pueden ser algunos de los factores de riesgo: </a:t>
            </a:r>
          </a:p>
          <a:p>
            <a:pPr marL="173336" indent="-173336" eaLnBrk="1" fontAlgn="auto" hangingPunct="1">
              <a:spcBef>
                <a:spcPts val="0"/>
              </a:spcBef>
              <a:spcAft>
                <a:spcPts val="0"/>
              </a:spcAft>
              <a:buFont typeface="Arial" pitchFamily="34" charset="0"/>
              <a:buChar char="•"/>
              <a:defRPr/>
            </a:pPr>
            <a:r>
              <a:rPr lang="es-MX" noProof="0" dirty="0" smtClean="0"/>
              <a:t>Trabajar agachado en una posición forzada</a:t>
            </a:r>
          </a:p>
          <a:p>
            <a:pPr marL="173336" indent="-173336" eaLnBrk="1" fontAlgn="auto" hangingPunct="1">
              <a:spcBef>
                <a:spcPts val="0"/>
              </a:spcBef>
              <a:spcAft>
                <a:spcPts val="0"/>
              </a:spcAft>
              <a:buFont typeface="Arial" pitchFamily="34" charset="0"/>
              <a:buChar char="•"/>
              <a:defRPr/>
            </a:pPr>
            <a:r>
              <a:rPr lang="es-MX" noProof="0" dirty="0" smtClean="0"/>
              <a:t>Asir y jalar</a:t>
            </a:r>
            <a:r>
              <a:rPr lang="es-MX" baseline="0" noProof="0" dirty="0" smtClean="0"/>
              <a:t> la tablilla con fuerza sobre el concreto mojado</a:t>
            </a:r>
            <a:endParaRPr lang="es-MX" noProof="0" dirty="0" smtClean="0"/>
          </a:p>
          <a:p>
            <a:pPr marL="173336" indent="-173336" eaLnBrk="1" fontAlgn="auto" hangingPunct="1">
              <a:spcBef>
                <a:spcPts val="0"/>
              </a:spcBef>
              <a:spcAft>
                <a:spcPts val="0"/>
              </a:spcAft>
              <a:buFont typeface="Arial" pitchFamily="34" charset="0"/>
              <a:buChar char="•"/>
              <a:defRPr/>
            </a:pPr>
            <a:r>
              <a:rPr lang="es-MX" noProof="0" dirty="0" smtClean="0"/>
              <a:t>Hacer</a:t>
            </a:r>
            <a:r>
              <a:rPr lang="es-MX" baseline="0" noProof="0" dirty="0" smtClean="0"/>
              <a:t> demasiada fuerza con los brazos y hombros</a:t>
            </a:r>
            <a:endParaRPr lang="es-MX" noProof="0" dirty="0" smtClean="0"/>
          </a:p>
          <a:p>
            <a:pPr marL="173336" indent="-173336" eaLnBrk="1" fontAlgn="auto" hangingPunct="1">
              <a:spcBef>
                <a:spcPts val="0"/>
              </a:spcBef>
              <a:spcAft>
                <a:spcPts val="0"/>
              </a:spcAft>
              <a:buFont typeface="Arial" pitchFamily="34" charset="0"/>
              <a:buChar char="•"/>
              <a:defRPr/>
            </a:pPr>
            <a:r>
              <a:rPr lang="es-MX" noProof="0" dirty="0" smtClean="0"/>
              <a:t>Repetir los movimientos</a:t>
            </a:r>
          </a:p>
          <a:p>
            <a:pPr eaLnBrk="1" fontAlgn="auto" hangingPunct="1">
              <a:spcBef>
                <a:spcPts val="0"/>
              </a:spcBef>
              <a:spcAft>
                <a:spcPts val="0"/>
              </a:spcAft>
              <a:defRPr/>
            </a:pPr>
            <a:endParaRPr lang="es-MX" noProof="0" dirty="0" smtClean="0"/>
          </a:p>
          <a:p>
            <a:pPr eaLnBrk="1" fontAlgn="auto" hangingPunct="1">
              <a:spcBef>
                <a:spcPts val="0"/>
              </a:spcBef>
              <a:spcAft>
                <a:spcPts val="0"/>
              </a:spcAft>
              <a:defRPr/>
            </a:pPr>
            <a:r>
              <a:rPr lang="es-MX" noProof="0" dirty="0" smtClean="0"/>
              <a:t>Esos movimientos sobrecargan mucho la espalda, rodillas,</a:t>
            </a:r>
            <a:r>
              <a:rPr lang="es-MX" baseline="0" noProof="0" dirty="0" smtClean="0"/>
              <a:t> manos, </a:t>
            </a:r>
            <a:r>
              <a:rPr lang="es-MX" noProof="0" dirty="0" smtClean="0"/>
              <a:t>brazos y hombros, a consecuencia de los cual se pueden sufrir lesiones de los músculos o articulaciones.</a:t>
            </a:r>
          </a:p>
          <a:p>
            <a:pPr marL="173336" indent="-173336" eaLnBrk="1" fontAlgn="auto" hangingPunct="1">
              <a:spcBef>
                <a:spcPts val="0"/>
              </a:spcBef>
              <a:spcAft>
                <a:spcPts val="0"/>
              </a:spcAft>
              <a:buFont typeface="Arial" pitchFamily="34" charset="0"/>
              <a:buChar char="•"/>
              <a:defRPr/>
            </a:pPr>
            <a:endParaRPr lang="es-MX" noProof="0" dirty="0" smtClean="0"/>
          </a:p>
          <a:p>
            <a:pPr eaLnBrk="1" fontAlgn="auto" hangingPunct="1">
              <a:spcBef>
                <a:spcPts val="0"/>
              </a:spcBef>
              <a:spcAft>
                <a:spcPts val="0"/>
              </a:spcAft>
              <a:defRPr/>
            </a:pPr>
            <a:r>
              <a:rPr lang="es-MX" noProof="0" dirty="0" smtClean="0"/>
              <a:t>Éstas pueden ser algunas</a:t>
            </a:r>
            <a:r>
              <a:rPr lang="es-MX" baseline="0" noProof="0" dirty="0" smtClean="0"/>
              <a:t> de las soluciones</a:t>
            </a:r>
            <a:r>
              <a:rPr lang="es-MX" noProof="0" dirty="0" smtClean="0"/>
              <a:t>:  </a:t>
            </a:r>
            <a:endParaRPr lang="es-MX" b="1" noProof="0" dirty="0" smtClean="0"/>
          </a:p>
          <a:p>
            <a:pPr marL="173336" indent="-173336" eaLnBrk="1" fontAlgn="auto" hangingPunct="1">
              <a:spcBef>
                <a:spcPts val="0"/>
              </a:spcBef>
              <a:spcAft>
                <a:spcPts val="0"/>
              </a:spcAft>
              <a:buFont typeface="Arial" pitchFamily="34" charset="0"/>
              <a:buChar char="•"/>
              <a:defRPr/>
            </a:pPr>
            <a:r>
              <a:rPr lang="es-MX" noProof="0" dirty="0" smtClean="0"/>
              <a:t>Usar mejor</a:t>
            </a:r>
            <a:r>
              <a:rPr lang="es-MX" baseline="0" noProof="0" dirty="0" smtClean="0"/>
              <a:t> equipo, como por ejemplo, una niveladora motorizada. Ese equipo elimina en gran parte la necesidad de agacharse con frecuencia y por ratos largos, de nivelar el concreto en una posición agachada y de repetir movimientos de los brazos y hombros. Se necesita poco esfuerzo para pasar la plancha sobre la superficie de concreto</a:t>
            </a:r>
            <a:r>
              <a:rPr lang="es-MX" noProof="0" dirty="0" smtClean="0"/>
              <a:t>. </a:t>
            </a:r>
          </a:p>
          <a:p>
            <a:pPr marL="173336" indent="-173336" eaLnBrk="1" fontAlgn="auto" hangingPunct="1">
              <a:spcBef>
                <a:spcPts val="0"/>
              </a:spcBef>
              <a:spcAft>
                <a:spcPts val="0"/>
              </a:spcAft>
              <a:buFont typeface="Arial" pitchFamily="34" charset="0"/>
              <a:buChar char="•"/>
              <a:defRPr/>
            </a:pPr>
            <a:r>
              <a:rPr lang="es-MX" noProof="0" dirty="0" smtClean="0"/>
              <a:t>Las niveladoras</a:t>
            </a:r>
            <a:r>
              <a:rPr lang="es-MX" baseline="0" noProof="0" dirty="0" smtClean="0"/>
              <a:t> manuales y de rodillo pueden ser otras soluciones. Sin embargo, esas niveladoras sí necesitan jalarse y empujarse, aunque sea de manera limitada</a:t>
            </a:r>
            <a:r>
              <a:rPr lang="es-MX" noProof="0" dirty="0" smtClean="0"/>
              <a:t>.</a:t>
            </a:r>
          </a:p>
          <a:p>
            <a:pPr eaLnBrk="1" fontAlgn="auto" hangingPunct="1">
              <a:spcBef>
                <a:spcPts val="0"/>
              </a:spcBef>
              <a:spcAft>
                <a:spcPts val="0"/>
              </a:spcAft>
              <a:defRPr/>
            </a:pPr>
            <a:endParaRPr lang="es-MX" noProof="0" dirty="0" smtClean="0"/>
          </a:p>
          <a:p>
            <a:pPr eaLnBrk="1" fontAlgn="auto" hangingPunct="1">
              <a:spcBef>
                <a:spcPts val="0"/>
              </a:spcBef>
              <a:spcAft>
                <a:spcPts val="0"/>
              </a:spcAft>
              <a:defRPr/>
            </a:pPr>
            <a:r>
              <a:rPr lang="es-MX" u="sng" noProof="0" dirty="0" smtClean="0"/>
              <a:t>Ver el folleto: </a:t>
            </a:r>
            <a:r>
              <a:rPr lang="es-MX" i="1" u="sng" noProof="0" dirty="0" smtClean="0"/>
              <a:t>Soluciones ergonómicas para trabajadores de la construcción, Niveladoras motorizadas</a:t>
            </a:r>
            <a:r>
              <a:rPr lang="es-MX" i="1" u="sng" baseline="0" noProof="0" dirty="0" smtClean="0"/>
              <a:t> para concreto</a:t>
            </a:r>
            <a:r>
              <a:rPr lang="es-MX" i="1" u="sng" noProof="0" dirty="0" smtClean="0"/>
              <a:t>, </a:t>
            </a:r>
            <a:r>
              <a:rPr lang="es-MX" u="sng" noProof="0" dirty="0" smtClean="0"/>
              <a:t>CPWR</a:t>
            </a:r>
            <a:r>
              <a:rPr lang="es-MX" noProof="0" dirty="0" smtClean="0"/>
              <a:t>.</a:t>
            </a:r>
          </a:p>
          <a:p>
            <a:pPr eaLnBrk="1" fontAlgn="auto" hangingPunct="1">
              <a:spcBef>
                <a:spcPts val="0"/>
              </a:spcBef>
              <a:spcAft>
                <a:spcPts val="0"/>
              </a:spcAft>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a:ln>
            <a:solidFill>
              <a:schemeClr val="tx2"/>
            </a:solidFill>
          </a:ln>
        </p:spPr>
        <p:txBody>
          <a:bodyPr wrap="square" numCol="1" anchor="t" anchorCtr="0" compatLnSpc="1">
            <a:prstTxWarp prst="textNoShape">
              <a:avLst/>
            </a:prstTxWarp>
          </a:bodyPr>
          <a:lstStyle/>
          <a:p>
            <a:pPr eaLnBrk="1" hangingPunct="1">
              <a:spcBef>
                <a:spcPct val="0"/>
              </a:spcBef>
            </a:pPr>
            <a:r>
              <a:rPr lang="es-MX" b="1" noProof="0" dirty="0" smtClean="0"/>
              <a:t>Pregunte a la clase:</a:t>
            </a:r>
            <a:r>
              <a:rPr lang="es-MX" b="1" baseline="0" noProof="0" dirty="0" smtClean="0"/>
              <a:t> </a:t>
            </a:r>
            <a:r>
              <a:rPr lang="es-MX" b="0" i="1" baseline="0" noProof="0" dirty="0" smtClean="0"/>
              <a:t>¿Tienen alguna pregunta acerca del curso y su </a:t>
            </a:r>
            <a:r>
              <a:rPr lang="es-MX" b="0" i="1" baseline="0" noProof="0" dirty="0" smtClean="0">
                <a:solidFill>
                  <a:schemeClr val="tx1"/>
                </a:solidFill>
              </a:rPr>
              <a:t>propósito</a:t>
            </a:r>
            <a:r>
              <a:rPr lang="es-MX" b="0" i="1" noProof="0" dirty="0" smtClean="0">
                <a:solidFill>
                  <a:schemeClr val="tx1"/>
                </a:solidFill>
              </a:rPr>
              <a:t>?</a:t>
            </a:r>
          </a:p>
          <a:p>
            <a:pPr eaLnBrk="1" hangingPunct="1">
              <a:spcBef>
                <a:spcPct val="0"/>
              </a:spcBef>
            </a:pPr>
            <a:endParaRPr lang="en-US" b="1" dirty="0" smtClean="0"/>
          </a:p>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F6F639-ABE1-4543-9D9E-E6D595AAC631}" type="slidenum">
              <a:rPr lang="en-US"/>
              <a:pPr fontAlgn="base">
                <a:spcBef>
                  <a:spcPct val="0"/>
                </a:spcBef>
                <a:spcAft>
                  <a:spcPct val="0"/>
                </a:spcAft>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p:spPr>
      </p:sp>
      <p:sp>
        <p:nvSpPr>
          <p:cNvPr id="169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noProof="0" dirty="0" smtClean="0"/>
              <a:t>Después de que los grupos pequeños se hayan reunido 15 minutos, vuelva a juntar a la clase para que los grupos se informen entre sí de sus tareas. Siga con el manejo de tabla yeso.</a:t>
            </a:r>
          </a:p>
          <a:p>
            <a:pPr eaLnBrk="1" hangingPunct="1">
              <a:spcBef>
                <a:spcPct val="0"/>
              </a:spcBef>
            </a:pPr>
            <a:endParaRPr lang="es-MX" noProof="0" dirty="0" smtClean="0"/>
          </a:p>
          <a:p>
            <a:pPr eaLnBrk="1" hangingPunct="1">
              <a:spcBef>
                <a:spcPct val="0"/>
              </a:spcBef>
            </a:pPr>
            <a:r>
              <a:rPr lang="es-MX" b="1" noProof="0" dirty="0" smtClean="0"/>
              <a:t>Pregunte a la clase: </a:t>
            </a:r>
            <a:r>
              <a:rPr lang="es-MX" b="1" noProof="0" dirty="0" smtClean="0">
                <a:solidFill>
                  <a:schemeClr val="accent1">
                    <a:lumMod val="75000"/>
                  </a:schemeClr>
                </a:solidFill>
              </a:rPr>
              <a:t>¿Puede el(la)</a:t>
            </a:r>
            <a:r>
              <a:rPr lang="es-MX" b="1" baseline="0" noProof="0" dirty="0" smtClean="0">
                <a:solidFill>
                  <a:schemeClr val="accent1">
                    <a:lumMod val="75000"/>
                  </a:schemeClr>
                </a:solidFill>
              </a:rPr>
              <a:t> </a:t>
            </a:r>
            <a:r>
              <a:rPr lang="es-MX" b="1" noProof="0" dirty="0" smtClean="0">
                <a:solidFill>
                  <a:schemeClr val="accent1">
                    <a:lumMod val="75000"/>
                  </a:schemeClr>
                </a:solidFill>
              </a:rPr>
              <a:t>encargado(a) de los apuntes</a:t>
            </a:r>
            <a:r>
              <a:rPr lang="es-MX" b="1" baseline="0" noProof="0" dirty="0" smtClean="0">
                <a:solidFill>
                  <a:schemeClr val="accent1">
                    <a:lumMod val="75000"/>
                  </a:schemeClr>
                </a:solidFill>
              </a:rPr>
              <a:t> del grupo </a:t>
            </a:r>
            <a:r>
              <a:rPr lang="es-MX" b="1" baseline="0" noProof="0" dirty="0" smtClean="0">
                <a:solidFill>
                  <a:schemeClr val="tx2"/>
                </a:solidFill>
              </a:rPr>
              <a:t>No. 2 </a:t>
            </a:r>
            <a:r>
              <a:rPr lang="es-MX" b="1" noProof="0" dirty="0" smtClean="0">
                <a:solidFill>
                  <a:schemeClr val="tx2"/>
                </a:solidFill>
              </a:rPr>
              <a:t>por favor dar sus respuestas respecto al manejo </a:t>
            </a:r>
            <a:r>
              <a:rPr lang="es-MX" b="1" baseline="0" noProof="0" dirty="0" smtClean="0">
                <a:solidFill>
                  <a:schemeClr val="tx2"/>
                </a:solidFill>
              </a:rPr>
              <a:t>de tabla yeso</a:t>
            </a:r>
            <a:r>
              <a:rPr lang="es-MX" b="1" noProof="0" dirty="0" smtClean="0">
                <a:solidFill>
                  <a:schemeClr val="tx2"/>
                </a:solidFill>
              </a:rPr>
              <a:t>?</a:t>
            </a:r>
          </a:p>
          <a:p>
            <a:pPr eaLnBrk="1" hangingPunct="1">
              <a:spcBef>
                <a:spcPct val="0"/>
              </a:spcBef>
            </a:pPr>
            <a:endParaRPr lang="es-MX" b="1" noProof="0" dirty="0" smtClean="0">
              <a:solidFill>
                <a:schemeClr val="tx2"/>
              </a:solidFill>
            </a:endParaRPr>
          </a:p>
          <a:p>
            <a:pPr marL="0" marR="0" indent="0" algn="l" defTabSz="457200" rtl="0" eaLnBrk="1" fontAlgn="auto" latinLnBrk="0" hangingPunct="1">
              <a:lnSpc>
                <a:spcPct val="100000"/>
              </a:lnSpc>
              <a:spcBef>
                <a:spcPct val="0"/>
              </a:spcBef>
              <a:spcAft>
                <a:spcPts val="0"/>
              </a:spcAft>
              <a:buClrTx/>
              <a:buSzTx/>
              <a:buFontTx/>
              <a:buNone/>
              <a:tabLst/>
              <a:defRPr/>
            </a:pPr>
            <a:r>
              <a:rPr lang="es-MX" noProof="0" dirty="0" smtClean="0"/>
              <a:t>Después de que haya dado su información el grupo pequeño encargado</a:t>
            </a:r>
            <a:r>
              <a:rPr lang="es-MX" baseline="0" noProof="0" dirty="0" smtClean="0"/>
              <a:t> del manejo de tabla yeso, muestre la próxima diapositiva para cerciorarse de que el grupo haya mencionado todos los puntos que aparecen allí</a:t>
            </a:r>
            <a:r>
              <a:rPr lang="es-MX" noProof="0" dirty="0" smtClean="0"/>
              <a:t>. </a:t>
            </a:r>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4FA283-DB8C-49FD-941F-B66592FBB95A}" type="slidenum">
              <a:rPr lang="en-US"/>
              <a:pPr fontAlgn="base">
                <a:spcBef>
                  <a:spcPct val="0"/>
                </a:spcBef>
                <a:spcAft>
                  <a:spcPct val="0"/>
                </a:spcAft>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s-MX" noProof="0" dirty="0" smtClean="0"/>
              <a:t>Éstos pueden ser algunos de los factores de riesgo: </a:t>
            </a:r>
          </a:p>
          <a:p>
            <a:pPr marL="173336" indent="-173336" eaLnBrk="1" fontAlgn="auto" hangingPunct="1">
              <a:spcBef>
                <a:spcPts val="0"/>
              </a:spcBef>
              <a:spcAft>
                <a:spcPts val="0"/>
              </a:spcAft>
              <a:buFont typeface="Arial" pitchFamily="34" charset="0"/>
              <a:buChar char="•"/>
              <a:defRPr/>
            </a:pPr>
            <a:r>
              <a:rPr lang="es-MX" noProof="0" dirty="0" smtClean="0"/>
              <a:t>La</a:t>
            </a:r>
            <a:r>
              <a:rPr lang="es-MX" baseline="0" noProof="0" dirty="0" smtClean="0"/>
              <a:t> presión contra las manos al asir y cargar las láminas de tabla yeso</a:t>
            </a:r>
            <a:endParaRPr lang="es-MX" noProof="0" dirty="0" smtClean="0"/>
          </a:p>
          <a:p>
            <a:pPr marL="173336" indent="-173336" eaLnBrk="1" fontAlgn="auto" hangingPunct="1">
              <a:spcBef>
                <a:spcPts val="0"/>
              </a:spcBef>
              <a:spcAft>
                <a:spcPts val="0"/>
              </a:spcAft>
              <a:buFont typeface="Arial" pitchFamily="34" charset="0"/>
              <a:buChar char="•"/>
              <a:defRPr/>
            </a:pPr>
            <a:r>
              <a:rPr lang="es-MX" noProof="0" dirty="0" smtClean="0"/>
              <a:t>Cargar material pesado en una posición forzada</a:t>
            </a:r>
          </a:p>
          <a:p>
            <a:pPr marL="173336" indent="-173336" eaLnBrk="1" fontAlgn="auto" hangingPunct="1">
              <a:spcBef>
                <a:spcPts val="0"/>
              </a:spcBef>
              <a:spcAft>
                <a:spcPts val="0"/>
              </a:spcAft>
              <a:buFont typeface="Arial" pitchFamily="34" charset="0"/>
              <a:buChar char="•"/>
              <a:defRPr/>
            </a:pPr>
            <a:endParaRPr lang="es-MX" noProof="0" dirty="0" smtClean="0"/>
          </a:p>
          <a:p>
            <a:pPr eaLnBrk="1" fontAlgn="auto" hangingPunct="1">
              <a:spcBef>
                <a:spcPts val="0"/>
              </a:spcBef>
              <a:spcAft>
                <a:spcPts val="0"/>
              </a:spcAft>
              <a:defRPr/>
            </a:pPr>
            <a:r>
              <a:rPr lang="es-MX" noProof="0" dirty="0" smtClean="0"/>
              <a:t>Éstas pueden ser algunas de las soluciones: </a:t>
            </a:r>
          </a:p>
          <a:p>
            <a:pPr marL="173336" indent="-173336" eaLnBrk="1" fontAlgn="auto" hangingPunct="1">
              <a:spcBef>
                <a:spcPts val="0"/>
              </a:spcBef>
              <a:spcAft>
                <a:spcPts val="0"/>
              </a:spcAft>
              <a:buFont typeface="Arial" pitchFamily="34" charset="0"/>
              <a:buChar char="•"/>
              <a:defRPr/>
            </a:pPr>
            <a:r>
              <a:rPr lang="es-MX" noProof="0" dirty="0" smtClean="0"/>
              <a:t>Usar correas o asas</a:t>
            </a:r>
            <a:r>
              <a:rPr lang="es-MX" baseline="0" noProof="0" dirty="0" smtClean="0"/>
              <a:t> para cargar las láminas de tabla yeso</a:t>
            </a:r>
            <a:endParaRPr lang="es-MX" noProof="0" dirty="0" smtClean="0"/>
          </a:p>
          <a:p>
            <a:pPr marL="173336" indent="-173336" eaLnBrk="1" fontAlgn="auto" hangingPunct="1">
              <a:spcBef>
                <a:spcPts val="0"/>
              </a:spcBef>
              <a:spcAft>
                <a:spcPts val="0"/>
              </a:spcAft>
              <a:buFont typeface="Arial" pitchFamily="34" charset="0"/>
              <a:buChar char="•"/>
              <a:defRPr/>
            </a:pPr>
            <a:r>
              <a:rPr lang="es-MX" noProof="0" dirty="0" smtClean="0"/>
              <a:t>Usar un carrito para cargar las láminas de tabla yeso</a:t>
            </a:r>
          </a:p>
          <a:p>
            <a:pPr marL="173336" indent="-173336" eaLnBrk="1" fontAlgn="auto" hangingPunct="1">
              <a:spcBef>
                <a:spcPts val="0"/>
              </a:spcBef>
              <a:spcAft>
                <a:spcPts val="0"/>
              </a:spcAft>
              <a:buFont typeface="Arial" pitchFamily="34" charset="0"/>
              <a:buChar char="•"/>
              <a:defRPr/>
            </a:pPr>
            <a:r>
              <a:rPr lang="es-MX" noProof="0" dirty="0" smtClean="0"/>
              <a:t>Usar una base para levantar</a:t>
            </a:r>
            <a:r>
              <a:rPr lang="es-MX" baseline="0" noProof="0" dirty="0" smtClean="0"/>
              <a:t> y acomodar las láminas de tabla yeso en su lugar</a:t>
            </a:r>
            <a:endParaRPr lang="es-MX" noProof="0" dirty="0" smtClean="0"/>
          </a:p>
          <a:p>
            <a:pPr marL="173336" indent="-173336" eaLnBrk="1" fontAlgn="auto" hangingPunct="1">
              <a:spcBef>
                <a:spcPts val="0"/>
              </a:spcBef>
              <a:spcAft>
                <a:spcPts val="0"/>
              </a:spcAft>
              <a:buFont typeface="Arial" pitchFamily="34" charset="0"/>
              <a:buChar char="•"/>
              <a:defRPr/>
            </a:pPr>
            <a:r>
              <a:rPr lang="es-MX" noProof="0" dirty="0" smtClean="0"/>
              <a:t>Pedir ayuda a un(a) compañero(a) para cargar las láminas de tabla yeso</a:t>
            </a:r>
          </a:p>
          <a:p>
            <a:pPr eaLnBrk="1" fontAlgn="auto" hangingPunct="1">
              <a:spcBef>
                <a:spcPts val="0"/>
              </a:spcBef>
              <a:spcAft>
                <a:spcPts val="0"/>
              </a:spcAft>
              <a:defRPr/>
            </a:pPr>
            <a:endParaRPr lang="es-MX" noProof="0" dirty="0" smtClean="0"/>
          </a:p>
          <a:p>
            <a:pPr eaLnBrk="1" fontAlgn="auto" hangingPunct="1">
              <a:spcBef>
                <a:spcPts val="0"/>
              </a:spcBef>
              <a:spcAft>
                <a:spcPts val="0"/>
              </a:spcAft>
              <a:defRPr/>
            </a:pPr>
            <a:r>
              <a:rPr lang="es-MX" u="sng" noProof="0" dirty="0" smtClean="0"/>
              <a:t>Ver el volante: </a:t>
            </a:r>
            <a:r>
              <a:rPr lang="es-MX" i="1" u="sng" noProof="0" dirty="0" err="1" smtClean="0"/>
              <a:t>Drywall</a:t>
            </a:r>
            <a:r>
              <a:rPr lang="es-MX" i="1" u="sng" noProof="0" dirty="0" smtClean="0"/>
              <a:t> </a:t>
            </a:r>
            <a:r>
              <a:rPr lang="es-MX" i="1" u="sng" noProof="0" dirty="0" err="1" smtClean="0"/>
              <a:t>Installers</a:t>
            </a:r>
            <a:r>
              <a:rPr lang="es-MX" i="1" u="sng" noProof="0" dirty="0" smtClean="0"/>
              <a:t>: </a:t>
            </a:r>
            <a:r>
              <a:rPr lang="es-MX" i="1" u="sng" noProof="0" dirty="0" err="1" smtClean="0"/>
              <a:t>Prevent</a:t>
            </a:r>
            <a:r>
              <a:rPr lang="es-MX" i="1" u="sng" noProof="0" dirty="0" smtClean="0"/>
              <a:t> Back, </a:t>
            </a:r>
            <a:r>
              <a:rPr lang="es-MX" i="1" u="sng" noProof="0" dirty="0" err="1" smtClean="0"/>
              <a:t>Wrist</a:t>
            </a:r>
            <a:r>
              <a:rPr lang="es-MX" i="1" u="sng" noProof="0" dirty="0" smtClean="0"/>
              <a:t>, </a:t>
            </a:r>
            <a:r>
              <a:rPr lang="es-MX" i="1" u="sng" noProof="0" dirty="0" err="1" smtClean="0"/>
              <a:t>Neck</a:t>
            </a:r>
            <a:r>
              <a:rPr lang="es-MX" i="1" u="sng" noProof="0" dirty="0" smtClean="0"/>
              <a:t> and </a:t>
            </a:r>
            <a:r>
              <a:rPr lang="es-MX" i="1" u="sng" noProof="0" dirty="0" err="1" smtClean="0"/>
              <a:t>Shoulder</a:t>
            </a:r>
            <a:r>
              <a:rPr lang="es-MX" i="1" u="sng" noProof="0" dirty="0" smtClean="0"/>
              <a:t> Injuries (Instaladores</a:t>
            </a:r>
            <a:r>
              <a:rPr lang="es-MX" i="1" u="sng" baseline="0" noProof="0" dirty="0" smtClean="0"/>
              <a:t> de </a:t>
            </a:r>
            <a:r>
              <a:rPr lang="es-MX" i="1" u="sng" baseline="0" noProof="0" dirty="0" err="1" smtClean="0"/>
              <a:t>table</a:t>
            </a:r>
            <a:r>
              <a:rPr lang="es-MX" i="1" u="sng" baseline="0" noProof="0" dirty="0" smtClean="0"/>
              <a:t> yeso: Eviten lesiones de espalda, muñecas, cuello y hombros, </a:t>
            </a:r>
            <a:r>
              <a:rPr lang="es-MX" i="0" u="sng" baseline="0" noProof="0" dirty="0" smtClean="0"/>
              <a:t>publicación sólo disponible en inglés),</a:t>
            </a:r>
            <a:r>
              <a:rPr lang="es-MX" i="1" u="sng" noProof="0" dirty="0" smtClean="0"/>
              <a:t> </a:t>
            </a:r>
            <a:r>
              <a:rPr lang="es-MX" u="sng" noProof="0" dirty="0" smtClean="0"/>
              <a:t>Departamento de Servicios de Salud</a:t>
            </a:r>
            <a:r>
              <a:rPr lang="es-MX" u="sng" baseline="0" noProof="0" dirty="0" smtClean="0"/>
              <a:t> de </a:t>
            </a:r>
            <a:r>
              <a:rPr lang="es-MX" u="sng" noProof="0" dirty="0" smtClean="0"/>
              <a:t>California,</a:t>
            </a:r>
            <a:r>
              <a:rPr lang="es-MX" u="sng" baseline="0" noProof="0" dirty="0" smtClean="0"/>
              <a:t> </a:t>
            </a:r>
            <a:r>
              <a:rPr lang="es-MX" u="sng" noProof="0" dirty="0" smtClean="0"/>
              <a:t>Departamento de Relaciones Industriales de California. </a:t>
            </a:r>
          </a:p>
          <a:p>
            <a:pPr eaLnBrk="1" fontAlgn="auto" hangingPunct="1">
              <a:spcBef>
                <a:spcPts val="0"/>
              </a:spcBef>
              <a:spcAft>
                <a:spcPts val="0"/>
              </a:spcAft>
              <a:defRPr/>
            </a:pPr>
            <a:endParaRPr lang="es-MX" u="sng" noProof="0" dirty="0" smtClean="0"/>
          </a:p>
          <a:p>
            <a:pPr eaLnBrk="1" fontAlgn="auto" hangingPunct="1">
              <a:spcBef>
                <a:spcPts val="0"/>
              </a:spcBef>
              <a:spcAft>
                <a:spcPts val="0"/>
              </a:spcAft>
              <a:defRPr/>
            </a:pPr>
            <a:r>
              <a:rPr lang="es-MX" u="sng" noProof="0" dirty="0" smtClean="0">
                <a:solidFill>
                  <a:prstClr val="black"/>
                </a:solidFill>
              </a:rPr>
              <a:t>Ver el volante: </a:t>
            </a:r>
            <a:r>
              <a:rPr lang="es-MX" i="1" u="sng" noProof="0" dirty="0" smtClean="0">
                <a:solidFill>
                  <a:prstClr val="black"/>
                </a:solidFill>
              </a:rPr>
              <a:t>Espalda y Levantamiento lista de chequeo,</a:t>
            </a:r>
            <a:r>
              <a:rPr lang="es-MX" u="sng" noProof="0" dirty="0" smtClean="0">
                <a:solidFill>
                  <a:prstClr val="black"/>
                </a:solidFill>
              </a:rPr>
              <a:t> de </a:t>
            </a:r>
            <a:r>
              <a:rPr lang="es-MX" i="1" u="sng" noProof="0" dirty="0" smtClean="0">
                <a:solidFill>
                  <a:prstClr val="black"/>
                </a:solidFill>
              </a:rPr>
              <a:t>Reuniones de Seguridad para los trabajadores de la construcción en California, </a:t>
            </a:r>
            <a:r>
              <a:rPr lang="es-MX" u="sng" noProof="0" dirty="0" smtClean="0">
                <a:solidFill>
                  <a:prstClr val="black"/>
                </a:solidFill>
              </a:rPr>
              <a:t>LOHP y SBCTC.</a:t>
            </a:r>
            <a:endParaRPr lang="es-MX" u="sng" noProof="0" dirty="0" smtClean="0"/>
          </a:p>
          <a:p>
            <a:endParaRPr lang="es-MX" noProof="0"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41</a:t>
            </a:fld>
            <a:endParaRPr lang="en-US" dirty="0"/>
          </a:p>
        </p:txBody>
      </p:sp>
    </p:spTree>
    <p:extLst>
      <p:ext uri="{BB962C8B-B14F-4D97-AF65-F5344CB8AC3E}">
        <p14:creationId xmlns:p14="http://schemas.microsoft.com/office/powerpoint/2010/main" val="3622034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pPr>
            <a:r>
              <a:rPr lang="es-MX" noProof="0" dirty="0" smtClean="0"/>
              <a:t>Después de que los grupos pequeños se hayan reunido 15 minutos, vuelva a juntar a la clase para que los grupos se informen entre sí de sus tareas. Siga con el</a:t>
            </a:r>
            <a:r>
              <a:rPr lang="es-MX" baseline="0" noProof="0" dirty="0" smtClean="0"/>
              <a:t> </a:t>
            </a:r>
            <a:r>
              <a:rPr lang="es-MX" noProof="0" dirty="0" smtClean="0"/>
              <a:t>atado de varillas de refuerzo</a:t>
            </a:r>
          </a:p>
          <a:p>
            <a:pPr eaLnBrk="1" hangingPunct="1">
              <a:spcBef>
                <a:spcPct val="0"/>
              </a:spcBef>
            </a:pPr>
            <a:endParaRPr lang="es-MX" noProof="0" dirty="0" smtClean="0"/>
          </a:p>
          <a:p>
            <a:pPr eaLnBrk="1" hangingPunct="1">
              <a:spcBef>
                <a:spcPct val="0"/>
              </a:spcBef>
            </a:pPr>
            <a:r>
              <a:rPr lang="es-MX" b="1" noProof="0" dirty="0" smtClean="0"/>
              <a:t>Pregunte a la clase: </a:t>
            </a:r>
            <a:r>
              <a:rPr lang="es-MX" b="1" noProof="0" dirty="0" smtClean="0">
                <a:solidFill>
                  <a:schemeClr val="accent1">
                    <a:lumMod val="75000"/>
                  </a:schemeClr>
                </a:solidFill>
              </a:rPr>
              <a:t>¿Puede el(la)</a:t>
            </a:r>
            <a:r>
              <a:rPr lang="es-MX" b="1" baseline="0" noProof="0" dirty="0" smtClean="0">
                <a:solidFill>
                  <a:schemeClr val="accent1">
                    <a:lumMod val="75000"/>
                  </a:schemeClr>
                </a:solidFill>
              </a:rPr>
              <a:t> </a:t>
            </a:r>
            <a:r>
              <a:rPr lang="es-MX" b="1" noProof="0" dirty="0" smtClean="0">
                <a:solidFill>
                  <a:schemeClr val="accent1">
                    <a:lumMod val="75000"/>
                  </a:schemeClr>
                </a:solidFill>
              </a:rPr>
              <a:t>encargado(a) de los apuntes</a:t>
            </a:r>
            <a:r>
              <a:rPr lang="es-MX" b="1" baseline="0" noProof="0" dirty="0" smtClean="0">
                <a:solidFill>
                  <a:schemeClr val="accent1">
                    <a:lumMod val="75000"/>
                  </a:schemeClr>
                </a:solidFill>
              </a:rPr>
              <a:t> del grupo </a:t>
            </a:r>
            <a:r>
              <a:rPr lang="es-MX" b="1" baseline="0" noProof="0" dirty="0" smtClean="0">
                <a:solidFill>
                  <a:schemeClr val="tx2"/>
                </a:solidFill>
              </a:rPr>
              <a:t>No. 3 </a:t>
            </a:r>
            <a:r>
              <a:rPr lang="es-MX" b="1" noProof="0" dirty="0" smtClean="0">
                <a:solidFill>
                  <a:schemeClr val="tx2"/>
                </a:solidFill>
              </a:rPr>
              <a:t>por favor dar sus respuestas</a:t>
            </a:r>
            <a:r>
              <a:rPr lang="es-MX" b="1" baseline="0" noProof="0" dirty="0" smtClean="0">
                <a:solidFill>
                  <a:schemeClr val="tx2"/>
                </a:solidFill>
              </a:rPr>
              <a:t> </a:t>
            </a:r>
            <a:r>
              <a:rPr lang="es-MX" b="1" noProof="0" dirty="0" smtClean="0">
                <a:solidFill>
                  <a:schemeClr val="tx2"/>
                </a:solidFill>
              </a:rPr>
              <a:t>respecto al atado de varillas de refuerzo?</a:t>
            </a:r>
          </a:p>
          <a:p>
            <a:pPr eaLnBrk="1" hangingPunct="1">
              <a:spcBef>
                <a:spcPct val="0"/>
              </a:spcBef>
            </a:pPr>
            <a:endParaRPr lang="es-MX" b="1" noProof="0" dirty="0" smtClean="0">
              <a:solidFill>
                <a:schemeClr val="tx2"/>
              </a:solidFill>
            </a:endParaRPr>
          </a:p>
          <a:p>
            <a:pPr marL="0" marR="0" indent="0" algn="l" defTabSz="457200" rtl="0" eaLnBrk="1" fontAlgn="auto" latinLnBrk="0" hangingPunct="1">
              <a:lnSpc>
                <a:spcPct val="100000"/>
              </a:lnSpc>
              <a:spcBef>
                <a:spcPct val="0"/>
              </a:spcBef>
              <a:spcAft>
                <a:spcPts val="0"/>
              </a:spcAft>
              <a:buClrTx/>
              <a:buSzTx/>
              <a:buFontTx/>
              <a:buNone/>
              <a:tabLst/>
              <a:defRPr/>
            </a:pPr>
            <a:r>
              <a:rPr lang="es-MX" noProof="0" dirty="0" smtClean="0"/>
              <a:t>Después de que haya dado su información el grupo pequeño encargado</a:t>
            </a:r>
            <a:r>
              <a:rPr lang="es-MX" baseline="0" noProof="0" dirty="0" smtClean="0"/>
              <a:t> del atado de varillas de refuerzo, muestre la próxima diapositiva para cerciorarse de que el grupo haya mencionado todos los puntos que aparecen allí</a:t>
            </a:r>
            <a:r>
              <a:rPr lang="es-MX" noProof="0" dirty="0" smtClean="0"/>
              <a:t>. </a:t>
            </a:r>
          </a:p>
          <a:p>
            <a:pPr eaLnBrk="1" fontAlgn="auto" hangingPunct="1">
              <a:spcBef>
                <a:spcPts val="0"/>
              </a:spcBef>
              <a:spcAft>
                <a:spcPts val="0"/>
              </a:spcAft>
              <a:defRPr/>
            </a:pPr>
            <a:endParaRPr lang="en-US" dirty="0"/>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626ECC-D932-426D-9317-B48108ADE44C}" type="slidenum">
              <a:rPr lang="en-US"/>
              <a:pPr fontAlgn="base">
                <a:spcBef>
                  <a:spcPct val="0"/>
                </a:spcBef>
                <a:spcAft>
                  <a:spcPct val="0"/>
                </a:spcAft>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xfrm>
            <a:off x="1157288" y="757238"/>
            <a:ext cx="4618037" cy="3463925"/>
          </a:xfrm>
          <a:noFill/>
          <a:ln>
            <a:solidFill>
              <a:srgbClr val="000000"/>
            </a:solidFill>
            <a:miter lim="800000"/>
            <a:headEnd/>
            <a:tailEnd/>
          </a:ln>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noProof="0" dirty="0" smtClean="0"/>
              <a:t>Éstos pueden ser algunos de los factores de riesgo: </a:t>
            </a:r>
          </a:p>
          <a:p>
            <a:pPr marL="173336" indent="-173336" eaLnBrk="1" fontAlgn="auto" hangingPunct="1">
              <a:spcBef>
                <a:spcPts val="0"/>
              </a:spcBef>
              <a:spcAft>
                <a:spcPts val="0"/>
              </a:spcAft>
              <a:buFont typeface="Arial" pitchFamily="34" charset="0"/>
              <a:buChar char="•"/>
              <a:defRPr/>
            </a:pPr>
            <a:r>
              <a:rPr lang="es-MX" noProof="0" dirty="0" smtClean="0"/>
              <a:t>Trabajar en una posición fija y</a:t>
            </a:r>
            <a:r>
              <a:rPr lang="es-MX" baseline="0" noProof="0" dirty="0" smtClean="0"/>
              <a:t> agachada por mucho tiempo</a:t>
            </a:r>
            <a:endParaRPr lang="es-MX" noProof="0" dirty="0" smtClean="0"/>
          </a:p>
          <a:p>
            <a:pPr marL="173336" indent="-173336" eaLnBrk="1" fontAlgn="auto" hangingPunct="1">
              <a:spcBef>
                <a:spcPts val="0"/>
              </a:spcBef>
              <a:spcAft>
                <a:spcPts val="0"/>
              </a:spcAft>
              <a:buFont typeface="Arial" pitchFamily="34" charset="0"/>
              <a:buChar char="•"/>
              <a:defRPr/>
            </a:pPr>
            <a:r>
              <a:rPr lang="es-MX" noProof="0" dirty="0" smtClean="0"/>
              <a:t>Doblar la muñeca</a:t>
            </a:r>
            <a:r>
              <a:rPr lang="es-MX" baseline="0" noProof="0" dirty="0" smtClean="0"/>
              <a:t> de una manera incómoda para torcer y atar el alambre</a:t>
            </a:r>
            <a:endParaRPr lang="es-MX" noProof="0" dirty="0" smtClean="0"/>
          </a:p>
          <a:p>
            <a:pPr marL="173336" indent="-173336" eaLnBrk="1" fontAlgn="auto" hangingPunct="1">
              <a:spcBef>
                <a:spcPts val="0"/>
              </a:spcBef>
              <a:spcAft>
                <a:spcPts val="0"/>
              </a:spcAft>
              <a:buFont typeface="Arial" pitchFamily="34" charset="0"/>
              <a:buChar char="•"/>
              <a:defRPr/>
            </a:pPr>
            <a:r>
              <a:rPr lang="es-MX" noProof="0" dirty="0" smtClean="0"/>
              <a:t>Sostener los alicates con demasiada fuerza</a:t>
            </a:r>
          </a:p>
          <a:p>
            <a:pPr marL="173336" indent="-173336" eaLnBrk="1" fontAlgn="auto" hangingPunct="1">
              <a:spcBef>
                <a:spcPts val="0"/>
              </a:spcBef>
              <a:spcAft>
                <a:spcPts val="0"/>
              </a:spcAft>
              <a:buFont typeface="Arial" pitchFamily="34" charset="0"/>
              <a:buChar char="•"/>
              <a:defRPr/>
            </a:pPr>
            <a:r>
              <a:rPr lang="es-MX" noProof="0" dirty="0" smtClean="0"/>
              <a:t>Repetir el mismo movimiento una y otra vez</a:t>
            </a:r>
          </a:p>
          <a:p>
            <a:pPr eaLnBrk="1" fontAlgn="auto" hangingPunct="1">
              <a:spcBef>
                <a:spcPts val="0"/>
              </a:spcBef>
              <a:spcAft>
                <a:spcPts val="0"/>
              </a:spcAft>
              <a:defRPr/>
            </a:pPr>
            <a:endParaRPr lang="es-MX" b="1" noProof="0" dirty="0" smtClean="0"/>
          </a:p>
          <a:p>
            <a:pPr eaLnBrk="1" fontAlgn="auto" hangingPunct="1">
              <a:spcBef>
                <a:spcPts val="0"/>
              </a:spcBef>
              <a:spcAft>
                <a:spcPts val="0"/>
              </a:spcAft>
              <a:defRPr/>
            </a:pPr>
            <a:r>
              <a:rPr lang="es-MX" noProof="0" dirty="0" smtClean="0"/>
              <a:t>Éstas pueden ser algunas de las</a:t>
            </a:r>
            <a:r>
              <a:rPr lang="es-MX" baseline="0" noProof="0" dirty="0" smtClean="0"/>
              <a:t> </a:t>
            </a:r>
            <a:r>
              <a:rPr lang="es-MX" noProof="0" dirty="0" smtClean="0"/>
              <a:t>soluciones:</a:t>
            </a:r>
          </a:p>
          <a:p>
            <a:pPr marL="173336" indent="-173336" eaLnBrk="1" fontAlgn="auto" hangingPunct="1">
              <a:spcBef>
                <a:spcPts val="0"/>
              </a:spcBef>
              <a:spcAft>
                <a:spcPts val="0"/>
              </a:spcAft>
              <a:buFont typeface="Arial" pitchFamily="34" charset="0"/>
              <a:buChar char="•"/>
              <a:defRPr/>
            </a:pPr>
            <a:r>
              <a:rPr lang="es-MX" noProof="0" dirty="0" smtClean="0"/>
              <a:t>Usar un atador de varillas de refuerzo. Esa</a:t>
            </a:r>
            <a:r>
              <a:rPr lang="es-MX" baseline="0" noProof="0" dirty="0" smtClean="0"/>
              <a:t> herramienta reduce el riesgo de que se sufra una lesión de la mano o muñeca porque disminuye los movimientos manuales necesarios para usar los alicates. También permite que la persona trabaje parada, sin necesidad de doblarse y agacharse, lo cual sobrecarga menos la espalda.</a:t>
            </a:r>
            <a:endParaRPr lang="es-MX" noProof="0" dirty="0" smtClean="0"/>
          </a:p>
          <a:p>
            <a:pPr marL="171450" indent="-171450">
              <a:buFont typeface="Arial" pitchFamily="34" charset="0"/>
              <a:buChar char="•"/>
            </a:pPr>
            <a:r>
              <a:rPr lang="es-MX" noProof="0" dirty="0" smtClean="0"/>
              <a:t>Usar un atador de varillas motorizado. Esa herramienta permite que los</a:t>
            </a:r>
            <a:r>
              <a:rPr lang="es-MX" baseline="0" noProof="0" dirty="0" smtClean="0"/>
              <a:t> obreros trabajen erguidos, sin necesidad de doblarse, torcerse o permanecer en posiciones forzadas como al atar varillas de refuerzo al nivel del suelo. Además, para trabajar con un atador de varillas motorizado sólo se necesita una mano. El obrero puede recargar la otra mano en la rodilla y apoyarse así el tronco. Eso a su vez disminuye parte de la actividad muscular y cansancio muscular que ocurre con el atado manual</a:t>
            </a:r>
            <a:r>
              <a:rPr lang="es-MX" noProof="0" dirty="0" smtClean="0"/>
              <a:t>. </a:t>
            </a:r>
          </a:p>
          <a:p>
            <a:pPr eaLnBrk="1" fontAlgn="auto" hangingPunct="1">
              <a:spcBef>
                <a:spcPts val="0"/>
              </a:spcBef>
              <a:spcAft>
                <a:spcPts val="0"/>
              </a:spcAft>
              <a:defRPr/>
            </a:pPr>
            <a:endParaRPr lang="es-MX" noProof="0" dirty="0" smtClean="0"/>
          </a:p>
          <a:p>
            <a:pPr eaLnBrk="1" fontAlgn="auto" hangingPunct="1">
              <a:spcBef>
                <a:spcPts val="0"/>
              </a:spcBef>
              <a:spcAft>
                <a:spcPts val="0"/>
              </a:spcAft>
              <a:defRPr/>
            </a:pPr>
            <a:r>
              <a:rPr lang="es-MX" u="sng" noProof="0" dirty="0" smtClean="0"/>
              <a:t>Ver</a:t>
            </a:r>
            <a:r>
              <a:rPr lang="es-MX" u="sng" baseline="0" noProof="0" dirty="0" smtClean="0"/>
              <a:t> el folleto</a:t>
            </a:r>
            <a:r>
              <a:rPr lang="es-MX" u="sng" noProof="0" dirty="0" smtClean="0"/>
              <a:t>: </a:t>
            </a:r>
            <a:r>
              <a:rPr lang="es-MX" i="1" u="sng" noProof="0" dirty="0" smtClean="0"/>
              <a:t>Soluciones ergonómicas para trabajadores de la construcción, Herramientas para atar barras y varillas de refuerzo, </a:t>
            </a:r>
            <a:r>
              <a:rPr lang="es-MX" u="sng" noProof="0" dirty="0" smtClean="0"/>
              <a:t>CPWR.</a:t>
            </a:r>
            <a:endParaRPr lang="es-MX" u="sng" noProof="0" dirty="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06E180-123A-4A88-BD7E-37520B48E356}" type="slidenum">
              <a:rPr lang="en-US"/>
              <a:pPr fontAlgn="base">
                <a:spcBef>
                  <a:spcPct val="0"/>
                </a:spcBef>
                <a:spcAft>
                  <a:spcPct val="0"/>
                </a:spcAft>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6434" fontAlgn="base">
              <a:spcBef>
                <a:spcPct val="0"/>
              </a:spcBef>
              <a:spcAft>
                <a:spcPct val="0"/>
              </a:spcAft>
            </a:pPr>
            <a:fld id="{D6D693FC-4F31-4888-8C53-DDA718BD5A16}" type="slidenum">
              <a:rPr lang="en-US" smtClean="0">
                <a:latin typeface="Times New Roman" pitchFamily="18" charset="0"/>
              </a:rPr>
              <a:pPr defTabSz="916434" fontAlgn="base">
                <a:spcBef>
                  <a:spcPct val="0"/>
                </a:spcBef>
                <a:spcAft>
                  <a:spcPct val="0"/>
                </a:spcAft>
              </a:pPr>
              <a:t>44</a:t>
            </a:fld>
            <a:endParaRPr lang="en-US" dirty="0" smtClean="0">
              <a:latin typeface="Times New Roman" pitchFamily="18" charset="0"/>
            </a:endParaRPr>
          </a:p>
        </p:txBody>
      </p:sp>
      <p:sp>
        <p:nvSpPr>
          <p:cNvPr id="178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noProof="0" dirty="0" smtClean="0"/>
              <a:t>Después</a:t>
            </a:r>
            <a:r>
              <a:rPr lang="es-MX" baseline="0" noProof="0" dirty="0" smtClean="0"/>
              <a:t> de que los grupos pequeños se hayan reunido 15 minutos</a:t>
            </a:r>
            <a:r>
              <a:rPr lang="es-MX" noProof="0" dirty="0" smtClean="0"/>
              <a:t>, vuelva</a:t>
            </a:r>
            <a:r>
              <a:rPr lang="es-MX" baseline="0" noProof="0" dirty="0" smtClean="0"/>
              <a:t> a juntar a la clase para que los grupos se informen entre sí de sus tareas. </a:t>
            </a:r>
            <a:r>
              <a:rPr lang="es-MX" noProof="0" dirty="0" smtClean="0"/>
              <a:t>Continúe con el taladrado de superficies</a:t>
            </a:r>
            <a:r>
              <a:rPr lang="es-MX" baseline="0" noProof="0" dirty="0" smtClean="0"/>
              <a:t> superiores a la cabeza</a:t>
            </a:r>
            <a:r>
              <a:rPr lang="es-MX" noProof="0" dirty="0" smtClean="0"/>
              <a:t>.</a:t>
            </a:r>
          </a:p>
          <a:p>
            <a:pPr eaLnBrk="1" hangingPunct="1">
              <a:spcBef>
                <a:spcPct val="0"/>
              </a:spcBef>
            </a:pPr>
            <a:endParaRPr lang="es-MX" noProof="0" dirty="0" smtClean="0"/>
          </a:p>
          <a:p>
            <a:pPr eaLnBrk="1" hangingPunct="1">
              <a:spcBef>
                <a:spcPct val="0"/>
              </a:spcBef>
            </a:pPr>
            <a:r>
              <a:rPr lang="es-MX" b="1" noProof="0" dirty="0" smtClean="0"/>
              <a:t>Pregunte a la clase: </a:t>
            </a:r>
            <a:r>
              <a:rPr lang="es-MX" b="1" noProof="0" dirty="0" smtClean="0">
                <a:solidFill>
                  <a:schemeClr val="accent1">
                    <a:lumMod val="75000"/>
                  </a:schemeClr>
                </a:solidFill>
              </a:rPr>
              <a:t>¿Puede el(la)</a:t>
            </a:r>
            <a:r>
              <a:rPr lang="es-MX" b="1" baseline="0" noProof="0" dirty="0" smtClean="0">
                <a:solidFill>
                  <a:schemeClr val="accent1">
                    <a:lumMod val="75000"/>
                  </a:schemeClr>
                </a:solidFill>
              </a:rPr>
              <a:t> </a:t>
            </a:r>
            <a:r>
              <a:rPr lang="es-MX" b="1" noProof="0" dirty="0" smtClean="0">
                <a:solidFill>
                  <a:schemeClr val="accent1">
                    <a:lumMod val="75000"/>
                  </a:schemeClr>
                </a:solidFill>
              </a:rPr>
              <a:t>encargado(a) de los apuntes</a:t>
            </a:r>
            <a:r>
              <a:rPr lang="es-MX" b="1" baseline="0" noProof="0" dirty="0" smtClean="0">
                <a:solidFill>
                  <a:schemeClr val="accent1">
                    <a:lumMod val="75000"/>
                  </a:schemeClr>
                </a:solidFill>
              </a:rPr>
              <a:t> del grupo</a:t>
            </a:r>
            <a:r>
              <a:rPr lang="es-MX" b="1" baseline="0" noProof="0" dirty="0" smtClean="0"/>
              <a:t> </a:t>
            </a:r>
            <a:r>
              <a:rPr lang="es-MX" b="1" baseline="0" noProof="0" dirty="0" smtClean="0">
                <a:solidFill>
                  <a:schemeClr val="tx2"/>
                </a:solidFill>
              </a:rPr>
              <a:t>No. </a:t>
            </a:r>
            <a:r>
              <a:rPr lang="es-MX" b="1" noProof="0" dirty="0" smtClean="0">
                <a:solidFill>
                  <a:schemeClr val="tx2"/>
                </a:solidFill>
              </a:rPr>
              <a:t>4 por favor dar sus respuestas respecto al taladrado de</a:t>
            </a:r>
            <a:r>
              <a:rPr lang="es-MX" b="1" baseline="0" noProof="0" dirty="0" smtClean="0">
                <a:solidFill>
                  <a:schemeClr val="tx2"/>
                </a:solidFill>
              </a:rPr>
              <a:t> superficies superiores a la cabeza</a:t>
            </a:r>
            <a:r>
              <a:rPr lang="es-MX" b="1" noProof="0" dirty="0" smtClean="0">
                <a:solidFill>
                  <a:schemeClr val="tx2"/>
                </a:solidFill>
              </a:rPr>
              <a:t>?</a:t>
            </a:r>
          </a:p>
          <a:p>
            <a:pPr eaLnBrk="1" hangingPunct="1">
              <a:spcBef>
                <a:spcPct val="0"/>
              </a:spcBef>
            </a:pPr>
            <a:endParaRPr lang="es-MX" b="1" noProof="0" dirty="0" smtClean="0">
              <a:solidFill>
                <a:schemeClr val="tx2"/>
              </a:solidFill>
            </a:endParaRPr>
          </a:p>
          <a:p>
            <a:pPr eaLnBrk="1" hangingPunct="1">
              <a:spcBef>
                <a:spcPct val="0"/>
              </a:spcBef>
            </a:pPr>
            <a:r>
              <a:rPr lang="es-MX" noProof="0" dirty="0" smtClean="0"/>
              <a:t>Después de que haya dado su información el grupo pequeño encargado</a:t>
            </a:r>
            <a:r>
              <a:rPr lang="es-MX" baseline="0" noProof="0" dirty="0" smtClean="0"/>
              <a:t> del taladrado de superficies superiores a la cabeza, muestre la próxima diapositiva para cerciorarse de que el grupo haya mencionado todos los puntos que aparecen allí</a:t>
            </a:r>
            <a:r>
              <a:rPr lang="es-MX" noProof="0" dirty="0" smtClean="0"/>
              <a:t>. </a:t>
            </a:r>
            <a:endParaRPr lang="es-MX" noProof="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s-MX" noProof="0" dirty="0" smtClean="0"/>
              <a:t>Éstos</a:t>
            </a:r>
            <a:r>
              <a:rPr lang="es-MX" baseline="0" noProof="0" dirty="0" smtClean="0"/>
              <a:t> pueden ser algunos de los factores de riesgo</a:t>
            </a:r>
            <a:r>
              <a:rPr lang="es-MX" noProof="0" dirty="0" smtClean="0"/>
              <a:t>: </a:t>
            </a:r>
          </a:p>
          <a:p>
            <a:pPr marL="173336" indent="-173336" eaLnBrk="1" fontAlgn="auto" hangingPunct="1">
              <a:spcBef>
                <a:spcPts val="0"/>
              </a:spcBef>
              <a:spcAft>
                <a:spcPts val="0"/>
              </a:spcAft>
              <a:buFont typeface="Arial" pitchFamily="34" charset="0"/>
              <a:buChar char="•"/>
              <a:defRPr/>
            </a:pPr>
            <a:r>
              <a:rPr lang="es-MX" noProof="0" dirty="0" smtClean="0"/>
              <a:t>Trabajar en una superficie superior a la cabeza, con el cuello y los brazos en una posición fija, incómoda y difícil de conservar. Eso hace que se sobrecarguen los brazos, hombros, cuello y espalda</a:t>
            </a:r>
          </a:p>
          <a:p>
            <a:pPr marL="173336" indent="-173336" eaLnBrk="1" fontAlgn="auto" hangingPunct="1">
              <a:spcBef>
                <a:spcPts val="0"/>
              </a:spcBef>
              <a:spcAft>
                <a:spcPts val="0"/>
              </a:spcAft>
              <a:buFont typeface="Arial" pitchFamily="34" charset="0"/>
              <a:buChar char="•"/>
              <a:defRPr/>
            </a:pPr>
            <a:r>
              <a:rPr lang="es-MX" noProof="0" dirty="0" smtClean="0"/>
              <a:t>Usar una herramienta</a:t>
            </a:r>
            <a:r>
              <a:rPr lang="es-MX" baseline="0" noProof="0" dirty="0" smtClean="0"/>
              <a:t> pesada que hace que vibren las manos y los brazos</a:t>
            </a:r>
            <a:endParaRPr lang="es-MX" noProof="0" dirty="0" smtClean="0"/>
          </a:p>
          <a:p>
            <a:pPr marL="173336" indent="-173336" eaLnBrk="1" fontAlgn="auto" hangingPunct="1">
              <a:spcBef>
                <a:spcPts val="0"/>
              </a:spcBef>
              <a:spcAft>
                <a:spcPts val="0"/>
              </a:spcAft>
              <a:buFont typeface="Arial" pitchFamily="34" charset="0"/>
              <a:buChar char="•"/>
              <a:defRPr/>
            </a:pPr>
            <a:r>
              <a:rPr lang="es-MX" noProof="0" dirty="0" smtClean="0"/>
              <a:t>Apretar las manos para sostener la herramienta y empujarla hacia arriba</a:t>
            </a:r>
            <a:r>
              <a:rPr lang="es-MX" baseline="0" noProof="0" dirty="0" smtClean="0"/>
              <a:t> </a:t>
            </a:r>
            <a:endParaRPr lang="es-MX" noProof="0" dirty="0" smtClean="0"/>
          </a:p>
          <a:p>
            <a:pPr marL="173336" indent="-173336" eaLnBrk="1" fontAlgn="auto" hangingPunct="1">
              <a:spcBef>
                <a:spcPts val="0"/>
              </a:spcBef>
              <a:spcAft>
                <a:spcPts val="0"/>
              </a:spcAft>
              <a:buFont typeface="Arial" pitchFamily="34" charset="0"/>
              <a:buChar char="•"/>
              <a:defRPr/>
            </a:pPr>
            <a:r>
              <a:rPr lang="es-MX" noProof="0" dirty="0" smtClean="0"/>
              <a:t>Repetir los movimientos</a:t>
            </a:r>
          </a:p>
          <a:p>
            <a:pPr eaLnBrk="1" fontAlgn="auto" hangingPunct="1">
              <a:spcBef>
                <a:spcPts val="0"/>
              </a:spcBef>
              <a:spcAft>
                <a:spcPts val="0"/>
              </a:spcAft>
              <a:defRPr/>
            </a:pPr>
            <a:endParaRPr lang="es-MX" noProof="0" dirty="0" smtClean="0"/>
          </a:p>
          <a:p>
            <a:pPr eaLnBrk="1" fontAlgn="auto" hangingPunct="1">
              <a:spcBef>
                <a:spcPts val="0"/>
              </a:spcBef>
              <a:spcAft>
                <a:spcPts val="0"/>
              </a:spcAft>
              <a:defRPr/>
            </a:pPr>
            <a:r>
              <a:rPr lang="es-MX" noProof="0" dirty="0" smtClean="0"/>
              <a:t>Una solución:</a:t>
            </a:r>
            <a:endParaRPr lang="es-MX" b="1" noProof="0" dirty="0" smtClean="0"/>
          </a:p>
          <a:p>
            <a:pPr marL="173336" indent="-173336" eaLnBrk="1" fontAlgn="auto" hangingPunct="1">
              <a:spcBef>
                <a:spcPts val="0"/>
              </a:spcBef>
              <a:spcAft>
                <a:spcPts val="0"/>
              </a:spcAft>
              <a:buFont typeface="Arial" pitchFamily="34" charset="0"/>
              <a:buChar char="•"/>
              <a:defRPr/>
            </a:pPr>
            <a:r>
              <a:rPr lang="es-MX" noProof="0" dirty="0" smtClean="0"/>
              <a:t>Usar una prensa de taladrar para superficies superiores</a:t>
            </a:r>
            <a:r>
              <a:rPr lang="es-MX" baseline="0" noProof="0" dirty="0" smtClean="0"/>
              <a:t> a la cabeza</a:t>
            </a:r>
            <a:r>
              <a:rPr lang="es-MX" noProof="0" dirty="0" smtClean="0"/>
              <a:t>. Esa</a:t>
            </a:r>
            <a:r>
              <a:rPr lang="es-MX" baseline="0" noProof="0" dirty="0" smtClean="0"/>
              <a:t> herramienta d</a:t>
            </a:r>
            <a:r>
              <a:rPr lang="es-MX" noProof="0" dirty="0" smtClean="0"/>
              <a:t>isminuye el</a:t>
            </a:r>
            <a:r>
              <a:rPr lang="es-MX" baseline="0" noProof="0" dirty="0" smtClean="0"/>
              <a:t> cansancio y las lesiones de los brazos en los obreros </a:t>
            </a:r>
            <a:r>
              <a:rPr lang="es-MX" noProof="0" dirty="0" smtClean="0"/>
              <a:t>que taladran superficies superiores a la cabeza repetidamente. El diseño final permite que el taladrado se haga de una manera eficiente y previene el</a:t>
            </a:r>
            <a:r>
              <a:rPr lang="es-MX" baseline="0" noProof="0" dirty="0" smtClean="0"/>
              <a:t> cansancio excesivo que generalmente experimentan los obreros al taladrar superficies superiores a la cabeza</a:t>
            </a:r>
            <a:r>
              <a:rPr lang="es-MX" noProof="0" dirty="0" smtClean="0"/>
              <a:t>. </a:t>
            </a:r>
            <a:br>
              <a:rPr lang="es-MX" noProof="0" dirty="0" smtClean="0"/>
            </a:br>
            <a:endParaRPr lang="es-MX" noProof="0" dirty="0" smtClean="0"/>
          </a:p>
          <a:p>
            <a:pPr eaLnBrk="1" fontAlgn="auto" hangingPunct="1">
              <a:spcBef>
                <a:spcPts val="0"/>
              </a:spcBef>
              <a:spcAft>
                <a:spcPts val="0"/>
              </a:spcAft>
              <a:defRPr/>
            </a:pPr>
            <a:r>
              <a:rPr lang="es-MX" noProof="0" dirty="0" smtClean="0"/>
              <a:t>Fuente: </a:t>
            </a:r>
            <a:r>
              <a:rPr lang="es-MX" i="1" noProof="0" dirty="0" smtClean="0"/>
              <a:t>UCSF </a:t>
            </a:r>
            <a:r>
              <a:rPr lang="es-MX" i="1" noProof="0" dirty="0" err="1" smtClean="0"/>
              <a:t>Overhead</a:t>
            </a:r>
            <a:r>
              <a:rPr lang="es-MX" i="1" noProof="0" dirty="0" smtClean="0"/>
              <a:t> </a:t>
            </a:r>
            <a:r>
              <a:rPr lang="es-MX" i="1" noProof="0" dirty="0" err="1" smtClean="0"/>
              <a:t>Drilling</a:t>
            </a:r>
            <a:r>
              <a:rPr lang="es-MX" i="1" noProof="0" dirty="0" smtClean="0"/>
              <a:t> Project (Proyecto de UCSF de Taladrado de</a:t>
            </a:r>
            <a:r>
              <a:rPr lang="es-MX" i="1" baseline="0" noProof="0" dirty="0" smtClean="0"/>
              <a:t> Superficies Superiores a la Cabeza)</a:t>
            </a:r>
            <a:r>
              <a:rPr lang="es-MX" i="1" noProof="0" dirty="0" smtClean="0"/>
              <a:t>, </a:t>
            </a:r>
            <a:r>
              <a:rPr lang="es-MX" noProof="0" dirty="0" smtClean="0"/>
              <a:t>David </a:t>
            </a:r>
            <a:r>
              <a:rPr lang="es-MX" noProof="0" dirty="0" err="1" smtClean="0"/>
              <a:t>Rempel</a:t>
            </a:r>
            <a:r>
              <a:rPr lang="es-MX" noProof="0" dirty="0" smtClean="0"/>
              <a:t>.</a:t>
            </a:r>
          </a:p>
          <a:p>
            <a:pPr eaLnBrk="1" fontAlgn="auto" hangingPunct="1">
              <a:spcBef>
                <a:spcPts val="0"/>
              </a:spcBef>
              <a:spcAft>
                <a:spcPts val="0"/>
              </a:spcAft>
              <a:defRPr/>
            </a:pPr>
            <a:endParaRPr lang="es-MX" noProof="0" dirty="0" smtClean="0"/>
          </a:p>
          <a:p>
            <a:pPr eaLnBrk="1" fontAlgn="auto" hangingPunct="1">
              <a:spcBef>
                <a:spcPts val="0"/>
              </a:spcBef>
              <a:spcAft>
                <a:spcPts val="0"/>
              </a:spcAft>
              <a:defRPr/>
            </a:pPr>
            <a:r>
              <a:rPr lang="es-MX" u="sng" noProof="0" dirty="0" smtClean="0"/>
              <a:t>Ver el volante: </a:t>
            </a:r>
            <a:r>
              <a:rPr lang="es-MX" i="1" u="sng" noProof="0" dirty="0" err="1" smtClean="0"/>
              <a:t>Drilling</a:t>
            </a:r>
            <a:r>
              <a:rPr lang="es-MX" i="1" u="sng" noProof="0" dirty="0" smtClean="0"/>
              <a:t> </a:t>
            </a:r>
            <a:r>
              <a:rPr lang="es-MX" i="1" u="sng" noProof="0" dirty="0" err="1" smtClean="0"/>
              <a:t>Overhead</a:t>
            </a:r>
            <a:r>
              <a:rPr lang="es-MX" i="1" u="sng" noProof="0" dirty="0" smtClean="0"/>
              <a:t> (Taladrado de superficies superiores</a:t>
            </a:r>
            <a:r>
              <a:rPr lang="es-MX" i="1" u="sng" baseline="0" noProof="0" dirty="0" smtClean="0"/>
              <a:t> a la cabeza, </a:t>
            </a:r>
            <a:r>
              <a:rPr lang="es-MX" i="0" u="sng" baseline="0" noProof="0" dirty="0" smtClean="0"/>
              <a:t>publicación sólo disponible en inglés)</a:t>
            </a:r>
            <a:r>
              <a:rPr lang="es-MX" i="1" u="sng" noProof="0" dirty="0" smtClean="0"/>
              <a:t>. </a:t>
            </a:r>
            <a:r>
              <a:rPr lang="es-MX" u="sng" noProof="0" dirty="0" smtClean="0"/>
              <a:t>División de Salud</a:t>
            </a:r>
            <a:r>
              <a:rPr lang="es-MX" u="sng" baseline="0" noProof="0" dirty="0" smtClean="0"/>
              <a:t> Laboral</a:t>
            </a:r>
            <a:r>
              <a:rPr lang="es-MX" u="sng" noProof="0" dirty="0" smtClean="0"/>
              <a:t>, Departamento</a:t>
            </a:r>
            <a:r>
              <a:rPr lang="es-MX" u="sng" baseline="0" noProof="0" dirty="0" smtClean="0"/>
              <a:t> de Salud Pública de California</a:t>
            </a:r>
            <a:r>
              <a:rPr lang="es-MX" u="sng" noProof="0" dirty="0" smtClean="0"/>
              <a:t>.</a:t>
            </a:r>
          </a:p>
          <a:p>
            <a:endParaRPr lang="es-MX" noProof="0"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45</a:t>
            </a:fld>
            <a:endParaRPr lang="en-US" dirty="0"/>
          </a:p>
        </p:txBody>
      </p:sp>
    </p:spTree>
    <p:extLst>
      <p:ext uri="{BB962C8B-B14F-4D97-AF65-F5344CB8AC3E}">
        <p14:creationId xmlns:p14="http://schemas.microsoft.com/office/powerpoint/2010/main" val="1198997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p:spPr>
      </p:sp>
      <p:sp>
        <p:nvSpPr>
          <p:cNvPr id="182274" name="Notes Placeholder 2"/>
          <p:cNvSpPr>
            <a:spLocks noGrp="1"/>
          </p:cNvSpPr>
          <p:nvPr>
            <p:ph type="body" idx="1"/>
          </p:nvPr>
        </p:nvSpPr>
        <p:spPr bwMode="auto">
          <a:xfrm>
            <a:off x="778933" y="4390921"/>
            <a:ext cx="5608320" cy="4156234"/>
          </a:xfrm>
          <a:noFill/>
        </p:spPr>
        <p:txBody>
          <a:bodyPr wrap="square" numCol="1" anchor="t" anchorCtr="0" compatLnSpc="1">
            <a:prstTxWarp prst="textNoShape">
              <a:avLst/>
            </a:prstTxWarp>
          </a:bodyPr>
          <a:lstStyle/>
          <a:p>
            <a:pPr eaLnBrk="1" hangingPunct="1">
              <a:spcBef>
                <a:spcPct val="0"/>
              </a:spcBef>
            </a:pPr>
            <a:r>
              <a:rPr lang="es-MX" noProof="0" dirty="0" smtClean="0"/>
              <a:t>Después</a:t>
            </a:r>
            <a:r>
              <a:rPr lang="es-MX" baseline="0" noProof="0" dirty="0" smtClean="0"/>
              <a:t> de que los grupos pequeños se hayan reunido 15 minutos</a:t>
            </a:r>
            <a:r>
              <a:rPr lang="es-MX" noProof="0" dirty="0" smtClean="0"/>
              <a:t>, vuelva</a:t>
            </a:r>
            <a:r>
              <a:rPr lang="es-MX" baseline="0" noProof="0" dirty="0" smtClean="0"/>
              <a:t> a juntar a la clase para que los grupos se informen entre sí de sus tareas. </a:t>
            </a:r>
            <a:r>
              <a:rPr lang="es-MX" noProof="0" dirty="0" smtClean="0"/>
              <a:t>Continúe con el enmasillado.</a:t>
            </a:r>
          </a:p>
          <a:p>
            <a:pPr eaLnBrk="1" hangingPunct="1">
              <a:spcBef>
                <a:spcPct val="0"/>
              </a:spcBef>
            </a:pPr>
            <a:endParaRPr lang="es-MX" noProof="0" dirty="0" smtClean="0"/>
          </a:p>
          <a:p>
            <a:pPr eaLnBrk="1" hangingPunct="1">
              <a:spcBef>
                <a:spcPct val="0"/>
              </a:spcBef>
            </a:pPr>
            <a:r>
              <a:rPr lang="es-MX" b="1" noProof="0" dirty="0" smtClean="0"/>
              <a:t>Pregunte a la clase: </a:t>
            </a:r>
            <a:r>
              <a:rPr lang="es-MX" b="1" noProof="0" dirty="0" smtClean="0">
                <a:solidFill>
                  <a:schemeClr val="accent1">
                    <a:lumMod val="75000"/>
                  </a:schemeClr>
                </a:solidFill>
              </a:rPr>
              <a:t>¿Puede el(la)</a:t>
            </a:r>
            <a:r>
              <a:rPr lang="es-MX" b="1" baseline="0" noProof="0" dirty="0" smtClean="0">
                <a:solidFill>
                  <a:schemeClr val="accent1">
                    <a:lumMod val="75000"/>
                  </a:schemeClr>
                </a:solidFill>
              </a:rPr>
              <a:t> </a:t>
            </a:r>
            <a:r>
              <a:rPr lang="es-MX" b="1" noProof="0" dirty="0" smtClean="0">
                <a:solidFill>
                  <a:schemeClr val="accent1">
                    <a:lumMod val="75000"/>
                  </a:schemeClr>
                </a:solidFill>
              </a:rPr>
              <a:t>encargado(a) de los apuntes</a:t>
            </a:r>
            <a:r>
              <a:rPr lang="es-MX" b="1" baseline="0" noProof="0" dirty="0" smtClean="0">
                <a:solidFill>
                  <a:schemeClr val="accent1">
                    <a:lumMod val="75000"/>
                  </a:schemeClr>
                </a:solidFill>
              </a:rPr>
              <a:t> del grupo </a:t>
            </a:r>
            <a:r>
              <a:rPr lang="es-MX" b="1" baseline="0" noProof="0" dirty="0" smtClean="0">
                <a:solidFill>
                  <a:schemeClr val="tx2"/>
                </a:solidFill>
              </a:rPr>
              <a:t>No. </a:t>
            </a:r>
            <a:r>
              <a:rPr lang="es-MX" b="1" noProof="0" dirty="0" smtClean="0">
                <a:solidFill>
                  <a:schemeClr val="tx2"/>
                </a:solidFill>
              </a:rPr>
              <a:t>5 por favor dar sus respuestas respecto al enmasillado?</a:t>
            </a:r>
          </a:p>
          <a:p>
            <a:pPr eaLnBrk="1" hangingPunct="1">
              <a:spcBef>
                <a:spcPct val="0"/>
              </a:spcBef>
            </a:pPr>
            <a:endParaRPr lang="es-MX" b="1" noProof="0" dirty="0" smtClean="0">
              <a:solidFill>
                <a:schemeClr val="tx2"/>
              </a:solidFill>
            </a:endParaRPr>
          </a:p>
          <a:p>
            <a:pPr eaLnBrk="1" hangingPunct="1">
              <a:spcBef>
                <a:spcPct val="0"/>
              </a:spcBef>
            </a:pPr>
            <a:r>
              <a:rPr lang="es-MX" noProof="0" dirty="0" smtClean="0"/>
              <a:t>Después de que haya dado su información el grupo pequeño encargado</a:t>
            </a:r>
            <a:r>
              <a:rPr lang="es-MX" baseline="0" noProof="0" dirty="0" smtClean="0"/>
              <a:t> del enmasillado, muestre la próxima diapositiva para cerciorarse de que el grupo haya mencionado todos los puntos que aparecen allí</a:t>
            </a:r>
            <a:r>
              <a:rPr lang="es-MX" noProof="0" dirty="0" smtClean="0"/>
              <a:t>. </a:t>
            </a:r>
            <a:endParaRPr lang="es-MX" noProof="0" dirty="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733B23-3955-44A5-B649-F348F4452269}" type="slidenum">
              <a:rPr lang="en-US"/>
              <a:pPr fontAlgn="base">
                <a:spcBef>
                  <a:spcPct val="0"/>
                </a:spcBef>
                <a:spcAft>
                  <a:spcPct val="0"/>
                </a:spcAft>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s-MX" noProof="0" dirty="0" smtClean="0"/>
              <a:t>Éstos pueden ser algunos de los factores de riesgo: </a:t>
            </a:r>
          </a:p>
          <a:p>
            <a:pPr marL="173336" indent="-173336" eaLnBrk="1" fontAlgn="auto" hangingPunct="1">
              <a:spcBef>
                <a:spcPts val="0"/>
              </a:spcBef>
              <a:spcAft>
                <a:spcPts val="0"/>
              </a:spcAft>
              <a:buFont typeface="Arial" pitchFamily="34" charset="0"/>
              <a:buChar char="•"/>
              <a:defRPr/>
            </a:pPr>
            <a:r>
              <a:rPr lang="es-MX" noProof="0" dirty="0" smtClean="0"/>
              <a:t>Hacer fuerza para apretar el gatillo. La probabilidad de sufrir una lesión será mayor, mientras más presión se necesite para apretar el gatillo. Es posible que se tenga que hacer aun</a:t>
            </a:r>
            <a:r>
              <a:rPr lang="es-MX" baseline="0" noProof="0" dirty="0" smtClean="0"/>
              <a:t> más fuerza al aplicar un sellador más espeso</a:t>
            </a:r>
            <a:r>
              <a:rPr lang="es-MX" noProof="0" dirty="0" smtClean="0"/>
              <a:t>. </a:t>
            </a:r>
          </a:p>
          <a:p>
            <a:pPr marL="173336" indent="-173336" eaLnBrk="1" fontAlgn="auto" hangingPunct="1">
              <a:spcBef>
                <a:spcPts val="0"/>
              </a:spcBef>
              <a:spcAft>
                <a:spcPts val="0"/>
              </a:spcAft>
              <a:buFont typeface="Arial" pitchFamily="34" charset="0"/>
              <a:buChar char="•"/>
              <a:defRPr/>
            </a:pPr>
            <a:r>
              <a:rPr lang="es-MX" noProof="0" dirty="0" smtClean="0"/>
              <a:t>Repetir</a:t>
            </a:r>
            <a:r>
              <a:rPr lang="es-MX" baseline="0" noProof="0" dirty="0" smtClean="0"/>
              <a:t> los movimientos</a:t>
            </a:r>
            <a:r>
              <a:rPr lang="es-MX" noProof="0" dirty="0" smtClean="0"/>
              <a:t>. Si las pistolas</a:t>
            </a:r>
            <a:r>
              <a:rPr lang="es-MX" baseline="0" noProof="0" dirty="0" smtClean="0"/>
              <a:t> se usan mucho tiempo y con frecuencia</a:t>
            </a:r>
            <a:r>
              <a:rPr lang="es-MX" noProof="0" dirty="0" smtClean="0"/>
              <a:t>, se correrá</a:t>
            </a:r>
            <a:r>
              <a:rPr lang="es-MX" baseline="0" noProof="0" dirty="0" smtClean="0"/>
              <a:t> el riesgo de sobrecargar los tejidos blandos de la mano, muñeca y antebrazo</a:t>
            </a:r>
            <a:r>
              <a:rPr lang="es-MX" noProof="0" dirty="0" smtClean="0"/>
              <a:t>. </a:t>
            </a:r>
          </a:p>
          <a:p>
            <a:pPr marL="173336" indent="-173336" eaLnBrk="1" fontAlgn="auto" hangingPunct="1">
              <a:spcBef>
                <a:spcPts val="0"/>
              </a:spcBef>
              <a:spcAft>
                <a:spcPts val="0"/>
              </a:spcAft>
              <a:buFont typeface="Arial" pitchFamily="34" charset="0"/>
              <a:buChar char="•"/>
              <a:defRPr/>
            </a:pPr>
            <a:r>
              <a:rPr lang="es-MX" noProof="0" dirty="0" smtClean="0"/>
              <a:t>Usar</a:t>
            </a:r>
            <a:r>
              <a:rPr lang="es-MX" baseline="0" noProof="0" dirty="0" smtClean="0"/>
              <a:t> una herramienta mal diseñada. Si es necesario doblar la muñeca o torcer el antebrazo para apretar el gatillo, el riesgo de lesionarse será mayor. El riesgo de sufrir una lesión también será mayor si la pistola tiene orillas filosas, estrías en el gatillo o una distancia grande entre el gatillo y el puño, obligando al usuario a estirar la mano</a:t>
            </a:r>
            <a:r>
              <a:rPr lang="es-MX" noProof="0" dirty="0" smtClean="0"/>
              <a:t>.</a:t>
            </a:r>
          </a:p>
          <a:p>
            <a:pPr marL="173336" indent="-173336" eaLnBrk="1" fontAlgn="auto" hangingPunct="1">
              <a:spcBef>
                <a:spcPts val="0"/>
              </a:spcBef>
              <a:spcAft>
                <a:spcPts val="0"/>
              </a:spcAft>
              <a:buFont typeface="Arial" pitchFamily="34" charset="0"/>
              <a:buChar char="•"/>
              <a:defRPr/>
            </a:pPr>
            <a:endParaRPr lang="es-MX" noProof="0" dirty="0" smtClean="0"/>
          </a:p>
          <a:p>
            <a:pPr eaLnBrk="1" fontAlgn="auto" hangingPunct="1">
              <a:spcBef>
                <a:spcPts val="0"/>
              </a:spcBef>
              <a:spcAft>
                <a:spcPts val="0"/>
              </a:spcAft>
              <a:defRPr/>
            </a:pPr>
            <a:r>
              <a:rPr lang="es-MX" noProof="0" dirty="0" smtClean="0"/>
              <a:t>Una solución:</a:t>
            </a:r>
          </a:p>
          <a:p>
            <a:pPr marL="173336" indent="-173336" eaLnBrk="1" fontAlgn="auto" hangingPunct="1">
              <a:spcBef>
                <a:spcPts val="0"/>
              </a:spcBef>
              <a:spcAft>
                <a:spcPts val="0"/>
              </a:spcAft>
              <a:buFont typeface="Arial" pitchFamily="34" charset="0"/>
              <a:buChar char="•"/>
              <a:defRPr/>
            </a:pPr>
            <a:r>
              <a:rPr lang="es-MX" noProof="0" dirty="0" smtClean="0"/>
              <a:t>Usar una pistola selladora motorizada, ya</a:t>
            </a:r>
            <a:r>
              <a:rPr lang="es-MX" baseline="0" noProof="0" dirty="0" smtClean="0"/>
              <a:t> sea de pilas o de aire comprimido</a:t>
            </a:r>
            <a:r>
              <a:rPr lang="es-MX" noProof="0" dirty="0" smtClean="0"/>
              <a:t>. Esa herramienta elimina la necesidad de apretar el gatillo</a:t>
            </a:r>
            <a:r>
              <a:rPr lang="es-MX" baseline="0" noProof="0" dirty="0" smtClean="0"/>
              <a:t> para aplicar la masilla o el sellador</a:t>
            </a:r>
            <a:r>
              <a:rPr lang="es-MX" noProof="0" dirty="0" smtClean="0"/>
              <a:t>. Eso disminuye la presión</a:t>
            </a:r>
            <a:r>
              <a:rPr lang="es-MX" baseline="0" noProof="0" dirty="0" smtClean="0"/>
              <a:t> y la fuerza manual que se necesita aplicar, lo cual reduce la sobrecarga y el cansancio</a:t>
            </a:r>
            <a:r>
              <a:rPr lang="es-MX" noProof="0" dirty="0" smtClean="0"/>
              <a:t>.</a:t>
            </a:r>
          </a:p>
          <a:p>
            <a:pPr eaLnBrk="1" fontAlgn="auto" hangingPunct="1">
              <a:spcBef>
                <a:spcPts val="0"/>
              </a:spcBef>
              <a:spcAft>
                <a:spcPts val="0"/>
              </a:spcAft>
              <a:defRPr/>
            </a:pPr>
            <a:endParaRPr lang="es-MX" noProof="0" dirty="0" smtClean="0"/>
          </a:p>
          <a:p>
            <a:pPr eaLnBrk="1" fontAlgn="auto" hangingPunct="1">
              <a:spcBef>
                <a:spcPts val="0"/>
              </a:spcBef>
              <a:spcAft>
                <a:spcPts val="0"/>
              </a:spcAft>
              <a:defRPr/>
            </a:pPr>
            <a:r>
              <a:rPr lang="es-MX" u="sng" noProof="0" dirty="0" smtClean="0"/>
              <a:t>Ver el folleto: </a:t>
            </a:r>
            <a:r>
              <a:rPr lang="es-MX" i="1" u="sng" noProof="0" dirty="0" smtClean="0"/>
              <a:t>Soluciones ergonómicas para trabajadores de la construcción, Pistolas de calafateo con motor, </a:t>
            </a:r>
            <a:r>
              <a:rPr lang="es-MX" u="sng" noProof="0" dirty="0" smtClean="0"/>
              <a:t>CPWR.</a:t>
            </a:r>
          </a:p>
          <a:p>
            <a:pPr eaLnBrk="1" fontAlgn="auto" hangingPunct="1">
              <a:spcBef>
                <a:spcPts val="0"/>
              </a:spcBef>
              <a:spcAft>
                <a:spcPts val="0"/>
              </a:spcAft>
              <a:defRPr/>
            </a:pPr>
            <a:endParaRPr lang="es-MX" noProof="0" dirty="0" smtClean="0"/>
          </a:p>
          <a:p>
            <a:endParaRPr lang="es-MX" noProof="0"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47</a:t>
            </a:fld>
            <a:endParaRPr lang="en-US" dirty="0"/>
          </a:p>
        </p:txBody>
      </p:sp>
    </p:spTree>
    <p:extLst>
      <p:ext uri="{BB962C8B-B14F-4D97-AF65-F5344CB8AC3E}">
        <p14:creationId xmlns:p14="http://schemas.microsoft.com/office/powerpoint/2010/main" val="1486316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040" y="4387136"/>
            <a:ext cx="5842000" cy="4773234"/>
          </a:xfrm>
        </p:spPr>
        <p:txBody>
          <a:bodyPr/>
          <a:lstStyle/>
          <a:p>
            <a:pPr eaLnBrk="1" fontAlgn="auto" hangingPunct="1">
              <a:spcBef>
                <a:spcPts val="0"/>
              </a:spcBef>
              <a:spcAft>
                <a:spcPts val="0"/>
              </a:spcAft>
              <a:defRPr/>
            </a:pPr>
            <a:r>
              <a:rPr lang="es-MX" sz="1050" noProof="0" dirty="0" smtClean="0"/>
              <a:t>Lea a la clase los puntos que aparecen en la diapositiva</a:t>
            </a:r>
            <a:r>
              <a:rPr lang="es-MX" sz="1050" baseline="0" noProof="0" dirty="0" smtClean="0"/>
              <a:t> y dirija una conversación sobre cada uno. Apunte en el </a:t>
            </a:r>
            <a:r>
              <a:rPr lang="es-MX" sz="1050" baseline="0" noProof="0" dirty="0" err="1" smtClean="0"/>
              <a:t>rotafolio</a:t>
            </a:r>
            <a:r>
              <a:rPr lang="es-MX" sz="1050" baseline="0" noProof="0" dirty="0" smtClean="0"/>
              <a:t> lo que se diga sobre cada punto. Luego continúe con la presentación de las diapositivas</a:t>
            </a:r>
            <a:r>
              <a:rPr lang="es-MX" sz="1050" noProof="0" dirty="0" smtClean="0"/>
              <a:t>.</a:t>
            </a:r>
          </a:p>
          <a:p>
            <a:pPr eaLnBrk="1" fontAlgn="auto" hangingPunct="1">
              <a:spcBef>
                <a:spcPts val="0"/>
              </a:spcBef>
              <a:spcAft>
                <a:spcPts val="0"/>
              </a:spcAft>
              <a:defRPr/>
            </a:pPr>
            <a:r>
              <a:rPr lang="es-MX" sz="1050" noProof="0" dirty="0" smtClean="0"/>
              <a:t>Ejemplos de los cambios que puede hacer</a:t>
            </a:r>
            <a:r>
              <a:rPr lang="es-MX" sz="1050" baseline="0" noProof="0" dirty="0" smtClean="0"/>
              <a:t> </a:t>
            </a:r>
            <a:r>
              <a:rPr lang="es-MX" sz="1050" noProof="0" dirty="0" smtClean="0"/>
              <a:t>el obrero:</a:t>
            </a:r>
          </a:p>
          <a:p>
            <a:pPr marL="635565" lvl="1" indent="-173336" eaLnBrk="1" fontAlgn="auto" hangingPunct="1">
              <a:spcBef>
                <a:spcPts val="0"/>
              </a:spcBef>
              <a:spcAft>
                <a:spcPts val="0"/>
              </a:spcAft>
              <a:buFont typeface="Arial" pitchFamily="34" charset="0"/>
              <a:buChar char="•"/>
              <a:defRPr/>
            </a:pPr>
            <a:r>
              <a:rPr lang="es-MX" sz="1050" noProof="0" dirty="0" smtClean="0"/>
              <a:t>Reportar los problemas lo antes posible</a:t>
            </a:r>
          </a:p>
          <a:p>
            <a:pPr marL="635565" lvl="1" indent="-173336" eaLnBrk="1" fontAlgn="auto" hangingPunct="1">
              <a:spcBef>
                <a:spcPts val="0"/>
              </a:spcBef>
              <a:spcAft>
                <a:spcPts val="0"/>
              </a:spcAft>
              <a:buFont typeface="Arial" pitchFamily="34" charset="0"/>
              <a:buChar char="•"/>
              <a:defRPr/>
            </a:pPr>
            <a:r>
              <a:rPr lang="es-MX" sz="1050" noProof="0" dirty="0" smtClean="0"/>
              <a:t>Pedir ayuda cuando la necesite</a:t>
            </a:r>
          </a:p>
          <a:p>
            <a:pPr marL="635565" lvl="1" indent="-173336" eaLnBrk="1" fontAlgn="auto" hangingPunct="1">
              <a:spcBef>
                <a:spcPts val="0"/>
              </a:spcBef>
              <a:spcAft>
                <a:spcPts val="0"/>
              </a:spcAft>
              <a:buFont typeface="Arial" pitchFamily="34" charset="0"/>
              <a:buChar char="•"/>
              <a:defRPr/>
            </a:pPr>
            <a:r>
              <a:rPr lang="es-MX" sz="1050" noProof="0" dirty="0" smtClean="0"/>
              <a:t>Sugerir soluciones al patrón</a:t>
            </a:r>
          </a:p>
          <a:p>
            <a:pPr marL="635565" lvl="1" indent="-173336" eaLnBrk="1" fontAlgn="auto" hangingPunct="1">
              <a:spcBef>
                <a:spcPts val="0"/>
              </a:spcBef>
              <a:spcAft>
                <a:spcPts val="0"/>
              </a:spcAft>
              <a:buFont typeface="Arial" pitchFamily="34" charset="0"/>
              <a:buChar char="•"/>
              <a:defRPr/>
            </a:pPr>
            <a:r>
              <a:rPr lang="es-MX" sz="1050" noProof="0" dirty="0" smtClean="0"/>
              <a:t>Descansar</a:t>
            </a:r>
            <a:r>
              <a:rPr lang="es-MX" sz="1050" baseline="0" noProof="0" dirty="0" smtClean="0"/>
              <a:t> </a:t>
            </a:r>
            <a:r>
              <a:rPr lang="es-MX" sz="1050" noProof="0" dirty="0" smtClean="0"/>
              <a:t>las manos a ratos cuando use la misma herramienta mucho tiempo</a:t>
            </a:r>
          </a:p>
          <a:p>
            <a:pPr marL="635565" lvl="1" indent="-173336" eaLnBrk="1" fontAlgn="auto" hangingPunct="1">
              <a:spcBef>
                <a:spcPts val="0"/>
              </a:spcBef>
              <a:spcAft>
                <a:spcPts val="0"/>
              </a:spcAft>
              <a:buFont typeface="Arial" pitchFamily="34" charset="0"/>
              <a:buChar char="•"/>
              <a:defRPr/>
            </a:pPr>
            <a:r>
              <a:rPr lang="es-MX" sz="1050" noProof="0" dirty="0" smtClean="0"/>
              <a:t>Invertir en herramientas manuales con mejores puños</a:t>
            </a:r>
            <a:r>
              <a:rPr lang="es-MX" sz="1050" baseline="0" noProof="0" dirty="0" smtClean="0"/>
              <a:t> y mangos</a:t>
            </a:r>
            <a:endParaRPr lang="es-MX" sz="1050" noProof="0" dirty="0" smtClean="0"/>
          </a:p>
          <a:p>
            <a:pPr eaLnBrk="1" fontAlgn="auto" hangingPunct="1">
              <a:spcBef>
                <a:spcPts val="0"/>
              </a:spcBef>
              <a:spcAft>
                <a:spcPts val="0"/>
              </a:spcAft>
              <a:defRPr/>
            </a:pPr>
            <a:r>
              <a:rPr lang="es-MX" sz="1050" noProof="0" dirty="0" smtClean="0"/>
              <a:t>Ejemplos de los cambios que puede hacer el contratista: </a:t>
            </a:r>
          </a:p>
          <a:p>
            <a:pPr marL="635565" lvl="1" indent="-173336" eaLnBrk="1" fontAlgn="auto" hangingPunct="1">
              <a:spcBef>
                <a:spcPts val="0"/>
              </a:spcBef>
              <a:spcAft>
                <a:spcPts val="0"/>
              </a:spcAft>
              <a:buFont typeface="Arial" pitchFamily="34" charset="0"/>
              <a:buChar char="•"/>
              <a:defRPr/>
            </a:pPr>
            <a:r>
              <a:rPr lang="es-MX" sz="1050" noProof="0" dirty="0" smtClean="0"/>
              <a:t>Comprar mejores materiales</a:t>
            </a:r>
            <a:r>
              <a:rPr lang="es-MX" sz="1050" baseline="0" noProof="0" dirty="0" smtClean="0"/>
              <a:t> </a:t>
            </a:r>
            <a:r>
              <a:rPr lang="es-MX" sz="1050" noProof="0" dirty="0" smtClean="0"/>
              <a:t>(más livianos, en unidades más pequeñas, etc.)</a:t>
            </a:r>
          </a:p>
          <a:p>
            <a:pPr marL="635565" lvl="1" indent="-173336" eaLnBrk="1" fontAlgn="auto" hangingPunct="1">
              <a:spcBef>
                <a:spcPts val="0"/>
              </a:spcBef>
              <a:spcAft>
                <a:spcPts val="0"/>
              </a:spcAft>
              <a:buFont typeface="Arial" pitchFamily="34" charset="0"/>
              <a:buChar char="•"/>
              <a:defRPr/>
            </a:pPr>
            <a:r>
              <a:rPr lang="es-MX" sz="1050" noProof="0" dirty="0" smtClean="0"/>
              <a:t>Comprar herramientas con los</a:t>
            </a:r>
            <a:r>
              <a:rPr lang="es-MX" sz="1050" baseline="0" noProof="0" dirty="0" smtClean="0"/>
              <a:t> diseños más nuevos</a:t>
            </a:r>
            <a:r>
              <a:rPr lang="es-MX" sz="1050" noProof="0" dirty="0" smtClean="0"/>
              <a:t>. Mantener las herramientas afiladas y en buen</a:t>
            </a:r>
            <a:r>
              <a:rPr lang="es-MX" sz="1050" baseline="0" noProof="0" dirty="0" smtClean="0"/>
              <a:t> estado</a:t>
            </a:r>
            <a:endParaRPr lang="es-MX" sz="1050" noProof="0" dirty="0" smtClean="0"/>
          </a:p>
          <a:p>
            <a:pPr marL="635565" lvl="1" indent="-173336" eaLnBrk="1" fontAlgn="auto" hangingPunct="1">
              <a:spcBef>
                <a:spcPts val="0"/>
              </a:spcBef>
              <a:spcAft>
                <a:spcPts val="0"/>
              </a:spcAft>
              <a:buFont typeface="Arial" pitchFamily="34" charset="0"/>
              <a:buChar char="•"/>
              <a:defRPr/>
            </a:pPr>
            <a:r>
              <a:rPr lang="es-MX" sz="1050" noProof="0" dirty="0" smtClean="0"/>
              <a:t>Mejorar los métodos laborales: usar plataformas, elevadores, polipastos, carritos y carretillas (diablitos)</a:t>
            </a:r>
          </a:p>
          <a:p>
            <a:pPr marL="635565" lvl="1" indent="-173336" eaLnBrk="1" fontAlgn="auto" hangingPunct="1">
              <a:spcBef>
                <a:spcPts val="0"/>
              </a:spcBef>
              <a:spcAft>
                <a:spcPts val="0"/>
              </a:spcAft>
              <a:buFont typeface="Arial" pitchFamily="34" charset="0"/>
              <a:buChar char="•"/>
              <a:defRPr/>
            </a:pPr>
            <a:r>
              <a:rPr lang="es-MX" sz="1050" noProof="0" dirty="0" smtClean="0"/>
              <a:t>Planificar</a:t>
            </a:r>
            <a:r>
              <a:rPr lang="es-MX" sz="1050" baseline="0" noProof="0" dirty="0" smtClean="0"/>
              <a:t> el trabajo pensando en la ergonomía</a:t>
            </a:r>
            <a:r>
              <a:rPr lang="es-MX" sz="1050" noProof="0" dirty="0" smtClean="0"/>
              <a:t>: entregar los materiales donde se vayan a usar, organizar el trabajo de modo que disminuya</a:t>
            </a:r>
            <a:r>
              <a:rPr lang="es-MX" sz="1050" baseline="0" noProof="0" dirty="0" smtClean="0"/>
              <a:t> la necesidad de agacharse, torcerse y estirarse </a:t>
            </a:r>
            <a:r>
              <a:rPr lang="es-MX" sz="1050" noProof="0" dirty="0" smtClean="0"/>
              <a:t>para alcanzar las cosas</a:t>
            </a:r>
          </a:p>
          <a:p>
            <a:pPr marL="635565" lvl="1" indent="-173336" eaLnBrk="1" fontAlgn="auto" hangingPunct="1">
              <a:spcBef>
                <a:spcPts val="0"/>
              </a:spcBef>
              <a:spcAft>
                <a:spcPts val="0"/>
              </a:spcAft>
              <a:buFont typeface="Arial" pitchFamily="34" charset="0"/>
              <a:buChar char="•"/>
              <a:defRPr/>
            </a:pPr>
            <a:r>
              <a:rPr lang="es-MX" sz="1050" noProof="0" dirty="0" smtClean="0"/>
              <a:t>Crear horarios de producción realistas;</a:t>
            </a:r>
            <a:r>
              <a:rPr lang="es-MX" sz="1050" baseline="0" noProof="0" dirty="0" smtClean="0"/>
              <a:t> </a:t>
            </a:r>
            <a:r>
              <a:rPr lang="es-MX" sz="1050" noProof="0" dirty="0" smtClean="0"/>
              <a:t>tener suficientes obreros para el trabajo</a:t>
            </a:r>
          </a:p>
          <a:p>
            <a:pPr marL="635565" lvl="1" indent="-173336" eaLnBrk="1" fontAlgn="auto" hangingPunct="1">
              <a:spcBef>
                <a:spcPts val="0"/>
              </a:spcBef>
              <a:spcAft>
                <a:spcPts val="0"/>
              </a:spcAft>
              <a:buFont typeface="Arial" pitchFamily="34" charset="0"/>
              <a:buChar char="•"/>
              <a:defRPr/>
            </a:pPr>
            <a:r>
              <a:rPr lang="es-MX" sz="1050" noProof="0" dirty="0" smtClean="0"/>
              <a:t>Proporcionar capacitación al superintendente,</a:t>
            </a:r>
            <a:r>
              <a:rPr lang="es-MX" sz="1050" baseline="0" noProof="0" dirty="0" smtClean="0"/>
              <a:t> los capataces y los obreros</a:t>
            </a:r>
            <a:endParaRPr lang="es-MX" sz="1050" noProof="0" dirty="0" smtClean="0"/>
          </a:p>
          <a:p>
            <a:pPr marL="635565" lvl="1" indent="-173336" eaLnBrk="1" fontAlgn="auto" hangingPunct="1">
              <a:spcBef>
                <a:spcPts val="0"/>
              </a:spcBef>
              <a:spcAft>
                <a:spcPts val="0"/>
              </a:spcAft>
              <a:buFont typeface="Arial" pitchFamily="34" charset="0"/>
              <a:buChar char="•"/>
              <a:defRPr/>
            </a:pPr>
            <a:r>
              <a:rPr lang="es-MX" sz="1050" noProof="0" dirty="0" smtClean="0"/>
              <a:t>Animar a que se reporten las lesiones y síntomas de los TO</a:t>
            </a:r>
          </a:p>
          <a:p>
            <a:pPr marL="635565" lvl="1" indent="-173336" eaLnBrk="1" fontAlgn="auto" hangingPunct="1">
              <a:spcBef>
                <a:spcPts val="0"/>
              </a:spcBef>
              <a:spcAft>
                <a:spcPts val="0"/>
              </a:spcAft>
              <a:buFont typeface="Arial" pitchFamily="34" charset="0"/>
              <a:buChar char="•"/>
              <a:defRPr/>
            </a:pPr>
            <a:r>
              <a:rPr lang="es-MX" sz="1050" noProof="0" dirty="0" smtClean="0"/>
              <a:t>Apoyar un programa</a:t>
            </a:r>
            <a:r>
              <a:rPr lang="es-MX" sz="1050" baseline="0" noProof="0" dirty="0" smtClean="0"/>
              <a:t> completo para disminuir los TO en el trabajo</a:t>
            </a:r>
            <a:r>
              <a:rPr lang="es-MX" sz="1050" noProof="0" dirty="0" smtClean="0"/>
              <a:t>.</a:t>
            </a:r>
          </a:p>
          <a:p>
            <a:pPr marL="462229" lvl="1" eaLnBrk="1" fontAlgn="auto" hangingPunct="1">
              <a:spcBef>
                <a:spcPts val="0"/>
              </a:spcBef>
              <a:spcAft>
                <a:spcPts val="0"/>
              </a:spcAft>
              <a:defRPr/>
            </a:pPr>
            <a:r>
              <a:rPr lang="es-MX" sz="1050" u="sng" noProof="0" dirty="0" smtClean="0"/>
              <a:t>Ver el folleto: </a:t>
            </a:r>
            <a:r>
              <a:rPr lang="es-MX" sz="1050" i="1" u="sng" noProof="0" dirty="0" smtClean="0"/>
              <a:t>Capataz de Construcción: Un Enfoque Ergonómico para Reducir el Costo, </a:t>
            </a:r>
            <a:r>
              <a:rPr lang="es-MX" sz="1050" u="sng" noProof="0" dirty="0" smtClean="0"/>
              <a:t>Cal/OSHA</a:t>
            </a:r>
          </a:p>
          <a:p>
            <a:pPr marL="0" lvl="1" eaLnBrk="1" fontAlgn="auto" hangingPunct="1">
              <a:spcBef>
                <a:spcPts val="0"/>
              </a:spcBef>
              <a:spcAft>
                <a:spcPts val="0"/>
              </a:spcAft>
              <a:defRPr/>
            </a:pPr>
            <a:r>
              <a:rPr lang="es-MX" sz="1050" noProof="0" dirty="0" smtClean="0"/>
              <a:t>Ejemplos de lo que puede hacer</a:t>
            </a:r>
            <a:r>
              <a:rPr lang="es-MX" sz="1050" baseline="0" noProof="0" dirty="0" smtClean="0"/>
              <a:t> el sindicato</a:t>
            </a:r>
            <a:r>
              <a:rPr lang="es-MX" sz="1050" noProof="0" dirty="0" smtClean="0"/>
              <a:t>:</a:t>
            </a:r>
          </a:p>
          <a:p>
            <a:pPr marL="635565" lvl="1" indent="-173336" eaLnBrk="1" fontAlgn="auto" hangingPunct="1">
              <a:spcBef>
                <a:spcPts val="0"/>
              </a:spcBef>
              <a:spcAft>
                <a:spcPts val="0"/>
              </a:spcAft>
              <a:buFont typeface="Arial" pitchFamily="34" charset="0"/>
              <a:buChar char="•"/>
              <a:defRPr/>
            </a:pPr>
            <a:r>
              <a:rPr lang="es-MX" sz="1050" noProof="0" dirty="0" smtClean="0"/>
              <a:t>Trabajar con los empleadores</a:t>
            </a:r>
            <a:r>
              <a:rPr lang="es-MX" sz="1050" baseline="0" noProof="0" dirty="0" smtClean="0"/>
              <a:t> para cerciorarse de que se siga un programa completo de ergonomía y que los obreros reciban capacitación, herramientas y equipos adecuados. </a:t>
            </a:r>
            <a:endParaRPr lang="es-MX" sz="1050" noProof="0" dirty="0" smtClean="0"/>
          </a:p>
          <a:p>
            <a:pPr marL="635565" lvl="1" indent="-173336" eaLnBrk="1" fontAlgn="auto" hangingPunct="1">
              <a:spcBef>
                <a:spcPts val="0"/>
              </a:spcBef>
              <a:spcAft>
                <a:spcPts val="0"/>
              </a:spcAft>
              <a:buFont typeface="Arial" pitchFamily="34" charset="0"/>
              <a:buChar char="•"/>
              <a:defRPr/>
            </a:pPr>
            <a:r>
              <a:rPr lang="es-MX" sz="1050" noProof="0" dirty="0" smtClean="0"/>
              <a:t>Cerciorarse de que los programas para aprendices den información</a:t>
            </a:r>
            <a:r>
              <a:rPr lang="es-MX" sz="1050" baseline="0" noProof="0" dirty="0" smtClean="0"/>
              <a:t> sobre los TO y la ergonomía.</a:t>
            </a:r>
            <a:endParaRPr lang="es-MX" sz="1050" noProof="0" dirty="0" smtClean="0"/>
          </a:p>
          <a:p>
            <a:pPr marL="173336" indent="-173336" eaLnBrk="1" fontAlgn="auto" hangingPunct="1">
              <a:spcBef>
                <a:spcPts val="0"/>
              </a:spcBef>
              <a:spcAft>
                <a:spcPts val="0"/>
              </a:spcAft>
              <a:buFont typeface="Arial" pitchFamily="34" charset="0"/>
              <a:buChar char="•"/>
              <a:defRPr/>
            </a:pPr>
            <a:endParaRPr lang="es-MX" noProof="0" dirty="0"/>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C284A4-E7C2-4E36-B0E5-654FC7D20922}" type="slidenum">
              <a:rPr lang="en-US"/>
              <a:pPr fontAlgn="base">
                <a:spcBef>
                  <a:spcPct val="0"/>
                </a:spcBef>
                <a:spcAft>
                  <a:spcPct val="0"/>
                </a:spcAft>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b="1" noProof="0" dirty="0" smtClean="0"/>
              <a:t>Diga a la clase: </a:t>
            </a:r>
            <a:r>
              <a:rPr lang="es-MX" i="1" noProof="0" dirty="0" smtClean="0"/>
              <a:t>Cal/OSHA tiene una norma de ergonomía. Tomen en cuenta que la norma forma parte del Reglamento</a:t>
            </a:r>
            <a:r>
              <a:rPr lang="es-MX" i="1" baseline="0" noProof="0" dirty="0" smtClean="0"/>
              <a:t> de Seguridad para la Industria </a:t>
            </a:r>
            <a:r>
              <a:rPr lang="es-MX" i="1" noProof="0" dirty="0" smtClean="0"/>
              <a:t>General </a:t>
            </a:r>
            <a:r>
              <a:rPr lang="es-MX" i="0" noProof="0" dirty="0" smtClean="0"/>
              <a:t>(GISO, </a:t>
            </a:r>
            <a:r>
              <a:rPr lang="es-MX" i="1" noProof="0" dirty="0" smtClean="0"/>
              <a:t>por sus siglas en inglés) pero tiene que</a:t>
            </a:r>
            <a:r>
              <a:rPr lang="es-MX" i="1" baseline="0" noProof="0" dirty="0" smtClean="0"/>
              <a:t> ver con </a:t>
            </a:r>
            <a:r>
              <a:rPr lang="es-MX" i="1" noProof="0" dirty="0" smtClean="0"/>
              <a:t>la construcción. La norma tiene limitaciones. </a:t>
            </a:r>
            <a:r>
              <a:rPr lang="es-MX" i="1" u="sng" noProof="0" dirty="0" smtClean="0"/>
              <a:t>No</a:t>
            </a:r>
            <a:r>
              <a:rPr lang="es-MX" i="1" u="none" baseline="0" noProof="0" dirty="0" smtClean="0"/>
              <a:t> en</a:t>
            </a:r>
            <a:r>
              <a:rPr lang="es-MX" i="1" noProof="0" dirty="0" smtClean="0"/>
              <a:t>tra en vigor a menos que se reúnan</a:t>
            </a:r>
            <a:r>
              <a:rPr lang="es-MX" i="1" baseline="0" noProof="0" dirty="0" smtClean="0"/>
              <a:t> </a:t>
            </a:r>
            <a:r>
              <a:rPr lang="es-MX" i="1" noProof="0" dirty="0" smtClean="0"/>
              <a:t>las dos condiciones que aparecen en la diapositiva. De ser así, el empleador debe establecer un programa de ergonomía para disminuir</a:t>
            </a:r>
            <a:r>
              <a:rPr lang="es-MX" i="1" baseline="0" noProof="0" dirty="0" smtClean="0"/>
              <a:t> lo más posible las lesiones por movimiento repetitivo. </a:t>
            </a:r>
            <a:r>
              <a:rPr lang="es-MX" i="1" noProof="0" dirty="0" smtClean="0"/>
              <a:t>El empleador debe:</a:t>
            </a:r>
          </a:p>
          <a:p>
            <a:pPr eaLnBrk="1" hangingPunct="1">
              <a:spcBef>
                <a:spcPct val="0"/>
              </a:spcBef>
            </a:pPr>
            <a:r>
              <a:rPr lang="es-MX" noProof="0" dirty="0" smtClean="0"/>
              <a:t> </a:t>
            </a:r>
          </a:p>
          <a:p>
            <a:pPr marL="693344" lvl="1" indent="-231115" eaLnBrk="1" hangingPunct="1">
              <a:spcBef>
                <a:spcPct val="0"/>
              </a:spcBef>
              <a:buFont typeface="Calibri" pitchFamily="34" charset="0"/>
              <a:buAutoNum type="arabicPeriod"/>
            </a:pPr>
            <a:r>
              <a:rPr lang="es-MX" i="1" noProof="0" dirty="0" smtClean="0"/>
              <a:t>Evaluar las actividades laborales que hacen que el cuerpo se sobrecargue.</a:t>
            </a:r>
          </a:p>
          <a:p>
            <a:pPr marL="693344" lvl="1" indent="-231115" eaLnBrk="1" hangingPunct="1">
              <a:spcBef>
                <a:spcPct val="0"/>
              </a:spcBef>
              <a:buFont typeface="Calibri" pitchFamily="34" charset="0"/>
              <a:buAutoNum type="arabicPeriod"/>
            </a:pPr>
            <a:r>
              <a:rPr lang="es-MX" i="1" noProof="0" dirty="0" smtClean="0"/>
              <a:t>Poner en práctica controles, como por ejemplo, cambiar el diseño de los puestos de trabajo, ajustar las herramientas o hacer rotación de labores. </a:t>
            </a:r>
          </a:p>
          <a:p>
            <a:pPr marL="693344" lvl="1" indent="-231115" eaLnBrk="1" hangingPunct="1">
              <a:spcBef>
                <a:spcPct val="0"/>
              </a:spcBef>
              <a:buFont typeface="Calibri" pitchFamily="34" charset="0"/>
              <a:buAutoNum type="arabicPeriod"/>
            </a:pPr>
            <a:r>
              <a:rPr lang="es-MX" i="1" noProof="0" dirty="0" smtClean="0"/>
              <a:t>Dar capacitación a los obreros sobre las causas y síntomas de las lesiones por movimiento repetitivo, la importancia de reportarlas y diagnosticarlas lo antes posible, y los métodos que utiliza el empleador para controlar o reducir el problema.</a:t>
            </a:r>
          </a:p>
          <a:p>
            <a:pPr eaLnBrk="1" hangingPunct="1">
              <a:spcBef>
                <a:spcPct val="0"/>
              </a:spcBef>
            </a:pPr>
            <a:endParaRPr lang="es-MX" noProof="0" dirty="0" smtClean="0"/>
          </a:p>
          <a:p>
            <a:pPr eaLnBrk="1" hangingPunct="1">
              <a:spcBef>
                <a:spcPct val="0"/>
              </a:spcBef>
            </a:pPr>
            <a:r>
              <a:rPr lang="es-MX" noProof="0" dirty="0" smtClean="0"/>
              <a:t>Cal/OSHA también tiene recursos</a:t>
            </a:r>
            <a:r>
              <a:rPr lang="es-MX" baseline="0" noProof="0" dirty="0" smtClean="0"/>
              <a:t> limitados para hacer que se cumpla la norma.</a:t>
            </a:r>
            <a:r>
              <a:rPr lang="es-MX" noProof="0" dirty="0" smtClean="0"/>
              <a:t> Aunque Cal/OSHA puede ser</a:t>
            </a:r>
            <a:r>
              <a:rPr lang="es-MX" baseline="0" noProof="0" dirty="0" smtClean="0"/>
              <a:t> un recurso para ustedes, lo mejor es que trabajen con sus empleadores para establecer un programa completo de ergonomía en el lugar de trabajo</a:t>
            </a:r>
            <a:r>
              <a:rPr lang="es-MX" noProof="0" dirty="0" smtClean="0"/>
              <a:t>.</a:t>
            </a:r>
          </a:p>
          <a:p>
            <a:pPr eaLnBrk="1" hangingPunct="1">
              <a:spcBef>
                <a:spcPct val="0"/>
              </a:spcBef>
            </a:pPr>
            <a:endParaRPr lang="es-MX" noProof="0" dirty="0" smtClean="0"/>
          </a:p>
          <a:p>
            <a:pPr eaLnBrk="1" hangingPunct="1">
              <a:spcBef>
                <a:spcPct val="0"/>
              </a:spcBef>
            </a:pPr>
            <a:r>
              <a:rPr lang="es-MX" u="sng" noProof="0" dirty="0" smtClean="0"/>
              <a:t>Ver el volante: </a:t>
            </a:r>
            <a:r>
              <a:rPr lang="es-MX" i="1" u="sng" noProof="0" dirty="0" smtClean="0"/>
              <a:t>Norma de ergonomía</a:t>
            </a:r>
            <a:r>
              <a:rPr lang="es-MX" i="1" u="sng" baseline="0" noProof="0" dirty="0" smtClean="0"/>
              <a:t> de California, </a:t>
            </a:r>
            <a:r>
              <a:rPr lang="es-MX" u="sng" noProof="0" dirty="0" smtClean="0"/>
              <a:t>Capacitación de Especialistas WOSH y la sección de Recursos en la carpeta del curso (disponible </a:t>
            </a:r>
            <a:r>
              <a:rPr lang="es-MX" u="sng" noProof="0" smtClean="0"/>
              <a:t>en inglés). </a:t>
            </a:r>
            <a:endParaRPr lang="es-MX" u="sng" noProof="0" dirty="0" smtClean="0"/>
          </a:p>
          <a:p>
            <a:pPr eaLnBrk="1" hangingPunct="1">
              <a:spcBef>
                <a:spcPct val="0"/>
              </a:spcBef>
            </a:pPr>
            <a:endParaRPr lang="en-US" dirty="0" smtClean="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4943F6-552D-41F4-86DB-48D496E4B472}" type="slidenum">
              <a:rPr lang="en-US"/>
              <a:pPr fontAlgn="base">
                <a:spcBef>
                  <a:spcPct val="0"/>
                </a:spcBef>
                <a:spcAft>
                  <a:spcPct val="0"/>
                </a:spcAft>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Diga a la clase</a:t>
            </a:r>
            <a:r>
              <a:rPr lang="es-MX" noProof="0" dirty="0" smtClean="0"/>
              <a:t>: </a:t>
            </a:r>
            <a:r>
              <a:rPr lang="es-MX" i="1" noProof="0" dirty="0" smtClean="0">
                <a:solidFill>
                  <a:schemeClr val="tx1"/>
                </a:solidFill>
              </a:rPr>
              <a:t>Según la Oficina de Estadísticas Laborales </a:t>
            </a:r>
            <a:r>
              <a:rPr lang="es-MX" i="1" noProof="0" dirty="0" smtClean="0"/>
              <a:t>(BLS, por sus siglas en inglés), en 2010, los trastornos </a:t>
            </a:r>
            <a:r>
              <a:rPr lang="es-MX" i="1" noProof="0" dirty="0" err="1" smtClean="0"/>
              <a:t>osteomusculares</a:t>
            </a:r>
            <a:r>
              <a:rPr lang="es-MX" i="1" noProof="0" dirty="0" smtClean="0"/>
              <a:t> (TO) fueron la causa del 25% de </a:t>
            </a:r>
            <a:r>
              <a:rPr lang="es-MX" i="1" u="sng" noProof="0" dirty="0" smtClean="0"/>
              <a:t>todas </a:t>
            </a:r>
            <a:r>
              <a:rPr lang="es-MX" i="1" u="none" noProof="0" dirty="0" smtClean="0"/>
              <a:t>las lesiones laborales</a:t>
            </a:r>
            <a:r>
              <a:rPr lang="es-MX" i="1" u="none" baseline="0" noProof="0" dirty="0" smtClean="0"/>
              <a:t> en las construcciones</a:t>
            </a:r>
            <a:r>
              <a:rPr lang="es-MX" i="1" noProof="0" dirty="0" smtClean="0"/>
              <a:t>. Representan una fuente importante</a:t>
            </a:r>
            <a:r>
              <a:rPr lang="es-MX" i="1" baseline="0" noProof="0" dirty="0" smtClean="0"/>
              <a:t> de lesiones e incapacidad para los obreros de la construcción, motivo por el cual el Consejo Estatal de Oficios de Edificación y Construcción de California </a:t>
            </a:r>
            <a:r>
              <a:rPr lang="es-MX" i="1" noProof="0" dirty="0" smtClean="0"/>
              <a:t>(AFL-CIO) se está concentrando en este problema. Describiremos el término “TO” en la siguiente</a:t>
            </a:r>
            <a:r>
              <a:rPr lang="es-MX" i="1" baseline="0" noProof="0" dirty="0" smtClean="0"/>
              <a:t> diapositiva</a:t>
            </a:r>
            <a:r>
              <a:rPr lang="es-MX" i="1" noProof="0" dirty="0" smtClean="0"/>
              <a:t>.</a:t>
            </a:r>
          </a:p>
          <a:p>
            <a:r>
              <a:rPr lang="es-MX" noProof="0" dirty="0" smtClean="0"/>
              <a:t>(Nota: El número</a:t>
            </a:r>
            <a:r>
              <a:rPr lang="es-MX" baseline="0" noProof="0" dirty="0" smtClean="0"/>
              <a:t> </a:t>
            </a:r>
            <a:r>
              <a:rPr lang="es-MX" u="sng" noProof="0" dirty="0" smtClean="0"/>
              <a:t>total</a:t>
            </a:r>
            <a:r>
              <a:rPr lang="es-MX" noProof="0" dirty="0" smtClean="0"/>
              <a:t> de días</a:t>
            </a:r>
            <a:r>
              <a:rPr lang="es-MX" baseline="0" noProof="0" dirty="0" smtClean="0"/>
              <a:t> de ausentismo a causa de </a:t>
            </a:r>
            <a:r>
              <a:rPr lang="es-MX" noProof="0" dirty="0" smtClean="0"/>
              <a:t>enfermedades y lesiones laborales no mortales</a:t>
            </a:r>
            <a:r>
              <a:rPr lang="es-MX" baseline="0" noProof="0" dirty="0" smtClean="0"/>
              <a:t>, en el sector de la construcción en 2010,  fue de </a:t>
            </a:r>
            <a:r>
              <a:rPr lang="es-MX" b="0" u="none" noProof="0" dirty="0" smtClean="0">
                <a:solidFill>
                  <a:srgbClr val="FF0000"/>
                </a:solidFill>
              </a:rPr>
              <a:t>74,950. </a:t>
            </a:r>
            <a:r>
              <a:rPr lang="es-MX" noProof="0" dirty="0" smtClean="0"/>
              <a:t>El</a:t>
            </a:r>
            <a:r>
              <a:rPr lang="es-MX" baseline="0" noProof="0" dirty="0" smtClean="0"/>
              <a:t> número de días de ausentismo causados por trastornos </a:t>
            </a:r>
            <a:r>
              <a:rPr lang="es-MX" baseline="0" noProof="0" dirty="0" err="1" smtClean="0"/>
              <a:t>osteomusculares</a:t>
            </a:r>
            <a:r>
              <a:rPr lang="es-MX" baseline="0" noProof="0" dirty="0" smtClean="0"/>
              <a:t> en las construcciones en 2010 fue de 19,120, lo cual representa el </a:t>
            </a:r>
            <a:r>
              <a:rPr lang="es-MX" noProof="0" dirty="0" smtClean="0"/>
              <a:t>25.5%.)</a:t>
            </a:r>
            <a:br>
              <a:rPr lang="es-MX" noProof="0" dirty="0" smtClean="0"/>
            </a:br>
            <a:endParaRPr lang="es-MX" i="1" noProof="0" dirty="0" smtClean="0"/>
          </a:p>
          <a:p>
            <a:r>
              <a:rPr lang="es-MX" i="1" noProof="0" dirty="0" smtClean="0"/>
              <a:t>Nota: </a:t>
            </a:r>
            <a:r>
              <a:rPr lang="es-MX" i="0" noProof="0" dirty="0" smtClean="0"/>
              <a:t>Ésta es una foto de una construcción en la calle principal de las Vegas en 2008. </a:t>
            </a:r>
            <a:r>
              <a:rPr lang="es-MX" noProof="0" dirty="0" smtClean="0"/>
              <a:t>El Centro de Investigación</a:t>
            </a:r>
            <a:r>
              <a:rPr lang="es-MX" baseline="0" noProof="0" dirty="0" smtClean="0"/>
              <a:t> y Capacitación en Construcción efectuó una evaluación de seguridad sobre el terreno de dos de las construcciones en Las Vegas y coordinó una capacitación de OSHA de 10 horas de duración para los obreros de esas construcciones, como resultado de un acuerdo entre la compañía de construcción </a:t>
            </a:r>
            <a:r>
              <a:rPr lang="es-MX" baseline="0" noProof="0" dirty="0" err="1" smtClean="0"/>
              <a:t>Perini</a:t>
            </a:r>
            <a:r>
              <a:rPr lang="es-MX" baseline="0" noProof="0" dirty="0" smtClean="0"/>
              <a:t> y el Consejo de Oficios de Edificación y Construcción del Sur de </a:t>
            </a:r>
            <a:r>
              <a:rPr lang="es-MX" noProof="0" dirty="0" smtClean="0"/>
              <a:t>Nevada. El acuerdo, firmado</a:t>
            </a:r>
            <a:r>
              <a:rPr lang="es-MX" baseline="0" noProof="0" dirty="0" smtClean="0"/>
              <a:t> el 3 de junio de 2008, </a:t>
            </a:r>
            <a:r>
              <a:rPr lang="es-MX" noProof="0" dirty="0" smtClean="0"/>
              <a:t>puso fin a un paro </a:t>
            </a:r>
            <a:r>
              <a:rPr lang="es-MX" baseline="0" noProof="0" dirty="0" smtClean="0"/>
              <a:t>de un día de duración, realizado por obreros inquietos por la seguridad de un solar donde habían muerto seis trabajadores en un plazo de 18 meses. </a:t>
            </a:r>
          </a:p>
          <a:p>
            <a:endParaRPr lang="es-MX" sz="800" noProof="0" dirty="0" smtClean="0"/>
          </a:p>
          <a:p>
            <a:r>
              <a:rPr lang="es-MX" noProof="0" dirty="0" smtClean="0"/>
              <a:t>Fuente: Oficina de Estadísticas Laborales </a:t>
            </a:r>
            <a:r>
              <a:rPr lang="es-MX" i="0" noProof="0" dirty="0" smtClean="0"/>
              <a:t>(BLS)</a:t>
            </a:r>
            <a:r>
              <a:rPr lang="es-MX" i="0" baseline="0" noProof="0" dirty="0" smtClean="0"/>
              <a:t> y </a:t>
            </a:r>
            <a:r>
              <a:rPr lang="es-MX" i="0" noProof="0" dirty="0" smtClean="0"/>
              <a:t>CPWR. </a:t>
            </a:r>
          </a:p>
          <a:p>
            <a:endParaRPr lang="es-MX" noProof="0"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5</a:t>
            </a:fld>
            <a:endParaRPr lang="en-US" dirty="0"/>
          </a:p>
        </p:txBody>
      </p:sp>
    </p:spTree>
    <p:extLst>
      <p:ext uri="{BB962C8B-B14F-4D97-AF65-F5344CB8AC3E}">
        <p14:creationId xmlns:p14="http://schemas.microsoft.com/office/powerpoint/2010/main" val="42791453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4394706"/>
          </a:xfrm>
        </p:spPr>
        <p:txBody>
          <a:bodyPr/>
          <a:lstStyle/>
          <a:p>
            <a:r>
              <a:rPr lang="es-MX" b="1" noProof="0" dirty="0" smtClean="0"/>
              <a:t>Diga a la clase: </a:t>
            </a:r>
            <a:r>
              <a:rPr lang="es-MX" i="1" noProof="0" dirty="0" smtClean="0"/>
              <a:t>OSHA Federal</a:t>
            </a:r>
            <a:r>
              <a:rPr lang="es-MX" b="1" noProof="0" dirty="0" smtClean="0"/>
              <a:t> </a:t>
            </a:r>
            <a:r>
              <a:rPr lang="es-MX" i="1" u="sng" noProof="0" dirty="0" smtClean="0"/>
              <a:t>no</a:t>
            </a:r>
            <a:r>
              <a:rPr lang="es-MX" i="1" noProof="0" dirty="0" smtClean="0"/>
              <a:t> tiene una norma de ergonomía. OSHA Federal emitió una norma de ergonomía en el año 2000,  pero</a:t>
            </a:r>
            <a:r>
              <a:rPr lang="es-MX" i="1" baseline="0" noProof="0" dirty="0" smtClean="0"/>
              <a:t> </a:t>
            </a:r>
            <a:r>
              <a:rPr lang="es-MX" i="1" noProof="0" dirty="0" smtClean="0"/>
              <a:t>se rescindió en 2001 antes de que entrara en vigor. </a:t>
            </a:r>
            <a:r>
              <a:rPr lang="es-MX" i="1" baseline="0" noProof="0" dirty="0" smtClean="0"/>
              <a:t> Los siguientes elementos de un programa completo de ergonomía son sugerencias que se han adaptado de la norma de ergonomía propuesta por OSHA Federal</a:t>
            </a:r>
            <a:r>
              <a:rPr lang="es-MX" i="1" noProof="0" dirty="0" smtClean="0"/>
              <a:t>:</a:t>
            </a:r>
          </a:p>
          <a:p>
            <a:endParaRPr lang="es-MX" i="1" noProof="0" dirty="0" smtClean="0"/>
          </a:p>
          <a:p>
            <a:r>
              <a:rPr lang="es-MX" sz="1100" b="1" noProof="0" dirty="0" smtClean="0"/>
              <a:t>Compromiso de la gerencia y participación de los obreros</a:t>
            </a:r>
            <a:r>
              <a:rPr lang="es-MX" sz="1100" noProof="0" dirty="0" smtClean="0"/>
              <a:t>. El empleador asigna a alguien la responsabilidad de crear y administrar el programa de ergonomía,</a:t>
            </a:r>
            <a:r>
              <a:rPr lang="es-MX" sz="1100" baseline="0" noProof="0" dirty="0" smtClean="0"/>
              <a:t> proporciona recursos y capacitación para garantizar la participación en el programa y se comunica con los obreros en cuanto a sus inquietudes</a:t>
            </a:r>
            <a:r>
              <a:rPr lang="es-MX" sz="1100" noProof="0" dirty="0" smtClean="0"/>
              <a:t>. </a:t>
            </a:r>
          </a:p>
          <a:p>
            <a:r>
              <a:rPr lang="es-MX" sz="1100" b="1" noProof="0" dirty="0" smtClean="0"/>
              <a:t>Información</a:t>
            </a:r>
            <a:r>
              <a:rPr lang="es-MX" sz="1100" b="1" baseline="0" noProof="0" dirty="0" smtClean="0"/>
              <a:t> y aviso de peligros</a:t>
            </a:r>
            <a:r>
              <a:rPr lang="es-MX" sz="1100" noProof="0" dirty="0" smtClean="0"/>
              <a:t>.  Un sistema para reportar y evaluar las lesiones y síntomas de los TO sin temor a represalias. Se proporciona información a los trabajadores sobre</a:t>
            </a:r>
            <a:r>
              <a:rPr lang="es-MX" sz="1100" baseline="0" noProof="0" dirty="0" smtClean="0"/>
              <a:t> las maneras de identificar y reportar los síntomas de los TO</a:t>
            </a:r>
            <a:r>
              <a:rPr lang="es-MX" sz="1100" noProof="0" dirty="0" smtClean="0"/>
              <a:t>.  </a:t>
            </a:r>
          </a:p>
          <a:p>
            <a:r>
              <a:rPr lang="es-MX" sz="1100" b="1" noProof="0" dirty="0" smtClean="0"/>
              <a:t>Análisis y control de peligros laborales</a:t>
            </a:r>
            <a:r>
              <a:rPr lang="es-MX" sz="1100" noProof="0" dirty="0" smtClean="0"/>
              <a:t>.  Evaluación del trabajo</a:t>
            </a:r>
            <a:r>
              <a:rPr lang="es-MX" sz="1100" baseline="0" noProof="0" dirty="0" smtClean="0"/>
              <a:t> para identificar los factores de riesgo</a:t>
            </a:r>
            <a:r>
              <a:rPr lang="es-MX" sz="1100" noProof="0" dirty="0" smtClean="0"/>
              <a:t>. Los peligros de TO se eliminan o reducen lo más posible. </a:t>
            </a:r>
          </a:p>
          <a:p>
            <a:r>
              <a:rPr lang="es-MX" sz="1100" b="1" noProof="0" dirty="0" smtClean="0"/>
              <a:t>Capacitación</a:t>
            </a:r>
            <a:r>
              <a:rPr lang="es-MX" sz="1100" noProof="0" dirty="0" smtClean="0"/>
              <a:t>. Los gerentes y obreros reciben capacitación sobre los peligros,</a:t>
            </a:r>
            <a:r>
              <a:rPr lang="es-MX" sz="1100" baseline="0" noProof="0" dirty="0" smtClean="0"/>
              <a:t> signos y síntomas de los TO</a:t>
            </a:r>
            <a:r>
              <a:rPr lang="es-MX" sz="1100" noProof="0" dirty="0" smtClean="0"/>
              <a:t> y</a:t>
            </a:r>
            <a:r>
              <a:rPr lang="es-MX" sz="1100" baseline="0" noProof="0" dirty="0" smtClean="0"/>
              <a:t> las maneras de reportar los TO</a:t>
            </a:r>
            <a:r>
              <a:rPr lang="es-MX" sz="1100" noProof="0" dirty="0" smtClean="0"/>
              <a:t>. Los empleados también deben recibir/volver a recibir capacitación cuando se identifica un problema,</a:t>
            </a:r>
            <a:r>
              <a:rPr lang="es-MX" sz="1100" baseline="0" noProof="0" dirty="0" smtClean="0"/>
              <a:t> se detectan nuevos peligros o se hacen cambios al trabajo que puedan aumentar la exposición a los riesgos de los TO</a:t>
            </a:r>
            <a:r>
              <a:rPr lang="es-MX" sz="1100" noProof="0" dirty="0" smtClean="0"/>
              <a:t>. </a:t>
            </a:r>
          </a:p>
          <a:p>
            <a:r>
              <a:rPr lang="es-MX" sz="1100" b="1" noProof="0" dirty="0" smtClean="0"/>
              <a:t>Tratamiento de</a:t>
            </a:r>
            <a:r>
              <a:rPr lang="es-MX" sz="1100" b="1" baseline="0" noProof="0" dirty="0" smtClean="0"/>
              <a:t> </a:t>
            </a:r>
            <a:r>
              <a:rPr lang="es-MX" sz="1100" b="1" noProof="0" dirty="0" smtClean="0"/>
              <a:t>los TO</a:t>
            </a:r>
            <a:r>
              <a:rPr lang="es-MX" sz="1100" noProof="0" dirty="0" smtClean="0"/>
              <a:t>. El empleador debe actuar sin demora en respuesta a los obreros con TO y proporcionar tratamiento médico para </a:t>
            </a:r>
            <a:r>
              <a:rPr lang="es-MX" sz="1100" baseline="0" noProof="0" dirty="0" smtClean="0"/>
              <a:t>los casos de lesiones. </a:t>
            </a:r>
            <a:endParaRPr lang="es-MX" sz="1100" noProof="0" dirty="0" smtClean="0"/>
          </a:p>
          <a:p>
            <a:r>
              <a:rPr lang="es-MX" sz="1100" b="1" noProof="0" dirty="0" smtClean="0"/>
              <a:t>Evaluación del programa</a:t>
            </a:r>
            <a:r>
              <a:rPr lang="es-MX" sz="1100" noProof="0" dirty="0" smtClean="0"/>
              <a:t>.  El empleador debe evaluar el programa de ergonomía anualmente.</a:t>
            </a:r>
            <a:endParaRPr lang="es-MX" sz="1100" i="1" noProof="0" dirty="0" smtClean="0"/>
          </a:p>
          <a:p>
            <a:endParaRPr lang="es-MX" noProof="0"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50</a:t>
            </a:fld>
            <a:endParaRPr lang="en-US" dirty="0"/>
          </a:p>
        </p:txBody>
      </p:sp>
    </p:spTree>
    <p:extLst>
      <p:ext uri="{BB962C8B-B14F-4D97-AF65-F5344CB8AC3E}">
        <p14:creationId xmlns:p14="http://schemas.microsoft.com/office/powerpoint/2010/main" val="29928669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xfrm>
            <a:off x="701040" y="4390922"/>
            <a:ext cx="5608320" cy="4464103"/>
          </a:xfrm>
          <a:noFill/>
        </p:spPr>
        <p:txBody>
          <a:bodyPr wrap="square" numCol="1" anchor="t" anchorCtr="0" compatLnSpc="1">
            <a:prstTxWarp prst="textNoShape">
              <a:avLst/>
            </a:prstTxWarp>
          </a:bodyPr>
          <a:lstStyle/>
          <a:p>
            <a:pPr eaLnBrk="1" hangingPunct="1">
              <a:spcBef>
                <a:spcPct val="0"/>
              </a:spcBef>
            </a:pPr>
            <a:r>
              <a:rPr lang="es-MX" sz="1100" b="1" noProof="0" dirty="0" smtClean="0"/>
              <a:t>Diga a la clase: </a:t>
            </a:r>
            <a:r>
              <a:rPr lang="es-MX" sz="1100" i="1" noProof="0" dirty="0" smtClean="0"/>
              <a:t>Según los métodos</a:t>
            </a:r>
            <a:r>
              <a:rPr lang="es-MX" sz="1100" i="1" baseline="0" noProof="0" dirty="0" smtClean="0"/>
              <a:t> </a:t>
            </a:r>
            <a:r>
              <a:rPr lang="es-MX" sz="1100" i="1" noProof="0" dirty="0" smtClean="0"/>
              <a:t>de ergonomía</a:t>
            </a:r>
            <a:r>
              <a:rPr lang="es-MX" sz="1100" i="1" baseline="0" noProof="0" dirty="0" smtClean="0"/>
              <a:t> pericial, las personas principalmente encargadas de dirigir los cambios en el trabajo deben ser los especialistas, tales como los gerentes de seguridad e ingenieros industriales</a:t>
            </a:r>
            <a:r>
              <a:rPr lang="es-MX" sz="1100" i="1" noProof="0" dirty="0" smtClean="0"/>
              <a:t>. En cambio, la ergonomía participativa se basa en la idea de que los </a:t>
            </a:r>
            <a:r>
              <a:rPr lang="es-MX" sz="1100" i="1" u="sng" noProof="0" dirty="0" smtClean="0"/>
              <a:t>obreros</a:t>
            </a:r>
            <a:r>
              <a:rPr lang="es-MX" sz="1100" i="1" u="none" baseline="0" noProof="0" dirty="0" smtClean="0"/>
              <a:t> </a:t>
            </a:r>
            <a:r>
              <a:rPr lang="es-MX" sz="1100" i="1" noProof="0" dirty="0" smtClean="0"/>
              <a:t>son los expertos en identificar problemas y hallar soluciones. Para</a:t>
            </a:r>
            <a:r>
              <a:rPr lang="es-MX" sz="1100" i="1" baseline="0" noProof="0" dirty="0" smtClean="0"/>
              <a:t> poder lograr eso con éxito, los obreros necesitan recibir capacitación sobre los peligros en el trabajo, los trastornos </a:t>
            </a:r>
            <a:r>
              <a:rPr lang="es-MX" sz="1100" i="1" baseline="0" noProof="0" dirty="0" err="1" smtClean="0"/>
              <a:t>osteomusculares</a:t>
            </a:r>
            <a:r>
              <a:rPr lang="es-MX" sz="1100" i="1" baseline="0" noProof="0" dirty="0" smtClean="0"/>
              <a:t> que pueden ocurrir a raíz de esos peligros y las soluciones ergonómicas. También deben participar en la identificación y análisis de peligros en el lugar de trabajo y el desarrollo de soluciones que puedan aminorar esos peligros</a:t>
            </a:r>
            <a:r>
              <a:rPr lang="es-MX" sz="1100" i="1" noProof="0" dirty="0" smtClean="0"/>
              <a:t>. </a:t>
            </a:r>
          </a:p>
          <a:p>
            <a:pPr eaLnBrk="1" hangingPunct="1">
              <a:spcBef>
                <a:spcPct val="0"/>
              </a:spcBef>
            </a:pPr>
            <a:endParaRPr lang="es-MX" sz="1100" noProof="0" dirty="0" smtClean="0"/>
          </a:p>
          <a:p>
            <a:pPr eaLnBrk="1" hangingPunct="1">
              <a:spcBef>
                <a:spcPct val="0"/>
              </a:spcBef>
            </a:pPr>
            <a:r>
              <a:rPr lang="es-MX" sz="1100" noProof="0" dirty="0" smtClean="0"/>
              <a:t>En comparación al método pericial, muchas compañías han adoptado técnicas de ergonomía participativa </a:t>
            </a:r>
            <a:r>
              <a:rPr lang="es-MX" sz="1100" baseline="0" noProof="0" dirty="0" smtClean="0"/>
              <a:t>para ayudar a controlar los peligros en el lugar de trabajo. Al principio, los programas de ergonomía participativa se implementan con la ayuda de un especialista en salud y seguridad laboral. Un especialista de ese tipo proporciona capacitación y pericia técnica. Sin embargo, el objetivo a largo plazo es desarrollar la pericia de los obreros internos, permitiendo que el especialista únicamente actúe como un consejero, según sea necesario</a:t>
            </a:r>
            <a:r>
              <a:rPr lang="es-MX" sz="1100" noProof="0" dirty="0" smtClean="0"/>
              <a:t>. La ergonomía participativa también</a:t>
            </a:r>
            <a:r>
              <a:rPr lang="es-MX" sz="1100" baseline="0" noProof="0" dirty="0" smtClean="0"/>
              <a:t> se ha relacionado con aumentos en la satisfacción y productividad de los obreros, </a:t>
            </a:r>
            <a:r>
              <a:rPr lang="es-MX" sz="1100" noProof="0" dirty="0" smtClean="0"/>
              <a:t>calidad de los productos, conciencia de los objetivos de la empresa y comunicación. Los programas de ergonomía participativa se han usado eficazmente</a:t>
            </a:r>
            <a:r>
              <a:rPr lang="es-MX" sz="1100" baseline="0" noProof="0" dirty="0" smtClean="0"/>
              <a:t> en varios entornos de construcción y se sabe que pueden levantar el ánimo a los obreros</a:t>
            </a:r>
            <a:r>
              <a:rPr lang="es-MX" sz="1100" noProof="0" dirty="0" smtClean="0"/>
              <a:t>.</a:t>
            </a:r>
          </a:p>
          <a:p>
            <a:pPr eaLnBrk="1" hangingPunct="1">
              <a:spcBef>
                <a:spcPct val="0"/>
              </a:spcBef>
            </a:pPr>
            <a:endParaRPr lang="es-MX" sz="1100" noProof="0" dirty="0" smtClean="0"/>
          </a:p>
          <a:p>
            <a:pPr eaLnBrk="1" hangingPunct="1">
              <a:spcBef>
                <a:spcPct val="0"/>
              </a:spcBef>
            </a:pPr>
            <a:r>
              <a:rPr lang="es-MX" sz="1100" noProof="0" dirty="0" smtClean="0"/>
              <a:t>Fuente: </a:t>
            </a:r>
            <a:r>
              <a:rPr lang="es-MX" sz="1100" i="1" noProof="0" dirty="0" err="1" smtClean="0"/>
              <a:t>Reducing</a:t>
            </a:r>
            <a:r>
              <a:rPr lang="es-MX" sz="1100" i="1" noProof="0" dirty="0" smtClean="0"/>
              <a:t> </a:t>
            </a:r>
            <a:r>
              <a:rPr lang="es-MX" sz="1100" i="1" noProof="0" dirty="0" err="1" smtClean="0"/>
              <a:t>Sprains</a:t>
            </a:r>
            <a:r>
              <a:rPr lang="es-MX" sz="1100" i="1" noProof="0" dirty="0" smtClean="0"/>
              <a:t> and </a:t>
            </a:r>
            <a:r>
              <a:rPr lang="es-MX" sz="1100" i="1" noProof="0" dirty="0" err="1" smtClean="0"/>
              <a:t>Strains</a:t>
            </a:r>
            <a:r>
              <a:rPr lang="es-MX" sz="1100" i="1" noProof="0" dirty="0" smtClean="0"/>
              <a:t> in </a:t>
            </a:r>
            <a:r>
              <a:rPr lang="es-MX" sz="1100" i="1" noProof="0" dirty="0" err="1" smtClean="0"/>
              <a:t>Construction</a:t>
            </a:r>
            <a:r>
              <a:rPr lang="es-MX" sz="1100" i="1" noProof="0" dirty="0" smtClean="0"/>
              <a:t> </a:t>
            </a:r>
            <a:r>
              <a:rPr lang="es-MX" sz="1100" i="1" noProof="0" dirty="0" err="1" smtClean="0"/>
              <a:t>through</a:t>
            </a:r>
            <a:r>
              <a:rPr lang="es-MX" sz="1100" i="1" noProof="0" dirty="0" smtClean="0"/>
              <a:t> </a:t>
            </a:r>
            <a:r>
              <a:rPr lang="es-MX" sz="1100" i="1" noProof="0" dirty="0" err="1" smtClean="0"/>
              <a:t>Worker</a:t>
            </a:r>
            <a:r>
              <a:rPr lang="es-MX" sz="1100" i="1" noProof="0" dirty="0" smtClean="0"/>
              <a:t> </a:t>
            </a:r>
            <a:r>
              <a:rPr lang="es-MX" sz="1100" i="1" noProof="0" dirty="0" err="1" smtClean="0"/>
              <a:t>Participation</a:t>
            </a:r>
            <a:r>
              <a:rPr lang="es-MX" sz="1100" i="1" noProof="0" dirty="0" smtClean="0"/>
              <a:t>: A Manual </a:t>
            </a:r>
            <a:r>
              <a:rPr lang="es-MX" sz="1100" i="1" noProof="0" dirty="0" err="1" smtClean="0"/>
              <a:t>for</a:t>
            </a:r>
            <a:r>
              <a:rPr lang="es-MX" sz="1100" i="1" noProof="0" dirty="0" smtClean="0"/>
              <a:t> Managers and </a:t>
            </a:r>
            <a:r>
              <a:rPr lang="es-MX" sz="1100" i="1" noProof="0" dirty="0" err="1" smtClean="0"/>
              <a:t>Workers</a:t>
            </a:r>
            <a:r>
              <a:rPr lang="es-MX" sz="1100" i="1" noProof="0" dirty="0" smtClean="0"/>
              <a:t> </a:t>
            </a:r>
            <a:r>
              <a:rPr lang="es-MX" sz="1100" i="1" noProof="0" dirty="0" err="1" smtClean="0"/>
              <a:t>with</a:t>
            </a:r>
            <a:r>
              <a:rPr lang="es-MX" sz="1100" i="1" noProof="0" dirty="0" smtClean="0"/>
              <a:t> </a:t>
            </a:r>
            <a:r>
              <a:rPr lang="es-MX" sz="1100" i="1" noProof="0" dirty="0" err="1" smtClean="0"/>
              <a:t>Examples</a:t>
            </a:r>
            <a:r>
              <a:rPr lang="es-MX" sz="1100" i="1" noProof="0" dirty="0" smtClean="0"/>
              <a:t> </a:t>
            </a:r>
            <a:r>
              <a:rPr lang="es-MX" sz="1100" i="1" noProof="0" dirty="0" err="1" smtClean="0"/>
              <a:t>from</a:t>
            </a:r>
            <a:r>
              <a:rPr lang="es-MX" sz="1100" i="1" noProof="0" dirty="0" smtClean="0"/>
              <a:t> </a:t>
            </a:r>
            <a:r>
              <a:rPr lang="es-MX" sz="1100" i="1" noProof="0" dirty="0" err="1" smtClean="0"/>
              <a:t>Scaffold</a:t>
            </a:r>
            <a:r>
              <a:rPr lang="es-MX" sz="1100" i="1" noProof="0" dirty="0" smtClean="0"/>
              <a:t> </a:t>
            </a:r>
            <a:r>
              <a:rPr lang="es-MX" sz="1100" i="1" noProof="0" dirty="0" err="1" smtClean="0"/>
              <a:t>Erection</a:t>
            </a:r>
            <a:r>
              <a:rPr lang="es-MX" sz="1100" i="1" noProof="0" dirty="0" smtClean="0"/>
              <a:t> (Disminución</a:t>
            </a:r>
            <a:r>
              <a:rPr lang="es-MX" sz="1100" i="1" baseline="0" noProof="0" dirty="0" smtClean="0"/>
              <a:t> de torceduras y distensiones en las construcciones mediante la participación de los obreros: Manual para gerentes y obreros con ejemplos de la construcción de andamios, </a:t>
            </a:r>
            <a:r>
              <a:rPr lang="es-MX" sz="1100" i="0" baseline="0" noProof="0" dirty="0" smtClean="0"/>
              <a:t>publicación sólo disponible en inglés)</a:t>
            </a:r>
            <a:r>
              <a:rPr lang="es-MX" sz="1100" i="0" noProof="0" dirty="0" smtClean="0"/>
              <a:t>.</a:t>
            </a:r>
            <a:r>
              <a:rPr lang="es-MX" sz="1100" i="1" noProof="0" dirty="0" smtClean="0"/>
              <a:t> </a:t>
            </a:r>
            <a:r>
              <a:rPr lang="es-MX" sz="1100" noProof="0" dirty="0" err="1" smtClean="0"/>
              <a:t>Koningsveld</a:t>
            </a:r>
            <a:r>
              <a:rPr lang="es-MX" sz="1100" noProof="0" dirty="0" smtClean="0"/>
              <a:t>, </a:t>
            </a:r>
            <a:r>
              <a:rPr lang="es-MX" sz="1100" noProof="0" dirty="0" err="1" smtClean="0"/>
              <a:t>Ernst</a:t>
            </a:r>
            <a:r>
              <a:rPr lang="es-MX" sz="1100" noProof="0" dirty="0" smtClean="0"/>
              <a:t> A.P., Peter </a:t>
            </a:r>
            <a:r>
              <a:rPr lang="es-MX" sz="1100" noProof="0" dirty="0" err="1" smtClean="0"/>
              <a:t>Vink</a:t>
            </a:r>
            <a:r>
              <a:rPr lang="es-MX" sz="1100" noProof="0" dirty="0" smtClean="0"/>
              <a:t>, Isle J.M. </a:t>
            </a:r>
            <a:r>
              <a:rPr lang="es-MX" sz="1100" noProof="0" dirty="0" err="1" smtClean="0"/>
              <a:t>Urlings</a:t>
            </a:r>
            <a:r>
              <a:rPr lang="es-MX" sz="1100" noProof="0" dirty="0" smtClean="0"/>
              <a:t>, y </a:t>
            </a:r>
            <a:r>
              <a:rPr lang="es-MX" sz="1100" noProof="0" dirty="0" err="1" smtClean="0"/>
              <a:t>Annelise</a:t>
            </a:r>
            <a:r>
              <a:rPr lang="es-MX" sz="1100" noProof="0" dirty="0" smtClean="0"/>
              <a:t> M. de </a:t>
            </a:r>
            <a:r>
              <a:rPr lang="es-MX" sz="1100" noProof="0" dirty="0" err="1" smtClean="0"/>
              <a:t>Jong</a:t>
            </a:r>
            <a:r>
              <a:rPr lang="es-MX" sz="1100" noProof="0" dirty="0" smtClean="0"/>
              <a:t>. 1998. investigación financiada por CPWR</a:t>
            </a:r>
            <a:r>
              <a:rPr lang="en-US" sz="1100" dirty="0" smtClean="0"/>
              <a:t>.</a:t>
            </a:r>
          </a:p>
        </p:txBody>
      </p:sp>
      <p:sp>
        <p:nvSpPr>
          <p:cNvPr id="121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D7DDF8-DF06-4CD6-A359-DAA10392213C}" type="slidenum">
              <a:rPr lang="en-US"/>
              <a:pPr fontAlgn="base">
                <a:spcBef>
                  <a:spcPct val="0"/>
                </a:spcBef>
                <a:spcAft>
                  <a:spcPct val="0"/>
                </a:spcAft>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s-MX" noProof="0" dirty="0" smtClean="0"/>
              <a:t>Permita que respondan los participantes y luego repasen los puntos de la diapositiva.</a:t>
            </a:r>
          </a:p>
          <a:p>
            <a:pPr eaLnBrk="1" fontAlgn="auto" hangingPunct="1">
              <a:spcBef>
                <a:spcPts val="0"/>
              </a:spcBef>
              <a:spcAft>
                <a:spcPts val="0"/>
              </a:spcAft>
              <a:defRPr/>
            </a:pPr>
            <a:r>
              <a:rPr lang="es-MX" noProof="0" dirty="0" smtClean="0"/>
              <a:t> </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b="1" dirty="0" smtClean="0"/>
          </a:p>
          <a:p>
            <a:pPr eaLnBrk="1" fontAlgn="auto" hangingPunct="1">
              <a:spcBef>
                <a:spcPts val="0"/>
              </a:spcBef>
              <a:spcAft>
                <a:spcPts val="0"/>
              </a:spcAft>
              <a:defRPr/>
            </a:pPr>
            <a:endParaRPr lang="en-US" dirty="0"/>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EB96FD-DC87-4A6C-8EEF-7E041FEB6B75}" type="slidenum">
              <a:rPr lang="en-US"/>
              <a:pPr fontAlgn="base">
                <a:spcBef>
                  <a:spcPct val="0"/>
                </a:spcBef>
                <a:spcAft>
                  <a:spcPct val="0"/>
                </a:spcAft>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noFill/>
          <a:ln>
            <a:solidFill>
              <a:srgbClr val="000000"/>
            </a:solidFill>
            <a:miter lim="800000"/>
            <a:headEnd/>
            <a:tailEnd/>
          </a:ln>
        </p:spPr>
      </p:sp>
      <p:sp>
        <p:nvSpPr>
          <p:cNvPr id="194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MX" b="1" noProof="0" dirty="0" smtClean="0"/>
              <a:t>Diga a la</a:t>
            </a:r>
            <a:r>
              <a:rPr lang="es-MX" b="1" baseline="0" noProof="0" dirty="0" smtClean="0"/>
              <a:t> clase</a:t>
            </a:r>
            <a:r>
              <a:rPr lang="es-MX" b="1" noProof="0" dirty="0" smtClean="0"/>
              <a:t>: </a:t>
            </a:r>
            <a:r>
              <a:rPr lang="es-MX" i="1" noProof="0" dirty="0" smtClean="0"/>
              <a:t>Gracias por asistir</a:t>
            </a:r>
            <a:r>
              <a:rPr lang="es-MX" i="1" baseline="0" noProof="0" dirty="0" smtClean="0"/>
              <a:t> a esta capacitación</a:t>
            </a:r>
            <a:r>
              <a:rPr lang="es-MX" i="1" noProof="0" dirty="0" smtClean="0"/>
              <a:t>. Por favor tómense</a:t>
            </a:r>
            <a:r>
              <a:rPr lang="es-MX" i="1" baseline="0" noProof="0" dirty="0" smtClean="0"/>
              <a:t> unos momentos para completar la evaluación</a:t>
            </a:r>
            <a:r>
              <a:rPr lang="es-MX" i="1" noProof="0" dirty="0" smtClean="0"/>
              <a:t>.</a:t>
            </a:r>
            <a:endParaRPr lang="es-MX" b="1" noProof="0" dirty="0" smtClean="0"/>
          </a:p>
          <a:p>
            <a:pPr eaLnBrk="1" hangingPunct="1">
              <a:spcBef>
                <a:spcPct val="0"/>
              </a:spcBef>
            </a:pPr>
            <a:endParaRPr lang="es-MX" noProof="0" dirty="0" smtClean="0"/>
          </a:p>
          <a:p>
            <a:pPr eaLnBrk="1" hangingPunct="1">
              <a:spcBef>
                <a:spcPct val="0"/>
              </a:spcBef>
            </a:pPr>
            <a:r>
              <a:rPr lang="es-MX" noProof="0" dirty="0" smtClean="0"/>
              <a:t>Recoja los formularios de evaluación y regréseselos a Laura Boatman del Consejo Estatal de Oficios de Edificación</a:t>
            </a:r>
            <a:r>
              <a:rPr lang="es-MX" baseline="0" noProof="0" dirty="0" smtClean="0"/>
              <a:t> y Construcción de California</a:t>
            </a:r>
            <a:r>
              <a:rPr lang="es-MX" noProof="0" dirty="0" smtClean="0"/>
              <a:t>.</a:t>
            </a:r>
          </a:p>
        </p:txBody>
      </p:sp>
      <p:sp>
        <p:nvSpPr>
          <p:cNvPr id="125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0BC0C6-C234-41EB-BC3F-242D6FC32466}" type="slidenum">
              <a:rPr lang="en-US"/>
              <a:pPr fontAlgn="base">
                <a:spcBef>
                  <a:spcPct val="0"/>
                </a:spcBef>
                <a:spcAft>
                  <a:spcPct val="0"/>
                </a:spcAft>
                <a:defRPr/>
              </a:pPr>
              <a:t>53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57288" y="681038"/>
            <a:ext cx="4618037" cy="3463925"/>
          </a:xfrm>
          <a:noFill/>
          <a:ln>
            <a:solidFill>
              <a:srgbClr val="000000"/>
            </a:solidFill>
            <a:miter lim="800000"/>
            <a:headEnd/>
            <a:tailEnd/>
          </a:ln>
        </p:spPr>
      </p:sp>
      <p:sp>
        <p:nvSpPr>
          <p:cNvPr id="3" name="Notes Placeholder 2"/>
          <p:cNvSpPr>
            <a:spLocks noGrp="1"/>
          </p:cNvSpPr>
          <p:nvPr>
            <p:ph type="body" idx="1"/>
          </p:nvPr>
        </p:nvSpPr>
        <p:spPr>
          <a:xfrm>
            <a:off x="701040" y="4387135"/>
            <a:ext cx="5608320" cy="4470412"/>
          </a:xfrm>
        </p:spPr>
        <p:txBody>
          <a:bodyPr/>
          <a:lstStyle/>
          <a:p>
            <a:pPr eaLnBrk="1" fontAlgn="auto" hangingPunct="1">
              <a:spcBef>
                <a:spcPts val="0"/>
              </a:spcBef>
              <a:spcAft>
                <a:spcPts val="0"/>
              </a:spcAft>
              <a:defRPr/>
            </a:pPr>
            <a:r>
              <a:rPr lang="es-MX" b="1" noProof="0" dirty="0" smtClean="0"/>
              <a:t>Pregunte</a:t>
            </a:r>
            <a:r>
              <a:rPr lang="es-MX" b="1" baseline="0" noProof="0" dirty="0" smtClean="0"/>
              <a:t> a la clase</a:t>
            </a:r>
            <a:r>
              <a:rPr lang="es-MX" b="1" noProof="0" dirty="0" smtClean="0"/>
              <a:t>: </a:t>
            </a:r>
            <a:r>
              <a:rPr lang="es-MX" b="0" i="1" noProof="0" dirty="0" smtClean="0">
                <a:solidFill>
                  <a:schemeClr val="tx2"/>
                </a:solidFill>
              </a:rPr>
              <a:t>¿Me pueden dar ejemplos de TO? </a:t>
            </a:r>
            <a:r>
              <a:rPr lang="es-MX" b="1" noProof="0" dirty="0" smtClean="0"/>
              <a:t>(El instructor debe escribir </a:t>
            </a:r>
            <a:r>
              <a:rPr lang="es-MX" b="1" baseline="0" noProof="0" dirty="0" smtClean="0"/>
              <a:t>en el </a:t>
            </a:r>
            <a:r>
              <a:rPr lang="es-MX" b="1" baseline="0" noProof="0" dirty="0" err="1" smtClean="0"/>
              <a:t>rotafolio</a:t>
            </a:r>
            <a:r>
              <a:rPr lang="es-MX" b="1" baseline="0" noProof="0" dirty="0" smtClean="0"/>
              <a:t> </a:t>
            </a:r>
            <a:r>
              <a:rPr lang="es-MX" b="1" noProof="0" dirty="0" smtClean="0"/>
              <a:t>lo que los</a:t>
            </a:r>
            <a:r>
              <a:rPr lang="es-MX" b="1" baseline="0" noProof="0" dirty="0" smtClean="0"/>
              <a:t> alumnos digan.</a:t>
            </a:r>
            <a:r>
              <a:rPr lang="es-MX" b="1" noProof="0" dirty="0" smtClean="0"/>
              <a:t>)</a:t>
            </a:r>
          </a:p>
          <a:p>
            <a:pPr eaLnBrk="1" fontAlgn="auto" hangingPunct="1">
              <a:spcBef>
                <a:spcPts val="0"/>
              </a:spcBef>
              <a:spcAft>
                <a:spcPts val="0"/>
              </a:spcAft>
              <a:defRPr/>
            </a:pPr>
            <a:endParaRPr lang="es-MX" noProof="0" dirty="0" smtClean="0"/>
          </a:p>
          <a:p>
            <a:pPr eaLnBrk="1" fontAlgn="auto" hangingPunct="1">
              <a:spcBef>
                <a:spcPts val="0"/>
              </a:spcBef>
              <a:spcAft>
                <a:spcPts val="0"/>
              </a:spcAft>
              <a:defRPr/>
            </a:pPr>
            <a:r>
              <a:rPr lang="es-MX" b="1" noProof="0" dirty="0" smtClean="0"/>
              <a:t>Diga a la clase: </a:t>
            </a:r>
          </a:p>
          <a:p>
            <a:pPr marL="173336" indent="-173336" eaLnBrk="1" fontAlgn="auto" hangingPunct="1">
              <a:spcBef>
                <a:spcPts val="0"/>
              </a:spcBef>
              <a:spcAft>
                <a:spcPts val="0"/>
              </a:spcAft>
              <a:buFont typeface="Arial" pitchFamily="34" charset="0"/>
              <a:buChar char="•"/>
              <a:defRPr/>
            </a:pPr>
            <a:r>
              <a:rPr lang="es-MX" i="1" u="sng" noProof="0" dirty="0" smtClean="0"/>
              <a:t>Síndrome del túnel carpiano</a:t>
            </a:r>
            <a:r>
              <a:rPr lang="es-MX" i="1" u="sng" baseline="0" noProof="0" dirty="0" smtClean="0"/>
              <a:t> </a:t>
            </a:r>
            <a:r>
              <a:rPr lang="es-MX" i="1" u="sng" noProof="0" dirty="0" smtClean="0"/>
              <a:t>(STC) </a:t>
            </a:r>
            <a:r>
              <a:rPr lang="es-MX" i="1" noProof="0" dirty="0" smtClean="0"/>
              <a:t>– El síndrome del túnel carpiano se debe a la presión sobre el nervio mediano – el nervio de la muñeca que da sensación y movimiento a partes de la mano. Puede causar entumecimiento, hormigueo, debilidad</a:t>
            </a:r>
            <a:r>
              <a:rPr lang="es-MX" i="1" baseline="0" noProof="0" dirty="0" smtClean="0"/>
              <a:t> o daño muscular en la mano y los dedos. Ese tipo de lesión se puede deber al uso de herramientas que no son del tamaño o la forma adecuada para la mano</a:t>
            </a:r>
            <a:r>
              <a:rPr lang="es-MX" i="1" noProof="0" dirty="0" smtClean="0"/>
              <a:t>.</a:t>
            </a:r>
          </a:p>
          <a:p>
            <a:pPr marL="173336" indent="-173336" eaLnBrk="1" fontAlgn="auto" hangingPunct="1">
              <a:spcBef>
                <a:spcPts val="0"/>
              </a:spcBef>
              <a:spcAft>
                <a:spcPts val="0"/>
              </a:spcAft>
              <a:buFont typeface="Arial" pitchFamily="34" charset="0"/>
              <a:buChar char="•"/>
              <a:defRPr/>
            </a:pPr>
            <a:r>
              <a:rPr lang="es-MX" i="1" u="sng" noProof="0" dirty="0" smtClean="0"/>
              <a:t>Tendinitis</a:t>
            </a:r>
            <a:r>
              <a:rPr lang="es-MX" i="1" noProof="0" dirty="0" smtClean="0"/>
              <a:t> – Esto ocurre cuando los tendones rozan</a:t>
            </a:r>
            <a:r>
              <a:rPr lang="es-MX" i="1" baseline="0" noProof="0" dirty="0" smtClean="0"/>
              <a:t> el hueso y se hinchan. La tendinitis se refiere a la inflamación del tendón. Por ejemplo, </a:t>
            </a:r>
            <a:r>
              <a:rPr lang="es-MX" i="1" noProof="0" dirty="0" smtClean="0"/>
              <a:t>si se usa un brazo repetidamente para golpear con</a:t>
            </a:r>
            <a:r>
              <a:rPr lang="es-MX" i="1" baseline="0" noProof="0" dirty="0" smtClean="0"/>
              <a:t> </a:t>
            </a:r>
            <a:r>
              <a:rPr lang="es-MX" i="1" noProof="0" dirty="0" smtClean="0"/>
              <a:t>un mazo, se puede sufrir tendinitis en el codo. </a:t>
            </a:r>
          </a:p>
          <a:p>
            <a:pPr marL="173336" indent="-173336" eaLnBrk="1" fontAlgn="auto" hangingPunct="1">
              <a:spcBef>
                <a:spcPts val="0"/>
              </a:spcBef>
              <a:spcAft>
                <a:spcPts val="0"/>
              </a:spcAft>
              <a:buFont typeface="Arial" pitchFamily="34" charset="0"/>
              <a:buChar char="•"/>
              <a:defRPr/>
            </a:pPr>
            <a:r>
              <a:rPr lang="es-MX" i="1" u="sng" noProof="0" dirty="0" smtClean="0"/>
              <a:t>Bursitis</a:t>
            </a:r>
            <a:r>
              <a:rPr lang="es-MX" i="1" noProof="0" dirty="0" smtClean="0"/>
              <a:t> – Esto ocurre cuando la bolsa llena de líquido que yace entre un tendón y la piel o entre</a:t>
            </a:r>
            <a:r>
              <a:rPr lang="es-MX" i="1" baseline="0" noProof="0" dirty="0" smtClean="0"/>
              <a:t> un tendón y un hueso, se inflama</a:t>
            </a:r>
            <a:r>
              <a:rPr lang="es-MX" i="1" noProof="0" dirty="0" smtClean="0"/>
              <a:t>. Hay ese tipo de bolsas en la rodilla, el codo, el hombro y la muñeca. El síntoma principal de la bursitis es el dolor. En algunos casos, sobre todo cuando se trata de bursitis en el</a:t>
            </a:r>
            <a:r>
              <a:rPr lang="es-MX" i="1" baseline="0" noProof="0" dirty="0" smtClean="0"/>
              <a:t> hombro</a:t>
            </a:r>
            <a:r>
              <a:rPr lang="es-MX" i="1" noProof="0" dirty="0" smtClean="0"/>
              <a:t>, las personas pueden experimentar</a:t>
            </a:r>
            <a:r>
              <a:rPr lang="es-MX" i="1" baseline="0" noProof="0" dirty="0" smtClean="0"/>
              <a:t> rigidez y restricción de los movimientos. Por ejemplo, si uno trabaja en una posición forzada con los brazos más arriba de la cabeza por largos plazos de tiempo, </a:t>
            </a:r>
            <a:r>
              <a:rPr lang="es-MX" i="1" noProof="0" dirty="0" smtClean="0"/>
              <a:t>puede sufrir bursitis del hombro.</a:t>
            </a:r>
          </a:p>
          <a:p>
            <a:pPr marL="173336" indent="-173336" eaLnBrk="1" fontAlgn="auto" hangingPunct="1">
              <a:spcBef>
                <a:spcPts val="0"/>
              </a:spcBef>
              <a:spcAft>
                <a:spcPts val="0"/>
              </a:spcAft>
              <a:buFont typeface="Arial" pitchFamily="34" charset="0"/>
              <a:buChar char="•"/>
              <a:defRPr/>
            </a:pPr>
            <a:endParaRPr lang="es-MX" i="1" noProof="0" dirty="0" smtClean="0"/>
          </a:p>
          <a:p>
            <a:pPr eaLnBrk="1" fontAlgn="auto" hangingPunct="1">
              <a:spcBef>
                <a:spcPts val="0"/>
              </a:spcBef>
              <a:spcAft>
                <a:spcPts val="0"/>
              </a:spcAft>
              <a:defRPr/>
            </a:pPr>
            <a:r>
              <a:rPr lang="es-MX" b="0" noProof="0" dirty="0" smtClean="0">
                <a:solidFill>
                  <a:schemeClr val="tx1"/>
                </a:solidFill>
              </a:rPr>
              <a:t>Ver el</a:t>
            </a:r>
            <a:r>
              <a:rPr lang="es-MX" b="0" baseline="0" noProof="0" dirty="0" smtClean="0">
                <a:solidFill>
                  <a:schemeClr val="tx1"/>
                </a:solidFill>
              </a:rPr>
              <a:t> volante</a:t>
            </a:r>
            <a:r>
              <a:rPr lang="es-MX" b="0" noProof="0" dirty="0" smtClean="0">
                <a:solidFill>
                  <a:schemeClr val="tx1"/>
                </a:solidFill>
              </a:rPr>
              <a:t>: </a:t>
            </a:r>
            <a:r>
              <a:rPr lang="es-MX" b="0" i="1" u="sng" noProof="0" dirty="0" err="1" smtClean="0">
                <a:solidFill>
                  <a:schemeClr val="tx1"/>
                </a:solidFill>
              </a:rPr>
              <a:t>What</a:t>
            </a:r>
            <a:r>
              <a:rPr lang="es-MX" b="0" i="1" u="sng" noProof="0" dirty="0" smtClean="0">
                <a:solidFill>
                  <a:schemeClr val="tx1"/>
                </a:solidFill>
              </a:rPr>
              <a:t> are </a:t>
            </a:r>
            <a:r>
              <a:rPr lang="es-MX" b="0" i="1" u="sng" noProof="0" dirty="0" err="1" smtClean="0">
                <a:solidFill>
                  <a:schemeClr val="tx1"/>
                </a:solidFill>
              </a:rPr>
              <a:t>MSI’s</a:t>
            </a:r>
            <a:r>
              <a:rPr lang="es-MX" b="0" i="1" u="sng" noProof="0" dirty="0" smtClean="0">
                <a:solidFill>
                  <a:schemeClr val="tx1"/>
                </a:solidFill>
              </a:rPr>
              <a:t>? </a:t>
            </a:r>
            <a:r>
              <a:rPr lang="es-MX" b="0" i="1" u="sng" noProof="0" dirty="0" err="1" smtClean="0">
                <a:solidFill>
                  <a:schemeClr val="tx1"/>
                </a:solidFill>
              </a:rPr>
              <a:t>Constructive</a:t>
            </a:r>
            <a:r>
              <a:rPr lang="es-MX" b="0" i="1" u="sng" noProof="0" dirty="0" smtClean="0">
                <a:solidFill>
                  <a:schemeClr val="tx1"/>
                </a:solidFill>
              </a:rPr>
              <a:t> Ideas, </a:t>
            </a:r>
            <a:r>
              <a:rPr lang="es-MX" b="0" i="1" u="sng" noProof="0" dirty="0" err="1" smtClean="0">
                <a:solidFill>
                  <a:schemeClr val="tx1"/>
                </a:solidFill>
              </a:rPr>
              <a:t>Worksafe</a:t>
            </a:r>
            <a:r>
              <a:rPr lang="es-MX" b="0" i="1" u="sng" noProof="0" dirty="0" smtClean="0">
                <a:solidFill>
                  <a:schemeClr val="tx1"/>
                </a:solidFill>
              </a:rPr>
              <a:t> BC</a:t>
            </a:r>
            <a:r>
              <a:rPr lang="es-MX" b="0" i="1" u="sng" baseline="0" noProof="0" dirty="0" smtClean="0">
                <a:solidFill>
                  <a:schemeClr val="tx1"/>
                </a:solidFill>
              </a:rPr>
              <a:t> (¿Qué son los TO?, </a:t>
            </a:r>
            <a:r>
              <a:rPr lang="es-MX" b="0" i="0" u="sng" baseline="0" noProof="0" dirty="0" smtClean="0">
                <a:solidFill>
                  <a:schemeClr val="tx1"/>
                </a:solidFill>
              </a:rPr>
              <a:t>documento sólo disponible en inglés, de la publicación </a:t>
            </a:r>
            <a:r>
              <a:rPr lang="es-MX" b="0" i="1" u="sng" baseline="0" noProof="0" dirty="0" err="1" smtClean="0">
                <a:solidFill>
                  <a:schemeClr val="tx1"/>
                </a:solidFill>
              </a:rPr>
              <a:t>Constructive</a:t>
            </a:r>
            <a:r>
              <a:rPr lang="es-MX" b="0" i="1" u="sng" baseline="0" noProof="0" dirty="0" smtClean="0">
                <a:solidFill>
                  <a:schemeClr val="tx1"/>
                </a:solidFill>
              </a:rPr>
              <a:t> Ideas, </a:t>
            </a:r>
            <a:r>
              <a:rPr lang="es-MX" b="0" i="0" u="sng" baseline="0" noProof="0" dirty="0" smtClean="0">
                <a:solidFill>
                  <a:schemeClr val="tx1"/>
                </a:solidFill>
              </a:rPr>
              <a:t>o sea </a:t>
            </a:r>
            <a:r>
              <a:rPr lang="es-MX" b="0" i="1" u="sng" baseline="0" noProof="0" dirty="0" smtClean="0">
                <a:solidFill>
                  <a:schemeClr val="tx1"/>
                </a:solidFill>
              </a:rPr>
              <a:t>Ideas Constructivas, </a:t>
            </a:r>
            <a:r>
              <a:rPr lang="es-MX" b="0" i="0" u="sng" baseline="0" noProof="0" dirty="0" smtClean="0">
                <a:solidFill>
                  <a:schemeClr val="tx1"/>
                </a:solidFill>
              </a:rPr>
              <a:t>del grupo </a:t>
            </a:r>
            <a:r>
              <a:rPr lang="es-MX" b="0" i="1" u="sng" baseline="0" noProof="0" dirty="0" err="1" smtClean="0">
                <a:solidFill>
                  <a:schemeClr val="tx1"/>
                </a:solidFill>
              </a:rPr>
              <a:t>Worksafe</a:t>
            </a:r>
            <a:r>
              <a:rPr lang="es-MX" b="0" i="1" u="sng" baseline="0" noProof="0" dirty="0" smtClean="0">
                <a:solidFill>
                  <a:schemeClr val="tx1"/>
                </a:solidFill>
              </a:rPr>
              <a:t> BC, </a:t>
            </a:r>
            <a:r>
              <a:rPr lang="es-MX" b="0" i="0" u="sng" baseline="0" noProof="0" dirty="0" smtClean="0">
                <a:solidFill>
                  <a:schemeClr val="tx1"/>
                </a:solidFill>
              </a:rPr>
              <a:t>de British Columbia, Canadá)</a:t>
            </a:r>
            <a:endParaRPr lang="es-MX" b="0" i="1" u="sng" noProof="0" dirty="0" smtClean="0">
              <a:solidFill>
                <a:schemeClr val="tx1"/>
              </a:solidFill>
            </a:endParaRPr>
          </a:p>
          <a:p>
            <a:pPr eaLnBrk="1" fontAlgn="auto" hangingPunct="1">
              <a:spcBef>
                <a:spcPts val="0"/>
              </a:spcBef>
              <a:spcAft>
                <a:spcPts val="0"/>
              </a:spcAft>
              <a:defRPr/>
            </a:pPr>
            <a:endParaRPr lang="es-MX" noProof="0" dirty="0" smtClean="0"/>
          </a:p>
          <a:p>
            <a:pPr marL="173336" indent="-173336" eaLnBrk="1" fontAlgn="auto" hangingPunct="1">
              <a:spcBef>
                <a:spcPts val="0"/>
              </a:spcBef>
              <a:spcAft>
                <a:spcPts val="0"/>
              </a:spcAft>
              <a:buFont typeface="Arial" pitchFamily="34" charset="0"/>
              <a:buChar char="•"/>
              <a:defRPr/>
            </a:pPr>
            <a:endParaRPr lang="es-MX" noProof="0" dirty="0" smtClean="0"/>
          </a:p>
          <a:p>
            <a:pPr eaLnBrk="1" fontAlgn="auto" hangingPunct="1">
              <a:spcBef>
                <a:spcPts val="0"/>
              </a:spcBef>
              <a:spcAft>
                <a:spcPts val="0"/>
              </a:spcAft>
              <a:defRPr/>
            </a:pPr>
            <a:endParaRPr lang="es-MX" noProof="0" dirty="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330748-0879-49FE-B796-D26EE2C696A5}" type="slidenum">
              <a:rPr lang="en-US"/>
              <a:pPr fontAlgn="base">
                <a:spcBef>
                  <a:spcPct val="0"/>
                </a:spcBef>
                <a:spcAft>
                  <a:spcPct val="0"/>
                </a:spcAft>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Diga a la clase: </a:t>
            </a:r>
          </a:p>
          <a:p>
            <a:pPr marL="228600" indent="-228600">
              <a:buAutoNum type="arabicPeriod"/>
            </a:pPr>
            <a:r>
              <a:rPr lang="es-MX" i="1" noProof="0" dirty="0" smtClean="0"/>
              <a:t>En</a:t>
            </a:r>
            <a:r>
              <a:rPr lang="es-MX" i="1" baseline="0" noProof="0" dirty="0" smtClean="0"/>
              <a:t> esta diapositiva, la sección de torceduras/distensiones incluye otros TO: síndrome del túnel carpiano, tendinitis y dolor de espalda. </a:t>
            </a:r>
          </a:p>
          <a:p>
            <a:pPr marL="228600" indent="-228600">
              <a:buAutoNum type="arabicPeriod"/>
            </a:pPr>
            <a:r>
              <a:rPr lang="es-MX" i="1" noProof="0" dirty="0" smtClean="0"/>
              <a:t>La sección de “Todo lo demás”  incluye</a:t>
            </a:r>
            <a:r>
              <a:rPr lang="es-MX" i="1" baseline="0" noProof="0" dirty="0" smtClean="0"/>
              <a:t> quemaduras por agentes químicos, amputaciones, dolor general (a menos que se trate sólo de dolor de espalda), lesiones por aplastamiento, asfixia, </a:t>
            </a:r>
            <a:r>
              <a:rPr lang="es-MX" i="1" noProof="0" dirty="0" smtClean="0"/>
              <a:t>trastornos oculares como la </a:t>
            </a:r>
            <a:r>
              <a:rPr lang="es-MX" i="1" noProof="0" dirty="0" err="1" smtClean="0"/>
              <a:t>fotoqueratitis</a:t>
            </a:r>
            <a:r>
              <a:rPr lang="es-MX" i="1" noProof="0" dirty="0" smtClean="0"/>
              <a:t>, enfermedades respiratorias, hernias, y convulsiones, entre otras</a:t>
            </a:r>
            <a:r>
              <a:rPr lang="es-MX" i="1" baseline="0" noProof="0" dirty="0" smtClean="0"/>
              <a:t> cosas</a:t>
            </a:r>
            <a:r>
              <a:rPr lang="es-MX" i="1" noProof="0" dirty="0" smtClean="0"/>
              <a:t>.</a:t>
            </a:r>
          </a:p>
          <a:p>
            <a:endParaRPr lang="es-MX" i="1" noProof="0" dirty="0" smtClean="0"/>
          </a:p>
          <a:p>
            <a:r>
              <a:rPr lang="es-MX" noProof="0" dirty="0" smtClean="0"/>
              <a:t>Fuente: Oficina de Estadísticas</a:t>
            </a:r>
            <a:r>
              <a:rPr lang="es-MX" baseline="0" noProof="0" dirty="0" smtClean="0"/>
              <a:t> Laborales</a:t>
            </a:r>
            <a:r>
              <a:rPr lang="es-MX" noProof="0" dirty="0" smtClean="0"/>
              <a:t> </a:t>
            </a:r>
            <a:r>
              <a:rPr lang="es-MX" i="0" noProof="0" dirty="0" smtClean="0"/>
              <a:t>(BLS, </a:t>
            </a:r>
            <a:r>
              <a:rPr lang="es-MX" noProof="0" dirty="0" smtClean="0"/>
              <a:t>por sus siglas</a:t>
            </a:r>
            <a:r>
              <a:rPr lang="es-MX" baseline="0" noProof="0" dirty="0" smtClean="0"/>
              <a:t> en inglés</a:t>
            </a:r>
            <a:r>
              <a:rPr lang="es-MX" noProof="0" dirty="0" smtClean="0"/>
              <a:t>).</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7</a:t>
            </a:fld>
            <a:endParaRPr lang="en-US" dirty="0"/>
          </a:p>
        </p:txBody>
      </p:sp>
    </p:spTree>
    <p:extLst>
      <p:ext uri="{BB962C8B-B14F-4D97-AF65-F5344CB8AC3E}">
        <p14:creationId xmlns:p14="http://schemas.microsoft.com/office/powerpoint/2010/main" val="314730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Diga a la clase:</a:t>
            </a:r>
            <a:r>
              <a:rPr lang="es-MX" noProof="0" dirty="0" smtClean="0"/>
              <a:t> </a:t>
            </a:r>
            <a:r>
              <a:rPr lang="es-MX" i="1" noProof="0" dirty="0" smtClean="0"/>
              <a:t>En esta diapositiva aparecen las tasas de TO. La tasa de lesiones se calcula en base a</a:t>
            </a:r>
            <a:r>
              <a:rPr lang="es-MX" i="1" baseline="0" noProof="0" dirty="0" smtClean="0"/>
              <a:t> </a:t>
            </a:r>
            <a:r>
              <a:rPr lang="es-MX" i="1" noProof="0" dirty="0" smtClean="0"/>
              <a:t>10,000 obreros. Por ejemplo, si miran la gráfica, de 10,000 obreros,</a:t>
            </a:r>
            <a:r>
              <a:rPr lang="es-MX" i="1" baseline="0" noProof="0" dirty="0" smtClean="0"/>
              <a:t> </a:t>
            </a:r>
            <a:r>
              <a:rPr lang="es-MX" i="1" noProof="0" dirty="0" smtClean="0"/>
              <a:t>45.2 peones</a:t>
            </a:r>
            <a:r>
              <a:rPr lang="es-MX" i="1" baseline="0" noProof="0" dirty="0" smtClean="0"/>
              <a:t> sufrieron TO que los hicieron faltar al trabajo</a:t>
            </a:r>
            <a:r>
              <a:rPr lang="es-MX" i="1" noProof="0" dirty="0" smtClean="0"/>
              <a:t>. Eso significa que 4.5 peones</a:t>
            </a:r>
            <a:r>
              <a:rPr lang="es-MX" i="1" baseline="0" noProof="0" dirty="0" smtClean="0"/>
              <a:t> </a:t>
            </a:r>
            <a:r>
              <a:rPr lang="es-MX" i="1" noProof="0" dirty="0" smtClean="0"/>
              <a:t>de cada 1,000 obreros se lastimaron</a:t>
            </a:r>
            <a:r>
              <a:rPr lang="es-MX" i="1" baseline="0" noProof="0" dirty="0" smtClean="0"/>
              <a:t> a tal grado que se tuvieron que ausentar del trabajo debido a su lesión por TO. </a:t>
            </a:r>
          </a:p>
          <a:p>
            <a:endParaRPr lang="es-MX" i="1" baseline="0" noProof="0" dirty="0" smtClean="0"/>
          </a:p>
          <a:p>
            <a:r>
              <a:rPr lang="es-MX" noProof="0" dirty="0" smtClean="0"/>
              <a:t>A comparación</a:t>
            </a:r>
            <a:r>
              <a:rPr lang="es-MX" baseline="0" noProof="0" dirty="0" smtClean="0"/>
              <a:t> de eso</a:t>
            </a:r>
            <a:r>
              <a:rPr lang="es-MX" noProof="0" dirty="0" smtClean="0"/>
              <a:t>, la tasa total de incidencia de trastornos </a:t>
            </a:r>
            <a:r>
              <a:rPr lang="es-MX" noProof="0" dirty="0" err="1" smtClean="0"/>
              <a:t>osteomusculares</a:t>
            </a:r>
            <a:r>
              <a:rPr lang="es-MX" baseline="0" noProof="0" dirty="0" smtClean="0"/>
              <a:t> con ausentismo del trabajo fue de 32 casos por cada 10,000 obreros de tiempo completo en 2010</a:t>
            </a:r>
            <a:r>
              <a:rPr lang="es-MX" noProof="0" dirty="0" smtClean="0"/>
              <a:t>. Así que la tasa de lesiones para los peones fue más alta que para el obrero promedio (45.2 vs. 32).</a:t>
            </a:r>
          </a:p>
          <a:p>
            <a:endParaRPr lang="es-MX" sz="800" i="1" noProof="0" dirty="0" smtClean="0"/>
          </a:p>
          <a:p>
            <a:r>
              <a:rPr lang="es-MX" noProof="0" dirty="0" smtClean="0"/>
              <a:t>Fuente: Oficina de Estadísticas Laborales de EE.UU., Encuesta de Lesiones y</a:t>
            </a:r>
            <a:r>
              <a:rPr lang="es-MX" baseline="0" noProof="0" dirty="0" smtClean="0"/>
              <a:t> Enfermedades Laborales de </a:t>
            </a:r>
            <a:r>
              <a:rPr lang="es-MX" noProof="0" dirty="0" smtClean="0"/>
              <a:t>2003-2009, Encuesta de Población Actual de 2003-2009, </a:t>
            </a:r>
            <a:r>
              <a:rPr lang="es-MX" i="0" noProof="0" dirty="0" smtClean="0"/>
              <a:t>CPWR.</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8</a:t>
            </a:fld>
            <a:endParaRPr lang="en-US" dirty="0"/>
          </a:p>
        </p:txBody>
      </p:sp>
    </p:spTree>
    <p:extLst>
      <p:ext uri="{BB962C8B-B14F-4D97-AF65-F5344CB8AC3E}">
        <p14:creationId xmlns:p14="http://schemas.microsoft.com/office/powerpoint/2010/main" val="215143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spcBef>
                <a:spcPct val="0"/>
              </a:spcBef>
            </a:pPr>
            <a:r>
              <a:rPr lang="es-MX" b="1" noProof="0" dirty="0" smtClean="0">
                <a:solidFill>
                  <a:prstClr val="black"/>
                </a:solidFill>
              </a:rPr>
              <a:t>Diga a la clase:</a:t>
            </a:r>
            <a:r>
              <a:rPr lang="es-MX" noProof="0" dirty="0" smtClean="0">
                <a:solidFill>
                  <a:prstClr val="black"/>
                </a:solidFill>
              </a:rPr>
              <a:t> </a:t>
            </a:r>
            <a:r>
              <a:rPr lang="es-MX" i="1" noProof="0" dirty="0" smtClean="0">
                <a:solidFill>
                  <a:prstClr val="black"/>
                </a:solidFill>
              </a:rPr>
              <a:t>Los TO</a:t>
            </a:r>
            <a:r>
              <a:rPr lang="es-MX" i="1" baseline="0" noProof="0" dirty="0" smtClean="0">
                <a:solidFill>
                  <a:prstClr val="black"/>
                </a:solidFill>
              </a:rPr>
              <a:t> siguen siendo la causa principal de lesiones no mortales de los obreros en las construcciones. </a:t>
            </a:r>
            <a:endParaRPr lang="es-MX" i="1" noProof="0" dirty="0" smtClean="0">
              <a:solidFill>
                <a:prstClr val="black"/>
              </a:solidFill>
            </a:endParaRPr>
          </a:p>
          <a:p>
            <a:pPr lvl="0" eaLnBrk="1" hangingPunct="1">
              <a:spcBef>
                <a:spcPct val="0"/>
              </a:spcBef>
            </a:pPr>
            <a:endParaRPr lang="es-MX" noProof="0" dirty="0" smtClean="0">
              <a:solidFill>
                <a:prstClr val="black"/>
              </a:solidFill>
            </a:endParaRPr>
          </a:p>
          <a:p>
            <a:pPr lvl="0" eaLnBrk="1" hangingPunct="1">
              <a:spcBef>
                <a:spcPct val="0"/>
              </a:spcBef>
            </a:pPr>
            <a:r>
              <a:rPr lang="es-MX" noProof="0" dirty="0" smtClean="0">
                <a:solidFill>
                  <a:prstClr val="black"/>
                </a:solidFill>
              </a:rPr>
              <a:t>Fuente: Oficina de Estadísticas Laborales de EE.UU., Encuesta de Lesiones y Enfermedades</a:t>
            </a:r>
            <a:r>
              <a:rPr lang="es-MX" baseline="0" noProof="0" dirty="0" smtClean="0">
                <a:solidFill>
                  <a:prstClr val="black"/>
                </a:solidFill>
              </a:rPr>
              <a:t> Laborale</a:t>
            </a:r>
            <a:r>
              <a:rPr lang="es-MX" noProof="0" dirty="0" smtClean="0">
                <a:solidFill>
                  <a:prstClr val="black"/>
                </a:solidFill>
              </a:rPr>
              <a:t>s, CPWR.</a:t>
            </a:r>
          </a:p>
          <a:p>
            <a:endParaRPr lang="en-US" dirty="0"/>
          </a:p>
        </p:txBody>
      </p:sp>
      <p:sp>
        <p:nvSpPr>
          <p:cNvPr id="4" name="Slide Number Placeholder 3"/>
          <p:cNvSpPr>
            <a:spLocks noGrp="1"/>
          </p:cNvSpPr>
          <p:nvPr>
            <p:ph type="sldNum" sz="quarter" idx="10"/>
          </p:nvPr>
        </p:nvSpPr>
        <p:spPr/>
        <p:txBody>
          <a:bodyPr/>
          <a:lstStyle/>
          <a:p>
            <a:pPr>
              <a:defRPr/>
            </a:pPr>
            <a:fld id="{89B9F34C-30B8-4370-9372-F6BDFBA09EDC}" type="slidenum">
              <a:rPr lang="en-US" smtClean="0"/>
              <a:pPr>
                <a:defRPr/>
              </a:pPr>
              <a:t>9</a:t>
            </a:fld>
            <a:endParaRPr lang="en-US" dirty="0"/>
          </a:p>
        </p:txBody>
      </p:sp>
    </p:spTree>
    <p:extLst>
      <p:ext uri="{BB962C8B-B14F-4D97-AF65-F5344CB8AC3E}">
        <p14:creationId xmlns:p14="http://schemas.microsoft.com/office/powerpoint/2010/main" val="2074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C836AA-04E6-4B14-A8DD-5959832BFA74}"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pPr/>
              <a:t>‹#›</a:t>
            </a:fld>
            <a:endParaRPr lang="en-US" dirty="0"/>
          </a:p>
        </p:txBody>
      </p:sp>
    </p:spTree>
    <p:extLst>
      <p:ext uri="{BB962C8B-B14F-4D97-AF65-F5344CB8AC3E}">
        <p14:creationId xmlns:p14="http://schemas.microsoft.com/office/powerpoint/2010/main" val="4066660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836AA-04E6-4B14-A8DD-5959832BFA74}"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pPr/>
              <a:t>‹#›</a:t>
            </a:fld>
            <a:endParaRPr lang="en-US" dirty="0"/>
          </a:p>
        </p:txBody>
      </p:sp>
    </p:spTree>
    <p:extLst>
      <p:ext uri="{BB962C8B-B14F-4D97-AF65-F5344CB8AC3E}">
        <p14:creationId xmlns:p14="http://schemas.microsoft.com/office/powerpoint/2010/main" val="301757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836AA-04E6-4B14-A8DD-5959832BFA74}"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pPr/>
              <a:t>‹#›</a:t>
            </a:fld>
            <a:endParaRPr lang="en-US" dirty="0"/>
          </a:p>
        </p:txBody>
      </p:sp>
    </p:spTree>
    <p:extLst>
      <p:ext uri="{BB962C8B-B14F-4D97-AF65-F5344CB8AC3E}">
        <p14:creationId xmlns:p14="http://schemas.microsoft.com/office/powerpoint/2010/main" val="960403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C836AA-04E6-4B14-A8DD-5959832BFA74}" type="datetimeFigureOut">
              <a:rPr lang="en-US" smtClean="0"/>
              <a:pPr/>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7109D6-8E99-4AA7-A320-1C9540B89BF9}" type="slidenum">
              <a:rPr lang="en-US" smtClean="0"/>
              <a:pPr/>
              <a:t>‹#›</a:t>
            </a:fld>
            <a:endParaRPr lang="en-US" dirty="0"/>
          </a:p>
        </p:txBody>
      </p:sp>
    </p:spTree>
    <p:extLst>
      <p:ext uri="{BB962C8B-B14F-4D97-AF65-F5344CB8AC3E}">
        <p14:creationId xmlns:p14="http://schemas.microsoft.com/office/powerpoint/2010/main" val="2635120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C836AA-04E6-4B14-A8DD-5959832BFA74}" type="datetimeFigureOut">
              <a:rPr lang="en-US" smtClean="0"/>
              <a:pPr/>
              <a:t>11/26/2013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7109D6-8E99-4AA7-A320-1C9540B89BF9}" type="slidenum">
              <a:rPr lang="en-US" smtClean="0"/>
              <a:pPr/>
              <a:t>‹#›</a:t>
            </a:fld>
            <a:endParaRPr lang="en-US" dirty="0"/>
          </a:p>
        </p:txBody>
      </p:sp>
    </p:spTree>
    <p:extLst>
      <p:ext uri="{BB962C8B-B14F-4D97-AF65-F5344CB8AC3E}">
        <p14:creationId xmlns:p14="http://schemas.microsoft.com/office/powerpoint/2010/main" val="471717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C836AA-04E6-4B14-A8DD-5959832BFA74}" type="datetimeFigureOut">
              <a:rPr lang="en-US" smtClean="0"/>
              <a:pPr/>
              <a:t>11/26/2013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7109D6-8E99-4AA7-A320-1C9540B89BF9}" type="slidenum">
              <a:rPr lang="en-US" smtClean="0"/>
              <a:pPr/>
              <a:t>‹#›</a:t>
            </a:fld>
            <a:endParaRPr lang="en-US" dirty="0"/>
          </a:p>
        </p:txBody>
      </p:sp>
    </p:spTree>
    <p:extLst>
      <p:ext uri="{BB962C8B-B14F-4D97-AF65-F5344CB8AC3E}">
        <p14:creationId xmlns:p14="http://schemas.microsoft.com/office/powerpoint/2010/main" val="2663644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836AA-04E6-4B14-A8DD-5959832BFA74}" type="datetimeFigureOut">
              <a:rPr lang="en-US" smtClean="0"/>
              <a:pPr/>
              <a:t>11/26/2013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7109D6-8E99-4AA7-A320-1C9540B89BF9}" type="slidenum">
              <a:rPr lang="en-US" smtClean="0"/>
              <a:pPr/>
              <a:t>‹#›</a:t>
            </a:fld>
            <a:endParaRPr lang="en-US" dirty="0"/>
          </a:p>
        </p:txBody>
      </p:sp>
    </p:spTree>
    <p:extLst>
      <p:ext uri="{BB962C8B-B14F-4D97-AF65-F5344CB8AC3E}">
        <p14:creationId xmlns:p14="http://schemas.microsoft.com/office/powerpoint/2010/main" val="1772161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836AA-04E6-4B14-A8DD-5959832BFA74}" type="datetimeFigureOut">
              <a:rPr lang="en-US" smtClean="0"/>
              <a:pPr/>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7109D6-8E99-4AA7-A320-1C9540B89BF9}" type="slidenum">
              <a:rPr lang="en-US" smtClean="0"/>
              <a:pPr/>
              <a:t>‹#›</a:t>
            </a:fld>
            <a:endParaRPr lang="en-US" dirty="0"/>
          </a:p>
        </p:txBody>
      </p:sp>
    </p:spTree>
    <p:extLst>
      <p:ext uri="{BB962C8B-B14F-4D97-AF65-F5344CB8AC3E}">
        <p14:creationId xmlns:p14="http://schemas.microsoft.com/office/powerpoint/2010/main" val="133676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836AA-04E6-4B14-A8DD-5959832BFA74}" type="datetimeFigureOut">
              <a:rPr lang="en-US" smtClean="0"/>
              <a:pPr/>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7109D6-8E99-4AA7-A320-1C9540B89BF9}" type="slidenum">
              <a:rPr lang="en-US" smtClean="0"/>
              <a:pPr/>
              <a:t>‹#›</a:t>
            </a:fld>
            <a:endParaRPr lang="en-US" dirty="0"/>
          </a:p>
        </p:txBody>
      </p:sp>
    </p:spTree>
    <p:extLst>
      <p:ext uri="{BB962C8B-B14F-4D97-AF65-F5344CB8AC3E}">
        <p14:creationId xmlns:p14="http://schemas.microsoft.com/office/powerpoint/2010/main" val="2834232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836AA-04E6-4B14-A8DD-5959832BFA74}"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pPr/>
              <a:t>‹#›</a:t>
            </a:fld>
            <a:endParaRPr lang="en-US" dirty="0"/>
          </a:p>
        </p:txBody>
      </p:sp>
    </p:spTree>
    <p:extLst>
      <p:ext uri="{BB962C8B-B14F-4D97-AF65-F5344CB8AC3E}">
        <p14:creationId xmlns:p14="http://schemas.microsoft.com/office/powerpoint/2010/main" val="922328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C836AA-04E6-4B14-A8DD-5959832BFA74}"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7109D6-8E99-4AA7-A320-1C9540B89BF9}" type="slidenum">
              <a:rPr lang="en-US" smtClean="0"/>
              <a:pPr/>
              <a:t>‹#›</a:t>
            </a:fld>
            <a:endParaRPr lang="en-US" dirty="0"/>
          </a:p>
        </p:txBody>
      </p:sp>
    </p:spTree>
    <p:extLst>
      <p:ext uri="{BB962C8B-B14F-4D97-AF65-F5344CB8AC3E}">
        <p14:creationId xmlns:p14="http://schemas.microsoft.com/office/powerpoint/2010/main" val="144228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1F3157-3BA9-4E43-9EDF-076717FF290D}"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pPr/>
              <a:t>‹#›</a:t>
            </a:fld>
            <a:endParaRPr lang="en-US" dirty="0"/>
          </a:p>
        </p:txBody>
      </p:sp>
    </p:spTree>
    <p:extLst>
      <p:ext uri="{BB962C8B-B14F-4D97-AF65-F5344CB8AC3E}">
        <p14:creationId xmlns:p14="http://schemas.microsoft.com/office/powerpoint/2010/main" val="240581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F3157-3BA9-4E43-9EDF-076717FF290D}"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pPr/>
              <a:t>‹#›</a:t>
            </a:fld>
            <a:endParaRPr lang="en-US" dirty="0"/>
          </a:p>
        </p:txBody>
      </p:sp>
    </p:spTree>
    <p:extLst>
      <p:ext uri="{BB962C8B-B14F-4D97-AF65-F5344CB8AC3E}">
        <p14:creationId xmlns:p14="http://schemas.microsoft.com/office/powerpoint/2010/main" val="4106751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1F3157-3BA9-4E43-9EDF-076717FF290D}"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pPr/>
              <a:t>‹#›</a:t>
            </a:fld>
            <a:endParaRPr lang="en-US" dirty="0"/>
          </a:p>
        </p:txBody>
      </p:sp>
    </p:spTree>
    <p:extLst>
      <p:ext uri="{BB962C8B-B14F-4D97-AF65-F5344CB8AC3E}">
        <p14:creationId xmlns:p14="http://schemas.microsoft.com/office/powerpoint/2010/main" val="964074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1F3157-3BA9-4E43-9EDF-076717FF290D}" type="datetimeFigureOut">
              <a:rPr lang="en-US" smtClean="0"/>
              <a:pPr/>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B34A6-6296-48F0-9821-04D1820F0ED7}" type="slidenum">
              <a:rPr lang="en-US" smtClean="0"/>
              <a:pPr/>
              <a:t>‹#›</a:t>
            </a:fld>
            <a:endParaRPr lang="en-US" dirty="0"/>
          </a:p>
        </p:txBody>
      </p:sp>
    </p:spTree>
    <p:extLst>
      <p:ext uri="{BB962C8B-B14F-4D97-AF65-F5344CB8AC3E}">
        <p14:creationId xmlns:p14="http://schemas.microsoft.com/office/powerpoint/2010/main" val="2876771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1F3157-3BA9-4E43-9EDF-076717FF290D}" type="datetimeFigureOut">
              <a:rPr lang="en-US" smtClean="0"/>
              <a:pPr/>
              <a:t>11/26/2013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1B34A6-6296-48F0-9821-04D1820F0ED7}" type="slidenum">
              <a:rPr lang="en-US" smtClean="0"/>
              <a:pPr/>
              <a:t>‹#›</a:t>
            </a:fld>
            <a:endParaRPr lang="en-US" dirty="0"/>
          </a:p>
        </p:txBody>
      </p:sp>
    </p:spTree>
    <p:extLst>
      <p:ext uri="{BB962C8B-B14F-4D97-AF65-F5344CB8AC3E}">
        <p14:creationId xmlns:p14="http://schemas.microsoft.com/office/powerpoint/2010/main" val="2445519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1F3157-3BA9-4E43-9EDF-076717FF290D}" type="datetimeFigureOut">
              <a:rPr lang="en-US" smtClean="0"/>
              <a:pPr/>
              <a:t>11/26/2013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1B34A6-6296-48F0-9821-04D1820F0ED7}" type="slidenum">
              <a:rPr lang="en-US" smtClean="0"/>
              <a:pPr/>
              <a:t>‹#›</a:t>
            </a:fld>
            <a:endParaRPr lang="en-US" dirty="0"/>
          </a:p>
        </p:txBody>
      </p:sp>
    </p:spTree>
    <p:extLst>
      <p:ext uri="{BB962C8B-B14F-4D97-AF65-F5344CB8AC3E}">
        <p14:creationId xmlns:p14="http://schemas.microsoft.com/office/powerpoint/2010/main" val="3974652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F3157-3BA9-4E43-9EDF-076717FF290D}" type="datetimeFigureOut">
              <a:rPr lang="en-US" smtClean="0"/>
              <a:pPr/>
              <a:t>11/26/2013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1B34A6-6296-48F0-9821-04D1820F0ED7}" type="slidenum">
              <a:rPr lang="en-US" smtClean="0"/>
              <a:pPr/>
              <a:t>‹#›</a:t>
            </a:fld>
            <a:endParaRPr lang="en-US" dirty="0"/>
          </a:p>
        </p:txBody>
      </p:sp>
    </p:spTree>
    <p:extLst>
      <p:ext uri="{BB962C8B-B14F-4D97-AF65-F5344CB8AC3E}">
        <p14:creationId xmlns:p14="http://schemas.microsoft.com/office/powerpoint/2010/main" val="307556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F3157-3BA9-4E43-9EDF-076717FF290D}" type="datetimeFigureOut">
              <a:rPr lang="en-US" smtClean="0"/>
              <a:pPr/>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B34A6-6296-48F0-9821-04D1820F0ED7}" type="slidenum">
              <a:rPr lang="en-US" smtClean="0"/>
              <a:pPr/>
              <a:t>‹#›</a:t>
            </a:fld>
            <a:endParaRPr lang="en-US" dirty="0"/>
          </a:p>
        </p:txBody>
      </p:sp>
    </p:spTree>
    <p:extLst>
      <p:ext uri="{BB962C8B-B14F-4D97-AF65-F5344CB8AC3E}">
        <p14:creationId xmlns:p14="http://schemas.microsoft.com/office/powerpoint/2010/main" val="1454210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F3157-3BA9-4E43-9EDF-076717FF290D}" type="datetimeFigureOut">
              <a:rPr lang="en-US" smtClean="0"/>
              <a:pPr/>
              <a:t>11/26/2013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B34A6-6296-48F0-9821-04D1820F0ED7}" type="slidenum">
              <a:rPr lang="en-US" smtClean="0"/>
              <a:pPr/>
              <a:t>‹#›</a:t>
            </a:fld>
            <a:endParaRPr lang="en-US" dirty="0"/>
          </a:p>
        </p:txBody>
      </p:sp>
    </p:spTree>
    <p:extLst>
      <p:ext uri="{BB962C8B-B14F-4D97-AF65-F5344CB8AC3E}">
        <p14:creationId xmlns:p14="http://schemas.microsoft.com/office/powerpoint/2010/main" val="4694602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F3157-3BA9-4E43-9EDF-076717FF290D}"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pPr/>
              <a:t>‹#›</a:t>
            </a:fld>
            <a:endParaRPr lang="en-US" dirty="0"/>
          </a:p>
        </p:txBody>
      </p:sp>
    </p:spTree>
    <p:extLst>
      <p:ext uri="{BB962C8B-B14F-4D97-AF65-F5344CB8AC3E}">
        <p14:creationId xmlns:p14="http://schemas.microsoft.com/office/powerpoint/2010/main" val="3310352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F3157-3BA9-4E43-9EDF-076717FF290D}" type="datetimeFigureOut">
              <a:rPr lang="en-US" smtClean="0"/>
              <a:pPr/>
              <a:t>11/26/2013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B34A6-6296-48F0-9821-04D1820F0ED7}" type="slidenum">
              <a:rPr lang="en-US" smtClean="0"/>
              <a:pPr/>
              <a:t>‹#›</a:t>
            </a:fld>
            <a:endParaRPr lang="en-US" dirty="0"/>
          </a:p>
        </p:txBody>
      </p:sp>
    </p:spTree>
    <p:extLst>
      <p:ext uri="{BB962C8B-B14F-4D97-AF65-F5344CB8AC3E}">
        <p14:creationId xmlns:p14="http://schemas.microsoft.com/office/powerpoint/2010/main" val="190400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32D1B1A0-CFDE-4070-A687-60972B80ED5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defRPr>
            </a:lvl1pPr>
          </a:lstStyle>
          <a:p>
            <a:pPr>
              <a:defRPr/>
            </a:pPr>
            <a:fld id="{64D673A8-CF27-48CB-B5D0-639C1E8E16C6}" type="slidenum">
              <a:rPr lang="en-US"/>
              <a:pPr>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n-US" dirty="0"/>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a:defRPr/>
            </a:pPr>
            <a:fld id="{36748CC0-8F51-450E-944F-3E82DDDEF37A}" type="datetimeFigureOut">
              <a:rPr lang="en-US"/>
              <a:pPr>
                <a:defRPr/>
              </a:pPr>
              <a:t>11/26/2013</a:t>
            </a:fld>
            <a:endParaRPr lang="en-US" dirty="0"/>
          </a:p>
        </p:txBody>
      </p:sp>
      <p:sp>
        <p:nvSpPr>
          <p:cNvPr id="9" name="TextBox 8"/>
          <p:cNvSpPr txBox="1"/>
          <p:nvPr/>
        </p:nvSpPr>
        <p:spPr>
          <a:xfrm>
            <a:off x="8458200" y="0"/>
            <a:ext cx="685800" cy="6858000"/>
          </a:xfrm>
          <a:prstGeom prst="rect">
            <a:avLst/>
          </a:prstGeom>
          <a:scene3d>
            <a:camera prst="orthographicFront"/>
            <a:lightRig rig="fla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vert="vert270"/>
          <a:lstStyle/>
          <a:p>
            <a:pPr algn="r"/>
            <a:r>
              <a:rPr lang="es-MX" sz="1400" kern="1200" dirty="0" smtClean="0">
                <a:solidFill>
                  <a:schemeClr val="lt1"/>
                </a:solidFill>
                <a:latin typeface="+mn-lt"/>
                <a:ea typeface="+mn-ea"/>
                <a:cs typeface="+mn-cs"/>
              </a:rPr>
              <a:t>Prevención de torceduras, distensiones y lesiones por movimiento repetitivo</a:t>
            </a:r>
            <a:endParaRPr lang="en-US" sz="1400" kern="1200" dirty="0">
              <a:solidFill>
                <a:schemeClr val="lt1"/>
              </a:solidFill>
              <a:latin typeface="+mn-lt"/>
              <a:ea typeface="+mn-ea"/>
              <a:cs typeface="+mn-cs"/>
            </a:endParaRPr>
          </a:p>
        </p:txBody>
      </p:sp>
      <p:pic>
        <p:nvPicPr>
          <p:cNvPr id="1026" name="Picture 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372475" y="5791200"/>
            <a:ext cx="8477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263" r:id="rId1"/>
    <p:sldLayoutId id="2147484262" r:id="rId2"/>
    <p:sldLayoutId id="2147484261" r:id="rId3"/>
    <p:sldLayoutId id="2147484260" r:id="rId4"/>
    <p:sldLayoutId id="2147484259" r:id="rId5"/>
    <p:sldLayoutId id="2147484258" r:id="rId6"/>
    <p:sldLayoutId id="2147484257" r:id="rId7"/>
    <p:sldLayoutId id="2147484256" r:id="rId8"/>
    <p:sldLayoutId id="2147484255" r:id="rId9"/>
    <p:sldLayoutId id="2147484254" r:id="rId10"/>
    <p:sldLayoutId id="2147484253" r:id="rId11"/>
  </p:sldLayoutIdLst>
  <p:timing>
    <p:tnLst>
      <p:par>
        <p:cTn id="1" dur="indefinite" restart="never" nodeType="tmRoot"/>
      </p:par>
    </p:tnLst>
  </p:timing>
  <p:txStyles>
    <p:titleStyle>
      <a:lvl1pPr algn="l" rtl="0" eaLnBrk="1" fontAlgn="base" hangingPunct="1">
        <a:spcBef>
          <a:spcPct val="0"/>
        </a:spcBef>
        <a:spcAft>
          <a:spcPct val="0"/>
        </a:spcAft>
        <a:defRPr sz="4600" kern="1200" spc="-100">
          <a:solidFill>
            <a:schemeClr val="tx2"/>
          </a:solidFill>
          <a:latin typeface="+mj-lt"/>
          <a:ea typeface="+mj-ea"/>
          <a:cs typeface="+mj-cs"/>
        </a:defRPr>
      </a:lvl1pPr>
      <a:lvl2pPr algn="l" rtl="0" eaLnBrk="1" fontAlgn="base" hangingPunct="1">
        <a:spcBef>
          <a:spcPct val="0"/>
        </a:spcBef>
        <a:spcAft>
          <a:spcPct val="0"/>
        </a:spcAft>
        <a:defRPr sz="4600">
          <a:solidFill>
            <a:schemeClr val="tx2"/>
          </a:solidFill>
          <a:latin typeface="Cambria" pitchFamily="18" charset="0"/>
        </a:defRPr>
      </a:lvl2pPr>
      <a:lvl3pPr algn="l" rtl="0" eaLnBrk="1" fontAlgn="base" hangingPunct="1">
        <a:spcBef>
          <a:spcPct val="0"/>
        </a:spcBef>
        <a:spcAft>
          <a:spcPct val="0"/>
        </a:spcAft>
        <a:defRPr sz="4600">
          <a:solidFill>
            <a:schemeClr val="tx2"/>
          </a:solidFill>
          <a:latin typeface="Cambria" pitchFamily="18" charset="0"/>
        </a:defRPr>
      </a:lvl3pPr>
      <a:lvl4pPr algn="l" rtl="0" eaLnBrk="1" fontAlgn="base" hangingPunct="1">
        <a:spcBef>
          <a:spcPct val="0"/>
        </a:spcBef>
        <a:spcAft>
          <a:spcPct val="0"/>
        </a:spcAft>
        <a:defRPr sz="4600">
          <a:solidFill>
            <a:schemeClr val="tx2"/>
          </a:solidFill>
          <a:latin typeface="Cambria" pitchFamily="18" charset="0"/>
        </a:defRPr>
      </a:lvl4pPr>
      <a:lvl5pPr algn="l" rtl="0" eaLnBrk="1" fontAlgn="base" hangingPunct="1">
        <a:spcBef>
          <a:spcPct val="0"/>
        </a:spcBef>
        <a:spcAft>
          <a:spcPct val="0"/>
        </a:spcAft>
        <a:defRPr sz="4600">
          <a:solidFill>
            <a:schemeClr val="tx2"/>
          </a:solidFill>
          <a:latin typeface="Cambria" pitchFamily="18"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1" fontAlgn="base" hangingPunct="1">
        <a:spcBef>
          <a:spcPct val="20000"/>
        </a:spcBef>
        <a:spcAft>
          <a:spcPct val="0"/>
        </a:spcAft>
        <a:buClr>
          <a:srgbClr val="9BBB59"/>
        </a:buClr>
        <a:buFont typeface="Arial" charset="0"/>
        <a:buChar char="•"/>
        <a:defRPr kern="1200">
          <a:solidFill>
            <a:schemeClr val="tx1"/>
          </a:solidFill>
          <a:latin typeface="+mn-lt"/>
          <a:ea typeface="+mn-ea"/>
          <a:cs typeface="+mn-cs"/>
        </a:defRPr>
      </a:lvl3pPr>
      <a:lvl4pPr marL="1279525" indent="-228600" algn="l" rtl="0" eaLnBrk="1" fontAlgn="base" hangingPunct="1">
        <a:spcBef>
          <a:spcPct val="20000"/>
        </a:spcBef>
        <a:spcAft>
          <a:spcPct val="0"/>
        </a:spcAft>
        <a:buClr>
          <a:srgbClr val="8064A2"/>
        </a:buClr>
        <a:buFont typeface="Arial" charset="0"/>
        <a:buChar char="•"/>
        <a:defRPr sz="1600" kern="1200">
          <a:solidFill>
            <a:schemeClr val="tx1"/>
          </a:solidFill>
          <a:latin typeface="+mn-lt"/>
          <a:ea typeface="+mn-ea"/>
          <a:cs typeface="+mn-cs"/>
        </a:defRPr>
      </a:lvl4pPr>
      <a:lvl5pPr marL="1554163" indent="-228600" algn="l" rtl="0" eaLnBrk="1" fontAlgn="base" hangingPunct="1">
        <a:spcBef>
          <a:spcPct val="20000"/>
        </a:spcBef>
        <a:spcAft>
          <a:spcPct val="0"/>
        </a:spcAft>
        <a:buClr>
          <a:srgbClr val="4BACC6"/>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836AA-04E6-4B14-A8DD-5959832BFA74}" type="datetimeFigureOut">
              <a:rPr lang="en-US" smtClean="0"/>
              <a:pPr/>
              <a:t>11/26/2013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109D6-8E99-4AA7-A320-1C9540B89BF9}" type="slidenum">
              <a:rPr lang="en-US" smtClean="0"/>
              <a:pPr/>
              <a:t>‹#›</a:t>
            </a:fld>
            <a:endParaRPr lang="en-US" dirty="0"/>
          </a:p>
        </p:txBody>
      </p:sp>
    </p:spTree>
    <p:extLst>
      <p:ext uri="{BB962C8B-B14F-4D97-AF65-F5344CB8AC3E}">
        <p14:creationId xmlns:p14="http://schemas.microsoft.com/office/powerpoint/2010/main" val="2531718093"/>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F3157-3BA9-4E43-9EDF-076717FF290D}" type="datetimeFigureOut">
              <a:rPr lang="en-US" smtClean="0"/>
              <a:pPr/>
              <a:t>11/26/2013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B34A6-6296-48F0-9821-04D1820F0ED7}" type="slidenum">
              <a:rPr lang="en-US" smtClean="0"/>
              <a:pPr/>
              <a:t>‹#›</a:t>
            </a:fld>
            <a:endParaRPr lang="en-US" dirty="0"/>
          </a:p>
        </p:txBody>
      </p:sp>
    </p:spTree>
    <p:extLst>
      <p:ext uri="{BB962C8B-B14F-4D97-AF65-F5344CB8AC3E}">
        <p14:creationId xmlns:p14="http://schemas.microsoft.com/office/powerpoint/2010/main" val="2608138351"/>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391400" cy="2971800"/>
          </a:xfrm>
        </p:spPr>
        <p:txBody>
          <a:bodyPr/>
          <a:lstStyle/>
          <a:p>
            <a:r>
              <a:rPr lang="es-MX" sz="4800" b="1" dirty="0" smtClean="0"/>
              <a:t>Prevención de torceduras, distensiones y lesiones por movimiento repetitivo</a:t>
            </a:r>
            <a:endParaRPr lang="es-MX" sz="4800" b="1" dirty="0"/>
          </a:p>
        </p:txBody>
      </p:sp>
      <p:sp>
        <p:nvSpPr>
          <p:cNvPr id="3" name="Content Placeholder 2"/>
          <p:cNvSpPr>
            <a:spLocks noGrp="1"/>
          </p:cNvSpPr>
          <p:nvPr>
            <p:ph idx="1"/>
          </p:nvPr>
        </p:nvSpPr>
        <p:spPr>
          <a:xfrm>
            <a:off x="457200" y="4800600"/>
            <a:ext cx="7010400" cy="990600"/>
          </a:xfrm>
        </p:spPr>
        <p:txBody>
          <a:bodyPr/>
          <a:lstStyle/>
          <a:p>
            <a:pPr marL="114300" indent="0">
              <a:buNone/>
            </a:pPr>
            <a:r>
              <a:rPr lang="es-MX" dirty="0" smtClean="0">
                <a:solidFill>
                  <a:schemeClr val="accent1">
                    <a:lumMod val="50000"/>
                  </a:schemeClr>
                </a:solidFill>
              </a:rPr>
              <a:t>Consejo Estatal de Oficios de Edificación y Construcción de California, AFL-CIO, 2012</a:t>
            </a:r>
            <a:endParaRPr lang="es-MX" dirty="0">
              <a:solidFill>
                <a:schemeClr val="accent1">
                  <a:lumMod val="50000"/>
                </a:schemeClr>
              </a:solidFill>
            </a:endParaRPr>
          </a:p>
        </p:txBody>
      </p:sp>
    </p:spTree>
    <p:extLst>
      <p:ext uri="{BB962C8B-B14F-4D97-AF65-F5344CB8AC3E}">
        <p14:creationId xmlns:p14="http://schemas.microsoft.com/office/powerpoint/2010/main" val="3739711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rgbClr val="1F497D"/>
                </a:solidFill>
              </a:rPr>
              <a:t>TO por partes del cuerpo, en las construcciones, 2003-2009</a:t>
            </a:r>
            <a:endParaRPr lang="es-MX" dirty="0"/>
          </a:p>
        </p:txBody>
      </p:sp>
      <p:pic>
        <p:nvPicPr>
          <p:cNvPr id="11571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956974"/>
            <a:ext cx="7620000" cy="408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2631519"/>
            <a:ext cx="400110" cy="1635681"/>
          </a:xfrm>
          <a:prstGeom prst="rect">
            <a:avLst/>
          </a:prstGeom>
          <a:noFill/>
        </p:spPr>
        <p:txBody>
          <a:bodyPr vert="vert270" wrap="square">
            <a:spAutoFit/>
          </a:bodyPr>
          <a:lstStyle/>
          <a:p>
            <a:pPr fontAlgn="auto">
              <a:spcBef>
                <a:spcPts val="0"/>
              </a:spcBef>
              <a:spcAft>
                <a:spcPts val="0"/>
              </a:spcAft>
              <a:defRPr/>
            </a:pPr>
            <a:r>
              <a:rPr lang="en-US" sz="1400" b="1" dirty="0" err="1" smtClean="0">
                <a:latin typeface="Times New Roman" pitchFamily="18" charset="0"/>
                <a:cs typeface="Times New Roman" pitchFamily="18" charset="0"/>
              </a:rPr>
              <a:t>Porcentaje</a:t>
            </a:r>
            <a:r>
              <a:rPr lang="en-US" sz="1400" b="1" dirty="0" smtClean="0">
                <a:latin typeface="Times New Roman" pitchFamily="18" charset="0"/>
                <a:cs typeface="Times New Roman" pitchFamily="18" charset="0"/>
              </a:rPr>
              <a:t> de TO</a:t>
            </a:r>
            <a:endParaRPr lang="en-US" dirty="0">
              <a:latin typeface="+mn-lt"/>
            </a:endParaRPr>
          </a:p>
        </p:txBody>
      </p:sp>
      <p:sp>
        <p:nvSpPr>
          <p:cNvPr id="6" name="Rectangle 5"/>
          <p:cNvSpPr/>
          <p:nvPr/>
        </p:nvSpPr>
        <p:spPr>
          <a:xfrm>
            <a:off x="0" y="6248400"/>
            <a:ext cx="8458200" cy="461665"/>
          </a:xfrm>
          <a:prstGeom prst="rect">
            <a:avLst/>
          </a:prstGeom>
        </p:spPr>
        <p:txBody>
          <a:bodyPr wrap="square">
            <a:spAutoFit/>
          </a:bodyPr>
          <a:lstStyle/>
          <a:p>
            <a:pPr fontAlgn="auto">
              <a:spcBef>
                <a:spcPts val="0"/>
              </a:spcBef>
              <a:spcAft>
                <a:spcPts val="0"/>
              </a:spcAft>
              <a:defRPr/>
            </a:pPr>
            <a:r>
              <a:rPr lang="es-MX" sz="1200" dirty="0" smtClean="0">
                <a:solidFill>
                  <a:srgbClr val="000000"/>
                </a:solidFill>
                <a:latin typeface="Arial" pitchFamily="34" charset="0"/>
                <a:cs typeface="Arial" pitchFamily="34" charset="0"/>
              </a:rPr>
              <a:t>Fuente: Oficina de Estadísticas Laborales de EE.UU. Encuesta de Lesiones y Enfermedades Laborales de 2003-2009,</a:t>
            </a:r>
          </a:p>
          <a:p>
            <a:pPr fontAlgn="auto">
              <a:spcBef>
                <a:spcPts val="0"/>
              </a:spcBef>
              <a:spcAft>
                <a:spcPts val="0"/>
              </a:spcAft>
              <a:defRPr/>
            </a:pPr>
            <a:r>
              <a:rPr lang="es-MX" sz="1200" dirty="0" smtClean="0">
                <a:solidFill>
                  <a:srgbClr val="000000"/>
                </a:solidFill>
                <a:latin typeface="Arial" pitchFamily="34" charset="0"/>
                <a:cs typeface="Arial" pitchFamily="34" charset="0"/>
              </a:rPr>
              <a:t>Encuesta de Población Actual. Cálculos del Centro de Datos de CPWR. </a:t>
            </a:r>
            <a:r>
              <a:rPr lang="es-MX" sz="1200" dirty="0" smtClean="0">
                <a:latin typeface="Arial" pitchFamily="34" charset="0"/>
                <a:cs typeface="Arial" pitchFamily="34" charset="0"/>
              </a:rPr>
              <a:t>Gráfica: Centro de Datos de CPWR.</a:t>
            </a:r>
            <a:endParaRPr lang="es-MX" sz="1200" dirty="0">
              <a:solidFill>
                <a:srgbClr val="000000"/>
              </a:solidFill>
              <a:latin typeface="Arial" pitchFamily="34" charset="0"/>
              <a:cs typeface="Arial" pitchFamily="34" charset="0"/>
            </a:endParaRPr>
          </a:p>
        </p:txBody>
      </p:sp>
      <p:sp>
        <p:nvSpPr>
          <p:cNvPr id="7" name="TextBox 6"/>
          <p:cNvSpPr txBox="1"/>
          <p:nvPr/>
        </p:nvSpPr>
        <p:spPr>
          <a:xfrm rot="10800000" flipV="1">
            <a:off x="1108494" y="5432234"/>
            <a:ext cx="914400" cy="276999"/>
          </a:xfrm>
          <a:prstGeom prst="rect">
            <a:avLst/>
          </a:prstGeom>
          <a:solidFill>
            <a:schemeClr val="bg1"/>
          </a:solidFill>
        </p:spPr>
        <p:txBody>
          <a:bodyPr wrap="square" rtlCol="0">
            <a:spAutoFit/>
          </a:bodyPr>
          <a:lstStyle/>
          <a:p>
            <a:r>
              <a:rPr lang="en-US" sz="1200" b="1" dirty="0" err="1" smtClean="0"/>
              <a:t>Espalda</a:t>
            </a:r>
            <a:endParaRPr lang="en-US" sz="1200" b="1" dirty="0"/>
          </a:p>
        </p:txBody>
      </p:sp>
      <p:sp>
        <p:nvSpPr>
          <p:cNvPr id="8" name="TextBox 7"/>
          <p:cNvSpPr txBox="1"/>
          <p:nvPr/>
        </p:nvSpPr>
        <p:spPr>
          <a:xfrm rot="10800000" flipV="1">
            <a:off x="1092696" y="5715000"/>
            <a:ext cx="2057400" cy="276999"/>
          </a:xfrm>
          <a:prstGeom prst="rect">
            <a:avLst/>
          </a:prstGeom>
          <a:solidFill>
            <a:schemeClr val="bg1"/>
          </a:solidFill>
        </p:spPr>
        <p:txBody>
          <a:bodyPr wrap="square" rtlCol="0">
            <a:spAutoFit/>
          </a:bodyPr>
          <a:lstStyle/>
          <a:p>
            <a:r>
              <a:rPr lang="en-US" sz="1200" b="1" dirty="0" err="1" smtClean="0"/>
              <a:t>Extremidades</a:t>
            </a:r>
            <a:r>
              <a:rPr lang="en-US" sz="1200" b="1" dirty="0" smtClean="0"/>
              <a:t> </a:t>
            </a:r>
            <a:r>
              <a:rPr lang="en-US" sz="1200" b="1" dirty="0" err="1" smtClean="0"/>
              <a:t>inferiores</a:t>
            </a:r>
            <a:endParaRPr lang="en-US" sz="1200" b="1" dirty="0"/>
          </a:p>
        </p:txBody>
      </p:sp>
      <p:sp>
        <p:nvSpPr>
          <p:cNvPr id="9" name="TextBox 8"/>
          <p:cNvSpPr txBox="1"/>
          <p:nvPr/>
        </p:nvSpPr>
        <p:spPr>
          <a:xfrm rot="10800000" flipV="1">
            <a:off x="3581400" y="5431315"/>
            <a:ext cx="914400" cy="276999"/>
          </a:xfrm>
          <a:prstGeom prst="rect">
            <a:avLst/>
          </a:prstGeom>
          <a:solidFill>
            <a:schemeClr val="bg1"/>
          </a:solidFill>
        </p:spPr>
        <p:txBody>
          <a:bodyPr wrap="square" rtlCol="0">
            <a:spAutoFit/>
          </a:bodyPr>
          <a:lstStyle/>
          <a:p>
            <a:r>
              <a:rPr lang="en-US" sz="1200" b="1" dirty="0" err="1" smtClean="0"/>
              <a:t>Hombro</a:t>
            </a:r>
            <a:endParaRPr lang="en-US" sz="1200" b="1" dirty="0"/>
          </a:p>
        </p:txBody>
      </p:sp>
      <p:sp>
        <p:nvSpPr>
          <p:cNvPr id="10" name="TextBox 9"/>
          <p:cNvSpPr txBox="1"/>
          <p:nvPr/>
        </p:nvSpPr>
        <p:spPr>
          <a:xfrm rot="10800000" flipV="1">
            <a:off x="3581400" y="5715000"/>
            <a:ext cx="2057400" cy="276999"/>
          </a:xfrm>
          <a:prstGeom prst="rect">
            <a:avLst/>
          </a:prstGeom>
          <a:solidFill>
            <a:schemeClr val="bg1"/>
          </a:solidFill>
        </p:spPr>
        <p:txBody>
          <a:bodyPr wrap="square" rtlCol="0">
            <a:spAutoFit/>
          </a:bodyPr>
          <a:lstStyle/>
          <a:p>
            <a:r>
              <a:rPr lang="en-US" sz="1200" b="1" dirty="0" err="1" smtClean="0"/>
              <a:t>Extremidades</a:t>
            </a:r>
            <a:r>
              <a:rPr lang="en-US" sz="1200" b="1" dirty="0" smtClean="0"/>
              <a:t> </a:t>
            </a:r>
            <a:r>
              <a:rPr lang="en-US" sz="1200" b="1" dirty="0" err="1" smtClean="0"/>
              <a:t>superiores</a:t>
            </a:r>
            <a:endParaRPr lang="en-US" sz="1200" b="1" dirty="0"/>
          </a:p>
        </p:txBody>
      </p:sp>
      <p:sp>
        <p:nvSpPr>
          <p:cNvPr id="11" name="TextBox 10"/>
          <p:cNvSpPr txBox="1"/>
          <p:nvPr/>
        </p:nvSpPr>
        <p:spPr>
          <a:xfrm rot="10800000" flipV="1">
            <a:off x="6096000" y="5443251"/>
            <a:ext cx="914400" cy="276999"/>
          </a:xfrm>
          <a:prstGeom prst="rect">
            <a:avLst/>
          </a:prstGeom>
          <a:solidFill>
            <a:schemeClr val="bg1"/>
          </a:solidFill>
        </p:spPr>
        <p:txBody>
          <a:bodyPr wrap="square" rtlCol="0">
            <a:spAutoFit/>
          </a:bodyPr>
          <a:lstStyle/>
          <a:p>
            <a:r>
              <a:rPr lang="en-US" sz="1200" b="1" dirty="0" smtClean="0"/>
              <a:t>Abdomen</a:t>
            </a:r>
            <a:endParaRPr lang="en-US" sz="1200" b="1" dirty="0"/>
          </a:p>
        </p:txBody>
      </p:sp>
      <p:sp>
        <p:nvSpPr>
          <p:cNvPr id="12" name="TextBox 11"/>
          <p:cNvSpPr txBox="1"/>
          <p:nvPr/>
        </p:nvSpPr>
        <p:spPr>
          <a:xfrm rot="10800000" flipV="1">
            <a:off x="6096000" y="5703064"/>
            <a:ext cx="2057400" cy="276999"/>
          </a:xfrm>
          <a:prstGeom prst="rect">
            <a:avLst/>
          </a:prstGeom>
          <a:solidFill>
            <a:schemeClr val="bg1"/>
          </a:solidFill>
        </p:spPr>
        <p:txBody>
          <a:bodyPr wrap="square" rtlCol="0">
            <a:spAutoFit/>
          </a:bodyPr>
          <a:lstStyle/>
          <a:p>
            <a:r>
              <a:rPr lang="en-US" sz="1200" b="1" dirty="0" err="1" smtClean="0"/>
              <a:t>Varias</a:t>
            </a:r>
            <a:r>
              <a:rPr lang="en-US" sz="1200" b="1" dirty="0" smtClean="0"/>
              <a:t> </a:t>
            </a:r>
            <a:r>
              <a:rPr lang="en-US" sz="1200" b="1" dirty="0" err="1" smtClean="0"/>
              <a:t>partes</a:t>
            </a:r>
            <a:r>
              <a:rPr lang="en-US" sz="1200" b="1" dirty="0" smtClean="0"/>
              <a:t> del </a:t>
            </a:r>
            <a:r>
              <a:rPr lang="en-US" sz="1200" b="1" dirty="0" err="1" smtClean="0"/>
              <a:t>cuerpo</a:t>
            </a:r>
            <a:endParaRPr lang="en-US" sz="1200" b="1" dirty="0"/>
          </a:p>
        </p:txBody>
      </p:sp>
    </p:spTree>
    <p:extLst>
      <p:ext uri="{BB962C8B-B14F-4D97-AF65-F5344CB8AC3E}">
        <p14:creationId xmlns:p14="http://schemas.microsoft.com/office/powerpoint/2010/main" val="1901002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6" name="Rectangle 6"/>
          <p:cNvSpPr>
            <a:spLocks noGrp="1" noChangeArrowheads="1"/>
          </p:cNvSpPr>
          <p:nvPr>
            <p:ph type="title"/>
          </p:nvPr>
        </p:nvSpPr>
        <p:spPr/>
        <p:txBody>
          <a:bodyPr/>
          <a:lstStyle/>
          <a:p>
            <a:pPr eaLnBrk="1" fontAlgn="auto" hangingPunct="1">
              <a:spcAft>
                <a:spcPts val="0"/>
              </a:spcAft>
              <a:defRPr/>
            </a:pPr>
            <a:r>
              <a:rPr lang="es-MX" dirty="0" smtClean="0"/>
              <a:t>Costo de las lesiones</a:t>
            </a:r>
            <a:br>
              <a:rPr lang="es-MX" dirty="0" smtClean="0"/>
            </a:br>
            <a:r>
              <a:rPr lang="es-MX" sz="2000" dirty="0" smtClean="0"/>
              <a:t>Fuente: Hallazgos del Índice de Seguridad Laboral de </a:t>
            </a:r>
            <a:r>
              <a:rPr lang="es-MX" sz="2000" dirty="0" err="1" smtClean="0"/>
              <a:t>Liberty</a:t>
            </a:r>
            <a:r>
              <a:rPr lang="es-MX" sz="2000" dirty="0" smtClean="0"/>
              <a:t> Mutual </a:t>
            </a:r>
            <a:endParaRPr lang="es-MX" sz="2000" dirty="0"/>
          </a:p>
        </p:txBody>
      </p:sp>
      <p:pic>
        <p:nvPicPr>
          <p:cNvPr id="6"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76400"/>
            <a:ext cx="7620000" cy="429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4825" y="6400800"/>
            <a:ext cx="7487575" cy="276999"/>
          </a:xfrm>
          <a:prstGeom prst="rect">
            <a:avLst/>
          </a:prstGeom>
        </p:spPr>
        <p:txBody>
          <a:bodyPr wrap="square">
            <a:spAutoFit/>
          </a:bodyPr>
          <a:lstStyle/>
          <a:p>
            <a:pPr>
              <a:defRPr/>
            </a:pPr>
            <a:r>
              <a:rPr lang="en-US" sz="1200" dirty="0"/>
              <a:t>© </a:t>
            </a:r>
            <a:r>
              <a:rPr lang="en-US" sz="1200" dirty="0" smtClean="0"/>
              <a:t>2011 </a:t>
            </a:r>
            <a:r>
              <a:rPr lang="en-US" sz="1200" dirty="0"/>
              <a:t>Liberty Mutual Group. </a:t>
            </a:r>
            <a:r>
              <a:rPr lang="en-US" sz="1200" dirty="0" err="1" smtClean="0"/>
              <a:t>Derechos</a:t>
            </a:r>
            <a:r>
              <a:rPr lang="en-US" sz="1200" dirty="0" smtClean="0"/>
              <a:t> </a:t>
            </a:r>
            <a:r>
              <a:rPr lang="en-US" sz="1200" dirty="0" err="1" smtClean="0"/>
              <a:t>reservados</a:t>
            </a:r>
            <a:r>
              <a:rPr lang="en-US" sz="1200" dirty="0" smtClean="0"/>
              <a:t>.</a:t>
            </a:r>
            <a:endParaRPr lang="en-US" sz="1200" dirty="0"/>
          </a:p>
        </p:txBody>
      </p:sp>
      <p:sp>
        <p:nvSpPr>
          <p:cNvPr id="5" name="TextBox 4"/>
          <p:cNvSpPr txBox="1"/>
          <p:nvPr/>
        </p:nvSpPr>
        <p:spPr>
          <a:xfrm>
            <a:off x="2514600" y="1915180"/>
            <a:ext cx="5181600" cy="523220"/>
          </a:xfrm>
          <a:prstGeom prst="rect">
            <a:avLst/>
          </a:prstGeom>
          <a:solidFill>
            <a:schemeClr val="bg1"/>
          </a:solidFill>
        </p:spPr>
        <p:txBody>
          <a:bodyPr wrap="square" rtlCol="0">
            <a:spAutoFit/>
          </a:bodyPr>
          <a:lstStyle/>
          <a:p>
            <a:r>
              <a:rPr lang="es-MX" sz="1400" dirty="0" smtClean="0"/>
              <a:t>Las 10 causas principales de lesiones </a:t>
            </a:r>
            <a:r>
              <a:rPr lang="es-MX" sz="1400" dirty="0" err="1" smtClean="0"/>
              <a:t>incapacitantes</a:t>
            </a:r>
            <a:r>
              <a:rPr lang="es-MX" sz="1400" dirty="0" smtClean="0"/>
              <a:t> en 2009</a:t>
            </a:r>
            <a:endParaRPr lang="en-US" sz="1400" dirty="0" smtClean="0"/>
          </a:p>
          <a:p>
            <a:r>
              <a:rPr lang="es-MX" sz="1400" dirty="0" smtClean="0"/>
              <a:t>($ en miles de millones)</a:t>
            </a:r>
            <a:endParaRPr lang="en-US" sz="1400" dirty="0"/>
          </a:p>
        </p:txBody>
      </p:sp>
      <p:sp>
        <p:nvSpPr>
          <p:cNvPr id="7" name="TextBox 6"/>
          <p:cNvSpPr txBox="1"/>
          <p:nvPr/>
        </p:nvSpPr>
        <p:spPr>
          <a:xfrm>
            <a:off x="533400" y="1752600"/>
            <a:ext cx="838200" cy="400110"/>
          </a:xfrm>
          <a:prstGeom prst="rect">
            <a:avLst/>
          </a:prstGeom>
          <a:solidFill>
            <a:schemeClr val="bg1"/>
          </a:solidFill>
        </p:spPr>
        <p:txBody>
          <a:bodyPr wrap="square" rtlCol="0">
            <a:spAutoFit/>
          </a:bodyPr>
          <a:lstStyle/>
          <a:p>
            <a:r>
              <a:rPr lang="es-MX" sz="1000" dirty="0" smtClean="0"/>
              <a:t>Esfuerzo excesivo</a:t>
            </a:r>
            <a:r>
              <a:rPr lang="es-MX" sz="1000" baseline="30000" dirty="0" smtClean="0"/>
              <a:t>1</a:t>
            </a:r>
            <a:endParaRPr lang="en-US" sz="1000" dirty="0" smtClean="0"/>
          </a:p>
        </p:txBody>
      </p:sp>
      <p:sp>
        <p:nvSpPr>
          <p:cNvPr id="8" name="TextBox 7"/>
          <p:cNvSpPr txBox="1"/>
          <p:nvPr/>
        </p:nvSpPr>
        <p:spPr>
          <a:xfrm>
            <a:off x="1219200" y="2743200"/>
            <a:ext cx="914400" cy="400110"/>
          </a:xfrm>
          <a:prstGeom prst="rect">
            <a:avLst/>
          </a:prstGeom>
          <a:solidFill>
            <a:schemeClr val="bg1"/>
          </a:solidFill>
        </p:spPr>
        <p:txBody>
          <a:bodyPr wrap="square" rtlCol="0">
            <a:spAutoFit/>
          </a:bodyPr>
          <a:lstStyle/>
          <a:p>
            <a:r>
              <a:rPr lang="es-MX" sz="1000" dirty="0" smtClean="0"/>
              <a:t>Caída al mismo nivel</a:t>
            </a:r>
            <a:endParaRPr lang="en-US" sz="1000" dirty="0" smtClean="0"/>
          </a:p>
        </p:txBody>
      </p:sp>
      <p:sp>
        <p:nvSpPr>
          <p:cNvPr id="9" name="TextBox 8"/>
          <p:cNvSpPr txBox="1"/>
          <p:nvPr/>
        </p:nvSpPr>
        <p:spPr>
          <a:xfrm>
            <a:off x="2079434" y="3200400"/>
            <a:ext cx="685800" cy="553998"/>
          </a:xfrm>
          <a:prstGeom prst="rect">
            <a:avLst/>
          </a:prstGeom>
          <a:solidFill>
            <a:schemeClr val="bg1"/>
          </a:solidFill>
        </p:spPr>
        <p:txBody>
          <a:bodyPr wrap="square" rtlCol="0">
            <a:spAutoFit/>
          </a:bodyPr>
          <a:lstStyle/>
          <a:p>
            <a:r>
              <a:rPr lang="es-MX" sz="1000" dirty="0" smtClean="0"/>
              <a:t>Caída a un nivel inferior</a:t>
            </a:r>
            <a:endParaRPr lang="en-US" sz="1000" dirty="0" smtClean="0"/>
          </a:p>
        </p:txBody>
      </p:sp>
      <p:sp>
        <p:nvSpPr>
          <p:cNvPr id="10" name="TextBox 9"/>
          <p:cNvSpPr txBox="1"/>
          <p:nvPr/>
        </p:nvSpPr>
        <p:spPr>
          <a:xfrm>
            <a:off x="2787268" y="3352800"/>
            <a:ext cx="762000" cy="400110"/>
          </a:xfrm>
          <a:prstGeom prst="rect">
            <a:avLst/>
          </a:prstGeom>
          <a:solidFill>
            <a:schemeClr val="bg1"/>
          </a:solidFill>
        </p:spPr>
        <p:txBody>
          <a:bodyPr wrap="square" rtlCol="0">
            <a:spAutoFit/>
          </a:bodyPr>
          <a:lstStyle/>
          <a:p>
            <a:r>
              <a:rPr lang="es-MX" sz="1000" dirty="0" smtClean="0"/>
              <a:t>Reacción corporal</a:t>
            </a:r>
            <a:r>
              <a:rPr lang="es-MX" sz="1000" baseline="30000" dirty="0" smtClean="0"/>
              <a:t>2</a:t>
            </a:r>
            <a:endParaRPr lang="en-US" sz="1000" dirty="0"/>
          </a:p>
        </p:txBody>
      </p:sp>
      <p:sp>
        <p:nvSpPr>
          <p:cNvPr id="11" name="TextBox 10"/>
          <p:cNvSpPr txBox="1"/>
          <p:nvPr/>
        </p:nvSpPr>
        <p:spPr>
          <a:xfrm>
            <a:off x="3581400" y="3384013"/>
            <a:ext cx="685800" cy="553998"/>
          </a:xfrm>
          <a:prstGeom prst="rect">
            <a:avLst/>
          </a:prstGeom>
          <a:solidFill>
            <a:schemeClr val="bg1"/>
          </a:solidFill>
        </p:spPr>
        <p:txBody>
          <a:bodyPr wrap="square" rtlCol="0">
            <a:spAutoFit/>
          </a:bodyPr>
          <a:lstStyle/>
          <a:p>
            <a:r>
              <a:rPr lang="es-MX" sz="1000" dirty="0" smtClean="0"/>
              <a:t>Impacto de un objeto</a:t>
            </a:r>
            <a:r>
              <a:rPr lang="es-MX" sz="1000" baseline="30000" dirty="0" smtClean="0"/>
              <a:t>3</a:t>
            </a:r>
            <a:endParaRPr lang="en-US" sz="1000" dirty="0"/>
          </a:p>
        </p:txBody>
      </p:sp>
      <p:sp>
        <p:nvSpPr>
          <p:cNvPr id="12" name="TextBox 11"/>
          <p:cNvSpPr txBox="1"/>
          <p:nvPr/>
        </p:nvSpPr>
        <p:spPr>
          <a:xfrm>
            <a:off x="4235068" y="3938528"/>
            <a:ext cx="717932" cy="553998"/>
          </a:xfrm>
          <a:prstGeom prst="rect">
            <a:avLst/>
          </a:prstGeom>
          <a:solidFill>
            <a:schemeClr val="bg1"/>
          </a:solidFill>
        </p:spPr>
        <p:txBody>
          <a:bodyPr wrap="square" rtlCol="0">
            <a:spAutoFit/>
          </a:bodyPr>
          <a:lstStyle/>
          <a:p>
            <a:r>
              <a:rPr lang="es-MX" sz="1000" dirty="0" smtClean="0"/>
              <a:t>Incidente en carretera</a:t>
            </a:r>
            <a:endParaRPr lang="en-US" sz="1000" dirty="0"/>
          </a:p>
        </p:txBody>
      </p:sp>
      <p:sp>
        <p:nvSpPr>
          <p:cNvPr id="13" name="TextBox 12"/>
          <p:cNvSpPr txBox="1"/>
          <p:nvPr/>
        </p:nvSpPr>
        <p:spPr>
          <a:xfrm>
            <a:off x="4953000" y="3995451"/>
            <a:ext cx="914400" cy="533400"/>
          </a:xfrm>
          <a:prstGeom prst="rect">
            <a:avLst/>
          </a:prstGeom>
          <a:solidFill>
            <a:schemeClr val="bg1"/>
          </a:solidFill>
        </p:spPr>
        <p:txBody>
          <a:bodyPr wrap="none" rtlCol="0">
            <a:noAutofit/>
          </a:bodyPr>
          <a:lstStyle/>
          <a:p>
            <a:endParaRPr lang="es-MX" sz="1000" dirty="0" smtClean="0"/>
          </a:p>
          <a:p>
            <a:r>
              <a:rPr lang="es-MX" sz="1000" dirty="0" err="1" smtClean="0"/>
              <a:t>Atrapamiento</a:t>
            </a:r>
            <a:endParaRPr lang="es-MX" sz="1000" dirty="0" smtClean="0"/>
          </a:p>
          <a:p>
            <a:r>
              <a:rPr lang="es-MX" sz="1000" dirty="0" smtClean="0"/>
              <a:t>/compresión</a:t>
            </a:r>
            <a:endParaRPr lang="en-US" sz="1000" dirty="0"/>
          </a:p>
        </p:txBody>
      </p:sp>
      <p:sp>
        <p:nvSpPr>
          <p:cNvPr id="14" name="TextBox 13"/>
          <p:cNvSpPr txBox="1"/>
          <p:nvPr/>
        </p:nvSpPr>
        <p:spPr>
          <a:xfrm>
            <a:off x="5867400" y="3984434"/>
            <a:ext cx="685800" cy="553998"/>
          </a:xfrm>
          <a:prstGeom prst="rect">
            <a:avLst/>
          </a:prstGeom>
          <a:solidFill>
            <a:schemeClr val="bg1"/>
          </a:solidFill>
        </p:spPr>
        <p:txBody>
          <a:bodyPr wrap="square" rtlCol="0">
            <a:spAutoFit/>
          </a:bodyPr>
          <a:lstStyle/>
          <a:p>
            <a:r>
              <a:rPr lang="es-MX" sz="1000" dirty="0" smtClean="0"/>
              <a:t>Choque con un objeto</a:t>
            </a:r>
            <a:r>
              <a:rPr lang="es-MX" sz="1000" baseline="30000" dirty="0" smtClean="0"/>
              <a:t>4</a:t>
            </a:r>
            <a:endParaRPr lang="en-US" sz="1000" dirty="0"/>
          </a:p>
        </p:txBody>
      </p:sp>
      <p:sp>
        <p:nvSpPr>
          <p:cNvPr id="15" name="TextBox 14"/>
          <p:cNvSpPr txBox="1"/>
          <p:nvPr/>
        </p:nvSpPr>
        <p:spPr>
          <a:xfrm>
            <a:off x="6477000" y="4160873"/>
            <a:ext cx="838200" cy="400110"/>
          </a:xfrm>
          <a:prstGeom prst="rect">
            <a:avLst/>
          </a:prstGeom>
          <a:solidFill>
            <a:schemeClr val="bg1"/>
          </a:solidFill>
        </p:spPr>
        <p:txBody>
          <a:bodyPr wrap="square" rtlCol="0">
            <a:spAutoFit/>
          </a:bodyPr>
          <a:lstStyle/>
          <a:p>
            <a:r>
              <a:rPr lang="es-MX" sz="1000" dirty="0" smtClean="0"/>
              <a:t>Movimiento repetitivo</a:t>
            </a:r>
            <a:r>
              <a:rPr lang="es-MX" sz="1000" baseline="30000" dirty="0" smtClean="0"/>
              <a:t>5</a:t>
            </a:r>
            <a:endParaRPr lang="en-US" sz="1000" dirty="0"/>
          </a:p>
        </p:txBody>
      </p:sp>
      <p:sp>
        <p:nvSpPr>
          <p:cNvPr id="16" name="TextBox 15"/>
          <p:cNvSpPr txBox="1"/>
          <p:nvPr/>
        </p:nvSpPr>
        <p:spPr>
          <a:xfrm>
            <a:off x="7261034" y="3886200"/>
            <a:ext cx="685800" cy="553998"/>
          </a:xfrm>
          <a:prstGeom prst="rect">
            <a:avLst/>
          </a:prstGeom>
          <a:solidFill>
            <a:schemeClr val="bg1"/>
          </a:solidFill>
        </p:spPr>
        <p:txBody>
          <a:bodyPr wrap="square" rtlCol="0">
            <a:noAutofit/>
          </a:bodyPr>
          <a:lstStyle/>
          <a:p>
            <a:r>
              <a:rPr lang="es-MX" sz="1000" dirty="0" smtClean="0"/>
              <a:t>Agresión/acto de violencia</a:t>
            </a:r>
            <a:endParaRPr lang="en-US" sz="1000" dirty="0"/>
          </a:p>
        </p:txBody>
      </p:sp>
      <p:sp>
        <p:nvSpPr>
          <p:cNvPr id="17" name="TextBox 16"/>
          <p:cNvSpPr txBox="1"/>
          <p:nvPr/>
        </p:nvSpPr>
        <p:spPr>
          <a:xfrm>
            <a:off x="457200" y="5181600"/>
            <a:ext cx="7315200" cy="1015663"/>
          </a:xfrm>
          <a:prstGeom prst="rect">
            <a:avLst/>
          </a:prstGeom>
          <a:solidFill>
            <a:schemeClr val="bg1"/>
          </a:solidFill>
        </p:spPr>
        <p:txBody>
          <a:bodyPr wrap="square" rtlCol="0">
            <a:spAutoFit/>
          </a:bodyPr>
          <a:lstStyle/>
          <a:p>
            <a:r>
              <a:rPr lang="es-MX" sz="1000" baseline="30000" dirty="0" smtClean="0"/>
              <a:t>1 </a:t>
            </a:r>
            <a:r>
              <a:rPr lang="es-MX" sz="1000" dirty="0" smtClean="0"/>
              <a:t>Esfuerzo excesivo—Lesiones debidas al uso excesivo del cuerpo para levantar, empujar, jalar, sostener, cargar o aventar</a:t>
            </a:r>
            <a:endParaRPr lang="en-US" sz="1000" dirty="0" smtClean="0"/>
          </a:p>
          <a:p>
            <a:r>
              <a:rPr lang="es-MX" sz="1000" baseline="30000" dirty="0" smtClean="0"/>
              <a:t>2 </a:t>
            </a:r>
            <a:r>
              <a:rPr lang="es-MX" sz="1000" dirty="0" smtClean="0"/>
              <a:t>Reacción corporal—Lesiones que suceden al agacharse, ascender, estirarse para alcanzar algo, mantenerse parado o sentado, resbalarse o tropezarse sin caer</a:t>
            </a:r>
            <a:endParaRPr lang="en-US" sz="1000" dirty="0" smtClean="0"/>
          </a:p>
          <a:p>
            <a:r>
              <a:rPr lang="es-MX" sz="1000" baseline="30000" dirty="0" smtClean="0"/>
              <a:t>3 </a:t>
            </a:r>
            <a:r>
              <a:rPr lang="es-MX" sz="1000" dirty="0" smtClean="0"/>
              <a:t>Impacto de un objeto—Por ejemplo, una herramienta que cae sobre un obrero desde arriba</a:t>
            </a:r>
            <a:endParaRPr lang="en-US" sz="1000" dirty="0" smtClean="0"/>
          </a:p>
          <a:p>
            <a:r>
              <a:rPr lang="es-MX" sz="1000" baseline="30000" dirty="0" smtClean="0"/>
              <a:t>4 </a:t>
            </a:r>
            <a:r>
              <a:rPr lang="es-MX" sz="1000" dirty="0" smtClean="0"/>
              <a:t>Choque con un objeto—Por ejemplo, si un obrero choca contra una puerta</a:t>
            </a:r>
            <a:endParaRPr lang="en-US" sz="1000" dirty="0" smtClean="0"/>
          </a:p>
          <a:p>
            <a:r>
              <a:rPr lang="es-MX" sz="1000" baseline="30000" dirty="0" smtClean="0"/>
              <a:t>5</a:t>
            </a:r>
            <a:r>
              <a:rPr lang="es-MX" sz="1000" dirty="0" smtClean="0"/>
              <a:t> Movimiento repetitivo—Lesiones debidas a sobrecargas o distensiones repetidas</a:t>
            </a:r>
            <a:endParaRPr lang="en-US" sz="1000" dirty="0"/>
          </a:p>
        </p:txBody>
      </p:sp>
    </p:spTree>
    <p:extLst>
      <p:ext uri="{BB962C8B-B14F-4D97-AF65-F5344CB8AC3E}">
        <p14:creationId xmlns:p14="http://schemas.microsoft.com/office/powerpoint/2010/main" val="3000318347"/>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Qué es la “ergonomía”  </a:t>
            </a:r>
            <a:endParaRPr lang="es-MX" dirty="0"/>
          </a:p>
        </p:txBody>
      </p:sp>
      <p:sp>
        <p:nvSpPr>
          <p:cNvPr id="3" name="Content Placeholder 2"/>
          <p:cNvSpPr>
            <a:spLocks noGrp="1"/>
          </p:cNvSpPr>
          <p:nvPr>
            <p:ph idx="1"/>
          </p:nvPr>
        </p:nvSpPr>
        <p:spPr/>
        <p:txBody>
          <a:bodyPr/>
          <a:lstStyle/>
          <a:p>
            <a:pPr marL="114300" indent="0">
              <a:buNone/>
            </a:pPr>
            <a:endParaRPr lang="en-US" b="1" dirty="0" smtClean="0">
              <a:solidFill>
                <a:schemeClr val="tx2"/>
              </a:solidFill>
            </a:endParaRPr>
          </a:p>
          <a:p>
            <a:pPr marL="114300" indent="0">
              <a:buNone/>
            </a:pPr>
            <a:endParaRPr lang="es-MX" b="1" dirty="0" smtClean="0">
              <a:solidFill>
                <a:schemeClr val="tx2"/>
              </a:solidFill>
            </a:endParaRPr>
          </a:p>
          <a:p>
            <a:pPr marL="114300" indent="0">
              <a:buNone/>
            </a:pPr>
            <a:r>
              <a:rPr lang="es-MX" sz="2800" b="1" dirty="0" smtClean="0">
                <a:solidFill>
                  <a:schemeClr val="tx2"/>
                </a:solidFill>
              </a:rPr>
              <a:t>Hacer que la tarea se </a:t>
            </a:r>
          </a:p>
          <a:p>
            <a:pPr marL="114300" indent="0">
              <a:buNone/>
            </a:pPr>
            <a:r>
              <a:rPr lang="es-MX" sz="2800" b="1" dirty="0" smtClean="0">
                <a:solidFill>
                  <a:schemeClr val="tx2"/>
                </a:solidFill>
              </a:rPr>
              <a:t>ajuste al obrero</a:t>
            </a:r>
            <a:endParaRPr lang="es-MX" b="1" dirty="0" smtClean="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a:solidFill>
                <a:schemeClr val="tx2"/>
              </a:solidFill>
            </a:endParaRPr>
          </a:p>
          <a:p>
            <a:pPr marL="0" indent="0">
              <a:buNone/>
            </a:pPr>
            <a:endParaRPr lang="en-US" sz="1200" b="1" dirty="0">
              <a:latin typeface="Arial" pitchFamily="34" charset="0"/>
              <a:cs typeface="Arial" pitchFamily="34" charset="0"/>
            </a:endParaRPr>
          </a:p>
          <a:p>
            <a:pPr marL="0" indent="0">
              <a:buNone/>
            </a:pPr>
            <a:endParaRPr lang="en-US" sz="800" b="1" dirty="0" smtClean="0">
              <a:latin typeface="Arial" pitchFamily="34" charset="0"/>
              <a:cs typeface="Arial" pitchFamily="34" charset="0"/>
            </a:endParaRPr>
          </a:p>
          <a:p>
            <a:pPr marL="0" indent="0">
              <a:buNone/>
            </a:pPr>
            <a:r>
              <a:rPr lang="es-MX" sz="1200" dirty="0" smtClean="0">
                <a:latin typeface="Arial" pitchFamily="34" charset="0"/>
                <a:cs typeface="Arial" pitchFamily="34" charset="0"/>
              </a:rPr>
              <a:t>Fuente del dibujo: </a:t>
            </a:r>
            <a:r>
              <a:rPr lang="es-MX" sz="1200" i="1" dirty="0" smtClean="0">
                <a:latin typeface="Arial" pitchFamily="34" charset="0"/>
                <a:cs typeface="Arial" pitchFamily="34" charset="0"/>
              </a:rPr>
              <a:t>Simple </a:t>
            </a:r>
            <a:r>
              <a:rPr lang="es-MX" sz="1200" i="1" dirty="0" err="1" smtClean="0">
                <a:latin typeface="Arial" pitchFamily="34" charset="0"/>
                <a:cs typeface="Arial" pitchFamily="34" charset="0"/>
              </a:rPr>
              <a:t>Solutions</a:t>
            </a:r>
            <a:r>
              <a:rPr lang="es-MX" sz="1200" i="1" dirty="0" smtClean="0">
                <a:latin typeface="Arial" pitchFamily="34" charset="0"/>
                <a:cs typeface="Arial" pitchFamily="34" charset="0"/>
              </a:rPr>
              <a:t>, </a:t>
            </a:r>
            <a:r>
              <a:rPr lang="es-MX" sz="1200" dirty="0" smtClean="0">
                <a:latin typeface="Arial" pitchFamily="34" charset="0"/>
                <a:cs typeface="Arial" pitchFamily="34" charset="0"/>
              </a:rPr>
              <a:t>NIOSH</a:t>
            </a: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smtClean="0">
              <a:solidFill>
                <a:schemeClr val="tx2"/>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62400" y="3186619"/>
            <a:ext cx="3886999" cy="340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46183" y="1468515"/>
            <a:ext cx="3984967" cy="174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22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1447800"/>
          </a:xfrm>
        </p:spPr>
        <p:txBody>
          <a:bodyPr/>
          <a:lstStyle/>
          <a:p>
            <a:pPr eaLnBrk="1" fontAlgn="auto" hangingPunct="1">
              <a:spcAft>
                <a:spcPts val="0"/>
              </a:spcAft>
              <a:defRPr/>
            </a:pPr>
            <a:r>
              <a:rPr lang="es-MX" sz="3600" dirty="0" smtClean="0"/>
              <a:t>Cuatro términos frecuentes para describir las lesiones ergonómicas </a:t>
            </a:r>
            <a:endParaRPr lang="es-MX" sz="3600" dirty="0"/>
          </a:p>
        </p:txBody>
      </p:sp>
      <p:sp>
        <p:nvSpPr>
          <p:cNvPr id="3" name="Content Placeholder 2"/>
          <p:cNvSpPr>
            <a:spLocks noGrp="1"/>
          </p:cNvSpPr>
          <p:nvPr>
            <p:ph idx="1"/>
          </p:nvPr>
        </p:nvSpPr>
        <p:spPr>
          <a:xfrm>
            <a:off x="457200" y="1600200"/>
            <a:ext cx="7620000" cy="4648200"/>
          </a:xfrm>
        </p:spPr>
        <p:txBody>
          <a:bodyPr/>
          <a:lstStyle/>
          <a:p>
            <a:pPr marL="688975" lvl="2" indent="-342900" eaLnBrk="1" hangingPunct="1">
              <a:tabLst>
                <a:tab pos="346075" algn="l"/>
              </a:tabLst>
            </a:pPr>
            <a:r>
              <a:rPr lang="es-MX" sz="2200" b="1" dirty="0" smtClean="0"/>
              <a:t>Trastornos por traumatismo acumulado. </a:t>
            </a:r>
            <a:r>
              <a:rPr lang="es-MX" sz="2200" dirty="0" smtClean="0"/>
              <a:t>Lesiones de sobrecarga que se desarrollan con el tiempo.</a:t>
            </a:r>
          </a:p>
          <a:p>
            <a:pPr marL="688975" lvl="2" indent="-342900">
              <a:tabLst>
                <a:tab pos="346075" algn="l"/>
              </a:tabLst>
            </a:pPr>
            <a:r>
              <a:rPr lang="es-MX" sz="2200" b="1" dirty="0" smtClean="0"/>
              <a:t>Lesiones por sobrecarga repetitiva. </a:t>
            </a:r>
            <a:r>
              <a:rPr lang="es-MX" sz="2200" dirty="0" smtClean="0"/>
              <a:t>Lesiones que afectan los músculos, nervios y tendones debido al uso excesivo y los movimientos repetitivos. Este problema afecta principalmente la parte superior del cuerpo.</a:t>
            </a:r>
          </a:p>
          <a:p>
            <a:pPr marL="688975" lvl="2" indent="-342900">
              <a:tabLst>
                <a:tab pos="346075" algn="l"/>
              </a:tabLst>
            </a:pPr>
            <a:r>
              <a:rPr lang="es-MX" sz="2200" b="1" dirty="0" smtClean="0"/>
              <a:t>Trastornos </a:t>
            </a:r>
            <a:r>
              <a:rPr lang="es-MX" sz="2200" b="1" dirty="0" err="1" smtClean="0"/>
              <a:t>osteomusculares</a:t>
            </a:r>
            <a:r>
              <a:rPr lang="es-MX" sz="2200" b="1" dirty="0" smtClean="0"/>
              <a:t> (TO). </a:t>
            </a:r>
            <a:r>
              <a:rPr lang="es-MX" sz="2200" b="1" dirty="0" smtClean="0">
                <a:solidFill>
                  <a:schemeClr val="tx2"/>
                </a:solidFill>
              </a:rPr>
              <a:t>Lesiones y trastornos de tejidos blandos, como músculos, nervios, tendones, ligamentos, articulaciones, cartílagos y discos de la columna vertebral, entre otros. </a:t>
            </a:r>
          </a:p>
          <a:p>
            <a:pPr marL="688975" lvl="2" indent="-342900">
              <a:tabLst>
                <a:tab pos="346075" algn="l"/>
              </a:tabLst>
            </a:pPr>
            <a:r>
              <a:rPr lang="es-MX" sz="2200" b="1" dirty="0" smtClean="0"/>
              <a:t>Lesiones por movimiento repetitivo. </a:t>
            </a:r>
            <a:r>
              <a:rPr lang="es-MX" sz="2200" dirty="0" smtClean="0"/>
              <a:t>Lesión corporal que se produce al efectuar el mismo movimiento una y otra vez, sobrecargando así una parte del cuerpo. </a:t>
            </a:r>
            <a:endParaRPr lang="es-MX" dirty="0" smtClean="0"/>
          </a:p>
        </p:txBody>
      </p:sp>
    </p:spTree>
    <p:extLst>
      <p:ext uri="{BB962C8B-B14F-4D97-AF65-F5344CB8AC3E}">
        <p14:creationId xmlns:p14="http://schemas.microsoft.com/office/powerpoint/2010/main" val="24631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s-MX" dirty="0" smtClean="0"/>
              <a:t>Dónde le duele: </a:t>
            </a:r>
            <a:br>
              <a:rPr lang="es-MX" dirty="0" smtClean="0"/>
            </a:br>
            <a:r>
              <a:rPr lang="es-MX" dirty="0" smtClean="0"/>
              <a:t>Mapa del cuerpo</a:t>
            </a:r>
          </a:p>
        </p:txBody>
      </p:sp>
      <p:pic>
        <p:nvPicPr>
          <p:cNvPr id="115714" name="Picture 2"/>
          <p:cNvPicPr>
            <a:picLocks noGrp="1" noChangeAspect="1" noChangeArrowheads="1"/>
          </p:cNvPicPr>
          <p:nvPr>
            <p:ph idx="1"/>
          </p:nvPr>
        </p:nvPicPr>
        <p:blipFill>
          <a:blip r:embed="rId3" cstate="print"/>
          <a:stretch>
            <a:fillRect/>
          </a:stretch>
        </p:blipFill>
        <p:spPr>
          <a:xfrm>
            <a:off x="3638628" y="2433833"/>
            <a:ext cx="1257143" cy="3133334"/>
          </a:xfrm>
        </p:spPr>
      </p:pic>
    </p:spTree>
    <p:extLst>
      <p:ext uri="{BB962C8B-B14F-4D97-AF65-F5344CB8AC3E}">
        <p14:creationId xmlns:p14="http://schemas.microsoft.com/office/powerpoint/2010/main" val="384201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t>Tareas de construcción que causan dolor </a:t>
            </a:r>
            <a:endParaRPr lang="es-MX"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n-US" b="1" dirty="0" smtClean="0">
                <a:solidFill>
                  <a:schemeClr val="tx2"/>
                </a:solidFill>
              </a:rPr>
              <a:t> </a:t>
            </a:r>
          </a:p>
          <a:p>
            <a:pPr eaLnBrk="1" fontAlgn="auto" hangingPunct="1">
              <a:spcAft>
                <a:spcPts val="0"/>
              </a:spcAft>
              <a:buFont typeface="Arial" pitchFamily="34" charset="0"/>
              <a:buChar char="•"/>
              <a:defRPr/>
            </a:pPr>
            <a:endParaRPr lang="en-US" dirty="0"/>
          </a:p>
          <a:p>
            <a:pPr marL="114300" indent="0" eaLnBrk="1" fontAlgn="auto" hangingPunct="1">
              <a:spcAft>
                <a:spcPts val="0"/>
              </a:spcAft>
              <a:buFont typeface="Arial" pitchFamily="34" charset="0"/>
              <a:buNone/>
              <a:defRPr/>
            </a:pPr>
            <a:endParaRPr lang="en-US" dirty="0"/>
          </a:p>
        </p:txBody>
      </p:sp>
      <p:pic>
        <p:nvPicPr>
          <p:cNvPr id="121859" name="Picture 2"/>
          <p:cNvPicPr>
            <a:picLocks noChangeAspect="1" noChangeArrowheads="1"/>
          </p:cNvPicPr>
          <p:nvPr/>
        </p:nvPicPr>
        <p:blipFill>
          <a:blip r:embed="rId3" cstate="print"/>
          <a:srcRect/>
          <a:stretch>
            <a:fillRect/>
          </a:stretch>
        </p:blipFill>
        <p:spPr bwMode="auto">
          <a:xfrm>
            <a:off x="2590800" y="1752600"/>
            <a:ext cx="4724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t>Actividad de “Ay”</a:t>
            </a:r>
            <a:endParaRPr lang="es-MX"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marL="114300" indent="0" eaLnBrk="1" fontAlgn="auto" hangingPunct="1">
              <a:spcAft>
                <a:spcPts val="0"/>
              </a:spcAft>
              <a:buFont typeface="Arial" pitchFamily="34" charset="0"/>
              <a:buNone/>
              <a:defRPr/>
            </a:pPr>
            <a:r>
              <a:rPr lang="en-US" dirty="0" smtClean="0"/>
              <a:t>					</a:t>
            </a:r>
          </a:p>
          <a:p>
            <a:pPr marL="114300" indent="0" eaLnBrk="1" fontAlgn="auto" hangingPunct="1">
              <a:spcAft>
                <a:spcPts val="0"/>
              </a:spcAft>
              <a:buFont typeface="Arial" pitchFamily="34" charset="0"/>
              <a:buNone/>
              <a:defRPr/>
            </a:pPr>
            <a:endParaRPr lang="en-US" dirty="0"/>
          </a:p>
        </p:txBody>
      </p:sp>
      <p:sp>
        <p:nvSpPr>
          <p:cNvPr id="4" name="Rectangle 3"/>
          <p:cNvSpPr/>
          <p:nvPr/>
        </p:nvSpPr>
        <p:spPr>
          <a:xfrm>
            <a:off x="2942949" y="3048000"/>
            <a:ext cx="2554946" cy="1323439"/>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Ay</a:t>
            </a:r>
            <a:endPar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
        <p:nvSpPr>
          <p:cNvPr id="5" name="Rectangle 4"/>
          <p:cNvSpPr/>
          <p:nvPr/>
        </p:nvSpPr>
        <p:spPr>
          <a:xfrm>
            <a:off x="1339330" y="1600200"/>
            <a:ext cx="1556269" cy="1323439"/>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AY</a:t>
            </a:r>
            <a:endPar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
        <p:nvSpPr>
          <p:cNvPr id="11" name="Rectangle 10"/>
          <p:cNvSpPr/>
          <p:nvPr/>
        </p:nvSpPr>
        <p:spPr>
          <a:xfrm>
            <a:off x="5486400" y="4419600"/>
            <a:ext cx="1636965" cy="1323439"/>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s-MX" sz="8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AY</a:t>
            </a:r>
            <a:endParaRPr lang="en-US" sz="8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t>Factores de riesgo que pueden causar lesiones por TO</a:t>
            </a:r>
            <a:endParaRPr lang="es-MX" dirty="0"/>
          </a:p>
        </p:txBody>
      </p:sp>
      <p:sp>
        <p:nvSpPr>
          <p:cNvPr id="3" name="Content Placeholder 2"/>
          <p:cNvSpPr>
            <a:spLocks noGrp="1"/>
          </p:cNvSpPr>
          <p:nvPr>
            <p:ph idx="1"/>
          </p:nvPr>
        </p:nvSpPr>
        <p:spPr>
          <a:xfrm>
            <a:off x="381000" y="1871509"/>
            <a:ext cx="7620000" cy="4800600"/>
          </a:xfrm>
        </p:spPr>
        <p:txBody>
          <a:bodyPr/>
          <a:lstStyle/>
          <a:p>
            <a:pPr marL="571500" indent="-457200" eaLnBrk="1" hangingPunct="1">
              <a:buFont typeface="Cambria" pitchFamily="18" charset="0"/>
              <a:buAutoNum type="arabicPeriod"/>
            </a:pPr>
            <a:r>
              <a:rPr lang="es-MX" dirty="0" smtClean="0"/>
              <a:t>Posturas forzadas</a:t>
            </a:r>
          </a:p>
          <a:p>
            <a:pPr marL="571500" indent="-457200" eaLnBrk="1" hangingPunct="1">
              <a:buFont typeface="Cambria" pitchFamily="18" charset="0"/>
              <a:buAutoNum type="arabicPeriod"/>
            </a:pPr>
            <a:r>
              <a:rPr lang="es-MX" dirty="0" smtClean="0"/>
              <a:t>Repetición</a:t>
            </a:r>
          </a:p>
          <a:p>
            <a:pPr marL="571500" indent="-457200" eaLnBrk="1" hangingPunct="1">
              <a:buFont typeface="Cambria" pitchFamily="18" charset="0"/>
              <a:buAutoNum type="arabicPeriod"/>
            </a:pPr>
            <a:r>
              <a:rPr lang="es-MX" dirty="0" smtClean="0"/>
              <a:t>Fuerza excesiva</a:t>
            </a:r>
          </a:p>
          <a:p>
            <a:pPr marL="571500" indent="-457200" eaLnBrk="1" hangingPunct="1">
              <a:buFont typeface="Cambria" pitchFamily="18" charset="0"/>
              <a:buAutoNum type="arabicPeriod"/>
            </a:pPr>
            <a:r>
              <a:rPr lang="es-MX" dirty="0" smtClean="0"/>
              <a:t>Postura fija </a:t>
            </a:r>
          </a:p>
          <a:p>
            <a:pPr marL="571500" indent="-457200" eaLnBrk="1" hangingPunct="1">
              <a:buFont typeface="Cambria" pitchFamily="18" charset="0"/>
              <a:buAutoNum type="arabicPeriod"/>
            </a:pPr>
            <a:r>
              <a:rPr lang="es-MX" dirty="0" smtClean="0"/>
              <a:t>Vibración</a:t>
            </a:r>
          </a:p>
          <a:p>
            <a:pPr marL="571500" indent="-457200" eaLnBrk="1" hangingPunct="1">
              <a:buFont typeface="Cambria" pitchFamily="18" charset="0"/>
              <a:buAutoNum type="arabicPeriod"/>
            </a:pPr>
            <a:r>
              <a:rPr lang="es-MX" dirty="0" smtClean="0"/>
              <a:t>Herramientas mal diseñadas</a:t>
            </a:r>
          </a:p>
          <a:p>
            <a:pPr marL="571500" indent="-457200" eaLnBrk="1" hangingPunct="1">
              <a:buFont typeface="Cambria" pitchFamily="18" charset="0"/>
              <a:buAutoNum type="arabicPeriod"/>
            </a:pPr>
            <a:r>
              <a:rPr lang="es-MX" dirty="0" smtClean="0"/>
              <a:t>Temperaturas extremadas</a:t>
            </a:r>
          </a:p>
          <a:p>
            <a:pPr marL="571500" indent="-457200" eaLnBrk="1" hangingPunct="1">
              <a:buFont typeface="Cambria" pitchFamily="18" charset="0"/>
              <a:buAutoNum type="arabicPeriod"/>
            </a:pPr>
            <a:r>
              <a:rPr lang="es-MX" dirty="0" smtClean="0"/>
              <a:t>Mala organización del trabajo</a:t>
            </a:r>
          </a:p>
        </p:txBody>
      </p:sp>
      <p:pic>
        <p:nvPicPr>
          <p:cNvPr id="12595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0112" y="2000434"/>
            <a:ext cx="3629488" cy="331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248400"/>
            <a:ext cx="8388658" cy="276999"/>
          </a:xfrm>
          <a:prstGeom prst="rect">
            <a:avLst/>
          </a:prstGeom>
        </p:spPr>
        <p:txBody>
          <a:bodyPr wrap="square">
            <a:spAutoFit/>
          </a:bodyPr>
          <a:lstStyle/>
          <a:p>
            <a:r>
              <a:rPr lang="es-MX" sz="1200" dirty="0" smtClean="0">
                <a:latin typeface="Arial" pitchFamily="34" charset="0"/>
                <a:cs typeface="Arial" pitchFamily="34" charset="0"/>
              </a:rPr>
              <a:t>Foto: Herreros de obra, Departamento de Trabajo e Industrias del Estado de Washington, elcoshimages.org</a:t>
            </a:r>
            <a:endParaRPr lang="es-MX"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81000" y="457200"/>
            <a:ext cx="7391400" cy="735586"/>
          </a:xfrm>
          <a:prstGeom prst="rect">
            <a:avLst/>
          </a:prstGeom>
          <a:noFill/>
          <a:ln>
            <a:noFill/>
          </a:ln>
          <a:effectLst/>
          <a:extLst/>
        </p:spPr>
        <p:txBody>
          <a:bodyPr>
            <a:spAutoFit/>
          </a:bodyPr>
          <a:lstStyle>
            <a:lvl1pPr>
              <a:defRPr sz="2400">
                <a:solidFill>
                  <a:schemeClr val="tx1"/>
                </a:solidFill>
                <a:latin typeface="Times New Roman" pitchFamily="16" charset="0"/>
              </a:defRPr>
            </a:lvl1pPr>
            <a:lvl2pPr marL="742950" indent="-285750">
              <a:defRPr sz="2400">
                <a:solidFill>
                  <a:schemeClr val="tx1"/>
                </a:solidFill>
                <a:latin typeface="Times New Roman" pitchFamily="16" charset="0"/>
              </a:defRPr>
            </a:lvl2pPr>
            <a:lvl3pPr marL="1143000" indent="-228600">
              <a:defRPr sz="2400">
                <a:solidFill>
                  <a:schemeClr val="tx1"/>
                </a:solidFill>
                <a:latin typeface="Times New Roman" pitchFamily="16" charset="0"/>
              </a:defRPr>
            </a:lvl3pPr>
            <a:lvl4pPr marL="1600200" indent="-228600">
              <a:defRPr sz="2400">
                <a:solidFill>
                  <a:schemeClr val="tx1"/>
                </a:solidFill>
                <a:latin typeface="Times New Roman" pitchFamily="16" charset="0"/>
              </a:defRPr>
            </a:lvl4pPr>
            <a:lvl5pPr marL="2057400" indent="-228600">
              <a:defRPr sz="2400">
                <a:solidFill>
                  <a:schemeClr val="tx1"/>
                </a:solidFill>
                <a:latin typeface="Times New Roman" pitchFamily="16" charset="0"/>
              </a:defRPr>
            </a:lvl5pPr>
            <a:lvl6pPr marL="2514600" indent="-228600" algn="r" eaLnBrk="0" fontAlgn="base" hangingPunct="0">
              <a:spcBef>
                <a:spcPct val="0"/>
              </a:spcBef>
              <a:spcAft>
                <a:spcPct val="0"/>
              </a:spcAft>
              <a:defRPr sz="2400">
                <a:solidFill>
                  <a:schemeClr val="tx1"/>
                </a:solidFill>
                <a:latin typeface="Times New Roman" pitchFamily="16" charset="0"/>
              </a:defRPr>
            </a:lvl6pPr>
            <a:lvl7pPr marL="2971800" indent="-228600" algn="r" eaLnBrk="0" fontAlgn="base" hangingPunct="0">
              <a:spcBef>
                <a:spcPct val="0"/>
              </a:spcBef>
              <a:spcAft>
                <a:spcPct val="0"/>
              </a:spcAft>
              <a:defRPr sz="2400">
                <a:solidFill>
                  <a:schemeClr val="tx1"/>
                </a:solidFill>
                <a:latin typeface="Times New Roman" pitchFamily="16" charset="0"/>
              </a:defRPr>
            </a:lvl7pPr>
            <a:lvl8pPr marL="3429000" indent="-228600" algn="r" eaLnBrk="0" fontAlgn="base" hangingPunct="0">
              <a:spcBef>
                <a:spcPct val="0"/>
              </a:spcBef>
              <a:spcAft>
                <a:spcPct val="0"/>
              </a:spcAft>
              <a:defRPr sz="2400">
                <a:solidFill>
                  <a:schemeClr val="tx1"/>
                </a:solidFill>
                <a:latin typeface="Times New Roman" pitchFamily="16" charset="0"/>
              </a:defRPr>
            </a:lvl8pPr>
            <a:lvl9pPr marL="3886200" indent="-228600" algn="r" eaLnBrk="0" fontAlgn="base" hangingPunct="0">
              <a:spcBef>
                <a:spcPct val="0"/>
              </a:spcBef>
              <a:spcAft>
                <a:spcPct val="0"/>
              </a:spcAft>
              <a:defRPr sz="2400">
                <a:solidFill>
                  <a:schemeClr val="tx1"/>
                </a:solidFill>
                <a:latin typeface="Times New Roman" pitchFamily="16" charset="0"/>
              </a:defRPr>
            </a:lvl9pPr>
          </a:lstStyle>
          <a:p>
            <a:pPr fontAlgn="auto">
              <a:lnSpc>
                <a:spcPct val="95000"/>
              </a:lnSpc>
              <a:spcBef>
                <a:spcPct val="50000"/>
              </a:spcBef>
              <a:spcAft>
                <a:spcPts val="0"/>
              </a:spcAft>
              <a:defRPr/>
            </a:pPr>
            <a:r>
              <a:rPr lang="es-MX" sz="4400" dirty="0" smtClean="0">
                <a:solidFill>
                  <a:schemeClr val="accent1">
                    <a:lumMod val="75000"/>
                  </a:schemeClr>
                </a:solidFill>
                <a:latin typeface="Cambria" pitchFamily="18" charset="0"/>
              </a:rPr>
              <a:t>Posturas forzadas</a:t>
            </a:r>
            <a:endParaRPr lang="es-MX" sz="4400" dirty="0">
              <a:solidFill>
                <a:schemeClr val="accent1">
                  <a:lumMod val="75000"/>
                </a:schemeClr>
              </a:solidFill>
              <a:latin typeface="Cambria" pitchFamily="18" charset="0"/>
            </a:endParaRPr>
          </a:p>
        </p:txBody>
      </p:sp>
      <p:pic>
        <p:nvPicPr>
          <p:cNvPr id="128004" name="Picture 4"/>
          <p:cNvPicPr>
            <a:picLocks noChangeAspect="1" noChangeArrowheads="1"/>
          </p:cNvPicPr>
          <p:nvPr/>
        </p:nvPicPr>
        <p:blipFill>
          <a:blip r:embed="rId3" cstate="print"/>
          <a:srcRect/>
          <a:stretch>
            <a:fillRect/>
          </a:stretch>
        </p:blipFill>
        <p:spPr bwMode="auto">
          <a:xfrm>
            <a:off x="1066800" y="2743200"/>
            <a:ext cx="3162300" cy="2371725"/>
          </a:xfrm>
          <a:prstGeom prst="rect">
            <a:avLst/>
          </a:prstGeom>
          <a:noFill/>
          <a:ln w="9525">
            <a:noFill/>
            <a:miter lim="800000"/>
            <a:headEnd/>
            <a:tailEnd/>
          </a:ln>
        </p:spPr>
      </p:pic>
      <p:sp>
        <p:nvSpPr>
          <p:cNvPr id="2" name="Rectangle 1"/>
          <p:cNvSpPr/>
          <p:nvPr/>
        </p:nvSpPr>
        <p:spPr>
          <a:xfrm>
            <a:off x="380999" y="6172200"/>
            <a:ext cx="7772401" cy="276999"/>
          </a:xfrm>
          <a:prstGeom prst="rect">
            <a:avLst/>
          </a:prstGeom>
        </p:spPr>
        <p:txBody>
          <a:bodyPr wrap="square">
            <a:spAutoFit/>
          </a:bodyPr>
          <a:lstStyle/>
          <a:p>
            <a:r>
              <a:rPr lang="es-MX" sz="1200" dirty="0" smtClean="0">
                <a:latin typeface="Arial" pitchFamily="34" charset="0"/>
                <a:cs typeface="Arial" pitchFamily="34" charset="0"/>
              </a:rPr>
              <a:t>Foto: Herreros de obra, Departamento de Trabajo e Industrias, elcoshimages.org</a:t>
            </a:r>
            <a:endParaRPr lang="es-MX" sz="1200" dirty="0">
              <a:latin typeface="Arial" pitchFamily="34" charset="0"/>
              <a:cs typeface="Arial" pitchFamily="34" charset="0"/>
            </a:endParaRPr>
          </a:p>
        </p:txBody>
      </p:sp>
      <p:pic>
        <p:nvPicPr>
          <p:cNvPr id="7" name="Picture 4" descr="Stud welding, awkward work pos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4698" y="2286000"/>
            <a:ext cx="2514600" cy="336776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19100" y="1371600"/>
            <a:ext cx="7620000" cy="4800600"/>
          </a:xfrm>
        </p:spPr>
        <p:txBody>
          <a:bodyPr/>
          <a:lstStyle/>
          <a:p>
            <a:pPr marL="114300" indent="0">
              <a:buNone/>
            </a:pPr>
            <a:r>
              <a:rPr lang="es-MX" sz="3200" b="1" dirty="0" smtClean="0">
                <a:solidFill>
                  <a:schemeClr val="tx2"/>
                </a:solidFill>
              </a:rPr>
              <a:t>¿En qué posturas forzadas trabaja usted?</a:t>
            </a:r>
            <a:endParaRPr lang="es-MX" sz="3200" b="1" dirty="0">
              <a:solidFill>
                <a:schemeClr val="tx2"/>
              </a:solidFill>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t>Repetición</a:t>
            </a:r>
            <a:endParaRPr lang="es-MX" dirty="0"/>
          </a:p>
        </p:txBody>
      </p:sp>
      <p:sp>
        <p:nvSpPr>
          <p:cNvPr id="130050" name="Content Placeholder 2"/>
          <p:cNvSpPr>
            <a:spLocks noGrp="1"/>
          </p:cNvSpPr>
          <p:nvPr>
            <p:ph idx="1"/>
          </p:nvPr>
        </p:nvSpPr>
        <p:spPr/>
        <p:txBody>
          <a:bodyPr/>
          <a:lstStyle/>
          <a:p>
            <a:pPr marL="114300" indent="0" eaLnBrk="1" hangingPunct="1">
              <a:buNone/>
            </a:pPr>
            <a:r>
              <a:rPr lang="es-MX" b="1" dirty="0" smtClean="0">
                <a:solidFill>
                  <a:schemeClr val="tx2"/>
                </a:solidFill>
              </a:rPr>
              <a:t>¿Para cuáles tareas se necesitan movimientos repetitivos?</a:t>
            </a:r>
            <a:endParaRPr lang="es-MX" dirty="0" smtClean="0">
              <a:solidFill>
                <a:schemeClr val="tx2"/>
              </a:solidFill>
            </a:endParaRPr>
          </a:p>
        </p:txBody>
      </p:sp>
      <p:pic>
        <p:nvPicPr>
          <p:cNvPr id="1105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2286000"/>
            <a:ext cx="5402802" cy="369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6324600"/>
            <a:ext cx="6858000" cy="276999"/>
          </a:xfrm>
          <a:prstGeom prst="rect">
            <a:avLst/>
          </a:prstGeom>
        </p:spPr>
        <p:txBody>
          <a:bodyPr wrap="square">
            <a:spAutoFit/>
          </a:bodyPr>
          <a:lstStyle/>
          <a:p>
            <a:r>
              <a:rPr lang="en-US" sz="1200" dirty="0" err="1" smtClean="0">
                <a:latin typeface="Arial" pitchFamily="34" charset="0"/>
                <a:cs typeface="Arial" pitchFamily="34" charset="0"/>
              </a:rPr>
              <a:t>Foto</a:t>
            </a:r>
            <a:r>
              <a:rPr lang="en-US" sz="1200" dirty="0" smtClean="0">
                <a:latin typeface="Arial" pitchFamily="34" charset="0"/>
                <a:cs typeface="Arial" pitchFamily="34" charset="0"/>
              </a:rPr>
              <a:t>: Earl Dotter, </a:t>
            </a:r>
            <a:r>
              <a:rPr lang="en-US" sz="1200" dirty="0">
                <a:latin typeface="Arial" pitchFamily="34" charset="0"/>
                <a:cs typeface="Arial" pitchFamily="34" charset="0"/>
              </a:rPr>
              <a:t>elcoshimages.org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t>Número de subvención de OSHA</a:t>
            </a:r>
            <a:endParaRPr lang="es-MX" dirty="0"/>
          </a:p>
        </p:txBody>
      </p:sp>
      <p:sp>
        <p:nvSpPr>
          <p:cNvPr id="18434" name="Content Placeholder 2"/>
          <p:cNvSpPr>
            <a:spLocks noGrp="1"/>
          </p:cNvSpPr>
          <p:nvPr>
            <p:ph idx="1"/>
          </p:nvPr>
        </p:nvSpPr>
        <p:spPr/>
        <p:txBody>
          <a:bodyPr/>
          <a:lstStyle/>
          <a:p>
            <a:pPr marL="114300" indent="0" eaLnBrk="1" hangingPunct="1">
              <a:buNone/>
            </a:pPr>
            <a:r>
              <a:rPr lang="es-MX" dirty="0" smtClean="0"/>
              <a:t>Este material se produjo bajo el número de subvención SH-22310-11-60-F-6 de la Administración de Seguridad y Salud Ocupacional del Departamento de Trabajo de los EE.UU. No necesariamente representa las opiniones o políticas del Departamento de Trabajo de los EE.UU y el hecho de que se mencionen organizaciones, marcas o productos comerciales no significa que el gobierno de los EE.UU los recomienda o los respalda.</a:t>
            </a:r>
          </a:p>
        </p:txBody>
      </p:sp>
      <p:pic>
        <p:nvPicPr>
          <p:cNvPr id="18435" name="Picture 2" descr="http://www.eesolutions.net/blog/wp-content/uploads/2010/11/osha.gif"/>
          <p:cNvPicPr>
            <a:picLocks noChangeAspect="1" noChangeArrowheads="1"/>
          </p:cNvPicPr>
          <p:nvPr/>
        </p:nvPicPr>
        <p:blipFill>
          <a:blip r:embed="rId3" cstate="print"/>
          <a:srcRect/>
          <a:stretch>
            <a:fillRect/>
          </a:stretch>
        </p:blipFill>
        <p:spPr bwMode="auto">
          <a:xfrm>
            <a:off x="2438400" y="4822054"/>
            <a:ext cx="3421063" cy="98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t>Fuerza excesiva</a:t>
            </a:r>
            <a:endParaRPr lang="es-MX" dirty="0"/>
          </a:p>
        </p:txBody>
      </p:sp>
      <p:sp>
        <p:nvSpPr>
          <p:cNvPr id="5" name="Content Placeholder 4"/>
          <p:cNvSpPr>
            <a:spLocks noGrp="1"/>
          </p:cNvSpPr>
          <p:nvPr>
            <p:ph idx="1"/>
          </p:nvPr>
        </p:nvSpPr>
        <p:spPr/>
        <p:txBody>
          <a:bodyPr/>
          <a:lstStyle/>
          <a:p>
            <a:pPr marL="114300" indent="0">
              <a:buNone/>
            </a:pPr>
            <a:r>
              <a:rPr lang="es-MX" b="1" dirty="0" smtClean="0">
                <a:solidFill>
                  <a:schemeClr val="tx2"/>
                </a:solidFill>
              </a:rPr>
              <a:t>¿Cuáles tareas requieren del uso de fuerza excesiva?</a:t>
            </a:r>
            <a:endParaRPr lang="es-MX" dirty="0" smtClean="0">
              <a:solidFill>
                <a:schemeClr val="tx2"/>
              </a:solidFill>
            </a:endParaRPr>
          </a:p>
          <a:p>
            <a:pPr marL="114300" indent="0">
              <a:buNone/>
            </a:pPr>
            <a:endParaRPr lang="en-US" dirty="0"/>
          </a:p>
        </p:txBody>
      </p:sp>
      <p:pic>
        <p:nvPicPr>
          <p:cNvPr id="1116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2417876"/>
            <a:ext cx="5634361" cy="389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81001"/>
            <a:ext cx="8444883" cy="276999"/>
          </a:xfrm>
          <a:prstGeom prst="rect">
            <a:avLst/>
          </a:prstGeom>
        </p:spPr>
        <p:txBody>
          <a:bodyPr wrap="square">
            <a:spAutoFit/>
          </a:bodyPr>
          <a:lstStyle/>
          <a:p>
            <a:r>
              <a:rPr lang="en-US" sz="1200" dirty="0" err="1" smtClean="0">
                <a:latin typeface="Arial" pitchFamily="34" charset="0"/>
                <a:cs typeface="Arial" pitchFamily="34" charset="0"/>
              </a:rPr>
              <a:t>Foto</a:t>
            </a:r>
            <a:r>
              <a:rPr lang="en-US" sz="1200" dirty="0" smtClean="0">
                <a:latin typeface="Arial" pitchFamily="34" charset="0"/>
                <a:cs typeface="Arial" pitchFamily="34" charset="0"/>
              </a:rPr>
              <a:t>: </a:t>
            </a:r>
            <a:r>
              <a:rPr lang="en-US" sz="1200" dirty="0">
                <a:latin typeface="Arial" pitchFamily="34" charset="0"/>
                <a:cs typeface="Arial" pitchFamily="34" charset="0"/>
              </a:rPr>
              <a:t>Earl Dotter, elcoshimages.org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Postura fija</a:t>
            </a:r>
            <a:endParaRPr lang="es-MX" dirty="0"/>
          </a:p>
        </p:txBody>
      </p:sp>
      <p:sp>
        <p:nvSpPr>
          <p:cNvPr id="3" name="Content Placeholder 2"/>
          <p:cNvSpPr>
            <a:spLocks noGrp="1"/>
          </p:cNvSpPr>
          <p:nvPr>
            <p:ph idx="1"/>
          </p:nvPr>
        </p:nvSpPr>
        <p:spPr/>
        <p:txBody>
          <a:bodyPr/>
          <a:lstStyle/>
          <a:p>
            <a:pPr marL="114300" indent="0">
              <a:buNone/>
            </a:pPr>
            <a:r>
              <a:rPr lang="es-MX" b="1" dirty="0" smtClean="0">
                <a:solidFill>
                  <a:schemeClr val="tx2"/>
                </a:solidFill>
              </a:rPr>
              <a:t>¿Cuáles tareas exigen que se trabaje en una postura fija o estacionaria?</a:t>
            </a:r>
          </a:p>
          <a:p>
            <a:endParaRPr lang="en-US" dirty="0"/>
          </a:p>
        </p:txBody>
      </p:sp>
      <p:pic>
        <p:nvPicPr>
          <p:cNvPr id="11776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9400" y="2362200"/>
            <a:ext cx="2901950" cy="386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70216"/>
            <a:ext cx="3324372" cy="276999"/>
          </a:xfrm>
          <a:prstGeom prst="rect">
            <a:avLst/>
          </a:prstGeom>
        </p:spPr>
        <p:txBody>
          <a:bodyPr wrap="none">
            <a:spAutoFit/>
          </a:bodyPr>
          <a:lstStyle/>
          <a:p>
            <a:pPr lvl="0"/>
            <a:r>
              <a:rPr lang="en-US" sz="1200" dirty="0" err="1" smtClean="0">
                <a:solidFill>
                  <a:prstClr val="black"/>
                </a:solidFill>
                <a:latin typeface="Arial" pitchFamily="34" charset="0"/>
                <a:cs typeface="Arial" pitchFamily="34" charset="0"/>
              </a:rPr>
              <a:t>Foto</a:t>
            </a:r>
            <a:r>
              <a:rPr lang="en-US" sz="1200" dirty="0" smtClean="0">
                <a:solidFill>
                  <a:prstClr val="black"/>
                </a:solidFill>
                <a:latin typeface="Arial" pitchFamily="34" charset="0"/>
                <a:cs typeface="Arial" pitchFamily="34" charset="0"/>
              </a:rPr>
              <a:t>: </a:t>
            </a:r>
            <a:r>
              <a:rPr lang="en-US" sz="1200" dirty="0">
                <a:solidFill>
                  <a:prstClr val="black"/>
                </a:solidFill>
                <a:latin typeface="Arial" pitchFamily="34" charset="0"/>
                <a:cs typeface="Arial" pitchFamily="34" charset="0"/>
              </a:rPr>
              <a:t>Mount Sinai/ CHEP, elcoshimages.com. </a:t>
            </a:r>
          </a:p>
        </p:txBody>
      </p:sp>
    </p:spTree>
    <p:extLst>
      <p:ext uri="{BB962C8B-B14F-4D97-AF65-F5344CB8AC3E}">
        <p14:creationId xmlns:p14="http://schemas.microsoft.com/office/powerpoint/2010/main" val="1756809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s-MX" dirty="0" smtClean="0"/>
              <a:t>Vibración</a:t>
            </a:r>
            <a:r>
              <a:rPr lang="en-US" dirty="0"/>
              <a:t/>
            </a:r>
            <a:br>
              <a:rPr lang="en-US" dirty="0"/>
            </a:br>
            <a:endParaRPr lang="en-US" dirty="0"/>
          </a:p>
        </p:txBody>
      </p:sp>
      <p:sp>
        <p:nvSpPr>
          <p:cNvPr id="3" name="Content Placeholder 2"/>
          <p:cNvSpPr>
            <a:spLocks noGrp="1"/>
          </p:cNvSpPr>
          <p:nvPr>
            <p:ph idx="1"/>
          </p:nvPr>
        </p:nvSpPr>
        <p:spPr>
          <a:xfrm>
            <a:off x="457200" y="1600200"/>
            <a:ext cx="7620000" cy="4846320"/>
          </a:xfrm>
        </p:spPr>
        <p:txBody>
          <a:bodyPr/>
          <a:lstStyle/>
          <a:p>
            <a:pPr marL="114300" indent="0">
              <a:buNone/>
            </a:pPr>
            <a:r>
              <a:rPr lang="es-MX" b="1" dirty="0" smtClean="0">
                <a:solidFill>
                  <a:schemeClr val="tx2"/>
                </a:solidFill>
              </a:rPr>
              <a:t>¿Cuáles tareas lo exponen a uno a vibración?</a:t>
            </a:r>
          </a:p>
          <a:p>
            <a:pPr marL="114300" indent="0">
              <a:buNone/>
            </a:pPr>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114300" indent="0">
              <a:buNone/>
            </a:pPr>
            <a:r>
              <a:rPr lang="es-MX" sz="1200" dirty="0" smtClean="0">
                <a:latin typeface="Arial" pitchFamily="34" charset="0"/>
                <a:cs typeface="Arial" pitchFamily="34" charset="0"/>
              </a:rPr>
              <a:t>       Foto: Mount </a:t>
            </a:r>
            <a:r>
              <a:rPr lang="es-MX" sz="1200" dirty="0" err="1" smtClean="0">
                <a:latin typeface="Arial" pitchFamily="34" charset="0"/>
                <a:cs typeface="Arial" pitchFamily="34" charset="0"/>
              </a:rPr>
              <a:t>Sinai</a:t>
            </a:r>
            <a:r>
              <a:rPr lang="es-MX" sz="1200" dirty="0" smtClean="0">
                <a:latin typeface="Arial" pitchFamily="34" charset="0"/>
                <a:cs typeface="Arial" pitchFamily="34" charset="0"/>
              </a:rPr>
              <a:t>/CHEP, </a:t>
            </a:r>
          </a:p>
          <a:p>
            <a:pPr marL="114300" indent="0">
              <a:buNone/>
            </a:pPr>
            <a:r>
              <a:rPr lang="es-MX" sz="1200" dirty="0" smtClean="0">
                <a:latin typeface="Arial" pitchFamily="34" charset="0"/>
                <a:cs typeface="Arial" pitchFamily="34" charset="0"/>
              </a:rPr>
              <a:t>       elcoshimages.org</a:t>
            </a:r>
          </a:p>
          <a:p>
            <a:pPr marL="114300" indent="0">
              <a:buNone/>
            </a:pPr>
            <a:endParaRPr lang="en-US" dirty="0"/>
          </a:p>
        </p:txBody>
      </p:sp>
      <p:pic>
        <p:nvPicPr>
          <p:cNvPr id="1146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362200"/>
            <a:ext cx="19335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9" y="2438400"/>
            <a:ext cx="3523651" cy="232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86921" y="4764748"/>
            <a:ext cx="3995888" cy="276999"/>
          </a:xfrm>
          <a:prstGeom prst="rect">
            <a:avLst/>
          </a:prstGeom>
        </p:spPr>
        <p:txBody>
          <a:bodyPr wrap="square">
            <a:spAutoFit/>
          </a:bodyPr>
          <a:lstStyle/>
          <a:p>
            <a:r>
              <a:rPr lang="es-MX" sz="1200" dirty="0" smtClean="0">
                <a:latin typeface="Arial" pitchFamily="34" charset="0"/>
                <a:cs typeface="Arial" pitchFamily="34" charset="0"/>
              </a:rPr>
              <a:t>Foto: John </a:t>
            </a:r>
            <a:r>
              <a:rPr lang="es-MX" sz="1200" dirty="0" err="1" smtClean="0">
                <a:latin typeface="Arial" pitchFamily="34" charset="0"/>
                <a:cs typeface="Arial" pitchFamily="34" charset="0"/>
              </a:rPr>
              <a:t>Ruckus</a:t>
            </a:r>
            <a:r>
              <a:rPr lang="es-MX" sz="1200" dirty="0" smtClean="0">
                <a:latin typeface="Arial" pitchFamily="34" charset="0"/>
                <a:cs typeface="Arial" pitchFamily="34" charset="0"/>
              </a:rPr>
              <a:t>/NIOSH, elcoshimages.org</a:t>
            </a:r>
            <a:endParaRPr lang="es-MX" sz="1200" dirty="0">
              <a:latin typeface="Arial" pitchFamily="34" charset="0"/>
              <a:cs typeface="Arial" pitchFamily="34" charset="0"/>
            </a:endParaRPr>
          </a:p>
        </p:txBody>
      </p:sp>
    </p:spTree>
    <p:extLst>
      <p:ext uri="{BB962C8B-B14F-4D97-AF65-F5344CB8AC3E}">
        <p14:creationId xmlns:p14="http://schemas.microsoft.com/office/powerpoint/2010/main" val="2917493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t>Herramientas mal diseñadas</a:t>
            </a:r>
            <a:endParaRPr lang="es-MX"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None/>
              <a:defRPr/>
            </a:pPr>
            <a:r>
              <a:rPr lang="es-MX" b="1" dirty="0" smtClean="0">
                <a:solidFill>
                  <a:schemeClr val="tx2"/>
                </a:solidFill>
              </a:rPr>
              <a:t>¿Qué tienen de malo estas herramientas? </a:t>
            </a:r>
            <a:endParaRPr lang="es-MX" b="1" dirty="0">
              <a:solidFill>
                <a:schemeClr val="tx2"/>
              </a:solidFill>
            </a:endParaRPr>
          </a:p>
        </p:txBody>
      </p:sp>
      <p:pic>
        <p:nvPicPr>
          <p:cNvPr id="138243" name="Picture 4"/>
          <p:cNvPicPr>
            <a:picLocks noChangeAspect="1" noChangeArrowheads="1"/>
          </p:cNvPicPr>
          <p:nvPr/>
        </p:nvPicPr>
        <p:blipFill>
          <a:blip r:embed="rId3" cstate="print"/>
          <a:srcRect/>
          <a:stretch>
            <a:fillRect/>
          </a:stretch>
        </p:blipFill>
        <p:spPr bwMode="auto">
          <a:xfrm>
            <a:off x="1752599" y="2590800"/>
            <a:ext cx="1828800" cy="1377696"/>
          </a:xfrm>
          <a:prstGeom prst="rect">
            <a:avLst/>
          </a:prstGeom>
          <a:ln>
            <a:noFill/>
          </a:ln>
          <a:effectLst>
            <a:outerShdw blurRad="292100" dist="139700" dir="2700000" algn="tl" rotWithShape="0">
              <a:srgbClr val="333333">
                <a:alpha val="65000"/>
              </a:srgbClr>
            </a:outerShdw>
          </a:effectLst>
        </p:spPr>
      </p:pic>
      <p:pic>
        <p:nvPicPr>
          <p:cNvPr id="138244" name="Picture 5"/>
          <p:cNvPicPr>
            <a:picLocks noChangeAspect="1" noChangeArrowheads="1"/>
          </p:cNvPicPr>
          <p:nvPr/>
        </p:nvPicPr>
        <p:blipFill>
          <a:blip r:embed="rId4" cstate="print"/>
          <a:srcRect/>
          <a:stretch>
            <a:fillRect/>
          </a:stretch>
        </p:blipFill>
        <p:spPr bwMode="auto">
          <a:xfrm>
            <a:off x="1752599" y="4419600"/>
            <a:ext cx="1848775" cy="1392744"/>
          </a:xfrm>
          <a:prstGeom prst="rect">
            <a:avLst/>
          </a:prstGeom>
          <a:ln>
            <a:noFill/>
          </a:ln>
          <a:effectLst>
            <a:outerShdw blurRad="292100" dist="139700" dir="2700000" algn="tl" rotWithShape="0">
              <a:srgbClr val="333333">
                <a:alpha val="65000"/>
              </a:srgbClr>
            </a:outerShdw>
          </a:effectLst>
        </p:spPr>
      </p:pic>
      <p:pic>
        <p:nvPicPr>
          <p:cNvPr id="138245" name="Picture 6"/>
          <p:cNvPicPr>
            <a:picLocks noChangeAspect="1" noChangeArrowheads="1"/>
          </p:cNvPicPr>
          <p:nvPr/>
        </p:nvPicPr>
        <p:blipFill>
          <a:blip r:embed="rId5" cstate="print"/>
          <a:srcRect/>
          <a:stretch>
            <a:fillRect/>
          </a:stretch>
        </p:blipFill>
        <p:spPr bwMode="auto">
          <a:xfrm>
            <a:off x="4485441" y="4419600"/>
            <a:ext cx="2059619" cy="1425524"/>
          </a:xfrm>
          <a:prstGeom prst="rect">
            <a:avLst/>
          </a:prstGeom>
          <a:ln>
            <a:noFill/>
          </a:ln>
          <a:effectLst>
            <a:outerShdw blurRad="292100" dist="139700" dir="2700000" algn="tl" rotWithShape="0">
              <a:srgbClr val="333333">
                <a:alpha val="65000"/>
              </a:srgbClr>
            </a:outerShdw>
          </a:effectLst>
        </p:spPr>
      </p:pic>
      <p:pic>
        <p:nvPicPr>
          <p:cNvPr id="138246" name="Picture 7"/>
          <p:cNvPicPr>
            <a:picLocks noChangeAspect="1" noChangeArrowheads="1"/>
          </p:cNvPicPr>
          <p:nvPr/>
        </p:nvPicPr>
        <p:blipFill>
          <a:blip r:embed="rId6" cstate="print"/>
          <a:srcRect/>
          <a:stretch>
            <a:fillRect/>
          </a:stretch>
        </p:blipFill>
        <p:spPr bwMode="auto">
          <a:xfrm>
            <a:off x="4493579" y="2658299"/>
            <a:ext cx="2059619" cy="1321294"/>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0" y="6581001"/>
            <a:ext cx="8382000" cy="276999"/>
          </a:xfrm>
          <a:prstGeom prst="rect">
            <a:avLst/>
          </a:prstGeom>
        </p:spPr>
        <p:txBody>
          <a:bodyPr wrap="square">
            <a:spAutoFit/>
          </a:bodyPr>
          <a:lstStyle/>
          <a:p>
            <a:r>
              <a:rPr lang="en-US" sz="1200" dirty="0" err="1" smtClean="0">
                <a:latin typeface="Arial" pitchFamily="34" charset="0"/>
                <a:cs typeface="Arial" pitchFamily="34" charset="0"/>
              </a:rPr>
              <a:t>Foto</a:t>
            </a:r>
            <a:r>
              <a:rPr lang="en-US" sz="1200" i="1" dirty="0" smtClean="0">
                <a:latin typeface="Arial" pitchFamily="34" charset="0"/>
                <a:cs typeface="Arial" pitchFamily="34" charset="0"/>
              </a:rPr>
              <a:t>: Easy </a:t>
            </a:r>
            <a:r>
              <a:rPr lang="en-US" sz="1200" i="1" dirty="0">
                <a:latin typeface="Arial" pitchFamily="34" charset="0"/>
                <a:cs typeface="Arial" pitchFamily="34" charset="0"/>
              </a:rPr>
              <a:t>Ergonomics: A Guide to Selecting Non-Powered Hand </a:t>
            </a:r>
            <a:r>
              <a:rPr lang="en-US" sz="1200" i="1" dirty="0" smtClean="0">
                <a:latin typeface="Arial" pitchFamily="34" charset="0"/>
                <a:cs typeface="Arial" pitchFamily="34" charset="0"/>
              </a:rPr>
              <a:t>Tools, </a:t>
            </a:r>
            <a:r>
              <a:rPr lang="en-US" sz="1200" dirty="0" smtClean="0">
                <a:latin typeface="Arial" pitchFamily="34" charset="0"/>
                <a:cs typeface="Arial" pitchFamily="34" charset="0"/>
              </a:rPr>
              <a:t>Cal/OSHA, NIOSH</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t>Temperaturas extremadas</a:t>
            </a:r>
            <a:endParaRPr lang="es-MX" dirty="0"/>
          </a:p>
        </p:txBody>
      </p:sp>
      <p:sp>
        <p:nvSpPr>
          <p:cNvPr id="140290" name="Content Placeholder 2"/>
          <p:cNvSpPr>
            <a:spLocks noGrp="1"/>
          </p:cNvSpPr>
          <p:nvPr>
            <p:ph idx="1"/>
          </p:nvPr>
        </p:nvSpPr>
        <p:spPr/>
        <p:txBody>
          <a:bodyPr/>
          <a:lstStyle/>
          <a:p>
            <a:pPr marL="114300" indent="0" eaLnBrk="1" hangingPunct="1">
              <a:buNone/>
            </a:pPr>
            <a:r>
              <a:rPr lang="es-MX" b="1" dirty="0" smtClean="0">
                <a:solidFill>
                  <a:schemeClr val="tx2"/>
                </a:solidFill>
              </a:rPr>
              <a:t>¿Trabaja a temperaturas frías o calientes durante largos plazos de tiempo?</a:t>
            </a:r>
          </a:p>
        </p:txBody>
      </p:sp>
      <p:pic>
        <p:nvPicPr>
          <p:cNvPr id="140291" name="Picture 2" descr="Construction in Southern Alaska in winter. The building is encased in plastic and heated on the inside. Temperature on the outside was &#10;10Â° F on the inside 60Â° F. &#10;"/>
          <p:cNvPicPr>
            <a:picLocks noChangeAspect="1" noChangeArrowheads="1"/>
          </p:cNvPicPr>
          <p:nvPr/>
        </p:nvPicPr>
        <p:blipFill>
          <a:blip r:embed="rId3" cstate="print"/>
          <a:srcRect/>
          <a:stretch>
            <a:fillRect/>
          </a:stretch>
        </p:blipFill>
        <p:spPr bwMode="auto">
          <a:xfrm>
            <a:off x="4724400" y="2639563"/>
            <a:ext cx="3390900" cy="2249936"/>
          </a:xfrm>
          <a:prstGeom prst="rect">
            <a:avLst/>
          </a:prstGeom>
          <a:noFill/>
          <a:ln w="9525">
            <a:noFill/>
            <a:miter lim="800000"/>
            <a:headEnd/>
            <a:tailEnd/>
          </a:ln>
        </p:spPr>
      </p:pic>
      <p:sp>
        <p:nvSpPr>
          <p:cNvPr id="7" name="Rectangle 6"/>
          <p:cNvSpPr/>
          <p:nvPr/>
        </p:nvSpPr>
        <p:spPr>
          <a:xfrm>
            <a:off x="4580878" y="4967959"/>
            <a:ext cx="3039122" cy="276999"/>
          </a:xfrm>
          <a:prstGeom prst="rect">
            <a:avLst/>
          </a:prstGeom>
        </p:spPr>
        <p:txBody>
          <a:bodyPr wrap="square">
            <a:spAutoFit/>
          </a:bodyPr>
          <a:lstStyle/>
          <a:p>
            <a:r>
              <a:rPr lang="en-US" sz="1000" dirty="0" smtClean="0">
                <a:latin typeface="+mn-lt"/>
              </a:rPr>
              <a:t> </a:t>
            </a:r>
            <a:r>
              <a:rPr lang="en-US" sz="1200" dirty="0" err="1" smtClean="0">
                <a:latin typeface="Arial" pitchFamily="34" charset="0"/>
                <a:cs typeface="Arial" pitchFamily="34" charset="0"/>
              </a:rPr>
              <a:t>Foto</a:t>
            </a:r>
            <a:r>
              <a:rPr lang="en-US" sz="1200" dirty="0" smtClean="0">
                <a:latin typeface="Arial" pitchFamily="34" charset="0"/>
                <a:cs typeface="Arial" pitchFamily="34" charset="0"/>
              </a:rPr>
              <a:t>: NIOSH, </a:t>
            </a:r>
            <a:r>
              <a:rPr lang="en-US" sz="1200" dirty="0">
                <a:latin typeface="Arial" pitchFamily="34" charset="0"/>
                <a:cs typeface="Arial" pitchFamily="34" charset="0"/>
              </a:rPr>
              <a:t>elcoshimages.org</a:t>
            </a:r>
          </a:p>
        </p:txBody>
      </p:sp>
      <p:pic>
        <p:nvPicPr>
          <p:cNvPr id="114690" name="Picture 2" descr="http://www.montgomerycountymd.gov/Content/InfoCentral/photos/23/2011/water_shade_rest.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3640984"/>
            <a:ext cx="3857163" cy="22146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6468" y="5943600"/>
            <a:ext cx="6479131" cy="276999"/>
          </a:xfrm>
          <a:prstGeom prst="rect">
            <a:avLst/>
          </a:prstGeom>
        </p:spPr>
        <p:txBody>
          <a:bodyPr wrap="square">
            <a:spAutoFit/>
          </a:bodyPr>
          <a:lstStyle/>
          <a:p>
            <a:r>
              <a:rPr lang="es-MX" sz="1200" dirty="0" smtClean="0">
                <a:latin typeface="Arial" pitchFamily="34" charset="0"/>
                <a:cs typeface="Arial" pitchFamily="34" charset="0"/>
              </a:rPr>
              <a:t>Foto: Programa de Salud Laboral (LOHP, por sus siglas en inglés, OSHA Federal)</a:t>
            </a:r>
            <a:endParaRPr lang="es-MX"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dirty="0" smtClean="0"/>
              <a:t>Mala organización del trabajo</a:t>
            </a:r>
            <a:endParaRPr lang="es-MX" dirty="0"/>
          </a:p>
        </p:txBody>
      </p:sp>
      <p:sp>
        <p:nvSpPr>
          <p:cNvPr id="5" name="Content Placeholder 4"/>
          <p:cNvSpPr>
            <a:spLocks noGrp="1"/>
          </p:cNvSpPr>
          <p:nvPr>
            <p:ph idx="1"/>
          </p:nvPr>
        </p:nvSpPr>
        <p:spPr/>
        <p:txBody>
          <a:bodyPr/>
          <a:lstStyle/>
          <a:p>
            <a:pPr marL="114300" indent="0" eaLnBrk="1" fontAlgn="auto" hangingPunct="1">
              <a:spcAft>
                <a:spcPts val="0"/>
              </a:spcAft>
              <a:buFont typeface="Arial" pitchFamily="34" charset="0"/>
              <a:buNone/>
              <a:defRPr/>
            </a:pPr>
            <a:r>
              <a:rPr lang="es-MX" dirty="0" smtClean="0"/>
              <a:t>Esto se refiere a la manera en que las tareas se diseñan, se efectúan y se supervisan, por ejemplo:</a:t>
            </a:r>
          </a:p>
          <a:p>
            <a:pPr marL="171450" indent="-171450" eaLnBrk="1" fontAlgn="auto" hangingPunct="1">
              <a:spcAft>
                <a:spcPts val="0"/>
              </a:spcAft>
              <a:buFont typeface="Arial" pitchFamily="34" charset="0"/>
              <a:buChar char="•"/>
              <a:defRPr/>
            </a:pPr>
            <a:r>
              <a:rPr lang="es-MX" dirty="0" smtClean="0"/>
              <a:t>Exigencias del horario de producción</a:t>
            </a:r>
          </a:p>
          <a:p>
            <a:pPr marL="171450" indent="-171450" eaLnBrk="1" fontAlgn="auto" hangingPunct="1">
              <a:spcAft>
                <a:spcPts val="0"/>
              </a:spcAft>
              <a:buFont typeface="Arial" pitchFamily="34" charset="0"/>
              <a:buChar char="•"/>
              <a:defRPr/>
            </a:pPr>
            <a:r>
              <a:rPr lang="es-MX" dirty="0" smtClean="0"/>
              <a:t>Descansos poco frecuentes</a:t>
            </a:r>
          </a:p>
          <a:p>
            <a:pPr marL="171450" indent="-171450" eaLnBrk="1" fontAlgn="auto" hangingPunct="1">
              <a:spcAft>
                <a:spcPts val="0"/>
              </a:spcAft>
              <a:buFont typeface="Arial" pitchFamily="34" charset="0"/>
              <a:buChar char="•"/>
              <a:defRPr/>
            </a:pPr>
            <a:r>
              <a:rPr lang="es-MX" dirty="0" smtClean="0"/>
              <a:t>Número inadecuado de obreros</a:t>
            </a:r>
          </a:p>
          <a:p>
            <a:pPr marL="171450" indent="-171450" eaLnBrk="1" fontAlgn="auto" hangingPunct="1">
              <a:spcAft>
                <a:spcPts val="0"/>
              </a:spcAft>
              <a:buFont typeface="Arial" pitchFamily="34" charset="0"/>
              <a:buChar char="•"/>
              <a:defRPr/>
            </a:pPr>
            <a:r>
              <a:rPr lang="es-MX" dirty="0" smtClean="0"/>
              <a:t>Mala planificación</a:t>
            </a:r>
          </a:p>
          <a:p>
            <a:pPr marL="171450" indent="-171450" eaLnBrk="1" fontAlgn="auto" hangingPunct="1">
              <a:spcAft>
                <a:spcPts val="0"/>
              </a:spcAft>
              <a:buFont typeface="Arial" pitchFamily="34" charset="0"/>
              <a:buChar char="•"/>
              <a:defRPr/>
            </a:pPr>
            <a:r>
              <a:rPr lang="es-MX" dirty="0" smtClean="0"/>
              <a:t>Mala supervisión</a:t>
            </a:r>
          </a:p>
          <a:p>
            <a:pPr eaLnBrk="1" fontAlgn="auto" hangingPunct="1">
              <a:spcAft>
                <a:spcPts val="0"/>
              </a:spcAft>
              <a:buFont typeface="Arial" pitchFamily="34" charset="0"/>
              <a:buChar char="•"/>
              <a:defRPr/>
            </a:pPr>
            <a:endParaRPr lang="en-US" dirty="0"/>
          </a:p>
          <a:p>
            <a:pPr marL="114300" indent="0" eaLnBrk="1" fontAlgn="auto" hangingPunct="1">
              <a:spcAft>
                <a:spcPts val="0"/>
              </a:spcAft>
              <a:buNone/>
              <a:defRPr/>
            </a:pPr>
            <a:r>
              <a:rPr lang="es-MX" b="1" dirty="0" smtClean="0">
                <a:solidFill>
                  <a:schemeClr val="tx2"/>
                </a:solidFill>
              </a:rPr>
              <a:t>¿Ha tenido experiencias con trabajos mal organizados?</a:t>
            </a:r>
          </a:p>
          <a:p>
            <a:pPr marL="114300" indent="0">
              <a:buNone/>
            </a:pPr>
            <a:endParaRPr lang="en-US" dirty="0"/>
          </a:p>
        </p:txBody>
      </p:sp>
      <p:pic>
        <p:nvPicPr>
          <p:cNvPr id="1126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0200" y="2438400"/>
            <a:ext cx="21828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093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s-MX" dirty="0" smtClean="0"/>
              <a:t>Identificación de factores de riesgo</a:t>
            </a:r>
            <a:endParaRPr lang="es-MX" dirty="0"/>
          </a:p>
        </p:txBody>
      </p:sp>
      <p:sp>
        <p:nvSpPr>
          <p:cNvPr id="5" name="Content Placeholder 4"/>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s-MX" b="1" dirty="0" smtClean="0">
                <a:solidFill>
                  <a:schemeClr val="tx2"/>
                </a:solidFill>
              </a:rPr>
              <a:t>¿Cuáles son otras maneras de identificar los factores de riesgo en el trabajo?</a:t>
            </a:r>
          </a:p>
          <a:p>
            <a:pPr marL="114300" indent="0" eaLnBrk="1" fontAlgn="auto" hangingPunct="1">
              <a:spcAft>
                <a:spcPts val="0"/>
              </a:spcAft>
              <a:buFont typeface="Arial" pitchFamily="34" charset="0"/>
              <a:buNone/>
              <a:defRPr/>
            </a:pPr>
            <a:endParaRPr lang="es-MX" sz="1000" b="1" dirty="0" smtClean="0">
              <a:solidFill>
                <a:schemeClr val="tx2"/>
              </a:solidFill>
            </a:endParaRPr>
          </a:p>
          <a:p>
            <a:pPr marL="571500" indent="-457200" eaLnBrk="1" fontAlgn="auto" hangingPunct="1">
              <a:spcAft>
                <a:spcPts val="0"/>
              </a:spcAft>
              <a:buFont typeface="+mj-lt"/>
              <a:buAutoNum type="arabicPeriod"/>
              <a:defRPr/>
            </a:pPr>
            <a:r>
              <a:rPr lang="es-MX" dirty="0" smtClean="0"/>
              <a:t>Registros del empleador (Formularios 300 de OSHA, información de indemnización al trabajador, etc.)</a:t>
            </a:r>
          </a:p>
          <a:p>
            <a:pPr marL="571500" indent="-457200" eaLnBrk="1" fontAlgn="auto" hangingPunct="1">
              <a:spcAft>
                <a:spcPts val="0"/>
              </a:spcAft>
              <a:buFont typeface="+mj-lt"/>
              <a:buAutoNum type="arabicPeriod"/>
              <a:defRPr/>
            </a:pPr>
            <a:r>
              <a:rPr lang="es-MX" dirty="0" smtClean="0"/>
              <a:t>Encuestas o entrevistas al obrero</a:t>
            </a:r>
          </a:p>
          <a:p>
            <a:pPr marL="571500" indent="-457200" eaLnBrk="1" fontAlgn="auto" hangingPunct="1">
              <a:spcAft>
                <a:spcPts val="0"/>
              </a:spcAft>
              <a:buFont typeface="+mj-lt"/>
              <a:buAutoNum type="arabicPeriod"/>
              <a:defRPr/>
            </a:pPr>
            <a:r>
              <a:rPr lang="es-MX" dirty="0" smtClean="0"/>
              <a:t>Recorridos de inspección</a:t>
            </a:r>
          </a:p>
          <a:p>
            <a:pPr marL="571500" indent="-457200" eaLnBrk="1" fontAlgn="auto" hangingPunct="1">
              <a:spcAft>
                <a:spcPts val="0"/>
              </a:spcAft>
              <a:buFont typeface="+mj-lt"/>
              <a:buAutoNum type="arabicPeriod"/>
              <a:defRPr/>
            </a:pPr>
            <a:r>
              <a:rPr lang="es-MX" dirty="0" smtClean="0"/>
              <a:t>Evaluaciones de trabajo</a:t>
            </a:r>
          </a:p>
          <a:p>
            <a:pPr eaLnBrk="1" fontAlgn="auto" hangingPunct="1">
              <a:spcAft>
                <a:spcPts val="0"/>
              </a:spcAft>
              <a:buFont typeface="Arial" pitchFamily="34" charset="0"/>
              <a:buChar char="•"/>
              <a:defRPr/>
            </a:pPr>
            <a:endParaRPr lang="es-MX" dirty="0" smtClean="0"/>
          </a:p>
          <a:p>
            <a:pPr eaLnBrk="1" fontAlgn="auto" hangingPunct="1">
              <a:spcAft>
                <a:spcPts val="0"/>
              </a:spcAft>
              <a:buFont typeface="Arial" pitchFamily="34" charset="0"/>
              <a:buChar char="•"/>
              <a:defRPr/>
            </a:pPr>
            <a:endParaRPr lang="es-MX" dirty="0" smtClean="0"/>
          </a:p>
          <a:p>
            <a:pPr eaLnBrk="1" fontAlgn="auto" hangingPunct="1">
              <a:spcAft>
                <a:spcPts val="0"/>
              </a:spcAft>
              <a:buFont typeface="Arial" pitchFamily="34" charset="0"/>
              <a:buChar char="•"/>
              <a:defRPr/>
            </a:pPr>
            <a:endParaRPr lang="es-MX" dirty="0" smtClean="0"/>
          </a:p>
          <a:p>
            <a:pPr marL="114300" indent="0" eaLnBrk="1" fontAlgn="auto" hangingPunct="1">
              <a:spcAft>
                <a:spcPts val="0"/>
              </a:spcAft>
              <a:buNone/>
              <a:defRPr/>
            </a:pPr>
            <a:endParaRPr lang="es-MX" dirty="0"/>
          </a:p>
        </p:txBody>
      </p:sp>
      <p:pic>
        <p:nvPicPr>
          <p:cNvPr id="1095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810000"/>
            <a:ext cx="3276600" cy="19482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6581001"/>
            <a:ext cx="3657600" cy="276999"/>
          </a:xfrm>
          <a:prstGeom prst="rect">
            <a:avLst/>
          </a:prstGeom>
        </p:spPr>
        <p:txBody>
          <a:bodyPr wrap="square">
            <a:spAutoFit/>
          </a:bodyPr>
          <a:lstStyle/>
          <a:p>
            <a:r>
              <a:rPr lang="es-MX" sz="1200" dirty="0" smtClean="0">
                <a:latin typeface="Arial" pitchFamily="34" charset="0"/>
                <a:cs typeface="Arial" pitchFamily="34" charset="0"/>
              </a:rPr>
              <a:t>Foto: Consultas de Cal/OSHA</a:t>
            </a:r>
            <a:endParaRPr lang="es-MX"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t>Solución de problemas</a:t>
            </a:r>
            <a:endParaRPr lang="es-MX"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s-MX" b="1" dirty="0" smtClean="0">
                <a:solidFill>
                  <a:schemeClr val="tx2"/>
                </a:solidFill>
              </a:rPr>
              <a:t>¿Cuáles son algunas maneras de prevenir las torceduras, distensiones y trastornos </a:t>
            </a:r>
            <a:r>
              <a:rPr lang="es-MX" b="1" dirty="0" err="1" smtClean="0">
                <a:solidFill>
                  <a:schemeClr val="tx2"/>
                </a:solidFill>
              </a:rPr>
              <a:t>osteomusculares</a:t>
            </a:r>
            <a:r>
              <a:rPr lang="es-MX" b="1" dirty="0" smtClean="0">
                <a:solidFill>
                  <a:schemeClr val="tx2"/>
                </a:solidFill>
              </a:rPr>
              <a:t> (TO)?</a:t>
            </a:r>
          </a:p>
          <a:p>
            <a:pPr marL="114300" indent="0" eaLnBrk="1" fontAlgn="auto" hangingPunct="1">
              <a:spcAft>
                <a:spcPts val="0"/>
              </a:spcAft>
              <a:buFont typeface="Arial" pitchFamily="34" charset="0"/>
              <a:buNone/>
              <a:defRPr/>
            </a:pPr>
            <a:endParaRPr lang="es-MX" sz="800" dirty="0" smtClean="0"/>
          </a:p>
          <a:p>
            <a:pPr eaLnBrk="1" fontAlgn="auto" hangingPunct="1">
              <a:spcAft>
                <a:spcPts val="0"/>
              </a:spcAft>
              <a:buFont typeface="Arial" pitchFamily="34" charset="0"/>
              <a:buChar char="•"/>
              <a:defRPr/>
            </a:pPr>
            <a:r>
              <a:rPr lang="es-MX" dirty="0" smtClean="0"/>
              <a:t>Mejores materiales</a:t>
            </a:r>
          </a:p>
          <a:p>
            <a:pPr eaLnBrk="1" fontAlgn="auto" hangingPunct="1">
              <a:spcAft>
                <a:spcPts val="0"/>
              </a:spcAft>
              <a:buFont typeface="Arial" pitchFamily="34" charset="0"/>
              <a:buChar char="•"/>
              <a:defRPr/>
            </a:pPr>
            <a:r>
              <a:rPr lang="es-MX" dirty="0" smtClean="0"/>
              <a:t>Mejores herramientas</a:t>
            </a:r>
          </a:p>
          <a:p>
            <a:pPr eaLnBrk="1" fontAlgn="auto" hangingPunct="1">
              <a:spcAft>
                <a:spcPts val="0"/>
              </a:spcAft>
              <a:buFont typeface="Arial" pitchFamily="34" charset="0"/>
              <a:buChar char="•"/>
              <a:defRPr/>
            </a:pPr>
            <a:r>
              <a:rPr lang="es-MX" dirty="0" smtClean="0"/>
              <a:t>Métodos laborales más deseables</a:t>
            </a:r>
          </a:p>
          <a:p>
            <a:pPr eaLnBrk="1" fontAlgn="auto" hangingPunct="1">
              <a:spcAft>
                <a:spcPts val="0"/>
              </a:spcAft>
              <a:buFont typeface="Arial" pitchFamily="34" charset="0"/>
              <a:buChar char="•"/>
              <a:defRPr/>
            </a:pPr>
            <a:r>
              <a:rPr lang="es-MX" dirty="0" smtClean="0"/>
              <a:t>Mejor organización del trabajo</a:t>
            </a:r>
          </a:p>
          <a:p>
            <a:pPr eaLnBrk="1" fontAlgn="auto" hangingPunct="1">
              <a:spcAft>
                <a:spcPts val="0"/>
              </a:spcAft>
              <a:buFont typeface="Arial" pitchFamily="34" charset="0"/>
              <a:buChar char="•"/>
              <a:defRPr/>
            </a:pPr>
            <a:r>
              <a:rPr lang="es-MX" dirty="0" smtClean="0"/>
              <a:t>Capacitación</a:t>
            </a:r>
          </a:p>
          <a:p>
            <a:pPr eaLnBrk="1" fontAlgn="auto" hangingPunct="1">
              <a:spcAft>
                <a:spcPts val="0"/>
              </a:spcAft>
              <a:buFont typeface="Arial" pitchFamily="34" charset="0"/>
              <a:buChar char="•"/>
              <a:defRPr/>
            </a:pPr>
            <a:r>
              <a:rPr lang="es-MX" dirty="0" smtClean="0"/>
              <a:t>Flexión y extensión (estiramiento)</a:t>
            </a:r>
          </a:p>
          <a:p>
            <a:pPr eaLnBrk="1" fontAlgn="auto" hangingPunct="1">
              <a:spcAft>
                <a:spcPts val="0"/>
              </a:spcAft>
              <a:buFont typeface="Arial" pitchFamily="34" charset="0"/>
              <a:buChar char="•"/>
              <a:defRPr/>
            </a:pPr>
            <a:r>
              <a:rPr lang="es-MX" dirty="0" smtClean="0"/>
              <a:t>Equipo de protección personal </a:t>
            </a:r>
          </a:p>
          <a:p>
            <a:pPr marL="114300" indent="0" eaLnBrk="1" fontAlgn="auto" hangingPunct="1">
              <a:spcAft>
                <a:spcPts val="0"/>
              </a:spcAft>
              <a:buNone/>
              <a:defRPr/>
            </a:pPr>
            <a:r>
              <a:rPr lang="es-MX" i="1" dirty="0" smtClean="0"/>
              <a:t>(PPE, </a:t>
            </a:r>
            <a:r>
              <a:rPr lang="es-MX" dirty="0" smtClean="0"/>
              <a:t>por sus siglas en inglés)</a:t>
            </a:r>
          </a:p>
          <a:p>
            <a:pPr marL="1005840" lvl="2" eaLnBrk="1" fontAlgn="auto" hangingPunct="1">
              <a:spcAft>
                <a:spcPts val="0"/>
              </a:spcAft>
              <a:buClr>
                <a:schemeClr val="accent3"/>
              </a:buClr>
              <a:buFont typeface="Arial" pitchFamily="34" charset="0"/>
              <a:buChar char="•"/>
              <a:defRPr/>
            </a:pPr>
            <a:endParaRPr lang="es-MX" dirty="0" smtClean="0"/>
          </a:p>
          <a:p>
            <a:pPr eaLnBrk="1" fontAlgn="auto" hangingPunct="1">
              <a:spcAft>
                <a:spcPts val="0"/>
              </a:spcAft>
              <a:buFont typeface="Arial" pitchFamily="34" charset="0"/>
              <a:buChar char="•"/>
              <a:defRPr/>
            </a:pPr>
            <a:endParaRPr lang="es-MX"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2743200"/>
            <a:ext cx="300876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81001"/>
            <a:ext cx="4572000" cy="276999"/>
          </a:xfrm>
          <a:prstGeom prst="rect">
            <a:avLst/>
          </a:prstGeom>
        </p:spPr>
        <p:txBody>
          <a:bodyPr>
            <a:spAutoFit/>
          </a:bodyPr>
          <a:lstStyle/>
          <a:p>
            <a:pPr marL="0" indent="0">
              <a:buNone/>
            </a:pPr>
            <a:r>
              <a:rPr lang="es-MX" sz="1200" dirty="0" smtClean="0">
                <a:latin typeface="Arial" pitchFamily="34" charset="0"/>
                <a:cs typeface="Arial" pitchFamily="34" charset="0"/>
              </a:rPr>
              <a:t>Fuente del Dibujo: </a:t>
            </a:r>
            <a:r>
              <a:rPr lang="es-MX" sz="1200" i="1" dirty="0" smtClean="0">
                <a:latin typeface="Arial" pitchFamily="34" charset="0"/>
                <a:cs typeface="Arial" pitchFamily="34" charset="0"/>
              </a:rPr>
              <a:t>Simple </a:t>
            </a:r>
            <a:r>
              <a:rPr lang="es-MX" sz="1200" i="1" dirty="0" err="1" smtClean="0">
                <a:latin typeface="Arial" pitchFamily="34" charset="0"/>
                <a:cs typeface="Arial" pitchFamily="34" charset="0"/>
              </a:rPr>
              <a:t>Solutions</a:t>
            </a:r>
            <a:r>
              <a:rPr lang="es-MX" sz="1200" i="1" dirty="0" smtClean="0">
                <a:latin typeface="Arial" pitchFamily="34" charset="0"/>
                <a:cs typeface="Arial" pitchFamily="34" charset="0"/>
              </a:rPr>
              <a:t>, </a:t>
            </a:r>
            <a:r>
              <a:rPr lang="es-MX" sz="1200" dirty="0" smtClean="0">
                <a:latin typeface="Arial" pitchFamily="34" charset="0"/>
                <a:cs typeface="Arial" pitchFamily="34" charset="0"/>
              </a:rPr>
              <a:t>NIOSH</a:t>
            </a:r>
            <a:endParaRPr lang="es-MX"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t>Solución: Mejores materiales</a:t>
            </a:r>
            <a:endParaRPr lang="es-MX" dirty="0"/>
          </a:p>
        </p:txBody>
      </p:sp>
      <p:sp>
        <p:nvSpPr>
          <p:cNvPr id="148482" name="Content Placeholder 2"/>
          <p:cNvSpPr>
            <a:spLocks noGrp="1"/>
          </p:cNvSpPr>
          <p:nvPr>
            <p:ph idx="1"/>
          </p:nvPr>
        </p:nvSpPr>
        <p:spPr>
          <a:xfrm>
            <a:off x="457200" y="1566264"/>
            <a:ext cx="7620000" cy="4800600"/>
          </a:xfrm>
        </p:spPr>
        <p:txBody>
          <a:bodyPr/>
          <a:lstStyle/>
          <a:p>
            <a:pPr marL="114300" indent="0" eaLnBrk="1" hangingPunct="1">
              <a:buFont typeface="Arial" charset="0"/>
              <a:buNone/>
            </a:pPr>
            <a:r>
              <a:rPr lang="es-MX" b="1" dirty="0" smtClean="0">
                <a:solidFill>
                  <a:schemeClr val="tx2"/>
                </a:solidFill>
              </a:rPr>
              <a:t>¿Cómo se pueden mejorar los materiales de construcción?</a:t>
            </a:r>
          </a:p>
          <a:p>
            <a:pPr marL="114300" indent="0" eaLnBrk="1" hangingPunct="1">
              <a:buFont typeface="Arial" charset="0"/>
              <a:buNone/>
            </a:pPr>
            <a:endParaRPr lang="es-MX" sz="1000" b="1" dirty="0" smtClean="0"/>
          </a:p>
          <a:p>
            <a:pPr marL="114300" indent="0" eaLnBrk="1" hangingPunct="1">
              <a:buFont typeface="Arial" charset="0"/>
              <a:buNone/>
            </a:pPr>
            <a:r>
              <a:rPr lang="es-MX" b="1" dirty="0" smtClean="0"/>
              <a:t>Los materiales mejorados deben:</a:t>
            </a:r>
          </a:p>
          <a:p>
            <a:pPr eaLnBrk="1" hangingPunct="1"/>
            <a:r>
              <a:rPr lang="es-MX" dirty="0" smtClean="0"/>
              <a:t>Pesar menos</a:t>
            </a:r>
          </a:p>
          <a:p>
            <a:pPr eaLnBrk="1" hangingPunct="1"/>
            <a:r>
              <a:rPr lang="es-MX" dirty="0" smtClean="0"/>
              <a:t>Venir en paquetes de menos unidades</a:t>
            </a:r>
          </a:p>
          <a:p>
            <a:pPr eaLnBrk="1" hangingPunct="1"/>
            <a:r>
              <a:rPr lang="es-MX" dirty="0" smtClean="0"/>
              <a:t>Haberse rediseñado – como los bloques de esta foto </a:t>
            </a:r>
            <a:endParaRPr lang="es-MX" b="1" dirty="0">
              <a:solidFill>
                <a:schemeClr val="tx2"/>
              </a:solidFill>
            </a:endParaRPr>
          </a:p>
        </p:txBody>
      </p:sp>
      <p:pic>
        <p:nvPicPr>
          <p:cNvPr id="148483" name="Picture 2"/>
          <p:cNvPicPr>
            <a:picLocks noChangeAspect="1" noChangeArrowheads="1"/>
          </p:cNvPicPr>
          <p:nvPr/>
        </p:nvPicPr>
        <p:blipFill>
          <a:blip r:embed="rId3" cstate="print"/>
          <a:srcRect/>
          <a:stretch>
            <a:fillRect/>
          </a:stretch>
        </p:blipFill>
        <p:spPr bwMode="auto">
          <a:xfrm>
            <a:off x="2514600" y="3966564"/>
            <a:ext cx="4319078" cy="2434235"/>
          </a:xfrm>
          <a:prstGeom prst="rect">
            <a:avLst/>
          </a:prstGeom>
          <a:noFill/>
          <a:ln w="9525">
            <a:noFill/>
            <a:miter lim="800000"/>
            <a:headEnd/>
            <a:tailEnd/>
          </a:ln>
        </p:spPr>
      </p:pic>
      <p:sp>
        <p:nvSpPr>
          <p:cNvPr id="5" name="Rectangle 4"/>
          <p:cNvSpPr/>
          <p:nvPr/>
        </p:nvSpPr>
        <p:spPr>
          <a:xfrm>
            <a:off x="1480" y="6581001"/>
            <a:ext cx="8305800" cy="276999"/>
          </a:xfrm>
          <a:prstGeom prst="rect">
            <a:avLst/>
          </a:prstGeom>
        </p:spPr>
        <p:txBody>
          <a:bodyPr wrap="square">
            <a:spAutoFit/>
          </a:bodyPr>
          <a:lstStyle/>
          <a:p>
            <a:r>
              <a:rPr lang="en-US" sz="1200" dirty="0" err="1" smtClean="0">
                <a:latin typeface="Arial" pitchFamily="34" charset="0"/>
                <a:cs typeface="Arial" pitchFamily="34" charset="0"/>
              </a:rPr>
              <a:t>Foto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Publicación</a:t>
            </a:r>
            <a:r>
              <a:rPr lang="en-US" sz="1200" dirty="0" smtClean="0">
                <a:latin typeface="Arial" pitchFamily="34" charset="0"/>
                <a:cs typeface="Arial" pitchFamily="34" charset="0"/>
              </a:rPr>
              <a:t> de NIOSH No</a:t>
            </a:r>
            <a:r>
              <a:rPr lang="en-US" sz="1200" dirty="0">
                <a:latin typeface="Arial" pitchFamily="34" charset="0"/>
                <a:cs typeface="Arial" pitchFamily="34" charset="0"/>
              </a:rPr>
              <a:t>. 2007-122</a:t>
            </a:r>
            <a:r>
              <a:rPr lang="en-US" sz="1200" dirty="0" smtClean="0">
                <a:latin typeface="Arial" pitchFamily="34" charset="0"/>
                <a:cs typeface="Arial" pitchFamily="34" charset="0"/>
              </a:rPr>
              <a:t>: </a:t>
            </a:r>
            <a:r>
              <a:rPr lang="en-US" sz="1200" i="1" dirty="0" smtClean="0">
                <a:latin typeface="Arial" pitchFamily="34" charset="0"/>
                <a:cs typeface="Arial" pitchFamily="34" charset="0"/>
              </a:rPr>
              <a:t>Simple Solutions: </a:t>
            </a:r>
            <a:r>
              <a:rPr lang="en-US" sz="1200" i="1" dirty="0">
                <a:latin typeface="Arial" pitchFamily="34" charset="0"/>
                <a:cs typeface="Arial" pitchFamily="34" charset="0"/>
              </a:rPr>
              <a:t>Ergonomics for Construction Workers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t>Solución: Mejores herramientas manuales</a:t>
            </a:r>
            <a:endParaRPr lang="es-MX"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None/>
              <a:defRPr/>
            </a:pPr>
            <a:r>
              <a:rPr lang="es-MX" b="1" dirty="0" smtClean="0">
                <a:solidFill>
                  <a:schemeClr val="tx2"/>
                </a:solidFill>
              </a:rPr>
              <a:t>¿Usa herramientas mal diseñadas para trabajar?</a:t>
            </a:r>
          </a:p>
          <a:p>
            <a:pPr marL="114300" indent="0" eaLnBrk="1" fontAlgn="auto" hangingPunct="1">
              <a:spcAft>
                <a:spcPts val="0"/>
              </a:spcAft>
              <a:buNone/>
              <a:defRPr/>
            </a:pPr>
            <a:r>
              <a:rPr lang="es-MX" b="1" dirty="0" smtClean="0">
                <a:solidFill>
                  <a:schemeClr val="tx2"/>
                </a:solidFill>
              </a:rPr>
              <a:t>¿Cómo debe ser una herramienta manual?</a:t>
            </a:r>
          </a:p>
          <a:p>
            <a:pPr marL="114300" indent="0" eaLnBrk="1" fontAlgn="auto" hangingPunct="1">
              <a:spcAft>
                <a:spcPts val="0"/>
              </a:spcAft>
              <a:buNone/>
              <a:defRPr/>
            </a:pPr>
            <a:endParaRPr lang="es-MX" sz="1000" dirty="0" smtClean="0"/>
          </a:p>
          <a:p>
            <a:pPr marL="114300" indent="0" eaLnBrk="1" fontAlgn="auto" hangingPunct="1">
              <a:spcAft>
                <a:spcPts val="0"/>
              </a:spcAft>
              <a:buNone/>
              <a:defRPr/>
            </a:pPr>
            <a:r>
              <a:rPr lang="es-MX" dirty="0" smtClean="0"/>
              <a:t>La mejor herramienta es aquélla que:</a:t>
            </a:r>
          </a:p>
          <a:p>
            <a:pPr marL="114300" indent="0" eaLnBrk="1" fontAlgn="auto" hangingPunct="1">
              <a:spcAft>
                <a:spcPts val="0"/>
              </a:spcAft>
              <a:buNone/>
              <a:defRPr/>
            </a:pPr>
            <a:r>
              <a:rPr lang="es-MX" dirty="0" smtClean="0"/>
              <a:t>• Se ajusta a la tarea que se está haciendo</a:t>
            </a:r>
          </a:p>
          <a:p>
            <a:pPr marL="114300" indent="0" eaLnBrk="1" fontAlgn="auto" hangingPunct="1">
              <a:spcAft>
                <a:spcPts val="0"/>
              </a:spcAft>
              <a:buNone/>
              <a:defRPr/>
            </a:pPr>
            <a:r>
              <a:rPr lang="es-MX" dirty="0" smtClean="0"/>
              <a:t>• Se ajusta al espacio disponible para trabajar</a:t>
            </a:r>
          </a:p>
          <a:p>
            <a:pPr marL="114300" indent="0" eaLnBrk="1" fontAlgn="auto" hangingPunct="1">
              <a:spcAft>
                <a:spcPts val="0"/>
              </a:spcAft>
              <a:buNone/>
              <a:defRPr/>
            </a:pPr>
            <a:r>
              <a:rPr lang="es-MX" dirty="0" smtClean="0"/>
              <a:t>• Disminuye la fuerza que se necesita aplicar</a:t>
            </a:r>
          </a:p>
          <a:p>
            <a:pPr marL="114300" indent="0" eaLnBrk="1" fontAlgn="auto" hangingPunct="1">
              <a:spcAft>
                <a:spcPts val="0"/>
              </a:spcAft>
              <a:buNone/>
              <a:defRPr/>
            </a:pPr>
            <a:r>
              <a:rPr lang="es-MX" dirty="0" smtClean="0"/>
              <a:t>• Se ajusta a la mano</a:t>
            </a:r>
          </a:p>
          <a:p>
            <a:pPr marL="114300" indent="0" eaLnBrk="1" fontAlgn="auto" hangingPunct="1">
              <a:spcAft>
                <a:spcPts val="0"/>
              </a:spcAft>
              <a:buNone/>
              <a:defRPr/>
            </a:pPr>
            <a:r>
              <a:rPr lang="es-MX" dirty="0" smtClean="0"/>
              <a:t>• Se puede usar en una posición cómoda para trabajar</a:t>
            </a:r>
          </a:p>
          <a:p>
            <a:pPr marL="114300" indent="0" eaLnBrk="1" fontAlgn="auto" hangingPunct="1">
              <a:spcAft>
                <a:spcPts val="0"/>
              </a:spcAft>
              <a:buNone/>
              <a:defRPr/>
            </a:pPr>
            <a:endParaRPr lang="es-MX" b="1" dirty="0" smtClean="0">
              <a:solidFill>
                <a:schemeClr val="tx2"/>
              </a:solidFill>
            </a:endParaRPr>
          </a:p>
          <a:p>
            <a:pPr marL="114300" indent="0" eaLnBrk="1" fontAlgn="auto" hangingPunct="1">
              <a:spcAft>
                <a:spcPts val="0"/>
              </a:spcAft>
              <a:buNone/>
              <a:defRPr/>
            </a:pPr>
            <a:endParaRPr lang="es-MX" b="1" dirty="0">
              <a:solidFill>
                <a:schemeClr val="tx2"/>
              </a:solidFill>
            </a:endParaRPr>
          </a:p>
        </p:txBody>
      </p:sp>
      <p:pic>
        <p:nvPicPr>
          <p:cNvPr id="1269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514600"/>
            <a:ext cx="1800225" cy="2066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924800" cy="762000"/>
          </a:xfrm>
        </p:spPr>
        <p:txBody>
          <a:bodyPr/>
          <a:lstStyle/>
          <a:p>
            <a:pPr eaLnBrk="1" fontAlgn="auto" hangingPunct="1">
              <a:spcAft>
                <a:spcPts val="0"/>
              </a:spcAft>
              <a:defRPr/>
            </a:pPr>
            <a:r>
              <a:rPr lang="es-MX" sz="3600" dirty="0" smtClean="0"/>
              <a:t>Reconocimiento   ̶ Fuentes de información</a:t>
            </a:r>
            <a:endParaRPr lang="es-MX" sz="3600" dirty="0"/>
          </a:p>
        </p:txBody>
      </p:sp>
      <p:sp>
        <p:nvSpPr>
          <p:cNvPr id="20482" name="Content Placeholder 2"/>
          <p:cNvSpPr>
            <a:spLocks noGrp="1"/>
          </p:cNvSpPr>
          <p:nvPr>
            <p:ph idx="1"/>
          </p:nvPr>
        </p:nvSpPr>
        <p:spPr>
          <a:xfrm>
            <a:off x="457200" y="1219200"/>
            <a:ext cx="7772400" cy="5334000"/>
          </a:xfrm>
        </p:spPr>
        <p:txBody>
          <a:bodyPr/>
          <a:lstStyle/>
          <a:p>
            <a:pPr eaLnBrk="1" hangingPunct="1">
              <a:lnSpc>
                <a:spcPct val="80000"/>
              </a:lnSpc>
            </a:pPr>
            <a:r>
              <a:rPr lang="es-MX" sz="2000" dirty="0" smtClean="0">
                <a:cs typeface="Times New Roman" pitchFamily="18" charset="0"/>
              </a:rPr>
              <a:t>Cal/OSHA</a:t>
            </a:r>
          </a:p>
          <a:p>
            <a:pPr eaLnBrk="1" hangingPunct="1">
              <a:lnSpc>
                <a:spcPct val="80000"/>
              </a:lnSpc>
            </a:pPr>
            <a:r>
              <a:rPr lang="es-MX" sz="2000" dirty="0" smtClean="0"/>
              <a:t>Programa de Capacitación y Educación en Salud y Seguridad del Trabajador </a:t>
            </a:r>
            <a:r>
              <a:rPr lang="es-MX" sz="2000" i="1" dirty="0" smtClean="0"/>
              <a:t>(</a:t>
            </a:r>
            <a:r>
              <a:rPr lang="es-MX" sz="2000" i="1" dirty="0" err="1" smtClean="0"/>
              <a:t>Worker</a:t>
            </a:r>
            <a:r>
              <a:rPr lang="es-MX" sz="2000" i="1" dirty="0" smtClean="0"/>
              <a:t> </a:t>
            </a:r>
            <a:r>
              <a:rPr lang="es-MX" sz="2000" i="1" dirty="0" err="1" smtClean="0"/>
              <a:t>Occupational</a:t>
            </a:r>
            <a:r>
              <a:rPr lang="es-MX" sz="2000" i="1" dirty="0" smtClean="0"/>
              <a:t> Safety and </a:t>
            </a:r>
            <a:r>
              <a:rPr lang="es-MX" sz="2000" i="1" dirty="0" err="1" smtClean="0"/>
              <a:t>Health</a:t>
            </a:r>
            <a:r>
              <a:rPr lang="es-MX" sz="2000" i="1" dirty="0" smtClean="0"/>
              <a:t> Training </a:t>
            </a:r>
            <a:r>
              <a:rPr lang="es-MX" sz="2000" i="1" dirty="0" err="1" smtClean="0"/>
              <a:t>Program</a:t>
            </a:r>
            <a:r>
              <a:rPr lang="es-MX" sz="2000" i="1" dirty="0" smtClean="0"/>
              <a:t>),</a:t>
            </a:r>
            <a:r>
              <a:rPr lang="es-MX" sz="2000" dirty="0" smtClean="0"/>
              <a:t> Comisión de Salud y Seguridad y de Compensación de los Trabajadores </a:t>
            </a:r>
            <a:r>
              <a:rPr lang="es-MX" sz="2000" i="1" dirty="0" smtClean="0"/>
              <a:t>(The </a:t>
            </a:r>
            <a:r>
              <a:rPr lang="es-MX" sz="2000" i="1" dirty="0" err="1" smtClean="0"/>
              <a:t>Commission</a:t>
            </a:r>
            <a:r>
              <a:rPr lang="es-MX" sz="2000" i="1" dirty="0" smtClean="0"/>
              <a:t> </a:t>
            </a:r>
            <a:r>
              <a:rPr lang="es-MX" sz="2000" i="1" dirty="0" err="1" smtClean="0"/>
              <a:t>on</a:t>
            </a:r>
            <a:r>
              <a:rPr lang="es-MX" sz="2000" i="1" dirty="0" smtClean="0"/>
              <a:t> </a:t>
            </a:r>
            <a:r>
              <a:rPr lang="es-MX" sz="2000" i="1" dirty="0" err="1" smtClean="0"/>
              <a:t>Health</a:t>
            </a:r>
            <a:r>
              <a:rPr lang="es-MX" sz="2000" i="1" dirty="0" smtClean="0"/>
              <a:t> and Safety and </a:t>
            </a:r>
            <a:r>
              <a:rPr lang="es-MX" sz="2000" i="1" dirty="0" err="1" smtClean="0"/>
              <a:t>Workers</a:t>
            </a:r>
            <a:r>
              <a:rPr lang="es-MX" sz="2000" i="1" dirty="0" smtClean="0"/>
              <a:t>' </a:t>
            </a:r>
            <a:r>
              <a:rPr lang="es-MX" sz="2000" i="1" dirty="0" err="1" smtClean="0"/>
              <a:t>Compensation</a:t>
            </a:r>
            <a:r>
              <a:rPr lang="es-MX" sz="2000" i="1" dirty="0" smtClean="0"/>
              <a:t>),</a:t>
            </a:r>
            <a:r>
              <a:rPr lang="es-MX" sz="2000" dirty="0" smtClean="0"/>
              <a:t> </a:t>
            </a:r>
            <a:r>
              <a:rPr lang="es-MX" sz="2000" dirty="0" err="1" smtClean="0"/>
              <a:t>Departmento</a:t>
            </a:r>
            <a:r>
              <a:rPr lang="es-MX" sz="2000" dirty="0" smtClean="0"/>
              <a:t> de Relaciones Industriales de California</a:t>
            </a:r>
          </a:p>
          <a:p>
            <a:pPr eaLnBrk="1" hangingPunct="1">
              <a:lnSpc>
                <a:spcPct val="80000"/>
              </a:lnSpc>
            </a:pPr>
            <a:r>
              <a:rPr lang="es-MX" sz="2000" dirty="0" smtClean="0"/>
              <a:t>El Centro de Investigación y Capacitación en Construcción </a:t>
            </a:r>
            <a:r>
              <a:rPr lang="es-MX" sz="2000" i="1" dirty="0" smtClean="0"/>
              <a:t>(Center </a:t>
            </a:r>
            <a:r>
              <a:rPr lang="es-MX" sz="2000" i="1" dirty="0" err="1" smtClean="0"/>
              <a:t>for</a:t>
            </a:r>
            <a:r>
              <a:rPr lang="es-MX" sz="2000" i="1" dirty="0" smtClean="0"/>
              <a:t> </a:t>
            </a:r>
            <a:r>
              <a:rPr lang="es-MX" sz="2000" i="1" dirty="0" err="1" smtClean="0"/>
              <a:t>Construction</a:t>
            </a:r>
            <a:r>
              <a:rPr lang="es-MX" sz="2000" i="1" dirty="0" smtClean="0"/>
              <a:t> </a:t>
            </a:r>
            <a:r>
              <a:rPr lang="es-MX" sz="2000" i="1" dirty="0" err="1" smtClean="0"/>
              <a:t>Research</a:t>
            </a:r>
            <a:r>
              <a:rPr lang="es-MX" sz="2000" i="1" dirty="0" smtClean="0"/>
              <a:t> and Training, CPWR)</a:t>
            </a:r>
          </a:p>
          <a:p>
            <a:pPr eaLnBrk="1" hangingPunct="1">
              <a:lnSpc>
                <a:spcPct val="80000"/>
              </a:lnSpc>
            </a:pPr>
            <a:r>
              <a:rPr lang="es-MX" sz="2000" dirty="0" smtClean="0">
                <a:cs typeface="Times New Roman" pitchFamily="18" charset="0"/>
              </a:rPr>
              <a:t>Oficina de Estadísticas Laborales de los EE.UU. </a:t>
            </a:r>
            <a:r>
              <a:rPr lang="es-MX" sz="2000" i="1" dirty="0" smtClean="0">
                <a:cs typeface="Times New Roman" pitchFamily="18" charset="0"/>
              </a:rPr>
              <a:t>(U.S. Bureau of Labor </a:t>
            </a:r>
            <a:r>
              <a:rPr lang="es-MX" sz="2000" i="1" dirty="0" err="1" smtClean="0">
                <a:cs typeface="Times New Roman" pitchFamily="18" charset="0"/>
              </a:rPr>
              <a:t>Statistics</a:t>
            </a:r>
            <a:r>
              <a:rPr lang="es-MX" sz="2000" i="1" dirty="0" smtClean="0">
                <a:cs typeface="Times New Roman" pitchFamily="18" charset="0"/>
              </a:rPr>
              <a:t>, BLS),</a:t>
            </a:r>
            <a:r>
              <a:rPr lang="es-MX" sz="2000" dirty="0" smtClean="0">
                <a:cs typeface="Times New Roman" pitchFamily="18" charset="0"/>
              </a:rPr>
              <a:t> Encuesta de Enfermedades y Lesiones Laborales de 2003-2009 y Encuesta de Población Actual (Cálculos del Centro de Datos de CPWR)</a:t>
            </a:r>
          </a:p>
          <a:p>
            <a:pPr>
              <a:lnSpc>
                <a:spcPct val="80000"/>
              </a:lnSpc>
            </a:pPr>
            <a:r>
              <a:rPr lang="es-MX" sz="2000" dirty="0" smtClean="0"/>
              <a:t>NIOSH</a:t>
            </a:r>
            <a:endParaRPr lang="es-MX" sz="2000" dirty="0" smtClean="0"/>
          </a:p>
          <a:p>
            <a:pPr eaLnBrk="1" hangingPunct="1">
              <a:lnSpc>
                <a:spcPct val="80000"/>
              </a:lnSpc>
            </a:pPr>
            <a:r>
              <a:rPr lang="es-MX" sz="2000" dirty="0" smtClean="0"/>
              <a:t>Imágenes de </a:t>
            </a:r>
            <a:r>
              <a:rPr lang="es-MX" sz="2000" dirty="0" err="1" smtClean="0"/>
              <a:t>eLCOSH</a:t>
            </a:r>
            <a:r>
              <a:rPr lang="es-MX" sz="2000" dirty="0" smtClean="0"/>
              <a:t> </a:t>
            </a:r>
          </a:p>
          <a:p>
            <a:pPr eaLnBrk="1" hangingPunct="1">
              <a:lnSpc>
                <a:spcPct val="80000"/>
              </a:lnSpc>
            </a:pPr>
            <a:r>
              <a:rPr lang="es-MX" sz="1900" dirty="0" smtClean="0"/>
              <a:t>Curso en línea 1201 de OSHA de </a:t>
            </a:r>
            <a:r>
              <a:rPr lang="es-MX" sz="1900" dirty="0" err="1" smtClean="0"/>
              <a:t>Oregon</a:t>
            </a:r>
            <a:r>
              <a:rPr lang="es-MX" sz="1900" dirty="0" smtClean="0"/>
              <a:t>: Introducción a la ergonomía</a:t>
            </a:r>
          </a:p>
          <a:p>
            <a:pPr eaLnBrk="1" hangingPunct="1">
              <a:lnSpc>
                <a:spcPct val="80000"/>
              </a:lnSpc>
            </a:pPr>
            <a:r>
              <a:rPr lang="es-MX" sz="1900" dirty="0" smtClean="0"/>
              <a:t>OSHA de Washington (WISHA)</a:t>
            </a:r>
          </a:p>
          <a:p>
            <a:pPr>
              <a:lnSpc>
                <a:spcPct val="80000"/>
              </a:lnSpc>
            </a:pPr>
            <a:r>
              <a:rPr lang="es-MX" sz="1900" dirty="0" smtClean="0"/>
              <a:t>Índice de Seguridad Laboral de </a:t>
            </a:r>
            <a:r>
              <a:rPr lang="es-MX" sz="1900" dirty="0" err="1" smtClean="0"/>
              <a:t>Liberty</a:t>
            </a:r>
            <a:r>
              <a:rPr lang="es-MX" sz="1900" dirty="0" smtClean="0"/>
              <a:t> Mutual, 2011</a:t>
            </a:r>
          </a:p>
          <a:p>
            <a:pPr eaLnBrk="1" hangingPunct="1">
              <a:lnSpc>
                <a:spcPct val="80000"/>
              </a:lnSpc>
            </a:pPr>
            <a:r>
              <a:rPr lang="es-MX" sz="1900" dirty="0" smtClean="0"/>
              <a:t>Centro Canadiense de Salud y Seguridad Laboral(CCOHS)</a:t>
            </a:r>
          </a:p>
          <a:p>
            <a:pPr eaLnBrk="1" hangingPunct="1">
              <a:lnSpc>
                <a:spcPct val="80000"/>
              </a:lnSpc>
            </a:pPr>
            <a:endParaRPr lang="es-MX" sz="1900" dirty="0" smtClean="0"/>
          </a:p>
          <a:p>
            <a:pPr eaLnBrk="1" hangingPunct="1">
              <a:lnSpc>
                <a:spcPct val="80000"/>
              </a:lnSpc>
            </a:pPr>
            <a:endParaRPr lang="en-US" sz="1900" dirty="0" smtClean="0"/>
          </a:p>
          <a:p>
            <a:pPr eaLnBrk="1" hangingPunct="1">
              <a:lnSpc>
                <a:spcPct val="80000"/>
              </a:lnSpc>
            </a:pPr>
            <a:endParaRPr lang="en-US" sz="19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chemeClr val="accent1">
                    <a:lumMod val="75000"/>
                  </a:schemeClr>
                </a:solidFill>
              </a:rPr>
              <a:t>Herramientas motorizadas</a:t>
            </a:r>
            <a:endParaRPr lang="es-MX" dirty="0">
              <a:solidFill>
                <a:schemeClr val="accent1">
                  <a:lumMod val="75000"/>
                </a:schemeClr>
              </a:solidFill>
            </a:endParaRPr>
          </a:p>
        </p:txBody>
      </p:sp>
      <p:sp>
        <p:nvSpPr>
          <p:cNvPr id="3" name="Content Placeholder 2"/>
          <p:cNvSpPr>
            <a:spLocks noGrp="1"/>
          </p:cNvSpPr>
          <p:nvPr>
            <p:ph sz="half" idx="1"/>
          </p:nvPr>
        </p:nvSpPr>
        <p:spPr>
          <a:xfrm>
            <a:off x="457200" y="1536192"/>
            <a:ext cx="4343400" cy="4590288"/>
          </a:xfrm>
        </p:spPr>
        <p:txBody>
          <a:bodyPr/>
          <a:lstStyle/>
          <a:p>
            <a:pPr marL="114300" indent="0">
              <a:buNone/>
            </a:pPr>
            <a:r>
              <a:rPr lang="es-MX" sz="2200" b="1" dirty="0" smtClean="0">
                <a:solidFill>
                  <a:schemeClr val="tx2"/>
                </a:solidFill>
              </a:rPr>
              <a:t>¿Cómo se debe elegir una herramienta motorizada?</a:t>
            </a:r>
          </a:p>
          <a:p>
            <a:r>
              <a:rPr lang="es-MX" sz="2200" dirty="0" smtClean="0"/>
              <a:t>Debe tener un gatillo largo.</a:t>
            </a:r>
          </a:p>
          <a:p>
            <a:r>
              <a:rPr lang="es-MX" sz="2200" dirty="0" smtClean="0"/>
              <a:t>Debe vibrar poco y hacer poco ruido. </a:t>
            </a:r>
          </a:p>
          <a:p>
            <a:r>
              <a:rPr lang="es-MX" sz="2200" dirty="0" smtClean="0"/>
              <a:t>Debe pesar lo suficiente para hacer la tarea sin añadir una sobrecarga. </a:t>
            </a:r>
          </a:p>
          <a:p>
            <a:pPr marL="114300" indent="0">
              <a:buNone/>
            </a:pPr>
            <a:endParaRPr lang="es-MX" sz="2200" b="1" dirty="0" smtClean="0"/>
          </a:p>
          <a:p>
            <a:pPr marL="114300" indent="0">
              <a:buNone/>
            </a:pPr>
            <a:r>
              <a:rPr lang="es-MX" sz="2200" b="1" dirty="0" smtClean="0"/>
              <a:t>Siempre que sea posible, use una herramienta motorizada en vez de una herramienta manual. </a:t>
            </a:r>
          </a:p>
          <a:p>
            <a:pPr marL="114300" indent="0">
              <a:buNone/>
            </a:pPr>
            <a:endParaRPr lang="en-US" dirty="0"/>
          </a:p>
          <a:p>
            <a:pPr marL="114300" indent="0">
              <a:buNone/>
            </a:pPr>
            <a:endParaRPr lang="en-US" dirty="0" smtClean="0"/>
          </a:p>
        </p:txBody>
      </p:sp>
      <p:pic>
        <p:nvPicPr>
          <p:cNvPr id="1198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209800"/>
            <a:ext cx="2438400" cy="300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81001"/>
            <a:ext cx="7019370" cy="276999"/>
          </a:xfrm>
          <a:prstGeom prst="rect">
            <a:avLst/>
          </a:prstGeom>
        </p:spPr>
        <p:txBody>
          <a:bodyPr wrap="square">
            <a:spAutoFit/>
          </a:bodyPr>
          <a:lstStyle/>
          <a:p>
            <a:r>
              <a:rPr lang="es-MX" sz="1200" dirty="0" smtClean="0">
                <a:latin typeface="Arial" pitchFamily="34" charset="0"/>
                <a:cs typeface="Arial" pitchFamily="34" charset="0"/>
              </a:rPr>
              <a:t>Foto: </a:t>
            </a:r>
            <a:r>
              <a:rPr lang="es-MX" sz="1200" i="1" dirty="0" err="1" smtClean="0">
                <a:latin typeface="Arial" pitchFamily="34" charset="0"/>
                <a:cs typeface="Arial" pitchFamily="34" charset="0"/>
              </a:rPr>
              <a:t>Ergonomics</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eTool</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Solutions</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For</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Electrical</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Contractors</a:t>
            </a:r>
            <a:r>
              <a:rPr lang="es-MX" sz="1200" i="1" dirty="0" smtClean="0">
                <a:latin typeface="Arial" pitchFamily="34" charset="0"/>
                <a:cs typeface="Arial" pitchFamily="34" charset="0"/>
              </a:rPr>
              <a:t>, </a:t>
            </a:r>
            <a:r>
              <a:rPr lang="es-MX" sz="1200" dirty="0" smtClean="0">
                <a:latin typeface="Arial" pitchFamily="34" charset="0"/>
                <a:cs typeface="Arial" pitchFamily="34" charset="0"/>
              </a:rPr>
              <a:t>OSHA  Federal</a:t>
            </a:r>
            <a:endParaRPr lang="es-MX" sz="1200" dirty="0">
              <a:latin typeface="Arial" pitchFamily="34" charset="0"/>
              <a:cs typeface="Arial" pitchFamily="34" charset="0"/>
            </a:endParaRPr>
          </a:p>
        </p:txBody>
      </p:sp>
    </p:spTree>
    <p:extLst>
      <p:ext uri="{BB962C8B-B14F-4D97-AF65-F5344CB8AC3E}">
        <p14:creationId xmlns:p14="http://schemas.microsoft.com/office/powerpoint/2010/main" val="422833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s-MX" dirty="0" smtClean="0">
                <a:solidFill>
                  <a:schemeClr val="accent1">
                    <a:lumMod val="75000"/>
                  </a:schemeClr>
                </a:solidFill>
              </a:rPr>
              <a:t>Solución: Métodos laborales más deseables</a:t>
            </a:r>
            <a:endParaRPr lang="es-MX" dirty="0">
              <a:solidFill>
                <a:schemeClr val="accent1">
                  <a:lumMod val="75000"/>
                </a:schemeClr>
              </a:solidFill>
            </a:endParaRPr>
          </a:p>
        </p:txBody>
      </p:sp>
      <p:sp>
        <p:nvSpPr>
          <p:cNvPr id="3" name="Content Placeholder 2"/>
          <p:cNvSpPr>
            <a:spLocks noGrp="1"/>
          </p:cNvSpPr>
          <p:nvPr>
            <p:ph idx="1"/>
          </p:nvPr>
        </p:nvSpPr>
        <p:spPr>
          <a:xfrm>
            <a:off x="457200" y="1600200"/>
            <a:ext cx="7772400" cy="4648200"/>
          </a:xfrm>
        </p:spPr>
        <p:txBody>
          <a:bodyPr rtlCol="0">
            <a:normAutofit fontScale="92500" lnSpcReduction="20000"/>
          </a:bodyPr>
          <a:lstStyle/>
          <a:p>
            <a:pPr marL="114300" indent="0" eaLnBrk="1" fontAlgn="auto" hangingPunct="1">
              <a:spcAft>
                <a:spcPts val="0"/>
              </a:spcAft>
              <a:buNone/>
              <a:defRPr/>
            </a:pPr>
            <a:r>
              <a:rPr lang="es-MX" b="1" dirty="0" smtClean="0">
                <a:solidFill>
                  <a:schemeClr val="tx2"/>
                </a:solidFill>
              </a:rPr>
              <a:t>¿Cómo se pueden cambiar las tareas para disminuir los riesgos en el trabajo?</a:t>
            </a:r>
          </a:p>
          <a:p>
            <a:pPr marL="114300" indent="0" eaLnBrk="1" fontAlgn="auto" hangingPunct="1">
              <a:spcAft>
                <a:spcPts val="0"/>
              </a:spcAft>
              <a:buNone/>
              <a:defRPr/>
            </a:pPr>
            <a:endParaRPr lang="es-MX" b="1" dirty="0" smtClean="0">
              <a:solidFill>
                <a:schemeClr val="tx2"/>
              </a:solidFill>
            </a:endParaRPr>
          </a:p>
          <a:p>
            <a:pPr eaLnBrk="1" fontAlgn="auto" hangingPunct="1">
              <a:spcAft>
                <a:spcPts val="0"/>
              </a:spcAft>
              <a:defRPr/>
            </a:pPr>
            <a:r>
              <a:rPr lang="es-MX" dirty="0" smtClean="0"/>
              <a:t>Usar plataformas, elevadores y montacargas</a:t>
            </a:r>
          </a:p>
          <a:p>
            <a:pPr eaLnBrk="1" fontAlgn="auto" hangingPunct="1">
              <a:spcAft>
                <a:spcPts val="0"/>
              </a:spcAft>
              <a:defRPr/>
            </a:pPr>
            <a:r>
              <a:rPr lang="es-MX" dirty="0" smtClean="0"/>
              <a:t>Usar aparejos o polipastos de cadena</a:t>
            </a:r>
          </a:p>
          <a:p>
            <a:pPr eaLnBrk="1" fontAlgn="auto" hangingPunct="1">
              <a:spcAft>
                <a:spcPts val="0"/>
              </a:spcAft>
              <a:defRPr/>
            </a:pPr>
            <a:r>
              <a:rPr lang="es-MX" dirty="0" smtClean="0"/>
              <a:t>Usar carritos y carretillas (diablitos)</a:t>
            </a:r>
          </a:p>
          <a:p>
            <a:pPr eaLnBrk="1" fontAlgn="auto" hangingPunct="1">
              <a:spcAft>
                <a:spcPts val="0"/>
              </a:spcAft>
              <a:defRPr/>
            </a:pPr>
            <a:r>
              <a:rPr lang="es-MX" dirty="0" smtClean="0"/>
              <a:t>Cargar menos cosas a la vez</a:t>
            </a:r>
          </a:p>
          <a:p>
            <a:pPr eaLnBrk="1" fontAlgn="auto" hangingPunct="1">
              <a:spcAft>
                <a:spcPts val="0"/>
              </a:spcAft>
              <a:defRPr/>
            </a:pPr>
            <a:r>
              <a:rPr lang="es-MX" dirty="0" smtClean="0"/>
              <a:t>Usar herramientas motorizadas en</a:t>
            </a:r>
          </a:p>
          <a:p>
            <a:pPr eaLnBrk="1" fontAlgn="auto" hangingPunct="1">
              <a:spcAft>
                <a:spcPts val="0"/>
              </a:spcAft>
              <a:buNone/>
              <a:defRPr/>
            </a:pPr>
            <a:r>
              <a:rPr lang="es-MX" dirty="0" smtClean="0"/>
              <a:t>     vez de manuales</a:t>
            </a:r>
          </a:p>
          <a:p>
            <a:pPr marL="114300" indent="0" eaLnBrk="1" fontAlgn="auto" hangingPunct="1">
              <a:spcAft>
                <a:spcPts val="0"/>
              </a:spcAft>
              <a:buNone/>
              <a:defRPr/>
            </a:pPr>
            <a:endParaRPr lang="en-US" b="1" dirty="0" smtClean="0"/>
          </a:p>
          <a:p>
            <a:pPr marL="114300" indent="0" eaLnBrk="1" fontAlgn="auto" hangingPunct="1">
              <a:spcAft>
                <a:spcPts val="0"/>
              </a:spcAft>
              <a:buNone/>
              <a:defRPr/>
            </a:pPr>
            <a:endParaRPr lang="en-US" b="1" dirty="0" smtClean="0"/>
          </a:p>
          <a:p>
            <a:pPr marL="114300" indent="0" eaLnBrk="1" fontAlgn="auto" hangingPunct="1">
              <a:spcAft>
                <a:spcPts val="0"/>
              </a:spcAft>
              <a:buNone/>
              <a:defRPr/>
            </a:pPr>
            <a:endParaRPr lang="en-US" b="1" dirty="0"/>
          </a:p>
          <a:p>
            <a:pPr marL="114300" indent="0" eaLnBrk="1" fontAlgn="auto" hangingPunct="1">
              <a:spcAft>
                <a:spcPts val="0"/>
              </a:spcAft>
              <a:buNone/>
              <a:defRPr/>
            </a:pPr>
            <a:endParaRPr lang="en-US" b="1" dirty="0" smtClean="0"/>
          </a:p>
          <a:p>
            <a:pPr marL="114300" indent="0" eaLnBrk="1" fontAlgn="auto" hangingPunct="1">
              <a:spcAft>
                <a:spcPts val="0"/>
              </a:spcAft>
              <a:buNone/>
              <a:defRPr/>
            </a:pPr>
            <a:endParaRPr lang="en-US" b="1" dirty="0"/>
          </a:p>
          <a:p>
            <a:pPr>
              <a:buNone/>
            </a:pPr>
            <a:r>
              <a:rPr lang="es-MX" sz="1400" dirty="0" smtClean="0"/>
              <a:t>				Con un elevador motorizado por vacío se evita el levantamiento manual</a:t>
            </a:r>
            <a:endParaRPr lang="en-US" sz="14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857500"/>
            <a:ext cx="26003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 y="6248401"/>
            <a:ext cx="2895600" cy="553998"/>
          </a:xfrm>
          <a:prstGeom prst="rect">
            <a:avLst/>
          </a:prstGeom>
          <a:noFill/>
        </p:spPr>
        <p:txBody>
          <a:bodyPr wrap="square" rtlCol="0">
            <a:spAutoFit/>
          </a:bodyPr>
          <a:lstStyle/>
          <a:p>
            <a:r>
              <a:rPr lang="en-US" sz="1200" dirty="0" err="1" smtClean="0"/>
              <a:t>Ilustración</a:t>
            </a:r>
            <a:r>
              <a:rPr lang="en-US" sz="1200" dirty="0" smtClean="0"/>
              <a:t>: </a:t>
            </a:r>
            <a:r>
              <a:rPr lang="en-US" sz="1200" i="1" dirty="0" smtClean="0"/>
              <a:t>Simple Solutions,</a:t>
            </a:r>
            <a:r>
              <a:rPr lang="en-US" sz="1200" dirty="0" smtClean="0"/>
              <a:t> NIOSH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s-MX" dirty="0" smtClean="0">
                <a:solidFill>
                  <a:schemeClr val="accent1">
                    <a:lumMod val="75000"/>
                  </a:schemeClr>
                </a:solidFill>
              </a:rPr>
              <a:t>Solución: Mejor planificación y organización</a:t>
            </a:r>
            <a:endParaRPr lang="es-MX" dirty="0">
              <a:solidFill>
                <a:schemeClr val="accent1">
                  <a:lumMod val="75000"/>
                </a:schemeClr>
              </a:solidFill>
            </a:endParaRPr>
          </a:p>
        </p:txBody>
      </p:sp>
      <p:sp>
        <p:nvSpPr>
          <p:cNvPr id="4" name="Content Placeholder 3"/>
          <p:cNvSpPr>
            <a:spLocks noGrp="1"/>
          </p:cNvSpPr>
          <p:nvPr>
            <p:ph idx="1"/>
          </p:nvPr>
        </p:nvSpPr>
        <p:spPr>
          <a:xfrm>
            <a:off x="457200" y="1676400"/>
            <a:ext cx="7620000" cy="4800600"/>
          </a:xfrm>
        </p:spPr>
        <p:txBody>
          <a:bodyPr>
            <a:normAutofit/>
          </a:bodyPr>
          <a:lstStyle/>
          <a:p>
            <a:pPr marL="114300" indent="0">
              <a:buNone/>
            </a:pPr>
            <a:r>
              <a:rPr lang="en-US" b="1" dirty="0" smtClean="0">
                <a:solidFill>
                  <a:schemeClr val="tx2"/>
                </a:solidFill>
              </a:rPr>
              <a:t>¿</a:t>
            </a:r>
            <a:r>
              <a:rPr lang="es-MX" b="1" dirty="0" smtClean="0">
                <a:solidFill>
                  <a:schemeClr val="tx2"/>
                </a:solidFill>
              </a:rPr>
              <a:t>Cómo se pueden disminuir los riesgos mediante una mejor planificación y organización?</a:t>
            </a:r>
          </a:p>
          <a:p>
            <a:r>
              <a:rPr lang="es-MX" dirty="0" smtClean="0"/>
              <a:t>Planear el trabajo con anticipación</a:t>
            </a:r>
          </a:p>
          <a:p>
            <a:r>
              <a:rPr lang="es-MX" dirty="0" smtClean="0"/>
              <a:t>Entregar los materiales cerca de donde se vayan a usar</a:t>
            </a:r>
          </a:p>
          <a:p>
            <a:r>
              <a:rPr lang="es-MX" dirty="0" smtClean="0"/>
              <a:t>Tener equipo adecuado en el lugar donde se trabaja</a:t>
            </a:r>
          </a:p>
          <a:p>
            <a:r>
              <a:rPr lang="es-MX" dirty="0" smtClean="0"/>
              <a:t>Disminuir lo más posible la necesidad de doblarse, torcerse o estirarse para alcanzar algo—hacer el trabajo al nivel de la cintura siempre que sea posible</a:t>
            </a:r>
          </a:p>
          <a:p>
            <a:r>
              <a:rPr lang="es-MX" dirty="0" smtClean="0"/>
              <a:t>Pedir ayuda a un(a) compañero(a)</a:t>
            </a:r>
          </a:p>
          <a:p>
            <a:endParaRPr lang="en-US" b="1" dirty="0" smtClean="0"/>
          </a:p>
          <a:p>
            <a:endParaRPr lang="en-US" b="1" dirty="0">
              <a:solidFill>
                <a:schemeClr val="tx2"/>
              </a:solidFill>
            </a:endParaRPr>
          </a:p>
          <a:p>
            <a:pPr marL="114300" indent="0">
              <a:buNone/>
            </a:pPr>
            <a:endParaRPr lang="en-US" b="1" dirty="0" smtClean="0">
              <a:solidFill>
                <a:schemeClr val="tx2"/>
              </a:solidFill>
            </a:endParaRPr>
          </a:p>
          <a:p>
            <a:pPr marL="114300" indent="0">
              <a:buNone/>
            </a:pPr>
            <a:endParaRPr lang="en-US" b="1" dirty="0">
              <a:solidFill>
                <a:schemeClr val="tx2"/>
              </a:solidFill>
            </a:endParaRPr>
          </a:p>
          <a:p>
            <a:pPr marL="114300" inden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solidFill>
                  <a:schemeClr val="accent1">
                    <a:lumMod val="75000"/>
                  </a:schemeClr>
                </a:solidFill>
              </a:rPr>
              <a:t>Solución: Capacitación</a:t>
            </a:r>
            <a:endParaRPr lang="es-MX" dirty="0">
              <a:solidFill>
                <a:schemeClr val="accent1">
                  <a:lumMod val="75000"/>
                </a:schemeClr>
              </a:solidFill>
            </a:endParaRPr>
          </a:p>
        </p:txBody>
      </p:sp>
      <p:sp>
        <p:nvSpPr>
          <p:cNvPr id="3" name="Content Placeholder 2"/>
          <p:cNvSpPr>
            <a:spLocks noGrp="1"/>
          </p:cNvSpPr>
          <p:nvPr>
            <p:ph idx="1"/>
          </p:nvPr>
        </p:nvSpPr>
        <p:spPr>
          <a:xfrm>
            <a:off x="457200" y="1371600"/>
            <a:ext cx="6324600" cy="4800600"/>
          </a:xfrm>
        </p:spPr>
        <p:txBody>
          <a:bodyPr>
            <a:normAutofit/>
          </a:bodyPr>
          <a:lstStyle/>
          <a:p>
            <a:pPr marL="400050" indent="-285750" eaLnBrk="1" hangingPunct="1">
              <a:buFont typeface="Arial" charset="0"/>
              <a:buNone/>
            </a:pPr>
            <a:r>
              <a:rPr lang="en-US" b="1" dirty="0" smtClean="0">
                <a:solidFill>
                  <a:schemeClr val="tx2"/>
                </a:solidFill>
              </a:rPr>
              <a:t>¿</a:t>
            </a:r>
            <a:r>
              <a:rPr lang="es-MX" b="1" dirty="0" smtClean="0">
                <a:solidFill>
                  <a:schemeClr val="tx2"/>
                </a:solidFill>
              </a:rPr>
              <a:t>Qué se debe cubrir en la capacitación?</a:t>
            </a:r>
          </a:p>
          <a:p>
            <a:pPr marL="400050" indent="-285750" eaLnBrk="1" hangingPunct="1"/>
            <a:r>
              <a:rPr lang="es-MX" dirty="0" smtClean="0"/>
              <a:t>Los factores de riesgo</a:t>
            </a:r>
          </a:p>
          <a:p>
            <a:pPr marL="400050" indent="-285750" eaLnBrk="1" hangingPunct="1"/>
            <a:r>
              <a:rPr lang="es-MX" dirty="0" smtClean="0"/>
              <a:t>Los síntomas de los TO</a:t>
            </a:r>
          </a:p>
          <a:p>
            <a:pPr marL="400050" indent="-285750" eaLnBrk="1" hangingPunct="1"/>
            <a:r>
              <a:rPr lang="es-MX" dirty="0" smtClean="0"/>
              <a:t>El impacto de los TO en la vida de los obreros</a:t>
            </a:r>
          </a:p>
          <a:p>
            <a:pPr marL="400050" indent="-285750" eaLnBrk="1" hangingPunct="1"/>
            <a:r>
              <a:rPr lang="es-MX" dirty="0" smtClean="0"/>
              <a:t>Las soluciones</a:t>
            </a:r>
          </a:p>
          <a:p>
            <a:pPr marL="115888" indent="-1588" eaLnBrk="1" hangingPunct="1">
              <a:buNone/>
            </a:pPr>
            <a:endParaRPr lang="es-MX" b="1" dirty="0" smtClean="0">
              <a:solidFill>
                <a:schemeClr val="tx2"/>
              </a:solidFill>
            </a:endParaRPr>
          </a:p>
          <a:p>
            <a:pPr marL="115888" indent="-1588" eaLnBrk="1" hangingPunct="1">
              <a:buNone/>
            </a:pPr>
            <a:r>
              <a:rPr lang="es-MX" b="1" dirty="0" smtClean="0">
                <a:solidFill>
                  <a:schemeClr val="tx2"/>
                </a:solidFill>
              </a:rPr>
              <a:t>¿Qué capacitación ha recibido                                    en cuanto a TO y ergonomía? </a:t>
            </a:r>
            <a:endParaRPr lang="es-MX" dirty="0" smtClean="0">
              <a:solidFill>
                <a:schemeClr val="tx2"/>
              </a:solidFill>
            </a:endParaRPr>
          </a:p>
          <a:p>
            <a:pPr marL="400050" indent="-285750" eaLnBrk="1" hangingPunct="1">
              <a:buFont typeface="Arial" charset="0"/>
              <a:buNone/>
            </a:pPr>
            <a:endParaRPr lang="en-US" dirty="0" smtClean="0"/>
          </a:p>
        </p:txBody>
      </p:sp>
      <p:sp>
        <p:nvSpPr>
          <p:cNvPr id="6" name="Rectangle 5"/>
          <p:cNvSpPr/>
          <p:nvPr/>
        </p:nvSpPr>
        <p:spPr>
          <a:xfrm>
            <a:off x="0" y="6581000"/>
            <a:ext cx="6994864" cy="276999"/>
          </a:xfrm>
          <a:prstGeom prst="rect">
            <a:avLst/>
          </a:prstGeom>
        </p:spPr>
        <p:txBody>
          <a:bodyPr wrap="square">
            <a:spAutoFit/>
          </a:bodyPr>
          <a:lstStyle/>
          <a:p>
            <a:r>
              <a:rPr lang="es-MX" sz="1200" dirty="0" smtClean="0">
                <a:latin typeface="Arial" pitchFamily="34" charset="0"/>
                <a:cs typeface="Arial" pitchFamily="34" charset="0"/>
              </a:rPr>
              <a:t>Foto: Debra Chaplan, Consejo Estatal de Oficios de Edificación y Construcción de California</a:t>
            </a:r>
            <a:endParaRPr lang="es-MX" sz="1200" dirty="0">
              <a:latin typeface="Arial" pitchFamily="34" charset="0"/>
              <a:cs typeface="Arial" pitchFamily="34" charset="0"/>
            </a:endParaRPr>
          </a:p>
        </p:txBody>
      </p:sp>
      <p:sp>
        <p:nvSpPr>
          <p:cNvPr id="4" name="AutoShape 4" descr="imap://easkari@mail.berkeley.edu:993/fetch%3EUID%3E/INBOX%3E88867?part=1.3&amp;type=image/jpeg&amp;filename=110_101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186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67200" y="3276600"/>
            <a:ext cx="4064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solidFill>
                  <a:schemeClr val="accent1">
                    <a:lumMod val="75000"/>
                  </a:schemeClr>
                </a:solidFill>
              </a:rPr>
              <a:t>Solución: Estiramiento</a:t>
            </a:r>
            <a:endParaRPr lang="es-MX" dirty="0">
              <a:solidFill>
                <a:schemeClr val="accent1">
                  <a:lumMod val="75000"/>
                </a:schemeClr>
              </a:solidFill>
            </a:endParaRPr>
          </a:p>
        </p:txBody>
      </p:sp>
      <p:sp>
        <p:nvSpPr>
          <p:cNvPr id="3" name="Content Placeholder 2"/>
          <p:cNvSpPr>
            <a:spLocks noGrp="1"/>
          </p:cNvSpPr>
          <p:nvPr>
            <p:ph idx="1"/>
          </p:nvPr>
        </p:nvSpPr>
        <p:spPr>
          <a:xfrm>
            <a:off x="457200" y="1524000"/>
            <a:ext cx="7620000" cy="4876800"/>
          </a:xfrm>
        </p:spPr>
        <p:txBody>
          <a:bodyPr/>
          <a:lstStyle/>
          <a:p>
            <a:pPr marL="114300" indent="0" eaLnBrk="1" hangingPunct="1">
              <a:buFont typeface="Arial" charset="0"/>
              <a:buNone/>
            </a:pPr>
            <a:r>
              <a:rPr lang="es-MX" b="1" dirty="0" smtClean="0">
                <a:solidFill>
                  <a:schemeClr val="tx2"/>
                </a:solidFill>
              </a:rPr>
              <a:t>¿Cuántos de ustedes han participado en un programa de flexión y extensión (estiramiento) en el trabajo? ¿Cuáles son las ventajas y desventajas?</a:t>
            </a:r>
          </a:p>
          <a:p>
            <a:pPr marL="114300" indent="0" eaLnBrk="1" hangingPunct="1">
              <a:buFont typeface="Arial" charset="0"/>
              <a:buNone/>
            </a:pPr>
            <a:endParaRPr lang="en-US" b="1" dirty="0" smtClean="0">
              <a:solidFill>
                <a:schemeClr val="tx2"/>
              </a:solidFill>
            </a:endParaRPr>
          </a:p>
          <a:p>
            <a:pPr marL="114300" indent="0" eaLnBrk="1" hangingPunct="1">
              <a:buFont typeface="Arial" charset="0"/>
              <a:buNone/>
            </a:pPr>
            <a:r>
              <a:rPr lang="en-US" dirty="0" smtClean="0"/>
              <a:t>					</a:t>
            </a:r>
            <a:endParaRPr lang="en-US" dirty="0" smtClean="0">
              <a:solidFill>
                <a:schemeClr val="tx2"/>
              </a:solidFill>
            </a:endParaRPr>
          </a:p>
        </p:txBody>
      </p:sp>
      <p:pic>
        <p:nvPicPr>
          <p:cNvPr id="158723" name="Picture 2" descr="http://depts.washington.edu/renovate/images/stretchflex.jpg"/>
          <p:cNvPicPr>
            <a:picLocks noChangeAspect="1" noChangeArrowheads="1"/>
          </p:cNvPicPr>
          <p:nvPr/>
        </p:nvPicPr>
        <p:blipFill>
          <a:blip r:embed="rId3" cstate="print"/>
          <a:srcRect/>
          <a:stretch>
            <a:fillRect/>
          </a:stretch>
        </p:blipFill>
        <p:spPr bwMode="auto">
          <a:xfrm>
            <a:off x="2286000" y="3543300"/>
            <a:ext cx="3810000" cy="2857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0" y="6568743"/>
            <a:ext cx="5105400" cy="276999"/>
          </a:xfrm>
          <a:prstGeom prst="rect">
            <a:avLst/>
          </a:prstGeom>
        </p:spPr>
        <p:txBody>
          <a:bodyPr wrap="square">
            <a:spAutoFit/>
          </a:bodyPr>
          <a:lstStyle/>
          <a:p>
            <a:r>
              <a:rPr lang="es-MX" sz="1200" dirty="0" smtClean="0">
                <a:latin typeface="Arial" pitchFamily="34" charset="0"/>
                <a:cs typeface="Arial" pitchFamily="34" charset="0"/>
              </a:rPr>
              <a:t>Foto: Universidad de Washington </a:t>
            </a:r>
            <a:endParaRPr lang="es-MX"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153400" cy="1782762"/>
          </a:xfrm>
        </p:spPr>
        <p:txBody>
          <a:bodyPr>
            <a:normAutofit fontScale="90000"/>
          </a:bodyPr>
          <a:lstStyle/>
          <a:p>
            <a:pPr eaLnBrk="1" fontAlgn="auto" hangingPunct="1">
              <a:spcAft>
                <a:spcPts val="0"/>
              </a:spcAft>
              <a:defRPr/>
            </a:pPr>
            <a:r>
              <a:rPr lang="en-US" sz="4000" dirty="0" smtClean="0"/>
              <a:t/>
            </a:r>
            <a:br>
              <a:rPr lang="en-US" sz="4000" dirty="0" smtClean="0"/>
            </a:br>
            <a:r>
              <a:rPr lang="es-MX" dirty="0" smtClean="0">
                <a:solidFill>
                  <a:schemeClr val="accent1">
                    <a:lumMod val="75000"/>
                  </a:schemeClr>
                </a:solidFill>
              </a:rPr>
              <a:t>Solución: Equipo de protección personal (PPE, por sus siglas en inglés)</a:t>
            </a:r>
            <a:br>
              <a:rPr lang="es-MX" dirty="0" smtClean="0">
                <a:solidFill>
                  <a:schemeClr val="accent1">
                    <a:lumMod val="75000"/>
                  </a:schemeClr>
                </a:solidFill>
              </a:rPr>
            </a:br>
            <a:endParaRPr lang="es-MX" dirty="0">
              <a:solidFill>
                <a:schemeClr val="accent1">
                  <a:lumMod val="75000"/>
                </a:schemeClr>
              </a:solidFill>
            </a:endParaRPr>
          </a:p>
        </p:txBody>
      </p:sp>
      <p:sp>
        <p:nvSpPr>
          <p:cNvPr id="3" name="Content Placeholder 2"/>
          <p:cNvSpPr>
            <a:spLocks noGrp="1"/>
          </p:cNvSpPr>
          <p:nvPr>
            <p:ph idx="1"/>
          </p:nvPr>
        </p:nvSpPr>
        <p:spPr>
          <a:xfrm>
            <a:off x="457200" y="2209800"/>
            <a:ext cx="7620000" cy="4267200"/>
          </a:xfrm>
        </p:spPr>
        <p:txBody>
          <a:bodyPr rtlCol="0">
            <a:normAutofit/>
          </a:bodyPr>
          <a:lstStyle/>
          <a:p>
            <a:pPr marL="114300" indent="0" eaLnBrk="1" fontAlgn="auto" hangingPunct="1">
              <a:spcAft>
                <a:spcPts val="0"/>
              </a:spcAft>
              <a:buFont typeface="Arial" pitchFamily="34" charset="0"/>
              <a:buNone/>
              <a:defRPr/>
            </a:pPr>
            <a:r>
              <a:rPr lang="es-MX" dirty="0" smtClean="0"/>
              <a:t>El Instituto Nacional de Salud y Seguridad Ocupacional (NIOSH, por sus siglas en inglés) recomienda que los empleadores </a:t>
            </a:r>
            <a:r>
              <a:rPr lang="es-MX" b="1" dirty="0" smtClean="0">
                <a:solidFill>
                  <a:schemeClr val="accent1">
                    <a:lumMod val="75000"/>
                  </a:schemeClr>
                </a:solidFill>
              </a:rPr>
              <a:t>no</a:t>
            </a:r>
            <a:r>
              <a:rPr lang="es-MX" dirty="0" smtClean="0"/>
              <a:t> confíen en los cinturones lumbares para proteger a los obreros. </a:t>
            </a:r>
          </a:p>
          <a:p>
            <a:pPr marL="114300" indent="0" eaLnBrk="1" fontAlgn="auto" hangingPunct="1">
              <a:spcAft>
                <a:spcPts val="0"/>
              </a:spcAft>
              <a:buFont typeface="Arial" pitchFamily="34" charset="0"/>
              <a:buNone/>
              <a:defRPr/>
            </a:pPr>
            <a:endParaRPr lang="es-MX" sz="1200" b="1" dirty="0" smtClean="0">
              <a:solidFill>
                <a:schemeClr val="accent1">
                  <a:lumMod val="75000"/>
                </a:schemeClr>
              </a:solidFill>
            </a:endParaRPr>
          </a:p>
          <a:p>
            <a:pPr marL="114300" indent="0" eaLnBrk="1" fontAlgn="auto" hangingPunct="1">
              <a:spcAft>
                <a:spcPts val="0"/>
              </a:spcAft>
              <a:buFont typeface="Arial" pitchFamily="34" charset="0"/>
              <a:buNone/>
              <a:defRPr/>
            </a:pPr>
            <a:r>
              <a:rPr lang="es-MX" b="1" dirty="0" smtClean="0">
                <a:solidFill>
                  <a:schemeClr val="accent1">
                    <a:lumMod val="75000"/>
                  </a:schemeClr>
                </a:solidFill>
              </a:rPr>
              <a:t>¿Cuáles son algunos ejemplos de PPE que pueden ayudar a disminuir los TO?</a:t>
            </a:r>
          </a:p>
          <a:p>
            <a:pPr eaLnBrk="1" fontAlgn="auto" hangingPunct="1">
              <a:spcAft>
                <a:spcPts val="0"/>
              </a:spcAft>
              <a:buFont typeface="Arial" pitchFamily="34" charset="0"/>
              <a:buChar char="•"/>
              <a:defRPr/>
            </a:pPr>
            <a:r>
              <a:rPr lang="es-MX" dirty="0" smtClean="0"/>
              <a:t>Hombreras</a:t>
            </a:r>
          </a:p>
          <a:p>
            <a:pPr eaLnBrk="1" fontAlgn="auto" hangingPunct="1">
              <a:spcAft>
                <a:spcPts val="0"/>
              </a:spcAft>
              <a:buFont typeface="Arial" pitchFamily="34" charset="0"/>
              <a:buChar char="•"/>
              <a:defRPr/>
            </a:pPr>
            <a:r>
              <a:rPr lang="es-MX" dirty="0" smtClean="0"/>
              <a:t>Rodilleras</a:t>
            </a:r>
          </a:p>
          <a:p>
            <a:pPr eaLnBrk="1" fontAlgn="auto" hangingPunct="1">
              <a:spcAft>
                <a:spcPts val="0"/>
              </a:spcAft>
              <a:buFont typeface="Arial" pitchFamily="34" charset="0"/>
              <a:buChar char="•"/>
              <a:defRPr/>
            </a:pPr>
            <a:r>
              <a:rPr lang="es-MX" dirty="0" smtClean="0"/>
              <a:t>Guantes que reducen la vibración</a:t>
            </a:r>
            <a:endParaRPr lang="es-MX"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2611" y="4026331"/>
            <a:ext cx="159067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solidFill>
                  <a:schemeClr val="accent1">
                    <a:lumMod val="75000"/>
                  </a:schemeClr>
                </a:solidFill>
              </a:rPr>
              <a:t>Implementación de soluciones</a:t>
            </a:r>
            <a:endParaRPr lang="es-MX" dirty="0">
              <a:solidFill>
                <a:schemeClr val="accent1">
                  <a:lumMod val="75000"/>
                </a:schemeClr>
              </a:solidFill>
            </a:endParaRPr>
          </a:p>
        </p:txBody>
      </p:sp>
      <p:sp>
        <p:nvSpPr>
          <p:cNvPr id="3" name="Content Placeholder 2"/>
          <p:cNvSpPr>
            <a:spLocks noGrp="1"/>
          </p:cNvSpPr>
          <p:nvPr>
            <p:ph idx="1"/>
          </p:nvPr>
        </p:nvSpPr>
        <p:spPr/>
        <p:txBody>
          <a:bodyPr/>
          <a:lstStyle/>
          <a:p>
            <a:pPr marL="114300" indent="0">
              <a:buNone/>
            </a:pPr>
            <a:r>
              <a:rPr lang="es-MX" b="1" dirty="0" smtClean="0">
                <a:solidFill>
                  <a:schemeClr val="tx2"/>
                </a:solidFill>
              </a:rPr>
              <a:t>¿Qué retos pueden surgir al tratar de implementar soluciones?</a:t>
            </a:r>
          </a:p>
          <a:p>
            <a:r>
              <a:rPr lang="es-MX" dirty="0" smtClean="0"/>
              <a:t>Costo demasiado alto</a:t>
            </a:r>
          </a:p>
          <a:p>
            <a:r>
              <a:rPr lang="es-MX" dirty="0" smtClean="0"/>
              <a:t>Disminución en el ritmo de producción</a:t>
            </a:r>
          </a:p>
          <a:p>
            <a:r>
              <a:rPr lang="es-MX" dirty="0" smtClean="0"/>
              <a:t>Falta de equipo</a:t>
            </a:r>
          </a:p>
          <a:p>
            <a:r>
              <a:rPr lang="en-US" dirty="0" smtClean="0"/>
              <a:t>El </a:t>
            </a:r>
            <a:r>
              <a:rPr lang="en-US" dirty="0" err="1" smtClean="0"/>
              <a:t>cambio</a:t>
            </a:r>
            <a:r>
              <a:rPr lang="en-US" dirty="0" smtClean="0"/>
              <a:t> no </a:t>
            </a:r>
            <a:r>
              <a:rPr lang="en-US" dirty="0" err="1" smtClean="0"/>
              <a:t>es</a:t>
            </a:r>
            <a:r>
              <a:rPr lang="en-US" dirty="0" smtClean="0"/>
              <a:t> </a:t>
            </a:r>
            <a:r>
              <a:rPr lang="en-US" dirty="0" err="1" smtClean="0"/>
              <a:t>fácil</a:t>
            </a:r>
            <a:endParaRPr lang="es-MX" dirty="0" smtClean="0"/>
          </a:p>
        </p:txBody>
      </p:sp>
      <p:pic>
        <p:nvPicPr>
          <p:cNvPr id="1198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125002"/>
            <a:ext cx="2266950" cy="301862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685800" y="4458295"/>
            <a:ext cx="350520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MX" b="1" dirty="0" smtClean="0"/>
              <a:t>Es menos caro y más eficaz prevenir los peligros de TO que tratar de controlarlos después.</a:t>
            </a:r>
            <a:endParaRPr lang="es-MX" b="1" dirty="0"/>
          </a:p>
        </p:txBody>
      </p:sp>
    </p:spTree>
    <p:extLst>
      <p:ext uri="{BB962C8B-B14F-4D97-AF65-F5344CB8AC3E}">
        <p14:creationId xmlns:p14="http://schemas.microsoft.com/office/powerpoint/2010/main" val="245534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solidFill>
                  <a:schemeClr val="accent1">
                    <a:lumMod val="75000"/>
                  </a:schemeClr>
                </a:solidFill>
              </a:rPr>
              <a:t>Actividad para grupos pequeños</a:t>
            </a:r>
            <a:endParaRPr lang="es-MX" dirty="0">
              <a:solidFill>
                <a:schemeClr val="accent1">
                  <a:lumMod val="75000"/>
                </a:schemeClr>
              </a:solidFill>
            </a:endParaRPr>
          </a:p>
        </p:txBody>
      </p:sp>
      <p:sp>
        <p:nvSpPr>
          <p:cNvPr id="162818" name="Content Placeholder 2"/>
          <p:cNvSpPr>
            <a:spLocks noGrp="1"/>
          </p:cNvSpPr>
          <p:nvPr>
            <p:ph idx="1"/>
          </p:nvPr>
        </p:nvSpPr>
        <p:spPr>
          <a:xfrm>
            <a:off x="457200" y="1524000"/>
            <a:ext cx="7620000" cy="4800600"/>
          </a:xfrm>
        </p:spPr>
        <p:txBody>
          <a:bodyPr>
            <a:normAutofit/>
          </a:bodyPr>
          <a:lstStyle/>
          <a:p>
            <a:pPr eaLnBrk="1" hangingPunct="1"/>
            <a:r>
              <a:rPr lang="es-MX" dirty="0" smtClean="0"/>
              <a:t>Divídanse en grupos pequeños.</a:t>
            </a:r>
          </a:p>
          <a:p>
            <a:pPr eaLnBrk="1" hangingPunct="1"/>
            <a:r>
              <a:rPr lang="es-MX" dirty="0" smtClean="0"/>
              <a:t>Vean la foto de la construcción.  </a:t>
            </a:r>
          </a:p>
          <a:p>
            <a:pPr eaLnBrk="1" hangingPunct="1"/>
            <a:r>
              <a:rPr lang="es-MX" dirty="0" smtClean="0"/>
              <a:t>Completen la Hoja de trabajo de Soluciones  para la construcción: </a:t>
            </a:r>
          </a:p>
          <a:p>
            <a:pPr lvl="1" eaLnBrk="1" hangingPunct="1"/>
            <a:r>
              <a:rPr lang="es-MX" dirty="0" smtClean="0"/>
              <a:t>Identifiquen los factores de riesgo</a:t>
            </a:r>
          </a:p>
          <a:p>
            <a:pPr lvl="1" eaLnBrk="1" hangingPunct="1"/>
            <a:r>
              <a:rPr lang="es-MX" dirty="0" smtClean="0"/>
              <a:t>Encuentren soluciones</a:t>
            </a:r>
          </a:p>
          <a:p>
            <a:pPr lvl="2" eaLnBrk="1" hangingPunct="1"/>
            <a:r>
              <a:rPr lang="es-MX" dirty="0" smtClean="0"/>
              <a:t>¿Qué cambios puede hacer el obrero por sí mismo?</a:t>
            </a:r>
          </a:p>
          <a:p>
            <a:pPr lvl="2" eaLnBrk="1" hangingPunct="1"/>
            <a:r>
              <a:rPr lang="es-MX" dirty="0" smtClean="0"/>
              <a:t>¿Qué cambios puede hacer el contratista?</a:t>
            </a:r>
          </a:p>
          <a:p>
            <a:pPr lvl="2" eaLnBrk="1" hangingPunct="1"/>
            <a:r>
              <a:rPr lang="es-MX" dirty="0" smtClean="0"/>
              <a:t>¿Qué puede hacer el sindicato?</a:t>
            </a:r>
          </a:p>
          <a:p>
            <a:pPr eaLnBrk="1" hangingPunct="1"/>
            <a:r>
              <a:rPr lang="es-MX" dirty="0" smtClean="0"/>
              <a:t>Cada uno de los grupos pequeños informa a los demás de sus conclusiones</a:t>
            </a:r>
            <a:r>
              <a:rPr lang="en-US"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s-MX" dirty="0" smtClean="0">
                <a:solidFill>
                  <a:schemeClr val="accent1">
                    <a:lumMod val="75000"/>
                  </a:schemeClr>
                </a:solidFill>
              </a:rPr>
              <a:t>Grupo pequeño No. 1: Nivelación de concreto</a:t>
            </a:r>
            <a:endParaRPr lang="es-MX" dirty="0">
              <a:solidFill>
                <a:schemeClr val="accent1">
                  <a:lumMod val="75000"/>
                </a:schemeClr>
              </a:solidFill>
            </a:endParaRPr>
          </a:p>
        </p:txBody>
      </p:sp>
      <p:pic>
        <p:nvPicPr>
          <p:cNvPr id="164867" name="Picture 3"/>
          <p:cNvPicPr>
            <a:picLocks noChangeAspect="1" noChangeArrowheads="1"/>
          </p:cNvPicPr>
          <p:nvPr/>
        </p:nvPicPr>
        <p:blipFill>
          <a:blip r:embed="rId3" cstate="print"/>
          <a:srcRect/>
          <a:stretch>
            <a:fillRect/>
          </a:stretch>
        </p:blipFill>
        <p:spPr bwMode="auto">
          <a:xfrm>
            <a:off x="914400" y="1600200"/>
            <a:ext cx="6971841" cy="4645229"/>
          </a:xfrm>
          <a:prstGeom prst="rect">
            <a:avLst/>
          </a:prstGeom>
          <a:noFill/>
          <a:ln w="9525">
            <a:noFill/>
            <a:miter lim="800000"/>
            <a:headEnd/>
            <a:tailEnd/>
          </a:ln>
        </p:spPr>
      </p:pic>
      <p:sp>
        <p:nvSpPr>
          <p:cNvPr id="6" name="Rectangle 5"/>
          <p:cNvSpPr/>
          <p:nvPr/>
        </p:nvSpPr>
        <p:spPr>
          <a:xfrm>
            <a:off x="1480" y="6581001"/>
            <a:ext cx="8456720" cy="276999"/>
          </a:xfrm>
          <a:prstGeom prst="rect">
            <a:avLst/>
          </a:prstGeom>
        </p:spPr>
        <p:txBody>
          <a:bodyPr wrap="square">
            <a:spAutoFit/>
          </a:bodyPr>
          <a:lstStyle/>
          <a:p>
            <a:r>
              <a:rPr lang="es-MX" sz="1200" dirty="0" smtClean="0">
                <a:latin typeface="Arial" pitchFamily="34" charset="0"/>
                <a:cs typeface="Arial" pitchFamily="34" charset="0"/>
              </a:rPr>
              <a:t>Foto: Cementistas/Departamento Estatal de Labor e Industrias de Washington, elcoshimages.com </a:t>
            </a:r>
            <a:endParaRPr lang="es-MX"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304800"/>
            <a:ext cx="8229600" cy="1143000"/>
          </a:xfrm>
        </p:spPr>
        <p:txBody>
          <a:bodyPr>
            <a:normAutofit/>
          </a:bodyPr>
          <a:lstStyle/>
          <a:p>
            <a:pPr eaLnBrk="1" fontAlgn="auto" hangingPunct="1">
              <a:spcAft>
                <a:spcPts val="0"/>
              </a:spcAft>
              <a:defRPr/>
            </a:pPr>
            <a:r>
              <a:rPr lang="es-MX" sz="3800" dirty="0" smtClean="0">
                <a:solidFill>
                  <a:schemeClr val="accent1">
                    <a:lumMod val="75000"/>
                  </a:schemeClr>
                </a:solidFill>
              </a:rPr>
              <a:t>Soluciones para la nivelación de concreto</a:t>
            </a:r>
          </a:p>
        </p:txBody>
      </p:sp>
      <p:pic>
        <p:nvPicPr>
          <p:cNvPr id="166914" name="Picture 7" descr="lazerscreed"/>
          <p:cNvPicPr>
            <a:picLocks noGrp="1" noChangeAspect="1" noChangeArrowheads="1"/>
          </p:cNvPicPr>
          <p:nvPr>
            <p:ph idx="1"/>
          </p:nvPr>
        </p:nvPicPr>
        <p:blipFill>
          <a:blip r:embed="rId3" cstate="print"/>
          <a:srcRect r="2946"/>
          <a:stretch>
            <a:fillRect/>
          </a:stretch>
        </p:blipFill>
        <p:spPr>
          <a:xfrm>
            <a:off x="228600" y="1524000"/>
            <a:ext cx="2667000" cy="2057400"/>
          </a:xfrm>
          <a:prstGeom prst="rect">
            <a:avLst/>
          </a:prstGeom>
          <a:ln>
            <a:noFill/>
          </a:ln>
          <a:effectLst>
            <a:outerShdw blurRad="292100" dist="139700" dir="2700000" algn="tl" rotWithShape="0">
              <a:srgbClr val="333333">
                <a:alpha val="65000"/>
              </a:srgbClr>
            </a:outerShdw>
          </a:effectLst>
        </p:spPr>
      </p:pic>
      <p:pic>
        <p:nvPicPr>
          <p:cNvPr id="166915" name="Picture 9" descr="rollerscreed"/>
          <p:cNvPicPr>
            <a:picLocks noChangeAspect="1" noChangeArrowheads="1"/>
          </p:cNvPicPr>
          <p:nvPr/>
        </p:nvPicPr>
        <p:blipFill>
          <a:blip r:embed="rId4" cstate="print"/>
          <a:srcRect/>
          <a:stretch>
            <a:fillRect/>
          </a:stretch>
        </p:blipFill>
        <p:spPr bwMode="auto">
          <a:xfrm>
            <a:off x="3352800" y="2895600"/>
            <a:ext cx="2667000" cy="1998663"/>
          </a:xfrm>
          <a:prstGeom prst="rect">
            <a:avLst/>
          </a:prstGeom>
          <a:noFill/>
          <a:ln w="9525">
            <a:noFill/>
            <a:miter lim="800000"/>
            <a:headEnd/>
            <a:tailEnd/>
          </a:ln>
        </p:spPr>
      </p:pic>
      <p:pic>
        <p:nvPicPr>
          <p:cNvPr id="166916" name="Picture 10" descr="copperheadscreed"/>
          <p:cNvPicPr>
            <a:picLocks noChangeAspect="1" noChangeArrowheads="1"/>
          </p:cNvPicPr>
          <p:nvPr/>
        </p:nvPicPr>
        <p:blipFill>
          <a:blip r:embed="rId5" cstate="print"/>
          <a:srcRect l="2777" r="2777"/>
          <a:stretch>
            <a:fillRect/>
          </a:stretch>
        </p:blipFill>
        <p:spPr bwMode="auto">
          <a:xfrm>
            <a:off x="289264" y="4176139"/>
            <a:ext cx="2705470" cy="2148461"/>
          </a:xfrm>
          <a:prstGeom prst="rect">
            <a:avLst/>
          </a:prstGeom>
          <a:ln>
            <a:noFill/>
          </a:ln>
          <a:effectLst>
            <a:outerShdw blurRad="292100" dist="139700" dir="2700000" algn="tl" rotWithShape="0">
              <a:srgbClr val="333333">
                <a:alpha val="65000"/>
              </a:srgbClr>
            </a:outerShdw>
          </a:effectLst>
        </p:spPr>
      </p:pic>
      <p:sp>
        <p:nvSpPr>
          <p:cNvPr id="166917" name="Text Box 12"/>
          <p:cNvSpPr txBox="1">
            <a:spLocks noChangeArrowheads="1"/>
          </p:cNvSpPr>
          <p:nvPr/>
        </p:nvSpPr>
        <p:spPr bwMode="auto">
          <a:xfrm>
            <a:off x="2895600" y="1600200"/>
            <a:ext cx="3125215" cy="523220"/>
          </a:xfrm>
          <a:prstGeom prst="rect">
            <a:avLst/>
          </a:prstGeom>
          <a:noFill/>
          <a:ln w="9525">
            <a:noFill/>
            <a:miter lim="800000"/>
            <a:headEnd/>
            <a:tailEnd/>
          </a:ln>
        </p:spPr>
        <p:txBody>
          <a:bodyPr wrap="none">
            <a:spAutoFit/>
          </a:bodyPr>
          <a:lstStyle/>
          <a:p>
            <a:r>
              <a:rPr lang="es-MX" sz="2800" dirty="0" smtClean="0">
                <a:latin typeface="Tahoma" pitchFamily="34" charset="0"/>
              </a:rPr>
              <a:t>Niveladora manual</a:t>
            </a:r>
            <a:endParaRPr lang="es-MX" sz="2800" dirty="0">
              <a:latin typeface="Tahoma" pitchFamily="34" charset="0"/>
            </a:endParaRPr>
          </a:p>
        </p:txBody>
      </p:sp>
      <p:sp>
        <p:nvSpPr>
          <p:cNvPr id="166918" name="Text Box 14"/>
          <p:cNvSpPr txBox="1">
            <a:spLocks noChangeArrowheads="1"/>
          </p:cNvSpPr>
          <p:nvPr/>
        </p:nvSpPr>
        <p:spPr bwMode="auto">
          <a:xfrm>
            <a:off x="6019800" y="3505200"/>
            <a:ext cx="2286000" cy="954107"/>
          </a:xfrm>
          <a:prstGeom prst="rect">
            <a:avLst/>
          </a:prstGeom>
          <a:noFill/>
          <a:ln w="9525">
            <a:noFill/>
            <a:miter lim="800000"/>
            <a:headEnd/>
            <a:tailEnd/>
          </a:ln>
        </p:spPr>
        <p:txBody>
          <a:bodyPr wrap="square">
            <a:spAutoFit/>
          </a:bodyPr>
          <a:lstStyle/>
          <a:p>
            <a:r>
              <a:rPr lang="es-MX" sz="2800" dirty="0" smtClean="0">
                <a:latin typeface="Tahoma" pitchFamily="34" charset="0"/>
              </a:rPr>
              <a:t>Niveladora de rodillo</a:t>
            </a:r>
            <a:endParaRPr lang="es-MX" sz="2800" dirty="0">
              <a:latin typeface="Tahoma" pitchFamily="34" charset="0"/>
            </a:endParaRPr>
          </a:p>
        </p:txBody>
      </p:sp>
      <p:sp>
        <p:nvSpPr>
          <p:cNvPr id="166919" name="Text Box 15"/>
          <p:cNvSpPr txBox="1">
            <a:spLocks noChangeArrowheads="1"/>
          </p:cNvSpPr>
          <p:nvPr/>
        </p:nvSpPr>
        <p:spPr bwMode="auto">
          <a:xfrm>
            <a:off x="3003612" y="5207723"/>
            <a:ext cx="3724738" cy="523220"/>
          </a:xfrm>
          <a:prstGeom prst="rect">
            <a:avLst/>
          </a:prstGeom>
          <a:noFill/>
          <a:ln w="9525">
            <a:noFill/>
            <a:miter lim="800000"/>
            <a:headEnd/>
            <a:tailEnd/>
          </a:ln>
        </p:spPr>
        <p:txBody>
          <a:bodyPr wrap="none">
            <a:spAutoFit/>
          </a:bodyPr>
          <a:lstStyle/>
          <a:p>
            <a:r>
              <a:rPr lang="es-MX" sz="2800" dirty="0" smtClean="0">
                <a:latin typeface="Tahoma" pitchFamily="34" charset="0"/>
              </a:rPr>
              <a:t>Niveladora motorizada</a:t>
            </a:r>
            <a:endParaRPr lang="es-MX" sz="2800" dirty="0">
              <a:latin typeface="Tahoma" pitchFamily="34" charset="0"/>
            </a:endParaRPr>
          </a:p>
        </p:txBody>
      </p:sp>
      <p:sp>
        <p:nvSpPr>
          <p:cNvPr id="2" name="Rectangle 1"/>
          <p:cNvSpPr/>
          <p:nvPr/>
        </p:nvSpPr>
        <p:spPr>
          <a:xfrm>
            <a:off x="11837" y="6581001"/>
            <a:ext cx="8458200" cy="276999"/>
          </a:xfrm>
          <a:prstGeom prst="rect">
            <a:avLst/>
          </a:prstGeom>
        </p:spPr>
        <p:txBody>
          <a:bodyPr wrap="square">
            <a:spAutoFit/>
          </a:bodyPr>
          <a:lstStyle/>
          <a:p>
            <a:r>
              <a:rPr lang="es-MX" sz="1200" dirty="0" smtClean="0">
                <a:latin typeface="Arial" pitchFamily="34" charset="0"/>
                <a:cs typeface="Arial" pitchFamily="34" charset="0"/>
              </a:rPr>
              <a:t>Foto: </a:t>
            </a:r>
            <a:r>
              <a:rPr lang="es-MX" sz="1200" i="1" dirty="0" err="1" smtClean="0">
                <a:latin typeface="Arial" pitchFamily="34" charset="0"/>
                <a:cs typeface="Arial" pitchFamily="34" charset="0"/>
              </a:rPr>
              <a:t>Ergonomic</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Interventions</a:t>
            </a:r>
            <a:r>
              <a:rPr lang="es-MX" sz="1200" i="1" dirty="0" smtClean="0">
                <a:latin typeface="Arial" pitchFamily="34" charset="0"/>
                <a:cs typeface="Arial" pitchFamily="34" charset="0"/>
              </a:rPr>
              <a:t> in </a:t>
            </a:r>
            <a:r>
              <a:rPr lang="es-MX" sz="1200" i="1" dirty="0" err="1" smtClean="0">
                <a:latin typeface="Arial" pitchFamily="34" charset="0"/>
                <a:cs typeface="Arial" pitchFamily="34" charset="0"/>
              </a:rPr>
              <a:t>Construction</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Evaluation</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Diffusion</a:t>
            </a:r>
            <a:r>
              <a:rPr lang="es-MX" sz="1200" i="1" dirty="0" smtClean="0">
                <a:latin typeface="Arial" pitchFamily="34" charset="0"/>
                <a:cs typeface="Arial" pitchFamily="34" charset="0"/>
              </a:rPr>
              <a:t>, and </a:t>
            </a:r>
            <a:r>
              <a:rPr lang="es-MX" sz="1200" i="1" dirty="0" err="1" smtClean="0">
                <a:latin typeface="Arial" pitchFamily="34" charset="0"/>
                <a:cs typeface="Arial" pitchFamily="34" charset="0"/>
              </a:rPr>
              <a:t>Adoption</a:t>
            </a:r>
            <a:r>
              <a:rPr lang="es-MX" sz="1200" i="1" dirty="0" smtClean="0">
                <a:latin typeface="Arial" pitchFamily="34" charset="0"/>
                <a:cs typeface="Arial" pitchFamily="34" charset="0"/>
              </a:rPr>
              <a:t>, </a:t>
            </a:r>
            <a:r>
              <a:rPr lang="es-MX" sz="1200" dirty="0" smtClean="0">
                <a:latin typeface="Arial" pitchFamily="34" charset="0"/>
                <a:cs typeface="Arial" pitchFamily="34" charset="0"/>
              </a:rPr>
              <a:t>Steve </a:t>
            </a:r>
            <a:r>
              <a:rPr lang="es-MX" sz="1200" dirty="0" err="1" smtClean="0">
                <a:latin typeface="Arial" pitchFamily="34" charset="0"/>
                <a:cs typeface="Arial" pitchFamily="34" charset="0"/>
              </a:rPr>
              <a:t>Hecker</a:t>
            </a:r>
            <a:endParaRPr lang="es-MX" sz="1200" dirty="0">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t>Objetivos del taller</a:t>
            </a:r>
            <a:endParaRPr lang="es-MX" dirty="0"/>
          </a:p>
        </p:txBody>
      </p:sp>
      <p:sp>
        <p:nvSpPr>
          <p:cNvPr id="3" name="Content Placeholder 2"/>
          <p:cNvSpPr>
            <a:spLocks noGrp="1"/>
          </p:cNvSpPr>
          <p:nvPr>
            <p:ph idx="1"/>
          </p:nvPr>
        </p:nvSpPr>
        <p:spPr/>
        <p:txBody>
          <a:bodyPr rtlCol="0">
            <a:normAutofit/>
          </a:bodyPr>
          <a:lstStyle/>
          <a:p>
            <a:pPr marL="114300" indent="0" eaLnBrk="1" fontAlgn="auto" hangingPunct="1">
              <a:spcAft>
                <a:spcPts val="0"/>
              </a:spcAft>
              <a:buFont typeface="Arial" pitchFamily="34" charset="0"/>
              <a:buNone/>
              <a:defRPr/>
            </a:pPr>
            <a:r>
              <a:rPr lang="es-MX" dirty="0" smtClean="0"/>
              <a:t>Después de completar este taller, ustedes podrán:</a:t>
            </a:r>
          </a:p>
          <a:p>
            <a:pPr eaLnBrk="1" fontAlgn="auto" hangingPunct="1">
              <a:spcAft>
                <a:spcPts val="0"/>
              </a:spcAft>
              <a:buFont typeface="Arial" pitchFamily="34" charset="0"/>
              <a:buChar char="•"/>
              <a:defRPr/>
            </a:pPr>
            <a:r>
              <a:rPr lang="es-MX" dirty="0" smtClean="0"/>
              <a:t>Definir y explicar los términos </a:t>
            </a:r>
            <a:r>
              <a:rPr lang="es-MX" i="1" dirty="0" smtClean="0"/>
              <a:t>Trastornos </a:t>
            </a:r>
            <a:r>
              <a:rPr lang="es-MX" i="1" dirty="0" err="1" smtClean="0"/>
              <a:t>Osteomusculares</a:t>
            </a:r>
            <a:r>
              <a:rPr lang="es-MX" i="1" dirty="0" smtClean="0"/>
              <a:t> (TO </a:t>
            </a:r>
            <a:r>
              <a:rPr lang="es-MX" dirty="0" smtClean="0"/>
              <a:t>o </a:t>
            </a:r>
            <a:r>
              <a:rPr lang="es-MX" i="1" dirty="0" smtClean="0"/>
              <a:t>MSD, </a:t>
            </a:r>
            <a:r>
              <a:rPr lang="es-MX" dirty="0" smtClean="0"/>
              <a:t>siglas en inglés</a:t>
            </a:r>
            <a:r>
              <a:rPr lang="es-MX" i="1" dirty="0" smtClean="0"/>
              <a:t> </a:t>
            </a:r>
            <a:r>
              <a:rPr lang="es-MX" dirty="0" smtClean="0"/>
              <a:t>de </a:t>
            </a:r>
            <a:r>
              <a:rPr lang="es-MX" i="1" dirty="0" err="1" smtClean="0"/>
              <a:t>Musculoskeletal</a:t>
            </a:r>
            <a:r>
              <a:rPr lang="es-MX" i="1" dirty="0" smtClean="0"/>
              <a:t> </a:t>
            </a:r>
            <a:r>
              <a:rPr lang="es-MX" i="1" dirty="0" err="1" smtClean="0"/>
              <a:t>Disorders</a:t>
            </a:r>
            <a:r>
              <a:rPr lang="es-MX" i="1" dirty="0" smtClean="0"/>
              <a:t>) </a:t>
            </a:r>
            <a:r>
              <a:rPr lang="es-MX" dirty="0" smtClean="0"/>
              <a:t>y </a:t>
            </a:r>
            <a:r>
              <a:rPr lang="es-MX" i="1" dirty="0" smtClean="0"/>
              <a:t>Ergonomía.</a:t>
            </a:r>
          </a:p>
          <a:p>
            <a:pPr eaLnBrk="1" fontAlgn="auto" hangingPunct="1">
              <a:spcAft>
                <a:spcPts val="0"/>
              </a:spcAft>
              <a:buFont typeface="Arial" pitchFamily="34" charset="0"/>
              <a:buChar char="•"/>
              <a:defRPr/>
            </a:pPr>
            <a:r>
              <a:rPr lang="es-MX" dirty="0" smtClean="0"/>
              <a:t>Identificar de 3 a 5 factores de riesgo de las lesiones por TO.</a:t>
            </a:r>
          </a:p>
          <a:p>
            <a:pPr eaLnBrk="1" fontAlgn="auto" hangingPunct="1">
              <a:spcAft>
                <a:spcPts val="0"/>
              </a:spcAft>
              <a:buFont typeface="Arial" pitchFamily="34" charset="0"/>
              <a:buChar char="•"/>
              <a:defRPr/>
            </a:pPr>
            <a:r>
              <a:rPr lang="es-MX" dirty="0" smtClean="0"/>
              <a:t>Analizar los factores de riesgo de una tarea laboral.</a:t>
            </a:r>
          </a:p>
          <a:p>
            <a:pPr eaLnBrk="1" fontAlgn="auto" hangingPunct="1">
              <a:spcAft>
                <a:spcPts val="0"/>
              </a:spcAft>
              <a:buFont typeface="Arial" pitchFamily="34" charset="0"/>
              <a:buChar char="•"/>
              <a:defRPr/>
            </a:pPr>
            <a:r>
              <a:rPr lang="es-MX" dirty="0" smtClean="0"/>
              <a:t>Identificar de 3 a 5 soluciones para eliminar o disminuir los TO.</a:t>
            </a:r>
          </a:p>
          <a:p>
            <a:pPr eaLnBrk="1" fontAlgn="auto" hangingPunct="1">
              <a:spcAft>
                <a:spcPts val="0"/>
              </a:spcAft>
              <a:buFont typeface="Arial" pitchFamily="34" charset="0"/>
              <a:buChar char="•"/>
              <a:defRPr/>
            </a:pPr>
            <a:r>
              <a:rPr lang="es-MX" dirty="0" smtClean="0"/>
              <a:t>Reconocer los elementos de un programa completo de ergonomía.</a:t>
            </a:r>
          </a:p>
          <a:p>
            <a:pPr marL="114300" indent="0" eaLnBrk="1" fontAlgn="auto" hangingPunct="1">
              <a:spcAft>
                <a:spcPts val="0"/>
              </a:spcAft>
              <a:buNone/>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s-MX" dirty="0" smtClean="0">
                <a:solidFill>
                  <a:schemeClr val="accent1">
                    <a:lumMod val="75000"/>
                  </a:schemeClr>
                </a:solidFill>
              </a:rPr>
              <a:t>Grupo pequeño No.2: Manejo de tabla yeso</a:t>
            </a:r>
            <a:endParaRPr lang="es-MX" dirty="0">
              <a:solidFill>
                <a:schemeClr val="accent1">
                  <a:lumMod val="75000"/>
                </a:schemeClr>
              </a:solidFill>
            </a:endParaRPr>
          </a:p>
        </p:txBody>
      </p:sp>
      <p:pic>
        <p:nvPicPr>
          <p:cNvPr id="6" name="Content Placeholder 5" descr="drywall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1068172" y="1600200"/>
            <a:ext cx="639805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581001"/>
            <a:ext cx="8458200" cy="276999"/>
          </a:xfrm>
          <a:prstGeom prst="rect">
            <a:avLst/>
          </a:prstGeom>
        </p:spPr>
        <p:txBody>
          <a:bodyPr wrap="square">
            <a:spAutoFit/>
          </a:bodyPr>
          <a:lstStyle/>
          <a:p>
            <a:pPr lvl="0"/>
            <a:r>
              <a:rPr lang="es-MX" sz="1200" dirty="0" smtClean="0">
                <a:solidFill>
                  <a:prstClr val="black"/>
                </a:solidFill>
                <a:latin typeface="Arial" pitchFamily="34" charset="0"/>
                <a:cs typeface="Arial" pitchFamily="34" charset="0"/>
              </a:rPr>
              <a:t>Foto: </a:t>
            </a:r>
            <a:r>
              <a:rPr lang="es-MX" sz="1200" i="1" dirty="0" err="1" smtClean="0">
                <a:solidFill>
                  <a:prstClr val="black"/>
                </a:solidFill>
                <a:latin typeface="Arial" pitchFamily="34" charset="0"/>
                <a:cs typeface="Arial" pitchFamily="34" charset="0"/>
              </a:rPr>
              <a:t>Ergonomic</a:t>
            </a:r>
            <a:r>
              <a:rPr lang="es-MX" sz="1200" i="1" dirty="0" smtClean="0">
                <a:solidFill>
                  <a:prstClr val="black"/>
                </a:solidFill>
                <a:latin typeface="Arial" pitchFamily="34" charset="0"/>
                <a:cs typeface="Arial" pitchFamily="34" charset="0"/>
              </a:rPr>
              <a:t> </a:t>
            </a:r>
            <a:r>
              <a:rPr lang="es-MX" sz="1200" i="1" dirty="0" err="1" smtClean="0">
                <a:solidFill>
                  <a:prstClr val="black"/>
                </a:solidFill>
                <a:latin typeface="Arial" pitchFamily="34" charset="0"/>
                <a:cs typeface="Arial" pitchFamily="34" charset="0"/>
              </a:rPr>
              <a:t>Interventions</a:t>
            </a:r>
            <a:r>
              <a:rPr lang="es-MX" sz="1200" i="1" dirty="0" smtClean="0">
                <a:solidFill>
                  <a:prstClr val="black"/>
                </a:solidFill>
                <a:latin typeface="Arial" pitchFamily="34" charset="0"/>
                <a:cs typeface="Arial" pitchFamily="34" charset="0"/>
              </a:rPr>
              <a:t> in </a:t>
            </a:r>
            <a:r>
              <a:rPr lang="es-MX" sz="1200" i="1" dirty="0" err="1" smtClean="0">
                <a:solidFill>
                  <a:prstClr val="black"/>
                </a:solidFill>
                <a:latin typeface="Arial" pitchFamily="34" charset="0"/>
                <a:cs typeface="Arial" pitchFamily="34" charset="0"/>
              </a:rPr>
              <a:t>Construction</a:t>
            </a:r>
            <a:r>
              <a:rPr lang="es-MX" sz="1200" i="1" dirty="0" smtClean="0">
                <a:solidFill>
                  <a:prstClr val="black"/>
                </a:solidFill>
                <a:latin typeface="Arial" pitchFamily="34" charset="0"/>
                <a:cs typeface="Arial" pitchFamily="34" charset="0"/>
              </a:rPr>
              <a:t>: </a:t>
            </a:r>
            <a:r>
              <a:rPr lang="es-MX" sz="1200" i="1" dirty="0" err="1" smtClean="0">
                <a:solidFill>
                  <a:prstClr val="black"/>
                </a:solidFill>
                <a:latin typeface="Arial" pitchFamily="34" charset="0"/>
                <a:cs typeface="Arial" pitchFamily="34" charset="0"/>
              </a:rPr>
              <a:t>Evaluation</a:t>
            </a:r>
            <a:r>
              <a:rPr lang="es-MX" sz="1200" i="1" dirty="0" smtClean="0">
                <a:solidFill>
                  <a:prstClr val="black"/>
                </a:solidFill>
                <a:latin typeface="Arial" pitchFamily="34" charset="0"/>
                <a:cs typeface="Arial" pitchFamily="34" charset="0"/>
              </a:rPr>
              <a:t>, </a:t>
            </a:r>
            <a:r>
              <a:rPr lang="es-MX" sz="1200" i="1" dirty="0" err="1" smtClean="0">
                <a:solidFill>
                  <a:prstClr val="black"/>
                </a:solidFill>
                <a:latin typeface="Arial" pitchFamily="34" charset="0"/>
                <a:cs typeface="Arial" pitchFamily="34" charset="0"/>
              </a:rPr>
              <a:t>Diffusion</a:t>
            </a:r>
            <a:r>
              <a:rPr lang="es-MX" sz="1200" i="1" dirty="0" smtClean="0">
                <a:solidFill>
                  <a:prstClr val="black"/>
                </a:solidFill>
                <a:latin typeface="Arial" pitchFamily="34" charset="0"/>
                <a:cs typeface="Arial" pitchFamily="34" charset="0"/>
              </a:rPr>
              <a:t>, and </a:t>
            </a:r>
            <a:r>
              <a:rPr lang="es-MX" sz="1200" i="1" dirty="0" err="1" smtClean="0">
                <a:solidFill>
                  <a:prstClr val="black"/>
                </a:solidFill>
                <a:latin typeface="Arial" pitchFamily="34" charset="0"/>
                <a:cs typeface="Arial" pitchFamily="34" charset="0"/>
              </a:rPr>
              <a:t>Adoption</a:t>
            </a:r>
            <a:r>
              <a:rPr lang="es-MX" sz="1200" i="1" dirty="0" smtClean="0">
                <a:solidFill>
                  <a:prstClr val="black"/>
                </a:solidFill>
                <a:latin typeface="Arial" pitchFamily="34" charset="0"/>
                <a:cs typeface="Arial" pitchFamily="34" charset="0"/>
              </a:rPr>
              <a:t>, </a:t>
            </a:r>
            <a:r>
              <a:rPr lang="es-MX" sz="1200" dirty="0" smtClean="0">
                <a:solidFill>
                  <a:prstClr val="black"/>
                </a:solidFill>
                <a:latin typeface="Arial" pitchFamily="34" charset="0"/>
                <a:cs typeface="Arial" pitchFamily="34" charset="0"/>
              </a:rPr>
              <a:t>Steve </a:t>
            </a:r>
            <a:r>
              <a:rPr lang="es-MX" sz="1200" dirty="0" err="1" smtClean="0">
                <a:solidFill>
                  <a:prstClr val="black"/>
                </a:solidFill>
                <a:latin typeface="Arial" pitchFamily="34" charset="0"/>
                <a:cs typeface="Arial" pitchFamily="34" charset="0"/>
              </a:rPr>
              <a:t>Hecker</a:t>
            </a:r>
            <a:endParaRPr lang="es-MX" sz="12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latin typeface="Cambria" pitchFamily="18" charset="0"/>
                <a:cs typeface="Calibri" pitchFamily="34" charset="0"/>
              </a:rPr>
              <a:t/>
            </a:r>
            <a:br>
              <a:rPr lang="en-US" dirty="0" smtClean="0">
                <a:solidFill>
                  <a:schemeClr val="accent1">
                    <a:lumMod val="75000"/>
                  </a:schemeClr>
                </a:solidFill>
                <a:latin typeface="Cambria" pitchFamily="18" charset="0"/>
                <a:cs typeface="Calibri" pitchFamily="34" charset="0"/>
              </a:rPr>
            </a:br>
            <a:r>
              <a:rPr lang="es-MX" dirty="0" smtClean="0">
                <a:solidFill>
                  <a:schemeClr val="accent1">
                    <a:lumMod val="75000"/>
                  </a:schemeClr>
                </a:solidFill>
                <a:latin typeface="Cambria" pitchFamily="18" charset="0"/>
                <a:cs typeface="Calibri" pitchFamily="34" charset="0"/>
              </a:rPr>
              <a:t>Soluciones para el manejo de tabla yeso</a:t>
            </a:r>
            <a:r>
              <a:rPr lang="en-US" dirty="0">
                <a:solidFill>
                  <a:schemeClr val="accent1">
                    <a:lumMod val="75000"/>
                  </a:schemeClr>
                </a:solidFill>
                <a:latin typeface="Cambria" pitchFamily="18" charset="0"/>
                <a:cs typeface="Calibri" pitchFamily="34" charset="0"/>
              </a:rPr>
              <a:t/>
            </a:r>
            <a:br>
              <a:rPr lang="en-US" dirty="0">
                <a:solidFill>
                  <a:schemeClr val="accent1">
                    <a:lumMod val="75000"/>
                  </a:schemeClr>
                </a:solidFill>
                <a:latin typeface="Cambria" pitchFamily="18" charset="0"/>
                <a:cs typeface="Calibri" pitchFamily="34" charset="0"/>
              </a:rPr>
            </a:br>
            <a:endParaRPr lang="en-US" dirty="0"/>
          </a:p>
        </p:txBody>
      </p:sp>
      <p:pic>
        <p:nvPicPr>
          <p:cNvPr id="116738"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1752600"/>
            <a:ext cx="3298222" cy="247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3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9600" y="1752600"/>
            <a:ext cx="3395662"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4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95600" y="4572000"/>
            <a:ext cx="2652712"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6581001"/>
            <a:ext cx="8458200" cy="276999"/>
          </a:xfrm>
          <a:prstGeom prst="rect">
            <a:avLst/>
          </a:prstGeom>
        </p:spPr>
        <p:txBody>
          <a:bodyPr wrap="square">
            <a:spAutoFit/>
          </a:bodyPr>
          <a:lstStyle/>
          <a:p>
            <a:r>
              <a:rPr lang="es-MX" sz="1200" dirty="0" smtClean="0">
                <a:latin typeface="Arial" pitchFamily="34" charset="0"/>
                <a:cs typeface="Arial" pitchFamily="34" charset="0"/>
              </a:rPr>
              <a:t>Foto: </a:t>
            </a:r>
            <a:r>
              <a:rPr lang="es-MX" sz="1200" i="1" dirty="0" err="1" smtClean="0">
                <a:latin typeface="Arial" pitchFamily="34" charset="0"/>
                <a:cs typeface="Arial" pitchFamily="34" charset="0"/>
              </a:rPr>
              <a:t>Ergonomic</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Interventions</a:t>
            </a:r>
            <a:r>
              <a:rPr lang="es-MX" sz="1200" i="1" dirty="0" smtClean="0">
                <a:latin typeface="Arial" pitchFamily="34" charset="0"/>
                <a:cs typeface="Arial" pitchFamily="34" charset="0"/>
              </a:rPr>
              <a:t> in </a:t>
            </a:r>
            <a:r>
              <a:rPr lang="es-MX" sz="1200" i="1" dirty="0" err="1" smtClean="0">
                <a:latin typeface="Arial" pitchFamily="34" charset="0"/>
                <a:cs typeface="Arial" pitchFamily="34" charset="0"/>
              </a:rPr>
              <a:t>Construction</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Evaluation</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Diffusion</a:t>
            </a:r>
            <a:r>
              <a:rPr lang="es-MX" sz="1200" i="1" dirty="0" smtClean="0">
                <a:latin typeface="Arial" pitchFamily="34" charset="0"/>
                <a:cs typeface="Arial" pitchFamily="34" charset="0"/>
              </a:rPr>
              <a:t>, and </a:t>
            </a:r>
            <a:r>
              <a:rPr lang="es-MX" sz="1200" i="1" dirty="0" err="1" smtClean="0">
                <a:latin typeface="Arial" pitchFamily="34" charset="0"/>
                <a:cs typeface="Arial" pitchFamily="34" charset="0"/>
              </a:rPr>
              <a:t>Adoption</a:t>
            </a:r>
            <a:r>
              <a:rPr lang="es-MX" sz="1200" i="1" dirty="0" smtClean="0">
                <a:latin typeface="Arial" pitchFamily="34" charset="0"/>
                <a:cs typeface="Arial" pitchFamily="34" charset="0"/>
              </a:rPr>
              <a:t>, </a:t>
            </a:r>
            <a:r>
              <a:rPr lang="es-MX" sz="1200" dirty="0" smtClean="0">
                <a:latin typeface="Arial" pitchFamily="34" charset="0"/>
                <a:cs typeface="Arial" pitchFamily="34" charset="0"/>
              </a:rPr>
              <a:t>Steve </a:t>
            </a:r>
            <a:r>
              <a:rPr lang="es-MX" sz="1200" dirty="0" err="1" smtClean="0">
                <a:latin typeface="Arial" pitchFamily="34" charset="0"/>
                <a:cs typeface="Arial" pitchFamily="34" charset="0"/>
              </a:rPr>
              <a:t>Hecker</a:t>
            </a:r>
            <a:endParaRPr lang="es-MX" sz="1200" dirty="0">
              <a:latin typeface="Arial" pitchFamily="34" charset="0"/>
              <a:cs typeface="Arial" pitchFamily="34" charset="0"/>
            </a:endParaRPr>
          </a:p>
        </p:txBody>
      </p:sp>
    </p:spTree>
    <p:extLst>
      <p:ext uri="{BB962C8B-B14F-4D97-AF65-F5344CB8AC3E}">
        <p14:creationId xmlns:p14="http://schemas.microsoft.com/office/powerpoint/2010/main" val="22729932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s-MX" dirty="0" smtClean="0">
                <a:solidFill>
                  <a:schemeClr val="accent1">
                    <a:lumMod val="75000"/>
                  </a:schemeClr>
                </a:solidFill>
              </a:rPr>
              <a:t>Grupo pequeño No. 3: Atado de varillas de refuerzo</a:t>
            </a:r>
            <a:endParaRPr lang="es-MX" dirty="0">
              <a:solidFill>
                <a:schemeClr val="accent1">
                  <a:lumMod val="75000"/>
                </a:schemeClr>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en-US" dirty="0"/>
          </a:p>
          <a:p>
            <a:pPr marL="114300" indent="0" eaLnBrk="1" fontAlgn="auto" hangingPunct="1">
              <a:spcAft>
                <a:spcPts val="0"/>
              </a:spcAft>
              <a:buFont typeface="Arial" pitchFamily="34" charset="0"/>
              <a:buNone/>
              <a:defRPr/>
            </a:pPr>
            <a:endParaRPr lang="en-US" dirty="0"/>
          </a:p>
        </p:txBody>
      </p:sp>
      <p:pic>
        <p:nvPicPr>
          <p:cNvPr id="173059" name="Picture 2" descr="http://t1.gstatic.com/images?q=tbn:ANd9GcTLTpNdyGtSLZC8QVzdfkZ7NEUtqq4gBRkIAtel2e5_c3xDiSsq"/>
          <p:cNvPicPr>
            <a:picLocks noChangeAspect="1" noChangeArrowheads="1"/>
          </p:cNvPicPr>
          <p:nvPr/>
        </p:nvPicPr>
        <p:blipFill>
          <a:blip r:embed="rId3" cstate="print"/>
          <a:srcRect/>
          <a:stretch>
            <a:fillRect/>
          </a:stretch>
        </p:blipFill>
        <p:spPr bwMode="auto">
          <a:xfrm>
            <a:off x="2590799" y="1800869"/>
            <a:ext cx="2955931" cy="4598895"/>
          </a:xfrm>
          <a:prstGeom prst="rect">
            <a:avLst/>
          </a:prstGeom>
          <a:noFill/>
          <a:ln w="9525">
            <a:noFill/>
            <a:miter lim="800000"/>
            <a:headEnd/>
            <a:tailEnd/>
          </a:ln>
        </p:spPr>
      </p:pic>
      <p:sp>
        <p:nvSpPr>
          <p:cNvPr id="6" name="Rectangle 5"/>
          <p:cNvSpPr/>
          <p:nvPr/>
        </p:nvSpPr>
        <p:spPr>
          <a:xfrm>
            <a:off x="11096" y="6581001"/>
            <a:ext cx="6389703" cy="276999"/>
          </a:xfrm>
          <a:prstGeom prst="rect">
            <a:avLst/>
          </a:prstGeom>
        </p:spPr>
        <p:txBody>
          <a:bodyPr wrap="square">
            <a:spAutoFit/>
          </a:bodyPr>
          <a:lstStyle/>
          <a:p>
            <a:r>
              <a:rPr lang="es-MX" sz="1200" dirty="0" smtClean="0">
                <a:latin typeface="Arial" pitchFamily="34" charset="0"/>
                <a:cs typeface="Arial" pitchFamily="34" charset="0"/>
              </a:rPr>
              <a:t>Foto: </a:t>
            </a:r>
            <a:r>
              <a:rPr lang="es-MX" sz="1200" i="1" dirty="0" err="1" smtClean="0">
                <a:latin typeface="Arial" pitchFamily="34" charset="0"/>
                <a:cs typeface="Arial" pitchFamily="34" charset="0"/>
              </a:rPr>
              <a:t>Construction</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Solutions</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Solution</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Rebar-Tying</a:t>
            </a:r>
            <a:r>
              <a:rPr lang="es-MX" sz="1200" i="1" dirty="0" smtClean="0">
                <a:latin typeface="Arial" pitchFamily="34" charset="0"/>
                <a:cs typeface="Arial" pitchFamily="34" charset="0"/>
              </a:rPr>
              <a:t> Tools, </a:t>
            </a:r>
            <a:r>
              <a:rPr lang="es-MX" sz="1200" dirty="0" smtClean="0">
                <a:latin typeface="Arial" pitchFamily="34" charset="0"/>
                <a:cs typeface="Arial" pitchFamily="34" charset="0"/>
              </a:rPr>
              <a:t>CPWR </a:t>
            </a:r>
            <a:endParaRPr lang="es-MX"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s-MX" dirty="0" smtClean="0">
                <a:solidFill>
                  <a:schemeClr val="accent1">
                    <a:lumMod val="75000"/>
                  </a:schemeClr>
                </a:solidFill>
              </a:rPr>
              <a:t>Solución para el atado de varillas de refuerzo</a:t>
            </a:r>
            <a:endParaRPr lang="es-MX" dirty="0">
              <a:solidFill>
                <a:schemeClr val="accent1">
                  <a:lumMod val="75000"/>
                </a:schemeClr>
              </a:solidFill>
            </a:endParaRPr>
          </a:p>
        </p:txBody>
      </p:sp>
      <p:pic>
        <p:nvPicPr>
          <p:cNvPr id="175107" name="Picture 2" descr="http://www.cpwrconstructionsolutions.org/gallery/rebar%202.jpg"/>
          <p:cNvPicPr>
            <a:picLocks noChangeAspect="1" noChangeArrowheads="1"/>
          </p:cNvPicPr>
          <p:nvPr/>
        </p:nvPicPr>
        <p:blipFill>
          <a:blip r:embed="rId3" cstate="print"/>
          <a:srcRect/>
          <a:stretch>
            <a:fillRect/>
          </a:stretch>
        </p:blipFill>
        <p:spPr bwMode="auto">
          <a:xfrm>
            <a:off x="990600" y="1583181"/>
            <a:ext cx="3051729" cy="4729428"/>
          </a:xfrm>
          <a:prstGeom prst="rect">
            <a:avLst/>
          </a:prstGeom>
          <a:noFill/>
          <a:ln w="9525">
            <a:noFill/>
            <a:miter lim="800000"/>
            <a:headEnd/>
            <a:tailEnd/>
          </a:ln>
        </p:spPr>
      </p:pic>
      <p:pic>
        <p:nvPicPr>
          <p:cNvPr id="1085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057400"/>
            <a:ext cx="28575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6581001"/>
            <a:ext cx="7467600" cy="276999"/>
          </a:xfrm>
          <a:prstGeom prst="rect">
            <a:avLst/>
          </a:prstGeom>
        </p:spPr>
        <p:txBody>
          <a:bodyPr wrap="square">
            <a:spAutoFit/>
          </a:bodyPr>
          <a:lstStyle/>
          <a:p>
            <a:r>
              <a:rPr lang="es-MX" sz="1200" dirty="0" smtClean="0">
                <a:latin typeface="Arial" pitchFamily="34" charset="0"/>
                <a:cs typeface="Arial" pitchFamily="34" charset="0"/>
              </a:rPr>
              <a:t>Foto: </a:t>
            </a:r>
            <a:r>
              <a:rPr lang="es-MX" sz="1200" i="1" dirty="0" err="1" smtClean="0">
                <a:latin typeface="Arial" pitchFamily="34" charset="0"/>
                <a:cs typeface="Arial" pitchFamily="34" charset="0"/>
              </a:rPr>
              <a:t>Construction</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Solutions</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Solution</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Rebar-Tying</a:t>
            </a:r>
            <a:r>
              <a:rPr lang="es-MX" sz="1200" i="1" dirty="0" smtClean="0">
                <a:latin typeface="Arial" pitchFamily="34" charset="0"/>
                <a:cs typeface="Arial" pitchFamily="34" charset="0"/>
              </a:rPr>
              <a:t> Tools, </a:t>
            </a:r>
            <a:r>
              <a:rPr lang="es-MX" sz="1200" dirty="0" smtClean="0">
                <a:latin typeface="Arial" pitchFamily="34" charset="0"/>
                <a:cs typeface="Arial" pitchFamily="34" charset="0"/>
              </a:rPr>
              <a:t>CPWR </a:t>
            </a:r>
            <a:endParaRPr lang="es-MX" sz="1200" dirty="0">
              <a:latin typeface="Arial" pitchFamily="34" charset="0"/>
              <a:cs typeface="Arial" pitchFamily="34" charset="0"/>
            </a:endParaRPr>
          </a:p>
        </p:txBody>
      </p:sp>
      <p:sp>
        <p:nvSpPr>
          <p:cNvPr id="3" name="Rectangle 2"/>
          <p:cNvSpPr/>
          <p:nvPr/>
        </p:nvSpPr>
        <p:spPr>
          <a:xfrm>
            <a:off x="4343400" y="5619750"/>
            <a:ext cx="4038600" cy="577081"/>
          </a:xfrm>
          <a:prstGeom prst="rect">
            <a:avLst/>
          </a:prstGeom>
        </p:spPr>
        <p:txBody>
          <a:bodyPr wrap="square">
            <a:spAutoFit/>
          </a:bodyPr>
          <a:lstStyle/>
          <a:p>
            <a:r>
              <a:rPr lang="es-MX" sz="1050" dirty="0" smtClean="0">
                <a:latin typeface="Arial" pitchFamily="34" charset="0"/>
                <a:cs typeface="Arial" pitchFamily="34" charset="0"/>
              </a:rPr>
              <a:t>Foto: </a:t>
            </a:r>
            <a:r>
              <a:rPr lang="es-MX" sz="1050" i="1" dirty="0" err="1" smtClean="0">
                <a:latin typeface="Arial" pitchFamily="34" charset="0"/>
                <a:cs typeface="Arial" pitchFamily="34" charset="0"/>
              </a:rPr>
              <a:t>Rebar-Tying</a:t>
            </a:r>
            <a:r>
              <a:rPr lang="es-MX" sz="1050" i="1" dirty="0" smtClean="0">
                <a:latin typeface="Arial" pitchFamily="34" charset="0"/>
                <a:cs typeface="Arial" pitchFamily="34" charset="0"/>
              </a:rPr>
              <a:t> Machines </a:t>
            </a:r>
            <a:r>
              <a:rPr lang="es-MX" sz="1050" i="1" dirty="0" err="1" smtClean="0">
                <a:latin typeface="Arial" pitchFamily="34" charset="0"/>
                <a:cs typeface="Arial" pitchFamily="34" charset="0"/>
              </a:rPr>
              <a:t>Part</a:t>
            </a:r>
            <a:r>
              <a:rPr lang="es-MX" sz="1050" i="1" dirty="0" smtClean="0">
                <a:latin typeface="Arial" pitchFamily="34" charset="0"/>
                <a:cs typeface="Arial" pitchFamily="34" charset="0"/>
              </a:rPr>
              <a:t> 1 </a:t>
            </a:r>
            <a:r>
              <a:rPr lang="es-MX" sz="1050" dirty="0" smtClean="0">
                <a:latin typeface="Arial" pitchFamily="34" charset="0"/>
                <a:cs typeface="Arial" pitchFamily="34" charset="0"/>
              </a:rPr>
              <a:t>(Parte de la revista </a:t>
            </a:r>
            <a:r>
              <a:rPr lang="es-MX" sz="1050" i="1" dirty="0" err="1" smtClean="0">
                <a:latin typeface="Arial" pitchFamily="34" charset="0"/>
                <a:cs typeface="Arial" pitchFamily="34" charset="0"/>
              </a:rPr>
              <a:t>Construction</a:t>
            </a:r>
            <a:r>
              <a:rPr lang="es-MX" sz="1050" i="1" dirty="0" smtClean="0">
                <a:latin typeface="Arial" pitchFamily="34" charset="0"/>
                <a:cs typeface="Arial" pitchFamily="34" charset="0"/>
              </a:rPr>
              <a:t> Safety</a:t>
            </a:r>
            <a:r>
              <a:rPr lang="es-MX" sz="1050" dirty="0" smtClean="0">
                <a:latin typeface="Arial" pitchFamily="34" charset="0"/>
                <a:cs typeface="Arial" pitchFamily="34" charset="0"/>
              </a:rPr>
              <a:t>, Tomo 12, Número 4, Invierno de  2001/02, Ontario, Canadá) </a:t>
            </a:r>
            <a:endParaRPr lang="es-MX"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7"/>
          <p:cNvSpPr>
            <a:spLocks noGrp="1" noChangeArrowheads="1"/>
          </p:cNvSpPr>
          <p:nvPr>
            <p:ph type="title"/>
          </p:nvPr>
        </p:nvSpPr>
        <p:spPr/>
        <p:txBody>
          <a:bodyPr>
            <a:normAutofit fontScale="90000"/>
          </a:bodyPr>
          <a:lstStyle/>
          <a:p>
            <a:pPr eaLnBrk="1" fontAlgn="auto" hangingPunct="1">
              <a:spcAft>
                <a:spcPts val="0"/>
              </a:spcAft>
              <a:defRPr/>
            </a:pPr>
            <a:r>
              <a:rPr lang="es-MX" dirty="0" smtClean="0">
                <a:solidFill>
                  <a:schemeClr val="accent1">
                    <a:lumMod val="75000"/>
                  </a:schemeClr>
                </a:solidFill>
              </a:rPr>
              <a:t>Grupo pequeño No. 4: Taladrado en superficies superiores a la cabeza</a:t>
            </a:r>
          </a:p>
        </p:txBody>
      </p:sp>
      <p:pic>
        <p:nvPicPr>
          <p:cNvPr id="36912" name="Picture 48" descr="Worker performing overhead work in an awkward and dangerous position on the ladder. Eye wear does not have side shields. Worker appears to have facial hear interfering with the sealing surface of the respira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021146"/>
            <a:ext cx="2640369" cy="39605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575" y="6581001"/>
            <a:ext cx="5514513" cy="276999"/>
          </a:xfrm>
          <a:prstGeom prst="rect">
            <a:avLst/>
          </a:prstGeom>
        </p:spPr>
        <p:txBody>
          <a:bodyPr wrap="square">
            <a:spAutoFit/>
          </a:bodyPr>
          <a:lstStyle/>
          <a:p>
            <a:r>
              <a:rPr lang="es-MX" sz="1200" dirty="0" smtClean="0">
                <a:latin typeface="Arial" pitchFamily="34" charset="0"/>
                <a:cs typeface="Arial" pitchFamily="34" charset="0"/>
              </a:rPr>
              <a:t>Foto: NIOSH/John </a:t>
            </a:r>
            <a:r>
              <a:rPr lang="es-MX" sz="1200" dirty="0" err="1" smtClean="0">
                <a:latin typeface="Arial" pitchFamily="34" charset="0"/>
                <a:cs typeface="Arial" pitchFamily="34" charset="0"/>
              </a:rPr>
              <a:t>Rekus</a:t>
            </a:r>
            <a:r>
              <a:rPr lang="es-MX" sz="1200" dirty="0" smtClean="0">
                <a:latin typeface="Arial" pitchFamily="34" charset="0"/>
                <a:cs typeface="Arial" pitchFamily="34" charset="0"/>
              </a:rPr>
              <a:t>, elcoshimages.org</a:t>
            </a:r>
            <a:endParaRPr lang="es-MX" sz="1200" dirty="0">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solidFill>
                  <a:schemeClr val="accent1">
                    <a:lumMod val="75000"/>
                  </a:schemeClr>
                </a:solidFill>
              </a:rPr>
              <a:t>Solución para el taladrado de superficies superiores a la cabeza</a:t>
            </a:r>
            <a:endParaRPr lang="es-MX" dirty="0">
              <a:solidFill>
                <a:schemeClr val="accent1">
                  <a:lumMod val="75000"/>
                </a:schemeClr>
              </a:solidFill>
            </a:endParaRPr>
          </a:p>
        </p:txBody>
      </p:sp>
      <p:pic>
        <p:nvPicPr>
          <p:cNvPr id="11776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2749164" y="1973404"/>
            <a:ext cx="3036071" cy="405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357" y="6581001"/>
            <a:ext cx="7467600" cy="276999"/>
          </a:xfrm>
          <a:prstGeom prst="rect">
            <a:avLst/>
          </a:prstGeom>
        </p:spPr>
        <p:txBody>
          <a:bodyPr wrap="square">
            <a:spAutoFit/>
          </a:bodyPr>
          <a:lstStyle/>
          <a:p>
            <a:r>
              <a:rPr lang="es-MX" sz="1200" dirty="0" smtClean="0">
                <a:latin typeface="Arial" pitchFamily="34" charset="0"/>
                <a:cs typeface="Arial" pitchFamily="34" charset="0"/>
              </a:rPr>
              <a:t>Foto</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Ergonomics</a:t>
            </a:r>
            <a:r>
              <a:rPr lang="es-MX" sz="1200" i="1" dirty="0" smtClean="0">
                <a:latin typeface="Arial" pitchFamily="34" charset="0"/>
                <a:cs typeface="Arial" pitchFamily="34" charset="0"/>
              </a:rPr>
              <a:t>, </a:t>
            </a:r>
            <a:r>
              <a:rPr lang="es-MX" sz="1200" dirty="0" smtClean="0">
                <a:latin typeface="Arial" pitchFamily="34" charset="0"/>
                <a:cs typeface="Arial" pitchFamily="34" charset="0"/>
              </a:rPr>
              <a:t>David </a:t>
            </a:r>
            <a:r>
              <a:rPr lang="es-MX" sz="1200" dirty="0" err="1" smtClean="0">
                <a:latin typeface="Arial" pitchFamily="34" charset="0"/>
                <a:cs typeface="Arial" pitchFamily="34" charset="0"/>
              </a:rPr>
              <a:t>Rempel</a:t>
            </a:r>
            <a:r>
              <a:rPr lang="es-MX" sz="1200" dirty="0" smtClean="0">
                <a:latin typeface="Arial" pitchFamily="34" charset="0"/>
                <a:cs typeface="Arial" pitchFamily="34" charset="0"/>
              </a:rPr>
              <a:t>, Universidad de California </a:t>
            </a:r>
            <a:endParaRPr lang="es-MX" sz="1200" dirty="0">
              <a:latin typeface="Arial" pitchFamily="34" charset="0"/>
              <a:cs typeface="Arial" pitchFamily="34" charset="0"/>
            </a:endParaRPr>
          </a:p>
        </p:txBody>
      </p:sp>
    </p:spTree>
    <p:extLst>
      <p:ext uri="{BB962C8B-B14F-4D97-AF65-F5344CB8AC3E}">
        <p14:creationId xmlns:p14="http://schemas.microsoft.com/office/powerpoint/2010/main" val="36730943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solidFill>
                  <a:schemeClr val="accent1">
                    <a:lumMod val="75000"/>
                  </a:schemeClr>
                </a:solidFill>
              </a:rPr>
              <a:t>Pequeño grupo No. 5: Enmasillado</a:t>
            </a:r>
            <a:endParaRPr lang="es-MX" dirty="0">
              <a:solidFill>
                <a:schemeClr val="accent1">
                  <a:lumMod val="75000"/>
                </a:schemeClr>
              </a:solidFill>
            </a:endParaRPr>
          </a:p>
        </p:txBody>
      </p:sp>
      <p:sp>
        <p:nvSpPr>
          <p:cNvPr id="181250" name="Content Placeholder 3"/>
          <p:cNvSpPr>
            <a:spLocks noGrp="1"/>
          </p:cNvSpPr>
          <p:nvPr>
            <p:ph idx="1"/>
          </p:nvPr>
        </p:nvSpPr>
        <p:spPr/>
        <p:txBody>
          <a:bodyPr/>
          <a:lstStyle/>
          <a:p>
            <a:pPr marL="114300" indent="0" eaLnBrk="1" hangingPunct="1">
              <a:buFont typeface="Arial" charset="0"/>
              <a:buNone/>
            </a:pPr>
            <a:endParaRPr lang="en-US" dirty="0" smtClean="0"/>
          </a:p>
        </p:txBody>
      </p:sp>
      <p:pic>
        <p:nvPicPr>
          <p:cNvPr id="181251" name="Picture 2"/>
          <p:cNvPicPr>
            <a:picLocks noChangeAspect="1" noChangeArrowheads="1"/>
          </p:cNvPicPr>
          <p:nvPr/>
        </p:nvPicPr>
        <p:blipFill>
          <a:blip r:embed="rId3" cstate="print"/>
          <a:srcRect/>
          <a:stretch>
            <a:fillRect/>
          </a:stretch>
        </p:blipFill>
        <p:spPr bwMode="auto">
          <a:xfrm>
            <a:off x="2819399" y="2209800"/>
            <a:ext cx="2971799" cy="394361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0" y="6581001"/>
            <a:ext cx="7467600" cy="276999"/>
          </a:xfrm>
          <a:prstGeom prst="rect">
            <a:avLst/>
          </a:prstGeom>
        </p:spPr>
        <p:txBody>
          <a:bodyPr wrap="square">
            <a:spAutoFit/>
          </a:bodyPr>
          <a:lstStyle/>
          <a:p>
            <a:r>
              <a:rPr lang="es-MX" sz="1200" dirty="0" smtClean="0">
                <a:latin typeface="Arial" pitchFamily="34" charset="0"/>
                <a:cs typeface="Arial" pitchFamily="34" charset="0"/>
              </a:rPr>
              <a:t>Foto: </a:t>
            </a:r>
            <a:r>
              <a:rPr lang="es-MX" sz="1200" i="1" dirty="0" err="1" smtClean="0">
                <a:latin typeface="Arial" pitchFamily="34" charset="0"/>
                <a:cs typeface="Arial" pitchFamily="34" charset="0"/>
              </a:rPr>
              <a:t>Construction</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Solutions</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Solution</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Power</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Caulking</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Guns</a:t>
            </a:r>
            <a:r>
              <a:rPr lang="es-MX" sz="1200" i="1" dirty="0" smtClean="0">
                <a:latin typeface="Arial" pitchFamily="34" charset="0"/>
                <a:cs typeface="Arial" pitchFamily="34" charset="0"/>
              </a:rPr>
              <a:t>, </a:t>
            </a:r>
            <a:r>
              <a:rPr lang="es-MX" sz="1200" dirty="0" smtClean="0">
                <a:latin typeface="Arial" pitchFamily="34" charset="0"/>
                <a:cs typeface="Arial" pitchFamily="34" charset="0"/>
              </a:rPr>
              <a:t>CPWR </a:t>
            </a:r>
            <a:endParaRPr lang="es-MX"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solidFill>
                  <a:schemeClr val="accent1">
                    <a:lumMod val="75000"/>
                  </a:schemeClr>
                </a:solidFill>
              </a:rPr>
              <a:t>Solución de la pistola selladora motorizada</a:t>
            </a:r>
            <a:endParaRPr lang="es-MX" dirty="0">
              <a:solidFill>
                <a:schemeClr val="accent1">
                  <a:lumMod val="75000"/>
                </a:schemeClr>
              </a:solidFill>
            </a:endParaRPr>
          </a:p>
        </p:txBody>
      </p:sp>
      <p:pic>
        <p:nvPicPr>
          <p:cNvPr id="11878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2819400"/>
            <a:ext cx="6212105" cy="257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80" y="6581000"/>
            <a:ext cx="7467600" cy="276999"/>
          </a:xfrm>
          <a:prstGeom prst="rect">
            <a:avLst/>
          </a:prstGeom>
        </p:spPr>
        <p:txBody>
          <a:bodyPr wrap="square">
            <a:spAutoFit/>
          </a:bodyPr>
          <a:lstStyle/>
          <a:p>
            <a:r>
              <a:rPr lang="en-US" sz="1200" dirty="0" err="1" smtClean="0">
                <a:latin typeface="Arial" pitchFamily="34" charset="0"/>
                <a:cs typeface="Arial" pitchFamily="34" charset="0"/>
              </a:rPr>
              <a:t>Foto</a:t>
            </a:r>
            <a:r>
              <a:rPr lang="en-US" sz="1200" dirty="0" smtClean="0">
                <a:latin typeface="Arial" pitchFamily="34" charset="0"/>
                <a:cs typeface="Arial" pitchFamily="34" charset="0"/>
              </a:rPr>
              <a:t>: </a:t>
            </a:r>
            <a:r>
              <a:rPr lang="en-US" sz="1200" i="1" dirty="0" smtClean="0">
                <a:latin typeface="Arial" pitchFamily="34" charset="0"/>
                <a:cs typeface="Arial" pitchFamily="34" charset="0"/>
              </a:rPr>
              <a:t>Construction Solutions: Solution: Power Caulking Guns, </a:t>
            </a:r>
            <a:r>
              <a:rPr lang="en-US" sz="1200" dirty="0" smtClean="0">
                <a:latin typeface="Arial" pitchFamily="34" charset="0"/>
                <a:cs typeface="Arial" pitchFamily="34" charset="0"/>
              </a:rPr>
              <a:t>CPWR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4283606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s-MX" dirty="0" smtClean="0">
                <a:solidFill>
                  <a:schemeClr val="accent1">
                    <a:lumMod val="75000"/>
                  </a:schemeClr>
                </a:solidFill>
              </a:rPr>
              <a:t>Lo que se puede hacer para poner en práctica las soluciones</a:t>
            </a:r>
            <a:endParaRPr lang="es-MX" dirty="0">
              <a:solidFill>
                <a:schemeClr val="accent1">
                  <a:lumMod val="75000"/>
                </a:schemeClr>
              </a:solidFill>
            </a:endParaRPr>
          </a:p>
        </p:txBody>
      </p:sp>
      <p:sp>
        <p:nvSpPr>
          <p:cNvPr id="185346" name="Content Placeholder 2"/>
          <p:cNvSpPr>
            <a:spLocks noGrp="1"/>
          </p:cNvSpPr>
          <p:nvPr>
            <p:ph idx="1"/>
          </p:nvPr>
        </p:nvSpPr>
        <p:spPr>
          <a:xfrm>
            <a:off x="457200" y="1811200"/>
            <a:ext cx="5473337" cy="4800600"/>
          </a:xfrm>
        </p:spPr>
        <p:txBody>
          <a:bodyPr/>
          <a:lstStyle/>
          <a:p>
            <a:pPr eaLnBrk="1" hangingPunct="1"/>
            <a:r>
              <a:rPr lang="es-MX" dirty="0" smtClean="0"/>
              <a:t>¿Cuáles cambios puede hacer por sí mismo el obrero?</a:t>
            </a:r>
          </a:p>
          <a:p>
            <a:r>
              <a:rPr lang="es-MX" dirty="0" smtClean="0"/>
              <a:t>¿Cuáles cambios puede hacer el contratista?</a:t>
            </a:r>
          </a:p>
          <a:p>
            <a:r>
              <a:rPr lang="es-MX" dirty="0" smtClean="0"/>
              <a:t>¿Qué puede hacer el sindicato?</a:t>
            </a:r>
          </a:p>
        </p:txBody>
      </p:sp>
      <p:pic>
        <p:nvPicPr>
          <p:cNvPr id="109570" name="Picture 2" descr="http://www.cdc.gov/niosh/docs/2007-122/images/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743200"/>
            <a:ext cx="2190750" cy="291715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480" y="6348260"/>
            <a:ext cx="8445623" cy="276999"/>
          </a:xfrm>
          <a:prstGeom prst="rect">
            <a:avLst/>
          </a:prstGeom>
        </p:spPr>
        <p:txBody>
          <a:bodyPr wrap="square">
            <a:spAutoFit/>
          </a:bodyPr>
          <a:lstStyle/>
          <a:p>
            <a:r>
              <a:rPr lang="es-MX" sz="1200" dirty="0" smtClean="0">
                <a:latin typeface="Arial" pitchFamily="34" charset="0"/>
                <a:cs typeface="Arial" pitchFamily="34" charset="0"/>
              </a:rPr>
              <a:t>Fuente del dibujo: Publicación de NIOSH No. 2007-122: </a:t>
            </a:r>
            <a:r>
              <a:rPr lang="es-MX" sz="1200" i="1" dirty="0" smtClean="0">
                <a:latin typeface="Arial" pitchFamily="34" charset="0"/>
                <a:cs typeface="Arial" pitchFamily="34" charset="0"/>
              </a:rPr>
              <a:t>Simple </a:t>
            </a:r>
            <a:r>
              <a:rPr lang="es-MX" sz="1200" i="1" dirty="0" err="1" smtClean="0">
                <a:latin typeface="Arial" pitchFamily="34" charset="0"/>
                <a:cs typeface="Arial" pitchFamily="34" charset="0"/>
              </a:rPr>
              <a:t>Solutions</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Ergonomics</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for</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Construction</a:t>
            </a:r>
            <a:r>
              <a:rPr lang="es-MX" sz="1200" i="1" dirty="0" smtClean="0">
                <a:latin typeface="Arial" pitchFamily="34" charset="0"/>
                <a:cs typeface="Arial" pitchFamily="34" charset="0"/>
              </a:rPr>
              <a:t> </a:t>
            </a:r>
            <a:r>
              <a:rPr lang="es-MX" sz="1200" i="1" dirty="0" err="1" smtClean="0">
                <a:latin typeface="Arial" pitchFamily="34" charset="0"/>
                <a:cs typeface="Arial" pitchFamily="34" charset="0"/>
              </a:rPr>
              <a:t>Workers</a:t>
            </a:r>
            <a:endParaRPr lang="es-MX" sz="12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solidFill>
                  <a:schemeClr val="accent1">
                    <a:lumMod val="75000"/>
                  </a:schemeClr>
                </a:solidFill>
              </a:rPr>
              <a:t>Norma de ergonomía de Cal/OSHA</a:t>
            </a:r>
            <a:endParaRPr lang="es-MX" dirty="0">
              <a:solidFill>
                <a:schemeClr val="accent1">
                  <a:lumMod val="75000"/>
                </a:schemeClr>
              </a:solidFill>
            </a:endParaRPr>
          </a:p>
        </p:txBody>
      </p:sp>
      <p:sp>
        <p:nvSpPr>
          <p:cNvPr id="3" name="Content Placeholder 2"/>
          <p:cNvSpPr>
            <a:spLocks noGrp="1"/>
          </p:cNvSpPr>
          <p:nvPr>
            <p:ph idx="1"/>
          </p:nvPr>
        </p:nvSpPr>
        <p:spPr>
          <a:xfrm>
            <a:off x="457200" y="1676400"/>
            <a:ext cx="7620000" cy="4724400"/>
          </a:xfrm>
        </p:spPr>
        <p:txBody>
          <a:bodyPr rtlCol="0">
            <a:normAutofit/>
          </a:bodyPr>
          <a:lstStyle/>
          <a:p>
            <a:pPr marL="114300" indent="0" eaLnBrk="1" fontAlgn="auto" hangingPunct="1">
              <a:spcAft>
                <a:spcPts val="0"/>
              </a:spcAft>
              <a:buFont typeface="Arial" pitchFamily="34" charset="0"/>
              <a:buNone/>
              <a:defRPr/>
            </a:pPr>
            <a:r>
              <a:rPr lang="es-MX" dirty="0" smtClean="0"/>
              <a:t>La norma exige que los empleadores tomen medidas para prevenir lesiones por movimiento repetitivo si :</a:t>
            </a:r>
          </a:p>
          <a:p>
            <a:pPr marL="114300" indent="0" eaLnBrk="1" fontAlgn="auto" hangingPunct="1">
              <a:spcAft>
                <a:spcPts val="0"/>
              </a:spcAft>
              <a:buFont typeface="Arial" pitchFamily="34" charset="0"/>
              <a:buNone/>
              <a:defRPr/>
            </a:pPr>
            <a:endParaRPr lang="es-MX" sz="1000" dirty="0" smtClean="0"/>
          </a:p>
          <a:p>
            <a:pPr eaLnBrk="1" fontAlgn="auto" hangingPunct="1">
              <a:spcAft>
                <a:spcPts val="0"/>
              </a:spcAft>
              <a:buFont typeface="Arial" pitchFamily="34" charset="0"/>
              <a:buChar char="•"/>
              <a:defRPr/>
            </a:pPr>
            <a:r>
              <a:rPr lang="es-MX" dirty="0" smtClean="0"/>
              <a:t>Dos obreros han reportado lesiones por movimiento repetitivo en un plazo de 12 meses o menos</a:t>
            </a:r>
          </a:p>
          <a:p>
            <a:pPr marL="114300" indent="0" eaLnBrk="1" fontAlgn="auto" hangingPunct="1">
              <a:spcAft>
                <a:spcPts val="0"/>
              </a:spcAft>
              <a:buFont typeface="Arial" pitchFamily="34" charset="0"/>
              <a:buNone/>
              <a:defRPr/>
            </a:pPr>
            <a:r>
              <a:rPr lang="es-MX" b="1" dirty="0" smtClean="0"/>
              <a:t>—</a:t>
            </a:r>
            <a:r>
              <a:rPr lang="es-MX" dirty="0" smtClean="0"/>
              <a:t>y</a:t>
            </a:r>
            <a:r>
              <a:rPr lang="es-MX" b="1" dirty="0" smtClean="0"/>
              <a:t>—</a:t>
            </a:r>
            <a:endParaRPr lang="es-MX" dirty="0" smtClean="0"/>
          </a:p>
          <a:p>
            <a:pPr eaLnBrk="1" fontAlgn="auto" hangingPunct="1">
              <a:spcAft>
                <a:spcPts val="0"/>
              </a:spcAft>
              <a:buFont typeface="Arial" pitchFamily="34" charset="0"/>
              <a:buChar char="•"/>
              <a:defRPr/>
            </a:pPr>
            <a:r>
              <a:rPr lang="es-MX" dirty="0" smtClean="0"/>
              <a:t>Se trata de lesiones que ha diagnosticado un médico y que surgieron al hacer exactamente el mismo trabajo.</a:t>
            </a:r>
          </a:p>
          <a:p>
            <a:pPr marL="114300" indent="0" eaLnBrk="1" fontAlgn="auto" hangingPunct="1">
              <a:spcAft>
                <a:spcPts val="0"/>
              </a:spcAft>
              <a:buFont typeface="Arial" pitchFamily="34" charset="0"/>
              <a:buNone/>
              <a:defRPr/>
            </a:pPr>
            <a:endParaRPr lang="en-US" dirty="0"/>
          </a:p>
        </p:txBody>
      </p:sp>
      <p:pic>
        <p:nvPicPr>
          <p:cNvPr id="1157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953000"/>
            <a:ext cx="14573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El por qué de esta clase…</a:t>
            </a:r>
            <a:endParaRPr lang="es-MX" dirty="0"/>
          </a:p>
        </p:txBody>
      </p:sp>
      <p:sp>
        <p:nvSpPr>
          <p:cNvPr id="3" name="Content Placeholder 2"/>
          <p:cNvSpPr>
            <a:spLocks noGrp="1"/>
          </p:cNvSpPr>
          <p:nvPr>
            <p:ph idx="1"/>
          </p:nvPr>
        </p:nvSpPr>
        <p:spPr/>
        <p:txBody>
          <a:bodyPr/>
          <a:lstStyle/>
          <a:p>
            <a:pPr marL="114300" indent="0">
              <a:buNone/>
            </a:pPr>
            <a:r>
              <a:rPr lang="es-MX" dirty="0" smtClean="0"/>
              <a:t>En 2010, el 25% de las lesiones en las construcciones se debieron a trastornos </a:t>
            </a:r>
            <a:r>
              <a:rPr lang="es-MX" dirty="0" err="1" smtClean="0"/>
              <a:t>osteomusculares</a:t>
            </a:r>
            <a:r>
              <a:rPr lang="es-MX" dirty="0" smtClean="0"/>
              <a:t> (TO).</a:t>
            </a:r>
          </a:p>
          <a:p>
            <a:endParaRPr lang="en-US" dirty="0"/>
          </a:p>
        </p:txBody>
      </p:sp>
      <p:pic>
        <p:nvPicPr>
          <p:cNvPr id="1126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7400" y="2743200"/>
            <a:ext cx="4219575"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71215"/>
            <a:ext cx="4572000" cy="276999"/>
          </a:xfrm>
          <a:prstGeom prst="rect">
            <a:avLst/>
          </a:prstGeom>
        </p:spPr>
        <p:txBody>
          <a:bodyPr>
            <a:spAutoFit/>
          </a:bodyPr>
          <a:lstStyle/>
          <a:p>
            <a:r>
              <a:rPr lang="en-US" sz="1200" dirty="0" err="1" smtClean="0"/>
              <a:t>Foto</a:t>
            </a:r>
            <a:r>
              <a:rPr lang="en-US" sz="1200" dirty="0" smtClean="0"/>
              <a:t>: </a:t>
            </a:r>
            <a:r>
              <a:rPr lang="en-US" sz="1200" dirty="0"/>
              <a:t>Matt Gillen/NIOSH, elcoshimages.org</a:t>
            </a:r>
          </a:p>
        </p:txBody>
      </p:sp>
    </p:spTree>
    <p:extLst>
      <p:ext uri="{BB962C8B-B14F-4D97-AF65-F5344CB8AC3E}">
        <p14:creationId xmlns:p14="http://schemas.microsoft.com/office/powerpoint/2010/main" val="19504126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solidFill>
                  <a:schemeClr val="accent1">
                    <a:lumMod val="75000"/>
                  </a:schemeClr>
                </a:solidFill>
              </a:rPr>
              <a:t>Elementos de un programa de ergonomía</a:t>
            </a:r>
            <a:endParaRPr lang="es-MX" dirty="0">
              <a:solidFill>
                <a:schemeClr val="accent1">
                  <a:lumMod val="75000"/>
                </a:schemeClr>
              </a:solidFill>
            </a:endParaRPr>
          </a:p>
        </p:txBody>
      </p:sp>
      <p:sp>
        <p:nvSpPr>
          <p:cNvPr id="3" name="Content Placeholder 2"/>
          <p:cNvSpPr>
            <a:spLocks noGrp="1"/>
          </p:cNvSpPr>
          <p:nvPr>
            <p:ph idx="1"/>
          </p:nvPr>
        </p:nvSpPr>
        <p:spPr>
          <a:xfrm>
            <a:off x="457200" y="1676400"/>
            <a:ext cx="7620000" cy="4800600"/>
          </a:xfrm>
        </p:spPr>
        <p:txBody>
          <a:bodyPr>
            <a:normAutofit/>
          </a:bodyPr>
          <a:lstStyle/>
          <a:p>
            <a:pPr marL="114300" indent="0">
              <a:buNone/>
            </a:pPr>
            <a:r>
              <a:rPr lang="es-MX" b="1" dirty="0" smtClean="0">
                <a:solidFill>
                  <a:schemeClr val="tx2"/>
                </a:solidFill>
              </a:rPr>
              <a:t>¿Qué debe incluir un programa de ergonomía para disminuir los TO?</a:t>
            </a:r>
          </a:p>
          <a:p>
            <a:r>
              <a:rPr lang="es-MX" dirty="0" smtClean="0"/>
              <a:t>Compromiso de la gerencia y participación de los obreros</a:t>
            </a:r>
          </a:p>
          <a:p>
            <a:r>
              <a:rPr lang="es-MX" dirty="0" smtClean="0"/>
              <a:t>Información y aviso de peligros</a:t>
            </a:r>
          </a:p>
          <a:p>
            <a:r>
              <a:rPr lang="es-MX" dirty="0" smtClean="0"/>
              <a:t>Análisis y control de peligros laborales</a:t>
            </a:r>
          </a:p>
          <a:p>
            <a:r>
              <a:rPr lang="es-MX" dirty="0" smtClean="0"/>
              <a:t>Capacitación</a:t>
            </a:r>
          </a:p>
          <a:p>
            <a:r>
              <a:rPr lang="es-MX" dirty="0" smtClean="0"/>
              <a:t>Tratamiento médico de los TO</a:t>
            </a:r>
          </a:p>
          <a:p>
            <a:r>
              <a:rPr lang="es-MX" dirty="0" smtClean="0"/>
              <a:t>Evaluación del programa</a:t>
            </a:r>
            <a:endParaRPr lang="es-MX" dirty="0"/>
          </a:p>
        </p:txBody>
      </p:sp>
      <p:pic>
        <p:nvPicPr>
          <p:cNvPr id="1228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429000"/>
            <a:ext cx="2114550" cy="240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1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pPr eaLnBrk="1" fontAlgn="auto" hangingPunct="1">
              <a:spcAft>
                <a:spcPts val="0"/>
              </a:spcAft>
              <a:defRPr/>
            </a:pPr>
            <a:r>
              <a:rPr lang="es-MX" dirty="0" smtClean="0">
                <a:solidFill>
                  <a:schemeClr val="accent1">
                    <a:lumMod val="75000"/>
                  </a:schemeClr>
                </a:solidFill>
              </a:rPr>
              <a:t>Los trabajadores son los expertos</a:t>
            </a:r>
            <a:endParaRPr lang="es-MX" dirty="0">
              <a:solidFill>
                <a:schemeClr val="accent1">
                  <a:lumMod val="75000"/>
                </a:schemeClr>
              </a:solidFill>
            </a:endParaRPr>
          </a:p>
        </p:txBody>
      </p:sp>
      <p:sp>
        <p:nvSpPr>
          <p:cNvPr id="3" name="Content Placeholder 2"/>
          <p:cNvSpPr>
            <a:spLocks noGrp="1"/>
          </p:cNvSpPr>
          <p:nvPr>
            <p:ph idx="1"/>
          </p:nvPr>
        </p:nvSpPr>
        <p:spPr>
          <a:xfrm>
            <a:off x="464598" y="1676400"/>
            <a:ext cx="7620000" cy="3886200"/>
          </a:xfrm>
        </p:spPr>
        <p:txBody>
          <a:bodyPr rtlCol="0">
            <a:normAutofit/>
          </a:bodyPr>
          <a:lstStyle/>
          <a:p>
            <a:pPr marL="114300" indent="0" eaLnBrk="1" fontAlgn="auto" hangingPunct="1">
              <a:spcAft>
                <a:spcPts val="0"/>
              </a:spcAft>
              <a:buFont typeface="Arial" pitchFamily="34" charset="0"/>
              <a:buNone/>
              <a:defRPr/>
            </a:pPr>
            <a:r>
              <a:rPr lang="es-MX" dirty="0" smtClean="0"/>
              <a:t>Los programas participativos de ergonomía deben incluir la participación de los obreros y tener cinco pasos: </a:t>
            </a:r>
          </a:p>
          <a:p>
            <a:pPr marL="571500" indent="-457200" eaLnBrk="1" fontAlgn="auto" hangingPunct="1">
              <a:spcAft>
                <a:spcPts val="0"/>
              </a:spcAft>
              <a:buFont typeface="Arial" pitchFamily="34" charset="0"/>
              <a:buAutoNum type="arabicParenR"/>
              <a:defRPr/>
            </a:pPr>
            <a:r>
              <a:rPr lang="es-MX" dirty="0" smtClean="0"/>
              <a:t>Identificar los trastornos </a:t>
            </a:r>
            <a:r>
              <a:rPr lang="es-MX" dirty="0" err="1" smtClean="0"/>
              <a:t>osteomusculares</a:t>
            </a:r>
            <a:r>
              <a:rPr lang="es-MX" dirty="0" smtClean="0"/>
              <a:t> y los peligros en el trabajo que puedan provocarlos</a:t>
            </a:r>
          </a:p>
          <a:p>
            <a:pPr marL="571500" indent="-457200" eaLnBrk="1" fontAlgn="auto" hangingPunct="1">
              <a:spcAft>
                <a:spcPts val="0"/>
              </a:spcAft>
              <a:buFont typeface="Arial" pitchFamily="34" charset="0"/>
              <a:buAutoNum type="arabicParenR"/>
              <a:defRPr/>
            </a:pPr>
            <a:r>
              <a:rPr lang="es-MX" dirty="0" smtClean="0"/>
              <a:t>Analizar los peligros en el trabajo </a:t>
            </a:r>
          </a:p>
          <a:p>
            <a:pPr marL="571500" indent="-457200" eaLnBrk="1" fontAlgn="auto" hangingPunct="1">
              <a:spcAft>
                <a:spcPts val="0"/>
              </a:spcAft>
              <a:buFont typeface="Arial" pitchFamily="34" charset="0"/>
              <a:buAutoNum type="arabicParenR"/>
              <a:defRPr/>
            </a:pPr>
            <a:r>
              <a:rPr lang="es-MX" dirty="0" smtClean="0"/>
              <a:t>Formular soluciones para disminuir o eliminar los peligros</a:t>
            </a:r>
          </a:p>
          <a:p>
            <a:pPr marL="571500" indent="-457200" eaLnBrk="1" fontAlgn="auto" hangingPunct="1">
              <a:spcAft>
                <a:spcPts val="0"/>
              </a:spcAft>
              <a:buFont typeface="Arial" pitchFamily="34" charset="0"/>
              <a:buAutoNum type="arabicParenR"/>
              <a:defRPr/>
            </a:pPr>
            <a:r>
              <a:rPr lang="es-MX" dirty="0" smtClean="0"/>
              <a:t>Poner en práctica las soluciones</a:t>
            </a:r>
          </a:p>
          <a:p>
            <a:pPr marL="571500" indent="-457200" eaLnBrk="1" fontAlgn="auto" hangingPunct="1">
              <a:spcAft>
                <a:spcPts val="0"/>
              </a:spcAft>
              <a:buFont typeface="Arial" pitchFamily="34" charset="0"/>
              <a:buAutoNum type="arabicParenR"/>
              <a:defRPr/>
            </a:pPr>
            <a:r>
              <a:rPr lang="es-MX" dirty="0" smtClean="0"/>
              <a:t>Evaluar la eficacia de las soluciones </a:t>
            </a:r>
            <a:endParaRPr lang="es-MX"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4000" dirty="0" smtClean="0"/>
              <a:t/>
            </a:r>
            <a:br>
              <a:rPr lang="en-US" sz="4000" dirty="0" smtClean="0"/>
            </a:br>
            <a:r>
              <a:rPr lang="es-MX" dirty="0" smtClean="0">
                <a:solidFill>
                  <a:schemeClr val="accent1">
                    <a:lumMod val="75000"/>
                  </a:schemeClr>
                </a:solidFill>
              </a:rPr>
              <a:t>Repaso del taller</a:t>
            </a:r>
            <a:br>
              <a:rPr lang="es-MX" dirty="0" smtClean="0">
                <a:solidFill>
                  <a:schemeClr val="accent1">
                    <a:lumMod val="75000"/>
                  </a:schemeClr>
                </a:solidFill>
              </a:rPr>
            </a:br>
            <a:endParaRPr lang="es-MX" dirty="0">
              <a:solidFill>
                <a:schemeClr val="accent1">
                  <a:lumMod val="75000"/>
                </a:schemeClr>
              </a:solidFill>
            </a:endParaRPr>
          </a:p>
        </p:txBody>
      </p:sp>
      <p:sp>
        <p:nvSpPr>
          <p:cNvPr id="3" name="Content Placeholder 2"/>
          <p:cNvSpPr>
            <a:spLocks noGrp="1"/>
          </p:cNvSpPr>
          <p:nvPr>
            <p:ph idx="1"/>
          </p:nvPr>
        </p:nvSpPr>
        <p:spPr>
          <a:xfrm>
            <a:off x="457200" y="1524000"/>
            <a:ext cx="7696200" cy="4800600"/>
          </a:xfrm>
        </p:spPr>
        <p:txBody>
          <a:bodyPr rtlCol="0">
            <a:normAutofit fontScale="77500" lnSpcReduction="20000"/>
          </a:bodyPr>
          <a:lstStyle/>
          <a:p>
            <a:pPr marL="114300" indent="0" eaLnBrk="1" fontAlgn="auto" hangingPunct="1">
              <a:spcAft>
                <a:spcPts val="0"/>
              </a:spcAft>
              <a:buFont typeface="Arial" pitchFamily="34" charset="0"/>
              <a:buNone/>
              <a:defRPr/>
            </a:pPr>
            <a:r>
              <a:rPr lang="es-MX" sz="2400" b="1" dirty="0" smtClean="0">
                <a:solidFill>
                  <a:schemeClr val="tx2"/>
                </a:solidFill>
              </a:rPr>
              <a:t>¿Cuáles son los puntos más importantes que aprendieron en este taller?</a:t>
            </a:r>
          </a:p>
          <a:p>
            <a:pPr marL="114300" indent="0" eaLnBrk="1" fontAlgn="auto" hangingPunct="1">
              <a:spcAft>
                <a:spcPts val="0"/>
              </a:spcAft>
              <a:buFont typeface="Arial" pitchFamily="34" charset="0"/>
              <a:buNone/>
              <a:defRPr/>
            </a:pPr>
            <a:endParaRPr lang="es-MX" sz="1700" b="1" dirty="0" smtClean="0">
              <a:solidFill>
                <a:schemeClr val="tx2"/>
              </a:solidFill>
            </a:endParaRPr>
          </a:p>
          <a:p>
            <a:pPr marL="274320" indent="-274320" eaLnBrk="1" fontAlgn="auto" hangingPunct="1">
              <a:spcAft>
                <a:spcPts val="0"/>
              </a:spcAft>
              <a:buFont typeface="+mj-lt"/>
              <a:buAutoNum type="arabicPeriod"/>
              <a:defRPr/>
            </a:pPr>
            <a:r>
              <a:rPr lang="es-MX" sz="2400" dirty="0" smtClean="0"/>
              <a:t>La ergonomía es el proceso de ajustar el trabajo al obrero.</a:t>
            </a:r>
          </a:p>
          <a:p>
            <a:pPr marL="274320" indent="-274320" fontAlgn="auto">
              <a:spcAft>
                <a:spcPts val="0"/>
              </a:spcAft>
              <a:buFont typeface="+mj-lt"/>
              <a:buAutoNum type="arabicPeriod"/>
              <a:defRPr/>
            </a:pPr>
            <a:r>
              <a:rPr lang="es-MX" sz="2400" dirty="0" smtClean="0"/>
              <a:t>Los trastornos </a:t>
            </a:r>
            <a:r>
              <a:rPr lang="es-MX" sz="2400" dirty="0" err="1" smtClean="0"/>
              <a:t>osteomusculares</a:t>
            </a:r>
            <a:r>
              <a:rPr lang="es-MX" sz="2400" dirty="0" smtClean="0"/>
              <a:t> (TO) son lesiones que afectan los músculos, </a:t>
            </a:r>
            <a:r>
              <a:rPr lang="es-MX" sz="2500" dirty="0" smtClean="0"/>
              <a:t>articulaciones</a:t>
            </a:r>
            <a:r>
              <a:rPr lang="es-MX" sz="2400" dirty="0" smtClean="0"/>
              <a:t>, tendones, ligamentos, nervios y tejidos blandos del cuerpo.  </a:t>
            </a:r>
          </a:p>
          <a:p>
            <a:pPr marL="274320" indent="-274320" eaLnBrk="1" fontAlgn="auto" hangingPunct="1">
              <a:spcAft>
                <a:spcPts val="0"/>
              </a:spcAft>
              <a:buFont typeface="+mj-lt"/>
              <a:buAutoNum type="arabicPeriod"/>
              <a:defRPr/>
            </a:pPr>
            <a:r>
              <a:rPr lang="es-MX" sz="2400" dirty="0" smtClean="0"/>
              <a:t>Los TO figuran entre las lesiones laborales más costosas.</a:t>
            </a:r>
          </a:p>
          <a:p>
            <a:pPr marL="274320" indent="-274320" eaLnBrk="1" fontAlgn="auto" hangingPunct="1">
              <a:spcAft>
                <a:spcPts val="0"/>
              </a:spcAft>
              <a:buFont typeface="+mj-lt"/>
              <a:buAutoNum type="arabicPeriod"/>
              <a:defRPr/>
            </a:pPr>
            <a:r>
              <a:rPr lang="es-MX" sz="2400" dirty="0" smtClean="0"/>
              <a:t>Éstos son algunos de los factores de riesgo de los TO : posturas forzadas, repetición, fuerza excesiva, postura fija, vibración, herramientas mal diseñadas, temperaturas extremadas, mala organización del trabajo.</a:t>
            </a:r>
          </a:p>
          <a:p>
            <a:pPr marL="274320" indent="-274320" eaLnBrk="1" fontAlgn="auto" hangingPunct="1">
              <a:spcAft>
                <a:spcPts val="0"/>
              </a:spcAft>
              <a:buFont typeface="+mj-lt"/>
              <a:buAutoNum type="arabicPeriod"/>
              <a:defRPr/>
            </a:pPr>
            <a:r>
              <a:rPr lang="es-MX" sz="2400" dirty="0" smtClean="0"/>
              <a:t>Éstas son algunas de las soluciones: mejores materiales, mejores herramientas, métodos laborales más deseables, mejor organización del trabajo, estiramiento y equipo de protección personal (PPE, por sus siglas en inglés). </a:t>
            </a:r>
          </a:p>
          <a:p>
            <a:pPr marL="274320" indent="-274320" eaLnBrk="1" fontAlgn="auto" hangingPunct="1">
              <a:spcAft>
                <a:spcPts val="0"/>
              </a:spcAft>
              <a:buFont typeface="+mj-lt"/>
              <a:buAutoNum type="arabicPeriod"/>
              <a:defRPr/>
            </a:pPr>
            <a:r>
              <a:rPr lang="es-MX" sz="2400" dirty="0" smtClean="0"/>
              <a:t>Cal/OSHA tiene una norma de ergonomía, pero es muy limitada.</a:t>
            </a:r>
          </a:p>
          <a:p>
            <a:pPr marL="274320" indent="-274320" eaLnBrk="1" fontAlgn="auto" hangingPunct="1">
              <a:spcAft>
                <a:spcPts val="0"/>
              </a:spcAft>
              <a:buFont typeface="+mj-lt"/>
              <a:buAutoNum type="arabicPeriod"/>
              <a:defRPr/>
            </a:pPr>
            <a:r>
              <a:rPr lang="es-MX" sz="2400" dirty="0" smtClean="0"/>
              <a:t>Un programa completo de ergonomía requiere la participación de los obreros.</a:t>
            </a:r>
          </a:p>
          <a:p>
            <a:pPr marL="114300" indent="0" eaLnBrk="1" fontAlgn="auto" hangingPunct="1">
              <a:spcAft>
                <a:spcPts val="0"/>
              </a:spcAft>
              <a:buFont typeface="Arial" pitchFamily="34" charset="0"/>
              <a:buNone/>
              <a:defRPr/>
            </a:pP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solidFill>
                  <a:schemeClr val="accent1">
                    <a:lumMod val="75000"/>
                  </a:schemeClr>
                </a:solidFill>
              </a:rPr>
              <a:t>Evaluación del taller</a:t>
            </a:r>
            <a:endParaRPr lang="es-MX" dirty="0">
              <a:solidFill>
                <a:schemeClr val="accent1">
                  <a:lumMod val="75000"/>
                </a:schemeClr>
              </a:solidFill>
            </a:endParaRPr>
          </a:p>
        </p:txBody>
      </p:sp>
      <p:sp>
        <p:nvSpPr>
          <p:cNvPr id="193538" name="Content Placeholder 2"/>
          <p:cNvSpPr>
            <a:spLocks noGrp="1"/>
          </p:cNvSpPr>
          <p:nvPr>
            <p:ph idx="1"/>
          </p:nvPr>
        </p:nvSpPr>
        <p:spPr/>
        <p:txBody>
          <a:bodyPr/>
          <a:lstStyle/>
          <a:p>
            <a:pPr eaLnBrk="1" hangingPunct="1"/>
            <a:r>
              <a:rPr lang="es-MX" dirty="0" smtClean="0"/>
              <a:t>Gracias por asistir a este taller.</a:t>
            </a:r>
          </a:p>
          <a:p>
            <a:pPr eaLnBrk="1" hangingPunct="1"/>
            <a:r>
              <a:rPr lang="es-MX" dirty="0" smtClean="0"/>
              <a:t>Por favor tómese un momento para evaluar el taller para que podamos mejorarlo</a:t>
            </a:r>
            <a:r>
              <a:rPr lang="en-US" dirty="0" smtClean="0"/>
              <a:t>.</a:t>
            </a:r>
          </a:p>
        </p:txBody>
      </p:sp>
      <p:pic>
        <p:nvPicPr>
          <p:cNvPr id="193539" name="Picture 3"/>
          <p:cNvPicPr>
            <a:picLocks noChangeAspect="1" noChangeArrowheads="1"/>
          </p:cNvPicPr>
          <p:nvPr/>
        </p:nvPicPr>
        <p:blipFill>
          <a:blip r:embed="rId3" cstate="print"/>
          <a:srcRect/>
          <a:stretch>
            <a:fillRect/>
          </a:stretch>
        </p:blipFill>
        <p:spPr bwMode="auto">
          <a:xfrm>
            <a:off x="3200400" y="3514078"/>
            <a:ext cx="2324100"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MX" dirty="0" smtClean="0"/>
              <a:t>Qué son los trastornos </a:t>
            </a:r>
            <a:r>
              <a:rPr lang="es-MX" dirty="0" err="1" smtClean="0"/>
              <a:t>osteomusculares</a:t>
            </a:r>
            <a:r>
              <a:rPr lang="es-MX" dirty="0" smtClean="0"/>
              <a:t> (TO)</a:t>
            </a:r>
            <a:endParaRPr lang="es-MX" dirty="0"/>
          </a:p>
        </p:txBody>
      </p:sp>
      <p:sp>
        <p:nvSpPr>
          <p:cNvPr id="3" name="Content Placeholder 2"/>
          <p:cNvSpPr>
            <a:spLocks noGrp="1"/>
          </p:cNvSpPr>
          <p:nvPr>
            <p:ph sz="half" idx="1"/>
          </p:nvPr>
        </p:nvSpPr>
        <p:spPr>
          <a:xfrm>
            <a:off x="457200" y="1676400"/>
            <a:ext cx="4648200" cy="4590288"/>
          </a:xfrm>
        </p:spPr>
        <p:txBody>
          <a:bodyPr rtlCol="0">
            <a:normAutofit fontScale="92500" lnSpcReduction="10000"/>
          </a:bodyPr>
          <a:lstStyle/>
          <a:p>
            <a:pPr fontAlgn="auto">
              <a:spcAft>
                <a:spcPts val="0"/>
              </a:spcAft>
              <a:buFont typeface="Arial" pitchFamily="34" charset="0"/>
              <a:buChar char="•"/>
              <a:defRPr/>
            </a:pPr>
            <a:r>
              <a:rPr lang="es-MX" dirty="0" smtClean="0"/>
              <a:t>Una lesión o trastorno de los músculos, nervios, tendones, articulaciones, cartílagos o discos de la columna vertebral.</a:t>
            </a:r>
            <a:endParaRPr lang="es-MX" sz="1050" dirty="0" smtClean="0"/>
          </a:p>
          <a:p>
            <a:pPr marL="114300" indent="0" eaLnBrk="1" fontAlgn="auto" hangingPunct="1">
              <a:spcAft>
                <a:spcPts val="0"/>
              </a:spcAft>
              <a:buFont typeface="Arial" pitchFamily="34" charset="0"/>
              <a:buNone/>
              <a:defRPr/>
            </a:pPr>
            <a:endParaRPr lang="en-US" b="1" dirty="0" smtClean="0">
              <a:solidFill>
                <a:schemeClr val="tx2"/>
              </a:solidFill>
            </a:endParaRPr>
          </a:p>
          <a:p>
            <a:pPr marL="114300" indent="0" eaLnBrk="1" fontAlgn="auto" hangingPunct="1">
              <a:spcAft>
                <a:spcPts val="0"/>
              </a:spcAft>
              <a:buFont typeface="Arial" pitchFamily="34" charset="0"/>
              <a:buNone/>
              <a:defRPr/>
            </a:pPr>
            <a:r>
              <a:rPr lang="es-MX" b="1" dirty="0" smtClean="0">
                <a:solidFill>
                  <a:schemeClr val="tx2"/>
                </a:solidFill>
              </a:rPr>
              <a:t>¿Puede dar ejemplos de TO?</a:t>
            </a:r>
          </a:p>
          <a:p>
            <a:pPr eaLnBrk="1" fontAlgn="auto" hangingPunct="1">
              <a:spcAft>
                <a:spcPts val="0"/>
              </a:spcAft>
              <a:buFont typeface="Arial" pitchFamily="34" charset="0"/>
              <a:buChar char="•"/>
              <a:defRPr/>
            </a:pPr>
            <a:r>
              <a:rPr lang="es-MX" dirty="0" smtClean="0"/>
              <a:t>Síndrome del túnel carpiano (STC)</a:t>
            </a:r>
          </a:p>
          <a:p>
            <a:pPr eaLnBrk="1" fontAlgn="auto" hangingPunct="1">
              <a:spcAft>
                <a:spcPts val="0"/>
              </a:spcAft>
              <a:buFont typeface="Arial" pitchFamily="34" charset="0"/>
              <a:buChar char="•"/>
              <a:defRPr/>
            </a:pPr>
            <a:r>
              <a:rPr lang="es-MX" dirty="0" smtClean="0"/>
              <a:t>Tendinitis</a:t>
            </a:r>
          </a:p>
          <a:p>
            <a:pPr eaLnBrk="1" fontAlgn="auto" hangingPunct="1">
              <a:spcAft>
                <a:spcPts val="0"/>
              </a:spcAft>
              <a:buFont typeface="Arial" pitchFamily="34" charset="0"/>
              <a:buChar char="•"/>
              <a:defRPr/>
            </a:pPr>
            <a:r>
              <a:rPr lang="es-MX" dirty="0" smtClean="0"/>
              <a:t>Bursitis</a:t>
            </a:r>
            <a:endParaRPr lang="es-MX" dirty="0"/>
          </a:p>
        </p:txBody>
      </p:sp>
      <p:sp>
        <p:nvSpPr>
          <p:cNvPr id="4" name="Rectangle 3"/>
          <p:cNvSpPr/>
          <p:nvPr/>
        </p:nvSpPr>
        <p:spPr>
          <a:xfrm>
            <a:off x="-17755" y="6581001"/>
            <a:ext cx="5243004" cy="276999"/>
          </a:xfrm>
          <a:prstGeom prst="rect">
            <a:avLst/>
          </a:prstGeom>
        </p:spPr>
        <p:txBody>
          <a:bodyPr wrap="square">
            <a:spAutoFit/>
          </a:bodyPr>
          <a:lstStyle/>
          <a:p>
            <a:r>
              <a:rPr lang="en-US" sz="1200" dirty="0" err="1" smtClean="0">
                <a:latin typeface="Arial" pitchFamily="34" charset="0"/>
                <a:cs typeface="Arial" pitchFamily="34" charset="0"/>
              </a:rPr>
              <a:t>Fuente</a:t>
            </a:r>
            <a:r>
              <a:rPr lang="en-US" sz="1200" dirty="0" smtClean="0">
                <a:latin typeface="Arial" pitchFamily="34" charset="0"/>
                <a:cs typeface="Arial" pitchFamily="34" charset="0"/>
              </a:rPr>
              <a:t> del </a:t>
            </a:r>
            <a:r>
              <a:rPr lang="en-US" sz="1200" dirty="0" err="1" smtClean="0">
                <a:latin typeface="Arial" pitchFamily="34" charset="0"/>
                <a:cs typeface="Arial" pitchFamily="34" charset="0"/>
              </a:rPr>
              <a:t>dibujo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Consejo</a:t>
            </a:r>
            <a:r>
              <a:rPr lang="en-US" sz="1200" dirty="0" smtClean="0">
                <a:latin typeface="Arial" pitchFamily="34" charset="0"/>
                <a:cs typeface="Arial" pitchFamily="34" charset="0"/>
              </a:rPr>
              <a:t> de </a:t>
            </a:r>
            <a:r>
              <a:rPr lang="en-US" sz="1200" dirty="0" err="1" smtClean="0">
                <a:latin typeface="Arial" pitchFamily="34" charset="0"/>
                <a:cs typeface="Arial" pitchFamily="34" charset="0"/>
              </a:rPr>
              <a:t>Salud</a:t>
            </a:r>
            <a:r>
              <a:rPr lang="en-US" sz="1200" dirty="0" smtClean="0">
                <a:latin typeface="Arial" pitchFamily="34" charset="0"/>
                <a:cs typeface="Arial" pitchFamily="34" charset="0"/>
              </a:rPr>
              <a:t> y </a:t>
            </a:r>
            <a:r>
              <a:rPr lang="en-US" sz="1200" dirty="0" err="1" smtClean="0">
                <a:latin typeface="Arial" pitchFamily="34" charset="0"/>
                <a:cs typeface="Arial" pitchFamily="34" charset="0"/>
              </a:rPr>
              <a:t>Seguridad</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Laboral</a:t>
            </a:r>
            <a:r>
              <a:rPr lang="en-US" sz="1200" dirty="0" smtClean="0">
                <a:latin typeface="Arial" pitchFamily="34" charset="0"/>
                <a:cs typeface="Arial" pitchFamily="34" charset="0"/>
              </a:rPr>
              <a:t> de Ontario  </a:t>
            </a:r>
            <a:endParaRPr lang="en-US" sz="1200" dirty="0">
              <a:latin typeface="Arial" pitchFamily="34" charset="0"/>
              <a:cs typeface="Arial" pitchFamily="34"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5400" y="1676400"/>
            <a:ext cx="3200400" cy="503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87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MX" dirty="0" smtClean="0"/>
              <a:t>TO: El tipo principal de lesiones en las construcciones</a:t>
            </a:r>
            <a:endParaRPr lang="es-MX" dirty="0"/>
          </a:p>
        </p:txBody>
      </p:sp>
      <p:graphicFrame>
        <p:nvGraphicFramePr>
          <p:cNvPr id="4" name="Chart 3"/>
          <p:cNvGraphicFramePr/>
          <p:nvPr/>
        </p:nvGraphicFramePr>
        <p:xfrm>
          <a:off x="1143000" y="1524000"/>
          <a:ext cx="60198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3321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3600" dirty="0" smtClean="0">
                <a:solidFill>
                  <a:srgbClr val="1F497D"/>
                </a:solidFill>
                <a:cs typeface="Times New Roman" pitchFamily="18" charset="0"/>
              </a:rPr>
              <a:t>Tasa de TO en las construcciones, según diferentes oficios,  de 2003-2009</a:t>
            </a:r>
            <a:endParaRPr lang="es-MX" dirty="0"/>
          </a:p>
        </p:txBody>
      </p:sp>
      <p:sp>
        <p:nvSpPr>
          <p:cNvPr id="5" name="TextBox 3"/>
          <p:cNvSpPr txBox="1">
            <a:spLocks noChangeArrowheads="1"/>
          </p:cNvSpPr>
          <p:nvPr/>
        </p:nvSpPr>
        <p:spPr bwMode="auto">
          <a:xfrm>
            <a:off x="304800" y="6096000"/>
            <a:ext cx="7696200" cy="646331"/>
          </a:xfrm>
          <a:prstGeom prst="rect">
            <a:avLst/>
          </a:prstGeom>
          <a:noFill/>
          <a:ln w="9525">
            <a:noFill/>
            <a:miter lim="800000"/>
            <a:headEnd/>
            <a:tailEnd/>
          </a:ln>
        </p:spPr>
        <p:txBody>
          <a:bodyPr anchor="ctr">
            <a:spAutoFit/>
          </a:bodyPr>
          <a:lstStyle/>
          <a:p>
            <a:r>
              <a:rPr lang="es-MX" sz="1200" dirty="0" smtClean="0">
                <a:latin typeface="Arial" pitchFamily="34" charset="0"/>
                <a:cs typeface="Arial" pitchFamily="34" charset="0"/>
              </a:rPr>
              <a:t>Fuente: Oficina de Estadísticas Laborales de EE.UU., Encuesta de Lesiones y Enfermedades Laborales y Encuesta de Población Actual de 2003-2009. Cálculos del Centro de Datos de CPWR. Gráfica: Centro de Datos de CPWR </a:t>
            </a:r>
            <a:endParaRPr lang="es-MX" sz="1200" dirty="0">
              <a:latin typeface="Arial" pitchFamily="34" charset="0"/>
              <a:cs typeface="Arial" pitchFamily="34" charset="0"/>
            </a:endParaRPr>
          </a:p>
        </p:txBody>
      </p:sp>
      <p:graphicFrame>
        <p:nvGraphicFramePr>
          <p:cNvPr id="7" name="Chart 6"/>
          <p:cNvGraphicFramePr/>
          <p:nvPr/>
        </p:nvGraphicFramePr>
        <p:xfrm>
          <a:off x="609600" y="1295400"/>
          <a:ext cx="7315200" cy="4733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7446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3200" dirty="0" smtClean="0">
                <a:solidFill>
                  <a:srgbClr val="1F497D"/>
                </a:solidFill>
                <a:cs typeface="Times New Roman" pitchFamily="18" charset="0"/>
              </a:rPr>
              <a:t>Días de ausentismo: TO vs. Todas las lesiones no mortales en la construcciones, 1992-2009</a:t>
            </a:r>
            <a:endParaRPr lang="es-MX" dirty="0"/>
          </a:p>
        </p:txBody>
      </p:sp>
      <p:pic>
        <p:nvPicPr>
          <p:cNvPr id="114690"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457200" y="1858191"/>
            <a:ext cx="7620000" cy="428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a:spLocks noChangeArrowheads="1"/>
          </p:cNvSpPr>
          <p:nvPr/>
        </p:nvSpPr>
        <p:spPr bwMode="auto">
          <a:xfrm>
            <a:off x="6658" y="6248400"/>
            <a:ext cx="8451542" cy="461665"/>
          </a:xfrm>
          <a:prstGeom prst="rect">
            <a:avLst/>
          </a:prstGeom>
          <a:noFill/>
          <a:ln w="9525">
            <a:noFill/>
            <a:miter lim="800000"/>
            <a:headEnd/>
            <a:tailEnd/>
          </a:ln>
        </p:spPr>
        <p:txBody>
          <a:bodyPr wrap="square">
            <a:spAutoFit/>
          </a:bodyPr>
          <a:lstStyle/>
          <a:p>
            <a:r>
              <a:rPr lang="es-MX" sz="1200" dirty="0" smtClean="0">
                <a:latin typeface="Arial" pitchFamily="34" charset="0"/>
                <a:cs typeface="Arial" pitchFamily="34" charset="0"/>
              </a:rPr>
              <a:t>Fuente: Oficina de Estadísticas Laborales de EE.UU., Gráfica de la Encuesta de Lesiones y Enfermedades Laborales de 1992-2009: Centro de Datos de CPWR</a:t>
            </a:r>
            <a:r>
              <a:rPr lang="en-US" sz="1200" dirty="0" smtClean="0">
                <a:latin typeface="Arial" pitchFamily="34" charset="0"/>
                <a:cs typeface="Arial" pitchFamily="34" charset="0"/>
              </a:rPr>
              <a:t>.</a:t>
            </a:r>
            <a:endParaRPr lang="en-US" sz="1200" dirty="0">
              <a:latin typeface="Arial" pitchFamily="34" charset="0"/>
              <a:cs typeface="Arial" pitchFamily="34" charset="0"/>
            </a:endParaRPr>
          </a:p>
        </p:txBody>
      </p:sp>
      <p:sp>
        <p:nvSpPr>
          <p:cNvPr id="6" name="TextBox 5"/>
          <p:cNvSpPr txBox="1"/>
          <p:nvPr/>
        </p:nvSpPr>
        <p:spPr>
          <a:xfrm rot="16200000">
            <a:off x="-201295" y="3630298"/>
            <a:ext cx="1731003" cy="261610"/>
          </a:xfrm>
          <a:prstGeom prst="rect">
            <a:avLst/>
          </a:prstGeom>
          <a:solidFill>
            <a:schemeClr val="bg1"/>
          </a:solidFill>
        </p:spPr>
        <p:txBody>
          <a:bodyPr wrap="square" rtlCol="0">
            <a:spAutoFit/>
          </a:bodyPr>
          <a:lstStyle/>
          <a:p>
            <a:r>
              <a:rPr lang="en-US" sz="1100" dirty="0" smtClean="0"/>
              <a:t>Dias de </a:t>
            </a:r>
            <a:r>
              <a:rPr lang="en-US" sz="1100" dirty="0" err="1" smtClean="0"/>
              <a:t>ausentismo</a:t>
            </a:r>
            <a:endParaRPr lang="en-US" sz="1100" dirty="0"/>
          </a:p>
        </p:txBody>
      </p:sp>
      <p:sp>
        <p:nvSpPr>
          <p:cNvPr id="7" name="TextBox 6"/>
          <p:cNvSpPr txBox="1"/>
          <p:nvPr/>
        </p:nvSpPr>
        <p:spPr>
          <a:xfrm>
            <a:off x="2819400" y="5791200"/>
            <a:ext cx="685800" cy="307777"/>
          </a:xfrm>
          <a:prstGeom prst="rect">
            <a:avLst/>
          </a:prstGeom>
          <a:solidFill>
            <a:schemeClr val="bg1"/>
          </a:solidFill>
        </p:spPr>
        <p:txBody>
          <a:bodyPr wrap="square" rtlCol="0">
            <a:spAutoFit/>
          </a:bodyPr>
          <a:lstStyle/>
          <a:p>
            <a:r>
              <a:rPr lang="en-US" sz="1400" b="1" dirty="0" smtClean="0"/>
              <a:t>TO</a:t>
            </a:r>
            <a:endParaRPr lang="en-US" sz="1400" b="1" dirty="0"/>
          </a:p>
        </p:txBody>
      </p:sp>
      <p:sp>
        <p:nvSpPr>
          <p:cNvPr id="8" name="TextBox 7"/>
          <p:cNvSpPr txBox="1"/>
          <p:nvPr/>
        </p:nvSpPr>
        <p:spPr>
          <a:xfrm>
            <a:off x="4986048" y="5791200"/>
            <a:ext cx="2590800" cy="276999"/>
          </a:xfrm>
          <a:prstGeom prst="rect">
            <a:avLst/>
          </a:prstGeom>
          <a:solidFill>
            <a:schemeClr val="bg1"/>
          </a:solidFill>
        </p:spPr>
        <p:txBody>
          <a:bodyPr wrap="square" rtlCol="0">
            <a:spAutoFit/>
          </a:bodyPr>
          <a:lstStyle/>
          <a:p>
            <a:r>
              <a:rPr lang="en-US" sz="1200" b="1" dirty="0" err="1" smtClean="0"/>
              <a:t>Todas</a:t>
            </a:r>
            <a:r>
              <a:rPr lang="en-US" sz="1200" b="1" dirty="0" smtClean="0"/>
              <a:t> </a:t>
            </a:r>
            <a:r>
              <a:rPr lang="en-US" sz="1200" b="1" dirty="0" err="1" smtClean="0"/>
              <a:t>las</a:t>
            </a:r>
            <a:r>
              <a:rPr lang="en-US" sz="1200" b="1" dirty="0" smtClean="0"/>
              <a:t> </a:t>
            </a:r>
            <a:r>
              <a:rPr lang="en-US" sz="1200" b="1" dirty="0" err="1" smtClean="0"/>
              <a:t>lesiones</a:t>
            </a:r>
            <a:r>
              <a:rPr lang="en-US" sz="1200" b="1" dirty="0" smtClean="0"/>
              <a:t> no </a:t>
            </a:r>
            <a:r>
              <a:rPr lang="en-US" sz="1200" b="1" dirty="0" err="1" smtClean="0"/>
              <a:t>mortales</a:t>
            </a:r>
            <a:endParaRPr lang="en-US" sz="1200" b="1" dirty="0"/>
          </a:p>
        </p:txBody>
      </p:sp>
    </p:spTree>
    <p:extLst>
      <p:ext uri="{BB962C8B-B14F-4D97-AF65-F5344CB8AC3E}">
        <p14:creationId xmlns:p14="http://schemas.microsoft.com/office/powerpoint/2010/main" val="3501774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venting Strains, Sprains and RMI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Preventing Strains, Sprains and RMIs-1</Template>
  <TotalTime>5354</TotalTime>
  <Words>10025</Words>
  <Application>Microsoft Office PowerPoint</Application>
  <PresentationFormat>On-screen Show (4:3)</PresentationFormat>
  <Paragraphs>833</Paragraphs>
  <Slides>53</Slides>
  <Notes>53</Notes>
  <HiddenSlides>0</HiddenSlides>
  <MMClips>0</MMClips>
  <ScaleCrop>false</ScaleCrop>
  <HeadingPairs>
    <vt:vector size="4" baseType="variant">
      <vt:variant>
        <vt:lpstr>Theme</vt:lpstr>
      </vt:variant>
      <vt:variant>
        <vt:i4>3</vt:i4>
      </vt:variant>
      <vt:variant>
        <vt:lpstr>Slide Titles</vt:lpstr>
      </vt:variant>
      <vt:variant>
        <vt:i4>53</vt:i4>
      </vt:variant>
    </vt:vector>
  </HeadingPairs>
  <TitlesOfParts>
    <vt:vector size="56" baseType="lpstr">
      <vt:lpstr>Preventing Strains, Sprains and RMIs-1</vt:lpstr>
      <vt:lpstr>1_Custom Design</vt:lpstr>
      <vt:lpstr>Custom Design</vt:lpstr>
      <vt:lpstr>Prevención de torceduras, distensiones y lesiones por movimiento repetitivo</vt:lpstr>
      <vt:lpstr>Número de subvención de OSHA</vt:lpstr>
      <vt:lpstr>Reconocimiento   ̶ Fuentes de información</vt:lpstr>
      <vt:lpstr>Objetivos del taller</vt:lpstr>
      <vt:lpstr>El por qué de esta clase…</vt:lpstr>
      <vt:lpstr>Qué son los trastornos osteomusculares (TO)</vt:lpstr>
      <vt:lpstr>TO: El tipo principal de lesiones en las construcciones</vt:lpstr>
      <vt:lpstr>Tasa de TO en las construcciones, según diferentes oficios,  de 2003-2009</vt:lpstr>
      <vt:lpstr>Días de ausentismo: TO vs. Todas las lesiones no mortales en la construcciones, 1992-2009</vt:lpstr>
      <vt:lpstr>TO por partes del cuerpo, en las construcciones, 2003-2009</vt:lpstr>
      <vt:lpstr>Costo de las lesiones Fuente: Hallazgos del Índice de Seguridad Laboral de Liberty Mutual </vt:lpstr>
      <vt:lpstr>Qué es la “ergonomía”  </vt:lpstr>
      <vt:lpstr>Cuatro términos frecuentes para describir las lesiones ergonómicas </vt:lpstr>
      <vt:lpstr>Dónde le duele:  Mapa del cuerpo</vt:lpstr>
      <vt:lpstr>Tareas de construcción que causan dolor </vt:lpstr>
      <vt:lpstr>Actividad de “Ay”</vt:lpstr>
      <vt:lpstr>Factores de riesgo que pueden causar lesiones por TO</vt:lpstr>
      <vt:lpstr>PowerPoint Presentation</vt:lpstr>
      <vt:lpstr>Repetición</vt:lpstr>
      <vt:lpstr>Fuerza excesiva</vt:lpstr>
      <vt:lpstr>Postura fija</vt:lpstr>
      <vt:lpstr> Vibración </vt:lpstr>
      <vt:lpstr>Herramientas mal diseñadas</vt:lpstr>
      <vt:lpstr>Temperaturas extremadas</vt:lpstr>
      <vt:lpstr>Mala organización del trabajo</vt:lpstr>
      <vt:lpstr>Identificación de factores de riesgo</vt:lpstr>
      <vt:lpstr>Solución de problemas</vt:lpstr>
      <vt:lpstr>Solución: Mejores materiales</vt:lpstr>
      <vt:lpstr>Solución: Mejores herramientas manuales</vt:lpstr>
      <vt:lpstr>Herramientas motorizadas</vt:lpstr>
      <vt:lpstr>Solución: Métodos laborales más deseables</vt:lpstr>
      <vt:lpstr>Solución: Mejor planificación y organización</vt:lpstr>
      <vt:lpstr>Solución: Capacitación</vt:lpstr>
      <vt:lpstr>Solución: Estiramiento</vt:lpstr>
      <vt:lpstr> Solución: Equipo de protección personal (PPE, por sus siglas en inglés) </vt:lpstr>
      <vt:lpstr>Implementación de soluciones</vt:lpstr>
      <vt:lpstr>Actividad para grupos pequeños</vt:lpstr>
      <vt:lpstr>Grupo pequeño No. 1: Nivelación de concreto</vt:lpstr>
      <vt:lpstr>Soluciones para la nivelación de concreto</vt:lpstr>
      <vt:lpstr>Grupo pequeño No.2: Manejo de tabla yeso</vt:lpstr>
      <vt:lpstr> Soluciones para el manejo de tabla yeso </vt:lpstr>
      <vt:lpstr>Grupo pequeño No. 3: Atado de varillas de refuerzo</vt:lpstr>
      <vt:lpstr>Solución para el atado de varillas de refuerzo</vt:lpstr>
      <vt:lpstr>Grupo pequeño No. 4: Taladrado en superficies superiores a la cabeza</vt:lpstr>
      <vt:lpstr>Solución para el taladrado de superficies superiores a la cabeza</vt:lpstr>
      <vt:lpstr>Pequeño grupo No. 5: Enmasillado</vt:lpstr>
      <vt:lpstr>Solución de la pistola selladora motorizada</vt:lpstr>
      <vt:lpstr>Lo que se puede hacer para poner en práctica las soluciones</vt:lpstr>
      <vt:lpstr>Norma de ergonomía de Cal/OSHA</vt:lpstr>
      <vt:lpstr>Elementos de un programa de ergonomía</vt:lpstr>
      <vt:lpstr>Los trabajadores son los expertos</vt:lpstr>
      <vt:lpstr> Repaso del taller </vt:lpstr>
      <vt:lpstr>Evaluación del taller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Strains,  Sprains, and Repetitive Motion Injuries</dc:title>
  <dc:creator>Yesenia Prado</dc:creator>
  <cp:lastModifiedBy>Vosburgh, Linda - OSHA</cp:lastModifiedBy>
  <cp:revision>231</cp:revision>
  <cp:lastPrinted>2013-11-26T16:28:49Z</cp:lastPrinted>
  <dcterms:created xsi:type="dcterms:W3CDTF">2012-03-29T20:13:14Z</dcterms:created>
  <dcterms:modified xsi:type="dcterms:W3CDTF">2013-11-26T16:33:17Z</dcterms:modified>
</cp:coreProperties>
</file>