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4"/>
    <p:sldMasterId id="2147483713" r:id="rId5"/>
    <p:sldMasterId id="2147483767" r:id="rId6"/>
  </p:sldMasterIdLst>
  <p:notesMasterIdLst>
    <p:notesMasterId r:id="rId32"/>
  </p:notesMasterIdLst>
  <p:handoutMasterIdLst>
    <p:handoutMasterId r:id="rId33"/>
  </p:handoutMasterIdLst>
  <p:sldIdLst>
    <p:sldId id="336" r:id="rId7"/>
    <p:sldId id="348" r:id="rId8"/>
    <p:sldId id="284" r:id="rId9"/>
    <p:sldId id="337" r:id="rId10"/>
    <p:sldId id="321" r:id="rId11"/>
    <p:sldId id="338" r:id="rId12"/>
    <p:sldId id="329" r:id="rId13"/>
    <p:sldId id="339" r:id="rId14"/>
    <p:sldId id="340" r:id="rId15"/>
    <p:sldId id="330" r:id="rId16"/>
    <p:sldId id="341" r:id="rId17"/>
    <p:sldId id="287" r:id="rId18"/>
    <p:sldId id="331" r:id="rId19"/>
    <p:sldId id="325" r:id="rId20"/>
    <p:sldId id="291" r:id="rId21"/>
    <p:sldId id="297" r:id="rId22"/>
    <p:sldId id="298" r:id="rId23"/>
    <p:sldId id="299" r:id="rId24"/>
    <p:sldId id="342" r:id="rId25"/>
    <p:sldId id="343" r:id="rId26"/>
    <p:sldId id="344" r:id="rId27"/>
    <p:sldId id="345" r:id="rId28"/>
    <p:sldId id="346" r:id="rId29"/>
    <p:sldId id="347" r:id="rId30"/>
    <p:sldId id="316" r:id="rId31"/>
  </p:sldIdLst>
  <p:sldSz cx="9144000" cy="6858000" type="screen4x3"/>
  <p:notesSz cx="7010400" cy="9296400"/>
  <p:custDataLst>
    <p:tags r:id="rId3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 initials="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678"/>
    <a:srgbClr val="BCD5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0" autoAdjust="0"/>
    <p:restoredTop sz="76953" autoAdjust="0"/>
  </p:normalViewPr>
  <p:slideViewPr>
    <p:cSldViewPr>
      <p:cViewPr varScale="1">
        <p:scale>
          <a:sx n="67" d="100"/>
          <a:sy n="67" d="100"/>
        </p:scale>
        <p:origin x="-1602" y="-102"/>
      </p:cViewPr>
      <p:guideLst>
        <p:guide orient="horz" pos="2160"/>
        <p:guide pos="2880"/>
      </p:guideLst>
    </p:cSldViewPr>
  </p:slideViewPr>
  <p:outlineViewPr>
    <p:cViewPr>
      <p:scale>
        <a:sx n="33" d="100"/>
        <a:sy n="33" d="100"/>
      </p:scale>
      <p:origin x="0" y="26400"/>
    </p:cViewPr>
  </p:outlineViewPr>
  <p:notesTextViewPr>
    <p:cViewPr>
      <p:scale>
        <a:sx n="100" d="100"/>
        <a:sy n="100" d="100"/>
      </p:scale>
      <p:origin x="0" y="0"/>
    </p:cViewPr>
  </p:notesTextViewPr>
  <p:sorterViewPr>
    <p:cViewPr>
      <p:scale>
        <a:sx n="100" d="100"/>
        <a:sy n="100" d="100"/>
      </p:scale>
      <p:origin x="0" y="2346"/>
    </p:cViewPr>
  </p:sorterViewPr>
  <p:notesViewPr>
    <p:cSldViewPr>
      <p:cViewPr varScale="1">
        <p:scale>
          <a:sx n="55" d="100"/>
          <a:sy n="55" d="100"/>
        </p:scale>
        <p:origin x="-281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647506-B2B2-4EAD-BB61-4D27982439A2}" type="doc">
      <dgm:prSet loTypeId="urn:microsoft.com/office/officeart/2005/8/layout/hProcess9" loCatId="process" qsTypeId="urn:microsoft.com/office/officeart/2005/8/quickstyle/simple1#2" qsCatId="simple" csTypeId="urn:microsoft.com/office/officeart/2005/8/colors/accent2_2" csCatId="accent2" phldr="1"/>
      <dgm:spPr/>
    </dgm:pt>
    <dgm:pt modelId="{684E3003-B184-4E66-A959-5A028427ABDF}">
      <dgm:prSet phldrT="[Text]"/>
      <dgm:spPr>
        <a:solidFill>
          <a:srgbClr val="093678"/>
        </a:solidFill>
      </dgm:spPr>
      <dgm:t>
        <a:bodyPr/>
        <a:lstStyle/>
        <a:p>
          <a:r>
            <a:rPr lang="en-US" dirty="0" smtClean="0"/>
            <a:t>Del conocimiento</a:t>
          </a:r>
          <a:endParaRPr lang="en-US" dirty="0"/>
        </a:p>
      </dgm:t>
    </dgm:pt>
    <dgm:pt modelId="{2B74CC15-2454-44DC-AE48-F658979D16F4}" type="parTrans" cxnId="{84C29B3D-800C-476A-B787-4E7549119B04}">
      <dgm:prSet/>
      <dgm:spPr/>
      <dgm:t>
        <a:bodyPr/>
        <a:lstStyle/>
        <a:p>
          <a:endParaRPr lang="en-US"/>
        </a:p>
      </dgm:t>
    </dgm:pt>
    <dgm:pt modelId="{C9F7111F-CC73-48D7-BCED-996743A49D47}" type="sibTrans" cxnId="{84C29B3D-800C-476A-B787-4E7549119B04}">
      <dgm:prSet/>
      <dgm:spPr/>
      <dgm:t>
        <a:bodyPr/>
        <a:lstStyle/>
        <a:p>
          <a:endParaRPr lang="en-US"/>
        </a:p>
      </dgm:t>
    </dgm:pt>
    <dgm:pt modelId="{5025C9B6-8B28-4C0E-945C-C733E3E189A2}">
      <dgm:prSet phldrT="[Text]"/>
      <dgm:spPr>
        <a:solidFill>
          <a:srgbClr val="093678"/>
        </a:solidFill>
      </dgm:spPr>
      <dgm:t>
        <a:bodyPr/>
        <a:lstStyle/>
        <a:p>
          <a:r>
            <a:rPr lang="en-US" dirty="0" smtClean="0"/>
            <a:t>a la</a:t>
          </a:r>
          <a:endParaRPr lang="en-US" dirty="0"/>
        </a:p>
      </dgm:t>
    </dgm:pt>
    <dgm:pt modelId="{939DE8E9-C817-4085-ABB3-1A35573AD32E}" type="parTrans" cxnId="{598C8A68-0259-4DD7-9C54-D2F1E6BDD7FB}">
      <dgm:prSet/>
      <dgm:spPr/>
      <dgm:t>
        <a:bodyPr/>
        <a:lstStyle/>
        <a:p>
          <a:endParaRPr lang="en-US"/>
        </a:p>
      </dgm:t>
    </dgm:pt>
    <dgm:pt modelId="{AB099C59-D2D3-417B-940A-740CFE3305CD}" type="sibTrans" cxnId="{598C8A68-0259-4DD7-9C54-D2F1E6BDD7FB}">
      <dgm:prSet/>
      <dgm:spPr/>
      <dgm:t>
        <a:bodyPr/>
        <a:lstStyle/>
        <a:p>
          <a:endParaRPr lang="en-US"/>
        </a:p>
      </dgm:t>
    </dgm:pt>
    <dgm:pt modelId="{CFCF6060-06E9-4EC1-AF27-C45558EFD2E0}">
      <dgm:prSet phldrT="[Text]"/>
      <dgm:spPr>
        <a:solidFill>
          <a:srgbClr val="093678"/>
        </a:solidFill>
      </dgm:spPr>
      <dgm:t>
        <a:bodyPr/>
        <a:lstStyle/>
        <a:p>
          <a:r>
            <a:rPr lang="en-US" dirty="0" smtClean="0"/>
            <a:t>acción</a:t>
          </a:r>
          <a:endParaRPr lang="en-US" dirty="0"/>
        </a:p>
      </dgm:t>
    </dgm:pt>
    <dgm:pt modelId="{0F23EB55-FBC4-4B19-85B0-A5EEB7E0FE7C}" type="parTrans" cxnId="{8616BFC6-7B5C-4BE1-9844-365CEEDE902B}">
      <dgm:prSet/>
      <dgm:spPr/>
      <dgm:t>
        <a:bodyPr/>
        <a:lstStyle/>
        <a:p>
          <a:endParaRPr lang="en-US"/>
        </a:p>
      </dgm:t>
    </dgm:pt>
    <dgm:pt modelId="{8919BFBC-3334-4A4D-8980-5E039BD17D71}" type="sibTrans" cxnId="{8616BFC6-7B5C-4BE1-9844-365CEEDE902B}">
      <dgm:prSet/>
      <dgm:spPr/>
      <dgm:t>
        <a:bodyPr/>
        <a:lstStyle/>
        <a:p>
          <a:endParaRPr lang="en-US"/>
        </a:p>
      </dgm:t>
    </dgm:pt>
    <dgm:pt modelId="{4D339F2D-3F39-4A10-AAED-5FA31BE3C197}" type="pres">
      <dgm:prSet presAssocID="{11647506-B2B2-4EAD-BB61-4D27982439A2}" presName="CompostProcess" presStyleCnt="0">
        <dgm:presLayoutVars>
          <dgm:dir/>
          <dgm:resizeHandles val="exact"/>
        </dgm:presLayoutVars>
      </dgm:prSet>
      <dgm:spPr/>
    </dgm:pt>
    <dgm:pt modelId="{4521D855-2662-4381-91D4-69A4875763E3}" type="pres">
      <dgm:prSet presAssocID="{11647506-B2B2-4EAD-BB61-4D27982439A2}" presName="arrow" presStyleLbl="bgShp" presStyleIdx="0" presStyleCnt="1"/>
      <dgm:spPr>
        <a:solidFill>
          <a:srgbClr val="BCD5FA"/>
        </a:solidFill>
      </dgm:spPr>
    </dgm:pt>
    <dgm:pt modelId="{F2F7C1D0-38A7-46F2-96E4-0991EBEE0CCE}" type="pres">
      <dgm:prSet presAssocID="{11647506-B2B2-4EAD-BB61-4D27982439A2}" presName="linearProcess" presStyleCnt="0"/>
      <dgm:spPr/>
    </dgm:pt>
    <dgm:pt modelId="{197C93C1-87CF-4EA5-A843-A86CF5A5925E}" type="pres">
      <dgm:prSet presAssocID="{684E3003-B184-4E66-A959-5A028427ABDF}" presName="textNode" presStyleLbl="node1" presStyleIdx="0" presStyleCnt="3">
        <dgm:presLayoutVars>
          <dgm:bulletEnabled val="1"/>
        </dgm:presLayoutVars>
      </dgm:prSet>
      <dgm:spPr/>
      <dgm:t>
        <a:bodyPr/>
        <a:lstStyle/>
        <a:p>
          <a:endParaRPr lang="en-US"/>
        </a:p>
      </dgm:t>
    </dgm:pt>
    <dgm:pt modelId="{52A5E0C4-801A-429D-BD69-50A3836421C1}" type="pres">
      <dgm:prSet presAssocID="{C9F7111F-CC73-48D7-BCED-996743A49D47}" presName="sibTrans" presStyleCnt="0"/>
      <dgm:spPr/>
    </dgm:pt>
    <dgm:pt modelId="{6EC47406-4DCB-44AC-A79C-285B21A34063}" type="pres">
      <dgm:prSet presAssocID="{5025C9B6-8B28-4C0E-945C-C733E3E189A2}" presName="textNode" presStyleLbl="node1" presStyleIdx="1" presStyleCnt="3">
        <dgm:presLayoutVars>
          <dgm:bulletEnabled val="1"/>
        </dgm:presLayoutVars>
      </dgm:prSet>
      <dgm:spPr/>
      <dgm:t>
        <a:bodyPr/>
        <a:lstStyle/>
        <a:p>
          <a:endParaRPr lang="en-US"/>
        </a:p>
      </dgm:t>
    </dgm:pt>
    <dgm:pt modelId="{E656EA29-4CF4-427A-AB9B-BF6D46CC635B}" type="pres">
      <dgm:prSet presAssocID="{AB099C59-D2D3-417B-940A-740CFE3305CD}" presName="sibTrans" presStyleCnt="0"/>
      <dgm:spPr/>
    </dgm:pt>
    <dgm:pt modelId="{6AC2D80E-6CCF-476A-ACAE-BD7CEBC6EA53}" type="pres">
      <dgm:prSet presAssocID="{CFCF6060-06E9-4EC1-AF27-C45558EFD2E0}" presName="textNode" presStyleLbl="node1" presStyleIdx="2" presStyleCnt="3">
        <dgm:presLayoutVars>
          <dgm:bulletEnabled val="1"/>
        </dgm:presLayoutVars>
      </dgm:prSet>
      <dgm:spPr/>
      <dgm:t>
        <a:bodyPr/>
        <a:lstStyle/>
        <a:p>
          <a:endParaRPr lang="en-US"/>
        </a:p>
      </dgm:t>
    </dgm:pt>
  </dgm:ptLst>
  <dgm:cxnLst>
    <dgm:cxn modelId="{7AFDFC99-5DE1-4D09-8B3F-E6C3795CEC45}" type="presOf" srcId="{11647506-B2B2-4EAD-BB61-4D27982439A2}" destId="{4D339F2D-3F39-4A10-AAED-5FA31BE3C197}" srcOrd="0" destOrd="0" presId="urn:microsoft.com/office/officeart/2005/8/layout/hProcess9"/>
    <dgm:cxn modelId="{0064D774-F12D-4CD9-8A9C-DEC3D08D004F}" type="presOf" srcId="{5025C9B6-8B28-4C0E-945C-C733E3E189A2}" destId="{6EC47406-4DCB-44AC-A79C-285B21A34063}" srcOrd="0" destOrd="0" presId="urn:microsoft.com/office/officeart/2005/8/layout/hProcess9"/>
    <dgm:cxn modelId="{D4E4C252-3158-4555-9C89-374352BC090A}" type="presOf" srcId="{684E3003-B184-4E66-A959-5A028427ABDF}" destId="{197C93C1-87CF-4EA5-A843-A86CF5A5925E}" srcOrd="0" destOrd="0" presId="urn:microsoft.com/office/officeart/2005/8/layout/hProcess9"/>
    <dgm:cxn modelId="{8616BFC6-7B5C-4BE1-9844-365CEEDE902B}" srcId="{11647506-B2B2-4EAD-BB61-4D27982439A2}" destId="{CFCF6060-06E9-4EC1-AF27-C45558EFD2E0}" srcOrd="2" destOrd="0" parTransId="{0F23EB55-FBC4-4B19-85B0-A5EEB7E0FE7C}" sibTransId="{8919BFBC-3334-4A4D-8980-5E039BD17D71}"/>
    <dgm:cxn modelId="{4B06FE0D-8A6B-41C4-8D9B-C1D675334A29}" type="presOf" srcId="{CFCF6060-06E9-4EC1-AF27-C45558EFD2E0}" destId="{6AC2D80E-6CCF-476A-ACAE-BD7CEBC6EA53}" srcOrd="0" destOrd="0" presId="urn:microsoft.com/office/officeart/2005/8/layout/hProcess9"/>
    <dgm:cxn modelId="{84C29B3D-800C-476A-B787-4E7549119B04}" srcId="{11647506-B2B2-4EAD-BB61-4D27982439A2}" destId="{684E3003-B184-4E66-A959-5A028427ABDF}" srcOrd="0" destOrd="0" parTransId="{2B74CC15-2454-44DC-AE48-F658979D16F4}" sibTransId="{C9F7111F-CC73-48D7-BCED-996743A49D47}"/>
    <dgm:cxn modelId="{598C8A68-0259-4DD7-9C54-D2F1E6BDD7FB}" srcId="{11647506-B2B2-4EAD-BB61-4D27982439A2}" destId="{5025C9B6-8B28-4C0E-945C-C733E3E189A2}" srcOrd="1" destOrd="0" parTransId="{939DE8E9-C817-4085-ABB3-1A35573AD32E}" sibTransId="{AB099C59-D2D3-417B-940A-740CFE3305CD}"/>
    <dgm:cxn modelId="{522065B3-27F7-499B-ADA2-BCD7D5D51710}" type="presParOf" srcId="{4D339F2D-3F39-4A10-AAED-5FA31BE3C197}" destId="{4521D855-2662-4381-91D4-69A4875763E3}" srcOrd="0" destOrd="0" presId="urn:microsoft.com/office/officeart/2005/8/layout/hProcess9"/>
    <dgm:cxn modelId="{17078291-6998-4A6D-A200-8CAE6F24C0BD}" type="presParOf" srcId="{4D339F2D-3F39-4A10-AAED-5FA31BE3C197}" destId="{F2F7C1D0-38A7-46F2-96E4-0991EBEE0CCE}" srcOrd="1" destOrd="0" presId="urn:microsoft.com/office/officeart/2005/8/layout/hProcess9"/>
    <dgm:cxn modelId="{8469AC5C-E0A5-4CF3-9A32-5B81BD6F5D52}" type="presParOf" srcId="{F2F7C1D0-38A7-46F2-96E4-0991EBEE0CCE}" destId="{197C93C1-87CF-4EA5-A843-A86CF5A5925E}" srcOrd="0" destOrd="0" presId="urn:microsoft.com/office/officeart/2005/8/layout/hProcess9"/>
    <dgm:cxn modelId="{322E4C50-C1DE-41F9-A2DF-A2BB533AB7F8}" type="presParOf" srcId="{F2F7C1D0-38A7-46F2-96E4-0991EBEE0CCE}" destId="{52A5E0C4-801A-429D-BD69-50A3836421C1}" srcOrd="1" destOrd="0" presId="urn:microsoft.com/office/officeart/2005/8/layout/hProcess9"/>
    <dgm:cxn modelId="{766E7F93-AE72-49D2-A913-74AD90C7E230}" type="presParOf" srcId="{F2F7C1D0-38A7-46F2-96E4-0991EBEE0CCE}" destId="{6EC47406-4DCB-44AC-A79C-285B21A34063}" srcOrd="2" destOrd="0" presId="urn:microsoft.com/office/officeart/2005/8/layout/hProcess9"/>
    <dgm:cxn modelId="{BD153603-8B0F-4D86-A5EF-F5E2B4C2858A}" type="presParOf" srcId="{F2F7C1D0-38A7-46F2-96E4-0991EBEE0CCE}" destId="{E656EA29-4CF4-427A-AB9B-BF6D46CC635B}" srcOrd="3" destOrd="0" presId="urn:microsoft.com/office/officeart/2005/8/layout/hProcess9"/>
    <dgm:cxn modelId="{3F10AF54-8754-4730-BD8D-31A6153A4317}" type="presParOf" srcId="{F2F7C1D0-38A7-46F2-96E4-0991EBEE0CCE}" destId="{6AC2D80E-6CCF-476A-ACAE-BD7CEBC6EA5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1D855-2662-4381-91D4-69A4875763E3}">
      <dsp:nvSpPr>
        <dsp:cNvPr id="0" name=""/>
        <dsp:cNvSpPr/>
      </dsp:nvSpPr>
      <dsp:spPr>
        <a:xfrm>
          <a:off x="457199" y="0"/>
          <a:ext cx="5181600" cy="4064000"/>
        </a:xfrm>
        <a:prstGeom prst="rightArrow">
          <a:avLst/>
        </a:prstGeom>
        <a:solidFill>
          <a:srgbClr val="BCD5FA"/>
        </a:solidFill>
        <a:ln>
          <a:noFill/>
        </a:ln>
        <a:effectLst/>
      </dsp:spPr>
      <dsp:style>
        <a:lnRef idx="0">
          <a:scrgbClr r="0" g="0" b="0"/>
        </a:lnRef>
        <a:fillRef idx="1">
          <a:scrgbClr r="0" g="0" b="0"/>
        </a:fillRef>
        <a:effectRef idx="0">
          <a:scrgbClr r="0" g="0" b="0"/>
        </a:effectRef>
        <a:fontRef idx="minor"/>
      </dsp:style>
    </dsp:sp>
    <dsp:sp modelId="{197C93C1-87CF-4EA5-A843-A86CF5A5925E}">
      <dsp:nvSpPr>
        <dsp:cNvPr id="0" name=""/>
        <dsp:cNvSpPr/>
      </dsp:nvSpPr>
      <dsp:spPr>
        <a:xfrm>
          <a:off x="6548" y="1219199"/>
          <a:ext cx="1962150" cy="1625600"/>
        </a:xfrm>
        <a:prstGeom prst="roundRect">
          <a:avLst/>
        </a:prstGeom>
        <a:solidFill>
          <a:srgbClr val="0936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Del conocimiento</a:t>
          </a:r>
          <a:endParaRPr lang="en-US" sz="2300" kern="1200" dirty="0"/>
        </a:p>
      </dsp:txBody>
      <dsp:txXfrm>
        <a:off x="85903" y="1298554"/>
        <a:ext cx="1803440" cy="1466890"/>
      </dsp:txXfrm>
    </dsp:sp>
    <dsp:sp modelId="{6EC47406-4DCB-44AC-A79C-285B21A34063}">
      <dsp:nvSpPr>
        <dsp:cNvPr id="0" name=""/>
        <dsp:cNvSpPr/>
      </dsp:nvSpPr>
      <dsp:spPr>
        <a:xfrm>
          <a:off x="2066925" y="1219199"/>
          <a:ext cx="1962150" cy="1625600"/>
        </a:xfrm>
        <a:prstGeom prst="roundRect">
          <a:avLst/>
        </a:prstGeom>
        <a:solidFill>
          <a:srgbClr val="0936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 la</a:t>
          </a:r>
          <a:endParaRPr lang="en-US" sz="2300" kern="1200" dirty="0"/>
        </a:p>
      </dsp:txBody>
      <dsp:txXfrm>
        <a:off x="2146280" y="1298554"/>
        <a:ext cx="1803440" cy="1466890"/>
      </dsp:txXfrm>
    </dsp:sp>
    <dsp:sp modelId="{6AC2D80E-6CCF-476A-ACAE-BD7CEBC6EA53}">
      <dsp:nvSpPr>
        <dsp:cNvPr id="0" name=""/>
        <dsp:cNvSpPr/>
      </dsp:nvSpPr>
      <dsp:spPr>
        <a:xfrm>
          <a:off x="4127301" y="1219199"/>
          <a:ext cx="1962150" cy="1625600"/>
        </a:xfrm>
        <a:prstGeom prst="roundRect">
          <a:avLst/>
        </a:prstGeom>
        <a:solidFill>
          <a:srgbClr val="0936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acción</a:t>
          </a:r>
          <a:endParaRPr lang="en-US" sz="2300" kern="1200" dirty="0"/>
        </a:p>
      </dsp:txBody>
      <dsp:txXfrm>
        <a:off x="4206656" y="1298554"/>
        <a:ext cx="1803440"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2300" tIns="46150" rIns="92300" bIns="46150"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92300" tIns="46150" rIns="92300" bIns="46150" rtlCol="0"/>
          <a:lstStyle>
            <a:lvl1pPr algn="r">
              <a:defRPr sz="1200">
                <a:cs typeface="+mn-cs"/>
              </a:defRPr>
            </a:lvl1pPr>
          </a:lstStyle>
          <a:p>
            <a:pPr>
              <a:defRPr/>
            </a:pPr>
            <a:fld id="{1D1FD439-6DAE-45CB-93B1-D3BE717F9D62}" type="datetimeFigureOut">
              <a:rPr lang="en-US"/>
              <a:pPr>
                <a:defRPr/>
              </a:pPr>
              <a:t>6/19/2014</a:t>
            </a:fld>
            <a:endParaRPr lang="en-US" dirty="0"/>
          </a:p>
        </p:txBody>
      </p:sp>
      <p:sp>
        <p:nvSpPr>
          <p:cNvPr id="4" name="Footer Placeholder 3"/>
          <p:cNvSpPr>
            <a:spLocks noGrp="1"/>
          </p:cNvSpPr>
          <p:nvPr>
            <p:ph type="ftr" sz="quarter" idx="2"/>
          </p:nvPr>
        </p:nvSpPr>
        <p:spPr>
          <a:xfrm>
            <a:off x="0" y="8831263"/>
            <a:ext cx="3038475" cy="463550"/>
          </a:xfrm>
          <a:prstGeom prst="rect">
            <a:avLst/>
          </a:prstGeom>
        </p:spPr>
        <p:txBody>
          <a:bodyPr vert="horz" lIns="92300" tIns="46150" rIns="92300" bIns="46150"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lIns="92300" tIns="46150" rIns="92300" bIns="46150" rtlCol="0" anchor="b"/>
          <a:lstStyle>
            <a:lvl1pPr algn="r">
              <a:defRPr sz="1200">
                <a:cs typeface="+mn-cs"/>
              </a:defRPr>
            </a:lvl1pPr>
          </a:lstStyle>
          <a:p>
            <a:pPr>
              <a:defRPr/>
            </a:pPr>
            <a:fld id="{BDEC1A97-ADD1-46AA-ACFF-EADFA0477BA5}" type="slidenum">
              <a:rPr lang="en-US"/>
              <a:pPr>
                <a:defRPr/>
              </a:pPr>
              <a:t>‹#›</a:t>
            </a:fld>
            <a:endParaRPr lang="en-US" dirty="0"/>
          </a:p>
        </p:txBody>
      </p:sp>
    </p:spTree>
    <p:extLst>
      <p:ext uri="{BB962C8B-B14F-4D97-AF65-F5344CB8AC3E}">
        <p14:creationId xmlns:p14="http://schemas.microsoft.com/office/powerpoint/2010/main" val="752870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2300" tIns="46150" rIns="92300" bIns="46150" rtlCol="0"/>
          <a:lstStyle>
            <a:lvl1pPr algn="l">
              <a:defRPr sz="1200">
                <a:latin typeface="Arial" pitchFamily="34" charset="0"/>
                <a:cs typeface="+mn-cs"/>
              </a:defRPr>
            </a:lvl1pPr>
          </a:lstStyle>
          <a:p>
            <a:pPr>
              <a:defRPr/>
            </a:pPr>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2300" tIns="46150" rIns="92300" bIns="46150" rtlCol="0"/>
          <a:lstStyle>
            <a:lvl1pPr algn="r">
              <a:defRPr sz="1200">
                <a:latin typeface="Arial" pitchFamily="34" charset="0"/>
                <a:cs typeface="+mn-cs"/>
              </a:defRPr>
            </a:lvl1pPr>
          </a:lstStyle>
          <a:p>
            <a:pPr>
              <a:defRPr/>
            </a:pPr>
            <a:fld id="{2708A933-9F64-4E36-B625-A60B1B0E28D5}" type="datetimeFigureOut">
              <a:rPr lang="en-US"/>
              <a:pPr>
                <a:defRPr/>
              </a:pPr>
              <a:t>6/19/2014</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2300" tIns="46150" rIns="92300" bIns="46150"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2300" tIns="46150" rIns="92300" bIns="4615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1263"/>
            <a:ext cx="3038475" cy="463550"/>
          </a:xfrm>
          <a:prstGeom prst="rect">
            <a:avLst/>
          </a:prstGeom>
        </p:spPr>
        <p:txBody>
          <a:bodyPr vert="horz" lIns="92300" tIns="46150" rIns="92300" bIns="46150" rtlCol="0" anchor="b"/>
          <a:lstStyle>
            <a:lvl1pPr algn="l">
              <a:defRPr sz="1200">
                <a:latin typeface="Arial" pitchFamily="34" charset="0"/>
                <a:cs typeface="+mn-cs"/>
              </a:defRPr>
            </a:lvl1pPr>
          </a:lstStyle>
          <a:p>
            <a:pPr>
              <a:defRPr/>
            </a:pPr>
            <a:endParaRPr lang="en-US"/>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lIns="92300" tIns="46150" rIns="92300" bIns="46150" rtlCol="0" anchor="b"/>
          <a:lstStyle>
            <a:lvl1pPr algn="r">
              <a:defRPr sz="1200">
                <a:latin typeface="Arial" pitchFamily="34" charset="0"/>
                <a:cs typeface="+mn-cs"/>
              </a:defRPr>
            </a:lvl1pPr>
          </a:lstStyle>
          <a:p>
            <a:pPr>
              <a:defRPr/>
            </a:pPr>
            <a:fld id="{B7D11691-7BB1-40EA-BF64-27C13F6AE784}" type="slidenum">
              <a:rPr lang="en-US"/>
              <a:pPr>
                <a:defRPr/>
              </a:pPr>
              <a:t>‹#›</a:t>
            </a:fld>
            <a:endParaRPr lang="en-US" dirty="0"/>
          </a:p>
        </p:txBody>
      </p:sp>
    </p:spTree>
    <p:extLst>
      <p:ext uri="{BB962C8B-B14F-4D97-AF65-F5344CB8AC3E}">
        <p14:creationId xmlns:p14="http://schemas.microsoft.com/office/powerpoint/2010/main" val="25327030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03C202-3B7B-C946-B25B-6673C6995B7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fontAlgn="auto" hangingPunct="1">
              <a:buFont typeface="Arial"/>
              <a:buNone/>
              <a:defRPr/>
            </a:pPr>
            <a:r>
              <a:rPr lang="es-ES_tradnl" noProof="0" dirty="0" smtClean="0"/>
              <a:t>Narración: </a:t>
            </a:r>
          </a:p>
          <a:p>
            <a:pPr eaLnBrk="1" fontAlgn="auto" hangingPunct="1">
              <a:buFont typeface="Arial"/>
              <a:buNone/>
              <a:defRPr/>
            </a:pPr>
            <a:r>
              <a:rPr lang="es-ES_tradnl" noProof="0" dirty="0" smtClean="0">
                <a:latin typeface="+mn-lt"/>
              </a:rPr>
              <a:t>A medida que comience con su instalación</a:t>
            </a:r>
            <a:r>
              <a:rPr lang="es-ES_tradnl" baseline="0" noProof="0" dirty="0" smtClean="0">
                <a:latin typeface="+mn-lt"/>
              </a:rPr>
              <a:t>, </a:t>
            </a:r>
            <a:r>
              <a:rPr lang="es-ES_tradnl" sz="1200" noProof="0" dirty="0" smtClean="0">
                <a:solidFill>
                  <a:schemeClr val="tx2"/>
                </a:solidFill>
                <a:latin typeface="+mn-lt"/>
              </a:rPr>
              <a:t>siga las instrucciones</a:t>
            </a:r>
            <a:r>
              <a:rPr lang="es-ES_tradnl" sz="1200" baseline="0" noProof="0" dirty="0" smtClean="0">
                <a:solidFill>
                  <a:schemeClr val="tx2"/>
                </a:solidFill>
                <a:latin typeface="+mn-lt"/>
              </a:rPr>
              <a:t> del </a:t>
            </a:r>
            <a:r>
              <a:rPr lang="es-ES_tradnl" sz="1200" noProof="0" dirty="0" smtClean="0">
                <a:solidFill>
                  <a:schemeClr val="tx2"/>
                </a:solidFill>
                <a:latin typeface="+mn-lt"/>
              </a:rPr>
              <a:t>fabricante sobre dónde y cómo usar el </a:t>
            </a:r>
            <a:r>
              <a:rPr lang="es-ES_tradnl" sz="1200" noProof="0" dirty="0" err="1" smtClean="0">
                <a:solidFill>
                  <a:schemeClr val="tx2"/>
                </a:solidFill>
                <a:latin typeface="+mn-lt"/>
              </a:rPr>
              <a:t>kit</a:t>
            </a:r>
            <a:r>
              <a:rPr lang="es-ES_tradnl" sz="1200" noProof="0" dirty="0" smtClean="0">
                <a:solidFill>
                  <a:schemeClr val="tx2"/>
                </a:solidFill>
                <a:latin typeface="+mn-lt"/>
              </a:rPr>
              <a:t> o sistema SPF.</a:t>
            </a:r>
          </a:p>
          <a:p>
            <a:pPr marL="0" marR="0" indent="0" algn="l" defTabSz="914400" rtl="0" eaLnBrk="1" fontAlgn="auto" latinLnBrk="0" hangingPunct="1">
              <a:lnSpc>
                <a:spcPct val="100000"/>
              </a:lnSpc>
              <a:spcBef>
                <a:spcPct val="30000"/>
              </a:spcBef>
              <a:spcAft>
                <a:spcPct val="0"/>
              </a:spcAft>
              <a:buClrTx/>
              <a:buSzTx/>
              <a:buFont typeface="Arial" pitchFamily="34" charset="0"/>
              <a:buNone/>
              <a:tabLst/>
              <a:defRPr/>
            </a:pPr>
            <a:r>
              <a:rPr lang="es-ES_tradnl" sz="1200" noProof="0" dirty="0" smtClean="0">
                <a:solidFill>
                  <a:schemeClr val="tx2"/>
                </a:solidFill>
                <a:latin typeface="+mn-lt"/>
              </a:rPr>
              <a:t>Por ejemplo, evite instalar el equipo rociador</a:t>
            </a:r>
            <a:r>
              <a:rPr lang="es-ES_tradnl" sz="1200" baseline="0" noProof="0" dirty="0" smtClean="0">
                <a:solidFill>
                  <a:schemeClr val="tx2"/>
                </a:solidFill>
                <a:latin typeface="+mn-lt"/>
              </a:rPr>
              <a:t> de espuma </a:t>
            </a:r>
            <a:r>
              <a:rPr lang="es-ES_tradnl" sz="1200" noProof="0" dirty="0" smtClean="0">
                <a:solidFill>
                  <a:schemeClr val="tx2"/>
                </a:solidFill>
                <a:latin typeface="+mn-lt"/>
              </a:rPr>
              <a:t>cerca de fuentes de mucho calor, como cerca</a:t>
            </a:r>
            <a:r>
              <a:rPr lang="es-ES_tradnl" sz="1200" baseline="0" noProof="0" dirty="0" smtClean="0">
                <a:solidFill>
                  <a:schemeClr val="tx2"/>
                </a:solidFill>
                <a:latin typeface="+mn-lt"/>
              </a:rPr>
              <a:t> de </a:t>
            </a:r>
            <a:r>
              <a:rPr lang="es-ES_tradnl" sz="1200" noProof="0" dirty="0" smtClean="0">
                <a:solidFill>
                  <a:schemeClr val="tx2"/>
                </a:solidFill>
                <a:latin typeface="+mn-lt"/>
              </a:rPr>
              <a:t>chimeneas, calefactores, radiadores, lámparas de calor, iluminación empotrada, alambres de cobre desnudos o dentro de cajas eléctricas. </a:t>
            </a:r>
            <a:r>
              <a:rPr lang="es-ES_tradnl" noProof="0" dirty="0" smtClean="0">
                <a:solidFill>
                  <a:srgbClr val="093678"/>
                </a:solidFill>
                <a:latin typeface="+mn-lt"/>
              </a:rPr>
              <a:t>Evite rociar demasiado en cualquier pasada y</a:t>
            </a:r>
            <a:r>
              <a:rPr lang="es-ES_tradnl" i="1" noProof="0" dirty="0" smtClean="0">
                <a:solidFill>
                  <a:srgbClr val="093678"/>
                </a:solidFill>
                <a:latin typeface="+mn-lt"/>
              </a:rPr>
              <a:t> </a:t>
            </a:r>
            <a:r>
              <a:rPr lang="es-ES_tradnl" noProof="0" dirty="0" smtClean="0">
                <a:solidFill>
                  <a:srgbClr val="093678"/>
                </a:solidFill>
                <a:latin typeface="+mn-lt"/>
              </a:rPr>
              <a:t>permita el tiempo de enfriamiento suficiente entre cada pasada.</a:t>
            </a:r>
          </a:p>
          <a:p>
            <a:pPr>
              <a:buFontTx/>
              <a:buNone/>
            </a:pPr>
            <a:r>
              <a:rPr lang="es-ES_tradnl" sz="1200" baseline="0" noProof="0" dirty="0" smtClean="0">
                <a:latin typeface="+mn-lt"/>
              </a:rPr>
              <a:t>Y </a:t>
            </a:r>
            <a:r>
              <a:rPr lang="es-ES_tradnl" sz="1200" noProof="0" dirty="0" smtClean="0">
                <a:latin typeface="+mn-lt"/>
              </a:rPr>
              <a:t>limpie  enseguida las superficies con las que el sobre-rociado </a:t>
            </a:r>
            <a:r>
              <a:rPr lang="es-ES_tradnl" sz="1200" baseline="0" noProof="0" dirty="0" smtClean="0">
                <a:latin typeface="+mn-lt"/>
              </a:rPr>
              <a:t>podría entrar en </a:t>
            </a:r>
            <a:r>
              <a:rPr lang="es-ES_tradnl" sz="1200" noProof="0" dirty="0" smtClean="0">
                <a:latin typeface="+mn-lt"/>
              </a:rPr>
              <a:t>contacto.</a:t>
            </a:r>
            <a:r>
              <a:rPr lang="es-ES_tradnl" sz="1200" baseline="0" noProof="0" dirty="0" smtClean="0">
                <a:latin typeface="+mn-lt"/>
              </a:rPr>
              <a:t> Consulte las instrucciones del fabricante para limpiar superficies </a:t>
            </a:r>
            <a:r>
              <a:rPr lang="es-ES_tradnl" sz="1200" noProof="0" dirty="0" smtClean="0">
                <a:latin typeface="+mn-lt"/>
              </a:rPr>
              <a:t>sin terminar, lo cual podría</a:t>
            </a:r>
            <a:r>
              <a:rPr lang="es-ES_tradnl" sz="1200" baseline="0" noProof="0" dirty="0" smtClean="0">
                <a:latin typeface="+mn-lt"/>
              </a:rPr>
              <a:t> incluir</a:t>
            </a:r>
            <a:r>
              <a:rPr lang="es-ES_tradnl" sz="1200" noProof="0" dirty="0" smtClean="0">
                <a:latin typeface="+mn-lt"/>
              </a:rPr>
              <a:t> usar disolvente de pintura, acetona o quitaesmalte. Después de que la espuma se haya endurecido por completo, el fabricante podría</a:t>
            </a:r>
            <a:r>
              <a:rPr lang="es-ES_tradnl" sz="1200" baseline="0" noProof="0" dirty="0" smtClean="0">
                <a:latin typeface="+mn-lt"/>
              </a:rPr>
              <a:t> sugerir </a:t>
            </a:r>
            <a:r>
              <a:rPr lang="es-ES_tradnl" sz="1200" noProof="0" dirty="0" smtClean="0">
                <a:latin typeface="+mn-lt"/>
              </a:rPr>
              <a:t>la remoción mecánica.</a:t>
            </a: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B136E8A-C5F2-4178-814A-DD09687572DB}" type="slidenum">
              <a:rPr lang="en-US" smtClean="0">
                <a:latin typeface="Arial" charset="0"/>
              </a:rPr>
              <a:pPr>
                <a:defRPr/>
              </a:pPr>
              <a:t>11</a:t>
            </a:fld>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ES_tradnl" noProof="0" dirty="0" smtClean="0">
                <a:solidFill>
                  <a:srgbClr val="093678"/>
                </a:solidFill>
              </a:rPr>
              <a:t>Narración:</a:t>
            </a:r>
          </a:p>
          <a:p>
            <a:pPr eaLnBrk="1" hangingPunct="1"/>
            <a:r>
              <a:rPr lang="es-ES_tradnl" noProof="0" dirty="0" smtClean="0">
                <a:solidFill>
                  <a:srgbClr val="093678"/>
                </a:solidFill>
              </a:rPr>
              <a:t>Como se delinea en su plan de seguridad y</a:t>
            </a:r>
            <a:r>
              <a:rPr lang="es-ES_tradnl" baseline="0" noProof="0" dirty="0" smtClean="0">
                <a:solidFill>
                  <a:srgbClr val="093678"/>
                </a:solidFill>
              </a:rPr>
              <a:t> </a:t>
            </a:r>
            <a:r>
              <a:rPr lang="es-ES_tradnl" noProof="0" dirty="0" smtClean="0">
                <a:solidFill>
                  <a:srgbClr val="093678"/>
                </a:solidFill>
              </a:rPr>
              <a:t>la HDS</a:t>
            </a:r>
            <a:r>
              <a:rPr lang="es-ES_tradnl" baseline="0" noProof="0" dirty="0" smtClean="0">
                <a:solidFill>
                  <a:srgbClr val="093678"/>
                </a:solidFill>
              </a:rPr>
              <a:t>, los </a:t>
            </a:r>
            <a:r>
              <a:rPr lang="es-ES_tradnl" noProof="0" dirty="0" smtClean="0">
                <a:solidFill>
                  <a:srgbClr val="093678"/>
                </a:solidFill>
              </a:rPr>
              <a:t>trabajadores usarán EPP adecuados en el área de</a:t>
            </a:r>
            <a:r>
              <a:rPr lang="es-ES_tradnl" baseline="0" noProof="0" dirty="0" smtClean="0">
                <a:solidFill>
                  <a:srgbClr val="093678"/>
                </a:solidFill>
              </a:rPr>
              <a:t> rociado</a:t>
            </a:r>
            <a:r>
              <a:rPr lang="es-ES_tradnl" noProof="0" dirty="0" smtClean="0">
                <a:solidFill>
                  <a:srgbClr val="093678"/>
                </a:solidFill>
              </a:rPr>
              <a:t> durante el rociado y por un período adecuado </a:t>
            </a:r>
            <a:r>
              <a:rPr lang="es-ES_tradnl" baseline="0" noProof="0" dirty="0" smtClean="0">
                <a:solidFill>
                  <a:srgbClr val="093678"/>
                </a:solidFill>
              </a:rPr>
              <a:t>después del rociado</a:t>
            </a:r>
            <a:r>
              <a:rPr lang="es-ES_tradnl" noProof="0" dirty="0" smtClean="0">
                <a:solidFill>
                  <a:srgbClr val="093678"/>
                </a:solidFill>
              </a:rPr>
              <a:t>. </a:t>
            </a:r>
          </a:p>
          <a:p>
            <a:pPr eaLnBrk="1" hangingPunct="1"/>
            <a:r>
              <a:rPr lang="es-ES_tradnl" noProof="0" dirty="0" smtClean="0">
                <a:solidFill>
                  <a:srgbClr val="093678"/>
                </a:solidFill>
              </a:rPr>
              <a:t>Considere tener</a:t>
            </a:r>
            <a:r>
              <a:rPr lang="es-ES_tradnl" baseline="0" noProof="0" dirty="0" smtClean="0">
                <a:solidFill>
                  <a:srgbClr val="093678"/>
                </a:solidFill>
              </a:rPr>
              <a:t> estas restricciones mientras rocía y por un período adecuado después del rociado según lo descrito por el fabricante del producto. </a:t>
            </a:r>
            <a:r>
              <a:rPr lang="es-ES_tradnl" noProof="0" dirty="0" smtClean="0">
                <a:solidFill>
                  <a:srgbClr val="093678"/>
                </a:solidFill>
              </a:rPr>
              <a:t>También considere controlar</a:t>
            </a:r>
            <a:r>
              <a:rPr lang="es-ES_tradnl" baseline="0" noProof="0" dirty="0" smtClean="0">
                <a:solidFill>
                  <a:srgbClr val="093678"/>
                </a:solidFill>
              </a:rPr>
              <a:t> </a:t>
            </a:r>
            <a:r>
              <a:rPr lang="es-ES_tradnl" noProof="0" dirty="0" smtClean="0">
                <a:solidFill>
                  <a:srgbClr val="093678"/>
                </a:solidFill>
              </a:rPr>
              <a:t>las señales de </a:t>
            </a:r>
            <a:r>
              <a:rPr lang="es-ES_tradnl" baseline="0" noProof="0" dirty="0" smtClean="0">
                <a:solidFill>
                  <a:srgbClr val="093678"/>
                </a:solidFill>
              </a:rPr>
              <a:t>advertencia </a:t>
            </a:r>
            <a:r>
              <a:rPr lang="es-ES_tradnl" noProof="0" dirty="0" smtClean="0">
                <a:solidFill>
                  <a:srgbClr val="093678"/>
                </a:solidFill>
              </a:rPr>
              <a:t>y barreras físicas que arme para contener el</a:t>
            </a:r>
            <a:r>
              <a:rPr lang="es-ES_tradnl" baseline="0" noProof="0" dirty="0" smtClean="0">
                <a:solidFill>
                  <a:srgbClr val="093678"/>
                </a:solidFill>
              </a:rPr>
              <a:t> área de rociado. Ajuste según sea necesario. </a:t>
            </a:r>
            <a:endParaRPr lang="es-ES_tradnl" noProof="0" dirty="0" smtClean="0">
              <a:solidFill>
                <a:srgbClr val="093678"/>
              </a:solidFill>
            </a:endParaRP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B093892-9FA3-4E7B-A97A-D5DD725CBD16}" type="slidenum">
              <a:rPr lang="de-DE" smtClean="0">
                <a:latin typeface="Arial" charset="0"/>
              </a:rPr>
              <a:pPr>
                <a:defRPr/>
              </a:pPr>
              <a:t>12</a:t>
            </a:fld>
            <a:endParaRPr lang="de-DE"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solidFill>
                  <a:srgbClr val="093678"/>
                </a:solidFill>
              </a:rPr>
              <a:t>Narración:</a:t>
            </a:r>
          </a:p>
          <a:p>
            <a:r>
              <a:rPr lang="en-US" dirty="0" smtClean="0">
                <a:solidFill>
                  <a:srgbClr val="093678"/>
                </a:solidFill>
              </a:rPr>
              <a:t>Ahora</a:t>
            </a:r>
            <a:r>
              <a:rPr lang="en-US" baseline="0" dirty="0" smtClean="0">
                <a:solidFill>
                  <a:srgbClr val="093678"/>
                </a:solidFill>
              </a:rPr>
              <a:t> veamos los consejos de post-rociado. </a:t>
            </a:r>
            <a:r>
              <a:rPr lang="en-US" dirty="0" smtClean="0">
                <a:solidFill>
                  <a:srgbClr val="093678"/>
                </a:solidFill>
              </a:rPr>
              <a:t>Como se cubrió </a:t>
            </a:r>
            <a:r>
              <a:rPr lang="en-US" baseline="0" dirty="0" smtClean="0">
                <a:solidFill>
                  <a:srgbClr val="093678"/>
                </a:solidFill>
              </a:rPr>
              <a:t>anteriormente, el tiempo de </a:t>
            </a:r>
            <a:r>
              <a:rPr lang="en-US" dirty="0" smtClean="0">
                <a:solidFill>
                  <a:srgbClr val="093678"/>
                </a:solidFill>
              </a:rPr>
              <a:t>reingreso, conocido como el tiempo de reocupancia, es la cantidad de tiempo después del </a:t>
            </a:r>
            <a:r>
              <a:rPr lang="en-US" baseline="0" dirty="0" smtClean="0">
                <a:solidFill>
                  <a:srgbClr val="093678"/>
                </a:solidFill>
              </a:rPr>
              <a:t>rociado </a:t>
            </a:r>
            <a:r>
              <a:rPr lang="en-US" dirty="0" smtClean="0">
                <a:solidFill>
                  <a:srgbClr val="093678"/>
                </a:solidFill>
              </a:rPr>
              <a:t>antes de permitir a los trabajadores, propietarios u ocupantes que no </a:t>
            </a:r>
            <a:r>
              <a:rPr lang="en-US" dirty="0" err="1" smtClean="0">
                <a:solidFill>
                  <a:srgbClr val="093678"/>
                </a:solidFill>
              </a:rPr>
              <a:t>tengan</a:t>
            </a:r>
            <a:r>
              <a:rPr lang="en-US" smtClean="0">
                <a:solidFill>
                  <a:srgbClr val="093678"/>
                </a:solidFill>
              </a:rPr>
              <a:t> EPP </a:t>
            </a:r>
            <a:r>
              <a:rPr lang="en-US" dirty="0" smtClean="0">
                <a:solidFill>
                  <a:srgbClr val="093678"/>
                </a:solidFill>
              </a:rPr>
              <a:t>a ingresar al área de rociado. Este tiempo podría variar dependiendo de la aplicación SPF, ventilación variable y otras variables.</a:t>
            </a:r>
          </a:p>
          <a:p>
            <a:r>
              <a:rPr lang="en-US" dirty="0" smtClean="0">
                <a:solidFill>
                  <a:srgbClr val="093678"/>
                </a:solidFill>
              </a:rPr>
              <a:t>Para una aplicación interior de SPF de baja presión de dos componentes, algunos fabricantes</a:t>
            </a:r>
            <a:r>
              <a:rPr lang="en-US" baseline="0" dirty="0" smtClean="0">
                <a:solidFill>
                  <a:srgbClr val="093678"/>
                </a:solidFill>
              </a:rPr>
              <a:t> recomiendan </a:t>
            </a:r>
            <a:r>
              <a:rPr lang="en-US" dirty="0" smtClean="0">
                <a:solidFill>
                  <a:srgbClr val="093678"/>
                </a:solidFill>
              </a:rPr>
              <a:t>un tiempo de reingreso de una hora. Dentro de varios minutos después de la aplicación,</a:t>
            </a:r>
            <a:r>
              <a:rPr lang="en-US" baseline="0" dirty="0" smtClean="0">
                <a:solidFill>
                  <a:srgbClr val="093678"/>
                </a:solidFill>
              </a:rPr>
              <a:t> la espuma generalmente logrará un estado libre de adherencia y la superficie tal vez ya no esté pegajosa. Sin embargo, podría llevar hasta una hora adicional o más para que la espuma se endurezca lo suficiente o se cure hasta un punto que es seguro para el reingreso de los ocupantes. </a:t>
            </a:r>
            <a:endParaRPr lang="en-US" dirty="0" smtClean="0">
              <a:solidFill>
                <a:srgbClr val="093678"/>
              </a:solidFill>
            </a:endParaRPr>
          </a:p>
          <a:p>
            <a:r>
              <a:rPr lang="en-US" dirty="0" smtClean="0">
                <a:solidFill>
                  <a:srgbClr val="093678"/>
                </a:solidFill>
              </a:rPr>
              <a:t>Comuníquese con el fabricante</a:t>
            </a:r>
            <a:r>
              <a:rPr lang="en-US" baseline="0" dirty="0" smtClean="0">
                <a:solidFill>
                  <a:srgbClr val="093678"/>
                </a:solidFill>
              </a:rPr>
              <a:t> del producto </a:t>
            </a:r>
            <a:r>
              <a:rPr lang="en-US" dirty="0" smtClean="0">
                <a:solidFill>
                  <a:srgbClr val="093678"/>
                </a:solidFill>
              </a:rPr>
              <a:t>para obtener consejos sobre la ventilación y el tiempo de reingreso para el producto</a:t>
            </a:r>
            <a:r>
              <a:rPr lang="en-US" baseline="0" dirty="0" smtClean="0">
                <a:solidFill>
                  <a:srgbClr val="093678"/>
                </a:solidFill>
              </a:rPr>
              <a:t> </a:t>
            </a:r>
            <a:r>
              <a:rPr lang="en-US" dirty="0" smtClean="0">
                <a:solidFill>
                  <a:srgbClr val="093678"/>
                </a:solidFill>
              </a:rPr>
              <a:t>SPF que está empleando. Además, limpie</a:t>
            </a:r>
            <a:r>
              <a:rPr lang="en-US" baseline="0" dirty="0" smtClean="0">
                <a:solidFill>
                  <a:srgbClr val="093678"/>
                </a:solidFill>
              </a:rPr>
              <a:t> el lugar de trabajo cuidadosamente antes de permitir el regreso de los ocupantes. </a:t>
            </a:r>
            <a:endParaRPr lang="en-US" dirty="0" smtClean="0">
              <a:solidFill>
                <a:srgbClr val="093678"/>
              </a:solidFill>
            </a:endParaRP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7B122A5-39C7-4C44-83FE-A10B48A89C60}" type="slidenum">
              <a:rPr lang="en-US" smtClean="0">
                <a:latin typeface="Arial" charset="0"/>
              </a:rPr>
              <a:pPr>
                <a:defRPr/>
              </a:pPr>
              <a:t>13</a:t>
            </a:fld>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solidFill>
                  <a:srgbClr val="093678"/>
                </a:solidFill>
              </a:rPr>
              <a:t>Narración:</a:t>
            </a:r>
          </a:p>
          <a:p>
            <a:r>
              <a:rPr lang="en-US" dirty="0" smtClean="0">
                <a:solidFill>
                  <a:srgbClr val="093678"/>
                </a:solidFill>
              </a:rPr>
              <a:t>Siga las </a:t>
            </a:r>
            <a:r>
              <a:rPr lang="en-US" baseline="0" dirty="0" smtClean="0">
                <a:solidFill>
                  <a:srgbClr val="093678"/>
                </a:solidFill>
              </a:rPr>
              <a:t>instrucciones del fabricante</a:t>
            </a:r>
            <a:r>
              <a:rPr lang="en-US" dirty="0" smtClean="0">
                <a:solidFill>
                  <a:srgbClr val="093678"/>
                </a:solidFill>
              </a:rPr>
              <a:t> al momento de almacenar y manipular a los kits o sistemas SPF</a:t>
            </a:r>
            <a:r>
              <a:rPr lang="en-US" baseline="0" dirty="0" smtClean="0">
                <a:solidFill>
                  <a:srgbClr val="093678"/>
                </a:solidFill>
              </a:rPr>
              <a:t> de baja presión. </a:t>
            </a:r>
            <a:endParaRPr lang="en-US" dirty="0" smtClean="0">
              <a:solidFill>
                <a:srgbClr val="093678"/>
              </a:solidFill>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dirty="0" smtClean="0"/>
              <a:t>Evite</a:t>
            </a:r>
            <a:r>
              <a:rPr lang="en-US" sz="1200" baseline="0" dirty="0" smtClean="0"/>
              <a:t> exponer a los químicos SPF p</a:t>
            </a:r>
            <a:r>
              <a:rPr lang="en-US" sz="1200" dirty="0" smtClean="0"/>
              <a:t>resurizados en el cilindro o los tanques</a:t>
            </a:r>
            <a:r>
              <a:rPr lang="en-US" sz="1200" baseline="0" dirty="0" smtClean="0"/>
              <a:t> </a:t>
            </a:r>
            <a:r>
              <a:rPr lang="en-US" sz="1200" dirty="0" smtClean="0"/>
              <a:t>a llamas abiertas o temperaturas altas porque</a:t>
            </a:r>
            <a:r>
              <a:rPr lang="en-US" sz="1200" baseline="0" dirty="0" smtClean="0"/>
              <a:t> </a:t>
            </a:r>
            <a:r>
              <a:rPr lang="en-US" sz="1200" dirty="0" smtClean="0"/>
              <a:t>el calor excesivo podría potencialmente</a:t>
            </a:r>
            <a:r>
              <a:rPr lang="en-US" sz="1200" baseline="0" dirty="0" smtClean="0"/>
              <a:t> </a:t>
            </a:r>
            <a:r>
              <a:rPr lang="en-US" sz="1200" dirty="0" smtClean="0"/>
              <a:t>llevar al contenedor a explotar.</a:t>
            </a:r>
            <a:r>
              <a:rPr lang="en-US" sz="1200" baseline="0" dirty="0" smtClean="0"/>
              <a:t> </a:t>
            </a:r>
            <a:r>
              <a:rPr lang="en-US" sz="1200" baseline="0" dirty="0" smtClean="0">
                <a:solidFill>
                  <a:srgbClr val="093678"/>
                </a:solidFill>
              </a:rPr>
              <a:t>Típicamente, los fabricantes de los productos sugieren </a:t>
            </a:r>
            <a:r>
              <a:rPr lang="en-US" dirty="0" smtClean="0">
                <a:solidFill>
                  <a:srgbClr val="093678"/>
                </a:solidFill>
              </a:rPr>
              <a:t>almacenar</a:t>
            </a:r>
            <a:r>
              <a:rPr lang="en-US" baseline="0" dirty="0" smtClean="0">
                <a:solidFill>
                  <a:srgbClr val="093678"/>
                </a:solidFill>
              </a:rPr>
              <a:t> los productos SPF en lugares frescos y secos. </a:t>
            </a:r>
            <a:endParaRPr lang="en-US" dirty="0" smtClean="0">
              <a:solidFill>
                <a:srgbClr val="093678"/>
              </a:solidFill>
            </a:endParaRPr>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57ACE5C-6F4E-46F6-A3BF-A2105B310CA2}" type="slidenum">
              <a:rPr lang="en-US" smtClean="0">
                <a:latin typeface="Arial" charset="0"/>
              </a:rPr>
              <a:pPr>
                <a:defRPr/>
              </a:pPr>
              <a:t>14</a:t>
            </a:fld>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F6C6E3C-8F92-47A0-A2E5-11CAB8B5DE92}" type="slidenum">
              <a:rPr lang="de-DE" smtClean="0">
                <a:latin typeface="Arial" charset="0"/>
              </a:rPr>
              <a:pPr>
                <a:defRPr/>
              </a:pPr>
              <a:t>15</a:t>
            </a:fld>
            <a:endParaRPr lang="de-DE" smtClean="0">
              <a:latin typeface="Arial" charset="0"/>
            </a:endParaRPr>
          </a:p>
        </p:txBody>
      </p:sp>
      <p:sp>
        <p:nvSpPr>
          <p:cNvPr id="43011" name="Rectangle 2"/>
          <p:cNvSpPr>
            <a:spLocks noGrp="1" noRot="1" noChangeAspect="1" noChangeArrowheads="1" noTextEdit="1"/>
          </p:cNvSpPr>
          <p:nvPr>
            <p:ph type="sldImg"/>
          </p:nvPr>
        </p:nvSpPr>
        <p:spPr bwMode="auto">
          <a:xfrm>
            <a:off x="1192213" y="704850"/>
            <a:ext cx="4632325" cy="3473450"/>
          </a:xfrm>
          <a:noFill/>
          <a:ln cap="flat">
            <a:solidFill>
              <a:schemeClr val="tx1"/>
            </a:solidFill>
            <a:miter lim="800000"/>
            <a:headEnd/>
            <a:tailEnd/>
          </a:ln>
        </p:spPr>
      </p:sp>
      <p:sp>
        <p:nvSpPr>
          <p:cNvPr id="43012" name="Rectangle 3"/>
          <p:cNvSpPr>
            <a:spLocks noGrp="1" noChangeArrowheads="1"/>
          </p:cNvSpPr>
          <p:nvPr>
            <p:ph type="body" idx="1"/>
          </p:nvPr>
        </p:nvSpPr>
        <p:spPr bwMode="auto">
          <a:xfrm>
            <a:off x="935038" y="4414838"/>
            <a:ext cx="5140325" cy="4184650"/>
          </a:xfrm>
          <a:noFill/>
        </p:spPr>
        <p:txBody>
          <a:bodyPr wrap="square" lIns="92231" tIns="46115" rIns="92231" bIns="46115" numCol="1" anchor="t" anchorCtr="0" compatLnSpc="1">
            <a:prstTxWarp prst="textNoShape">
              <a:avLst/>
            </a:prstTxWarp>
          </a:bodyPr>
          <a:lstStyle/>
          <a:p>
            <a:pPr eaLnBrk="1" hangingPunct="1"/>
            <a:r>
              <a:rPr lang="es-ES_tradnl" i="0" noProof="0" dirty="0" smtClean="0"/>
              <a:t>Narración:</a:t>
            </a:r>
          </a:p>
          <a:p>
            <a:pPr eaLnBrk="1" hangingPunct="1"/>
            <a:r>
              <a:rPr lang="es-ES_tradnl" noProof="0" dirty="0" smtClean="0"/>
              <a:t>Es importante mantener el</a:t>
            </a:r>
            <a:r>
              <a:rPr lang="es-ES_tradnl" baseline="0" noProof="0" dirty="0" smtClean="0"/>
              <a:t> área de trabajo limpia y libre de residuos. </a:t>
            </a:r>
            <a:r>
              <a:rPr lang="es-ES_tradnl" noProof="0" dirty="0" smtClean="0"/>
              <a:t>Sea consciente de áreas donde podrían ocurrir caídas y tome las precauciones adecuadas para reducir</a:t>
            </a:r>
            <a:r>
              <a:rPr lang="es-ES_tradnl" baseline="0" noProof="0" dirty="0" smtClean="0"/>
              <a:t> los </a:t>
            </a:r>
            <a:r>
              <a:rPr lang="es-ES_tradnl" noProof="0" dirty="0" smtClean="0"/>
              <a:t>peligros.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116FD12-CC9A-4450-AD62-50CA117ABDCA}" type="slidenum">
              <a:rPr lang="de-DE" smtClean="0">
                <a:latin typeface="Arial" charset="0"/>
              </a:rPr>
              <a:pPr>
                <a:defRPr/>
              </a:pPr>
              <a:t>16</a:t>
            </a:fld>
            <a:endParaRPr lang="de-DE" smtClean="0">
              <a:latin typeface="Arial" charset="0"/>
            </a:endParaRPr>
          </a:p>
        </p:txBody>
      </p:sp>
      <p:sp>
        <p:nvSpPr>
          <p:cNvPr id="45059" name="Rectangle 2"/>
          <p:cNvSpPr>
            <a:spLocks noGrp="1" noRot="1" noChangeAspect="1" noChangeArrowheads="1" noTextEdit="1"/>
          </p:cNvSpPr>
          <p:nvPr>
            <p:ph type="sldImg"/>
          </p:nvPr>
        </p:nvSpPr>
        <p:spPr bwMode="auto">
          <a:xfrm>
            <a:off x="1192213" y="704850"/>
            <a:ext cx="4632325" cy="3473450"/>
          </a:xfrm>
          <a:noFill/>
          <a:ln cap="flat">
            <a:solidFill>
              <a:schemeClr val="tx1"/>
            </a:solidFill>
            <a:miter lim="800000"/>
            <a:headEnd/>
            <a:tailEnd/>
          </a:ln>
        </p:spPr>
      </p:sp>
      <p:sp>
        <p:nvSpPr>
          <p:cNvPr id="45060" name="Rectangle 3"/>
          <p:cNvSpPr>
            <a:spLocks noGrp="1" noChangeArrowheads="1"/>
          </p:cNvSpPr>
          <p:nvPr>
            <p:ph type="body" idx="1"/>
          </p:nvPr>
        </p:nvSpPr>
        <p:spPr bwMode="auto">
          <a:xfrm>
            <a:off x="935038" y="4414838"/>
            <a:ext cx="5140325" cy="4184650"/>
          </a:xfrm>
          <a:noFill/>
        </p:spPr>
        <p:txBody>
          <a:bodyPr wrap="square" lIns="92231" tIns="46115" rIns="92231" bIns="46115" numCol="1" anchor="t" anchorCtr="0" compatLnSpc="1">
            <a:prstTxWarp prst="textNoShape">
              <a:avLst/>
            </a:prstTxWarp>
          </a:bodyPr>
          <a:lstStyle/>
          <a:p>
            <a:pPr eaLnBrk="1" hangingPunct="1"/>
            <a:r>
              <a:rPr lang="es-ES_tradnl" noProof="0" dirty="0" smtClean="0"/>
              <a:t>Narración:</a:t>
            </a:r>
          </a:p>
          <a:p>
            <a:pPr eaLnBrk="1" hangingPunct="1"/>
            <a:r>
              <a:rPr lang="es-ES_tradnl" noProof="0" dirty="0" smtClean="0"/>
              <a:t>OSHA requiere que una HDS por cada químico usado en el lugar de trabajo esté fácilmente accesible para los empleados.  Es importante para su referencia y uso por el personal de emergencia en caso de un incidente.  Sepa dónde encontrar las HDS en su lugar de trabajo.  </a:t>
            </a:r>
          </a:p>
          <a:p>
            <a:pPr eaLnBrk="1" hangingPunct="1"/>
            <a:r>
              <a:rPr lang="es-ES_tradnl" noProof="0" dirty="0" smtClean="0"/>
              <a:t>En caso de emergencia, sepa dónde se encuentran los suministros de primeros auxilios, una estación de lavado de ojos de emergencia o una botella de lavado de ojos portátil</a:t>
            </a:r>
            <a:r>
              <a:rPr lang="es-ES_tradnl" baseline="0" noProof="0" dirty="0" smtClean="0"/>
              <a:t> </a:t>
            </a:r>
            <a:r>
              <a:rPr lang="es-ES_tradnl" noProof="0" dirty="0" smtClean="0"/>
              <a:t>y extintores de fuego.</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Narración:</a:t>
            </a:r>
          </a:p>
          <a:p>
            <a:r>
              <a:rPr lang="en-US" dirty="0" smtClean="0"/>
              <a:t>En esta unidad, usted aprendió sobre las buenas prácticas de seguridad</a:t>
            </a:r>
            <a:r>
              <a:rPr lang="en-US" baseline="0" dirty="0" smtClean="0"/>
              <a:t> que</a:t>
            </a:r>
            <a:r>
              <a:rPr lang="en-US" dirty="0" smtClean="0"/>
              <a:t> incluyen:</a:t>
            </a:r>
          </a:p>
          <a:p>
            <a:pPr>
              <a:buFont typeface="Arial" pitchFamily="34" charset="0"/>
              <a:buChar char="•"/>
            </a:pPr>
            <a:r>
              <a:rPr lang="en-US" dirty="0" smtClean="0"/>
              <a:t> Planificación por adelantado</a:t>
            </a:r>
          </a:p>
          <a:p>
            <a:pPr>
              <a:buFont typeface="Arial" pitchFamily="34" charset="0"/>
              <a:buChar char="•"/>
            </a:pPr>
            <a:r>
              <a:rPr lang="en-US" baseline="0" dirty="0" smtClean="0"/>
              <a:t> </a:t>
            </a:r>
            <a:r>
              <a:rPr lang="en-US" dirty="0" smtClean="0"/>
              <a:t>Preparación del sitio</a:t>
            </a:r>
          </a:p>
          <a:p>
            <a:pPr>
              <a:buFont typeface="Arial" pitchFamily="34" charset="0"/>
              <a:buChar char="•"/>
            </a:pPr>
            <a:r>
              <a:rPr lang="en-US" baseline="0" dirty="0" smtClean="0"/>
              <a:t> Usar kits o sistemas de baja presión</a:t>
            </a:r>
          </a:p>
          <a:p>
            <a:pPr>
              <a:buFont typeface="Arial" pitchFamily="34" charset="0"/>
              <a:buChar char="•"/>
            </a:pPr>
            <a:r>
              <a:rPr lang="en-US" baseline="0" dirty="0" smtClean="0"/>
              <a:t> </a:t>
            </a:r>
            <a:r>
              <a:rPr lang="en-US" dirty="0" smtClean="0"/>
              <a:t>Consejos post-rociado</a:t>
            </a:r>
          </a:p>
          <a:p>
            <a:pPr>
              <a:buFont typeface="Arial" pitchFamily="34" charset="0"/>
              <a:buChar char="•"/>
            </a:pPr>
            <a:r>
              <a:rPr lang="en-US" baseline="0" dirty="0" smtClean="0"/>
              <a:t> </a:t>
            </a:r>
            <a:r>
              <a:rPr lang="en-US" dirty="0" smtClean="0"/>
              <a:t>y otras consideraciones de seguridad en el sitio</a:t>
            </a:r>
          </a:p>
          <a:p>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51E123F-2D7D-4853-888B-681BAEAB70D7}" type="slidenum">
              <a:rPr lang="de-DE" smtClean="0">
                <a:latin typeface="Arial" charset="0"/>
              </a:rPr>
              <a:pPr>
                <a:defRPr/>
              </a:pPr>
              <a:t>17</a:t>
            </a:fld>
            <a:endParaRPr lang="de-DE"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Narración: </a:t>
            </a:r>
          </a:p>
          <a:p>
            <a:pPr>
              <a:buFont typeface="Wingdings" pitchFamily="2" charset="2"/>
              <a:buNone/>
            </a:pPr>
            <a:r>
              <a:rPr lang="en-US" smtClean="0"/>
              <a:t>Tiempo de poner su conocimiento en acción.</a:t>
            </a:r>
          </a:p>
          <a:p>
            <a:endParaRPr 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B537421-3E42-463E-A612-42A1DC641743}" type="slidenum">
              <a:rPr lang="de-DE" smtClean="0">
                <a:latin typeface="Arial" charset="0"/>
              </a:rPr>
              <a:pPr>
                <a:defRPr/>
              </a:pPr>
              <a:t>18</a:t>
            </a:fld>
            <a:endParaRPr lang="de-DE"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a:ln/>
        </p:spPr>
        <p:txBody>
          <a:bodyPr/>
          <a:lstStyle/>
          <a:p>
            <a:pPr fontAlgn="auto">
              <a:defRPr/>
            </a:pPr>
            <a:r>
              <a:rPr lang="es-ES_tradnl" sz="1100" noProof="0" dirty="0" smtClean="0"/>
              <a:t>¿Cuál de los siguientes es un tema a charlar cuando se revisa el plan de seguridad con el propietario o administrador del edificio y otros trabajadores? </a:t>
            </a:r>
          </a:p>
          <a:p>
            <a:pPr fontAlgn="auto">
              <a:defRPr/>
            </a:pPr>
            <a:endParaRPr lang="es-ES_tradnl" sz="1100" noProof="0" dirty="0" smtClean="0"/>
          </a:p>
          <a:p>
            <a:pPr marL="230749" indent="-230749" fontAlgn="auto">
              <a:buFont typeface="Arial"/>
              <a:buAutoNum type="alphaUcPeriod"/>
              <a:defRPr/>
            </a:pPr>
            <a:r>
              <a:rPr lang="es-ES_tradnl" sz="1100" noProof="0" dirty="0" smtClean="0"/>
              <a:t>¿Quién estará en el lugar de trabajo?</a:t>
            </a:r>
          </a:p>
          <a:p>
            <a:pPr marL="230749" indent="-230749" fontAlgn="auto">
              <a:buFont typeface="Arial"/>
              <a:buAutoNum type="alphaUcPeriod"/>
              <a:defRPr/>
            </a:pPr>
            <a:r>
              <a:rPr lang="es-ES_tradnl" sz="1100" noProof="0" dirty="0" smtClean="0"/>
              <a:t>¿Qué medidas de seguridad se tomarán?</a:t>
            </a:r>
          </a:p>
          <a:p>
            <a:pPr marL="230749" indent="-230749" fontAlgn="auto">
              <a:buFont typeface="Arial"/>
              <a:buAutoNum type="alphaUcPeriod"/>
              <a:defRPr/>
            </a:pPr>
            <a:r>
              <a:rPr lang="es-ES_tradnl" sz="1100" noProof="0" dirty="0" smtClean="0"/>
              <a:t>¿Cuándo </a:t>
            </a:r>
            <a:r>
              <a:rPr lang="es-ES_tradnl" sz="1100" baseline="0" noProof="0" dirty="0" smtClean="0"/>
              <a:t>recomienda el fabricante del producto que los </a:t>
            </a:r>
            <a:r>
              <a:rPr lang="es-ES_tradnl" sz="1100" noProof="0" dirty="0" smtClean="0"/>
              <a:t>propietarios u ocupantes pueden</a:t>
            </a:r>
            <a:r>
              <a:rPr lang="es-ES_tradnl" sz="1100" baseline="0" noProof="0" dirty="0" smtClean="0"/>
              <a:t> </a:t>
            </a:r>
            <a:r>
              <a:rPr lang="es-ES_tradnl" sz="1100" noProof="0" dirty="0" smtClean="0"/>
              <a:t>reingresar después de completar el rociado?</a:t>
            </a:r>
          </a:p>
          <a:p>
            <a:pPr marL="230749" indent="-230749" fontAlgn="auto">
              <a:buFont typeface="Arial"/>
              <a:buAutoNum type="alphaUcPeriod"/>
              <a:defRPr/>
            </a:pPr>
            <a:r>
              <a:rPr lang="es-ES_tradnl" sz="1100" noProof="0" dirty="0" smtClean="0"/>
              <a:t>Todos los anteriores</a:t>
            </a:r>
          </a:p>
          <a:p>
            <a:pPr>
              <a:defRPr/>
            </a:pPr>
            <a:endParaRPr lang="es-ES_tradnl" sz="1100" noProof="0" dirty="0"/>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88EDC14-3454-409C-BA12-EA47463FFF31}" type="slidenum">
              <a:rPr lang="de-DE" smtClean="0">
                <a:latin typeface="Arial" charset="0"/>
              </a:rPr>
              <a:pPr>
                <a:defRPr/>
              </a:pPr>
              <a:t>19</a:t>
            </a:fld>
            <a:endParaRPr lang="de-DE"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a:ln/>
        </p:spPr>
        <p:txBody>
          <a:bodyPr/>
          <a:lstStyle/>
          <a:p>
            <a:pPr>
              <a:defRPr/>
            </a:pPr>
            <a:r>
              <a:rPr lang="en-US" sz="1100" dirty="0" smtClean="0"/>
              <a:t>La respuesta correcta es D. </a:t>
            </a:r>
            <a:r>
              <a:rPr lang="en-US" sz="1100" u="sng" dirty="0" smtClean="0"/>
              <a:t>Es importante hablar de todos los temas anteriores</a:t>
            </a:r>
            <a:r>
              <a:rPr lang="en-US" sz="1100" dirty="0" smtClean="0"/>
              <a:t> cuando se revisa el plan de seguridad. </a:t>
            </a:r>
            <a:endParaRPr lang="en-US" sz="1100" dirty="0"/>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88EDC14-3454-409C-BA12-EA47463FFF31}" type="slidenum">
              <a:rPr lang="de-DE" smtClean="0">
                <a:latin typeface="Arial" charset="0"/>
              </a:rPr>
              <a:pPr>
                <a:defRPr/>
              </a:pPr>
              <a:t>20</a:t>
            </a:fld>
            <a:endParaRPr lang="de-DE"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Narración: </a:t>
            </a:r>
          </a:p>
          <a:p>
            <a:r>
              <a:rPr lang="en-US" dirty="0" smtClean="0"/>
              <a:t>En esta unidad, usted aprenderá sobre las buenas prácticas de seguridad a considerar</a:t>
            </a:r>
            <a:r>
              <a:rPr lang="en-US" baseline="0" dirty="0" smtClean="0"/>
              <a:t> cuando se </a:t>
            </a:r>
            <a:r>
              <a:rPr lang="en-US" baseline="0" dirty="0" err="1" smtClean="0"/>
              <a:t>usa</a:t>
            </a:r>
            <a:r>
              <a:rPr lang="en-US" baseline="0" dirty="0" smtClean="0"/>
              <a:t> </a:t>
            </a:r>
            <a:r>
              <a:rPr lang="en-US" baseline="0" dirty="0" err="1" smtClean="0"/>
              <a:t>una</a:t>
            </a:r>
            <a:r>
              <a:rPr lang="en-US" baseline="0" dirty="0" smtClean="0"/>
              <a:t> SPF de baja presión de dos componentes</a:t>
            </a:r>
            <a:r>
              <a:rPr lang="en-US" dirty="0" smtClean="0"/>
              <a:t>, </a:t>
            </a:r>
            <a:r>
              <a:rPr lang="en-US" dirty="0" err="1" smtClean="0"/>
              <a:t>incluidos</a:t>
            </a:r>
            <a:r>
              <a:rPr lang="en-US" dirty="0" smtClean="0"/>
              <a:t>:</a:t>
            </a:r>
          </a:p>
          <a:p>
            <a:pPr>
              <a:buFont typeface="Arial" pitchFamily="34" charset="0"/>
              <a:buChar char="•"/>
            </a:pPr>
            <a:r>
              <a:rPr lang="en-US" dirty="0" smtClean="0"/>
              <a:t> </a:t>
            </a:r>
            <a:r>
              <a:rPr lang="en-US" dirty="0" err="1" smtClean="0"/>
              <a:t>Planificación</a:t>
            </a:r>
            <a:r>
              <a:rPr lang="en-US" dirty="0" smtClean="0"/>
              <a:t> por adelantado</a:t>
            </a:r>
          </a:p>
          <a:p>
            <a:pPr>
              <a:buFont typeface="Arial" pitchFamily="34" charset="0"/>
              <a:buChar char="•"/>
            </a:pPr>
            <a:r>
              <a:rPr lang="en-US" dirty="0" smtClean="0"/>
              <a:t> Preparación del </a:t>
            </a:r>
            <a:r>
              <a:rPr lang="en-US" dirty="0" err="1" smtClean="0"/>
              <a:t>sitio</a:t>
            </a:r>
            <a:endParaRPr lang="en-US" dirty="0" smtClean="0"/>
          </a:p>
          <a:p>
            <a:pPr>
              <a:buFont typeface="Arial" pitchFamily="34" charset="0"/>
              <a:buChar char="•"/>
            </a:pPr>
            <a:r>
              <a:rPr lang="en-US" baseline="0" dirty="0" smtClean="0"/>
              <a:t> </a:t>
            </a:r>
            <a:r>
              <a:rPr lang="en-US" baseline="0" dirty="0" err="1" smtClean="0"/>
              <a:t>Uso</a:t>
            </a:r>
            <a:r>
              <a:rPr lang="en-US" baseline="0" dirty="0" smtClean="0"/>
              <a:t> de kits o sistemas de baja presión</a:t>
            </a:r>
          </a:p>
          <a:p>
            <a:pPr>
              <a:buFont typeface="Arial" pitchFamily="34" charset="0"/>
              <a:buChar char="•"/>
            </a:pPr>
            <a:r>
              <a:rPr lang="en-US" baseline="0" dirty="0" smtClean="0"/>
              <a:t> </a:t>
            </a:r>
            <a:r>
              <a:rPr lang="en-US" dirty="0" smtClean="0"/>
              <a:t>Consejos post-rociado</a:t>
            </a:r>
          </a:p>
          <a:p>
            <a:pPr>
              <a:buFont typeface="Arial" pitchFamily="34" charset="0"/>
              <a:buChar char="•"/>
            </a:pPr>
            <a:r>
              <a:rPr lang="en-US" baseline="0" dirty="0" smtClean="0"/>
              <a:t> </a:t>
            </a:r>
            <a:r>
              <a:rPr lang="en-US" dirty="0" smtClean="0"/>
              <a:t>y seguridad del sitio</a:t>
            </a:r>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21032C-8BEA-45CF-89AC-ED3154B5F177}" type="slidenum">
              <a:rPr lang="de-DE" smtClean="0">
                <a:latin typeface="Arial" charset="0"/>
                <a:cs typeface="Arial" charset="0"/>
              </a:rPr>
              <a:pPr/>
              <a:t>3</a:t>
            </a:fld>
            <a:endParaRPr lang="de-DE"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fontAlgn="auto">
              <a:defRPr/>
            </a:pPr>
            <a:r>
              <a:rPr lang="en-US" dirty="0" smtClean="0">
                <a:solidFill>
                  <a:schemeClr val="tx2"/>
                </a:solidFill>
              </a:rPr>
              <a:t>¿</a:t>
            </a:r>
            <a:r>
              <a:rPr lang="en-US" dirty="0" err="1" smtClean="0">
                <a:solidFill>
                  <a:schemeClr val="tx2"/>
                </a:solidFill>
              </a:rPr>
              <a:t>Cuánto</a:t>
            </a:r>
            <a:r>
              <a:rPr lang="en-US" dirty="0" smtClean="0">
                <a:solidFill>
                  <a:schemeClr val="tx2"/>
                </a:solidFill>
              </a:rPr>
              <a:t> tiempo deberían</a:t>
            </a:r>
            <a:r>
              <a:rPr lang="en-US" baseline="0" dirty="0" smtClean="0">
                <a:solidFill>
                  <a:schemeClr val="tx2"/>
                </a:solidFill>
              </a:rPr>
              <a:t> esperar típicamente los </a:t>
            </a:r>
            <a:r>
              <a:rPr lang="en-US" dirty="0" smtClean="0">
                <a:solidFill>
                  <a:schemeClr val="tx2"/>
                </a:solidFill>
              </a:rPr>
              <a:t>ocupantes antes de reingresar después de una aplicación SPF de baja presión de dos componentes?</a:t>
            </a:r>
          </a:p>
          <a:p>
            <a:pPr fontAlgn="auto">
              <a:defRPr/>
            </a:pPr>
            <a:endParaRPr lang="en-US" dirty="0" smtClean="0">
              <a:solidFill>
                <a:schemeClr val="tx2"/>
              </a:solidFill>
            </a:endParaRPr>
          </a:p>
          <a:p>
            <a:pPr marL="230749" indent="-230749" fontAlgn="auto">
              <a:buFont typeface="Arial"/>
              <a:buAutoNum type="alphaUcPeriod"/>
              <a:defRPr/>
            </a:pPr>
            <a:r>
              <a:rPr lang="en-US" dirty="0" smtClean="0">
                <a:solidFill>
                  <a:schemeClr val="tx2"/>
                </a:solidFill>
              </a:rPr>
              <a:t>hasta que todo el polvo de la espuma se haya asentado</a:t>
            </a:r>
          </a:p>
          <a:p>
            <a:pPr marL="230749" indent="-230749" fontAlgn="auto">
              <a:buFont typeface="Arial"/>
              <a:buAutoNum type="alphaUcPeriod"/>
              <a:defRPr/>
            </a:pPr>
            <a:r>
              <a:rPr lang="en-US" sz="1200" dirty="0" smtClean="0">
                <a:solidFill>
                  <a:srgbClr val="002060"/>
                </a:solidFill>
                <a:latin typeface="+mn-lt"/>
              </a:rPr>
              <a:t>consulte con el fabricante, ya que el tiempo de reingreso puede variar (algunos fabricantes recomiendan un tiempo de reingreso de una hora)</a:t>
            </a:r>
            <a:endParaRPr lang="en-US" sz="1200" dirty="0" smtClean="0">
              <a:solidFill>
                <a:schemeClr val="tx2"/>
              </a:solidFill>
              <a:latin typeface="+mn-lt"/>
            </a:endParaRPr>
          </a:p>
          <a:p>
            <a:pPr marL="230749" indent="-230749" fontAlgn="auto">
              <a:buFont typeface="Arial"/>
              <a:buAutoNum type="alphaUcPeriod"/>
              <a:defRPr/>
            </a:pPr>
            <a:r>
              <a:rPr lang="en-US" dirty="0" smtClean="0">
                <a:solidFill>
                  <a:schemeClr val="tx2"/>
                </a:solidFill>
              </a:rPr>
              <a:t>una semana</a:t>
            </a:r>
          </a:p>
          <a:p>
            <a:pPr marL="230749" indent="-230749" fontAlgn="auto">
              <a:buFont typeface="Arial"/>
              <a:buAutoNum type="alphaUcPeriod"/>
              <a:defRPr/>
            </a:pPr>
            <a:r>
              <a:rPr lang="en-US" dirty="0" smtClean="0">
                <a:solidFill>
                  <a:schemeClr val="tx2"/>
                </a:solidFill>
              </a:rPr>
              <a:t>48 horas</a:t>
            </a:r>
          </a:p>
          <a:p>
            <a:endParaRPr lang="en-US" u="sng" dirty="0" smtClean="0"/>
          </a:p>
        </p:txBody>
      </p:sp>
      <p:sp>
        <p:nvSpPr>
          <p:cNvPr id="102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D0E1D7D-554C-4C5C-A4DC-F1983EB45AF6}" type="slidenum">
              <a:rPr lang="de-DE" smtClean="0">
                <a:latin typeface="Arial" charset="0"/>
              </a:rPr>
              <a:pPr>
                <a:defRPr/>
              </a:pPr>
              <a:t>21</a:t>
            </a:fld>
            <a:endParaRPr lang="de-DE"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La respuesta correcta es B.  </a:t>
            </a:r>
            <a:r>
              <a:rPr lang="en-US" u="sng" dirty="0" smtClean="0"/>
              <a:t>Consulte con el fabricante</a:t>
            </a:r>
            <a:r>
              <a:rPr lang="en-US" dirty="0" smtClean="0"/>
              <a:t> del producto para obtener consejos sobre cuándo permitir el reingreso a los ocupantes después de una aplicación SPF de </a:t>
            </a:r>
            <a:r>
              <a:rPr lang="en-US" baseline="0" dirty="0" smtClean="0">
                <a:latin typeface="+mn-lt"/>
              </a:rPr>
              <a:t>baja</a:t>
            </a:r>
            <a:r>
              <a:rPr lang="en-US" dirty="0" smtClean="0">
                <a:latin typeface="+mn-lt"/>
              </a:rPr>
              <a:t> </a:t>
            </a:r>
            <a:r>
              <a:rPr lang="en-US" baseline="0" dirty="0" smtClean="0">
                <a:latin typeface="+mn-lt"/>
              </a:rPr>
              <a:t>presión de dos </a:t>
            </a:r>
            <a:r>
              <a:rPr lang="en-US" dirty="0" smtClean="0">
                <a:latin typeface="+mn-lt"/>
              </a:rPr>
              <a:t>componentes en interiores. </a:t>
            </a:r>
            <a:r>
              <a:rPr lang="en-US" u="sng" dirty="0" smtClean="0">
                <a:latin typeface="+mn-lt"/>
              </a:rPr>
              <a:t>Aunque</a:t>
            </a:r>
            <a:r>
              <a:rPr lang="en-US" u="sng" baseline="0" dirty="0" smtClean="0">
                <a:latin typeface="+mn-lt"/>
              </a:rPr>
              <a:t> el tiempo de reingreso puede variar dependiendo de un número de factores, algunos fabricantes recomiendan un tiempo de reingreso de </a:t>
            </a:r>
            <a:r>
              <a:rPr lang="en-US" u="sng" baseline="0" smtClean="0">
                <a:latin typeface="+mn-lt"/>
              </a:rPr>
              <a:t>una hora. </a:t>
            </a:r>
            <a:endParaRPr lang="en-US" u="sng" dirty="0" smtClean="0">
              <a:latin typeface="+mn-lt"/>
            </a:endParaRPr>
          </a:p>
        </p:txBody>
      </p:sp>
      <p:sp>
        <p:nvSpPr>
          <p:cNvPr id="102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D0E1D7D-554C-4C5C-A4DC-F1983EB45AF6}" type="slidenum">
              <a:rPr lang="de-DE" smtClean="0">
                <a:latin typeface="Arial" charset="0"/>
              </a:rPr>
              <a:pPr>
                <a:defRPr/>
              </a:pPr>
              <a:t>22</a:t>
            </a:fld>
            <a:endParaRPr lang="de-DE"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fontAlgn="auto">
              <a:defRPr/>
            </a:pPr>
            <a:r>
              <a:rPr lang="en-US" dirty="0" smtClean="0">
                <a:solidFill>
                  <a:schemeClr val="tx2"/>
                </a:solidFill>
              </a:rPr>
              <a:t>_____________ es un ejemplo de cómo preparar el área de rociado antes de aplicar un SPF de baja presión de dos componentes. </a:t>
            </a:r>
          </a:p>
          <a:p>
            <a:pPr fontAlgn="auto">
              <a:defRPr/>
            </a:pPr>
            <a:endParaRPr lang="en-US" dirty="0" smtClean="0">
              <a:solidFill>
                <a:schemeClr val="tx2"/>
              </a:solidFill>
            </a:endParaRPr>
          </a:p>
          <a:p>
            <a:pPr marL="230749" indent="-230749" fontAlgn="auto">
              <a:buFont typeface="Arial"/>
              <a:buAutoNum type="alphaUcPeriod"/>
              <a:defRPr/>
            </a:pPr>
            <a:r>
              <a:rPr lang="en-US" dirty="0" smtClean="0">
                <a:solidFill>
                  <a:schemeClr val="tx2"/>
                </a:solidFill>
              </a:rPr>
              <a:t>Aplicar controles de ingeniería, como contención y ventilación</a:t>
            </a:r>
          </a:p>
          <a:p>
            <a:pPr marL="230749" indent="-230749" fontAlgn="auto">
              <a:buFont typeface="Arial"/>
              <a:buAutoNum type="alphaUcPeriod"/>
              <a:defRPr/>
            </a:pPr>
            <a:r>
              <a:rPr lang="en-US" dirty="0" smtClean="0">
                <a:solidFill>
                  <a:schemeClr val="tx2"/>
                </a:solidFill>
              </a:rPr>
              <a:t>Apagar fuentes de ignición </a:t>
            </a:r>
          </a:p>
          <a:p>
            <a:pPr marL="230749" indent="-230749" fontAlgn="auto">
              <a:buFont typeface="Arial"/>
              <a:buAutoNum type="alphaUcPeriod"/>
              <a:defRPr/>
            </a:pPr>
            <a:r>
              <a:rPr lang="en-US" dirty="0" smtClean="0">
                <a:solidFill>
                  <a:schemeClr val="tx2"/>
                </a:solidFill>
              </a:rPr>
              <a:t>Proteger las superficies de posible sobre-rociado.</a:t>
            </a:r>
          </a:p>
          <a:p>
            <a:pPr marL="230749" indent="-230749" fontAlgn="auto">
              <a:buFont typeface="Arial"/>
              <a:buAutoNum type="alphaUcPeriod"/>
              <a:defRPr/>
            </a:pPr>
            <a:r>
              <a:rPr lang="en-US" dirty="0" smtClean="0">
                <a:solidFill>
                  <a:schemeClr val="tx2"/>
                </a:solidFill>
              </a:rPr>
              <a:t>Todos los anteriores</a:t>
            </a:r>
          </a:p>
          <a:p>
            <a:endParaRPr lang="en-US" u="sng" dirty="0" smtClean="0"/>
          </a:p>
        </p:txBody>
      </p:sp>
      <p:sp>
        <p:nvSpPr>
          <p:cNvPr id="102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D0E1D7D-554C-4C5C-A4DC-F1983EB45AF6}" type="slidenum">
              <a:rPr lang="de-DE" smtClean="0">
                <a:latin typeface="Arial" charset="0"/>
              </a:rPr>
              <a:pPr>
                <a:defRPr/>
              </a:pPr>
              <a:t>23</a:t>
            </a:fld>
            <a:endParaRPr lang="de-DE"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fontAlgn="auto">
              <a:defRPr/>
            </a:pPr>
            <a:r>
              <a:rPr lang="en-US" dirty="0" smtClean="0">
                <a:solidFill>
                  <a:schemeClr val="tx2"/>
                </a:solidFill>
              </a:rPr>
              <a:t>La respuesta correcta es D. </a:t>
            </a:r>
            <a:r>
              <a:rPr lang="en-US" u="sng" dirty="0" smtClean="0">
                <a:solidFill>
                  <a:schemeClr val="tx2"/>
                </a:solidFill>
              </a:rPr>
              <a:t>Todos los ejemplos anteriores </a:t>
            </a:r>
            <a:r>
              <a:rPr lang="en-US" dirty="0" smtClean="0">
                <a:solidFill>
                  <a:schemeClr val="tx2"/>
                </a:solidFill>
              </a:rPr>
              <a:t>son ejemplos de cómo preparar el área de rociado antes de aplicar un SPF de baja presión de dos componentes. </a:t>
            </a:r>
            <a:endParaRPr lang="en-US" u="sng" dirty="0" smtClean="0"/>
          </a:p>
        </p:txBody>
      </p:sp>
      <p:sp>
        <p:nvSpPr>
          <p:cNvPr id="102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D0E1D7D-554C-4C5C-A4DC-F1983EB45AF6}" type="slidenum">
              <a:rPr lang="de-DE" smtClean="0">
                <a:latin typeface="Arial" charset="0"/>
              </a:rPr>
              <a:pPr>
                <a:defRPr/>
              </a:pPr>
              <a:t>24</a:t>
            </a:fld>
            <a:endParaRPr lang="de-DE"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Narración: </a:t>
            </a:r>
          </a:p>
          <a:p>
            <a:pPr>
              <a:buFont typeface="Wingdings" pitchFamily="2" charset="2"/>
              <a:buNone/>
            </a:pPr>
            <a:r>
              <a:rPr lang="en-US" dirty="0" smtClean="0"/>
              <a:t>Usted ha completado la Unidad 8.</a:t>
            </a:r>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94A774-EAC1-4A78-B1A2-988E18BC779A}" type="slidenum">
              <a:rPr lang="de-DE" smtClean="0">
                <a:latin typeface="Arial" charset="0"/>
                <a:cs typeface="Arial" charset="0"/>
              </a:rPr>
              <a:pPr/>
              <a:t>25</a:t>
            </a:fld>
            <a:endParaRPr lang="de-DE"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lvl="1" algn="l">
              <a:buSzPct val="70000"/>
              <a:buFont typeface="Wingdings" pitchFamily="2" charset="2"/>
              <a:buNone/>
            </a:pPr>
            <a:r>
              <a:rPr lang="en-US" dirty="0" smtClean="0"/>
              <a:t>Narración:</a:t>
            </a:r>
          </a:p>
          <a:p>
            <a:pPr lvl="1" algn="l">
              <a:buSzPct val="70000"/>
              <a:buFont typeface="Wingdings" pitchFamily="2" charset="2"/>
              <a:buNone/>
            </a:pPr>
            <a:r>
              <a:rPr lang="en-US" sz="1200" u="sng" dirty="0" smtClean="0"/>
              <a:t>Antes</a:t>
            </a:r>
            <a:r>
              <a:rPr lang="en-US" sz="1200" dirty="0" smtClean="0"/>
              <a:t> de empezar a trabajar, el planificar</a:t>
            </a:r>
            <a:r>
              <a:rPr lang="en-US" sz="1200" baseline="0" dirty="0" smtClean="0"/>
              <a:t> por adelantado es crítico. </a:t>
            </a:r>
            <a:r>
              <a:rPr lang="en-US" sz="1200" dirty="0" smtClean="0"/>
              <a:t>Aquí</a:t>
            </a:r>
            <a:r>
              <a:rPr lang="en-US" sz="1200" baseline="0" dirty="0" smtClean="0"/>
              <a:t> hay algunas consideraciones importantes:</a:t>
            </a:r>
          </a:p>
          <a:p>
            <a:pPr lvl="1" algn="l">
              <a:buSzPct val="70000"/>
              <a:buFont typeface="Arial" pitchFamily="34" charset="0"/>
              <a:buChar char="•"/>
            </a:pPr>
            <a:r>
              <a:rPr lang="en-US" sz="1200" baseline="0" dirty="0" smtClean="0">
                <a:solidFill>
                  <a:srgbClr val="002060"/>
                </a:solidFill>
              </a:rPr>
              <a:t> </a:t>
            </a:r>
            <a:r>
              <a:rPr lang="en-US" sz="1200" dirty="0" smtClean="0">
                <a:solidFill>
                  <a:srgbClr val="002060"/>
                </a:solidFill>
              </a:rPr>
              <a:t>Revise el programa de Comunicaciones de </a:t>
            </a:r>
            <a:r>
              <a:rPr lang="en-US" sz="1200" dirty="0" err="1" smtClean="0">
                <a:solidFill>
                  <a:srgbClr val="002060"/>
                </a:solidFill>
              </a:rPr>
              <a:t>Riesgos</a:t>
            </a:r>
            <a:r>
              <a:rPr lang="en-US" sz="1200" dirty="0" smtClean="0">
                <a:solidFill>
                  <a:srgbClr val="002060"/>
                </a:solidFill>
              </a:rPr>
              <a:t>, incluidas </a:t>
            </a:r>
            <a:r>
              <a:rPr lang="en-US" sz="1200" dirty="0" err="1" smtClean="0">
                <a:solidFill>
                  <a:srgbClr val="002060"/>
                </a:solidFill>
              </a:rPr>
              <a:t>las</a:t>
            </a:r>
            <a:r>
              <a:rPr lang="en-US" sz="1200" dirty="0" smtClean="0">
                <a:solidFill>
                  <a:srgbClr val="002060"/>
                </a:solidFill>
              </a:rPr>
              <a:t> </a:t>
            </a:r>
            <a:r>
              <a:rPr lang="en-US" sz="1200" dirty="0" err="1" smtClean="0">
                <a:solidFill>
                  <a:srgbClr val="002060"/>
                </a:solidFill>
              </a:rPr>
              <a:t>Hojas</a:t>
            </a:r>
            <a:r>
              <a:rPr lang="en-US" sz="1200" dirty="0" smtClean="0">
                <a:solidFill>
                  <a:srgbClr val="002060"/>
                </a:solidFill>
              </a:rPr>
              <a:t> de Datos de Seguridad, las etiquetas de los productos y sus instrucciones.</a:t>
            </a:r>
            <a:endParaRPr lang="en-US" sz="1200" strike="sngStrike" dirty="0" smtClean="0">
              <a:solidFill>
                <a:srgbClr val="002060"/>
              </a:solidFill>
            </a:endParaRPr>
          </a:p>
          <a:p>
            <a:pPr lvl="1" algn="l">
              <a:buSzPct val="70000"/>
              <a:buFont typeface="Arial" pitchFamily="34" charset="0"/>
              <a:buChar char="•"/>
            </a:pPr>
            <a:r>
              <a:rPr lang="en-US" sz="1200" strike="noStrike" baseline="0" dirty="0" smtClean="0">
                <a:solidFill>
                  <a:srgbClr val="002060"/>
                </a:solidFill>
              </a:rPr>
              <a:t> </a:t>
            </a:r>
            <a:r>
              <a:rPr lang="en-US" sz="1200" dirty="0" smtClean="0">
                <a:solidFill>
                  <a:srgbClr val="002060"/>
                </a:solidFill>
              </a:rPr>
              <a:t>Inspeccione el kit o sistema SPF de baja</a:t>
            </a:r>
            <a:r>
              <a:rPr lang="en-US" sz="1200" baseline="0" dirty="0" smtClean="0">
                <a:solidFill>
                  <a:srgbClr val="002060"/>
                </a:solidFill>
              </a:rPr>
              <a:t> </a:t>
            </a:r>
            <a:r>
              <a:rPr lang="en-US" sz="1200" dirty="0" smtClean="0">
                <a:solidFill>
                  <a:srgbClr val="002060"/>
                </a:solidFill>
              </a:rPr>
              <a:t>presión. Verifique que todo el contenido esté completo y sin daños. </a:t>
            </a:r>
          </a:p>
          <a:p>
            <a:pPr lvl="1" algn="l">
              <a:buSzPct val="70000"/>
              <a:buFont typeface="Arial" pitchFamily="34" charset="0"/>
              <a:buChar char="•"/>
            </a:pPr>
            <a:r>
              <a:rPr lang="en-US" sz="1200" dirty="0" smtClean="0">
                <a:solidFill>
                  <a:srgbClr val="002060"/>
                </a:solidFill>
              </a:rPr>
              <a:t> </a:t>
            </a:r>
            <a:r>
              <a:rPr lang="en-US" sz="1200" dirty="0" err="1" smtClean="0">
                <a:solidFill>
                  <a:srgbClr val="002060"/>
                </a:solidFill>
              </a:rPr>
              <a:t>Planifique</a:t>
            </a:r>
            <a:r>
              <a:rPr lang="en-US" sz="1200" baseline="0" dirty="0" smtClean="0">
                <a:solidFill>
                  <a:srgbClr val="002060"/>
                </a:solidFill>
              </a:rPr>
              <a:t> controles de ingeniería, como contención y ventilación, según lo tratado en la Unidad 7. </a:t>
            </a:r>
            <a:endParaRPr lang="en-US" sz="1200" dirty="0" smtClean="0">
              <a:solidFill>
                <a:srgbClr val="002060"/>
              </a:solidFill>
            </a:endParaRPr>
          </a:p>
          <a:p>
            <a:pPr lvl="1" algn="l">
              <a:buSzPct val="70000"/>
              <a:buFont typeface="Arial" pitchFamily="34" charset="0"/>
              <a:buChar char="•"/>
            </a:pPr>
            <a:r>
              <a:rPr lang="en-US" sz="1200" baseline="0" dirty="0" smtClean="0">
                <a:solidFill>
                  <a:srgbClr val="002060"/>
                </a:solidFill>
              </a:rPr>
              <a:t> Y </a:t>
            </a:r>
            <a:r>
              <a:rPr lang="en-US" sz="1200" dirty="0" smtClean="0">
                <a:solidFill>
                  <a:srgbClr val="002060"/>
                </a:solidFill>
              </a:rPr>
              <a:t>tenga equipos de protección personal listos para el trabajo según lo descrito en la HDS.</a:t>
            </a:r>
            <a:r>
              <a:rPr lang="en-US" sz="1200" baseline="0" dirty="0" smtClean="0">
                <a:solidFill>
                  <a:srgbClr val="002060"/>
                </a:solidFill>
              </a:rPr>
              <a:t> Se cubrirá más información sobre los EPP en la Unidad 9. </a:t>
            </a:r>
            <a:endParaRPr lang="en-US" sz="1200" b="0" i="1" dirty="0" smtClean="0">
              <a:solidFill>
                <a:srgbClr val="002060"/>
              </a:solidFill>
            </a:endParaRPr>
          </a:p>
          <a:p>
            <a:pPr lvl="1">
              <a:buSzPct val="70000"/>
              <a:buFont typeface="Wingdings" pitchFamily="2" charset="2"/>
              <a:buNone/>
            </a:pPr>
            <a:endParaRPr lang="en-US" baseline="0" dirty="0" smtClean="0"/>
          </a:p>
          <a:p>
            <a:pPr lvl="1">
              <a:buSzPct val="70000"/>
              <a:buFont typeface="Wingdings" pitchFamily="2" charset="2"/>
              <a:buNone/>
            </a:pPr>
            <a:endParaRPr lang="en-US" baseline="0" dirty="0" smtClean="0"/>
          </a:p>
          <a:p>
            <a:pPr lvl="1">
              <a:buSzPct val="70000"/>
              <a:buFont typeface="Wingdings" pitchFamily="2" charset="2"/>
              <a:buNone/>
            </a:pPr>
            <a:endParaRPr lang="en-US" dirty="0" smtClean="0"/>
          </a:p>
          <a:p>
            <a:pPr lvl="1">
              <a:buSzPct val="70000"/>
              <a:buFont typeface="Wingdings" pitchFamily="2" charset="2"/>
              <a:buNone/>
            </a:pPr>
            <a:endParaRPr lang="en-US" dirty="0"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D70DF44-48D3-41E8-9DE8-DDA67E9E5593}" type="slidenum">
              <a:rPr lang="en-US" smtClean="0">
                <a:latin typeface="Arial" charset="0"/>
              </a:rPr>
              <a:pPr>
                <a:defRPr/>
              </a:pPr>
              <a:t>4</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lvl="1">
              <a:buSzPct val="70000"/>
              <a:buFont typeface="Wingdings" pitchFamily="2" charset="2"/>
              <a:buNone/>
            </a:pPr>
            <a:r>
              <a:rPr lang="es-ES_tradnl" u="none" noProof="0" dirty="0" smtClean="0"/>
              <a:t>Narración:</a:t>
            </a:r>
          </a:p>
          <a:p>
            <a:pPr lvl="1">
              <a:buSzPct val="70000"/>
              <a:buFont typeface="Arial" pitchFamily="34" charset="0"/>
              <a:buNone/>
            </a:pPr>
            <a:r>
              <a:rPr lang="es-ES_tradnl" u="none" noProof="0" dirty="0" smtClean="0"/>
              <a:t>Como parte de su planificación</a:t>
            </a:r>
            <a:r>
              <a:rPr lang="es-ES_tradnl" noProof="0" dirty="0" smtClean="0"/>
              <a:t>,</a:t>
            </a:r>
            <a:r>
              <a:rPr lang="es-ES_tradnl" baseline="0" noProof="0" dirty="0" smtClean="0"/>
              <a:t> prepare un plan de seguridad detallado y revíselo </a:t>
            </a:r>
            <a:r>
              <a:rPr lang="es-ES_tradnl" noProof="0" dirty="0" smtClean="0"/>
              <a:t>con el propietario</a:t>
            </a:r>
            <a:r>
              <a:rPr lang="es-ES_tradnl" baseline="0" noProof="0" dirty="0" smtClean="0"/>
              <a:t> </a:t>
            </a:r>
            <a:r>
              <a:rPr lang="es-ES_tradnl" noProof="0" dirty="0" smtClean="0"/>
              <a:t>o administrador del edificio y otros trabajadores. Hable de temas</a:t>
            </a:r>
            <a:r>
              <a:rPr lang="es-ES_tradnl" baseline="0" noProof="0" dirty="0" smtClean="0"/>
              <a:t> como los siguientes:</a:t>
            </a:r>
          </a:p>
          <a:p>
            <a:pPr lvl="1">
              <a:buSzPct val="70000"/>
              <a:buFont typeface="Arial" pitchFamily="34" charset="0"/>
              <a:buChar char="•"/>
            </a:pPr>
            <a:r>
              <a:rPr lang="es-ES_tradnl" sz="1200" baseline="0" noProof="0" dirty="0" smtClean="0">
                <a:solidFill>
                  <a:srgbClr val="002060"/>
                </a:solidFill>
              </a:rPr>
              <a:t> </a:t>
            </a:r>
            <a:r>
              <a:rPr lang="es-ES_tradnl" sz="1200" noProof="0" dirty="0" smtClean="0">
                <a:solidFill>
                  <a:srgbClr val="002060"/>
                </a:solidFill>
              </a:rPr>
              <a:t>Factores como el tamaño del trabajo, si es al aire libre o a puertas adentro, opciones de ventilación y</a:t>
            </a:r>
            <a:r>
              <a:rPr lang="es-ES_tradnl" sz="1200" baseline="0" noProof="0" dirty="0" smtClean="0">
                <a:solidFill>
                  <a:srgbClr val="002060"/>
                </a:solidFill>
              </a:rPr>
              <a:t> </a:t>
            </a:r>
            <a:r>
              <a:rPr lang="es-ES_tradnl" sz="1200" noProof="0" dirty="0" smtClean="0">
                <a:solidFill>
                  <a:srgbClr val="002060"/>
                </a:solidFill>
              </a:rPr>
              <a:t>cualquier</a:t>
            </a:r>
            <a:r>
              <a:rPr lang="es-ES_tradnl" sz="1200" baseline="0" noProof="0" dirty="0" smtClean="0">
                <a:solidFill>
                  <a:srgbClr val="002060"/>
                </a:solidFill>
              </a:rPr>
              <a:t> </a:t>
            </a:r>
            <a:r>
              <a:rPr lang="es-ES_tradnl" sz="1200" noProof="0" dirty="0" smtClean="0">
                <a:solidFill>
                  <a:srgbClr val="002060"/>
                </a:solidFill>
              </a:rPr>
              <a:t>peligro potencial</a:t>
            </a:r>
            <a:r>
              <a:rPr lang="es-ES_tradnl" sz="1200" baseline="0" noProof="0" dirty="0" smtClean="0">
                <a:solidFill>
                  <a:srgbClr val="002060"/>
                </a:solidFill>
              </a:rPr>
              <a:t> </a:t>
            </a:r>
            <a:r>
              <a:rPr lang="es-ES_tradnl" sz="1200" noProof="0" dirty="0" smtClean="0">
                <a:solidFill>
                  <a:srgbClr val="002060"/>
                </a:solidFill>
              </a:rPr>
              <a:t>asociado</a:t>
            </a:r>
            <a:r>
              <a:rPr lang="es-ES_tradnl" sz="1200" baseline="0" noProof="0" dirty="0" smtClean="0">
                <a:solidFill>
                  <a:srgbClr val="002060"/>
                </a:solidFill>
              </a:rPr>
              <a:t> con la aplicación SPF</a:t>
            </a:r>
            <a:r>
              <a:rPr lang="es-ES_tradnl" sz="1200" noProof="0" dirty="0" smtClean="0">
                <a:solidFill>
                  <a:srgbClr val="002060"/>
                </a:solidFill>
              </a:rPr>
              <a:t>.</a:t>
            </a:r>
          </a:p>
          <a:p>
            <a:pPr lvl="1">
              <a:buSzPct val="70000"/>
              <a:buFont typeface="Arial" pitchFamily="34" charset="0"/>
              <a:buChar char="•"/>
            </a:pPr>
            <a:r>
              <a:rPr lang="es-ES_tradnl" sz="1200" baseline="0" noProof="0" dirty="0" smtClean="0">
                <a:solidFill>
                  <a:srgbClr val="002060"/>
                </a:solidFill>
              </a:rPr>
              <a:t> Considere </a:t>
            </a:r>
            <a:r>
              <a:rPr lang="es-ES_tradnl" sz="1200" noProof="0" dirty="0" smtClean="0">
                <a:solidFill>
                  <a:srgbClr val="002060"/>
                </a:solidFill>
              </a:rPr>
              <a:t>quiénes estarán en el lugar de trabajo. Mantener a los</a:t>
            </a:r>
            <a:r>
              <a:rPr lang="es-ES_tradnl" sz="1200" baseline="0" noProof="0" dirty="0" smtClean="0">
                <a:solidFill>
                  <a:srgbClr val="002060"/>
                </a:solidFill>
              </a:rPr>
              <a:t> ocupantes y trabajadores desprotegidos alejados del área de rociado. </a:t>
            </a:r>
            <a:endParaRPr lang="es-ES_tradnl" sz="1200" strike="sngStrike" noProof="0" dirty="0" smtClean="0">
              <a:solidFill>
                <a:srgbClr val="002060"/>
              </a:solidFill>
            </a:endParaRPr>
          </a:p>
          <a:p>
            <a:pPr lvl="1">
              <a:buSzPct val="70000"/>
              <a:buFont typeface="Arial" pitchFamily="34" charset="0"/>
              <a:buChar char="•"/>
            </a:pPr>
            <a:r>
              <a:rPr lang="es-ES_tradnl" sz="1200" strike="noStrike" baseline="0" noProof="0" dirty="0" smtClean="0">
                <a:solidFill>
                  <a:srgbClr val="002060"/>
                </a:solidFill>
              </a:rPr>
              <a:t> ¿Qué </a:t>
            </a:r>
            <a:r>
              <a:rPr lang="es-ES_tradnl" sz="1200" noProof="0" dirty="0" smtClean="0">
                <a:solidFill>
                  <a:srgbClr val="002060"/>
                </a:solidFill>
              </a:rPr>
              <a:t>medidas de seguridad se tomarán?</a:t>
            </a:r>
            <a:r>
              <a:rPr lang="es-ES_tradnl" sz="1200" baseline="0" noProof="0" dirty="0" smtClean="0">
                <a:solidFill>
                  <a:srgbClr val="002060"/>
                </a:solidFill>
              </a:rPr>
              <a:t> ¿Dónde se encontrarán las Hojas de Datos de Seguridad en el lugar del trabajo? ¿Cuáles son los planes de limpieza? </a:t>
            </a:r>
          </a:p>
          <a:p>
            <a:pPr lvl="1">
              <a:buSzPct val="70000"/>
              <a:buFont typeface="Arial" pitchFamily="34" charset="0"/>
              <a:buChar char="•"/>
            </a:pPr>
            <a:r>
              <a:rPr lang="es-ES_tradnl" sz="1200" noProof="0" dirty="0" smtClean="0">
                <a:solidFill>
                  <a:srgbClr val="002060"/>
                </a:solidFill>
              </a:rPr>
              <a:t> Cuándo recomienda el fabricante del producto </a:t>
            </a:r>
            <a:r>
              <a:rPr lang="es-ES_tradnl" sz="1200" baseline="0" noProof="0" dirty="0" smtClean="0">
                <a:solidFill>
                  <a:srgbClr val="002060"/>
                </a:solidFill>
              </a:rPr>
              <a:t>que los </a:t>
            </a:r>
            <a:r>
              <a:rPr lang="es-ES_tradnl" sz="1200" noProof="0" dirty="0" smtClean="0">
                <a:solidFill>
                  <a:srgbClr val="002060"/>
                </a:solidFill>
              </a:rPr>
              <a:t>propietarios u ocupantes pueden reingresar después de que se haya finalizado el rociado</a:t>
            </a:r>
            <a:r>
              <a:rPr lang="es-ES_tradnl" sz="1200" baseline="0" noProof="0" dirty="0" smtClean="0">
                <a:solidFill>
                  <a:srgbClr val="002060"/>
                </a:solidFill>
              </a:rPr>
              <a:t>.</a:t>
            </a:r>
            <a:endParaRPr lang="es-ES_tradnl" sz="1200" noProof="0" dirty="0" smtClean="0">
              <a:solidFill>
                <a:srgbClr val="002060"/>
              </a:solidFill>
            </a:endParaRPr>
          </a:p>
          <a:p>
            <a:pPr lvl="1">
              <a:buSzPct val="70000"/>
              <a:buFont typeface="Wingdings" pitchFamily="2" charset="2"/>
              <a:buNone/>
            </a:pPr>
            <a:endParaRPr lang="en-US" sz="1200" dirty="0" smtClean="0"/>
          </a:p>
          <a:p>
            <a:pPr lvl="1">
              <a:buSzPct val="70000"/>
              <a:buFont typeface="Wingdings" pitchFamily="2" charset="2"/>
              <a:buNone/>
            </a:pPr>
            <a:endParaRPr lang="en-US" sz="1200" dirty="0" smtClean="0"/>
          </a:p>
          <a:p>
            <a:pPr lvl="1">
              <a:buSzPct val="70000"/>
              <a:buFont typeface="Wingdings" pitchFamily="2" charset="2"/>
              <a:buNone/>
            </a:pPr>
            <a:endParaRPr lang="en-US" sz="1200" dirty="0"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D70DF44-48D3-41E8-9DE8-DDA67E9E5593}" type="slidenum">
              <a:rPr lang="en-US" smtClean="0">
                <a:latin typeface="Arial" charset="0"/>
              </a:rPr>
              <a:pPr>
                <a:defRPr/>
              </a:pPr>
              <a:t>5</a:t>
            </a:fld>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lvl="1">
              <a:buSzPct val="70000"/>
              <a:buFont typeface="Wingdings" pitchFamily="2" charset="2"/>
              <a:buNone/>
            </a:pPr>
            <a:r>
              <a:rPr lang="es-ES_tradnl" noProof="0" dirty="0" smtClean="0"/>
              <a:t>Narración:</a:t>
            </a:r>
          </a:p>
          <a:p>
            <a:pPr lvl="1">
              <a:buSzPct val="70000"/>
              <a:buFont typeface="Wingdings" pitchFamily="2" charset="2"/>
              <a:buNone/>
            </a:pPr>
            <a:r>
              <a:rPr lang="es-ES_tradnl" u="none" noProof="0" dirty="0" smtClean="0"/>
              <a:t>Como parte de la charla de planificación</a:t>
            </a:r>
            <a:r>
              <a:rPr lang="es-ES_tradnl" u="none" baseline="0" noProof="0" dirty="0" smtClean="0"/>
              <a:t> de seguridad, hable del tiempo recomendado por el fabricante del producto para el reingreso después del rociado. </a:t>
            </a:r>
            <a:endParaRPr lang="es-ES_tradnl" sz="2400" u="none" baseline="0" noProof="0" dirty="0" smtClean="0"/>
          </a:p>
          <a:p>
            <a:pPr lvl="1">
              <a:buSzPct val="70000"/>
              <a:buFont typeface="Wingdings" pitchFamily="2" charset="2"/>
              <a:buNone/>
            </a:pPr>
            <a:r>
              <a:rPr lang="es-ES_tradnl" sz="1200" noProof="0" dirty="0" smtClean="0"/>
              <a:t>El tiempo</a:t>
            </a:r>
            <a:r>
              <a:rPr lang="es-ES_tradnl" sz="1200" baseline="0" noProof="0" dirty="0" smtClean="0"/>
              <a:t> de reingreso</a:t>
            </a:r>
            <a:r>
              <a:rPr lang="es-ES_tradnl" sz="1200" noProof="0" dirty="0" smtClean="0"/>
              <a:t> puede variar dependiendo del tipo de SPF, la cantidad de espuma aplicada por volumen del espacio, la ventilación, </a:t>
            </a:r>
            <a:r>
              <a:rPr lang="es-ES_tradnl" sz="1200" baseline="0" noProof="0" dirty="0" smtClean="0"/>
              <a:t>la </a:t>
            </a:r>
            <a:r>
              <a:rPr lang="es-ES_tradnl" sz="1200" noProof="0" dirty="0" smtClean="0"/>
              <a:t>temperatura, la humedad y otras variables. </a:t>
            </a:r>
          </a:p>
          <a:p>
            <a:pPr lvl="1">
              <a:buSzPct val="70000"/>
              <a:buFont typeface="Wingdings" pitchFamily="2" charset="2"/>
              <a:buNone/>
            </a:pPr>
            <a:r>
              <a:rPr lang="es-ES_tradnl" sz="1200" noProof="0" dirty="0" smtClean="0"/>
              <a:t>Para una aplicación interior usando una SPF de baja presión de dos componentes, algunos fabricantes recomiendan un tiempo de reingreso de una hora.</a:t>
            </a:r>
            <a:endParaRPr lang="es-ES_tradnl" sz="1200" noProof="0" dirty="0" smtClean="0">
              <a:solidFill>
                <a:srgbClr val="002060"/>
              </a:solidFill>
            </a:endParaRPr>
          </a:p>
          <a:p>
            <a:pPr lvl="1">
              <a:buSzPct val="70000"/>
              <a:buFont typeface="Wingdings" pitchFamily="2" charset="2"/>
              <a:buNone/>
            </a:pPr>
            <a:endParaRPr lang="es-ES_tradnl" u="none" baseline="0" noProof="0" dirty="0" smtClean="0"/>
          </a:p>
          <a:p>
            <a:pPr lvl="1">
              <a:buSzPct val="70000"/>
              <a:buFont typeface="Wingdings" pitchFamily="2" charset="2"/>
              <a:buNone/>
            </a:pPr>
            <a:endParaRPr lang="es-ES_tradnl" u="none" baseline="0" noProof="0" dirty="0" smtClean="0"/>
          </a:p>
          <a:p>
            <a:pPr lvl="1">
              <a:buSzPct val="70000"/>
              <a:buFont typeface="Wingdings" pitchFamily="2" charset="2"/>
              <a:buNone/>
            </a:pPr>
            <a:endParaRPr lang="es-ES_tradnl" noProof="0" dirty="0" smtClean="0"/>
          </a:p>
          <a:p>
            <a:pPr lvl="1">
              <a:buSzPct val="70000"/>
              <a:buFont typeface="Wingdings" pitchFamily="2" charset="2"/>
              <a:buNone/>
            </a:pPr>
            <a:endParaRPr lang="es-ES_tradnl" noProof="0" dirty="0" smtClean="0"/>
          </a:p>
          <a:p>
            <a:pPr lvl="1">
              <a:buSzPct val="70000"/>
              <a:buFont typeface="Wingdings" pitchFamily="2" charset="2"/>
              <a:buNone/>
            </a:pPr>
            <a:endParaRPr lang="es-ES_tradnl" noProof="0" dirty="0"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D70DF44-48D3-41E8-9DE8-DDA67E9E5593}" type="slidenum">
              <a:rPr lang="en-US" smtClean="0">
                <a:latin typeface="Arial" charset="0"/>
              </a:rPr>
              <a:pPr>
                <a:defRPr/>
              </a:pPr>
              <a:t>6</a:t>
            </a:fld>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s-ES_tradnl" noProof="0" dirty="0" smtClean="0"/>
              <a:t>Narración:</a:t>
            </a:r>
          </a:p>
          <a:p>
            <a:pPr>
              <a:defRPr/>
            </a:pPr>
            <a:r>
              <a:rPr lang="es-ES_tradnl" noProof="0" dirty="0" smtClean="0"/>
              <a:t>Esta tabla explica algunos de los pasos que podría querer tomar al preparar el sitio para una aplicación de SPF de baja presión.</a:t>
            </a:r>
          </a:p>
          <a:p>
            <a:pPr>
              <a:defRPr/>
            </a:pPr>
            <a:r>
              <a:rPr lang="es-ES_tradnl" noProof="0" dirty="0" smtClean="0"/>
              <a:t>Como se vio en la Unidad 7, tenga previsto usar</a:t>
            </a:r>
            <a:r>
              <a:rPr lang="es-ES_tradnl" baseline="0" noProof="0" dirty="0" smtClean="0"/>
              <a:t> Controles de ingeniería, como contener el área de trabajo y planificar una buena ventilación.</a:t>
            </a:r>
          </a:p>
          <a:p>
            <a:pPr>
              <a:defRPr/>
            </a:pPr>
            <a:r>
              <a:rPr lang="es-ES_tradnl" baseline="0" noProof="0" dirty="0" smtClean="0"/>
              <a:t>Pueden ser útiles las señales de advertencia y cinta</a:t>
            </a:r>
            <a:r>
              <a:rPr lang="es-ES_tradnl" noProof="0" dirty="0" smtClean="0"/>
              <a:t> de precaución al momento de comunicar las restricciones del sitio a los trabajadores que no estén usando EPP.</a:t>
            </a:r>
          </a:p>
          <a:p>
            <a:pPr>
              <a:defRPr/>
            </a:pPr>
            <a:r>
              <a:rPr lang="es-ES_tradnl" noProof="0" dirty="0" smtClean="0"/>
              <a:t>Evalúe el sistema HVAC para determinar si se</a:t>
            </a:r>
            <a:r>
              <a:rPr lang="es-ES_tradnl" baseline="0" noProof="0" dirty="0" smtClean="0"/>
              <a:t> debería apagar. Considere </a:t>
            </a:r>
            <a:r>
              <a:rPr lang="es-ES_tradnl" noProof="0" dirty="0" smtClean="0"/>
              <a:t>sellar</a:t>
            </a:r>
            <a:r>
              <a:rPr lang="es-ES_tradnl" baseline="0" noProof="0" dirty="0" smtClean="0"/>
              <a:t> las </a:t>
            </a:r>
            <a:r>
              <a:rPr lang="es-ES_tradnl" noProof="0" dirty="0" smtClean="0"/>
              <a:t>tomas de aire y los conductos de escape con laminado plástico y cinta. </a:t>
            </a:r>
            <a:endParaRPr lang="es-ES_tradnl" sz="1000" i="1" noProof="0" dirty="0" smtClean="0">
              <a:solidFill>
                <a:srgbClr val="FF0000"/>
              </a:solidFill>
            </a:endParaRPr>
          </a:p>
          <a:p>
            <a:pPr>
              <a:defRPr/>
            </a:pPr>
            <a:r>
              <a:rPr lang="es-ES_tradnl" noProof="0" dirty="0" smtClean="0"/>
              <a:t>Para las aplicaciones interiores, el área de rociado podría requerir ventilación durante y por un período después de la aplicación. Comuníquese con su fabricante</a:t>
            </a:r>
            <a:r>
              <a:rPr lang="es-ES_tradnl" baseline="0" noProof="0" dirty="0" smtClean="0"/>
              <a:t> </a:t>
            </a:r>
            <a:r>
              <a:rPr lang="es-ES_tradnl" noProof="0" dirty="0" smtClean="0"/>
              <a:t>de SPF para obtener consejos específicos para los productos con los que esté trabajando. Tanto en las aplicaciones exteriores como en las interiores, proteja a las superficies del daño potencial del sobre-rociado.</a:t>
            </a:r>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8C2FD40-2B19-4EAE-BEE0-5941787DE36B}" type="slidenum">
              <a:rPr lang="en-US" smtClean="0">
                <a:latin typeface="Arial" charset="0"/>
              </a:rPr>
              <a:pPr>
                <a:defRPr/>
              </a:pPr>
              <a:t>7</a:t>
            </a:fld>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lvl="1">
              <a:buSzPct val="70000"/>
              <a:buFont typeface="Wingdings" pitchFamily="2" charset="2"/>
              <a:buNone/>
            </a:pPr>
            <a:r>
              <a:rPr lang="en-US" dirty="0" smtClean="0"/>
              <a:t>Narración:</a:t>
            </a:r>
          </a:p>
          <a:p>
            <a:pPr lvl="1">
              <a:buSzPct val="70000"/>
              <a:buFont typeface="Wingdings" pitchFamily="2" charset="2"/>
              <a:buNone/>
            </a:pPr>
            <a:r>
              <a:rPr lang="en-US" sz="1200" dirty="0" smtClean="0"/>
              <a:t>Antes</a:t>
            </a:r>
            <a:r>
              <a:rPr lang="en-US" sz="1200" baseline="0" dirty="0" smtClean="0"/>
              <a:t> de que empiece el trabajo, </a:t>
            </a:r>
            <a:r>
              <a:rPr lang="en-US" sz="1200" dirty="0" smtClean="0"/>
              <a:t>apague las fuentes de ignición: </a:t>
            </a:r>
          </a:p>
          <a:p>
            <a:pPr lvl="1">
              <a:buSzPct val="70000"/>
              <a:buFont typeface="Arial" pitchFamily="34" charset="0"/>
              <a:buChar char="•"/>
            </a:pPr>
            <a:r>
              <a:rPr lang="en-US" sz="1200" baseline="0" dirty="0" smtClean="0"/>
              <a:t> </a:t>
            </a:r>
            <a:r>
              <a:rPr lang="en-US" sz="1200" dirty="0" smtClean="0"/>
              <a:t>Esto incluye</a:t>
            </a:r>
            <a:r>
              <a:rPr lang="en-US" sz="1200" baseline="0" dirty="0" smtClean="0"/>
              <a:t> las </a:t>
            </a:r>
            <a:r>
              <a:rPr lang="en-US" sz="1200" dirty="0" smtClean="0"/>
              <a:t>fuentes de calor, chispas y llamas abiertas en el área de rociado, habitaciones adyacentes y detrás de las paredes circundantes.</a:t>
            </a:r>
          </a:p>
          <a:p>
            <a:pPr lvl="1">
              <a:buSzPct val="70000"/>
              <a:buFont typeface="Arial" pitchFamily="34" charset="0"/>
              <a:buChar char="•"/>
            </a:pPr>
            <a:r>
              <a:rPr lang="en-US" sz="1200" baseline="0" dirty="0" smtClean="0"/>
              <a:t> </a:t>
            </a:r>
            <a:r>
              <a:rPr lang="en-US" sz="1200" dirty="0" smtClean="0"/>
              <a:t>Apague</a:t>
            </a:r>
            <a:r>
              <a:rPr lang="en-US" sz="1200" baseline="0" dirty="0" smtClean="0"/>
              <a:t> todos los </a:t>
            </a:r>
            <a:r>
              <a:rPr lang="en-US" sz="1200" dirty="0" smtClean="0"/>
              <a:t>pilotos en artículos como las estufas, secadores, hornos y calentadores de agua a gas. </a:t>
            </a:r>
          </a:p>
          <a:p>
            <a:pPr lvl="1">
              <a:buSzPct val="70000"/>
              <a:buFont typeface="Arial" pitchFamily="34" charset="0"/>
              <a:buChar char="•"/>
            </a:pPr>
            <a:r>
              <a:rPr lang="en-US" sz="1200" baseline="0" dirty="0" smtClean="0"/>
              <a:t>Minimice</a:t>
            </a:r>
            <a:r>
              <a:rPr lang="en-US" sz="1200" dirty="0" smtClean="0"/>
              <a:t> otros riesgos de combustión en el lugar de trabajo, como pinturas y solventes,</a:t>
            </a:r>
            <a:r>
              <a:rPr lang="en-US" sz="1200" baseline="0" dirty="0" smtClean="0"/>
              <a:t> que podrían ser inflamables.</a:t>
            </a:r>
          </a:p>
          <a:p>
            <a:pPr lvl="1">
              <a:buSzPct val="70000"/>
              <a:buFont typeface="Arial" pitchFamily="34" charset="0"/>
              <a:buChar char="•"/>
            </a:pPr>
            <a:r>
              <a:rPr lang="en-US" sz="1200" baseline="0" dirty="0" smtClean="0"/>
              <a:t> </a:t>
            </a:r>
            <a:r>
              <a:rPr lang="en-US" sz="1200" dirty="0" smtClean="0"/>
              <a:t>Y no fume en el lugar de trabajo.</a:t>
            </a:r>
            <a:br>
              <a:rPr lang="en-US" sz="1200" dirty="0" smtClean="0"/>
            </a:br>
            <a:endParaRPr lang="en-US" sz="1200" dirty="0" smtClean="0"/>
          </a:p>
          <a:p>
            <a:pPr lvl="1">
              <a:buSzPct val="70000"/>
              <a:buFont typeface="Wingdings" pitchFamily="2" charset="2"/>
              <a:buNone/>
            </a:pPr>
            <a:endParaRPr lang="en-US" sz="1200" dirty="0" smtClean="0"/>
          </a:p>
          <a:p>
            <a:pPr lvl="1">
              <a:buSzPct val="70000"/>
              <a:buFont typeface="Wingdings" pitchFamily="2" charset="2"/>
              <a:buNone/>
            </a:pPr>
            <a:endParaRPr lang="en-US" sz="1200" dirty="0"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D70DF44-48D3-41E8-9DE8-DDA67E9E5593}" type="slidenum">
              <a:rPr lang="en-US" smtClean="0">
                <a:latin typeface="Arial" charset="0"/>
              </a:rPr>
              <a:pPr>
                <a:defRPr/>
              </a:pPr>
              <a:t>8</a:t>
            </a:fld>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lvl="1">
              <a:buSzPct val="70000"/>
              <a:buFont typeface="Wingdings" pitchFamily="2" charset="2"/>
              <a:buNone/>
            </a:pPr>
            <a:r>
              <a:rPr lang="en-US" dirty="0" smtClean="0"/>
              <a:t>Narración:</a:t>
            </a:r>
          </a:p>
          <a:p>
            <a:pPr lvl="1">
              <a:buSzPct val="70000"/>
              <a:buFont typeface="Wingdings" pitchFamily="2" charset="2"/>
              <a:buNone/>
            </a:pPr>
            <a:r>
              <a:rPr lang="en-US" sz="1200" baseline="0" dirty="0" smtClean="0"/>
              <a:t>A medida que se prepara para realizar el trabajo, es una buena idea revisar </a:t>
            </a:r>
            <a:r>
              <a:rPr lang="en-US" sz="1200" baseline="0" dirty="0" err="1" smtClean="0"/>
              <a:t>las</a:t>
            </a:r>
            <a:r>
              <a:rPr lang="en-US" sz="1200" baseline="0" dirty="0" smtClean="0"/>
              <a:t> </a:t>
            </a:r>
            <a:r>
              <a:rPr lang="en-US" sz="1200" baseline="0" dirty="0" err="1" smtClean="0"/>
              <a:t>Hojas</a:t>
            </a:r>
            <a:r>
              <a:rPr lang="en-US" sz="1200" baseline="0" dirty="0" smtClean="0"/>
              <a:t> de Datos de </a:t>
            </a:r>
            <a:r>
              <a:rPr lang="en-US" sz="1200" baseline="0" dirty="0" err="1" smtClean="0"/>
              <a:t>Seguridad</a:t>
            </a:r>
            <a:r>
              <a:rPr lang="en-US" sz="1200" baseline="0" dirty="0" smtClean="0"/>
              <a:t> </a:t>
            </a:r>
            <a:r>
              <a:rPr lang="en-US" sz="1200" baseline="0" dirty="0" err="1" smtClean="0"/>
              <a:t>o</a:t>
            </a:r>
            <a:r>
              <a:rPr lang="en-US" sz="1200" baseline="0" dirty="0" smtClean="0"/>
              <a:t> HDS. Deben estar fácilmente disponibles en el lugar de trabajo.</a:t>
            </a:r>
          </a:p>
          <a:p>
            <a:pPr lvl="1">
              <a:buSzPct val="70000"/>
              <a:buFont typeface="Wingdings" pitchFamily="2" charset="2"/>
              <a:buNone/>
            </a:pPr>
            <a:r>
              <a:rPr lang="en-US" sz="1200" baseline="0" dirty="0" smtClean="0"/>
              <a:t>Parte de su preparación podría incluir también limpiar la superficie a rociarse de tierra, aceite y otros residuos. Esto ayuda a maximizar el desempeño de la espuma y evita que se pegue a residuos no deseados. Asegúrese de que la superficie esté seca. </a:t>
            </a:r>
            <a:r>
              <a:rPr lang="en-US" sz="1200" dirty="0" smtClean="0"/>
              <a:t/>
            </a:r>
            <a:br>
              <a:rPr lang="en-US" sz="1200" dirty="0" smtClean="0"/>
            </a:br>
            <a:endParaRPr lang="en-US" sz="1200" dirty="0" smtClean="0"/>
          </a:p>
          <a:p>
            <a:pPr lvl="1">
              <a:buSzPct val="70000"/>
              <a:buFont typeface="Wingdings" pitchFamily="2" charset="2"/>
              <a:buNone/>
            </a:pPr>
            <a:endParaRPr lang="en-US" sz="1200" dirty="0" smtClean="0"/>
          </a:p>
          <a:p>
            <a:pPr lvl="1">
              <a:buSzPct val="70000"/>
              <a:buFont typeface="Wingdings" pitchFamily="2" charset="2"/>
              <a:buNone/>
            </a:pPr>
            <a:endParaRPr lang="en-US" sz="1200" dirty="0"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D70DF44-48D3-41E8-9DE8-DDA67E9E5593}" type="slidenum">
              <a:rPr lang="en-US" smtClean="0">
                <a:latin typeface="Arial" charset="0"/>
              </a:rPr>
              <a:pPr>
                <a:defRPr/>
              </a:pPr>
              <a:t>9</a:t>
            </a:fld>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Narración: </a:t>
            </a:r>
          </a:p>
          <a:p>
            <a:r>
              <a:rPr lang="en-US" dirty="0" smtClean="0"/>
              <a:t>Ahora que ha</a:t>
            </a:r>
            <a:r>
              <a:rPr lang="en-US" baseline="0" dirty="0" smtClean="0"/>
              <a:t> preparado el sitio de trabajo, está listo para empezar al rociar el SPF de baja presión de dos componentes para su proyecto de climatización. Aquí tiene algunas </a:t>
            </a:r>
            <a:r>
              <a:rPr lang="en-US" dirty="0" smtClean="0"/>
              <a:t>prácticas laborales a considerar mientras trabaja en el área de rociado:</a:t>
            </a:r>
          </a:p>
          <a:p>
            <a:pPr>
              <a:buFontTx/>
              <a:buChar char="•"/>
            </a:pPr>
            <a:r>
              <a:rPr lang="en-US" baseline="0" dirty="0" smtClean="0"/>
              <a:t> Use el equipo de protección personal adecuado, o EPP, según lo descrito en la HDS. Esto incluye protección de los ojos, ropa de cubra todo el cuerpo, guantes de nitrilo y un respirador adecuado. </a:t>
            </a:r>
          </a:p>
          <a:p>
            <a:pPr>
              <a:buFontTx/>
              <a:buChar char="•"/>
            </a:pPr>
            <a:r>
              <a:rPr lang="en-US" dirty="0" smtClean="0"/>
              <a:t> Para ayudar a prevenir la exposición a químicos, no coma, beba ni</a:t>
            </a:r>
            <a:r>
              <a:rPr lang="en-US" baseline="0" dirty="0" smtClean="0"/>
              <a:t> </a:t>
            </a:r>
            <a:r>
              <a:rPr lang="en-US" dirty="0" smtClean="0"/>
              <a:t>fume en el área de rociado.</a:t>
            </a:r>
          </a:p>
          <a:p>
            <a:pPr marL="0" marR="0" indent="0" algn="l" defTabSz="914400" rtl="0" eaLnBrk="0" fontAlgn="base" latinLnBrk="0" hangingPunct="0">
              <a:lnSpc>
                <a:spcPct val="100000"/>
              </a:lnSpc>
              <a:spcBef>
                <a:spcPct val="30000"/>
              </a:spcBef>
              <a:spcAft>
                <a:spcPct val="0"/>
              </a:spcAft>
              <a:buClrTx/>
              <a:buSzTx/>
              <a:buFontTx/>
              <a:buChar char="•"/>
              <a:tabLst/>
              <a:defRPr/>
            </a:pPr>
            <a:r>
              <a:rPr lang="en-US" baseline="0" dirty="0" smtClean="0"/>
              <a:t> Es buena idea hacer un rociado de prueba para verificar que su kit o sistema de baja presión esté operando de acuerdo con las instrucciones del fabricante.</a:t>
            </a:r>
          </a:p>
          <a:p>
            <a:pPr marL="0" marR="0" indent="0" algn="l" defTabSz="914400" rtl="0" eaLnBrk="0" fontAlgn="base" latinLnBrk="0" hangingPunct="0">
              <a:lnSpc>
                <a:spcPct val="100000"/>
              </a:lnSpc>
              <a:spcBef>
                <a:spcPct val="30000"/>
              </a:spcBef>
              <a:spcAft>
                <a:spcPct val="0"/>
              </a:spcAft>
              <a:buClrTx/>
              <a:buSzTx/>
              <a:buFontTx/>
              <a:buChar char="•"/>
              <a:tabLst/>
              <a:defRPr/>
            </a:pPr>
            <a:r>
              <a:rPr lang="en-US" baseline="0" dirty="0" smtClean="0"/>
              <a:t> Y lávese cuidadosamente después de abandonar el área de rociado y antes de comer y beber. </a:t>
            </a:r>
            <a:endParaRPr lang="en-US" dirty="0" smtClean="0"/>
          </a:p>
          <a:p>
            <a:pPr>
              <a:buFontTx/>
              <a:buChar char="•"/>
            </a:pPr>
            <a:endParaRPr lang="en-US" dirty="0" smtClean="0"/>
          </a:p>
          <a:p>
            <a:pPr>
              <a:buFontTx/>
              <a:buNone/>
            </a:pPr>
            <a:endParaRPr lang="en-US" dirty="0"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B136E8A-C5F2-4178-814A-DD09687572DB}" type="slidenum">
              <a:rPr lang="en-US" smtClean="0">
                <a:latin typeface="Arial" charset="0"/>
              </a:rPr>
              <a:pPr>
                <a:defRPr/>
              </a:pPr>
              <a:t>10</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b="14514"/>
          <a:stretch>
            <a:fillRect/>
          </a:stretch>
        </p:blipFill>
        <p:spPr bwMode="auto">
          <a:xfrm>
            <a:off x="0" y="-4763"/>
            <a:ext cx="9144000" cy="5872163"/>
          </a:xfrm>
          <a:prstGeom prst="rect">
            <a:avLst/>
          </a:prstGeom>
          <a:noFill/>
          <a:ln w="9525">
            <a:noFill/>
            <a:miter lim="800000"/>
            <a:headEnd/>
            <a:tailEnd/>
          </a:ln>
        </p:spPr>
      </p:pic>
      <p:pic>
        <p:nvPicPr>
          <p:cNvPr id="5" name="Picture 7" descr="CPI_Vert.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543800" y="5943600"/>
            <a:ext cx="1330325" cy="841375"/>
          </a:xfrm>
          <a:prstGeom prst="rect">
            <a:avLst/>
          </a:prstGeom>
          <a:noFill/>
          <a:ln w="9525">
            <a:noFill/>
            <a:miter lim="800000"/>
            <a:headEnd/>
            <a:tailEnd/>
          </a:ln>
        </p:spPr>
      </p:pic>
      <p:sp>
        <p:nvSpPr>
          <p:cNvPr id="3074" name="Rectangle 2"/>
          <p:cNvSpPr>
            <a:spLocks noGrp="1" noChangeArrowheads="1"/>
          </p:cNvSpPr>
          <p:nvPr>
            <p:ph type="ctrTitle"/>
          </p:nvPr>
        </p:nvSpPr>
        <p:spPr>
          <a:xfrm>
            <a:off x="2057400" y="990600"/>
            <a:ext cx="6781800" cy="1012825"/>
          </a:xfrm>
        </p:spPr>
        <p:txBody>
          <a:bodyPr/>
          <a:lstStyle>
            <a:lvl1pPr>
              <a:defRPr sz="2800" b="0">
                <a:solidFill>
                  <a:schemeClr val="tx1"/>
                </a:solidFill>
              </a:defRPr>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2438400" y="2209800"/>
            <a:ext cx="6400800" cy="838200"/>
          </a:xfrm>
        </p:spPr>
        <p:txBody>
          <a:bodyPr/>
          <a:lstStyle>
            <a:lvl1pPr marL="0" indent="0" algn="r">
              <a:buFontTx/>
              <a:buNone/>
              <a:defRPr sz="2400">
                <a:solidFill>
                  <a:schemeClr val="bg2"/>
                </a:solidFill>
              </a:defRPr>
            </a:lvl1pPr>
          </a:lstStyle>
          <a:p>
            <a:r>
              <a:rPr lang="en-US" dirty="0" smtClean="0"/>
              <a:t>Click to edit Master subtitle style</a:t>
            </a:r>
            <a:endParaRPr lang="en-US" dirty="0"/>
          </a:p>
        </p:txBody>
      </p:sp>
      <p:sp>
        <p:nvSpPr>
          <p:cNvPr id="6" name="Rectangle 4"/>
          <p:cNvSpPr>
            <a:spLocks noGrp="1" noChangeArrowheads="1"/>
          </p:cNvSpPr>
          <p:nvPr>
            <p:ph type="dt" sz="half" idx="10"/>
          </p:nvPr>
        </p:nvSpPr>
        <p:spPr bwMode="auto">
          <a:xfrm>
            <a:off x="6705600" y="36195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cs typeface="Arial" pitchFamily="34" charset="0"/>
              </a:defRPr>
            </a:lvl1pPr>
          </a:lstStyle>
          <a:p>
            <a:pPr>
              <a:defRPr/>
            </a:pPr>
            <a:endParaRPr lang="en-US"/>
          </a:p>
        </p:txBody>
      </p:sp>
      <p:sp>
        <p:nvSpPr>
          <p:cNvPr id="7" name="Footer Placeholder 6"/>
          <p:cNvSpPr>
            <a:spLocks noGrp="1" noChangeArrowheads="1"/>
          </p:cNvSpPr>
          <p:nvPr>
            <p:ph type="ftr" sz="quarter" idx="11"/>
          </p:nvPr>
        </p:nvSpPr>
        <p:spPr bwMode="auto">
          <a:xfrm>
            <a:off x="0" y="6381750"/>
            <a:ext cx="91440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cs typeface="Arial" pitchFamily="34" charset="0"/>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6" name="Picture 5"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7"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4"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5" name="Straight Connector 4"/>
          <p:cNvCxnSpPr/>
          <p:nvPr/>
        </p:nvCxnSpPr>
        <p:spPr>
          <a:xfrm>
            <a:off x="3914775" y="2322513"/>
            <a:ext cx="4835525" cy="1587"/>
          </a:xfrm>
          <a:prstGeom prst="line">
            <a:avLst/>
          </a:prstGeom>
          <a:ln>
            <a:solidFill>
              <a:srgbClr val="E17D36"/>
            </a:solidFill>
          </a:ln>
          <a:effectLst/>
        </p:spPr>
        <p:style>
          <a:lnRef idx="2">
            <a:schemeClr val="accent1"/>
          </a:lnRef>
          <a:fillRef idx="0">
            <a:schemeClr val="accent1"/>
          </a:fillRef>
          <a:effectRef idx="1">
            <a:schemeClr val="accent1"/>
          </a:effectRef>
          <a:fontRef idx="minor">
            <a:schemeClr val="tx1"/>
          </a:fontRef>
        </p:style>
      </p:cxnSp>
      <p:pic>
        <p:nvPicPr>
          <p:cNvPr id="6" name="Picture 4" descr="LL-smal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sp>
        <p:nvSpPr>
          <p:cNvPr id="10" name="Title 1"/>
          <p:cNvSpPr>
            <a:spLocks noGrp="1"/>
          </p:cNvSpPr>
          <p:nvPr>
            <p:ph type="title"/>
          </p:nvPr>
        </p:nvSpPr>
        <p:spPr>
          <a:xfrm>
            <a:off x="3915364" y="546101"/>
            <a:ext cx="4834936" cy="1714500"/>
          </a:xfrm>
          <a:prstGeom prst="rect">
            <a:avLst/>
          </a:prstGeom>
        </p:spPr>
        <p:txBody>
          <a:bodyPr anchor="b">
            <a:normAutofit/>
          </a:bodyPr>
          <a:lstStyle>
            <a:lvl1pPr algn="l">
              <a:lnSpc>
                <a:spcPct val="80000"/>
              </a:lnSpc>
              <a:buFont typeface="Arial"/>
              <a:buNone/>
              <a:defRPr sz="3200" b="1" u="none" kern="700" spc="-50">
                <a:solidFill>
                  <a:srgbClr val="24366A"/>
                </a:solidFill>
                <a:latin typeface="Trebuchet MS" pitchFamily="34" charset="0"/>
                <a:cs typeface="Trebuchet MS" pitchFamily="34" charset="0"/>
              </a:defRPr>
            </a:lvl1pPr>
          </a:lstStyle>
          <a:p>
            <a:r>
              <a:rPr lang="en-US" smtClean="0"/>
              <a:t>Click to edit Master title style</a:t>
            </a:r>
            <a:endParaRPr lang="en-US" dirty="0"/>
          </a:p>
        </p:txBody>
      </p:sp>
      <p:sp>
        <p:nvSpPr>
          <p:cNvPr id="11" name="Content Placeholder 2"/>
          <p:cNvSpPr>
            <a:spLocks noGrp="1"/>
          </p:cNvSpPr>
          <p:nvPr>
            <p:ph idx="1"/>
          </p:nvPr>
        </p:nvSpPr>
        <p:spPr>
          <a:xfrm>
            <a:off x="3915364" y="2552700"/>
            <a:ext cx="4834936" cy="40513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2" descr="LL-small.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pic>
        <p:nvPicPr>
          <p:cNvPr id="5"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6" name="Straight Connector 5"/>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10"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40160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5" name="Straight Connector 4"/>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12"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49311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cxnSp>
        <p:nvCxnSpPr>
          <p:cNvPr id="5" name="Straight Connector 4"/>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pic>
        <p:nvPicPr>
          <p:cNvPr id="6" name="Picture 2" descr="C:\Users\Hpalfrey\Desktop\CPI Logo.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324600" y="6072188"/>
            <a:ext cx="2590800" cy="569912"/>
          </a:xfrm>
          <a:prstGeom prst="rect">
            <a:avLst/>
          </a:prstGeom>
          <a:noFill/>
          <a:ln w="9525">
            <a:noFill/>
            <a:miter lim="800000"/>
            <a:headEnd/>
            <a:tailEnd/>
          </a:ln>
        </p:spPr>
      </p:pic>
      <p:sp>
        <p:nvSpPr>
          <p:cNvPr id="3"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4"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84618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pic>
        <p:nvPicPr>
          <p:cNvPr id="7" name="Picture 3" descr="LL-smal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cxnSp>
        <p:nvCxnSpPr>
          <p:cNvPr id="8" name="Straight Connector 7"/>
          <p:cNvCxnSpPr/>
          <p:nvPr/>
        </p:nvCxnSpPr>
        <p:spPr>
          <a:xfrm rot="16200000" flipH="1">
            <a:off x="1479550" y="3517900"/>
            <a:ext cx="4597400" cy="0"/>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381000" y="1290637"/>
            <a:ext cx="3244266" cy="4525962"/>
          </a:xfrm>
          <a:prstGeom prst="rect">
            <a:avLst/>
          </a:prstGeom>
        </p:spPr>
        <p:txBody>
          <a:bodyPr anchor="t">
            <a:normAutofit/>
          </a:bodyPr>
          <a:lstStyle>
            <a:lvl1pPr algn="r">
              <a:lnSpc>
                <a:spcPct val="80000"/>
              </a:lnSpc>
              <a:buFont typeface="Arial"/>
              <a:buNone/>
              <a:defRPr sz="3200" b="1" u="none" kern="700" spc="-50">
                <a:solidFill>
                  <a:srgbClr val="24366A"/>
                </a:solidFill>
                <a:latin typeface="Trebuchet MS" pitchFamily="34" charset="0"/>
                <a:cs typeface="Trebuchet MS" pitchFamily="34" charset="0"/>
              </a:defRPr>
            </a:lvl1pPr>
          </a:lstStyle>
          <a:p>
            <a:r>
              <a:rPr lang="en-US" smtClean="0"/>
              <a:t>Click to edit Master title style</a:t>
            </a:r>
            <a:endParaRPr lang="en-US" dirty="0"/>
          </a:p>
        </p:txBody>
      </p:sp>
      <p:sp>
        <p:nvSpPr>
          <p:cNvPr id="6"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38288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4" name="Picture 3"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5"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12"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13"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3253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6" name="Picture 5"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7"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4"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93119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6" name="Picture 5"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7"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4"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68861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676400" y="381000"/>
            <a:ext cx="6400800" cy="533400"/>
          </a:xfrm>
          <a:prstGeom prst="rect">
            <a:avLst/>
          </a:prstGeom>
          <a:noFill/>
          <a:ln w="9525">
            <a:noFill/>
            <a:miter lim="800000"/>
            <a:headEnd/>
            <a:tailEnd/>
          </a:ln>
        </p:spPr>
        <p:txBody>
          <a:bodyPr/>
          <a:lstStyle>
            <a:lvl1pPr>
              <a:defRPr sz="2800"/>
            </a:lvl1pPr>
          </a:lstStyle>
          <a:p>
            <a:pPr lvl="0"/>
            <a:r>
              <a:rPr lang="en-US" dirty="0" smtClean="0"/>
              <a:t>Click to edit Master title style</a:t>
            </a:r>
          </a:p>
        </p:txBody>
      </p:sp>
      <p:sp>
        <p:nvSpPr>
          <p:cNvPr id="6" name="Rectangle 3"/>
          <p:cNvSpPr>
            <a:spLocks noGrp="1" noChangeArrowheads="1"/>
          </p:cNvSpPr>
          <p:nvPr>
            <p:ph idx="1"/>
          </p:nvPr>
        </p:nvSpPr>
        <p:spPr bwMode="auto">
          <a:xfrm>
            <a:off x="762000" y="1524000"/>
            <a:ext cx="7543800" cy="3840163"/>
          </a:xfrm>
          <a:prstGeom prst="rect">
            <a:avLst/>
          </a:prstGeom>
          <a:noFill/>
          <a:ln w="9525">
            <a:noFill/>
            <a:miter lim="800000"/>
            <a:headEnd/>
            <a:tailEnd/>
          </a:ln>
        </p:spPr>
        <p:txBody>
          <a:bodyPr/>
          <a:lstStyle>
            <a:lvl1pPr marL="0" indent="0">
              <a:spcBef>
                <a:spcPts val="600"/>
              </a:spcBef>
              <a:spcAft>
                <a:spcPts val="600"/>
              </a:spcAft>
              <a:defRPr sz="2800">
                <a:solidFill>
                  <a:srgbClr val="093678"/>
                </a:solidFill>
              </a:defRPr>
            </a:lvl1pPr>
          </a:lstStyle>
          <a:p>
            <a:pPr lvl="0"/>
            <a:r>
              <a:rPr lang="en-US" noProof="0" dirty="0"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BED115F-267F-4369-9F67-1E37E0F7BC0E}"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5" name="Straight Connector 4"/>
          <p:cNvCxnSpPr/>
          <p:nvPr/>
        </p:nvCxnSpPr>
        <p:spPr>
          <a:xfrm>
            <a:off x="3914775" y="2322513"/>
            <a:ext cx="4835525" cy="1587"/>
          </a:xfrm>
          <a:prstGeom prst="line">
            <a:avLst/>
          </a:prstGeom>
          <a:ln>
            <a:solidFill>
              <a:srgbClr val="E17D36"/>
            </a:solidFill>
          </a:ln>
          <a:effectLst/>
        </p:spPr>
        <p:style>
          <a:lnRef idx="2">
            <a:schemeClr val="accent1"/>
          </a:lnRef>
          <a:fillRef idx="0">
            <a:schemeClr val="accent1"/>
          </a:fillRef>
          <a:effectRef idx="1">
            <a:schemeClr val="accent1"/>
          </a:effectRef>
          <a:fontRef idx="minor">
            <a:schemeClr val="tx1"/>
          </a:fontRef>
        </p:style>
      </p:cxnSp>
      <p:pic>
        <p:nvPicPr>
          <p:cNvPr id="6" name="Picture 4" descr="LL-smal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sp>
        <p:nvSpPr>
          <p:cNvPr id="10" name="Title 1"/>
          <p:cNvSpPr>
            <a:spLocks noGrp="1"/>
          </p:cNvSpPr>
          <p:nvPr>
            <p:ph type="title"/>
          </p:nvPr>
        </p:nvSpPr>
        <p:spPr>
          <a:xfrm>
            <a:off x="3915364" y="546101"/>
            <a:ext cx="4834936" cy="1714500"/>
          </a:xfrm>
          <a:prstGeom prst="rect">
            <a:avLst/>
          </a:prstGeom>
        </p:spPr>
        <p:txBody>
          <a:bodyPr anchor="b">
            <a:normAutofit/>
          </a:bodyPr>
          <a:lstStyle>
            <a:lvl1pPr algn="l">
              <a:lnSpc>
                <a:spcPct val="80000"/>
              </a:lnSpc>
              <a:buFont typeface="Arial"/>
              <a:buNone/>
              <a:defRPr sz="3200" b="1" u="none" kern="700" spc="-50">
                <a:solidFill>
                  <a:srgbClr val="24366A"/>
                </a:solidFill>
                <a:latin typeface="Trebuchet MS" pitchFamily="34" charset="0"/>
                <a:cs typeface="Trebuchet MS" pitchFamily="34" charset="0"/>
              </a:defRPr>
            </a:lvl1pPr>
          </a:lstStyle>
          <a:p>
            <a:r>
              <a:rPr lang="en-US" smtClean="0"/>
              <a:t>Click to edit Master title style</a:t>
            </a:r>
            <a:endParaRPr lang="en-US" dirty="0"/>
          </a:p>
        </p:txBody>
      </p:sp>
      <p:sp>
        <p:nvSpPr>
          <p:cNvPr id="11" name="Content Placeholder 2"/>
          <p:cNvSpPr>
            <a:spLocks noGrp="1"/>
          </p:cNvSpPr>
          <p:nvPr>
            <p:ph idx="1"/>
          </p:nvPr>
        </p:nvSpPr>
        <p:spPr>
          <a:xfrm>
            <a:off x="3915364" y="2552700"/>
            <a:ext cx="4834936" cy="40513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3538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23989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2775" y="546818"/>
            <a:ext cx="8220075" cy="54697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612775" y="1428750"/>
            <a:ext cx="4033838" cy="4738688"/>
          </a:xfrm>
        </p:spPr>
        <p:txBody>
          <a:bodyPr/>
          <a:lstStyle>
            <a:lvl1pPr>
              <a:defRPr sz="3200"/>
            </a:lvl1pPr>
            <a:lvl2pPr>
              <a:defRPr sz="3200"/>
            </a:lvl2pPr>
            <a:lvl3pPr>
              <a:defRPr sz="3200"/>
            </a:lvl3pPr>
            <a:lvl4pPr>
              <a:defRPr sz="3200"/>
            </a:lvl4pPr>
            <a:lvl5pPr>
              <a:defRPr sz="3200"/>
            </a:lvl5pPr>
            <a:lvl6pPr>
              <a:defRPr sz="1800"/>
            </a:lvl6pPr>
            <a:lvl7pPr>
              <a:defRPr sz="1800"/>
            </a:lvl7pPr>
            <a:lvl8pPr>
              <a:defRPr sz="1800"/>
            </a:lvl8pPr>
            <a:lvl9pPr>
              <a:defRPr sz="1800"/>
            </a:lvl9pPr>
          </a:lstStyle>
          <a:p>
            <a:pPr lvl="0"/>
            <a:r>
              <a:rPr lang="en-US" dirty="0" smtClean="0"/>
              <a:t>Click to edit Master</a:t>
            </a:r>
            <a:endParaRPr lang="en-US" dirty="0"/>
          </a:p>
        </p:txBody>
      </p:sp>
      <p:sp>
        <p:nvSpPr>
          <p:cNvPr id="4" name="Content Placeholder 3"/>
          <p:cNvSpPr>
            <a:spLocks noGrp="1"/>
          </p:cNvSpPr>
          <p:nvPr>
            <p:ph sz="half" idx="2"/>
          </p:nvPr>
        </p:nvSpPr>
        <p:spPr>
          <a:xfrm>
            <a:off x="4799013" y="1428750"/>
            <a:ext cx="4033837" cy="4738688"/>
          </a:xfrm>
        </p:spPr>
        <p:txBody>
          <a:bodyPr/>
          <a:lstStyle>
            <a:lvl1pPr>
              <a:defRPr sz="3200"/>
            </a:lvl1pPr>
            <a:lvl2pPr>
              <a:defRPr sz="3200"/>
            </a:lvl2pPr>
            <a:lvl3pPr>
              <a:defRPr sz="3200"/>
            </a:lvl3pPr>
            <a:lvl4pPr>
              <a:defRPr sz="3200"/>
            </a:lvl4pPr>
            <a:lvl5pPr>
              <a:defRPr sz="3200"/>
            </a:lvl5pPr>
            <a:lvl6pPr>
              <a:defRPr sz="1800"/>
            </a:lvl6pPr>
            <a:lvl7pPr>
              <a:defRPr sz="1800"/>
            </a:lvl7pPr>
            <a:lvl8pPr>
              <a:defRPr sz="1800"/>
            </a:lvl8pPr>
            <a:lvl9pPr>
              <a:defRPr sz="1800"/>
            </a:lvl9pPr>
          </a:lstStyle>
          <a:p>
            <a:pPr lvl="0"/>
            <a:r>
              <a:rPr lang="en-US" dirty="0" smtClean="0"/>
              <a:t>Click to edit Master</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2" descr="LL-small.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pic>
        <p:nvPicPr>
          <p:cNvPr id="5"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6" name="Straight Connector 5"/>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pic>
        <p:nvPicPr>
          <p:cNvPr id="7" name="Picture 7" descr="CPI_Vert.JP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543800" y="5943600"/>
            <a:ext cx="1330325" cy="841375"/>
          </a:xfrm>
          <a:prstGeom prst="rect">
            <a:avLst/>
          </a:prstGeom>
          <a:noFill/>
          <a:ln w="9525">
            <a:noFill/>
            <a:miter lim="800000"/>
            <a:headEnd/>
            <a:tailEnd/>
          </a:ln>
        </p:spPr>
      </p:pic>
      <p:sp>
        <p:nvSpPr>
          <p:cNvPr id="9"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10"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5" name="Straight Connector 4"/>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12"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cxnSp>
        <p:nvCxnSpPr>
          <p:cNvPr id="5" name="Straight Connector 4"/>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3"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4"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pic>
        <p:nvPicPr>
          <p:cNvPr id="7" name="Picture 3" descr="LL-smal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cxnSp>
        <p:nvCxnSpPr>
          <p:cNvPr id="8" name="Straight Connector 7"/>
          <p:cNvCxnSpPr/>
          <p:nvPr/>
        </p:nvCxnSpPr>
        <p:spPr>
          <a:xfrm rot="16200000" flipH="1">
            <a:off x="1479550" y="3517900"/>
            <a:ext cx="4597400" cy="0"/>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381000" y="1290637"/>
            <a:ext cx="3244266" cy="4525962"/>
          </a:xfrm>
          <a:prstGeom prst="rect">
            <a:avLst/>
          </a:prstGeom>
        </p:spPr>
        <p:txBody>
          <a:bodyPr anchor="t">
            <a:normAutofit/>
          </a:bodyPr>
          <a:lstStyle>
            <a:lvl1pPr algn="r">
              <a:lnSpc>
                <a:spcPct val="80000"/>
              </a:lnSpc>
              <a:buFont typeface="Arial"/>
              <a:buNone/>
              <a:defRPr sz="3200" b="1" u="none" kern="700" spc="-50">
                <a:solidFill>
                  <a:srgbClr val="24366A"/>
                </a:solidFill>
                <a:latin typeface="Trebuchet MS" pitchFamily="34" charset="0"/>
                <a:cs typeface="Trebuchet MS" pitchFamily="34" charset="0"/>
              </a:defRPr>
            </a:lvl1pPr>
          </a:lstStyle>
          <a:p>
            <a:r>
              <a:rPr lang="en-US" smtClean="0"/>
              <a:t>Click to edit Master title style</a:t>
            </a:r>
            <a:endParaRPr lang="en-US" dirty="0"/>
          </a:p>
        </p:txBody>
      </p:sp>
      <p:sp>
        <p:nvSpPr>
          <p:cNvPr id="6"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4" name="Picture 3"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5"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12"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13"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6" name="Picture 5"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7"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4"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4.jpe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t="11075" b="13300"/>
          <a:stretch>
            <a:fillRect/>
          </a:stretch>
        </p:blipFill>
        <p:spPr bwMode="auto">
          <a:xfrm>
            <a:off x="0" y="0"/>
            <a:ext cx="9144000" cy="51816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914400" y="381000"/>
            <a:ext cx="7467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762000" y="1524000"/>
            <a:ext cx="75438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0"/>
            <a:r>
              <a:rPr lang="en-US" smtClean="0"/>
              <a:t>Second level</a:t>
            </a:r>
          </a:p>
        </p:txBody>
      </p:sp>
      <p:sp>
        <p:nvSpPr>
          <p:cNvPr id="1030" name="Rectangle 6"/>
          <p:cNvSpPr>
            <a:spLocks noGrp="1" noChangeArrowheads="1"/>
          </p:cNvSpPr>
          <p:nvPr>
            <p:ph type="sldNum" sz="quarter" idx="4"/>
          </p:nvPr>
        </p:nvSpPr>
        <p:spPr bwMode="auto">
          <a:xfrm>
            <a:off x="0" y="6324600"/>
            <a:ext cx="9144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pitchFamily="34" charset="0"/>
              </a:defRPr>
            </a:lvl1pPr>
          </a:lstStyle>
          <a:p>
            <a:pPr>
              <a:defRPr/>
            </a:pPr>
            <a:fld id="{6FD9217F-AF9C-4751-B710-07EDD97D02B5}" type="slidenum">
              <a:rPr lang="en-US"/>
              <a:pPr>
                <a:defRPr/>
              </a:pPr>
              <a:t>‹#›</a:t>
            </a:fld>
            <a:endParaRPr lang="en-US" dirty="0"/>
          </a:p>
        </p:txBody>
      </p:sp>
      <p:pic>
        <p:nvPicPr>
          <p:cNvPr id="2" name="Picture 7" descr="CPI_Vert.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43800" y="5943600"/>
            <a:ext cx="1330325" cy="841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7" r:id="rId1"/>
    <p:sldLayoutId id="2147483755" r:id="rId2"/>
    <p:sldLayoutId id="2147483758" r:id="rId3"/>
  </p:sldLayoutIdLst>
  <p:txStyles>
    <p:titleStyle>
      <a:lvl1pPr algn="r" rtl="0" eaLnBrk="0" fontAlgn="base" hangingPunct="0">
        <a:spcBef>
          <a:spcPct val="0"/>
        </a:spcBef>
        <a:spcAft>
          <a:spcPct val="0"/>
        </a:spcAft>
        <a:defRPr sz="2400">
          <a:solidFill>
            <a:schemeClr val="bg1"/>
          </a:solidFill>
          <a:latin typeface="+mj-lt"/>
          <a:ea typeface="+mj-ea"/>
          <a:cs typeface="+mj-cs"/>
        </a:defRPr>
      </a:lvl1pPr>
      <a:lvl2pPr algn="r" rtl="0" eaLnBrk="0" fontAlgn="base" hangingPunct="0">
        <a:spcBef>
          <a:spcPct val="0"/>
        </a:spcBef>
        <a:spcAft>
          <a:spcPct val="0"/>
        </a:spcAft>
        <a:defRPr sz="2400">
          <a:solidFill>
            <a:schemeClr val="bg1"/>
          </a:solidFill>
          <a:latin typeface="Arial" charset="0"/>
        </a:defRPr>
      </a:lvl2pPr>
      <a:lvl3pPr algn="r" rtl="0" eaLnBrk="0" fontAlgn="base" hangingPunct="0">
        <a:spcBef>
          <a:spcPct val="0"/>
        </a:spcBef>
        <a:spcAft>
          <a:spcPct val="0"/>
        </a:spcAft>
        <a:defRPr sz="2400">
          <a:solidFill>
            <a:schemeClr val="bg1"/>
          </a:solidFill>
          <a:latin typeface="Arial" charset="0"/>
        </a:defRPr>
      </a:lvl3pPr>
      <a:lvl4pPr algn="r" rtl="0" eaLnBrk="0" fontAlgn="base" hangingPunct="0">
        <a:spcBef>
          <a:spcPct val="0"/>
        </a:spcBef>
        <a:spcAft>
          <a:spcPct val="0"/>
        </a:spcAft>
        <a:defRPr sz="2400">
          <a:solidFill>
            <a:schemeClr val="bg1"/>
          </a:solidFill>
          <a:latin typeface="Arial" charset="0"/>
        </a:defRPr>
      </a:lvl4pPr>
      <a:lvl5pPr algn="r" rtl="0" eaLnBrk="0" fontAlgn="base" hangingPunct="0">
        <a:spcBef>
          <a:spcPct val="0"/>
        </a:spcBef>
        <a:spcAft>
          <a:spcPct val="0"/>
        </a:spcAft>
        <a:defRPr sz="2400">
          <a:solidFill>
            <a:schemeClr val="bg1"/>
          </a:solidFill>
          <a:latin typeface="Arial" charset="0"/>
        </a:defRPr>
      </a:lvl5pPr>
      <a:lvl6pPr marL="457200" algn="r" rtl="0" eaLnBrk="1" fontAlgn="base" hangingPunct="1">
        <a:spcBef>
          <a:spcPct val="0"/>
        </a:spcBef>
        <a:spcAft>
          <a:spcPct val="0"/>
        </a:spcAft>
        <a:defRPr sz="3200" b="1">
          <a:solidFill>
            <a:schemeClr val="bg1"/>
          </a:solidFill>
          <a:latin typeface="Arial" charset="0"/>
        </a:defRPr>
      </a:lvl6pPr>
      <a:lvl7pPr marL="914400" algn="r" rtl="0" eaLnBrk="1" fontAlgn="base" hangingPunct="1">
        <a:spcBef>
          <a:spcPct val="0"/>
        </a:spcBef>
        <a:spcAft>
          <a:spcPct val="0"/>
        </a:spcAft>
        <a:defRPr sz="3200" b="1">
          <a:solidFill>
            <a:schemeClr val="bg1"/>
          </a:solidFill>
          <a:latin typeface="Arial" charset="0"/>
        </a:defRPr>
      </a:lvl7pPr>
      <a:lvl8pPr marL="1371600" algn="r" rtl="0" eaLnBrk="1" fontAlgn="base" hangingPunct="1">
        <a:spcBef>
          <a:spcPct val="0"/>
        </a:spcBef>
        <a:spcAft>
          <a:spcPct val="0"/>
        </a:spcAft>
        <a:defRPr sz="3200" b="1">
          <a:solidFill>
            <a:schemeClr val="bg1"/>
          </a:solidFill>
          <a:latin typeface="Arial" charset="0"/>
        </a:defRPr>
      </a:lvl8pPr>
      <a:lvl9pPr marL="1828800" algn="r" rtl="0" eaLnBrk="1" fontAlgn="base" hangingPunct="1">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defRPr sz="2800">
          <a:solidFill>
            <a:srgbClr val="093678"/>
          </a:solidFill>
          <a:latin typeface="+mn-lt"/>
          <a:ea typeface="+mn-ea"/>
          <a:cs typeface="+mn-cs"/>
        </a:defRPr>
      </a:lvl1pPr>
      <a:lvl2pPr marL="742950" indent="-285750" algn="l" rtl="0" eaLnBrk="0" fontAlgn="base" hangingPunct="0">
        <a:spcBef>
          <a:spcPct val="20000"/>
        </a:spcBef>
        <a:spcAft>
          <a:spcPct val="0"/>
        </a:spcAft>
        <a:buFont typeface="Arial" charset="0"/>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C:\Users\Hpalfrey\Desktop\CPI Logo.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324600" y="6072188"/>
            <a:ext cx="2590800" cy="5699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56" r:id="rId9"/>
  </p:sldLayoutIdLst>
  <p:timing>
    <p:tnLst>
      <p:par>
        <p:cTn id="1" dur="indefinite" restart="never" nodeType="tmRoot"/>
      </p:par>
    </p:tnLst>
  </p:timing>
  <p:txStyles>
    <p:titleStyle>
      <a:lvl1pPr algn="l" defTabSz="457200" rtl="0" eaLnBrk="0" fontAlgn="base" hangingPunct="0">
        <a:spcBef>
          <a:spcPct val="0"/>
        </a:spcBef>
        <a:spcAft>
          <a:spcPct val="0"/>
        </a:spcAft>
        <a:defRPr sz="4000" b="1" kern="1200">
          <a:solidFill>
            <a:srgbClr val="25AAC3"/>
          </a:solidFill>
          <a:latin typeface="Trebuchet MS" pitchFamily="34" charset="0"/>
          <a:ea typeface="+mj-ea"/>
          <a:cs typeface="+mj-cs"/>
        </a:defRPr>
      </a:lvl1pPr>
      <a:lvl2pPr algn="l" defTabSz="457200" rtl="0" eaLnBrk="0" fontAlgn="base" hangingPunct="0">
        <a:spcBef>
          <a:spcPct val="0"/>
        </a:spcBef>
        <a:spcAft>
          <a:spcPct val="0"/>
        </a:spcAft>
        <a:defRPr sz="4000" b="1">
          <a:solidFill>
            <a:srgbClr val="25AAC3"/>
          </a:solidFill>
          <a:latin typeface="Trebuchet MS" pitchFamily="34" charset="0"/>
        </a:defRPr>
      </a:lvl2pPr>
      <a:lvl3pPr algn="l" defTabSz="457200" rtl="0" eaLnBrk="0" fontAlgn="base" hangingPunct="0">
        <a:spcBef>
          <a:spcPct val="0"/>
        </a:spcBef>
        <a:spcAft>
          <a:spcPct val="0"/>
        </a:spcAft>
        <a:defRPr sz="4000" b="1">
          <a:solidFill>
            <a:srgbClr val="25AAC3"/>
          </a:solidFill>
          <a:latin typeface="Trebuchet MS" pitchFamily="34" charset="0"/>
        </a:defRPr>
      </a:lvl3pPr>
      <a:lvl4pPr algn="l" defTabSz="457200" rtl="0" eaLnBrk="0" fontAlgn="base" hangingPunct="0">
        <a:spcBef>
          <a:spcPct val="0"/>
        </a:spcBef>
        <a:spcAft>
          <a:spcPct val="0"/>
        </a:spcAft>
        <a:defRPr sz="4000" b="1">
          <a:solidFill>
            <a:srgbClr val="25AAC3"/>
          </a:solidFill>
          <a:latin typeface="Trebuchet MS" pitchFamily="34" charset="0"/>
        </a:defRPr>
      </a:lvl4pPr>
      <a:lvl5pPr algn="l" defTabSz="457200" rtl="0" eaLnBrk="0" fontAlgn="base" hangingPunct="0">
        <a:spcBef>
          <a:spcPct val="0"/>
        </a:spcBef>
        <a:spcAft>
          <a:spcPct val="0"/>
        </a:spcAft>
        <a:defRPr sz="4000" b="1">
          <a:solidFill>
            <a:srgbClr val="25AAC3"/>
          </a:solidFill>
          <a:latin typeface="Trebuchet MS" pitchFamily="34" charset="0"/>
        </a:defRPr>
      </a:lvl5pPr>
      <a:lvl6pPr marL="457200" algn="l" defTabSz="457200" rtl="0" fontAlgn="base">
        <a:spcBef>
          <a:spcPct val="0"/>
        </a:spcBef>
        <a:spcAft>
          <a:spcPct val="0"/>
        </a:spcAft>
        <a:defRPr sz="4000" b="1">
          <a:solidFill>
            <a:srgbClr val="25AAC3"/>
          </a:solidFill>
          <a:latin typeface="Trebuchet MS" pitchFamily="34" charset="0"/>
        </a:defRPr>
      </a:lvl6pPr>
      <a:lvl7pPr marL="914400" algn="l" defTabSz="457200" rtl="0" fontAlgn="base">
        <a:spcBef>
          <a:spcPct val="0"/>
        </a:spcBef>
        <a:spcAft>
          <a:spcPct val="0"/>
        </a:spcAft>
        <a:defRPr sz="4000" b="1">
          <a:solidFill>
            <a:srgbClr val="25AAC3"/>
          </a:solidFill>
          <a:latin typeface="Trebuchet MS" pitchFamily="34" charset="0"/>
        </a:defRPr>
      </a:lvl7pPr>
      <a:lvl8pPr marL="1371600" algn="l" defTabSz="457200" rtl="0" fontAlgn="base">
        <a:spcBef>
          <a:spcPct val="0"/>
        </a:spcBef>
        <a:spcAft>
          <a:spcPct val="0"/>
        </a:spcAft>
        <a:defRPr sz="4000" b="1">
          <a:solidFill>
            <a:srgbClr val="25AAC3"/>
          </a:solidFill>
          <a:latin typeface="Trebuchet MS" pitchFamily="34" charset="0"/>
        </a:defRPr>
      </a:lvl8pPr>
      <a:lvl9pPr marL="1828800" algn="l" defTabSz="457200" rtl="0" fontAlgn="base">
        <a:spcBef>
          <a:spcPct val="0"/>
        </a:spcBef>
        <a:spcAft>
          <a:spcPct val="0"/>
        </a:spcAft>
        <a:defRPr sz="4000" b="1">
          <a:solidFill>
            <a:srgbClr val="25AAC3"/>
          </a:solidFill>
          <a:latin typeface="Trebuchet MS"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rgbClr val="254061"/>
          </a:solidFill>
          <a:latin typeface="Trebuchet MS" pitchFamily="34" charset="0"/>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rgbClr val="254061"/>
          </a:solidFill>
          <a:latin typeface="Trebuchet MS" pitchFamily="34" charset="0"/>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rgbClr val="254061"/>
          </a:solidFill>
          <a:latin typeface="Trebuchet MS" pitchFamily="34" charset="0"/>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254061"/>
          </a:solidFill>
          <a:latin typeface="Trebuchet MS" pitchFamily="34" charset="0"/>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rgbClr val="254061"/>
          </a:solidFill>
          <a:latin typeface="Trebuchet M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861716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4000" b="1" kern="1200">
          <a:solidFill>
            <a:srgbClr val="25AAC3"/>
          </a:solidFill>
          <a:latin typeface="Trebuchet MS" pitchFamily="34" charset="0"/>
          <a:ea typeface="+mj-ea"/>
          <a:cs typeface="+mj-cs"/>
        </a:defRPr>
      </a:lvl1pPr>
      <a:lvl2pPr algn="l" defTabSz="457200" rtl="0" eaLnBrk="0" fontAlgn="base" hangingPunct="0">
        <a:spcBef>
          <a:spcPct val="0"/>
        </a:spcBef>
        <a:spcAft>
          <a:spcPct val="0"/>
        </a:spcAft>
        <a:defRPr sz="4000" b="1">
          <a:solidFill>
            <a:srgbClr val="25AAC3"/>
          </a:solidFill>
          <a:latin typeface="Trebuchet MS" pitchFamily="34" charset="0"/>
        </a:defRPr>
      </a:lvl2pPr>
      <a:lvl3pPr algn="l" defTabSz="457200" rtl="0" eaLnBrk="0" fontAlgn="base" hangingPunct="0">
        <a:spcBef>
          <a:spcPct val="0"/>
        </a:spcBef>
        <a:spcAft>
          <a:spcPct val="0"/>
        </a:spcAft>
        <a:defRPr sz="4000" b="1">
          <a:solidFill>
            <a:srgbClr val="25AAC3"/>
          </a:solidFill>
          <a:latin typeface="Trebuchet MS" pitchFamily="34" charset="0"/>
        </a:defRPr>
      </a:lvl3pPr>
      <a:lvl4pPr algn="l" defTabSz="457200" rtl="0" eaLnBrk="0" fontAlgn="base" hangingPunct="0">
        <a:spcBef>
          <a:spcPct val="0"/>
        </a:spcBef>
        <a:spcAft>
          <a:spcPct val="0"/>
        </a:spcAft>
        <a:defRPr sz="4000" b="1">
          <a:solidFill>
            <a:srgbClr val="25AAC3"/>
          </a:solidFill>
          <a:latin typeface="Trebuchet MS" pitchFamily="34" charset="0"/>
        </a:defRPr>
      </a:lvl4pPr>
      <a:lvl5pPr algn="l" defTabSz="457200" rtl="0" eaLnBrk="0" fontAlgn="base" hangingPunct="0">
        <a:spcBef>
          <a:spcPct val="0"/>
        </a:spcBef>
        <a:spcAft>
          <a:spcPct val="0"/>
        </a:spcAft>
        <a:defRPr sz="4000" b="1">
          <a:solidFill>
            <a:srgbClr val="25AAC3"/>
          </a:solidFill>
          <a:latin typeface="Trebuchet MS" pitchFamily="34" charset="0"/>
        </a:defRPr>
      </a:lvl5pPr>
      <a:lvl6pPr marL="457200" algn="l" defTabSz="457200" rtl="0" fontAlgn="base">
        <a:spcBef>
          <a:spcPct val="0"/>
        </a:spcBef>
        <a:spcAft>
          <a:spcPct val="0"/>
        </a:spcAft>
        <a:defRPr sz="4000" b="1">
          <a:solidFill>
            <a:srgbClr val="25AAC3"/>
          </a:solidFill>
          <a:latin typeface="Trebuchet MS" pitchFamily="34" charset="0"/>
        </a:defRPr>
      </a:lvl6pPr>
      <a:lvl7pPr marL="914400" algn="l" defTabSz="457200" rtl="0" fontAlgn="base">
        <a:spcBef>
          <a:spcPct val="0"/>
        </a:spcBef>
        <a:spcAft>
          <a:spcPct val="0"/>
        </a:spcAft>
        <a:defRPr sz="4000" b="1">
          <a:solidFill>
            <a:srgbClr val="25AAC3"/>
          </a:solidFill>
          <a:latin typeface="Trebuchet MS" pitchFamily="34" charset="0"/>
        </a:defRPr>
      </a:lvl7pPr>
      <a:lvl8pPr marL="1371600" algn="l" defTabSz="457200" rtl="0" fontAlgn="base">
        <a:spcBef>
          <a:spcPct val="0"/>
        </a:spcBef>
        <a:spcAft>
          <a:spcPct val="0"/>
        </a:spcAft>
        <a:defRPr sz="4000" b="1">
          <a:solidFill>
            <a:srgbClr val="25AAC3"/>
          </a:solidFill>
          <a:latin typeface="Trebuchet MS" pitchFamily="34" charset="0"/>
        </a:defRPr>
      </a:lvl8pPr>
      <a:lvl9pPr marL="1828800" algn="l" defTabSz="457200" rtl="0" fontAlgn="base">
        <a:spcBef>
          <a:spcPct val="0"/>
        </a:spcBef>
        <a:spcAft>
          <a:spcPct val="0"/>
        </a:spcAft>
        <a:defRPr sz="4000" b="1">
          <a:solidFill>
            <a:srgbClr val="25AAC3"/>
          </a:solidFill>
          <a:latin typeface="Trebuchet MS"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rgbClr val="254061"/>
          </a:solidFill>
          <a:latin typeface="Trebuchet MS" pitchFamily="34" charset="0"/>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254061"/>
          </a:solidFill>
          <a:latin typeface="Trebuchet MS" pitchFamily="34" charset="0"/>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254061"/>
          </a:solidFill>
          <a:latin typeface="Trebuchet MS" pitchFamily="34" charset="0"/>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254061"/>
          </a:solidFill>
          <a:latin typeface="Trebuchet MS" pitchFamily="34" charset="0"/>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254061"/>
          </a:solidFill>
          <a:latin typeface="Trebuchet M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4.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L-smal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832942"/>
            <a:ext cx="4129106" cy="2025057"/>
          </a:xfrm>
          <a:prstGeom prst="rect">
            <a:avLst/>
          </a:prstGeom>
        </p:spPr>
      </p:pic>
      <p:pic>
        <p:nvPicPr>
          <p:cNvPr id="5" name="Picture 4" descr="U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34995" y="0"/>
            <a:ext cx="4709006" cy="1930400"/>
          </a:xfrm>
          <a:prstGeom prst="rect">
            <a:avLst/>
          </a:prstGeom>
        </p:spPr>
      </p:pic>
      <p:grpSp>
        <p:nvGrpSpPr>
          <p:cNvPr id="2" name="Group 14"/>
          <p:cNvGrpSpPr/>
          <p:nvPr/>
        </p:nvGrpSpPr>
        <p:grpSpPr>
          <a:xfrm>
            <a:off x="685800" y="1752600"/>
            <a:ext cx="7162800" cy="3390900"/>
            <a:chOff x="1373332" y="1752600"/>
            <a:chExt cx="6358812" cy="3390900"/>
          </a:xfrm>
        </p:grpSpPr>
        <p:sp>
          <p:nvSpPr>
            <p:cNvPr id="6" name="Title 1"/>
            <p:cNvSpPr txBox="1">
              <a:spLocks/>
            </p:cNvSpPr>
            <p:nvPr/>
          </p:nvSpPr>
          <p:spPr>
            <a:xfrm>
              <a:off x="1373332" y="2362200"/>
              <a:ext cx="6358812" cy="2781300"/>
            </a:xfrm>
            <a:prstGeom prst="rect">
              <a:avLst/>
            </a:prstGeom>
          </p:spPr>
          <p:txBody>
            <a:bodyPr anchor="ctr" anchorCtr="0">
              <a:noAutofit/>
            </a:bodyPr>
            <a:lstStyle>
              <a:lvl1pPr algn="l">
                <a:lnSpc>
                  <a:spcPct val="80000"/>
                </a:lnSpc>
                <a:buFont typeface="Arial"/>
                <a:buNone/>
                <a:defRPr sz="3600" b="1" i="0" u="none" kern="700" spc="-50">
                  <a:solidFill>
                    <a:srgbClr val="24366A"/>
                  </a:solidFill>
                  <a:latin typeface="Trebuchet MS"/>
                  <a:cs typeface="Trebuchet MS"/>
                </a:defRPr>
              </a:lvl1pPr>
            </a:lstStyle>
            <a:p>
              <a:pPr defTabSz="457200" fontAlgn="auto">
                <a:spcAft>
                  <a:spcPts val="0"/>
                </a:spcAft>
                <a:defRPr/>
              </a:pPr>
              <a:endParaRPr lang="es-ES_tradnl" sz="3200" dirty="0" smtClean="0"/>
            </a:p>
            <a:p>
              <a:pPr defTabSz="457200" fontAlgn="auto">
                <a:spcAft>
                  <a:spcPts val="0"/>
                </a:spcAft>
                <a:defRPr/>
              </a:pPr>
              <a:r>
                <a:rPr lang="es-ES_tradnl" sz="3200" dirty="0" smtClean="0">
                  <a:solidFill>
                    <a:srgbClr val="093678"/>
                  </a:solidFill>
                </a:rPr>
                <a:t>Unidad 8:</a:t>
              </a:r>
            </a:p>
            <a:p>
              <a:pPr defTabSz="457200" fontAlgn="auto">
                <a:spcAft>
                  <a:spcPts val="0"/>
                </a:spcAft>
                <a:defRPr/>
              </a:pPr>
              <a:r>
                <a:rPr lang="es-ES_tradnl" sz="3200" dirty="0" smtClean="0">
                  <a:solidFill>
                    <a:srgbClr val="093678"/>
                  </a:solidFill>
                </a:rPr>
                <a:t>Buenas prácticas de seguridad a considerar </a:t>
              </a:r>
            </a:p>
            <a:p>
              <a:pPr defTabSz="457200" fontAlgn="auto">
                <a:spcAft>
                  <a:spcPts val="0"/>
                </a:spcAft>
                <a:defRPr/>
              </a:pPr>
              <a:endParaRPr lang="es-ES_tradnl" sz="3200" dirty="0" smtClean="0">
                <a:solidFill>
                  <a:srgbClr val="093678"/>
                </a:solidFill>
              </a:endParaRPr>
            </a:p>
            <a:p>
              <a:pPr defTabSz="457200" fontAlgn="auto">
                <a:spcAft>
                  <a:spcPts val="0"/>
                </a:spcAft>
                <a:defRPr/>
              </a:pPr>
              <a:r>
                <a:rPr lang="es-ES_tradnl" sz="2800" dirty="0" smtClean="0">
                  <a:solidFill>
                    <a:srgbClr val="093678"/>
                  </a:solidFill>
                </a:rPr>
                <a:t>Cuando se usa un equipo rociador de espuma de poliuretano en spray (SPF) </a:t>
              </a:r>
              <a:r>
                <a:rPr lang="en-US" sz="2800" dirty="0" smtClean="0">
                  <a:solidFill>
                    <a:srgbClr val="093678"/>
                  </a:solidFill>
                </a:rPr>
                <a:t>de </a:t>
              </a:r>
              <a:r>
                <a:rPr lang="en-US" sz="2800" dirty="0" err="1" smtClean="0">
                  <a:solidFill>
                    <a:srgbClr val="093678"/>
                  </a:solidFill>
                </a:rPr>
                <a:t>baja</a:t>
              </a:r>
              <a:r>
                <a:rPr lang="en-US" sz="2800" dirty="0" smtClean="0">
                  <a:solidFill>
                    <a:srgbClr val="093678"/>
                  </a:solidFill>
                </a:rPr>
                <a:t> </a:t>
              </a:r>
              <a:r>
                <a:rPr lang="en-US" sz="2800" dirty="0" err="1" smtClean="0">
                  <a:solidFill>
                    <a:srgbClr val="093678"/>
                  </a:solidFill>
                </a:rPr>
                <a:t>presión</a:t>
              </a:r>
              <a:r>
                <a:rPr lang="en-US" sz="2800" dirty="0" smtClean="0">
                  <a:solidFill>
                    <a:srgbClr val="093678"/>
                  </a:solidFill>
                </a:rPr>
                <a:t> de dos </a:t>
              </a:r>
              <a:r>
                <a:rPr lang="en-US" sz="2800" dirty="0" err="1" smtClean="0">
                  <a:solidFill>
                    <a:srgbClr val="093678"/>
                  </a:solidFill>
                </a:rPr>
                <a:t>componentes</a:t>
              </a:r>
              <a:endParaRPr lang="es-ES_tradnl" sz="2800" dirty="0" smtClean="0">
                <a:solidFill>
                  <a:srgbClr val="093678"/>
                </a:solidFill>
              </a:endParaRPr>
            </a:p>
            <a:p>
              <a:pPr defTabSz="457200" fontAlgn="auto">
                <a:spcAft>
                  <a:spcPts val="0"/>
                </a:spcAft>
                <a:defRPr/>
              </a:pPr>
              <a:endParaRPr lang="es-ES_tradnl" sz="3200" dirty="0" smtClean="0">
                <a:solidFill>
                  <a:srgbClr val="093678"/>
                </a:solidFill>
              </a:endParaRPr>
            </a:p>
            <a:p>
              <a:pPr defTabSz="457200" fontAlgn="auto">
                <a:spcAft>
                  <a:spcPts val="0"/>
                </a:spcAft>
                <a:defRPr/>
              </a:pPr>
              <a:r>
                <a:rPr lang="es-ES_tradnl" sz="3200" dirty="0" smtClean="0"/>
                <a:t> </a:t>
              </a:r>
            </a:p>
            <a:p>
              <a:pPr lvl="0" defTabSz="457200" fontAlgn="auto">
                <a:spcAft>
                  <a:spcPts val="0"/>
                </a:spcAft>
                <a:defRPr/>
              </a:pPr>
              <a:endParaRPr lang="es-ES_tradnl" sz="3200" dirty="0" smtClean="0"/>
            </a:p>
          </p:txBody>
        </p:sp>
        <p:cxnSp>
          <p:nvCxnSpPr>
            <p:cNvPr id="7" name="Straight Connector 6"/>
            <p:cNvCxnSpPr/>
            <p:nvPr/>
          </p:nvCxnSpPr>
          <p:spPr>
            <a:xfrm rot="10800000">
              <a:off x="1549400" y="1752600"/>
              <a:ext cx="5829300" cy="1588"/>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10800000">
              <a:off x="1549399" y="5138531"/>
              <a:ext cx="5829300" cy="1588"/>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Hpalfrey\Desktop\CPI Logo.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24600" y="6071784"/>
            <a:ext cx="2590800" cy="5699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Daniel\Desktop\LP Training Slide Development\ideas for LP image for units\205Generic kit sketch.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20000" y="2684108"/>
            <a:ext cx="1142998" cy="115679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52400"/>
            <a:ext cx="8686800" cy="1143000"/>
          </a:xfrm>
        </p:spPr>
        <p:txBody>
          <a:bodyPr>
            <a:normAutofit fontScale="90000"/>
          </a:bodyPr>
          <a:lstStyle/>
          <a:p>
            <a:pPr eaLnBrk="1" fontAlgn="auto" hangingPunct="1">
              <a:spcAft>
                <a:spcPts val="0"/>
              </a:spcAft>
              <a:defRPr/>
            </a:pPr>
            <a:r>
              <a:rPr lang="en-US" sz="3200" dirty="0" err="1" smtClean="0"/>
              <a:t>Utilizar</a:t>
            </a:r>
            <a:r>
              <a:rPr lang="en-US" sz="3200" dirty="0" smtClean="0"/>
              <a:t> kits/</a:t>
            </a:r>
            <a:r>
              <a:rPr lang="en-US" sz="3200" dirty="0" err="1" smtClean="0"/>
              <a:t>sistemas</a:t>
            </a:r>
            <a:r>
              <a:rPr lang="en-US" sz="3200" dirty="0" smtClean="0"/>
              <a:t> SPF de </a:t>
            </a:r>
            <a:r>
              <a:rPr lang="en-US" sz="3200" dirty="0" err="1" smtClean="0"/>
              <a:t>baja</a:t>
            </a:r>
            <a:r>
              <a:rPr lang="en-US" sz="3200" dirty="0" smtClean="0"/>
              <a:t> </a:t>
            </a:r>
            <a:r>
              <a:rPr lang="en-US" sz="3200" dirty="0" err="1" smtClean="0"/>
              <a:t>presión</a:t>
            </a:r>
            <a:r>
              <a:rPr lang="en-US" sz="3200" dirty="0" smtClean="0"/>
              <a:t/>
            </a:r>
            <a:br>
              <a:rPr lang="en-US" sz="3200" dirty="0" smtClean="0"/>
            </a:br>
            <a:r>
              <a:rPr lang="en-US" sz="3200" dirty="0" smtClean="0"/>
              <a:t> - </a:t>
            </a:r>
            <a:r>
              <a:rPr lang="en-US" sz="2800" dirty="0" smtClean="0"/>
              <a:t>Equipos de </a:t>
            </a:r>
            <a:r>
              <a:rPr lang="en-US" sz="2800" dirty="0" err="1" smtClean="0"/>
              <a:t>protección</a:t>
            </a:r>
            <a:r>
              <a:rPr lang="en-US" sz="2800" dirty="0" smtClean="0"/>
              <a:t> personal </a:t>
            </a:r>
            <a:r>
              <a:rPr lang="en-US" sz="2800" dirty="0" err="1" smtClean="0"/>
              <a:t>y</a:t>
            </a:r>
            <a:r>
              <a:rPr lang="en-US" sz="2800" dirty="0" smtClean="0"/>
              <a:t> </a:t>
            </a:r>
            <a:r>
              <a:rPr lang="en-US" sz="2800" dirty="0" err="1" smtClean="0"/>
              <a:t>rociado</a:t>
            </a:r>
            <a:r>
              <a:rPr lang="en-US" sz="2800" dirty="0" smtClean="0"/>
              <a:t> de </a:t>
            </a:r>
            <a:r>
              <a:rPr lang="en-US" sz="2800" dirty="0" err="1" smtClean="0"/>
              <a:t>prueba</a:t>
            </a:r>
            <a:endParaRPr lang="en-US" sz="2800" dirty="0" smtClean="0"/>
          </a:p>
        </p:txBody>
      </p:sp>
      <p:sp>
        <p:nvSpPr>
          <p:cNvPr id="47107" name="Content Placeholder 2"/>
          <p:cNvSpPr>
            <a:spLocks noGrp="1"/>
          </p:cNvSpPr>
          <p:nvPr>
            <p:ph idx="1"/>
          </p:nvPr>
        </p:nvSpPr>
        <p:spPr>
          <a:xfrm>
            <a:off x="457200" y="1524000"/>
            <a:ext cx="4953000" cy="3810000"/>
          </a:xfrm>
        </p:spPr>
        <p:txBody>
          <a:bodyPr>
            <a:noAutofit/>
          </a:bodyPr>
          <a:lstStyle/>
          <a:p>
            <a:pPr eaLnBrk="1" fontAlgn="auto" hangingPunct="1">
              <a:buFont typeface="Arial"/>
              <a:buNone/>
              <a:defRPr/>
            </a:pPr>
            <a:r>
              <a:rPr lang="en-US" sz="2000" dirty="0" smtClean="0"/>
              <a:t>Prácticas laborales en el </a:t>
            </a:r>
            <a:r>
              <a:rPr lang="en-US" sz="2000" dirty="0" smtClean="0">
                <a:solidFill>
                  <a:srgbClr val="002060"/>
                </a:solidFill>
              </a:rPr>
              <a:t>área de rociado:</a:t>
            </a:r>
            <a:r>
              <a:rPr lang="en-US" sz="2000" dirty="0" smtClean="0"/>
              <a:t> </a:t>
            </a:r>
          </a:p>
          <a:p>
            <a:pPr marL="228600" indent="-228600" eaLnBrk="1" fontAlgn="auto" hangingPunct="1">
              <a:buFont typeface="Arial" pitchFamily="34" charset="0"/>
              <a:buChar char="•"/>
              <a:defRPr/>
            </a:pPr>
            <a:r>
              <a:rPr lang="en-US" sz="2000" dirty="0" smtClean="0"/>
              <a:t>Use EPP adecuados </a:t>
            </a:r>
            <a:r>
              <a:rPr lang="en-US" sz="2000" b="0" i="1" dirty="0" smtClean="0"/>
              <a:t>(más en la Unidad 9) </a:t>
            </a:r>
          </a:p>
          <a:p>
            <a:pPr marL="228600" indent="-228600" eaLnBrk="1" fontAlgn="auto" hangingPunct="1">
              <a:buFont typeface="Arial" pitchFamily="34" charset="0"/>
              <a:buChar char="•"/>
              <a:defRPr/>
            </a:pPr>
            <a:r>
              <a:rPr lang="en-US" sz="2000" dirty="0" smtClean="0">
                <a:solidFill>
                  <a:srgbClr val="002060"/>
                </a:solidFill>
              </a:rPr>
              <a:t>Para ayudar a prevenir la exposición, no coma, beba ni fume en el área de rociado. </a:t>
            </a:r>
          </a:p>
          <a:p>
            <a:pPr marL="228600" indent="-228600" eaLnBrk="1" fontAlgn="auto" hangingPunct="1">
              <a:buFont typeface="Arial" pitchFamily="34" charset="0"/>
              <a:buChar char="•"/>
              <a:defRPr/>
            </a:pPr>
            <a:r>
              <a:rPr lang="en-US" sz="2000" dirty="0" smtClean="0"/>
              <a:t>Realice un rociado de prueba para verificar que su kit/sistema SPF esté funcionando adecuadamente </a:t>
            </a:r>
            <a:r>
              <a:rPr lang="en-US" sz="2000" b="0" i="1" dirty="0" smtClean="0"/>
              <a:t> (mientras usa el EPP adecuado)</a:t>
            </a:r>
          </a:p>
          <a:p>
            <a:pPr marL="228600" indent="-228600" eaLnBrk="1" fontAlgn="auto" hangingPunct="1">
              <a:buFont typeface="Arial" pitchFamily="34" charset="0"/>
              <a:buChar char="•"/>
              <a:defRPr/>
            </a:pPr>
            <a:r>
              <a:rPr lang="en-US" sz="2000" dirty="0" err="1" smtClean="0">
                <a:solidFill>
                  <a:srgbClr val="002060"/>
                </a:solidFill>
              </a:rPr>
              <a:t>Lávese</a:t>
            </a:r>
            <a:r>
              <a:rPr lang="en-US" sz="2000" dirty="0" smtClean="0">
                <a:solidFill>
                  <a:srgbClr val="002060"/>
                </a:solidFill>
              </a:rPr>
              <a:t> cuidadosamente después de dejar el área de rociado y antes de comer/beber</a:t>
            </a:r>
            <a:endParaRPr lang="en-US" sz="2000" i="1" dirty="0" smtClean="0"/>
          </a:p>
          <a:p>
            <a:pPr marL="228600" indent="-228600" eaLnBrk="1" fontAlgn="auto" hangingPunct="1">
              <a:buFont typeface="Arial" pitchFamily="34" charset="0"/>
              <a:buChar char="•"/>
              <a:defRPr/>
            </a:pPr>
            <a:endParaRPr lang="en-US" sz="2000" b="0" i="1" dirty="0" smtClean="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2057400"/>
            <a:ext cx="3433584" cy="2072603"/>
          </a:xfrm>
          <a:prstGeom prst="rect">
            <a:avLst/>
          </a:prstGeom>
          <a:noFill/>
          <a:ln w="9525">
            <a:noFill/>
            <a:miter lim="800000"/>
            <a:headEnd/>
            <a:tailEnd/>
          </a:ln>
          <a:effectLst>
            <a:outerShdw blurRad="254000" dist="139700" dir="2700000" algn="tl" rotWithShape="0">
              <a:prstClr val="black">
                <a:alpha val="40000"/>
              </a:prstClr>
            </a:outerShdw>
          </a:effectLst>
        </p:spPr>
      </p:pic>
      <p:sp>
        <p:nvSpPr>
          <p:cNvPr id="6" name="TextBox 5"/>
          <p:cNvSpPr txBox="1"/>
          <p:nvPr/>
        </p:nvSpPr>
        <p:spPr>
          <a:xfrm>
            <a:off x="5562600" y="4267200"/>
            <a:ext cx="3581400" cy="923330"/>
          </a:xfrm>
          <a:prstGeom prst="rect">
            <a:avLst/>
          </a:prstGeom>
          <a:noFill/>
        </p:spPr>
        <p:txBody>
          <a:bodyPr wrap="square" rtlCol="0">
            <a:spAutoFit/>
          </a:bodyPr>
          <a:lstStyle/>
          <a:p>
            <a:r>
              <a:rPr lang="en-US" b="1" i="1" dirty="0" smtClean="0">
                <a:latin typeface="Trebuchet MS" pitchFamily="34" charset="0"/>
              </a:rPr>
              <a:t>El rociado de prueba generalmente se hace en una cubeta de basura o en la caja del kit como se indica.</a:t>
            </a:r>
            <a:endParaRPr lang="en-US" b="1" dirty="0">
              <a:latin typeface="Trebuchet MS"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28600"/>
            <a:ext cx="8686800" cy="1143000"/>
          </a:xfrm>
        </p:spPr>
        <p:txBody>
          <a:bodyPr>
            <a:normAutofit/>
          </a:bodyPr>
          <a:lstStyle/>
          <a:p>
            <a:pPr eaLnBrk="1" fontAlgn="auto" hangingPunct="1">
              <a:spcAft>
                <a:spcPts val="0"/>
              </a:spcAft>
              <a:defRPr/>
            </a:pPr>
            <a:r>
              <a:rPr lang="en-US" sz="3200" dirty="0" err="1" smtClean="0"/>
              <a:t>Utilizar</a:t>
            </a:r>
            <a:r>
              <a:rPr lang="en-US" sz="3200" dirty="0" smtClean="0"/>
              <a:t> kits/</a:t>
            </a:r>
            <a:r>
              <a:rPr lang="en-US" sz="3200" dirty="0" err="1" smtClean="0"/>
              <a:t>sistemas</a:t>
            </a:r>
            <a:r>
              <a:rPr lang="en-US" sz="3200" dirty="0" smtClean="0"/>
              <a:t> SPF de </a:t>
            </a:r>
            <a:r>
              <a:rPr lang="en-US" sz="3200" dirty="0" err="1" smtClean="0"/>
              <a:t>baja</a:t>
            </a:r>
            <a:r>
              <a:rPr lang="en-US" sz="3200" dirty="0" smtClean="0"/>
              <a:t> </a:t>
            </a:r>
            <a:r>
              <a:rPr lang="en-US" sz="3200" dirty="0" err="1" smtClean="0"/>
              <a:t>presión</a:t>
            </a:r>
            <a:r>
              <a:rPr lang="en-US" dirty="0" smtClean="0"/>
              <a:t/>
            </a:r>
            <a:br>
              <a:rPr lang="en-US" dirty="0" smtClean="0"/>
            </a:br>
            <a:r>
              <a:rPr lang="en-US" dirty="0" smtClean="0"/>
              <a:t>- </a:t>
            </a:r>
            <a:r>
              <a:rPr lang="en-US" sz="2800" dirty="0" smtClean="0"/>
              <a:t>Instrucciones del </a:t>
            </a:r>
            <a:r>
              <a:rPr lang="en-US" sz="2800" dirty="0" err="1" smtClean="0"/>
              <a:t>producto</a:t>
            </a:r>
            <a:endParaRPr lang="en-US" sz="2800" dirty="0" smtClean="0"/>
          </a:p>
        </p:txBody>
      </p:sp>
      <p:sp>
        <p:nvSpPr>
          <p:cNvPr id="47107" name="Content Placeholder 2"/>
          <p:cNvSpPr>
            <a:spLocks noGrp="1"/>
          </p:cNvSpPr>
          <p:nvPr>
            <p:ph idx="1"/>
          </p:nvPr>
        </p:nvSpPr>
        <p:spPr>
          <a:xfrm>
            <a:off x="457200" y="1371600"/>
            <a:ext cx="4724400" cy="4953000"/>
          </a:xfrm>
        </p:spPr>
        <p:txBody>
          <a:bodyPr>
            <a:noAutofit/>
          </a:bodyPr>
          <a:lstStyle/>
          <a:p>
            <a:pPr eaLnBrk="1" fontAlgn="auto" hangingPunct="1">
              <a:buFont typeface="Arial"/>
              <a:buNone/>
              <a:defRPr/>
            </a:pPr>
            <a:r>
              <a:rPr lang="es-ES_tradnl" sz="2400" dirty="0" smtClean="0">
                <a:solidFill>
                  <a:schemeClr val="tx2"/>
                </a:solidFill>
              </a:rPr>
              <a:t>Siga las instrucciones del fabricante sobre dónde y cómo usar el </a:t>
            </a:r>
            <a:r>
              <a:rPr lang="es-ES_tradnl" sz="2400" dirty="0" err="1" smtClean="0">
                <a:solidFill>
                  <a:schemeClr val="tx2"/>
                </a:solidFill>
              </a:rPr>
              <a:t>kit</a:t>
            </a:r>
            <a:r>
              <a:rPr lang="es-ES_tradnl" sz="2400" dirty="0" smtClean="0">
                <a:solidFill>
                  <a:schemeClr val="tx2"/>
                </a:solidFill>
              </a:rPr>
              <a:t>/sistema SPF.</a:t>
            </a:r>
          </a:p>
          <a:p>
            <a:pPr marL="342900" eaLnBrk="1" fontAlgn="auto" hangingPunct="1">
              <a:buFont typeface="Arial" pitchFamily="34" charset="0"/>
              <a:buChar char="•"/>
              <a:defRPr/>
            </a:pPr>
            <a:r>
              <a:rPr lang="es-ES_tradnl" dirty="0" smtClean="0">
                <a:solidFill>
                  <a:srgbClr val="093678"/>
                </a:solidFill>
              </a:rPr>
              <a:t>Por ejemplo, evite instalar cerca de fuentes de calor, como cerca de chimeneas, radiadores de calor, lámparas de calor, luces empotradas, alambres de cobre desnudo o adentro de cajas eléctricas.</a:t>
            </a:r>
          </a:p>
          <a:p>
            <a:pPr marL="342900" eaLnBrk="1" fontAlgn="auto" hangingPunct="1">
              <a:buFont typeface="Arial" pitchFamily="34" charset="0"/>
              <a:buChar char="•"/>
              <a:defRPr/>
            </a:pPr>
            <a:r>
              <a:rPr lang="es-ES_tradnl" dirty="0" smtClean="0">
                <a:solidFill>
                  <a:srgbClr val="093678"/>
                </a:solidFill>
              </a:rPr>
              <a:t>Evite rociar demasiado en una sola pasada </a:t>
            </a:r>
            <a:r>
              <a:rPr lang="es-ES_tradnl" i="1" dirty="0" smtClean="0">
                <a:solidFill>
                  <a:srgbClr val="093678"/>
                </a:solidFill>
              </a:rPr>
              <a:t>(un máximo de 2” es común) </a:t>
            </a:r>
            <a:r>
              <a:rPr lang="es-ES_tradnl" dirty="0" smtClean="0">
                <a:solidFill>
                  <a:srgbClr val="093678"/>
                </a:solidFill>
              </a:rPr>
              <a:t>y</a:t>
            </a:r>
            <a:r>
              <a:rPr lang="es-ES_tradnl" i="1" dirty="0" smtClean="0">
                <a:solidFill>
                  <a:srgbClr val="093678"/>
                </a:solidFill>
              </a:rPr>
              <a:t> </a:t>
            </a:r>
            <a:r>
              <a:rPr lang="es-ES_tradnl" dirty="0" smtClean="0">
                <a:solidFill>
                  <a:srgbClr val="093678"/>
                </a:solidFill>
              </a:rPr>
              <a:t>permita un tiempo de enfriamiento suficiente entre cada pasada.</a:t>
            </a:r>
          </a:p>
          <a:p>
            <a:pPr marL="342900" eaLnBrk="1" fontAlgn="auto" hangingPunct="1">
              <a:buFont typeface="Arial" pitchFamily="34" charset="0"/>
              <a:buChar char="•"/>
              <a:defRPr/>
            </a:pPr>
            <a:r>
              <a:rPr lang="es-ES_tradnl" dirty="0" smtClean="0">
                <a:solidFill>
                  <a:srgbClr val="002060"/>
                </a:solidFill>
              </a:rPr>
              <a:t>Rápidamente limpie las superficies con las que el </a:t>
            </a:r>
            <a:r>
              <a:rPr lang="es-ES_tradnl" dirty="0" smtClean="0"/>
              <a:t>sobre-rociado de SPF podría entrar en contacto.</a:t>
            </a:r>
          </a:p>
          <a:p>
            <a:pPr eaLnBrk="1" fontAlgn="auto" hangingPunct="1">
              <a:buFont typeface="Arial"/>
              <a:buNone/>
              <a:defRPr/>
            </a:pPr>
            <a:endParaRPr lang="es-ES_tradnl" sz="2400" dirty="0" smtClean="0">
              <a:solidFill>
                <a:schemeClr val="tx2"/>
              </a:solidFill>
            </a:endParaRPr>
          </a:p>
          <a:p>
            <a:pPr marL="228600" indent="-228600" eaLnBrk="1" fontAlgn="auto" hangingPunct="1">
              <a:buFont typeface="Arial" pitchFamily="34" charset="0"/>
              <a:buChar char="•"/>
              <a:defRPr/>
            </a:pPr>
            <a:endParaRPr lang="es-ES_tradnl" sz="2000" dirty="0" smtClean="0"/>
          </a:p>
        </p:txBody>
      </p:sp>
      <p:pic>
        <p:nvPicPr>
          <p:cNvPr id="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3886200"/>
            <a:ext cx="3586655" cy="1857376"/>
          </a:xfrm>
          <a:prstGeom prst="rect">
            <a:avLst/>
          </a:prstGeom>
          <a:noFill/>
          <a:ln w="9525">
            <a:noFill/>
            <a:miter lim="800000"/>
            <a:headEnd/>
            <a:tailEnd/>
          </a:ln>
          <a:effectLst>
            <a:outerShdw blurRad="254000" dist="139700" dir="2700000" algn="tl" rotWithShape="0">
              <a:prstClr val="black">
                <a:alpha val="40000"/>
              </a:prstClr>
            </a:outerShdw>
          </a:effectLst>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81600" y="1600200"/>
            <a:ext cx="3581400" cy="1916053"/>
          </a:xfrm>
          <a:prstGeom prst="rect">
            <a:avLst/>
          </a:prstGeom>
          <a:noFill/>
          <a:ln w="9525">
            <a:noFill/>
            <a:miter lim="800000"/>
            <a:headEnd/>
            <a:tailEnd/>
          </a:ln>
          <a:effectLst>
            <a:outerShdw blurRad="254000" dist="1397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304800"/>
            <a:ext cx="8153400" cy="1447800"/>
          </a:xfrm>
        </p:spPr>
        <p:txBody>
          <a:bodyPr lIns="92066" tIns="46034" rIns="92066" bIns="46034">
            <a:normAutofit fontScale="90000"/>
          </a:bodyPr>
          <a:lstStyle/>
          <a:p>
            <a:pPr eaLnBrk="1" fontAlgn="auto" hangingPunct="1">
              <a:lnSpc>
                <a:spcPct val="90000"/>
              </a:lnSpc>
              <a:spcAft>
                <a:spcPts val="0"/>
              </a:spcAft>
              <a:defRPr/>
            </a:pPr>
            <a:r>
              <a:rPr lang="es-ES_tradnl" dirty="0" smtClean="0"/>
              <a:t/>
            </a:r>
            <a:br>
              <a:rPr lang="es-ES_tradnl" dirty="0" smtClean="0"/>
            </a:br>
            <a:r>
              <a:rPr lang="es-ES_tradnl" dirty="0" smtClean="0"/>
              <a:t/>
            </a:r>
            <a:br>
              <a:rPr lang="es-ES_tradnl" dirty="0" smtClean="0"/>
            </a:br>
            <a:r>
              <a:rPr lang="es-ES_tradnl" dirty="0" smtClean="0"/>
              <a:t/>
            </a:r>
            <a:br>
              <a:rPr lang="es-ES_tradnl" dirty="0" smtClean="0"/>
            </a:br>
            <a:r>
              <a:rPr lang="es-ES_tradnl" dirty="0" smtClean="0"/>
              <a:t/>
            </a:r>
            <a:br>
              <a:rPr lang="es-ES_tradnl" dirty="0" smtClean="0"/>
            </a:br>
            <a:r>
              <a:rPr lang="es-ES_tradnl" dirty="0" smtClean="0"/>
              <a:t/>
            </a:r>
            <a:br>
              <a:rPr lang="es-ES_tradnl" dirty="0" smtClean="0"/>
            </a:br>
            <a:r>
              <a:rPr lang="es-ES_tradnl" dirty="0" smtClean="0">
                <a:solidFill>
                  <a:srgbClr val="093678"/>
                </a:solidFill>
              </a:rPr>
              <a:t>Utilizar kits/sistemas SPF de baja presión</a:t>
            </a:r>
            <a:br>
              <a:rPr lang="es-ES_tradnl" dirty="0" smtClean="0">
                <a:solidFill>
                  <a:srgbClr val="093678"/>
                </a:solidFill>
              </a:rPr>
            </a:br>
            <a:r>
              <a:rPr lang="es-ES_tradnl" dirty="0" smtClean="0">
                <a:solidFill>
                  <a:srgbClr val="093678"/>
                </a:solidFill>
              </a:rPr>
              <a:t> - </a:t>
            </a:r>
            <a:r>
              <a:rPr lang="es-ES_tradnl" sz="3100" dirty="0" smtClean="0">
                <a:solidFill>
                  <a:srgbClr val="093678"/>
                </a:solidFill>
              </a:rPr>
              <a:t>Acceso restringido al área de rociado</a:t>
            </a:r>
            <a:br>
              <a:rPr lang="es-ES_tradnl" sz="3100" dirty="0" smtClean="0">
                <a:solidFill>
                  <a:srgbClr val="093678"/>
                </a:solidFill>
              </a:rPr>
            </a:br>
            <a:endParaRPr lang="es-ES_tradnl" sz="3100" dirty="0" smtClean="0">
              <a:solidFill>
                <a:srgbClr val="093678"/>
              </a:solidFill>
            </a:endParaRPr>
          </a:p>
        </p:txBody>
      </p:sp>
      <p:sp>
        <p:nvSpPr>
          <p:cNvPr id="3" name="Content Placeholder 2"/>
          <p:cNvSpPr>
            <a:spLocks noGrp="1"/>
          </p:cNvSpPr>
          <p:nvPr>
            <p:ph idx="1"/>
          </p:nvPr>
        </p:nvSpPr>
        <p:spPr>
          <a:xfrm>
            <a:off x="457200" y="1524000"/>
            <a:ext cx="8229600" cy="4343400"/>
          </a:xfrm>
        </p:spPr>
        <p:txBody>
          <a:bodyPr/>
          <a:lstStyle/>
          <a:p>
            <a:pPr eaLnBrk="1" fontAlgn="auto" hangingPunct="1">
              <a:buFont typeface="Arial"/>
              <a:buNone/>
              <a:defRPr/>
            </a:pPr>
            <a:r>
              <a:rPr lang="en-US" sz="2000" i="1" dirty="0" smtClean="0">
                <a:solidFill>
                  <a:srgbClr val="093678"/>
                </a:solidFill>
              </a:rPr>
              <a:t>Use EPP adecuado en el área de rociado durante y por un período después de rociar. Considere lo siguiente:</a:t>
            </a:r>
          </a:p>
          <a:p>
            <a:pPr marL="285750" indent="-285750" eaLnBrk="1" fontAlgn="auto" hangingPunct="1">
              <a:buFont typeface="Arial"/>
              <a:buNone/>
              <a:defRPr/>
            </a:pPr>
            <a:endParaRPr lang="en-US" i="1" dirty="0" smtClean="0">
              <a:solidFill>
                <a:schemeClr val="bg1"/>
              </a:solidFill>
            </a:endParaRPr>
          </a:p>
        </p:txBody>
      </p:sp>
      <p:sp>
        <p:nvSpPr>
          <p:cNvPr id="19461" name="TextBox 3"/>
          <p:cNvSpPr txBox="1">
            <a:spLocks noChangeArrowheads="1"/>
          </p:cNvSpPr>
          <p:nvPr/>
        </p:nvSpPr>
        <p:spPr bwMode="auto">
          <a:xfrm>
            <a:off x="533400" y="2288262"/>
            <a:ext cx="4648200" cy="4401205"/>
          </a:xfrm>
          <a:prstGeom prst="rect">
            <a:avLst/>
          </a:prstGeom>
          <a:noFill/>
          <a:ln w="9525">
            <a:noFill/>
            <a:miter lim="800000"/>
            <a:headEnd/>
            <a:tailEnd/>
          </a:ln>
        </p:spPr>
        <p:txBody>
          <a:bodyPr wrap="square">
            <a:spAutoFit/>
          </a:bodyPr>
          <a:lstStyle/>
          <a:p>
            <a:pPr marL="228600" indent="-228600">
              <a:buFont typeface="Arial" charset="0"/>
              <a:buChar char="•"/>
            </a:pPr>
            <a:r>
              <a:rPr lang="es-ES_tradnl" sz="2000" b="1" dirty="0" smtClean="0">
                <a:solidFill>
                  <a:srgbClr val="093678"/>
                </a:solidFill>
                <a:latin typeface="Trebuchet MS" pitchFamily="34" charset="0"/>
              </a:rPr>
              <a:t>Informar a otros trabajadores calificados y ocupantes del edificio sobre las restricciones al acceso.</a:t>
            </a:r>
          </a:p>
          <a:p>
            <a:pPr marL="228600" indent="-228600"/>
            <a:endParaRPr lang="es-ES_tradnl" sz="2000" b="1" dirty="0" smtClean="0">
              <a:solidFill>
                <a:srgbClr val="093678"/>
              </a:solidFill>
              <a:latin typeface="Trebuchet MS" pitchFamily="34" charset="0"/>
            </a:endParaRPr>
          </a:p>
          <a:p>
            <a:pPr marL="228600" indent="-228600">
              <a:buFont typeface="Arial" charset="0"/>
              <a:buChar char="•"/>
            </a:pPr>
            <a:r>
              <a:rPr lang="es-ES_tradnl" sz="2000" b="1" dirty="0" smtClean="0">
                <a:solidFill>
                  <a:srgbClr val="093678"/>
                </a:solidFill>
                <a:latin typeface="Trebuchet MS" pitchFamily="34" charset="0"/>
              </a:rPr>
              <a:t>Implementar estas restricciones mientras se rocía y por un período de tiempo después según lo descrito por el fabricante del producto.</a:t>
            </a:r>
          </a:p>
          <a:p>
            <a:pPr marL="228600" indent="-228600">
              <a:buFont typeface="Arial" charset="0"/>
              <a:buChar char="•"/>
            </a:pPr>
            <a:endParaRPr lang="es-ES_tradnl" sz="2000" b="1" dirty="0" smtClean="0">
              <a:solidFill>
                <a:srgbClr val="093678"/>
              </a:solidFill>
              <a:latin typeface="Trebuchet MS" pitchFamily="34" charset="0"/>
            </a:endParaRPr>
          </a:p>
          <a:p>
            <a:pPr marL="228600" indent="-228600">
              <a:buFont typeface="Arial" charset="0"/>
              <a:buChar char="•"/>
            </a:pPr>
            <a:r>
              <a:rPr lang="es-ES_tradnl" sz="2000" b="1" dirty="0" smtClean="0">
                <a:solidFill>
                  <a:srgbClr val="093678"/>
                </a:solidFill>
                <a:latin typeface="Trebuchet MS" pitchFamily="34" charset="0"/>
              </a:rPr>
              <a:t>Controlar las señales de advertencia y las barreras que colocó antes de empezar a trabajar.</a:t>
            </a:r>
            <a:endParaRPr lang="es-ES_tradnl" sz="2000" b="1" dirty="0">
              <a:solidFill>
                <a:srgbClr val="093678"/>
              </a:solidFill>
              <a:latin typeface="Trebuchet MS" pitchFamily="34" charset="0"/>
            </a:endParaRPr>
          </a:p>
        </p:txBody>
      </p:sp>
      <p:pic>
        <p:nvPicPr>
          <p:cNvPr id="6"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2590800"/>
            <a:ext cx="3124200" cy="1718315"/>
          </a:xfrm>
          <a:prstGeom prst="rect">
            <a:avLst/>
          </a:prstGeom>
          <a:noFill/>
          <a:ln w="9525">
            <a:noFill/>
            <a:miter lim="800000"/>
            <a:headEnd/>
            <a:tailEnd/>
          </a:ln>
          <a:effectLst>
            <a:outerShdw blurRad="254000" dist="139700" dir="2700000" algn="tl" rotWithShape="0">
              <a:prstClr val="black">
                <a:alpha val="40000"/>
              </a:prstClr>
            </a:outerShdw>
          </a:effectLst>
        </p:spPr>
      </p:pic>
      <p:sp>
        <p:nvSpPr>
          <p:cNvPr id="7" name="Rectangle 6"/>
          <p:cNvSpPr/>
          <p:nvPr/>
        </p:nvSpPr>
        <p:spPr>
          <a:xfrm>
            <a:off x="5410200" y="4419600"/>
            <a:ext cx="3581400" cy="1569660"/>
          </a:xfrm>
          <a:prstGeom prst="rect">
            <a:avLst/>
          </a:prstGeom>
        </p:spPr>
        <p:txBody>
          <a:bodyPr wrap="square">
            <a:spAutoFit/>
          </a:bodyPr>
          <a:lstStyle/>
          <a:p>
            <a:r>
              <a:rPr lang="en-US" sz="1600" b="1" i="1" dirty="0" smtClean="0">
                <a:solidFill>
                  <a:srgbClr val="093678"/>
                </a:solidFill>
                <a:latin typeface="Trebuchet MS" pitchFamily="34" charset="0"/>
              </a:rPr>
              <a:t>Éste es un </a:t>
            </a:r>
            <a:r>
              <a:rPr lang="en-US" sz="1600" b="1" i="1" dirty="0" err="1" smtClean="0">
                <a:solidFill>
                  <a:srgbClr val="093678"/>
                </a:solidFill>
                <a:latin typeface="Trebuchet MS" pitchFamily="34" charset="0"/>
              </a:rPr>
              <a:t>ejemplo</a:t>
            </a:r>
            <a:r>
              <a:rPr lang="en-US" sz="1600" b="1" i="1" dirty="0" smtClean="0">
                <a:solidFill>
                  <a:srgbClr val="093678"/>
                </a:solidFill>
                <a:latin typeface="Trebuchet MS" pitchFamily="34" charset="0"/>
              </a:rPr>
              <a:t> de </a:t>
            </a:r>
            <a:r>
              <a:rPr lang="en-US" sz="1600" b="1" i="1" dirty="0" err="1" smtClean="0">
                <a:solidFill>
                  <a:srgbClr val="093678"/>
                </a:solidFill>
                <a:latin typeface="Trebuchet MS" pitchFamily="34" charset="0"/>
              </a:rPr>
              <a:t>buena</a:t>
            </a:r>
            <a:r>
              <a:rPr lang="en-US" sz="1600" b="1" i="1" dirty="0" smtClean="0">
                <a:solidFill>
                  <a:srgbClr val="093678"/>
                </a:solidFill>
                <a:latin typeface="Trebuchet MS" pitchFamily="34" charset="0"/>
              </a:rPr>
              <a:t> </a:t>
            </a:r>
            <a:r>
              <a:rPr lang="en-US" sz="1600" b="1" i="1" dirty="0" err="1" smtClean="0">
                <a:solidFill>
                  <a:srgbClr val="093678"/>
                </a:solidFill>
                <a:latin typeface="Trebuchet MS" pitchFamily="34" charset="0"/>
              </a:rPr>
              <a:t>elección</a:t>
            </a:r>
            <a:r>
              <a:rPr lang="en-US" sz="1600" b="1" i="1" dirty="0" smtClean="0">
                <a:solidFill>
                  <a:srgbClr val="093678"/>
                </a:solidFill>
                <a:latin typeface="Trebuchet MS" pitchFamily="34" charset="0"/>
              </a:rPr>
              <a:t> de EPP para una aplicación típica</a:t>
            </a:r>
          </a:p>
          <a:p>
            <a:r>
              <a:rPr lang="en-US" sz="1600" b="1" i="1" dirty="0" smtClean="0">
                <a:solidFill>
                  <a:srgbClr val="093678"/>
                </a:solidFill>
                <a:latin typeface="Trebuchet MS" pitchFamily="34" charset="0"/>
              </a:rPr>
              <a:t>de SPF de baja presión de dos componentes. Se discuten opciones adicionales de EPP en la Unidad 9. </a:t>
            </a:r>
            <a:endParaRPr lang="en-US" sz="1600" b="1" i="1" dirty="0">
              <a:solidFill>
                <a:srgbClr val="093678"/>
              </a:solidFill>
              <a:latin typeface="Trebuchet MS"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82671" y="152400"/>
            <a:ext cx="8382000" cy="1143000"/>
          </a:xfrm>
        </p:spPr>
        <p:txBody>
          <a:bodyPr>
            <a:normAutofit/>
          </a:bodyPr>
          <a:lstStyle/>
          <a:p>
            <a:pPr eaLnBrk="1" fontAlgn="auto" hangingPunct="1">
              <a:spcAft>
                <a:spcPts val="0"/>
              </a:spcAft>
              <a:defRPr/>
            </a:pPr>
            <a:r>
              <a:rPr lang="en-US" sz="3200" dirty="0" smtClean="0">
                <a:solidFill>
                  <a:srgbClr val="093678"/>
                </a:solidFill>
              </a:rPr>
              <a:t>Consejos para después del rociado de SPF de baja presión</a:t>
            </a:r>
          </a:p>
        </p:txBody>
      </p:sp>
      <p:sp>
        <p:nvSpPr>
          <p:cNvPr id="3" name="Content Placeholder 2"/>
          <p:cNvSpPr>
            <a:spLocks noGrp="1"/>
          </p:cNvSpPr>
          <p:nvPr>
            <p:ph idx="1"/>
          </p:nvPr>
        </p:nvSpPr>
        <p:spPr>
          <a:xfrm>
            <a:off x="457200" y="1752600"/>
            <a:ext cx="5867400" cy="4648200"/>
          </a:xfrm>
        </p:spPr>
        <p:txBody>
          <a:bodyPr>
            <a:normAutofit lnSpcReduction="10000"/>
          </a:bodyPr>
          <a:lstStyle/>
          <a:p>
            <a:pPr eaLnBrk="1" fontAlgn="auto" hangingPunct="1">
              <a:defRPr/>
            </a:pPr>
            <a:r>
              <a:rPr lang="es-ES_tradnl" sz="2000" dirty="0" smtClean="0">
                <a:solidFill>
                  <a:srgbClr val="093678"/>
                </a:solidFill>
              </a:rPr>
              <a:t>Mantener a los trabajadores y otros ocupantes que no estén usando EPP adecuados alejados del área de rociado. </a:t>
            </a:r>
          </a:p>
          <a:p>
            <a:pPr eaLnBrk="1" fontAlgn="auto" hangingPunct="1">
              <a:defRPr/>
            </a:pPr>
            <a:r>
              <a:rPr lang="es-ES_tradnl" sz="2000" dirty="0" smtClean="0">
                <a:solidFill>
                  <a:srgbClr val="093678"/>
                </a:solidFill>
                <a:latin typeface="Trebuchet MS" pitchFamily="34" charset="0"/>
              </a:rPr>
              <a:t>Comunicarse con el fabricante del producto para obtener sus recomendaciones sobre ventilación y tiempo de reingreso para el producto SPF que se usa.</a:t>
            </a:r>
          </a:p>
          <a:p>
            <a:pPr eaLnBrk="1" fontAlgn="auto" hangingPunct="1">
              <a:defRPr/>
            </a:pPr>
            <a:r>
              <a:rPr lang="es-ES_tradnl" sz="2000" i="1" dirty="0" smtClean="0">
                <a:solidFill>
                  <a:srgbClr val="093678"/>
                </a:solidFill>
              </a:rPr>
              <a:t>Para una aplicación típica de SPF de baja presión de dos componentes, algunos fabricantes recomiendan un tiempo de reingreso de una hora.  </a:t>
            </a:r>
          </a:p>
          <a:p>
            <a:pPr eaLnBrk="1" fontAlgn="auto" hangingPunct="1">
              <a:defRPr/>
            </a:pPr>
            <a:r>
              <a:rPr lang="es-ES_tradnl" sz="2000" dirty="0" smtClean="0">
                <a:solidFill>
                  <a:srgbClr val="093678"/>
                </a:solidFill>
              </a:rPr>
              <a:t>Limpiar el lugar de trabajo cuidadosamente antes de que regresen los ocupantes. </a:t>
            </a:r>
          </a:p>
          <a:p>
            <a:pPr eaLnBrk="1" fontAlgn="auto" hangingPunct="1">
              <a:defRPr/>
            </a:pPr>
            <a:endParaRPr lang="es-ES_tradnl" sz="2000" dirty="0" smtClean="0">
              <a:solidFill>
                <a:srgbClr val="093678"/>
              </a:solidFill>
            </a:endParaRPr>
          </a:p>
          <a:p>
            <a:pPr eaLnBrk="1" fontAlgn="auto" hangingPunct="1">
              <a:buFont typeface="Arial"/>
              <a:buNone/>
              <a:defRPr/>
            </a:pPr>
            <a:endParaRPr lang="es-ES_tradnl" sz="2400" dirty="0" smtClean="0">
              <a:latin typeface="Trebuchet MS" pitchFamily="34" charset="0"/>
            </a:endParaRPr>
          </a:p>
          <a:p>
            <a:pPr eaLnBrk="1" fontAlgn="auto" hangingPunct="1">
              <a:buFont typeface="Arial"/>
              <a:buNone/>
              <a:defRPr/>
            </a:pPr>
            <a:endParaRPr lang="es-ES_tradnl" sz="2400" dirty="0" smtClean="0">
              <a:latin typeface="Trebuchet MS" pitchFamily="34" charset="0"/>
            </a:endParaRPr>
          </a:p>
        </p:txBody>
      </p:sp>
      <p:pic>
        <p:nvPicPr>
          <p:cNvPr id="5" name="Picture 2" descr="C:\Users\Daniel\Desktop\LP Training Slide Development\exterior home image owned by CPI\shutterstock_17312263.jpg"/>
          <p:cNvPicPr>
            <a:picLocks noChangeAspect="1" noChangeArrowheads="1"/>
          </p:cNvPicPr>
          <p:nvPr/>
        </p:nvPicPr>
        <p:blipFill>
          <a:blip r:embed="rId3" cstate="email">
            <a:lum bright="26000"/>
            <a:extLst>
              <a:ext uri="{28A0092B-C50C-407E-A947-70E740481C1C}">
                <a14:useLocalDpi xmlns:a14="http://schemas.microsoft.com/office/drawing/2010/main"/>
              </a:ext>
            </a:extLst>
          </a:blip>
          <a:srcRect/>
          <a:stretch>
            <a:fillRect/>
          </a:stretch>
        </p:blipFill>
        <p:spPr bwMode="auto">
          <a:xfrm>
            <a:off x="6248400" y="1828800"/>
            <a:ext cx="2495892" cy="2209800"/>
          </a:xfrm>
          <a:prstGeom prst="rect">
            <a:avLst/>
          </a:prstGeom>
          <a:noFill/>
          <a:effectLst>
            <a:outerShdw blurRad="254000" dist="139700" dir="2400000" algn="ctr" rotWithShape="0">
              <a:srgbClr val="000000">
                <a:alpha val="40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17488"/>
            <a:ext cx="7162800" cy="1143000"/>
          </a:xfrm>
        </p:spPr>
        <p:txBody>
          <a:bodyPr/>
          <a:lstStyle/>
          <a:p>
            <a:pPr eaLnBrk="1" fontAlgn="auto" hangingPunct="1">
              <a:spcAft>
                <a:spcPts val="0"/>
              </a:spcAft>
              <a:defRPr/>
            </a:pPr>
            <a:r>
              <a:rPr lang="en-US" dirty="0" smtClean="0"/>
              <a:t>Kits/Sistemas SPF de baja presión </a:t>
            </a:r>
            <a:br>
              <a:rPr lang="en-US" dirty="0" smtClean="0"/>
            </a:br>
            <a:r>
              <a:rPr lang="en-US" sz="3200" dirty="0" smtClean="0"/>
              <a:t>- Almacenamiento y manipulación</a:t>
            </a:r>
          </a:p>
        </p:txBody>
      </p:sp>
      <p:sp>
        <p:nvSpPr>
          <p:cNvPr id="46083" name="Content Placeholder 5"/>
          <p:cNvSpPr>
            <a:spLocks noGrp="1"/>
          </p:cNvSpPr>
          <p:nvPr>
            <p:ph idx="1"/>
          </p:nvPr>
        </p:nvSpPr>
        <p:spPr>
          <a:xfrm>
            <a:off x="304800" y="1676400"/>
            <a:ext cx="4800600" cy="4724400"/>
          </a:xfrm>
        </p:spPr>
        <p:txBody>
          <a:bodyPr>
            <a:normAutofit/>
          </a:bodyPr>
          <a:lstStyle/>
          <a:p>
            <a:pPr marL="342900" eaLnBrk="1" fontAlgn="auto" hangingPunct="1">
              <a:spcAft>
                <a:spcPts val="1200"/>
              </a:spcAft>
              <a:buFont typeface="Arial" pitchFamily="34" charset="0"/>
              <a:buChar char="•"/>
              <a:defRPr/>
            </a:pPr>
            <a:r>
              <a:rPr lang="en-US" sz="2200" dirty="0" smtClean="0"/>
              <a:t>Siga las instrucciones del fabricante cuando almacena y manipula kits/sistemas SPF de baja presión.</a:t>
            </a:r>
          </a:p>
          <a:p>
            <a:pPr marL="342900" eaLnBrk="1" fontAlgn="auto" hangingPunct="1">
              <a:spcAft>
                <a:spcPts val="1200"/>
              </a:spcAft>
              <a:buFont typeface="Arial" pitchFamily="34" charset="0"/>
              <a:buChar char="•"/>
              <a:defRPr/>
            </a:pPr>
            <a:r>
              <a:rPr lang="en-US" sz="2200" dirty="0" smtClean="0"/>
              <a:t>Evite exponer los químicos SPF </a:t>
            </a:r>
            <a:r>
              <a:rPr lang="en-US" sz="2200" dirty="0" err="1" smtClean="0"/>
              <a:t>presurizados</a:t>
            </a:r>
            <a:r>
              <a:rPr lang="en-US" sz="2200" dirty="0" smtClean="0"/>
              <a:t> en los cilindros a llamas abiertas o temperaturas altas, ya que las temperaturas altas podrían llevar al contenedor a explotar. </a:t>
            </a:r>
          </a:p>
          <a:p>
            <a:pPr indent="287338" eaLnBrk="1" fontAlgn="auto" hangingPunct="1">
              <a:spcAft>
                <a:spcPts val="1200"/>
              </a:spcAft>
              <a:defRPr/>
            </a:pPr>
            <a:r>
              <a:rPr lang="en-US" sz="2200" i="1" dirty="0" smtClean="0"/>
              <a:t> </a:t>
            </a:r>
            <a:r>
              <a:rPr lang="en-US" i="1" dirty="0" smtClean="0"/>
              <a:t>(más en la Unidad 13).</a:t>
            </a:r>
          </a:p>
          <a:p>
            <a:pPr marL="228600" indent="-228600" eaLnBrk="1" fontAlgn="auto" hangingPunct="1">
              <a:spcAft>
                <a:spcPts val="1200"/>
              </a:spcAft>
              <a:buFont typeface="Arial" pitchFamily="34" charset="0"/>
              <a:buChar char="•"/>
              <a:defRPr/>
            </a:pPr>
            <a:endParaRPr lang="en-US" dirty="0" smtClean="0">
              <a:solidFill>
                <a:srgbClr val="FF0000"/>
              </a:solidFill>
            </a:endParaRP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2286000"/>
            <a:ext cx="3585118" cy="2543072"/>
          </a:xfrm>
          <a:prstGeom prst="rect">
            <a:avLst/>
          </a:prstGeom>
          <a:noFill/>
          <a:ln w="9525">
            <a:noFill/>
            <a:miter lim="800000"/>
            <a:headEnd/>
            <a:tailEnd/>
          </a:ln>
          <a:effectLst>
            <a:outerShdw blurRad="254000" dist="1397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1" descr="ladder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3276600"/>
            <a:ext cx="1905000" cy="2713082"/>
          </a:xfrm>
          <a:prstGeom prst="rect">
            <a:avLst/>
          </a:prstGeom>
          <a:noFill/>
          <a:ln w="9525">
            <a:noFill/>
            <a:miter lim="800000"/>
            <a:headEnd/>
            <a:tailEnd/>
          </a:ln>
        </p:spPr>
      </p:pic>
      <p:sp>
        <p:nvSpPr>
          <p:cNvPr id="13315" name="Rectangle 2"/>
          <p:cNvSpPr>
            <a:spLocks noGrp="1" noChangeArrowheads="1"/>
          </p:cNvSpPr>
          <p:nvPr>
            <p:ph type="title"/>
          </p:nvPr>
        </p:nvSpPr>
        <p:spPr>
          <a:xfrm>
            <a:off x="685800" y="0"/>
            <a:ext cx="7162800" cy="1143000"/>
          </a:xfrm>
        </p:spPr>
        <p:txBody>
          <a:bodyPr lIns="92066" tIns="46034" rIns="92066" bIns="46034"/>
          <a:lstStyle/>
          <a:p>
            <a:pPr eaLnBrk="1" fontAlgn="auto" hangingPunct="1">
              <a:lnSpc>
                <a:spcPct val="90000"/>
              </a:lnSpc>
              <a:spcAft>
                <a:spcPts val="0"/>
              </a:spcAft>
              <a:defRPr/>
            </a:pPr>
            <a:r>
              <a:rPr lang="en-US" dirty="0" smtClean="0"/>
              <a:t>Seguridad en el lugar</a:t>
            </a:r>
          </a:p>
        </p:txBody>
      </p:sp>
      <p:sp>
        <p:nvSpPr>
          <p:cNvPr id="22532" name="Rectangle 3"/>
          <p:cNvSpPr>
            <a:spLocks noGrp="1" noChangeArrowheads="1"/>
          </p:cNvSpPr>
          <p:nvPr>
            <p:ph idx="1"/>
          </p:nvPr>
        </p:nvSpPr>
        <p:spPr bwMode="auto">
          <a:xfrm>
            <a:off x="381000" y="1524000"/>
            <a:ext cx="4876800" cy="4724400"/>
          </a:xfrm>
          <a:noFill/>
          <a:ln>
            <a:miter lim="800000"/>
            <a:headEnd/>
            <a:tailEnd/>
          </a:ln>
        </p:spPr>
        <p:txBody>
          <a:bodyPr vert="horz" wrap="square" lIns="92066" tIns="46034" rIns="92066" bIns="46034" numCol="1" anchorCtr="0" compatLnSpc="1">
            <a:prstTxWarp prst="textNoShape">
              <a:avLst/>
            </a:prstTxWarp>
            <a:normAutofit/>
          </a:bodyPr>
          <a:lstStyle/>
          <a:p>
            <a:pPr eaLnBrk="1" hangingPunct="1">
              <a:spcAft>
                <a:spcPct val="0"/>
              </a:spcAft>
            </a:pPr>
            <a:endParaRPr lang="en-US" sz="2400" dirty="0" smtClean="0">
              <a:latin typeface="Trebuchet MS" pitchFamily="34" charset="0"/>
              <a:ea typeface="Trebuchet MS" pitchFamily="34" charset="0"/>
              <a:cs typeface="Trebuchet MS" pitchFamily="34" charset="0"/>
            </a:endParaRPr>
          </a:p>
          <a:p>
            <a:pPr marL="342900" eaLnBrk="1" hangingPunct="1">
              <a:spcAft>
                <a:spcPct val="0"/>
              </a:spcAft>
              <a:buFont typeface="Arial" pitchFamily="34" charset="0"/>
              <a:buChar char="•"/>
            </a:pPr>
            <a:r>
              <a:rPr lang="en-US" sz="2400" dirty="0" smtClean="0">
                <a:latin typeface="Trebuchet MS" pitchFamily="34" charset="0"/>
                <a:ea typeface="Trebuchet MS" pitchFamily="34" charset="0"/>
                <a:cs typeface="Trebuchet MS" pitchFamily="34" charset="0"/>
              </a:rPr>
              <a:t>Mantenga al lugar de trabajo limpio y libre de residuos.</a:t>
            </a:r>
          </a:p>
          <a:p>
            <a:pPr eaLnBrk="1" hangingPunct="1">
              <a:spcAft>
                <a:spcPct val="0"/>
              </a:spcAft>
            </a:pPr>
            <a:endParaRPr lang="en-US" sz="2400" dirty="0" smtClean="0">
              <a:latin typeface="Trebuchet MS" pitchFamily="34" charset="0"/>
              <a:ea typeface="Trebuchet MS" pitchFamily="34" charset="0"/>
              <a:cs typeface="Trebuchet MS" pitchFamily="34" charset="0"/>
            </a:endParaRPr>
          </a:p>
          <a:p>
            <a:pPr marL="342900" eaLnBrk="1" hangingPunct="1">
              <a:spcAft>
                <a:spcPct val="0"/>
              </a:spcAft>
              <a:buFont typeface="Arial" pitchFamily="34" charset="0"/>
              <a:buChar char="•"/>
            </a:pPr>
            <a:r>
              <a:rPr lang="en-US" sz="2400" dirty="0" smtClean="0">
                <a:latin typeface="Trebuchet MS" pitchFamily="34" charset="0"/>
                <a:ea typeface="Trebuchet MS" pitchFamily="34" charset="0"/>
                <a:cs typeface="Trebuchet MS" pitchFamily="34" charset="0"/>
              </a:rPr>
              <a:t>Sea consciente de áreas donde podrían ocurrir caídas y tome las precauciones adecuadas para reducir los peligros </a:t>
            </a:r>
            <a:r>
              <a:rPr lang="en-US" sz="2000" b="0" i="1" dirty="0" smtClean="0">
                <a:latin typeface="Trebuchet MS" pitchFamily="34" charset="0"/>
                <a:ea typeface="Trebuchet MS" pitchFamily="34" charset="0"/>
                <a:cs typeface="Trebuchet MS" pitchFamily="34" charset="0"/>
              </a:rPr>
              <a:t>(más en la Unidad 14)</a:t>
            </a:r>
          </a:p>
        </p:txBody>
      </p:sp>
      <p:pic>
        <p:nvPicPr>
          <p:cNvPr id="19457" name="Picture 1" descr="C:\Users\Daniel\Pictures\cleanroom-in-use.jpg"/>
          <p:cNvPicPr>
            <a:picLocks noChangeAspect="1" noChangeArrowheads="1"/>
          </p:cNvPicPr>
          <p:nvPr/>
        </p:nvPicPr>
        <p:blipFill>
          <a:blip r:embed="rId4" cstate="email">
            <a:extLst>
              <a:ext uri="{28A0092B-C50C-407E-A947-70E740481C1C}">
                <a14:useLocalDpi xmlns:a14="http://schemas.microsoft.com/office/drawing/2010/main"/>
              </a:ext>
            </a:extLst>
          </a:blip>
          <a:srcRect l="-3306"/>
          <a:stretch>
            <a:fillRect/>
          </a:stretch>
        </p:blipFill>
        <p:spPr bwMode="auto">
          <a:xfrm>
            <a:off x="5562600" y="1676400"/>
            <a:ext cx="3092206" cy="1350270"/>
          </a:xfrm>
          <a:prstGeom prst="rect">
            <a:avLst/>
          </a:prstGeom>
          <a:noFill/>
          <a:effectLst>
            <a:outerShdw blurRad="254000" dist="139700" dir="2700000" algn="tl"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7162800" cy="1143000"/>
          </a:xfrm>
        </p:spPr>
        <p:txBody>
          <a:bodyPr lIns="92066" tIns="46034" rIns="92066" bIns="46034"/>
          <a:lstStyle/>
          <a:p>
            <a:pPr eaLnBrk="1" fontAlgn="auto" hangingPunct="1">
              <a:lnSpc>
                <a:spcPct val="90000"/>
              </a:lnSpc>
              <a:spcAft>
                <a:spcPts val="0"/>
              </a:spcAft>
              <a:defRPr/>
            </a:pPr>
            <a:r>
              <a:rPr lang="en-US" dirty="0" smtClean="0"/>
              <a:t>Seguridad en el lugar - Suministros</a:t>
            </a:r>
          </a:p>
        </p:txBody>
      </p:sp>
      <p:sp>
        <p:nvSpPr>
          <p:cNvPr id="18434" name="Rectangle 3"/>
          <p:cNvSpPr>
            <a:spLocks noGrp="1" noChangeArrowheads="1"/>
          </p:cNvSpPr>
          <p:nvPr>
            <p:ph idx="1"/>
          </p:nvPr>
        </p:nvSpPr>
        <p:spPr>
          <a:xfrm>
            <a:off x="457200" y="1676401"/>
            <a:ext cx="5638800" cy="4343400"/>
          </a:xfrm>
        </p:spPr>
        <p:txBody>
          <a:bodyPr lIns="92066" tIns="46034" rIns="92066" bIns="46034">
            <a:normAutofit/>
          </a:bodyPr>
          <a:lstStyle/>
          <a:p>
            <a:pPr eaLnBrk="1" fontAlgn="auto" hangingPunct="1">
              <a:buFont typeface="Arial"/>
              <a:buNone/>
              <a:defRPr/>
            </a:pPr>
            <a:r>
              <a:rPr lang="en-US" sz="2400" dirty="0" smtClean="0"/>
              <a:t>Conozca la ubicación de:</a:t>
            </a:r>
          </a:p>
          <a:p>
            <a:pPr marL="342900" eaLnBrk="1" fontAlgn="auto" hangingPunct="1">
              <a:buFont typeface="Arial" pitchFamily="34" charset="0"/>
              <a:buChar char="•"/>
              <a:defRPr/>
            </a:pPr>
            <a:r>
              <a:rPr lang="en-US" sz="2400" dirty="0" smtClean="0"/>
              <a:t>HDS para todos los químicos en el trabajo</a:t>
            </a:r>
            <a:endParaRPr lang="en-US" sz="2400" strike="sngStrike" dirty="0" smtClean="0"/>
          </a:p>
          <a:p>
            <a:pPr eaLnBrk="1" fontAlgn="auto" hangingPunct="1">
              <a:buFont typeface="Arial" pitchFamily="34" charset="0"/>
              <a:buChar char="•"/>
              <a:defRPr/>
            </a:pPr>
            <a:r>
              <a:rPr lang="en-US" sz="2400" dirty="0" smtClean="0"/>
              <a:t>botiquín de primeros auxilios</a:t>
            </a:r>
          </a:p>
          <a:p>
            <a:pPr marL="341313" indent="-341313" eaLnBrk="1" fontAlgn="auto" hangingPunct="1">
              <a:buFont typeface="Arial" pitchFamily="34" charset="0"/>
              <a:buChar char="•"/>
              <a:defRPr/>
            </a:pPr>
            <a:r>
              <a:rPr lang="en-US" sz="2400" dirty="0" smtClean="0"/>
              <a:t>estación de lavado de ojos de emergencia o una botella de lavado de ojos portátil </a:t>
            </a:r>
          </a:p>
          <a:p>
            <a:pPr eaLnBrk="1" fontAlgn="auto" hangingPunct="1">
              <a:buFont typeface="Arial" pitchFamily="34" charset="0"/>
              <a:buChar char="•"/>
              <a:defRPr/>
            </a:pPr>
            <a:r>
              <a:rPr lang="en-US" sz="2400" dirty="0" smtClean="0"/>
              <a:t>extintor(es) de fuego </a:t>
            </a:r>
          </a:p>
        </p:txBody>
      </p:sp>
      <p:pic>
        <p:nvPicPr>
          <p:cNvPr id="7" name="Picture 6" descr="101_024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9800" y="2209800"/>
            <a:ext cx="2666894" cy="17795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17488"/>
            <a:ext cx="7162800" cy="1143000"/>
          </a:xfrm>
        </p:spPr>
        <p:txBody>
          <a:bodyPr/>
          <a:lstStyle/>
          <a:p>
            <a:pPr eaLnBrk="1" fontAlgn="auto" hangingPunct="1">
              <a:spcAft>
                <a:spcPts val="0"/>
              </a:spcAft>
              <a:defRPr/>
            </a:pPr>
            <a:r>
              <a:rPr lang="en-US" dirty="0" smtClean="0"/>
              <a:t>Resumen de la Unidad 8</a:t>
            </a:r>
          </a:p>
        </p:txBody>
      </p:sp>
      <p:sp>
        <p:nvSpPr>
          <p:cNvPr id="7" name="Content Placeholder 2"/>
          <p:cNvSpPr>
            <a:spLocks noGrp="1"/>
          </p:cNvSpPr>
          <p:nvPr>
            <p:ph idx="1"/>
          </p:nvPr>
        </p:nvSpPr>
        <p:spPr>
          <a:xfrm>
            <a:off x="457200" y="1676400"/>
            <a:ext cx="8229600" cy="4343400"/>
          </a:xfrm>
        </p:spPr>
        <p:txBody>
          <a:bodyPr>
            <a:normAutofit/>
          </a:bodyPr>
          <a:lstStyle/>
          <a:p>
            <a:pPr defTabSz="966788" eaLnBrk="1" fontAlgn="auto" hangingPunct="1">
              <a:buFont typeface="Arial"/>
              <a:buNone/>
              <a:defRPr/>
            </a:pPr>
            <a:r>
              <a:rPr lang="es-ES_tradnl" sz="2400" b="0" dirty="0" smtClean="0"/>
              <a:t>En esta unidad, usted aprendió sobre las buenas prácticas de seguridad que incluyen:</a:t>
            </a:r>
          </a:p>
          <a:p>
            <a:pPr marL="228600" indent="-228600" defTabSz="966788" eaLnBrk="1" fontAlgn="auto" hangingPunct="1">
              <a:buFont typeface="Arial" pitchFamily="34" charset="0"/>
              <a:buChar char="•"/>
              <a:defRPr/>
            </a:pPr>
            <a:r>
              <a:rPr lang="es-ES_tradnl" sz="2400" b="0" dirty="0" smtClean="0"/>
              <a:t>Planificación por adelantado</a:t>
            </a:r>
          </a:p>
          <a:p>
            <a:pPr marL="228600" indent="-228600" defTabSz="966788" eaLnBrk="1" fontAlgn="auto" hangingPunct="1">
              <a:buFont typeface="Arial" pitchFamily="34" charset="0"/>
              <a:buChar char="•"/>
              <a:defRPr/>
            </a:pPr>
            <a:r>
              <a:rPr lang="es-ES_tradnl" sz="2400" b="0" dirty="0" smtClean="0"/>
              <a:t>Preparación del sitio</a:t>
            </a:r>
          </a:p>
          <a:p>
            <a:pPr marL="228600" indent="-228600" defTabSz="966788" eaLnBrk="1" fontAlgn="auto" hangingPunct="1">
              <a:buFont typeface="Arial" pitchFamily="34" charset="0"/>
              <a:buChar char="•"/>
              <a:defRPr/>
            </a:pPr>
            <a:r>
              <a:rPr lang="es-ES_tradnl" sz="2400" b="0" dirty="0" smtClean="0"/>
              <a:t>Uso de kits o sistemas SPF de baja presión</a:t>
            </a:r>
          </a:p>
          <a:p>
            <a:pPr marL="228600" indent="-228600" defTabSz="966788" eaLnBrk="1" fontAlgn="auto" hangingPunct="1">
              <a:buFont typeface="Arial" pitchFamily="34" charset="0"/>
              <a:buChar char="•"/>
              <a:defRPr/>
            </a:pPr>
            <a:r>
              <a:rPr lang="es-ES_tradnl" sz="2400" b="0" dirty="0" smtClean="0"/>
              <a:t>Orientación para después del rociado</a:t>
            </a:r>
          </a:p>
          <a:p>
            <a:pPr marL="228600" indent="-228600" defTabSz="966788" eaLnBrk="1" fontAlgn="auto" hangingPunct="1">
              <a:buFont typeface="Arial" pitchFamily="34" charset="0"/>
              <a:buChar char="•"/>
              <a:defRPr/>
            </a:pPr>
            <a:r>
              <a:rPr lang="es-ES_tradnl" sz="2400" b="0" dirty="0" smtClean="0"/>
              <a:t>Seguridad en el lugar</a:t>
            </a:r>
            <a:endParaRPr lang="es-ES_tradnl" sz="2400" b="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17488"/>
            <a:ext cx="7162800" cy="1143000"/>
          </a:xfrm>
        </p:spPr>
        <p:txBody>
          <a:bodyPr lIns="91599" tIns="45048" rIns="91599" bIns="45048"/>
          <a:lstStyle/>
          <a:p>
            <a:pPr defTabSz="966788" eaLnBrk="1" fontAlgn="auto" hangingPunct="1">
              <a:spcAft>
                <a:spcPts val="0"/>
              </a:spcAft>
              <a:defRPr/>
            </a:pPr>
            <a:r>
              <a:rPr lang="en-US" dirty="0" smtClean="0"/>
              <a:t>Unidad 8 Repaso</a:t>
            </a:r>
          </a:p>
        </p:txBody>
      </p:sp>
      <p:graphicFrame>
        <p:nvGraphicFramePr>
          <p:cNvPr id="4" name="Diagram 3"/>
          <p:cNvGraphicFramePr/>
          <p:nvPr/>
        </p:nvGraphicFramePr>
        <p:xfrm>
          <a:off x="838200" y="1600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a:bodyPr>
          <a:lstStyle/>
          <a:p>
            <a:pPr fontAlgn="auto">
              <a:spcAft>
                <a:spcPts val="0"/>
              </a:spcAft>
              <a:defRPr/>
            </a:pPr>
            <a:r>
              <a:rPr lang="en-US" sz="2800" dirty="0" smtClean="0"/>
              <a:t>Unidad 8: P1 </a:t>
            </a:r>
            <a:r>
              <a:rPr lang="en-US" sz="2800" dirty="0" err="1" smtClean="0"/>
              <a:t>Revisión</a:t>
            </a:r>
            <a:endParaRPr lang="en-US" sz="2800" dirty="0" smtClean="0"/>
          </a:p>
        </p:txBody>
      </p:sp>
      <p:sp>
        <p:nvSpPr>
          <p:cNvPr id="36868" name="Content Placeholder 2"/>
          <p:cNvSpPr>
            <a:spLocks noGrp="1"/>
          </p:cNvSpPr>
          <p:nvPr>
            <p:ph idx="1"/>
          </p:nvPr>
        </p:nvSpPr>
        <p:spPr/>
        <p:txBody>
          <a:bodyPr>
            <a:normAutofit/>
          </a:bodyPr>
          <a:lstStyle/>
          <a:p>
            <a:pPr indent="0" fontAlgn="auto">
              <a:buFont typeface="Arial"/>
              <a:buNone/>
              <a:defRPr/>
            </a:pPr>
            <a:r>
              <a:rPr lang="es-ES_tradnl" sz="2000" dirty="0" smtClean="0"/>
              <a:t>¿Cuál de los siguientes es un tema a charlar cuando se revisa el plan de seguridad con el propietario o administrador del edificio y otros trabajadores? </a:t>
            </a:r>
          </a:p>
          <a:p>
            <a:pPr marL="682625" indent="-682625" fontAlgn="auto">
              <a:buFontTx/>
              <a:buAutoNum type="alphaUcPeriod"/>
              <a:defRPr/>
            </a:pPr>
            <a:r>
              <a:rPr lang="es-ES_tradnl" sz="2000" dirty="0" smtClean="0"/>
              <a:t>¿</a:t>
            </a:r>
            <a:r>
              <a:rPr lang="es-ES_tradnl" sz="2000" dirty="0" smtClean="0"/>
              <a:t>Quién estará en el lugar de trabajo?</a:t>
            </a:r>
          </a:p>
          <a:p>
            <a:pPr marL="682625" indent="-682625" fontAlgn="auto">
              <a:buFontTx/>
              <a:buAutoNum type="alphaUcPeriod"/>
              <a:defRPr/>
            </a:pPr>
            <a:r>
              <a:rPr lang="es-ES_tradnl" sz="2000" dirty="0" smtClean="0"/>
              <a:t>¿Qué medidas de seguridad se tomarán?</a:t>
            </a:r>
          </a:p>
          <a:p>
            <a:pPr marL="682625" indent="-682625" fontAlgn="auto">
              <a:buFontTx/>
              <a:buAutoNum type="alphaUcPeriod"/>
              <a:defRPr/>
            </a:pPr>
            <a:r>
              <a:rPr lang="es-ES_tradnl" sz="2000" dirty="0" smtClean="0"/>
              <a:t>¿Cuándo recomienda el fabricante del producto que los propietarios u ocupantes pueden reingresar después de completar el rociado?</a:t>
            </a:r>
          </a:p>
          <a:p>
            <a:pPr marL="682625" indent="-682625" fontAlgn="auto">
              <a:buFontTx/>
              <a:buAutoNum type="alphaUcPeriod"/>
              <a:defRPr/>
            </a:pPr>
            <a:r>
              <a:rPr lang="es-ES_tradnl" sz="2000" dirty="0" smtClean="0"/>
              <a:t>Todos los anteriores</a:t>
            </a:r>
            <a:endParaRPr lang="es-ES_tradnl"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a:t>This material was produced under grant number SH-22308-11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endParaRPr lang="en-US" dirty="0"/>
          </a:p>
        </p:txBody>
      </p:sp>
    </p:spTree>
    <p:extLst>
      <p:ext uri="{BB962C8B-B14F-4D97-AF65-F5344CB8AC3E}">
        <p14:creationId xmlns:p14="http://schemas.microsoft.com/office/powerpoint/2010/main" val="23419310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a:bodyPr>
          <a:lstStyle/>
          <a:p>
            <a:pPr fontAlgn="auto">
              <a:spcAft>
                <a:spcPts val="0"/>
              </a:spcAft>
              <a:defRPr/>
            </a:pPr>
            <a:r>
              <a:rPr lang="en-US" sz="2800" dirty="0" smtClean="0"/>
              <a:t>Unidad 8: P1 </a:t>
            </a:r>
            <a:r>
              <a:rPr lang="en-US" sz="2800" dirty="0" err="1" smtClean="0"/>
              <a:t>Revisión</a:t>
            </a:r>
            <a:endParaRPr lang="en-US" sz="2800" dirty="0" smtClean="0"/>
          </a:p>
        </p:txBody>
      </p:sp>
      <p:sp>
        <p:nvSpPr>
          <p:cNvPr id="36868" name="Content Placeholder 2"/>
          <p:cNvSpPr>
            <a:spLocks noGrp="1"/>
          </p:cNvSpPr>
          <p:nvPr>
            <p:ph idx="1"/>
          </p:nvPr>
        </p:nvSpPr>
        <p:spPr/>
        <p:txBody>
          <a:bodyPr>
            <a:normAutofit/>
          </a:bodyPr>
          <a:lstStyle/>
          <a:p>
            <a:pPr indent="0" fontAlgn="auto">
              <a:buFont typeface="Arial"/>
              <a:buNone/>
              <a:defRPr/>
            </a:pPr>
            <a:r>
              <a:rPr lang="en-US" sz="2000" dirty="0" smtClean="0"/>
              <a:t>¿Cuál de los siguientes es un tema a charlar cuando se revisa el plan de seguridad con el propietario o administrador del edificio y otros trabajadores? </a:t>
            </a:r>
          </a:p>
          <a:p>
            <a:pPr marL="682625" indent="-682625" fontAlgn="auto">
              <a:buFontTx/>
              <a:buAutoNum type="alphaUcPeriod"/>
              <a:defRPr/>
            </a:pPr>
            <a:r>
              <a:rPr lang="en-US" sz="2000" dirty="0" smtClean="0">
                <a:solidFill>
                  <a:schemeClr val="bg1">
                    <a:lumMod val="50000"/>
                  </a:schemeClr>
                </a:solidFill>
              </a:rPr>
              <a:t>¿</a:t>
            </a:r>
            <a:r>
              <a:rPr lang="en-US" sz="2000" dirty="0" smtClean="0">
                <a:solidFill>
                  <a:schemeClr val="bg1">
                    <a:lumMod val="50000"/>
                  </a:schemeClr>
                </a:solidFill>
              </a:rPr>
              <a:t>Quién estará en el lugar de trabajo?</a:t>
            </a:r>
          </a:p>
          <a:p>
            <a:pPr marL="682625" indent="-682625" fontAlgn="auto">
              <a:buFontTx/>
              <a:buAutoNum type="alphaUcPeriod"/>
              <a:defRPr/>
            </a:pPr>
            <a:r>
              <a:rPr lang="en-US" sz="2000" dirty="0" smtClean="0">
                <a:solidFill>
                  <a:schemeClr val="bg1">
                    <a:lumMod val="50000"/>
                  </a:schemeClr>
                </a:solidFill>
              </a:rPr>
              <a:t>¿Qué medidas de seguridad se tomarán?</a:t>
            </a:r>
            <a:endParaRPr lang="en-US" sz="2000" dirty="0">
              <a:solidFill>
                <a:schemeClr val="bg1">
                  <a:lumMod val="50000"/>
                </a:schemeClr>
              </a:solidFill>
            </a:endParaRPr>
          </a:p>
          <a:p>
            <a:pPr marL="682625" indent="-682625" fontAlgn="auto">
              <a:buFontTx/>
              <a:buAutoNum type="alphaUcPeriod"/>
              <a:defRPr/>
            </a:pPr>
            <a:r>
              <a:rPr lang="en-US" sz="2000" dirty="0" smtClean="0">
                <a:solidFill>
                  <a:schemeClr val="bg1">
                    <a:lumMod val="50000"/>
                  </a:schemeClr>
                </a:solidFill>
              </a:rPr>
              <a:t>¿Cuándo recomienda el fabricante del producto que los propietarios u </a:t>
            </a:r>
            <a:r>
              <a:rPr lang="en-US" sz="2000" dirty="0" err="1" smtClean="0">
                <a:solidFill>
                  <a:schemeClr val="bg1">
                    <a:lumMod val="50000"/>
                  </a:schemeClr>
                </a:solidFill>
              </a:rPr>
              <a:t>ocupantes</a:t>
            </a:r>
            <a:r>
              <a:rPr lang="en-US" sz="2000" dirty="0" smtClean="0">
                <a:solidFill>
                  <a:schemeClr val="bg1">
                    <a:lumMod val="50000"/>
                  </a:schemeClr>
                </a:solidFill>
              </a:rPr>
              <a:t> </a:t>
            </a:r>
            <a:r>
              <a:rPr lang="en-US" sz="2000" dirty="0" err="1" smtClean="0">
                <a:solidFill>
                  <a:schemeClr val="bg1">
                    <a:lumMod val="50000"/>
                  </a:schemeClr>
                </a:solidFill>
              </a:rPr>
              <a:t>pueden</a:t>
            </a:r>
            <a:r>
              <a:rPr lang="en-US" sz="2000" dirty="0" smtClean="0">
                <a:solidFill>
                  <a:schemeClr val="bg1">
                    <a:lumMod val="50000"/>
                  </a:schemeClr>
                </a:solidFill>
              </a:rPr>
              <a:t> </a:t>
            </a:r>
            <a:r>
              <a:rPr lang="en-US" sz="2000" dirty="0" err="1" smtClean="0">
                <a:solidFill>
                  <a:schemeClr val="bg1">
                    <a:lumMod val="50000"/>
                  </a:schemeClr>
                </a:solidFill>
              </a:rPr>
              <a:t>reingresar</a:t>
            </a:r>
            <a:r>
              <a:rPr lang="en-US" sz="2000" dirty="0" smtClean="0">
                <a:solidFill>
                  <a:schemeClr val="bg1">
                    <a:lumMod val="50000"/>
                  </a:schemeClr>
                </a:solidFill>
              </a:rPr>
              <a:t> después de completar el rociado?</a:t>
            </a:r>
            <a:endParaRPr lang="en-US" sz="2000" dirty="0">
              <a:solidFill>
                <a:schemeClr val="bg1">
                  <a:lumMod val="50000"/>
                </a:schemeClr>
              </a:solidFill>
            </a:endParaRPr>
          </a:p>
          <a:p>
            <a:pPr marL="682625" indent="-682625" fontAlgn="auto">
              <a:buFontTx/>
              <a:buAutoNum type="alphaUcPeriod"/>
              <a:defRPr/>
            </a:pPr>
            <a:r>
              <a:rPr lang="en-US" sz="2000" dirty="0" smtClean="0">
                <a:solidFill>
                  <a:srgbClr val="00B050"/>
                </a:solidFill>
              </a:rPr>
              <a:t>Todos los anteriores</a:t>
            </a:r>
            <a:endParaRPr lang="en-US" sz="2000" dirty="0">
              <a:solidFill>
                <a:srgbClr val="00B05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a:bodyPr>
          <a:lstStyle/>
          <a:p>
            <a:pPr fontAlgn="auto">
              <a:spcAft>
                <a:spcPts val="0"/>
              </a:spcAft>
              <a:defRPr/>
            </a:pPr>
            <a:r>
              <a:rPr lang="en-US" sz="2800" dirty="0" smtClean="0"/>
              <a:t>Unidad 8: P2 </a:t>
            </a:r>
            <a:r>
              <a:rPr lang="en-US" sz="2800" dirty="0" err="1" smtClean="0"/>
              <a:t>Revisión</a:t>
            </a:r>
            <a:endParaRPr lang="en-US" sz="2800" dirty="0" smtClean="0"/>
          </a:p>
        </p:txBody>
      </p:sp>
      <p:sp>
        <p:nvSpPr>
          <p:cNvPr id="36868" name="Content Placeholder 2"/>
          <p:cNvSpPr>
            <a:spLocks noGrp="1"/>
          </p:cNvSpPr>
          <p:nvPr>
            <p:ph idx="1"/>
          </p:nvPr>
        </p:nvSpPr>
        <p:spPr/>
        <p:txBody>
          <a:bodyPr>
            <a:normAutofit/>
          </a:bodyPr>
          <a:lstStyle/>
          <a:p>
            <a:pPr indent="0" fontAlgn="auto">
              <a:buFont typeface="Arial"/>
              <a:buNone/>
              <a:defRPr/>
            </a:pPr>
            <a:r>
              <a:rPr lang="es-ES_tradnl" sz="2000" dirty="0" smtClean="0">
                <a:solidFill>
                  <a:srgbClr val="002060"/>
                </a:solidFill>
              </a:rPr>
              <a:t>¿Cuánto tiempo deberían esperar típicamente los ocupantes antes de reingresar después de una aplicación SPF de baja presión de dos componentes?</a:t>
            </a:r>
          </a:p>
          <a:p>
            <a:pPr marL="682625" indent="-682625" fontAlgn="auto">
              <a:buFontTx/>
              <a:buAutoNum type="alphaUcPeriod"/>
              <a:defRPr/>
            </a:pPr>
            <a:r>
              <a:rPr lang="es-ES_tradnl" sz="2000" dirty="0" smtClean="0">
                <a:solidFill>
                  <a:srgbClr val="002060"/>
                </a:solidFill>
              </a:rPr>
              <a:t>hasta </a:t>
            </a:r>
            <a:r>
              <a:rPr lang="es-ES_tradnl" sz="2000" dirty="0" smtClean="0">
                <a:solidFill>
                  <a:srgbClr val="002060"/>
                </a:solidFill>
              </a:rPr>
              <a:t>que todo el polvo de la espuma se haya asentado</a:t>
            </a:r>
          </a:p>
          <a:p>
            <a:pPr marL="682625" indent="-682625" fontAlgn="auto">
              <a:buFontTx/>
              <a:buAutoNum type="alphaUcPeriod"/>
              <a:defRPr/>
            </a:pPr>
            <a:r>
              <a:rPr lang="es-ES_tradnl" sz="2000" dirty="0" smtClean="0">
                <a:solidFill>
                  <a:srgbClr val="002060"/>
                </a:solidFill>
              </a:rPr>
              <a:t>consulte con el fabricante, ya que el tiempo de reingreso puede variar </a:t>
            </a:r>
            <a:r>
              <a:rPr lang="es-ES_tradnl" sz="2000" i="1" dirty="0" smtClean="0">
                <a:solidFill>
                  <a:srgbClr val="002060"/>
                </a:solidFill>
              </a:rPr>
              <a:t>(algunos fabricantes recomiendan un tiempo de reingreso de una hora)</a:t>
            </a:r>
          </a:p>
          <a:p>
            <a:pPr marL="682625" indent="-682625" fontAlgn="auto">
              <a:buFontTx/>
              <a:buAutoNum type="alphaUcPeriod"/>
              <a:defRPr/>
            </a:pPr>
            <a:r>
              <a:rPr lang="es-ES_tradnl" sz="2000" dirty="0" smtClean="0">
                <a:solidFill>
                  <a:srgbClr val="002060"/>
                </a:solidFill>
              </a:rPr>
              <a:t>una semana</a:t>
            </a:r>
          </a:p>
          <a:p>
            <a:pPr marL="682625" indent="-682625" fontAlgn="auto">
              <a:buFontTx/>
              <a:buAutoNum type="alphaUcPeriod"/>
              <a:defRPr/>
            </a:pPr>
            <a:r>
              <a:rPr lang="es-ES_tradnl" sz="2000" dirty="0" smtClean="0">
                <a:solidFill>
                  <a:srgbClr val="002060"/>
                </a:solidFill>
              </a:rPr>
              <a:t>48 horas</a:t>
            </a:r>
            <a:endParaRPr lang="es-ES_tradnl" sz="2000" dirty="0">
              <a:solidFill>
                <a:srgbClr val="00206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a:bodyPr>
          <a:lstStyle/>
          <a:p>
            <a:pPr fontAlgn="auto">
              <a:spcAft>
                <a:spcPts val="0"/>
              </a:spcAft>
              <a:defRPr/>
            </a:pPr>
            <a:r>
              <a:rPr lang="en-US" sz="2800" dirty="0" smtClean="0"/>
              <a:t>Unidad 8: P2 </a:t>
            </a:r>
            <a:r>
              <a:rPr lang="en-US" sz="2800" dirty="0" err="1" smtClean="0"/>
              <a:t>Revisión</a:t>
            </a:r>
            <a:endParaRPr lang="en-US" sz="2800" dirty="0" smtClean="0"/>
          </a:p>
        </p:txBody>
      </p:sp>
      <p:sp>
        <p:nvSpPr>
          <p:cNvPr id="36868" name="Content Placeholder 2"/>
          <p:cNvSpPr>
            <a:spLocks noGrp="1"/>
          </p:cNvSpPr>
          <p:nvPr>
            <p:ph idx="1"/>
          </p:nvPr>
        </p:nvSpPr>
        <p:spPr/>
        <p:txBody>
          <a:bodyPr>
            <a:normAutofit/>
          </a:bodyPr>
          <a:lstStyle/>
          <a:p>
            <a:pPr indent="0" fontAlgn="auto">
              <a:buFont typeface="Arial"/>
              <a:buNone/>
              <a:defRPr/>
            </a:pPr>
            <a:r>
              <a:rPr lang="en-US" sz="2000" dirty="0">
                <a:solidFill>
                  <a:schemeClr val="tx2"/>
                </a:solidFill>
              </a:rPr>
              <a:t>¿</a:t>
            </a:r>
            <a:r>
              <a:rPr lang="en-US" sz="2000" dirty="0" smtClean="0">
                <a:solidFill>
                  <a:schemeClr val="tx2"/>
                </a:solidFill>
              </a:rPr>
              <a:t>Cuánto tiempo deberían</a:t>
            </a:r>
            <a:r>
              <a:rPr lang="en-US" sz="2000" dirty="0">
                <a:solidFill>
                  <a:schemeClr val="tx2"/>
                </a:solidFill>
              </a:rPr>
              <a:t> esperar típicamente los </a:t>
            </a:r>
            <a:r>
              <a:rPr lang="en-US" sz="2000" dirty="0" smtClean="0">
                <a:solidFill>
                  <a:schemeClr val="tx2"/>
                </a:solidFill>
              </a:rPr>
              <a:t>ocupantes antes de reingresar después de una</a:t>
            </a:r>
            <a:r>
              <a:rPr lang="en-US" sz="2000" dirty="0">
                <a:solidFill>
                  <a:schemeClr val="tx2"/>
                </a:solidFill>
              </a:rPr>
              <a:t> aplicación SPF de baja</a:t>
            </a:r>
            <a:r>
              <a:rPr lang="en-US" sz="2000" dirty="0" smtClean="0">
                <a:solidFill>
                  <a:schemeClr val="tx2"/>
                </a:solidFill>
              </a:rPr>
              <a:t> presión de</a:t>
            </a:r>
            <a:r>
              <a:rPr lang="en-US" sz="2000" dirty="0">
                <a:solidFill>
                  <a:schemeClr val="tx2"/>
                </a:solidFill>
              </a:rPr>
              <a:t> dos componentes?</a:t>
            </a:r>
          </a:p>
          <a:p>
            <a:pPr marL="682625" indent="-682625" fontAlgn="auto">
              <a:buFontTx/>
              <a:buAutoNum type="alphaUcPeriod"/>
              <a:defRPr/>
            </a:pPr>
            <a:r>
              <a:rPr lang="en-US" sz="2000" dirty="0" smtClean="0">
                <a:solidFill>
                  <a:schemeClr val="bg1">
                    <a:lumMod val="50000"/>
                  </a:schemeClr>
                </a:solidFill>
              </a:rPr>
              <a:t>hasta </a:t>
            </a:r>
            <a:r>
              <a:rPr lang="en-US" sz="2000" dirty="0" smtClean="0">
                <a:solidFill>
                  <a:schemeClr val="bg1">
                    <a:lumMod val="50000"/>
                  </a:schemeClr>
                </a:solidFill>
              </a:rPr>
              <a:t>que todo el polvo de la espuma se haya asentado</a:t>
            </a:r>
          </a:p>
          <a:p>
            <a:pPr marL="682625" indent="-682625" fontAlgn="auto">
              <a:buFontTx/>
              <a:buAutoNum type="alphaUcPeriod"/>
              <a:defRPr/>
            </a:pPr>
            <a:r>
              <a:rPr lang="en-US" sz="2000" dirty="0" smtClean="0">
                <a:solidFill>
                  <a:srgbClr val="00B050"/>
                </a:solidFill>
              </a:rPr>
              <a:t>consulte con el fabricante ya que el tiempo de reingreso puede variar </a:t>
            </a:r>
            <a:r>
              <a:rPr lang="en-US" sz="2000" i="1" dirty="0" smtClean="0">
                <a:solidFill>
                  <a:srgbClr val="00B050"/>
                </a:solidFill>
              </a:rPr>
              <a:t>(algunos fabricantes recomiendan un tiempo de reingreso de una hora)</a:t>
            </a:r>
            <a:endParaRPr lang="en-US" sz="2000" i="1" dirty="0">
              <a:solidFill>
                <a:srgbClr val="00B050"/>
              </a:solidFill>
            </a:endParaRPr>
          </a:p>
          <a:p>
            <a:pPr marL="682625" indent="-682625" fontAlgn="auto">
              <a:buFontTx/>
              <a:buAutoNum type="alphaUcPeriod"/>
              <a:defRPr/>
            </a:pPr>
            <a:r>
              <a:rPr lang="en-US" sz="2000" dirty="0" smtClean="0">
                <a:solidFill>
                  <a:schemeClr val="bg1">
                    <a:lumMod val="50000"/>
                  </a:schemeClr>
                </a:solidFill>
              </a:rPr>
              <a:t>una semana</a:t>
            </a:r>
            <a:endParaRPr lang="en-US" sz="2000" dirty="0">
              <a:solidFill>
                <a:schemeClr val="bg1">
                  <a:lumMod val="50000"/>
                </a:schemeClr>
              </a:solidFill>
            </a:endParaRPr>
          </a:p>
          <a:p>
            <a:pPr marL="682625" indent="-682625" fontAlgn="auto">
              <a:buFontTx/>
              <a:buAutoNum type="alphaUcPeriod"/>
              <a:defRPr/>
            </a:pPr>
            <a:r>
              <a:rPr lang="en-US" sz="2000" dirty="0" smtClean="0">
                <a:solidFill>
                  <a:schemeClr val="bg1">
                    <a:lumMod val="50000"/>
                  </a:schemeClr>
                </a:solidFill>
              </a:rPr>
              <a:t>48 horas</a:t>
            </a:r>
            <a:endParaRPr lang="en-US" sz="2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a:bodyPr>
          <a:lstStyle/>
          <a:p>
            <a:pPr fontAlgn="auto">
              <a:spcAft>
                <a:spcPts val="0"/>
              </a:spcAft>
              <a:defRPr/>
            </a:pPr>
            <a:r>
              <a:rPr lang="en-US" sz="2800" dirty="0" smtClean="0"/>
              <a:t>Unidad 8: P3 </a:t>
            </a:r>
            <a:r>
              <a:rPr lang="en-US" sz="2800" dirty="0" err="1" smtClean="0"/>
              <a:t>Revisión</a:t>
            </a:r>
            <a:endParaRPr lang="en-US" sz="2800" dirty="0" smtClean="0"/>
          </a:p>
        </p:txBody>
      </p:sp>
      <p:sp>
        <p:nvSpPr>
          <p:cNvPr id="36868" name="Content Placeholder 2"/>
          <p:cNvSpPr>
            <a:spLocks noGrp="1"/>
          </p:cNvSpPr>
          <p:nvPr>
            <p:ph idx="1"/>
          </p:nvPr>
        </p:nvSpPr>
        <p:spPr/>
        <p:txBody>
          <a:bodyPr>
            <a:normAutofit/>
          </a:bodyPr>
          <a:lstStyle/>
          <a:p>
            <a:pPr indent="0" fontAlgn="auto">
              <a:buFont typeface="Arial"/>
              <a:buNone/>
              <a:defRPr/>
            </a:pPr>
            <a:r>
              <a:rPr lang="en-US" sz="2000" dirty="0" smtClean="0">
                <a:solidFill>
                  <a:schemeClr val="tx2"/>
                </a:solidFill>
              </a:rPr>
              <a:t>_____________ es un ejemplo de cómo preparar el área de rociado antes de aplicar un SPF de baja presión de dos componentes. </a:t>
            </a:r>
            <a:endParaRPr lang="en-US" sz="2000" dirty="0">
              <a:solidFill>
                <a:schemeClr val="tx2"/>
              </a:solidFill>
            </a:endParaRPr>
          </a:p>
          <a:p>
            <a:pPr marL="682625" indent="-682625" fontAlgn="auto">
              <a:buFontTx/>
              <a:buAutoNum type="alphaUcPeriod"/>
              <a:defRPr/>
            </a:pPr>
            <a:r>
              <a:rPr lang="en-US" sz="2000" dirty="0" err="1" smtClean="0">
                <a:solidFill>
                  <a:schemeClr val="tx2"/>
                </a:solidFill>
              </a:rPr>
              <a:t>Aplicar</a:t>
            </a:r>
            <a:r>
              <a:rPr lang="en-US" sz="2000" dirty="0" smtClean="0">
                <a:solidFill>
                  <a:schemeClr val="tx2"/>
                </a:solidFill>
              </a:rPr>
              <a:t> </a:t>
            </a:r>
            <a:r>
              <a:rPr lang="en-US" sz="2000" dirty="0" smtClean="0">
                <a:solidFill>
                  <a:schemeClr val="tx2"/>
                </a:solidFill>
              </a:rPr>
              <a:t>controles de ingeniería, como contención y ventilación</a:t>
            </a:r>
            <a:endParaRPr lang="en-US" sz="2000" dirty="0">
              <a:solidFill>
                <a:schemeClr val="tx2"/>
              </a:solidFill>
            </a:endParaRPr>
          </a:p>
          <a:p>
            <a:pPr marL="682625" indent="-682625" fontAlgn="auto">
              <a:buFontTx/>
              <a:buAutoNum type="alphaUcPeriod"/>
              <a:defRPr/>
            </a:pPr>
            <a:r>
              <a:rPr lang="en-US" sz="2000" dirty="0" smtClean="0">
                <a:solidFill>
                  <a:schemeClr val="tx2"/>
                </a:solidFill>
              </a:rPr>
              <a:t>Apagar fuentes de ignición </a:t>
            </a:r>
            <a:endParaRPr lang="en-US" sz="2000" dirty="0">
              <a:solidFill>
                <a:schemeClr val="tx2"/>
              </a:solidFill>
            </a:endParaRPr>
          </a:p>
          <a:p>
            <a:pPr marL="682625" indent="-682625" fontAlgn="auto">
              <a:buFontTx/>
              <a:buAutoNum type="alphaUcPeriod"/>
              <a:defRPr/>
            </a:pPr>
            <a:r>
              <a:rPr lang="en-US" sz="2000" dirty="0" smtClean="0">
                <a:solidFill>
                  <a:schemeClr val="tx2"/>
                </a:solidFill>
              </a:rPr>
              <a:t>Protección de las superficies del posible sobre-rociado</a:t>
            </a:r>
            <a:endParaRPr lang="en-US" sz="2000" dirty="0">
              <a:solidFill>
                <a:schemeClr val="tx2"/>
              </a:solidFill>
            </a:endParaRPr>
          </a:p>
          <a:p>
            <a:pPr marL="682625" indent="-682625" fontAlgn="auto">
              <a:buFontTx/>
              <a:buAutoNum type="alphaUcPeriod"/>
              <a:defRPr/>
            </a:pPr>
            <a:r>
              <a:rPr lang="en-US" sz="2000" dirty="0" smtClean="0">
                <a:solidFill>
                  <a:schemeClr val="tx2"/>
                </a:solidFill>
              </a:rPr>
              <a:t>Todos los anteriores</a:t>
            </a:r>
            <a:endParaRPr lang="en-US" sz="2000" dirty="0">
              <a:solidFill>
                <a:schemeClr val="tx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0"/>
            <a:ext cx="7162800" cy="1143000"/>
          </a:xfrm>
        </p:spPr>
        <p:txBody>
          <a:bodyPr>
            <a:normAutofit/>
          </a:bodyPr>
          <a:lstStyle/>
          <a:p>
            <a:pPr fontAlgn="auto">
              <a:spcAft>
                <a:spcPts val="0"/>
              </a:spcAft>
              <a:defRPr/>
            </a:pPr>
            <a:r>
              <a:rPr lang="en-US" sz="2800" dirty="0" smtClean="0"/>
              <a:t>Unidad 8: P3 </a:t>
            </a:r>
            <a:r>
              <a:rPr lang="en-US" sz="2800" dirty="0" err="1" smtClean="0"/>
              <a:t>Revisión</a:t>
            </a:r>
            <a:endParaRPr lang="en-US" sz="2800" dirty="0" smtClean="0"/>
          </a:p>
        </p:txBody>
      </p:sp>
      <p:sp>
        <p:nvSpPr>
          <p:cNvPr id="36868" name="Content Placeholder 2"/>
          <p:cNvSpPr>
            <a:spLocks noGrp="1"/>
          </p:cNvSpPr>
          <p:nvPr>
            <p:ph idx="1"/>
          </p:nvPr>
        </p:nvSpPr>
        <p:spPr/>
        <p:txBody>
          <a:bodyPr>
            <a:normAutofit/>
          </a:bodyPr>
          <a:lstStyle/>
          <a:p>
            <a:pPr indent="0" fontAlgn="auto">
              <a:buFont typeface="Arial"/>
              <a:buNone/>
              <a:defRPr/>
            </a:pPr>
            <a:r>
              <a:rPr lang="en-US" sz="2000" dirty="0" smtClean="0">
                <a:solidFill>
                  <a:schemeClr val="tx2"/>
                </a:solidFill>
              </a:rPr>
              <a:t>_____________ es un ejemplo de cómo preparar el área de rociado antes de aplicar un SPF de baja presión de dos componentes. </a:t>
            </a:r>
            <a:endParaRPr lang="en-US" sz="2000" dirty="0">
              <a:solidFill>
                <a:schemeClr val="tx2"/>
              </a:solidFill>
            </a:endParaRPr>
          </a:p>
          <a:p>
            <a:pPr marL="682625" indent="-682625" fontAlgn="auto">
              <a:buFontTx/>
              <a:buAutoNum type="alphaUcPeriod"/>
              <a:defRPr/>
            </a:pPr>
            <a:r>
              <a:rPr lang="en-US" sz="2000" dirty="0" err="1" smtClean="0">
                <a:solidFill>
                  <a:schemeClr val="bg1">
                    <a:lumMod val="50000"/>
                  </a:schemeClr>
                </a:solidFill>
              </a:rPr>
              <a:t>Aplicar</a:t>
            </a:r>
            <a:r>
              <a:rPr lang="en-US" sz="2000" dirty="0" smtClean="0">
                <a:solidFill>
                  <a:schemeClr val="bg1">
                    <a:lumMod val="50000"/>
                  </a:schemeClr>
                </a:solidFill>
              </a:rPr>
              <a:t> </a:t>
            </a:r>
            <a:r>
              <a:rPr lang="en-US" sz="2000" dirty="0" smtClean="0">
                <a:solidFill>
                  <a:schemeClr val="bg1">
                    <a:lumMod val="50000"/>
                  </a:schemeClr>
                </a:solidFill>
              </a:rPr>
              <a:t>controles de ingeniería, como contención y ventilación</a:t>
            </a:r>
            <a:endParaRPr lang="en-US" sz="2000" dirty="0">
              <a:solidFill>
                <a:schemeClr val="bg1">
                  <a:lumMod val="50000"/>
                </a:schemeClr>
              </a:solidFill>
            </a:endParaRPr>
          </a:p>
          <a:p>
            <a:pPr marL="682625" indent="-682625" fontAlgn="auto">
              <a:buFontTx/>
              <a:buAutoNum type="alphaUcPeriod"/>
              <a:defRPr/>
            </a:pPr>
            <a:r>
              <a:rPr lang="en-US" sz="2000" dirty="0" smtClean="0">
                <a:solidFill>
                  <a:schemeClr val="bg1">
                    <a:lumMod val="50000"/>
                  </a:schemeClr>
                </a:solidFill>
              </a:rPr>
              <a:t>Apagar fuentes de ignición </a:t>
            </a:r>
            <a:endParaRPr lang="en-US" sz="2000" dirty="0">
              <a:solidFill>
                <a:schemeClr val="bg1">
                  <a:lumMod val="50000"/>
                </a:schemeClr>
              </a:solidFill>
            </a:endParaRPr>
          </a:p>
          <a:p>
            <a:pPr marL="682625" indent="-682625" fontAlgn="auto">
              <a:buFontTx/>
              <a:buAutoNum type="alphaUcPeriod"/>
              <a:defRPr/>
            </a:pPr>
            <a:r>
              <a:rPr lang="en-US" sz="2000" dirty="0" smtClean="0">
                <a:solidFill>
                  <a:schemeClr val="bg1">
                    <a:lumMod val="50000"/>
                  </a:schemeClr>
                </a:solidFill>
              </a:rPr>
              <a:t>Protección de las superficies del posible sobre-rociado</a:t>
            </a:r>
            <a:endParaRPr lang="en-US" sz="2000" dirty="0">
              <a:solidFill>
                <a:schemeClr val="bg1">
                  <a:lumMod val="50000"/>
                </a:schemeClr>
              </a:solidFill>
            </a:endParaRPr>
          </a:p>
          <a:p>
            <a:pPr marL="682625" indent="-682625" fontAlgn="auto">
              <a:buFontTx/>
              <a:buAutoNum type="alphaUcPeriod"/>
              <a:defRPr/>
            </a:pPr>
            <a:r>
              <a:rPr lang="en-US" sz="2000" dirty="0" smtClean="0">
                <a:solidFill>
                  <a:srgbClr val="00B050"/>
                </a:solidFill>
              </a:rPr>
              <a:t>Todos los anteriores</a:t>
            </a:r>
            <a:endParaRPr lang="en-US" sz="2000" dirty="0">
              <a:solidFill>
                <a:srgbClr val="00B05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17488"/>
            <a:ext cx="7162800" cy="1143000"/>
          </a:xfrm>
        </p:spPr>
        <p:txBody>
          <a:bodyPr lIns="91599" tIns="45048" rIns="91599" bIns="45048"/>
          <a:lstStyle/>
          <a:p>
            <a:pPr defTabSz="966788" eaLnBrk="1" fontAlgn="auto" hangingPunct="1">
              <a:spcAft>
                <a:spcPts val="0"/>
              </a:spcAft>
              <a:defRPr/>
            </a:pPr>
            <a:r>
              <a:rPr lang="en-US" dirty="0" smtClean="0">
                <a:solidFill>
                  <a:srgbClr val="093678"/>
                </a:solidFill>
              </a:rPr>
              <a:t>Unidad 8 </a:t>
            </a:r>
            <a:r>
              <a:rPr lang="en-US" dirty="0" err="1" smtClean="0">
                <a:solidFill>
                  <a:srgbClr val="093678"/>
                </a:solidFill>
              </a:rPr>
              <a:t>Completada</a:t>
            </a:r>
            <a:endParaRPr lang="en-US" dirty="0" smtClean="0">
              <a:solidFill>
                <a:srgbClr val="093678"/>
              </a:solidFill>
            </a:endParaRPr>
          </a:p>
        </p:txBody>
      </p:sp>
      <p:sp>
        <p:nvSpPr>
          <p:cNvPr id="31749" name="TextBox 4"/>
          <p:cNvSpPr txBox="1">
            <a:spLocks noChangeArrowheads="1"/>
          </p:cNvSpPr>
          <p:nvPr/>
        </p:nvSpPr>
        <p:spPr bwMode="auto">
          <a:xfrm>
            <a:off x="4343400" y="3200400"/>
            <a:ext cx="4114800" cy="461963"/>
          </a:xfrm>
          <a:prstGeom prst="rect">
            <a:avLst/>
          </a:prstGeom>
          <a:noFill/>
          <a:ln w="9525">
            <a:noFill/>
            <a:miter lim="800000"/>
            <a:headEnd/>
            <a:tailEnd/>
          </a:ln>
        </p:spPr>
        <p:txBody>
          <a:bodyPr wrap="square">
            <a:spAutoFit/>
          </a:bodyPr>
          <a:lstStyle/>
          <a:p>
            <a:pPr eaLnBrk="0" hangingPunct="0">
              <a:buFont typeface="Wingdings" pitchFamily="2" charset="2"/>
              <a:buChar char="Ø"/>
            </a:pPr>
            <a:r>
              <a:rPr lang="en-US" sz="2400" dirty="0" smtClean="0">
                <a:solidFill>
                  <a:srgbClr val="093678"/>
                </a:solidFill>
              </a:rPr>
              <a:t> </a:t>
            </a:r>
            <a:r>
              <a:rPr lang="en-US" sz="2400" dirty="0" smtClean="0">
                <a:solidFill>
                  <a:srgbClr val="093678"/>
                </a:solidFill>
                <a:latin typeface="Trebuchet MS" pitchFamily="34" charset="0"/>
              </a:rPr>
              <a:t>Continuar </a:t>
            </a:r>
            <a:r>
              <a:rPr lang="en-US" sz="2400" dirty="0">
                <a:solidFill>
                  <a:srgbClr val="093678"/>
                </a:solidFill>
                <a:latin typeface="Trebuchet MS" pitchFamily="34" charset="0"/>
              </a:rPr>
              <a:t>a la Unidad </a:t>
            </a:r>
            <a:r>
              <a:rPr lang="en-US" sz="2400" dirty="0" smtClean="0">
                <a:solidFill>
                  <a:srgbClr val="093678"/>
                </a:solidFill>
                <a:latin typeface="Trebuchet MS" pitchFamily="34" charset="0"/>
              </a:rPr>
              <a:t>9</a:t>
            </a:r>
            <a:endParaRPr lang="en-US" sz="2400" dirty="0">
              <a:solidFill>
                <a:srgbClr val="093678"/>
              </a:solidFill>
              <a:latin typeface="Trebuchet MS" pitchFamily="34" charset="0"/>
            </a:endParaRPr>
          </a:p>
        </p:txBody>
      </p:sp>
      <p:sp>
        <p:nvSpPr>
          <p:cNvPr id="31750" name="TextBox 5"/>
          <p:cNvSpPr txBox="1">
            <a:spLocks noChangeArrowheads="1"/>
          </p:cNvSpPr>
          <p:nvPr/>
        </p:nvSpPr>
        <p:spPr bwMode="auto">
          <a:xfrm>
            <a:off x="4409281" y="3883439"/>
            <a:ext cx="3983037" cy="461963"/>
          </a:xfrm>
          <a:prstGeom prst="rect">
            <a:avLst/>
          </a:prstGeom>
          <a:noFill/>
          <a:ln w="9525">
            <a:noFill/>
            <a:miter lim="800000"/>
            <a:headEnd/>
            <a:tailEnd/>
          </a:ln>
        </p:spPr>
        <p:txBody>
          <a:bodyPr>
            <a:spAutoFit/>
          </a:bodyPr>
          <a:lstStyle/>
          <a:p>
            <a:pPr eaLnBrk="0" hangingPunct="0">
              <a:buFont typeface="Wingdings" pitchFamily="2" charset="2"/>
              <a:buChar char="Ø"/>
            </a:pPr>
            <a:r>
              <a:rPr lang="en-US" sz="2400" dirty="0" smtClean="0">
                <a:solidFill>
                  <a:srgbClr val="093678"/>
                </a:solidFill>
              </a:rPr>
              <a:t> </a:t>
            </a:r>
            <a:r>
              <a:rPr lang="en-US" sz="2400" dirty="0" smtClean="0">
                <a:solidFill>
                  <a:srgbClr val="093678"/>
                </a:solidFill>
                <a:latin typeface="Trebuchet MS" pitchFamily="34" charset="0"/>
              </a:rPr>
              <a:t>Volver </a:t>
            </a:r>
            <a:r>
              <a:rPr lang="en-US" sz="2400" dirty="0">
                <a:solidFill>
                  <a:srgbClr val="093678"/>
                </a:solidFill>
                <a:latin typeface="Trebuchet MS" pitchFamily="34" charset="0"/>
              </a:rPr>
              <a:t>al Menú Principal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6"/>
          <p:cNvSpPr>
            <a:spLocks noGrp="1"/>
          </p:cNvSpPr>
          <p:nvPr>
            <p:ph type="title"/>
          </p:nvPr>
        </p:nvSpPr>
        <p:spPr>
          <a:xfrm>
            <a:off x="457200" y="217488"/>
            <a:ext cx="7162800" cy="1143000"/>
          </a:xfrm>
        </p:spPr>
        <p:txBody>
          <a:bodyPr/>
          <a:lstStyle/>
          <a:p>
            <a:pPr eaLnBrk="1" fontAlgn="auto" hangingPunct="1">
              <a:spcAft>
                <a:spcPts val="0"/>
              </a:spcAft>
              <a:defRPr/>
            </a:pPr>
            <a:r>
              <a:rPr lang="en-US" dirty="0" smtClean="0"/>
              <a:t>Bienvenido a la Unidad 8</a:t>
            </a:r>
          </a:p>
        </p:txBody>
      </p:sp>
      <p:sp>
        <p:nvSpPr>
          <p:cNvPr id="5124" name="Content Placeholder 2"/>
          <p:cNvSpPr>
            <a:spLocks noGrp="1"/>
          </p:cNvSpPr>
          <p:nvPr>
            <p:ph idx="1"/>
          </p:nvPr>
        </p:nvSpPr>
        <p:spPr>
          <a:xfrm>
            <a:off x="457200" y="1676400"/>
            <a:ext cx="8229600" cy="4343400"/>
          </a:xfrm>
        </p:spPr>
        <p:txBody>
          <a:bodyPr>
            <a:normAutofit/>
          </a:bodyPr>
          <a:lstStyle/>
          <a:p>
            <a:pPr defTabSz="966788" eaLnBrk="1" fontAlgn="auto" hangingPunct="1">
              <a:buFont typeface="Wingdings" pitchFamily="2" charset="2"/>
              <a:buNone/>
              <a:defRPr/>
            </a:pPr>
            <a:r>
              <a:rPr lang="en-US" sz="2400" b="0" dirty="0" smtClean="0"/>
              <a:t>En esta unidad, usted aprenderá sobre las buenas prácticas de seguridad a considerar cuando </a:t>
            </a:r>
            <a:r>
              <a:rPr lang="en-US" sz="2400" b="0" dirty="0" err="1" smtClean="0"/>
              <a:t>usa</a:t>
            </a:r>
            <a:r>
              <a:rPr lang="en-US" sz="2400" b="0" dirty="0" smtClean="0"/>
              <a:t> </a:t>
            </a:r>
            <a:r>
              <a:rPr lang="en-US" sz="2400" b="0" dirty="0" err="1" smtClean="0"/>
              <a:t>una</a:t>
            </a:r>
            <a:r>
              <a:rPr lang="en-US" sz="2400" b="0" dirty="0" smtClean="0"/>
              <a:t> SPF de baja presión de dos componentes incluidos:</a:t>
            </a:r>
          </a:p>
          <a:p>
            <a:pPr defTabSz="966788" eaLnBrk="1" fontAlgn="auto" hangingPunct="1">
              <a:buFont typeface="Arial" pitchFamily="34" charset="0"/>
              <a:buChar char="•"/>
              <a:defRPr/>
            </a:pPr>
            <a:r>
              <a:rPr lang="en-US" sz="2400" b="0" dirty="0" smtClean="0"/>
              <a:t>Planificación por adelantado</a:t>
            </a:r>
          </a:p>
          <a:p>
            <a:pPr defTabSz="966788" eaLnBrk="1" fontAlgn="auto" hangingPunct="1">
              <a:buFont typeface="Arial" pitchFamily="34" charset="0"/>
              <a:buChar char="•"/>
              <a:defRPr/>
            </a:pPr>
            <a:r>
              <a:rPr lang="en-US" sz="2400" b="0" dirty="0" smtClean="0"/>
              <a:t>Preparación del sitio</a:t>
            </a:r>
            <a:endParaRPr lang="en-US" sz="2400" b="0" dirty="0"/>
          </a:p>
          <a:p>
            <a:pPr defTabSz="966788" eaLnBrk="1" fontAlgn="auto" hangingPunct="1">
              <a:buFont typeface="Arial" pitchFamily="34" charset="0"/>
              <a:buChar char="•"/>
              <a:defRPr/>
            </a:pPr>
            <a:r>
              <a:rPr lang="en-US" sz="2400" b="0" dirty="0" smtClean="0"/>
              <a:t>Uso de kits o sistemas SPF de baja presión</a:t>
            </a:r>
          </a:p>
          <a:p>
            <a:pPr defTabSz="966788" eaLnBrk="1" fontAlgn="auto" hangingPunct="1">
              <a:buFont typeface="Arial" pitchFamily="34" charset="0"/>
              <a:buChar char="•"/>
              <a:defRPr/>
            </a:pPr>
            <a:r>
              <a:rPr lang="en-US" sz="2400" b="0" dirty="0" smtClean="0"/>
              <a:t>Consejos post-rociado</a:t>
            </a:r>
            <a:endParaRPr lang="en-US" sz="2400" b="0" dirty="0"/>
          </a:p>
          <a:p>
            <a:pPr defTabSz="966788" eaLnBrk="1" fontAlgn="auto" hangingPunct="1">
              <a:buFont typeface="Arial" pitchFamily="34" charset="0"/>
              <a:buChar char="•"/>
              <a:defRPr/>
            </a:pPr>
            <a:r>
              <a:rPr lang="en-US" sz="2400" b="0" dirty="0" smtClean="0"/>
              <a:t>Seguridad </a:t>
            </a:r>
            <a:r>
              <a:rPr lang="en-US" sz="2400" b="0" dirty="0"/>
              <a:t>en</a:t>
            </a:r>
            <a:r>
              <a:rPr lang="en-US" sz="2400" b="0" dirty="0" smtClean="0"/>
              <a:t> el lugar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533400"/>
            <a:ext cx="7162800" cy="1143000"/>
          </a:xfrm>
        </p:spPr>
        <p:txBody>
          <a:bodyPr>
            <a:normAutofit/>
          </a:bodyPr>
          <a:lstStyle/>
          <a:p>
            <a:pPr eaLnBrk="1" fontAlgn="auto" hangingPunct="1">
              <a:spcAft>
                <a:spcPts val="0"/>
              </a:spcAft>
              <a:defRPr/>
            </a:pPr>
            <a:r>
              <a:rPr lang="en-US" dirty="0" smtClean="0"/>
              <a:t>Planificación por adelantado</a:t>
            </a:r>
            <a:br>
              <a:rPr lang="en-US" dirty="0" smtClean="0"/>
            </a:br>
            <a:endParaRPr lang="en-US" dirty="0" smtClean="0"/>
          </a:p>
        </p:txBody>
      </p:sp>
      <p:sp>
        <p:nvSpPr>
          <p:cNvPr id="41987" name="Content Placeholder 2"/>
          <p:cNvSpPr>
            <a:spLocks noGrp="1"/>
          </p:cNvSpPr>
          <p:nvPr>
            <p:ph idx="1"/>
          </p:nvPr>
        </p:nvSpPr>
        <p:spPr>
          <a:xfrm>
            <a:off x="457200" y="1676400"/>
            <a:ext cx="4648200" cy="4952999"/>
          </a:xfrm>
        </p:spPr>
        <p:txBody>
          <a:bodyPr>
            <a:normAutofit fontScale="77500" lnSpcReduction="20000"/>
          </a:bodyPr>
          <a:lstStyle/>
          <a:p>
            <a:pPr eaLnBrk="1" fontAlgn="auto" hangingPunct="1">
              <a:buFont typeface="Arial"/>
              <a:buNone/>
              <a:defRPr/>
            </a:pPr>
            <a:r>
              <a:rPr lang="en-US" sz="2400" u="sng" dirty="0" smtClean="0">
                <a:solidFill>
                  <a:srgbClr val="002060"/>
                </a:solidFill>
              </a:rPr>
              <a:t>Antes</a:t>
            </a:r>
            <a:r>
              <a:rPr lang="en-US" sz="2400" dirty="0" smtClean="0">
                <a:solidFill>
                  <a:srgbClr val="002060"/>
                </a:solidFill>
              </a:rPr>
              <a:t> de empezar a trabajar, aquí hay algunas consideraciones importantes:</a:t>
            </a:r>
            <a:endParaRPr lang="en-US" sz="2400" dirty="0">
              <a:solidFill>
                <a:srgbClr val="002060"/>
              </a:solidFill>
            </a:endParaRPr>
          </a:p>
          <a:p>
            <a:pPr marL="228600" indent="-228600" eaLnBrk="1" fontAlgn="auto" hangingPunct="1">
              <a:buFont typeface="Arial" pitchFamily="34" charset="0"/>
              <a:buChar char="•"/>
              <a:defRPr/>
            </a:pPr>
            <a:r>
              <a:rPr lang="en-US" sz="2400" dirty="0" smtClean="0">
                <a:solidFill>
                  <a:srgbClr val="002060"/>
                </a:solidFill>
              </a:rPr>
              <a:t>Revise el programa de Comunicaciones de Riesgos, incluidas </a:t>
            </a:r>
            <a:r>
              <a:rPr lang="en-US" sz="2400" dirty="0" err="1" smtClean="0">
                <a:solidFill>
                  <a:srgbClr val="002060"/>
                </a:solidFill>
              </a:rPr>
              <a:t>las</a:t>
            </a:r>
            <a:r>
              <a:rPr lang="en-US" sz="2400" dirty="0" smtClean="0">
                <a:solidFill>
                  <a:srgbClr val="002060"/>
                </a:solidFill>
              </a:rPr>
              <a:t> HDS, etiquetas del producto e instrucciones.</a:t>
            </a:r>
            <a:endParaRPr lang="en-US" sz="2400" strike="sngStrike" dirty="0">
              <a:solidFill>
                <a:srgbClr val="002060"/>
              </a:solidFill>
            </a:endParaRPr>
          </a:p>
          <a:p>
            <a:pPr marL="228600" indent="-228600" eaLnBrk="1" fontAlgn="auto" hangingPunct="1">
              <a:buFont typeface="Arial" pitchFamily="34" charset="0"/>
              <a:buChar char="•"/>
              <a:defRPr/>
            </a:pPr>
            <a:r>
              <a:rPr lang="en-US" sz="2400" dirty="0" smtClean="0">
                <a:solidFill>
                  <a:srgbClr val="002060"/>
                </a:solidFill>
              </a:rPr>
              <a:t>Inspeccione el kit o sistema SPF de baja presión y verifique que el contenido esté completo y sin daños.</a:t>
            </a:r>
          </a:p>
          <a:p>
            <a:pPr marL="228600" indent="-228600" eaLnBrk="1" fontAlgn="auto" hangingPunct="1">
              <a:buFont typeface="Arial" pitchFamily="34" charset="0"/>
              <a:buChar char="•"/>
              <a:defRPr/>
            </a:pPr>
            <a:r>
              <a:rPr lang="en-US" sz="2400" dirty="0" smtClean="0">
                <a:solidFill>
                  <a:srgbClr val="002060"/>
                </a:solidFill>
              </a:rPr>
              <a:t>Planifique controles de ingeniería, como contención y ventilación </a:t>
            </a:r>
            <a:r>
              <a:rPr lang="en-US" sz="2400" b="0" i="1" dirty="0" smtClean="0">
                <a:solidFill>
                  <a:srgbClr val="002060"/>
                </a:solidFill>
              </a:rPr>
              <a:t>(más en la Unidad 7)</a:t>
            </a:r>
          </a:p>
          <a:p>
            <a:pPr marL="228600" indent="-228600" eaLnBrk="1" fontAlgn="auto" hangingPunct="1">
              <a:buFont typeface="Arial" pitchFamily="34" charset="0"/>
              <a:buChar char="•"/>
              <a:defRPr/>
            </a:pPr>
            <a:r>
              <a:rPr lang="en-US" sz="2400" dirty="0" smtClean="0">
                <a:solidFill>
                  <a:srgbClr val="002060"/>
                </a:solidFill>
              </a:rPr>
              <a:t>Tenga equipos de </a:t>
            </a:r>
            <a:r>
              <a:rPr lang="en-US" sz="2400" dirty="0" err="1" smtClean="0">
                <a:solidFill>
                  <a:srgbClr val="002060"/>
                </a:solidFill>
              </a:rPr>
              <a:t>protección</a:t>
            </a:r>
            <a:r>
              <a:rPr lang="en-US" sz="2400" dirty="0" smtClean="0">
                <a:solidFill>
                  <a:srgbClr val="002060"/>
                </a:solidFill>
              </a:rPr>
              <a:t> personal (EPP) listos para el trabajo según lo descrito en la HDS. </a:t>
            </a:r>
            <a:r>
              <a:rPr lang="en-US" sz="2400" b="0" i="1" dirty="0" smtClean="0">
                <a:solidFill>
                  <a:srgbClr val="002060"/>
                </a:solidFill>
              </a:rPr>
              <a:t>(más en la Unidad 9).  </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3886200"/>
            <a:ext cx="3657600" cy="1991577"/>
          </a:xfrm>
          <a:prstGeom prst="rect">
            <a:avLst/>
          </a:prstGeom>
          <a:noFill/>
          <a:ln w="9525">
            <a:noFill/>
            <a:miter lim="800000"/>
            <a:headEnd/>
            <a:tailEnd/>
          </a:ln>
          <a:effectLst>
            <a:outerShdw blurRad="254000" dist="139700" dir="2700000" algn="tl" rotWithShape="0">
              <a:prstClr val="black">
                <a:alpha val="40000"/>
              </a:prstClr>
            </a:outerShdw>
          </a:effectLst>
        </p:spPr>
      </p:pic>
      <p:pic>
        <p:nvPicPr>
          <p:cNvPr id="2" name="Picture 2" descr="C:\Users\Hpalfrey\Desktop\Picture2.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029200" y="1552212"/>
            <a:ext cx="3810000" cy="2330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17488"/>
            <a:ext cx="7162800" cy="1143000"/>
          </a:xfrm>
        </p:spPr>
        <p:txBody>
          <a:bodyPr>
            <a:normAutofit fontScale="90000"/>
          </a:bodyPr>
          <a:lstStyle/>
          <a:p>
            <a:pPr eaLnBrk="1" fontAlgn="auto" hangingPunct="1">
              <a:spcAft>
                <a:spcPts val="0"/>
              </a:spcAft>
              <a:defRPr/>
            </a:pPr>
            <a:r>
              <a:rPr lang="en-US" sz="3200" dirty="0" smtClean="0"/>
              <a:t>Planificación por adelantado </a:t>
            </a:r>
            <a:br>
              <a:rPr lang="en-US" sz="3200" dirty="0" smtClean="0"/>
            </a:br>
            <a:r>
              <a:rPr lang="en-US" sz="3200" dirty="0" smtClean="0"/>
              <a:t>- </a:t>
            </a:r>
            <a:r>
              <a:rPr lang="en-US" sz="2800" dirty="0" smtClean="0"/>
              <a:t>Divulgación a los </a:t>
            </a:r>
            <a:r>
              <a:rPr lang="en-US" sz="2800" dirty="0" err="1" smtClean="0"/>
              <a:t>ocupantes</a:t>
            </a:r>
            <a:r>
              <a:rPr lang="en-US" sz="2800" dirty="0" smtClean="0"/>
              <a:t> y al </a:t>
            </a:r>
            <a:r>
              <a:rPr lang="en-US" sz="2800" dirty="0" err="1" smtClean="0"/>
              <a:t>trabajador</a:t>
            </a:r>
            <a:endParaRPr lang="en-US" sz="2800" dirty="0" smtClean="0"/>
          </a:p>
        </p:txBody>
      </p:sp>
      <p:sp>
        <p:nvSpPr>
          <p:cNvPr id="41987" name="Content Placeholder 2"/>
          <p:cNvSpPr>
            <a:spLocks noGrp="1"/>
          </p:cNvSpPr>
          <p:nvPr>
            <p:ph idx="1"/>
          </p:nvPr>
        </p:nvSpPr>
        <p:spPr>
          <a:xfrm>
            <a:off x="304800" y="1752600"/>
            <a:ext cx="7620000" cy="4343400"/>
          </a:xfrm>
        </p:spPr>
        <p:txBody>
          <a:bodyPr>
            <a:normAutofit fontScale="85000" lnSpcReduction="20000"/>
          </a:bodyPr>
          <a:lstStyle/>
          <a:p>
            <a:pPr eaLnBrk="1" fontAlgn="auto" hangingPunct="1">
              <a:buFont typeface="Arial"/>
              <a:buNone/>
              <a:defRPr/>
            </a:pPr>
            <a:r>
              <a:rPr lang="es-ES_tradnl" sz="2400" dirty="0" smtClean="0">
                <a:solidFill>
                  <a:srgbClr val="002060"/>
                </a:solidFill>
              </a:rPr>
              <a:t>Prepare un plan de seguridad detallado y revíselo con el propietario o administrador del edificio y otros trabajadores. Algunas cosas para considerar incluyen:</a:t>
            </a:r>
          </a:p>
          <a:p>
            <a:pPr marL="228600" indent="-228600" eaLnBrk="1" fontAlgn="auto" hangingPunct="1">
              <a:buFont typeface="Arial" pitchFamily="34" charset="0"/>
              <a:buChar char="•"/>
              <a:defRPr/>
            </a:pPr>
            <a:r>
              <a:rPr lang="es-ES_tradnl" sz="2400" b="0" dirty="0" smtClean="0">
                <a:solidFill>
                  <a:srgbClr val="002060"/>
                </a:solidFill>
              </a:rPr>
              <a:t>factores como el tamaño del trabajo, si es al aire libre o a puertas adentro, opciones de ventilación y cualquier peligro posible</a:t>
            </a:r>
          </a:p>
          <a:p>
            <a:pPr marL="228600" indent="-228600" eaLnBrk="1" fontAlgn="auto" hangingPunct="1">
              <a:buFont typeface="Arial" pitchFamily="34" charset="0"/>
              <a:buChar char="•"/>
              <a:defRPr/>
            </a:pPr>
            <a:r>
              <a:rPr lang="es-ES_tradnl" sz="2400" b="0" dirty="0" smtClean="0">
                <a:solidFill>
                  <a:srgbClr val="002060"/>
                </a:solidFill>
              </a:rPr>
              <a:t>quién estará en el lugar de trabajo (mantenga a los ocupantes y trabajadores desprotegidos alejados del área de rociado)</a:t>
            </a:r>
            <a:endParaRPr lang="es-ES_tradnl" sz="2400" b="0" strike="sngStrike" dirty="0" smtClean="0">
              <a:solidFill>
                <a:srgbClr val="002060"/>
              </a:solidFill>
            </a:endParaRPr>
          </a:p>
          <a:p>
            <a:pPr marL="228600" indent="-228600" eaLnBrk="1" fontAlgn="auto" hangingPunct="1">
              <a:buFont typeface="Arial" pitchFamily="34" charset="0"/>
              <a:buChar char="•"/>
              <a:defRPr/>
            </a:pPr>
            <a:r>
              <a:rPr lang="es-ES_tradnl" sz="2400" b="0" dirty="0" smtClean="0">
                <a:solidFill>
                  <a:srgbClr val="002060"/>
                </a:solidFill>
              </a:rPr>
              <a:t>se deben tomar medidas de seguridad (por ejemplo, tener una HDS fácilmente accesible en el lugar de trabajo) </a:t>
            </a:r>
          </a:p>
          <a:p>
            <a:pPr marL="228600" indent="-228600" eaLnBrk="1" fontAlgn="auto" hangingPunct="1">
              <a:buFont typeface="Arial" pitchFamily="34" charset="0"/>
              <a:buChar char="•"/>
              <a:defRPr/>
            </a:pPr>
            <a:r>
              <a:rPr lang="es-ES_tradnl" sz="2400" b="0" dirty="0" smtClean="0">
                <a:solidFill>
                  <a:srgbClr val="002060"/>
                </a:solidFill>
              </a:rPr>
              <a:t>cuándo recomienda el fabricante del producto que los propietarios u ocupantes pueden reingresar después de finalizarse el rociado</a:t>
            </a:r>
          </a:p>
        </p:txBody>
      </p:sp>
      <p:pic>
        <p:nvPicPr>
          <p:cNvPr id="270340" name="Picture 4" descr="C:\Documents and Settings\tlucado\My Documents\My Pictures\Microsoft Clip Organizer\j043982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67600" y="1447800"/>
            <a:ext cx="1371600" cy="1371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17488"/>
            <a:ext cx="7162800" cy="1143000"/>
          </a:xfrm>
        </p:spPr>
        <p:txBody>
          <a:bodyPr>
            <a:normAutofit/>
          </a:bodyPr>
          <a:lstStyle/>
          <a:p>
            <a:pPr eaLnBrk="1" fontAlgn="auto" hangingPunct="1">
              <a:spcAft>
                <a:spcPts val="0"/>
              </a:spcAft>
              <a:defRPr/>
            </a:pPr>
            <a:r>
              <a:rPr lang="es-ES_tradnl" sz="3200" dirty="0" smtClean="0"/>
              <a:t>Planificación por adelantado </a:t>
            </a:r>
            <a:br>
              <a:rPr lang="es-ES_tradnl" sz="3200" dirty="0" smtClean="0"/>
            </a:br>
            <a:r>
              <a:rPr lang="es-ES_tradnl" sz="3200" dirty="0" smtClean="0"/>
              <a:t>- </a:t>
            </a:r>
            <a:r>
              <a:rPr lang="es-ES_tradnl" sz="2800" dirty="0" smtClean="0"/>
              <a:t>Consejos sobre el reingreso </a:t>
            </a:r>
          </a:p>
        </p:txBody>
      </p:sp>
      <p:sp>
        <p:nvSpPr>
          <p:cNvPr id="41987" name="Content Placeholder 2"/>
          <p:cNvSpPr>
            <a:spLocks noGrp="1"/>
          </p:cNvSpPr>
          <p:nvPr>
            <p:ph idx="1"/>
          </p:nvPr>
        </p:nvSpPr>
        <p:spPr>
          <a:xfrm>
            <a:off x="457200" y="1676400"/>
            <a:ext cx="5715000" cy="4648199"/>
          </a:xfrm>
        </p:spPr>
        <p:txBody>
          <a:bodyPr>
            <a:normAutofit fontScale="92500" lnSpcReduction="10000"/>
          </a:bodyPr>
          <a:lstStyle/>
          <a:p>
            <a:pPr eaLnBrk="1" fontAlgn="auto" hangingPunct="1">
              <a:defRPr/>
            </a:pPr>
            <a:r>
              <a:rPr lang="en-US" sz="2400" dirty="0" smtClean="0"/>
              <a:t>Comuníquese con el fabricante del producto para conocer sus tiempos de reingreso recomendados. </a:t>
            </a:r>
          </a:p>
          <a:p>
            <a:pPr eaLnBrk="1" fontAlgn="auto" hangingPunct="1">
              <a:defRPr/>
            </a:pPr>
            <a:r>
              <a:rPr lang="en-US" sz="2400" dirty="0" smtClean="0"/>
              <a:t>El tiempo de reingreso puede variar dependiendo del tipo de SPF, la cantidad de espuma aplicada por volumen del espacio, la ventilación, la temperatura, la humedad y otras variables. </a:t>
            </a:r>
            <a:br>
              <a:rPr lang="en-US" sz="2400" dirty="0" smtClean="0"/>
            </a:br>
            <a:r>
              <a:rPr lang="en-US" sz="2400" dirty="0" smtClean="0"/>
              <a:t/>
            </a:r>
            <a:br>
              <a:rPr lang="en-US" sz="2400" dirty="0" smtClean="0"/>
            </a:br>
            <a:r>
              <a:rPr lang="en-US" sz="2400" dirty="0" smtClean="0"/>
              <a:t>Para una aplicación interior </a:t>
            </a:r>
            <a:r>
              <a:rPr lang="en-US" sz="2400" dirty="0" err="1" smtClean="0"/>
              <a:t>usando</a:t>
            </a:r>
            <a:r>
              <a:rPr lang="en-US" sz="2400" dirty="0" smtClean="0"/>
              <a:t> </a:t>
            </a:r>
            <a:r>
              <a:rPr lang="en-US" sz="2400" dirty="0" err="1" smtClean="0"/>
              <a:t>una</a:t>
            </a:r>
            <a:r>
              <a:rPr lang="en-US" sz="2400" dirty="0" smtClean="0"/>
              <a:t> SPF de baja presión de dos componentes, algunos fabricantes recomiendan un tiempo de reingreso de una hora. </a:t>
            </a:r>
            <a:endParaRPr lang="en-US" sz="1400" b="0" dirty="0" smtClean="0">
              <a:solidFill>
                <a:srgbClr val="FF0000"/>
              </a:solidFill>
            </a:endParaRPr>
          </a:p>
        </p:txBody>
      </p:sp>
      <p:pic>
        <p:nvPicPr>
          <p:cNvPr id="2" name="Picture 2" descr="C:\Users\Daniel\Desktop\LP Training Slide Development\exterior home image owned by CPI\shutterstock_17312263.jpg"/>
          <p:cNvPicPr>
            <a:picLocks noChangeAspect="1" noChangeArrowheads="1"/>
          </p:cNvPicPr>
          <p:nvPr/>
        </p:nvPicPr>
        <p:blipFill>
          <a:blip r:embed="rId3" cstate="email">
            <a:lum bright="26000"/>
            <a:extLst>
              <a:ext uri="{28A0092B-C50C-407E-A947-70E740481C1C}">
                <a14:useLocalDpi xmlns:a14="http://schemas.microsoft.com/office/drawing/2010/main"/>
              </a:ext>
            </a:extLst>
          </a:blip>
          <a:srcRect/>
          <a:stretch>
            <a:fillRect/>
          </a:stretch>
        </p:blipFill>
        <p:spPr bwMode="auto">
          <a:xfrm>
            <a:off x="6172200" y="2057400"/>
            <a:ext cx="2667000" cy="2361295"/>
          </a:xfrm>
          <a:prstGeom prst="rect">
            <a:avLst/>
          </a:prstGeom>
          <a:noFill/>
          <a:effectLst>
            <a:outerShdw blurRad="254000" dist="139700" dir="2400000" algn="ctr" rotWithShape="0">
              <a:srgbClr val="000000">
                <a:alpha val="40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000" y="9939"/>
            <a:ext cx="7162800" cy="1143000"/>
          </a:xfrm>
        </p:spPr>
        <p:txBody>
          <a:bodyPr>
            <a:normAutofit/>
          </a:bodyPr>
          <a:lstStyle/>
          <a:p>
            <a:pPr eaLnBrk="1" fontAlgn="auto" hangingPunct="1">
              <a:spcAft>
                <a:spcPts val="0"/>
              </a:spcAft>
              <a:defRPr/>
            </a:pPr>
            <a:r>
              <a:rPr lang="es-ES_tradnl" sz="3200" dirty="0" smtClean="0"/>
              <a:t>Preparación del área de rociado</a:t>
            </a:r>
            <a:br>
              <a:rPr lang="es-ES_tradnl" sz="3200" dirty="0" smtClean="0"/>
            </a:br>
            <a:r>
              <a:rPr lang="es-ES_tradnl" dirty="0" smtClean="0"/>
              <a:t>- </a:t>
            </a:r>
            <a:r>
              <a:rPr lang="es-ES_tradnl" sz="2800" dirty="0" smtClean="0"/>
              <a:t>Controles de ingeniería y sobre-rociado</a:t>
            </a:r>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1156846864"/>
              </p:ext>
            </p:extLst>
          </p:nvPr>
        </p:nvGraphicFramePr>
        <p:xfrm>
          <a:off x="152400" y="1600200"/>
          <a:ext cx="8610600" cy="4461329"/>
        </p:xfrm>
        <a:graphic>
          <a:graphicData uri="http://schemas.openxmlformats.org/drawingml/2006/table">
            <a:tbl>
              <a:tblPr/>
              <a:tblGrid>
                <a:gridCol w="4876800"/>
                <a:gridCol w="1295400"/>
                <a:gridCol w="2438400"/>
              </a:tblGrid>
              <a:tr h="8047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2000" b="1" i="0" u="none" strike="noStrike" cap="none" normalizeH="0" baseline="0" noProof="0" dirty="0" smtClean="0">
                          <a:ln>
                            <a:noFill/>
                          </a:ln>
                          <a:solidFill>
                            <a:srgbClr val="FFFFFF"/>
                          </a:solidFill>
                          <a:effectLst/>
                          <a:latin typeface="Calibri" pitchFamily="34" charset="0"/>
                          <a:cs typeface="Arial" charset="0"/>
                        </a:rPr>
                        <a:t>Preparación</a:t>
                      </a:r>
                      <a:endParaRPr kumimoji="0" lang="es-ES_tradnl" sz="2000" b="0" i="0" u="none" strike="noStrike" cap="none" normalizeH="0" baseline="0" noProof="0" dirty="0" smtClean="0">
                        <a:ln>
                          <a:noFill/>
                        </a:ln>
                        <a:solidFill>
                          <a:srgbClr val="FFFFFF"/>
                        </a:solidFill>
                        <a:effectLst/>
                        <a:latin typeface="Calibri" pitchFamily="34" charset="0"/>
                        <a:cs typeface="Arial" charset="0"/>
                      </a:endParaRPr>
                    </a:p>
                  </a:txBody>
                  <a:tcPr marL="84868" marR="8486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9367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noProof="0" smtClean="0">
                          <a:ln>
                            <a:noFill/>
                          </a:ln>
                          <a:solidFill>
                            <a:srgbClr val="FFFFFF"/>
                          </a:solidFill>
                          <a:effectLst/>
                          <a:latin typeface="Calibri" pitchFamily="34" charset="0"/>
                          <a:cs typeface="Arial" charset="0"/>
                        </a:rPr>
                        <a:t>Aplicaciones en Interiores</a:t>
                      </a:r>
                      <a:endParaRPr kumimoji="0" lang="es-ES_tradnl" sz="1600" b="0" i="0" u="none" strike="noStrike" cap="none" normalizeH="0" baseline="0" noProof="0" smtClean="0">
                        <a:ln>
                          <a:noFill/>
                        </a:ln>
                        <a:solidFill>
                          <a:srgbClr val="FFFFFF"/>
                        </a:solidFill>
                        <a:effectLst/>
                        <a:latin typeface="Calibri" pitchFamily="34" charset="0"/>
                        <a:cs typeface="Arial" charset="0"/>
                      </a:endParaRPr>
                    </a:p>
                  </a:txBody>
                  <a:tcPr marL="84868" marR="8486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9367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noProof="0" smtClean="0">
                          <a:ln>
                            <a:noFill/>
                          </a:ln>
                          <a:solidFill>
                            <a:srgbClr val="FFFFFF"/>
                          </a:solidFill>
                          <a:effectLst/>
                          <a:latin typeface="Calibri" pitchFamily="34" charset="0"/>
                          <a:cs typeface="Arial" charset="0"/>
                        </a:rPr>
                        <a:t>Aplicaciones en Exteriores</a:t>
                      </a:r>
                      <a:endParaRPr kumimoji="0" lang="es-ES_tradnl" sz="1600" b="0" i="0" u="none" strike="noStrike" cap="none" normalizeH="0" baseline="0" noProof="0" smtClean="0">
                        <a:ln>
                          <a:noFill/>
                        </a:ln>
                        <a:solidFill>
                          <a:srgbClr val="FFFFFF"/>
                        </a:solidFill>
                        <a:effectLst/>
                        <a:latin typeface="Calibri" pitchFamily="34" charset="0"/>
                        <a:cs typeface="Arial" charset="0"/>
                      </a:endParaRPr>
                    </a:p>
                  </a:txBody>
                  <a:tcPr marL="84868" marR="8486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93678"/>
                    </a:solidFill>
                  </a:tcPr>
                </a:tc>
              </a:tr>
              <a:tr h="10872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noProof="0" dirty="0" smtClean="0">
                          <a:ln>
                            <a:noFill/>
                          </a:ln>
                          <a:solidFill>
                            <a:srgbClr val="093678"/>
                          </a:solidFill>
                          <a:effectLst/>
                          <a:latin typeface="Calibri" pitchFamily="34" charset="0"/>
                          <a:cs typeface="Arial" charset="0"/>
                        </a:rPr>
                        <a:t>Aplique </a:t>
                      </a:r>
                      <a:r>
                        <a:rPr kumimoji="0" lang="es-ES_tradnl" sz="1600" b="1" i="0" u="none" strike="noStrike" cap="none" normalizeH="0" baseline="0" noProof="0" dirty="0" smtClean="0">
                          <a:ln>
                            <a:noFill/>
                          </a:ln>
                          <a:solidFill>
                            <a:srgbClr val="093678"/>
                          </a:solidFill>
                          <a:effectLst/>
                          <a:latin typeface="Calibri" pitchFamily="34" charset="0"/>
                          <a:cs typeface="Arial" charset="0"/>
                        </a:rPr>
                        <a:t>Controles de ingeniería </a:t>
                      </a:r>
                      <a:r>
                        <a:rPr kumimoji="0" lang="es-ES_tradnl" sz="1600" b="0" i="1" u="none" strike="noStrike" cap="none" normalizeH="0" baseline="0" noProof="0" dirty="0" smtClean="0">
                          <a:ln>
                            <a:noFill/>
                          </a:ln>
                          <a:solidFill>
                            <a:srgbClr val="093678"/>
                          </a:solidFill>
                          <a:effectLst/>
                          <a:latin typeface="Calibri" pitchFamily="34" charset="0"/>
                          <a:cs typeface="Arial" charset="0"/>
                        </a:rPr>
                        <a:t>(Consulte la Unidad 7). </a:t>
                      </a:r>
                      <a:r>
                        <a:rPr kumimoji="0" lang="es-ES_tradnl" sz="1600" b="0" i="0" u="none" strike="noStrike" cap="none" normalizeH="0" baseline="0" noProof="0" dirty="0" smtClean="0">
                          <a:ln>
                            <a:noFill/>
                          </a:ln>
                          <a:solidFill>
                            <a:srgbClr val="093678"/>
                          </a:solidFill>
                          <a:effectLst/>
                          <a:latin typeface="Calibri" pitchFamily="34" charset="0"/>
                          <a:cs typeface="Arial" charset="0"/>
                        </a:rPr>
                        <a:t>Las señales de advertencia/cinta de precaución son útiles al momento de comunicar las restricciones del sitio a los trabajadores que no estén usando EPP.</a:t>
                      </a:r>
                    </a:p>
                  </a:txBody>
                  <a:tcPr marL="84868" marR="8486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noProof="0" smtClean="0">
                          <a:ln>
                            <a:noFill/>
                          </a:ln>
                          <a:solidFill>
                            <a:srgbClr val="C00000"/>
                          </a:solidFill>
                          <a:effectLst/>
                          <a:latin typeface="Calibri" pitchFamily="34" charset="0"/>
                          <a:cs typeface="Arial" charset="0"/>
                          <a:sym typeface="Webdings" pitchFamily="18" charset="2"/>
                        </a:rPr>
                        <a:t></a:t>
                      </a:r>
                      <a:endParaRPr kumimoji="0" lang="es-ES_tradnl" sz="2400" b="0" i="0" u="none" strike="noStrike" cap="none" normalizeH="0" baseline="0" noProof="0" smtClean="0">
                        <a:ln>
                          <a:noFill/>
                        </a:ln>
                        <a:solidFill>
                          <a:srgbClr val="C00000"/>
                        </a:solidFill>
                        <a:effectLst/>
                        <a:latin typeface="Calibri" pitchFamily="34" charset="0"/>
                        <a:cs typeface="Arial" charset="0"/>
                      </a:endParaRPr>
                    </a:p>
                  </a:txBody>
                  <a:tcPr marL="84868" marR="8486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noProof="0" smtClean="0">
                          <a:ln>
                            <a:noFill/>
                          </a:ln>
                          <a:solidFill>
                            <a:srgbClr val="C00000"/>
                          </a:solidFill>
                          <a:effectLst/>
                          <a:latin typeface="Calibri" pitchFamily="34" charset="0"/>
                          <a:cs typeface="Arial" charset="0"/>
                          <a:sym typeface="Webdings" pitchFamily="18" charset="2"/>
                        </a:rPr>
                        <a:t></a:t>
                      </a:r>
                      <a:endParaRPr kumimoji="0" lang="es-ES_tradnl" sz="2400" b="0" i="0" u="none" strike="noStrike" cap="none" normalizeH="0" baseline="0" noProof="0" smtClean="0">
                        <a:ln>
                          <a:noFill/>
                        </a:ln>
                        <a:solidFill>
                          <a:srgbClr val="C00000"/>
                        </a:solidFill>
                        <a:effectLst/>
                        <a:latin typeface="Calibri" pitchFamily="34" charset="0"/>
                        <a:cs typeface="Arial" charset="0"/>
                      </a:endParaRPr>
                    </a:p>
                  </a:txBody>
                  <a:tcPr marL="84868" marR="8486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67953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noProof="0" smtClean="0">
                          <a:ln>
                            <a:noFill/>
                          </a:ln>
                          <a:solidFill>
                            <a:srgbClr val="093678"/>
                          </a:solidFill>
                          <a:effectLst/>
                          <a:latin typeface="Calibri" pitchFamily="34" charset="0"/>
                          <a:cs typeface="Arial" charset="0"/>
                        </a:rPr>
                        <a:t>Considere apagar el sistema HVAC y sellar las tomas de aire/escapes con láminas de plástico y cinta. </a:t>
                      </a:r>
                      <a:endParaRPr kumimoji="0" lang="es-ES_tradnl" sz="1600" b="0" i="1" u="none" strike="noStrike" cap="none" normalizeH="0" baseline="0" noProof="0" smtClean="0">
                        <a:ln>
                          <a:noFill/>
                        </a:ln>
                        <a:solidFill>
                          <a:srgbClr val="FF0000"/>
                        </a:solidFill>
                        <a:effectLst/>
                        <a:latin typeface="Calibri" pitchFamily="34" charset="0"/>
                        <a:cs typeface="Arial" charset="0"/>
                      </a:endParaRPr>
                    </a:p>
                  </a:txBody>
                  <a:tcPr marL="84868" marR="8486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noProof="0" smtClean="0">
                          <a:ln>
                            <a:noFill/>
                          </a:ln>
                          <a:solidFill>
                            <a:srgbClr val="C00000"/>
                          </a:solidFill>
                          <a:effectLst/>
                          <a:latin typeface="Calibri" pitchFamily="34" charset="0"/>
                          <a:cs typeface="Arial" charset="0"/>
                          <a:sym typeface="Webdings" pitchFamily="18" charset="2"/>
                        </a:rPr>
                        <a:t></a:t>
                      </a:r>
                      <a:endParaRPr kumimoji="0" lang="es-ES_tradnl" sz="2400" b="0" i="0" u="none" strike="noStrike" cap="none" normalizeH="0" baseline="0" noProof="0" smtClean="0">
                        <a:ln>
                          <a:noFill/>
                        </a:ln>
                        <a:solidFill>
                          <a:srgbClr val="C00000"/>
                        </a:solidFill>
                        <a:effectLst/>
                        <a:latin typeface="Calibri" pitchFamily="34" charset="0"/>
                        <a:cs typeface="Arial" charset="0"/>
                      </a:endParaRPr>
                    </a:p>
                  </a:txBody>
                  <a:tcPr marL="84868" marR="8486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noProof="0" smtClean="0">
                          <a:ln>
                            <a:noFill/>
                          </a:ln>
                          <a:solidFill>
                            <a:srgbClr val="C00000"/>
                          </a:solidFill>
                          <a:effectLst/>
                          <a:latin typeface="Calibri" pitchFamily="34" charset="0"/>
                          <a:cs typeface="Arial" charset="0"/>
                          <a:sym typeface="Webdings" pitchFamily="18" charset="2"/>
                        </a:rPr>
                        <a:t></a:t>
                      </a:r>
                      <a:endParaRPr kumimoji="0" lang="es-ES_tradnl" sz="2400" b="0" i="0" u="none" strike="noStrike" cap="none" normalizeH="0" baseline="0" noProof="0" smtClean="0">
                        <a:ln>
                          <a:noFill/>
                        </a:ln>
                        <a:solidFill>
                          <a:srgbClr val="C00000"/>
                        </a:solidFill>
                        <a:effectLst/>
                        <a:latin typeface="Calibri" pitchFamily="34" charset="0"/>
                        <a:cs typeface="Arial" charset="0"/>
                      </a:endParaRPr>
                    </a:p>
                  </a:txBody>
                  <a:tcPr marL="84868" marR="8486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1043244">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s-ES_tradnl" sz="1600" b="0" i="0" u="none" strike="noStrike" cap="none" normalizeH="0" baseline="0" noProof="0" dirty="0" smtClean="0">
                          <a:ln>
                            <a:noFill/>
                          </a:ln>
                          <a:solidFill>
                            <a:srgbClr val="093678"/>
                          </a:solidFill>
                          <a:effectLst/>
                          <a:latin typeface="Calibri" pitchFamily="34" charset="0"/>
                          <a:cs typeface="Arial" charset="0"/>
                        </a:rPr>
                        <a:t>Es buena idea ventilar el área de rociado durante y después de rociar en aplicaciones en interiores.</a:t>
                      </a:r>
                    </a:p>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s-ES_tradnl" sz="1600" b="0" i="1" u="none" strike="noStrike" cap="none" normalizeH="0" baseline="0" noProof="0" dirty="0" smtClean="0">
                          <a:ln>
                            <a:noFill/>
                          </a:ln>
                          <a:solidFill>
                            <a:srgbClr val="093678"/>
                          </a:solidFill>
                          <a:effectLst/>
                          <a:latin typeface="Calibri" pitchFamily="34" charset="0"/>
                          <a:cs typeface="Arial" charset="0"/>
                        </a:rPr>
                        <a:t>(comuníquese con el proveedor de SPF para obtener consejos).</a:t>
                      </a:r>
                    </a:p>
                  </a:txBody>
                  <a:tcPr marL="84868" marR="8486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noProof="0" smtClean="0">
                          <a:ln>
                            <a:noFill/>
                          </a:ln>
                          <a:solidFill>
                            <a:srgbClr val="C00000"/>
                          </a:solidFill>
                          <a:effectLst/>
                          <a:latin typeface="Calibri" pitchFamily="34" charset="0"/>
                          <a:cs typeface="Arial" charset="0"/>
                          <a:sym typeface="Webdings" pitchFamily="18" charset="2"/>
                        </a:rPr>
                        <a:t></a:t>
                      </a:r>
                      <a:endParaRPr kumimoji="0" lang="es-ES_tradnl" sz="2400" b="0" i="0" u="none" strike="noStrike" cap="none" normalizeH="0" baseline="0" noProof="0" smtClean="0">
                        <a:ln>
                          <a:noFill/>
                        </a:ln>
                        <a:solidFill>
                          <a:srgbClr val="C00000"/>
                        </a:solidFill>
                        <a:effectLst/>
                        <a:latin typeface="Calibri" pitchFamily="34" charset="0"/>
                        <a:cs typeface="Arial" charset="0"/>
                      </a:endParaRPr>
                    </a:p>
                  </a:txBody>
                  <a:tcPr marL="84868" marR="8486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noProof="0" smtClean="0">
                        <a:ln>
                          <a:noFill/>
                        </a:ln>
                        <a:solidFill>
                          <a:srgbClr val="C00000"/>
                        </a:solidFill>
                        <a:effectLst/>
                        <a:latin typeface="Calibri" pitchFamily="34" charset="0"/>
                        <a:cs typeface="Arial" charset="0"/>
                      </a:endParaRPr>
                    </a:p>
                  </a:txBody>
                  <a:tcPr marL="84868" marR="8486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804788">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s-ES_tradnl" sz="1600" b="0" i="0" u="none" strike="noStrike" cap="none" normalizeH="0" baseline="0" noProof="0" smtClean="0">
                          <a:ln>
                            <a:noFill/>
                          </a:ln>
                          <a:solidFill>
                            <a:srgbClr val="093678"/>
                          </a:solidFill>
                          <a:effectLst/>
                          <a:latin typeface="Calibri" pitchFamily="34" charset="0"/>
                          <a:cs typeface="Arial" charset="0"/>
                        </a:rPr>
                        <a:t>Para limitar el daño potencial a las superficies, proteja las superficies del posible sobre-rociado de SPF.</a:t>
                      </a:r>
                    </a:p>
                  </a:txBody>
                  <a:tcPr marL="84868" marR="8486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noProof="0" smtClean="0">
                          <a:ln>
                            <a:noFill/>
                          </a:ln>
                          <a:solidFill>
                            <a:srgbClr val="C00000"/>
                          </a:solidFill>
                          <a:effectLst/>
                          <a:latin typeface="Calibri" pitchFamily="34" charset="0"/>
                          <a:cs typeface="Arial" charset="0"/>
                          <a:sym typeface="Webdings" pitchFamily="18" charset="2"/>
                        </a:rPr>
                        <a:t></a:t>
                      </a:r>
                      <a:endParaRPr kumimoji="0" lang="es-ES_tradnl" sz="2400" b="0" i="0" u="none" strike="noStrike" cap="none" normalizeH="0" baseline="0" noProof="0" smtClean="0">
                        <a:ln>
                          <a:noFill/>
                        </a:ln>
                        <a:solidFill>
                          <a:srgbClr val="C00000"/>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noProof="0" smtClean="0">
                        <a:ln>
                          <a:noFill/>
                        </a:ln>
                        <a:solidFill>
                          <a:srgbClr val="C00000"/>
                        </a:solidFill>
                        <a:effectLst/>
                        <a:latin typeface="Calibri" pitchFamily="34" charset="0"/>
                        <a:cs typeface="Arial" charset="0"/>
                      </a:endParaRPr>
                    </a:p>
                  </a:txBody>
                  <a:tcPr marL="84868" marR="8486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noProof="0" dirty="0" err="1" smtClean="0">
                          <a:ln>
                            <a:noFill/>
                          </a:ln>
                          <a:solidFill>
                            <a:srgbClr val="C00000"/>
                          </a:solidFill>
                          <a:effectLst/>
                          <a:latin typeface="Calibri" pitchFamily="34" charset="0"/>
                          <a:cs typeface="Arial" charset="0"/>
                          <a:sym typeface="Webdings" pitchFamily="18" charset="2"/>
                        </a:rPr>
                        <a:t></a:t>
                      </a:r>
                      <a:endParaRPr kumimoji="0" lang="es-ES_tradnl" sz="2400" b="0" i="0" u="none" strike="noStrike" cap="none" normalizeH="0" baseline="0" noProof="0" dirty="0" smtClean="0">
                        <a:ln>
                          <a:noFill/>
                        </a:ln>
                        <a:solidFill>
                          <a:srgbClr val="C00000"/>
                        </a:solidFill>
                        <a:effectLst/>
                        <a:latin typeface="Calibri" pitchFamily="34" charset="0"/>
                        <a:cs typeface="Arial" charset="0"/>
                      </a:endParaRPr>
                    </a:p>
                  </a:txBody>
                  <a:tcPr marL="84868" marR="8486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17488"/>
            <a:ext cx="7162800" cy="1143000"/>
          </a:xfrm>
        </p:spPr>
        <p:txBody>
          <a:bodyPr>
            <a:normAutofit/>
          </a:bodyPr>
          <a:lstStyle/>
          <a:p>
            <a:pPr eaLnBrk="1" fontAlgn="auto" hangingPunct="1">
              <a:spcAft>
                <a:spcPts val="0"/>
              </a:spcAft>
              <a:defRPr/>
            </a:pPr>
            <a:r>
              <a:rPr lang="en-US" sz="3200" dirty="0" smtClean="0"/>
              <a:t>Preparación del </a:t>
            </a:r>
            <a:r>
              <a:rPr lang="en-US" sz="3200" dirty="0" err="1" smtClean="0"/>
              <a:t>área</a:t>
            </a:r>
            <a:r>
              <a:rPr lang="en-US" sz="3200" dirty="0" smtClean="0"/>
              <a:t> de </a:t>
            </a:r>
            <a:r>
              <a:rPr lang="en-US" sz="3200" dirty="0" err="1" smtClean="0"/>
              <a:t>rociado</a:t>
            </a:r>
            <a:r>
              <a:rPr lang="en-US" sz="3200" dirty="0" smtClean="0"/>
              <a:t/>
            </a:r>
            <a:br>
              <a:rPr lang="en-US" sz="3200" dirty="0" smtClean="0"/>
            </a:br>
            <a:r>
              <a:rPr lang="en-US" sz="3200" dirty="0" smtClean="0"/>
              <a:t>- </a:t>
            </a:r>
            <a:r>
              <a:rPr lang="en-US" sz="2800" dirty="0" smtClean="0"/>
              <a:t>Riesgos de combustión </a:t>
            </a:r>
          </a:p>
        </p:txBody>
      </p:sp>
      <p:sp>
        <p:nvSpPr>
          <p:cNvPr id="41987" name="Content Placeholder 2"/>
          <p:cNvSpPr>
            <a:spLocks noGrp="1"/>
          </p:cNvSpPr>
          <p:nvPr>
            <p:ph idx="1"/>
          </p:nvPr>
        </p:nvSpPr>
        <p:spPr>
          <a:xfrm>
            <a:off x="228600" y="1676400"/>
            <a:ext cx="5105400" cy="5410200"/>
          </a:xfrm>
        </p:spPr>
        <p:txBody>
          <a:bodyPr>
            <a:normAutofit fontScale="32500" lnSpcReduction="20000"/>
          </a:bodyPr>
          <a:lstStyle/>
          <a:p>
            <a:pPr eaLnBrk="1" fontAlgn="auto" hangingPunct="1">
              <a:defRPr/>
            </a:pPr>
            <a:r>
              <a:rPr lang="en-US" sz="7000" dirty="0" smtClean="0"/>
              <a:t>	Apagar fuentes de ignición:</a:t>
            </a:r>
          </a:p>
          <a:p>
            <a:pPr marL="396875" indent="-396875" eaLnBrk="1" fontAlgn="auto" hangingPunct="1">
              <a:buFont typeface="Arial" pitchFamily="34" charset="0"/>
              <a:buChar char="•"/>
              <a:defRPr/>
            </a:pPr>
            <a:r>
              <a:rPr lang="en-US" sz="5500" dirty="0" err="1" smtClean="0"/>
              <a:t>Extinguir</a:t>
            </a:r>
            <a:r>
              <a:rPr lang="en-US" sz="5500" dirty="0" smtClean="0"/>
              <a:t> fuentes de calor, chispas y llamas abiertas en el área de rociado, las habitaciones adyacentes y detrás de las paredes circundantes.</a:t>
            </a:r>
          </a:p>
          <a:p>
            <a:pPr marL="396875" indent="-396875" eaLnBrk="1" fontAlgn="auto" hangingPunct="1">
              <a:buFont typeface="Arial" pitchFamily="34" charset="0"/>
              <a:buChar char="•"/>
              <a:defRPr/>
            </a:pPr>
            <a:r>
              <a:rPr lang="en-US" sz="5500" dirty="0" smtClean="0"/>
              <a:t>Esto incluye los pilotos en artículos como las estufas, secadores, hornos y calentadores de agua a gas. </a:t>
            </a:r>
          </a:p>
          <a:p>
            <a:pPr marL="396875" indent="-396875" eaLnBrk="1" fontAlgn="auto" hangingPunct="1">
              <a:buFont typeface="Arial" pitchFamily="34" charset="0"/>
              <a:buChar char="•"/>
              <a:defRPr/>
            </a:pPr>
            <a:r>
              <a:rPr lang="en-US" sz="5500" dirty="0" smtClean="0"/>
              <a:t>Minimizar otros riesgos de combustión en el lugar de trabajo, como pinturas y solventes.</a:t>
            </a:r>
          </a:p>
          <a:p>
            <a:pPr eaLnBrk="1" fontAlgn="auto" hangingPunct="1">
              <a:defRPr/>
            </a:pPr>
            <a:r>
              <a:rPr lang="en-US" sz="7000" dirty="0" smtClean="0"/>
              <a:t>	NO fumar en el trabajo.</a:t>
            </a:r>
            <a:r>
              <a:rPr lang="en-US" sz="3200" dirty="0" smtClean="0"/>
              <a:t/>
            </a:r>
            <a:br>
              <a:rPr lang="en-US" sz="3200" dirty="0" smtClean="0"/>
            </a:br>
            <a:endParaRPr lang="en-US" sz="3200" dirty="0" smtClean="0"/>
          </a:p>
          <a:p>
            <a:pPr eaLnBrk="1" fontAlgn="auto" hangingPunct="1">
              <a:defRPr/>
            </a:pPr>
            <a:r>
              <a:rPr lang="en-US" sz="2400" dirty="0" smtClean="0"/>
              <a:t/>
            </a:r>
            <a:br>
              <a:rPr lang="en-US" sz="2400" dirty="0" smtClean="0"/>
            </a:br>
            <a:r>
              <a:rPr lang="en-US" sz="2400" dirty="0" smtClean="0"/>
              <a:t/>
            </a:r>
            <a:br>
              <a:rPr lang="en-US" sz="2400" dirty="0" smtClean="0"/>
            </a:br>
            <a:endParaRPr lang="en-US" sz="2400" dirty="0" smtClean="0">
              <a:solidFill>
                <a:srgbClr val="002060"/>
              </a:solidFill>
            </a:endParaRPr>
          </a:p>
        </p:txBody>
      </p:sp>
      <p:pic>
        <p:nvPicPr>
          <p:cNvPr id="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0" y="3962400"/>
            <a:ext cx="3664530" cy="1744427"/>
          </a:xfrm>
          <a:prstGeom prst="rect">
            <a:avLst/>
          </a:prstGeom>
          <a:noFill/>
          <a:ln w="9525">
            <a:noFill/>
            <a:miter lim="800000"/>
            <a:headEnd/>
            <a:tailEnd/>
          </a:ln>
          <a:effectLst>
            <a:outerShdw blurRad="254000" dist="139700" dir="2700000" algn="tl" rotWithShape="0">
              <a:prstClr val="black">
                <a:alpha val="40000"/>
              </a:prstClr>
            </a:outerShdw>
          </a:effec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0" y="1828800"/>
            <a:ext cx="3580049" cy="1795338"/>
          </a:xfrm>
          <a:prstGeom prst="rect">
            <a:avLst/>
          </a:prstGeom>
          <a:noFill/>
          <a:ln w="9525">
            <a:noFill/>
            <a:miter lim="800000"/>
            <a:headEnd/>
            <a:tailEnd/>
          </a:ln>
          <a:effectLst>
            <a:outerShdw blurRad="254000" dist="1397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1000" y="152400"/>
            <a:ext cx="7162800" cy="1143000"/>
          </a:xfrm>
        </p:spPr>
        <p:txBody>
          <a:bodyPr>
            <a:normAutofit fontScale="90000"/>
          </a:bodyPr>
          <a:lstStyle/>
          <a:p>
            <a:pPr eaLnBrk="1" fontAlgn="auto" hangingPunct="1">
              <a:spcAft>
                <a:spcPts val="0"/>
              </a:spcAft>
              <a:defRPr/>
            </a:pPr>
            <a:r>
              <a:rPr lang="en-US" sz="3200" dirty="0" smtClean="0"/>
              <a:t>Preparación del </a:t>
            </a:r>
            <a:r>
              <a:rPr lang="en-US" sz="3200" dirty="0" err="1" smtClean="0"/>
              <a:t>área</a:t>
            </a:r>
            <a:r>
              <a:rPr lang="en-US" sz="3200" dirty="0" smtClean="0"/>
              <a:t> de </a:t>
            </a:r>
            <a:r>
              <a:rPr lang="en-US" sz="3200" dirty="0" err="1" smtClean="0"/>
              <a:t>rociado</a:t>
            </a:r>
            <a:r>
              <a:rPr lang="en-US" sz="3200" dirty="0" smtClean="0"/>
              <a:t/>
            </a:r>
            <a:br>
              <a:rPr lang="en-US" sz="3200" dirty="0" smtClean="0"/>
            </a:br>
            <a:r>
              <a:rPr lang="en-US" sz="3200" dirty="0" smtClean="0"/>
              <a:t>- </a:t>
            </a:r>
            <a:r>
              <a:rPr lang="en-US" sz="2800" dirty="0" smtClean="0"/>
              <a:t>Disponibilidad de HDS y Preparación de la Superficie</a:t>
            </a:r>
          </a:p>
        </p:txBody>
      </p:sp>
      <p:sp>
        <p:nvSpPr>
          <p:cNvPr id="41987" name="Content Placeholder 2"/>
          <p:cNvSpPr>
            <a:spLocks noGrp="1"/>
          </p:cNvSpPr>
          <p:nvPr>
            <p:ph idx="1"/>
          </p:nvPr>
        </p:nvSpPr>
        <p:spPr>
          <a:xfrm>
            <a:off x="304800" y="1676400"/>
            <a:ext cx="4343400" cy="5486400"/>
          </a:xfrm>
        </p:spPr>
        <p:txBody>
          <a:bodyPr>
            <a:normAutofit fontScale="32500" lnSpcReduction="20000"/>
          </a:bodyPr>
          <a:lstStyle/>
          <a:p>
            <a:pPr eaLnBrk="1" fontAlgn="auto" hangingPunct="1">
              <a:defRPr/>
            </a:pPr>
            <a:r>
              <a:rPr lang="en-US" sz="6800" dirty="0" smtClean="0"/>
              <a:t>Revise </a:t>
            </a:r>
            <a:r>
              <a:rPr lang="en-US" sz="6800" dirty="0" err="1" smtClean="0"/>
              <a:t>las</a:t>
            </a:r>
            <a:r>
              <a:rPr lang="en-US" sz="6800" dirty="0" smtClean="0"/>
              <a:t> </a:t>
            </a:r>
            <a:r>
              <a:rPr lang="en-US" sz="6800" dirty="0" err="1" smtClean="0"/>
              <a:t>Hojas</a:t>
            </a:r>
            <a:r>
              <a:rPr lang="en-US" sz="6800" dirty="0" smtClean="0"/>
              <a:t> de Datos de </a:t>
            </a:r>
            <a:r>
              <a:rPr lang="en-US" sz="6800" dirty="0" err="1" smtClean="0"/>
              <a:t>Seguridad</a:t>
            </a:r>
            <a:r>
              <a:rPr lang="en-US" sz="6800" dirty="0" smtClean="0"/>
              <a:t> (HDS): </a:t>
            </a:r>
          </a:p>
          <a:p>
            <a:pPr marL="463550" indent="-463550" eaLnBrk="1" fontAlgn="auto" hangingPunct="1">
              <a:buFont typeface="Arial" pitchFamily="34" charset="0"/>
              <a:buChar char="•"/>
              <a:defRPr/>
            </a:pPr>
            <a:r>
              <a:rPr lang="en-US" sz="6800" b="0" dirty="0" smtClean="0"/>
              <a:t>Tener </a:t>
            </a:r>
            <a:r>
              <a:rPr lang="en-US" sz="6800" b="0" dirty="0" err="1" smtClean="0"/>
              <a:t>las</a:t>
            </a:r>
            <a:r>
              <a:rPr lang="en-US" sz="6800" b="0" dirty="0" smtClean="0"/>
              <a:t> HDS fácilmente accesibles en el lugar de trabajo. </a:t>
            </a:r>
          </a:p>
          <a:p>
            <a:pPr eaLnBrk="1" fontAlgn="auto" hangingPunct="1">
              <a:defRPr/>
            </a:pPr>
            <a:endParaRPr lang="en-US" sz="5900" dirty="0" smtClean="0"/>
          </a:p>
          <a:p>
            <a:pPr eaLnBrk="1" fontAlgn="auto" hangingPunct="1">
              <a:defRPr/>
            </a:pPr>
            <a:r>
              <a:rPr lang="en-US" sz="6800" dirty="0" smtClean="0"/>
              <a:t>Limpiar la superficie a ser rociada:</a:t>
            </a:r>
          </a:p>
          <a:p>
            <a:pPr indent="0" eaLnBrk="1" fontAlgn="auto" hangingPunct="1">
              <a:buFont typeface="Arial" pitchFamily="34" charset="0"/>
              <a:buChar char="•"/>
              <a:defRPr/>
            </a:pPr>
            <a:r>
              <a:rPr lang="en-US" sz="6800" dirty="0" smtClean="0"/>
              <a:t> 	</a:t>
            </a:r>
            <a:r>
              <a:rPr lang="en-US" sz="6800" b="0" dirty="0" err="1" smtClean="0"/>
              <a:t>Limpiar</a:t>
            </a:r>
            <a:r>
              <a:rPr lang="en-US" sz="6800" b="0" dirty="0" smtClean="0"/>
              <a:t> la </a:t>
            </a:r>
            <a:r>
              <a:rPr lang="en-US" sz="6800" b="0" dirty="0" err="1" smtClean="0"/>
              <a:t>tierra</a:t>
            </a:r>
            <a:r>
              <a:rPr lang="en-US" sz="6800" b="0" dirty="0" smtClean="0"/>
              <a:t>, aceite u 	</a:t>
            </a:r>
            <a:r>
              <a:rPr lang="en-US" sz="6800" b="0" dirty="0" err="1" smtClean="0"/>
              <a:t>otro</a:t>
            </a:r>
            <a:r>
              <a:rPr lang="en-US" sz="6800" b="0" dirty="0" smtClean="0"/>
              <a:t> residuo de la </a:t>
            </a:r>
            <a:r>
              <a:rPr lang="en-US" sz="6800" b="0" dirty="0" err="1" smtClean="0"/>
              <a:t>superficie</a:t>
            </a:r>
            <a:r>
              <a:rPr lang="en-US" sz="6800" b="0" dirty="0" smtClean="0"/>
              <a:t> 	a ser rociada. Asegúrese de 	</a:t>
            </a:r>
            <a:r>
              <a:rPr lang="en-US" sz="6800" b="0" dirty="0" err="1" smtClean="0"/>
              <a:t>que</a:t>
            </a:r>
            <a:r>
              <a:rPr lang="en-US" sz="6800" b="0" dirty="0" smtClean="0"/>
              <a:t> la superficie esté seca. </a:t>
            </a:r>
          </a:p>
          <a:p>
            <a:pPr eaLnBrk="1" fontAlgn="auto" hangingPunct="1">
              <a:defRPr/>
            </a:pPr>
            <a:r>
              <a:rPr lang="en-US" sz="4200" dirty="0" smtClean="0"/>
              <a:t/>
            </a:r>
            <a:br>
              <a:rPr lang="en-US" sz="4200" dirty="0" smtClean="0"/>
            </a:br>
            <a:endParaRPr lang="en-US" sz="4200" dirty="0" smtClean="0"/>
          </a:p>
          <a:p>
            <a:pPr eaLnBrk="1" fontAlgn="auto" hangingPunct="1">
              <a:defRPr/>
            </a:pPr>
            <a:r>
              <a:rPr lang="en-US" sz="2400" dirty="0" smtClean="0"/>
              <a:t/>
            </a:r>
            <a:br>
              <a:rPr lang="en-US" sz="2400" dirty="0" smtClean="0"/>
            </a:br>
            <a:r>
              <a:rPr lang="en-US" sz="2400" dirty="0" smtClean="0"/>
              <a:t/>
            </a:r>
            <a:br>
              <a:rPr lang="en-US" sz="2400" dirty="0" smtClean="0"/>
            </a:br>
            <a:endParaRPr lang="en-US" sz="2400" dirty="0" smtClean="0">
              <a:solidFill>
                <a:srgbClr val="002060"/>
              </a:solidFill>
            </a:endParaRPr>
          </a:p>
        </p:txBody>
      </p:sp>
      <p:pic>
        <p:nvPicPr>
          <p:cNvPr id="2050" name="Picture 2" descr="C:\Users\Hpalfrey\Desktop\Picture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1905000"/>
            <a:ext cx="4345497" cy="30810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ACC_corp_Vers_2 0">
  <a:themeElements>
    <a:clrScheme name="ACC_corp_Vers_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CC_corp_Vers_2.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CC_corp_Vers_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CC_corp_Vers_2.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CC_corp_Vers_2.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CC_corp_Vers_2.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CC_corp_Vers_2.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CC_corp_Vers_2.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CC_corp_Vers_2.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CC_corp_Vers_2.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CC_corp_Vers_2.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CC_corp_Vers_2.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CC_corp_Vers_2.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CC_corp_Vers_2.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CC LP Trainin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ACC LP Trainin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95C998C3C55B4A96FDB76C909D6563" ma:contentTypeVersion="3" ma:contentTypeDescription="Create a new document." ma:contentTypeScope="" ma:versionID="b97bf3ce735f0cd7e574b683ef47807a">
  <xsd:schema xmlns:xsd="http://www.w3.org/2001/XMLSchema" xmlns:xs="http://www.w3.org/2001/XMLSchema" xmlns:p="http://schemas.microsoft.com/office/2006/metadata/properties" xmlns:ns2="98c9955d-c5c3-4a5b-96fd-b76c909d6563" targetNamespace="http://schemas.microsoft.com/office/2006/metadata/properties" ma:root="true" ma:fieldsID="53ec610432e2d7d00c11c71d076612a3" ns2:_="">
    <xsd:import namespace="98c9955d-c5c3-4a5b-96fd-b76c909d6563"/>
    <xsd:element name="properties">
      <xsd:complexType>
        <xsd:sequence>
          <xsd:element name="documentManagement">
            <xsd:complexType>
              <xsd:all>
                <xsd:element ref="ns2:ReceivedTime" minOccurs="0"/>
                <xsd:element ref="ns2:From" minOccurs="0"/>
                <xsd:element ref="ns2:Recipi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c9955d-c5c3-4a5b-96fd-b76c909d6563" elementFormDefault="qualified">
    <xsd:import namespace="http://schemas.microsoft.com/office/2006/documentManagement/types"/>
    <xsd:import namespace="http://schemas.microsoft.com/office/infopath/2007/PartnerControls"/>
    <xsd:element name="ReceivedTime" ma:index="8" nillable="true" ma:displayName="ReceivedTime" ma:internalName="ReceivedTime">
      <xsd:simpleType>
        <xsd:restriction base="dms:DateTime"/>
      </xsd:simpleType>
    </xsd:element>
    <xsd:element name="From" ma:index="9" nillable="true" ma:displayName="From" ma:internalName="From">
      <xsd:simpleType>
        <xsd:restriction base="dms:Text"/>
      </xsd:simpleType>
    </xsd:element>
    <xsd:element name="Recipients" ma:index="10" nillable="true" ma:displayName="Recipients" ma:internalName="Recipient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Recipients xmlns="98c9955d-c5c3-4a5b-96fd-b76c909d6563" xsi:nil="true"/>
    <ReceivedTime xmlns="98c9955d-c5c3-4a5b-96fd-b76c909d6563" xsi:nil="true"/>
    <From xmlns="98c9955d-c5c3-4a5b-96fd-b76c909d656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F308B6-F019-4ADC-AD31-DF28BDA542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c9955d-c5c3-4a5b-96fd-b76c909d65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280571-2575-4297-8B43-281C133D881B}">
  <ds:schemaRefs>
    <ds:schemaRef ds:uri="http://schemas.microsoft.com/office/2006/metadata/properties"/>
    <ds:schemaRef ds:uri="http://schemas.microsoft.com/office/2006/documentManagement/types"/>
    <ds:schemaRef ds:uri="http://purl.org/dc/elements/1.1/"/>
    <ds:schemaRef ds:uri="http://purl.org/dc/terms/"/>
    <ds:schemaRef ds:uri="http://schemas.openxmlformats.org/package/2006/metadata/core-properties"/>
    <ds:schemaRef ds:uri="http://schemas.microsoft.com/office/infopath/2007/PartnerControls"/>
    <ds:schemaRef ds:uri="98c9955d-c5c3-4a5b-96fd-b76c909d6563"/>
    <ds:schemaRef ds:uri="http://www.w3.org/XML/1998/namespace"/>
    <ds:schemaRef ds:uri="http://purl.org/dc/dcmitype/"/>
  </ds:schemaRefs>
</ds:datastoreItem>
</file>

<file path=customXml/itemProps3.xml><?xml version="1.0" encoding="utf-8"?>
<ds:datastoreItem xmlns:ds="http://schemas.openxmlformats.org/officeDocument/2006/customXml" ds:itemID="{4B605F83-0E2E-4298-A67A-18FD353A23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ACC_corp_Vers_2 0</Template>
  <TotalTime>2180</TotalTime>
  <Words>3448</Words>
  <Application>Microsoft Office PowerPoint</Application>
  <PresentationFormat>On-screen Show (4:3)</PresentationFormat>
  <Paragraphs>281</Paragraphs>
  <Slides>25</Slides>
  <Notes>24</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1_ACC_corp_Vers_2 0</vt:lpstr>
      <vt:lpstr>ACC LP Training template</vt:lpstr>
      <vt:lpstr>1_ACC LP Training template</vt:lpstr>
      <vt:lpstr>PowerPoint Presentation</vt:lpstr>
      <vt:lpstr>Disclaimer</vt:lpstr>
      <vt:lpstr>Bienvenido a la Unidad 8</vt:lpstr>
      <vt:lpstr>Planificación por adelantado </vt:lpstr>
      <vt:lpstr>Planificación por adelantado  - Divulgación a los ocupantes y al trabajador</vt:lpstr>
      <vt:lpstr>Planificación por adelantado  - Consejos sobre el reingreso </vt:lpstr>
      <vt:lpstr>Preparación del área de rociado - Controles de ingeniería y sobre-rociado</vt:lpstr>
      <vt:lpstr>Preparación del área de rociado - Riesgos de combustión </vt:lpstr>
      <vt:lpstr>Preparación del área de rociado - Disponibilidad de HDS y Preparación de la Superficie</vt:lpstr>
      <vt:lpstr>Utilizar kits/sistemas SPF de baja presión  - Equipos de protección personal y rociado de prueba</vt:lpstr>
      <vt:lpstr>Utilizar kits/sistemas SPF de baja presión - Instrucciones del producto</vt:lpstr>
      <vt:lpstr>     Utilizar kits/sistemas SPF de baja presión  - Acceso restringido al área de rociado </vt:lpstr>
      <vt:lpstr>Consejos para después del rociado de SPF de baja presión</vt:lpstr>
      <vt:lpstr>Kits/Sistemas SPF de baja presión  - Almacenamiento y manipulación</vt:lpstr>
      <vt:lpstr>Seguridad en el lugar</vt:lpstr>
      <vt:lpstr>Seguridad en el lugar - Suministros</vt:lpstr>
      <vt:lpstr>Resumen de la Unidad 8</vt:lpstr>
      <vt:lpstr>Unidad 8 Repaso</vt:lpstr>
      <vt:lpstr>Unidad 8: P1 Revisión</vt:lpstr>
      <vt:lpstr>Unidad 8: P1 Revisión</vt:lpstr>
      <vt:lpstr>Unidad 8: P2 Revisión</vt:lpstr>
      <vt:lpstr>Unidad 8: P2 Revisión</vt:lpstr>
      <vt:lpstr>Unidad 8: P3 Revisión</vt:lpstr>
      <vt:lpstr>Unidad 8: P3 Revisión</vt:lpstr>
      <vt:lpstr>Unidad 8 Completada</vt:lpstr>
    </vt:vector>
  </TitlesOfParts>
  <Company>American Chemistry Counsil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 Candelori</dc:creator>
  <cp:lastModifiedBy>Vosburgh, Linda - OSHA</cp:lastModifiedBy>
  <cp:revision>562</cp:revision>
  <cp:lastPrinted>2010-12-07T20:48:26Z</cp:lastPrinted>
  <dcterms:created xsi:type="dcterms:W3CDTF">2012-09-19T16:46:20Z</dcterms:created>
  <dcterms:modified xsi:type="dcterms:W3CDTF">2014-06-19T15:50:54Z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Jude Philipps</vt:lpwstr>
  </property>
  <property fmtid="{D5CDD505-2E9C-101B-9397-08002B2CF9AE}" pid="4" name="Status">
    <vt:lpwstr>Final</vt:lpwstr>
  </property>
  <property fmtid="{D5CDD505-2E9C-101B-9397-08002B2CF9AE}" pid="5" name="ContentTypeId">
    <vt:lpwstr>0x0101005D95C998C3C55B4A96FDB76C909D6563</vt:lpwstr>
  </property>
</Properties>
</file>