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5" r:id="rId4"/>
    <p:sldMasterId id="2147483968" r:id="rId5"/>
    <p:sldMasterId id="2147484032" r:id="rId6"/>
  </p:sldMasterIdLst>
  <p:notesMasterIdLst>
    <p:notesMasterId r:id="rId29"/>
  </p:notesMasterIdLst>
  <p:handoutMasterIdLst>
    <p:handoutMasterId r:id="rId30"/>
  </p:handoutMasterIdLst>
  <p:sldIdLst>
    <p:sldId id="627" r:id="rId7"/>
    <p:sldId id="635" r:id="rId8"/>
    <p:sldId id="622" r:id="rId9"/>
    <p:sldId id="348" r:id="rId10"/>
    <p:sldId id="367" r:id="rId11"/>
    <p:sldId id="603" r:id="rId12"/>
    <p:sldId id="619" r:id="rId13"/>
    <p:sldId id="351" r:id="rId14"/>
    <p:sldId id="612" r:id="rId15"/>
    <p:sldId id="613" r:id="rId16"/>
    <p:sldId id="614" r:id="rId17"/>
    <p:sldId id="615" r:id="rId18"/>
    <p:sldId id="616" r:id="rId19"/>
    <p:sldId id="461" r:id="rId20"/>
    <p:sldId id="628" r:id="rId21"/>
    <p:sldId id="629" r:id="rId22"/>
    <p:sldId id="630" r:id="rId23"/>
    <p:sldId id="631" r:id="rId24"/>
    <p:sldId id="632" r:id="rId25"/>
    <p:sldId id="633" r:id="rId26"/>
    <p:sldId id="634" r:id="rId27"/>
    <p:sldId id="589" r:id="rId28"/>
  </p:sldIdLst>
  <p:sldSz cx="9144000" cy="6858000" type="screen4x3"/>
  <p:notesSz cx="7010400" cy="9296400"/>
  <p:defaultTextStyle>
    <a:defPPr>
      <a:defRPr lang="de-DE"/>
    </a:defPPr>
    <a:lvl1pPr algn="l" rtl="0" fontAlgn="base">
      <a:spcBef>
        <a:spcPct val="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996600"/>
    <a:srgbClr val="094FC8"/>
    <a:srgbClr val="6384AD"/>
    <a:srgbClr val="FFAD42"/>
    <a:srgbClr val="000000"/>
    <a:srgbClr val="10317B"/>
    <a:srgbClr val="CE102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5" autoAdjust="0"/>
    <p:restoredTop sz="77289" autoAdjust="0"/>
  </p:normalViewPr>
  <p:slideViewPr>
    <p:cSldViewPr snapToGrid="0">
      <p:cViewPr>
        <p:scale>
          <a:sx n="70" d="100"/>
          <a:sy n="70" d="100"/>
        </p:scale>
        <p:origin x="-1662" y="-12"/>
      </p:cViewPr>
      <p:guideLst>
        <p:guide orient="horz" pos="665"/>
        <p:guide orient="horz" pos="1109"/>
        <p:guide orient="horz" pos="2160"/>
        <p:guide orient="horz" pos="4007"/>
        <p:guide pos="700"/>
        <p:guide pos="2875"/>
        <p:guide pos="876"/>
        <p:guide pos="3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3" d="100"/>
        <a:sy n="43" d="100"/>
      </p:scale>
      <p:origin x="0" y="0"/>
    </p:cViewPr>
  </p:sorterViewPr>
  <p:notesViewPr>
    <p:cSldViewPr snapToGrid="0">
      <p:cViewPr>
        <p:scale>
          <a:sx n="100" d="100"/>
          <a:sy n="100" d="100"/>
        </p:scale>
        <p:origin x="-1404" y="13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Del conocimiento</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a la</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acción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8E5AD662-4624-400A-AA42-0F5CB5A91250}" type="presOf" srcId="{CFCF6060-06E9-4EC1-AF27-C45558EFD2E0}" destId="{6AC2D80E-6CCF-476A-ACAE-BD7CEBC6EA53}" srcOrd="0" destOrd="0" presId="urn:microsoft.com/office/officeart/2005/8/layout/hProcess9"/>
    <dgm:cxn modelId="{8616BFC6-7B5C-4BE1-9844-365CEEDE902B}" srcId="{11647506-B2B2-4EAD-BB61-4D27982439A2}" destId="{CFCF6060-06E9-4EC1-AF27-C45558EFD2E0}" srcOrd="2" destOrd="0" parTransId="{0F23EB55-FBC4-4B19-85B0-A5EEB7E0FE7C}" sibTransId="{8919BFBC-3334-4A4D-8980-5E039BD17D71}"/>
    <dgm:cxn modelId="{78CAD578-638B-4B3F-A14C-7D1E4FBF1673}" type="presOf" srcId="{11647506-B2B2-4EAD-BB61-4D27982439A2}" destId="{4D339F2D-3F39-4A10-AAED-5FA31BE3C197}" srcOrd="0" destOrd="0" presId="urn:microsoft.com/office/officeart/2005/8/layout/hProcess9"/>
    <dgm:cxn modelId="{9CF87BBB-A342-4BD6-B807-8612A667CB1F}" type="presOf" srcId="{684E3003-B184-4E66-A959-5A028427ABDF}" destId="{197C93C1-87CF-4EA5-A843-A86CF5A5925E}" srcOrd="0" destOrd="0" presId="urn:microsoft.com/office/officeart/2005/8/layout/hProcess9"/>
    <dgm:cxn modelId="{73DAE01D-9237-4833-992E-7DC9454776CA}" type="presOf" srcId="{5025C9B6-8B28-4C0E-945C-C733E3E189A2}" destId="{6EC47406-4DCB-44AC-A79C-285B21A34063}" srcOrd="0" destOrd="0" presId="urn:microsoft.com/office/officeart/2005/8/layout/hProcess9"/>
    <dgm:cxn modelId="{84C29B3D-800C-476A-B787-4E7549119B04}" srcId="{11647506-B2B2-4EAD-BB61-4D27982439A2}" destId="{684E3003-B184-4E66-A959-5A028427ABDF}" srcOrd="0" destOrd="0" parTransId="{2B74CC15-2454-44DC-AE48-F658979D16F4}" sibTransId="{C9F7111F-CC73-48D7-BCED-996743A49D47}"/>
    <dgm:cxn modelId="{598C8A68-0259-4DD7-9C54-D2F1E6BDD7FB}" srcId="{11647506-B2B2-4EAD-BB61-4D27982439A2}" destId="{5025C9B6-8B28-4C0E-945C-C733E3E189A2}" srcOrd="1" destOrd="0" parTransId="{939DE8E9-C817-4085-ABB3-1A35573AD32E}" sibTransId="{AB099C59-D2D3-417B-940A-740CFE3305CD}"/>
    <dgm:cxn modelId="{5155B306-6A89-421C-AAEE-F2E9C702262B}" type="presParOf" srcId="{4D339F2D-3F39-4A10-AAED-5FA31BE3C197}" destId="{4521D855-2662-4381-91D4-69A4875763E3}" srcOrd="0" destOrd="0" presId="urn:microsoft.com/office/officeart/2005/8/layout/hProcess9"/>
    <dgm:cxn modelId="{154302D7-4A4A-4DD3-8A6B-F957930F3358}" type="presParOf" srcId="{4D339F2D-3F39-4A10-AAED-5FA31BE3C197}" destId="{F2F7C1D0-38A7-46F2-96E4-0991EBEE0CCE}" srcOrd="1" destOrd="0" presId="urn:microsoft.com/office/officeart/2005/8/layout/hProcess9"/>
    <dgm:cxn modelId="{9180BA32-523C-41F7-A4E4-63CE0B2E2CB6}" type="presParOf" srcId="{F2F7C1D0-38A7-46F2-96E4-0991EBEE0CCE}" destId="{197C93C1-87CF-4EA5-A843-A86CF5A5925E}" srcOrd="0" destOrd="0" presId="urn:microsoft.com/office/officeart/2005/8/layout/hProcess9"/>
    <dgm:cxn modelId="{843CAC9A-81E5-4993-B6D9-F18E8C56A970}" type="presParOf" srcId="{F2F7C1D0-38A7-46F2-96E4-0991EBEE0CCE}" destId="{52A5E0C4-801A-429D-BD69-50A3836421C1}" srcOrd="1" destOrd="0" presId="urn:microsoft.com/office/officeart/2005/8/layout/hProcess9"/>
    <dgm:cxn modelId="{542A5078-E342-48E6-A2CC-B19DE9875264}" type="presParOf" srcId="{F2F7C1D0-38A7-46F2-96E4-0991EBEE0CCE}" destId="{6EC47406-4DCB-44AC-A79C-285B21A34063}" srcOrd="2" destOrd="0" presId="urn:microsoft.com/office/officeart/2005/8/layout/hProcess9"/>
    <dgm:cxn modelId="{D11DCAE4-8FAD-48FC-8D60-47402E04B666}" type="presParOf" srcId="{F2F7C1D0-38A7-46F2-96E4-0991EBEE0CCE}" destId="{E656EA29-4CF4-427A-AB9B-BF6D46CC635B}" srcOrd="3" destOrd="0" presId="urn:microsoft.com/office/officeart/2005/8/layout/hProcess9"/>
    <dgm:cxn modelId="{9DF279A6-D34C-4C96-A287-FE2E04F95BA5}"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6548"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Del conocimiento</a:t>
          </a:r>
          <a:endParaRPr lang="en-US" sz="2300" kern="1200" dirty="0"/>
        </a:p>
      </dsp:txBody>
      <dsp:txXfrm>
        <a:off x="85903" y="1298554"/>
        <a:ext cx="1803440" cy="1466890"/>
      </dsp:txXfrm>
    </dsp:sp>
    <dsp:sp modelId="{6EC47406-4DCB-44AC-A79C-285B21A34063}">
      <dsp:nvSpPr>
        <dsp:cNvPr id="0" name=""/>
        <dsp:cNvSpPr/>
      </dsp:nvSpPr>
      <dsp:spPr>
        <a:xfrm>
          <a:off x="2066925"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 la</a:t>
          </a:r>
          <a:endParaRPr lang="en-US" sz="2300" kern="1200" dirty="0"/>
        </a:p>
      </dsp:txBody>
      <dsp:txXfrm>
        <a:off x="2146280" y="1298554"/>
        <a:ext cx="1803440" cy="1466890"/>
      </dsp:txXfrm>
    </dsp:sp>
    <dsp:sp modelId="{6AC2D80E-6CCF-476A-ACAE-BD7CEBC6EA53}">
      <dsp:nvSpPr>
        <dsp:cNvPr id="0" name=""/>
        <dsp:cNvSpPr/>
      </dsp:nvSpPr>
      <dsp:spPr>
        <a:xfrm>
          <a:off x="4127301"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acción</a:t>
          </a:r>
          <a:endParaRPr lang="en-US" sz="23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1600" tIns="45800" rIns="91600" bIns="45800" numCol="1" anchor="t" anchorCtr="0" compatLnSpc="1">
            <a:prstTxWarp prst="textNoShape">
              <a:avLst/>
            </a:prstTxWarp>
          </a:bodyPr>
          <a:lstStyle>
            <a:lvl1pPr algn="l" defTabSz="913391" eaLnBrk="0" hangingPunct="0">
              <a:defRPr sz="1200" b="0">
                <a:latin typeface="Times" pitchFamily="18" charset="0"/>
                <a:cs typeface="+mn-cs"/>
              </a:defRPr>
            </a:lvl1pPr>
          </a:lstStyle>
          <a:p>
            <a:pPr>
              <a:defRPr/>
            </a:pPr>
            <a:endParaRPr lang="en-US" dirty="0"/>
          </a:p>
        </p:txBody>
      </p:sp>
      <p:sp>
        <p:nvSpPr>
          <p:cNvPr id="223235"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p:spPr>
        <p:txBody>
          <a:bodyPr vert="horz" wrap="square" lIns="91600" tIns="45800" rIns="91600" bIns="45800" numCol="1" anchor="t" anchorCtr="0" compatLnSpc="1">
            <a:prstTxWarp prst="textNoShape">
              <a:avLst/>
            </a:prstTxWarp>
          </a:bodyPr>
          <a:lstStyle>
            <a:lvl1pPr algn="r" defTabSz="913391" eaLnBrk="0" hangingPunct="0">
              <a:defRPr sz="1200" b="0">
                <a:latin typeface="Times" pitchFamily="18" charset="0"/>
                <a:cs typeface="+mn-cs"/>
              </a:defRPr>
            </a:lvl1pPr>
          </a:lstStyle>
          <a:p>
            <a:pPr>
              <a:defRPr/>
            </a:pPr>
            <a:endParaRPr lang="en-US" dirty="0"/>
          </a:p>
        </p:txBody>
      </p:sp>
      <p:sp>
        <p:nvSpPr>
          <p:cNvPr id="223236"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p:spPr>
        <p:txBody>
          <a:bodyPr vert="horz" wrap="square" lIns="91600" tIns="45800" rIns="91600" bIns="45800" numCol="1" anchor="b" anchorCtr="0" compatLnSpc="1">
            <a:prstTxWarp prst="textNoShape">
              <a:avLst/>
            </a:prstTxWarp>
          </a:bodyPr>
          <a:lstStyle>
            <a:lvl1pPr algn="l" defTabSz="913391" eaLnBrk="0" hangingPunct="0">
              <a:defRPr sz="1200" b="0">
                <a:latin typeface="Times" pitchFamily="18" charset="0"/>
                <a:cs typeface="+mn-cs"/>
              </a:defRPr>
            </a:lvl1pPr>
          </a:lstStyle>
          <a:p>
            <a:pPr>
              <a:defRPr/>
            </a:pPr>
            <a:endParaRPr lang="en-US" dirty="0"/>
          </a:p>
        </p:txBody>
      </p:sp>
      <p:sp>
        <p:nvSpPr>
          <p:cNvPr id="223237"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p:spPr>
        <p:txBody>
          <a:bodyPr vert="horz" wrap="square" lIns="91600" tIns="45800" rIns="91600" bIns="45800" numCol="1" anchor="b" anchorCtr="0" compatLnSpc="1">
            <a:prstTxWarp prst="textNoShape">
              <a:avLst/>
            </a:prstTxWarp>
          </a:bodyPr>
          <a:lstStyle>
            <a:lvl1pPr algn="r" defTabSz="913391" eaLnBrk="0" hangingPunct="0">
              <a:defRPr sz="1200" b="0">
                <a:latin typeface="Times" pitchFamily="18" charset="0"/>
                <a:cs typeface="+mn-cs"/>
              </a:defRPr>
            </a:lvl1pPr>
          </a:lstStyle>
          <a:p>
            <a:pPr>
              <a:defRPr/>
            </a:pPr>
            <a:fld id="{B65979B2-C2A8-4ABF-9F11-EC0D3CBFE219}" type="slidenum">
              <a:rPr lang="en-US"/>
              <a:pPr>
                <a:defRPr/>
              </a:pPr>
              <a:t>‹#›</a:t>
            </a:fld>
            <a:endParaRPr lang="en-US" dirty="0"/>
          </a:p>
        </p:txBody>
      </p:sp>
    </p:spTree>
    <p:extLst>
      <p:ext uri="{BB962C8B-B14F-4D97-AF65-F5344CB8AC3E}">
        <p14:creationId xmlns:p14="http://schemas.microsoft.com/office/powerpoint/2010/main" val="3182338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48000" cy="492125"/>
          </a:xfrm>
          <a:prstGeom prst="rect">
            <a:avLst/>
          </a:prstGeom>
          <a:noFill/>
          <a:ln w="9525">
            <a:noFill/>
            <a:miter lim="800000"/>
            <a:headEnd/>
            <a:tailEnd/>
          </a:ln>
        </p:spPr>
        <p:txBody>
          <a:bodyPr vert="horz" wrap="square" lIns="98607" tIns="49303" rIns="98607" bIns="49303" numCol="1" anchor="t" anchorCtr="0" compatLnSpc="1">
            <a:prstTxWarp prst="textNoShape">
              <a:avLst/>
            </a:prstTxWarp>
          </a:bodyPr>
          <a:lstStyle>
            <a:lvl1pPr algn="l" defTabSz="985299" eaLnBrk="0" hangingPunct="0">
              <a:defRPr sz="1300" b="0">
                <a:latin typeface="Times" pitchFamily="18" charset="0"/>
                <a:cs typeface="+mn-cs"/>
              </a:defRPr>
            </a:lvl1pPr>
          </a:lstStyle>
          <a:p>
            <a:pPr>
              <a:defRPr/>
            </a:pPr>
            <a:endParaRPr lang="en-US" dirty="0"/>
          </a:p>
        </p:txBody>
      </p:sp>
      <p:sp>
        <p:nvSpPr>
          <p:cNvPr id="17411" name="Rectangle 3"/>
          <p:cNvSpPr>
            <a:spLocks noGrp="1" noChangeArrowheads="1"/>
          </p:cNvSpPr>
          <p:nvPr>
            <p:ph type="dt" idx="1"/>
          </p:nvPr>
        </p:nvSpPr>
        <p:spPr bwMode="auto">
          <a:xfrm>
            <a:off x="3957638" y="0"/>
            <a:ext cx="3049587" cy="492125"/>
          </a:xfrm>
          <a:prstGeom prst="rect">
            <a:avLst/>
          </a:prstGeom>
          <a:noFill/>
          <a:ln w="9525">
            <a:noFill/>
            <a:miter lim="800000"/>
            <a:headEnd/>
            <a:tailEnd/>
          </a:ln>
        </p:spPr>
        <p:txBody>
          <a:bodyPr vert="horz" wrap="square" lIns="98607" tIns="49303" rIns="98607" bIns="49303" numCol="1" anchor="t" anchorCtr="0" compatLnSpc="1">
            <a:prstTxWarp prst="textNoShape">
              <a:avLst/>
            </a:prstTxWarp>
          </a:bodyPr>
          <a:lstStyle>
            <a:lvl1pPr algn="r" defTabSz="985299" eaLnBrk="0" hangingPunct="0">
              <a:defRPr sz="1300" b="0">
                <a:latin typeface="Times" pitchFamily="18" charset="0"/>
                <a:cs typeface="+mn-cs"/>
              </a:defRPr>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208088" y="736600"/>
            <a:ext cx="4591050" cy="344487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06463" y="4427538"/>
            <a:ext cx="5194300" cy="4181475"/>
          </a:xfrm>
          <a:prstGeom prst="rect">
            <a:avLst/>
          </a:prstGeom>
          <a:noFill/>
          <a:ln w="9525">
            <a:noFill/>
            <a:miter lim="800000"/>
            <a:headEnd/>
            <a:tailEnd/>
          </a:ln>
        </p:spPr>
        <p:txBody>
          <a:bodyPr vert="horz" wrap="square" lIns="98607" tIns="49303" rIns="98607" bIns="49303"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853488"/>
            <a:ext cx="3048000" cy="411162"/>
          </a:xfrm>
          <a:prstGeom prst="rect">
            <a:avLst/>
          </a:prstGeom>
          <a:noFill/>
          <a:ln w="9525">
            <a:noFill/>
            <a:miter lim="800000"/>
            <a:headEnd/>
            <a:tailEnd/>
          </a:ln>
        </p:spPr>
        <p:txBody>
          <a:bodyPr vert="horz" wrap="square" lIns="98607" tIns="49303" rIns="98607" bIns="49303" numCol="1" anchor="b" anchorCtr="0" compatLnSpc="1">
            <a:prstTxWarp prst="textNoShape">
              <a:avLst/>
            </a:prstTxWarp>
          </a:bodyPr>
          <a:lstStyle>
            <a:lvl1pPr algn="l" defTabSz="985299" eaLnBrk="0" hangingPunct="0">
              <a:defRPr sz="1300" b="0">
                <a:latin typeface="Times" pitchFamily="18" charset="0"/>
                <a:cs typeface="+mn-cs"/>
              </a:defRPr>
            </a:lvl1pPr>
          </a:lstStyle>
          <a:p>
            <a:pPr>
              <a:defRPr/>
            </a:pPr>
            <a:endParaRPr lang="en-US" dirty="0"/>
          </a:p>
        </p:txBody>
      </p:sp>
      <p:sp>
        <p:nvSpPr>
          <p:cNvPr id="17415" name="Rectangle 7"/>
          <p:cNvSpPr>
            <a:spLocks noGrp="1" noChangeArrowheads="1"/>
          </p:cNvSpPr>
          <p:nvPr>
            <p:ph type="sldNum" sz="quarter" idx="5"/>
          </p:nvPr>
        </p:nvSpPr>
        <p:spPr bwMode="auto">
          <a:xfrm>
            <a:off x="3957638" y="8853488"/>
            <a:ext cx="3049587" cy="411162"/>
          </a:xfrm>
          <a:prstGeom prst="rect">
            <a:avLst/>
          </a:prstGeom>
          <a:noFill/>
          <a:ln w="9525">
            <a:noFill/>
            <a:miter lim="800000"/>
            <a:headEnd/>
            <a:tailEnd/>
          </a:ln>
        </p:spPr>
        <p:txBody>
          <a:bodyPr vert="horz" wrap="square" lIns="98607" tIns="49303" rIns="98607" bIns="49303" numCol="1" anchor="b" anchorCtr="0" compatLnSpc="1">
            <a:prstTxWarp prst="textNoShape">
              <a:avLst/>
            </a:prstTxWarp>
          </a:bodyPr>
          <a:lstStyle>
            <a:lvl1pPr algn="r" defTabSz="985299" eaLnBrk="0" hangingPunct="0">
              <a:defRPr sz="1300" b="0">
                <a:latin typeface="Times" pitchFamily="18" charset="0"/>
                <a:cs typeface="+mn-cs"/>
              </a:defRPr>
            </a:lvl1pPr>
          </a:lstStyle>
          <a:p>
            <a:pPr>
              <a:defRPr/>
            </a:pPr>
            <a:fld id="{54A8C9F9-8090-436F-AF83-A05243368D3D}" type="slidenum">
              <a:rPr lang="de-DE"/>
              <a:pPr>
                <a:defRPr/>
              </a:pPr>
              <a:t>‹#›</a:t>
            </a:fld>
            <a:endParaRPr lang="de-DE"/>
          </a:p>
        </p:txBody>
      </p:sp>
    </p:spTree>
    <p:extLst>
      <p:ext uri="{BB962C8B-B14F-4D97-AF65-F5344CB8AC3E}">
        <p14:creationId xmlns:p14="http://schemas.microsoft.com/office/powerpoint/2010/main" val="2935858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lnSpc>
                <a:spcPct val="90000"/>
              </a:lnSpc>
            </a:pPr>
            <a:r>
              <a:rPr lang="en-US" dirty="0" smtClean="0">
                <a:latin typeface="Calibri" pitchFamily="34" charset="0"/>
              </a:rPr>
              <a:t>Narración:</a:t>
            </a:r>
          </a:p>
          <a:p>
            <a:pPr eaLnBrk="1" hangingPunct="1">
              <a:lnSpc>
                <a:spcPct val="90000"/>
              </a:lnSpc>
            </a:pPr>
            <a:r>
              <a:rPr lang="en-US" i="1" dirty="0" smtClean="0">
                <a:latin typeface="Calibri" pitchFamily="34" charset="0"/>
              </a:rPr>
              <a:t>Los retardadores</a:t>
            </a:r>
            <a:r>
              <a:rPr lang="en-US" i="1" baseline="0" dirty="0" smtClean="0">
                <a:latin typeface="Calibri" pitchFamily="34" charset="0"/>
              </a:rPr>
              <a:t> de llamas</a:t>
            </a:r>
            <a:r>
              <a:rPr lang="en-US" i="1" dirty="0" smtClean="0">
                <a:latin typeface="Calibri" pitchFamily="34" charset="0"/>
              </a:rPr>
              <a:t> en</a:t>
            </a:r>
            <a:r>
              <a:rPr lang="en-US" dirty="0" smtClean="0">
                <a:latin typeface="Calibri" pitchFamily="34" charset="0"/>
              </a:rPr>
              <a:t> el lado-B afectan cuánto resiste la combustión la espuma completamente reaccionada.</a:t>
            </a:r>
          </a:p>
        </p:txBody>
      </p:sp>
      <p:sp>
        <p:nvSpPr>
          <p:cNvPr id="51204" name="Slide Number Placeholder 3"/>
          <p:cNvSpPr>
            <a:spLocks noGrp="1"/>
          </p:cNvSpPr>
          <p:nvPr>
            <p:ph type="sldNum" sz="quarter" idx="5"/>
          </p:nvPr>
        </p:nvSpPr>
        <p:spPr>
          <a:noFill/>
        </p:spPr>
        <p:txBody>
          <a:bodyPr/>
          <a:lstStyle/>
          <a:p>
            <a:pPr defTabSz="984250"/>
            <a:fld id="{4E541D8C-A28A-464C-89FA-F7A82C2F2D70}" type="slidenum">
              <a:rPr lang="de-DE" smtClean="0">
                <a:cs typeface="Arial" pitchFamily="34" charset="0"/>
              </a:rPr>
              <a:pPr defTabSz="984250"/>
              <a:t>11</a:t>
            </a:fld>
            <a:endParaRPr lang="de-DE"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lnSpc>
                <a:spcPct val="90000"/>
              </a:lnSpc>
            </a:pPr>
            <a:r>
              <a:rPr lang="en-US" dirty="0" smtClean="0">
                <a:latin typeface="Calibri" pitchFamily="34" charset="0"/>
              </a:rPr>
              <a:t>Narración:</a:t>
            </a:r>
          </a:p>
          <a:p>
            <a:pPr eaLnBrk="1" hangingPunct="1">
              <a:lnSpc>
                <a:spcPct val="90000"/>
              </a:lnSpc>
            </a:pPr>
            <a:r>
              <a:rPr lang="en-US" sz="1200" i="0" dirty="0" smtClean="0">
                <a:latin typeface="Trebuchet MS" pitchFamily="34" charset="0"/>
                <a:ea typeface="Trebuchet MS" pitchFamily="34" charset="0"/>
                <a:cs typeface="Trebuchet MS" pitchFamily="34" charset="0"/>
              </a:rPr>
              <a:t>Y los </a:t>
            </a:r>
            <a:r>
              <a:rPr lang="en-US" sz="1200" i="1" dirty="0" smtClean="0">
                <a:latin typeface="Trebuchet MS" pitchFamily="34" charset="0"/>
                <a:ea typeface="Trebuchet MS" pitchFamily="34" charset="0"/>
                <a:cs typeface="Trebuchet MS" pitchFamily="34" charset="0"/>
              </a:rPr>
              <a:t>surfactantes </a:t>
            </a:r>
            <a:r>
              <a:rPr lang="en-US" sz="1200" dirty="0" smtClean="0">
                <a:latin typeface="Trebuchet MS" pitchFamily="34" charset="0"/>
                <a:ea typeface="Trebuchet MS" pitchFamily="34" charset="0"/>
                <a:cs typeface="Trebuchet MS" pitchFamily="34" charset="0"/>
              </a:rPr>
              <a:t>ayudan a formar las células de la espuma y a estabilizar</a:t>
            </a:r>
            <a:r>
              <a:rPr lang="en-US" sz="1200" baseline="0" dirty="0" smtClean="0">
                <a:latin typeface="Trebuchet MS" pitchFamily="34" charset="0"/>
                <a:ea typeface="Trebuchet MS" pitchFamily="34" charset="0"/>
                <a:cs typeface="Trebuchet MS" pitchFamily="34" charset="0"/>
              </a:rPr>
              <a:t> la estructura de </a:t>
            </a:r>
            <a:r>
              <a:rPr lang="en-US" sz="1200" dirty="0" smtClean="0">
                <a:latin typeface="Trebuchet MS" pitchFamily="34" charset="0"/>
                <a:ea typeface="Trebuchet MS" pitchFamily="34" charset="0"/>
                <a:cs typeface="Trebuchet MS" pitchFamily="34" charset="0"/>
              </a:rPr>
              <a:t>la célula.</a:t>
            </a:r>
            <a:endParaRPr lang="en-US" dirty="0" smtClean="0">
              <a:latin typeface="Calibri" pitchFamily="34" charset="0"/>
            </a:endParaRPr>
          </a:p>
        </p:txBody>
      </p:sp>
      <p:sp>
        <p:nvSpPr>
          <p:cNvPr id="52228" name="Slide Number Placeholder 3"/>
          <p:cNvSpPr>
            <a:spLocks noGrp="1"/>
          </p:cNvSpPr>
          <p:nvPr>
            <p:ph type="sldNum" sz="quarter" idx="5"/>
          </p:nvPr>
        </p:nvSpPr>
        <p:spPr>
          <a:noFill/>
        </p:spPr>
        <p:txBody>
          <a:bodyPr/>
          <a:lstStyle/>
          <a:p>
            <a:pPr defTabSz="984250"/>
            <a:fld id="{546C2E21-429E-4E74-96F5-8E0469734DCD}" type="slidenum">
              <a:rPr lang="de-DE" smtClean="0">
                <a:cs typeface="Arial" pitchFamily="34" charset="0"/>
              </a:rPr>
              <a:pPr defTabSz="984250"/>
              <a:t>12</a:t>
            </a:fld>
            <a:endParaRPr lang="de-DE"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lnSpc>
                <a:spcPct val="90000"/>
              </a:lnSpc>
            </a:pPr>
            <a:r>
              <a:rPr lang="en-US" dirty="0" smtClean="0">
                <a:latin typeface="Calibri" pitchFamily="34" charset="0"/>
              </a:rPr>
              <a:t>Narración:</a:t>
            </a:r>
          </a:p>
          <a:p>
            <a:pPr eaLnBrk="1" hangingPunct="1">
              <a:lnSpc>
                <a:spcPct val="90000"/>
              </a:lnSpc>
            </a:pPr>
            <a:r>
              <a:rPr lang="en-US" dirty="0" smtClean="0">
                <a:latin typeface="Calibri" pitchFamily="34" charset="0"/>
              </a:rPr>
              <a:t>El lado-B o mezcla de polioles puede ser de color blanco lechoso a ámbar o marrón oscuro, a menos que tenga colorantes.</a:t>
            </a:r>
          </a:p>
          <a:p>
            <a:pPr eaLnBrk="1" hangingPunct="1">
              <a:lnSpc>
                <a:spcPct val="90000"/>
              </a:lnSpc>
            </a:pPr>
            <a:r>
              <a:rPr lang="en-US" dirty="0" smtClean="0">
                <a:latin typeface="Calibri" pitchFamily="34" charset="0"/>
              </a:rPr>
              <a:t>El lado-B puede tener un leve olor parecido al amoníaco.</a:t>
            </a:r>
          </a:p>
        </p:txBody>
      </p:sp>
      <p:sp>
        <p:nvSpPr>
          <p:cNvPr id="53252" name="Slide Number Placeholder 3"/>
          <p:cNvSpPr>
            <a:spLocks noGrp="1"/>
          </p:cNvSpPr>
          <p:nvPr>
            <p:ph type="sldNum" sz="quarter" idx="5"/>
          </p:nvPr>
        </p:nvSpPr>
        <p:spPr>
          <a:noFill/>
        </p:spPr>
        <p:txBody>
          <a:bodyPr/>
          <a:lstStyle/>
          <a:p>
            <a:pPr defTabSz="984250"/>
            <a:fld id="{F67754F8-EA78-45ED-91EA-AE4A765DD196}" type="slidenum">
              <a:rPr lang="de-DE" smtClean="0">
                <a:cs typeface="Arial" pitchFamily="34" charset="0"/>
              </a:rPr>
              <a:pPr defTabSz="984250"/>
              <a:t>13</a:t>
            </a:fld>
            <a:endParaRPr lang="de-DE"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Slide Number Placeholder 3"/>
          <p:cNvSpPr>
            <a:spLocks noGrp="1"/>
          </p:cNvSpPr>
          <p:nvPr>
            <p:ph type="sldNum" sz="quarter" idx="5"/>
          </p:nvPr>
        </p:nvSpPr>
        <p:spPr>
          <a:noFill/>
        </p:spPr>
        <p:txBody>
          <a:bodyPr/>
          <a:lstStyle/>
          <a:p>
            <a:pPr defTabSz="984250"/>
            <a:fld id="{C51FA11D-F1A5-458D-A9EA-6050783D4709}" type="slidenum">
              <a:rPr lang="de-DE" smtClean="0">
                <a:cs typeface="Arial" pitchFamily="34" charset="0"/>
              </a:rPr>
              <a:pPr defTabSz="984250"/>
              <a:t>14</a:t>
            </a:fld>
            <a:endParaRPr lang="de-DE" smtClean="0">
              <a:cs typeface="Arial" pitchFamily="34" charset="0"/>
            </a:endParaRPr>
          </a:p>
        </p:txBody>
      </p:sp>
      <p:sp>
        <p:nvSpPr>
          <p:cNvPr id="54276" name="Notes Placeholder 4"/>
          <p:cNvSpPr>
            <a:spLocks noGrp="1"/>
          </p:cNvSpPr>
          <p:nvPr/>
        </p:nvSpPr>
        <p:spPr bwMode="auto">
          <a:xfrm>
            <a:off x="906463" y="4427538"/>
            <a:ext cx="5194300" cy="4181475"/>
          </a:xfrm>
          <a:prstGeom prst="rect">
            <a:avLst/>
          </a:prstGeom>
          <a:noFill/>
          <a:ln w="9525">
            <a:noFill/>
            <a:miter lim="800000"/>
            <a:headEnd/>
            <a:tailEnd/>
          </a:ln>
        </p:spPr>
        <p:txBody>
          <a:bodyPr lIns="98607" tIns="49303" rIns="98607" bIns="49303"/>
          <a:lstStyle/>
          <a:p>
            <a:pPr eaLnBrk="0" hangingPunct="0">
              <a:spcBef>
                <a:spcPct val="30000"/>
              </a:spcBef>
            </a:pPr>
            <a:endParaRPr lang="en-US" sz="1200" b="0" dirty="0">
              <a:latin typeface="Times" pitchFamily="18" charset="0"/>
            </a:endParaRPr>
          </a:p>
        </p:txBody>
      </p:sp>
      <p:sp>
        <p:nvSpPr>
          <p:cNvPr id="82949" name="Notes Placeholder 4"/>
          <p:cNvSpPr>
            <a:spLocks noGrp="1"/>
          </p:cNvSpPr>
          <p:nvPr>
            <p:ph type="body" idx="1"/>
          </p:nvPr>
        </p:nvSpPr>
        <p:spPr>
          <a:ln/>
        </p:spPr>
        <p:txBody>
          <a:bodyPr/>
          <a:lstStyle/>
          <a:p>
            <a:pPr eaLnBrk="1" hangingPunct="1">
              <a:lnSpc>
                <a:spcPct val="90000"/>
              </a:lnSpc>
              <a:defRPr/>
            </a:pPr>
            <a:r>
              <a:rPr lang="en-US" dirty="0" smtClean="0">
                <a:latin typeface="+mn-lt"/>
              </a:rPr>
              <a:t>Narración: </a:t>
            </a:r>
          </a:p>
          <a:p>
            <a:pPr eaLnBrk="1" hangingPunct="1">
              <a:lnSpc>
                <a:spcPct val="90000"/>
              </a:lnSpc>
              <a:defRPr/>
            </a:pPr>
            <a:r>
              <a:rPr lang="en-US" dirty="0" smtClean="0">
                <a:latin typeface="+mn-lt"/>
                <a:cs typeface="Sakkal Majalla" pitchFamily="2" charset="-78"/>
              </a:rPr>
              <a:t>En</a:t>
            </a:r>
            <a:r>
              <a:rPr lang="en-US" dirty="0">
                <a:latin typeface="+mn-lt"/>
                <a:cs typeface="Sakkal Majalla" pitchFamily="2" charset="-78"/>
              </a:rPr>
              <a:t> esta </a:t>
            </a:r>
            <a:r>
              <a:rPr lang="en-US" dirty="0" smtClean="0">
                <a:latin typeface="+mn-lt"/>
                <a:cs typeface="Sakkal Majalla" pitchFamily="2" charset="-78"/>
              </a:rPr>
              <a:t>unidad, usted </a:t>
            </a:r>
            <a:r>
              <a:rPr lang="en-US" dirty="0">
                <a:latin typeface="+mn-lt"/>
                <a:cs typeface="Sakkal Majalla" pitchFamily="2" charset="-78"/>
              </a:rPr>
              <a:t>aprendió sobre:</a:t>
            </a:r>
          </a:p>
          <a:p>
            <a:pPr>
              <a:buFont typeface="Arial" pitchFamily="34" charset="0"/>
              <a:buChar char="•"/>
              <a:defRPr/>
            </a:pPr>
            <a:r>
              <a:rPr lang="en-US" dirty="0">
                <a:latin typeface="+mn-lt"/>
                <a:cs typeface="Sakkal Majalla" pitchFamily="2" charset="-78"/>
              </a:rPr>
              <a:t> </a:t>
            </a:r>
            <a:r>
              <a:rPr lang="en-US" dirty="0" smtClean="0">
                <a:latin typeface="+mn-lt"/>
                <a:cs typeface="Sakkal Majalla" pitchFamily="2" charset="-78"/>
              </a:rPr>
              <a:t>Ingredientes químicos del espuma de </a:t>
            </a:r>
            <a:r>
              <a:rPr lang="en-US" dirty="0" err="1" smtClean="0">
                <a:latin typeface="+mn-lt"/>
                <a:cs typeface="Sakkal Majalla" pitchFamily="2" charset="-78"/>
              </a:rPr>
              <a:t>poliuretano</a:t>
            </a:r>
            <a:r>
              <a:rPr lang="en-US" dirty="0" smtClean="0">
                <a:latin typeface="+mn-lt"/>
                <a:cs typeface="Sakkal Majalla" pitchFamily="2" charset="-78"/>
              </a:rPr>
              <a:t> en spray de baja presión de dos componentes</a:t>
            </a:r>
            <a:endParaRPr lang="en-US" dirty="0">
              <a:latin typeface="+mn-lt"/>
              <a:cs typeface="Sakkal Majalla" pitchFamily="2" charset="-78"/>
            </a:endParaRPr>
          </a:p>
          <a:p>
            <a:pPr>
              <a:buFont typeface="Arial" pitchFamily="34" charset="0"/>
              <a:buChar char="•"/>
              <a:defRPr/>
            </a:pPr>
            <a:r>
              <a:rPr lang="en-US" dirty="0">
                <a:latin typeface="+mn-lt"/>
                <a:cs typeface="Sakkal Majalla" pitchFamily="2" charset="-78"/>
              </a:rPr>
              <a:t> </a:t>
            </a:r>
            <a:r>
              <a:rPr lang="en-US" dirty="0" smtClean="0">
                <a:latin typeface="+mn-lt"/>
                <a:cs typeface="Sakkal Majalla" pitchFamily="2" charset="-78"/>
              </a:rPr>
              <a:t>Y</a:t>
            </a:r>
            <a:r>
              <a:rPr lang="en-US" baseline="0" dirty="0" smtClean="0">
                <a:latin typeface="+mn-lt"/>
                <a:cs typeface="Sakkal Majalla" pitchFamily="2" charset="-78"/>
              </a:rPr>
              <a:t> las propiedades </a:t>
            </a:r>
            <a:r>
              <a:rPr lang="en-US" dirty="0" smtClean="0">
                <a:latin typeface="+mn-lt"/>
                <a:cs typeface="Sakkal Majalla" pitchFamily="2" charset="-78"/>
              </a:rPr>
              <a:t>físico-</a:t>
            </a:r>
            <a:r>
              <a:rPr lang="en-US" dirty="0">
                <a:latin typeface="+mn-lt"/>
                <a:cs typeface="Sakkal Majalla" pitchFamily="2" charset="-78"/>
              </a:rPr>
              <a:t>químicas del </a:t>
            </a:r>
            <a:r>
              <a:rPr lang="en-US" dirty="0" smtClean="0">
                <a:latin typeface="+mn-lt"/>
                <a:cs typeface="Sakkal Majalla" pitchFamily="2" charset="-78"/>
              </a:rPr>
              <a:t>SPF</a:t>
            </a:r>
            <a:endParaRPr lang="en-US" dirty="0">
              <a:latin typeface="+mn-lt"/>
              <a:cs typeface="Sakkal Majalla" pitchFamily="2" charset="-7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ln/>
        </p:spPr>
        <p:txBody>
          <a:bodyPr/>
          <a:lstStyle/>
          <a:p>
            <a:pPr>
              <a:defRPr/>
            </a:pPr>
            <a:r>
              <a:rPr lang="en-US" dirty="0" smtClean="0">
                <a:latin typeface="+mn-lt"/>
              </a:rPr>
              <a:t>Narración: </a:t>
            </a:r>
          </a:p>
          <a:p>
            <a:pPr>
              <a:buFont typeface="Wingdings" pitchFamily="2" charset="2"/>
              <a:buNone/>
              <a:defRPr/>
            </a:pPr>
            <a:r>
              <a:rPr lang="en-US" dirty="0" smtClean="0">
                <a:latin typeface="+mn-lt"/>
              </a:rPr>
              <a:t>Ahora es tiempo de poner sus conocimientos en acción.</a:t>
            </a:r>
          </a:p>
          <a:p>
            <a:pPr>
              <a:defRPr/>
            </a:pPr>
            <a:endParaRPr lang="en-US" dirty="0" smtClean="0">
              <a:latin typeface="+mn-lt"/>
            </a:endParaRPr>
          </a:p>
        </p:txBody>
      </p:sp>
      <p:sp>
        <p:nvSpPr>
          <p:cNvPr id="67588" name="Slide Number Placeholder 3"/>
          <p:cNvSpPr>
            <a:spLocks noGrp="1"/>
          </p:cNvSpPr>
          <p:nvPr>
            <p:ph type="sldNum" sz="quarter" idx="5"/>
          </p:nvPr>
        </p:nvSpPr>
        <p:spPr>
          <a:noFill/>
        </p:spPr>
        <p:txBody>
          <a:bodyPr/>
          <a:lstStyle/>
          <a:p>
            <a:pPr defTabSz="984250"/>
            <a:fld id="{556D24EE-8F04-44D1-85B0-5B102498FA69}" type="slidenum">
              <a:rPr lang="de-DE" smtClean="0">
                <a:cs typeface="Arial" pitchFamily="34" charset="0"/>
              </a:rPr>
              <a:pPr defTabSz="984250"/>
              <a:t>15</a:t>
            </a:fld>
            <a:endParaRPr lang="de-DE"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fontAlgn="auto">
              <a:spcAft>
                <a:spcPts val="0"/>
              </a:spcAft>
              <a:defRPr/>
            </a:pPr>
            <a:r>
              <a:rPr lang="en-US" sz="1200" dirty="0" smtClean="0">
                <a:latin typeface="+mn-lt"/>
              </a:rPr>
              <a:t>Los kits o sistemas SPF de baja presión de dos componentes contienen _________ que se mezclan para formar espuma cuando se rocía. </a:t>
            </a:r>
          </a:p>
          <a:p>
            <a:pPr fontAlgn="auto">
              <a:spcAft>
                <a:spcPts val="0"/>
              </a:spcAft>
              <a:defRPr/>
            </a:pPr>
            <a:endParaRPr lang="en-US" sz="1200" dirty="0" smtClean="0">
              <a:latin typeface="+mn-lt"/>
            </a:endParaRPr>
          </a:p>
          <a:p>
            <a:pPr marL="230749" indent="-230749" fontAlgn="auto">
              <a:spcAft>
                <a:spcPts val="0"/>
              </a:spcAft>
              <a:buFont typeface="Wingdings" pitchFamily="2" charset="2"/>
              <a:buAutoNum type="alphaUcPeriod"/>
              <a:defRPr/>
            </a:pPr>
            <a:r>
              <a:rPr lang="en-US" sz="1200" dirty="0" smtClean="0">
                <a:latin typeface="+mn-lt"/>
              </a:rPr>
              <a:t>agua y adhesivos </a:t>
            </a:r>
          </a:p>
          <a:p>
            <a:pPr marL="230749" indent="-230749" fontAlgn="auto">
              <a:spcAft>
                <a:spcPts val="0"/>
              </a:spcAft>
              <a:buFont typeface="Wingdings" pitchFamily="2" charset="2"/>
              <a:buAutoNum type="alphaUcPeriod"/>
              <a:defRPr/>
            </a:pPr>
            <a:r>
              <a:rPr lang="en-US" sz="1200" dirty="0" smtClean="0">
                <a:latin typeface="+mn-lt"/>
              </a:rPr>
              <a:t>químicos de lado-A y lado-B</a:t>
            </a:r>
          </a:p>
          <a:p>
            <a:pPr marL="230749" indent="-230749" fontAlgn="auto">
              <a:spcAft>
                <a:spcPts val="0"/>
              </a:spcAft>
              <a:buFont typeface="Wingdings" pitchFamily="2" charset="2"/>
              <a:buAutoNum type="alphaUcPeriod"/>
              <a:defRPr/>
            </a:pPr>
            <a:r>
              <a:rPr lang="en-US" sz="1200" dirty="0" smtClean="0">
                <a:latin typeface="+mn-lt"/>
              </a:rPr>
              <a:t>alcohol y catalizadores </a:t>
            </a:r>
          </a:p>
          <a:p>
            <a:pPr marL="230749" indent="-230749" fontAlgn="auto">
              <a:spcAft>
                <a:spcPts val="0"/>
              </a:spcAft>
              <a:buFont typeface="Wingdings" pitchFamily="2" charset="2"/>
              <a:buAutoNum type="alphaUcPeriod"/>
              <a:defRPr/>
            </a:pPr>
            <a:r>
              <a:rPr lang="en-US" sz="1200" dirty="0" smtClean="0">
                <a:latin typeface="+mn-lt"/>
              </a:rPr>
              <a:t>ninguno de los anteriores</a:t>
            </a:r>
          </a:p>
          <a:p>
            <a:pPr>
              <a:defRPr/>
            </a:pPr>
            <a:endParaRPr lang="en-US" sz="1100" dirty="0">
              <a:cs typeface="Arial" charset="0"/>
            </a:endParaRPr>
          </a:p>
          <a:p>
            <a:pPr>
              <a:defRPr/>
            </a:pPr>
            <a:endParaRPr lang="en-US" sz="1100" dirty="0">
              <a:cs typeface="Arial" charset="0"/>
            </a:endParaRPr>
          </a:p>
          <a:p>
            <a:pPr>
              <a:defRPr/>
            </a:pPr>
            <a:endParaRPr lang="en-US" sz="1000" dirty="0">
              <a:latin typeface="Arial" charset="0"/>
              <a:cs typeface="Arial" charset="0"/>
            </a:endParaRP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04A0B9-7996-4775-90D5-AE203C150C1C}" type="slidenum">
              <a:rPr lang="de-DE" smtClean="0">
                <a:latin typeface="Arial" charset="0"/>
                <a:cs typeface="Arial" charset="0"/>
              </a:rPr>
              <a:pPr/>
              <a:t>16</a:t>
            </a:fld>
            <a:endParaRPr lang="de-DE"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fontAlgn="auto">
              <a:spcAft>
                <a:spcPts val="0"/>
              </a:spcAft>
              <a:defRPr/>
            </a:pPr>
            <a:r>
              <a:rPr lang="en-US" sz="1200" dirty="0" smtClean="0">
                <a:latin typeface="+mn-lt"/>
              </a:rPr>
              <a:t>La respuesta correcta es B. Los kits o sistemas SPF de baja presión de dos componentes contienen químicos de </a:t>
            </a:r>
            <a:r>
              <a:rPr lang="en-US" sz="1200" u="sng" dirty="0" smtClean="0">
                <a:latin typeface="+mn-lt"/>
              </a:rPr>
              <a:t>lado-A y lado-B </a:t>
            </a:r>
            <a:r>
              <a:rPr lang="en-US" sz="1200" dirty="0" smtClean="0">
                <a:latin typeface="+mn-lt"/>
              </a:rPr>
              <a:t>que se mezclan para formar espuma cuando se rocían.</a:t>
            </a:r>
          </a:p>
          <a:p>
            <a:pPr fontAlgn="auto">
              <a:spcAft>
                <a:spcPts val="0"/>
              </a:spcAft>
              <a:defRPr/>
            </a:pPr>
            <a:endParaRPr lang="en-US" sz="1100" dirty="0" smtClean="0"/>
          </a:p>
          <a:p>
            <a:pPr>
              <a:defRPr/>
            </a:pPr>
            <a:endParaRPr lang="en-US" sz="1100" dirty="0">
              <a:cs typeface="Arial" charset="0"/>
            </a:endParaRPr>
          </a:p>
          <a:p>
            <a:pPr>
              <a:defRPr/>
            </a:pPr>
            <a:endParaRPr lang="en-US" sz="1100" dirty="0">
              <a:cs typeface="Arial" charset="0"/>
            </a:endParaRPr>
          </a:p>
          <a:p>
            <a:pPr>
              <a:defRPr/>
            </a:pPr>
            <a:endParaRPr lang="en-US" sz="1000" dirty="0">
              <a:latin typeface="Arial" charset="0"/>
              <a:cs typeface="Arial" charset="0"/>
            </a:endParaRP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04A0B9-7996-4775-90D5-AE203C150C1C}" type="slidenum">
              <a:rPr lang="de-DE" smtClean="0">
                <a:latin typeface="Arial" charset="0"/>
                <a:cs typeface="Arial" charset="0"/>
              </a:rPr>
              <a:pPr/>
              <a:t>17</a:t>
            </a:fld>
            <a:endParaRPr lang="de-DE"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fontAlgn="auto">
              <a:spcAft>
                <a:spcPts val="0"/>
              </a:spcAft>
              <a:defRPr/>
            </a:pPr>
            <a:r>
              <a:rPr lang="en-US" sz="1200" dirty="0" smtClean="0">
                <a:latin typeface="+mn-lt"/>
              </a:rPr>
              <a:t>El lado-A (Iso) de la SPF contiene _____.</a:t>
            </a:r>
          </a:p>
          <a:p>
            <a:pPr fontAlgn="auto">
              <a:spcAft>
                <a:spcPts val="0"/>
              </a:spcAft>
              <a:defRPr/>
            </a:pPr>
            <a:endParaRPr lang="en-US" sz="1200" dirty="0" smtClean="0">
              <a:latin typeface="+mn-lt"/>
            </a:endParaRPr>
          </a:p>
          <a:p>
            <a:pPr marL="230749" indent="-230749" fontAlgn="auto">
              <a:spcAft>
                <a:spcPts val="0"/>
              </a:spcAft>
              <a:buFont typeface="Wingdings" pitchFamily="2" charset="2"/>
              <a:buAutoNum type="alphaUcPeriod"/>
              <a:defRPr/>
            </a:pPr>
            <a:r>
              <a:rPr lang="en-US" sz="1200" dirty="0" smtClean="0">
                <a:latin typeface="+mn-lt"/>
              </a:rPr>
              <a:t>etanol </a:t>
            </a:r>
          </a:p>
          <a:p>
            <a:pPr marL="230749" indent="-230749" fontAlgn="auto">
              <a:spcAft>
                <a:spcPts val="0"/>
              </a:spcAft>
              <a:buFont typeface="Wingdings" pitchFamily="2" charset="2"/>
              <a:buAutoNum type="alphaUcPeriod"/>
              <a:defRPr/>
            </a:pPr>
            <a:r>
              <a:rPr lang="en-US" sz="1200" dirty="0" smtClean="0">
                <a:latin typeface="+mn-lt"/>
              </a:rPr>
              <a:t>polvo de espuma de poliuretano</a:t>
            </a:r>
          </a:p>
          <a:p>
            <a:pPr marL="230749" indent="-230749" fontAlgn="auto">
              <a:spcAft>
                <a:spcPts val="0"/>
              </a:spcAft>
              <a:buFont typeface="Wingdings" pitchFamily="2" charset="2"/>
              <a:buAutoNum type="alphaUcPeriod"/>
              <a:defRPr/>
            </a:pPr>
            <a:r>
              <a:rPr lang="en-US" sz="1200" dirty="0" smtClean="0">
                <a:latin typeface="+mn-lt"/>
              </a:rPr>
              <a:t>un químico comúnmente conocido como “MDI”</a:t>
            </a:r>
          </a:p>
          <a:p>
            <a:pPr marL="230749" indent="-230749" fontAlgn="auto">
              <a:spcAft>
                <a:spcPts val="0"/>
              </a:spcAft>
              <a:buFont typeface="Wingdings" pitchFamily="2" charset="2"/>
              <a:buAutoNum type="alphaUcPeriod"/>
              <a:defRPr/>
            </a:pPr>
            <a:r>
              <a:rPr lang="en-US" sz="1200" dirty="0" smtClean="0">
                <a:latin typeface="+mn-lt"/>
              </a:rPr>
              <a:t>una mezcla de polioles</a:t>
            </a:r>
          </a:p>
          <a:p>
            <a:pPr>
              <a:defRPr/>
            </a:pPr>
            <a:endParaRPr lang="en-US" sz="1200" dirty="0">
              <a:latin typeface="+mn-lt"/>
              <a:cs typeface="Arial" charset="0"/>
            </a:endParaRP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04A0B9-7996-4775-90D5-AE203C150C1C}" type="slidenum">
              <a:rPr lang="de-DE" smtClean="0">
                <a:latin typeface="Arial" charset="0"/>
                <a:cs typeface="Arial" charset="0"/>
              </a:rPr>
              <a:pPr/>
              <a:t>18</a:t>
            </a:fld>
            <a:endParaRPr lang="de-DE"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ln/>
        </p:spPr>
        <p:txBody>
          <a:bodyPr/>
          <a:lstStyle/>
          <a:p>
            <a:pPr fontAlgn="auto">
              <a:spcAft>
                <a:spcPts val="0"/>
              </a:spcAft>
              <a:defRPr/>
            </a:pPr>
            <a:r>
              <a:rPr lang="en-US" sz="1200" dirty="0" smtClean="0">
                <a:latin typeface="+mn-lt"/>
              </a:rPr>
              <a:t>La respuesta correcta es C. El lado-A (Iso) de la SPF contiene </a:t>
            </a:r>
            <a:r>
              <a:rPr lang="en-US" sz="1200" u="sng" dirty="0" smtClean="0">
                <a:latin typeface="+mn-lt"/>
              </a:rPr>
              <a:t>un químico comúnmente conocido como “MDI”.</a:t>
            </a:r>
          </a:p>
          <a:p>
            <a:pPr fontAlgn="auto">
              <a:spcAft>
                <a:spcPts val="0"/>
              </a:spcAft>
              <a:buFont typeface="Wingdings" pitchFamily="2" charset="2"/>
              <a:buAutoNum type="alphaUcPeriod"/>
              <a:defRPr/>
            </a:pPr>
            <a:endParaRPr lang="en-US" sz="1000" dirty="0" smtClean="0"/>
          </a:p>
          <a:p>
            <a:pPr>
              <a:defRPr/>
            </a:pPr>
            <a:endParaRPr lang="en-US" sz="1000" dirty="0">
              <a:latin typeface="Arial" charset="0"/>
              <a:cs typeface="Arial" charset="0"/>
            </a:endParaRP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04A0B9-7996-4775-90D5-AE203C150C1C}" type="slidenum">
              <a:rPr lang="de-DE" smtClean="0">
                <a:latin typeface="Arial" charset="0"/>
                <a:cs typeface="Arial" charset="0"/>
              </a:rPr>
              <a:pPr/>
              <a:t>19</a:t>
            </a:fld>
            <a:endParaRPr lang="de-DE"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580"/>
              </a:spcBef>
            </a:pPr>
            <a:r>
              <a:rPr lang="en-US" sz="1200" dirty="0" smtClean="0">
                <a:latin typeface="+mn-lt"/>
              </a:rPr>
              <a:t>¿Cuál de los siguientes </a:t>
            </a:r>
            <a:r>
              <a:rPr lang="en-US" sz="1200" u="sng" dirty="0" smtClean="0">
                <a:latin typeface="+mn-lt"/>
              </a:rPr>
              <a:t>no</a:t>
            </a:r>
            <a:r>
              <a:rPr lang="en-US" sz="1200" dirty="0" smtClean="0">
                <a:latin typeface="+mn-lt"/>
              </a:rPr>
              <a:t> está incluido en el “lado-B” de la espuma de </a:t>
            </a:r>
            <a:r>
              <a:rPr lang="en-US" sz="1200" dirty="0" err="1" smtClean="0">
                <a:latin typeface="+mn-lt"/>
              </a:rPr>
              <a:t>poliuretano</a:t>
            </a:r>
            <a:r>
              <a:rPr lang="en-US" sz="1200" dirty="0" smtClean="0">
                <a:latin typeface="+mn-lt"/>
              </a:rPr>
              <a:t> en spray?</a:t>
            </a:r>
          </a:p>
          <a:p>
            <a:pPr>
              <a:spcBef>
                <a:spcPts val="580"/>
              </a:spcBef>
            </a:pPr>
            <a:endParaRPr lang="en-US" sz="1200" dirty="0" smtClean="0">
              <a:latin typeface="+mn-lt"/>
            </a:endParaRPr>
          </a:p>
          <a:p>
            <a:pPr marL="230749" indent="-230749">
              <a:spcBef>
                <a:spcPts val="580"/>
              </a:spcBef>
              <a:buAutoNum type="alphaUcPeriod"/>
            </a:pPr>
            <a:r>
              <a:rPr lang="en-US" sz="1200" dirty="0" smtClean="0">
                <a:latin typeface="+mn-lt"/>
              </a:rPr>
              <a:t>retardador de llamas</a:t>
            </a:r>
          </a:p>
          <a:p>
            <a:pPr marL="230749" indent="-230749">
              <a:spcBef>
                <a:spcPts val="580"/>
              </a:spcBef>
              <a:buAutoNum type="alphaUcPeriod"/>
            </a:pPr>
            <a:r>
              <a:rPr lang="en-US" sz="1200" dirty="0" smtClean="0">
                <a:latin typeface="+mn-lt"/>
              </a:rPr>
              <a:t>surfactante</a:t>
            </a:r>
          </a:p>
          <a:p>
            <a:pPr marL="230749" indent="-230749">
              <a:spcBef>
                <a:spcPts val="580"/>
              </a:spcBef>
              <a:buAutoNum type="alphaUcPeriod"/>
            </a:pPr>
            <a:r>
              <a:rPr lang="en-US" sz="1200" dirty="0" smtClean="0">
                <a:latin typeface="+mn-lt"/>
              </a:rPr>
              <a:t>isocianato</a:t>
            </a:r>
          </a:p>
          <a:p>
            <a:pPr marL="230749" indent="-230749">
              <a:spcBef>
                <a:spcPts val="580"/>
              </a:spcBef>
              <a:buAutoNum type="alphaUcPeriod"/>
            </a:pPr>
            <a:r>
              <a:rPr lang="en-US" sz="1200" dirty="0" smtClean="0">
                <a:latin typeface="+mn-lt"/>
              </a:rPr>
              <a:t>poliol</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1FE208-3397-4087-9B57-780B5D3DC279}" type="slidenum">
              <a:rPr lang="de-DE" smtClean="0">
                <a:latin typeface="Arial" charset="0"/>
                <a:cs typeface="Arial" charset="0"/>
              </a:rPr>
              <a:pPr/>
              <a:t>20</a:t>
            </a:fld>
            <a:endParaRPr lang="de-DE"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mn-lt"/>
                <a:cs typeface="Sakkal Majalla" pitchFamily="2" charset="-78"/>
              </a:rPr>
              <a:t>Narración:</a:t>
            </a:r>
          </a:p>
          <a:p>
            <a:pPr>
              <a:defRPr/>
            </a:pPr>
            <a:r>
              <a:rPr lang="en-US" dirty="0" smtClean="0">
                <a:latin typeface="+mn-lt"/>
                <a:cs typeface="Sakkal Majalla" pitchFamily="2" charset="-78"/>
              </a:rPr>
              <a:t>En esta unidad, usted aprenderá acerca de:</a:t>
            </a:r>
          </a:p>
          <a:p>
            <a:pPr>
              <a:buFont typeface="Arial" pitchFamily="34" charset="0"/>
              <a:buChar char="•"/>
              <a:defRPr/>
            </a:pPr>
            <a:r>
              <a:rPr lang="en-US" dirty="0" smtClean="0">
                <a:latin typeface="+mn-lt"/>
                <a:cs typeface="Sakkal Majalla" pitchFamily="2" charset="-78"/>
              </a:rPr>
              <a:t> Ingredientes químicos del espuma de </a:t>
            </a:r>
            <a:r>
              <a:rPr lang="en-US" dirty="0" err="1" smtClean="0">
                <a:latin typeface="+mn-lt"/>
                <a:cs typeface="Sakkal Majalla" pitchFamily="2" charset="-78"/>
              </a:rPr>
              <a:t>poliuretano</a:t>
            </a:r>
            <a:r>
              <a:rPr lang="en-US" dirty="0" smtClean="0">
                <a:latin typeface="+mn-lt"/>
                <a:cs typeface="Sakkal Majalla" pitchFamily="2" charset="-78"/>
              </a:rPr>
              <a:t> en spray de baja presión de dos componentes</a:t>
            </a:r>
          </a:p>
          <a:p>
            <a:pPr>
              <a:buFont typeface="Arial" pitchFamily="34" charset="0"/>
              <a:buChar char="•"/>
              <a:defRPr/>
            </a:pPr>
            <a:r>
              <a:rPr lang="en-US" dirty="0" smtClean="0">
                <a:latin typeface="+mn-lt"/>
                <a:cs typeface="Sakkal Majalla" pitchFamily="2" charset="-78"/>
              </a:rPr>
              <a:t> Y</a:t>
            </a:r>
            <a:r>
              <a:rPr lang="en-US" baseline="0" dirty="0" smtClean="0">
                <a:latin typeface="+mn-lt"/>
                <a:cs typeface="Sakkal Majalla" pitchFamily="2" charset="-78"/>
              </a:rPr>
              <a:t> propiedades </a:t>
            </a:r>
            <a:r>
              <a:rPr lang="en-US" dirty="0" err="1" smtClean="0">
                <a:latin typeface="+mn-lt"/>
                <a:cs typeface="Sakkal Majalla" pitchFamily="2" charset="-78"/>
              </a:rPr>
              <a:t>físico-químicas</a:t>
            </a:r>
            <a:r>
              <a:rPr lang="en-US" dirty="0" smtClean="0">
                <a:latin typeface="+mn-lt"/>
                <a:cs typeface="Sakkal Majalla" pitchFamily="2" charset="-78"/>
              </a:rPr>
              <a:t> de la SPF</a:t>
            </a:r>
          </a:p>
        </p:txBody>
      </p:sp>
      <p:sp>
        <p:nvSpPr>
          <p:cNvPr id="4" name="Slide Number Placeholder 3"/>
          <p:cNvSpPr>
            <a:spLocks noGrp="1"/>
          </p:cNvSpPr>
          <p:nvPr>
            <p:ph type="sldNum" sz="quarter" idx="5"/>
          </p:nvPr>
        </p:nvSpPr>
        <p:spPr/>
        <p:txBody>
          <a:bodyPr/>
          <a:lstStyle/>
          <a:p>
            <a:pPr>
              <a:defRPr/>
            </a:pPr>
            <a:fld id="{4ECA779C-A414-4B77-8EB7-42E17CDA7EF6}" type="slidenum">
              <a:rPr lang="de-DE" smtClean="0"/>
              <a:pPr>
                <a:defRPr/>
              </a:pPr>
              <a:t>3</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defTabSz="922995">
              <a:spcBef>
                <a:spcPts val="580"/>
              </a:spcBef>
              <a:defRPr/>
            </a:pPr>
            <a:r>
              <a:rPr lang="en-US" sz="1200" dirty="0" smtClean="0">
                <a:latin typeface="+mn-lt"/>
              </a:rPr>
              <a:t>La respuesta correcta es C. </a:t>
            </a:r>
            <a:r>
              <a:rPr lang="en-US" sz="1200" u="sng" dirty="0" smtClean="0">
                <a:latin typeface="+mn-lt"/>
              </a:rPr>
              <a:t>El isocianato</a:t>
            </a:r>
            <a:r>
              <a:rPr lang="en-US" sz="1200" dirty="0" smtClean="0">
                <a:latin typeface="+mn-lt"/>
              </a:rPr>
              <a:t> no está incluido en el lado-B de la espuma de </a:t>
            </a:r>
            <a:r>
              <a:rPr lang="en-US" sz="1200" dirty="0" err="1" smtClean="0">
                <a:latin typeface="+mn-lt"/>
              </a:rPr>
              <a:t>poliuretano</a:t>
            </a:r>
            <a:r>
              <a:rPr lang="en-US" sz="1200" dirty="0" smtClean="0">
                <a:latin typeface="+mn-lt"/>
              </a:rPr>
              <a:t> en spray.</a:t>
            </a:r>
          </a:p>
          <a:p>
            <a:pPr>
              <a:spcBef>
                <a:spcPts val="580"/>
              </a:spcBef>
            </a:pPr>
            <a:endParaRPr lang="en-US" dirty="0"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1FE208-3397-4087-9B57-780B5D3DC279}" type="slidenum">
              <a:rPr lang="de-DE" smtClean="0">
                <a:latin typeface="Arial" charset="0"/>
                <a:cs typeface="Arial" charset="0"/>
              </a:rPr>
              <a:pPr/>
              <a:t>21</a:t>
            </a:fld>
            <a:endParaRPr lang="de-DE"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p:spPr>
        <p:txBody>
          <a:bodyPr/>
          <a:lstStyle/>
          <a:p>
            <a:pPr>
              <a:defRPr/>
            </a:pPr>
            <a:r>
              <a:rPr lang="en-US" dirty="0" smtClean="0">
                <a:latin typeface="+mn-lt"/>
              </a:rPr>
              <a:t>Narración: </a:t>
            </a:r>
          </a:p>
          <a:p>
            <a:pPr>
              <a:buFont typeface="Wingdings" pitchFamily="2" charset="2"/>
              <a:buNone/>
              <a:defRPr/>
            </a:pPr>
            <a:r>
              <a:rPr lang="en-US" dirty="0" smtClean="0">
                <a:latin typeface="+mn-lt"/>
              </a:rPr>
              <a:t>Usted ha completado la Unidad 4.</a:t>
            </a:r>
            <a:endParaRPr lang="en-US" dirty="0" smtClean="0"/>
          </a:p>
        </p:txBody>
      </p:sp>
      <p:sp>
        <p:nvSpPr>
          <p:cNvPr id="60420" name="Slide Number Placeholder 3"/>
          <p:cNvSpPr>
            <a:spLocks noGrp="1"/>
          </p:cNvSpPr>
          <p:nvPr>
            <p:ph type="sldNum" sz="quarter" idx="5"/>
          </p:nvPr>
        </p:nvSpPr>
        <p:spPr>
          <a:noFill/>
        </p:spPr>
        <p:txBody>
          <a:bodyPr/>
          <a:lstStyle/>
          <a:p>
            <a:pPr defTabSz="984250"/>
            <a:fld id="{80FB95D1-8813-433E-9194-96E98B1D04EC}" type="slidenum">
              <a:rPr lang="de-DE" smtClean="0">
                <a:cs typeface="Arial" pitchFamily="34" charset="0"/>
              </a:rPr>
              <a:pPr defTabSz="984250"/>
              <a:t>22</a:t>
            </a:fld>
            <a:endParaRPr lang="de-DE"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Slide Number Placeholder 3"/>
          <p:cNvSpPr>
            <a:spLocks noGrp="1"/>
          </p:cNvSpPr>
          <p:nvPr>
            <p:ph type="sldNum" sz="quarter" idx="5"/>
          </p:nvPr>
        </p:nvSpPr>
        <p:spPr>
          <a:noFill/>
        </p:spPr>
        <p:txBody>
          <a:bodyPr/>
          <a:lstStyle/>
          <a:p>
            <a:pPr defTabSz="984250"/>
            <a:fld id="{CFED7FD7-6F6D-46BB-8E51-1792FE03683E}" type="slidenum">
              <a:rPr lang="de-DE" smtClean="0">
                <a:cs typeface="Arial" pitchFamily="34" charset="0"/>
              </a:rPr>
              <a:pPr defTabSz="984250"/>
              <a:t>4</a:t>
            </a:fld>
            <a:endParaRPr lang="de-DE" smtClean="0">
              <a:cs typeface="Arial" pitchFamily="34" charset="0"/>
            </a:endParaRPr>
          </a:p>
        </p:txBody>
      </p:sp>
      <p:sp>
        <p:nvSpPr>
          <p:cNvPr id="44036" name="Notes Placeholder 4"/>
          <p:cNvSpPr>
            <a:spLocks noGrp="1"/>
          </p:cNvSpPr>
          <p:nvPr/>
        </p:nvSpPr>
        <p:spPr bwMode="auto">
          <a:xfrm>
            <a:off x="906463" y="4427538"/>
            <a:ext cx="5194300" cy="4181475"/>
          </a:xfrm>
          <a:prstGeom prst="rect">
            <a:avLst/>
          </a:prstGeom>
          <a:noFill/>
          <a:ln w="9525">
            <a:noFill/>
            <a:miter lim="800000"/>
            <a:headEnd/>
            <a:tailEnd/>
          </a:ln>
        </p:spPr>
        <p:txBody>
          <a:bodyPr lIns="98607" tIns="49303" rIns="98607" bIns="49303"/>
          <a:lstStyle/>
          <a:p>
            <a:pPr eaLnBrk="0" hangingPunct="0">
              <a:spcBef>
                <a:spcPct val="30000"/>
              </a:spcBef>
            </a:pPr>
            <a:endParaRPr lang="en-US" sz="1200" b="0" dirty="0">
              <a:latin typeface="Times" pitchFamily="18" charset="0"/>
            </a:endParaRPr>
          </a:p>
        </p:txBody>
      </p:sp>
      <p:sp>
        <p:nvSpPr>
          <p:cNvPr id="53253" name="Notes Placeholder 4"/>
          <p:cNvSpPr>
            <a:spLocks noGrp="1"/>
          </p:cNvSpPr>
          <p:nvPr>
            <p:ph type="body" idx="1"/>
          </p:nvPr>
        </p:nvSpPr>
        <p:spPr>
          <a:ln/>
        </p:spPr>
        <p:txBody>
          <a:bodyPr/>
          <a:lstStyle/>
          <a:p>
            <a:pPr eaLnBrk="1" hangingPunct="1">
              <a:lnSpc>
                <a:spcPct val="90000"/>
              </a:lnSpc>
              <a:defRPr/>
            </a:pPr>
            <a:r>
              <a:rPr lang="en-US" dirty="0" smtClean="0">
                <a:latin typeface="+mn-lt"/>
              </a:rPr>
              <a:t>Narración:</a:t>
            </a:r>
          </a:p>
          <a:p>
            <a:pPr eaLnBrk="1" hangingPunct="1">
              <a:lnSpc>
                <a:spcPct val="90000"/>
              </a:lnSpc>
              <a:defRPr/>
            </a:pPr>
            <a:r>
              <a:rPr lang="en-US" dirty="0" smtClean="0">
                <a:latin typeface="+mn-lt"/>
              </a:rPr>
              <a:t>El rocío de espuma se hace mezclando dos lotes</a:t>
            </a:r>
            <a:r>
              <a:rPr lang="en-US" baseline="0" dirty="0" smtClean="0">
                <a:latin typeface="+mn-lt"/>
              </a:rPr>
              <a:t> de </a:t>
            </a:r>
            <a:r>
              <a:rPr lang="en-US" dirty="0" smtClean="0">
                <a:latin typeface="+mn-lt"/>
              </a:rPr>
              <a:t>químicos. Se venden juntos en lo que se conoce como un </a:t>
            </a:r>
            <a:r>
              <a:rPr lang="en-US" baseline="0" dirty="0" smtClean="0">
                <a:latin typeface="+mn-lt"/>
              </a:rPr>
              <a:t>“kit” o “sistema” de baja </a:t>
            </a:r>
            <a:r>
              <a:rPr lang="en-US" dirty="0" smtClean="0">
                <a:latin typeface="+mn-lt"/>
              </a:rPr>
              <a:t>presión.</a:t>
            </a:r>
          </a:p>
          <a:p>
            <a:pPr eaLnBrk="1" hangingPunct="1">
              <a:lnSpc>
                <a:spcPct val="90000"/>
              </a:lnSpc>
              <a:defRPr/>
            </a:pPr>
            <a:r>
              <a:rPr lang="en-US" sz="1200" kern="1200" dirty="0" smtClean="0">
                <a:solidFill>
                  <a:schemeClr val="tx1"/>
                </a:solidFill>
                <a:latin typeface="+mn-lt"/>
                <a:ea typeface="+mn-ea"/>
                <a:cs typeface="+mn-cs"/>
              </a:rPr>
              <a:t>Un cilindro se llama el lado-A y el segundo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se llama el lado-B.</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Junto con los dos cilindros, el</a:t>
            </a:r>
            <a:r>
              <a:rPr lang="en-US" baseline="0" dirty="0" smtClean="0">
                <a:latin typeface="+mn-lt"/>
              </a:rPr>
              <a:t> kit o sistema muchas veces incluye instrucciones, una manguera con una boquilla o boquillas rociadoras y equipos de seguridad. </a:t>
            </a:r>
            <a:endParaRPr lang="en-US" dirty="0" smtClean="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ln/>
        </p:spPr>
        <p:txBody>
          <a:bodyPr/>
          <a:lstStyle/>
          <a:p>
            <a:pPr eaLnBrk="1" hangingPunct="1">
              <a:defRPr/>
            </a:pPr>
            <a:r>
              <a:rPr lang="en-US" dirty="0" smtClean="0">
                <a:latin typeface="+mn-lt"/>
              </a:rPr>
              <a:t>Narración:</a:t>
            </a:r>
          </a:p>
          <a:p>
            <a:pPr eaLnBrk="1" hangingPunct="1">
              <a:defRPr/>
            </a:pPr>
            <a:r>
              <a:rPr lang="en-US" dirty="0" smtClean="0">
                <a:latin typeface="+mn-lt"/>
              </a:rPr>
              <a:t>El lado-A reacciona con el lado-B </a:t>
            </a:r>
            <a:r>
              <a:rPr lang="en-US" dirty="0">
                <a:latin typeface="+mn-lt"/>
              </a:rPr>
              <a:t>para formar la espuma de poliuretano.  </a:t>
            </a:r>
          </a:p>
          <a:p>
            <a:pPr eaLnBrk="1" hangingPunct="1">
              <a:defRPr/>
            </a:pPr>
            <a:endParaRPr lang="en-US" dirty="0">
              <a:latin typeface="+mn-lt"/>
            </a:endParaRPr>
          </a:p>
        </p:txBody>
      </p:sp>
      <p:sp>
        <p:nvSpPr>
          <p:cNvPr id="45060" name="Slide Number Placeholder 3"/>
          <p:cNvSpPr>
            <a:spLocks noGrp="1"/>
          </p:cNvSpPr>
          <p:nvPr>
            <p:ph type="sldNum" sz="quarter" idx="5"/>
          </p:nvPr>
        </p:nvSpPr>
        <p:spPr>
          <a:noFill/>
        </p:spPr>
        <p:txBody>
          <a:bodyPr/>
          <a:lstStyle/>
          <a:p>
            <a:pPr defTabSz="984250"/>
            <a:fld id="{27DDA676-79ED-4C60-93F1-18E402D73162}" type="slidenum">
              <a:rPr lang="de-DE" smtClean="0">
                <a:cs typeface="Arial" pitchFamily="34" charset="0"/>
              </a:rPr>
              <a:pPr defTabSz="984250"/>
              <a:t>5</a:t>
            </a:fld>
            <a:endParaRPr lang="de-DE"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ln/>
        </p:spPr>
        <p:txBody>
          <a:bodyPr/>
          <a:lstStyle/>
          <a:p>
            <a:pPr>
              <a:defRPr/>
            </a:pPr>
            <a:r>
              <a:rPr lang="en-US" dirty="0" smtClean="0">
                <a:latin typeface="+mn-lt"/>
              </a:rPr>
              <a:t>Narración:</a:t>
            </a:r>
          </a:p>
          <a:p>
            <a:pPr>
              <a:defRPr/>
            </a:pPr>
            <a:r>
              <a:rPr lang="en-US" dirty="0" smtClean="0">
                <a:latin typeface="+mn-lt"/>
              </a:rPr>
              <a:t>El lado-A, o Isocianato, es una mezcla de químicos conocida como metil difenil diisiocianato o MDI y MDI polimérico.  La relación de MDI y pMDI en el lado-A puede variar entre productos.</a:t>
            </a:r>
            <a:r>
              <a:rPr lang="en-US" baseline="0" dirty="0" smtClean="0">
                <a:latin typeface="+mn-lt"/>
              </a:rPr>
              <a:t> </a:t>
            </a:r>
            <a:r>
              <a:rPr lang="en-US" dirty="0" smtClean="0">
                <a:latin typeface="+mn-lt"/>
              </a:rPr>
              <a:t>Lo importante es notar que tanto MDI como pMDI pertenecen a</a:t>
            </a:r>
            <a:r>
              <a:rPr lang="en-US" baseline="0" dirty="0" smtClean="0">
                <a:latin typeface="+mn-lt"/>
              </a:rPr>
              <a:t> </a:t>
            </a:r>
            <a:r>
              <a:rPr lang="en-US" dirty="0" smtClean="0">
                <a:latin typeface="+mn-lt"/>
              </a:rPr>
              <a:t>una clase de químicos conocidos como isocianatos.</a:t>
            </a:r>
          </a:p>
          <a:p>
            <a:pPr>
              <a:defRPr/>
            </a:pPr>
            <a:r>
              <a:rPr lang="en-US" dirty="0" smtClean="0">
                <a:latin typeface="+mn-lt"/>
              </a:rPr>
              <a:t>Muchas veces se refiere al lado-A como Iso, MDI o pMDI debido a su composición química.</a:t>
            </a:r>
          </a:p>
        </p:txBody>
      </p:sp>
      <p:sp>
        <p:nvSpPr>
          <p:cNvPr id="98308" name="Slide Number Placeholder 3"/>
          <p:cNvSpPr>
            <a:spLocks noGrp="1"/>
          </p:cNvSpPr>
          <p:nvPr>
            <p:ph type="sldNum" sz="quarter" idx="5"/>
          </p:nvPr>
        </p:nvSpPr>
        <p:spPr/>
        <p:txBody>
          <a:bodyPr/>
          <a:lstStyle/>
          <a:p>
            <a:pPr>
              <a:defRPr/>
            </a:pPr>
            <a:fld id="{FBCE7880-89E0-4CC2-B611-7FBDB29E8538}" type="slidenum">
              <a:rPr lang="en-US" smtClean="0"/>
              <a:pPr>
                <a:defRPr/>
              </a:pPr>
              <a:t>6</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dirty="0" smtClean="0">
                <a:latin typeface="+mn-lt"/>
              </a:rPr>
              <a:t>Narración:</a:t>
            </a:r>
          </a:p>
          <a:p>
            <a:pPr eaLnBrk="1" hangingPunct="1"/>
            <a:r>
              <a:rPr lang="en-US" dirty="0" smtClean="0">
                <a:latin typeface="+mn-lt"/>
              </a:rPr>
              <a:t>El lado-A es típicamente un líquido de color marrón o ámbar a menos que tenga colorantes agregados</a:t>
            </a:r>
            <a:r>
              <a:rPr lang="en-US" smtClean="0">
                <a:latin typeface="+mn-lt"/>
              </a:rPr>
              <a:t>.  </a:t>
            </a:r>
            <a:endParaRPr lang="en-US" dirty="0" smtClean="0">
              <a:latin typeface="+mn-lt"/>
            </a:endParaRPr>
          </a:p>
          <a:p>
            <a:pPr eaLnBrk="1" hangingPunct="1"/>
            <a:r>
              <a:rPr lang="en-US" dirty="0" smtClean="0">
                <a:latin typeface="+mn-lt"/>
              </a:rPr>
              <a:t>La mayoría de las personas no puede oler el lado-A a temperatura ambiente.  Sin embargo, solo porque no se lo puede oler no significa que no sea peligroso. </a:t>
            </a:r>
          </a:p>
          <a:p>
            <a:pPr eaLnBrk="1" hangingPunct="1"/>
            <a:r>
              <a:rPr lang="en-US" dirty="0" smtClean="0">
                <a:latin typeface="+mn-lt"/>
              </a:rPr>
              <a:t>El lado-A es un químico reactivo y puede sufrir reacciones químicas con varios químicos, incluida el agua. En muchos casos, el MDI derramado sobre una superficie podría reaccionar con la superficie dejando un residuo sólido.</a:t>
            </a:r>
          </a:p>
        </p:txBody>
      </p:sp>
      <p:sp>
        <p:nvSpPr>
          <p:cNvPr id="47108" name="Slide Number Placeholder 3"/>
          <p:cNvSpPr>
            <a:spLocks noGrp="1"/>
          </p:cNvSpPr>
          <p:nvPr>
            <p:ph type="sldNum" sz="quarter" idx="5"/>
          </p:nvPr>
        </p:nvSpPr>
        <p:spPr>
          <a:noFill/>
        </p:spPr>
        <p:txBody>
          <a:bodyPr/>
          <a:lstStyle/>
          <a:p>
            <a:pPr defTabSz="984250"/>
            <a:fld id="{256E75D3-5E65-4545-A76C-6CE307DAE86F}" type="slidenum">
              <a:rPr lang="de-DE" smtClean="0">
                <a:cs typeface="Arial" pitchFamily="34" charset="0"/>
              </a:rPr>
              <a:pPr defTabSz="984250"/>
              <a:t>7</a:t>
            </a:fld>
            <a:endParaRPr lang="de-DE"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lnSpc>
                <a:spcPct val="90000"/>
              </a:lnSpc>
            </a:pPr>
            <a:r>
              <a:rPr lang="en-US" dirty="0" smtClean="0">
                <a:latin typeface="+mn-lt"/>
              </a:rPr>
              <a:t>Narración:</a:t>
            </a:r>
          </a:p>
          <a:p>
            <a:pPr eaLnBrk="1" hangingPunct="1">
              <a:lnSpc>
                <a:spcPct val="90000"/>
              </a:lnSpc>
            </a:pPr>
            <a:r>
              <a:rPr lang="en-US" dirty="0" smtClean="0">
                <a:latin typeface="+mn-lt"/>
              </a:rPr>
              <a:t>El lado-B o mezcla de polioles es una mezcla de varios químicos diferentes, siendo el ingrediente principal un químico llamado poliol.</a:t>
            </a:r>
          </a:p>
          <a:p>
            <a:pPr eaLnBrk="1" hangingPunct="1">
              <a:lnSpc>
                <a:spcPct val="90000"/>
              </a:lnSpc>
            </a:pPr>
            <a:r>
              <a:rPr lang="en-US" dirty="0" smtClean="0">
                <a:latin typeface="+mn-lt"/>
              </a:rPr>
              <a:t>El lado-B contiene aditivos que tienen roles específicos en la reacción o que le dan características importantes a la espuma.</a:t>
            </a:r>
            <a:r>
              <a:rPr lang="en-US" baseline="0" dirty="0" smtClean="0">
                <a:latin typeface="+mn-lt"/>
              </a:rPr>
              <a:t> </a:t>
            </a:r>
          </a:p>
          <a:p>
            <a:pPr eaLnBrk="1" hangingPunct="1">
              <a:lnSpc>
                <a:spcPct val="90000"/>
              </a:lnSpc>
            </a:pPr>
            <a:r>
              <a:rPr lang="en-US" baseline="0" dirty="0" smtClean="0">
                <a:latin typeface="+mn-lt"/>
              </a:rPr>
              <a:t>Éstos incluyen catalizadores, agentes de soplado, retardadores de llamas y surfactantes.</a:t>
            </a:r>
            <a:r>
              <a:rPr lang="en-US" dirty="0" smtClean="0">
                <a:latin typeface="+mn-lt"/>
              </a:rPr>
              <a:t> Se habla de estos ingredientes en más detalle en las siguientes diapositivas.</a:t>
            </a:r>
          </a:p>
        </p:txBody>
      </p:sp>
      <p:sp>
        <p:nvSpPr>
          <p:cNvPr id="48132" name="Slide Number Placeholder 3"/>
          <p:cNvSpPr>
            <a:spLocks noGrp="1"/>
          </p:cNvSpPr>
          <p:nvPr>
            <p:ph type="sldNum" sz="quarter" idx="5"/>
          </p:nvPr>
        </p:nvSpPr>
        <p:spPr>
          <a:noFill/>
        </p:spPr>
        <p:txBody>
          <a:bodyPr/>
          <a:lstStyle/>
          <a:p>
            <a:pPr defTabSz="984250"/>
            <a:fld id="{6783D759-830A-48F9-B8C8-839F0B8AC1B4}" type="slidenum">
              <a:rPr lang="de-DE" smtClean="0">
                <a:cs typeface="Arial" pitchFamily="34" charset="0"/>
              </a:rPr>
              <a:pPr defTabSz="984250"/>
              <a:t>8</a:t>
            </a:fld>
            <a:endParaRPr lang="de-DE"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lnSpc>
                <a:spcPct val="90000"/>
              </a:lnSpc>
            </a:pPr>
            <a:r>
              <a:rPr lang="en-US" dirty="0" smtClean="0">
                <a:latin typeface="Calibri" pitchFamily="34" charset="0"/>
              </a:rPr>
              <a:t>Narración:</a:t>
            </a:r>
          </a:p>
          <a:p>
            <a:pPr eaLnBrk="1" hangingPunct="1">
              <a:lnSpc>
                <a:spcPct val="90000"/>
              </a:lnSpc>
            </a:pPr>
            <a:r>
              <a:rPr lang="en-US" dirty="0" smtClean="0">
                <a:latin typeface="Calibri" pitchFamily="34" charset="0"/>
              </a:rPr>
              <a:t>El </a:t>
            </a:r>
            <a:r>
              <a:rPr lang="en-US" i="1" dirty="0" smtClean="0">
                <a:latin typeface="Calibri" pitchFamily="34" charset="0"/>
              </a:rPr>
              <a:t>Catalizador</a:t>
            </a:r>
            <a:r>
              <a:rPr lang="en-US" dirty="0" smtClean="0">
                <a:latin typeface="Calibri" pitchFamily="34" charset="0"/>
              </a:rPr>
              <a:t> afecta cuán rápido reaccionan el lado-A y lado-B.</a:t>
            </a:r>
          </a:p>
          <a:p>
            <a:pPr eaLnBrk="1" hangingPunct="1">
              <a:lnSpc>
                <a:spcPct val="90000"/>
              </a:lnSpc>
            </a:pPr>
            <a:r>
              <a:rPr lang="en-US" dirty="0" smtClean="0">
                <a:latin typeface="Calibri" pitchFamily="34" charset="0"/>
              </a:rPr>
              <a:t>Dependiendo</a:t>
            </a:r>
            <a:r>
              <a:rPr lang="en-US" baseline="0" dirty="0" smtClean="0">
                <a:latin typeface="Calibri" pitchFamily="34" charset="0"/>
              </a:rPr>
              <a:t> de la formulación, </a:t>
            </a:r>
            <a:r>
              <a:rPr lang="en-US" dirty="0" smtClean="0">
                <a:latin typeface="Calibri" pitchFamily="34" charset="0"/>
              </a:rPr>
              <a:t>algunas personas pueden sentir un olor parecido al amoníaco o a pescado cuando es expuesta a los catalizadores.</a:t>
            </a:r>
          </a:p>
        </p:txBody>
      </p:sp>
      <p:sp>
        <p:nvSpPr>
          <p:cNvPr id="49156" name="Slide Number Placeholder 3"/>
          <p:cNvSpPr>
            <a:spLocks noGrp="1"/>
          </p:cNvSpPr>
          <p:nvPr>
            <p:ph type="sldNum" sz="quarter" idx="5"/>
          </p:nvPr>
        </p:nvSpPr>
        <p:spPr>
          <a:noFill/>
        </p:spPr>
        <p:txBody>
          <a:bodyPr/>
          <a:lstStyle/>
          <a:p>
            <a:pPr defTabSz="984250"/>
            <a:fld id="{A847715F-2884-4FBB-A358-1F73DB20FF5B}" type="slidenum">
              <a:rPr lang="de-DE" smtClean="0">
                <a:cs typeface="Arial" pitchFamily="34" charset="0"/>
              </a:rPr>
              <a:pPr defTabSz="984250"/>
              <a:t>9</a:t>
            </a:fld>
            <a:endParaRPr lang="de-DE"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defTabSz="881063" eaLnBrk="1" hangingPunct="1">
              <a:lnSpc>
                <a:spcPct val="90000"/>
              </a:lnSpc>
            </a:pPr>
            <a:r>
              <a:rPr lang="en-US" dirty="0" smtClean="0">
                <a:latin typeface="Calibri" pitchFamily="34" charset="0"/>
              </a:rPr>
              <a:t>Narración:</a:t>
            </a:r>
          </a:p>
          <a:p>
            <a:pPr defTabSz="881063" eaLnBrk="1" hangingPunct="1">
              <a:lnSpc>
                <a:spcPct val="90000"/>
              </a:lnSpc>
            </a:pPr>
            <a:r>
              <a:rPr lang="en-US" dirty="0" smtClean="0">
                <a:latin typeface="Calibri" pitchFamily="34" charset="0"/>
              </a:rPr>
              <a:t>El </a:t>
            </a:r>
            <a:r>
              <a:rPr lang="en-US" i="1" dirty="0" smtClean="0">
                <a:latin typeface="Calibri" pitchFamily="34" charset="0"/>
              </a:rPr>
              <a:t>agente de soplado</a:t>
            </a:r>
            <a:r>
              <a:rPr lang="en-US" dirty="0" smtClean="0">
                <a:latin typeface="Calibri" pitchFamily="34" charset="0"/>
              </a:rPr>
              <a:t> en el lado-B hace que la espuma se expanda haciendo pequeñas burbujas, o células, en la espuma.  </a:t>
            </a:r>
          </a:p>
        </p:txBody>
      </p:sp>
      <p:sp>
        <p:nvSpPr>
          <p:cNvPr id="50180" name="Slide Number Placeholder 3"/>
          <p:cNvSpPr>
            <a:spLocks noGrp="1"/>
          </p:cNvSpPr>
          <p:nvPr>
            <p:ph type="sldNum" sz="quarter" idx="5"/>
          </p:nvPr>
        </p:nvSpPr>
        <p:spPr>
          <a:noFill/>
        </p:spPr>
        <p:txBody>
          <a:bodyPr/>
          <a:lstStyle/>
          <a:p>
            <a:pPr defTabSz="984250"/>
            <a:fld id="{E9C772EC-3473-48E5-8C10-A7DE7E6F856E}" type="slidenum">
              <a:rPr lang="de-DE" smtClean="0">
                <a:cs typeface="Arial" pitchFamily="34" charset="0"/>
              </a:rPr>
              <a:pPr defTabSz="984250"/>
              <a:t>10</a:t>
            </a:fld>
            <a:endParaRPr lang="de-DE"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b="14514"/>
          <a:stretch>
            <a:fillRect/>
          </a:stretch>
        </p:blipFill>
        <p:spPr bwMode="auto">
          <a:xfrm>
            <a:off x="0" y="-4763"/>
            <a:ext cx="9144000" cy="5872163"/>
          </a:xfrm>
          <a:prstGeom prst="rect">
            <a:avLst/>
          </a:prstGeom>
          <a:noFill/>
          <a:ln w="9525">
            <a:noFill/>
            <a:miter lim="800000"/>
            <a:headEnd/>
            <a:tailEnd/>
          </a:ln>
        </p:spPr>
      </p:pic>
      <p:pic>
        <p:nvPicPr>
          <p:cNvPr id="5" name="Picture 7" descr="CPI_Ver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990600"/>
            <a:ext cx="6781800" cy="1012825"/>
          </a:xfrm>
          <a:prstGeom prst="rect">
            <a:avLst/>
          </a:prstGeom>
        </p:spPr>
        <p:txBody>
          <a:bodyPr/>
          <a:lstStyle>
            <a:lvl1pPr>
              <a:defRPr sz="2800" b="0">
                <a:solidFill>
                  <a:srgbClr val="093678"/>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438400" y="2209800"/>
            <a:ext cx="6400800" cy="838200"/>
          </a:xfrm>
        </p:spPr>
        <p:txBody>
          <a:bodyPr/>
          <a:lstStyle>
            <a:lvl1pPr marL="0" indent="0" algn="r">
              <a:buFontTx/>
              <a:buNone/>
              <a:defRPr sz="2400">
                <a:solidFill>
                  <a:schemeClr val="bg2"/>
                </a:solidFill>
              </a:defRPr>
            </a:lvl1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bwMode="auto">
          <a:xfrm>
            <a:off x="6705600" y="3619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dirty="0"/>
          </a:p>
        </p:txBody>
      </p:sp>
      <p:sp>
        <p:nvSpPr>
          <p:cNvPr id="7" name="Footer Placeholder 6"/>
          <p:cNvSpPr>
            <a:spLocks noGrp="1" noChangeArrowheads="1"/>
          </p:cNvSpPr>
          <p:nvPr>
            <p:ph type="ftr" sz="quarter" idx="11"/>
          </p:nvPr>
        </p:nvSpPr>
        <p:spPr bwMode="auto">
          <a:xfrm>
            <a:off x="0" y="6381750"/>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1"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2"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2"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2"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2"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2"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1"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775" y="1428750"/>
            <a:ext cx="4033838" cy="4738688"/>
          </a:xfrm>
          <a:prstGeom prst="rect">
            <a:avLst/>
          </a:prstGeo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9013" y="1428750"/>
            <a:ext cx="4033837" cy="4738688"/>
          </a:xfrm>
          <a:prstGeom prst="rect">
            <a:avLst/>
          </a:prstGeo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ln/>
        </p:spPr>
        <p:txBody>
          <a:bodyPr/>
          <a:lstStyle>
            <a:lvl1pPr>
              <a:defRPr/>
            </a:lvl1pPr>
          </a:lstStyle>
          <a:p>
            <a:pPr>
              <a:defRPr/>
            </a:pPr>
            <a:fld id="{83323AD4-E77A-4C7E-A927-32C1A1E523A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alpha val="14902"/>
          </a:schemeClr>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p>
            <a:pPr lvl="0"/>
            <a:r>
              <a:rPr lang="en-US" noProof="0" dirty="0" smtClean="0"/>
              <a:t>Click to edit Master text styles</a:t>
            </a:r>
          </a:p>
          <a:p>
            <a:pPr lvl="1"/>
            <a:r>
              <a:rPr lang="en-US" noProof="0" dirty="0" smtClean="0"/>
              <a:t>Second level</a:t>
            </a:r>
          </a:p>
        </p:txBody>
      </p:sp>
      <p:sp>
        <p:nvSpPr>
          <p:cNvPr id="4"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7798C184-AD61-477B-8CEF-FF585D0E296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775" y="1428750"/>
            <a:ext cx="4033838" cy="4738688"/>
          </a:xfrm>
          <a:prstGeom prst="rect">
            <a:avLst/>
          </a:prstGeo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9013" y="1428750"/>
            <a:ext cx="4033837" cy="4738688"/>
          </a:xfrm>
          <a:prstGeom prst="rect">
            <a:avLst/>
          </a:prstGeo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66FA3B62-0A03-4949-A21D-A28F0D20263C}"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B4934AE4-D9A0-44EC-BBC8-AE7CD8628DA6}"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5FABF284-0051-4F20-98AF-2B0D0AF47933}"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9253B94C-3FD3-4D64-87B3-0B429677A078}"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A91FBA59-9ECD-440F-B523-69E1A20AFD95}"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2683E304-DAA4-45E1-8D8E-2FB6C69526B5}"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78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522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775" y="1428750"/>
            <a:ext cx="4033838"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9013" y="1428750"/>
            <a:ext cx="4033837"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4466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1307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2104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9382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1240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5684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60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alpha val="14902"/>
          </a:schemeClr>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p>
            <a:pPr lvl="0"/>
            <a:r>
              <a:rPr lang="en-US" noProof="0" dirty="0" smtClean="0"/>
              <a:t>Click to edit Master text styles</a:t>
            </a:r>
          </a:p>
          <a:p>
            <a:pPr lvl="1"/>
            <a:r>
              <a:rPr lang="en-US" noProof="0" dirty="0" smtClean="0"/>
              <a:t>Second level</a:t>
            </a:r>
          </a:p>
        </p:txBody>
      </p:sp>
      <p:sp>
        <p:nvSpPr>
          <p:cNvPr id="4" name="Rectangle 6"/>
          <p:cNvSpPr>
            <a:spLocks noGrp="1" noChangeArrowheads="1"/>
          </p:cNvSpPr>
          <p:nvPr>
            <p:ph type="sldNum" sz="quarter" idx="10"/>
          </p:nvPr>
        </p:nvSpPr>
        <p:spPr/>
        <p:txBody>
          <a:bodyPr/>
          <a:lstStyle>
            <a:lvl1pPr>
              <a:defRPr/>
            </a:lvl1pPr>
          </a:lstStyle>
          <a:p>
            <a:pPr>
              <a:defRPr/>
            </a:pPr>
            <a:fld id="{35921099-0AE9-460B-BB91-47BF2745067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775" y="1428750"/>
            <a:ext cx="4033838"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9013" y="1428750"/>
            <a:ext cx="4033837"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ln/>
        </p:spPr>
        <p:txBody>
          <a:bodyPr/>
          <a:lstStyle>
            <a:lvl1pPr>
              <a:defRPr/>
            </a:lvl1pPr>
          </a:lstStyle>
          <a:p>
            <a:pPr>
              <a:defRPr/>
            </a:pPr>
            <a:fld id="{242D4CC8-477A-4593-960C-4E867490517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ln/>
        </p:spPr>
        <p:txBody>
          <a:bodyPr/>
          <a:lstStyle>
            <a:lvl1pPr>
              <a:defRPr/>
            </a:lvl1pPr>
          </a:lstStyle>
          <a:p>
            <a:pPr>
              <a:defRPr/>
            </a:pPr>
            <a:fld id="{56E1A131-65FE-4D58-8D8E-E671C139A0C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ln/>
        </p:spPr>
        <p:txBody>
          <a:bodyPr/>
          <a:lstStyle>
            <a:lvl1pPr>
              <a:defRPr/>
            </a:lvl1pPr>
          </a:lstStyle>
          <a:p>
            <a:pPr>
              <a:defRPr/>
            </a:pPr>
            <a:fld id="{5726BF9B-61C4-4AEA-B482-41015F75FE5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vl2pPr marL="0" indent="0">
              <a:spcBef>
                <a:spcPts val="600"/>
              </a:spcBef>
              <a:spcAft>
                <a:spcPts val="600"/>
              </a:spcAft>
              <a:buFont typeface="Arial" pitchFamily="34" charset="0"/>
              <a:buChar char="•"/>
              <a:defRPr>
                <a:solidFill>
                  <a:srgbClr val="093678"/>
                </a:solidFill>
              </a:defRPr>
            </a:lvl2pPr>
          </a:lstStyle>
          <a:p>
            <a:pPr lvl="0"/>
            <a:r>
              <a:rPr lang="en-US" noProof="0" dirty="0" smtClean="0"/>
              <a:t>Click to edit Master text styles</a:t>
            </a:r>
          </a:p>
          <a:p>
            <a:pPr lvl="1"/>
            <a:r>
              <a:rPr lang="en-US" noProof="0" dirty="0" smtClean="0"/>
              <a:t> Second level</a:t>
            </a:r>
          </a:p>
        </p:txBody>
      </p:sp>
      <p:sp>
        <p:nvSpPr>
          <p:cNvPr id="3" name="Rectangle 6"/>
          <p:cNvSpPr>
            <a:spLocks noGrp="1" noChangeArrowheads="1"/>
          </p:cNvSpPr>
          <p:nvPr>
            <p:ph type="sldNum" sz="quarter" idx="10"/>
          </p:nvPr>
        </p:nvSpPr>
        <p:spPr>
          <a:ln/>
        </p:spPr>
        <p:txBody>
          <a:bodyPr/>
          <a:lstStyle>
            <a:lvl1pPr>
              <a:defRPr/>
            </a:lvl1pPr>
          </a:lstStyle>
          <a:p>
            <a:pPr>
              <a:defRPr/>
            </a:pPr>
            <a:fld id="{239CA467-BBB4-4DF1-A110-6BBE0F1203E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1" cstate="email">
            <a:extLst>
              <a:ext uri="{28A0092B-C50C-407E-A947-70E740481C1C}">
                <a14:useLocalDpi xmlns:a14="http://schemas.microsoft.com/office/drawing/2010/main"/>
              </a:ext>
            </a:extLst>
          </a:blip>
          <a:srcRect t="11075" b="13300"/>
          <a:stretch>
            <a:fillRect/>
          </a:stretch>
        </p:blipFill>
        <p:spPr bwMode="auto">
          <a:xfrm>
            <a:off x="0" y="0"/>
            <a:ext cx="9144000" cy="51816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62000" y="1524000"/>
            <a:ext cx="7543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p:txBody>
      </p:sp>
      <p:sp>
        <p:nvSpPr>
          <p:cNvPr id="1030" name="Rectangle 6"/>
          <p:cNvSpPr>
            <a:spLocks noGrp="1" noChangeArrowheads="1"/>
          </p:cNvSpPr>
          <p:nvPr>
            <p:ph type="sldNum" sz="quarter" idx="4"/>
          </p:nvPr>
        </p:nvSpPr>
        <p:spPr bwMode="auto">
          <a:xfrm>
            <a:off x="0" y="63246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fld id="{F024E24A-7E68-477C-A044-A4C9288D083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3" r:id="rId1"/>
    <p:sldLayoutId id="2147484005" r:id="rId2"/>
    <p:sldLayoutId id="2147484014" r:id="rId3"/>
    <p:sldLayoutId id="2147484015" r:id="rId4"/>
    <p:sldLayoutId id="2147484016" r:id="rId5"/>
    <p:sldLayoutId id="2147484006" r:id="rId6"/>
    <p:sldLayoutId id="2147484007" r:id="rId7"/>
    <p:sldLayoutId id="2147484008" r:id="rId8"/>
    <p:sldLayoutId id="2147484009" r:id="rId9"/>
  </p:sldLayoutIdLst>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defRPr>
      </a:lvl2pPr>
      <a:lvl3pPr algn="r" rtl="0" eaLnBrk="0" fontAlgn="base" hangingPunct="0">
        <a:spcBef>
          <a:spcPct val="0"/>
        </a:spcBef>
        <a:spcAft>
          <a:spcPct val="0"/>
        </a:spcAft>
        <a:defRPr sz="2400">
          <a:solidFill>
            <a:schemeClr val="bg1"/>
          </a:solidFill>
          <a:latin typeface="Arial" charset="0"/>
        </a:defRPr>
      </a:lvl3pPr>
      <a:lvl4pPr algn="r" rtl="0" eaLnBrk="0" fontAlgn="base" hangingPunct="0">
        <a:spcBef>
          <a:spcPct val="0"/>
        </a:spcBef>
        <a:spcAft>
          <a:spcPct val="0"/>
        </a:spcAft>
        <a:defRPr sz="2400">
          <a:solidFill>
            <a:schemeClr val="bg1"/>
          </a:solidFill>
          <a:latin typeface="Arial" charset="0"/>
        </a:defRPr>
      </a:lvl4pPr>
      <a:lvl5pPr algn="r" rtl="0" eaLnBrk="0" fontAlgn="base" hangingPunct="0">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ts val="600"/>
        </a:spcBef>
        <a:spcAft>
          <a:spcPts val="600"/>
        </a:spcAft>
        <a:defRPr sz="2800">
          <a:solidFill>
            <a:srgbClr val="093678"/>
          </a:solidFill>
          <a:latin typeface="+mn-lt"/>
          <a:ea typeface="+mn-ea"/>
          <a:cs typeface="+mn-cs"/>
        </a:defRPr>
      </a:lvl1pPr>
      <a:lvl2pPr algn="l" rtl="0" eaLnBrk="0" fontAlgn="base" hangingPunct="0">
        <a:spcBef>
          <a:spcPts val="600"/>
        </a:spcBef>
        <a:spcAft>
          <a:spcPts val="600"/>
        </a:spcAft>
        <a:buFont typeface="Arial" pitchFamily="34" charset="0"/>
        <a:defRPr sz="2800">
          <a:solidFill>
            <a:srgbClr val="093678"/>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10" r:id="rId9"/>
    <p:sldLayoutId id="2147484011" r:id="rId10"/>
    <p:sldLayoutId id="2147484025" r:id="rId11"/>
    <p:sldLayoutId id="2147484012" r:id="rId12"/>
    <p:sldLayoutId id="2147484026" r:id="rId13"/>
    <p:sldLayoutId id="2147484027" r:id="rId14"/>
    <p:sldLayoutId id="2147484028" r:id="rId15"/>
    <p:sldLayoutId id="2147484029" r:id="rId16"/>
    <p:sldLayoutId id="2147484030" r:id="rId17"/>
    <p:sldLayoutId id="2147484031" r:id="rId18"/>
  </p:sldLayoutIdLst>
  <p:timing>
    <p:tnLst>
      <p:par>
        <p:cTn id="1" dur="indefinite" restart="never" nodeType="tmRoot"/>
      </p:par>
    </p:tnLst>
  </p:timing>
  <p:txStyles>
    <p:titleStyle>
      <a:lvl1pPr algn="l" defTabSz="457200" rtl="0" fontAlgn="base">
        <a:spcBef>
          <a:spcPct val="0"/>
        </a:spcBef>
        <a:spcAft>
          <a:spcPct val="0"/>
        </a:spcAft>
        <a:defRPr sz="4000" b="1" kern="1200">
          <a:solidFill>
            <a:srgbClr val="25AAC3"/>
          </a:solidFill>
          <a:latin typeface="Trebuchet MS" pitchFamily="34" charset="0"/>
          <a:ea typeface="+mj-ea"/>
          <a:cs typeface="+mj-cs"/>
        </a:defRPr>
      </a:lvl1pPr>
      <a:lvl2pPr algn="l" defTabSz="457200" rtl="0" fontAlgn="base">
        <a:spcBef>
          <a:spcPct val="0"/>
        </a:spcBef>
        <a:spcAft>
          <a:spcPct val="0"/>
        </a:spcAft>
        <a:defRPr sz="4000" b="1">
          <a:solidFill>
            <a:srgbClr val="25AAC3"/>
          </a:solidFill>
          <a:latin typeface="Trebuchet MS" pitchFamily="34" charset="0"/>
        </a:defRPr>
      </a:lvl2pPr>
      <a:lvl3pPr algn="l" defTabSz="457200" rtl="0" fontAlgn="base">
        <a:spcBef>
          <a:spcPct val="0"/>
        </a:spcBef>
        <a:spcAft>
          <a:spcPct val="0"/>
        </a:spcAft>
        <a:defRPr sz="4000" b="1">
          <a:solidFill>
            <a:srgbClr val="25AAC3"/>
          </a:solidFill>
          <a:latin typeface="Trebuchet MS" pitchFamily="34" charset="0"/>
        </a:defRPr>
      </a:lvl3pPr>
      <a:lvl4pPr algn="l" defTabSz="457200" rtl="0" fontAlgn="base">
        <a:spcBef>
          <a:spcPct val="0"/>
        </a:spcBef>
        <a:spcAft>
          <a:spcPct val="0"/>
        </a:spcAft>
        <a:defRPr sz="4000" b="1">
          <a:solidFill>
            <a:srgbClr val="25AAC3"/>
          </a:solidFill>
          <a:latin typeface="Trebuchet MS" pitchFamily="34" charset="0"/>
        </a:defRPr>
      </a:lvl4pPr>
      <a:lvl5pPr algn="l" defTabSz="457200" rtl="0" fontAlgn="base">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rgbClr val="254061"/>
          </a:solidFill>
          <a:latin typeface="Trebuchet MS" pitchFamily="34" charset="0"/>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rgbClr val="254061"/>
          </a:solidFill>
          <a:latin typeface="Trebuchet MS" pitchFamily="34" charset="0"/>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rgbClr val="254061"/>
          </a:solidFill>
          <a:latin typeface="Trebuchet MS" pitchFamily="34" charset="0"/>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1953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32942"/>
            <a:ext cx="4129106" cy="2025057"/>
          </a:xfrm>
          <a:prstGeom prst="rect">
            <a:avLst/>
          </a:prstGeom>
        </p:spPr>
      </p:pic>
      <p:pic>
        <p:nvPicPr>
          <p:cNvPr id="5" name="Picture 4" descr="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995" y="0"/>
            <a:ext cx="4709006" cy="1930400"/>
          </a:xfrm>
          <a:prstGeom prst="rect">
            <a:avLst/>
          </a:prstGeom>
        </p:spPr>
      </p:pic>
      <p:sp>
        <p:nvSpPr>
          <p:cNvPr id="13" name="Title 1"/>
          <p:cNvSpPr txBox="1">
            <a:spLocks/>
          </p:cNvSpPr>
          <p:nvPr/>
        </p:nvSpPr>
        <p:spPr>
          <a:xfrm>
            <a:off x="1485900" y="1435100"/>
            <a:ext cx="3225800" cy="584200"/>
          </a:xfrm>
          <a:prstGeom prst="rect">
            <a:avLst/>
          </a:prstGeom>
        </p:spPr>
        <p:txBody>
          <a:bodyPr anchor="t"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marL="0" marR="0" lvl="0" indent="0" defTabSz="457200" rtl="0" eaLnBrk="1" fontAlgn="auto" latinLnBrk="0" hangingPunct="1">
              <a:lnSpc>
                <a:spcPct val="80000"/>
              </a:lnSpc>
              <a:spcBef>
                <a:spcPct val="0"/>
              </a:spcBef>
              <a:spcAft>
                <a:spcPts val="0"/>
              </a:spcAft>
              <a:buClrTx/>
              <a:buSzTx/>
              <a:buFont typeface="Arial"/>
              <a:buNone/>
              <a:tabLst/>
              <a:defRPr/>
            </a:pPr>
            <a:r>
              <a:rPr lang="en-US" sz="2400" dirty="0" smtClean="0">
                <a:solidFill>
                  <a:schemeClr val="bg1">
                    <a:lumMod val="50000"/>
                  </a:schemeClr>
                </a:solidFill>
                <a:ea typeface="+mj-ea"/>
              </a:rPr>
              <a:t> </a:t>
            </a:r>
            <a:endParaRPr kumimoji="0" lang="en-US" sz="2400" b="1" i="0" u="none" strike="noStrike" kern="700" cap="none" spc="-50" normalizeH="0" baseline="0" noProof="0" dirty="0">
              <a:ln>
                <a:noFill/>
              </a:ln>
              <a:solidFill>
                <a:schemeClr val="bg1">
                  <a:lumMod val="50000"/>
                </a:schemeClr>
              </a:solidFill>
              <a:effectLst/>
              <a:uLnTx/>
              <a:uFillTx/>
              <a:latin typeface="Trebuchet MS"/>
              <a:ea typeface="+mj-ea"/>
              <a:cs typeface="Trebuchet MS"/>
            </a:endParaRPr>
          </a:p>
        </p:txBody>
      </p:sp>
      <p:grpSp>
        <p:nvGrpSpPr>
          <p:cNvPr id="2" name="Group 14"/>
          <p:cNvGrpSpPr/>
          <p:nvPr/>
        </p:nvGrpSpPr>
        <p:grpSpPr>
          <a:xfrm>
            <a:off x="1385888" y="1747838"/>
            <a:ext cx="6069012" cy="2863850"/>
            <a:chOff x="1309688" y="1824038"/>
            <a:chExt cx="6069012" cy="2863850"/>
          </a:xfrm>
        </p:grpSpPr>
        <p:sp>
          <p:nvSpPr>
            <p:cNvPr id="6" name="Title 1"/>
            <p:cNvSpPr txBox="1">
              <a:spLocks/>
            </p:cNvSpPr>
            <p:nvPr/>
          </p:nvSpPr>
          <p:spPr>
            <a:xfrm>
              <a:off x="1309688" y="1824038"/>
              <a:ext cx="5829300" cy="27813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s-ES_tradnl" sz="3200" dirty="0" smtClean="0"/>
            </a:p>
            <a:p>
              <a:pPr defTabSz="457200" fontAlgn="auto">
                <a:spcAft>
                  <a:spcPts val="0"/>
                </a:spcAft>
                <a:defRPr/>
              </a:pPr>
              <a:endParaRPr lang="es-ES_tradnl" sz="3200" dirty="0" smtClean="0"/>
            </a:p>
            <a:p>
              <a:pPr defTabSz="457200" fontAlgn="auto">
                <a:spcAft>
                  <a:spcPts val="0"/>
                </a:spcAft>
                <a:defRPr/>
              </a:pPr>
              <a:r>
                <a:rPr lang="es-ES_tradnl" sz="3200" dirty="0" smtClean="0"/>
                <a:t>Unidad 4:</a:t>
              </a:r>
            </a:p>
            <a:p>
              <a:pPr defTabSz="457200" fontAlgn="auto">
                <a:spcAft>
                  <a:spcPts val="0"/>
                </a:spcAft>
                <a:defRPr/>
              </a:pPr>
              <a:r>
                <a:rPr lang="es-ES_tradnl" sz="3200" dirty="0" smtClean="0"/>
                <a:t> </a:t>
              </a:r>
            </a:p>
            <a:p>
              <a:pPr defTabSz="457200" fontAlgn="auto">
                <a:spcAft>
                  <a:spcPts val="0"/>
                </a:spcAft>
                <a:defRPr/>
              </a:pPr>
              <a:r>
                <a:rPr lang="es-ES_tradnl" sz="3200" dirty="0" smtClean="0"/>
                <a:t>Ingredientes del </a:t>
              </a:r>
              <a:r>
                <a:rPr lang="en-US" sz="3200" dirty="0" smtClean="0"/>
                <a:t>espuma de </a:t>
              </a:r>
              <a:r>
                <a:rPr lang="en-US" sz="3200" dirty="0" err="1" smtClean="0"/>
                <a:t>poliuretano</a:t>
              </a:r>
              <a:r>
                <a:rPr lang="en-US" sz="3200" dirty="0" smtClean="0"/>
                <a:t> </a:t>
              </a:r>
              <a:r>
                <a:rPr lang="en-US" sz="3200" smtClean="0"/>
                <a:t>en spray </a:t>
              </a:r>
              <a:r>
                <a:rPr lang="es-ES_tradnl" sz="3200" smtClean="0"/>
                <a:t>(</a:t>
              </a:r>
              <a:r>
                <a:rPr lang="es-ES_tradnl" sz="3200" dirty="0" smtClean="0"/>
                <a:t>SPF) de baja presión de dos componentes</a:t>
              </a:r>
            </a:p>
            <a:p>
              <a:pPr lvl="0" defTabSz="457200" fontAlgn="auto">
                <a:spcAft>
                  <a:spcPts val="0"/>
                </a:spcAft>
                <a:defRPr/>
              </a:pPr>
              <a:endParaRPr lang="es-ES_tradnl" sz="3200" dirty="0" smtClean="0"/>
            </a:p>
          </p:txBody>
        </p:sp>
        <p:cxnSp>
          <p:nvCxnSpPr>
            <p:cNvPr id="7" name="Straight Connector 6"/>
            <p:cNvCxnSpPr/>
            <p:nvPr/>
          </p:nvCxnSpPr>
          <p:spPr>
            <a:xfrm rot="10800000">
              <a:off x="1549400" y="2081212"/>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57859" y="2605278"/>
            <a:ext cx="1514856" cy="15331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457200" y="0"/>
            <a:ext cx="7162800" cy="1143000"/>
          </a:xfrm>
          <a:ln>
            <a:miter lim="800000"/>
            <a:headEnd/>
            <a:tailEnd/>
          </a:ln>
        </p:spPr>
        <p:txBody>
          <a:bodyPr>
            <a:normAutofit/>
          </a:bodyPr>
          <a:lstStyle/>
          <a:p>
            <a:pPr defTabSz="966788" fontAlgn="auto">
              <a:spcAft>
                <a:spcPts val="0"/>
              </a:spcAft>
              <a:defRPr/>
            </a:pPr>
            <a:r>
              <a:rPr lang="en-US" sz="3200" dirty="0" smtClean="0"/>
              <a:t>Ingredientes del lado-B - Agente de </a:t>
            </a:r>
            <a:r>
              <a:rPr lang="en-US" sz="3200" dirty="0" err="1" smtClean="0"/>
              <a:t>soplado</a:t>
            </a:r>
            <a:endParaRPr lang="en-US" sz="3200" dirty="0" smtClean="0"/>
          </a:p>
        </p:txBody>
      </p:sp>
      <p:sp>
        <p:nvSpPr>
          <p:cNvPr id="29699" name="Rectangle 3"/>
          <p:cNvSpPr>
            <a:spLocks noGrp="1" noChangeArrowheads="1"/>
          </p:cNvSpPr>
          <p:nvPr>
            <p:ph idx="1"/>
          </p:nvPr>
        </p:nvSpPr>
        <p:spPr bwMode="auto">
          <a:xfrm>
            <a:off x="469900" y="1600200"/>
            <a:ext cx="4814888" cy="4343400"/>
          </a:xfrm>
          <a:noFill/>
          <a:ln>
            <a:miter lim="800000"/>
            <a:headEnd/>
            <a:tailEnd/>
          </a:ln>
        </p:spPr>
        <p:txBody>
          <a:bodyPr vert="horz" wrap="square" lIns="91440" tIns="45720" rIns="91440" bIns="45720" numCol="1" anchorCtr="0" compatLnSpc="1">
            <a:prstTxWarp prst="textNoShape">
              <a:avLst/>
            </a:prstTxWarp>
            <a:normAutofit/>
          </a:bodyPr>
          <a:lstStyle/>
          <a:p>
            <a:pPr indent="0" defTabSz="966788">
              <a:spcAft>
                <a:spcPct val="0"/>
              </a:spcAft>
            </a:pPr>
            <a:r>
              <a:rPr lang="en-US" sz="2400" dirty="0" smtClean="0">
                <a:latin typeface="Trebuchet MS" pitchFamily="34" charset="0"/>
                <a:ea typeface="Trebuchet MS" pitchFamily="34" charset="0"/>
                <a:cs typeface="Trebuchet MS" pitchFamily="34" charset="0"/>
              </a:rPr>
              <a:t>El </a:t>
            </a:r>
            <a:r>
              <a:rPr lang="en-US" sz="2400" i="1" dirty="0" smtClean="0">
                <a:latin typeface="Trebuchet MS" pitchFamily="34" charset="0"/>
                <a:ea typeface="Trebuchet MS" pitchFamily="34" charset="0"/>
                <a:cs typeface="Trebuchet MS" pitchFamily="34" charset="0"/>
              </a:rPr>
              <a:t>Agente de </a:t>
            </a:r>
            <a:r>
              <a:rPr lang="en-US" sz="2400" i="1" dirty="0" err="1" smtClean="0">
                <a:latin typeface="Trebuchet MS" pitchFamily="34" charset="0"/>
                <a:ea typeface="Trebuchet MS" pitchFamily="34" charset="0"/>
                <a:cs typeface="Trebuchet MS" pitchFamily="34" charset="0"/>
              </a:rPr>
              <a:t>soplado</a:t>
            </a:r>
            <a:r>
              <a:rPr lang="en-US" sz="2400" i="1" dirty="0" smtClean="0">
                <a:latin typeface="Trebuchet MS" pitchFamily="34" charset="0"/>
                <a:ea typeface="Trebuchet MS" pitchFamily="34" charset="0"/>
                <a:cs typeface="Trebuchet MS" pitchFamily="34" charset="0"/>
              </a:rPr>
              <a:t> </a:t>
            </a:r>
            <a:r>
              <a:rPr lang="en-US" sz="2400" dirty="0" err="1" smtClean="0">
                <a:latin typeface="Trebuchet MS" pitchFamily="34" charset="0"/>
                <a:ea typeface="Trebuchet MS" pitchFamily="34" charset="0"/>
                <a:cs typeface="Trebuchet MS" pitchFamily="34" charset="0"/>
              </a:rPr>
              <a:t>hace</a:t>
            </a:r>
            <a:r>
              <a:rPr lang="en-US" sz="2400" dirty="0" smtClean="0">
                <a:latin typeface="Trebuchet MS" pitchFamily="34" charset="0"/>
                <a:ea typeface="Trebuchet MS" pitchFamily="34" charset="0"/>
                <a:cs typeface="Trebuchet MS" pitchFamily="34" charset="0"/>
              </a:rPr>
              <a:t> que la espuma se expanda formando pequeñas burbujas, o células, en la espuma.</a:t>
            </a:r>
          </a:p>
        </p:txBody>
      </p:sp>
      <p:sp>
        <p:nvSpPr>
          <p:cNvPr id="29700" name="Text Box 5"/>
          <p:cNvSpPr txBox="1">
            <a:spLocks noChangeArrowheads="1"/>
          </p:cNvSpPr>
          <p:nvPr/>
        </p:nvSpPr>
        <p:spPr bwMode="auto">
          <a:xfrm>
            <a:off x="327025" y="1249363"/>
            <a:ext cx="184150" cy="641350"/>
          </a:xfrm>
          <a:prstGeom prst="rect">
            <a:avLst/>
          </a:prstGeom>
          <a:noFill/>
          <a:ln w="9525">
            <a:noFill/>
            <a:miter lim="800000"/>
            <a:headEnd/>
            <a:tailEnd/>
          </a:ln>
        </p:spPr>
        <p:txBody>
          <a:bodyPr wrap="none">
            <a:spAutoFit/>
          </a:bodyPr>
          <a:lstStyle/>
          <a:p>
            <a:pPr eaLnBrk="0" hangingPunct="0"/>
            <a:endParaRPr lang="en-US" sz="3600" b="0" dirty="0"/>
          </a:p>
        </p:txBody>
      </p:sp>
      <p:pic>
        <p:nvPicPr>
          <p:cNvPr id="8"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5649" y="1817688"/>
            <a:ext cx="1949450" cy="3168650"/>
          </a:xfrm>
          <a:prstGeom prst="rect">
            <a:avLst/>
          </a:prstGeom>
          <a:ln>
            <a:no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642" y="3143250"/>
            <a:ext cx="4616689" cy="3127917"/>
          </a:xfrm>
          <a:prstGeom prst="rect">
            <a:avLst/>
          </a:prstGeom>
          <a:noFill/>
          <a:ln w="9525">
            <a:noFill/>
            <a:miter lim="800000"/>
            <a:headEnd/>
            <a:tailEnd/>
          </a:ln>
          <a:effectLst>
            <a:outerShdw blurRad="190500" dist="38100" dir="2700000" sx="104000" sy="104000" algn="tl" rotWithShape="0">
              <a:prstClr val="black">
                <a:alpha val="2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bwMode="auto">
          <a:xfrm>
            <a:off x="457200" y="0"/>
            <a:ext cx="7162800" cy="1143000"/>
          </a:xfrm>
          <a:ln>
            <a:miter lim="800000"/>
            <a:headEnd/>
            <a:tailEnd/>
          </a:ln>
        </p:spPr>
        <p:txBody>
          <a:bodyPr>
            <a:normAutofit/>
          </a:bodyPr>
          <a:lstStyle/>
          <a:p>
            <a:pPr defTabSz="966788" fontAlgn="auto">
              <a:spcAft>
                <a:spcPts val="0"/>
              </a:spcAft>
              <a:defRPr/>
            </a:pPr>
            <a:r>
              <a:rPr lang="en-US" sz="3200" dirty="0" smtClean="0"/>
              <a:t>Ingredientes del lado-B – Retardador de llamas</a:t>
            </a:r>
          </a:p>
        </p:txBody>
      </p:sp>
      <p:sp>
        <p:nvSpPr>
          <p:cNvPr id="30723" name="Rectangle 3"/>
          <p:cNvSpPr>
            <a:spLocks noGrp="1" noChangeArrowheads="1"/>
          </p:cNvSpPr>
          <p:nvPr>
            <p:ph idx="1"/>
          </p:nvPr>
        </p:nvSpPr>
        <p:spPr bwMode="auto">
          <a:xfrm>
            <a:off x="457200" y="1676400"/>
            <a:ext cx="8229600" cy="4343400"/>
          </a:xfrm>
          <a:noFill/>
          <a:ln>
            <a:miter lim="800000"/>
            <a:headEnd/>
            <a:tailEnd/>
          </a:ln>
        </p:spPr>
        <p:txBody>
          <a:bodyPr vert="horz" wrap="square" lIns="91440" tIns="45720" rIns="91440" bIns="45720" numCol="1" anchorCtr="0" compatLnSpc="1">
            <a:prstTxWarp prst="textNoShape">
              <a:avLst/>
            </a:prstTxWarp>
          </a:bodyPr>
          <a:lstStyle/>
          <a:p>
            <a:pPr indent="0" defTabSz="966788">
              <a:spcAft>
                <a:spcPct val="0"/>
              </a:spcAft>
            </a:pPr>
            <a:r>
              <a:rPr lang="en-US" sz="2800" dirty="0" smtClean="0">
                <a:latin typeface="Trebuchet MS" pitchFamily="34" charset="0"/>
                <a:ea typeface="Trebuchet MS" pitchFamily="34" charset="0"/>
                <a:cs typeface="Trebuchet MS" pitchFamily="34" charset="0"/>
              </a:rPr>
              <a:t>Los</a:t>
            </a:r>
            <a:r>
              <a:rPr lang="en-US" sz="2800" i="1" dirty="0" smtClean="0">
                <a:latin typeface="Trebuchet MS" pitchFamily="34" charset="0"/>
                <a:ea typeface="Trebuchet MS" pitchFamily="34" charset="0"/>
                <a:cs typeface="Trebuchet MS" pitchFamily="34" charset="0"/>
              </a:rPr>
              <a:t> retardadores de llamas </a:t>
            </a:r>
            <a:r>
              <a:rPr lang="en-US" sz="2800" dirty="0" err="1" smtClean="0">
                <a:latin typeface="Trebuchet MS" pitchFamily="34" charset="0"/>
                <a:ea typeface="Trebuchet MS" pitchFamily="34" charset="0"/>
                <a:cs typeface="Trebuchet MS" pitchFamily="34" charset="0"/>
              </a:rPr>
              <a:t>afectan</a:t>
            </a:r>
            <a:r>
              <a:rPr lang="en-US" sz="2800" dirty="0" smtClean="0">
                <a:latin typeface="Trebuchet MS" pitchFamily="34" charset="0"/>
                <a:ea typeface="Trebuchet MS" pitchFamily="34" charset="0"/>
                <a:cs typeface="Trebuchet MS" pitchFamily="34" charset="0"/>
              </a:rPr>
              <a:t> </a:t>
            </a:r>
            <a:r>
              <a:rPr lang="en-US" sz="2800" dirty="0" err="1" smtClean="0">
                <a:latin typeface="Trebuchet MS" pitchFamily="34" charset="0"/>
                <a:ea typeface="Trebuchet MS" pitchFamily="34" charset="0"/>
                <a:cs typeface="Trebuchet MS" pitchFamily="34" charset="0"/>
              </a:rPr>
              <a:t>cuánto</a:t>
            </a:r>
            <a:r>
              <a:rPr lang="en-US" sz="2800" dirty="0" smtClean="0">
                <a:latin typeface="Trebuchet MS" pitchFamily="34" charset="0"/>
                <a:ea typeface="Trebuchet MS" pitchFamily="34" charset="0"/>
                <a:cs typeface="Trebuchet MS" pitchFamily="34" charset="0"/>
              </a:rPr>
              <a:t> </a:t>
            </a:r>
            <a:r>
              <a:rPr lang="en-US" sz="2800" dirty="0" err="1" smtClean="0">
                <a:latin typeface="Trebuchet MS" pitchFamily="34" charset="0"/>
                <a:ea typeface="Trebuchet MS" pitchFamily="34" charset="0"/>
                <a:cs typeface="Trebuchet MS" pitchFamily="34" charset="0"/>
              </a:rPr>
              <a:t>resiste</a:t>
            </a:r>
            <a:r>
              <a:rPr lang="en-US" sz="2800" dirty="0" smtClean="0">
                <a:latin typeface="Trebuchet MS" pitchFamily="34" charset="0"/>
                <a:ea typeface="Trebuchet MS" pitchFamily="34" charset="0"/>
                <a:cs typeface="Trebuchet MS" pitchFamily="34" charset="0"/>
              </a:rPr>
              <a:t> la </a:t>
            </a:r>
            <a:r>
              <a:rPr lang="en-US" sz="2800" dirty="0" err="1" smtClean="0">
                <a:latin typeface="Trebuchet MS" pitchFamily="34" charset="0"/>
                <a:ea typeface="Trebuchet MS" pitchFamily="34" charset="0"/>
                <a:cs typeface="Trebuchet MS" pitchFamily="34" charset="0"/>
              </a:rPr>
              <a:t>combustión</a:t>
            </a:r>
            <a:r>
              <a:rPr lang="en-US" sz="2800" dirty="0" smtClean="0">
                <a:latin typeface="Trebuchet MS" pitchFamily="34" charset="0"/>
                <a:ea typeface="Trebuchet MS" pitchFamily="34" charset="0"/>
                <a:cs typeface="Trebuchet MS" pitchFamily="34" charset="0"/>
              </a:rPr>
              <a:t> la espuma terminada y </a:t>
            </a:r>
            <a:r>
              <a:rPr lang="en-US" sz="2800" dirty="0" err="1" smtClean="0">
                <a:latin typeface="Trebuchet MS" pitchFamily="34" charset="0"/>
                <a:ea typeface="Trebuchet MS" pitchFamily="34" charset="0"/>
                <a:cs typeface="Trebuchet MS" pitchFamily="34" charset="0"/>
              </a:rPr>
              <a:t>completamente</a:t>
            </a:r>
            <a:r>
              <a:rPr lang="en-US" sz="2800" dirty="0" smtClean="0">
                <a:latin typeface="Trebuchet MS" pitchFamily="34" charset="0"/>
                <a:ea typeface="Trebuchet MS" pitchFamily="34" charset="0"/>
                <a:cs typeface="Trebuchet MS" pitchFamily="34" charset="0"/>
              </a:rPr>
              <a:t> </a:t>
            </a:r>
            <a:r>
              <a:rPr lang="en-US" sz="2800" dirty="0" err="1" smtClean="0">
                <a:latin typeface="Trebuchet MS" pitchFamily="34" charset="0"/>
                <a:ea typeface="Trebuchet MS" pitchFamily="34" charset="0"/>
                <a:cs typeface="Trebuchet MS" pitchFamily="34" charset="0"/>
              </a:rPr>
              <a:t>reaccionada</a:t>
            </a:r>
            <a:r>
              <a:rPr lang="en-US" sz="2800" dirty="0" smtClean="0">
                <a:latin typeface="Trebuchet MS" pitchFamily="34" charset="0"/>
                <a:ea typeface="Trebuchet MS" pitchFamily="34" charset="0"/>
                <a:cs typeface="Trebuchet MS" pitchFamily="34" charset="0"/>
              </a:rPr>
              <a:t>.</a:t>
            </a:r>
          </a:p>
        </p:txBody>
      </p:sp>
      <p:sp>
        <p:nvSpPr>
          <p:cNvPr id="30724" name="Text Box 5"/>
          <p:cNvSpPr txBox="1">
            <a:spLocks noChangeArrowheads="1"/>
          </p:cNvSpPr>
          <p:nvPr/>
        </p:nvSpPr>
        <p:spPr bwMode="auto">
          <a:xfrm>
            <a:off x="327025" y="1249363"/>
            <a:ext cx="184150" cy="641350"/>
          </a:xfrm>
          <a:prstGeom prst="rect">
            <a:avLst/>
          </a:prstGeom>
          <a:noFill/>
          <a:ln w="9525">
            <a:noFill/>
            <a:miter lim="800000"/>
            <a:headEnd/>
            <a:tailEnd/>
          </a:ln>
        </p:spPr>
        <p:txBody>
          <a:bodyPr wrap="none">
            <a:spAutoFit/>
          </a:bodyPr>
          <a:lstStyle/>
          <a:p>
            <a:pPr eaLnBrk="0" hangingPunct="0"/>
            <a:endParaRPr lang="en-US" sz="3600" b="0" dirty="0"/>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01142" y="3080192"/>
            <a:ext cx="4471108" cy="2440692"/>
          </a:xfrm>
          <a:prstGeom prst="rect">
            <a:avLst/>
          </a:prstGeom>
          <a:noFill/>
          <a:ln w="9525">
            <a:noFill/>
            <a:miter lim="800000"/>
            <a:headEnd/>
            <a:tailEnd/>
          </a:ln>
          <a:effectLst>
            <a:outerShdw blurRad="190500" dist="38100" dir="2700000" sx="104000" sy="104000" algn="tl" rotWithShape="0">
              <a:prstClr val="black">
                <a:alpha val="2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bwMode="auto">
          <a:xfrm>
            <a:off x="457200" y="0"/>
            <a:ext cx="7162800" cy="1143000"/>
          </a:xfrm>
          <a:ln>
            <a:miter lim="800000"/>
            <a:headEnd/>
            <a:tailEnd/>
          </a:ln>
        </p:spPr>
        <p:txBody>
          <a:bodyPr>
            <a:normAutofit/>
          </a:bodyPr>
          <a:lstStyle/>
          <a:p>
            <a:pPr defTabSz="966788" fontAlgn="auto">
              <a:spcAft>
                <a:spcPts val="0"/>
              </a:spcAft>
              <a:defRPr/>
            </a:pPr>
            <a:r>
              <a:rPr lang="en-US" sz="3200" dirty="0" smtClean="0"/>
              <a:t>Ingredientes lado-B – Surfactante</a:t>
            </a:r>
          </a:p>
        </p:txBody>
      </p:sp>
      <p:sp>
        <p:nvSpPr>
          <p:cNvPr id="31747" name="Rectangle 3"/>
          <p:cNvSpPr>
            <a:spLocks noGrp="1" noChangeArrowheads="1"/>
          </p:cNvSpPr>
          <p:nvPr>
            <p:ph idx="1"/>
          </p:nvPr>
        </p:nvSpPr>
        <p:spPr bwMode="auto">
          <a:xfrm>
            <a:off x="1085850" y="1633538"/>
            <a:ext cx="8229600" cy="4343400"/>
          </a:xfrm>
          <a:noFill/>
          <a:ln>
            <a:miter lim="800000"/>
            <a:headEnd/>
            <a:tailEnd/>
          </a:ln>
        </p:spPr>
        <p:txBody>
          <a:bodyPr vert="horz" wrap="square" lIns="91440" tIns="45720" rIns="91440" bIns="45720" numCol="1" anchorCtr="0" compatLnSpc="1">
            <a:prstTxWarp prst="textNoShape">
              <a:avLst/>
            </a:prstTxWarp>
          </a:bodyPr>
          <a:lstStyle/>
          <a:p>
            <a:pPr indent="0" defTabSz="966788">
              <a:spcAft>
                <a:spcPct val="0"/>
              </a:spcAft>
            </a:pPr>
            <a:r>
              <a:rPr lang="en-US" sz="2800" dirty="0" smtClean="0">
                <a:latin typeface="Trebuchet MS" pitchFamily="34" charset="0"/>
                <a:ea typeface="Trebuchet MS" pitchFamily="34" charset="0"/>
                <a:cs typeface="Trebuchet MS" pitchFamily="34" charset="0"/>
              </a:rPr>
              <a:t>Los</a:t>
            </a:r>
            <a:r>
              <a:rPr lang="en-US" sz="2800" i="1" dirty="0" smtClean="0">
                <a:latin typeface="Trebuchet MS" pitchFamily="34" charset="0"/>
                <a:ea typeface="Trebuchet MS" pitchFamily="34" charset="0"/>
                <a:cs typeface="Trebuchet MS" pitchFamily="34" charset="0"/>
              </a:rPr>
              <a:t> surfactantes</a:t>
            </a:r>
            <a:r>
              <a:rPr lang="en-US" sz="2800" dirty="0" smtClean="0">
                <a:latin typeface="Trebuchet MS" pitchFamily="34" charset="0"/>
                <a:ea typeface="Trebuchet MS" pitchFamily="34" charset="0"/>
                <a:cs typeface="Trebuchet MS" pitchFamily="34" charset="0"/>
              </a:rPr>
              <a:t> ayudan a formar a las células de la espuma y a estabilizar la estructura celular.</a:t>
            </a:r>
          </a:p>
        </p:txBody>
      </p:sp>
      <p:sp>
        <p:nvSpPr>
          <p:cNvPr id="31748" name="Text Box 5"/>
          <p:cNvSpPr txBox="1">
            <a:spLocks noChangeArrowheads="1"/>
          </p:cNvSpPr>
          <p:nvPr/>
        </p:nvSpPr>
        <p:spPr bwMode="auto">
          <a:xfrm>
            <a:off x="327025" y="1249363"/>
            <a:ext cx="184150" cy="641350"/>
          </a:xfrm>
          <a:prstGeom prst="rect">
            <a:avLst/>
          </a:prstGeom>
          <a:noFill/>
          <a:ln w="9525">
            <a:noFill/>
            <a:miter lim="800000"/>
            <a:headEnd/>
            <a:tailEnd/>
          </a:ln>
        </p:spPr>
        <p:txBody>
          <a:bodyPr wrap="none">
            <a:spAutoFit/>
          </a:bodyPr>
          <a:lstStyle/>
          <a:p>
            <a:pPr eaLnBrk="0" hangingPunct="0"/>
            <a:endParaRPr lang="en-US" sz="3600" b="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1096" y="3359578"/>
            <a:ext cx="4272542" cy="2451856"/>
          </a:xfrm>
          <a:prstGeom prst="rect">
            <a:avLst/>
          </a:prstGeom>
          <a:noFill/>
          <a:ln w="9525">
            <a:noFill/>
            <a:miter lim="800000"/>
            <a:headEnd/>
            <a:tailEnd/>
          </a:ln>
          <a:effectLst>
            <a:outerShdw blurRad="190500" dist="38100" dir="2700000" sx="104000" sy="104000" algn="tl" rotWithShape="0">
              <a:prstClr val="black">
                <a:alpha val="2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bwMode="auto">
          <a:xfrm>
            <a:off x="457200" y="217488"/>
            <a:ext cx="7162800" cy="1143000"/>
          </a:xfrm>
          <a:ln>
            <a:miter lim="800000"/>
            <a:headEnd/>
            <a:tailEnd/>
          </a:ln>
        </p:spPr>
        <p:txBody>
          <a:bodyPr>
            <a:normAutofit/>
          </a:bodyPr>
          <a:lstStyle/>
          <a:p>
            <a:pPr defTabSz="966788" fontAlgn="auto">
              <a:spcAft>
                <a:spcPts val="0"/>
              </a:spcAft>
              <a:defRPr/>
            </a:pPr>
            <a:r>
              <a:rPr lang="en-US" sz="3200" dirty="0" smtClean="0"/>
              <a:t>Lado-B – Propiedades</a:t>
            </a:r>
          </a:p>
        </p:txBody>
      </p:sp>
      <p:sp>
        <p:nvSpPr>
          <p:cNvPr id="6" name="Rectangle 3"/>
          <p:cNvSpPr>
            <a:spLocks noGrp="1" noChangeArrowheads="1"/>
          </p:cNvSpPr>
          <p:nvPr>
            <p:ph idx="1"/>
          </p:nvPr>
        </p:nvSpPr>
        <p:spPr>
          <a:xfrm>
            <a:off x="671502" y="1755782"/>
            <a:ext cx="6886575" cy="4343400"/>
          </a:xfrm>
        </p:spPr>
        <p:txBody>
          <a:bodyPr>
            <a:normAutofit/>
          </a:bodyPr>
          <a:lstStyle/>
          <a:p>
            <a:pPr marL="361950" indent="-361950" defTabSz="966788" fontAlgn="auto">
              <a:defRPr/>
            </a:pPr>
            <a:r>
              <a:rPr lang="en-US" sz="2400" dirty="0" smtClean="0"/>
              <a:t>Propiedades del lado-B o mezcla de polioles:</a:t>
            </a:r>
          </a:p>
          <a:p>
            <a:pPr marL="228600" indent="-228600" defTabSz="966788" fontAlgn="auto">
              <a:buFont typeface="Arial" pitchFamily="34" charset="0"/>
              <a:buChar char="•"/>
              <a:defRPr/>
            </a:pPr>
            <a:r>
              <a:rPr lang="en-US" sz="2400" dirty="0" smtClean="0"/>
              <a:t>El color va de color blanco lechoso a ámbar o </a:t>
            </a:r>
            <a:r>
              <a:rPr lang="en-US" sz="2400" dirty="0" err="1" smtClean="0"/>
              <a:t>marrón</a:t>
            </a:r>
            <a:r>
              <a:rPr lang="en-US" sz="2400" dirty="0" smtClean="0"/>
              <a:t> </a:t>
            </a:r>
            <a:r>
              <a:rPr lang="en-US" sz="2400"/>
              <a:t>oscuro</a:t>
            </a:r>
            <a:r>
              <a:rPr lang="en-US" sz="2400" smtClean="0"/>
              <a:t> </a:t>
            </a:r>
            <a:r>
              <a:rPr lang="en-US" sz="2400" dirty="0" smtClean="0"/>
              <a:t>a menos que tenga colorantes agregados</a:t>
            </a:r>
          </a:p>
          <a:p>
            <a:pPr marL="228600" indent="-228600" defTabSz="966788" fontAlgn="auto">
              <a:buFont typeface="Arial" pitchFamily="34" charset="0"/>
              <a:buChar char="•"/>
              <a:defRPr/>
            </a:pPr>
            <a:r>
              <a:rPr lang="en-US" sz="2400" dirty="0" smtClean="0"/>
              <a:t>Tiene un leve olor parecido al amoníaco</a:t>
            </a:r>
          </a:p>
        </p:txBody>
      </p:sp>
      <p:sp>
        <p:nvSpPr>
          <p:cNvPr id="32772" name="Text Box 5"/>
          <p:cNvSpPr txBox="1">
            <a:spLocks noChangeArrowheads="1"/>
          </p:cNvSpPr>
          <p:nvPr/>
        </p:nvSpPr>
        <p:spPr bwMode="auto">
          <a:xfrm>
            <a:off x="327025" y="1249363"/>
            <a:ext cx="184150" cy="641350"/>
          </a:xfrm>
          <a:prstGeom prst="rect">
            <a:avLst/>
          </a:prstGeom>
          <a:noFill/>
          <a:ln w="9525">
            <a:noFill/>
            <a:miter lim="800000"/>
            <a:headEnd/>
            <a:tailEnd/>
          </a:ln>
        </p:spPr>
        <p:txBody>
          <a:bodyPr wrap="none">
            <a:spAutoFit/>
          </a:bodyPr>
          <a:lstStyle/>
          <a:p>
            <a:pPr eaLnBrk="0" hangingPunct="0"/>
            <a:endParaRPr lang="en-US" sz="3600" b="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5"/>
          <p:cNvSpPr txBox="1">
            <a:spLocks noChangeArrowheads="1"/>
          </p:cNvSpPr>
          <p:nvPr/>
        </p:nvSpPr>
        <p:spPr bwMode="auto">
          <a:xfrm>
            <a:off x="327025" y="1249363"/>
            <a:ext cx="184150" cy="641350"/>
          </a:xfrm>
          <a:prstGeom prst="rect">
            <a:avLst/>
          </a:prstGeom>
          <a:noFill/>
          <a:ln w="9525">
            <a:noFill/>
            <a:miter lim="800000"/>
            <a:headEnd/>
            <a:tailEnd/>
          </a:ln>
        </p:spPr>
        <p:txBody>
          <a:bodyPr wrap="none">
            <a:spAutoFit/>
          </a:bodyPr>
          <a:lstStyle/>
          <a:p>
            <a:pPr eaLnBrk="0" hangingPunct="0"/>
            <a:endParaRPr lang="en-US" sz="3600" b="0" dirty="0"/>
          </a:p>
        </p:txBody>
      </p:sp>
      <p:sp>
        <p:nvSpPr>
          <p:cNvPr id="8" name="Title 7"/>
          <p:cNvSpPr>
            <a:spLocks noGrp="1"/>
          </p:cNvSpPr>
          <p:nvPr>
            <p:ph type="title"/>
          </p:nvPr>
        </p:nvSpPr>
        <p:spPr>
          <a:xfrm>
            <a:off x="457200" y="217488"/>
            <a:ext cx="4100513" cy="1143000"/>
          </a:xfrm>
        </p:spPr>
        <p:txBody>
          <a:bodyPr>
            <a:normAutofit/>
          </a:bodyPr>
          <a:lstStyle/>
          <a:p>
            <a:pPr fontAlgn="auto">
              <a:spcAft>
                <a:spcPts val="0"/>
              </a:spcAft>
              <a:defRPr/>
            </a:pPr>
            <a:r>
              <a:rPr lang="en-US" sz="3200" dirty="0" err="1" smtClean="0"/>
              <a:t>Unidad</a:t>
            </a:r>
            <a:r>
              <a:rPr lang="en-US" sz="3200" dirty="0" smtClean="0"/>
              <a:t> 4 </a:t>
            </a:r>
            <a:r>
              <a:rPr lang="en-US" sz="3200" dirty="0" err="1" smtClean="0"/>
              <a:t>Resumen</a:t>
            </a:r>
            <a:endParaRPr lang="en-US" sz="3200" dirty="0"/>
          </a:p>
        </p:txBody>
      </p:sp>
      <p:sp>
        <p:nvSpPr>
          <p:cNvPr id="7" name="Content Placeholder 1"/>
          <p:cNvSpPr>
            <a:spLocks noGrp="1"/>
          </p:cNvSpPr>
          <p:nvPr>
            <p:ph idx="1"/>
          </p:nvPr>
        </p:nvSpPr>
        <p:spPr>
          <a:xfrm>
            <a:off x="457200" y="1676400"/>
            <a:ext cx="8229600" cy="4343400"/>
          </a:xfrm>
        </p:spPr>
        <p:txBody>
          <a:bodyPr/>
          <a:lstStyle/>
          <a:p>
            <a:pPr fontAlgn="auto">
              <a:defRPr/>
            </a:pPr>
            <a:r>
              <a:rPr lang="en-US" sz="2800" b="0" dirty="0"/>
              <a:t>En </a:t>
            </a:r>
            <a:r>
              <a:rPr lang="en-US" sz="2800" b="0" dirty="0" smtClean="0"/>
              <a:t>esta </a:t>
            </a:r>
            <a:r>
              <a:rPr lang="en-US" sz="2800" b="0" dirty="0"/>
              <a:t>unidad, </a:t>
            </a:r>
            <a:r>
              <a:rPr lang="en-US" sz="2800" b="0" dirty="0" smtClean="0"/>
              <a:t>usted aprendió sobre</a:t>
            </a:r>
            <a:r>
              <a:rPr lang="en-US" sz="2800" b="0" dirty="0"/>
              <a:t>:</a:t>
            </a:r>
          </a:p>
          <a:p>
            <a:pPr marL="228600" indent="-228600" fontAlgn="auto">
              <a:buFont typeface="Arial" pitchFamily="34" charset="0"/>
              <a:buChar char="•"/>
              <a:defRPr/>
            </a:pPr>
            <a:r>
              <a:rPr lang="en-US" sz="2800" b="0" dirty="0" smtClean="0"/>
              <a:t>Ingredientes </a:t>
            </a:r>
            <a:r>
              <a:rPr lang="en-US" sz="2800" b="0" dirty="0" err="1" smtClean="0"/>
              <a:t>químicos</a:t>
            </a:r>
            <a:r>
              <a:rPr lang="en-US" sz="2800" b="0" dirty="0" smtClean="0"/>
              <a:t> de la espuma de </a:t>
            </a:r>
            <a:r>
              <a:rPr lang="en-US" sz="2800" b="0" dirty="0" err="1" smtClean="0"/>
              <a:t>poliuretano</a:t>
            </a:r>
            <a:r>
              <a:rPr lang="en-US" sz="2800" b="0" dirty="0" smtClean="0"/>
              <a:t> en spray (SPF) de </a:t>
            </a:r>
            <a:r>
              <a:rPr lang="en-US" sz="2800" b="0" dirty="0"/>
              <a:t>baja presión de dos </a:t>
            </a:r>
            <a:r>
              <a:rPr lang="en-US" sz="2800" b="0" dirty="0" err="1" smtClean="0"/>
              <a:t>componentes</a:t>
            </a:r>
            <a:endParaRPr lang="en-US" sz="2800" b="0" dirty="0" smtClean="0"/>
          </a:p>
          <a:p>
            <a:pPr marL="228600" indent="-228600" fontAlgn="auto">
              <a:buFont typeface="Arial" pitchFamily="34" charset="0"/>
              <a:buChar char="•"/>
              <a:defRPr/>
            </a:pPr>
            <a:r>
              <a:rPr lang="en-US" sz="2800" b="0" dirty="0"/>
              <a:t>Propiedades físicas </a:t>
            </a:r>
            <a:r>
              <a:rPr lang="en-US" sz="2800" b="0" dirty="0" err="1"/>
              <a:t>y</a:t>
            </a:r>
            <a:r>
              <a:rPr lang="en-US" sz="2800" b="0" dirty="0"/>
              <a:t> </a:t>
            </a:r>
            <a:r>
              <a:rPr lang="en-US" sz="2800" b="0" dirty="0" err="1" smtClean="0"/>
              <a:t>químicas</a:t>
            </a:r>
            <a:r>
              <a:rPr lang="en-US" sz="2800" b="0" dirty="0" smtClean="0"/>
              <a:t> de la SPF</a:t>
            </a:r>
            <a:endParaRPr lang="en-US" sz="2800" b="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Unidad 4 Repaso</a:t>
            </a:r>
          </a:p>
        </p:txBody>
      </p:sp>
      <p:graphicFrame>
        <p:nvGraphicFramePr>
          <p:cNvPr id="4" name="Diagram 3"/>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bwMode="auto">
          <a:prstGeom prst="rect">
            <a:avLst/>
          </a:prstGeom>
          <a:noFill/>
          <a:ln>
            <a:miter lim="800000"/>
            <a:headEnd/>
            <a:tailEnd/>
          </a:ln>
        </p:spPr>
        <p:txBody>
          <a:bodyPr/>
          <a:lstStyle/>
          <a:p>
            <a:r>
              <a:rPr lang="en-US" sz="2800" dirty="0" smtClean="0"/>
              <a:t>Unidad 4: P1 </a:t>
            </a:r>
            <a:r>
              <a:rPr lang="en-US" sz="2800" dirty="0" err="1" smtClean="0"/>
              <a:t>Revisión</a:t>
            </a:r>
            <a:endParaRPr lang="en-US" sz="2800" dirty="0" smtClean="0"/>
          </a:p>
        </p:txBody>
      </p:sp>
      <p:sp>
        <p:nvSpPr>
          <p:cNvPr id="39939" name="Content Placeholder 2"/>
          <p:cNvSpPr>
            <a:spLocks noGrp="1"/>
          </p:cNvSpPr>
          <p:nvPr>
            <p:ph idx="1"/>
          </p:nvPr>
        </p:nvSpPr>
        <p:spPr/>
        <p:txBody>
          <a:bodyPr>
            <a:normAutofit/>
          </a:bodyPr>
          <a:lstStyle/>
          <a:p>
            <a:pPr marL="0" indent="0" fontAlgn="auto">
              <a:spcAft>
                <a:spcPts val="0"/>
              </a:spcAft>
              <a:buFont typeface="Wingdings" pitchFamily="2" charset="2"/>
              <a:buNone/>
              <a:defRPr/>
            </a:pPr>
            <a:r>
              <a:rPr lang="en-US" sz="2000" dirty="0" smtClean="0"/>
              <a:t>Los kits o sistemas SPF de baja presión de dos componentes contienen _________ que se mezclan para formar espuma cuando se rocía. </a:t>
            </a:r>
            <a:endParaRPr lang="en-US" sz="2000" dirty="0"/>
          </a:p>
          <a:p>
            <a:pPr fontAlgn="auto">
              <a:spcAft>
                <a:spcPts val="0"/>
              </a:spcAft>
              <a:buFont typeface="Wingdings" pitchFamily="2" charset="2"/>
              <a:buAutoNum type="alphaUcPeriod"/>
              <a:defRPr/>
            </a:pPr>
            <a:endParaRPr lang="en-US" sz="2000" dirty="0" smtClean="0"/>
          </a:p>
          <a:p>
            <a:pPr marL="682625" indent="-682625" fontAlgn="auto">
              <a:spcAft>
                <a:spcPts val="0"/>
              </a:spcAft>
              <a:buFontTx/>
              <a:buAutoNum type="alphaUcPeriod"/>
              <a:defRPr/>
            </a:pPr>
            <a:r>
              <a:rPr lang="en-US" sz="2000" dirty="0" smtClean="0"/>
              <a:t>agua y adhesivos </a:t>
            </a:r>
          </a:p>
          <a:p>
            <a:pPr marL="682625" indent="-682625" fontAlgn="auto">
              <a:spcAft>
                <a:spcPts val="0"/>
              </a:spcAft>
              <a:buFontTx/>
              <a:buAutoNum type="alphaUcPeriod"/>
              <a:defRPr/>
            </a:pPr>
            <a:r>
              <a:rPr lang="en-US" sz="2000" dirty="0" smtClean="0"/>
              <a:t>químicos de lado-A y lado-B</a:t>
            </a:r>
          </a:p>
          <a:p>
            <a:pPr marL="682625" indent="-682625" fontAlgn="auto">
              <a:spcAft>
                <a:spcPts val="0"/>
              </a:spcAft>
              <a:buFontTx/>
              <a:buAutoNum type="alphaUcPeriod"/>
              <a:defRPr/>
            </a:pPr>
            <a:r>
              <a:rPr lang="en-US" sz="2000" dirty="0" smtClean="0"/>
              <a:t>alcohol y catalizadores </a:t>
            </a:r>
          </a:p>
          <a:p>
            <a:pPr marL="682625" indent="-682625" fontAlgn="auto">
              <a:spcAft>
                <a:spcPts val="0"/>
              </a:spcAft>
              <a:buFontTx/>
              <a:buAutoNum type="alphaUcPeriod"/>
              <a:defRPr/>
            </a:pPr>
            <a:r>
              <a:rPr lang="en-US" sz="2000" dirty="0" smtClean="0"/>
              <a:t>ninguno de los anteriores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bwMode="auto">
          <a:prstGeom prst="rect">
            <a:avLst/>
          </a:prstGeom>
          <a:noFill/>
          <a:ln>
            <a:miter lim="800000"/>
            <a:headEnd/>
            <a:tailEnd/>
          </a:ln>
        </p:spPr>
        <p:txBody>
          <a:bodyPr/>
          <a:lstStyle/>
          <a:p>
            <a:r>
              <a:rPr lang="en-US" sz="2800" dirty="0" smtClean="0"/>
              <a:t>Unidad 4: P1 </a:t>
            </a:r>
            <a:r>
              <a:rPr lang="en-US" sz="2800" dirty="0" err="1" smtClean="0"/>
              <a:t>Revisión</a:t>
            </a:r>
            <a:endParaRPr lang="en-US" sz="2800" dirty="0" smtClean="0"/>
          </a:p>
        </p:txBody>
      </p:sp>
      <p:sp>
        <p:nvSpPr>
          <p:cNvPr id="39939" name="Content Placeholder 2"/>
          <p:cNvSpPr>
            <a:spLocks noGrp="1"/>
          </p:cNvSpPr>
          <p:nvPr>
            <p:ph idx="1"/>
          </p:nvPr>
        </p:nvSpPr>
        <p:spPr/>
        <p:txBody>
          <a:bodyPr>
            <a:normAutofit/>
          </a:bodyPr>
          <a:lstStyle/>
          <a:p>
            <a:pPr marL="0" indent="0" fontAlgn="auto">
              <a:spcAft>
                <a:spcPts val="0"/>
              </a:spcAft>
              <a:buFont typeface="Wingdings" pitchFamily="2" charset="2"/>
              <a:buNone/>
              <a:defRPr/>
            </a:pPr>
            <a:r>
              <a:rPr lang="en-US" sz="2000" dirty="0" smtClean="0"/>
              <a:t>Los kits o sistemas SPF de baja presión de dos componentes contienen _________ que se mezclan para formar espuma cuando se rocía. </a:t>
            </a:r>
            <a:endParaRPr lang="en-US" sz="2000" dirty="0"/>
          </a:p>
          <a:p>
            <a:pPr fontAlgn="auto">
              <a:spcAft>
                <a:spcPts val="0"/>
              </a:spcAft>
              <a:buFont typeface="Wingdings" pitchFamily="2" charset="2"/>
              <a:buAutoNum type="alphaUcPeriod"/>
              <a:defRPr/>
            </a:pPr>
            <a:endParaRPr lang="en-US" sz="2000" dirty="0" smtClean="0"/>
          </a:p>
          <a:p>
            <a:pPr marL="682625" indent="-682625" fontAlgn="auto">
              <a:spcAft>
                <a:spcPts val="0"/>
              </a:spcAft>
              <a:buFontTx/>
              <a:buAutoNum type="alphaUcPeriod"/>
              <a:defRPr/>
            </a:pPr>
            <a:r>
              <a:rPr lang="en-US" sz="2000" dirty="0" smtClean="0">
                <a:solidFill>
                  <a:schemeClr val="bg1">
                    <a:lumMod val="65000"/>
                  </a:schemeClr>
                </a:solidFill>
              </a:rPr>
              <a:t>agua y adhesivos </a:t>
            </a:r>
          </a:p>
          <a:p>
            <a:pPr marL="682625" indent="-682625" fontAlgn="auto">
              <a:spcAft>
                <a:spcPts val="0"/>
              </a:spcAft>
              <a:buFontTx/>
              <a:buAutoNum type="alphaUcPeriod"/>
              <a:defRPr/>
            </a:pPr>
            <a:r>
              <a:rPr lang="en-US" sz="2000" dirty="0" smtClean="0">
                <a:solidFill>
                  <a:srgbClr val="00B050"/>
                </a:solidFill>
              </a:rPr>
              <a:t>químicos de lado-A y lado-B</a:t>
            </a:r>
          </a:p>
          <a:p>
            <a:pPr marL="682625" indent="-682625" fontAlgn="auto">
              <a:spcAft>
                <a:spcPts val="0"/>
              </a:spcAft>
              <a:buFontTx/>
              <a:buAutoNum type="alphaUcPeriod"/>
              <a:defRPr/>
            </a:pPr>
            <a:r>
              <a:rPr lang="en-US" sz="2000" dirty="0" smtClean="0">
                <a:solidFill>
                  <a:schemeClr val="bg1">
                    <a:lumMod val="65000"/>
                  </a:schemeClr>
                </a:solidFill>
              </a:rPr>
              <a:t>alcohol y catalizadores </a:t>
            </a:r>
          </a:p>
          <a:p>
            <a:pPr marL="682625" indent="-682625" fontAlgn="auto">
              <a:spcAft>
                <a:spcPts val="0"/>
              </a:spcAft>
              <a:buFontTx/>
              <a:buAutoNum type="alphaUcPeriod"/>
              <a:defRPr/>
            </a:pPr>
            <a:r>
              <a:rPr lang="en-US" sz="2000" dirty="0" smtClean="0">
                <a:solidFill>
                  <a:schemeClr val="bg1">
                    <a:lumMod val="65000"/>
                  </a:schemeClr>
                </a:solidFill>
              </a:rPr>
              <a:t>ninguno de los anteriores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bwMode="auto">
          <a:prstGeom prst="rect">
            <a:avLst/>
          </a:prstGeom>
          <a:noFill/>
          <a:ln>
            <a:miter lim="800000"/>
            <a:headEnd/>
            <a:tailEnd/>
          </a:ln>
        </p:spPr>
        <p:txBody>
          <a:bodyPr/>
          <a:lstStyle/>
          <a:p>
            <a:r>
              <a:rPr lang="en-US" sz="2800" dirty="0" smtClean="0"/>
              <a:t>Unidad 4: P2 </a:t>
            </a:r>
            <a:r>
              <a:rPr lang="en-US" sz="2800" dirty="0" err="1" smtClean="0"/>
              <a:t>Revisión</a:t>
            </a:r>
            <a:endParaRPr lang="en-US" sz="2800" dirty="0" smtClean="0"/>
          </a:p>
        </p:txBody>
      </p:sp>
      <p:sp>
        <p:nvSpPr>
          <p:cNvPr id="39939" name="Content Placeholder 2"/>
          <p:cNvSpPr>
            <a:spLocks noGrp="1"/>
          </p:cNvSpPr>
          <p:nvPr>
            <p:ph idx="1"/>
          </p:nvPr>
        </p:nvSpPr>
        <p:spPr/>
        <p:txBody>
          <a:bodyPr>
            <a:normAutofit/>
          </a:bodyPr>
          <a:lstStyle/>
          <a:p>
            <a:pPr marL="0" indent="0" fontAlgn="auto">
              <a:spcAft>
                <a:spcPts val="0"/>
              </a:spcAft>
              <a:buFont typeface="Wingdings" pitchFamily="2" charset="2"/>
              <a:buNone/>
              <a:defRPr/>
            </a:pPr>
            <a:r>
              <a:rPr lang="en-US" sz="2000" dirty="0" smtClean="0"/>
              <a:t>El lado-A (Iso) de la SPF contiene _____.</a:t>
            </a:r>
            <a:endParaRPr lang="en-US" sz="2000" dirty="0"/>
          </a:p>
          <a:p>
            <a:pPr fontAlgn="auto">
              <a:spcAft>
                <a:spcPts val="0"/>
              </a:spcAft>
              <a:buFont typeface="Wingdings" pitchFamily="2" charset="2"/>
              <a:buAutoNum type="alphaUcPeriod"/>
              <a:defRPr/>
            </a:pPr>
            <a:endParaRPr lang="en-US" sz="2000" dirty="0" smtClean="0"/>
          </a:p>
          <a:p>
            <a:pPr marL="682625" indent="-682625" fontAlgn="auto">
              <a:spcAft>
                <a:spcPts val="0"/>
              </a:spcAft>
              <a:buFontTx/>
              <a:buAutoNum type="alphaUcPeriod"/>
              <a:defRPr/>
            </a:pPr>
            <a:r>
              <a:rPr lang="en-US" sz="2000" dirty="0" smtClean="0"/>
              <a:t>etanol </a:t>
            </a:r>
          </a:p>
          <a:p>
            <a:pPr marL="682625" indent="-682625" fontAlgn="auto">
              <a:spcAft>
                <a:spcPts val="0"/>
              </a:spcAft>
              <a:buFontTx/>
              <a:buAutoNum type="alphaUcPeriod"/>
              <a:defRPr/>
            </a:pPr>
            <a:r>
              <a:rPr lang="en-US" sz="2000" dirty="0" smtClean="0"/>
              <a:t>polvo de espuma de poliuretano</a:t>
            </a:r>
          </a:p>
          <a:p>
            <a:pPr marL="682625" indent="-682625" fontAlgn="auto">
              <a:spcAft>
                <a:spcPts val="0"/>
              </a:spcAft>
              <a:buFontTx/>
              <a:buAutoNum type="alphaUcPeriod"/>
              <a:defRPr/>
            </a:pPr>
            <a:r>
              <a:rPr lang="en-US" sz="2000" dirty="0" smtClean="0"/>
              <a:t>un químico comúnmente conocido como “MDI”</a:t>
            </a:r>
          </a:p>
          <a:p>
            <a:pPr marL="682625" indent="-682625" fontAlgn="auto">
              <a:spcAft>
                <a:spcPts val="0"/>
              </a:spcAft>
              <a:buFontTx/>
              <a:buAutoNum type="alphaUcPeriod"/>
              <a:defRPr/>
            </a:pPr>
            <a:r>
              <a:rPr lang="en-US" sz="2000" dirty="0" smtClean="0"/>
              <a:t>una mezcla de polioles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bwMode="auto">
          <a:prstGeom prst="rect">
            <a:avLst/>
          </a:prstGeom>
          <a:noFill/>
          <a:ln>
            <a:miter lim="800000"/>
            <a:headEnd/>
            <a:tailEnd/>
          </a:ln>
        </p:spPr>
        <p:txBody>
          <a:bodyPr/>
          <a:lstStyle/>
          <a:p>
            <a:r>
              <a:rPr lang="en-US" sz="2800" dirty="0" smtClean="0"/>
              <a:t>Unidad 4: P2 </a:t>
            </a:r>
            <a:r>
              <a:rPr lang="en-US" sz="2800" dirty="0" err="1" smtClean="0"/>
              <a:t>Revisión</a:t>
            </a:r>
            <a:endParaRPr lang="en-US" sz="2800" dirty="0" smtClean="0"/>
          </a:p>
        </p:txBody>
      </p:sp>
      <p:sp>
        <p:nvSpPr>
          <p:cNvPr id="39939" name="Content Placeholder 2"/>
          <p:cNvSpPr>
            <a:spLocks noGrp="1"/>
          </p:cNvSpPr>
          <p:nvPr>
            <p:ph idx="1"/>
          </p:nvPr>
        </p:nvSpPr>
        <p:spPr/>
        <p:txBody>
          <a:bodyPr>
            <a:normAutofit/>
          </a:bodyPr>
          <a:lstStyle/>
          <a:p>
            <a:pPr marL="0" indent="0" fontAlgn="auto">
              <a:spcAft>
                <a:spcPts val="0"/>
              </a:spcAft>
              <a:buFont typeface="Wingdings" pitchFamily="2" charset="2"/>
              <a:buNone/>
              <a:defRPr/>
            </a:pPr>
            <a:r>
              <a:rPr lang="en-US" sz="2000" dirty="0" smtClean="0"/>
              <a:t>El lado-A (Iso) de la SPF contiene _____.</a:t>
            </a:r>
            <a:endParaRPr lang="en-US" sz="2000" dirty="0"/>
          </a:p>
          <a:p>
            <a:pPr fontAlgn="auto">
              <a:spcAft>
                <a:spcPts val="0"/>
              </a:spcAft>
              <a:buFont typeface="Wingdings" pitchFamily="2" charset="2"/>
              <a:buAutoNum type="alphaUcPeriod"/>
              <a:defRPr/>
            </a:pPr>
            <a:endParaRPr lang="en-US" sz="2000" dirty="0" smtClean="0"/>
          </a:p>
          <a:p>
            <a:pPr marL="682625" indent="-682625" fontAlgn="auto">
              <a:spcAft>
                <a:spcPts val="0"/>
              </a:spcAft>
              <a:buFontTx/>
              <a:buAutoNum type="alphaUcPeriod"/>
              <a:defRPr/>
            </a:pPr>
            <a:r>
              <a:rPr lang="en-US" sz="2000" dirty="0" smtClean="0">
                <a:solidFill>
                  <a:schemeClr val="bg1">
                    <a:lumMod val="65000"/>
                  </a:schemeClr>
                </a:solidFill>
              </a:rPr>
              <a:t>etanol </a:t>
            </a:r>
          </a:p>
          <a:p>
            <a:pPr marL="682625" indent="-682625" fontAlgn="auto">
              <a:spcAft>
                <a:spcPts val="0"/>
              </a:spcAft>
              <a:buFontTx/>
              <a:buAutoNum type="alphaUcPeriod"/>
              <a:defRPr/>
            </a:pPr>
            <a:r>
              <a:rPr lang="en-US" sz="2000" dirty="0" smtClean="0">
                <a:solidFill>
                  <a:schemeClr val="bg1">
                    <a:lumMod val="65000"/>
                  </a:schemeClr>
                </a:solidFill>
              </a:rPr>
              <a:t>polvo de espuma de poliuretano</a:t>
            </a:r>
          </a:p>
          <a:p>
            <a:pPr marL="682625" indent="-682625" fontAlgn="auto">
              <a:spcAft>
                <a:spcPts val="0"/>
              </a:spcAft>
              <a:buFontTx/>
              <a:buAutoNum type="alphaUcPeriod"/>
              <a:defRPr/>
            </a:pPr>
            <a:r>
              <a:rPr lang="en-US" sz="2000" dirty="0" smtClean="0">
                <a:solidFill>
                  <a:srgbClr val="00B050"/>
                </a:solidFill>
              </a:rPr>
              <a:t>un químico comúnmente conocido como “MDI”</a:t>
            </a:r>
          </a:p>
          <a:p>
            <a:pPr marL="682625" indent="-682625" fontAlgn="auto">
              <a:spcAft>
                <a:spcPts val="0"/>
              </a:spcAft>
              <a:buFontTx/>
              <a:buAutoNum type="alphaUcPeriod"/>
              <a:defRPr/>
            </a:pPr>
            <a:r>
              <a:rPr lang="en-US" sz="2000" dirty="0" smtClean="0">
                <a:solidFill>
                  <a:schemeClr val="bg1">
                    <a:lumMod val="65000"/>
                  </a:schemeClr>
                </a:solidFill>
              </a:rPr>
              <a:t>una mezcla de polioles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a:t>This material was produced under grant number SH-22308-11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1476496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bwMode="auto">
          <a:prstGeom prst="rect">
            <a:avLst/>
          </a:prstGeom>
          <a:noFill/>
          <a:ln>
            <a:miter lim="800000"/>
            <a:headEnd/>
            <a:tailEnd/>
          </a:ln>
        </p:spPr>
        <p:txBody>
          <a:bodyPr/>
          <a:lstStyle/>
          <a:p>
            <a:r>
              <a:rPr lang="en-US" sz="2800" dirty="0" smtClean="0"/>
              <a:t>Unidad 4: P3 </a:t>
            </a:r>
            <a:r>
              <a:rPr lang="en-US" sz="2800" dirty="0" err="1" smtClean="0"/>
              <a:t>Revisión</a:t>
            </a:r>
            <a:endParaRPr lang="en-US" sz="2800" dirty="0" smtClean="0"/>
          </a:p>
        </p:txBody>
      </p:sp>
      <p:sp>
        <p:nvSpPr>
          <p:cNvPr id="41988" name="Content Placeholder 2"/>
          <p:cNvSpPr>
            <a:spLocks noGrp="1"/>
          </p:cNvSpPr>
          <p:nvPr>
            <p:ph idx="1"/>
          </p:nvPr>
        </p:nvSpPr>
        <p:spPr/>
        <p:txBody>
          <a:bodyPr>
            <a:normAutofit/>
          </a:bodyPr>
          <a:lstStyle/>
          <a:p>
            <a:pPr marL="0" indent="0" fontAlgn="auto">
              <a:spcAft>
                <a:spcPts val="0"/>
              </a:spcAft>
              <a:buFont typeface="Wingdings" pitchFamily="2" charset="2"/>
              <a:buNone/>
              <a:defRPr/>
            </a:pPr>
            <a:r>
              <a:rPr lang="en-US" sz="2000" dirty="0" smtClean="0"/>
              <a:t>¿Cuál de los siguientes </a:t>
            </a:r>
            <a:r>
              <a:rPr lang="en-US" sz="2000" u="sng" dirty="0" smtClean="0"/>
              <a:t>no</a:t>
            </a:r>
            <a:r>
              <a:rPr lang="en-US" sz="2000" dirty="0" smtClean="0"/>
              <a:t> está incluido en el lado-B del SPF de baja presión de dos componentes?</a:t>
            </a:r>
          </a:p>
          <a:p>
            <a:pPr marL="0" indent="0" fontAlgn="auto">
              <a:spcAft>
                <a:spcPts val="0"/>
              </a:spcAft>
              <a:buFont typeface="Arial"/>
              <a:buChar char="•"/>
              <a:defRPr/>
            </a:pPr>
            <a:endParaRPr lang="en-US" sz="2000" dirty="0"/>
          </a:p>
          <a:p>
            <a:pPr marL="682625" indent="-682625" fontAlgn="auto">
              <a:spcAft>
                <a:spcPts val="0"/>
              </a:spcAft>
              <a:buFontTx/>
              <a:buAutoNum type="alphaUcPeriod"/>
              <a:defRPr/>
            </a:pPr>
            <a:r>
              <a:rPr lang="en-US" sz="2000" dirty="0" smtClean="0"/>
              <a:t>retardador de llamas</a:t>
            </a:r>
          </a:p>
          <a:p>
            <a:pPr marL="682625" indent="-682625" fontAlgn="auto">
              <a:spcAft>
                <a:spcPts val="0"/>
              </a:spcAft>
              <a:buFontTx/>
              <a:buAutoNum type="alphaUcPeriod"/>
              <a:defRPr/>
            </a:pPr>
            <a:r>
              <a:rPr lang="en-US" sz="2000" dirty="0" smtClean="0"/>
              <a:t>surfactante</a:t>
            </a:r>
          </a:p>
          <a:p>
            <a:pPr marL="682625" indent="-682625" fontAlgn="auto">
              <a:spcAft>
                <a:spcPts val="0"/>
              </a:spcAft>
              <a:buFontTx/>
              <a:buAutoNum type="alphaUcPeriod"/>
              <a:defRPr/>
            </a:pPr>
            <a:r>
              <a:rPr lang="en-US" sz="2000" dirty="0" smtClean="0"/>
              <a:t>isocianato</a:t>
            </a:r>
            <a:endParaRPr lang="en-US" sz="2000" dirty="0"/>
          </a:p>
          <a:p>
            <a:pPr marL="682625" indent="-682625" fontAlgn="auto">
              <a:spcAft>
                <a:spcPts val="0"/>
              </a:spcAft>
              <a:buFontTx/>
              <a:buAutoNum type="alphaUcPeriod"/>
              <a:defRPr/>
            </a:pPr>
            <a:r>
              <a:rPr lang="en-US" sz="2000" dirty="0" smtClean="0"/>
              <a:t>poliol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bwMode="auto">
          <a:prstGeom prst="rect">
            <a:avLst/>
          </a:prstGeom>
          <a:noFill/>
          <a:ln>
            <a:miter lim="800000"/>
            <a:headEnd/>
            <a:tailEnd/>
          </a:ln>
        </p:spPr>
        <p:txBody>
          <a:bodyPr/>
          <a:lstStyle/>
          <a:p>
            <a:r>
              <a:rPr lang="en-US" sz="2800" dirty="0" smtClean="0"/>
              <a:t>Unidad 4: P3 </a:t>
            </a:r>
            <a:r>
              <a:rPr lang="en-US" sz="2800" dirty="0" err="1" smtClean="0"/>
              <a:t>Revisión</a:t>
            </a:r>
            <a:endParaRPr lang="en-US" sz="2800" dirty="0" smtClean="0"/>
          </a:p>
        </p:txBody>
      </p:sp>
      <p:sp>
        <p:nvSpPr>
          <p:cNvPr id="41988" name="Content Placeholder 2"/>
          <p:cNvSpPr>
            <a:spLocks noGrp="1"/>
          </p:cNvSpPr>
          <p:nvPr>
            <p:ph idx="1"/>
          </p:nvPr>
        </p:nvSpPr>
        <p:spPr/>
        <p:txBody>
          <a:bodyPr>
            <a:normAutofit/>
          </a:bodyPr>
          <a:lstStyle/>
          <a:p>
            <a:pPr marL="0" indent="0" fontAlgn="auto">
              <a:spcAft>
                <a:spcPts val="0"/>
              </a:spcAft>
              <a:buFont typeface="Wingdings" pitchFamily="2" charset="2"/>
              <a:buNone/>
              <a:defRPr/>
            </a:pPr>
            <a:r>
              <a:rPr lang="en-US" sz="2000" dirty="0" smtClean="0"/>
              <a:t>¿Cuál de los siguientes </a:t>
            </a:r>
            <a:r>
              <a:rPr lang="en-US" sz="2000" u="sng" dirty="0" smtClean="0"/>
              <a:t>no</a:t>
            </a:r>
            <a:r>
              <a:rPr lang="en-US" sz="2000" dirty="0" smtClean="0"/>
              <a:t> está incluido en el lado-B de la SPF de baja presión de dos componentes?</a:t>
            </a:r>
          </a:p>
          <a:p>
            <a:pPr marL="0" indent="0" fontAlgn="auto">
              <a:spcAft>
                <a:spcPts val="0"/>
              </a:spcAft>
              <a:buFont typeface="Arial"/>
              <a:buChar char="•"/>
              <a:defRPr/>
            </a:pPr>
            <a:endParaRPr lang="en-US" sz="2000" dirty="0"/>
          </a:p>
          <a:p>
            <a:pPr marL="682625" indent="-682625" fontAlgn="auto">
              <a:spcAft>
                <a:spcPts val="0"/>
              </a:spcAft>
              <a:buFontTx/>
              <a:buAutoNum type="alphaUcPeriod"/>
              <a:defRPr/>
            </a:pPr>
            <a:r>
              <a:rPr lang="en-US" sz="2000" dirty="0" smtClean="0">
                <a:solidFill>
                  <a:schemeClr val="bg1">
                    <a:lumMod val="65000"/>
                  </a:schemeClr>
                </a:solidFill>
              </a:rPr>
              <a:t>retardador de llamas</a:t>
            </a:r>
          </a:p>
          <a:p>
            <a:pPr marL="682625" indent="-682625" fontAlgn="auto">
              <a:spcAft>
                <a:spcPts val="0"/>
              </a:spcAft>
              <a:buFontTx/>
              <a:buAutoNum type="alphaUcPeriod"/>
              <a:defRPr/>
            </a:pPr>
            <a:r>
              <a:rPr lang="en-US" sz="2000" dirty="0" smtClean="0">
                <a:solidFill>
                  <a:schemeClr val="bg1">
                    <a:lumMod val="65000"/>
                  </a:schemeClr>
                </a:solidFill>
              </a:rPr>
              <a:t>surfactante</a:t>
            </a:r>
          </a:p>
          <a:p>
            <a:pPr marL="682625" indent="-682625" fontAlgn="auto">
              <a:spcAft>
                <a:spcPts val="0"/>
              </a:spcAft>
              <a:buFontTx/>
              <a:buAutoNum type="alphaUcPeriod"/>
              <a:defRPr/>
            </a:pPr>
            <a:r>
              <a:rPr lang="en-US" sz="2000" dirty="0" smtClean="0">
                <a:solidFill>
                  <a:srgbClr val="00B050"/>
                </a:solidFill>
              </a:rPr>
              <a:t>isocianato</a:t>
            </a:r>
            <a:endParaRPr lang="en-US" sz="2000" dirty="0">
              <a:solidFill>
                <a:srgbClr val="00B050"/>
              </a:solidFill>
            </a:endParaRPr>
          </a:p>
          <a:p>
            <a:pPr marL="682625" indent="-682625" fontAlgn="auto">
              <a:spcAft>
                <a:spcPts val="0"/>
              </a:spcAft>
              <a:buFontTx/>
              <a:buAutoNum type="alphaUcPeriod"/>
              <a:defRPr/>
            </a:pPr>
            <a:r>
              <a:rPr lang="en-US" sz="2000" dirty="0" smtClean="0">
                <a:solidFill>
                  <a:schemeClr val="bg1">
                    <a:lumMod val="65000"/>
                  </a:schemeClr>
                </a:solidFill>
              </a:rPr>
              <a:t>poliol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17488"/>
            <a:ext cx="7162800" cy="1143000"/>
          </a:xfrm>
          <a:ln>
            <a:miter lim="800000"/>
            <a:headEnd/>
            <a:tailEnd/>
          </a:ln>
        </p:spPr>
        <p:txBody>
          <a:bodyPr lIns="91599" tIns="45048" rIns="91599" bIns="45048">
            <a:normAutofit/>
          </a:bodyPr>
          <a:lstStyle/>
          <a:p>
            <a:pPr defTabSz="966788" fontAlgn="auto">
              <a:spcAft>
                <a:spcPts val="0"/>
              </a:spcAft>
              <a:defRPr/>
            </a:pPr>
            <a:r>
              <a:rPr lang="en-US" sz="3200" dirty="0" smtClean="0">
                <a:solidFill>
                  <a:srgbClr val="093678"/>
                </a:solidFill>
              </a:rPr>
              <a:t>Unidad 4  </a:t>
            </a:r>
            <a:r>
              <a:rPr lang="en-US" sz="3200" dirty="0" err="1" smtClean="0">
                <a:solidFill>
                  <a:srgbClr val="093678"/>
                </a:solidFill>
              </a:rPr>
              <a:t>Completada</a:t>
            </a:r>
            <a:endParaRPr lang="en-US" sz="3200" dirty="0" smtClean="0">
              <a:solidFill>
                <a:srgbClr val="093678"/>
              </a:solidFill>
            </a:endParaRPr>
          </a:p>
        </p:txBody>
      </p:sp>
      <p:sp>
        <p:nvSpPr>
          <p:cNvPr id="39941" name="TextBox 4"/>
          <p:cNvSpPr txBox="1">
            <a:spLocks noChangeArrowheads="1"/>
          </p:cNvSpPr>
          <p:nvPr/>
        </p:nvSpPr>
        <p:spPr bwMode="auto">
          <a:xfrm>
            <a:off x="4543425" y="3200400"/>
            <a:ext cx="3963988" cy="461963"/>
          </a:xfrm>
          <a:prstGeom prst="rect">
            <a:avLst/>
          </a:prstGeom>
          <a:noFill/>
          <a:ln w="9525">
            <a:noFill/>
            <a:miter lim="800000"/>
            <a:headEnd/>
            <a:tailEnd/>
          </a:ln>
        </p:spPr>
        <p:txBody>
          <a:bodyPr wrap="square">
            <a:spAutoFit/>
          </a:bodyPr>
          <a:lstStyle/>
          <a:p>
            <a:pPr>
              <a:buFont typeface="Wingdings" pitchFamily="2" charset="2"/>
              <a:buChar char="Ø"/>
            </a:pPr>
            <a:r>
              <a:rPr lang="en-US" sz="2400" b="0" dirty="0" smtClean="0">
                <a:solidFill>
                  <a:srgbClr val="093678"/>
                </a:solidFill>
              </a:rPr>
              <a:t> </a:t>
            </a:r>
            <a:r>
              <a:rPr lang="en-US" sz="2400" b="0" dirty="0" smtClean="0">
                <a:solidFill>
                  <a:srgbClr val="093678"/>
                </a:solidFill>
                <a:latin typeface="Trebuchet MS" pitchFamily="34" charset="0"/>
              </a:rPr>
              <a:t>Continuar </a:t>
            </a:r>
            <a:r>
              <a:rPr lang="en-US" sz="2400" b="0" dirty="0">
                <a:solidFill>
                  <a:srgbClr val="093678"/>
                </a:solidFill>
                <a:latin typeface="Trebuchet MS" pitchFamily="34" charset="0"/>
              </a:rPr>
              <a:t>a la Unidad </a:t>
            </a:r>
            <a:r>
              <a:rPr lang="en-US" sz="2400" b="0" dirty="0" smtClean="0">
                <a:solidFill>
                  <a:srgbClr val="093678"/>
                </a:solidFill>
                <a:latin typeface="Trebuchet MS" pitchFamily="34" charset="0"/>
              </a:rPr>
              <a:t>5</a:t>
            </a:r>
            <a:endParaRPr lang="en-US" sz="2400" b="0" dirty="0">
              <a:solidFill>
                <a:srgbClr val="093678"/>
              </a:solidFill>
              <a:latin typeface="Trebuchet MS" pitchFamily="34" charset="0"/>
            </a:endParaRPr>
          </a:p>
        </p:txBody>
      </p:sp>
      <p:sp>
        <p:nvSpPr>
          <p:cNvPr id="39942" name="TextBox 5"/>
          <p:cNvSpPr txBox="1">
            <a:spLocks noChangeArrowheads="1"/>
          </p:cNvSpPr>
          <p:nvPr/>
        </p:nvSpPr>
        <p:spPr bwMode="auto">
          <a:xfrm>
            <a:off x="4543425" y="3879850"/>
            <a:ext cx="4343400" cy="461963"/>
          </a:xfrm>
          <a:prstGeom prst="rect">
            <a:avLst/>
          </a:prstGeom>
          <a:noFill/>
          <a:ln w="9525">
            <a:noFill/>
            <a:miter lim="800000"/>
            <a:headEnd/>
            <a:tailEnd/>
          </a:ln>
        </p:spPr>
        <p:txBody>
          <a:bodyPr wrap="square">
            <a:spAutoFit/>
          </a:bodyPr>
          <a:lstStyle/>
          <a:p>
            <a:pPr>
              <a:buFont typeface="Wingdings" pitchFamily="2" charset="2"/>
              <a:buChar char="Ø"/>
            </a:pPr>
            <a:r>
              <a:rPr lang="en-US" sz="2400" b="0" dirty="0" smtClean="0">
                <a:solidFill>
                  <a:srgbClr val="093678"/>
                </a:solidFill>
              </a:rPr>
              <a:t> </a:t>
            </a:r>
            <a:r>
              <a:rPr lang="en-US" sz="2400" b="0" dirty="0" smtClean="0">
                <a:solidFill>
                  <a:srgbClr val="093678"/>
                </a:solidFill>
                <a:latin typeface="Trebuchet MS" pitchFamily="34" charset="0"/>
              </a:rPr>
              <a:t>Volver </a:t>
            </a:r>
            <a:r>
              <a:rPr lang="en-US" sz="2400" b="0" dirty="0">
                <a:solidFill>
                  <a:srgbClr val="093678"/>
                </a:solidFill>
                <a:latin typeface="Trebuchet MS" pitchFamily="34" charset="0"/>
              </a:rPr>
              <a:t>al Menú Principal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17488"/>
            <a:ext cx="7162800" cy="1143000"/>
          </a:xfrm>
        </p:spPr>
        <p:txBody>
          <a:bodyPr/>
          <a:lstStyle/>
          <a:p>
            <a:pPr fontAlgn="auto">
              <a:spcAft>
                <a:spcPts val="0"/>
              </a:spcAft>
              <a:defRPr/>
            </a:pPr>
            <a:r>
              <a:rPr lang="en-US" dirty="0" smtClean="0">
                <a:solidFill>
                  <a:srgbClr val="093678"/>
                </a:solidFill>
              </a:rPr>
              <a:t>Bienvenido a la Unidad 4</a:t>
            </a:r>
            <a:endParaRPr lang="en-US" dirty="0">
              <a:solidFill>
                <a:srgbClr val="093678"/>
              </a:solidFill>
            </a:endParaRPr>
          </a:p>
        </p:txBody>
      </p:sp>
      <p:sp>
        <p:nvSpPr>
          <p:cNvPr id="2" name="Content Placeholder 1"/>
          <p:cNvSpPr>
            <a:spLocks noGrp="1"/>
          </p:cNvSpPr>
          <p:nvPr>
            <p:ph idx="1"/>
          </p:nvPr>
        </p:nvSpPr>
        <p:spPr>
          <a:xfrm>
            <a:off x="457200" y="1676400"/>
            <a:ext cx="8229600" cy="4343400"/>
          </a:xfrm>
        </p:spPr>
        <p:txBody>
          <a:bodyPr>
            <a:normAutofit/>
          </a:bodyPr>
          <a:lstStyle/>
          <a:p>
            <a:pPr fontAlgn="auto">
              <a:defRPr/>
            </a:pPr>
            <a:r>
              <a:rPr lang="en-US" sz="2400" b="0" dirty="0" smtClean="0">
                <a:solidFill>
                  <a:srgbClr val="093678"/>
                </a:solidFill>
              </a:rPr>
              <a:t>En esta unidad, usted aprenderá acerca de:</a:t>
            </a:r>
          </a:p>
          <a:p>
            <a:pPr marL="342900" fontAlgn="auto">
              <a:buFont typeface="Arial" pitchFamily="34" charset="0"/>
              <a:buChar char="•"/>
              <a:defRPr/>
            </a:pPr>
            <a:r>
              <a:rPr lang="en-US" sz="2400" b="0" dirty="0" smtClean="0">
                <a:solidFill>
                  <a:srgbClr val="093678"/>
                </a:solidFill>
              </a:rPr>
              <a:t>Ingredientes químicos del espuma de </a:t>
            </a:r>
            <a:r>
              <a:rPr lang="en-US" sz="2400" b="0" dirty="0" err="1" smtClean="0">
                <a:solidFill>
                  <a:srgbClr val="093678"/>
                </a:solidFill>
              </a:rPr>
              <a:t>poliuretano</a:t>
            </a:r>
            <a:r>
              <a:rPr lang="en-US" sz="2400" b="0" dirty="0" smtClean="0">
                <a:solidFill>
                  <a:srgbClr val="093678"/>
                </a:solidFill>
              </a:rPr>
              <a:t> en spray (SPF) de baja presión de dos </a:t>
            </a:r>
            <a:r>
              <a:rPr lang="en-US" sz="2400" b="0" dirty="0" err="1" smtClean="0">
                <a:solidFill>
                  <a:srgbClr val="093678"/>
                </a:solidFill>
              </a:rPr>
              <a:t>componentes</a:t>
            </a:r>
            <a:endParaRPr lang="en-US" sz="2400" b="0" dirty="0" smtClean="0">
              <a:solidFill>
                <a:srgbClr val="093678"/>
              </a:solidFill>
            </a:endParaRPr>
          </a:p>
          <a:p>
            <a:pPr marL="342900" fontAlgn="auto">
              <a:buFont typeface="Arial" pitchFamily="34" charset="0"/>
              <a:buChar char="•"/>
              <a:defRPr/>
            </a:pPr>
            <a:r>
              <a:rPr lang="en-US" sz="2400" b="0" dirty="0" smtClean="0">
                <a:solidFill>
                  <a:srgbClr val="093678"/>
                </a:solidFill>
              </a:rPr>
              <a:t>Propiedades físicas y químicas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27025" y="1249363"/>
            <a:ext cx="184150" cy="641350"/>
          </a:xfrm>
          <a:prstGeom prst="rect">
            <a:avLst/>
          </a:prstGeom>
          <a:noFill/>
          <a:ln w="9525">
            <a:noFill/>
            <a:miter lim="800000"/>
            <a:headEnd/>
            <a:tailEnd/>
          </a:ln>
        </p:spPr>
        <p:txBody>
          <a:bodyPr wrap="none">
            <a:spAutoFit/>
          </a:bodyPr>
          <a:lstStyle/>
          <a:p>
            <a:pPr eaLnBrk="0" hangingPunct="0"/>
            <a:endParaRPr lang="en-US" sz="3600" b="0" dirty="0"/>
          </a:p>
        </p:txBody>
      </p:sp>
      <p:sp>
        <p:nvSpPr>
          <p:cNvPr id="12291" name="Rectangle 2"/>
          <p:cNvSpPr>
            <a:spLocks noGrp="1" noChangeArrowheads="1"/>
          </p:cNvSpPr>
          <p:nvPr>
            <p:ph type="title"/>
          </p:nvPr>
        </p:nvSpPr>
        <p:spPr>
          <a:xfrm>
            <a:off x="457200" y="217488"/>
            <a:ext cx="8343900" cy="1154112"/>
          </a:xfrm>
        </p:spPr>
        <p:txBody>
          <a:bodyPr/>
          <a:lstStyle/>
          <a:p>
            <a:pPr defTabSz="966788" fontAlgn="auto">
              <a:spcAft>
                <a:spcPts val="0"/>
              </a:spcAft>
              <a:defRPr/>
            </a:pPr>
            <a:r>
              <a:rPr lang="en-US" sz="2800" dirty="0" err="1" smtClean="0">
                <a:solidFill>
                  <a:srgbClr val="093678"/>
                </a:solidFill>
              </a:rPr>
              <a:t>Sistemas</a:t>
            </a:r>
            <a:r>
              <a:rPr lang="en-US" sz="2800" dirty="0" smtClean="0">
                <a:solidFill>
                  <a:srgbClr val="093678"/>
                </a:solidFill>
              </a:rPr>
              <a:t> de espuma de </a:t>
            </a:r>
            <a:r>
              <a:rPr lang="en-US" sz="2800" dirty="0" err="1" smtClean="0">
                <a:solidFill>
                  <a:srgbClr val="093678"/>
                </a:solidFill>
              </a:rPr>
              <a:t>poliuretano</a:t>
            </a:r>
            <a:r>
              <a:rPr lang="en-US" sz="2800" dirty="0" smtClean="0">
                <a:solidFill>
                  <a:srgbClr val="093678"/>
                </a:solidFill>
              </a:rPr>
              <a:t> en spray (SPF) de </a:t>
            </a:r>
            <a:r>
              <a:rPr lang="en-US" sz="2800" dirty="0" err="1" smtClean="0">
                <a:solidFill>
                  <a:srgbClr val="093678"/>
                </a:solidFill>
              </a:rPr>
              <a:t>baja</a:t>
            </a:r>
            <a:r>
              <a:rPr lang="en-US" sz="2800" dirty="0" smtClean="0">
                <a:solidFill>
                  <a:srgbClr val="093678"/>
                </a:solidFill>
              </a:rPr>
              <a:t> </a:t>
            </a:r>
            <a:r>
              <a:rPr lang="en-US" sz="2800" dirty="0" err="1" smtClean="0">
                <a:solidFill>
                  <a:srgbClr val="093678"/>
                </a:solidFill>
              </a:rPr>
              <a:t>presión</a:t>
            </a:r>
            <a:r>
              <a:rPr lang="en-US" sz="2800" dirty="0" smtClean="0">
                <a:solidFill>
                  <a:srgbClr val="093678"/>
                </a:solidFill>
              </a:rPr>
              <a:t> de dos </a:t>
            </a:r>
            <a:r>
              <a:rPr lang="en-US" sz="2800" dirty="0" err="1" smtClean="0">
                <a:solidFill>
                  <a:srgbClr val="093678"/>
                </a:solidFill>
              </a:rPr>
              <a:t>componentes</a:t>
            </a:r>
            <a:endParaRPr lang="en-US" sz="2800" dirty="0" smtClean="0">
              <a:solidFill>
                <a:srgbClr val="093678"/>
              </a:solidFill>
            </a:endParaRPr>
          </a:p>
        </p:txBody>
      </p:sp>
      <p:sp>
        <p:nvSpPr>
          <p:cNvPr id="23558" name="TextBox 2"/>
          <p:cNvSpPr txBox="1">
            <a:spLocks noChangeArrowheads="1"/>
          </p:cNvSpPr>
          <p:nvPr/>
        </p:nvSpPr>
        <p:spPr bwMode="auto">
          <a:xfrm>
            <a:off x="585788" y="1714500"/>
            <a:ext cx="7858125" cy="1200329"/>
          </a:xfrm>
          <a:prstGeom prst="rect">
            <a:avLst/>
          </a:prstGeom>
          <a:noFill/>
          <a:ln w="9525">
            <a:noFill/>
            <a:miter lim="800000"/>
            <a:headEnd/>
            <a:tailEnd/>
          </a:ln>
        </p:spPr>
        <p:txBody>
          <a:bodyPr wrap="square">
            <a:spAutoFit/>
          </a:bodyPr>
          <a:lstStyle/>
          <a:p>
            <a:r>
              <a:rPr lang="en-US" sz="2400" b="0" dirty="0" smtClean="0">
                <a:solidFill>
                  <a:srgbClr val="093678"/>
                </a:solidFill>
                <a:latin typeface="Trebuchet MS" pitchFamily="34" charset="0"/>
              </a:rPr>
              <a:t>Los kits o sistemas de espuma de </a:t>
            </a:r>
            <a:r>
              <a:rPr lang="en-US" sz="2400" b="0" dirty="0" err="1" smtClean="0">
                <a:solidFill>
                  <a:srgbClr val="093678"/>
                </a:solidFill>
                <a:latin typeface="Trebuchet MS" pitchFamily="34" charset="0"/>
              </a:rPr>
              <a:t>poliuretano</a:t>
            </a:r>
            <a:r>
              <a:rPr lang="en-US" sz="2400" b="0" dirty="0" smtClean="0">
                <a:solidFill>
                  <a:srgbClr val="093678"/>
                </a:solidFill>
                <a:latin typeface="Trebuchet MS" pitchFamily="34" charset="0"/>
              </a:rPr>
              <a:t> en spray de baja presión de dos componentes contienen un lado-A y un lado-B que se mezclan cuando se rocía. </a:t>
            </a:r>
            <a:endParaRPr lang="en-US" sz="2400" b="0" dirty="0">
              <a:solidFill>
                <a:srgbClr val="093678"/>
              </a:solidFill>
              <a:latin typeface="Trebuchet MS"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8787" y="3020053"/>
            <a:ext cx="5329238" cy="2851148"/>
          </a:xfrm>
          <a:prstGeom prst="rect">
            <a:avLst/>
          </a:prstGeom>
          <a:noFill/>
          <a:ln w="9525">
            <a:noFill/>
            <a:miter lim="800000"/>
            <a:headEnd/>
            <a:tailEnd/>
          </a:ln>
          <a:effectLst>
            <a:outerShdw blurRad="190500" dist="38100" dir="2700000" sx="104000" sy="104000" algn="tl" rotWithShape="0">
              <a:prstClr val="black">
                <a:alpha val="2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327025" y="1249363"/>
            <a:ext cx="184150" cy="641350"/>
          </a:xfrm>
          <a:prstGeom prst="rect">
            <a:avLst/>
          </a:prstGeom>
          <a:noFill/>
          <a:ln w="9525">
            <a:noFill/>
            <a:miter lim="800000"/>
            <a:headEnd/>
            <a:tailEnd/>
          </a:ln>
        </p:spPr>
        <p:txBody>
          <a:bodyPr wrap="none">
            <a:spAutoFit/>
          </a:bodyPr>
          <a:lstStyle/>
          <a:p>
            <a:pPr eaLnBrk="0" hangingPunct="0"/>
            <a:endParaRPr lang="en-US" sz="3600" b="0" dirty="0"/>
          </a:p>
        </p:txBody>
      </p:sp>
      <p:sp>
        <p:nvSpPr>
          <p:cNvPr id="25603" name="Rectangle 2"/>
          <p:cNvSpPr>
            <a:spLocks noGrp="1" noChangeArrowheads="1"/>
          </p:cNvSpPr>
          <p:nvPr>
            <p:ph type="title"/>
          </p:nvPr>
        </p:nvSpPr>
        <p:spPr bwMode="auto">
          <a:xfrm>
            <a:off x="457200" y="217488"/>
            <a:ext cx="7162800" cy="911225"/>
          </a:xfrm>
          <a:ln>
            <a:miter lim="800000"/>
            <a:headEnd/>
            <a:tailEnd/>
          </a:ln>
        </p:spPr>
        <p:txBody>
          <a:bodyPr>
            <a:normAutofit/>
          </a:bodyPr>
          <a:lstStyle/>
          <a:p>
            <a:pPr defTabSz="966788" fontAlgn="auto">
              <a:spcAft>
                <a:spcPts val="0"/>
              </a:spcAft>
              <a:defRPr/>
            </a:pPr>
            <a:r>
              <a:rPr lang="en-US" sz="3200" dirty="0" smtClean="0">
                <a:solidFill>
                  <a:srgbClr val="093678"/>
                </a:solidFill>
              </a:rPr>
              <a:t>El Lado-A Reacciona con el Lado-B</a:t>
            </a:r>
          </a:p>
        </p:txBody>
      </p:sp>
      <p:sp>
        <p:nvSpPr>
          <p:cNvPr id="7" name="Rectangle 3"/>
          <p:cNvSpPr txBox="1">
            <a:spLocks noChangeArrowheads="1"/>
          </p:cNvSpPr>
          <p:nvPr/>
        </p:nvSpPr>
        <p:spPr bwMode="auto">
          <a:xfrm>
            <a:off x="1143000" y="1547813"/>
            <a:ext cx="7058025" cy="2609850"/>
          </a:xfrm>
          <a:prstGeom prst="rect">
            <a:avLst/>
          </a:prstGeom>
          <a:noFill/>
          <a:ln w="9525">
            <a:noFill/>
            <a:miter lim="800000"/>
            <a:headEnd/>
            <a:tailEnd/>
          </a:ln>
        </p:spPr>
        <p:txBody>
          <a:bodyPr lIns="0" tIns="0" rIns="0" bIns="0"/>
          <a:lstStyle/>
          <a:p>
            <a:pPr defTabSz="966788">
              <a:spcBef>
                <a:spcPts val="600"/>
              </a:spcBef>
              <a:spcAft>
                <a:spcPts val="600"/>
              </a:spcAft>
              <a:tabLst>
                <a:tab pos="574675" algn="l"/>
                <a:tab pos="952500" algn="l"/>
                <a:tab pos="1330325" algn="l"/>
                <a:tab pos="1709738" algn="l"/>
              </a:tabLst>
              <a:defRPr/>
            </a:pPr>
            <a:r>
              <a:rPr lang="en-US" sz="2800" b="0" kern="0" dirty="0">
                <a:solidFill>
                  <a:srgbClr val="093678"/>
                </a:solidFill>
                <a:latin typeface="Trebuchet MS" pitchFamily="34" charset="0"/>
                <a:cs typeface="+mn-cs"/>
              </a:rPr>
              <a:t>El lado-A reacciona con el lado-B </a:t>
            </a:r>
            <a:r>
              <a:rPr lang="en-US" sz="2800" b="0" kern="0" dirty="0" smtClean="0">
                <a:solidFill>
                  <a:srgbClr val="093678"/>
                </a:solidFill>
                <a:latin typeface="Trebuchet MS" pitchFamily="34" charset="0"/>
                <a:cs typeface="+mn-cs"/>
              </a:rPr>
              <a:t>para </a:t>
            </a:r>
            <a:r>
              <a:rPr lang="en-US" sz="2800" b="0" kern="0" dirty="0">
                <a:solidFill>
                  <a:srgbClr val="093678"/>
                </a:solidFill>
                <a:latin typeface="Trebuchet MS" pitchFamily="34" charset="0"/>
                <a:cs typeface="+mn-cs"/>
              </a:rPr>
              <a:t>formar la espuma de poliuretano.</a:t>
            </a:r>
          </a:p>
          <a:p>
            <a:pPr marL="785813" lvl="1" indent="-303213" defTabSz="966788">
              <a:spcBef>
                <a:spcPct val="20000"/>
              </a:spcBef>
              <a:tabLst>
                <a:tab pos="574675" algn="l"/>
                <a:tab pos="952500" algn="l"/>
                <a:tab pos="1330325" algn="l"/>
                <a:tab pos="1709738" algn="l"/>
              </a:tabLst>
              <a:defRPr/>
            </a:pPr>
            <a:r>
              <a:rPr lang="en-US" sz="3200" b="0" kern="0" dirty="0">
                <a:solidFill>
                  <a:schemeClr val="tx2"/>
                </a:solidFill>
                <a:latin typeface="+mn-lt"/>
              </a:rPr>
              <a:t/>
            </a:r>
            <a:br>
              <a:rPr lang="en-US" sz="3200" b="0" kern="0" dirty="0">
                <a:solidFill>
                  <a:schemeClr val="tx2"/>
                </a:solidFill>
                <a:latin typeface="+mn-lt"/>
              </a:rPr>
            </a:br>
            <a:endParaRPr lang="en-US" sz="3200" b="0" kern="0" dirty="0">
              <a:latin typeface="+mn-lt"/>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4593" y="2569975"/>
            <a:ext cx="4834360" cy="3471654"/>
          </a:xfrm>
          <a:prstGeom prst="rect">
            <a:avLst/>
          </a:prstGeom>
          <a:noFill/>
          <a:ln w="9525">
            <a:noFill/>
            <a:miter lim="800000"/>
            <a:headEnd/>
            <a:tailEnd/>
          </a:ln>
          <a:effectLst>
            <a:outerShdw blurRad="190500" dist="38100" dir="2700000" sx="104000" sy="104000" algn="tl" rotWithShape="0">
              <a:prstClr val="black">
                <a:alpha val="2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17488"/>
            <a:ext cx="7162800" cy="1143000"/>
          </a:xfrm>
        </p:spPr>
        <p:txBody>
          <a:bodyPr vert="horz" wrap="square" lIns="91440" tIns="45720" rIns="91440" bIns="45720" numCol="1" anchor="t" compatLnSpc="1">
            <a:prstTxWarp prst="textNoShape">
              <a:avLst/>
            </a:prstTxWarp>
          </a:bodyPr>
          <a:lstStyle/>
          <a:p>
            <a:pPr fontAlgn="auto">
              <a:spcAft>
                <a:spcPts val="0"/>
              </a:spcAft>
              <a:defRPr/>
            </a:pPr>
            <a:r>
              <a:rPr lang="en-US" sz="3200" dirty="0" smtClean="0"/>
              <a:t/>
            </a:r>
            <a:br>
              <a:rPr lang="en-US" sz="3200" dirty="0" smtClean="0"/>
            </a:br>
            <a:r>
              <a:rPr lang="en-US" sz="3200" dirty="0" smtClean="0">
                <a:solidFill>
                  <a:srgbClr val="093678"/>
                </a:solidFill>
              </a:rPr>
              <a:t>Lado-A (Iso) –</a:t>
            </a:r>
            <a:r>
              <a:rPr lang="en-US" dirty="0" smtClean="0">
                <a:solidFill>
                  <a:srgbClr val="093678"/>
                </a:solidFill>
              </a:rPr>
              <a:t> </a:t>
            </a:r>
            <a:r>
              <a:rPr lang="en-US" sz="3200" dirty="0" err="1" smtClean="0">
                <a:solidFill>
                  <a:srgbClr val="093678"/>
                </a:solidFill>
              </a:rPr>
              <a:t>Ingredientes</a:t>
            </a:r>
            <a:r>
              <a:rPr lang="en-US" sz="3200" dirty="0" smtClean="0">
                <a:solidFill>
                  <a:srgbClr val="093678"/>
                </a:solidFill>
              </a:rPr>
              <a:t> </a:t>
            </a:r>
            <a:r>
              <a:rPr lang="en-US" sz="3200" dirty="0" err="1" smtClean="0">
                <a:solidFill>
                  <a:srgbClr val="093678"/>
                </a:solidFill>
              </a:rPr>
              <a:t>químicos</a:t>
            </a:r>
            <a:endParaRPr lang="en-US" sz="3200" dirty="0" smtClean="0">
              <a:solidFill>
                <a:srgbClr val="093678"/>
              </a:solidFill>
            </a:endParaRPr>
          </a:p>
        </p:txBody>
      </p:sp>
      <p:sp>
        <p:nvSpPr>
          <p:cNvPr id="7171" name="Rectangle 3"/>
          <p:cNvSpPr>
            <a:spLocks noGrp="1" noChangeArrowheads="1"/>
          </p:cNvSpPr>
          <p:nvPr>
            <p:ph idx="1"/>
          </p:nvPr>
        </p:nvSpPr>
        <p:spPr>
          <a:xfrm>
            <a:off x="457200" y="1676400"/>
            <a:ext cx="8229600" cy="4343400"/>
          </a:xfrm>
        </p:spPr>
        <p:txBody>
          <a:bodyPr>
            <a:normAutofit/>
          </a:bodyPr>
          <a:lstStyle/>
          <a:p>
            <a:pPr indent="0" fontAlgn="auto">
              <a:defRPr/>
            </a:pPr>
            <a:r>
              <a:rPr lang="en-US" sz="2400" dirty="0" smtClean="0">
                <a:solidFill>
                  <a:srgbClr val="093678"/>
                </a:solidFill>
              </a:rPr>
              <a:t>El lado-A o Isocianato (Iso) es:</a:t>
            </a:r>
          </a:p>
          <a:p>
            <a:pPr marL="342900" fontAlgn="auto">
              <a:buFont typeface="Arial" pitchFamily="34" charset="0"/>
              <a:buChar char="•"/>
              <a:defRPr/>
            </a:pPr>
            <a:r>
              <a:rPr lang="en-US" sz="2400" dirty="0" smtClean="0">
                <a:solidFill>
                  <a:srgbClr val="093678"/>
                </a:solidFill>
              </a:rPr>
              <a:t>una mezcla de metil difenil diisocianato</a:t>
            </a:r>
            <a:r>
              <a:rPr lang="en-US" sz="2400" dirty="0">
                <a:solidFill>
                  <a:srgbClr val="093678"/>
                </a:solidFill>
              </a:rPr>
              <a:t> </a:t>
            </a:r>
            <a:r>
              <a:rPr lang="en-US" sz="2400" dirty="0" smtClean="0">
                <a:solidFill>
                  <a:srgbClr val="093678"/>
                </a:solidFill>
              </a:rPr>
              <a:t>(MDI) y difenil metano diisocianato polimérico </a:t>
            </a:r>
            <a:r>
              <a:rPr lang="en-US" sz="2400" dirty="0">
                <a:solidFill>
                  <a:srgbClr val="093678"/>
                </a:solidFill>
              </a:rPr>
              <a:t>(</a:t>
            </a:r>
            <a:r>
              <a:rPr lang="en-US" sz="2400" dirty="0" smtClean="0">
                <a:solidFill>
                  <a:srgbClr val="093678"/>
                </a:solidFill>
              </a:rPr>
              <a:t>pMDI)</a:t>
            </a:r>
            <a:endParaRPr lang="en-US" sz="2400" dirty="0">
              <a:solidFill>
                <a:srgbClr val="093678"/>
              </a:solidFill>
            </a:endParaRPr>
          </a:p>
          <a:p>
            <a:pPr marL="342900" fontAlgn="auto">
              <a:buFont typeface="Arial" pitchFamily="34" charset="0"/>
              <a:buChar char="•"/>
              <a:defRPr/>
            </a:pPr>
            <a:r>
              <a:rPr lang="en-US" sz="2400" dirty="0" smtClean="0">
                <a:solidFill>
                  <a:srgbClr val="093678"/>
                </a:solidFill>
              </a:rPr>
              <a:t>comúnmente llamado:</a:t>
            </a:r>
            <a:br>
              <a:rPr lang="en-US" sz="2400" dirty="0" smtClean="0">
                <a:solidFill>
                  <a:srgbClr val="093678"/>
                </a:solidFill>
              </a:rPr>
            </a:br>
            <a:r>
              <a:rPr lang="en-US" sz="2400" dirty="0" smtClean="0">
                <a:solidFill>
                  <a:srgbClr val="093678"/>
                </a:solidFill>
              </a:rPr>
              <a:t>“</a:t>
            </a:r>
            <a:r>
              <a:rPr lang="en-US" sz="2400" i="1" dirty="0" smtClean="0">
                <a:solidFill>
                  <a:srgbClr val="093678"/>
                </a:solidFill>
              </a:rPr>
              <a:t>Iso”, “MDI” o “pMDI”</a:t>
            </a: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0289" y="3291199"/>
            <a:ext cx="3576478" cy="2559999"/>
          </a:xfrm>
          <a:prstGeom prst="rect">
            <a:avLst/>
          </a:prstGeom>
          <a:noFill/>
          <a:ln w="9525">
            <a:noFill/>
            <a:miter lim="800000"/>
            <a:headEnd/>
            <a:tailEnd/>
          </a:ln>
          <a:effectLst>
            <a:outerShdw blurRad="190500" dist="38100" dir="2700000" sx="104000" sy="104000" algn="tl" rotWithShape="0">
              <a:prstClr val="black">
                <a:alpha val="2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7162800" cy="1214438"/>
          </a:xfrm>
        </p:spPr>
        <p:txBody>
          <a:bodyPr/>
          <a:lstStyle/>
          <a:p>
            <a:pPr fontAlgn="auto">
              <a:spcAft>
                <a:spcPts val="0"/>
              </a:spcAft>
              <a:defRPr/>
            </a:pPr>
            <a:r>
              <a:rPr lang="en-US" dirty="0" smtClean="0">
                <a:solidFill>
                  <a:srgbClr val="093678"/>
                </a:solidFill>
              </a:rPr>
              <a:t>Lado-A (Iso) - Propiedades</a:t>
            </a:r>
            <a:endParaRPr lang="en-US" dirty="0">
              <a:solidFill>
                <a:srgbClr val="093678"/>
              </a:solidFill>
            </a:endParaRPr>
          </a:p>
        </p:txBody>
      </p:sp>
      <p:sp>
        <p:nvSpPr>
          <p:cNvPr id="16386" name="Rectangle 3"/>
          <p:cNvSpPr>
            <a:spLocks noGrp="1" noChangeArrowheads="1"/>
          </p:cNvSpPr>
          <p:nvPr>
            <p:ph idx="1"/>
          </p:nvPr>
        </p:nvSpPr>
        <p:spPr>
          <a:xfrm>
            <a:off x="457200" y="1676400"/>
            <a:ext cx="6443663" cy="4343400"/>
          </a:xfrm>
        </p:spPr>
        <p:txBody>
          <a:bodyPr>
            <a:normAutofit/>
          </a:bodyPr>
          <a:lstStyle/>
          <a:p>
            <a:pPr marL="361950" indent="-361950" defTabSz="966788" fontAlgn="auto">
              <a:defRPr/>
            </a:pPr>
            <a:r>
              <a:rPr lang="en-US" sz="2400" dirty="0" smtClean="0">
                <a:solidFill>
                  <a:srgbClr val="093678"/>
                </a:solidFill>
              </a:rPr>
              <a:t>Propiedades típicas del lado-A (Iso): </a:t>
            </a:r>
            <a:endParaRPr lang="en-US" sz="2400" dirty="0">
              <a:solidFill>
                <a:srgbClr val="093678"/>
              </a:solidFill>
            </a:endParaRPr>
          </a:p>
          <a:p>
            <a:pPr marL="342900" defTabSz="966788" fontAlgn="auto">
              <a:buFont typeface="Arial" pitchFamily="34" charset="0"/>
              <a:buChar char="•"/>
              <a:defRPr/>
            </a:pPr>
            <a:r>
              <a:rPr lang="en-US" sz="2400" dirty="0" smtClean="0">
                <a:solidFill>
                  <a:srgbClr val="093678"/>
                </a:solidFill>
              </a:rPr>
              <a:t>Líquido de color marrón o ámbar a menos que se hayan agregado colorantes</a:t>
            </a:r>
          </a:p>
          <a:p>
            <a:pPr marL="342900" defTabSz="966788" fontAlgn="auto">
              <a:buFont typeface="Arial" pitchFamily="34" charset="0"/>
              <a:buChar char="•"/>
              <a:defRPr/>
            </a:pPr>
            <a:r>
              <a:rPr lang="en-US" sz="2400" dirty="0" smtClean="0">
                <a:solidFill>
                  <a:srgbClr val="093678"/>
                </a:solidFill>
              </a:rPr>
              <a:t>La mayoría de las personas no pueden sentir el olor del lado-A (Iso) a temperatura ambiente</a:t>
            </a:r>
            <a:endParaRPr lang="en-US" sz="2400" dirty="0">
              <a:solidFill>
                <a:srgbClr val="093678"/>
              </a:solidFill>
            </a:endParaRPr>
          </a:p>
          <a:p>
            <a:pPr marL="342900" defTabSz="966788" fontAlgn="auto">
              <a:buFont typeface="Arial" pitchFamily="34" charset="0"/>
              <a:buChar char="•"/>
              <a:defRPr/>
            </a:pPr>
            <a:r>
              <a:rPr lang="en-US" sz="2400" dirty="0" smtClean="0">
                <a:solidFill>
                  <a:srgbClr val="093678"/>
                </a:solidFill>
              </a:rPr>
              <a:t>Es reactivo y podría sufrir reacciones químicas con varios químicos, incluida el agua</a:t>
            </a:r>
          </a:p>
        </p:txBody>
      </p:sp>
      <p:sp>
        <p:nvSpPr>
          <p:cNvPr id="26628" name="Text Box 5"/>
          <p:cNvSpPr txBox="1">
            <a:spLocks noChangeArrowheads="1"/>
          </p:cNvSpPr>
          <p:nvPr/>
        </p:nvSpPr>
        <p:spPr bwMode="auto">
          <a:xfrm>
            <a:off x="327025" y="1249363"/>
            <a:ext cx="184150" cy="641350"/>
          </a:xfrm>
          <a:prstGeom prst="rect">
            <a:avLst/>
          </a:prstGeom>
          <a:noFill/>
          <a:ln w="9525">
            <a:noFill/>
            <a:miter lim="800000"/>
            <a:headEnd/>
            <a:tailEnd/>
          </a:ln>
        </p:spPr>
        <p:txBody>
          <a:bodyPr wrap="none">
            <a:spAutoFit/>
          </a:bodyPr>
          <a:lstStyle/>
          <a:p>
            <a:pPr eaLnBrk="0" hangingPunct="0"/>
            <a:endParaRPr lang="en-US" sz="3600" b="0" dirty="0"/>
          </a:p>
        </p:txBody>
      </p:sp>
      <p:pic>
        <p:nvPicPr>
          <p:cNvPr id="26629" name="Picture 6" descr="Image 02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4662" y="2157413"/>
            <a:ext cx="1796864" cy="3146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bwMode="auto">
          <a:xfrm>
            <a:off x="457200" y="217488"/>
            <a:ext cx="7162800" cy="1143000"/>
          </a:xfrm>
          <a:ln>
            <a:miter lim="800000"/>
            <a:headEnd/>
            <a:tailEnd/>
          </a:ln>
        </p:spPr>
        <p:txBody>
          <a:bodyPr>
            <a:normAutofit/>
          </a:bodyPr>
          <a:lstStyle/>
          <a:p>
            <a:pPr defTabSz="966788" fontAlgn="auto">
              <a:spcAft>
                <a:spcPts val="0"/>
              </a:spcAft>
              <a:defRPr/>
            </a:pPr>
            <a:r>
              <a:rPr lang="en-US" sz="3200" dirty="0" smtClean="0"/>
              <a:t>Lado-B – </a:t>
            </a:r>
            <a:r>
              <a:rPr lang="en-US" sz="3200" dirty="0" err="1" smtClean="0"/>
              <a:t>Ingredientes</a:t>
            </a:r>
            <a:r>
              <a:rPr lang="en-US" sz="3200" dirty="0" smtClean="0"/>
              <a:t> </a:t>
            </a:r>
            <a:r>
              <a:rPr lang="en-US" sz="3200" dirty="0" err="1" smtClean="0"/>
              <a:t>químicos</a:t>
            </a:r>
            <a:endParaRPr lang="en-US" sz="3200" dirty="0" smtClean="0"/>
          </a:p>
        </p:txBody>
      </p:sp>
      <p:sp>
        <p:nvSpPr>
          <p:cNvPr id="6" name="Rectangle 3"/>
          <p:cNvSpPr>
            <a:spLocks noGrp="1" noChangeArrowheads="1"/>
          </p:cNvSpPr>
          <p:nvPr>
            <p:ph idx="1"/>
          </p:nvPr>
        </p:nvSpPr>
        <p:spPr>
          <a:xfrm>
            <a:off x="457200" y="1676401"/>
            <a:ext cx="6572250" cy="4343400"/>
          </a:xfrm>
        </p:spPr>
        <p:txBody>
          <a:bodyPr>
            <a:normAutofit/>
          </a:bodyPr>
          <a:lstStyle/>
          <a:p>
            <a:pPr indent="0" defTabSz="966788" fontAlgn="auto">
              <a:defRPr/>
            </a:pPr>
            <a:r>
              <a:rPr lang="en-US" sz="2400" dirty="0" smtClean="0"/>
              <a:t>El lado-B o mezcla de polioles:</a:t>
            </a:r>
          </a:p>
          <a:p>
            <a:pPr marL="228600" indent="-228600" defTabSz="966788" fontAlgn="auto">
              <a:buFont typeface="Arial" pitchFamily="34" charset="0"/>
              <a:buChar char="•"/>
              <a:defRPr/>
            </a:pPr>
            <a:r>
              <a:rPr lang="en-US" sz="2400" dirty="0" smtClean="0"/>
              <a:t>Es una mezcla de varios químicos, siendo el ingrediente principal un químico llamado poliol</a:t>
            </a:r>
            <a:endParaRPr lang="en-US" sz="2400" strike="sngStrike" dirty="0"/>
          </a:p>
          <a:p>
            <a:pPr marL="228600" indent="-228600" defTabSz="966788" fontAlgn="auto">
              <a:buFont typeface="Arial" pitchFamily="34" charset="0"/>
              <a:buChar char="•"/>
              <a:defRPr/>
            </a:pPr>
            <a:r>
              <a:rPr lang="en-US" sz="2400" dirty="0" smtClean="0"/>
              <a:t>Contiene aditivos para brindarle ciertas características a la espuma:</a:t>
            </a:r>
          </a:p>
          <a:p>
            <a:pPr lvl="1" indent="0" defTabSz="966788" fontAlgn="auto">
              <a:defRPr/>
            </a:pPr>
            <a:r>
              <a:rPr lang="en-US" sz="2200" i="1" dirty="0" smtClean="0"/>
              <a:t>catalizadores, agentes de soplado, </a:t>
            </a:r>
            <a:r>
              <a:rPr lang="en-US" sz="2200" i="1" dirty="0" err="1" smtClean="0"/>
              <a:t>retardadores</a:t>
            </a:r>
            <a:r>
              <a:rPr lang="en-US" sz="2200" i="1" dirty="0" smtClean="0"/>
              <a:t> de llamas y surfactantes</a:t>
            </a:r>
          </a:p>
        </p:txBody>
      </p:sp>
      <p:sp>
        <p:nvSpPr>
          <p:cNvPr id="27652" name="Text Box 5"/>
          <p:cNvSpPr txBox="1">
            <a:spLocks noChangeArrowheads="1"/>
          </p:cNvSpPr>
          <p:nvPr/>
        </p:nvSpPr>
        <p:spPr bwMode="auto">
          <a:xfrm>
            <a:off x="327025" y="1249363"/>
            <a:ext cx="184150" cy="641350"/>
          </a:xfrm>
          <a:prstGeom prst="rect">
            <a:avLst/>
          </a:prstGeom>
          <a:noFill/>
          <a:ln w="9525">
            <a:noFill/>
            <a:miter lim="800000"/>
            <a:headEnd/>
            <a:tailEnd/>
          </a:ln>
        </p:spPr>
        <p:txBody>
          <a:bodyPr wrap="none">
            <a:spAutoFit/>
          </a:bodyPr>
          <a:lstStyle/>
          <a:p>
            <a:pPr eaLnBrk="0" hangingPunct="0"/>
            <a:endParaRPr lang="en-US" sz="3600" b="0" dirty="0"/>
          </a:p>
        </p:txBody>
      </p:sp>
      <p:pic>
        <p:nvPicPr>
          <p:cNvPr id="2765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0438" y="1997075"/>
            <a:ext cx="1327150" cy="321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0"/>
            <a:ext cx="7162800" cy="1143000"/>
          </a:xfrm>
          <a:ln>
            <a:miter lim="800000"/>
            <a:headEnd/>
            <a:tailEnd/>
          </a:ln>
        </p:spPr>
        <p:txBody>
          <a:bodyPr>
            <a:normAutofit/>
          </a:bodyPr>
          <a:lstStyle/>
          <a:p>
            <a:pPr defTabSz="966788" fontAlgn="auto">
              <a:spcAft>
                <a:spcPts val="0"/>
              </a:spcAft>
              <a:defRPr/>
            </a:pPr>
            <a:r>
              <a:rPr lang="en-US" sz="3200" dirty="0" smtClean="0">
                <a:solidFill>
                  <a:srgbClr val="093678"/>
                </a:solidFill>
              </a:rPr>
              <a:t>Ingredientes del lado-B - Catalizador</a:t>
            </a:r>
          </a:p>
        </p:txBody>
      </p:sp>
      <p:sp>
        <p:nvSpPr>
          <p:cNvPr id="28676" name="Text Box 5"/>
          <p:cNvSpPr txBox="1">
            <a:spLocks noChangeArrowheads="1"/>
          </p:cNvSpPr>
          <p:nvPr/>
        </p:nvSpPr>
        <p:spPr bwMode="auto">
          <a:xfrm>
            <a:off x="327025" y="1249363"/>
            <a:ext cx="184150" cy="641350"/>
          </a:xfrm>
          <a:prstGeom prst="rect">
            <a:avLst/>
          </a:prstGeom>
          <a:noFill/>
          <a:ln w="9525">
            <a:noFill/>
            <a:miter lim="800000"/>
            <a:headEnd/>
            <a:tailEnd/>
          </a:ln>
        </p:spPr>
        <p:txBody>
          <a:bodyPr wrap="none">
            <a:spAutoFit/>
          </a:bodyPr>
          <a:lstStyle/>
          <a:p>
            <a:pPr eaLnBrk="0" hangingPunct="0"/>
            <a:endParaRPr lang="en-US" sz="3600" b="0" dirty="0"/>
          </a:p>
        </p:txBody>
      </p:sp>
      <p:sp>
        <p:nvSpPr>
          <p:cNvPr id="28678" name="TextBox 1"/>
          <p:cNvSpPr txBox="1">
            <a:spLocks noChangeArrowheads="1"/>
          </p:cNvSpPr>
          <p:nvPr/>
        </p:nvSpPr>
        <p:spPr bwMode="auto">
          <a:xfrm>
            <a:off x="511175" y="1606550"/>
            <a:ext cx="7988301" cy="2247900"/>
          </a:xfrm>
          <a:prstGeom prst="rect">
            <a:avLst/>
          </a:prstGeom>
          <a:noFill/>
          <a:ln w="9525">
            <a:noFill/>
            <a:miter lim="800000"/>
            <a:headEnd/>
            <a:tailEnd/>
          </a:ln>
        </p:spPr>
        <p:txBody>
          <a:bodyPr wrap="square">
            <a:spAutoFit/>
          </a:bodyPr>
          <a:lstStyle/>
          <a:p>
            <a:r>
              <a:rPr lang="en-US" sz="2800" b="0" dirty="0">
                <a:solidFill>
                  <a:srgbClr val="093678"/>
                </a:solidFill>
                <a:latin typeface="Trebuchet MS" pitchFamily="34" charset="0"/>
              </a:rPr>
              <a:t>El </a:t>
            </a:r>
            <a:r>
              <a:rPr lang="en-US" sz="2800" b="0" i="1" dirty="0">
                <a:solidFill>
                  <a:srgbClr val="093678"/>
                </a:solidFill>
                <a:latin typeface="Trebuchet MS" pitchFamily="34" charset="0"/>
              </a:rPr>
              <a:t>Catalizador</a:t>
            </a:r>
            <a:r>
              <a:rPr lang="en-US" sz="2800" b="0" dirty="0">
                <a:solidFill>
                  <a:srgbClr val="093678"/>
                </a:solidFill>
                <a:latin typeface="Trebuchet MS" pitchFamily="34" charset="0"/>
              </a:rPr>
              <a:t> afecta cuán rápido el lado-A (Iso) y el lado-B reaccionan.</a:t>
            </a:r>
          </a:p>
          <a:p>
            <a:endParaRPr lang="en-US" sz="2800" b="0" dirty="0">
              <a:solidFill>
                <a:srgbClr val="093678"/>
              </a:solidFill>
              <a:latin typeface="Trebuchet MS" pitchFamily="34" charset="0"/>
            </a:endParaRPr>
          </a:p>
          <a:p>
            <a:r>
              <a:rPr lang="en-US" sz="2800" b="0" dirty="0">
                <a:solidFill>
                  <a:srgbClr val="093678"/>
                </a:solidFill>
                <a:latin typeface="Trebuchet MS" pitchFamily="34" charset="0"/>
              </a:rPr>
              <a:t>Algunas personas pueden sentir un olor parecido al amoníaco o al pescado al ser expuestos a catalizadores.</a:t>
            </a:r>
          </a:p>
        </p:txBody>
      </p:sp>
      <p:pic>
        <p:nvPicPr>
          <p:cNvPr id="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5849" y="3989127"/>
            <a:ext cx="960439" cy="23259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ACC_corp_Vers_2 0">
  <a:themeElements>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corp_Vers_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corp_Vers_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corp_Vers_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corp_Vers_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corp_Vers_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corp_Vers_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corp_Vers_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corp_Vers_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corp_Vers_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corp_Vers_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corp_Vers_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corp_Vers_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ro LP Training 11-22-11 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Props1.xml><?xml version="1.0" encoding="utf-8"?>
<ds:datastoreItem xmlns:ds="http://schemas.openxmlformats.org/officeDocument/2006/customXml" ds:itemID="{99A6C62C-C616-4101-ABFC-779973DAAF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6838AA-7081-40C9-A538-87CF0DAD388D}">
  <ds:schemaRefs>
    <ds:schemaRef ds:uri="http://schemas.microsoft.com/sharepoint/v3/contenttype/forms"/>
  </ds:schemaRefs>
</ds:datastoreItem>
</file>

<file path=customXml/itemProps3.xml><?xml version="1.0" encoding="utf-8"?>
<ds:datastoreItem xmlns:ds="http://schemas.openxmlformats.org/officeDocument/2006/customXml" ds:itemID="{C6F110BE-FC3C-472B-BDCC-1B10F0488D01}">
  <ds:schemaRefs>
    <ds:schemaRef ds:uri="http://purl.org/dc/dcmitype/"/>
    <ds:schemaRef ds:uri="http://schemas.microsoft.com/office/2006/documentManagement/types"/>
    <ds:schemaRef ds:uri="http://purl.org/dc/elements/1.1/"/>
    <ds:schemaRef ds:uri="98c9955d-c5c3-4a5b-96fd-b76c909d6563"/>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284780263</TotalTime>
  <Words>1483</Words>
  <Application>Microsoft Office PowerPoint</Application>
  <PresentationFormat>On-screen Show (4:3)</PresentationFormat>
  <Paragraphs>185</Paragraphs>
  <Slides>22</Slides>
  <Notes>21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1_ACC_corp_Vers_2 0</vt:lpstr>
      <vt:lpstr>Intro LP Training 11-22-11 nt</vt:lpstr>
      <vt:lpstr>ACC LP Training template</vt:lpstr>
      <vt:lpstr>PowerPoint Presentation</vt:lpstr>
      <vt:lpstr>Disclaimer</vt:lpstr>
      <vt:lpstr>Bienvenido a la Unidad 4</vt:lpstr>
      <vt:lpstr>Sistemas de espuma de poliuretano en spray (SPF) de baja presión de dos componentes</vt:lpstr>
      <vt:lpstr>El Lado-A Reacciona con el Lado-B</vt:lpstr>
      <vt:lpstr> Lado-A (Iso) – Ingredientes químicos</vt:lpstr>
      <vt:lpstr>Lado-A (Iso) - Propiedades</vt:lpstr>
      <vt:lpstr>Lado-B – Ingredientes químicos</vt:lpstr>
      <vt:lpstr>Ingredientes del lado-B - Catalizador</vt:lpstr>
      <vt:lpstr>Ingredientes del lado-B - Agente de soplado</vt:lpstr>
      <vt:lpstr>Ingredientes del lado-B – Retardador de llamas</vt:lpstr>
      <vt:lpstr>Ingredientes lado-B – Surfactante</vt:lpstr>
      <vt:lpstr>Lado-B – Propiedades</vt:lpstr>
      <vt:lpstr>Unidad 4 Resumen</vt:lpstr>
      <vt:lpstr>Unidad 4 Repaso</vt:lpstr>
      <vt:lpstr>Unidad 4: P1 Revisión</vt:lpstr>
      <vt:lpstr>Unidad 4: P1 Revisión</vt:lpstr>
      <vt:lpstr>Unidad 4: P2 Revisión</vt:lpstr>
      <vt:lpstr>Unidad 4: P2 Revisión</vt:lpstr>
      <vt:lpstr>Unidad 4: P3 Revisión</vt:lpstr>
      <vt:lpstr>Unidad 4: P3 Revisión</vt:lpstr>
      <vt:lpstr>Unidad 4  Completada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vkm</dc:creator>
  <cp:lastModifiedBy>Vosburgh, Linda - OSHA</cp:lastModifiedBy>
  <cp:revision>1391</cp:revision>
  <cp:lastPrinted>2010-12-07T19:34:42Z</cp:lastPrinted>
  <dcterms:created xsi:type="dcterms:W3CDTF">2012-09-19T15:40:23Z</dcterms:created>
  <dcterms:modified xsi:type="dcterms:W3CDTF">2014-06-19T15:22:13Z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0x0101005D95C998C3C55B4A96FDB76C909D6563</vt:lpwstr>
  </property>
</Properties>
</file>