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4"/>
    <p:sldMasterId id="2147483743" r:id="rId5"/>
  </p:sldMasterIdLst>
  <p:notesMasterIdLst>
    <p:notesMasterId r:id="rId23"/>
  </p:notesMasterIdLst>
  <p:sldIdLst>
    <p:sldId id="314" r:id="rId6"/>
    <p:sldId id="320" r:id="rId7"/>
    <p:sldId id="284" r:id="rId8"/>
    <p:sldId id="309" r:id="rId9"/>
    <p:sldId id="286" r:id="rId10"/>
    <p:sldId id="290" r:id="rId11"/>
    <p:sldId id="305" r:id="rId12"/>
    <p:sldId id="287" r:id="rId13"/>
    <p:sldId id="303" r:id="rId14"/>
    <p:sldId id="304" r:id="rId15"/>
    <p:sldId id="291" r:id="rId16"/>
    <p:sldId id="292" r:id="rId17"/>
    <p:sldId id="319" r:id="rId18"/>
    <p:sldId id="315" r:id="rId19"/>
    <p:sldId id="318" r:id="rId20"/>
    <p:sldId id="317" r:id="rId21"/>
    <p:sldId id="301" r:id="rId22"/>
  </p:sldIdLst>
  <p:sldSz cx="9144000" cy="6858000" type="screen4x3"/>
  <p:notesSz cx="7315200" cy="96012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initials="D"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BCD5FA"/>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03" autoAdjust="0"/>
    <p:restoredTop sz="77534" autoAdjust="0"/>
  </p:normalViewPr>
  <p:slideViewPr>
    <p:cSldViewPr>
      <p:cViewPr>
        <p:scale>
          <a:sx n="70" d="100"/>
          <a:sy n="70" d="100"/>
        </p:scale>
        <p:origin x="-17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647506-B2B2-4EAD-BB61-4D27982439A2}" type="doc">
      <dgm:prSet loTypeId="urn:microsoft.com/office/officeart/2005/8/layout/hProcess9" loCatId="process" qsTypeId="urn:microsoft.com/office/officeart/2005/8/quickstyle/simple1#2" qsCatId="simple" csTypeId="urn:microsoft.com/office/officeart/2005/8/colors/accent2_2" csCatId="accent2" phldr="1"/>
      <dgm:spPr/>
    </dgm:pt>
    <dgm:pt modelId="{684E3003-B184-4E66-A959-5A028427ABDF}">
      <dgm:prSet phldrT="[Text]"/>
      <dgm:spPr>
        <a:solidFill>
          <a:srgbClr val="093678"/>
        </a:solidFill>
      </dgm:spPr>
      <dgm:t>
        <a:bodyPr/>
        <a:lstStyle/>
        <a:p>
          <a:r>
            <a:rPr lang="en-US" dirty="0" smtClean="0"/>
            <a:t>Del conocimiento</a:t>
          </a:r>
          <a:endParaRPr lang="en-US" dirty="0"/>
        </a:p>
      </dgm:t>
    </dgm:pt>
    <dgm:pt modelId="{2B74CC15-2454-44DC-AE48-F658979D16F4}" type="parTrans" cxnId="{84C29B3D-800C-476A-B787-4E7549119B04}">
      <dgm:prSet/>
      <dgm:spPr/>
      <dgm:t>
        <a:bodyPr/>
        <a:lstStyle/>
        <a:p>
          <a:endParaRPr lang="en-US"/>
        </a:p>
      </dgm:t>
    </dgm:pt>
    <dgm:pt modelId="{C9F7111F-CC73-48D7-BCED-996743A49D47}" type="sibTrans" cxnId="{84C29B3D-800C-476A-B787-4E7549119B04}">
      <dgm:prSet/>
      <dgm:spPr/>
      <dgm:t>
        <a:bodyPr/>
        <a:lstStyle/>
        <a:p>
          <a:endParaRPr lang="en-US"/>
        </a:p>
      </dgm:t>
    </dgm:pt>
    <dgm:pt modelId="{5025C9B6-8B28-4C0E-945C-C733E3E189A2}">
      <dgm:prSet phldrT="[Text]"/>
      <dgm:spPr>
        <a:solidFill>
          <a:srgbClr val="093678"/>
        </a:solidFill>
      </dgm:spPr>
      <dgm:t>
        <a:bodyPr/>
        <a:lstStyle/>
        <a:p>
          <a:r>
            <a:rPr lang="en-US" dirty="0" smtClean="0"/>
            <a:t>a la</a:t>
          </a:r>
          <a:endParaRPr lang="en-US" dirty="0"/>
        </a:p>
      </dgm:t>
    </dgm:pt>
    <dgm:pt modelId="{939DE8E9-C817-4085-ABB3-1A35573AD32E}" type="parTrans" cxnId="{598C8A68-0259-4DD7-9C54-D2F1E6BDD7FB}">
      <dgm:prSet/>
      <dgm:spPr/>
      <dgm:t>
        <a:bodyPr/>
        <a:lstStyle/>
        <a:p>
          <a:endParaRPr lang="en-US"/>
        </a:p>
      </dgm:t>
    </dgm:pt>
    <dgm:pt modelId="{AB099C59-D2D3-417B-940A-740CFE3305CD}" type="sibTrans" cxnId="{598C8A68-0259-4DD7-9C54-D2F1E6BDD7FB}">
      <dgm:prSet/>
      <dgm:spPr/>
      <dgm:t>
        <a:bodyPr/>
        <a:lstStyle/>
        <a:p>
          <a:endParaRPr lang="en-US"/>
        </a:p>
      </dgm:t>
    </dgm:pt>
    <dgm:pt modelId="{CFCF6060-06E9-4EC1-AF27-C45558EFD2E0}">
      <dgm:prSet phldrT="[Text]"/>
      <dgm:spPr>
        <a:solidFill>
          <a:srgbClr val="093678"/>
        </a:solidFill>
      </dgm:spPr>
      <dgm:t>
        <a:bodyPr/>
        <a:lstStyle/>
        <a:p>
          <a:r>
            <a:rPr lang="en-US" dirty="0" smtClean="0"/>
            <a:t>acción</a:t>
          </a:r>
          <a:endParaRPr lang="en-US" dirty="0"/>
        </a:p>
      </dgm:t>
    </dgm:pt>
    <dgm:pt modelId="{0F23EB55-FBC4-4B19-85B0-A5EEB7E0FE7C}" type="parTrans" cxnId="{8616BFC6-7B5C-4BE1-9844-365CEEDE902B}">
      <dgm:prSet/>
      <dgm:spPr/>
      <dgm:t>
        <a:bodyPr/>
        <a:lstStyle/>
        <a:p>
          <a:endParaRPr lang="en-US"/>
        </a:p>
      </dgm:t>
    </dgm:pt>
    <dgm:pt modelId="{8919BFBC-3334-4A4D-8980-5E039BD17D71}" type="sibTrans" cxnId="{8616BFC6-7B5C-4BE1-9844-365CEEDE902B}">
      <dgm:prSet/>
      <dgm:spPr/>
      <dgm:t>
        <a:bodyPr/>
        <a:lstStyle/>
        <a:p>
          <a:endParaRPr lang="en-US"/>
        </a:p>
      </dgm:t>
    </dgm:pt>
    <dgm:pt modelId="{4D339F2D-3F39-4A10-AAED-5FA31BE3C197}" type="pres">
      <dgm:prSet presAssocID="{11647506-B2B2-4EAD-BB61-4D27982439A2}" presName="CompostProcess" presStyleCnt="0">
        <dgm:presLayoutVars>
          <dgm:dir/>
          <dgm:resizeHandles val="exact"/>
        </dgm:presLayoutVars>
      </dgm:prSet>
      <dgm:spPr/>
    </dgm:pt>
    <dgm:pt modelId="{4521D855-2662-4381-91D4-69A4875763E3}" type="pres">
      <dgm:prSet presAssocID="{11647506-B2B2-4EAD-BB61-4D27982439A2}" presName="arrow" presStyleLbl="bgShp" presStyleIdx="0" presStyleCnt="1"/>
      <dgm:spPr>
        <a:solidFill>
          <a:srgbClr val="BCD5FA"/>
        </a:solidFill>
      </dgm:spPr>
    </dgm:pt>
    <dgm:pt modelId="{F2F7C1D0-38A7-46F2-96E4-0991EBEE0CCE}" type="pres">
      <dgm:prSet presAssocID="{11647506-B2B2-4EAD-BB61-4D27982439A2}" presName="linearProcess" presStyleCnt="0"/>
      <dgm:spPr/>
    </dgm:pt>
    <dgm:pt modelId="{197C93C1-87CF-4EA5-A843-A86CF5A5925E}" type="pres">
      <dgm:prSet presAssocID="{684E3003-B184-4E66-A959-5A028427ABDF}" presName="textNode" presStyleLbl="node1" presStyleIdx="0" presStyleCnt="3">
        <dgm:presLayoutVars>
          <dgm:bulletEnabled val="1"/>
        </dgm:presLayoutVars>
      </dgm:prSet>
      <dgm:spPr/>
      <dgm:t>
        <a:bodyPr/>
        <a:lstStyle/>
        <a:p>
          <a:endParaRPr lang="en-US"/>
        </a:p>
      </dgm:t>
    </dgm:pt>
    <dgm:pt modelId="{52A5E0C4-801A-429D-BD69-50A3836421C1}" type="pres">
      <dgm:prSet presAssocID="{C9F7111F-CC73-48D7-BCED-996743A49D47}" presName="sibTrans" presStyleCnt="0"/>
      <dgm:spPr/>
    </dgm:pt>
    <dgm:pt modelId="{6EC47406-4DCB-44AC-A79C-285B21A34063}" type="pres">
      <dgm:prSet presAssocID="{5025C9B6-8B28-4C0E-945C-C733E3E189A2}" presName="textNode" presStyleLbl="node1" presStyleIdx="1" presStyleCnt="3">
        <dgm:presLayoutVars>
          <dgm:bulletEnabled val="1"/>
        </dgm:presLayoutVars>
      </dgm:prSet>
      <dgm:spPr/>
      <dgm:t>
        <a:bodyPr/>
        <a:lstStyle/>
        <a:p>
          <a:endParaRPr lang="en-US"/>
        </a:p>
      </dgm:t>
    </dgm:pt>
    <dgm:pt modelId="{E656EA29-4CF4-427A-AB9B-BF6D46CC635B}" type="pres">
      <dgm:prSet presAssocID="{AB099C59-D2D3-417B-940A-740CFE3305CD}" presName="sibTrans" presStyleCnt="0"/>
      <dgm:spPr/>
    </dgm:pt>
    <dgm:pt modelId="{6AC2D80E-6CCF-476A-ACAE-BD7CEBC6EA53}" type="pres">
      <dgm:prSet presAssocID="{CFCF6060-06E9-4EC1-AF27-C45558EFD2E0}" presName="textNode" presStyleLbl="node1" presStyleIdx="2" presStyleCnt="3">
        <dgm:presLayoutVars>
          <dgm:bulletEnabled val="1"/>
        </dgm:presLayoutVars>
      </dgm:prSet>
      <dgm:spPr/>
      <dgm:t>
        <a:bodyPr/>
        <a:lstStyle/>
        <a:p>
          <a:endParaRPr lang="en-US"/>
        </a:p>
      </dgm:t>
    </dgm:pt>
  </dgm:ptLst>
  <dgm:cxnLst>
    <dgm:cxn modelId="{890A0AD8-1641-4336-90AC-6D36B834BBF6}" type="presOf" srcId="{CFCF6060-06E9-4EC1-AF27-C45558EFD2E0}" destId="{6AC2D80E-6CCF-476A-ACAE-BD7CEBC6EA53}" srcOrd="0" destOrd="0" presId="urn:microsoft.com/office/officeart/2005/8/layout/hProcess9"/>
    <dgm:cxn modelId="{151F90CE-9E96-4B0C-97B7-5E6BB5C011DD}" type="presOf" srcId="{5025C9B6-8B28-4C0E-945C-C733E3E189A2}" destId="{6EC47406-4DCB-44AC-A79C-285B21A34063}" srcOrd="0" destOrd="0" presId="urn:microsoft.com/office/officeart/2005/8/layout/hProcess9"/>
    <dgm:cxn modelId="{A106212C-884A-44B1-8DA4-972C8D120324}" type="presOf" srcId="{684E3003-B184-4E66-A959-5A028427ABDF}" destId="{197C93C1-87CF-4EA5-A843-A86CF5A5925E}" srcOrd="0" destOrd="0" presId="urn:microsoft.com/office/officeart/2005/8/layout/hProcess9"/>
    <dgm:cxn modelId="{598C8A68-0259-4DD7-9C54-D2F1E6BDD7FB}" srcId="{11647506-B2B2-4EAD-BB61-4D27982439A2}" destId="{5025C9B6-8B28-4C0E-945C-C733E3E189A2}" srcOrd="1" destOrd="0" parTransId="{939DE8E9-C817-4085-ABB3-1A35573AD32E}" sibTransId="{AB099C59-D2D3-417B-940A-740CFE3305CD}"/>
    <dgm:cxn modelId="{980F2B95-119A-4D4C-81F5-D9251B3B527D}" type="presOf" srcId="{11647506-B2B2-4EAD-BB61-4D27982439A2}" destId="{4D339F2D-3F39-4A10-AAED-5FA31BE3C197}" srcOrd="0" destOrd="0" presId="urn:microsoft.com/office/officeart/2005/8/layout/hProcess9"/>
    <dgm:cxn modelId="{84C29B3D-800C-476A-B787-4E7549119B04}" srcId="{11647506-B2B2-4EAD-BB61-4D27982439A2}" destId="{684E3003-B184-4E66-A959-5A028427ABDF}" srcOrd="0" destOrd="0" parTransId="{2B74CC15-2454-44DC-AE48-F658979D16F4}" sibTransId="{C9F7111F-CC73-48D7-BCED-996743A49D47}"/>
    <dgm:cxn modelId="{8616BFC6-7B5C-4BE1-9844-365CEEDE902B}" srcId="{11647506-B2B2-4EAD-BB61-4D27982439A2}" destId="{CFCF6060-06E9-4EC1-AF27-C45558EFD2E0}" srcOrd="2" destOrd="0" parTransId="{0F23EB55-FBC4-4B19-85B0-A5EEB7E0FE7C}" sibTransId="{8919BFBC-3334-4A4D-8980-5E039BD17D71}"/>
    <dgm:cxn modelId="{6BD6FA86-351C-4E37-9194-A9DAFB608C0E}" type="presParOf" srcId="{4D339F2D-3F39-4A10-AAED-5FA31BE3C197}" destId="{4521D855-2662-4381-91D4-69A4875763E3}" srcOrd="0" destOrd="0" presId="urn:microsoft.com/office/officeart/2005/8/layout/hProcess9"/>
    <dgm:cxn modelId="{AB95343B-8784-4312-AABA-F06CB34B6FA8}" type="presParOf" srcId="{4D339F2D-3F39-4A10-AAED-5FA31BE3C197}" destId="{F2F7C1D0-38A7-46F2-96E4-0991EBEE0CCE}" srcOrd="1" destOrd="0" presId="urn:microsoft.com/office/officeart/2005/8/layout/hProcess9"/>
    <dgm:cxn modelId="{95318F5A-171B-4698-81C6-9C77596CCD1D}" type="presParOf" srcId="{F2F7C1D0-38A7-46F2-96E4-0991EBEE0CCE}" destId="{197C93C1-87CF-4EA5-A843-A86CF5A5925E}" srcOrd="0" destOrd="0" presId="urn:microsoft.com/office/officeart/2005/8/layout/hProcess9"/>
    <dgm:cxn modelId="{54A0301A-72C0-425C-B8AE-0F9F578B511C}" type="presParOf" srcId="{F2F7C1D0-38A7-46F2-96E4-0991EBEE0CCE}" destId="{52A5E0C4-801A-429D-BD69-50A3836421C1}" srcOrd="1" destOrd="0" presId="urn:microsoft.com/office/officeart/2005/8/layout/hProcess9"/>
    <dgm:cxn modelId="{54351DDD-4618-46C2-848F-2FC2EC714A95}" type="presParOf" srcId="{F2F7C1D0-38A7-46F2-96E4-0991EBEE0CCE}" destId="{6EC47406-4DCB-44AC-A79C-285B21A34063}" srcOrd="2" destOrd="0" presId="urn:microsoft.com/office/officeart/2005/8/layout/hProcess9"/>
    <dgm:cxn modelId="{03D9E8F1-DC87-437A-AB1D-28252549C69D}" type="presParOf" srcId="{F2F7C1D0-38A7-46F2-96E4-0991EBEE0CCE}" destId="{E656EA29-4CF4-427A-AB9B-BF6D46CC635B}" srcOrd="3" destOrd="0" presId="urn:microsoft.com/office/officeart/2005/8/layout/hProcess9"/>
    <dgm:cxn modelId="{603C9E26-7E56-46E3-BCA9-62FBF667F1F7}" type="presParOf" srcId="{F2F7C1D0-38A7-46F2-96E4-0991EBEE0CCE}" destId="{6AC2D80E-6CCF-476A-ACAE-BD7CEBC6EA5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D855-2662-4381-91D4-69A4875763E3}">
      <dsp:nvSpPr>
        <dsp:cNvPr id="0" name=""/>
        <dsp:cNvSpPr/>
      </dsp:nvSpPr>
      <dsp:spPr>
        <a:xfrm>
          <a:off x="457199" y="0"/>
          <a:ext cx="5181600" cy="4064000"/>
        </a:xfrm>
        <a:prstGeom prst="rightArrow">
          <a:avLst/>
        </a:prstGeom>
        <a:solidFill>
          <a:srgbClr val="BCD5FA"/>
        </a:solidFill>
        <a:ln>
          <a:noFill/>
        </a:ln>
        <a:effectLst/>
      </dsp:spPr>
      <dsp:style>
        <a:lnRef idx="0">
          <a:scrgbClr r="0" g="0" b="0"/>
        </a:lnRef>
        <a:fillRef idx="1">
          <a:scrgbClr r="0" g="0" b="0"/>
        </a:fillRef>
        <a:effectRef idx="0">
          <a:scrgbClr r="0" g="0" b="0"/>
        </a:effectRef>
        <a:fontRef idx="minor"/>
      </dsp:style>
    </dsp:sp>
    <dsp:sp modelId="{197C93C1-87CF-4EA5-A843-A86CF5A5925E}">
      <dsp:nvSpPr>
        <dsp:cNvPr id="0" name=""/>
        <dsp:cNvSpPr/>
      </dsp:nvSpPr>
      <dsp:spPr>
        <a:xfrm>
          <a:off x="6548"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Del conocimiento</a:t>
          </a:r>
          <a:endParaRPr lang="en-US" sz="2300" kern="1200" dirty="0"/>
        </a:p>
      </dsp:txBody>
      <dsp:txXfrm>
        <a:off x="85903" y="1298554"/>
        <a:ext cx="1803440" cy="1466890"/>
      </dsp:txXfrm>
    </dsp:sp>
    <dsp:sp modelId="{6EC47406-4DCB-44AC-A79C-285B21A34063}">
      <dsp:nvSpPr>
        <dsp:cNvPr id="0" name=""/>
        <dsp:cNvSpPr/>
      </dsp:nvSpPr>
      <dsp:spPr>
        <a:xfrm>
          <a:off x="2066925"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 la</a:t>
          </a:r>
          <a:endParaRPr lang="en-US" sz="2300" kern="1200" dirty="0"/>
        </a:p>
      </dsp:txBody>
      <dsp:txXfrm>
        <a:off x="2146280" y="1298554"/>
        <a:ext cx="1803440" cy="1466890"/>
      </dsp:txXfrm>
    </dsp:sp>
    <dsp:sp modelId="{6AC2D80E-6CCF-476A-ACAE-BD7CEBC6EA53}">
      <dsp:nvSpPr>
        <dsp:cNvPr id="0" name=""/>
        <dsp:cNvSpPr/>
      </dsp:nvSpPr>
      <dsp:spPr>
        <a:xfrm>
          <a:off x="4127301"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acción</a:t>
          </a:r>
          <a:endParaRPr lang="en-US" sz="2300" kern="1200" dirty="0"/>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5747" tIns="47873" rIns="95747" bIns="47873" rtlCol="0"/>
          <a:lstStyle>
            <a:lvl1pPr algn="l">
              <a:defRPr sz="13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5747" tIns="47873" rIns="95747" bIns="47873" rtlCol="0"/>
          <a:lstStyle>
            <a:lvl1pPr algn="r">
              <a:defRPr sz="1300">
                <a:latin typeface="Arial" pitchFamily="34" charset="0"/>
                <a:cs typeface="+mn-cs"/>
              </a:defRPr>
            </a:lvl1pPr>
          </a:lstStyle>
          <a:p>
            <a:pPr>
              <a:defRPr/>
            </a:pPr>
            <a:fld id="{165945F8-4D93-4804-9FE6-1851BB2446E3}" type="datetimeFigureOut">
              <a:rPr lang="en-US"/>
              <a:pPr>
                <a:defRPr/>
              </a:pPr>
              <a:t>6/19/2014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5747" tIns="47873" rIns="95747" bIns="47873" rtlCol="0" anchor="ctr"/>
          <a:lstStyle/>
          <a:p>
            <a:pPr lvl="0"/>
            <a:endParaRPr lang="en-US" noProof="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5747" tIns="47873" rIns="95747" bIns="478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5747" tIns="47873" rIns="95747" bIns="47873" rtlCol="0" anchor="b"/>
          <a:lstStyle>
            <a:lvl1pPr algn="l">
              <a:defRPr sz="13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5747" tIns="47873" rIns="95747" bIns="47873" rtlCol="0" anchor="b"/>
          <a:lstStyle>
            <a:lvl1pPr algn="r">
              <a:defRPr sz="1300">
                <a:latin typeface="Arial" pitchFamily="34" charset="0"/>
                <a:cs typeface="+mn-cs"/>
              </a:defRPr>
            </a:lvl1pPr>
          </a:lstStyle>
          <a:p>
            <a:pPr>
              <a:defRPr/>
            </a:pPr>
            <a:fld id="{B62D8014-7F20-4537-834E-62F2541A41C3}" type="slidenum">
              <a:rPr lang="en-US"/>
              <a:pPr>
                <a:defRPr/>
              </a:pPr>
              <a:t>‹#›</a:t>
            </a:fld>
            <a:endParaRPr lang="en-US"/>
          </a:p>
        </p:txBody>
      </p:sp>
    </p:spTree>
    <p:extLst>
      <p:ext uri="{BB962C8B-B14F-4D97-AF65-F5344CB8AC3E}">
        <p14:creationId xmlns:p14="http://schemas.microsoft.com/office/powerpoint/2010/main" val="686724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a:t>
            </a:r>
          </a:p>
          <a:p>
            <a:endParaRPr lang="en-US" dirty="0" smtClean="0"/>
          </a:p>
          <a:p>
            <a:r>
              <a:rPr lang="en-US" dirty="0" smtClean="0"/>
              <a:t>En esta unidad, usted aprendió sobre:</a:t>
            </a:r>
          </a:p>
          <a:p>
            <a:pPr eaLnBrk="1" hangingPunct="1">
              <a:spcBef>
                <a:spcPts val="600"/>
              </a:spcBef>
              <a:buFont typeface="Arial" pitchFamily="34" charset="0"/>
              <a:buChar char="•"/>
            </a:pPr>
            <a:r>
              <a:rPr lang="en-US" dirty="0" smtClean="0"/>
              <a:t> cómo responder en el caso de una emergencia</a:t>
            </a:r>
            <a:r>
              <a:rPr lang="en-US" baseline="0" dirty="0" smtClean="0"/>
              <a:t> cuando se aplica un SPF de baja presión. </a:t>
            </a:r>
            <a:endParaRPr lang="en-US" dirty="0" smtClean="0"/>
          </a:p>
          <a:p>
            <a:endParaRPr lang="en-US" dirty="0" smtClean="0"/>
          </a:p>
          <a:p>
            <a:endParaRPr lang="en-US" dirty="0"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AA9FBE6-D1EA-4729-A50B-BF71E6433BC1}" type="slidenum">
              <a:rPr lang="de-DE" smtClean="0">
                <a:latin typeface="Arial" charset="0"/>
              </a:rPr>
              <a:pPr>
                <a:defRPr/>
              </a:pPr>
              <a:t>11</a:t>
            </a:fld>
            <a:endParaRPr lang="de-DE"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pPr>
              <a:buFont typeface="Wingdings" pitchFamily="2" charset="2"/>
              <a:buNone/>
            </a:pPr>
            <a:r>
              <a:rPr lang="en-US" dirty="0" smtClean="0"/>
              <a:t>Es tiempo de poner sus nuevos conocimientos en acción.</a:t>
            </a:r>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4DA836A-BB54-434A-8F65-AB2FD5B7E282}" type="slidenum">
              <a:rPr lang="de-DE" smtClean="0">
                <a:latin typeface="Arial" charset="0"/>
              </a:rPr>
              <a:pPr>
                <a:defRPr/>
              </a:pPr>
              <a:t>12</a:t>
            </a:fld>
            <a:endParaRPr lang="de-DE"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sz="1300" dirty="0" smtClean="0"/>
              <a:t>Si ocurre un derrame, ¿cuál de las siguientes es considerada una acción apropiada?</a:t>
            </a:r>
          </a:p>
          <a:p>
            <a:pPr fontAlgn="auto">
              <a:defRPr/>
            </a:pPr>
            <a:endParaRPr lang="en-US" sz="1300" dirty="0" smtClean="0"/>
          </a:p>
          <a:p>
            <a:pPr marL="239367" indent="-239367" fontAlgn="auto">
              <a:buFont typeface="Arial"/>
              <a:buAutoNum type="alphaUcPeriod"/>
              <a:defRPr/>
            </a:pPr>
            <a:r>
              <a:rPr lang="en-US" sz="1300" dirty="0" smtClean="0"/>
              <a:t>Identificar el material derramado.</a:t>
            </a:r>
          </a:p>
          <a:p>
            <a:pPr marL="239367" indent="-239367" fontAlgn="auto">
              <a:buFont typeface="Arial"/>
              <a:buAutoNum type="alphaUcPeriod"/>
              <a:defRPr/>
            </a:pPr>
            <a:r>
              <a:rPr lang="en-US" sz="1300" dirty="0" smtClean="0"/>
              <a:t>Consultar las instrucciones del fabricante y la HDS para obtener consejos sobre la limpieza.</a:t>
            </a:r>
          </a:p>
          <a:p>
            <a:pPr marL="239367" indent="-239367" fontAlgn="auto">
              <a:buFont typeface="Arial"/>
              <a:buAutoNum type="alphaUcPeriod"/>
              <a:defRPr/>
            </a:pPr>
            <a:r>
              <a:rPr lang="en-US" sz="1300" i="0" dirty="0" smtClean="0"/>
              <a:t>Con el permiso del  empleador, considerar limpiar el derrame </a:t>
            </a:r>
            <a:r>
              <a:rPr lang="en-US" sz="1300" dirty="0" smtClean="0"/>
              <a:t>si es de una cantidad manejable y si se cuenta con la capacitación adecuada</a:t>
            </a:r>
            <a:r>
              <a:rPr lang="en-US" sz="1300" baseline="0" dirty="0" smtClean="0"/>
              <a:t>.</a:t>
            </a:r>
            <a:endParaRPr lang="en-US" sz="1300" dirty="0" smtClean="0"/>
          </a:p>
          <a:p>
            <a:pPr marL="239367" indent="-239367" fontAlgn="auto">
              <a:buFont typeface="Arial"/>
              <a:buAutoNum type="alphaUcPeriod"/>
              <a:defRPr/>
            </a:pPr>
            <a:r>
              <a:rPr lang="en-US" sz="1300" dirty="0" err="1" smtClean="0"/>
              <a:t>Todas</a:t>
            </a:r>
            <a:r>
              <a:rPr lang="en-US" sz="1300" dirty="0" smtClean="0"/>
              <a:t> los anteriores</a:t>
            </a:r>
          </a:p>
          <a:p>
            <a:pPr>
              <a:spcBef>
                <a:spcPts val="628"/>
              </a:spcBef>
              <a:spcAft>
                <a:spcPts val="628"/>
              </a:spcAft>
              <a:defRPr/>
            </a:pPr>
            <a:endParaRPr lang="en-US" dirty="0" smtClean="0"/>
          </a:p>
        </p:txBody>
      </p:sp>
      <p:sp>
        <p:nvSpPr>
          <p:cNvPr id="1177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B3C277C-A8F1-4FF8-80D1-8309C8DA7E59}" type="slidenum">
              <a:rPr lang="de-DE" smtClean="0">
                <a:latin typeface="Arial" charset="0"/>
              </a:rPr>
              <a:pPr>
                <a:defRPr/>
              </a:pPr>
              <a:t>13</a:t>
            </a:fld>
            <a:endParaRPr lang="de-DE"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sz="1300" dirty="0" smtClean="0"/>
              <a:t>La respuesta correcta es D. </a:t>
            </a:r>
            <a:r>
              <a:rPr lang="en-US" sz="1300" u="sng" dirty="0" smtClean="0"/>
              <a:t>Todas las acciones mencionadas arriba </a:t>
            </a:r>
            <a:r>
              <a:rPr lang="en-US" sz="1300" dirty="0" smtClean="0"/>
              <a:t>son apropiadas en el caso de un derrame.</a:t>
            </a:r>
            <a:endParaRPr lang="en-US" dirty="0" smtClean="0"/>
          </a:p>
        </p:txBody>
      </p:sp>
      <p:sp>
        <p:nvSpPr>
          <p:cNvPr id="1177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B3C277C-A8F1-4FF8-80D1-8309C8DA7E59}" type="slidenum">
              <a:rPr lang="de-DE" smtClean="0">
                <a:latin typeface="Arial" charset="0"/>
              </a:rPr>
              <a:pPr>
                <a:defRPr/>
              </a:pPr>
              <a:t>14</a:t>
            </a:fld>
            <a:endParaRPr lang="de-DE"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a:spcBef>
                <a:spcPts val="628"/>
              </a:spcBef>
              <a:spcAft>
                <a:spcPts val="628"/>
              </a:spcAft>
              <a:defRPr/>
            </a:pPr>
            <a:r>
              <a:rPr lang="en-US" dirty="0" smtClean="0"/>
              <a:t>Los EPP que se usan típicamente cuando se limpia un derrame químico incluyen todo lo siguiente </a:t>
            </a:r>
            <a:r>
              <a:rPr lang="en-US" u="sng" dirty="0" smtClean="0"/>
              <a:t>excepto</a:t>
            </a:r>
            <a:r>
              <a:rPr lang="en-US" dirty="0" smtClean="0"/>
              <a:t>:</a:t>
            </a:r>
          </a:p>
          <a:p>
            <a:pPr>
              <a:spcBef>
                <a:spcPts val="628"/>
              </a:spcBef>
              <a:spcAft>
                <a:spcPts val="628"/>
              </a:spcAft>
              <a:defRPr/>
            </a:pPr>
            <a:endParaRPr lang="en-US" dirty="0" smtClean="0"/>
          </a:p>
          <a:p>
            <a:pPr marL="239367" indent="-239367">
              <a:spcBef>
                <a:spcPts val="628"/>
              </a:spcBef>
              <a:spcAft>
                <a:spcPts val="628"/>
              </a:spcAft>
              <a:buAutoNum type="alphaUcPeriod"/>
              <a:defRPr/>
            </a:pPr>
            <a:r>
              <a:rPr lang="en-US" dirty="0" smtClean="0"/>
              <a:t>guantes resistentes a los químicos</a:t>
            </a:r>
          </a:p>
          <a:p>
            <a:pPr marL="239367" indent="-239367">
              <a:spcBef>
                <a:spcPts val="628"/>
              </a:spcBef>
              <a:spcAft>
                <a:spcPts val="628"/>
              </a:spcAft>
              <a:buAutoNum type="alphaUcPeriod"/>
              <a:defRPr/>
            </a:pPr>
            <a:r>
              <a:rPr lang="en-US" dirty="0" smtClean="0"/>
              <a:t>protección para los </a:t>
            </a:r>
            <a:r>
              <a:rPr lang="en-US" dirty="0" err="1" smtClean="0"/>
              <a:t>oídos</a:t>
            </a:r>
            <a:endParaRPr lang="en-US" dirty="0" smtClean="0"/>
          </a:p>
          <a:p>
            <a:pPr marL="239367" indent="-239367">
              <a:spcBef>
                <a:spcPts val="628"/>
              </a:spcBef>
              <a:spcAft>
                <a:spcPts val="628"/>
              </a:spcAft>
              <a:buAutoNum type="alphaUcPeriod"/>
              <a:defRPr/>
            </a:pPr>
            <a:r>
              <a:rPr lang="en-US" dirty="0" err="1" smtClean="0"/>
              <a:t>protección</a:t>
            </a:r>
            <a:r>
              <a:rPr lang="en-US" dirty="0" smtClean="0"/>
              <a:t> ocular </a:t>
            </a:r>
          </a:p>
          <a:p>
            <a:pPr marL="239367" indent="-239367">
              <a:spcBef>
                <a:spcPts val="628"/>
              </a:spcBef>
              <a:spcAft>
                <a:spcPts val="628"/>
              </a:spcAft>
              <a:buAutoNum type="alphaUcPeriod"/>
              <a:defRPr/>
            </a:pPr>
            <a:r>
              <a:rPr lang="en-US" dirty="0" smtClean="0"/>
              <a:t>ropa protectora</a:t>
            </a:r>
            <a:endParaRPr lang="en-US" dirty="0"/>
          </a:p>
        </p:txBody>
      </p:sp>
      <p:sp>
        <p:nvSpPr>
          <p:cNvPr id="1198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6D3BED4-7BD9-4FCD-9115-BBA1F0154CBA}" type="slidenum">
              <a:rPr lang="de-DE" smtClean="0">
                <a:latin typeface="Arial" charset="0"/>
              </a:rPr>
              <a:pPr>
                <a:defRPr/>
              </a:pPr>
              <a:t>15</a:t>
            </a:fld>
            <a:endParaRPr lang="de-DE"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ts val="628"/>
              </a:spcBef>
              <a:spcAft>
                <a:spcPts val="628"/>
              </a:spcAft>
            </a:pPr>
            <a:r>
              <a:rPr lang="en-US" sz="1300" dirty="0" smtClean="0"/>
              <a:t>La respuesta correcta es B.  Los EPP que se usan típicamente cuando se limpia un derrame químico incluyen </a:t>
            </a:r>
            <a:r>
              <a:rPr lang="en-US" sz="1300" u="sng" dirty="0" smtClean="0"/>
              <a:t>guantes resistentes a los químicos, protección para los ojos y ropa protectora</a:t>
            </a:r>
            <a:r>
              <a:rPr lang="en-US" sz="1300" dirty="0" smtClean="0"/>
              <a:t>. También se podría necesitar protección respiratoria en ciertos casos. Siempre consulte la HDS </a:t>
            </a:r>
            <a:r>
              <a:rPr lang="en-US" sz="1300" dirty="0" err="1" smtClean="0"/>
              <a:t>para</a:t>
            </a:r>
            <a:r>
              <a:rPr lang="en-US" sz="1300" dirty="0" smtClean="0"/>
              <a:t> obtener consejos. </a:t>
            </a:r>
          </a:p>
        </p:txBody>
      </p:sp>
      <p:sp>
        <p:nvSpPr>
          <p:cNvPr id="1208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154809-7D78-47CC-870F-F15B896EEC59}" type="slidenum">
              <a:rPr lang="de-DE" smtClean="0">
                <a:latin typeface="Arial" charset="0"/>
              </a:rPr>
              <a:pPr>
                <a:defRPr/>
              </a:pPr>
              <a:t>16</a:t>
            </a:fld>
            <a:endParaRPr lang="de-DE"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pPr>
              <a:buFont typeface="Wingdings" pitchFamily="2" charset="2"/>
              <a:buNone/>
            </a:pPr>
            <a:r>
              <a:rPr lang="en-US" dirty="0" smtClean="0"/>
              <a:t>Usted ha completado la Unidad 12.</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6E8D0F-D5F4-40AB-861B-FB6F5514A4B2}" type="slidenum">
              <a:rPr lang="de-DE" smtClean="0">
                <a:latin typeface="Arial" charset="0"/>
                <a:cs typeface="Arial" charset="0"/>
              </a:rPr>
              <a:pPr/>
              <a:t>17</a:t>
            </a:fld>
            <a:endParaRPr lang="de-DE"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r>
              <a:rPr lang="en-US" sz="1200" dirty="0" smtClean="0"/>
              <a:t>En esta unidad, usted aprenderá acerca de:</a:t>
            </a:r>
          </a:p>
          <a:p>
            <a:pPr eaLnBrk="1" hangingPunct="1">
              <a:spcBef>
                <a:spcPts val="600"/>
              </a:spcBef>
              <a:buFont typeface="Arial" pitchFamily="34" charset="0"/>
              <a:buChar char="•"/>
            </a:pPr>
            <a:r>
              <a:rPr lang="en-US" sz="1200" dirty="0" smtClean="0"/>
              <a:t> cómo responder </a:t>
            </a:r>
            <a:r>
              <a:rPr lang="en-US" sz="1200" baseline="0" dirty="0" smtClean="0"/>
              <a:t>si hay una emergencia mientras se </a:t>
            </a:r>
            <a:r>
              <a:rPr lang="en-US" sz="1200" baseline="0" dirty="0" err="1" smtClean="0"/>
              <a:t>aplica</a:t>
            </a:r>
            <a:r>
              <a:rPr lang="en-US" sz="1200" baseline="0" dirty="0" smtClean="0"/>
              <a:t> espuma de </a:t>
            </a:r>
            <a:r>
              <a:rPr lang="en-US" sz="1200" baseline="0" dirty="0" err="1" smtClean="0"/>
              <a:t>poliuretano</a:t>
            </a:r>
            <a:r>
              <a:rPr lang="en-US" sz="1200" baseline="0" dirty="0" smtClean="0"/>
              <a:t> en spray (SPF) de baja presión. </a:t>
            </a:r>
            <a:endParaRPr lang="en-US" sz="1200" dirty="0" smtClean="0"/>
          </a:p>
          <a:p>
            <a:pPr eaLnBrk="1" hangingPunct="1">
              <a:spcBef>
                <a:spcPts val="600"/>
              </a:spcBef>
              <a:buFont typeface="Wingdings" pitchFamily="2" charset="2"/>
              <a:buChar char="§"/>
            </a:pPr>
            <a:endParaRPr lang="en-US" dirty="0" smtClean="0"/>
          </a:p>
          <a:p>
            <a:pPr eaLnBrk="1" hangingPunct="1">
              <a:spcBef>
                <a:spcPts val="600"/>
              </a:spcBef>
            </a:pPr>
            <a:r>
              <a:rPr lang="en-US" dirty="0" smtClean="0"/>
              <a:t>Empecemos.</a:t>
            </a: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D54F49-30DE-436F-8D0A-E551792FFE8F}" type="slidenum">
              <a:rPr lang="de-DE" smtClean="0">
                <a:latin typeface="Arial" charset="0"/>
                <a:cs typeface="Arial" charset="0"/>
              </a:rPr>
              <a:pPr/>
              <a:t>3</a:t>
            </a:fld>
            <a:endParaRPr lang="de-DE"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585B12C-4D72-407E-8604-056CE61D7080}" type="slidenum">
              <a:rPr lang="de-DE" smtClean="0">
                <a:latin typeface="Arial" charset="0"/>
              </a:rPr>
              <a:pPr>
                <a:defRPr/>
              </a:pPr>
              <a:t>4</a:t>
            </a:fld>
            <a:endParaRPr lang="de-DE" smtClean="0">
              <a:latin typeface="Arial" charset="0"/>
            </a:endParaRPr>
          </a:p>
        </p:txBody>
      </p:sp>
      <p:sp>
        <p:nvSpPr>
          <p:cNvPr id="31747"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29700" name="Rectangle 3"/>
          <p:cNvSpPr>
            <a:spLocks noGrp="1" noChangeArrowheads="1"/>
          </p:cNvSpPr>
          <p:nvPr>
            <p:ph type="body" idx="1"/>
          </p:nvPr>
        </p:nvSpPr>
        <p:spPr>
          <a:xfrm>
            <a:off x="976313" y="4559300"/>
            <a:ext cx="5362575" cy="4322763"/>
          </a:xfrm>
          <a:ln/>
        </p:spPr>
        <p:txBody>
          <a:bodyPr lIns="95676" tIns="47838" rIns="95676" bIns="47838"/>
          <a:lstStyle/>
          <a:p>
            <a:pPr eaLnBrk="1" hangingPunct="1">
              <a:defRPr/>
            </a:pPr>
            <a:r>
              <a:rPr lang="en-US" dirty="0" smtClean="0">
                <a:latin typeface="+mj-lt"/>
              </a:rPr>
              <a:t>Narración:</a:t>
            </a:r>
          </a:p>
          <a:p>
            <a:pPr eaLnBrk="1" hangingPunct="1">
              <a:defRPr/>
            </a:pPr>
            <a:r>
              <a:rPr lang="en-US" sz="1200" kern="1200" baseline="0" dirty="0" smtClean="0">
                <a:solidFill>
                  <a:schemeClr val="tx1"/>
                </a:solidFill>
                <a:latin typeface="+mn-lt"/>
                <a:ea typeface="+mn-ea"/>
                <a:cs typeface="+mn-cs"/>
              </a:rPr>
              <a:t>Es</a:t>
            </a:r>
            <a:r>
              <a:rPr lang="en-US" sz="1200" kern="1200" dirty="0" smtClean="0">
                <a:solidFill>
                  <a:schemeClr val="tx1"/>
                </a:solidFill>
                <a:latin typeface="+mn-lt"/>
                <a:ea typeface="+mn-ea"/>
                <a:cs typeface="+mn-cs"/>
              </a:rPr>
              <a:t> buena idea tener un plan en caso de derrames establecido antes de empezar el trabajo. </a:t>
            </a:r>
            <a:r>
              <a:rPr lang="en-US" sz="1200" dirty="0" smtClean="0">
                <a:solidFill>
                  <a:schemeClr val="tx2"/>
                </a:solidFill>
                <a:latin typeface="+mn-lt"/>
              </a:rPr>
              <a:t>Un derrame accidental</a:t>
            </a:r>
            <a:r>
              <a:rPr lang="en-US" sz="1200" baseline="0" dirty="0" smtClean="0">
                <a:solidFill>
                  <a:schemeClr val="tx2"/>
                </a:solidFill>
                <a:latin typeface="+mn-lt"/>
              </a:rPr>
              <a:t> de químicos SPF podría ocurrir mientras se usa un </a:t>
            </a:r>
            <a:r>
              <a:rPr lang="en-US" sz="1200" dirty="0" smtClean="0">
                <a:solidFill>
                  <a:schemeClr val="tx2"/>
                </a:solidFill>
                <a:latin typeface="+mn-lt"/>
              </a:rPr>
              <a:t>sistema de baja presión de dos componentes,</a:t>
            </a:r>
            <a:r>
              <a:rPr lang="en-US" sz="1200" baseline="0" dirty="0" smtClean="0">
                <a:solidFill>
                  <a:schemeClr val="tx2"/>
                </a:solidFill>
                <a:latin typeface="+mn-lt"/>
              </a:rPr>
              <a:t> posiblemente debido a la ruptura de una manguera o un conector flojo, por ejemplo. </a:t>
            </a:r>
            <a:endParaRPr lang="en-US" dirty="0" smtClean="0">
              <a:latin typeface="+mn-lt"/>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latin typeface="+mn-lt"/>
              </a:rPr>
              <a:t>Si ocurre un derrame,</a:t>
            </a:r>
            <a:r>
              <a:rPr lang="en-US" baseline="0" dirty="0" smtClean="0">
                <a:latin typeface="+mn-lt"/>
              </a:rPr>
              <a:t> </a:t>
            </a:r>
            <a:r>
              <a:rPr lang="en-US" dirty="0" smtClean="0">
                <a:latin typeface="+mn-lt"/>
              </a:rPr>
              <a:t>consulte las instrucciones del fabricante para obtener información específica.</a:t>
            </a:r>
          </a:p>
          <a:p>
            <a:pPr eaLnBrk="1" hangingPunct="1">
              <a:defRPr/>
            </a:pPr>
            <a:r>
              <a:rPr lang="en-US" dirty="0" smtClean="0">
                <a:latin typeface="+mn-lt"/>
              </a:rPr>
              <a:t>Identifique los interventores capacitados en derrames para que puedan responder rápidamente.</a:t>
            </a:r>
            <a:r>
              <a:rPr lang="en-US" baseline="0" dirty="0" smtClean="0">
                <a:latin typeface="+mn-lt"/>
              </a:rPr>
              <a:t> </a:t>
            </a:r>
            <a:r>
              <a:rPr lang="en-US" dirty="0" smtClean="0">
                <a:latin typeface="+mn-lt"/>
              </a:rPr>
              <a:t>Mantenga materiales de contención de derrames y de limpieza</a:t>
            </a:r>
            <a:r>
              <a:rPr lang="en-US" baseline="0" dirty="0" smtClean="0">
                <a:latin typeface="+mn-lt"/>
              </a:rPr>
              <a:t> </a:t>
            </a:r>
            <a:r>
              <a:rPr lang="en-US" dirty="0" smtClean="0">
                <a:latin typeface="+mn-lt"/>
              </a:rPr>
              <a:t>en el lugar de trabajo.  Esto incluye materiales absorbentes, barreras, como así también equipos de protección personal para los interventores.</a:t>
            </a:r>
          </a:p>
          <a:p>
            <a:pPr eaLnBrk="1" hangingPunct="1">
              <a:defRPr/>
            </a:pPr>
            <a:endParaRPr lang="en-US" dirty="0" smtClean="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844EAF3-53BD-4B64-AAFD-775486E83FA1}" type="slidenum">
              <a:rPr lang="de-DE" smtClean="0">
                <a:latin typeface="Arial" charset="0"/>
              </a:rPr>
              <a:pPr>
                <a:defRPr/>
              </a:pPr>
              <a:t>5</a:t>
            </a:fld>
            <a:endParaRPr lang="de-DE" smtClean="0">
              <a:latin typeface="Arial" charset="0"/>
            </a:endParaRPr>
          </a:p>
        </p:txBody>
      </p:sp>
      <p:sp>
        <p:nvSpPr>
          <p:cNvPr id="32771"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2772"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dirty="0" smtClean="0"/>
              <a:t>Narración:</a:t>
            </a:r>
          </a:p>
          <a:p>
            <a:pPr eaLnBrk="1" hangingPunct="1"/>
            <a:r>
              <a:rPr lang="en-US" sz="1200" dirty="0" smtClean="0"/>
              <a:t>Primero, identifique el químico derramado.  Por ejemplo, determine </a:t>
            </a:r>
            <a:r>
              <a:rPr lang="en-US" sz="1200" baseline="0" dirty="0" smtClean="0"/>
              <a:t>si </a:t>
            </a:r>
            <a:r>
              <a:rPr lang="en-US" sz="1200" dirty="0" smtClean="0"/>
              <a:t>el derrame es realmente un químico</a:t>
            </a:r>
            <a:r>
              <a:rPr lang="en-US" sz="1200" baseline="0" dirty="0" smtClean="0"/>
              <a:t> SPF u otro material en el lugar de trabajo. Si es un químico SPF, ¿es del</a:t>
            </a:r>
            <a:r>
              <a:rPr lang="en-US" sz="1200" dirty="0" smtClean="0"/>
              <a:t> lado-A</a:t>
            </a:r>
            <a:r>
              <a:rPr lang="en-US" sz="1200" baseline="0" dirty="0" smtClean="0"/>
              <a:t> </a:t>
            </a:r>
            <a:r>
              <a:rPr lang="en-US" sz="1200" dirty="0" smtClean="0"/>
              <a:t>o del lado-B? Usted se ocupará del derrame de forma </a:t>
            </a:r>
            <a:r>
              <a:rPr lang="en-US" sz="1200" dirty="0" err="1" smtClean="0"/>
              <a:t>diferente</a:t>
            </a:r>
            <a:r>
              <a:rPr lang="en-US" sz="1200" dirty="0" smtClean="0"/>
              <a:t> </a:t>
            </a:r>
            <a:r>
              <a:rPr lang="en-US" sz="1200" dirty="0" err="1" smtClean="0"/>
              <a:t>dependiendo</a:t>
            </a:r>
            <a:r>
              <a:rPr lang="en-US" sz="1200" dirty="0" smtClean="0"/>
              <a:t> del </a:t>
            </a:r>
            <a:r>
              <a:rPr lang="en-US" sz="1200" dirty="0" err="1" smtClean="0"/>
              <a:t>químico</a:t>
            </a:r>
            <a:r>
              <a:rPr lang="en-US" sz="1200" dirty="0" smtClean="0"/>
              <a:t> </a:t>
            </a:r>
            <a:r>
              <a:rPr lang="en-US" sz="1200" dirty="0" err="1" smtClean="0"/>
              <a:t>que</a:t>
            </a:r>
            <a:r>
              <a:rPr lang="en-US" sz="1200" dirty="0" smtClean="0"/>
              <a:t> </a:t>
            </a:r>
            <a:r>
              <a:rPr lang="en-US" sz="1200" dirty="0" err="1" smtClean="0"/>
              <a:t>fue</a:t>
            </a:r>
            <a:r>
              <a:rPr lang="en-US" sz="1200" dirty="0" smtClean="0"/>
              <a:t> derramado.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a:t>
            </a:r>
            <a:br>
              <a:rPr lang="en-US" dirty="0" smtClean="0"/>
            </a:br>
            <a:r>
              <a:rPr lang="en-US" dirty="0" smtClean="0"/>
              <a:t>Debe </a:t>
            </a:r>
            <a:r>
              <a:rPr lang="en-US" baseline="0" dirty="0" smtClean="0"/>
              <a:t>estar familiarizado con la información en la HDS antes de empezar un trabajo. </a:t>
            </a:r>
            <a:r>
              <a:rPr lang="en-US" dirty="0" smtClean="0"/>
              <a:t>Si ocurre un derrame, consulte la HDS para obtener información específica sobre cómo limpiar el químico derramado.</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2B4BDB-4E66-4339-9E86-A5081F3511E5}" type="slidenum">
              <a:rPr lang="de-DE" smtClean="0">
                <a:latin typeface="Arial" charset="0"/>
                <a:cs typeface="Arial" charset="0"/>
              </a:rPr>
              <a:pPr/>
              <a:t>6</a:t>
            </a:fld>
            <a:endParaRPr lang="de-DE"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998CE8D-815B-48B4-ABD7-30A4B0A9194E}" type="slidenum">
              <a:rPr lang="de-DE" smtClean="0">
                <a:latin typeface="Arial" charset="0"/>
              </a:rPr>
              <a:pPr>
                <a:defRPr/>
              </a:pPr>
              <a:t>7</a:t>
            </a:fld>
            <a:endParaRPr lang="de-DE" smtClean="0">
              <a:latin typeface="Arial" charset="0"/>
            </a:endParaRPr>
          </a:p>
        </p:txBody>
      </p:sp>
      <p:sp>
        <p:nvSpPr>
          <p:cNvPr id="34819"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4820"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dirty="0" smtClean="0"/>
              <a:t>Narración:</a:t>
            </a:r>
          </a:p>
          <a:p>
            <a:pPr eaLnBrk="1" hangingPunct="1"/>
            <a:r>
              <a:rPr lang="en-US" dirty="0" smtClean="0">
                <a:latin typeface="+mn-lt"/>
              </a:rPr>
              <a:t>Primero, querrá determinar el tamaño del derrame.</a:t>
            </a:r>
          </a:p>
          <a:p>
            <a:pPr eaLnBrk="1" hangingPunct="1"/>
            <a:r>
              <a:rPr lang="en-US" dirty="0" smtClean="0">
                <a:latin typeface="+mn-lt"/>
              </a:rPr>
              <a:t>Con el permiso de su empleador, tal vez quiera considerar limpiar el derrame si es una cantidad</a:t>
            </a:r>
            <a:r>
              <a:rPr lang="en-US" baseline="0" dirty="0" smtClean="0">
                <a:latin typeface="+mn-lt"/>
              </a:rPr>
              <a:t> manejable</a:t>
            </a:r>
            <a:r>
              <a:rPr lang="en-US" dirty="0" smtClean="0">
                <a:latin typeface="+mn-lt"/>
              </a:rPr>
              <a:t> y usted ha recibido capacitación adecuada.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25E2135-818A-490C-B2C0-8ABBE4F175E6}" type="slidenum">
              <a:rPr lang="de-DE" smtClean="0">
                <a:latin typeface="Arial" charset="0"/>
              </a:rPr>
              <a:pPr>
                <a:defRPr/>
              </a:pPr>
              <a:t>8</a:t>
            </a:fld>
            <a:endParaRPr lang="de-DE" smtClean="0">
              <a:latin typeface="Arial" charset="0"/>
            </a:endParaRPr>
          </a:p>
        </p:txBody>
      </p:sp>
      <p:sp>
        <p:nvSpPr>
          <p:cNvPr id="35843"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5844"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i="0" dirty="0" smtClean="0"/>
              <a:t>Narración:</a:t>
            </a:r>
          </a:p>
          <a:p>
            <a:pPr eaLnBrk="1" hangingPunct="1"/>
            <a:r>
              <a:rPr lang="en-US" sz="1200" dirty="0" smtClean="0"/>
              <a:t>Para protección contra </a:t>
            </a:r>
            <a:r>
              <a:rPr lang="en-US" sz="1200" baseline="0" dirty="0" smtClean="0"/>
              <a:t>derrames químicos, considere lo siguiente:</a:t>
            </a:r>
          </a:p>
          <a:p>
            <a:pPr eaLnBrk="1" hangingPunct="1"/>
            <a:r>
              <a:rPr lang="en-US" sz="1200" baseline="0" dirty="0" smtClean="0"/>
              <a:t>Consulte la HDS para obtener información sobre derrames. </a:t>
            </a:r>
            <a:endParaRPr lang="en-US" sz="1200" dirty="0" smtClean="0"/>
          </a:p>
          <a:p>
            <a:pPr eaLnBrk="1" hangingPunct="1"/>
            <a:r>
              <a:rPr lang="en-US" sz="1200" dirty="0" smtClean="0"/>
              <a:t>Proteja a todas las personas que estén presentes. Evacúe del área a todas las personas </a:t>
            </a:r>
            <a:r>
              <a:rPr lang="en-US" sz="1200" dirty="0" err="1" smtClean="0"/>
              <a:t>que</a:t>
            </a:r>
            <a:r>
              <a:rPr lang="en-US" sz="1200" dirty="0" smtClean="0"/>
              <a:t> no </a:t>
            </a:r>
            <a:r>
              <a:rPr lang="en-US" sz="1200" dirty="0" err="1" smtClean="0"/>
              <a:t>participan</a:t>
            </a:r>
            <a:r>
              <a:rPr lang="en-US" sz="1200" dirty="0" smtClean="0"/>
              <a:t> en la limpieza del derrame.  </a:t>
            </a:r>
          </a:p>
          <a:p>
            <a:pPr eaLnBrk="1" hangingPunct="1"/>
            <a:r>
              <a:rPr lang="en-US" sz="1200" dirty="0" smtClean="0"/>
              <a:t>Use</a:t>
            </a:r>
            <a:r>
              <a:rPr lang="en-US" sz="1200" baseline="0" dirty="0" smtClean="0"/>
              <a:t> </a:t>
            </a:r>
            <a:r>
              <a:rPr lang="en-US" sz="1200" dirty="0" smtClean="0"/>
              <a:t>equipos de protección personal adecuados antes de empezar a limpiar el derrame.</a:t>
            </a:r>
          </a:p>
          <a:p>
            <a:pPr eaLnBrk="1" hangingPunct="1"/>
            <a:endParaRPr lang="en-US" sz="12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CDF739A-8479-4495-A8EA-38595E995288}" type="slidenum">
              <a:rPr lang="de-DE" smtClean="0">
                <a:latin typeface="Arial" charset="0"/>
              </a:rPr>
              <a:pPr>
                <a:defRPr/>
              </a:pPr>
              <a:t>9</a:t>
            </a:fld>
            <a:endParaRPr lang="de-DE" smtClean="0">
              <a:latin typeface="Arial" charset="0"/>
            </a:endParaRPr>
          </a:p>
        </p:txBody>
      </p:sp>
      <p:sp>
        <p:nvSpPr>
          <p:cNvPr id="36867"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36868" name="Rectangle 3"/>
          <p:cNvSpPr>
            <a:spLocks noGrp="1" noChangeArrowheads="1"/>
          </p:cNvSpPr>
          <p:nvPr>
            <p:ph type="body" idx="1"/>
          </p:nvPr>
        </p:nvSpPr>
        <p:spPr bwMode="auto">
          <a:xfrm>
            <a:off x="976313" y="4559300"/>
            <a:ext cx="5362575" cy="4322763"/>
          </a:xfrm>
          <a:noFill/>
        </p:spPr>
        <p:txBody>
          <a:bodyPr wrap="square" lIns="95676" tIns="47838" rIns="95676" bIns="47838" numCol="1" anchor="t" anchorCtr="0" compatLnSpc="1">
            <a:prstTxWarp prst="textNoShape">
              <a:avLst/>
            </a:prstTxWarp>
          </a:bodyPr>
          <a:lstStyle/>
          <a:p>
            <a:pPr eaLnBrk="1" hangingPunct="1"/>
            <a:r>
              <a:rPr lang="en-US" i="0" dirty="0" smtClean="0"/>
              <a:t>Narración:</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Siempre consulte la HDS para</a:t>
            </a:r>
            <a:r>
              <a:rPr lang="en-US" sz="1200" baseline="0" dirty="0" smtClean="0"/>
              <a:t> obtener </a:t>
            </a:r>
            <a:r>
              <a:rPr lang="en-US" sz="1200" dirty="0" smtClean="0"/>
              <a:t>información sobre los EPP adecuados para el químico específico derramado. </a:t>
            </a:r>
          </a:p>
          <a:p>
            <a:pPr eaLnBrk="1" hangingPunct="1"/>
            <a:r>
              <a:rPr lang="en-US" sz="1200" dirty="0" smtClean="0"/>
              <a:t>Un E</a:t>
            </a:r>
            <a:r>
              <a:rPr lang="en-US" sz="1200" baseline="0" dirty="0" smtClean="0"/>
              <a:t>PP </a:t>
            </a:r>
            <a:r>
              <a:rPr lang="en-US" sz="1200" dirty="0" smtClean="0"/>
              <a:t>típico durante la limpieza de derrames incluye: guantes resistentes a los químicos, ropa protectora y protección de los ojos.  Si existe el potencial de salpicaduras, podría requerirse el uso de una máscara facial.</a:t>
            </a:r>
            <a:r>
              <a:rPr lang="en-US" sz="1200" baseline="0" dirty="0" smtClean="0"/>
              <a:t> </a:t>
            </a:r>
            <a:r>
              <a:rPr lang="en-US" sz="1200" dirty="0" smtClean="0"/>
              <a:t>También podría necesitarse protección respiratoria.</a:t>
            </a:r>
          </a:p>
          <a:p>
            <a:pPr eaLnBrk="1" hangingPunct="1"/>
            <a:endParaRPr lang="en-US" sz="1200"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F711B95-9AA7-4AB4-AEBF-D0D4CDA1A651}" type="slidenum">
              <a:rPr lang="de-DE" smtClean="0">
                <a:latin typeface="Arial" charset="0"/>
              </a:rPr>
              <a:pPr>
                <a:defRPr/>
              </a:pPr>
              <a:t>10</a:t>
            </a:fld>
            <a:endParaRPr lang="de-DE" smtClean="0">
              <a:latin typeface="Arial" charset="0"/>
            </a:endParaRPr>
          </a:p>
        </p:txBody>
      </p:sp>
      <p:sp>
        <p:nvSpPr>
          <p:cNvPr id="37891" name="Rectangle 2"/>
          <p:cNvSpPr>
            <a:spLocks noGrp="1" noRot="1" noChangeAspect="1" noChangeArrowheads="1" noTextEdit="1"/>
          </p:cNvSpPr>
          <p:nvPr>
            <p:ph type="sldImg"/>
          </p:nvPr>
        </p:nvSpPr>
        <p:spPr bwMode="auto">
          <a:xfrm>
            <a:off x="1270000" y="727075"/>
            <a:ext cx="4783138" cy="3587750"/>
          </a:xfrm>
          <a:noFill/>
          <a:ln cap="flat">
            <a:solidFill>
              <a:schemeClr val="tx1"/>
            </a:solidFill>
            <a:miter lim="800000"/>
            <a:headEnd/>
            <a:tailEnd/>
          </a:ln>
        </p:spPr>
      </p:sp>
      <p:sp>
        <p:nvSpPr>
          <p:cNvPr id="28676" name="Rectangle 3"/>
          <p:cNvSpPr>
            <a:spLocks noGrp="1" noChangeArrowheads="1"/>
          </p:cNvSpPr>
          <p:nvPr>
            <p:ph type="body" idx="1"/>
          </p:nvPr>
        </p:nvSpPr>
        <p:spPr>
          <a:xfrm>
            <a:off x="976313" y="4559300"/>
            <a:ext cx="5362575" cy="4322763"/>
          </a:xfrm>
          <a:ln/>
        </p:spPr>
        <p:txBody>
          <a:bodyPr lIns="95676" tIns="47838" rIns="95676" bIns="47838"/>
          <a:lstStyle/>
          <a:p>
            <a:pPr eaLnBrk="1" hangingPunct="1">
              <a:defRPr/>
            </a:pPr>
            <a:r>
              <a:rPr lang="en-US" sz="1200" dirty="0" smtClean="0"/>
              <a:t>Narración:</a:t>
            </a:r>
          </a:p>
          <a:p>
            <a:pPr eaLnBrk="1" hangingPunct="1">
              <a:defRPr/>
            </a:pPr>
            <a:r>
              <a:rPr lang="en-US" sz="1200" dirty="0" smtClean="0"/>
              <a:t>Las siguientes consideraciones podrían ser de ayuda cuando se limpia un derrame pequeño.</a:t>
            </a:r>
          </a:p>
          <a:p>
            <a:pPr eaLnBrk="1" hangingPunct="1">
              <a:defRPr/>
            </a:pPr>
            <a:endParaRPr lang="en-US" sz="1200" dirty="0" smtClean="0"/>
          </a:p>
          <a:p>
            <a:pPr eaLnBrk="1" hangingPunct="1">
              <a:defRPr/>
            </a:pPr>
            <a:r>
              <a:rPr lang="en-US" sz="1200" dirty="0" smtClean="0"/>
              <a:t>1. Siempre consulte la HDS para obtener instrucciones específicas para los químicos con los que está trabajando. </a:t>
            </a:r>
            <a:endParaRPr lang="en-US" sz="1200" i="1" dirty="0" smtClean="0"/>
          </a:p>
          <a:p>
            <a:pPr eaLnBrk="1" hangingPunct="1">
              <a:defRPr/>
            </a:pPr>
            <a:r>
              <a:rPr lang="en-US" sz="1200" dirty="0" smtClean="0"/>
              <a:t>2. Contenga y neutralice el derrame, de ser aplicable. </a:t>
            </a:r>
            <a:r>
              <a:rPr lang="en-US" sz="1200" dirty="0" err="1" smtClean="0"/>
              <a:t>Consulte</a:t>
            </a:r>
            <a:r>
              <a:rPr lang="en-US" sz="1200" dirty="0" smtClean="0"/>
              <a:t> la HDS para obtener información específica.</a:t>
            </a:r>
          </a:p>
          <a:p>
            <a:pPr eaLnBrk="1" hangingPunct="1">
              <a:defRPr/>
            </a:pPr>
            <a:r>
              <a:rPr lang="en-US" sz="1200" dirty="0" smtClean="0"/>
              <a:t>3. Cubra el derrame con un material absorbente.</a:t>
            </a:r>
          </a:p>
          <a:p>
            <a:pPr eaLnBrk="1" hangingPunct="1">
              <a:defRPr/>
            </a:pPr>
            <a:r>
              <a:rPr lang="en-US" sz="1200" dirty="0" smtClean="0"/>
              <a:t>4. Recoja el absorbente desechable y material derramado en un recipiente. </a:t>
            </a:r>
            <a:r>
              <a:rPr lang="en-US" sz="1200" dirty="0" err="1" smtClean="0"/>
              <a:t>Tenga</a:t>
            </a:r>
            <a:r>
              <a:rPr lang="en-US" sz="1200" dirty="0" smtClean="0"/>
              <a:t> cuidado de no sobre llenar el contenedor.</a:t>
            </a:r>
          </a:p>
          <a:p>
            <a:pPr eaLnBrk="1" hangingPunct="1">
              <a:defRPr/>
            </a:pPr>
            <a:r>
              <a:rPr lang="en-US" sz="1200" dirty="0" smtClean="0"/>
              <a:t>5. Descontamine la superficie donde ocurrió el derrame con una solución de neutralización. Consulte la HDS para obtener información sobre las soluciones de descontaminación adecuadas.</a:t>
            </a:r>
            <a:endParaRPr lang="en-US" sz="1200" strike="sngStrike" dirty="0" smtClean="0"/>
          </a:p>
          <a:p>
            <a:pPr eaLnBrk="1" hangingPunct="1">
              <a:defRPr/>
            </a:pPr>
            <a:r>
              <a:rPr lang="en-US" sz="1200" dirty="0" smtClean="0"/>
              <a:t>6. Finalmente, elimine los desechos de acuerdo con las regulaciones federales, estatales y locales aplicables</a:t>
            </a:r>
            <a:r>
              <a:rPr lang="en-US" sz="1200" i="1" dirty="0" smtClean="0"/>
              <a:t>.</a:t>
            </a:r>
          </a:p>
          <a:p>
            <a:pPr eaLnBrk="1" hangingPunct="1">
              <a:defRPr/>
            </a:pPr>
            <a:endParaRPr lang="en-US" sz="1200"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7" name="Picture 7" descr="CPI_Vert.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defRPr sz="2800">
                <a:solidFill>
                  <a:srgbClr val="093678"/>
                </a:solidFill>
              </a:defRPr>
            </a:lvl1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76F7173B-8111-4F55-A543-19A1251B274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8826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456213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6" name="Picture 2" descr="C:\Users\Hpalfrey\Desktop\CPI Logo.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22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99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7140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14688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60582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9555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46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C:\Users\Hpalfrey\Desktop\CPI Logo.jpg"/>
          <p:cNvPicPr>
            <a:picLocks noChangeAspect="1" noChangeArrowheads="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33" r:id="rId9"/>
    <p:sldLayoutId id="2147483742" r:id="rId10"/>
  </p:sldLayoutIdLst>
  <p:timing>
    <p:tnLst>
      <p:par>
        <p:cTn id="1" dur="indefinite" restart="never" nodeType="tmRoot"/>
      </p:par>
    </p:tnLst>
  </p:timing>
  <p:txStyles>
    <p:titleStyle>
      <a:lvl1pPr algn="l" defTabSz="457200" rtl="0" fontAlgn="base">
        <a:spcBef>
          <a:spcPct val="0"/>
        </a:spcBef>
        <a:spcAft>
          <a:spcPct val="0"/>
        </a:spcAft>
        <a:defRPr sz="4000" b="1" kern="1200">
          <a:solidFill>
            <a:srgbClr val="25AAC3"/>
          </a:solidFill>
          <a:latin typeface="Trebuchet MS" pitchFamily="34" charset="0"/>
          <a:ea typeface="+mj-ea"/>
          <a:cs typeface="+mj-cs"/>
        </a:defRPr>
      </a:lvl1pPr>
      <a:lvl2pPr algn="l" defTabSz="457200" rtl="0" fontAlgn="base">
        <a:spcBef>
          <a:spcPct val="0"/>
        </a:spcBef>
        <a:spcAft>
          <a:spcPct val="0"/>
        </a:spcAft>
        <a:defRPr sz="4000" b="1">
          <a:solidFill>
            <a:srgbClr val="25AAC3"/>
          </a:solidFill>
          <a:latin typeface="Trebuchet MS" pitchFamily="34" charset="0"/>
        </a:defRPr>
      </a:lvl2pPr>
      <a:lvl3pPr algn="l" defTabSz="457200" rtl="0" fontAlgn="base">
        <a:spcBef>
          <a:spcPct val="0"/>
        </a:spcBef>
        <a:spcAft>
          <a:spcPct val="0"/>
        </a:spcAft>
        <a:defRPr sz="4000" b="1">
          <a:solidFill>
            <a:srgbClr val="25AAC3"/>
          </a:solidFill>
          <a:latin typeface="Trebuchet MS" pitchFamily="34" charset="0"/>
        </a:defRPr>
      </a:lvl3pPr>
      <a:lvl4pPr algn="l" defTabSz="457200" rtl="0" fontAlgn="base">
        <a:spcBef>
          <a:spcPct val="0"/>
        </a:spcBef>
        <a:spcAft>
          <a:spcPct val="0"/>
        </a:spcAft>
        <a:defRPr sz="4000" b="1">
          <a:solidFill>
            <a:srgbClr val="25AAC3"/>
          </a:solidFill>
          <a:latin typeface="Trebuchet MS" pitchFamily="34" charset="0"/>
        </a:defRPr>
      </a:lvl4pPr>
      <a:lvl5pPr algn="l" defTabSz="457200" rtl="0" fontAlgn="base">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fontAlgn="base">
        <a:spcBef>
          <a:spcPct val="20000"/>
        </a:spcBef>
        <a:spcAft>
          <a:spcPct val="0"/>
        </a:spcAft>
        <a:buFont typeface="Arial" charset="0"/>
        <a:buChar char="•"/>
        <a:defRPr sz="3200" kern="1200">
          <a:solidFill>
            <a:srgbClr val="254061"/>
          </a:solidFill>
          <a:latin typeface="Trebuchet MS" pitchFamily="34" charset="0"/>
          <a:ea typeface="+mn-ea"/>
          <a:cs typeface="+mn-cs"/>
        </a:defRPr>
      </a:lvl1pPr>
      <a:lvl2pPr marL="742950" indent="-285750" algn="l" defTabSz="457200" rtl="0" fontAlgn="base">
        <a:spcBef>
          <a:spcPct val="20000"/>
        </a:spcBef>
        <a:spcAft>
          <a:spcPct val="0"/>
        </a:spcAft>
        <a:buFont typeface="Arial" charset="0"/>
        <a:buChar char="–"/>
        <a:defRPr sz="2800" kern="1200">
          <a:solidFill>
            <a:srgbClr val="254061"/>
          </a:solidFill>
          <a:latin typeface="Trebuchet MS" pitchFamily="34" charset="0"/>
          <a:ea typeface="+mn-ea"/>
          <a:cs typeface="+mn-cs"/>
        </a:defRPr>
      </a:lvl2pPr>
      <a:lvl3pPr marL="1143000" indent="-228600" algn="l" defTabSz="457200" rtl="0" fontAlgn="base">
        <a:spcBef>
          <a:spcPct val="20000"/>
        </a:spcBef>
        <a:spcAft>
          <a:spcPct val="0"/>
        </a:spcAft>
        <a:buFont typeface="Arial" charset="0"/>
        <a:buChar char="•"/>
        <a:defRPr sz="2400" kern="1200">
          <a:solidFill>
            <a:srgbClr val="254061"/>
          </a:solidFill>
          <a:latin typeface="Trebuchet MS" pitchFamily="34" charset="0"/>
          <a:ea typeface="+mn-ea"/>
          <a:cs typeface="+mn-cs"/>
        </a:defRPr>
      </a:lvl3pPr>
      <a:lvl4pPr marL="16002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4pPr>
      <a:lvl5pPr marL="20574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029811"/>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4000" b="1" kern="1200">
          <a:solidFill>
            <a:srgbClr val="25AAC3"/>
          </a:solidFill>
          <a:latin typeface="Trebuchet MS" pitchFamily="34" charset="0"/>
          <a:ea typeface="+mj-ea"/>
          <a:cs typeface="+mj-cs"/>
        </a:defRPr>
      </a:lvl1pPr>
      <a:lvl2pPr algn="l" defTabSz="457200" rtl="0" eaLnBrk="0" fontAlgn="base" hangingPunct="0">
        <a:spcBef>
          <a:spcPct val="0"/>
        </a:spcBef>
        <a:spcAft>
          <a:spcPct val="0"/>
        </a:spcAft>
        <a:defRPr sz="4000" b="1">
          <a:solidFill>
            <a:srgbClr val="25AAC3"/>
          </a:solidFill>
          <a:latin typeface="Trebuchet MS" pitchFamily="34" charset="0"/>
        </a:defRPr>
      </a:lvl2pPr>
      <a:lvl3pPr algn="l" defTabSz="457200" rtl="0" eaLnBrk="0" fontAlgn="base" hangingPunct="0">
        <a:spcBef>
          <a:spcPct val="0"/>
        </a:spcBef>
        <a:spcAft>
          <a:spcPct val="0"/>
        </a:spcAft>
        <a:defRPr sz="4000" b="1">
          <a:solidFill>
            <a:srgbClr val="25AAC3"/>
          </a:solidFill>
          <a:latin typeface="Trebuchet MS" pitchFamily="34" charset="0"/>
        </a:defRPr>
      </a:lvl3pPr>
      <a:lvl4pPr algn="l" defTabSz="457200" rtl="0" eaLnBrk="0" fontAlgn="base" hangingPunct="0">
        <a:spcBef>
          <a:spcPct val="0"/>
        </a:spcBef>
        <a:spcAft>
          <a:spcPct val="0"/>
        </a:spcAft>
        <a:defRPr sz="4000" b="1">
          <a:solidFill>
            <a:srgbClr val="25AAC3"/>
          </a:solidFill>
          <a:latin typeface="Trebuchet MS" pitchFamily="34" charset="0"/>
        </a:defRPr>
      </a:lvl4pPr>
      <a:lvl5pPr algn="l" defTabSz="457200" rtl="0" eaLnBrk="0" fontAlgn="base" hangingPunct="0">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rgbClr val="254061"/>
          </a:solidFill>
          <a:latin typeface="Trebuchet MS" pitchFamily="34" charset="0"/>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254061"/>
          </a:solidFill>
          <a:latin typeface="Trebuchet MS" pitchFamily="34"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254061"/>
          </a:solidFill>
          <a:latin typeface="Trebuchet MS" pitchFamily="34"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8.jpeg"/><Relationship Id="rId5" Type="http://schemas.openxmlformats.org/officeDocument/2006/relationships/image" Target="../media/image1.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jpe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 y="4832943"/>
            <a:ext cx="4129106" cy="2025057"/>
          </a:xfrm>
          <a:prstGeom prst="rect">
            <a:avLst/>
          </a:prstGeom>
        </p:spPr>
      </p:pic>
      <p:pic>
        <p:nvPicPr>
          <p:cNvPr id="5" name="Picture 4" descr="UR.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995" y="0"/>
            <a:ext cx="4709006" cy="1930400"/>
          </a:xfrm>
          <a:prstGeom prst="rect">
            <a:avLst/>
          </a:prstGeom>
        </p:spPr>
      </p:pic>
      <p:grpSp>
        <p:nvGrpSpPr>
          <p:cNvPr id="2" name="Group 14"/>
          <p:cNvGrpSpPr/>
          <p:nvPr/>
        </p:nvGrpSpPr>
        <p:grpSpPr>
          <a:xfrm>
            <a:off x="914401" y="1143000"/>
            <a:ext cx="7086600" cy="3771900"/>
            <a:chOff x="1147330" y="2081212"/>
            <a:chExt cx="7684077" cy="2833688"/>
          </a:xfrm>
        </p:grpSpPr>
        <p:sp>
          <p:nvSpPr>
            <p:cNvPr id="6" name="Title 1"/>
            <p:cNvSpPr txBox="1">
              <a:spLocks/>
            </p:cNvSpPr>
            <p:nvPr/>
          </p:nvSpPr>
          <p:spPr>
            <a:xfrm>
              <a:off x="1147330" y="2133600"/>
              <a:ext cx="7684077" cy="27813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defTabSz="457200" fontAlgn="auto">
                <a:spcAft>
                  <a:spcPts val="0"/>
                </a:spcAft>
                <a:defRPr/>
              </a:pPr>
              <a:endParaRPr lang="en-US" dirty="0" smtClean="0"/>
            </a:p>
            <a:p>
              <a:pPr defTabSz="457200" fontAlgn="auto">
                <a:spcAft>
                  <a:spcPts val="0"/>
                </a:spcAft>
                <a:defRPr/>
              </a:pPr>
              <a:endParaRPr lang="en-US" dirty="0" smtClean="0"/>
            </a:p>
            <a:p>
              <a:pPr defTabSz="457200" fontAlgn="auto">
                <a:spcAft>
                  <a:spcPts val="0"/>
                </a:spcAft>
                <a:defRPr/>
              </a:pPr>
              <a:endParaRPr lang="en-US" dirty="0" smtClean="0"/>
            </a:p>
            <a:p>
              <a:pPr defTabSz="457200" fontAlgn="auto">
                <a:spcAft>
                  <a:spcPts val="0"/>
                </a:spcAft>
                <a:defRPr/>
              </a:pPr>
              <a:r>
                <a:rPr lang="en-US" dirty="0" smtClean="0"/>
                <a:t>Unidad 12:</a:t>
              </a:r>
            </a:p>
            <a:p>
              <a:pPr defTabSz="457200" fontAlgn="auto">
                <a:spcAft>
                  <a:spcPts val="0"/>
                </a:spcAft>
                <a:defRPr/>
              </a:pPr>
              <a:r>
                <a:rPr lang="en-US" dirty="0" err="1" smtClean="0">
                  <a:solidFill>
                    <a:srgbClr val="093678"/>
                  </a:solidFill>
                </a:rPr>
                <a:t>Respuesta</a:t>
              </a:r>
              <a:r>
                <a:rPr lang="en-US" dirty="0" smtClean="0">
                  <a:solidFill>
                    <a:srgbClr val="093678"/>
                  </a:solidFill>
                </a:rPr>
                <a:t> a </a:t>
              </a:r>
              <a:r>
                <a:rPr lang="en-US" dirty="0" err="1" smtClean="0">
                  <a:solidFill>
                    <a:srgbClr val="093678"/>
                  </a:solidFill>
                </a:rPr>
                <a:t>emergencias</a:t>
              </a:r>
              <a:endParaRPr lang="en-US" dirty="0" smtClean="0">
                <a:solidFill>
                  <a:srgbClr val="093678"/>
                </a:solidFill>
              </a:endParaRPr>
            </a:p>
            <a:p>
              <a:pPr defTabSz="457200" fontAlgn="auto">
                <a:spcAft>
                  <a:spcPts val="0"/>
                </a:spcAft>
                <a:defRPr/>
              </a:pPr>
              <a:endParaRPr lang="en-US" sz="3200" dirty="0" smtClean="0">
                <a:solidFill>
                  <a:srgbClr val="093678"/>
                </a:solidFill>
              </a:endParaRPr>
            </a:p>
            <a:p>
              <a:pPr defTabSz="457200" fontAlgn="auto">
                <a:spcAft>
                  <a:spcPts val="0"/>
                </a:spcAft>
                <a:defRPr/>
              </a:pPr>
              <a:r>
                <a:rPr lang="es-ES_tradnl" sz="3200" dirty="0" smtClean="0">
                  <a:solidFill>
                    <a:schemeClr val="tx2"/>
                  </a:solidFill>
                </a:rPr>
                <a:t>Cuando se usa un equipo rociador</a:t>
              </a:r>
              <a:br>
                <a:rPr lang="es-ES_tradnl" sz="3200" dirty="0" smtClean="0">
                  <a:solidFill>
                    <a:schemeClr val="tx2"/>
                  </a:solidFill>
                </a:rPr>
              </a:br>
              <a:r>
                <a:rPr lang="es-ES_tradnl" sz="3200" dirty="0" smtClean="0">
                  <a:solidFill>
                    <a:schemeClr val="tx2"/>
                  </a:solidFill>
                </a:rPr>
                <a:t>de espuma de poliuretano en spray (SPF) de baja presión de dos componentes</a:t>
              </a:r>
            </a:p>
            <a:p>
              <a:pPr defTabSz="457200" fontAlgn="auto">
                <a:spcAft>
                  <a:spcPts val="0"/>
                </a:spcAft>
                <a:defRPr/>
              </a:pPr>
              <a:endParaRPr lang="en-US" sz="3200" dirty="0" smtClean="0">
                <a:solidFill>
                  <a:srgbClr val="093678"/>
                </a:solidFill>
              </a:endParaRPr>
            </a:p>
            <a:p>
              <a:pPr defTabSz="457200" fontAlgn="auto">
                <a:spcAft>
                  <a:spcPts val="0"/>
                </a:spcAft>
                <a:defRPr/>
              </a:pPr>
              <a:endParaRPr lang="en-US" sz="3200" dirty="0" smtClean="0">
                <a:solidFill>
                  <a:srgbClr val="093678"/>
                </a:solidFill>
              </a:endParaRPr>
            </a:p>
            <a:p>
              <a:pPr defTabSz="457200" fontAlgn="auto">
                <a:spcAft>
                  <a:spcPts val="0"/>
                </a:spcAft>
                <a:defRPr/>
              </a:pPr>
              <a:r>
                <a:rPr lang="en-US" sz="3200" dirty="0" smtClean="0"/>
                <a:t> </a:t>
              </a:r>
            </a:p>
            <a:p>
              <a:pPr lvl="0" defTabSz="457200" fontAlgn="auto">
                <a:spcAft>
                  <a:spcPts val="0"/>
                </a:spcAft>
                <a:defRPr/>
              </a:pPr>
              <a:endParaRPr lang="en-US" sz="3200" dirty="0" smtClean="0"/>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647317" y="2082801"/>
            <a:ext cx="1224654" cy="123943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18112"/>
            <a:ext cx="7543800" cy="1143000"/>
          </a:xfrm>
        </p:spPr>
        <p:txBody>
          <a:bodyPr lIns="92066" tIns="46034" rIns="92066" bIns="46034">
            <a:normAutofit/>
          </a:bodyPr>
          <a:lstStyle/>
          <a:p>
            <a:pPr fontAlgn="auto">
              <a:lnSpc>
                <a:spcPct val="90000"/>
              </a:lnSpc>
              <a:spcAft>
                <a:spcPts val="0"/>
              </a:spcAft>
              <a:defRPr/>
            </a:pPr>
            <a:r>
              <a:rPr lang="en-US" dirty="0" smtClean="0">
                <a:solidFill>
                  <a:srgbClr val="093678"/>
                </a:solidFill>
              </a:rPr>
              <a:t>Consideraciones para la </a:t>
            </a:r>
            <a:r>
              <a:rPr lang="en-US" dirty="0" err="1" smtClean="0">
                <a:solidFill>
                  <a:srgbClr val="093678"/>
                </a:solidFill>
              </a:rPr>
              <a:t>limpieza</a:t>
            </a:r>
            <a:r>
              <a:rPr lang="en-US" dirty="0" smtClean="0">
                <a:solidFill>
                  <a:srgbClr val="093678"/>
                </a:solidFill>
              </a:rPr>
              <a:t> de </a:t>
            </a:r>
            <a:r>
              <a:rPr lang="en-US" dirty="0" err="1" smtClean="0">
                <a:solidFill>
                  <a:srgbClr val="093678"/>
                </a:solidFill>
              </a:rPr>
              <a:t>derrames</a:t>
            </a:r>
            <a:r>
              <a:rPr lang="en-US" dirty="0" smtClean="0">
                <a:solidFill>
                  <a:srgbClr val="093678"/>
                </a:solidFill>
              </a:rPr>
              <a:t> </a:t>
            </a:r>
            <a:r>
              <a:rPr lang="en-US" dirty="0" err="1" smtClean="0">
                <a:solidFill>
                  <a:srgbClr val="093678"/>
                </a:solidFill>
              </a:rPr>
              <a:t>pequeños</a:t>
            </a:r>
            <a:endParaRPr lang="en-US" strike="sngStrike" dirty="0" smtClean="0">
              <a:solidFill>
                <a:srgbClr val="093678"/>
              </a:solidFill>
            </a:endParaRPr>
          </a:p>
        </p:txBody>
      </p:sp>
      <p:pic>
        <p:nvPicPr>
          <p:cNvPr id="6"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2000" y="4038600"/>
            <a:ext cx="1600200" cy="1254324"/>
          </a:xfrm>
          <a:prstGeom prst="rect">
            <a:avLst/>
          </a:prstGeom>
          <a:ln>
            <a:noFill/>
          </a:ln>
          <a:effectLst>
            <a:outerShdw blurRad="292100" dist="139700" dir="2700000" algn="tl" rotWithShape="0">
              <a:srgbClr val="333333">
                <a:alpha val="65000"/>
              </a:srgbClr>
            </a:outerShdw>
          </a:effectLst>
        </p:spPr>
      </p:pic>
      <p:sp>
        <p:nvSpPr>
          <p:cNvPr id="19460" name="TextBox 1"/>
          <p:cNvSpPr txBox="1">
            <a:spLocks noChangeArrowheads="1"/>
          </p:cNvSpPr>
          <p:nvPr/>
        </p:nvSpPr>
        <p:spPr bwMode="auto">
          <a:xfrm>
            <a:off x="381000" y="2894012"/>
            <a:ext cx="2362200" cy="1200329"/>
          </a:xfrm>
          <a:prstGeom prst="rect">
            <a:avLst/>
          </a:prstGeom>
          <a:noFill/>
          <a:ln w="9525">
            <a:noFill/>
            <a:miter lim="800000"/>
            <a:headEnd/>
            <a:tailEnd/>
          </a:ln>
        </p:spPr>
        <p:txBody>
          <a:bodyPr>
            <a:spAutoFit/>
          </a:bodyPr>
          <a:lstStyle/>
          <a:p>
            <a:pPr algn="ctr"/>
            <a:r>
              <a:rPr lang="en-US" b="1" dirty="0">
                <a:solidFill>
                  <a:srgbClr val="093678"/>
                </a:solidFill>
              </a:rPr>
              <a:t>1. </a:t>
            </a:r>
            <a:r>
              <a:rPr lang="en-US" b="1" dirty="0">
                <a:solidFill>
                  <a:srgbClr val="093678"/>
                </a:solidFill>
                <a:latin typeface="Trebuchet MS" pitchFamily="34" charset="0"/>
              </a:rPr>
              <a:t>Consulte la</a:t>
            </a:r>
            <a:r>
              <a:rPr lang="en-US" b="1" dirty="0" smtClean="0">
                <a:solidFill>
                  <a:srgbClr val="093678"/>
                </a:solidFill>
                <a:latin typeface="Trebuchet MS" pitchFamily="34" charset="0"/>
              </a:rPr>
              <a:t> HDS </a:t>
            </a:r>
            <a:r>
              <a:rPr lang="en-US" b="1" dirty="0">
                <a:solidFill>
                  <a:srgbClr val="093678"/>
                </a:solidFill>
                <a:latin typeface="Trebuchet MS" pitchFamily="34" charset="0"/>
              </a:rPr>
              <a:t>para obtener instrucciones específicas</a:t>
            </a:r>
          </a:p>
        </p:txBody>
      </p:sp>
      <p:sp>
        <p:nvSpPr>
          <p:cNvPr id="3" name="TextBox 2"/>
          <p:cNvSpPr txBox="1"/>
          <p:nvPr/>
        </p:nvSpPr>
        <p:spPr>
          <a:xfrm>
            <a:off x="457200" y="5410200"/>
            <a:ext cx="2209800" cy="1200329"/>
          </a:xfrm>
          <a:prstGeom prst="rect">
            <a:avLst/>
          </a:prstGeom>
          <a:noFill/>
        </p:spPr>
        <p:txBody>
          <a:bodyPr>
            <a:spAutoFit/>
          </a:bodyPr>
          <a:lstStyle/>
          <a:p>
            <a:pPr algn="ctr">
              <a:defRPr/>
            </a:pPr>
            <a:r>
              <a:rPr lang="en-US" b="1" strike="sngStrike" dirty="0">
                <a:solidFill>
                  <a:srgbClr val="093678"/>
                </a:solidFill>
                <a:latin typeface="Trebuchet MS" pitchFamily="34" charset="0"/>
                <a:cs typeface="+mn-cs"/>
              </a:rPr>
              <a:t>4</a:t>
            </a:r>
            <a:r>
              <a:rPr lang="en-US" b="1" dirty="0">
                <a:solidFill>
                  <a:srgbClr val="093678"/>
                </a:solidFill>
                <a:latin typeface="Trebuchet MS" pitchFamily="34" charset="0"/>
                <a:cs typeface="+mn-cs"/>
              </a:rPr>
              <a:t>. Recoja el material desechable en un recipiente</a:t>
            </a:r>
          </a:p>
        </p:txBody>
      </p:sp>
      <p:pic>
        <p:nvPicPr>
          <p:cNvPr id="9" name="Picture 8" descr="solution.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76600" y="1524000"/>
            <a:ext cx="1676400" cy="1324850"/>
          </a:xfrm>
          <a:prstGeom prst="rect">
            <a:avLst/>
          </a:prstGeom>
          <a:ln>
            <a:noFill/>
          </a:ln>
          <a:effectLst>
            <a:outerShdw blurRad="292100" dist="139700" dir="2700000" algn="tl" rotWithShape="0">
              <a:srgbClr val="333333">
                <a:alpha val="65000"/>
              </a:srgbClr>
            </a:outerShdw>
          </a:effectLst>
        </p:spPr>
      </p:pic>
      <p:sp>
        <p:nvSpPr>
          <p:cNvPr id="19463" name="TextBox 9"/>
          <p:cNvSpPr txBox="1">
            <a:spLocks noChangeArrowheads="1"/>
          </p:cNvSpPr>
          <p:nvPr/>
        </p:nvSpPr>
        <p:spPr bwMode="auto">
          <a:xfrm>
            <a:off x="2971800" y="2971800"/>
            <a:ext cx="2590800" cy="646331"/>
          </a:xfrm>
          <a:prstGeom prst="rect">
            <a:avLst/>
          </a:prstGeom>
          <a:noFill/>
          <a:ln w="9525">
            <a:noFill/>
            <a:miter lim="800000"/>
            <a:headEnd/>
            <a:tailEnd/>
          </a:ln>
        </p:spPr>
        <p:txBody>
          <a:bodyPr>
            <a:spAutoFit/>
          </a:bodyPr>
          <a:lstStyle/>
          <a:p>
            <a:pPr algn="ctr"/>
            <a:r>
              <a:rPr lang="en-US" b="1" dirty="0">
                <a:solidFill>
                  <a:srgbClr val="093678"/>
                </a:solidFill>
                <a:latin typeface="Trebuchet MS" pitchFamily="34" charset="0"/>
              </a:rPr>
              <a:t>2. Contenga y neutralice el derrame</a:t>
            </a:r>
          </a:p>
        </p:txBody>
      </p:sp>
      <p:sp>
        <p:nvSpPr>
          <p:cNvPr id="19465" name="TextBox 11"/>
          <p:cNvSpPr txBox="1">
            <a:spLocks noChangeArrowheads="1"/>
          </p:cNvSpPr>
          <p:nvPr/>
        </p:nvSpPr>
        <p:spPr bwMode="auto">
          <a:xfrm>
            <a:off x="5549660" y="5133201"/>
            <a:ext cx="3276600" cy="923330"/>
          </a:xfrm>
          <a:prstGeom prst="rect">
            <a:avLst/>
          </a:prstGeom>
          <a:noFill/>
          <a:ln w="9525">
            <a:noFill/>
            <a:miter lim="800000"/>
            <a:headEnd/>
            <a:tailEnd/>
          </a:ln>
        </p:spPr>
        <p:txBody>
          <a:bodyPr wrap="square">
            <a:spAutoFit/>
          </a:bodyPr>
          <a:lstStyle/>
          <a:p>
            <a:pPr algn="ctr"/>
            <a:r>
              <a:rPr lang="en-US" b="1" dirty="0">
                <a:solidFill>
                  <a:srgbClr val="093678"/>
                </a:solidFill>
                <a:latin typeface="Trebuchet MS" pitchFamily="34" charset="0"/>
              </a:rPr>
              <a:t>6. Elimine los desechos según las regulaciones aplicables</a:t>
            </a:r>
          </a:p>
        </p:txBody>
      </p:sp>
      <p:pic>
        <p:nvPicPr>
          <p:cNvPr id="14" name="Picture 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019800" y="1523999"/>
            <a:ext cx="1752600" cy="1379095"/>
          </a:xfrm>
          <a:prstGeom prst="rect">
            <a:avLst/>
          </a:prstGeom>
          <a:ln>
            <a:noFill/>
          </a:ln>
          <a:effectLst>
            <a:outerShdw blurRad="292100" dist="139700" dir="2700000" algn="tl" rotWithShape="0">
              <a:srgbClr val="333333">
                <a:alpha val="65000"/>
              </a:srgbClr>
            </a:outerShdw>
          </a:effectLst>
        </p:spPr>
      </p:pic>
      <p:sp>
        <p:nvSpPr>
          <p:cNvPr id="19467" name="TextBox 14"/>
          <p:cNvSpPr txBox="1">
            <a:spLocks noChangeArrowheads="1"/>
          </p:cNvSpPr>
          <p:nvPr/>
        </p:nvSpPr>
        <p:spPr bwMode="auto">
          <a:xfrm>
            <a:off x="5562600" y="3048000"/>
            <a:ext cx="2590800" cy="646331"/>
          </a:xfrm>
          <a:prstGeom prst="rect">
            <a:avLst/>
          </a:prstGeom>
          <a:noFill/>
          <a:ln w="9525">
            <a:noFill/>
            <a:miter lim="800000"/>
            <a:headEnd/>
            <a:tailEnd/>
          </a:ln>
        </p:spPr>
        <p:txBody>
          <a:bodyPr>
            <a:spAutoFit/>
          </a:bodyPr>
          <a:lstStyle/>
          <a:p>
            <a:pPr algn="ctr"/>
            <a:r>
              <a:rPr lang="en-US" b="1" dirty="0">
                <a:solidFill>
                  <a:srgbClr val="FF0000"/>
                </a:solidFill>
              </a:rPr>
              <a:t> </a:t>
            </a:r>
            <a:r>
              <a:rPr lang="en-US" b="1" dirty="0">
                <a:solidFill>
                  <a:srgbClr val="093678"/>
                </a:solidFill>
                <a:latin typeface="Trebuchet MS" pitchFamily="34" charset="0"/>
              </a:rPr>
              <a:t>3. Cubra el derrame con absorbente</a:t>
            </a:r>
          </a:p>
        </p:txBody>
      </p:sp>
      <p:pic>
        <p:nvPicPr>
          <p:cNvPr id="16" name="Picture 3" descr="Image 018.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861204" y="1355911"/>
            <a:ext cx="1371600" cy="1615890"/>
          </a:xfrm>
          <a:prstGeom prst="rect">
            <a:avLst/>
          </a:prstGeom>
          <a:ln>
            <a:noFill/>
          </a:ln>
          <a:effectLst>
            <a:softEdge rad="112500"/>
          </a:effectLst>
        </p:spPr>
      </p:pic>
      <p:sp>
        <p:nvSpPr>
          <p:cNvPr id="19469" name="TextBox 17"/>
          <p:cNvSpPr txBox="1">
            <a:spLocks noChangeArrowheads="1"/>
          </p:cNvSpPr>
          <p:nvPr/>
        </p:nvSpPr>
        <p:spPr bwMode="auto">
          <a:xfrm>
            <a:off x="2981864" y="5292924"/>
            <a:ext cx="2667000" cy="646331"/>
          </a:xfrm>
          <a:prstGeom prst="rect">
            <a:avLst/>
          </a:prstGeom>
          <a:noFill/>
          <a:ln w="9525">
            <a:noFill/>
            <a:miter lim="800000"/>
            <a:headEnd/>
            <a:tailEnd/>
          </a:ln>
        </p:spPr>
        <p:txBody>
          <a:bodyPr>
            <a:spAutoFit/>
          </a:bodyPr>
          <a:lstStyle/>
          <a:p>
            <a:pPr algn="ctr"/>
            <a:r>
              <a:rPr lang="en-US" b="1" dirty="0">
                <a:solidFill>
                  <a:srgbClr val="093678"/>
                </a:solidFill>
                <a:latin typeface="Trebuchet MS" pitchFamily="34" charset="0"/>
              </a:rPr>
              <a:t>5. Descontamine la superficie</a:t>
            </a:r>
          </a:p>
        </p:txBody>
      </p:sp>
      <p:pic>
        <p:nvPicPr>
          <p:cNvPr id="19" name="Picture 4" descr="Image 020.jpg"/>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3314700" y="3674837"/>
            <a:ext cx="1600200" cy="1618087"/>
          </a:xfrm>
          <a:prstGeom prst="rect">
            <a:avLst/>
          </a:prstGeom>
          <a:ln>
            <a:noFill/>
          </a:ln>
          <a:effectLst>
            <a:softEdge rad="112500"/>
          </a:effectLst>
        </p:spPr>
      </p:pic>
      <p:pic>
        <p:nvPicPr>
          <p:cNvPr id="17" name="Picture 2"/>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6096000" y="3810000"/>
            <a:ext cx="1703905" cy="1208650"/>
          </a:xfrm>
          <a:prstGeom prst="rect">
            <a:avLst/>
          </a:prstGeom>
          <a:noFill/>
          <a:ln w="9525">
            <a:noFill/>
            <a:miter lim="800000"/>
            <a:headEnd/>
            <a:tailEnd/>
          </a:ln>
          <a:effectLst>
            <a:outerShdw blurRad="292100" dist="139700" dir="2700000" algn="tl" rotWithShape="0">
              <a:prstClr val="black">
                <a:alpha val="65000"/>
              </a:prst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fontAlgn="auto">
              <a:spcAft>
                <a:spcPts val="0"/>
              </a:spcAft>
              <a:defRPr/>
            </a:pPr>
            <a:r>
              <a:rPr lang="en-US" dirty="0" smtClean="0">
                <a:solidFill>
                  <a:srgbClr val="093678"/>
                </a:solidFill>
              </a:rPr>
              <a:t>Unidad 12 Resumen</a:t>
            </a:r>
          </a:p>
        </p:txBody>
      </p:sp>
      <p:sp>
        <p:nvSpPr>
          <p:cNvPr id="12291" name="Content Placeholder 2"/>
          <p:cNvSpPr>
            <a:spLocks noGrp="1"/>
          </p:cNvSpPr>
          <p:nvPr>
            <p:ph idx="1"/>
          </p:nvPr>
        </p:nvSpPr>
        <p:spPr>
          <a:xfrm>
            <a:off x="457200" y="1676401"/>
            <a:ext cx="7772400" cy="4343400"/>
          </a:xfrm>
        </p:spPr>
        <p:txBody>
          <a:bodyPr>
            <a:normAutofit/>
          </a:bodyPr>
          <a:lstStyle/>
          <a:p>
            <a:pPr indent="0" defTabSz="966788" fontAlgn="auto">
              <a:spcBef>
                <a:spcPts val="600"/>
              </a:spcBef>
              <a:spcAft>
                <a:spcPts val="600"/>
              </a:spcAft>
              <a:buFont typeface="Wingdings" pitchFamily="2" charset="2"/>
              <a:buNone/>
              <a:defRPr/>
            </a:pPr>
            <a:r>
              <a:rPr lang="en-US" sz="2800" b="0" dirty="0" smtClean="0">
                <a:solidFill>
                  <a:srgbClr val="093678"/>
                </a:solidFill>
              </a:rPr>
              <a:t>En esta unidad, usted aprendió sobre:</a:t>
            </a:r>
          </a:p>
          <a:p>
            <a:pPr marL="457200" indent="-457200" defTabSz="966788" fontAlgn="auto">
              <a:spcBef>
                <a:spcPts val="600"/>
              </a:spcBef>
              <a:spcAft>
                <a:spcPts val="600"/>
              </a:spcAft>
              <a:buFont typeface="Arial" pitchFamily="34" charset="0"/>
              <a:buChar char="•"/>
              <a:defRPr/>
            </a:pPr>
            <a:r>
              <a:rPr lang="en-US" sz="2800" b="0" dirty="0" smtClean="0">
                <a:solidFill>
                  <a:srgbClr val="093678"/>
                </a:solidFill>
              </a:rPr>
              <a:t>cómo responder en caso de una emergencia al </a:t>
            </a:r>
            <a:r>
              <a:rPr lang="en-US" sz="2800" b="0" dirty="0" err="1" smtClean="0">
                <a:solidFill>
                  <a:srgbClr val="093678"/>
                </a:solidFill>
              </a:rPr>
              <a:t>aplicar</a:t>
            </a:r>
            <a:r>
              <a:rPr lang="en-US" sz="2800" b="0" dirty="0" smtClean="0">
                <a:solidFill>
                  <a:srgbClr val="093678"/>
                </a:solidFill>
              </a:rPr>
              <a:t> SPF de baja presión.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solidFill>
                  <a:srgbClr val="093678"/>
                </a:solidFill>
              </a:rPr>
              <a:t>Unidad 12 Repaso</a:t>
            </a:r>
          </a:p>
        </p:txBody>
      </p:sp>
      <p:graphicFrame>
        <p:nvGraphicFramePr>
          <p:cNvPr id="4" name="Diagram 3"/>
          <p:cNvGraphicFramePr/>
          <p:nvPr/>
        </p:nvGraphicFramePr>
        <p:xfrm>
          <a:off x="8382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533400"/>
            <a:ext cx="7162800" cy="827712"/>
          </a:xfrm>
        </p:spPr>
        <p:txBody>
          <a:bodyPr>
            <a:normAutofit/>
          </a:bodyPr>
          <a:lstStyle/>
          <a:p>
            <a:pPr fontAlgn="auto">
              <a:spcAft>
                <a:spcPts val="0"/>
              </a:spcAft>
              <a:defRPr/>
            </a:pPr>
            <a:r>
              <a:rPr lang="en-US" sz="2800" dirty="0" smtClean="0"/>
              <a:t>Unidad 12: P1 </a:t>
            </a:r>
            <a:r>
              <a:rPr lang="en-US" sz="2800" dirty="0" err="1" smtClean="0"/>
              <a:t>Revisión</a:t>
            </a:r>
            <a:endParaRPr lang="en-US" sz="2800" dirty="0" smtClean="0">
              <a:solidFill>
                <a:srgbClr val="FF0000"/>
              </a:solidFill>
            </a:endParaRPr>
          </a:p>
        </p:txBody>
      </p:sp>
      <p:sp>
        <p:nvSpPr>
          <p:cNvPr id="19459" name="Content Placeholder 2"/>
          <p:cNvSpPr>
            <a:spLocks noGrp="1"/>
          </p:cNvSpPr>
          <p:nvPr>
            <p:ph idx="1"/>
          </p:nvPr>
        </p:nvSpPr>
        <p:spPr>
          <a:xfrm>
            <a:off x="457200" y="1676401"/>
            <a:ext cx="8382000" cy="4343400"/>
          </a:xfrm>
        </p:spPr>
        <p:txBody>
          <a:bodyPr>
            <a:normAutofit/>
          </a:bodyPr>
          <a:lstStyle/>
          <a:p>
            <a:pPr indent="0" fontAlgn="auto">
              <a:buFont typeface="Arial"/>
              <a:buNone/>
              <a:defRPr/>
            </a:pPr>
            <a:r>
              <a:rPr lang="en-US" sz="2000" dirty="0" smtClean="0"/>
              <a:t>Si ocurre un derrame, ¿cuál de las siguientes es considerada una acción apropiada?</a:t>
            </a:r>
          </a:p>
          <a:p>
            <a:pPr indent="0" fontAlgn="auto">
              <a:buFont typeface="Arial"/>
              <a:buNone/>
              <a:defRPr/>
            </a:pPr>
            <a:endParaRPr lang="en-US" sz="2000" dirty="0"/>
          </a:p>
          <a:p>
            <a:pPr marL="682625" indent="-682625" fontAlgn="auto">
              <a:buFontTx/>
              <a:buAutoNum type="alphaUcPeriod"/>
              <a:defRPr/>
            </a:pPr>
            <a:r>
              <a:rPr lang="en-US" sz="2000" dirty="0" smtClean="0"/>
              <a:t>Identificar el material derramado.</a:t>
            </a:r>
          </a:p>
          <a:p>
            <a:pPr marL="682625" indent="-682625" fontAlgn="auto">
              <a:buFontTx/>
              <a:buAutoNum type="alphaUcPeriod"/>
              <a:defRPr/>
            </a:pPr>
            <a:r>
              <a:rPr lang="en-US" sz="2000" dirty="0" smtClean="0"/>
              <a:t>Consultar las instrucciones del fabricante y la HDS para obtener consejos sobre la limpieza.</a:t>
            </a:r>
          </a:p>
          <a:p>
            <a:pPr marL="682625" indent="-682625" fontAlgn="auto">
              <a:buFontTx/>
              <a:buAutoNum type="alphaUcPeriod"/>
              <a:defRPr/>
            </a:pPr>
            <a:r>
              <a:rPr lang="en-US" sz="2000" dirty="0" smtClean="0"/>
              <a:t>Con el permiso del  empleador, considerar limpiar el derrame si es de una cantidad manejable y si se cuenta con la capacitación adecuada.</a:t>
            </a:r>
            <a:endParaRPr lang="en-US" sz="2000" dirty="0"/>
          </a:p>
          <a:p>
            <a:pPr marL="682625" indent="-682625" fontAlgn="auto">
              <a:buFontTx/>
              <a:buAutoNum type="alphaUcPeriod"/>
              <a:defRPr/>
            </a:pPr>
            <a:r>
              <a:rPr lang="en-US" sz="2000" dirty="0" err="1" smtClean="0"/>
              <a:t>Todas</a:t>
            </a:r>
            <a:r>
              <a:rPr lang="en-US" sz="2000" dirty="0" smtClean="0"/>
              <a:t> los anteriores.</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533400"/>
            <a:ext cx="7162800" cy="827712"/>
          </a:xfrm>
        </p:spPr>
        <p:txBody>
          <a:bodyPr>
            <a:normAutofit/>
          </a:bodyPr>
          <a:lstStyle/>
          <a:p>
            <a:pPr fontAlgn="auto">
              <a:spcAft>
                <a:spcPts val="0"/>
              </a:spcAft>
              <a:defRPr/>
            </a:pPr>
            <a:r>
              <a:rPr lang="en-US" sz="2800" dirty="0" smtClean="0"/>
              <a:t>Unidad 12: P1 </a:t>
            </a:r>
            <a:r>
              <a:rPr lang="en-US" sz="2800" dirty="0" err="1" smtClean="0"/>
              <a:t>Revisión</a:t>
            </a:r>
            <a:endParaRPr lang="en-US" sz="2800" dirty="0" smtClean="0">
              <a:solidFill>
                <a:srgbClr val="FF0000"/>
              </a:solidFill>
            </a:endParaRPr>
          </a:p>
        </p:txBody>
      </p:sp>
      <p:sp>
        <p:nvSpPr>
          <p:cNvPr id="19459" name="Content Placeholder 2"/>
          <p:cNvSpPr>
            <a:spLocks noGrp="1"/>
          </p:cNvSpPr>
          <p:nvPr>
            <p:ph idx="1"/>
          </p:nvPr>
        </p:nvSpPr>
        <p:spPr>
          <a:xfrm>
            <a:off x="457200" y="1676401"/>
            <a:ext cx="8153400" cy="4343400"/>
          </a:xfrm>
        </p:spPr>
        <p:txBody>
          <a:bodyPr>
            <a:normAutofit/>
          </a:bodyPr>
          <a:lstStyle/>
          <a:p>
            <a:pPr indent="0" fontAlgn="auto">
              <a:buFont typeface="Arial"/>
              <a:buNone/>
              <a:defRPr/>
            </a:pPr>
            <a:r>
              <a:rPr lang="en-US" sz="2000" dirty="0" smtClean="0"/>
              <a:t>Si ocurre un derrame, ¿cuál de las siguientes es considerada una acción apropiada?</a:t>
            </a:r>
          </a:p>
          <a:p>
            <a:pPr indent="0" fontAlgn="auto">
              <a:buFont typeface="Arial"/>
              <a:buNone/>
              <a:defRPr/>
            </a:pPr>
            <a:endParaRPr lang="en-US" sz="2000" dirty="0"/>
          </a:p>
          <a:p>
            <a:pPr marL="682625" indent="-682625" fontAlgn="auto">
              <a:buFontTx/>
              <a:buAutoNum type="alphaUcPeriod"/>
              <a:defRPr/>
            </a:pPr>
            <a:r>
              <a:rPr lang="en-US" sz="2000" dirty="0" smtClean="0">
                <a:solidFill>
                  <a:schemeClr val="bg1">
                    <a:lumMod val="50000"/>
                  </a:schemeClr>
                </a:solidFill>
              </a:rPr>
              <a:t>Identificar el material derramado.</a:t>
            </a:r>
          </a:p>
          <a:p>
            <a:pPr marL="682625" indent="-682625" fontAlgn="auto">
              <a:buFontTx/>
              <a:buAutoNum type="alphaUcPeriod"/>
              <a:defRPr/>
            </a:pPr>
            <a:r>
              <a:rPr lang="en-US" sz="2000" dirty="0" smtClean="0">
                <a:solidFill>
                  <a:schemeClr val="bg1">
                    <a:lumMod val="50000"/>
                  </a:schemeClr>
                </a:solidFill>
              </a:rPr>
              <a:t>Consultar las instrucciones del fabricante y la HDS para obtener consejos sobre la limpieza.</a:t>
            </a:r>
          </a:p>
          <a:p>
            <a:pPr marL="682625" indent="-682625" fontAlgn="auto">
              <a:buFontTx/>
              <a:buAutoNum type="alphaUcPeriod"/>
              <a:defRPr/>
            </a:pPr>
            <a:r>
              <a:rPr lang="en-US" sz="2000" dirty="0" smtClean="0">
                <a:solidFill>
                  <a:schemeClr val="bg1">
                    <a:lumMod val="50000"/>
                  </a:schemeClr>
                </a:solidFill>
              </a:rPr>
              <a:t>Con el permiso del  empleador, considerar limpiar el derrame si es de una cantidad manejable y si se cuenta con la capacitación adecuada.</a:t>
            </a:r>
            <a:endParaRPr lang="en-US" sz="2000" dirty="0">
              <a:solidFill>
                <a:schemeClr val="bg1">
                  <a:lumMod val="50000"/>
                </a:schemeClr>
              </a:solidFill>
            </a:endParaRPr>
          </a:p>
          <a:p>
            <a:pPr marL="682625" indent="-682625" fontAlgn="auto">
              <a:buFontTx/>
              <a:buAutoNum type="alphaUcPeriod"/>
              <a:defRPr/>
            </a:pPr>
            <a:r>
              <a:rPr lang="en-US" sz="2000" dirty="0" err="1" smtClean="0">
                <a:solidFill>
                  <a:srgbClr val="00B050"/>
                </a:solidFill>
              </a:rPr>
              <a:t>Todas</a:t>
            </a:r>
            <a:r>
              <a:rPr lang="en-US" sz="2000" dirty="0" smtClean="0">
                <a:solidFill>
                  <a:srgbClr val="00B050"/>
                </a:solidFill>
              </a:rPr>
              <a:t> los anteriores.</a:t>
            </a:r>
            <a:endParaRPr lang="en-US" sz="2000"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762000"/>
            <a:ext cx="7162800" cy="599112"/>
          </a:xfrm>
        </p:spPr>
        <p:txBody>
          <a:bodyPr>
            <a:normAutofit/>
          </a:bodyPr>
          <a:lstStyle/>
          <a:p>
            <a:pPr fontAlgn="auto">
              <a:spcAft>
                <a:spcPts val="0"/>
              </a:spcAft>
              <a:defRPr/>
            </a:pPr>
            <a:r>
              <a:rPr lang="en-US" sz="2800" dirty="0" smtClean="0"/>
              <a:t>Unidad 12: P2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smtClean="0"/>
              <a:t>Los EPP que se usan típicamente cuando se limpia un derrame químico incluyen todo lo siguiente </a:t>
            </a:r>
            <a:r>
              <a:rPr lang="en-US" sz="2000" u="sng" dirty="0" smtClean="0"/>
              <a:t>excepto</a:t>
            </a:r>
            <a:r>
              <a:rPr lang="en-US" sz="2000" dirty="0" smtClean="0"/>
              <a:t>:</a:t>
            </a:r>
          </a:p>
          <a:p>
            <a:pPr indent="0" fontAlgn="auto">
              <a:buFont typeface="Arial"/>
              <a:buNone/>
              <a:defRPr/>
            </a:pPr>
            <a:endParaRPr lang="en-US" sz="2000" dirty="0" smtClean="0"/>
          </a:p>
          <a:p>
            <a:pPr marL="682625" indent="-682625" fontAlgn="auto">
              <a:buFontTx/>
              <a:buAutoNum type="alphaUcPeriod"/>
              <a:defRPr/>
            </a:pPr>
            <a:r>
              <a:rPr lang="en-US" sz="2000" dirty="0" smtClean="0"/>
              <a:t>guantes resistentes a los químicos</a:t>
            </a:r>
          </a:p>
          <a:p>
            <a:pPr marL="682625" indent="-682625" fontAlgn="auto">
              <a:buFontTx/>
              <a:buAutoNum type="alphaUcPeriod"/>
              <a:defRPr/>
            </a:pPr>
            <a:r>
              <a:rPr lang="en-US" sz="2000" dirty="0" smtClean="0"/>
              <a:t>protección para los </a:t>
            </a:r>
            <a:r>
              <a:rPr lang="en-US" sz="2000" dirty="0" err="1" smtClean="0"/>
              <a:t>oídos</a:t>
            </a:r>
            <a:endParaRPr lang="en-US" sz="2000" dirty="0" smtClean="0"/>
          </a:p>
          <a:p>
            <a:pPr marL="682625" indent="-682625" fontAlgn="auto">
              <a:buFontTx/>
              <a:buAutoNum type="alphaUcPeriod"/>
              <a:defRPr/>
            </a:pPr>
            <a:r>
              <a:rPr lang="en-US" sz="2000" dirty="0" err="1" smtClean="0"/>
              <a:t>protección</a:t>
            </a:r>
            <a:r>
              <a:rPr lang="en-US" sz="2000" dirty="0" smtClean="0"/>
              <a:t> ocular</a:t>
            </a:r>
            <a:r>
              <a:rPr lang="en-US" sz="2000" dirty="0"/>
              <a:t> </a:t>
            </a:r>
          </a:p>
          <a:p>
            <a:pPr marL="682625" indent="-682625" fontAlgn="auto">
              <a:buFontTx/>
              <a:buAutoNum type="alphaUcPeriod"/>
              <a:defRPr/>
            </a:pPr>
            <a:r>
              <a:rPr lang="en-US" sz="2000" dirty="0" smtClean="0"/>
              <a:t>ropa protectora</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a:bodyPr>
          <a:lstStyle/>
          <a:p>
            <a:pPr fontAlgn="auto">
              <a:spcAft>
                <a:spcPts val="0"/>
              </a:spcAft>
              <a:defRPr/>
            </a:pPr>
            <a:r>
              <a:rPr lang="en-US" sz="2800" dirty="0" smtClean="0"/>
              <a:t>Unidad 12: P2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a:t>Los </a:t>
            </a:r>
            <a:r>
              <a:rPr lang="en-US" sz="2000" dirty="0" smtClean="0"/>
              <a:t>EPP </a:t>
            </a:r>
            <a:r>
              <a:rPr lang="en-US" sz="2000" dirty="0"/>
              <a:t>que se usan típicamente cuando se limpia un derrame químico incluyen todo lo siguiente </a:t>
            </a:r>
            <a:r>
              <a:rPr lang="en-US" sz="2000" u="sng" dirty="0" smtClean="0"/>
              <a:t>excepto</a:t>
            </a:r>
            <a:r>
              <a:rPr lang="en-US" sz="2000" dirty="0" smtClean="0"/>
              <a:t>:</a:t>
            </a:r>
            <a:endParaRPr lang="en-US" sz="2000" dirty="0"/>
          </a:p>
          <a:p>
            <a:pPr indent="0" fontAlgn="auto">
              <a:buFont typeface="Arial"/>
              <a:buNone/>
              <a:defRPr/>
            </a:pPr>
            <a:endParaRPr lang="en-US" sz="2000" dirty="0"/>
          </a:p>
          <a:p>
            <a:pPr marL="682625" indent="-682625" fontAlgn="auto">
              <a:buFontTx/>
              <a:buAutoNum type="alphaUcPeriod"/>
              <a:defRPr/>
            </a:pPr>
            <a:r>
              <a:rPr lang="en-US" sz="2000" dirty="0">
                <a:solidFill>
                  <a:schemeClr val="bg1">
                    <a:lumMod val="50000"/>
                  </a:schemeClr>
                </a:solidFill>
              </a:rPr>
              <a:t>guantes resistentes a los químicos</a:t>
            </a:r>
          </a:p>
          <a:p>
            <a:pPr marL="682625" indent="-682625" fontAlgn="auto">
              <a:buFontTx/>
              <a:buAutoNum type="alphaUcPeriod"/>
              <a:defRPr/>
            </a:pPr>
            <a:r>
              <a:rPr lang="en-US" sz="2000" dirty="0" smtClean="0">
                <a:solidFill>
                  <a:srgbClr val="00B050"/>
                </a:solidFill>
              </a:rPr>
              <a:t>protección para los </a:t>
            </a:r>
            <a:r>
              <a:rPr lang="en-US" sz="2000" dirty="0" err="1" smtClean="0">
                <a:solidFill>
                  <a:srgbClr val="00B050"/>
                </a:solidFill>
              </a:rPr>
              <a:t>oídos</a:t>
            </a:r>
            <a:endParaRPr lang="en-US" sz="2000" dirty="0" smtClean="0">
              <a:solidFill>
                <a:srgbClr val="00B050"/>
              </a:solidFill>
            </a:endParaRPr>
          </a:p>
          <a:p>
            <a:pPr marL="682625" indent="-682625" fontAlgn="auto">
              <a:buFontTx/>
              <a:buAutoNum type="alphaUcPeriod"/>
              <a:defRPr/>
            </a:pPr>
            <a:r>
              <a:rPr lang="en-US" sz="2000" dirty="0" err="1" smtClean="0">
                <a:solidFill>
                  <a:schemeClr val="bg1">
                    <a:lumMod val="50000"/>
                  </a:schemeClr>
                </a:solidFill>
              </a:rPr>
              <a:t>protección</a:t>
            </a:r>
            <a:r>
              <a:rPr lang="en-US" sz="2000" dirty="0" smtClean="0">
                <a:solidFill>
                  <a:schemeClr val="bg1">
                    <a:lumMod val="50000"/>
                  </a:schemeClr>
                </a:solidFill>
              </a:rPr>
              <a:t> </a:t>
            </a:r>
            <a:r>
              <a:rPr lang="en-US" sz="2000" dirty="0">
                <a:solidFill>
                  <a:schemeClr val="bg1">
                    <a:lumMod val="50000"/>
                  </a:schemeClr>
                </a:solidFill>
              </a:rPr>
              <a:t>ocular </a:t>
            </a:r>
          </a:p>
          <a:p>
            <a:pPr marL="682625" indent="-682625" fontAlgn="auto">
              <a:buFontTx/>
              <a:buAutoNum type="alphaUcPeriod"/>
              <a:defRPr/>
            </a:pPr>
            <a:r>
              <a:rPr lang="en-US" sz="2000" dirty="0" smtClean="0">
                <a:solidFill>
                  <a:schemeClr val="bg1">
                    <a:lumMod val="50000"/>
                  </a:schemeClr>
                </a:solidFill>
              </a:rPr>
              <a:t>ropa protectora</a:t>
            </a:r>
            <a:endParaRPr lang="en-US" sz="20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solidFill>
                  <a:srgbClr val="093678"/>
                </a:solidFill>
              </a:rPr>
              <a:t>Unidad 12 </a:t>
            </a:r>
            <a:r>
              <a:rPr lang="en-US" dirty="0" err="1" smtClean="0">
                <a:solidFill>
                  <a:srgbClr val="093678"/>
                </a:solidFill>
              </a:rPr>
              <a:t>Completada</a:t>
            </a:r>
            <a:endParaRPr lang="en-US" dirty="0" smtClean="0">
              <a:solidFill>
                <a:srgbClr val="093678"/>
              </a:solidFill>
            </a:endParaRPr>
          </a:p>
        </p:txBody>
      </p:sp>
      <p:sp>
        <p:nvSpPr>
          <p:cNvPr id="27652" name="TextBox 4"/>
          <p:cNvSpPr txBox="1">
            <a:spLocks noChangeArrowheads="1"/>
          </p:cNvSpPr>
          <p:nvPr/>
        </p:nvSpPr>
        <p:spPr bwMode="auto">
          <a:xfrm>
            <a:off x="4191000" y="3124200"/>
            <a:ext cx="4032250" cy="461963"/>
          </a:xfrm>
          <a:prstGeom prst="rect">
            <a:avLst/>
          </a:prstGeom>
          <a:noFill/>
          <a:ln w="9525">
            <a:noFill/>
            <a:miter lim="800000"/>
            <a:headEnd/>
            <a:tailEnd/>
          </a:ln>
        </p:spPr>
        <p:txBody>
          <a:bodyPr wrap="square">
            <a:spAutoFit/>
          </a:bodyPr>
          <a:lstStyle/>
          <a:p>
            <a:pPr eaLnBrk="0" hangingPunct="0">
              <a:buFont typeface="Wingdings" pitchFamily="2" charset="2"/>
              <a:buChar char="Ø"/>
            </a:pPr>
            <a:r>
              <a:rPr lang="en-US" sz="2400" dirty="0" smtClean="0">
                <a:solidFill>
                  <a:srgbClr val="093678"/>
                </a:solidFill>
              </a:rPr>
              <a:t> </a:t>
            </a:r>
            <a:r>
              <a:rPr lang="en-US" sz="2400" dirty="0" smtClean="0">
                <a:solidFill>
                  <a:srgbClr val="093678"/>
                </a:solidFill>
                <a:latin typeface="Trebuchet MS" pitchFamily="34" charset="0"/>
              </a:rPr>
              <a:t>Continuar </a:t>
            </a:r>
            <a:r>
              <a:rPr lang="en-US" sz="2400" dirty="0">
                <a:solidFill>
                  <a:srgbClr val="093678"/>
                </a:solidFill>
                <a:latin typeface="Trebuchet MS" pitchFamily="34" charset="0"/>
              </a:rPr>
              <a:t>a la Unidad </a:t>
            </a:r>
            <a:r>
              <a:rPr lang="en-US" sz="2400" dirty="0" smtClean="0">
                <a:solidFill>
                  <a:srgbClr val="093678"/>
                </a:solidFill>
                <a:latin typeface="Trebuchet MS" pitchFamily="34" charset="0"/>
              </a:rPr>
              <a:t>13</a:t>
            </a:r>
            <a:endParaRPr lang="en-US" sz="2400" dirty="0">
              <a:solidFill>
                <a:srgbClr val="093678"/>
              </a:solidFill>
              <a:latin typeface="Trebuchet MS" pitchFamily="34" charset="0"/>
            </a:endParaRPr>
          </a:p>
        </p:txBody>
      </p:sp>
      <p:sp>
        <p:nvSpPr>
          <p:cNvPr id="27653" name="TextBox 5"/>
          <p:cNvSpPr txBox="1">
            <a:spLocks noChangeArrowheads="1"/>
          </p:cNvSpPr>
          <p:nvPr/>
        </p:nvSpPr>
        <p:spPr bwMode="auto">
          <a:xfrm>
            <a:off x="4191000" y="3886200"/>
            <a:ext cx="4419600" cy="461665"/>
          </a:xfrm>
          <a:prstGeom prst="rect">
            <a:avLst/>
          </a:prstGeom>
          <a:noFill/>
          <a:ln w="9525">
            <a:noFill/>
            <a:miter lim="800000"/>
            <a:headEnd/>
            <a:tailEnd/>
          </a:ln>
        </p:spPr>
        <p:txBody>
          <a:bodyPr wrap="square">
            <a:spAutoFit/>
          </a:bodyPr>
          <a:lstStyle/>
          <a:p>
            <a:pPr eaLnBrk="0" hangingPunct="0">
              <a:buFont typeface="Wingdings" pitchFamily="2" charset="2"/>
              <a:buChar char="Ø"/>
            </a:pPr>
            <a:r>
              <a:rPr lang="en-US" sz="2400" dirty="0" smtClean="0">
                <a:solidFill>
                  <a:srgbClr val="093678"/>
                </a:solidFill>
                <a:latin typeface="Trebuchet MS" pitchFamily="34" charset="0"/>
              </a:rPr>
              <a:t> Volver </a:t>
            </a:r>
            <a:r>
              <a:rPr lang="en-US" sz="2400" dirty="0">
                <a:solidFill>
                  <a:srgbClr val="093678"/>
                </a:solidFill>
                <a:latin typeface="Trebuchet MS" pitchFamily="34" charset="0"/>
              </a:rPr>
              <a:t>al Menú Principal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a:t>This material was produced under grant number SH-22308-11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4014306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Box 4"/>
          <p:cNvSpPr txBox="1">
            <a:spLocks noChangeArrowheads="1"/>
          </p:cNvSpPr>
          <p:nvPr/>
        </p:nvSpPr>
        <p:spPr bwMode="auto">
          <a:xfrm>
            <a:off x="762000" y="1828800"/>
            <a:ext cx="7772400" cy="1985159"/>
          </a:xfrm>
          <a:prstGeom prst="rect">
            <a:avLst/>
          </a:prstGeom>
          <a:noFill/>
          <a:ln w="9525">
            <a:noFill/>
            <a:miter lim="800000"/>
            <a:headEnd/>
            <a:tailEnd/>
          </a:ln>
        </p:spPr>
        <p:txBody>
          <a:bodyPr wrap="square">
            <a:spAutoFit/>
          </a:bodyPr>
          <a:lstStyle/>
          <a:p>
            <a:pPr eaLnBrk="0" hangingPunct="0">
              <a:spcBef>
                <a:spcPts val="600"/>
              </a:spcBef>
              <a:spcAft>
                <a:spcPts val="600"/>
              </a:spcAft>
            </a:pPr>
            <a:r>
              <a:rPr lang="en-US" sz="2800" dirty="0">
                <a:solidFill>
                  <a:srgbClr val="093678"/>
                </a:solidFill>
                <a:latin typeface="Trebuchet MS" pitchFamily="34" charset="0"/>
              </a:rPr>
              <a:t>En esta </a:t>
            </a:r>
            <a:r>
              <a:rPr lang="en-US" sz="2800" dirty="0" smtClean="0">
                <a:solidFill>
                  <a:srgbClr val="093678"/>
                </a:solidFill>
                <a:latin typeface="Trebuchet MS" pitchFamily="34" charset="0"/>
              </a:rPr>
              <a:t>unidad, </a:t>
            </a:r>
            <a:r>
              <a:rPr lang="en-US" sz="2800" dirty="0">
                <a:solidFill>
                  <a:srgbClr val="093678"/>
                </a:solidFill>
                <a:latin typeface="Trebuchet MS" pitchFamily="34" charset="0"/>
              </a:rPr>
              <a:t>usted aprenderá acerca de</a:t>
            </a:r>
            <a:r>
              <a:rPr lang="en-US" sz="2800" dirty="0" smtClean="0">
                <a:solidFill>
                  <a:srgbClr val="093678"/>
                </a:solidFill>
                <a:latin typeface="Trebuchet MS" pitchFamily="34" charset="0"/>
              </a:rPr>
              <a:t>:</a:t>
            </a:r>
            <a:endParaRPr lang="en-US" sz="2800" dirty="0">
              <a:solidFill>
                <a:srgbClr val="093678"/>
              </a:solidFill>
              <a:latin typeface="Trebuchet MS" pitchFamily="34" charset="0"/>
            </a:endParaRPr>
          </a:p>
          <a:p>
            <a:pPr marL="457200" indent="-457200" eaLnBrk="0" hangingPunct="0">
              <a:spcBef>
                <a:spcPts val="600"/>
              </a:spcBef>
              <a:spcAft>
                <a:spcPts val="600"/>
              </a:spcAft>
              <a:buFont typeface="Arial" pitchFamily="34" charset="0"/>
              <a:buChar char="•"/>
            </a:pPr>
            <a:r>
              <a:rPr lang="en-US" sz="2800" dirty="0" smtClean="0">
                <a:solidFill>
                  <a:srgbClr val="093678"/>
                </a:solidFill>
                <a:latin typeface="Trebuchet MS" pitchFamily="34" charset="0"/>
              </a:rPr>
              <a:t>cómo </a:t>
            </a:r>
            <a:r>
              <a:rPr lang="en-US" sz="2800" dirty="0">
                <a:solidFill>
                  <a:srgbClr val="093678"/>
                </a:solidFill>
                <a:latin typeface="Trebuchet MS" pitchFamily="34" charset="0"/>
              </a:rPr>
              <a:t>responder</a:t>
            </a:r>
            <a:r>
              <a:rPr lang="en-US" sz="2800" dirty="0" smtClean="0">
                <a:solidFill>
                  <a:srgbClr val="093678"/>
                </a:solidFill>
                <a:latin typeface="Trebuchet MS" pitchFamily="34" charset="0"/>
              </a:rPr>
              <a:t> en caso de una emergencia al </a:t>
            </a:r>
            <a:r>
              <a:rPr lang="en-US" sz="2800" dirty="0" err="1" smtClean="0">
                <a:solidFill>
                  <a:srgbClr val="093678"/>
                </a:solidFill>
                <a:latin typeface="Trebuchet MS" pitchFamily="34" charset="0"/>
              </a:rPr>
              <a:t>aplicar</a:t>
            </a:r>
            <a:r>
              <a:rPr lang="en-US" sz="2800" dirty="0" smtClean="0">
                <a:solidFill>
                  <a:srgbClr val="093678"/>
                </a:solidFill>
                <a:latin typeface="Trebuchet MS" pitchFamily="34" charset="0"/>
              </a:rPr>
              <a:t> SPF de baja presión.</a:t>
            </a:r>
            <a:endParaRPr lang="en-US" sz="2800" dirty="0">
              <a:solidFill>
                <a:srgbClr val="093678"/>
              </a:solidFill>
              <a:latin typeface="Trebuchet MS" pitchFamily="34" charset="0"/>
            </a:endParaRPr>
          </a:p>
          <a:p>
            <a:pPr marL="342900" indent="-342900" algn="ctr" eaLnBrk="0" hangingPunct="0">
              <a:buFont typeface="Arial" pitchFamily="34" charset="0"/>
              <a:buChar char="•"/>
            </a:pPr>
            <a:endParaRPr lang="en-US" sz="2400" dirty="0"/>
          </a:p>
        </p:txBody>
      </p:sp>
      <p:sp>
        <p:nvSpPr>
          <p:cNvPr id="5124" name="Title 6"/>
          <p:cNvSpPr>
            <a:spLocks noGrp="1"/>
          </p:cNvSpPr>
          <p:nvPr>
            <p:ph type="title"/>
          </p:nvPr>
        </p:nvSpPr>
        <p:spPr/>
        <p:txBody>
          <a:bodyPr/>
          <a:lstStyle/>
          <a:p>
            <a:pPr fontAlgn="auto">
              <a:spcAft>
                <a:spcPts val="0"/>
              </a:spcAft>
              <a:defRPr/>
            </a:pPr>
            <a:r>
              <a:rPr lang="en-US" dirty="0" smtClean="0">
                <a:solidFill>
                  <a:srgbClr val="093678"/>
                </a:solidFill>
              </a:rPr>
              <a:t>Bienvenido a la Unidad 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Contención de </a:t>
            </a:r>
            <a:r>
              <a:rPr lang="en-US" dirty="0" err="1" smtClean="0">
                <a:solidFill>
                  <a:srgbClr val="093678"/>
                </a:solidFill>
              </a:rPr>
              <a:t>derrames</a:t>
            </a:r>
            <a:r>
              <a:rPr lang="en-US" dirty="0" smtClean="0">
                <a:solidFill>
                  <a:srgbClr val="093678"/>
                </a:solidFill>
              </a:rPr>
              <a:t> </a:t>
            </a:r>
          </a:p>
        </p:txBody>
      </p:sp>
      <p:sp>
        <p:nvSpPr>
          <p:cNvPr id="9218" name="Rectangle 3"/>
          <p:cNvSpPr>
            <a:spLocks noGrp="1" noChangeArrowheads="1"/>
          </p:cNvSpPr>
          <p:nvPr>
            <p:ph idx="1"/>
          </p:nvPr>
        </p:nvSpPr>
        <p:spPr>
          <a:xfrm>
            <a:off x="629728" y="1447800"/>
            <a:ext cx="8534400" cy="1981200"/>
          </a:xfrm>
        </p:spPr>
        <p:txBody>
          <a:bodyPr lIns="92066" tIns="46034" rIns="92066" bIns="46034">
            <a:normAutofit/>
          </a:bodyPr>
          <a:lstStyle/>
          <a:p>
            <a:pPr indent="0" fontAlgn="auto">
              <a:spcBef>
                <a:spcPts val="0"/>
              </a:spcBef>
              <a:defRPr/>
            </a:pPr>
            <a:r>
              <a:rPr lang="en-US" sz="2400" dirty="0" smtClean="0">
                <a:solidFill>
                  <a:schemeClr val="tx2"/>
                </a:solidFill>
              </a:rPr>
              <a:t>Implemente un plan en caso de derrames antes de empezar el trabajo. Podría ocurrir un derrame accidental. (por ejemplo, </a:t>
            </a:r>
            <a:r>
              <a:rPr lang="en-US" sz="2400" dirty="0" err="1" smtClean="0">
                <a:solidFill>
                  <a:schemeClr val="tx2"/>
                </a:solidFill>
              </a:rPr>
              <a:t>ruptura</a:t>
            </a:r>
            <a:r>
              <a:rPr lang="en-US" sz="2400" dirty="0" smtClean="0">
                <a:solidFill>
                  <a:schemeClr val="tx2"/>
                </a:solidFill>
              </a:rPr>
              <a:t> de una manguera o un conector flojo en un acople). </a:t>
            </a:r>
          </a:p>
          <a:p>
            <a:pPr indent="0" fontAlgn="auto">
              <a:spcBef>
                <a:spcPts val="0"/>
              </a:spcBef>
              <a:defRPr/>
            </a:pPr>
            <a:endParaRPr lang="en-US" sz="2400" dirty="0"/>
          </a:p>
          <a:p>
            <a:pPr marL="457200" indent="-457200" fontAlgn="auto">
              <a:spcBef>
                <a:spcPts val="0"/>
              </a:spcBef>
              <a:buFont typeface="Arial" pitchFamily="34" charset="0"/>
              <a:buChar char="•"/>
              <a:defRPr/>
            </a:pPr>
            <a:endParaRPr lang="en-US" sz="2400" dirty="0" smtClean="0"/>
          </a:p>
        </p:txBody>
      </p:sp>
      <p:pic>
        <p:nvPicPr>
          <p:cNvPr id="13316" name="Picture 4" descr="Image 020.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50170" y="3200399"/>
            <a:ext cx="2362200" cy="2387933"/>
          </a:xfrm>
          <a:prstGeom prst="rect">
            <a:avLst/>
          </a:prstGeom>
          <a:noFill/>
          <a:ln w="9525">
            <a:noFill/>
            <a:miter lim="800000"/>
            <a:headEnd/>
            <a:tailEnd/>
          </a:ln>
        </p:spPr>
      </p:pic>
      <p:sp>
        <p:nvSpPr>
          <p:cNvPr id="5" name="TextBox 4"/>
          <p:cNvSpPr txBox="1"/>
          <p:nvPr/>
        </p:nvSpPr>
        <p:spPr>
          <a:xfrm>
            <a:off x="457200" y="2895600"/>
            <a:ext cx="5867400" cy="3046988"/>
          </a:xfrm>
          <a:prstGeom prst="rect">
            <a:avLst/>
          </a:prstGeom>
          <a:noFill/>
        </p:spPr>
        <p:txBody>
          <a:bodyPr wrap="square" rtlCol="0">
            <a:spAutoFit/>
          </a:bodyPr>
          <a:lstStyle/>
          <a:p>
            <a:pPr marL="457200" indent="-457200" fontAlgn="auto">
              <a:spcBef>
                <a:spcPts val="0"/>
              </a:spcBef>
              <a:buFont typeface="Arial" pitchFamily="34" charset="0"/>
              <a:buChar char="•"/>
              <a:defRPr/>
            </a:pPr>
            <a:r>
              <a:rPr lang="es-ES_tradnl" sz="2400" b="1" dirty="0" smtClean="0">
                <a:solidFill>
                  <a:schemeClr val="tx2"/>
                </a:solidFill>
                <a:latin typeface="Trebuchet MS" pitchFamily="34" charset="0"/>
              </a:rPr>
              <a:t>consulte las instrucciones del fabricante para obtener información específica</a:t>
            </a:r>
          </a:p>
          <a:p>
            <a:pPr marL="457200" indent="-457200" fontAlgn="auto">
              <a:spcBef>
                <a:spcPts val="0"/>
              </a:spcBef>
              <a:buFont typeface="Arial" pitchFamily="34" charset="0"/>
              <a:buChar char="•"/>
              <a:defRPr/>
            </a:pPr>
            <a:r>
              <a:rPr lang="es-ES_tradnl" sz="2400" b="1" dirty="0" smtClean="0">
                <a:solidFill>
                  <a:schemeClr val="tx2"/>
                </a:solidFill>
                <a:latin typeface="Trebuchet MS" pitchFamily="34" charset="0"/>
              </a:rPr>
              <a:t>identifique interventores capacitados en derrames </a:t>
            </a:r>
          </a:p>
          <a:p>
            <a:pPr marL="457200" indent="-457200" fontAlgn="auto">
              <a:spcBef>
                <a:spcPts val="0"/>
              </a:spcBef>
              <a:buFont typeface="Arial" pitchFamily="34" charset="0"/>
              <a:buChar char="•"/>
              <a:defRPr/>
            </a:pPr>
            <a:r>
              <a:rPr lang="es-ES_tradnl" sz="2400" b="1" dirty="0" smtClean="0">
                <a:solidFill>
                  <a:schemeClr val="tx2"/>
                </a:solidFill>
                <a:latin typeface="Trebuchet MS" pitchFamily="34" charset="0"/>
              </a:rPr>
              <a:t>mantenga materiales de contención y limpieza de derrames disponibles en el lugar de trabajo.</a:t>
            </a:r>
            <a:endParaRPr lang="es-ES_tradnl" sz="2400" b="1" dirty="0">
              <a:solidFill>
                <a:schemeClr val="tx2"/>
              </a:solidFill>
              <a:latin typeface="Trebuchet MS"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18112"/>
            <a:ext cx="8305800" cy="1143000"/>
          </a:xfrm>
        </p:spPr>
        <p:txBody>
          <a:bodyPr lIns="92066" tIns="46034" rIns="92066" bIns="46034"/>
          <a:lstStyle/>
          <a:p>
            <a:pPr fontAlgn="auto">
              <a:lnSpc>
                <a:spcPct val="90000"/>
              </a:lnSpc>
              <a:spcAft>
                <a:spcPts val="0"/>
              </a:spcAft>
              <a:defRPr/>
            </a:pPr>
            <a:r>
              <a:rPr lang="en-US" dirty="0" smtClean="0">
                <a:solidFill>
                  <a:srgbClr val="093678"/>
                </a:solidFill>
              </a:rPr>
              <a:t>¿Qué debería hacer si hay un derrame?</a:t>
            </a:r>
          </a:p>
        </p:txBody>
      </p:sp>
      <p:sp>
        <p:nvSpPr>
          <p:cNvPr id="14339" name="Rectangle 3"/>
          <p:cNvSpPr>
            <a:spLocks noGrp="1" noChangeArrowheads="1"/>
          </p:cNvSpPr>
          <p:nvPr>
            <p:ph idx="1"/>
          </p:nvPr>
        </p:nvSpPr>
        <p:spPr bwMode="auto">
          <a:noFill/>
          <a:ln>
            <a:miter lim="800000"/>
            <a:headEnd/>
            <a:tailEnd/>
          </a:ln>
        </p:spPr>
        <p:txBody>
          <a:bodyPr vert="horz" wrap="square" lIns="92066" tIns="46034" rIns="92066" bIns="46034" numCol="1" anchorCtr="0" compatLnSpc="1">
            <a:prstTxWarp prst="textNoShape">
              <a:avLst/>
            </a:prstTxWarp>
            <a:normAutofit/>
          </a:bodyPr>
          <a:lstStyle/>
          <a:p>
            <a:pPr indent="0" algn="ctr">
              <a:spcBef>
                <a:spcPts val="600"/>
              </a:spcBef>
              <a:spcAft>
                <a:spcPct val="0"/>
              </a:spcAft>
            </a:pPr>
            <a:r>
              <a:rPr lang="en-US" sz="2800" dirty="0" smtClean="0">
                <a:solidFill>
                  <a:srgbClr val="093678"/>
                </a:solidFill>
                <a:latin typeface="Trebuchet MS" pitchFamily="34" charset="0"/>
                <a:ea typeface="Trebuchet MS" pitchFamily="34" charset="0"/>
                <a:cs typeface="Trebuchet MS" pitchFamily="34" charset="0"/>
              </a:rPr>
              <a:t>Identificar el material derramado</a:t>
            </a:r>
          </a:p>
        </p:txBody>
      </p:sp>
      <p:pic>
        <p:nvPicPr>
          <p:cNvPr id="14340" name="Picture 2" descr="C:\Documents and Settings\Burns\Local Settings\Temporary Internet Files\Content.IE5\76ZB6A2Z\MCj04414980000[1].png"/>
          <p:cNvPicPr>
            <a:picLocks noChangeAspect="1" noChangeArrowheads="1"/>
          </p:cNvPicPr>
          <p:nvPr/>
        </p:nvPicPr>
        <p:blipFill>
          <a:blip r:embed="rId3" cstate="print"/>
          <a:srcRect/>
          <a:stretch>
            <a:fillRect/>
          </a:stretch>
        </p:blipFill>
        <p:spPr bwMode="auto">
          <a:xfrm>
            <a:off x="2743200" y="2514600"/>
            <a:ext cx="3200400"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Image 018.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95245" y="2965626"/>
            <a:ext cx="2254506" cy="2819400"/>
          </a:xfrm>
          <a:prstGeom prst="rect">
            <a:avLst/>
          </a:prstGeom>
          <a:ln>
            <a:noFill/>
          </a:ln>
          <a:effectLst>
            <a:softEdge rad="112500"/>
          </a:effectLst>
        </p:spPr>
      </p:pic>
      <p:sp>
        <p:nvSpPr>
          <p:cNvPr id="8195" name="Rectangle 2"/>
          <p:cNvSpPr>
            <a:spLocks noGrp="1" noChangeArrowheads="1"/>
          </p:cNvSpPr>
          <p:nvPr>
            <p:ph type="title"/>
          </p:nvPr>
        </p:nvSpPr>
        <p:spPr>
          <a:xfrm>
            <a:off x="685800" y="228600"/>
            <a:ext cx="7696200" cy="1143000"/>
          </a:xfrm>
        </p:spPr>
        <p:txBody>
          <a:bodyPr lIns="92066" tIns="46034" rIns="92066" bIns="46034"/>
          <a:lstStyle/>
          <a:p>
            <a:pPr fontAlgn="auto">
              <a:lnSpc>
                <a:spcPct val="90000"/>
              </a:lnSpc>
              <a:spcAft>
                <a:spcPts val="0"/>
              </a:spcAft>
              <a:defRPr/>
            </a:pPr>
            <a:r>
              <a:rPr lang="en-US" dirty="0" err="1" smtClean="0">
                <a:solidFill>
                  <a:srgbClr val="093678"/>
                </a:solidFill>
              </a:rPr>
              <a:t>Hojas</a:t>
            </a:r>
            <a:r>
              <a:rPr lang="en-US" dirty="0" smtClean="0">
                <a:solidFill>
                  <a:srgbClr val="093678"/>
                </a:solidFill>
              </a:rPr>
              <a:t> de Datos de </a:t>
            </a:r>
            <a:r>
              <a:rPr lang="en-US" dirty="0" err="1" smtClean="0">
                <a:solidFill>
                  <a:srgbClr val="093678"/>
                </a:solidFill>
              </a:rPr>
              <a:t>Seguridad</a:t>
            </a:r>
            <a:r>
              <a:rPr lang="en-US" dirty="0" smtClean="0">
                <a:solidFill>
                  <a:srgbClr val="093678"/>
                </a:solidFill>
              </a:rPr>
              <a:t> (HDS)</a:t>
            </a:r>
          </a:p>
        </p:txBody>
      </p:sp>
      <p:sp>
        <p:nvSpPr>
          <p:cNvPr id="15365" name="TextBox 1"/>
          <p:cNvSpPr txBox="1">
            <a:spLocks noChangeArrowheads="1"/>
          </p:cNvSpPr>
          <p:nvPr/>
        </p:nvSpPr>
        <p:spPr bwMode="auto">
          <a:xfrm>
            <a:off x="0" y="1981200"/>
            <a:ext cx="7315200" cy="3108544"/>
          </a:xfrm>
          <a:prstGeom prst="rect">
            <a:avLst/>
          </a:prstGeom>
          <a:noFill/>
          <a:ln w="9525">
            <a:noFill/>
            <a:miter lim="800000"/>
            <a:headEnd/>
            <a:tailEnd/>
          </a:ln>
        </p:spPr>
        <p:txBody>
          <a:bodyPr wrap="square">
            <a:spAutoFit/>
          </a:bodyPr>
          <a:lstStyle/>
          <a:p>
            <a:pPr lvl="1">
              <a:buFont typeface="Arial" pitchFamily="34" charset="0"/>
              <a:buChar char="•"/>
            </a:pPr>
            <a:r>
              <a:rPr lang="es-ES_tradnl" sz="2800" dirty="0" smtClean="0">
                <a:solidFill>
                  <a:srgbClr val="093678"/>
                </a:solidFill>
                <a:latin typeface="Trebuchet MS" pitchFamily="34" charset="0"/>
              </a:rPr>
              <a:t> Debe familiarizarse con la información </a:t>
            </a:r>
          </a:p>
          <a:p>
            <a:pPr marL="682625" lvl="1"/>
            <a:r>
              <a:rPr lang="es-ES_tradnl" sz="2800" dirty="0" smtClean="0">
                <a:solidFill>
                  <a:srgbClr val="093678"/>
                </a:solidFill>
                <a:latin typeface="Trebuchet MS" pitchFamily="34" charset="0"/>
              </a:rPr>
              <a:t>en la HDS antes de empezar a trabajar.</a:t>
            </a:r>
          </a:p>
          <a:p>
            <a:pPr lvl="1"/>
            <a:r>
              <a:rPr lang="es-ES_tradnl" sz="2800" dirty="0" smtClean="0">
                <a:solidFill>
                  <a:srgbClr val="093678"/>
                </a:solidFill>
                <a:latin typeface="Trebuchet MS" pitchFamily="34" charset="0"/>
              </a:rPr>
              <a:t> </a:t>
            </a:r>
          </a:p>
          <a:p>
            <a:pPr marL="682625" lvl="1" indent="-219075">
              <a:buFont typeface="Arial" pitchFamily="34" charset="0"/>
              <a:buChar char="•"/>
            </a:pPr>
            <a:r>
              <a:rPr lang="es-ES_tradnl" sz="2800" dirty="0" smtClean="0">
                <a:solidFill>
                  <a:srgbClr val="093678"/>
                </a:solidFill>
                <a:latin typeface="Trebuchet MS" pitchFamily="34" charset="0"/>
              </a:rPr>
              <a:t>Si ocurre un derrame, consulte la HDS para obtener información específica sobre cómo limpiar el químico derramado.</a:t>
            </a:r>
            <a:endParaRPr lang="es-ES_tradnl" sz="2800" dirty="0">
              <a:solidFill>
                <a:srgbClr val="093678"/>
              </a:solidFill>
              <a:latin typeface="Trebuchet MS"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Implemente un plan de </a:t>
            </a:r>
            <a:r>
              <a:rPr lang="en-US" dirty="0" err="1" smtClean="0">
                <a:solidFill>
                  <a:srgbClr val="093678"/>
                </a:solidFill>
              </a:rPr>
              <a:t>limpieza</a:t>
            </a:r>
            <a:r>
              <a:rPr lang="en-US" dirty="0" smtClean="0">
                <a:solidFill>
                  <a:srgbClr val="093678"/>
                </a:solidFill>
              </a:rPr>
              <a:t> de </a:t>
            </a:r>
            <a:r>
              <a:rPr lang="en-US" dirty="0" err="1" smtClean="0">
                <a:solidFill>
                  <a:srgbClr val="093678"/>
                </a:solidFill>
              </a:rPr>
              <a:t>derrames</a:t>
            </a:r>
            <a:endParaRPr lang="en-US" dirty="0" smtClean="0">
              <a:solidFill>
                <a:srgbClr val="093678"/>
              </a:solidFill>
            </a:endParaRPr>
          </a:p>
        </p:txBody>
      </p:sp>
      <p:sp>
        <p:nvSpPr>
          <p:cNvPr id="2" name="TextBox 1"/>
          <p:cNvSpPr txBox="1"/>
          <p:nvPr/>
        </p:nvSpPr>
        <p:spPr>
          <a:xfrm>
            <a:off x="533400" y="2438400"/>
            <a:ext cx="5410200" cy="3185487"/>
          </a:xfrm>
          <a:prstGeom prst="rect">
            <a:avLst/>
          </a:prstGeom>
          <a:noFill/>
        </p:spPr>
        <p:txBody>
          <a:bodyPr wrap="square">
            <a:spAutoFit/>
          </a:bodyPr>
          <a:lstStyle/>
          <a:p>
            <a:pPr marL="457200" indent="-457200">
              <a:spcBef>
                <a:spcPts val="600"/>
              </a:spcBef>
              <a:buFont typeface="Arial" pitchFamily="34" charset="0"/>
              <a:buChar char="•"/>
              <a:defRPr/>
            </a:pPr>
            <a:r>
              <a:rPr lang="en-US" sz="2800" dirty="0" smtClean="0">
                <a:solidFill>
                  <a:srgbClr val="093678"/>
                </a:solidFill>
                <a:latin typeface="Trebuchet MS" pitchFamily="34" charset="0"/>
                <a:cs typeface="+mn-cs"/>
              </a:rPr>
              <a:t>Determine </a:t>
            </a:r>
            <a:r>
              <a:rPr lang="en-US" sz="2800" dirty="0">
                <a:solidFill>
                  <a:srgbClr val="093678"/>
                </a:solidFill>
                <a:latin typeface="Trebuchet MS" pitchFamily="34" charset="0"/>
                <a:cs typeface="+mn-cs"/>
              </a:rPr>
              <a:t>el </a:t>
            </a:r>
            <a:r>
              <a:rPr lang="en-US" sz="2800" dirty="0" smtClean="0">
                <a:solidFill>
                  <a:srgbClr val="093678"/>
                </a:solidFill>
                <a:latin typeface="Trebuchet MS" pitchFamily="34" charset="0"/>
                <a:cs typeface="+mn-cs"/>
              </a:rPr>
              <a:t>tamaño del derrame</a:t>
            </a:r>
            <a:endParaRPr lang="en-US" sz="2800" dirty="0">
              <a:solidFill>
                <a:srgbClr val="093678"/>
              </a:solidFill>
              <a:latin typeface="Trebuchet MS" pitchFamily="34" charset="0"/>
              <a:cs typeface="+mn-cs"/>
            </a:endParaRPr>
          </a:p>
          <a:p>
            <a:pPr marL="457200" indent="-457200">
              <a:spcBef>
                <a:spcPts val="600"/>
              </a:spcBef>
              <a:buFont typeface="Arial" pitchFamily="34" charset="0"/>
              <a:buChar char="•"/>
              <a:defRPr/>
            </a:pPr>
            <a:r>
              <a:rPr lang="en-US" sz="2800" dirty="0" smtClean="0">
                <a:solidFill>
                  <a:srgbClr val="093678"/>
                </a:solidFill>
                <a:latin typeface="Trebuchet MS" pitchFamily="34" charset="0"/>
                <a:cs typeface="+mn-cs"/>
              </a:rPr>
              <a:t>Con el </a:t>
            </a:r>
            <a:r>
              <a:rPr lang="en-US" sz="2800" dirty="0">
                <a:solidFill>
                  <a:srgbClr val="093678"/>
                </a:solidFill>
                <a:latin typeface="Trebuchet MS" pitchFamily="34" charset="0"/>
                <a:cs typeface="+mn-cs"/>
              </a:rPr>
              <a:t>permiso de </a:t>
            </a:r>
            <a:r>
              <a:rPr lang="en-US" sz="2800" dirty="0" smtClean="0">
                <a:solidFill>
                  <a:srgbClr val="093678"/>
                </a:solidFill>
                <a:latin typeface="Trebuchet MS" pitchFamily="34" charset="0"/>
                <a:cs typeface="+mn-cs"/>
              </a:rPr>
              <a:t>su empleador, tal vez quiera considerar limpiar el derrame si el derrame </a:t>
            </a:r>
            <a:r>
              <a:rPr lang="en-US" sz="2800" dirty="0">
                <a:solidFill>
                  <a:srgbClr val="093678"/>
                </a:solidFill>
                <a:latin typeface="Trebuchet MS" pitchFamily="34" charset="0"/>
                <a:cs typeface="+mn-cs"/>
              </a:rPr>
              <a:t>es de una cantidad manejable y ha </a:t>
            </a:r>
            <a:r>
              <a:rPr lang="en-US" sz="2800" dirty="0" smtClean="0">
                <a:solidFill>
                  <a:srgbClr val="093678"/>
                </a:solidFill>
                <a:latin typeface="Trebuchet MS" pitchFamily="34" charset="0"/>
                <a:cs typeface="+mn-cs"/>
              </a:rPr>
              <a:t>recibido la capacitación </a:t>
            </a:r>
            <a:r>
              <a:rPr lang="en-US" sz="2800" dirty="0">
                <a:solidFill>
                  <a:srgbClr val="093678"/>
                </a:solidFill>
                <a:latin typeface="Trebuchet MS" pitchFamily="34" charset="0"/>
                <a:cs typeface="+mn-cs"/>
              </a:rPr>
              <a:t>adecuada.</a:t>
            </a:r>
          </a:p>
        </p:txBody>
      </p:sp>
      <p:pic>
        <p:nvPicPr>
          <p:cNvPr id="4" name="Picture 3" descr="solution.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9800" y="2514600"/>
            <a:ext cx="2772778" cy="2191311"/>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533400" y="1676400"/>
            <a:ext cx="7544053" cy="523220"/>
          </a:xfrm>
          <a:prstGeom prst="rect">
            <a:avLst/>
          </a:prstGeom>
        </p:spPr>
        <p:txBody>
          <a:bodyPr wrap="none">
            <a:spAutoFit/>
          </a:bodyPr>
          <a:lstStyle/>
          <a:p>
            <a:r>
              <a:rPr lang="en-US" sz="2800" b="1" i="1" dirty="0" smtClean="0">
                <a:solidFill>
                  <a:srgbClr val="093678"/>
                </a:solidFill>
                <a:latin typeface="Trebuchet MS" pitchFamily="34" charset="0"/>
                <a:cs typeface="Arial" pitchFamily="34" charset="0"/>
              </a:rPr>
              <a:t>¿Qué debe hacer si hay un derrame químico?</a:t>
            </a:r>
            <a:endParaRPr lang="en-US" sz="2800" b="1" dirty="0">
              <a:latin typeface="Trebuchet MS"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err="1" smtClean="0">
                <a:solidFill>
                  <a:srgbClr val="093678"/>
                </a:solidFill>
              </a:rPr>
              <a:t>Derrame</a:t>
            </a:r>
            <a:r>
              <a:rPr lang="en-US" dirty="0" smtClean="0">
                <a:solidFill>
                  <a:srgbClr val="093678"/>
                </a:solidFill>
              </a:rPr>
              <a:t> </a:t>
            </a:r>
            <a:r>
              <a:rPr lang="en-US" dirty="0" err="1" smtClean="0">
                <a:solidFill>
                  <a:srgbClr val="093678"/>
                </a:solidFill>
              </a:rPr>
              <a:t>químico</a:t>
            </a:r>
            <a:r>
              <a:rPr lang="en-US" dirty="0" smtClean="0">
                <a:solidFill>
                  <a:srgbClr val="093678"/>
                </a:solidFill>
              </a:rPr>
              <a:t>: </a:t>
            </a:r>
            <a:r>
              <a:rPr lang="en-US" dirty="0" err="1" smtClean="0">
                <a:solidFill>
                  <a:srgbClr val="093678"/>
                </a:solidFill>
              </a:rPr>
              <a:t>protección</a:t>
            </a:r>
            <a:endParaRPr lang="en-US" dirty="0" smtClean="0">
              <a:solidFill>
                <a:srgbClr val="093678"/>
              </a:solidFill>
            </a:endParaRPr>
          </a:p>
        </p:txBody>
      </p:sp>
      <p:sp>
        <p:nvSpPr>
          <p:cNvPr id="8195" name="Rectangle 3"/>
          <p:cNvSpPr>
            <a:spLocks noGrp="1" noChangeArrowheads="1"/>
          </p:cNvSpPr>
          <p:nvPr>
            <p:ph idx="1"/>
          </p:nvPr>
        </p:nvSpPr>
        <p:spPr>
          <a:xfrm>
            <a:off x="457200" y="1676401"/>
            <a:ext cx="8382000" cy="4343400"/>
          </a:xfrm>
        </p:spPr>
        <p:txBody>
          <a:bodyPr lIns="92066" tIns="46034" rIns="92066" bIns="46034">
            <a:normAutofit/>
          </a:bodyPr>
          <a:lstStyle/>
          <a:p>
            <a:pPr indent="0" fontAlgn="auto">
              <a:spcBef>
                <a:spcPts val="600"/>
              </a:spcBef>
              <a:spcAft>
                <a:spcPts val="600"/>
              </a:spcAft>
              <a:buFont typeface="Arial"/>
              <a:buNone/>
              <a:defRPr/>
            </a:pPr>
            <a:r>
              <a:rPr lang="en-US" sz="2800" i="1" dirty="0" smtClean="0">
                <a:solidFill>
                  <a:schemeClr val="tx2"/>
                </a:solidFill>
              </a:rPr>
              <a:t>Considere lo siguiente:</a:t>
            </a:r>
          </a:p>
          <a:p>
            <a:pPr marL="457200" indent="-457200" fontAlgn="auto">
              <a:spcBef>
                <a:spcPts val="600"/>
              </a:spcBef>
              <a:spcAft>
                <a:spcPts val="600"/>
              </a:spcAft>
              <a:buFont typeface="Arial" pitchFamily="34" charset="0"/>
              <a:buChar char="•"/>
              <a:defRPr/>
            </a:pPr>
            <a:r>
              <a:rPr lang="en-US" sz="2800" dirty="0" smtClean="0">
                <a:solidFill>
                  <a:schemeClr val="tx2"/>
                </a:solidFill>
              </a:rPr>
              <a:t>consulte la HDS</a:t>
            </a:r>
          </a:p>
          <a:p>
            <a:pPr marL="457200" indent="-457200" fontAlgn="auto">
              <a:spcBef>
                <a:spcPts val="600"/>
              </a:spcBef>
              <a:spcAft>
                <a:spcPts val="600"/>
              </a:spcAft>
              <a:buFont typeface="Arial" pitchFamily="34" charset="0"/>
              <a:buChar char="•"/>
              <a:defRPr/>
            </a:pPr>
            <a:r>
              <a:rPr lang="en-US" sz="2800" dirty="0" smtClean="0">
                <a:solidFill>
                  <a:schemeClr val="tx2"/>
                </a:solidFill>
              </a:rPr>
              <a:t>proteja a todas las personas presentes</a:t>
            </a:r>
          </a:p>
          <a:p>
            <a:pPr marL="457200" indent="-457200" fontAlgn="auto">
              <a:spcBef>
                <a:spcPts val="600"/>
              </a:spcBef>
              <a:spcAft>
                <a:spcPts val="600"/>
              </a:spcAft>
              <a:buFont typeface="Arial" pitchFamily="34" charset="0"/>
              <a:buChar char="•"/>
              <a:defRPr/>
            </a:pPr>
            <a:r>
              <a:rPr lang="en-US" sz="2800" dirty="0" smtClean="0">
                <a:solidFill>
                  <a:schemeClr val="tx2"/>
                </a:solidFill>
              </a:rPr>
              <a:t>evacúe del área a todas las personas </a:t>
            </a:r>
            <a:r>
              <a:rPr lang="en-US" sz="2800" dirty="0" err="1" smtClean="0">
                <a:solidFill>
                  <a:schemeClr val="tx2"/>
                </a:solidFill>
              </a:rPr>
              <a:t>que</a:t>
            </a:r>
            <a:r>
              <a:rPr lang="en-US" sz="2800" dirty="0" smtClean="0">
                <a:solidFill>
                  <a:schemeClr val="tx2"/>
                </a:solidFill>
              </a:rPr>
              <a:t> no </a:t>
            </a:r>
            <a:r>
              <a:rPr lang="en-US" sz="2800" dirty="0" err="1" smtClean="0">
                <a:solidFill>
                  <a:schemeClr val="tx2"/>
                </a:solidFill>
              </a:rPr>
              <a:t>participan</a:t>
            </a:r>
            <a:r>
              <a:rPr lang="en-US" sz="2800" dirty="0" smtClean="0">
                <a:solidFill>
                  <a:schemeClr val="tx2"/>
                </a:solidFill>
              </a:rPr>
              <a:t> en la limpieza del derrame</a:t>
            </a:r>
          </a:p>
          <a:p>
            <a:pPr marL="457200" indent="-457200" fontAlgn="auto">
              <a:spcBef>
                <a:spcPts val="600"/>
              </a:spcBef>
              <a:spcAft>
                <a:spcPts val="600"/>
              </a:spcAft>
              <a:buFont typeface="Arial" pitchFamily="34" charset="0"/>
              <a:buChar char="•"/>
              <a:defRPr/>
            </a:pPr>
            <a:r>
              <a:rPr lang="en-US" sz="2800" dirty="0" smtClean="0">
                <a:solidFill>
                  <a:schemeClr val="tx2"/>
                </a:solidFill>
              </a:rPr>
              <a:t>use el EPP adecuado en el área de limpieza del derrame</a:t>
            </a:r>
            <a:br>
              <a:rPr lang="en-US" sz="2800" dirty="0" smtClean="0">
                <a:solidFill>
                  <a:schemeClr val="tx2"/>
                </a:solidFill>
              </a:rPr>
            </a:br>
            <a:endParaRPr lang="en-US" sz="2800" dirty="0" smtClean="0">
              <a:solidFill>
                <a:schemeClr val="tx2"/>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18112"/>
            <a:ext cx="8382000" cy="1143000"/>
          </a:xfrm>
        </p:spPr>
        <p:txBody>
          <a:bodyPr lIns="92066" tIns="46034" rIns="92066" bIns="46034"/>
          <a:lstStyle/>
          <a:p>
            <a:pPr fontAlgn="auto">
              <a:lnSpc>
                <a:spcPct val="90000"/>
              </a:lnSpc>
              <a:spcAft>
                <a:spcPts val="0"/>
              </a:spcAft>
              <a:defRPr/>
            </a:pPr>
            <a:r>
              <a:rPr lang="en-US" dirty="0" err="1" smtClean="0">
                <a:solidFill>
                  <a:srgbClr val="093678"/>
                </a:solidFill>
              </a:rPr>
              <a:t>Derrame</a:t>
            </a:r>
            <a:r>
              <a:rPr lang="en-US" dirty="0" smtClean="0">
                <a:solidFill>
                  <a:srgbClr val="093678"/>
                </a:solidFill>
              </a:rPr>
              <a:t> </a:t>
            </a:r>
            <a:r>
              <a:rPr lang="en-US" dirty="0" err="1" smtClean="0">
                <a:solidFill>
                  <a:srgbClr val="093678"/>
                </a:solidFill>
              </a:rPr>
              <a:t>químico</a:t>
            </a:r>
            <a:r>
              <a:rPr lang="en-US" dirty="0" smtClean="0">
                <a:solidFill>
                  <a:srgbClr val="093678"/>
                </a:solidFill>
              </a:rPr>
              <a:t>: </a:t>
            </a:r>
            <a:br>
              <a:rPr lang="en-US" dirty="0" smtClean="0">
                <a:solidFill>
                  <a:srgbClr val="093678"/>
                </a:solidFill>
              </a:rPr>
            </a:br>
            <a:r>
              <a:rPr lang="en-US" dirty="0" smtClean="0">
                <a:solidFill>
                  <a:srgbClr val="093678"/>
                </a:solidFill>
              </a:rPr>
              <a:t>Equipo de protección personal (EPP) </a:t>
            </a:r>
          </a:p>
        </p:txBody>
      </p:sp>
      <p:sp>
        <p:nvSpPr>
          <p:cNvPr id="8195" name="Rectangle 3"/>
          <p:cNvSpPr>
            <a:spLocks noGrp="1" noChangeArrowheads="1"/>
          </p:cNvSpPr>
          <p:nvPr>
            <p:ph idx="1"/>
          </p:nvPr>
        </p:nvSpPr>
        <p:spPr>
          <a:xfrm>
            <a:off x="228600" y="1600200"/>
            <a:ext cx="8229600" cy="4343400"/>
          </a:xfrm>
        </p:spPr>
        <p:txBody>
          <a:bodyPr lIns="92066" tIns="46034" rIns="92066" bIns="46034">
            <a:normAutofit/>
          </a:bodyPr>
          <a:lstStyle/>
          <a:p>
            <a:pPr indent="0" fontAlgn="auto">
              <a:spcBef>
                <a:spcPts val="600"/>
              </a:spcBef>
              <a:spcAft>
                <a:spcPts val="600"/>
              </a:spcAft>
              <a:buFont typeface="Arial"/>
              <a:buNone/>
              <a:defRPr/>
            </a:pPr>
            <a:r>
              <a:rPr lang="en-US" sz="2800" i="1" dirty="0" smtClean="0">
                <a:solidFill>
                  <a:srgbClr val="093678"/>
                </a:solidFill>
              </a:rPr>
              <a:t>Consulte la HDS para obtener la información de EPP para el químico derramado. Un EPP típico durante la limpieza de derrames incluye:</a:t>
            </a:r>
          </a:p>
          <a:p>
            <a:pPr marL="457200" indent="-457200" fontAlgn="auto">
              <a:spcBef>
                <a:spcPts val="600"/>
              </a:spcBef>
              <a:spcAft>
                <a:spcPts val="600"/>
              </a:spcAft>
              <a:buFont typeface="Arial" pitchFamily="34" charset="0"/>
              <a:buChar char="•"/>
              <a:defRPr/>
            </a:pPr>
            <a:r>
              <a:rPr lang="en-US" sz="2600" b="0" dirty="0" smtClean="0">
                <a:solidFill>
                  <a:srgbClr val="093678"/>
                </a:solidFill>
              </a:rPr>
              <a:t>guantes resistentes a los químicos</a:t>
            </a:r>
          </a:p>
          <a:p>
            <a:pPr marL="457200" indent="-457200" fontAlgn="auto">
              <a:spcBef>
                <a:spcPts val="600"/>
              </a:spcBef>
              <a:spcAft>
                <a:spcPts val="600"/>
              </a:spcAft>
              <a:buFont typeface="Arial" pitchFamily="34" charset="0"/>
              <a:buChar char="•"/>
              <a:defRPr/>
            </a:pPr>
            <a:r>
              <a:rPr lang="en-US" sz="2600" b="0" dirty="0" smtClean="0">
                <a:solidFill>
                  <a:srgbClr val="093678"/>
                </a:solidFill>
              </a:rPr>
              <a:t>ropa protectora que cubra la piel</a:t>
            </a:r>
          </a:p>
          <a:p>
            <a:pPr marL="457200" indent="-457200" fontAlgn="auto">
              <a:spcBef>
                <a:spcPts val="600"/>
              </a:spcBef>
              <a:spcAft>
                <a:spcPts val="600"/>
              </a:spcAft>
              <a:buFont typeface="Arial" pitchFamily="34" charset="0"/>
              <a:buChar char="•"/>
              <a:defRPr/>
            </a:pPr>
            <a:r>
              <a:rPr lang="en-US" sz="2600" b="0" dirty="0" smtClean="0">
                <a:solidFill>
                  <a:srgbClr val="093678"/>
                </a:solidFill>
              </a:rPr>
              <a:t>protección para los ojos y un escudo facial si existe el potencial de salpicaduras</a:t>
            </a:r>
          </a:p>
          <a:p>
            <a:pPr marL="457200" indent="-457200" fontAlgn="auto">
              <a:spcBef>
                <a:spcPts val="600"/>
              </a:spcBef>
              <a:spcAft>
                <a:spcPts val="600"/>
              </a:spcAft>
              <a:buFont typeface="Arial" pitchFamily="34" charset="0"/>
              <a:buChar char="•"/>
              <a:defRPr/>
            </a:pPr>
            <a:r>
              <a:rPr lang="en-US" sz="2600" b="0" dirty="0" smtClean="0">
                <a:solidFill>
                  <a:srgbClr val="093678"/>
                </a:solidFill>
              </a:rPr>
              <a:t>podría requerirse protección respiratoria</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Recipients xmlns="98c9955d-c5c3-4a5b-96fd-b76c909d6563" xsi:nil="true"/>
    <ReceivedTime xmlns="98c9955d-c5c3-4a5b-96fd-b76c909d6563" xsi:nil="true"/>
    <From xmlns="98c9955d-c5c3-4a5b-96fd-b76c909d656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B02713-37CA-4253-82C5-05D5DDAF86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DCAACD-B4E1-4712-8DB9-2A45B07CA8E7}">
  <ds:schemaRefs>
    <ds:schemaRef ds:uri="http://purl.org/dc/elements/1.1/"/>
    <ds:schemaRef ds:uri="http://purl.org/dc/terms/"/>
    <ds:schemaRef ds:uri="http://schemas.openxmlformats.org/package/2006/metadata/core-properties"/>
    <ds:schemaRef ds:uri="http://purl.org/dc/dcmitype/"/>
    <ds:schemaRef ds:uri="http://www.w3.org/XML/1998/namespace"/>
    <ds:schemaRef ds:uri="98c9955d-c5c3-4a5b-96fd-b76c909d6563"/>
    <ds:schemaRef ds:uri="http://schemas.microsoft.com/office/2006/documentManagement/typ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4B605F83-0E2E-4298-A67A-18FD353A23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ACC LP Training template</Template>
  <TotalTime>954</TotalTime>
  <Words>1424</Words>
  <Application>Microsoft Office PowerPoint</Application>
  <PresentationFormat>On-screen Show (4:3)</PresentationFormat>
  <Paragraphs>160</Paragraphs>
  <Slides>17</Slides>
  <Notes>16</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ACC LP Training template</vt:lpstr>
      <vt:lpstr>1_ACC LP Training template</vt:lpstr>
      <vt:lpstr>PowerPoint Presentation</vt:lpstr>
      <vt:lpstr>Disclaimer</vt:lpstr>
      <vt:lpstr>Bienvenido a la Unidad 12</vt:lpstr>
      <vt:lpstr>Contención de derrames </vt:lpstr>
      <vt:lpstr>¿Qué debería hacer si hay un derrame?</vt:lpstr>
      <vt:lpstr>Hojas de Datos de Seguridad (HDS)</vt:lpstr>
      <vt:lpstr>Implemente un plan de limpieza de derrames</vt:lpstr>
      <vt:lpstr>Derrame químico: protección</vt:lpstr>
      <vt:lpstr>Derrame químico:  Equipo de protección personal (EPP) </vt:lpstr>
      <vt:lpstr>Consideraciones para la limpieza de derrames pequeños</vt:lpstr>
      <vt:lpstr>Unidad 12 Resumen</vt:lpstr>
      <vt:lpstr>Unidad 12 Repaso</vt:lpstr>
      <vt:lpstr>Unidad 12: P1 Revisión</vt:lpstr>
      <vt:lpstr>Unidad 12: P1 Revisión</vt:lpstr>
      <vt:lpstr>Unidad 12: P2 Revisión</vt:lpstr>
      <vt:lpstr>Unidad 12: P2 Revisión</vt:lpstr>
      <vt:lpstr>Unidad 12 Completada</vt:lpstr>
    </vt:vector>
  </TitlesOfParts>
  <Company>American Chemistry Counsil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Candelori</dc:creator>
  <cp:lastModifiedBy>Vosburgh, Linda - OSHA</cp:lastModifiedBy>
  <cp:revision>230</cp:revision>
  <dcterms:created xsi:type="dcterms:W3CDTF">2012-09-19T17:36:00Z</dcterms:created>
  <dcterms:modified xsi:type="dcterms:W3CDTF">2014-06-19T16:05:21Z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Jude Philipps</vt:lpwstr>
  </property>
  <property fmtid="{D5CDD505-2E9C-101B-9397-08002B2CF9AE}" pid="4" name="Status">
    <vt:lpwstr>Final</vt:lpwstr>
  </property>
  <property fmtid="{D5CDD505-2E9C-101B-9397-08002B2CF9AE}" pid="5" name="ContentTypeId">
    <vt:lpwstr>0x0101005D95C998C3C55B4A96FDB76C909D6563</vt:lpwstr>
  </property>
</Properties>
</file>