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0" r:id="rId5"/>
  </p:sldMasterIdLst>
  <p:notesMasterIdLst>
    <p:notesMasterId r:id="rId43"/>
  </p:notesMasterIdLst>
  <p:handoutMasterIdLst>
    <p:handoutMasterId r:id="rId44"/>
  </p:handoutMasterIdLst>
  <p:sldIdLst>
    <p:sldId id="383" r:id="rId6"/>
    <p:sldId id="397" r:id="rId7"/>
    <p:sldId id="284" r:id="rId8"/>
    <p:sldId id="298" r:id="rId9"/>
    <p:sldId id="334" r:id="rId10"/>
    <p:sldId id="286" r:id="rId11"/>
    <p:sldId id="287" r:id="rId12"/>
    <p:sldId id="364" r:id="rId13"/>
    <p:sldId id="384" r:id="rId14"/>
    <p:sldId id="293" r:id="rId15"/>
    <p:sldId id="321" r:id="rId16"/>
    <p:sldId id="338" r:id="rId17"/>
    <p:sldId id="385" r:id="rId18"/>
    <p:sldId id="387" r:id="rId19"/>
    <p:sldId id="335" r:id="rId20"/>
    <p:sldId id="341" r:id="rId21"/>
    <p:sldId id="386" r:id="rId22"/>
    <p:sldId id="342" r:id="rId23"/>
    <p:sldId id="340" r:id="rId24"/>
    <p:sldId id="343" r:id="rId25"/>
    <p:sldId id="344" r:id="rId26"/>
    <p:sldId id="348" r:id="rId27"/>
    <p:sldId id="372" r:id="rId28"/>
    <p:sldId id="347" r:id="rId29"/>
    <p:sldId id="345" r:id="rId30"/>
    <p:sldId id="388" r:id="rId31"/>
    <p:sldId id="370" r:id="rId32"/>
    <p:sldId id="300" r:id="rId33"/>
    <p:sldId id="389" r:id="rId34"/>
    <p:sldId id="390" r:id="rId35"/>
    <p:sldId id="391" r:id="rId36"/>
    <p:sldId id="392" r:id="rId37"/>
    <p:sldId id="393" r:id="rId38"/>
    <p:sldId id="394" r:id="rId39"/>
    <p:sldId id="395" r:id="rId40"/>
    <p:sldId id="396" r:id="rId41"/>
    <p:sldId id="315" r:id="rId42"/>
  </p:sldIdLst>
  <p:sldSz cx="9144000" cy="6858000" type="screen4x3"/>
  <p:notesSz cx="7010400" cy="9296400"/>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a:srgbClr val="BCD5F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0" autoAdjust="0"/>
    <p:restoredTop sz="83500" autoAdjust="0"/>
  </p:normalViewPr>
  <p:slideViewPr>
    <p:cSldViewPr>
      <p:cViewPr>
        <p:scale>
          <a:sx n="66" d="100"/>
          <a:sy n="66" d="100"/>
        </p:scale>
        <p:origin x="-1446"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08"/>
    </p:cViewPr>
  </p:sorterViewPr>
  <p:notesViewPr>
    <p:cSldViewPr>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Knowledge</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Into</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Action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8616BFC6-7B5C-4BE1-9844-365CEEDE902B}" srcId="{11647506-B2B2-4EAD-BB61-4D27982439A2}" destId="{CFCF6060-06E9-4EC1-AF27-C45558EFD2E0}" srcOrd="2" destOrd="0" parTransId="{0F23EB55-FBC4-4B19-85B0-A5EEB7E0FE7C}" sibTransId="{8919BFBC-3334-4A4D-8980-5E039BD17D71}"/>
    <dgm:cxn modelId="{821E22A5-6240-4E5F-919C-E03E8772900A}" type="presOf" srcId="{5025C9B6-8B28-4C0E-945C-C733E3E189A2}" destId="{6EC47406-4DCB-44AC-A79C-285B21A34063}" srcOrd="0" destOrd="0" presId="urn:microsoft.com/office/officeart/2005/8/layout/hProcess9"/>
    <dgm:cxn modelId="{B155A56C-817A-44ED-8E13-642192E77D8A}" type="presOf" srcId="{CFCF6060-06E9-4EC1-AF27-C45558EFD2E0}" destId="{6AC2D80E-6CCF-476A-ACAE-BD7CEBC6EA53}" srcOrd="0" destOrd="0" presId="urn:microsoft.com/office/officeart/2005/8/layout/hProcess9"/>
    <dgm:cxn modelId="{1A6381A2-6F78-4190-AE1A-0A0C554C2CEF}" type="presOf" srcId="{11647506-B2B2-4EAD-BB61-4D27982439A2}" destId="{4D339F2D-3F39-4A10-AAED-5FA31BE3C197}" srcOrd="0" destOrd="0" presId="urn:microsoft.com/office/officeart/2005/8/layout/hProcess9"/>
    <dgm:cxn modelId="{84C29B3D-800C-476A-B787-4E7549119B04}" srcId="{11647506-B2B2-4EAD-BB61-4D27982439A2}" destId="{684E3003-B184-4E66-A959-5A028427ABDF}" srcOrd="0" destOrd="0" parTransId="{2B74CC15-2454-44DC-AE48-F658979D16F4}" sibTransId="{C9F7111F-CC73-48D7-BCED-996743A49D47}"/>
    <dgm:cxn modelId="{B2237416-F53B-499E-9E83-62FBD38945B5}" type="presOf" srcId="{684E3003-B184-4E66-A959-5A028427ABDF}" destId="{197C93C1-87CF-4EA5-A843-A86CF5A5925E}" srcOrd="0" destOrd="0" presId="urn:microsoft.com/office/officeart/2005/8/layout/hProcess9"/>
    <dgm:cxn modelId="{598C8A68-0259-4DD7-9C54-D2F1E6BDD7FB}" srcId="{11647506-B2B2-4EAD-BB61-4D27982439A2}" destId="{5025C9B6-8B28-4C0E-945C-C733E3E189A2}" srcOrd="1" destOrd="0" parTransId="{939DE8E9-C817-4085-ABB3-1A35573AD32E}" sibTransId="{AB099C59-D2D3-417B-940A-740CFE3305CD}"/>
    <dgm:cxn modelId="{55782CDC-E3F1-4A05-A1A2-C7BD3B3098D9}" type="presParOf" srcId="{4D339F2D-3F39-4A10-AAED-5FA31BE3C197}" destId="{4521D855-2662-4381-91D4-69A4875763E3}" srcOrd="0" destOrd="0" presId="urn:microsoft.com/office/officeart/2005/8/layout/hProcess9"/>
    <dgm:cxn modelId="{F136255A-13B5-461A-A953-19BA5344B6F4}" type="presParOf" srcId="{4D339F2D-3F39-4A10-AAED-5FA31BE3C197}" destId="{F2F7C1D0-38A7-46F2-96E4-0991EBEE0CCE}" srcOrd="1" destOrd="0" presId="urn:microsoft.com/office/officeart/2005/8/layout/hProcess9"/>
    <dgm:cxn modelId="{BB231018-57D1-4645-8015-A7A30B6A17AC}" type="presParOf" srcId="{F2F7C1D0-38A7-46F2-96E4-0991EBEE0CCE}" destId="{197C93C1-87CF-4EA5-A843-A86CF5A5925E}" srcOrd="0" destOrd="0" presId="urn:microsoft.com/office/officeart/2005/8/layout/hProcess9"/>
    <dgm:cxn modelId="{D3927336-220D-4FAE-BF8F-F2159A9EC96A}" type="presParOf" srcId="{F2F7C1D0-38A7-46F2-96E4-0991EBEE0CCE}" destId="{52A5E0C4-801A-429D-BD69-50A3836421C1}" srcOrd="1" destOrd="0" presId="urn:microsoft.com/office/officeart/2005/8/layout/hProcess9"/>
    <dgm:cxn modelId="{BDF1FAB6-CFD5-4E7A-BBC0-0903311455A6}" type="presParOf" srcId="{F2F7C1D0-38A7-46F2-96E4-0991EBEE0CCE}" destId="{6EC47406-4DCB-44AC-A79C-285B21A34063}" srcOrd="2" destOrd="0" presId="urn:microsoft.com/office/officeart/2005/8/layout/hProcess9"/>
    <dgm:cxn modelId="{7DE56DF1-2C79-4FED-9301-8C4330463B0B}" type="presParOf" srcId="{F2F7C1D0-38A7-46F2-96E4-0991EBEE0CCE}" destId="{E656EA29-4CF4-427A-AB9B-BF6D46CC635B}" srcOrd="3" destOrd="0" presId="urn:microsoft.com/office/officeart/2005/8/layout/hProcess9"/>
    <dgm:cxn modelId="{B01BE65B-E319-4E12-BD97-39E57944846C}"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D855-2662-4381-91D4-69A4875763E3}">
      <dsp:nvSpPr>
        <dsp:cNvPr id="0" name=""/>
        <dsp:cNvSpPr/>
      </dsp:nvSpPr>
      <dsp:spPr>
        <a:xfrm>
          <a:off x="457199" y="0"/>
          <a:ext cx="5181600" cy="4064000"/>
        </a:xfrm>
        <a:prstGeom prst="rightArrow">
          <a:avLst/>
        </a:prstGeom>
        <a:solidFill>
          <a:srgbClr val="BCD5FA"/>
        </a:solidFill>
        <a:ln>
          <a:noFill/>
        </a:ln>
        <a:effectLst/>
      </dsp:spPr>
      <dsp:style>
        <a:lnRef idx="0">
          <a:scrgbClr r="0" g="0" b="0"/>
        </a:lnRef>
        <a:fillRef idx="1">
          <a:scrgbClr r="0" g="0" b="0"/>
        </a:fillRef>
        <a:effectRef idx="0">
          <a:scrgbClr r="0" g="0" b="0"/>
        </a:effectRef>
        <a:fontRef idx="minor"/>
      </dsp:style>
    </dsp:sp>
    <dsp:sp modelId="{197C93C1-87CF-4EA5-A843-A86CF5A5925E}">
      <dsp:nvSpPr>
        <dsp:cNvPr id="0" name=""/>
        <dsp:cNvSpPr/>
      </dsp:nvSpPr>
      <dsp:spPr>
        <a:xfrm>
          <a:off x="1632"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Knowledge</a:t>
          </a:r>
          <a:endParaRPr lang="en-US" sz="2700" kern="1200" dirty="0"/>
        </a:p>
      </dsp:txBody>
      <dsp:txXfrm>
        <a:off x="80987" y="1298554"/>
        <a:ext cx="1781813" cy="1466890"/>
      </dsp:txXfrm>
    </dsp:sp>
    <dsp:sp modelId="{6EC47406-4DCB-44AC-A79C-285B21A34063}">
      <dsp:nvSpPr>
        <dsp:cNvPr id="0" name=""/>
        <dsp:cNvSpPr/>
      </dsp:nvSpPr>
      <dsp:spPr>
        <a:xfrm>
          <a:off x="2077738"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Into</a:t>
          </a:r>
          <a:endParaRPr lang="en-US" sz="2700" kern="1200" dirty="0"/>
        </a:p>
      </dsp:txBody>
      <dsp:txXfrm>
        <a:off x="2157093" y="1298554"/>
        <a:ext cx="1781813" cy="1466890"/>
      </dsp:txXfrm>
    </dsp:sp>
    <dsp:sp modelId="{6AC2D80E-6CCF-476A-ACAE-BD7CEBC6EA53}">
      <dsp:nvSpPr>
        <dsp:cNvPr id="0" name=""/>
        <dsp:cNvSpPr/>
      </dsp:nvSpPr>
      <dsp:spPr>
        <a:xfrm>
          <a:off x="4153844"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Action</a:t>
          </a:r>
          <a:endParaRPr lang="en-US" sz="2700" kern="1200" dirty="0"/>
        </a:p>
      </dsp:txBody>
      <dsp:txXfrm>
        <a:off x="4233199" y="1298554"/>
        <a:ext cx="1781813"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2300" tIns="46150" rIns="92300" bIns="46150" rtlCol="0"/>
          <a:lstStyle>
            <a:lvl1pPr algn="r">
              <a:defRPr sz="1200">
                <a:cs typeface="+mn-cs"/>
              </a:defRPr>
            </a:lvl1pPr>
          </a:lstStyle>
          <a:p>
            <a:pPr>
              <a:defRPr/>
            </a:pPr>
            <a:fld id="{1DA3B132-F6E0-4C40-AFDF-09D3BB4A3318}" type="datetimeFigureOut">
              <a:rPr lang="en-US"/>
              <a:pPr>
                <a:defRPr/>
              </a:pPr>
              <a:t>2/18/2014</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2300" tIns="46150" rIns="92300" bIns="4615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2300" tIns="46150" rIns="92300" bIns="46150" rtlCol="0" anchor="b"/>
          <a:lstStyle>
            <a:lvl1pPr algn="r">
              <a:defRPr sz="1200">
                <a:cs typeface="+mn-cs"/>
              </a:defRPr>
            </a:lvl1pPr>
          </a:lstStyle>
          <a:p>
            <a:pPr>
              <a:defRPr/>
            </a:pPr>
            <a:fld id="{F2C9E6A7-1496-466C-B8B8-1061E41058D1}" type="slidenum">
              <a:rPr lang="en-US"/>
              <a:pPr>
                <a:defRPr/>
              </a:pPr>
              <a:t>‹#›</a:t>
            </a:fld>
            <a:endParaRPr lang="en-US"/>
          </a:p>
        </p:txBody>
      </p:sp>
    </p:spTree>
    <p:extLst>
      <p:ext uri="{BB962C8B-B14F-4D97-AF65-F5344CB8AC3E}">
        <p14:creationId xmlns:p14="http://schemas.microsoft.com/office/powerpoint/2010/main" val="3711976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2300" tIns="46150" rIns="92300" bIns="46150" rtlCol="0"/>
          <a:lstStyle>
            <a:lvl1pPr algn="r">
              <a:defRPr sz="1200">
                <a:latin typeface="Arial" pitchFamily="34" charset="0"/>
                <a:cs typeface="+mn-cs"/>
              </a:defRPr>
            </a:lvl1pPr>
          </a:lstStyle>
          <a:p>
            <a:pPr>
              <a:defRPr/>
            </a:pPr>
            <a:fld id="{ABE61B2F-CEAB-4E41-B950-8E25977E821C}" type="datetimeFigureOut">
              <a:rPr lang="en-US"/>
              <a:pPr>
                <a:defRPr/>
              </a:pPr>
              <a:t>2/18/2014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0" tIns="46150" rIns="92300" bIns="4615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2300" tIns="46150" rIns="92300" bIns="46150" rtlCol="0">
            <a:normAutofit/>
          </a:bodyPr>
          <a:lstStyle/>
          <a:p>
            <a:pPr lvl="0"/>
            <a:r>
              <a:rPr lang="en-US" noProof="0" dirty="0" smtClean="0"/>
              <a:t>Click to edit Master text styles</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2300" tIns="46150" rIns="92300" bIns="46150" rtlCol="0" anchor="b"/>
          <a:lstStyle>
            <a:lvl1pPr algn="l">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2300" tIns="46150" rIns="92300" bIns="46150" rtlCol="0" anchor="b"/>
          <a:lstStyle>
            <a:lvl1pPr algn="r">
              <a:defRPr sz="1200">
                <a:latin typeface="Arial" pitchFamily="34" charset="0"/>
                <a:cs typeface="+mn-cs"/>
              </a:defRPr>
            </a:lvl1pPr>
          </a:lstStyle>
          <a:p>
            <a:pPr>
              <a:defRPr/>
            </a:pPr>
            <a:fld id="{55AF6244-100B-4E4B-A788-FA5F0DF9B06F}" type="slidenum">
              <a:rPr lang="en-US"/>
              <a:pPr>
                <a:defRPr/>
              </a:pPr>
              <a:t>‹#›</a:t>
            </a:fld>
            <a:endParaRPr lang="en-US"/>
          </a:p>
        </p:txBody>
      </p:sp>
    </p:spTree>
    <p:extLst>
      <p:ext uri="{BB962C8B-B14F-4D97-AF65-F5344CB8AC3E}">
        <p14:creationId xmlns:p14="http://schemas.microsoft.com/office/powerpoint/2010/main" val="3829855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rgbClr val="093678"/>
        </a:solidFill>
        <a:latin typeface="Arial" pitchFamily="34" charset="0"/>
        <a:ea typeface="+mn-ea"/>
        <a:cs typeface="Arial" pitchFamily="34" charset="0"/>
      </a:defRPr>
    </a:lvl1pPr>
    <a:lvl2pPr marL="742950" indent="-285750" algn="l" rtl="0" eaLnBrk="0" fontAlgn="base" hangingPunct="0">
      <a:spcBef>
        <a:spcPct val="30000"/>
      </a:spcBef>
      <a:spcAft>
        <a:spcPct val="0"/>
      </a:spcAft>
      <a:defRPr sz="1200" kern="1200">
        <a:solidFill>
          <a:schemeClr val="tx1"/>
        </a:solidFill>
        <a:latin typeface="+mn-lt"/>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mn-lt"/>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mn-lt"/>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65A8F4-47FD-4851-B02E-8A0A9EA940B9}" type="slidenum">
              <a:rPr lang="de-DE" smtClean="0">
                <a:latin typeface="Arial" charset="0"/>
              </a:rPr>
              <a:pPr>
                <a:defRPr/>
              </a:pPr>
              <a:t>10</a:t>
            </a:fld>
            <a:endParaRPr lang="de-DE" smtClean="0">
              <a:latin typeface="Arial" charset="0"/>
            </a:endParaRPr>
          </a:p>
        </p:txBody>
      </p:sp>
      <p:sp>
        <p:nvSpPr>
          <p:cNvPr id="61443"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48132" name="Rectangle 3"/>
          <p:cNvSpPr>
            <a:spLocks noGrp="1" noChangeArrowheads="1"/>
          </p:cNvSpPr>
          <p:nvPr>
            <p:ph type="body" idx="1"/>
          </p:nvPr>
        </p:nvSpPr>
        <p:spPr>
          <a:xfrm>
            <a:off x="935038" y="4414838"/>
            <a:ext cx="5140325" cy="4184650"/>
          </a:xfrm>
          <a:ln/>
        </p:spPr>
        <p:txBody>
          <a:bodyPr lIns="92231" tIns="46115" rIns="92231" bIns="46115"/>
          <a:lstStyle/>
          <a:p>
            <a:pPr eaLnBrk="1" hangingPunct="1">
              <a:defRPr/>
            </a:pPr>
            <a:r>
              <a:rPr lang="en-US" sz="1200" dirty="0">
                <a:solidFill>
                  <a:schemeClr val="tx1"/>
                </a:solidFill>
                <a:latin typeface="Calibri" pitchFamily="34" charset="0"/>
              </a:rPr>
              <a:t>Narration:</a:t>
            </a:r>
          </a:p>
          <a:p>
            <a:pPr eaLnBrk="1" hangingPunct="1">
              <a:defRPr/>
            </a:pPr>
            <a:r>
              <a:rPr lang="en-US" sz="1200" dirty="0" smtClean="0">
                <a:solidFill>
                  <a:schemeClr val="tx1"/>
                </a:solidFill>
                <a:latin typeface="Calibri" pitchFamily="34" charset="0"/>
              </a:rPr>
              <a:t>When sprayin</a:t>
            </a:r>
            <a:r>
              <a:rPr lang="en-US" sz="1200" baseline="0" dirty="0" smtClean="0">
                <a:solidFill>
                  <a:schemeClr val="tx1"/>
                </a:solidFill>
                <a:latin typeface="Calibri" pitchFamily="34" charset="0"/>
              </a:rPr>
              <a:t>g two-component low pressure SPF, protective clothing that c</a:t>
            </a:r>
            <a:r>
              <a:rPr lang="en-US" sz="1200" dirty="0" smtClean="0">
                <a:solidFill>
                  <a:schemeClr val="tx1"/>
                </a:solidFill>
                <a:latin typeface="Calibri" pitchFamily="34" charset="0"/>
              </a:rPr>
              <a:t>overs</a:t>
            </a:r>
            <a:r>
              <a:rPr lang="en-US" sz="1200" baseline="0" dirty="0" smtClean="0">
                <a:solidFill>
                  <a:schemeClr val="tx1"/>
                </a:solidFill>
                <a:latin typeface="Calibri" pitchFamily="34" charset="0"/>
              </a:rPr>
              <a:t> </a:t>
            </a:r>
            <a:r>
              <a:rPr lang="en-US" sz="1200" dirty="0" smtClean="0">
                <a:solidFill>
                  <a:schemeClr val="tx1"/>
                </a:solidFill>
                <a:latin typeface="Calibri" pitchFamily="34" charset="0"/>
              </a:rPr>
              <a:t>skin is suggested.</a:t>
            </a:r>
          </a:p>
          <a:p>
            <a:pPr eaLnBrk="1" hangingPunct="1">
              <a:defRPr/>
            </a:pPr>
            <a:r>
              <a:rPr lang="en-US" sz="1200" dirty="0" smtClean="0">
                <a:solidFill>
                  <a:schemeClr val="tx1"/>
                </a:solidFill>
                <a:latin typeface="Calibri" pitchFamily="34" charset="0"/>
              </a:rPr>
              <a:t>Spray </a:t>
            </a:r>
            <a:r>
              <a:rPr lang="en-US" sz="1200" dirty="0">
                <a:solidFill>
                  <a:schemeClr val="tx1"/>
                </a:solidFill>
                <a:latin typeface="Calibri" pitchFamily="34" charset="0"/>
              </a:rPr>
              <a:t>applicators and helpers </a:t>
            </a:r>
            <a:r>
              <a:rPr lang="en-US" sz="1200" dirty="0" smtClean="0">
                <a:solidFill>
                  <a:schemeClr val="tx1"/>
                </a:solidFill>
                <a:latin typeface="Calibri" pitchFamily="34" charset="0"/>
              </a:rPr>
              <a:t>typically wear </a:t>
            </a:r>
            <a:r>
              <a:rPr lang="en-US" sz="1200" dirty="0">
                <a:solidFill>
                  <a:schemeClr val="tx1"/>
                </a:solidFill>
                <a:latin typeface="Calibri" pitchFamily="34" charset="0"/>
              </a:rPr>
              <a:t>a hooded disposable coverall to </a:t>
            </a:r>
            <a:r>
              <a:rPr lang="en-US" sz="1200" dirty="0" smtClean="0">
                <a:solidFill>
                  <a:schemeClr val="tx1"/>
                </a:solidFill>
                <a:latin typeface="Calibri" pitchFamily="34" charset="0"/>
              </a:rPr>
              <a:t>cover</a:t>
            </a:r>
            <a:r>
              <a:rPr lang="en-US" sz="1200" baseline="0" dirty="0" smtClean="0">
                <a:solidFill>
                  <a:schemeClr val="tx1"/>
                </a:solidFill>
                <a:latin typeface="Calibri" pitchFamily="34" charset="0"/>
              </a:rPr>
              <a:t> </a:t>
            </a:r>
            <a:r>
              <a:rPr lang="en-US" sz="1200" dirty="0" smtClean="0">
                <a:solidFill>
                  <a:schemeClr val="tx1"/>
                </a:solidFill>
                <a:latin typeface="Calibri" pitchFamily="34" charset="0"/>
              </a:rPr>
              <a:t>skin and clothing.</a:t>
            </a:r>
          </a:p>
          <a:p>
            <a:pPr eaLnBrk="1" hangingPunct="1">
              <a:defRPr/>
            </a:pPr>
            <a:r>
              <a:rPr lang="en-US" sz="1200" dirty="0" smtClean="0">
                <a:solidFill>
                  <a:schemeClr val="tx1"/>
                </a:solidFill>
                <a:latin typeface="Calibri" pitchFamily="34" charset="0"/>
              </a:rPr>
              <a:t>If clothing comes in contact with A-side and/or</a:t>
            </a:r>
            <a:r>
              <a:rPr lang="en-US" sz="1200" baseline="0" dirty="0" smtClean="0">
                <a:solidFill>
                  <a:schemeClr val="tx1"/>
                </a:solidFill>
                <a:latin typeface="Calibri" pitchFamily="34" charset="0"/>
              </a:rPr>
              <a:t> B-side liquid </a:t>
            </a:r>
            <a:r>
              <a:rPr lang="en-US" sz="1200" dirty="0" smtClean="0">
                <a:solidFill>
                  <a:schemeClr val="tx1"/>
                </a:solidFill>
                <a:latin typeface="Calibri" pitchFamily="34" charset="0"/>
              </a:rPr>
              <a:t>SPF</a:t>
            </a:r>
            <a:r>
              <a:rPr lang="en-US" sz="1200" baseline="0" dirty="0" smtClean="0">
                <a:solidFill>
                  <a:schemeClr val="tx1"/>
                </a:solidFill>
                <a:latin typeface="Calibri" pitchFamily="34" charset="0"/>
              </a:rPr>
              <a:t> </a:t>
            </a:r>
            <a:r>
              <a:rPr lang="en-US" sz="1200" dirty="0" smtClean="0">
                <a:solidFill>
                  <a:schemeClr val="tx1"/>
                </a:solidFill>
                <a:latin typeface="Calibri" pitchFamily="34" charset="0"/>
              </a:rPr>
              <a:t>chemicals, dispose of the clothing.  </a:t>
            </a:r>
            <a:r>
              <a:rPr lang="en-US" sz="1200" b="1" u="sng" dirty="0" smtClean="0">
                <a:solidFill>
                  <a:schemeClr val="tx1"/>
                </a:solidFill>
                <a:latin typeface="Calibri" pitchFamily="34" charset="0"/>
              </a:rPr>
              <a:t>Do not </a:t>
            </a:r>
            <a:r>
              <a:rPr lang="en-US" sz="1200" dirty="0">
                <a:solidFill>
                  <a:schemeClr val="tx1"/>
                </a:solidFill>
                <a:latin typeface="Calibri" pitchFamily="34" charset="0"/>
              </a:rPr>
              <a:t>wear </a:t>
            </a:r>
            <a:r>
              <a:rPr lang="en-US" sz="1200" dirty="0" smtClean="0">
                <a:solidFill>
                  <a:schemeClr val="tx1"/>
                </a:solidFill>
                <a:latin typeface="Calibri" pitchFamily="34" charset="0"/>
              </a:rPr>
              <a:t>it home.</a:t>
            </a:r>
            <a:endParaRPr lang="en-US" sz="1200" dirty="0">
              <a:solidFill>
                <a:schemeClr val="tx1"/>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dirty="0" smtClean="0">
                <a:solidFill>
                  <a:schemeClr val="tx1"/>
                </a:solidFill>
                <a:latin typeface="Calibri" pitchFamily="34" charset="0"/>
                <a:cs typeface="Arial" charset="0"/>
              </a:rPr>
              <a:t>Narration:</a:t>
            </a:r>
          </a:p>
          <a:p>
            <a:pPr eaLnBrk="1" hangingPunct="1"/>
            <a:r>
              <a:rPr lang="en-US" sz="1200" dirty="0" smtClean="0">
                <a:solidFill>
                  <a:schemeClr val="tx1"/>
                </a:solidFill>
                <a:latin typeface="Calibri" pitchFamily="34" charset="0"/>
                <a:cs typeface="Arial" charset="0"/>
              </a:rPr>
              <a:t>Gloves are worn to protect the skin from contact with chemical liquids and foam</a:t>
            </a:r>
            <a:r>
              <a:rPr lang="en-US" sz="1200" baseline="0" dirty="0" smtClean="0">
                <a:solidFill>
                  <a:schemeClr val="tx1"/>
                </a:solidFill>
                <a:latin typeface="Calibri" pitchFamily="34" charset="0"/>
                <a:cs typeface="Arial" charset="0"/>
              </a:rPr>
              <a:t> while using low pressure SPF kits and systems</a:t>
            </a:r>
            <a:r>
              <a:rPr lang="en-US" sz="1200" dirty="0" smtClean="0">
                <a:solidFill>
                  <a:schemeClr val="tx1"/>
                </a:solidFill>
                <a:latin typeface="Calibri" pitchFamily="34" charset="0"/>
                <a:cs typeface="Arial" charset="0"/>
              </a:rPr>
              <a:t>. </a:t>
            </a:r>
          </a:p>
          <a:p>
            <a:pPr eaLnBrk="1" hangingPunct="1"/>
            <a:r>
              <a:rPr lang="en-US" sz="1200" dirty="0" smtClean="0">
                <a:solidFill>
                  <a:schemeClr val="tx1"/>
                </a:solidFill>
                <a:latin typeface="Calibri" pitchFamily="34" charset="0"/>
                <a:cs typeface="Arial" charset="0"/>
              </a:rPr>
              <a:t>When applying SPF, applicators and helpers typically wear fabric gloves fully coated with nitrile, neoprene, butyl rubber, or PVC.</a:t>
            </a:r>
            <a:r>
              <a:rPr lang="en-US" sz="1200" i="1" dirty="0" smtClean="0">
                <a:solidFill>
                  <a:schemeClr val="tx1"/>
                </a:solidFill>
                <a:latin typeface="Calibri" pitchFamily="34" charset="0"/>
                <a:cs typeface="Arial" charset="0"/>
              </a:rPr>
              <a:t> </a:t>
            </a:r>
          </a:p>
          <a:p>
            <a:pPr eaLnBrk="1" hangingPunct="1"/>
            <a:endParaRPr lang="en-US" sz="1200" i="1" dirty="0" smtClean="0">
              <a:solidFill>
                <a:schemeClr val="tx1"/>
              </a:solidFill>
              <a:latin typeface="Calibri" pitchFamily="34" charset="0"/>
              <a:cs typeface="Arial" charset="0"/>
            </a:endParaRPr>
          </a:p>
          <a:p>
            <a:pPr eaLnBrk="1" hangingPunct="1"/>
            <a:endParaRPr lang="en-US" sz="1200" dirty="0" smtClean="0">
              <a:solidFill>
                <a:schemeClr val="tx1"/>
              </a:solidFill>
              <a:latin typeface="Calibri" pitchFamily="34" charset="0"/>
              <a:cs typeface="Arial" charset="0"/>
            </a:endParaRP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3871E2C-41D1-415D-ADDC-6665108D676E}" type="slidenum">
              <a:rPr lang="en-US" smtClean="0">
                <a:latin typeface="Arial" charset="0"/>
              </a:rPr>
              <a:pPr>
                <a:defRPr/>
              </a:pPr>
              <a:t>11</a:t>
            </a:fld>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a:ln/>
        </p:spPr>
        <p:txBody>
          <a:bodyPr/>
          <a:lstStyle/>
          <a:p>
            <a:pPr eaLnBrk="1" hangingPunct="1">
              <a:defRPr/>
            </a:pPr>
            <a:r>
              <a:rPr lang="en-US" sz="1200" dirty="0" smtClean="0">
                <a:latin typeface="+mn-lt"/>
              </a:rPr>
              <a:t>Narr</a:t>
            </a:r>
            <a:r>
              <a:rPr lang="en-US" sz="1200" dirty="0" smtClean="0">
                <a:solidFill>
                  <a:schemeClr val="tx1"/>
                </a:solidFill>
                <a:latin typeface="+mn-lt"/>
              </a:rPr>
              <a:t>ation:</a:t>
            </a:r>
          </a:p>
          <a:p>
            <a:pPr eaLnBrk="1" hangingPunct="1">
              <a:defRPr/>
            </a:pPr>
            <a:r>
              <a:rPr lang="en-US" sz="1200" dirty="0" smtClean="0">
                <a:solidFill>
                  <a:schemeClr val="tx1"/>
                </a:solidFill>
                <a:latin typeface="+mn-lt"/>
              </a:rPr>
              <a:t>OSHA has established a </a:t>
            </a:r>
            <a:r>
              <a:rPr lang="en-US" sz="1200" i="0" dirty="0" smtClean="0">
                <a:solidFill>
                  <a:schemeClr val="tx1"/>
                </a:solidFill>
                <a:latin typeface="+mn-lt"/>
              </a:rPr>
              <a:t>Respiratory Protection Standard, </a:t>
            </a:r>
            <a:r>
              <a:rPr lang="en-US" sz="1200" dirty="0" smtClean="0">
                <a:solidFill>
                  <a:schemeClr val="tx1"/>
                </a:solidFill>
                <a:latin typeface="+mn-lt"/>
              </a:rPr>
              <a:t>29 code of federal regulations 1910.134, to regulate the use of respirators in the workplace.</a:t>
            </a:r>
          </a:p>
          <a:p>
            <a:pPr eaLnBrk="1" hangingPunct="1">
              <a:defRPr/>
            </a:pPr>
            <a:r>
              <a:rPr lang="en-US" sz="1200" dirty="0" smtClean="0">
                <a:solidFill>
                  <a:schemeClr val="tx1"/>
                </a:solidFill>
                <a:latin typeface="+mn-lt"/>
              </a:rPr>
              <a:t>OSHA requires employers to provide appropriate respiratory protection</a:t>
            </a:r>
            <a:r>
              <a:rPr lang="en-US" sz="1200" baseline="0" dirty="0" smtClean="0">
                <a:solidFill>
                  <a:schemeClr val="tx1"/>
                </a:solidFill>
                <a:latin typeface="+mn-lt"/>
              </a:rPr>
              <a:t> w</a:t>
            </a:r>
            <a:r>
              <a:rPr lang="en-US" sz="1200" kern="1200" dirty="0" smtClean="0">
                <a:solidFill>
                  <a:schemeClr val="tx1"/>
                </a:solidFill>
                <a:latin typeface="+mn-lt"/>
                <a:ea typeface="+mn-ea"/>
                <a:cs typeface="Arial" pitchFamily="34" charset="0"/>
              </a:rPr>
              <a:t>hen respiratory protection is needed to protect the health of workers. Employers</a:t>
            </a:r>
            <a:r>
              <a:rPr lang="en-US" sz="1200" kern="1200" baseline="0" dirty="0" smtClean="0">
                <a:solidFill>
                  <a:schemeClr val="tx1"/>
                </a:solidFill>
                <a:latin typeface="+mn-lt"/>
                <a:ea typeface="+mn-ea"/>
                <a:cs typeface="Arial" pitchFamily="34" charset="0"/>
              </a:rPr>
              <a:t> are also required to </a:t>
            </a:r>
            <a:r>
              <a:rPr lang="en-US" sz="1200" dirty="0" smtClean="0">
                <a:latin typeface="+mn-lt"/>
              </a:rPr>
              <a:t>develop and implement a written respiratory protection program with required worksite-specific procedures and elements for required respirator use.</a:t>
            </a:r>
            <a:r>
              <a:rPr lang="en-US" sz="1200" kern="1200" baseline="0" dirty="0" smtClean="0">
                <a:solidFill>
                  <a:schemeClr val="tx1"/>
                </a:solidFill>
                <a:latin typeface="+mn-lt"/>
                <a:ea typeface="+mn-ea"/>
                <a:cs typeface="Arial" pitchFamily="34" charset="0"/>
              </a:rPr>
              <a:t> </a:t>
            </a:r>
            <a:r>
              <a:rPr lang="en-US" sz="1200" kern="1200" dirty="0" smtClean="0">
                <a:solidFill>
                  <a:schemeClr val="tx1"/>
                </a:solidFill>
                <a:latin typeface="+mn-lt"/>
                <a:ea typeface="+mn-ea"/>
                <a:cs typeface="Arial" pitchFamily="34" charset="0"/>
              </a:rPr>
              <a:t>For</a:t>
            </a:r>
            <a:r>
              <a:rPr lang="en-US" sz="1200" kern="1200" baseline="0" dirty="0" smtClean="0">
                <a:solidFill>
                  <a:schemeClr val="tx1"/>
                </a:solidFill>
                <a:latin typeface="+mn-lt"/>
                <a:ea typeface="+mn-ea"/>
                <a:cs typeface="Arial" pitchFamily="34" charset="0"/>
              </a:rPr>
              <a:t> those who are self-employed, follow the manufacturer’s guidance regarding proper respiratory protection.  </a:t>
            </a:r>
            <a:endParaRPr lang="en-US" sz="1200" dirty="0" smtClean="0">
              <a:solidFill>
                <a:schemeClr val="tx1"/>
              </a:solidFill>
              <a:latin typeface="+mn-lt"/>
            </a:endParaRP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086421-102D-4BA8-AE62-886A1044CD69}" type="slidenum">
              <a:rPr lang="en-US" smtClean="0">
                <a:latin typeface="Arial" charset="0"/>
              </a:rPr>
              <a:pPr>
                <a:defRPr/>
              </a:pPr>
              <a:t>12</a:t>
            </a:fld>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a:ln/>
        </p:spPr>
        <p:txBody>
          <a:bodyPr/>
          <a:lstStyle/>
          <a:p>
            <a:pPr eaLnBrk="1" hangingPunct="1">
              <a:defRPr/>
            </a:pPr>
            <a:r>
              <a:rPr lang="en-US" sz="1200" dirty="0" smtClean="0">
                <a:latin typeface="+mn-lt"/>
              </a:rPr>
              <a:t>Narr</a:t>
            </a:r>
            <a:r>
              <a:rPr lang="en-US" sz="1200" dirty="0" smtClean="0">
                <a:solidFill>
                  <a:schemeClr val="tx1"/>
                </a:solidFill>
                <a:latin typeface="+mn-lt"/>
              </a:rPr>
              <a:t>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ea typeface="Trebuchet MS" pitchFamily="34" charset="0"/>
                <a:cs typeface="Trebuchet MS" pitchFamily="34" charset="0"/>
              </a:rPr>
              <a:t>Generally, spray polyurethane foam manufacturers recommend that you wear an appropriate air-purifying respirator ANYTIME you are spraying two-component low pressure SPF. </a:t>
            </a:r>
            <a:r>
              <a:rPr lang="en-US" sz="1200" kern="1200" dirty="0" smtClean="0">
                <a:solidFill>
                  <a:schemeClr val="tx1"/>
                </a:solidFill>
                <a:latin typeface="+mn-lt"/>
                <a:ea typeface="+mn-ea"/>
                <a:cs typeface="Arial" pitchFamily="34" charset="0"/>
              </a:rPr>
              <a:t>Consider organic vapor cartridges with the P100 particulate pre-filters that</a:t>
            </a:r>
            <a:r>
              <a:rPr lang="en-US" sz="1200" kern="1200" baseline="0" dirty="0" smtClean="0">
                <a:solidFill>
                  <a:schemeClr val="tx1"/>
                </a:solidFill>
                <a:latin typeface="+mn-lt"/>
                <a:ea typeface="+mn-ea"/>
                <a:cs typeface="Arial" pitchFamily="34" charset="0"/>
              </a:rPr>
              <a:t> can</a:t>
            </a:r>
            <a:r>
              <a:rPr lang="en-US" sz="1200" kern="1200" dirty="0" smtClean="0">
                <a:solidFill>
                  <a:schemeClr val="tx1"/>
                </a:solidFill>
                <a:latin typeface="+mn-lt"/>
                <a:ea typeface="+mn-ea"/>
                <a:cs typeface="Arial" pitchFamily="34" charset="0"/>
              </a:rPr>
              <a:t> provide protection from SPF chemicals in many cases. </a:t>
            </a:r>
            <a:endParaRPr lang="en-US" sz="1200" dirty="0" smtClean="0">
              <a:latin typeface="+mn-lt"/>
              <a:ea typeface="Trebuchet MS" pitchFamily="34" charset="0"/>
              <a:cs typeface="Trebuchet MS"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002060"/>
              </a:solidFill>
              <a:latin typeface="+mn-lt"/>
              <a:ea typeface="Trebuchet MS" pitchFamily="34" charset="0"/>
              <a:cs typeface="Trebuchet MS" pitchFamily="34" charset="0"/>
            </a:endParaRPr>
          </a:p>
          <a:p>
            <a:pPr eaLnBrk="1" hangingPunct="1">
              <a:defRPr/>
            </a:pPr>
            <a:endParaRPr lang="en-US" sz="1200" dirty="0" smtClean="0">
              <a:solidFill>
                <a:schemeClr val="tx1"/>
              </a:solidFill>
              <a:latin typeface="+mn-lt"/>
            </a:endParaRP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086421-102D-4BA8-AE62-886A1044CD69}" type="slidenum">
              <a:rPr lang="en-US" smtClean="0">
                <a:latin typeface="Arial" charset="0"/>
              </a:rPr>
              <a:pPr>
                <a:defRPr/>
              </a:pPr>
              <a:t>13</a:t>
            </a:fld>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a:ln/>
        </p:spPr>
        <p:txBody>
          <a:bodyPr/>
          <a:lstStyle/>
          <a:p>
            <a:pPr eaLnBrk="1" hangingPunct="1">
              <a:defRPr/>
            </a:pPr>
            <a:r>
              <a:rPr lang="en-US" sz="1200" dirty="0" smtClean="0">
                <a:latin typeface="+mn-lt"/>
              </a:rPr>
              <a:t>Narr</a:t>
            </a:r>
            <a:r>
              <a:rPr lang="en-US" sz="1200" dirty="0" smtClean="0">
                <a:solidFill>
                  <a:schemeClr val="tx1"/>
                </a:solidFill>
                <a:latin typeface="+mn-lt"/>
              </a:rPr>
              <a:t>ation:</a:t>
            </a:r>
          </a:p>
          <a:p>
            <a:pPr eaLnBrk="1" hangingPunct="1">
              <a:defRPr/>
            </a:pPr>
            <a:r>
              <a:rPr lang="en-US" sz="1200" dirty="0" smtClean="0">
                <a:latin typeface="+mn-lt"/>
                <a:ea typeface="Trebuchet MS" pitchFamily="34" charset="0"/>
                <a:cs typeface="Trebuchet MS" pitchFamily="34" charset="0"/>
              </a:rPr>
              <a:t>OSHA requires the use of National Institute for Occupational Safety and Health (NIOSH)-certified respirators.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ea typeface="Trebuchet MS" pitchFamily="34" charset="0"/>
                <a:cs typeface="Trebuchet MS" pitchFamily="34" charset="0"/>
              </a:rPr>
              <a:t>Visit the NIOSH website</a:t>
            </a:r>
            <a:r>
              <a:rPr lang="en-US" sz="1200" baseline="0" dirty="0" smtClean="0">
                <a:latin typeface="+mn-lt"/>
                <a:ea typeface="Trebuchet MS" pitchFamily="34" charset="0"/>
                <a:cs typeface="Trebuchet MS" pitchFamily="34" charset="0"/>
              </a:rPr>
              <a:t> for helpful information on </a:t>
            </a:r>
            <a:r>
              <a:rPr lang="en-US" sz="1200" baseline="0" smtClean="0">
                <a:latin typeface="+mn-lt"/>
                <a:ea typeface="Trebuchet MS" pitchFamily="34" charset="0"/>
                <a:cs typeface="Trebuchet MS" pitchFamily="34" charset="0"/>
              </a:rPr>
              <a:t>respirator selection</a:t>
            </a:r>
            <a:r>
              <a:rPr lang="en-US" sz="1200" smtClean="0">
                <a:latin typeface="+mn-lt"/>
                <a:ea typeface="Trebuchet MS" pitchFamily="34" charset="0"/>
                <a:cs typeface="Trebuchet MS" pitchFamily="34" charset="0"/>
              </a:rPr>
              <a:t>. </a:t>
            </a:r>
            <a:endParaRPr lang="en-US" sz="1200" dirty="0" smtClean="0">
              <a:solidFill>
                <a:srgbClr val="002060"/>
              </a:solidFill>
              <a:latin typeface="+mn-lt"/>
              <a:ea typeface="Trebuchet MS" pitchFamily="34" charset="0"/>
              <a:cs typeface="Trebuchet MS" pitchFamily="34" charset="0"/>
            </a:endParaRPr>
          </a:p>
          <a:p>
            <a:pPr eaLnBrk="1" hangingPunct="1">
              <a:defRPr/>
            </a:pPr>
            <a:endParaRPr lang="en-US" sz="1200" dirty="0" smtClean="0">
              <a:latin typeface="Trebuchet MS" pitchFamily="34" charset="0"/>
              <a:ea typeface="Trebuchet MS" pitchFamily="34" charset="0"/>
              <a:cs typeface="Trebuchet MS" pitchFamily="34" charset="0"/>
            </a:endParaRPr>
          </a:p>
          <a:p>
            <a:pPr eaLnBrk="1" hangingPunct="1">
              <a:defRPr/>
            </a:pPr>
            <a:endParaRPr lang="en-US" sz="1200" dirty="0" smtClean="0">
              <a:solidFill>
                <a:schemeClr val="tx1"/>
              </a:solidFill>
              <a:latin typeface="+mn-lt"/>
            </a:endParaRP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086421-102D-4BA8-AE62-886A1044CD69}" type="slidenum">
              <a:rPr lang="en-US" smtClean="0">
                <a:latin typeface="Arial" charset="0"/>
              </a:rPr>
              <a:pPr>
                <a:defRPr/>
              </a:pPr>
              <a:t>14</a:t>
            </a:fld>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sz="1200" dirty="0">
                <a:solidFill>
                  <a:schemeClr val="tx1"/>
                </a:solidFill>
                <a:latin typeface="+mn-lt"/>
              </a:rPr>
              <a:t>Narration</a:t>
            </a:r>
            <a:r>
              <a:rPr lang="en-US" sz="1200" dirty="0" smtClean="0">
                <a:solidFill>
                  <a:schemeClr val="tx1"/>
                </a:solidFill>
                <a:latin typeface="+mn-lt"/>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solidFill>
                  <a:srgbClr val="002060"/>
                </a:solidFill>
                <a:latin typeface="+mn-lt"/>
                <a:ea typeface="+mn-ea"/>
                <a:cs typeface="Arial" pitchFamily="34" charset="0"/>
              </a:rPr>
              <a:t>Types of air-purifying (APR) respirators commonly used during two-component low pressure SPF application include: half-face APRs,</a:t>
            </a:r>
            <a:r>
              <a:rPr lang="en-US" sz="1200" kern="0" baseline="0" dirty="0" smtClean="0">
                <a:solidFill>
                  <a:srgbClr val="002060"/>
                </a:solidFill>
                <a:latin typeface="+mn-lt"/>
                <a:ea typeface="+mn-ea"/>
                <a:cs typeface="Arial" pitchFamily="34" charset="0"/>
              </a:rPr>
              <a:t> full-face APRs and powered air-purifying respirators or PAPRs. </a:t>
            </a:r>
            <a:r>
              <a:rPr lang="en-US" sz="1200" kern="1200" baseline="0" dirty="0" smtClean="0">
                <a:solidFill>
                  <a:srgbClr val="093678"/>
                </a:solidFill>
                <a:latin typeface="+mn-lt"/>
                <a:ea typeface="+mn-ea"/>
                <a:cs typeface="Arial" pitchFamily="34" charset="0"/>
              </a:rPr>
              <a:t>APRs </a:t>
            </a:r>
            <a:r>
              <a:rPr lang="en-US" sz="1200" kern="1200" dirty="0" smtClean="0">
                <a:solidFill>
                  <a:srgbClr val="093678"/>
                </a:solidFill>
                <a:latin typeface="+mn-lt"/>
                <a:ea typeface="+mn-ea"/>
                <a:cs typeface="Arial" pitchFamily="34" charset="0"/>
              </a:rPr>
              <a:t>provide the user with a breathing source by drawing air through the cartridges during breathing. </a:t>
            </a:r>
            <a:endParaRPr lang="en-US" sz="1200" kern="0" dirty="0" smtClean="0">
              <a:solidFill>
                <a:srgbClr val="093678"/>
              </a:solidFill>
              <a:latin typeface="+mn-lt"/>
              <a:ea typeface="+mn-ea"/>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rgbClr val="093678"/>
                </a:solidFill>
                <a:latin typeface="+mn-lt"/>
                <a:ea typeface="+mn-ea"/>
                <a:cs typeface="Arial" pitchFamily="34" charset="0"/>
              </a:rPr>
              <a:t>OSHA</a:t>
            </a:r>
            <a:r>
              <a:rPr lang="en-US" sz="1200" kern="1200" baseline="0" dirty="0" smtClean="0">
                <a:solidFill>
                  <a:srgbClr val="093678"/>
                </a:solidFill>
                <a:latin typeface="+mn-lt"/>
                <a:ea typeface="+mn-ea"/>
                <a:cs typeface="Arial" pitchFamily="34" charset="0"/>
              </a:rPr>
              <a:t> and NIOSH are important resources regarding respirator requirements and selection. </a:t>
            </a:r>
            <a:r>
              <a:rPr lang="en-US" sz="1200" kern="1200" dirty="0" smtClean="0">
                <a:solidFill>
                  <a:srgbClr val="093678"/>
                </a:solidFill>
                <a:latin typeface="+mn-lt"/>
                <a:ea typeface="+mn-ea"/>
                <a:cs typeface="Arial" pitchFamily="34" charset="0"/>
              </a:rPr>
              <a:t>Professional judgment must also be exercised in making a</a:t>
            </a:r>
            <a:r>
              <a:rPr lang="en-US" sz="1200" kern="1200" baseline="0" dirty="0" smtClean="0">
                <a:solidFill>
                  <a:srgbClr val="093678"/>
                </a:solidFill>
                <a:latin typeface="+mn-lt"/>
                <a:ea typeface="+mn-ea"/>
                <a:cs typeface="Arial" pitchFamily="34" charset="0"/>
              </a:rPr>
              <a:t> respirator </a:t>
            </a:r>
            <a:r>
              <a:rPr lang="en-US" sz="1200" kern="1200" dirty="0" smtClean="0">
                <a:solidFill>
                  <a:srgbClr val="093678"/>
                </a:solidFill>
                <a:latin typeface="+mn-lt"/>
                <a:ea typeface="+mn-ea"/>
                <a:cs typeface="Arial" pitchFamily="34" charset="0"/>
              </a:rPr>
              <a:t>determination, taking into account the specifics of the job site and application.</a:t>
            </a:r>
          </a:p>
          <a:p>
            <a:pPr eaLnBrk="1" hangingPunct="1">
              <a:defRPr/>
            </a:pPr>
            <a:r>
              <a:rPr lang="en-US" sz="1200" dirty="0" smtClean="0">
                <a:solidFill>
                  <a:schemeClr val="tx1"/>
                </a:solidFill>
                <a:latin typeface="+mn-lt"/>
              </a:rPr>
              <a:t> </a:t>
            </a:r>
            <a:endParaRPr lang="en-US" sz="1200" dirty="0">
              <a:solidFill>
                <a:schemeClr val="tx1"/>
              </a:solidFill>
              <a:latin typeface="+mn-lt"/>
            </a:endParaRPr>
          </a:p>
          <a:p>
            <a:pPr eaLnBrk="1" hangingPunct="1">
              <a:defRPr/>
            </a:pPr>
            <a:endParaRPr lang="en-US" sz="1200" dirty="0" smtClean="0">
              <a:solidFill>
                <a:schemeClr val="tx1"/>
              </a:solidFill>
              <a:latin typeface="+mn-lt"/>
            </a:endParaRPr>
          </a:p>
          <a:p>
            <a:pPr eaLnBrk="1" hangingPunct="1">
              <a:defRPr/>
            </a:pPr>
            <a:endParaRPr lang="en-US" sz="1200" dirty="0">
              <a:solidFill>
                <a:schemeClr val="tx1"/>
              </a:solidFill>
              <a:latin typeface="+mn-lt"/>
            </a:endParaRP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4DD356-9FCC-4133-8BAC-E16003F60005}" type="slidenum">
              <a:rPr lang="en-US" smtClean="0">
                <a:latin typeface="Arial" charset="0"/>
              </a:rPr>
              <a:pPr>
                <a:defRPr/>
              </a:pPr>
              <a:t>15</a:t>
            </a:fld>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a:ln/>
        </p:spPr>
        <p:txBody>
          <a:bodyPr/>
          <a:lstStyle/>
          <a:p>
            <a:pPr>
              <a:defRPr/>
            </a:pPr>
            <a:r>
              <a:rPr lang="en-US" sz="1200" dirty="0" smtClean="0">
                <a:latin typeface="+mn-lt"/>
              </a:rPr>
              <a:t>Narration:</a:t>
            </a:r>
          </a:p>
          <a:p>
            <a:pPr>
              <a:defRPr/>
            </a:pPr>
            <a:r>
              <a:rPr lang="en-US" sz="1200" dirty="0" smtClean="0">
                <a:latin typeface="+mn-lt"/>
              </a:rPr>
              <a:t>Half-face</a:t>
            </a:r>
            <a:r>
              <a:rPr lang="en-US" sz="1200" baseline="0" dirty="0" smtClean="0">
                <a:latin typeface="+mn-lt"/>
              </a:rPr>
              <a:t> a</a:t>
            </a:r>
            <a:r>
              <a:rPr lang="en-US" sz="1200" dirty="0" smtClean="0">
                <a:latin typeface="+mn-lt"/>
              </a:rPr>
              <a:t>ir-purifying respirators</a:t>
            </a:r>
            <a:r>
              <a:rPr lang="en-US" sz="1200" baseline="0" dirty="0" smtClean="0">
                <a:latin typeface="+mn-lt"/>
              </a:rPr>
              <a:t> </a:t>
            </a:r>
            <a:r>
              <a:rPr lang="en-US" sz="1200" dirty="0" smtClean="0">
                <a:latin typeface="+mn-lt"/>
              </a:rPr>
              <a:t>are considered a good option for </a:t>
            </a:r>
            <a:r>
              <a:rPr lang="en-US" sz="1200" baseline="0" dirty="0" smtClean="0">
                <a:latin typeface="+mn-lt"/>
              </a:rPr>
              <a:t>two-component low pressure SPF application. They have the advantage of being lighter weight than full-face APRs. This type of respirator is designed to fit tightly for a face-to-facepiece seal. Therefore, it may not be used if anything impedes the seal, such as facial hair. </a:t>
            </a:r>
            <a:r>
              <a:rPr lang="en-US" sz="1200" dirty="0" smtClean="0">
                <a:latin typeface="+mn-lt"/>
              </a:rPr>
              <a:t>Half-face</a:t>
            </a:r>
            <a:r>
              <a:rPr lang="en-US" sz="1200" baseline="0" dirty="0" smtClean="0">
                <a:latin typeface="+mn-lt"/>
              </a:rPr>
              <a:t> APRs are worn in combination with safety glasses or goggles so that eyes are protected from the SPF chemicals. </a:t>
            </a:r>
            <a:endParaRPr lang="en-US" sz="1200" dirty="0" smtClean="0">
              <a:latin typeface="+mn-lt"/>
            </a:endParaRPr>
          </a:p>
          <a:p>
            <a:pPr>
              <a:defRPr/>
            </a:pPr>
            <a:endParaRPr lang="en-US" sz="1200" dirty="0" smtClean="0">
              <a:latin typeface="+mn-lt"/>
            </a:endParaRPr>
          </a:p>
          <a:p>
            <a:pPr>
              <a:defRPr/>
            </a:pPr>
            <a:endParaRPr lang="en-US" sz="1200" dirty="0" smtClean="0">
              <a:latin typeface="+mn-lt"/>
            </a:endParaRP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89AEAA-DA2D-493E-9E54-ADB4239D2C40}" type="slidenum">
              <a:rPr lang="en-US" smtClean="0">
                <a:latin typeface="Arial" charset="0"/>
              </a:rPr>
              <a:pPr>
                <a:defRPr/>
              </a:pPr>
              <a:t>16</a:t>
            </a:fld>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a:ln/>
        </p:spPr>
        <p:txBody>
          <a:bodyPr/>
          <a:lstStyle/>
          <a:p>
            <a:pPr>
              <a:defRPr/>
            </a:pPr>
            <a:r>
              <a:rPr lang="en-US" sz="1200" dirty="0" smtClean="0">
                <a:latin typeface="+mn-lt"/>
              </a:rPr>
              <a:t>Narration:</a:t>
            </a:r>
          </a:p>
          <a:p>
            <a:pPr algn="l">
              <a:defRPr/>
            </a:pPr>
            <a:r>
              <a:rPr lang="en-US" sz="1200" dirty="0" smtClean="0">
                <a:latin typeface="+mn-lt"/>
              </a:rPr>
              <a:t>Another</a:t>
            </a:r>
            <a:r>
              <a:rPr lang="en-US" sz="1200" baseline="0" dirty="0" smtClean="0">
                <a:latin typeface="+mn-lt"/>
              </a:rPr>
              <a:t> common type of respirator worn during two-component low pressure SPF application is the full</a:t>
            </a:r>
            <a:r>
              <a:rPr lang="en-US" sz="1200" dirty="0" smtClean="0">
                <a:latin typeface="+mn-lt"/>
              </a:rPr>
              <a:t>-face</a:t>
            </a:r>
            <a:r>
              <a:rPr lang="en-US" sz="1200" baseline="0" dirty="0" smtClean="0">
                <a:latin typeface="+mn-lt"/>
              </a:rPr>
              <a:t> a</a:t>
            </a:r>
            <a:r>
              <a:rPr lang="en-US" sz="1200" dirty="0" smtClean="0">
                <a:latin typeface="+mn-lt"/>
              </a:rPr>
              <a:t>ir-purifying respirator.</a:t>
            </a:r>
            <a:r>
              <a:rPr lang="en-US" sz="1200" baseline="0" dirty="0" smtClean="0">
                <a:latin typeface="+mn-lt"/>
              </a:rPr>
              <a:t> It can provide </a:t>
            </a:r>
            <a:r>
              <a:rPr lang="en-US" sz="1200" dirty="0" smtClean="0">
                <a:solidFill>
                  <a:srgbClr val="002060"/>
                </a:solidFill>
                <a:latin typeface="+mn-lt"/>
              </a:rPr>
              <a:t>five</a:t>
            </a:r>
            <a:r>
              <a:rPr lang="en-US" sz="1200" baseline="0" dirty="0" smtClean="0">
                <a:solidFill>
                  <a:srgbClr val="002060"/>
                </a:solidFill>
                <a:latin typeface="+mn-lt"/>
              </a:rPr>
              <a:t> times more </a:t>
            </a:r>
            <a:r>
              <a:rPr lang="en-US" sz="1200" dirty="0" smtClean="0">
                <a:solidFill>
                  <a:srgbClr val="002060"/>
                </a:solidFill>
                <a:latin typeface="+mn-lt"/>
              </a:rPr>
              <a:t>respiratory protection than a half-face APR and</a:t>
            </a:r>
            <a:r>
              <a:rPr lang="en-US" sz="1200" baseline="0" dirty="0" smtClean="0">
                <a:solidFill>
                  <a:srgbClr val="002060"/>
                </a:solidFill>
                <a:latin typeface="+mn-lt"/>
              </a:rPr>
              <a:t> its full </a:t>
            </a:r>
            <a:r>
              <a:rPr lang="en-US" sz="1200" dirty="0" smtClean="0">
                <a:solidFill>
                  <a:srgbClr val="002060"/>
                </a:solidFill>
                <a:latin typeface="+mn-lt"/>
              </a:rPr>
              <a:t>shield helps protect the face from irritants and contaminants.</a:t>
            </a:r>
            <a:r>
              <a:rPr lang="en-US" sz="1200" baseline="0" dirty="0" smtClean="0">
                <a:solidFill>
                  <a:srgbClr val="002060"/>
                </a:solidFill>
                <a:latin typeface="+mn-lt"/>
              </a:rPr>
              <a:t> </a:t>
            </a:r>
            <a:endParaRPr lang="en-US" sz="1200" baseline="0" smtClean="0">
              <a:solidFill>
                <a:srgbClr val="002060"/>
              </a:solidFill>
              <a:latin typeface="+mn-lt"/>
            </a:endParaRPr>
          </a:p>
          <a:p>
            <a:pPr algn="l">
              <a:defRPr/>
            </a:pPr>
            <a:r>
              <a:rPr lang="en-US" sz="1200" smtClean="0">
                <a:solidFill>
                  <a:srgbClr val="002060"/>
                </a:solidFill>
                <a:latin typeface="+mn-lt"/>
              </a:rPr>
              <a:t>Like</a:t>
            </a:r>
            <a:r>
              <a:rPr lang="en-US" sz="1200" baseline="0" smtClean="0">
                <a:solidFill>
                  <a:srgbClr val="002060"/>
                </a:solidFill>
                <a:latin typeface="+mn-lt"/>
              </a:rPr>
              <a:t> </a:t>
            </a:r>
            <a:r>
              <a:rPr lang="en-US" sz="1200" baseline="0" dirty="0" smtClean="0">
                <a:solidFill>
                  <a:srgbClr val="002060"/>
                </a:solidFill>
                <a:latin typeface="+mn-lt"/>
              </a:rPr>
              <a:t>the half-face APR, o</a:t>
            </a:r>
            <a:r>
              <a:rPr lang="en-US" sz="1200" dirty="0" smtClean="0">
                <a:solidFill>
                  <a:srgbClr val="002060"/>
                </a:solidFill>
                <a:latin typeface="+mn-lt"/>
              </a:rPr>
              <a:t>nly tight-fitting facepieces are available so it may</a:t>
            </a:r>
            <a:r>
              <a:rPr lang="en-US" sz="1200" baseline="0" dirty="0" smtClean="0">
                <a:solidFill>
                  <a:srgbClr val="002060"/>
                </a:solidFill>
                <a:latin typeface="+mn-lt"/>
              </a:rPr>
              <a:t> </a:t>
            </a:r>
            <a:r>
              <a:rPr lang="en-US" sz="1200" dirty="0" smtClean="0">
                <a:solidFill>
                  <a:srgbClr val="002060"/>
                </a:solidFill>
                <a:latin typeface="+mn-lt"/>
              </a:rPr>
              <a:t>not be used</a:t>
            </a:r>
            <a:r>
              <a:rPr lang="en-US" sz="1200" baseline="0" dirty="0" smtClean="0">
                <a:solidFill>
                  <a:srgbClr val="002060"/>
                </a:solidFill>
                <a:latin typeface="+mn-lt"/>
              </a:rPr>
              <a:t> if f</a:t>
            </a:r>
            <a:r>
              <a:rPr lang="en-US" sz="1200" dirty="0" smtClean="0">
                <a:solidFill>
                  <a:srgbClr val="002060"/>
                </a:solidFill>
                <a:latin typeface="+mn-lt"/>
              </a:rPr>
              <a:t>acial hair interferes with the face-to-facepiece seal.</a:t>
            </a:r>
          </a:p>
          <a:p>
            <a:pPr marL="233363" indent="-233363" algn="l" fontAlgn="auto">
              <a:lnSpc>
                <a:spcPct val="90000"/>
              </a:lnSpc>
              <a:spcAft>
                <a:spcPts val="1200"/>
              </a:spcAft>
              <a:buFont typeface="Arial" pitchFamily="34" charset="0"/>
              <a:buNone/>
              <a:defRPr/>
            </a:pPr>
            <a:endParaRPr lang="en-US" sz="1200" dirty="0" smtClean="0">
              <a:solidFill>
                <a:srgbClr val="002060"/>
              </a:solidFill>
              <a:latin typeface="+mn-lt"/>
            </a:endParaRPr>
          </a:p>
          <a:p>
            <a:pPr algn="l">
              <a:defRPr/>
            </a:pPr>
            <a:endParaRPr lang="en-US" sz="1200" dirty="0" smtClean="0">
              <a:latin typeface="+mn-lt"/>
            </a:endParaRPr>
          </a:p>
          <a:p>
            <a:pPr algn="l">
              <a:defRPr/>
            </a:pPr>
            <a:endParaRPr lang="en-US" sz="1200" dirty="0" smtClean="0">
              <a:latin typeface="+mn-lt"/>
            </a:endParaRPr>
          </a:p>
          <a:p>
            <a:pPr algn="l">
              <a:defRPr/>
            </a:pPr>
            <a:endParaRPr lang="en-US" sz="1200" dirty="0" smtClean="0">
              <a:latin typeface="+mn-lt"/>
            </a:endParaRP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89AEAA-DA2D-493E-9E54-ADB4239D2C40}" type="slidenum">
              <a:rPr lang="en-US" smtClean="0">
                <a:latin typeface="Arial" charset="0"/>
              </a:rPr>
              <a:pPr>
                <a:defRPr/>
              </a:pPr>
              <a:t>17</a:t>
            </a:fld>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sz="1200" dirty="0" smtClean="0">
                <a:solidFill>
                  <a:schemeClr val="tx1"/>
                </a:solidFill>
                <a:latin typeface="+mn-lt"/>
              </a:rPr>
              <a:t>Narration:</a:t>
            </a:r>
          </a:p>
          <a:p>
            <a:pPr>
              <a:defRPr/>
            </a:pPr>
            <a:r>
              <a:rPr lang="en-US" sz="1200" dirty="0" smtClean="0">
                <a:solidFill>
                  <a:schemeClr val="tx1"/>
                </a:solidFill>
                <a:latin typeface="+mn-lt"/>
              </a:rPr>
              <a:t>Another type of respirator</a:t>
            </a:r>
            <a:r>
              <a:rPr lang="en-US" sz="1200" baseline="0" dirty="0" smtClean="0">
                <a:solidFill>
                  <a:schemeClr val="tx1"/>
                </a:solidFill>
                <a:latin typeface="+mn-lt"/>
              </a:rPr>
              <a:t> used is the </a:t>
            </a:r>
            <a:r>
              <a:rPr lang="en-US" sz="1200" dirty="0" smtClean="0">
                <a:solidFill>
                  <a:schemeClr val="tx1"/>
                </a:solidFill>
                <a:latin typeface="+mn-lt"/>
              </a:rPr>
              <a:t>Powered Air-Purifying Respirator, or PAPR.</a:t>
            </a:r>
            <a:r>
              <a:rPr lang="en-US" sz="1200" baseline="0" dirty="0" smtClean="0">
                <a:solidFill>
                  <a:schemeClr val="tx1"/>
                </a:solidFill>
                <a:latin typeface="+mn-lt"/>
              </a:rPr>
              <a:t> It is </a:t>
            </a:r>
            <a:r>
              <a:rPr lang="en-US" sz="1200" dirty="0" smtClean="0">
                <a:solidFill>
                  <a:schemeClr val="tx1"/>
                </a:solidFill>
                <a:latin typeface="+mn-lt"/>
              </a:rPr>
              <a:t>similar to the APR, but with the PAPR,</a:t>
            </a:r>
            <a:r>
              <a:rPr lang="en-US" sz="1200" baseline="0" dirty="0" smtClean="0">
                <a:solidFill>
                  <a:schemeClr val="tx1"/>
                </a:solidFill>
                <a:latin typeface="+mn-lt"/>
              </a:rPr>
              <a:t> </a:t>
            </a:r>
            <a:r>
              <a:rPr lang="en-US" sz="1200" dirty="0" smtClean="0">
                <a:solidFill>
                  <a:schemeClr val="tx1"/>
                </a:solidFill>
                <a:latin typeface="+mn-lt"/>
              </a:rPr>
              <a:t>the breathing air is pulled through the cartridges using a battery-operated blower unit. PAPRs are available with a tight-fitting or loose-fitting</a:t>
            </a:r>
            <a:r>
              <a:rPr lang="en-US" sz="1200" baseline="0" dirty="0" smtClean="0">
                <a:solidFill>
                  <a:schemeClr val="tx1"/>
                </a:solidFill>
                <a:latin typeface="+mn-lt"/>
              </a:rPr>
              <a:t> </a:t>
            </a:r>
            <a:r>
              <a:rPr lang="en-US" sz="1200" dirty="0" smtClean="0">
                <a:solidFill>
                  <a:schemeClr val="tx1"/>
                </a:solidFill>
                <a:latin typeface="+mn-lt"/>
              </a:rPr>
              <a:t>hooded facepiece. A loose</a:t>
            </a:r>
            <a:r>
              <a:rPr lang="en-US" sz="1200" baseline="0" dirty="0" smtClean="0">
                <a:solidFill>
                  <a:schemeClr val="tx1"/>
                </a:solidFill>
                <a:latin typeface="+mn-lt"/>
              </a:rPr>
              <a:t>-fitting PAPR can usually accommodate facial hair, such as a beard, since a face-to-facepiece seal is not needed. </a:t>
            </a:r>
          </a:p>
          <a:p>
            <a:pPr>
              <a:defRPr/>
            </a:pPr>
            <a:r>
              <a:rPr lang="en-US" sz="1200" baseline="0" dirty="0" smtClean="0">
                <a:solidFill>
                  <a:schemeClr val="tx1"/>
                </a:solidFill>
                <a:latin typeface="+mn-lt"/>
              </a:rPr>
              <a:t>They can also provide breathing comfort and a cooling effect since air is circulated through the facepiece. </a:t>
            </a:r>
            <a:endParaRPr lang="en-US" sz="1200" dirty="0" smtClean="0">
              <a:solidFill>
                <a:schemeClr val="tx1"/>
              </a:solidFill>
              <a:latin typeface="+mn-lt"/>
            </a:endParaRPr>
          </a:p>
          <a:p>
            <a:pPr>
              <a:defRPr/>
            </a:pPr>
            <a:endParaRPr lang="en-US" sz="1200" dirty="0" smtClean="0">
              <a:solidFill>
                <a:schemeClr val="tx1"/>
              </a:solidFill>
              <a:latin typeface="+mn-lt"/>
            </a:endParaRPr>
          </a:p>
          <a:p>
            <a:pPr>
              <a:defRPr/>
            </a:pPr>
            <a:endParaRPr lang="en-US" sz="1200" dirty="0" smtClean="0">
              <a:solidFill>
                <a:schemeClr val="tx1"/>
              </a:solidFill>
              <a:latin typeface="+mn-lt"/>
            </a:endParaRP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B539863-733B-49DC-9EEF-3F772C04B17E}" type="slidenum">
              <a:rPr lang="en-US" smtClean="0">
                <a:latin typeface="Arial" charset="0"/>
              </a:rPr>
              <a:pPr>
                <a:defRPr/>
              </a:pPr>
              <a:t>18</a:t>
            </a:fld>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a:ln/>
        </p:spPr>
        <p:txBody>
          <a:bodyPr/>
          <a:lstStyle/>
          <a:p>
            <a:pPr>
              <a:defRPr/>
            </a:pPr>
            <a:r>
              <a:rPr lang="en-US" sz="1200" dirty="0" smtClean="0">
                <a:solidFill>
                  <a:schemeClr val="tx1"/>
                </a:solidFill>
                <a:latin typeface="+mn-lt"/>
              </a:rPr>
              <a:t>Narration:</a:t>
            </a:r>
          </a:p>
          <a:p>
            <a:pPr>
              <a:defRPr/>
            </a:pPr>
            <a:r>
              <a:rPr lang="en-US" sz="1200" dirty="0" smtClean="0">
                <a:solidFill>
                  <a:schemeClr val="tx1"/>
                </a:solidFill>
                <a:latin typeface="+mn-lt"/>
              </a:rPr>
              <a:t>Although we’ve reviewed</a:t>
            </a:r>
            <a:r>
              <a:rPr lang="en-US" sz="1200" baseline="0" dirty="0" smtClean="0">
                <a:solidFill>
                  <a:schemeClr val="tx1"/>
                </a:solidFill>
                <a:latin typeface="+mn-lt"/>
              </a:rPr>
              <a:t> the types of respirators typically worn during low pressure SPF application, another type of respirator that may be used on the job site is a </a:t>
            </a:r>
            <a:r>
              <a:rPr lang="en-US" sz="1200" dirty="0" smtClean="0">
                <a:solidFill>
                  <a:schemeClr val="tx1"/>
                </a:solidFill>
                <a:latin typeface="+mn-lt"/>
              </a:rPr>
              <a:t>Supplied Air Respirator, or SAR.</a:t>
            </a:r>
            <a:r>
              <a:rPr lang="en-US" sz="1200" baseline="0" dirty="0" smtClean="0">
                <a:solidFill>
                  <a:schemeClr val="tx1"/>
                </a:solidFill>
                <a:latin typeface="+mn-lt"/>
              </a:rPr>
              <a:t> </a:t>
            </a:r>
            <a:r>
              <a:rPr lang="en-US" sz="1200" dirty="0" smtClean="0">
                <a:solidFill>
                  <a:schemeClr val="tx1"/>
                </a:solidFill>
                <a:latin typeface="+mn-lt"/>
              </a:rPr>
              <a:t> These</a:t>
            </a:r>
            <a:r>
              <a:rPr lang="en-US" sz="1200" baseline="0" dirty="0" smtClean="0">
                <a:solidFill>
                  <a:schemeClr val="tx1"/>
                </a:solidFill>
                <a:latin typeface="+mn-lt"/>
              </a:rPr>
              <a:t> are commonly worn during interior and some exterior high pressure SPF application, where there may be a greater risk of exposure to SPF vapors and mists due to the higher heat and pressure used with these systems. With an SAR, t</a:t>
            </a:r>
            <a:r>
              <a:rPr lang="en-US" sz="1200" dirty="0" smtClean="0">
                <a:solidFill>
                  <a:schemeClr val="tx1"/>
                </a:solidFill>
                <a:latin typeface="+mn-lt"/>
              </a:rPr>
              <a:t>he user’s facepiece is connected to an external air source away from the spray area using a hose.</a:t>
            </a:r>
          </a:p>
          <a:p>
            <a:pPr>
              <a:defRPr/>
            </a:pPr>
            <a:r>
              <a:rPr lang="en-US" sz="1200" dirty="0" smtClean="0">
                <a:solidFill>
                  <a:schemeClr val="tx1"/>
                </a:solidFill>
                <a:latin typeface="+mn-lt"/>
              </a:rPr>
              <a:t>SAR’s may have a tight-fitting facepiece, as shown in the picture, or they may have a loose-fitting or hooded respirator facepiece.  The tight-fitting SAR can provide a higher degree of protection than a loose-fitting SAR or an air-purifying respirator.</a:t>
            </a:r>
            <a:r>
              <a:rPr lang="en-US" sz="1200" baseline="0" dirty="0" smtClean="0">
                <a:solidFill>
                  <a:schemeClr val="tx1"/>
                </a:solidFill>
                <a:latin typeface="+mn-lt"/>
              </a:rPr>
              <a:t> </a:t>
            </a:r>
            <a:r>
              <a:rPr lang="en-US" sz="1200" dirty="0" smtClean="0">
                <a:solidFill>
                  <a:schemeClr val="tx1"/>
                </a:solidFill>
                <a:latin typeface="+mn-lt"/>
              </a:rPr>
              <a:t>Depending on the worksite temperatures, the SAR may provide a cooling effect.</a:t>
            </a:r>
            <a:endParaRPr lang="en-US" sz="1200" strike="sngStrike" dirty="0" smtClean="0">
              <a:solidFill>
                <a:schemeClr val="tx1"/>
              </a:solidFill>
              <a:latin typeface="+mn-lt"/>
            </a:endParaRP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FF926F-2221-4983-86E8-F9F2E202E3B6}" type="slidenum">
              <a:rPr lang="en-US" smtClean="0">
                <a:latin typeface="Arial" charset="0"/>
              </a:rPr>
              <a:pPr>
                <a:defRPr/>
              </a:pPr>
              <a:t>19</a:t>
            </a:fld>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3C202-3B7B-C946-B25B-6673C6995B7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a:ln/>
        </p:spPr>
        <p:txBody>
          <a:bodyPr/>
          <a:lstStyle/>
          <a:p>
            <a:pPr>
              <a:defRPr/>
            </a:pPr>
            <a:r>
              <a:rPr lang="en-US" sz="1200" dirty="0" smtClean="0">
                <a:solidFill>
                  <a:schemeClr val="tx1"/>
                </a:solidFill>
                <a:latin typeface="+mn-lt"/>
              </a:rPr>
              <a:t>Narration:</a:t>
            </a:r>
          </a:p>
          <a:p>
            <a:pPr>
              <a:defRPr/>
            </a:pPr>
            <a:r>
              <a:rPr lang="en-US" sz="1200" dirty="0" smtClean="0">
                <a:solidFill>
                  <a:schemeClr val="tx1"/>
                </a:solidFill>
                <a:latin typeface="+mn-lt"/>
              </a:rPr>
              <a:t>The organic vapor cartridge with the P100 particulate pre-filter provides protection from SPF chemicals in many cases.</a:t>
            </a:r>
            <a:r>
              <a:rPr lang="en-US" sz="1200" baseline="0" dirty="0" smtClean="0">
                <a:solidFill>
                  <a:schemeClr val="tx1"/>
                </a:solidFill>
                <a:latin typeface="+mn-lt"/>
              </a:rPr>
              <a:t> </a:t>
            </a:r>
            <a:r>
              <a:rPr lang="en-US" sz="1200" dirty="0" smtClean="0">
                <a:solidFill>
                  <a:schemeClr val="tx1"/>
                </a:solidFill>
                <a:latin typeface="+mn-lt"/>
              </a:rPr>
              <a:t>Refer to </a:t>
            </a:r>
            <a:r>
              <a:rPr lang="en-US" sz="1200" smtClean="0">
                <a:solidFill>
                  <a:schemeClr val="tx1"/>
                </a:solidFill>
                <a:latin typeface="+mn-lt"/>
              </a:rPr>
              <a:t>the SDS </a:t>
            </a:r>
            <a:r>
              <a:rPr lang="en-US" sz="1200" dirty="0" smtClean="0">
                <a:solidFill>
                  <a:schemeClr val="tx1"/>
                </a:solidFill>
                <a:latin typeface="+mn-lt"/>
              </a:rPr>
              <a:t>for specific information about the chemicals</a:t>
            </a:r>
            <a:r>
              <a:rPr lang="en-US" sz="1200" baseline="0" dirty="0" smtClean="0">
                <a:solidFill>
                  <a:schemeClr val="tx1"/>
                </a:solidFill>
                <a:latin typeface="+mn-lt"/>
              </a:rPr>
              <a:t> </a:t>
            </a:r>
            <a:r>
              <a:rPr lang="en-US" sz="1200" dirty="0" smtClean="0">
                <a:solidFill>
                  <a:schemeClr val="tx1"/>
                </a:solidFill>
                <a:latin typeface="+mn-lt"/>
              </a:rPr>
              <a:t>with which</a:t>
            </a:r>
            <a:r>
              <a:rPr lang="en-US" sz="1200" baseline="0" dirty="0" smtClean="0">
                <a:solidFill>
                  <a:schemeClr val="tx1"/>
                </a:solidFill>
                <a:latin typeface="+mn-lt"/>
              </a:rPr>
              <a:t> </a:t>
            </a:r>
            <a:r>
              <a:rPr lang="en-US" sz="1200" dirty="0" smtClean="0">
                <a:solidFill>
                  <a:schemeClr val="tx1"/>
                </a:solidFill>
                <a:latin typeface="+mn-lt"/>
              </a:rPr>
              <a:t>you are working.</a:t>
            </a:r>
            <a:r>
              <a:rPr lang="en-US" sz="1200" baseline="0" dirty="0" smtClean="0">
                <a:solidFill>
                  <a:schemeClr val="tx1"/>
                </a:solidFill>
                <a:latin typeface="+mn-lt"/>
              </a:rPr>
              <a:t> </a:t>
            </a:r>
          </a:p>
          <a:p>
            <a:pPr>
              <a:defRPr/>
            </a:pPr>
            <a:r>
              <a:rPr lang="en-US" sz="1200" dirty="0" smtClean="0">
                <a:solidFill>
                  <a:schemeClr val="tx1"/>
                </a:solidFill>
                <a:latin typeface="+mn-lt"/>
              </a:rPr>
              <a:t>Respirator cartridges are color-coded based on the NIOSH color coding scheme.  For organic vapors, cartridges are black in color.  The P100 particulate filters are magenta in color.</a:t>
            </a:r>
            <a:r>
              <a:rPr lang="en-US" sz="1200" baseline="0" dirty="0" smtClean="0">
                <a:solidFill>
                  <a:schemeClr val="tx1"/>
                </a:solidFill>
                <a:latin typeface="+mn-lt"/>
              </a:rPr>
              <a:t> </a:t>
            </a:r>
            <a:r>
              <a:rPr lang="en-US" sz="1200" dirty="0" smtClean="0">
                <a:solidFill>
                  <a:schemeClr val="tx1"/>
                </a:solidFill>
                <a:latin typeface="+mn-lt"/>
              </a:rPr>
              <a:t>If you have any doubt which cartridge to use, contact the respirator supplier for advice.</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D5F8684-6A32-4273-BFDE-D281716D53E4}" type="slidenum">
              <a:rPr lang="en-US" smtClean="0">
                <a:latin typeface="Arial" charset="0"/>
              </a:rPr>
              <a:pPr>
                <a:defRPr/>
              </a:pPr>
              <a:t>20</a:t>
            </a:fld>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9DDE78-A96C-40C1-844D-F457C0397701}" type="slidenum">
              <a:rPr lang="en-US" smtClean="0">
                <a:latin typeface="Arial" charset="0"/>
              </a:rPr>
              <a:pPr>
                <a:defRPr/>
              </a:pPr>
              <a:t>21</a:t>
            </a:fld>
            <a:endParaRPr lang="en-US" dirty="0" smtClean="0">
              <a:latin typeface="Arial"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a:xfrm>
            <a:off x="935038" y="4414838"/>
            <a:ext cx="5140325" cy="4183062"/>
          </a:xfrm>
          <a:ln/>
        </p:spPr>
        <p:txBody>
          <a:bodyPr/>
          <a:lstStyle/>
          <a:p>
            <a:pPr eaLnBrk="1" hangingPunct="1">
              <a:defRPr/>
            </a:pPr>
            <a:r>
              <a:rPr lang="en-US" sz="1200" dirty="0" smtClean="0">
                <a:solidFill>
                  <a:schemeClr val="tx1"/>
                </a:solidFill>
                <a:latin typeface="+mn-lt"/>
              </a:rPr>
              <a:t>Narration:</a:t>
            </a:r>
          </a:p>
          <a:p>
            <a:pPr eaLnBrk="1" hangingPunct="1">
              <a:defRPr/>
            </a:pPr>
            <a:r>
              <a:rPr lang="en-US" sz="1200" dirty="0" smtClean="0">
                <a:solidFill>
                  <a:schemeClr val="tx1"/>
                </a:solidFill>
                <a:latin typeface="+mn-lt"/>
              </a:rPr>
              <a:t>APR and PAPR cartridges are changed out to prevent chemical breakthrough.</a:t>
            </a:r>
            <a:r>
              <a:rPr lang="en-US" sz="1200" baseline="0" dirty="0" smtClean="0">
                <a:solidFill>
                  <a:schemeClr val="tx1"/>
                </a:solidFill>
                <a:latin typeface="+mn-lt"/>
              </a:rPr>
              <a:t>  </a:t>
            </a:r>
            <a:r>
              <a:rPr lang="en-US" sz="1200" dirty="0" smtClean="0">
                <a:solidFill>
                  <a:schemeClr val="tx1"/>
                </a:solidFill>
                <a:latin typeface="+mn-lt"/>
              </a:rPr>
              <a:t>Chemical breakthrough means that you are exposed to a chemical even when you are wearing a respirator and have a proper fit.  This can occur when the cartridge has been used up and no longer is able to remove the chemicals.</a:t>
            </a:r>
          </a:p>
          <a:p>
            <a:pPr eaLnBrk="1" hangingPunct="1">
              <a:defRPr/>
            </a:pPr>
            <a:r>
              <a:rPr lang="en-US" sz="1200" dirty="0" smtClean="0">
                <a:solidFill>
                  <a:schemeClr val="tx1"/>
                </a:solidFill>
                <a:latin typeface="+mn-lt"/>
              </a:rPr>
              <a:t>Cartridges need to be replaced according to a respirator cartridge change out schedule. Employers are required by OSHA</a:t>
            </a:r>
            <a:r>
              <a:rPr lang="en-US" sz="1200" baseline="0" dirty="0" smtClean="0">
                <a:solidFill>
                  <a:schemeClr val="tx1"/>
                </a:solidFill>
                <a:latin typeface="+mn-lt"/>
              </a:rPr>
              <a:t> </a:t>
            </a:r>
            <a:r>
              <a:rPr lang="en-US" sz="1200" dirty="0" smtClean="0">
                <a:solidFill>
                  <a:schemeClr val="tx1"/>
                </a:solidFill>
                <a:latin typeface="+mn-lt"/>
              </a:rPr>
              <a:t>to have a cartridge change out schedule.</a:t>
            </a:r>
            <a:r>
              <a:rPr lang="en-US" sz="1200" baseline="0" dirty="0" smtClean="0">
                <a:solidFill>
                  <a:schemeClr val="tx1"/>
                </a:solidFill>
                <a:latin typeface="+mn-lt"/>
              </a:rPr>
              <a:t> </a:t>
            </a:r>
            <a:r>
              <a:rPr lang="en-US" sz="1200" dirty="0" smtClean="0">
                <a:solidFill>
                  <a:schemeClr val="tx1"/>
                </a:solidFill>
                <a:latin typeface="+mn-lt"/>
              </a:rPr>
              <a:t>How frequently the cartridge needs to be changed out depends on the chemical</a:t>
            </a:r>
            <a:r>
              <a:rPr lang="en-US" sz="1200" baseline="0" dirty="0" smtClean="0">
                <a:solidFill>
                  <a:schemeClr val="tx1"/>
                </a:solidFill>
                <a:latin typeface="+mn-lt"/>
              </a:rPr>
              <a:t> </a:t>
            </a:r>
            <a:r>
              <a:rPr lang="en-US" sz="1200" dirty="0" smtClean="0">
                <a:solidFill>
                  <a:schemeClr val="tx1"/>
                </a:solidFill>
                <a:latin typeface="+mn-lt"/>
              </a:rPr>
              <a:t>concentration in the air</a:t>
            </a:r>
            <a:r>
              <a:rPr lang="en-US" sz="1200" baseline="0" dirty="0" smtClean="0">
                <a:solidFill>
                  <a:schemeClr val="tx1"/>
                </a:solidFill>
                <a:latin typeface="+mn-lt"/>
              </a:rPr>
              <a:t> and </a:t>
            </a:r>
            <a:r>
              <a:rPr lang="en-US" sz="1200" dirty="0" smtClean="0">
                <a:solidFill>
                  <a:schemeClr val="tx1"/>
                </a:solidFill>
                <a:latin typeface="+mn-lt"/>
              </a:rPr>
              <a:t>the amount of time in the work area,</a:t>
            </a:r>
            <a:r>
              <a:rPr lang="en-US" sz="1200" baseline="0" dirty="0" smtClean="0">
                <a:solidFill>
                  <a:schemeClr val="tx1"/>
                </a:solidFill>
                <a:latin typeface="+mn-lt"/>
              </a:rPr>
              <a:t> among other factors.  </a:t>
            </a:r>
            <a:r>
              <a:rPr lang="en-US" sz="1200" dirty="0" smtClean="0">
                <a:solidFill>
                  <a:schemeClr val="tx1"/>
                </a:solidFill>
                <a:latin typeface="+mn-lt"/>
              </a:rPr>
              <a:t>Consult</a:t>
            </a:r>
            <a:r>
              <a:rPr lang="en-US" sz="1200" baseline="0" dirty="0" smtClean="0">
                <a:solidFill>
                  <a:schemeClr val="tx1"/>
                </a:solidFill>
                <a:latin typeface="+mn-lt"/>
              </a:rPr>
              <a:t> with the respirator manufacturer for guidance. </a:t>
            </a:r>
            <a:endParaRPr lang="en-US" sz="1200" dirty="0" smtClean="0">
              <a:solidFill>
                <a:schemeClr val="tx1"/>
              </a:solidFill>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sz="1200" dirty="0" smtClean="0">
                <a:solidFill>
                  <a:schemeClr val="tx1"/>
                </a:solidFill>
                <a:latin typeface="+mn-lt"/>
              </a:rPr>
              <a:t>Narration:</a:t>
            </a:r>
          </a:p>
          <a:p>
            <a:pPr>
              <a:defRPr/>
            </a:pPr>
            <a:r>
              <a:rPr lang="en-US" sz="1200" dirty="0" smtClean="0">
                <a:solidFill>
                  <a:schemeClr val="tx1"/>
                </a:solidFill>
                <a:latin typeface="+mn-lt"/>
              </a:rPr>
              <a:t>As mentioned</a:t>
            </a:r>
            <a:r>
              <a:rPr lang="en-US" sz="1200" baseline="0" dirty="0" smtClean="0">
                <a:solidFill>
                  <a:schemeClr val="tx1"/>
                </a:solidFill>
                <a:latin typeface="+mn-lt"/>
              </a:rPr>
              <a:t> earlier, r</a:t>
            </a:r>
            <a:r>
              <a:rPr lang="en-US" sz="1200" dirty="0" smtClean="0">
                <a:solidFill>
                  <a:schemeClr val="tx1"/>
                </a:solidFill>
                <a:latin typeface="+mn-lt"/>
              </a:rPr>
              <a:t>espirators may be tight-fittin</a:t>
            </a:r>
            <a:r>
              <a:rPr lang="en-US" sz="1200" baseline="0" dirty="0" smtClean="0">
                <a:solidFill>
                  <a:schemeClr val="tx1"/>
                </a:solidFill>
                <a:latin typeface="+mn-lt"/>
              </a:rPr>
              <a:t>g or </a:t>
            </a:r>
            <a:r>
              <a:rPr lang="en-US" sz="1200" dirty="0" smtClean="0">
                <a:solidFill>
                  <a:schemeClr val="tx1"/>
                </a:solidFill>
                <a:latin typeface="+mn-lt"/>
              </a:rPr>
              <a:t>loose-fitting.  Tight-fittin</a:t>
            </a:r>
            <a:r>
              <a:rPr lang="en-US" sz="1200" baseline="0" dirty="0" smtClean="0">
                <a:solidFill>
                  <a:schemeClr val="tx1"/>
                </a:solidFill>
                <a:latin typeface="+mn-lt"/>
              </a:rPr>
              <a:t>g APRs can be used for low pressure SPF application. </a:t>
            </a:r>
            <a:r>
              <a:rPr lang="en-US" sz="1200" kern="1200" dirty="0" smtClean="0">
                <a:solidFill>
                  <a:schemeClr val="tx1"/>
                </a:solidFill>
                <a:latin typeface="+mn-lt"/>
                <a:ea typeface="+mn-ea"/>
                <a:cs typeface="Arial" pitchFamily="34" charset="0"/>
              </a:rPr>
              <a:t>As with all respirators, a medical evaluation is required before using a tight-fitting</a:t>
            </a:r>
            <a:r>
              <a:rPr lang="en-US" sz="1200" kern="1200" baseline="0" dirty="0" smtClean="0">
                <a:solidFill>
                  <a:schemeClr val="tx1"/>
                </a:solidFill>
                <a:latin typeface="+mn-lt"/>
                <a:ea typeface="+mn-ea"/>
                <a:cs typeface="Arial" pitchFamily="34" charset="0"/>
              </a:rPr>
              <a:t> respirator or a l</a:t>
            </a:r>
            <a:r>
              <a:rPr lang="en-US" sz="1200" kern="1200" dirty="0" smtClean="0">
                <a:solidFill>
                  <a:schemeClr val="tx1"/>
                </a:solidFill>
                <a:latin typeface="+mn-lt"/>
                <a:ea typeface="+mn-ea"/>
                <a:cs typeface="Arial" pitchFamily="34" charset="0"/>
              </a:rPr>
              <a:t>oose-fitting hooded respirator.</a:t>
            </a:r>
            <a:r>
              <a:rPr lang="en-US" sz="1200" kern="1200" baseline="0" dirty="0" smtClean="0">
                <a:solidFill>
                  <a:schemeClr val="tx1"/>
                </a:solidFill>
                <a:latin typeface="+mn-lt"/>
                <a:ea typeface="+mn-ea"/>
                <a:cs typeface="Arial" pitchFamily="34" charset="0"/>
              </a:rPr>
              <a:t> </a:t>
            </a:r>
            <a:r>
              <a:rPr lang="en-US" sz="1200" dirty="0" smtClean="0">
                <a:solidFill>
                  <a:schemeClr val="tx1"/>
                </a:solidFill>
                <a:latin typeface="+mn-lt"/>
              </a:rPr>
              <a:t>The loose-fitting respirators or hoods are available with PAPR and SAR.  </a:t>
            </a:r>
          </a:p>
          <a:p>
            <a:pPr>
              <a:defRPr/>
            </a:pPr>
            <a:r>
              <a:rPr lang="en-US" sz="1200" dirty="0" smtClean="0">
                <a:solidFill>
                  <a:schemeClr val="tx1"/>
                </a:solidFill>
                <a:latin typeface="+mn-lt"/>
              </a:rPr>
              <a:t>However, with the loose-fitting hooded respirator, annual fit testing is not required by OSHA.</a:t>
            </a:r>
            <a:r>
              <a:rPr lang="en-US" sz="1200" baseline="0" dirty="0" smtClean="0">
                <a:solidFill>
                  <a:schemeClr val="tx1"/>
                </a:solidFill>
                <a:latin typeface="+mn-lt"/>
              </a:rPr>
              <a:t> </a:t>
            </a:r>
            <a:r>
              <a:rPr lang="en-US" sz="1200" kern="1200" dirty="0" smtClean="0">
                <a:solidFill>
                  <a:schemeClr val="tx1"/>
                </a:solidFill>
                <a:latin typeface="+mn-lt"/>
                <a:ea typeface="+mn-ea"/>
                <a:cs typeface="Arial" pitchFamily="34" charset="0"/>
              </a:rPr>
              <a:t>Facial hair is not permitted</a:t>
            </a:r>
            <a:r>
              <a:rPr lang="en-US" sz="1200" kern="1200" baseline="0" dirty="0" smtClean="0">
                <a:solidFill>
                  <a:schemeClr val="tx1"/>
                </a:solidFill>
                <a:latin typeface="+mn-lt"/>
                <a:ea typeface="+mn-ea"/>
                <a:cs typeface="Arial" pitchFamily="34" charset="0"/>
              </a:rPr>
              <a:t> on the portions of the face that come in contact with the seal when wearing a tight-fitting respirator</a:t>
            </a:r>
            <a:r>
              <a:rPr lang="en-US" sz="1200" kern="1200" dirty="0" smtClean="0">
                <a:solidFill>
                  <a:schemeClr val="tx1"/>
                </a:solidFill>
                <a:latin typeface="+mn-lt"/>
                <a:ea typeface="+mn-ea"/>
                <a:cs typeface="Arial" pitchFamily="34" charset="0"/>
              </a:rPr>
              <a:t>.</a:t>
            </a:r>
            <a:r>
              <a:rPr lang="en-US" sz="1200" kern="1200" baseline="0" dirty="0" smtClean="0">
                <a:solidFill>
                  <a:schemeClr val="tx1"/>
                </a:solidFill>
                <a:latin typeface="+mn-lt"/>
                <a:ea typeface="+mn-ea"/>
                <a:cs typeface="Arial" pitchFamily="34" charset="0"/>
              </a:rPr>
              <a:t>  </a:t>
            </a:r>
            <a:r>
              <a:rPr lang="en-US" sz="1200" dirty="0" smtClean="0">
                <a:solidFill>
                  <a:schemeClr val="tx1"/>
                </a:solidFill>
                <a:latin typeface="+mn-lt"/>
              </a:rPr>
              <a:t>There are no facial hair limitations with loose-fitting hooded respirators.</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C98B7CF-508D-4BCC-BC9C-157E4E09BEC0}" type="slidenum">
              <a:rPr lang="en-US" smtClean="0">
                <a:latin typeface="Arial" charset="0"/>
              </a:rPr>
              <a:pPr>
                <a:defRPr/>
              </a:pPr>
              <a:t>22</a:t>
            </a:fld>
            <a:endParaRPr 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cs typeface="Arial" charset="0"/>
              </a:rPr>
              <a:t>Narration:</a:t>
            </a:r>
          </a:p>
          <a:p>
            <a:r>
              <a:rPr lang="en-US" dirty="0" smtClean="0">
                <a:latin typeface="Arial" charset="0"/>
                <a:cs typeface="Arial" charset="0"/>
              </a:rPr>
              <a:t>Because wearing a respirator can be physically demanding, OSHA requires employers to provide medical evaluations</a:t>
            </a:r>
            <a:r>
              <a:rPr lang="en-US" baseline="0" dirty="0" smtClean="0">
                <a:latin typeface="Arial" charset="0"/>
                <a:cs typeface="Arial" charset="0"/>
              </a:rPr>
              <a:t> </a:t>
            </a:r>
            <a:r>
              <a:rPr lang="en-US" dirty="0" smtClean="0">
                <a:latin typeface="Arial" charset="0"/>
                <a:cs typeface="Arial" charset="0"/>
              </a:rPr>
              <a:t>to evaluate an</a:t>
            </a:r>
            <a:r>
              <a:rPr lang="en-US" baseline="0" dirty="0" smtClean="0">
                <a:latin typeface="Arial" charset="0"/>
                <a:cs typeface="Arial" charset="0"/>
              </a:rPr>
              <a:t> employee’s </a:t>
            </a:r>
            <a:r>
              <a:rPr lang="en-US" dirty="0" smtClean="0">
                <a:latin typeface="Arial" charset="0"/>
                <a:cs typeface="Arial" charset="0"/>
              </a:rPr>
              <a:t>ability to wear a respirator.  The medical evaluation is required to be completed before being fit tested or wearing the respirator in the workplace.  This evaluation typically includes a questionnaire and sometimes a physical is needed for further evaluation.</a:t>
            </a:r>
            <a:r>
              <a:rPr lang="en-US" baseline="0" dirty="0" smtClean="0">
                <a:latin typeface="Arial" charset="0"/>
                <a:cs typeface="Arial" charset="0"/>
              </a:rPr>
              <a:t> </a:t>
            </a:r>
            <a:r>
              <a:rPr lang="en-US" dirty="0" smtClean="0">
                <a:latin typeface="Arial" charset="0"/>
                <a:cs typeface="Arial" charset="0"/>
              </a:rPr>
              <a:t>Talk to your employer about getting this done.</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D1C9D6F-D2D6-4C06-A72A-285E2376291F}" type="slidenum">
              <a:rPr lang="en-US" smtClean="0">
                <a:latin typeface="Arial" charset="0"/>
              </a:rPr>
              <a:pPr>
                <a:defRPr/>
              </a:pPr>
              <a:t>23</a:t>
            </a:fld>
            <a:endParaRPr 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a:ln/>
        </p:spPr>
        <p:txBody>
          <a:bodyPr/>
          <a:lstStyle/>
          <a:p>
            <a:pPr eaLnBrk="1" hangingPunct="1">
              <a:spcAft>
                <a:spcPts val="1200"/>
              </a:spcAft>
              <a:buFont typeface="Arial" pitchFamily="34" charset="0"/>
              <a:buNone/>
              <a:defRPr/>
            </a:pPr>
            <a:r>
              <a:rPr lang="en-US" sz="1200" dirty="0" smtClean="0">
                <a:solidFill>
                  <a:schemeClr val="tx1"/>
                </a:solidFill>
                <a:latin typeface="+mn-lt"/>
              </a:rPr>
              <a:t>Narration:</a:t>
            </a:r>
          </a:p>
          <a:p>
            <a:pPr eaLnBrk="1" hangingPunct="1">
              <a:spcAft>
                <a:spcPts val="1200"/>
              </a:spcAft>
              <a:buFont typeface="Arial" pitchFamily="34" charset="0"/>
              <a:buNone/>
              <a:defRPr/>
            </a:pPr>
            <a:r>
              <a:rPr lang="en-US" sz="1200" dirty="0" smtClean="0">
                <a:solidFill>
                  <a:schemeClr val="tx1"/>
                </a:solidFill>
                <a:latin typeface="+mn-lt"/>
              </a:rPr>
              <a:t>OSHA requires that fit testing be completed with a mask of the same make, model, and size of respirator that will be used on the job.</a:t>
            </a:r>
            <a:endParaRPr lang="en-US" sz="1200" b="1" baseline="30000" dirty="0" smtClean="0">
              <a:solidFill>
                <a:schemeClr val="tx1"/>
              </a:solidFill>
              <a:latin typeface="+mn-lt"/>
            </a:endParaRPr>
          </a:p>
          <a:p>
            <a:pPr eaLnBrk="1" hangingPunct="1">
              <a:spcAft>
                <a:spcPts val="1200"/>
              </a:spcAft>
              <a:buFont typeface="Arial" pitchFamily="34" charset="0"/>
              <a:buNone/>
              <a:defRPr/>
            </a:pPr>
            <a:r>
              <a:rPr lang="en-US" sz="1200" dirty="0" smtClean="0">
                <a:solidFill>
                  <a:schemeClr val="tx1"/>
                </a:solidFill>
                <a:latin typeface="+mn-lt"/>
              </a:rPr>
              <a:t>Remember that facial hair is not permitte</a:t>
            </a:r>
            <a:r>
              <a:rPr lang="en-US" sz="1200" baseline="0" dirty="0" smtClean="0">
                <a:solidFill>
                  <a:schemeClr val="tx1"/>
                </a:solidFill>
                <a:latin typeface="+mn-lt"/>
              </a:rPr>
              <a:t>d on portions of the face that comes in contact with the seal when wearing a tight-fitting respirator</a:t>
            </a:r>
            <a:r>
              <a:rPr lang="en-US" sz="1200" dirty="0" smtClean="0">
                <a:solidFill>
                  <a:schemeClr val="tx1"/>
                </a:solidFill>
                <a:latin typeface="+mn-lt"/>
              </a:rPr>
              <a:t>.</a:t>
            </a:r>
          </a:p>
          <a:p>
            <a:pPr eaLnBrk="1" hangingPunct="1">
              <a:spcAft>
                <a:spcPts val="1200"/>
              </a:spcAft>
              <a:buFont typeface="Arial" pitchFamily="34" charset="0"/>
              <a:buNone/>
              <a:defRPr/>
            </a:pPr>
            <a:r>
              <a:rPr lang="en-US" sz="1200" dirty="0" smtClean="0">
                <a:solidFill>
                  <a:schemeClr val="tx1"/>
                </a:solidFill>
                <a:latin typeface="+mn-lt"/>
              </a:rPr>
              <a:t>OSHA requires that fit testing be completed prior to issuance and annually to determine whether a seal can be obtained between the user’s face and respirator facepiece.</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99CAF6-D06A-4190-9FAF-F28D289783C9}" type="slidenum">
              <a:rPr lang="en-US" smtClean="0">
                <a:latin typeface="Arial" charset="0"/>
              </a:rPr>
              <a:pPr>
                <a:defRPr/>
              </a:pPr>
              <a:t>24</a:t>
            </a:fld>
            <a:endParaRPr 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a:ln/>
        </p:spPr>
        <p:txBody>
          <a:bodyPr/>
          <a:lstStyle/>
          <a:p>
            <a:pPr eaLnBrk="1" hangingPunct="1">
              <a:buFont typeface="Arial" pitchFamily="34" charset="0"/>
              <a:buNone/>
              <a:defRPr/>
            </a:pPr>
            <a:r>
              <a:rPr lang="en-US" sz="1200" dirty="0" smtClean="0">
                <a:solidFill>
                  <a:schemeClr val="tx1"/>
                </a:solidFill>
                <a:latin typeface="+mn-lt"/>
              </a:rPr>
              <a:t>Narration:</a:t>
            </a:r>
          </a:p>
          <a:p>
            <a:pPr eaLnBrk="1" hangingPunct="1">
              <a:buFont typeface="Arial" pitchFamily="34" charset="0"/>
              <a:buNone/>
              <a:defRPr/>
            </a:pPr>
            <a:r>
              <a:rPr lang="en-US" sz="1200" dirty="0" smtClean="0">
                <a:solidFill>
                  <a:schemeClr val="tx1"/>
                </a:solidFill>
                <a:latin typeface="+mn-lt"/>
              </a:rPr>
              <a:t>A user seal check is conducted when wearing a tight-fitting respirator facepiece each time the respirator is worn and prior to entering the work area. It is important to note that even with an acceptable fit test, it is important to complete a user seal check, both positive and</a:t>
            </a:r>
            <a:r>
              <a:rPr lang="en-US" sz="1200" baseline="0" dirty="0" smtClean="0">
                <a:solidFill>
                  <a:schemeClr val="tx1"/>
                </a:solidFill>
                <a:latin typeface="+mn-lt"/>
              </a:rPr>
              <a:t> negative pressure,</a:t>
            </a:r>
            <a:r>
              <a:rPr lang="en-US" sz="1200" dirty="0" smtClean="0">
                <a:solidFill>
                  <a:schemeClr val="tx1"/>
                </a:solidFill>
                <a:latin typeface="+mn-lt"/>
              </a:rPr>
              <a:t> each time you wear the mask.</a:t>
            </a:r>
            <a:r>
              <a:rPr lang="en-US" sz="1200" baseline="0" dirty="0" smtClean="0">
                <a:solidFill>
                  <a:schemeClr val="tx1"/>
                </a:solidFill>
                <a:latin typeface="+mn-lt"/>
              </a:rPr>
              <a:t> </a:t>
            </a:r>
            <a:r>
              <a:rPr lang="en-US" sz="1200" u="sng" dirty="0" smtClean="0">
                <a:solidFill>
                  <a:schemeClr val="tx1"/>
                </a:solidFill>
                <a:latin typeface="+mn-lt"/>
              </a:rPr>
              <a:t>Follow manufacturer’s</a:t>
            </a:r>
            <a:r>
              <a:rPr lang="en-US" sz="1200" u="sng" baseline="0" dirty="0" smtClean="0">
                <a:solidFill>
                  <a:schemeClr val="tx1"/>
                </a:solidFill>
                <a:latin typeface="+mn-lt"/>
              </a:rPr>
              <a:t> </a:t>
            </a:r>
            <a:r>
              <a:rPr lang="en-US" sz="1200" u="sng" dirty="0" smtClean="0">
                <a:solidFill>
                  <a:schemeClr val="tx1"/>
                </a:solidFill>
                <a:latin typeface="+mn-lt"/>
              </a:rPr>
              <a:t>instructions for the respirator you are using.</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8C45DD-D138-4DC4-BB0C-C86916D105A7}" type="slidenum">
              <a:rPr lang="en-US" smtClean="0">
                <a:latin typeface="Arial" charset="0"/>
              </a:rPr>
              <a:pPr>
                <a:defRPr/>
              </a:pPr>
              <a:t>25</a:t>
            </a:fld>
            <a:endParaRPr 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Narrative: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With some exceptions, OSHA requires employers to provide PPE, including replacement PPE, at no cost to employees. OSHA also requires employers to develop a written respiratory</a:t>
            </a:r>
            <a:r>
              <a:rPr lang="en-US" sz="1200" baseline="0" dirty="0" smtClean="0">
                <a:latin typeface="+mn-lt"/>
              </a:rPr>
              <a:t> </a:t>
            </a:r>
            <a:r>
              <a:rPr lang="en-US" sz="1200" dirty="0" smtClean="0">
                <a:latin typeface="+mn-lt"/>
              </a:rPr>
              <a:t>protection</a:t>
            </a:r>
            <a:r>
              <a:rPr lang="en-US" sz="1200" baseline="0" dirty="0" smtClean="0">
                <a:latin typeface="+mn-lt"/>
              </a:rPr>
              <a:t> </a:t>
            </a:r>
            <a:r>
              <a:rPr lang="en-US" sz="1200" dirty="0" smtClean="0">
                <a:latin typeface="+mn-lt"/>
              </a:rPr>
              <a:t>program</a:t>
            </a:r>
            <a:r>
              <a:rPr lang="en-US" sz="1200" baseline="0" dirty="0" smtClean="0">
                <a:latin typeface="+mn-lt"/>
              </a:rPr>
              <a:t> where respirators are necessary to protect the health of an employee or whenever respirators are required by </a:t>
            </a:r>
            <a:r>
              <a:rPr lang="en-US" sz="1200" baseline="0" smtClean="0">
                <a:latin typeface="+mn-lt"/>
              </a:rPr>
              <a:t>the employer</a:t>
            </a:r>
            <a:r>
              <a:rPr lang="en-US" sz="1200" smtClean="0">
                <a:latin typeface="+mn-lt"/>
              </a:rPr>
              <a:t>. </a:t>
            </a:r>
            <a:r>
              <a:rPr lang="en-US" sz="1200" dirty="0" smtClean="0">
                <a:latin typeface="+mn-lt"/>
              </a:rPr>
              <a:t>For</a:t>
            </a:r>
            <a:r>
              <a:rPr lang="en-US" sz="1200" baseline="0" dirty="0" smtClean="0">
                <a:latin typeface="+mn-lt"/>
              </a:rPr>
              <a:t> t</a:t>
            </a:r>
            <a:r>
              <a:rPr lang="en-US" sz="1200" dirty="0" smtClean="0">
                <a:latin typeface="+mn-lt"/>
              </a:rPr>
              <a:t>hose</a:t>
            </a:r>
            <a:r>
              <a:rPr lang="en-US" sz="1200" baseline="0" dirty="0" smtClean="0">
                <a:latin typeface="+mn-lt"/>
              </a:rPr>
              <a:t> who are self-employed, consider including proper PPE and a maintenance program as part of your business planning. </a:t>
            </a: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55AF6244-100B-4E4B-A788-FA5F0DF9B06F}"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a:ln/>
        </p:spPr>
        <p:txBody>
          <a:bodyPr/>
          <a:lstStyle/>
          <a:p>
            <a:pPr>
              <a:defRPr/>
            </a:pPr>
            <a:r>
              <a:rPr lang="en-US" sz="1200" dirty="0" smtClean="0">
                <a:solidFill>
                  <a:schemeClr val="tx1"/>
                </a:solidFill>
                <a:latin typeface="+mn-lt"/>
              </a:rPr>
              <a:t>Narration: </a:t>
            </a:r>
          </a:p>
          <a:p>
            <a:pPr eaLnBrk="1" hangingPunct="1">
              <a:lnSpc>
                <a:spcPct val="90000"/>
              </a:lnSpc>
              <a:defRPr/>
            </a:pPr>
            <a:r>
              <a:rPr lang="en-US" sz="1200" dirty="0" smtClean="0">
                <a:solidFill>
                  <a:schemeClr val="tx1"/>
                </a:solidFill>
                <a:latin typeface="+mn-lt"/>
              </a:rPr>
              <a:t>In this unit, you learned about personal protective equipment, or PPE,  including:</a:t>
            </a:r>
          </a:p>
          <a:p>
            <a:pPr eaLnBrk="1" hangingPunct="1">
              <a:spcBef>
                <a:spcPts val="578"/>
              </a:spcBef>
              <a:buSzPct val="65000"/>
              <a:defRPr/>
            </a:pPr>
            <a:endParaRPr lang="en-US" sz="1200" dirty="0" smtClean="0">
              <a:solidFill>
                <a:schemeClr val="tx1"/>
              </a:solidFill>
              <a:latin typeface="+mn-lt"/>
            </a:endParaRPr>
          </a:p>
          <a:p>
            <a:pPr eaLnBrk="1" hangingPunct="1">
              <a:spcBef>
                <a:spcPts val="578"/>
              </a:spcBef>
              <a:buSzPct val="65000"/>
              <a:buFont typeface="Arial" pitchFamily="34" charset="0"/>
              <a:buChar char="•"/>
              <a:defRPr/>
            </a:pPr>
            <a:r>
              <a:rPr lang="en-US" sz="1200" dirty="0" smtClean="0">
                <a:solidFill>
                  <a:schemeClr val="tx1"/>
                </a:solidFill>
                <a:latin typeface="+mn-lt"/>
              </a:rPr>
              <a:t> Protective clothing,</a:t>
            </a:r>
          </a:p>
          <a:p>
            <a:pPr eaLnBrk="1" hangingPunct="1">
              <a:spcBef>
                <a:spcPts val="578"/>
              </a:spcBef>
              <a:buSzPct val="65000"/>
              <a:buFont typeface="Arial" pitchFamily="34" charset="0"/>
              <a:buChar char="•"/>
              <a:defRPr/>
            </a:pPr>
            <a:r>
              <a:rPr lang="en-US" sz="1200" dirty="0" smtClean="0">
                <a:solidFill>
                  <a:schemeClr val="tx1"/>
                </a:solidFill>
                <a:latin typeface="+mn-lt"/>
              </a:rPr>
              <a:t> Eye and face protection, and</a:t>
            </a:r>
          </a:p>
          <a:p>
            <a:pPr eaLnBrk="1" hangingPunct="1">
              <a:spcBef>
                <a:spcPts val="578"/>
              </a:spcBef>
              <a:buSzPct val="65000"/>
              <a:buFont typeface="Arial" pitchFamily="34" charset="0"/>
              <a:buChar char="•"/>
              <a:defRPr/>
            </a:pPr>
            <a:r>
              <a:rPr lang="en-US" sz="1200" dirty="0" smtClean="0">
                <a:solidFill>
                  <a:schemeClr val="tx1"/>
                </a:solidFill>
                <a:latin typeface="+mn-lt"/>
              </a:rPr>
              <a:t> Respiratory protection.</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89A650-764A-4744-8D82-248FD483BB29}" type="slidenum">
              <a:rPr lang="de-DE" smtClean="0">
                <a:latin typeface="Arial" charset="0"/>
                <a:cs typeface="Arial" charset="0"/>
              </a:rPr>
              <a:pPr/>
              <a:t>27</a:t>
            </a:fld>
            <a:endParaRPr lang="de-DE"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ln/>
        </p:spPr>
        <p:txBody>
          <a:bodyPr/>
          <a:lstStyle/>
          <a:p>
            <a:pPr>
              <a:defRPr/>
            </a:pPr>
            <a:r>
              <a:rPr lang="en-US" sz="1200" dirty="0" smtClean="0">
                <a:latin typeface="+mn-lt"/>
              </a:rPr>
              <a:t>Narration: </a:t>
            </a:r>
          </a:p>
          <a:p>
            <a:pPr>
              <a:buFont typeface="Wingdings" pitchFamily="2" charset="2"/>
              <a:buNone/>
              <a:defRPr/>
            </a:pPr>
            <a:r>
              <a:rPr lang="en-US" sz="1200" dirty="0" smtClean="0">
                <a:latin typeface="+mn-lt"/>
              </a:rPr>
              <a:t>Now let’s put your knowledge into action.</a:t>
            </a:r>
          </a:p>
          <a:p>
            <a:pPr>
              <a:defRPr/>
            </a:pPr>
            <a:endParaRPr lang="en-US" sz="1200" dirty="0" smtClean="0">
              <a:latin typeface="+mn-lt"/>
            </a:endParaRP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85D957B-B008-4DD4-84F1-ED9E2055A079}" type="slidenum">
              <a:rPr lang="de-DE" smtClean="0">
                <a:latin typeface="Arial" charset="0"/>
              </a:rPr>
              <a:pPr>
                <a:defRPr/>
              </a:pPr>
              <a:t>28</a:t>
            </a:fld>
            <a:endParaRPr lang="de-DE"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indent="0" fontAlgn="auto">
              <a:spcAft>
                <a:spcPts val="0"/>
              </a:spcAft>
              <a:defRPr/>
            </a:pPr>
            <a:r>
              <a:rPr lang="en-US" dirty="0" smtClean="0"/>
              <a:t>Typical PPE worn during two-component low pressure SPF application includes _____.</a:t>
            </a:r>
          </a:p>
          <a:p>
            <a:pPr marL="0" lvl="1" indent="0" fontAlgn="auto">
              <a:spcAft>
                <a:spcPts val="0"/>
              </a:spcAft>
              <a:defRPr/>
            </a:pPr>
            <a:endParaRPr lang="en-US" dirty="0" smtClean="0"/>
          </a:p>
          <a:p>
            <a:pPr marL="230749" lvl="1" indent="-230749" fontAlgn="auto">
              <a:spcAft>
                <a:spcPts val="0"/>
              </a:spcAft>
              <a:buFontTx/>
              <a:buAutoNum type="alphaUcPeriod"/>
              <a:defRPr/>
            </a:pPr>
            <a:r>
              <a:rPr lang="en-US" dirty="0" smtClean="0"/>
              <a:t>protective clothing and gloves</a:t>
            </a:r>
          </a:p>
          <a:p>
            <a:pPr marL="230749" lvl="1" indent="-230749" fontAlgn="auto">
              <a:spcAft>
                <a:spcPts val="0"/>
              </a:spcAft>
              <a:buFontTx/>
              <a:buAutoNum type="alphaUcPeriod"/>
              <a:defRPr/>
            </a:pPr>
            <a:r>
              <a:rPr lang="en-US" dirty="0" smtClean="0"/>
              <a:t>protective clothing, gloves and hearing protection</a:t>
            </a:r>
          </a:p>
          <a:p>
            <a:pPr marL="230749" lvl="1" indent="-230749" fontAlgn="auto">
              <a:spcAft>
                <a:spcPts val="0"/>
              </a:spcAft>
              <a:buFontTx/>
              <a:buAutoNum type="alphaUcPeriod"/>
              <a:defRPr/>
            </a:pPr>
            <a:r>
              <a:rPr lang="en-US" dirty="0" smtClean="0"/>
              <a:t>hearing protection and respiratory protection</a:t>
            </a:r>
          </a:p>
          <a:p>
            <a:pPr marL="230749" lvl="1" indent="-230749" fontAlgn="auto">
              <a:spcAft>
                <a:spcPts val="0"/>
              </a:spcAft>
              <a:buFontTx/>
              <a:buAutoNum type="alphaUcPeriod"/>
              <a:defRPr/>
            </a:pPr>
            <a:r>
              <a:rPr lang="en-US" dirty="0" smtClean="0"/>
              <a:t>protective clothing, gloves, eye protection, and respiratory protection</a:t>
            </a:r>
          </a:p>
          <a:p>
            <a:pPr marL="0" lvl="1">
              <a:spcBef>
                <a:spcPts val="606"/>
              </a:spcBef>
            </a:pPr>
            <a:endParaRPr lang="en-US" dirty="0"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1AC137-EC57-4225-B8F1-13769A76EA2A}" type="slidenum">
              <a:rPr lang="de-DE" smtClean="0">
                <a:latin typeface="Arial" charset="0"/>
              </a:rPr>
              <a:pPr>
                <a:defRPr/>
              </a:pPr>
              <a:t>29</a:t>
            </a:fld>
            <a:endParaRPr lang="de-DE"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a:ln/>
        </p:spPr>
        <p:txBody>
          <a:bodyPr/>
          <a:lstStyle/>
          <a:p>
            <a:pPr>
              <a:defRPr/>
            </a:pPr>
            <a:r>
              <a:rPr lang="en-US" sz="1200" dirty="0" smtClean="0">
                <a:solidFill>
                  <a:schemeClr val="tx1"/>
                </a:solidFill>
                <a:latin typeface="+mn-lt"/>
              </a:rPr>
              <a:t>Narration: </a:t>
            </a:r>
          </a:p>
          <a:p>
            <a:pPr eaLnBrk="1" hangingPunct="1">
              <a:lnSpc>
                <a:spcPct val="90000"/>
              </a:lnSpc>
              <a:defRPr/>
            </a:pPr>
            <a:r>
              <a:rPr lang="en-US" sz="1200" dirty="0" smtClean="0">
                <a:solidFill>
                  <a:schemeClr val="tx1"/>
                </a:solidFill>
                <a:latin typeface="+mn-lt"/>
              </a:rPr>
              <a:t>In this unit, you will learn about personal protective equipment, or PPE,  including:</a:t>
            </a:r>
          </a:p>
          <a:p>
            <a:pPr marL="171450" indent="-171450" eaLnBrk="1" hangingPunct="1">
              <a:spcBef>
                <a:spcPts val="578"/>
              </a:spcBef>
              <a:buSzPct val="65000"/>
              <a:buFont typeface="Arial" pitchFamily="34" charset="0"/>
              <a:buChar char="•"/>
              <a:defRPr/>
            </a:pPr>
            <a:r>
              <a:rPr lang="en-US" sz="1200" dirty="0" smtClean="0">
                <a:solidFill>
                  <a:schemeClr val="tx1"/>
                </a:solidFill>
                <a:latin typeface="+mn-lt"/>
              </a:rPr>
              <a:t>Protective clothing,</a:t>
            </a:r>
          </a:p>
          <a:p>
            <a:pPr marL="171450" indent="-171450" eaLnBrk="1" hangingPunct="1">
              <a:spcBef>
                <a:spcPts val="578"/>
              </a:spcBef>
              <a:buSzPct val="65000"/>
              <a:buFont typeface="Arial" pitchFamily="34" charset="0"/>
              <a:buChar char="•"/>
              <a:defRPr/>
            </a:pPr>
            <a:r>
              <a:rPr lang="en-US" sz="1200" dirty="0" smtClean="0">
                <a:solidFill>
                  <a:schemeClr val="tx1"/>
                </a:solidFill>
                <a:latin typeface="+mn-lt"/>
              </a:rPr>
              <a:t>Eye and face protection, and</a:t>
            </a:r>
          </a:p>
          <a:p>
            <a:pPr marL="171450" indent="-171450" eaLnBrk="1" hangingPunct="1">
              <a:spcBef>
                <a:spcPts val="578"/>
              </a:spcBef>
              <a:buSzPct val="65000"/>
              <a:buFont typeface="Arial" pitchFamily="34" charset="0"/>
              <a:buChar char="•"/>
              <a:defRPr/>
            </a:pPr>
            <a:r>
              <a:rPr lang="en-US" sz="1200" dirty="0" smtClean="0">
                <a:solidFill>
                  <a:schemeClr val="tx1"/>
                </a:solidFill>
                <a:latin typeface="+mn-lt"/>
              </a:rPr>
              <a:t>Respiratory protection.</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C89D9F-4C5D-49FC-9D86-7EFF11030A7A}" type="slidenum">
              <a:rPr lang="de-DE" smtClean="0">
                <a:latin typeface="Arial" charset="0"/>
                <a:cs typeface="Arial" charset="0"/>
              </a:rPr>
              <a:pPr/>
              <a:t>3</a:t>
            </a:fld>
            <a:endParaRPr lang="de-DE"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indent="0" fontAlgn="auto">
              <a:spcAft>
                <a:spcPts val="0"/>
              </a:spcAft>
              <a:defRPr/>
            </a:pPr>
            <a:r>
              <a:rPr lang="en-US" dirty="0" smtClean="0"/>
              <a:t>The correct answer is D. Typical PPE worn during two-component low</a:t>
            </a:r>
            <a:r>
              <a:rPr lang="en-US" baseline="0" dirty="0" smtClean="0"/>
              <a:t> pressure</a:t>
            </a:r>
            <a:r>
              <a:rPr lang="en-US" dirty="0" smtClean="0"/>
              <a:t> SPF application includes </a:t>
            </a:r>
            <a:r>
              <a:rPr lang="en-US" u="sng" dirty="0" smtClean="0"/>
              <a:t>p</a:t>
            </a:r>
            <a:r>
              <a:rPr lang="en-US" u="sng" dirty="0" smtClean="0">
                <a:solidFill>
                  <a:srgbClr val="C00000"/>
                </a:solidFill>
              </a:rPr>
              <a:t>rotective clothing, gloves, eye protection, and respiratory protection</a:t>
            </a:r>
            <a:r>
              <a:rPr lang="en-US" sz="1000" u="sng" dirty="0" smtClean="0"/>
              <a:t>.</a:t>
            </a:r>
            <a:endParaRPr lang="en-US" u="sng" dirty="0"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1AC137-EC57-4225-B8F1-13769A76EA2A}" type="slidenum">
              <a:rPr lang="de-DE" smtClean="0">
                <a:latin typeface="Arial" charset="0"/>
              </a:rPr>
              <a:pPr>
                <a:defRPr/>
              </a:pPr>
              <a:t>30</a:t>
            </a:fld>
            <a:endParaRPr lang="de-DE"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a:ln/>
        </p:spPr>
        <p:txBody>
          <a:bodyPr/>
          <a:lstStyle/>
          <a:p>
            <a:pPr fontAlgn="auto">
              <a:defRPr/>
            </a:pPr>
            <a:r>
              <a:rPr lang="en-US" sz="1200" dirty="0" smtClean="0"/>
              <a:t>The following statements regarding respirator use when applying two-component low pressure SPF are true, </a:t>
            </a:r>
            <a:r>
              <a:rPr lang="en-US" sz="1200" u="sng" dirty="0" smtClean="0"/>
              <a:t>except</a:t>
            </a:r>
            <a:r>
              <a:rPr lang="en-US" sz="1200" dirty="0" smtClean="0"/>
              <a:t>:</a:t>
            </a:r>
          </a:p>
          <a:p>
            <a:pPr fontAlgn="auto">
              <a:defRPr/>
            </a:pPr>
            <a:endParaRPr lang="en-US" sz="1200" dirty="0" smtClean="0"/>
          </a:p>
          <a:p>
            <a:pPr marL="230749" indent="-230749" fontAlgn="auto">
              <a:buFont typeface="Wingdings" pitchFamily="2" charset="2"/>
              <a:buAutoNum type="alphaUcPeriod"/>
              <a:defRPr/>
            </a:pPr>
            <a:r>
              <a:rPr lang="en-US" sz="1200" dirty="0" smtClean="0"/>
              <a:t>Manufacturers recommend that you wear an appropriate air-purifying respirator (APR) </a:t>
            </a:r>
            <a:r>
              <a:rPr lang="en-US" sz="1200" u="sng" dirty="0" smtClean="0"/>
              <a:t>anytime</a:t>
            </a:r>
            <a:r>
              <a:rPr lang="en-US" sz="1200" u="none" dirty="0" smtClean="0"/>
              <a:t> </a:t>
            </a:r>
            <a:r>
              <a:rPr lang="en-US" sz="1200" dirty="0" smtClean="0"/>
              <a:t>you are spraying two-component low pressure SPF. </a:t>
            </a:r>
          </a:p>
          <a:p>
            <a:pPr marL="230749" indent="-230749" fontAlgn="auto">
              <a:buFont typeface="Wingdings" pitchFamily="2" charset="2"/>
              <a:buAutoNum type="alphaUcPeriod"/>
              <a:defRPr/>
            </a:pPr>
            <a:r>
              <a:rPr lang="en-US" sz="1200" dirty="0" smtClean="0"/>
              <a:t>Gloves and protective clothing are not needed when wearing an air-purifying respirator (APR).</a:t>
            </a:r>
          </a:p>
          <a:p>
            <a:pPr marL="230749" indent="-230749" fontAlgn="auto">
              <a:buFont typeface="Wingdings" pitchFamily="2" charset="2"/>
              <a:buAutoNum type="alphaUcPeriod"/>
              <a:defRPr/>
            </a:pPr>
            <a:r>
              <a:rPr lang="en-US" sz="1200" dirty="0" smtClean="0"/>
              <a:t>Types of respirators commonly used for two-component low pressure application include half-face APRs, full-face APRs and powered air-purifying respirators (PAPRs).</a:t>
            </a:r>
          </a:p>
          <a:p>
            <a:pPr marL="230749" indent="-230749" fontAlgn="auto">
              <a:buFont typeface="Wingdings" pitchFamily="2" charset="2"/>
              <a:buAutoNum type="alphaUcPeriod"/>
              <a:defRPr/>
            </a:pPr>
            <a:r>
              <a:rPr lang="en-US" sz="1200" dirty="0" smtClean="0"/>
              <a:t>OSHA established a Respiratory Protection Standard to regulate the use of respirators in the workplace. </a:t>
            </a:r>
          </a:p>
          <a:p>
            <a:pPr>
              <a:spcBef>
                <a:spcPts val="606"/>
              </a:spcBef>
              <a:defRPr/>
            </a:pPr>
            <a:endParaRPr lang="en-US" dirty="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4213E6-582D-4367-B049-1BD10B0DD1BF}" type="slidenum">
              <a:rPr lang="de-DE" smtClean="0">
                <a:latin typeface="Arial" charset="0"/>
              </a:rPr>
              <a:pPr>
                <a:defRPr/>
              </a:pPr>
              <a:t>31</a:t>
            </a:fld>
            <a:endParaRPr lang="de-DE"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a:ln/>
        </p:spPr>
        <p:txBody>
          <a:bodyPr/>
          <a:lstStyle/>
          <a:p>
            <a:pPr marL="230749" indent="-230749" fontAlgn="auto">
              <a:defRPr/>
            </a:pPr>
            <a:r>
              <a:rPr lang="en-US" sz="1200" dirty="0" smtClean="0"/>
              <a:t>The correct answer is B. </a:t>
            </a:r>
            <a:r>
              <a:rPr lang="en-US" sz="1200" u="sng" dirty="0" smtClean="0"/>
              <a:t>Gloves and protective clothing ARE required </a:t>
            </a:r>
            <a:r>
              <a:rPr lang="en-US" sz="1200" b="1" u="sng" dirty="0" smtClean="0"/>
              <a:t>by OSHA</a:t>
            </a:r>
            <a:r>
              <a:rPr lang="en-US" sz="1200" u="sng" dirty="0" smtClean="0"/>
              <a:t> when wearing an air-purifying respirator (APR).</a:t>
            </a:r>
          </a:p>
          <a:p>
            <a:pPr>
              <a:spcBef>
                <a:spcPts val="606"/>
              </a:spcBef>
              <a:defRPr/>
            </a:pPr>
            <a:endParaRPr lang="en-US" dirty="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4213E6-582D-4367-B049-1BD10B0DD1BF}" type="slidenum">
              <a:rPr lang="de-DE" smtClean="0">
                <a:latin typeface="Arial" charset="0"/>
              </a:rPr>
              <a:pPr>
                <a:defRPr/>
              </a:pPr>
              <a:t>32</a:t>
            </a:fld>
            <a:endParaRPr lang="de-DE"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ln/>
        </p:spPr>
        <p:txBody>
          <a:bodyPr/>
          <a:lstStyle/>
          <a:p>
            <a:pPr>
              <a:spcBef>
                <a:spcPts val="606"/>
              </a:spcBef>
              <a:defRPr/>
            </a:pPr>
            <a:r>
              <a:rPr lang="en-US" dirty="0" smtClean="0"/>
              <a:t>APR and PAPR cartridges are changed out _____ to prevent chemical breakthrough.</a:t>
            </a:r>
          </a:p>
          <a:p>
            <a:pPr>
              <a:spcBef>
                <a:spcPts val="606"/>
              </a:spcBef>
              <a:defRPr/>
            </a:pPr>
            <a:endParaRPr lang="en-US" dirty="0" smtClean="0"/>
          </a:p>
          <a:p>
            <a:pPr marL="230749" indent="-230749">
              <a:spcBef>
                <a:spcPts val="606"/>
              </a:spcBef>
              <a:buFont typeface="Wingdings" pitchFamily="2" charset="2"/>
              <a:buAutoNum type="alphaUcPeriod"/>
              <a:defRPr/>
            </a:pPr>
            <a:r>
              <a:rPr lang="en-US" dirty="0" smtClean="0"/>
              <a:t>When they develop</a:t>
            </a:r>
            <a:r>
              <a:rPr lang="en-US" baseline="0" dirty="0" smtClean="0"/>
              <a:t> an unpleasant odor</a:t>
            </a:r>
            <a:endParaRPr lang="en-US" dirty="0" smtClean="0"/>
          </a:p>
          <a:p>
            <a:pPr marL="230749" indent="-230749">
              <a:spcBef>
                <a:spcPts val="606"/>
              </a:spcBef>
              <a:buFont typeface="Wingdings" pitchFamily="2" charset="2"/>
              <a:buAutoNum type="alphaUcPeriod"/>
              <a:defRPr/>
            </a:pPr>
            <a:r>
              <a:rPr lang="en-US" dirty="0" smtClean="0"/>
              <a:t>annually</a:t>
            </a:r>
            <a:r>
              <a:rPr lang="en-US" baseline="0" dirty="0" smtClean="0"/>
              <a:t> </a:t>
            </a:r>
          </a:p>
          <a:p>
            <a:pPr marL="230749" indent="-230749">
              <a:spcBef>
                <a:spcPts val="606"/>
              </a:spcBef>
              <a:buFont typeface="Wingdings" pitchFamily="2" charset="2"/>
              <a:buAutoNum type="alphaUcPeriod"/>
              <a:defRPr/>
            </a:pPr>
            <a:r>
              <a:rPr lang="en-US" dirty="0" smtClean="0"/>
              <a:t>according to the employer’s cartridge change out schedule</a:t>
            </a:r>
          </a:p>
          <a:p>
            <a:pPr marL="230749" indent="-230749">
              <a:spcBef>
                <a:spcPts val="606"/>
              </a:spcBef>
              <a:buFont typeface="Wingdings" pitchFamily="2" charset="2"/>
              <a:buAutoNum type="alphaUcPeriod"/>
              <a:defRPr/>
            </a:pPr>
            <a:r>
              <a:rPr lang="en-US" dirty="0" smtClean="0"/>
              <a:t>once a month</a:t>
            </a:r>
            <a:endParaRPr lang="en-US" dirty="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BBF0BDA-D0CD-4A69-8759-272A84FD8E52}" type="slidenum">
              <a:rPr lang="de-DE" smtClean="0">
                <a:latin typeface="Arial" charset="0"/>
              </a:rPr>
              <a:pPr>
                <a:defRPr/>
              </a:pPr>
              <a:t>33</a:t>
            </a:fld>
            <a:endParaRPr lang="de-DE"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ln/>
        </p:spPr>
        <p:txBody>
          <a:bodyPr/>
          <a:lstStyle/>
          <a:p>
            <a:pPr defTabSz="922995">
              <a:spcBef>
                <a:spcPts val="606"/>
              </a:spcBef>
              <a:defRPr/>
            </a:pPr>
            <a:r>
              <a:rPr lang="en-US" dirty="0" smtClean="0"/>
              <a:t>The correct</a:t>
            </a:r>
            <a:r>
              <a:rPr lang="en-US" baseline="0" dirty="0" smtClean="0"/>
              <a:t> answer is C. </a:t>
            </a:r>
            <a:r>
              <a:rPr lang="en-US" dirty="0" smtClean="0"/>
              <a:t>Air-purifying respirator and powered air-purifying respirator cartridges are changed out </a:t>
            </a:r>
            <a:r>
              <a:rPr lang="en-US" u="sng" dirty="0" smtClean="0"/>
              <a:t>according to the employer’s cartridge </a:t>
            </a:r>
            <a:r>
              <a:rPr lang="en-US" u="sng" dirty="0" err="1" smtClean="0"/>
              <a:t>changeout</a:t>
            </a:r>
            <a:r>
              <a:rPr lang="en-US" u="sng" dirty="0" smtClean="0"/>
              <a:t> schedule </a:t>
            </a:r>
            <a:r>
              <a:rPr lang="en-US" dirty="0" smtClean="0"/>
              <a:t>to prevent chemical breakthrough.</a:t>
            </a:r>
          </a:p>
          <a:p>
            <a:pPr>
              <a:spcBef>
                <a:spcPts val="606"/>
              </a:spcBef>
              <a:defRPr/>
            </a:pPr>
            <a:endParaRPr lang="en-US" dirty="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BBF0BDA-D0CD-4A69-8759-272A84FD8E52}" type="slidenum">
              <a:rPr lang="de-DE" smtClean="0">
                <a:latin typeface="Arial" charset="0"/>
              </a:rPr>
              <a:pPr>
                <a:defRPr/>
              </a:pPr>
              <a:t>34</a:t>
            </a:fld>
            <a:endParaRPr lang="de-DE"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ln/>
        </p:spPr>
        <p:txBody>
          <a:bodyPr/>
          <a:lstStyle/>
          <a:p>
            <a:pPr marL="0" lvl="1" indent="0" fontAlgn="auto">
              <a:spcAft>
                <a:spcPts val="0"/>
              </a:spcAft>
              <a:defRPr/>
            </a:pPr>
            <a:r>
              <a:rPr lang="en-US" dirty="0" smtClean="0"/>
              <a:t>When wearing a tight-fitting respirator, is</a:t>
            </a:r>
            <a:r>
              <a:rPr lang="en-US" baseline="0" dirty="0" smtClean="0"/>
              <a:t> important for </a:t>
            </a:r>
            <a:r>
              <a:rPr lang="en-US" dirty="0" smtClean="0"/>
              <a:t>a respirator user to conduct a user seal check _________.</a:t>
            </a:r>
          </a:p>
          <a:p>
            <a:pPr marL="0" lvl="1" indent="0" fontAlgn="auto">
              <a:spcAft>
                <a:spcPts val="0"/>
              </a:spcAft>
              <a:defRPr/>
            </a:pPr>
            <a:endParaRPr lang="en-US" dirty="0" smtClean="0"/>
          </a:p>
          <a:p>
            <a:pPr marL="230749" lvl="1" indent="-230749" fontAlgn="auto">
              <a:spcAft>
                <a:spcPts val="0"/>
              </a:spcAft>
              <a:buFont typeface="Arial" pitchFamily="34" charset="0"/>
              <a:buAutoNum type="alphaUcPeriod"/>
              <a:defRPr/>
            </a:pPr>
            <a:r>
              <a:rPr lang="en-US" dirty="0" smtClean="0"/>
              <a:t>each time the respirator is worn</a:t>
            </a:r>
          </a:p>
          <a:p>
            <a:pPr marL="230749" lvl="1" indent="-230749" fontAlgn="auto">
              <a:spcAft>
                <a:spcPts val="0"/>
              </a:spcAft>
              <a:buFont typeface="Arial" pitchFamily="34" charset="0"/>
              <a:buAutoNum type="alphaUcPeriod"/>
              <a:defRPr/>
            </a:pPr>
            <a:r>
              <a:rPr lang="en-US" dirty="0" smtClean="0"/>
              <a:t>weekly</a:t>
            </a:r>
          </a:p>
          <a:p>
            <a:pPr marL="230749" lvl="1" indent="-230749" fontAlgn="auto">
              <a:spcAft>
                <a:spcPts val="0"/>
              </a:spcAft>
              <a:buFont typeface="Arial" pitchFamily="34" charset="0"/>
              <a:buAutoNum type="alphaUcPeriod"/>
              <a:defRPr/>
            </a:pPr>
            <a:r>
              <a:rPr lang="en-US" dirty="0" smtClean="0"/>
              <a:t>annually</a:t>
            </a:r>
          </a:p>
          <a:p>
            <a:pPr marL="230749" lvl="1" indent="-230749" fontAlgn="auto">
              <a:spcAft>
                <a:spcPts val="0"/>
              </a:spcAft>
              <a:buFont typeface="Arial" pitchFamily="34" charset="0"/>
              <a:buAutoNum type="alphaUcPeriod"/>
              <a:defRPr/>
            </a:pPr>
            <a:r>
              <a:rPr lang="en-US" dirty="0" smtClean="0"/>
              <a:t>only if multiple users share the respirator</a:t>
            </a:r>
          </a:p>
          <a:p>
            <a:pPr marL="0" lvl="1">
              <a:defRPr/>
            </a:pPr>
            <a:endParaRPr lang="en-US" sz="1100" dirty="0" smtClean="0">
              <a:solidFill>
                <a:srgbClr val="093678"/>
              </a:solidFill>
            </a:endParaRPr>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C4C64E-95D7-44E9-A2EF-3636BBDEBC91}" type="slidenum">
              <a:rPr lang="de-DE" smtClean="0">
                <a:latin typeface="Arial" charset="0"/>
              </a:rPr>
              <a:pPr>
                <a:defRPr/>
              </a:pPr>
              <a:t>35</a:t>
            </a:fld>
            <a:endParaRPr lang="de-DE"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ln/>
        </p:spPr>
        <p:txBody>
          <a:bodyPr/>
          <a:lstStyle/>
          <a:p>
            <a:pPr marL="0" lvl="1" indent="0" fontAlgn="auto">
              <a:spcAft>
                <a:spcPts val="0"/>
              </a:spcAft>
              <a:defRPr/>
            </a:pPr>
            <a:r>
              <a:rPr lang="en-US" dirty="0" smtClean="0"/>
              <a:t>The correct answer is A. A user seal check, both positive and negative pressure, is conducted </a:t>
            </a:r>
            <a:r>
              <a:rPr lang="en-US" u="sng" dirty="0" smtClean="0"/>
              <a:t>each time the respirator is worn. </a:t>
            </a:r>
            <a:endParaRPr lang="en-US" sz="1100" u="sng" dirty="0" smtClean="0">
              <a:solidFill>
                <a:srgbClr val="093678"/>
              </a:solidFill>
            </a:endParaRPr>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C4C64E-95D7-44E9-A2EF-3636BBDEBC91}" type="slidenum">
              <a:rPr lang="de-DE" smtClean="0">
                <a:latin typeface="Arial" charset="0"/>
              </a:rPr>
              <a:pPr>
                <a:defRPr/>
              </a:pPr>
              <a:t>36</a:t>
            </a:fld>
            <a:endParaRPr lang="de-DE"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a:ln/>
        </p:spPr>
        <p:txBody>
          <a:bodyPr/>
          <a:lstStyle/>
          <a:p>
            <a:pPr>
              <a:defRPr/>
            </a:pPr>
            <a:r>
              <a:rPr lang="en-US" sz="1200" dirty="0" smtClean="0">
                <a:latin typeface="+mn-lt"/>
              </a:rPr>
              <a:t>Narration: </a:t>
            </a:r>
          </a:p>
          <a:p>
            <a:pPr>
              <a:buFont typeface="Wingdings" pitchFamily="2" charset="2"/>
              <a:buNone/>
              <a:defRPr/>
            </a:pPr>
            <a:r>
              <a:rPr lang="en-US" sz="1200" dirty="0" smtClean="0">
                <a:latin typeface="+mn-lt"/>
              </a:rPr>
              <a:t>You have completed Unit 9.</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365970-8DE6-4F89-B79E-909E3D694DAA}" type="slidenum">
              <a:rPr lang="de-DE" smtClean="0">
                <a:latin typeface="Arial" charset="0"/>
                <a:cs typeface="Arial" charset="0"/>
              </a:rPr>
              <a:pPr/>
              <a:t>37</a:t>
            </a:fld>
            <a:endParaRPr lang="de-DE"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a:ln/>
        </p:spPr>
        <p:txBody>
          <a:bodyPr/>
          <a:lstStyle/>
          <a:p>
            <a:pPr>
              <a:defRPr/>
            </a:pPr>
            <a:r>
              <a:rPr lang="en-US" sz="1200" dirty="0" smtClean="0">
                <a:solidFill>
                  <a:schemeClr val="tx1"/>
                </a:solidFill>
                <a:latin typeface="+mn-lt"/>
              </a:rPr>
              <a:t>Narration:</a:t>
            </a:r>
            <a:br>
              <a:rPr lang="en-US" sz="1200" dirty="0" smtClean="0">
                <a:solidFill>
                  <a:schemeClr val="tx1"/>
                </a:solidFill>
                <a:latin typeface="+mn-lt"/>
              </a:rPr>
            </a:br>
            <a:r>
              <a:rPr lang="en-US" sz="1200" dirty="0" smtClean="0">
                <a:solidFill>
                  <a:schemeClr val="tx1"/>
                </a:solidFill>
                <a:latin typeface="+mn-lt"/>
              </a:rPr>
              <a:t>For specific information on appropriate personal protective equipment, or PPE, for the chemicals with</a:t>
            </a:r>
            <a:r>
              <a:rPr lang="en-US" sz="1200" baseline="0" dirty="0" smtClean="0">
                <a:solidFill>
                  <a:schemeClr val="tx1"/>
                </a:solidFill>
                <a:latin typeface="+mn-lt"/>
              </a:rPr>
              <a:t> which </a:t>
            </a:r>
            <a:r>
              <a:rPr lang="en-US" sz="1200" dirty="0" smtClean="0">
                <a:solidFill>
                  <a:schemeClr val="tx1"/>
                </a:solidFill>
                <a:latin typeface="+mn-lt"/>
              </a:rPr>
              <a:t>you are working, refer to the manufacturer’s</a:t>
            </a:r>
            <a:r>
              <a:rPr lang="en-US" sz="1200" baseline="0" dirty="0" smtClean="0">
                <a:solidFill>
                  <a:schemeClr val="tx1"/>
                </a:solidFill>
                <a:latin typeface="+mn-lt"/>
              </a:rPr>
              <a:t> </a:t>
            </a:r>
            <a:r>
              <a:rPr lang="en-US" sz="1200" dirty="0" smtClean="0">
                <a:solidFill>
                  <a:schemeClr val="tx1"/>
                </a:solidFill>
                <a:latin typeface="+mn-lt"/>
              </a:rPr>
              <a:t>Safety Data Sheet, or SDS.</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8CF24D-864A-427E-9886-05BCB3194E25}" type="slidenum">
              <a:rPr lang="de-DE" smtClean="0">
                <a:latin typeface="Arial" charset="0"/>
                <a:cs typeface="Arial" charset="0"/>
              </a:rPr>
              <a:pPr/>
              <a:t>4</a:t>
            </a:fld>
            <a:endParaRPr lang="de-DE"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a:ln/>
        </p:spPr>
        <p:txBody>
          <a:bodyPr/>
          <a:lstStyle/>
          <a:p>
            <a:pPr eaLnBrk="1" hangingPunct="1">
              <a:lnSpc>
                <a:spcPct val="90000"/>
              </a:lnSpc>
              <a:buFont typeface="Arial" charset="0"/>
              <a:buNone/>
              <a:defRPr/>
            </a:pPr>
            <a:r>
              <a:rPr lang="en-US" sz="1200" dirty="0" smtClean="0">
                <a:latin typeface="+mn-lt"/>
              </a:rPr>
              <a:t>Narration:</a:t>
            </a:r>
          </a:p>
          <a:p>
            <a:pPr eaLnBrk="1" hangingPunct="1">
              <a:lnSpc>
                <a:spcPct val="90000"/>
              </a:lnSpc>
              <a:buFont typeface="Arial" charset="0"/>
              <a:buNone/>
              <a:defRPr/>
            </a:pPr>
            <a:r>
              <a:rPr lang="en-US" sz="1200" dirty="0" smtClean="0">
                <a:latin typeface="+mn-lt"/>
              </a:rPr>
              <a:t>Engineering controls</a:t>
            </a:r>
            <a:r>
              <a:rPr lang="en-US" sz="1200" baseline="0" dirty="0" smtClean="0">
                <a:latin typeface="+mn-lt"/>
              </a:rPr>
              <a:t> and work practices </a:t>
            </a:r>
            <a:r>
              <a:rPr lang="en-US" sz="1200" dirty="0" smtClean="0">
                <a:latin typeface="+mn-lt"/>
              </a:rPr>
              <a:t>help prevent skin and eye contact and inhalation overexposure from chemicals. PPE</a:t>
            </a:r>
            <a:r>
              <a:rPr lang="en-US" sz="1200" baseline="0" dirty="0" smtClean="0">
                <a:latin typeface="+mn-lt"/>
              </a:rPr>
              <a:t> is used to prevent exposure.</a:t>
            </a:r>
            <a:endParaRPr lang="en-US" sz="800" b="1" i="1" dirty="0" smtClean="0">
              <a:latin typeface="+mn-lt"/>
            </a:endParaRP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89344C-3D58-4280-9BEC-4388C9544123}" type="slidenum">
              <a:rPr lang="en-US" smtClean="0">
                <a:latin typeface="Arial" charset="0"/>
              </a:rPr>
              <a:pPr>
                <a:defRPr/>
              </a:pPr>
              <a:t>5</a:t>
            </a:fld>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dirty="0" smtClean="0">
                <a:solidFill>
                  <a:schemeClr val="tx1"/>
                </a:solidFill>
                <a:latin typeface="Calibri" pitchFamily="34" charset="0"/>
                <a:cs typeface="Arial" charset="0"/>
              </a:rPr>
              <a:t>Narration:</a:t>
            </a:r>
          </a:p>
          <a:p>
            <a:pPr eaLnBrk="1" hangingPunct="1"/>
            <a:r>
              <a:rPr lang="en-US" sz="1200" dirty="0" smtClean="0">
                <a:solidFill>
                  <a:schemeClr val="tx1"/>
                </a:solidFill>
                <a:latin typeface="Calibri" pitchFamily="34" charset="0"/>
                <a:cs typeface="Arial" charset="0"/>
              </a:rPr>
              <a:t>Everyone who is working in the immediate spray area while two-component low pressure spray foam is being applied wears appropriate personal protective equipment for protection from A-side and B-side chemicals and vapors</a:t>
            </a:r>
            <a:r>
              <a:rPr lang="en-US" sz="1200" i="1" dirty="0" smtClean="0">
                <a:solidFill>
                  <a:schemeClr val="tx1"/>
                </a:solidFill>
                <a:latin typeface="Calibri" pitchFamily="34" charset="0"/>
                <a:cs typeface="Arial" charset="0"/>
              </a:rPr>
              <a:t>. </a:t>
            </a:r>
          </a:p>
          <a:p>
            <a:pPr eaLnBrk="1" hangingPunct="1"/>
            <a:r>
              <a:rPr lang="en-US" sz="1200" dirty="0" smtClean="0">
                <a:solidFill>
                  <a:schemeClr val="tx1"/>
                </a:solidFill>
                <a:latin typeface="Calibri" pitchFamily="34" charset="0"/>
                <a:cs typeface="Arial" charset="0"/>
              </a:rPr>
              <a:t>This includes the sprayer, helpers in the spray area, and anyone who enters the area.</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9936EB-CD2C-4677-A087-F70CD1529D3D}" type="slidenum">
              <a:rPr lang="de-DE" smtClean="0">
                <a:latin typeface="Arial" charset="0"/>
              </a:rPr>
              <a:pPr>
                <a:defRPr/>
              </a:pPr>
              <a:t>6</a:t>
            </a:fld>
            <a:endParaRPr lang="de-DE"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a:ln/>
        </p:spPr>
        <p:txBody>
          <a:bodyPr/>
          <a:lstStyle/>
          <a:p>
            <a:pPr eaLnBrk="1" hangingPunct="1">
              <a:defRPr/>
            </a:pPr>
            <a:r>
              <a:rPr lang="en-US" sz="1200" dirty="0">
                <a:solidFill>
                  <a:schemeClr val="tx1"/>
                </a:solidFill>
                <a:latin typeface="Calibri" pitchFamily="34" charset="0"/>
              </a:rPr>
              <a:t>Narration:</a:t>
            </a:r>
          </a:p>
          <a:p>
            <a:pPr eaLnBrk="1" hangingPunct="1">
              <a:defRPr/>
            </a:pPr>
            <a:r>
              <a:rPr lang="en-US" sz="1200" dirty="0" smtClean="0">
                <a:solidFill>
                  <a:schemeClr val="tx1"/>
                </a:solidFill>
                <a:latin typeface="Calibri" pitchFamily="34" charset="0"/>
              </a:rPr>
              <a:t>Sprayers </a:t>
            </a:r>
            <a:r>
              <a:rPr lang="en-US" sz="1200" dirty="0">
                <a:solidFill>
                  <a:schemeClr val="tx1"/>
                </a:solidFill>
                <a:latin typeface="Calibri" pitchFamily="34" charset="0"/>
              </a:rPr>
              <a:t>and helpers need to be protected because of the potential for chemical overexposure to SPF chemicals during and </a:t>
            </a:r>
            <a:r>
              <a:rPr lang="en-US" sz="1200" dirty="0" smtClean="0">
                <a:solidFill>
                  <a:schemeClr val="tx1"/>
                </a:solidFill>
                <a:latin typeface="Calibri" pitchFamily="34" charset="0"/>
              </a:rPr>
              <a:t>for a period after spraying.</a:t>
            </a:r>
          </a:p>
          <a:p>
            <a:pPr eaLnBrk="1" hangingPunct="1">
              <a:defRPr/>
            </a:pPr>
            <a:endParaRPr lang="en-US" sz="1200" strike="sngStrike" dirty="0" smtClean="0">
              <a:solidFill>
                <a:schemeClr val="tx1"/>
              </a:solidFill>
              <a:latin typeface="Calibri" pitchFamily="34" charset="0"/>
            </a:endParaRPr>
          </a:p>
          <a:p>
            <a:pPr eaLnBrk="1" hangingPunct="1">
              <a:defRPr/>
            </a:pPr>
            <a:r>
              <a:rPr lang="en-US" sz="1200" dirty="0" smtClean="0">
                <a:solidFill>
                  <a:schemeClr val="tx1"/>
                </a:solidFill>
                <a:latin typeface="Calibri" pitchFamily="34" charset="0"/>
              </a:rPr>
              <a:t>Contact the</a:t>
            </a:r>
            <a:r>
              <a:rPr lang="en-US" sz="1200" baseline="0" dirty="0" smtClean="0">
                <a:solidFill>
                  <a:schemeClr val="tx1"/>
                </a:solidFill>
                <a:latin typeface="Calibri" pitchFamily="34" charset="0"/>
              </a:rPr>
              <a:t> manufacturer </a:t>
            </a:r>
            <a:r>
              <a:rPr lang="en-US" sz="1200" dirty="0" smtClean="0">
                <a:solidFill>
                  <a:schemeClr val="tx1"/>
                </a:solidFill>
                <a:latin typeface="Calibri" pitchFamily="34" charset="0"/>
              </a:rPr>
              <a:t>for information specific</a:t>
            </a:r>
            <a:r>
              <a:rPr lang="en-US" sz="1200" baseline="0" dirty="0" smtClean="0">
                <a:solidFill>
                  <a:schemeClr val="tx1"/>
                </a:solidFill>
                <a:latin typeface="Calibri" pitchFamily="34" charset="0"/>
              </a:rPr>
              <a:t> to the low pressure SPF </a:t>
            </a:r>
            <a:r>
              <a:rPr lang="en-US" sz="1200" dirty="0" smtClean="0">
                <a:solidFill>
                  <a:schemeClr val="tx1"/>
                </a:solidFill>
                <a:latin typeface="Calibri" pitchFamily="34" charset="0"/>
              </a:rPr>
              <a:t>product</a:t>
            </a:r>
            <a:r>
              <a:rPr lang="en-US" sz="1200" baseline="0" dirty="0" smtClean="0">
                <a:solidFill>
                  <a:schemeClr val="tx1"/>
                </a:solidFill>
                <a:latin typeface="Calibri" pitchFamily="34" charset="0"/>
              </a:rPr>
              <a:t> </a:t>
            </a:r>
            <a:r>
              <a:rPr lang="en-US" sz="1200" dirty="0" smtClean="0">
                <a:solidFill>
                  <a:schemeClr val="tx1"/>
                </a:solidFill>
                <a:latin typeface="Calibri" pitchFamily="34" charset="0"/>
              </a:rPr>
              <a:t>you are using.  For interior two-component</a:t>
            </a:r>
            <a:r>
              <a:rPr lang="en-US" sz="1200" baseline="0" dirty="0" smtClean="0">
                <a:solidFill>
                  <a:schemeClr val="tx1"/>
                </a:solidFill>
                <a:latin typeface="Calibri" pitchFamily="34" charset="0"/>
              </a:rPr>
              <a:t> low</a:t>
            </a:r>
            <a:r>
              <a:rPr lang="en-US" sz="1200" dirty="0" smtClean="0">
                <a:solidFill>
                  <a:schemeClr val="tx1"/>
                </a:solidFill>
                <a:latin typeface="Calibri" pitchFamily="34" charset="0"/>
              </a:rPr>
              <a:t> pressure spray polyurethane foam applications, some</a:t>
            </a:r>
            <a:r>
              <a:rPr lang="en-US" sz="1200" baseline="0" dirty="0" smtClean="0">
                <a:solidFill>
                  <a:schemeClr val="tx1"/>
                </a:solidFill>
                <a:latin typeface="Calibri" pitchFamily="34" charset="0"/>
              </a:rPr>
              <a:t> manufacturers recommend a </a:t>
            </a:r>
            <a:r>
              <a:rPr lang="en-US" sz="1200" u="none" dirty="0" smtClean="0">
                <a:solidFill>
                  <a:schemeClr val="tx1"/>
                </a:solidFill>
                <a:latin typeface="Calibri" pitchFamily="34" charset="0"/>
              </a:rPr>
              <a:t>one hour</a:t>
            </a:r>
            <a:r>
              <a:rPr lang="en-US" sz="1200" u="none" baseline="0" dirty="0" smtClean="0">
                <a:solidFill>
                  <a:schemeClr val="tx1"/>
                </a:solidFill>
                <a:latin typeface="Calibri" pitchFamily="34" charset="0"/>
              </a:rPr>
              <a:t> re-entry time</a:t>
            </a:r>
            <a:r>
              <a:rPr lang="en-US" sz="1200" baseline="0" dirty="0" smtClean="0">
                <a:solidFill>
                  <a:schemeClr val="tx1"/>
                </a:solidFill>
                <a:latin typeface="Calibri" pitchFamily="34" charset="0"/>
              </a:rPr>
              <a:t>. This period may vary depending on a number of factors, so always follow the manufacturer’s guidance. </a:t>
            </a:r>
            <a:endParaRPr lang="en-US" sz="1200" dirty="0">
              <a:solidFill>
                <a:schemeClr val="tx1"/>
              </a:solidFill>
              <a:latin typeface="Calibri" pitchFamily="34" charset="0"/>
            </a:endParaRP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BCDC06-2D41-4790-A285-70D209101D8C}" type="slidenum">
              <a:rPr lang="de-DE" smtClean="0">
                <a:latin typeface="Arial" charset="0"/>
              </a:rPr>
              <a:pPr>
                <a:defRPr/>
              </a:pPr>
              <a:t>7</a:t>
            </a:fld>
            <a:endParaRPr lang="de-DE"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dirty="0" smtClean="0">
                <a:solidFill>
                  <a:schemeClr val="tx1"/>
                </a:solidFill>
                <a:latin typeface="+mn-lt"/>
              </a:rPr>
              <a:t>Narration:</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dirty="0" smtClean="0">
                <a:solidFill>
                  <a:schemeClr val="tx1"/>
                </a:solidFill>
                <a:latin typeface="+mn-lt"/>
              </a:rPr>
              <a:t>During </a:t>
            </a:r>
            <a:r>
              <a:rPr lang="en-US" sz="1200" u="none" dirty="0" smtClean="0">
                <a:solidFill>
                  <a:schemeClr val="tx1"/>
                </a:solidFill>
                <a:latin typeface="+mn-lt"/>
              </a:rPr>
              <a:t>two-component</a:t>
            </a:r>
            <a:r>
              <a:rPr lang="en-US" sz="1200" u="none" baseline="0" dirty="0" smtClean="0">
                <a:solidFill>
                  <a:schemeClr val="tx1"/>
                </a:solidFill>
                <a:latin typeface="+mn-lt"/>
              </a:rPr>
              <a:t> low</a:t>
            </a:r>
            <a:r>
              <a:rPr lang="en-US" sz="1200" dirty="0" smtClean="0">
                <a:solidFill>
                  <a:schemeClr val="tx1"/>
                </a:solidFill>
                <a:latin typeface="+mn-lt"/>
              </a:rPr>
              <a:t> pressure SPF application, applicators and helpers typically wear:</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solidFill>
                  <a:schemeClr val="tx1"/>
                </a:solidFill>
                <a:latin typeface="+mn-lt"/>
              </a:rPr>
              <a:t> </a:t>
            </a:r>
            <a:r>
              <a:rPr lang="en-US" sz="1200" baseline="0" dirty="0" smtClean="0">
                <a:solidFill>
                  <a:srgbClr val="093678"/>
                </a:solidFill>
                <a:latin typeface="+mn-lt"/>
              </a:rPr>
              <a:t>S</a:t>
            </a:r>
            <a:r>
              <a:rPr lang="en-US" sz="1200" dirty="0" smtClean="0">
                <a:latin typeface="+mn-lt"/>
              </a:rPr>
              <a:t>afety glasses or goggles</a:t>
            </a:r>
            <a:endParaRPr lang="en-US" sz="1200" dirty="0" smtClean="0">
              <a:solidFill>
                <a:schemeClr val="tx1"/>
              </a:solidFill>
              <a:latin typeface="+mn-lt"/>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solidFill>
                  <a:schemeClr val="tx1"/>
                </a:solidFill>
                <a:latin typeface="+mn-lt"/>
              </a:rPr>
              <a:t> </a:t>
            </a:r>
            <a:r>
              <a:rPr lang="en-US" sz="1200" dirty="0" smtClean="0">
                <a:solidFill>
                  <a:schemeClr val="tx1"/>
                </a:solidFill>
                <a:latin typeface="+mn-lt"/>
              </a:rPr>
              <a:t>Protective clothing</a:t>
            </a:r>
            <a:r>
              <a:rPr lang="en-US" sz="1200" baseline="0" dirty="0" smtClean="0">
                <a:solidFill>
                  <a:schemeClr val="tx1"/>
                </a:solidFill>
                <a:latin typeface="+mn-lt"/>
              </a:rPr>
              <a:t> that covers the </a:t>
            </a:r>
            <a:r>
              <a:rPr lang="en-US" sz="1200" dirty="0" smtClean="0">
                <a:solidFill>
                  <a:schemeClr val="tx1"/>
                </a:solidFill>
                <a:latin typeface="+mn-lt"/>
              </a:rPr>
              <a:t>skin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solidFill>
                  <a:schemeClr val="tx1"/>
                </a:solidFill>
                <a:latin typeface="+mn-lt"/>
              </a:rPr>
              <a:t> </a:t>
            </a:r>
            <a:r>
              <a:rPr lang="en-US" sz="1200" dirty="0" smtClean="0">
                <a:solidFill>
                  <a:schemeClr val="tx1"/>
                </a:solidFill>
                <a:latin typeface="+mn-lt"/>
              </a:rPr>
              <a:t>Gloves, such as fabric gloves fully coated with nitrile, neoprene, butyl rubber, or PVC</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aseline="0" dirty="0" smtClean="0">
                <a:solidFill>
                  <a:schemeClr val="tx1"/>
                </a:solidFill>
                <a:latin typeface="+mn-lt"/>
              </a:rPr>
              <a:t> and a f</a:t>
            </a:r>
            <a:r>
              <a:rPr lang="en-US" sz="1200" dirty="0" smtClean="0">
                <a:solidFill>
                  <a:schemeClr val="tx1"/>
                </a:solidFill>
                <a:latin typeface="+mn-lt"/>
              </a:rPr>
              <a:t>ull-face or half-face</a:t>
            </a:r>
            <a:r>
              <a:rPr lang="en-US" sz="1200" baseline="0" dirty="0" smtClean="0">
                <a:solidFill>
                  <a:schemeClr val="tx1"/>
                </a:solidFill>
                <a:latin typeface="+mn-lt"/>
              </a:rPr>
              <a:t> </a:t>
            </a:r>
            <a:r>
              <a:rPr lang="en-US" sz="1200" dirty="0" smtClean="0">
                <a:latin typeface="+mn-lt"/>
              </a:rPr>
              <a:t>Air-Purifying Respirator (APR) or Powered Air-Purifying Respirator (PAPR) </a:t>
            </a:r>
            <a:endParaRPr lang="en-US" sz="1200" dirty="0" smtClean="0">
              <a:solidFill>
                <a:schemeClr val="tx1"/>
              </a:solidFill>
              <a:latin typeface="+mn-lt"/>
            </a:endParaRPr>
          </a:p>
          <a:p>
            <a:pPr marL="171450" indent="-171450">
              <a:buFont typeface="Arial" pitchFamily="34" charset="0"/>
              <a:buChar char="•"/>
              <a:defRPr/>
            </a:pPr>
            <a:endParaRPr lang="en-US" sz="1200" dirty="0" smtClean="0">
              <a:solidFill>
                <a:schemeClr val="tx1"/>
              </a:solidFill>
              <a:latin typeface="+mn-lt"/>
            </a:endParaRPr>
          </a:p>
          <a:p>
            <a:pPr>
              <a:buFont typeface="Arial" pitchFamily="34" charset="0"/>
              <a:buNone/>
              <a:defRPr/>
            </a:pPr>
            <a:r>
              <a:rPr lang="en-US" sz="1200" dirty="0" smtClean="0">
                <a:solidFill>
                  <a:schemeClr val="tx1"/>
                </a:solidFill>
                <a:latin typeface="+mn-lt"/>
              </a:rPr>
              <a:t>Note that helpers in the immediate spray area typically wear the same PPE, including the same type of respiratory protection.</a:t>
            </a:r>
            <a:endParaRPr lang="en-US" sz="1200" dirty="0">
              <a:solidFill>
                <a:schemeClr val="tx1"/>
              </a:solidFill>
              <a:latin typeface="+mn-lt"/>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B1E6A1-AD94-4E57-B209-0B00D52CB3EE}" type="slidenum">
              <a:rPr lang="en-US" smtClean="0">
                <a:latin typeface="Arial" charset="0"/>
              </a:rPr>
              <a:pPr>
                <a:defRPr/>
              </a:pPr>
              <a:t>8</a:t>
            </a:fld>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65A8F4-47FD-4851-B02E-8A0A9EA940B9}" type="slidenum">
              <a:rPr lang="de-DE" smtClean="0">
                <a:latin typeface="Arial" charset="0"/>
              </a:rPr>
              <a:pPr>
                <a:defRPr/>
              </a:pPr>
              <a:t>9</a:t>
            </a:fld>
            <a:endParaRPr lang="de-DE" smtClean="0">
              <a:latin typeface="Arial" charset="0"/>
            </a:endParaRPr>
          </a:p>
        </p:txBody>
      </p:sp>
      <p:sp>
        <p:nvSpPr>
          <p:cNvPr id="61443"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48132" name="Rectangle 3"/>
          <p:cNvSpPr>
            <a:spLocks noGrp="1" noChangeArrowheads="1"/>
          </p:cNvSpPr>
          <p:nvPr>
            <p:ph type="body" idx="1"/>
          </p:nvPr>
        </p:nvSpPr>
        <p:spPr>
          <a:xfrm>
            <a:off x="935038" y="4414838"/>
            <a:ext cx="5140325" cy="4184650"/>
          </a:xfrm>
          <a:ln/>
        </p:spPr>
        <p:txBody>
          <a:bodyPr lIns="92231" tIns="46115" rIns="92231" bIns="46115"/>
          <a:lstStyle/>
          <a:p>
            <a:pPr eaLnBrk="1" hangingPunct="1">
              <a:defRPr/>
            </a:pPr>
            <a:r>
              <a:rPr lang="en-US" sz="1200" dirty="0">
                <a:solidFill>
                  <a:schemeClr val="tx1"/>
                </a:solidFill>
                <a:latin typeface="Calibri" pitchFamily="34" charset="0"/>
              </a:rPr>
              <a:t>Narration</a:t>
            </a:r>
            <a:r>
              <a:rPr lang="en-US" sz="1200" dirty="0" smtClean="0">
                <a:solidFill>
                  <a:schemeClr val="tx1"/>
                </a:solidFill>
                <a:latin typeface="Calibri" pitchFamily="34"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Safety glasses (with side shields) or goggles can help protect eyes from SPF chemicals.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mn-lt"/>
              </a:rPr>
              <a:t>These are worn when spraying a low pressure kit</a:t>
            </a:r>
            <a:r>
              <a:rPr lang="en-US" sz="1200" baseline="0" dirty="0" smtClean="0">
                <a:latin typeface="+mn-lt"/>
              </a:rPr>
              <a:t> or </a:t>
            </a:r>
            <a:r>
              <a:rPr lang="en-US" sz="1200" dirty="0" smtClean="0">
                <a:latin typeface="+mn-lt"/>
              </a:rPr>
              <a:t>system,</a:t>
            </a:r>
            <a:r>
              <a:rPr lang="en-US" sz="1200" baseline="0" dirty="0" smtClean="0">
                <a:latin typeface="+mn-lt"/>
              </a:rPr>
              <a:t> often in combination with a half-face air-purifying respirator.</a:t>
            </a:r>
            <a:endParaRPr lang="en-US" sz="120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mn-lt"/>
            </a:endParaRPr>
          </a:p>
          <a:p>
            <a:pPr eaLnBrk="1" hangingPunct="1">
              <a:defRPr/>
            </a:pPr>
            <a:endParaRPr lang="en-US" sz="1200" dirty="0">
              <a:solidFill>
                <a:schemeClr val="tx1"/>
              </a:solidFill>
              <a:latin typeface="Calibri" pitchFamily="34" charset="0"/>
            </a:endParaRPr>
          </a:p>
          <a:p>
            <a:pPr eaLnBrk="1" hangingPunct="1">
              <a:defRPr/>
            </a:pPr>
            <a:endParaRPr lang="en-US" sz="1200" dirty="0">
              <a:solidFill>
                <a:schemeClr val="tx1"/>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b="14514"/>
          <a:stretch>
            <a:fillRect/>
          </a:stretch>
        </p:blipFill>
        <p:spPr bwMode="auto">
          <a:xfrm>
            <a:off x="0" y="-4763"/>
            <a:ext cx="9144000" cy="5872163"/>
          </a:xfrm>
          <a:prstGeom prst="rect">
            <a:avLst/>
          </a:prstGeom>
          <a:noFill/>
          <a:ln w="9525">
            <a:noFill/>
            <a:miter lim="800000"/>
            <a:headEnd/>
            <a:tailEnd/>
          </a:ln>
        </p:spPr>
      </p:pic>
      <p:pic>
        <p:nvPicPr>
          <p:cNvPr id="5" name="Picture 7" descr="CPI_Vert.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3074" name="Rectangle 2"/>
          <p:cNvSpPr>
            <a:spLocks noGrp="1" noChangeArrowheads="1"/>
          </p:cNvSpPr>
          <p:nvPr>
            <p:ph type="ctrTitle"/>
          </p:nvPr>
        </p:nvSpPr>
        <p:spPr>
          <a:xfrm>
            <a:off x="2057400" y="990600"/>
            <a:ext cx="6781800" cy="1012825"/>
          </a:xfrm>
        </p:spPr>
        <p:txBody>
          <a:bodyPr/>
          <a:lstStyle>
            <a:lvl1pPr>
              <a:defRPr sz="2800" b="0">
                <a:solidFill>
                  <a:schemeClr val="tx1"/>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438400" y="2209800"/>
            <a:ext cx="6400800" cy="838200"/>
          </a:xfrm>
        </p:spPr>
        <p:txBody>
          <a:bodyPr/>
          <a:lstStyle>
            <a:lvl1pPr marL="0" indent="0" algn="r">
              <a:buFontTx/>
              <a:buNone/>
              <a:defRPr sz="2400">
                <a:solidFill>
                  <a:schemeClr val="bg2"/>
                </a:solidFill>
              </a:defRPr>
            </a:lvl1pPr>
          </a:lstStyle>
          <a:p>
            <a:r>
              <a:rPr lang="en-US" dirty="0" smtClean="0"/>
              <a:t>Click to edit Master subtitle style</a:t>
            </a:r>
            <a:endParaRPr lang="en-US" dirty="0"/>
          </a:p>
        </p:txBody>
      </p:sp>
      <p:sp>
        <p:nvSpPr>
          <p:cNvPr id="6" name="Rectangle 4"/>
          <p:cNvSpPr>
            <a:spLocks noGrp="1" noChangeArrowheads="1"/>
          </p:cNvSpPr>
          <p:nvPr>
            <p:ph type="dt" sz="half" idx="10"/>
          </p:nvPr>
        </p:nvSpPr>
        <p:spPr bwMode="auto">
          <a:xfrm>
            <a:off x="6705600" y="3619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pitchFamily="34" charset="0"/>
              </a:defRPr>
            </a:lvl1pPr>
          </a:lstStyle>
          <a:p>
            <a:pPr>
              <a:defRPr/>
            </a:pPr>
            <a:endParaRPr lang="en-US"/>
          </a:p>
        </p:txBody>
      </p:sp>
      <p:sp>
        <p:nvSpPr>
          <p:cNvPr id="7" name="Footer Placeholder 6"/>
          <p:cNvSpPr>
            <a:spLocks noGrp="1" noChangeArrowheads="1"/>
          </p:cNvSpPr>
          <p:nvPr>
            <p:ph type="ftr" sz="quarter" idx="11"/>
          </p:nvPr>
        </p:nvSpPr>
        <p:spPr bwMode="auto">
          <a:xfrm>
            <a:off x="0" y="6381750"/>
            <a:ext cx="9144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stStyle>
          <a:p>
            <a:pPr lvl="0"/>
            <a:r>
              <a:rPr lang="en-US" noProof="0" dirty="0" smtClean="0"/>
              <a:t>Click to edit Master text styles</a:t>
            </a:r>
          </a:p>
        </p:txBody>
      </p:sp>
      <p:sp>
        <p:nvSpPr>
          <p:cNvPr id="4"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AED3E64F-65C4-42B1-9E39-E875FA0F91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p>
            <a:pPr lvl="0"/>
            <a:r>
              <a:rPr lang="en-US" noProof="0" dirty="0" smtClean="0"/>
              <a:t>Click to edit Master text styles</a:t>
            </a:r>
          </a:p>
          <a:p>
            <a:pPr lvl="1"/>
            <a:r>
              <a:rPr lang="en-US" noProof="0" dirty="0" smtClean="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BB6BA3F7-796C-4678-9830-761A6EC7EC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546818"/>
            <a:ext cx="8220075" cy="54697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12775" y="1428750"/>
            <a:ext cx="4033838"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99013" y="1428750"/>
            <a:ext cx="4033837"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7" name="Picture 7" descr="CPI_Vert.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t="11075" b="13300"/>
          <a:stretch>
            <a:fillRect/>
          </a:stretch>
        </p:blipFill>
        <p:spPr bwMode="auto">
          <a:xfrm>
            <a:off x="0" y="0"/>
            <a:ext cx="9144000" cy="51816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62000" y="1524000"/>
            <a:ext cx="7543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a:t>
            </a:r>
          </a:p>
        </p:txBody>
      </p:sp>
      <p:sp>
        <p:nvSpPr>
          <p:cNvPr id="1030" name="Rectangle 6"/>
          <p:cNvSpPr>
            <a:spLocks noGrp="1" noChangeArrowheads="1"/>
          </p:cNvSpPr>
          <p:nvPr>
            <p:ph type="sldNum" sz="quarter" idx="4"/>
          </p:nvPr>
        </p:nvSpPr>
        <p:spPr bwMode="auto">
          <a:xfrm>
            <a:off x="0" y="63246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fld id="{69A6FC56-0D5D-46FA-AB69-7A222F611A51}" type="slidenum">
              <a:rPr lang="en-US"/>
              <a:pPr>
                <a:defRPr/>
              </a:pPr>
              <a:t>‹#›</a:t>
            </a:fld>
            <a:endParaRPr lang="en-US"/>
          </a:p>
        </p:txBody>
      </p:sp>
      <p:pic>
        <p:nvPicPr>
          <p:cNvPr id="2" name="Picture 7" descr="CPI_Vert.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41" r:id="rId2"/>
    <p:sldLayoutId id="2147483744" r:id="rId3"/>
  </p:sldLayoutIdLst>
  <p:txStyles>
    <p:titleStyle>
      <a:lvl1pPr algn="r"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Arial" charset="0"/>
        </a:defRPr>
      </a:lvl2pPr>
      <a:lvl3pPr algn="r" rtl="0" eaLnBrk="0" fontAlgn="base" hangingPunct="0">
        <a:spcBef>
          <a:spcPct val="0"/>
        </a:spcBef>
        <a:spcAft>
          <a:spcPct val="0"/>
        </a:spcAft>
        <a:defRPr sz="2800">
          <a:solidFill>
            <a:schemeClr val="bg1"/>
          </a:solidFill>
          <a:latin typeface="Arial" charset="0"/>
        </a:defRPr>
      </a:lvl3pPr>
      <a:lvl4pPr algn="r" rtl="0" eaLnBrk="0" fontAlgn="base" hangingPunct="0">
        <a:spcBef>
          <a:spcPct val="0"/>
        </a:spcBef>
        <a:spcAft>
          <a:spcPct val="0"/>
        </a:spcAft>
        <a:defRPr sz="2800">
          <a:solidFill>
            <a:schemeClr val="bg1"/>
          </a:solidFill>
          <a:latin typeface="Arial" charset="0"/>
        </a:defRPr>
      </a:lvl4pPr>
      <a:lvl5pPr algn="r" rtl="0" eaLnBrk="0" fontAlgn="base" hangingPunct="0">
        <a:spcBef>
          <a:spcPct val="0"/>
        </a:spcBef>
        <a:spcAft>
          <a:spcPct val="0"/>
        </a:spcAft>
        <a:defRPr sz="2800">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defRPr sz="2800">
          <a:solidFill>
            <a:srgbClr val="09367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Users\Hpalfrey\Desktop\CPI Logo.jpg"/>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42" r:id="rId9"/>
    <p:sldLayoutId id="2147483753" r:id="rId10"/>
  </p:sldLayoutIdLst>
  <p:timing>
    <p:tnLst>
      <p:par>
        <p:cTn id="1" dur="indefinite" restart="never" nodeType="tmRoot"/>
      </p:par>
    </p:tnLst>
  </p:timing>
  <p:txStyles>
    <p:titleStyle>
      <a:lvl1pPr algn="l" defTabSz="457200" rtl="0" fontAlgn="base">
        <a:spcBef>
          <a:spcPct val="0"/>
        </a:spcBef>
        <a:spcAft>
          <a:spcPct val="0"/>
        </a:spcAft>
        <a:defRPr sz="4000" b="1" kern="1200">
          <a:solidFill>
            <a:srgbClr val="25AAC3"/>
          </a:solidFill>
          <a:latin typeface="Trebuchet MS" pitchFamily="34" charset="0"/>
          <a:ea typeface="+mj-ea"/>
          <a:cs typeface="+mj-cs"/>
        </a:defRPr>
      </a:lvl1pPr>
      <a:lvl2pPr algn="l" defTabSz="457200" rtl="0" fontAlgn="base">
        <a:spcBef>
          <a:spcPct val="0"/>
        </a:spcBef>
        <a:spcAft>
          <a:spcPct val="0"/>
        </a:spcAft>
        <a:defRPr sz="4000" b="1">
          <a:solidFill>
            <a:srgbClr val="25AAC3"/>
          </a:solidFill>
          <a:latin typeface="Trebuchet MS" pitchFamily="34" charset="0"/>
        </a:defRPr>
      </a:lvl2pPr>
      <a:lvl3pPr algn="l" defTabSz="457200" rtl="0" fontAlgn="base">
        <a:spcBef>
          <a:spcPct val="0"/>
        </a:spcBef>
        <a:spcAft>
          <a:spcPct val="0"/>
        </a:spcAft>
        <a:defRPr sz="4000" b="1">
          <a:solidFill>
            <a:srgbClr val="25AAC3"/>
          </a:solidFill>
          <a:latin typeface="Trebuchet MS" pitchFamily="34" charset="0"/>
        </a:defRPr>
      </a:lvl3pPr>
      <a:lvl4pPr algn="l" defTabSz="457200" rtl="0" fontAlgn="base">
        <a:spcBef>
          <a:spcPct val="0"/>
        </a:spcBef>
        <a:spcAft>
          <a:spcPct val="0"/>
        </a:spcAft>
        <a:defRPr sz="4000" b="1">
          <a:solidFill>
            <a:srgbClr val="25AAC3"/>
          </a:solidFill>
          <a:latin typeface="Trebuchet MS" pitchFamily="34" charset="0"/>
        </a:defRPr>
      </a:lvl4pPr>
      <a:lvl5pPr algn="l" defTabSz="457200" rtl="0" fontAlgn="base">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fontAlgn="base">
        <a:spcBef>
          <a:spcPct val="20000"/>
        </a:spcBef>
        <a:spcAft>
          <a:spcPct val="0"/>
        </a:spcAft>
        <a:buFont typeface="Arial" charset="0"/>
        <a:buChar char="•"/>
        <a:defRPr sz="3200" kern="1200">
          <a:solidFill>
            <a:srgbClr val="254061"/>
          </a:solidFill>
          <a:latin typeface="Trebuchet MS" pitchFamily="34" charset="0"/>
          <a:ea typeface="+mn-ea"/>
          <a:cs typeface="+mn-cs"/>
        </a:defRPr>
      </a:lvl1pPr>
      <a:lvl2pPr marL="742950" indent="-285750" algn="l" defTabSz="457200" rtl="0" fontAlgn="base">
        <a:spcBef>
          <a:spcPct val="20000"/>
        </a:spcBef>
        <a:spcAft>
          <a:spcPct val="0"/>
        </a:spcAft>
        <a:buFont typeface="Arial" charset="0"/>
        <a:buChar char="–"/>
        <a:defRPr sz="2800" kern="1200">
          <a:solidFill>
            <a:srgbClr val="254061"/>
          </a:solidFill>
          <a:latin typeface="Trebuchet MS" pitchFamily="34" charset="0"/>
          <a:ea typeface="+mn-ea"/>
          <a:cs typeface="+mn-cs"/>
        </a:defRPr>
      </a:lvl2pPr>
      <a:lvl3pPr marL="1143000" indent="-228600" algn="l" defTabSz="457200" rtl="0" fontAlgn="base">
        <a:spcBef>
          <a:spcPct val="20000"/>
        </a:spcBef>
        <a:spcAft>
          <a:spcPct val="0"/>
        </a:spcAft>
        <a:buFont typeface="Arial" charset="0"/>
        <a:buChar char="•"/>
        <a:defRPr sz="2400" kern="1200">
          <a:solidFill>
            <a:srgbClr val="254061"/>
          </a:solidFill>
          <a:latin typeface="Trebuchet MS" pitchFamily="34" charset="0"/>
          <a:ea typeface="+mn-ea"/>
          <a:cs typeface="+mn-cs"/>
        </a:defRPr>
      </a:lvl3pPr>
      <a:lvl4pPr marL="1600200" indent="-228600" algn="l" defTabSz="457200" rtl="0" fontAlgn="base">
        <a:spcBef>
          <a:spcPct val="20000"/>
        </a:spcBef>
        <a:spcAft>
          <a:spcPct val="0"/>
        </a:spcAft>
        <a:buFont typeface="Arial" charset="0"/>
        <a:buChar char="–"/>
        <a:defRPr sz="2000" kern="1200">
          <a:solidFill>
            <a:srgbClr val="254061"/>
          </a:solidFill>
          <a:latin typeface="Trebuchet MS" pitchFamily="34" charset="0"/>
          <a:ea typeface="+mn-ea"/>
          <a:cs typeface="+mn-cs"/>
        </a:defRPr>
      </a:lvl4pPr>
      <a:lvl5pPr marL="2057400" indent="-228600" algn="l" defTabSz="457200" rtl="0" fontAlgn="base">
        <a:spcBef>
          <a:spcPct val="20000"/>
        </a:spcBef>
        <a:spcAft>
          <a:spcPct val="0"/>
        </a:spcAft>
        <a:buFont typeface="Arial"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niosh/"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32942"/>
            <a:ext cx="4129106" cy="2025057"/>
          </a:xfrm>
          <a:prstGeom prst="rect">
            <a:avLst/>
          </a:prstGeom>
        </p:spPr>
      </p:pic>
      <p:pic>
        <p:nvPicPr>
          <p:cNvPr id="5" name="Picture 4" descr="U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995" y="0"/>
            <a:ext cx="4709006" cy="1930400"/>
          </a:xfrm>
          <a:prstGeom prst="rect">
            <a:avLst/>
          </a:prstGeom>
        </p:spPr>
      </p:pic>
      <p:sp>
        <p:nvSpPr>
          <p:cNvPr id="13" name="Title 1"/>
          <p:cNvSpPr txBox="1">
            <a:spLocks/>
          </p:cNvSpPr>
          <p:nvPr/>
        </p:nvSpPr>
        <p:spPr>
          <a:xfrm>
            <a:off x="1485900" y="1435100"/>
            <a:ext cx="3225800" cy="584200"/>
          </a:xfrm>
          <a:prstGeom prst="rect">
            <a:avLst/>
          </a:prstGeom>
        </p:spPr>
        <p:txBody>
          <a:bodyPr anchor="t"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marL="0" marR="0" lvl="0" indent="0" defTabSz="457200" rtl="0" eaLnBrk="1" fontAlgn="auto" latinLnBrk="0" hangingPunct="1">
              <a:lnSpc>
                <a:spcPct val="80000"/>
              </a:lnSpc>
              <a:spcBef>
                <a:spcPct val="0"/>
              </a:spcBef>
              <a:spcAft>
                <a:spcPts val="0"/>
              </a:spcAft>
              <a:buClrTx/>
              <a:buSzTx/>
              <a:buFont typeface="Arial"/>
              <a:buNone/>
              <a:tabLst/>
              <a:defRPr/>
            </a:pPr>
            <a:endParaRPr kumimoji="0" lang="en-US" sz="2400" b="1" i="0" u="none" strike="noStrike" kern="700" cap="none" spc="-50" normalizeH="0" baseline="0" noProof="0" dirty="0">
              <a:ln>
                <a:noFill/>
              </a:ln>
              <a:solidFill>
                <a:schemeClr val="bg1">
                  <a:lumMod val="50000"/>
                </a:schemeClr>
              </a:solidFill>
              <a:effectLst/>
              <a:uLnTx/>
              <a:uFillTx/>
              <a:latin typeface="Trebuchet MS"/>
              <a:ea typeface="+mj-ea"/>
              <a:cs typeface="Trebuchet MS"/>
            </a:endParaRPr>
          </a:p>
        </p:txBody>
      </p:sp>
      <p:grpSp>
        <p:nvGrpSpPr>
          <p:cNvPr id="2" name="Group 14"/>
          <p:cNvGrpSpPr/>
          <p:nvPr/>
        </p:nvGrpSpPr>
        <p:grpSpPr>
          <a:xfrm>
            <a:off x="1143000" y="2057400"/>
            <a:ext cx="7696200" cy="3062288"/>
            <a:chOff x="1373332" y="2081212"/>
            <a:chExt cx="7608743" cy="3062288"/>
          </a:xfrm>
        </p:grpSpPr>
        <p:sp>
          <p:nvSpPr>
            <p:cNvPr id="6" name="Title 1"/>
            <p:cNvSpPr txBox="1">
              <a:spLocks/>
            </p:cNvSpPr>
            <p:nvPr/>
          </p:nvSpPr>
          <p:spPr>
            <a:xfrm>
              <a:off x="1373332" y="2362200"/>
              <a:ext cx="7608743" cy="2781300"/>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defTabSz="457200" fontAlgn="auto">
                <a:spcAft>
                  <a:spcPts val="0"/>
                </a:spcAft>
                <a:defRPr/>
              </a:pPr>
              <a:endParaRPr lang="en-US" sz="3200" dirty="0" smtClean="0"/>
            </a:p>
            <a:p>
              <a:pPr defTabSz="457200" fontAlgn="auto">
                <a:spcAft>
                  <a:spcPts val="0"/>
                </a:spcAft>
                <a:defRPr/>
              </a:pPr>
              <a:r>
                <a:rPr lang="en-US" sz="3200" dirty="0" smtClean="0"/>
                <a:t>Unit 9:</a:t>
              </a:r>
            </a:p>
            <a:p>
              <a:pPr defTabSz="457200" fontAlgn="auto">
                <a:spcAft>
                  <a:spcPts val="0"/>
                </a:spcAft>
                <a:defRPr/>
              </a:pPr>
              <a:endParaRPr lang="en-US" sz="3200" dirty="0" smtClean="0">
                <a:solidFill>
                  <a:srgbClr val="093678"/>
                </a:solidFill>
              </a:endParaRPr>
            </a:p>
            <a:p>
              <a:pPr defTabSz="457200" fontAlgn="auto">
                <a:spcAft>
                  <a:spcPts val="0"/>
                </a:spcAft>
                <a:defRPr/>
              </a:pPr>
              <a:r>
                <a:rPr lang="en-US" sz="3200" dirty="0" smtClean="0">
                  <a:solidFill>
                    <a:srgbClr val="093678"/>
                  </a:solidFill>
                </a:rPr>
                <a:t>Personal Protective Equipment</a:t>
              </a:r>
            </a:p>
            <a:p>
              <a:pPr defTabSz="457200" fontAlgn="auto">
                <a:spcAft>
                  <a:spcPts val="0"/>
                </a:spcAft>
                <a:defRPr/>
              </a:pPr>
              <a:endParaRPr lang="en-US" sz="3200" dirty="0" smtClean="0">
                <a:solidFill>
                  <a:srgbClr val="093678"/>
                </a:solidFill>
              </a:endParaRPr>
            </a:p>
            <a:p>
              <a:pPr defTabSz="457200" fontAlgn="auto">
                <a:spcAft>
                  <a:spcPts val="0"/>
                </a:spcAft>
                <a:defRPr/>
              </a:pPr>
              <a:r>
                <a:rPr lang="en-US" sz="2800" dirty="0" smtClean="0">
                  <a:solidFill>
                    <a:srgbClr val="093678"/>
                  </a:solidFill>
                </a:rPr>
                <a:t>When Using Two-Component </a:t>
              </a:r>
            </a:p>
            <a:p>
              <a:pPr defTabSz="457200" fontAlgn="auto">
                <a:spcAft>
                  <a:spcPts val="0"/>
                </a:spcAft>
                <a:defRPr/>
              </a:pPr>
              <a:r>
                <a:rPr lang="en-US" sz="2800" dirty="0" smtClean="0">
                  <a:solidFill>
                    <a:srgbClr val="093678"/>
                  </a:solidFill>
                </a:rPr>
                <a:t>Low Pressure SPF</a:t>
              </a:r>
            </a:p>
            <a:p>
              <a:pPr defTabSz="457200" fontAlgn="auto">
                <a:spcAft>
                  <a:spcPts val="0"/>
                </a:spcAft>
                <a:defRPr/>
              </a:pPr>
              <a:endParaRPr lang="en-US" sz="3200" dirty="0" smtClean="0">
                <a:solidFill>
                  <a:srgbClr val="093678"/>
                </a:solidFill>
              </a:endParaRPr>
            </a:p>
            <a:p>
              <a:pPr defTabSz="457200" fontAlgn="auto">
                <a:spcAft>
                  <a:spcPts val="0"/>
                </a:spcAft>
                <a:defRPr/>
              </a:pPr>
              <a:r>
                <a:rPr lang="en-US" sz="3200" dirty="0" smtClean="0"/>
                <a:t> </a:t>
              </a:r>
            </a:p>
            <a:p>
              <a:pPr lvl="0" defTabSz="457200" fontAlgn="auto">
                <a:spcAft>
                  <a:spcPts val="0"/>
                </a:spcAft>
                <a:defRPr/>
              </a:pPr>
              <a:endParaRPr lang="en-US" sz="3200" dirty="0" smtClean="0"/>
            </a:p>
          </p:txBody>
        </p:sp>
        <p:cxnSp>
          <p:nvCxnSpPr>
            <p:cNvPr id="7" name="Straight Connector 6"/>
            <p:cNvCxnSpPr/>
            <p:nvPr/>
          </p:nvCxnSpPr>
          <p:spPr>
            <a:xfrm rot="10800000">
              <a:off x="1549400" y="2081212"/>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400" y="46863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62800" y="2819400"/>
            <a:ext cx="1514856" cy="15331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lIns="92066" tIns="46034" rIns="92066" bIns="46034"/>
          <a:lstStyle/>
          <a:p>
            <a:pPr fontAlgn="auto">
              <a:lnSpc>
                <a:spcPct val="90000"/>
              </a:lnSpc>
              <a:spcAft>
                <a:spcPts val="0"/>
              </a:spcAft>
              <a:defRPr/>
            </a:pPr>
            <a:r>
              <a:rPr lang="en-US" dirty="0" smtClean="0"/>
              <a:t>Skin Protection</a:t>
            </a:r>
          </a:p>
        </p:txBody>
      </p:sp>
      <p:sp>
        <p:nvSpPr>
          <p:cNvPr id="14339" name="Rectangle 3"/>
          <p:cNvSpPr>
            <a:spLocks noGrp="1" noChangeArrowheads="1"/>
          </p:cNvSpPr>
          <p:nvPr>
            <p:ph idx="1"/>
          </p:nvPr>
        </p:nvSpPr>
        <p:spPr>
          <a:xfrm>
            <a:off x="457200" y="1676400"/>
            <a:ext cx="5029200" cy="4800599"/>
          </a:xfrm>
        </p:spPr>
        <p:txBody>
          <a:bodyPr lIns="92066" tIns="46034" rIns="92066" bIns="46034">
            <a:noAutofit/>
          </a:bodyPr>
          <a:lstStyle/>
          <a:p>
            <a:pPr indent="0" fontAlgn="auto">
              <a:spcBef>
                <a:spcPts val="600"/>
              </a:spcBef>
              <a:spcAft>
                <a:spcPts val="600"/>
              </a:spcAft>
              <a:buFont typeface="Arial"/>
              <a:buNone/>
              <a:defRPr/>
            </a:pPr>
            <a:r>
              <a:rPr lang="en-US" sz="2200" dirty="0" smtClean="0"/>
              <a:t>Protective clothing that covers skin is suggested.</a:t>
            </a:r>
          </a:p>
          <a:p>
            <a:pPr marL="233363" indent="-233363" fontAlgn="auto">
              <a:spcBef>
                <a:spcPts val="600"/>
              </a:spcBef>
              <a:spcAft>
                <a:spcPts val="600"/>
              </a:spcAft>
              <a:buFont typeface="Arial" pitchFamily="34" charset="0"/>
              <a:buChar char="•"/>
              <a:defRPr/>
            </a:pPr>
            <a:r>
              <a:rPr lang="en-US" sz="2200" dirty="0" smtClean="0"/>
              <a:t>Disposable suits are typically used.</a:t>
            </a:r>
          </a:p>
          <a:p>
            <a:pPr marL="233363" indent="-233363" fontAlgn="auto">
              <a:spcBef>
                <a:spcPts val="600"/>
              </a:spcBef>
              <a:spcAft>
                <a:spcPts val="600"/>
              </a:spcAft>
              <a:buFont typeface="Arial" pitchFamily="34" charset="0"/>
              <a:buChar char="•"/>
              <a:defRPr/>
            </a:pPr>
            <a:r>
              <a:rPr lang="en-US" sz="2200" dirty="0"/>
              <a:t>I</a:t>
            </a:r>
            <a:r>
              <a:rPr lang="en-US" sz="2200" dirty="0" smtClean="0"/>
              <a:t>f clothing comes in contact with SPF liquid chemicals (A-side and/or B-side), dispose of the clothing. </a:t>
            </a:r>
          </a:p>
          <a:p>
            <a:pPr marL="233363" indent="-233363" fontAlgn="auto">
              <a:spcBef>
                <a:spcPts val="600"/>
              </a:spcBef>
              <a:spcAft>
                <a:spcPts val="600"/>
              </a:spcAft>
              <a:buFont typeface="Arial" pitchFamily="34" charset="0"/>
              <a:buChar char="•"/>
              <a:defRPr/>
            </a:pPr>
            <a:r>
              <a:rPr lang="en-US" sz="2200" i="1" u="sng" dirty="0" smtClean="0"/>
              <a:t>Do not </a:t>
            </a:r>
            <a:r>
              <a:rPr lang="en-US" sz="2200" dirty="0" smtClean="0"/>
              <a:t>wear it home.</a:t>
            </a:r>
            <a:endParaRPr lang="en-US" sz="220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524000"/>
            <a:ext cx="2591907" cy="1905000"/>
          </a:xfrm>
          <a:prstGeom prst="rect">
            <a:avLst/>
          </a:prstGeom>
          <a:noFill/>
          <a:ln w="9525">
            <a:noFill/>
            <a:miter lim="800000"/>
            <a:headEnd/>
            <a:tailEnd/>
          </a:ln>
          <a:effectLst>
            <a:outerShdw blurRad="254000" dist="139700" dir="2700000" algn="tl" rotWithShape="0">
              <a:prstClr val="black">
                <a:alpha val="40000"/>
              </a:prstClr>
            </a:outerShdw>
          </a:effec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3581400"/>
            <a:ext cx="1828800" cy="2330823"/>
          </a:xfrm>
          <a:prstGeom prst="rect">
            <a:avLst/>
          </a:prstGeom>
          <a:noFill/>
          <a:ln w="9525">
            <a:noFill/>
            <a:miter lim="800000"/>
            <a:headEnd/>
            <a:tailEnd/>
          </a:ln>
          <a:effectLst>
            <a:outerShdw blurRad="254000" dist="139700" dir="2700000" algn="ctr"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Gloves</a:t>
            </a:r>
          </a:p>
        </p:txBody>
      </p:sp>
      <p:sp>
        <p:nvSpPr>
          <p:cNvPr id="54275" name="Content Placeholder 2"/>
          <p:cNvSpPr>
            <a:spLocks noGrp="1"/>
          </p:cNvSpPr>
          <p:nvPr>
            <p:ph idx="1"/>
          </p:nvPr>
        </p:nvSpPr>
        <p:spPr>
          <a:xfrm>
            <a:off x="457200" y="1676401"/>
            <a:ext cx="5486400" cy="4343400"/>
          </a:xfrm>
        </p:spPr>
        <p:txBody>
          <a:bodyPr>
            <a:normAutofit/>
          </a:bodyPr>
          <a:lstStyle/>
          <a:p>
            <a:pPr marL="0" indent="0">
              <a:spcBef>
                <a:spcPts val="600"/>
              </a:spcBef>
              <a:spcAft>
                <a:spcPts val="600"/>
              </a:spcAft>
              <a:defRPr/>
            </a:pPr>
            <a:r>
              <a:rPr lang="en-US" sz="2200" dirty="0">
                <a:solidFill>
                  <a:srgbClr val="002060"/>
                </a:solidFill>
              </a:rPr>
              <a:t>What type of gloves?</a:t>
            </a:r>
          </a:p>
          <a:p>
            <a:pPr marL="233363" indent="-233363">
              <a:spcBef>
                <a:spcPts val="600"/>
              </a:spcBef>
              <a:spcAft>
                <a:spcPts val="600"/>
              </a:spcAft>
              <a:buFont typeface="Arial" pitchFamily="34" charset="0"/>
              <a:buChar char="•"/>
              <a:defRPr/>
            </a:pPr>
            <a:r>
              <a:rPr lang="en-US" sz="2200" dirty="0">
                <a:solidFill>
                  <a:srgbClr val="002060"/>
                </a:solidFill>
              </a:rPr>
              <a:t>For applicators and helpers, consider fabric gloves fully coated with nitrile, neoprene, butyl rubber, or PVC. </a:t>
            </a:r>
          </a:p>
          <a:p>
            <a:pPr marL="233363" indent="-233363">
              <a:spcBef>
                <a:spcPts val="600"/>
              </a:spcBef>
              <a:spcAft>
                <a:spcPts val="600"/>
              </a:spcAft>
              <a:buFont typeface="Arial" pitchFamily="34" charset="0"/>
              <a:buChar char="•"/>
              <a:defRPr/>
            </a:pPr>
            <a:r>
              <a:rPr lang="en-US" sz="2200" dirty="0" smtClean="0">
                <a:solidFill>
                  <a:srgbClr val="002060"/>
                </a:solidFill>
              </a:rPr>
              <a:t>Some workers wear work gloves over the chemical resistant gloves.</a:t>
            </a:r>
          </a:p>
        </p:txBody>
      </p:sp>
      <p:pic>
        <p:nvPicPr>
          <p:cNvPr id="4" name="Picture 3" descr="coated fabric glov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676400"/>
            <a:ext cx="2616200" cy="1887538"/>
          </a:xfrm>
          <a:prstGeom prst="rect">
            <a:avLst/>
          </a:prstGeom>
          <a:ln>
            <a:noFill/>
          </a:ln>
          <a:effectLst>
            <a:outerShdw blurRad="292100" dist="139700" dir="2700000" algn="tl" rotWithShape="0">
              <a:srgbClr val="333333">
                <a:alpha val="65000"/>
              </a:srgbClr>
            </a:outerShdw>
          </a:effectLst>
        </p:spPr>
      </p:pic>
      <p:pic>
        <p:nvPicPr>
          <p:cNvPr id="24581"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3962400"/>
            <a:ext cx="2562225" cy="1922463"/>
          </a:xfrm>
          <a:prstGeom prst="rect">
            <a:avLst/>
          </a:prstGeom>
          <a:noFill/>
          <a:ln w="9525">
            <a:noFill/>
            <a:miter lim="800000"/>
            <a:headEnd/>
            <a:tailEnd/>
          </a:ln>
          <a:effectLst>
            <a:outerShdw blurRad="203200" dist="38100" dir="2700000" sx="105000" sy="105000" algn="tl" rotWithShape="0">
              <a:prstClr val="black">
                <a:alpha val="36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Image 01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859518">
            <a:off x="7386505" y="2247694"/>
            <a:ext cx="1616826" cy="1340238"/>
          </a:xfrm>
          <a:prstGeom prst="rect">
            <a:avLst/>
          </a:prstGeom>
          <a:noFill/>
          <a:ln w="9525">
            <a:noFill/>
            <a:miter lim="800000"/>
            <a:headEnd/>
            <a:tailEnd/>
          </a:ln>
        </p:spPr>
      </p:pic>
      <p:sp>
        <p:nvSpPr>
          <p:cNvPr id="20483" name="Title 1"/>
          <p:cNvSpPr>
            <a:spLocks noGrp="1"/>
          </p:cNvSpPr>
          <p:nvPr>
            <p:ph type="title"/>
          </p:nvPr>
        </p:nvSpPr>
        <p:spPr/>
        <p:txBody>
          <a:bodyPr>
            <a:normAutofit/>
          </a:bodyPr>
          <a:lstStyle/>
          <a:p>
            <a:pPr fontAlgn="auto">
              <a:spcAft>
                <a:spcPts val="0"/>
              </a:spcAft>
              <a:defRPr/>
            </a:pPr>
            <a:r>
              <a:rPr lang="en-US" sz="3200" dirty="0" smtClean="0"/>
              <a:t>Respiratory Protection - OSHA</a:t>
            </a:r>
          </a:p>
        </p:txBody>
      </p:sp>
      <p:sp>
        <p:nvSpPr>
          <p:cNvPr id="27652" name="Content Placeholder 2"/>
          <p:cNvSpPr>
            <a:spLocks noGrp="1"/>
          </p:cNvSpPr>
          <p:nvPr>
            <p:ph idx="1"/>
          </p:nvPr>
        </p:nvSpPr>
        <p:spPr bwMode="auto">
          <a:xfrm>
            <a:off x="533400" y="1676400"/>
            <a:ext cx="7620000" cy="4343400"/>
          </a:xfrm>
          <a:noFill/>
          <a:ln>
            <a:miter lim="800000"/>
            <a:headEnd/>
            <a:tailEnd/>
          </a:ln>
        </p:spPr>
        <p:txBody>
          <a:bodyPr vert="horz" wrap="square" lIns="91440" tIns="45720" rIns="91440" bIns="45720" numCol="1" anchorCtr="0" compatLnSpc="1">
            <a:prstTxWarp prst="textNoShape">
              <a:avLst/>
            </a:prstTxWarp>
            <a:normAutofit/>
          </a:bodyPr>
          <a:lstStyle/>
          <a:p>
            <a:pPr indent="0">
              <a:spcBef>
                <a:spcPts val="600"/>
              </a:spcBef>
              <a:spcAft>
                <a:spcPct val="0"/>
              </a:spcAft>
            </a:pPr>
            <a:r>
              <a:rPr lang="en-US" sz="2200" dirty="0" smtClean="0">
                <a:latin typeface="Trebuchet MS" pitchFamily="34" charset="0"/>
                <a:ea typeface="Trebuchet MS" pitchFamily="34" charset="0"/>
                <a:cs typeface="Trebuchet MS" pitchFamily="34" charset="0"/>
              </a:rPr>
              <a:t>OSHA </a:t>
            </a:r>
            <a:r>
              <a:rPr lang="en-US" sz="2200" dirty="0" smtClean="0">
                <a:solidFill>
                  <a:srgbClr val="002060"/>
                </a:solidFill>
                <a:latin typeface="Trebuchet MS" pitchFamily="34" charset="0"/>
                <a:ea typeface="Trebuchet MS" pitchFamily="34" charset="0"/>
                <a:cs typeface="Trebuchet MS" pitchFamily="34" charset="0"/>
              </a:rPr>
              <a:t>has established a Respiratory Protection Standard, 29 CFR 1910.134, to regulate the use of respirators in the workplace. OSHA requires employers:</a:t>
            </a:r>
          </a:p>
          <a:p>
            <a:pPr indent="0">
              <a:spcBef>
                <a:spcPts val="600"/>
              </a:spcBef>
              <a:spcAft>
                <a:spcPct val="0"/>
              </a:spcAft>
            </a:pPr>
            <a:endParaRPr lang="en-US" sz="2200" dirty="0" smtClean="0">
              <a:solidFill>
                <a:srgbClr val="002060"/>
              </a:solidFill>
              <a:latin typeface="Trebuchet MS" pitchFamily="34" charset="0"/>
              <a:ea typeface="Trebuchet MS" pitchFamily="34" charset="0"/>
              <a:cs typeface="Trebuchet MS" pitchFamily="34" charset="0"/>
            </a:endParaRPr>
          </a:p>
          <a:p>
            <a:pPr marL="342900">
              <a:spcBef>
                <a:spcPts val="600"/>
              </a:spcBef>
              <a:spcAft>
                <a:spcPct val="0"/>
              </a:spcAft>
              <a:buFont typeface="Arial" pitchFamily="34" charset="0"/>
              <a:buChar char="•"/>
            </a:pPr>
            <a:r>
              <a:rPr lang="en-US" sz="2200" dirty="0" smtClean="0">
                <a:solidFill>
                  <a:srgbClr val="002060"/>
                </a:solidFill>
                <a:latin typeface="Trebuchet MS" pitchFamily="34" charset="0"/>
                <a:ea typeface="Trebuchet MS" pitchFamily="34" charset="0"/>
                <a:cs typeface="Trebuchet MS" pitchFamily="34" charset="0"/>
              </a:rPr>
              <a:t>to provide respiratory protection when it is needed to protect worker health. </a:t>
            </a:r>
          </a:p>
          <a:p>
            <a:pPr indent="0">
              <a:spcBef>
                <a:spcPts val="600"/>
              </a:spcBef>
              <a:spcAft>
                <a:spcPct val="0"/>
              </a:spcAft>
            </a:pPr>
            <a:endParaRPr lang="en-US" sz="2200" dirty="0" smtClean="0"/>
          </a:p>
          <a:p>
            <a:pPr marL="342900">
              <a:spcBef>
                <a:spcPts val="600"/>
              </a:spcBef>
              <a:spcAft>
                <a:spcPct val="0"/>
              </a:spcAft>
              <a:buFont typeface="Arial" pitchFamily="34" charset="0"/>
              <a:buChar char="•"/>
            </a:pPr>
            <a:r>
              <a:rPr lang="en-US" sz="2200" dirty="0">
                <a:solidFill>
                  <a:srgbClr val="002060"/>
                </a:solidFill>
                <a:latin typeface="Trebuchet MS" pitchFamily="34" charset="0"/>
                <a:ea typeface="Trebuchet MS" pitchFamily="34" charset="0"/>
                <a:cs typeface="Trebuchet MS" pitchFamily="34" charset="0"/>
              </a:rPr>
              <a:t>to develop and implement a written respiratory protection program with required worksite-specific procedures and elements for required respirator use.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Image 01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859518">
            <a:off x="5320682" y="2352495"/>
            <a:ext cx="3350235" cy="2777117"/>
          </a:xfrm>
          <a:prstGeom prst="rect">
            <a:avLst/>
          </a:prstGeom>
          <a:noFill/>
          <a:ln w="9525">
            <a:noFill/>
            <a:miter lim="800000"/>
            <a:headEnd/>
            <a:tailEnd/>
          </a:ln>
        </p:spPr>
      </p:pic>
      <p:sp>
        <p:nvSpPr>
          <p:cNvPr id="20483" name="Title 1"/>
          <p:cNvSpPr>
            <a:spLocks noGrp="1"/>
          </p:cNvSpPr>
          <p:nvPr>
            <p:ph type="title"/>
          </p:nvPr>
        </p:nvSpPr>
        <p:spPr/>
        <p:txBody>
          <a:bodyPr>
            <a:normAutofit/>
          </a:bodyPr>
          <a:lstStyle/>
          <a:p>
            <a:pPr fontAlgn="auto">
              <a:spcAft>
                <a:spcPts val="0"/>
              </a:spcAft>
              <a:defRPr/>
            </a:pPr>
            <a:r>
              <a:rPr lang="en-US" sz="3200" dirty="0" smtClean="0"/>
              <a:t>Respiratory Protection - </a:t>
            </a:r>
          </a:p>
        </p:txBody>
      </p:sp>
      <p:sp>
        <p:nvSpPr>
          <p:cNvPr id="27652" name="Content Placeholder 2"/>
          <p:cNvSpPr>
            <a:spLocks noGrp="1"/>
          </p:cNvSpPr>
          <p:nvPr>
            <p:ph idx="1"/>
          </p:nvPr>
        </p:nvSpPr>
        <p:spPr bwMode="auto">
          <a:xfrm>
            <a:off x="457200" y="1676401"/>
            <a:ext cx="4876800" cy="4343400"/>
          </a:xfrm>
          <a:noFill/>
          <a:ln>
            <a:miter lim="800000"/>
            <a:headEnd/>
            <a:tailEnd/>
          </a:ln>
        </p:spPr>
        <p:txBody>
          <a:bodyPr vert="horz" wrap="square" lIns="91440" tIns="45720" rIns="91440" bIns="45720" numCol="1" anchorCtr="0" compatLnSpc="1">
            <a:prstTxWarp prst="textNoShape">
              <a:avLst/>
            </a:prstTxWarp>
            <a:normAutofit lnSpcReduction="10000"/>
          </a:bodyPr>
          <a:lstStyle/>
          <a:p>
            <a:pPr indent="0">
              <a:spcBef>
                <a:spcPts val="600"/>
              </a:spcBef>
              <a:spcAft>
                <a:spcPct val="0"/>
              </a:spcAft>
            </a:pPr>
            <a:r>
              <a:rPr lang="en-US" sz="2400" dirty="0" smtClean="0">
                <a:latin typeface="Trebuchet MS" pitchFamily="34" charset="0"/>
                <a:ea typeface="Trebuchet MS" pitchFamily="34" charset="0"/>
                <a:cs typeface="Trebuchet MS" pitchFamily="34" charset="0"/>
              </a:rPr>
              <a:t>Generally, spray polyurethane foam manufacturers recommend that you wear an appropriate air-purifying respirator ANYTIME you are spraying two-component low pressure SPF. </a:t>
            </a:r>
          </a:p>
          <a:p>
            <a:pPr indent="0">
              <a:spcBef>
                <a:spcPts val="600"/>
              </a:spcBef>
              <a:spcAft>
                <a:spcPct val="0"/>
              </a:spcAft>
            </a:pPr>
            <a:endParaRPr lang="en-US" sz="2400" dirty="0" smtClean="0">
              <a:latin typeface="Trebuchet MS" pitchFamily="34" charset="0"/>
              <a:ea typeface="Trebuchet MS" pitchFamily="34" charset="0"/>
              <a:cs typeface="Trebuchet MS" pitchFamily="34" charset="0"/>
            </a:endParaRPr>
          </a:p>
          <a:p>
            <a:pPr indent="0">
              <a:spcBef>
                <a:spcPts val="600"/>
              </a:spcBef>
              <a:spcAft>
                <a:spcPct val="0"/>
              </a:spcAft>
            </a:pPr>
            <a:r>
              <a:rPr lang="en-US" sz="2400" dirty="0" smtClean="0">
                <a:latin typeface="Trebuchet MS" pitchFamily="34" charset="0"/>
                <a:ea typeface="Trebuchet MS" pitchFamily="34" charset="0"/>
                <a:cs typeface="Trebuchet MS" pitchFamily="34" charset="0"/>
              </a:rPr>
              <a:t>Consider organic vapor cartridges with P100 particulate pre-filters that can provide protection from SPF chemicals in many cases. </a:t>
            </a:r>
          </a:p>
          <a:p>
            <a:pPr indent="0">
              <a:spcBef>
                <a:spcPts val="600"/>
              </a:spcBef>
              <a:spcAft>
                <a:spcPct val="0"/>
              </a:spcAft>
            </a:pPr>
            <a:endParaRPr lang="en-US" sz="2400" dirty="0" smtClean="0">
              <a:solidFill>
                <a:srgbClr val="002060"/>
              </a:solidFill>
              <a:latin typeface="Trebuchet MS" pitchFamily="34" charset="0"/>
              <a:ea typeface="Trebuchet MS" pitchFamily="34" charset="0"/>
              <a:cs typeface="Trebuchet MS" pitchFamily="34" charset="0"/>
            </a:endParaRPr>
          </a:p>
          <a:p>
            <a:pPr indent="0">
              <a:spcBef>
                <a:spcPts val="600"/>
              </a:spcBef>
              <a:spcAft>
                <a:spcPct val="0"/>
              </a:spcAft>
            </a:pPr>
            <a:endParaRPr lang="en-US" sz="2400" dirty="0" smtClean="0">
              <a:solidFill>
                <a:srgbClr val="002060"/>
              </a:solidFill>
              <a:latin typeface="Trebuchet MS" pitchFamily="34" charset="0"/>
              <a:ea typeface="Trebuchet MS" pitchFamily="34" charset="0"/>
              <a:cs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457200" y="228600"/>
            <a:ext cx="7162800" cy="1143000"/>
          </a:xfrm>
        </p:spPr>
        <p:txBody>
          <a:bodyPr>
            <a:normAutofit/>
          </a:bodyPr>
          <a:lstStyle/>
          <a:p>
            <a:pPr fontAlgn="auto">
              <a:spcAft>
                <a:spcPts val="0"/>
              </a:spcAft>
              <a:defRPr/>
            </a:pPr>
            <a:r>
              <a:rPr lang="en-US" sz="3200" dirty="0" smtClean="0"/>
              <a:t>Respiratory Selection - NIOSH</a:t>
            </a:r>
          </a:p>
        </p:txBody>
      </p:sp>
      <p:sp>
        <p:nvSpPr>
          <p:cNvPr id="27652" name="Content Placeholder 2"/>
          <p:cNvSpPr>
            <a:spLocks noGrp="1"/>
          </p:cNvSpPr>
          <p:nvPr>
            <p:ph idx="1"/>
          </p:nvPr>
        </p:nvSpPr>
        <p:spPr bwMode="auto">
          <a:xfrm>
            <a:off x="457200" y="1752600"/>
            <a:ext cx="5410200" cy="4343400"/>
          </a:xfrm>
          <a:noFill/>
          <a:ln>
            <a:miter lim="800000"/>
            <a:headEnd/>
            <a:tailEnd/>
          </a:ln>
        </p:spPr>
        <p:txBody>
          <a:bodyPr vert="horz" wrap="square" lIns="91440" tIns="45720" rIns="91440" bIns="45720" numCol="1" anchorCtr="0" compatLnSpc="1">
            <a:prstTxWarp prst="textNoShape">
              <a:avLst/>
            </a:prstTxWarp>
            <a:normAutofit/>
          </a:bodyPr>
          <a:lstStyle/>
          <a:p>
            <a:pPr indent="0">
              <a:spcBef>
                <a:spcPts val="600"/>
              </a:spcBef>
              <a:spcAft>
                <a:spcPct val="0"/>
              </a:spcAft>
            </a:pPr>
            <a:r>
              <a:rPr lang="en-US" sz="2400" dirty="0" smtClean="0">
                <a:latin typeface="Trebuchet MS" pitchFamily="34" charset="0"/>
                <a:ea typeface="Trebuchet MS" pitchFamily="34" charset="0"/>
                <a:cs typeface="Trebuchet MS" pitchFamily="34" charset="0"/>
              </a:rPr>
              <a:t>OSHA requires the use of National Institute for Occupational Safety and Health (NIOSH)-certified respirators.</a:t>
            </a:r>
          </a:p>
          <a:p>
            <a:pPr indent="0">
              <a:spcBef>
                <a:spcPts val="600"/>
              </a:spcBef>
              <a:spcAft>
                <a:spcPct val="0"/>
              </a:spcAft>
            </a:pPr>
            <a:endParaRPr lang="en-US" sz="2400" dirty="0" smtClean="0">
              <a:latin typeface="Trebuchet MS" pitchFamily="34" charset="0"/>
              <a:ea typeface="Trebuchet MS" pitchFamily="34" charset="0"/>
              <a:cs typeface="Trebuchet MS" pitchFamily="34" charset="0"/>
            </a:endParaRPr>
          </a:p>
          <a:p>
            <a:pPr indent="0">
              <a:spcBef>
                <a:spcPts val="600"/>
              </a:spcBef>
              <a:spcAft>
                <a:spcPct val="0"/>
              </a:spcAft>
            </a:pPr>
            <a:r>
              <a:rPr lang="en-US" sz="2400" dirty="0" smtClean="0">
                <a:latin typeface="Trebuchet MS" pitchFamily="34" charset="0"/>
                <a:ea typeface="Trebuchet MS" pitchFamily="34" charset="0"/>
                <a:cs typeface="Trebuchet MS" pitchFamily="34" charset="0"/>
              </a:rPr>
              <a:t>Visit the NIOSH website </a:t>
            </a:r>
            <a:r>
              <a:rPr lang="en-US" sz="2400" dirty="0" smtClean="0">
                <a:hlinkClick r:id="rId3"/>
              </a:rPr>
              <a:t>www.cdc.gov/niosh/</a:t>
            </a:r>
            <a:r>
              <a:rPr lang="en-US" sz="2400" dirty="0" smtClean="0"/>
              <a:t> for</a:t>
            </a:r>
            <a:r>
              <a:rPr lang="en-US" sz="2400" dirty="0" smtClean="0">
                <a:latin typeface="Trebuchet MS" pitchFamily="34" charset="0"/>
                <a:ea typeface="Trebuchet MS" pitchFamily="34" charset="0"/>
                <a:cs typeface="Trebuchet MS" pitchFamily="34" charset="0"/>
              </a:rPr>
              <a:t> information on respirator selection. </a:t>
            </a:r>
            <a:endParaRPr lang="en-US" sz="2400" dirty="0" smtClean="0">
              <a:solidFill>
                <a:srgbClr val="002060"/>
              </a:solidFill>
              <a:latin typeface="Trebuchet MS" pitchFamily="34" charset="0"/>
              <a:ea typeface="Trebuchet MS" pitchFamily="34" charset="0"/>
              <a:cs typeface="Trebuchet MS" pitchFamily="34" charset="0"/>
            </a:endParaRPr>
          </a:p>
        </p:txBody>
      </p:sp>
      <p:pic>
        <p:nvPicPr>
          <p:cNvPr id="5" name="Picture 4" descr="full face APR.JPG"/>
          <p:cNvPicPr>
            <a:picLocks noChangeAspect="1"/>
          </p:cNvPicPr>
          <p:nvPr/>
        </p:nvPicPr>
        <p:blipFill>
          <a:blip r:embed="rId4" cstate="email">
            <a:lum bright="10000" contrast="20000"/>
            <a:extLst>
              <a:ext uri="{28A0092B-C50C-407E-A947-70E740481C1C}">
                <a14:useLocalDpi xmlns:a14="http://schemas.microsoft.com/office/drawing/2010/main"/>
              </a:ext>
            </a:extLst>
          </a:blip>
          <a:srcRect/>
          <a:stretch>
            <a:fillRect/>
          </a:stretch>
        </p:blipFill>
        <p:spPr>
          <a:xfrm>
            <a:off x="5943600" y="1828800"/>
            <a:ext cx="259080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sz="3200" dirty="0" smtClean="0"/>
              <a:t>Respirators for Two-Component </a:t>
            </a:r>
            <a:br>
              <a:rPr lang="en-US" sz="3200" dirty="0" smtClean="0"/>
            </a:br>
            <a:r>
              <a:rPr lang="en-US" sz="3200" dirty="0" smtClean="0"/>
              <a:t>Low Pressure SPF Application</a:t>
            </a:r>
          </a:p>
        </p:txBody>
      </p:sp>
      <p:pic>
        <p:nvPicPr>
          <p:cNvPr id="4" name="Picture 3" descr="full face APR.JPG"/>
          <p:cNvPicPr>
            <a:picLocks noChangeAspect="1"/>
          </p:cNvPicPr>
          <p:nvPr/>
        </p:nvPicPr>
        <p:blipFill>
          <a:blip r:embed="rId3" cstate="email">
            <a:lum bright="10000" contrast="20000"/>
            <a:extLst>
              <a:ext uri="{28A0092B-C50C-407E-A947-70E740481C1C}">
                <a14:useLocalDpi xmlns:a14="http://schemas.microsoft.com/office/drawing/2010/main"/>
              </a:ext>
            </a:extLst>
          </a:blip>
          <a:srcRect/>
          <a:stretch>
            <a:fillRect/>
          </a:stretch>
        </p:blipFill>
        <p:spPr>
          <a:xfrm>
            <a:off x="3200400" y="2895600"/>
            <a:ext cx="2057400" cy="20574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304800" y="1524000"/>
            <a:ext cx="8686800" cy="1371600"/>
          </a:xfrm>
          <a:prstGeom prst="rect">
            <a:avLst/>
          </a:prstGeom>
          <a:noFill/>
          <a:ln w="9525">
            <a:noFill/>
            <a:miter lim="800000"/>
            <a:headEnd/>
            <a:tailEnd/>
          </a:ln>
        </p:spPr>
        <p:txBody>
          <a:bodyPr/>
          <a:lstStyle/>
          <a:p>
            <a:pPr eaLnBrk="0" hangingPunct="0">
              <a:spcBef>
                <a:spcPts val="0"/>
              </a:spcBef>
              <a:defRPr/>
            </a:pPr>
            <a:r>
              <a:rPr lang="en-US" sz="2400" kern="0" dirty="0" smtClean="0">
                <a:solidFill>
                  <a:srgbClr val="002060"/>
                </a:solidFill>
                <a:latin typeface="Trebuchet MS" pitchFamily="34" charset="0"/>
                <a:cs typeface="+mn-cs"/>
              </a:rPr>
              <a:t>Types of air-purifying (APR) respirators commonly used during two-component low pressure SPF application include: </a:t>
            </a:r>
            <a:endParaRPr lang="en-US" sz="2400" kern="0" dirty="0">
              <a:solidFill>
                <a:srgbClr val="093678"/>
              </a:solidFill>
              <a:latin typeface="Trebuchet MS" pitchFamily="34" charset="0"/>
              <a:cs typeface="+mn-cs"/>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2895600"/>
            <a:ext cx="3200400" cy="1983788"/>
          </a:xfrm>
          <a:prstGeom prst="rect">
            <a:avLst/>
          </a:prstGeom>
          <a:noFill/>
          <a:ln w="9525">
            <a:noFill/>
            <a:miter lim="800000"/>
            <a:headEnd/>
            <a:tailEnd/>
          </a:ln>
          <a:effectLst>
            <a:outerShdw blurRad="292100" dist="139700" dir="2700000" algn="tl" rotWithShape="0">
              <a:prstClr val="black">
                <a:alpha val="64000"/>
              </a:prstClr>
            </a:outerShdw>
          </a:effec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799" y="2895600"/>
            <a:ext cx="2694525" cy="1994143"/>
          </a:xfrm>
          <a:prstGeom prst="rect">
            <a:avLst/>
          </a:prstGeom>
          <a:noFill/>
          <a:ln w="9525">
            <a:noFill/>
            <a:miter lim="800000"/>
            <a:headEnd/>
            <a:tailEnd/>
          </a:ln>
          <a:effectLst>
            <a:outerShdw blurRad="292100" dist="139700" dir="2700000" algn="tl" rotWithShape="0">
              <a:prstClr val="black">
                <a:alpha val="62000"/>
              </a:prstClr>
            </a:outerShdw>
          </a:effectLst>
        </p:spPr>
      </p:pic>
      <p:sp>
        <p:nvSpPr>
          <p:cNvPr id="8" name="TextBox 7"/>
          <p:cNvSpPr txBox="1"/>
          <p:nvPr/>
        </p:nvSpPr>
        <p:spPr>
          <a:xfrm>
            <a:off x="609600" y="5257800"/>
            <a:ext cx="1802353" cy="400110"/>
          </a:xfrm>
          <a:prstGeom prst="rect">
            <a:avLst/>
          </a:prstGeom>
          <a:noFill/>
        </p:spPr>
        <p:txBody>
          <a:bodyPr wrap="none" rtlCol="0">
            <a:spAutoFit/>
          </a:bodyPr>
          <a:lstStyle/>
          <a:p>
            <a:r>
              <a:rPr lang="en-US" sz="2000" b="1" dirty="0" smtClean="0">
                <a:solidFill>
                  <a:srgbClr val="093678"/>
                </a:solidFill>
                <a:latin typeface="Trebuchet MS" pitchFamily="34" charset="0"/>
              </a:rPr>
              <a:t>Half-face APR</a:t>
            </a:r>
            <a:endParaRPr lang="en-US" sz="2000" b="1" dirty="0">
              <a:solidFill>
                <a:srgbClr val="093678"/>
              </a:solidFill>
              <a:latin typeface="Trebuchet MS" pitchFamily="34" charset="0"/>
            </a:endParaRPr>
          </a:p>
        </p:txBody>
      </p:sp>
      <p:sp>
        <p:nvSpPr>
          <p:cNvPr id="9" name="Rectangle 8"/>
          <p:cNvSpPr/>
          <p:nvPr/>
        </p:nvSpPr>
        <p:spPr>
          <a:xfrm>
            <a:off x="3352800" y="5257800"/>
            <a:ext cx="1754263" cy="400110"/>
          </a:xfrm>
          <a:prstGeom prst="rect">
            <a:avLst/>
          </a:prstGeom>
        </p:spPr>
        <p:txBody>
          <a:bodyPr wrap="none">
            <a:spAutoFit/>
          </a:bodyPr>
          <a:lstStyle/>
          <a:p>
            <a:r>
              <a:rPr lang="en-US" sz="2000" b="1" dirty="0" smtClean="0">
                <a:solidFill>
                  <a:srgbClr val="093678"/>
                </a:solidFill>
                <a:latin typeface="Trebuchet MS" pitchFamily="34" charset="0"/>
              </a:rPr>
              <a:t>Full-face APR</a:t>
            </a:r>
            <a:endParaRPr lang="en-US" sz="2000" b="1" dirty="0">
              <a:solidFill>
                <a:srgbClr val="093678"/>
              </a:solidFill>
              <a:latin typeface="Trebuchet MS" pitchFamily="34" charset="0"/>
            </a:endParaRPr>
          </a:p>
        </p:txBody>
      </p:sp>
      <p:sp>
        <p:nvSpPr>
          <p:cNvPr id="10" name="Rectangle 9"/>
          <p:cNvSpPr/>
          <p:nvPr/>
        </p:nvSpPr>
        <p:spPr>
          <a:xfrm>
            <a:off x="5715000" y="5029200"/>
            <a:ext cx="2971800" cy="707886"/>
          </a:xfrm>
          <a:prstGeom prst="rect">
            <a:avLst/>
          </a:prstGeom>
        </p:spPr>
        <p:txBody>
          <a:bodyPr wrap="square">
            <a:spAutoFit/>
          </a:bodyPr>
          <a:lstStyle/>
          <a:p>
            <a:r>
              <a:rPr lang="en-US" sz="2000" b="1" dirty="0" smtClean="0">
                <a:solidFill>
                  <a:srgbClr val="093678"/>
                </a:solidFill>
                <a:latin typeface="Trebuchet MS" pitchFamily="34" charset="0"/>
              </a:rPr>
              <a:t>Powered air-purifying respirator, PAPR</a:t>
            </a:r>
            <a:endParaRPr lang="en-US" sz="2000" b="1"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0"/>
            <a:ext cx="8153400" cy="1143000"/>
          </a:xfrm>
        </p:spPr>
        <p:txBody>
          <a:bodyPr>
            <a:normAutofit/>
          </a:bodyPr>
          <a:lstStyle/>
          <a:p>
            <a:pPr fontAlgn="auto">
              <a:spcAft>
                <a:spcPts val="0"/>
              </a:spcAft>
              <a:defRPr/>
            </a:pPr>
            <a:r>
              <a:rPr lang="en-US" sz="3200" dirty="0" smtClean="0"/>
              <a:t>Half-Face Air-Purifying Respirator (APR)</a:t>
            </a:r>
          </a:p>
        </p:txBody>
      </p:sp>
      <p:sp>
        <p:nvSpPr>
          <p:cNvPr id="59395" name="Rectangle 3"/>
          <p:cNvSpPr>
            <a:spLocks noGrp="1" noChangeArrowheads="1"/>
          </p:cNvSpPr>
          <p:nvPr>
            <p:ph idx="1"/>
          </p:nvPr>
        </p:nvSpPr>
        <p:spPr>
          <a:xfrm>
            <a:off x="304800" y="1676400"/>
            <a:ext cx="4495800" cy="5181600"/>
          </a:xfrm>
        </p:spPr>
        <p:txBody>
          <a:bodyPr>
            <a:noAutofit/>
          </a:bodyPr>
          <a:lstStyle/>
          <a:p>
            <a:pPr indent="0" fontAlgn="auto">
              <a:lnSpc>
                <a:spcPct val="90000"/>
              </a:lnSpc>
              <a:spcAft>
                <a:spcPts val="1200"/>
              </a:spcAft>
              <a:buFont typeface="Arial"/>
              <a:buNone/>
              <a:defRPr/>
            </a:pPr>
            <a:r>
              <a:rPr lang="en-US" sz="2000" dirty="0" smtClean="0">
                <a:solidFill>
                  <a:srgbClr val="002060"/>
                </a:solidFill>
              </a:rPr>
              <a:t>Half-Face APR: </a:t>
            </a:r>
          </a:p>
          <a:p>
            <a:pPr marL="233363" indent="-233363" fontAlgn="auto">
              <a:lnSpc>
                <a:spcPct val="90000"/>
              </a:lnSpc>
              <a:spcAft>
                <a:spcPts val="1200"/>
              </a:spcAft>
              <a:buFont typeface="Arial" pitchFamily="34" charset="0"/>
              <a:buChar char="•"/>
              <a:defRPr/>
            </a:pPr>
            <a:r>
              <a:rPr lang="en-US" sz="2000" dirty="0" smtClean="0">
                <a:solidFill>
                  <a:srgbClr val="002060"/>
                </a:solidFill>
              </a:rPr>
              <a:t>Provides a breathing source by drawing air through the cartridges</a:t>
            </a:r>
          </a:p>
          <a:p>
            <a:pPr marL="233363" indent="-233363" fontAlgn="auto">
              <a:lnSpc>
                <a:spcPct val="90000"/>
              </a:lnSpc>
              <a:spcAft>
                <a:spcPts val="1200"/>
              </a:spcAft>
              <a:buFont typeface="Arial" pitchFamily="34" charset="0"/>
              <a:buChar char="•"/>
              <a:defRPr/>
            </a:pPr>
            <a:r>
              <a:rPr lang="en-US" sz="2000" dirty="0" smtClean="0">
                <a:solidFill>
                  <a:srgbClr val="002060"/>
                </a:solidFill>
              </a:rPr>
              <a:t>Lighter weight than full-face APRs</a:t>
            </a:r>
          </a:p>
          <a:p>
            <a:pPr marL="233363" indent="-233363" fontAlgn="auto">
              <a:lnSpc>
                <a:spcPct val="90000"/>
              </a:lnSpc>
              <a:spcAft>
                <a:spcPts val="1200"/>
              </a:spcAft>
              <a:buFont typeface="Arial" pitchFamily="34" charset="0"/>
              <a:buChar char="•"/>
              <a:defRPr/>
            </a:pPr>
            <a:r>
              <a:rPr lang="en-US" sz="2000" dirty="0" smtClean="0">
                <a:solidFill>
                  <a:srgbClr val="002060"/>
                </a:solidFill>
              </a:rPr>
              <a:t>Only tight-fitting facepieces are available so it may not be used if facial hair interferes with the face-to-facepiece seal</a:t>
            </a:r>
          </a:p>
          <a:p>
            <a:pPr marL="233363" indent="-233363" fontAlgn="auto">
              <a:lnSpc>
                <a:spcPct val="90000"/>
              </a:lnSpc>
              <a:spcAft>
                <a:spcPts val="1200"/>
              </a:spcAft>
              <a:buFont typeface="Arial" pitchFamily="34" charset="0"/>
              <a:buChar char="•"/>
              <a:defRPr/>
            </a:pPr>
            <a:r>
              <a:rPr lang="en-US" sz="2000" dirty="0" smtClean="0">
                <a:solidFill>
                  <a:srgbClr val="002060"/>
                </a:solidFill>
              </a:rPr>
              <a:t>Worn in combination with safety glasses or goggles to protect eyes</a:t>
            </a: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828800"/>
            <a:ext cx="3886199" cy="2876068"/>
          </a:xfrm>
          <a:prstGeom prst="rect">
            <a:avLst/>
          </a:prstGeom>
          <a:noFill/>
          <a:ln w="9525">
            <a:noFill/>
            <a:miter lim="800000"/>
            <a:headEnd/>
            <a:tailEnd/>
          </a:ln>
          <a:effectLst>
            <a:outerShdw blurRad="241300" dist="38100" dir="2700000" sx="105000" sy="105000" algn="tl" rotWithShape="0">
              <a:prstClr val="black">
                <a:alpha val="21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153400" cy="1143000"/>
          </a:xfrm>
        </p:spPr>
        <p:txBody>
          <a:bodyPr>
            <a:normAutofit/>
          </a:bodyPr>
          <a:lstStyle/>
          <a:p>
            <a:pPr fontAlgn="auto">
              <a:spcAft>
                <a:spcPts val="0"/>
              </a:spcAft>
              <a:defRPr/>
            </a:pPr>
            <a:r>
              <a:rPr lang="en-US" sz="3200" dirty="0" smtClean="0"/>
              <a:t>Full-Face Air-Purifying Respirator (APR)</a:t>
            </a:r>
          </a:p>
        </p:txBody>
      </p:sp>
      <p:sp>
        <p:nvSpPr>
          <p:cNvPr id="59395" name="Rectangle 3"/>
          <p:cNvSpPr>
            <a:spLocks noGrp="1" noChangeArrowheads="1"/>
          </p:cNvSpPr>
          <p:nvPr>
            <p:ph idx="1"/>
          </p:nvPr>
        </p:nvSpPr>
        <p:spPr>
          <a:xfrm>
            <a:off x="457200" y="1676400"/>
            <a:ext cx="4343400" cy="4800600"/>
          </a:xfrm>
        </p:spPr>
        <p:txBody>
          <a:bodyPr>
            <a:noAutofit/>
          </a:bodyPr>
          <a:lstStyle/>
          <a:p>
            <a:pPr indent="0" fontAlgn="auto">
              <a:lnSpc>
                <a:spcPct val="90000"/>
              </a:lnSpc>
              <a:spcAft>
                <a:spcPts val="1200"/>
              </a:spcAft>
              <a:buFont typeface="Arial"/>
              <a:buNone/>
              <a:defRPr/>
            </a:pPr>
            <a:r>
              <a:rPr lang="en-US" sz="2000" dirty="0" smtClean="0">
                <a:solidFill>
                  <a:srgbClr val="002060"/>
                </a:solidFill>
              </a:rPr>
              <a:t>Full-Face APR:</a:t>
            </a:r>
          </a:p>
          <a:p>
            <a:pPr marL="233363" indent="-233363" fontAlgn="auto">
              <a:lnSpc>
                <a:spcPct val="90000"/>
              </a:lnSpc>
              <a:spcAft>
                <a:spcPts val="1200"/>
              </a:spcAft>
              <a:buFont typeface="Arial" pitchFamily="34" charset="0"/>
              <a:buChar char="•"/>
              <a:defRPr/>
            </a:pPr>
            <a:r>
              <a:rPr lang="en-US" sz="2000" dirty="0" smtClean="0">
                <a:solidFill>
                  <a:srgbClr val="002060"/>
                </a:solidFill>
              </a:rPr>
              <a:t>Can provide five times* more  respiratory protection than half-face APR’s</a:t>
            </a:r>
            <a:r>
              <a:rPr lang="en-US" sz="2000" smtClean="0">
                <a:solidFill>
                  <a:srgbClr val="002060"/>
                </a:solidFill>
              </a:rPr>
              <a:t>, with </a:t>
            </a:r>
            <a:r>
              <a:rPr lang="en-US" sz="2000" dirty="0" smtClean="0">
                <a:solidFill>
                  <a:srgbClr val="002060"/>
                </a:solidFill>
              </a:rPr>
              <a:t>eye and skin protection from chemical exposure</a:t>
            </a:r>
          </a:p>
          <a:p>
            <a:pPr marL="233363" indent="-233363" fontAlgn="auto">
              <a:lnSpc>
                <a:spcPct val="90000"/>
              </a:lnSpc>
              <a:spcAft>
                <a:spcPts val="1200"/>
              </a:spcAft>
              <a:buFont typeface="Arial" pitchFamily="34" charset="0"/>
              <a:buChar char="•"/>
              <a:defRPr/>
            </a:pPr>
            <a:r>
              <a:rPr lang="en-US" sz="2000" dirty="0" smtClean="0">
                <a:solidFill>
                  <a:srgbClr val="002060"/>
                </a:solidFill>
              </a:rPr>
              <a:t>Shield helps protect the face from irritants and contaminants</a:t>
            </a:r>
          </a:p>
          <a:p>
            <a:pPr marL="233363" indent="-233363" fontAlgn="auto">
              <a:lnSpc>
                <a:spcPct val="90000"/>
              </a:lnSpc>
              <a:spcAft>
                <a:spcPts val="1200"/>
              </a:spcAft>
              <a:buFont typeface="Arial" pitchFamily="34" charset="0"/>
              <a:buChar char="•"/>
              <a:defRPr/>
            </a:pPr>
            <a:r>
              <a:rPr lang="en-US" sz="2000" dirty="0" smtClean="0">
                <a:solidFill>
                  <a:srgbClr val="002060"/>
                </a:solidFill>
              </a:rPr>
              <a:t>Only tight-fitting facepieces are available so it may not be used if facial hair interferes with the face-to-facepiece seal</a:t>
            </a:r>
          </a:p>
          <a:p>
            <a:pPr marL="233363" indent="-233363" fontAlgn="auto">
              <a:lnSpc>
                <a:spcPct val="90000"/>
              </a:lnSpc>
              <a:spcAft>
                <a:spcPts val="1200"/>
              </a:spcAft>
              <a:defRPr/>
            </a:pPr>
            <a:r>
              <a:rPr lang="en-US" sz="1400" dirty="0" smtClean="0">
                <a:solidFill>
                  <a:srgbClr val="002060"/>
                </a:solidFill>
              </a:rPr>
              <a:t>     *29CFR1910.134(d)(3)(</a:t>
            </a:r>
            <a:r>
              <a:rPr lang="en-US" sz="1400" dirty="0" err="1" smtClean="0">
                <a:solidFill>
                  <a:srgbClr val="002060"/>
                </a:solidFill>
              </a:rPr>
              <a:t>i</a:t>
            </a:r>
            <a:r>
              <a:rPr lang="en-US" sz="1400" dirty="0" smtClean="0">
                <a:solidFill>
                  <a:srgbClr val="002060"/>
                </a:solidFill>
              </a:rPr>
              <a:t>)(A)</a:t>
            </a:r>
          </a:p>
        </p:txBody>
      </p:sp>
      <p:pic>
        <p:nvPicPr>
          <p:cNvPr id="7" name="Picture 6" descr="full face APR.JPG"/>
          <p:cNvPicPr>
            <a:picLocks noChangeAspect="1"/>
          </p:cNvPicPr>
          <p:nvPr/>
        </p:nvPicPr>
        <p:blipFill>
          <a:blip r:embed="rId3" cstate="email">
            <a:lum bright="10000" contrast="20000"/>
            <a:extLst>
              <a:ext uri="{28A0092B-C50C-407E-A947-70E740481C1C}">
                <a14:useLocalDpi xmlns:a14="http://schemas.microsoft.com/office/drawing/2010/main"/>
              </a:ext>
            </a:extLst>
          </a:blip>
          <a:srcRect/>
          <a:stretch>
            <a:fillRect/>
          </a:stretch>
        </p:blipFill>
        <p:spPr>
          <a:xfrm>
            <a:off x="5181600" y="1752600"/>
            <a:ext cx="3505200" cy="3505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18112"/>
            <a:ext cx="8229600" cy="1143000"/>
          </a:xfrm>
        </p:spPr>
        <p:txBody>
          <a:bodyPr>
            <a:normAutofit/>
          </a:bodyPr>
          <a:lstStyle/>
          <a:p>
            <a:pPr fontAlgn="auto">
              <a:spcAft>
                <a:spcPts val="0"/>
              </a:spcAft>
              <a:defRPr/>
            </a:pPr>
            <a:r>
              <a:rPr lang="en-US" sz="3200" dirty="0" smtClean="0"/>
              <a:t>Powered Air-Purifying </a:t>
            </a:r>
            <a:br>
              <a:rPr lang="en-US" sz="3200" dirty="0" smtClean="0"/>
            </a:br>
            <a:r>
              <a:rPr lang="en-US" sz="3200" dirty="0" smtClean="0"/>
              <a:t>Respirator (PAPR)</a:t>
            </a:r>
          </a:p>
        </p:txBody>
      </p:sp>
      <p:sp>
        <p:nvSpPr>
          <p:cNvPr id="60419" name="Content Placeholder 2"/>
          <p:cNvSpPr>
            <a:spLocks noGrp="1"/>
          </p:cNvSpPr>
          <p:nvPr>
            <p:ph idx="1"/>
          </p:nvPr>
        </p:nvSpPr>
        <p:spPr>
          <a:xfrm>
            <a:off x="381000" y="1447800"/>
            <a:ext cx="5334000" cy="4343400"/>
          </a:xfrm>
        </p:spPr>
        <p:txBody>
          <a:bodyPr>
            <a:noAutofit/>
          </a:bodyPr>
          <a:lstStyle/>
          <a:p>
            <a:pPr indent="0" fontAlgn="auto">
              <a:spcAft>
                <a:spcPts val="1200"/>
              </a:spcAft>
              <a:buFont typeface="Arial"/>
              <a:buNone/>
              <a:defRPr/>
            </a:pPr>
            <a:r>
              <a:rPr lang="en-US" sz="2000" dirty="0" smtClean="0"/>
              <a:t>PAPRs </a:t>
            </a:r>
            <a:r>
              <a:rPr lang="en-US" sz="2000" dirty="0" smtClean="0">
                <a:solidFill>
                  <a:srgbClr val="002060"/>
                </a:solidFill>
              </a:rPr>
              <a:t>are</a:t>
            </a:r>
            <a:r>
              <a:rPr lang="en-US" sz="2000" dirty="0" smtClean="0">
                <a:solidFill>
                  <a:srgbClr val="FF0000"/>
                </a:solidFill>
              </a:rPr>
              <a:t> </a:t>
            </a:r>
            <a:r>
              <a:rPr lang="en-US" sz="2000" dirty="0" smtClean="0"/>
              <a:t>similar to APRs except air is drawn through filters using a battery-operated blower unit.</a:t>
            </a:r>
          </a:p>
          <a:p>
            <a:pPr marL="233363" indent="-233363" fontAlgn="auto">
              <a:spcAft>
                <a:spcPts val="1200"/>
              </a:spcAft>
              <a:buFont typeface="Arial" pitchFamily="34" charset="0"/>
              <a:buChar char="•"/>
              <a:defRPr/>
            </a:pPr>
            <a:r>
              <a:rPr lang="en-US" sz="2000" dirty="0" smtClean="0"/>
              <a:t>PAPRs may have a tight or loose-fitting facepiece.</a:t>
            </a:r>
          </a:p>
          <a:p>
            <a:pPr marL="233363" indent="-233363" fontAlgn="auto">
              <a:spcAft>
                <a:spcPts val="1200"/>
              </a:spcAft>
              <a:buFont typeface="Arial" pitchFamily="34" charset="0"/>
              <a:buChar char="•"/>
              <a:defRPr/>
            </a:pPr>
            <a:r>
              <a:rPr lang="en-US" sz="2000" dirty="0" smtClean="0"/>
              <a:t>Loose-fitting PAPRs can accommodate facial hair since a face-to-facepiece seal is not required. </a:t>
            </a:r>
          </a:p>
          <a:p>
            <a:pPr marL="233363" indent="-233363" fontAlgn="auto">
              <a:spcAft>
                <a:spcPts val="1200"/>
              </a:spcAft>
              <a:buFont typeface="Arial" pitchFamily="34" charset="0"/>
              <a:buChar char="•"/>
              <a:defRPr/>
            </a:pPr>
            <a:r>
              <a:rPr lang="en-US" sz="2000" dirty="0" smtClean="0"/>
              <a:t>PAPRs </a:t>
            </a:r>
            <a:r>
              <a:rPr lang="en-US" sz="2000" dirty="0" smtClean="0">
                <a:solidFill>
                  <a:srgbClr val="002060"/>
                </a:solidFill>
              </a:rPr>
              <a:t>may</a:t>
            </a:r>
            <a:r>
              <a:rPr lang="en-US" sz="2000" dirty="0" smtClean="0">
                <a:solidFill>
                  <a:srgbClr val="FF0000"/>
                </a:solidFill>
              </a:rPr>
              <a:t> </a:t>
            </a:r>
            <a:r>
              <a:rPr lang="en-US" sz="2000" dirty="0" smtClean="0"/>
              <a:t>provide a cooling </a:t>
            </a:r>
            <a:r>
              <a:rPr lang="en-US" sz="2000" dirty="0"/>
              <a:t>effect due to </a:t>
            </a:r>
            <a:r>
              <a:rPr lang="en-US" sz="2000" dirty="0" smtClean="0"/>
              <a:t>airflow in the facepiece. Maintain an appropriate battery charge to provide sufficient airflow.</a:t>
            </a:r>
            <a:endParaRPr lang="en-US" sz="2000"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676400"/>
            <a:ext cx="3048001" cy="1889322"/>
          </a:xfrm>
          <a:prstGeom prst="rect">
            <a:avLst/>
          </a:prstGeom>
          <a:noFill/>
          <a:ln w="9525">
            <a:noFill/>
            <a:miter lim="800000"/>
            <a:headEnd/>
            <a:tailEnd/>
          </a:ln>
          <a:effectLst>
            <a:outerShdw blurRad="177800" dist="38100" dir="2700000" sx="103000" sy="103000" algn="tl" rotWithShape="0">
              <a:prstClr val="black">
                <a:alpha val="23000"/>
              </a:prstClr>
            </a:outerShdw>
          </a:effectLst>
        </p:spPr>
      </p:pic>
      <p:pic>
        <p:nvPicPr>
          <p:cNvPr id="7" name="Picture 6" descr="applicator 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172200" y="3657600"/>
            <a:ext cx="22098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686800" cy="1143000"/>
          </a:xfrm>
        </p:spPr>
        <p:txBody>
          <a:bodyPr>
            <a:normAutofit fontScale="90000"/>
          </a:bodyPr>
          <a:lstStyle/>
          <a:p>
            <a:pPr fontAlgn="auto">
              <a:spcAft>
                <a:spcPts val="0"/>
              </a:spcAft>
              <a:defRPr/>
            </a:pPr>
            <a:r>
              <a:rPr lang="en-US" dirty="0" smtClean="0"/>
              <a:t>Supplied Air Respirator (SAR) -</a:t>
            </a:r>
            <a:br>
              <a:rPr lang="en-US" dirty="0" smtClean="0"/>
            </a:br>
            <a:r>
              <a:rPr lang="en-US" sz="2700" dirty="0" smtClean="0"/>
              <a:t>Common for two-component high pressure SPF application</a:t>
            </a:r>
          </a:p>
        </p:txBody>
      </p:sp>
      <p:sp>
        <p:nvSpPr>
          <p:cNvPr id="58371" name="Text Placeholder 2"/>
          <p:cNvSpPr>
            <a:spLocks noGrp="1"/>
          </p:cNvSpPr>
          <p:nvPr>
            <p:ph idx="1"/>
          </p:nvPr>
        </p:nvSpPr>
        <p:spPr>
          <a:xfrm>
            <a:off x="457200" y="1676401"/>
            <a:ext cx="5943600" cy="4343400"/>
          </a:xfrm>
        </p:spPr>
        <p:txBody>
          <a:bodyPr>
            <a:normAutofit lnSpcReduction="10000"/>
          </a:bodyPr>
          <a:lstStyle/>
          <a:p>
            <a:pPr indent="0" fontAlgn="auto">
              <a:spcBef>
                <a:spcPts val="600"/>
              </a:spcBef>
              <a:spcAft>
                <a:spcPts val="600"/>
              </a:spcAft>
              <a:buFont typeface="Arial"/>
              <a:buNone/>
              <a:defRPr/>
            </a:pPr>
            <a:r>
              <a:rPr lang="en-US" sz="2000" dirty="0" smtClean="0">
                <a:solidFill>
                  <a:srgbClr val="002060"/>
                </a:solidFill>
              </a:rPr>
              <a:t>Although not typically worn during two-component low pressure SPF application, Supplied Air Respirators (SAR) are commonly used for two-component high pressure SPF application: </a:t>
            </a:r>
          </a:p>
          <a:p>
            <a:pPr indent="0" fontAlgn="auto">
              <a:spcBef>
                <a:spcPts val="600"/>
              </a:spcBef>
              <a:spcAft>
                <a:spcPts val="600"/>
              </a:spcAft>
              <a:buFont typeface="Arial" pitchFamily="34" charset="0"/>
              <a:buChar char="•"/>
              <a:defRPr/>
            </a:pPr>
            <a:r>
              <a:rPr lang="en-US" sz="2000" dirty="0" smtClean="0">
                <a:solidFill>
                  <a:srgbClr val="002060"/>
                </a:solidFill>
              </a:rPr>
              <a:t>  Typically used for interior and </a:t>
            </a:r>
            <a:br>
              <a:rPr lang="en-US" sz="2000" dirty="0" smtClean="0">
                <a:solidFill>
                  <a:srgbClr val="002060"/>
                </a:solidFill>
              </a:rPr>
            </a:br>
            <a:r>
              <a:rPr lang="en-US" sz="2000" dirty="0" smtClean="0">
                <a:solidFill>
                  <a:srgbClr val="002060"/>
                </a:solidFill>
              </a:rPr>
              <a:t>   some exterior high pressure SPF application</a:t>
            </a:r>
          </a:p>
          <a:p>
            <a:pPr marL="233363" indent="-233363" fontAlgn="auto">
              <a:spcBef>
                <a:spcPts val="600"/>
              </a:spcBef>
              <a:spcAft>
                <a:spcPts val="600"/>
              </a:spcAft>
              <a:buFont typeface="Arial" pitchFamily="34" charset="0"/>
              <a:buChar char="•"/>
              <a:defRPr/>
            </a:pPr>
            <a:r>
              <a:rPr lang="en-US" sz="2000" dirty="0" smtClean="0">
                <a:solidFill>
                  <a:srgbClr val="002060"/>
                </a:solidFill>
              </a:rPr>
              <a:t>Facepiece is connected to a breathing air source outside the spray area using a hose</a:t>
            </a:r>
          </a:p>
          <a:p>
            <a:pPr marL="233363" indent="-233363" fontAlgn="auto">
              <a:spcBef>
                <a:spcPts val="600"/>
              </a:spcBef>
              <a:spcAft>
                <a:spcPts val="600"/>
              </a:spcAft>
              <a:buFont typeface="Arial" pitchFamily="34" charset="0"/>
              <a:buChar char="•"/>
              <a:defRPr/>
            </a:pPr>
            <a:r>
              <a:rPr lang="en-US" sz="2000" dirty="0" smtClean="0">
                <a:solidFill>
                  <a:srgbClr val="002060"/>
                </a:solidFill>
              </a:rPr>
              <a:t>May have a tight-fitting or loose-fitting (hooded) facepiece</a:t>
            </a:r>
          </a:p>
          <a:p>
            <a:pPr marL="233363" indent="-233363" fontAlgn="auto">
              <a:spcBef>
                <a:spcPts val="600"/>
              </a:spcBef>
              <a:buFont typeface="Arial" pitchFamily="34" charset="0"/>
              <a:buChar char="•"/>
              <a:defRPr/>
            </a:pPr>
            <a:r>
              <a:rPr lang="en-US" sz="2000" dirty="0" smtClean="0">
                <a:solidFill>
                  <a:srgbClr val="002060"/>
                </a:solidFill>
              </a:rPr>
              <a:t>May provide a cooling effect due </a:t>
            </a:r>
          </a:p>
          <a:p>
            <a:pPr marL="233363" indent="-233363" fontAlgn="auto">
              <a:spcBef>
                <a:spcPts val="0"/>
              </a:spcBef>
              <a:spcAft>
                <a:spcPts val="600"/>
              </a:spcAft>
              <a:buFont typeface="Arial"/>
              <a:buNone/>
              <a:defRPr/>
            </a:pPr>
            <a:r>
              <a:rPr lang="en-US" sz="2000" dirty="0" smtClean="0">
                <a:solidFill>
                  <a:srgbClr val="002060"/>
                </a:solidFill>
              </a:rPr>
              <a:t>   to air movement</a:t>
            </a:r>
          </a:p>
        </p:txBody>
      </p:sp>
      <p:pic>
        <p:nvPicPr>
          <p:cNvPr id="5" name="Picture 4" descr="SAR3.jpg"/>
          <p:cNvPicPr>
            <a:picLocks noChangeAspect="1"/>
          </p:cNvPicPr>
          <p:nvPr/>
        </p:nvPicPr>
        <p:blipFill>
          <a:blip r:embed="rId3" cstate="print"/>
          <a:stretch>
            <a:fillRect/>
          </a:stretch>
        </p:blipFill>
        <p:spPr>
          <a:xfrm>
            <a:off x="6324600" y="2362200"/>
            <a:ext cx="2496605" cy="26203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112"/>
            <a:ext cx="8686800" cy="1143000"/>
          </a:xfrm>
        </p:spPr>
        <p:txBody>
          <a:bodyPr>
            <a:normAutofit/>
          </a:bodyPr>
          <a:lstStyle/>
          <a:p>
            <a:r>
              <a:rPr lang="en-US" sz="2600" dirty="0" smtClean="0">
                <a:solidFill>
                  <a:srgbClr val="093678"/>
                </a:solidFill>
              </a:rPr>
              <a:t>Grant Provided by the Occupational Safety and Health Administration (OSHA), U.S. Department of Labor (DOL)</a:t>
            </a:r>
            <a:endParaRPr lang="en-US" sz="2600" dirty="0">
              <a:solidFill>
                <a:srgbClr val="093678"/>
              </a:solidFill>
            </a:endParaRPr>
          </a:p>
        </p:txBody>
      </p:sp>
      <p:sp>
        <p:nvSpPr>
          <p:cNvPr id="3" name="Content Placeholder 2"/>
          <p:cNvSpPr>
            <a:spLocks noGrp="1"/>
          </p:cNvSpPr>
          <p:nvPr>
            <p:ph idx="1"/>
          </p:nvPr>
        </p:nvSpPr>
        <p:spPr>
          <a:xfrm>
            <a:off x="457200" y="1676401"/>
            <a:ext cx="7975600" cy="4343400"/>
          </a:xfrm>
        </p:spPr>
        <p:txBody>
          <a:bodyPr/>
          <a:lstStyle/>
          <a:p>
            <a:endParaRPr lang="en-US" dirty="0" smtClean="0">
              <a:latin typeface="Trebuchet MS" pitchFamily="34" charset="0"/>
              <a:ea typeface="Trebuchet MS" pitchFamily="34" charset="0"/>
              <a:cs typeface="Trebuchet MS" pitchFamily="34" charset="0"/>
            </a:endParaRPr>
          </a:p>
          <a:p>
            <a:r>
              <a:rPr lang="en-US" dirty="0" smtClean="0">
                <a:solidFill>
                  <a:srgbClr val="093678"/>
                </a:solidFill>
                <a:latin typeface="Trebuchet MS" pitchFamily="34" charset="0"/>
                <a:ea typeface="Trebuchet MS" pitchFamily="34" charset="0"/>
                <a:cs typeface="Trebuchet MS" pitchFamily="34" charset="0"/>
              </a:rPr>
              <a:t>This material produced under grant SH-22308-SH1 from the Occupational Safety and Health Administration (OSHA), U.S. Department of Labor. </a:t>
            </a:r>
          </a:p>
          <a:p>
            <a:r>
              <a:rPr lang="en-US" dirty="0" smtClean="0">
                <a:solidFill>
                  <a:srgbClr val="093678"/>
                </a:solidFill>
                <a:latin typeface="Trebuchet MS" pitchFamily="34" charset="0"/>
                <a:ea typeface="Trebuchet MS" pitchFamily="34" charset="0"/>
                <a:cs typeface="Trebuchet MS" pitchFamily="34" charset="0"/>
              </a:rPr>
              <a:t>It does not necessarily reflect the views or policies of the U.S. Department of Labor, nor does mention of trade names, commercial products, or organizations imply endorsement by the U.S. Government.</a:t>
            </a:r>
          </a:p>
        </p:txBody>
      </p:sp>
      <p:pic>
        <p:nvPicPr>
          <p:cNvPr id="2050" name="Picture 2" descr="C:\Users\Hpalfrey\Desktop\CPI 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9837" y="6120193"/>
            <a:ext cx="2600325" cy="57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91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fontAlgn="auto">
              <a:spcAft>
                <a:spcPts val="0"/>
              </a:spcAft>
              <a:defRPr/>
            </a:pPr>
            <a:r>
              <a:rPr lang="en-US" sz="3200" dirty="0" smtClean="0"/>
              <a:t>APR and PAPR - Cartridges</a:t>
            </a:r>
          </a:p>
        </p:txBody>
      </p:sp>
      <p:sp>
        <p:nvSpPr>
          <p:cNvPr id="31747" name="Rectangle 3"/>
          <p:cNvSpPr>
            <a:spLocks noGrp="1" noChangeArrowheads="1"/>
          </p:cNvSpPr>
          <p:nvPr>
            <p:ph idx="1"/>
          </p:nvPr>
        </p:nvSpPr>
        <p:spPr bwMode="auto">
          <a:xfrm>
            <a:off x="228600" y="1676400"/>
            <a:ext cx="8686800" cy="4343400"/>
          </a:xfrm>
          <a:noFill/>
          <a:ln>
            <a:miter lim="800000"/>
            <a:headEnd/>
            <a:tailEnd/>
          </a:ln>
        </p:spPr>
        <p:txBody>
          <a:bodyPr vert="horz" wrap="square" lIns="91440" tIns="45720" rIns="91440" bIns="45720" numCol="1" anchorCtr="0" compatLnSpc="1">
            <a:prstTxWarp prst="textNoShape">
              <a:avLst/>
            </a:prstTxWarp>
            <a:normAutofit/>
          </a:bodyPr>
          <a:lstStyle/>
          <a:p>
            <a:pPr indent="0">
              <a:spcBef>
                <a:spcPts val="600"/>
              </a:spcBef>
              <a:spcAft>
                <a:spcPts val="600"/>
              </a:spcAft>
            </a:pPr>
            <a:r>
              <a:rPr lang="en-US" sz="2200" dirty="0" smtClean="0">
                <a:latin typeface="Trebuchet MS" pitchFamily="34" charset="0"/>
                <a:ea typeface="Trebuchet MS" pitchFamily="34" charset="0"/>
                <a:cs typeface="Trebuchet MS" pitchFamily="34" charset="0"/>
              </a:rPr>
              <a:t>When applying low pressure SPF, an organic vapor cartridge (black) used with a P100 particulate pre-filter (magenta) may be recommended.</a:t>
            </a:r>
          </a:p>
        </p:txBody>
      </p:sp>
      <p:pic>
        <p:nvPicPr>
          <p:cNvPr id="4" name="Picture 3" descr="APR1.jpg"/>
          <p:cNvPicPr>
            <a:picLocks noChangeAspect="1"/>
          </p:cNvPicPr>
          <p:nvPr/>
        </p:nvPicPr>
        <p:blipFill>
          <a:blip r:embed="rId3" cstate="print"/>
          <a:stretch>
            <a:fillRect/>
          </a:stretch>
        </p:blipFill>
        <p:spPr>
          <a:xfrm>
            <a:off x="3429000" y="2514600"/>
            <a:ext cx="2209800" cy="2101174"/>
          </a:xfrm>
          <a:prstGeom prst="rect">
            <a:avLst/>
          </a:prstGeom>
          <a:ln>
            <a:noFill/>
          </a:ln>
          <a:effectLst>
            <a:outerShdw blurRad="292100" dist="139700" dir="2700000" algn="tl" rotWithShape="0">
              <a:srgbClr val="333333">
                <a:alpha val="65000"/>
              </a:srgbClr>
            </a:outerShdw>
          </a:effectLst>
        </p:spPr>
      </p:pic>
      <p:sp>
        <p:nvSpPr>
          <p:cNvPr id="31749" name="TextBox 1"/>
          <p:cNvSpPr txBox="1">
            <a:spLocks noChangeArrowheads="1"/>
          </p:cNvSpPr>
          <p:nvPr/>
        </p:nvSpPr>
        <p:spPr bwMode="auto">
          <a:xfrm>
            <a:off x="0" y="4876800"/>
            <a:ext cx="9144000" cy="1089529"/>
          </a:xfrm>
          <a:prstGeom prst="rect">
            <a:avLst/>
          </a:prstGeom>
          <a:noFill/>
          <a:ln w="9525">
            <a:noFill/>
            <a:miter lim="800000"/>
            <a:headEnd/>
            <a:tailEnd/>
          </a:ln>
        </p:spPr>
        <p:txBody>
          <a:bodyPr>
            <a:spAutoFit/>
          </a:bodyPr>
          <a:lstStyle/>
          <a:p>
            <a:pPr algn="ctr">
              <a:lnSpc>
                <a:spcPct val="90000"/>
              </a:lnSpc>
            </a:pPr>
            <a:r>
              <a:rPr lang="en-US" sz="2400" i="1" dirty="0">
                <a:solidFill>
                  <a:srgbClr val="C00000"/>
                </a:solidFill>
              </a:rPr>
              <a:t>If you have any doubt about which </a:t>
            </a:r>
            <a:br>
              <a:rPr lang="en-US" sz="2400" i="1" dirty="0">
                <a:solidFill>
                  <a:srgbClr val="C00000"/>
                </a:solidFill>
              </a:rPr>
            </a:br>
            <a:r>
              <a:rPr lang="en-US" sz="2400" i="1" dirty="0">
                <a:solidFill>
                  <a:srgbClr val="C00000"/>
                </a:solidFill>
              </a:rPr>
              <a:t>cartridge to use, contact the respirator </a:t>
            </a:r>
            <a:br>
              <a:rPr lang="en-US" sz="2400" i="1" dirty="0">
                <a:solidFill>
                  <a:srgbClr val="C00000"/>
                </a:solidFill>
              </a:rPr>
            </a:br>
            <a:r>
              <a:rPr lang="en-US" sz="2400" i="1" dirty="0">
                <a:solidFill>
                  <a:srgbClr val="C00000"/>
                </a:solidFill>
              </a:rPr>
              <a:t>supplier for advice.</a:t>
            </a:r>
            <a:r>
              <a:rPr lang="en-US" sz="2400" dirty="0">
                <a:solidFill>
                  <a:srgbClr val="C00000"/>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fontAlgn="auto">
              <a:spcAft>
                <a:spcPts val="0"/>
              </a:spcAft>
              <a:defRPr/>
            </a:pPr>
            <a:r>
              <a:rPr lang="en-US" sz="3200" dirty="0" smtClean="0"/>
              <a:t>APR and PAPR – </a:t>
            </a:r>
            <a:br>
              <a:rPr lang="en-US" sz="3200" dirty="0" smtClean="0"/>
            </a:br>
            <a:r>
              <a:rPr lang="en-US" sz="3200" dirty="0" smtClean="0"/>
              <a:t>Cartridge Change Out</a:t>
            </a:r>
          </a:p>
        </p:txBody>
      </p:sp>
      <p:sp>
        <p:nvSpPr>
          <p:cNvPr id="32771" name="Rectangle 3"/>
          <p:cNvSpPr>
            <a:spLocks noGrp="1" noChangeArrowheads="1"/>
          </p:cNvSpPr>
          <p:nvPr>
            <p:ph idx="1"/>
          </p:nvPr>
        </p:nvSpPr>
        <p:spPr bwMode="auto">
          <a:xfrm>
            <a:off x="457200" y="1676400"/>
            <a:ext cx="5410200" cy="4571999"/>
          </a:xfrm>
          <a:noFill/>
          <a:ln>
            <a:miter lim="800000"/>
            <a:headEnd/>
            <a:tailEnd/>
          </a:ln>
        </p:spPr>
        <p:txBody>
          <a:bodyPr vert="horz" wrap="square" lIns="91440" tIns="45720" rIns="91440" bIns="45720" numCol="1" anchorCtr="0" compatLnSpc="1">
            <a:prstTxWarp prst="textNoShape">
              <a:avLst/>
            </a:prstTxWarp>
            <a:normAutofit/>
          </a:bodyPr>
          <a:lstStyle/>
          <a:p>
            <a:pPr marL="233363" indent="-233363">
              <a:lnSpc>
                <a:spcPct val="90000"/>
              </a:lnSpc>
              <a:spcBef>
                <a:spcPts val="1200"/>
              </a:spcBef>
              <a:spcAft>
                <a:spcPct val="0"/>
              </a:spcAft>
              <a:buFontTx/>
              <a:buChar char="•"/>
            </a:pPr>
            <a:r>
              <a:rPr lang="en-US" sz="2400" dirty="0" smtClean="0">
                <a:solidFill>
                  <a:srgbClr val="002060"/>
                </a:solidFill>
                <a:latin typeface="Trebuchet MS" pitchFamily="34" charset="0"/>
                <a:ea typeface="Trebuchet MS" pitchFamily="34" charset="0"/>
                <a:cs typeface="Trebuchet MS" pitchFamily="34" charset="0"/>
              </a:rPr>
              <a:t>Change out respirator cartridges according to your employer’s change out schedule to prevent chemical breakthrough.</a:t>
            </a:r>
          </a:p>
          <a:p>
            <a:pPr marL="233363" indent="-233363">
              <a:lnSpc>
                <a:spcPct val="90000"/>
              </a:lnSpc>
              <a:spcBef>
                <a:spcPts val="1200"/>
              </a:spcBef>
              <a:spcAft>
                <a:spcPct val="0"/>
              </a:spcAft>
              <a:buFontTx/>
              <a:buChar char="•"/>
            </a:pPr>
            <a:r>
              <a:rPr lang="en-US" sz="2400" dirty="0" smtClean="0">
                <a:solidFill>
                  <a:srgbClr val="002060"/>
                </a:solidFill>
                <a:latin typeface="Trebuchet MS" pitchFamily="34" charset="0"/>
                <a:ea typeface="Trebuchet MS" pitchFamily="34" charset="0"/>
                <a:cs typeface="Trebuchet MS" pitchFamily="34" charset="0"/>
              </a:rPr>
              <a:t>Frequency of cartridge change out depends on the concentration of chemicals in the air and the amount of time in the work area, among other factors.</a:t>
            </a:r>
          </a:p>
          <a:p>
            <a:pPr marL="233363" indent="-233363">
              <a:lnSpc>
                <a:spcPct val="90000"/>
              </a:lnSpc>
              <a:spcBef>
                <a:spcPts val="1200"/>
              </a:spcBef>
              <a:spcAft>
                <a:spcPct val="0"/>
              </a:spcAft>
              <a:buFontTx/>
              <a:buChar char="•"/>
            </a:pPr>
            <a:r>
              <a:rPr lang="en-US" sz="2400" dirty="0" smtClean="0">
                <a:solidFill>
                  <a:srgbClr val="002060"/>
                </a:solidFill>
                <a:latin typeface="Trebuchet MS" pitchFamily="34" charset="0"/>
                <a:ea typeface="Trebuchet MS" pitchFamily="34" charset="0"/>
                <a:cs typeface="Trebuchet MS" pitchFamily="34" charset="0"/>
              </a:rPr>
              <a:t>Consult with the respirator manufacturer for guidance.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2057400"/>
            <a:ext cx="3113362" cy="2236669"/>
          </a:xfrm>
          <a:prstGeom prst="rect">
            <a:avLst/>
          </a:prstGeom>
          <a:noFill/>
          <a:ln w="9525">
            <a:noFill/>
            <a:miter lim="800000"/>
            <a:headEnd/>
            <a:tailEnd/>
          </a:ln>
          <a:effectLst>
            <a:outerShdw blurRad="292100" dist="139700" dir="2700000" algn="tl" rotWithShape="0">
              <a:prstClr val="black">
                <a:alpha val="63000"/>
              </a:prst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fontAlgn="auto">
              <a:spcAft>
                <a:spcPts val="0"/>
              </a:spcAft>
              <a:defRPr/>
            </a:pPr>
            <a:r>
              <a:rPr lang="en-US" sz="3200" dirty="0" smtClean="0"/>
              <a:t>Tight-fitting and Loose-fitting (Hooded) Respirator Facepieces</a:t>
            </a:r>
          </a:p>
        </p:txBody>
      </p:sp>
      <p:sp>
        <p:nvSpPr>
          <p:cNvPr id="66563" name="Text Placeholder 3"/>
          <p:cNvSpPr>
            <a:spLocks noGrp="1"/>
          </p:cNvSpPr>
          <p:nvPr>
            <p:ph idx="1"/>
          </p:nvPr>
        </p:nvSpPr>
        <p:spPr>
          <a:xfrm>
            <a:off x="457200" y="1524000"/>
            <a:ext cx="6096000" cy="4648199"/>
          </a:xfrm>
        </p:spPr>
        <p:txBody>
          <a:bodyPr>
            <a:normAutofit/>
          </a:bodyPr>
          <a:lstStyle/>
          <a:p>
            <a:pPr indent="0" fontAlgn="auto">
              <a:spcBef>
                <a:spcPts val="600"/>
              </a:spcBef>
              <a:buFont typeface="Arial"/>
              <a:buNone/>
              <a:defRPr/>
            </a:pPr>
            <a:r>
              <a:rPr lang="en-US" sz="2400" i="1" dirty="0" smtClean="0">
                <a:solidFill>
                  <a:srgbClr val="093678"/>
                </a:solidFill>
              </a:rPr>
              <a:t>Tight-fitting:</a:t>
            </a:r>
            <a:r>
              <a:rPr lang="en-US" sz="2400" i="1" dirty="0" smtClean="0">
                <a:solidFill>
                  <a:schemeClr val="tx1"/>
                </a:solidFill>
              </a:rPr>
              <a:t> </a:t>
            </a:r>
          </a:p>
          <a:p>
            <a:pPr marL="233363" indent="-233363" fontAlgn="auto">
              <a:spcBef>
                <a:spcPts val="600"/>
              </a:spcBef>
              <a:buFont typeface="Arial" pitchFamily="34" charset="0"/>
              <a:buChar char="•"/>
              <a:defRPr/>
            </a:pPr>
            <a:r>
              <a:rPr lang="en-US" sz="2200" b="0" dirty="0">
                <a:solidFill>
                  <a:srgbClr val="093678"/>
                </a:solidFill>
              </a:rPr>
              <a:t>m</a:t>
            </a:r>
            <a:r>
              <a:rPr lang="en-US" sz="2200" b="0" dirty="0" smtClean="0">
                <a:solidFill>
                  <a:srgbClr val="093678"/>
                </a:solidFill>
              </a:rPr>
              <a:t>edical evaluation required by OSHA</a:t>
            </a:r>
          </a:p>
          <a:p>
            <a:pPr marL="233363" indent="-233363" fontAlgn="auto">
              <a:spcBef>
                <a:spcPts val="600"/>
              </a:spcBef>
              <a:buFont typeface="Arial" pitchFamily="34" charset="0"/>
              <a:buChar char="•"/>
              <a:defRPr/>
            </a:pPr>
            <a:r>
              <a:rPr lang="en-US" sz="2200" b="0" dirty="0" smtClean="0">
                <a:solidFill>
                  <a:srgbClr val="093678"/>
                </a:solidFill>
              </a:rPr>
              <a:t>annual fit testing is required by OSHA</a:t>
            </a:r>
          </a:p>
          <a:p>
            <a:pPr marL="233363" indent="-233363" fontAlgn="auto">
              <a:spcBef>
                <a:spcPts val="600"/>
              </a:spcBef>
              <a:buFont typeface="Arial" pitchFamily="34" charset="0"/>
              <a:buChar char="•"/>
              <a:defRPr/>
            </a:pPr>
            <a:r>
              <a:rPr lang="en-US" sz="2200" b="0" dirty="0" smtClean="0">
                <a:solidFill>
                  <a:srgbClr val="093678"/>
                </a:solidFill>
              </a:rPr>
              <a:t>user seal check each time mask is worn</a:t>
            </a:r>
          </a:p>
          <a:p>
            <a:pPr indent="0" fontAlgn="auto">
              <a:spcBef>
                <a:spcPts val="600"/>
              </a:spcBef>
              <a:buFont typeface="Arial" pitchFamily="34" charset="0"/>
              <a:buChar char="•"/>
              <a:defRPr/>
            </a:pPr>
            <a:r>
              <a:rPr lang="en-US" sz="2200" b="0" dirty="0" smtClean="0">
                <a:solidFill>
                  <a:srgbClr val="093678"/>
                </a:solidFill>
              </a:rPr>
              <a:t>  face clean shaven in areas that contact seal</a:t>
            </a:r>
          </a:p>
          <a:p>
            <a:pPr indent="0" fontAlgn="auto">
              <a:spcBef>
                <a:spcPts val="600"/>
              </a:spcBef>
              <a:buFont typeface="Arial" pitchFamily="34" charset="0"/>
              <a:buChar char="•"/>
              <a:defRPr/>
            </a:pPr>
            <a:r>
              <a:rPr lang="en-US" sz="2200" b="0" dirty="0" smtClean="0">
                <a:solidFill>
                  <a:srgbClr val="093678"/>
                </a:solidFill>
              </a:rPr>
              <a:t>  refit </a:t>
            </a:r>
            <a:r>
              <a:rPr lang="en-US" sz="2200" b="0" dirty="0" smtClean="0">
                <a:solidFill>
                  <a:srgbClr val="093678"/>
                </a:solidFill>
                <a:latin typeface="Trebuchet MS" pitchFamily="34" charset="0"/>
              </a:rPr>
              <a:t>after change in facial structure due to            orthodontia, injuries, weight gain or loss</a:t>
            </a:r>
          </a:p>
        </p:txBody>
      </p:sp>
      <p:pic>
        <p:nvPicPr>
          <p:cNvPr id="33796" name="Picture 10" descr="APR1.jpg"/>
          <p:cNvPicPr>
            <a:picLocks noChangeAspect="1"/>
          </p:cNvPicPr>
          <p:nvPr/>
        </p:nvPicPr>
        <p:blipFill>
          <a:blip r:embed="rId3" cstate="print"/>
          <a:srcRect/>
          <a:stretch>
            <a:fillRect/>
          </a:stretch>
        </p:blipFill>
        <p:spPr bwMode="auto">
          <a:xfrm>
            <a:off x="6705600" y="1663179"/>
            <a:ext cx="1905000" cy="2015169"/>
          </a:xfrm>
          <a:prstGeom prst="rect">
            <a:avLst/>
          </a:prstGeom>
          <a:noFill/>
          <a:ln w="9525">
            <a:noFill/>
            <a:miter lim="800000"/>
            <a:headEnd/>
            <a:tailEnd/>
          </a:ln>
          <a:effectLst>
            <a:outerShdw blurRad="177800" dist="38100" dir="2700000" sx="107000" sy="107000" algn="tl" rotWithShape="0">
              <a:schemeClr val="tx1">
                <a:lumMod val="50000"/>
                <a:lumOff val="50000"/>
                <a:alpha val="77000"/>
              </a:schemeClr>
            </a:outerShdw>
          </a:effectLst>
        </p:spPr>
      </p:pic>
      <p:pic>
        <p:nvPicPr>
          <p:cNvPr id="6" name="Picture 5" descr="applicator 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05600" y="4038600"/>
            <a:ext cx="1893888" cy="189388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57200" y="4572000"/>
            <a:ext cx="4572000" cy="1708160"/>
          </a:xfrm>
          <a:prstGeom prst="rect">
            <a:avLst/>
          </a:prstGeom>
        </p:spPr>
        <p:txBody>
          <a:bodyPr>
            <a:spAutoFit/>
          </a:bodyPr>
          <a:lstStyle/>
          <a:p>
            <a:pPr indent="0" fontAlgn="auto">
              <a:spcBef>
                <a:spcPts val="600"/>
              </a:spcBef>
              <a:buFont typeface="Arial"/>
              <a:buNone/>
              <a:defRPr/>
            </a:pPr>
            <a:r>
              <a:rPr lang="en-US" sz="2400" b="1" i="1" dirty="0" smtClean="0">
                <a:solidFill>
                  <a:srgbClr val="093678"/>
                </a:solidFill>
                <a:latin typeface="Trebuchet MS" pitchFamily="34" charset="0"/>
              </a:rPr>
              <a:t>Loose-fitting (Hooded):</a:t>
            </a:r>
          </a:p>
          <a:p>
            <a:pPr marL="233363" indent="-233363" fontAlgn="auto">
              <a:spcBef>
                <a:spcPts val="600"/>
              </a:spcBef>
              <a:buFont typeface="Arial" pitchFamily="34" charset="0"/>
              <a:buChar char="•"/>
              <a:defRPr/>
            </a:pPr>
            <a:r>
              <a:rPr lang="en-US" sz="2200" dirty="0" smtClean="0">
                <a:solidFill>
                  <a:srgbClr val="093678"/>
                </a:solidFill>
                <a:latin typeface="Trebuchet MS" pitchFamily="34" charset="0"/>
              </a:rPr>
              <a:t>medical evaluation required</a:t>
            </a:r>
          </a:p>
          <a:p>
            <a:pPr marL="233363" indent="-233363" fontAlgn="auto">
              <a:spcBef>
                <a:spcPts val="600"/>
              </a:spcBef>
              <a:buFont typeface="Arial" pitchFamily="34" charset="0"/>
              <a:buChar char="•"/>
              <a:defRPr/>
            </a:pPr>
            <a:r>
              <a:rPr lang="en-US" sz="2200" dirty="0" smtClean="0">
                <a:solidFill>
                  <a:srgbClr val="093678"/>
                </a:solidFill>
                <a:latin typeface="Trebuchet MS" pitchFamily="34" charset="0"/>
              </a:rPr>
              <a:t>annual fit testing not required</a:t>
            </a:r>
          </a:p>
          <a:p>
            <a:pPr marL="233363" indent="-233363" fontAlgn="auto">
              <a:spcBef>
                <a:spcPts val="600"/>
              </a:spcBef>
              <a:buFont typeface="Arial" pitchFamily="34" charset="0"/>
              <a:buChar char="•"/>
              <a:defRPr/>
            </a:pPr>
            <a:r>
              <a:rPr lang="en-US" sz="2200" dirty="0" smtClean="0">
                <a:solidFill>
                  <a:srgbClr val="093678"/>
                </a:solidFill>
                <a:latin typeface="Trebuchet MS" pitchFamily="34" charset="0"/>
              </a:rPr>
              <a:t>no facial hair limitations</a:t>
            </a:r>
            <a:endParaRPr lang="en-US" sz="2200"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fontAlgn="auto">
              <a:spcAft>
                <a:spcPts val="0"/>
              </a:spcAft>
              <a:defRPr/>
            </a:pPr>
            <a:r>
              <a:rPr lang="en-US" sz="3200" dirty="0" smtClean="0">
                <a:solidFill>
                  <a:srgbClr val="093678"/>
                </a:solidFill>
              </a:rPr>
              <a:t>Respirator Medical Evaluations</a:t>
            </a:r>
          </a:p>
        </p:txBody>
      </p:sp>
      <p:sp>
        <p:nvSpPr>
          <p:cNvPr id="34819" name="Content Placeholder 2"/>
          <p:cNvSpPr>
            <a:spLocks noGrp="1"/>
          </p:cNvSpPr>
          <p:nvPr>
            <p:ph idx="1"/>
          </p:nvPr>
        </p:nvSpPr>
        <p:spPr bwMode="auto">
          <a:xfrm>
            <a:off x="457200" y="1676401"/>
            <a:ext cx="5562600" cy="4343400"/>
          </a:xfrm>
          <a:noFill/>
          <a:ln>
            <a:miter lim="800000"/>
            <a:headEnd/>
            <a:tailEnd/>
          </a:ln>
        </p:spPr>
        <p:txBody>
          <a:bodyPr vert="horz" wrap="square" lIns="91440" tIns="45720" rIns="91440" bIns="45720" numCol="1" anchorCtr="0" compatLnSpc="1">
            <a:prstTxWarp prst="textNoShape">
              <a:avLst/>
            </a:prstTxWarp>
            <a:noAutofit/>
          </a:bodyPr>
          <a:lstStyle/>
          <a:p>
            <a:pPr indent="0">
              <a:spcAft>
                <a:spcPct val="0"/>
              </a:spcAft>
            </a:pPr>
            <a:r>
              <a:rPr lang="en-US" sz="2400" dirty="0" smtClean="0">
                <a:solidFill>
                  <a:srgbClr val="093678"/>
                </a:solidFill>
                <a:latin typeface="Trebuchet MS" pitchFamily="34" charset="0"/>
                <a:ea typeface="Trebuchet MS" pitchFamily="34" charset="0"/>
                <a:cs typeface="Trebuchet MS" pitchFamily="34" charset="0"/>
              </a:rPr>
              <a:t>OSHA requires employers to provide medical evaluations to employees before issuing respirators or fit testing.</a:t>
            </a:r>
          </a:p>
          <a:p>
            <a:pPr indent="0">
              <a:spcAft>
                <a:spcPct val="0"/>
              </a:spcAft>
            </a:pPr>
            <a:r>
              <a:rPr lang="en-US" sz="2400" dirty="0" smtClean="0">
                <a:solidFill>
                  <a:srgbClr val="093678"/>
                </a:solidFill>
                <a:latin typeface="Trebuchet MS" pitchFamily="34" charset="0"/>
                <a:ea typeface="Trebuchet MS" pitchFamily="34" charset="0"/>
                <a:cs typeface="Trebuchet MS" pitchFamily="34" charset="0"/>
              </a:rPr>
              <a:t>Evaluation typically includes a questionnaire and sometimes a physical.</a:t>
            </a:r>
          </a:p>
          <a:p>
            <a:pPr indent="0">
              <a:spcAft>
                <a:spcPct val="0"/>
              </a:spcAft>
            </a:pPr>
            <a:r>
              <a:rPr lang="en-US" sz="2400" dirty="0" smtClean="0">
                <a:solidFill>
                  <a:srgbClr val="093678"/>
                </a:solidFill>
                <a:latin typeface="Trebuchet MS" pitchFamily="34" charset="0"/>
                <a:ea typeface="Trebuchet MS" pitchFamily="34" charset="0"/>
                <a:cs typeface="Trebuchet MS" pitchFamily="34" charset="0"/>
              </a:rPr>
              <a:t>Talk to your employer about getting this done.</a:t>
            </a:r>
          </a:p>
        </p:txBody>
      </p:sp>
      <p:pic>
        <p:nvPicPr>
          <p:cNvPr id="34820" name="Picture 2" descr="C:\Program Files\Microsoft Office\MEDIA\CAGCAT10\j0240719.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2057400"/>
            <a:ext cx="2133660" cy="334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fontAlgn="auto">
              <a:spcAft>
                <a:spcPts val="0"/>
              </a:spcAft>
              <a:defRPr/>
            </a:pPr>
            <a:r>
              <a:rPr lang="en-US" sz="3200" dirty="0" smtClean="0">
                <a:solidFill>
                  <a:srgbClr val="093678"/>
                </a:solidFill>
              </a:rPr>
              <a:t>Fit Testing</a:t>
            </a:r>
          </a:p>
        </p:txBody>
      </p:sp>
      <p:sp>
        <p:nvSpPr>
          <p:cNvPr id="28675" name="Rectangle 3"/>
          <p:cNvSpPr>
            <a:spLocks noGrp="1" noChangeArrowheads="1"/>
          </p:cNvSpPr>
          <p:nvPr>
            <p:ph idx="1"/>
          </p:nvPr>
        </p:nvSpPr>
        <p:spPr>
          <a:xfrm>
            <a:off x="457200" y="1676401"/>
            <a:ext cx="5562600" cy="4343400"/>
          </a:xfrm>
        </p:spPr>
        <p:txBody>
          <a:bodyPr>
            <a:normAutofit/>
          </a:bodyPr>
          <a:lstStyle/>
          <a:p>
            <a:pPr fontAlgn="auto">
              <a:defRPr/>
            </a:pPr>
            <a:r>
              <a:rPr lang="en-US" sz="2400" dirty="0" smtClean="0">
                <a:solidFill>
                  <a:srgbClr val="093678"/>
                </a:solidFill>
              </a:rPr>
              <a:t>OSHA requires that fit testing be completed on the make, model, and size of respirator used on the job.</a:t>
            </a:r>
            <a:endParaRPr lang="en-US" sz="2400" dirty="0" smtClean="0"/>
          </a:p>
          <a:p>
            <a:pPr fontAlgn="auto">
              <a:buFontTx/>
              <a:buChar char="•"/>
              <a:defRPr/>
            </a:pPr>
            <a:r>
              <a:rPr lang="en-US" sz="2400" dirty="0" smtClean="0"/>
              <a:t> </a:t>
            </a:r>
            <a:r>
              <a:rPr lang="en-US" sz="2400" dirty="0" smtClean="0">
                <a:solidFill>
                  <a:srgbClr val="093678"/>
                </a:solidFill>
              </a:rPr>
              <a:t>Facial hair is not permitted on 	portions of the face that comes in 	contact with the seal when 	wearing a tight-fitting respirator.</a:t>
            </a:r>
          </a:p>
          <a:p>
            <a:pPr fontAlgn="auto">
              <a:spcBef>
                <a:spcPct val="0"/>
              </a:spcBef>
              <a:defRPr/>
            </a:pPr>
            <a:endParaRPr lang="en-US" sz="2400" dirty="0" smtClean="0">
              <a:solidFill>
                <a:srgbClr val="093678"/>
              </a:solidFill>
            </a:endParaRPr>
          </a:p>
          <a:p>
            <a:pPr fontAlgn="auto">
              <a:spcBef>
                <a:spcPct val="0"/>
              </a:spcBef>
              <a:buFont typeface="Arial" pitchFamily="34" charset="0"/>
              <a:buChar char="•"/>
              <a:defRPr/>
            </a:pPr>
            <a:r>
              <a:rPr lang="en-US" sz="2400" dirty="0" smtClean="0">
                <a:solidFill>
                  <a:srgbClr val="093678"/>
                </a:solidFill>
              </a:rPr>
              <a:t> OSHA requires fit testing to be     	completed prior to issuance and 	repeated annually.</a:t>
            </a:r>
            <a:endParaRPr lang="en-US" sz="2400" i="1" baseline="30000" dirty="0" smtClean="0">
              <a:solidFill>
                <a:srgbClr val="093678"/>
              </a:solidFill>
            </a:endParaRPr>
          </a:p>
          <a:p>
            <a:pPr marL="0" lvl="1" indent="0" fontAlgn="auto">
              <a:spcAft>
                <a:spcPts val="1200"/>
              </a:spcAft>
              <a:buFont typeface="Arial" charset="0"/>
              <a:buNone/>
              <a:defRPr/>
            </a:pPr>
            <a:endParaRPr lang="en-US" sz="2400" dirty="0" smtClean="0">
              <a:solidFill>
                <a:srgbClr val="093678"/>
              </a:solidFill>
            </a:endParaRPr>
          </a:p>
        </p:txBody>
      </p:sp>
      <p:pic>
        <p:nvPicPr>
          <p:cNvPr id="3584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0297" y="2209800"/>
            <a:ext cx="2697586"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fontAlgn="auto">
              <a:spcAft>
                <a:spcPts val="0"/>
              </a:spcAft>
              <a:defRPr/>
            </a:pPr>
            <a:r>
              <a:rPr lang="en-US" sz="3200" dirty="0" smtClean="0">
                <a:solidFill>
                  <a:srgbClr val="093678"/>
                </a:solidFill>
              </a:rPr>
              <a:t>User Seal Check Considerations</a:t>
            </a:r>
          </a:p>
        </p:txBody>
      </p:sp>
      <p:sp>
        <p:nvSpPr>
          <p:cNvPr id="36867" name="Rectangle 3"/>
          <p:cNvSpPr>
            <a:spLocks noGrp="1" noChangeArrowheads="1"/>
          </p:cNvSpPr>
          <p:nvPr>
            <p:ph idx="1"/>
          </p:nvPr>
        </p:nvSpPr>
        <p:spPr bwMode="auto">
          <a:xfrm>
            <a:off x="381000" y="1600200"/>
            <a:ext cx="3200400" cy="4800599"/>
          </a:xfrm>
          <a:noFill/>
          <a:ln>
            <a:miter lim="800000"/>
            <a:headEnd/>
            <a:tailEnd/>
          </a:ln>
        </p:spPr>
        <p:txBody>
          <a:bodyPr vert="horz" wrap="square" lIns="91440" tIns="45720" rIns="91440" bIns="45720" numCol="1" anchorCtr="0" compatLnSpc="1">
            <a:prstTxWarp prst="textNoShape">
              <a:avLst/>
            </a:prstTxWarp>
            <a:normAutofit/>
          </a:bodyPr>
          <a:lstStyle/>
          <a:p>
            <a:pPr marL="115888" lvl="1" indent="0">
              <a:buFont typeface="Arial" charset="0"/>
              <a:buNone/>
            </a:pPr>
            <a:r>
              <a:rPr lang="en-US" sz="2200" dirty="0" smtClean="0">
                <a:solidFill>
                  <a:srgbClr val="093678"/>
                </a:solidFill>
                <a:latin typeface="Trebuchet MS" pitchFamily="34" charset="0"/>
                <a:ea typeface="Trebuchet MS" pitchFamily="34" charset="0"/>
                <a:cs typeface="Trebuchet MS" pitchFamily="34" charset="0"/>
              </a:rPr>
              <a:t>Conducting a user seal check each time a </a:t>
            </a:r>
            <a:br>
              <a:rPr lang="en-US" sz="2200" dirty="0" smtClean="0">
                <a:solidFill>
                  <a:srgbClr val="093678"/>
                </a:solidFill>
                <a:latin typeface="Trebuchet MS" pitchFamily="34" charset="0"/>
                <a:ea typeface="Trebuchet MS" pitchFamily="34" charset="0"/>
                <a:cs typeface="Trebuchet MS" pitchFamily="34" charset="0"/>
              </a:rPr>
            </a:br>
            <a:r>
              <a:rPr lang="en-US" sz="2200" dirty="0" smtClean="0">
                <a:solidFill>
                  <a:srgbClr val="093678"/>
                </a:solidFill>
                <a:latin typeface="Trebuchet MS" pitchFamily="34" charset="0"/>
                <a:ea typeface="Trebuchet MS" pitchFamily="34" charset="0"/>
                <a:cs typeface="Trebuchet MS" pitchFamily="34" charset="0"/>
              </a:rPr>
              <a:t>tight-fitting respirator is worn is important prior to entering the work area.</a:t>
            </a:r>
          </a:p>
          <a:p>
            <a:pPr marL="115888" lvl="1" indent="0">
              <a:buFont typeface="Arial" charset="0"/>
              <a:buNone/>
            </a:pPr>
            <a:endParaRPr lang="en-US" sz="2200" dirty="0" smtClean="0">
              <a:solidFill>
                <a:srgbClr val="093678"/>
              </a:solidFill>
              <a:latin typeface="Trebuchet MS" pitchFamily="34" charset="0"/>
              <a:ea typeface="Trebuchet MS" pitchFamily="34" charset="0"/>
              <a:cs typeface="Trebuchet MS" pitchFamily="34"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0"/>
            <a:ext cx="2819400" cy="1524000"/>
          </a:xfrm>
          <a:prstGeom prst="rect">
            <a:avLst/>
          </a:prstGeom>
          <a:noFill/>
          <a:ln w="9525">
            <a:noFill/>
            <a:miter lim="800000"/>
            <a:headEnd/>
            <a:tailEnd/>
          </a:ln>
          <a:effectLst>
            <a:outerShdw blurRad="254000" dist="139700" dir="2700000" algn="tl" rotWithShape="0">
              <a:prstClr val="black">
                <a:alpha val="40000"/>
              </a:prstClr>
            </a:outerShdw>
          </a:effec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3662534"/>
            <a:ext cx="2220350" cy="2076585"/>
          </a:xfrm>
          <a:prstGeom prst="rect">
            <a:avLst/>
          </a:prstGeom>
          <a:noFill/>
          <a:ln w="9525">
            <a:noFill/>
            <a:miter lim="800000"/>
            <a:headEnd/>
            <a:tailEnd/>
          </a:ln>
          <a:effectLst>
            <a:outerShdw blurRad="254000" dist="139700" dir="2700000" algn="tl" rotWithShape="0">
              <a:prstClr val="black">
                <a:alpha val="40000"/>
              </a:prstClr>
            </a:outerShdw>
          </a:effec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8600" y="1600200"/>
            <a:ext cx="2133600" cy="1898277"/>
          </a:xfrm>
          <a:prstGeom prst="rect">
            <a:avLst/>
          </a:prstGeom>
          <a:noFill/>
          <a:ln w="9525">
            <a:noFill/>
            <a:miter lim="800000"/>
            <a:headEnd/>
            <a:tailEnd/>
          </a:ln>
          <a:effectLst>
            <a:outerShdw blurRad="254000" dist="139700" dir="2700000" algn="tl" rotWithShape="0">
              <a:prstClr val="black">
                <a:alpha val="40000"/>
              </a:prstClr>
            </a:outerShdw>
          </a:effectLst>
        </p:spPr>
      </p:pic>
      <p:sp>
        <p:nvSpPr>
          <p:cNvPr id="8" name="TextBox 7"/>
          <p:cNvSpPr txBox="1"/>
          <p:nvPr/>
        </p:nvSpPr>
        <p:spPr>
          <a:xfrm>
            <a:off x="6248400" y="1752600"/>
            <a:ext cx="2667000" cy="1169551"/>
          </a:xfrm>
          <a:prstGeom prst="rect">
            <a:avLst/>
          </a:prstGeom>
          <a:noFill/>
          <a:ln w="6350">
            <a:solidFill>
              <a:schemeClr val="accent1"/>
            </a:solidFill>
          </a:ln>
        </p:spPr>
        <p:txBody>
          <a:bodyPr wrap="square" rtlCol="0">
            <a:spAutoFit/>
          </a:bodyPr>
          <a:lstStyle/>
          <a:p>
            <a:r>
              <a:rPr lang="en-US" sz="1400" b="1" u="sng" dirty="0" smtClean="0">
                <a:solidFill>
                  <a:srgbClr val="093678"/>
                </a:solidFill>
                <a:latin typeface="Trebuchet MS" pitchFamily="34" charset="0"/>
              </a:rPr>
              <a:t>Positive pressure seal check. </a:t>
            </a:r>
          </a:p>
          <a:p>
            <a:r>
              <a:rPr lang="en-US" sz="1400" b="1" i="1" dirty="0" smtClean="0">
                <a:solidFill>
                  <a:srgbClr val="093678"/>
                </a:solidFill>
                <a:latin typeface="Trebuchet MS" pitchFamily="34" charset="0"/>
              </a:rPr>
              <a:t>Place palm over exhalation valve and exhale gently. Mask will bulge out slightly if seal is good. </a:t>
            </a:r>
            <a:endParaRPr lang="en-US" sz="1400" b="1" i="1" dirty="0">
              <a:solidFill>
                <a:srgbClr val="093678"/>
              </a:solidFill>
              <a:latin typeface="Trebuchet MS" pitchFamily="34" charset="0"/>
            </a:endParaRPr>
          </a:p>
        </p:txBody>
      </p:sp>
      <p:sp>
        <p:nvSpPr>
          <p:cNvPr id="10" name="TextBox 9"/>
          <p:cNvSpPr txBox="1"/>
          <p:nvPr/>
        </p:nvSpPr>
        <p:spPr>
          <a:xfrm>
            <a:off x="6248400" y="3886200"/>
            <a:ext cx="2743200" cy="1169551"/>
          </a:xfrm>
          <a:prstGeom prst="rect">
            <a:avLst/>
          </a:prstGeom>
          <a:noFill/>
          <a:ln w="6350">
            <a:solidFill>
              <a:schemeClr val="accent1"/>
            </a:solidFill>
          </a:ln>
        </p:spPr>
        <p:txBody>
          <a:bodyPr wrap="square" rtlCol="0">
            <a:spAutoFit/>
          </a:bodyPr>
          <a:lstStyle/>
          <a:p>
            <a:r>
              <a:rPr lang="en-US" sz="1400" b="1" u="sng" dirty="0" smtClean="0">
                <a:solidFill>
                  <a:srgbClr val="093678"/>
                </a:solidFill>
                <a:latin typeface="Trebuchet MS" pitchFamily="34" charset="0"/>
              </a:rPr>
              <a:t>Negative pressure seal check. </a:t>
            </a:r>
          </a:p>
          <a:p>
            <a:r>
              <a:rPr lang="en-US" sz="1400" b="1" i="1" dirty="0" smtClean="0">
                <a:solidFill>
                  <a:srgbClr val="093678"/>
                </a:solidFill>
                <a:latin typeface="Trebuchet MS" pitchFamily="34" charset="0"/>
              </a:rPr>
              <a:t>Place palms over cartridges to seal them and inhale. Mask will collapse slightly if seal is good.  </a:t>
            </a:r>
            <a:endParaRPr lang="en-US" sz="1400" b="1" i="1" dirty="0">
              <a:solidFill>
                <a:srgbClr val="093678"/>
              </a:solidFill>
              <a:latin typeface="Trebuchet MS" pitchFamily="34" charset="0"/>
            </a:endParaRPr>
          </a:p>
        </p:txBody>
      </p:sp>
      <p:sp>
        <p:nvSpPr>
          <p:cNvPr id="11" name="Rectangle 10"/>
          <p:cNvSpPr/>
          <p:nvPr/>
        </p:nvSpPr>
        <p:spPr>
          <a:xfrm>
            <a:off x="304800" y="5410200"/>
            <a:ext cx="3505200" cy="1107996"/>
          </a:xfrm>
          <a:prstGeom prst="rect">
            <a:avLst/>
          </a:prstGeom>
        </p:spPr>
        <p:txBody>
          <a:bodyPr wrap="square">
            <a:spAutoFit/>
          </a:bodyPr>
          <a:lstStyle/>
          <a:p>
            <a:pPr marL="115888" lvl="1" indent="0">
              <a:buFont typeface="Arial" charset="0"/>
              <a:buNone/>
            </a:pPr>
            <a:r>
              <a:rPr lang="en-US" sz="2200" u="sng" dirty="0" smtClean="0">
                <a:solidFill>
                  <a:srgbClr val="093678"/>
                </a:solidFill>
                <a:latin typeface="Trebuchet MS" pitchFamily="34" charset="0"/>
                <a:ea typeface="Trebuchet MS" pitchFamily="34" charset="0"/>
                <a:cs typeface="Trebuchet MS" pitchFamily="34" charset="0"/>
              </a:rPr>
              <a:t>Follow manufacturer’s instructions for the respirator you are using.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Employer Responsibility for </a:t>
            </a:r>
            <a:br>
              <a:rPr lang="en-US" sz="3200" dirty="0" smtClean="0"/>
            </a:br>
            <a:r>
              <a:rPr lang="en-US" sz="3200" dirty="0" smtClean="0"/>
              <a:t>Personal Protective Equipment</a:t>
            </a:r>
            <a:endParaRPr lang="en-US" sz="3200" dirty="0"/>
          </a:p>
        </p:txBody>
      </p:sp>
      <p:sp>
        <p:nvSpPr>
          <p:cNvPr id="3" name="Content Placeholder 2"/>
          <p:cNvSpPr>
            <a:spLocks noGrp="1"/>
          </p:cNvSpPr>
          <p:nvPr>
            <p:ph idx="1"/>
          </p:nvPr>
        </p:nvSpPr>
        <p:spPr/>
        <p:txBody>
          <a:bodyPr>
            <a:normAutofit lnSpcReduction="10000"/>
          </a:bodyPr>
          <a:lstStyle/>
          <a:p>
            <a:pPr indent="0">
              <a:defRPr/>
            </a:pPr>
            <a:r>
              <a:rPr lang="en-US" sz="2800" dirty="0" smtClean="0"/>
              <a:t>With some exceptions, OSHA requires employers to provide:</a:t>
            </a:r>
          </a:p>
          <a:p>
            <a:pPr marL="457200" indent="-457200">
              <a:buFont typeface="Arial" pitchFamily="34" charset="0"/>
              <a:buChar char="•"/>
              <a:defRPr/>
            </a:pPr>
            <a:r>
              <a:rPr lang="en-US" sz="2800" dirty="0" smtClean="0"/>
              <a:t>personal protective equipment (PPE), including replacement PPE, at no cost to employees</a:t>
            </a:r>
          </a:p>
          <a:p>
            <a:pPr marL="457200" indent="-457200">
              <a:buFont typeface="Arial" pitchFamily="34" charset="0"/>
              <a:buChar char="•"/>
              <a:defRPr/>
            </a:pPr>
            <a:r>
              <a:rPr lang="en-US" sz="2800" dirty="0" smtClean="0"/>
              <a:t>a written respiratory protection program, where respirators are necessary to protect the health of the employee or whenever respirators are required by the employer.</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762000" y="1600200"/>
            <a:ext cx="7239000" cy="2985433"/>
          </a:xfrm>
          <a:prstGeom prst="rect">
            <a:avLst/>
          </a:prstGeom>
          <a:noFill/>
          <a:ln w="9525">
            <a:noFill/>
            <a:miter lim="800000"/>
            <a:headEnd/>
            <a:tailEnd/>
          </a:ln>
        </p:spPr>
        <p:txBody>
          <a:bodyPr>
            <a:spAutoFit/>
          </a:bodyPr>
          <a:lstStyle/>
          <a:p>
            <a:pPr eaLnBrk="0" hangingPunct="0">
              <a:spcBef>
                <a:spcPts val="600"/>
              </a:spcBef>
              <a:defRPr/>
            </a:pPr>
            <a:r>
              <a:rPr lang="en-US" sz="2800" dirty="0">
                <a:solidFill>
                  <a:srgbClr val="093678"/>
                </a:solidFill>
                <a:latin typeface="Trebuchet MS" pitchFamily="34" charset="0"/>
                <a:cs typeface="+mn-cs"/>
              </a:rPr>
              <a:t>In this </a:t>
            </a:r>
            <a:r>
              <a:rPr lang="en-US" sz="2800" dirty="0" smtClean="0">
                <a:solidFill>
                  <a:srgbClr val="093678"/>
                </a:solidFill>
                <a:latin typeface="Trebuchet MS" pitchFamily="34" charset="0"/>
                <a:cs typeface="+mn-cs"/>
              </a:rPr>
              <a:t>unit, </a:t>
            </a:r>
            <a:r>
              <a:rPr lang="en-US" sz="2800" dirty="0">
                <a:solidFill>
                  <a:srgbClr val="093678"/>
                </a:solidFill>
                <a:latin typeface="Trebuchet MS" pitchFamily="34" charset="0"/>
                <a:cs typeface="+mn-cs"/>
              </a:rPr>
              <a:t>you learned about personal protective equipment (PPE) including</a:t>
            </a:r>
            <a:r>
              <a:rPr lang="en-US" sz="2800" dirty="0" smtClean="0">
                <a:solidFill>
                  <a:srgbClr val="093678"/>
                </a:solidFill>
                <a:latin typeface="Trebuchet MS" pitchFamily="34" charset="0"/>
                <a:cs typeface="+mn-cs"/>
              </a:rPr>
              <a:t>:</a:t>
            </a:r>
          </a:p>
          <a:p>
            <a:pPr eaLnBrk="0" hangingPunct="0">
              <a:spcBef>
                <a:spcPts val="600"/>
              </a:spcBef>
              <a:defRPr/>
            </a:pPr>
            <a:endParaRPr lang="en-US" sz="2800" dirty="0">
              <a:solidFill>
                <a:srgbClr val="093678"/>
              </a:solidFill>
              <a:latin typeface="Trebuchet MS" pitchFamily="34" charset="0"/>
              <a:cs typeface="+mn-cs"/>
            </a:endParaRPr>
          </a:p>
          <a:p>
            <a:pPr marL="457200" indent="-457200" eaLnBrk="0" hangingPunct="0">
              <a:spcBef>
                <a:spcPts val="600"/>
              </a:spcBef>
              <a:buFont typeface="Arial" pitchFamily="34" charset="0"/>
              <a:buChar char="•"/>
              <a:defRPr/>
            </a:pPr>
            <a:r>
              <a:rPr lang="en-US" sz="2800" dirty="0">
                <a:solidFill>
                  <a:srgbClr val="093678"/>
                </a:solidFill>
                <a:latin typeface="Trebuchet MS" pitchFamily="34" charset="0"/>
                <a:cs typeface="+mn-cs"/>
              </a:rPr>
              <a:t>P</a:t>
            </a:r>
            <a:r>
              <a:rPr lang="en-US" sz="2800" dirty="0" smtClean="0">
                <a:solidFill>
                  <a:srgbClr val="093678"/>
                </a:solidFill>
                <a:latin typeface="Trebuchet MS" pitchFamily="34" charset="0"/>
                <a:cs typeface="+mn-cs"/>
              </a:rPr>
              <a:t>rotective </a:t>
            </a:r>
            <a:r>
              <a:rPr lang="en-US" sz="2800" dirty="0">
                <a:solidFill>
                  <a:srgbClr val="093678"/>
                </a:solidFill>
                <a:latin typeface="Trebuchet MS" pitchFamily="34" charset="0"/>
                <a:cs typeface="+mn-cs"/>
              </a:rPr>
              <a:t>clothing</a:t>
            </a:r>
          </a:p>
          <a:p>
            <a:pPr marL="457200" indent="-457200" eaLnBrk="0" hangingPunct="0">
              <a:spcBef>
                <a:spcPts val="600"/>
              </a:spcBef>
              <a:buFont typeface="Arial" pitchFamily="34" charset="0"/>
              <a:buChar char="•"/>
              <a:defRPr/>
            </a:pPr>
            <a:r>
              <a:rPr lang="en-US" sz="2800" dirty="0">
                <a:solidFill>
                  <a:srgbClr val="093678"/>
                </a:solidFill>
                <a:latin typeface="Trebuchet MS" pitchFamily="34" charset="0"/>
                <a:cs typeface="+mn-cs"/>
              </a:rPr>
              <a:t>E</a:t>
            </a:r>
            <a:r>
              <a:rPr lang="en-US" sz="2800" dirty="0" smtClean="0">
                <a:solidFill>
                  <a:srgbClr val="093678"/>
                </a:solidFill>
                <a:latin typeface="Trebuchet MS" pitchFamily="34" charset="0"/>
                <a:cs typeface="+mn-cs"/>
              </a:rPr>
              <a:t>ye </a:t>
            </a:r>
            <a:r>
              <a:rPr lang="en-US" sz="2800" dirty="0">
                <a:solidFill>
                  <a:srgbClr val="093678"/>
                </a:solidFill>
                <a:latin typeface="Trebuchet MS" pitchFamily="34" charset="0"/>
                <a:cs typeface="+mn-cs"/>
              </a:rPr>
              <a:t>and face protection</a:t>
            </a:r>
          </a:p>
          <a:p>
            <a:pPr marL="457200" indent="-457200" eaLnBrk="0" hangingPunct="0">
              <a:spcBef>
                <a:spcPts val="600"/>
              </a:spcBef>
              <a:buFont typeface="Arial" pitchFamily="34" charset="0"/>
              <a:buChar char="•"/>
              <a:defRPr/>
            </a:pPr>
            <a:r>
              <a:rPr lang="en-US" sz="2800" dirty="0">
                <a:solidFill>
                  <a:srgbClr val="093678"/>
                </a:solidFill>
                <a:latin typeface="Trebuchet MS" pitchFamily="34" charset="0"/>
                <a:cs typeface="+mn-cs"/>
              </a:rPr>
              <a:t>R</a:t>
            </a:r>
            <a:r>
              <a:rPr lang="en-US" sz="2800" dirty="0" smtClean="0">
                <a:solidFill>
                  <a:srgbClr val="093678"/>
                </a:solidFill>
                <a:latin typeface="Trebuchet MS" pitchFamily="34" charset="0"/>
                <a:cs typeface="+mn-cs"/>
              </a:rPr>
              <a:t>espiratory </a:t>
            </a:r>
            <a:r>
              <a:rPr lang="en-US" sz="2800" dirty="0">
                <a:solidFill>
                  <a:srgbClr val="093678"/>
                </a:solidFill>
                <a:latin typeface="Trebuchet MS" pitchFamily="34" charset="0"/>
                <a:cs typeface="+mn-cs"/>
              </a:rPr>
              <a:t>protection</a:t>
            </a:r>
          </a:p>
        </p:txBody>
      </p:sp>
      <p:sp>
        <p:nvSpPr>
          <p:cNvPr id="30724" name="Title 6"/>
          <p:cNvSpPr>
            <a:spLocks noGrp="1"/>
          </p:cNvSpPr>
          <p:nvPr>
            <p:ph type="title"/>
          </p:nvPr>
        </p:nvSpPr>
        <p:spPr/>
        <p:txBody>
          <a:bodyPr/>
          <a:lstStyle/>
          <a:p>
            <a:pPr fontAlgn="auto">
              <a:spcAft>
                <a:spcPts val="0"/>
              </a:spcAft>
              <a:defRPr/>
            </a:pPr>
            <a:r>
              <a:rPr lang="en-US" dirty="0" smtClean="0">
                <a:solidFill>
                  <a:srgbClr val="093678"/>
                </a:solidFill>
              </a:rPr>
              <a:t>Unit 9 Summary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lIns="91599" tIns="45048" rIns="91599" bIns="45048"/>
          <a:lstStyle/>
          <a:p>
            <a:pPr defTabSz="966788" fontAlgn="auto">
              <a:spcAft>
                <a:spcPts val="0"/>
              </a:spcAft>
              <a:defRPr/>
            </a:pPr>
            <a:r>
              <a:rPr lang="en-US" dirty="0" smtClean="0"/>
              <a:t>Unit 9 Review</a:t>
            </a:r>
          </a:p>
        </p:txBody>
      </p:sp>
      <p:graphicFrame>
        <p:nvGraphicFramePr>
          <p:cNvPr id="4" name="Diagram 3"/>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fontAlgn="auto">
              <a:spcAft>
                <a:spcPts val="0"/>
              </a:spcAft>
              <a:defRPr/>
            </a:pPr>
            <a:r>
              <a:rPr lang="en-US" sz="2800" dirty="0" smtClean="0"/>
              <a:t>Unit 9: Q1 Debrief</a:t>
            </a:r>
          </a:p>
        </p:txBody>
      </p:sp>
      <p:sp>
        <p:nvSpPr>
          <p:cNvPr id="30723" name="Content Placeholder 2"/>
          <p:cNvSpPr>
            <a:spLocks noGrp="1"/>
          </p:cNvSpPr>
          <p:nvPr>
            <p:ph idx="1"/>
          </p:nvPr>
        </p:nvSpPr>
        <p:spPr/>
        <p:txBody>
          <a:bodyPr>
            <a:normAutofit/>
          </a:bodyPr>
          <a:lstStyle/>
          <a:p>
            <a:pPr marL="0" lvl="1" indent="0" fontAlgn="auto">
              <a:spcAft>
                <a:spcPts val="0"/>
              </a:spcAft>
              <a:buFontTx/>
              <a:buNone/>
              <a:defRPr/>
            </a:pPr>
            <a:r>
              <a:rPr lang="en-US" sz="2000" b="1" dirty="0" smtClean="0"/>
              <a:t>Typical PPE worn during two-component low pressure SPF application includes _____.</a:t>
            </a:r>
            <a:endParaRPr lang="en-US" sz="2000" b="1" dirty="0"/>
          </a:p>
          <a:p>
            <a:pPr marL="457200" lvl="1" indent="-457200" fontAlgn="auto">
              <a:spcAft>
                <a:spcPts val="0"/>
              </a:spcAft>
              <a:buFontTx/>
              <a:buAutoNum type="alphaUcPeriod"/>
              <a:defRPr/>
            </a:pPr>
            <a:endParaRPr lang="en-US" sz="2000" b="1" dirty="0" smtClean="0"/>
          </a:p>
          <a:p>
            <a:pPr marL="682625" lvl="1" indent="-682625" fontAlgn="auto">
              <a:spcAft>
                <a:spcPts val="0"/>
              </a:spcAft>
              <a:buFontTx/>
              <a:buAutoNum type="alphaUcPeriod"/>
              <a:defRPr/>
            </a:pPr>
            <a:r>
              <a:rPr lang="en-US" sz="2000" b="1" dirty="0" smtClean="0"/>
              <a:t>protective clothing and gloves</a:t>
            </a:r>
          </a:p>
          <a:p>
            <a:pPr marL="682625" lvl="1" indent="-682625" fontAlgn="auto">
              <a:spcAft>
                <a:spcPts val="0"/>
              </a:spcAft>
              <a:buFontTx/>
              <a:buAutoNum type="alphaUcPeriod"/>
              <a:defRPr/>
            </a:pPr>
            <a:r>
              <a:rPr lang="en-US" sz="2000" b="1" dirty="0" smtClean="0"/>
              <a:t>protective clothing, gloves and hearing protection</a:t>
            </a:r>
            <a:endParaRPr lang="en-US" sz="2000" b="1" dirty="0"/>
          </a:p>
          <a:p>
            <a:pPr marL="682625" lvl="1" indent="-682625" fontAlgn="auto">
              <a:spcAft>
                <a:spcPts val="0"/>
              </a:spcAft>
              <a:buFontTx/>
              <a:buAutoNum type="alphaUcPeriod"/>
              <a:defRPr/>
            </a:pPr>
            <a:r>
              <a:rPr lang="en-US" sz="2000" b="1" dirty="0" smtClean="0"/>
              <a:t>hearing protection and respiratory protection</a:t>
            </a:r>
          </a:p>
          <a:p>
            <a:pPr marL="682625" lvl="1" indent="-682625" fontAlgn="auto">
              <a:spcAft>
                <a:spcPts val="0"/>
              </a:spcAft>
              <a:buFontTx/>
              <a:buAutoNum type="alphaUcPeriod"/>
              <a:defRPr/>
            </a:pPr>
            <a:r>
              <a:rPr lang="en-US" sz="2000" b="1" dirty="0" smtClean="0"/>
              <a:t>protective clothing, gloves, eye protection, and respiratory protection</a:t>
            </a:r>
          </a:p>
          <a:p>
            <a:pPr marL="682625" lvl="1" indent="-682625" fontAlgn="auto">
              <a:spcAft>
                <a:spcPts val="0"/>
              </a:spcAft>
              <a:buFontTx/>
              <a:buAutoNum type="alphaUcPeriod"/>
              <a:defRPr/>
            </a:pPr>
            <a:endParaRPr lang="en-US" sz="20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838200" y="1676400"/>
            <a:ext cx="7239000" cy="2985433"/>
          </a:xfrm>
          <a:prstGeom prst="rect">
            <a:avLst/>
          </a:prstGeom>
          <a:noFill/>
          <a:ln w="9525">
            <a:noFill/>
            <a:miter lim="800000"/>
            <a:headEnd/>
            <a:tailEnd/>
          </a:ln>
        </p:spPr>
        <p:txBody>
          <a:bodyPr>
            <a:spAutoFit/>
          </a:bodyPr>
          <a:lstStyle/>
          <a:p>
            <a:pPr eaLnBrk="0" hangingPunct="0">
              <a:spcBef>
                <a:spcPts val="600"/>
              </a:spcBef>
              <a:defRPr/>
            </a:pPr>
            <a:r>
              <a:rPr lang="en-US" sz="2800" dirty="0">
                <a:solidFill>
                  <a:srgbClr val="093678"/>
                </a:solidFill>
                <a:latin typeface="Trebuchet MS" pitchFamily="34" charset="0"/>
                <a:cs typeface="+mn-cs"/>
              </a:rPr>
              <a:t>In this </a:t>
            </a:r>
            <a:r>
              <a:rPr lang="en-US" sz="2800" dirty="0" smtClean="0">
                <a:solidFill>
                  <a:srgbClr val="093678"/>
                </a:solidFill>
                <a:latin typeface="Trebuchet MS" pitchFamily="34" charset="0"/>
                <a:cs typeface="+mn-cs"/>
              </a:rPr>
              <a:t>unit, </a:t>
            </a:r>
            <a:r>
              <a:rPr lang="en-US" sz="2800" dirty="0">
                <a:solidFill>
                  <a:srgbClr val="093678"/>
                </a:solidFill>
                <a:latin typeface="Trebuchet MS" pitchFamily="34" charset="0"/>
                <a:cs typeface="+mn-cs"/>
              </a:rPr>
              <a:t>you will learn about personal protective equipment (PPE) including</a:t>
            </a:r>
            <a:r>
              <a:rPr lang="en-US" sz="2800" dirty="0" smtClean="0">
                <a:solidFill>
                  <a:srgbClr val="093678"/>
                </a:solidFill>
                <a:latin typeface="Trebuchet MS" pitchFamily="34" charset="0"/>
                <a:cs typeface="+mn-cs"/>
              </a:rPr>
              <a:t>:</a:t>
            </a:r>
          </a:p>
          <a:p>
            <a:pPr eaLnBrk="0" hangingPunct="0">
              <a:spcBef>
                <a:spcPts val="600"/>
              </a:spcBef>
              <a:defRPr/>
            </a:pPr>
            <a:endParaRPr lang="en-US" sz="2800" dirty="0">
              <a:solidFill>
                <a:srgbClr val="093678"/>
              </a:solidFill>
              <a:latin typeface="Trebuchet MS" pitchFamily="34" charset="0"/>
              <a:cs typeface="+mn-cs"/>
            </a:endParaRPr>
          </a:p>
          <a:p>
            <a:pPr marL="457200" indent="-457200" eaLnBrk="0" hangingPunct="0">
              <a:spcBef>
                <a:spcPts val="600"/>
              </a:spcBef>
              <a:buFont typeface="Arial" pitchFamily="34" charset="0"/>
              <a:buChar char="•"/>
              <a:defRPr/>
            </a:pPr>
            <a:r>
              <a:rPr lang="en-US" sz="2800" dirty="0">
                <a:solidFill>
                  <a:srgbClr val="093678"/>
                </a:solidFill>
                <a:latin typeface="Trebuchet MS" pitchFamily="34" charset="0"/>
                <a:cs typeface="+mn-cs"/>
              </a:rPr>
              <a:t>P</a:t>
            </a:r>
            <a:r>
              <a:rPr lang="en-US" sz="2800" dirty="0" smtClean="0">
                <a:solidFill>
                  <a:srgbClr val="093678"/>
                </a:solidFill>
                <a:latin typeface="Trebuchet MS" pitchFamily="34" charset="0"/>
                <a:cs typeface="+mn-cs"/>
              </a:rPr>
              <a:t>rotective </a:t>
            </a:r>
            <a:r>
              <a:rPr lang="en-US" sz="2800" dirty="0">
                <a:solidFill>
                  <a:srgbClr val="093678"/>
                </a:solidFill>
                <a:latin typeface="Trebuchet MS" pitchFamily="34" charset="0"/>
                <a:cs typeface="+mn-cs"/>
              </a:rPr>
              <a:t>clothing</a:t>
            </a:r>
          </a:p>
          <a:p>
            <a:pPr marL="457200" indent="-457200" eaLnBrk="0" hangingPunct="0">
              <a:spcBef>
                <a:spcPts val="600"/>
              </a:spcBef>
              <a:buFont typeface="Arial" pitchFamily="34" charset="0"/>
              <a:buChar char="•"/>
              <a:defRPr/>
            </a:pPr>
            <a:r>
              <a:rPr lang="en-US" sz="2800" dirty="0">
                <a:solidFill>
                  <a:srgbClr val="093678"/>
                </a:solidFill>
                <a:latin typeface="Trebuchet MS" pitchFamily="34" charset="0"/>
                <a:cs typeface="+mn-cs"/>
              </a:rPr>
              <a:t>E</a:t>
            </a:r>
            <a:r>
              <a:rPr lang="en-US" sz="2800" dirty="0" smtClean="0">
                <a:solidFill>
                  <a:srgbClr val="093678"/>
                </a:solidFill>
                <a:latin typeface="Trebuchet MS" pitchFamily="34" charset="0"/>
                <a:cs typeface="+mn-cs"/>
              </a:rPr>
              <a:t>ye </a:t>
            </a:r>
            <a:r>
              <a:rPr lang="en-US" sz="2800" dirty="0">
                <a:solidFill>
                  <a:srgbClr val="093678"/>
                </a:solidFill>
                <a:latin typeface="Trebuchet MS" pitchFamily="34" charset="0"/>
                <a:cs typeface="+mn-cs"/>
              </a:rPr>
              <a:t>and face protection</a:t>
            </a:r>
          </a:p>
          <a:p>
            <a:pPr marL="457200" indent="-457200" eaLnBrk="0" hangingPunct="0">
              <a:spcBef>
                <a:spcPts val="600"/>
              </a:spcBef>
              <a:buFont typeface="Arial" pitchFamily="34" charset="0"/>
              <a:buChar char="•"/>
              <a:defRPr/>
            </a:pPr>
            <a:r>
              <a:rPr lang="en-US" sz="2800" dirty="0">
                <a:solidFill>
                  <a:srgbClr val="093678"/>
                </a:solidFill>
                <a:latin typeface="Trebuchet MS" pitchFamily="34" charset="0"/>
                <a:cs typeface="+mn-cs"/>
              </a:rPr>
              <a:t>R</a:t>
            </a:r>
            <a:r>
              <a:rPr lang="en-US" sz="2800" dirty="0" smtClean="0">
                <a:solidFill>
                  <a:srgbClr val="093678"/>
                </a:solidFill>
                <a:latin typeface="Trebuchet MS" pitchFamily="34" charset="0"/>
                <a:cs typeface="+mn-cs"/>
              </a:rPr>
              <a:t>espiratory </a:t>
            </a:r>
            <a:r>
              <a:rPr lang="en-US" sz="2800" dirty="0">
                <a:solidFill>
                  <a:srgbClr val="093678"/>
                </a:solidFill>
                <a:latin typeface="Trebuchet MS" pitchFamily="34" charset="0"/>
                <a:cs typeface="+mn-cs"/>
              </a:rPr>
              <a:t>protection</a:t>
            </a:r>
          </a:p>
        </p:txBody>
      </p:sp>
      <p:sp>
        <p:nvSpPr>
          <p:cNvPr id="8196" name="Title 6"/>
          <p:cNvSpPr>
            <a:spLocks noGrp="1"/>
          </p:cNvSpPr>
          <p:nvPr>
            <p:ph type="title"/>
          </p:nvPr>
        </p:nvSpPr>
        <p:spPr/>
        <p:txBody>
          <a:bodyPr/>
          <a:lstStyle/>
          <a:p>
            <a:pPr fontAlgn="auto">
              <a:spcAft>
                <a:spcPts val="0"/>
              </a:spcAft>
              <a:defRPr/>
            </a:pPr>
            <a:r>
              <a:rPr lang="en-US" dirty="0" smtClean="0"/>
              <a:t>Welcome to Unit 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fontAlgn="auto">
              <a:spcAft>
                <a:spcPts val="0"/>
              </a:spcAft>
              <a:defRPr/>
            </a:pPr>
            <a:r>
              <a:rPr lang="en-US" sz="2800" dirty="0" smtClean="0"/>
              <a:t>Unit 9: Q1 Debrief</a:t>
            </a:r>
          </a:p>
        </p:txBody>
      </p:sp>
      <p:sp>
        <p:nvSpPr>
          <p:cNvPr id="30723" name="Content Placeholder 2"/>
          <p:cNvSpPr>
            <a:spLocks noGrp="1"/>
          </p:cNvSpPr>
          <p:nvPr>
            <p:ph idx="1"/>
          </p:nvPr>
        </p:nvSpPr>
        <p:spPr/>
        <p:txBody>
          <a:bodyPr>
            <a:normAutofit/>
          </a:bodyPr>
          <a:lstStyle/>
          <a:p>
            <a:pPr marL="0" lvl="1" indent="0" fontAlgn="auto">
              <a:spcAft>
                <a:spcPts val="0"/>
              </a:spcAft>
              <a:buFontTx/>
              <a:buNone/>
              <a:defRPr/>
            </a:pPr>
            <a:r>
              <a:rPr lang="en-US" sz="2000" b="1" dirty="0" smtClean="0"/>
              <a:t>Typical PPE worn during two-component low pressure SPF application includes _____.</a:t>
            </a:r>
            <a:endParaRPr lang="en-US" sz="2000" b="1" dirty="0"/>
          </a:p>
          <a:p>
            <a:pPr marL="457200" lvl="1" indent="-457200" fontAlgn="auto">
              <a:spcAft>
                <a:spcPts val="0"/>
              </a:spcAft>
              <a:buFontTx/>
              <a:buAutoNum type="alphaUcPeriod"/>
              <a:defRPr/>
            </a:pPr>
            <a:endParaRPr lang="en-US" sz="2000" b="1" dirty="0" smtClean="0"/>
          </a:p>
          <a:p>
            <a:pPr marL="682625" lvl="1" indent="-682625" fontAlgn="auto">
              <a:spcAft>
                <a:spcPts val="0"/>
              </a:spcAft>
              <a:buFontTx/>
              <a:buAutoNum type="alphaUcPeriod"/>
              <a:defRPr/>
            </a:pPr>
            <a:r>
              <a:rPr lang="en-US" sz="2000" b="1" dirty="0" smtClean="0">
                <a:solidFill>
                  <a:schemeClr val="bg1">
                    <a:lumMod val="50000"/>
                  </a:schemeClr>
                </a:solidFill>
              </a:rPr>
              <a:t>protective clothing and gloves</a:t>
            </a:r>
          </a:p>
          <a:p>
            <a:pPr marL="682625" lvl="1" indent="-682625" fontAlgn="auto">
              <a:spcAft>
                <a:spcPts val="0"/>
              </a:spcAft>
              <a:buFontTx/>
              <a:buAutoNum type="alphaUcPeriod"/>
              <a:defRPr/>
            </a:pPr>
            <a:r>
              <a:rPr lang="en-US" sz="2000" b="1" dirty="0" smtClean="0">
                <a:solidFill>
                  <a:schemeClr val="bg1">
                    <a:lumMod val="50000"/>
                  </a:schemeClr>
                </a:solidFill>
              </a:rPr>
              <a:t>protective clothing, gloves and hearing protection</a:t>
            </a:r>
            <a:endParaRPr lang="en-US" sz="2000" b="1" dirty="0">
              <a:solidFill>
                <a:schemeClr val="bg1">
                  <a:lumMod val="50000"/>
                </a:schemeClr>
              </a:solidFill>
            </a:endParaRPr>
          </a:p>
          <a:p>
            <a:pPr marL="682625" lvl="1" indent="-682625" fontAlgn="auto">
              <a:spcAft>
                <a:spcPts val="0"/>
              </a:spcAft>
              <a:buFontTx/>
              <a:buAutoNum type="alphaUcPeriod"/>
              <a:defRPr/>
            </a:pPr>
            <a:r>
              <a:rPr lang="en-US" sz="2000" b="1" dirty="0" smtClean="0">
                <a:solidFill>
                  <a:schemeClr val="bg1">
                    <a:lumMod val="50000"/>
                  </a:schemeClr>
                </a:solidFill>
              </a:rPr>
              <a:t>hearing protection and respiratory protection</a:t>
            </a:r>
          </a:p>
          <a:p>
            <a:pPr marL="682625" lvl="1" indent="-682625" fontAlgn="auto">
              <a:spcAft>
                <a:spcPts val="0"/>
              </a:spcAft>
              <a:buFontTx/>
              <a:buAutoNum type="alphaUcPeriod"/>
              <a:defRPr/>
            </a:pPr>
            <a:r>
              <a:rPr lang="en-US" sz="2000" b="1" dirty="0" smtClean="0">
                <a:solidFill>
                  <a:srgbClr val="00B050"/>
                </a:solidFill>
              </a:rPr>
              <a:t>protective clothing, gloves, eye protection, and respiratory protection</a:t>
            </a:r>
          </a:p>
          <a:p>
            <a:pPr marL="682625" lvl="1" indent="-682625" fontAlgn="auto">
              <a:spcAft>
                <a:spcPts val="0"/>
              </a:spcAft>
              <a:buFontTx/>
              <a:buAutoNum type="alphaUcPeriod"/>
              <a:defRPr/>
            </a:pPr>
            <a:endParaRPr lang="en-US" sz="20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Unit 9: Q2 Debrief</a:t>
            </a:r>
          </a:p>
        </p:txBody>
      </p:sp>
      <p:sp>
        <p:nvSpPr>
          <p:cNvPr id="3" name="Content Placeholder 2"/>
          <p:cNvSpPr>
            <a:spLocks noGrp="1"/>
          </p:cNvSpPr>
          <p:nvPr>
            <p:ph idx="1"/>
          </p:nvPr>
        </p:nvSpPr>
        <p:spPr/>
        <p:txBody>
          <a:bodyPr>
            <a:normAutofit lnSpcReduction="10000"/>
          </a:bodyPr>
          <a:lstStyle/>
          <a:p>
            <a:pPr indent="0" fontAlgn="auto">
              <a:buFont typeface="Wingdings" pitchFamily="2" charset="2"/>
              <a:buNone/>
              <a:defRPr/>
            </a:pPr>
            <a:r>
              <a:rPr lang="en-US" sz="2000" dirty="0" smtClean="0"/>
              <a:t>The following statements regarding respirator use when applying two-component low pressure SPF are true, </a:t>
            </a:r>
            <a:r>
              <a:rPr lang="en-US" sz="2000" u="sng" dirty="0" smtClean="0"/>
              <a:t>except</a:t>
            </a:r>
            <a:r>
              <a:rPr lang="en-US" sz="2000" dirty="0" smtClean="0"/>
              <a:t>:</a:t>
            </a:r>
          </a:p>
          <a:p>
            <a:pPr marL="682625" indent="-682625" fontAlgn="auto">
              <a:buFont typeface="Wingdings" pitchFamily="2" charset="2"/>
              <a:buAutoNum type="alphaUcPeriod"/>
              <a:defRPr/>
            </a:pPr>
            <a:r>
              <a:rPr lang="en-US" sz="2000" dirty="0" smtClean="0"/>
              <a:t>Manufacturers recommend that you wear an appropriate air-purifying respirator (APR) </a:t>
            </a:r>
            <a:r>
              <a:rPr lang="en-US" sz="2000" u="sng" dirty="0" smtClean="0"/>
              <a:t>anytime</a:t>
            </a:r>
            <a:r>
              <a:rPr lang="en-US" sz="2000" dirty="0" smtClean="0"/>
              <a:t> you are spraying two-component low pressure SPF. </a:t>
            </a:r>
          </a:p>
          <a:p>
            <a:pPr marL="682625" indent="-682625" fontAlgn="auto">
              <a:buFont typeface="Wingdings" pitchFamily="2" charset="2"/>
              <a:buAutoNum type="alphaUcPeriod"/>
              <a:defRPr/>
            </a:pPr>
            <a:r>
              <a:rPr lang="en-US" sz="2000" dirty="0" smtClean="0"/>
              <a:t>Gloves and protective clothing are not needed when wearing an air-purifying respirator (APR).</a:t>
            </a:r>
          </a:p>
          <a:p>
            <a:pPr marL="682625" indent="-682625" fontAlgn="auto">
              <a:buFont typeface="Wingdings" pitchFamily="2" charset="2"/>
              <a:buAutoNum type="alphaUcPeriod"/>
              <a:defRPr/>
            </a:pPr>
            <a:r>
              <a:rPr lang="en-US" sz="2000" dirty="0" smtClean="0"/>
              <a:t>Types of respirators commonly used for two-component low pressure application include half-face APRs, full-face APRs and powered air-purifying respirators (PAPRs).</a:t>
            </a:r>
          </a:p>
          <a:p>
            <a:pPr marL="682625" indent="-682625" fontAlgn="auto">
              <a:buFont typeface="Wingdings" pitchFamily="2" charset="2"/>
              <a:buAutoNum type="alphaUcPeriod"/>
              <a:defRPr/>
            </a:pPr>
            <a:r>
              <a:rPr lang="en-US" sz="2000" dirty="0" smtClean="0"/>
              <a:t>OSHA established a Respiratory Protection Standard to regulate the use of respirators in the workplace. </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Unit 9: Q2 Debrief</a:t>
            </a:r>
          </a:p>
        </p:txBody>
      </p:sp>
      <p:sp>
        <p:nvSpPr>
          <p:cNvPr id="3" name="Content Placeholder 2"/>
          <p:cNvSpPr>
            <a:spLocks noGrp="1"/>
          </p:cNvSpPr>
          <p:nvPr>
            <p:ph idx="1"/>
          </p:nvPr>
        </p:nvSpPr>
        <p:spPr/>
        <p:txBody>
          <a:bodyPr>
            <a:normAutofit lnSpcReduction="10000"/>
          </a:bodyPr>
          <a:lstStyle/>
          <a:p>
            <a:pPr indent="0" fontAlgn="auto">
              <a:buFont typeface="Wingdings" pitchFamily="2" charset="2"/>
              <a:buNone/>
              <a:defRPr/>
            </a:pPr>
            <a:r>
              <a:rPr lang="en-US" sz="2000" dirty="0" smtClean="0"/>
              <a:t>The following statements regarding respirator use when applying two-component low pressure SPF are true, </a:t>
            </a:r>
            <a:r>
              <a:rPr lang="en-US" sz="2000" u="sng" dirty="0" smtClean="0"/>
              <a:t>except</a:t>
            </a:r>
            <a:r>
              <a:rPr lang="en-US" sz="2000" dirty="0" smtClean="0"/>
              <a:t>:</a:t>
            </a:r>
          </a:p>
          <a:p>
            <a:pPr marL="682625" indent="-682625" fontAlgn="auto">
              <a:buFont typeface="Wingdings" pitchFamily="2" charset="2"/>
              <a:buAutoNum type="alphaUcPeriod"/>
              <a:defRPr/>
            </a:pPr>
            <a:r>
              <a:rPr lang="en-US" sz="2000" dirty="0" smtClean="0">
                <a:solidFill>
                  <a:schemeClr val="bg1">
                    <a:lumMod val="50000"/>
                  </a:schemeClr>
                </a:solidFill>
              </a:rPr>
              <a:t>Manufacturers recommend that you wear an appropriate air-purifying respirator (APR) </a:t>
            </a:r>
            <a:r>
              <a:rPr lang="en-US" sz="2000" u="sng" dirty="0" smtClean="0">
                <a:solidFill>
                  <a:schemeClr val="bg1">
                    <a:lumMod val="50000"/>
                  </a:schemeClr>
                </a:solidFill>
              </a:rPr>
              <a:t>anytime</a:t>
            </a:r>
            <a:r>
              <a:rPr lang="en-US" sz="2000" dirty="0" smtClean="0">
                <a:solidFill>
                  <a:schemeClr val="bg1">
                    <a:lumMod val="50000"/>
                  </a:schemeClr>
                </a:solidFill>
              </a:rPr>
              <a:t> you are spraying two-component low pressure SPF. </a:t>
            </a:r>
          </a:p>
          <a:p>
            <a:pPr marL="682625" indent="-682625" fontAlgn="auto">
              <a:buFont typeface="Wingdings" pitchFamily="2" charset="2"/>
              <a:buAutoNum type="alphaUcPeriod"/>
              <a:defRPr/>
            </a:pPr>
            <a:r>
              <a:rPr lang="en-US" sz="2000" dirty="0" smtClean="0">
                <a:solidFill>
                  <a:srgbClr val="00B050"/>
                </a:solidFill>
              </a:rPr>
              <a:t>Gloves and protective clothing are not needed when wearing an air-purifying respirator (APR).</a:t>
            </a:r>
          </a:p>
          <a:p>
            <a:pPr marL="682625" indent="-682625" fontAlgn="auto">
              <a:buFont typeface="Wingdings" pitchFamily="2" charset="2"/>
              <a:buAutoNum type="alphaUcPeriod"/>
              <a:defRPr/>
            </a:pPr>
            <a:r>
              <a:rPr lang="en-US" sz="2000" dirty="0" smtClean="0">
                <a:solidFill>
                  <a:schemeClr val="bg1">
                    <a:lumMod val="50000"/>
                  </a:schemeClr>
                </a:solidFill>
              </a:rPr>
              <a:t>Types of respirators commonly used for two-component low pressure application include half-face APRs, full-face APRs and powered air-purifying respirators (PAPRs).</a:t>
            </a:r>
          </a:p>
          <a:p>
            <a:pPr marL="682625" indent="-682625" fontAlgn="auto">
              <a:buFont typeface="Wingdings" pitchFamily="2" charset="2"/>
              <a:buAutoNum type="alphaUcPeriod"/>
              <a:defRPr/>
            </a:pPr>
            <a:r>
              <a:rPr lang="en-US" sz="2000" dirty="0" smtClean="0">
                <a:solidFill>
                  <a:schemeClr val="bg1">
                    <a:lumMod val="50000"/>
                  </a:schemeClr>
                </a:solidFill>
              </a:rPr>
              <a:t>OSHA established a Respiratory Protection Standard to regulate the use of respirators in the workplace. </a:t>
            </a:r>
            <a:endParaRPr lang="en-U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533400"/>
            <a:ext cx="7162800" cy="751512"/>
          </a:xfrm>
        </p:spPr>
        <p:txBody>
          <a:bodyPr>
            <a:normAutofit/>
          </a:bodyPr>
          <a:lstStyle/>
          <a:p>
            <a:pPr fontAlgn="auto">
              <a:spcAft>
                <a:spcPts val="0"/>
              </a:spcAft>
              <a:defRPr/>
            </a:pPr>
            <a:r>
              <a:rPr lang="en-US" sz="2800" dirty="0" smtClean="0"/>
              <a:t>Unit 9: Q3 Debrief</a:t>
            </a:r>
          </a:p>
        </p:txBody>
      </p:sp>
      <p:sp>
        <p:nvSpPr>
          <p:cNvPr id="3"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t>Air-purifying respirator </a:t>
            </a:r>
            <a:r>
              <a:rPr lang="en-US" sz="2000" dirty="0"/>
              <a:t>(</a:t>
            </a:r>
            <a:r>
              <a:rPr lang="en-US" sz="2000" dirty="0" smtClean="0"/>
              <a:t>APR) and powered air-purifying respirator (PAPR) cartridges are changed out _____ to prevent chemical breakthrough.</a:t>
            </a:r>
            <a:endParaRPr lang="en-US" sz="2000" dirty="0"/>
          </a:p>
          <a:p>
            <a:pPr marL="682625" indent="-682625" fontAlgn="auto">
              <a:buFontTx/>
              <a:buAutoNum type="alphaUcPeriod"/>
              <a:defRPr/>
            </a:pPr>
            <a:r>
              <a:rPr lang="en-US" sz="2000" dirty="0" smtClean="0"/>
              <a:t>when they develop an unpleasant odor</a:t>
            </a:r>
          </a:p>
          <a:p>
            <a:pPr marL="682625" indent="-682625" fontAlgn="auto">
              <a:buAutoNum type="alphaUcPeriod" startAt="2"/>
              <a:defRPr/>
            </a:pPr>
            <a:r>
              <a:rPr lang="en-US" sz="2000" dirty="0" smtClean="0"/>
              <a:t>annually</a:t>
            </a:r>
          </a:p>
          <a:p>
            <a:pPr marL="682625" indent="-682625" fontAlgn="auto">
              <a:buFont typeface="Arial" charset="0"/>
              <a:buAutoNum type="alphaUcPeriod" startAt="2"/>
              <a:defRPr/>
            </a:pPr>
            <a:r>
              <a:rPr lang="en-US" sz="2000" dirty="0" smtClean="0"/>
              <a:t>according to the employer’s cartridge change out schedule</a:t>
            </a:r>
            <a:endParaRPr lang="en-US" sz="2000" dirty="0"/>
          </a:p>
          <a:p>
            <a:pPr marL="682625" indent="-682625" fontAlgn="auto">
              <a:buFont typeface="Arial" charset="0"/>
              <a:buAutoNum type="alphaUcPeriod" startAt="2"/>
              <a:defRPr/>
            </a:pPr>
            <a:r>
              <a:rPr lang="en-US" sz="2000" dirty="0" smtClean="0"/>
              <a:t>once a month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533400"/>
            <a:ext cx="7162800" cy="751512"/>
          </a:xfrm>
        </p:spPr>
        <p:txBody>
          <a:bodyPr>
            <a:normAutofit/>
          </a:bodyPr>
          <a:lstStyle/>
          <a:p>
            <a:pPr fontAlgn="auto">
              <a:spcAft>
                <a:spcPts val="0"/>
              </a:spcAft>
              <a:defRPr/>
            </a:pPr>
            <a:r>
              <a:rPr lang="en-US" sz="2800" dirty="0" smtClean="0"/>
              <a:t>Unit 9: Q3 Debrief</a:t>
            </a:r>
          </a:p>
        </p:txBody>
      </p:sp>
      <p:sp>
        <p:nvSpPr>
          <p:cNvPr id="3"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t>Air-purifying respirator </a:t>
            </a:r>
            <a:r>
              <a:rPr lang="en-US" sz="2000" dirty="0"/>
              <a:t>(</a:t>
            </a:r>
            <a:r>
              <a:rPr lang="en-US" sz="2000" dirty="0" smtClean="0"/>
              <a:t>APR) and powered air-purifying respirator (PAPR) cartridges are changed out _____ to prevent chemical breakthrough.</a:t>
            </a:r>
            <a:endParaRPr lang="en-US" sz="2000" dirty="0"/>
          </a:p>
          <a:p>
            <a:pPr marL="682625" indent="-682625" fontAlgn="auto">
              <a:buFontTx/>
              <a:buAutoNum type="alphaUcPeriod"/>
              <a:defRPr/>
            </a:pPr>
            <a:r>
              <a:rPr lang="en-US" sz="2000" dirty="0" smtClean="0">
                <a:solidFill>
                  <a:schemeClr val="bg1">
                    <a:lumMod val="50000"/>
                  </a:schemeClr>
                </a:solidFill>
              </a:rPr>
              <a:t>when they develop an unpleasant odor</a:t>
            </a:r>
          </a:p>
          <a:p>
            <a:pPr marL="682625" indent="-682625" fontAlgn="auto">
              <a:buFontTx/>
              <a:buAutoNum type="alphaUcPeriod"/>
              <a:defRPr/>
            </a:pPr>
            <a:r>
              <a:rPr lang="en-US" sz="2000" dirty="0" smtClean="0">
                <a:solidFill>
                  <a:schemeClr val="bg1">
                    <a:lumMod val="50000"/>
                  </a:schemeClr>
                </a:solidFill>
              </a:rPr>
              <a:t>annually</a:t>
            </a:r>
          </a:p>
          <a:p>
            <a:pPr marL="682625" indent="-682625" fontAlgn="auto">
              <a:buFontTx/>
              <a:buAutoNum type="alphaUcPeriod"/>
              <a:defRPr/>
            </a:pPr>
            <a:r>
              <a:rPr lang="en-US" sz="2000" dirty="0" smtClean="0">
                <a:solidFill>
                  <a:srgbClr val="00B050"/>
                </a:solidFill>
              </a:rPr>
              <a:t>according to the employer’s cartridge change out schedule</a:t>
            </a:r>
            <a:endParaRPr lang="en-US" sz="2000" dirty="0"/>
          </a:p>
          <a:p>
            <a:pPr marL="682625" indent="-682625" fontAlgn="auto">
              <a:buFontTx/>
              <a:buAutoNum type="alphaUcPeriod"/>
              <a:defRPr/>
            </a:pPr>
            <a:r>
              <a:rPr lang="en-US" sz="2000" dirty="0" smtClean="0">
                <a:solidFill>
                  <a:schemeClr val="bg1">
                    <a:lumMod val="50000"/>
                  </a:schemeClr>
                </a:solidFill>
              </a:rPr>
              <a:t>once a month</a:t>
            </a:r>
            <a:endParaRPr lang="en-U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533400"/>
            <a:ext cx="7162800" cy="675312"/>
          </a:xfrm>
        </p:spPr>
        <p:txBody>
          <a:bodyPr>
            <a:normAutofit/>
          </a:bodyPr>
          <a:lstStyle/>
          <a:p>
            <a:pPr fontAlgn="auto">
              <a:spcAft>
                <a:spcPts val="0"/>
              </a:spcAft>
              <a:defRPr/>
            </a:pPr>
            <a:r>
              <a:rPr lang="en-US" sz="2800" dirty="0" smtClean="0"/>
              <a:t>Unit 9: Q4 Debrief</a:t>
            </a:r>
          </a:p>
        </p:txBody>
      </p:sp>
      <p:sp>
        <p:nvSpPr>
          <p:cNvPr id="30723" name="Content Placeholder 2"/>
          <p:cNvSpPr>
            <a:spLocks noGrp="1"/>
          </p:cNvSpPr>
          <p:nvPr>
            <p:ph idx="1"/>
          </p:nvPr>
        </p:nvSpPr>
        <p:spPr/>
        <p:txBody>
          <a:bodyPr>
            <a:normAutofit/>
          </a:bodyPr>
          <a:lstStyle/>
          <a:p>
            <a:pPr marL="0" lvl="1" indent="0" fontAlgn="auto">
              <a:spcAft>
                <a:spcPts val="0"/>
              </a:spcAft>
              <a:buFont typeface="Arial" pitchFamily="34" charset="0"/>
              <a:buNone/>
              <a:defRPr/>
            </a:pPr>
            <a:r>
              <a:rPr lang="en-US" sz="2000" b="1" dirty="0"/>
              <a:t>When wearing a tight-fitting respirator, </a:t>
            </a:r>
            <a:r>
              <a:rPr lang="en-US" sz="2000" b="1" dirty="0" smtClean="0"/>
              <a:t>it is important for a </a:t>
            </a:r>
            <a:r>
              <a:rPr lang="en-US" sz="2000" b="1" dirty="0"/>
              <a:t>respirator user </a:t>
            </a:r>
            <a:r>
              <a:rPr lang="en-US" sz="2000" b="1" dirty="0" smtClean="0"/>
              <a:t>to conduct </a:t>
            </a:r>
            <a:r>
              <a:rPr lang="en-US" sz="2000" b="1" dirty="0"/>
              <a:t>a user seal check </a:t>
            </a:r>
            <a:r>
              <a:rPr lang="en-US" sz="2000" b="1" dirty="0" smtClean="0"/>
              <a:t>_________.</a:t>
            </a:r>
            <a:endParaRPr lang="en-US" sz="2000" b="1" dirty="0"/>
          </a:p>
          <a:p>
            <a:pPr marL="0" lvl="1" indent="0" fontAlgn="auto">
              <a:spcAft>
                <a:spcPts val="0"/>
              </a:spcAft>
              <a:buFont typeface="Arial" pitchFamily="34" charset="0"/>
              <a:buNone/>
              <a:defRPr/>
            </a:pPr>
            <a:endParaRPr lang="en-US" sz="2000" b="1" dirty="0" smtClean="0"/>
          </a:p>
          <a:p>
            <a:pPr marL="457200" lvl="1" indent="-457200" fontAlgn="auto">
              <a:lnSpc>
                <a:spcPct val="150000"/>
              </a:lnSpc>
              <a:spcAft>
                <a:spcPts val="0"/>
              </a:spcAft>
              <a:buFont typeface="Arial" pitchFamily="34" charset="0"/>
              <a:buAutoNum type="alphaUcPeriod"/>
              <a:defRPr/>
            </a:pPr>
            <a:r>
              <a:rPr lang="en-US" sz="2000" b="1" dirty="0" smtClean="0"/>
              <a:t>each time the respirator is worn</a:t>
            </a:r>
          </a:p>
          <a:p>
            <a:pPr marL="457200" lvl="1" indent="-457200" fontAlgn="auto">
              <a:lnSpc>
                <a:spcPct val="150000"/>
              </a:lnSpc>
              <a:spcAft>
                <a:spcPts val="0"/>
              </a:spcAft>
              <a:buFont typeface="Arial" pitchFamily="34" charset="0"/>
              <a:buAutoNum type="alphaUcPeriod"/>
              <a:defRPr/>
            </a:pPr>
            <a:r>
              <a:rPr lang="en-US" sz="2000" b="1" dirty="0" smtClean="0"/>
              <a:t>weekly</a:t>
            </a:r>
            <a:endParaRPr lang="en-US" sz="2000" b="1" dirty="0"/>
          </a:p>
          <a:p>
            <a:pPr marL="457200" lvl="1" indent="-457200" fontAlgn="auto">
              <a:lnSpc>
                <a:spcPct val="150000"/>
              </a:lnSpc>
              <a:spcAft>
                <a:spcPts val="0"/>
              </a:spcAft>
              <a:buFont typeface="Arial" pitchFamily="34" charset="0"/>
              <a:buAutoNum type="alphaUcPeriod"/>
              <a:defRPr/>
            </a:pPr>
            <a:r>
              <a:rPr lang="en-US" sz="2000" b="1" dirty="0" smtClean="0"/>
              <a:t>annually</a:t>
            </a:r>
            <a:endParaRPr lang="en-US" sz="2000" b="1" dirty="0"/>
          </a:p>
          <a:p>
            <a:pPr marL="457200" lvl="1" indent="-457200" fontAlgn="auto">
              <a:lnSpc>
                <a:spcPct val="150000"/>
              </a:lnSpc>
              <a:spcAft>
                <a:spcPts val="0"/>
              </a:spcAft>
              <a:buFont typeface="Arial" pitchFamily="34" charset="0"/>
              <a:buAutoNum type="alphaUcPeriod"/>
              <a:defRPr/>
            </a:pPr>
            <a:r>
              <a:rPr lang="en-US" sz="2000" b="1" dirty="0" smtClean="0"/>
              <a:t>only if multiple users share the respirator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533400"/>
            <a:ext cx="7162800" cy="675312"/>
          </a:xfrm>
        </p:spPr>
        <p:txBody>
          <a:bodyPr>
            <a:normAutofit/>
          </a:bodyPr>
          <a:lstStyle/>
          <a:p>
            <a:pPr fontAlgn="auto">
              <a:spcAft>
                <a:spcPts val="0"/>
              </a:spcAft>
              <a:defRPr/>
            </a:pPr>
            <a:r>
              <a:rPr lang="en-US" sz="2800" dirty="0" smtClean="0"/>
              <a:t>Unit 9: Q4 Debrief</a:t>
            </a:r>
          </a:p>
        </p:txBody>
      </p:sp>
      <p:sp>
        <p:nvSpPr>
          <p:cNvPr id="30723" name="Content Placeholder 2"/>
          <p:cNvSpPr>
            <a:spLocks noGrp="1"/>
          </p:cNvSpPr>
          <p:nvPr>
            <p:ph idx="1"/>
          </p:nvPr>
        </p:nvSpPr>
        <p:spPr/>
        <p:txBody>
          <a:bodyPr>
            <a:normAutofit/>
          </a:bodyPr>
          <a:lstStyle/>
          <a:p>
            <a:pPr marL="0" lvl="1" indent="0" fontAlgn="auto">
              <a:spcAft>
                <a:spcPts val="0"/>
              </a:spcAft>
              <a:buFont typeface="Arial" pitchFamily="34" charset="0"/>
              <a:buNone/>
              <a:defRPr/>
            </a:pPr>
            <a:r>
              <a:rPr lang="en-US" sz="2000" b="1" dirty="0"/>
              <a:t>When wearing a tight-fitting respirator, </a:t>
            </a:r>
            <a:r>
              <a:rPr lang="en-US" sz="2000" b="1" dirty="0" smtClean="0"/>
              <a:t>it is important for a </a:t>
            </a:r>
            <a:r>
              <a:rPr lang="en-US" sz="2000" b="1" dirty="0"/>
              <a:t>respirator user </a:t>
            </a:r>
            <a:r>
              <a:rPr lang="en-US" sz="2000" b="1" dirty="0" smtClean="0"/>
              <a:t>to conduct </a:t>
            </a:r>
            <a:r>
              <a:rPr lang="en-US" sz="2000" b="1" dirty="0"/>
              <a:t>a user seal check </a:t>
            </a:r>
            <a:r>
              <a:rPr lang="en-US" sz="2000" b="1" dirty="0" smtClean="0"/>
              <a:t>_________.</a:t>
            </a:r>
            <a:endParaRPr lang="en-US" sz="2000" b="1" dirty="0"/>
          </a:p>
          <a:p>
            <a:pPr marL="0" lvl="1" indent="0" fontAlgn="auto">
              <a:spcAft>
                <a:spcPts val="0"/>
              </a:spcAft>
              <a:buFontTx/>
              <a:buNone/>
              <a:defRPr/>
            </a:pPr>
            <a:endParaRPr lang="en-US" sz="2000" b="1" dirty="0" smtClean="0"/>
          </a:p>
          <a:p>
            <a:pPr marL="682625" lvl="1" indent="-682625" fontAlgn="auto">
              <a:lnSpc>
                <a:spcPct val="150000"/>
              </a:lnSpc>
              <a:spcAft>
                <a:spcPts val="0"/>
              </a:spcAft>
              <a:buFontTx/>
              <a:buAutoNum type="alphaUcPeriod"/>
              <a:defRPr/>
            </a:pPr>
            <a:r>
              <a:rPr lang="en-US" sz="2000" b="1" dirty="0">
                <a:solidFill>
                  <a:srgbClr val="00B050"/>
                </a:solidFill>
              </a:rPr>
              <a:t>e</a:t>
            </a:r>
            <a:r>
              <a:rPr lang="en-US" sz="2000" b="1" dirty="0" smtClean="0">
                <a:solidFill>
                  <a:srgbClr val="00B050"/>
                </a:solidFill>
              </a:rPr>
              <a:t>ach time the respirator is worn</a:t>
            </a:r>
          </a:p>
          <a:p>
            <a:pPr marL="682625" lvl="1" indent="-682625" fontAlgn="auto">
              <a:lnSpc>
                <a:spcPct val="150000"/>
              </a:lnSpc>
              <a:spcAft>
                <a:spcPts val="0"/>
              </a:spcAft>
              <a:buFontTx/>
              <a:buAutoNum type="alphaUcPeriod"/>
              <a:defRPr/>
            </a:pPr>
            <a:r>
              <a:rPr lang="en-US" sz="2000" b="1" dirty="0" smtClean="0">
                <a:solidFill>
                  <a:schemeClr val="bg1">
                    <a:lumMod val="50000"/>
                  </a:schemeClr>
                </a:solidFill>
              </a:rPr>
              <a:t>weekly</a:t>
            </a:r>
            <a:endParaRPr lang="en-US" sz="2000" b="1" dirty="0">
              <a:solidFill>
                <a:schemeClr val="bg1">
                  <a:lumMod val="50000"/>
                </a:schemeClr>
              </a:solidFill>
            </a:endParaRPr>
          </a:p>
          <a:p>
            <a:pPr marL="682625" lvl="1" indent="-682625" fontAlgn="auto">
              <a:lnSpc>
                <a:spcPct val="150000"/>
              </a:lnSpc>
              <a:spcAft>
                <a:spcPts val="0"/>
              </a:spcAft>
              <a:buFontTx/>
              <a:buAutoNum type="alphaUcPeriod"/>
              <a:defRPr/>
            </a:pPr>
            <a:r>
              <a:rPr lang="en-US" sz="2000" b="1" dirty="0" smtClean="0">
                <a:solidFill>
                  <a:schemeClr val="bg1">
                    <a:lumMod val="50000"/>
                  </a:schemeClr>
                </a:solidFill>
              </a:rPr>
              <a:t>annually</a:t>
            </a:r>
            <a:endParaRPr lang="en-US" sz="2000" b="1" dirty="0">
              <a:solidFill>
                <a:schemeClr val="bg1">
                  <a:lumMod val="50000"/>
                </a:schemeClr>
              </a:solidFill>
            </a:endParaRPr>
          </a:p>
          <a:p>
            <a:pPr marL="682625" lvl="1" indent="-682625" fontAlgn="auto">
              <a:lnSpc>
                <a:spcPct val="150000"/>
              </a:lnSpc>
              <a:spcAft>
                <a:spcPts val="0"/>
              </a:spcAft>
              <a:buFontTx/>
              <a:buAutoNum type="alphaUcPeriod"/>
              <a:defRPr/>
            </a:pPr>
            <a:r>
              <a:rPr lang="en-US" sz="2000" b="1" dirty="0" smtClean="0">
                <a:solidFill>
                  <a:schemeClr val="bg1">
                    <a:lumMod val="50000"/>
                  </a:schemeClr>
                </a:solidFill>
              </a:rPr>
              <a:t>only if multiple users share the respirator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8600"/>
            <a:ext cx="7162800" cy="1143000"/>
          </a:xfrm>
        </p:spPr>
        <p:txBody>
          <a:bodyPr lIns="91599" tIns="45048" rIns="91599" bIns="45048"/>
          <a:lstStyle/>
          <a:p>
            <a:pPr defTabSz="966788" fontAlgn="auto">
              <a:spcAft>
                <a:spcPts val="0"/>
              </a:spcAft>
              <a:defRPr/>
            </a:pPr>
            <a:r>
              <a:rPr lang="en-US" dirty="0" smtClean="0">
                <a:solidFill>
                  <a:srgbClr val="093678"/>
                </a:solidFill>
              </a:rPr>
              <a:t>Unit 9 Completed</a:t>
            </a:r>
          </a:p>
        </p:txBody>
      </p:sp>
      <p:sp>
        <p:nvSpPr>
          <p:cNvPr id="50180" name="TextBox 4"/>
          <p:cNvSpPr txBox="1">
            <a:spLocks noChangeArrowheads="1"/>
          </p:cNvSpPr>
          <p:nvPr/>
        </p:nvSpPr>
        <p:spPr bwMode="auto">
          <a:xfrm>
            <a:off x="4953000" y="3200400"/>
            <a:ext cx="3276600" cy="461963"/>
          </a:xfrm>
          <a:prstGeom prst="rect">
            <a:avLst/>
          </a:prstGeom>
          <a:noFill/>
          <a:ln w="9525">
            <a:noFill/>
            <a:miter lim="800000"/>
            <a:headEnd/>
            <a:tailEnd/>
          </a:ln>
        </p:spPr>
        <p:txBody>
          <a:bodyPr>
            <a:spAutoFit/>
          </a:bodyPr>
          <a:lstStyle/>
          <a:p>
            <a:pPr eaLnBrk="0" hangingPunct="0">
              <a:buFont typeface="Wingdings" pitchFamily="2" charset="2"/>
              <a:buChar char="Ø"/>
            </a:pPr>
            <a:r>
              <a:rPr lang="en-US" sz="2400" dirty="0" smtClean="0">
                <a:solidFill>
                  <a:srgbClr val="093678"/>
                </a:solidFill>
                <a:latin typeface="Trebuchet MS" pitchFamily="34" charset="0"/>
              </a:rPr>
              <a:t> Continue </a:t>
            </a:r>
            <a:r>
              <a:rPr lang="en-US" sz="2400" dirty="0">
                <a:solidFill>
                  <a:srgbClr val="093678"/>
                </a:solidFill>
                <a:latin typeface="Trebuchet MS" pitchFamily="34" charset="0"/>
              </a:rPr>
              <a:t>to Unit </a:t>
            </a:r>
            <a:r>
              <a:rPr lang="en-US" sz="2400" dirty="0" smtClean="0">
                <a:solidFill>
                  <a:srgbClr val="093678"/>
                </a:solidFill>
                <a:latin typeface="Trebuchet MS" pitchFamily="34" charset="0"/>
              </a:rPr>
              <a:t>10</a:t>
            </a:r>
            <a:endParaRPr lang="en-US" sz="2400" dirty="0">
              <a:solidFill>
                <a:srgbClr val="093678"/>
              </a:solidFill>
              <a:latin typeface="Trebuchet MS" pitchFamily="34" charset="0"/>
            </a:endParaRPr>
          </a:p>
        </p:txBody>
      </p:sp>
      <p:sp>
        <p:nvSpPr>
          <p:cNvPr id="50181" name="TextBox 5"/>
          <p:cNvSpPr txBox="1">
            <a:spLocks noChangeArrowheads="1"/>
          </p:cNvSpPr>
          <p:nvPr/>
        </p:nvSpPr>
        <p:spPr bwMode="auto">
          <a:xfrm>
            <a:off x="4932363" y="3879850"/>
            <a:ext cx="3983037" cy="461963"/>
          </a:xfrm>
          <a:prstGeom prst="rect">
            <a:avLst/>
          </a:prstGeom>
          <a:noFill/>
          <a:ln w="9525">
            <a:noFill/>
            <a:miter lim="800000"/>
            <a:headEnd/>
            <a:tailEnd/>
          </a:ln>
        </p:spPr>
        <p:txBody>
          <a:bodyPr>
            <a:spAutoFit/>
          </a:bodyPr>
          <a:lstStyle/>
          <a:p>
            <a:pPr eaLnBrk="0" hangingPunct="0">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Return </a:t>
            </a:r>
            <a:r>
              <a:rPr lang="en-US" sz="2400" dirty="0">
                <a:solidFill>
                  <a:srgbClr val="093678"/>
                </a:solidFill>
                <a:latin typeface="Trebuchet MS" pitchFamily="34" charset="0"/>
              </a:rPr>
              <a:t>to the Main Menu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Image 01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1" y="3452382"/>
            <a:ext cx="2133599" cy="2669017"/>
          </a:xfrm>
          <a:prstGeom prst="rect">
            <a:avLst/>
          </a:prstGeom>
          <a:noFill/>
          <a:ln w="9525">
            <a:noFill/>
            <a:miter lim="800000"/>
            <a:headEnd/>
            <a:tailEnd/>
          </a:ln>
        </p:spPr>
      </p:pic>
      <p:sp>
        <p:nvSpPr>
          <p:cNvPr id="15363" name="Rectangle 2"/>
          <p:cNvSpPr>
            <a:spLocks noGrp="1" noChangeArrowheads="1"/>
          </p:cNvSpPr>
          <p:nvPr>
            <p:ph type="title"/>
          </p:nvPr>
        </p:nvSpPr>
        <p:spPr>
          <a:xfrm>
            <a:off x="457200" y="0"/>
            <a:ext cx="7696200" cy="1143000"/>
          </a:xfrm>
        </p:spPr>
        <p:txBody>
          <a:bodyPr lIns="92066" tIns="46034" rIns="92066" bIns="46034"/>
          <a:lstStyle/>
          <a:p>
            <a:pPr fontAlgn="auto">
              <a:lnSpc>
                <a:spcPct val="90000"/>
              </a:lnSpc>
              <a:spcAft>
                <a:spcPts val="0"/>
              </a:spcAft>
              <a:defRPr/>
            </a:pPr>
            <a:r>
              <a:rPr lang="en-US" dirty="0" smtClean="0"/>
              <a:t>Safety Data Sheets (SDS)</a:t>
            </a:r>
          </a:p>
        </p:txBody>
      </p:sp>
      <p:sp>
        <p:nvSpPr>
          <p:cNvPr id="22532" name="TextBox 2"/>
          <p:cNvSpPr txBox="1">
            <a:spLocks noChangeArrowheads="1"/>
          </p:cNvSpPr>
          <p:nvPr/>
        </p:nvSpPr>
        <p:spPr bwMode="auto">
          <a:xfrm>
            <a:off x="381000" y="1600200"/>
            <a:ext cx="8153400" cy="1384995"/>
          </a:xfrm>
          <a:prstGeom prst="rect">
            <a:avLst/>
          </a:prstGeom>
          <a:noFill/>
          <a:ln w="9525">
            <a:noFill/>
            <a:miter lim="800000"/>
            <a:headEnd/>
            <a:tailEnd/>
          </a:ln>
        </p:spPr>
        <p:txBody>
          <a:bodyPr wrap="square">
            <a:spAutoFit/>
          </a:bodyPr>
          <a:lstStyle/>
          <a:p>
            <a:r>
              <a:rPr lang="en-US" sz="2800" b="1" dirty="0">
                <a:solidFill>
                  <a:srgbClr val="093678"/>
                </a:solidFill>
                <a:latin typeface="Trebuchet MS" pitchFamily="34" charset="0"/>
              </a:rPr>
              <a:t>Refer to </a:t>
            </a:r>
            <a:r>
              <a:rPr lang="en-US" sz="2800" b="1" dirty="0" smtClean="0">
                <a:solidFill>
                  <a:srgbClr val="093678"/>
                </a:solidFill>
                <a:latin typeface="Trebuchet MS" pitchFamily="34" charset="0"/>
              </a:rPr>
              <a:t>SDS </a:t>
            </a:r>
            <a:r>
              <a:rPr lang="en-US" sz="2800" b="1" dirty="0">
                <a:solidFill>
                  <a:srgbClr val="093678"/>
                </a:solidFill>
                <a:latin typeface="Trebuchet MS" pitchFamily="34" charset="0"/>
              </a:rPr>
              <a:t>for information on appropriate </a:t>
            </a:r>
            <a:r>
              <a:rPr lang="en-US" sz="2800" b="1" dirty="0" smtClean="0">
                <a:solidFill>
                  <a:srgbClr val="093678"/>
                </a:solidFill>
                <a:latin typeface="Trebuchet MS" pitchFamily="34" charset="0"/>
              </a:rPr>
              <a:t>Personal Protective Equipment (PPE) for </a:t>
            </a:r>
            <a:r>
              <a:rPr lang="en-US" sz="2800" b="1" dirty="0">
                <a:solidFill>
                  <a:srgbClr val="093678"/>
                </a:solidFill>
                <a:latin typeface="Trebuchet MS" pitchFamily="34" charset="0"/>
              </a:rPr>
              <a:t>the </a:t>
            </a:r>
            <a:r>
              <a:rPr lang="en-US" sz="2800" b="1" dirty="0" smtClean="0">
                <a:solidFill>
                  <a:srgbClr val="093678"/>
                </a:solidFill>
                <a:latin typeface="Trebuchet MS" pitchFamily="34" charset="0"/>
              </a:rPr>
              <a:t>chemicals with which you will be working.</a:t>
            </a:r>
            <a:endParaRPr lang="en-US" sz="2800" b="1"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57200" y="0"/>
            <a:ext cx="8686800" cy="1143000"/>
          </a:xfrm>
        </p:spPr>
        <p:txBody>
          <a:bodyPr>
            <a:normAutofit/>
          </a:bodyPr>
          <a:lstStyle/>
          <a:p>
            <a:pPr fontAlgn="auto">
              <a:spcAft>
                <a:spcPts val="0"/>
              </a:spcAft>
              <a:defRPr/>
            </a:pPr>
            <a:r>
              <a:rPr lang="en-US" sz="3200" dirty="0" smtClean="0">
                <a:solidFill>
                  <a:srgbClr val="093678"/>
                </a:solidFill>
              </a:rPr>
              <a:t>Personal Protective Equipment  (PPE)</a:t>
            </a:r>
          </a:p>
        </p:txBody>
      </p:sp>
      <p:sp>
        <p:nvSpPr>
          <p:cNvPr id="16388" name="Content Placeholder 2"/>
          <p:cNvSpPr>
            <a:spLocks noGrp="1"/>
          </p:cNvSpPr>
          <p:nvPr>
            <p:ph idx="1"/>
          </p:nvPr>
        </p:nvSpPr>
        <p:spPr bwMode="auto">
          <a:xfrm>
            <a:off x="457200" y="1600200"/>
            <a:ext cx="8686800" cy="4343400"/>
          </a:xfrm>
          <a:noFill/>
          <a:ln>
            <a:miter lim="800000"/>
            <a:headEnd/>
            <a:tailEnd/>
          </a:ln>
        </p:spPr>
        <p:txBody>
          <a:bodyPr vert="horz" wrap="square" lIns="91440" tIns="45720" rIns="91440" bIns="45720" numCol="1" anchorCtr="0" compatLnSpc="1">
            <a:prstTxWarp prst="textNoShape">
              <a:avLst/>
            </a:prstTxWarp>
            <a:normAutofit/>
          </a:bodyPr>
          <a:lstStyle/>
          <a:p>
            <a:pPr indent="0">
              <a:spcBef>
                <a:spcPts val="600"/>
              </a:spcBef>
              <a:spcAft>
                <a:spcPts val="600"/>
              </a:spcAft>
            </a:pPr>
            <a:r>
              <a:rPr lang="en-US" sz="2500" dirty="0" smtClean="0">
                <a:solidFill>
                  <a:srgbClr val="093678"/>
                </a:solidFill>
                <a:latin typeface="Trebuchet MS" pitchFamily="34" charset="0"/>
                <a:ea typeface="Trebuchet MS" pitchFamily="34" charset="0"/>
                <a:cs typeface="Trebuchet MS" pitchFamily="34" charset="0"/>
              </a:rPr>
              <a:t>Engineering controls and work practices help prevent skin and eye contact and inhalation overexposure.  </a:t>
            </a:r>
          </a:p>
          <a:p>
            <a:pPr indent="0">
              <a:spcBef>
                <a:spcPts val="600"/>
              </a:spcBef>
              <a:spcAft>
                <a:spcPts val="600"/>
              </a:spcAft>
            </a:pPr>
            <a:r>
              <a:rPr lang="en-US" sz="2500" dirty="0" smtClean="0">
                <a:solidFill>
                  <a:srgbClr val="093678"/>
                </a:solidFill>
                <a:latin typeface="Trebuchet MS" pitchFamily="34" charset="0"/>
                <a:ea typeface="Trebuchet MS" pitchFamily="34" charset="0"/>
                <a:cs typeface="Trebuchet MS" pitchFamily="34" charset="0"/>
              </a:rPr>
              <a:t>PPE is used to help prevent exposure. </a:t>
            </a:r>
            <a:endParaRPr lang="en-US" sz="2500" b="0" i="1" dirty="0" smtClean="0">
              <a:solidFill>
                <a:srgbClr val="093678"/>
              </a:solidFill>
              <a:latin typeface="Trebuchet MS" pitchFamily="34" charset="0"/>
              <a:ea typeface="Trebuchet MS" pitchFamily="34" charset="0"/>
              <a:cs typeface="Trebuchet MS" pitchFamily="34" charset="0"/>
            </a:endParaRPr>
          </a:p>
        </p:txBody>
      </p:sp>
      <p:sp>
        <p:nvSpPr>
          <p:cNvPr id="16389" name="TextBox 3"/>
          <p:cNvSpPr txBox="1">
            <a:spLocks noChangeArrowheads="1"/>
          </p:cNvSpPr>
          <p:nvPr/>
        </p:nvSpPr>
        <p:spPr bwMode="auto">
          <a:xfrm>
            <a:off x="0" y="6553200"/>
            <a:ext cx="2514600" cy="274638"/>
          </a:xfrm>
          <a:prstGeom prst="rect">
            <a:avLst/>
          </a:prstGeom>
          <a:solidFill>
            <a:schemeClr val="bg1"/>
          </a:solidFill>
          <a:ln w="9525">
            <a:noFill/>
            <a:miter lim="800000"/>
            <a:headEnd/>
            <a:tailEnd/>
          </a:ln>
        </p:spPr>
        <p:txBody>
          <a:bodyPr>
            <a:spAutoFit/>
          </a:bodyPr>
          <a:lstStyle/>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3352800"/>
            <a:ext cx="4495800" cy="2538526"/>
          </a:xfrm>
          <a:prstGeom prst="rect">
            <a:avLst/>
          </a:prstGeom>
          <a:noFill/>
          <a:ln w="9525">
            <a:noFill/>
            <a:miter lim="800000"/>
            <a:headEnd/>
            <a:tailEnd/>
          </a:ln>
          <a:effectLst>
            <a:outerShdw blurRad="254000" dist="38100" dir="2700000" sx="106000" sy="106000" algn="tl" rotWithShape="0">
              <a:prstClr val="black">
                <a:alpha val="22000"/>
              </a:prstClr>
            </a:outerShdw>
          </a:effectLst>
        </p:spPr>
      </p:pic>
      <p:sp>
        <p:nvSpPr>
          <p:cNvPr id="6" name="Rectangle 5"/>
          <p:cNvSpPr/>
          <p:nvPr/>
        </p:nvSpPr>
        <p:spPr>
          <a:xfrm>
            <a:off x="6019800" y="3505200"/>
            <a:ext cx="2667000" cy="2062103"/>
          </a:xfrm>
          <a:prstGeom prst="rect">
            <a:avLst/>
          </a:prstGeom>
        </p:spPr>
        <p:txBody>
          <a:bodyPr wrap="square">
            <a:spAutoFit/>
          </a:bodyPr>
          <a:lstStyle/>
          <a:p>
            <a:r>
              <a:rPr lang="en-US" sz="1600" b="1" i="1" dirty="0" smtClean="0">
                <a:solidFill>
                  <a:srgbClr val="093678"/>
                </a:solidFill>
                <a:latin typeface="Trebuchet MS" pitchFamily="34" charset="0"/>
              </a:rPr>
              <a:t>This is an example of good PPE selection for a typical interior</a:t>
            </a:r>
          </a:p>
          <a:p>
            <a:r>
              <a:rPr lang="en-US" sz="1600" b="1" i="1" dirty="0" smtClean="0">
                <a:solidFill>
                  <a:srgbClr val="093678"/>
                </a:solidFill>
                <a:latin typeface="Trebuchet MS" pitchFamily="34" charset="0"/>
              </a:rPr>
              <a:t>two-component low pressure SPF application. Additional PPE options are discussed later in this Unit. </a:t>
            </a:r>
            <a:endParaRPr lang="en-US" sz="1600" b="1" i="1" dirty="0">
              <a:solidFill>
                <a:srgbClr val="093678"/>
              </a:solidFill>
              <a:latin typeface="Trebuchet M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92066" tIns="46034" rIns="92066" bIns="46034">
            <a:normAutofit/>
          </a:bodyPr>
          <a:lstStyle/>
          <a:p>
            <a:pPr fontAlgn="auto">
              <a:lnSpc>
                <a:spcPct val="90000"/>
              </a:lnSpc>
              <a:spcAft>
                <a:spcPts val="0"/>
              </a:spcAft>
              <a:defRPr/>
            </a:pPr>
            <a:r>
              <a:rPr lang="en-US" sz="3200" dirty="0" smtClean="0">
                <a:solidFill>
                  <a:srgbClr val="093678"/>
                </a:solidFill>
              </a:rPr>
              <a:t>Who needs to wear PPE?</a:t>
            </a:r>
          </a:p>
        </p:txBody>
      </p:sp>
      <p:sp>
        <p:nvSpPr>
          <p:cNvPr id="17411" name="Rectangle 3"/>
          <p:cNvSpPr>
            <a:spLocks noGrp="1" noChangeArrowheads="1"/>
          </p:cNvSpPr>
          <p:nvPr>
            <p:ph idx="1"/>
          </p:nvPr>
        </p:nvSpPr>
        <p:spPr bwMode="auto">
          <a:xfrm>
            <a:off x="457200" y="1676401"/>
            <a:ext cx="8458200" cy="4343400"/>
          </a:xfrm>
          <a:noFill/>
          <a:ln>
            <a:miter lim="800000"/>
            <a:headEnd/>
            <a:tailEnd/>
          </a:ln>
        </p:spPr>
        <p:txBody>
          <a:bodyPr vert="horz" wrap="square" lIns="91599" tIns="45048" rIns="91599" bIns="45048" numCol="1" anchorCtr="0" compatLnSpc="1">
            <a:prstTxWarp prst="textNoShape">
              <a:avLst/>
            </a:prstTxWarp>
            <a:normAutofit/>
          </a:bodyPr>
          <a:lstStyle/>
          <a:p>
            <a:pPr marL="49213" indent="0" defTabSz="966788">
              <a:spcBef>
                <a:spcPts val="600"/>
              </a:spcBef>
              <a:spcAft>
                <a:spcPct val="0"/>
              </a:spcAft>
            </a:pPr>
            <a:r>
              <a:rPr lang="en-US" sz="2400" dirty="0" smtClean="0">
                <a:solidFill>
                  <a:srgbClr val="093678"/>
                </a:solidFill>
                <a:latin typeface="Trebuchet MS" pitchFamily="34" charset="0"/>
                <a:ea typeface="Trebuchet MS" pitchFamily="34" charset="0"/>
                <a:cs typeface="Trebuchet MS" pitchFamily="34" charset="0"/>
              </a:rPr>
              <a:t>Wear appropriate PPE for protection from A-side (Iso) and B-side chemicals when working in the immediate spray area while low pressure SPF is being applied.</a:t>
            </a:r>
          </a:p>
        </p:txBody>
      </p:sp>
      <p:sp>
        <p:nvSpPr>
          <p:cNvPr id="17413" name="TextBox 1"/>
          <p:cNvSpPr txBox="1">
            <a:spLocks noChangeArrowheads="1"/>
          </p:cNvSpPr>
          <p:nvPr/>
        </p:nvSpPr>
        <p:spPr bwMode="auto">
          <a:xfrm>
            <a:off x="0" y="5410200"/>
            <a:ext cx="8534400" cy="954088"/>
          </a:xfrm>
          <a:prstGeom prst="rect">
            <a:avLst/>
          </a:prstGeom>
          <a:noFill/>
          <a:ln w="9525">
            <a:noFill/>
            <a:miter lim="800000"/>
            <a:headEnd/>
            <a:tailEnd/>
          </a:ln>
        </p:spPr>
        <p:txBody>
          <a:bodyPr wrap="square">
            <a:spAutoFit/>
          </a:bodyPr>
          <a:lstStyle/>
          <a:p>
            <a:pPr marL="49213" algn="ctr" defTabSz="966788">
              <a:spcBef>
                <a:spcPts val="600"/>
              </a:spcBef>
            </a:pPr>
            <a:r>
              <a:rPr lang="en-US" sz="2800" b="1" i="1" dirty="0">
                <a:solidFill>
                  <a:srgbClr val="093678"/>
                </a:solidFill>
                <a:latin typeface="Trebuchet MS" pitchFamily="34" charset="0"/>
              </a:rPr>
              <a:t>This includes </a:t>
            </a:r>
            <a:r>
              <a:rPr lang="en-US" sz="2800" b="1" i="1" u="sng" dirty="0" smtClean="0">
                <a:solidFill>
                  <a:srgbClr val="093678"/>
                </a:solidFill>
                <a:latin typeface="Trebuchet MS" pitchFamily="34" charset="0"/>
              </a:rPr>
              <a:t>sprayers</a:t>
            </a:r>
            <a:r>
              <a:rPr lang="en-US" sz="2800" b="1" i="1" dirty="0" smtClean="0">
                <a:solidFill>
                  <a:srgbClr val="093678"/>
                </a:solidFill>
                <a:latin typeface="Trebuchet MS" pitchFamily="34" charset="0"/>
              </a:rPr>
              <a:t> and </a:t>
            </a:r>
            <a:r>
              <a:rPr lang="en-US" sz="2800" b="1" i="1" u="sng" dirty="0" smtClean="0">
                <a:solidFill>
                  <a:srgbClr val="093678"/>
                </a:solidFill>
                <a:latin typeface="Trebuchet MS" pitchFamily="34" charset="0"/>
              </a:rPr>
              <a:t>helpers.</a:t>
            </a:r>
            <a:r>
              <a:rPr lang="en-US" sz="2800" b="1" i="1" dirty="0" smtClean="0">
                <a:solidFill>
                  <a:srgbClr val="093678"/>
                </a:solidFill>
                <a:latin typeface="Trebuchet MS" pitchFamily="34" charset="0"/>
              </a:rPr>
              <a:t> </a:t>
            </a:r>
            <a:r>
              <a:rPr lang="en-US" sz="2800" b="1" i="1" dirty="0">
                <a:solidFill>
                  <a:srgbClr val="093678"/>
                </a:solidFill>
                <a:latin typeface="Trebuchet MS" pitchFamily="34" charset="0"/>
              </a:rPr>
              <a:t/>
            </a:r>
            <a:br>
              <a:rPr lang="en-US" sz="2800" b="1" i="1" dirty="0">
                <a:solidFill>
                  <a:srgbClr val="093678"/>
                </a:solidFill>
                <a:latin typeface="Trebuchet MS" pitchFamily="34" charset="0"/>
              </a:rPr>
            </a:br>
            <a:endParaRPr lang="en-US" sz="2800" b="1" i="1" dirty="0">
              <a:solidFill>
                <a:srgbClr val="093678"/>
              </a:solidFill>
              <a:latin typeface="Trebuchet MS" pitchFamily="34"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3048000"/>
            <a:ext cx="3048000" cy="2155028"/>
          </a:xfrm>
          <a:prstGeom prst="rect">
            <a:avLst/>
          </a:prstGeom>
          <a:noFill/>
          <a:ln w="9525">
            <a:noFill/>
            <a:miter lim="800000"/>
            <a:headEnd/>
            <a:tailEnd/>
          </a:ln>
          <a:effectLst>
            <a:outerShdw blurRad="215900" dist="38100" dir="2700000" sx="109000" sy="109000" algn="tl" rotWithShape="0">
              <a:prstClr val="black">
                <a:alpha val="24000"/>
              </a:prst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lIns="92066" tIns="46034" rIns="92066" bIns="46034">
            <a:normAutofit/>
          </a:bodyPr>
          <a:lstStyle/>
          <a:p>
            <a:pPr fontAlgn="auto">
              <a:lnSpc>
                <a:spcPct val="90000"/>
              </a:lnSpc>
              <a:spcAft>
                <a:spcPts val="0"/>
              </a:spcAft>
              <a:defRPr/>
            </a:pPr>
            <a:r>
              <a:rPr lang="en-US" sz="3200" dirty="0" smtClean="0">
                <a:solidFill>
                  <a:srgbClr val="093678"/>
                </a:solidFill>
              </a:rPr>
              <a:t>When is PPE Required?</a:t>
            </a:r>
          </a:p>
        </p:txBody>
      </p:sp>
      <p:sp>
        <p:nvSpPr>
          <p:cNvPr id="11267" name="Rectangle 3"/>
          <p:cNvSpPr>
            <a:spLocks noGrp="1" noChangeArrowheads="1"/>
          </p:cNvSpPr>
          <p:nvPr>
            <p:ph idx="1"/>
          </p:nvPr>
        </p:nvSpPr>
        <p:spPr>
          <a:xfrm>
            <a:off x="304800" y="1676400"/>
            <a:ext cx="8534400" cy="4343400"/>
          </a:xfrm>
        </p:spPr>
        <p:txBody>
          <a:bodyPr lIns="91599" tIns="45048" rIns="91599" bIns="45048">
            <a:normAutofit fontScale="85000" lnSpcReduction="10000"/>
          </a:bodyPr>
          <a:lstStyle/>
          <a:p>
            <a:pPr marL="0" lvl="1" indent="0" defTabSz="966788" fontAlgn="auto">
              <a:spcBef>
                <a:spcPts val="600"/>
              </a:spcBef>
              <a:spcAft>
                <a:spcPts val="0"/>
              </a:spcAft>
              <a:buFont typeface="Arial" charset="0"/>
              <a:buNone/>
              <a:defRPr/>
            </a:pPr>
            <a:r>
              <a:rPr lang="en-US" sz="2800" dirty="0" smtClean="0">
                <a:solidFill>
                  <a:srgbClr val="093678"/>
                </a:solidFill>
              </a:rPr>
              <a:t>PPE is required </a:t>
            </a:r>
            <a:r>
              <a:rPr lang="en-US" sz="2800" b="1" i="1" u="sng" dirty="0" smtClean="0">
                <a:solidFill>
                  <a:srgbClr val="C00000"/>
                </a:solidFill>
              </a:rPr>
              <a:t>during</a:t>
            </a:r>
            <a:r>
              <a:rPr lang="en-US" sz="2800" dirty="0" smtClean="0">
                <a:solidFill>
                  <a:srgbClr val="093678"/>
                </a:solidFill>
              </a:rPr>
              <a:t> and </a:t>
            </a:r>
            <a:r>
              <a:rPr lang="en-US" sz="2800" b="1" i="1" u="sng" dirty="0" smtClean="0">
                <a:solidFill>
                  <a:srgbClr val="C00000"/>
                </a:solidFill>
              </a:rPr>
              <a:t>for a period after</a:t>
            </a:r>
            <a:r>
              <a:rPr lang="en-US" sz="2800" b="1" i="1" dirty="0" smtClean="0">
                <a:solidFill>
                  <a:srgbClr val="C00000"/>
                </a:solidFill>
              </a:rPr>
              <a:t> </a:t>
            </a:r>
            <a:r>
              <a:rPr lang="en-US" sz="2800" dirty="0" smtClean="0">
                <a:solidFill>
                  <a:srgbClr val="093678"/>
                </a:solidFill>
              </a:rPr>
              <a:t>spraying. </a:t>
            </a:r>
          </a:p>
          <a:p>
            <a:pPr marL="0" lvl="1" indent="0" defTabSz="966788" fontAlgn="auto">
              <a:spcBef>
                <a:spcPts val="600"/>
              </a:spcBef>
              <a:spcAft>
                <a:spcPts val="0"/>
              </a:spcAft>
              <a:buFont typeface="Arial" charset="0"/>
              <a:buNone/>
              <a:defRPr/>
            </a:pPr>
            <a:r>
              <a:rPr lang="en-US" sz="2800" dirty="0" smtClean="0">
                <a:solidFill>
                  <a:srgbClr val="093678"/>
                </a:solidFill>
              </a:rPr>
              <a:t>Contact your manufacturer for information specific </a:t>
            </a:r>
          </a:p>
          <a:p>
            <a:pPr marL="0" lvl="1" indent="0" defTabSz="966788" fontAlgn="auto">
              <a:spcBef>
                <a:spcPts val="600"/>
              </a:spcBef>
              <a:spcAft>
                <a:spcPts val="0"/>
              </a:spcAft>
              <a:buFont typeface="Arial" charset="0"/>
              <a:buNone/>
              <a:defRPr/>
            </a:pPr>
            <a:r>
              <a:rPr lang="en-US" sz="2800" dirty="0" smtClean="0">
                <a:solidFill>
                  <a:srgbClr val="093678"/>
                </a:solidFill>
              </a:rPr>
              <a:t>to your product.</a:t>
            </a:r>
          </a:p>
          <a:p>
            <a:pPr marL="0" lvl="1" indent="0" defTabSz="966788" fontAlgn="auto">
              <a:spcBef>
                <a:spcPts val="600"/>
              </a:spcBef>
              <a:spcAft>
                <a:spcPts val="0"/>
              </a:spcAft>
              <a:buFont typeface="Arial" charset="0"/>
              <a:buNone/>
              <a:defRPr/>
            </a:pPr>
            <a:endParaRPr lang="en-US" sz="2800" dirty="0" smtClean="0">
              <a:solidFill>
                <a:srgbClr val="093678"/>
              </a:solidFill>
            </a:endParaRPr>
          </a:p>
          <a:p>
            <a:pPr marL="0" lvl="1" indent="0" defTabSz="966788" fontAlgn="auto">
              <a:spcBef>
                <a:spcPts val="600"/>
              </a:spcBef>
              <a:spcAft>
                <a:spcPts val="0"/>
              </a:spcAft>
              <a:buFont typeface="Arial" charset="0"/>
              <a:buNone/>
              <a:defRPr/>
            </a:pPr>
            <a:endParaRPr lang="en-US" sz="2800" dirty="0" smtClean="0">
              <a:solidFill>
                <a:srgbClr val="093678"/>
              </a:solidFill>
            </a:endParaRPr>
          </a:p>
          <a:p>
            <a:pPr marL="0" lvl="1" indent="0" defTabSz="966788" fontAlgn="auto">
              <a:spcBef>
                <a:spcPts val="600"/>
              </a:spcBef>
              <a:spcAft>
                <a:spcPts val="0"/>
              </a:spcAft>
              <a:buFont typeface="Arial" charset="0"/>
              <a:buNone/>
              <a:defRPr/>
            </a:pPr>
            <a:endParaRPr lang="en-US" sz="2800" dirty="0" smtClean="0">
              <a:solidFill>
                <a:srgbClr val="093678"/>
              </a:solidFill>
            </a:endParaRPr>
          </a:p>
          <a:p>
            <a:pPr marL="0" lvl="1" indent="0" defTabSz="966788" fontAlgn="auto">
              <a:spcBef>
                <a:spcPts val="600"/>
              </a:spcBef>
              <a:spcAft>
                <a:spcPts val="0"/>
              </a:spcAft>
              <a:buFont typeface="Arial" charset="0"/>
              <a:buNone/>
              <a:defRPr/>
            </a:pPr>
            <a:endParaRPr lang="en-US" sz="2800" dirty="0" smtClean="0">
              <a:solidFill>
                <a:srgbClr val="093678"/>
              </a:solidFill>
            </a:endParaRPr>
          </a:p>
          <a:p>
            <a:pPr marL="0" lvl="1" indent="0" defTabSz="966788" fontAlgn="auto">
              <a:spcBef>
                <a:spcPts val="600"/>
              </a:spcBef>
              <a:spcAft>
                <a:spcPts val="0"/>
              </a:spcAft>
              <a:buFont typeface="Arial" charset="0"/>
              <a:buNone/>
              <a:defRPr/>
            </a:pPr>
            <a:endParaRPr lang="en-US" sz="2800" dirty="0" smtClean="0">
              <a:solidFill>
                <a:srgbClr val="093678"/>
              </a:solidFill>
            </a:endParaRPr>
          </a:p>
          <a:p>
            <a:pPr marL="0" lvl="1" indent="0" defTabSz="966788" fontAlgn="auto">
              <a:spcBef>
                <a:spcPts val="600"/>
              </a:spcBef>
              <a:spcAft>
                <a:spcPts val="0"/>
              </a:spcAft>
              <a:buFont typeface="Arial" charset="0"/>
              <a:buNone/>
              <a:defRPr/>
            </a:pPr>
            <a:r>
              <a:rPr lang="en-US" sz="2800" dirty="0" smtClean="0">
                <a:solidFill>
                  <a:srgbClr val="093678"/>
                </a:solidFill>
              </a:rPr>
              <a:t>For an interior two-component low pressure SPF application, some manufacturers recommend a </a:t>
            </a:r>
            <a:r>
              <a:rPr lang="en-US" sz="2800" u="sng" dirty="0" smtClean="0">
                <a:solidFill>
                  <a:srgbClr val="093678"/>
                </a:solidFill>
              </a:rPr>
              <a:t>one hour</a:t>
            </a:r>
            <a:r>
              <a:rPr lang="en-US" sz="2800" dirty="0" smtClean="0">
                <a:solidFill>
                  <a:srgbClr val="093678"/>
                </a:solidFill>
              </a:rPr>
              <a:t> re-entry time. This may vary depending on a number of variables.</a:t>
            </a:r>
          </a:p>
          <a:p>
            <a:pPr marL="0" lvl="1" indent="0" defTabSz="966788" fontAlgn="auto">
              <a:spcBef>
                <a:spcPts val="600"/>
              </a:spcBef>
              <a:spcAft>
                <a:spcPts val="0"/>
              </a:spcAft>
              <a:buFont typeface="Arial" charset="0"/>
              <a:buNone/>
              <a:defRPr/>
            </a:pPr>
            <a:endParaRPr lang="en-US" dirty="0" smtClean="0">
              <a:solidFill>
                <a:srgbClr val="093678"/>
              </a:solidFill>
            </a:endParaRP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2667000"/>
            <a:ext cx="3629890" cy="1996446"/>
          </a:xfrm>
          <a:prstGeom prst="rect">
            <a:avLst/>
          </a:prstGeom>
          <a:noFill/>
          <a:ln w="9525">
            <a:noFill/>
            <a:miter lim="800000"/>
            <a:headEnd/>
            <a:tailEnd/>
          </a:ln>
          <a:effectLst>
            <a:outerShdw blurRad="279400" dist="50800" dir="5400000" sx="105000" sy="105000" algn="ctr" rotWithShape="0">
              <a:srgbClr val="000000">
                <a:alpha val="78000"/>
              </a:srgb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fontAlgn="auto">
              <a:spcAft>
                <a:spcPts val="0"/>
              </a:spcAft>
              <a:defRPr/>
            </a:pPr>
            <a:r>
              <a:rPr lang="en-US" dirty="0" smtClean="0"/>
              <a:t>PPE Guidance for Two-Component</a:t>
            </a:r>
            <a:br>
              <a:rPr lang="en-US" dirty="0" smtClean="0"/>
            </a:br>
            <a:r>
              <a:rPr lang="en-US" dirty="0" smtClean="0"/>
              <a:t>Low Pressure SPF</a:t>
            </a:r>
          </a:p>
        </p:txBody>
      </p:sp>
      <p:sp>
        <p:nvSpPr>
          <p:cNvPr id="3" name="Content Placeholder 2"/>
          <p:cNvSpPr>
            <a:spLocks noGrp="1"/>
          </p:cNvSpPr>
          <p:nvPr>
            <p:ph idx="1"/>
          </p:nvPr>
        </p:nvSpPr>
        <p:spPr>
          <a:xfrm>
            <a:off x="457200" y="1676401"/>
            <a:ext cx="5257800" cy="4343400"/>
          </a:xfrm>
        </p:spPr>
        <p:txBody>
          <a:bodyPr>
            <a:normAutofit/>
          </a:bodyPr>
          <a:lstStyle/>
          <a:p>
            <a:pPr indent="0" fontAlgn="auto">
              <a:spcBef>
                <a:spcPts val="600"/>
              </a:spcBef>
              <a:buFont typeface="Arial"/>
              <a:buNone/>
              <a:defRPr/>
            </a:pPr>
            <a:r>
              <a:rPr lang="en-US" sz="2000" dirty="0" smtClean="0"/>
              <a:t>Typical PPE worn during </a:t>
            </a:r>
            <a:r>
              <a:rPr lang="en-US" sz="2000" dirty="0" smtClean="0">
                <a:solidFill>
                  <a:srgbClr val="002060"/>
                </a:solidFill>
              </a:rPr>
              <a:t>two-component low pressure </a:t>
            </a:r>
            <a:r>
              <a:rPr lang="en-US" sz="2000" dirty="0" smtClean="0"/>
              <a:t>SPF application includes:</a:t>
            </a:r>
          </a:p>
          <a:p>
            <a:pPr marL="233363" indent="-233363" fontAlgn="auto">
              <a:spcBef>
                <a:spcPts val="600"/>
              </a:spcBef>
              <a:buFont typeface="Arial" pitchFamily="34" charset="0"/>
              <a:buChar char="•"/>
              <a:defRPr/>
            </a:pPr>
            <a:r>
              <a:rPr lang="en-US" sz="2000" dirty="0" smtClean="0"/>
              <a:t>safety glasses or goggles</a:t>
            </a:r>
          </a:p>
          <a:p>
            <a:pPr marL="233363" indent="-233363" fontAlgn="auto">
              <a:spcBef>
                <a:spcPts val="600"/>
              </a:spcBef>
              <a:buFont typeface="Arial" pitchFamily="34" charset="0"/>
              <a:buChar char="•"/>
              <a:defRPr/>
            </a:pPr>
            <a:r>
              <a:rPr lang="en-US" sz="2000" dirty="0" smtClean="0"/>
              <a:t>protective clothing that covers the skin</a:t>
            </a:r>
          </a:p>
          <a:p>
            <a:pPr marL="233363" indent="-233363" fontAlgn="auto">
              <a:spcBef>
                <a:spcPts val="600"/>
              </a:spcBef>
              <a:buFont typeface="Arial" pitchFamily="34" charset="0"/>
              <a:buChar char="•"/>
              <a:defRPr/>
            </a:pPr>
            <a:r>
              <a:rPr lang="en-US" sz="2000" dirty="0" smtClean="0"/>
              <a:t>fabric gloves fully coated with nitrile, </a:t>
            </a:r>
            <a:br>
              <a:rPr lang="en-US" sz="2000" dirty="0" smtClean="0"/>
            </a:br>
            <a:r>
              <a:rPr lang="en-US" sz="2000" dirty="0" smtClean="0"/>
              <a:t>neoprene</a:t>
            </a:r>
            <a:r>
              <a:rPr lang="en-US" sz="2000" dirty="0"/>
              <a:t>, butyl rubber, or </a:t>
            </a:r>
            <a:r>
              <a:rPr lang="en-US" sz="2000" dirty="0" smtClean="0"/>
              <a:t>PVC</a:t>
            </a:r>
          </a:p>
          <a:p>
            <a:pPr marL="233363" indent="-233363" fontAlgn="auto">
              <a:spcBef>
                <a:spcPts val="600"/>
              </a:spcBef>
              <a:buFont typeface="Arial" pitchFamily="34" charset="0"/>
              <a:buChar char="•"/>
              <a:defRPr/>
            </a:pPr>
            <a:r>
              <a:rPr lang="en-US" sz="2000" dirty="0" smtClean="0"/>
              <a:t>a full-face or half-face Air-Purifying Respirator (APR) or Powered Air-Purifying Respirator (PAPR) </a:t>
            </a:r>
            <a:endParaRPr lang="en-US" sz="2000" dirty="0"/>
          </a:p>
        </p:txBody>
      </p:sp>
      <p:sp>
        <p:nvSpPr>
          <p:cNvPr id="4" name="TextBox 3"/>
          <p:cNvSpPr txBox="1"/>
          <p:nvPr/>
        </p:nvSpPr>
        <p:spPr>
          <a:xfrm>
            <a:off x="609600" y="5105400"/>
            <a:ext cx="7391400" cy="64611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b="1" i="1" dirty="0">
                <a:solidFill>
                  <a:srgbClr val="093678"/>
                </a:solidFill>
                <a:latin typeface="Trebuchet MS" pitchFamily="34" charset="0"/>
              </a:rPr>
              <a:t>Helpers </a:t>
            </a:r>
            <a:r>
              <a:rPr lang="en-US" b="1" i="1" dirty="0" smtClean="0">
                <a:solidFill>
                  <a:srgbClr val="093678"/>
                </a:solidFill>
                <a:latin typeface="Trebuchet MS" pitchFamily="34" charset="0"/>
              </a:rPr>
              <a:t>in </a:t>
            </a:r>
            <a:r>
              <a:rPr lang="en-US" b="1" i="1" dirty="0">
                <a:solidFill>
                  <a:srgbClr val="093678"/>
                </a:solidFill>
                <a:latin typeface="Trebuchet MS" pitchFamily="34" charset="0"/>
              </a:rPr>
              <a:t>the immediate spray </a:t>
            </a:r>
            <a:r>
              <a:rPr lang="en-US" b="1" i="1" dirty="0" smtClean="0">
                <a:solidFill>
                  <a:srgbClr val="093678"/>
                </a:solidFill>
                <a:latin typeface="Trebuchet MS" pitchFamily="34" charset="0"/>
              </a:rPr>
              <a:t>area </a:t>
            </a:r>
            <a:r>
              <a:rPr lang="en-US" b="1" i="1" dirty="0">
                <a:solidFill>
                  <a:srgbClr val="093678"/>
                </a:solidFill>
                <a:latin typeface="Trebuchet MS" pitchFamily="34" charset="0"/>
              </a:rPr>
              <a:t>typically wear the same PPE, including respiratory protection.</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981200"/>
            <a:ext cx="2770909" cy="2286000"/>
          </a:xfrm>
          <a:prstGeom prst="rect">
            <a:avLst/>
          </a:prstGeom>
          <a:noFill/>
          <a:ln w="9525">
            <a:noFill/>
            <a:miter lim="800000"/>
            <a:headEnd/>
            <a:tailEnd/>
          </a:ln>
          <a:effectLst>
            <a:outerShdw blurRad="215900" dist="38100" dir="2700000" sx="105000" sy="105000" algn="tl" rotWithShape="0">
              <a:prstClr val="black">
                <a:alpha val="2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lIns="92066" tIns="46034" rIns="92066" bIns="46034"/>
          <a:lstStyle/>
          <a:p>
            <a:pPr fontAlgn="auto">
              <a:lnSpc>
                <a:spcPct val="90000"/>
              </a:lnSpc>
              <a:spcAft>
                <a:spcPts val="0"/>
              </a:spcAft>
              <a:defRPr/>
            </a:pPr>
            <a:r>
              <a:rPr lang="en-US" dirty="0" smtClean="0"/>
              <a:t>Eye Protection</a:t>
            </a:r>
          </a:p>
        </p:txBody>
      </p:sp>
      <p:sp>
        <p:nvSpPr>
          <p:cNvPr id="14339" name="Rectangle 3"/>
          <p:cNvSpPr>
            <a:spLocks noGrp="1" noChangeArrowheads="1"/>
          </p:cNvSpPr>
          <p:nvPr>
            <p:ph idx="1"/>
          </p:nvPr>
        </p:nvSpPr>
        <p:spPr>
          <a:xfrm>
            <a:off x="457200" y="1676400"/>
            <a:ext cx="7467600" cy="4343400"/>
          </a:xfrm>
        </p:spPr>
        <p:txBody>
          <a:bodyPr lIns="92066" tIns="46034" rIns="92066" bIns="46034">
            <a:noAutofit/>
          </a:bodyPr>
          <a:lstStyle/>
          <a:p>
            <a:pPr indent="0" fontAlgn="auto">
              <a:spcBef>
                <a:spcPts val="600"/>
              </a:spcBef>
              <a:spcAft>
                <a:spcPts val="600"/>
              </a:spcAft>
              <a:buFont typeface="Arial"/>
              <a:buNone/>
              <a:defRPr/>
            </a:pPr>
            <a:r>
              <a:rPr lang="en-US" sz="2200" dirty="0" smtClean="0"/>
              <a:t>Safety glasses (with side shields) or goggles can help protect eyes from SPF chemicals.</a:t>
            </a:r>
          </a:p>
          <a:p>
            <a:pPr indent="0" fontAlgn="auto">
              <a:spcBef>
                <a:spcPts val="600"/>
              </a:spcBef>
              <a:spcAft>
                <a:spcPts val="600"/>
              </a:spcAft>
              <a:buFont typeface="Arial"/>
              <a:buNone/>
              <a:defRPr/>
            </a:pPr>
            <a:r>
              <a:rPr lang="en-US" sz="2200" dirty="0" smtClean="0"/>
              <a:t>These are worn when spraying a low pressure kit/system (along with a half-face air-purifying respirator). </a:t>
            </a:r>
            <a:endParaRPr lang="en-US" sz="2200" dirty="0"/>
          </a:p>
        </p:txBody>
      </p:sp>
      <p:pic>
        <p:nvPicPr>
          <p:cNvPr id="6" name="Picture 5" descr="Chem Splash Goggles.jpg"/>
          <p:cNvPicPr>
            <a:picLocks noChangeAspect="1"/>
          </p:cNvPicPr>
          <p:nvPr/>
        </p:nvPicPr>
        <p:blipFill>
          <a:blip r:embed="rId3" cstate="print">
            <a:lum bright="-10000" contrast="10000"/>
          </a:blip>
          <a:stretch>
            <a:fillRect/>
          </a:stretch>
        </p:blipFill>
        <p:spPr>
          <a:xfrm>
            <a:off x="4952999" y="3733800"/>
            <a:ext cx="3581403" cy="1933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eye protection.TIF"/>
          <p:cNvPicPr>
            <a:picLocks noChangeAspect="1"/>
          </p:cNvPicPr>
          <p:nvPr/>
        </p:nvPicPr>
        <p:blipFill>
          <a:blip r:embed="rId4" cstate="email">
            <a:lum bright="-10000" contrast="10000"/>
            <a:extLst>
              <a:ext uri="{28A0092B-C50C-407E-A947-70E740481C1C}">
                <a14:useLocalDpi xmlns:a14="http://schemas.microsoft.com/office/drawing/2010/main"/>
              </a:ext>
            </a:extLst>
          </a:blip>
          <a:stretch>
            <a:fillRect/>
          </a:stretch>
        </p:blipFill>
        <p:spPr>
          <a:xfrm>
            <a:off x="533400" y="3733800"/>
            <a:ext cx="4160111"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ACC_corp_Vers_2 0">
  <a:themeElements>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_corp_Vers_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_corp_Vers_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_corp_Vers_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_corp_Vers_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_corp_Vers_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_corp_Vers_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_corp_Vers_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_corp_Vers_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_corp_Vers_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_corp_Vers_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_corp_Vers_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_corp_Vers_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05F83-0E2E-4298-A67A-18FD353A2399}">
  <ds:schemaRefs>
    <ds:schemaRef ds:uri="http://schemas.microsoft.com/sharepoint/v3/contenttype/forms"/>
  </ds:schemaRefs>
</ds:datastoreItem>
</file>

<file path=customXml/itemProps2.xml><?xml version="1.0" encoding="utf-8"?>
<ds:datastoreItem xmlns:ds="http://schemas.openxmlformats.org/officeDocument/2006/customXml" ds:itemID="{A8735766-61B8-4AE1-B8D4-F3827D5AFA62}">
  <ds:schemaRefs>
    <ds:schemaRef ds:uri="http://schemas.microsoft.com/office/2006/metadata/properties"/>
    <ds:schemaRef ds:uri="98c9955d-c5c3-4a5b-96fd-b76c909d6563"/>
  </ds:schemaRefs>
</ds:datastoreItem>
</file>

<file path=customXml/itemProps3.xml><?xml version="1.0" encoding="utf-8"?>
<ds:datastoreItem xmlns:ds="http://schemas.openxmlformats.org/officeDocument/2006/customXml" ds:itemID="{070346AC-BA68-412C-83EC-D96D8F4F65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ACC_corp_Vers_2 0</Template>
  <TotalTime>3145</TotalTime>
  <Words>3798</Words>
  <Application>Microsoft Office PowerPoint</Application>
  <PresentationFormat>On-screen Show (4:3)</PresentationFormat>
  <Paragraphs>357</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1_ACC_corp_Vers_2 0</vt:lpstr>
      <vt:lpstr>ACC LP Training template</vt:lpstr>
      <vt:lpstr>PowerPoint Presentation</vt:lpstr>
      <vt:lpstr>Grant Provided by the Occupational Safety and Health Administration (OSHA), U.S. Department of Labor (DOL)</vt:lpstr>
      <vt:lpstr>Welcome to Unit 9</vt:lpstr>
      <vt:lpstr>Safety Data Sheets (SDS)</vt:lpstr>
      <vt:lpstr>Personal Protective Equipment  (PPE)</vt:lpstr>
      <vt:lpstr>Who needs to wear PPE?</vt:lpstr>
      <vt:lpstr>When is PPE Required?</vt:lpstr>
      <vt:lpstr>PPE Guidance for Two-Component Low Pressure SPF</vt:lpstr>
      <vt:lpstr>Eye Protection</vt:lpstr>
      <vt:lpstr>Skin Protection</vt:lpstr>
      <vt:lpstr>Gloves</vt:lpstr>
      <vt:lpstr>Respiratory Protection - OSHA</vt:lpstr>
      <vt:lpstr>Respiratory Protection - </vt:lpstr>
      <vt:lpstr>Respiratory Selection - NIOSH</vt:lpstr>
      <vt:lpstr>Respirators for Two-Component  Low Pressure SPF Application</vt:lpstr>
      <vt:lpstr>Half-Face Air-Purifying Respirator (APR)</vt:lpstr>
      <vt:lpstr>Full-Face Air-Purifying Respirator (APR)</vt:lpstr>
      <vt:lpstr>Powered Air-Purifying  Respirator (PAPR)</vt:lpstr>
      <vt:lpstr>Supplied Air Respirator (SAR) - Common for two-component high pressure SPF application</vt:lpstr>
      <vt:lpstr>APR and PAPR - Cartridges</vt:lpstr>
      <vt:lpstr>APR and PAPR –  Cartridge Change Out</vt:lpstr>
      <vt:lpstr>Tight-fitting and Loose-fitting (Hooded) Respirator Facepieces</vt:lpstr>
      <vt:lpstr>Respirator Medical Evaluations</vt:lpstr>
      <vt:lpstr>Fit Testing</vt:lpstr>
      <vt:lpstr>User Seal Check Considerations</vt:lpstr>
      <vt:lpstr>Employer Responsibility for  Personal Protective Equipment</vt:lpstr>
      <vt:lpstr>Unit 9 Summary</vt:lpstr>
      <vt:lpstr>Unit 9 Review</vt:lpstr>
      <vt:lpstr>Unit 9: Q1 Debrief</vt:lpstr>
      <vt:lpstr>Unit 9: Q1 Debrief</vt:lpstr>
      <vt:lpstr>Unit 9: Q2 Debrief</vt:lpstr>
      <vt:lpstr>Unit 9: Q2 Debrief</vt:lpstr>
      <vt:lpstr>Unit 9: Q3 Debrief</vt:lpstr>
      <vt:lpstr>Unit 9: Q3 Debrief</vt:lpstr>
      <vt:lpstr>Unit 9: Q4 Debrief</vt:lpstr>
      <vt:lpstr>Unit 9: Q4 Debrief</vt:lpstr>
      <vt:lpstr>Unit 9 Completed</vt:lpstr>
    </vt:vector>
  </TitlesOfParts>
  <Company>American Chemistry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Candelori</dc:creator>
  <cp:lastModifiedBy>Vosburgh, Linda - OSHA</cp:lastModifiedBy>
  <cp:revision>623</cp:revision>
  <cp:lastPrinted>2010-12-07T21:15:14Z</cp:lastPrinted>
  <dcterms:created xsi:type="dcterms:W3CDTF">2009-05-01T16:26:42Z</dcterms:created>
  <dcterms:modified xsi:type="dcterms:W3CDTF">2014-02-18T17:21:16Z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Jude Philipps</vt:lpwstr>
  </property>
  <property fmtid="{D5CDD505-2E9C-101B-9397-08002B2CF9AE}" pid="4" name="Status">
    <vt:lpwstr>Final</vt:lpwstr>
  </property>
  <property fmtid="{D5CDD505-2E9C-101B-9397-08002B2CF9AE}" pid="5" name="ContentTypeId">
    <vt:lpwstr>0x0101005D95C998C3C55B4A96FDB76C909D6563</vt:lpwstr>
  </property>
</Properties>
</file>